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6" r:id="rId3"/>
    <p:sldId id="259" r:id="rId5"/>
    <p:sldId id="611" r:id="rId6"/>
    <p:sldId id="612" r:id="rId7"/>
    <p:sldId id="613" r:id="rId8"/>
    <p:sldId id="614" r:id="rId9"/>
    <p:sldId id="615" r:id="rId10"/>
    <p:sldId id="616" r:id="rId11"/>
    <p:sldId id="617" r:id="rId12"/>
    <p:sldId id="618" r:id="rId13"/>
    <p:sldId id="619" r:id="rId14"/>
    <p:sldId id="620" r:id="rId15"/>
    <p:sldId id="621" r:id="rId16"/>
    <p:sldId id="622" r:id="rId17"/>
    <p:sldId id="623" r:id="rId18"/>
    <p:sldId id="624" r:id="rId19"/>
    <p:sldId id="625" r:id="rId20"/>
    <p:sldId id="627" r:id="rId21"/>
    <p:sldId id="628" r:id="rId22"/>
    <p:sldId id="629" r:id="rId23"/>
    <p:sldId id="630" r:id="rId24"/>
    <p:sldId id="631" r:id="rId25"/>
    <p:sldId id="632" r:id="rId26"/>
    <p:sldId id="633" r:id="rId27"/>
    <p:sldId id="626" r:id="rId2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90204" pitchFamily="34" charset="0"/>
      <a:buNone/>
      <a:defRPr b="0" i="0" u="none" kern="1200" baseline="0">
        <a:solidFill>
          <a:schemeClr val="tx1"/>
        </a:solidFill>
        <a:latin typeface="Arial" panose="020B0604020202090204"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00FF"/>
    <a:srgbClr val="FD8008"/>
    <a:srgbClr val="0A0EB6"/>
    <a:srgbClr val="2E1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97" d="100"/>
          <a:sy n="97" d="100"/>
        </p:scale>
        <p:origin x="-200" y="-96"/>
      </p:cViewPr>
      <p:guideLst>
        <p:guide orient="horz" pos="2100"/>
        <p:guide pos="3998"/>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customXml" Target="../customXml/item1.xml"/><Relationship Id="rId33" Type="http://schemas.openxmlformats.org/officeDocument/2006/relationships/customXmlProps" Target="../customXml/itemProps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90204" pitchFamily="34" charset="0"/>
                <a:ea typeface="宋体" pitchFamily="2" charset="-122"/>
                <a:cs typeface="+mn-cs"/>
              </a:rPr>
            </a:fld>
            <a:endParaRPr lang="zh-CN" altLang="en-US" strike="noStrike" noProof="1"/>
          </a:p>
        </p:txBody>
      </p:sp>
      <p:sp>
        <p:nvSpPr>
          <p:cNvPr id="922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9221"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90204" pitchFamily="34" charset="0"/>
                <a:ea typeface="宋体"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sym typeface="+mn-ea"/>
              </a:rPr>
              <a:t>The suppression from the physical D∗0 width is large enough that there is not even a local maximum near u</a:t>
            </a:r>
            <a:r>
              <a:rPr lang="zh-CN" altLang="en-US" baseline="-25000">
                <a:solidFill>
                  <a:srgbClr val="0000FF"/>
                </a:solidFill>
                <a:sym typeface="+mn-ea"/>
              </a:rPr>
              <a:t>∆</a:t>
            </a:r>
            <a:r>
              <a:rPr lang="zh-CN" altLang="en-US">
                <a:sym typeface="+mn-ea"/>
              </a:rPr>
              <a:t>.</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en-US" altLang="zh-CN">
                <a:sym typeface="+mn-ea"/>
              </a:rPr>
              <a:t>The invariant energy E − p^2/(2m) is invariant under Galilean boosts (invariance under a Galilean boost with an arbitrary velocity vector v.</a:t>
            </a:r>
            <a:endParaRPr lang="en-US" altLang="zh-CN"/>
          </a:p>
          <a:p>
            <a:endParaRPr lang="en-US" altLang="zh-CN"/>
          </a:p>
          <a:p>
            <a:r>
              <a:rPr lang="en-US" altLang="zh-CN"/>
              <a:t>COS: E_X - i Gamma_X/2, the pole energy E_pole has the same value and same residue as at LO.</a:t>
            </a:r>
            <a:endParaRPr lang="en-US" altLang="zh-CN"/>
          </a:p>
          <a:p>
            <a:r>
              <a:rPr lang="en-US" altLang="zh-CN"/>
              <a:t>3 ajustable real interaction parameters: E_X, Gamma_X (these two are related to </a:t>
            </a:r>
            <a:r>
              <a:rPr lang="en-US" altLang="zh-CN">
                <a:sym typeface="+mn-ea"/>
              </a:rPr>
              <a:t>Re[gamma] and Im[gamma]</a:t>
            </a:r>
            <a:r>
              <a:rPr lang="en-US" altLang="zh-CN"/>
              <a:t>), and R0. </a:t>
            </a:r>
            <a:r>
              <a:rPr lang="en-US" altLang="zh-CN">
                <a:sym typeface="+mn-ea"/>
              </a:rPr>
              <a:t>E_X and Gamma_X are not ideal parameters since they are not well determined by LHCb experiment, so one might also use Re[gamma] and Im[gamma] as parameters.</a:t>
            </a:r>
            <a:endParaRPr lang="en-US" altLang="zh-CN"/>
          </a:p>
          <a:p>
            <a:endParaRPr lang="en-US" altLang="zh-CN"/>
          </a:p>
          <a:p>
            <a:r>
              <a:rPr lang="en-US" altLang="zh-CN"/>
              <a:t>CT: E=E_*=\delta - i Gamma_{*0}/2, remove the first two terms of the kappaE expansion (there are d-3 poles in the coefficients), and partial subtraction of kappaE^2 term (this gives an additional parameter).</a:t>
            </a:r>
            <a:endParaRPr lang="en-US" altLang="zh-CN"/>
          </a:p>
          <a:p>
            <a:r>
              <a:rPr lang="en-US" altLang="zh-CN"/>
              <a:t>4 </a:t>
            </a:r>
            <a:r>
              <a:rPr lang="en-US" altLang="zh-CN">
                <a:sym typeface="+mn-ea"/>
              </a:rPr>
              <a:t> ajustable real interaction parameters: Re[gamma], Im[gamma], F2 and C2/C0=R0/(2gamma). In COS, F2 is not recognized since “deltaZphi (kappa(Epole)-gamma_X)”is zero under COS, thus deltaZphi can not be determined.</a:t>
            </a:r>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en-US" altLang="zh-CN"/>
              <a:t>Two illustration:</a:t>
            </a:r>
            <a:endParaRPr lang="en-US" altLang="zh-CN"/>
          </a:p>
          <a:p>
            <a:r>
              <a:rPr lang="en-US" altLang="zh-CN"/>
              <a:t>pole energy of X at NLO;</a:t>
            </a:r>
            <a:endParaRPr lang="en-US" altLang="zh-CN"/>
          </a:p>
          <a:p>
            <a:r>
              <a:rPr lang="en-US" altLang="zh-CN"/>
              <a:t>D*0 Dbar0 scattering amplitude at NLO (breakdown of effective range expansion)</a:t>
            </a:r>
            <a:endParaRPr lang="en-US" altLang="zh-CN"/>
          </a:p>
          <a:p>
            <a:endParaRPr lang="en-US" altLang="zh-CN"/>
          </a:p>
          <a:p>
            <a:r>
              <a:rPr lang="en-US" altLang="zh-CN"/>
              <a:t>Some of the large NLO corrections can be attributed to expanding LO results to first order in the correction to the binding momentum. The suppression factor associated with an imaginary correction to the binding momentum is Γ*0/|EX|. In the CT scheme, this correction is absorbed into the parameter gamma. </a:t>
            </a:r>
            <a:r>
              <a:rPr lang="en-US" altLang="zh-CN">
                <a:highlight>
                  <a:srgbClr val="FFFF00"/>
                </a:highlight>
              </a:rPr>
              <a:t>The calculation of the decay rate of X into D0Dbar0π0 at NLO using the CT scheme would involve a subtraction of part of the NLO corrections in Refs. [11,16]</a:t>
            </a:r>
            <a:r>
              <a:rPr lang="en-US" altLang="zh-CN"/>
              <a:t>. If the remaining NLO corrections are suppressed by gamma/sqrt{2mu delta},  the problem of large NLO corrections would be solved</a:t>
            </a:r>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en-US" altLang="zh-CN"/>
              <a:t>then introduce the three works</a:t>
            </a:r>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en-US" altLang="zh-CN"/>
              <a:t>Pi*r^2*10^27(*1cm^2=10^24barn*)/. r -&gt; 4.5*(10^-13)(*fm2cm*)(*units: mb*) = 636.173 mb</a:t>
            </a:r>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p:sp>
      <p:sp>
        <p:nvSpPr>
          <p:cNvPr id="14338" name="文本占位符 2"/>
          <p:cNvSpPr>
            <a:spLocks noGrp="1"/>
          </p:cNvSpPr>
          <p:nvPr>
            <p:ph type="body"/>
          </p:nvPr>
        </p:nvSpPr>
        <p:spPr/>
        <p:txBody>
          <a:bodyPr lIns="91440" tIns="45720" rIns="91440" bIns="45720" anchor="t"/>
          <a:p>
            <a:pPr lvl="0"/>
            <a:r>
              <a:rPr lang="en-US" altLang="zh-CN">
                <a:sym typeface="+mn-ea"/>
              </a:rPr>
              <a:t>F</a:t>
            </a:r>
            <a:r>
              <a:rPr lang="zh-CN" altLang="en-US">
                <a:sym typeface="+mn-ea"/>
              </a:rPr>
              <a:t>irst exotic hadron discovered by the Belle Collaboration in 2003 in the J/ψπ+π</a:t>
            </a:r>
            <a:r>
              <a:rPr lang="en-US" altLang="zh-CN">
                <a:sym typeface="+mn-ea"/>
              </a:rPr>
              <a:t>-</a:t>
            </a:r>
            <a:r>
              <a:rPr lang="zh-CN" altLang="en-US">
                <a:sym typeface="+mn-ea"/>
              </a:rPr>
              <a:t> mass spectrum from B decay</a:t>
            </a:r>
            <a:r>
              <a:rPr lang="en-US" altLang="zh-CN">
                <a:sym typeface="+mn-ea"/>
              </a:rPr>
              <a:t>.</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p:sp>
      <p:sp>
        <p:nvSpPr>
          <p:cNvPr id="14338" name="文本占位符 2"/>
          <p:cNvSpPr>
            <a:spLocks noGrp="1"/>
          </p:cNvSpPr>
          <p:nvPr>
            <p:ph type="body"/>
          </p:nvPr>
        </p:nvSpPr>
        <p:spPr/>
        <p:txBody>
          <a:bodyPr lIns="91440" tIns="45720" rIns="91440" bIns="45720" anchor="t"/>
          <a:p>
            <a:pPr lvl="0"/>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pPr algn="l"/>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pPr algn="l"/>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pPr algn="l"/>
            <a:endParaRPr lang="zh-CN" altLang="en-US"/>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pPr algn="l"/>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vert="horz"/>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vert="horz"/>
          <a:lstStyle/>
          <a:p>
            <a:r>
              <a:rPr lang="zh-CN" altLang="en-US" noProof="1" smtClean="0"/>
              <a:t>单击此处编辑母版标题样式</a:t>
            </a:r>
            <a:endParaRPr lang="zh-CN" altLang="en-US" noProof="1"/>
          </a:p>
        </p:txBody>
      </p:sp>
      <p:sp>
        <p:nvSpPr>
          <p:cNvPr id="3" name="竖排文本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noProof="1" smtClean="0"/>
              <a:t>单击此处编辑母版标题样式</a:t>
            </a:r>
            <a:endParaRPr lang="zh-CN" altLang="en-US" noProof="1"/>
          </a:p>
        </p:txBody>
      </p:sp>
      <p:sp>
        <p:nvSpPr>
          <p:cNvPr id="3" name="竖排文本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vert="horz"/>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09600" y="1600200"/>
            <a:ext cx="10972800" cy="4525963"/>
          </a:xfrm>
          <a:prstGeom prst="rect">
            <a:avLst/>
          </a:prstGeom>
        </p:spPr>
        <p:txBody>
          <a:bodyPr vert="horz"/>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vert="horz"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vert="horz"/>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54102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
        <p:nvSpPr>
          <p:cNvPr id="4" name="内容占位符 3"/>
          <p:cNvSpPr>
            <a:spLocks noGrp="1"/>
          </p:cNvSpPr>
          <p:nvPr>
            <p:ph sz="half" idx="2"/>
          </p:nvPr>
        </p:nvSpPr>
        <p:spPr>
          <a:xfrm>
            <a:off x="6172200" y="1600200"/>
            <a:ext cx="54102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vert="horz"/>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3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
        <p:nvSpPr>
          <p:cNvPr id="5" name="文本占位符 4"/>
          <p:cNvSpPr>
            <a:spLocks noGrp="1"/>
          </p:cNvSpPr>
          <p:nvPr>
            <p:ph type="body" sz="quarter" idx="3"/>
          </p:nvPr>
        </p:nvSpPr>
        <p:spPr>
          <a:xfrm>
            <a:off x="6192838" y="1535113"/>
            <a:ext cx="5389562"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2838" y="2174875"/>
            <a:ext cx="5389562"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vert="horz"/>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vert="horz"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7263" y="273050"/>
            <a:ext cx="681513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
        <p:nvSpPr>
          <p:cNvPr id="4" name="文本占位符 3"/>
          <p:cNvSpPr>
            <a:spLocks noGrp="1"/>
          </p:cNvSpPr>
          <p:nvPr>
            <p:ph type="body" sz="half" idx="2"/>
          </p:nvPr>
        </p:nvSpPr>
        <p:spPr>
          <a:xfrm>
            <a:off x="609600" y="1435100"/>
            <a:ext cx="40116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vert="horz"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9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8" name="TextBox 15"/>
          <p:cNvSpPr>
            <a:spLocks noChangeArrowheads="1"/>
          </p:cNvSpPr>
          <p:nvPr userDrawn="1"/>
        </p:nvSpPr>
        <p:spPr bwMode="auto">
          <a:xfrm>
            <a:off x="11282045" y="277495"/>
            <a:ext cx="650875" cy="339725"/>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90204" pitchFamily="34" charset="0"/>
                <a:ea typeface="宋体" pitchFamily="2" charset="-122"/>
              </a:defRPr>
            </a:lvl1pPr>
            <a:lvl2pPr>
              <a:defRPr>
                <a:solidFill>
                  <a:schemeClr val="tx1"/>
                </a:solidFill>
                <a:latin typeface="Arial" panose="020B0604020202090204" pitchFamily="34" charset="0"/>
                <a:ea typeface="宋体" pitchFamily="2" charset="-122"/>
              </a:defRPr>
            </a:lvl2pPr>
            <a:lvl3pPr>
              <a:defRPr>
                <a:solidFill>
                  <a:schemeClr val="tx1"/>
                </a:solidFill>
                <a:latin typeface="Arial" panose="020B0604020202090204" pitchFamily="34" charset="0"/>
                <a:ea typeface="宋体" pitchFamily="2" charset="-122"/>
              </a:defRPr>
            </a:lvl3pPr>
            <a:lvl4pPr>
              <a:defRPr>
                <a:solidFill>
                  <a:schemeClr val="tx1"/>
                </a:solidFill>
                <a:latin typeface="Arial" panose="020B0604020202090204" pitchFamily="34" charset="0"/>
                <a:ea typeface="宋体" pitchFamily="2" charset="-122"/>
              </a:defRPr>
            </a:lvl4pPr>
            <a:lvl5pPr>
              <a:defRPr>
                <a:solidFill>
                  <a:schemeClr val="tx1"/>
                </a:solidFill>
                <a:latin typeface="Arial" panose="020B0604020202090204" pitchFamily="34" charset="0"/>
                <a:ea typeface="宋体" pitchFamily="2" charset="-122"/>
              </a:defRPr>
            </a:lvl5pPr>
            <a:lvl6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fld id="{BC15DEB7-8DDF-4C01-A39F-E7567D22BF8B}" type="slidenum">
              <a:rPr kumimoji="0" lang="zh-CN" altLang="en-US" sz="1600" b="0" i="0" u="none" strike="noStrike" kern="1200" cap="none" spc="0" normalizeH="0" baseline="0" noProof="0" smtClean="0">
                <a:ln>
                  <a:noFill/>
                </a:ln>
                <a:solidFill>
                  <a:schemeClr val="bg1"/>
                </a:solidFill>
                <a:effectLst/>
                <a:uLnTx/>
                <a:uFillTx/>
                <a:latin typeface="Arial Unicode MS" panose="020B0604020202020204" charset="-122"/>
                <a:ea typeface="宋体" pitchFamily="2" charset="-122"/>
                <a:cs typeface="+mn-cs"/>
                <a:sym typeface="Arial Unicode MS" panose="020B0604020202020204" charset="-122"/>
              </a:rPr>
            </a:fld>
            <a:r>
              <a:rPr kumimoji="0" lang="zh-CN" altLang="en-US" sz="1600" b="0" i="0" u="none" strike="noStrike" kern="1200" cap="none" spc="0" normalizeH="0" baseline="0" noProof="0" smtClean="0">
                <a:ln>
                  <a:noFill/>
                </a:ln>
                <a:solidFill>
                  <a:schemeClr val="bg1"/>
                </a:solidFill>
                <a:effectLst/>
                <a:uLnTx/>
                <a:uFillTx/>
                <a:latin typeface="Arial Unicode MS" panose="020B0604020202020204" charset="-122"/>
                <a:ea typeface="宋体" pitchFamily="2" charset="-122"/>
                <a:cs typeface="+mn-cs"/>
                <a:sym typeface="Arial Unicode MS" panose="020B0604020202020204" charset="-122"/>
              </a:rPr>
              <a:t> </a:t>
            </a:r>
            <a:endParaRPr kumimoji="0" lang="zh-CN" altLang="en-US" sz="1600" b="1" i="0" u="none" strike="noStrike" kern="1200" cap="none" spc="0" normalizeH="0" baseline="0" noProof="0" smtClean="0">
              <a:ln>
                <a:noFill/>
              </a:ln>
              <a:solidFill>
                <a:schemeClr val="bg1"/>
              </a:solidFill>
              <a:effectLst/>
              <a:uLnTx/>
              <a:uFillTx/>
              <a:latin typeface="Arial Unicode MS" panose="020B0604020202020204" charset="-122"/>
              <a:ea typeface="宋体" pitchFamily="2" charset="-122"/>
              <a:cs typeface="+mn-cs"/>
              <a:sym typeface="Arial Unicode MS" panose="020B0604020202020204" charset="-122"/>
            </a:endParaRPr>
          </a:p>
        </p:txBody>
      </p:sp>
      <p:cxnSp>
        <p:nvCxnSpPr>
          <p:cNvPr id="2" name="直接连接符 1"/>
          <p:cNvCxnSpPr>
            <a:stCxn id="11266" idx="2"/>
          </p:cNvCxnSpPr>
          <p:nvPr userDrawn="1"/>
        </p:nvCxnSpPr>
        <p:spPr>
          <a:xfrm>
            <a:off x="428625" y="619125"/>
            <a:ext cx="11487785" cy="0"/>
          </a:xfrm>
          <a:prstGeom prst="line">
            <a:avLst/>
          </a:prstGeom>
          <a:ln>
            <a:solidFill>
              <a:schemeClr val="bg1">
                <a:lumMod val="65000"/>
              </a:schemeClr>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266" name="矩形 2"/>
          <p:cNvSpPr/>
          <p:nvPr userDrawn="1"/>
        </p:nvSpPr>
        <p:spPr>
          <a:xfrm>
            <a:off x="347980" y="14288"/>
            <a:ext cx="160338" cy="604837"/>
          </a:xfrm>
          <a:prstGeom prst="rect">
            <a:avLst/>
          </a:prstGeom>
          <a:solidFill>
            <a:srgbClr val="1D8DE5"/>
          </a:solidFill>
          <a:ln w="9525">
            <a:noFill/>
          </a:ln>
        </p:spPr>
        <p:txBody>
          <a:bodyPr anchor="ctr"/>
          <a:p>
            <a:pPr indent="0" algn="ctr"/>
            <a:endParaRPr lang="zh-CN" altLang="en-US" sz="1600" dirty="0">
              <a:solidFill>
                <a:srgbClr val="FFFFFF"/>
              </a:solidFill>
              <a:latin typeface="微软雅黑" charset="-122"/>
              <a:ea typeface="微软雅黑" charset="-122"/>
              <a:sym typeface="微软雅黑" charset="-122"/>
            </a:endParaRPr>
          </a:p>
        </p:txBody>
      </p:sp>
      <p:cxnSp>
        <p:nvCxnSpPr>
          <p:cNvPr id="3" name="直接连接符 2"/>
          <p:cNvCxnSpPr/>
          <p:nvPr userDrawn="1"/>
        </p:nvCxnSpPr>
        <p:spPr>
          <a:xfrm>
            <a:off x="347980" y="6499225"/>
            <a:ext cx="11487785" cy="0"/>
          </a:xfrm>
          <a:prstGeom prst="line">
            <a:avLst/>
          </a:prstGeom>
          <a:ln>
            <a:solidFill>
              <a:schemeClr val="bg1">
                <a:lumMod val="65000"/>
              </a:schemeClr>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 name="文本框 3"/>
          <p:cNvSpPr txBox="1"/>
          <p:nvPr userDrawn="1"/>
        </p:nvSpPr>
        <p:spPr>
          <a:xfrm>
            <a:off x="347980" y="6546850"/>
            <a:ext cx="2103120" cy="275590"/>
          </a:xfrm>
          <a:prstGeom prst="rect">
            <a:avLst/>
          </a:prstGeom>
          <a:noFill/>
        </p:spPr>
        <p:txBody>
          <a:bodyPr wrap="none" rtlCol="0">
            <a:spAutoFit/>
          </a:bodyPr>
          <a:p>
            <a:r>
              <a:rPr lang="en-US" altLang="zh-CN" sz="1200"/>
              <a:t>X(3872) as a Molecule State</a:t>
            </a:r>
            <a:endParaRPr lang="en-US" altLang="zh-CN" sz="1200"/>
          </a:p>
        </p:txBody>
      </p:sp>
      <p:sp>
        <p:nvSpPr>
          <p:cNvPr id="5" name="文本框 4"/>
          <p:cNvSpPr txBox="1"/>
          <p:nvPr userDrawn="1"/>
        </p:nvSpPr>
        <p:spPr>
          <a:xfrm>
            <a:off x="5523230" y="6546850"/>
            <a:ext cx="1299210" cy="275590"/>
          </a:xfrm>
          <a:prstGeom prst="rect">
            <a:avLst/>
          </a:prstGeom>
          <a:noFill/>
        </p:spPr>
        <p:txBody>
          <a:bodyPr wrap="none" rtlCol="0">
            <a:spAutoFit/>
          </a:bodyPr>
          <a:p>
            <a:r>
              <a:rPr lang="en-US" altLang="zh-CN" sz="1200"/>
              <a:t>Jun Jiang (SDU)</a:t>
            </a:r>
            <a:endParaRPr lang="en-US" altLang="zh-CN" sz="1200"/>
          </a:p>
        </p:txBody>
      </p:sp>
      <p:sp>
        <p:nvSpPr>
          <p:cNvPr id="6" name="文本框 5"/>
          <p:cNvSpPr txBox="1"/>
          <p:nvPr userDrawn="1"/>
        </p:nvSpPr>
        <p:spPr>
          <a:xfrm>
            <a:off x="10608310" y="6546850"/>
            <a:ext cx="1324610" cy="275590"/>
          </a:xfrm>
          <a:prstGeom prst="rect">
            <a:avLst/>
          </a:prstGeom>
          <a:noFill/>
        </p:spPr>
        <p:txBody>
          <a:bodyPr wrap="none" rtlCol="0">
            <a:spAutoFit/>
          </a:bodyPr>
          <a:p>
            <a:r>
              <a:rPr lang="en-US" altLang="zh-CN" sz="1200"/>
              <a:t>May 14-18, 2021</a:t>
            </a:r>
            <a:endParaRPr lang="en-US" altLang="zh-CN"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cs typeface="宋体" pitchFamily="2" charset="-122"/>
          <a:sym typeface="Calibri Light"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cs typeface="宋体" pitchFamily="2" charset="-122"/>
          <a:sym typeface="Calibri Light"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cs typeface="宋体" pitchFamily="2" charset="-122"/>
          <a:sym typeface="Calibri Light"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cs typeface="宋体" pitchFamily="2" charset="-122"/>
          <a:sym typeface="Calibri Light" charset="0"/>
        </a:defRPr>
      </a:lvl5pPr>
      <a:lvl6pPr marL="1371600" indent="-914400" algn="l" rtl="0" fontAlgn="base">
        <a:lnSpc>
          <a:spcPct val="90000"/>
        </a:lnSpc>
        <a:spcBef>
          <a:spcPct val="0"/>
        </a:spcBef>
        <a:spcAft>
          <a:spcPct val="0"/>
        </a:spcAft>
        <a:defRPr kumimoji="1" sz="4400">
          <a:solidFill>
            <a:schemeClr val="tx1"/>
          </a:solidFill>
          <a:latin typeface="Calibri Light" charset="0"/>
          <a:ea typeface="宋体" pitchFamily="2" charset="-122"/>
          <a:cs typeface="宋体" pitchFamily="2" charset="-122"/>
          <a:sym typeface="Calibri Light" charset="0"/>
        </a:defRPr>
      </a:lvl6pPr>
      <a:lvl7pPr marL="1828800" indent="-914400" algn="l" rtl="0" fontAlgn="base">
        <a:lnSpc>
          <a:spcPct val="90000"/>
        </a:lnSpc>
        <a:spcBef>
          <a:spcPct val="0"/>
        </a:spcBef>
        <a:spcAft>
          <a:spcPct val="0"/>
        </a:spcAft>
        <a:defRPr kumimoji="1" sz="4400">
          <a:solidFill>
            <a:schemeClr val="tx1"/>
          </a:solidFill>
          <a:latin typeface="Calibri Light" charset="0"/>
          <a:ea typeface="宋体" pitchFamily="2" charset="-122"/>
          <a:cs typeface="宋体" pitchFamily="2" charset="-122"/>
          <a:sym typeface="Calibri Light" charset="0"/>
        </a:defRPr>
      </a:lvl7pPr>
      <a:lvl8pPr marL="2286000" indent="-914400" algn="l" rtl="0" fontAlgn="base">
        <a:lnSpc>
          <a:spcPct val="90000"/>
        </a:lnSpc>
        <a:spcBef>
          <a:spcPct val="0"/>
        </a:spcBef>
        <a:spcAft>
          <a:spcPct val="0"/>
        </a:spcAft>
        <a:defRPr kumimoji="1" sz="4400">
          <a:solidFill>
            <a:schemeClr val="tx1"/>
          </a:solidFill>
          <a:latin typeface="Calibri Light" charset="0"/>
          <a:ea typeface="宋体" pitchFamily="2" charset="-122"/>
          <a:cs typeface="宋体" pitchFamily="2" charset="-122"/>
          <a:sym typeface="Calibri Light" charset="0"/>
        </a:defRPr>
      </a:lvl8pPr>
      <a:lvl9pPr marL="2743200" indent="-914400" algn="l" rtl="0" fontAlgn="base">
        <a:lnSpc>
          <a:spcPct val="90000"/>
        </a:lnSpc>
        <a:spcBef>
          <a:spcPct val="0"/>
        </a:spcBef>
        <a:spcAft>
          <a:spcPct val="0"/>
        </a:spcAft>
        <a:defRPr kumimoji="1" sz="4400">
          <a:solidFill>
            <a:schemeClr val="tx1"/>
          </a:solidFill>
          <a:latin typeface="Calibri Light" charset="0"/>
          <a:ea typeface="宋体" pitchFamily="2" charset="-122"/>
          <a:cs typeface="宋体" pitchFamily="2" charset="-122"/>
          <a:sym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90204" pitchFamily="34" charset="0"/>
        <a:buChar char="•"/>
        <a:defRPr sz="2800">
          <a:solidFill>
            <a:schemeClr val="tx1"/>
          </a:solidFill>
          <a:latin typeface="+mn-lt"/>
          <a:ea typeface="+mn-ea"/>
          <a:cs typeface="+mn-cs"/>
          <a:sym typeface="Calibri" charset="0"/>
        </a:defRPr>
      </a:lvl1pPr>
      <a:lvl2pPr marL="685800" indent="-228600" algn="l" rtl="0" eaLnBrk="0" fontAlgn="base" hangingPunct="0">
        <a:lnSpc>
          <a:spcPct val="90000"/>
        </a:lnSpc>
        <a:spcBef>
          <a:spcPts val="500"/>
        </a:spcBef>
        <a:spcAft>
          <a:spcPct val="0"/>
        </a:spcAft>
        <a:buFont typeface="Arial" panose="020B0604020202090204" pitchFamily="34" charset="0"/>
        <a:buChar char="•"/>
        <a:defRPr sz="2400">
          <a:solidFill>
            <a:schemeClr val="tx1"/>
          </a:solidFill>
          <a:latin typeface="+mn-lt"/>
          <a:ea typeface="+mn-ea"/>
          <a:cs typeface="+mn-cs"/>
          <a:sym typeface="Calibri" charset="0"/>
        </a:defRPr>
      </a:lvl2pPr>
      <a:lvl3pPr marL="1143000" indent="-228600" algn="l" rtl="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mn-lt"/>
          <a:ea typeface="+mn-ea"/>
          <a:cs typeface="+mn-cs"/>
          <a:sym typeface="Calibri" charset="0"/>
        </a:defRPr>
      </a:lvl3pPr>
      <a:lvl4pPr marL="1600200" indent="-228600" algn="l" rtl="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mn-lt"/>
          <a:ea typeface="+mn-ea"/>
          <a:cs typeface="+mn-cs"/>
          <a:sym typeface="Calibri" charset="0"/>
        </a:defRPr>
      </a:lvl4pPr>
      <a:lvl5pPr marL="2057400" indent="-228600" algn="l" rtl="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mn-lt"/>
          <a:ea typeface="+mn-ea"/>
          <a:cs typeface="+mn-cs"/>
          <a:sym typeface="Calibri" charset="0"/>
        </a:defRPr>
      </a:lvl5pPr>
      <a:lvl6pPr marL="2514600" indent="-228600" algn="l" rtl="0" fontAlgn="base">
        <a:lnSpc>
          <a:spcPct val="90000"/>
        </a:lnSpc>
        <a:spcBef>
          <a:spcPts val="500"/>
        </a:spcBef>
        <a:spcAft>
          <a:spcPct val="0"/>
        </a:spcAft>
        <a:buFont typeface="Arial" panose="020B0604020202090204" pitchFamily="34" charset="0"/>
        <a:buChar char="•"/>
        <a:defRPr kumimoji="1">
          <a:solidFill>
            <a:schemeClr val="tx1"/>
          </a:solidFill>
          <a:latin typeface="+mn-lt"/>
          <a:ea typeface="+mn-ea"/>
          <a:cs typeface="+mn-cs"/>
          <a:sym typeface="Calibri" charset="0"/>
        </a:defRPr>
      </a:lvl6pPr>
      <a:lvl7pPr marL="2971800" indent="-228600" algn="l" rtl="0" fontAlgn="base">
        <a:lnSpc>
          <a:spcPct val="90000"/>
        </a:lnSpc>
        <a:spcBef>
          <a:spcPts val="500"/>
        </a:spcBef>
        <a:spcAft>
          <a:spcPct val="0"/>
        </a:spcAft>
        <a:buFont typeface="Arial" panose="020B0604020202090204" pitchFamily="34" charset="0"/>
        <a:buChar char="•"/>
        <a:defRPr kumimoji="1">
          <a:solidFill>
            <a:schemeClr val="tx1"/>
          </a:solidFill>
          <a:latin typeface="+mn-lt"/>
          <a:ea typeface="+mn-ea"/>
          <a:cs typeface="+mn-cs"/>
          <a:sym typeface="Calibri" charset="0"/>
        </a:defRPr>
      </a:lvl7pPr>
      <a:lvl8pPr marL="3429000" indent="-228600" algn="l" rtl="0" fontAlgn="base">
        <a:lnSpc>
          <a:spcPct val="90000"/>
        </a:lnSpc>
        <a:spcBef>
          <a:spcPts val="500"/>
        </a:spcBef>
        <a:spcAft>
          <a:spcPct val="0"/>
        </a:spcAft>
        <a:buFont typeface="Arial" panose="020B0604020202090204" pitchFamily="34" charset="0"/>
        <a:buChar char="•"/>
        <a:defRPr kumimoji="1">
          <a:solidFill>
            <a:schemeClr val="tx1"/>
          </a:solidFill>
          <a:latin typeface="+mn-lt"/>
          <a:ea typeface="+mn-ea"/>
          <a:cs typeface="+mn-cs"/>
          <a:sym typeface="Calibri" charset="0"/>
        </a:defRPr>
      </a:lvl8pPr>
      <a:lvl9pPr marL="3886200" indent="-228600" algn="l" rtl="0" fontAlgn="base">
        <a:lnSpc>
          <a:spcPct val="90000"/>
        </a:lnSpc>
        <a:spcBef>
          <a:spcPts val="500"/>
        </a:spcBef>
        <a:spcAft>
          <a:spcPct val="0"/>
        </a:spcAft>
        <a:buFont typeface="Arial" panose="020B0604020202090204" pitchFamily="34" charset="0"/>
        <a:buChar char="•"/>
        <a:defRPr kumimoji="1">
          <a:solidFill>
            <a:schemeClr val="tx1"/>
          </a:solidFill>
          <a:latin typeface="+mn-lt"/>
          <a:ea typeface="+mn-ea"/>
          <a:cs typeface="+mn-cs"/>
          <a:sym typeface="Calibri" charset="0"/>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39.png"/><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image" Target="../media/image3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40.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image" Target="../media/image41.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46.png"/><Relationship Id="rId1" Type="http://schemas.openxmlformats.org/officeDocument/2006/relationships/image" Target="../media/image39.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47.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2.xml"/><Relationship Id="rId7" Type="http://schemas.openxmlformats.org/officeDocument/2006/relationships/image" Target="../media/image61.png"/><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21.xml.rels><?xml version="1.0" encoding="UTF-8" standalone="yes"?>
<Relationships xmlns="http://schemas.openxmlformats.org/package/2006/relationships"><Relationship Id="rId9" Type="http://schemas.openxmlformats.org/officeDocument/2006/relationships/image" Target="../media/image70.png"/><Relationship Id="rId8" Type="http://schemas.openxmlformats.org/officeDocument/2006/relationships/image" Target="../media/image69.png"/><Relationship Id="rId7" Type="http://schemas.openxmlformats.org/officeDocument/2006/relationships/image" Target="../media/image68.png"/><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2" Type="http://schemas.openxmlformats.org/officeDocument/2006/relationships/notesSlide" Target="../notesSlides/notesSlide19.xml"/><Relationship Id="rId11" Type="http://schemas.openxmlformats.org/officeDocument/2006/relationships/slideLayout" Target="../slideLayouts/slideLayout2.xml"/><Relationship Id="rId10" Type="http://schemas.openxmlformats.org/officeDocument/2006/relationships/image" Target="../media/image71.png"/><Relationship Id="rId1" Type="http://schemas.openxmlformats.org/officeDocument/2006/relationships/image" Target="../media/image62.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75.png"/><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2.xml"/><Relationship Id="rId7" Type="http://schemas.openxmlformats.org/officeDocument/2006/relationships/image" Target="../media/image79.png"/><Relationship Id="rId6" Type="http://schemas.openxmlformats.org/officeDocument/2006/relationships/image" Target="../media/image78.png"/><Relationship Id="rId5" Type="http://schemas.openxmlformats.org/officeDocument/2006/relationships/image" Target="../media/image73.png"/><Relationship Id="rId4" Type="http://schemas.openxmlformats.org/officeDocument/2006/relationships/image" Target="../media/image77.png"/><Relationship Id="rId3" Type="http://schemas.openxmlformats.org/officeDocument/2006/relationships/image" Target="../media/image76.png"/><Relationship Id="rId2" Type="http://schemas.openxmlformats.org/officeDocument/2006/relationships/image" Target="../media/image68.png"/><Relationship Id="rId1" Type="http://schemas.openxmlformats.org/officeDocument/2006/relationships/image" Target="../media/image67.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85.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3.png"/><Relationship Id="rId2" Type="http://schemas.openxmlformats.org/officeDocument/2006/relationships/image" Target="../media/image10.png"/><Relationship Id="rId11" Type="http://schemas.openxmlformats.org/officeDocument/2006/relationships/slideLayout" Target="../slideLayouts/slideLayout2.xml"/><Relationship Id="rId10" Type="http://schemas.openxmlformats.org/officeDocument/2006/relationships/image" Target="../media/image17.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1.png"/><Relationship Id="rId3" Type="http://schemas.openxmlformats.org/officeDocument/2006/relationships/image" Target="../media/image4.png"/><Relationship Id="rId2" Type="http://schemas.openxmlformats.org/officeDocument/2006/relationships/image" Target="../media/image30.png"/><Relationship Id="rId11" Type="http://schemas.openxmlformats.org/officeDocument/2006/relationships/notesSlide" Target="../notesSlides/notesSlide7.xml"/><Relationship Id="rId10" Type="http://schemas.openxmlformats.org/officeDocument/2006/relationships/slideLayout" Target="../slideLayouts/slideLayout2.xml"/><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10243" name="TextBox 2"/>
          <p:cNvSpPr/>
          <p:nvPr/>
        </p:nvSpPr>
        <p:spPr>
          <a:xfrm>
            <a:off x="1287145" y="1584960"/>
            <a:ext cx="9617075" cy="706755"/>
          </a:xfrm>
          <a:prstGeom prst="rect">
            <a:avLst/>
          </a:prstGeom>
          <a:noFill/>
          <a:ln w="9525">
            <a:noFill/>
          </a:ln>
        </p:spPr>
        <p:txBody>
          <a:bodyPr wrap="square" anchor="t">
            <a:spAutoFit/>
          </a:bodyPr>
          <a:p>
            <a:pPr indent="0" algn="ctr"/>
            <a:r>
              <a:rPr lang="en-US" altLang="zh-CN" sz="4000">
                <a:solidFill>
                  <a:srgbClr val="0000FF"/>
                </a:solidFill>
                <a:sym typeface="+mn-ea"/>
              </a:rPr>
              <a:t>X(3872)</a:t>
            </a:r>
            <a:r>
              <a:rPr lang="en-US" altLang="zh-CN" sz="4000">
                <a:solidFill>
                  <a:schemeClr val="tx1"/>
                </a:solidFill>
                <a:sym typeface="+mn-ea"/>
              </a:rPr>
              <a:t> as a </a:t>
            </a:r>
            <a:r>
              <a:rPr lang="en-US" altLang="zh-CN" sz="4000">
                <a:solidFill>
                  <a:srgbClr val="FF0000"/>
                </a:solidFill>
                <a:sym typeface="+mn-ea"/>
              </a:rPr>
              <a:t>Molecule State</a:t>
            </a:r>
            <a:r>
              <a:rPr lang="en-US" altLang="zh-CN" sz="4000">
                <a:sym typeface="+mn-ea"/>
              </a:rPr>
              <a:t>          </a:t>
            </a:r>
            <a:endParaRPr lang="en-US" altLang="zh-CN" sz="4000" b="1" dirty="0">
              <a:solidFill>
                <a:schemeClr val="bg1"/>
              </a:solidFill>
              <a:latin typeface="微软雅黑" charset="-122"/>
              <a:ea typeface="微软雅黑" charset="-122"/>
              <a:sym typeface="+mn-ea"/>
            </a:endParaRPr>
          </a:p>
        </p:txBody>
      </p:sp>
      <p:sp>
        <p:nvSpPr>
          <p:cNvPr id="3" name="副标题 2"/>
          <p:cNvSpPr>
            <a:spLocks noGrp="1"/>
          </p:cNvSpPr>
          <p:nvPr>
            <p:ph type="subTitle" idx="1"/>
          </p:nvPr>
        </p:nvSpPr>
        <p:spPr>
          <a:xfrm>
            <a:off x="1287145" y="2764155"/>
            <a:ext cx="10386695" cy="2296160"/>
          </a:xfrm>
        </p:spPr>
        <p:txBody>
          <a:bodyPr/>
          <a:p>
            <a:pPr algn="ctr"/>
            <a:r>
              <a:rPr lang="en-US" altLang="zh-CN">
                <a:solidFill>
                  <a:srgbClr val="0000FF"/>
                </a:solidFill>
              </a:rPr>
              <a:t>Jun Jiang</a:t>
            </a:r>
            <a:r>
              <a:rPr lang="en-US" altLang="zh-CN">
                <a:solidFill>
                  <a:schemeClr val="tx1"/>
                </a:solidFill>
              </a:rPr>
              <a:t> </a:t>
            </a:r>
            <a:endParaRPr lang="en-US" altLang="zh-CN">
              <a:solidFill>
                <a:schemeClr val="tx1"/>
              </a:solidFill>
            </a:endParaRPr>
          </a:p>
          <a:p>
            <a:pPr algn="ctr"/>
            <a:r>
              <a:rPr lang="en-US" altLang="zh-CN">
                <a:solidFill>
                  <a:srgbClr val="FF0000"/>
                </a:solidFill>
              </a:rPr>
              <a:t>Shandong University</a:t>
            </a:r>
            <a:endParaRPr lang="en-US" altLang="zh-CN">
              <a:solidFill>
                <a:schemeClr val="tx1"/>
              </a:solidFill>
            </a:endParaRPr>
          </a:p>
          <a:p>
            <a:pPr algn="ctr"/>
            <a:endParaRPr lang="en-US" altLang="zh-CN" sz="2400">
              <a:solidFill>
                <a:schemeClr val="tx1"/>
              </a:solidFill>
            </a:endParaRPr>
          </a:p>
          <a:p>
            <a:pPr algn="l"/>
            <a:r>
              <a:rPr lang="en-US" altLang="zh-CN" sz="2400">
                <a:solidFill>
                  <a:schemeClr val="tx1"/>
                </a:solidFill>
              </a:rPr>
              <a:t>In collabaration with </a:t>
            </a:r>
            <a:r>
              <a:rPr lang="en-US" altLang="zh-CN" sz="2400">
                <a:solidFill>
                  <a:srgbClr val="0000FF"/>
                </a:solidFill>
              </a:rPr>
              <a:t>Eric Braaten, Liping He and Kevin Ingles</a:t>
            </a:r>
            <a:r>
              <a:rPr lang="en-US" altLang="zh-CN" sz="2400">
                <a:solidFill>
                  <a:schemeClr val="tx1"/>
                </a:solidFill>
              </a:rPr>
              <a:t> (</a:t>
            </a:r>
            <a:r>
              <a:rPr lang="en-US" altLang="zh-CN" sz="2400">
                <a:solidFill>
                  <a:srgbClr val="FF0000"/>
                </a:solidFill>
              </a:rPr>
              <a:t>The Ohio State University</a:t>
            </a:r>
            <a:r>
              <a:rPr lang="en-US" altLang="zh-CN" sz="2400">
                <a:solidFill>
                  <a:schemeClr val="tx1"/>
                </a:solidFill>
              </a:rPr>
              <a:t>)</a:t>
            </a:r>
            <a:endParaRPr lang="en-US" altLang="zh-CN" sz="2400">
              <a:solidFill>
                <a:schemeClr val="tx1"/>
              </a:solidFill>
            </a:endParaRPr>
          </a:p>
        </p:txBody>
      </p:sp>
      <p:sp>
        <p:nvSpPr>
          <p:cNvPr id="6" name="文本框 5"/>
          <p:cNvSpPr txBox="1"/>
          <p:nvPr/>
        </p:nvSpPr>
        <p:spPr>
          <a:xfrm>
            <a:off x="1287145" y="5270500"/>
            <a:ext cx="10386695" cy="922020"/>
          </a:xfrm>
          <a:prstGeom prst="rect">
            <a:avLst/>
          </a:prstGeom>
          <a:noFill/>
        </p:spPr>
        <p:txBody>
          <a:bodyPr wrap="square" rtlCol="0">
            <a:spAutoFit/>
          </a:bodyPr>
          <a:p>
            <a:pPr algn="l"/>
            <a:r>
              <a:rPr lang="zh-CN" altLang="en-US">
                <a:sym typeface="+mn-ea"/>
              </a:rPr>
              <a:t>Braaten, He, Ingles</a:t>
            </a:r>
            <a:r>
              <a:rPr lang="en-US" altLang="zh-CN">
                <a:sym typeface="+mn-ea"/>
              </a:rPr>
              <a:t>,</a:t>
            </a:r>
            <a:r>
              <a:rPr lang="zh-CN" altLang="en-US">
                <a:sym typeface="+mn-ea"/>
              </a:rPr>
              <a:t> Jiang</a:t>
            </a:r>
            <a:r>
              <a:rPr lang="en-US" altLang="zh-CN">
                <a:sym typeface="+mn-ea"/>
              </a:rPr>
              <a:t>, </a:t>
            </a:r>
            <a:r>
              <a:rPr lang="zh-CN" altLang="en-US">
                <a:sym typeface="+mn-ea"/>
              </a:rPr>
              <a:t>P</a:t>
            </a:r>
            <a:r>
              <a:rPr lang="en-US" altLang="zh-CN">
                <a:sym typeface="+mn-ea"/>
              </a:rPr>
              <a:t>RD</a:t>
            </a:r>
            <a:r>
              <a:rPr>
                <a:sym typeface="+mn-ea"/>
              </a:rPr>
              <a:t> 103</a:t>
            </a:r>
            <a:r>
              <a:rPr lang="en-US">
                <a:sym typeface="+mn-ea"/>
              </a:rPr>
              <a:t>, </a:t>
            </a:r>
            <a:r>
              <a:rPr>
                <a:sym typeface="+mn-ea"/>
              </a:rPr>
              <a:t>L071901 </a:t>
            </a:r>
            <a:r>
              <a:rPr lang="zh-CN" altLang="en-US">
                <a:sym typeface="+mn-ea"/>
              </a:rPr>
              <a:t>(202</a:t>
            </a:r>
            <a:r>
              <a:rPr lang="en-US" altLang="zh-CN">
                <a:sym typeface="+mn-ea"/>
              </a:rPr>
              <a:t>1</a:t>
            </a:r>
            <a:r>
              <a:rPr lang="zh-CN" altLang="en-US">
                <a:sym typeface="+mn-ea"/>
              </a:rPr>
              <a:t>)</a:t>
            </a:r>
            <a:r>
              <a:rPr lang="en-US" altLang="zh-CN">
                <a:sym typeface="+mn-ea"/>
              </a:rPr>
              <a:t>;</a:t>
            </a:r>
            <a:r>
              <a:rPr lang="zh-CN" altLang="en-US">
                <a:sym typeface="+mn-ea"/>
              </a:rPr>
              <a:t> </a:t>
            </a:r>
            <a:endParaRPr lang="zh-CN" altLang="en-US">
              <a:sym typeface="+mn-ea"/>
            </a:endParaRPr>
          </a:p>
          <a:p>
            <a:pPr algn="l"/>
            <a:r>
              <a:rPr lang="zh-CN" altLang="en-US">
                <a:sym typeface="+mn-ea"/>
              </a:rPr>
              <a:t>Braaten, He</a:t>
            </a:r>
            <a:r>
              <a:rPr lang="en-US" altLang="zh-CN">
                <a:sym typeface="+mn-ea"/>
              </a:rPr>
              <a:t>,</a:t>
            </a:r>
            <a:r>
              <a:rPr lang="zh-CN" altLang="en-US">
                <a:sym typeface="+mn-ea"/>
              </a:rPr>
              <a:t> Jiang</a:t>
            </a:r>
            <a:r>
              <a:rPr lang="en-US" altLang="zh-CN">
                <a:sym typeface="+mn-ea"/>
              </a:rPr>
              <a:t>, </a:t>
            </a:r>
            <a:r>
              <a:rPr lang="zh-CN" altLang="en-US">
                <a:sym typeface="+mn-ea"/>
              </a:rPr>
              <a:t>P</a:t>
            </a:r>
            <a:r>
              <a:rPr lang="en-US" altLang="zh-CN">
                <a:sym typeface="+mn-ea"/>
              </a:rPr>
              <a:t>RD</a:t>
            </a:r>
            <a:r>
              <a:rPr lang="zh-CN" altLang="en-US">
                <a:sym typeface="+mn-ea"/>
              </a:rPr>
              <a:t> </a:t>
            </a:r>
            <a:r>
              <a:rPr lang="en-US" altLang="zh-CN">
                <a:sym typeface="+mn-ea"/>
              </a:rPr>
              <a:t>1</a:t>
            </a:r>
            <a:r>
              <a:rPr lang="zh-CN" altLang="en-US">
                <a:sym typeface="+mn-ea"/>
              </a:rPr>
              <a:t>03, 036014  (2021)</a:t>
            </a:r>
            <a:r>
              <a:rPr lang="en-US" altLang="zh-CN">
                <a:sym typeface="+mn-ea"/>
              </a:rPr>
              <a:t>;</a:t>
            </a:r>
            <a:r>
              <a:rPr lang="zh-CN" altLang="en-US">
                <a:sym typeface="+mn-ea"/>
              </a:rPr>
              <a:t> </a:t>
            </a:r>
            <a:endParaRPr lang="en-US" altLang="zh-CN"/>
          </a:p>
          <a:p>
            <a:pPr algn="l"/>
            <a:r>
              <a:rPr lang="zh-CN" altLang="en-US">
                <a:sym typeface="+mn-ea"/>
              </a:rPr>
              <a:t>Braaten, He, Ingles</a:t>
            </a:r>
            <a:r>
              <a:rPr lang="en-US" altLang="zh-CN">
                <a:sym typeface="+mn-ea"/>
              </a:rPr>
              <a:t>,</a:t>
            </a:r>
            <a:r>
              <a:rPr lang="zh-CN" altLang="en-US">
                <a:sym typeface="+mn-ea"/>
              </a:rPr>
              <a:t> Jiang</a:t>
            </a:r>
            <a:r>
              <a:rPr lang="en-US" altLang="zh-CN">
                <a:sym typeface="+mn-ea"/>
              </a:rPr>
              <a:t>, </a:t>
            </a:r>
            <a:r>
              <a:rPr lang="zh-CN" altLang="en-US">
                <a:sym typeface="+mn-ea"/>
              </a:rPr>
              <a:t>P</a:t>
            </a:r>
            <a:r>
              <a:rPr lang="en-US" altLang="zh-CN">
                <a:sym typeface="+mn-ea"/>
              </a:rPr>
              <a:t>RD</a:t>
            </a:r>
            <a:r>
              <a:rPr lang="zh-CN" altLang="en-US">
                <a:sym typeface="+mn-ea"/>
              </a:rPr>
              <a:t> 101</a:t>
            </a:r>
            <a:r>
              <a:rPr lang="en-US" altLang="zh-CN">
                <a:sym typeface="+mn-ea"/>
              </a:rPr>
              <a:t>, </a:t>
            </a:r>
            <a:r>
              <a:rPr lang="zh-CN" altLang="en-US">
                <a:sym typeface="+mn-ea"/>
              </a:rPr>
              <a:t>096020 (2020)</a:t>
            </a:r>
            <a:r>
              <a:rPr lang="en-US" altLang="zh-CN">
                <a:sym typeface="+mn-ea"/>
              </a:rPr>
              <a:t>.</a:t>
            </a:r>
            <a:r>
              <a:rPr lang="zh-CN" altLang="en-US">
                <a:sym typeface="+mn-ea"/>
              </a:rPr>
              <a:t> </a:t>
            </a:r>
            <a:endParaRPr lang="en-US" altLang="zh-CN"/>
          </a:p>
        </p:txBody>
      </p:sp>
      <p:pic>
        <p:nvPicPr>
          <p:cNvPr id="13" name="图片 12" descr="2083525304"/>
          <p:cNvPicPr>
            <a:picLocks noChangeAspect="1"/>
          </p:cNvPicPr>
          <p:nvPr/>
        </p:nvPicPr>
        <p:blipFill>
          <a:blip r:embed="rId1"/>
          <a:stretch>
            <a:fillRect/>
          </a:stretch>
        </p:blipFill>
        <p:spPr>
          <a:xfrm>
            <a:off x="575945" y="0"/>
            <a:ext cx="1767205" cy="1767205"/>
          </a:xfrm>
          <a:prstGeom prst="rect">
            <a:avLst/>
          </a:prstGeom>
        </p:spPr>
      </p:pic>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 name="图片 37" descr="截屏2020-04-30下午4.39.42"/>
          <p:cNvPicPr>
            <a:picLocks noChangeAspect="1"/>
          </p:cNvPicPr>
          <p:nvPr/>
        </p:nvPicPr>
        <p:blipFill>
          <a:blip r:embed="rId1"/>
          <a:stretch>
            <a:fillRect/>
          </a:stretch>
        </p:blipFill>
        <p:spPr>
          <a:xfrm>
            <a:off x="1156970" y="833755"/>
            <a:ext cx="5815330" cy="3746500"/>
          </a:xfrm>
          <a:prstGeom prst="rect">
            <a:avLst/>
          </a:prstGeom>
        </p:spPr>
      </p:pic>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sp>
        <p:nvSpPr>
          <p:cNvPr id="4" name="文本框 3"/>
          <p:cNvSpPr txBox="1"/>
          <p:nvPr/>
        </p:nvSpPr>
        <p:spPr>
          <a:xfrm>
            <a:off x="7146925" y="2417445"/>
            <a:ext cx="3042920" cy="922020"/>
          </a:xfrm>
          <a:prstGeom prst="rect">
            <a:avLst/>
          </a:prstGeom>
          <a:noFill/>
        </p:spPr>
        <p:txBody>
          <a:bodyPr wrap="square" rtlCol="0" anchor="t">
            <a:spAutoFit/>
          </a:bodyPr>
          <a:p>
            <a:r>
              <a:rPr lang="zh-CN" altLang="en-US" b="1">
                <a:solidFill>
                  <a:srgbClr val="0000FF"/>
                </a:solidFill>
                <a:cs typeface="Arial" panose="020B0604020202090204" pitchFamily="34" charset="0"/>
                <a:sym typeface="+mn-ea"/>
              </a:rPr>
              <a:t>√</a:t>
            </a:r>
            <a:r>
              <a:rPr lang="en-US" altLang="zh-CN" b="1">
                <a:solidFill>
                  <a:srgbClr val="0000FF"/>
                </a:solidFill>
                <a:cs typeface="Arial" panose="020B0604020202090204" pitchFamily="34" charset="0"/>
                <a:sym typeface="+mn-ea"/>
              </a:rPr>
              <a:t>s: 4013.7~4016.4 MeV </a:t>
            </a:r>
            <a:endParaRPr lang="en-US" altLang="zh-CN" b="1">
              <a:solidFill>
                <a:srgbClr val="0000FF"/>
              </a:solidFill>
              <a:cs typeface="Arial" panose="020B0604020202090204" pitchFamily="34" charset="0"/>
              <a:sym typeface="+mn-ea"/>
            </a:endParaRPr>
          </a:p>
          <a:p>
            <a:endParaRPr lang="en-US" altLang="zh-CN" b="1">
              <a:solidFill>
                <a:srgbClr val="0000FF"/>
              </a:solidFill>
              <a:cs typeface="Arial" panose="020B0604020202090204" pitchFamily="34" charset="0"/>
            </a:endParaRPr>
          </a:p>
          <a:p>
            <a:r>
              <a:rPr lang="en-US" altLang="zh-CN" b="1">
                <a:solidFill>
                  <a:srgbClr val="0000FF"/>
                </a:solidFill>
                <a:cs typeface="Arial" panose="020B0604020202090204" pitchFamily="34" charset="0"/>
                <a:sym typeface="+mn-ea"/>
              </a:rPr>
              <a:t> u: 15.010~14.990 GeV</a:t>
            </a:r>
            <a:r>
              <a:rPr lang="en-US" altLang="zh-CN" b="1" baseline="30000">
                <a:solidFill>
                  <a:srgbClr val="0000FF"/>
                </a:solidFill>
                <a:cs typeface="Arial" panose="020B0604020202090204" pitchFamily="34" charset="0"/>
                <a:sym typeface="+mn-ea"/>
              </a:rPr>
              <a:t>2</a:t>
            </a:r>
            <a:endParaRPr lang="en-US" altLang="zh-CN" b="1" baseline="30000">
              <a:solidFill>
                <a:srgbClr val="0000FF"/>
              </a:solidFill>
              <a:cs typeface="Arial" panose="020B0604020202090204" pitchFamily="34" charset="0"/>
              <a:sym typeface="+mn-ea"/>
            </a:endParaRPr>
          </a:p>
        </p:txBody>
      </p:sp>
      <p:grpSp>
        <p:nvGrpSpPr>
          <p:cNvPr id="16" name="组合 15"/>
          <p:cNvGrpSpPr/>
          <p:nvPr/>
        </p:nvGrpSpPr>
        <p:grpSpPr>
          <a:xfrm>
            <a:off x="7146925" y="1434465"/>
            <a:ext cx="3658870" cy="706120"/>
            <a:chOff x="12754" y="5144"/>
            <a:chExt cx="5762" cy="1112"/>
          </a:xfrm>
        </p:grpSpPr>
        <p:sp>
          <p:nvSpPr>
            <p:cNvPr id="18" name="文本框 17"/>
            <p:cNvSpPr txBox="1"/>
            <p:nvPr/>
          </p:nvSpPr>
          <p:spPr>
            <a:xfrm>
              <a:off x="12754" y="5144"/>
              <a:ext cx="5762" cy="1113"/>
            </a:xfrm>
            <a:prstGeom prst="rect">
              <a:avLst/>
            </a:prstGeom>
            <a:noFill/>
          </p:spPr>
          <p:txBody>
            <a:bodyPr wrap="square" rtlCol="0" anchor="t">
              <a:spAutoFit/>
            </a:bodyPr>
            <a:p>
              <a:r>
                <a:rPr lang="en-US" sz="2000">
                  <a:solidFill>
                    <a:schemeClr val="tx1"/>
                  </a:solidFill>
                  <a:cs typeface="Arial" panose="020B0604020202090204" pitchFamily="34" charset="0"/>
                </a:rPr>
                <a:t>√</a:t>
              </a:r>
              <a:r>
                <a:rPr lang="en-US" sz="2000">
                  <a:solidFill>
                    <a:schemeClr val="tx1"/>
                  </a:solidFill>
                </a:rPr>
                <a:t>s: center-of-mass energy</a:t>
              </a:r>
              <a:endParaRPr lang="en-US" sz="2000">
                <a:solidFill>
                  <a:schemeClr val="tx1"/>
                </a:solidFill>
              </a:endParaRPr>
            </a:p>
            <a:p>
              <a:r>
                <a:rPr lang="en-US" sz="2000">
                  <a:solidFill>
                    <a:schemeClr val="tx1"/>
                  </a:solidFill>
                  <a:cs typeface="Arial" panose="020B0604020202090204" pitchFamily="34" charset="0"/>
                </a:rPr>
                <a:t>√u: </a:t>
              </a:r>
              <a:r>
                <a:rPr lang="en-US" sz="2000">
                  <a:sym typeface="+mn-ea"/>
                </a:rPr>
                <a:t>invariant mass</a:t>
              </a:r>
              <a:r>
                <a:rPr lang="en-US" sz="2000">
                  <a:solidFill>
                    <a:schemeClr val="tx1"/>
                  </a:solidFill>
                  <a:sym typeface="+mn-ea"/>
                </a:rPr>
                <a:t> of </a:t>
              </a:r>
              <a:endParaRPr lang="en-US" sz="2000">
                <a:solidFill>
                  <a:schemeClr val="tx1"/>
                </a:solidFill>
                <a:cs typeface="Arial" panose="020B0604020202090204" pitchFamily="34" charset="0"/>
                <a:sym typeface="+mn-ea"/>
              </a:endParaRPr>
            </a:p>
          </p:txBody>
        </p:sp>
        <p:pic>
          <p:nvPicPr>
            <p:cNvPr id="21" name="334E55B0-647D-440b-865C-3EC943EB4CBC-19" descr="wpsoffice"/>
            <p:cNvPicPr>
              <a:picLocks noChangeAspect="1"/>
            </p:cNvPicPr>
            <p:nvPr/>
          </p:nvPicPr>
          <p:blipFill>
            <a:blip r:embed="rId2"/>
            <a:stretch>
              <a:fillRect/>
            </a:stretch>
          </p:blipFill>
          <p:spPr>
            <a:xfrm>
              <a:off x="16711" y="5698"/>
              <a:ext cx="1436" cy="437"/>
            </a:xfrm>
            <a:prstGeom prst="rect">
              <a:avLst/>
            </a:prstGeom>
          </p:spPr>
        </p:pic>
      </p:grpSp>
      <p:pic>
        <p:nvPicPr>
          <p:cNvPr id="6" name="334E55B0-647D-440b-865C-3EC943EB4CBC-23" descr="/private/var/folders/ml/qk2ywnf50pb06wrx61vpyxs00000gn/T/com.kingsoft.wpsoffice.mac/wpsoffice.ohEQNDwpsoffice"/>
          <p:cNvPicPr>
            <a:picLocks noChangeAspect="1"/>
          </p:cNvPicPr>
          <p:nvPr/>
        </p:nvPicPr>
        <p:blipFill>
          <a:blip r:embed="rId3"/>
          <a:stretch>
            <a:fillRect/>
          </a:stretch>
        </p:blipFill>
        <p:spPr>
          <a:xfrm>
            <a:off x="3472180" y="172085"/>
            <a:ext cx="3049270" cy="389255"/>
          </a:xfrm>
          <a:prstGeom prst="rect">
            <a:avLst/>
          </a:prstGeom>
        </p:spPr>
      </p:pic>
      <p:grpSp>
        <p:nvGrpSpPr>
          <p:cNvPr id="13" name="组合 12"/>
          <p:cNvGrpSpPr/>
          <p:nvPr/>
        </p:nvGrpSpPr>
        <p:grpSpPr>
          <a:xfrm>
            <a:off x="1156970" y="4580255"/>
            <a:ext cx="10661650" cy="1841500"/>
            <a:chOff x="1822" y="7213"/>
            <a:chExt cx="16790" cy="2900"/>
          </a:xfrm>
        </p:grpSpPr>
        <p:grpSp>
          <p:nvGrpSpPr>
            <p:cNvPr id="12" name="组合 11"/>
            <p:cNvGrpSpPr/>
            <p:nvPr/>
          </p:nvGrpSpPr>
          <p:grpSpPr>
            <a:xfrm>
              <a:off x="1822" y="7213"/>
              <a:ext cx="13580" cy="2900"/>
              <a:chOff x="-182" y="4802"/>
              <a:chExt cx="13580" cy="2900"/>
            </a:xfrm>
          </p:grpSpPr>
          <p:sp>
            <p:nvSpPr>
              <p:cNvPr id="7" name="文本框 6"/>
              <p:cNvSpPr txBox="1"/>
              <p:nvPr/>
            </p:nvSpPr>
            <p:spPr>
              <a:xfrm>
                <a:off x="-182" y="4802"/>
                <a:ext cx="5531" cy="580"/>
              </a:xfrm>
              <a:prstGeom prst="rect">
                <a:avLst/>
              </a:prstGeom>
              <a:noFill/>
            </p:spPr>
            <p:txBody>
              <a:bodyPr wrap="square" rtlCol="0" anchor="t">
                <a:spAutoFit/>
              </a:bodyPr>
              <a:p>
                <a:r>
                  <a:rPr lang="en-US" altLang="zh-CN" b="1">
                    <a:solidFill>
                      <a:srgbClr val="FF0000"/>
                    </a:solidFill>
                    <a:sym typeface="+mn-ea"/>
                  </a:rPr>
                  <a:t>T</a:t>
                </a:r>
                <a:r>
                  <a:rPr lang="zh-CN" altLang="en-US" b="1">
                    <a:solidFill>
                      <a:srgbClr val="FF0000"/>
                    </a:solidFill>
                    <a:sym typeface="+mn-ea"/>
                  </a:rPr>
                  <a:t>riangle </a:t>
                </a:r>
                <a:r>
                  <a:rPr lang="en-US" altLang="zh-CN" b="1">
                    <a:solidFill>
                      <a:srgbClr val="FF0000"/>
                    </a:solidFill>
                    <a:sym typeface="+mn-ea"/>
                  </a:rPr>
                  <a:t>s</a:t>
                </a:r>
                <a:r>
                  <a:rPr lang="zh-CN" altLang="en-US" b="1">
                    <a:solidFill>
                      <a:srgbClr val="FF0000"/>
                    </a:solidFill>
                    <a:sym typeface="+mn-ea"/>
                  </a:rPr>
                  <a:t>ingularity </a:t>
                </a:r>
                <a:r>
                  <a:rPr lang="en-US" altLang="zh-CN" b="1">
                    <a:solidFill>
                      <a:srgbClr val="FF0000"/>
                    </a:solidFill>
                    <a:sym typeface="+mn-ea"/>
                  </a:rPr>
                  <a:t>range</a:t>
                </a:r>
                <a:endParaRPr lang="zh-CN" altLang="en-US"/>
              </a:p>
            </p:txBody>
          </p:sp>
          <p:grpSp>
            <p:nvGrpSpPr>
              <p:cNvPr id="10" name="组合 9"/>
              <p:cNvGrpSpPr/>
              <p:nvPr/>
            </p:nvGrpSpPr>
            <p:grpSpPr>
              <a:xfrm>
                <a:off x="7" y="5382"/>
                <a:ext cx="10803" cy="838"/>
                <a:chOff x="461" y="5185"/>
                <a:chExt cx="10803" cy="838"/>
              </a:xfrm>
            </p:grpSpPr>
            <p:pic>
              <p:nvPicPr>
                <p:cNvPr id="8" name="图片 7" descr="截屏2020-04-30下午5.55.44"/>
                <p:cNvPicPr>
                  <a:picLocks noChangeAspect="1"/>
                </p:cNvPicPr>
                <p:nvPr/>
              </p:nvPicPr>
              <p:blipFill>
                <a:blip r:embed="rId4"/>
                <a:stretch>
                  <a:fillRect/>
                </a:stretch>
              </p:blipFill>
              <p:spPr>
                <a:xfrm>
                  <a:off x="461" y="5302"/>
                  <a:ext cx="3674" cy="721"/>
                </a:xfrm>
                <a:prstGeom prst="rect">
                  <a:avLst/>
                </a:prstGeom>
              </p:spPr>
            </p:pic>
            <p:pic>
              <p:nvPicPr>
                <p:cNvPr id="2" name="图片 1" descr="截屏2020-04-30下午5.57.03"/>
                <p:cNvPicPr>
                  <a:picLocks noChangeAspect="1"/>
                </p:cNvPicPr>
                <p:nvPr/>
              </p:nvPicPr>
              <p:blipFill>
                <a:blip r:embed="rId5"/>
                <a:stretch>
                  <a:fillRect/>
                </a:stretch>
              </p:blipFill>
              <p:spPr>
                <a:xfrm>
                  <a:off x="4135" y="5185"/>
                  <a:ext cx="7129" cy="833"/>
                </a:xfrm>
                <a:prstGeom prst="rect">
                  <a:avLst/>
                </a:prstGeom>
              </p:spPr>
            </p:pic>
          </p:grpSp>
          <p:pic>
            <p:nvPicPr>
              <p:cNvPr id="3" name="图片 2" descr="截屏2020-04-30下午5.59.16"/>
              <p:cNvPicPr>
                <a:picLocks noChangeAspect="1"/>
              </p:cNvPicPr>
              <p:nvPr/>
            </p:nvPicPr>
            <p:blipFill>
              <a:blip r:embed="rId6"/>
              <a:stretch>
                <a:fillRect/>
              </a:stretch>
            </p:blipFill>
            <p:spPr>
              <a:xfrm>
                <a:off x="-68" y="6385"/>
                <a:ext cx="13466" cy="1317"/>
              </a:xfrm>
              <a:prstGeom prst="rect">
                <a:avLst/>
              </a:prstGeom>
            </p:spPr>
          </p:pic>
        </p:grpSp>
        <p:sp>
          <p:nvSpPr>
            <p:cNvPr id="9" name="文本框 8"/>
            <p:cNvSpPr txBox="1"/>
            <p:nvPr/>
          </p:nvSpPr>
          <p:spPr>
            <a:xfrm>
              <a:off x="15402" y="7213"/>
              <a:ext cx="3211" cy="1113"/>
            </a:xfrm>
            <a:prstGeom prst="rect">
              <a:avLst/>
            </a:prstGeom>
            <a:noFill/>
          </p:spPr>
          <p:txBody>
            <a:bodyPr wrap="square" rtlCol="0" anchor="t">
              <a:spAutoFit/>
            </a:bodyPr>
            <a:p>
              <a:r>
                <a:rPr lang="en-US" sz="2000">
                  <a:solidFill>
                    <a:schemeClr val="tx1"/>
                  </a:solidFill>
                </a:rPr>
                <a:t>M</a:t>
              </a:r>
              <a:r>
                <a:rPr lang="en-US" sz="2000" baseline="-25000">
                  <a:solidFill>
                    <a:schemeClr val="tx1"/>
                  </a:solidFill>
                </a:rPr>
                <a:t>*0</a:t>
              </a:r>
              <a:r>
                <a:rPr lang="en-US" sz="2000">
                  <a:solidFill>
                    <a:schemeClr val="tx1"/>
                  </a:solidFill>
                </a:rPr>
                <a:t>: mass of D</a:t>
              </a:r>
              <a:r>
                <a:rPr lang="en-US" sz="2000" baseline="30000">
                  <a:solidFill>
                    <a:schemeClr val="tx1"/>
                  </a:solidFill>
                </a:rPr>
                <a:t>*0</a:t>
              </a:r>
              <a:endParaRPr lang="en-US" sz="2000">
                <a:solidFill>
                  <a:schemeClr val="tx1"/>
                </a:solidFill>
              </a:endParaRPr>
            </a:p>
            <a:p>
              <a:r>
                <a:rPr lang="en-US" sz="2000">
                  <a:sym typeface="+mn-ea"/>
                </a:rPr>
                <a:t>M</a:t>
              </a:r>
              <a:r>
                <a:rPr lang="en-US" sz="2000" baseline="-25000">
                  <a:sym typeface="+mn-ea"/>
                </a:rPr>
                <a:t>0</a:t>
              </a:r>
              <a:r>
                <a:rPr lang="en-US" sz="2000">
                  <a:sym typeface="+mn-ea"/>
                </a:rPr>
                <a:t>: mass of D</a:t>
              </a:r>
              <a:r>
                <a:rPr lang="en-US" sz="2000" baseline="30000">
                  <a:sym typeface="+mn-ea"/>
                </a:rPr>
                <a:t>0</a:t>
              </a:r>
              <a:endParaRPr lang="en-US" sz="2000">
                <a:solidFill>
                  <a:schemeClr val="tx1"/>
                </a:solidFill>
                <a:cs typeface="Arial" panose="020B0604020202090204" pitchFamily="34" charset="0"/>
                <a:sym typeface="+mn-ea"/>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pic>
        <p:nvPicPr>
          <p:cNvPr id="9" name="图片 8" descr="截屏2020-04-30下午8.40.08"/>
          <p:cNvPicPr>
            <a:picLocks noChangeAspect="1"/>
          </p:cNvPicPr>
          <p:nvPr/>
        </p:nvPicPr>
        <p:blipFill>
          <a:blip r:embed="rId1"/>
          <a:stretch>
            <a:fillRect/>
          </a:stretch>
        </p:blipFill>
        <p:spPr>
          <a:xfrm>
            <a:off x="201295" y="1205230"/>
            <a:ext cx="5890260" cy="3674110"/>
          </a:xfrm>
          <a:prstGeom prst="rect">
            <a:avLst/>
          </a:prstGeom>
        </p:spPr>
      </p:pic>
      <p:sp>
        <p:nvSpPr>
          <p:cNvPr id="11" name="文本框 10"/>
          <p:cNvSpPr txBox="1"/>
          <p:nvPr/>
        </p:nvSpPr>
        <p:spPr>
          <a:xfrm>
            <a:off x="338455" y="796925"/>
            <a:ext cx="5982970" cy="337185"/>
          </a:xfrm>
          <a:prstGeom prst="rect">
            <a:avLst/>
          </a:prstGeom>
          <a:noFill/>
        </p:spPr>
        <p:txBody>
          <a:bodyPr wrap="square" rtlCol="0" anchor="t">
            <a:spAutoFit/>
          </a:bodyPr>
          <a:p>
            <a:r>
              <a:rPr lang="zh-CN" altLang="en-US" sz="1600">
                <a:solidFill>
                  <a:srgbClr val="0000FF"/>
                </a:solidFill>
              </a:rPr>
              <a:t>Dalitz plot </a:t>
            </a:r>
            <a:r>
              <a:rPr lang="zh-CN" altLang="en-US" sz="1600"/>
              <a:t>for √s = 4014.7 MeV with </a:t>
            </a:r>
            <a:r>
              <a:rPr lang="zh-CN" altLang="en-US" sz="1600" b="1">
                <a:solidFill>
                  <a:srgbClr val="0000FF"/>
                </a:solidFill>
              </a:rPr>
              <a:t>physical D</a:t>
            </a:r>
            <a:r>
              <a:rPr lang="zh-CN" altLang="en-US" sz="1600" b="1" baseline="30000">
                <a:solidFill>
                  <a:srgbClr val="0000FF"/>
                </a:solidFill>
              </a:rPr>
              <a:t>*0</a:t>
            </a:r>
            <a:r>
              <a:rPr lang="zh-CN" altLang="en-US" sz="1600" b="1">
                <a:solidFill>
                  <a:srgbClr val="0000FF"/>
                </a:solidFill>
              </a:rPr>
              <a:t> width</a:t>
            </a:r>
            <a:r>
              <a:rPr lang="zh-CN" altLang="en-US" sz="1600"/>
              <a:t> (55 keV)</a:t>
            </a:r>
            <a:endParaRPr lang="zh-CN" altLang="en-US" sz="1600"/>
          </a:p>
        </p:txBody>
      </p:sp>
      <p:grpSp>
        <p:nvGrpSpPr>
          <p:cNvPr id="22" name="组合 21"/>
          <p:cNvGrpSpPr/>
          <p:nvPr/>
        </p:nvGrpSpPr>
        <p:grpSpPr>
          <a:xfrm>
            <a:off x="414655" y="6116955"/>
            <a:ext cx="9549765" cy="368300"/>
            <a:chOff x="8249" y="8130"/>
            <a:chExt cx="15039" cy="580"/>
          </a:xfrm>
        </p:grpSpPr>
        <p:grpSp>
          <p:nvGrpSpPr>
            <p:cNvPr id="14" name="组合 13"/>
            <p:cNvGrpSpPr/>
            <p:nvPr/>
          </p:nvGrpSpPr>
          <p:grpSpPr>
            <a:xfrm>
              <a:off x="8249" y="8130"/>
              <a:ext cx="15039" cy="580"/>
              <a:chOff x="12754" y="5144"/>
              <a:chExt cx="15039" cy="580"/>
            </a:xfrm>
          </p:grpSpPr>
          <p:sp>
            <p:nvSpPr>
              <p:cNvPr id="17" name="文本框 16"/>
              <p:cNvSpPr txBox="1"/>
              <p:nvPr/>
            </p:nvSpPr>
            <p:spPr>
              <a:xfrm>
                <a:off x="12754" y="5144"/>
                <a:ext cx="15039" cy="580"/>
              </a:xfrm>
              <a:prstGeom prst="rect">
                <a:avLst/>
              </a:prstGeom>
              <a:noFill/>
            </p:spPr>
            <p:txBody>
              <a:bodyPr wrap="square" rtlCol="0" anchor="t">
                <a:spAutoFit/>
              </a:bodyPr>
              <a:p>
                <a:r>
                  <a:rPr lang="en-US" sz="1800">
                    <a:solidFill>
                      <a:schemeClr val="tx1"/>
                    </a:solidFill>
                    <a:cs typeface="Arial" panose="020B0604020202090204" pitchFamily="34" charset="0"/>
                  </a:rPr>
                  <a:t>√</a:t>
                </a:r>
                <a:r>
                  <a:rPr lang="en-US" sz="1800">
                    <a:solidFill>
                      <a:schemeClr val="tx1"/>
                    </a:solidFill>
                  </a:rPr>
                  <a:t>s: center-of-mass energy,	  </a:t>
                </a:r>
                <a:r>
                  <a:rPr lang="en-US" sz="1800">
                    <a:solidFill>
                      <a:schemeClr val="tx1"/>
                    </a:solidFill>
                    <a:cs typeface="Arial" panose="020B0604020202090204" pitchFamily="34" charset="0"/>
                  </a:rPr>
                  <a:t>√u: </a:t>
                </a:r>
                <a:r>
                  <a:rPr lang="en-US" sz="1800">
                    <a:sym typeface="+mn-ea"/>
                  </a:rPr>
                  <a:t>invariant mass</a:t>
                </a:r>
                <a:r>
                  <a:rPr lang="en-US" sz="1800">
                    <a:solidFill>
                      <a:schemeClr val="tx1"/>
                    </a:solidFill>
                    <a:sym typeface="+mn-ea"/>
                  </a:rPr>
                  <a:t> of              ,   </a:t>
                </a:r>
                <a:r>
                  <a:rPr lang="en-US" sz="1800">
                    <a:cs typeface="Arial" panose="020B0604020202090204" pitchFamily="34" charset="0"/>
                    <a:sym typeface="+mn-ea"/>
                  </a:rPr>
                  <a:t>√t: invariant mass of  </a:t>
                </a:r>
                <a:endParaRPr lang="en-US" sz="1800">
                  <a:solidFill>
                    <a:schemeClr val="tx1"/>
                  </a:solidFill>
                  <a:cs typeface="Arial" panose="020B0604020202090204" pitchFamily="34" charset="0"/>
                  <a:sym typeface="+mn-ea"/>
                </a:endParaRPr>
              </a:p>
            </p:txBody>
          </p:sp>
          <p:pic>
            <p:nvPicPr>
              <p:cNvPr id="19" name="334E55B0-647D-440b-865C-3EC943EB4CBC-7" descr="wpsoffice"/>
              <p:cNvPicPr>
                <a:picLocks noChangeAspect="1"/>
              </p:cNvPicPr>
              <p:nvPr/>
            </p:nvPicPr>
            <p:blipFill>
              <a:blip r:embed="rId2"/>
              <a:stretch>
                <a:fillRect/>
              </a:stretch>
            </p:blipFill>
            <p:spPr>
              <a:xfrm>
                <a:off x="20859" y="5216"/>
                <a:ext cx="1197" cy="364"/>
              </a:xfrm>
              <a:prstGeom prst="rect">
                <a:avLst/>
              </a:prstGeom>
            </p:spPr>
          </p:pic>
        </p:grpSp>
        <p:pic>
          <p:nvPicPr>
            <p:cNvPr id="20" name="334E55B0-647D-440b-865C-3EC943EB4CBC-8" descr="/private/var/folders/ml/qk2ywnf50pb06wrx61vpyxs00000gn/T/com.kingsoft.wpsoffice.mac/wpsoffice.CyBxMVwpsoffice"/>
            <p:cNvPicPr>
              <a:picLocks noChangeAspect="1"/>
            </p:cNvPicPr>
            <p:nvPr/>
          </p:nvPicPr>
          <p:blipFill>
            <a:blip r:embed="rId3"/>
            <a:stretch>
              <a:fillRect/>
            </a:stretch>
          </p:blipFill>
          <p:spPr>
            <a:xfrm>
              <a:off x="21383" y="8165"/>
              <a:ext cx="725" cy="437"/>
            </a:xfrm>
            <a:prstGeom prst="rect">
              <a:avLst/>
            </a:prstGeom>
          </p:spPr>
        </p:pic>
      </p:grpSp>
      <p:grpSp>
        <p:nvGrpSpPr>
          <p:cNvPr id="3" name="组合 2"/>
          <p:cNvGrpSpPr/>
          <p:nvPr/>
        </p:nvGrpSpPr>
        <p:grpSpPr>
          <a:xfrm>
            <a:off x="6147435" y="796925"/>
            <a:ext cx="5607050" cy="4048125"/>
            <a:chOff x="9681" y="1255"/>
            <a:chExt cx="8830" cy="6375"/>
          </a:xfrm>
        </p:grpSpPr>
        <p:pic>
          <p:nvPicPr>
            <p:cNvPr id="23" name="图片 22" descr="截屏2020-04-30下午8.58.50"/>
            <p:cNvPicPr>
              <a:picLocks noChangeAspect="1"/>
            </p:cNvPicPr>
            <p:nvPr/>
          </p:nvPicPr>
          <p:blipFill>
            <a:blip r:embed="rId4"/>
            <a:stretch>
              <a:fillRect/>
            </a:stretch>
          </p:blipFill>
          <p:spPr>
            <a:xfrm>
              <a:off x="9681" y="1786"/>
              <a:ext cx="8830" cy="5845"/>
            </a:xfrm>
            <a:prstGeom prst="rect">
              <a:avLst/>
            </a:prstGeom>
          </p:spPr>
        </p:pic>
        <p:sp>
          <p:nvSpPr>
            <p:cNvPr id="24" name="文本框 23"/>
            <p:cNvSpPr txBox="1"/>
            <p:nvPr/>
          </p:nvSpPr>
          <p:spPr>
            <a:xfrm>
              <a:off x="10662" y="1255"/>
              <a:ext cx="7809" cy="531"/>
            </a:xfrm>
            <a:prstGeom prst="rect">
              <a:avLst/>
            </a:prstGeom>
            <a:noFill/>
          </p:spPr>
          <p:txBody>
            <a:bodyPr wrap="square" rtlCol="0" anchor="t">
              <a:spAutoFit/>
            </a:bodyPr>
            <a:p>
              <a:r>
                <a:rPr lang="zh-CN" altLang="en-US" sz="1600">
                  <a:solidFill>
                    <a:srgbClr val="FF0000"/>
                  </a:solidFill>
                </a:rPr>
                <a:t>Dalitz plot</a:t>
              </a:r>
              <a:r>
                <a:rPr lang="zh-CN" altLang="en-US" sz="1600"/>
                <a:t> for √s = 4014.7 MeV with </a:t>
              </a:r>
              <a:r>
                <a:rPr lang="en-US" altLang="zh-CN" sz="1600" b="1">
                  <a:solidFill>
                    <a:srgbClr val="FF0000"/>
                  </a:solidFill>
                </a:rPr>
                <a:t>zero</a:t>
              </a:r>
              <a:r>
                <a:rPr lang="zh-CN" altLang="en-US" sz="1600" b="1">
                  <a:solidFill>
                    <a:srgbClr val="FF0000"/>
                  </a:solidFill>
                </a:rPr>
                <a:t> D</a:t>
              </a:r>
              <a:r>
                <a:rPr lang="zh-CN" altLang="en-US" sz="1600" b="1" baseline="30000">
                  <a:solidFill>
                    <a:srgbClr val="FF0000"/>
                  </a:solidFill>
                </a:rPr>
                <a:t>*0</a:t>
              </a:r>
              <a:r>
                <a:rPr lang="zh-CN" altLang="en-US" sz="1600" b="1">
                  <a:solidFill>
                    <a:srgbClr val="FF0000"/>
                  </a:solidFill>
                </a:rPr>
                <a:t> width</a:t>
              </a:r>
              <a:endParaRPr lang="zh-CN" altLang="en-US" sz="1600"/>
            </a:p>
          </p:txBody>
        </p:sp>
      </p:grpSp>
      <p:grpSp>
        <p:nvGrpSpPr>
          <p:cNvPr id="5" name="组合 4"/>
          <p:cNvGrpSpPr/>
          <p:nvPr/>
        </p:nvGrpSpPr>
        <p:grpSpPr>
          <a:xfrm>
            <a:off x="385445" y="4950460"/>
            <a:ext cx="5761990" cy="368300"/>
            <a:chOff x="607" y="7796"/>
            <a:chExt cx="9074" cy="580"/>
          </a:xfrm>
        </p:grpSpPr>
        <p:sp>
          <p:nvSpPr>
            <p:cNvPr id="13" name="文本框 12"/>
            <p:cNvSpPr txBox="1"/>
            <p:nvPr/>
          </p:nvSpPr>
          <p:spPr>
            <a:xfrm>
              <a:off x="607" y="7796"/>
              <a:ext cx="9074" cy="580"/>
            </a:xfrm>
            <a:prstGeom prst="rect">
              <a:avLst/>
            </a:prstGeom>
            <a:noFill/>
          </p:spPr>
          <p:txBody>
            <a:bodyPr wrap="square" rtlCol="0" anchor="t">
              <a:spAutoFit/>
            </a:bodyPr>
            <a:p>
              <a:pPr marL="285750" indent="-285750">
                <a:buFont typeface="Wingdings" panose="05000000000000000000" charset="0"/>
                <a:buChar char=""/>
              </a:pPr>
              <a:r>
                <a:rPr lang="en-US" sz="1800">
                  <a:solidFill>
                    <a:srgbClr val="0000FF"/>
                  </a:solidFill>
                  <a:sym typeface="+mn-ea"/>
                </a:rPr>
                <a:t>Obvious          </a:t>
              </a:r>
              <a:r>
                <a:rPr lang="en-US" altLang="zh-CN" sz="1800">
                  <a:solidFill>
                    <a:srgbClr val="0000FF"/>
                  </a:solidFill>
                </a:rPr>
                <a:t>resonance</a:t>
              </a:r>
              <a:r>
                <a:rPr lang="en-US" altLang="zh-CN" sz="1800"/>
                <a:t> band from tree diagram</a:t>
              </a:r>
              <a:endParaRPr lang="en-US" altLang="zh-CN" sz="1800">
                <a:solidFill>
                  <a:srgbClr val="FF0000"/>
                </a:solidFill>
              </a:endParaRPr>
            </a:p>
          </p:txBody>
        </p:sp>
        <p:pic>
          <p:nvPicPr>
            <p:cNvPr id="26" name="334E55B0-647D-440b-865C-3EC943EB4CBC-42" descr="/private/var/folders/ml/qk2ywnf50pb06wrx61vpyxs00000gn/T/com.kingsoft.wpsoffice.mac/wpsoffice.grvVkGwpsoffice"/>
            <p:cNvPicPr>
              <a:picLocks noChangeAspect="1"/>
            </p:cNvPicPr>
            <p:nvPr/>
          </p:nvPicPr>
          <p:blipFill>
            <a:blip r:embed="rId5"/>
            <a:stretch>
              <a:fillRect/>
            </a:stretch>
          </p:blipFill>
          <p:spPr>
            <a:xfrm>
              <a:off x="2650" y="7910"/>
              <a:ext cx="708" cy="392"/>
            </a:xfrm>
            <a:prstGeom prst="rect">
              <a:avLst/>
            </a:prstGeom>
          </p:spPr>
        </p:pic>
      </p:grpSp>
      <p:grpSp>
        <p:nvGrpSpPr>
          <p:cNvPr id="29" name="组合 28"/>
          <p:cNvGrpSpPr/>
          <p:nvPr/>
        </p:nvGrpSpPr>
        <p:grpSpPr>
          <a:xfrm>
            <a:off x="6322060" y="4880610"/>
            <a:ext cx="5432425" cy="645160"/>
            <a:chOff x="9955" y="7947"/>
            <a:chExt cx="8555" cy="1016"/>
          </a:xfrm>
        </p:grpSpPr>
        <p:sp>
          <p:nvSpPr>
            <p:cNvPr id="25" name="文本框 24"/>
            <p:cNvSpPr txBox="1"/>
            <p:nvPr/>
          </p:nvSpPr>
          <p:spPr>
            <a:xfrm>
              <a:off x="9955" y="7947"/>
              <a:ext cx="8555" cy="1016"/>
            </a:xfrm>
            <a:prstGeom prst="rect">
              <a:avLst/>
            </a:prstGeom>
            <a:noFill/>
          </p:spPr>
          <p:txBody>
            <a:bodyPr wrap="square" rtlCol="0" anchor="t">
              <a:spAutoFit/>
            </a:bodyPr>
            <a:p>
              <a:pPr marL="342900" indent="-342900">
                <a:buFont typeface="Wingdings" panose="05000000000000000000" charset="0"/>
                <a:buChar char=""/>
              </a:pPr>
              <a:r>
                <a:rPr lang="en-US">
                  <a:sym typeface="+mn-ea"/>
                </a:rPr>
                <a:t>Besides the          </a:t>
              </a:r>
              <a:r>
                <a:rPr lang="en-US" altLang="zh-CN">
                  <a:sym typeface="+mn-ea"/>
                </a:rPr>
                <a:t>band, we have the </a:t>
              </a:r>
              <a:r>
                <a:rPr lang="en-US" altLang="zh-CN" b="1">
                  <a:solidFill>
                    <a:srgbClr val="FF0000"/>
                  </a:solidFill>
                  <a:sym typeface="+mn-ea"/>
                </a:rPr>
                <a:t>narrow</a:t>
              </a:r>
              <a:r>
                <a:rPr lang="en-US" altLang="zh-CN">
                  <a:solidFill>
                    <a:srgbClr val="FF0000"/>
                  </a:solidFill>
                  <a:sym typeface="+mn-ea"/>
                </a:rPr>
                <a:t> </a:t>
              </a:r>
              <a:r>
                <a:rPr lang="en-US" altLang="zh-CN" b="1">
                  <a:solidFill>
                    <a:srgbClr val="FF0000"/>
                  </a:solidFill>
                  <a:sym typeface="+mn-ea"/>
                </a:rPr>
                <a:t>triangle singularity band at </a:t>
              </a:r>
              <a:r>
                <a:rPr lang="en-US" altLang="zh-CN" b="1">
                  <a:solidFill>
                    <a:srgbClr val="FF0000"/>
                  </a:solidFill>
                  <a:cs typeface="Arial" panose="020B0604020202090204" pitchFamily="34" charset="0"/>
                  <a:sym typeface="+mn-ea"/>
                </a:rPr>
                <a:t>u</a:t>
              </a:r>
              <a:r>
                <a:rPr lang="zh-CN" altLang="en-US" b="1" baseline="-25000">
                  <a:solidFill>
                    <a:srgbClr val="FF0000"/>
                  </a:solidFill>
                  <a:sym typeface="+mn-ea"/>
                </a:rPr>
                <a:t>∆</a:t>
              </a:r>
              <a:r>
                <a:rPr lang="en-US" altLang="zh-CN" b="1">
                  <a:solidFill>
                    <a:srgbClr val="FF0000"/>
                  </a:solidFill>
                  <a:sym typeface="+mn-ea"/>
                </a:rPr>
                <a:t>=14.993 GeV</a:t>
              </a:r>
              <a:r>
                <a:rPr lang="en-US" altLang="zh-CN" b="1" baseline="30000">
                  <a:solidFill>
                    <a:srgbClr val="FF0000"/>
                  </a:solidFill>
                  <a:sym typeface="+mn-ea"/>
                </a:rPr>
                <a:t>2</a:t>
              </a:r>
              <a:endParaRPr lang="en-US" altLang="zh-CN">
                <a:solidFill>
                  <a:srgbClr val="FF0000"/>
                </a:solidFill>
                <a:sym typeface="+mn-ea"/>
              </a:endParaRPr>
            </a:p>
          </p:txBody>
        </p:sp>
        <p:pic>
          <p:nvPicPr>
            <p:cNvPr id="27" name="334E55B0-647D-440b-865C-3EC943EB4CBC-9" descr="/private/var/folders/ml/qk2ywnf50pb06wrx61vpyxs00000gn/T/com.kingsoft.wpsoffice.mac/wpsoffice.grvVkGwpsoffice"/>
            <p:cNvPicPr>
              <a:picLocks noChangeAspect="1"/>
            </p:cNvPicPr>
            <p:nvPr/>
          </p:nvPicPr>
          <p:blipFill>
            <a:blip r:embed="rId5"/>
            <a:stretch>
              <a:fillRect/>
            </a:stretch>
          </p:blipFill>
          <p:spPr>
            <a:xfrm>
              <a:off x="12668" y="8004"/>
              <a:ext cx="708" cy="392"/>
            </a:xfrm>
            <a:prstGeom prst="rect">
              <a:avLst/>
            </a:prstGeom>
          </p:spPr>
        </p:pic>
      </p:grpSp>
      <p:sp>
        <p:nvSpPr>
          <p:cNvPr id="28" name="矩形 27"/>
          <p:cNvSpPr/>
          <p:nvPr/>
        </p:nvSpPr>
        <p:spPr>
          <a:xfrm>
            <a:off x="7074535" y="1195705"/>
            <a:ext cx="219710" cy="3179445"/>
          </a:xfrm>
          <a:prstGeom prst="rect">
            <a:avLst/>
          </a:prstGeom>
          <a:noFill/>
          <a:ln w="19050" cap="flat" cmpd="sng" algn="ctr">
            <a:solidFill>
              <a:srgbClr val="0000FF"/>
            </a:solidFill>
            <a:prstDash val="sysDash"/>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grpSp>
        <p:nvGrpSpPr>
          <p:cNvPr id="6" name="组合 5"/>
          <p:cNvGrpSpPr/>
          <p:nvPr/>
        </p:nvGrpSpPr>
        <p:grpSpPr>
          <a:xfrm>
            <a:off x="6322060" y="5418455"/>
            <a:ext cx="5433060" cy="645160"/>
            <a:chOff x="9956" y="8533"/>
            <a:chExt cx="8556" cy="1016"/>
          </a:xfrm>
        </p:grpSpPr>
        <p:sp>
          <p:nvSpPr>
            <p:cNvPr id="4" name="文本框 3"/>
            <p:cNvSpPr txBox="1"/>
            <p:nvPr/>
          </p:nvSpPr>
          <p:spPr>
            <a:xfrm>
              <a:off x="9956" y="8533"/>
              <a:ext cx="8556" cy="1016"/>
            </a:xfrm>
            <a:prstGeom prst="rect">
              <a:avLst/>
            </a:prstGeom>
            <a:noFill/>
          </p:spPr>
          <p:txBody>
            <a:bodyPr wrap="square" rtlCol="0" anchor="t">
              <a:spAutoFit/>
            </a:bodyPr>
            <a:p>
              <a:pPr marL="342900" indent="-342900">
                <a:buFont typeface="Wingdings" panose="05000000000000000000" charset="0"/>
                <a:buChar char=""/>
              </a:pPr>
              <a:r>
                <a:rPr lang="en-US" altLang="zh-CN" b="1">
                  <a:solidFill>
                    <a:srgbClr val="00B050"/>
                  </a:solidFill>
                  <a:sym typeface="+mn-ea"/>
                </a:rPr>
                <a:t>Smaller density</a:t>
              </a:r>
              <a:r>
                <a:rPr lang="en-US" altLang="zh-CN">
                  <a:sym typeface="+mn-ea"/>
                </a:rPr>
                <a:t> when t approaches to the             band along the triangle singularity line.</a:t>
              </a:r>
              <a:r>
                <a:rPr lang="en-US" altLang="zh-CN">
                  <a:solidFill>
                    <a:srgbClr val="FF0000"/>
                  </a:solidFill>
                  <a:sym typeface="+mn-ea"/>
                </a:rPr>
                <a:t> </a:t>
              </a:r>
              <a:endParaRPr lang="zh-CN" altLang="en-US"/>
            </a:p>
          </p:txBody>
        </p:sp>
        <p:pic>
          <p:nvPicPr>
            <p:cNvPr id="30" name="334E55B0-647D-440b-865C-3EC943EB4CBC-33" descr="/private/var/folders/ml/qk2ywnf50pb06wrx61vpyxs00000gn/T/com.kingsoft.wpsoffice.mac/wpsoffice.grvVkGwpsoffice"/>
            <p:cNvPicPr>
              <a:picLocks noChangeAspect="1"/>
            </p:cNvPicPr>
            <p:nvPr/>
          </p:nvPicPr>
          <p:blipFill>
            <a:blip r:embed="rId5"/>
            <a:stretch>
              <a:fillRect/>
            </a:stretch>
          </p:blipFill>
          <p:spPr>
            <a:xfrm>
              <a:off x="17537" y="8613"/>
              <a:ext cx="708" cy="392"/>
            </a:xfrm>
            <a:prstGeom prst="rect">
              <a:avLst/>
            </a:prstGeom>
          </p:spPr>
        </p:pic>
      </p:grpSp>
      <p:sp>
        <p:nvSpPr>
          <p:cNvPr id="31" name="椭圆 30"/>
          <p:cNvSpPr/>
          <p:nvPr/>
        </p:nvSpPr>
        <p:spPr>
          <a:xfrm>
            <a:off x="6800215" y="1913255"/>
            <a:ext cx="783590" cy="905510"/>
          </a:xfrm>
          <a:prstGeom prst="ellipse">
            <a:avLst/>
          </a:prstGeom>
          <a:noFill/>
          <a:ln w="9525"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pic>
        <p:nvPicPr>
          <p:cNvPr id="2" name="334E55B0-647D-440b-865C-3EC943EB4CBC-24" descr="/private/var/folders/ml/qk2ywnf50pb06wrx61vpyxs00000gn/T/com.kingsoft.wpsoffice.mac/wpsoffice.ohEQNDwpsoffice"/>
          <p:cNvPicPr>
            <a:picLocks noChangeAspect="1"/>
          </p:cNvPicPr>
          <p:nvPr/>
        </p:nvPicPr>
        <p:blipFill>
          <a:blip r:embed="rId6"/>
          <a:stretch>
            <a:fillRect/>
          </a:stretch>
        </p:blipFill>
        <p:spPr>
          <a:xfrm>
            <a:off x="3472180" y="172085"/>
            <a:ext cx="3049270" cy="38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ox(in)">
                                      <p:cBhvr>
                                        <p:cTn id="16" dur="2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500"/>
                            </p:stCondLst>
                            <p:childTnLst>
                              <p:par>
                                <p:cTn id="23" presetID="8" presetClass="entr" presetSubtype="16"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amond(in)">
                                      <p:cBhvr>
                                        <p:cTn id="2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3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sp>
        <p:nvSpPr>
          <p:cNvPr id="4" name="文本框 3"/>
          <p:cNvSpPr txBox="1"/>
          <p:nvPr/>
        </p:nvSpPr>
        <p:spPr>
          <a:xfrm>
            <a:off x="303530" y="764540"/>
            <a:ext cx="7524115" cy="368300"/>
          </a:xfrm>
          <a:prstGeom prst="rect">
            <a:avLst/>
          </a:prstGeom>
          <a:noFill/>
        </p:spPr>
        <p:txBody>
          <a:bodyPr wrap="square" rtlCol="0" anchor="t">
            <a:spAutoFit/>
          </a:bodyPr>
          <a:p>
            <a:r>
              <a:rPr lang="en-US" altLang="zh-CN" sz="1800"/>
              <a:t>Differential cross section </a:t>
            </a:r>
            <a:r>
              <a:rPr lang="en-US" altLang="zh-CN" sz="1800" b="1">
                <a:solidFill>
                  <a:srgbClr val="FF0000"/>
                </a:solidFill>
              </a:rPr>
              <a:t>d</a:t>
            </a:r>
            <a:r>
              <a:rPr lang="en-US" altLang="zh-CN" sz="1800" b="1">
                <a:solidFill>
                  <a:srgbClr val="FF0000"/>
                </a:solidFill>
                <a:cs typeface="Arial" panose="020B0604020202090204" pitchFamily="34" charset="0"/>
              </a:rPr>
              <a:t>σ/dudt</a:t>
            </a:r>
            <a:r>
              <a:rPr lang="zh-CN" altLang="en-US" sz="1800"/>
              <a:t> for √s = 4014.7 MeV</a:t>
            </a:r>
            <a:r>
              <a:rPr lang="en-US" altLang="zh-CN" sz="1800"/>
              <a:t>, t = 4.0209 GeV</a:t>
            </a:r>
            <a:r>
              <a:rPr lang="en-US" altLang="zh-CN" sz="1800" baseline="30000"/>
              <a:t>2</a:t>
            </a:r>
            <a:endParaRPr lang="en-US" altLang="zh-CN" sz="1800" baseline="30000"/>
          </a:p>
        </p:txBody>
      </p:sp>
      <p:pic>
        <p:nvPicPr>
          <p:cNvPr id="2" name="图片 1" descr="截屏2020-04-30下午9.07.35"/>
          <p:cNvPicPr>
            <a:picLocks noChangeAspect="1"/>
          </p:cNvPicPr>
          <p:nvPr/>
        </p:nvPicPr>
        <p:blipFill>
          <a:blip r:embed="rId1"/>
          <a:stretch>
            <a:fillRect/>
          </a:stretch>
        </p:blipFill>
        <p:spPr>
          <a:xfrm>
            <a:off x="303530" y="1137920"/>
            <a:ext cx="7524750" cy="5228590"/>
          </a:xfrm>
          <a:prstGeom prst="rect">
            <a:avLst/>
          </a:prstGeom>
        </p:spPr>
      </p:pic>
      <p:sp>
        <p:nvSpPr>
          <p:cNvPr id="6" name="文本框 5"/>
          <p:cNvSpPr txBox="1"/>
          <p:nvPr/>
        </p:nvSpPr>
        <p:spPr>
          <a:xfrm>
            <a:off x="4295775" y="1447800"/>
            <a:ext cx="3187700" cy="645160"/>
          </a:xfrm>
          <a:prstGeom prst="rect">
            <a:avLst/>
          </a:prstGeom>
          <a:noFill/>
        </p:spPr>
        <p:txBody>
          <a:bodyPr wrap="square" rtlCol="0" anchor="t">
            <a:spAutoFit/>
          </a:bodyPr>
          <a:p>
            <a:r>
              <a:rPr lang="zh-CN" altLang="en-US" sz="1200"/>
              <a:t>|E</a:t>
            </a:r>
            <a:r>
              <a:rPr lang="zh-CN" altLang="en-US" sz="1200" baseline="-25000"/>
              <a:t>X</a:t>
            </a:r>
            <a:r>
              <a:rPr lang="zh-CN" altLang="en-US" sz="1200"/>
              <a:t>| = </a:t>
            </a:r>
            <a:r>
              <a:rPr lang="en-US" altLang="zh-CN" sz="1200"/>
              <a:t>0</a:t>
            </a:r>
            <a:r>
              <a:rPr lang="zh-CN" altLang="en-US" sz="1200"/>
              <a:t>, </a:t>
            </a:r>
            <a:r>
              <a:rPr lang="zh-CN" altLang="en-US" sz="1200">
                <a:sym typeface="+mn-ea"/>
              </a:rPr>
              <a:t>Γ</a:t>
            </a:r>
            <a:r>
              <a:rPr lang="zh-CN" altLang="en-US" sz="1200" baseline="-25000">
                <a:sym typeface="+mn-ea"/>
              </a:rPr>
              <a:t>X</a:t>
            </a:r>
            <a:r>
              <a:rPr lang="zh-CN" altLang="en-US" sz="1200">
                <a:sym typeface="+mn-ea"/>
              </a:rPr>
              <a:t> =Γ</a:t>
            </a:r>
            <a:r>
              <a:rPr lang="zh-CN" altLang="en-US" sz="1200" baseline="-25000">
                <a:sym typeface="+mn-ea"/>
              </a:rPr>
              <a:t>∗0</a:t>
            </a:r>
            <a:r>
              <a:rPr lang="zh-CN" altLang="en-US" sz="1200"/>
              <a:t>= </a:t>
            </a:r>
            <a:r>
              <a:rPr lang="en-US" altLang="zh-CN" sz="1200"/>
              <a:t>0</a:t>
            </a:r>
            <a:r>
              <a:rPr lang="zh-CN" altLang="en-US" sz="1200"/>
              <a:t> (</a:t>
            </a:r>
            <a:r>
              <a:rPr lang="zh-CN" altLang="en-US" sz="1200">
                <a:solidFill>
                  <a:srgbClr val="0000FF"/>
                </a:solidFill>
              </a:rPr>
              <a:t>dot</a:t>
            </a:r>
            <a:r>
              <a:rPr lang="en-US" altLang="zh-CN" sz="1200">
                <a:solidFill>
                  <a:srgbClr val="0000FF"/>
                </a:solidFill>
              </a:rPr>
              <a:t>t</a:t>
            </a:r>
            <a:r>
              <a:rPr lang="zh-CN" altLang="en-US" sz="1200">
                <a:solidFill>
                  <a:srgbClr val="0000FF"/>
                </a:solidFill>
              </a:rPr>
              <a:t>ed </a:t>
            </a:r>
            <a:r>
              <a:rPr lang="en-US" altLang="zh-CN" sz="1200">
                <a:solidFill>
                  <a:srgbClr val="0000FF"/>
                </a:solidFill>
              </a:rPr>
              <a:t>blue</a:t>
            </a:r>
            <a:r>
              <a:rPr lang="zh-CN" altLang="en-US" sz="1200"/>
              <a:t>)</a:t>
            </a:r>
            <a:endParaRPr lang="zh-CN" altLang="en-US" sz="1200"/>
          </a:p>
          <a:p>
            <a:r>
              <a:rPr lang="zh-CN" altLang="en-US" sz="1200">
                <a:sym typeface="+mn-ea"/>
              </a:rPr>
              <a:t>|E</a:t>
            </a:r>
            <a:r>
              <a:rPr lang="zh-CN" altLang="en-US" sz="1200" baseline="-25000">
                <a:sym typeface="+mn-ea"/>
              </a:rPr>
              <a:t>X</a:t>
            </a:r>
            <a:r>
              <a:rPr lang="zh-CN" altLang="en-US" sz="1200">
                <a:sym typeface="+mn-ea"/>
              </a:rPr>
              <a:t>| = 0.0</a:t>
            </a:r>
            <a:r>
              <a:rPr lang="en-US" altLang="zh-CN" sz="1200">
                <a:sym typeface="+mn-ea"/>
              </a:rPr>
              <a:t>5</a:t>
            </a:r>
            <a:r>
              <a:rPr lang="zh-CN" altLang="en-US" sz="1200">
                <a:sym typeface="+mn-ea"/>
              </a:rPr>
              <a:t> MeV, Γ</a:t>
            </a:r>
            <a:r>
              <a:rPr lang="zh-CN" altLang="en-US" sz="1200" baseline="-25000">
                <a:sym typeface="+mn-ea"/>
              </a:rPr>
              <a:t>X</a:t>
            </a:r>
            <a:r>
              <a:rPr lang="zh-CN" altLang="en-US" sz="1200">
                <a:sym typeface="+mn-ea"/>
              </a:rPr>
              <a:t> =Γ</a:t>
            </a:r>
            <a:r>
              <a:rPr lang="zh-CN" altLang="en-US" sz="1200" baseline="-25000">
                <a:sym typeface="+mn-ea"/>
              </a:rPr>
              <a:t>∗0</a:t>
            </a:r>
            <a:r>
              <a:rPr lang="en-US" altLang="zh-CN" sz="1200">
                <a:sym typeface="+mn-ea"/>
              </a:rPr>
              <a:t>=0</a:t>
            </a:r>
            <a:r>
              <a:rPr lang="zh-CN" altLang="en-US" sz="1200">
                <a:sym typeface="+mn-ea"/>
              </a:rPr>
              <a:t> (</a:t>
            </a:r>
            <a:r>
              <a:rPr lang="zh-CN" altLang="en-US" sz="1200">
                <a:solidFill>
                  <a:srgbClr val="7030A0"/>
                </a:solidFill>
                <a:sym typeface="+mn-ea"/>
              </a:rPr>
              <a:t>dashed </a:t>
            </a:r>
            <a:r>
              <a:rPr lang="en-US" altLang="zh-CN" sz="1200">
                <a:solidFill>
                  <a:srgbClr val="7030A0"/>
                </a:solidFill>
                <a:sym typeface="+mn-ea"/>
              </a:rPr>
              <a:t>purple</a:t>
            </a:r>
            <a:r>
              <a:rPr lang="zh-CN" altLang="en-US" sz="1200">
                <a:sym typeface="+mn-ea"/>
              </a:rPr>
              <a:t>)</a:t>
            </a:r>
            <a:endParaRPr lang="zh-CN" altLang="en-US" sz="1200"/>
          </a:p>
          <a:p>
            <a:r>
              <a:rPr lang="zh-CN" altLang="en-US" sz="1200">
                <a:sym typeface="+mn-ea"/>
              </a:rPr>
              <a:t>|E</a:t>
            </a:r>
            <a:r>
              <a:rPr lang="zh-CN" altLang="en-US" sz="1200" baseline="-25000">
                <a:sym typeface="+mn-ea"/>
              </a:rPr>
              <a:t>X</a:t>
            </a:r>
            <a:r>
              <a:rPr lang="zh-CN" altLang="en-US" sz="1200">
                <a:sym typeface="+mn-ea"/>
              </a:rPr>
              <a:t>| = 0.05 MeV, Γ</a:t>
            </a:r>
            <a:r>
              <a:rPr lang="zh-CN" altLang="en-US" sz="1200" baseline="-25000">
                <a:sym typeface="+mn-ea"/>
              </a:rPr>
              <a:t>X</a:t>
            </a:r>
            <a:r>
              <a:rPr lang="zh-CN" altLang="en-US" sz="1200">
                <a:sym typeface="+mn-ea"/>
              </a:rPr>
              <a:t> = Γ</a:t>
            </a:r>
            <a:r>
              <a:rPr lang="zh-CN" altLang="en-US" sz="1200" baseline="-25000">
                <a:sym typeface="+mn-ea"/>
              </a:rPr>
              <a:t>∗0</a:t>
            </a:r>
            <a:r>
              <a:rPr lang="zh-CN" altLang="en-US" sz="1200">
                <a:sym typeface="+mn-ea"/>
              </a:rPr>
              <a:t>=</a:t>
            </a:r>
            <a:r>
              <a:rPr lang="en-US" altLang="zh-CN" sz="1200">
                <a:sym typeface="+mn-ea"/>
              </a:rPr>
              <a:t>55 keV</a:t>
            </a:r>
            <a:r>
              <a:rPr lang="zh-CN" altLang="en-US" sz="1200">
                <a:sym typeface="+mn-ea"/>
              </a:rPr>
              <a:t> (</a:t>
            </a:r>
            <a:r>
              <a:rPr lang="zh-CN" altLang="en-US" sz="1200">
                <a:solidFill>
                  <a:srgbClr val="FF0000"/>
                </a:solidFill>
                <a:sym typeface="+mn-ea"/>
              </a:rPr>
              <a:t>solid red</a:t>
            </a:r>
            <a:r>
              <a:rPr lang="zh-CN" altLang="en-US" sz="1200">
                <a:sym typeface="+mn-ea"/>
              </a:rPr>
              <a:t>)</a:t>
            </a:r>
            <a:endParaRPr lang="zh-CN" altLang="en-US" sz="1200"/>
          </a:p>
        </p:txBody>
      </p:sp>
      <p:sp>
        <p:nvSpPr>
          <p:cNvPr id="3" name="文本框 2"/>
          <p:cNvSpPr txBox="1"/>
          <p:nvPr/>
        </p:nvSpPr>
        <p:spPr>
          <a:xfrm>
            <a:off x="7748905" y="1447800"/>
            <a:ext cx="3917950" cy="368300"/>
          </a:xfrm>
          <a:prstGeom prst="rect">
            <a:avLst/>
          </a:prstGeom>
          <a:noFill/>
        </p:spPr>
        <p:txBody>
          <a:bodyPr wrap="square" rtlCol="0" anchor="t">
            <a:spAutoFit/>
          </a:bodyPr>
          <a:p>
            <a:r>
              <a:rPr lang="en-US" altLang="zh-CN" sz="1800">
                <a:solidFill>
                  <a:schemeClr val="tx1"/>
                </a:solidFill>
                <a:sym typeface="+mn-ea"/>
              </a:rPr>
              <a:t>Triangle singularity: </a:t>
            </a:r>
            <a:r>
              <a:rPr lang="en-US" altLang="zh-CN" sz="1800">
                <a:solidFill>
                  <a:schemeClr val="tx1"/>
                </a:solidFill>
                <a:cs typeface="Arial" panose="020B0604020202090204" pitchFamily="34" charset="0"/>
                <a:sym typeface="+mn-ea"/>
              </a:rPr>
              <a:t>u</a:t>
            </a:r>
            <a:r>
              <a:rPr lang="zh-CN" altLang="en-US" sz="1800" baseline="-25000">
                <a:solidFill>
                  <a:schemeClr val="tx1"/>
                </a:solidFill>
                <a:sym typeface="+mn-ea"/>
              </a:rPr>
              <a:t>∆</a:t>
            </a:r>
            <a:r>
              <a:rPr lang="en-US" altLang="zh-CN" sz="1800">
                <a:solidFill>
                  <a:schemeClr val="tx1"/>
                </a:solidFill>
                <a:sym typeface="+mn-ea"/>
              </a:rPr>
              <a:t>=14.993 GeV</a:t>
            </a:r>
            <a:r>
              <a:rPr lang="en-US" altLang="zh-CN" sz="1800" baseline="30000">
                <a:solidFill>
                  <a:schemeClr val="tx1"/>
                </a:solidFill>
                <a:sym typeface="+mn-ea"/>
              </a:rPr>
              <a:t>2</a:t>
            </a:r>
            <a:endParaRPr lang="en-US" altLang="zh-CN" sz="1800" baseline="30000">
              <a:solidFill>
                <a:schemeClr val="tx1"/>
              </a:solidFill>
              <a:sym typeface="+mn-ea"/>
            </a:endParaRPr>
          </a:p>
        </p:txBody>
      </p:sp>
      <p:sp>
        <p:nvSpPr>
          <p:cNvPr id="7" name="文本框 6"/>
          <p:cNvSpPr txBox="1"/>
          <p:nvPr/>
        </p:nvSpPr>
        <p:spPr>
          <a:xfrm>
            <a:off x="7569200" y="2783205"/>
            <a:ext cx="4277360" cy="706755"/>
          </a:xfrm>
          <a:prstGeom prst="rect">
            <a:avLst/>
          </a:prstGeom>
          <a:noFill/>
        </p:spPr>
        <p:txBody>
          <a:bodyPr wrap="square" rtlCol="0" anchor="t">
            <a:spAutoFit/>
          </a:bodyPr>
          <a:p>
            <a:pPr marL="342900" indent="-342900">
              <a:buFont typeface="Wingdings" panose="05000000000000000000" charset="0"/>
              <a:buChar char=""/>
            </a:pPr>
            <a:r>
              <a:rPr lang="en-US" sz="2000">
                <a:solidFill>
                  <a:srgbClr val="0000FF"/>
                </a:solidFill>
                <a:sym typeface="+mn-ea"/>
              </a:rPr>
              <a:t>Log</a:t>
            </a:r>
            <a:r>
              <a:rPr lang="en-US" sz="2000" baseline="30000">
                <a:solidFill>
                  <a:srgbClr val="0000FF"/>
                </a:solidFill>
                <a:sym typeface="+mn-ea"/>
              </a:rPr>
              <a:t>2  </a:t>
            </a:r>
            <a:r>
              <a:rPr lang="en-US" sz="2000">
                <a:solidFill>
                  <a:srgbClr val="0000FF"/>
                </a:solidFill>
                <a:sym typeface="+mn-ea"/>
              </a:rPr>
              <a:t>divergence for</a:t>
            </a:r>
            <a:r>
              <a:rPr lang="zh-CN" altLang="en-US" sz="2000">
                <a:solidFill>
                  <a:srgbClr val="0000FF"/>
                </a:solidFill>
                <a:sym typeface="+mn-ea"/>
              </a:rPr>
              <a:t> Γ</a:t>
            </a:r>
            <a:r>
              <a:rPr lang="zh-CN" altLang="en-US" sz="2000" baseline="-25000">
                <a:solidFill>
                  <a:srgbClr val="0000FF"/>
                </a:solidFill>
                <a:sym typeface="+mn-ea"/>
              </a:rPr>
              <a:t>X</a:t>
            </a:r>
            <a:r>
              <a:rPr lang="zh-CN" altLang="en-US" sz="2000">
                <a:solidFill>
                  <a:srgbClr val="0000FF"/>
                </a:solidFill>
                <a:sym typeface="+mn-ea"/>
              </a:rPr>
              <a:t> = Γ</a:t>
            </a:r>
            <a:r>
              <a:rPr lang="zh-CN" altLang="en-US" sz="2000" baseline="-25000">
                <a:solidFill>
                  <a:srgbClr val="0000FF"/>
                </a:solidFill>
                <a:sym typeface="+mn-ea"/>
              </a:rPr>
              <a:t>∗0</a:t>
            </a:r>
            <a:r>
              <a:rPr lang="en-US" altLang="zh-CN" sz="2000">
                <a:solidFill>
                  <a:srgbClr val="0000FF"/>
                </a:solidFill>
                <a:sym typeface="+mn-ea"/>
              </a:rPr>
              <a:t>=0, E</a:t>
            </a:r>
            <a:r>
              <a:rPr lang="en-US" altLang="zh-CN" sz="2000" baseline="-25000">
                <a:solidFill>
                  <a:srgbClr val="0000FF"/>
                </a:solidFill>
                <a:sym typeface="+mn-ea"/>
              </a:rPr>
              <a:t>X</a:t>
            </a:r>
            <a:r>
              <a:rPr lang="en-US" altLang="zh-CN" sz="2000">
                <a:solidFill>
                  <a:srgbClr val="0000FF"/>
                </a:solidFill>
                <a:sym typeface="+mn-ea"/>
              </a:rPr>
              <a:t>=0</a:t>
            </a:r>
            <a:endParaRPr lang="en-US" altLang="zh-CN" sz="2000">
              <a:solidFill>
                <a:srgbClr val="FF0000"/>
              </a:solidFill>
              <a:sym typeface="+mn-ea"/>
            </a:endParaRPr>
          </a:p>
        </p:txBody>
      </p:sp>
      <p:pic>
        <p:nvPicPr>
          <p:cNvPr id="8" name="334E55B0-647D-440b-865C-3EC943EB4CBC-25" descr="/private/var/folders/ml/qk2ywnf50pb06wrx61vpyxs00000gn/T/com.kingsoft.wpsoffice.mac/wpsoffice.ohEQNDwpsoffice"/>
          <p:cNvPicPr>
            <a:picLocks noChangeAspect="1"/>
          </p:cNvPicPr>
          <p:nvPr/>
        </p:nvPicPr>
        <p:blipFill>
          <a:blip r:embed="rId2"/>
          <a:stretch>
            <a:fillRect/>
          </a:stretch>
        </p:blipFill>
        <p:spPr>
          <a:xfrm>
            <a:off x="3472180" y="172085"/>
            <a:ext cx="3049270" cy="389255"/>
          </a:xfrm>
          <a:prstGeom prst="rect">
            <a:avLst/>
          </a:prstGeom>
        </p:spPr>
      </p:pic>
      <p:sp>
        <p:nvSpPr>
          <p:cNvPr id="9" name="文本框 8"/>
          <p:cNvSpPr txBox="1"/>
          <p:nvPr/>
        </p:nvSpPr>
        <p:spPr>
          <a:xfrm>
            <a:off x="7569200" y="3489960"/>
            <a:ext cx="4097655" cy="1198880"/>
          </a:xfrm>
          <a:prstGeom prst="rect">
            <a:avLst/>
          </a:prstGeom>
          <a:noFill/>
        </p:spPr>
        <p:txBody>
          <a:bodyPr wrap="square" rtlCol="0" anchor="t">
            <a:spAutoFit/>
          </a:bodyPr>
          <a:p>
            <a:pPr marL="342900" indent="-342900">
              <a:buFont typeface="Wingdings" panose="05000000000000000000" charset="0"/>
              <a:buChar char=""/>
            </a:pPr>
            <a:endParaRPr lang="en-US" altLang="zh-CN">
              <a:solidFill>
                <a:srgbClr val="0000FF"/>
              </a:solidFill>
              <a:sym typeface="+mn-ea"/>
            </a:endParaRPr>
          </a:p>
          <a:p>
            <a:pPr marL="342900" indent="-342900">
              <a:buFont typeface="Wingdings" panose="05000000000000000000" charset="0"/>
              <a:buChar char=""/>
            </a:pPr>
            <a:r>
              <a:rPr lang="en-US" altLang="zh-CN">
                <a:solidFill>
                  <a:srgbClr val="FF0000"/>
                </a:solidFill>
                <a:sym typeface="+mn-ea"/>
              </a:rPr>
              <a:t>For </a:t>
            </a:r>
            <a:r>
              <a:rPr lang="zh-CN" altLang="en-US">
                <a:solidFill>
                  <a:srgbClr val="FF0000"/>
                </a:solidFill>
                <a:sym typeface="+mn-ea"/>
              </a:rPr>
              <a:t>|E</a:t>
            </a:r>
            <a:r>
              <a:rPr lang="zh-CN" altLang="en-US" baseline="-25000">
                <a:solidFill>
                  <a:srgbClr val="FF0000"/>
                </a:solidFill>
                <a:sym typeface="+mn-ea"/>
              </a:rPr>
              <a:t>X</a:t>
            </a:r>
            <a:r>
              <a:rPr lang="zh-CN" altLang="en-US">
                <a:solidFill>
                  <a:srgbClr val="FF0000"/>
                </a:solidFill>
                <a:sym typeface="+mn-ea"/>
              </a:rPr>
              <a:t>| = 0.05 MeV, Γ</a:t>
            </a:r>
            <a:r>
              <a:rPr lang="zh-CN" altLang="en-US" baseline="-25000">
                <a:solidFill>
                  <a:srgbClr val="FF0000"/>
                </a:solidFill>
                <a:sym typeface="+mn-ea"/>
              </a:rPr>
              <a:t>X</a:t>
            </a:r>
            <a:r>
              <a:rPr lang="zh-CN" altLang="en-US">
                <a:solidFill>
                  <a:srgbClr val="FF0000"/>
                </a:solidFill>
                <a:sym typeface="+mn-ea"/>
              </a:rPr>
              <a:t> = Γ</a:t>
            </a:r>
            <a:r>
              <a:rPr lang="zh-CN" altLang="en-US" baseline="-25000">
                <a:solidFill>
                  <a:srgbClr val="FF0000"/>
                </a:solidFill>
                <a:sym typeface="+mn-ea"/>
              </a:rPr>
              <a:t>∗0</a:t>
            </a:r>
            <a:r>
              <a:rPr lang="en-US" altLang="zh-CN">
                <a:solidFill>
                  <a:srgbClr val="FF0000"/>
                </a:solidFill>
                <a:sym typeface="+mn-ea"/>
              </a:rPr>
              <a:t>=55 keV, local maximum near </a:t>
            </a:r>
            <a:r>
              <a:rPr lang="en-US" altLang="zh-CN">
                <a:solidFill>
                  <a:srgbClr val="FF0000"/>
                </a:solidFill>
                <a:cs typeface="Arial" panose="020B0604020202090204" pitchFamily="34" charset="0"/>
                <a:sym typeface="+mn-ea"/>
              </a:rPr>
              <a:t>u</a:t>
            </a:r>
            <a:r>
              <a:rPr lang="zh-CN" altLang="en-US" baseline="-25000">
                <a:solidFill>
                  <a:srgbClr val="FF0000"/>
                </a:solidFill>
                <a:sym typeface="+mn-ea"/>
              </a:rPr>
              <a:t>∆ </a:t>
            </a:r>
            <a:r>
              <a:rPr lang="en-US" altLang="zh-CN">
                <a:solidFill>
                  <a:srgbClr val="FF0000"/>
                </a:solidFill>
                <a:sym typeface="+mn-ea"/>
              </a:rPr>
              <a:t>from triangle singularity disappears.</a:t>
            </a: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sp>
        <p:nvSpPr>
          <p:cNvPr id="8" name="文本框 7"/>
          <p:cNvSpPr txBox="1"/>
          <p:nvPr/>
        </p:nvSpPr>
        <p:spPr>
          <a:xfrm>
            <a:off x="660400" y="746760"/>
            <a:ext cx="4997450" cy="583565"/>
          </a:xfrm>
          <a:prstGeom prst="rect">
            <a:avLst/>
          </a:prstGeom>
          <a:noFill/>
        </p:spPr>
        <p:txBody>
          <a:bodyPr wrap="square" rtlCol="0" anchor="t">
            <a:spAutoFit/>
          </a:bodyPr>
          <a:p>
            <a:r>
              <a:rPr lang="en-US" altLang="zh-CN" sz="1600"/>
              <a:t>Differential cross section </a:t>
            </a:r>
            <a:r>
              <a:rPr lang="en-US" altLang="zh-CN" sz="1600" b="1">
                <a:solidFill>
                  <a:srgbClr val="FF0000"/>
                </a:solidFill>
              </a:rPr>
              <a:t>d</a:t>
            </a:r>
            <a:r>
              <a:rPr lang="en-US" altLang="zh-CN" sz="1600" b="1">
                <a:solidFill>
                  <a:srgbClr val="FF0000"/>
                </a:solidFill>
                <a:cs typeface="Arial" panose="020B0604020202090204" pitchFamily="34" charset="0"/>
              </a:rPr>
              <a:t>σ/du</a:t>
            </a:r>
            <a:r>
              <a:rPr lang="zh-CN" altLang="en-US" sz="1600"/>
              <a:t> for √s = 4014.7 MeV</a:t>
            </a:r>
            <a:endParaRPr lang="zh-CN" altLang="en-US" sz="1600"/>
          </a:p>
          <a:p>
            <a:r>
              <a:rPr lang="zh-CN" altLang="en-US" sz="1600"/>
              <a:t> </a:t>
            </a:r>
            <a:r>
              <a:rPr lang="en-US" altLang="zh-CN" sz="1600"/>
              <a:t>with </a:t>
            </a:r>
            <a:r>
              <a:rPr lang="en-US" altLang="zh-CN" sz="1600" b="1">
                <a:solidFill>
                  <a:srgbClr val="FF0000"/>
                </a:solidFill>
              </a:rPr>
              <a:t>physical D</a:t>
            </a:r>
            <a:r>
              <a:rPr lang="en-US" altLang="zh-CN" sz="1600" b="1" baseline="30000">
                <a:solidFill>
                  <a:srgbClr val="FF0000"/>
                </a:solidFill>
              </a:rPr>
              <a:t>*0</a:t>
            </a:r>
            <a:r>
              <a:rPr lang="en-US" altLang="zh-CN" sz="1600" b="1">
                <a:solidFill>
                  <a:srgbClr val="FF0000"/>
                </a:solidFill>
              </a:rPr>
              <a:t> width</a:t>
            </a:r>
            <a:endParaRPr lang="en-US" altLang="zh-CN" sz="1600" b="1" baseline="30000">
              <a:solidFill>
                <a:srgbClr val="FF0000"/>
              </a:solidFill>
            </a:endParaRPr>
          </a:p>
        </p:txBody>
      </p:sp>
      <p:pic>
        <p:nvPicPr>
          <p:cNvPr id="9" name="图片 8" descr="截屏2020-04-30下午9.22.04"/>
          <p:cNvPicPr>
            <a:picLocks noChangeAspect="1"/>
          </p:cNvPicPr>
          <p:nvPr/>
        </p:nvPicPr>
        <p:blipFill>
          <a:blip r:embed="rId1"/>
          <a:stretch>
            <a:fillRect/>
          </a:stretch>
        </p:blipFill>
        <p:spPr>
          <a:xfrm>
            <a:off x="137795" y="1330325"/>
            <a:ext cx="5682615" cy="3874770"/>
          </a:xfrm>
          <a:prstGeom prst="rect">
            <a:avLst/>
          </a:prstGeom>
        </p:spPr>
      </p:pic>
      <p:sp>
        <p:nvSpPr>
          <p:cNvPr id="10" name="文本框 9"/>
          <p:cNvSpPr txBox="1"/>
          <p:nvPr/>
        </p:nvSpPr>
        <p:spPr>
          <a:xfrm>
            <a:off x="817245" y="1435100"/>
            <a:ext cx="2323465" cy="645160"/>
          </a:xfrm>
          <a:prstGeom prst="rect">
            <a:avLst/>
          </a:prstGeom>
          <a:noFill/>
        </p:spPr>
        <p:txBody>
          <a:bodyPr wrap="square" rtlCol="0" anchor="t">
            <a:spAutoFit/>
          </a:bodyPr>
          <a:p>
            <a:r>
              <a:rPr lang="en-US" altLang="zh-CN" sz="1200"/>
              <a:t>Interference+Loop</a:t>
            </a:r>
            <a:r>
              <a:rPr lang="zh-CN" altLang="en-US" sz="1200"/>
              <a:t> (</a:t>
            </a:r>
            <a:r>
              <a:rPr lang="en-US" altLang="zh-CN" sz="1200">
                <a:solidFill>
                  <a:srgbClr val="FF0000"/>
                </a:solidFill>
              </a:rPr>
              <a:t>dashed </a:t>
            </a:r>
            <a:r>
              <a:rPr lang="zh-CN" altLang="en-US" sz="1200">
                <a:solidFill>
                  <a:srgbClr val="FF0000"/>
                </a:solidFill>
              </a:rPr>
              <a:t>red</a:t>
            </a:r>
            <a:r>
              <a:rPr lang="zh-CN" altLang="en-US" sz="1200"/>
              <a:t>) </a:t>
            </a:r>
            <a:endParaRPr lang="zh-CN" altLang="en-US" sz="1200"/>
          </a:p>
          <a:p>
            <a:r>
              <a:rPr lang="en-US" altLang="zh-CN" sz="1200"/>
              <a:t>Tree</a:t>
            </a:r>
            <a:r>
              <a:rPr lang="zh-CN" altLang="en-US" sz="1200"/>
              <a:t> (</a:t>
            </a:r>
            <a:r>
              <a:rPr lang="en-US" altLang="zh-CN" sz="1200">
                <a:solidFill>
                  <a:srgbClr val="0000FF"/>
                </a:solidFill>
              </a:rPr>
              <a:t>dot-</a:t>
            </a:r>
            <a:r>
              <a:rPr lang="zh-CN" altLang="en-US" sz="1200">
                <a:solidFill>
                  <a:srgbClr val="0000FF"/>
                </a:solidFill>
              </a:rPr>
              <a:t>dashed </a:t>
            </a:r>
            <a:r>
              <a:rPr lang="en-US" altLang="zh-CN" sz="1200">
                <a:solidFill>
                  <a:srgbClr val="0000FF"/>
                </a:solidFill>
              </a:rPr>
              <a:t>blue</a:t>
            </a:r>
            <a:r>
              <a:rPr lang="zh-CN" altLang="en-US" sz="1200"/>
              <a:t>)</a:t>
            </a:r>
            <a:endParaRPr lang="zh-CN" altLang="en-US" sz="1200"/>
          </a:p>
          <a:p>
            <a:r>
              <a:rPr lang="en-US" sz="1200"/>
              <a:t>Total</a:t>
            </a:r>
            <a:r>
              <a:rPr lang="zh-CN" altLang="en-US" sz="1200"/>
              <a:t> (</a:t>
            </a:r>
            <a:r>
              <a:rPr lang="en-US" sz="1200" b="1">
                <a:solidFill>
                  <a:schemeClr val="tx1"/>
                </a:solidFill>
              </a:rPr>
              <a:t>black solid</a:t>
            </a:r>
            <a:r>
              <a:rPr lang="zh-CN" altLang="en-US" sz="1200"/>
              <a:t>)</a:t>
            </a:r>
            <a:endParaRPr lang="zh-CN" altLang="en-US" sz="1200"/>
          </a:p>
        </p:txBody>
      </p:sp>
      <p:sp>
        <p:nvSpPr>
          <p:cNvPr id="12" name="文本框 11"/>
          <p:cNvSpPr txBox="1"/>
          <p:nvPr/>
        </p:nvSpPr>
        <p:spPr>
          <a:xfrm>
            <a:off x="238125" y="5290820"/>
            <a:ext cx="5842000" cy="368300"/>
          </a:xfrm>
          <a:prstGeom prst="rect">
            <a:avLst/>
          </a:prstGeom>
          <a:noFill/>
        </p:spPr>
        <p:txBody>
          <a:bodyPr wrap="square" rtlCol="0" anchor="t">
            <a:spAutoFit/>
          </a:bodyPr>
          <a:p>
            <a:pPr marL="342900" indent="-342900">
              <a:buFont typeface="Wingdings" panose="05000000000000000000" charset="0"/>
              <a:buChar char=""/>
            </a:pPr>
            <a:r>
              <a:rPr lang="en-US" sz="1800">
                <a:solidFill>
                  <a:srgbClr val="0000FF"/>
                </a:solidFill>
                <a:sym typeface="+mn-ea"/>
              </a:rPr>
              <a:t>Tree dominates, no peak from triangle singularity.</a:t>
            </a:r>
            <a:endParaRPr lang="en-US" altLang="zh-CN" sz="1800">
              <a:solidFill>
                <a:srgbClr val="0000FF"/>
              </a:solidFill>
              <a:sym typeface="+mn-ea"/>
            </a:endParaRPr>
          </a:p>
        </p:txBody>
      </p:sp>
      <p:sp>
        <p:nvSpPr>
          <p:cNvPr id="14" name="文本框 13"/>
          <p:cNvSpPr txBox="1"/>
          <p:nvPr/>
        </p:nvSpPr>
        <p:spPr>
          <a:xfrm>
            <a:off x="457200" y="6079490"/>
            <a:ext cx="3917950" cy="337185"/>
          </a:xfrm>
          <a:prstGeom prst="rect">
            <a:avLst/>
          </a:prstGeom>
          <a:noFill/>
        </p:spPr>
        <p:txBody>
          <a:bodyPr wrap="square" rtlCol="0" anchor="t">
            <a:spAutoFit/>
          </a:bodyPr>
          <a:p>
            <a:r>
              <a:rPr lang="en-US" altLang="zh-CN" sz="1600">
                <a:solidFill>
                  <a:schemeClr val="tx1"/>
                </a:solidFill>
                <a:sym typeface="+mn-ea"/>
              </a:rPr>
              <a:t>Triangle singularity: </a:t>
            </a:r>
            <a:r>
              <a:rPr lang="en-US" altLang="zh-CN" sz="1600">
                <a:solidFill>
                  <a:schemeClr val="tx1"/>
                </a:solidFill>
                <a:cs typeface="Arial" panose="020B0604020202090204" pitchFamily="34" charset="0"/>
                <a:sym typeface="+mn-ea"/>
              </a:rPr>
              <a:t>u</a:t>
            </a:r>
            <a:r>
              <a:rPr lang="zh-CN" altLang="en-US" sz="1600" baseline="-25000">
                <a:solidFill>
                  <a:schemeClr val="tx1"/>
                </a:solidFill>
                <a:sym typeface="+mn-ea"/>
              </a:rPr>
              <a:t>∆</a:t>
            </a:r>
            <a:r>
              <a:rPr lang="en-US" altLang="zh-CN" sz="1600">
                <a:solidFill>
                  <a:schemeClr val="tx1"/>
                </a:solidFill>
                <a:sym typeface="+mn-ea"/>
              </a:rPr>
              <a:t>=14.993 GeV</a:t>
            </a:r>
            <a:r>
              <a:rPr lang="en-US" altLang="zh-CN" sz="1600" baseline="30000">
                <a:solidFill>
                  <a:schemeClr val="tx1"/>
                </a:solidFill>
                <a:sym typeface="+mn-ea"/>
              </a:rPr>
              <a:t>2</a:t>
            </a:r>
            <a:endParaRPr lang="en-US" altLang="zh-CN" sz="1600" baseline="30000">
              <a:solidFill>
                <a:schemeClr val="tx1"/>
              </a:solidFill>
              <a:sym typeface="+mn-ea"/>
            </a:endParaRPr>
          </a:p>
        </p:txBody>
      </p:sp>
      <p:grpSp>
        <p:nvGrpSpPr>
          <p:cNvPr id="3" name="组合 2"/>
          <p:cNvGrpSpPr/>
          <p:nvPr/>
        </p:nvGrpSpPr>
        <p:grpSpPr>
          <a:xfrm>
            <a:off x="5908040" y="746760"/>
            <a:ext cx="5975350" cy="4543425"/>
            <a:chOff x="9304" y="1176"/>
            <a:chExt cx="9410" cy="7155"/>
          </a:xfrm>
        </p:grpSpPr>
        <p:pic>
          <p:nvPicPr>
            <p:cNvPr id="16" name="图片 15" descr="截屏2020-04-30下午9.32.40"/>
            <p:cNvPicPr>
              <a:picLocks noChangeAspect="1"/>
            </p:cNvPicPr>
            <p:nvPr/>
          </p:nvPicPr>
          <p:blipFill>
            <a:blip r:embed="rId2"/>
            <a:stretch>
              <a:fillRect/>
            </a:stretch>
          </p:blipFill>
          <p:spPr>
            <a:xfrm>
              <a:off x="9304" y="1915"/>
              <a:ext cx="9411" cy="6417"/>
            </a:xfrm>
            <a:prstGeom prst="rect">
              <a:avLst/>
            </a:prstGeom>
          </p:spPr>
        </p:pic>
        <p:sp>
          <p:nvSpPr>
            <p:cNvPr id="15" name="文本框 14"/>
            <p:cNvSpPr txBox="1"/>
            <p:nvPr/>
          </p:nvSpPr>
          <p:spPr>
            <a:xfrm>
              <a:off x="10399" y="1176"/>
              <a:ext cx="7976" cy="919"/>
            </a:xfrm>
            <a:prstGeom prst="rect">
              <a:avLst/>
            </a:prstGeom>
            <a:noFill/>
          </p:spPr>
          <p:txBody>
            <a:bodyPr wrap="square" rtlCol="0" anchor="t">
              <a:spAutoFit/>
            </a:bodyPr>
            <a:p>
              <a:r>
                <a:rPr lang="en-US" altLang="zh-CN" sz="1600"/>
                <a:t>Differential cross section </a:t>
              </a:r>
              <a:r>
                <a:rPr lang="en-US" altLang="zh-CN" sz="1600" b="1">
                  <a:solidFill>
                    <a:srgbClr val="FF0000"/>
                  </a:solidFill>
                </a:rPr>
                <a:t>d</a:t>
              </a:r>
              <a:r>
                <a:rPr lang="en-US" altLang="zh-CN" sz="1600" b="1">
                  <a:solidFill>
                    <a:srgbClr val="FF0000"/>
                  </a:solidFill>
                  <a:cs typeface="Arial" panose="020B0604020202090204" pitchFamily="34" charset="0"/>
                </a:rPr>
                <a:t>σ/du</a:t>
              </a:r>
              <a:r>
                <a:rPr lang="zh-CN" altLang="en-US" sz="1600"/>
                <a:t> for √s = 4014.7 MeV </a:t>
              </a:r>
              <a:endParaRPr lang="zh-CN" altLang="en-US" sz="1600"/>
            </a:p>
            <a:p>
              <a:r>
                <a:rPr lang="en-US" altLang="zh-CN" sz="1600"/>
                <a:t>with </a:t>
              </a:r>
              <a:r>
                <a:rPr lang="en-US" altLang="zh-CN" sz="1600" b="1">
                  <a:solidFill>
                    <a:srgbClr val="FF0000"/>
                  </a:solidFill>
                </a:rPr>
                <a:t>zero D</a:t>
              </a:r>
              <a:r>
                <a:rPr lang="en-US" altLang="zh-CN" sz="1600" b="1" baseline="30000">
                  <a:solidFill>
                    <a:srgbClr val="FF0000"/>
                  </a:solidFill>
                </a:rPr>
                <a:t>*0</a:t>
              </a:r>
              <a:r>
                <a:rPr lang="en-US" altLang="zh-CN" sz="1600" b="1">
                  <a:solidFill>
                    <a:srgbClr val="FF0000"/>
                  </a:solidFill>
                </a:rPr>
                <a:t> width</a:t>
              </a:r>
              <a:endParaRPr lang="en-US" altLang="zh-CN" sz="1600" b="1" baseline="30000">
                <a:solidFill>
                  <a:srgbClr val="FF0000"/>
                </a:solidFill>
              </a:endParaRPr>
            </a:p>
          </p:txBody>
        </p:sp>
      </p:grpSp>
      <p:sp>
        <p:nvSpPr>
          <p:cNvPr id="17" name="文本框 16"/>
          <p:cNvSpPr txBox="1"/>
          <p:nvPr/>
        </p:nvSpPr>
        <p:spPr>
          <a:xfrm>
            <a:off x="6603365" y="5290820"/>
            <a:ext cx="4188460" cy="922020"/>
          </a:xfrm>
          <a:prstGeom prst="rect">
            <a:avLst/>
          </a:prstGeom>
          <a:noFill/>
        </p:spPr>
        <p:txBody>
          <a:bodyPr wrap="square" rtlCol="0" anchor="t">
            <a:spAutoFit/>
          </a:bodyPr>
          <a:p>
            <a:pPr marL="342900" indent="-342900">
              <a:buFont typeface="Wingdings" panose="05000000000000000000" charset="0"/>
              <a:buChar char=""/>
            </a:pPr>
            <a:r>
              <a:rPr lang="en-US" sz="1800">
                <a:solidFill>
                  <a:srgbClr val="0000FF"/>
                </a:solidFill>
                <a:sym typeface="+mn-ea"/>
              </a:rPr>
              <a:t>Tree diverges as 1/</a:t>
            </a:r>
            <a:r>
              <a:rPr lang="en-US" sz="1800">
                <a:solidFill>
                  <a:srgbClr val="0000FF"/>
                </a:solidFill>
                <a:cs typeface="Arial" panose="020B0604020202090204" pitchFamily="34" charset="0"/>
                <a:sym typeface="+mn-ea"/>
              </a:rPr>
              <a:t>Γ</a:t>
            </a:r>
            <a:r>
              <a:rPr lang="en-US" sz="1800" baseline="-25000">
                <a:solidFill>
                  <a:srgbClr val="0000FF"/>
                </a:solidFill>
                <a:cs typeface="Arial" panose="020B0604020202090204" pitchFamily="34" charset="0"/>
                <a:sym typeface="+mn-ea"/>
              </a:rPr>
              <a:t>*0</a:t>
            </a:r>
            <a:endParaRPr lang="en-US" sz="1800">
              <a:solidFill>
                <a:srgbClr val="0000FF"/>
              </a:solidFill>
              <a:sym typeface="+mn-ea"/>
            </a:endParaRPr>
          </a:p>
          <a:p>
            <a:pPr marL="342900" indent="-342900">
              <a:buFont typeface="Wingdings" panose="05000000000000000000" charset="0"/>
              <a:buChar char=""/>
            </a:pPr>
            <a:r>
              <a:rPr lang="en-US" sz="1800">
                <a:solidFill>
                  <a:srgbClr val="FF0000"/>
                </a:solidFill>
                <a:sym typeface="+mn-ea"/>
              </a:rPr>
              <a:t>Interference+Loop diverge as log</a:t>
            </a:r>
            <a:endParaRPr lang="en-US" sz="1800">
              <a:solidFill>
                <a:srgbClr val="FF0000"/>
              </a:solidFill>
              <a:sym typeface="+mn-ea"/>
            </a:endParaRPr>
          </a:p>
          <a:p>
            <a:pPr marL="342900" indent="-342900">
              <a:buFont typeface="Wingdings" panose="05000000000000000000" charset="0"/>
              <a:buChar char=""/>
            </a:pPr>
            <a:r>
              <a:rPr lang="en-US" sz="1800">
                <a:solidFill>
                  <a:schemeClr val="tx1"/>
                </a:solidFill>
                <a:sym typeface="+mn-ea"/>
              </a:rPr>
              <a:t>No peak from triangle singularity</a:t>
            </a:r>
            <a:endParaRPr lang="en-US" altLang="zh-CN" sz="1800">
              <a:solidFill>
                <a:srgbClr val="FF0000"/>
              </a:solidFill>
              <a:sym typeface="+mn-ea"/>
            </a:endParaRPr>
          </a:p>
        </p:txBody>
      </p:sp>
      <p:pic>
        <p:nvPicPr>
          <p:cNvPr id="2" name="334E55B0-647D-440b-865C-3EC943EB4CBC-28" descr="/private/var/folders/ml/qk2ywnf50pb06wrx61vpyxs00000gn/T/com.kingsoft.wpsoffice.mac/wpsoffice.ohEQNDwpsoffice"/>
          <p:cNvPicPr>
            <a:picLocks noChangeAspect="1"/>
          </p:cNvPicPr>
          <p:nvPr/>
        </p:nvPicPr>
        <p:blipFill>
          <a:blip r:embed="rId3"/>
          <a:stretch>
            <a:fillRect/>
          </a:stretch>
        </p:blipFill>
        <p:spPr>
          <a:xfrm>
            <a:off x="3472180" y="172085"/>
            <a:ext cx="3049270" cy="38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pic>
        <p:nvPicPr>
          <p:cNvPr id="2" name="图片 1" descr="截屏2020-04-30下午9.55.08"/>
          <p:cNvPicPr>
            <a:picLocks noChangeAspect="1"/>
          </p:cNvPicPr>
          <p:nvPr/>
        </p:nvPicPr>
        <p:blipFill>
          <a:blip r:embed="rId1"/>
          <a:stretch>
            <a:fillRect/>
          </a:stretch>
        </p:blipFill>
        <p:spPr>
          <a:xfrm>
            <a:off x="4369435" y="2995930"/>
            <a:ext cx="7093585" cy="1442085"/>
          </a:xfrm>
          <a:prstGeom prst="rect">
            <a:avLst/>
          </a:prstGeom>
        </p:spPr>
      </p:pic>
      <p:sp>
        <p:nvSpPr>
          <p:cNvPr id="4" name="文本框 3"/>
          <p:cNvSpPr txBox="1"/>
          <p:nvPr/>
        </p:nvSpPr>
        <p:spPr>
          <a:xfrm>
            <a:off x="290830" y="678180"/>
            <a:ext cx="2952115" cy="398780"/>
          </a:xfrm>
          <a:prstGeom prst="rect">
            <a:avLst/>
          </a:prstGeom>
          <a:noFill/>
        </p:spPr>
        <p:txBody>
          <a:bodyPr wrap="square" rtlCol="0" anchor="t">
            <a:spAutoFit/>
          </a:bodyPr>
          <a:p>
            <a:r>
              <a:rPr lang="en-US" altLang="zh-CN" sz="2000" b="1">
                <a:solidFill>
                  <a:srgbClr val="FF0000"/>
                </a:solidFill>
                <a:latin typeface="Arial Bold" panose="020B0604020202090204" charset="0"/>
                <a:cs typeface="Arial Bold" panose="020B0604020202090204" charset="0"/>
              </a:rPr>
              <a:t>Schmid Cancellation</a:t>
            </a:r>
            <a:endParaRPr lang="en-US" altLang="zh-CN" sz="2000" b="1" baseline="30000">
              <a:solidFill>
                <a:srgbClr val="FF0000"/>
              </a:solidFill>
              <a:latin typeface="Arial Bold" panose="020B0604020202090204" charset="0"/>
              <a:cs typeface="Arial Bold" panose="020B0604020202090204" charset="0"/>
            </a:endParaRPr>
          </a:p>
        </p:txBody>
      </p:sp>
      <p:sp>
        <p:nvSpPr>
          <p:cNvPr id="3" name="文本框 2"/>
          <p:cNvSpPr txBox="1"/>
          <p:nvPr/>
        </p:nvSpPr>
        <p:spPr>
          <a:xfrm>
            <a:off x="140970" y="1414145"/>
            <a:ext cx="3795395" cy="706755"/>
          </a:xfrm>
          <a:prstGeom prst="rect">
            <a:avLst/>
          </a:prstGeom>
          <a:noFill/>
        </p:spPr>
        <p:txBody>
          <a:bodyPr wrap="square" rtlCol="0" anchor="t">
            <a:spAutoFit/>
          </a:bodyPr>
          <a:p>
            <a:pPr marL="342900" indent="-342900">
              <a:buFont typeface="Wingdings" panose="05000000000000000000" charset="0"/>
              <a:buChar char=""/>
            </a:pPr>
            <a:r>
              <a:rPr lang="en-US" altLang="zh-CN" sz="2000" b="1">
                <a:solidFill>
                  <a:schemeClr val="tx1"/>
                </a:solidFill>
              </a:rPr>
              <a:t>d</a:t>
            </a:r>
            <a:r>
              <a:rPr lang="en-US" altLang="zh-CN" sz="2000" b="1">
                <a:solidFill>
                  <a:schemeClr val="tx1"/>
                </a:solidFill>
                <a:cs typeface="Arial" panose="020B0604020202090204" pitchFamily="34" charset="0"/>
              </a:rPr>
              <a:t>σ/dudt, log</a:t>
            </a:r>
            <a:r>
              <a:rPr lang="en-US" altLang="zh-CN" sz="2000" b="1" baseline="30000">
                <a:solidFill>
                  <a:schemeClr val="tx1"/>
                </a:solidFill>
                <a:cs typeface="Arial" panose="020B0604020202090204" pitchFamily="34" charset="0"/>
              </a:rPr>
              <a:t>2 </a:t>
            </a:r>
            <a:r>
              <a:rPr lang="en-US" altLang="zh-CN" sz="2000" b="1">
                <a:solidFill>
                  <a:schemeClr val="tx1"/>
                </a:solidFill>
                <a:cs typeface="Arial" panose="020B0604020202090204" pitchFamily="34" charset="0"/>
              </a:rPr>
              <a:t>divergences when γ</a:t>
            </a:r>
            <a:r>
              <a:rPr lang="en-US" altLang="zh-CN" sz="2000" b="1" baseline="-25000">
                <a:solidFill>
                  <a:schemeClr val="tx1"/>
                </a:solidFill>
                <a:cs typeface="Arial" panose="020B0604020202090204" pitchFamily="34" charset="0"/>
              </a:rPr>
              <a:t>X</a:t>
            </a:r>
            <a:r>
              <a:rPr lang="en-US" altLang="zh-CN" sz="2000" b="1">
                <a:solidFill>
                  <a:schemeClr val="tx1"/>
                </a:solidFill>
                <a:cs typeface="Arial" panose="020B0604020202090204" pitchFamily="34" charset="0"/>
              </a:rPr>
              <a:t>  and Γ</a:t>
            </a:r>
            <a:r>
              <a:rPr lang="en-US" altLang="zh-CN" sz="2000" b="1" baseline="-25000">
                <a:solidFill>
                  <a:schemeClr val="tx1"/>
                </a:solidFill>
                <a:cs typeface="Arial" panose="020B0604020202090204" pitchFamily="34" charset="0"/>
              </a:rPr>
              <a:t>*0</a:t>
            </a:r>
            <a:r>
              <a:rPr lang="en-US" altLang="zh-CN" sz="2000" b="1">
                <a:solidFill>
                  <a:schemeClr val="tx1"/>
                </a:solidFill>
                <a:cs typeface="Arial" panose="020B0604020202090204" pitchFamily="34" charset="0"/>
              </a:rPr>
              <a:t>  → 0</a:t>
            </a:r>
            <a:endParaRPr lang="en-US" altLang="zh-CN" sz="2000" b="1">
              <a:solidFill>
                <a:schemeClr val="tx1"/>
              </a:solidFill>
              <a:cs typeface="Arial" panose="020B0604020202090204" pitchFamily="34" charset="0"/>
            </a:endParaRPr>
          </a:p>
        </p:txBody>
      </p:sp>
      <p:pic>
        <p:nvPicPr>
          <p:cNvPr id="6" name="图片 5" descr="截屏2020-04-30下午9.50.17"/>
          <p:cNvPicPr>
            <a:picLocks noChangeAspect="1"/>
          </p:cNvPicPr>
          <p:nvPr/>
        </p:nvPicPr>
        <p:blipFill>
          <a:blip r:embed="rId2"/>
          <a:stretch>
            <a:fillRect/>
          </a:stretch>
        </p:blipFill>
        <p:spPr>
          <a:xfrm>
            <a:off x="4369435" y="692785"/>
            <a:ext cx="7438390" cy="2171700"/>
          </a:xfrm>
          <a:prstGeom prst="rect">
            <a:avLst/>
          </a:prstGeom>
        </p:spPr>
      </p:pic>
      <p:sp>
        <p:nvSpPr>
          <p:cNvPr id="7" name="文本框 6"/>
          <p:cNvSpPr txBox="1"/>
          <p:nvPr/>
        </p:nvSpPr>
        <p:spPr>
          <a:xfrm>
            <a:off x="140335" y="2587625"/>
            <a:ext cx="3796030" cy="706755"/>
          </a:xfrm>
          <a:prstGeom prst="rect">
            <a:avLst/>
          </a:prstGeom>
          <a:noFill/>
        </p:spPr>
        <p:txBody>
          <a:bodyPr wrap="square" rtlCol="0" anchor="t">
            <a:spAutoFit/>
          </a:bodyPr>
          <a:p>
            <a:pPr marL="342900" indent="-342900">
              <a:buFont typeface="Wingdings" panose="05000000000000000000" charset="0"/>
              <a:buChar char=""/>
            </a:pPr>
            <a:r>
              <a:rPr lang="en-US" altLang="zh-CN" sz="2000" b="1">
                <a:solidFill>
                  <a:srgbClr val="FF0000"/>
                </a:solidFill>
              </a:rPr>
              <a:t>d</a:t>
            </a:r>
            <a:r>
              <a:rPr lang="en-US" altLang="zh-CN" sz="2000" b="1">
                <a:solidFill>
                  <a:srgbClr val="FF0000"/>
                </a:solidFill>
                <a:cs typeface="Arial" panose="020B0604020202090204" pitchFamily="34" charset="0"/>
              </a:rPr>
              <a:t>σ/du,</a:t>
            </a:r>
            <a:r>
              <a:rPr lang="en-US" altLang="zh-CN" sz="2000" b="1">
                <a:solidFill>
                  <a:schemeClr val="tx1"/>
                </a:solidFill>
                <a:cs typeface="Arial" panose="020B0604020202090204" pitchFamily="34" charset="0"/>
              </a:rPr>
              <a:t> </a:t>
            </a:r>
            <a:r>
              <a:rPr lang="en-US" altLang="zh-CN" sz="2000" b="1">
                <a:solidFill>
                  <a:srgbClr val="FF0000"/>
                </a:solidFill>
                <a:cs typeface="Arial" panose="020B0604020202090204" pitchFamily="34" charset="0"/>
              </a:rPr>
              <a:t>log</a:t>
            </a:r>
            <a:r>
              <a:rPr lang="en-US" altLang="zh-CN" sz="2000" b="1" baseline="30000">
                <a:solidFill>
                  <a:srgbClr val="FF0000"/>
                </a:solidFill>
                <a:cs typeface="Arial" panose="020B0604020202090204" pitchFamily="34" charset="0"/>
              </a:rPr>
              <a:t>2</a:t>
            </a:r>
            <a:r>
              <a:rPr lang="en-US" altLang="zh-CN" sz="2000" b="1">
                <a:solidFill>
                  <a:srgbClr val="FF0000"/>
                </a:solidFill>
                <a:cs typeface="Arial" panose="020B0604020202090204" pitchFamily="34" charset="0"/>
              </a:rPr>
              <a:t> cancellation ,</a:t>
            </a:r>
            <a:r>
              <a:rPr lang="en-US" altLang="zh-CN" sz="2000" b="1">
                <a:solidFill>
                  <a:srgbClr val="0000FF"/>
                </a:solidFill>
                <a:cs typeface="Arial" panose="020B0604020202090204" pitchFamily="34" charset="0"/>
              </a:rPr>
              <a:t> </a:t>
            </a:r>
            <a:endParaRPr lang="en-US" altLang="zh-CN" sz="2000" b="1">
              <a:solidFill>
                <a:srgbClr val="0000FF"/>
              </a:solidFill>
              <a:cs typeface="Arial" panose="020B0604020202090204" pitchFamily="34" charset="0"/>
            </a:endParaRPr>
          </a:p>
          <a:p>
            <a:pPr>
              <a:buFont typeface="Wingdings" panose="05000000000000000000" charset="0"/>
            </a:pPr>
            <a:r>
              <a:rPr lang="en-US" altLang="zh-CN" sz="2000" b="1">
                <a:solidFill>
                  <a:srgbClr val="0000FF"/>
                </a:solidFill>
                <a:cs typeface="Arial" panose="020B0604020202090204" pitchFamily="34" charset="0"/>
              </a:rPr>
              <a:t>log divergence survives</a:t>
            </a:r>
            <a:endParaRPr lang="en-US" altLang="zh-CN" sz="2000" b="1" baseline="30000">
              <a:solidFill>
                <a:srgbClr val="0000FF"/>
              </a:solidFill>
              <a:cs typeface="Arial" panose="020B0604020202090204" pitchFamily="34" charset="0"/>
            </a:endParaRPr>
          </a:p>
        </p:txBody>
      </p:sp>
      <p:sp>
        <p:nvSpPr>
          <p:cNvPr id="11" name="下箭头 10"/>
          <p:cNvSpPr/>
          <p:nvPr/>
        </p:nvSpPr>
        <p:spPr>
          <a:xfrm>
            <a:off x="10521950" y="3096895"/>
            <a:ext cx="296545" cy="427990"/>
          </a:xfrm>
          <a:prstGeom prst="downArrow">
            <a:avLst/>
          </a:prstGeom>
          <a:noFill/>
          <a:ln w="9525" cap="flat" cmpd="sng" algn="ctr">
            <a:solidFill>
              <a:srgbClr val="0000FF"/>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sp>
        <p:nvSpPr>
          <p:cNvPr id="13" name="文本框 12"/>
          <p:cNvSpPr txBox="1"/>
          <p:nvPr/>
        </p:nvSpPr>
        <p:spPr>
          <a:xfrm>
            <a:off x="140335" y="4295775"/>
            <a:ext cx="4114165" cy="706755"/>
          </a:xfrm>
          <a:prstGeom prst="rect">
            <a:avLst/>
          </a:prstGeom>
          <a:noFill/>
        </p:spPr>
        <p:txBody>
          <a:bodyPr wrap="square" rtlCol="0" anchor="t">
            <a:spAutoFit/>
          </a:bodyPr>
          <a:p>
            <a:pPr marL="342900" indent="-342900">
              <a:buFont typeface="Wingdings" panose="05000000000000000000" charset="0"/>
              <a:buChar char=""/>
            </a:pPr>
            <a:r>
              <a:rPr lang="en-US" altLang="zh-CN" sz="2000" b="1">
                <a:solidFill>
                  <a:schemeClr val="tx1"/>
                </a:solidFill>
              </a:rPr>
              <a:t>In d</a:t>
            </a:r>
            <a:r>
              <a:rPr lang="en-US" altLang="zh-CN" sz="2000" b="1">
                <a:solidFill>
                  <a:schemeClr val="tx1"/>
                </a:solidFill>
                <a:cs typeface="Arial" panose="020B0604020202090204" pitchFamily="34" charset="0"/>
              </a:rPr>
              <a:t>σ/du, </a:t>
            </a:r>
            <a:r>
              <a:rPr lang="en-US" altLang="zh-CN" sz="2000" b="1">
                <a:solidFill>
                  <a:srgbClr val="0000FF"/>
                </a:solidFill>
                <a:cs typeface="Arial" panose="020B0604020202090204" pitchFamily="34" charset="0"/>
              </a:rPr>
              <a:t>tree terms also has log divergence. </a:t>
            </a:r>
            <a:endParaRPr lang="en-US" altLang="zh-CN" sz="2000" b="1">
              <a:solidFill>
                <a:schemeClr val="tx1"/>
              </a:solidFill>
              <a:cs typeface="Arial" panose="020B0604020202090204" pitchFamily="34" charset="0"/>
            </a:endParaRPr>
          </a:p>
        </p:txBody>
      </p:sp>
      <p:sp>
        <p:nvSpPr>
          <p:cNvPr id="18" name="圆角矩形 17"/>
          <p:cNvSpPr/>
          <p:nvPr/>
        </p:nvSpPr>
        <p:spPr>
          <a:xfrm>
            <a:off x="4921250" y="1394460"/>
            <a:ext cx="6886575" cy="1532255"/>
          </a:xfrm>
          <a:prstGeom prst="roundRect">
            <a:avLst/>
          </a:prstGeom>
          <a:noFill/>
          <a:ln w="12700" cap="flat" cmpd="sng" algn="ctr">
            <a:solidFill>
              <a:srgbClr val="FF0000"/>
            </a:solidFill>
            <a:prstDash val="sysDot"/>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sp>
        <p:nvSpPr>
          <p:cNvPr id="19" name="圆角矩形 18"/>
          <p:cNvSpPr/>
          <p:nvPr/>
        </p:nvSpPr>
        <p:spPr>
          <a:xfrm>
            <a:off x="6845935" y="3695065"/>
            <a:ext cx="4674870" cy="751840"/>
          </a:xfrm>
          <a:prstGeom prst="roundRect">
            <a:avLst/>
          </a:prstGeom>
          <a:noFill/>
          <a:ln w="12700" cap="flat" cmpd="sng" algn="ctr">
            <a:solidFill>
              <a:srgbClr val="0000FF"/>
            </a:solidFill>
            <a:prstDash val="sysDot"/>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pic>
        <p:nvPicPr>
          <p:cNvPr id="21" name="图片 20" descr="截屏2020-04-30下午10.02.06"/>
          <p:cNvPicPr>
            <a:picLocks noChangeAspect="1"/>
          </p:cNvPicPr>
          <p:nvPr/>
        </p:nvPicPr>
        <p:blipFill>
          <a:blip r:embed="rId3"/>
          <a:stretch>
            <a:fillRect/>
          </a:stretch>
        </p:blipFill>
        <p:spPr>
          <a:xfrm>
            <a:off x="4369435" y="4476115"/>
            <a:ext cx="6781800" cy="1989455"/>
          </a:xfrm>
          <a:prstGeom prst="rect">
            <a:avLst/>
          </a:prstGeom>
        </p:spPr>
      </p:pic>
      <p:sp>
        <p:nvSpPr>
          <p:cNvPr id="22" name="圆角矩形 21"/>
          <p:cNvSpPr/>
          <p:nvPr/>
        </p:nvSpPr>
        <p:spPr>
          <a:xfrm>
            <a:off x="8214995" y="4476115"/>
            <a:ext cx="2364105" cy="735965"/>
          </a:xfrm>
          <a:prstGeom prst="roundRect">
            <a:avLst/>
          </a:prstGeom>
          <a:noFill/>
          <a:ln w="38100" cap="flat" cmpd="sng" algn="ctr">
            <a:solidFill>
              <a:srgbClr val="7030A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sp>
        <p:nvSpPr>
          <p:cNvPr id="23" name="文本框 22"/>
          <p:cNvSpPr txBox="1"/>
          <p:nvPr/>
        </p:nvSpPr>
        <p:spPr>
          <a:xfrm>
            <a:off x="4369435" y="5463540"/>
            <a:ext cx="1233805" cy="1014730"/>
          </a:xfrm>
          <a:prstGeom prst="rect">
            <a:avLst/>
          </a:prstGeom>
          <a:noFill/>
        </p:spPr>
        <p:txBody>
          <a:bodyPr wrap="square" rtlCol="0" anchor="t">
            <a:spAutoFit/>
          </a:bodyPr>
          <a:p>
            <a:r>
              <a:rPr lang="en-US" sz="1200">
                <a:solidFill>
                  <a:schemeClr val="tx1"/>
                </a:solidFill>
                <a:cs typeface="Arial" panose="020B0604020202090204" pitchFamily="34" charset="0"/>
              </a:rPr>
              <a:t>s</a:t>
            </a:r>
            <a:r>
              <a:rPr lang="en-US" sz="1200" baseline="-25000">
                <a:solidFill>
                  <a:schemeClr val="tx1"/>
                </a:solidFill>
                <a:cs typeface="Arial" panose="020B0604020202090204" pitchFamily="34" charset="0"/>
              </a:rPr>
              <a:t>- </a:t>
            </a:r>
            <a:r>
              <a:rPr lang="en-US" sz="1200">
                <a:solidFill>
                  <a:schemeClr val="tx1"/>
                </a:solidFill>
                <a:cs typeface="Arial" panose="020B0604020202090204" pitchFamily="34" charset="0"/>
              </a:rPr>
              <a:t>: s-4</a:t>
            </a:r>
            <a:r>
              <a:rPr lang="en-US" sz="1200">
                <a:sym typeface="+mn-ea"/>
              </a:rPr>
              <a:t>M</a:t>
            </a:r>
            <a:r>
              <a:rPr lang="en-US" sz="1200" baseline="-25000">
                <a:sym typeface="+mn-ea"/>
              </a:rPr>
              <a:t>*0</a:t>
            </a:r>
            <a:r>
              <a:rPr lang="en-US" sz="1200" baseline="30000">
                <a:sym typeface="+mn-ea"/>
              </a:rPr>
              <a:t>2</a:t>
            </a:r>
            <a:endParaRPr lang="en-US" sz="1200">
              <a:solidFill>
                <a:schemeClr val="tx1"/>
              </a:solidFill>
              <a:cs typeface="Arial" panose="020B0604020202090204" pitchFamily="34" charset="0"/>
            </a:endParaRPr>
          </a:p>
          <a:p>
            <a:r>
              <a:rPr lang="en-US" sz="1200">
                <a:solidFill>
                  <a:schemeClr val="tx1"/>
                </a:solidFill>
                <a:cs typeface="Arial" panose="020B0604020202090204" pitchFamily="34" charset="0"/>
              </a:rPr>
              <a:t>u</a:t>
            </a:r>
            <a:r>
              <a:rPr lang="en-US" sz="1200" baseline="-25000">
                <a:solidFill>
                  <a:schemeClr val="tx1"/>
                </a:solidFill>
                <a:cs typeface="Arial" panose="020B0604020202090204" pitchFamily="34" charset="0"/>
              </a:rPr>
              <a:t>- </a:t>
            </a:r>
            <a:r>
              <a:rPr lang="en-US" sz="1200">
                <a:solidFill>
                  <a:schemeClr val="tx1"/>
                </a:solidFill>
                <a:cs typeface="Arial" panose="020B0604020202090204" pitchFamily="34" charset="0"/>
              </a:rPr>
              <a:t>: </a:t>
            </a:r>
            <a:r>
              <a:rPr lang="en-US" sz="1200">
                <a:solidFill>
                  <a:schemeClr val="tx1"/>
                </a:solidFill>
                <a:sym typeface="+mn-ea"/>
              </a:rPr>
              <a:t>u-(M</a:t>
            </a:r>
            <a:r>
              <a:rPr lang="en-US" sz="1200" baseline="-25000">
                <a:solidFill>
                  <a:schemeClr val="tx1"/>
                </a:solidFill>
                <a:sym typeface="+mn-ea"/>
              </a:rPr>
              <a:t>*0</a:t>
            </a:r>
            <a:r>
              <a:rPr lang="en-US" sz="1200">
                <a:solidFill>
                  <a:schemeClr val="tx1"/>
                </a:solidFill>
                <a:sym typeface="+mn-ea"/>
              </a:rPr>
              <a:t>+M</a:t>
            </a:r>
            <a:r>
              <a:rPr lang="en-US" sz="1200" baseline="-25000">
                <a:solidFill>
                  <a:schemeClr val="tx1"/>
                </a:solidFill>
                <a:sym typeface="+mn-ea"/>
              </a:rPr>
              <a:t>0</a:t>
            </a:r>
            <a:r>
              <a:rPr lang="en-US" sz="1200">
                <a:solidFill>
                  <a:schemeClr val="tx1"/>
                </a:solidFill>
                <a:sym typeface="+mn-ea"/>
              </a:rPr>
              <a:t>)</a:t>
            </a:r>
            <a:r>
              <a:rPr lang="en-US" sz="1200" baseline="30000">
                <a:solidFill>
                  <a:schemeClr val="tx1"/>
                </a:solidFill>
                <a:sym typeface="+mn-ea"/>
              </a:rPr>
              <a:t>2</a:t>
            </a:r>
            <a:endParaRPr lang="en-US" sz="1200">
              <a:solidFill>
                <a:schemeClr val="tx1"/>
              </a:solidFill>
              <a:cs typeface="Arial" panose="020B0604020202090204" pitchFamily="34" charset="0"/>
              <a:sym typeface="+mn-ea"/>
            </a:endParaRPr>
          </a:p>
          <a:p>
            <a:r>
              <a:rPr lang="en-US" sz="1200">
                <a:solidFill>
                  <a:schemeClr val="tx1"/>
                </a:solidFill>
                <a:cs typeface="Arial" panose="020B0604020202090204" pitchFamily="34" charset="0"/>
                <a:sym typeface="+mn-ea"/>
              </a:rPr>
              <a:t>t</a:t>
            </a:r>
            <a:r>
              <a:rPr lang="en-US" sz="1200" baseline="-25000">
                <a:solidFill>
                  <a:schemeClr val="tx1"/>
                </a:solidFill>
                <a:cs typeface="Arial" panose="020B0604020202090204" pitchFamily="34" charset="0"/>
                <a:sym typeface="+mn-ea"/>
              </a:rPr>
              <a:t>-</a:t>
            </a:r>
            <a:r>
              <a:rPr lang="en-US" sz="1200">
                <a:solidFill>
                  <a:schemeClr val="tx1"/>
                </a:solidFill>
                <a:cs typeface="Arial" panose="020B0604020202090204" pitchFamily="34" charset="0"/>
                <a:sym typeface="+mn-ea"/>
              </a:rPr>
              <a:t> : t</a:t>
            </a:r>
            <a:r>
              <a:rPr lang="en-US" sz="1200">
                <a:sym typeface="+mn-ea"/>
              </a:rPr>
              <a:t>-M</a:t>
            </a:r>
            <a:r>
              <a:rPr lang="en-US" sz="1200" baseline="-25000">
                <a:sym typeface="+mn-ea"/>
              </a:rPr>
              <a:t>*0</a:t>
            </a:r>
            <a:r>
              <a:rPr lang="en-US" sz="1200" baseline="30000">
                <a:sym typeface="+mn-ea"/>
              </a:rPr>
              <a:t>2</a:t>
            </a:r>
            <a:r>
              <a:rPr lang="en-US" sz="1200">
                <a:solidFill>
                  <a:schemeClr val="tx1"/>
                </a:solidFill>
                <a:cs typeface="Arial" panose="020B0604020202090204" pitchFamily="34" charset="0"/>
                <a:sym typeface="+mn-ea"/>
              </a:rPr>
              <a:t> </a:t>
            </a:r>
            <a:endParaRPr lang="en-US" sz="1200">
              <a:solidFill>
                <a:schemeClr val="tx1"/>
              </a:solidFill>
              <a:cs typeface="Arial" panose="020B0604020202090204" pitchFamily="34" charset="0"/>
              <a:sym typeface="+mn-ea"/>
            </a:endParaRPr>
          </a:p>
          <a:p>
            <a:r>
              <a:rPr lang="en-US" sz="1200">
                <a:solidFill>
                  <a:schemeClr val="tx1"/>
                </a:solidFill>
                <a:cs typeface="Arial" panose="020B0604020202090204" pitchFamily="34" charset="0"/>
                <a:sym typeface="+mn-ea"/>
              </a:rPr>
              <a:t>δ : </a:t>
            </a:r>
            <a:r>
              <a:rPr lang="en-US" sz="1200">
                <a:sym typeface="+mn-ea"/>
              </a:rPr>
              <a:t>M</a:t>
            </a:r>
            <a:r>
              <a:rPr lang="en-US" sz="1200" baseline="-25000">
                <a:sym typeface="+mn-ea"/>
              </a:rPr>
              <a:t>*0</a:t>
            </a:r>
            <a:r>
              <a:rPr lang="en-US" sz="1200">
                <a:sym typeface="+mn-ea"/>
              </a:rPr>
              <a:t>-M</a:t>
            </a:r>
            <a:r>
              <a:rPr lang="en-US" sz="1200" baseline="-25000">
                <a:sym typeface="+mn-ea"/>
              </a:rPr>
              <a:t>0</a:t>
            </a:r>
            <a:endParaRPr lang="en-US" sz="1200" baseline="-25000">
              <a:sym typeface="+mn-ea"/>
            </a:endParaRPr>
          </a:p>
          <a:p>
            <a:r>
              <a:rPr lang="en-US" sz="1200">
                <a:solidFill>
                  <a:schemeClr val="tx1"/>
                </a:solidFill>
                <a:cs typeface="Arial" panose="020B0604020202090204" pitchFamily="34" charset="0"/>
                <a:sym typeface="+mn-ea"/>
              </a:rPr>
              <a:t>x : </a:t>
            </a:r>
            <a:r>
              <a:rPr lang="en-US" sz="1200">
                <a:cs typeface="Arial" panose="020B0604020202090204" pitchFamily="34" charset="0"/>
                <a:sym typeface="+mn-ea"/>
              </a:rPr>
              <a:t>s</a:t>
            </a:r>
            <a:r>
              <a:rPr lang="en-US" sz="1200" baseline="-25000">
                <a:cs typeface="Arial" panose="020B0604020202090204" pitchFamily="34" charset="0"/>
                <a:sym typeface="+mn-ea"/>
              </a:rPr>
              <a:t>- </a:t>
            </a:r>
            <a:r>
              <a:rPr lang="en-US" sz="1200">
                <a:cs typeface="Arial" panose="020B0604020202090204" pitchFamily="34" charset="0"/>
                <a:sym typeface="+mn-ea"/>
              </a:rPr>
              <a:t>/ δ</a:t>
            </a:r>
            <a:endParaRPr lang="en-US" sz="1200">
              <a:solidFill>
                <a:schemeClr val="tx1"/>
              </a:solidFill>
              <a:cs typeface="Arial" panose="020B0604020202090204" pitchFamily="34" charset="0"/>
              <a:sym typeface="+mn-ea"/>
            </a:endParaRPr>
          </a:p>
        </p:txBody>
      </p:sp>
      <p:sp>
        <p:nvSpPr>
          <p:cNvPr id="25" name="椭圆 24"/>
          <p:cNvSpPr/>
          <p:nvPr/>
        </p:nvSpPr>
        <p:spPr>
          <a:xfrm>
            <a:off x="7879080" y="1526540"/>
            <a:ext cx="2845435" cy="1400175"/>
          </a:xfrm>
          <a:prstGeom prst="ellipse">
            <a:avLst/>
          </a:pr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en-US" altLang="zh-CN" sz="1800" b="0" i="0" u="none" strike="noStrike" cap="none" normalizeH="0" baseline="0">
              <a:ln>
                <a:noFill/>
              </a:ln>
              <a:solidFill>
                <a:srgbClr val="FF0000"/>
              </a:solidFill>
              <a:effectLst/>
              <a:latin typeface="Arial" panose="020B0604020202090204" pitchFamily="34" charset="0"/>
              <a:ea typeface="宋体" pitchFamily="2" charset="-122"/>
              <a:cs typeface="宋体"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r>
              <a:rPr kumimoji="1" lang="en-US" altLang="zh-CN" sz="1800" b="0" i="0" u="none" strike="noStrike" cap="none" normalizeH="0" baseline="0">
                <a:ln>
                  <a:noFill/>
                </a:ln>
                <a:solidFill>
                  <a:srgbClr val="FF0000"/>
                </a:solidFill>
                <a:effectLst/>
                <a:latin typeface="Arial" panose="020B0604020202090204" pitchFamily="34" charset="0"/>
                <a:ea typeface="宋体" pitchFamily="2" charset="-122"/>
                <a:cs typeface="宋体" pitchFamily="2" charset="-122"/>
              </a:rPr>
              <a:t>Cancellation</a:t>
            </a:r>
            <a:endParaRPr kumimoji="1" lang="en-US" altLang="zh-CN" sz="1800" b="0" i="0" u="none" strike="noStrike" cap="none" normalizeH="0" baseline="0">
              <a:ln>
                <a:noFill/>
              </a:ln>
              <a:solidFill>
                <a:srgbClr val="FF0000"/>
              </a:solidFill>
              <a:effectLst/>
              <a:latin typeface="Arial" panose="020B0604020202090204" pitchFamily="34" charset="0"/>
              <a:ea typeface="宋体" pitchFamily="2" charset="-122"/>
              <a:cs typeface="宋体" pitchFamily="2" charset="-122"/>
            </a:endParaRPr>
          </a:p>
        </p:txBody>
      </p:sp>
      <p:sp>
        <p:nvSpPr>
          <p:cNvPr id="26" name="椭圆 25"/>
          <p:cNvSpPr/>
          <p:nvPr/>
        </p:nvSpPr>
        <p:spPr>
          <a:xfrm>
            <a:off x="5453380" y="1478915"/>
            <a:ext cx="2244090" cy="741045"/>
          </a:xfrm>
          <a:prstGeom prst="ellipse">
            <a:avLst/>
          </a:prstGeom>
          <a:noFill/>
          <a:ln w="9525"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r>
              <a:rPr kumimoji="1" lang="en-US" altLang="zh-CN" sz="1800" b="0" i="0" u="none" strike="noStrike" cap="none" normalizeH="0" baseline="0">
                <a:ln>
                  <a:noFill/>
                </a:ln>
                <a:solidFill>
                  <a:srgbClr val="0000FF"/>
                </a:solidFill>
                <a:effectLst/>
                <a:latin typeface="Arial" panose="020B0604020202090204" pitchFamily="34" charset="0"/>
                <a:ea typeface="宋体" pitchFamily="2" charset="-122"/>
                <a:cs typeface="宋体" pitchFamily="2" charset="-122"/>
              </a:rPr>
              <a:t>Survival</a:t>
            </a:r>
            <a:endParaRPr kumimoji="1" lang="en-US" altLang="zh-CN" sz="1800" b="0" i="0" u="none" strike="noStrike" cap="none" normalizeH="0" baseline="0">
              <a:ln>
                <a:noFill/>
              </a:ln>
              <a:solidFill>
                <a:srgbClr val="0000FF"/>
              </a:solidFill>
              <a:effectLst/>
              <a:latin typeface="Arial" panose="020B0604020202090204" pitchFamily="34" charset="0"/>
              <a:ea typeface="宋体" pitchFamily="2" charset="-122"/>
              <a:cs typeface="宋体" pitchFamily="2" charset="-122"/>
            </a:endParaRPr>
          </a:p>
        </p:txBody>
      </p:sp>
      <p:sp>
        <p:nvSpPr>
          <p:cNvPr id="27" name="圆角矩形 26"/>
          <p:cNvSpPr/>
          <p:nvPr/>
        </p:nvSpPr>
        <p:spPr>
          <a:xfrm>
            <a:off x="7976870" y="5868035"/>
            <a:ext cx="2157730" cy="572135"/>
          </a:xfrm>
          <a:prstGeom prst="roundRect">
            <a:avLst/>
          </a:prstGeom>
          <a:noFill/>
          <a:ln w="19050" cap="flat" cmpd="sng" algn="ctr">
            <a:solidFill>
              <a:srgbClr val="0000FF"/>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grpSp>
        <p:nvGrpSpPr>
          <p:cNvPr id="10" name="组合 9"/>
          <p:cNvGrpSpPr/>
          <p:nvPr/>
        </p:nvGrpSpPr>
        <p:grpSpPr>
          <a:xfrm>
            <a:off x="140335" y="5002530"/>
            <a:ext cx="3963035" cy="1476375"/>
            <a:chOff x="221" y="7453"/>
            <a:chExt cx="6241" cy="2325"/>
          </a:xfrm>
        </p:grpSpPr>
        <p:sp>
          <p:nvSpPr>
            <p:cNvPr id="9" name="文本框 8"/>
            <p:cNvSpPr txBox="1"/>
            <p:nvPr/>
          </p:nvSpPr>
          <p:spPr>
            <a:xfrm>
              <a:off x="221" y="7453"/>
              <a:ext cx="6241" cy="2325"/>
            </a:xfrm>
            <a:prstGeom prst="rect">
              <a:avLst/>
            </a:prstGeom>
            <a:noFill/>
          </p:spPr>
          <p:txBody>
            <a:bodyPr wrap="square" rtlCol="0" anchor="t">
              <a:spAutoFit/>
            </a:bodyPr>
            <a:p>
              <a:pPr marL="342900" indent="-342900">
                <a:buFont typeface="Wingdings" panose="05000000000000000000" charset="0"/>
                <a:buChar char=""/>
              </a:pPr>
              <a:r>
                <a:rPr lang="en-US" altLang="zh-CN" b="1">
                  <a:solidFill>
                    <a:srgbClr val="0000FF"/>
                  </a:solidFill>
                  <a:cs typeface="Arial" panose="020B0604020202090204" pitchFamily="34" charset="0"/>
                  <a:sym typeface="+mn-ea"/>
                </a:rPr>
                <a:t>All log divergences </a:t>
              </a:r>
              <a:r>
                <a:rPr lang="en-US" altLang="zh-CN">
                  <a:cs typeface="Arial" panose="020B0604020202090204" pitchFamily="34" charset="0"/>
                  <a:sym typeface="+mn-ea"/>
                </a:rPr>
                <a:t>are  completely </a:t>
              </a:r>
              <a:r>
                <a:rPr lang="en-US" altLang="zh-CN" b="1" u="sng">
                  <a:cs typeface="Arial" panose="020B0604020202090204" pitchFamily="34" charset="0"/>
                  <a:sym typeface="+mn-ea"/>
                </a:rPr>
                <a:t>overwhelmed by</a:t>
              </a:r>
              <a:r>
                <a:rPr lang="en-US" altLang="zh-CN">
                  <a:cs typeface="Arial" panose="020B0604020202090204" pitchFamily="34" charset="0"/>
                  <a:sym typeface="+mn-ea"/>
                </a:rPr>
                <a:t> the rapidly increasing contribution from the </a:t>
              </a:r>
              <a:r>
                <a:rPr lang="en-US" altLang="zh-CN" b="1">
                  <a:solidFill>
                    <a:srgbClr val="7030A0"/>
                  </a:solidFill>
                  <a:cs typeface="Arial" panose="020B0604020202090204" pitchFamily="34" charset="0"/>
                  <a:sym typeface="+mn-ea"/>
                </a:rPr>
                <a:t>opening up of the          resonance from tree diagram</a:t>
              </a:r>
              <a:r>
                <a:rPr lang="en-US" altLang="zh-CN" b="1">
                  <a:cs typeface="Arial" panose="020B0604020202090204" pitchFamily="34" charset="0"/>
                  <a:sym typeface="+mn-ea"/>
                </a:rPr>
                <a:t>.</a:t>
              </a:r>
              <a:endParaRPr lang="zh-CN" altLang="en-US"/>
            </a:p>
          </p:txBody>
        </p:sp>
        <p:pic>
          <p:nvPicPr>
            <p:cNvPr id="28" name="334E55B0-647D-440b-865C-3EC943EB4CBC-34" descr="/private/var/folders/ml/qk2ywnf50pb06wrx61vpyxs00000gn/T/com.kingsoft.wpsoffice.mac/wpsoffice.grvVkGwpsoffice"/>
            <p:cNvPicPr>
              <a:picLocks noChangeAspect="1"/>
            </p:cNvPicPr>
            <p:nvPr/>
          </p:nvPicPr>
          <p:blipFill>
            <a:blip r:embed="rId4"/>
            <a:stretch>
              <a:fillRect/>
            </a:stretch>
          </p:blipFill>
          <p:spPr>
            <a:xfrm>
              <a:off x="5468" y="8849"/>
              <a:ext cx="708" cy="392"/>
            </a:xfrm>
            <a:prstGeom prst="rect">
              <a:avLst/>
            </a:prstGeom>
          </p:spPr>
        </p:pic>
      </p:grpSp>
      <p:pic>
        <p:nvPicPr>
          <p:cNvPr id="8" name="334E55B0-647D-440b-865C-3EC943EB4CBC-29" descr="/private/var/folders/ml/qk2ywnf50pb06wrx61vpyxs00000gn/T/com.kingsoft.wpsoffice.mac/wpsoffice.ohEQNDwpsoffice"/>
          <p:cNvPicPr>
            <a:picLocks noChangeAspect="1"/>
          </p:cNvPicPr>
          <p:nvPr/>
        </p:nvPicPr>
        <p:blipFill>
          <a:blip r:embed="rId5"/>
          <a:stretch>
            <a:fillRect/>
          </a:stretch>
        </p:blipFill>
        <p:spPr>
          <a:xfrm>
            <a:off x="3472180" y="172085"/>
            <a:ext cx="3049270" cy="38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8" presetClass="entr" presetSubtype="16" fill="hold" grpId="1"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amond(in)">
                                      <p:cBhvr>
                                        <p:cTn id="15" dur="2000"/>
                                        <p:tgtEl>
                                          <p:spTgt spid="18"/>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500"/>
                            </p:stCondLst>
                            <p:childTnLst>
                              <p:par>
                                <p:cTn id="26" presetID="8" presetClass="entr" presetSubtype="16"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amond(in)">
                                      <p:cBhvr>
                                        <p:cTn id="28" dur="2000"/>
                                        <p:tgtEl>
                                          <p:spTgt spid="25"/>
                                        </p:tgtEl>
                                      </p:cBhvr>
                                    </p:animEffect>
                                  </p:childTnLst>
                                </p:cTn>
                              </p:par>
                            </p:childTnLst>
                          </p:cTn>
                        </p:par>
                        <p:par>
                          <p:cTn id="29" fill="hold">
                            <p:stCondLst>
                              <p:cond delay="2500"/>
                            </p:stCondLst>
                            <p:childTnLst>
                              <p:par>
                                <p:cTn id="30" presetID="8"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amond(in)">
                                      <p:cBhvr>
                                        <p:cTn id="32" dur="2000"/>
                                        <p:tgtEl>
                                          <p:spTgt spid="26"/>
                                        </p:tgtEl>
                                      </p:cBhvr>
                                    </p:animEffect>
                                  </p:childTnLst>
                                </p:cTn>
                              </p:par>
                            </p:childTnLst>
                          </p:cTn>
                        </p:par>
                        <p:par>
                          <p:cTn id="33" fill="hold">
                            <p:stCondLst>
                              <p:cond delay="4500"/>
                            </p:stCondLst>
                            <p:childTnLst>
                              <p:par>
                                <p:cTn id="34" presetID="22" presetClass="entr" presetSubtype="1"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5500"/>
                            </p:stCondLst>
                            <p:childTnLst>
                              <p:par>
                                <p:cTn id="42" presetID="8" presetClass="entr" presetSubtype="16"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amond(in)">
                                      <p:cBhvr>
                                        <p:cTn id="44" dur="2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1000"/>
                            </p:stCondLst>
                            <p:childTnLst>
                              <p:par>
                                <p:cTn id="55" presetID="8"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diamond(in)">
                                      <p:cBhvr>
                                        <p:cTn id="57" dur="2000"/>
                                        <p:tgtEl>
                                          <p:spTgt spid="27"/>
                                        </p:tgtEl>
                                      </p:cBhvr>
                                    </p:animEffect>
                                  </p:childTnLst>
                                </p:cTn>
                              </p:par>
                            </p:childTnLst>
                          </p:cTn>
                        </p:par>
                        <p:par>
                          <p:cTn id="58" fill="hold">
                            <p:stCondLst>
                              <p:cond delay="3000"/>
                            </p:stCondLst>
                            <p:childTnLst>
                              <p:par>
                                <p:cTn id="59" presetID="53" presetClass="entr" presetSubtype="16"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3500"/>
                            </p:stCondLst>
                            <p:childTnLst>
                              <p:par>
                                <p:cTn id="65" presetID="8"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diamond(in)">
                                      <p:cBhvr>
                                        <p:cTn id="6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 grpId="0"/>
      <p:bldP spid="7" grpId="0"/>
      <p:bldP spid="18" grpId="0" animBg="1"/>
      <p:bldP spid="18" grpId="1" bldLvl="0" animBg="1"/>
      <p:bldP spid="25" grpId="0" bldLvl="0" animBg="1"/>
      <p:bldP spid="26" grpId="0" bldLvl="0" animBg="1"/>
      <p:bldP spid="11" grpId="0" bldLvl="0" animBg="1"/>
      <p:bldP spid="19" grpId="0" bldLvl="0" animBg="1"/>
      <p:bldP spid="13" grpId="0"/>
      <p:bldP spid="27" grpId="0" bldLvl="0" animBg="1"/>
      <p:bldP spid="22" grpId="0" bldLvl="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sp>
        <p:nvSpPr>
          <p:cNvPr id="9" name="文本框 8"/>
          <p:cNvSpPr txBox="1"/>
          <p:nvPr/>
        </p:nvSpPr>
        <p:spPr>
          <a:xfrm>
            <a:off x="650240" y="1949450"/>
            <a:ext cx="10892155" cy="829945"/>
          </a:xfrm>
          <a:prstGeom prst="rect">
            <a:avLst/>
          </a:prstGeom>
          <a:noFill/>
        </p:spPr>
        <p:txBody>
          <a:bodyPr wrap="square" rtlCol="0" anchor="t">
            <a:spAutoFit/>
          </a:bodyPr>
          <a:p>
            <a:r>
              <a:rPr lang="en-US" altLang="zh-CN" sz="2400" b="1">
                <a:solidFill>
                  <a:srgbClr val="0000FF"/>
                </a:solidFill>
              </a:rPr>
              <a:t>No peak in</a:t>
            </a:r>
            <a:r>
              <a:rPr lang="en-US" altLang="zh-CN" sz="2400"/>
              <a:t> </a:t>
            </a:r>
            <a:r>
              <a:rPr lang="en-US" altLang="zh-CN" sz="2400" b="1">
                <a:solidFill>
                  <a:srgbClr val="FF0000"/>
                </a:solidFill>
              </a:rPr>
              <a:t>d</a:t>
            </a:r>
            <a:r>
              <a:rPr lang="en-US" altLang="zh-CN" sz="2400" b="1">
                <a:solidFill>
                  <a:srgbClr val="FF0000"/>
                </a:solidFill>
                <a:cs typeface="Arial" panose="020B0604020202090204" pitchFamily="34" charset="0"/>
              </a:rPr>
              <a:t>σ/dudt </a:t>
            </a:r>
            <a:r>
              <a:rPr lang="en-US" altLang="zh-CN" sz="2400">
                <a:solidFill>
                  <a:schemeClr val="tx1"/>
                </a:solidFill>
                <a:cs typeface="Arial" panose="020B0604020202090204" pitchFamily="34" charset="0"/>
              </a:rPr>
              <a:t>for physical Γ</a:t>
            </a:r>
            <a:r>
              <a:rPr lang="en-US" altLang="zh-CN" sz="2400" baseline="-25000">
                <a:solidFill>
                  <a:schemeClr val="tx1"/>
                </a:solidFill>
                <a:cs typeface="Arial" panose="020B0604020202090204" pitchFamily="34" charset="0"/>
              </a:rPr>
              <a:t>*0</a:t>
            </a:r>
            <a:r>
              <a:rPr lang="en-US" altLang="zh-CN" sz="2400" baseline="30000">
                <a:solidFill>
                  <a:schemeClr val="tx1"/>
                </a:solidFill>
                <a:cs typeface="Arial" panose="020B0604020202090204" pitchFamily="34" charset="0"/>
              </a:rPr>
              <a:t> </a:t>
            </a:r>
            <a:r>
              <a:rPr lang="en-US" altLang="zh-CN" sz="2400">
                <a:solidFill>
                  <a:schemeClr val="tx1"/>
                </a:solidFill>
                <a:cs typeface="Arial" panose="020B0604020202090204" pitchFamily="34" charset="0"/>
              </a:rPr>
              <a:t>width</a:t>
            </a:r>
            <a:endParaRPr lang="en-US" altLang="zh-CN" sz="2400">
              <a:solidFill>
                <a:schemeClr val="tx1"/>
              </a:solidFill>
              <a:cs typeface="Arial" panose="020B0604020202090204" pitchFamily="34" charset="0"/>
            </a:endParaRPr>
          </a:p>
          <a:p>
            <a:r>
              <a:rPr lang="en-US" altLang="zh-CN" sz="2400" b="1">
                <a:solidFill>
                  <a:srgbClr val="0000FF"/>
                </a:solidFill>
                <a:sym typeface="+mn-ea"/>
              </a:rPr>
              <a:t>No peak in </a:t>
            </a:r>
            <a:r>
              <a:rPr lang="en-US" altLang="zh-CN" sz="2400" b="1">
                <a:solidFill>
                  <a:srgbClr val="FF0000"/>
                </a:solidFill>
                <a:sym typeface="+mn-ea"/>
              </a:rPr>
              <a:t>d</a:t>
            </a:r>
            <a:r>
              <a:rPr lang="en-US" altLang="zh-CN" sz="2400" b="1">
                <a:solidFill>
                  <a:srgbClr val="FF0000"/>
                </a:solidFill>
                <a:cs typeface="Arial" panose="020B0604020202090204" pitchFamily="34" charset="0"/>
                <a:sym typeface="+mn-ea"/>
              </a:rPr>
              <a:t>σ/du </a:t>
            </a:r>
            <a:r>
              <a:rPr lang="en-US" altLang="zh-CN" sz="2400">
                <a:cs typeface="Arial" panose="020B0604020202090204" pitchFamily="34" charset="0"/>
                <a:sym typeface="+mn-ea"/>
              </a:rPr>
              <a:t>for physical/zero Γ</a:t>
            </a:r>
            <a:r>
              <a:rPr lang="en-US" altLang="zh-CN" sz="2400" baseline="-25000">
                <a:cs typeface="Arial" panose="020B0604020202090204" pitchFamily="34" charset="0"/>
                <a:sym typeface="+mn-ea"/>
              </a:rPr>
              <a:t>*0</a:t>
            </a:r>
            <a:r>
              <a:rPr lang="en-US" altLang="zh-CN" sz="2400" baseline="30000">
                <a:cs typeface="Arial" panose="020B0604020202090204" pitchFamily="34" charset="0"/>
                <a:sym typeface="+mn-ea"/>
              </a:rPr>
              <a:t> </a:t>
            </a:r>
            <a:r>
              <a:rPr lang="en-US" altLang="zh-CN" sz="2400">
                <a:cs typeface="Arial" panose="020B0604020202090204" pitchFamily="34" charset="0"/>
                <a:sym typeface="+mn-ea"/>
              </a:rPr>
              <a:t>width</a:t>
            </a:r>
            <a:endParaRPr lang="en-US" altLang="zh-CN" sz="2400">
              <a:solidFill>
                <a:schemeClr val="tx1"/>
              </a:solidFill>
            </a:endParaRPr>
          </a:p>
        </p:txBody>
      </p:sp>
      <p:pic>
        <p:nvPicPr>
          <p:cNvPr id="2" name="334E55B0-647D-440b-865C-3EC943EB4CBC-27" descr="/private/var/folders/ml/qk2ywnf50pb06wrx61vpyxs00000gn/T/com.kingsoft.wpsoffice.mac/wpsoffice.ohEQNDwpsoffice"/>
          <p:cNvPicPr>
            <a:picLocks noChangeAspect="1"/>
          </p:cNvPicPr>
          <p:nvPr/>
        </p:nvPicPr>
        <p:blipFill>
          <a:blip r:embed="rId1"/>
          <a:stretch>
            <a:fillRect/>
          </a:stretch>
        </p:blipFill>
        <p:spPr>
          <a:xfrm>
            <a:off x="3472180" y="172085"/>
            <a:ext cx="3049270" cy="389255"/>
          </a:xfrm>
          <a:prstGeom prst="rect">
            <a:avLst/>
          </a:prstGeom>
        </p:spPr>
      </p:pic>
      <p:sp>
        <p:nvSpPr>
          <p:cNvPr id="6" name="文本框 5"/>
          <p:cNvSpPr txBox="1"/>
          <p:nvPr/>
        </p:nvSpPr>
        <p:spPr>
          <a:xfrm>
            <a:off x="650240" y="3479165"/>
            <a:ext cx="10779760" cy="1260475"/>
          </a:xfrm>
          <a:prstGeom prst="rect">
            <a:avLst/>
          </a:prstGeom>
          <a:noFill/>
        </p:spPr>
        <p:txBody>
          <a:bodyPr wrap="square" rtlCol="0" anchor="t">
            <a:spAutoFit/>
          </a:bodyPr>
          <a:p>
            <a:r>
              <a:rPr lang="en-US" altLang="zh-CN" sz="2800" b="1">
                <a:latin typeface="+mn-lt"/>
                <a:ea typeface="+mn-ea"/>
                <a:sym typeface="+mn-ea"/>
              </a:rPr>
              <a:t>Can we identify the charm-meson triangle singularity?</a:t>
            </a:r>
            <a:r>
              <a:rPr lang="en-US" altLang="zh-CN" sz="2400" b="1">
                <a:latin typeface="+mn-lt"/>
                <a:ea typeface="+mn-ea"/>
                <a:sym typeface="+mn-ea"/>
              </a:rPr>
              <a:t> </a:t>
            </a:r>
            <a:endParaRPr lang="en-US" altLang="zh-CN" sz="2400" b="1">
              <a:solidFill>
                <a:schemeClr val="tx1"/>
              </a:solidFill>
            </a:endParaRPr>
          </a:p>
          <a:p>
            <a:r>
              <a:rPr lang="en-US" altLang="zh-CN" sz="2400">
                <a:latin typeface="+mn-lt"/>
                <a:ea typeface="+mn-ea"/>
                <a:sym typeface="+mn-ea"/>
              </a:rPr>
              <a:t>This matters, because it supports for the identification of X as a weakly bound charm-meson molecule.</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grpSp>
        <p:nvGrpSpPr>
          <p:cNvPr id="6" name="组合 5"/>
          <p:cNvGrpSpPr/>
          <p:nvPr/>
        </p:nvGrpSpPr>
        <p:grpSpPr>
          <a:xfrm>
            <a:off x="146050" y="1546225"/>
            <a:ext cx="5610860" cy="3986530"/>
            <a:chOff x="490" y="1553"/>
            <a:chExt cx="8836" cy="6278"/>
          </a:xfrm>
        </p:grpSpPr>
        <p:grpSp>
          <p:nvGrpSpPr>
            <p:cNvPr id="2" name="组合 1"/>
            <p:cNvGrpSpPr/>
            <p:nvPr/>
          </p:nvGrpSpPr>
          <p:grpSpPr>
            <a:xfrm>
              <a:off x="490" y="1987"/>
              <a:ext cx="8830" cy="5844"/>
              <a:chOff x="9681" y="1786"/>
              <a:chExt cx="8830" cy="5844"/>
            </a:xfrm>
          </p:grpSpPr>
          <p:pic>
            <p:nvPicPr>
              <p:cNvPr id="23" name="图片 22" descr="截屏2020-04-30下午8.58.50"/>
              <p:cNvPicPr>
                <a:picLocks noChangeAspect="1"/>
              </p:cNvPicPr>
              <p:nvPr/>
            </p:nvPicPr>
            <p:blipFill>
              <a:blip r:embed="rId1"/>
              <a:stretch>
                <a:fillRect/>
              </a:stretch>
            </p:blipFill>
            <p:spPr>
              <a:xfrm>
                <a:off x="9681" y="1786"/>
                <a:ext cx="8830" cy="5845"/>
              </a:xfrm>
              <a:prstGeom prst="rect">
                <a:avLst/>
              </a:prstGeom>
            </p:spPr>
          </p:pic>
          <p:sp>
            <p:nvSpPr>
              <p:cNvPr id="28" name="矩形 27"/>
              <p:cNvSpPr/>
              <p:nvPr/>
            </p:nvSpPr>
            <p:spPr>
              <a:xfrm>
                <a:off x="11038" y="1883"/>
                <a:ext cx="577" cy="5007"/>
              </a:xfrm>
              <a:prstGeom prst="rect">
                <a:avLst/>
              </a:prstGeom>
              <a:noFill/>
              <a:ln w="19050" cap="flat" cmpd="sng" algn="ctr">
                <a:solidFill>
                  <a:srgbClr val="0000FF"/>
                </a:solidFill>
                <a:prstDash val="sysDash"/>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sp>
            <p:nvSpPr>
              <p:cNvPr id="31" name="椭圆 30"/>
              <p:cNvSpPr/>
              <p:nvPr/>
            </p:nvSpPr>
            <p:spPr>
              <a:xfrm>
                <a:off x="10709" y="3013"/>
                <a:ext cx="1234" cy="1426"/>
              </a:xfrm>
              <a:prstGeom prst="ellipse">
                <a:avLst/>
              </a:prstGeom>
              <a:noFill/>
              <a:ln w="9525"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grpSp>
        <p:sp>
          <p:nvSpPr>
            <p:cNvPr id="3" name="文本框 2"/>
            <p:cNvSpPr txBox="1"/>
            <p:nvPr/>
          </p:nvSpPr>
          <p:spPr>
            <a:xfrm>
              <a:off x="1518" y="1553"/>
              <a:ext cx="7809" cy="531"/>
            </a:xfrm>
            <a:prstGeom prst="rect">
              <a:avLst/>
            </a:prstGeom>
            <a:noFill/>
          </p:spPr>
          <p:txBody>
            <a:bodyPr wrap="square" rtlCol="0" anchor="t">
              <a:spAutoFit/>
            </a:bodyPr>
            <a:p>
              <a:r>
                <a:rPr lang="zh-CN" altLang="en-US" sz="1600">
                  <a:solidFill>
                    <a:srgbClr val="0000FF"/>
                  </a:solidFill>
                </a:rPr>
                <a:t>Dalitz plot</a:t>
              </a:r>
              <a:r>
                <a:rPr lang="zh-CN" altLang="en-US" sz="1600"/>
                <a:t> for √s = 4014.7 MeV with </a:t>
              </a:r>
              <a:r>
                <a:rPr lang="en-US" altLang="zh-CN" sz="1600" b="1">
                  <a:solidFill>
                    <a:srgbClr val="0000FF"/>
                  </a:solidFill>
                </a:rPr>
                <a:t>zero</a:t>
              </a:r>
              <a:r>
                <a:rPr lang="zh-CN" altLang="en-US" sz="1600" b="1">
                  <a:solidFill>
                    <a:srgbClr val="0000FF"/>
                  </a:solidFill>
                </a:rPr>
                <a:t> D</a:t>
              </a:r>
              <a:r>
                <a:rPr lang="zh-CN" altLang="en-US" sz="1600" b="1" baseline="30000">
                  <a:solidFill>
                    <a:srgbClr val="0000FF"/>
                  </a:solidFill>
                </a:rPr>
                <a:t>*0</a:t>
              </a:r>
              <a:r>
                <a:rPr lang="zh-CN" altLang="en-US" sz="1600" b="1">
                  <a:solidFill>
                    <a:srgbClr val="0000FF"/>
                  </a:solidFill>
                </a:rPr>
                <a:t> width</a:t>
              </a:r>
              <a:endParaRPr lang="zh-CN" altLang="en-US" sz="1600" b="1">
                <a:solidFill>
                  <a:srgbClr val="0000FF"/>
                </a:solidFill>
              </a:endParaRPr>
            </a:p>
          </p:txBody>
        </p:sp>
      </p:grpSp>
      <p:sp>
        <p:nvSpPr>
          <p:cNvPr id="7" name="右箭头 6"/>
          <p:cNvSpPr/>
          <p:nvPr/>
        </p:nvSpPr>
        <p:spPr>
          <a:xfrm>
            <a:off x="5628005" y="3223260"/>
            <a:ext cx="622300" cy="412115"/>
          </a:xfrm>
          <a:prstGeom prst="rightArrow">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grpSp>
        <p:nvGrpSpPr>
          <p:cNvPr id="13" name="组合 12"/>
          <p:cNvGrpSpPr/>
          <p:nvPr/>
        </p:nvGrpSpPr>
        <p:grpSpPr>
          <a:xfrm>
            <a:off x="6129655" y="1209040"/>
            <a:ext cx="5802630" cy="4413250"/>
            <a:chOff x="9653" y="1904"/>
            <a:chExt cx="9138" cy="6950"/>
          </a:xfrm>
        </p:grpSpPr>
        <p:grpSp>
          <p:nvGrpSpPr>
            <p:cNvPr id="12" name="组合 11"/>
            <p:cNvGrpSpPr/>
            <p:nvPr/>
          </p:nvGrpSpPr>
          <p:grpSpPr>
            <a:xfrm>
              <a:off x="9653" y="1904"/>
              <a:ext cx="9138" cy="6951"/>
              <a:chOff x="9653" y="1904"/>
              <a:chExt cx="9138" cy="6951"/>
            </a:xfrm>
          </p:grpSpPr>
          <p:sp>
            <p:nvSpPr>
              <p:cNvPr id="4" name="文本框 3"/>
              <p:cNvSpPr txBox="1"/>
              <p:nvPr/>
            </p:nvSpPr>
            <p:spPr>
              <a:xfrm>
                <a:off x="9653" y="1904"/>
                <a:ext cx="9139" cy="531"/>
              </a:xfrm>
              <a:prstGeom prst="rect">
                <a:avLst/>
              </a:prstGeom>
              <a:noFill/>
            </p:spPr>
            <p:txBody>
              <a:bodyPr wrap="square" rtlCol="0" anchor="t">
                <a:spAutoFit/>
              </a:bodyPr>
              <a:p>
                <a:r>
                  <a:rPr lang="en-US" altLang="zh-CN" sz="1600" u="sng"/>
                  <a:t>Differential cross section </a:t>
                </a:r>
                <a:r>
                  <a:rPr lang="en-US" altLang="zh-CN" sz="1600" b="1" u="sng">
                    <a:solidFill>
                      <a:srgbClr val="FF0000"/>
                    </a:solidFill>
                  </a:rPr>
                  <a:t>d</a:t>
                </a:r>
                <a:r>
                  <a:rPr lang="en-US" altLang="zh-CN" sz="1600" b="1" u="sng">
                    <a:solidFill>
                      <a:srgbClr val="FF0000"/>
                    </a:solidFill>
                    <a:cs typeface="Arial" panose="020B0604020202090204" pitchFamily="34" charset="0"/>
                  </a:rPr>
                  <a:t>σ/dt</a:t>
                </a:r>
                <a:r>
                  <a:rPr lang="zh-CN" altLang="en-US" sz="1600" u="sng"/>
                  <a:t> for √s = 4014.7 MeV </a:t>
                </a:r>
                <a:r>
                  <a:rPr lang="en-US" altLang="zh-CN" sz="1600" u="sng"/>
                  <a:t>with </a:t>
                </a:r>
                <a:r>
                  <a:rPr lang="en-US" altLang="zh-CN" sz="1600" b="1" u="sng">
                    <a:solidFill>
                      <a:srgbClr val="0000FF"/>
                    </a:solidFill>
                  </a:rPr>
                  <a:t>u&lt;u</a:t>
                </a:r>
                <a:r>
                  <a:rPr lang="zh-CN" altLang="en-US" sz="1600" b="1" u="sng" baseline="-25000">
                    <a:solidFill>
                      <a:srgbClr val="0000FF"/>
                    </a:solidFill>
                    <a:sym typeface="+mn-ea"/>
                  </a:rPr>
                  <a:t>∆</a:t>
                </a:r>
                <a:endParaRPr lang="zh-CN" altLang="en-US" sz="1600" b="1" u="sng" baseline="-25000">
                  <a:solidFill>
                    <a:srgbClr val="0000FF"/>
                  </a:solidFill>
                  <a:sym typeface="+mn-ea"/>
                </a:endParaRPr>
              </a:p>
            </p:txBody>
          </p:sp>
          <p:pic>
            <p:nvPicPr>
              <p:cNvPr id="8" name="图片 7" descr="截屏2020-04-30下午10.16.36"/>
              <p:cNvPicPr>
                <a:picLocks noChangeAspect="1"/>
              </p:cNvPicPr>
              <p:nvPr/>
            </p:nvPicPr>
            <p:blipFill>
              <a:blip r:embed="rId2"/>
              <a:stretch>
                <a:fillRect/>
              </a:stretch>
            </p:blipFill>
            <p:spPr>
              <a:xfrm>
                <a:off x="9903" y="2729"/>
                <a:ext cx="8889" cy="6126"/>
              </a:xfrm>
              <a:prstGeom prst="rect">
                <a:avLst/>
              </a:prstGeom>
            </p:spPr>
          </p:pic>
        </p:grpSp>
        <p:sp>
          <p:nvSpPr>
            <p:cNvPr id="10" name="文本框 9"/>
            <p:cNvSpPr txBox="1"/>
            <p:nvPr/>
          </p:nvSpPr>
          <p:spPr>
            <a:xfrm>
              <a:off x="11148" y="2935"/>
              <a:ext cx="4402" cy="1161"/>
            </a:xfrm>
            <a:prstGeom prst="rect">
              <a:avLst/>
            </a:prstGeom>
            <a:noFill/>
          </p:spPr>
          <p:txBody>
            <a:bodyPr wrap="square" rtlCol="0" anchor="t">
              <a:spAutoFit/>
            </a:bodyPr>
            <a:p>
              <a:r>
                <a:rPr lang="en-US" altLang="zh-CN" sz="1400"/>
                <a:t>Interference+Loop</a:t>
              </a:r>
              <a:r>
                <a:rPr lang="zh-CN" altLang="en-US" sz="1400"/>
                <a:t> (</a:t>
              </a:r>
              <a:r>
                <a:rPr lang="en-US" altLang="zh-CN" sz="1400">
                  <a:solidFill>
                    <a:srgbClr val="FF0000"/>
                  </a:solidFill>
                </a:rPr>
                <a:t>dashed</a:t>
              </a:r>
              <a:r>
                <a:rPr lang="zh-CN" altLang="en-US" sz="1400">
                  <a:solidFill>
                    <a:srgbClr val="FF0000"/>
                  </a:solidFill>
                </a:rPr>
                <a:t> red</a:t>
              </a:r>
              <a:r>
                <a:rPr lang="zh-CN" altLang="en-US" sz="1400"/>
                <a:t>) </a:t>
              </a:r>
              <a:endParaRPr lang="zh-CN" altLang="en-US" sz="1400"/>
            </a:p>
            <a:p>
              <a:r>
                <a:rPr lang="en-US" altLang="zh-CN" sz="1400"/>
                <a:t>Tree</a:t>
              </a:r>
              <a:r>
                <a:rPr lang="zh-CN" altLang="en-US" sz="1400"/>
                <a:t> (</a:t>
              </a:r>
              <a:r>
                <a:rPr lang="en-US" altLang="zh-CN" sz="1400">
                  <a:solidFill>
                    <a:srgbClr val="0000FF"/>
                  </a:solidFill>
                </a:rPr>
                <a:t>dot</a:t>
              </a:r>
              <a:r>
                <a:rPr lang="en-US" altLang="zh-CN" sz="1400"/>
                <a:t>-</a:t>
              </a:r>
              <a:r>
                <a:rPr lang="zh-CN" altLang="en-US" sz="1400">
                  <a:solidFill>
                    <a:srgbClr val="0000FF"/>
                  </a:solidFill>
                </a:rPr>
                <a:t>dashed </a:t>
              </a:r>
              <a:r>
                <a:rPr lang="en-US" altLang="zh-CN" sz="1400">
                  <a:solidFill>
                    <a:srgbClr val="0000FF"/>
                  </a:solidFill>
                </a:rPr>
                <a:t>blue</a:t>
              </a:r>
              <a:r>
                <a:rPr lang="zh-CN" altLang="en-US" sz="1400"/>
                <a:t>)</a:t>
              </a:r>
              <a:endParaRPr lang="zh-CN" altLang="en-US" sz="1400"/>
            </a:p>
            <a:p>
              <a:r>
                <a:rPr lang="en-US" sz="1400"/>
                <a:t>Total</a:t>
              </a:r>
              <a:r>
                <a:rPr lang="zh-CN" altLang="en-US" sz="1400"/>
                <a:t> (</a:t>
              </a:r>
              <a:r>
                <a:rPr lang="en-US" sz="1400" b="1">
                  <a:solidFill>
                    <a:schemeClr val="tx1"/>
                  </a:solidFill>
                </a:rPr>
                <a:t>black solid</a:t>
              </a:r>
              <a:r>
                <a:rPr lang="zh-CN" altLang="en-US" sz="1400"/>
                <a:t>)</a:t>
              </a:r>
              <a:endParaRPr lang="zh-CN" altLang="en-US" sz="1400"/>
            </a:p>
          </p:txBody>
        </p:sp>
      </p:grpSp>
      <p:sp>
        <p:nvSpPr>
          <p:cNvPr id="11" name="下箭头 10"/>
          <p:cNvSpPr/>
          <p:nvPr/>
        </p:nvSpPr>
        <p:spPr>
          <a:xfrm>
            <a:off x="10846435" y="3373120"/>
            <a:ext cx="444500" cy="609600"/>
          </a:xfrm>
          <a:prstGeom prst="downArrow">
            <a:avLst/>
          </a:prstGeom>
          <a:solidFill>
            <a:srgbClr val="00B050"/>
          </a:solid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pic>
        <p:nvPicPr>
          <p:cNvPr id="9" name="334E55B0-647D-440b-865C-3EC943EB4CBC-31" descr="/private/var/folders/ml/qk2ywnf50pb06wrx61vpyxs00000gn/T/com.kingsoft.wpsoffice.mac/wpsoffice.ohEQNDwpsoffice"/>
          <p:cNvPicPr>
            <a:picLocks noChangeAspect="1"/>
          </p:cNvPicPr>
          <p:nvPr/>
        </p:nvPicPr>
        <p:blipFill>
          <a:blip r:embed="rId3"/>
          <a:stretch>
            <a:fillRect/>
          </a:stretch>
        </p:blipFill>
        <p:spPr>
          <a:xfrm>
            <a:off x="3472180" y="172085"/>
            <a:ext cx="3049270" cy="38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sp>
        <p:nvSpPr>
          <p:cNvPr id="9" name="文本框 8"/>
          <p:cNvSpPr txBox="1"/>
          <p:nvPr/>
        </p:nvSpPr>
        <p:spPr>
          <a:xfrm>
            <a:off x="379095" y="750570"/>
            <a:ext cx="6693535" cy="368300"/>
          </a:xfrm>
          <a:prstGeom prst="rect">
            <a:avLst/>
          </a:prstGeom>
          <a:noFill/>
        </p:spPr>
        <p:txBody>
          <a:bodyPr wrap="square" rtlCol="0" anchor="t">
            <a:spAutoFit/>
          </a:bodyPr>
          <a:p>
            <a:r>
              <a:rPr lang="en-US" altLang="zh-CN" sz="1800" u="sng"/>
              <a:t>Differential cross section </a:t>
            </a:r>
            <a:r>
              <a:rPr lang="en-US" altLang="zh-CN" sz="1800" b="1" u="sng">
                <a:solidFill>
                  <a:srgbClr val="FF0000"/>
                </a:solidFill>
              </a:rPr>
              <a:t>d</a:t>
            </a:r>
            <a:r>
              <a:rPr lang="en-US" altLang="zh-CN" sz="1800" b="1" u="sng">
                <a:solidFill>
                  <a:srgbClr val="FF0000"/>
                </a:solidFill>
                <a:cs typeface="Arial" panose="020B0604020202090204" pitchFamily="34" charset="0"/>
              </a:rPr>
              <a:t>σ/dt</a:t>
            </a:r>
            <a:r>
              <a:rPr lang="zh-CN" altLang="en-US" sz="1800" u="sng"/>
              <a:t> for √s = 4014.7 MeV </a:t>
            </a:r>
            <a:r>
              <a:rPr lang="en-US" altLang="zh-CN" sz="1800" u="sng"/>
              <a:t>with </a:t>
            </a:r>
            <a:r>
              <a:rPr lang="en-US" altLang="zh-CN" sz="1800" b="1" u="sng">
                <a:solidFill>
                  <a:srgbClr val="0000FF"/>
                </a:solidFill>
              </a:rPr>
              <a:t>u&lt;u</a:t>
            </a:r>
            <a:r>
              <a:rPr lang="zh-CN" altLang="en-US" sz="1800" b="1" u="sng" baseline="-25000">
                <a:solidFill>
                  <a:srgbClr val="0000FF"/>
                </a:solidFill>
                <a:sym typeface="+mn-ea"/>
              </a:rPr>
              <a:t>∆</a:t>
            </a:r>
            <a:endParaRPr lang="zh-CN" altLang="en-US" sz="1800" b="1" u="sng" baseline="-25000">
              <a:solidFill>
                <a:srgbClr val="0000FF"/>
              </a:solidFill>
              <a:sym typeface="+mn-ea"/>
            </a:endParaRPr>
          </a:p>
        </p:txBody>
      </p:sp>
      <p:pic>
        <p:nvPicPr>
          <p:cNvPr id="12" name="图片 11" descr="截屏2020-04-30下午10.18.18"/>
          <p:cNvPicPr>
            <a:picLocks noChangeAspect="1"/>
          </p:cNvPicPr>
          <p:nvPr/>
        </p:nvPicPr>
        <p:blipFill>
          <a:blip r:embed="rId1"/>
          <a:stretch>
            <a:fillRect/>
          </a:stretch>
        </p:blipFill>
        <p:spPr>
          <a:xfrm>
            <a:off x="2338705" y="1087755"/>
            <a:ext cx="7514590" cy="5178425"/>
          </a:xfrm>
          <a:prstGeom prst="rect">
            <a:avLst/>
          </a:prstGeom>
        </p:spPr>
      </p:pic>
      <p:sp>
        <p:nvSpPr>
          <p:cNvPr id="13" name="文本框 12"/>
          <p:cNvSpPr txBox="1"/>
          <p:nvPr/>
        </p:nvSpPr>
        <p:spPr>
          <a:xfrm>
            <a:off x="3359150" y="1308100"/>
            <a:ext cx="4422140" cy="829945"/>
          </a:xfrm>
          <a:prstGeom prst="rect">
            <a:avLst/>
          </a:prstGeom>
          <a:noFill/>
        </p:spPr>
        <p:txBody>
          <a:bodyPr wrap="square" rtlCol="0" anchor="t">
            <a:spAutoFit/>
          </a:bodyPr>
          <a:p>
            <a:r>
              <a:rPr lang="zh-CN" altLang="en-US" sz="1600"/>
              <a:t>|E</a:t>
            </a:r>
            <a:r>
              <a:rPr lang="zh-CN" altLang="en-US" sz="1600" baseline="-25000"/>
              <a:t>X</a:t>
            </a:r>
            <a:r>
              <a:rPr lang="zh-CN" altLang="en-US" sz="1600"/>
              <a:t>| = 0.05 MeV, Γ</a:t>
            </a:r>
            <a:r>
              <a:rPr lang="zh-CN" altLang="en-US" sz="1600" baseline="-25000"/>
              <a:t>X</a:t>
            </a:r>
            <a:r>
              <a:rPr lang="zh-CN" altLang="en-US" sz="1600"/>
              <a:t> = Γ</a:t>
            </a:r>
            <a:r>
              <a:rPr lang="zh-CN" altLang="en-US" sz="1600" baseline="-25000"/>
              <a:t>∗0</a:t>
            </a:r>
            <a:r>
              <a:rPr lang="zh-CN" altLang="en-US" sz="1600"/>
              <a:t> (</a:t>
            </a:r>
            <a:r>
              <a:rPr lang="zh-CN" altLang="en-US" sz="1600">
                <a:solidFill>
                  <a:srgbClr val="FF0000"/>
                </a:solidFill>
              </a:rPr>
              <a:t>solid red</a:t>
            </a:r>
            <a:r>
              <a:rPr lang="zh-CN" altLang="en-US" sz="1600"/>
              <a:t>)</a:t>
            </a:r>
            <a:endParaRPr lang="zh-CN" altLang="en-US" sz="1600"/>
          </a:p>
          <a:p>
            <a:r>
              <a:rPr lang="zh-CN" altLang="en-US" sz="1600"/>
              <a:t>|E</a:t>
            </a:r>
            <a:r>
              <a:rPr lang="zh-CN" altLang="en-US" sz="1600" baseline="-25000"/>
              <a:t>X</a:t>
            </a:r>
            <a:r>
              <a:rPr lang="zh-CN" altLang="en-US" sz="1600"/>
              <a:t>| = 0.</a:t>
            </a:r>
            <a:r>
              <a:rPr lang="en-US" sz="1600"/>
              <a:t>10</a:t>
            </a:r>
            <a:r>
              <a:rPr lang="zh-CN" altLang="en-US" sz="1600"/>
              <a:t> MeV, </a:t>
            </a:r>
            <a:r>
              <a:rPr lang="zh-CN" altLang="en-US" sz="1600">
                <a:sym typeface="+mn-ea"/>
              </a:rPr>
              <a:t>Γ</a:t>
            </a:r>
            <a:r>
              <a:rPr lang="zh-CN" altLang="en-US" sz="1600" baseline="-25000"/>
              <a:t>X</a:t>
            </a:r>
            <a:r>
              <a:rPr lang="zh-CN" altLang="en-US" sz="1600"/>
              <a:t> = </a:t>
            </a:r>
            <a:r>
              <a:rPr lang="zh-CN" altLang="en-US" sz="1600">
                <a:sym typeface="+mn-ea"/>
              </a:rPr>
              <a:t>Γ</a:t>
            </a:r>
            <a:r>
              <a:rPr lang="zh-CN" altLang="en-US" sz="1600" baseline="-25000">
                <a:sym typeface="+mn-ea"/>
              </a:rPr>
              <a:t>∗0</a:t>
            </a:r>
            <a:r>
              <a:rPr lang="zh-CN" altLang="en-US" sz="1600"/>
              <a:t> (</a:t>
            </a:r>
            <a:r>
              <a:rPr lang="zh-CN" altLang="en-US" sz="1600">
                <a:solidFill>
                  <a:srgbClr val="0000FF"/>
                </a:solidFill>
              </a:rPr>
              <a:t>dashed </a:t>
            </a:r>
            <a:r>
              <a:rPr lang="en-US" altLang="zh-CN" sz="1600">
                <a:solidFill>
                  <a:srgbClr val="0000FF"/>
                </a:solidFill>
              </a:rPr>
              <a:t>blue</a:t>
            </a:r>
            <a:r>
              <a:rPr lang="zh-CN" altLang="en-US" sz="1600"/>
              <a:t>)</a:t>
            </a:r>
            <a:endParaRPr lang="zh-CN" altLang="en-US" sz="1600"/>
          </a:p>
          <a:p>
            <a:r>
              <a:rPr lang="zh-CN" altLang="en-US" sz="1600"/>
              <a:t>|E</a:t>
            </a:r>
            <a:r>
              <a:rPr lang="zh-CN" altLang="en-US" sz="1600" baseline="-25000"/>
              <a:t>X</a:t>
            </a:r>
            <a:r>
              <a:rPr lang="zh-CN" altLang="en-US" sz="1600"/>
              <a:t>| = </a:t>
            </a:r>
            <a:r>
              <a:rPr lang="zh-CN" altLang="en-US" sz="1600">
                <a:sym typeface="+mn-ea"/>
              </a:rPr>
              <a:t>0.05 MeV</a:t>
            </a:r>
            <a:r>
              <a:rPr lang="zh-CN" altLang="en-US" sz="1600"/>
              <a:t>, Γ</a:t>
            </a:r>
            <a:r>
              <a:rPr lang="zh-CN" altLang="en-US" sz="1600" baseline="-25000"/>
              <a:t>X</a:t>
            </a:r>
            <a:r>
              <a:rPr lang="zh-CN" altLang="en-US" sz="1600"/>
              <a:t> = </a:t>
            </a:r>
            <a:r>
              <a:rPr lang="en-US" altLang="zh-CN" sz="1600"/>
              <a:t>2 </a:t>
            </a:r>
            <a:r>
              <a:rPr lang="zh-CN" altLang="en-US" sz="1600">
                <a:sym typeface="+mn-ea"/>
              </a:rPr>
              <a:t>Γ</a:t>
            </a:r>
            <a:r>
              <a:rPr lang="zh-CN" altLang="en-US" sz="1600" baseline="-25000">
                <a:sym typeface="+mn-ea"/>
              </a:rPr>
              <a:t>∗0</a:t>
            </a:r>
            <a:r>
              <a:rPr lang="zh-CN" altLang="en-US" sz="1600"/>
              <a:t> (</a:t>
            </a:r>
            <a:r>
              <a:rPr lang="zh-CN" altLang="en-US" sz="1600">
                <a:gradFill>
                  <a:gsLst>
                    <a:gs pos="0">
                      <a:srgbClr val="7B32B2"/>
                    </a:gs>
                    <a:gs pos="100000">
                      <a:srgbClr val="401A5D"/>
                    </a:gs>
                  </a:gsLst>
                  <a:lin scaled="0"/>
                </a:gradFill>
              </a:rPr>
              <a:t>dot</a:t>
            </a:r>
            <a:r>
              <a:rPr lang="en-US" altLang="zh-CN" sz="1600">
                <a:gradFill>
                  <a:gsLst>
                    <a:gs pos="0">
                      <a:srgbClr val="7B32B2"/>
                    </a:gs>
                    <a:gs pos="100000">
                      <a:srgbClr val="401A5D"/>
                    </a:gs>
                  </a:gsLst>
                  <a:lin scaled="0"/>
                </a:gradFill>
              </a:rPr>
              <a:t>dash</a:t>
            </a:r>
            <a:r>
              <a:rPr lang="zh-CN" altLang="en-US" sz="1600">
                <a:gradFill>
                  <a:gsLst>
                    <a:gs pos="0">
                      <a:srgbClr val="7B32B2"/>
                    </a:gs>
                    <a:gs pos="100000">
                      <a:srgbClr val="401A5D"/>
                    </a:gs>
                  </a:gsLst>
                  <a:lin scaled="0"/>
                </a:gradFill>
              </a:rPr>
              <a:t>ed </a:t>
            </a:r>
            <a:r>
              <a:rPr lang="en-US" altLang="zh-CN" sz="1600">
                <a:gradFill>
                  <a:gsLst>
                    <a:gs pos="0">
                      <a:srgbClr val="7B32B2"/>
                    </a:gs>
                    <a:gs pos="100000">
                      <a:srgbClr val="401A5D"/>
                    </a:gs>
                  </a:gsLst>
                  <a:lin scaled="0"/>
                </a:gradFill>
              </a:rPr>
              <a:t>purple</a:t>
            </a:r>
            <a:r>
              <a:rPr lang="zh-CN" altLang="en-US" sz="1600"/>
              <a:t>)</a:t>
            </a:r>
            <a:endParaRPr lang="zh-CN" altLang="en-US" sz="1600"/>
          </a:p>
        </p:txBody>
      </p:sp>
      <p:sp>
        <p:nvSpPr>
          <p:cNvPr id="15" name="下箭头 14"/>
          <p:cNvSpPr/>
          <p:nvPr/>
        </p:nvSpPr>
        <p:spPr>
          <a:xfrm>
            <a:off x="8428990" y="4416425"/>
            <a:ext cx="444500" cy="609600"/>
          </a:xfrm>
          <a:prstGeom prst="downArrow">
            <a:avLst/>
          </a:prstGeom>
          <a:solidFill>
            <a:srgbClr val="00B050"/>
          </a:solidFill>
          <a:ln w="25400" cap="flat" cmpd="sng" algn="ctr">
            <a:solidFill>
              <a:srgbClr val="00B05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sp>
        <p:nvSpPr>
          <p:cNvPr id="16" name="文本框 15"/>
          <p:cNvSpPr txBox="1"/>
          <p:nvPr/>
        </p:nvSpPr>
        <p:spPr>
          <a:xfrm>
            <a:off x="4126865" y="3077210"/>
            <a:ext cx="4746625" cy="1198880"/>
          </a:xfrm>
          <a:prstGeom prst="rect">
            <a:avLst/>
          </a:prstGeom>
          <a:noFill/>
        </p:spPr>
        <p:txBody>
          <a:bodyPr wrap="square" rtlCol="0" anchor="t">
            <a:spAutoFit/>
          </a:bodyPr>
          <a:p>
            <a:pPr marL="342900" indent="-342900" algn="l">
              <a:buFont typeface="Wingdings" panose="05000000000000000000" charset="0"/>
              <a:buChar char=""/>
            </a:pPr>
            <a:r>
              <a:rPr lang="en-US" sz="2400" b="1">
                <a:solidFill>
                  <a:srgbClr val="FF0000"/>
                </a:solidFill>
              </a:rPr>
              <a:t>local minimum</a:t>
            </a:r>
            <a:r>
              <a:rPr lang="en-US" sz="2400"/>
              <a:t> </a:t>
            </a:r>
            <a:r>
              <a:rPr lang="en-US" altLang="zh-CN" sz="2400">
                <a:sym typeface="+mn-ea"/>
              </a:rPr>
              <a:t>provides </a:t>
            </a:r>
            <a:r>
              <a:rPr lang="en-US" altLang="zh-CN" sz="2400" b="1">
                <a:sym typeface="+mn-ea"/>
              </a:rPr>
              <a:t>support</a:t>
            </a:r>
            <a:r>
              <a:rPr lang="en-US" altLang="zh-CN" sz="2400">
                <a:sym typeface="+mn-ea"/>
              </a:rPr>
              <a:t> for </a:t>
            </a:r>
            <a:r>
              <a:rPr lang="en-US" altLang="zh-CN" sz="2400">
                <a:solidFill>
                  <a:srgbClr val="0000FF"/>
                </a:solidFill>
                <a:sym typeface="+mn-ea"/>
              </a:rPr>
              <a:t>X being a weakly bound charm-meson molecule</a:t>
            </a:r>
            <a:r>
              <a:rPr lang="en-US" altLang="zh-CN" sz="2400">
                <a:sym typeface="+mn-ea"/>
              </a:rPr>
              <a:t>.</a:t>
            </a:r>
            <a:endParaRPr lang="en-US" sz="2800" b="1" baseline="30000">
              <a:solidFill>
                <a:srgbClr val="FF0000"/>
              </a:solidFill>
            </a:endParaRPr>
          </a:p>
        </p:txBody>
      </p:sp>
      <p:pic>
        <p:nvPicPr>
          <p:cNvPr id="2" name="334E55B0-647D-440b-865C-3EC943EB4CBC-32" descr="/private/var/folders/ml/qk2ywnf50pb06wrx61vpyxs00000gn/T/com.kingsoft.wpsoffice.mac/wpsoffice.ohEQNDwpsoffice"/>
          <p:cNvPicPr>
            <a:picLocks noChangeAspect="1"/>
          </p:cNvPicPr>
          <p:nvPr/>
        </p:nvPicPr>
        <p:blipFill>
          <a:blip r:embed="rId2"/>
          <a:stretch>
            <a:fillRect/>
          </a:stretch>
        </p:blipFill>
        <p:spPr>
          <a:xfrm>
            <a:off x="3472180" y="172085"/>
            <a:ext cx="3049270" cy="38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a:solidFill>
                  <a:srgbClr val="FF0000"/>
                </a:solidFill>
                <a:latin typeface="微软雅黑" charset="0"/>
                <a:ea typeface="微软雅黑" charset="0"/>
                <a:sym typeface="+mn-ea"/>
              </a:rPr>
              <a:t>New Formulation</a:t>
            </a:r>
            <a:r>
              <a:rPr lang="en-US" altLang="zh-CN" sz="2000">
                <a:latin typeface="微软雅黑" charset="0"/>
                <a:ea typeface="微软雅黑" charset="0"/>
                <a:sym typeface="+mn-ea"/>
              </a:rPr>
              <a:t> of Galilean-invariant XEFT at NLO</a:t>
            </a:r>
            <a:r>
              <a:rPr lang="en-US" altLang="zh-CN" sz="2000" b="1" dirty="0">
                <a:solidFill>
                  <a:schemeClr val="tx1"/>
                </a:solidFill>
                <a:latin typeface="微软雅黑" charset="0"/>
                <a:ea typeface="微软雅黑" charset="0"/>
                <a:sym typeface="微软雅黑" charset="-122"/>
              </a:rPr>
              <a:t> </a:t>
            </a:r>
            <a:endParaRPr lang="en-US" altLang="zh-CN" sz="2400" b="1" dirty="0">
              <a:solidFill>
                <a:srgbClr val="FF0000"/>
              </a:solidFill>
              <a:latin typeface="微软雅黑" charset="0"/>
              <a:ea typeface="微软雅黑" charset="0"/>
              <a:sym typeface="微软雅黑" charset="-122"/>
            </a:endParaRPr>
          </a:p>
        </p:txBody>
      </p:sp>
      <p:grpSp>
        <p:nvGrpSpPr>
          <p:cNvPr id="10" name="组合 9"/>
          <p:cNvGrpSpPr/>
          <p:nvPr/>
        </p:nvGrpSpPr>
        <p:grpSpPr>
          <a:xfrm>
            <a:off x="342900" y="805815"/>
            <a:ext cx="11174730" cy="706120"/>
            <a:chOff x="540" y="1269"/>
            <a:chExt cx="17598" cy="1112"/>
          </a:xfrm>
        </p:grpSpPr>
        <p:sp>
          <p:nvSpPr>
            <p:cNvPr id="4" name="文本框 3"/>
            <p:cNvSpPr txBox="1"/>
            <p:nvPr/>
          </p:nvSpPr>
          <p:spPr>
            <a:xfrm>
              <a:off x="540" y="1269"/>
              <a:ext cx="17599" cy="1113"/>
            </a:xfrm>
            <a:prstGeom prst="rect">
              <a:avLst/>
            </a:prstGeom>
            <a:noFill/>
          </p:spPr>
          <p:txBody>
            <a:bodyPr wrap="square" rtlCol="0" anchor="t">
              <a:spAutoFit/>
            </a:bodyPr>
            <a:p>
              <a:pPr marL="342900" indent="-342900" algn="l" defTabSz="457200">
                <a:buFont typeface="Wingdings" panose="05000000000000000000" charset="0"/>
                <a:buChar char=""/>
              </a:pPr>
              <a:r>
                <a:rPr lang="en-US" sz="2000">
                  <a:latin typeface="+mn-lt"/>
                  <a:ea typeface="+mn-ea"/>
                  <a:sym typeface="+mn-ea"/>
                </a:rPr>
                <a:t>XEFT is a nonrelativistic effective field theory for charm mesons and pions in the QCD sector of </a:t>
              </a:r>
              <a:endParaRPr lang="zh-CN" altLang="en-US" sz="2000"/>
            </a:p>
          </p:txBody>
        </p:sp>
        <p:pic>
          <p:nvPicPr>
            <p:cNvPr id="6" name="334E55B0-647D-440b-865C-3EC943EB4CBC-30" descr="/private/var/folders/ml/qk2ywnf50pb06wrx61vpyxs00000gn/T/com.kingsoft.wpsoffice.mac/wpsoffice.inmVQCwpsoffice"/>
            <p:cNvPicPr>
              <a:picLocks noChangeAspect="1"/>
            </p:cNvPicPr>
            <p:nvPr/>
          </p:nvPicPr>
          <p:blipFill>
            <a:blip r:embed="rId1"/>
            <a:stretch>
              <a:fillRect/>
            </a:stretch>
          </p:blipFill>
          <p:spPr>
            <a:xfrm>
              <a:off x="1784" y="1857"/>
              <a:ext cx="6532" cy="521"/>
            </a:xfrm>
            <a:prstGeom prst="rect">
              <a:avLst/>
            </a:prstGeom>
          </p:spPr>
        </p:pic>
      </p:grpSp>
      <p:sp>
        <p:nvSpPr>
          <p:cNvPr id="19" name="文本框 18"/>
          <p:cNvSpPr txBox="1"/>
          <p:nvPr/>
        </p:nvSpPr>
        <p:spPr>
          <a:xfrm>
            <a:off x="6392545" y="1169670"/>
            <a:ext cx="5307965" cy="306705"/>
          </a:xfrm>
          <a:prstGeom prst="rect">
            <a:avLst/>
          </a:prstGeom>
          <a:noFill/>
        </p:spPr>
        <p:txBody>
          <a:bodyPr wrap="none" rtlCol="0" anchor="t">
            <a:spAutoFit/>
          </a:bodyPr>
          <a:p>
            <a:pPr algn="l"/>
            <a:r>
              <a:rPr lang="en-US" altLang="zh-CN" sz="1400">
                <a:sym typeface="+mn-ea"/>
              </a:rPr>
              <a:t>Fleming, Kusunoki, Mehen &amp; van Kolck [PRD 76, 034006 (2007)]</a:t>
            </a:r>
            <a:endParaRPr lang="zh-CN" altLang="en-US" sz="1400">
              <a:sym typeface="+mn-ea"/>
            </a:endParaRPr>
          </a:p>
        </p:txBody>
      </p:sp>
      <p:grpSp>
        <p:nvGrpSpPr>
          <p:cNvPr id="26" name="组合 25"/>
          <p:cNvGrpSpPr/>
          <p:nvPr/>
        </p:nvGrpSpPr>
        <p:grpSpPr>
          <a:xfrm>
            <a:off x="342900" y="1510030"/>
            <a:ext cx="11535410" cy="2336800"/>
            <a:chOff x="540" y="2378"/>
            <a:chExt cx="18166" cy="3680"/>
          </a:xfrm>
        </p:grpSpPr>
        <p:pic>
          <p:nvPicPr>
            <p:cNvPr id="17" name="334E55B0-647D-440b-865C-3EC943EB4CBC-38" descr="wpsoffice"/>
            <p:cNvPicPr>
              <a:picLocks noChangeAspect="1"/>
            </p:cNvPicPr>
            <p:nvPr/>
          </p:nvPicPr>
          <p:blipFill>
            <a:blip r:embed="rId2"/>
            <a:stretch>
              <a:fillRect/>
            </a:stretch>
          </p:blipFill>
          <p:spPr>
            <a:xfrm>
              <a:off x="15069" y="4918"/>
              <a:ext cx="637" cy="362"/>
            </a:xfrm>
            <a:prstGeom prst="rect">
              <a:avLst/>
            </a:prstGeom>
          </p:spPr>
        </p:pic>
        <p:pic>
          <p:nvPicPr>
            <p:cNvPr id="18" name="334E55B0-647D-440b-865C-3EC943EB4CBC-39" descr="/private/var/folders/ml/qk2ywnf50pb06wrx61vpyxs00000gn/T/com.kingsoft.wpsoffice.mac/wpsoffice.YHJTsXwpsoffice"/>
            <p:cNvPicPr>
              <a:picLocks noChangeAspect="1"/>
            </p:cNvPicPr>
            <p:nvPr/>
          </p:nvPicPr>
          <p:blipFill>
            <a:blip r:embed="rId3"/>
            <a:stretch>
              <a:fillRect/>
            </a:stretch>
          </p:blipFill>
          <p:spPr>
            <a:xfrm>
              <a:off x="6490" y="4918"/>
              <a:ext cx="646" cy="402"/>
            </a:xfrm>
            <a:prstGeom prst="rect">
              <a:avLst/>
            </a:prstGeom>
          </p:spPr>
        </p:pic>
        <p:grpSp>
          <p:nvGrpSpPr>
            <p:cNvPr id="21" name="组合 20"/>
            <p:cNvGrpSpPr/>
            <p:nvPr/>
          </p:nvGrpSpPr>
          <p:grpSpPr>
            <a:xfrm>
              <a:off x="540" y="2378"/>
              <a:ext cx="18166" cy="3680"/>
              <a:chOff x="540" y="2378"/>
              <a:chExt cx="18166" cy="3680"/>
            </a:xfrm>
          </p:grpSpPr>
          <p:sp>
            <p:nvSpPr>
              <p:cNvPr id="8" name="文本框 7"/>
              <p:cNvSpPr txBox="1"/>
              <p:nvPr/>
            </p:nvSpPr>
            <p:spPr>
              <a:xfrm>
                <a:off x="1506" y="3006"/>
                <a:ext cx="17200" cy="3052"/>
              </a:xfrm>
              <a:prstGeom prst="rect">
                <a:avLst/>
              </a:prstGeom>
              <a:noFill/>
            </p:spPr>
            <p:txBody>
              <a:bodyPr wrap="square" rtlCol="0" anchor="t">
                <a:spAutoFit/>
              </a:bodyPr>
              <a:p>
                <a:pPr marL="342900" indent="-342900">
                  <a:lnSpc>
                    <a:spcPct val="120000"/>
                  </a:lnSpc>
                  <a:buFont typeface="Arial" panose="020B0604020202090204" pitchFamily="34" charset="0"/>
                  <a:buChar char="•"/>
                </a:pPr>
                <a:r>
                  <a:rPr lang="en-US" altLang="zh-CN" sz="2000">
                    <a:solidFill>
                      <a:schemeClr val="tx1"/>
                    </a:solidFill>
                  </a:rPr>
                  <a:t>Invariance under a Galilean boost                                                                  , which requries exact conservation of kinemetic mass.</a:t>
                </a:r>
                <a:endParaRPr lang="en-US" altLang="zh-CN" sz="2000">
                  <a:solidFill>
                    <a:schemeClr val="tx1"/>
                  </a:solidFill>
                </a:endParaRPr>
              </a:p>
              <a:p>
                <a:pPr marL="342900" indent="-342900">
                  <a:lnSpc>
                    <a:spcPct val="120000"/>
                  </a:lnSpc>
                  <a:buFont typeface="Arial" panose="020B0604020202090204" pitchFamily="34" charset="0"/>
                  <a:buChar char="•"/>
                </a:pPr>
                <a:r>
                  <a:rPr lang="en-US" altLang="zh-CN" sz="2000">
                    <a:solidFill>
                      <a:schemeClr val="tx1"/>
                    </a:solidFill>
                  </a:rPr>
                  <a:t>Imposing conservation of (anti-)charm quarks and pion numbers.</a:t>
                </a:r>
                <a:endParaRPr lang="en-US" altLang="zh-CN" sz="2000">
                  <a:solidFill>
                    <a:schemeClr val="tx1"/>
                  </a:solidFill>
                </a:endParaRPr>
              </a:p>
              <a:p>
                <a:pPr marL="342900" indent="-342900">
                  <a:lnSpc>
                    <a:spcPct val="120000"/>
                  </a:lnSpc>
                  <a:buFont typeface="Arial" panose="020B0604020202090204" pitchFamily="34" charset="0"/>
                  <a:buChar char="•"/>
                </a:pPr>
                <a:r>
                  <a:rPr lang="en-US" altLang="zh-CN" sz="2000">
                    <a:sym typeface="+mn-ea"/>
                  </a:rPr>
                  <a:t>Systematic treatment of        and requring a complex binding momentum        .</a:t>
                </a:r>
                <a:endParaRPr lang="en-US" altLang="zh-CN" sz="2000">
                  <a:sym typeface="+mn-ea"/>
                </a:endParaRPr>
              </a:p>
              <a:p>
                <a:pPr marL="342900" indent="-342900">
                  <a:lnSpc>
                    <a:spcPct val="120000"/>
                  </a:lnSpc>
                  <a:buFont typeface="Wingdings" panose="05000000000000000000" charset="0"/>
                  <a:buChar char=""/>
                </a:pPr>
                <a:r>
                  <a:rPr lang="en-US" altLang="zh-CN" sz="2000">
                    <a:solidFill>
                      <a:schemeClr val="tx1"/>
                    </a:solidFill>
                  </a:rPr>
                  <a:t>Complex on-shell (COS) renormalization.</a:t>
                </a:r>
                <a:endParaRPr lang="en-US" altLang="zh-CN" sz="2000">
                  <a:solidFill>
                    <a:schemeClr val="tx1"/>
                  </a:solidFill>
                </a:endParaRPr>
              </a:p>
            </p:txBody>
          </p:sp>
          <p:sp>
            <p:nvSpPr>
              <p:cNvPr id="7" name="文本框 6"/>
              <p:cNvSpPr txBox="1"/>
              <p:nvPr/>
            </p:nvSpPr>
            <p:spPr>
              <a:xfrm>
                <a:off x="540" y="2378"/>
                <a:ext cx="17599" cy="628"/>
              </a:xfrm>
              <a:prstGeom prst="rect">
                <a:avLst/>
              </a:prstGeom>
              <a:noFill/>
            </p:spPr>
            <p:txBody>
              <a:bodyPr wrap="square" rtlCol="0" anchor="t">
                <a:spAutoFit/>
              </a:bodyPr>
              <a:p>
                <a:pPr marL="342900" indent="-342900" algn="l" defTabSz="457200">
                  <a:buFont typeface="Wingdings" panose="05000000000000000000" charset="0"/>
                  <a:buChar char=""/>
                </a:pPr>
                <a:r>
                  <a:rPr lang="en-US" sz="2000">
                    <a:latin typeface="+mn-lt"/>
                    <a:ea typeface="+mn-ea"/>
                    <a:sym typeface="+mn-ea"/>
                  </a:rPr>
                  <a:t>Galilean-invariant XEFT</a:t>
                </a:r>
                <a:endParaRPr lang="zh-CN" altLang="en-US" sz="2000"/>
              </a:p>
            </p:txBody>
          </p:sp>
          <p:pic>
            <p:nvPicPr>
              <p:cNvPr id="11" name="334E55B0-647D-440b-865C-3EC943EB4CBC-28" descr="/private/var/folders/ml/qk2ywnf50pb06wrx61vpyxs00000gn/T/com.kingsoft.wpsoffice.mac/wpsoffice.XDoxLxwpsoffice"/>
              <p:cNvPicPr>
                <a:picLocks noChangeAspect="1"/>
              </p:cNvPicPr>
              <p:nvPr/>
            </p:nvPicPr>
            <p:blipFill>
              <a:blip r:embed="rId4"/>
              <a:stretch>
                <a:fillRect/>
              </a:stretch>
            </p:blipFill>
            <p:spPr>
              <a:xfrm>
                <a:off x="8316" y="2840"/>
                <a:ext cx="7048" cy="895"/>
              </a:xfrm>
              <a:prstGeom prst="rect">
                <a:avLst/>
              </a:prstGeom>
            </p:spPr>
          </p:pic>
          <p:sp>
            <p:nvSpPr>
              <p:cNvPr id="20" name="文本框 19"/>
              <p:cNvSpPr txBox="1"/>
              <p:nvPr/>
            </p:nvSpPr>
            <p:spPr>
              <a:xfrm>
                <a:off x="13883" y="5575"/>
                <a:ext cx="4465" cy="483"/>
              </a:xfrm>
              <a:prstGeom prst="rect">
                <a:avLst/>
              </a:prstGeom>
              <a:noFill/>
            </p:spPr>
            <p:txBody>
              <a:bodyPr wrap="none" rtlCol="0" anchor="t">
                <a:spAutoFit/>
              </a:bodyPr>
              <a:p>
                <a:r>
                  <a:rPr lang="en-US" altLang="zh-CN" sz="1400">
                    <a:sym typeface="+mn-ea"/>
                  </a:rPr>
                  <a:t>Braaten [PRD 91, 114007 (2015)]</a:t>
                </a:r>
                <a:endParaRPr lang="en-US" altLang="zh-CN" sz="1400">
                  <a:sym typeface="+mn-ea"/>
                </a:endParaRPr>
              </a:p>
            </p:txBody>
          </p:sp>
        </p:grpSp>
      </p:grpSp>
      <p:grpSp>
        <p:nvGrpSpPr>
          <p:cNvPr id="27" name="组合 26"/>
          <p:cNvGrpSpPr/>
          <p:nvPr/>
        </p:nvGrpSpPr>
        <p:grpSpPr>
          <a:xfrm>
            <a:off x="342900" y="4034155"/>
            <a:ext cx="11535410" cy="2336800"/>
            <a:chOff x="540" y="6353"/>
            <a:chExt cx="18166" cy="3680"/>
          </a:xfrm>
        </p:grpSpPr>
        <p:sp>
          <p:nvSpPr>
            <p:cNvPr id="3" name="文本框 2"/>
            <p:cNvSpPr txBox="1"/>
            <p:nvPr/>
          </p:nvSpPr>
          <p:spPr>
            <a:xfrm>
              <a:off x="12278" y="6413"/>
              <a:ext cx="6148" cy="483"/>
            </a:xfrm>
            <a:prstGeom prst="rect">
              <a:avLst/>
            </a:prstGeom>
            <a:noFill/>
          </p:spPr>
          <p:txBody>
            <a:bodyPr wrap="none" rtlCol="0" anchor="t">
              <a:spAutoFit/>
            </a:bodyPr>
            <a:p>
              <a:pPr algn="l"/>
              <a:r>
                <a:rPr lang="en-US" altLang="zh-CN" sz="1400">
                  <a:solidFill>
                    <a:srgbClr val="0000FF"/>
                  </a:solidFill>
                  <a:sym typeface="+mn-ea"/>
                </a:rPr>
                <a:t>Braaten, He &amp; Jiang [PRD 103, 036014 (2021)]</a:t>
              </a:r>
              <a:endParaRPr lang="en-US" altLang="zh-CN" sz="1400">
                <a:solidFill>
                  <a:srgbClr val="0000FF"/>
                </a:solidFill>
                <a:sym typeface="+mn-ea"/>
              </a:endParaRPr>
            </a:p>
          </p:txBody>
        </p:sp>
        <p:grpSp>
          <p:nvGrpSpPr>
            <p:cNvPr id="25" name="组合 24"/>
            <p:cNvGrpSpPr/>
            <p:nvPr/>
          </p:nvGrpSpPr>
          <p:grpSpPr>
            <a:xfrm>
              <a:off x="540" y="6353"/>
              <a:ext cx="18166" cy="3680"/>
              <a:chOff x="540" y="6353"/>
              <a:chExt cx="18166" cy="3680"/>
            </a:xfrm>
          </p:grpSpPr>
          <p:sp>
            <p:nvSpPr>
              <p:cNvPr id="22" name="文本框 21"/>
              <p:cNvSpPr txBox="1"/>
              <p:nvPr/>
            </p:nvSpPr>
            <p:spPr>
              <a:xfrm>
                <a:off x="540" y="6353"/>
                <a:ext cx="17599" cy="628"/>
              </a:xfrm>
              <a:prstGeom prst="rect">
                <a:avLst/>
              </a:prstGeom>
              <a:noFill/>
            </p:spPr>
            <p:txBody>
              <a:bodyPr wrap="square" rtlCol="0" anchor="t">
                <a:spAutoFit/>
              </a:bodyPr>
              <a:p>
                <a:pPr marL="342900" indent="-342900" algn="l" defTabSz="457200">
                  <a:buFont typeface="Wingdings" panose="05000000000000000000" charset="0"/>
                  <a:buChar char=""/>
                </a:pPr>
                <a:r>
                  <a:rPr lang="en-US" sz="2000">
                    <a:solidFill>
                      <a:srgbClr val="FF0000"/>
                    </a:solidFill>
                    <a:latin typeface="+mn-lt"/>
                    <a:ea typeface="+mn-ea"/>
                    <a:sym typeface="+mn-ea"/>
                  </a:rPr>
                  <a:t>New formulation</a:t>
                </a:r>
                <a:r>
                  <a:rPr lang="en-US" sz="2000">
                    <a:latin typeface="+mn-lt"/>
                    <a:ea typeface="+mn-ea"/>
                    <a:sym typeface="+mn-ea"/>
                  </a:rPr>
                  <a:t> of Galilean-invariant XEFT</a:t>
                </a:r>
                <a:endParaRPr lang="zh-CN" altLang="en-US" sz="2000"/>
              </a:p>
            </p:txBody>
          </p:sp>
          <p:sp>
            <p:nvSpPr>
              <p:cNvPr id="23" name="文本框 22"/>
              <p:cNvSpPr txBox="1"/>
              <p:nvPr/>
            </p:nvSpPr>
            <p:spPr>
              <a:xfrm>
                <a:off x="1506" y="6981"/>
                <a:ext cx="17200" cy="3052"/>
              </a:xfrm>
              <a:prstGeom prst="rect">
                <a:avLst/>
              </a:prstGeom>
              <a:noFill/>
            </p:spPr>
            <p:txBody>
              <a:bodyPr wrap="square" rtlCol="0" anchor="t">
                <a:spAutoFit/>
              </a:bodyPr>
              <a:p>
                <a:pPr marL="342900" indent="-342900">
                  <a:lnSpc>
                    <a:spcPct val="120000"/>
                  </a:lnSpc>
                  <a:buFont typeface="Arial" panose="020B0604020202090204" pitchFamily="34" charset="0"/>
                  <a:buChar char="•"/>
                </a:pPr>
                <a:r>
                  <a:rPr lang="en-US" altLang="zh-CN" sz="2000">
                    <a:solidFill>
                      <a:schemeClr val="tx1"/>
                    </a:solidFill>
                  </a:rPr>
                  <a:t>The first three features of the old formulation.</a:t>
                </a:r>
                <a:endParaRPr lang="en-US" altLang="zh-CN" sz="2000">
                  <a:solidFill>
                    <a:schemeClr val="tx1"/>
                  </a:solidFill>
                </a:endParaRPr>
              </a:p>
              <a:p>
                <a:pPr marL="342900" indent="-342900">
                  <a:lnSpc>
                    <a:spcPct val="120000"/>
                  </a:lnSpc>
                  <a:buFont typeface="Arial" panose="020B0604020202090204" pitchFamily="34" charset="0"/>
                  <a:buChar char="•"/>
                </a:pPr>
                <a:r>
                  <a:rPr lang="en-US" altLang="zh-CN" sz="2000">
                    <a:solidFill>
                      <a:schemeClr val="tx1"/>
                    </a:solidFill>
                  </a:rPr>
                  <a:t>Introducing </a:t>
                </a:r>
                <a:r>
                  <a:rPr lang="en-US" altLang="zh-CN" sz="2000">
                    <a:solidFill>
                      <a:srgbClr val="FF0000"/>
                    </a:solidFill>
                  </a:rPr>
                  <a:t>additional vector field, </a:t>
                </a:r>
                <a:r>
                  <a:rPr lang="en-US" altLang="zh-CN" sz="2000" i="1">
                    <a:solidFill>
                      <a:srgbClr val="FF0000"/>
                    </a:solidFill>
                    <a:latin typeface="Arial Italic" panose="020B0604020202090204" charset="0"/>
                    <a:cs typeface="Arial Italic" panose="020B0604020202090204" charset="0"/>
                  </a:rPr>
                  <a:t>pair field</a:t>
                </a:r>
                <a:r>
                  <a:rPr lang="en-US" altLang="zh-CN" sz="2000">
                    <a:solidFill>
                      <a:schemeClr val="tx1"/>
                    </a:solidFill>
                  </a:rPr>
                  <a:t>, that aninihilates a                                       pair in the resonant channel.</a:t>
                </a:r>
                <a:endParaRPr lang="en-US" altLang="zh-CN" sz="2000">
                  <a:solidFill>
                    <a:schemeClr val="tx1"/>
                  </a:solidFill>
                </a:endParaRPr>
              </a:p>
              <a:p>
                <a:pPr marL="342900" indent="-342900">
                  <a:lnSpc>
                    <a:spcPct val="120000"/>
                  </a:lnSpc>
                  <a:buFont typeface="Arial" panose="020B0604020202090204" pitchFamily="34" charset="0"/>
                  <a:buChar char="•"/>
                </a:pPr>
                <a:r>
                  <a:rPr lang="en-US" altLang="zh-CN" sz="2000">
                    <a:solidFill>
                      <a:schemeClr val="tx1"/>
                    </a:solidFill>
                  </a:rPr>
                  <a:t>New Feynman rules with coupling to the resonant channel only through the pair propagator.</a:t>
                </a:r>
                <a:endParaRPr lang="en-US" altLang="zh-CN" sz="2000">
                  <a:solidFill>
                    <a:schemeClr val="tx1"/>
                  </a:solidFill>
                </a:endParaRPr>
              </a:p>
              <a:p>
                <a:pPr marL="342900" indent="-342900">
                  <a:lnSpc>
                    <a:spcPct val="120000"/>
                  </a:lnSpc>
                  <a:buFont typeface="Wingdings" panose="05000000000000000000" charset="0"/>
                  <a:buChar char=""/>
                </a:pPr>
                <a:r>
                  <a:rPr lang="en-US" altLang="zh-CN" sz="2000">
                    <a:solidFill>
                      <a:srgbClr val="0000FF"/>
                    </a:solidFill>
                  </a:rPr>
                  <a:t>Complex threshold (CT) renormalization</a:t>
                </a:r>
                <a:r>
                  <a:rPr lang="en-US" altLang="zh-CN" sz="2000">
                    <a:solidFill>
                      <a:schemeClr val="tx1"/>
                    </a:solidFill>
                  </a:rPr>
                  <a:t>. </a:t>
                </a:r>
                <a:endParaRPr lang="en-US" altLang="zh-CN" sz="2000">
                  <a:solidFill>
                    <a:schemeClr val="tx1"/>
                  </a:solidFill>
                </a:endParaRPr>
              </a:p>
            </p:txBody>
          </p:sp>
          <p:pic>
            <p:nvPicPr>
              <p:cNvPr id="24" name="334E55B0-647D-440b-865C-3EC943EB4CBC-37" descr="/private/var/folders/ml/qk2ywnf50pb06wrx61vpyxs00000gn/T/com.kingsoft.wpsoffice.mac/wpsoffice.sxlIsWwpsoffice"/>
              <p:cNvPicPr>
                <a:picLocks noChangeAspect="1"/>
              </p:cNvPicPr>
              <p:nvPr/>
            </p:nvPicPr>
            <p:blipFill>
              <a:blip r:embed="rId5"/>
              <a:stretch>
                <a:fillRect/>
              </a:stretch>
            </p:blipFill>
            <p:spPr>
              <a:xfrm>
                <a:off x="13255" y="7634"/>
                <a:ext cx="4015" cy="480"/>
              </a:xfrm>
              <a:prstGeom prst="rect">
                <a:avLst/>
              </a:prstGeom>
            </p:spPr>
          </p:pic>
        </p:gr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a:solidFill>
                  <a:srgbClr val="FF0000"/>
                </a:solidFill>
                <a:latin typeface="微软雅黑" charset="0"/>
                <a:ea typeface="微软雅黑" charset="0"/>
                <a:sym typeface="+mn-ea"/>
              </a:rPr>
              <a:t>New Formulation</a:t>
            </a:r>
            <a:r>
              <a:rPr lang="en-US" altLang="zh-CN" sz="2000">
                <a:latin typeface="微软雅黑" charset="0"/>
                <a:ea typeface="微软雅黑" charset="0"/>
                <a:sym typeface="+mn-ea"/>
              </a:rPr>
              <a:t> of Galilean-invariant XEFT at NLO</a:t>
            </a:r>
            <a:r>
              <a:rPr lang="en-US" altLang="zh-CN" sz="2000" b="1" dirty="0">
                <a:solidFill>
                  <a:schemeClr val="tx1"/>
                </a:solidFill>
                <a:latin typeface="微软雅黑" charset="0"/>
                <a:ea typeface="微软雅黑" charset="0"/>
                <a:sym typeface="微软雅黑" charset="-122"/>
              </a:rPr>
              <a:t> </a:t>
            </a:r>
            <a:endParaRPr lang="en-US" altLang="zh-CN" sz="2400" b="1" dirty="0">
              <a:solidFill>
                <a:srgbClr val="FF0000"/>
              </a:solidFill>
              <a:latin typeface="微软雅黑" charset="0"/>
              <a:ea typeface="微软雅黑" charset="0"/>
              <a:sym typeface="微软雅黑" charset="-122"/>
            </a:endParaRPr>
          </a:p>
        </p:txBody>
      </p:sp>
      <p:grpSp>
        <p:nvGrpSpPr>
          <p:cNvPr id="27" name="组合 26"/>
          <p:cNvGrpSpPr/>
          <p:nvPr/>
        </p:nvGrpSpPr>
        <p:grpSpPr>
          <a:xfrm>
            <a:off x="474345" y="694055"/>
            <a:ext cx="11535410" cy="3444875"/>
            <a:chOff x="540" y="6353"/>
            <a:chExt cx="18166" cy="5425"/>
          </a:xfrm>
        </p:grpSpPr>
        <p:sp>
          <p:nvSpPr>
            <p:cNvPr id="3" name="文本框 2"/>
            <p:cNvSpPr txBox="1"/>
            <p:nvPr/>
          </p:nvSpPr>
          <p:spPr>
            <a:xfrm>
              <a:off x="12278" y="6413"/>
              <a:ext cx="6148" cy="483"/>
            </a:xfrm>
            <a:prstGeom prst="rect">
              <a:avLst/>
            </a:prstGeom>
            <a:noFill/>
          </p:spPr>
          <p:txBody>
            <a:bodyPr wrap="none" rtlCol="0" anchor="t">
              <a:spAutoFit/>
            </a:bodyPr>
            <a:p>
              <a:pPr algn="l"/>
              <a:r>
                <a:rPr lang="en-US" altLang="zh-CN" sz="1400">
                  <a:solidFill>
                    <a:srgbClr val="FF0000"/>
                  </a:solidFill>
                  <a:sym typeface="+mn-ea"/>
                </a:rPr>
                <a:t>Braaten, He &amp; Jiang [PRD 103, 036014 (2021)]</a:t>
              </a:r>
              <a:endParaRPr lang="en-US" altLang="zh-CN" sz="1400">
                <a:solidFill>
                  <a:srgbClr val="FF0000"/>
                </a:solidFill>
                <a:sym typeface="+mn-ea"/>
              </a:endParaRPr>
            </a:p>
          </p:txBody>
        </p:sp>
        <p:grpSp>
          <p:nvGrpSpPr>
            <p:cNvPr id="25" name="组合 24"/>
            <p:cNvGrpSpPr/>
            <p:nvPr/>
          </p:nvGrpSpPr>
          <p:grpSpPr>
            <a:xfrm>
              <a:off x="540" y="6353"/>
              <a:ext cx="18166" cy="5425"/>
              <a:chOff x="540" y="6353"/>
              <a:chExt cx="18166" cy="5425"/>
            </a:xfrm>
          </p:grpSpPr>
          <p:sp>
            <p:nvSpPr>
              <p:cNvPr id="22" name="文本框 21"/>
              <p:cNvSpPr txBox="1"/>
              <p:nvPr/>
            </p:nvSpPr>
            <p:spPr>
              <a:xfrm>
                <a:off x="540" y="6353"/>
                <a:ext cx="8893" cy="628"/>
              </a:xfrm>
              <a:prstGeom prst="rect">
                <a:avLst/>
              </a:prstGeom>
              <a:noFill/>
            </p:spPr>
            <p:txBody>
              <a:bodyPr wrap="square" rtlCol="0" anchor="t">
                <a:spAutoFit/>
              </a:bodyPr>
              <a:p>
                <a:pPr marL="342900" indent="-342900" algn="l" defTabSz="457200">
                  <a:buFont typeface="Wingdings" panose="05000000000000000000" charset="0"/>
                  <a:buChar char=""/>
                </a:pPr>
                <a:r>
                  <a:rPr lang="en-US" sz="2000">
                    <a:solidFill>
                      <a:srgbClr val="0000FF"/>
                    </a:solidFill>
                    <a:latin typeface="+mn-lt"/>
                    <a:ea typeface="+mn-ea"/>
                    <a:sym typeface="+mn-ea"/>
                  </a:rPr>
                  <a:t>Advantages of the new formulation</a:t>
                </a:r>
                <a:endParaRPr lang="zh-CN" altLang="en-US" sz="2000"/>
              </a:p>
            </p:txBody>
          </p:sp>
          <p:sp>
            <p:nvSpPr>
              <p:cNvPr id="23" name="文本框 22"/>
              <p:cNvSpPr txBox="1"/>
              <p:nvPr/>
            </p:nvSpPr>
            <p:spPr>
              <a:xfrm>
                <a:off x="1506" y="6981"/>
                <a:ext cx="17200" cy="4797"/>
              </a:xfrm>
              <a:prstGeom prst="rect">
                <a:avLst/>
              </a:prstGeom>
              <a:noFill/>
            </p:spPr>
            <p:txBody>
              <a:bodyPr wrap="square" rtlCol="0" anchor="t">
                <a:spAutoFit/>
              </a:bodyPr>
              <a:p>
                <a:pPr marL="342900" indent="-342900">
                  <a:lnSpc>
                    <a:spcPct val="120000"/>
                  </a:lnSpc>
                  <a:buFont typeface="Arial" panose="020B0604020202090204" pitchFamily="34" charset="0"/>
                  <a:buChar char="•"/>
                </a:pPr>
                <a:r>
                  <a:rPr lang="en-US" altLang="zh-CN" sz="2000">
                    <a:solidFill>
                      <a:schemeClr val="tx1"/>
                    </a:solidFill>
                  </a:rPr>
                  <a:t>New Feynman rules </a:t>
                </a:r>
                <a:r>
                  <a:rPr lang="en-US" altLang="zh-CN" sz="2000">
                    <a:solidFill>
                      <a:srgbClr val="FF0000"/>
                    </a:solidFill>
                  </a:rPr>
                  <a:t>simplify the calculation at NLO</a:t>
                </a:r>
                <a:r>
                  <a:rPr lang="en-US" altLang="zh-CN" sz="2000">
                    <a:solidFill>
                      <a:schemeClr val="tx1"/>
                    </a:solidFill>
                  </a:rPr>
                  <a:t> by making some UV divergences cancellation automatic.</a:t>
                </a:r>
                <a:endParaRPr lang="en-US" altLang="zh-CN" sz="2000">
                  <a:solidFill>
                    <a:schemeClr val="tx1"/>
                  </a:solidFill>
                </a:endParaRPr>
              </a:p>
              <a:p>
                <a:pPr marL="342900" indent="-342900">
                  <a:lnSpc>
                    <a:spcPct val="120000"/>
                  </a:lnSpc>
                  <a:buFont typeface="Arial" panose="020B0604020202090204" pitchFamily="34" charset="0"/>
                  <a:buChar char="•"/>
                </a:pPr>
                <a:r>
                  <a:rPr lang="en-US" altLang="zh-CN" sz="2000">
                    <a:sym typeface="+mn-ea"/>
                  </a:rPr>
                  <a:t>In CT renormalization scheme, i</a:t>
                </a:r>
                <a:r>
                  <a:rPr lang="en-US" altLang="zh-CN" sz="2000">
                    <a:solidFill>
                      <a:schemeClr val="tx1"/>
                    </a:solidFill>
                  </a:rPr>
                  <a:t>t reveals </a:t>
                </a:r>
                <a:r>
                  <a:rPr lang="en-US" altLang="zh-CN" sz="2000">
                    <a:solidFill>
                      <a:srgbClr val="0000FF"/>
                    </a:solidFill>
                  </a:rPr>
                  <a:t>an additional adjustable interaction parameter</a:t>
                </a:r>
                <a:r>
                  <a:rPr lang="en-US" altLang="zh-CN" sz="2000">
                    <a:solidFill>
                      <a:schemeClr val="tx1"/>
                    </a:solidFill>
                  </a:rPr>
                  <a:t> in the calculation of pair propagator at NLO, which was not recognized in the old formulation.</a:t>
                </a:r>
                <a:endParaRPr lang="en-US" altLang="zh-CN" sz="2000">
                  <a:solidFill>
                    <a:schemeClr val="tx1"/>
                  </a:solidFill>
                </a:endParaRPr>
              </a:p>
              <a:p>
                <a:pPr marL="342900" indent="-342900">
                  <a:lnSpc>
                    <a:spcPct val="120000"/>
                  </a:lnSpc>
                  <a:buFont typeface="Arial" panose="020B0604020202090204" pitchFamily="34" charset="0"/>
                  <a:buChar char="•"/>
                </a:pPr>
                <a:r>
                  <a:rPr lang="en-US" altLang="zh-CN" sz="2000">
                    <a:solidFill>
                      <a:schemeClr val="tx1"/>
                    </a:solidFill>
                  </a:rPr>
                  <a:t>Another insight is that the renormalization of                  scattering amplitude requries </a:t>
                </a:r>
                <a:r>
                  <a:rPr lang="en-US" altLang="zh-CN" sz="2000">
                    <a:solidFill>
                      <a:srgbClr val="0000FF"/>
                    </a:solidFill>
                  </a:rPr>
                  <a:t>renormalization constant</a:t>
                </a:r>
                <a:r>
                  <a:rPr lang="en-US" altLang="zh-CN" sz="2000">
                    <a:solidFill>
                      <a:schemeClr val="tx1"/>
                    </a:solidFill>
                  </a:rPr>
                  <a:t>        , </a:t>
                </a:r>
                <a:r>
                  <a:rPr lang="en-US" altLang="zh-CN" sz="2000">
                    <a:sym typeface="+mn-ea"/>
                  </a:rPr>
                  <a:t>which was not recognized in the old formulation.</a:t>
                </a:r>
                <a:r>
                  <a:rPr lang="en-US" altLang="zh-CN" sz="2000">
                    <a:solidFill>
                      <a:schemeClr val="tx1"/>
                    </a:solidFill>
                  </a:rPr>
                  <a:t>  </a:t>
                </a:r>
                <a:endParaRPr lang="en-US" altLang="zh-CN" sz="2000">
                  <a:solidFill>
                    <a:schemeClr val="tx1"/>
                  </a:solidFill>
                </a:endParaRPr>
              </a:p>
              <a:p>
                <a:pPr marL="342900" indent="-342900">
                  <a:lnSpc>
                    <a:spcPct val="120000"/>
                  </a:lnSpc>
                  <a:buFont typeface="Wingdings" panose="05000000000000000000" charset="0"/>
                  <a:buChar char=""/>
                </a:pPr>
                <a:r>
                  <a:rPr lang="en-US" altLang="zh-CN" sz="2000">
                    <a:solidFill>
                      <a:schemeClr val="tx1"/>
                    </a:solidFill>
                  </a:rPr>
                  <a:t>Our new CT renormalization scheme might provide a possible solution to the large NLO correction in </a:t>
                </a:r>
                <a:endParaRPr lang="en-US" altLang="zh-CN" sz="2000">
                  <a:solidFill>
                    <a:schemeClr val="tx1"/>
                  </a:solidFill>
                </a:endParaRPr>
              </a:p>
            </p:txBody>
          </p:sp>
        </p:grpSp>
      </p:grpSp>
      <p:pic>
        <p:nvPicPr>
          <p:cNvPr id="5" name="334E55B0-647D-440b-865C-3EC943EB4CBC-40" descr="/private/var/folders/ml/qk2ywnf50pb06wrx61vpyxs00000gn/T/com.kingsoft.wpsoffice.mac/wpsoffice.DMzVaLwpsoffice"/>
          <p:cNvPicPr>
            <a:picLocks noChangeAspect="1"/>
          </p:cNvPicPr>
          <p:nvPr/>
        </p:nvPicPr>
        <p:blipFill>
          <a:blip r:embed="rId1"/>
          <a:stretch>
            <a:fillRect/>
          </a:stretch>
        </p:blipFill>
        <p:spPr>
          <a:xfrm>
            <a:off x="6588443" y="2609850"/>
            <a:ext cx="1002030" cy="304800"/>
          </a:xfrm>
          <a:prstGeom prst="rect">
            <a:avLst/>
          </a:prstGeom>
        </p:spPr>
      </p:pic>
      <p:pic>
        <p:nvPicPr>
          <p:cNvPr id="9" name="334E55B0-647D-440b-865C-3EC943EB4CBC-41" descr="/private/var/folders/ml/qk2ywnf50pb06wrx61vpyxs00000gn/T/com.kingsoft.wpsoffice.mac/wpsoffice.zcUlLuwpsoffice"/>
          <p:cNvPicPr>
            <a:picLocks noChangeAspect="1"/>
          </p:cNvPicPr>
          <p:nvPr/>
        </p:nvPicPr>
        <p:blipFill>
          <a:blip r:embed="rId2"/>
          <a:stretch>
            <a:fillRect/>
          </a:stretch>
        </p:blipFill>
        <p:spPr>
          <a:xfrm>
            <a:off x="4398963" y="3063240"/>
            <a:ext cx="337820" cy="304800"/>
          </a:xfrm>
          <a:prstGeom prst="rect">
            <a:avLst/>
          </a:prstGeom>
        </p:spPr>
      </p:pic>
      <p:sp>
        <p:nvSpPr>
          <p:cNvPr id="14" name="文本框 13"/>
          <p:cNvSpPr txBox="1"/>
          <p:nvPr/>
        </p:nvSpPr>
        <p:spPr>
          <a:xfrm>
            <a:off x="3088005" y="4384040"/>
            <a:ext cx="6921500" cy="1198880"/>
          </a:xfrm>
          <a:prstGeom prst="rect">
            <a:avLst/>
          </a:prstGeom>
          <a:noFill/>
        </p:spPr>
        <p:txBody>
          <a:bodyPr wrap="none" rtlCol="0" anchor="t">
            <a:spAutoFit/>
          </a:bodyPr>
          <a:p>
            <a:pPr algn="l">
              <a:buFont typeface="Wingdings" panose="05000000000000000000" charset="0"/>
            </a:pPr>
            <a:r>
              <a:rPr lang="en-US" sz="2400" b="1">
                <a:solidFill>
                  <a:srgbClr val="FF0000"/>
                </a:solidFill>
                <a:highlight>
                  <a:srgbClr val="FFFF00"/>
                </a:highlight>
                <a:sym typeface="+mn-ea"/>
              </a:rPr>
              <a:t>Better formulation, </a:t>
            </a:r>
            <a:endParaRPr lang="en-US" sz="2400" b="1">
              <a:solidFill>
                <a:srgbClr val="FF0000"/>
              </a:solidFill>
              <a:highlight>
                <a:srgbClr val="FFFF00"/>
              </a:highlight>
              <a:sym typeface="+mn-ea"/>
            </a:endParaRPr>
          </a:p>
          <a:p>
            <a:pPr algn="l">
              <a:buFont typeface="Wingdings" panose="05000000000000000000" charset="0"/>
            </a:pPr>
            <a:r>
              <a:rPr lang="en-US" sz="2400" b="1">
                <a:solidFill>
                  <a:srgbClr val="0000FF"/>
                </a:solidFill>
                <a:highlight>
                  <a:srgbClr val="FFFF00"/>
                </a:highlight>
                <a:sym typeface="+mn-ea"/>
              </a:rPr>
              <a:t>Simpler and  more accurate caculation, </a:t>
            </a:r>
            <a:endParaRPr lang="en-US" sz="2400" b="1">
              <a:solidFill>
                <a:srgbClr val="0000FF"/>
              </a:solidFill>
              <a:highlight>
                <a:srgbClr val="FFFF00"/>
              </a:highlight>
              <a:sym typeface="+mn-ea"/>
            </a:endParaRPr>
          </a:p>
          <a:p>
            <a:pPr algn="l">
              <a:buFont typeface="Wingdings" panose="05000000000000000000" charset="0"/>
            </a:pPr>
            <a:r>
              <a:rPr lang="en-US" sz="2400" b="1">
                <a:solidFill>
                  <a:srgbClr val="FF0000"/>
                </a:solidFill>
                <a:highlight>
                  <a:srgbClr val="FFFF00"/>
                </a:highlight>
                <a:sym typeface="+mn-ea"/>
              </a:rPr>
              <a:t>Better understanding on the nature of X(3872)!</a:t>
            </a:r>
            <a:endParaRPr lang="en-US" altLang="en-US" sz="2400" b="1">
              <a:solidFill>
                <a:srgbClr val="FF0000"/>
              </a:solidFill>
              <a:highlight>
                <a:srgbClr val="FFFF00"/>
              </a:highlight>
              <a:sym typeface="+mn-ea"/>
            </a:endParaRPr>
          </a:p>
        </p:txBody>
      </p:sp>
      <p:pic>
        <p:nvPicPr>
          <p:cNvPr id="29" name="334E55B0-647D-440b-865C-3EC943EB4CBC-34" descr="/private/var/folders/ml/qk2ywnf50pb06wrx61vpyxs00000gn/T/com.kingsoft.wpsoffice.mac/wpsoffice.FpJNpxwpsoffice"/>
          <p:cNvPicPr>
            <a:picLocks noChangeAspect="1"/>
          </p:cNvPicPr>
          <p:nvPr/>
        </p:nvPicPr>
        <p:blipFill>
          <a:blip r:embed="rId3"/>
          <a:stretch>
            <a:fillRect/>
          </a:stretch>
        </p:blipFill>
        <p:spPr>
          <a:xfrm>
            <a:off x="2997200" y="3743008"/>
            <a:ext cx="1878965" cy="265430"/>
          </a:xfrm>
          <a:prstGeom prst="rect">
            <a:avLst/>
          </a:prstGeom>
        </p:spPr>
      </p:pic>
      <p:sp>
        <p:nvSpPr>
          <p:cNvPr id="2" name="文本框 1"/>
          <p:cNvSpPr txBox="1"/>
          <p:nvPr/>
        </p:nvSpPr>
        <p:spPr>
          <a:xfrm>
            <a:off x="6121400" y="3686175"/>
            <a:ext cx="5357495" cy="521970"/>
          </a:xfrm>
          <a:prstGeom prst="rect">
            <a:avLst/>
          </a:prstGeom>
          <a:noFill/>
        </p:spPr>
        <p:txBody>
          <a:bodyPr wrap="none" rtlCol="0" anchor="t">
            <a:spAutoFit/>
          </a:bodyPr>
          <a:p>
            <a:pPr algn="l"/>
            <a:r>
              <a:rPr lang="en-US" altLang="zh-CN" sz="1400">
                <a:sym typeface="+mn-ea"/>
              </a:rPr>
              <a:t>Fleming, Kusunoki, Mehen &amp; van Kolck [PRD 76, 034006 (2007)];</a:t>
            </a:r>
            <a:endParaRPr lang="en-US" altLang="zh-CN" sz="1400">
              <a:sym typeface="+mn-ea"/>
            </a:endParaRPr>
          </a:p>
          <a:p>
            <a:pPr algn="l"/>
            <a:r>
              <a:rPr lang="en-US" altLang="zh-CN" sz="1400">
                <a:sym typeface="+mn-ea"/>
              </a:rPr>
              <a:t>Dai, Guo &amp; Mehen [PRD 101, 054024 (2020)].</a:t>
            </a:r>
            <a:endParaRPr lang="en-US" altLang="zh-CN" sz="140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矩形 1"/>
          <p:cNvSpPr/>
          <p:nvPr/>
        </p:nvSpPr>
        <p:spPr>
          <a:xfrm>
            <a:off x="1438275" y="0"/>
            <a:ext cx="161925" cy="1209675"/>
          </a:xfrm>
          <a:prstGeom prst="rect">
            <a:avLst/>
          </a:prstGeom>
          <a:solidFill>
            <a:srgbClr val="D8D8D8"/>
          </a:solidFill>
          <a:ln w="9525">
            <a:noFill/>
          </a:ln>
        </p:spPr>
        <p:txBody>
          <a:bodyPr anchor="ctr"/>
          <a:p>
            <a:pPr indent="0" algn="ctr"/>
            <a:endParaRPr lang="zh-CN" altLang="en-US" dirty="0">
              <a:solidFill>
                <a:srgbClr val="FFFFFF"/>
              </a:solidFill>
              <a:latin typeface="宋体" pitchFamily="2" charset="-122"/>
              <a:ea typeface="宋体" pitchFamily="2" charset="-122"/>
              <a:sym typeface="宋体" pitchFamily="2" charset="-122"/>
            </a:endParaRPr>
          </a:p>
        </p:txBody>
      </p:sp>
      <p:sp>
        <p:nvSpPr>
          <p:cNvPr id="11266" name="矩形 2"/>
          <p:cNvSpPr/>
          <p:nvPr/>
        </p:nvSpPr>
        <p:spPr>
          <a:xfrm>
            <a:off x="1641475" y="604838"/>
            <a:ext cx="160338" cy="604837"/>
          </a:xfrm>
          <a:prstGeom prst="rect">
            <a:avLst/>
          </a:prstGeom>
          <a:solidFill>
            <a:srgbClr val="1D8DE5"/>
          </a:solidFill>
          <a:ln w="9525">
            <a:noFill/>
          </a:ln>
        </p:spPr>
        <p:txBody>
          <a:bodyPr anchor="ctr"/>
          <a:p>
            <a:pPr indent="0" algn="ctr"/>
            <a:endParaRPr lang="zh-CN" altLang="en-US" sz="1600" dirty="0">
              <a:solidFill>
                <a:srgbClr val="FFFFFF"/>
              </a:solidFill>
              <a:latin typeface="微软雅黑" charset="-122"/>
              <a:ea typeface="微软雅黑" charset="-122"/>
              <a:sym typeface="微软雅黑" charset="-122"/>
            </a:endParaRPr>
          </a:p>
        </p:txBody>
      </p:sp>
      <p:sp>
        <p:nvSpPr>
          <p:cNvPr id="11267" name="矩形 3"/>
          <p:cNvSpPr/>
          <p:nvPr/>
        </p:nvSpPr>
        <p:spPr>
          <a:xfrm>
            <a:off x="1809750" y="654050"/>
            <a:ext cx="2003425" cy="504825"/>
          </a:xfrm>
          <a:prstGeom prst="rect">
            <a:avLst/>
          </a:prstGeom>
          <a:noFill/>
          <a:ln w="9525">
            <a:noFill/>
          </a:ln>
        </p:spPr>
        <p:txBody>
          <a:bodyPr anchor="t">
            <a:spAutoFit/>
          </a:bodyPr>
          <a:p>
            <a:pPr indent="0">
              <a:lnSpc>
                <a:spcPct val="112000"/>
              </a:lnSpc>
            </a:pPr>
            <a:r>
              <a:rPr lang="en-US" altLang="zh-CN" sz="2400" b="1" i="1" dirty="0">
                <a:solidFill>
                  <a:srgbClr val="595959"/>
                </a:solidFill>
                <a:latin typeface="Calibri" charset="0"/>
                <a:ea typeface="宋体" pitchFamily="2" charset="-122"/>
                <a:sym typeface="Calibri" charset="0"/>
              </a:rPr>
              <a:t>Outline</a:t>
            </a:r>
            <a:endParaRPr lang="en-US" altLang="zh-CN" sz="2400" b="1" i="1" dirty="0">
              <a:solidFill>
                <a:srgbClr val="595959"/>
              </a:solidFill>
              <a:latin typeface="Calibri" charset="0"/>
              <a:ea typeface="宋体" pitchFamily="2" charset="-122"/>
              <a:sym typeface="Calibri" charset="0"/>
            </a:endParaRPr>
          </a:p>
        </p:txBody>
      </p:sp>
      <p:pic>
        <p:nvPicPr>
          <p:cNvPr id="11278" name="图片 5"/>
          <p:cNvPicPr>
            <a:picLocks noChangeAspect="1"/>
          </p:cNvPicPr>
          <p:nvPr/>
        </p:nvPicPr>
        <p:blipFill>
          <a:blip r:embed="rId1"/>
          <a:stretch>
            <a:fillRect/>
          </a:stretch>
        </p:blipFill>
        <p:spPr>
          <a:xfrm>
            <a:off x="3802063" y="1914525"/>
            <a:ext cx="504825" cy="438150"/>
          </a:xfrm>
          <a:prstGeom prst="rect">
            <a:avLst/>
          </a:prstGeom>
          <a:noFill/>
          <a:ln w="9525">
            <a:noFill/>
          </a:ln>
        </p:spPr>
      </p:pic>
      <p:sp>
        <p:nvSpPr>
          <p:cNvPr id="4" name="内容占位符 3"/>
          <p:cNvSpPr>
            <a:spLocks noGrp="1"/>
          </p:cNvSpPr>
          <p:nvPr>
            <p:ph idx="1"/>
          </p:nvPr>
        </p:nvSpPr>
        <p:spPr>
          <a:xfrm>
            <a:off x="659130" y="1612900"/>
            <a:ext cx="11120755" cy="4696460"/>
          </a:xfrm>
        </p:spPr>
        <p:txBody>
          <a:bodyPr/>
          <a:p>
            <a:pPr algn="l">
              <a:buFont typeface="Wingdings" panose="05000000000000000000" charset="0"/>
            </a:pPr>
            <a:r>
              <a:rPr lang="en-US" altLang="zh-CN"/>
              <a:t>1. Introduction: </a:t>
            </a:r>
            <a:r>
              <a:rPr lang="en-US" altLang="zh-CN">
                <a:solidFill>
                  <a:srgbClr val="FF0000"/>
                </a:solidFill>
              </a:rPr>
              <a:t>X(3872)</a:t>
            </a:r>
            <a:endParaRPr lang="en-US" altLang="zh-CN">
              <a:solidFill>
                <a:srgbClr val="FF0000"/>
              </a:solidFill>
            </a:endParaRPr>
          </a:p>
          <a:p>
            <a:pPr algn="l">
              <a:buFont typeface="Wingdings" panose="05000000000000000000" charset="0"/>
            </a:pPr>
            <a:endParaRPr lang="en-US" altLang="zh-CN">
              <a:solidFill>
                <a:srgbClr val="FF0000"/>
              </a:solidFill>
            </a:endParaRPr>
          </a:p>
          <a:p>
            <a:pPr algn="l">
              <a:buFont typeface="Wingdings" panose="05000000000000000000" charset="0"/>
            </a:pPr>
            <a:r>
              <a:rPr lang="en-US" altLang="zh-CN"/>
              <a:t>2.</a:t>
            </a:r>
            <a:r>
              <a:rPr lang="en-US" altLang="zh-CN">
                <a:cs typeface="+mn-lt"/>
              </a:rPr>
              <a:t> </a:t>
            </a:r>
            <a:r>
              <a:rPr lang="en-US" altLang="zh-CN" dirty="0">
                <a:solidFill>
                  <a:srgbClr val="0000FF"/>
                </a:solidFill>
                <a:ea typeface="微软雅黑" charset="-122"/>
                <a:cs typeface="+mn-lt"/>
                <a:sym typeface="微软雅黑" charset="-122"/>
              </a:rPr>
              <a:t>Triangle Singularity</a:t>
            </a:r>
            <a:r>
              <a:rPr lang="en-US" altLang="zh-CN">
                <a:cs typeface="+mn-lt"/>
              </a:rPr>
              <a:t> in</a:t>
            </a:r>
            <a:endParaRPr lang="en-US" altLang="zh-CN"/>
          </a:p>
          <a:p>
            <a:pPr algn="l">
              <a:buFont typeface="Wingdings" panose="05000000000000000000" charset="0"/>
            </a:pPr>
            <a:endParaRPr lang="en-US" altLang="zh-CN"/>
          </a:p>
          <a:p>
            <a:pPr algn="l">
              <a:buFont typeface="Wingdings" panose="05000000000000000000" charset="0"/>
            </a:pPr>
            <a:r>
              <a:rPr lang="en-US" altLang="zh-CN"/>
              <a:t>3. </a:t>
            </a:r>
            <a:r>
              <a:rPr lang="en-US" altLang="zh-CN">
                <a:solidFill>
                  <a:srgbClr val="FF0000"/>
                </a:solidFill>
              </a:rPr>
              <a:t>New Formulation</a:t>
            </a:r>
            <a:r>
              <a:rPr lang="en-US" altLang="zh-CN"/>
              <a:t> of Galilean-invariant XEFT at NLO</a:t>
            </a:r>
            <a:endParaRPr lang="en-US" altLang="zh-CN"/>
          </a:p>
          <a:p>
            <a:pPr algn="l">
              <a:buFont typeface="Wingdings" panose="05000000000000000000" charset="0"/>
            </a:pPr>
            <a:endParaRPr lang="en-US" altLang="zh-CN"/>
          </a:p>
          <a:p>
            <a:pPr algn="l">
              <a:buFont typeface="Wingdings" panose="05000000000000000000" charset="0"/>
            </a:pPr>
            <a:r>
              <a:rPr lang="en-US" altLang="zh-CN"/>
              <a:t>4. Production of X(3872) at </a:t>
            </a:r>
            <a:r>
              <a:rPr lang="en-US" altLang="zh-CN">
                <a:solidFill>
                  <a:srgbClr val="0000FF"/>
                </a:solidFill>
              </a:rPr>
              <a:t>High Multiplicity</a:t>
            </a:r>
            <a:r>
              <a:rPr lang="en-US" altLang="zh-CN"/>
              <a:t> in </a:t>
            </a:r>
            <a:r>
              <a:rPr lang="en-US" altLang="zh-CN" i="1"/>
              <a:t>pp</a:t>
            </a:r>
            <a:r>
              <a:rPr lang="en-US" altLang="zh-CN"/>
              <a:t> Collision</a:t>
            </a:r>
            <a:endParaRPr lang="en-US" altLang="zh-CN"/>
          </a:p>
          <a:p>
            <a:pPr algn="l">
              <a:buFont typeface="Wingdings" panose="05000000000000000000" charset="0"/>
            </a:pPr>
            <a:endParaRPr lang="en-US" altLang="zh-CN"/>
          </a:p>
          <a:p>
            <a:pPr algn="l">
              <a:buFont typeface="Wingdings" panose="05000000000000000000" charset="0"/>
            </a:pPr>
            <a:r>
              <a:rPr lang="en-US" altLang="zh-CN"/>
              <a:t>5. Summary</a:t>
            </a:r>
            <a:endParaRPr lang="en-US" altLang="zh-CN"/>
          </a:p>
        </p:txBody>
      </p:sp>
      <p:pic>
        <p:nvPicPr>
          <p:cNvPr id="5" name="334E55B0-647D-440b-865C-3EC943EB4CBC-1" descr="/private/var/folders/ml/qk2ywnf50pb06wrx61vpyxs00000gn/T/com.kingsoft.wpsoffice.mac/wpsoffice.mmychZwpsoffice"/>
          <p:cNvPicPr>
            <a:picLocks noChangeAspect="1"/>
          </p:cNvPicPr>
          <p:nvPr/>
        </p:nvPicPr>
        <p:blipFill>
          <a:blip r:embed="rId2"/>
          <a:stretch>
            <a:fillRect/>
          </a:stretch>
        </p:blipFill>
        <p:spPr>
          <a:xfrm>
            <a:off x="4782820" y="2663825"/>
            <a:ext cx="6949440" cy="389255"/>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a:latin typeface="微软雅黑" charset="0"/>
                <a:ea typeface="微软雅黑" charset="0"/>
                <a:sym typeface="+mn-ea"/>
              </a:rPr>
              <a:t>Production of X(3872) at </a:t>
            </a:r>
            <a:r>
              <a:rPr lang="en-US" altLang="zh-CN" sz="2000">
                <a:solidFill>
                  <a:srgbClr val="0000FF"/>
                </a:solidFill>
                <a:latin typeface="微软雅黑" charset="0"/>
                <a:ea typeface="微软雅黑" charset="0"/>
                <a:sym typeface="+mn-ea"/>
              </a:rPr>
              <a:t>High Multiplicity</a:t>
            </a:r>
            <a:r>
              <a:rPr lang="en-US" altLang="zh-CN" sz="2000">
                <a:latin typeface="微软雅黑" charset="0"/>
                <a:ea typeface="微软雅黑" charset="0"/>
                <a:sym typeface="+mn-ea"/>
              </a:rPr>
              <a:t> in </a:t>
            </a:r>
            <a:r>
              <a:rPr lang="en-US" altLang="zh-CN" sz="2000" i="1">
                <a:latin typeface="微软雅黑" charset="0"/>
                <a:ea typeface="微软雅黑" charset="0"/>
                <a:sym typeface="+mn-ea"/>
              </a:rPr>
              <a:t>pp</a:t>
            </a:r>
            <a:r>
              <a:rPr lang="en-US" altLang="zh-CN" sz="2000">
                <a:latin typeface="微软雅黑" charset="0"/>
                <a:ea typeface="微软雅黑" charset="0"/>
                <a:sym typeface="+mn-ea"/>
              </a:rPr>
              <a:t> Collision</a:t>
            </a:r>
            <a:r>
              <a:rPr lang="en-US" altLang="zh-CN" sz="2000" b="1" dirty="0">
                <a:solidFill>
                  <a:schemeClr val="tx1"/>
                </a:solidFill>
                <a:latin typeface="微软雅黑" charset="0"/>
                <a:ea typeface="微软雅黑" charset="0"/>
                <a:sym typeface="微软雅黑" charset="-122"/>
              </a:rPr>
              <a:t> </a:t>
            </a:r>
            <a:endParaRPr lang="en-US" altLang="zh-CN" sz="2400" b="1" dirty="0">
              <a:solidFill>
                <a:srgbClr val="FF0000"/>
              </a:solidFill>
              <a:latin typeface="微软雅黑" charset="0"/>
              <a:ea typeface="微软雅黑" charset="0"/>
              <a:sym typeface="微软雅黑" charset="-122"/>
            </a:endParaRPr>
          </a:p>
        </p:txBody>
      </p:sp>
      <p:grpSp>
        <p:nvGrpSpPr>
          <p:cNvPr id="13" name="组合 12"/>
          <p:cNvGrpSpPr/>
          <p:nvPr/>
        </p:nvGrpSpPr>
        <p:grpSpPr>
          <a:xfrm>
            <a:off x="474345" y="694055"/>
            <a:ext cx="11535410" cy="2688590"/>
            <a:chOff x="747" y="1093"/>
            <a:chExt cx="18166" cy="4234"/>
          </a:xfrm>
        </p:grpSpPr>
        <p:grpSp>
          <p:nvGrpSpPr>
            <p:cNvPr id="6" name="组合 5"/>
            <p:cNvGrpSpPr/>
            <p:nvPr/>
          </p:nvGrpSpPr>
          <p:grpSpPr>
            <a:xfrm rot="0">
              <a:off x="747" y="1093"/>
              <a:ext cx="18166" cy="3680"/>
              <a:chOff x="540" y="6353"/>
              <a:chExt cx="18166" cy="3680"/>
            </a:xfrm>
          </p:grpSpPr>
          <p:sp>
            <p:nvSpPr>
              <p:cNvPr id="7" name="文本框 6"/>
              <p:cNvSpPr txBox="1"/>
              <p:nvPr/>
            </p:nvSpPr>
            <p:spPr>
              <a:xfrm>
                <a:off x="540" y="6353"/>
                <a:ext cx="8893" cy="628"/>
              </a:xfrm>
              <a:prstGeom prst="rect">
                <a:avLst/>
              </a:prstGeom>
              <a:noFill/>
            </p:spPr>
            <p:txBody>
              <a:bodyPr wrap="square" rtlCol="0" anchor="t">
                <a:spAutoFit/>
              </a:bodyPr>
              <a:p>
                <a:pPr algn="l" defTabSz="457200"/>
                <a:r>
                  <a:rPr lang="en-US" sz="2000">
                    <a:solidFill>
                      <a:schemeClr val="tx1"/>
                    </a:solidFill>
                    <a:latin typeface="+mn-lt"/>
                    <a:ea typeface="+mn-ea"/>
                    <a:sym typeface="+mn-ea"/>
                  </a:rPr>
                  <a:t>In hadron colliders, X(3872) can be produced by</a:t>
                </a:r>
                <a:endParaRPr lang="en-US" altLang="en-US" sz="2000">
                  <a:solidFill>
                    <a:schemeClr val="tx1"/>
                  </a:solidFill>
                  <a:latin typeface="+mn-lt"/>
                  <a:ea typeface="+mn-ea"/>
                  <a:sym typeface="+mn-ea"/>
                </a:endParaRPr>
              </a:p>
            </p:txBody>
          </p:sp>
          <p:sp>
            <p:nvSpPr>
              <p:cNvPr id="8" name="文本框 7"/>
              <p:cNvSpPr txBox="1"/>
              <p:nvPr/>
            </p:nvSpPr>
            <p:spPr>
              <a:xfrm>
                <a:off x="1506" y="6981"/>
                <a:ext cx="17200" cy="3052"/>
              </a:xfrm>
              <a:prstGeom prst="rect">
                <a:avLst/>
              </a:prstGeom>
              <a:noFill/>
            </p:spPr>
            <p:txBody>
              <a:bodyPr wrap="square" rtlCol="0" anchor="t">
                <a:spAutoFit/>
              </a:bodyPr>
              <a:p>
                <a:pPr marL="342900" indent="-342900">
                  <a:lnSpc>
                    <a:spcPct val="120000"/>
                  </a:lnSpc>
                  <a:buFont typeface="Arial" panose="020B0604020202090204" pitchFamily="34" charset="0"/>
                  <a:buChar char="•"/>
                </a:pPr>
                <a:r>
                  <a:rPr lang="en-US" altLang="zh-CN" sz="2000">
                    <a:solidFill>
                      <a:srgbClr val="FF0000"/>
                    </a:solidFill>
                  </a:rPr>
                  <a:t>Prompt production: </a:t>
                </a:r>
                <a:r>
                  <a:rPr lang="en-US" altLang="zh-CN" sz="2000">
                    <a:solidFill>
                      <a:schemeClr val="tx1"/>
                    </a:solidFill>
                  </a:rPr>
                  <a:t>strong interaction at primary vertex, hundreds of additional hadrons may also emerge. </a:t>
                </a:r>
                <a:r>
                  <a:rPr lang="en-US" altLang="zh-CN" sz="2000">
                    <a:sym typeface="+mn-ea"/>
                  </a:rPr>
                  <a:t>N</a:t>
                </a:r>
                <a:r>
                  <a:rPr lang="zh-CN" altLang="en-US" sz="2000">
                    <a:sym typeface="+mn-ea"/>
                  </a:rPr>
                  <a:t>umber of charged particles: </a:t>
                </a:r>
                <a:r>
                  <a:rPr lang="zh-CN" altLang="en-US" sz="2000">
                    <a:solidFill>
                      <a:srgbClr val="0000FF"/>
                    </a:solidFill>
                    <a:sym typeface="+mn-ea"/>
                  </a:rPr>
                  <a:t>N</a:t>
                </a:r>
                <a:r>
                  <a:rPr lang="zh-CN" altLang="en-US" sz="2000" baseline="-25000">
                    <a:solidFill>
                      <a:srgbClr val="0000FF"/>
                    </a:solidFill>
                    <a:sym typeface="+mn-ea"/>
                  </a:rPr>
                  <a:t>ch</a:t>
                </a:r>
                <a:r>
                  <a:rPr lang="zh-CN" altLang="en-US" sz="2000">
                    <a:solidFill>
                      <a:srgbClr val="0000FF"/>
                    </a:solidFill>
                    <a:sym typeface="+mn-ea"/>
                  </a:rPr>
                  <a:t> ~ 100</a:t>
                </a:r>
                <a:r>
                  <a:rPr lang="en-US" altLang="zh-CN" sz="2000">
                    <a:solidFill>
                      <a:srgbClr val="0000FF"/>
                    </a:solidFill>
                    <a:sym typeface="+mn-ea"/>
                  </a:rPr>
                  <a:t>'</a:t>
                </a:r>
                <a:r>
                  <a:rPr lang="zh-CN" altLang="en-US" sz="2000">
                    <a:solidFill>
                      <a:srgbClr val="0000FF"/>
                    </a:solidFill>
                    <a:sym typeface="+mn-ea"/>
                  </a:rPr>
                  <a:t>s</a:t>
                </a:r>
                <a:r>
                  <a:rPr lang="en-US" altLang="zh-CN" sz="2000">
                    <a:solidFill>
                      <a:srgbClr val="0000FF"/>
                    </a:solidFill>
                    <a:sym typeface="+mn-ea"/>
                  </a:rPr>
                  <a:t>, dN</a:t>
                </a:r>
                <a:r>
                  <a:rPr lang="en-US" altLang="zh-CN" sz="2000" baseline="-25000">
                    <a:solidFill>
                      <a:srgbClr val="0000FF"/>
                    </a:solidFill>
                    <a:sym typeface="+mn-ea"/>
                  </a:rPr>
                  <a:t>ch</a:t>
                </a:r>
                <a:r>
                  <a:rPr lang="en-US" altLang="zh-CN" sz="2000">
                    <a:solidFill>
                      <a:srgbClr val="0000FF"/>
                    </a:solidFill>
                    <a:sym typeface="+mn-ea"/>
                  </a:rPr>
                  <a:t>/dy ~ 10’s,</a:t>
                </a:r>
                <a:r>
                  <a:rPr lang="en-US" altLang="zh-CN" sz="2000">
                    <a:solidFill>
                      <a:srgbClr val="FF0000"/>
                    </a:solidFill>
                    <a:sym typeface="+mn-ea"/>
                  </a:rPr>
                  <a:t> comoving hadrons could break up X</a:t>
                </a:r>
                <a:r>
                  <a:rPr lang="en-US" altLang="zh-CN" sz="2000">
                    <a:solidFill>
                      <a:schemeClr val="tx1"/>
                    </a:solidFill>
                    <a:sym typeface="+mn-ea"/>
                  </a:rPr>
                  <a:t>.</a:t>
                </a:r>
                <a:endParaRPr lang="en-US" altLang="zh-CN" sz="2000">
                  <a:solidFill>
                    <a:schemeClr val="tx1"/>
                  </a:solidFill>
                  <a:sym typeface="+mn-ea"/>
                </a:endParaRPr>
              </a:p>
              <a:p>
                <a:pPr marL="342900" indent="-342900">
                  <a:lnSpc>
                    <a:spcPct val="120000"/>
                  </a:lnSpc>
                  <a:buFont typeface="Arial" panose="020B0604020202090204" pitchFamily="34" charset="0"/>
                  <a:buChar char="•"/>
                </a:pPr>
                <a:r>
                  <a:rPr lang="en-US" altLang="zh-CN" sz="2000" i="1">
                    <a:solidFill>
                      <a:srgbClr val="0000FF"/>
                    </a:solidFill>
                    <a:latin typeface="Arial Italic" panose="020B0604020202090204" charset="0"/>
                    <a:cs typeface="Arial Italic" panose="020B0604020202090204" charset="0"/>
                  </a:rPr>
                  <a:t>B</a:t>
                </a:r>
                <a:r>
                  <a:rPr lang="en-US" altLang="zh-CN" sz="2000">
                    <a:solidFill>
                      <a:srgbClr val="0000FF"/>
                    </a:solidFill>
                  </a:rPr>
                  <a:t>-decay:</a:t>
                </a:r>
                <a:r>
                  <a:rPr lang="en-US" altLang="zh-CN" sz="2000">
                    <a:solidFill>
                      <a:schemeClr val="tx1"/>
                    </a:solidFill>
                  </a:rPr>
                  <a:t> weak decays of </a:t>
                </a:r>
                <a:r>
                  <a:rPr lang="en-US" altLang="zh-CN" sz="2000" i="1">
                    <a:solidFill>
                      <a:schemeClr val="tx1"/>
                    </a:solidFill>
                    <a:latin typeface="Arial Italic" panose="020B0604020202090204" charset="0"/>
                    <a:cs typeface="Arial Italic" panose="020B0604020202090204" charset="0"/>
                  </a:rPr>
                  <a:t>b</a:t>
                </a:r>
                <a:r>
                  <a:rPr lang="en-US" altLang="zh-CN" sz="2000">
                    <a:solidFill>
                      <a:schemeClr val="tx1"/>
                    </a:solidFill>
                  </a:rPr>
                  <a:t> hardrons at displaced secondary vertex, a few </a:t>
                </a:r>
                <a:r>
                  <a:rPr lang="en-US" altLang="zh-CN" sz="2000">
                    <a:sym typeface="+mn-ea"/>
                  </a:rPr>
                  <a:t>additional hadrons</a:t>
                </a:r>
                <a:r>
                  <a:rPr lang="en-US" altLang="zh-CN" sz="2000">
                    <a:solidFill>
                      <a:schemeClr val="tx1"/>
                    </a:solidFill>
                  </a:rPr>
                  <a:t>. For example, </a:t>
                </a:r>
                <a:endParaRPr lang="en-US" altLang="zh-CN" sz="2000">
                  <a:solidFill>
                    <a:schemeClr val="tx1"/>
                  </a:solidFill>
                </a:endParaRPr>
              </a:p>
            </p:txBody>
          </p:sp>
        </p:grpSp>
        <p:pic>
          <p:nvPicPr>
            <p:cNvPr id="11" name="334E55B0-647D-440b-865C-3EC943EB4CBC-35" descr="/private/var/folders/ml/qk2ywnf50pb06wrx61vpyxs00000gn/T/com.kingsoft.wpsoffice.mac/wpsoffice.jJmTAawpsoffice"/>
            <p:cNvPicPr>
              <a:picLocks noChangeAspect="1"/>
            </p:cNvPicPr>
            <p:nvPr/>
          </p:nvPicPr>
          <p:blipFill>
            <a:blip r:embed="rId1"/>
            <a:stretch>
              <a:fillRect/>
            </a:stretch>
          </p:blipFill>
          <p:spPr>
            <a:xfrm>
              <a:off x="6597" y="4155"/>
              <a:ext cx="8183" cy="481"/>
            </a:xfrm>
            <a:prstGeom prst="rect">
              <a:avLst/>
            </a:prstGeom>
          </p:spPr>
        </p:pic>
        <p:sp>
          <p:nvSpPr>
            <p:cNvPr id="12" name="文本框 11"/>
            <p:cNvSpPr txBox="1"/>
            <p:nvPr/>
          </p:nvSpPr>
          <p:spPr>
            <a:xfrm>
              <a:off x="747" y="4699"/>
              <a:ext cx="17802" cy="628"/>
            </a:xfrm>
            <a:prstGeom prst="rect">
              <a:avLst/>
            </a:prstGeom>
            <a:noFill/>
          </p:spPr>
          <p:txBody>
            <a:bodyPr wrap="square" rtlCol="0" anchor="t">
              <a:spAutoFit/>
            </a:bodyPr>
            <a:p>
              <a:pPr algn="l" defTabSz="457200"/>
              <a:r>
                <a:rPr lang="en-US" sz="2000">
                  <a:solidFill>
                    <a:schemeClr val="tx1"/>
                  </a:solidFill>
                  <a:latin typeface="+mn-lt"/>
                  <a:ea typeface="+mn-ea"/>
                  <a:sym typeface="+mn-ea"/>
                </a:rPr>
                <a:t>The different behaviours of these two modes might provide evidence for the nature of X(3872).</a:t>
              </a:r>
              <a:endParaRPr lang="en-US" altLang="en-US" sz="2000">
                <a:solidFill>
                  <a:schemeClr val="tx1"/>
                </a:solidFill>
                <a:latin typeface="+mn-lt"/>
                <a:ea typeface="+mn-ea"/>
                <a:sym typeface="+mn-ea"/>
              </a:endParaRPr>
            </a:p>
          </p:txBody>
        </p:sp>
      </p:grpSp>
      <p:grpSp>
        <p:nvGrpSpPr>
          <p:cNvPr id="20" name="组合 19"/>
          <p:cNvGrpSpPr/>
          <p:nvPr/>
        </p:nvGrpSpPr>
        <p:grpSpPr>
          <a:xfrm>
            <a:off x="474345" y="3382645"/>
            <a:ext cx="5587365" cy="3103245"/>
            <a:chOff x="1000" y="3314"/>
            <a:chExt cx="10800" cy="6900"/>
          </a:xfrm>
        </p:grpSpPr>
        <p:pic>
          <p:nvPicPr>
            <p:cNvPr id="17" name="图片 16"/>
            <p:cNvPicPr>
              <a:picLocks noChangeAspect="1"/>
            </p:cNvPicPr>
            <p:nvPr/>
          </p:nvPicPr>
          <p:blipFill>
            <a:blip r:embed="rId2"/>
            <a:stretch>
              <a:fillRect/>
            </a:stretch>
          </p:blipFill>
          <p:spPr>
            <a:xfrm>
              <a:off x="1000" y="3314"/>
              <a:ext cx="10801" cy="6900"/>
            </a:xfrm>
            <a:prstGeom prst="rect">
              <a:avLst/>
            </a:prstGeom>
          </p:spPr>
        </p:pic>
        <p:pic>
          <p:nvPicPr>
            <p:cNvPr id="18" name="图片 17" descr="截屏2021-05-08 上午10.38.29"/>
            <p:cNvPicPr>
              <a:picLocks noChangeAspect="1"/>
            </p:cNvPicPr>
            <p:nvPr/>
          </p:nvPicPr>
          <p:blipFill>
            <a:blip r:embed="rId3"/>
            <a:stretch>
              <a:fillRect/>
            </a:stretch>
          </p:blipFill>
          <p:spPr>
            <a:xfrm>
              <a:off x="8809" y="3593"/>
              <a:ext cx="2580" cy="1780"/>
            </a:xfrm>
            <a:prstGeom prst="rect">
              <a:avLst/>
            </a:prstGeom>
          </p:spPr>
        </p:pic>
        <p:pic>
          <p:nvPicPr>
            <p:cNvPr id="19" name="图片 18" descr="截屏2021-05-08 上午10.39.17"/>
            <p:cNvPicPr>
              <a:picLocks noChangeAspect="1"/>
            </p:cNvPicPr>
            <p:nvPr/>
          </p:nvPicPr>
          <p:blipFill>
            <a:blip r:embed="rId4"/>
            <a:stretch>
              <a:fillRect/>
            </a:stretch>
          </p:blipFill>
          <p:spPr>
            <a:xfrm>
              <a:off x="4981" y="3612"/>
              <a:ext cx="3600" cy="480"/>
            </a:xfrm>
            <a:prstGeom prst="rect">
              <a:avLst/>
            </a:prstGeom>
          </p:spPr>
        </p:pic>
      </p:grpSp>
      <p:grpSp>
        <p:nvGrpSpPr>
          <p:cNvPr id="31" name="组合 30"/>
          <p:cNvGrpSpPr/>
          <p:nvPr/>
        </p:nvGrpSpPr>
        <p:grpSpPr>
          <a:xfrm>
            <a:off x="6189345" y="3382645"/>
            <a:ext cx="5588635" cy="3103245"/>
            <a:chOff x="7362" y="2522"/>
            <a:chExt cx="10800" cy="6900"/>
          </a:xfrm>
        </p:grpSpPr>
        <p:pic>
          <p:nvPicPr>
            <p:cNvPr id="21" name="图片 20"/>
            <p:cNvPicPr>
              <a:picLocks noChangeAspect="1"/>
            </p:cNvPicPr>
            <p:nvPr/>
          </p:nvPicPr>
          <p:blipFill>
            <a:blip r:embed="rId5"/>
            <a:stretch>
              <a:fillRect/>
            </a:stretch>
          </p:blipFill>
          <p:spPr>
            <a:xfrm>
              <a:off x="7362" y="2522"/>
              <a:ext cx="10801" cy="6900"/>
            </a:xfrm>
            <a:prstGeom prst="rect">
              <a:avLst/>
            </a:prstGeom>
          </p:spPr>
        </p:pic>
        <p:pic>
          <p:nvPicPr>
            <p:cNvPr id="26" name="图片 25" descr="截屏2021-05-08 上午10.41.12"/>
            <p:cNvPicPr>
              <a:picLocks noChangeAspect="1"/>
            </p:cNvPicPr>
            <p:nvPr/>
          </p:nvPicPr>
          <p:blipFill>
            <a:blip r:embed="rId6"/>
            <a:stretch>
              <a:fillRect/>
            </a:stretch>
          </p:blipFill>
          <p:spPr>
            <a:xfrm>
              <a:off x="14605" y="2885"/>
              <a:ext cx="3100" cy="500"/>
            </a:xfrm>
            <a:prstGeom prst="rect">
              <a:avLst/>
            </a:prstGeom>
          </p:spPr>
        </p:pic>
        <p:grpSp>
          <p:nvGrpSpPr>
            <p:cNvPr id="30" name="组合 29"/>
            <p:cNvGrpSpPr/>
            <p:nvPr/>
          </p:nvGrpSpPr>
          <p:grpSpPr>
            <a:xfrm>
              <a:off x="8889" y="2873"/>
              <a:ext cx="3600" cy="1019"/>
              <a:chOff x="8889" y="2873"/>
              <a:chExt cx="3600" cy="1019"/>
            </a:xfrm>
          </p:grpSpPr>
          <p:pic>
            <p:nvPicPr>
              <p:cNvPr id="24" name="图片 23" descr="截屏2021-05-08 上午10.39.17"/>
              <p:cNvPicPr>
                <a:picLocks noChangeAspect="1"/>
              </p:cNvPicPr>
              <p:nvPr/>
            </p:nvPicPr>
            <p:blipFill>
              <a:blip r:embed="rId4"/>
              <a:stretch>
                <a:fillRect/>
              </a:stretch>
            </p:blipFill>
            <p:spPr>
              <a:xfrm>
                <a:off x="8889" y="2873"/>
                <a:ext cx="3600" cy="480"/>
              </a:xfrm>
              <a:prstGeom prst="rect">
                <a:avLst/>
              </a:prstGeom>
            </p:spPr>
          </p:pic>
          <p:pic>
            <p:nvPicPr>
              <p:cNvPr id="28" name="图片 27" descr="截屏2021-05-08 上午10.42.20"/>
              <p:cNvPicPr>
                <a:picLocks noChangeAspect="1"/>
              </p:cNvPicPr>
              <p:nvPr/>
            </p:nvPicPr>
            <p:blipFill>
              <a:blip r:embed="rId7"/>
              <a:stretch>
                <a:fillRect/>
              </a:stretch>
            </p:blipFill>
            <p:spPr>
              <a:xfrm>
                <a:off x="8889" y="3354"/>
                <a:ext cx="2119" cy="539"/>
              </a:xfrm>
              <a:prstGeom prst="rect">
                <a:avLst/>
              </a:prstGeom>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a:latin typeface="微软雅黑" charset="0"/>
                <a:ea typeface="微软雅黑" charset="0"/>
                <a:sym typeface="+mn-ea"/>
              </a:rPr>
              <a:t>Production of X(3872) at </a:t>
            </a:r>
            <a:r>
              <a:rPr lang="en-US" altLang="zh-CN" sz="2000">
                <a:solidFill>
                  <a:srgbClr val="0000FF"/>
                </a:solidFill>
                <a:latin typeface="微软雅黑" charset="0"/>
                <a:ea typeface="微软雅黑" charset="0"/>
                <a:sym typeface="+mn-ea"/>
              </a:rPr>
              <a:t>High Multiplicity</a:t>
            </a:r>
            <a:r>
              <a:rPr lang="en-US" altLang="zh-CN" sz="2000">
                <a:latin typeface="微软雅黑" charset="0"/>
                <a:ea typeface="微软雅黑" charset="0"/>
                <a:sym typeface="+mn-ea"/>
              </a:rPr>
              <a:t> in </a:t>
            </a:r>
            <a:r>
              <a:rPr lang="en-US" altLang="zh-CN" sz="2000" i="1">
                <a:latin typeface="微软雅黑" charset="0"/>
                <a:ea typeface="微软雅黑" charset="0"/>
                <a:sym typeface="+mn-ea"/>
              </a:rPr>
              <a:t>pp</a:t>
            </a:r>
            <a:r>
              <a:rPr lang="en-US" altLang="zh-CN" sz="2000">
                <a:latin typeface="微软雅黑" charset="0"/>
                <a:ea typeface="微软雅黑" charset="0"/>
                <a:sym typeface="+mn-ea"/>
              </a:rPr>
              <a:t> Collision</a:t>
            </a:r>
            <a:r>
              <a:rPr lang="en-US" altLang="zh-CN" sz="2000" b="1" dirty="0">
                <a:solidFill>
                  <a:schemeClr val="tx1"/>
                </a:solidFill>
                <a:latin typeface="微软雅黑" charset="0"/>
                <a:ea typeface="微软雅黑" charset="0"/>
                <a:sym typeface="微软雅黑" charset="-122"/>
              </a:rPr>
              <a:t> </a:t>
            </a:r>
            <a:endParaRPr lang="en-US" altLang="zh-CN" sz="2400" b="1" dirty="0">
              <a:solidFill>
                <a:srgbClr val="FF0000"/>
              </a:solidFill>
              <a:latin typeface="微软雅黑" charset="0"/>
              <a:ea typeface="微软雅黑" charset="0"/>
              <a:sym typeface="微软雅黑" charset="-122"/>
            </a:endParaRPr>
          </a:p>
        </p:txBody>
      </p:sp>
      <p:grpSp>
        <p:nvGrpSpPr>
          <p:cNvPr id="53" name="组合 52"/>
          <p:cNvGrpSpPr/>
          <p:nvPr/>
        </p:nvGrpSpPr>
        <p:grpSpPr>
          <a:xfrm>
            <a:off x="474345" y="694690"/>
            <a:ext cx="11304270" cy="2595880"/>
            <a:chOff x="747" y="1094"/>
            <a:chExt cx="17802" cy="4088"/>
          </a:xfrm>
        </p:grpSpPr>
        <p:grpSp>
          <p:nvGrpSpPr>
            <p:cNvPr id="4" name="组合 3"/>
            <p:cNvGrpSpPr/>
            <p:nvPr/>
          </p:nvGrpSpPr>
          <p:grpSpPr>
            <a:xfrm>
              <a:off x="747" y="1094"/>
              <a:ext cx="17802" cy="3680"/>
              <a:chOff x="747" y="1093"/>
              <a:chExt cx="17802" cy="3680"/>
            </a:xfrm>
          </p:grpSpPr>
          <p:grpSp>
            <p:nvGrpSpPr>
              <p:cNvPr id="6" name="组合 5"/>
              <p:cNvGrpSpPr/>
              <p:nvPr/>
            </p:nvGrpSpPr>
            <p:grpSpPr>
              <a:xfrm rot="0">
                <a:off x="747" y="1093"/>
                <a:ext cx="17802" cy="3680"/>
                <a:chOff x="540" y="6353"/>
                <a:chExt cx="17802" cy="3680"/>
              </a:xfrm>
            </p:grpSpPr>
            <p:sp>
              <p:nvSpPr>
                <p:cNvPr id="7" name="文本框 6"/>
                <p:cNvSpPr txBox="1"/>
                <p:nvPr/>
              </p:nvSpPr>
              <p:spPr>
                <a:xfrm>
                  <a:off x="540" y="6353"/>
                  <a:ext cx="8893" cy="628"/>
                </a:xfrm>
                <a:prstGeom prst="rect">
                  <a:avLst/>
                </a:prstGeom>
                <a:noFill/>
              </p:spPr>
              <p:txBody>
                <a:bodyPr wrap="square" rtlCol="0" anchor="t">
                  <a:spAutoFit/>
                </a:bodyPr>
                <a:p>
                  <a:pPr algn="l" defTabSz="457200"/>
                  <a:r>
                    <a:rPr lang="en-US" sz="2000">
                      <a:solidFill>
                        <a:schemeClr val="tx1"/>
                      </a:solidFill>
                      <a:latin typeface="+mn-lt"/>
                      <a:ea typeface="+mn-ea"/>
                      <a:sym typeface="+mn-ea"/>
                    </a:rPr>
                    <a:t>Comover Interaction Model (CIM)</a:t>
                  </a:r>
                  <a:endParaRPr lang="en-US" sz="2000">
                    <a:solidFill>
                      <a:schemeClr val="tx1"/>
                    </a:solidFill>
                    <a:latin typeface="+mn-lt"/>
                    <a:ea typeface="+mn-ea"/>
                    <a:sym typeface="+mn-ea"/>
                  </a:endParaRPr>
                </a:p>
              </p:txBody>
            </p:sp>
            <p:sp>
              <p:nvSpPr>
                <p:cNvPr id="8" name="文本框 7"/>
                <p:cNvSpPr txBox="1"/>
                <p:nvPr/>
              </p:nvSpPr>
              <p:spPr>
                <a:xfrm>
                  <a:off x="1506" y="6981"/>
                  <a:ext cx="16836" cy="3052"/>
                </a:xfrm>
                <a:prstGeom prst="rect">
                  <a:avLst/>
                </a:prstGeom>
                <a:noFill/>
              </p:spPr>
              <p:txBody>
                <a:bodyPr wrap="square" rtlCol="0" anchor="t">
                  <a:spAutoFit/>
                </a:bodyPr>
                <a:p>
                  <a:pPr marL="342900" indent="-342900">
                    <a:lnSpc>
                      <a:spcPct val="120000"/>
                    </a:lnSpc>
                    <a:buFont typeface="Arial" panose="020B0604020202090204" pitchFamily="34" charset="0"/>
                    <a:buChar char="•"/>
                  </a:pPr>
                  <a:r>
                    <a:rPr lang="en-US" altLang="zh-CN" sz="2000">
                      <a:solidFill>
                        <a:schemeClr val="tx1"/>
                      </a:solidFill>
                    </a:rPr>
                    <a:t>It was developed to describe suppression of </a:t>
                  </a:r>
                  <a:r>
                    <a:rPr lang="en-US" altLang="zh-CN" sz="2000">
                      <a:solidFill>
                        <a:srgbClr val="FF0000"/>
                      </a:solidFill>
                    </a:rPr>
                    <a:t>J/ψ and ψ(2S)</a:t>
                  </a:r>
                  <a:r>
                    <a:rPr lang="en-US" altLang="zh-CN" sz="2000">
                      <a:solidFill>
                        <a:schemeClr val="tx1"/>
                      </a:solidFill>
                    </a:rPr>
                    <a:t> in pp, p-nucleus, nucleus-nucleus collisions. </a:t>
                  </a:r>
                  <a:endParaRPr lang="en-US" altLang="zh-CN" sz="2000">
                    <a:solidFill>
                      <a:schemeClr val="tx1"/>
                    </a:solidFill>
                  </a:endParaRPr>
                </a:p>
                <a:p>
                  <a:pPr marL="342900" indent="-342900">
                    <a:lnSpc>
                      <a:spcPct val="120000"/>
                    </a:lnSpc>
                    <a:buFont typeface="Arial" panose="020B0604020202090204" pitchFamily="34" charset="0"/>
                    <a:buChar char="•"/>
                  </a:pPr>
                  <a:r>
                    <a:rPr lang="en-US" altLang="zh-CN" sz="2000">
                      <a:solidFill>
                        <a:schemeClr val="tx1"/>
                      </a:solidFill>
                    </a:rPr>
                    <a:t>A more elaborate version was developed to describe suppression of</a:t>
                  </a:r>
                  <a:r>
                    <a:rPr lang="en-US" altLang="zh-CN" sz="2000">
                      <a:solidFill>
                        <a:srgbClr val="0000FF"/>
                      </a:solidFill>
                    </a:rPr>
                    <a:t> ϒ(2S), ϒ(3S)</a:t>
                  </a:r>
                  <a:r>
                    <a:rPr lang="en-US" altLang="zh-CN" sz="2000">
                      <a:solidFill>
                        <a:schemeClr val="tx1"/>
                      </a:solidFill>
                    </a:rPr>
                    <a:t> compared to ϒ.</a:t>
                  </a:r>
                  <a:endParaRPr lang="en-US" altLang="zh-CN" sz="2000">
                    <a:solidFill>
                      <a:schemeClr val="tx1"/>
                    </a:solidFill>
                  </a:endParaRPr>
                </a:p>
                <a:p>
                  <a:pPr marL="342900" indent="-342900">
                    <a:lnSpc>
                      <a:spcPct val="120000"/>
                    </a:lnSpc>
                    <a:buFont typeface="Arial" panose="020B0604020202090204" pitchFamily="34" charset="0"/>
                    <a:buChar char="•"/>
                  </a:pPr>
                  <a:r>
                    <a:rPr lang="en-US" altLang="zh-CN" sz="2000">
                      <a:solidFill>
                        <a:schemeClr val="tx1"/>
                      </a:solidFill>
                    </a:rPr>
                    <a:t>A modified version was developed to describe the production of </a:t>
                  </a:r>
                  <a:r>
                    <a:rPr lang="en-US" altLang="zh-CN" sz="2000">
                      <a:solidFill>
                        <a:srgbClr val="FF0000"/>
                      </a:solidFill>
                    </a:rPr>
                    <a:t>X(3872)</a:t>
                  </a:r>
                  <a:r>
                    <a:rPr lang="en-US" altLang="zh-CN" sz="2000">
                      <a:solidFill>
                        <a:schemeClr val="tx1"/>
                      </a:solidFill>
                    </a:rPr>
                    <a:t> in pp collision.</a:t>
                  </a:r>
                  <a:endParaRPr lang="en-US" altLang="zh-CN" sz="2000">
                    <a:solidFill>
                      <a:schemeClr val="tx1"/>
                    </a:solidFill>
                  </a:endParaRPr>
                </a:p>
              </p:txBody>
            </p:sp>
          </p:grpSp>
          <p:sp>
            <p:nvSpPr>
              <p:cNvPr id="2" name="文本框 1"/>
              <p:cNvSpPr txBox="1"/>
              <p:nvPr/>
            </p:nvSpPr>
            <p:spPr>
              <a:xfrm>
                <a:off x="8989" y="2375"/>
                <a:ext cx="9263" cy="483"/>
              </a:xfrm>
              <a:prstGeom prst="rect">
                <a:avLst/>
              </a:prstGeom>
              <a:noFill/>
            </p:spPr>
            <p:txBody>
              <a:bodyPr wrap="none" rtlCol="0" anchor="t">
                <a:spAutoFit/>
              </a:bodyPr>
              <a:p>
                <a:pPr algn="l"/>
                <a:r>
                  <a:rPr lang="en-US" altLang="zh-CN" sz="1400">
                    <a:sym typeface="+mn-ea"/>
                  </a:rPr>
                  <a:t> Capella et al., Gavin and Vogt, Kharzeev et al., (1997); Ferreiro, (2015).</a:t>
                </a:r>
                <a:endParaRPr lang="zh-CN" altLang="en-US" sz="1400">
                  <a:sym typeface="+mn-ea"/>
                </a:endParaRPr>
              </a:p>
            </p:txBody>
          </p:sp>
          <p:sp>
            <p:nvSpPr>
              <p:cNvPr id="3" name="文本框 2"/>
              <p:cNvSpPr txBox="1"/>
              <p:nvPr/>
            </p:nvSpPr>
            <p:spPr>
              <a:xfrm>
                <a:off x="14350" y="3537"/>
                <a:ext cx="3902" cy="483"/>
              </a:xfrm>
              <a:prstGeom prst="rect">
                <a:avLst/>
              </a:prstGeom>
              <a:noFill/>
            </p:spPr>
            <p:txBody>
              <a:bodyPr wrap="none" rtlCol="0" anchor="t">
                <a:spAutoFit/>
              </a:bodyPr>
              <a:p>
                <a:pPr algn="l"/>
                <a:r>
                  <a:rPr lang="en-US" altLang="zh-CN" sz="1400">
                    <a:sym typeface="+mn-ea"/>
                  </a:rPr>
                  <a:t> Ferreiro &amp; Lansberg, (2018).</a:t>
                </a:r>
                <a:endParaRPr lang="zh-CN" altLang="en-US" sz="1400">
                  <a:sym typeface="+mn-ea"/>
                </a:endParaRPr>
              </a:p>
            </p:txBody>
          </p:sp>
        </p:grpSp>
        <p:sp>
          <p:nvSpPr>
            <p:cNvPr id="5" name="文本框 4"/>
            <p:cNvSpPr txBox="1"/>
            <p:nvPr/>
          </p:nvSpPr>
          <p:spPr>
            <a:xfrm>
              <a:off x="13459" y="4700"/>
              <a:ext cx="4793" cy="483"/>
            </a:xfrm>
            <a:prstGeom prst="rect">
              <a:avLst/>
            </a:prstGeom>
            <a:noFill/>
          </p:spPr>
          <p:txBody>
            <a:bodyPr wrap="none" rtlCol="0" anchor="t">
              <a:spAutoFit/>
            </a:bodyPr>
            <a:p>
              <a:pPr algn="l"/>
              <a:r>
                <a:rPr lang="en-US" altLang="zh-CN" sz="1400">
                  <a:sym typeface="+mn-ea"/>
                </a:rPr>
                <a:t> Esposito et. al., [arXiv:2006.15044].</a:t>
              </a:r>
              <a:endParaRPr lang="zh-CN" altLang="en-US" sz="1400">
                <a:sym typeface="+mn-ea"/>
              </a:endParaRPr>
            </a:p>
          </p:txBody>
        </p:sp>
      </p:grpSp>
      <p:grpSp>
        <p:nvGrpSpPr>
          <p:cNvPr id="54" name="组合 53"/>
          <p:cNvGrpSpPr/>
          <p:nvPr/>
        </p:nvGrpSpPr>
        <p:grpSpPr>
          <a:xfrm>
            <a:off x="474345" y="3186430"/>
            <a:ext cx="11115040" cy="706120"/>
            <a:chOff x="747" y="5018"/>
            <a:chExt cx="17504" cy="1112"/>
          </a:xfrm>
        </p:grpSpPr>
        <p:sp>
          <p:nvSpPr>
            <p:cNvPr id="9" name="文本框 8"/>
            <p:cNvSpPr txBox="1"/>
            <p:nvPr/>
          </p:nvSpPr>
          <p:spPr>
            <a:xfrm>
              <a:off x="747" y="5018"/>
              <a:ext cx="17505" cy="1113"/>
            </a:xfrm>
            <a:prstGeom prst="rect">
              <a:avLst/>
            </a:prstGeom>
            <a:noFill/>
          </p:spPr>
          <p:txBody>
            <a:bodyPr wrap="square" rtlCol="0" anchor="t">
              <a:spAutoFit/>
            </a:bodyPr>
            <a:p>
              <a:pPr algn="l" defTabSz="457200"/>
              <a:r>
                <a:rPr lang="en-US" sz="2000">
                  <a:latin typeface="+mn-lt"/>
                  <a:ea typeface="+mn-ea"/>
                  <a:sym typeface="+mn-ea"/>
                </a:rPr>
                <a:t>In CIM, the          meson can be broken up by </a:t>
              </a:r>
              <a:r>
                <a:rPr lang="en-US" sz="2000">
                  <a:solidFill>
                    <a:srgbClr val="0000FF"/>
                  </a:solidFill>
                  <a:latin typeface="+mn-lt"/>
                  <a:ea typeface="+mn-ea"/>
                  <a:sym typeface="+mn-ea"/>
                </a:rPr>
                <a:t>scattering with comoving pions or gluons</a:t>
              </a:r>
              <a:r>
                <a:rPr lang="en-US" sz="2000">
                  <a:latin typeface="+mn-lt"/>
                  <a:ea typeface="+mn-ea"/>
                  <a:sym typeface="+mn-ea"/>
                </a:rPr>
                <a:t>, so its production rate decreases as the </a:t>
              </a:r>
              <a:r>
                <a:rPr lang="en-US" sz="2000">
                  <a:solidFill>
                    <a:srgbClr val="FF0000"/>
                  </a:solidFill>
                  <a:latin typeface="+mn-lt"/>
                  <a:ea typeface="+mn-ea"/>
                  <a:sym typeface="+mn-ea"/>
                </a:rPr>
                <a:t>light hadron multiplicity per rapidity dN/dy</a:t>
              </a:r>
              <a:r>
                <a:rPr lang="en-US" sz="2000">
                  <a:latin typeface="+mn-lt"/>
                  <a:ea typeface="+mn-ea"/>
                  <a:sym typeface="+mn-ea"/>
                </a:rPr>
                <a:t> increases.</a:t>
              </a:r>
              <a:endParaRPr lang="en-US" altLang="zh-CN" sz="2000"/>
            </a:p>
          </p:txBody>
        </p:sp>
        <p:pic>
          <p:nvPicPr>
            <p:cNvPr id="10" name="334E55B0-647D-440b-865C-3EC943EB4CBC-45" descr="wpsoffice"/>
            <p:cNvPicPr>
              <a:picLocks noChangeAspect="1"/>
            </p:cNvPicPr>
            <p:nvPr/>
          </p:nvPicPr>
          <p:blipFill>
            <a:blip r:embed="rId1"/>
            <a:stretch>
              <a:fillRect/>
            </a:stretch>
          </p:blipFill>
          <p:spPr>
            <a:xfrm>
              <a:off x="3008" y="5106"/>
              <a:ext cx="731" cy="508"/>
            </a:xfrm>
            <a:prstGeom prst="rect">
              <a:avLst/>
            </a:prstGeom>
          </p:spPr>
        </p:pic>
      </p:grpSp>
      <p:pic>
        <p:nvPicPr>
          <p:cNvPr id="52" name="图片 51"/>
          <p:cNvPicPr>
            <a:picLocks noChangeAspect="1"/>
          </p:cNvPicPr>
          <p:nvPr/>
        </p:nvPicPr>
        <p:blipFill>
          <a:blip r:embed="rId2"/>
          <a:stretch>
            <a:fillRect/>
          </a:stretch>
        </p:blipFill>
        <p:spPr>
          <a:xfrm>
            <a:off x="7708900" y="3862705"/>
            <a:ext cx="3985895" cy="2590800"/>
          </a:xfrm>
          <a:prstGeom prst="rect">
            <a:avLst/>
          </a:prstGeom>
        </p:spPr>
      </p:pic>
      <p:grpSp>
        <p:nvGrpSpPr>
          <p:cNvPr id="56" name="组合 55"/>
          <p:cNvGrpSpPr/>
          <p:nvPr/>
        </p:nvGrpSpPr>
        <p:grpSpPr>
          <a:xfrm>
            <a:off x="340360" y="3863340"/>
            <a:ext cx="6889750" cy="2636520"/>
            <a:chOff x="536" y="6084"/>
            <a:chExt cx="10850" cy="4152"/>
          </a:xfrm>
        </p:grpSpPr>
        <p:grpSp>
          <p:nvGrpSpPr>
            <p:cNvPr id="51" name="组合 50"/>
            <p:cNvGrpSpPr/>
            <p:nvPr/>
          </p:nvGrpSpPr>
          <p:grpSpPr>
            <a:xfrm>
              <a:off x="536" y="6084"/>
              <a:ext cx="10850" cy="4153"/>
              <a:chOff x="536" y="6084"/>
              <a:chExt cx="10850" cy="4153"/>
            </a:xfrm>
          </p:grpSpPr>
          <p:grpSp>
            <p:nvGrpSpPr>
              <p:cNvPr id="37" name="组合 36"/>
              <p:cNvGrpSpPr/>
              <p:nvPr/>
            </p:nvGrpSpPr>
            <p:grpSpPr>
              <a:xfrm>
                <a:off x="747" y="6084"/>
                <a:ext cx="10380" cy="2460"/>
                <a:chOff x="747" y="6084"/>
                <a:chExt cx="10380" cy="2460"/>
              </a:xfrm>
            </p:grpSpPr>
            <p:sp>
              <p:nvSpPr>
                <p:cNvPr id="15" name="文本框 14"/>
                <p:cNvSpPr txBox="1"/>
                <p:nvPr/>
              </p:nvSpPr>
              <p:spPr>
                <a:xfrm>
                  <a:off x="747" y="6084"/>
                  <a:ext cx="4219" cy="628"/>
                </a:xfrm>
                <a:prstGeom prst="rect">
                  <a:avLst/>
                </a:prstGeom>
                <a:noFill/>
              </p:spPr>
              <p:txBody>
                <a:bodyPr wrap="none" rtlCol="0" anchor="t">
                  <a:spAutoFit/>
                </a:bodyPr>
                <a:p>
                  <a:pPr algn="l" defTabSz="457200"/>
                  <a:r>
                    <a:rPr lang="en-US" altLang="zh-CN" sz="2000">
                      <a:sym typeface="+mn-ea"/>
                    </a:rPr>
                    <a:t>The survival prosibility</a:t>
                  </a:r>
                  <a:endParaRPr lang="en-US" altLang="zh-CN" sz="2000">
                    <a:sym typeface="+mn-ea"/>
                  </a:endParaRPr>
                </a:p>
              </p:txBody>
            </p:sp>
            <p:grpSp>
              <p:nvGrpSpPr>
                <p:cNvPr id="35" name="组合 34"/>
                <p:cNvGrpSpPr/>
                <p:nvPr/>
              </p:nvGrpSpPr>
              <p:grpSpPr>
                <a:xfrm>
                  <a:off x="1343" y="6560"/>
                  <a:ext cx="9784" cy="1985"/>
                  <a:chOff x="1343" y="6463"/>
                  <a:chExt cx="9784" cy="1985"/>
                </a:xfrm>
              </p:grpSpPr>
              <p:grpSp>
                <p:nvGrpSpPr>
                  <p:cNvPr id="34" name="组合 33"/>
                  <p:cNvGrpSpPr/>
                  <p:nvPr/>
                </p:nvGrpSpPr>
                <p:grpSpPr>
                  <a:xfrm>
                    <a:off x="1343" y="8022"/>
                    <a:ext cx="9776" cy="426"/>
                    <a:chOff x="1343" y="8022"/>
                    <a:chExt cx="9776" cy="426"/>
                  </a:xfrm>
                </p:grpSpPr>
                <p:pic>
                  <p:nvPicPr>
                    <p:cNvPr id="22" name="334E55B0-647D-440b-865C-3EC943EB4CBC-38" descr="/private/var/folders/ml/qk2ywnf50pb06wrx61vpyxs00000gn/T/com.kingsoft.wpsoffice.mac/wpsoffice.bUdPZKwpsoffice"/>
                    <p:cNvPicPr>
                      <a:picLocks noChangeAspect="1"/>
                    </p:cNvPicPr>
                    <p:nvPr/>
                  </p:nvPicPr>
                  <p:blipFill>
                    <a:blip r:embed="rId3"/>
                    <a:stretch>
                      <a:fillRect/>
                    </a:stretch>
                  </p:blipFill>
                  <p:spPr>
                    <a:xfrm>
                      <a:off x="8733" y="8022"/>
                      <a:ext cx="2387" cy="426"/>
                    </a:xfrm>
                    <a:prstGeom prst="rect">
                      <a:avLst/>
                    </a:prstGeom>
                  </p:spPr>
                </p:pic>
                <p:pic>
                  <p:nvPicPr>
                    <p:cNvPr id="23" name="334E55B0-647D-440b-865C-3EC943EB4CBC-39" descr="/private/var/folders/ml/qk2ywnf50pb06wrx61vpyxs00000gn/T/com.kingsoft.wpsoffice.mac/wpsoffice.gwsSzswpsoffice"/>
                    <p:cNvPicPr>
                      <a:picLocks noChangeAspect="1"/>
                    </p:cNvPicPr>
                    <p:nvPr/>
                  </p:nvPicPr>
                  <p:blipFill>
                    <a:blip r:embed="rId4"/>
                    <a:stretch>
                      <a:fillRect/>
                    </a:stretch>
                  </p:blipFill>
                  <p:spPr>
                    <a:xfrm>
                      <a:off x="1343" y="8023"/>
                      <a:ext cx="1029" cy="313"/>
                    </a:xfrm>
                    <a:prstGeom prst="rect">
                      <a:avLst/>
                    </a:prstGeom>
                  </p:spPr>
                </p:pic>
              </p:grpSp>
              <p:grpSp>
                <p:nvGrpSpPr>
                  <p:cNvPr id="33" name="组合 32"/>
                  <p:cNvGrpSpPr/>
                  <p:nvPr/>
                </p:nvGrpSpPr>
                <p:grpSpPr>
                  <a:xfrm>
                    <a:off x="1343" y="6463"/>
                    <a:ext cx="9784" cy="1444"/>
                    <a:chOff x="1343" y="6463"/>
                    <a:chExt cx="9784" cy="1444"/>
                  </a:xfrm>
                </p:grpSpPr>
                <p:pic>
                  <p:nvPicPr>
                    <p:cNvPr id="16" name="334E55B0-647D-440b-865C-3EC943EB4CBC-36" descr="/private/var/folders/ml/qk2ywnf50pb06wrx61vpyxs00000gn/T/com.kingsoft.wpsoffice.mac/wpsoffice.BTpmsLwpsoffice"/>
                    <p:cNvPicPr>
                      <a:picLocks noChangeAspect="1"/>
                    </p:cNvPicPr>
                    <p:nvPr/>
                  </p:nvPicPr>
                  <p:blipFill>
                    <a:blip r:embed="rId5"/>
                    <a:stretch>
                      <a:fillRect/>
                    </a:stretch>
                  </p:blipFill>
                  <p:spPr>
                    <a:xfrm>
                      <a:off x="8733" y="7079"/>
                      <a:ext cx="2395" cy="426"/>
                    </a:xfrm>
                    <a:prstGeom prst="rect">
                      <a:avLst/>
                    </a:prstGeom>
                  </p:spPr>
                </p:pic>
                <p:pic>
                  <p:nvPicPr>
                    <p:cNvPr id="29" name="图片 28" descr="截屏2021-05-08 上午11.26.12"/>
                    <p:cNvPicPr>
                      <a:picLocks noChangeAspect="1"/>
                    </p:cNvPicPr>
                    <p:nvPr/>
                  </p:nvPicPr>
                  <p:blipFill>
                    <a:blip r:embed="rId6"/>
                    <a:stretch>
                      <a:fillRect/>
                    </a:stretch>
                  </p:blipFill>
                  <p:spPr>
                    <a:xfrm>
                      <a:off x="1713" y="6463"/>
                      <a:ext cx="6657" cy="1444"/>
                    </a:xfrm>
                    <a:prstGeom prst="rect">
                      <a:avLst/>
                    </a:prstGeom>
                  </p:spPr>
                </p:pic>
                <p:pic>
                  <p:nvPicPr>
                    <p:cNvPr id="32" name="334E55B0-647D-440b-865C-3EC943EB4CBC-37" descr="/private/var/folders/ml/qk2ywnf50pb06wrx61vpyxs00000gn/T/com.kingsoft.wpsoffice.mac/wpsoffice.KjGGuzwpsoffice"/>
                    <p:cNvPicPr>
                      <a:picLocks noChangeAspect="1"/>
                    </p:cNvPicPr>
                    <p:nvPr/>
                  </p:nvPicPr>
                  <p:blipFill>
                    <a:blip r:embed="rId7"/>
                    <a:stretch>
                      <a:fillRect/>
                    </a:stretch>
                  </p:blipFill>
                  <p:spPr>
                    <a:xfrm>
                      <a:off x="1343" y="7035"/>
                      <a:ext cx="260" cy="313"/>
                    </a:xfrm>
                    <a:prstGeom prst="rect">
                      <a:avLst/>
                    </a:prstGeom>
                  </p:spPr>
                </p:pic>
              </p:grpSp>
            </p:grpSp>
          </p:grpSp>
          <p:grpSp>
            <p:nvGrpSpPr>
              <p:cNvPr id="50" name="组合 49"/>
              <p:cNvGrpSpPr/>
              <p:nvPr/>
            </p:nvGrpSpPr>
            <p:grpSpPr>
              <a:xfrm>
                <a:off x="536" y="8555"/>
                <a:ext cx="10851" cy="1683"/>
                <a:chOff x="536" y="8555"/>
                <a:chExt cx="10851" cy="1683"/>
              </a:xfrm>
            </p:grpSpPr>
            <p:grpSp>
              <p:nvGrpSpPr>
                <p:cNvPr id="41" name="组合 40"/>
                <p:cNvGrpSpPr/>
                <p:nvPr/>
              </p:nvGrpSpPr>
              <p:grpSpPr>
                <a:xfrm>
                  <a:off x="536" y="8555"/>
                  <a:ext cx="10852" cy="580"/>
                  <a:chOff x="116" y="8736"/>
                  <a:chExt cx="10852" cy="580"/>
                </a:xfrm>
              </p:grpSpPr>
              <p:grpSp>
                <p:nvGrpSpPr>
                  <p:cNvPr id="39" name="组合 38"/>
                  <p:cNvGrpSpPr/>
                  <p:nvPr/>
                </p:nvGrpSpPr>
                <p:grpSpPr>
                  <a:xfrm>
                    <a:off x="816" y="8736"/>
                    <a:ext cx="10151" cy="580"/>
                    <a:chOff x="747" y="9091"/>
                    <a:chExt cx="10151" cy="580"/>
                  </a:xfrm>
                </p:grpSpPr>
                <p:sp>
                  <p:nvSpPr>
                    <p:cNvPr id="36" name="文本框 35"/>
                    <p:cNvSpPr txBox="1"/>
                    <p:nvPr/>
                  </p:nvSpPr>
                  <p:spPr>
                    <a:xfrm>
                      <a:off x="747" y="9091"/>
                      <a:ext cx="10151" cy="580"/>
                    </a:xfrm>
                    <a:prstGeom prst="rect">
                      <a:avLst/>
                    </a:prstGeom>
                    <a:noFill/>
                  </p:spPr>
                  <p:txBody>
                    <a:bodyPr wrap="square" rtlCol="0" anchor="t">
                      <a:spAutoFit/>
                    </a:bodyPr>
                    <a:p>
                      <a:pPr algn="l" defTabSz="457200"/>
                      <a:r>
                        <a:rPr lang="en-US" altLang="zh-CN"/>
                        <a:t>-- reaction rate for breakup of          averaged over comovers,</a:t>
                      </a:r>
                      <a:endParaRPr lang="en-US" altLang="zh-CN"/>
                    </a:p>
                  </p:txBody>
                </p:sp>
                <p:pic>
                  <p:nvPicPr>
                    <p:cNvPr id="38" name="334E55B0-647D-440b-865C-3EC943EB4CBC-40" descr="wpsoffice"/>
                    <p:cNvPicPr>
                      <a:picLocks noChangeAspect="1"/>
                    </p:cNvPicPr>
                    <p:nvPr/>
                  </p:nvPicPr>
                  <p:blipFill>
                    <a:blip r:embed="rId1"/>
                    <a:stretch>
                      <a:fillRect/>
                    </a:stretch>
                  </p:blipFill>
                  <p:spPr>
                    <a:xfrm>
                      <a:off x="5720" y="9091"/>
                      <a:ext cx="731" cy="508"/>
                    </a:xfrm>
                    <a:prstGeom prst="rect">
                      <a:avLst/>
                    </a:prstGeom>
                  </p:spPr>
                </p:pic>
              </p:grpSp>
              <p:pic>
                <p:nvPicPr>
                  <p:cNvPr id="40" name="334E55B0-647D-440b-865C-3EC943EB4CBC-41" descr="/private/var/folders/ml/qk2ywnf50pb06wrx61vpyxs00000gn/T/com.kingsoft.wpsoffice.mac/wpsoffice.HQfRenwpsoffice"/>
                  <p:cNvPicPr>
                    <a:picLocks noChangeAspect="1"/>
                  </p:cNvPicPr>
                  <p:nvPr/>
                </p:nvPicPr>
                <p:blipFill>
                  <a:blip r:embed="rId8"/>
                  <a:stretch>
                    <a:fillRect/>
                  </a:stretch>
                </p:blipFill>
                <p:spPr>
                  <a:xfrm>
                    <a:off x="116" y="8833"/>
                    <a:ext cx="723" cy="426"/>
                  </a:xfrm>
                  <a:prstGeom prst="rect">
                    <a:avLst/>
                  </a:prstGeom>
                </p:spPr>
              </p:pic>
            </p:grpSp>
            <p:grpSp>
              <p:nvGrpSpPr>
                <p:cNvPr id="42" name="组合 41"/>
                <p:cNvGrpSpPr/>
                <p:nvPr/>
              </p:nvGrpSpPr>
              <p:grpSpPr>
                <a:xfrm>
                  <a:off x="536" y="9154"/>
                  <a:ext cx="10851" cy="580"/>
                  <a:chOff x="116" y="8736"/>
                  <a:chExt cx="10851" cy="580"/>
                </a:xfrm>
              </p:grpSpPr>
              <p:sp>
                <p:nvSpPr>
                  <p:cNvPr id="44" name="文本框 43"/>
                  <p:cNvSpPr txBox="1"/>
                  <p:nvPr/>
                </p:nvSpPr>
                <p:spPr>
                  <a:xfrm>
                    <a:off x="816" y="8736"/>
                    <a:ext cx="10151" cy="580"/>
                  </a:xfrm>
                  <a:prstGeom prst="rect">
                    <a:avLst/>
                  </a:prstGeom>
                  <a:noFill/>
                </p:spPr>
                <p:txBody>
                  <a:bodyPr wrap="square" rtlCol="0" anchor="t">
                    <a:spAutoFit/>
                  </a:bodyPr>
                  <a:p>
                    <a:pPr algn="l" defTabSz="457200"/>
                    <a:r>
                      <a:rPr lang="en-US" altLang="zh-CN"/>
                      <a:t>-- nondiffractive cross section, </a:t>
                    </a:r>
                    <a:endParaRPr lang="en-US" altLang="zh-CN"/>
                  </a:p>
                </p:txBody>
              </p:sp>
              <p:pic>
                <p:nvPicPr>
                  <p:cNvPr id="46" name="334E55B0-647D-440b-865C-3EC943EB4CBC-42" descr="/private/var/folders/ml/qk2ywnf50pb06wrx61vpyxs00000gn/T/com.kingsoft.wpsoffice.mac/wpsoffice.leeiSbwpsoffice"/>
                  <p:cNvPicPr>
                    <a:picLocks noChangeAspect="1"/>
                  </p:cNvPicPr>
                  <p:nvPr/>
                </p:nvPicPr>
                <p:blipFill>
                  <a:blip r:embed="rId9"/>
                  <a:stretch>
                    <a:fillRect/>
                  </a:stretch>
                </p:blipFill>
                <p:spPr>
                  <a:xfrm>
                    <a:off x="116" y="8864"/>
                    <a:ext cx="699" cy="377"/>
                  </a:xfrm>
                  <a:prstGeom prst="rect">
                    <a:avLst/>
                  </a:prstGeom>
                </p:spPr>
              </p:pic>
            </p:grpSp>
            <p:grpSp>
              <p:nvGrpSpPr>
                <p:cNvPr id="47" name="组合 46"/>
                <p:cNvGrpSpPr/>
                <p:nvPr/>
              </p:nvGrpSpPr>
              <p:grpSpPr>
                <a:xfrm>
                  <a:off x="581" y="9658"/>
                  <a:ext cx="10806" cy="580"/>
                  <a:chOff x="161" y="8736"/>
                  <a:chExt cx="10806" cy="580"/>
                </a:xfrm>
              </p:grpSpPr>
              <p:sp>
                <p:nvSpPr>
                  <p:cNvPr id="48" name="文本框 47"/>
                  <p:cNvSpPr txBox="1"/>
                  <p:nvPr/>
                </p:nvSpPr>
                <p:spPr>
                  <a:xfrm>
                    <a:off x="816" y="8736"/>
                    <a:ext cx="10151" cy="580"/>
                  </a:xfrm>
                  <a:prstGeom prst="rect">
                    <a:avLst/>
                  </a:prstGeom>
                  <a:noFill/>
                </p:spPr>
                <p:txBody>
                  <a:bodyPr wrap="square" rtlCol="0" anchor="t">
                    <a:spAutoFit/>
                  </a:bodyPr>
                  <a:p>
                    <a:pPr algn="l" defTabSz="457200"/>
                    <a:r>
                      <a:rPr lang="en-US" altLang="zh-CN"/>
                      <a:t>-- below which the effects of comovers are negligible.</a:t>
                    </a:r>
                    <a:endParaRPr lang="en-US" altLang="zh-CN"/>
                  </a:p>
                </p:txBody>
              </p:sp>
              <p:pic>
                <p:nvPicPr>
                  <p:cNvPr id="49" name="334E55B0-647D-440b-865C-3EC943EB4CBC-43" descr="/private/var/folders/ml/qk2ywnf50pb06wrx61vpyxs00000gn/T/com.kingsoft.wpsoffice.mac/wpsoffice.LEKhUWwpsoffice"/>
                  <p:cNvPicPr>
                    <a:picLocks noChangeAspect="1"/>
                  </p:cNvPicPr>
                  <p:nvPr/>
                </p:nvPicPr>
                <p:blipFill>
                  <a:blip r:embed="rId10"/>
                  <a:stretch>
                    <a:fillRect/>
                  </a:stretch>
                </p:blipFill>
                <p:spPr>
                  <a:xfrm>
                    <a:off x="161" y="8864"/>
                    <a:ext cx="609" cy="377"/>
                  </a:xfrm>
                  <a:prstGeom prst="rect">
                    <a:avLst/>
                  </a:prstGeom>
                </p:spPr>
              </p:pic>
            </p:grpSp>
          </p:grpSp>
        </p:grpSp>
        <p:sp>
          <p:nvSpPr>
            <p:cNvPr id="55" name="文本框 54"/>
            <p:cNvSpPr txBox="1"/>
            <p:nvPr/>
          </p:nvSpPr>
          <p:spPr>
            <a:xfrm>
              <a:off x="6804" y="6176"/>
              <a:ext cx="4324" cy="483"/>
            </a:xfrm>
            <a:prstGeom prst="rect">
              <a:avLst/>
            </a:prstGeom>
            <a:noFill/>
          </p:spPr>
          <p:txBody>
            <a:bodyPr wrap="none" rtlCol="0" anchor="t">
              <a:spAutoFit/>
            </a:bodyPr>
            <a:p>
              <a:r>
                <a:rPr lang="zh-CN" altLang="en-US" sz="1400">
                  <a:solidFill>
                    <a:srgbClr val="0000FF"/>
                  </a:solidFill>
                  <a:sym typeface="+mn-ea"/>
                </a:rPr>
                <a:t>B</a:t>
              </a:r>
              <a:r>
                <a:rPr lang="en-US" sz="1400">
                  <a:solidFill>
                    <a:srgbClr val="0000FF"/>
                  </a:solidFill>
                  <a:sym typeface="+mn-ea"/>
                </a:rPr>
                <a:t>HIJ</a:t>
              </a:r>
              <a:r>
                <a:rPr lang="en-US" altLang="zh-CN" sz="1400">
                  <a:solidFill>
                    <a:srgbClr val="0000FF"/>
                  </a:solidFill>
                  <a:sym typeface="+mn-ea"/>
                </a:rPr>
                <a:t>, </a:t>
              </a:r>
              <a:r>
                <a:rPr lang="zh-CN" altLang="en-US" sz="1400">
                  <a:solidFill>
                    <a:srgbClr val="0000FF"/>
                  </a:solidFill>
                  <a:sym typeface="+mn-ea"/>
                </a:rPr>
                <a:t>P</a:t>
              </a:r>
              <a:r>
                <a:rPr lang="en-US" altLang="zh-CN" sz="1400">
                  <a:solidFill>
                    <a:srgbClr val="0000FF"/>
                  </a:solidFill>
                  <a:sym typeface="+mn-ea"/>
                </a:rPr>
                <a:t>RD</a:t>
              </a:r>
              <a:r>
                <a:rPr sz="1400">
                  <a:solidFill>
                    <a:srgbClr val="0000FF"/>
                  </a:solidFill>
                  <a:sym typeface="+mn-ea"/>
                </a:rPr>
                <a:t> 103</a:t>
              </a:r>
              <a:r>
                <a:rPr lang="en-US" sz="1400">
                  <a:solidFill>
                    <a:srgbClr val="0000FF"/>
                  </a:solidFill>
                  <a:sym typeface="+mn-ea"/>
                </a:rPr>
                <a:t>, </a:t>
              </a:r>
              <a:r>
                <a:rPr sz="1400">
                  <a:solidFill>
                    <a:srgbClr val="0000FF"/>
                  </a:solidFill>
                  <a:sym typeface="+mn-ea"/>
                </a:rPr>
                <a:t>L071901 </a:t>
              </a:r>
              <a:r>
                <a:rPr lang="zh-CN" altLang="en-US" sz="1400">
                  <a:solidFill>
                    <a:srgbClr val="0000FF"/>
                  </a:solidFill>
                  <a:sym typeface="+mn-ea"/>
                </a:rPr>
                <a:t>(202</a:t>
              </a:r>
              <a:r>
                <a:rPr lang="en-US" altLang="zh-CN" sz="1400">
                  <a:solidFill>
                    <a:srgbClr val="0000FF"/>
                  </a:solidFill>
                  <a:sym typeface="+mn-ea"/>
                </a:rPr>
                <a:t>1</a:t>
              </a:r>
              <a:r>
                <a:rPr lang="zh-CN" altLang="en-US" sz="1400">
                  <a:solidFill>
                    <a:srgbClr val="0000FF"/>
                  </a:solidFill>
                  <a:sym typeface="+mn-ea"/>
                </a:rPr>
                <a:t>)</a:t>
              </a:r>
              <a:endParaRPr lang="zh-CN" altLang="en-US" sz="1400">
                <a:solidFill>
                  <a:srgbClr val="0000FF"/>
                </a:solidFill>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a:latin typeface="微软雅黑" charset="0"/>
                <a:ea typeface="微软雅黑" charset="0"/>
                <a:sym typeface="+mn-ea"/>
              </a:rPr>
              <a:t>Production of X(3872) at </a:t>
            </a:r>
            <a:r>
              <a:rPr lang="en-US" altLang="zh-CN" sz="2000">
                <a:solidFill>
                  <a:srgbClr val="0000FF"/>
                </a:solidFill>
                <a:latin typeface="微软雅黑" charset="0"/>
                <a:ea typeface="微软雅黑" charset="0"/>
                <a:sym typeface="+mn-ea"/>
              </a:rPr>
              <a:t>High Multiplicity</a:t>
            </a:r>
            <a:r>
              <a:rPr lang="en-US" altLang="zh-CN" sz="2000">
                <a:latin typeface="微软雅黑" charset="0"/>
                <a:ea typeface="微软雅黑" charset="0"/>
                <a:sym typeface="+mn-ea"/>
              </a:rPr>
              <a:t> in </a:t>
            </a:r>
            <a:r>
              <a:rPr lang="en-US" altLang="zh-CN" sz="2000" i="1">
                <a:latin typeface="微软雅黑" charset="0"/>
                <a:ea typeface="微软雅黑" charset="0"/>
                <a:sym typeface="+mn-ea"/>
              </a:rPr>
              <a:t>pp</a:t>
            </a:r>
            <a:r>
              <a:rPr lang="en-US" altLang="zh-CN" sz="2000">
                <a:latin typeface="微软雅黑" charset="0"/>
                <a:ea typeface="微软雅黑" charset="0"/>
                <a:sym typeface="+mn-ea"/>
              </a:rPr>
              <a:t> Collision</a:t>
            </a:r>
            <a:r>
              <a:rPr lang="en-US" altLang="zh-CN" sz="2000" b="1" dirty="0">
                <a:solidFill>
                  <a:schemeClr val="tx1"/>
                </a:solidFill>
                <a:latin typeface="微软雅黑" charset="0"/>
                <a:ea typeface="微软雅黑" charset="0"/>
                <a:sym typeface="微软雅黑" charset="-122"/>
              </a:rPr>
              <a:t> </a:t>
            </a:r>
            <a:endParaRPr lang="en-US" altLang="zh-CN" sz="2400" b="1" dirty="0">
              <a:solidFill>
                <a:srgbClr val="FF0000"/>
              </a:solidFill>
              <a:latin typeface="微软雅黑" charset="0"/>
              <a:ea typeface="微软雅黑" charset="0"/>
              <a:sym typeface="微软雅黑" charset="-122"/>
            </a:endParaRPr>
          </a:p>
        </p:txBody>
      </p:sp>
      <p:pic>
        <p:nvPicPr>
          <p:cNvPr id="12" name="图片 11" descr="截屏2021-05-08 下午1.37.33"/>
          <p:cNvPicPr>
            <a:picLocks noChangeAspect="1"/>
          </p:cNvPicPr>
          <p:nvPr/>
        </p:nvPicPr>
        <p:blipFill>
          <a:blip r:embed="rId1"/>
          <a:stretch>
            <a:fillRect/>
          </a:stretch>
        </p:blipFill>
        <p:spPr>
          <a:xfrm>
            <a:off x="7154545" y="688975"/>
            <a:ext cx="4693920" cy="3209290"/>
          </a:xfrm>
          <a:prstGeom prst="rect">
            <a:avLst/>
          </a:prstGeom>
        </p:spPr>
      </p:pic>
      <p:grpSp>
        <p:nvGrpSpPr>
          <p:cNvPr id="18" name="组合 17"/>
          <p:cNvGrpSpPr/>
          <p:nvPr/>
        </p:nvGrpSpPr>
        <p:grpSpPr>
          <a:xfrm>
            <a:off x="335915" y="678180"/>
            <a:ext cx="6471285" cy="2411730"/>
            <a:chOff x="8468" y="1085"/>
            <a:chExt cx="10191" cy="3798"/>
          </a:xfrm>
        </p:grpSpPr>
        <p:sp>
          <p:nvSpPr>
            <p:cNvPr id="13" name="文本框 12"/>
            <p:cNvSpPr txBox="1"/>
            <p:nvPr/>
          </p:nvSpPr>
          <p:spPr>
            <a:xfrm>
              <a:off x="8468" y="1085"/>
              <a:ext cx="10191" cy="1113"/>
            </a:xfrm>
            <a:prstGeom prst="rect">
              <a:avLst/>
            </a:prstGeom>
            <a:noFill/>
          </p:spPr>
          <p:txBody>
            <a:bodyPr wrap="square" rtlCol="0" anchor="t">
              <a:spAutoFit/>
            </a:bodyPr>
            <a:p>
              <a:pPr algn="l" defTabSz="457200"/>
              <a:endParaRPr lang="en-US" sz="2000">
                <a:solidFill>
                  <a:schemeClr val="tx1"/>
                </a:solidFill>
                <a:latin typeface="+mn-lt"/>
                <a:ea typeface="+mn-ea"/>
                <a:sym typeface="+mn-ea"/>
              </a:endParaRPr>
            </a:p>
            <a:p>
              <a:pPr algn="l" defTabSz="457200"/>
              <a:r>
                <a:rPr lang="en-US" sz="2000">
                  <a:solidFill>
                    <a:srgbClr val="FF0000"/>
                  </a:solidFill>
                  <a:latin typeface="+mn-lt"/>
                  <a:ea typeface="+mn-ea"/>
                  <a:sym typeface="+mn-ea"/>
                </a:rPr>
                <a:t>breakup reaction rates </a:t>
              </a:r>
              <a:r>
                <a:rPr lang="en-US" sz="2000">
                  <a:solidFill>
                    <a:srgbClr val="FF0000"/>
                  </a:solidFill>
                  <a:latin typeface="American Typewriter" panose="02090604020004020304" charset="0"/>
                  <a:ea typeface="+mn-ea"/>
                  <a:cs typeface="American Typewriter" panose="02090604020004020304" charset="0"/>
                  <a:sym typeface="+mn-ea"/>
                </a:rPr>
                <a:t>≈ </a:t>
              </a:r>
              <a:r>
                <a:rPr lang="en-US" sz="2000">
                  <a:solidFill>
                    <a:srgbClr val="FF0000"/>
                  </a:solidFill>
                  <a:latin typeface="+mn-lt"/>
                  <a:ea typeface="+mn-ea"/>
                  <a:sym typeface="+mn-ea"/>
                </a:rPr>
                <a:t>geometric cross section </a:t>
              </a:r>
              <a:endParaRPr lang="en-US" sz="2000">
                <a:solidFill>
                  <a:srgbClr val="FF0000"/>
                </a:solidFill>
                <a:latin typeface="+mn-lt"/>
                <a:ea typeface="+mn-ea"/>
                <a:sym typeface="+mn-ea"/>
              </a:endParaRPr>
            </a:p>
          </p:txBody>
        </p:sp>
        <p:pic>
          <p:nvPicPr>
            <p:cNvPr id="14" name="334E55B0-647D-440b-865C-3EC943EB4CBC-44" descr="/private/var/folders/ml/qk2ywnf50pb06wrx61vpyxs00000gn/T/com.kingsoft.wpsoffice.mac/wpsoffice.mqFtHvwpsoffice"/>
            <p:cNvPicPr>
              <a:picLocks noChangeAspect="1"/>
            </p:cNvPicPr>
            <p:nvPr/>
          </p:nvPicPr>
          <p:blipFill>
            <a:blip r:embed="rId2"/>
            <a:stretch>
              <a:fillRect/>
            </a:stretch>
          </p:blipFill>
          <p:spPr>
            <a:xfrm>
              <a:off x="11704" y="2156"/>
              <a:ext cx="2546" cy="539"/>
            </a:xfrm>
            <a:prstGeom prst="rect">
              <a:avLst/>
            </a:prstGeom>
          </p:spPr>
        </p:pic>
        <p:pic>
          <p:nvPicPr>
            <p:cNvPr id="17" name="图片 16" descr="截屏2021-05-08 下午1.47.37"/>
            <p:cNvPicPr>
              <a:picLocks noChangeAspect="1"/>
            </p:cNvPicPr>
            <p:nvPr/>
          </p:nvPicPr>
          <p:blipFill>
            <a:blip r:embed="rId3"/>
            <a:stretch>
              <a:fillRect/>
            </a:stretch>
          </p:blipFill>
          <p:spPr>
            <a:xfrm>
              <a:off x="8468" y="2716"/>
              <a:ext cx="8622" cy="2167"/>
            </a:xfrm>
            <a:prstGeom prst="rect">
              <a:avLst/>
            </a:prstGeom>
          </p:spPr>
        </p:pic>
      </p:grpSp>
      <p:sp>
        <p:nvSpPr>
          <p:cNvPr id="19" name="文本框 18"/>
          <p:cNvSpPr txBox="1"/>
          <p:nvPr/>
        </p:nvSpPr>
        <p:spPr>
          <a:xfrm>
            <a:off x="335915" y="3100705"/>
            <a:ext cx="6471285" cy="706755"/>
          </a:xfrm>
          <a:prstGeom prst="rect">
            <a:avLst/>
          </a:prstGeom>
          <a:noFill/>
        </p:spPr>
        <p:txBody>
          <a:bodyPr wrap="square" rtlCol="0" anchor="t">
            <a:spAutoFit/>
          </a:bodyPr>
          <a:p>
            <a:pPr marL="342900" indent="-342900" algn="l" defTabSz="457200">
              <a:buFont typeface="Arial" panose="020B0604020202090204" pitchFamily="34" charset="0"/>
              <a:buChar char="•"/>
            </a:pPr>
            <a:r>
              <a:rPr lang="en-US" sz="2000">
                <a:solidFill>
                  <a:schemeClr val="tx1"/>
                </a:solidFill>
                <a:latin typeface="+mn-lt"/>
                <a:ea typeface="+mn-ea"/>
                <a:sym typeface="+mn-ea"/>
              </a:rPr>
              <a:t>Clearly supports X being a tetraquark state</a:t>
            </a:r>
            <a:endParaRPr lang="en-US" sz="2000">
              <a:solidFill>
                <a:schemeClr val="tx1"/>
              </a:solidFill>
              <a:latin typeface="+mn-lt"/>
              <a:ea typeface="+mn-ea"/>
              <a:sym typeface="+mn-ea"/>
            </a:endParaRPr>
          </a:p>
          <a:p>
            <a:pPr marL="342900" indent="-342900" algn="l" defTabSz="457200">
              <a:buFont typeface="Arial" panose="020B0604020202090204" pitchFamily="34" charset="0"/>
              <a:buChar char="•"/>
            </a:pPr>
            <a:r>
              <a:rPr lang="en-US" sz="2000">
                <a:solidFill>
                  <a:schemeClr val="tx1"/>
                </a:solidFill>
                <a:latin typeface="+mn-lt"/>
                <a:ea typeface="+mn-ea"/>
                <a:sym typeface="+mn-ea"/>
              </a:rPr>
              <a:t>Strongly </a:t>
            </a:r>
            <a:r>
              <a:rPr lang="en-US" sz="2000">
                <a:solidFill>
                  <a:srgbClr val="0000FF"/>
                </a:solidFill>
                <a:latin typeface="+mn-lt"/>
                <a:ea typeface="+mn-ea"/>
                <a:sym typeface="+mn-ea"/>
              </a:rPr>
              <a:t>disfavors the molecular interpretation</a:t>
            </a:r>
            <a:r>
              <a:rPr lang="en-US" sz="2000">
                <a:solidFill>
                  <a:srgbClr val="FF0000"/>
                </a:solidFill>
                <a:latin typeface="+mn-lt"/>
                <a:ea typeface="+mn-ea"/>
                <a:sym typeface="+mn-ea"/>
              </a:rPr>
              <a:t> </a:t>
            </a:r>
            <a:endParaRPr lang="en-US" sz="2000">
              <a:solidFill>
                <a:srgbClr val="FF0000"/>
              </a:solidFill>
              <a:latin typeface="+mn-lt"/>
              <a:ea typeface="+mn-ea"/>
              <a:sym typeface="+mn-ea"/>
            </a:endParaRPr>
          </a:p>
        </p:txBody>
      </p:sp>
      <p:sp>
        <p:nvSpPr>
          <p:cNvPr id="25" name="文本框 24"/>
          <p:cNvSpPr txBox="1"/>
          <p:nvPr/>
        </p:nvSpPr>
        <p:spPr>
          <a:xfrm>
            <a:off x="335915" y="5375910"/>
            <a:ext cx="6607810" cy="1014730"/>
          </a:xfrm>
          <a:prstGeom prst="rect">
            <a:avLst/>
          </a:prstGeom>
          <a:noFill/>
        </p:spPr>
        <p:txBody>
          <a:bodyPr wrap="square" rtlCol="0" anchor="t">
            <a:spAutoFit/>
          </a:bodyPr>
          <a:p>
            <a:pPr marL="342900" indent="-342900" algn="l" defTabSz="457200">
              <a:buFont typeface="Wingdings" panose="05000000000000000000" charset="0"/>
              <a:buChar char=""/>
            </a:pPr>
            <a:r>
              <a:rPr lang="en-US" sz="2000">
                <a:solidFill>
                  <a:schemeClr val="tx1"/>
                </a:solidFill>
                <a:latin typeface="+mn-lt"/>
                <a:ea typeface="+mn-ea"/>
                <a:sym typeface="+mn-ea"/>
              </a:rPr>
              <a:t>The survival possibility </a:t>
            </a:r>
            <a:r>
              <a:rPr lang="en-US" sz="2000">
                <a:solidFill>
                  <a:srgbClr val="0000FF"/>
                </a:solidFill>
                <a:latin typeface="+mn-lt"/>
                <a:ea typeface="+mn-ea"/>
                <a:sym typeface="+mn-ea"/>
              </a:rPr>
              <a:t>S only</a:t>
            </a:r>
            <a:r>
              <a:rPr lang="en-US" sz="2000">
                <a:solidFill>
                  <a:schemeClr val="tx1"/>
                </a:solidFill>
                <a:latin typeface="+mn-lt"/>
                <a:ea typeface="+mn-ea"/>
                <a:sym typeface="+mn-ea"/>
              </a:rPr>
              <a:t> can neither reproduce Esposito's plots nor the LHCb data. There must be </a:t>
            </a:r>
            <a:r>
              <a:rPr lang="en-US" sz="2000">
                <a:solidFill>
                  <a:srgbClr val="FF0000"/>
                </a:solidFill>
                <a:latin typeface="+mn-lt"/>
                <a:ea typeface="+mn-ea"/>
                <a:sym typeface="+mn-ea"/>
              </a:rPr>
              <a:t>something not captured by the survival probability S</a:t>
            </a:r>
            <a:r>
              <a:rPr lang="en-US" sz="2000">
                <a:solidFill>
                  <a:schemeClr val="tx1"/>
                </a:solidFill>
                <a:latin typeface="+mn-lt"/>
                <a:ea typeface="+mn-ea"/>
                <a:sym typeface="+mn-ea"/>
              </a:rPr>
              <a:t>.</a:t>
            </a:r>
            <a:endParaRPr lang="en-US" sz="2000">
              <a:solidFill>
                <a:schemeClr val="tx1"/>
              </a:solidFill>
              <a:latin typeface="+mn-lt"/>
              <a:ea typeface="+mn-ea"/>
              <a:sym typeface="+mn-ea"/>
            </a:endParaRPr>
          </a:p>
        </p:txBody>
      </p:sp>
      <p:grpSp>
        <p:nvGrpSpPr>
          <p:cNvPr id="28" name="组合 27"/>
          <p:cNvGrpSpPr/>
          <p:nvPr/>
        </p:nvGrpSpPr>
        <p:grpSpPr>
          <a:xfrm>
            <a:off x="6777517" y="3898265"/>
            <a:ext cx="5070960" cy="2570022"/>
            <a:chOff x="10631" y="6176"/>
            <a:chExt cx="7837" cy="4010"/>
          </a:xfrm>
        </p:grpSpPr>
        <p:pic>
          <p:nvPicPr>
            <p:cNvPr id="21" name="图片 20" descr="截屏2021-05-08 下午2.06.22"/>
            <p:cNvPicPr>
              <a:picLocks noChangeAspect="1"/>
            </p:cNvPicPr>
            <p:nvPr/>
          </p:nvPicPr>
          <p:blipFill>
            <a:blip r:embed="rId4"/>
            <a:stretch>
              <a:fillRect/>
            </a:stretch>
          </p:blipFill>
          <p:spPr>
            <a:xfrm>
              <a:off x="11213" y="6176"/>
              <a:ext cx="7255" cy="4010"/>
            </a:xfrm>
            <a:prstGeom prst="rect">
              <a:avLst/>
            </a:prstGeom>
          </p:spPr>
        </p:pic>
        <p:cxnSp>
          <p:nvCxnSpPr>
            <p:cNvPr id="26" name="直接箭头连接符 25"/>
            <p:cNvCxnSpPr/>
            <p:nvPr/>
          </p:nvCxnSpPr>
          <p:spPr>
            <a:xfrm flipV="1">
              <a:off x="10631" y="8709"/>
              <a:ext cx="2384" cy="508"/>
            </a:xfrm>
            <a:prstGeom prst="straightConnector1">
              <a:avLst/>
            </a:prstGeom>
            <a:solidFill>
              <a:schemeClr val="accent1"/>
            </a:solidFill>
            <a:ln w="12700" cap="flat" cmpd="sng" algn="ctr">
              <a:solidFill>
                <a:srgbClr val="FD8008"/>
              </a:solidFill>
              <a:prstDash val="solid"/>
              <a:round/>
              <a:headEnd type="none" w="med" len="med"/>
              <a:tailEnd type="arrow" w="med" len="med"/>
            </a:ln>
          </p:spPr>
        </p:cxnSp>
        <p:cxnSp>
          <p:nvCxnSpPr>
            <p:cNvPr id="27" name="直接箭头连接符 26"/>
            <p:cNvCxnSpPr/>
            <p:nvPr/>
          </p:nvCxnSpPr>
          <p:spPr>
            <a:xfrm flipV="1">
              <a:off x="10631" y="9160"/>
              <a:ext cx="2048" cy="104"/>
            </a:xfrm>
            <a:prstGeom prst="straightConnector1">
              <a:avLst/>
            </a:prstGeom>
            <a:solidFill>
              <a:schemeClr val="accent1"/>
            </a:solidFill>
            <a:ln w="12700" cap="flat" cmpd="sng" algn="ctr">
              <a:solidFill>
                <a:srgbClr val="7030A0"/>
              </a:solidFill>
              <a:prstDash val="solid"/>
              <a:round/>
              <a:headEnd type="none" w="med" len="med"/>
              <a:tailEnd type="arrow" w="med" len="med"/>
            </a:ln>
          </p:spPr>
        </p:cxnSp>
      </p:grpSp>
      <p:sp>
        <p:nvSpPr>
          <p:cNvPr id="11" name="文本框 10"/>
          <p:cNvSpPr txBox="1"/>
          <p:nvPr/>
        </p:nvSpPr>
        <p:spPr>
          <a:xfrm>
            <a:off x="434975" y="748665"/>
            <a:ext cx="2994025" cy="306705"/>
          </a:xfrm>
          <a:prstGeom prst="rect">
            <a:avLst/>
          </a:prstGeom>
          <a:noFill/>
        </p:spPr>
        <p:txBody>
          <a:bodyPr wrap="none" rtlCol="0" anchor="t">
            <a:spAutoFit/>
          </a:bodyPr>
          <a:p>
            <a:pPr algn="l"/>
            <a:r>
              <a:rPr lang="en-US" altLang="zh-CN" sz="1400">
                <a:sym typeface="+mn-ea"/>
              </a:rPr>
              <a:t> Esposito et. al., [arXiv:2006.15044]</a:t>
            </a:r>
            <a:endParaRPr lang="zh-CN" altLang="en-US" sz="1400">
              <a:sym typeface="+mn-ea"/>
            </a:endParaRPr>
          </a:p>
        </p:txBody>
      </p:sp>
      <p:grpSp>
        <p:nvGrpSpPr>
          <p:cNvPr id="54" name="组合 53"/>
          <p:cNvGrpSpPr/>
          <p:nvPr/>
        </p:nvGrpSpPr>
        <p:grpSpPr>
          <a:xfrm>
            <a:off x="335915" y="3898265"/>
            <a:ext cx="6607810" cy="1564640"/>
            <a:chOff x="529" y="5932"/>
            <a:chExt cx="10406" cy="2464"/>
          </a:xfrm>
        </p:grpSpPr>
        <p:grpSp>
          <p:nvGrpSpPr>
            <p:cNvPr id="30" name="组合 29"/>
            <p:cNvGrpSpPr/>
            <p:nvPr/>
          </p:nvGrpSpPr>
          <p:grpSpPr>
            <a:xfrm rot="0">
              <a:off x="529" y="6314"/>
              <a:ext cx="10406" cy="2082"/>
              <a:chOff x="529" y="6958"/>
              <a:chExt cx="10406" cy="2082"/>
            </a:xfrm>
          </p:grpSpPr>
          <p:sp>
            <p:nvSpPr>
              <p:cNvPr id="20" name="文本框 19"/>
              <p:cNvSpPr txBox="1"/>
              <p:nvPr/>
            </p:nvSpPr>
            <p:spPr>
              <a:xfrm>
                <a:off x="529" y="6958"/>
                <a:ext cx="10406" cy="2082"/>
              </a:xfrm>
              <a:prstGeom prst="rect">
                <a:avLst/>
              </a:prstGeom>
              <a:noFill/>
            </p:spPr>
            <p:txBody>
              <a:bodyPr wrap="square" rtlCol="0" anchor="t">
                <a:spAutoFit/>
              </a:bodyPr>
              <a:p>
                <a:pPr marL="342900" indent="-342900" algn="l" defTabSz="457200">
                  <a:buFont typeface="Wingdings" panose="05000000000000000000" charset="0"/>
                  <a:buChar char=""/>
                </a:pPr>
                <a:r>
                  <a:rPr lang="en-US" sz="2000">
                    <a:solidFill>
                      <a:srgbClr val="FF0000"/>
                    </a:solidFill>
                    <a:latin typeface="+mn-lt"/>
                    <a:ea typeface="+mn-ea"/>
                    <a:sym typeface="+mn-ea"/>
                  </a:rPr>
                  <a:t>Their results if X is a molecule</a:t>
                </a:r>
                <a:r>
                  <a:rPr lang="en-US" sz="2000">
                    <a:solidFill>
                      <a:schemeClr val="tx1"/>
                    </a:solidFill>
                    <a:latin typeface="+mn-lt"/>
                    <a:ea typeface="+mn-ea"/>
                    <a:sym typeface="+mn-ea"/>
                  </a:rPr>
                  <a:t> were based in part on the </a:t>
                </a:r>
                <a:r>
                  <a:rPr lang="en-US" sz="2000">
                    <a:solidFill>
                      <a:srgbClr val="0000FF"/>
                    </a:solidFill>
                    <a:latin typeface="+mn-lt"/>
                    <a:ea typeface="+mn-ea"/>
                    <a:sym typeface="+mn-ea"/>
                  </a:rPr>
                  <a:t>incorrect assumption                           , </a:t>
                </a:r>
                <a:r>
                  <a:rPr lang="en-US" sz="2000">
                    <a:solidFill>
                      <a:schemeClr val="tx1"/>
                    </a:solidFill>
                    <a:latin typeface="+mn-lt"/>
                    <a:ea typeface="+mn-ea"/>
                    <a:sym typeface="+mn-ea"/>
                  </a:rPr>
                  <a:t>but should </a:t>
                </a:r>
                <a:r>
                  <a:rPr lang="en-US" sz="2000">
                    <a:latin typeface="+mn-lt"/>
                    <a:ea typeface="+mn-ea"/>
                    <a:sym typeface="+mn-ea"/>
                  </a:rPr>
                  <a:t>instead be approximated by </a:t>
                </a:r>
                <a:r>
                  <a:rPr lang="en-US" sz="2000">
                    <a:solidFill>
                      <a:srgbClr val="FF0000"/>
                    </a:solidFill>
                    <a:latin typeface="+mn-lt"/>
                    <a:ea typeface="+mn-ea"/>
                    <a:sym typeface="+mn-ea"/>
                  </a:rPr>
                  <a:t>cross sections for scattering from constituents of X</a:t>
                </a:r>
                <a:r>
                  <a:rPr lang="en-US" sz="2000">
                    <a:latin typeface="+mn-lt"/>
                    <a:ea typeface="+mn-ea"/>
                    <a:sym typeface="+mn-ea"/>
                  </a:rPr>
                  <a:t>.</a:t>
                </a:r>
                <a:endParaRPr lang="en-US" sz="2000">
                  <a:solidFill>
                    <a:srgbClr val="FF0000"/>
                  </a:solidFill>
                  <a:latin typeface="+mn-lt"/>
                  <a:ea typeface="+mn-ea"/>
                  <a:sym typeface="+mn-ea"/>
                </a:endParaRPr>
              </a:p>
            </p:txBody>
          </p:sp>
          <p:pic>
            <p:nvPicPr>
              <p:cNvPr id="24" name="334E55B0-647D-440b-865C-3EC943EB4CBC-46" descr="/private/var/folders/ml/qk2ywnf50pb06wrx61vpyxs00000gn/T/com.kingsoft.wpsoffice.mac/wpsoffice.mqFtHvwpsoffice"/>
              <p:cNvPicPr>
                <a:picLocks noChangeAspect="1"/>
              </p:cNvPicPr>
              <p:nvPr/>
            </p:nvPicPr>
            <p:blipFill>
              <a:blip r:embed="rId2"/>
              <a:stretch>
                <a:fillRect/>
              </a:stretch>
            </p:blipFill>
            <p:spPr>
              <a:xfrm>
                <a:off x="5971" y="7488"/>
                <a:ext cx="2546" cy="539"/>
              </a:xfrm>
              <a:prstGeom prst="rect">
                <a:avLst/>
              </a:prstGeom>
            </p:spPr>
          </p:pic>
        </p:grpSp>
        <p:sp>
          <p:nvSpPr>
            <p:cNvPr id="45" name="文本框 44"/>
            <p:cNvSpPr txBox="1"/>
            <p:nvPr/>
          </p:nvSpPr>
          <p:spPr>
            <a:xfrm>
              <a:off x="685" y="5932"/>
              <a:ext cx="4324" cy="483"/>
            </a:xfrm>
            <a:prstGeom prst="rect">
              <a:avLst/>
            </a:prstGeom>
            <a:noFill/>
          </p:spPr>
          <p:txBody>
            <a:bodyPr wrap="none" rtlCol="0" anchor="t">
              <a:spAutoFit/>
            </a:bodyPr>
            <a:p>
              <a:r>
                <a:rPr lang="zh-CN" altLang="en-US" sz="1400">
                  <a:sym typeface="+mn-ea"/>
                </a:rPr>
                <a:t>B</a:t>
              </a:r>
              <a:r>
                <a:rPr lang="en-US" sz="1400">
                  <a:sym typeface="+mn-ea"/>
                </a:rPr>
                <a:t>HIJ</a:t>
              </a:r>
              <a:r>
                <a:rPr lang="en-US" altLang="zh-CN" sz="1400">
                  <a:sym typeface="+mn-ea"/>
                </a:rPr>
                <a:t>, </a:t>
              </a:r>
              <a:r>
                <a:rPr lang="zh-CN" altLang="en-US" sz="1400">
                  <a:sym typeface="+mn-ea"/>
                </a:rPr>
                <a:t>P</a:t>
              </a:r>
              <a:r>
                <a:rPr lang="en-US" altLang="zh-CN" sz="1400">
                  <a:sym typeface="+mn-ea"/>
                </a:rPr>
                <a:t>RD</a:t>
              </a:r>
              <a:r>
                <a:rPr sz="1400">
                  <a:sym typeface="+mn-ea"/>
                </a:rPr>
                <a:t> 103</a:t>
              </a:r>
              <a:r>
                <a:rPr lang="en-US" sz="1400">
                  <a:sym typeface="+mn-ea"/>
                </a:rPr>
                <a:t>, </a:t>
              </a:r>
              <a:r>
                <a:rPr sz="1400">
                  <a:sym typeface="+mn-ea"/>
                </a:rPr>
                <a:t>L071901 </a:t>
              </a:r>
              <a:r>
                <a:rPr lang="zh-CN" altLang="en-US" sz="1400">
                  <a:sym typeface="+mn-ea"/>
                </a:rPr>
                <a:t>(202</a:t>
              </a:r>
              <a:r>
                <a:rPr lang="en-US" altLang="zh-CN" sz="1400">
                  <a:sym typeface="+mn-ea"/>
                </a:rPr>
                <a:t>1</a:t>
              </a:r>
              <a:r>
                <a:rPr lang="zh-CN" altLang="en-US" sz="1400">
                  <a:sym typeface="+mn-ea"/>
                </a:rPr>
                <a:t>)</a:t>
              </a:r>
              <a:endParaRPr lang="zh-CN" altLang="en-US" sz="14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a:latin typeface="微软雅黑" charset="0"/>
                <a:ea typeface="微软雅黑" charset="0"/>
                <a:sym typeface="+mn-ea"/>
              </a:rPr>
              <a:t>Production of X(3872) at </a:t>
            </a:r>
            <a:r>
              <a:rPr lang="en-US" altLang="zh-CN" sz="2000">
                <a:solidFill>
                  <a:srgbClr val="0000FF"/>
                </a:solidFill>
                <a:latin typeface="微软雅黑" charset="0"/>
                <a:ea typeface="微软雅黑" charset="0"/>
                <a:sym typeface="+mn-ea"/>
              </a:rPr>
              <a:t>High Multiplicity</a:t>
            </a:r>
            <a:r>
              <a:rPr lang="en-US" altLang="zh-CN" sz="2000">
                <a:latin typeface="微软雅黑" charset="0"/>
                <a:ea typeface="微软雅黑" charset="0"/>
                <a:sym typeface="+mn-ea"/>
              </a:rPr>
              <a:t> in </a:t>
            </a:r>
            <a:r>
              <a:rPr lang="en-US" altLang="zh-CN" sz="2000" i="1">
                <a:latin typeface="微软雅黑" charset="0"/>
                <a:ea typeface="微软雅黑" charset="0"/>
                <a:sym typeface="+mn-ea"/>
              </a:rPr>
              <a:t>pp</a:t>
            </a:r>
            <a:r>
              <a:rPr lang="en-US" altLang="zh-CN" sz="2000">
                <a:latin typeface="微软雅黑" charset="0"/>
                <a:ea typeface="微软雅黑" charset="0"/>
                <a:sym typeface="+mn-ea"/>
              </a:rPr>
              <a:t> Collision</a:t>
            </a:r>
            <a:r>
              <a:rPr lang="en-US" altLang="zh-CN" sz="2000" b="1" dirty="0">
                <a:solidFill>
                  <a:schemeClr val="tx1"/>
                </a:solidFill>
                <a:latin typeface="微软雅黑" charset="0"/>
                <a:ea typeface="微软雅黑" charset="0"/>
                <a:sym typeface="微软雅黑" charset="-122"/>
              </a:rPr>
              <a:t> </a:t>
            </a:r>
            <a:endParaRPr lang="en-US" altLang="zh-CN" sz="2400" b="1" dirty="0">
              <a:solidFill>
                <a:srgbClr val="FF0000"/>
              </a:solidFill>
              <a:latin typeface="微软雅黑" charset="0"/>
              <a:ea typeface="微软雅黑" charset="0"/>
              <a:sym typeface="微软雅黑" charset="-122"/>
            </a:endParaRPr>
          </a:p>
        </p:txBody>
      </p:sp>
      <p:sp>
        <p:nvSpPr>
          <p:cNvPr id="13" name="文本框 12"/>
          <p:cNvSpPr txBox="1"/>
          <p:nvPr/>
        </p:nvSpPr>
        <p:spPr>
          <a:xfrm>
            <a:off x="335915" y="734060"/>
            <a:ext cx="11464290" cy="1322070"/>
          </a:xfrm>
          <a:prstGeom prst="rect">
            <a:avLst/>
          </a:prstGeom>
          <a:noFill/>
        </p:spPr>
        <p:txBody>
          <a:bodyPr wrap="square" rtlCol="0" anchor="t">
            <a:spAutoFit/>
          </a:bodyPr>
          <a:p>
            <a:pPr algn="l" defTabSz="457200"/>
            <a:r>
              <a:rPr lang="en-US" sz="2000">
                <a:solidFill>
                  <a:schemeClr val="tx1"/>
                </a:solidFill>
                <a:latin typeface="+mn-lt"/>
                <a:ea typeface="+mn-ea"/>
                <a:sym typeface="+mn-ea"/>
              </a:rPr>
              <a:t>Simple Fit to the LHCb Data</a:t>
            </a:r>
            <a:endParaRPr lang="en-US" sz="2000">
              <a:solidFill>
                <a:schemeClr val="tx1"/>
              </a:solidFill>
              <a:latin typeface="+mn-lt"/>
              <a:ea typeface="+mn-ea"/>
              <a:sym typeface="+mn-ea"/>
            </a:endParaRPr>
          </a:p>
          <a:p>
            <a:pPr algn="l" defTabSz="457200"/>
            <a:r>
              <a:rPr lang="en-US" sz="2000">
                <a:solidFill>
                  <a:srgbClr val="0000FF"/>
                </a:solidFill>
                <a:latin typeface="+mn-lt"/>
                <a:ea typeface="+mn-ea"/>
                <a:sym typeface="+mn-ea"/>
              </a:rPr>
              <a:t>Assumption:</a:t>
            </a:r>
            <a:r>
              <a:rPr lang="en-US" sz="2000">
                <a:solidFill>
                  <a:srgbClr val="FF0000"/>
                </a:solidFill>
                <a:latin typeface="+mn-lt"/>
                <a:ea typeface="+mn-ea"/>
                <a:sym typeface="+mn-ea"/>
              </a:rPr>
              <a:t> (1) </a:t>
            </a:r>
            <a:r>
              <a:rPr lang="en-US" sz="2000">
                <a:solidFill>
                  <a:schemeClr val="tx1"/>
                </a:solidFill>
                <a:latin typeface="+mn-lt"/>
                <a:ea typeface="+mn-ea"/>
                <a:sym typeface="+mn-ea"/>
              </a:rPr>
              <a:t>prompt cross section is sum of </a:t>
            </a:r>
            <a:r>
              <a:rPr lang="en-US" sz="2000">
                <a:solidFill>
                  <a:srgbClr val="FF0000"/>
                </a:solidFill>
                <a:latin typeface="+mn-lt"/>
                <a:ea typeface="+mn-ea"/>
                <a:sym typeface="+mn-ea"/>
              </a:rPr>
              <a:t>term with survival probability</a:t>
            </a:r>
            <a:endParaRPr lang="en-US" sz="2000">
              <a:solidFill>
                <a:schemeClr val="tx1"/>
              </a:solidFill>
              <a:latin typeface="+mn-lt"/>
              <a:ea typeface="+mn-ea"/>
              <a:sym typeface="+mn-ea"/>
            </a:endParaRPr>
          </a:p>
          <a:p>
            <a:pPr algn="l" defTabSz="457200"/>
            <a:r>
              <a:rPr lang="en-US" sz="2000">
                <a:solidFill>
                  <a:schemeClr val="tx1"/>
                </a:solidFill>
                <a:latin typeface="+mn-lt"/>
                <a:ea typeface="+mn-ea"/>
                <a:sym typeface="+mn-ea"/>
              </a:rPr>
              <a:t> and </a:t>
            </a:r>
            <a:r>
              <a:rPr lang="en-US" sz="2000">
                <a:solidFill>
                  <a:srgbClr val="FF0000"/>
                </a:solidFill>
                <a:latin typeface="+mn-lt"/>
                <a:ea typeface="+mn-ea"/>
                <a:sym typeface="+mn-ea"/>
              </a:rPr>
              <a:t>term with S=1</a:t>
            </a:r>
            <a:r>
              <a:rPr lang="en-US" sz="2000">
                <a:solidFill>
                  <a:schemeClr val="tx1"/>
                </a:solidFill>
                <a:latin typeface="+mn-lt"/>
                <a:ea typeface="+mn-ea"/>
                <a:sym typeface="+mn-ea"/>
              </a:rPr>
              <a:t> where X(3872) is out of the reach of comovers;</a:t>
            </a:r>
            <a:endParaRPr lang="en-US" sz="2000">
              <a:solidFill>
                <a:schemeClr val="tx1"/>
              </a:solidFill>
              <a:latin typeface="+mn-lt"/>
              <a:ea typeface="+mn-ea"/>
              <a:sym typeface="+mn-ea"/>
            </a:endParaRPr>
          </a:p>
          <a:p>
            <a:pPr algn="l" defTabSz="457200"/>
            <a:r>
              <a:rPr lang="en-US" sz="2000">
                <a:solidFill>
                  <a:srgbClr val="0000FF"/>
                </a:solidFill>
                <a:latin typeface="+mn-lt"/>
                <a:ea typeface="+mn-ea"/>
                <a:sym typeface="+mn-ea"/>
              </a:rPr>
              <a:t>(2) </a:t>
            </a:r>
            <a:r>
              <a:rPr lang="en-US" sz="2000">
                <a:solidFill>
                  <a:schemeClr val="tx1"/>
                </a:solidFill>
                <a:latin typeface="+mn-lt"/>
                <a:ea typeface="+mn-ea"/>
                <a:sym typeface="+mn-ea"/>
              </a:rPr>
              <a:t>b decay cross section is constant.</a:t>
            </a:r>
            <a:endParaRPr lang="en-US" sz="2000">
              <a:solidFill>
                <a:schemeClr val="tx1"/>
              </a:solidFill>
              <a:latin typeface="+mn-lt"/>
              <a:ea typeface="+mn-ea"/>
              <a:sym typeface="+mn-ea"/>
            </a:endParaRPr>
          </a:p>
        </p:txBody>
      </p:sp>
      <p:grpSp>
        <p:nvGrpSpPr>
          <p:cNvPr id="2" name="组合 1"/>
          <p:cNvGrpSpPr/>
          <p:nvPr/>
        </p:nvGrpSpPr>
        <p:grpSpPr>
          <a:xfrm>
            <a:off x="9197340" y="907415"/>
            <a:ext cx="2807335" cy="682625"/>
            <a:chOff x="1343" y="6560"/>
            <a:chExt cx="7027" cy="1444"/>
          </a:xfrm>
        </p:grpSpPr>
        <p:pic>
          <p:nvPicPr>
            <p:cNvPr id="29" name="图片 28" descr="截屏2021-05-08 上午11.26.12"/>
            <p:cNvPicPr>
              <a:picLocks noChangeAspect="1"/>
            </p:cNvPicPr>
            <p:nvPr/>
          </p:nvPicPr>
          <p:blipFill>
            <a:blip r:embed="rId1"/>
            <a:stretch>
              <a:fillRect/>
            </a:stretch>
          </p:blipFill>
          <p:spPr>
            <a:xfrm>
              <a:off x="1713" y="6560"/>
              <a:ext cx="6657" cy="1444"/>
            </a:xfrm>
            <a:prstGeom prst="rect">
              <a:avLst/>
            </a:prstGeom>
          </p:spPr>
        </p:pic>
        <p:pic>
          <p:nvPicPr>
            <p:cNvPr id="32" name="334E55B0-647D-440b-865C-3EC943EB4CBC-47" descr="/private/var/folders/ml/qk2ywnf50pb06wrx61vpyxs00000gn/T/com.kingsoft.wpsoffice.mac/wpsoffice.KjGGuzwpsoffice"/>
            <p:cNvPicPr>
              <a:picLocks noChangeAspect="1"/>
            </p:cNvPicPr>
            <p:nvPr/>
          </p:nvPicPr>
          <p:blipFill>
            <a:blip r:embed="rId2"/>
            <a:stretch>
              <a:fillRect/>
            </a:stretch>
          </p:blipFill>
          <p:spPr>
            <a:xfrm>
              <a:off x="1343" y="7132"/>
              <a:ext cx="260" cy="313"/>
            </a:xfrm>
            <a:prstGeom prst="rect">
              <a:avLst/>
            </a:prstGeom>
          </p:spPr>
        </p:pic>
      </p:grpSp>
      <p:grpSp>
        <p:nvGrpSpPr>
          <p:cNvPr id="15" name="组合 14"/>
          <p:cNvGrpSpPr/>
          <p:nvPr/>
        </p:nvGrpSpPr>
        <p:grpSpPr>
          <a:xfrm>
            <a:off x="1379220" y="5365115"/>
            <a:ext cx="6870700" cy="1046480"/>
            <a:chOff x="1000" y="8452"/>
            <a:chExt cx="10820" cy="1648"/>
          </a:xfrm>
        </p:grpSpPr>
        <p:sp>
          <p:nvSpPr>
            <p:cNvPr id="6" name="文本框 5"/>
            <p:cNvSpPr txBox="1"/>
            <p:nvPr/>
          </p:nvSpPr>
          <p:spPr>
            <a:xfrm>
              <a:off x="1000" y="8452"/>
              <a:ext cx="4000" cy="1598"/>
            </a:xfrm>
            <a:prstGeom prst="rect">
              <a:avLst/>
            </a:prstGeom>
            <a:noFill/>
          </p:spPr>
          <p:txBody>
            <a:bodyPr wrap="square" rtlCol="0" anchor="t">
              <a:spAutoFit/>
            </a:bodyPr>
            <a:p>
              <a:r>
                <a:rPr lang="zh-CN" altLang="en-US" sz="2000"/>
                <a:t>7 fitting parameters</a:t>
              </a:r>
              <a:endParaRPr lang="zh-CN" altLang="en-US" sz="2000"/>
            </a:p>
            <a:p>
              <a:r>
                <a:rPr lang="zh-CN" altLang="en-US" sz="2000"/>
                <a:t>26 data points</a:t>
              </a:r>
              <a:endParaRPr lang="zh-CN" altLang="en-US" sz="2000"/>
            </a:p>
            <a:p>
              <a:r>
                <a:rPr lang="zh-CN" altLang="en-US" sz="2000"/>
                <a:t>χ</a:t>
              </a:r>
              <a:r>
                <a:rPr lang="zh-CN" altLang="en-US" sz="2000" baseline="30000"/>
                <a:t>2</a:t>
              </a:r>
              <a:r>
                <a:rPr lang="zh-CN" altLang="en-US" sz="2000"/>
                <a:t>/d</a:t>
              </a:r>
              <a:r>
                <a:rPr lang="en-US" altLang="zh-CN" sz="2000"/>
                <a:t>.</a:t>
              </a:r>
              <a:r>
                <a:rPr lang="zh-CN" altLang="en-US" sz="2000"/>
                <a:t>o</a:t>
              </a:r>
              <a:r>
                <a:rPr lang="en-US" altLang="zh-CN" sz="2000"/>
                <a:t>.</a:t>
              </a:r>
              <a:r>
                <a:rPr lang="zh-CN" altLang="en-US" sz="2000"/>
                <a:t>f</a:t>
              </a:r>
              <a:r>
                <a:rPr lang="en-US" altLang="zh-CN" sz="2000"/>
                <a:t>.</a:t>
              </a:r>
              <a:r>
                <a:rPr lang="zh-CN" altLang="en-US" sz="2000"/>
                <a:t> = 0.99</a:t>
              </a:r>
              <a:endParaRPr lang="zh-CN" altLang="en-US" sz="2000"/>
            </a:p>
          </p:txBody>
        </p:sp>
        <p:grpSp>
          <p:nvGrpSpPr>
            <p:cNvPr id="10" name="组合 9"/>
            <p:cNvGrpSpPr/>
            <p:nvPr/>
          </p:nvGrpSpPr>
          <p:grpSpPr>
            <a:xfrm>
              <a:off x="5360" y="8452"/>
              <a:ext cx="6460" cy="1648"/>
              <a:chOff x="5360" y="8452"/>
              <a:chExt cx="6460" cy="1648"/>
            </a:xfrm>
          </p:grpSpPr>
          <p:sp>
            <p:nvSpPr>
              <p:cNvPr id="7" name="文本框 6"/>
              <p:cNvSpPr txBox="1"/>
              <p:nvPr/>
            </p:nvSpPr>
            <p:spPr>
              <a:xfrm>
                <a:off x="5360" y="8452"/>
                <a:ext cx="6460" cy="628"/>
              </a:xfrm>
              <a:prstGeom prst="rect">
                <a:avLst/>
              </a:prstGeom>
              <a:noFill/>
            </p:spPr>
            <p:txBody>
              <a:bodyPr wrap="square" rtlCol="0" anchor="t">
                <a:spAutoFit/>
              </a:bodyPr>
              <a:p>
                <a:r>
                  <a:rPr lang="en-US" altLang="zh-CN" sz="2000"/>
                  <a:t>F</a:t>
                </a:r>
                <a:r>
                  <a:rPr lang="zh-CN" altLang="en-US" sz="2000"/>
                  <a:t>itted breakup reaction rates</a:t>
                </a:r>
                <a:r>
                  <a:rPr lang="en-US" altLang="zh-CN" sz="2000"/>
                  <a:t>:</a:t>
                </a:r>
                <a:endParaRPr lang="en-US" altLang="zh-CN" sz="2000"/>
              </a:p>
            </p:txBody>
          </p:sp>
          <p:pic>
            <p:nvPicPr>
              <p:cNvPr id="8" name="334E55B0-647D-440b-865C-3EC943EB4CBC-48" descr="wpsoffice"/>
              <p:cNvPicPr>
                <a:picLocks noChangeAspect="1"/>
              </p:cNvPicPr>
              <p:nvPr/>
            </p:nvPicPr>
            <p:blipFill>
              <a:blip r:embed="rId3"/>
              <a:stretch>
                <a:fillRect/>
              </a:stretch>
            </p:blipFill>
            <p:spPr>
              <a:xfrm>
                <a:off x="5920" y="9057"/>
                <a:ext cx="4205" cy="485"/>
              </a:xfrm>
              <a:prstGeom prst="rect">
                <a:avLst/>
              </a:prstGeom>
            </p:spPr>
          </p:pic>
          <p:pic>
            <p:nvPicPr>
              <p:cNvPr id="9" name="334E55B0-647D-440b-865C-3EC943EB4CBC-49" descr="/private/var/folders/ml/qk2ywnf50pb06wrx61vpyxs00000gn/T/com.kingsoft.wpsoffice.mac/wpsoffice.MdJiVHwpsoffice"/>
              <p:cNvPicPr>
                <a:picLocks noChangeAspect="1"/>
              </p:cNvPicPr>
              <p:nvPr/>
            </p:nvPicPr>
            <p:blipFill>
              <a:blip r:embed="rId4"/>
              <a:stretch>
                <a:fillRect/>
              </a:stretch>
            </p:blipFill>
            <p:spPr>
              <a:xfrm>
                <a:off x="5925" y="9634"/>
                <a:ext cx="4196" cy="467"/>
              </a:xfrm>
              <a:prstGeom prst="rect">
                <a:avLst/>
              </a:prstGeom>
            </p:spPr>
          </p:pic>
        </p:grpSp>
      </p:grpSp>
      <p:grpSp>
        <p:nvGrpSpPr>
          <p:cNvPr id="23" name="组合 22"/>
          <p:cNvGrpSpPr/>
          <p:nvPr/>
        </p:nvGrpSpPr>
        <p:grpSpPr>
          <a:xfrm>
            <a:off x="7976870" y="5457825"/>
            <a:ext cx="3423285" cy="922020"/>
            <a:chOff x="13961" y="8649"/>
            <a:chExt cx="5391" cy="1452"/>
          </a:xfrm>
        </p:grpSpPr>
        <p:sp>
          <p:nvSpPr>
            <p:cNvPr id="16" name="文本框 15"/>
            <p:cNvSpPr txBox="1"/>
            <p:nvPr/>
          </p:nvSpPr>
          <p:spPr>
            <a:xfrm>
              <a:off x="13961" y="8649"/>
              <a:ext cx="5391" cy="1452"/>
            </a:xfrm>
            <a:prstGeom prst="rect">
              <a:avLst/>
            </a:prstGeom>
            <a:noFill/>
          </p:spPr>
          <p:txBody>
            <a:bodyPr wrap="square" rtlCol="0" anchor="t">
              <a:spAutoFit/>
            </a:bodyPr>
            <a:p>
              <a:r>
                <a:rPr lang="en-US" altLang="zh-CN"/>
                <a:t>O</a:t>
              </a:r>
              <a:r>
                <a:rPr lang="zh-CN" altLang="en-US"/>
                <a:t>rders of magnitude smaller than                             </a:t>
              </a:r>
              <a:r>
                <a:rPr lang="en-US" altLang="zh-CN"/>
                <a:t>= 636 mb with r</a:t>
              </a:r>
              <a:r>
                <a:rPr lang="en-US" altLang="zh-CN" baseline="-25000"/>
                <a:t>X</a:t>
              </a:r>
              <a:r>
                <a:rPr lang="en-US" altLang="zh-CN"/>
                <a:t> = 4.5 fm.</a:t>
              </a:r>
              <a:r>
                <a:rPr lang="zh-CN" altLang="en-US"/>
                <a:t> </a:t>
              </a:r>
              <a:endParaRPr lang="zh-CN" altLang="en-US"/>
            </a:p>
          </p:txBody>
        </p:sp>
        <p:pic>
          <p:nvPicPr>
            <p:cNvPr id="22" name="334E55B0-647D-440b-865C-3EC943EB4CBC-50" descr="/private/var/folders/ml/qk2ywnf50pb06wrx61vpyxs00000gn/T/com.kingsoft.wpsoffice.mac/wpsoffice.mqFtHvwpsoffice"/>
            <p:cNvPicPr>
              <a:picLocks noChangeAspect="1"/>
            </p:cNvPicPr>
            <p:nvPr/>
          </p:nvPicPr>
          <p:blipFill>
            <a:blip r:embed="rId5"/>
            <a:stretch>
              <a:fillRect/>
            </a:stretch>
          </p:blipFill>
          <p:spPr>
            <a:xfrm>
              <a:off x="15021" y="9105"/>
              <a:ext cx="2546" cy="539"/>
            </a:xfrm>
            <a:prstGeom prst="rect">
              <a:avLst/>
            </a:prstGeom>
          </p:spPr>
        </p:pic>
      </p:grpSp>
      <p:sp>
        <p:nvSpPr>
          <p:cNvPr id="55" name="文本框 54"/>
          <p:cNvSpPr txBox="1"/>
          <p:nvPr/>
        </p:nvSpPr>
        <p:spPr>
          <a:xfrm>
            <a:off x="3721735" y="807720"/>
            <a:ext cx="2745740" cy="306705"/>
          </a:xfrm>
          <a:prstGeom prst="rect">
            <a:avLst/>
          </a:prstGeom>
          <a:noFill/>
        </p:spPr>
        <p:txBody>
          <a:bodyPr wrap="none" rtlCol="0" anchor="t">
            <a:spAutoFit/>
          </a:bodyPr>
          <a:p>
            <a:r>
              <a:rPr lang="zh-CN" altLang="en-US" sz="1400">
                <a:sym typeface="+mn-ea"/>
              </a:rPr>
              <a:t>B</a:t>
            </a:r>
            <a:r>
              <a:rPr lang="en-US" sz="1400">
                <a:sym typeface="+mn-ea"/>
              </a:rPr>
              <a:t>HIJ</a:t>
            </a:r>
            <a:r>
              <a:rPr lang="en-US" altLang="zh-CN" sz="1400">
                <a:sym typeface="+mn-ea"/>
              </a:rPr>
              <a:t>, </a:t>
            </a:r>
            <a:r>
              <a:rPr lang="zh-CN" altLang="en-US" sz="1400">
                <a:sym typeface="+mn-ea"/>
              </a:rPr>
              <a:t>P</a:t>
            </a:r>
            <a:r>
              <a:rPr lang="en-US" altLang="zh-CN" sz="1400">
                <a:sym typeface="+mn-ea"/>
              </a:rPr>
              <a:t>RD</a:t>
            </a:r>
            <a:r>
              <a:rPr sz="1400">
                <a:sym typeface="+mn-ea"/>
              </a:rPr>
              <a:t> 103</a:t>
            </a:r>
            <a:r>
              <a:rPr lang="en-US" sz="1400">
                <a:sym typeface="+mn-ea"/>
              </a:rPr>
              <a:t>, </a:t>
            </a:r>
            <a:r>
              <a:rPr sz="1400">
                <a:sym typeface="+mn-ea"/>
              </a:rPr>
              <a:t>L071901 </a:t>
            </a:r>
            <a:r>
              <a:rPr lang="zh-CN" altLang="en-US" sz="1400">
                <a:sym typeface="+mn-ea"/>
              </a:rPr>
              <a:t>(202</a:t>
            </a:r>
            <a:r>
              <a:rPr lang="en-US" altLang="zh-CN" sz="1400">
                <a:sym typeface="+mn-ea"/>
              </a:rPr>
              <a:t>1</a:t>
            </a:r>
            <a:r>
              <a:rPr lang="zh-CN" altLang="en-US" sz="1400">
                <a:sym typeface="+mn-ea"/>
              </a:rPr>
              <a:t>)</a:t>
            </a:r>
            <a:endParaRPr lang="zh-CN" altLang="en-US" sz="1400"/>
          </a:p>
        </p:txBody>
      </p:sp>
      <p:grpSp>
        <p:nvGrpSpPr>
          <p:cNvPr id="26" name="组合 25"/>
          <p:cNvGrpSpPr/>
          <p:nvPr/>
        </p:nvGrpSpPr>
        <p:grpSpPr>
          <a:xfrm>
            <a:off x="0" y="2056130"/>
            <a:ext cx="12190730" cy="3310890"/>
            <a:chOff x="0" y="3238"/>
            <a:chExt cx="19198" cy="5214"/>
          </a:xfrm>
        </p:grpSpPr>
        <p:grpSp>
          <p:nvGrpSpPr>
            <p:cNvPr id="20" name="组合 19"/>
            <p:cNvGrpSpPr/>
            <p:nvPr/>
          </p:nvGrpSpPr>
          <p:grpSpPr>
            <a:xfrm>
              <a:off x="0" y="3238"/>
              <a:ext cx="19198" cy="5214"/>
              <a:chOff x="0" y="3238"/>
              <a:chExt cx="19198" cy="5214"/>
            </a:xfrm>
          </p:grpSpPr>
          <p:grpSp>
            <p:nvGrpSpPr>
              <p:cNvPr id="5" name="组合 4"/>
              <p:cNvGrpSpPr/>
              <p:nvPr/>
            </p:nvGrpSpPr>
            <p:grpSpPr>
              <a:xfrm>
                <a:off x="0" y="3238"/>
                <a:ext cx="19199" cy="5214"/>
                <a:chOff x="0" y="3238"/>
                <a:chExt cx="19199" cy="5214"/>
              </a:xfrm>
            </p:grpSpPr>
            <p:pic>
              <p:nvPicPr>
                <p:cNvPr id="3" name="图片 2" descr="截屏2021-05-08 下午3.13.39"/>
                <p:cNvPicPr>
                  <a:picLocks noChangeAspect="1"/>
                </p:cNvPicPr>
                <p:nvPr/>
              </p:nvPicPr>
              <p:blipFill>
                <a:blip r:embed="rId6"/>
                <a:stretch>
                  <a:fillRect/>
                </a:stretch>
              </p:blipFill>
              <p:spPr>
                <a:xfrm>
                  <a:off x="0" y="3238"/>
                  <a:ext cx="9407" cy="5214"/>
                </a:xfrm>
                <a:prstGeom prst="rect">
                  <a:avLst/>
                </a:prstGeom>
              </p:spPr>
            </p:pic>
            <p:pic>
              <p:nvPicPr>
                <p:cNvPr id="4" name="图片 3" descr="截屏2021-05-08 下午3.13.25"/>
                <p:cNvPicPr>
                  <a:picLocks noChangeAspect="1"/>
                </p:cNvPicPr>
                <p:nvPr/>
              </p:nvPicPr>
              <p:blipFill>
                <a:blip r:embed="rId7"/>
                <a:stretch>
                  <a:fillRect/>
                </a:stretch>
              </p:blipFill>
              <p:spPr>
                <a:xfrm>
                  <a:off x="9791" y="3238"/>
                  <a:ext cx="9409" cy="5214"/>
                </a:xfrm>
                <a:prstGeom prst="rect">
                  <a:avLst/>
                </a:prstGeom>
              </p:spPr>
            </p:pic>
          </p:grpSp>
          <p:grpSp>
            <p:nvGrpSpPr>
              <p:cNvPr id="17" name="组合 16"/>
              <p:cNvGrpSpPr/>
              <p:nvPr/>
            </p:nvGrpSpPr>
            <p:grpSpPr>
              <a:xfrm>
                <a:off x="1617" y="4384"/>
                <a:ext cx="4036" cy="2413"/>
                <a:chOff x="1617" y="4384"/>
                <a:chExt cx="4036" cy="2413"/>
              </a:xfrm>
            </p:grpSpPr>
            <p:sp>
              <p:nvSpPr>
                <p:cNvPr id="12" name="文本框 11"/>
                <p:cNvSpPr txBox="1"/>
                <p:nvPr/>
              </p:nvSpPr>
              <p:spPr>
                <a:xfrm>
                  <a:off x="4111" y="4384"/>
                  <a:ext cx="1542" cy="580"/>
                </a:xfrm>
                <a:prstGeom prst="rect">
                  <a:avLst/>
                </a:prstGeom>
                <a:noFill/>
              </p:spPr>
              <p:txBody>
                <a:bodyPr wrap="none" rtlCol="0" anchor="t">
                  <a:spAutoFit/>
                </a:bodyPr>
                <a:p>
                  <a:r>
                    <a:rPr lang="en-US" b="1">
                      <a:solidFill>
                        <a:srgbClr val="0000FF"/>
                      </a:solidFill>
                      <a:latin typeface="+mn-lt"/>
                      <a:ea typeface="+mn-ea"/>
                      <a:sym typeface="+mn-ea"/>
                    </a:rPr>
                    <a:t>X(3872)</a:t>
                  </a:r>
                  <a:endParaRPr lang="en-US" altLang="en-US" b="1">
                    <a:solidFill>
                      <a:srgbClr val="0000FF"/>
                    </a:solidFill>
                    <a:latin typeface="+mn-lt"/>
                    <a:ea typeface="+mn-ea"/>
                    <a:sym typeface="+mn-ea"/>
                  </a:endParaRPr>
                </a:p>
              </p:txBody>
            </p:sp>
            <p:sp>
              <p:nvSpPr>
                <p:cNvPr id="14" name="文本框 13"/>
                <p:cNvSpPr txBox="1"/>
                <p:nvPr/>
              </p:nvSpPr>
              <p:spPr>
                <a:xfrm>
                  <a:off x="1617" y="6217"/>
                  <a:ext cx="1207" cy="580"/>
                </a:xfrm>
                <a:prstGeom prst="rect">
                  <a:avLst/>
                </a:prstGeom>
                <a:noFill/>
              </p:spPr>
              <p:txBody>
                <a:bodyPr wrap="none" rtlCol="0" anchor="t">
                  <a:spAutoFit/>
                </a:bodyPr>
                <a:p>
                  <a:r>
                    <a:rPr lang="en-US" b="1">
                      <a:solidFill>
                        <a:srgbClr val="FF0000"/>
                      </a:solidFill>
                      <a:ea typeface="+mn-ea"/>
                      <a:cs typeface="Arial" panose="020B0604020202090204" pitchFamily="34" charset="0"/>
                      <a:sym typeface="+mn-ea"/>
                    </a:rPr>
                    <a:t>ψ</a:t>
                  </a:r>
                  <a:r>
                    <a:rPr lang="en-US" b="1">
                      <a:solidFill>
                        <a:srgbClr val="FF0000"/>
                      </a:solidFill>
                      <a:latin typeface="+mn-lt"/>
                      <a:ea typeface="+mn-ea"/>
                      <a:sym typeface="+mn-ea"/>
                    </a:rPr>
                    <a:t>(2S)</a:t>
                  </a:r>
                  <a:endParaRPr lang="en-US" altLang="en-US" b="1">
                    <a:solidFill>
                      <a:srgbClr val="FF0000"/>
                    </a:solidFill>
                    <a:latin typeface="+mn-lt"/>
                    <a:ea typeface="+mn-ea"/>
                    <a:sym typeface="+mn-ea"/>
                  </a:endParaRPr>
                </a:p>
              </p:txBody>
            </p:sp>
          </p:grpSp>
        </p:grpSp>
        <p:grpSp>
          <p:nvGrpSpPr>
            <p:cNvPr id="25" name="组合 24"/>
            <p:cNvGrpSpPr/>
            <p:nvPr/>
          </p:nvGrpSpPr>
          <p:grpSpPr>
            <a:xfrm>
              <a:off x="12943" y="4196"/>
              <a:ext cx="1682" cy="3007"/>
              <a:chOff x="12943" y="4196"/>
              <a:chExt cx="1682" cy="3007"/>
            </a:xfrm>
          </p:grpSpPr>
          <p:sp>
            <p:nvSpPr>
              <p:cNvPr id="21" name="文本框 20"/>
              <p:cNvSpPr txBox="1"/>
              <p:nvPr/>
            </p:nvSpPr>
            <p:spPr>
              <a:xfrm>
                <a:off x="12992" y="4196"/>
                <a:ext cx="1541" cy="580"/>
              </a:xfrm>
              <a:prstGeom prst="rect">
                <a:avLst/>
              </a:prstGeom>
              <a:noFill/>
            </p:spPr>
            <p:txBody>
              <a:bodyPr wrap="none" rtlCol="0" anchor="t">
                <a:spAutoFit/>
              </a:bodyPr>
              <a:p>
                <a:r>
                  <a:rPr lang="en-US" b="1">
                    <a:solidFill>
                      <a:srgbClr val="0000FF"/>
                    </a:solidFill>
                    <a:latin typeface="+mn-lt"/>
                    <a:ea typeface="+mn-ea"/>
                    <a:sym typeface="+mn-ea"/>
                  </a:rPr>
                  <a:t>prompt</a:t>
                </a:r>
                <a:endParaRPr lang="en-US" altLang="en-US" b="1">
                  <a:solidFill>
                    <a:srgbClr val="0000FF"/>
                  </a:solidFill>
                  <a:latin typeface="+mn-lt"/>
                  <a:ea typeface="+mn-ea"/>
                  <a:sym typeface="+mn-ea"/>
                </a:endParaRPr>
              </a:p>
            </p:txBody>
          </p:sp>
          <p:sp>
            <p:nvSpPr>
              <p:cNvPr id="24" name="文本框 23"/>
              <p:cNvSpPr txBox="1"/>
              <p:nvPr/>
            </p:nvSpPr>
            <p:spPr>
              <a:xfrm>
                <a:off x="12943" y="6623"/>
                <a:ext cx="1683" cy="580"/>
              </a:xfrm>
              <a:prstGeom prst="rect">
                <a:avLst/>
              </a:prstGeom>
              <a:noFill/>
            </p:spPr>
            <p:txBody>
              <a:bodyPr wrap="none" rtlCol="0" anchor="t">
                <a:spAutoFit/>
              </a:bodyPr>
              <a:p>
                <a:r>
                  <a:rPr lang="en-US" b="1">
                    <a:solidFill>
                      <a:srgbClr val="FF0000"/>
                    </a:solidFill>
                    <a:latin typeface="+mn-lt"/>
                    <a:ea typeface="+mn-ea"/>
                    <a:sym typeface="+mn-ea"/>
                  </a:rPr>
                  <a:t>b-decay</a:t>
                </a:r>
                <a:endParaRPr lang="en-US" altLang="en-US" b="1">
                  <a:solidFill>
                    <a:srgbClr val="FF0000"/>
                  </a:solidFill>
                  <a:latin typeface="+mn-lt"/>
                  <a:ea typeface="+mn-ea"/>
                  <a:sym typeface="+mn-ea"/>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a:latin typeface="微软雅黑" charset="0"/>
                <a:ea typeface="微软雅黑" charset="0"/>
                <a:sym typeface="+mn-ea"/>
              </a:rPr>
              <a:t>Production of X(3872) at </a:t>
            </a:r>
            <a:r>
              <a:rPr lang="en-US" altLang="zh-CN" sz="2000">
                <a:solidFill>
                  <a:srgbClr val="0000FF"/>
                </a:solidFill>
                <a:latin typeface="微软雅黑" charset="0"/>
                <a:ea typeface="微软雅黑" charset="0"/>
                <a:sym typeface="+mn-ea"/>
              </a:rPr>
              <a:t>High Multiplicity</a:t>
            </a:r>
            <a:r>
              <a:rPr lang="en-US" altLang="zh-CN" sz="2000">
                <a:latin typeface="微软雅黑" charset="0"/>
                <a:ea typeface="微软雅黑" charset="0"/>
                <a:sym typeface="+mn-ea"/>
              </a:rPr>
              <a:t> in </a:t>
            </a:r>
            <a:r>
              <a:rPr lang="en-US" altLang="zh-CN" sz="2000" i="1">
                <a:latin typeface="微软雅黑" charset="0"/>
                <a:ea typeface="微软雅黑" charset="0"/>
                <a:sym typeface="+mn-ea"/>
              </a:rPr>
              <a:t>pp</a:t>
            </a:r>
            <a:r>
              <a:rPr lang="en-US" altLang="zh-CN" sz="2000">
                <a:latin typeface="微软雅黑" charset="0"/>
                <a:ea typeface="微软雅黑" charset="0"/>
                <a:sym typeface="+mn-ea"/>
              </a:rPr>
              <a:t> Collision</a:t>
            </a:r>
            <a:r>
              <a:rPr lang="en-US" altLang="zh-CN" sz="2000" b="1" dirty="0">
                <a:solidFill>
                  <a:schemeClr val="tx1"/>
                </a:solidFill>
                <a:latin typeface="微软雅黑" charset="0"/>
                <a:ea typeface="微软雅黑" charset="0"/>
                <a:sym typeface="微软雅黑" charset="-122"/>
              </a:rPr>
              <a:t> </a:t>
            </a:r>
            <a:endParaRPr lang="en-US" altLang="zh-CN" sz="2400" b="1" dirty="0">
              <a:solidFill>
                <a:srgbClr val="FF0000"/>
              </a:solidFill>
              <a:latin typeface="微软雅黑" charset="0"/>
              <a:ea typeface="微软雅黑" charset="0"/>
              <a:sym typeface="微软雅黑" charset="-122"/>
            </a:endParaRPr>
          </a:p>
        </p:txBody>
      </p:sp>
      <p:sp>
        <p:nvSpPr>
          <p:cNvPr id="11" name="文本框 10"/>
          <p:cNvSpPr txBox="1"/>
          <p:nvPr/>
        </p:nvSpPr>
        <p:spPr>
          <a:xfrm>
            <a:off x="360045" y="706755"/>
            <a:ext cx="3950335" cy="368300"/>
          </a:xfrm>
          <a:prstGeom prst="rect">
            <a:avLst/>
          </a:prstGeom>
          <a:noFill/>
        </p:spPr>
        <p:txBody>
          <a:bodyPr wrap="none" rtlCol="0" anchor="t">
            <a:spAutoFit/>
          </a:bodyPr>
          <a:p>
            <a:r>
              <a:rPr lang="en-US">
                <a:solidFill>
                  <a:srgbClr val="FF0000"/>
                </a:solidFill>
                <a:ea typeface="+mn-ea"/>
                <a:cs typeface="Arial" panose="020B0604020202090204" pitchFamily="34" charset="0"/>
                <a:sym typeface="+mn-ea"/>
              </a:rPr>
              <a:t>πX </a:t>
            </a:r>
            <a:r>
              <a:rPr lang="en-US">
                <a:latin typeface="+mn-lt"/>
                <a:ea typeface="+mn-ea"/>
                <a:sym typeface="+mn-ea"/>
              </a:rPr>
              <a:t>Scattering Cross Section in </a:t>
            </a:r>
            <a:r>
              <a:rPr lang="en-US">
                <a:solidFill>
                  <a:srgbClr val="FF0000"/>
                </a:solidFill>
                <a:latin typeface="+mn-lt"/>
                <a:ea typeface="+mn-ea"/>
                <a:sym typeface="+mn-ea"/>
              </a:rPr>
              <a:t>XEFT</a:t>
            </a:r>
            <a:endParaRPr lang="en-US" altLang="en-US">
              <a:solidFill>
                <a:srgbClr val="FF0000"/>
              </a:solidFill>
              <a:latin typeface="+mn-lt"/>
              <a:ea typeface="+mn-ea"/>
              <a:sym typeface="+mn-ea"/>
            </a:endParaRPr>
          </a:p>
        </p:txBody>
      </p:sp>
      <p:sp>
        <p:nvSpPr>
          <p:cNvPr id="25" name="文本框 24"/>
          <p:cNvSpPr txBox="1"/>
          <p:nvPr/>
        </p:nvSpPr>
        <p:spPr>
          <a:xfrm>
            <a:off x="360045" y="1099185"/>
            <a:ext cx="6607810" cy="1014730"/>
          </a:xfrm>
          <a:prstGeom prst="rect">
            <a:avLst/>
          </a:prstGeom>
          <a:noFill/>
        </p:spPr>
        <p:txBody>
          <a:bodyPr wrap="square" rtlCol="0" anchor="t">
            <a:spAutoFit/>
          </a:bodyPr>
          <a:p>
            <a:pPr marL="342900" indent="-342900" algn="l" defTabSz="457200">
              <a:buFont typeface="Wingdings" panose="05000000000000000000" charset="0"/>
              <a:buChar char=""/>
            </a:pPr>
            <a:r>
              <a:rPr lang="en-US" sz="2000">
                <a:solidFill>
                  <a:srgbClr val="0000FF"/>
                </a:solidFill>
                <a:latin typeface="+mn-lt"/>
                <a:ea typeface="+mn-ea"/>
                <a:sym typeface="+mn-ea"/>
              </a:rPr>
              <a:t>Low energy pions</a:t>
            </a:r>
            <a:r>
              <a:rPr lang="en-US" sz="2000">
                <a:solidFill>
                  <a:schemeClr val="tx1"/>
                </a:solidFill>
                <a:latin typeface="+mn-lt"/>
                <a:ea typeface="+mn-ea"/>
                <a:sym typeface="+mn-ea"/>
              </a:rPr>
              <a:t>:</a:t>
            </a:r>
            <a:endParaRPr lang="en-US" sz="2000">
              <a:solidFill>
                <a:schemeClr val="tx1"/>
              </a:solidFill>
              <a:latin typeface="+mn-lt"/>
              <a:ea typeface="+mn-ea"/>
              <a:sym typeface="+mn-ea"/>
            </a:endParaRPr>
          </a:p>
          <a:p>
            <a:pPr marL="342900" indent="-342900" algn="l" defTabSz="457200">
              <a:buFont typeface="Wingdings" panose="05000000000000000000" charset="0"/>
              <a:buChar char=""/>
            </a:pPr>
            <a:endParaRPr lang="en-US" sz="2000">
              <a:solidFill>
                <a:schemeClr val="tx1"/>
              </a:solidFill>
              <a:latin typeface="+mn-lt"/>
              <a:ea typeface="+mn-ea"/>
              <a:sym typeface="+mn-ea"/>
            </a:endParaRPr>
          </a:p>
          <a:p>
            <a:pPr marL="342900" indent="-342900" algn="l" defTabSz="457200">
              <a:buFont typeface="Wingdings" panose="05000000000000000000" charset="0"/>
              <a:buChar char=""/>
            </a:pPr>
            <a:r>
              <a:rPr lang="en-US" sz="2000">
                <a:solidFill>
                  <a:srgbClr val="FF0000"/>
                </a:solidFill>
                <a:latin typeface="+mn-lt"/>
                <a:ea typeface="+mn-ea"/>
                <a:sym typeface="+mn-ea"/>
              </a:rPr>
              <a:t>High energy pions</a:t>
            </a:r>
            <a:r>
              <a:rPr lang="en-US" sz="2000">
                <a:solidFill>
                  <a:schemeClr val="tx1"/>
                </a:solidFill>
                <a:latin typeface="+mn-lt"/>
                <a:ea typeface="+mn-ea"/>
                <a:sym typeface="+mn-ea"/>
              </a:rPr>
              <a:t>:  </a:t>
            </a:r>
            <a:endParaRPr lang="en-US" sz="2000">
              <a:solidFill>
                <a:schemeClr val="tx1"/>
              </a:solidFill>
              <a:latin typeface="+mn-lt"/>
              <a:ea typeface="+mn-ea"/>
              <a:sym typeface="+mn-ea"/>
            </a:endParaRPr>
          </a:p>
        </p:txBody>
      </p:sp>
      <p:pic>
        <p:nvPicPr>
          <p:cNvPr id="12" name="334E55B0-647D-440b-865C-3EC943EB4CBC-51" descr="/private/var/folders/ml/qk2ywnf50pb06wrx61vpyxs00000gn/T/com.kingsoft.wpsoffice.mac/wpsoffice.RwnNFswpsoffice"/>
          <p:cNvPicPr>
            <a:picLocks noChangeAspect="1"/>
          </p:cNvPicPr>
          <p:nvPr/>
        </p:nvPicPr>
        <p:blipFill>
          <a:blip r:embed="rId1"/>
          <a:stretch>
            <a:fillRect/>
          </a:stretch>
        </p:blipFill>
        <p:spPr>
          <a:xfrm>
            <a:off x="3023235" y="1182370"/>
            <a:ext cx="6449695" cy="269875"/>
          </a:xfrm>
          <a:prstGeom prst="rect">
            <a:avLst/>
          </a:prstGeom>
        </p:spPr>
      </p:pic>
      <p:grpSp>
        <p:nvGrpSpPr>
          <p:cNvPr id="18" name="组合 17"/>
          <p:cNvGrpSpPr/>
          <p:nvPr/>
        </p:nvGrpSpPr>
        <p:grpSpPr>
          <a:xfrm>
            <a:off x="363855" y="2415540"/>
            <a:ext cx="11464290" cy="706755"/>
            <a:chOff x="567" y="5493"/>
            <a:chExt cx="18054" cy="1113"/>
          </a:xfrm>
        </p:grpSpPr>
        <p:sp>
          <p:nvSpPr>
            <p:cNvPr id="16" name="文本框 15"/>
            <p:cNvSpPr txBox="1"/>
            <p:nvPr/>
          </p:nvSpPr>
          <p:spPr>
            <a:xfrm>
              <a:off x="567" y="5493"/>
              <a:ext cx="18054" cy="1113"/>
            </a:xfrm>
            <a:prstGeom prst="rect">
              <a:avLst/>
            </a:prstGeom>
            <a:noFill/>
          </p:spPr>
          <p:txBody>
            <a:bodyPr wrap="square" rtlCol="0" anchor="t">
              <a:spAutoFit/>
            </a:bodyPr>
            <a:p>
              <a:pPr algn="l" defTabSz="457200"/>
              <a:r>
                <a:rPr lang="en-US" sz="2000">
                  <a:solidFill>
                    <a:schemeClr val="tx1"/>
                  </a:solidFill>
                  <a:latin typeface="+mn-lt"/>
                  <a:ea typeface="+mn-ea"/>
                  <a:sym typeface="+mn-ea"/>
                </a:rPr>
                <a:t>For example, P-wave contributions of                                                          to               decrease from </a:t>
              </a:r>
              <a:r>
                <a:rPr lang="en-US" sz="2000">
                  <a:solidFill>
                    <a:srgbClr val="FF0000"/>
                  </a:solidFill>
                  <a:latin typeface="+mn-lt"/>
                  <a:ea typeface="+mn-ea"/>
                  <a:sym typeface="+mn-ea"/>
                </a:rPr>
                <a:t>0.2 to 0.04 to 0.02 mb</a:t>
              </a:r>
              <a:r>
                <a:rPr lang="en-US" sz="2000">
                  <a:solidFill>
                    <a:schemeClr val="tx1"/>
                  </a:solidFill>
                  <a:latin typeface="+mn-lt"/>
                  <a:ea typeface="+mn-ea"/>
                  <a:sym typeface="+mn-ea"/>
                </a:rPr>
                <a:t> as effective temperature increase from 100 to 200 to 300 MeV.</a:t>
              </a:r>
              <a:endParaRPr lang="en-US" sz="2000">
                <a:solidFill>
                  <a:schemeClr val="tx1"/>
                </a:solidFill>
                <a:latin typeface="+mn-lt"/>
                <a:ea typeface="+mn-ea"/>
                <a:sym typeface="+mn-ea"/>
              </a:endParaRPr>
            </a:p>
          </p:txBody>
        </p:sp>
        <p:pic>
          <p:nvPicPr>
            <p:cNvPr id="17" name="334E55B0-647D-440b-865C-3EC943EB4CBC-52" descr="/private/var/folders/ml/qk2ywnf50pb06wrx61vpyxs00000gn/T/com.kingsoft.wpsoffice.mac/wpsoffice.yEwpecwpsoffice"/>
            <p:cNvPicPr>
              <a:picLocks noChangeAspect="1"/>
            </p:cNvPicPr>
            <p:nvPr/>
          </p:nvPicPr>
          <p:blipFill>
            <a:blip r:embed="rId2"/>
            <a:stretch>
              <a:fillRect/>
            </a:stretch>
          </p:blipFill>
          <p:spPr>
            <a:xfrm>
              <a:off x="7720" y="5568"/>
              <a:ext cx="5892" cy="431"/>
            </a:xfrm>
            <a:prstGeom prst="rect">
              <a:avLst/>
            </a:prstGeom>
          </p:spPr>
        </p:pic>
        <p:pic>
          <p:nvPicPr>
            <p:cNvPr id="22" name="334E55B0-647D-440b-865C-3EC943EB4CBC-53" descr="/private/var/folders/ml/qk2ywnf50pb06wrx61vpyxs00000gn/T/com.kingsoft.wpsoffice.mac/wpsoffice.WhAvIHwpsoffice"/>
            <p:cNvPicPr>
              <a:picLocks noChangeAspect="1"/>
            </p:cNvPicPr>
            <p:nvPr/>
          </p:nvPicPr>
          <p:blipFill>
            <a:blip r:embed="rId3"/>
            <a:stretch>
              <a:fillRect/>
            </a:stretch>
          </p:blipFill>
          <p:spPr>
            <a:xfrm>
              <a:off x="14394" y="5541"/>
              <a:ext cx="1305" cy="506"/>
            </a:xfrm>
            <a:prstGeom prst="rect">
              <a:avLst/>
            </a:prstGeom>
          </p:spPr>
        </p:pic>
      </p:grpSp>
      <p:sp>
        <p:nvSpPr>
          <p:cNvPr id="19" name="文本框 18"/>
          <p:cNvSpPr txBox="1"/>
          <p:nvPr/>
        </p:nvSpPr>
        <p:spPr>
          <a:xfrm>
            <a:off x="363855" y="3304540"/>
            <a:ext cx="11339830" cy="1014730"/>
          </a:xfrm>
          <a:prstGeom prst="rect">
            <a:avLst/>
          </a:prstGeom>
          <a:noFill/>
        </p:spPr>
        <p:txBody>
          <a:bodyPr wrap="square" rtlCol="0" anchor="t">
            <a:spAutoFit/>
          </a:bodyPr>
          <a:p>
            <a:pPr algn="l"/>
            <a:r>
              <a:rPr lang="en-US" altLang="zh-CN" sz="2000">
                <a:sym typeface="+mn-ea"/>
              </a:rPr>
              <a:t>We are working on this. </a:t>
            </a:r>
            <a:r>
              <a:rPr lang="en-US" sz="2000">
                <a:latin typeface="+mn-lt"/>
                <a:ea typeface="+mn-ea"/>
                <a:sym typeface="+mn-ea"/>
              </a:rPr>
              <a:t>Based on our current progress, the </a:t>
            </a:r>
            <a:r>
              <a:rPr lang="en-US" sz="2000">
                <a:solidFill>
                  <a:srgbClr val="0000FF"/>
                </a:solidFill>
                <a:latin typeface="+mn-lt"/>
                <a:ea typeface="+mn-ea"/>
                <a:sym typeface="+mn-ea"/>
              </a:rPr>
              <a:t>expected/predicted values</a:t>
            </a:r>
            <a:r>
              <a:rPr lang="en-US" sz="2000">
                <a:latin typeface="+mn-lt"/>
                <a:ea typeface="+mn-ea"/>
                <a:sym typeface="+mn-ea"/>
              </a:rPr>
              <a:t> are consistant with the </a:t>
            </a:r>
            <a:r>
              <a:rPr lang="en-US" sz="2000">
                <a:solidFill>
                  <a:srgbClr val="FF0000"/>
                </a:solidFill>
                <a:latin typeface="+mn-lt"/>
                <a:ea typeface="+mn-ea"/>
                <a:sym typeface="+mn-ea"/>
              </a:rPr>
              <a:t>fitted </a:t>
            </a:r>
            <a:r>
              <a:rPr lang="zh-CN" altLang="en-US" sz="2000">
                <a:solidFill>
                  <a:srgbClr val="FF0000"/>
                </a:solidFill>
                <a:sym typeface="+mn-ea"/>
              </a:rPr>
              <a:t>breakup reaction rates</a:t>
            </a:r>
            <a:r>
              <a:rPr lang="en-US" altLang="zh-CN" sz="2000">
                <a:sym typeface="+mn-ea"/>
              </a:rPr>
              <a:t>. If so, this would be a support for X being a loosely bound charm meson molecule. </a:t>
            </a:r>
            <a:endParaRPr lang="en-US" altLang="zh-CN" sz="2000">
              <a:solidFill>
                <a:srgbClr val="FF0000"/>
              </a:solidFill>
              <a:latin typeface="+mn-lt"/>
              <a:ea typeface="+mn-ea"/>
              <a:sym typeface="+mn-ea"/>
            </a:endParaRPr>
          </a:p>
        </p:txBody>
      </p:sp>
      <p:pic>
        <p:nvPicPr>
          <p:cNvPr id="3" name="334E55B0-647D-440b-865C-3EC943EB4CBC-56" descr="/private/var/folders/ml/qk2ywnf50pb06wrx61vpyxs00000gn/T/com.kingsoft.wpsoffice.mac/wpsoffice.LevNhtwpsoffice"/>
          <p:cNvPicPr>
            <a:picLocks noChangeAspect="1"/>
          </p:cNvPicPr>
          <p:nvPr/>
        </p:nvPicPr>
        <p:blipFill>
          <a:blip r:embed="rId4"/>
          <a:stretch>
            <a:fillRect/>
          </a:stretch>
        </p:blipFill>
        <p:spPr>
          <a:xfrm>
            <a:off x="2975610" y="1655445"/>
            <a:ext cx="9007475" cy="520065"/>
          </a:xfrm>
          <a:prstGeom prst="rect">
            <a:avLst/>
          </a:prstGeom>
        </p:spPr>
      </p:pic>
      <p:grpSp>
        <p:nvGrpSpPr>
          <p:cNvPr id="4" name="组合 3"/>
          <p:cNvGrpSpPr/>
          <p:nvPr/>
        </p:nvGrpSpPr>
        <p:grpSpPr>
          <a:xfrm>
            <a:off x="363855" y="4436110"/>
            <a:ext cx="11339830" cy="1014730"/>
            <a:chOff x="573" y="6986"/>
            <a:chExt cx="17858" cy="1598"/>
          </a:xfrm>
        </p:grpSpPr>
        <p:grpSp>
          <p:nvGrpSpPr>
            <p:cNvPr id="2" name="组合 1"/>
            <p:cNvGrpSpPr/>
            <p:nvPr/>
          </p:nvGrpSpPr>
          <p:grpSpPr>
            <a:xfrm>
              <a:off x="573" y="6986"/>
              <a:ext cx="17858" cy="1598"/>
              <a:chOff x="573" y="8414"/>
              <a:chExt cx="17858" cy="1598"/>
            </a:xfrm>
          </p:grpSpPr>
          <p:pic>
            <p:nvPicPr>
              <p:cNvPr id="21" name="334E55B0-647D-440b-865C-3EC943EB4CBC-55" descr="/private/var/folders/ml/qk2ywnf50pb06wrx61vpyxs00000gn/T/com.kingsoft.wpsoffice.mac/wpsoffice.IDUUrBwpsoffice"/>
              <p:cNvPicPr>
                <a:picLocks noChangeAspect="1"/>
              </p:cNvPicPr>
              <p:nvPr/>
            </p:nvPicPr>
            <p:blipFill>
              <a:blip r:embed="rId5"/>
              <a:stretch>
                <a:fillRect/>
              </a:stretch>
            </p:blipFill>
            <p:spPr>
              <a:xfrm>
                <a:off x="4292" y="9050"/>
                <a:ext cx="5396" cy="425"/>
              </a:xfrm>
              <a:prstGeom prst="rect">
                <a:avLst/>
              </a:prstGeom>
            </p:spPr>
          </p:pic>
          <p:grpSp>
            <p:nvGrpSpPr>
              <p:cNvPr id="24" name="组合 23"/>
              <p:cNvGrpSpPr/>
              <p:nvPr/>
            </p:nvGrpSpPr>
            <p:grpSpPr>
              <a:xfrm rot="0">
                <a:off x="573" y="8414"/>
                <a:ext cx="17858" cy="1598"/>
                <a:chOff x="573" y="8414"/>
                <a:chExt cx="17858" cy="1598"/>
              </a:xfrm>
            </p:grpSpPr>
            <p:sp>
              <p:nvSpPr>
                <p:cNvPr id="20" name="文本框 19"/>
                <p:cNvSpPr txBox="1"/>
                <p:nvPr/>
              </p:nvSpPr>
              <p:spPr>
                <a:xfrm>
                  <a:off x="573" y="8414"/>
                  <a:ext cx="17858" cy="1598"/>
                </a:xfrm>
                <a:prstGeom prst="rect">
                  <a:avLst/>
                </a:prstGeom>
                <a:noFill/>
              </p:spPr>
              <p:txBody>
                <a:bodyPr wrap="square" rtlCol="0" anchor="t">
                  <a:spAutoFit/>
                </a:bodyPr>
                <a:p>
                  <a:pPr algn="l"/>
                  <a:r>
                    <a:rPr lang="en-US" altLang="zh-CN" sz="2000">
                      <a:sym typeface="+mn-ea"/>
                    </a:rPr>
                    <a:t>Note: CMS observes the X(3872) production in PbPb collisions. The </a:t>
                  </a:r>
                  <a:r>
                    <a:rPr lang="en-US" altLang="zh-CN" sz="2000">
                      <a:solidFill>
                        <a:srgbClr val="0000FF"/>
                      </a:solidFill>
                      <a:sym typeface="+mn-ea"/>
                    </a:rPr>
                    <a:t>prompt X(3872) to ψ(2S) yield ratio</a:t>
                  </a:r>
                  <a:r>
                    <a:rPr lang="en-US" altLang="zh-CN" sz="2000">
                      <a:sym typeface="+mn-ea"/>
                    </a:rPr>
                    <a:t> is found to be                                                     , which is an order of magnitude larger than the typical values of 0.1 fo</a:t>
                  </a:r>
                  <a:r>
                    <a:rPr lang="en-US" altLang="zh-CN" sz="2000">
                      <a:solidFill>
                        <a:schemeClr val="tx1"/>
                      </a:solidFill>
                      <a:sym typeface="+mn-ea"/>
                    </a:rPr>
                    <a:t>r </a:t>
                  </a:r>
                  <a:r>
                    <a:rPr lang="en-US" altLang="zh-CN" sz="2000">
                      <a:solidFill>
                        <a:schemeClr val="tx1"/>
                      </a:solidFill>
                      <a:latin typeface="+mn-lt"/>
                      <a:ea typeface="+mn-ea"/>
                      <a:sym typeface="+mn-ea"/>
                    </a:rPr>
                    <a:t>pp collision.</a:t>
                  </a:r>
                  <a:endParaRPr lang="en-US" altLang="zh-CN" sz="2000">
                    <a:solidFill>
                      <a:schemeClr val="tx1"/>
                    </a:solidFill>
                    <a:latin typeface="+mn-lt"/>
                    <a:ea typeface="+mn-ea"/>
                    <a:sym typeface="+mn-ea"/>
                  </a:endParaRPr>
                </a:p>
              </p:txBody>
            </p:sp>
            <p:sp>
              <p:nvSpPr>
                <p:cNvPr id="23" name="文本框 22"/>
                <p:cNvSpPr txBox="1"/>
                <p:nvPr/>
              </p:nvSpPr>
              <p:spPr>
                <a:xfrm>
                  <a:off x="14876" y="9475"/>
                  <a:ext cx="3420" cy="483"/>
                </a:xfrm>
                <a:prstGeom prst="rect">
                  <a:avLst/>
                </a:prstGeom>
                <a:noFill/>
              </p:spPr>
              <p:txBody>
                <a:bodyPr wrap="none" rtlCol="0" anchor="t">
                  <a:spAutoFit/>
                </a:bodyPr>
                <a:p>
                  <a:pPr algn="l"/>
                  <a:r>
                    <a:rPr lang="en-US" altLang="zh-CN" sz="1400">
                      <a:sym typeface="+mn-ea"/>
                    </a:rPr>
                    <a:t>CMS, [arXiv:2102.13048]</a:t>
                  </a:r>
                  <a:endParaRPr lang="zh-CN" altLang="en-US" sz="1400">
                    <a:sym typeface="+mn-ea"/>
                  </a:endParaRPr>
                </a:p>
              </p:txBody>
            </p:sp>
          </p:grpSp>
        </p:grpSp>
        <p:sp>
          <p:nvSpPr>
            <p:cNvPr id="15" name="文本框 14"/>
            <p:cNvSpPr txBox="1"/>
            <p:nvPr/>
          </p:nvSpPr>
          <p:spPr>
            <a:xfrm>
              <a:off x="10421" y="7944"/>
              <a:ext cx="4497" cy="580"/>
            </a:xfrm>
            <a:prstGeom prst="rect">
              <a:avLst/>
            </a:prstGeom>
            <a:noFill/>
          </p:spPr>
          <p:txBody>
            <a:bodyPr wrap="none" rtlCol="0" anchor="t">
              <a:spAutoFit/>
            </a:bodyPr>
            <a:p>
              <a:r>
                <a:rPr lang="en-US" altLang="zh-CN">
                  <a:sym typeface="+mn-ea"/>
                </a:rPr>
                <a:t> [</a:t>
              </a:r>
              <a:r>
                <a:rPr lang="zh-CN" altLang="en-US">
                  <a:sym typeface="+mn-ea"/>
                </a:rPr>
                <a:t>易凯</a:t>
              </a:r>
              <a:r>
                <a:rPr lang="en-US" altLang="zh-CN">
                  <a:sym typeface="+mn-ea"/>
                </a:rPr>
                <a:t>'s talk this afternoon]</a:t>
              </a: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chemeClr val="tx1"/>
                </a:solidFill>
                <a:latin typeface="微软雅黑" charset="-122"/>
                <a:ea typeface="微软雅黑" charset="-122"/>
                <a:sym typeface="微软雅黑" charset="-122"/>
              </a:rPr>
              <a:t>Summary </a:t>
            </a:r>
            <a:endParaRPr lang="en-US" altLang="zh-CN" sz="2400" b="1" dirty="0">
              <a:solidFill>
                <a:srgbClr val="FF0000"/>
              </a:solidFill>
              <a:latin typeface="微软雅黑" charset="-122"/>
              <a:ea typeface="微软雅黑" charset="-122"/>
              <a:sym typeface="微软雅黑" charset="-122"/>
            </a:endParaRPr>
          </a:p>
        </p:txBody>
      </p:sp>
      <p:sp>
        <p:nvSpPr>
          <p:cNvPr id="9" name="文本框 8"/>
          <p:cNvSpPr txBox="1"/>
          <p:nvPr/>
        </p:nvSpPr>
        <p:spPr>
          <a:xfrm>
            <a:off x="703580" y="868680"/>
            <a:ext cx="11175365" cy="829945"/>
          </a:xfrm>
          <a:prstGeom prst="rect">
            <a:avLst/>
          </a:prstGeom>
          <a:noFill/>
        </p:spPr>
        <p:txBody>
          <a:bodyPr wrap="square" rtlCol="0" anchor="t">
            <a:spAutoFit/>
          </a:bodyPr>
          <a:p>
            <a:pPr marL="342900" indent="-342900" algn="l" defTabSz="457200">
              <a:buFont typeface="Wingdings" panose="05000000000000000000" charset="0"/>
              <a:buChar char=""/>
            </a:pPr>
            <a:r>
              <a:rPr lang="en-US" sz="2400">
                <a:latin typeface="+mn-lt"/>
                <a:ea typeface="+mn-ea"/>
                <a:sym typeface="+mn-ea"/>
              </a:rPr>
              <a:t>The available information on X(3872) make us believe that it should be </a:t>
            </a:r>
            <a:r>
              <a:rPr lang="en-US" altLang="zh-CN" sz="2400">
                <a:solidFill>
                  <a:srgbClr val="0000FF"/>
                </a:solidFill>
                <a:latin typeface="+mn-lt"/>
                <a:ea typeface="+mn-ea"/>
                <a:sym typeface="+mn-ea"/>
              </a:rPr>
              <a:t>a weakly bound charm-meson molecule.</a:t>
            </a:r>
            <a:r>
              <a:rPr lang="en-US" sz="2400">
                <a:latin typeface="+mn-lt"/>
                <a:ea typeface="+mn-ea"/>
                <a:sym typeface="+mn-ea"/>
              </a:rPr>
              <a:t>  </a:t>
            </a:r>
            <a:endParaRPr lang="zh-CN" altLang="en-US"/>
          </a:p>
        </p:txBody>
      </p:sp>
      <p:sp>
        <p:nvSpPr>
          <p:cNvPr id="14" name="文本框 13"/>
          <p:cNvSpPr txBox="1"/>
          <p:nvPr/>
        </p:nvSpPr>
        <p:spPr>
          <a:xfrm>
            <a:off x="7696835" y="5474970"/>
            <a:ext cx="3833495" cy="922020"/>
          </a:xfrm>
          <a:prstGeom prst="rect">
            <a:avLst/>
          </a:prstGeom>
          <a:noFill/>
        </p:spPr>
        <p:txBody>
          <a:bodyPr wrap="none" rtlCol="0" anchor="t">
            <a:spAutoFit/>
            <a:scene3d>
              <a:camera prst="orthographicFront"/>
              <a:lightRig rig="threePt" dir="t"/>
            </a:scene3d>
          </a:bodyPr>
          <a:p>
            <a:r>
              <a:rPr lang="en-US" altLang="zh-C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微软雅黑" charset="-122"/>
                <a:ea typeface="微软雅黑" charset="-122"/>
                <a:sym typeface="微软雅黑" charset="-122"/>
              </a:rPr>
              <a:t>Thank You!</a:t>
            </a:r>
            <a:endParaRPr lang="en-US" altLang="zh-C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微软雅黑" charset="-122"/>
              <a:ea typeface="微软雅黑" charset="-122"/>
              <a:sym typeface="微软雅黑" charset="-122"/>
            </a:endParaRPr>
          </a:p>
        </p:txBody>
      </p:sp>
      <p:sp>
        <p:nvSpPr>
          <p:cNvPr id="15" name="文本框 14"/>
          <p:cNvSpPr txBox="1"/>
          <p:nvPr/>
        </p:nvSpPr>
        <p:spPr>
          <a:xfrm>
            <a:off x="703580" y="3573145"/>
            <a:ext cx="11163300" cy="829945"/>
          </a:xfrm>
          <a:prstGeom prst="rect">
            <a:avLst/>
          </a:prstGeom>
          <a:noFill/>
        </p:spPr>
        <p:txBody>
          <a:bodyPr wrap="square" rtlCol="0" anchor="t">
            <a:spAutoFit/>
          </a:bodyPr>
          <a:p>
            <a:pPr marL="342900" indent="-342900" algn="l" defTabSz="457200">
              <a:buFont typeface="Wingdings" panose="05000000000000000000" charset="0"/>
              <a:buChar char=""/>
            </a:pPr>
            <a:r>
              <a:rPr lang="en-US" altLang="zh-CN" sz="2400">
                <a:solidFill>
                  <a:srgbClr val="FF0000"/>
                </a:solidFill>
                <a:latin typeface="+mn-lt"/>
                <a:ea typeface="+mn-ea"/>
                <a:cs typeface="Arial" panose="020B0604020202090204" pitchFamily="34" charset="0"/>
                <a:sym typeface="+mn-ea"/>
              </a:rPr>
              <a:t>Advertisement</a:t>
            </a:r>
            <a:r>
              <a:rPr lang="en-US" altLang="zh-CN" sz="2400">
                <a:latin typeface="+mn-lt"/>
                <a:ea typeface="+mn-ea"/>
                <a:cs typeface="Arial" panose="020B0604020202090204" pitchFamily="34" charset="0"/>
                <a:sym typeface="+mn-ea"/>
              </a:rPr>
              <a:t>: New formulation of Galilean-invariant XEFT, simpler and more accurate NLO calculation!</a:t>
            </a:r>
            <a:endParaRPr lang="zh-CN" altLang="en-US"/>
          </a:p>
        </p:txBody>
      </p:sp>
      <p:grpSp>
        <p:nvGrpSpPr>
          <p:cNvPr id="19" name="组合 18"/>
          <p:cNvGrpSpPr/>
          <p:nvPr/>
        </p:nvGrpSpPr>
        <p:grpSpPr>
          <a:xfrm>
            <a:off x="703580" y="1851660"/>
            <a:ext cx="10826750" cy="1568450"/>
            <a:chOff x="1332" y="2850"/>
            <a:chExt cx="17050" cy="2470"/>
          </a:xfrm>
        </p:grpSpPr>
        <p:grpSp>
          <p:nvGrpSpPr>
            <p:cNvPr id="5" name="组合 4"/>
            <p:cNvGrpSpPr/>
            <p:nvPr/>
          </p:nvGrpSpPr>
          <p:grpSpPr>
            <a:xfrm>
              <a:off x="1332" y="2850"/>
              <a:ext cx="17050" cy="2470"/>
              <a:chOff x="981" y="2539"/>
              <a:chExt cx="17050" cy="2470"/>
            </a:xfrm>
          </p:grpSpPr>
          <p:sp>
            <p:nvSpPr>
              <p:cNvPr id="7" name="文本框 6"/>
              <p:cNvSpPr txBox="1"/>
              <p:nvPr/>
            </p:nvSpPr>
            <p:spPr>
              <a:xfrm>
                <a:off x="981" y="2539"/>
                <a:ext cx="17050" cy="2470"/>
              </a:xfrm>
              <a:prstGeom prst="rect">
                <a:avLst/>
              </a:prstGeom>
              <a:noFill/>
            </p:spPr>
            <p:txBody>
              <a:bodyPr wrap="square" rtlCol="0" anchor="t">
                <a:spAutoFit/>
              </a:bodyPr>
              <a:p>
                <a:pPr marL="342900" indent="-342900" algn="l" defTabSz="457200">
                  <a:buFont typeface="Wingdings" panose="05000000000000000000" charset="0"/>
                  <a:buChar char=""/>
                </a:pPr>
                <a:r>
                  <a:rPr lang="en-US" sz="2400">
                    <a:latin typeface="+mn-lt"/>
                    <a:ea typeface="+mn-ea"/>
                    <a:sym typeface="+mn-ea"/>
                  </a:rPr>
                  <a:t>The observation of the </a:t>
                </a:r>
                <a:r>
                  <a:rPr lang="en-US" sz="2400">
                    <a:solidFill>
                      <a:srgbClr val="FF0000"/>
                    </a:solidFill>
                    <a:latin typeface="+mn-lt"/>
                    <a:ea typeface="+mn-ea"/>
                    <a:sym typeface="+mn-ea"/>
                  </a:rPr>
                  <a:t>narrow peak of c</a:t>
                </a:r>
                <a:r>
                  <a:rPr lang="en-US" altLang="zh-CN" sz="2400">
                    <a:solidFill>
                      <a:srgbClr val="FF0000"/>
                    </a:solidFill>
                    <a:latin typeface="+mn-lt"/>
                    <a:ea typeface="+mn-ea"/>
                    <a:cs typeface="Arial" panose="020B0604020202090204" pitchFamily="34" charset="0"/>
                    <a:sym typeface="+mn-ea"/>
                  </a:rPr>
                  <a:t>harm-meson triangle singularity</a:t>
                </a:r>
                <a:r>
                  <a:rPr lang="en-US" sz="2400">
                    <a:solidFill>
                      <a:srgbClr val="FF0000"/>
                    </a:solidFill>
                    <a:latin typeface="+mn-lt"/>
                    <a:ea typeface="+mn-ea"/>
                    <a:sym typeface="+mn-ea"/>
                  </a:rPr>
                  <a:t> </a:t>
                </a:r>
                <a:r>
                  <a:rPr lang="en-US" sz="2400">
                    <a:latin typeface="+mn-lt"/>
                    <a:ea typeface="+mn-ea"/>
                    <a:sym typeface="+mn-ea"/>
                  </a:rPr>
                  <a:t>in</a:t>
                </a:r>
                <a:endParaRPr lang="en-US" sz="2400"/>
              </a:p>
              <a:p>
                <a:pPr algn="l" defTabSz="457200">
                  <a:buFont typeface="Wingdings" panose="05000000000000000000" charset="0"/>
                </a:pPr>
                <a:r>
                  <a:rPr lang="en-US" sz="2400">
                    <a:latin typeface="+mn-lt"/>
                    <a:ea typeface="+mn-ea"/>
                    <a:sym typeface="+mn-ea"/>
                  </a:rPr>
                  <a:t>                            would be a </a:t>
                </a:r>
                <a:r>
                  <a:rPr lang="en-US" sz="2400">
                    <a:solidFill>
                      <a:srgbClr val="FF0000"/>
                    </a:solidFill>
                    <a:latin typeface="+mn-lt"/>
                    <a:ea typeface="+mn-ea"/>
                    <a:sym typeface="+mn-ea"/>
                  </a:rPr>
                  <a:t>direct support</a:t>
                </a:r>
                <a:r>
                  <a:rPr lang="en-US" sz="2400">
                    <a:latin typeface="+mn-lt"/>
                    <a:ea typeface="+mn-ea"/>
                    <a:sym typeface="+mn-ea"/>
                  </a:rPr>
                  <a:t>, and the observation of </a:t>
                </a:r>
                <a:r>
                  <a:rPr lang="en-US" sz="2400">
                    <a:solidFill>
                      <a:srgbClr val="0000FF"/>
                    </a:solidFill>
                    <a:latin typeface="+mn-lt"/>
                    <a:ea typeface="+mn-ea"/>
                    <a:sym typeface="+mn-ea"/>
                  </a:rPr>
                  <a:t>Schmid Cancellation</a:t>
                </a:r>
                <a:r>
                  <a:rPr lang="en-US" sz="2400">
                    <a:latin typeface="+mn-lt"/>
                    <a:ea typeface="+mn-ea"/>
                    <a:sym typeface="+mn-ea"/>
                  </a:rPr>
                  <a:t> in                 			    may provide </a:t>
                </a:r>
                <a:r>
                  <a:rPr lang="en-US" altLang="zh-CN" sz="2400">
                    <a:solidFill>
                      <a:srgbClr val="0000FF"/>
                    </a:solidFill>
                    <a:latin typeface="+mn-lt"/>
                    <a:ea typeface="+mn-ea"/>
                    <a:sym typeface="+mn-ea"/>
                  </a:rPr>
                  <a:t>additional support</a:t>
                </a:r>
                <a:r>
                  <a:rPr lang="en-US" altLang="zh-CN" sz="2400">
                    <a:latin typeface="+mn-lt"/>
                    <a:ea typeface="+mn-ea"/>
                    <a:sym typeface="+mn-ea"/>
                  </a:rPr>
                  <a:t>. BESIII experiments might give us the conclusive answer.</a:t>
                </a:r>
                <a:endParaRPr lang="zh-CN" altLang="en-US"/>
              </a:p>
            </p:txBody>
          </p:sp>
          <p:pic>
            <p:nvPicPr>
              <p:cNvPr id="17" name="334E55B0-647D-440b-865C-3EC943EB4CBC-35" descr="wpsoffice"/>
              <p:cNvPicPr>
                <a:picLocks noChangeAspect="1"/>
              </p:cNvPicPr>
              <p:nvPr/>
            </p:nvPicPr>
            <p:blipFill>
              <a:blip r:embed="rId1"/>
              <a:stretch>
                <a:fillRect/>
              </a:stretch>
            </p:blipFill>
            <p:spPr>
              <a:xfrm>
                <a:off x="1050" y="3178"/>
                <a:ext cx="3514" cy="576"/>
              </a:xfrm>
              <a:prstGeom prst="rect">
                <a:avLst/>
              </a:prstGeom>
            </p:spPr>
          </p:pic>
        </p:grpSp>
        <p:pic>
          <p:nvPicPr>
            <p:cNvPr id="18" name="334E55B0-647D-440b-865C-3EC943EB4CBC-36" descr="/private/var/folders/ml/qk2ywnf50pb06wrx61vpyxs00000gn/T/com.kingsoft.wpsoffice.mac/wpsoffice.pdpHVUwpsoffice"/>
            <p:cNvPicPr>
              <a:picLocks noChangeAspect="1"/>
            </p:cNvPicPr>
            <p:nvPr/>
          </p:nvPicPr>
          <p:blipFill>
            <a:blip r:embed="rId2"/>
            <a:stretch>
              <a:fillRect/>
            </a:stretch>
          </p:blipFill>
          <p:spPr>
            <a:xfrm>
              <a:off x="4869" y="4089"/>
              <a:ext cx="4109" cy="524"/>
            </a:xfrm>
            <a:prstGeom prst="rect">
              <a:avLst/>
            </a:prstGeom>
          </p:spPr>
        </p:pic>
      </p:grpSp>
      <p:sp>
        <p:nvSpPr>
          <p:cNvPr id="20" name="文本框 19"/>
          <p:cNvSpPr txBox="1"/>
          <p:nvPr/>
        </p:nvSpPr>
        <p:spPr>
          <a:xfrm>
            <a:off x="703580" y="4396105"/>
            <a:ext cx="11163300" cy="1198880"/>
          </a:xfrm>
          <a:prstGeom prst="rect">
            <a:avLst/>
          </a:prstGeom>
          <a:noFill/>
        </p:spPr>
        <p:txBody>
          <a:bodyPr wrap="square" rtlCol="0" anchor="t">
            <a:spAutoFit/>
          </a:bodyPr>
          <a:p>
            <a:pPr marL="342900" indent="-342900" algn="l" defTabSz="457200">
              <a:buFont typeface="Wingdings" panose="05000000000000000000" charset="0"/>
              <a:buChar char=""/>
            </a:pPr>
            <a:r>
              <a:rPr lang="en-US" altLang="zh-CN" sz="2400">
                <a:latin typeface="+mn-lt"/>
                <a:ea typeface="+mn-ea"/>
                <a:cs typeface="Arial" panose="020B0604020202090204" pitchFamily="34" charset="0"/>
                <a:sym typeface="+mn-ea"/>
              </a:rPr>
              <a:t>A simple fit to the LHCb data on multiplicity dependence gives a breakup cross section </a:t>
            </a:r>
            <a:r>
              <a:rPr lang="en-US" altLang="zh-CN" sz="2400">
                <a:solidFill>
                  <a:srgbClr val="FF0000"/>
                </a:solidFill>
                <a:latin typeface="+mn-lt"/>
                <a:ea typeface="+mn-ea"/>
                <a:cs typeface="Arial" panose="020B0604020202090204" pitchFamily="34" charset="0"/>
                <a:sym typeface="+mn-ea"/>
              </a:rPr>
              <a:t>orders of magnitudes smaller than geometric approximation</a:t>
            </a:r>
            <a:r>
              <a:rPr lang="en-US" altLang="zh-CN" sz="2400">
                <a:latin typeface="+mn-lt"/>
                <a:ea typeface="+mn-ea"/>
                <a:cs typeface="Arial" panose="020B0604020202090204" pitchFamily="34" charset="0"/>
                <a:sym typeface="+mn-ea"/>
              </a:rPr>
              <a:t>. XEFT might give correct predictions on X high multiplicy production.</a:t>
            </a:r>
            <a:endParaRPr lang="zh-CN" alt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chemeClr val="tx1"/>
                </a:solidFill>
                <a:latin typeface="微软雅黑" charset="-122"/>
                <a:ea typeface="微软雅黑" charset="-122"/>
                <a:sym typeface="微软雅黑" charset="-122"/>
              </a:rPr>
              <a:t>Introduction</a:t>
            </a:r>
            <a:endParaRPr lang="en-US" altLang="zh-CN" sz="2400" b="1" dirty="0">
              <a:solidFill>
                <a:srgbClr val="FF0000"/>
              </a:solidFill>
              <a:latin typeface="微软雅黑" charset="-122"/>
              <a:ea typeface="微软雅黑" charset="-122"/>
              <a:sym typeface="微软雅黑" charset="-122"/>
            </a:endParaRPr>
          </a:p>
        </p:txBody>
      </p:sp>
      <p:sp>
        <p:nvSpPr>
          <p:cNvPr id="4" name="文本框 3"/>
          <p:cNvSpPr txBox="1"/>
          <p:nvPr/>
        </p:nvSpPr>
        <p:spPr>
          <a:xfrm>
            <a:off x="635000" y="716280"/>
            <a:ext cx="10922000" cy="2564765"/>
          </a:xfrm>
          <a:prstGeom prst="rect">
            <a:avLst/>
          </a:prstGeom>
          <a:noFill/>
        </p:spPr>
        <p:txBody>
          <a:bodyPr wrap="square" rtlCol="0" anchor="t">
            <a:spAutoFit/>
          </a:bodyPr>
          <a:p>
            <a:pPr marL="285750" indent="-285750">
              <a:lnSpc>
                <a:spcPct val="120000"/>
              </a:lnSpc>
              <a:buFont typeface="Wingdings" panose="05000000000000000000" charset="0"/>
              <a:buChar char=""/>
            </a:pPr>
            <a:r>
              <a:rPr lang="en-US" altLang="zh-CN" sz="2000"/>
              <a:t>F</a:t>
            </a:r>
            <a:r>
              <a:rPr lang="zh-CN" altLang="en-US" sz="2000"/>
              <a:t>irst exotic hadron discovered </a:t>
            </a:r>
            <a:r>
              <a:rPr lang="en-US" altLang="zh-CN" sz="1600"/>
              <a:t>[Belle, 2003;  CDF, 2003]</a:t>
            </a:r>
            <a:endParaRPr lang="en-US" altLang="zh-CN" sz="1600"/>
          </a:p>
          <a:p>
            <a:pPr marL="285750" indent="-285750">
              <a:lnSpc>
                <a:spcPct val="120000"/>
              </a:lnSpc>
              <a:buFont typeface="Wingdings" panose="05000000000000000000" charset="0"/>
              <a:buChar char=""/>
            </a:pPr>
            <a:r>
              <a:rPr lang="en-US" altLang="zh-CN" sz="2000"/>
              <a:t>J</a:t>
            </a:r>
            <a:r>
              <a:rPr lang="en-US" altLang="zh-CN" sz="2000" baseline="30000"/>
              <a:t>PC</a:t>
            </a:r>
            <a:r>
              <a:rPr lang="en-US" altLang="zh-CN" sz="2000"/>
              <a:t> = 1</a:t>
            </a:r>
            <a:r>
              <a:rPr lang="en-US" altLang="zh-CN" sz="2000" baseline="30000"/>
              <a:t>++</a:t>
            </a:r>
            <a:r>
              <a:rPr lang="en-US" altLang="zh-CN" sz="2000"/>
              <a:t> </a:t>
            </a:r>
            <a:r>
              <a:rPr lang="en-US" altLang="zh-CN" sz="1600">
                <a:sym typeface="+mn-ea"/>
              </a:rPr>
              <a:t>[LHCb, 2013]</a:t>
            </a:r>
            <a:endParaRPr lang="en-US" altLang="zh-CN" sz="1600">
              <a:sym typeface="+mn-ea"/>
            </a:endParaRPr>
          </a:p>
          <a:p>
            <a:pPr marL="285750" indent="-285750">
              <a:lnSpc>
                <a:spcPct val="120000"/>
              </a:lnSpc>
              <a:buFont typeface="Wingdings" panose="05000000000000000000" charset="0"/>
              <a:buChar char=""/>
            </a:pPr>
            <a:r>
              <a:rPr lang="en-US" altLang="zh-CN" sz="1800">
                <a:sym typeface="+mn-ea"/>
              </a:rPr>
              <a:t>E</a:t>
            </a:r>
            <a:r>
              <a:rPr lang="en-US" altLang="zh-CN" sz="1800" baseline="-25000">
                <a:sym typeface="+mn-ea"/>
              </a:rPr>
              <a:t>X</a:t>
            </a:r>
            <a:r>
              <a:rPr lang="en-US" altLang="zh-CN" sz="1800">
                <a:sym typeface="+mn-ea"/>
              </a:rPr>
              <a:t> = M</a:t>
            </a:r>
            <a:r>
              <a:rPr lang="en-US" altLang="zh-CN" sz="1800" baseline="-25000">
                <a:sym typeface="+mn-ea"/>
              </a:rPr>
              <a:t>X</a:t>
            </a:r>
            <a:r>
              <a:rPr lang="en-US" altLang="zh-CN" sz="1800">
                <a:sym typeface="+mn-ea"/>
              </a:rPr>
              <a:t> - (M</a:t>
            </a:r>
            <a:r>
              <a:rPr lang="en-US" altLang="zh-CN" sz="1800" baseline="-25000">
                <a:sym typeface="+mn-ea"/>
              </a:rPr>
              <a:t>D*0</a:t>
            </a:r>
            <a:r>
              <a:rPr lang="en-US" altLang="zh-CN" sz="1800">
                <a:sym typeface="+mn-ea"/>
              </a:rPr>
              <a:t>+M</a:t>
            </a:r>
            <a:r>
              <a:rPr lang="en-US" altLang="zh-CN" sz="1800" baseline="-25000">
                <a:sym typeface="+mn-ea"/>
              </a:rPr>
              <a:t>D0</a:t>
            </a:r>
            <a:r>
              <a:rPr lang="en-US" altLang="zh-CN" sz="1800">
                <a:sym typeface="+mn-ea"/>
              </a:rPr>
              <a:t>) = (-0.07±0.12) MeV, |E</a:t>
            </a:r>
            <a:r>
              <a:rPr lang="en-US" altLang="zh-CN" sz="1800" baseline="-25000">
                <a:sym typeface="+mn-ea"/>
              </a:rPr>
              <a:t>X</a:t>
            </a:r>
            <a:r>
              <a:rPr lang="en-US" altLang="zh-CN" sz="1800">
                <a:sym typeface="+mn-ea"/>
              </a:rPr>
              <a:t>| &lt; 0.22 MeV at 90% CL </a:t>
            </a:r>
            <a:r>
              <a:rPr lang="en-US" altLang="zh-CN" sz="1600">
                <a:sym typeface="+mn-ea"/>
              </a:rPr>
              <a:t>[LHCb, 2020]</a:t>
            </a:r>
            <a:r>
              <a:rPr lang="en-US" altLang="zh-CN" sz="1800">
                <a:sym typeface="+mn-ea"/>
              </a:rPr>
              <a:t> </a:t>
            </a:r>
            <a:endParaRPr lang="en-US" altLang="zh-CN" sz="1800">
              <a:sym typeface="+mn-ea"/>
            </a:endParaRPr>
          </a:p>
          <a:p>
            <a:pPr marL="285750" indent="-285750">
              <a:lnSpc>
                <a:spcPct val="120000"/>
              </a:lnSpc>
              <a:buFont typeface="Wingdings" panose="05000000000000000000" charset="0"/>
              <a:buChar char=""/>
            </a:pPr>
            <a:r>
              <a:rPr lang="en-US" altLang="zh-CN" sz="1800">
                <a:sym typeface="+mn-ea"/>
              </a:rPr>
              <a:t>First measurement of width: Γ</a:t>
            </a:r>
            <a:r>
              <a:rPr lang="en-US" altLang="zh-CN" sz="1800" baseline="-25000">
                <a:sym typeface="+mn-ea"/>
              </a:rPr>
              <a:t>BW</a:t>
            </a:r>
            <a:r>
              <a:rPr lang="en-US" altLang="zh-CN" sz="1800">
                <a:sym typeface="+mn-ea"/>
              </a:rPr>
              <a:t> = (1.19±0.19) MeV </a:t>
            </a:r>
            <a:r>
              <a:rPr lang="en-US" altLang="zh-CN" sz="1600">
                <a:sym typeface="+mn-ea"/>
              </a:rPr>
              <a:t>[LHCb, 2020]</a:t>
            </a:r>
            <a:r>
              <a:rPr lang="en-US" altLang="zh-CN" sz="1800">
                <a:sym typeface="+mn-ea"/>
              </a:rPr>
              <a:t> </a:t>
            </a:r>
            <a:endParaRPr lang="en-US" altLang="zh-CN" sz="1800">
              <a:sym typeface="+mn-ea"/>
            </a:endParaRPr>
          </a:p>
          <a:p>
            <a:pPr marL="285750" indent="-285750">
              <a:lnSpc>
                <a:spcPct val="120000"/>
              </a:lnSpc>
              <a:buFont typeface="Wingdings" panose="05000000000000000000" charset="0"/>
              <a:buChar char=""/>
            </a:pPr>
            <a:r>
              <a:rPr lang="en-US" altLang="zh-CN" sz="2000">
                <a:sym typeface="+mn-ea"/>
              </a:rPr>
              <a:t>7 different decay modes</a:t>
            </a:r>
            <a:endParaRPr lang="en-US" altLang="zh-CN" sz="2000">
              <a:sym typeface="+mn-ea"/>
            </a:endParaRPr>
          </a:p>
          <a:p>
            <a:pPr marL="285750" indent="-285750">
              <a:lnSpc>
                <a:spcPct val="120000"/>
              </a:lnSpc>
              <a:buFont typeface="Wingdings" panose="05000000000000000000" charset="0"/>
              <a:buChar char=""/>
            </a:pPr>
            <a:endParaRPr lang="en-US" altLang="zh-CN" sz="1800">
              <a:sym typeface="+mn-ea"/>
            </a:endParaRPr>
          </a:p>
          <a:p>
            <a:pPr marL="285750" indent="-285750">
              <a:lnSpc>
                <a:spcPct val="120000"/>
              </a:lnSpc>
              <a:buFont typeface="Wingdings" panose="05000000000000000000" charset="0"/>
              <a:buChar char=""/>
            </a:pPr>
            <a:r>
              <a:rPr lang="en-US" altLang="zh-CN" sz="1800"/>
              <a:t> </a:t>
            </a:r>
            <a:r>
              <a:rPr lang="en-US" altLang="zh-CN" sz="2000">
                <a:solidFill>
                  <a:srgbClr val="0000FF"/>
                </a:solidFill>
              </a:rPr>
              <a:t>The internal structure of X(3872) is under debate.</a:t>
            </a:r>
            <a:endParaRPr lang="en-US" altLang="zh-CN" sz="2000">
              <a:solidFill>
                <a:srgbClr val="0000FF"/>
              </a:solidFill>
            </a:endParaRPr>
          </a:p>
        </p:txBody>
      </p:sp>
      <p:sp>
        <p:nvSpPr>
          <p:cNvPr id="10" name="文本框 9"/>
          <p:cNvSpPr txBox="1"/>
          <p:nvPr/>
        </p:nvSpPr>
        <p:spPr>
          <a:xfrm>
            <a:off x="3246755" y="5201285"/>
            <a:ext cx="5698490" cy="368300"/>
          </a:xfrm>
          <a:prstGeom prst="rect">
            <a:avLst/>
          </a:prstGeom>
          <a:noFill/>
        </p:spPr>
        <p:txBody>
          <a:bodyPr wrap="square" rtlCol="0" anchor="t">
            <a:spAutoFit/>
          </a:bodyPr>
          <a:p>
            <a:pPr algn="l"/>
            <a:r>
              <a:rPr lang="en-US" altLang="zh-CN" b="1">
                <a:solidFill>
                  <a:srgbClr val="FF0000"/>
                </a:solidFill>
                <a:sym typeface="+mn-ea"/>
              </a:rPr>
              <a:t>Loosely bound molecule of neutral charm mesons</a:t>
            </a:r>
            <a:endParaRPr lang="en-US" altLang="zh-CN" b="1">
              <a:solidFill>
                <a:srgbClr val="FF0000"/>
              </a:solidFill>
              <a:sym typeface="+mn-ea"/>
            </a:endParaRPr>
          </a:p>
        </p:txBody>
      </p:sp>
      <p:grpSp>
        <p:nvGrpSpPr>
          <p:cNvPr id="18" name="组合 17"/>
          <p:cNvGrpSpPr/>
          <p:nvPr/>
        </p:nvGrpSpPr>
        <p:grpSpPr>
          <a:xfrm>
            <a:off x="1528445" y="3176905"/>
            <a:ext cx="7006590" cy="706120"/>
            <a:chOff x="2407" y="4870"/>
            <a:chExt cx="11034" cy="1112"/>
          </a:xfrm>
        </p:grpSpPr>
        <p:sp>
          <p:nvSpPr>
            <p:cNvPr id="5" name="文本框 4"/>
            <p:cNvSpPr txBox="1"/>
            <p:nvPr/>
          </p:nvSpPr>
          <p:spPr>
            <a:xfrm>
              <a:off x="2407" y="4870"/>
              <a:ext cx="11034" cy="1113"/>
            </a:xfrm>
            <a:prstGeom prst="rect">
              <a:avLst/>
            </a:prstGeom>
            <a:noFill/>
          </p:spPr>
          <p:txBody>
            <a:bodyPr wrap="none" rtlCol="0">
              <a:spAutoFit/>
            </a:bodyPr>
            <a:p>
              <a:pPr algn="l"/>
              <a:r>
                <a:rPr lang="en-US" altLang="zh-CN" sz="2000"/>
                <a:t>Compact tetraquark state, χ</a:t>
              </a:r>
              <a:r>
                <a:rPr lang="en-US" altLang="zh-CN" sz="2000" baseline="-25000"/>
                <a:t>c1</a:t>
              </a:r>
              <a:r>
                <a:rPr lang="en-US" altLang="zh-CN" sz="2000"/>
                <a:t>(2P) charmonium, </a:t>
              </a:r>
              <a:endParaRPr lang="en-US" altLang="zh-CN" sz="2000"/>
            </a:p>
            <a:p>
              <a:pPr algn="l"/>
              <a:r>
                <a:rPr lang="en-US" altLang="zh-CN" sz="2000" b="1">
                  <a:solidFill>
                    <a:srgbClr val="FF0000"/>
                  </a:solidFill>
                </a:rPr>
                <a:t>               molecule state</a:t>
              </a:r>
              <a:r>
                <a:rPr lang="en-US" altLang="zh-CN" sz="2000"/>
                <a:t>, mixed molecule-charmonium state</a:t>
              </a:r>
              <a:endParaRPr lang="en-US" altLang="zh-CN" sz="2000"/>
            </a:p>
          </p:txBody>
        </p:sp>
        <p:pic>
          <p:nvPicPr>
            <p:cNvPr id="12" name="334E55B0-647D-440b-865C-3EC943EB4CBC-2" descr="wpsoffice"/>
            <p:cNvPicPr>
              <a:picLocks noChangeAspect="1"/>
            </p:cNvPicPr>
            <p:nvPr/>
          </p:nvPicPr>
          <p:blipFill>
            <a:blip r:embed="rId1"/>
            <a:stretch>
              <a:fillRect/>
            </a:stretch>
          </p:blipFill>
          <p:spPr>
            <a:xfrm>
              <a:off x="2631" y="5429"/>
              <a:ext cx="1436" cy="437"/>
            </a:xfrm>
            <a:prstGeom prst="rect">
              <a:avLst/>
            </a:prstGeom>
          </p:spPr>
        </p:pic>
      </p:grpSp>
      <p:grpSp>
        <p:nvGrpSpPr>
          <p:cNvPr id="19" name="组合 18"/>
          <p:cNvGrpSpPr/>
          <p:nvPr/>
        </p:nvGrpSpPr>
        <p:grpSpPr>
          <a:xfrm>
            <a:off x="635000" y="3999865"/>
            <a:ext cx="10922000" cy="1198880"/>
            <a:chOff x="1000" y="6209"/>
            <a:chExt cx="17200" cy="1888"/>
          </a:xfrm>
        </p:grpSpPr>
        <p:sp>
          <p:nvSpPr>
            <p:cNvPr id="6" name="文本框 5"/>
            <p:cNvSpPr txBox="1"/>
            <p:nvPr/>
          </p:nvSpPr>
          <p:spPr>
            <a:xfrm>
              <a:off x="1000" y="6209"/>
              <a:ext cx="17200" cy="1888"/>
            </a:xfrm>
            <a:prstGeom prst="rect">
              <a:avLst/>
            </a:prstGeom>
            <a:noFill/>
          </p:spPr>
          <p:txBody>
            <a:bodyPr wrap="square" rtlCol="0" anchor="t">
              <a:spAutoFit/>
            </a:bodyPr>
            <a:p>
              <a:pPr>
                <a:lnSpc>
                  <a:spcPct val="120000"/>
                </a:lnSpc>
                <a:buFont typeface="Wingdings" panose="05000000000000000000" charset="0"/>
              </a:pPr>
              <a:r>
                <a:rPr lang="en-US" altLang="zh-CN" sz="2000">
                  <a:sym typeface="+mn-ea"/>
                </a:rPr>
                <a:t>J</a:t>
              </a:r>
              <a:r>
                <a:rPr lang="en-US" altLang="zh-CN" sz="2000" baseline="30000">
                  <a:sym typeface="+mn-ea"/>
                </a:rPr>
                <a:t>PC</a:t>
              </a:r>
              <a:r>
                <a:rPr lang="en-US" altLang="zh-CN" sz="2000">
                  <a:sym typeface="+mn-ea"/>
                </a:rPr>
                <a:t> = 1</a:t>
              </a:r>
              <a:r>
                <a:rPr lang="en-US" altLang="zh-CN" sz="2000" baseline="30000">
                  <a:sym typeface="+mn-ea"/>
                </a:rPr>
                <a:t>++ </a:t>
              </a:r>
              <a:r>
                <a:rPr lang="en-US" altLang="zh-CN" sz="2000">
                  <a:sym typeface="+mn-ea"/>
                </a:rPr>
                <a:t>implies</a:t>
              </a:r>
              <a:r>
                <a:rPr lang="zh-CN" altLang="en-US" sz="2000">
                  <a:sym typeface="+mn-ea"/>
                </a:rPr>
                <a:t> </a:t>
              </a:r>
              <a:r>
                <a:rPr lang="en-US" altLang="zh-CN" sz="2000">
                  <a:solidFill>
                    <a:srgbClr val="0000FF"/>
                  </a:solidFill>
                  <a:sym typeface="+mn-ea"/>
                </a:rPr>
                <a:t>S-wave coupling to              </a:t>
              </a:r>
              <a:r>
                <a:rPr lang="en-US" altLang="zh-CN" sz="2000" b="1">
                  <a:solidFill>
                    <a:srgbClr val="0000FF"/>
                  </a:solidFill>
                  <a:sym typeface="+mn-ea"/>
                </a:rPr>
                <a:t>  </a:t>
              </a:r>
              <a:r>
                <a:rPr lang="en-US" altLang="zh-CN" sz="2000">
                  <a:solidFill>
                    <a:srgbClr val="0000FF"/>
                  </a:solidFill>
                  <a:sym typeface="+mn-ea"/>
                </a:rPr>
                <a:t>and  </a:t>
              </a:r>
              <a:endParaRPr lang="en-US" altLang="zh-CN" sz="2000" baseline="30000">
                <a:solidFill>
                  <a:srgbClr val="0000FF"/>
                </a:solidFill>
                <a:sym typeface="+mn-ea"/>
              </a:endParaRPr>
            </a:p>
            <a:p>
              <a:pPr>
                <a:lnSpc>
                  <a:spcPct val="120000"/>
                </a:lnSpc>
                <a:buFont typeface="Wingdings" panose="05000000000000000000" charset="0"/>
              </a:pPr>
              <a:r>
                <a:rPr lang="en-US" altLang="zh-CN" sz="2000">
                  <a:sym typeface="+mn-ea"/>
                </a:rPr>
                <a:t>Short-range interactions with a range of order 1/m</a:t>
              </a:r>
              <a:r>
                <a:rPr lang="en-US" altLang="zh-CN" sz="2000" baseline="-25000">
                  <a:sym typeface="+mn-ea"/>
                </a:rPr>
                <a:t>π</a:t>
              </a:r>
              <a:endParaRPr lang="en-US" altLang="zh-CN" sz="2000">
                <a:sym typeface="+mn-ea"/>
              </a:endParaRPr>
            </a:p>
            <a:p>
              <a:pPr>
                <a:lnSpc>
                  <a:spcPct val="120000"/>
                </a:lnSpc>
                <a:buFont typeface="Wingdings" panose="05000000000000000000" charset="0"/>
              </a:pPr>
              <a:r>
                <a:rPr lang="en-US" altLang="zh-CN" sz="2000">
                  <a:sym typeface="+mn-ea"/>
                </a:rPr>
                <a:t>|E</a:t>
              </a:r>
              <a:r>
                <a:rPr lang="en-US" altLang="zh-CN" sz="2000" baseline="-25000">
                  <a:sym typeface="+mn-ea"/>
                </a:rPr>
                <a:t>X</a:t>
              </a:r>
              <a:r>
                <a:rPr lang="en-US" altLang="zh-CN" sz="2000">
                  <a:sym typeface="+mn-ea"/>
                </a:rPr>
                <a:t>| &lt; 0.22 MeV implies the coupling is </a:t>
              </a:r>
              <a:r>
                <a:rPr lang="en-US" altLang="zh-CN" sz="2000">
                  <a:solidFill>
                    <a:srgbClr val="0000FF"/>
                  </a:solidFill>
                  <a:sym typeface="+mn-ea"/>
                </a:rPr>
                <a:t>resonant coupling</a:t>
              </a:r>
              <a:r>
                <a:rPr lang="en-US" altLang="zh-CN" sz="2000">
                  <a:sym typeface="+mn-ea"/>
                </a:rPr>
                <a:t> </a:t>
              </a:r>
              <a:endParaRPr lang="en-US" altLang="zh-CN" sz="2000">
                <a:solidFill>
                  <a:schemeClr val="tx1"/>
                </a:solidFill>
                <a:sym typeface="+mn-ea"/>
              </a:endParaRPr>
            </a:p>
          </p:txBody>
        </p:sp>
        <p:pic>
          <p:nvPicPr>
            <p:cNvPr id="13" name="334E55B0-647D-440b-865C-3EC943EB4CBC-3" descr="wpsoffice"/>
            <p:cNvPicPr>
              <a:picLocks noChangeAspect="1"/>
            </p:cNvPicPr>
            <p:nvPr/>
          </p:nvPicPr>
          <p:blipFill>
            <a:blip r:embed="rId1"/>
            <a:stretch>
              <a:fillRect/>
            </a:stretch>
          </p:blipFill>
          <p:spPr>
            <a:xfrm>
              <a:off x="7580" y="6370"/>
              <a:ext cx="1436" cy="437"/>
            </a:xfrm>
            <a:prstGeom prst="rect">
              <a:avLst/>
            </a:prstGeom>
          </p:spPr>
        </p:pic>
        <p:pic>
          <p:nvPicPr>
            <p:cNvPr id="14" name="334E55B0-647D-440b-865C-3EC943EB4CBC-4" descr="/private/var/folders/ml/qk2ywnf50pb06wrx61vpyxs00000gn/T/com.kingsoft.wpsoffice.mac/wpsoffice.HZtkpnwpsoffice"/>
            <p:cNvPicPr>
              <a:picLocks noChangeAspect="1"/>
            </p:cNvPicPr>
            <p:nvPr/>
          </p:nvPicPr>
          <p:blipFill>
            <a:blip r:embed="rId2"/>
            <a:stretch>
              <a:fillRect/>
            </a:stretch>
          </p:blipFill>
          <p:spPr>
            <a:xfrm>
              <a:off x="10065" y="6371"/>
              <a:ext cx="1436" cy="436"/>
            </a:xfrm>
            <a:prstGeom prst="rect">
              <a:avLst/>
            </a:prstGeom>
          </p:spPr>
        </p:pic>
      </p:grpSp>
      <p:pic>
        <p:nvPicPr>
          <p:cNvPr id="15" name="图片 14" descr="截屏2021-04-21 上午6.22.31"/>
          <p:cNvPicPr>
            <a:picLocks noChangeAspect="1"/>
          </p:cNvPicPr>
          <p:nvPr/>
        </p:nvPicPr>
        <p:blipFill>
          <a:blip r:embed="rId3"/>
          <a:stretch>
            <a:fillRect/>
          </a:stretch>
        </p:blipFill>
        <p:spPr>
          <a:xfrm>
            <a:off x="4438650" y="5568315"/>
            <a:ext cx="3314700" cy="800100"/>
          </a:xfrm>
          <a:prstGeom prst="rect">
            <a:avLst/>
          </a:prstGeom>
        </p:spPr>
      </p:pic>
      <p:sp>
        <p:nvSpPr>
          <p:cNvPr id="16" name="文本框 15"/>
          <p:cNvSpPr txBox="1"/>
          <p:nvPr/>
        </p:nvSpPr>
        <p:spPr>
          <a:xfrm>
            <a:off x="7976870" y="6000115"/>
            <a:ext cx="3766185" cy="306705"/>
          </a:xfrm>
          <a:prstGeom prst="rect">
            <a:avLst/>
          </a:prstGeom>
          <a:noFill/>
        </p:spPr>
        <p:txBody>
          <a:bodyPr wrap="square" rtlCol="0" anchor="t">
            <a:spAutoFit/>
          </a:bodyPr>
          <a:p>
            <a:r>
              <a:rPr lang="en-US" altLang="zh-CN" sz="1400"/>
              <a:t>S</a:t>
            </a:r>
            <a:r>
              <a:rPr lang="zh-CN" altLang="en-US" sz="1400"/>
              <a:t>mall probabilities </a:t>
            </a:r>
            <a:r>
              <a:rPr lang="en-US" altLang="zh-CN" sz="1400"/>
              <a:t>of o</a:t>
            </a:r>
            <a:r>
              <a:rPr lang="zh-CN" altLang="en-US" sz="1400">
                <a:sym typeface="+mn-ea"/>
              </a:rPr>
              <a:t>ther components</a:t>
            </a:r>
            <a:r>
              <a:rPr lang="en-US" altLang="zh-CN" sz="1400">
                <a:sym typeface="+mn-ea"/>
              </a:rPr>
              <a:t>.</a:t>
            </a:r>
            <a:endParaRPr lang="en-US" altLang="zh-CN" sz="1400">
              <a:sym typeface="+mn-ea"/>
            </a:endParaRPr>
          </a:p>
        </p:txBody>
      </p:sp>
      <p:pic>
        <p:nvPicPr>
          <p:cNvPr id="2" name="334E55B0-647D-440b-865C-3EC943EB4CBC-26" descr="/private/var/folders/ml/qk2ywnf50pb06wrx61vpyxs00000gn/T/com.kingsoft.wpsoffice.mac/wpsoffice.RHHxYewpsoffice"/>
          <p:cNvPicPr>
            <a:picLocks noChangeAspect="1"/>
          </p:cNvPicPr>
          <p:nvPr/>
        </p:nvPicPr>
        <p:blipFill>
          <a:blip r:embed="rId4"/>
          <a:stretch>
            <a:fillRect/>
          </a:stretch>
        </p:blipFill>
        <p:spPr>
          <a:xfrm>
            <a:off x="1038860" y="2553335"/>
            <a:ext cx="7033260" cy="29337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latin typeface="微软雅黑" charset="-122"/>
                <a:ea typeface="微软雅黑" charset="-122"/>
                <a:sym typeface="微软雅黑" charset="-122"/>
              </a:rPr>
              <a:t>Introduction</a:t>
            </a:r>
            <a:endParaRPr lang="en-US" altLang="zh-CN" sz="2400" b="1" dirty="0">
              <a:solidFill>
                <a:srgbClr val="FF0000"/>
              </a:solidFill>
              <a:latin typeface="微软雅黑" charset="-122"/>
              <a:ea typeface="微软雅黑" charset="-122"/>
              <a:sym typeface="微软雅黑" charset="-122"/>
            </a:endParaRPr>
          </a:p>
        </p:txBody>
      </p:sp>
      <p:grpSp>
        <p:nvGrpSpPr>
          <p:cNvPr id="4" name="组合 3"/>
          <p:cNvGrpSpPr/>
          <p:nvPr/>
        </p:nvGrpSpPr>
        <p:grpSpPr>
          <a:xfrm>
            <a:off x="635000" y="680085"/>
            <a:ext cx="10922000" cy="1568450"/>
            <a:chOff x="1000" y="1296"/>
            <a:chExt cx="17200" cy="2470"/>
          </a:xfrm>
        </p:grpSpPr>
        <p:sp>
          <p:nvSpPr>
            <p:cNvPr id="3" name="文本框 2"/>
            <p:cNvSpPr txBox="1"/>
            <p:nvPr/>
          </p:nvSpPr>
          <p:spPr>
            <a:xfrm>
              <a:off x="1000" y="1296"/>
              <a:ext cx="17200" cy="2470"/>
            </a:xfrm>
            <a:prstGeom prst="rect">
              <a:avLst/>
            </a:prstGeom>
            <a:noFill/>
          </p:spPr>
          <p:txBody>
            <a:bodyPr wrap="square" rtlCol="0" anchor="t">
              <a:spAutoFit/>
            </a:bodyPr>
            <a:p>
              <a:pPr>
                <a:lnSpc>
                  <a:spcPct val="120000"/>
                </a:lnSpc>
              </a:pPr>
              <a:r>
                <a:rPr lang="en-US" altLang="zh-CN" sz="2000">
                  <a:solidFill>
                    <a:schemeClr val="tx1"/>
                  </a:solidFill>
                  <a:sym typeface="+mn-ea"/>
                </a:rPr>
                <a:t>Important p</a:t>
              </a:r>
              <a:r>
                <a:rPr lang="zh-CN" altLang="en-US" sz="2000">
                  <a:solidFill>
                    <a:schemeClr val="tx1"/>
                  </a:solidFill>
                  <a:sym typeface="+mn-ea"/>
                </a:rPr>
                <a:t>roperties </a:t>
              </a:r>
              <a:r>
                <a:rPr lang="zh-CN" altLang="en-US" sz="2000">
                  <a:sym typeface="+mn-ea"/>
                </a:rPr>
                <a:t>for </a:t>
              </a:r>
              <a:r>
                <a:rPr lang="zh-CN" altLang="en-US" sz="2000">
                  <a:solidFill>
                    <a:srgbClr val="FF0000"/>
                  </a:solidFill>
                  <a:sym typeface="+mn-ea"/>
                </a:rPr>
                <a:t>loosely bound S-wave molecule</a:t>
              </a:r>
              <a:r>
                <a:rPr lang="zh-CN" altLang="en-US" sz="2000">
                  <a:sym typeface="+mn-ea"/>
                </a:rPr>
                <a:t> </a:t>
              </a:r>
              <a:endParaRPr lang="en-US" altLang="zh-CN" sz="2000">
                <a:solidFill>
                  <a:schemeClr val="tx1"/>
                </a:solidFill>
              </a:endParaRPr>
            </a:p>
            <a:p>
              <a:pPr marL="342900" indent="-342900">
                <a:lnSpc>
                  <a:spcPct val="120000"/>
                </a:lnSpc>
                <a:buFont typeface="Wingdings" panose="05000000000000000000" charset="0"/>
                <a:buChar char=""/>
              </a:pPr>
              <a:r>
                <a:rPr lang="en-US" altLang="zh-CN" sz="2000">
                  <a:solidFill>
                    <a:schemeClr val="tx1"/>
                  </a:solidFill>
                </a:rPr>
                <a:t>large scattering length: a =                          . L</a:t>
              </a:r>
              <a:r>
                <a:rPr lang="en-US" altLang="zh-CN" sz="2000">
                  <a:sym typeface="+mn-ea"/>
                </a:rPr>
                <a:t>arge mean separation:〈r〉 =  a/2, |E</a:t>
              </a:r>
              <a:r>
                <a:rPr lang="en-US" altLang="zh-CN" sz="2000" baseline="-25000">
                  <a:sym typeface="+mn-ea"/>
                </a:rPr>
                <a:t>X</a:t>
              </a:r>
              <a:r>
                <a:rPr lang="en-US" altLang="zh-CN" sz="2000">
                  <a:sym typeface="+mn-ea"/>
                </a:rPr>
                <a:t>| &lt; 0.22 MeV implies〈r〉&gt; 4.8 fm. </a:t>
              </a:r>
              <a:r>
                <a:rPr sz="2000">
                  <a:sym typeface="+mn-ea"/>
                </a:rPr>
                <a:t>In contrast, the separation of constituents of a tetraquark</a:t>
              </a:r>
              <a:r>
                <a:rPr lang="zh-CN" altLang="en-US" sz="2000">
                  <a:sym typeface="+mn-ea"/>
                </a:rPr>
                <a:t> is similar </a:t>
              </a:r>
              <a:r>
                <a:rPr lang="en-US" altLang="zh-CN" sz="2000">
                  <a:sym typeface="+mn-ea"/>
                </a:rPr>
                <a:t>to </a:t>
              </a:r>
              <a:r>
                <a:rPr lang="zh-CN" altLang="en-US" sz="2000">
                  <a:sym typeface="+mn-ea"/>
                </a:rPr>
                <a:t>that of charmonium state</a:t>
              </a:r>
              <a:r>
                <a:rPr lang="en-US" altLang="zh-CN" sz="2000">
                  <a:sym typeface="+mn-ea"/>
                </a:rPr>
                <a:t>, less than 1 fm.</a:t>
              </a:r>
              <a:endParaRPr lang="en-US" altLang="zh-CN" sz="2000">
                <a:solidFill>
                  <a:schemeClr val="tx1"/>
                </a:solidFill>
              </a:endParaRPr>
            </a:p>
          </p:txBody>
        </p:sp>
        <p:pic>
          <p:nvPicPr>
            <p:cNvPr id="7" name="334E55B0-647D-440b-865C-3EC943EB4CBC-29" descr="wpsoffice"/>
            <p:cNvPicPr>
              <a:picLocks noChangeAspect="1"/>
            </p:cNvPicPr>
            <p:nvPr/>
          </p:nvPicPr>
          <p:blipFill>
            <a:blip r:embed="rId1"/>
            <a:stretch>
              <a:fillRect/>
            </a:stretch>
          </p:blipFill>
          <p:spPr>
            <a:xfrm>
              <a:off x="6598" y="1945"/>
              <a:ext cx="2439" cy="578"/>
            </a:xfrm>
            <a:prstGeom prst="rect">
              <a:avLst/>
            </a:prstGeom>
          </p:spPr>
        </p:pic>
      </p:grpSp>
      <p:grpSp>
        <p:nvGrpSpPr>
          <p:cNvPr id="23" name="组合 22"/>
          <p:cNvGrpSpPr/>
          <p:nvPr/>
        </p:nvGrpSpPr>
        <p:grpSpPr>
          <a:xfrm>
            <a:off x="635000" y="3001645"/>
            <a:ext cx="10412730" cy="854710"/>
            <a:chOff x="1000" y="3929"/>
            <a:chExt cx="16398" cy="1346"/>
          </a:xfrm>
        </p:grpSpPr>
        <p:grpSp>
          <p:nvGrpSpPr>
            <p:cNvPr id="13" name="组合 12"/>
            <p:cNvGrpSpPr/>
            <p:nvPr/>
          </p:nvGrpSpPr>
          <p:grpSpPr>
            <a:xfrm>
              <a:off x="1000" y="4551"/>
              <a:ext cx="16398" cy="725"/>
              <a:chOff x="909" y="2149"/>
              <a:chExt cx="16398" cy="725"/>
            </a:xfrm>
          </p:grpSpPr>
          <p:sp>
            <p:nvSpPr>
              <p:cNvPr id="14" name="文本框 13"/>
              <p:cNvSpPr txBox="1"/>
              <p:nvPr/>
            </p:nvSpPr>
            <p:spPr>
              <a:xfrm>
                <a:off x="909" y="2149"/>
                <a:ext cx="16398" cy="725"/>
              </a:xfrm>
              <a:prstGeom prst="rect">
                <a:avLst/>
              </a:prstGeom>
              <a:noFill/>
            </p:spPr>
            <p:txBody>
              <a:bodyPr wrap="none" rtlCol="0" anchor="t">
                <a:spAutoFit/>
              </a:bodyPr>
              <a:p>
                <a:pPr algn="l">
                  <a:buFont typeface="Wingdings" panose="05000000000000000000" charset="0"/>
                </a:pPr>
                <a:r>
                  <a:rPr lang="en-US" sz="2400" b="1">
                    <a:solidFill>
                      <a:srgbClr val="FF0000"/>
                    </a:solidFill>
                    <a:highlight>
                      <a:srgbClr val="FFFF00"/>
                    </a:highlight>
                    <a:sym typeface="+mn-ea"/>
                  </a:rPr>
                  <a:t>Observation of Triangle Singularity</a:t>
                </a:r>
                <a:r>
                  <a:rPr lang="en-US" b="1">
                    <a:highlight>
                      <a:srgbClr val="FFFF00"/>
                    </a:highlight>
                    <a:sym typeface="+mn-ea"/>
                  </a:rPr>
                  <a:t>               </a:t>
                </a:r>
                <a:r>
                  <a:rPr lang="en-US" sz="2400" b="1">
                    <a:solidFill>
                      <a:srgbClr val="0000FF"/>
                    </a:solidFill>
                    <a:highlight>
                      <a:srgbClr val="FFFF00"/>
                    </a:highlight>
                    <a:sym typeface="+mn-ea"/>
                  </a:rPr>
                  <a:t>X(3872) being M</a:t>
                </a:r>
                <a:r>
                  <a:rPr lang="en-US" altLang="zh-CN" sz="2400" b="1">
                    <a:solidFill>
                      <a:srgbClr val="0000FF"/>
                    </a:solidFill>
                    <a:highlight>
                      <a:srgbClr val="FFFF00"/>
                    </a:highlight>
                    <a:sym typeface="+mn-ea"/>
                  </a:rPr>
                  <a:t>olecule State</a:t>
                </a:r>
                <a:endParaRPr lang="en-US" altLang="zh-CN" sz="2400" b="1">
                  <a:solidFill>
                    <a:srgbClr val="0000FF"/>
                  </a:solidFill>
                  <a:highlight>
                    <a:srgbClr val="FFFF00"/>
                  </a:highlight>
                  <a:sym typeface="+mn-ea"/>
                </a:endParaRPr>
              </a:p>
            </p:txBody>
          </p:sp>
          <p:sp>
            <p:nvSpPr>
              <p:cNvPr id="15" name="右箭头 14"/>
              <p:cNvSpPr/>
              <p:nvPr/>
            </p:nvSpPr>
            <p:spPr>
              <a:xfrm>
                <a:off x="9400" y="2252"/>
                <a:ext cx="805" cy="519"/>
              </a:xfrm>
              <a:prstGeom prst="right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highlight>
                    <a:srgbClr val="FFFF00"/>
                  </a:highlight>
                  <a:latin typeface="Arial" panose="020B0604020202090204" pitchFamily="34" charset="0"/>
                  <a:ea typeface="宋体" pitchFamily="2" charset="-122"/>
                  <a:cs typeface="宋体" pitchFamily="2" charset="-122"/>
                </a:endParaRPr>
              </a:p>
            </p:txBody>
          </p:sp>
        </p:grpSp>
        <p:sp>
          <p:nvSpPr>
            <p:cNvPr id="22" name="文本框 21"/>
            <p:cNvSpPr txBox="1"/>
            <p:nvPr/>
          </p:nvSpPr>
          <p:spPr>
            <a:xfrm>
              <a:off x="1000" y="3929"/>
              <a:ext cx="2048" cy="725"/>
            </a:xfrm>
            <a:prstGeom prst="rect">
              <a:avLst/>
            </a:prstGeom>
            <a:noFill/>
          </p:spPr>
          <p:txBody>
            <a:bodyPr wrap="none" rtlCol="0" anchor="t">
              <a:spAutoFit/>
            </a:bodyPr>
            <a:p>
              <a:r>
                <a:rPr lang="en-US" sz="2400">
                  <a:highlight>
                    <a:srgbClr val="FFFF00"/>
                  </a:highlight>
                </a:rPr>
                <a:t>Prove it:</a:t>
              </a:r>
              <a:endParaRPr lang="en-US" sz="2400">
                <a:highlight>
                  <a:srgbClr val="FFFF00"/>
                </a:highligh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sp>
        <p:nvSpPr>
          <p:cNvPr id="10" name="文本框 9"/>
          <p:cNvSpPr txBox="1"/>
          <p:nvPr/>
        </p:nvSpPr>
        <p:spPr>
          <a:xfrm>
            <a:off x="292100" y="3368675"/>
            <a:ext cx="11137265" cy="1198880"/>
          </a:xfrm>
          <a:prstGeom prst="rect">
            <a:avLst/>
          </a:prstGeom>
          <a:noFill/>
        </p:spPr>
        <p:txBody>
          <a:bodyPr wrap="square" rtlCol="0">
            <a:spAutoFit/>
          </a:bodyPr>
          <a:p>
            <a:pPr algn="l"/>
            <a:r>
              <a:rPr lang="en-US" altLang="zh-CN">
                <a:solidFill>
                  <a:srgbClr val="0000FF"/>
                </a:solidFill>
              </a:rPr>
              <a:t>In both caces</a:t>
            </a:r>
            <a:r>
              <a:rPr lang="en-US" altLang="zh-CN"/>
              <a:t>,</a:t>
            </a:r>
            <a:endParaRPr lang="en-US" altLang="zh-CN"/>
          </a:p>
          <a:p>
            <a:pPr marL="180340" indent="180340" algn="l">
              <a:buFont typeface="Wingdings" panose="05000000000000000000" charset="0"/>
              <a:buChar char=""/>
              <a:extLst>
                <a:ext uri="{35155182-B16C-46BC-9424-99874614C6A1}">
                  <wpsdc:indentchars xmlns:wpsdc="http://www.wps.cn/officeDocument/2017/drawingmlCustomData" val="79" checksum="4290726727"/>
                  <wpsdc:marlchars xmlns:wpsdc="http://www.wps.cn/officeDocument/2017/drawingmlCustomData" val="79" checksum="883885931"/>
                </a:ext>
              </a:extLst>
            </a:pPr>
            <a:r>
              <a:rPr lang="en-US" altLang="zh-CN"/>
              <a:t>Matrix element has </a:t>
            </a:r>
            <a:r>
              <a:rPr lang="en-US" altLang="zh-CN">
                <a:solidFill>
                  <a:srgbClr val="FF0000"/>
                </a:solidFill>
              </a:rPr>
              <a:t>logarithmic branch</a:t>
            </a:r>
            <a:r>
              <a:rPr lang="en-US" altLang="zh-CN"/>
              <a:t> </a:t>
            </a:r>
            <a:r>
              <a:rPr lang="en-US" altLang="zh-CN">
                <a:solidFill>
                  <a:srgbClr val="FF0000"/>
                </a:solidFill>
              </a:rPr>
              <a:t>cut </a:t>
            </a:r>
            <a:r>
              <a:rPr lang="en-US" altLang="zh-CN"/>
              <a:t>when the three particles forming the triangle simultaneously on shell</a:t>
            </a:r>
            <a:endParaRPr lang="en-US" altLang="zh-CN"/>
          </a:p>
          <a:p>
            <a:pPr marL="180340" indent="180340" algn="l">
              <a:buFont typeface="Wingdings" panose="05000000000000000000" charset="0"/>
              <a:buChar char=""/>
              <a:extLst>
                <a:ext uri="{35155182-B16C-46BC-9424-99874614C6A1}">
                  <wpsdc:indentchars xmlns:wpsdc="http://www.wps.cn/officeDocument/2017/drawingmlCustomData" val="79" checksum="4290726727"/>
                  <wpsdc:marlchars xmlns:wpsdc="http://www.wps.cn/officeDocument/2017/drawingmlCustomData" val="79" checksum="883885931"/>
                </a:ext>
              </a:extLst>
            </a:pPr>
            <a:r>
              <a:rPr lang="en-US" altLang="zh-CN"/>
              <a:t>Cross section </a:t>
            </a:r>
            <a:r>
              <a:rPr lang="en-US" altLang="zh-CN">
                <a:solidFill>
                  <a:srgbClr val="FF0000"/>
                </a:solidFill>
              </a:rPr>
              <a:t>diverges as log</a:t>
            </a:r>
            <a:r>
              <a:rPr lang="en-US" altLang="zh-CN" baseline="30000">
                <a:solidFill>
                  <a:srgbClr val="FF0000"/>
                </a:solidFill>
              </a:rPr>
              <a:t>2</a:t>
            </a:r>
            <a:r>
              <a:rPr lang="en-US" altLang="zh-CN"/>
              <a:t> at center-of-momentum energy determined by masses of those particles </a:t>
            </a:r>
            <a:endParaRPr lang="en-US" altLang="zh-CN"/>
          </a:p>
        </p:txBody>
      </p:sp>
      <p:pic>
        <p:nvPicPr>
          <p:cNvPr id="11" name="图片 10" descr="截屏2020-04-30下午3.51.33"/>
          <p:cNvPicPr>
            <a:picLocks noChangeAspect="1"/>
          </p:cNvPicPr>
          <p:nvPr/>
        </p:nvPicPr>
        <p:blipFill>
          <a:blip r:embed="rId1"/>
          <a:stretch>
            <a:fillRect/>
          </a:stretch>
        </p:blipFill>
        <p:spPr>
          <a:xfrm>
            <a:off x="292100" y="746760"/>
            <a:ext cx="3464560" cy="2006600"/>
          </a:xfrm>
          <a:prstGeom prst="rect">
            <a:avLst/>
          </a:prstGeom>
        </p:spPr>
      </p:pic>
      <p:pic>
        <p:nvPicPr>
          <p:cNvPr id="24" name="图片 23" descr="截屏2020-04-30下午3.59.56"/>
          <p:cNvPicPr>
            <a:picLocks noChangeAspect="1"/>
          </p:cNvPicPr>
          <p:nvPr/>
        </p:nvPicPr>
        <p:blipFill>
          <a:blip r:embed="rId2"/>
          <a:stretch>
            <a:fillRect/>
          </a:stretch>
        </p:blipFill>
        <p:spPr>
          <a:xfrm>
            <a:off x="7788910" y="660400"/>
            <a:ext cx="3855085" cy="2069465"/>
          </a:xfrm>
          <a:prstGeom prst="rect">
            <a:avLst/>
          </a:prstGeom>
        </p:spPr>
      </p:pic>
      <p:sp>
        <p:nvSpPr>
          <p:cNvPr id="30" name="文本框 29"/>
          <p:cNvSpPr txBox="1"/>
          <p:nvPr/>
        </p:nvSpPr>
        <p:spPr>
          <a:xfrm>
            <a:off x="7832725" y="5919470"/>
            <a:ext cx="3596640" cy="521970"/>
          </a:xfrm>
          <a:prstGeom prst="rect">
            <a:avLst/>
          </a:prstGeom>
          <a:noFill/>
        </p:spPr>
        <p:txBody>
          <a:bodyPr wrap="none" rtlCol="0" anchor="t">
            <a:spAutoFit/>
          </a:bodyPr>
          <a:p>
            <a:pPr algn="l"/>
            <a:r>
              <a:rPr lang="en-US" altLang="zh-CN" sz="1400">
                <a:sym typeface="+mn-ea"/>
              </a:rPr>
              <a:t>Schmid [PR 154, 1363 (1967)], </a:t>
            </a:r>
            <a:endParaRPr lang="en-US" altLang="zh-CN" sz="1400">
              <a:sym typeface="+mn-ea"/>
            </a:endParaRPr>
          </a:p>
          <a:p>
            <a:pPr algn="l"/>
            <a:r>
              <a:rPr lang="en-US" altLang="zh-CN" sz="1400">
                <a:sym typeface="+mn-ea"/>
              </a:rPr>
              <a:t>Anisovish, Anisovish [PLB 354, 321 (1995)]</a:t>
            </a:r>
            <a:endParaRPr lang="en-US" altLang="zh-CN" sz="1400">
              <a:sym typeface="+mn-ea"/>
            </a:endParaRPr>
          </a:p>
        </p:txBody>
      </p:sp>
      <p:pic>
        <p:nvPicPr>
          <p:cNvPr id="2" name="334E55B0-647D-440b-865C-3EC943EB4CBC-6" descr="/private/var/folders/ml/qk2ywnf50pb06wrx61vpyxs00000gn/T/com.kingsoft.wpsoffice.mac/wpsoffice.mmychZwpsoffice"/>
          <p:cNvPicPr>
            <a:picLocks noChangeAspect="1"/>
          </p:cNvPicPr>
          <p:nvPr/>
        </p:nvPicPr>
        <p:blipFill>
          <a:blip r:embed="rId3"/>
          <a:stretch>
            <a:fillRect/>
          </a:stretch>
        </p:blipFill>
        <p:spPr>
          <a:xfrm>
            <a:off x="3472180" y="172085"/>
            <a:ext cx="6949440" cy="389255"/>
          </a:xfrm>
          <a:prstGeom prst="rect">
            <a:avLst/>
          </a:prstGeom>
        </p:spPr>
      </p:pic>
      <p:pic>
        <p:nvPicPr>
          <p:cNvPr id="20" name="334E55B0-647D-440b-865C-3EC943EB4CBC-30" descr="/private/var/folders/ml/qk2ywnf50pb06wrx61vpyxs00000gn/T/com.kingsoft.wpsoffice.mac/wpsoffice.skEokFwpsoffice"/>
          <p:cNvPicPr>
            <a:picLocks noChangeAspect="1"/>
          </p:cNvPicPr>
          <p:nvPr/>
        </p:nvPicPr>
        <p:blipFill>
          <a:blip r:embed="rId4"/>
          <a:stretch>
            <a:fillRect/>
          </a:stretch>
        </p:blipFill>
        <p:spPr>
          <a:xfrm>
            <a:off x="2023110" y="1150620"/>
            <a:ext cx="527050" cy="291465"/>
          </a:xfrm>
          <a:prstGeom prst="rect">
            <a:avLst/>
          </a:prstGeom>
        </p:spPr>
      </p:pic>
      <p:pic>
        <p:nvPicPr>
          <p:cNvPr id="3" name="334E55B0-647D-440b-865C-3EC943EB4CBC-31" descr="/private/var/folders/ml/qk2ywnf50pb06wrx61vpyxs00000gn/T/com.kingsoft.wpsoffice.mac/wpsoffice.grvVkGwpsoffice"/>
          <p:cNvPicPr>
            <a:picLocks noChangeAspect="1"/>
          </p:cNvPicPr>
          <p:nvPr/>
        </p:nvPicPr>
        <p:blipFill>
          <a:blip r:embed="rId5"/>
          <a:stretch>
            <a:fillRect/>
          </a:stretch>
        </p:blipFill>
        <p:spPr>
          <a:xfrm>
            <a:off x="2199005" y="2208530"/>
            <a:ext cx="526415" cy="291465"/>
          </a:xfrm>
          <a:prstGeom prst="rect">
            <a:avLst/>
          </a:prstGeom>
        </p:spPr>
      </p:pic>
      <p:pic>
        <p:nvPicPr>
          <p:cNvPr id="4" name="334E55B0-647D-440b-865C-3EC943EB4CBC-32" descr="/private/var/folders/ml/qk2ywnf50pb06wrx61vpyxs00000gn/T/com.kingsoft.wpsoffice.mac/wpsoffice.beCLfOwpsoffice"/>
          <p:cNvPicPr>
            <a:picLocks noChangeAspect="1"/>
          </p:cNvPicPr>
          <p:nvPr/>
        </p:nvPicPr>
        <p:blipFill>
          <a:blip r:embed="rId6"/>
          <a:stretch>
            <a:fillRect/>
          </a:stretch>
        </p:blipFill>
        <p:spPr>
          <a:xfrm>
            <a:off x="3081020" y="1516698"/>
            <a:ext cx="391160" cy="290830"/>
          </a:xfrm>
          <a:prstGeom prst="rect">
            <a:avLst/>
          </a:prstGeom>
        </p:spPr>
      </p:pic>
      <p:cxnSp>
        <p:nvCxnSpPr>
          <p:cNvPr id="7" name="直接连接符 6"/>
          <p:cNvCxnSpPr/>
          <p:nvPr/>
        </p:nvCxnSpPr>
        <p:spPr>
          <a:xfrm>
            <a:off x="3943985" y="701040"/>
            <a:ext cx="0" cy="2632710"/>
          </a:xfrm>
          <a:prstGeom prst="line">
            <a:avLst/>
          </a:prstGeom>
          <a:solidFill>
            <a:schemeClr val="accent1"/>
          </a:solidFill>
          <a:ln w="9525" cap="flat" cmpd="sng" algn="ctr">
            <a:solidFill>
              <a:schemeClr val="tx1"/>
            </a:solidFill>
            <a:prstDash val="dash"/>
            <a:round/>
            <a:headEnd type="none" w="med" len="med"/>
            <a:tailEnd type="none" w="med" len="med"/>
          </a:ln>
        </p:spPr>
      </p:cxnSp>
      <p:pic>
        <p:nvPicPr>
          <p:cNvPr id="8" name="图片 7" descr="截屏2021-05-14 下午11.06.11"/>
          <p:cNvPicPr>
            <a:picLocks noChangeAspect="1"/>
          </p:cNvPicPr>
          <p:nvPr/>
        </p:nvPicPr>
        <p:blipFill>
          <a:blip r:embed="rId7"/>
          <a:stretch>
            <a:fillRect/>
          </a:stretch>
        </p:blipFill>
        <p:spPr>
          <a:xfrm>
            <a:off x="4086225" y="901065"/>
            <a:ext cx="3560445" cy="1730375"/>
          </a:xfrm>
          <a:prstGeom prst="rect">
            <a:avLst/>
          </a:prstGeom>
        </p:spPr>
      </p:pic>
      <p:grpSp>
        <p:nvGrpSpPr>
          <p:cNvPr id="17" name="组合 16"/>
          <p:cNvGrpSpPr/>
          <p:nvPr/>
        </p:nvGrpSpPr>
        <p:grpSpPr>
          <a:xfrm>
            <a:off x="292100" y="4659630"/>
            <a:ext cx="11137900" cy="1201420"/>
            <a:chOff x="4016" y="8482"/>
            <a:chExt cx="17540" cy="1892"/>
          </a:xfrm>
        </p:grpSpPr>
        <p:grpSp>
          <p:nvGrpSpPr>
            <p:cNvPr id="6" name="组合 5"/>
            <p:cNvGrpSpPr/>
            <p:nvPr/>
          </p:nvGrpSpPr>
          <p:grpSpPr>
            <a:xfrm>
              <a:off x="4016" y="8486"/>
              <a:ext cx="17540" cy="1888"/>
              <a:chOff x="6341" y="5841"/>
              <a:chExt cx="17540" cy="1888"/>
            </a:xfrm>
          </p:grpSpPr>
          <p:sp>
            <p:nvSpPr>
              <p:cNvPr id="29" name="文本框 28"/>
              <p:cNvSpPr txBox="1"/>
              <p:nvPr/>
            </p:nvSpPr>
            <p:spPr>
              <a:xfrm>
                <a:off x="6341" y="5841"/>
                <a:ext cx="17540" cy="1888"/>
              </a:xfrm>
              <a:prstGeom prst="rect">
                <a:avLst/>
              </a:prstGeom>
              <a:noFill/>
            </p:spPr>
            <p:txBody>
              <a:bodyPr wrap="square" rtlCol="0">
                <a:spAutoFit/>
              </a:bodyPr>
              <a:p>
                <a:pPr algn="l"/>
                <a:r>
                  <a:rPr lang="en-US" altLang="zh-CN"/>
                  <a:t>For </a:t>
                </a:r>
                <a:endParaRPr lang="en-US" altLang="zh-CN"/>
              </a:p>
              <a:p>
                <a:pPr marL="180340" indent="180340" algn="l">
                  <a:buFont typeface="Wingdings" panose="05000000000000000000" charset="0"/>
                  <a:buChar char=""/>
                  <a:extLst>
                    <a:ext uri="{35155182-B16C-46BC-9424-99874614C6A1}">
                      <wpsdc:indentchars xmlns:wpsdc="http://www.wps.cn/officeDocument/2017/drawingmlCustomData" val="79" checksum="4290726727"/>
                      <wpsdc:marlchars xmlns:wpsdc="http://www.wps.cn/officeDocument/2017/drawingmlCustomData" val="79" checksum="883885931"/>
                    </a:ext>
                  </a:extLst>
                </a:pPr>
                <a:r>
                  <a:rPr lang="en-US" altLang="zh-CN">
                    <a:solidFill>
                      <a:srgbClr val="0000FF"/>
                    </a:solidFill>
                  </a:rPr>
                  <a:t>Schmid Cancellation</a:t>
                </a:r>
                <a:r>
                  <a:rPr lang="en-US" altLang="zh-CN"/>
                  <a:t>: if the differential cross section integrated over the invariant mass of        , </a:t>
                </a:r>
                <a:r>
                  <a:rPr lang="en-US" altLang="zh-CN">
                    <a:solidFill>
                      <a:srgbClr val="FF0000"/>
                    </a:solidFill>
                  </a:rPr>
                  <a:t>the log</a:t>
                </a:r>
                <a:r>
                  <a:rPr lang="en-US" altLang="zh-CN" baseline="30000">
                    <a:solidFill>
                      <a:srgbClr val="FF0000"/>
                    </a:solidFill>
                  </a:rPr>
                  <a:t>2</a:t>
                </a:r>
                <a:r>
                  <a:rPr lang="en-US" altLang="zh-CN"/>
                  <a:t> </a:t>
                </a:r>
                <a:r>
                  <a:rPr lang="en-US" altLang="zh-CN">
                    <a:solidFill>
                      <a:srgbClr val="FF0000"/>
                    </a:solidFill>
                  </a:rPr>
                  <a:t>divergence cancels</a:t>
                </a:r>
                <a:r>
                  <a:rPr lang="en-US" altLang="zh-CN"/>
                  <a:t>, but </a:t>
                </a:r>
                <a:r>
                  <a:rPr lang="en-US" altLang="zh-CN">
                    <a:solidFill>
                      <a:srgbClr val="FF0000"/>
                    </a:solidFill>
                  </a:rPr>
                  <a:t>log divergence remains</a:t>
                </a:r>
                <a:r>
                  <a:rPr lang="en-US" altLang="zh-CN"/>
                  <a:t>.</a:t>
                </a:r>
                <a:endParaRPr lang="en-US" altLang="zh-CN"/>
              </a:p>
              <a:p>
                <a:pPr marL="180340" indent="180340" algn="l">
                  <a:buFont typeface="Wingdings" panose="05000000000000000000" charset="0"/>
                  <a:buChar char=""/>
                  <a:extLst>
                    <a:ext uri="{35155182-B16C-46BC-9424-99874614C6A1}">
                      <wpsdc:indentchars xmlns:wpsdc="http://www.wps.cn/officeDocument/2017/drawingmlCustomData" val="79" checksum="4290726727"/>
                      <wpsdc:marlchars xmlns:wpsdc="http://www.wps.cn/officeDocument/2017/drawingmlCustomData" val="79" checksum="883885931"/>
                    </a:ext>
                  </a:extLst>
                </a:pPr>
                <a:r>
                  <a:rPr lang="en-US" altLang="zh-CN"/>
                  <a:t>Log</a:t>
                </a:r>
                <a:r>
                  <a:rPr lang="en-US" altLang="zh-CN" baseline="30000"/>
                  <a:t>2</a:t>
                </a:r>
                <a:r>
                  <a:rPr lang="en-US" altLang="zh-CN"/>
                  <a:t> divergence is cancelled by the interference term of the tree diagram and the triangle loop diagram.</a:t>
                </a:r>
                <a:endParaRPr lang="en-US" altLang="zh-CN"/>
              </a:p>
            </p:txBody>
          </p:sp>
          <p:pic>
            <p:nvPicPr>
              <p:cNvPr id="5" name="334E55B0-647D-440b-865C-3EC943EB4CBC-33" descr="/private/var/folders/ml/qk2ywnf50pb06wrx61vpyxs00000gn/T/com.kingsoft.wpsoffice.mac/wpsoffice.HfJlgIwpsoffice"/>
              <p:cNvPicPr>
                <a:picLocks noChangeAspect="1"/>
              </p:cNvPicPr>
              <p:nvPr/>
            </p:nvPicPr>
            <p:blipFill>
              <a:blip r:embed="rId8"/>
              <a:stretch>
                <a:fillRect/>
              </a:stretch>
            </p:blipFill>
            <p:spPr>
              <a:xfrm>
                <a:off x="21298" y="6378"/>
                <a:ext cx="616" cy="371"/>
              </a:xfrm>
              <a:prstGeom prst="rect">
                <a:avLst/>
              </a:prstGeom>
            </p:spPr>
          </p:pic>
        </p:grpSp>
        <p:pic>
          <p:nvPicPr>
            <p:cNvPr id="16" name="334E55B0-647D-440b-865C-3EC943EB4CBC-57" descr="/private/var/folders/ml/qk2ywnf50pb06wrx61vpyxs00000gn/T/com.kingsoft.wpsoffice.mac/wpsoffice.QSDdrXwpsoffice"/>
            <p:cNvPicPr>
              <a:picLocks noChangeAspect="1"/>
            </p:cNvPicPr>
            <p:nvPr/>
          </p:nvPicPr>
          <p:blipFill>
            <a:blip r:embed="rId9"/>
            <a:stretch>
              <a:fillRect/>
            </a:stretch>
          </p:blipFill>
          <p:spPr>
            <a:xfrm>
              <a:off x="4831" y="8482"/>
              <a:ext cx="3977" cy="507"/>
            </a:xfrm>
            <a:prstGeom prst="rect">
              <a:avLst/>
            </a:prstGeom>
          </p:spPr>
        </p:pic>
      </p:grpSp>
      <p:pic>
        <p:nvPicPr>
          <p:cNvPr id="18" name="334E55B0-647D-440b-865C-3EC943EB4CBC-58" descr="/private/var/folders/ml/qk2ywnf50pb06wrx61vpyxs00000gn/T/com.kingsoft.wpsoffice.mac/wpsoffice.ukXTVlwpsoffice"/>
          <p:cNvPicPr>
            <a:picLocks noChangeAspect="1"/>
          </p:cNvPicPr>
          <p:nvPr/>
        </p:nvPicPr>
        <p:blipFill>
          <a:blip r:embed="rId10"/>
          <a:stretch>
            <a:fillRect/>
          </a:stretch>
        </p:blipFill>
        <p:spPr>
          <a:xfrm>
            <a:off x="666750" y="2763520"/>
            <a:ext cx="2552700" cy="302260"/>
          </a:xfrm>
          <a:prstGeom prst="rect">
            <a:avLst/>
          </a:prstGeom>
        </p:spPr>
      </p:pic>
      <p:pic>
        <p:nvPicPr>
          <p:cNvPr id="19" name="334E55B0-647D-440b-865C-3EC943EB4CBC-59" descr="/private/var/folders/ml/qk2ywnf50pb06wrx61vpyxs00000gn/T/com.kingsoft.wpsoffice.mac/wpsoffice.QSDdrXwpsoffice"/>
          <p:cNvPicPr>
            <a:picLocks noChangeAspect="1"/>
          </p:cNvPicPr>
          <p:nvPr/>
        </p:nvPicPr>
        <p:blipFill>
          <a:blip r:embed="rId9"/>
          <a:stretch>
            <a:fillRect/>
          </a:stretch>
        </p:blipFill>
        <p:spPr>
          <a:xfrm>
            <a:off x="6530975" y="2746375"/>
            <a:ext cx="2525395" cy="32194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pic>
        <p:nvPicPr>
          <p:cNvPr id="4" name="图片 3" descr="截屏2020-04-30下午5.10.10"/>
          <p:cNvPicPr>
            <a:picLocks noChangeAspect="1"/>
          </p:cNvPicPr>
          <p:nvPr/>
        </p:nvPicPr>
        <p:blipFill>
          <a:blip r:embed="rId1"/>
          <a:stretch>
            <a:fillRect/>
          </a:stretch>
        </p:blipFill>
        <p:spPr>
          <a:xfrm>
            <a:off x="368300" y="723900"/>
            <a:ext cx="6470650" cy="1706245"/>
          </a:xfrm>
          <a:prstGeom prst="rect">
            <a:avLst/>
          </a:prstGeom>
        </p:spPr>
      </p:pic>
      <p:sp>
        <p:nvSpPr>
          <p:cNvPr id="17" name="文本框 16"/>
          <p:cNvSpPr txBox="1"/>
          <p:nvPr/>
        </p:nvSpPr>
        <p:spPr>
          <a:xfrm>
            <a:off x="6685915" y="5663565"/>
            <a:ext cx="5064125" cy="737235"/>
          </a:xfrm>
          <a:prstGeom prst="rect">
            <a:avLst/>
          </a:prstGeom>
          <a:noFill/>
        </p:spPr>
        <p:txBody>
          <a:bodyPr wrap="square" rtlCol="0" anchor="t">
            <a:spAutoFit/>
          </a:bodyPr>
          <a:p>
            <a:pPr algn="l"/>
            <a:r>
              <a:rPr lang="en-US" altLang="zh-CN" sz="1400">
                <a:sym typeface="+mn-ea"/>
              </a:rPr>
              <a:t>Braaten, He &amp; Ingles [PRD 100, 031501 (2019)];</a:t>
            </a:r>
            <a:endParaRPr lang="en-US" altLang="zh-CN" sz="1400">
              <a:sym typeface="+mn-ea"/>
            </a:endParaRPr>
          </a:p>
          <a:p>
            <a:pPr algn="l"/>
            <a:r>
              <a:rPr lang="en-US" altLang="zh-CN" sz="1400">
                <a:sym typeface="+mn-ea"/>
              </a:rPr>
              <a:t>Braaten, He &amp; Ingles [PRD 101, 014021 (2020)];</a:t>
            </a:r>
            <a:endParaRPr lang="en-US" altLang="zh-CN" sz="1400">
              <a:sym typeface="+mn-ea"/>
            </a:endParaRPr>
          </a:p>
          <a:p>
            <a:pPr algn="l"/>
            <a:r>
              <a:rPr lang="zh-CN" altLang="en-US" sz="1400"/>
              <a:t>Braaten, He, Ingles, Jiang, </a:t>
            </a:r>
            <a:r>
              <a:rPr lang="en-US" altLang="zh-CN" sz="1400"/>
              <a:t>[</a:t>
            </a:r>
            <a:r>
              <a:rPr lang="zh-CN" altLang="en-US" sz="1400"/>
              <a:t>PRD 101, 096020 (2020)</a:t>
            </a:r>
            <a:r>
              <a:rPr lang="en-US" altLang="zh-CN" sz="1400"/>
              <a:t>]</a:t>
            </a:r>
            <a:r>
              <a:rPr lang="zh-CN" altLang="en-US" sz="1400"/>
              <a:t> </a:t>
            </a:r>
            <a:endParaRPr lang="zh-CN" altLang="en-US" sz="1400"/>
          </a:p>
        </p:txBody>
      </p:sp>
      <p:sp>
        <p:nvSpPr>
          <p:cNvPr id="3" name="文本框 2"/>
          <p:cNvSpPr txBox="1"/>
          <p:nvPr/>
        </p:nvSpPr>
        <p:spPr>
          <a:xfrm>
            <a:off x="6838950" y="953770"/>
            <a:ext cx="5201920" cy="1476375"/>
          </a:xfrm>
          <a:prstGeom prst="rect">
            <a:avLst/>
          </a:prstGeom>
          <a:noFill/>
        </p:spPr>
        <p:txBody>
          <a:bodyPr wrap="square" rtlCol="0">
            <a:spAutoFit/>
          </a:bodyPr>
          <a:p>
            <a:pPr marL="285750" indent="-285750" algn="l">
              <a:buFont typeface="Wingdings" panose="05000000000000000000" charset="0"/>
              <a:buChar char=""/>
            </a:pPr>
            <a:r>
              <a:rPr lang="en-US" altLang="zh-CN"/>
              <a:t>Two charm mesons forming X(3872) can be on shell when </a:t>
            </a:r>
            <a:r>
              <a:rPr lang="en-US" altLang="zh-CN">
                <a:solidFill>
                  <a:srgbClr val="FF0000"/>
                </a:solidFill>
              </a:rPr>
              <a:t>binding energy E</a:t>
            </a:r>
            <a:r>
              <a:rPr lang="en-US" altLang="zh-CN" baseline="-25000">
                <a:solidFill>
                  <a:srgbClr val="FF0000"/>
                </a:solidFill>
              </a:rPr>
              <a:t>X</a:t>
            </a:r>
            <a:r>
              <a:rPr lang="en-US" altLang="zh-CN">
                <a:solidFill>
                  <a:srgbClr val="FF0000"/>
                </a:solidFill>
              </a:rPr>
              <a:t>=0 and </a:t>
            </a:r>
            <a:r>
              <a:rPr lang="en-US" altLang="zh-CN">
                <a:solidFill>
                  <a:srgbClr val="FF0000"/>
                </a:solidFill>
                <a:cs typeface="Arial" panose="020B0604020202090204" pitchFamily="34" charset="0"/>
                <a:sym typeface="+mn-ea"/>
              </a:rPr>
              <a:t>Γ</a:t>
            </a:r>
            <a:r>
              <a:rPr lang="en-US" altLang="zh-CN" baseline="-25000">
                <a:solidFill>
                  <a:srgbClr val="FF0000"/>
                </a:solidFill>
                <a:cs typeface="Arial" panose="020B0604020202090204" pitchFamily="34" charset="0"/>
                <a:sym typeface="+mn-ea"/>
              </a:rPr>
              <a:t>X</a:t>
            </a:r>
            <a:r>
              <a:rPr lang="en-US" altLang="zh-CN">
                <a:solidFill>
                  <a:srgbClr val="FF0000"/>
                </a:solidFill>
                <a:cs typeface="Arial" panose="020B0604020202090204" pitchFamily="34" charset="0"/>
                <a:sym typeface="+mn-ea"/>
              </a:rPr>
              <a:t>=Γ</a:t>
            </a:r>
            <a:r>
              <a:rPr lang="en-US" altLang="zh-CN" baseline="-25000">
                <a:solidFill>
                  <a:srgbClr val="FF0000"/>
                </a:solidFill>
                <a:cs typeface="Arial" panose="020B0604020202090204" pitchFamily="34" charset="0"/>
                <a:sym typeface="+mn-ea"/>
              </a:rPr>
              <a:t>*0</a:t>
            </a:r>
            <a:r>
              <a:rPr lang="en-US" altLang="zh-CN">
                <a:solidFill>
                  <a:srgbClr val="FF0000"/>
                </a:solidFill>
                <a:cs typeface="Arial" panose="020B0604020202090204" pitchFamily="34" charset="0"/>
                <a:sym typeface="+mn-ea"/>
              </a:rPr>
              <a:t>=0</a:t>
            </a:r>
            <a:r>
              <a:rPr lang="en-US" altLang="zh-CN"/>
              <a:t>.</a:t>
            </a:r>
            <a:endParaRPr lang="en-US" altLang="zh-CN"/>
          </a:p>
          <a:p>
            <a:pPr marL="285750" indent="-285750" algn="l">
              <a:buFont typeface="Wingdings" panose="05000000000000000000" charset="0"/>
              <a:buChar char=""/>
            </a:pPr>
            <a:r>
              <a:rPr lang="en-US" altLang="zh-CN"/>
              <a:t>The other D* meson can be on shell when </a:t>
            </a:r>
            <a:r>
              <a:rPr lang="en-US" altLang="zh-CN">
                <a:solidFill>
                  <a:srgbClr val="FF0000"/>
                </a:solidFill>
                <a:cs typeface="Arial" panose="020B0604020202090204" pitchFamily="34" charset="0"/>
              </a:rPr>
              <a:t>Γ</a:t>
            </a:r>
            <a:r>
              <a:rPr lang="en-US" altLang="zh-CN" baseline="-25000">
                <a:solidFill>
                  <a:srgbClr val="FF0000"/>
                </a:solidFill>
                <a:cs typeface="Arial" panose="020B0604020202090204" pitchFamily="34" charset="0"/>
              </a:rPr>
              <a:t>*0</a:t>
            </a:r>
            <a:r>
              <a:rPr lang="en-US" altLang="zh-CN">
                <a:solidFill>
                  <a:srgbClr val="FF0000"/>
                </a:solidFill>
                <a:cs typeface="Arial" panose="020B0604020202090204" pitchFamily="34" charset="0"/>
              </a:rPr>
              <a:t>=0</a:t>
            </a:r>
            <a:r>
              <a:rPr lang="en-US" altLang="zh-CN"/>
              <a:t> at specific value s</a:t>
            </a:r>
            <a:r>
              <a:rPr lang="en-US" altLang="zh-CN" baseline="-25000"/>
              <a:t>Δ</a:t>
            </a:r>
            <a:r>
              <a:rPr lang="en-US" altLang="zh-CN"/>
              <a:t>.</a:t>
            </a:r>
            <a:endParaRPr lang="en-US" altLang="zh-CN"/>
          </a:p>
        </p:txBody>
      </p:sp>
      <p:grpSp>
        <p:nvGrpSpPr>
          <p:cNvPr id="6" name="组合 5"/>
          <p:cNvGrpSpPr/>
          <p:nvPr/>
        </p:nvGrpSpPr>
        <p:grpSpPr>
          <a:xfrm>
            <a:off x="368300" y="2430145"/>
            <a:ext cx="7320280" cy="1619250"/>
            <a:chOff x="580" y="3827"/>
            <a:chExt cx="11528" cy="2550"/>
          </a:xfrm>
        </p:grpSpPr>
        <p:pic>
          <p:nvPicPr>
            <p:cNvPr id="8" name="图片 7" descr="截屏2020-04-30下午5.12.04"/>
            <p:cNvPicPr>
              <a:picLocks noChangeAspect="1"/>
            </p:cNvPicPr>
            <p:nvPr/>
          </p:nvPicPr>
          <p:blipFill>
            <a:blip r:embed="rId2"/>
            <a:stretch>
              <a:fillRect/>
            </a:stretch>
          </p:blipFill>
          <p:spPr>
            <a:xfrm>
              <a:off x="580" y="4067"/>
              <a:ext cx="11529" cy="2310"/>
            </a:xfrm>
            <a:prstGeom prst="rect">
              <a:avLst/>
            </a:prstGeom>
          </p:spPr>
        </p:pic>
        <p:sp>
          <p:nvSpPr>
            <p:cNvPr id="7" name="文本框 6"/>
            <p:cNvSpPr txBox="1"/>
            <p:nvPr/>
          </p:nvSpPr>
          <p:spPr>
            <a:xfrm>
              <a:off x="580" y="3827"/>
              <a:ext cx="4748" cy="580"/>
            </a:xfrm>
            <a:prstGeom prst="rect">
              <a:avLst/>
            </a:prstGeom>
            <a:noFill/>
          </p:spPr>
          <p:txBody>
            <a:bodyPr wrap="none" rtlCol="0" anchor="t">
              <a:spAutoFit/>
            </a:bodyPr>
            <a:p>
              <a:r>
                <a:rPr lang="en-US">
                  <a:sym typeface="+mn-ea"/>
                </a:rPr>
                <a:t>Within </a:t>
              </a:r>
              <a:r>
                <a:rPr lang="en-US">
                  <a:solidFill>
                    <a:srgbClr val="0000FF"/>
                  </a:solidFill>
                  <a:sym typeface="+mn-ea"/>
                </a:rPr>
                <a:t>relativistic</a:t>
              </a:r>
              <a:r>
                <a:rPr lang="en-US">
                  <a:sym typeface="+mn-ea"/>
                </a:rPr>
                <a:t> framework</a:t>
              </a:r>
              <a:endParaRPr lang="zh-CN" altLang="en-US"/>
            </a:p>
          </p:txBody>
        </p:sp>
      </p:grpSp>
      <p:sp>
        <p:nvSpPr>
          <p:cNvPr id="9" name="文本框 8"/>
          <p:cNvSpPr txBox="1"/>
          <p:nvPr/>
        </p:nvSpPr>
        <p:spPr>
          <a:xfrm>
            <a:off x="368300" y="4102735"/>
            <a:ext cx="7320915" cy="645160"/>
          </a:xfrm>
          <a:prstGeom prst="rect">
            <a:avLst/>
          </a:prstGeom>
          <a:noFill/>
        </p:spPr>
        <p:txBody>
          <a:bodyPr wrap="square" rtlCol="0" anchor="t">
            <a:spAutoFit/>
          </a:bodyPr>
          <a:p>
            <a:pPr algn="l"/>
            <a:r>
              <a:rPr lang="en-US" altLang="zh-CN">
                <a:sym typeface="+mn-ea"/>
              </a:rPr>
              <a:t>Loop amplitude </a:t>
            </a:r>
            <a:r>
              <a:rPr lang="zh-CN" altLang="en-US">
                <a:sym typeface="+mn-ea"/>
              </a:rPr>
              <a:t>F(s, M</a:t>
            </a:r>
            <a:r>
              <a:rPr lang="zh-CN" altLang="en-US" baseline="30000">
                <a:sym typeface="+mn-ea"/>
              </a:rPr>
              <a:t>2</a:t>
            </a:r>
            <a:r>
              <a:rPr lang="zh-CN" altLang="en-US" baseline="-25000">
                <a:sym typeface="+mn-ea"/>
              </a:rPr>
              <a:t>X</a:t>
            </a:r>
            <a:r>
              <a:rPr lang="zh-CN" altLang="en-US">
                <a:sym typeface="+mn-ea"/>
              </a:rPr>
              <a:t> </a:t>
            </a:r>
            <a:r>
              <a:rPr lang="en-US" altLang="zh-CN">
                <a:sym typeface="+mn-ea"/>
              </a:rPr>
              <a:t>- </a:t>
            </a:r>
            <a:r>
              <a:rPr lang="zh-CN" altLang="en-US">
                <a:sym typeface="+mn-ea"/>
              </a:rPr>
              <a:t>i M</a:t>
            </a:r>
            <a:r>
              <a:rPr lang="zh-CN" altLang="en-US" baseline="-25000">
                <a:sym typeface="+mn-ea"/>
              </a:rPr>
              <a:t>X</a:t>
            </a:r>
            <a:r>
              <a:rPr lang="zh-CN" altLang="en-US">
                <a:sym typeface="+mn-ea"/>
              </a:rPr>
              <a:t> </a:t>
            </a:r>
            <a:r>
              <a:rPr lang="zh-CN" altLang="en-US">
                <a:cs typeface="Arial" panose="020B0604020202090204" pitchFamily="34" charset="0"/>
                <a:sym typeface="+mn-ea"/>
              </a:rPr>
              <a:t>Γ</a:t>
            </a:r>
            <a:r>
              <a:rPr lang="zh-CN" altLang="en-US" baseline="-25000">
                <a:sym typeface="+mn-ea"/>
              </a:rPr>
              <a:t>X</a:t>
            </a:r>
            <a:r>
              <a:rPr lang="zh-CN" altLang="en-US">
                <a:sym typeface="+mn-ea"/>
              </a:rPr>
              <a:t>) </a:t>
            </a:r>
            <a:r>
              <a:rPr lang="en-US" altLang="zh-CN">
                <a:sym typeface="+mn-ea"/>
              </a:rPr>
              <a:t>has a </a:t>
            </a:r>
            <a:r>
              <a:rPr lang="en-US" altLang="zh-CN">
                <a:solidFill>
                  <a:srgbClr val="FF0000"/>
                </a:solidFill>
                <a:sym typeface="+mn-ea"/>
              </a:rPr>
              <a:t>log divergence proportional to </a:t>
            </a:r>
            <a:endParaRPr lang="en-US" altLang="zh-CN">
              <a:solidFill>
                <a:srgbClr val="FF0000"/>
              </a:solidFill>
              <a:sym typeface="+mn-ea"/>
            </a:endParaRPr>
          </a:p>
          <a:p>
            <a:pPr algn="l"/>
            <a:r>
              <a:rPr lang="en-US" altLang="zh-CN">
                <a:solidFill>
                  <a:srgbClr val="FF0000"/>
                </a:solidFill>
                <a:sym typeface="+mn-ea"/>
              </a:rPr>
              <a:t>log|s-s</a:t>
            </a:r>
            <a:r>
              <a:rPr lang="en-US" altLang="zh-CN" baseline="-25000">
                <a:solidFill>
                  <a:srgbClr val="FF0000"/>
                </a:solidFill>
                <a:cs typeface="Arial" panose="020B0604020202090204" pitchFamily="34" charset="0"/>
                <a:sym typeface="+mn-ea"/>
              </a:rPr>
              <a:t>Δ</a:t>
            </a:r>
            <a:r>
              <a:rPr lang="en-US" altLang="zh-CN">
                <a:solidFill>
                  <a:srgbClr val="FF0000"/>
                </a:solidFill>
                <a:sym typeface="+mn-ea"/>
              </a:rPr>
              <a:t>|</a:t>
            </a:r>
            <a:r>
              <a:rPr lang="en-US" altLang="zh-CN" baseline="-25000">
                <a:solidFill>
                  <a:srgbClr val="FF0000"/>
                </a:solidFill>
                <a:cs typeface="Arial" panose="020B0604020202090204" pitchFamily="34" charset="0"/>
                <a:sym typeface="+mn-ea"/>
              </a:rPr>
              <a:t>  </a:t>
            </a:r>
            <a:r>
              <a:rPr lang="en-US" altLang="zh-CN">
                <a:solidFill>
                  <a:srgbClr val="0000FF"/>
                </a:solidFill>
                <a:cs typeface="Arial" panose="020B0604020202090204" pitchFamily="34" charset="0"/>
                <a:sym typeface="+mn-ea"/>
              </a:rPr>
              <a:t>with </a:t>
            </a:r>
            <a:r>
              <a:rPr lang="zh-CN" altLang="en-US">
                <a:solidFill>
                  <a:srgbClr val="0000FF"/>
                </a:solidFill>
                <a:cs typeface="Arial" panose="020B0604020202090204" pitchFamily="34" charset="0"/>
                <a:sym typeface="+mn-ea"/>
              </a:rPr>
              <a:t>Γ</a:t>
            </a:r>
            <a:r>
              <a:rPr lang="en-US" altLang="zh-CN" baseline="-25000">
                <a:solidFill>
                  <a:srgbClr val="0000FF"/>
                </a:solidFill>
                <a:cs typeface="Arial" panose="020B0604020202090204" pitchFamily="34" charset="0"/>
                <a:sym typeface="+mn-ea"/>
              </a:rPr>
              <a:t>*0, </a:t>
            </a:r>
            <a:r>
              <a:rPr lang="zh-CN" altLang="en-US">
                <a:solidFill>
                  <a:srgbClr val="0000FF"/>
                </a:solidFill>
                <a:cs typeface="Arial" panose="020B0604020202090204" pitchFamily="34" charset="0"/>
                <a:sym typeface="+mn-ea"/>
              </a:rPr>
              <a:t>Γ</a:t>
            </a:r>
            <a:r>
              <a:rPr lang="en-US" altLang="zh-CN" baseline="-25000">
                <a:solidFill>
                  <a:srgbClr val="0000FF"/>
                </a:solidFill>
                <a:cs typeface="Arial" panose="020B0604020202090204" pitchFamily="34" charset="0"/>
                <a:sym typeface="+mn-ea"/>
              </a:rPr>
              <a:t>X</a:t>
            </a:r>
            <a:r>
              <a:rPr lang="en-US" altLang="zh-CN">
                <a:solidFill>
                  <a:srgbClr val="0000FF"/>
                </a:solidFill>
                <a:cs typeface="Arial" panose="020B0604020202090204" pitchFamily="34" charset="0"/>
                <a:sym typeface="+mn-ea"/>
              </a:rPr>
              <a:t> and E</a:t>
            </a:r>
            <a:r>
              <a:rPr lang="en-US" altLang="zh-CN" baseline="-25000">
                <a:solidFill>
                  <a:srgbClr val="0000FF"/>
                </a:solidFill>
                <a:cs typeface="Arial" panose="020B0604020202090204" pitchFamily="34" charset="0"/>
                <a:sym typeface="+mn-ea"/>
              </a:rPr>
              <a:t>X</a:t>
            </a:r>
            <a:r>
              <a:rPr lang="en-US" altLang="zh-CN">
                <a:solidFill>
                  <a:srgbClr val="0000FF"/>
                </a:solidFill>
                <a:cs typeface="Arial" panose="020B0604020202090204" pitchFamily="34" charset="0"/>
                <a:sym typeface="+mn-ea"/>
              </a:rPr>
              <a:t>=0.</a:t>
            </a:r>
            <a:endParaRPr lang="zh-CN" altLang="en-US"/>
          </a:p>
        </p:txBody>
      </p:sp>
      <p:sp>
        <p:nvSpPr>
          <p:cNvPr id="15" name="文本框 14"/>
          <p:cNvSpPr txBox="1"/>
          <p:nvPr/>
        </p:nvSpPr>
        <p:spPr>
          <a:xfrm>
            <a:off x="368300" y="5852795"/>
            <a:ext cx="5970905" cy="583565"/>
          </a:xfrm>
          <a:prstGeom prst="rect">
            <a:avLst/>
          </a:prstGeom>
          <a:noFill/>
        </p:spPr>
        <p:txBody>
          <a:bodyPr wrap="square" rtlCol="0" anchor="t">
            <a:spAutoFit/>
          </a:bodyPr>
          <a:p>
            <a:r>
              <a:rPr lang="en-US" sz="1600">
                <a:solidFill>
                  <a:schemeClr val="tx1"/>
                </a:solidFill>
                <a:cs typeface="Arial" panose="020B0604020202090204" pitchFamily="34" charset="0"/>
              </a:rPr>
              <a:t>√</a:t>
            </a:r>
            <a:r>
              <a:rPr lang="en-US" sz="1600">
                <a:solidFill>
                  <a:schemeClr val="tx1"/>
                </a:solidFill>
              </a:rPr>
              <a:t>s: center-of-mass energy	</a:t>
            </a:r>
            <a:r>
              <a:rPr lang="en-US" altLang="zh-CN" sz="1600" dirty="0">
                <a:solidFill>
                  <a:schemeClr val="tx1"/>
                </a:solidFill>
                <a:ea typeface="微软雅黑" charset="-122"/>
                <a:cs typeface="Arial" panose="020B0604020202090204" pitchFamily="34" charset="0"/>
                <a:sym typeface="微软雅黑" charset="-122"/>
              </a:rPr>
              <a:t>γ</a:t>
            </a:r>
            <a:r>
              <a:rPr lang="en-US" altLang="zh-CN" sz="1600" baseline="-25000" dirty="0">
                <a:solidFill>
                  <a:schemeClr val="tx1"/>
                </a:solidFill>
                <a:ea typeface="微软雅黑" charset="-122"/>
                <a:cs typeface="Arial" panose="020B0604020202090204" pitchFamily="34" charset="0"/>
                <a:sym typeface="微软雅黑" charset="-122"/>
              </a:rPr>
              <a:t>X</a:t>
            </a:r>
            <a:r>
              <a:rPr lang="en-US" altLang="zh-CN" sz="1600" dirty="0">
                <a:solidFill>
                  <a:schemeClr val="tx1"/>
                </a:solidFill>
                <a:ea typeface="微软雅黑" charset="-122"/>
                <a:cs typeface="Arial" panose="020B0604020202090204" pitchFamily="34" charset="0"/>
                <a:sym typeface="微软雅黑" charset="-122"/>
              </a:rPr>
              <a:t>: binding momentum of X</a:t>
            </a:r>
            <a:endParaRPr lang="en-US" altLang="zh-CN" sz="1600" dirty="0">
              <a:solidFill>
                <a:schemeClr val="tx1"/>
              </a:solidFill>
              <a:ea typeface="微软雅黑" charset="-122"/>
              <a:cs typeface="Arial" panose="020B0604020202090204" pitchFamily="34" charset="0"/>
              <a:sym typeface="微软雅黑" charset="-122"/>
            </a:endParaRPr>
          </a:p>
          <a:p>
            <a:r>
              <a:rPr lang="zh-CN" altLang="en-US" sz="1600">
                <a:cs typeface="Arial" panose="020B0604020202090204" pitchFamily="34" charset="0"/>
                <a:sym typeface="+mn-ea"/>
              </a:rPr>
              <a:t>Γ</a:t>
            </a:r>
            <a:r>
              <a:rPr lang="en-US" altLang="zh-CN" sz="1600" baseline="-25000">
                <a:sym typeface="+mn-ea"/>
              </a:rPr>
              <a:t>X</a:t>
            </a:r>
            <a:r>
              <a:rPr lang="en-US" altLang="zh-CN" sz="1600">
                <a:sym typeface="+mn-ea"/>
              </a:rPr>
              <a:t>: decay width of X		</a:t>
            </a:r>
            <a:r>
              <a:rPr lang="en-US" altLang="zh-CN" sz="1600" dirty="0">
                <a:solidFill>
                  <a:schemeClr val="tx1"/>
                </a:solidFill>
                <a:ea typeface="微软雅黑" charset="-122"/>
                <a:cs typeface="Arial" panose="020B0604020202090204" pitchFamily="34" charset="0"/>
                <a:sym typeface="+mn-ea"/>
              </a:rPr>
              <a:t>E</a:t>
            </a:r>
            <a:r>
              <a:rPr lang="en-US" altLang="zh-CN" sz="1600" baseline="-25000" dirty="0">
                <a:solidFill>
                  <a:schemeClr val="tx1"/>
                </a:solidFill>
                <a:ea typeface="微软雅黑" charset="-122"/>
                <a:cs typeface="Arial" panose="020B0604020202090204" pitchFamily="34" charset="0"/>
                <a:sym typeface="+mn-ea"/>
              </a:rPr>
              <a:t>X</a:t>
            </a:r>
            <a:r>
              <a:rPr lang="en-US" altLang="zh-CN" sz="1600" dirty="0">
                <a:solidFill>
                  <a:schemeClr val="tx1"/>
                </a:solidFill>
                <a:ea typeface="微软雅黑" charset="-122"/>
                <a:cs typeface="Arial" panose="020B0604020202090204" pitchFamily="34" charset="0"/>
                <a:sym typeface="+mn-ea"/>
              </a:rPr>
              <a:t>: binding energy of X </a:t>
            </a:r>
            <a:endParaRPr lang="en-US" altLang="zh-CN" sz="1600" dirty="0">
              <a:solidFill>
                <a:schemeClr val="tx1"/>
              </a:solidFill>
              <a:ea typeface="微软雅黑" charset="-122"/>
              <a:cs typeface="Arial" panose="020B0604020202090204" pitchFamily="34" charset="0"/>
              <a:sym typeface="+mn-ea"/>
            </a:endParaRPr>
          </a:p>
        </p:txBody>
      </p:sp>
      <p:pic>
        <p:nvPicPr>
          <p:cNvPr id="2" name="334E55B0-647D-440b-865C-3EC943EB4CBC-10" descr="/private/var/folders/ml/qk2ywnf50pb06wrx61vpyxs00000gn/T/com.kingsoft.wpsoffice.mac/wpsoffice.Ugrqmxwpsoffice"/>
          <p:cNvPicPr>
            <a:picLocks noChangeAspect="1"/>
          </p:cNvPicPr>
          <p:nvPr/>
        </p:nvPicPr>
        <p:blipFill>
          <a:blip r:embed="rId3"/>
          <a:stretch>
            <a:fillRect/>
          </a:stretch>
        </p:blipFill>
        <p:spPr>
          <a:xfrm>
            <a:off x="3479483" y="181610"/>
            <a:ext cx="3284855" cy="389255"/>
          </a:xfrm>
          <a:prstGeom prst="rect">
            <a:avLst/>
          </a:prstGeom>
        </p:spPr>
      </p:pic>
      <p:grpSp>
        <p:nvGrpSpPr>
          <p:cNvPr id="12" name="组合 11"/>
          <p:cNvGrpSpPr/>
          <p:nvPr/>
        </p:nvGrpSpPr>
        <p:grpSpPr>
          <a:xfrm>
            <a:off x="368300" y="4835525"/>
            <a:ext cx="7320280" cy="860425"/>
            <a:chOff x="580" y="7615"/>
            <a:chExt cx="11528" cy="1355"/>
          </a:xfrm>
        </p:grpSpPr>
        <p:grpSp>
          <p:nvGrpSpPr>
            <p:cNvPr id="11" name="组合 10"/>
            <p:cNvGrpSpPr/>
            <p:nvPr/>
          </p:nvGrpSpPr>
          <p:grpSpPr>
            <a:xfrm>
              <a:off x="580" y="8342"/>
              <a:ext cx="11529" cy="628"/>
              <a:chOff x="580" y="8342"/>
              <a:chExt cx="11529" cy="628"/>
            </a:xfrm>
          </p:grpSpPr>
          <p:grpSp>
            <p:nvGrpSpPr>
              <p:cNvPr id="20" name="组合 19"/>
              <p:cNvGrpSpPr/>
              <p:nvPr/>
            </p:nvGrpSpPr>
            <p:grpSpPr>
              <a:xfrm>
                <a:off x="580" y="8342"/>
                <a:ext cx="11529" cy="628"/>
                <a:chOff x="3281" y="9809"/>
                <a:chExt cx="11341" cy="663"/>
              </a:xfrm>
            </p:grpSpPr>
            <p:pic>
              <p:nvPicPr>
                <p:cNvPr id="18" name="图片 17" descr="截屏2020-04-30下午5.22.06"/>
                <p:cNvPicPr>
                  <a:picLocks noChangeAspect="1"/>
                </p:cNvPicPr>
                <p:nvPr/>
              </p:nvPicPr>
              <p:blipFill>
                <a:blip r:embed="rId4"/>
                <a:stretch>
                  <a:fillRect/>
                </a:stretch>
              </p:blipFill>
              <p:spPr>
                <a:xfrm>
                  <a:off x="3281" y="9859"/>
                  <a:ext cx="3810" cy="559"/>
                </a:xfrm>
                <a:prstGeom prst="rect">
                  <a:avLst/>
                </a:prstGeom>
              </p:spPr>
            </p:pic>
            <p:sp>
              <p:nvSpPr>
                <p:cNvPr id="19" name="文本框 18"/>
                <p:cNvSpPr txBox="1"/>
                <p:nvPr/>
              </p:nvSpPr>
              <p:spPr>
                <a:xfrm>
                  <a:off x="6941" y="9809"/>
                  <a:ext cx="7681" cy="663"/>
                </a:xfrm>
                <a:prstGeom prst="rect">
                  <a:avLst/>
                </a:prstGeom>
                <a:noFill/>
              </p:spPr>
              <p:txBody>
                <a:bodyPr wrap="square" rtlCol="0" anchor="t">
                  <a:spAutoFit/>
                </a:bodyPr>
                <a:p>
                  <a:r>
                    <a:rPr lang="zh-CN" altLang="en-US" sz="2000"/>
                    <a:t> </a:t>
                  </a:r>
                  <a:r>
                    <a:rPr lang="zh-CN" altLang="en-US" sz="2000">
                      <a:solidFill>
                        <a:srgbClr val="0000FF"/>
                      </a:solidFill>
                    </a:rPr>
                    <a:t>2.7 MeV above the              </a:t>
                  </a:r>
                  <a:r>
                    <a:rPr lang="en-US" altLang="zh-CN" sz="2000">
                      <a:solidFill>
                        <a:srgbClr val="0000FF"/>
                      </a:solidFill>
                    </a:rPr>
                    <a:t> threhold</a:t>
                  </a:r>
                  <a:r>
                    <a:rPr lang="en-US" altLang="zh-CN" sz="2000"/>
                    <a:t>.</a:t>
                  </a:r>
                  <a:endParaRPr lang="en-US" altLang="zh-CN" sz="2000"/>
                </a:p>
              </p:txBody>
            </p:sp>
          </p:grpSp>
          <p:pic>
            <p:nvPicPr>
              <p:cNvPr id="28" name="334E55B0-647D-440b-865C-3EC943EB4CBC-11" descr="wpsoffice"/>
              <p:cNvPicPr>
                <a:picLocks noChangeAspect="1"/>
              </p:cNvPicPr>
              <p:nvPr/>
            </p:nvPicPr>
            <p:blipFill>
              <a:blip r:embed="rId5"/>
              <a:stretch>
                <a:fillRect/>
              </a:stretch>
            </p:blipFill>
            <p:spPr>
              <a:xfrm>
                <a:off x="8036" y="8390"/>
                <a:ext cx="1436" cy="437"/>
              </a:xfrm>
              <a:prstGeom prst="rect">
                <a:avLst/>
              </a:prstGeom>
            </p:spPr>
          </p:pic>
        </p:grpSp>
        <p:pic>
          <p:nvPicPr>
            <p:cNvPr id="10" name="334E55B0-647D-440b-865C-3EC943EB4CBC-54" descr="wpsoffice"/>
            <p:cNvPicPr>
              <a:picLocks noChangeAspect="1"/>
            </p:cNvPicPr>
            <p:nvPr/>
          </p:nvPicPr>
          <p:blipFill>
            <a:blip r:embed="rId6"/>
            <a:stretch>
              <a:fillRect/>
            </a:stretch>
          </p:blipFill>
          <p:spPr>
            <a:xfrm>
              <a:off x="840" y="7615"/>
              <a:ext cx="9813" cy="588"/>
            </a:xfrm>
            <a:prstGeom prst="rect">
              <a:avLst/>
            </a:prstGeom>
          </p:spPr>
        </p:pic>
      </p:grpSp>
      <p:grpSp>
        <p:nvGrpSpPr>
          <p:cNvPr id="22" name="组合 21"/>
          <p:cNvGrpSpPr/>
          <p:nvPr/>
        </p:nvGrpSpPr>
        <p:grpSpPr>
          <a:xfrm>
            <a:off x="7816215" y="2582545"/>
            <a:ext cx="4178300" cy="2876550"/>
            <a:chOff x="12309" y="4067"/>
            <a:chExt cx="6580" cy="4530"/>
          </a:xfrm>
        </p:grpSpPr>
        <p:pic>
          <p:nvPicPr>
            <p:cNvPr id="5" name="图片 4" descr="截屏2021-04-23 下午7.17.26"/>
            <p:cNvPicPr>
              <a:picLocks noChangeAspect="1"/>
            </p:cNvPicPr>
            <p:nvPr/>
          </p:nvPicPr>
          <p:blipFill>
            <a:blip r:embed="rId7"/>
            <a:stretch>
              <a:fillRect/>
            </a:stretch>
          </p:blipFill>
          <p:spPr>
            <a:xfrm>
              <a:off x="12309" y="4067"/>
              <a:ext cx="6580" cy="4531"/>
            </a:xfrm>
            <a:prstGeom prst="rect">
              <a:avLst/>
            </a:prstGeom>
          </p:spPr>
        </p:pic>
        <p:grpSp>
          <p:nvGrpSpPr>
            <p:cNvPr id="21" name="组合 20"/>
            <p:cNvGrpSpPr/>
            <p:nvPr/>
          </p:nvGrpSpPr>
          <p:grpSpPr>
            <a:xfrm>
              <a:off x="13812" y="4716"/>
              <a:ext cx="3146" cy="2996"/>
              <a:chOff x="13812" y="4716"/>
              <a:chExt cx="3146" cy="2996"/>
            </a:xfrm>
          </p:grpSpPr>
          <p:sp>
            <p:nvSpPr>
              <p:cNvPr id="13" name="文本框 12"/>
              <p:cNvSpPr txBox="1"/>
              <p:nvPr/>
            </p:nvSpPr>
            <p:spPr>
              <a:xfrm>
                <a:off x="13812" y="7326"/>
                <a:ext cx="2244" cy="386"/>
              </a:xfrm>
              <a:prstGeom prst="rect">
                <a:avLst/>
              </a:prstGeom>
              <a:noFill/>
            </p:spPr>
            <p:txBody>
              <a:bodyPr wrap="none" rtlCol="0" anchor="t">
                <a:spAutoFit/>
              </a:bodyPr>
              <a:p>
                <a:pPr algn="l"/>
                <a:r>
                  <a:rPr lang="en-US" altLang="zh-CN" sz="1000">
                    <a:solidFill>
                      <a:srgbClr val="FF0000"/>
                    </a:solidFill>
                    <a:cs typeface="Arial" panose="020B0604020202090204" pitchFamily="34" charset="0"/>
                    <a:sym typeface="+mn-ea"/>
                  </a:rPr>
                  <a:t>|E</a:t>
                </a:r>
                <a:r>
                  <a:rPr lang="en-US" altLang="zh-CN" sz="1000" baseline="-25000">
                    <a:solidFill>
                      <a:srgbClr val="FF0000"/>
                    </a:solidFill>
                    <a:cs typeface="Arial" panose="020B0604020202090204" pitchFamily="34" charset="0"/>
                    <a:sym typeface="+mn-ea"/>
                  </a:rPr>
                  <a:t>X</a:t>
                </a:r>
                <a:r>
                  <a:rPr lang="en-US" altLang="zh-CN" sz="1000">
                    <a:solidFill>
                      <a:srgbClr val="FF0000"/>
                    </a:solidFill>
                    <a:cs typeface="Arial" panose="020B0604020202090204" pitchFamily="34" charset="0"/>
                    <a:sym typeface="+mn-ea"/>
                  </a:rPr>
                  <a:t>|=0.05 MeV,</a:t>
                </a:r>
                <a:r>
                  <a:rPr lang="zh-CN" altLang="en-US" sz="1000">
                    <a:solidFill>
                      <a:srgbClr val="FF0000"/>
                    </a:solidFill>
                    <a:cs typeface="Arial" panose="020B0604020202090204" pitchFamily="34" charset="0"/>
                    <a:sym typeface="+mn-ea"/>
                  </a:rPr>
                  <a:t>Γ</a:t>
                </a:r>
                <a:r>
                  <a:rPr lang="en-US" altLang="zh-CN" sz="1000" baseline="-25000">
                    <a:solidFill>
                      <a:srgbClr val="FF0000"/>
                    </a:solidFill>
                    <a:cs typeface="Arial" panose="020B0604020202090204" pitchFamily="34" charset="0"/>
                    <a:sym typeface="+mn-ea"/>
                  </a:rPr>
                  <a:t>X</a:t>
                </a:r>
                <a:r>
                  <a:rPr lang="en-US" altLang="zh-CN" sz="1000">
                    <a:solidFill>
                      <a:srgbClr val="FF0000"/>
                    </a:solidFill>
                    <a:cs typeface="Arial" panose="020B0604020202090204" pitchFamily="34" charset="0"/>
                    <a:sym typeface="+mn-ea"/>
                  </a:rPr>
                  <a:t> =</a:t>
                </a:r>
                <a:r>
                  <a:rPr lang="zh-CN" altLang="en-US" sz="1000">
                    <a:solidFill>
                      <a:srgbClr val="FF0000"/>
                    </a:solidFill>
                    <a:cs typeface="Arial" panose="020B0604020202090204" pitchFamily="34" charset="0"/>
                    <a:sym typeface="+mn-ea"/>
                  </a:rPr>
                  <a:t>Γ</a:t>
                </a:r>
                <a:r>
                  <a:rPr lang="en-US" altLang="zh-CN" sz="1000" baseline="-25000">
                    <a:solidFill>
                      <a:srgbClr val="FF0000"/>
                    </a:solidFill>
                    <a:cs typeface="Arial" panose="020B0604020202090204" pitchFamily="34" charset="0"/>
                    <a:sym typeface="+mn-ea"/>
                  </a:rPr>
                  <a:t>*0</a:t>
                </a:r>
                <a:endParaRPr lang="en-US" altLang="zh-CN" sz="1000" baseline="-25000">
                  <a:solidFill>
                    <a:srgbClr val="FF0000"/>
                  </a:solidFill>
                  <a:cs typeface="Arial" panose="020B0604020202090204" pitchFamily="34" charset="0"/>
                  <a:sym typeface="+mn-ea"/>
                </a:endParaRPr>
              </a:p>
            </p:txBody>
          </p:sp>
          <p:sp>
            <p:nvSpPr>
              <p:cNvPr id="14" name="文本框 13"/>
              <p:cNvSpPr txBox="1"/>
              <p:nvPr/>
            </p:nvSpPr>
            <p:spPr>
              <a:xfrm>
                <a:off x="15114" y="4716"/>
                <a:ext cx="1844" cy="386"/>
              </a:xfrm>
              <a:prstGeom prst="rect">
                <a:avLst/>
              </a:prstGeom>
              <a:noFill/>
            </p:spPr>
            <p:txBody>
              <a:bodyPr wrap="none" rtlCol="0" anchor="t">
                <a:spAutoFit/>
              </a:bodyPr>
              <a:p>
                <a:pPr algn="l"/>
                <a:r>
                  <a:rPr lang="en-US" altLang="zh-CN" sz="1000">
                    <a:solidFill>
                      <a:srgbClr val="0000FF"/>
                    </a:solidFill>
                    <a:cs typeface="Arial" panose="020B0604020202090204" pitchFamily="34" charset="0"/>
                    <a:sym typeface="+mn-ea"/>
                  </a:rPr>
                  <a:t>|E</a:t>
                </a:r>
                <a:r>
                  <a:rPr lang="en-US" altLang="zh-CN" sz="1000" baseline="-25000">
                    <a:solidFill>
                      <a:srgbClr val="0000FF"/>
                    </a:solidFill>
                    <a:cs typeface="Arial" panose="020B0604020202090204" pitchFamily="34" charset="0"/>
                    <a:sym typeface="+mn-ea"/>
                  </a:rPr>
                  <a:t>X</a:t>
                </a:r>
                <a:r>
                  <a:rPr lang="en-US" altLang="zh-CN" sz="1000">
                    <a:solidFill>
                      <a:srgbClr val="0000FF"/>
                    </a:solidFill>
                    <a:cs typeface="Arial" panose="020B0604020202090204" pitchFamily="34" charset="0"/>
                    <a:sym typeface="+mn-ea"/>
                  </a:rPr>
                  <a:t>|=0 MeV,</a:t>
                </a:r>
                <a:r>
                  <a:rPr lang="zh-CN" altLang="en-US" sz="1000">
                    <a:solidFill>
                      <a:srgbClr val="0000FF"/>
                    </a:solidFill>
                    <a:cs typeface="Arial" panose="020B0604020202090204" pitchFamily="34" charset="0"/>
                    <a:sym typeface="+mn-ea"/>
                  </a:rPr>
                  <a:t>Γ</a:t>
                </a:r>
                <a:r>
                  <a:rPr lang="en-US" altLang="zh-CN" sz="1000" baseline="-25000">
                    <a:solidFill>
                      <a:srgbClr val="0000FF"/>
                    </a:solidFill>
                    <a:cs typeface="Arial" panose="020B0604020202090204" pitchFamily="34" charset="0"/>
                    <a:sym typeface="+mn-ea"/>
                  </a:rPr>
                  <a:t>X</a:t>
                </a:r>
                <a:r>
                  <a:rPr lang="en-US" altLang="zh-CN" sz="1000">
                    <a:solidFill>
                      <a:srgbClr val="0000FF"/>
                    </a:solidFill>
                    <a:cs typeface="Arial" panose="020B0604020202090204" pitchFamily="34" charset="0"/>
                    <a:sym typeface="+mn-ea"/>
                  </a:rPr>
                  <a:t> =</a:t>
                </a:r>
                <a:r>
                  <a:rPr lang="en-US" sz="1000">
                    <a:solidFill>
                      <a:srgbClr val="0000FF"/>
                    </a:solidFill>
                    <a:cs typeface="Arial" panose="020B0604020202090204" pitchFamily="34" charset="0"/>
                    <a:sym typeface="+mn-ea"/>
                  </a:rPr>
                  <a:t>0</a:t>
                </a:r>
                <a:endParaRPr lang="en-US" sz="1000" baseline="-25000">
                  <a:solidFill>
                    <a:srgbClr val="0000FF"/>
                  </a:solidFill>
                  <a:cs typeface="Arial" panose="020B0604020202090204" pitchFamily="34" charset="0"/>
                  <a:sym typeface="+mn-ea"/>
                </a:endParaRPr>
              </a:p>
            </p:txBody>
          </p:sp>
          <p:sp>
            <p:nvSpPr>
              <p:cNvPr id="16" name="文本框 15"/>
              <p:cNvSpPr txBox="1"/>
              <p:nvPr/>
            </p:nvSpPr>
            <p:spPr>
              <a:xfrm>
                <a:off x="14538" y="5991"/>
                <a:ext cx="2122" cy="386"/>
              </a:xfrm>
              <a:prstGeom prst="rect">
                <a:avLst/>
              </a:prstGeom>
              <a:noFill/>
            </p:spPr>
            <p:txBody>
              <a:bodyPr wrap="none" rtlCol="0" anchor="t">
                <a:spAutoFit/>
              </a:bodyPr>
              <a:p>
                <a:pPr algn="l"/>
                <a:r>
                  <a:rPr lang="en-US" altLang="zh-CN" sz="1000">
                    <a:solidFill>
                      <a:srgbClr val="7030A0"/>
                    </a:solidFill>
                    <a:cs typeface="Arial" panose="020B0604020202090204" pitchFamily="34" charset="0"/>
                    <a:sym typeface="+mn-ea"/>
                  </a:rPr>
                  <a:t>|E</a:t>
                </a:r>
                <a:r>
                  <a:rPr lang="en-US" altLang="zh-CN" sz="1000" baseline="-25000">
                    <a:solidFill>
                      <a:srgbClr val="7030A0"/>
                    </a:solidFill>
                    <a:cs typeface="Arial" panose="020B0604020202090204" pitchFamily="34" charset="0"/>
                    <a:sym typeface="+mn-ea"/>
                  </a:rPr>
                  <a:t>X</a:t>
                </a:r>
                <a:r>
                  <a:rPr lang="en-US" altLang="zh-CN" sz="1000">
                    <a:solidFill>
                      <a:srgbClr val="7030A0"/>
                    </a:solidFill>
                    <a:cs typeface="Arial" panose="020B0604020202090204" pitchFamily="34" charset="0"/>
                    <a:sym typeface="+mn-ea"/>
                  </a:rPr>
                  <a:t>|=0.05 MeV,</a:t>
                </a:r>
                <a:r>
                  <a:rPr lang="zh-CN" altLang="en-US" sz="1000">
                    <a:solidFill>
                      <a:srgbClr val="7030A0"/>
                    </a:solidFill>
                    <a:cs typeface="Arial" panose="020B0604020202090204" pitchFamily="34" charset="0"/>
                    <a:sym typeface="+mn-ea"/>
                  </a:rPr>
                  <a:t>Γ</a:t>
                </a:r>
                <a:r>
                  <a:rPr lang="en-US" altLang="zh-CN" sz="1000" baseline="-25000">
                    <a:solidFill>
                      <a:srgbClr val="7030A0"/>
                    </a:solidFill>
                    <a:cs typeface="Arial" panose="020B0604020202090204" pitchFamily="34" charset="0"/>
                    <a:sym typeface="+mn-ea"/>
                  </a:rPr>
                  <a:t>X</a:t>
                </a:r>
                <a:r>
                  <a:rPr lang="en-US" altLang="zh-CN" sz="1000">
                    <a:solidFill>
                      <a:srgbClr val="7030A0"/>
                    </a:solidFill>
                    <a:cs typeface="Arial" panose="020B0604020202090204" pitchFamily="34" charset="0"/>
                    <a:sym typeface="+mn-ea"/>
                  </a:rPr>
                  <a:t> =</a:t>
                </a:r>
                <a:r>
                  <a:rPr lang="en-US" sz="1000">
                    <a:solidFill>
                      <a:srgbClr val="7030A0"/>
                    </a:solidFill>
                    <a:cs typeface="Arial" panose="020B0604020202090204" pitchFamily="34" charset="0"/>
                    <a:sym typeface="+mn-ea"/>
                  </a:rPr>
                  <a:t>0</a:t>
                </a:r>
                <a:endParaRPr lang="en-US" sz="1000" baseline="-25000">
                  <a:solidFill>
                    <a:srgbClr val="7030A0"/>
                  </a:solidFill>
                  <a:cs typeface="Arial" panose="020B0604020202090204" pitchFamily="34" charset="0"/>
                  <a:sym typeface="+mn-ea"/>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sp>
        <p:nvSpPr>
          <p:cNvPr id="2" name="文本框 1"/>
          <p:cNvSpPr txBox="1"/>
          <p:nvPr/>
        </p:nvSpPr>
        <p:spPr>
          <a:xfrm>
            <a:off x="353695" y="724535"/>
            <a:ext cx="5752465" cy="922020"/>
          </a:xfrm>
          <a:prstGeom prst="rect">
            <a:avLst/>
          </a:prstGeom>
          <a:noFill/>
        </p:spPr>
        <p:txBody>
          <a:bodyPr wrap="square" rtlCol="0" anchor="t">
            <a:spAutoFit/>
          </a:bodyPr>
          <a:p>
            <a:r>
              <a:rPr lang="zh-CN" altLang="en-US"/>
              <a:t>|E</a:t>
            </a:r>
            <a:r>
              <a:rPr lang="zh-CN" altLang="en-US" baseline="-25000"/>
              <a:t>X</a:t>
            </a:r>
            <a:r>
              <a:rPr lang="zh-CN" altLang="en-US"/>
              <a:t>| = 0.05 MeV, Γ</a:t>
            </a:r>
            <a:r>
              <a:rPr lang="zh-CN" altLang="en-US" baseline="-25000"/>
              <a:t>X</a:t>
            </a:r>
            <a:r>
              <a:rPr lang="zh-CN" altLang="en-US"/>
              <a:t> = Γ</a:t>
            </a:r>
            <a:r>
              <a:rPr lang="zh-CN" altLang="en-US" baseline="-25000"/>
              <a:t>∗0</a:t>
            </a:r>
            <a:r>
              <a:rPr lang="zh-CN" altLang="en-US"/>
              <a:t> (</a:t>
            </a:r>
            <a:r>
              <a:rPr lang="zh-CN" altLang="en-US">
                <a:solidFill>
                  <a:srgbClr val="FF0000"/>
                </a:solidFill>
              </a:rPr>
              <a:t>solid red curve</a:t>
            </a:r>
            <a:r>
              <a:rPr lang="zh-CN" altLang="en-US"/>
              <a:t>), </a:t>
            </a:r>
            <a:endParaRPr lang="zh-CN" altLang="en-US"/>
          </a:p>
          <a:p>
            <a:r>
              <a:rPr lang="zh-CN" altLang="en-US"/>
              <a:t>|E</a:t>
            </a:r>
            <a:r>
              <a:rPr lang="zh-CN" altLang="en-US" baseline="-25000"/>
              <a:t>X</a:t>
            </a:r>
            <a:r>
              <a:rPr lang="zh-CN" altLang="en-US"/>
              <a:t>| = 0.10 MeV, </a:t>
            </a:r>
            <a:r>
              <a:rPr lang="zh-CN" altLang="en-US">
                <a:sym typeface="+mn-ea"/>
              </a:rPr>
              <a:t>Γ</a:t>
            </a:r>
            <a:r>
              <a:rPr lang="zh-CN" altLang="en-US" baseline="-25000"/>
              <a:t>X</a:t>
            </a:r>
            <a:r>
              <a:rPr lang="zh-CN" altLang="en-US"/>
              <a:t> = Γ</a:t>
            </a:r>
            <a:r>
              <a:rPr lang="zh-CN" altLang="en-US" baseline="-25000"/>
              <a:t>∗0</a:t>
            </a:r>
            <a:r>
              <a:rPr lang="zh-CN" altLang="en-US"/>
              <a:t> (</a:t>
            </a:r>
            <a:r>
              <a:rPr lang="zh-CN" altLang="en-US">
                <a:solidFill>
                  <a:srgbClr val="0000FF"/>
                </a:solidFill>
              </a:rPr>
              <a:t>dashed blue curve</a:t>
            </a:r>
            <a:r>
              <a:rPr lang="zh-CN" altLang="en-US"/>
              <a:t>)</a:t>
            </a:r>
            <a:endParaRPr lang="zh-CN" altLang="en-US"/>
          </a:p>
          <a:p>
            <a:r>
              <a:rPr lang="zh-CN" altLang="en-US"/>
              <a:t>|E</a:t>
            </a:r>
            <a:r>
              <a:rPr lang="zh-CN" altLang="en-US" baseline="-25000"/>
              <a:t>X</a:t>
            </a:r>
            <a:r>
              <a:rPr lang="zh-CN" altLang="en-US"/>
              <a:t>| = 0.05 MeV, Γ</a:t>
            </a:r>
            <a:r>
              <a:rPr lang="zh-CN" altLang="en-US" baseline="-25000"/>
              <a:t>X</a:t>
            </a:r>
            <a:r>
              <a:rPr lang="zh-CN" altLang="en-US"/>
              <a:t> = 2Γ</a:t>
            </a:r>
            <a:r>
              <a:rPr lang="zh-CN" altLang="en-US" baseline="-25000"/>
              <a:t>∗0</a:t>
            </a:r>
            <a:r>
              <a:rPr lang="zh-CN" altLang="en-US"/>
              <a:t> (</a:t>
            </a:r>
            <a:r>
              <a:rPr lang="zh-CN" altLang="en-US">
                <a:gradFill>
                  <a:gsLst>
                    <a:gs pos="0">
                      <a:srgbClr val="7B32B2"/>
                    </a:gs>
                    <a:gs pos="100000">
                      <a:srgbClr val="401A5D"/>
                    </a:gs>
                  </a:gsLst>
                  <a:lin scaled="0"/>
                </a:gradFill>
              </a:rPr>
              <a:t>dot-dashed purple curve</a:t>
            </a:r>
            <a:r>
              <a:rPr lang="zh-CN" altLang="en-US"/>
              <a:t>).</a:t>
            </a:r>
            <a:endParaRPr lang="zh-CN" altLang="en-US"/>
          </a:p>
        </p:txBody>
      </p:sp>
      <p:pic>
        <p:nvPicPr>
          <p:cNvPr id="6" name="图片 5" descr="截屏2020-04-30下午9.18.21"/>
          <p:cNvPicPr>
            <a:picLocks noChangeAspect="1"/>
          </p:cNvPicPr>
          <p:nvPr/>
        </p:nvPicPr>
        <p:blipFill>
          <a:blip r:embed="rId1"/>
          <a:stretch>
            <a:fillRect/>
          </a:stretch>
        </p:blipFill>
        <p:spPr>
          <a:xfrm>
            <a:off x="6627495" y="724535"/>
            <a:ext cx="2701290" cy="1180465"/>
          </a:xfrm>
          <a:prstGeom prst="rect">
            <a:avLst/>
          </a:prstGeom>
        </p:spPr>
      </p:pic>
      <p:sp>
        <p:nvSpPr>
          <p:cNvPr id="11" name="圆角矩形 10"/>
          <p:cNvSpPr/>
          <p:nvPr/>
        </p:nvSpPr>
        <p:spPr>
          <a:xfrm>
            <a:off x="7768590" y="1322705"/>
            <a:ext cx="1513840" cy="534670"/>
          </a:xfrm>
          <a:prstGeom prst="roundRect">
            <a:avLst/>
          </a:prstGeom>
          <a:noFill/>
          <a:ln w="1270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pPr>
            <a:endParaRPr kumimoji="1" lang="zh-CN" altLang="en-US"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endParaRPr>
          </a:p>
        </p:txBody>
      </p:sp>
      <p:pic>
        <p:nvPicPr>
          <p:cNvPr id="12" name="图片 11" descr="截屏2020-04-30下午5.25.59"/>
          <p:cNvPicPr>
            <a:picLocks noChangeAspect="1"/>
          </p:cNvPicPr>
          <p:nvPr/>
        </p:nvPicPr>
        <p:blipFill>
          <a:blip r:embed="rId2"/>
          <a:stretch>
            <a:fillRect/>
          </a:stretch>
        </p:blipFill>
        <p:spPr>
          <a:xfrm>
            <a:off x="210820" y="1809750"/>
            <a:ext cx="6416675" cy="4506595"/>
          </a:xfrm>
          <a:prstGeom prst="rect">
            <a:avLst/>
          </a:prstGeom>
        </p:spPr>
      </p:pic>
      <p:grpSp>
        <p:nvGrpSpPr>
          <p:cNvPr id="4" name="组合 3"/>
          <p:cNvGrpSpPr/>
          <p:nvPr/>
        </p:nvGrpSpPr>
        <p:grpSpPr>
          <a:xfrm>
            <a:off x="6627495" y="2353945"/>
            <a:ext cx="5062220" cy="922020"/>
            <a:chOff x="10437" y="3707"/>
            <a:chExt cx="7972" cy="1452"/>
          </a:xfrm>
        </p:grpSpPr>
        <p:sp>
          <p:nvSpPr>
            <p:cNvPr id="13" name="文本框 12"/>
            <p:cNvSpPr txBox="1"/>
            <p:nvPr/>
          </p:nvSpPr>
          <p:spPr>
            <a:xfrm>
              <a:off x="10437" y="3707"/>
              <a:ext cx="7972" cy="1452"/>
            </a:xfrm>
            <a:prstGeom prst="rect">
              <a:avLst/>
            </a:prstGeom>
            <a:noFill/>
          </p:spPr>
          <p:txBody>
            <a:bodyPr wrap="square" rtlCol="0" anchor="t">
              <a:spAutoFit/>
            </a:bodyPr>
            <a:p>
              <a:pPr marL="342900" indent="-342900">
                <a:buFont typeface="Wingdings" panose="05000000000000000000" charset="0"/>
                <a:buChar char=""/>
              </a:pPr>
              <a:r>
                <a:rPr lang="en-US" altLang="zh-CN">
                  <a:sym typeface="+mn-ea"/>
                </a:rPr>
                <a:t>Triangle</a:t>
              </a:r>
              <a:r>
                <a:rPr lang="zh-CN" altLang="en-US">
                  <a:sym typeface="+mn-ea"/>
                </a:rPr>
                <a:t> singularity produces narrow peak in cross section at energy near √s</a:t>
              </a:r>
              <a:r>
                <a:rPr lang="zh-CN" altLang="en-US" baseline="-25000">
                  <a:sym typeface="+mn-ea"/>
                </a:rPr>
                <a:t>∆</a:t>
              </a:r>
              <a:r>
                <a:rPr lang="en-US" altLang="zh-CN">
                  <a:sym typeface="+mn-ea"/>
                </a:rPr>
                <a:t>, about </a:t>
              </a:r>
              <a:r>
                <a:rPr lang="zh-CN" altLang="en-US">
                  <a:solidFill>
                    <a:srgbClr val="0000FF"/>
                  </a:solidFill>
                  <a:sym typeface="+mn-ea"/>
                </a:rPr>
                <a:t>2.7 MeV above the            </a:t>
              </a:r>
              <a:r>
                <a:rPr lang="en-US" altLang="zh-CN">
                  <a:solidFill>
                    <a:srgbClr val="0000FF"/>
                  </a:solidFill>
                  <a:sym typeface="+mn-ea"/>
                </a:rPr>
                <a:t>      threhold</a:t>
              </a:r>
              <a:r>
                <a:rPr lang="en-US" altLang="zh-CN">
                  <a:sym typeface="+mn-ea"/>
                </a:rPr>
                <a:t>.</a:t>
              </a:r>
              <a:endParaRPr lang="zh-CN" altLang="en-US"/>
            </a:p>
          </p:txBody>
        </p:sp>
        <p:pic>
          <p:nvPicPr>
            <p:cNvPr id="28" name="334E55B0-647D-440b-865C-3EC943EB4CBC-12" descr="wpsoffice"/>
            <p:cNvPicPr>
              <a:picLocks noChangeAspect="1"/>
            </p:cNvPicPr>
            <p:nvPr/>
          </p:nvPicPr>
          <p:blipFill>
            <a:blip r:embed="rId3"/>
            <a:stretch>
              <a:fillRect/>
            </a:stretch>
          </p:blipFill>
          <p:spPr>
            <a:xfrm>
              <a:off x="13705" y="4651"/>
              <a:ext cx="1436" cy="437"/>
            </a:xfrm>
            <a:prstGeom prst="rect">
              <a:avLst/>
            </a:prstGeom>
          </p:spPr>
        </p:pic>
      </p:grpSp>
      <p:sp>
        <p:nvSpPr>
          <p:cNvPr id="3" name="文本框 2"/>
          <p:cNvSpPr txBox="1"/>
          <p:nvPr/>
        </p:nvSpPr>
        <p:spPr>
          <a:xfrm>
            <a:off x="6626860" y="3535045"/>
            <a:ext cx="5063490" cy="922020"/>
          </a:xfrm>
          <a:prstGeom prst="rect">
            <a:avLst/>
          </a:prstGeom>
          <a:noFill/>
        </p:spPr>
        <p:txBody>
          <a:bodyPr wrap="square" rtlCol="0" anchor="t">
            <a:spAutoFit/>
          </a:bodyPr>
          <a:p>
            <a:pPr marL="285750" indent="-285750">
              <a:buFont typeface="Wingdings" panose="05000000000000000000" charset="0"/>
              <a:buChar char=""/>
            </a:pPr>
            <a:r>
              <a:rPr lang="en-US" altLang="zh-CN">
                <a:sym typeface="+mn-ea"/>
              </a:rPr>
              <a:t>The observation of the narrow </a:t>
            </a:r>
            <a:r>
              <a:rPr lang="en-US" altLang="zh-CN">
                <a:solidFill>
                  <a:srgbClr val="FF0000"/>
                </a:solidFill>
                <a:sym typeface="+mn-ea"/>
              </a:rPr>
              <a:t>peak </a:t>
            </a:r>
            <a:r>
              <a:rPr lang="en-US" altLang="zh-CN">
                <a:sym typeface="+mn-ea"/>
              </a:rPr>
              <a:t>would</a:t>
            </a:r>
            <a:r>
              <a:rPr lang="en-US" altLang="zh-CN">
                <a:solidFill>
                  <a:srgbClr val="FF0000"/>
                </a:solidFill>
                <a:sym typeface="+mn-ea"/>
              </a:rPr>
              <a:t> support</a:t>
            </a:r>
            <a:r>
              <a:rPr lang="en-US" altLang="zh-CN">
                <a:sym typeface="+mn-ea"/>
              </a:rPr>
              <a:t> the identification of </a:t>
            </a:r>
            <a:r>
              <a:rPr lang="en-US" altLang="zh-CN">
                <a:solidFill>
                  <a:srgbClr val="FF0000"/>
                </a:solidFill>
                <a:sym typeface="+mn-ea"/>
              </a:rPr>
              <a:t>X(3872) as</a:t>
            </a:r>
            <a:r>
              <a:rPr lang="en-US" altLang="zh-CN">
                <a:sym typeface="+mn-ea"/>
              </a:rPr>
              <a:t> a weakly bound charm-meson </a:t>
            </a:r>
            <a:r>
              <a:rPr lang="en-US" altLang="zh-CN">
                <a:solidFill>
                  <a:srgbClr val="FF0000"/>
                </a:solidFill>
                <a:sym typeface="+mn-ea"/>
              </a:rPr>
              <a:t>molecule state.</a:t>
            </a:r>
            <a:endParaRPr lang="zh-CN" altLang="en-US"/>
          </a:p>
        </p:txBody>
      </p:sp>
      <p:pic>
        <p:nvPicPr>
          <p:cNvPr id="7" name="334E55B0-647D-440b-865C-3EC943EB4CBC-13" descr="/private/var/folders/ml/qk2ywnf50pb06wrx61vpyxs00000gn/T/com.kingsoft.wpsoffice.mac/wpsoffice.Ugrqmxwpsoffice"/>
          <p:cNvPicPr>
            <a:picLocks noChangeAspect="1"/>
          </p:cNvPicPr>
          <p:nvPr/>
        </p:nvPicPr>
        <p:blipFill>
          <a:blip r:embed="rId4"/>
          <a:stretch>
            <a:fillRect/>
          </a:stretch>
        </p:blipFill>
        <p:spPr>
          <a:xfrm>
            <a:off x="3479483" y="181610"/>
            <a:ext cx="3284855" cy="38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pic>
        <p:nvPicPr>
          <p:cNvPr id="12" name="图片 11" descr="截屏2020-04-30下午5.25.59"/>
          <p:cNvPicPr>
            <a:picLocks noChangeAspect="1"/>
          </p:cNvPicPr>
          <p:nvPr/>
        </p:nvPicPr>
        <p:blipFill>
          <a:blip r:embed="rId1"/>
          <a:stretch>
            <a:fillRect/>
          </a:stretch>
        </p:blipFill>
        <p:spPr>
          <a:xfrm>
            <a:off x="116205" y="1125855"/>
            <a:ext cx="3862705" cy="2713355"/>
          </a:xfrm>
          <a:prstGeom prst="rect">
            <a:avLst/>
          </a:prstGeom>
        </p:spPr>
      </p:pic>
      <p:sp>
        <p:nvSpPr>
          <p:cNvPr id="4" name="文本框 3"/>
          <p:cNvSpPr txBox="1"/>
          <p:nvPr/>
        </p:nvSpPr>
        <p:spPr>
          <a:xfrm>
            <a:off x="116205" y="788670"/>
            <a:ext cx="1244600" cy="337185"/>
          </a:xfrm>
          <a:prstGeom prst="rect">
            <a:avLst/>
          </a:prstGeom>
          <a:noFill/>
        </p:spPr>
        <p:txBody>
          <a:bodyPr wrap="none" rtlCol="0" anchor="t">
            <a:spAutoFit/>
          </a:bodyPr>
          <a:p>
            <a:pPr algn="l"/>
            <a:r>
              <a:rPr lang="zh-CN" altLang="en-US" sz="1600">
                <a:sym typeface="+mn-ea"/>
              </a:rPr>
              <a:t>BHIJ, 2020</a:t>
            </a:r>
            <a:r>
              <a:rPr lang="zh-CN" altLang="en-US" sz="1600">
                <a:latin typeface="Arial Regular" panose="020B0604020202090204" charset="0"/>
                <a:cs typeface="Arial Regular" panose="020B0604020202090204" charset="0"/>
                <a:sym typeface="+mn-ea"/>
              </a:rPr>
              <a:t> </a:t>
            </a:r>
            <a:endParaRPr lang="zh-CN" altLang="en-US" sz="1600">
              <a:latin typeface="Arial Regular" panose="020B0604020202090204" charset="0"/>
              <a:cs typeface="Arial Regular" panose="020B0604020202090204" charset="0"/>
            </a:endParaRPr>
          </a:p>
        </p:txBody>
      </p:sp>
      <p:pic>
        <p:nvPicPr>
          <p:cNvPr id="2" name="334E55B0-647D-440b-865C-3EC943EB4CBC-14" descr="/private/var/folders/ml/qk2ywnf50pb06wrx61vpyxs00000gn/T/com.kingsoft.wpsoffice.mac/wpsoffice.Ugrqmxwpsoffice"/>
          <p:cNvPicPr>
            <a:picLocks noChangeAspect="1"/>
          </p:cNvPicPr>
          <p:nvPr/>
        </p:nvPicPr>
        <p:blipFill>
          <a:blip r:embed="rId2"/>
          <a:stretch>
            <a:fillRect/>
          </a:stretch>
        </p:blipFill>
        <p:spPr>
          <a:xfrm>
            <a:off x="3479483" y="181610"/>
            <a:ext cx="3284855" cy="389255"/>
          </a:xfrm>
          <a:prstGeom prst="rect">
            <a:avLst/>
          </a:prstGeom>
        </p:spPr>
      </p:pic>
      <p:grpSp>
        <p:nvGrpSpPr>
          <p:cNvPr id="5" name="组合 4"/>
          <p:cNvGrpSpPr/>
          <p:nvPr/>
        </p:nvGrpSpPr>
        <p:grpSpPr>
          <a:xfrm>
            <a:off x="548640" y="4594225"/>
            <a:ext cx="11094720" cy="1924050"/>
            <a:chOff x="451" y="6713"/>
            <a:chExt cx="17472" cy="3030"/>
          </a:xfrm>
        </p:grpSpPr>
        <p:sp>
          <p:nvSpPr>
            <p:cNvPr id="6" name="文本框 5"/>
            <p:cNvSpPr txBox="1"/>
            <p:nvPr/>
          </p:nvSpPr>
          <p:spPr>
            <a:xfrm>
              <a:off x="451" y="6713"/>
              <a:ext cx="9590" cy="580"/>
            </a:xfrm>
            <a:prstGeom prst="rect">
              <a:avLst/>
            </a:prstGeom>
            <a:noFill/>
          </p:spPr>
          <p:txBody>
            <a:bodyPr wrap="none" rtlCol="0" anchor="t">
              <a:spAutoFit/>
            </a:bodyPr>
            <a:p>
              <a:pPr algn="l"/>
              <a:r>
                <a:rPr lang="en-US" altLang="zh-CN">
                  <a:sym typeface="+mn-ea"/>
                </a:rPr>
                <a:t>Other works on Charm-meson </a:t>
              </a:r>
              <a:r>
                <a:rPr lang="en-US" altLang="zh-CN" b="1" dirty="0">
                  <a:solidFill>
                    <a:srgbClr val="0000FF"/>
                  </a:solidFill>
                  <a:latin typeface="微软雅黑" charset="-122"/>
                  <a:ea typeface="微软雅黑" charset="-122"/>
                  <a:sym typeface="微软雅黑" charset="-122"/>
                </a:rPr>
                <a:t>Triangle Singularity (TS):</a:t>
              </a:r>
              <a:r>
                <a:rPr lang="en-US" altLang="zh-CN">
                  <a:sym typeface="+mn-ea"/>
                </a:rPr>
                <a:t>  </a:t>
              </a:r>
              <a:endParaRPr lang="zh-CN" altLang="en-US"/>
            </a:p>
          </p:txBody>
        </p:sp>
        <p:sp>
          <p:nvSpPr>
            <p:cNvPr id="9" name="文本框 8"/>
            <p:cNvSpPr txBox="1"/>
            <p:nvPr/>
          </p:nvSpPr>
          <p:spPr>
            <a:xfrm>
              <a:off x="451" y="7273"/>
              <a:ext cx="17472" cy="2470"/>
            </a:xfrm>
            <a:prstGeom prst="rect">
              <a:avLst/>
            </a:prstGeom>
            <a:noFill/>
          </p:spPr>
          <p:txBody>
            <a:bodyPr wrap="square" rtlCol="0" anchor="t">
              <a:spAutoFit/>
            </a:bodyPr>
            <a:p>
              <a:r>
                <a:rPr lang="en-US" altLang="zh-CN" sz="1600">
                  <a:solidFill>
                    <a:srgbClr val="FF0000"/>
                  </a:solidFill>
                </a:rPr>
                <a:t>Review on TS</a:t>
              </a:r>
              <a:r>
                <a:rPr lang="en-US" altLang="zh-CN" sz="1600"/>
                <a:t>: </a:t>
              </a:r>
              <a:r>
                <a:rPr lang="zh-CN" altLang="en-US" sz="1600"/>
                <a:t>Guo, Liu, Sakai [Prog. Part. Nucl. Phys. 112, 103757 (2020)]</a:t>
              </a:r>
              <a:r>
                <a:rPr lang="en-US" altLang="zh-CN" sz="1600"/>
                <a:t>;</a:t>
              </a:r>
              <a:endParaRPr lang="zh-CN" altLang="en-US" sz="1600"/>
            </a:p>
            <a:p>
              <a:r>
                <a:rPr lang="en-US" altLang="zh-CN" sz="1600"/>
                <a:t>TS in </a:t>
              </a:r>
              <a:r>
                <a:rPr lang="en-US" altLang="zh-CN" sz="1600">
                  <a:solidFill>
                    <a:srgbClr val="0000FF"/>
                  </a:solidFill>
                  <a:sym typeface="+mn-ea"/>
                </a:rPr>
                <a:t>e</a:t>
              </a:r>
              <a:r>
                <a:rPr lang="en-US" altLang="zh-CN" sz="1600" baseline="30000">
                  <a:solidFill>
                    <a:srgbClr val="0000FF"/>
                  </a:solidFill>
                  <a:sym typeface="+mn-ea"/>
                </a:rPr>
                <a:t>+</a:t>
              </a:r>
              <a:r>
                <a:rPr lang="en-US" altLang="zh-CN" sz="1600">
                  <a:solidFill>
                    <a:srgbClr val="0000FF"/>
                  </a:solidFill>
                  <a:sym typeface="+mn-ea"/>
                </a:rPr>
                <a:t>e</a:t>
              </a:r>
              <a:r>
                <a:rPr lang="en-US" altLang="zh-CN" sz="1600" baseline="30000">
                  <a:solidFill>
                    <a:srgbClr val="0000FF"/>
                  </a:solidFill>
                  <a:sym typeface="+mn-ea"/>
                </a:rPr>
                <a:t>-</a:t>
              </a:r>
              <a:r>
                <a:rPr lang="en-US" altLang="zh-CN" sz="1600">
                  <a:solidFill>
                    <a:srgbClr val="0000FF"/>
                  </a:solidFill>
                  <a:sym typeface="+mn-ea"/>
                </a:rPr>
                <a:t> →  X + γ</a:t>
              </a:r>
              <a:r>
                <a:rPr lang="en-US" altLang="zh-CN" sz="1600"/>
                <a:t> : Dubynskiy and Voloshin [PRD 74, 094017 (2006)], Guo [PRL 112, 202002 (2019)];</a:t>
              </a:r>
              <a:endParaRPr lang="en-US" altLang="zh-CN" sz="1600"/>
            </a:p>
            <a:p>
              <a:r>
                <a:rPr lang="en-US" altLang="zh-CN" sz="1600"/>
                <a:t>TS in </a:t>
              </a:r>
              <a:r>
                <a:rPr lang="en-US" altLang="zh-CN" sz="1600">
                  <a:solidFill>
                    <a:srgbClr val="0000FF"/>
                  </a:solidFill>
                </a:rPr>
                <a:t>e</a:t>
              </a:r>
              <a:r>
                <a:rPr lang="en-US" altLang="zh-CN" sz="1600" baseline="30000">
                  <a:solidFill>
                    <a:srgbClr val="0000FF"/>
                  </a:solidFill>
                </a:rPr>
                <a:t>+</a:t>
              </a:r>
              <a:r>
                <a:rPr lang="en-US" altLang="zh-CN" sz="1600">
                  <a:solidFill>
                    <a:srgbClr val="0000FF"/>
                  </a:solidFill>
                </a:rPr>
                <a:t>e</a:t>
              </a:r>
              <a:r>
                <a:rPr lang="en-US" altLang="zh-CN" sz="1600" baseline="30000">
                  <a:solidFill>
                    <a:srgbClr val="0000FF"/>
                  </a:solidFill>
                </a:rPr>
                <a:t>-</a:t>
              </a:r>
              <a:r>
                <a:rPr lang="en-US" altLang="zh-CN" sz="1600">
                  <a:solidFill>
                    <a:srgbClr val="0000FF"/>
                  </a:solidFill>
                </a:rPr>
                <a:t> → π + (Xγ)</a:t>
              </a:r>
              <a:r>
                <a:rPr lang="en-US" altLang="zh-CN" sz="1600"/>
                <a:t> : Sakai, Jing, Guo [PRD 102, 114041(2020)];</a:t>
              </a:r>
              <a:endParaRPr lang="en-US" altLang="zh-CN" sz="1600"/>
            </a:p>
            <a:p>
              <a:r>
                <a:rPr lang="en-US" altLang="zh-CN" sz="1600"/>
                <a:t>TS in </a:t>
              </a:r>
              <a:r>
                <a:rPr lang="en-US" altLang="zh-CN" sz="1600">
                  <a:solidFill>
                    <a:srgbClr val="0000FF"/>
                  </a:solidFill>
                </a:rPr>
                <a:t>B meson decay</a:t>
              </a:r>
              <a:r>
                <a:rPr lang="en-US" altLang="zh-CN" sz="1600"/>
                <a:t> B → K + (Xπ): </a:t>
              </a:r>
              <a:r>
                <a:rPr lang="en-US" altLang="zh-CN" sz="1600">
                  <a:sym typeface="+mn-ea"/>
                </a:rPr>
                <a:t>Braaten, He, Ingles</a:t>
              </a:r>
              <a:r>
                <a:rPr lang="en-US" altLang="zh-CN" sz="1600"/>
                <a:t> [PRD 100, 074028 (2019)], Sakai, Oset, Guo [PRD 101, 054030 (2020)];</a:t>
              </a:r>
              <a:endParaRPr lang="en-US" altLang="zh-CN" sz="1600"/>
            </a:p>
            <a:p>
              <a:r>
                <a:rPr lang="en-US" altLang="zh-CN" sz="1600"/>
                <a:t>TS in </a:t>
              </a:r>
              <a:r>
                <a:rPr lang="en-US" altLang="zh-CN" sz="1600">
                  <a:solidFill>
                    <a:srgbClr val="0000FF"/>
                  </a:solidFill>
                </a:rPr>
                <a:t>prompt production of </a:t>
              </a:r>
              <a:r>
                <a:rPr lang="en-US" altLang="zh-CN" sz="1600">
                  <a:solidFill>
                    <a:srgbClr val="0000FF"/>
                  </a:solidFill>
                  <a:sym typeface="+mn-ea"/>
                </a:rPr>
                <a:t>Xπ in pp collision</a:t>
              </a:r>
              <a:r>
                <a:rPr lang="en-US" altLang="zh-CN" sz="1600">
                  <a:sym typeface="+mn-ea"/>
                </a:rPr>
                <a:t>: Braaten, He, Ingles [PRD 100, 094006(2019)].</a:t>
              </a:r>
              <a:endParaRPr lang="en-US" altLang="zh-CN" sz="1600">
                <a:sym typeface="+mn-ea"/>
              </a:endParaRPr>
            </a:p>
          </p:txBody>
        </p:sp>
      </p:grpSp>
      <p:grpSp>
        <p:nvGrpSpPr>
          <p:cNvPr id="18" name="组合 17"/>
          <p:cNvGrpSpPr/>
          <p:nvPr/>
        </p:nvGrpSpPr>
        <p:grpSpPr>
          <a:xfrm>
            <a:off x="3764280" y="1116965"/>
            <a:ext cx="8093075" cy="3172460"/>
            <a:chOff x="5928" y="1342"/>
            <a:chExt cx="12745" cy="4996"/>
          </a:xfrm>
        </p:grpSpPr>
        <p:grpSp>
          <p:nvGrpSpPr>
            <p:cNvPr id="17" name="组合 16"/>
            <p:cNvGrpSpPr/>
            <p:nvPr/>
          </p:nvGrpSpPr>
          <p:grpSpPr>
            <a:xfrm>
              <a:off x="6646" y="1714"/>
              <a:ext cx="12027" cy="4624"/>
              <a:chOff x="6646" y="1714"/>
              <a:chExt cx="12027" cy="4624"/>
            </a:xfrm>
          </p:grpSpPr>
          <p:pic>
            <p:nvPicPr>
              <p:cNvPr id="3" name="图片 2" descr="截屏2021-04-21 下午4.50.06"/>
              <p:cNvPicPr>
                <a:picLocks noChangeAspect="1"/>
              </p:cNvPicPr>
              <p:nvPr/>
            </p:nvPicPr>
            <p:blipFill>
              <a:blip r:embed="rId3"/>
              <a:stretch>
                <a:fillRect/>
              </a:stretch>
            </p:blipFill>
            <p:spPr>
              <a:xfrm>
                <a:off x="6646" y="1773"/>
                <a:ext cx="12027" cy="4565"/>
              </a:xfrm>
              <a:prstGeom prst="rect">
                <a:avLst/>
              </a:prstGeom>
            </p:spPr>
          </p:pic>
          <p:pic>
            <p:nvPicPr>
              <p:cNvPr id="8" name="334E55B0-647D-440b-865C-3EC943EB4CBC-60" descr="wpsoffice"/>
              <p:cNvPicPr>
                <a:picLocks noChangeAspect="1"/>
              </p:cNvPicPr>
              <p:nvPr/>
            </p:nvPicPr>
            <p:blipFill>
              <a:blip r:embed="rId4"/>
              <a:stretch>
                <a:fillRect/>
              </a:stretch>
            </p:blipFill>
            <p:spPr>
              <a:xfrm>
                <a:off x="9056" y="1753"/>
                <a:ext cx="1878" cy="375"/>
              </a:xfrm>
              <a:prstGeom prst="rect">
                <a:avLst/>
              </a:prstGeom>
            </p:spPr>
          </p:pic>
          <p:pic>
            <p:nvPicPr>
              <p:cNvPr id="10" name="334E55B0-647D-440b-865C-3EC943EB4CBC-61" descr="/private/var/folders/ml/qk2ywnf50pb06wrx61vpyxs00000gn/T/com.kingsoft.wpsoffice.mac/wpsoffice.PNeaBcwpsoffice"/>
              <p:cNvPicPr>
                <a:picLocks noChangeAspect="1"/>
              </p:cNvPicPr>
              <p:nvPr/>
            </p:nvPicPr>
            <p:blipFill>
              <a:blip r:embed="rId5"/>
              <a:stretch>
                <a:fillRect/>
              </a:stretch>
            </p:blipFill>
            <p:spPr>
              <a:xfrm>
                <a:off x="15335" y="1714"/>
                <a:ext cx="2001" cy="430"/>
              </a:xfrm>
              <a:prstGeom prst="rect">
                <a:avLst/>
              </a:prstGeom>
            </p:spPr>
          </p:pic>
        </p:grpSp>
        <p:sp>
          <p:nvSpPr>
            <p:cNvPr id="7" name="文本框 6"/>
            <p:cNvSpPr txBox="1"/>
            <p:nvPr/>
          </p:nvSpPr>
          <p:spPr>
            <a:xfrm>
              <a:off x="5928" y="1342"/>
              <a:ext cx="3508" cy="531"/>
            </a:xfrm>
            <a:prstGeom prst="rect">
              <a:avLst/>
            </a:prstGeom>
            <a:noFill/>
          </p:spPr>
          <p:txBody>
            <a:bodyPr wrap="none" rtlCol="0" anchor="t">
              <a:spAutoFit/>
            </a:bodyPr>
            <a:p>
              <a:r>
                <a:rPr lang="zh-CN" altLang="en-US" sz="1600">
                  <a:sym typeface="+mn-ea"/>
                </a:rPr>
                <a:t>BESIII</a:t>
              </a:r>
              <a:r>
                <a:rPr lang="en-US" altLang="zh-CN" sz="1600">
                  <a:sym typeface="+mn-ea"/>
                </a:rPr>
                <a:t>, 2014 and 2019</a:t>
              </a:r>
              <a:endParaRPr lang="en-US" altLang="zh-CN" sz="1600">
                <a:sym typeface="+mn-ea"/>
              </a:endParaRPr>
            </a:p>
          </p:txBody>
        </p:sp>
      </p:grpSp>
      <p:sp>
        <p:nvSpPr>
          <p:cNvPr id="19" name="文本框 18"/>
          <p:cNvSpPr txBox="1"/>
          <p:nvPr/>
        </p:nvSpPr>
        <p:spPr>
          <a:xfrm>
            <a:off x="4220210" y="4225925"/>
            <a:ext cx="5692775" cy="368300"/>
          </a:xfrm>
          <a:prstGeom prst="rect">
            <a:avLst/>
          </a:prstGeom>
          <a:noFill/>
        </p:spPr>
        <p:txBody>
          <a:bodyPr wrap="none" rtlCol="0" anchor="t">
            <a:spAutoFit/>
          </a:bodyPr>
          <a:p>
            <a:r>
              <a:rPr lang="en-US" altLang="zh-CN" b="1">
                <a:latin typeface="Arial Bold" panose="020B0604020202090204" charset="0"/>
                <a:cs typeface="Arial Bold" panose="020B0604020202090204" charset="0"/>
                <a:sym typeface="+mn-ea"/>
              </a:rPr>
              <a:t>2011</a:t>
            </a:r>
            <a:r>
              <a:rPr lang="en-US" altLang="zh-CN">
                <a:sym typeface="+mn-ea"/>
              </a:rPr>
              <a:t>: </a:t>
            </a:r>
            <a:r>
              <a:rPr lang="en-US" altLang="zh-CN">
                <a:solidFill>
                  <a:srgbClr val="0000FF"/>
                </a:solidFill>
                <a:sym typeface="+mn-ea"/>
              </a:rPr>
              <a:t>482 pb</a:t>
            </a:r>
            <a:r>
              <a:rPr lang="en-US" altLang="zh-CN" baseline="30000">
                <a:solidFill>
                  <a:srgbClr val="0000FF"/>
                </a:solidFill>
                <a:sym typeface="+mn-ea"/>
              </a:rPr>
              <a:t>-1</a:t>
            </a:r>
            <a:r>
              <a:rPr lang="en-US" altLang="zh-CN">
                <a:sym typeface="+mn-ea"/>
              </a:rPr>
              <a:t> at </a:t>
            </a:r>
            <a:r>
              <a:rPr lang="en-US" altLang="zh-CN" b="1">
                <a:solidFill>
                  <a:srgbClr val="FF0000"/>
                </a:solidFill>
                <a:latin typeface="Arial Bold" panose="020B0604020202090204" charset="0"/>
                <a:cs typeface="Arial Bold" panose="020B0604020202090204" charset="0"/>
                <a:sym typeface="+mn-ea"/>
              </a:rPr>
              <a:t>4.01 GeV</a:t>
            </a:r>
            <a:r>
              <a:rPr lang="en-US" altLang="zh-CN">
                <a:sym typeface="+mn-ea"/>
              </a:rPr>
              <a:t> [</a:t>
            </a:r>
            <a:r>
              <a:rPr lang="zh-CN" altLang="en-US">
                <a:sym typeface="+mn-ea"/>
              </a:rPr>
              <a:t>王子一</a:t>
            </a:r>
            <a:r>
              <a:rPr lang="en-US" altLang="zh-CN">
                <a:sym typeface="+mn-ea"/>
              </a:rPr>
              <a:t>'s talk this morning]</a:t>
            </a:r>
            <a:endParaRPr lang="zh-CN" altLang="en-US"/>
          </a:p>
        </p:txBody>
      </p:sp>
      <p:pic>
        <p:nvPicPr>
          <p:cNvPr id="20" name="图片 19" descr="截屏2021-05-15 下午12.09.12"/>
          <p:cNvPicPr>
            <a:picLocks noChangeAspect="1"/>
          </p:cNvPicPr>
          <p:nvPr/>
        </p:nvPicPr>
        <p:blipFill>
          <a:blip r:embed="rId6"/>
          <a:stretch>
            <a:fillRect/>
          </a:stretch>
        </p:blipFill>
        <p:spPr>
          <a:xfrm>
            <a:off x="6430010" y="707390"/>
            <a:ext cx="5427345" cy="483870"/>
          </a:xfrm>
          <a:prstGeom prst="rect">
            <a:avLst/>
          </a:prstGeom>
        </p:spPr>
      </p:pic>
      <p:grpSp>
        <p:nvGrpSpPr>
          <p:cNvPr id="22" name="组合 21"/>
          <p:cNvGrpSpPr/>
          <p:nvPr/>
        </p:nvGrpSpPr>
        <p:grpSpPr>
          <a:xfrm>
            <a:off x="3764280" y="574040"/>
            <a:ext cx="8093075" cy="617220"/>
            <a:chOff x="5928" y="904"/>
            <a:chExt cx="12745" cy="972"/>
          </a:xfrm>
        </p:grpSpPr>
        <p:sp>
          <p:nvSpPr>
            <p:cNvPr id="15" name="文本框 14"/>
            <p:cNvSpPr txBox="1"/>
            <p:nvPr/>
          </p:nvSpPr>
          <p:spPr>
            <a:xfrm>
              <a:off x="5928" y="904"/>
              <a:ext cx="4277" cy="580"/>
            </a:xfrm>
            <a:prstGeom prst="rect">
              <a:avLst/>
            </a:prstGeom>
            <a:noFill/>
          </p:spPr>
          <p:txBody>
            <a:bodyPr wrap="none" rtlCol="0" anchor="t">
              <a:spAutoFit/>
            </a:bodyPr>
            <a:p>
              <a:r>
                <a:rPr lang="en-US" altLang="zh-CN">
                  <a:sym typeface="+mn-ea"/>
                </a:rPr>
                <a:t> [</a:t>
              </a:r>
              <a:r>
                <a:rPr lang="zh-CN" altLang="en-US">
                  <a:sym typeface="+mn-ea"/>
                </a:rPr>
                <a:t>周航</a:t>
              </a:r>
              <a:r>
                <a:rPr lang="en-US" altLang="zh-CN">
                  <a:sym typeface="+mn-ea"/>
                </a:rPr>
                <a:t>'s talk this morning]</a:t>
              </a:r>
              <a:endParaRPr lang="zh-CN" altLang="en-US"/>
            </a:p>
          </p:txBody>
        </p:sp>
        <p:pic>
          <p:nvPicPr>
            <p:cNvPr id="21" name="图片 20" descr="截屏2021-05-15 下午12.09.12"/>
            <p:cNvPicPr>
              <a:picLocks noChangeAspect="1"/>
            </p:cNvPicPr>
            <p:nvPr/>
          </p:nvPicPr>
          <p:blipFill>
            <a:blip r:embed="rId6"/>
            <a:stretch>
              <a:fillRect/>
            </a:stretch>
          </p:blipFill>
          <p:spPr>
            <a:xfrm>
              <a:off x="10126" y="1114"/>
              <a:ext cx="8547" cy="76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8"/>
          <p:cNvSpPr/>
          <p:nvPr/>
        </p:nvSpPr>
        <p:spPr>
          <a:xfrm>
            <a:off x="635000" y="171768"/>
            <a:ext cx="7341870" cy="398780"/>
          </a:xfrm>
          <a:prstGeom prst="rect">
            <a:avLst/>
          </a:prstGeom>
          <a:noFill/>
          <a:ln w="9525">
            <a:noFill/>
          </a:ln>
        </p:spPr>
        <p:txBody>
          <a:bodyPr wrap="square" anchor="ctr">
            <a:spAutoFit/>
          </a:bodyPr>
          <a:p>
            <a:pPr indent="0"/>
            <a:r>
              <a:rPr lang="en-US" altLang="zh-CN" sz="2000" b="1" dirty="0">
                <a:solidFill>
                  <a:srgbClr val="0000FF"/>
                </a:solidFill>
                <a:latin typeface="微软雅黑" charset="-122"/>
                <a:ea typeface="微软雅黑" charset="-122"/>
                <a:sym typeface="微软雅黑" charset="-122"/>
              </a:rPr>
              <a:t>Triangle Singularity </a:t>
            </a:r>
            <a:r>
              <a:rPr lang="en-US" altLang="zh-CN" sz="2000" b="1" dirty="0">
                <a:solidFill>
                  <a:schemeClr val="tx1"/>
                </a:solidFill>
                <a:latin typeface="微软雅黑" charset="-122"/>
                <a:ea typeface="微软雅黑" charset="-122"/>
                <a:sym typeface="微软雅黑" charset="-122"/>
              </a:rPr>
              <a:t>in </a:t>
            </a:r>
            <a:endParaRPr lang="en-US" altLang="zh-CN" sz="2400" b="1" dirty="0">
              <a:solidFill>
                <a:srgbClr val="FF0000"/>
              </a:solidFill>
              <a:latin typeface="微软雅黑" charset="-122"/>
              <a:ea typeface="微软雅黑" charset="-122"/>
              <a:sym typeface="微软雅黑" charset="-122"/>
            </a:endParaRPr>
          </a:p>
        </p:txBody>
      </p:sp>
      <p:pic>
        <p:nvPicPr>
          <p:cNvPr id="6" name="图片 5" descr="截屏2020-04-30下午5.50.44"/>
          <p:cNvPicPr>
            <a:picLocks noChangeAspect="1"/>
          </p:cNvPicPr>
          <p:nvPr/>
        </p:nvPicPr>
        <p:blipFill>
          <a:blip r:embed="rId1"/>
          <a:stretch>
            <a:fillRect/>
          </a:stretch>
        </p:blipFill>
        <p:spPr>
          <a:xfrm>
            <a:off x="5094605" y="1155700"/>
            <a:ext cx="6663055" cy="1659255"/>
          </a:xfrm>
          <a:prstGeom prst="rect">
            <a:avLst/>
          </a:prstGeom>
        </p:spPr>
      </p:pic>
      <p:pic>
        <p:nvPicPr>
          <p:cNvPr id="9" name="图片 8" descr="截屏2020-04-30下午5.50.20"/>
          <p:cNvPicPr>
            <a:picLocks noChangeAspect="1"/>
          </p:cNvPicPr>
          <p:nvPr/>
        </p:nvPicPr>
        <p:blipFill>
          <a:blip r:embed="rId2"/>
          <a:stretch>
            <a:fillRect/>
          </a:stretch>
        </p:blipFill>
        <p:spPr>
          <a:xfrm>
            <a:off x="800735" y="1155700"/>
            <a:ext cx="3214370" cy="1611630"/>
          </a:xfrm>
          <a:prstGeom prst="rect">
            <a:avLst/>
          </a:prstGeom>
        </p:spPr>
      </p:pic>
      <p:cxnSp>
        <p:nvCxnSpPr>
          <p:cNvPr id="11" name="直接连接符 10"/>
          <p:cNvCxnSpPr/>
          <p:nvPr/>
        </p:nvCxnSpPr>
        <p:spPr>
          <a:xfrm>
            <a:off x="4546600" y="1054100"/>
            <a:ext cx="16510" cy="1779270"/>
          </a:xfrm>
          <a:prstGeom prst="line">
            <a:avLst/>
          </a:prstGeom>
          <a:solidFill>
            <a:schemeClr val="accent1"/>
          </a:solidFill>
          <a:ln w="9525" cap="flat" cmpd="sng" algn="ctr">
            <a:solidFill>
              <a:schemeClr val="tx1"/>
            </a:solidFill>
            <a:prstDash val="dash"/>
            <a:round/>
            <a:headEnd type="none" w="med" len="med"/>
            <a:tailEnd type="none" w="med" len="med"/>
          </a:ln>
        </p:spPr>
      </p:cxnSp>
      <p:sp>
        <p:nvSpPr>
          <p:cNvPr id="22" name="文本框 21"/>
          <p:cNvSpPr txBox="1"/>
          <p:nvPr/>
        </p:nvSpPr>
        <p:spPr>
          <a:xfrm>
            <a:off x="411480" y="3274695"/>
            <a:ext cx="3989070" cy="398780"/>
          </a:xfrm>
          <a:prstGeom prst="rect">
            <a:avLst/>
          </a:prstGeom>
          <a:noFill/>
        </p:spPr>
        <p:txBody>
          <a:bodyPr wrap="none" rtlCol="0">
            <a:spAutoFit/>
          </a:bodyPr>
          <a:p>
            <a:pPr algn="l"/>
            <a:r>
              <a:rPr lang="en-US" altLang="zh-CN" sz="2000" b="1">
                <a:solidFill>
                  <a:srgbClr val="0000FF"/>
                </a:solidFill>
              </a:rPr>
              <a:t>Conditions </a:t>
            </a:r>
            <a:r>
              <a:rPr lang="en-US" altLang="zh-CN" sz="2000"/>
              <a:t>for triangle singularity</a:t>
            </a:r>
            <a:endParaRPr lang="en-US" altLang="zh-CN" sz="2000">
              <a:solidFill>
                <a:srgbClr val="FF0000"/>
              </a:solidFill>
              <a:cs typeface="Arial" panose="020B0604020202090204" pitchFamily="34" charset="0"/>
            </a:endParaRPr>
          </a:p>
        </p:txBody>
      </p:sp>
      <p:grpSp>
        <p:nvGrpSpPr>
          <p:cNvPr id="38" name="组合 37"/>
          <p:cNvGrpSpPr/>
          <p:nvPr/>
        </p:nvGrpSpPr>
        <p:grpSpPr>
          <a:xfrm>
            <a:off x="8098790" y="2933065"/>
            <a:ext cx="3658870" cy="706120"/>
            <a:chOff x="12754" y="5144"/>
            <a:chExt cx="5762" cy="1112"/>
          </a:xfrm>
        </p:grpSpPr>
        <p:sp>
          <p:nvSpPr>
            <p:cNvPr id="15" name="文本框 14"/>
            <p:cNvSpPr txBox="1"/>
            <p:nvPr/>
          </p:nvSpPr>
          <p:spPr>
            <a:xfrm>
              <a:off x="12754" y="5144"/>
              <a:ext cx="5762" cy="1113"/>
            </a:xfrm>
            <a:prstGeom prst="rect">
              <a:avLst/>
            </a:prstGeom>
            <a:noFill/>
          </p:spPr>
          <p:txBody>
            <a:bodyPr wrap="square" rtlCol="0" anchor="t">
              <a:spAutoFit/>
            </a:bodyPr>
            <a:p>
              <a:r>
                <a:rPr lang="en-US" sz="2000">
                  <a:solidFill>
                    <a:schemeClr val="tx1"/>
                  </a:solidFill>
                  <a:cs typeface="Arial" panose="020B0604020202090204" pitchFamily="34" charset="0"/>
                </a:rPr>
                <a:t>√</a:t>
              </a:r>
              <a:r>
                <a:rPr lang="en-US" sz="2000">
                  <a:solidFill>
                    <a:schemeClr val="tx1"/>
                  </a:solidFill>
                </a:rPr>
                <a:t>s: center-of-mass energy</a:t>
              </a:r>
              <a:endParaRPr lang="en-US" sz="2000">
                <a:solidFill>
                  <a:schemeClr val="tx1"/>
                </a:solidFill>
              </a:endParaRPr>
            </a:p>
            <a:p>
              <a:r>
                <a:rPr lang="en-US" sz="2000">
                  <a:solidFill>
                    <a:schemeClr val="tx1"/>
                  </a:solidFill>
                  <a:cs typeface="Arial" panose="020B0604020202090204" pitchFamily="34" charset="0"/>
                </a:rPr>
                <a:t>√u: </a:t>
              </a:r>
              <a:r>
                <a:rPr lang="en-US" sz="2000">
                  <a:sym typeface="+mn-ea"/>
                </a:rPr>
                <a:t>invariant mass</a:t>
              </a:r>
              <a:r>
                <a:rPr lang="en-US" sz="2000">
                  <a:solidFill>
                    <a:schemeClr val="tx1"/>
                  </a:solidFill>
                  <a:sym typeface="+mn-ea"/>
                </a:rPr>
                <a:t> of </a:t>
              </a:r>
              <a:endParaRPr lang="en-US" sz="2000">
                <a:solidFill>
                  <a:schemeClr val="tx1"/>
                </a:solidFill>
                <a:cs typeface="Arial" panose="020B0604020202090204" pitchFamily="34" charset="0"/>
                <a:sym typeface="+mn-ea"/>
              </a:endParaRPr>
            </a:p>
          </p:txBody>
        </p:sp>
        <p:pic>
          <p:nvPicPr>
            <p:cNvPr id="28" name="334E55B0-647D-440b-865C-3EC943EB4CBC-5" descr="wpsoffice"/>
            <p:cNvPicPr>
              <a:picLocks noChangeAspect="1"/>
            </p:cNvPicPr>
            <p:nvPr/>
          </p:nvPicPr>
          <p:blipFill>
            <a:blip r:embed="rId3"/>
            <a:stretch>
              <a:fillRect/>
            </a:stretch>
          </p:blipFill>
          <p:spPr>
            <a:xfrm>
              <a:off x="16711" y="5698"/>
              <a:ext cx="1436" cy="437"/>
            </a:xfrm>
            <a:prstGeom prst="rect">
              <a:avLst/>
            </a:prstGeom>
          </p:spPr>
        </p:pic>
      </p:grpSp>
      <p:grpSp>
        <p:nvGrpSpPr>
          <p:cNvPr id="3" name="组合 2"/>
          <p:cNvGrpSpPr/>
          <p:nvPr/>
        </p:nvGrpSpPr>
        <p:grpSpPr>
          <a:xfrm>
            <a:off x="1697355" y="3825875"/>
            <a:ext cx="2148205" cy="1887220"/>
            <a:chOff x="2673" y="6025"/>
            <a:chExt cx="3383" cy="2972"/>
          </a:xfrm>
        </p:grpSpPr>
        <p:pic>
          <p:nvPicPr>
            <p:cNvPr id="27" name="图片 26" descr="截屏2021-04-21 下午11.03.22"/>
            <p:cNvPicPr>
              <a:picLocks noChangeAspect="1"/>
            </p:cNvPicPr>
            <p:nvPr/>
          </p:nvPicPr>
          <p:blipFill>
            <a:blip r:embed="rId4"/>
            <a:stretch>
              <a:fillRect/>
            </a:stretch>
          </p:blipFill>
          <p:spPr>
            <a:xfrm>
              <a:off x="2673" y="6025"/>
              <a:ext cx="3133" cy="2973"/>
            </a:xfrm>
            <a:prstGeom prst="rect">
              <a:avLst/>
            </a:prstGeom>
          </p:spPr>
        </p:pic>
        <p:pic>
          <p:nvPicPr>
            <p:cNvPr id="20" name="334E55B0-647D-440b-865C-3EC943EB4CBC-16" descr="/private/var/folders/ml/qk2ywnf50pb06wrx61vpyxs00000gn/T/com.kingsoft.wpsoffice.mac/wpsoffice.skEokFwpsoffice"/>
            <p:cNvPicPr>
              <a:picLocks noChangeAspect="1"/>
            </p:cNvPicPr>
            <p:nvPr/>
          </p:nvPicPr>
          <p:blipFill>
            <a:blip r:embed="rId5"/>
            <a:stretch>
              <a:fillRect/>
            </a:stretch>
          </p:blipFill>
          <p:spPr>
            <a:xfrm>
              <a:off x="3031" y="8383"/>
              <a:ext cx="830" cy="459"/>
            </a:xfrm>
            <a:prstGeom prst="rect">
              <a:avLst/>
            </a:prstGeom>
          </p:spPr>
        </p:pic>
        <p:pic>
          <p:nvPicPr>
            <p:cNvPr id="23" name="334E55B0-647D-440b-865C-3EC943EB4CBC-17" descr="/private/var/folders/ml/qk2ywnf50pb06wrx61vpyxs00000gn/T/com.kingsoft.wpsoffice.mac/wpsoffice.grvVkGwpsoffice"/>
            <p:cNvPicPr>
              <a:picLocks noChangeAspect="1"/>
            </p:cNvPicPr>
            <p:nvPr/>
          </p:nvPicPr>
          <p:blipFill>
            <a:blip r:embed="rId6"/>
            <a:stretch>
              <a:fillRect/>
            </a:stretch>
          </p:blipFill>
          <p:spPr>
            <a:xfrm>
              <a:off x="3031" y="6230"/>
              <a:ext cx="829" cy="459"/>
            </a:xfrm>
            <a:prstGeom prst="rect">
              <a:avLst/>
            </a:prstGeom>
          </p:spPr>
        </p:pic>
        <p:pic>
          <p:nvPicPr>
            <p:cNvPr id="26" name="334E55B0-647D-440b-865C-3EC943EB4CBC-18" descr="/private/var/folders/ml/qk2ywnf50pb06wrx61vpyxs00000gn/T/com.kingsoft.wpsoffice.mac/wpsoffice.yESPZpwpsoffice"/>
            <p:cNvPicPr>
              <a:picLocks noChangeAspect="1"/>
            </p:cNvPicPr>
            <p:nvPr/>
          </p:nvPicPr>
          <p:blipFill>
            <a:blip r:embed="rId7"/>
            <a:stretch>
              <a:fillRect/>
            </a:stretch>
          </p:blipFill>
          <p:spPr>
            <a:xfrm>
              <a:off x="5440" y="7060"/>
              <a:ext cx="616" cy="459"/>
            </a:xfrm>
            <a:prstGeom prst="rect">
              <a:avLst/>
            </a:prstGeom>
          </p:spPr>
        </p:pic>
      </p:grpSp>
      <p:grpSp>
        <p:nvGrpSpPr>
          <p:cNvPr id="4" name="组合 3"/>
          <p:cNvGrpSpPr/>
          <p:nvPr/>
        </p:nvGrpSpPr>
        <p:grpSpPr>
          <a:xfrm>
            <a:off x="4500880" y="3918585"/>
            <a:ext cx="6017260" cy="1761490"/>
            <a:chOff x="7088" y="6171"/>
            <a:chExt cx="9476" cy="2774"/>
          </a:xfrm>
        </p:grpSpPr>
        <p:grpSp>
          <p:nvGrpSpPr>
            <p:cNvPr id="44" name="组合 43"/>
            <p:cNvGrpSpPr/>
            <p:nvPr/>
          </p:nvGrpSpPr>
          <p:grpSpPr>
            <a:xfrm rot="0">
              <a:off x="7088" y="6171"/>
              <a:ext cx="9476" cy="2775"/>
              <a:chOff x="5823" y="5995"/>
              <a:chExt cx="9476" cy="2775"/>
            </a:xfrm>
          </p:grpSpPr>
          <p:grpSp>
            <p:nvGrpSpPr>
              <p:cNvPr id="42" name="组合 41"/>
              <p:cNvGrpSpPr/>
              <p:nvPr/>
            </p:nvGrpSpPr>
            <p:grpSpPr>
              <a:xfrm>
                <a:off x="5823" y="5995"/>
                <a:ext cx="9476" cy="2775"/>
                <a:chOff x="5823" y="6120"/>
                <a:chExt cx="9476" cy="2775"/>
              </a:xfrm>
            </p:grpSpPr>
            <p:grpSp>
              <p:nvGrpSpPr>
                <p:cNvPr id="13" name="组合 12"/>
                <p:cNvGrpSpPr/>
                <p:nvPr/>
              </p:nvGrpSpPr>
              <p:grpSpPr>
                <a:xfrm>
                  <a:off x="5823" y="6120"/>
                  <a:ext cx="9307" cy="2775"/>
                  <a:chOff x="5884" y="2515"/>
                  <a:chExt cx="9307" cy="2775"/>
                </a:xfrm>
              </p:grpSpPr>
              <p:sp>
                <p:nvSpPr>
                  <p:cNvPr id="24" name="文本框 23"/>
                  <p:cNvSpPr txBox="1"/>
                  <p:nvPr/>
                </p:nvSpPr>
                <p:spPr>
                  <a:xfrm>
                    <a:off x="5884" y="2515"/>
                    <a:ext cx="728" cy="580"/>
                  </a:xfrm>
                  <a:prstGeom prst="rect">
                    <a:avLst/>
                  </a:prstGeom>
                  <a:noFill/>
                </p:spPr>
                <p:txBody>
                  <a:bodyPr wrap="none" rtlCol="0">
                    <a:spAutoFit/>
                  </a:bodyPr>
                  <a:p>
                    <a:r>
                      <a:rPr lang="en-US" altLang="zh-CN"/>
                      <a:t>(1)</a:t>
                    </a:r>
                    <a:endParaRPr lang="en-US" altLang="zh-CN"/>
                  </a:p>
                </p:txBody>
              </p:sp>
              <p:sp>
                <p:nvSpPr>
                  <p:cNvPr id="25" name="文本框 24"/>
                  <p:cNvSpPr txBox="1"/>
                  <p:nvPr/>
                </p:nvSpPr>
                <p:spPr>
                  <a:xfrm>
                    <a:off x="5884" y="3555"/>
                    <a:ext cx="728" cy="580"/>
                  </a:xfrm>
                  <a:prstGeom prst="rect">
                    <a:avLst/>
                  </a:prstGeom>
                  <a:noFill/>
                </p:spPr>
                <p:txBody>
                  <a:bodyPr wrap="none" rtlCol="0">
                    <a:spAutoFit/>
                  </a:bodyPr>
                  <a:p>
                    <a:r>
                      <a:rPr lang="en-US" altLang="zh-CN"/>
                      <a:t>(2)</a:t>
                    </a:r>
                    <a:endParaRPr lang="en-US" altLang="zh-CN"/>
                  </a:p>
                </p:txBody>
              </p:sp>
              <p:pic>
                <p:nvPicPr>
                  <p:cNvPr id="29" name="图片 28" descr="截屏2020-04-30下午4.25.06"/>
                  <p:cNvPicPr>
                    <a:picLocks noChangeAspect="1"/>
                  </p:cNvPicPr>
                  <p:nvPr/>
                </p:nvPicPr>
                <p:blipFill>
                  <a:blip r:embed="rId8"/>
                  <a:stretch>
                    <a:fillRect/>
                  </a:stretch>
                </p:blipFill>
                <p:spPr>
                  <a:xfrm>
                    <a:off x="11941" y="4429"/>
                    <a:ext cx="3250" cy="540"/>
                  </a:xfrm>
                  <a:prstGeom prst="rect">
                    <a:avLst/>
                  </a:prstGeom>
                </p:spPr>
              </p:pic>
              <p:grpSp>
                <p:nvGrpSpPr>
                  <p:cNvPr id="37" name="组合 36"/>
                  <p:cNvGrpSpPr/>
                  <p:nvPr/>
                </p:nvGrpSpPr>
                <p:grpSpPr>
                  <a:xfrm>
                    <a:off x="5884" y="4667"/>
                    <a:ext cx="9100" cy="623"/>
                    <a:chOff x="11129" y="4738"/>
                    <a:chExt cx="9100" cy="623"/>
                  </a:xfrm>
                </p:grpSpPr>
                <p:sp>
                  <p:nvSpPr>
                    <p:cNvPr id="31" name="文本框 30"/>
                    <p:cNvSpPr txBox="1"/>
                    <p:nvPr/>
                  </p:nvSpPr>
                  <p:spPr>
                    <a:xfrm>
                      <a:off x="11129" y="4738"/>
                      <a:ext cx="728" cy="580"/>
                    </a:xfrm>
                    <a:prstGeom prst="rect">
                      <a:avLst/>
                    </a:prstGeom>
                    <a:noFill/>
                  </p:spPr>
                  <p:txBody>
                    <a:bodyPr wrap="none" rtlCol="0">
                      <a:spAutoFit/>
                    </a:bodyPr>
                    <a:p>
                      <a:r>
                        <a:rPr lang="en-US" altLang="zh-CN"/>
                        <a:t>(3)</a:t>
                      </a:r>
                      <a:endParaRPr lang="en-US" altLang="zh-CN"/>
                    </a:p>
                  </p:txBody>
                </p:sp>
                <p:sp>
                  <p:nvSpPr>
                    <p:cNvPr id="35" name="文本框 34"/>
                    <p:cNvSpPr txBox="1"/>
                    <p:nvPr/>
                  </p:nvSpPr>
                  <p:spPr>
                    <a:xfrm>
                      <a:off x="11857" y="4781"/>
                      <a:ext cx="8372" cy="580"/>
                    </a:xfrm>
                    <a:prstGeom prst="rect">
                      <a:avLst/>
                    </a:prstGeom>
                    <a:noFill/>
                  </p:spPr>
                  <p:txBody>
                    <a:bodyPr wrap="square" rtlCol="0" anchor="t">
                      <a:spAutoFit/>
                    </a:bodyPr>
                    <a:p>
                      <a:r>
                        <a:rPr lang="en-US" altLang="zh-CN"/>
                        <a:t>V</a:t>
                      </a:r>
                      <a:r>
                        <a:rPr lang="zh-CN" altLang="en-US"/>
                        <a:t>elocity of          </a:t>
                      </a:r>
                      <a:r>
                        <a:rPr lang="en-US"/>
                        <a:t>&gt;=</a:t>
                      </a:r>
                      <a:r>
                        <a:rPr lang="zh-CN" altLang="en-US"/>
                        <a:t> </a:t>
                      </a:r>
                      <a:r>
                        <a:rPr lang="en-US" altLang="zh-CN"/>
                        <a:t>velocity of </a:t>
                      </a:r>
                      <a:endParaRPr lang="en-US" altLang="zh-CN" baseline="30000"/>
                    </a:p>
                  </p:txBody>
                </p:sp>
              </p:grpSp>
            </p:grpSp>
            <p:sp>
              <p:nvSpPr>
                <p:cNvPr id="17" name="文本框 16"/>
                <p:cNvSpPr txBox="1"/>
                <p:nvPr/>
              </p:nvSpPr>
              <p:spPr>
                <a:xfrm>
                  <a:off x="6551" y="6127"/>
                  <a:ext cx="8748" cy="580"/>
                </a:xfrm>
                <a:prstGeom prst="rect">
                  <a:avLst/>
                </a:prstGeom>
                <a:noFill/>
              </p:spPr>
              <p:txBody>
                <a:bodyPr wrap="square" rtlCol="0" anchor="t">
                  <a:spAutoFit/>
                </a:bodyPr>
                <a:p>
                  <a:r>
                    <a:rPr lang="en-US" altLang="zh-CN"/>
                    <a:t>A</a:t>
                  </a:r>
                  <a:r>
                    <a:rPr lang="zh-CN" altLang="en-US"/>
                    <a:t>ll 3 legs of triangle </a:t>
                  </a:r>
                  <a:r>
                    <a:rPr lang="en-US" altLang="zh-CN"/>
                    <a:t>are </a:t>
                  </a:r>
                  <a:r>
                    <a:rPr lang="zh-CN" altLang="en-US"/>
                    <a:t>on-shell</a:t>
                  </a:r>
                  <a:endParaRPr lang="zh-CN" altLang="en-US"/>
                </a:p>
              </p:txBody>
            </p:sp>
          </p:grpSp>
          <p:sp>
            <p:nvSpPr>
              <p:cNvPr id="43" name="文本框 42"/>
              <p:cNvSpPr txBox="1"/>
              <p:nvPr/>
            </p:nvSpPr>
            <p:spPr>
              <a:xfrm>
                <a:off x="6551" y="7046"/>
                <a:ext cx="8579" cy="580"/>
              </a:xfrm>
              <a:prstGeom prst="rect">
                <a:avLst/>
              </a:prstGeom>
              <a:noFill/>
            </p:spPr>
            <p:txBody>
              <a:bodyPr wrap="square" rtlCol="0" anchor="t">
                <a:spAutoFit/>
              </a:bodyPr>
              <a:p>
                <a:r>
                  <a:rPr lang="en-US" altLang="zh-CN"/>
                  <a:t>        and         move into the same direction</a:t>
                </a:r>
                <a:endParaRPr lang="en-US" altLang="zh-CN"/>
              </a:p>
            </p:txBody>
          </p:sp>
        </p:grpSp>
        <p:pic>
          <p:nvPicPr>
            <p:cNvPr id="30" name="334E55B0-647D-440b-865C-3EC943EB4CBC-19" descr="/private/var/folders/ml/qk2ywnf50pb06wrx61vpyxs00000gn/T/com.kingsoft.wpsoffice.mac/wpsoffice.yESPZpwpsoffice"/>
            <p:cNvPicPr>
              <a:picLocks noChangeAspect="1"/>
            </p:cNvPicPr>
            <p:nvPr/>
          </p:nvPicPr>
          <p:blipFill>
            <a:blip r:embed="rId7"/>
            <a:stretch>
              <a:fillRect/>
            </a:stretch>
          </p:blipFill>
          <p:spPr>
            <a:xfrm>
              <a:off x="9768" y="8422"/>
              <a:ext cx="616" cy="459"/>
            </a:xfrm>
            <a:prstGeom prst="rect">
              <a:avLst/>
            </a:prstGeom>
          </p:spPr>
        </p:pic>
        <p:pic>
          <p:nvPicPr>
            <p:cNvPr id="33" name="334E55B0-647D-440b-865C-3EC943EB4CBC-20" descr="/private/var/folders/ml/qk2ywnf50pb06wrx61vpyxs00000gn/T/com.kingsoft.wpsoffice.mac/wpsoffice.skEokFwpsoffice"/>
            <p:cNvPicPr>
              <a:picLocks noChangeAspect="1"/>
            </p:cNvPicPr>
            <p:nvPr/>
          </p:nvPicPr>
          <p:blipFill>
            <a:blip r:embed="rId5"/>
            <a:stretch>
              <a:fillRect/>
            </a:stretch>
          </p:blipFill>
          <p:spPr>
            <a:xfrm>
              <a:off x="12869" y="8403"/>
              <a:ext cx="830" cy="459"/>
            </a:xfrm>
            <a:prstGeom prst="rect">
              <a:avLst/>
            </a:prstGeom>
          </p:spPr>
        </p:pic>
        <p:pic>
          <p:nvPicPr>
            <p:cNvPr id="34" name="334E55B0-647D-440b-865C-3EC943EB4CBC-21" descr="/private/var/folders/ml/qk2ywnf50pb06wrx61vpyxs00000gn/T/com.kingsoft.wpsoffice.mac/wpsoffice.skEokFwpsoffice"/>
            <p:cNvPicPr>
              <a:picLocks noChangeAspect="1"/>
            </p:cNvPicPr>
            <p:nvPr/>
          </p:nvPicPr>
          <p:blipFill>
            <a:blip r:embed="rId5"/>
            <a:stretch>
              <a:fillRect/>
            </a:stretch>
          </p:blipFill>
          <p:spPr>
            <a:xfrm>
              <a:off x="7816" y="7282"/>
              <a:ext cx="830" cy="459"/>
            </a:xfrm>
            <a:prstGeom prst="rect">
              <a:avLst/>
            </a:prstGeom>
          </p:spPr>
        </p:pic>
        <p:pic>
          <p:nvPicPr>
            <p:cNvPr id="36" name="334E55B0-647D-440b-865C-3EC943EB4CBC-22" descr="/private/var/folders/ml/qk2ywnf50pb06wrx61vpyxs00000gn/T/com.kingsoft.wpsoffice.mac/wpsoffice.yESPZpwpsoffice"/>
            <p:cNvPicPr>
              <a:picLocks noChangeAspect="1"/>
            </p:cNvPicPr>
            <p:nvPr/>
          </p:nvPicPr>
          <p:blipFill>
            <a:blip r:embed="rId7"/>
            <a:stretch>
              <a:fillRect/>
            </a:stretch>
          </p:blipFill>
          <p:spPr>
            <a:xfrm>
              <a:off x="9508" y="7281"/>
              <a:ext cx="616" cy="459"/>
            </a:xfrm>
            <a:prstGeom prst="rect">
              <a:avLst/>
            </a:prstGeom>
          </p:spPr>
        </p:pic>
      </p:grpSp>
      <p:pic>
        <p:nvPicPr>
          <p:cNvPr id="2" name="334E55B0-647D-440b-865C-3EC943EB4CBC-15" descr="/private/var/folders/ml/qk2ywnf50pb06wrx61vpyxs00000gn/T/com.kingsoft.wpsoffice.mac/wpsoffice.ohEQNDwpsoffice"/>
          <p:cNvPicPr>
            <a:picLocks noChangeAspect="1"/>
          </p:cNvPicPr>
          <p:nvPr/>
        </p:nvPicPr>
        <p:blipFill>
          <a:blip r:embed="rId9"/>
          <a:stretch>
            <a:fillRect/>
          </a:stretch>
        </p:blipFill>
        <p:spPr>
          <a:xfrm>
            <a:off x="3472180" y="172085"/>
            <a:ext cx="3049270" cy="38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宋体"/>
      </a:majorFont>
      <a:minorFont>
        <a:latin typeface="Calibri"/>
        <a:ea typeface="宋体"/>
        <a:cs typeface="宋体"/>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defRPr kumimoji="1" lang="zh-CN"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defRPr kumimoji="1" lang="zh-CN" sz="1800" b="0" i="0" u="none" strike="noStrike" cap="none" normalizeH="0" baseline="0">
            <a:ln>
              <a:noFill/>
            </a:ln>
            <a:solidFill>
              <a:schemeClr val="tx1"/>
            </a:solidFill>
            <a:effectLst/>
            <a:latin typeface="Arial" panose="020B0604020202090204" pitchFamily="34" charset="0"/>
            <a:ea typeface="宋体" pitchFamily="2" charset="-122"/>
            <a:cs typeface="宋体"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334E55B0-647D-440b-865C-3EC943EB4CBC-1">
      <extobjdata type="334E55B0-647D-440b-865C-3EC943EB4CBC" data="ewogICAiSW1nU2V0dGluZ0pzb24iIDogIntcImRwaVwiOlwiNjAwXCIsXCJmb3JtYXRcIjpcIlBOR1wiLFwidHJhbnNwYXJlbnRcIjp0cnVlLFwiYXV0b1wiOmZhbHNlfSIsCiAgICJMYXRleCIgOiAiWEZzZ1pWNHJaVjR0SUZ4eWFXZG9kR0Z5Y205M0lGZ29NemczTWlrZ0t5QmNaMkZ0YldFZ1hIUmxlSFI3Zm1GdVpINTlJR1ZlSzJWZUxTQmNjbWxuYUhSaGNuSnZkeUJFWG5zcU1IMGdYR0poY250RWZWNHdJQ3NnWEdkaGJXMWhJRnhkIiwKICAgIkxhdGV4SW1nQmFzZTY0IiA6ICJpVkJPUncwS0dnb0FBQUFOU1VoRVVnQUFCb3NBQUFCZUJBTUFBQUFKY1RBVEFBQUFNRkJNVkVYLy8vOEFBQUFBQUFBQUFBQUFBQUFBQUFBQUFBQUFBQUFBQUFBQUFBQUFBQUFBQUFBQUFBQUFBQUFBQUFBQUFBQXYzYUI3QUFBQUQzUlNUbE1BSW5hcnplL2RtVVFRaWJ0bU1sUnBzTXcyQUFBQUNYQklXWE1BQUE3RUFBQU94QUdWS3c0YkFBQWdBRWxFUVZSNEFlMDlmNHlrU1ZWZno4enVUTTlNejB3UVJCSmdSdkVnbUVpdmVzWVFpVDE2ZDZoUjZUMXdOOGNQK1VhNFhTUUl2WGpvb29kMG96bEFOT2toM3EyQ1lJOC9UaFFNUFFMbktmN29FUzhTRG1JUC93RFJoSjRvSjBJTXM3TGJjM2ZzM3BYdjFWYy9YbjFmVmZYMzlYVHZkSTlkbWZUM3F1cTlWMVh2MWF0NjllUDdKZ2dtWVNLQk1aUkEvcC9QSFR4WXkxcngvcWl5bGpMQm4waGdQQ1NRcjdLZnZabDExN0xWdGorcWJHVk1zQ2NTR0JzSjNNTmVFZ1JMbFlPVlREWHVqeXBURVZiayszZXN5WlBFNHlLQk1WWHdIUHNXYW1DYVBaRlF4Qnd6d2hXQzRLRWlXRU1Bdy9VaE1KMndIQjBKakttQ1Y5a0ZMc05TTnpFZGVjeklRelZjamJDTjRmS2ZjRDlpQ1l5cGdzdmRUUzY0Qmx1UEN6QjMwUWh2SS9rZUtvSTFCSEJNcFR3RVNSeFRsdU9wWU9HZEJjRThleXk5WXZxalNzL2ZqVG1lVW5hM1o1SVRrOEI0S25pRy9XL1VqZ0s3R211UUo5b2ZsWWRoNnF6eGxITHE1azBReDFQQmRYWlpxSTZ4V21vbDlrZVZtcjBIY1R5bDdHblFKTXVVd0hncXVLcVdSR1d4MTJDMnloN3JqOHJPSzF2cWVFbzVXeHYvWDJPUHA0SXI3SlRRV2lsREEvcWpHa1QzeUZESlFSUjNlQjVMdjNCNEhsWU91VmRaazhjOWNld1VqQUxQTWJZbEJGK1ZxeVFSOXp6Nm8vSXdUSjgxZGxLdTNwNitjZGt3Szl2WjhNY0RlM3dVUEhkK1Y0cDBpYkUxQVJmWmt6SzExN00vcWw1Y1UrV1BqNVNqNWt3ekpldFU3Y3VBZE9ucVpnYnNjVUVkSHdYUEtFY090cm5aamhCd2tYMHpyYWo3bzByTDNZczNQbEtPbXRIS2NJemdiWGd5TXhlK1BwazQ5aW5qbzJCaVJ0UGFqTnFNM3ZieHFxTS9LaS9MdEpuakkyWGVvaGsxU3FWdFlBYTh6c0VJVDBmdi9mS24vdVFUbGV4VDhmZ29lRnJ2eWMwd3RpY1UxMDUvY05RZlZZWU80a1lkRlNtWDJKbnp0OTc2NHZObndtN1VWVVRDdWRCd2pVdjh3cUs3T1lmS1dWSzdySWRpTXh6aUZyK1BPYjVtOUlCeG41UWQzUExuY1RuTnF2VlFjSkthMFFGRjlMRnhVMUVPUTRGSHhZeUlrR3U4b1NxQnVzYnpiRHV6RkJaU093VkJNejFxNW1vY2xxREZCVEsyWnBSWCtsVEFsWnFTU2Y3aVpoQk1vYWVSdjRpSnhDRDJHVFVqTHhzbmxTcG5hTUNvbU5IRGQ0bHg1dUR0VVZzL0c0bTcrK003cE8xMUJ1Slc0US9mY3E3N2hvL1NGTWpLLytkdDNUdnBTSGZTNVFkKzRPYnc3QzFmVTl3QU9LbkhRNW84RXZEWDd3cEJJbU5yUnNIRGQvMGROb0E5eU8rVi9uQUZ3S3NyVXJMVDdOVkJzSWozRlI3aG50MEpmWGRobjNVbEZqNTliTnhVbE1OUTRGRXhJMmpjUFNqbGJ5cXJtTVhvUHhxTnpvZlhTZnkzRVlFeE1xaEJacUhGRXgvVi9XMlpzZGQrK0xzKzl3MFZSQW1DL0JjSng1emw3UmFTZmNRZ3ZpQ2dtNVcyTWlPa1lOVG95Mlc5M3dXUlIyVUVWalV2RE9iWVN2QUhqRy9YZ2M1cUlpOW1ScERxWk9PbGtrVU41emxDVW9adGZ3YVNWQUZpdjZvaUhKaWhpNWVuc3FzZi9meDNmRGNNYXFSdjVWdnNZKzk0NzIrMDJCVmhMRUhRUWJZMFJFVjhHMk8zM0YyRzlKZVNNb3JVZ1NEcG93RTJ4OXlNcGtEYWEwcVVHRnNYc1VLRmRmZHliSE1wWk5kUVBWNkRjTEx4VXFseWh3S01rQmtGRlJBc2FXU0YvVHlKSWRnbVZyYkl2c1V0NVJHWXdUVGFQZXo1R0lGWDh1K1FpZnZBMVFnOG94QWU3QUR3RU9UOHJjUU1naFBxOEZ5bmpRN1VIbk16Z2cxcG9zRGdxVEFDY2hXQ2hPZGc0SHNmZzBId3lpN0tHOXl6UFh4Q1NNNUdUalplcW9qYnNINUh5WXlLSU9ZZDFkQ2Nudk5GV3A2bUZCK05WQUEzUVBSRzZaeTBDUmplYW9LcUNRZzBSRWEzTDBxQ01zWFdJS0l2anJSWFZ4OXpNNEp1YnF4eldubzZDbkwzc3p1Nmo3Q1hSa28xRENMdUlUalplS2xFYnhqbzR5YmFyd1RjM1hNWDhWOUovUGhNNFNaT25kT0FVallVOW95MkRwRTJ6UjVYdVV0a3VOTFRVVWQ1MjVlVVFaUmlkVjlISGdYMmN4RXJYSENRNjBXVkRHKzNSQXh1NEc4R014cEpCYS9DUXBhS0MxWkU1UHdDSFFQNGlna1BaTTh0ZVc3a1pPT2xvZ1VQQ3E1QWxSTmgyODI5bEVEV1hkZE5sVFVIMTQ2UEthS1NNZ21aMUNHR2RaL3k1RUI0YXVZSjF5VnVQcFNEV0x5dEs0aHluM3JGZngrR3lHZ0l4UFI5WlowWXM0VlBjM3BienREVE91bG5vM2lqdWY2T1dzRnR4cTVUSWVIdWRVMG5rTnR6WUdCN0lpTnBSazQyWGlwZERrQ0xiemFpL1VZZU9pOERPNURRblRVM3QzK1hTUHI1UWpkMnZ6bm9uNm5oYWxiZnNKTDhXbVM3dThoZXRodWx3MDBxZVpvMFQxenZ0bHpOOGg2a2Y1N2tWQ1ZscnVocG41SWx3SmIzYVFWYmdZSXN5NW83M01ST2VqTWFTUVdYV095MmRwTjZIMThCUmNpTjJRWHQzU2N2QXpuWmVLa00xWFN1R2RIRFI0Z1hkWGhtaCtWUUJrbHVDaWJGUkVzTGRHbFVVUk5YQVlqRUc4Y05Rbk5TdEN6SDN2UjV5Uk9Xc3BISkZQUzhoa09pc2lrNEFsU3puTDB4UzBjb3NFNTZNOUtWUDhMNjZrcEVVTWhpZzlSOVRGM2Z6dC9QWHEzWFJzWWxVK0w0Y1Q1T05sNHFvekw3MGxVeFVnOFJHU0VwbzB1bDNqTlpUSTc2QzJxNUExdHhnQ2xFZ2VEMVNBSkZJdkVwZ1QxSC9RWnc1amptZ3JMV0lLakNocEVTWU41Y0JLdDBCU3pHZW9MS3VBRkFaN3pOQ0owTlBlK2p2TUNMRjZJdmxJeWR1a1hWRDRLbXNqUWhZVGNiSDVXcG5yYXgxV0htOVJVYktUT0NyUmJaUy9kMTE1YnRhcEM2NGhRa1RRRWdZVDVsWVU1SVVSQzJOV1ZJclBRRTU3YXNmTWZvWEdsRmxoR1VsRk91a2d4Z1lrYUdPTEpFb0plVGpWaWt4SlBDWFFRS1pTYlBqZmpWQmxEdkJVeUhrSGh0ejgzR1J4VXhrNy9IMjR4d21ST3RYZWJVeVp4c2VSQVUyWmFLeE14STdFYklXUW5SOHNLMnB1bE94YUpnc2MrdXJrbGVhTHNxRXRRdEJVdE1mRTdNaUVvakV4dzc3d0ZhZENTMmtBZHNEaGkzR0lKUU9TTXRPYkFpSGdZUEd3OVZSQ3QveDlXTUNuelFrYTF3UFZHczBTeGtlMmVoUWpZUUFzQVUwd3dTUmJOUlRtOVFRQWtpTWhQWlpWVGtxcGpqcXJJY1NJYUZLVEdkWmJuT2N0UnhZa1oyd2FSUU1JeFhobWNBakdDRnU0NzhGdFNkdXYxb0dpb3B6eU5VOHhJaVF2Q3c4VkJGdFBKM1hNMm9HblYwMlF6WHN3UmRHZzNPOWdhZCtjVXlNQVN4R1lBVFUrVE1BYVFaeTlsb1dXdy84Snl5aUxTQVprZmc0aFI0V2RFdENKTlVDVEZnWWtZeGdZaG9DZ1d2a24xWVFRVjdTbHowNG9iM0htaitoell4YjErcHhOZ1R4eXdQR3c4VlV1b3dybWJVVExjMTBvRXVmUUZhK3pSMXJLT2JQbXQwY0pqYXQ2SThQRUI5Z29NQUlYRVU1b1J0TmJpZW9yUjVhVHVnUHVVMW9LLzl1S1FDcDgxZjA0a1pLVkVaUUFvRnQrVndwd2xMZEplVXZHOEVCdzlpOTNRdW9ROFBHdytWTGhPaGNUV2pPblhJekNiUkdCNmxRcGZPVjI2bnFSRzhMQ1ViUlovOVd3SUZieXFlNWpEczRXZ1BibDU0Wi9WMWdRZVBqdHhaUURPUzZiak8xVE1XOE5qVkJFbG9Za1pKbVdCS0NnV1hxSndqTGxWcVdlVHRWeGpOeEpKMm1xZzBvdkd3OFZCRnRQSjNYTTFvbWF6aVpWc3NUNXdad0ZlN1pPdksrcE9ZSmlHdWJiYWlKSURXWk9ZSllTZDVtUURQeXN0RkJGU2g5bDdSaktMWmpHZFdOQXRDcWNDSkdTbFJHRUFLQllkeXVOT0VWZVdhUXhyNUZnT3Vtalk1MnFwYUpFa3FIeHMzbGFTT251TnFSc1lyRG1hVGpCaklDSnlxc2o0UDFibE5OWC9vTklTV21kcjZoa2xHdlNEUlR1NWNUNnNqcERyUTFBUWIwNm1ESGU5dGtXRjlUTXpJS2hhd2dYVjdoa3BObnZjRUlHemlxUnRtMUJGcUtNZEhWQzhiSjVXcVJRUWN3b3h5ejdtdCs3cGFqRitRTUhhSllFZVh1Vm1maTJUNTRhTnRZdjllU0ZvQTBKVGxuQk9qMzllcUFCQzNmRERrUTNLaklVb0s5dFUrQjV6N3Fkc0s1aFlEdkl4eFdhQmJIejNOcVBDVzhPeGJyYVEwOFQxL0haNzkySXBPZWRidmZNL2RMOGFxTC8xS2VQYVR1em9Eb2NKSGJqdDRFTkk2Zm9mVHJyR1JVWER5dkNjSVd1VFZ2WUI4cHc2UGxMZ0RudlRwdkd5Y1ZLWkFlNitOdm1pekZXVHkvZ3BqRlhaUWl6RjBTZG1CSHFOT0h5V2pqbzlvRlF4aHUzVGRoc0tzeHFVM1RZRUdqNERFcXhJeitqMUx5U3dmYmtndytMZFBxajZNVHVGcGxRRjlsWGg0T2xsQ3ZjeG9xWXgxK0ZHSkhwd2tyRlZpY0Q5aloySGUzWkVwL0kxRlhBVk1oZXdNWk96SkRIdytQV1RzSENKM3ZHYmswTmpJS0JqUGUzWnB1d0NHUGltWHE3RWNlSnY4VFhCS1YrbldZaGwrTmk2cUdKTmVzeEhlN3lQdnVBZm5KUDN2TWZiM0s4RlR4UGFWVElYVGxRME5FOGlGVGxDeWdTVjU1OEJQaG4zNmluVjFBdHR3Y1NWd1ZwQ3V0dlZ3cEJJNzJhMGs5b0o5bXdOdDc0S3UxWEpDUkRvUG9CNW1sT2RXUkN5K2VNb2dqeUtQc0JldEJMa202KzZKVEdsR3VmSXJkdUVmbmhwOTYvM3cvc0JLTUZlNnR0bHhpSUF6Y1dsc1pCUnNPZThKUWpvYkNWbUlSNzRFLzBJNWhGUFpXUEN6Y1ZIRm1QUXdvM3VoUzBDQVlTMEtVOUxXd1hQNUdVeEtMTjd0VW5haUM3N1pINnNPbHl6R0NYZXY3Uk1YVkNtR0cwV2ZSdDhYYWlFNVhpZFprTzhURVpvMnZjK2cwenRBc3Flako0MCtyTk1GMU1PTTdzRUtRRkFhQ0tFeThUQWZ2UnlmYjhudHFDRDNvWnM1MGRQNHU0aHdwcS90ZWk1ay9Ldmx1Zkx0SFk4Wk9UVTJNZ3BlWlN6dVordVQ4N2lJSUo1L3pybnVheitUeU9qQnhrRVZZK00zSXhCNUZQWUUyUW14a3d1RFpMUVdLTVJYZ2xZcHU5RmoxVWtmblUyNU9JSnBudlFod244aGNZQVFaWUtqcW5zcVhCbUc4TTJnWVBrUDFubEhEWnJtNGZwMDRxaWRWS0xYYkJUTktsaUgzWWhxWG81amxFbGJHQm40SitzcUhWNnBmaklmN21FY2VwZDJMSXV5ODgxMzI0cXRvcEtBVzJNam8yQ292VnFQaW1yam9CbFBreTF5UFFmQ3htOUcrNmhBREZJTHpWTlJiV0NRM0l1Z2tqNGk0UWxXS2J2Ukl5WjkvT1psYitoQlc0VGE3OWh3VHRnWnZOT3d1bHlGTi8rTlJZdGZPRzFKdzRKQ2VuYkJieDNiaXBkcC90bW96b3ZIbjQySW9CRVRONmJtMkk4Snc2K282UWl2MHJJblp4NkxxRXA2eUlETkVLRkR1S1RwTmlPM3htUk5JczdpMTQxdW9HV0o5RlF3VkY5MlM4a1hqL3pVdkMwVGV6d0h3c1pyUnR3amdwcnhUV09zVFY2c0JpQkQxcllvQVZGYm01UTk2RDNhNk1sdU9ucHhqS1FCdGQrSXBmSG9NdWx5TWovL3JNOHk5Zzh5aGsvNFFCTVBmMFVUSTdnZXY5QVZKZU1Fc2tHd1FiV2lrNU5FRFhyTkNFeUJ2ZWdad2JOL1dWbG1jMXVUU2dnc1F5Z0JyRzVQcHNJdHdTZjMxNklZcE1zNkZPV3JCTkhsdjEyRmJnQWVqUm1ORTBRZWRJTnRwa2d2QmNNSWR6bkdFTGNMTE9OTURNdU1Eb1NOMTR3NnNEei9wODNjVjBNNW9NOExaeFF5dGtSbDlsT1lrUWZkYkZLVzJFeGlMTEpTUXg5allrdzI4MWVUMC84RGdNdGlCbFBFTlBxVkVzV2xZbDhhNGNVSjJqbkJyR3FLSmdsNHplZ2s2KzV3a3JhWVR2STJYaWVneEUyT0JvdWdkUTdnRDVqZVdSRnBNRG5tUUlkWC9ReFhFclNtaXBKdmhXK0o2S2dxR0d1L1RhcU1JTXIrY2l5dFIzUXdiTHhtVkdHdjRwV0FEYXNORGpTaURwa0w5WkJXalBYUmNKMWowaDhmT3NYTEJ1ZER0YUhtSThUSndiYWVnTnNtMTJOMGVSaVlZT0w5SXlOWnVIWHFoRWhsTGpuTXVCMXp6MkZHMlZGRVNjQnJSbFc1cklPcTdTSHRsTzJDM2pMVWVnZHo0VjFiYlNUZ1hCN0lJUTR3TG5DRW9LRjlPbjVZYVRjam44WkdSY0dvMkxXb1Vlb1hKYkd1WXFtQXdiRHhtZEdzY25zdUNhK2h1TUdyQnNQZkU3S09yWmoxMzc4amM5VFRoNjZRc2dOMStnVWVKemxzdk1teDJzUnBXeWVwRC80WlkzOWpJRWE3RE5IdUZzMlFMNVhUTklEekllMm9rQUNuNUZzeEhCcjFtWkc4RFF2NDkwYmQ0NFEwRE1vQ084OGFUd0NUMVdNRFZHUkRvSUVHdGlPd1NpZWdKbzBJVlA3d2FXeFVGSXh1Um53UTZFRGFGbTFJYjNnd2JIeG1WRmZEYUw0Y3ZWY1Q3dkY2Z2ZoUGlRcm1GT1N1Y1VaME55TXpaOHJxYXBrNGNDa1ZKSnNZdFJDcHFZY0NnNmFJYjN6cHNCaDJrWU1hemxWTzI2NHdjTTlqNzlscVlTbGFBdmpNaVB6WG1IeklmYkgyYVVJcVFYUmxhandDSG9yMk5FUGRwUUJqblNPQVRaUGFRVlBqSFpGamdXeVVXa2RXd2RqcXFMYjZGK3J0YUpIR2lVR0RZZU16SS9JSzlYMThpYm9ZTGFwQkYyckZPdE83MmhuUlk4MzBSSXRrNkhXaFhXSjFxSzJ0ODFXSi8wT3BZVVFuMzJ1RW5lNGE5RFlJOGY5VkZOcGJEc1c5bnJMRE5jcTZtV0RFZkdaVTF6WVJ0UGxHYm1YTklJNGk0SmVJTlN1VXBSM1lVQm9YWHpOc2NGd3djdUtlUXNPc1pwUlJZeG5STFMxd0pIa1YzTkN0VnVRVjg2eEJwWHVBd2JEeG1OR2M5S2VoRW90OFFEOFo3Y25EelFBNXBPVmJSTk9PeW1aRWQzQ3hKTU5LZ000YkZneThsSXF6dHMwVktySEhyUlQ0SFJTOTNtdUNFSEl0WU1GaTU2L1FkMjNrTVB2RjdhMS9NMnB0NkNKT29zam5yR1VHWHpuWUVvaTBhNFhhbVlVaGQ0TmpMTk8yd1Z2MGRqUEtxTEdNNktLcUtSNWVCWU9hNGtkRXVGM1F1eithQlErR2pjZU1GdWh5dHJJT3BkY3Y4eXAwZEFQdWtUNjNXVGNqbGhIZG9QVkhRQVE3Zmd5NGxJcGpwUnlzS2JMVGpLQlhxUDJ3Qlc2QlN5RWs2Um1ZYzVteE1zVTN5SCtTbGdLdzdNS3haQkgxekVaNTJyb2wzSXliSVZPSmxSMXRLbFJhNGlnenF0TTNDcDFtMUJrSEJWZkpBbDNKTXBrbVJlQjZEb2FOeDR3YWVyVUtMK0hpMEYzZTRwVXBTVjNrbjB0ZEJGZEZNNkpUTmg5OHR6ZThCK2J3NTFQOEJGeUNBYXZNWWhZUVliVmNzeEVlMXJ3OHdvR3ovQnBDdnd0SnNVbWxZMjk2VTMrTlBXS0J4N0Z4bjVJMjYxM3NEdExHZDBnaWZBb2ZXaVNGYS9DK00yckJGMHd6VWdkYnlveXF4b1p3MFRFYmxjWkJ3UldqS1Z3b3NOL3ZkYUJ0a3V1YlRmNUxSRy9WTG9tOGU0VVdaQ3huVDBCL2hIOTB3Zk9qeXI3dlM1K3VzR3U3bE1JT1owUW5USEFpNlJtMkNFRWNuTVZ0Z0gxZ2NTR2VnOVoxT1puSVU4cXFNODVJOSs2ZFdBM0RYNmhhUFVWdzliYmpYQk5taEp0NXJyQkdxQmNOcDZVS2pLdW5TSFljekgzNTRidFV6U0VUTnJ3bENwalJhUTVEcDltUWlmaHBKTHRUQjVWYkQ0TFJWckR0dkdjVktyNm5tNWNHNnArTjJNRzFLZExRVzN1TjFHTVcvS0xaYVBrS0ozZ3kwRGRjQ0xJQlprU250TkVGYTFtWTQra2JvSnZZODJIMzFtWXhiak9DM2lXOHVwTGE0MnRpNlN1a2N2U0VSaWQzeUJKZnBsYmlwUk9KSUZjamdLMDRRaDBNd2Q3ck9jRXozeEx4QVQySllET2owQml1SFdaRTZqZTZDcmFkOTRDUzFNZ2hwZERqMlQrYnVxRTNJNkoxRUM5OURoeUU1U2Q0S3E3Wno1Ky84K01YWDBDN1ZaeEF4VE9pS3pvQThnOFl0Yk5Hcm5ncU1jV25CbGlvTXVxZmloTGNadFFCZ25YRVdsSmJLWEEzRlJJdkNGS2VGVGNPeklOanl5MThHaUV4R3dVL0NMenM0YUJta05MSTh1UEJvbHMvRDRGLysvMy92ZEpyTm9KU3R6VlRoeGxsMUZoR2RGMzhvUlNNcGU1U1hnQ0g5czJrR0pZUjdaL05OSlRtQ1B3R3ZWR01pb0JEMTQ0MGdCNm9TdTROWkVUdnpWQmp3R3oxNklxT0pxRG9TNms0YjFzR0tlZmFpTDlGems5cFRyQm80RURHS0c4eThjSE84ZWxFZWNGOU5uc05xUitWb1BGc01aaTQ4SDA4NHhONU5EZGZaZXcxS0lrZVpvUmVjcVJFVHUwd280d2F5NGhPNjkwTDlpZ1kvTlI0TDBUblpiMFh5MWorZ05oNHRoak1Bc3Q3QWZ4aEFDZEo3bmZ6ZUkrZmpPZzl1Qm5aVlhiTlowWHlTNmtsRU8rdVFZaVJFclVLSXhkRnk2ZXZOdTF6VFdPb1cyWVc0NUJYZGd4dU1FWnVtQWxHTExVWnpYNHI2SncyU0hVRTdPRWxQRFlRTThxb3NZem91dGE5SVkrQ0c3U3BFU2VvaUVYUC9sSUd4Q2ExR1ZXM0NtTGpCM3FRc2RqMjF4UEg5aXpvUGJqUjdBWFczYVB4T0N5L2xOb0I4WjZLWjNyTUNJZFh2Z3dzMHdVcitJYWtIWFZqV0JmTVoySm5TMUd5ZjRoTWJVYUxWNExxVnFJVlBBRmVMUkk3NGJSdjJkWkcwTEp0elFPc0x6bTg4Rys2a0pacWRBZDBOQXJlMTV2eXNsNXRRME15MWY4Y0VKdlVadFErQmNNaER3M3JVc05aMjR6b1RqN0pqRmI4dm9DSlVwRGIxamk3RUg5TVlKbTNHQW9QdkxJbXlmSGdDT2RiOEFabEVqNWI5S1NvYWF5VUJGckxlbG5XNkxtVUlZZFRtOUhjMWNEWTQ5Q2NjcUhjRXVubDFFRitDak5xaklPQ3E4a2pJaEREaHBaS09taEFiRktiVVgxZGZuVjNOZGtBWDVVem92dFltWG5UdEZ1YldUeW12cFNLUHJPeEI4bXptM0l6bThmcWFrQ1B2bzJPaTZuWUJ6Wlg2UXFyd3BLYkNiUEtyT2UreHBueUh6REc1RlNvczFPYlVlSEF0Y01BVzYveTJrV3YyUWlxdmFITEx0cG5vNHdheTRpdWkrOEZlUlVNTGJsc01zRFY2NHFaMURzMklEYXB6YWl6SVhZWUFoQmJyQUhlMm1aRTkvSXlNb3ZlN2ttL2xCcmFybHJ0MDRPZlBLQW9Cd2RuSXpTalJkTk82VnZudUcyeFk5UUdJazExRFFoMjFWU0FaZjJXaWlTQjlHYkVUdHJ1TkFISEZsUDc4cjNNcUdUc2pMak5hT1FWakFyWU5xVlp6emFKY3VJQnNlbjlnUzFaMWM3bHlsNEVOd3hWeUh6bk15TzZrMDg4bzJCMjhuZzIvZGhLRTJSZWl5TjAySFdkaEJPVzZ1MjROc0t0NVNuekVHaUs3S3pnMGNxT0p1ZlFvcjRHdEhwYTV3RnFIRk5uOXZvV0E4SE1NVHc1c2dTOFN5dVRvNHEvbTBkdGE2TjlZd2gwbUZGakRCUnNPZStwYUExS2NmUjhEb2hOZWpOYWZVenFhdGx3REhyV05DTjZUMzRTNFQ3cW5zaEU4aXhMUjRmL3o0RDQwQlVFRFNiV2VrZ0QzOEhSb3h1dXBYQ05IWnVOeEtmL2VCRjRGclhISWYyemYzVlRSdmJYSmNUL2RWVk54eEpRNnRrb3oxcGJDV3BNZ01sVHVhemNqQXJSOXI3TmpCcUdRKzR3bzR3YXk0aHViWU10MGF2ZzVIa1BpTUY5ckdiamoya0RZcFBlakJyWFpLK0RYcmJ1cXBZbFBTTzZoWU05cWFxY01HcysvVklxZW1ucTFXbUpiWHlMQWMxQ25hN2l4aW42VDB0ME1ZUkxKU21CYVBtMEp6bEZUN205anJIbUJaMEhyRmQwTEFHbE5pUFlIckR6V2RXTkF4OEZ1cExIakdDaVZTYm52QXlVVVdNWjBSTVNjQ1Y0RlF5Rkd2cy8vRlhlYlJjclovcUEyS1EzSS8zdnJzQ0NOMGk5bmxvakVRdVlFZDNDd1pxVW8vM0JnbEVpQ3dsMHdiUUpDT1NUeEVjRGk0R3dKM0lhQUY4R0dMd2xrY0lmaStRd0ZzVmZvNW53K1FJeUZwYlhkQjYwWDBlU1VBWXpzcHdoSTcrNmR0U2d4bjR6QWtub0Y1THc3YnpkWkkxd2lONGd5U09wWU5BUmtUZlVGaXB0SnBBV3VNRUJzY2xpUmh1aU5yQ093RTRtUXQ3Nkpwbk1oV2RHZEVMcEJSY01WU2RRNzFXcmJzeXFrT1dEUklWVEp3bnlONzIxRnZiQlJyWXhMMVNXaGJGWlV1Snl3b3h5SVNkQlJOZ3ByL0VuLzZFN0V6cFZRUm5NaU13amloeUF0bDdLd016bk55Tzg3cjZwaUt0Mk04cW9zWXpvcXZRZWdGL0JvQ05USENYL2hxaWpzQUd4eVdKR2E2SXE0RG1RamFoTGpqRlMxVHNqdXFMckFYU01MaDVIemxmSW9NdTlsOFE2SDdxYzdsQm9hQmNra3liWXlDNUdtc2FLNmdTeHpJWkVrVFRCSlZMZ0ZPVjhncDdhS25RRnBEWWoxOWNsOFo3MlpjRU9mTFllWnRUUnUzcjhEaHB2cDZwTUJHVFVXRWIwV0dIT3FGL0JWYjNKenpuQUNiUnBWazYrUnNhQTJLUTNvNGJ1R2xYMm1LcEx2bnk3Z2gxQVJuUUhsM2h5eTNzaDZkdk5HMjhObGx6UGdRTkUrbEQ3eWpOVUNhSDBmRlpKUTJIVUp3TkdCeGdTYWlBdHYrb2JQUHpQNXo3MW9USjE0eHA4bmFXWXg0SFVacFJ6clVoaFJKVUx2M29aUGRXbHlMdXhiVEhnWHNwcFdRWGNWNm5KQ0gxbTFGaEdkRnFTQi9ZckdJYTl5NFFZWnNSdWpjVFRnZ05pazk2TVZuVzNYU1grOVJlc0IvZEdLektpRzdUT1NKNXVWeWV3bGtMelRBa3VrcEtGalVBM05xSlBhcXZBZFZJMDNVN1JQWVo4cUFjUFhJOW9BdVNIdXhnNmFGbkJta2wxOGtRMU1TRzFHUlVTODZuZ3Q2b0g0dk9yNktsT1JWZDVpQ01MbXliU2VGcDZjZ1Q3czAvcEdUV1dFZDBxaGtTaVg4RjR4M1pkMDh5VjVULyswR2xwb0FHeHlmQlBLenZYVmIySU8wVE9TbFIySE1pSUhpZTN4NmRVdjdEazUwQ3E2elFkTzNrMFJKUFVGalcxZ3I0T1I3WVB5b1ROdmRycmkxNEZOR2FqRXBTZ0EzSHdZT2tpZXpBcFc0T3B6V2hPdXdPYUdpRWNJelo1MHNLVFVQZGFFSDF5R0h3dE5Ta3V5NEVCLzNlQk5KMGNDeDBuTFJrMWxoSGRyTDByNWxVd2ZwQ1BiU25TcFpiNk4xUXFMUlV3SURZWnpLZ2VEZEM4ZG1YWkFlZkthZTR3WmtSUEpZQ1R0RlBIS0Q0QVZtUjRVamhZa2JXUFFHOGEvYnV0bklLcVBnMi94SzVGSFJTMkRZelYxajd3bzJiRXo1MndrQ2hRTjcwa2hSV3JwWWltTnFONXNpTmlzTUlyZGZ4alJQbldGc3lrRzhIK0J1WmpsZFlRZ0ZEVWx6Ymh2WGd4SU43emFEUCtuWllJRzk4TVBoV0JvNm5nYUJqYkViWE5meFVFUUNVdVc5SDdpV29jQUpzTVp0UThyV3QxcjlnK1htb2QwTDZrRVV3b0k3cEo3SWcxN0Y0OWRQZm4zUWF5Z2ZDeW1pRE5mU1RrQ2V5V2kzOUJ1ZFVOYjJ0Ui9udEs3SDU3QWcvNjNCMENiTXVleGVOdFFLSk5SMzJROEpnZ3drZW9GRVVTTlpqYWpHYm9GS2ZwQWVxQSs3WUh6NXRnVTcvRnVuZER6UW9YN3c2aFB0MEhMNjRFVDcvSTMzNTg1Y1ZmNTFRd2VXMGhNTTh1RkFIbGRiKzJoekV6Wk5SWVJuU3pMRWZNcWVEZ0F4LzZnVEpVbkwzczRvY2gzUFdKRU9EWE9MaDRrZ2ZFSmlvaDlaMjZzaGlmT0ZtTC9RUWNxenduUE5qeDFGTm5aVVRYaEc1b1h6a3NNUngwY2FLd0lYTFFTUlBCR0xPV2pSa3J1SWRkMlFPS1hJdXhOd3BLZmhvQkxRWGovQmM1aGtkWmFEWXJDZ3VIYnlQSUpUOWd3RTdHSmtGTWdLbk5hTm1vUE9XVGh5cDNmK25oVm5jSHY2N0swUEw1T1JpdlVvMnY0emdvVHRMZXlicndmZVV2QWhxYWtiNjhRVmxtMUZoR2RGcVNDM1lxT0tqeVd0T2Y3bHRkWER6cEEySVRsWkRhakpTRGdIVHcvOXU2NXhpN1VvdVk5UHJOaU42TEhlWlhFMHNkUVRYUHpweS84OWJ6WjBKVllUZ2d3cVFYbnd2MStnZVJwOGxPQ2NhYmpIM3lCZi9STWs5cXZ3Q0xxci84eHZQSzdCcTFtcUFCSFJkcFpLaFFyUnFiU1BRbW5zU216OVJtVktkVEhPVUE5eXVnMGhENFhQdFE5NmNoYzRtZE9ZdE5QZ09UZGgyYWZ5dEtSSmhSOEZ5NGVSdXlWMng2ekNpanhqS2ltN1czeDV3S0RtN2lqVlUvM1R2ZnRtdG40VThkRUp1b2tMUm1OR2M2VVlVL3JSemM4cjMrZXBMY2pPaUUwZ1VXM1ozS1JSSlBuek10SWNnTHdVTC9JdUUzSTMxZE1WVUZjNTV6Y2lERUFDNlkwNWlaQ2JIVVpsUWxVMXljUy83ck40ZHYrRXc4MVJsL3lpZkNzejhDdVRmZCtmRS8vdGQzR00yVk5CazFsaEZkbHVKNURrREJIdTZEemtwclJyT0dEelBvV2h3TnY5QWNHb0xnbVRkWHVqLzFuYkhLL1A1SHpuWGZrUEFhN2ovWWllRTVvZzJ4ZWU3SVRtOUdsY3N1RnBQMEk1ZEFXak02NlZxTEhIa0wrcTlBMDlnMTZKK1BsN0xvMlZKRXdyU3pVWjdzdlhzTG5HUWVnUVRTbWxHRG5pZ2VRVDJIVVdURE9BZ2ZSZ25BczJMczZDVUxTV3RHaXpmQzVwUFZtNlNra2tCYU0ybzd0MXRURlRPU1NOUG1WdDFRNnBoalBjYWZSWExoMVZlRGFmKyt1WTkwa2pkMENkQ0xZcjdDU3ZvU2d3OXRyUEo2ZHZFQnRHYVc5ZGdMb2E4cCtjbzdjUXdYcDc3MmpsZGV2Y2RnS1ZzVGVuRWQ2em9BQUFHZFNVUkJWUGFKSk03WVBhczlISzRCTktoaFhCSzNNYnh0ejVhYVNPc1lHK3lKN0VuQ2tVcGc1dFdwaWk4WUYyZFNrWXdCVXU4K2Z1aEdOQWRscVVYWFFkbWhxemhoY01Na0VIME4rNFlWZDRNS21rOWUreDV3eWZuWUVXLy83TXNwejZuNkwyRkNPWFFKektnN0FVTXY2a1lXWUZ3M0hVYkI4ejFPamRLWE9YU0xUMStWQ1dhL0VsZ2VsRy9TYndXR1ExZVBIOEFPdXBqVlFlMnZGVzdFNXZ5Z1d6L2hGNU5BNXhpZXZrSVRaNGU5NUJQL3dUMG16VDZpeDlPcjdrTVFZMDF5WEJlNGxUVHZTL1d2dVVYNUdmSCtXUWpLNmVQcFZSOWFMdVBGb0hSTUY3aXJ3M1ZXM1MvTlpGWC81TmdvcThSR0VmOVlIaHVCb0pmVTErdUhJdlhXd0VhZlpmSTlsYUZVZGNMMEJrZ2c1WTJWRzFDVEFSZFJUSG44M0ZleHN6MnVwV1pnMmhtWVFXWW9kSUk2V0FrVWpxMW5Qai9NRzU4RFhGRjJqdU10a3NGMjB0SG5WamkrRjdxYWlhOFNEMHdkU3dNMDBkbTlnVlZyd3VqSUpQRDJJeXQ1MkFWUERlcGtKMW5Sem5DM0FaTUZUbEltRWpncUNldy9NYVNTODhmV0V4NlN3Q1pzeDFnQ3VUY1BxZkw1N3hzUzR3bmJZeUNCL3dNZFFPK2I1dS9ENmdBQUFBQkpSVTVFcmtKZ2dnPT0iCn0K"/>
    </extobj>
    <extobj name="334E55B0-647D-440b-865C-3EC943EB4CBC-2">
      <extobjdata type="334E55B0-647D-440b-865C-3EC943EB4CBC" data="ewogICAiSW1nU2V0dGluZ0pzb24iIDogIntcImRwaVwiOlwiNjAwXCIsXCJmb3JtYXRcIjpcIlBOR1wiLFwidHJhbnNwYXJlbnRcIjp0cnVlLFwiYXV0b1wiOmZhbHNlfSIsCiAgICJMYXRleCIgOiAiWEZzZ1JGNTdLakI5SUZ4aVlYSjdSSDFlTUNCY1hRPT0iLAogICAiTGF0ZXhJbWdCYXNlNjQiIDogImlWQk9SdzBLR2dvQUFBQU5TVWhFVWdBQUFQQUFBQUJKQkFNQUFBRHh2clljQUFBQU1GQk1WRVgvLy84QUFBQUFBQUFBQUFBQUFBQUFBQUFBQUFBQUFBQUFBQUFBQUFBQUFBQUFBQUFBQUFBQUFBQUFBQUFBQUFBdjNhQjdBQUFBRDNSU1RsTUF1Ky9kemF1SlJCQm1tU0oyVkRKK1JpaE1BQUFBQ1hCSVdYTUFBQTdFQUFBT3hBR1ZLdzRiQUFBRmVVbEVRVlJvQloyWnZXOWNSUkRBTjJCemx6aDJBcUpBa1pBcFFGQVFYWlJBQjNwdUtORVpDU1JFYzZjVUlOSFlvcVR4UVFXVlhRQ2l1elFSd3MyNW9LSTVDNGtheTZLaXVmc1BranpISUQ2SG1mZDIzMzdPUHMvYndtOTM5czF2OW10bTU1MlY2bGo2WDk4K3U3RXJWZTZtNVZycHorREZkNkU4ZG1YdDlXNWFIdmNUZUZ1cDllTHN5Sk8yTmJwcHVkUWUvRTdOVmZqUGxkYjFQZkRLdG4wanAyWGZ5dGJtY0svcUg1WHhsSG5ET2Eyc09kczVMQ2RWWXgrMnJGRFhmanoweW9GOUlhZGwzOHJWOUpvcDlSVDhrWHZQNyt1bTVURlc0Tys2dlFHUHZZNXNvNXVXaDl5RGg3b05zT3YxNUJyZHREemlyTm5hb1Q1bFhqZlQ2S2Jsd1FyWTF1MFIzUEo2Y28xdVdpNXhEV0NzMnpPejIyNS91dDVOUzZuZW5hVUJyZ01jNi9vdjhLK1J0ajI3YVNtMTBpd3ZPaEVjTkliL2FUTm8rcnRwZVlaWHJlRXBuQnR3MjdPYkZzWGxld2E5QW5DaTY5T0xPM0phNnhrdnNNUFpXeDhaSytaNXBkbFg5YVJyK015OFFNOGNKcW5WOSsxUzYzeTNJZllQSjBwZHBYM3RINUxRUVN6QU5aekZwTFcrdWYvMGdNemRxQUw4T3dWV0h4OFp5NnR3VTZuTEZLTk9xL1Yrd3NhckJaVG1MWHJtTUt6V0ZUVDJpcUY4aW8yL1RBTjM1MzNWZ3lQMUdWUkgreHByR0RWWURLdDFGVzBkRzF1NHN0REV4WTBDeXBNMW1Ld1A0QkV0QTRzZ2JSYkRhdUZ4eDBrMTVRZGM3SWx1OVRiaC9Bdm80OThsU1hEUlRuUlBzTlFvWlRHc0ZuWjQrN1ZwcDZ6VzdzTEw1U204T3Fuc2VRajNjRkV2aTJHMTVuaVNLNjcrZ3p0YkpWWjE4eXRjRDh6dnF1S2N6OWlQV1F5ck5RWDRVNU9yQi9uR3JoVTRVVGtkQ3ZTckxJYlZHa0Z3MCt5QWMrZjlpc040WHJNdjVVSW1pMkcxQmdBdjJBbGk3WE5vcnA3K1hiaHA5OWdMOTg1MlZOb3NodFBDNjlMZVB4VUNQVkpuVkJzajcxUmZ0dmZ4VGpNMlBXWWV3Mm1odkxuc2FnaGVvTENrNnNhdzhlTXFuRzFBYzJGRWlRQ1A0YlFDLzBON2RMckdaRGlNWEdvQTEwbU9aVFBZbnRDTjhaVUd3MmlGL29jcWhmYmtTMDJzWHRSVHRabldvSms3RFFOTEJzTm96UU0zUnNnUTZqUlczMDRZcmRZK21CQjl3YWUzR1F5ak5RM2NHUGtqY0Q0VW5Qc1k3MFg5QWRIemJrVWFVd2JEYUtFVi9YbEErbFdadVdOeE1oQzhJdlhOdFJvZWFob3NoMkcwSXY5VENnM2JWTTVKOW1qM0o5WFE1azZJcVFlYnd5UzFZditybHRxR0I4L3dBMzJzaDdXLzFUYnBieGFUMUlyOWozekZMQ2tpbmJ3YWZ3dW83NU40cGJPWXBCYTU4WkxHN0pRaVB1aW05eFRleEd5b0tKMWJwT3JLWTFKYUNmL0RPT0hNMkppc24vMFIvdmd5d0l3b0tIbE1TbXNPOENpQVVNaXhleHgyL255N2ZQM2JRS2hVQzZZZmEwM2RFMXp6ZW1qWW51cklSbElneDZEcmhML2dVTnAyNFU4eVBRdzVwdERoMFprSEhaUXdHRGpkeWFvWVEvdHBiaHhEeENTcGljbEcxdktVWStqdVBRNm8xMUMyRmNoYW1uSU01Zi9MZ1BvQVplTkExdEtVWTJoWlEraE9ZakRoTzBGYmp0bVAzWmp5QUMvREQ0eWttbkxNSW5aWk9pajY5a3ZaU01ya21GbnN4aFR2UTlkT1duT0Vja3dSZXc2bWVOSkRUYnZ6MEJrSFZmT1lsUC9OMFRDbVdaSWl4NlQ4YndlaWhLcHRFSEpNeXY4RzhrZ3R4eVQ4ajg3V1Z0c1VnMzQ1Wmo5Mlk3elNvMWdXMkltYWNzd2lkdU9wM0lzeDBZOHU4QmJNTEhaWjNPSmIwWlJhQkhKTUVma2ZuWk9qRmp0UnR4aVQ4TDg5OXlzaXNwQVd5REVKLzhQQmo5TjRYaXJIeFA2SFAxaUVTU2R2MFBUSU1iSC9qZUpNeU9ENXB4d1QrUitPWFQ1aEpjY3NRdi9EQ1cvek0rTjY1QmowUCs5ZmRmZzdwalNUcDhISU1ZWHZ4aGltbzY4eGJwYXVYSXloajlvdFMrZ05BWjZ6elF2WDVCajZWaGszL1BWTm9GOTU1RVdPV2FEaEEyMm8vOXVnMndiVGIwRVN6SmNmdjRjckMvRFM0WWRZN2orTFp1RU4rV3psbUJsWjlVcjVuZHd1SGVpZ3RHRis4dDh2WC90KzJjR3VFbVArQno5bmEvekh1RC9oQUFBQUFFbEZUa1N1UW1DQyIKfQo="/>
    </extobj>
    <extobj name="334E55B0-647D-440b-865C-3EC943EB4CBC-3">
      <extobjdata type="334E55B0-647D-440b-865C-3EC943EB4CBC" data="ewogICAiSW1nU2V0dGluZ0pzb24iIDogIntcImRwaVwiOlwiNjAwXCIsXCJmb3JtYXRcIjpcIlBOR1wiLFwidHJhbnNwYXJlbnRcIjp0cnVlLFwiYXV0b1wiOmZhbHNlfSIsCiAgICJMYXRleCIgOiAiWEZzZ1JGNTdLakI5SUZ4aVlYSjdSSDFlTUNCY1hRPT0iLAogICAiTGF0ZXhJbWdCYXNlNjQiIDogImlWQk9SdzBLR2dvQUFBQU5TVWhFVWdBQUFQQUFBQUJKQkFNQUFBRHh2clljQUFBQU1GQk1WRVgvLy84QUFBQUFBQUFBQUFBQUFBQUFBQUFBQUFBQUFBQUFBQUFBQUFBQUFBQUFBQUFBQUFBQUFBQUFBQUFBQUFBdjNhQjdBQUFBRDNSU1RsTUF1Ky9kemF1SlJCQm1tU0oyVkRKK1JpaE1BQUFBQ1hCSVdYTUFBQTdFQUFBT3hBR1ZLdzRiQUFBRmVVbEVRVlJvQloyWnZXOWNSUkRBTjJCemx6aDJBcUpBa1pBcFFGQVFYWlJBQjNwdUtORVpDU1JFYzZjVUlOSFlvcVR4UVFXVlhRQ2l1elFSd3MyNW9LSTVDNGtheTZLaXVmc1BranpISUQ2SG1mZDIzMzdPUHMvYndtOTM5czF2OW10bTU1MlY2bGo2WDk4K3U3RXJWZTZtNVZycHorREZkNkU4ZG1YdDlXNWFIdmNUZUZ1cDllTHN5Sk8yTmJwcHVkUWUvRTdOVmZqUGxkYjFQZkRLdG4wanAyWGZ5dGJtY0svcUg1WHhsSG5ET2Eyc09kczVMQ2RWWXgrMnJGRFhmanoweW9GOUlhZGwzOHJWOUpvcDlSVDhrWHZQNyt1bTVURlc0Tys2dlFHUHZZNXNvNXVXaDl5RGg3b05zT3YxNUJyZHREemlyTm5hb1Q1bFhqZlQ2S2Jsd1FyWTF1MFIzUEo2Y28xdVdpNXhEV0NzMnpPejIyNS91dDVOUzZuZW5hVUJyZ01jNi9vdjhLK1J0ajI3YVNtMTBpd3ZPaEVjTkliL2FUTm8rcnRwZVlaWHJlRXBuQnR3MjdPYkZzWGxld2E5QW5DaTY5T0xPM0phNnhrdnNNUFpXeDhaSytaNXBkbFg5YVJyK015OFFNOGNKcW5WOSsxUzYzeTNJZllQSjBwZHBYM3RINUxRUVN6QU5aekZwTFcrdWYvMGdNemRxQUw4T3dWV0h4OFp5NnR3VTZuTEZLTk9xL1Yrd3NhckJaVG1MWHJtTUt6V0ZUVDJpcUY4aW8yL1RBTjM1MzNWZ3lQMUdWUkgreHByR0RWWURLdDFGVzBkRzF1NHN0REV4WTBDeXBNMW1Ld1A0QkV0QTRzZ2JSYkRhdUZ4eDBrMTVRZGM3SWx1OVRiaC9Bdm80OThsU1hEUlRuUlBzTlFvWlRHc0ZuWjQrN1ZwcDZ6VzdzTEw1U204T3Fuc2VRajNjRkV2aTJHMTVuaVNLNjcrZ3p0YkpWWjE4eXRjRDh6dnF1S2N6OWlQV1F5ck5RWDRVNU9yQi9uR3JoVTRVVGtkQ3ZTckxJYlZHa0Z3MCt5QWMrZjlpc040WHJNdjVVSW1pMkcxQmdBdjJBbGk3WE5vcnA3K1hiaHA5OWdMOTg1MlZOb3NodFBDNjlMZVB4VUNQVkpuVkJzajcxUmZ0dmZ4VGpNMlBXWWV3Mm1odkxuc2FnaGVvTENrNnNhdzhlTXFuRzFBYzJGRWlRQ1A0YlFDLzBON2RMckdaRGlNWEdvQTEwbU9aVFBZbnRDTjhaVUd3MmlGL29jcWhmYmtTMDJzWHRSVHRabldvSms3RFFOTEJzTm96UU0zUnNnUTZqUlczMDRZcmRZK21CQjl3YWUzR1F5ak5RM2NHUGtqY0Q0VW5Qc1k3MFg5QWRIemJrVWFVd2JEYUtFVi9YbEErbFdadVdOeE1oQzhJdlhOdFJvZWFob3NoMkcwSXY5VENnM2JWTTVKOW1qM0o5WFE1azZJcVFlYnd5UzFZditybHRxR0I4L3dBMzJzaDdXLzFUYnBieGFUMUlyOWozekZMQ2tpbmJ3YWZ3dW83NU40cGJPWXBCYTU4WkxHN0pRaVB1aW05eFRleEd5b0tKMWJwT3JLWTFKYUNmL0RPT0hNMkppc24vMFIvdmd5d0l3b0tIbE1TbXNPOENpQVVNaXhleHgyL255N2ZQM2JRS2hVQzZZZmEwM2RFMXp6ZW1qWW51cklSbElneDZEcmhML2dVTnAyNFU4eVBRdzVwdERoMFprSEhaUXdHRGpkeWFvWVEvdHBiaHhEeENTcGljbEcxdktVWStqdVBRNm8xMUMyRmNoYW1uSU01Zi9MZ1BvQVplTkExdEtVWTJoWlEraE9ZakRoTzBGYmp0bVAzWmp5QUMvREQ0eWttbkxNSW5aWk9pajY5a3ZaU01ya21GbnN4aFR2UTlkT1duT0Vja3dSZXc2bWVOSkRUYnZ6MEJrSFZmT1lsUC9OMFRDbVdaSWl4NlQ4YndlaWhLcHRFSEpNeXY4RzhrZ3R4eVQ4ajg3V1Z0c1VnMzQ1Wmo5Mlk3elNvMWdXMkltYWNzd2lkdU9wM0lzeDBZOHU4QmJNTEhaWjNPSmIwWlJhQkhKTUVma2ZuWk9qRmp0UnR4aVQ4TDg5OXlzaXNwQVd5REVKLzhQQmo5TjRYaXJIeFA2SFAxaUVTU2R2MFBUSU1iSC9qZUpNeU9ENXB4d1QrUitPWFQ1aEpjY3NRdi9EQ1cvek0rTjY1QmowUCs5ZmRmZzdwalNUcDhISU1ZWHZ4aGltbzY4eGJwYXVYSXloajlvdFMrZ05BWjZ6elF2WDVCajZWaGszL1BWTm9GOTU1RVdPV2FEaEEyMm8vOXVnMndiVGIwRVN6SmNmdjRjckMvRFM0WWRZN2orTFp1RU4rV3psbUJsWjlVcjVuZHd1SGVpZ3RHRis4dDh2WC90KzJjR3VFbVArQno5bmEvekh1RC9oQUFBQUFFbEZUa1N1UW1DQyIKfQo="/>
    </extobj>
    <extobj name="334E55B0-647D-440b-865C-3EC943EB4CBC-4">
      <extobjdata type="334E55B0-647D-440b-865C-3EC943EB4CBC" data="ewogICAiSW1nU2V0dGluZ0pzb24iIDogIntcImRwaVwiOlwiNjAwXCIsXCJmb3JtYXRcIjpcIlBOR1wiLFwidHJhbnNwYXJlbnRcIjp0cnVlLFwiYXV0b1wiOmZhbHNlfSIsCiAgICJMYXRleCIgOiAiWEZzZ1JGNTdNSDBnWEdKaGNudEVmVjU3S2pCOUlGeGQiLAogICAiTGF0ZXhJbWdCYXNlNjQiIDogImlWQk9SdzBLR2dvQUFBQU5TVWhFVWdBQUFQQUFBQUJKQkFNQUFBRHh2clljQUFBQU1GQk1WRVgvLy84QUFBQUFBQUFBQUFBQUFBQUFBQUFBQUFBQUFBQUFBQUFBQUFBQUFBQUFBQUFBQUFBQUFBQUFBQUFBQUFBdjNhQjdBQUFBRDNSU1RsTUF1Ky9kemF1SlJCQm1tU0oyVkRKK1JpaE1BQUFBQ1hCSVdYTUFBQTdFQUFBT3hBR1ZLdzRiQUFBRnVVbEVRVlJvQloxWk80OGNSUkJ1NHp2dm5NKzdQRVNBTEtFakFFR0F0WllOR1dndUlVUjdTQ0Foa2wwNUFJbmtUb1FrdHhCQjVBdkFJbHNTQzNISlhrQkVzaXNrWXA5T1JDUzcvOEI0emdmaVdWVDFkUGQwOVdNZTNjRk9WMDk5WDgzMDlOZFZNeXRFdTVaOWZldjgra0U3M3hxdnpqVFpIRjU4RjRwbERXZWJVOTFwUG9HM2hlam41eWR0Nk9NK25XbDY4RHV4YmNKL1B1a2hzTGJuZTVpUk9ocmp4RG9MK0ZiYTQ4Sy81UTZCNjJoWVBHT01pcW5zMzRWZE02WTdQeDZ6ZHFUSEE4YzZtb0M3RUdxS2hMZ0Nmd1FkMmcxMnA5bUF2MHZxQVR4dUZ5UG8xWjNtRUg1VFRBQUhRYzVXZzkxcDV1YlJqdFFxYXhYSWRlcE9rOE9lSWhuRFRaZXV2ZDJaWmh0Z291am4rbW0zRDJjOHU5UDBBWllLL2dEK05VU3RPcjNiYSszWG5lWUt3SkZDUDRCL05FKzc0NFo1U3FqRnJqU2JGV0lHRiswQ2FpOHJjSGVhRFlCVFJUVHJLdVROU2daaG1tZllUZy9uYjMya3IxbUl5M2JnODJwY2lEcFU2WGZWTEk4d1RjYmprblZ4b0VOWWdWZGdCNjVGaWV4NEtzUTFlcTdaTVZHRmFlN2RmM3BJNGE3TEhmK2RITHVQVDFUa0o2cjlhZ1dGR3BTSE9oUW0wUnRDYk5GV2R5Ym5PMHB6RllPOW9tay9SZU12WlR3WkRZd09VWlRBWi9vKzVwY1Q4Um5JcFIybHVZYXhsam93emhIb2pUS0tJT2NvU2d4eUtFNjNZZG9md2lPYXZDZ05MbmU4UE5OK3dNbWVTZ3ZuNkZRTk8xT05vMUVVWnRNZHVQZ0NNdnhkRXp4S2d5ZllBOXpSdDh3UTl1SlNkR0VVbnR5K0F5OFhaL0RxbEJ4NVlKdG1nU3RaZXFnZmZFYXkwcktYbzYvaktFcXlmSVd6aUdXaWJOYXE1alF6Z0QrVmp6eVFXQTZvRjFhK2NvMml5dlBXNWg2bEdZT1RldmFoVElLWDZyYk1LRW9HL2dVdi9ubDFpVkdhSWNBTHlxYzhmQTVsTG1LN2V6bjdsVjhVaFM3WkhiaFJQZU1ZRGFiTEtwTklZcFNvTExHMnFueTg3NmJGT0VxSXdaaXQ2aGdOanB1MFZkNFFKbEJZWTNjQVpxZjNDb0U0U2d4R1JzZHlFNHpST0lMRWdMUzZKbmdVUTNpS0R0aDJuS2ZoeWhoZERNcmR1V0kwcm95UkkxZEtyaXF0b2JsM3VneHNOYWhMWnE5ZWxhZ0l6Y0tSTWJLT29LeHJWL0h5dGdhbHNoTnVldHNmVE9raUl6UXpSOGJvT1lieXplR3lmb0hvc2F4SVpEVW9PbzA1WkNtUDlCT2h3U2pxZmNGNHp0VzFiT2xFdGVrdWFycTJHRXJTV0JVSXBraVY3emlOSjBnaE1IQloyK1V3bFRRTHI2eXVReEhFcXJsb3pRUm9mRUhLcVM3M2k0ZHFXWStrdk9RMWxEKzFLSEpoZ1lNMHZpQkpQR3B5K21YNjRGTkV2TFVvY3JEcWF2eWtFS0loR2EvSjFXcTVXZWhuOENaR3lRdVpOQ3lQZXBUbFdIWkROQUZCb3VMMWNzakcrUEZsaUtXTTArcFJqak51TGdHYUJjQWp4NUgySUowVHNwOXZGYTkvNHpnSTBZRHkvQU0wTTcyQ0srY2VCbTU0WTBsRFZTR3doOUp4UCtsUUhkZndqcGFHWW9GenRUMWFnN1J5M04zQk9rM2ROSlJOUXM5VHB5QTlqa1dTMmFUMUdEK21vUmdINWQ0bEc1R0ZzQzZ0blRQYVRFTnB0RHpTQzhHYWpRanhFTWNtemhnMzAxQ01nNmFWRGFDeEg3Z1k3cE9HWWh4M2ZSblR5bUcxT2dOSUl3M0ZlRmErWkdubHFEekdYQzBqRFdVUkJHVk1DY0NWTnNPa29oaEo3aXNIaTdXR1JSMlNjUXVVSFRna3lBVUd4b0twcHFXaEdHRklrTGlvN1hjNjVsOGFhU2hHRkJMa3NIR25Ua094d0FGQjB0cmFaVTZla1laaU5BRkJZbzczOWpLR0VTSU54VWhXdm94bmpTckdDdDNMMXkxUUxQRGNseXcrNHB2TXh6ZlNVSXduOTJSTUMrZUUrZmhHR3NybUNRankwSCtqc1JIVVQwTXhsb0FnOFc0bXpNYzMwbENNeHhja2ZyQndpMDZHSUNNTnhXaDhRWTc5U29naHlFaERNUnBQa0hnempUZnN5N2dWaWdWZXVZTEVHOTVqSGlFakRjV1lVSkRzdnp2OGp0bFF5Uk04RGNVQzUxekd1RTE3cjJmTXZ6VFNVRFlSdmVYdVZnTzlFY0J6bFJucnBhRVlHNzJyVE14SWZ3Zm9lMDFqUzBNeDJoVUdQbElqMmEvRFZnK1lQdUtrb0V6Z0x6OStEMmNXNEtYakQ3SGRmeGJEd2h2bWJLeVRobUpzYzRyS1d2RWRjd2dhYVNoRzlSTUxDc1ZyMzYvWitiQ1Jocks1L2dkL3dHdjhObnpwRWdBQUFBQkpSVTVFcmtKZ2dnPT0iCn0K"/>
    </extobj>
    <extobj name="334E55B0-647D-440b-865C-3EC943EB4CBC-5">
      <extobjdata type="334E55B0-647D-440b-865C-3EC943EB4CBC" data="ewogICAiSW1nU2V0dGluZ0pzb24iIDogIntcImRwaVwiOlwiNjAwXCIsXCJmb3JtYXRcIjpcIlBOR1wiLFwidHJhbnNwYXJlbnRcIjp0cnVlLFwiYXV0b1wiOmZhbHNlfSIsCiAgICJMYXRleCIgOiAiWEZzZ1JGNTdLakI5SUZ4aVlYSjdSSDFlTUNCY1hRPT0iLAogICAiTGF0ZXhJbWdCYXNlNjQiIDogImlWQk9SdzBLR2dvQUFBQU5TVWhFVWdBQUFQQUFBQUJKQkFNQUFBRHh2clljQUFBQU1GQk1WRVgvLy84QUFBQUFBQUFBQUFBQUFBQUFBQUFBQUFBQUFBQUFBQUFBQUFBQUFBQUFBQUFBQUFBQUFBQUFBQUFBQUFBdjNhQjdBQUFBRDNSU1RsTUF1Ky9kemF1SlJCQm1tU0oyVkRKK1JpaE1BQUFBQ1hCSVdYTUFBQTdFQUFBT3hBR1ZLdzRiQUFBRmVVbEVRVlJvQloyWnZXOWNSUkRBTjJCemx6aDJBcUpBa1pBcFFGQVFYWlJBQjNwdUtORVpDU1JFYzZjVUlOSFlvcVR4UVFXVlhRQ2l1elFSd3MyNW9LSTVDNGtheTZLaXVmc1BranpISUQ2SG1mZDIzMzdPUHMvYndtOTM5czF2OW10bTU1MlY2bGo2WDk4K3U3RXJWZTZtNVZycHorREZkNkU4ZG1YdDlXNWFIdmNUZUZ1cDllTHN5Sk8yTmJwcHVkUWUvRTdOVmZqUGxkYjFQZkRLdG4wanAyWGZ5dGJtY0svcUg1WHhsSG5ET2Eyc09kczVMQ2RWWXgrMnJGRFhmanoweW9GOUlhZGwzOHJWOUpvcDlSVDhrWHZQNyt1bTVURlc0Tys2dlFHUHZZNXNvNXVXaDl5RGg3b05zT3YxNUJyZHREemlyTm5hb1Q1bFhqZlQ2S2Jsd1FyWTF1MFIzUEo2Y28xdVdpNXhEV0NzMnpPejIyNS91dDVOUzZuZW5hVUJyZ01jNi9vdjhLK1J0ajI3YVNtMTBpd3ZPaEVjTkliL2FUTm8rcnRwZVlaWHJlRXBuQnR3MjdPYkZzWGxld2E5QW5DaTY5T0xPM0phNnhrdnNNUFpXeDhaSytaNXBkbFg5YVJyK015OFFNOGNKcW5WOSsxUzYzeTNJZllQSjBwZHBYM3RINUxRUVN6QU5aekZwTFcrdWYvMGdNemRxQUw4T3dWV0h4OFp5NnR3VTZuTEZLTk9xL1Yrd3NhckJaVG1MWHJtTUt6V0ZUVDJpcUY4aW8yL1RBTjM1MzNWZ3lQMUdWUkgreHByR0RWWURLdDFGVzBkRzF1NHN0REV4WTBDeXBNMW1Ld1A0QkV0QTRzZ2JSYkRhdUZ4eDBrMTVRZGM3SWx1OVRiaC9Bdm80OThsU1hEUlRuUlBzTlFvWlRHc0ZuWjQrN1ZwcDZ6VzdzTEw1U204T3Fuc2VRajNjRkV2aTJHMTVuaVNLNjcrZ3p0YkpWWjE4eXRjRDh6dnF1S2N6OWlQV1F5ck5RWDRVNU9yQi9uR3JoVTRVVGtkQ3ZTckxJYlZHa0Z3MCt5QWMrZjlpc040WHJNdjVVSW1pMkcxQmdBdjJBbGk3WE5vcnA3K1hiaHA5OWdMOTg1MlZOb3NodFBDNjlMZVB4VUNQVkpuVkJzajcxUmZ0dmZ4VGpNMlBXWWV3Mm1odkxuc2FnaGVvTENrNnNhdzhlTXFuRzFBYzJGRWlRQ1A0YlFDLzBON2RMckdaRGlNWEdvQTEwbU9aVFBZbnRDTjhaVUd3MmlGL29jcWhmYmtTMDJzWHRSVHRabldvSms3RFFOTEJzTm96UU0zUnNnUTZqUlczMDRZcmRZK21CQjl3YWUzR1F5ak5RM2NHUGtqY0Q0VW5Qc1k3MFg5QWRIemJrVWFVd2JEYUtFVi9YbEErbFdadVdOeE1oQzhJdlhOdFJvZWFob3NoMkcwSXY5VENnM2JWTTVKOW1qM0o5WFE1azZJcVFlYnd5UzFZditybHRxR0I4L3dBMzJzaDdXLzFUYnBieGFUMUlyOWozekZMQ2tpbmJ3YWZ3dW83NU40cGJPWXBCYTU4WkxHN0pRaVB1aW05eFRleEd5b0tKMWJwT3JLWTFKYUNmL0RPT0hNMkppc24vMFIvdmd5d0l3b0tIbE1TbXNPOENpQVVNaXhleHgyL255N2ZQM2JRS2hVQzZZZmEwM2RFMXp6ZW1qWW51cklSbElneDZEcmhML2dVTnAyNFU4eVBRdzVwdERoMFprSEhaUXdHRGpkeWFvWVEvdHBiaHhEeENTcGljbEcxdktVWStqdVBRNm8xMUMyRmNoYW1uSU01Zi9MZ1BvQVplTkExdEtVWTJoWlEraE9ZakRoTzBGYmp0bVAzWmp5QUMvREQ0eWttbkxNSW5aWk9pajY5a3ZaU01ya21GbnN4aFR2UTlkT1duT0Vja3dSZXc2bWVOSkRUYnZ6MEJrSFZmT1lsUC9OMFRDbVdaSWl4NlQ4YndlaWhLcHRFSEpNeXY4RzhrZ3R4eVQ4ajg3V1Z0c1VnMzQ1Wmo5Mlk3elNvMWdXMkltYWNzd2lkdU9wM0lzeDBZOHU4QmJNTEhaWjNPSmIwWlJhQkhKTUVma2ZuWk9qRmp0UnR4aVQ4TDg5OXlzaXNwQVd5REVKLzhQQmo5TjRYaXJIeFA2SFAxaUVTU2R2MFBUSU1iSC9qZUpNeU9ENXB4d1QrUitPWFQ1aEpjY3NRdi9EQ1cvek0rTjY1QmowUCs5ZmRmZzdwalNUcDhISU1ZWHZ4aGltbzY4eGJwYXVYSXloajlvdFMrZ05BWjZ6elF2WDVCajZWaGszL1BWTm9GOTU1RVdPV2FEaEEyMm8vOXVnMndiVGIwRVN6SmNmdjRjckMvRFM0WWRZN2orTFp1RU4rV3psbUJsWjlVcjVuZHd1SGVpZ3RHRis4dDh2WC90KzJjR3VFbVArQno5bmEvekh1RC9oQUFBQUFFbEZUa1N1UW1DQyIKfQo="/>
    </extobj>
    <extobj name="334E55B0-647D-440b-865C-3EC943EB4CBC-6">
      <extobjdata type="334E55B0-647D-440b-865C-3EC943EB4CBC" data="ewogICAiSW1nU2V0dGluZ0pzb24iIDogIntcImRwaVwiOlwiNjAwXCIsXCJmb3JtYXRcIjpcIlBOR1wiLFwidHJhbnNwYXJlbnRcIjp0cnVlLFwiYXV0b1wiOmZhbHNlfSIsCiAgICJMYXRleCIgOiAiWEZzZ1pWNHJaVjR0SUZ4eWFXZG9kR0Z5Y205M0lGZ29NemczTWlrZ0t5QmNaMkZ0YldFZ1hIUmxlSFI3Zm1GdVpINTlJR1ZlSzJWZUxTQmNjbWxuYUhSaGNuSnZkeUJFWG5zcU1IMGdYR0poY250RWZWNHdJQ3NnWEdkaGJXMWhJRnhkIiwKICAgIkxhdGV4SW1nQmFzZTY0IiA6ICJpVkJPUncwS0dnb0FBQUFOU1VoRVVnQUFCb3NBQUFCZUJBTUFBQUFKY1RBVEFBQUFNRkJNVkVYLy8vOEFBQUFBQUFBQUFBQUFBQUFBQUFBQUFBQUFBQUFBQUFBQUFBQUFBQUFBQUFBQUFBQUFBQUFBQUFBQUFBQXYzYUI3QUFBQUQzUlNUbE1BSW5hcnplL2RtVVFRaWJ0bU1sUnBzTXcyQUFBQUNYQklXWE1BQUE3RUFBQU94QUdWS3c0YkFBQWdBRWxFUVZSNEFlMDlmNHlrU1ZWZno4enVUTTlNejB3UVJCSmdSdkVnbUVpdmVzWVFpVDE2ZDZoUjZUMXdOOGNQK1VhNFhTUUl2WGpvb29kMG96bEFOT2toM3EyQ1lJOC9UaFFNUFFMbktmN29FUzhTRG1JUC93RFJoSjRvSjBJTXM3TGJjM2ZzM3BYdjFWYy9YbjFmVmZYMzlYVHZkSTlkbWZUM3F1cTlWMVh2MWF0NjllUDdKZ2dtWVNLQk1aUkEvcC9QSFR4WXkxcngvcWl5bGpMQm4waGdQQ1NRcjdLZnZabDExN0xWdGorcWJHVk1zQ2NTR0JzSjNNTmVFZ1JMbFlPVlREWHVqeXBURVZiayszZXN5WlBFNHlLQk1WWHdIUHNXYW1DYVBaRlF4Qnd6d2hXQzRLRWlXRU1Bdy9VaE1KMndIQjBKakttQ1Y5a0ZMc05TTnpFZGVjeklRelZjamJDTjRmS2ZjRDlpQ1l5cGdzdmRUUzY0Qmx1UEN6QjMwUWh2SS9rZUtvSTFCSEJNcFR3RVNSeFRsdU9wWU9HZEJjRThleXk5WXZxalNzL2ZqVG1lVW5hM1o1SVRrOEI0S25pRy9XL1VqZ0s3R211UUo5b2ZsWWRoNnF6eGxITHE1azBReDFQQmRYWlpxSTZ4V21vbDlrZVZtcjBIY1R5bDdHblFKTXVVd0hncXVLcVdSR1d4MTJDMnloN3JqOHJPSzF2cWVFbzVXeHYvWDJPUHA0SXI3SlRRV2lsREEvcWpHa1QzeUZESlFSUjNlQjVMdjNCNEhsWU91VmRaazhjOWNld1VqQUxQTWJZbEJGK1ZxeVFSOXp6Nm8vSXdUSjgxZGxLdTNwNitjZGt3Szl2WjhNY0RlM3dVUEhkK1Y0cDBpYkUxQVJmWmt6SzExN00vcWw1Y1UrV1BqNVNqNWt3ekpldFU3Y3VBZE9ucVpnYnNjVUVkSHdYUEtFY090cm5aamhCd2tYMHpyYWo3bzByTDNZczNQbEtPbXRIS2NJemdiWGd5TXhlK1BwazQ5aW5qbzJCaVJ0UGFqTnFNM3ZieHFxTS9LaS9MdEpuakkyWGVvaGsxU3FWdFlBYTh6c0VJVDBmdi9mS24vdVFUbGV4VDhmZ29lRnJ2eWMwd3RpY1UxMDUvY05RZlZZWU80a1lkRlNtWDJKbnp0OTc2NHZObndtN1VWVVRDdWRCd2pVdjh3cUs3T1lmS1dWSzdySWRpTXh6aUZyK1BPYjVtOUlCeG41UWQzUExuY1RuTnF2VlFjSkthMFFGRjlMRnhVMUVPUTRGSHhZeUlrR3U4b1NxQnVzYnpiRHV6RkJaU093VkJNejFxNW1vY2xxREZCVEsyWnBSWCtsVEFsWnFTU2Y3aVpoQk1vYWVSdjRpSnhDRDJHVFVqTHhzbmxTcG5hTUNvbU5IRGQ0bHg1dUR0VVZzL0c0bTcrK003cE8xMUJ1Slc0US9mY3E3N2hvL1NGTWpLLytkdDNUdnBTSGZTNVFkKzRPYnc3QzFmVTl3QU9LbkhRNW84RXZEWDd3cEJJbU5yUnNIRGQvMGROb0E5eU8rVi9uQUZ3S3NyVXJMVDdOVkJzSWozRlI3aG50MEpmWGRobjNVbEZqNTliTnhVbE1OUTRGRXhJMmpjUFNqbGJ5cXJtTVhvUHhxTnpvZlhTZnkzRVlFeE1xaEJacUhGRXgvVi9XMlpzZGQrK0xzKzl3MFZSQW1DL0JjSng1emw3UmFTZmNRZ3ZpQ2dtNVcyTWlPa1lOVG95Mlc5M3dXUlIyVUVWalV2RE9iWVN2QUhqRy9YZ2M1cUlpOW1ScERxWk9PbGtrVU41emxDVW9adGZ3YVNWQUZpdjZvaUhKaWhpNWVuc3FzZi9meDNmRGNNYXFSdjVWdnNZKzk0NzIrMDJCVmhMRUhRUWJZMFJFVjhHMk8zM0YyRzlKZVNNb3JVZ1NEcG93RTJ4OXlNcGtEYWEwcVVHRnNYc1VLRmRmZHliSE1wWk5kUVBWNkRjTEx4VXFseWh3S01rQmtGRlJBc2FXU0YvVHlKSWRnbVZyYkl2c1V0NVJHWXdUVGFQZXo1R0lGWDh1K1FpZnZBMVFnOG94QWU3QUR3RU9UOHJjUU1naFBxOEZ5bmpRN1VIbk16Z2cxcG9zRGdxVEFDY2hXQ2hPZGc0SHNmZzBId3lpN0tHOXl6UFh4Q1NNNUdUalplcW9qYnNINUh5WXlLSU9ZZDFkQ2Nudk5GV3A2bUZCK05WQUEzUVBSRzZaeTBDUmplYW9LcUNRZzBSRWEzTDBxQ01zWFdJS0l2anJSWFZ4OXpNNEp1YnF4eldubzZDbkwzc3p1Nmo3Q1hSa28xRENMdUlUalplS2xFYnhqbzR5YmFyd1RjM1hNWDhWOUovUGhNNFNaT25kT0FVallVOW95MkRwRTJ6UjVYdVV0a3VOTFRVVWQ1MjVlVVFaUmlkVjlISGdYMmN4RXJYSENRNjBXVkRHKzNSQXh1NEc4R014cEpCYS9DUXBhS0MxWkU1UHdDSFFQNGlna1BaTTh0ZVc3a1pPT2xvZ1VQQ3E1QWxSTmgyODI5bEVEV1hkZE5sVFVIMTQ2UEthS1NNZ21aMUNHR2RaL3k1RUI0YXVZSjF5VnVQcFNEV0x5dEs0aHluM3JGZngrR3lHZ0l4UFI5WlowWXM0VlBjM3BienREVE91bG5vM2lqdWY2T1dzRnR4cTVUSWVIdWRVMG5rTnR6WUdCN0lpTnBSazQyWGlwZERrQ0xiemFpL1VZZU9pOERPNURRblRVM3QzK1hTUHI1UWpkMnZ6bm9uNm5oYWxiZnNKTDhXbVM3dThoZXRodWx3MDBxZVpvMFQxenZ0bHpOOGg2a2Y1N2tWQ1ZscnVocG41SWx3SmIzYVFWYmdZSXN5NW83M01ST2VqTWFTUVdYV095MmRwTjZIMThCUmNpTjJRWHQzU2N2QXpuWmVLa00xWFN1R2RIRFI0Z1hkWGhtaCtWUUJrbHVDaWJGUkVzTGRHbFVVUk5YQVlqRUc4Y05Rbk5TdEN6SDN2UjV5Uk9Xc3BISkZQUzhoa09pc2lrNEFsU3puTDB4UzBjb3NFNTZNOUtWUDhMNjZrcEVVTWhpZzlSOVRGM2Z6dC9QWHEzWFJzWWxVK0w0Y1Q1T05sNHFvekw3MGxVeFVnOFJHU0VwbzB1bDNqTlpUSTc2QzJxNUExdHhnQ2xFZ2VEMVNBSkZJdkVwZ1QxSC9RWnc1amptZ3JMV0lLakNocEVTWU41Y0JLdDBCU3pHZW9MS3VBRkFaN3pOQ0owTlBlK2p2TUNMRjZJdmxJeWR1a1hWRDRLbXNqUWhZVGNiSDVXcG5yYXgxV0htOVJVYktUT0NyUmJaUy9kMTE1YnRhcEM2NGhRa1RRRWdZVDVsWVU1SVVSQzJOV1ZJclBRRTU3YXNmTWZvWEdsRmxoR1VsRk91a2d4Z1lrYUdPTEpFb0plVGpWaWt4SlBDWFFRS1pTYlBqZmpWQmxEdkJVeUhrSGh0ejgzR1J4VXhrNy9IMjR4d21ST3RYZWJVeVp4c2VSQVUyWmFLeE14STdFYklXUW5SOHNLMnB1bE94YUpnc2MrdXJrbGVhTHNxRXRRdEJVdE1mRTdNaUVvakV4dzc3d0ZhZENTMmtBZHNEaGkzR0lKUU9TTXRPYkFpSGdZUEd3OVZSQ3QveDlXTUNuelFrYTF3UFZHczBTeGtlMmVoUWpZUUFzQVUwd3dTUmJOUlRtOVFRQWtpTWhQWlpWVGtxcGpqcXJJY1NJYUZLVEdkWmJuT2N0UnhZa1oyd2FSUU1JeFhobWNBakdDRnU0NzhGdFNkdXYxb0dpb3B6eU5VOHhJaVF2Q3c4VkJGdFBKM1hNMm9HblYwMlF6WHN3UmRHZzNPOWdhZCtjVXlNQVN4R1lBVFUrVE1BYVFaeTlsb1dXdy84Snl5aUxTQVprZmc0aFI0V2RFdENKTlVDVEZnWWtZeGdZaG9DZ1d2a24xWVFRVjdTbHowNG9iM0htaitoell4YjErcHhOZ1R4eXdQR3c4VlV1b3dybWJVVExjMTBvRXVmUUZhK3pSMXJLT2JQbXQwY0pqYXQ2SThQRUI5Z29NQUlYRVU1b1J0TmJpZW9yUjVhVHVnUHVVMW9LLzl1S1FDcDgxZjA0a1pLVkVaUUFvRnQrVndwd2xMZEplVXZHOEVCdzlpOTNRdW9ROFBHdytWTGhPaGNUV2pPblhJekNiUkdCNmxRcGZPVjI2bnFSRzhMQ1ViUlovOVd3SUZieXFlNWpEczRXZ1BibDU0Wi9WMWdRZVBqdHhaUURPUzZiak8xVE1XOE5qVkJFbG9Za1pKbVdCS0NnV1hxSndqTGxWcVdlVHRWeGpOeEpKMm1xZzBvdkd3OFZCRnRQSjNYTTFvbWF6aVpWc3NUNXdad0ZlN1pPdksrcE9ZSmlHdWJiYWlKSURXWk9ZSllTZDVtUURQeXN0RkJGU2g5bDdSaktMWmpHZFdOQXRDcWNDSkdTbFJHRUFLQllkeXVOT0VWZVdhUXhyNUZnT3Vtalk1MnFwYUpFa3FIeHMzbGFTT251TnFSc1lyRG1hVGpCaklDSnlxc2o0UDFibE5OWC9vTklTV21kcjZoa2xHdlNEUlR1NWNUNnNqcERyUTFBUWIwNm1ESGU5dGtXRjlUTXpJS2hhd2dYVjdoa3BObnZjRUlHemlxUnRtMUJGcUtNZEhWQzhiSjVXcVJRUWN3b3h5ejdtdCs3cGFqRitRTUhhSllFZVh1Vm1maTJUNTRhTnRZdjllU0ZvQTBKVGxuQk9qMzllcUFCQzNmRERrUTNLaklVb0s5dFUrQjV6N3Fkc0s1aFlEdkl4eFdhQmJIejNOcVBDVzhPeGJyYVEwOFQxL0haNzkySXBPZWRidmZNL2RMOGFxTC8xS2VQYVR1em9Eb2NKSGJqdDRFTkk2Zm9mVHJyR1JVWER5dkNjSVd1VFZ2WUI4cHc2UGxMZ0RudlRwdkd5Y1ZLWkFlNitOdm1pekZXVHkvZ3BqRlhaUWl6RjBTZG1CSHFOT0h5V2pqbzlvRlF4aHUzVGRoc0tzeHFVM1RZRUdqNERFcXhJeitqMUx5U3dmYmtndytMZFBxajZNVHVGcGxRRjlsWGg0T2xsQ3ZjeG9xWXgxK0ZHSkhwd2tyRlZpY0Q5aloySGUzWkVwL0kxRlhBVk1oZXdNWk96SkRIdytQV1RzSENKM3ZHYmswTmpJS0JqUGUzWnB1d0NHUGltWHE3RWNlSnY4VFhCS1YrbldZaGwrTmk2cUdKTmVzeEhlN3lQdnVBZm5KUDN2TWZiM0s4RlR4UGFWVElYVGxRME5FOGlGVGxDeWdTVjU1OEJQaG4zNmluVjFBdHR3Y1NWd1ZwQ3V0dlZ3cEJJNzJhMGs5b0o5bXdOdDc0S3UxWEpDUkRvUG9CNW1sT2RXUkN5K2VNb2dqeUtQc0JldEJMa202KzZKVEdsR3VmSXJkdUVmbmhwOTYvM3cvc0JLTUZlNnR0bHhpSUF6Y1dsc1pCUnNPZThKUWpvYkNWbUlSNzRFLzBJNWhGUFpXUEN6Y1ZIRm1QUXdvM3VoUzBDQVlTMEtVOUxXd1hQNUdVeEtMTjd0VW5haUM3N1pINnNPbHl6R0NYZXY3Uk1YVkNtR0cwV2ZSdDhYYWlFNVhpZFprTzhURVpvMnZjK2cwenRBc3Flako0MCtyTk1GMU1PTTdzRUtRRkFhQ0tFeThUQWZ2UnlmYjhudHFDRDNvWnM1MGRQNHU0aHdwcS90ZWk1ay9Ldmx1Zkx0SFk4Wk9UVTJNZ3BlWlN6dVordVQ4N2lJSUo1L3pybnVheitUeU9qQnhrRVZZK00zSXhCNUZQWUUyUW14a3d1RFpMUVdLTVJYZ2xZcHU5RmoxVWtmblUyNU9JSnBudlFod244aGNZQVFaWUtqcW5zcVhCbUc4TTJnWVBrUDFubEhEWnJtNGZwMDRxaWRWS0xYYkJUTktsaUgzWWhxWG81amxFbGJHQm40SitzcUhWNnBmaklmN21FY2VwZDJMSXV5ODgxMzI0cXRvcEtBVzJNam8yQ292VnFQaW1yam9CbFBreTF5UFFmQ3htOUcrNmhBREZJTHpWTlJiV0NRM0l1Z2tqNGk0UWxXS2J2Ukl5WjkvT1psYitoQlc0VGE3OWh3VHRnWnZOT3d1bHlGTi8rTlJZdGZPRzFKdzRKQ2VuYkJieDNiaXBkcC90bW96b3ZIbjQySW9CRVRONmJtMkk4Snc2K282UWl2MHJJblp4NkxxRXA2eUlETkVLRkR1S1RwTmlPM3htUk5JczdpMTQxdW9HV0o5RlF3VkY5MlM4a1hqL3pVdkMwVGV6d0h3c1pyUnR3amdwcnhUV09zVFY2c0JpQkQxcllvQVZGYm01UTk2RDNhNk1sdU9ucHhqS1FCdGQrSXBmSG9NdWx5TWovL3JNOHk5Zzh5aGsvNFFCTVBmMFVUSTdnZXY5QVZKZU1Fc2tHd1FiV2lrNU5FRFhyTkNFeUJ2ZWdad2JOL1dWbG1jMXVUU2dnc1F5Z0JyRzVQcHNJdHdTZjMxNklZcE1zNkZPV3JCTkhsdjEyRmJnQWVqUm1ORTBRZWRJTnRwa2d2QmNNSWR6bkdFTGNMTE9OTURNdU1Eb1NOMTR3NnNEei9wODNjVjBNNW9NOExaeFF5dGtSbDlsT1lrUWZkYkZLVzJFeGlMTEpTUXg5allrdzI4MWVUMC84RGdNdGlCbFBFTlBxVkVzV2xZbDhhNGNVSjJqbkJyR3FLSmdsNHplZ2s2KzV3a3JhWVR2STJYaWVneEUyT0JvdWdkUTdnRDVqZVdSRnBNRG5tUUlkWC9ReFhFclNtaXBKdmhXK0o2S2dxR0d1L1RhcU1JTXIrY2l5dFIzUXdiTHhtVkdHdjRwV0FEYXNORGpTaURwa0w5WkJXalBYUmNKMWowaDhmT3NYTEJ1ZER0YUhtSThUSndiYWVnTnNtMTJOMGVSaVlZT0w5SXlOWnVIWHFoRWhsTGpuTXVCMXp6MkZHMlZGRVNjQnJSbFc1cklPcTdTSHRsTzJDM2pMVWVnZHo0VjFiYlNUZ1hCN0lJUTR3TG5DRW9LRjlPbjVZYVRjam44WkdSY0dvMkxXb1Vlb1hKYkd1WXFtQXdiRHhtZEdzY25zdUNhK2h1TUdyQnNQZkU3S09yWmoxMzc4amM5VFRoNjZRc2dOMStnVWVKemxzdk1teDJzUnBXeWVwRC80WlkzOWpJRWE3RE5IdUZzMlFMNVhUTklEekllMm9rQUNuNUZzeEhCcjFtWkc4RFF2NDkwYmQ0NFEwRE1vQ084OGFUd0NUMVdNRFZHUkRvSUVHdGlPd1NpZWdKbzBJVlA3d2FXeFVGSXh1Um53UTZFRGFGbTFJYjNnd2JIeG1WRmZEYUw0Y3ZWY1Q3dkY2Z2ZoUGlRcm1GT1N1Y1VaME55TXpaOHJxYXBrNGNDa1ZKSnNZdFJDcHFZY0NnNmFJYjN6cHNCaDJrWU1hemxWTzI2NHdjTTlqNzlscVlTbGFBdmpNaVB6WG1IeklmYkgyYVVJcVFYUmxhandDSG9yMk5FUGRwUUJqblNPQVRaUGFRVlBqSFpGamdXeVVXa2RXd2RqcXFMYjZGK3J0YUpIR2lVR0RZZU16SS9JSzlYMThpYm9ZTGFwQkYyckZPdE83MmhuUlk4MzBSSXRrNkhXaFhXSjFxSzJ0ODFXSi8wT3BZVVFuMzJ1RW5lNGE5RFlJOGY5VkZOcGJEc1c5bnJMRE5jcTZtV0RFZkdaVTF6WVJ0UGxHYm1YTklJNGk0SmVJTlN1VXBSM1lVQm9YWHpOc2NGd3djdUtlUXNPc1pwUlJZeG5STFMxd0pIa1YzTkN0VnVRVjg2eEJwWHVBd2JEeG1OR2M5S2VoRW90OFFEOFo3Y25EelFBNXBPVmJSTk9PeW1aRWQzQ3hKTU5LZ000YkZneThsSXF6dHMwVktySEhyUlQ0SFJTOTNtdUNFSEl0WU1GaTU2L1FkMjNrTVB2RjdhMS9NMnB0NkNKT29zam5yR1VHWHpuWUVvaTBhNFhhbVlVaGQ0TmpMTk8yd1Z2MGRqUEtxTEdNNktLcUtSNWVCWU9hNGtkRXVGM1F1eithQlErR2pjZU1GdWh5dHJJT3BkY3Y4eXAwZEFQdWtUNjNXVGNqbGhIZG9QVkhRQVE3Zmd5NGxJcGpwUnlzS2JMVGpLQlhxUDJ3Qlc2QlN5RWs2Um1ZYzVteE1zVTN5SCtTbGdLdzdNS3haQkgxekVaNTJyb2wzSXliSVZPSmxSMXRLbFJhNGlnenF0TTNDcDFtMUJrSEJWZkpBbDNKTXBrbVJlQjZEb2FOeDR3YWVyVUtMK0hpMEYzZTRwVXBTVjNrbjB0ZEJGZEZNNkpUTmg5OHR6ZThCK2J3NTFQOEJGeUNBYXZNWWhZUVliVmNzeEVlMXJ3OHdvR3ovQnBDdnd0SnNVbWxZMjk2VTMrTlBXS0J4N0Z4bjVJMjYxM3NEdExHZDBnaWZBb2ZXaVNGYS9DK00yckJGMHd6VWdkYnlveXF4b1p3MFRFYmxjWkJ3UldqS1Z3b3NOL3ZkYUJ0a3V1YlRmNUxSRy9WTG9tOGU0VVdaQ3huVDBCL2hIOTB3Zk9qeXI3dlM1K3VzR3U3bE1JT1owUW5USEFpNlJtMkNFRWNuTVZ0Z0gxZ2NTR2VnOVoxT1puSVU4cXFNODVJOSs2ZFdBM0RYNmhhUFVWdzliYmpYQk5taEp0NXJyQkdxQmNOcDZVS2pLdW5TSFljekgzNTRidFV6U0VUTnJ3bENwalJhUTVEcDltUWlmaHBKTHRUQjVWYkQ0TFJWckR0dkdjVktyNm5tNWNHNnArTjJNRzFLZExRVzN1TjFHTVcvS0xaYVBrS0ozZ3kwRGRjQ0xJQlprU250TkVGYTFtWTQra2JvSnZZODJIMzFtWXhiak9DM2lXOHVwTGE0MnRpNlN1a2N2U0VSaWQzeUJKZnBsYmlwUk9KSUZjamdLMDRRaDBNd2Q3ck9jRXozeEx4QVQySllET2owQml1SFdaRTZqZTZDcmFkOTRDUzFNZ2hwZERqMlQrYnVxRTNJNkoxRUM5OURoeUU1U2Q0S3E3Wno1Ky84K01YWDBDN1ZaeEF4VE9pS3pvQThnOFl0Yk5Hcm5ncU1jV25CbGlvTXVxZmloTGNadFFCZ25YRVdsSmJLWEEzRlJJdkNGS2VGVGNPeklOanl5MThHaUV4R3dVL0NMenM0YUJta05MSTh1UEJvbHMvRDRGLysvMy92ZEpyTm9KU3R6VlRoeGxsMUZoR2RGMzhvUlNNcGU1U1hnQ0g5czJrR0pZUjdaL05OSlRtQ1B3R3ZWR01pb0JEMTQ0MGdCNm9TdTROWkVUdnpWQmp3R3oxNklxT0pxRG9TNms0YjFzR0tlZmFpTDlGems5cFRyQm80RURHS0c4eThjSE84ZWxFZWNGOU5uc05xUitWb1BGc01aaTQ4SDA4NHhONU5EZGZaZXcxS0lrZVpvUmVjcVJFVHUwd280d2F5NGhPNjkwTDlpZ1kvTlI0TDBUblpiMFh5MWorZ05oNHRoak1Bc3Q3QWZ4aEFDZEo3bmZ6ZUkrZmpPZzl1Qm5aVlhiTlowWHlTNmtsRU8rdVFZaVJFclVLSXhkRnk2ZXZOdTF6VFdPb1cyWVc0NUJYZGd4dU1FWnVtQWxHTExVWnpYNHI2SncyU0hVRTdPRWxQRFlRTThxb3NZem91dGE5SVkrQ0c3U3BFU2VvaUVYUC9sSUd4Q2ExR1ZXM0NtTGpCM3FRc2RqMjF4UEg5aXpvUGJqUjdBWFczYVB4T0N5L2xOb0I4WjZLWjNyTUNJZFh2Z3dzMHdVcitJYWtIWFZqV0JmTVoySm5TMUd5ZjRoTWJVYUxWNExxVnFJVlBBRmVMUkk3NGJSdjJkWkcwTEp0elFPc0x6bTg4Rys2a0pacWRBZDBOQXJlMTV2eXNsNXRRME15MWY4Y0VKdlVadFErQmNNaER3M3JVc05aMjR6b1RqN0pqRmI4dm9DSlVwRGIxamk3RUg5TVlKbTNHQW9QdkxJbXlmSGdDT2RiOEFabEVqNWI5S1NvYWF5VUJGckxlbG5XNkxtVUlZZFRtOUhjMWNEWTQ5Q2NjcUhjRXVubDFFRitDak5xaklPQ3E4a2pJaEREaHBaS09taEFiRktiVVgxZGZuVjNOZGtBWDVVem92dFltWG5UdEZ1YldUeW12cFNLUHJPeEI4bXptM0l6bThmcWFrQ1B2bzJPaTZuWUJ6Wlg2UXFyd3BLYkNiUEtyT2UreHBueUh6REc1RlNvczFPYlVlSEF0Y01BVzYveTJrV3YyUWlxdmFITEx0cG5vNHdheTRpdWkrOEZlUlVNTGJsc01zRFY2NHFaMURzMklEYXB6YWl6SVhZWUFoQmJyQUhlMm1aRTkvSXlNb3ZlN2ttL2xCcmFybHJ0MDRPZlBLQW9Cd2RuSXpTalJkTk82VnZudUcyeFk5UUdJazExRFFoMjFWU0FaZjJXaWlTQjlHYkVUdHJ1TkFISEZsUDc4cjNNcUdUc2pMak5hT1FWakFyWU5xVlp6emFKY3VJQnNlbjlnUzFaMWM3bHlsNEVOd3hWeUh6bk15TzZrMDg4bzJCMjhuZzIvZGhLRTJSZWl5TjAySFdkaEJPVzZ1MjROc0t0NVNuekVHaUs3S3pnMGNxT0p1ZlFvcjRHdEhwYTV3RnFIRk5uOXZvV0E4SE1NVHc1c2dTOFN5dVRvNHEvbTBkdGE2TjlZd2gwbUZGakRCUnNPZStwYUExS2NmUjhEb2hOZWpOYWZVenFhdGx3REhyV05DTjZUMzRTNFQ3cW5zaEU4aXhMUjRmL3o0RDQwQlVFRFNiV2VrZ0QzOEhSb3h1dXBYQ05IWnVOeEtmL2VCRjRGclhISWYyemYzVlRSdmJYSmNUL2RWVk54eEpRNnRrb3oxcGJDV3BNZ01sVHVhemNqQXJSOXI3TmpCcUdRKzR3bzR3YXk0aHViWU10MGF2ZzVIa1BpTUY5ckdiamoya0RZcFBlakJyWFpLK0RYcmJ1cXBZbFBTTzZoWU05cWFxY01HcysvVklxZW1ucTFXbUpiWHlMQWMxQ25hN2l4aW42VDB0ME1ZUkxKU21CYVBtMEp6bEZUN205anJIbUJaMEhyRmQwTEFHbE5pUFlIckR6V2RXTkF4OEZ1cExIakdDaVZTYm52QXlVVVdNWjBSTVNjQ1Y0RlF5Rkd2cy8vRlhlYlJjclovcUEyS1EzSS8zdnJzQ0NOMGk5bmxvakVRdVlFZDNDd1pxVW8vM0JnbEVpQ3dsMHdiUUpDT1NUeEVjRGk0R3dKM0lhQUY4R0dMd2xrY0lmaStRd0ZzVmZvNW53K1FJeUZwYlhkQjYwWDBlU1VBWXpzcHdoSTcrNmR0U2d4bjR6QWtub0Y1THc3YnpkWkkxd2lONGd5U09wWU5BUmtUZlVGaXB0SnBBV3VNRUJzY2xpUmh1aU5yQ093RTRtUXQ3Nkpwbk1oV2RHZEVMcEJSY01WU2RRNzFXcmJzeXFrT1dEUklWVEp3bnlONzIxRnZiQlJyWXhMMVNXaGJGWlV1Snl3b3h5SVNkQlJOZ3ByL0VuLzZFN0V6cFZRUm5NaU13amloeUF0bDdLd016bk55Tzg3cjZwaUt0Mk04cW9zWXpvcXZRZWdGL0JvQ05USENYL2hxaWpzQUd4eVdKR2E2SXE0RG1RamFoTGpqRlMxVHNqdXFMckFYU01MaDVIemxmSW9NdTlsOFE2SDdxYzdsQm9hQmNra3liWXlDNUdtc2FLNmdTeHpJWkVrVFRCSlZMZ0ZPVjhncDdhS25RRnBEWWoxOWNsOFo3MlpjRU9mTFllWnRUUnUzcjhEaHB2cDZwTUJHVFVXRWIwV0dIT3FGL0JWYjNKenpuQUNiUnBWazYrUnNhQTJLUTNvNGJ1R2xYMm1LcEx2bnk3Z2gxQVJuUUhsM2h5eTNzaDZkdk5HMjhObGx6UGdRTkUrbEQ3eWpOVUNhSDBmRlpKUTJIVUp3TkdCeGdTYWlBdHYrb2JQUHpQNXo3MW9USjE0eHA4bmFXWXg0SFVacFJ6clVoaFJKVUx2M29aUGRXbHlMdXhiVEhnWHNwcFdRWGNWNm5KQ0gxbTFGaEdkRnFTQi9ZckdJYTl5NFFZWnNSdWpjVFRnZ05pazk2TVZuVzNYU1grOVJlc0IvZEdLektpRzdUT1NKNXVWeWV3bGtMelRBa3VrcEtGalVBM05xSlBhcXZBZFZJMDNVN1JQWVo4cUFjUFhJOW9BdVNIdXhnNmFGbkJta2wxOGtRMU1TRzFHUlVTODZuZ3Q2b0g0dk9yNktsT1JWZDVpQ01MbXliU2VGcDZjZ1Q3czAvcEdUV1dFZDBxaGtTaVg4RjR4M1pkMDh5VjVULyswR2xwb0FHeHlmQlBLenZYVmIySU8wVE9TbFIySE1pSUhpZTN4NmRVdjdEazUwQ3E2elFkTzNrMFJKUFVGalcxZ3I0T1I3WVB5b1ROdmRycmkxNEZOR2FqRXBTZ0EzSHdZT2tpZXpBcFc0T3B6V2hPdXdPYUdpRWNJelo1MHNLVFVQZGFFSDF5R0h3dE5Ta3V5NEVCLzNlQk5KMGNDeDBuTFJrMWxoSGRyTDByNWxVd2ZwQ1BiU25TcFpiNk4xUXFMUlV3SURZWnpLZ2VEZEM4ZG1YWkFlZkthZTR3WmtSUEpZQ1R0RlBIS0Q0QVZtUjRVamhZa2JXUFFHOGEvYnV0bklLcVBnMi94SzVGSFJTMkRZelYxajd3bzJiRXo1MndrQ2hRTjcwa2hSV3JwWWltTnFONXNpTmlzTUlyZGZ4alJQbldGc3lrRzhIK0J1WmpsZFlRZ0ZEVWx6Ymh2WGd4SU43emFEUCtuWllJRzk4TVBoV0JvNm5nYUJqYkViWE5meFVFUUNVdVc5SDdpV29jQUpzTVp0UThyV3QxcjlnK1htb2QwTDZrRVV3b0k3cEo3SWcxN0Y0OWRQZm4zUWF5Z2ZDeW1pRE5mU1RrQ2V5V2kzOUJ1ZFVOYjJ0Ui9udEs3SDU3QWcvNjNCMENiTXVleGVOdFFLSk5SMzJROEpnZ3drZW9GRVVTTlpqYWpHYm9GS2ZwQWVxQSs3WUh6NXRnVTcvRnVuZER6UW9YN3c2aFB0MEhMNjRFVDcvSTMzNTg1Y1ZmNTFRd2VXMGhNTTh1RkFIbGRiKzJoekV6Wk5SWVJuU3pMRWZNcWVEZ0F4LzZnVEpVbkwzczRvY2gzUFdKRU9EWE9MaDRrZ2ZFSmlvaDlaMjZzaGlmT0ZtTC9RUWNxenduUE5qeDFGTm5aVVRYaEc1b1h6a3NNUngwY2FLd0lYTFFTUlBCR0xPV2pSa3J1SWRkMlFPS1hJdXhOd3BLZmhvQkxRWGovQmM1aGtkWmFEWXJDZ3VIYnlQSUpUOWd3RTdHSmtGTWdLbk5hTm1vUE9XVGh5cDNmK25oVm5jSHY2N0swUEw1T1JpdlVvMnY0emdvVHRMZXlicndmZVV2QWhxYWtiNjhRVmxtMUZoR2RGcVNDM1lxT0tqeVd0T2Y3bHRkWER6cEEySVRsWkRhakpTRGdIVHcvOXU2NXhpN1VvdVk5UHJOaU42TEhlWlhFMHNkUVRYUHpweS84OWJ6WjBKVllUZ2d3cVFYbnd2MStnZVJwOGxPQ2NhYmpIM3lCZi9STWs5cXZ3Q0xxci84eHZQSzdCcTFtcUFCSFJkcFpLaFFyUnFiU1BRbW5zU216OVJtVktkVEhPVUE5eXVnMGhENFhQdFE5NmNoYzRtZE9ZdE5QZ09UZGgyYWZ5dEtSSmhSOEZ5NGVSdXlWMng2ekNpanhqS2ltN1czeDV3S0RtN2lqVlUvM1R2ZnRtdG40VThkRUp1b2tMUm1OR2M2VVlVL3JSemM4cjMrZXBMY2pPaUUwZ1VXM1ozS1JSSlBuek10SWNnTHdVTC9JdUUzSTMxZE1WVUZjNTV6Y2lERUFDNlkwNWlaQ2JIVVpsUWxVMXljUy83ck40ZHYrRXc4MVJsL3lpZkNzejhDdVRmZCtmRS8vdGQzR00yVk5CazFsaEZkbHVKNURrREJIdTZEemtwclJyT0dEelBvV2h3TnY5QWNHb0xnbVRkWHVqLzFuYkhLL1A1SHpuWGZrUEFhN2ovWWllRTVvZzJ4ZWU3SVRtOUdsY3N1RnBQMEk1ZEFXak02NlZxTEhIa0wrcTlBMDlnMTZKK1BsN0xvMlZKRXdyU3pVWjdzdlhzTG5HUWVnUVRTbWxHRG5pZ2VRVDJIVVdURE9BZ2ZSZ25BczJMczZDVUxTV3RHaXpmQzVwUFZtNlNra2tCYU0ybzd0MXRURlRPU1NOUG1WdDFRNnBoalBjYWZSWExoMVZlRGFmKyt1WTkwa2pkMENkQ0xZcjdDU3ZvU2d3OXRyUEo2ZHZFQnRHYVc5ZGdMb2E4cCtjbzdjUXdYcDc3MmpsZGV2Y2RnS1ZzVGVuRWQ2em9BQUFHZFNVUkJWUGFKSk03WVBhczlISzRCTktoaFhCSzNNYnh0ejVhYVNPc1lHK3lKN0VuQ2tVcGc1dFdwaWk4WUYyZFNrWXdCVXU4K2Z1aEdOQWRscVVYWFFkbWhxemhoY01Na0VIME4rNFlWZDRNS21rOWUreDV3eWZuWUVXLy83TXNwejZuNkwyRkNPWFFKektnN0FVTXY2a1lXWUZ3M0hVYkI4ejFPamRLWE9YU0xUMStWQ1dhL0VsZ2VsRy9TYndXR1ExZVBIOEFPdXBqVlFlMnZGVzdFNXZ5Z1d6L2hGNU5BNXhpZXZrSVRaNGU5NUJQL3dUMG16VDZpeDlPcjdrTVFZMDF5WEJlNGxUVHZTL1d2dVVYNUdmSCtXUWpLNmVQcFZSOWFMdVBGb0hSTUY3aXJ3M1ZXM1MvTlpGWC81TmdvcThSR0VmOVlIaHVCb0pmVTErdUhJdlhXd0VhZlpmSTlsYUZVZGNMMEJrZ2c1WTJWRzFDVEFSZFJUSG44M0ZleHN6MnVwV1pnMmhtWVFXWW9kSUk2V0FrVWpxMW5Qai9NRzU4RFhGRjJqdU10a3NGMjB0SG5WamkrRjdxYWlhOFNEMHdkU3dNMDBkbTlnVlZyd3VqSUpQRDJJeXQ1MkFWUERlcGtKMW5Sem5DM0FaTUZUbEltRWpncUNldy9NYVNTODhmV0V4NlN3Q1pzeDFnQ3VUY1BxZkw1N3hzUzR3bmJZeUNCL3dNZFFPK2I1dS9ENmdBQUFBQkpSVTVFcmtKZ2dnPT0iCn0K"/>
    </extobj>
    <extobj name="334E55B0-647D-440b-865C-3EC943EB4CBC-7">
      <extobjdata type="334E55B0-647D-440b-865C-3EC943EB4CBC" data="ewogICAiSW1nU2V0dGluZ0pzb24iIDogIntcImRwaVwiOlwiNjAwXCIsXCJmb3JtYXRcIjpcIlBOR1wiLFwidHJhbnNwYXJlbnRcIjp0cnVlLFwiYXV0b1wiOmZhbHNlfSIsCiAgICJMYXRleCIgOiAiWEZzZ1JGNTdLakI5SUZ4aVlYSjdSSDFlTUNCY1hRPT0iLAogICAiTGF0ZXhJbWdCYXNlNjQiIDogImlWQk9SdzBLR2dvQUFBQU5TVWhFVWdBQUFQQUFBQUJKQkFNQUFBRHh2clljQUFBQU1GQk1WRVgvLy84QUFBQUFBQUFBQUFBQUFBQUFBQUFBQUFBQUFBQUFBQUFBQUFBQUFBQUFBQUFBQUFBQUFBQUFBQUFBQUFBdjNhQjdBQUFBRDNSU1RsTUF1Ky9kemF1SlJCQm1tU0oyVkRKK1JpaE1BQUFBQ1hCSVdYTUFBQTdFQUFBT3hBR1ZLdzRiQUFBRmVVbEVRVlJvQloyWnZXOWNSUkRBTjJCemx6aDJBcUpBa1pBcFFGQVFYWlJBQjNwdUtORVpDU1JFYzZjVUlOSFlvcVR4UVFXVlhRQ2l1elFSd3MyNW9LSTVDNGtheTZLaXVmc1BranpISUQ2SG1mZDIzMzdPUHMvYndtOTM5czF2OW10bTU1MlY2bGo2WDk4K3U3RXJWZTZtNVZycHorREZkNkU4ZG1YdDlXNWFIdmNUZUZ1cDllTHN5Sk8yTmJwcHVkUWUvRTdOVmZqUGxkYjFQZkRLdG4wanAyWGZ5dGJtY0svcUg1WHhsSG5ET2Eyc09kczVMQ2RWWXgrMnJGRFhmanoweW9GOUlhZGwzOHJWOUpvcDlSVDhrWHZQNyt1bTVURlc0Tys2dlFHUHZZNXNvNXVXaDl5RGg3b05zT3YxNUJyZHREemlyTm5hb1Q1bFhqZlQ2S2Jsd1FyWTF1MFIzUEo2Y28xdVdpNXhEV0NzMnpPejIyNS91dDVOUzZuZW5hVUJyZ01jNi9vdjhLK1J0ajI3YVNtMTBpd3ZPaEVjTkliL2FUTm8rcnRwZVlaWHJlRXBuQnR3MjdPYkZzWGxld2E5QW5DaTY5T0xPM0phNnhrdnNNUFpXeDhaSytaNXBkbFg5YVJyK015OFFNOGNKcW5WOSsxUzYzeTNJZllQSjBwZHBYM3RINUxRUVN6QU5aekZwTFcrdWYvMGdNemRxQUw4T3dWV0h4OFp5NnR3VTZuTEZLTk9xL1Yrd3NhckJaVG1MWHJtTUt6V0ZUVDJpcUY4aW8yL1RBTjM1MzNWZ3lQMUdWUkgreHByR0RWWURLdDFGVzBkRzF1NHN0REV4WTBDeXBNMW1Ld1A0QkV0QTRzZ2JSYkRhdUZ4eDBrMTVRZGM3SWx1OVRiaC9Bdm80OThsU1hEUlRuUlBzTlFvWlRHc0ZuWjQrN1ZwcDZ6VzdzTEw1U204T3Fuc2VRajNjRkV2aTJHMTVuaVNLNjcrZ3p0YkpWWjE4eXRjRDh6dnF1S2N6OWlQV1F5ck5RWDRVNU9yQi9uR3JoVTRVVGtkQ3ZTckxJYlZHa0Z3MCt5QWMrZjlpc040WHJNdjVVSW1pMkcxQmdBdjJBbGk3WE5vcnA3K1hiaHA5OWdMOTg1MlZOb3NodFBDNjlMZVB4VUNQVkpuVkJzajcxUmZ0dmZ4VGpNMlBXWWV3Mm1odkxuc2FnaGVvTENrNnNhdzhlTXFuRzFBYzJGRWlRQ1A0YlFDLzBON2RMckdaRGlNWEdvQTEwbU9aVFBZbnRDTjhaVUd3MmlGL29jcWhmYmtTMDJzWHRSVHRabldvSms3RFFOTEJzTm96UU0zUnNnUTZqUlczMDRZcmRZK21CQjl3YWUzR1F5ak5RM2NHUGtqY0Q0VW5Qc1k3MFg5QWRIemJrVWFVd2JEYUtFVi9YbEErbFdadVdOeE1oQzhJdlhOdFJvZWFob3NoMkcwSXY5VENnM2JWTTVKOW1qM0o5WFE1azZJcVFlYnd5UzFZditybHRxR0I4L3dBMzJzaDdXLzFUYnBieGFUMUlyOWozekZMQ2tpbmJ3YWZ3dW83NU40cGJPWXBCYTU4WkxHN0pRaVB1aW05eFRleEd5b0tKMWJwT3JLWTFKYUNmL0RPT0hNMkppc24vMFIvdmd5d0l3b0tIbE1TbXNPOENpQVVNaXhleHgyL255N2ZQM2JRS2hVQzZZZmEwM2RFMXp6ZW1qWW51cklSbElneDZEcmhML2dVTnAyNFU4eVBRdzVwdERoMFprSEhaUXdHRGpkeWFvWVEvdHBiaHhEeENTcGljbEcxdktVWStqdVBRNm8xMUMyRmNoYW1uSU01Zi9MZ1BvQVplTkExdEtVWTJoWlEraE9ZakRoTzBGYmp0bVAzWmp5QUMvREQ0eWttbkxNSW5aWk9pajY5a3ZaU01ya21GbnN4aFR2UTlkT1duT0Vja3dSZXc2bWVOSkRUYnZ6MEJrSFZmT1lsUC9OMFRDbVdaSWl4NlQ4YndlaWhLcHRFSEpNeXY4RzhrZ3R4eVQ4ajg3V1Z0c1VnMzQ1Wmo5Mlk3elNvMWdXMkltYWNzd2lkdU9wM0lzeDBZOHU4QmJNTEhaWjNPSmIwWlJhQkhKTUVma2ZuWk9qRmp0UnR4aVQ4TDg5OXlzaXNwQVd5REVKLzhQQmo5TjRYaXJIeFA2SFAxaUVTU2R2MFBUSU1iSC9qZUpNeU9ENXB4d1QrUitPWFQ1aEpjY3NRdi9EQ1cvek0rTjY1QmowUCs5ZmRmZzdwalNUcDhISU1ZWHZ4aGltbzY4eGJwYXVYSXloajlvdFMrZ05BWjZ6elF2WDVCajZWaGszL1BWTm9GOTU1RVdPV2FEaEEyMm8vOXVnMndiVGIwRVN6SmNmdjRjckMvRFM0WWRZN2orTFp1RU4rV3psbUJsWjlVcjVuZHd1SGVpZ3RHRis4dDh2WC90KzJjR3VFbVArQno5bmEvekh1RC9oQUFBQUFFbEZUa1N1UW1DQyIKfQo="/>
    </extobj>
    <extobj name="334E55B0-647D-440b-865C-3EC943EB4CBC-8">
      <extobjdata type="334E55B0-647D-440b-865C-3EC943EB4CBC" data="ewogICAiSW1nU2V0dGluZ0pzb24iIDogIntcImRwaVwiOlwiNjAwXCIsXCJmb3JtYXRcIjpcIlBOR1wiLFwidHJhbnNwYXJlbnRcIjp0cnVlLFwiYXV0b1wiOmZhbHNlfSIsCiAgICJMYXRleCIgOiAiWEZzZ1JGNTdLakI5SUZ4aVlYSjdSSDFlTUNCY1hRPT0iLAogICAiTGF0ZXhJbWdCYXNlNjQiIDogImlWQk9SdzBLR2dvQUFBQU5TVWhFVWdBQUFQQUFBQUJKQkFNQUFBRHh2clljQUFBQU1GQk1WRVgvLy84QUFBQUFBQUFBQUFBQUFBQUFBQUFBQUFBQUFBQUFBQUFBQUFBQUFBQUFBQUFBQUFBQUFBQUFBQUFBQUFBdjNhQjdBQUFBRDNSU1RsTUF1Ky9kemF1SlJCQm1tU0oyVkRKK1JpaE1BQUFBQ1hCSVdYTUFBQTdFQUFBT3hBR1ZLdzRiQUFBRmVVbEVRVlJvQloyWnZXOWNSUkRBTjJCemx6aDJBcUpBa1pBcFFGQVFYWlJBQjNwdUtORVpDU1JFYzZjVUlOSFlvcVR4UVFXVlhRQ2l1elFSd3MyNW9LSTVDNGtheTZLaXVmc1BranpISUQ2SG1mZDIzMzdPUHMvYndtOTM5czF2OW10bTU1MlY2bGo2WDk4K3U3RXJWZTZtNVZycHorREZkNkU4ZG1YdDlXNWFIdmNUZUZ1cDllTHN5Sk8yTmJwcHVkUWUvRTdOVmZqUGxkYjFQZkRLdG4wanAyWGZ5dGJtY0svcUg1WHhsSG5ET2Eyc09kczVMQ2RWWXgrMnJGRFhmanoweW9GOUlhZGwzOHJWOUpvcDlSVDhrWHZQNyt1bTVURlc0Tys2dlFHUHZZNXNvNXVXaDl5RGg3b05zT3YxNUJyZHREemlyTm5hb1Q1bFhqZlQ2S2Jsd1FyWTF1MFIzUEo2Y28xdVdpNXhEV0NzMnpPejIyNS91dDVOUzZuZW5hVUJyZ01jNi9vdjhLK1J0ajI3YVNtMTBpd3ZPaEVjTkliL2FUTm8rcnRwZVlaWHJlRXBuQnR3MjdPYkZzWGxld2E5QW5DaTY5T0xPM0phNnhrdnNNUFpXeDhaSytaNXBkbFg5YVJyK015OFFNOGNKcW5WOSsxUzYzeTNJZllQSjBwZHBYM3RINUxRUVN6QU5aekZwTFcrdWYvMGdNemRxQUw4T3dWV0h4OFp5NnR3VTZuTEZLTk9xL1Yrd3NhckJaVG1MWHJtTUt6V0ZUVDJpcUY4aW8yL1RBTjM1MzNWZ3lQMUdWUkgreHByR0RWWURLdDFGVzBkRzF1NHN0REV4WTBDeXBNMW1Ld1A0QkV0QTRzZ2JSYkRhdUZ4eDBrMTVRZGM3SWx1OVRiaC9Bdm80OThsU1hEUlRuUlBzTlFvWlRHc0ZuWjQrN1ZwcDZ6VzdzTEw1U204T3Fuc2VRajNjRkV2aTJHMTVuaVNLNjcrZ3p0YkpWWjE4eXRjRDh6dnF1S2N6OWlQV1F5ck5RWDRVNU9yQi9uR3JoVTRVVGtkQ3ZTckxJYlZHa0Z3MCt5QWMrZjlpc040WHJNdjVVSW1pMkcxQmdBdjJBbGk3WE5vcnA3K1hiaHA5OWdMOTg1MlZOb3NodFBDNjlMZVB4VUNQVkpuVkJzajcxUmZ0dmZ4VGpNMlBXWWV3Mm1odkxuc2FnaGVvTENrNnNhdzhlTXFuRzFBYzJGRWlRQ1A0YlFDLzBON2RMckdaRGlNWEdvQTEwbU9aVFBZbnRDTjhaVUd3MmlGL29jcWhmYmtTMDJzWHRSVHRabldvSms3RFFOTEJzTm96UU0zUnNnUTZqUlczMDRZcmRZK21CQjl3YWUzR1F5ak5RM2NHUGtqY0Q0VW5Qc1k3MFg5QWRIemJrVWFVd2JEYUtFVi9YbEErbFdadVdOeE1oQzhJdlhOdFJvZWFob3NoMkcwSXY5VENnM2JWTTVKOW1qM0o5WFE1azZJcVFlYnd5UzFZditybHRxR0I4L3dBMzJzaDdXLzFUYnBieGFUMUlyOWozekZMQ2tpbmJ3YWZ3dW83NU40cGJPWXBCYTU4WkxHN0pRaVB1aW05eFRleEd5b0tKMWJwT3JLWTFKYUNmL0RPT0hNMkppc24vMFIvdmd5d0l3b0tIbE1TbXNPOENpQVVNaXhleHgyL255N2ZQM2JRS2hVQzZZZmEwM2RFMXp6ZW1qWW51cklSbElneDZEcmhML2dVTnAyNFU4eVBRdzVwdERoMFprSEhaUXdHRGpkeWFvWVEvdHBiaHhEeENTcGljbEcxdktVWStqdVBRNm8xMUMyRmNoYW1uSU01Zi9MZ1BvQVplTkExdEtVWTJoWlEraE9ZakRoTzBGYmp0bVAzWmp5QUMvREQ0eWttbkxNSW5aWk9pajY5a3ZaU01ya21GbnN4aFR2UTlkT1duT0Vja3dSZXc2bWVOSkRUYnZ6MEJrSFZmT1lsUC9OMFRDbVdaSWl4NlQ4YndlaWhLcHRFSEpNeXY4RzhrZ3R4eVQ4ajg3V1Z0c1VnMzQ1Wmo5Mlk3elNvMWdXMkltYWNzd2lkdU9wM0lzeDBZOHU4QmJNTEhaWjNPSmIwWlJhQkhKTUVma2ZuWk9qRmp0UnR4aVQ4TDg5OXlzaXNwQVd5REVKLzhQQmo5TjRYaXJIeFA2SFAxaUVTU2R2MFBUSU1iSC9qZUpNeU9ENXB4d1QrUitPWFQ1aEpjY3NRdi9EQ1cvek0rTjY1QmowUCs5ZmRmZzdwalNUcDhISU1ZWHZ4aGltbzY4eGJwYXVYSXloajlvdFMrZ05BWjZ6elF2WDVCajZWaGszL1BWTm9GOTU1RVdPV2FEaEEyMm8vOXVnMndiVGIwRVN6SmNmdjRjckMvRFM0WWRZN2orTFp1RU4rV3psbUJsWjlVcjVuZHd1SGVpZ3RHRis4dDh2WC90KzJjR3VFbVArQno5bmEvekh1RC9oQUFBQUFFbEZUa1N1UW1DQyIKfQo="/>
    </extobj>
    <extobj name="334E55B0-647D-440b-865C-3EC943EB4CBC-9">
      <extobjdata type="334E55B0-647D-440b-865C-3EC943EB4CBC" data="ewogICAiSW1nU2V0dGluZ0pzb24iIDogIntcImRwaVwiOlwiNjAwXCIsXCJmb3JtYXRcIjpcIlBOR1wiLFwidHJhbnNwYXJlbnRcIjp0cnVlLFwiYXV0b1wiOmZhbHNlfSIsCiAgICJMYXRleCIgOiAiWEZzZ1pWNHJaVjR0SUZ4eWFXZG9kR0Z5Y205M0lFUmVleW93ZlNCY1ltRnllMFI5WGpBZ0t5QmNaMkZ0YldFZ1hGMD0iLAogICAiTGF0ZXhJbWdCYXNlNjQiIDogImlWQk9SdzBLR2dvQUFBQU5TVWhFVWdBQUFza0FBQUJiQkFNQUFBQnpLZ1cvQUFBQU1GQk1WRVgvLy84QUFBQUFBQUFBQUFBQUFBQUFBQUFBQUFBQUFBQUFBQUFBQUFBQUFBQUFBQUFBQUFBQUFBQUFBQUFBQUFBdjNhQjdBQUFBRDNSU1RsTUFJbmFyemUvZG1VUVFpYnRtTWxScHNNdzJBQUFBQ1hCSVdYTUFBQTdFQUFBT3hBR1ZLdzRiQUFBTWEwbEVRVlI0QWUxY1RZd2NSeFh1L2JGM090N1pYYUhjWnlVclNCeGdMWUdFSWc0elVvUUVCeGp6Y3dBSlpSYXdEVnd5b0J6TUlXTG1ZaEZ4V1I5aW8vQ2ozUU1XaU10YS9DaENJTWFJU0FndTR4TkU0ckJ6d09RNEJtYzJDWGJ5ZU5WZDNmWC91cXEzSjU1MjNMSjI2dWU5cjk3N3BxZnExYXR1UjlHamVjVi92bmo4eWpEVXQzSmFvYU04TXZMeEFMNzRNWmh0aHpsVVRpdHNqRWRKK2dwOE5vbzIrc2RiUVU2VjB3b2F3aXA4NDVhMWVkRWJHL0EvWnVJS3ZHTlkyZ0RsdWljSkVGcVMxQnlLdmM0Y1FPY1AyWUp2SjRPMFo4Yk5UTEJNYU0zWFpOaWRMLzZjMEx1enF3bnlQblQwRVpZdUs5Y0xVaitoSlVuTm9WaFBsdmxQUDRxZWdMZjhTU21uNVkvdmxxd255NnZ3bjlTbEpyemg5azN2S2FlbG81U3AxNVBsUGJqTG5RVVllcnRkVHNzYm5oQ3NKOHVEZkRydThtV1FjREh2S3FlVnE1K2dVRStXKzNDTys5d09jS0NjMWduSXpWVURqTXgxSG5waENlQ0FHekhJWnVoaW84cHBGZU42U05TSDVjYWwyNWsvR3dEYnZMd0Q3MmF0UlovbHRJcFF2ZnJydy9KcVBrdGcvQWEzdUhjNzhGOHZQMUdvbkpZdk9pbFhTNVpYQk10amtMZlFwS3ZsdEVoSTM4NzZzTHdpb29sVmdBbDNjT3dmTUpmVDhpV1NsRnNVbG4rcnBIamcrSmxmNkdhdjVYTnhkRnBtK1ZnV3BHRGNXakxDWE1vTHduS3Nrc3hxOTRhNXcvRmx6Rm9zczdrNHZzd2FKYjZtSUxOTXdqaTE4bkhtVmxnUWxxTy9QZi83SHVQMmxTVFY4NGsrRnQvWXlyeGVnV2VqYUozdDh1NGswOFlwc2VPYndpeVRZcDhVakZ0TFJwaExlVkZZUnVmV2tOa3ZaMDUrSHl0dlpoV2NVWitPR3JBVi9SaVNRR1BUeVRJRlEycGxRODNuYzRGWVhrWml0M012V2EzRGE4MCt6Q1pMY0hXakIvZlpEVTd5NVlRaHRmSng1MUpZSUpZeDBzTGJOYitleERrRHArUGthb3pnM3NzUTQ5L2JySTYvL1VuU0hrWGFqSUd0VGhoU2k4UE42V09CV0VZV2xEbDJKRzdtYU9rR2ZHbDJCejZmMHE3d0phOStqQ1FuREtrMUQzcWZ3dHRHdjJZVDkwai8xb1VCdnVxV0x0blR3cmhDVnNYWk9EbmNTOXRlUlJQd1FEVzVwR2pCakplZE1LUVdSNjcwbzIreUJuRFRQVVRibFBmZTJMcFJ0WjR4d0FPNWlZVmxROUVnWlN6SS9ZVVRodFFTNDJCcC9UdEt0V3psMVV2WkJjZFo2Y0xRamZiUFRFaDhQdTJXTHRtRFh5VS9BZUVBaHlETlovOUN6di9JTzg1UU8yd25ES21sMkh4MFg2bWV2Q0w1Y1hLd2t5SDBBTTRyQ05jZ1Q3akZOK0JaTVM4cmVSOXBWa20wblRDa2xqTHdWSi9ybGQ0U2xjVmhHZE8vSXV1V2VJSUJORC9WYTdhVkdHTmQ1SmNQOHkrQ08rK0dvYlJVNXNiS0txejJsYW90RHN0SVFwN1BURjNCaERBa2tWdXptOGZMeVlhd0NYbm15TWppdTJFb0xaVzdSNWhsTGM1RnY5bnlkOEQ4eDNWTDJmdEZ2WHlwSG1tempCNHV5ekNFRmh0RlhIVmx1Wm5jazhJUFMwbVBjMUVFUTZFT2t6eVQ1ekdtNlUwc1R2dDYrVjNOQlBFaVlBaXRWRGY3VzFlV0Ivb2FsVGtrUGx0YXVJdzlYVWlmQ09BNXVVa1VMWDM4S3RPWXVwOFVJR0FJTFFZcXJycXlmRmk4YXV0eExqcmRCdW5SSVNtL2pLbFAva2hSUTBsOE1wNElHRUpMTUp4ZzFIVDEyNU16RktwTFdRMHBWY1BsS0JySSt4VHByQVN6b0R4ZnQ2S0hHT3liY2NFUVdwa1I2V2RkNytWTktkdW1lcFRYZW5xNG5MQXN0cGpTNlNxYnNaT1pJMm9aTVJJRjQ5YktyVWdLZFdWNU5jOWlxdjZJbWhubkpqT0dtTThWbG85NGtORk5RejFQR0tlVzBFOUtKMkI1NmV3blo5OFlhbmlSY1M5a0FuYnhyRGYwY3gzZUxsQXg0OXdvR2ttWi9FaDZIZ09md2s4VFMrYUVRY0k0dFRUYkNsbitoNDFLQnZJakRJdjZjRHpVQUYwc084UTFiZitxbkY2emFyRndXUS8zMEdRbFN5Y3Azb0huTUt2VG53MmxObGFrWVZ4YUdrZ1J5eXluSWgyWVJSY3ovUjhDL0dFcitnQTh5QnI0cDRObGw3aW03Vjl0ODRuVXFXR0pjM0h6a2ExeWhscmN4cmQzZXJoWjBTNGF4cVdsZ1JTdy9CSWpXZVJZb3VYc1ZzQk15V2NZMUhYOWZyR3o3QlRYelBHdnR0SmRuRnVoQmFCbnd0amVUOHpMbW1wODl1THM2My9WR2lOY0Rra1loNVlHUTdQYzZLRmQ3SnB3dFZNOHFJbTcvRUducHI0S1dWbDJpMnZtK0ZmWGlpYm1NWEFUQlNaN1EwVEVHS0tkS2xVQ1E3TThUU2pHUCs5d1F3N1BwWVVyT2ZGdExaaTBzdXdXcHh3aysyTGpGdFBFQjhMcXJJZWRrNzZiVlR3L0s0RWhXUlp2Qi9HZFZzejNBdGlSV2J1VEZialZOcFlKY1U5ZkxXS0hCUkZ6bisrbUpWVzJrbWszaGRSckwxWUNRN0o4aEV2eW42NHV2ZDdMVW9oUDhKa09PdzY0VVZNUGxnbHh1MnMrcmF2NUQ4d3F6ZWJnbTFvUEh0VGwrUXF0eTFXdEJvWmt1UTlmU1ViSG1IRTNLZXludS8ybFhwWU5qNklkbmdESXpPeDFzbEwrU1lublFzR0Z1R2UrbWllQnNGenl0bFJueFUxczYyaHRCZFZxWUNpVzEvS3c1enFmSUhaMkU2TXd1c2ttNm1oMFY3WFQ4dTRxSmE0cUI5WDI0SE9FUEo2TDZPRlBkSVJ0QjRTT3Bhc2FHSXJsdmZ5b0llNm1Kem05U1dMSW9UanFXZElPZlN5R1JvSGlOZ2hiMnpMTTlGMkhKTVptQjZtYUZORVFnM2xkUnF0WEEwT3gzSDJRRDNrdFdmYlcwd1FleXhCczhhN1ZZck1EeGZNeEN3czd4cFpJVXRrMzQxeVd4QTlOUVZZRFE3RGNrRTROMXBNNTduUWFiT0lKZWZicVlUektuL0NUUEZTTGdlS3FNbFhEd016WXF1WHlVek0wWml0WnNiazVRbEtvQm9aZytZeWNLTzkzY05DOWRBNCtFZzVjTWRaeDFVaFdDeFEzQVp3dFNNRXRWK2RBV2p1NERFdjg1T3VKUzA5cnJ3YUdZSGxmVEJoNFpQTTJEdDg5U0d4b0E5OTN4UjkwYjFpRnRZSGlRakdLZnZvaWVmMEFaNEFQeWZKU0dXY0hiVjFtWjZxaElRYWJaTXJCeEs5SnBnOW1VdVhGYkxaTnJCMmZsNHcraFpNRlBvcWF0S1RHdnZ6YVgvcHcvN1lrNHlnR2lrc29iRVl2dkE0a0JWRzB4Ymt0eEpvSUVaOVNlUmg4d3NaMUtadjg4YlpreHhydVI5YlNWSkhZRWNLdmxLOUZFcGVLZ2VLU0pwNFRlVnpzUjJaZXRqajNFSXhEUFZOUmJTa1BzK2MyWFU5aWlTRWJ1RGh2cHBNYUN5RXZYYnJ3NjhzZjhlQTRmU0krUUZ3TWljOVBhTy9PMkF5L1p6ZkNGdWYyUkY1QUhvVXFsNGRad2RFYzF6ZmRJK0pzTWI2WmRMUHB6UzFuOUFTS0cvcEVBOTdyYjlwSlp1L2o2RWF5WDBhSFFMTjFWUVJEckg3cXFOMUpoUC9ZaFZ1NUxKQkw2Z1YvQXNVTDBKVHVRZnErZ3RMR0svdG11SXlHRkFmM0dsWkZNTjRzRHc2YVBLTGZESXM2QThVMU42bnFHWmhOWFAxVEVXMW1JdU13dXhPMWltQzhXUjZmVytQSERQajl5akZlNW9Uck0xRGNCV05wSDhHM0xLMXAwOEFNalh0WnpzdXBaSFpVQk9QTjhsNW5rNmRtVzZZRHBubWlKVkJjS0JhVlZxZzhmdCtJYzlsQzVwakUzU05WQk9QTjh0RXVYL3dpcE8ydTJ5NmpKMURjMEhjMjdCQ0pLa3VjdXhmMkUweUdyUWdtOG1mNWJuK1NPcnh2UHJQalpBSTdBc1VwS0tXdlNkM0tsamdYYjhzREJjQ2pVaEdNUDh1dHQ3SjAxbWJZL0JZbzd1RjdLbktObnl4WUZjdzRGM05XN3QyQUZRTWJLNEx4WjNuL1BsLzhXQ2phY1psbGFROFV0eURZbXdaVVdHYkd1VzN6Z01xT0s3ZFdCT1BQOG1aK0xvbGY4SzVreXBORHFXSXBCb3BiRUt4TlMrU1pQMDVUNnAyTFZxZ05WbEM5c1NLWUVKWjN1UTI0aDVKV3Y3aS9yZHVtMWdQRlZXVjM3WXp5VmV0eVV6MWN4bHY1bkM1VVhLOElKb1RsYlc0VkxyeFNodWE2bklXMjJSMG9ib093dFIyUjZiV0IvRGc0cXVNNzJFb216SVpvYWFzSXhwL2xmZkZjMmdERXVYWGNwWTQ0RThNRHhTM08ycHBHNUM2L3IvemVXSEp2TnJTaEZMUlZCT1BQY2t0NDFaSWVuUHc3ZVZ5Zk9CRW9YdUE0NzQ3Si9TZExUSGNFVUtNTDhEdFI5UzVWQklOdlRXVHhXZEhRUjJKWGplZHRWN240T255NlNCSC81NW9nOFVLOFJHQlpmMkZNVWNNaHBlQjRZd1RzbmFqd3F5S1lBSmIzcExtNG02MGtqYTdQYVdXZ3VCY2JwNldqWDFNQlZ5MjR4WnZqMTN2bEptWDI1bFFsTUFFc0g1NFh6cnpFai9zMlJzZTNSYXV6RkNqdXhKRTc5bUVvVjZYeVQzNytVWndnQUw1dytaZDRQZjhiNUJpK0p2VjdGaXVDU1Vmem5qRzZjaUEwZ2s5RlVmTnM3L2lXbDgyQjRqNllVejFIbnlzTmtGWDFtbjAzNy9RdkRGUU1ySldDU1FmMFpsbDU2R3dELzkrZmkvaW80dERQNmtCeEg5Q0JjNC94bEVyUDdNSUxQcjgzWTh5S1lGSmNYNVliNmkrMCtiUCs4VE1mTmt4ek5RU0t1MkNrZHYwaFNLbHJBWXUrTEsrRjUyWVgwTnVIWlpJdnk2ZWQ4K0REc3J4TzQvcXl2QzgySlhWeWIwRnM5V1Y1bkwwY3RTQjIxOHVNY1ZHeWg3dlRGbHUvZWptNEVOYnVlYzRFUFg2MHVoQkcxODZJVmI4TmZwTk1HOVRPNndVMWVObmpPZVVGTmIxR1pxMHFXNzhhR1Y0clV6ZXBvOHhhZWJMSXhoNDkzcFM4QjEvUGpqTTU4eDRNL3I0Wm9sM21iUEo5dzA1VmpqNE9sNnRpa3NJaEgzNmdGQi8zK1RQUWZCekkrWk5WV3JMNU9MdGNtcnNBeGU4SjJmOERVSFY0dWVtNURPNEFBQUFBU1VWT1JLNUNZSUk9Igp9Cg=="/>
    </extobj>
    <extobj name="334E55B0-647D-440b-865C-3EC943EB4CBC-10">
      <extobjdata type="334E55B0-647D-440b-865C-3EC943EB4CBC" data="ewogICAiSW1nU2V0dGluZ0pzb24iIDogIntcImRwaVwiOlwiNjAwXCIsXCJmb3JtYXRcIjpcIlBOR1wiLFwidHJhbnNwYXJlbnRcIjp0cnVlLFwiYXV0b1wiOmZhbHNlfSIsCiAgICJMYXRleCIgOiAiWEZzZ1hHSmhjbnRFZlY1N0tqQjlJRnhkIiwKICAgIkxhdGV4SW1nQmFzZTY0IiA6ICJpVkJPUncwS0dnb0FBQUFOU1VoRVVnQUFBSVFBQUFCSkJBTUFBQUFPSEpQK0FBQUFNRkJNVkVYLy8vOEFBQUFBQUFBQUFBQUFBQUFBQUFBQUFBQUFBQUFBQUFBQUFBQUFBQUFBQUFBQUFBQUFBQUFBQUFBQUFBQXYzYUI3QUFBQUQzUlNUbE1BUktzaW1XYTc3OTNOaVJCMlZESmM5c3F5QUFBQUNYQklXWE1BQUE3RUFBQU94QUdWS3c0YkFBQUVYRWxFUVZSWUNhVld2MjhVUnhTZXU3TUp6dHBuRjBpVVdDaUtGRkdjVzZvanlLNHZvaU1wem9WRkZDSGtoQTRsYUJFTklCRWRTbS9kUllxRWxNWnVnQ0tGclRTVXVJaGtwYnI3RCt3NDREMUhnY2YzZHVmM2pOZTNNTVh1dkIvenpjeWI3NzBaSVQ2d0pkY2VqTmNXUG5Cd1BpenAwSjB2S052NUNJenp0Q0hFWEcrODVHRFV5R21IanRFVGF2UWZhK3IwempGVWdXalRsWHhzSzNPVzBWaDIyb3FEN3duOWJDdlhiTk1UenpLcEtQY2h4S2YwejZSalBMOForcmZRTk9uWU0wMHFYcUFENlVxME1Pa2cxNitqUTlDWGNYWHRFMGc5V3BSZUxibzNnWC9vMGlBYVNHMUhSU1gwQ2pXMWh5T2xuQ1Bha2YxWDlGWnBULy9QNk1YaktPa3JEZkgvNlVPVmh3VlJOeEJkS2swRU5iajQxMDNzWjRoMnBiRnJpUEd0azJJMC91VlhGMENJS2IxL2NkYUdHRXZIeEVWZzZkQndKbG5lRW1LVzk1OHM4d0FMWWtnS1FueDk5VWJLQTlmeVZQdThoKzd4a2xwSW5lNEtNYzA4M010Mzg0bmg1SkF5NVlYL0ZJYjlxT1J6RUY0ckFYdS9KR3EwSko1VGZpenpKMEhNWXRTT0dvVjFrMlp4czBmWmJvTzI1bEk2NHFXZENJR2p3a1M2WGNaV3RxUlVXNmZEUHlqQmQ4UWFiR1JYV3R5TndHRHZTNnliWllqR1Uvb2gyNk9mQ2t3SFFvY1RvRzJjZ3NUT2Y0aEFYaUFMM1hXc2NVT2FyUk94ZUFGamwraU45TWwvZk5BTFJtRmxRNXhhY0cyUmwzV2JaR1h5M3dDOEpRSFBuRVR3bE9oN015bDZMMGluWWZLVTdwcFlPR2xtYlJaRndPUmlEZ1dpeU1yWWJEa25NbTNxeGFhZUJVT2cxeWxjTEFabGdVYmNiZlkxTDNMS05rbW5uRk55UEZwZ0pNZHp3QkErTzBWS3E2eEhXN2MzNzlNQzlwNWt4aG1kSThOaWVsTXhVNzBlK0xjOVdrRFZwNkxZeTB3Rkl4dWY1ZVFheGkrQnJrY0xRT0NZeldWbDFRdGt1OVRYVEs0WC92S0tnbEMwam8xcVZTMkVYbVp4M1Q0UWhNaU9USTRCQ0ZOY3JkckpVY28zaE4zZms5UGhGOUlpMzRnaGpnT3hMNCtrWDV4NkFSUFNnazlNTFJnKzFqMkM5MDJSa2U0K21CYWpBazEvZStFaEtkc2UvUXcyOXJJRnBjQS9RZ3NPank1K2xpdDNreGFlYXlucW9kWGFSRWVXeUYxbXA0bUZiL3p6UVhiL0cwZlp0YU5mV1BqeFpVN0U4WTRLT01CM25vRXI4RnRQVnlZaWRBZWVuU1BzczgxenNVWGU5NnF0UUI4bE1vRDFYR3lSYThPT3JVQi9Icm9ubnE1RVJJVUthTEVQM2FCa2pHZmlSWHNxc1JtQjlYMHNlVHVrQlZjYzUyNnkzR1BkWVVnQmp2Qko1SXhCZEVKYWNPTDVWSWtOVlRvczJxY0ZpbTZWQTRuUm9nMklYVFhGNmY4WUxYQWc0OU5IYW84WUxkSnFHUktoQlVlekFqZkZka2dMMUtDQXIzclZrYzR3cEVXM0dpdEVoQmFwL2JxSXpPcXJRbHB3Z0pkOHR4STVRb3NMOWsxV01sU1pJclRBdWdiS1BNay9wQVdlVTM1Qkx3Y0thZEVLNjJBNXhMWS9KNVpWYlJGaTZOTUNpMWdzbjlXM2R1eTNDSXg0ZjFlNWd4Z080YmVyQmRMRHVXLzlHU015dnkyc2pLcjFpVzVHM01wVWZQTU50TVBjT3ZFTHIxcEROUFdyTmZrcnJScUlaNzlkN0FPQmJpLy9qbmIxT3dEUTQyb3J3R0Y0TGZ1eUdvSjQ2UUprajFaR0ZSSGVBMjl0OHQyWGxwd2FBQUFBQUVsRlRrU3VRbUNDIgp9Cg=="/>
    </extobj>
    <extobj name="334E55B0-647D-440b-865C-3EC943EB4CBC-11">
      <extobjdata type="334E55B0-647D-440b-865C-3EC943EB4CBC" data="ewogICAiSW1nU2V0dGluZ0pzb24iIDogIntcImRwaVwiOlwiNjAwXCIsXCJmb3JtYXRcIjpcIlBOR1wiLFwidHJhbnNwYXJlbnRcIjp0cnVlLFwiYXV0b1wiOmZhbHNlfSIsCiAgICJMYXRleCIgOiAiWEZzZ1hHSmhjbnRFZlY1N01IMGdYRjA9IiwKICAgIkxhdGV4SW1nQmFzZTY0IiA6ICJpVkJPUncwS0dnb0FBQUFOU1VoRVVnQUFBR0lBQUFCSkJBTUFBQUEwNE83SUFBQUFNRkJNVkVYLy8vOEFBQUFBQUFBQUFBQUFBQUFBQUFBQUFBQUFBQUFBQUFBQUFBQUFBQUFBQUFBQUFBQUFBQUFBQUFBQUFBQXYzYUI3QUFBQUQzUlNUbE1BUktzaW1XYTc3OTNOaVJCMlZESmM5c3F5QUFBQUNYQklXWE1BQUE3RUFBQU94QUdWS3c0YkFBQURra2xFUVZSSURZMVd2VThVVVJCL0I2TEFlVUpoWWdteE1ERVdSMnQxU3FBK1lxbkZVUkNOc2NEWUdXUFcyQkFUelJKN2MyZGlaUU9Oc2J5TGphVVVKcGJIZndEaXh4NUdIWC92YTkrOGoxdlpadWY3elp2ZnpPd0tjYktuZm1OcnRERi9NbHRsVlcvVHc4dFVERTd1Y29GZUNkSElSMHVlUzQyODU0Z3BhL1JMY2hQMGx3bUZxUEJvMFRWbDJpeThReVpYdkdlVmhlc1d1NHJyMHphVFZwQW1LU0ZtNld1RkdWUE4wRGZObmFOakpxNGdGK2pRYUlubUsreWNxbDJtM3pVbGNMbzBsZE9pVVRUcFNkckVsMDRTOVl5a2JXL2tXNFJjZzJoZ1pKL29UNmhOOGJORWE2WEg3NVJGS0p0d0hoM2l6Uk1hbHZ3TTBaNWhPZzZRTzE0WDB1amw2OUpCVEhPUGtaSFhmUWZKSFpWWU1ZOGhXUTl4Yy9sMkp1MDJWRGRleWtFZUw1bHdaeHpTUXlyYzJlSVVyQjVaL2p5WTc0YVpHK2R4RmtZRDZ5RWt0NjI1c1I0b0l0bEVZSG9WZWUwcUYyUzFaeUw1V1VIQmt4U2I5aERQbzd3NVlyUlFIeE5LdlFDRG1tNi91bnhBT2tRL3VJZXMrTHdVcEJHRW9rbEJZKzZRN3UzVDQ3b2tJN3JQenhEdlNYZXExNGs2VVdXSEtTZ0hSenNDSUpYMWxKdVBIZDd0a0pkTnJUMHdGN1FQOGh5VnMrcE5WQUFITE9YVmUzaUxqTmJsQzg4bVR6eUVBL3JjSU9LbU95dFBnN29Wd0FGUmwvVGFHYWEzVHllQUF4Nm90OXFCMDNZVjFseXphN1haZkdEMDB6WkJwbXdiVC9CUzRYcjhWc29GSG5vUjVLUjdzc1hYVlF5SHlrb0RkbUNLMVZYVk5obkVjTWhhbW5RYXVrZjlwQ1FjKzhiYnZ2S3lmRi9vaFJCVGVhRTYwNmdUY01pcm1jbXROL0hsek9pS2pTWGZMYUtmbkFjdE1iZU5WLyt3VlR5OTVSbDBiRjJjVkg0WUs1WW1LdWwvU0lWYURoV0xHYmM4ZE9FVkpZc1JndXBNWk03cmpsVVVkbUVVeFpuSVdSZzRWbEZ6a0cwSE1zZGkzaUk0RGlEck9aT0FraGtFSXJHVGlPSnMrakVjY3FDOGxlZXNKVFdNU3krTFlaZTFiNnk0ZGd5SDdNMFFJdWFKREVJNHNBb3JTcFdDb3dXUFBSYlVKMU53b0ZRajM0cHpLVGd5czBTNW5hTVRjTWlMajBkYzlHTTRNR0pSRjdnalVuQjBLdEVRQ1RneTgvVmdjVGtad3lGcnNjUk5mRG9CeDBLOFZMbFBBZzZjMnVNbUFSM0RnVzlmdUZvOG54aU9aanpFbmtjL2pJaERLNCtJNGNBUmkxN01rR21iVDR1VjQ1K2tZclZKS3hTR1R3ZGF5dHZKTnBCN3kyOEhhN3BhbCtpZTA2WW8rUy9WS3hXTlRhTEhKWmNtaHZCWU02cjY1K3cvbDNqMzVtSVhEdlJnNVMyZTVidXdwK2Zwd0VhS01nVlBjYjNTUVh6MDdZdG5xL3ZWRHY4QTJCS1R6dXVOaGJFQUFBQUFTVVZPUks1Q1lJST0iCn0K"/>
    </extobj>
    <extobj name="334E55B0-647D-440b-865C-3EC943EB4CBC-12">
      <extobjdata type="334E55B0-647D-440b-865C-3EC943EB4CBC" data="ewogICAiSW1nU2V0dGluZ0pzb24iIDogIntcImRwaVwiOlwiNjAwXCIsXCJmb3JtYXRcIjpcIlBOR1wiLFwidHJhbnNwYXJlbnRcIjp0cnVlLFwiYXV0b1wiOmZhbHNlfSIsCiAgICJMYXRleCIgOiAiWEZzZ1hHSmhjbnRFZlY1N01IMGdYRjA9IiwKICAgIkxhdGV4SW1nQmFzZTY0IiA6ICJpVkJPUncwS0dnb0FBQUFOU1VoRVVnQUFBR0lBQUFCSkJBTUFBQUEwNE83SUFBQUFNRkJNVkVYLy8vOEFBQUFBQUFBQUFBQUFBQUFBQUFBQUFBQUFBQUFBQUFBQUFBQUFBQUFBQUFBQUFBQUFBQUFBQUFBQUFBQXYzYUI3QUFBQUQzUlNUbE1BUktzaW1XYTc3OTNOaVJCMlZESmM5c3F5QUFBQUNYQklXWE1BQUE3RUFBQU94QUdWS3c0YkFBQURra2xFUVZSSURZMVd2VThVVVJCL0I2TEFlVUpoWWdteE1ERVdSMnQxU3FBK1lxbkZVUkNOc2NEWUdXUFcyQkFUelJKN2MyZGlaUU9Oc2J5TGphVVVKcGJIZndEaXh4NUdIWC92YTkrOGoxdlpadWY3elp2ZnpPd0tjYktuZm1OcnRERi9NbHRsVlcvVHc4dFVERTd1Y29GZUNkSElSMHVlUzQyODU0Z3BhL1JMY2hQMGx3bUZxUEJvMFRWbDJpeThReVpYdkdlVmhlc1d1NHJyMHphVFZwQW1LU0ZtNld1RkdWUE4wRGZObmFOakpxNGdGK2pRYUlubUsreWNxbDJtM3pVbGNMbzBsZE9pVVRUcFNkckVsMDRTOVl5a2JXL2tXNFJjZzJoZ1pKL29UNmhOOGJORWE2WEg3NVJGS0p0d0hoM2l6Uk1hbHZ3TTBaNWhPZzZRTzE0WDB1amw2OUpCVEhPUGtaSFhmUWZKSFpWWU1ZOGhXUTl4Yy9sMkp1MDJWRGRleWtFZUw1bHdaeHpTUXlyYzJlSVVyQjVaL2p5WTc0YVpHK2R4RmtZRDZ5RWt0NjI1c1I0b0l0bEVZSG9WZWUwcUYyUzFaeUw1V1VIQmt4U2I5aERQbzd3NVlyUlFIeE5LdlFDRG1tNi91bnhBT2tRL3VJZXMrTHdVcEJHRW9rbEJZKzZRN3UzVDQ3b2tJN3JQenhEdlNYZXExNGs2VVdXSEtTZ0hSenNDSUpYMWxKdVBIZDd0a0pkTnJUMHdGN1FQOGh5VnMrcE5WQUFITE9YVmUzaUxqTmJsQzg4bVR6eUVBL3JjSU9LbU95dFBnN29Wd0FGUmwvVGFHYWEzVHllQUF4Nm90OXFCMDNZVjFseXphN1haZkdEMDB6WkJwbXdiVC9CUzRYcjhWc29GSG5vUjVLUjdzc1hYVlF5SHlrb0RkbUNLMVZYVk5obkVjTWhhbW5RYXVrZjlwQ1FjKzhiYnZ2S3lmRi9vaFJCVGVhRTYwNmdUY01pcm1jbXROL0hsek9pS2pTWGZMYUtmbkFjdE1iZU5WLyt3VlR5OTVSbDBiRjJjVkg0WUs1WW1LdWwvU0lWYURoV0xHYmM4ZE9FVkpZc1JndXBNWk03cmpsVVVkbUVVeFpuSVdSZzRWbEZ6a0cwSE1zZGkzaUk0RGlEck9aT0FraGtFSXJHVGlPSnMrakVjY3FDOGxlZXNKVFdNU3krTFlaZTFiNnk0ZGd5SDdNMFFJdWFKREVJNHNBb3JTcFdDb3dXUFBSYlVKMU53b0ZRajM0cHpLVGd5czBTNW5hTVRjTWlMajBkYzlHTTRNR0pSRjdnalVuQjBLdEVRQ1RneTgvVmdjVGtad3lGcnNjUk5mRG9CeDBLOFZMbFBBZzZjMnVNbUFSM0RnVzlmdUZvOG54aU9aanpFbmtjL2pJaERLNCtJNGNBUmkxN01rR21iVDR1VjQ1K2tZclZKS3hTR1R3ZGF5dHZKTnBCN3kyOEhhN3BhbCtpZTA2WW8rUy9WS3hXTlRhTEhKWmNtaHZCWU02cjY1K3cvbDNqMzVtSVhEdlJnNVMyZTVidXdwK2Zwd0VhS01nVlBjYjNTUVh6MDdZdG5xL3ZWRHY4QTJCS1R6dXVOaGJFQUFBQUFTVVZPUks1Q1lJST0iCn0K"/>
    </extobj>
    <extobj name="334E55B0-647D-440b-865C-3EC943EB4CBC-13">
      <extobjdata type="334E55B0-647D-440b-865C-3EC943EB4CBC" data="ewogICAiSW1nU2V0dGluZ0pzb24iIDogIntcImRwaVwiOlwiNjAwXCIsXCJmb3JtYXRcIjpcIlBOR1wiLFwidHJhbnNwYXJlbnRcIjp0cnVlLFwiYXV0b1wiOmZhbHNlfSIsCiAgICJMYXRleCIgOiAiWEZzZ1JGNTdLakI5SUZ4ZCIsCiAgICJMYXRleEltZ0Jhc2U2NCIgOiAiaVZCT1J3MEtHZ29BQUFBTlNVaEVVZ0FBQUlRQUFBQkpCQU1BQUFBT0hKUCtBQUFBTUZCTVZFWC8vLzhBQUFBQUFBQUFBQUFBQUFBQUFBQUFBQUFBQUFBQUFBQUFBQUFBQUFBQUFBQUFBQUFBQUFBQUFBQUFBQUF2M2FCN0FBQUFEM1JTVGxNQXUrL2R6YXVKUkJCbW1TSjJWREorUmloTUFBQUFDWEJJV1hNQUFBN0VBQUFPeEFHVkt3NGJBQUFFUWtsRVFWUllDYVZXTzI4VFFSRGVRSXd2THdjUUJZcUVRZ0dDQXVRb1FBZHlHa3JrSUlHRWFHeWxBSWttRVNWTkRCVlVTUUdJempRUndvMVQwRHRDb2lhS3FHanNmNURra29CNFpmaG1iMSszZDdZNXM4WHQ3c3pPdDdPejM4eWVFQU8yNE5YczN0VFNnTWJTTEdqU3VUc1VidndIeG1PNkpjUkVhVzk5WUl3OGZXUGJIQjBPRE5HaXQ5SzJFZzdzUmptc1NZZ1ZtcE45OW84Nmh4REg2SHQyYTJreFRMOGl5d0x0RHdpeFREdktrbWhBYmpSTkNNb3FycGw5S2RHOHNxblFUR1pyTmhnanFpckRwbzZLbXZmczhsYzZXajlCdEtIR24rbVBsdmJ2aDQzenVFcGFOUkMvKzV2cUZRNUV6a0xVNlVBdjZOL25iT3lIaVRhVlFkMFM0eVRGMnQ3Tmh6N29xRG0vT09wQzdLbUZRUXhBVGc2V0RFalFxQWt4enVjUEdpeDBJTnFrSWNUcnRSTkZ0cHhxY0x0ZHduQi9YV1BrNkxJUUk4ekRMWG1hSTVhVGJRcjFLdlNqTUx1bzUwOHcrYWtuT1BzOWthZDE4WlRrdFV4Mmd4aUgxWWEyZ3Q5a1dGd29VYmc1UnJXSkl1MnlhMTBoY0ZYWXlMUVBPRXBOemZMVGRQQ2NBbnc3TE1GQk5wVW1maEFvM0hPSmFldUdHRnVnQytFV1hhcEp5eGlFQ1NkVUxZclRCQkdRQlRMYTd5VjhSTVdWemJrUmh4ZFExWWwrcURXeTQ0dGVzZ0luRzlLcGhhVVY4ckp1a1p4TS9nTEFNd3B3cUJ2QmkwUm43YVlZUFNPVGhzRUNYYmF4aUtXWmMxZ1VBWnVMRWdwRVVaV3hVSW5keUlpdEY0dG1GNWhBYmxJNGNnWmxnVG84TEpRTkx5UmxDMlJTTGxaeVBGckFrdU5aWlFpZm5hSkl4MW1PTnUwZTNxY0Y5Q1hGakNHVEkrMW9lMXN4aThZZnJHOTV0SUNvVEZHeFY1a0tSbzdkcjBFdTJ1bVBRTjJqQlZaV3lIbXNuSHFCYkZlUFdON21lclJlUFZHOGoyeE5GOVdwV2dpOXl1S2NleUVJa1JzWkRXR0xxMU03T1VvMXVhTGxrSS9mQm84VzhpQ1dPREdJYlhVbDVlaldKVndLTGZqR3RNTlk0N3dqK0wrSk1qSitEcVpGSjBJejMxTHlrclJ1aTI2QWphWFF5VU11STdGcXdXc1JIaFUyYlduNm9JTGZ0U0xxb2ROYVJMdk9sSWZNVGhzTFgvbHBOcnoySmlhc0U5bm9SNW84SUh4WnpNYWJnQU9Ibm9ncmNJWkhsL05oeDRQZ0NQdHM4NWE0VXo2M3pqNHRSNGxNd0dwZFNzKzFZY09UVDBJMjU4bDZUUGtwNjNqNmJjaXFucXpIbEozMjFZc3BzUDRhWjc2U3BBVkhPTUUyeDhRZnRwTVU0QWgzSTZkdnp2Tm1raFpjajMycXBKbHFHWnoyYVlHaW0rVkMwbWpSQXNTbTNxSi9uMFlMWElqN2F2Y0RTYU5GTVZ1R3BOQ0Nvem5YYjJ0SG4wSUwxS0FFWHgyTHhMQ2RwRVU5R3l2U2FJRlF6Q1MyNmlFb0pXakJBVjd2WWVHclVtaXg3TDVrL3ZxVWVRb3Q0RmMxWldWWFVaSVcrSjN5QzNwWGE2bEkwcUtTcklPOUlSSzBnRnZabk1BdmgvZGd3SW41M3J2NjJxYjdMd0lsL3IrenZFRU1oL0R2T0xCSWo5aDc2Nmk2RGZuZllzNHE4MldpMDNiNlR5TisrYXBtNWNRMDhSOWV0dFlHeEtveUNiNGlPYklGNHNXanUvQ2I2SHpqQWRyYUtRRFE5V3dlTk5rKzFzSjMyUkRFeDVnNWhWZmZkeklpL0FYV0lkRmF1ZU1hU2dBQUFBQkpSVTVFcmtKZ2dnPT0iCn0K"/>
    </extobj>
    <extobj name="334E55B0-647D-440b-865C-3EC943EB4CBC-14">
      <extobjdata type="334E55B0-647D-440b-865C-3EC943EB4CBC" data="ewogICAiSW1nU2V0dGluZ0pzb24iIDogIntcImRwaVwiOlwiNjAwXCIsXCJmb3JtYXRcIjpcIlBOR1wiLFwidHJhbnNwYXJlbnRcIjp0cnVlLFwiYXV0b1wiOmZhbHNlfSIsCiAgICJMYXRleCIgOiAiWEZzZ1JGNTdLakI5SUZ4ZCIsCiAgICJMYXRleEltZ0Jhc2U2NCIgOiAiaVZCT1J3MEtHZ29BQUFBTlNVaEVVZ0FBQUlRQUFBQkpCQU1BQUFBT0hKUCtBQUFBTUZCTVZFWC8vLzhBQUFBQUFBQUFBQUFBQUFBQUFBQUFBQUFBQUFBQUFBQUFBQUFBQUFBQUFBQUFBQUFBQUFBQUFBQUFBQUF2M2FCN0FBQUFEM1JTVGxNQXUrL2R6YXVKUkJCbW1TSjJWREorUmloTUFBQUFDWEJJV1hNQUFBN0VBQUFPeEFHVkt3NGJBQUFFUWtsRVFWUllDYVZXTzI4VFFSRGVRSXd2THdjUUJZcUVRZ0dDQXVRb1FBZHlHa3JrSUlHRWFHeWxBSWttRVNWTkRCVlVTUUdJempRUndvMVQwRHRDb2lhS3FHanNmNURra29CNFpmaG1iMSszZDdZNXM4WHQ3c3pPdDdPejM4eWVFQU8yNE5YczN0VFNnTWJTTEdqU3VUc1VidndIeG1PNkpjUkVhVzk5WUl3OGZXUGJIQjBPRE5HaXQ5SzJFZzdzUmptc1NZZ1ZtcE45OW84Nmh4REg2SHQyYTJreFRMOGl5d0x0RHdpeFREdktrbWhBYmpSTkNNb3FycGw5S2RHOHNxblFUR1pyTmhnanFpckRwbzZLbXZmczhsYzZXajlCdEtIR24rbVBsdmJ2aDQzenVFcGFOUkMvKzV2cUZRNUV6a0xVNlVBdjZOL25iT3lIaVRhVlFkMFM0eVRGMnQ3Tmh6N29xRG0vT09wQzdLbUZRUXhBVGc2V0RFalFxQWt4enVjUEdpeDBJTnFrSWNUcnRSTkZ0cHhxY0x0ZHduQi9YV1BrNkxJUUk4ekRMWG1hSTVhVGJRcjFLdlNqTUx1bzUwOHcrYWtuT1BzOWthZDE4WlRrdFV4Mmd4aUgxWWEyZ3Q5a1dGd29VYmc1UnJXSkl1MnlhMTBoY0ZYWXlMUVBPRXBOemZMVGRQQ2NBbnc3TE1GQk5wVW1maEFvM0hPSmFldUdHRnVnQytFV1hhcEp5eGlFQ1NkVUxZclRCQkdRQlRMYTd5VjhSTVdWemJrUmh4ZFExWWwrcURXeTQ0dGVzZ0luRzlLcGhhVVY4ckp1a1p4TS9nTEFNd3B3cUJ2QmkwUm43YVlZUFNPVGhzRUNYYmF4aUtXWmMxZ1VBWnVMRWdwRVVaV3hVSW5keUlpdEY0dG1GNWhBYmxJNGNnWmxnVG84TEpRTkx5UmxDMlJTTGxaeVBGckFrdU5aWlFpZm5hSkl4MW1PTnUwZTNxY0Y5Q1hGakNHVEkrMW9lMXN4aThZZnJHOTV0SUNvVEZHeFY1a0tSbzdkcjBFdTJ1bVBRTjJqQlZaV3lIbXNuSHFCYkZlUFdON21lclJlUFZHOGoyeE5GOVdwV2dpOXl1S2NleUVJa1JzWkRXR0xxMU03T1VvMXVhTGxrSS9mQm84VzhpQ1dPREdJYlhVbDVlaldKVndLTGZqR3RNTlk0N3dqK0wrSk1qSitEcVpGSjBJejMxTHlrclJ1aTI2QWphWFF5VU11STdGcXdXc1JIaFUyYlduNm9JTGZ0U0xxb2ROYVJMdk9sSWZNVGhzTFgvbHBOcnoySmlhc0U5bm9SNW84SUh4WnpNYWJnQU9Ibm9ncmNJWkhsL05oeDRQZ0NQdHM4NWE0VXo2M3pqNHRSNGxNd0dwZFNzKzFZY09UVDBJMjU4bDZUUGtwNjNqNmJjaXFucXpIbEozMjFZc3BzUDRhWjc2U3BBVkhPTUUyeDhRZnRwTVU0QWgzSTZkdnp2Tm1raFpjajMycXBKbHFHWnoyYVlHaW0rVkMwbWpSQXNTbTNxSi9uMFlMWElqN2F2Y0RTYU5GTVZ1R3BOQ0Nvem5YYjJ0SG4wSUwxS0FFWHgyTHhMQ2RwRVU5R3l2U2FJRlF6Q1MyNmlFb0pXakJBVjd2WWVHclVtaXg3TDVrL3ZxVWVRb3Q0RmMxWldWWFVaSVcrSjN5QzNwWGE2bEkwcUtTcklPOUlSSzBnRnZabk1BdmgvZGd3SW41M3J2NjJxYjdMd0lsL3IrenZFRU1oL0R2T0xCSWo5aDc2Nmk2RGZuZllzNHE4MldpMDNiNlR5TisrYXBtNWNRMDhSOWV0dFlHeEtveUNiNGlPYklGNHNXanUvQ2I2SHpqQWRyYUtRRFE5V3dlTk5rKzFzSjMyUkRFeDVnNWhWZmZkeklpL0FYV0lkRmF1ZU1hU2dBQUFBQkpSVTVFcmtKZ2dnPT0iCn0K"/>
    </extobj>
    <extobj name="334E55B0-647D-440b-865C-3EC943EB4CBC-15">
      <extobjdata type="334E55B0-647D-440b-865C-3EC943EB4CBC" data="ewogICAiSW1nU2V0dGluZ0pzb24iIDogIntcImRwaVwiOlwiNjAwXCIsXCJmb3JtYXRcIjpcIlBOR1wiLFwidHJhbnNwYXJlbnRcIjp0cnVlLFwiYXV0b1wiOmZhbHNlfSIsCiAgICJMYXRleCIgOiAiWEZzZ1hHSmhjbnRFZlY1N01IMGdYRjA9IiwKICAgIkxhdGV4SW1nQmFzZTY0IiA6ICJpVkJPUncwS0dnb0FBQUFOU1VoRVVnQUFBR0lBQUFCSkJBTUFBQUEwNE83SUFBQUFNRkJNVkVYLy8vOEFBQUFBQUFBQUFBQUFBQUFBQUFBQUFBQUFBQUFBQUFBQUFBQUFBQUFBQUFBQUFBQUFBQUFBQUFBQUFBQXYzYUI3QUFBQUQzUlNUbE1BUktzaW1XYTc3OTNOaVJCMlZESmM5c3F5QUFBQUNYQklXWE1BQUE3RUFBQU94QUdWS3c0YkFBQURra2xFUVZSSURZMVd2VThVVVJCL0I2TEFlVUpoWWdteE1ERVdSMnQxU3FBK1lxbkZVUkNOc2NEWUdXUFcyQkFUelJKN2MyZGlaUU9Oc2J5TGphVVVKcGJIZndEaXh4NUdIWC92YTkrOGoxdlpadWY3elp2ZnpPd0tjYktuZm1OcnRERi9NbHRsVlcvVHc4dFVERTd1Y29GZUNkSElSMHVlUzQyODU0Z3BhL1JMY2hQMGx3bUZxUEJvMFRWbDJpeThReVpYdkdlVmhlc1d1NHJyMHphVFZwQW1LU0ZtNld1RkdWUE4wRGZObmFOakpxNGdGK2pRYUlubUsreWNxbDJtM3pVbGNMbzBsZE9pVVRUcFNkckVsMDRTOVl5a2JXL2tXNFJjZzJoZ1pKL29UNmhOOGJORWE2WEg3NVJGS0p0d0hoM2l6Uk1hbHZ3TTBaNWhPZzZRTzE0WDB1amw2OUpCVEhPUGtaSFhmUWZKSFpWWU1ZOGhXUTl4Yy9sMkp1MDJWRGRleWtFZUw1bHdaeHpTUXlyYzJlSVVyQjVaL2p5WTc0YVpHK2R4RmtZRDZ5RWt0NjI1c1I0b0l0bEVZSG9WZWUwcUYyUzFaeUw1V1VIQmt4U2I5aERQbzd3NVlyUlFIeE5LdlFDRG1tNi91bnhBT2tRL3VJZXMrTHdVcEJHRW9rbEJZKzZRN3UzVDQ3b2tJN3JQenhEdlNYZXExNGs2VVdXSEtTZ0hSenNDSUpYMWxKdVBIZDd0a0pkTnJUMHdGN1FQOGh5VnMrcE5WQUFITE9YVmUzaUxqTmJsQzg4bVR6eUVBL3JjSU9LbU95dFBnN29Wd0FGUmwvVGFHYWEzVHllQUF4Nm90OXFCMDNZVjFseXphN1haZkdEMDB6WkJwbXdiVC9CUzRYcjhWc29GSG5vUjVLUjdzc1hYVlF5SHlrb0RkbUNLMVZYVk5obkVjTWhhbW5RYXVrZjlwQ1FjKzhiYnZ2S3lmRi9vaFJCVGVhRTYwNmdUY01pcm1jbXROL0hsek9pS2pTWGZMYUtmbkFjdE1iZU5WLyt3VlR5OTVSbDBiRjJjVkg0WUs1WW1LdWwvU0lWYURoV0xHYmM4ZE9FVkpZc1JndXBNWk03cmpsVVVkbUVVeFpuSVdSZzRWbEZ6a0cwSE1zZGkzaUk0RGlEck9aT0FraGtFSXJHVGlPSnMrakVjY3FDOGxlZXNKVFdNU3krTFlaZTFiNnk0ZGd5SDdNMFFJdWFKREVJNHNBb3JTcFdDb3dXUFBSYlVKMU53b0ZRajM0cHpLVGd5czBTNW5hTVRjTWlMajBkYzlHTTRNR0pSRjdnalVuQjBLdEVRQ1RneTgvVmdjVGtad3lGcnNjUk5mRG9CeDBLOFZMbFBBZzZjMnVNbUFSM0RnVzlmdUZvOG54aU9aanpFbmtjL2pJaERLNCtJNGNBUmkxN01rR21iVDR1VjQ1K2tZclZKS3hTR1R3ZGF5dHZKTnBCN3kyOEhhN3BhbCtpZTA2WW8rUy9WS3hXTlRhTEhKWmNtaHZCWU02cjY1K3cvbDNqMzVtSVhEdlJnNVMyZTVidXdwK2Zwd0VhS01nVlBjYjNTUVh6MDdZdG5xL3ZWRHY4QTJCS1R6dXVOaGJFQUFBQUFTVVZPUks1Q1lJST0iCn0K"/>
    </extobj>
    <extobj name="334E55B0-647D-440b-865C-3EC943EB4CBC-16">
      <extobjdata type="334E55B0-647D-440b-865C-3EC943EB4CBC" data="ewogICAiSW1nU2V0dGluZ0pzb24iIDogIntcImRwaVwiOlwiNjAwXCIsXCJmb3JtYXRcIjpcIlBOR1wiLFwidHJhbnNwYXJlbnRcIjp0cnVlLFwiYXV0b1wiOmZhbHNlfSIsCiAgICJMYXRleCIgOiAiWEZzZ1JGNTdLakI5SUZ4aVlYSjdSSDFlTUNCY1hRPT0iLAogICAiTGF0ZXhJbWdCYXNlNjQiIDogImlWQk9SdzBLR2dvQUFBQU5TVWhFVWdBQUFQQUFBQUJKQkFNQUFBRHh2clljQUFBQU1GQk1WRVgvLy84QUFBQUFBQUFBQUFBQUFBQUFBQUFBQUFBQUFBQUFBQUFBQUFBQUFBQUFBQUFBQUFBQUFBQUFBQUFBQUFBdjNhQjdBQUFBRDNSU1RsTUF1Ky9kemF1SlJCQm1tU0oyVkRKK1JpaE1BQUFBQ1hCSVdYTUFBQTdFQUFBT3hBR1ZLdzRiQUFBRmVVbEVRVlJvQloyWnZXOWNSUkRBTjJCemx6aDJBcUpBa1pBcFFGQVFYWlJBQjNwdUtORVpDU1JFYzZjVUlOSFlvcVR4UVFXVlhRQ2l1elFSd3MyNW9LSTVDNGtheTZLaXVmc1BranpISUQ2SG1mZDIzMzdPUHMvYndtOTM5czF2OW10bTU1MlY2bGo2WDk4K3U3RXJWZTZtNVZycHorREZkNkU4ZG1YdDlXNWFIdmNUZUZ1cDllTHN5Sk8yTmJwcHVkUWUvRTdOVmZqUGxkYjFQZkRLdG4wanAyWGZ5dGJtY0svcUg1WHhsSG5ET2Eyc09kczVMQ2RWWXgrMnJGRFhmanoweW9GOUlhZGwzOHJWOUpvcDlSVDhrWHZQNyt1bTVURlc0Tys2dlFHUHZZNXNvNXVXaDl5RGg3b05zT3YxNUJyZHREemlyTm5hb1Q1bFhqZlQ2S2Jsd1FyWTF1MFIzUEo2Y28xdVdpNXhEV0NzMnpPejIyNS91dDVOUzZuZW5hVUJyZ01jNi9vdjhLK1J0ajI3YVNtMTBpd3ZPaEVjTkliL2FUTm8rcnRwZVlaWHJlRXBuQnR3MjdPYkZzWGxld2E5QW5DaTY5T0xPM0phNnhrdnNNUFpXeDhaSytaNXBkbFg5YVJyK015OFFNOGNKcW5WOSsxUzYzeTNJZllQSjBwZHBYM3RINUxRUVN6QU5aekZwTFcrdWYvMGdNemRxQUw4T3dWV0h4OFp5NnR3VTZuTEZLTk9xL1Yrd3NhckJaVG1MWHJtTUt6V0ZUVDJpcUY4aW8yL1RBTjM1MzNWZ3lQMUdWUkgreHByR0RWWURLdDFGVzBkRzF1NHN0REV4WTBDeXBNMW1Ld1A0QkV0QTRzZ2JSYkRhdUZ4eDBrMTVRZGM3SWx1OVRiaC9Bdm80OThsU1hEUlRuUlBzTlFvWlRHc0ZuWjQrN1ZwcDZ6VzdzTEw1U204T3Fuc2VRajNjRkV2aTJHMTVuaVNLNjcrZ3p0YkpWWjE4eXRjRDh6dnF1S2N6OWlQV1F5ck5RWDRVNU9yQi9uR3JoVTRVVGtkQ3ZTckxJYlZHa0Z3MCt5QWMrZjlpc040WHJNdjVVSW1pMkcxQmdBdjJBbGk3WE5vcnA3K1hiaHA5OWdMOTg1MlZOb3NodFBDNjlMZVB4VUNQVkpuVkJzajcxUmZ0dmZ4VGpNMlBXWWV3Mm1odkxuc2FnaGVvTENrNnNhdzhlTXFuRzFBYzJGRWlRQ1A0YlFDLzBON2RMckdaRGlNWEdvQTEwbU9aVFBZbnRDTjhaVUd3MmlGL29jcWhmYmtTMDJzWHRSVHRabldvSms3RFFOTEJzTm96UU0zUnNnUTZqUlczMDRZcmRZK21CQjl3YWUzR1F5ak5RM2NHUGtqY0Q0VW5Qc1k3MFg5QWRIemJrVWFVd2JEYUtFVi9YbEErbFdadVdOeE1oQzhJdlhOdFJvZWFob3NoMkcwSXY5VENnM2JWTTVKOW1qM0o5WFE1azZJcVFlYnd5UzFZditybHRxR0I4L3dBMzJzaDdXLzFUYnBieGFUMUlyOWozekZMQ2tpbmJ3YWZ3dW83NU40cGJPWXBCYTU4WkxHN0pRaVB1aW05eFRleEd5b0tKMWJwT3JLWTFKYUNmL0RPT0hNMkppc24vMFIvdmd5d0l3b0tIbE1TbXNPOENpQVVNaXhleHgyL255N2ZQM2JRS2hVQzZZZmEwM2RFMXp6ZW1qWW51cklSbElneDZEcmhML2dVTnAyNFU4eVBRdzVwdERoMFprSEhaUXdHRGpkeWFvWVEvdHBiaHhEeENTcGljbEcxdktVWStqdVBRNm8xMUMyRmNoYW1uSU01Zi9MZ1BvQVplTkExdEtVWTJoWlEraE9ZakRoTzBGYmp0bVAzWmp5QUMvREQ0eWttbkxNSW5aWk9pajY5a3ZaU01ya21GbnN4aFR2UTlkT1duT0Vja3dSZXc2bWVOSkRUYnZ6MEJrSFZmT1lsUC9OMFRDbVdaSWl4NlQ4YndlaWhLcHRFSEpNeXY4RzhrZ3R4eVQ4ajg3V1Z0c1VnMzQ1Wmo5Mlk3elNvMWdXMkltYWNzd2lkdU9wM0lzeDBZOHU4QmJNTEhaWjNPSmIwWlJhQkhKTUVma2ZuWk9qRmp0UnR4aVQ4TDg5OXlzaXNwQVd5REVKLzhQQmo5TjRYaXJIeFA2SFAxaUVTU2R2MFBUSU1iSC9qZUpNeU9ENXB4d1QrUitPWFQ1aEpjY3NRdi9EQ1cvek0rTjY1QmowUCs5ZmRmZzdwalNUcDhISU1ZWHZ4aGltbzY4eGJwYXVYSXloajlvdFMrZ05BWjZ6elF2WDVCajZWaGszL1BWTm9GOTU1RVdPV2FEaEEyMm8vOXVnMndiVGIwRVN6SmNmdjRjckMvRFM0WWRZN2orTFp1RU4rV3psbUJsWjlVcjVuZHd1SGVpZ3RHRis4dDh2WC90KzJjR3VFbVArQno5bmEvekh1RC9oQUFBQUFFbEZUa1N1UW1DQyIKfQo="/>
    </extobj>
    <extobj name="334E55B0-647D-440b-865C-3EC943EB4CBC-17">
      <extobjdata type="334E55B0-647D-440b-865C-3EC943EB4CBC" data="ewogICAiSW1nU2V0dGluZ0pzb24iIDogIntcImRwaVwiOlwiNjAwXCIsXCJmb3JtYXRcIjpcIlBOR1wiLFwidHJhbnNwYXJlbnRcIjp0cnVlLFwiYXV0b1wiOmZhbHNlfSIsCiAgICJMYXRleCIgOiAiWEZzZ1JGNTdLakI5SUZ4aVlYSjdSSDFlTUNCY1hRPT0iLAogICAiTGF0ZXhJbWdCYXNlNjQiIDogImlWQk9SdzBLR2dvQUFBQU5TVWhFVWdBQUFQQUFBQUJKQkFNQUFBRHh2clljQUFBQU1GQk1WRVgvLy84QUFBQUFBQUFBQUFBQUFBQUFBQUFBQUFBQUFBQUFBQUFBQUFBQUFBQUFBQUFBQUFBQUFBQUFBQUFBQUFBdjNhQjdBQUFBRDNSU1RsTUF1Ky9kemF1SlJCQm1tU0oyVkRKK1JpaE1BQUFBQ1hCSVdYTUFBQTdFQUFBT3hBR1ZLdzRiQUFBRmVVbEVRVlJvQloyWnZXOWNSUkRBTjJCemx6aDJBcUpBa1pBcFFGQVFYWlJBQjNwdUtORVpDU1JFYzZjVUlOSFlvcVR4UVFXVlhRQ2l1elFSd3MyNW9LSTVDNGtheTZLaXVmc1BranpISUQ2SG1mZDIzMzdPUHMvYndtOTM5czF2OW10bTU1MlY2bGo2WDk4K3U3RXJWZTZtNVZycHorREZkNkU4ZG1YdDlXNWFIdmNUZUZ1cDllTHN5Sk8yTmJwcHVkUWUvRTdOVmZqUGxkYjFQZkRLdG4wanAyWGZ5dGJtY0svcUg1WHhsSG5ET2Eyc09kczVMQ2RWWXgrMnJGRFhmanoweW9GOUlhZGwzOHJWOUpvcDlSVDhrWHZQNyt1bTVURlc0Tys2dlFHUHZZNXNvNXVXaDl5RGg3b05zT3YxNUJyZHREemlyTm5hb1Q1bFhqZlQ2S2Jsd1FyWTF1MFIzUEo2Y28xdVdpNXhEV0NzMnpPejIyNS91dDVOUzZuZW5hVUJyZ01jNi9vdjhLK1J0ajI3YVNtMTBpd3ZPaEVjTkliL2FUTm8rcnRwZVlaWHJlRXBuQnR3MjdPYkZzWGxld2E5QW5DaTY5T0xPM0phNnhrdnNNUFpXeDhaSytaNXBkbFg5YVJyK015OFFNOGNKcW5WOSsxUzYzeTNJZllQSjBwZHBYM3RINUxRUVN6QU5aekZwTFcrdWYvMGdNemRxQUw4T3dWV0h4OFp5NnR3VTZuTEZLTk9xL1Yrd3NhckJaVG1MWHJtTUt6V0ZUVDJpcUY4aW8yL1RBTjM1MzNWZ3lQMUdWUkgreHByR0RWWURLdDFGVzBkRzF1NHN0REV4WTBDeXBNMW1Ld1A0QkV0QTRzZ2JSYkRhdUZ4eDBrMTVRZGM3SWx1OVRiaC9Bdm80OThsU1hEUlRuUlBzTlFvWlRHc0ZuWjQrN1ZwcDZ6VzdzTEw1U204T3Fuc2VRajNjRkV2aTJHMTVuaVNLNjcrZ3p0YkpWWjE4eXRjRDh6dnF1S2N6OWlQV1F5ck5RWDRVNU9yQi9uR3JoVTRVVGtkQ3ZTckxJYlZHa0Z3MCt5QWMrZjlpc040WHJNdjVVSW1pMkcxQmdBdjJBbGk3WE5vcnA3K1hiaHA5OWdMOTg1MlZOb3NodFBDNjlMZVB4VUNQVkpuVkJzajcxUmZ0dmZ4VGpNMlBXWWV3Mm1odkxuc2FnaGVvTENrNnNhdzhlTXFuRzFBYzJGRWlRQ1A0YlFDLzBON2RMckdaRGlNWEdvQTEwbU9aVFBZbnRDTjhaVUd3MmlGL29jcWhmYmtTMDJzWHRSVHRabldvSms3RFFOTEJzTm96UU0zUnNnUTZqUlczMDRZcmRZK21CQjl3YWUzR1F5ak5RM2NHUGtqY0Q0VW5Qc1k3MFg5QWRIemJrVWFVd2JEYUtFVi9YbEErbFdadVdOeE1oQzhJdlhOdFJvZWFob3NoMkcwSXY5VENnM2JWTTVKOW1qM0o5WFE1azZJcVFlYnd5UzFZditybHRxR0I4L3dBMzJzaDdXLzFUYnBieGFUMUlyOWozekZMQ2tpbmJ3YWZ3dW83NU40cGJPWXBCYTU4WkxHN0pRaVB1aW05eFRleEd5b0tKMWJwT3JLWTFKYUNmL0RPT0hNMkppc24vMFIvdmd5d0l3b0tIbE1TbXNPOENpQVVNaXhleHgyL255N2ZQM2JRS2hVQzZZZmEwM2RFMXp6ZW1qWW51cklSbElneDZEcmhML2dVTnAyNFU4eVBRdzVwdERoMFprSEhaUXdHRGpkeWFvWVEvdHBiaHhEeENTcGljbEcxdktVWStqdVBRNm8xMUMyRmNoYW1uSU01Zi9MZ1BvQVplTkExdEtVWTJoWlEraE9ZakRoTzBGYmp0bVAzWmp5QUMvREQ0eWttbkxNSW5aWk9pajY5a3ZaU01ya21GbnN4aFR2UTlkT1duT0Vja3dSZXc2bWVOSkRUYnZ6MEJrSFZmT1lsUC9OMFRDbVdaSWl4NlQ4YndlaWhLcHRFSEpNeXY4RzhrZ3R4eVQ4ajg3V1Z0c1VnMzQ1Wmo5Mlk3elNvMWdXMkltYWNzd2lkdU9wM0lzeDBZOHU4QmJNTEhaWjNPSmIwWlJhQkhKTUVma2ZuWk9qRmp0UnR4aVQ4TDg5OXlzaXNwQVd5REVKLzhQQmo5TjRYaXJIeFA2SFAxaUVTU2R2MFBUSU1iSC9qZUpNeU9ENXB4d1QrUitPWFQ1aEpjY3NRdi9EQ1cvek0rTjY1QmowUCs5ZmRmZzdwalNUcDhISU1ZWHZ4aGltbzY4eGJwYXVYSXloajlvdFMrZ05BWjZ6elF2WDVCajZWaGszL1BWTm9GOTU1RVdPV2FEaEEyMm8vOXVnMndiVGIwRVN6SmNmdjRjckMvRFM0WWRZN2orTFp1RU4rV3psbUJsWjlVcjVuZHd1SGVpZ3RHRis4dDh2WC90KzJjR3VFbVArQno5bmEvekh1RC9oQUFBQUFFbEZUa1N1UW1DQyIKfQo="/>
    </extobj>
    <extobj name="334E55B0-647D-440b-865C-3EC943EB4CBC-18">
      <extobjdata type="334E55B0-647D-440b-865C-3EC943EB4CBC" data="ewogICAiSW1nU2V0dGluZ0pzb24iIDogIntcImRwaVwiOlwiNjAwXCIsXCJmb3JtYXRcIjpcIlBOR1wiLFwidHJhbnNwYXJlbnRcIjp0cnVlLFwiYXV0b1wiOmZhbHNlfSIsCiAgICJMYXRleCIgOiAiWEZzZ1JGNTdLakI5SUZ4aVlYSjdSSDFlTUNCY1hRPT0iLAogICAiTGF0ZXhJbWdCYXNlNjQiIDogImlWQk9SdzBLR2dvQUFBQU5TVWhFVWdBQUFQQUFBQUJKQkFNQUFBRHh2clljQUFBQU1GQk1WRVgvLy84QUFBQUFBQUFBQUFBQUFBQUFBQUFBQUFBQUFBQUFBQUFBQUFBQUFBQUFBQUFBQUFBQUFBQUFBQUFBQUFBdjNhQjdBQUFBRDNSU1RsTUF1Ky9kemF1SlJCQm1tU0oyVkRKK1JpaE1BQUFBQ1hCSVdYTUFBQTdFQUFBT3hBR1ZLdzRiQUFBRmVVbEVRVlJvQloyWnZXOWNSUkRBTjJCemx6aDJBcUpBa1pBcFFGQVFYWlJBQjNwdUtORVpDU1JFYzZjVUlOSFlvcVR4UVFXVlhRQ2l1elFSd3MyNW9LSTVDNGtheTZLaXVmc1BranpISUQ2SG1mZDIzMzdPUHMvYndtOTM5czF2OW10bTU1MlY2bGo2WDk4K3U3RXJWZTZtNVZycHorREZkNkU4ZG1YdDlXNWFIdmNUZUZ1cDllTHN5Sk8yTmJwcHVkUWUvRTdOVmZqUGxkYjFQZkRLdG4wanAyWGZ5dGJtY0svcUg1WHhsSG5ET2Eyc09kczVMQ2RWWXgrMnJGRFhmanoweW9GOUlhZGwzOHJWOUpvcDlSVDhrWHZQNyt1bTVURlc0Tys2dlFHUHZZNXNvNXVXaDl5RGg3b05zT3YxNUJyZHREemlyTm5hb1Q1bFhqZlQ2S2Jsd1FyWTF1MFIzUEo2Y28xdVdpNXhEV0NzMnpPejIyNS91dDVOUzZuZW5hVUJyZ01jNi9vdjhLK1J0ajI3YVNtMTBpd3ZPaEVjTkliL2FUTm8rcnRwZVlaWHJlRXBuQnR3MjdPYkZzWGxld2E5QW5DaTY5T0xPM0phNnhrdnNNUFpXeDhaSytaNXBkbFg5YVJyK015OFFNOGNKcW5WOSsxUzYzeTNJZllQSjBwZHBYM3RINUxRUVN6QU5aekZwTFcrdWYvMGdNemRxQUw4T3dWV0h4OFp5NnR3VTZuTEZLTk9xL1Yrd3NhckJaVG1MWHJtTUt6V0ZUVDJpcUY4aW8yL1RBTjM1MzNWZ3lQMUdWUkgreHByR0RWWURLdDFGVzBkRzF1NHN0REV4WTBDeXBNMW1Ld1A0QkV0QTRzZ2JSYkRhdUZ4eDBrMTVRZGM3SWx1OVRiaC9Bdm80OThsU1hEUlRuUlBzTlFvWlRHc0ZuWjQrN1ZwcDZ6VzdzTEw1U204T3Fuc2VRajNjRkV2aTJHMTVuaVNLNjcrZ3p0YkpWWjE4eXRjRDh6dnF1S2N6OWlQV1F5ck5RWDRVNU9yQi9uR3JoVTRVVGtkQ3ZTckxJYlZHa0Z3MCt5QWMrZjlpc040WHJNdjVVSW1pMkcxQmdBdjJBbGk3WE5vcnA3K1hiaHA5OWdMOTg1MlZOb3NodFBDNjlMZVB4VUNQVkpuVkJzajcxUmZ0dmZ4VGpNMlBXWWV3Mm1odkxuc2FnaGVvTENrNnNhdzhlTXFuRzFBYzJGRWlRQ1A0YlFDLzBON2RMckdaRGlNWEdvQTEwbU9aVFBZbnRDTjhaVUd3MmlGL29jcWhmYmtTMDJzWHRSVHRabldvSms3RFFOTEJzTm96UU0zUnNnUTZqUlczMDRZcmRZK21CQjl3YWUzR1F5ak5RM2NHUGtqY0Q0VW5Qc1k3MFg5QWRIemJrVWFVd2JEYUtFVi9YbEErbFdadVdOeE1oQzhJdlhOdFJvZWFob3NoMkcwSXY5VENnM2JWTTVKOW1qM0o5WFE1azZJcVFlYnd5UzFZditybHRxR0I4L3dBMzJzaDdXLzFUYnBieGFUMUlyOWozekZMQ2tpbmJ3YWZ3dW83NU40cGJPWXBCYTU4WkxHN0pRaVB1aW05eFRleEd5b0tKMWJwT3JLWTFKYUNmL0RPT0hNMkppc24vMFIvdmd5d0l3b0tIbE1TbXNPOENpQVVNaXhleHgyL255N2ZQM2JRS2hVQzZZZmEwM2RFMXp6ZW1qWW51cklSbElneDZEcmhML2dVTnAyNFU4eVBRdzVwdERoMFprSEhaUXdHRGpkeWFvWVEvdHBiaHhEeENTcGljbEcxdktVWStqdVBRNm8xMUMyRmNoYW1uSU01Zi9MZ1BvQVplTkExdEtVWTJoWlEraE9ZakRoTzBGYmp0bVAzWmp5QUMvREQ0eWttbkxNSW5aWk9pajY5a3ZaU01ya21GbnN4aFR2UTlkT1duT0Vja3dSZXc2bWVOSkRUYnZ6MEJrSFZmT1lsUC9OMFRDbVdaSWl4NlQ4YndlaWhLcHRFSEpNeXY4RzhrZ3R4eVQ4ajg3V1Z0c1VnMzQ1Wmo5Mlk3elNvMWdXMkltYWNzd2lkdU9wM0lzeDBZOHU4QmJNTEhaWjNPSmIwWlJhQkhKTUVma2ZuWk9qRmp0UnR4aVQ4TDg5OXlzaXNwQVd5REVKLzhQQmo5TjRYaXJIeFA2SFAxaUVTU2R2MFBUSU1iSC9qZUpNeU9ENXB4d1QrUitPWFQ1aEpjY3NRdi9EQ1cvek0rTjY1QmowUCs5ZmRmZzdwalNUcDhISU1ZWHZ4aGltbzY4eGJwYXVYSXloajlvdFMrZ05BWjZ6elF2WDVCajZWaGszL1BWTm9GOTU1RVdPV2FEaEEyMm8vOXVnMndiVGIwRVN6SmNmdjRjckMvRFM0WWRZN2orTFp1RU4rV3psbUJsWjlVcjVuZHd1SGVpZ3RHRis4dDh2WC90KzJjR3VFbVArQno5bmEvekh1RC9oQUFBQUFFbEZUa1N1UW1DQyIKfQo="/>
    </extobj>
    <extobj name="334E55B0-647D-440b-865C-3EC943EB4CBC-19">
      <extobjdata type="334E55B0-647D-440b-865C-3EC943EB4CBC" data="ewogICAiSW1nU2V0dGluZ0pzb24iIDogIntcImRwaVwiOlwiNjAwXCIsXCJmb3JtYXRcIjpcIlBOR1wiLFwidHJhbnNwYXJlbnRcIjp0cnVlLFwiYXV0b1wiOmZhbHNlfSIsCiAgICJMYXRleCIgOiAiWEZ0Y1ltRnllMFI5WGpBZ1hHZGhiVzFoSUZ4ZCIsCiAgICJMYXRleEltZ0Jhc2U2NCIgOiAiaVZCT1J3MEtHZ29BQUFBTlNVaEVVZ0FBQUpjQUFBQmJCQU1BQUFDTW13cUZBQUFBTUZCTVZFWC8vLzhBQUFBQUFBQUFBQUFBQUFBQUFBQUFBQUFBQUFBQUFBQUFBQUFBQUFBQUFBQUFBQUFBQUFBQUFBQUFBQUF2M2FCN0FBQUFEM1JTVGxNQVJLc2ltV2E3NzkzTmlSQjJWREpjOXNxeUFBQUFDWEJJV1hNQUFBN0VBQUFPeEFHVkt3NGJBQUFGVlVsRVFWUllDYTFZUFl3ak5SUjJkcFBibit3bVd5QlJKcUpBUWhUWmxpcHd1aXRSRUhSUXpCWW5FS0xZRlJJRlFtaFdDR21GQkpxSWhncE5rSzY2SnR1Z2cyb2lHc3BOZ1lTb3NnVjk5ZzY0MmVQdjhleXh4OC8yVE1ZVDFqcXRuNS9mZTJNL2YvNmVjNHo1dGZiclo5ZjNEdnhzcTZ6YUkvandCVWhuVlhaZTg4L0MxNHp0UjllSFh0Wm8xQUNqUFNaK0RmaVRqemJnWDZKY0thNElOb1NYaGVzZzlWM2E1aDJqM1NWZmp0TnpNVXBnVExUcmlYS1hqTzNDby9VaUVLOGQrQzBiZGVBcFVhOG45dUJLT2dJY3JCZENlNDN5Vk1YeUpQUmNiU21DdnZRWndHbHRiOU5oRTJBaU5TT1ZQZE9peG1nZllDYk5MK0NmR281RnByc0FyK1hCL2k2eXFLSGIwTUVDb0xlc1JvemNkQWRnTGdlQkY5RGVNUzQ1WEgvNVRSNkxiZE5nMTFwZkpyWE5XSHowT0ljbkNiWUFqMkRzemR0dmh6ekVQWEhabjQ5UWZIb29QNzJsY2IrQXRHdzlwcjZKQVQ1U3FtZHc4THNjZE5jSXRvZitNeFdNOGRFNEc2MFREQkVBYW1jWTVTWGM2TG1JaHR1Y3k0OTRieE45aklRY3E2VVp3WHdPQUw4OHhCT1VDeEFkd2tzd3Z3a05UMElMQVA2Z3dUaGNEcmlpTm1qUlp3QVdKVXdoSTV4YmExeW5FT0NFcm93OWhJd2pqSXVlN2R5d0t4Z2dhK1VjbUUwajhFU0dXcHJQcHA0VWhDNDUwMlRCa01mZ0VzVU81R1R0UzQ0V3pEQUlQNEVKOWl5RUk5NWhPN1l5a1duZHZ6Yk0wQ0tTU05QTUgrWnJkQU5RemRDQ0djN0ZrTlc0UmUxU0YxZ3d3MkFJRmxIQnQxVWhiM2d4VU9ZcDYzYSszcEdNMzFJRXN1RjVtSmhsSjdrWUxLc2ZFV1JYZnVoWk5sMllpVzFtR0YzSzQ0d0ZWUEtWbHdvdXpEZ1E1UDcyTXdxd2R2bnJWK21uNHZJNlFUbk1MaTF0bEIvd3ovQUZZNjBvcGI2L29JZm1kc2JPdEhjQnpIZ2FKWFczQi9oQUR1RkZiYysrNTdIazdlWHFQY0pmUTRBbnhKU0wvQWFvZTkzKzRTejk1QzFpMEFoeGxyZTVWRzRSTEFUcTVMUURmK1NXdmdZV09DbWFlak5QKzlvVFlhRFVTc2xyU3RrN1JiK21KWSszYWYzQVpGK3BLTExuWjBMV2Jzd3U4V3plT04vOEtWUlVzMHVTeFBOelpKZ3p6djNPQjVSSkJCOElFUkYxS29TRVBKMDVkODJFVnYvcG9tNnNoMVJxcW1ObTM4bE1YSnpxZVdSVkIyYTRsWXpQdEptU2VqbVB0dU9zWG9YcVZOR0ViMGxacW41YThBRTVGK3M2OWxCa3ZrVkxidUxDakhNak5WSGZ3TDVCT0xJbDByTk5NYlJ3SWNYUFJMMWRTQ0F1M3BKNEVPcUk1N1ZIb1RCeVljYXZ2ZzA5NGMxWW9uZkoyT0l2MU1ZVE9jVTczQktOelZWWXlNc09NempoQnJKdDRRNDNKZUVKVlJITWhoaHNyanpNUHBpUmNSUGgyaVMzbkJYQkRBK1Rwb2E0bTJJRFQ2bEw4MUVFczdEOFpwclJjSXZCRVZFVndJem5mMHhNeXNWNHp2Q2Zib2tMTTJSTDUwNW9CeXFOSmgwRGp3c1haa0VweW1nZ0xnZjlwdUpRTVZVQXMxRHhnZTNyakh2anJzRlVMc3o0a1J3NmZvV0s1YW1SL3dLWTlkelhRbUVrVkM2dklwci9BcGpoV2lkbDNwWisrTWpJdndzemZNY1NIcmE4cldIeXhNaS9DN09CeStKV0NEM3NtcFVpc2RlQlMvVmVHT3VhejVtRkRUTmNXRjkvdWtMcW10VmpKRjkxeWd0L04xSG1WT3FTUHFIODQ3QVpYa3ZqaVZJU1JLbUhXVW1SUS80MkkzZTZFUU84cHl3OStpWGxYZkhiY3BKNzdSOERmSnlQUElRZTUrMjhZZjUxSGVRVnYwYkNNTWowUkVYNjl2NXp1Q3VBOSs4OHdIYjdYUXdGbjZ0SnZ6N3VLenM4U0t1bHI2ZzV6MTRqNDBjelZQclozVXZQR01xczhmLy9UMDJGd3Nya1MxWGFwVnphZGg0cDViYVZNNG1CMlVyejFRWUJMY0NyVGF0bkI4WUZxTFpmYVJFYTFXU2xhZVZreC9uOVZ1bFNickFIUitXVGRXZDI5QVdvNityYWR6MGZFYTVuZ1daNWs1aTk4Szg4QlV1eFZJTjY1R2Q1VzhPYmhCa3ppNmIxcFpyRHprMGlvM09UYk1aZTFWdjVEK1Y0TjBjeFc1SVlBQUFBQUVsRlRrU3VRbUNDIgp9Cg=="/>
    </extobj>
    <extobj name="334E55B0-647D-440b-865C-3EC943EB4CBC-20">
      <extobjdata type="334E55B0-647D-440b-865C-3EC943EB4CBC" data="ewogICAiSW1nU2V0dGluZ0pzb24iIDogIntcImRwaVwiOlwiNjAwXCIsXCJmb3JtYXRcIjpcIlBOR1wiLFwidHJhbnNwYXJlbnRcIjp0cnVlLFwiYXV0b1wiOmZhbHNlfSIsCiAgICJMYXRleCIgOiAiWEZzZ1hHSmhjbnRFZlY1N0tqQjlJRnhkIiwKICAgIkxhdGV4SW1nQmFzZTY0IiA6ICJpVkJPUncwS0dnb0FBQUFOU1VoRVVnQUFBSVFBQUFCSkJBTUFBQUFPSEpQK0FBQUFNRkJNVkVYLy8vOEFBQUFBQUFBQUFBQUFBQUFBQUFBQUFBQUFBQUFBQUFBQUFBQUFBQUFBQUFBQUFBQUFBQUFBQUFBQUFBQXYzYUI3QUFBQUQzUlNUbE1BUktzaW1XYTc3OTNOaVJCMlZESmM5c3F5QUFBQUNYQklXWE1BQUE3RUFBQU94QUdWS3c0YkFBQUVYRWxFUVZSWUNhVld2MjhVUnhTZXU3TUp6dHBuRjBpVVdDaUtGRkdjVzZvanlLNHZvaU1wem9WRkZDSGtoQTRsYUJFTklCRWRTbS9kUllxRWxNWnVnQ0tGclRTVXVJaGtwYnI3RCt3NDREMUhnY2YzZHVmM2pOZTNNTVh1dkIvenpjeWI3NzBaSVQ2d0pkY2VqTmNXUG5Cd1BpenAwSjB2S052NUNJenp0Q0hFWEcrODVHRFV5R21IanRFVGF2UWZhK3IwempGVWdXalRsWHhzSzNPVzBWaDIyb3FEN3duOWJDdlhiTk1UenpLcEtQY2h4S2YwejZSalBMOForcmZRTk9uWU0wMHFYcUFENlVxME1Pa2cxNitqUTlDWGNYWHRFMGc5V3BSZUxibzNnWC9vMGlBYVNHMUhSU1gwQ2pXMWh5T2xuQ1Bha2YxWDlGWnBULy9QNk1YaktPa3JEZkgvNlVPVmh3VlJOeEJkS2swRU5iajQxMDNzWjRoMnBiRnJpUEd0azJJMC91VlhGMENJS2IxL2NkYUdHRXZIeEVWZzZkQndKbG5lRW1LVzk1OHM4d0FMWWtnS1FueDk5VWJLQTlmeVZQdThoKzd4a2xwSW5lNEtNYzA4M010Mzg0bmg1SkF5NVlYL0ZJYjlxT1J6RUY0ckFYdS9KR3EwSko1VGZpenpKMEhNWXRTT0dvVjFrMlp4czBmWmJvTzI1bEk2NHFXZENJR2p3a1M2WGNaV3RxUlVXNmZEUHlqQmQ4UWFiR1JYV3R5TndHRHZTNnliWllqR1Uvb2gyNk9mQ2t3SFFvY1RvRzJjZ3NUT2Y0aEFYaUFMM1hXc2NVT2FyUk94ZUFGamwraU45TWwvZk5BTFJtRmxRNXhhY0cyUmwzV2JaR1h5M3dDOEpRSFBuRVR3bE9oN015bDZMMGluWWZLVTdwcFlPR2xtYlJaRndPUmlEZ1dpeU1yWWJEa25NbTNxeGFhZUJVT2cxeWxjTEFabGdVYmNiZlkxTDNMS05rbW5uRk55UEZwZ0pNZHp3QkErTzBWS3E2eEhXN2MzNzlNQzlwNWt4aG1kSThOaWVsTXhVNzBlK0xjOVdrRFZwNkxZeTB3Rkl4dWY1ZVFheGkrQnJrY0xRT0NZeldWbDFRdGt1OVRYVEs0WC92S0tnbEMwam8xcVZTMkVYbVp4M1Q0UWhNaU9USTRCQ0ZOY3JkckpVY28zaE4zZms5UGhGOUlpMzRnaGpnT3hMNCtrWDV4NkFSUFNnazlNTFJnKzFqMkM5MDJSa2U0K21CYWpBazEvZStFaEtkc2UvUXcyOXJJRnBjQS9RZ3NPank1K2xpdDNreGFlYXlucW9kWGFSRWVXeUYxbXA0bUZiL3p6UVhiL0cwZlp0YU5mV1BqeFpVN0U4WTRLT01CM25vRXI4RnRQVnlZaWRBZWVuU1BzczgxenNVWGU5NnF0UUI4bE1vRDFYR3lSYThPT3JVQi9Icm9ubnE1RVJJVUthTEVQM2FCa2pHZmlSWHNxc1JtQjlYMHNlVHVrQlZjYzUyNnkzR1BkWVVnQmp2Qko1SXhCZEVKYWNPTDVWSWtOVlRvczJxY0ZpbTZWQTRuUm9nMklYVFhGNmY4WUxYQWc0OU5IYW84WUxkSnFHUktoQlVlekFqZkZka2dMMUtDQXIzclZrYzR3cEVXM0dpdEVoQmFwL2JxSXpPcXJRbHB3Z0pkOHR4STVRb3NMOWsxV01sU1pJclRBdWdiS1BNay9wQVdlVTM1Qkx3Y0thZEVLNjJBNXhMWS9KNVpWYlJGaTZOTUNpMWdzbjlXM2R1eTNDSXg0ZjFlNWd4Z080YmVyQmRMRHVXLzlHU015dnkyc2pLcjFpVzVHM01wVWZQTU50TVBjT3ZFTHIxcEROUFdyTmZrcnJScUlaNzlkN0FPQmJpLy9qbmIxT3dEUTQyb3J3R0Y0TGZ1eUdvSjQ2UUprajFaR0ZSSGVBMjl0OHQyWGxwd2FBQUFBQUVsRlRrU3VRbUNDIgp9Cg=="/>
    </extobj>
    <extobj name="334E55B0-647D-440b-865C-3EC943EB4CBC-21">
      <extobjdata type="334E55B0-647D-440b-865C-3EC943EB4CBC" data="ewogICAiSW1nU2V0dGluZ0pzb24iIDogIntcImRwaVwiOlwiNjAwXCIsXCJmb3JtYXRcIjpcIlBOR1wiLFwidHJhbnNwYXJlbnRcIjp0cnVlLFwiYXV0b1wiOmZhbHNlfSIsCiAgICJMYXRleCIgOiAiWEZzZ1hHSmhjbnRFZlY1N0tqQjlJRnhkIiwKICAgIkxhdGV4SW1nQmFzZTY0IiA6ICJpVkJPUncwS0dnb0FBQUFOU1VoRVVnQUFBSVFBQUFCSkJBTUFBQUFPSEpQK0FBQUFNRkJNVkVYLy8vOEFBQUFBQUFBQUFBQUFBQUFBQUFBQUFBQUFBQUFBQUFBQUFBQUFBQUFBQUFBQUFBQUFBQUFBQUFBQUFBQXYzYUI3QUFBQUQzUlNUbE1BUktzaW1XYTc3OTNOaVJCMlZESmM5c3F5QUFBQUNYQklXWE1BQUE3RUFBQU94QUdWS3c0YkFBQUVYRWxFUVZSWUNhVld2MjhVUnhTZXU3TUp6dHBuRjBpVVdDaUtGRkdjVzZvanlLNHZvaU1wem9WRkZDSGtoQTRsYUJFTklCRWRTbS9kUllxRWxNWnVnQ0tGclRTVXVJaGtwYnI3RCt3NDREMUhnY2YzZHVmM2pOZTNNTVh1dkIvenpjeWI3NzBaSVQ2d0pkY2VqTmNXUG5Cd1BpenAwSjB2S052NUNJenp0Q0hFWEcrODVHRFV5R21IanRFVGF2UWZhK3IwempGVWdXalRsWHhzSzNPVzBWaDIyb3FEN3duOWJDdlhiTk1UenpLcEtQY2h4S2YwejZSalBMOForcmZRTk9uWU0wMHFYcUFENlVxME1Pa2cxNitqUTlDWGNYWHRFMGc5V3BSZUxibzNnWC9vMGlBYVNHMUhSU1gwQ2pXMWh5T2xuQ1Bha2YxWDlGWnBULy9QNk1YaktPa3JEZkgvNlVPVmh3VlJOeEJkS2swRU5iajQxMDNzWjRoMnBiRnJpUEd0azJJMC91VlhGMENJS2IxL2NkYUdHRXZIeEVWZzZkQndKbG5lRW1LVzk1OHM4d0FMWWtnS1FueDk5VWJLQTlmeVZQdThoKzd4a2xwSW5lNEtNYzA4M010Mzg0bmg1SkF5NVlYL0ZJYjlxT1J6RUY0ckFYdS9KR3EwSko1VGZpenpKMEhNWXRTT0dvVjFrMlp4czBmWmJvTzI1bEk2NHFXZENJR2p3a1M2WGNaV3RxUlVXNmZEUHlqQmQ4UWFiR1JYV3R5TndHRHZTNnliWllqR1Uvb2gyNk9mQ2t3SFFvY1RvRzJjZ3NUT2Y0aEFYaUFMM1hXc2NVT2FyUk94ZUFGamwraU45TWwvZk5BTFJtRmxRNXhhY0cyUmwzV2JaR1h5M3dDOEpRSFBuRVR3bE9oN015bDZMMGluWWZLVTdwcFlPR2xtYlJaRndPUmlEZ1dpeU1yWWJEa25NbTNxeGFhZUJVT2cxeWxjTEFabGdVYmNiZlkxTDNMS05rbW5uRk55UEZwZ0pNZHp3QkErTzBWS3E2eEhXN2MzNzlNQzlwNWt4aG1kSThOaWVsTXhVNzBlK0xjOVdrRFZwNkxZeTB3Rkl4dWY1ZVFheGkrQnJrY0xRT0NZeldWbDFRdGt1OVRYVEs0WC92S0tnbEMwam8xcVZTMkVYbVp4M1Q0UWhNaU9USTRCQ0ZOY3JkckpVY28zaE4zZms5UGhGOUlpMzRnaGpnT3hMNCtrWDV4NkFSUFNnazlNTFJnKzFqMkM5MDJSa2U0K21CYWpBazEvZStFaEtkc2UvUXcyOXJJRnBjQS9RZ3NPank1K2xpdDNreGFlYXlucW9kWGFSRWVXeUYxbXA0bUZiL3p6UVhiL0cwZlp0YU5mV1BqeFpVN0U4WTRLT01CM25vRXI4RnRQVnlZaWRBZWVuU1BzczgxenNVWGU5NnF0UUI4bE1vRDFYR3lSYThPT3JVQi9Icm9ubnE1RVJJVUthTEVQM2FCa2pHZmlSWHNxc1JtQjlYMHNlVHVrQlZjYzUyNnkzR1BkWVVnQmp2Qko1SXhCZEVKYWNPTDVWSWtOVlRvczJxY0ZpbTZWQTRuUm9nMklYVFhGNmY4WUxYQWc0OU5IYW84WUxkSnFHUktoQlVlekFqZkZka2dMMUtDQXIzclZrYzR3cEVXM0dpdEVoQmFwL2JxSXpPcXJRbHB3Z0pkOHR4STVRb3NMOWsxV01sU1pJclRBdWdiS1BNay9wQVdlVTM1Qkx3Y0thZEVLNjJBNXhMWS9KNVpWYlJGaTZOTUNpMWdzbjlXM2R1eTNDSXg0ZjFlNWd4Z080YmVyQmRMRHVXLzlHU015dnkyc2pLcjFpVzVHM01wVWZQTU50TVBjT3ZFTHIxcEROUFdyTmZrcnJScUlaNzlkN0FPQmJpLy9qbmIxT3dEUTQyb3J3R0Y0TGZ1eUdvSjQ2UUprajFaR0ZSSGVBMjl0OHQyWGxwd2FBQUFBQUVsRlRrU3VRbUNDIgp9Cg=="/>
    </extobj>
    <extobj name="334E55B0-647D-440b-865C-3EC943EB4CBC-22">
      <extobjdata type="334E55B0-647D-440b-865C-3EC943EB4CBC" data="ewogICAiSW1nU2V0dGluZ0pzb24iIDogIntcImRwaVwiOlwiNjAwXCIsXCJmb3JtYXRcIjpcIlBOR1wiLFwidHJhbnNwYXJlbnRcIjp0cnVlLFwiYXV0b1wiOmZhbHNlfSIsCiAgICJMYXRleCIgOiAiWEZzZ1hHSmhjbnRFZlY1N0tqQjlJRnhkIiwKICAgIkxhdGV4SW1nQmFzZTY0IiA6ICJpVkJPUncwS0dnb0FBQUFOU1VoRVVnQUFBSVFBQUFCSkJBTUFBQUFPSEpQK0FBQUFNRkJNVkVYLy8vOEFBQUFBQUFBQUFBQUFBQUFBQUFBQUFBQUFBQUFBQUFBQUFBQUFBQUFBQUFBQUFBQUFBQUFBQUFBQUFBQXYzYUI3QUFBQUQzUlNUbE1BUktzaW1XYTc3OTNOaVJCMlZESmM5c3F5QUFBQUNYQklXWE1BQUE3RUFBQU94QUdWS3c0YkFBQUVYRWxFUVZSWUNhVld2MjhVUnhTZXU3TUp6dHBuRjBpVVdDaUtGRkdjVzZvanlLNHZvaU1wem9WRkZDSGtoQTRsYUJFTklCRWRTbS9kUllxRWxNWnVnQ0tGclRTVXVJaGtwYnI3RCt3NDREMUhnY2YzZHVmM2pOZTNNTVh1dkIvenpjeWI3NzBaSVQ2d0pkY2VqTmNXUG5Cd1BpenAwSjB2S052NUNJenp0Q0hFWEcrODVHRFV5R21IanRFVGF2UWZhK3IwempGVWdXalRsWHhzSzNPVzBWaDIyb3FEN3duOWJDdlhiTk1UenpLcEtQY2h4S2YwejZSalBMOForcmZRTk9uWU0wMHFYcUFENlVxME1Pa2cxNitqUTlDWGNYWHRFMGc5V3BSZUxibzNnWC9vMGlBYVNHMUhSU1gwQ2pXMWh5T2xuQ1Bha2YxWDlGWnBULy9QNk1YaktPa3JEZkgvNlVPVmh3VlJOeEJkS2swRU5iajQxMDNzWjRoMnBiRnJpUEd0azJJMC91VlhGMENJS2IxL2NkYUdHRXZIeEVWZzZkQndKbG5lRW1LVzk1OHM4d0FMWWtnS1FueDk5VWJLQTlmeVZQdThoKzd4a2xwSW5lNEtNYzA4M010Mzg0bmg1SkF5NVlYL0ZJYjlxT1J6RUY0ckFYdS9KR3EwSko1VGZpenpKMEhNWXRTT0dvVjFrMlp4czBmWmJvTzI1bEk2NHFXZENJR2p3a1M2WGNaV3RxUlVXNmZEUHlqQmQ4UWFiR1JYV3R5TndHRHZTNnliWllqR1Uvb2gyNk9mQ2t3SFFvY1RvRzJjZ3NUT2Y0aEFYaUFMM1hXc2NVT2FyUk94ZUFGamwraU45TWwvZk5BTFJtRmxRNXhhY0cyUmwzV2JaR1h5M3dDOEpRSFBuRVR3bE9oN015bDZMMGluWWZLVTdwcFlPR2xtYlJaRndPUmlEZ1dpeU1yWWJEa25NbTNxeGFhZUJVT2cxeWxjTEFabGdVYmNiZlkxTDNMS05rbW5uRk55UEZwZ0pNZHp3QkErTzBWS3E2eEhXN2MzNzlNQzlwNWt4aG1kSThOaWVsTXhVNzBlK0xjOVdrRFZwNkxZeTB3Rkl4dWY1ZVFheGkrQnJrY0xRT0NZeldWbDFRdGt1OVRYVEs0WC92S0tnbEMwam8xcVZTMkVYbVp4M1Q0UWhNaU9USTRCQ0ZOY3JkckpVY28zaE4zZms5UGhGOUlpMzRnaGpnT3hMNCtrWDV4NkFSUFNnazlNTFJnKzFqMkM5MDJSa2U0K21CYWpBazEvZStFaEtkc2UvUXcyOXJJRnBjQS9RZ3NPank1K2xpdDNreGFlYXlucW9kWGFSRWVXeUYxbXA0bUZiL3p6UVhiL0cwZlp0YU5mV1BqeFpVN0U4WTRLT01CM25vRXI4RnRQVnlZaWRBZWVuU1BzczgxenNVWGU5NnF0UUI4bE1vRDFYR3lSYThPT3JVQi9Icm9ubnE1RVJJVUthTEVQM2FCa2pHZmlSWHNxc1JtQjlYMHNlVHVrQlZjYzUyNnkzR1BkWVVnQmp2Qko1SXhCZEVKYWNPTDVWSWtOVlRvczJxY0ZpbTZWQTRuUm9nMklYVFhGNmY4WUxYQWc0OU5IYW84WUxkSnFHUktoQlVlekFqZkZka2dMMUtDQXIzclZrYzR3cEVXM0dpdEVoQmFwL2JxSXpPcXJRbHB3Z0pkOHR4STVRb3NMOWsxV01sU1pJclRBdWdiS1BNay9wQVdlVTM1Qkx3Y0thZEVLNjJBNXhMWS9KNVpWYlJGaTZOTUNpMWdzbjlXM2R1eTNDSXg0ZjFlNWd4Z080YmVyQmRMRHVXLzlHU015dnkyc2pLcjFpVzVHM01wVWZQTU50TVBjT3ZFTHIxcEROUFdyTmZrcnJScUlaNzlkN0FPQmJpLy9qbmIxT3dEUTQyb3J3R0Y0TGZ1eUdvSjQ2UUprajFaR0ZSSGVBMjl0OHQyWGxwd2FBQUFBQUVsRlRrU3VRbUNDIgp9Cg=="/>
    </extobj>
    <extobj name="334E55B0-647D-440b-865C-3EC943EB4CBC-23">
      <extobjdata type="334E55B0-647D-440b-865C-3EC943EB4CBC" data="ewogICAiSW1nU2V0dGluZ0pzb24iIDogIntcImRwaVwiOlwiNjAwXCIsXCJmb3JtYXRcIjpcIlBOR1wiLFwidHJhbnNwYXJlbnRcIjp0cnVlLFwiYXV0b1wiOmZhbHNlfSIsCiAgICJMYXRleCIgOiAiWEZzZ1hHSmhjbnRFZlY1N0tqQjlJRnhkIiwKICAgIkxhdGV4SW1nQmFzZTY0IiA6ICJpVkJPUncwS0dnb0FBQUFOU1VoRVVnQUFBSVFBQUFCSkJBTUFBQUFPSEpQK0FBQUFNRkJNVkVYLy8vOEFBQUFBQUFBQUFBQUFBQUFBQUFBQUFBQUFBQUFBQUFBQUFBQUFBQUFBQUFBQUFBQUFBQUFBQUFBQUFBQXYzYUI3QUFBQUQzUlNUbE1BUktzaW1XYTc3OTNOaVJCMlZESmM5c3F5QUFBQUNYQklXWE1BQUE3RUFBQU94QUdWS3c0YkFBQUVYRWxFUVZSWUNhVld2MjhVUnhTZXU3TUp6dHBuRjBpVVdDaUtGRkdjVzZvanlLNHZvaU1wem9WRkZDSGtoQTRsYUJFTklCRWRTbS9kUllxRWxNWnVnQ0tGclRTVXVJaGtwYnI3RCt3NDREMUhnY2YzZHVmM2pOZTNNTVh1dkIvenpjeWI3NzBaSVQ2d0pkY2VqTmNXUG5Cd1BpenAwSjB2S052NUNJenp0Q0hFWEcrODVHRFV5R21IanRFVGF2UWZhK3IwempGVWdXalRsWHhzSzNPVzBWaDIyb3FEN3duOWJDdlhiTk1UenpLcEtQY2h4S2YwejZSalBMOForcmZRTk9uWU0wMHFYcUFENlVxME1Pa2cxNitqUTlDWGNYWHRFMGc5V3BSZUxibzNnWC9vMGlBYVNHMUhSU1gwQ2pXMWh5T2xuQ1Bha2YxWDlGWnBULy9QNk1YaktPa3JEZkgvNlVPVmh3VlJOeEJkS2swRU5iajQxMDNzWjRoMnBiRnJpUEd0azJJMC91VlhGMENJS2IxL2NkYUdHRXZIeEVWZzZkQndKbG5lRW1LVzk1OHM4d0FMWWtnS1FueDk5VWJLQTlmeVZQdThoKzd4a2xwSW5lNEtNYzA4M010Mzg0bmg1SkF5NVlYL0ZJYjlxT1J6RUY0ckFYdS9KR3EwSko1VGZpenpKMEhNWXRTT0dvVjFrMlp4czBmWmJvTzI1bEk2NHFXZENJR2p3a1M2WGNaV3RxUlVXNmZEUHlqQmQ4UWFiR1JYV3R5TndHRHZTNnliWllqR1Uvb2gyNk9mQ2t3SFFvY1RvRzJjZ3NUT2Y0aEFYaUFMM1hXc2NVT2FyUk94ZUFGamwraU45TWwvZk5BTFJtRmxRNXhhY0cyUmwzV2JaR1h5M3dDOEpRSFBuRVR3bE9oN015bDZMMGluWWZLVTdwcFlPR2xtYlJaRndPUmlEZ1dpeU1yWWJEa25NbTNxeGFhZUJVT2cxeWxjTEFabGdVYmNiZlkxTDNMS05rbW5uRk55UEZwZ0pNZHp3QkErTzBWS3E2eEhXN2MzNzlNQzlwNWt4aG1kSThOaWVsTXhVNzBlK0xjOVdrRFZwNkxZeTB3Rkl4dWY1ZVFheGkrQnJrY0xRT0NZeldWbDFRdGt1OVRYVEs0WC92S0tnbEMwam8xcVZTMkVYbVp4M1Q0UWhNaU9USTRCQ0ZOY3JkckpVY28zaE4zZms5UGhGOUlpMzRnaGpnT3hMNCtrWDV4NkFSUFNnazlNTFJnKzFqMkM5MDJSa2U0K21CYWpBazEvZStFaEtkc2UvUXcyOXJJRnBjQS9RZ3NPank1K2xpdDNreGFlYXlucW9kWGFSRWVXeUYxbXA0bUZiL3p6UVhiL0cwZlp0YU5mV1BqeFpVN0U4WTRLT01CM25vRXI4RnRQVnlZaWRBZWVuU1BzczgxenNVWGU5NnF0UUI4bE1vRDFYR3lSYThPT3JVQi9Icm9ubnE1RVJJVUthTEVQM2FCa2pHZmlSWHNxc1JtQjlYMHNlVHVrQlZjYzUyNnkzR1BkWVVnQmp2Qko1SXhCZEVKYWNPTDVWSWtOVlRvczJxY0ZpbTZWQTRuUm9nMklYVFhGNmY4WUxYQWc0OU5IYW84WUxkSnFHUktoQlVlekFqZkZka2dMMUtDQXIzclZrYzR3cEVXM0dpdEVoQmFwL2JxSXpPcXJRbHB3Z0pkOHR4STVRb3NMOWsxV01sU1pJclRBdWdiS1BNay9wQVdlVTM1Qkx3Y0thZEVLNjJBNXhMWS9KNVpWYlJGaTZOTUNpMWdzbjlXM2R1eTNDSXg0ZjFlNWd4Z080YmVyQmRMRHVXLzlHU015dnkyc2pLcjFpVzVHM01wVWZQTU50TVBjT3ZFTHIxcEROUFdyTmZrcnJScUlaNzlkN0FPQmJpLy9qbmIxT3dEUTQyb3J3R0Y0TGZ1eUdvSjQ2UUprajFaR0ZSSGVBMjl0OHQyWGxwd2FBQUFBQUVsRlRrU3VRbUNDIgp9Cg=="/>
    </extobj>
    <extobj name="334E55B0-647D-440b-865C-3EC943EB4CBC-24">
      <extobjdata type="334E55B0-647D-440b-865C-3EC943EB4CBC" data="ewogICAiSW1nU2V0dGluZ0pzb24iIDogIntcImRwaVwiOlwiNjAwXCIsXCJmb3JtYXRcIjpcIlBOR1wiLFwidHJhbnNwYXJlbnRcIjp0cnVlLFwiYXV0b1wiOmZhbHNlfSIsCiAgICJMYXRleCIgOiAiWEZzZ1pWNHJaVjR0SUZ4MGJ5QllLMXhuWVcxdFlTQmNYUT09IiwKICAgIkxhdGV4SW1nQmFzZTY0IiA6ICJpVkJPUncwS0dnb0FBQUFOU1VoRVVnQUFBaGtBQUFCWUJBTUFBQUNxci9oWUFBQUFNRkJNVkVYLy8vOEFBQUFBQUFBQUFBQUFBQUFBQUFBQUFBQUFBQUFBQUFBQUFBQUFBQUFBQUFBQUFBQUFBQUFBQUFBQUFBQXYzYUI3QUFBQUQzUlNUbE1BSW5hcnplL2RtVVFRaWJ0bU1sUnBzTXcyQUFBQUNYQklXWE1BQUE3RUFBQU94QUdWS3c0YkFBQUkwVWxFUVZSNEFlMWJQV3djUlJUZWN4emZiZXl6STBSb2JTa0NSQUhuTnRXZGxCK2dRQmVFVWlBQmUwaXhnZXFDS0NLYStKcElFYzI1U0l4QW9ITUJCYUt3QmFKRDJFaElTRkRZRlVTaXVDc1FsRFpKN2hKd1lIaXpPek03c3pzeis4YUpvN3Z6alN6dm0vZStlVFB6N2V6OHZMRTl6NW8rMzdTYUQ1a3hxQnl5RGx1N1MycFc4eUV6anRpUVgvaUlqUkViTWdPeVBCb2JJelprQm1SNU5EWkdiTWdNeVBKb2JJellrQm1RNWRIWTZFYzJ5dVRDNHBrejV4WXZCTjN0c0gxTXNSRDhKemYzZ09WK0dSc2tUbzJ3eXlKLzY0QVprTjMzQ3hzL3ZmZE4xUC9lbGFoNVAwZlo3dk9iY25NUFdPNFhOcUNiVjJuL2J5M3pEdWRwOWp1ZWV6VFBQbUpqbW5iL2VOeHR5TDBmNXg2SjFFZHNlSFhvdjlUcE9ubFR5ajBTc1ovWUtBRWJtNkxYT1hKWHlBY3JQQW4xSmxPM1k2N3pqeVNZSE1SN2EwRXROZEdJY1hKSnlBY3IwREdaU3V2bU9zc3BNRG1BaFkvT20vZEVJOHJaUTJQcVhZRitFT0dIUlo1SWowc1hHMmFQdjNGUS9EeGxSdS9Ya2dNMmJ2UENlVExQUmVPenZXYzA3YzhnRGMzOU9YaVlwYXBBeHpKeldFTDBkS2YzTUdzSFgzM0Z4ZzZ3c1JwMWNJcFlQbHpPd1ZhWFN3L3AyVmRzSEFVMnprY2QyN21ENk9Cd3MzRU0ySWdPYVFWU0dXSTJpdHVJem5rK3NCR05pWGFQengrMmNvTTZOcGIrc2ZWSzJNcEFCK1V0Rjd3amRCWmhVTmxZdzgzK2JXRGpFblQvUlBlNGhRUmhHbFEybXZKeFRQUW1KVXdBRzM5N25sOS9PV1hTS1FhVmpSa3lwK3RPVWpjRmJNQW1keVg4WEpMR2RINVEyUmhIclJHZUZ4QUMzMVExM3ArbktaQTBEOEJHN3VUWjdsc055VmNvR3ZjYmVuaXlPRFkvUlQ4QVJGcUR3ZEdZSkIwRUZDQ1piUHlxNnpMMS9UR2MxT3FrMTZDeWxFeHNHT0JTU1RlUjRCYVZXV0Jqdlh3ZjZUdUxqZC9CRzdrVFQ4Z0wzTytIaEh4NzNIdU1KQ3N5c0dHQ2MzZk96N0k0Z0ZpTFRrTHpiK1BtR1BDVHdjWjFTZ2JmendGOGpCOEpZWmYzRW0xR2FuN1NzMkdFVXgvN1NyUDhBR0l2WGFETnh3MGpjR1Jub3hCUVo1QTZyTTZqZjBXQ1gyWHhpR0p5TnRPeVlZWXp2KzZQUEhMaWdPOFpIK1d4czBIUGdHSDZselYzYlQ0U0lCemRpYVF5NDRjQjlHZFlNNXdYYzM3NkJIRkNCNjhsYVA4bTFydVZqWENZaFd5d25aL1A5anhnaUE1RFVCc1hXSTI2c1dHQlk5dVp4cTNoWm9NV3RMK1dMcTNYV05sb3d3ejAvWEx1ejREVGU0eTlEekNzTW44N0NEWXNjSDJyTU5weHdnZXNGYTFHQTYzUWpIbWpUbDRMaThPT3JoWUtyV2dYa3d2WXlSQ1VwVWdWbXVtdm9DSkVMdGpnSE9QKzlBUFUyWU5lcXZDcFA3TVMyOWpJaTVEN0N2c3dTclhRSVFSUnhIdloyRlhyMFB3dHNRMnVGbmJLTlFubThIRUMyTUF0eGxDNWpZMm1tSDc4YWhRbENEcGhlOWVJaUxqbWhHVHVpU1BjN0VpMWpCRjIrNjZxMVp4ZnAyek1xVXBqenNaRzliNG9kaU9jUHFlaXNDRU5SZlA5MkhqMmVjZ1JMdXJNRkVxcHJWKzZ5QXBwUW12UHB3MWFqWVdOZ3JST1Q0WDBUa1IzSHJDLzQwRkdmeVA3a3NJUnJtMm1WamxHeUNtdFFWSlc3OUZwTkRIVFMzWlZ0TEF4S1FkVTZoVW8xNHptaUhaNFNnNzlYRVZFb2gzaGF2dXN1UjIrMWhsUmNGNmpReE8zTmJIT0c2MzRRL0c4SFhwa3JLNkcxWmJEQ0FxSS9sT1lUYThqUEt5Qy9mcjBtalY5UUVqM0dSbWZrc3N3bXF0QUIvK3dVd0RQdnlsVnNkU1ZNdGVVUWx2eTEzWVUzT2JZM0F6ZUs1NzMwYzBmNjJSdk8rMC9xWEdFUzhYcGE4MU1xMUtCcEppbjJ5SVlRZEkzbjRUY01GY1F6UXVzd05hY1ZESVBneTBmcmR2eERwVjhwZEFud1NYUkVTNlY5R2prS2pQUlFXdEthM1JXZ3dXZTdKb1FIcDFrRGNuOGZSVmdPWm1KTmhsMFdscGN2UGoxNWVjUVhBQ0hibkM1MlQ3N1l5VkRhMFAxYlVzanhzSlpEU1pieStKekpEQjZmMXR1aXlyRFY3SzFIcXJHb2JocXMrWWM0VlpmQ1NPTW5ic1dNcnpvZm8xZXFzZ0xRc0tKbkxXc0tUSU01cUlPL2FFSlJoNWZZTU44eGk5SGVJWTN4YnhFOW14azhQdTFNdEN4clJRMFpkQnNMSzBXMlpYdERMd1JrenVOM2hHdThXQlNUWkp1eDJTamVuNi8xZ1kyNW0xQVlVT3pzVFdmWnlHa2x1MHpGSTZGNEFnWDViS0ZEV0s5UUN1U1Z5TWY3RklsMjZIMW5LSVViMVptV0Z4blZqcXpLUkI5eGhHdWQ2TFRIc25ZVkluN05YYXBvdk9SMEtISFJydkdKbEVQdXJlYjhHTExPc0p0cmxSYnlUNzhwZnUxQUhacGFsbEREcy9HYnIwVCtXamhUMEcwZ0NNOHFnUHh1NWd4TktUNDlSb2hwSUZ3aWY5U1p1OXhlbUZhckdGY000d2pITzM1UmtZcnBQdTFXV0JqSGVNWVBUWmFlendPRDVOU0JlT2FZUnpoYU05TDlsVlR2bCtqbHlxSllMYStHalFiTThJZmJDNXJrclBIRzFKR0l6ckNOUjYwcWh5N3d0QWFRVm1XVHZIMGNNRGZwUWtmNmgzWXFERkhNRVZMczZoZm4yTjZ3OE1SYnZDU1VrOHFyeVJsdnE3RXUrcklhZFNCalRsV0pleDBwWlBTU3RhbTF4R2U2cGRCMGVZWE9scTdYMWNpd3lVWUhKdGFvS3BFczlHS1E2MUxKSTZUKzlYTVVLMGpYRzJmTWJkaFBSMDhvUWIvV3NCR3hlZ3FOcURabUkxcm41VkM4cjlraC9FZDRYSGJiSkp2T1paNjNuU2c3a1dPQUJ2UkFkem0weHI3VWd1Mjc0czhISkdYV1dhS3ZDalVKc0VSYm5LajZzZlVsNjhhYzlYRVVLQ0xpamxhRVJkR2o0Mm1ORmRVT2ZPRkt1Yjg1Z2lQRzJlUkppemhyRStBRENVd1hLQUtTd0ZSRDVxTnRmT2lqSGVkclZmVEc3M3RXR3VVSE9GR1A3S2haZHBjK2srZnBWMG41SlVHdytlK0RFSUZPWDM1QzltRlJrYXpVWjJYU20rUUZ6eXZlRExvYlVwS3MrZ0lOenVLTFR1bWdCT2RJcUpVWTJoNmhHVkppWFRHem9TRVprTlp2NmZycExzQTk1c040Y2NxT01LdHZwaHh5VFFOSElQL2c3MTRCdjROVmpRWXdpQlVkVzRoSUs5bnVNYXlVVkJIWnZHemV1LzBzeG0rWTdNalBDNW9sSktYNFVhZ2t3SExSdDV5SmVGVVlWK0RzV3hNbUw3VHZ1NmRhK093YkxUaXpaZHJGUU9FeDdLeHBlejdCNmlEVGszZHlqcDBNVy9sZUN2cTVIK3d3RTNrRnhDZ29pV0QxZmQwYThmZlNPczBtcUx0V0tEQkQ3Y3F1dEVjN2o3aWV6Y3VkbmI0TXNPTG5MR0haSWUzNDlxZXRRL0Y1a3ZiZFkwUzgyL1htbUpEcXFKL1B6VktuSUhEc2QzZ3ZjMTYyaTh2c2tvUG1iMDRXbUNsTjFvOEZORU5xY04yOFVwcy9oL3RhWDZEQ0tpdk13QUFBQUJKUlU1RXJrSmdnZz09Igp9Cg=="/>
    </extobj>
    <extobj name="334E55B0-647D-440b-865C-3EC943EB4CBC-25">
      <extobjdata type="334E55B0-647D-440b-865C-3EC943EB4CBC" data="ewogICAiSW1nU2V0dGluZ0pzb24iIDogIntcImRwaVwiOlwiNjAwXCIsXCJmb3JtYXRcIjpcIlBOR1wiLFwidHJhbnNwYXJlbnRcIjp0cnVlLFwiYXV0b1wiOmZhbHNlfSIsCiAgICJMYXRleCIgOiAiWEZzZ1pWNHJaVjR0SUZ4MGJ5QkVYbnNxTUgxY1ltRnllMFI5WGpBclhHZGhiVzFoSUZ4ZCIsCiAgICJMYXRleEltZ0Jhc2U2NCIgOiAiaVZCT1J3MEtHZ29BQUFBTlNVaEVVZ0FBQXNrQUFBQmJCQU1BQUFCektnVy9BQUFBTUZCTVZFWC8vLzhBQUFBQUFBQUFBQUFBQUFBQUFBQUFBQUFBQUFBQUFBQUFBQUFBQUFBQUFBQUFBQUFBQUFBQUFBQUFBQUF2M2FCN0FBQUFEM1JTVGxNQUluYXJ6ZS9kbVVRUWlidG1NbFJwc013MkFBQUFDWEJJV1hNQUFBN0VBQUFPeEFHVkt3NGJBQUFNYTBsRVFWUjRBZTFjVFl3Y1J4WHUvYkYzT3Q3WlhhSGNaeVVyU0J4Z0xZR0VJZzR6VW9RRUJ4anpjd0FKWlJhd0RWd3lvQnpNSVdMbVloRnhXUjlpby9DajNRTVdpTXRhL0NoQ0lNYUlTQWd1NHhORTRyQnp3T1E0Qm1jMkNYYnllTlZkM2ZYL3VxcTNKNTUyM0xKMjZ1ZTlyOTc3cHFmcTFhdHVSOUdqZWNWL3Zuajh5akRVdDNKYW9hTThNdkx4QUw3NE1aaHRoemxVVGl0c2pFZEorZ3A4Tm9vMitzZGJRVTZWMHdvYXdpcDg0NWExZWRFYkcvQS9adUlLdkdOWTJnRGx1aWNKRUZxUzFCeUt2YzRjUU9jUDJZSnZKNE8wWjhiTlRMQk1hTTNYWk5pZEwvNmMwTHV6cXdueVBuVDBFWll1SzljTFVqK2hKVW5Ob1ZoUGx2bFBQNHFlZ0xmOFNTbW41WS92bHF3bnk2dnduOVNsSnJ6aDlrM3ZLYWVsbzVTcDE1UGxQYmpMblFVWWVydGRUc3NibmhDc0o4dURmRHJ1OG1XUWNESHZLcWVWcTUrZ1VFK1crM0NPKzl3T2NLQ2MxZ25JelZVRGpNeDFIbnBoQ2VDQUd6SEladWhpbzhwcEZlTjZTTlNINWNhbDI1ay9Hd0Ridkx3RDcyYXRSWi9sdElwUXZmcnJ3L0pxUGt0Zy9BYTN1SGM3OEY4dlAxR29uSll2T2lsWFM1WlhCTXRqa0xmUXBLdmx0RWhJMzg3NnNMd2lvb2xWZ0FsM2NPd2ZNSmZUOGlXU2xGc1VsbitycEhqZytKbGY2R2F2NVhOeGRGcG0rVmdXcEdEY1dqTENYTW9Md25Lc2tzeHE5NGE1dy9GbHpGb3NzN2s0dnN3YUpiNm1JTE5Nd2ppMThuSG1WbGdRbHFPL1BmLzdIdVAybFNUVjg0aytGdC9ZeXJ4ZWdXZWphSjN0OHU0azA4WXBzZU9id2l5VFlwOFVqRnRMUnBoTGVWRllSdWZXa05rdlowNStIeXR2WmhXY1VaK09HckFWL1JpU1FHUFR5VElGUTJwbFE4M25jNEZZWGtaaXQzTXZXYTNEYTgwK3pDWkxjSFdqQi9mWkRVN3k1WVFodGZKeDUxSllJSll4MHNMYk5iK2V4RGtEcCtQa2Fvemczc3NRNDkvYnJJNi8vVW5TSGtYYWpJR3RUaGhTaThQTjZXT0JXRVlXbERsMkpHN21hT2tHZkdsMkJ6NmYwcTd3SmE5K2pDUW5ES2sxRDNxZnd0dEd2MllUOTBqLzFvVUJ2dXFXTHRuVHdyaENWc1haT0RuY1M5dGVSUlB3UURXNXBHakJqSmVkTUtRV1I2NzBvMit5Qm5EVFBVVGJsUGZlMkxwUnRaNHh3QU81aVlWbFE5RWdaU3pJL1lVVGh0UVM0MkJwL1R0S3RXemwxVXZaQmNkWjZjTFFqZmJQVEVoOFB1MldMdG1EWHlVL0FlRUFoeUROWi85Q3p2L0lPODVRTzJ3bkRLbWwySHgwWDZtZXZDTDVjWEt3a3lIMEFNNHJDTmNnVDdqRk4rQlpNUzhyZVI5cFZrbTBuVENrbGpMd1ZKL3JsZDRTbGNWaEdkTy9JdXVXZUlJQk5EL1ZhN2FWR0dOZDVKY1A4eStDTysrR29iUlU1c2JLS3F6Mmxhb3REc3RJUXA3UFRGM0JoREFra1Z1em04Zkx5WWF3Q1hubXlNaml1MkVvTFpXN1I1aGxMYzVGdjlueWQ4RDh4M1ZMMmZ0RnZYeXBIbW16akI0dXl6Q0VGaHRGWEhWbHVabmNrOElQUzBtUGMxRUVRNkVPa3p5VDV6R202VTBzVHZ0NitWM05CUEVpWUFpdFZEZjdXMWVXQi9vYWxUa2tQbHRhdUl3OVhVaWZDT0E1dVVrVUxYMzhLdE9ZdXA4VUlHQUlMUVlxcnJxeWZGaThhdXR4TGpyZEJ1blJJU20vaktsUC9raFJRMGw4TXA0SUdFSkxNSnhnMUhUMTI1TXpGS3BMV1EwcFZjUGxLQnJJK3hUcHJBU3pvRHhmdDZLSEdPeWJjY0VRV3BrUjZXZGQ3K1ZOS2R1bWVwVFhlbnE0bkxBc3RwalM2U3Fic1pPWkkyb1pNUklGNDliS3JVZ0tkV1Y1TmM5aXF2NkltaG5uSmpPR21NOFZsbzk0a05GTlF6MVBHS2VXMEU5S0oyQjU2ZXduWjk4WWFuaVJjUzlrQW5ieHJEZjBjeDNlTGxBeDQ5d29Ha21aL0VoNkhnT2Z3azhUUythRVFjSTR0VFRiQ2xuK2g0MUtCdklqREl2NmNEelVBRjBzTzhRMWJmK3FuRjZ6YXJGd1dRLzMwR1FsU3ljcDNvSG5NS3ZUbncybE5sYWtZVnhhR2tnUnl5eW5JaDJZUlJjei9SOEMvR0VyK2dBOHlCcjRwNE5sbDdpbTdWOXQ4NG5VcVdHSmMzSHprYTF5aGxyY3hyZDNlcmhaMFM0YXhxV2xnUlN3L0JJaldlUllvdVhzVnNCTXlXY1kxSFg5ZnJHejdCVFh6UEd2dHRKZG5GdWhCYUJud3RqZVQ4ekxtbXA4OXVMczYzL1ZHaU5jRGtrWWg1WUdRN1BjNktGZDdKcHd0Vk04cUltNy9FR25wcjRLV1ZsMmkydm0rRmZYaWlibU1YQVRCU1o3UTBURUdLS2RLbFVDUTdNOFRTakdQKzl3UXc3UHBZVXJPZkZ0TFppMHN1d1dweHdrKzJMakZ0UEVCOExxckllZGs3NmJWVHcvSzRFaFdSWnZCL0dkVnN6M0F0aVJXYnVURmJqVk5wWUpjVTlmTFdLSEJSRnpuKyttSlZXMmttazNoZFJyTDFZQ1E3SjhoRXZ5bjY0dXZkN0xVb2hQOEprT093NjRVVk1QbGdseHUycytyYXY1RDh3cXplYmdtMW9QSHRUbCtRcXR5MVd0Qm9aa3VROWZTVWJIbUhFM0tleW51LzJsWHBZTmo2SWRuZ0RJek94MXNsTCtTWW5uUXNHRnVHZSttaWVCc0Z6eXRsUm54VTFzNjJodEJkVnFZQ2lXMS9LdzV6cWZJSFoyRTZNd3Vza202bWgwVjdYVDh1NHFKYTRxQjlYMjRIT0VQSjZMNk9GUGRJUnRCNFNPcGFzYUdJcmx2ZnlvSWU2bUp6bTlTV0xJb1RqcVdkSU9mU3lHUm9IaU5naGIyekxNOUYySEpNWm1CNm1hRk5FUWczbGRScXRYQTBPeDNIMlFEM2t0V2ZiVzB3UWV5eEJzOGE3VllyTUR4Zk14Q3dzN3hwWklVdGszNDF5V3hBOU5RVllEUTdEY2tFNE4xcE01N25RYWJPSUplZmJxWVR6S24vQ1RQRlNMZ2VLcU1sWER3TXpZcXVYeVV6TTBaaXRac2JrNVFsS29Cb1pnK1l5Y0tPOTNjTkM5ZEE0K0VnNWNNZFp4MVVoV0N4UTNBWnd0U01FdFYrZEFXanU0REV2ODVPdUpTMDlycndhR1lIbGZUQmg0WlBNMkR0ODlTR3hvQTk5M3hSOTBiMWlGdFlIaVFqR0tmdm9pZWYwQVo0QVB5ZkpTR1djSGJWMW1aNnFoSVFhYlpNckJ4SzlKcGc5bVV1WEZiTFpOckIyZmw0dytoWk1GUG9xYXRLVEd2dnphWC9wdy83WWs0eWdHaWtzb2JFWXZ2QTRrQlZHMHhia3R4Sm9JRVo5U2VSaDh3c1oxS1p2ODhiWmt4eHJ1UjliU1ZKSFlFY0t2bEs5RkVwZUtnZUtTSnA0VGVWenNSMlpldGpqM0VJeERQVk5SYlNrUHMrYzJYVTlpaVNFYnVEaHZwcE1hQ3lFdlhicnc2OHNmOGVBNGZTSStRRndNaWM5UGFPL08yQXkvWnpmQ0Z1ZjJSRjVBSG9VcWw0ZFp3ZEVjMXpmZEkrSnNNYjZaZExQcHpTMW45QVNLRy9wRUE5N3JiOXBKWnUvajZFYXlYMGFIUUxOMVZRUkRySDdxcU4xSmhQL1loVnU1TEpCTDZnVi9Bc1VMMEpUdVFmcStndExHSy90bXVJeUdGQWYzR2xaRk1ONHNEdzZhUEtMZkRJczZBOFUxTjZucUdaaE5YUDFURVcxbUl1TXd1eE8xaW1DOFdSNmZXK1BIRFBqOXlqRmU1b1RyTTFEY0JXTnBIOEczTEsxcDA4QU1qWHRaenN1cFpIWlVCT1BOOGw1bms2ZG1XNllEcG5taUpWQmNLQmFWVnFnOGZ0K0ljOWxDNXBqRTNTTlZCT1BOOHRFdVgvd2lwTzJ1Mnk2akoxRGMwSGMyN0JDSktrdWN1eGYyRTB5R3JRZ204bWY1Ym4rU09yeHZQclBqWkFJN0FzVXBLS1d2U2QzS2xqZ1hiOHNEQmNDalVoR01QOHV0dDdKMDFtYlkvQllvN3VGN0tuS05ueXhZRmN3NEYzTlc3dDJBRlFNYks0THhaM24vUGwvOFdDamFjWmxsYVE4VXR5RFltd1pVV0diR3VXM3pnTXFPSzdkV0JPUFA4bVorTG9sZjhLNWt5cE5EcVdJcEJvcGJFS3hOUytTWlAwNVQ2cDJMVnFnTlZsQzlzU0tZRUpaM3VRMjRoNUpXdjdpL3JkdW0xZ1BGVldWMzdZenlWZXR5VXoxY3hsdjVuQzVVWEs4SUpvVGxiVzRWTHJ4U2h1YTZuSVcyMlIwb2JvT3d0UjJSNmJXQi9EZzRxdU03MkVvbXpJWm9hYXNJeHAvbGZmRmMyZ0RFdVhYY3BZNDRFOE1EeFMzTzJwcEc1QzYvci96ZVdISnZOclNoRkxSVkJPUFBja3Q0MVpJZW5QdzdlVnlmT0JFb1h1QTQ3NDdKL1NkTFRIY0VVS01MOER0UjlTNVZCSU52VFdUeFdkSFFSMkpYamVkdFY3bjRPbnk2U0JILzU1b2c4VUs4UkdCWmYyRk1VY01ocGVCNFl3VHNuYWp3cXlLWUFKYjNwTG00bTYwa2phN1BhV1dndUJjYnA2V2pYMU1CVnkyNHhadmoxM3ZsSm1YMjVsUWxNQUVzSDU0WHpyekVqL3MyUnNlM1JhdXpGQ2p1eEpFNzltRW9WNlh5VDM3K1Vad2dBTDV3K1pkNFBmOGI1QmkrSnZWN0ZpdUNTVWZ6bmpHNmNpQTBnazlGVWZOczcvaVdsODJCNGo2WVV6MUhueXNOa0ZYMW1uMDM3L1F2REZRTXJKV0NTUWYwWmxsNTZHd0QvOStmaS9pbzR0RFA2a0J4SDlDQmM0L3hsRXJQN01JTFByODNZOHlLWUZKY1g1WWI2aSswK2JQKzhUTWZOa3h6TlFTS3UyQ2tkdjBoU0tsckFZdStMSytGNTJZWDBOdUhaWkl2eTZlZDgrRERzcnhPNC9xeXZDODJKWFZ5YjBGczlXVjVuTDBjdFNCMjE4dU1jVkd5aDd2VEZsdS9lam00RU5idWVjNEVQWDYwdWhCRzE4NklWYjhOZnBOTUc5VE82d1UxZU5uak9lVUZOYjFHWnEwcVc3OGFHVjRyVXplcG84eGFlYkxJeGg0OTNwUzhCMS9QampNNTh4NE0vcjRab2wzbWJQSjl3MDVWamo0T2w2dGlrc0loSDM2Z0ZCLzMrVFBRZkJ6SStaTlZXckw1T0x0Y21yc0F4ZThKMmY4RFVIVjR1ZW01RE80QUFBQUFTVVZPUks1Q1lJST0iCn0K"/>
    </extobj>
    <extobj name="334E55B0-647D-440b-865C-3EC943EB4CBC-26">
      <extobjdata type="334E55B0-647D-440b-865C-3EC943EB4CBC" data="ewogICAiSW1nU2V0dGluZ0pzb24iIDogIntcImRwaVwiOlwiNjAwXCIsXCJmb3JtYXRcIjpcIlBOR1wiLFwidHJhbnNwYXJlbnRcIjp0cnVlLFwiYXV0b1wiOmZhbHNlfSIsCiAgICJMYXRleCIgOiAiWEZzZ1NpOWNjSE5wSUZ4d2FWNHJYSEJwWGkwc1NpOWNjSE5wSUZ4d2FWNHJYSEJwWGkxY2NHbGVNQ3dnU2k5Y2NITnBJRnhuWVcxdFlTd2dYSEJ6YVNneVV5a2dYR2RoYlcxaExGeGphR2xmZTJNeGZTQmNjR2xlTUN3Z1JGNHdYR0poY250RWZWNHdYR2RoYlcxaExDQkVYakJjWW1GeWUwUjlYakJjY0dsZU1GeGQiLAogICAiTGF0ZXhJbWdCYXNlNjQiIDogImlWQk9SdzBLR2dvQUFBQU5TVWhFVWdBQUNNMEFBQUJlQkFNQUFBRElvMnp5QUFBQU1GQk1WRVgvLy84QUFBQUFBQUFBQUFBQUFBQUFBQUFBQUFBQUFBQUFBQUFBQUFBQUFBQUFBQUFBQUFBQUFBQUFBQUFBQUFBdjNhQjdBQUFBRDNSU1RsTUFadS9kelVTSm1hdTdJbFFRZGpKNFRHb0ZBQUFBQ1hCSVdYTUFBQTdFQUFBT3hBR1ZLdzRiQUFBZ0FFbEVRVlI0QWUxOWE0eHN5Vm5ZbVVmUHM2ZjdRaXpISVNROTNyc0lBNEcrMmJ0T3dOanF6dnBpcnh5a3ZqTEl4bEtrbmxpWVZaUWZmYkZzdkxaLzlCQTdCc2VnbnRnRUp3YlVFeUFRQ1pTNUFTUVV4VkszZDFmWUJGQ1BBQ241RVdWR0NPVWxSWDNwZS9IdTlUNHFYNzNmZGVwVTkrbVp1OHpSYUU0OXZ2cGVWZlZWMVZkVnA3UHM2cm1FR3FpKzZZbjdYN3g5Q1JuN0s4WFNWejdWL0w2UExrRGl4TnBjRkhtZkJHbHNGU2xWdGdRK3lhN1M0elJRN2FQSFA0MW1wM0hRVjFEbGFPQ3JhUFowQjMzMzNNZ1RhM05SNUgzOHA3RlZwRlRaRXZna3UwcVAxTUI3MFQvTXN0M1cvZU5JK0N1d0VqUlFhVDY0bTJXL2pkNDJMKzYwMmx3WWVSLzdhV3dWS0ZXNkJEN0pOdDdzeTNtazBqOTRyV1IySytqcm1NSVdlcTFrUWxmb0F4cm9vZ09jTzBEbitKWCtoR3F6aTdUblVLR3lLUElLU2kwWVlLdWlNWVZlVXNvRlNpbFFORmkyQkJaQm5yRDZnSWNlNlhlelhUTDdKK2dPb1RDWUhaZE02UXE5VndNNzZFV1N0NFcrMHdzVGxSR3FUYitkV1JoNUg0OEJ0Z0oySmxES0pGUzZCQ1pCRWEvZkY4RkhPWUJ1bE14OVp6WW1GQ2FvWFRLbEsvUmVEYXlqdjBQeXFtak8wVEZVbTcvK01lMVJKc29MSSs4VE1NRFdqc2JVeDM1Y1FSRW9wVUNSWU9rU21BUkYvTXJPQ0ZXRUFteHVtbVViNkM5RGNGZDVaV3FBemZxenJJZHV6ME1uc1RZWFJkN0hlaHBiUlVxVkxZRlBzaXk3c2pOKzNTZzU2K2diTkZhYmR5aFZrRjRGQzJxZ2c0NXBpZWw4czhyRTJsd1VlWi9VYVd3VktWVzJCRDdKcnV5TVh6TmFUaGZkWTNFMDMxQ3FZYjJLRk5JQStDZ1lmSDIrV1dWYWJTNk12RS9vTkxZS2xDcGRBcDlrVjNiR3J4a3RweThHMEE1ekNHdlpWNUZsYUdCVHpDWFhtVU00a1dwYWJTNk12SS9yTkxZS2xDcGRBcDlrVjNiR3J4a3RwNFVPV1h4UXVzdFpJM3dWa1JwWUU5dTVXMml1N1l1MDJsd1llU21SSGtwanEwQ3BKQW1xVDgzbEMyTWlYcmgvNW9WdjA1V2RGaXU1OCs4Z2VuQURtT3R6VDAwYW8xQnFNUklYSTcvNzFtTHdGSHJuY2gydU9xRm5tSUMzVGNROU5VbGlwZFhtb3NqN1dFNXJaRVZLSlVtd0lhYnlQc1pqMGkvY3p2VG0zS0trUXBac1ozWVJPbVhhUEVNdngrZzFBTE1ZaVFNRUhGbjl0QU1uclNNSHJndExHcUZYR2UwOWhPNm1zNUZZbTRzaTcyTThqYTBpcFpJa1dGMklvK0RDN1V5VEhyM3lLVDh5dldRN3M0SFFOY2JKbVdqc2theFpZSXVSMkVJYlN0aEtQRUQ3L0lOeENPMlM4M3JvTHhoRnNEUGM3aWZ3a0ZpYml5THY0emlOclNLbGtpVG9MbVRqNDZMdFRHVytuUU5lWnlYYm1TMXBaeHJDU2NCcEYzd3ZTT0pDVkllSmgzNTJtbTh2UktkYzRJR3dNeXRJK01zU1NDYlc1cUxJK3poT1k2dElxU1FKK2pNM3d4OGV1OVBkcVJkdFp6YlJ2cE94VFhyeTA1bm5TQ3paenF6TGVYcERiSG80MkloSldwREVQbEl1eGEyTDJaaXZGRTkvLzg4MW4velpNWTVWaU45c2VwOUVjTUxGUHgyeFpBVTcwMDduSjdFMkYwWGV4M2dhVzBWSytTVllhYUxIcnQrOGRldld6Y2VRNFRBVlRqR0RielEyRW9MUjVkaVpiMGF6eDI0K2VldldPNTlvem01ci9OU0ZnMVZMenVxdjZQR2NXTWwyWmsyMU0xRmJIYVZMN0ZPSVMzRURjZ2ZVVjBLbVZ3Ymt0aDYrRTUyZEVEZlU3ano5V1NKZVRLaWwycGtiWVp5ZjErOGQzbi82UXhMZVg1dmJUYjNZazU5Uldtc1I4cEtZRmdyaTk3T1ZKb3hHbVVUOEVvQzFFZzlmbk5MeXU1NTlqNXBubW1OVEpTbkxzVE1kSVlSY2dGQ0dScDZOZyttK2gyRjM4dkxzekNodVM3VjBpZDE2eURLSDRqYlFrUTlhUzY5MTBPd3pmL09ObjBjUHgxbTFTUTE5VDcwWnJFRXZQeUs3Q1RnL3czYW1xalE0Rm54Sm1BeWxReHUxT2JHTC9YTWhad0h5b293UkNPTDNzcFVvakVFYm9uNEpLai8yN0dlcE5YdjZKNjVwQmJjOW10NHIxakNXWTJmZTk4eFAvNXNtcnNNSFAvV1BOU215b1dkMmNIYW93K1hFUE1ySUtSV2R2U3BQQVk5UWxDRXZYV0lmN3c3RmRiVXA3bGMrM2J6KzlKY2R4YXNEOU9JNVR2OEErcDVzbldsMGJSNkhxNFBJUEVsTjRjc0RPN01meHZUR1oybUQreUs1Zi9qWkZtNTd4NnlJdnpaWG5xRzk3U0VwOWV3WGNKTjlEeWRVaER3dlk3eUQrUDFzcFFsajBJWm9qZ1MvQXRKYSs1SVRUd1BZMXFjOU5qRTlaVGwyQnRQY2FTRmtmVlNoNnR1OUdlcFdWV2ZhanBWc1orcUY3VXpwRXRzNm9DbTI0cXBOdFVsOEFQY2RoUDZ1WGY3UDBFdkhOSFUwT3g2dzNjeWRTL1RCSFZUQXpvQWdjTWlHM2UrR3lQc2h3bmMydzdYWmgyWTZwbnJJS2hBUjI3b0Z5VE1VMXN1TFA4aFdvakE2OVJ3SndLVnNIeGM0MHdZcGlhL09MdnpKbEdCb2VYWUd2azRrMXRlQ3BUM2s4Y040bGxPaW9CRzRsSGFtVklrTkJZaW9yYmgxMWNmeTd4RjYrdU1kYUZEV3R5OWhqc0J0K3c1NmwyaHhaNTRKcHlDNHZFQk9OekVaZ2MxdlpTekdzVFlGQ1hibzdBeXBZeC9FK0FHdmd1Uk5kbmpjaXovSVZxSXduQ2g5NTBnQUN6ZCtnVXlXNnp5VVlUWGtXSityMldaNGlYYW1oY1JsUk1IRnVzZDFVTkRMbEpWc1oyQktlNWZ4SExsdUl0QmxTaXhVcUFjY2ltc29wcWZXdkkrTnlSdWdSZjJpWGpCcndHcUpQMTNJSDlQSUtqcmdxUmY5Ym9weEtuL2RCTHppNGZsWTh2eXJZREhHSkJxdVRSZ092eUZMN1lCTi9rRWFMVWhlNHRCRFh2eEJ0aEtGMFVublNBQ0dqdHRVVVc1SDZGd2swWUJqZlc1QWFORWwyaG1vOXJaR0d5SW5vdi9xT1FXOVRFdTFNL0VEZkprUzYvb1NNVnR4VmJGZUFLQVJtN09jd2VMZ1hCVENBYmpMZTFza1FLdm1VcTVjbm9XVDFrMXVDR1o5QWVpM21pdHR5TnVmMXFHNW5BSkxVL2Y5Ykl2T1Y1QzhRR2dFdlBpRGJDVUtvOVBPa2FDTDdEM3NEWHR1UUhIYTYzT2RGb250Z2JEVzgxME9RQzFwdDJXVktmQlpibWpJOXREWXN5ZHFoR1NjbCttUExYNmdhZkdKaDhhNkd2bHR1OVRiMUh4SFdOa0thTmcyMzFHQUpKVWdzWStVU0xjVnQ2VXNUV3Q4em9KWjAxMStVM0VJRG5EQnBSbnV6TWhhMWhnbmlDMDVJTGRMb3M3UG5DRDlTQ1hzM2RMOS9XQnRndWpvVUJXc3c1dHRRZklxRGlYc3h4OWtLMDBZaFM0TzVralFrK3NxVWRCNzYwQ2RLZ3BvTTRCWFl0YmpXWWpKc25qdVpqNm5NanNuQkFla2xSR1RBZnZPNE1kNW1Wb21OemgrbE1NSDlwcVl6NnM1WllvY2hwS29TcEJZSXZlRWJNVk5oU016eTU0VGp2Z1JXT1N4aXFPbEtXNG9wOHNqejVSVExieWNjRWN3RldWbkdrZzFuVm1HdDRkdlkwNkR0UW1vaForS2lEWGh2YThnZVk5Ty9QaURiS1VKWS9DUUkwSEg0ZGpvMm4yV0lIV3N6dzFpT0xyeXpwdnNhU0VldXZrRERrQXRxZllGQWNzRDN6dldJRUlSVUtNMWVmR2V3WS96TXIyQnMzRVQzZWZCSjBsVENqSHlmemlvZlA5TUNCN3lZUEo4allFVXVIZFFnc1E1ZkxxT3p3eTVwd1hLRHNUOUF6eG1IQ3JZd005NHJFVFA1Q1JvTFc4TFdTbFdibkFvN0FaMDFzTmNXakNlS0k0V0FPK3hVemZCMmpRY0lmaExyV3dOV1pDOGh6OC8vaUJiYWNJWVBPUklBRTJpYlpUSUJ0clNVK2JhNjNPWjV3b3R6ejlURnd0ZHljZVdydzBYOURLVjdaK0J0c2J0ekptOWhwWHk2S0ZTSmRaSmlaaWx1SnBjQVdVMU9iWEJnN3N3T2xENlJGOWpUS1ZqZlUvZGZoRjBMaUxRRTNZR3JPSkJMZ2ROM2RFQ3N6bEVKMFRCMmpRZElYQmlrVzBDRkNUdjRjK1BQOGhXbWpBR0QyRUpuTXQ4WDJ1MzErY0dMU082UER2VDVjdGpoUVBmcllNc3lzdWtJSkxkUWtsY1hCREd6d09HclNjbTc3bm9TNVhZUTkxUzNMYml4OTFXcGpaOTNlejNOYXVUVFZTTDVCblNQQnlVbDl3UWpSNjY1TjA4T3BZakJCK29JYjZtWUcyZUdGNGQvTVVoT3N3WEkrOWp6NDgveEZhaU1BWVRZUWxBcWRZaXlYZnJJTFBYNXdZdEk3bzhPOVBUQjFEQ3gwaWJyQ3VzK2RJVkVDMVlzcDJweWROYUJiNXpWYXJFbXZneVlpbHVvcWltcnB3Vm4wS3JPbGJLNmZzS2RhVWZENVN3TEhBQm9hbVltb0hGVUhoM3N3TGRWa3hDS1FUc2hwUHZZd1JyczJGNGRmQWVIVFhWeGNpN21jcmcrSUNZbFRFUWpqL0VWcUl3QmhOaENWekwvRzE3SlVWeHhqazJKUDNsMlptT3c4czA5T3hseEhtWnBCUmxyNXZneFBZUm96YjBMZlVVYmxpd1ZJbHRjampGVnR5Wm1JbmhIdlBnbEplRCtidHlpZzI2NEEyZWc5OTFaZWJUOWJVMXRjQXl3cXVJYjFWczZ6dldUdUtXSTRRNGdnOHdiS2cyQjZaWEIrWjJkQjVWakx5VEowajA0dyt4bFNpTXdVUllncm8rd3lWbEo0YXBGZ2l0OWJuSWNRZVdaMmVnWGJjTkhxcW1hZWY1UmIxTXBkc1orVlhncGx4UmNHNTk3MUlsZGhPMUZkZFNSdjYrMHBMQTY2alVCOFM0SVNXSVY1VmpKWFgwRFRleFphZktyd0t2aXBtTm53ZkxFWUwzZGFuSW9kcHNtbDZkRERabnlYQllqTHlQTVQ5K01FSGMxbHVOTEZFWWc0bXdCRjFtVDlWQ3Zsc0hoUjBiUzdNekxpK1Q5OVpCVVM5VDZYWm1KSllWOWhwV3JSYzFYSzdFS2lVWnRoU24vZDdVRUd6TE5RYU1WK1AzUkVGb3g0Y2lBb0c2T0Q2RE45c2lQeXVoSWlnakRKTXVoamJtZDFWT0xFZEwxbUVpQjJyVGRvVGdiWEJDdHhoNWp3SUMrTE1BVzJuQ21EeUVKZWc1SEJzdFBvTTBVU21qbDVubGpDL056cmk4VEd2NklDb1pMT3BsS3QzT3JIRTNhVVVjbEpYY2VrTGxTdXdtYWlsdVV6VVMwTStFeHZHSy94V0JwSzVPYmlDMS9yTEl5bGJpUlphRlNnbTF1Sit5SzBaK1A1Mkc1UWpCYXhheXh4YW9UZHNSUXU0djNNWjBDcEgzTUJiQ0gyQXJUUmlMaDZBRTBEcmt3RU9MMW55Ykh2YjYzS0tsSnl6Tnp2QlJRU1UvOVhrWWkzcVpTcmN6SzN5aXZ1WFR2Q29YRFpjcnNVMFBwMWlLMDBaK2JHZmFyQ0NNYmNwNjZNUm9ZeE5wZ3ZEaDRITlc2SUpmRGI1bWpYRk5nMUV4MTN0OVpub0N0V2s3UXNpOWJ6SUxMRVRlbzZvUS9nQmJhY0pZUEFRbFVCb0hMN2poYzBiYTYzTmV4UE5lbXAycEs3NEJ6a3ZQdDJOYTFNdFV1cDJCc1d4TXVENkpHRW1aZU9WS3pIV292eTNGZGRVeENscXJXQjVoTy9PYUtEdzFCdjlwVzJUaGNmeFVpVjFnY0kzTndIWmlabGhOeTlHU2daMTVsYkR2cjAySEl3UTJ0NmdDQ3BIM3FDbUVQOURJMG9TeGVBaEo0RnJtZTI4ZFdPdHppNVNSc0RRNzAzVjRtWHkzRGdwN21jcTNNMU8yNE9qRWorM2xTbXpVSTR0YXgyZDZZZ0lERU1BUlgzbkFha2hkTjUwWWR3NzN6aFg4QTdIWVVoSXZJbGhEMUYyd3JsaElIeDhPUndoZU4xRlhrNzgyUVJISzVqOUJqcWNnQnpoVWhEd3A2ZmdYd3A5NTJVb1V4cUlma21CRGFSeThZRmRyN1graitSYXlmb1JjdGo3ZmZDeDJCRnFhbmVuWlhxYUsxbHhXUGo4VDMwaGtYcVlQV3g5SjRRb3czL0d6RExOa1pIeVhOcjhDeXlaOHpGMDljWXNKRlpHNDlwSG05WS9HY0JkVVhFZloxc1lyQURxZUExcmNyTzRKOUJPSUhZcVlFV2dvZ0ZuMnY1NmEvWDNlM0F4QUxmcDdyZG03WStDMFFqbVJFV1V5WnRua2NJUmtRMzQ5MUYrYkRXTmlCd3pobmJrN2hERW4rZWg2SWlpQytMMXNKUXBqYTlNcEFRVnpMZk1IeXJaajl1Zm91ckRCZEgxZWJVbnYzNjg5QldwU243ZHExSjEyWnVkSG0yb0p1T0F4ZjRQcHFNMmFzckNsV29kYVo5YmlUWjE1bVo1bjR3aEE1M0drWWhMeTVZZ3U0TFNBajlKdm9lK0hlMkV0NHpQcVdsRWpNcC9FdTFCYytXaGt0clp2b09mUnNPTDBnN1AvOCtlUGVUSGNlL1o1SklQcFBIbzRGbEU5TUZYSGc5L0JiSWxQWUdiWkV6cXNpTzJpR2JTYnV5S09BMXZSUDJMaHFicmRKc2I0MTh4UDhtdEVXQVRQUXM2TmpKYVlySGhyYzZDdUptbHhmT240a0FSZDVLUHJpU0lMNHM5OGJCVVhwcmdDNnc3SGhqUWplSXo4QkJ3eXBBWTNPeU1Ld1d5TnFWeGZnNkQrNkQ0Umw1MkJEOFdheno3Rk5zZC93TmcyaW11M0Ryb3ZIZ3MvR1BNeUFSdk1IWm5Ma2N2TzVJbHVjRU9qWGtxUThmaW5teWp2eHFXQ2RENkpPN1FLUkVlbE5hdWc1OEdnNG1EUmZjNEI5VGUyTEt6UlFBYjJRYUFYYitzZ1BGWlhqam05UU5sNm1lZDVIWUtOcjQvL2pDOVRPSEEvMXM1NHErNXJhUGIwVStpbE1jZm9mNE44ZWtzSDBDYWZ6MlRlMmdTUWZRT3BvaW1iZkRXNm5paldNSDRmVzRXRlNWQmcxNnd0R0ZaVlQvb1VKdWQxUHVMUTlYa2RHZ050b0RzZ2wvbG9hblRabVY4MlM5aFRFUTFIVE1UbFpXb29tL0ExN0RqZ25ZSjVtWUFOMXA1ek9YTFltVnpSbld6N0tWWC8yeE96Ny8xV1p5Rm40bndTdjVmVmdlalF6V01uRlhBYWhCUUhxeU4zTWZBRjhEYUNBVEN6OFB6U3NRdGEvdng3VnVIdGlUYXZMRnMxOTNRWWdoMW9nSENRWGh6WHdjbDdTbjI3NklpMFFOWDkwYWVhMTM5eUxDRDlnUk9Zb0JtNStPNG9Qd3JrcVUzc0NEa3lpazBnN1lDbFdlU2o2NGtpeU1QdllhdW9NQ2tLN05uTGZQWFdRYlVKVmI3R2RVcHJzZzZhT1NXQ2RTRmtQRnpUVkhDSG5XRnRUaXQyUUtIVC83dThUT3F0Zytkd2grTGZRR0ZlSnVDQXVoUHlPWExZbWE0bUFJbm9vcnVFeWFma0t1Vk1tMHRpdkJ0RW4zT0tmT01sSnhHNGhCeFNIUGdXMUJXMmlnS2FsVHJlZHlpMTJlZkdLaEFOYjBuSUVlT0tqMnRaNzlDR3h5bGJtRitnSWJlMDROcUQ2YTV5RjZYK2FrNkl2Zk9yemtEVzRJMUhwdVBLRmY0cG1heUdzQ09FOWh5WjJuV2s4ZHo0ZXFJbGl1Sm5kQm8yNDBGaE1NdkdrNnRBYUFIM3VGanNyZDQ2Mk1Jbk4xZFpTMkNPRFR3THZvTmg4WWh5L2NsYnJRZndTM08zME9QNC85TjNHUkw2Y3RpWktiVEFtN2ZlaVRCMFo0Yi8zL3FjVmlZbDR2QXlhYmNPQnBqZkpwdXpzbE1nZlQ3TnplZkl0alA1b3J2RXlLZmtLdVZNbTB2aUxsUWNmVzVRNUJQUHZDRUxLZzRhaGptb2MxNmJ1c1B6aE5ONzhEODRoSGhEYzJKaGFZYVorYXI2cGlpcmVNVUxuZzJGZk1WM1drb1FZb0cwcWpPdzlIVWJoM1B4dDd6Ri9OQUFaMUhjYzg2TnJETkkwenVOQk9oQ0huM3k2b21XS1lxZlVlb1hFeVpKZ1NCR1d3cEdRbWZjK3dLeEtWN3pUaEJONGF2bEFiTXp6NkdIM3dMWmpUYjh5enJYOEgvanNlME1mRy9qWHg3RDJvemM2VmhYZjVMREtGb29XcmU5VE9xdGc5cHNURDU0UnYweFo0Y0U5eGF6TXhFYzJYWW1YM1FIL3hHVUhLWGNTZk5JakJ2S1QvNW05aHNmRnNhZ2QrU21FbFFjWGxBckZ3aFVESGdnWmwyREpPT0JsajNXSnAvOEJ0WVVIS25mTXQ3NTNTWmZFRzBvZGtSRm4rMGNReFFqUFJmSjA1eTVoQUJNcWpwUm1nVmE5dkFNN1VsMU9KZ2xjQno3Zk0zMEFhUWRtNGswSGw5UHJIeEIvSnhxUVdGU0ZJaUhrQU5PajcxYnlpUjZlQXFKWGFZZGZud0d4Q0ZsT25TamFFZ2lTcFV6UFBDeTdjdzZJanRTMjJTaVZWZm52YkpVOFJCd2FNN2MxdENod0xPTjJ5Q0llbytrOEZNZ0xWb21naU90enhBYythSUw0aklRUVVrQzU0VG1rWGdOemE0UjlBMjI3cW1LY3k4RzFhRGk4T2VyUEowYk4vaHpGVmNERXRqek5qVWR3bUNUYnRPa0Zub3pDWUFCdVVFQ2svQlNDT3pSSFZvU3RneWJJc2lUUE8ra3FqTndZVi9Na1pHR1piNW5wQm5SaVRZRG81a3RLR2FBOFdoOFBiRVNCZkd6VWtXRlNWR2dZNWxmVTg1bDFNaEVwcy9XVGZ4NkM5alphOERqSGxNMWFTWTFwN0pXeWJTRjZ3Mi96K2dRVlNjdGFKcFRMMnJCWUxobmU1bW12UFZDd1NtZXlNQ2tjcDhnNGNQSGxHNTBSSERVYkpPQzhsK0U2QkpZaENJb0NkaTh3RHdTOTNuM2hCTUtkekdoUForYkphZzRQQUI1SnFRTmM4VXZQTHpRcTg1MTJWaHJ3aFhFWjBmUHN3WEkyUTBkMUlpZEtSMzdlV1Z3Tk1EMGFGclY2VGl3YmJRY0xYVklheHR3Um5Sa3FnWHlvWlRWU1ZpeCtIcGlCUXJpWjZVS0NwT2tRTWN5ZjVOMVI4ekZKckVLVFVTTmc3amVNaVI5K0lTbVZvaUZXVkhkZmt3QU9LNUZCeWdSaDlzc1J5VFNKUmFtc1M5ejVncDFsQmJIRVBVVmh2cVlLT3plRWRyaWt0WTJNYWd4SEgzd21zRmRoT2hHQ1lqR1VMSkxlVkxta0xnaXJjTUx0R2VzK3Z3S0ljVUJZdzFsU0ZMNXhCK2pQRlFUWU5ZQ0RMUEgySDZHVFpJREF0c1YyMGZWRHUxNmVCTWk4RXdVaDBpbkhRQlVzNUtxVGtXQXd5NUh5QlRFT3pBQjlYamZkb1RndFpFNUZXZUZDdFFUSzFFTVArZXRvREJKQ3F6YjFsUzlkVUF1MXNLQ2d3NWJ6TEVCcm4wMEJpYUhOd2lubTZSTmJGR2p3M24zdmJmWnlObHZZNGdCNmZnKzJBTHBVRmx0QTF5OWRVQkc3UzViOVhNdkV3eEtlSnFUeEZHSzZHbVVES2xFZEE2SjEwVi9ocS9UZmdOajlOcjdrT0tnWEUvYjhCRzg0VHZJMWhoZCsxTmdtVHhtUytFMnFTTW5SOCtST2FkNzdIS1MyYjQvbHVuQlVGTFZtUmhkanBBZUNIZHVBdXJ4bGowYzRnWEZhem9VanhXb0oxYWtHSDVPcDZBd1NRcnMydGEwcTJpTExHeWcxZUFPQ1lhRkQrc25lSzVRWWV1UFZXS08xenhHbVJTVS83cWtYY1BlendGT2E1SC9PRFRmQTViUUhFclVNL2gwVFRkQXhEcG0zTXNFODR0OUlKdkNVWkxvU1pSOGVwbExZcjQ4QWVTTlZ6R0YxcW1iVGxCeFVLVHZjWHhDcTNxN2piSHlvMUJOK0xtcjU3RXhvc0pYYzVDN1FsWWxhNFE1SFZpTjRibkFNVTNvNno4WHBVSkIrQVhwNTBtck9nTWYzaGt4clNVY201QWI5Q1k4amZzY0lmdHU4RzUwUGJIeUJmRnpxc1dFU1ZNZ0dHRlpCNVR3UUZtczkrNUFXcDBQT0x4U3N6cFc4aGFiYk9PVGZBQWtCeU1jOVQwRDJzYkk4UzlZbTE3endSVkxkM2laMUZzSEc2VEMrS2x3N21VQzhrZEFKb1dqSk5HVEtQbjBNSS9FYkVBaXFOZnd2SU91ZkIya2dvb0QrQUViZ0l5aTRQWnhUeS8rQUhhNDRHbnI4Q3lCVHl4SlpndkQwTVcxRHF6Rm9Hc2ZrSVFOWld6VUlFaWswcElHSzYzcVRKd2oyOUdDTzdsaUdNd1NPTzV5aEVBblYreXJWaXErbmxpeGd2ZzVzV0xDcENtd1k4M2txa2hXU3ZhQlkyQUcrQ0RXUVRnMk1qS0ZxZUk4ZUhyMzhQK3ViNG1QTStYelgyaHdnL2gwb284OHlQTHVrTVBMTkZIOGRKVXZRVEdvQk1xaThETFJTVlVLUjBtaVp5bVUzUEtTSHlNekhlK3hFbGRWNjc2TDUzanJ2cmxvVUhIQW1zZk93T1dtSC9Rdy91dlFyY3hKRU50ZG1xZ2oxZWdWUU5BNThHRGh5V2Q4WTZwaERwWWNBcjkzaDBxVFRxczZGUjBPOSszRkR0NWw5eXlBZUdtWEk2UUJ4YzQ1Z1BZdVVFK3NYREg4Z2xneFlkSVVDRksyQlVFU1dMSEdxQ0diRHdySFJrWjNpMWc1dWhsekZxcHBuUUxFNkQ3VW5ySWxaSUVVU1lBWmwra1BhTkJGa3NRQ2pYK2Z4SVNYS1ZQSkozR1VJdnBpWko5RFl0M3IwVHlGN1duY3FiMVBRSEZEcTYwUUxEMzBZT3hEOXl2UTRwU0JESU94ODVPTmZhWE1Lc0RzbUZXbzVOUGdDYk5aRmRWMDZsRFZmL2ZYbXhaRkFFbXFPb0c2WlEzUDVQdWJiUUhnRExnY0lSMjc2Ykt5UmV2SmZUekhqMSt3bUNaTUlRVTZsdm5yZEZkR2NJRy80MDduZzhLeGtVM0lGSWFDVk9qVWRaQmp5eVUrSE9xU0VYVExZOGwxMkloWTEvWXlkZkRTVG4wbWZINHF2RXhWZFVhUXdsR1M2SXVSZlE2SlY3UnVqbmVVK29lcW9zeHdRSEVkNTRFUm1Ea0NVczhEYXlyMGtwN0g3UXhZUFBIZ2pjNU5BMDVraWdETVk0a3dnVE42QTdqV1BUQXRHMTRxSG1Bc3hWcXRvT3R5aEp3Z3kvRWs0RmtBTkdtMlN0aHNZOU5zRXpncldrL2tQRzBCL0p4Z21qREZGT2hZNXArWVl3Tk1DS2tOa1pmYVJrbzcycVN6Z2haejhITHV3KzgrbWYyc0NZZFBHRG8zdDJkNW1YYmszaTByM2VEejArWXhTOWxWS3lXRm95VFJzeFJLbGdZV0lESEYyZDBIUDlXNWhWOUpDQ2pPYldlbXBpRlJrTUVRWXczZ0xZZTFxc0JPUXoxMzZJS21pZWV4b1RONi8rejZ6NTVQYlR1VFZuVmNFSmNqQkdwRWNXeHlTTzA5c2lkV3VBUGUwSUE4a2Z4NklnNE9iUXdCVkJINDA0UXBwa0NIWStOTUhlV3gwQUJETlNFZEczMWw2S2tUK0twN0J1MVJXa1piMWdTTmZRREYwanZXTkhiUGFyc2QxZ3lrbDJsVHJaUVVqcEpFWDR6c0M1Q1lxcmorU3JhaTJsdGI4UUhGT2UwTTNPWTlzTEdJRkdoT1JuOWs4eGtCUVFMUU5CckthS1puOGhnZWlzZFo5bnhZQUxnOHJ0WTBLWnhXZFp5dXl4SFM5RTVNZUttc3owZHNrWUlQZFpuYmJ6SlREZVhYazlOckZJRS9UWmhpQ3F4YmcwdldNbWVyRThUYWplTFlPSmNxR0JIUFNNWHExeExDRHUyaU5rN3NtaWJOaG94TGdjcHE2NURxclFPU0EwMlNlanNWTDVNeVhpWnhsQ0k2K0tNSnEzUEtQci9FVEYvckwyZndGM2hDaW5QNlo1NHpwcEtWYXhwMnVNNWsrTkthcmhHOWN6ZUR2N3huU001RWRkcGhPSWVkU2FvNlFjWGhhTUZ1NEJ3MnNwWTFIR1lOU3h1Q2lCN0lyU2NBVDhPZkprd3hCWFo1N3hOQ3FiY09hQ0tvNHB5RWhHTmpSUjJRaHFUNzJ2TUhnZEVSMkthV3k1bzZPVUJqa2h4ZUp2WFdBVUVoVm4vU3k5UzRJWkVuY1pRaU9ueEw0UUNUblUvMkJVak1aTi84dXYwckJpeUx2a0tLYyswM2dRTkd0dytyOXpSOHdMb3hram50VFA5QVRqeTE4bG9FMm1ZYnpqK090VVFyNHJBelNWVW5FTVBRYTA2aDhNVGhYQUE0QXk1SENNeUNsTkhPV1l3bTV0WVR1U2hzT2NZaThLY0pVMHlCUGN1eG9kNDZvQkx5N2FaTU9EYldsQUd3aW9pclpiUFFmR1pDZlRyOUJjMW44Q0wwdGw1SDZxMERraU4yVGFTWHFhWDBoeFNPa2tTSEkxNkUxZmxrWDRERVRGOHJMMlg5QTExM2VpeWtPSmVkV1VmZm95TTR1YUhGNFhDZHNZM3VuQWcwRHFGbjVUN1FSMTdKQnQrWkEyZmJtYlNxRTJSR3RxTUZMRjdPNlJuWDhSazhDN29qMElZQ3VmWGtQSjRUZ3o5Sm1JSUs3Rmd6dVZXMlNKSXk4L0ZuUjF3WWtvNGE3R2k2aDBHM0M5bVpIalV3d3dYWkdZZVhxV2syMGpvL2JIaXl6MFRUeHNzVWpwSkVoN1A2aFA1OHNpOUFZcWFGeW9NczdJMFBLYzUxSG5nNE8yYW8yVXN1dDBrQzdMQ29CMlVnemJrOTFXM0w4NVE2UGpVR2V2aUw4Qms5REczYm1iU3FFNVQ3OWl5a3liMllBc2dLT0J3aE1BdFMxd1pXRVptUVcwL09TMWN4K0pPRUthaEFNS2R0S1FzT2pjelpIOHh6NmZRRkxDcDdPcWM4aEc4bnRuR0UvM1NMekFpRm1uU0Yzc0pPdkFVODBCV01KZit1TlJ2dGNuOWI0NUJSWEg5VklaM0NVWkxvV1FvbGhWRWFYSURFREdmdGZvNGJPS1M0SHAzTXF1eHRpaHNIbFMvVDlLRStZRU43MHJjbVlUbHhxR0tnNGVtTmZEY3crYmJVd3dadG5qWUtrV0xibWJTcUV3aGIxdkNNYmNpeHlIY0hISTZRdnFrTWQwbEl6YTBuNS9HWkdQeEp3c1Fvc1ByaEdUTVVqbVcrZXV1QUNBMStPOW91dHZnd3RDc21OZ0RRb1BNZjhRbGhyNktVakJVMmM4NWQwU3BsN09CWG05L05FcnZXVkZ5OWRVQ0J6bmc3R0Z4anBVYjdMQUN2Skk1U1JFK2p4QmhkcE1SYzlocFNWOEU4VlhtSEZEZGlRNUFDM2hQT0V0Z2hJWTh4UVlhcGZGdUJ4OGZ4REFpU083Mm5MbXUxQWtvRUh6OHh6MkVvMlN4bzI1bWtxaE9JSFk2V3JqVkxFOUFpTUxHOE9yai84ZVlvd055QjNIcHlIWitKd1o4bVRJd0NRU2RzS0xlWCtkcXRBeUl4M0tMY0p3SGgyQ0Rmak9YYTZGQjNnL1lEcUR6UDkxNW53NkRsVmZFVmNLVmpIVEp6MmJPOFRPb1pmRnA0d0MrNWNTOFQrZkl4UjV6RVVZcm9jRXFBK0xOZ3NYQ2JFNDk5TDFSaVRuUUhkZmQ1MlBrT0tZNTl3VWNwdHlKdkhMQUZhb1hYRW9PQ2taOVZHMHNBc1J4OTdlUXYxZEZNb2FBSG05WVFnL09yYjNwcTlxNXpBV25ibVNucUNZRUFBQkNSU1VSQlZLU3FFL2djSjA1YVRtTXBTcERBU1BRN25nNHpISE45ejdQTWQyNDl1WTdQeE9CUEV5WkNnZGlBc1VVaDhHSFVwbjNyQVB5QWJTSzBjR3owajZRU3dLdEhJaE51dW1TV1B6U2x6aHhnUkc5eC9oS09IQmdkK0g0b1ZQSytEdEd3Vm1SRHRyUVNYaWI2YVIxV0xJV2pKTkhCVjNBUDAweVJmYUVTYzMxVjBmQ0FoNTN2a09JbVZqY1pQUmh6TEtNMkNXMFlqazV3R1FnUUFnQU4vVFlKYVA4bUQ2TjZZSiszVHJWd2JZaC9wT2IrTVUrejdFeGExWEYwbWUxb2dVNWlia0FKYUJFQVhsOFRFUklZT2wxVE9neUw1ZGFUNi9oTURQNGtZV0lVaUJFekIreUo1U1MzYmgzZ2I0bTBpYXg4dmJ3N0d6UFo0YlhGOURzeE55c2xpQjFpdjNRS2ZlM1F6b3hONllNVXBNdmlpYmZSbGpQcjFnRmMrYU11SE9HTkdLbWZXMHJoS0VsMDRPTUlTNWdpKzBJbEZtcm02MG1SWUFSQ2lyTytEMXhoYlFYaklIZjk4VEhQUXczajFMUk44dnZBS2x5ZHJkYlZORWQ0WkEweHNCQWJvSDhGTndzNllodktzak5wVlNmSTI0NldRWXpCYVBFR3l4RkIxOHEzVGh3NHI1NGN4MmVpOENjSkU2TkFHRkQ0ZktabldkZ1Q0L0FET2JsOGc4ZzZPS1VpMCs5QU1QSDVQT2JFOU1SeTlUamVmQ3dIKzlCMlpFY21OVUVNeWhoZS9aMXJwWFljZmdNbTg5YXJGSko5bVlKR2tqaEtFVjNNWTFKa1g2VEVVbDI4TGNnVVBkUUxLRzdOclBXcDBtL1lic0hFcU9RaFVnMDgwSUp4VDZkSVluVStXWFhrS1VsMTdqMVUwa2JvdTNEc09iRnZZZG1acEtxVEZDYW1mUUFSRk1FbG9CYUNSa2JIR0pIYU54TkVqaU9RVjArNGFhWGdUeEltUm9GUU5YeElzVGpqdTY2S25ERGM3Sk5vODV5OHF2aUdyM2o0RjlXQVc1R1dGd0M3Y0k1aFFESDM4bUJGL3Z2LzlXMFJKZ0hnbmZrUFFTQ2psdG11bTFyZ2pLMFFWOW5VOVRsbWJ3aE1Fa2Nwb3VQN0p1ZVlaSVRzcFVwTXhDYi90QVZ2NWVQaVI4ZzVSRWh4MjhheWU2ZDV4SXVCaExUQ1J1Z1ZrUVlCMnh2ai9oR291cmFtdG5UQlVjS2dxVllrVHQ1RHhCVzlJbm16N0V4ODFUa1U0bkNFREdKbTVwWWpCS1lid2hSeWVmeHZUVTRYVzRuNFI2WUdZNFNKVVNDWUJEWldnQWt4TitOYWx1UXc4cEw5SnU3WWVGNDdqc1R2cGdCU3d3NzROY1ovRGdyNkd2V0ora0ZGRHZSUGZiMk9yVGZ6TXAxWlk1cDE2d0IvbXArS3lyeE0xZFlkZ1Z2K1FGVVJqdmpuRFBDMzFhSkZoMk1BMUNHV1Q2bGNpWVh3K3NXMEhyZmRJaitvT0doQVl3a0pGNDJVMXJQSHN2cDZ4WW5mSEJUbFZwMEgzTFM3YjVZdVJPRytOY2JBVUVrV1RGRGhITXF5TS9HdDFxRVE0Z2pSR3U2dm1sMlZFOWJlMkYraE5wU2RUaEgvWkc0OUVhOVJBbjdRWUhGaFloUlloOU1teDBRREU3UHp3aSsvYVRRSlZJZGFVdWJZME8vR3dpYmxJUUVDcEdySEpXbStmdzF1eGkzdmtLOEV1ZVZyck9pZzF0NUQ0TEhGT2RCTFRyVUtKWGx3b3VzVUI1aVg2WmMxYTVuQ1VaTG9XVHlsTG9oMVZ4TnJrUklMeER2cXNnYnZhSm1uVVVLS0EzZmd1Y0FFZ2M2Yi96TjUvdU0zL2Exbk9xeWJ0K1M4QW9NT3hQa2FYbkJpa2NRNUorcUpLRnNYckRBWUlHbE9hQnJVeXprT25jazFuV2xuNHF2T3BSRExFUUxvWm1vSHAzeFkvMDFIU0FPaGI3T0F2QW01OVdUOU9GUWsvcGErcW9nU0prcUJxN1BQc1BZN05CZDBZQlAzTFVsSHRLRXd4OFo3dFE0S3VxTzRJR0NYdEZEUmhCWnZXRVlUOUlDVDVBRkNhb2VBdE9aYi9pa3Q0UEQxOTQxZE5BQ0VXZVUraHFkZXBvcithejhwSENXSm5zVlRLbGRpckFyeTFOUk5aWmpKeTk3SkFJS0swN2Vrb1NhVWh4b0tQQW9jTWxUd2NqaDlwM1MrTEdGSWFNcFBhK0dZclFzRzNYaXR5VnNnUzhtNmJIclVrTWVPVFRzVFgzVXVoWkI5aHpZbmh4M09DUDJpakhwREo3cHVmeGhtWW1NdnNKV1JXMDk0NHFuYTVrajhlQk9sTGFuRkNST2x3RTArMTRVNk53ODkyN2NPOEpZU21hcFF4OGFHUG5Ybzhva3pOREhtK0pBOGUwSXdSckFWKzlBWURqMEZjSElMMUVHUEMzS2dQa09TbmZGbElNOEJHNlN2c1VqR2dMWS82bVhxYVFCSkhIVVRSTWZlaVZqWlM1VllxcXJDV3dOT2d2YkRscGNTQURvNUdWcGNpc3VHcWcwaDVnQmpvQTlkUTJHdmdlSkJjWndnYmpoSHFDNnZYc3hKQzVEb3RVLzVxNkRiZmMyTUVWaGFjdXYrTlFwazN6dm9SbGVkVXlIWTNYREFjZU92Z2xLL3MwanhCTTYwMWNOL2dra1FHKzQ5OEhweWZqMmw0VThTcGh1andCcFgwc2orak91SU9qRjBFVHVrb1ozY2c5UmFSMTlYRGJrSmhRbXNOdEhSTVdneE1FbHRtdENMWDJ3TmtkWmNvZnlVbVFwb3lQTE1Cc1c3NjJxVU1QKy9ndytmWXBBLzE5ZFZpUnl4MGFPQTZIQU5MRnIyVWlXbWVzTC9OOVNwSDdCbit3d0NpZ05meUw2Q0NwZVdEN1V1b0owM1NHTzBoV2Juc2dBTkRXUzJrdFhiVnlKRHdLb1lLNUVEazU2dU1aR0dmbk1nOGxuQW5NL0V0MXFuUWtiQURiZGhWZndqdlM3V1RCN0lMVW94UnlNZlpEKzFZQUlKdWZXRURYb0MvaVJoNGhRNG9MWUNGbGtQVGNHRzZzeUxaOEtFNWdlb1k2TTJlSGpNVS9FYkpsMU1OQmlvemJtUkNxaUdZWDdIYXFscnowUlVRRFhjQUMzcWhteUwyUXJJT1ZJaEliek5PN09XRGdkQmJ0TnZPdjF2OUNVdEo0V2pKTkh4M0RaVzlsSWxsdUt2SzY1YnVCUUJ6eDJaU1VOK3hVRXZWNllaSTF4YVByU1ZyYU92VjF2MzcxSk11MDNMTzRNL0Q4eFVvdEh0SENyUkJtRFZhNTlrN2pRUHdMR3V1eFRyZktoVmlodDJwa0RWV1FyNXlqTS8zY0VpdnVWalB3YlBzei9YaFBBN0ZGTHVZUFdOejM0YWw1cjkxRTlBcVdjKyt4U0U3NSs2WVQycHdYcEt4SjhtVEhTM3A3OC9WZTJMTmk5RXMyOGRrS3dmUXVqdi9TTndiTHl2d3hzTUt3SFZjSThGSFVaTG9OVUREZUc1Z3paeHBPZDVZekN3ek5RZUFZQWRZdUsrS2t5ZExHdmZPc0I1bFJhNi82R3Z2WnJCendoOXY0VEZvUlNPa2tRdlFxbFVpYVg4ZFcwd0hpTFVQSlNaTk9SWEhQemt6c3NTbW5SQUpCNXFnZW93VzNrQnpUNkV3ZjZvcGU4OWthTGdTeDZUZ1A1UDI5WjI2QUpENCswdEdBUTFDelRpTTJ3Rm5XRm5pbFNkcVpDK0VJOEhaaDlWS0htQ214eFl2ci85dGdmV2t4eXNwMFQ4ZmNrT0M4VUlnMjhEUm5YNzZ2REJ0Mlk3SDBUb1oweVo3RnNIRk9KSE1Cdlg0ZWR2NytvbFlCWnp5bEw2K3JDaXcybXhycGhuZ25xaXRmMm45Lys3TWRmNmZmUVB4dG12TmRGTFl3MDlSQnJPbHB0VkJpREY3QW1FZnNFb2tNSlJrdWd3L3ZOdW5TOTdtUkpMQlhUcHRJTWw3SFhlTVduTFRCYnlLZzU2dVdMOFc3aVZ5T2NlS2QzRnRYWUd3L2NYUC9ZRkdJdU9HVXI1Mm5NWUJuek1SbXNadGk0d2dzNFI4ZStyS3ovd0dIRU5TeEtHblNsU2RhWkMvbGpLaDBPekozLzhYTkx4aHZid3RFZDVyci83YjN0aFBSbkJla3JFbnlZTU9RTjF5dGdNZHZ1VkpqWWE2Qk9XU1BhdEF3WlMrNjlmUUxQSFB6azJTM3p3SFR6bDkyRlJFdmRzWE9kTVZvZXdIb3QvRER1VGZUTXhHaThlV3hqc1d3Y001UDk5dklVZWUvZVh6UUpKSEtXSW5oV2tWSnJFVWdOOVplRkRVdXR0bVNsQ0hzV0JPZEE2dVlDWGdkN2JJVno5RTlySnZ2MWNadkRRTmw5Njh3VHkza1RIV2p6TFRGM3dYeXdHekdyTGN6bU1EVHVURmFzNnAwSU01c3FQeHRWVCtYd1FDckVLckh5a2VmOWRhdTB3L3V4YkI0THhQY3VYSTdLV0ZLaGFITHovS2ZRa21aRHJIRGh1SFFpQXN5TVJ2UHlCWlVqY3VtZm9ZZUxXa0VkeFRhMlRHNmh3OUUrT1NlSWZmT1NKMmRPT3VzSmZNM2lGUU9qLzFzUWhPNVp1NnlMcmt3c01RODJqQkw0WFV5Qjd2MGtubFJmektDU3YySUx6WSt0cHdXVExRY2UrOWVaQ3ZtMVBSMTFnSmFiVnRIVjRnSkRqMW9HQUhwNks0T1VQTEVIaUttb2JlcGplTVJKbzFLTzRIcmhmNW52T2JNY3pJSnlZMHhkYkZ4dXpZMHk1b1cwNHdacW9qVk8xeDV6UGFKbTVFWTlDY3NzdEZDQzZuaFpLdFN4a1RYOVg1dmVDeWlLZGozYzMxdEt0T2xzdUpjQXVhZVZUdXd3UVM1QjR4YklUSTdjbDlpaHU0cGcrRkZOZEM1MDdDalFVdncvSnRuWFJvSjZsaWJiaEJDNUsyMDdPWjJjOENuRXdYV0pTZEQyVnlNUENVRmZRYTE1YzVQaU1OM2NaR1p1YXh6SkFzZXRzdWFRQVBUNFRLSHVwc3BZZzhaYTFxZHkvN2RLQlQzRmI2b2FUcTJCZTJvN1REWndOeEZFUWhzRFNCZjl4ZHRpTFVtd1NuQ0k1c0VqT1oyZmNDckdJbEpzUVcwL2xjckVnN0p1QnUvaU5vd1VSU1Vaai9ENkhIMC9mZjVKSGZIM0dYL29TNVN4QjRsWEwzOXAwS3NDbk9JK1pjT0p3Sm02Njl5bWJwbnZhMGdYL3JWdDhQbTBzVU1NdStUVVI0WUg1N0l4YklSejNrdDZ4OWJRa2R1WWpVM2VNQlJ3anZSZkVZeGZ4bnJZanFUb09hZkNTL09zelBINjUzMHVRZUdydUY5Vk14d2hWa1ZkeGZmL2tNVXE1RStjUnFwcDZ6cGpnTVhVaDcvUEN6cWxpV3BUNXpOWTU0MkF1TytOUlNKUndpd09LcmFmRlVTd1IwOGdhM0NReHovcGNBcFFlNml1dEtVVE1lZXVBRmJoNEwxT0ljek52Q1JLZm1adDRtK2FDaFRMbFZaemJUcGlTK09NOXA1M2FzNnlQcVF2NUNZcWVkcXBjdVhIVk9XQms1N0l6SG9YNEpTb2xKN2FlU2lHK2FLUkQ5MWlHeWZDdnp5eWFaRHkrYXV6ODFYM3JnQklTM3ppT3AzdHhrTXVRdUdNNjE1Kzc1eFRZcTdpTmdFL1BpVWxQcktyT0ZabTFqazVsQkljc1hYVGFIT0JFdThJN0ZXdi9GMlpqQmlKUFIvSXlCZDRlaFJUQXNBalEySHBhQksyeWNWU2RKNllvVmZualRXVno0Y01mOC9PRXBPeEVuVVliMkJxSFJzSmxqaTVEWXN0SzlBK2NLdkVycnFWNFlaMUZnNGtienRNemNKL2hYQzltNmtMNXJWdTQ1NmxNeW9SanV0WVUzd2MrY3hzem5ZSXY1bEdJRDd5azlOaDZLb244UXRIdXVldWMwQkEvM3JSUWlrV1FuWkJUV1JFbHpoUzNvQWt1ZnJ6SnpMaU04U1ZJWERPM3BYZkVKRURYaUY5eDNieVRlam9pSTNiaUhoU201akU5VXhkOVlVVEk1Yzl6UUZzYlk5elZGcFZnWjBDLzdsTDl3Ly93UHZBVWYrNy8vaUhKeGlDRkhwOUNDaUdaR3ppNm51YW10QVFFNXBmcFZaTGl4NXZVeEtXR081SHVtYXdUR0dDYngwdmxlVDVpUzVEWThvT3N1OTB6OHJmVkxaRmNuMGF6Z0x3SkhmZFMzWEpIR0xyUWZ1c1dITUZIUU9Da1RhaThnTjRLNzM4N1pGOTM2WUtSb1krNVFpVFF1Zjk4Q3NrdHVGQ0E2SHBhS05XU2tBVnVIV1NUL1pLSXhxTFZmbTRwVkNoMDY2QnE3cTZFRUYxMDNqSWszakw5SUgzY1krMG5wTGlXLzNDbmpjaElXVEYvL0lEbER3eWpZT3FDbmRHajBBMzZzZEhCQVkyZW9lK0FiemM4WU1OU0Z6MTIvZWF0bTA4ODVyaGZ5WWdGWHg2RkJNc3NQak8ybmhaUHVRU012VUF2SEIyV1FMQUl5a2Jzc21uRDJoS1ZaSFlEVXgwSmRVbEN5NURZUEpheDRsazJoUlIzWXZwU0N1aHY0bGwwbWNkbkRGMVV0TlVXWEgySHBiSmd2ZnFtSjJaUGZuSmNnSXNBcU1BYWdGbENWbXc5TFlHVitVa0ViaDFrNXJiaS9OU0tZYWhFTitiUXJZUExzVWNaSi9sU0pLNGJSeHE3bmdQaEljWHRPcjVkRlNkaWxnMk5lUXN2SnphTmFJS3BpeE85MkJBK0RGbnR4eDRYNXpTaTNqNkZSQlZlSEZCc1BTMk9Zbm1ZUXJjT3N0WnhlWVJqTU8rK0p3WUt3M1FERm1uTlBHVWFpL1FDNEpZaThWVHZzTm52SExzbERTcnV6TzFqY1dQU1VqY2RsNUV3UU0xWXpwbTZtQjVvYVBEblYxb3hQem1nbFlxSytCUVNWWGh4UUxIMXREaUs1V0hhTWdZUmpkTDNhYkhMSEJrWVE3VEs2NXJiKzZDQ1BJTGhPU1NlUmhyZW9PSTJyTHVZc1VxMDNMMnNZQzF3WU5TRmUrVlR6Y2RQWFJtdmw3VFllbm9VNU5WL0FmQlI0TmpKWTZLL3o0bnIwVWljUStMTnU0c1FVZi8xaUhpTXUxNEQ5Y2w0Skg4bElCZFRUNWREVmQyQ2c4amw0TnJrb29JaWgyaXo0Q01idjNpSjl6UzNiTHdpcDNQc1ZNVlR1WUs4WEJvWUthY3FMeGRuUmJqWnRXN0dGQ245S01KZUFvbEhIdmR4V0oxVnd3c1RocjdLZloxb1lPTkxyd3RCL3NueDYwS01Ba0pjdk1RN255akFyZ0N0L2dzUnZBcTg3alR3L3dIaURQTjh5V3JueVFBQUFBQkpSVTVFcmtKZ2dnPT0iCn0K"/>
    </extobj>
    <extobj name="334E55B0-647D-440b-865C-3EC943EB4CBC-27">
      <extobjdata type="334E55B0-647D-440b-865C-3EC943EB4CBC" data="ewogICAiSW1nU2V0dGluZ0pzb24iIDogIntcImRwaVwiOlwiNjAwXCIsXCJmb3JtYXRcIjpcIlBOR1wiLFwidHJhbnNwYXJlbnRcIjp0cnVlLFwiYXV0b1wiOmZhbHNlfSIsCiAgICJMYXRleCIgOiAiWEZzZ1JGNTdLakI5SUZ4aVlYSjdSSDFlTUN3Z1JGNTdNSDBnWEdKaGNudEVmVjU3S2pCOUxDQkVYbnN3ZlNCY1ltRnllMFI5WGpCY2NHa2dYSFJsZUhSN2ZtRnVaSDU5SUZndUlGeGQiLAogICAiTGF0ZXhJbWdCYXNlNjQiIDogImlWQk9SdzBLR2dvQUFBQU5TVWhFVWdBQUJGc0FBQUJaQkFNQUFBQVRDVFlqQUFBQU1GQk1WRVgvLy84QUFBQUFBQUFBQUFBQUFBQUFBQUFBQUFBQUFBQUFBQUFBQUFBQUFBQUFBQUFBQUFBQUFBQUFBQUFBQUFBdjNhQjdBQUFBRDNSU1RsTUF1Ky9kemF1SlJCQm1tU0oyVkRKK1JpaE1BQUFBQ1hCSVdYTUFBQTdFQUFBT3hBR1ZLdzRiQUFBV3pFbEVRVlI0QWUxZGE0eGt4MVcrKzVpZDN1bWRtWVU0Q0sxQVBldzZENUdFM25pTmlJSlJqeHhiZ2dUVWE4V1F4QUwxWUltSEROS01BZ0lSZm5USEpvaEFVSS9FWWtYaTBXdklPbVNFMHFNb2lvU0ZtSkdUb1B6clpiR0N4Si91MzVHaTJlMVpFOGRrVTV4VDcvZTlYVlBPdHNYY0gzMnJ6cTN2TzZmcW5sdDFxbTdkbWFKSVBHcC8vZERoaGExWndXa29qNVpNUkpsb2l1TFRIMjYrOS9NZU8rT2lORlNjY3k2djFvYmt3U2ZKZEg4MjQ5SlFIaDJaaURMUkZNV2ZrK25qYmZKdWo2VXhVUm9xeGppdjF6NU9mcWtvbGx1SHV6TVptSWJ5cU1oRWxJbW1XR3pldlZrVS8wbCsxbU5xV0pTR0N2UE43NVZGOGo5bzNBTDV2bXRqbHhqSFZWVWlobEtsS3FRaVJJdUdjdkpxakMxQ0U0TzUxN3BrQTRVZE1zR1RjVVRzaWFBTWlqZC9abzljcDVYb1ROM3VKZXd1TWRSTWJSSWhpdHdlUjBXRXhpa2JFOVRKNi9UeUFubVhVeXhzVHd6bDBMeTVCZTFwajFhZ1Q5YWRpcnkwWXh6YnFrQU1wVXBWU0VXSTZvYnluUy9FMkNJME1aaHo3VFI1SjVYVnlGM25XdGllR01xaGVWTUxlQzllRkdmSWQ2cFhKQTNsNGM5RWxJbW1LUGlvVWhTYlpNdGpia0NVaGdxUXpiWDROUGxmWnQrSzUza0tXcDZHOHRCbElzcEVVeFJ0d29ma0EwOW42N0dmaWRKUVFibzV2dEFsdDdsMVpJYm5LUTNsYVlaTVJKbG9DZ2hQdUpHck0zUzJhU2hQYTh5L2FDaWZvamFQZWF2WW5JYnlNR2NpeWtSVExNa3U5alNQZVQwMk82STBsRVB6WmhDMHlGVnVab2Rjcm14d0dzcERuNGtvRTAxeFNrN1hGOGloeDF5L0tBM2w1NXB2YVoyd2RRYXdjaWlpbUhLTDAxQWUza3hFbVdpS1lvOHRRb0dsUzBSRU1SNnpMVkVheWlLWjMremlsWWt3YnBtUWZaNGVrWHRDV25aT1EzbFlqMEowNUZwNDdCbVQ3M0hwT1VKdWVncDRSV2tvTDlVOENrL0xBUWltejJTYm16aVNUVlZxY3hyS1Ezc1VvaVBYd21QUEp2a3VsNEs3N0hzS2VFVnBLQy9WUEFxMWhsNVE3aktRNDNhcHpXa29EKzFSaUk1Y0M0ODlIZWt1WjRsNnBqd0ZEVkVheXFDWTU4eUNtZ09kVm4zdVFNNEtTbTFQUTNsb2owSjA1RnA0N0duTEFSbmNaZDFUd0N0S1EzbXBxZ24vNHR0Lyt4c1B0Q2JWQ3BlVSttSHp6ZHpoNDc5bEE1WlVQM3RLZHhkakxoQ2pDYU5zVlpCUEk0cWhtSkpLdFhEdE9kRTAyK2ZoWDlsU2hWcTZ1K2dUeFRTVUlzNmJhdEFxVElLa0MyUjY2ZUhISHJ2eTBFWHlVN1NRRUZ4MEFyS2EyUnFZZTFVMVNHMm5WeFRuTUY2cDdTQ1JkdVBIeHRReFNoTkVVZHZNbnpTaUtBcHM3MVdyaFdrS3pmWGQ5dm1JTEtiY0JZSnczVjNTVUpJM2M2SkI2ekFKc3E2cU9ySTNPMHF3YjRPZXYvRkRUU3grZ2I2aGU2SUZ5YnU3b3RBQ2VVOVJuTVgxMjF0MFJEcXAxbkxIWkNwSzRUbEdFMGJwRER5ZFJoUkR3VzZMcXJWdzdUbjd6Qk8wNTdwRG0rZkdXN0NwUGlTS05lVmFMcmpMbXBEQ09RMmxFV1JOZnZNRzN1RkprQk9zcFM1QXlQdHYwa0puRzFoTlFoNzB2cWVGUlFQK1poVUtmd0l5N0swOFpDQlkrQ2dzZGU4V24yU2hITGdkdUE0OUxIY0JXWkFtaXVKMCtpbU5LSWlhclJhNklUdzlKSVMvaHkrS1JjaklXSTZFM0FXQmFTaVArZ3dpM0V3eGlmRXNOcUVFK1lZc2dyVzh3M3hIeWtRQ1pvRXFQSUd4UjRWdEt5MHl2VmtudmVVbXViTUx4VmRqN2hLa2lhS0VFZG81alNpSUttYXFoV2FIU0k2SXZtZ0FPYkZiSWVvdWFTaWhNL041czhSZGlqSGNkZjcyR0ZXdlFwL1JDOWdBODFOOVRmTEwwQjZpNkdLRHZQcG5wQWEvRXdURHNDSmN6dTFkZ2pSUkZOSmFSeHBSRUFWZHdneTFzR3pCYk1kb3lYcWJrSjlucFpveTFMVUdvM1FVSTg3K095aHpGNGd2NWR0ajBINktoSGZYd3UwMDRwQ0c2bDZLK3RQa0hkTmI1TjA5V2dQanhoc3pJN2djcEltaUtLLzVrMFlVUkFINURMVXdUYUc1cGhtWW5KRGRpK0V1bHkxa0dzb2l5Wlh0bHJrTDlzMWl6UkdVN3NrQjE3VmdEMlpEdWhRaUZyb2hsOG11QVJIczVxYUhOc2NaeUM2Wlh3TVZBWm9vU3FDMWN4cFJFRVdaSzlkQ3M0TW40UldUdVFZSDNjc0d2YVptUnU2NlN4cksxWjVIMGkxekY1eGJhczkvVzRhdnJ2NkI0Vmd3YVFib2xpbzJrbDB1Qm8xaU1ITGRKVWdUUlNrOU1wVkdGRVF4M3FxMWtGYklCTGlDZlBWQmhYMFJzN1JseTdqdWtvYVNTak1uRHNyY0JTTnpkZE8xTlUzWGtJNHhOc1AxVFgwVjRSWGcrWEVPZ241NG15Y0habGNDMGlCTkZNWHA5Rk1hVVJCRnFTdlhRamVFcGEyZ0NEZWU4Z2V4SWZ0dmNJNnJKaklOWlhMa3k1Vzd5eDdScWpBMFJodkxqS1k1TmhmRnMwUStOcldueVh0VTdHSzg0OU1HTEVvWXBJbWlMRnN3bTBZVVJBSGpETFZ3N2JHRG9xSUdxbWduYTd3czNEQ1JhU2lUSTEvdW9MUjNnU0dBdk1ZVm5pUG53NnFkVVJaWFVQaGNjYVZqekl6Z0lkcmdSSnZTbzdnZ1RCTkRlY3hLSXdxamltS0dXbmpzZ2VmT2V0aUdoTDBoR3NnWUQ1NEk2a0FLbm9aUytMeXBjbmVCdVoyc3plQk9STHN6eWhZSW5TQmlwUzNYWGVoUzc0cGFvbksyUjRWcFlpaVBYV2xFWWRSTXRmRFlNN0JDdXdJWEtlaFhlUWR5UVJNZXNGMFRtb1l5T2ZMbHl0MEYrM1ErUDE2T3ZpNTFSbGthNjI2Z3JkQkRHYXU2d0NtNnFZYXg2ZzFsSXpRUkZHcXhqalNpQ0dxV1dsaTJZTFpqaDNaRm56K0lKNGw0REUrSXBwYjROSlNFWjA1VWNKZE5JbnJJcmxpRzlCcmhqTEpGMGVLOTdRbjV0bVhNSnVKcWgyN1RucGxIYUNJb2owVnBSQkhVTExYdzJBT1AzWm9waHBVQjJxSnFoKzVKMmMrSWtta29nYzU5cnVBdWZYQ1hkZFM3UXQ0WFU3L25qTTN3L1F4YjR1UHZjbUZZcmovVlE0NnhYUHJUcGwyTVBFSVRRVEdzOFp0R0ZFSE5VZ3ZERXBweGd5THNkT2tYSXpCbzgvTE9oeU5wS0ZkN0pra0ZkOEh1bVE2eFh6cnN4YlFPbkxFWisxLzFrYUsyVXdRV2g3bDhVVi9Vb2V3Um1naktZMWdhVVFSRmRWU3NoV3VQR3hUUmNYY0xTN2JFVWtYWDJMOEFWOUpRcnZaTWtncnVBaEVtN1NMclRmZDdiOTJLampNMjQ1cU5XaEhXMTJ6T2lrNTN3WjRZZVlaNFNSTkI2WWJ3ZE1TZUNGRUVSWGtyMXNLMUI1ODZLNHpGbDkvYldISWdSdVNPUFRGS1E3bmFNMGtxdUF0R0lLUlhGTTk1L2xpQ2JrWFRHWnZ4UG9zOTdoanZYbFhGVzhnSXg1NzlPTG1ySmZRZFBxTUpveWlaK1JPekowd1VReUYveFZxWXBtRE9FeFNodSt6anRWTjhxYUx1OUxWcEtPUjhRNDZEMG5VWDlIMnNWYTFGUjZTZ0ZaNVJGbnNLdFFobk5QUUJueHExN2YwVFVab2d5bU5WR2xFVWhWcXExY0pqejU0YjJtSFhzWUZGVi9qVTZEUWI5VFYwR2tvanlKdXM0aTdnNGRBSG5CYmphOEFBenloYk5MUXRVb1gyaFE3ODNTaTJaT1dPUlZHYUlNcGpVeHBSRklWYXF0WENZODlBSDVqWmRYaXJ3VWVoTWV0NW5iRUlIMVUxbkZkR2VkUTdvajk0Uy9QU2oybWo0Ny85MGIrLzhBSFlMbGdzLzJQejBvOU16UElydi83bzRRV1FWWEVYV0dxRXlMUnh6MlN3Yy9pb0FLRnh0TnduU2x5L1JYNE9Bcm5XZEVzSStEbE9FMEpaSkpoTkk0cWpIRFV6Mk5QaEV3YU5BeWJTZklCZWJoN2VMSXEvSXUvUXJ0TGs3S2l2UEFxcyt2RXpOaWZOUDAzSUpYaG50UzB1NHBJcWZXZHpya2t1d2dVd1J4MHZ3UkQ5RUJhdTRpN1lRZDlaa0M4RkZZdVJnajdJMk8yQ0YwSEw2MFlobGFsMTRFOFpObUgxempyaU5DR1VSWUxaTktJNHlsRXpnejNRRm1zV0hwU0pHUGRUOEtjTUh5V3Y5cXdTdmtndWp2b1UzblhqY080SzZyaEZQclpiMURkaHNaMXJGTzVTYjc5OUFuOHowSGhmOGFldzlXUzNXT3pjNlZWeEZ4eFRTRWZGckhhVldINFBmTXE2Z2pzWVZPeGlYL3o2UTlPZi9xd2x4TmczU2xQem94eWFWS0lTOVk2ZXl2YmdNM2ZlZ3ZkQnRzRmxuL2x3ODlMSGVsYUJZbVpVSGJ6U1BteFN5SjhoLzRUU1drTSt6dlZubmdUY3ZlSkxyL2ZnQXF3SVhZY1RPMkFETHUyaDZ1MTNWWEtYTGhxd0lkQ0I4MENmQlhFOUFDdnpNcHN0RXcwTjBHM2R1RFBabGxuNnM2bTNlT2tDeXI0bDdJSTl0c3dzZ3FHVVhTS0t3b3ZXNFh0Z0J6eXlnTEYzWFdyOE1yaExyVW03RzNqUTFjUm1KQjdnTTlPQkczQkl1RXpnR0JzYVZHU2hvYTZCU1hFbkhyZExGaXRMWktLaHMyOVY0OHIyWkZOdjF4TW56Uk5MT0FLWkdBeXNTenc3S3dyWHlPRFRzTmJkeCtBZ0QrTHY0eDROZGZLTHUweERTN3V4QUw1M21pK2ZkdFNVSG15NHlzMkIxbkVxNFJwdWJjQjBDNkNrWmV6cHBXVXdidFMyaGZ0eGxqUVRUYW85MmRSYjFZS2xGYm5TTHk5MVFNWnZtNVNaaVZsUno1STdmd01NZzNXa2FXL2pyKzhBRCtDUGNWZDNXSkNPOTFsNWtBdkxSbUlYU2xIZ1ZHN2lJelJrMWdaTTQ1cklZSm56SXNQUFdObmJscXdrbTRtRzdmeWMzWjVzNnAxcTl0MllqSzUvT2dVTndheW85dUVXNGhzYitCdStzeGd0OTdBSUJpbnJOSUUvTUdtL3hET2dlSjhsWVFTWGp6dzJ6NFNYaUp5d0U2SjJoTXRnWkwxdlhWNEYyYm9sSzhsbW9zR0ZuUlI3MGxBbGRhS1h4NTZ3Q1V5TXZ1T25PMktjWUN1Q0V0dlg2TTFhRWU4dFhmUHd4bXhUTVF3YzBobGdHbmJJT3gzOFFPZzZ3L1hWV0VRM1lVeVlPUFlMZFpYalY2Q2NiNVE5QU5oR29IeEFuSW1HZlFzNXNaU1UyNU5OdmFYWkcwcGhvT0dMUXpYczBBMElZNmc5TmpkZHBJNXkxanVEcHVTcm9IbWZwb0R0dTFKZkU1ZGoyUUg5ejNtV0FoTW1YRWgzWDZ1TWxGb0pPanQ3elJKYVdkOG91d2xXVGF4eUpkbE1OUFNyZmVmcEtyY25tM3FubWkxM1hNYmxUenNhdDNBem9ocnNiaSt4WFRUMnVvYml4bXB1MFN3TUwyb1NBKzZ5d1F0QmlYV2FoS204MWdPT3F0elE1NEM5YkFiYTk0L05ZUS9uZGxtblREUUY3bFJ6bWdzYXY4U2VOSlJWQjE4MkZCU3QrUXBMMll3by9Bb2RqNU8wenpvVjdybGd6QldObzYrN040VVQwYWVOdVI1TVZ6U2VVUVYzcWJXK0ErNVMwdEJqMTZHd3NzcDFaUnRFRTVsb3ZLTitCWHV5cWJjcjZRdUt3RGRGZ0dBWDUva1pVUXM4OGppZ3MrRlZOY280OUs4Y2JuQ1pjaHk2Q04vall1aGRtTHVzNmx1V2lpcnVBaThYaDFDem01ekpmNElTZHNlS2EweTJ6QTlXMGt3MDNsaWhnajNaMUtzYXNaUXZLQnBBKzB6c2drWitSbFJ0bDZFM2IrTzVLOEpXZzlMT1dPNGlMa3QzNmFydlFPRGFxTXhpS05PNGgwdnpJdlFSaE5hNTVZN051TGR3M1NwV2xzMUU0MTEycVdCUE52VjJQYUg1blZDcWJZUUZOZ0x6YWFpaXVZN2dFVjl4dzNUNE1OMUZEaUhTWGVBQm9zN0hHQ3E0eXdJRTBkalNhc0xsVWU0YlpmY0FGTytTSEtKTU5QNWxsM0o3c3FsM0t0Ylhid3U3aXUrRFNqcUFOTlFpQzFnN3BUMTcvZHZQMzlEdGdvbTBNQnpjWlkybVcySlVvcmtLN2pLRVVBY0gwV2dZNGh0bE44VkhuY0tHOG5NbUd2K3lTN2s5MmRRN05SMjdvUjFPakM0N0JRMUJHbXFKelhwYTBlZTdLUDdsYzJBQUhDTG94ZGpGZFplbU1VS1V1OHNaR280Qnl1bE05WnI1UmxuQWxEdzlPZ05OWjZMeEw3dVUyNU5OdlZPeG9Sdkc0ZEpxU2VlYmhscWxkNnBHNGtzZjEyRDI4cXYvdFZ2bUxtRGtlVldiVVduc01xTGVCK1dpRzE0OG95eEdsdXRLVTZWVUpocnZxRi9Cbm16cW5jcTJqQkNBWGg2VWhpNis5M0FWVUdPNlVMS294eHlPUGZBL1I4a2p1eUF1Y1JkckIwV3B1L0F2Ri90dzcyTTlKMXhYblJvekRwK2VpV05uWEpDSnhydnNVc0dlYk9ydFd2cUNvcWJiNFZpd05GVFJvQXNsNTZMdU1oSi9iRWUvYjU3QmFGWjM2YkkxUFh5NUhBdWR4dTdZUENnSmQ2eTJvZGxNTk41bGx3cjJaRk52MTgwVEZHRm5kOTB1WitiVFVEWDJEZGRTekYxZ2F3dGZmQ3R4RitoOVpobU14SmVMK0tiQyt2c0JSdFdHcmpmQjB4UHJqd3k0eUdTaThTNjdWTEFubTNwUkgzSDJCRVhRMmNuQVVoU3p6bW1vTTh4UFRrVGNCZC9xYkRGbGVkM2xZTnBqdEMzd0Y1NWtBdk1YTHQ4MkpWalhYVk5VbnN0RTQxdDJxV0pQTnZWMlRUMUJFYmhteWRURnQreFNBWFdTUll6aTJ5WGJGTXcvcTVacXk5d0Zta1I3NkVmeCtFSjl1VGdnNGlXbVQ3OW5sTzNxN3pwOUdJOHNFNDEzMmFXQ1BkblVPMVhyNjNlRlhzV05vTnRPT1ZPUWhocXdaWmZWU1BEUVVQZFNOOHdUdXhRZHNRQkRUU3R4Ri9YbElnYUthMlp0dEp4bmxHMnAxNXRhd1hneUU0MTMyYVdDUGRuVU83VWNPNkVkOURjOGVuQUtTMEVhcXMzR0dlZnJmRWtMWDhHcE40RE1YZjZRWHZTNUM5aWdEUnR4ZDlHK1hNUkZwZkNxc2p2S3dqNDllNnFrN0EybE10SDRsbDJxMkpOTnZWTy9vUlBhTll3UTBnRlFRUklLZklHQysrRTlCTkFXM3hNYTZXMWFZVkdVejEzNmh1VnhkOUcrWE1RWlZmait1Mk56cDBKekNKUGxPUk9OYjltbGlqM1oxTXNLaVVUTGVFWkJDalBOY0dzZUNiWEFpZnZocWNtZUNwdGcvQVU3SXU0Q3IzK2thNVc5WW14b3E3SU5FZ2xkd1FmTjJzT0RhZ3BFRTBUUG1XZzh5eTZWN01tbTNxNmtHeFFOS3p4TmFTalJxK3pwMjVwTWc3cktlYUV2aXJzTHhGamFqSGd6RnVvdTZJdlVvSVBGVUtacWxoc2JQZ2l5VHVsdXpWdzBpeTk4eEtWS3N5Y05aV24veEZ1M0xJa25sSUxPUmJzSlRua21jRUtwU3FoTkh1S0M3d2Q0aTRFS1EyR3ZidHhkOEU4NjlTUVJlUGxFWnF4RXJhMTFRM1JXdDJhVytOYUZDUmNBalJIWXdES1FqalZoNFZ3S3phYlBpMU9JNkdMTmtXc0JNWjRid21KUXBEc1IvaitBL1hBejhDdHBxQ2Fma2ZSTmxicTJrZXBkWUt3cGNaY0QzZFJteEYyZU03Wnp1eDhiZ1VTMFRFc1pnSGJCaXFYenJieHVieWlkUUlNVFVtM0k1TXdKUklCTVE1bVY2WUk5TjAyUkcwb05pUHZ4dkkxSlJFSFRYNlZVcStGRjQ3R0tYYnB0SExPV1dlRGdDM1VMOFA4MVlSdk9kM1MzRjNJODExdHlzd3htY1NUVk52bUNwQ3ZCR0Fldll5RjJMTFlKK1ZHUm1lR2NRZ01kdEdVV0tFd2hTa1ZaOWV1WVRjR3U3cGsyL2o0ODBqMEw1OGttb1NCY1o5NEtpVFVQS1lxQVdQVDlWL1p3VG4yT2JVN1I1dGV3YmlMUURiVjFaVXdFdTh0OHl4cGVPMUIyb2hkRHdYa3F3SjVuUTE1YWJoRDhTNWV6SHlrME9KdHhWbzlUaVBELzVtV29SUXRJbk5YYWtlcUhvVlgrQTI0THU2WHhKa3BDZFVXb0FiUGw3d2Y0OFJIcjBXc243a0g3YlJYc1UxZnNFQVFDK3FiWGVQbzU2U0oxMHRSYlNKU2xad2cvek02a0FXek1PM2k1RmdndTAvUVlVdHRjV3Z0djRCVE95MlVWVHlrMDBDcjY0TW8wcFJEUjE1SkhyMFVEekxGcmp6R3IzR2Y5bC84QXVmMEtMWktHYW9pN0JnTkhhRU1idmpKNkgxcFFhMnlBbHN2Rm1ONUdIR3FFWVNPRnJyV0Y4UjkvZlpQdy84cHAyVis3QmxoakVJWWVWRkhRMGcwUW5DOCsvY3d2dC9IUzIzWitFNDRiRDRBcDVCR0xyVUkybFFaZjdCcHZkdE9JMGxDZWVnM0FIUDAyMVo2LzhTU2FPSDNxUldpZVo1NTRGTktIK3g2Z0lVcERBUVVNdzl3eElhZ0x2c0k4NFAzYnl4QjdOc2owQlJnMVZuWmV3RHMzdmJDelc3eTBRLzl2NUUvc2ZKRWFCWjNSQmlaZ285d0lpcnoveFp0VXJINCs4em1FQWxqT1ViL0MvMlh1M2FkZTdJbHlBeWl4algrdTBEcW1ueGNsWmpnbjB6UUlhVjdWRktVUnBhRTB0U0lKdmQxVW55UGo5TVk2Zm5KTEZBNmUwMUJBQjAvUGJjNUs1engrRGJVR1dQblB6emVtMjBYeEoyQWQvTkVxN012WXNVV0RVcHJtYzRqZkk5UGZLWXB2UWJFUkZaKzNXRHNNcVBsblMwaFVmOFZYSmw5V1Z6QTFmZmdMRTR1dFVqYVo1bHo3a2Y2NnBpS05LQTJscVpYSnJ4MStReC9FNFc5M0djZWxELzY5TEJwT3BLR0FEL3FVZlU0N05OYzJER1h3YndMeCtHMFVYcHYrQXZ3dWs0dndsejQrQVA4REd0eGxldkVLL0Qvb2kwMHg1ZndxZUVLVHZMMFhjSmZONmFVckZDcEg0UWF3VVFveW5hQU9lbHk3dTg5VDkvZTB1bjUvOWR2YWRYZXhyNzNSK2FkbElQREp1NUZlclBiTko1dnYvV3hsWS83MWdlYWxYNFBTTHovODF0Lzl1ei91VmNiTlpjRyszVHZlWHl0cmJCWGovaHB4ckQzWUFnZlhnNWZ1eDRVVlBkUzlId1ljNjR5MndIZy9ldmtIZlhGWkR1RS9hTTNIK3FxMHdEQXlTRmZCWnk2elpMeDR5a3grVEhma0ZtZ2VtU0Vyd2NuYldlbU95Zksyd01yOW5JbDRxbkt3N2hFZWkrYWxCWmI0T3VhODJEUGNuaGRManUzd3RNQ3o4OVg1MStac2JQUzAyUDlyMFhCanJxcS9KRFlCelpWVng4YndGcWhQZTNQVkZudnZuQ3R6am8weFcrRDBuSVV1NFQrV2JkcDluTHN2TFRBOGYxL1VocFF1SGI4Q0NEWE5QTWpQenRsWU5EZ2VpK2JCTFVJMmRFTmJERU9BTjFhK0NGdU5qby81YllGWGR1Zkt0dVVQelpVNTgyYk0vd0ZZSE1raFJSRkVjd0FBQUFCSlJVNUVya0pnZ2c9PSIKfQo="/>
    </extobj>
    <extobj name="334E55B0-647D-440b-865C-3EC943EB4CBC-28">
      <extobjdata type="334E55B0-647D-440b-865C-3EC943EB4CBC" data="ewogICAiSW1nU2V0dGluZ0pzb24iIDogIntcImRwaVwiOlwiNjAwXCIsXCJmb3JtYXRcIjpcIlBOR1wiLFwidHJhbnNwYXJlbnRcIjp0cnVlLFwiYXV0b1wiOnRydWV9IiwKICAgIkxhdGV4IiA6ICJYRnNnUlNCY2RHOGdSU3RjZG1WamUzWjlYR05rYjNSY2RtVmplM0I5SzF4bWNtRmplekY5ZXpKOWJYWmVNaXgrSUZ4MlpXTjdjSDBnWEhSdlhIWmxZM3R3ZlN0dFhIWmxZM3QyZlNCY1hRPT0iLAogICAiTGF0ZXhJbWdCYXNlNjQiIDogImlWQk9SdzBLR2dvQUFBQU5TVWhFVWdBQUJTb0FBQUNvQkFNQUFBQVZ3czM1QUFBQU1GQk1WRVgvLy84QUFBQUFBQUFBQUFBQUFBQUFBQUFBQUFBQUFBQUFBQUFBQUFBQUFBQUFBQUFBQUFBQUFBQUFBQUFBQUFBdjNhQjdBQUFBRDNSU1RsTUFpYXU3UkNMTjNlOVVtV1l5RUhaMmJVZm9BQUFBQ1hCSVdYTUFBQTdFQUFBT3hBR1ZLdzRiQUFBY2tVbEVRVlI0QWUxZGJXdzB4MTFmUC9ZOWZtemYyUTVTUGhBSm5VV2dLZ1YwSm9VMlZJcnVTa0VWK1lBdEFpaDg2VG1WbWxRSU9DdW96U1BSNmt4cGVSN1MwalhLQndpb09pZWhxSG9Lc2tVbFFLM2dEb0lRQXFRelVKRlFxcHlSVUltUW9uT1NKcjRrSmNOL1p1ZHRkMmRtWDJZdWRueXprcjN6OG4rYjMvNTM1ait6czN0QjRBOExCS28zdHkyNFBhdEhZQm9JYktIOWFZajFNajBDNVJINEJ2SmVXUjQ5enprVkJKNEx2VmRPQlZndnREUUNsYThnT1B3SVhocEF6K2dhZ2FWYjc4VSs2YjNTTmJCZW5nVUN5K0NRazlzNzNpc3RNUFNzcmhGWXZ2SHhMdzhDNzVXdWNmWHk3Qkh3WG1tUG9aZmdHZ0h2bGE0UjlmTHNFZkJlYVkraGwrQWFBZStWcmhIMTh1d1I4RjVwajZHWDRCb0I3NVd1RWZYeTdCSHdYbW1Qb1pmZ0dnSHZsYTRSOWZMc0VmQmVhWStobCtBYUFlK1ZyaEgxOHV3UjhGNXBqNkdYNEJvQjc1V3VFZlh5N0JId1htbVBvWmZnR2dIdmxhNFI5ZkxzRWZCZWFZK2hsK0FhQWUrVnJoSDE4dXdSOEY1cGo2R1g0Qm9CNzVXdUVmWHk3Qkh3WG1tUG9aZmdHZ0h2bGE0UjlmTHNFZkJlYVkraGwrQWFBZStWcmhIMTh1d1I4RjVwajZHWDRCb0I3NVd1RWZYeTdCSHdYbW1Qb1pmZ0dnSHZsYTRSOWZMc0VmQmVhWStobCtBYUFlK1ZyaEgxOHV3UjhGNXBqNkdYNEJvQjc1V3VFZlh5N0JGdzdaVUxmeHllUGRDeXQ4dExtR1VFSEh2bFNvaS9Iano1bmxtRzFMZmRHZ0czWGxucG52MzN6NysvaTlDUnRXRmV3QXdqNE5ZcmgyY0R3SElWb1pkbUdGTGZkR3NFbkhwbEpieUhHRFJFYU1QYU1pOWdkaEZ3NnBWWFg0MkFYRURvamRtRjFMZmNHZ0duWHRuN1AycFBBNkZqYTlPOGdKbEZ3S2xYTmc4b2ptMkVUbVlXVXQ5d2F3UmNlbVVOVGRZamc2NGl0R3R0bWhjd3N3aTQ5TW9xUW05R1FNNGh4QWJ6bVVYV043dzhBdUNWenRZV1laSkRwenNyQ0wxUzNpYlBPZXNJd0lyM2lTc01LZ2k5SE1sYVF1amJycVI2T2JPSEFEd2ZQSERXNmk1NkxaSUZmZVYzbkVuMWdtWU5nYWZCSzk5d3RvaHozeG1OQnVEcGpoL0JMNGN2clQ1YXBoM1BINVRoQXA3YWJiZnV2QnVjRXFHenU5NzFoTFBna2xnemo5QmVTYk9BclhTVFRDckxvV3VTcUsyYml2MWFiVk91dUlhMlMyZ0l5M1pLTmVLUjdOOW1DZFY2bGpXcnVLQjBrL1FHQlVFNWRFMFN0WFd5L2QvMWJ0VnhsNWEzY01YY25Tb0Y3OTRvTEVqRHNGanE0WEczN0VhSUdycjV5SVBSOGREMTBLMVhqbEdwTzR3Q1U3cEpHbUJKY1RsMFRSSzFkWkw5c0N5aFBGcGE1cUlWVzByNTdpYWJjNlZpc2JyTjlTOEtRVjc2RUwyZWwxUkJONVVtbFVOWFlWMTJrV1IvNVQzWEk2K1pQQklkWVpSdFpVdkpTWEhmUTFUa2pVZ0IxZWRzQ2FUR1Z2dHkyaE9SamRCT0lmcTNnaGltNEhzV2VxYlNwSExvbG1wRnduN2Ntd2tucWZ3QjlxSXlzWnJXRnRJaHQzajFMMzRKRkpTTjY3Z1VudWlqai9CMDdzUUtldFZwRTNNck5oQzIwY1RHcHVrMHFSUzZoa2JxcXhMMnc5UVByVXZVZUwrK2xIV1FiQ0wwb2l6bUx4RTZsZlBGMHI4SDlzYVBWcmFBcFc2Y1JiNFJzN25mRW9wT3dkWEs2VFNwRkxxbDhESGJmdzJ1MTBDV2V6K2F5Rm43TkxoNWJIbTRFdHFNVlNuL1FwdlpKaTRtblpJOVVNbG1mWXNvbGhGcUZWSTFuU2FWUXJlUTNZelliUDhJTGhpakpPZUZVcUZhVEVRc2cxZFQ0bjNqbGsxWTF3Qng4VVB1NldPYVJlWktuQU55c2Q1YkVKNWJhb3crVjB6M2RKcFVDdDFpaGxOcXMvMDkvaUNXQ2UrVVhUZGhBdUpuZUw2YjZNNnVsbHJPb1ZJclAvMjRkTUNJODl0eGRlcmN6MGs4anovZVJaTjlOZDE1bGE2Z3MrT0N1cWZTcEhMb0ZyUThJamZhZjhpM1VqSFpkWnNWQ2laRW5HRnNTbXhtbURNOVJ2N3F0bUROVGpYS0xLZkFiWHFnRWwxTXRVcEM2YkorNHNZdEtralhwS0p5NHZRNmROMERsYlMvbTRqNmdtQ0xidmlMVzFnNmh3T0lRWXg3SWVHbGNtVzEwT1dCeHJSazduenBoclRvSUhFVVV5MHgyaWRYYkNNS1RaUHNMTk9oT3dXZ0V2YW5vNzVnU0RleDJEV0pjNC9BSzNtR0pLcElQMzR1RmRxUVBVYWZpWXZPazF2VnJNRVVVNTFIVTI2YWZwbWJTNUt1YTVKRVVpS3BROWM5VUVuNzAxRmYwSTdObUV1MEpzN1NTd1d1bFVUZktkT3ZGSm1md3kwMWtKbnpwVWZ4SlFIT1ZFZzE1M0tSV0VFZnN4T2phNUtWVkMyNjdvRksycCtPK29LMjI0MzY2Y0MxWW5pWnIxQ0xGOVJEY2NhMTJOSjBUSVZVWitnb1ZqMSttVXgxVnI1WWpFMVE2NW9rS0Vxa3RPaTZCeXBwZnpycUM0YW5KWnFnWittbUF0ZHFZa1NYZVl1MStKMzZVRUFXR2s5ZjBjemFpNm1PeTdUS3JkSTFpY1hTajd4MFRiSXlLOUNoNng2b3BQM3BxQy9vN2VadnpEOW5raW9DMTZVelBaZjdGdXQxSldyT1RmV1lMcDZ1dWUwT0VzMGoyZXBBVlZxd2JQcEFwYU8rb0wrVDI4cmwyTU5LSlpzaWNGMmg3MCtwNktmZllwVldVblplcWxmWnUybkRIYTF0cmlvT1hUdzltRDVRY3RUM3RhanQ0NDNjR014bHo1amx3SFhsaUVoZU5TelRUNy9GMnNhZGwrb3gyeHhUencrOHRoRVpGWFhETUpYQktxcW5ENVFVOWRXb3hmVVRZVUJHYWlGNzk0OGN1STZpMkdET3NDQTYvUlpybTNST3FsZlpYcUd2RzVaeHRVWVhyTmh5c1I5czZrREpVUi9yd2o0NHlOOVU5b3E5bmtNT1hHa3Z2UEFKUGZuVVczemhWSS9SVFh5RXFOUVRBWDF6bERWckxqeC82dGRJanZxdXZxRnNpTEd3WXdnUkkwWTVjTzFFSTdoSjR0UmJyRmQrUHFyaGt4bjgyTlliNTZqbXFzM0dHR2JEMUlHU283NTJpWVdKdm1IcE1XcUVGTGhXY2d3ZldTMStMUHhVaTZLemVuMmRwb3luNnQxblAwUUlWdTZlUEdDNjdsbXFqVnFDeDI3KzBvQlEvQWQ4NWZ3SEtlMVhyMDhlL2l1SmIrbnV5ZmV4N1AvOEJrblZ1VThtSDRFeFFzWDU2ZkRoQVNuK1N2aGJ0eXZxdFVVclNMOFk3UXFvc2tnSW8rR1RTL3p4U0gxUGxPZE5yV1ZPd2p0aXVYSnVraTAyd3pYK0hwM3hiK0kyZWNvb3RqNEowVDFBOFZ3NDZhS1hqdlcwR2FyMWpMaG1HZDJNelBrR3ZKVkxON3pVNEk3c3lsdFRxaDNJYjBTQ1lMYzFUc0YzaHZpUmV5WXlCOHJ3d252dGVYUURvUitPQk9iN2Izamc3Z2lvc2toSTlvOEFFcHF0TWJ5azZzemtGY085UjVqbHdIVmttSHN6VFdiWFdFQmZEUHAwd3crODFaK2o3dzFXSjYwbHZFMnNHcjY0SGZ5KzVtRWowVzVXelF6VW5BOC9FZFR4eHBKVjlPZ2dXQWpKSHBNKytwTmpVRW0vMkFLTVc2OXZyN0JOVHVQb1BSRWNRckVqQnp5Ujl2R25neDc2WkJEOEE3bzlXQXA1dDZJeExWYmMwQTV1cm9BcWk0Ums1cFo0U0QzUGxzMms2c3hreFhEdkVXYjgxZzVjTEhJMGN3U3VadGZBRzBmV3FHZmhidjZFU2phY2hoQ1hOT0dHRzc4T25RdDgxV2VncFRXcjFyS1JpcVhKTWJ3OS9XWVFOT0F2Q05yWTk1YUplYUR5Z0pEZ2ZuRS9DSmdGTUlZUVVscFg1RlNGdTNFZWV1WlY5S2ZBMWpiZGFTbXhiZTNnNWdnb0YwalVPVGFWWnA2ZUo5WEtRKzI5RjVIaVlQNGtTdDZYdll3VUJHYlhDSStDWUpGMlB0Z3JEeUxKcHYvTmt3QjZzVmZtb24xS2RmUTdXbUt6YWkwYnFWaUUyd1hHNUdBK2VrME45b0J0Qjgzb1BiY21iL1kxZkZkMjZVMEtYZ21lVytxWUIzY0dYTGZyb0JTbjRJN0lmU3hyQnpkSFFMbEFBckFoTzRScS85UkFrOXhOa3doSHZDZVVDcVVrRDF5LytXZTVYaTAxdXNZeUh1UFdxS0h3cW1xR2JteEdCUWNvZmZSaW5UUXpHQmxpVWFOcUxNdHc0S2UwTUhNODZtd1NJaGlYRCticHlOM2ozbmU0QVpVTWhiNFlwUXh5bFZYdFUzejNvdHVpZmg5aUpDdzM1MUdUQW9vWWl5dWdYQ0FCVjVZZnVjTWF1VFZ6R2VQUUdoY1BpUTJaVTUwMnVzWVFUeURiN1B2aGgzbThjaGwzU0dQUVBTRDZvRC9iSmduRlA2TnFCYjFjMURrSkF1Z2duNlNlQ0hPWTNjUElRWU1odTkycmVGaUJBVDJhQllNUGk0QlRGcFdkUGp3Z3Y0VENSbTdSR1dlejRuSGpSRW5tQ2lnSFNNUStubEV1ek9uUTY2MXNLZ1Q0c2xlcThZaHhHbDJqdVE2MElESGlBQS9iaVBHcU1tdTRqNnp6TjIzQkZ3NVVaTGpNcUZySEZKV1R2WGw0V05pSjh0Qi92Y0ZtMUcxMkY4M2paOUNBK0dsRWszTUpJU0tPL2NlSTQ4aW9GWlVlOHM0NFJxWEpYR1hPbktoM0JKUUxKSERiM25mcjFxMG4zeE9LQlp5RXVSblpaODNid2V2UUpZQ0NXM2QrRkZRTk1tUkJ0Y2sxU0djVEhMSytCeTQ5OWxMenNiVUg5UTFPQ1JOM1hLQThUS3FWREtKd0ZYZDcrQjNtN2FnTWVrUWVUUTVaS2VucDRiYllpMmhHV1JQRmlDejlmd0dIV3RBeHM0MFdZd1pJbWxSUlVndlpFODU0cFNPZ1hDREJvNzZnVm1mM2NOell6TnlDNW4wRHl0amgzdjR2ckk4emlqUzVCZ2tyZzVDUGZQVWNxd1o0dEFNV0ZqTkRPS1o5Vm1CU2JiUTVDTWhqc2JiNHhSdzhCcDFRbmg3ckswbFlDYTY3R1ZYTW9SeExFaXE5Wkt3Rk9YdTBzcy9jWGtXY0x0dFNkeU9PZ0hLQnhCcWdSKzFlWm1pbDIyRXVNYi9KREFyb2lCVWM1b21qVEs1eERXK3VnUXYrR2pWb21LUHo3ZTdEWWpOZmFNQ1RCTWFkYXBWSmRZbzRYckNHWFIzY2I0Y1dneG8yZ09PZ05pb05XM0RlUXV5bHBhcG1LS1VpOUNjOHk0VnBHM2Y3UGhlcDU1RnE0QjJaZ1pSbFNVZEF1VUFDTUdLdXNzUmJ5ZXpNZVlaQjhVaExpanNOMmpjRXZUeUJxOGsxeUNaNUdBS1ptNit4TzBxckhoenlPQWhnUnN3NlNBaFp0RmFZVk9zMWtCb3kvQjJLRUFXTTVNN2ZvQTRhN2NBSElpYUx0NE1WNUR5UDhIUUpib0Z0U2w4WERwcEx3bGpWU2JzQ3lnVVMwQ0Iya1JaeWREenFSbzhOei9GdzRIcEMyYmFpeFJtMUVGWnFjbzN4QVZEQjBMVkJpUmNuTk1GUEs1MWY1V21TV01JM25Zamw1SEFzVGdnNWsrb1VjYnlndmc3NXJ2am95S0lZWDZFNHV2Rlh5ZkprS0phbXVudHhJWGx6dlUyZzVORzFIRFhua3dEZFNQb2hwU3VnWENEUjRWRWZkQ2o1MnBTbWdxNUlHeUdKd0JWdTc5TTBiNnJFNUJvZndMMERkTy83bE90cWFpMnJJWHJtaUtiNm8zQUdIOW1nTERCdjE2NWRtMVJUZHQwSld3WnhBcHQvNFBIMWdOTHk0b1VmZ3hJcC9nZzZHNVNrNE9ucEZqREFJMzNHMWhUS1dKSDUzRk9NYnE2QWNvRUU5R1RNVmNqa1NkMmEydC85cFBHb0kvVDVZelhyR21oZ05lTk5sa3FjdnlsSnZ4ZDlXc3I5VklJU3N1QjRySkE4SzJFWmZNWVBsUlUzeUVoY0JYQlE3anFZbzRocUVKNCtzSkRvQU9Wc1U3bDg2OGpGWk9yTUFBL3dnNnF5Qi9nNmIyaVhyekF3YVhLckpEUlo4djBJVFY1Z3RQSjU1QVlvdWNsU0p5SVhtNUNBTzVjSDZGZlkxZnBkMlU2U2JnTloxc0c0RTh4Z0ZOK0IyVmlQS3Bmb21aSFdRcjN3RTBiRXoxSm5SeUpyWGdFSjZBbDVuQ3lWOTBRTU5wS3VKbEFVVXEyMFVxaVJBbDY4UUhwTWErUmkvR0NLZDZJQkR3eUZqTndwdU1Jc1ZBWUhUUVQyZUYwcTgwaGNCS0s1NXdZb3VjbjE0a2pncUk5WnQwaHY5QnJ2aWpoRWZTRExQTmhWNEZ3a1VaZjZwbTRycWh1ZHhtbnd2YUU3TnVPa3BEc1VQZEplb2haNlFqSDNGWFZTREFaM0NXY0hna0txbFRZS0xhQjhoK1U2d2d5eEZJUXJlM3p0T3lETGpveWg2RmtLbFhFYldqRitXQUhJUHZDVUtYazRBc29TQ1J6MXRhaHBhM3RSWW83SEs3UWlDUDdOMEpteDVuOC9wNDRsT3BJWHNMbEpmU05HRWdUdlpFSlM1N05XZ2hSUFYvWlkyWGlEcGVnWktsVjlwUlNEMVVVZ1RYaUtxRTVaaHd1RUJTTnhoOFBEYmg2OXRzVjBEMmdiaUtFUXNCZFNoSVFDS2Jqd0c1UWNkeTJER0dzdCt2RVZLTmNmTDIzSFdLS01JNkJHZGtqQWVNSmhYYUJtWHNzelU0NjNxSTlnMjZQNkFBVzhaMlJCWWpoUTA1TFNyQ2tIbUh6QTJKdEhMRVhQdU51UXU4S29XSTdCbXBJOUNXYWJPVGdXMVJOM09OakJGNGJxTVorUjNIV2VCNFpKUTNMa1IyTFV4bUZMRGc2SkJQclMxMVZPNlFvb1N5UzJwS2lQV1QzZVphbThaeGhOOFBSU2RXQTMyVWxVclBMMTVVUUZ5V1o1SmJSNHdQaDQ3TVlLOElyMU9zK3dCTVJnL0U0RGV6WlplZktjcFRwSm44Z2ZDdWVBdFJjK1FIYkZZRTdpRDI3S0dpZEpDTXFUbFdDQSs1U3RPZWZoQkpwRDlMTEtLZkZra1Z0bkE1UWxFblVwNm1NdEtqNHpiT28vYkNvSHJreEJhdWJNS3NnNXl6V2FZZ2drUzJ3eDVxRDYxQi9GQzNCT2lzSHcrd2hIYVlxb0pFdTFqbytXUzh1VjBIM3QwbExRS0UwRW9XS1BpU0hMaml4VDlDeEZnTVA0QkM1YjByenVtN0t1Z0xKRW9wTWU4RllLamdaNDRxdi9USzBjdURLNCtxY3NwVHBudVlZMEJGN0pPUVJDRExaSlZlRzdaRnVsRnBkbHFkYnhSZVV3L0hIM2crN3JnRktEUmpaWmhoS3BJbWdjVVpJeUo3WTBEN3pRdFVnYWNnaHI0cGNyVkljam9HeVJnR3VVZEpGRkhxYXI3RmFWTmZnMVQ5ZkNWVWg1ZWZjZ1RTZEtNbHdEdWg0ZXNlVWRBa2RpdmdHNDYrT0hETlhDUm1WS1hvMGJpaDRacHVDN2doNHE5bGt1SFgrd211d3pYUGczR1ZVM3BvR1Y2czlYdEFPK0k2QXNrVkJGZmIxaTl4M2VmcHFldEhOSXR0S0I2NUsrczhKc0dhNGhSMno5VGE3SG1PaUpVQlJ3NTA2ZDRzbFFuYUtQRjhEd3grL3dzZWlSd1E5UEJDRlVITlBjU3NGZ1VBaUJsQlFCZ29NS1Q0OFJhVEpqUG50UEVqZ0N5aElKVmRUWHpYbXBlWXVHaHE0U2p5NThXS01jaSthcmtlRWFzUGF6eTFSM1d5eGxQaCtLL2hxOGdyT25tREpVcCtqakJSQ3M3TEFTS2ZnRjVkdFEvQlBIcEk3dDFJQU1XeDltUElYTzBvV0grMVRmL1N1RVZyVmRKY3lDK01CbUE1UWxFb3FvYnhXMUZDMHhGTlZDRXlhZGRPREt2L1drRnByaEdtRHlKbVZjNEErTjFKSjRxUlNEZGNYUXlxdDVJa00xcDFNblJ0TDBING54STR5ZWJYVUhoS3NqWEdKclJ5MG5WNmtVQVVJeVozd2RTWDVXZjE4NkFzb1NpVFVrQmhRS1Jwc3Y4dVpDQjA5dytXS0NnZ01VSk5ZL0ttSVNxcURQSE1FaFREdWdmUFA2c1RnbVdZckJJQ28xM0VOMlhya2xsaXRCRFhNVUNKSndBRmloc0VxL0lOcmNqMWxaTEFNWC9vUnlERTNkdjBMcUlSb29TbkdSSzZBc2tZQUdKZnViSmcraU5hWW5pOXNjbm1RTjVPSHlpR0V0cXA4MzBRTkpobXVzaWN1eHRhdlFxQ2lTWWpBWStBejNVSVpxaFdpNXFDN3VjQmhVV1hRT0d2RnR5UjZZaVVuS2d1SDJrTVdxMHowUktoK0twSm8yWGxvUjA2UjRSU3hZdFFMS0VvbXh0TXdTbWFoL1d6alpCSlp2bXRDRnk4TzdOc3FROWY1NGhtdEFYM2xFSlhWWWdwbWlPVU1vZWtxcjJ0SW9tNmJPVUoxbWlKVklqNzZsVlVtd2R4UElXQkFaOGs3VS9LbXhlKzlxeFlRbk13MGVBY0pPakdUa25pU081ZWYxQTdncm9DeVJhS1ptcFByNVdheHBJbE0xekdtalBUejdnaGhTeGhrN3BzeHdEWWdyanlLQnBzOVlSeFQwUHpnRzY3azZxYkZCcHN4UUxaTXEwdElkRGgzNkJxV0Erd0RiUzNab3c3bkR2YkszU3lsVUo1aUdtbDB0NUpOOGVXcWhFcFVzRytvbjdLNkFza1FDZXJKNDFBZG9ESkxOTU9mbmt5TjBqQnd1RDE4SmlTcnFwaUVVazJTNEJ0elA2NUdrK3cxamNVUkIvNE5qMENnUHh2TFB4S3JpbVF6VmNlSmtUbjcwUGVTM0R0NW9lUXlrckY5dk1HK3JHRGNEQUpmZWVVQWMzcXFHblIyT0hwcHNSNmw4LzV2Sm1FMndPUUxLRWdtOFhMa3JqSUxHbXZzU21aU2xSd3dkVmhBN0E3cnhBZjRYVW5GbWpCNHlHYTRCanJVUnNYUU9vblBtL3o2UG5wODFYOEVNMVdaRmNFUHpPM3pNZXpMd1NqelA0WnZXZW14eWZ0WDRzS0lCVjJiSG9BOXZWWXZxWVlPbzZVWkx5YWl4T3pSVkV3U09nTEpFQXZxZFdOUlhQVXlONkFyYjQwVmpETHIyQUhSajZQOGphTnpYVXBPS0xOZGdGLytLL3A1UEtNQ1htSFFudGE2NW84NVNuWkFiejhKSXl1OXdhYmx5U0dJRzhsWWlwbDlqWTBkako4NGV6M1hCWkJaMXhHdWlITDV5VWYwekJVZTNWY01TaUNPZzdKQ29qYUZ0Sjd6UnRaL3BRSDZQNS9NbHVqR3ZTL0E4QndLbE9mM1h2d1Y1b3hjRGY1WnJqS25FdXY0clZna3JZTVd3dm9QTG5rR1RBVDdyaml6Vk9qNVNEdjUyd0Fpa044YXVrYzZSZmR3Rnd1b0k4Ym5KTVNOV25adHg0RklrRUFFK1FPNUt1TkUrbDZvMUZTd0tLMU5ram9DeVFPSkRkM3d2ZGtMMHFWdTM0ZU1POHZFTXlLK25iRFVXMUJUYkdTT0d5bjg5K1E2c1lQS3VKNGlHNk9NWldWRjh0bGZDL0hZQUd2NzFqSFIvUnVPb0lhQ1RQTnhmNkpLUHErcFpyTHh5S0pZckllcGp5NVh3NFJWNGxEVW50cTgwU1hkZGEzeE1id2JVOUFFNDArM2VoZ3ZWUFFEQ0Q1S1BxeHBseFN0SHFCVXZFRGs4bTNjQmxBVVN4Q1doN2Nrajc3V21qVm5paXk2aWRWRUsrbkhsWVJxWU1HZW1helRRbThmQmg4SmZTU3JVNVNFRyszWWwvT1dnMmhDK29xYk5WSzFtaTByN2JHd202MzQ4eEF5NmFGQnRpbjRkeHQ0WGdzcnpyeHE3U3RpR2hTYUczUVhZYTF2M3Z6b0kvcFpQZWt5bXlYVTkva3hSTGlWcFYwQlpJUEVscGN1ZzZGUGRLWU8xQmZvUGJpeUhTZzJUZGEyc3FDTFROVmE2YUhJZGZUWkRqS2dHUHpnTjdzTmZoZGE5aDhsb00xVXpRdFY1aTgydXliT0RBMDd5Ny9pVDJaSVAvZ1ZDTjhMSkVhOVhKNzUxOW9JcGJtN0FjbVdsQ1YrelZyK3FxSlpKU2czZkwzRUZsRnNrREczUlZoVitiSzZWeENxeVhXUGhxZXRuUDg3SXM4OFFnKzBFd1dQaGpSL0lvczFXYlpBd2QxUGNiODgvS2hGS1B5OUFTdTk5Yi9ocisxSzlMbW55U29nQW9VdStlL0p3SGtFeEJZWmRDSzZBY281RXJBSG5rN0Z5RFpYSmJYbEtweUxnWmM1VmM4a2xFalhEMWlxSUFLVkpaQW5oU3BhM0tWREt0cmd1ZE80YS9keHJKemxWLytjN3doc2Yvb0xyZGlmbFZRMnpIWWdBdjVPa3Q4ODdCOHJlcEFzaklhZHI1TGNYeDJENWpueXFQNERJOGV2NVpKYW1XakwwaGlRQ0xDMVp4K2dhS0oyZXQyUDVpbGlNZG1PKytOeGxscnhjcW44V29ROC8xUUhIL0h5V09MdjY1ZlFieEZ3Z1JJQ2JQT01zNFJnb1ozWmRCRUVMOUZHYUsxc0t4R0I1VkZmRHN5TXc3Yy9CTGU5eFphSlN6clZUWlRFcGJPY09sZlV5VWpXT2dVckpmM3NYZkxUd3ZOTFlYcndLWnlTUUtuT283dEhuL21OWVVSeElyTTZUd3gyOXlMNVlzZGNURmExeERGUlI5Yk5GN3pZR3E3SUhmSGhuUzZGdEVVVlJQOFJkc3ViSUh3RnFCS2lLM1FLbDB1RExPQUxSS2h6UFdpYWU1ZHZHZXRCWkhsdEtNN0RYUWtNbFdhNDAxSmVxY2d0VUtSTm1od2xpc0hWM3JXM3dhQUM2RnJUaFRuQlMwckpoMXk5K1lKMmt0OCs3QmNyZW5rc3RvWis1ZDY1QTg2dGl4dzErRFp1N2FBRVJPVW5iNHRGNWlnTWl3TmRTaGRZRlRvR3l0dWFTQzRBWXpOMUFPeS9KT3VTYmlhZUJJTnU4cnBJTjNiVFkvYUVpS0ZYbUZLaFNGc3dPRTU2VnVQUEtOV2tqenhBa2IwOEx5R1hEODBiODFvVjdyM1FMMUxSd3VSUnluM3V5QTc3em03ZSsyMUZyZXVqVkV5WUtaZ2ZTbm1sVzZ1amMxdzdndGYvRjIxWW43M3RpMzVFcUlzWTFVQzV0dTNTeUR1RUNrc05SeTBBZTM4b0RleUFkTC9nTEl3Mi9NZ052YWtmSHFTQzNUN2tHeXQ2aVN5eWhQN254OFFjZnVjbGU0Ykp1YVJNYzRvaEtnWmVtdEZ1ZWJSVXRmVVFyWVFYZGZPVEJoNjZIYmhjQVhBT2xOZDlYdUVjQXh3T2JWQ3pNaEtjUTNybTMyVXU4N0FoZ3I5eWhqWVIzZ0kzdklWNTJMSHo3TGdvQ0RmREVEV29NOXNvcDdISzhLRTMxZHJ4dEVOZ0NUMnhSYS8wSS9yYTViSmZjVUpnQXY4bWFPTTNaRHRQaHp4NkJIQWo4elk5c015cThNclRITXY3c0ViZ1FDT0JWOUlNTFlZazN3aVBBRUJpQ1YrNnpqRDk3QkM0RUFuVjQ3bmNoRFBGR2VBUTRBcUgwTlNGZTZCTWVnZk5FQUM5WDdwNm5BVjYzUnlDRkFQeWdDUGs0WEtyQ0YzZ0V6ZzJCdnJSMGVXNUdlTVVlQVJrQitQSXpmL1lvbC91MFIrRDhFSUMzRlBoT3kvT3p3bXYyQ01nSXdCUHhUOHA1bi9ZSW5Ec0M4RDF5OFZYcGM3ZkdHK0FSd0FqQVEvRGNuOEQyaUhrRTNob0U2aWpqeStadmpSbGVpMGRBSUFCTDZPeEZDVkhvVXg2QmMwVmc2T3o5dEhOdGhsZCttUkNvaEM2L1hYU1prUEZ0T1Q4RW5zMzY1Wjd6TTgxcm5sVUVZRm5JYjZ5YzFZdC9ZZHQ5bFgxYTljSmE2QTJiUFFTYS9OT3FzOWQyMytJTGlzQXlmOWE0OElVTGFxSTNhK1lRcVBObmpXdnVQOWczYzJqNkJqdEJZRVU4YTJ6dk9aSG9oWGdFYkJIb2lXZU52UjFiWVo3ZkkrQUNBZm1ub3VvSExpUjZHUjRCV3dTRzByZWhPeWUyMGp5L1I4QUJBcFZRYk11bzhTOWhPUkRzUlhnRVNpUHdqUFM5L2xXSHZ3TlEyaURQNkJFSU9wOTluQngvK0xXL3ZxT1Q5eWVlUFc0ZWdXa2lnRC9FSmc3L1B0azBzZmF5OHlMUUVDNEpLV2swenl2QTAza0VYQ09BdjZRcUhmd0xxNjcxZUhrZWdmd0k5Q1NYaE9RVWY4Y3h2MDJlY3RZUjZNUzk4cFZaeDhPMy95SWcwSTE3NWVsRnNPa1MyZkQvWGtJRk1ld1FqUGNBQUFBQVNVVk9SSzVDWUlJPSIKfQo="/>
    </extobj>
    <extobj name="334E55B0-647D-440b-865C-3EC943EB4CBC-29">
      <extobjdata type="334E55B0-647D-440b-865C-3EC943EB4CBC" data="ewogICAiSW1nU2V0dGluZ0pzb24iIDogIntcImRwaVwiOlwiNjAwXCIsXCJmb3JtYXRcIjpcIlBOR1wiLFwidHJhbnNwYXJlbnRcIjp0cnVlLFwiYXV0b1wiOmZhbHNlfSIsCiAgICJMYXRleCIgOiAiWEZzZ1JGNTdLakI5SUZ4aVlYSjdSSDFlTUNCY2RHVjRkSHQrYjNKK2ZTQkVYbnN3ZlNCY1ltRnllMFI5WG5zcU1IMGdYRjA9IiwKICAgIkxhdGV4SW1nQmFzZTY0IiA6ICJpVkJPUncwS0dnb0FBQUFOU1VoRVVnQUFBbXdBQUFCS0JBTUFBQUQwMFJVVUFBQUFNRkJNVkVYLy8vOEFBQUFBQUFBQUFBQUFBQUFBQUFBQUFBQUFBQUFBQUFBQUFBQUFBQUFBQUFBQUFBQUFBQUFBQUFBQUFBQXYzYUI3QUFBQUQzUlNUbE1BdSsvZHphdUpSQkJtbVNKMlZESitSaWhNQUFBQUNYQklXWE1BQUE3RUFBQU94QUdWS3c0YkFBQUtVMGxFUVZSNEFjVmJUWWdrUlJhTzBXbTd4clo3UmxHUmdhV0hVZGs5S0RVNENvSktOYTRlbHhwbGhHVVh0aG9QdTZLSGJ2eTVlSmxTRlBRMGphaDRLMEZGYkZpcVFXRmhVV3JZeFl1WEdZWTl1SHVwWWsvZVJxdG4vTmZuaTh6SWlIZ1pHVC8xSXNFOGRFVkV4dmQ5NzczTWpIZ1JtUzBFOCtpOGNkZiswZTFGd1R6VW9pcE8vNVprODJrNlk3anROTXpQT1JZR0czaW9JR1hLeVpaa1c2QjVHdjRneEdwdmZ5L0ZiTjJIaDlKd2JxRWwyWHlhWmZoYStyQUVQN3V1bkFGeW5ESTlRaWpUcS9WU1NOWnZyR05HaU1icDNOd3dnYmVMRTRPNWU3djVMUW1obW5WYWFRM0orbzExcEVNMFR1Zm1odjU4V0p3NEN4dE9oMy91a21QSGRBaWhUSy9XU3lGWnY3R09HU0VhcDNOamc3cGZoYmdHdm1uczBOaklRelZTTGRMWWttd0xOQWZoaDlMd05iaWM3Z0VQbGM3djZkbVNiQXMwWitCTFpTUEF0c2RhdDVtSGNua1diR2xKdGdXYXNSN1MrbXB1U0hHRmgwcGhEdlpwU2JZRm1oNmNVcFlPNEVUUVp2c2tEMlV6c01vdHllYlRyQUJzS2cvRzFTZ1g5NGlIaXZOR2VyUWt5NlZaUGptckRGd0ZPS2ZLNStHbnFqWDJ5MFBGV0tQbmMyU3pmUmJpb0g0d01lMkFIV1h1ZWZneGFyanF3RU9sc252NzVjaG0rMHpDdG1UQ05vSXJYb05ySjNpb0dzbmkxUnhaSzJ4Y21pVXpaeDRFdUtEc0g2VW5ianpVNG5HcUlYSmtvejdmUUpiZnNQL3czMnJxNGxvOW5vbXI3YkR0MngxRE5INlV6Y0FxODJSRHFOS01tTThkR2pWWnU3S3RQZWpzRG9XNFRvNW5uVjNaYUFWZ0NuYllnalJlbE5iaEZuaXlRUlI2T2t6dytjMzNydS9LWUIwdGx1R1A5TEI0ZWE5eVl3bnVGT0tRWEE5Y0xKN1VxOHphWUFyenFwZjhEZEg0VVRZRHE4eVREYUZ3VHl6UjUyc3hWTCtyckg0ZUs5OVhGUndlL2lpV1lVKzhBTVYwZXRnYk5rUjRhWUtvU29yOXk1UDFvakJ4U1BUNU9velVPVzIyckcybzJsb1A1aGRXWUxqYWhhL2tMUmdNZ0pjbWlOSzYzQUpQMW9zU3lUN2pGSXMzbEQ0K3dzZDBxR3JMNjNEbEZlamczNWxzd2NmdGdqcFRlMGl4MVVzVFJDazYvZzlQMW9zU0l0Vm5kSXVNVSt2bWRoTXJqOE52NXhmaGptSGhGd21BUFNYSXMxNmFJS3JnemZuRGsvV2kwSlJFbnljNGU5cUc0OU5kdkRBbzIxN0hleEhmdWhTSE5TZTZlWnVYSm9oU3pQd2ZucXdYVlJpUzVQTUk0RHZiYkRsQmI1c0dhL1VaekNDOU5FR1UwV0dXZUxKZVZHbEZpczhEcU8xbWJJRzFLL1FmQVBpTmN1bEFhSEhscFFtaW1NRXlNSjZzRjFVUUovbmNCVGhtek1EU2k2QzNOenFQdzUxbWJDT3JZK3RCTHRCZW1pQ0tDSE1xUEZrdkNrMUk4eGszbE13ZVIyRTRKalhxVGNIYWdNeWtoOHgrMjVhT3JQTFZUeE5DY1FKRk1EeFpQMHFJUkovUks3MGRWRnFFTzFVd2s4VzF2czdiaXFYREd1aGx2Yk5ONmFjSm9VckJqTDg4V1Q4cTJlZGFDb011eURsaFU3cFN6NWhGRjQ3SWRqeldhdzkyUFczRExwb21nQ3E0Y3Y0RXJBL0lCbENwUHRkVEdIU2lwekszQTNwOU5pMXZNL01Hb2F2dk8rVjBnQ2FBeW9sWWdlWEpCbENwUGs5cWFSdGEwNGZ5eFo3YURjQ1Z3Y3FmaHRMS3FmK0ZYNEFtZ0pLa1dRZFBOb0JLOVhsVVM5dlFpd0ZZTDkydHZTZmNPVkl2NDVmSnZwRjBQRUFUUUdXRmpDOGJNTGF3S01GbmpKRjYxYTU5R051UnRIWTZjUk5KN1k0czFTZFNHV29mVFFDbEpia0ZubXdBVlJpUzRMT1R3Z2lCWVRNdldLeDlkVG5xRFF2ZWlaVVFseDZIYVB5b0VwdnhseWNiUWtsajRqNjdLVXp4a0pwa2xsQmNVbE5wdjh4UWpMOUJHaS9LNEprbG5td1FKUzJKKyt5bU1ESzdxQjVHcExEZUdlSjNsT1dxMzMxR2d6UmVsQjJzVjAvM2JydDVWclYwL3ZIZnp4NTU4QVRtanU4Y3YzbFl0VHEvUE5rZ1NtckVmWllwekt4bVRzK2RYS3NlRitFQjNDZnZ6YTIxZm5FcVRPTkRWYXo0aTdzTys3aUQ5WVJxa254eWFkeFpoK015RGZJY1BOa3d5cEZxc3I0aGhjR3MxcnJiS0V0bmdKODhkM0hmdUhhRWFYd29RL0lNWEg1TGRKN1QrOHhWMlA1LytYUGNDcGlaanJURWt3MmpxQUxXbXF5ZkFIeFY2eWpUZXpPMjFVOStldGY4bnJkcWpVSkVhRHJOS0UyekJQc3pXWGxaL1lyVkp4K1ZkMXVuZTA1c3FlUmJkN1lLUE5rSXl1SXZpdzNXait4WnMreTFqQWFibWRRaGFXeklvK24wcTkyRVVaVVpDdkUwaHUwQWZtblNVOGwza3k1UGxvY2krbU53dnZxVzd5ZlEzSVdPUEpvUDlmNHliaVBzS0dIY2NEb3gyaFJ5eVBqV1p3dFBsb2NpTmpSY1N6bXUxRk5YZ21tbzVOSDBUQnE0cFc4M2pPQzk4b1hGQU1QWG9GZzA4V1I1S05zR09ZNGRzUnV3akp2L2V1MVpPK1dyNXRIZ2RkcXJtSytHK2JBczQxaHh2N3pwSjJTUHZ1cFgvUEprZVNnaWpKZlVla2xhbmpxTWJSdWtWN1NTUnpPeVppWE1xWlEyN3RPZFBJYktLKy8reGFmUGsrV2hpQTN5OWZTTXRBaHhDZHMyYTIyUmFoWU5YbjFyS05VVkRGdk1ESjRzRDBVaUlCOUkwb0NWcllaUTF2dlU2bGswT1BaL2FmZ0cxZWFLRE52TXREZVZlTEk4Rk5FLzY2WnRjc1luNzVzSm9MbVNSWVBnRFVON3ZwcExNV3d4TTNpeVBKU3hFRXRUTjBXVEk2YmFIeUpkUTVVc21oSFlXOFdYcWlCaTJPcUplTjBFbml3UFJiVEhidG9tRjdvL2swN3hTaGJOZW5WL0ZUcDRMNVJwR29ZdGR2VjRzandVQ1VLUGpDdkZLWHdKWVQ4MHBMdXZra1dEZWp1RytIQTFKMkRZeU5jQ3Bvc3U4V1I1S0MyS2hhWVVab0p1WExBN3hjdFpOSEl0WituaE9ydjhKQVhEWmsyd1RVYndaSGtvb3QrVXdtemhGZzdwRks5azBjaEJZZHRvNER4WHZ0ekdzRVgralpBbnkwTVpBN0hVbE1KMG8xZVpVTWhLRmczbUg3V3dsVmN0SGphZUxBOUZmRzVJWWVURjN5Q2Q0cFVzbXBvYm1ndkRGcG1aZEZkallZTDFQSlNSd05KWmQ1TEhzU1dXWlJJS1djbWlrVHNITTBPcHZZcUhqU2ZMUXhrRHNUUjEwN1pSZk40bkZMS1NSU1B2Tm10c3c4dFdacm54c1BGa2VTamk4OWg5RUxxQmZScUN0U3BaTkhKN3o1cEpEMWN6VWp4c1BGa2V5dksyYWVkVVh2czkwaWVoMG5PeXZ3Vm81SEJFdzFZdUR1Smg0OG55VUhZVUdsS1lNL0VrMDJZb3luazBHSjVhdWxzdURxSmg0OG55VU1UbmhoUUdyOFVtNlpOUXlhVHBFc2xKbGE1Rnc4YVQ1YUZJRkdwelA1N0R0MnV4OVROaEtDcVpORGpZSERHa1U0QmpSUzBhTnA0c0QyWHN3NUtlN0hYcmdMaWdtOE9GVEpvelZhQUtsYTNxbTlobzJIaXlQQlFKd05uNnZZV1hZdkdielUzYkZxUEJ2WU55ejZPd3JWOU5TZEd3OGF6bm9Valk4SUg0a1RUZ3pYYUtOQ1JWTW1sd0xXK3N3TTlhMUhaUk5HdzhXUjZLeEdGY0RiK3E5U1BiQWRJeldNbWxXYmUyY1hHRnFtNjlhTmg0c2p3VThiOUg4eTNNb0p4dllraC9UeVdYNWtVckE1bm9KQTdERnQ0QjRjbnlVTGJuOGp1dkRkT3czQWU0eFZTVFM5azBHQ0Q5T3J1dlB6L0JaemNZTnA0c0QwVmlJWmMxbTdwbGRSMENuMFRwYm00aG4yYXFkL2p3R2EwR1Y3ejNnN3U3UEZrZWlqZzl4YkR0cUpiTy83cThnYTFZeUdmU0xIZmh2dEtPZ2I3WnhFdVJJWU5uUFErbHcvYnFrNC9oTXdsdysrNWY4WGp2Umd3YTNLL1BKaGRhb3ZsUWZSdndiRFd5SGRvOUxhMmIzN1Q3VkpNdFBGa2VpdWlQcFZYa21MOVBPcVJWV3FJUnJ3SDgvWXRQL2kzL1ViMDQ1Q1pjZVRTT2J6eFpIb29FNGwrVldlWHYvTzRQWnVSOFlxVWxHaUV3WXZMNHM5SmRndU1uNzM3bzl5ZVBOMDhMUEZrZUtqRVN2MUszajA5M2J6MjYvU3VKcDhyK0FqZnJVdlJLMDVlQ0FBQUFBRWxGVGtTdVFtQ0MiCn0K"/>
    </extobj>
    <extobj name="334E55B0-647D-440b-865C-3EC943EB4CBC-30">
      <extobjdata type="334E55B0-647D-440b-865C-3EC943EB4CBC" data="ewogICAiSW1nU2V0dGluZ0pzb24iIDogIntcImRwaVwiOlwiNjAwXCIsXCJmb3JtYXRcIjpcIlBOR1wiLFwidHJhbnNwYXJlbnRcIjp0cnVlLFwiYXV0b1wiOmZhbHNlfSIsCiAgICJMYXRleCIgOiAiWEZzZ1hHZGhiVzFoWDFnZ1hGMD0iLAogICAiTGF0ZXhJbWdCYXNlNjQiIDogImlWQk9SdzBLR2dvQUFBQU5TVWhFVWdBQUFHRUFBQUEzQkFNQUFBRHUvemw2QUFBQU1GQk1WRVgvLy84QUFBQUFBQUFBQUFBQUFBQUFBQUFBQUFBQUFBQUFBQUFBQUFBQUFBQUFBQUFBQUFBQUFBQUFBQUFBQUFBdjNhQjdBQUFBRDNSU1RsTUFNcG5ONzkxRVZDSVFkcXVKWnJ0S0lNaTJBQUFBQ1hCSVdYTUFBQTdFQUFBT3hBR1ZLdzRiQUFBQzkwbEVRVlJJRFkxV3ZXNFRRUkRldThTT2JleGNoTktpbzZPTXBTTzFYWkFTWFFSSjdieUJyZkFBdGtSRjVTQkEwTmx2RUZlMGRpcEtVOUpkS0trY2lCTkRFanpNL3N6ZTd0bHJzckp1Wjc2WnVkMXZabTdYaklueDhPbjB4WkVVNy9kOEJUZ3VPOXI1UUVzTzRSMFBBSmlSdVhSTGttUE94eklDV3NwaC9iZkRrK0MyQ29DZkNoa1B5TFI4emxNQVhFbUhJblNXZXhJYUF0eCtPeWtjNDk2K0NxdzhKNU5qYnNCellha0E3QXVoZCszd1ZMQVB2NVQwUVdYclZBWTZ3NXBxTDR3VmE1ZkNLMjQ1bllXaDlsZmIzd3ZLbGFrQy9PbGhGRVc3c2F6VFpMb1g3VDVEV3g0ZTY0Z0s5RkhPM1NoZ1RTVlJSc2lpWWNTbVNxbndhbFJ4YWw2b0NQYnBFWGM3azZvM0FaaC82VERXU3pmRldQc1BXbXNqNmNLZlhRQnREK0h1aEdOSm5UL1ZXTWNORlVEZ0Vua0FPcE5zZk5VUllOS1hOdkgwc1hhKzJZWUYzRlZIT25qd3cvQWtNWS9FQXVvdUFRNkJNck5OWlNObk9lT09rbk1UUWlLeWtiMjRiK0phcnJVWS9vemhZOU1KZFp0eWJoaTV1RFB5cUg3U1FrUTgzUm1aaUdUZzM5blFEc0FBa1ZBbjJUYXpaalhJZkgrU2lITUpGdTdieERIWmdraW96NERNRWl5OGFGakVlVUVCdHR4THNPNjFUUnpmaUVUT25TeXd5K1laNHFLMWJseUp3aGNHcWw3R2JwRkkybzBHcnNSQWZlcUdwWWdSSTBQUGlBSDBNNGdrc2dCcW9HZTJ1a0o3b0k4KzdaY0tYWGsycEFCS2JmejJMTUJTbHFSUkhKbGJscGVwTlBsbmE0L21qRmZFeGd4dFhEY1VJZWFodFpKSWpmZXBOWm96M2xwdUlndkozY0JMaFZmRVJTUVBSOVlDbUNqZXRDdUkrSFJ3VU55R2VNVUtJamtnVnpXM3hjV3dna2d2VTBDNXhDb2lpWG02NFRKeUNjYkd6b29NN2UrL1FvbHdFNG50WXlHaDY2M3Nxb2dIZFpONW1aWndFeW5aL1RPa0pkeEUxcXlTdjZZekd0ZDFFUW5NWmlpQjNoUmplTUZsRWkrM0g2WUZmSHVNemZTZFdIMmNvUGI1RGFucGZLcGJOSWNlT09yU3RpbTE5TStSRGhucUV6L0hyK0tEdUtvaXBuc3ZvK2d3dHU0aVljcVVRNy9KTFN3ZVZtNWZZZkdzNVA3SFdVVjA3dU5tK2p3eEZaZjhEMGxJZUs4WExFUGhBQUFBQUVsRlRrU3VRbUNDIgp9Cg=="/>
    </extobj>
    <extobj name="334E55B0-647D-440b-865C-3EC943EB4CBC-31">
      <extobjdata type="334E55B0-647D-440b-865C-3EC943EB4CBC" data="ewogICAiSW1nU2V0dGluZ0pzb24iIDogIntcImRwaVwiOlwiNjAwXCIsXCJmb3JtYXRcIjpcIlBOR1wiLFwidHJhbnNwYXJlbnRcIjp0cnVlLFwiYXV0b1wiOmZhbHNlfSIsCiAgICJMYXRleCIgOiAiWEZzZ1hFZGhiVzFoWDNzcU1IMGdYRjA9IiwKICAgIkxhdGV4SW1nQmFzZTY0IiA6ICJpVkJPUncwS0dnb0FBQUFOU1VoRVVnQUFBSElBQUFCSEJBTUFBQUFwUkE1UUFBQUFNRkJNVkVYLy8vOEFBQUFBQUFBQUFBQUFBQUFBQUFBQUFBQUFBQUFBQUFBQUFBQUFBQUFBQUFBQUFBQUFBQUFBQUFBQUFBQXYzYUI3QUFBQUQzUlNUbE1BTXJ0RUVOM3ZWTTFtSXBsMnE0bXZuMEdQQUFBQUNYQklXWE1BQUE3RUFBQU94QUdWS3c0YkFBQURDRWxFUVZSWUNlMlhPMjhUUVJDQXg3bEw3RGd4V0VqVVJHa29LSktLMWllRVJBbU5UWVdNaEZBb2tPektRcUl3RFlMT0tTaG9VUHdMY0hwTE9IOEFHU0VLcEJTbVNrRURCSHlFUnhobWIyZHY3VnQ3MkhRVTJjSTN1elBmUG1kbngzQnVmVllCajFMQldTWHlJTTlYR3hxTnE2cHdwZXhCa3NtMURyRS8yTGI0c0U2MXBoOEpaOG4yVVdxYkozUXZyY25DSXBGdnJNa0s0cTZ0aVZKaG1vUUJyb24yVnJtUUlSZnhobFdLVXBZTThMTm9iNVZaRWpyZnJGS1VISEw0UmJTM1NvZnNmYmRLVVhMSXBkK2l2VlU2Wk9tWFZZcVNRNjRlaXZaVzZaREIyQ3BGeVNHTEtOcGJwVU1DUmxZclNTN1pLRXYyVnVlU1ZpZExwNlM4UHdDbk8vUmY3RkQ0b2phK3RKbE94ZjlVd2dIZWU0L3hua0g5eWN2NEJDQmZIM2NaOVNZRC9LT1FFcHA0N0UzMitKRWJ4VHlvTjltSkl6VW1YRGZQclMvSmt3VTRnMStUSHJ3OXZvQS9OWkREbzVPUmxmUjFSTlJuNmp2YmdWa2VkSGlyZk1sNm1rMk0rRlgzSkl1SUgvVHlZTUFybHNpZ1dtWnJ5TnRzWjRqNmhaWElRanBET2d2YzVsNkdxRjlZVDdKa3lSMDhUdnFReUpMTnFpaHRhdktZTzN5Z0VybGlNemxLMVN5cFg5ZzVaTmlQQUZiVjJzSytHbXVDYktOSWxuQUxZRmw1U3l1WjhwTHhISUEyeHNtODU0eEo2M29IQVhiaGlrNG9LU1dsWHBKaVNKVXhybkhieENkWHg3aFp4Q2pmd01NdXRjOGdhUm96YzhSZ0E0K3ZZa2kvWmRVaG1UWFZsd3FQU1dFSldhbmIwOS9pQWQ2SlczZy9TbHFteURHODdMOVZ5VGhpdkw3LzZtUEtHT0U1YVNob0pXVmliOVY1VmhSbEN0OTBnNm12OFZBU001NVFpZTgrMWVWeHJlR1NENmpUaTl3VEhjRTJpOGI3dU9wK3dnUGNzdXVjOHZna2ZMb0V0K1JHVTN1N2JPL25KNzVsYzlCY0p6M1BveTdaNU94L0NuT3o1NUJaSDRKRzZpOGJlSHNPbERRdnBIN2IxbGZOUkIrZ1BuWWxrdThLK1UxeFAxS0diU2RxU3ZqRS9hUnJ4c2NXOENXVFFIcTM3THlXa2JQMGtyeTF1c09KQ0FaUTU3eTNOL09DWkdZd1JWN2d6ZTFnT1dNMm96b1JiK20xMWlIUGE3S1p2bHA0a3dKTVBkN010UCs3R280b3cyaFFrRGw1Q1YvWDRsdlBGUGNYTk5ZNDJaMVBGVWNBQUFBQVNVVk9SSzVDWUlJPSIKfQo="/>
    </extobj>
    <extobj name="334E55B0-647D-440b-865C-3EC943EB4CBC-32">
      <extobjdata type="334E55B0-647D-440b-865C-3EC943EB4CBC" data="ewogICAiSW1nU2V0dGluZ0pzb24iIDogIntcImRwaVwiOlwiNjAwXCIsXCJmb3JtYXRcIjpcIlBOR1wiLFwidHJhbnNwYXJlbnRcIjp0cnVlLFwiYXV0b1wiOmZhbHNlfSIsCiAgICJMYXRleCIgOiAiWEZzZ1JGNTdLakI5SUZ4aVlYSjdSSDFlTUNCY1hRPT0iLAogICAiTGF0ZXhJbWdCYXNlNjQiIDogImlWQk9SdzBLR2dvQUFBQU5TVWhFVWdBQUFQQUFBQUJKQkFNQUFBRHh2clljQUFBQU1GQk1WRVgvLy84QUFBQUFBQUFBQUFBQUFBQUFBQUFBQUFBQUFBQUFBQUFBQUFBQUFBQUFBQUFBQUFBQUFBQUFBQUFBQUFBdjNhQjdBQUFBRDNSU1RsTUF1Ky9kemF1SlJCQm1tU0oyVkRKK1JpaE1BQUFBQ1hCSVdYTUFBQTdFQUFBT3hBR1ZLdzRiQUFBRmVVbEVRVlJvQloyWnZXOWNSUkRBTjJCemx6aDJBcUpBa1pBcFFGQVFYWlJBQjNwdUtORVpDU1JFYzZjVUlOSFlvcVR4UVFXVlhRQ2l1elFSd3MyNW9LSTVDNGtheTZLaXVmc1BranpISUQ2SG1mZDIzMzdPUHMvYndtOTM5czF2OW10bTU1MlY2bGo2WDk4K3U3RXJWZTZtNVZycHorREZkNkU4ZG1YdDlXNWFIdmNUZUZ1cDllTHN5Sk8yTmJwcHVkUWUvRTdOVmZqUGxkYjFQZkRLdG4wanAyWGZ5dGJtY0svcUg1WHhsSG5ET2Eyc09kczVMQ2RWWXgrMnJGRFhmanoweW9GOUlhZGwzOHJWOUpvcDlSVDhrWHZQNyt1bTVURlc0Tys2dlFHUHZZNXNvNXVXaDl5RGg3b05zT3YxNUJyZHREemlyTm5hb1Q1bFhqZlQ2S2Jsd1FyWTF1MFIzUEo2Y28xdVdpNXhEV0NzMnpPejIyNS91dDVOUzZuZW5hVUJyZ01jNi9vdjhLK1J0ajI3YVNtMTBpd3ZPaEVjTkliL2FUTm8rcnRwZVlaWHJlRXBuQnR3MjdPYkZzWGxld2E5QW5DaTY5T0xPM0phNnhrdnNNUFpXeDhaSytaNXBkbFg5YVJyK015OFFNOGNKcW5WOSsxUzYzeTNJZllQSjBwZHBYM3RINUxRUVN6QU5aekZwTFcrdWYvMGdNemRxQUw4T3dWV0h4OFp5NnR3VTZuTEZLTk9xL1Yrd3NhckJaVG1MWHJtTUt6V0ZUVDJpcUY4aW8yL1RBTjM1MzNWZ3lQMUdWUkgreHByR0RWWURLdDFGVzBkRzF1NHN0REV4WTBDeXBNMW1Ld1A0QkV0QTRzZ2JSYkRhdUZ4eDBrMTVRZGM3SWx1OVRiaC9Bdm80OThsU1hEUlRuUlBzTlFvWlRHc0ZuWjQrN1ZwcDZ6VzdzTEw1U204T3Fuc2VRajNjRkV2aTJHMTVuaVNLNjcrZ3p0YkpWWjE4eXRjRDh6dnF1S2N6OWlQV1F5ck5RWDRVNU9yQi9uR3JoVTRVVGtkQ3ZTckxJYlZHa0Z3MCt5QWMrZjlpc040WHJNdjVVSW1pMkcxQmdBdjJBbGk3WE5vcnA3K1hiaHA5OWdMOTg1MlZOb3NodFBDNjlMZVB4VUNQVkpuVkJzajcxUmZ0dmZ4VGpNMlBXWWV3Mm1odkxuc2FnaGVvTENrNnNhdzhlTXFuRzFBYzJGRWlRQ1A0YlFDLzBON2RMckdaRGlNWEdvQTEwbU9aVFBZbnRDTjhaVUd3MmlGL29jcWhmYmtTMDJzWHRSVHRabldvSms3RFFOTEJzTm96UU0zUnNnUTZqUlczMDRZcmRZK21CQjl3YWUzR1F5ak5RM2NHUGtqY0Q0VW5Qc1k3MFg5QWRIemJrVWFVd2JEYUtFVi9YbEErbFdadVdOeE1oQzhJdlhOdFJvZWFob3NoMkcwSXY5VENnM2JWTTVKOW1qM0o5WFE1azZJcVFlYnd5UzFZditybHRxR0I4L3dBMzJzaDdXLzFUYnBieGFUMUlyOWozekZMQ2tpbmJ3YWZ3dW83NU40cGJPWXBCYTU4WkxHN0pRaVB1aW05eFRleEd5b0tKMWJwT3JLWTFKYUNmL0RPT0hNMkppc24vMFIvdmd5d0l3b0tIbE1TbXNPOENpQVVNaXhleHgyL255N2ZQM2JRS2hVQzZZZmEwM2RFMXp6ZW1qWW51cklSbElneDZEcmhML2dVTnAyNFU4eVBRdzVwdERoMFprSEhaUXdHRGpkeWFvWVEvdHBiaHhEeENTcGljbEcxdktVWStqdVBRNm8xMUMyRmNoYW1uSU01Zi9MZ1BvQVplTkExdEtVWTJoWlEraE9ZakRoTzBGYmp0bVAzWmp5QUMvREQ0eWttbkxNSW5aWk9pajY5a3ZaU01ya21GbnN4aFR2UTlkT1duT0Vja3dSZXc2bWVOSkRUYnZ6MEJrSFZmT1lsUC9OMFRDbVdaSWl4NlQ4YndlaWhLcHRFSEpNeXY4RzhrZ3R4eVQ4ajg3V1Z0c1VnMzQ1Wmo5Mlk3elNvMWdXMkltYWNzd2lkdU9wM0lzeDBZOHU4QmJNTEhaWjNPSmIwWlJhQkhKTUVma2ZuWk9qRmp0UnR4aVQ4TDg5OXlzaXNwQVd5REVKLzhQQmo5TjRYaXJIeFA2SFAxaUVTU2R2MFBUSU1iSC9qZUpNeU9ENXB4d1QrUitPWFQ1aEpjY3NRdi9EQ1cvek0rTjY1QmowUCs5ZmRmZzdwalNUcDhISU1ZWHZ4aGltbzY4eGJwYXVYSXloajlvdFMrZ05BWjZ6elF2WDVCajZWaGszL1BWTm9GOTU1RVdPV2FEaEEyMm8vOXVnMndiVGIwRVN6SmNmdjRjckMvRFM0WWRZN2orTFp1RU4rV3psbUJsWjlVcjVuZHd1SGVpZ3RHRis4dDh2WC90KzJjR3VFbVArQno5bmEvekh1RC9oQUFBQUFFbEZUa1N1UW1DQyIKfQo="/>
    </extobj>
    <extobj name="334E55B0-647D-440b-865C-3EC943EB4CBC-33">
      <extobjdata type="334E55B0-647D-440b-865C-3EC943EB4CBC" data="ewogICAiSW1nU2V0dGluZ0pzb24iIDogIntcImRwaVwiOlwiNjAwXCIsXCJmb3JtYXRcIjpcIlBOR1wiLFwidHJhbnNwYXJlbnRcIjp0cnVlLFwiYXV0b1wiOmZhbHNlfSIsCiAgICJMYXRleCIgOiAiWEZzZ1dsOWNjR2hwSUZ4ZCIsCiAgICJMYXRleEltZ0Jhc2U2NCIgOiAiaVZCT1J3MEtHZ29BQUFBTlNVaEVVZ0FBQUZzQUFBQlNCQU1BQUFESkY3VmlBQUFBTUZCTVZFWC8vLzhBQUFBQUFBQUFBQUFBQUFBQUFBQUFBQUFBQUFBQUFBQUFBQUFBQUFBQUFBQUFBQUFBQUFBQUFBQUFBQUF2M2FCN0FBQUFEM1JTVGxNQUl1L05xOTI3bVVReWRsU0pFR1lGL3NoSkFBQUFDWEJJV1hNQUFBN0VBQUFPeEFHVkt3NGJBQUFEYzBsRVFWUklEY1ZXTzI4VFFSRGVYT3pZNTJjVVNpUnNGSUdFaERnTEJLM2QwZUdJSGwxYUtvY0MwUkZMMERzL0FJbTBWTWtmaUp3Q3BVTm5wYUJDSXZ5Q2dCMkhWMkNZM2IyN25kMDk3VGtWVzl6TjQ1dTkyZmxtZDQreGVLeUJOV2FKTCtQZHQ5RGdnZ2NDUG4vdzhJVVl6MUg5a1RGcmJQSTUrdnhkQ2hpanVwOXFsbEJEOSsxSmF1YlJ2MUxORm9vQTM0bVZMM3lMNktiWUFoZ3FXeDFYY3E1VVc5cURuOFNJMzRJTzBTMnhTeWRuQTRDNVdvZ0ZablZ0WVFXYy9Mb05VcFlxYkNpRlJRamZJYm9sRnFpN2dXZ0hSUmpjcEhVWUkvekVtcEVhUm1TMlBJb3dicHVrbmtjUndvUGQ5RnU1RkRIbWc2cHlMa1dNTmNoSzh5akNOUHluYVM2NUZLVklJZVJTcE1IektkTGcrUlJSK0FJVVVmZ0NGQkg0QWhRUk5Gdkc1dXBRZzF0ZWdDSXl3WCtqcUh5SFpDRkZGMFdsdnliY1NWSHhtd2wzVXZTNWJjRHJvZXVnRy9jTXVFNlJlY3hzbnhod2pTTC96UENHUnJ4T1VlRkNoOWRCMTQyRHJrblBZMFJXeVdibWdjWXVHcmU1VVkyYWNaV01zQmRQbEh1d3BXUXVMZXRmTXlpcWE2Yzl3cHRmdFhDRG9zcFU4ekkyNmxDRFNaRkhyelVPakE0cFhLZUlzVEU1a0FXdU82UndqU0owZExWVS9mZDNZZjNSYWhxZ1U4U3Iya3Q5akwwTzRNWTBoTmt3c1VWWXhaMUV3ZmN4dmQ5Zndka0JsdjFOY0Q2UkVJTWl4dnFFOGl0d01SRmwvd2kzSk55Z2lKWElqVjJGT1NZdHl0NmZpdlE1UlZwSDdZSGFhZHRpR2FOTm5OaVRsNmxCRWNPRi81R2ZaZmdoMGNuUkxob2E0cW8yS1NyanJ0cE00SkVVUmRuck1FZXpRVkVEMFdtemxVRmVXbkxwSVMrZlJ0SFZJd1RIR0p6S2s2c295Nyt5QVU1VFF1LzBuaGozSHdzc3FIKzJDTm84clpxc3hBQU9XVE9HMEZlNkZ3TFk1ZkFWMlVKZDFJNHBMcGFmY0F5T2FweFczTzBCSlZzaXRHY3BUdXR0aDV1WDlFN1JrRUpaaWVuYk8rUnFCY3hOSTBEcVVZenBIUXk1cmFoenIyQ0o1TUZ2SWNyaWo4QTZWaE9nZkM5THVNL1p4RDJEZFhTT2t2eWhxNGlkV3hFOTRNS1haWU90aUpSYTJwOW1abGdvbXNYakRib1VhQnN1RXo0UzZiWTIwTG1XUHptckFhZi9kSXMzKzJ3MWMwYk5HUEZlN3U4emZ5QzdSM1BhU2pXWWZXSEI1Rm9JejJ4bmh1VlRBT3ZRaGZtSERGK1dxWHdVd3MyWEMrU2RCQmZVdVpDWVhHOHZwMVdNMkZiYk1MalYwNTdiYjNpeDdKY1p3ZVF5NkNYWjdZdUdOTXg3eWgxWWtodlFEVkxlWW5vY0s1dEQ4bnJFK1E4VFJoTUd6T3VweVFBQUFBQkpSVTVFcmtKZ2dnPT0iCn0K"/>
    </extobj>
    <extobj name="334E55B0-647D-440b-865C-3EC943EB4CBC-34">
      <extobjdata type="334E55B0-647D-440b-865C-3EC943EB4CBC" data="ewogICAiSW1nU2V0dGluZ0pzb24iIDogIntcImRwaVwiOlwiNjAwXCIsXCJmb3JtYXRcIjpcIlBOR1wiLFwidHJhbnNwYXJlbnRcIjp0cnVlLFwiYXV0b1wiOmZhbHNlfSIsCiAgICJMYXRleCIgOiAiWEZzZ1dDQmNkRzhnUkY1N01IMGdYR0poY250RWZWNHdJRnh3YVY0d0lDNWNYUT09IiwKICAgIkxhdGV4SW1nQmFzZTY0IiA6ICJpVkJPUncwS0dnb0FBQUFOU1VoRVVnQUFBZ3NBQUFCS0JBTUFBQURINmdvZEFBQUFNRkJNVkVYLy8vOEFBQUFBQUFBQUFBQUFBQUFBQUFBQUFBQUFBQUFBQUFBQUFBQUFBQUFBQUFBQUFBQUFBQUFBQUFBQUFBQXYzYUI3QUFBQUQzUlNUbE1BcSsvZHpUSlVSSFptaVptN0VDS1NJcW5kQUFBQUNYQklXWE1BQUE3RUFBQU94QUdWS3c0YkFBQU11RWxFUVZSNEFjMGJTMndrUjdYSHYvRnY3RVdKRkVFV3h1d3VFQW5CbU4wVklQRnA3N0xpZ21COFFSdzRlQlNPSUkyRmtEaHdtSUU3R2lQQ0pSTDBpQXZTN3NHN0NDbEtJdEZXNExiQU9Mc1NTa1Nrc1ZCT3VZeDNiQWhrSFlyM3FxdXE2MS9kOW1DMkQrNnFWKy9Ycjk1NzlhcHFIRVZQMUZQNzJkV2orOXRsVlNwRDllWlRqUysrVkZiQU9lUFhVbkxsYVRMdWxoTmJodXB2Wkh5alNaNHJKK0M4c2I5UHZocEZjL0hSUVNuQkphaXFqZU5XRkgySGZMbVVnSE5HcnBMM1VHS0YvTU1RWENYSzgwaEM4RkJKV0ZtelEvcllxSlBOclA5RS9oMlJ1MVN2K3ZoQTE4OWpCZytWem1XRlBLYWdDdm0wUHZRRTladmpmYXJOa0d6b1dxMjhxand2UytNZUtnbUxObWZJcCtpN1JvNzFvU2Vuejd3N2loYkp1OFcxS2tQRllpS0tka25wNWFpNFJtZkVuQ0gveVRqTWxwbXNNbFJOY3BCSjJETDk3WXpLVDQ2OFF3NFpNMUppc2twUVFZSmhBbGJMK052a3ZyQVFwMVJNVVpQbHlpSmtKYWlXaEpmTnNGeFpSTUI1NDhUa0FoTlpKK3VGaFplZ21pWjhvYTJRbzhJQ3pobHhoV1NMT29oTmVaWUlxMUNHYXBUVkpjQjBpZkFzRVpad3poaHpoSFNaeUI3NVoxSGhaYWphNUYrTTdUd2hyYUlTemhsdmtaQWRKckluOUEzcVVJWnFsL3liOFFNemRJT3MvejhJbGR3TWlRamlvQ3BscU9yQ0RBdEU1S0dnaEhOR21Na2ROUkVwUGFoREdhcW1pRFV3dzRhTmRZV01MMSsvZGV2YTFVdmtZM1NjQXk1Tk1vaVdHOG9HaVZ6LzBIYXV6TFJzQmlXUnY2WlNIZDM0VFJHcUhJZTNZdGtNMXJWb05aZVVGYkk1b011NW5QMDl6S1h3MWpPQ3EyU0d0cktlMVRodS9uNGt6T2VrRW56elJtNEdTS3hXTXl6Y3VjaG02Z3N0U3Jjd3lJUmVrWGN4T2NmVHRVQUtuZGtUdWsrNjl3Y1U4UTNPYWlxdkhkdGt6S0g0ZnZIZW42aHk5eW5aeFJpb2pnOFlncHVLSVVpdmhxZ2R3UXhyMG9EY3JGSlJQeFdnRktTZHRFUjNVZzFneXphU1VWUkZHWGNaNTFXbkdRQUJGbnEyTzRUT2o2Q1Q3WmlqeUV1bDZVeUttQ0ZxQTNlMnVVRjZFUEI0WDJNMGdXNlB5S3NoOVBpZUYrUnhWOWU4QWFUQ0NpY3RjZGpieUhUeFVtbnFGak1EaEpuWTNBQ0RhVkx5TUV3VDZ1aldGVnV2TkFuNWVvWUo3dDFpTktZWllGMlU2NzYzd1hyWkZIbXBOQlVhSWtWNmdvSmFuTmNYd0lDZjZtaTh6dHB0cUdHNUxOeEIrU0JscFFDUk1LaWtpd0YzQnkrVnBxdGloblZ0VUhReEkwdmlteno4Qk1Ja0dyQUhVQ3NYY0ljK1pTemwvRVJFQ2hjNUltcEZCZVVDUGJjRW54VStaRkp4YXZiT1Z3cFgzVUFSVTFDUmh5Y2NqTjdWdUV5a0N3cUltcGt5SFBLSTlSWkNDUkVWSUtYQ0thT3FlcWswamNQbEV5VUFrK2N6bGZKTnFjYnJqRjB0eVBIRWpia2doTWNPWTI0VzAzVWxvd0RhTGx2NXZWU2FyZ05oU204eERaWWw3elBTZWJLbk1abE1Wdy95cU5aZ2JxMXNraktQejBVQzBscmVnOVlEa3VVN0w1VkNnYWJqcVErV21yNDJtSGNoZjRvZGVYS1N3eWZaQW8vVDNDeGwyUTVtcU04azdZcVV6Z0JHUnNGQ2dxNjBQaXBkNzBSOEhSaXZwWS9tZmJBNXk4ZHpmRjNPQnlmVFNyUWdqN0Jjb2RjenMza2xaUnk3R0JrbHdpbmJCSlY4VkxyR1c2TG84aCs3N0FMdkZpWHU4S0pHWjNYV2ZsMFA4bWpJWGJBaDRuQ2dSUURrYTZWc0FDVXdSL1pSR1E4VkRzdlBGT0V1dnN5bld4NFdiZEFvODRKWjhpVUJMTkg0WmhnWEhHNU54WUlsTDdONWZnTFowRmNwSTZORVVjeFU5VkNwY3ZCV2tOY0RVOEl2ZEJ6c285R3BnLzc5YU44MkhvQXRpZUIySXBwQkhtRmlwdmh0VWNOSzYzYkdhV1JrbEtqSlNsNFBsYTRGQkJJRCtRL29JZENvbVZZYXA3cmpXN1R2WG1WdHpDQ250cWNsd0RUZitWVEZySEhTeE1nb2NCMmJvWHVvT0xWNHg3d3M2dmcxamNFTzRBY1B6YnRVd2NyVHFNbzdNenVlR2VSMDg3aUQyQXZjVXl2NlFvSGZMRzM2S091VVdjWkRaYWlROEdDcit4YUtLRXJBRE4yb0Z0UElNTGdFQWZMZTBZNXNDWExjUTNjcGRveFRBTS9JbUNzem8wUmdodXljMlUxRm1jbC9wbGxadEdLNG00eEZkekNnd2d6M0hYVXczR3NHMXhkTGtLT0Q5Q252TGJaVU5QV2ZIMWd5Q2pySWUzNHFVOTladGxUTVpCblFSR0FRS0NzZzRnYUZid2swUmdtYlRnMHNkUk16eUtFY1pyNDZsMVZXWmt4WU1rbzA0RWN2VGlwSkxHKzJzODFDSUNZaU5QdEpSZFQybkxyb2V6VzRWTlRaVWlSeGhBV1Q3MlNlSjUrRkZCR1BhY2FVVU5CaE5xVStObU94ZU5pbzNya0pKUEx6T1VvKzF6aHFSZEhQeVNkb3ovMEhiRXpxL0c3SGplWVlxYkRZY3d3RDJCTGtrQzU0NXFyVjRTZGdEZkpobmQ2U1VaQVRPd213VUwwdVc0QzJXWFg4T3Z3RTdDWjVsT1VnWFV6ZTd5Qk5QKytYYTYyd2NIVlNvYmZ0YWFORFNXTHR4MWZIbi9tbGhvQTVVOVIvZkF5cnlDdzNRRVdwVTYyQWpmU0hFYjd4Vk9QeUIwTld3Rk1NYm1RdXNNdzdEU1FIRFBLdXhyQmpnV2tvQ1Y4VmNqajhWc0c5TGlGTDdlRW15em40V25qWXlYZWpQanpIMk5DWWF4VVJGMGM5eUhzQWE2bG9laTgxTXdvcTZzcmtXQVhDNVZOOGZBc2VjZ1gvM2doSTBDUnFCM0hhYUxDNzZKNGhTb3ZPcGpPcEEreEFCNnI5V0RrcnBtT1lOZldLaWhNOUlDZS9nbmF5Z1lEbUR2NHQrNlRBZnJzc1VZNXZMUG41RUxhR1pwQmp5amRNbzFMaDNPeXBJQnE5aHhxTWQ1dEg5QXNHZlFRWTNzZXh2TzgyaUx6Z3hmQU9QdkQvNGhDNEc4c1FDQXhVWGJBbE1qTEtLc0EyN0tyd2d6TTZuYk1CRTl0WjBCejd2bjJzQ0xSS3ZOdVIxQXh5RE9SQS9ySmxsQzBnNjlzMUdtV25DbFZxZ0FYbFhOOU9ZRUlmQW5kendrdzhKNlRIYnNUdENMRVo1Rmk0QnJZd3RveXlDMlNiZGlHRGRRcGZvajVXNFNjdGRsdzd0QmEvQyt4UFpVREdFREw0anAwM1FGMUJ2dWFrb0FORGUwWnhxRmxsQ1hlSyt0aDB3Tk9za21GVGxZSWRXdGJCWXNDZXAwYXpCVGw4SXk4aVhRSXNHUVVOeW9wSW5hckMxdEV0K2d1RjFkTXMvN0NwR29HQVBaMTFpVDU4cWxPeUxjZ1RrT2Z3Ymk0MU5jTUc2ekJIS05VT01ycmRRM3gzWE1WRmhtVDlXNEdFakdkaXJnV1pFdFcrOVVQdkExSDczTDZWUFYzbDlKRm1jS0hBSlpWK2trU0tXbTVJZlV1elFjZDcyYTlXTE9OdVVBcUJoSTdyY0xlTUVOMGw5RGdDY21nR09lNHlBaE5teXlpb1JNdjlJVEJTSlgwY3J6dDhCc2NjenlJTjBnWkljQ0JRY0FMandjZnVEbTF6RmNLRll0MG5McHVZcm9heXk2LzhOSGplWGNxcXdOanIyVG02MU9yUnhhVUhpdTFJVUwzNUZ0b3A4SHhFSjhyNnFSblF1TTF1MmJFNTFKWlJRSWVBRDYzU3Vhd0Z0LzVjaW5pem02b2hLQmFZSDBGaWF5U0UvTjRHQjFoc0JqbGdCMnBJVzBiQkRMbmhFTUxBYmNxMmFtUVZQeFdNc3BzcTNMU1VEeWpCSGVidUw2S2pObXhCRHRNYUVqWTBNd3I2MEtiS1hPOE5hSDZhTDIwR2ZsT0YxYTEyMjZxTDhQVUg1T091WWN5K1hYVVFwL1d1Q2pKNmJUT2pKSUUwanBVYVhTS1dTcHRoaS85QUxRYlY5ZzFsQ2dLV2lmdkN5eExrTUszOFFzMHBJRFVkQm53b0VMZUwyZmN2bHpWRGZsTUZwdFluemFtaU1WRDMxRjZXdlFGOFlqQ1Z4MFpHUVhzZUdLSVZ3RlNXTy9qTmhETG02K1EzVlJoNGF6NVV6OWk4TDU2R1JwRGpVZHFPaHgwT1dUSkt4MU9wTW01SlZqYXNCak9QS2wyNnFjS2wvQlMxRitXMzVYRUcvQ1dEZHRvQS91R290SEx0TEJrbGRtNnlCVmt6S3h2OGQ3WUNXelNrbXlwNldTRUdTalZxRFYra3AwYVFEd3JzWDh5TUFoYzh0TUx4cUFaNW5vNE9kY043YUhCSXZxa0M1VUtoNStDMjVQVkJtTVJEaFJEVzV0RDM0TTlVOWFxMkhqWmVoVEVlK29KVTBZVjJLbklwMXdIQmZST25BR1RreTYxbWtLZmg3N0djWDRKN0JJM0h2V0FVTE03a3I2bzE1YUJGKzYvSnc0WGJBMTlNR0VFT3psQ2dRREV5U3IzQWFla3VjOHVoN2tubXAzejcvaVlIUGxTT1lVOTlXVEhyTGZReHlMZTVSSGpqNzZXN1V0L1JUTFdFL2JhUmFDMkVEVGFQWUFaWnBBVVRQcFpuNlpWWU9kQkM3dzBWK2hhR1ViVHNMZlQxSUU5SThFb1ZwY1JxUm9HNjA3anFOWlFCcEFzVXVCb3NVanZ3c2N4U3oydk9XWWVoVFlOM0dERDBGZ0VqMWJnL2dCRGZEL1BFZFdzalI2dUNDLzA1N3pwYVlQRVdIWUxHbWdPSGdmRmI5MmdiM0V5ZC9JRVk4clBRUjN1S1V4bWp1ZnZCMFBkZ1ZsczZpcVdQRWRvWDhEbFF6YmxuRVZoUmgyOEhZRzBON054aTRMOE9sTFVYb0NFdkZCSE1VM0Rya291VVd2RmpxYU0zTVVPS1U4cS8vaFo2WFIzRjFtOEQ0ZzRicUgyM1VTUXh3UExQNXhWS1FaOU93RGViOGpkK0I1emhHVC9EZFhqbk5Rb2d4OCsrVXNCbk9SVysyYTVPQnJGMjdjVjdUMU1wejc1eSsvYnRPeGR2UXVlb2EwRlVRVy9lK1VBVHlUNzZLbERkdnZkSFZQWHpLb3ExQjRIRURBN1Z1bS94QXVvRWVPN2dUNGl5UjJESEhGSnd1bkpGNXJUcUtCL0JSVUo3UHJtZEQ3dGFxVVlEcy9XU0MxZUdRNFk4WlAxZ2paR1ZjTHZqeTlkdWZRWCsvVklVRGdOeUNVQzNybDBpNDAyWmQ3aTk1TnhRekdjdUo3N3E4dGQrRVdZWFJUOFJCTFF4dnY1eU1ZM0FCN3FNZnhyY0hyMXd6SEdMcUZRQVo1NnZQQVZ3Lzdjb3Z4YWg4OWJ4ZGdGUi93WDY5ZldmUGF3SFVRQUFBQUJKUlU1RXJrSmdnZz09Igp9Cg=="/>
    </extobj>
    <extobj name="334E55B0-647D-440b-865C-3EC943EB4CBC-35">
      <extobjdata type="334E55B0-647D-440b-865C-3EC943EB4CBC" data="ewogICAiSW1nU2V0dGluZ0pzb24iIDogIntcImRwaVwiOlwiNjAwXCIsXCJmb3JtYXRcIjpcIlBOR1wiLFwidHJhbnNwYXJlbnRcIjp0cnVlLFwiYXV0b1wiOnRydWV9IiwKICAgIkxhdGV4IiA6ICJYRnNnUWw0cklGeDBieUJMWGlzZ1dDd2dXQ0JjZEc4Z1NpOWNjSE5wSUZ4d2FWNHJJRnh3YVY0dExDQktMMXh3YzJrZ1hIUnZJR3hlS3lCc1hpMGdMbHhkIiwKICAgIkxhdGV4SW1nQmFzZTY0IiA6ICJpVkJPUncwS0dnb0FBQUFOU1VoRVVnQUFCZ29BQUFCYkJBTUFBQUJRZThPZkFBQUFNRkJNVkVYLy8vOEFBQUFBQUFBQUFBQUFBQUFBQUFBQUFBQUFBQUFBQUFBQUFBQUFBQUFBQUFBQUFBQUFBQUFBQUFBQUFBQXYzYUI3QUFBQUQzUlNUbE1BbWUvZHpWUWlab21ydXhCRWRqTFk4VDhpQUFBQUNYQklXWE1BQUE3RUFBQU94QUdWS3c0YkFBQWNkVWxFUVZSNEFlMWRYV3hreVZXK25wM3h6N1R0SGxZYjJJbUF0bVlEMFFyWUhtWkdpRUJRdHpZRGdSRFVvNEFFRWcrMk5ubklBNUZIVWNRRFBOZ2JnWklIa0dlbGdOaE5rSzJBUU1DRG5kMEl4RXFSZXhjZUVrQ3lRWG1JbEFkYmdpZUVzR01Qc092OXVaeXFXMVgzbktwVGRldVcyOTI5OXZTRGI1MVQ1enRWWDkycXV2VjNyN09zeHUvejkyc1luNG5wOUFmUHhPMTVjRHI2bXpPeVVod3U5WFozWkVSVndwY2Vqam9IWTV2KzZHL095SXBtdU5Uem15TWpxaEp1SG84NkIyT2IvdWh2enNpS1pyalVoNXNhVjZpUFdnRlhLbEkzK3B2anpkcFpSd3lYK25CVDQ4cnVVU3ZnU2tYcVJuOXp2Rms3NjRqaFVoOXVhbHpaUFdvRlhLbEkzZWh2ampkclp4MHhYT3JEVFkwcnUwZXRnQ3NWcVJ2OXpmRm03YXdqaGt0OXVLbHhaZmVvRlhDbEluV2p2em5lckoxMXhIQ3BEemMxcnV6T1pTdG9QTnZudU5iVWpmcm1ESVpGVGRLRitYQ3BEemMxcmtET1pTdVl6cnNjMTVxNlVkK2N3YkNvU2Jvd0h5NzE0YWJHRmNpNWJBV1g4bXNjMTVxNlVkK2N3YkNvU2Jvd0h5NzE0YWJHRmNpNWJBVTdlWi9qV2xNMzZwc3pHQlkxU1JmbXc2VSszTlM0QWptWHJhQjF4RkhOc3NlM2VEMnZIZlhOR1F3TG5odlMvdGF2UC8rbFcrOGlCUVJaNnB3aGhiblM0em41SGQxNTM1SnJ4S2JtbXRYV3ZKSWZQWFg3N3QyN3QyKzB6ZUJnTDc5eCs4N2QyKzEzaURkZks1Z0JEM2ZBd2EwYitUTVNvQlUzOG52RUFSRzBVVDBVY1JFdGZEWS9Fb1R1ZnVSVys2aFBVZmtiVk5aU1BuNnRZS3FkMzFDM0t2OXhuYy9pT2hnVzFLY3JQU2VyYVVRcllBMWRmMVJEMm9BVWp1OVRDNURPcWhYc29OUTNWS285cGZzZXlZV3ZGVFJMRDI5TFFLbllKUTZJVUJybE5WREVSYlNnK1lpTTBwSzlrdjh2NjJYZTg0aGdqYy91NXBEa0xwZmxuUDhmaVJrUUMrS1RFUlpsQmc1cERGY3ZXVU1LYzZYZnVQN253di9SQzk4bmYwSTR1bWViY2FuWk5pbnkzUE12RlpYa1l5OThZVWs1K0ZaYjVDZi8wSGVKUTE4cm1IcitwY0krLzhraTExT2JFcDUvNEFjSW5ncHBLT29qVnZybTh5Lyt0Y3ppd3hlK1FERlhQY1U2OXlhMXE1QThYaXBRTmFObnYzajlwYS9La3YybEoybGJIaENMcXZ4TWZlY0pTTDVMelRqcXJDR0ZzZEkwZHY5M2NNZE9iRE11TmRzbVZSYTFsdFQ0Q1ZDYy9LYmx6dGNLd0d4VzFySFNSVXZnbllacytVdEUyVjRpNWNrTzlDMUx0dkYydm11cnBIeVZkcmFzRFZLZTVjMUJ5VUR3azFDeVAwcFZXVFlnRnJaYlJsN0o4MVdxOWxCM0RTbU1sYWFBWE4vRXpJRFVOVklSOEtSbVdhV0o2M2xPK3o3SXpwdEx0cTlBSzhnV0ljZG9iTkhNOCs5dDJYaFhUa081ZnFJMFFQSi9ITU05ei9pL2ljZzRJRmR4bGplSHBpYXFodE85RElnRlRZbVY0STcxYVlTSHVtdElZYXdrT2w4VXNXNVh5N01kZW5aeU5UYlhXYmlhbnl6cHNMbUdXc0Zqa1A5RFk1azlsaCs3K0RKYWg5SlFHbDN6Q2lSUkRoVzQ1enh6aTRpRGhWcmVQVldobG84NFkxRmtqdVdBV0RoK1hjV2VrN3FIdW12b09uTTBRQTdmajVlQnE5WGlQYWs1bmhJVURVaU5WcEE5YXhJcG5ZWmF3Unk0UUlPSVpiUGNGTXhPR2lybzBoOEpPZXphc1pQTTQwSGE3RDJ3VFlQeUdkNGNLMTE0eWpxdi9BMktoWlVVSjI0NnFYdW91NGFjTzB1M25lZDRXVkpNRTI0S2szK0RnUDF6Wjg2V3M3cmlGVWhoQTRPbTg3OHg0cHdjOGx0NStCRVRyUUtpSWFGWDBYcDBkY20yMW5JYVNxUHJYV2NoaDZzMlpOcHEvU1orODc0SitnTnBOK2RYcmJJRThhZjhhZGd4TzdtN0tubzZGbllLUVZtblhrbGRHMloxNkM3bU9WNkhuWWVpa1hJSEFzNXZJNWpSK3BGaU9MYUxZZXVvV3hlUFlPZUhuMXNGc0FVMmZlMWpKdTVSa0dWcEtKMU1yYXZvV0V3R05kSjc4aUJmMGlhQmF3ZGNPcitOQUVCR3JUc1EwZ0ZXd05mc3dTdlluNDVGUllJa0d1cGxzYXpkY1VtUW50UVlablhvdHVpWVJIU1M4dG53dWR2Nmx4L3IwSjAreWRucEJWSFJzYzlQSGkrVlRxYytvdFB0NURwMCsrTmx2QW90ZzQ4SFd0dDZVNGNxcm1tb0NxZDh0Rmh0ZDJKOEp3L2l0Z3ZTYnM1L21sSTBnUzg3R2ZNcWVyU2lTTHZUc2ZBbXhVVEFFUFpRcXF1b0c4T3NEdDBPYVVrd0Y0WkZGcG9Mei9pTEdxVkoyN1NDWENtck0vRVhtaGRrb3BLOXBjem42UGlLT0tGQ0dvcjZpSlNheklBNlcvZHNqdFhjTGppekxVMlhHeFJ6MTlZT2lvWHQxNVd2dXFuejlaSXhkTDNaR3RIM2t6RkoyMWtrNGxPekhTWEppN1NDcktIeEVQWVhiQVZpYnFFUEk2eTRBeWJzQjRYVFVNaEJmSENuekY4Sk1sa3VWVEpVYzd0Z2VLMkFuZDBNaW9WVkNJd0lYY21xcGVickpXTm80UmhSMUlaOXJFZDFTcW41MURBbU9kd2lGZVRyUi91OHAyQXJ5S0RkcW83MWl0dGI4UTVCbTRieXVndEVyT2toTGJMeG5UeklhbTRYREs4VmNMT2JnYkZBSmVNSkh0Q2hzN0RpNnlWajZIR0oxTloyUVRZSnJjRHFrZm5Va0kvMFlBZFhrTmwydVQ1RVhZWmJBZFF5dGJpNzR5emxVVDlZU2tOaEQ3SGhuaDdTSXNCVlgzdXR1VjNncVFvb3BVRUZ1ZG5Od0ZoVVozTFBuVnZ4OVpJeHJQWnViUmRrWWl2WjJyM2tVNnQyL2QrVkptSTRWc3g1aE9tZUh0YzR1SEFyMkFZdlhZR1p6My9XZ1hvVmFhalNYVFU3YmF1enAyVngzZWEyUlVSRXplMkM0YldDSmgyOGlyd09qb1Z3Rmk1UVpoZUFyNWVNb2ZBZS9rRmxlQWRiaUNiZnhRcmZrNGZhTU5LRU01QnpqTVJZczZ1MU0vYlJZeDJSWmVGV0lMYjI1ZUx1YzhkYkphWXFsSVl5WGlQWUtWdDJRTzA3ZVpCRmJSZVlYQ1RmSE9RaE1yaERCcThGYUdBc3dGMUZnVEtwODYyQU1heG11RWkzQzdKbHFGTDNLSXhQamRvdzBuUTFUb3cxVnhWMHN1UGZ3UW0zQXJIRklaYTFKdHZPWVM4bVcxcVZodExvTElLZHN1VUcxRm5ITjQyUDJpNHd1UmhpSzFqRGcxZVZnWUd4QUgvaEFpMTNBVXJ1YlAzaURFdUlMOVRDWXhJdzJuUWZmR3hxUG4rbGZ0WWVXWlZST2lRZVBIMGxMQVpXK3NPdElPdUFHM2dLdk9JZTNOUUpjZGMwbFBZVXdVNlpjZ1BxZWQvNWlianRBcDBKdUNiZUhPUWhNdGl6S2dyQUJzY0NuSVVMRkhZQjNySXp5bExuREcyZ0swTmQyRUJhc1dSa1RRdVNDNW9PdFZBaUpyZ05xU2xod2pkUUZ2RVZyV0FGM094bWpRN2VBemRwZUFOcEtPT3VtcDB5YmJyOUNuUjhDOFlSQ2RUZExraStPU1RWR0FIS3VHdlpEWTZGY0J3c1VHNFhnRzBGbktHVmJWZTB0d3VlQTdMV2dDaTVvSHVWS3pZN3BvSTBlcys0bVRPYWlsWndDVEo5RTNiUCtnWVFFMGhER2MvVjdKUXBrSFNtL2Q2VEIzVzNDNUp2anVFUkdlQm1ONE5qSVRJUkxGRG9TbGJ0bkxLdGdETzBnWTRzeU8yWDJrYUhPUXJQcGxaaXZLRVZ6d242RXJCbUtzanJKNkdKYlVVckVDUHZ0N05OOXd4L21SSVRTa01aUjlYc2xDbVFMRTdBR0dpVzdlQkN6MzZuL1hSZlJhcnRnb2tidThnNkZFeTlPU0dmWEJ3M3V4a2NDNUZpc0VBUHlxR3p5UjFMblRNMENGOUFrRU54WHdleGoyUVpaRk96alJpNTZUWmZ5NnFuSzhoYzJMU2lGWWc5anBPWjBKREtTbGVLYVNqanFacWRNZ1dTaHdhbEF1dm9GR3oySC9sVHVaNFVIU3dJQytpTTlPTmo4dmZhd0E3OWp2dkN3dnpZbTFNRk11ajRBRGU3aVdjUmswNndRUGZrekkrNllhbHpoaFRHU0VBT3JWYk1RNG4vc21QRnB1Wll1WW9aZDBKakdjSE5sUldrc2VrNVZhUHNLMXFCbU5MbjYyVEIxMHFJRmROUTJsVTFPMlVKZWV0cWtMNmFTZzZLMmZ6N29SKzhWa1FWMndWaUZYZExLaHJyRUtTL2hjSlMvZVZ1VGlXSWVJZ1RtbWJ3V3RwSHN5Z2hnVkN3UURmeDZYbmxoS01PVlFGM01JSGtjTlEyM2k1b3JPWDVUK0RZSXN5bTVwbzVta2xjU2s0c0tNeDJ3Yjh6VHlBTXFHb0ZPNktlckdKRVREZ05wVDFYc2xPRzNJQjZDcTlBSE1CNHFhbFB0eGZiQlZEbDFPeE16Tk9zSDMyd2NEZW5FcVE1MUxoQ1llbkhrMGJGczlDSTREVllvTTRSVDNERlVZZkRvTlpaMEdDYUtoTEltWldWQnJ6QThFYlJCUkVvbXhxeDhBaXRpb21CR0k2dEFsYnNWMjk0ZkVoMVZTc1FCN1RyazA5RG1YeFdzVk9HZ21UZmdJb0FQbm5RYU4vTDREMVI5VVF1dGd0RUs5Z1ZwcUlKMmIvVndvZjZ5OXljYWhEeEVDZXM2Y0ZyYVI3Tm9vUUVRNEVDaFYwQWQ5YkhVSWZGVzhZd21LcUlCSEs2Yi9uTVpwNS9sQU53cVhGMmptNDdYTGZsbWVnK29GcHdvKzNsV2VLc3FoWEFJckY5K0luZ2VTRU5aWHhWc1ZPRzNJQWFuNStZRWMzM2tqb1BxTFlMeE9HdWF3Si9BQWNGYjkvOVNBN2ZMcnZiT3hKLzcvNlI4cXN1ek0ycEJsRVhVVkt2ckNqYVBwcUZCbFJjQXdVS3Qrb3RCODFRejFoREIya3JnTnhEV2JpM29lQ2YvbTA3V3NwY2FxeWhyWndPTGdHTGNZQ2Ntbi9xSVZ5RFhYbFZLeERydmZXSGcya29RN0tLblRJRWtzNks4UjU2U0I3OEdCaHU1NFZHYnhlc0Y2MmcwYzcvY2dtZWxkTEJaZXVRWStIZnZUa1JJSlcxT2hjbzRhNWxIOHZDZ25uRlFJSENMc0JOQjhlb010YlFRZG9LSUZmK2p2OTB5NDRYTXBjYVorZnFlbVJCMEluZmtSVmt0bjJ0Qlhsd1lwR2lxaFhROXljUk1Cd1V5ZmJESnFIWUNuWUtDaVR0QVhYVzBVdENZTE81QzMvQVNKcnI3UUlZcksyQzRuTCtZYUcrS2gwMHpkQlY2UFRQdlRrUklBMk92M0t6bTFnVzBhbjRDeFM2RXZsc0pLNWM2ckpqZFEwSmloRUV1U1dsbjN5dG5UL3NNMGJwLzFmMlpmY3pUdGovbXF3ZzhHck5NbVJEVkFiZnIvTC9IUytDZ3djK3RGZWZoakx1S3RncE95QUowMS95bTBlYWVma1FhS2tSa1g2N0FJYTM5d0d5Vjh3V210TEJ3U0Z4b2dUMzVrU0FPRWRoSFRPN2lXWVI5b3hpL1FWNm9GY0xrSFhtVXBkRHlIdllKaW9NNU5BYUpVZ25TeTR1L1grTXorWkhqRCtUUWs5VWtGZVA5c1Z6akd2WXhuRDZneWJJQmliYjRNQWRPTEsycFRJTlZlSXIyQ2xESUdsWDN3bDBmbUpDVnZSMlh0VDNZcnNBa0p2aUlUV3A1bFU3MHNIS2d2SklMczdOaVFFUkQxRUNNN3VKWlJIbFh4cjVDM1JQalJpSkw0YzZ4TEtHQk1VSVFBNDluTVdEMmZva01ZT3BvOXBUMzVMbU1WQjFEK2ZGcXpYaWtXUjNtRHlFMTc0QytJbzVDQU5NUXlGSFlYYktFSExXUlJnUnhDY1BtbUx0QS9nWGczN3pkc0dpZUVSY1ZYT2RWbGVnMWpmRTM4cGZFcWpTYTlPZDNjU3lxUFJkR25nTE5Ib1hJTnF3VEZRT28vQ2NTeXhaOW5IOGFjTXdaYi92OVNIcWZuZEZqbms3WlBQT2kvQkVORHB2Z3l2MFVQUFlVWFVhQ3ZzSXNsT0dndVFxQmtFWW56eVE0eHpZSlN1ZVpPYnRnbVhCWmtjdG5MV2xnNDc4Qytyd0x3a1VkZ214MEQvYXM1dFlGcFcrU3dOdmdWYXNucFFlb2cxTGlDUkhsaWpoOFUxa2JKc1Uzc3ZmaEU2Ti80bXg1dlZpZDJnRmdrdThWWVFXenRHMXdNRzlDRk5ra29aQ0RzVHoxODlPR1RJRDZneWZQRmk3Qm9iUTB6NlE5cVlRbW1LRXRGNHdtaTk2cGtCL290S1NseVFRZHNDRzE5eUhkU3dMMXA5SDZTblE2RjJBYUVPU1BwQmJ3SXJGVS9YSjJKTUt3MGx0L0xBaEZtS3NxVDZPQnRXQVdRUWcxZ0VCenRFdGc0T05nQWtUbFlZaWprTHNsQ0V6b0c3Z3dkcy9MWUhob21yQzVkc0ZsMFRQKzdlRmoybTVmalFiMmNxVFFFVkNnYjg5WjNZVHpTTGcxWW55RkdqMExrQzBJVWtaeUcxZ2hhaU5mYXlvRERmKzYxK0N2elU0bExIRmV4R0pxVm1KMkNhcVBidlZYbWRnZlVsVXRucFBzU2pVS2RpcDNBRkplN3RneXFHNnFZWnplcnNBbmc1b21sU3NrTTNWdXpGSklGMmk3aFdLdDB1MWRWa1U2TFFDamQ0RmlEWWtYSURjTGxhSXlsUThtN0UyRkY0R1JOWFBIbEVxZnp1QVU2bUw4NTN2aEpJSnhiWEFQM1FpNFkwM3gwRVU2aFRzU3BJMi9jdTA1NEVqcERydmVyc0F0dEVPeXd6dlNBY3orWDZwcWc0bGdieHVtZGxOWFJhRjc3UUNiY2FPRktJTk1WTkJiaDhyeEdIR0JheW9ESzhBb3ZLM3hicFpRek91emZxelcrMXpXbzZsMnBBSnJZbTV4cUZXS3FtQkFjOU9aUUpJb201ZEtwZnRFVDRzU3J3cll5Nlp4OW5paHNMRHBTVWRQR2JtREdWTUlKUUU4dnBqWmpkMVdSUyswd3IwSUhiU0YyMkltUXB5V0lZM0FldU9URjRWMWEvaTk4Y2tEU1AwVUFYWkFSZjNURXl0UUxGTHRBY083dGZBeGFGT3dVN2xCVWdlV3RuYW8yVXV0b2pWYm9uWkxzaGF1eVdvY0xBZGJtMmxlUkZLQXRsT2pNek1idXF5S0h5bEZTamMzQzJUbDFBZzJoQTdBWEluV0liUFlkUWRYaE00STZ6a2NIeWUvMEZhcG9LSTg1MGJ2Rm1GVm4yUGJoc2MzS3d3UmRGcEtPU2dDSzc0MlNsYnlGYlhnblhVWk1pb0llK3JVakRiQlJsNlJLdXM3dGh0eDhDNVFCS0ljMVRvbXU3c3BpWUx2MjhTd3hkbzlDNUF0Q0ZPRk1qUjBiZ1lFU1hQVXJGbkhZWm05UmM2YkYzbGRvSFdpWjBLTXh6UXlxaXIraDZkeUhreHJEaERsTzA2d0U2Wk1nTnFmUEtnc0lKYnZ5OURacnRnQ3AwTnZGbzBFYWZ2VlNud2x5UVE3MHBvNFZIOUJvMnR5NEtpZlpLblFQVzh5UWN6K21oRGc0QUFrS00xUnp6NVRQK01MVlBEbTduemJ6ZTBLekg2V3RVQzg2bHNFeFVNNk8vUndVcXhYbkFLMmhlUmFTakhjWUNkc21VRzFQamtRV0dsbDRpeTlwS0NQWVpPMDI4WGkwT3RXcytDSkpCS25MbXNvY0ZyRVYyWEJlT1VVZkVGQ3ZmV3U5eE9uRVFiRWhTUW8zVytDWFdweHJpQ09PT0VxN24vYzNHaXhmVU5xQVhTbHBIaUF3ZEhDdFdwNHlBTlplY3F4RTdaTWdQcVM2anRGMWE2L1U2YTdlOXlnaUJlQVpGV203VmFRUkxJNWxmS1BidWl3Q21RMVRKYWhzSXNMR05lOUJRbzdBTEVqUk9pRFVueVFLNUxGSXRRbFZhSjVuVENlbUN3TDFwYzZYMFpwTjFTakEyVjM2TmJxZUVnRGVYa0tjUk9HUU5KZTd0Z0VZMzVwUldNbW9xdWY4cE1HSHFvS05xRmcwNnRUaUlKNUJBMENpamJyaEZrb0M0TGl2WkluZ0tGWFlBRkQ0S3FvdzBKRE1pdEVzVTZhSmFJNWxUQ1hHaVFja0FxQ0JDSXBFcHlWSDZQVG54ZWFJSEUrWVUwbE8zUHorNXJiZjM2OW80em9DYm5KNlJMMDRQTjZPZitGZk5RRUsrakZpUHkzRzQ4ZG5hd25BVENEa1M0OGZpUmFvek03QWFmbjVEQU1BdmJOeXY3Q2hTNmtnY3N3RlpHRzJLZ0lOZkhDdkgyRlYwMHdySDF3d2VCUjBHMlJ5cUl5QXNhREVlbWhiNUhKMGJnOXNxOHgwc2F5bkhtWlNlNHFQcXo1bVNLbkR5UVBtRml2eUFEWnJ2Z1pWUVNseFVyNjFZNXVTR0tKQkR4QUFLMFlMVjI0czV1NnJLd2ZiT3lyMEFQaWtYd1AyUkJXQmx0aUVHQ0hKYXptZ3N0Qk1zSWpUWmE2bkRpTjJrRjZaQkhnMlBOSzlEMzZPVG5oWGdyVzV1R3NyMzQyVzFEdWQ0c3pJSFZBZ1c2SncvZ01kaVZOc3ZhdExVaFpmbm5vSmk2UVFlbEdsWVo1UThsZ1N4MzZJVlVXTWRHVHlkaFY1ZUY1WnNWdlFXNkp3Y29rL2JRMG5VU2JZaWhNSFdqbnFFdFdVTWtiRjQ3UEpHL0c4QkFXb2NvZWdYa2ZTUkhCZkgzNktCVlJZN20wbEIyaHZ6c1dwQ1RncHBvbXRjbzBEbDVJUHFlcnJSWjJTaE1yK2dadnhEVldCbnE1SU1pTnVadkVzaHlES3VXdXBOY2RsWWc2N0t3ZkxPaXQwQ0xOYlM1NEt2cDBtTzBJVTYvU2NZazhwTm9DUyt4WTQ4MHZCenF2c1RTWmhmWlEyYnNDb05pK2VBTTNtL2VBUWVydkIzVnBxR29ENUQ4N05xUWs1dlNYanh0OXlseUdlZFpHeFhXNjd1RnFmaENrZjdwWndDMHA2N1dWVjZUUUxaWE1kRlN6L0kxZTBVZHlOK3o3SUdxbjRWbHk0dmVBbTNMNmVWbE5FemtIY0IvNlJMckN4R0dHSDlBeHlUeXhjZG5zTUVwdzV1aEFSSE1wa2lsRlYzUFcvVVNiUFRlUVFDeC9ieUFaQWkrOWxkOXFoQlNKY3FGc0JvL084aUlvdFowNTFscURSTzVoSkpZa0dKN1gxNGFiZFVhaEFTVlMycWhZaC9LMkpnL0thRFo5MytGdW9hODUyOFVLZ2h0ME1pYUxDallJL2tLRkRvQXNXelFyS3dkMFliZ2JmNzlQNnl5c1dmVnUzVmd1Ni9pQm5EeGZ0NWUraGFMUW4yVWloZzg0RXFOb256QlY4Z2dRVFFydmNoU0lLQXlxTnVJUFZTaHNHMGc3R2NIRlZaM29udnVTbmZITElkcTU4QmNMb2ZyN1lKWDhLTmZmNmtJbktJbmhJWjZyaWtnNk85WGlidHRvRkgwN3FKa2wwZ2MrWXBHRVJOa1FjRzg1QzFRV0d3UUkrdkZMbzhydGRHR0FJRTdzMW9nZTVwbUlZcFA5WXJrQnZYRDN5NXpmWXF1Wmd1cklUZldGQXpITXVISkRyRVhsWTlPYzNaQWM4OEdWcUpzZ0VjT3NJTmtmMEdpUkpaV0tkNDllUURmTEMrYS85U0pOSjFzWDBPUUZmbVFCNFV6TkVkR2RqQUI1SzdSd1ExNnVDUTlienU5U1YwV2RnWTUyVnVnY0dyK0VBRHlrelVjME9paURmR2I3dUllb1FLZjdVQVh0bVJjbmo2d0hUemtDVldVRHBqMklEdjM2NlQ2Q1YxQkZHZ2RIT3hqQjBMUnhRb1Jya1RaQUk4Y1lOZCsrdmNMRUR6dmlwcGQrbkJQSG9oWHpXUnpuaWtlaGEvalIwSFcwZXZIblJwOVJBSklMQS9TUHVUUzBaL2NLL0s5NlF5STZySW8rZnREM2dLRkdlU2hlQWxqeVk4dFlxSU5NN2thV3R3YWNZSk44UVF2azhBVk40cXFKS3ZqOTBoWGJkdXY2eDEzSGJFRzZZdnZ0TVgrUG1YZk5rRmdBNk03b0xDMzNxdFIyRU1nSEdEWDBpUFlQZnF3RmQ3Y2t3ZnlsbHdUVWZKQlBFMmVIdEJGSzJmQWJsODRpUGlsZ01Tc2l0YXpDZjJvaGdFUjdhOXFzNGpJTTR4UmZOVUZlbXRvQlhOMmYrSTZqVFlVSDRiVnBGNkgwTDcyOVprZVNCL1cwa0N1SGRLcFdTNi9ZYktoSXNUYllqV2VSWTNQQ2Z1eUVXZlpQd29GU1ZJMEN6clZpRUZaR2ZXSkFYWUhhallDbEI1dVdmaEZXdFdLMko3TTl6TGM2MnkrOXpaR21MMEU4VVhaYXpnbUVFNEJBY2Jha1pqWHpYSFIvWngvVFJhQnZKWlIvZ0xkRkszZ1pWSXVKUXlIb2czbFF0QkpOdlg4aTZLTzVCOTY4b3ZpZC8xWklmdzg5bmpxY0NQMzVYdnlPOWUvSk5MTFQxNTg4bjZSenRUMXR0UWN2N0Fiay9BM25pak1qNzZpclQvOVZZblBINzd3NUpiV3JZQUtONHM0bEVhSHIzNTJvbS92U3pDa3YyRjcyYVREamlJYWhpTWZ6N0lWTUo1ZlAxbkNrR1V6U3R4eG55dllFSWRUUUdKZ1lEV3o5ZUwrUVl6VERkZGtnVFBuQ3djSzlFQk1WOWMzZk1oU0gyMEl1MzVpS1FWdWtQMDcvc0hTM1NCQ1YwUUxabitYVWRKcU9yNWlWTDZtUXp5dGEzUHpxTzVvRGVyUm9IODd3aXN5Y1NpU2tGZndzd05JVDY1VmZjMWVzNElZOStTQlRPRWY4dnluL3htMkM3N1pPNzVIa2x6UkcxZmlheTBiSk1vdkpJRTI4N3o5Z1BpOExLZHBqWlpwaUNhMkxnc0REQVFDQlRvSE01YS9QMW9LZ0ZWVXRLSFlqSVRpL0VST2YwY2YrNkdJVktyemdTd212SGR0SWorNmNmdk8zYnUzYjdYMTdIVXh2L0VVZktMODFvMjRmMSsvZHFTc3pZQm5VenE0ZS90R2ZyUnZNdkh0NCsvaXJqY1NaZUNoZ0o4ZG9GN05QN3FWZlJyMmNNeGpTYnR5VHg0VU1kOFN0K01wK0ZBamJRUndsa2N6aFAyVXZ2WlNjVTBDemZWK2JydExIRGMySC81dU52bjVQUDh5VVlOUWw0V041K1JRZ2E3a3grRXYzbXFIMFliWlZPOVhOT2hNcnpVL0hYSkdlY0d0WUpCSmhObDlOais2QmFPeEpTZEY5K1NCTXBuLzF6L0xqejd3UHJ2WlREKzFxd3dhbXpCb2l2c2xnY0IxczB2OVQ3VkZ3MlRlbUszTGdycmxwVkNCTnI2ZHg5WFphRU0rRCtkVjJ6Z1pEYlBYbnMzdi9BR1R0SHZ5d0JoRkxJSVkyN01KYkc5WWZtZWZhQi8vWXQ5U2dqaldMTnpzWG5qTlBKNGRqMEZwdUNjUFRLYXU2ckdQMFF3N2NIQXRNc1d4WmhISjRTS1pYUmw1MWFLbDNmYTN5bUs3Z0pvUFYxclVvNitxWk1lYVJWWG1MMkQ4Uk5TUzA5QUtaalp3UkVWdUZ3d3RKMXhDclQ2bmRYWGp6Y0xONzRYWFhEb2NxeUtZMEcvZk1MbGEyV0NVUTFXMUkxTWJieGFSSkM2UzJVRjNyTmlHL3IrN2ZydGdaQm1lajExUEcyc1dJeXUrTVU2NGRYK3NNc2VlUEZBNVZHOFhqQzYvRS9SY3VqOGpZODNDbiswTEc5T0lmY2dQcVlUWWt3ZEYydnJ0Z2lIbGhFbm01ZGpSNDFpellJaGRkTldFT3RjMkp1WFFzRjREd3RrcVAwYUV0Y01NdDFialVodHZGbkVjTHBUVmNwMmoybWRmTW5QNm1EU1RsUGtZRVJNM0ZOVWtmdWMvbE9KWXN3aGwvS0xHOWNaclduQ1p2Q0pLYjRyNUdCRlZEMCs2SERzdEdHc1d3eXV2OTB4S3hUOFRIcC9zQms0ZVpOc0xJODVuYXlNeUEyUE5JcExEUlRKYkdhOEJVYmJtZTUwS2JzcmlnOUhlbWFuWUFkRllzeGh0R1k1bDZyUGxxM1Rqa2IvQXlZTnMxR3U2TytwTmorcVNHbWNXMWJtL2NCWlhpaTlCakEzdjBNbURyTE0wMm56K1dtejZZODFpdEdYNEtQV0lFcGdKbkovSWZpYkN3VmlZbkE4V1kxR1VGeklUelh6M0hQQStIeXpPd1kxNGoxTFl5WmZlb3puSDJUNGZMRENqUitGaGxzRGl5VEJUTzZ1MHpnZUxzeXFkUjM2clNtRGE5KzgrcTRCakZYOCtXSWdpL1g4OHpZMEJlcW5iU2dBQUFBQkpSVTVFcmtKZ2dnPT0iCn0K"/>
    </extobj>
    <extobj name="334E55B0-647D-440b-865C-3EC943EB4CBC-36">
      <extobjdata type="334E55B0-647D-440b-865C-3EC943EB4CBC" data="ewogICAiSW1nU2V0dGluZ0pzb24iIDogIntcImRwaVwiOlwiNjAwXCIsXCJmb3JtYXRcIjpcIlBOR1wiLFwidHJhbnNwYXJlbnRcIjp0cnVlLFwiYXV0b1wiOmZhbHNlfSIsCiAgICJMYXRleCIgOiAiWEZzZ1pFNHZaSGtnUGlCT1gzdHdjSDBnWEYwPSIsCiAgICJMYXRleEltZ0Jhc2U2NCIgOiAiaVZCT1J3MEtHZ29BQUFBTlNVaEVVZ0FBQWVJQUFBQldCQU1BQUFEaDY0aEhBQUFBTUZCTVZFWC8vLzhBQUFBQUFBQUFBQUFBQUFBQUFBQUFBQUFBQUFBQUFBQUFBQUFBQUFBQUFBQUFBQUFBQUFBQUFBQUFBQUF2M2FCN0FBQUFEM1JTVGxNQUVESkVWSGFKcTd2Tjc1bG1JdDN0OW9wUEFBQUFDWEJJV1hNQUFBN0VBQUFPeEFHVkt3NGJBQUFOa1VsRVFWUjRBZFZjVFd3a1J4WHU4Y3phNjkzMWo1QUlRUkdNNFJMQ0FmdUFsQ0FrWmc1SWlBczJseHpDd1l0QUNnb1NZNEdRa0JBWkErS1NROGFJY0ZndVkwRDhvNTFWTG9oRG1NME5jY0RtQUVUaDRJMEFBU3VVY1lBa2Ezdmo0cXYvZXZYVFhUT2V0YlI5bUs3NjZyMnZYblYxdmZlcTJydEZNWjNyblQrY0RzLzl3OUk1dW45c25ZNmxnNVBwOE53M0xIWDIzL3ZHVm1ybzJ6NzQrRmUrTjhGMFhXYTdsSWpYSmlVTG1lNGRjcG54NjAzZHdmeEExRS9YTkZEVVJzZlgvM1h0MnFzL1o3Y014Z3RMN0NxcDg0cEhGclNmQmNpM3JLS1hTMktFZDdYVXFxZ3laM1IxaFRCMnFJWEVmWjN0a3pxdmVHUkIrMW1BZk1zcWVxay8vaVNtOVMwdGRlSHp2M3FXRDlHdTBkcW5CTUNPdm1ybm5VdjNUcldPdlh0a3RtRUtwWHpMcWp2RHpPeTZVcHNZOFIwWCtET0E1MTBBNVJwNzNVTmsxU2VMQ2swS1psbVdRUTRqdDF5eElRWklYOWtlKzRFcndNc1gyR3MrSk9vK1dWUm9VakRMc2d6eUptTTNYYkhSYnpEaUd5NFNXYlB6Yk51Vk1HV2Z6RFJNbzVCbFdVWkg2M1JHYSt5akdQR2hxOWdLMytBRDFuWWxUTmtqTS9nMENubVdaZlEwWk1ldVZJTXR3NWNaNzgyYjlveG5NNElkWm9xazRKR1J0ck5XOGl6TDZHVmt3ekdYdm54YWRCZ2pubmk0RTlDa2NreVBMTkE3QzVCbldYVVBOVzlDRjA4S0xFYTI0bWlPTnB5S0tLWnlUSi9NMXp0VFBjdXlqQjRhVGpqbTRzMy9GWE1ZOFpaVnJaSGhDM3lPQmpRajY1T1pobWtVc2l6TDZBaXA0YTRydHY1YXdmTXNKL2cwd2pVYnl6RTVpVS9tRXArNW5HVlpSaStMWkQ2TFluaXJLRWFNdldGVkw1TjhST0NSZUNWd244eVMrS1ZIMno1U1djK3lySklGYjdFZmptL0FPVFBYZnkrR3dhbVhPQTd3eWRMOXMrUEFPYVNGWmNzb3g3SXFFclN2KytHNHpUZEd6SW0zemYvNE5EVWF2V3l6UjJZYmd0S0FzVThIWUNsUTR5WlZXVmJLb0JxOUNJcWdKN2Q5TzBaNS9kQVVWU0dWWXhZZW1hL24xRi9DUTMzQnFWY1hzeXlycHVGcjF1eU91ZmdzajhRTE1NZE83SENiTjdqWFlpTEg5TWxjSGIvOFB2VHhSUjhzcTJkWlZrYWcyaEJCeVRLZEYrY2hQY2JFWFFpRjRYalZlZWZkUG53eXR5MG84eTNaTndJMERXUlpsbFkzTFlpZ2RqYUJJdWpod25ya2I3ZTRhbXhObGN5dFEvSlNBeGMrbVcySmxSNUNKOC9GR3VKWWxtVnhWWUlpZ3BKbDJoS0JHSnMrdHFIa0l1RTRsV1A2WktTbnNQSUEzTmUvUXppQlpGbVcwSlh3eDI0ZmZha29FRUczWGJIT0xWNjdnQkdMQXNxWGcwaFVwNjhGVndqSWZqdjRTZkJxY0VGeVhjQ1FmMFNRa2txT1pTWHFSZTBKZGp4aVgrZmhXRSttRU8vZjREY3NTSFB5cytna0k1Snh6andOV1krUVBjS3VPeDd4aVRDSGtacFhSb3o5ZUZteFZOeHlMQ3VqMkdRbis4VkhUcGV4WWxkY09lV1R1dmJrcDJrUHZaUmdrR01HWkhWRW5qMXpyRERyUFZXbnYwWWZQakp2eURtV09jeCs4VUYydWdLc3R6TmtKR3V1SzRlMWlrbmVsMHBoT043VFRZbzFKRnVGLzFzeTd6Njhnbmh6bERpNTFYczRQRlk5a1FhL2ttV1pyMlRyOVFIYjRiWEZ1eU42aWllQ0hocm1NZUtyWEFLSnRwQ1VaZm5yNVpnaFdXM1E1aDVDdjhzSFhpTHJjaFV6WGJ4T0t3U0tWcklzaTJvS3NNV2tPK0s3cEVnNExvb3JhTmlWK3FPcjhtNSsvUnd6Skp2andYeko1T1o3M3NveFRLS3dNR1RzYUkxaWtab014K1dXUmRRVU5NUFlLN0k0OHNMeGtqN3VHZWlEZ2pBY2V6bG1oR3lWaDdnREU5SzdkT1g0ZHRVNk9ITnArNmhmejdITTE3SDFWYWF6aWswL0hMK2xwTGdWb2hpRzQwWDN1S0FvSW1TOXExQnRtWEVPelB1dHlMMGI0Z1k3dmVtQmZyV1ZZWm12WStzMmw0YTUyeFl2aXM2dXFtR0dwQk1Qdy9HcWZseFNOQ1NiRVo3TjdDcVFwWk9WNC9hbnlyL0Q5dlNURWR5QmNpeHp4R2tScWRIM0ZkTDBBa2QvU3pWY3hJaEZPUXpIUTVKalJzamtFWUtaV2ZnRWtzaFNZMlR0RStpdWZQZVlZMW1NV1dBdDQ0ZjVxN2ZpeXJHYnFtWk9mc0p3VEhQTUNOa1N6ODFCSUZMMGdoK2JIYnA5Uk1zZndwQmZpTFlvTU1leXBQN0F4RnArVU91SzFXMmtIYWwzTVFqSFhvNFpJVnZsQTdRNU5zTHh0dHRKdkZ5eGU4eXhMRTRNRkVtempwUkYzeGE1L0t4OVlUZXh0RGdVaEdPYVk4YklPamVnaDNHS1ZTR2M5Z1pucXJnZXhpeC9NeW1UWTFsU0diYW85NjBvUEtjeWIwOEhtakNnRFk0Z0hEZEpJaDRqZTJ3ZmVpMFREL2E4bFpNeTdDL284YmxVWTQ1bEtWMStibmVvR3JIWWlGTXhRYytjL0lUaGVNL3NuRGxKa3F4ckVwQXVYVGxKdTRvSE1PUy9KcHB6TEV1b2lyUFpIZFU0YXdjdkVCUDBpZ0tKQlVNSURNTngzeXdKcmpKaU1sOUZrWkxaQTJEanRFVVhaVDk4OTlpT0MrUllGdGVVUTlIckN1bnp0aXRuZ2g3QXZqajVDY0x4QWpuSDVNOGxTbWFQUXpMQ3NUWmhvV3ZaTktidUdaWjVHcmJLZC92N3FycGs0NVJBVE5CRGJSMXl5MFVRamkrWUpjRTFrbVFJU2JlNGdFaUV5Y3FSYU94M0JnTitjem5XZ3VlL1pmR0VaVmJBSzJGZWpVZHVHZmNpaFV6UVF4VStDZE1YaEdPYVl5Yko3TFBNQ3NlOCs1bGV5UzRxd3pJNWhNaHYwL2xycGc1MUtrN1FFOHNTMHhTRVk1cGpKc2t3RHl1eWN6eTU3WWdaQVZUdll4bnBsODl2emJITTF6SDFsdDRWQWVtclhhTnFkSUtlUHZrSndqSE5NWk5rUGZNaUhTVFhwakdKRnhvaitMckVLMDBTaGFSbGhNNnQ3Tm1JaE9Nc2NvamxCRDFvZEhtbUVvVGpBZEZJa2dtM0o3cTFzKzFhNFpldkRIRElseHh3a1dPWlQybnFtellpSVJ5VFF5d242RUVjODhmK1FQZEpQRm9STjVRaWd3L1hXYzZRcmh4akJ5bThIUVArSlVGb0pjTXlxdURXWU1HT3F0TUlpcTB1QXJDOWNMRExQa3ZTYnJUUkhMTklrY0dINnkvUTNybVM1WGRLUFBmNG0xTVBpaG1XQlRvRzZOcHpObmhhUHZoSDlkdTB1V3VrVU9BblA3ODRjaEdVbXliOGlvWVVHUnowcnRUTStUTEQ4OHZ2U1BIRWI3bGxYemg5SG5xTnA0Ky9xMFpDZ2FIMUpFMFpqdnNycXAvZUZ1a1FkdEIxamxhYVkvSTUzbEE2aE14K09yZXBDT0YyS3cram40b3ZVS1dXdmZ1b2gyUElLNE9qcDFWMjVBRWRlN0lJcDdMR1haL3UzZzE2d0RBY3VzNkIwUnlUN3padkttMUNocENrbm9UZE5TcTU0UFlZdXZsYWdGTEE5Q0poYWxsL284SGVxSFhoQjlibE1iRUhiTnFzQTRwZ2FPaEVXWjdXMks0T21IVnlDbDB3RGtrQ0tiSWw4eVQ4enp5V1hwVStqbDVlQ0ZBS2xGcld3SWFQc1E4Y0xYTy95azhtZldEVjVBYkZRSVRqT1gwS1JjSXhOUG5Kenc3dGVwYmttT0pZYjBWSkVES011QzN4cHBsdEplZmRmbzlPeXM5N29GQnEyVVZFajRIYWpZLzR4czRIckRGNDRVNUFkMGw3NkVVOTJjb29MRUdzRDNMUkhGUDhsVUpiQ2xBeXZOVnJFdCswRDVnd3FRcU9NWTgzWWcwRUs3WHNBTE9pRHptRzNHQWZnQnU5S2VuMjVIbEFhMWRXaTFXU1hBREVrMU4yS3drYzFWSWdSWVlvMEJZNk5YQm81ZkJlZXlyajNCWnFwWloxTnVDSzFBSDhKdCsvK0FDU2d5M1JONTlDL3RwM3I0b3F2QktmY2ZmQy9MaFZsR21PS2JhZVVUSkUrZzJoaXBYaHZUa09JeitiUDJvN1FLcFlhdGxvdjBBcUpXZGluYWNCQWRCWGE3RjFkOGo5VUUzdkhSOWt4OHUweTZaWTV5NUdjMHkwSk1qd1dMZUZIc2FrM1lUTEk4b0xRendPYVduUVJvQlN5MnFuWXRjakZmYVFFZ1lBUG8rSUJQQUsyMWpsY3p5cjVvQW5lbDRhTU9lSDR3YlRhMTVibENBcmVqTG40dnRua3BacVBkekZkbmpGQVZMRmNzc1c4TTE5WGs5TkIrRTBBT0RDeFZ4Mjc4SVp3N0dMQkc3aHlXZGdHMk0vKy9LKzArK01INDR2K3I0N1NzWVpYaFlmekd2ZDYwR0EwL3o4TytxSjI1dHVvUGNzeTVwNmFycktZZzlZeC9uWndsT25hMFZ0eE5ZYWd3MTBBUStrcmh0dWgvMUR0eGJrbUx3eFFzYmhtUUd5Q25UeXNuNjlPZWhlalQ0U3VtVVhpWmV6TEd2cHFSbXBsOUFERnZyc1ZIb1dMSkNCV0dhempQK3pwbGR2RDQ3WDNJN2ZUOFlmNUpoY05FSW1HTjdCOEljUmJPTkF1ekNYRm1XK0hTN1pIVnJwTE1zNk9rM1FHeGdmbVBuMTRLY3ZDdElQOS8reFl0a3JTMTZPS2VSVFpIOTZodjN6Ulg2NkcrMmdXNzQ3ckxTRUN2VFZhb1BQM2hVdEFVRGxzMnQranBtaGFNOUNxSERGN3BBS1Y5WVlUenh3SVNqS3R6SUFSUFA0UDM2T21jRVE3cjZrVWpmOXdTV0QxUlBCMUxZRnRLamljZ0I0Q3RuVlMrb0paaXZBbFNlRFV6NUpwU1NtVnZyQUEzVzZGZ0NWRkFtQlZueE5odEsxOXlvTUtkZDIyRHh0Wko0aEMrRlhSNlU3QVNDYngvOGRLdUpLelNIN3RwUlpUVGl1U29heEJKYVl5bzhIeW5FRndGaDBqckNPOHc0VUxTS0dLaE82SlZsMVZIVWlzS1YyN1ZoRGJVRVFBQlBSOHYyMm4yTW1pTmF4UVJCTlNLLzEzMThrUktjQ2Q5U0lMK2tISFFBVGRoUG1tQWtpQkZ1WnJKdE5ZMEp3U25CZmpiU2prK0FBbUxDanB0NVlWK2tqZ1pTbjFadjZvVmRwbksyZFNWOTloZkdUSDM0RmdJVEgvdDFVTWFCU0VSbWtTQVRNVnJ4UzQwd0NpTDZETFREczZiZ1FBSlBTOSszZlRKUlRkTm5maFlEY1FKWExUcUVWMGZjUmZJVjl5ZXpFQTJEQ1R2Snp6UFZkMFVWOW9KSy9DVHZNVlp0bng3VWVEcXZ2N0N1TkFNaGw4dVJtVmJEejRFaDEvbzVZVHgxMlB2OFR6aEwyNHZWblQ3OGxPdVhtQkVERXhod29QOGVzalY3ZkwyWTY3TVRZa01NL3NVeUxIK1c0VndDNGpXT1VzM1BNb25pSUhkL0dSNnZ6R1RCeVN5OVBDSUF4UnVtS2RuTnpUQ2o5RVp2ano3aks5N0xjOTVkYkFFell1M0dGRStyZk16VzlLVFlkQklCcEdhdFE5OStkc2JUdm9iRFpET3MrQWtBM2pIbHY2UGcrcHQ0OUZ6ZWJZZDFUQU9pR2NlK2YyeDlYNDN6a0Y1bm5ZQUxnZk93NHQxN2V0Y2xPMytOR2hRQTROMVBPcHlNY2JlRnlaamtBenNlTzgrdGw4Zmo2dGRzRDUydGVBUHdmMncwWmJqNVZrME1BQUFBQVNVVk9SSzVDWUlJPSIKfQo="/>
    </extobj>
    <extobj name="334E55B0-647D-440b-865C-3EC943EB4CBC-37">
      <extobjdata type="334E55B0-647D-440b-865C-3EC943EB4CBC" data="ewogICAiSW1nU2V0dGluZ0pzb24iIDogIntcImRwaVwiOlwiNjAwXCIsXCJmb3JtYXRcIjpcIlBOR1wiLFwidHJhbnNwYXJlbnRcIjp0cnVlLFwiYXV0b1wiOmZhbHNlfSIsCiAgICJMYXRleCIgOiAiWEZzZ1V5QmNYUT09IiwKICAgIkxhdGV4SW1nQmFzZTY0IiA6ICJpVkJPUncwS0dnb0FBQUFOU1VoRVVnQUFBRElBQUFBOEJBTUFBQURXRy9UeUFBQUFNRkJNVkVYLy8vOEFBQUFBQUFBQUFBQUFBQUFBQUFBQUFBQUFBQUFBQUFBQUFBQUFBQUFBQUFBQUFBQUFBQUFBQUFBQUFBQXYzYUI3QUFBQUQzUlNUbE1BUkptN3plL2RxM1lRVkNJeWlXWjFOSm9MQUFBQUNYQklXWE1BQUE3RUFBQU94QUdWS3c0YkFBQUNMMGxFUVZRNEVXMlVQVzhUUVJDRzU4QW1PY2ZCVWZJREhDR29neEFnT3J1alFsRlNCUW5KTHFCQUZKY1NJU0ZUb0ZSSWRrR0IwdGovSUZZSzJydUcra0JLSHhkVVNDakI0UkkrRkY1bTczWm5kOCtld3RxWloyYzhzek56Uks2czN1MDhmVGxRbG1ETHRRYzlLUGs1WW1QOHh5SDFUV1N2djMyL2g3TUJoWjNmbG9ROVRCT2xydUVKVmRCVngwSSs0V0pjbkE2eWNRL3Iya3hVQXlaYVdjSWpZQ1RraEdNWWFYSWVlWWJLRUFBckJ0QUNjQzVLaW45eXBpVmdLbHFFMjNJbWFrSEtXUVIwWWpudlE4cUpjZUc0VUdyTDJjQVBsd3h0T2NDcFN4cFNEcGZaOWNsQXExZmhwVVpWS2FjSzdIbytVazREYUh0RXlvbExHUXlsbkJUdTR4Q2xFb0Y5TWpmYVltSzBJVCs3bDRJQnhMbXA3cytSSzB3d1habER1RzlLSG94bjJXYUJzbGN6SWVPQzhCaStLN2xkTndUWUthRVRpMTc0S09oWWxQaW9wcFBnQzQ5OVF2VzN4dXVzUkhnYWp6UWJ6U0RhdjVXejlpd2hPbFRvN3p4Q0g1bjhta3ZDQ1A1VTJsdE5maUtydWFlS1haRmc0Z0xpNFRjKzFWT1BjSy9NOU1kZGo5U0JTMjNvNzNxRUY4NnNYMnZkSXh6TlZJclBIdUVtdGd0RGdEY2U0VG5TaG1XN1gva05uajA5SnBYU2RLYVMydENFMVRGYjB0TUR1K0dLY1dvVGZXZER2SFBETlVpekkzOUJlbml1WFVMdWxQTUl6c2VFRjk3dDRiSDlaQ3dEWDYzVEFySkVCK012NW1VWW5ZOEt0ZGFSZnlGcXNNTjdaRjhVK2hDNWVUWlZBL3ZjNFRzMzd2TktqZ3RuOVh1c2tnejNPQStXN1VTWnRPd1Z0L1p2UHNzZTVpRU4rQS9lZTFXeGxSSUN2UUFBQUFCSlJVNUVya0pnZ2c9PSIKfQo="/>
    </extobj>
    <extobj name="334E55B0-647D-440b-865C-3EC943EB4CBC-38">
      <extobjdata type="334E55B0-647D-440b-865C-3EC943EB4CBC" data="ewogICAiSW1nU2V0dGluZ0pzb24iIDogIntcImRwaVwiOlwiNjAwXCIsXCJmb3JtYXRcIjpcIlBOR1wiLFwidHJhbnNwYXJlbnRcIjp0cnVlLFwiYXV0b1wiOmZhbHNlfSIsCiAgICJMYXRleCIgOiAiWEZzZ1pFNHZaSGtnUENCT1gzdHdjSDBnWEYwPSIsCiAgICJMYXRleEltZ0Jhc2U2NCIgOiAiaVZCT1J3MEtHZ29BQUFBTlNVaEVVZ0FBQWVJQUFBQldCQU1BQUFEaDY0aEhBQUFBTUZCTVZFWC8vLzhBQUFBQUFBQUFBQUFBQUFBQUFBQUFBQUFBQUFBQUFBQUFBQUFBQUFBQUFBQUFBQUFBQUFBQUFBQUFBQUF2M2FCN0FBQUFEM1JTVGxNQUVESkVWSGFKcTd2Tjc1bG1JdDN0OW9wUEFBQUFDWEJJV1hNQUFBN0VBQUFPeEFHVkt3NGJBQUFOYUVsRVFWUjRBZFZjUzJ4a1J4Vjk3ZTZ4eHpQamo1QVlnaEMwWVVWWTBGNGdBVUtpZTRIRUx2WXFpMkhSUmlBRmdVUmJSRWhJS0drRFlwTkYyZ2hZREpzMklINGhtbWV5QUxHQWRuWW9DOXdzK0Nnc1BCRWd5QWlsSFNDWnNUM3A0dHo2dmZyMks3YzlsdVl0K2xXZHV2ZlVyVmRWOTk0cVQ1Smw1L084ODRmbncvUHdzSFNPSGg1Yno4ZlMvT1I4ZUI0YWxpcjc3ME5qcTIzbzJ6NzArRmUrTjhWMFhXVTdOaEhWcGlYem1SNGNjcFhSYzFkMU1KL3orbmhWQVZsbGRIenIxWnMzWDN1TzNkWVlGWmJZaGxXbmlrUG10WjhGU0xlc3BKY3JmSVQzbFZTRFY1a3h1cXBFR0R0VVF2eTl4b1pXblNvT21kZCtGaURkc3BKZXFvOC9nV2w5UzBsZCtzS3ZucVVoRm51MDhpa09zS092RnZOTzByMngwaW5lRGxuUmNBNmxkTXZLTzhQTTdKaFNiWXo0bmduOEdjQUxKb0J5aGIzaElLTHFrZ1dGcGdXVExFc2doNUdicHRnQUE3U1hiSS85d0JTZzhpWDJ1Z3Z4dWtzV0ZKb1dUTElzZ2J6TzJKNHBOdm90UnJ4cklvRTlPOCsyVEFsZGRzbDB3M2tVa2l4TDZHak5udEVLK3dSR2ZHZ3FOdjBWZk1CYXBvUXVPMlFhUDQ5Q21tVUpQUTNZc1NsVlk4dndaZHA3VTlPKzlteGFzTU4wMFNvNFpGYmJXU3RwbGlYME1pckNNVWxmSFdjZHhpeFBQTmoyYUdJNXBrUG02WjBGU0xPc3ZJZUtNNkdMSnhrMkkxc3hORWZyUm9VWFl6bW1TK2JxbmFtZVpGbENEelVqSEpONC9YL1pIRWE4V2FoV3JPRnpmTTRPYUZyV0pkTU41MUZJc2l5aEk2U0dPNmJZMnVzWjVWbEc4S241ZXphVVl4S0pTMllTbjdtY1pGbENMNHZXZkdiWjRIYVdqUmg3czFDOWF1VWpIQS9FSzQ2N1pBVkpZbW5tbDNIQkpNdmk2cm9GbTNaUFYxQVk3Y0k1TTlOL0wvckJxUmU1RG5ESlRPS1VjclhIUEoraDlaSXMwOUx4d3BvYmpsdDBNR0pHdkszL3g5V3UyTkdyYUhiSWlvYTBVcTF2OXV2b1ZNaWtNc3NjbldEVmlhQUlldUxZdDYybDF3NTFVUlppT1dibWtMbDZKZlZySThhZWo4b2tXUmJWTmhxY0NEcExrWGdCYzF4TTdHRExFT2ZGeFVpT0NRZWdqOXF1VG5uOVVqNXB3Rm1TWmVXOTRCQmtuNExtK1gxSWp6SCs1Z1IrT0c0WWE5N3N3eVV6MjByTDEvR1ovejVCS3NteUNmcXFDUkcwbUUyQUNIcDQxdEE3VmpkL0tteFZsdlNyWStXbEdzNWNzcUtsdlBSWGRQbnRTV0pKbGswaWtHMklvTlkyYmZKQWpFT2ZkcHFCY0J6TE1WMnloUDZWQ0IzQ3Y2NHF3WGVTWlVGTkJYN3l6dEdUV1lZSXVxVVFlbmR1MCs4bDlNOExLRi8xSWxIVlhoYWs0Skg5THYrSnR6UklNUEs4SHgwK0ZXbVRjSXBsa3hncU45anhpSDJOY3VoMVU2Ni9TelZzU0gzenMyZ2tJMEp5VG44TnFlbVRQY3B1R1U3c2hwL0RTRTM1K2lqNis0ME5lYlVVeXp3bEEyaXprMkgyOGZFeWR1eUtBV2ZTSjNXTG01OTZjZWtsQmIwYzB5T3J3djU5ZmEwdzYzeFZzejllZmd3RC9yU0hPa0NLWlk2S1dYMkVqVmRRNzIwUG1KVTFWNlhEYXNDR29WRHd3L0crYXBLTVBsa0QvbTlKcjMxNEJiNXlwTGozZWdrcG5yWFFQQWtBU1phRkZBVld6ZGsybFJidmoreGJQQjcwMERDUEVXK1FCQkp0TGluSzR0ZkpNWDJ5U3Q0aUQ2SFc4b0dUeUpwYzJFRTNjQnpmczdGQUxjbXlnSjZFbWt5NEl6b2xXVm16Q0hwWmRnME5PMEo0dENHVjFNdk5NWDJ5T1FybVN6bzMzM2QyamlMaTcwcUhzYU9XQlFVcktaWUZGVGs0dzlncm9uWGtoT01sZGQyVHE0c0NQeHc3T1dhQXJFRWhEak83TERycDJqdEhnUEozWVlBQnIxcFF1SkppV1ZpVDBBWlRXVVhiRGNkdlNhMk91dm54dy9HaWVWMFFKT3R0Z0tXcHg1bnI5UzNKaTljTXZzYTlsYUllTHpVVExJdHJGK2t2eHI1bHluVjJaTzJBeWFYb2grT0crbHhDMUNlYjRaNU5ueXFRcFZzN3grZ1BwME4yZDJnQThXS0taVkZ0cEViZmw0MTFKM0QwTjJYRFpZeVlsLzF3UExCeXpBQ1p1RUxRTXd1ZllDV3loVjEwT2p4Wkx1cVRTaW1XUmZXYjJnL1QwbHN4NWRpZXJPbWJIejhjMnpsbWdHeUpjbk1ROEJROW8ydXpRN01QWGFiVDRZOFRCNXlsV0thWjNVS3VZeTFkMUpxdDFTTFN3aHErRnIxdzdPU1lBYklHRGJESXNSR090OHhPVkpsT2h6OVNsYkozaW1WUkRpVE5LbEptL2FKSThyUEZnbTBqTFNESUM4ZDJqaGtpNit4Q0QrUGNKSDN1dE5kRnlmcWwwK0cvTFdSU0pjV3lxRDVza2VzdHl4eW5NbDhjNk9zd3FBVU9MeHpYclVROFJQYVJJZlNhT2g3c096dEhHRWFudysrSVlzcHZpbVZSSGxod0tCdXgyU3lub29PZXZ2bnh3L0crQ3JPY0kwclcxUWxJMTk0NW91dDNZTURmaUpyb042Ulk1bXRKWk1SRWlvbnFiREY0M3FpRFhwWWhzV0FJZ1g0NDd1c3RRU3BSc3VJQ1dEdHQzb1g4eVJuN2tsa3ZLNmRZRnVPZ29haDloZlI1eTVUVFFROWduOS84ZU9GNHdickhqSklWMXlIQmNJemo2TGhsOWx4V1RyQXNTa0duZmRwbzlDd1ZjWXJYZGRCRGJRMXl5NWtYamkvcExVRWFVVEtFcE5za3dGTjBhK2NJZEQvcCtDQms2VGZCc2tMWUtXRmV0VWR1YXZjaWhIVFFReFUrQ1d2QkM4ZDJqaGtsSzc1bE9CelRpZWxZTFRYSHdsQTF3YktRR3NmcXhyOW02dGhPeFFoNmZJOWptcnh3Yk9lWVVUS3NrQlZoQXI3Y2xpalp2eTloeUtYWEFFb2x4VElsNjcweHIrcUFoTDE2WkxZYlFVL2QvSGpoMk00eG8yUTl2WkFPQ3JkaDlwVmxkUFB4Q3h1SzFsSXNpeXBqQjZsOUJmOWhYV0laUVEvcVhjcFV2SENjV3hwUk11NzJ1QTNGYkxzbTBlM1dVeTRZcnFkWUZ0WUUyaTRpRXNLeGRZbGxCRDBJTm1IUUgreHpFa1VyOWJsNEJ6RXkrSENWNVF6c25XUGFSVGVZYVRFcXdUS1QyQzdEZ20ySnVPRzRvYzZndkIwWHUreXpWdG9OMk00eHN4Z1pmTGo2QzdSenIyUVpRN2ZVU1hsSWdtVVdzVlhwRnZkczhMUTArQTh2UzRIMmppbEpOejgvdC9ZNVd1MGNrMWIrcnRTeHlPQ2dKUmQyVHV4MERNWFVYSE95WlY4Y3Z3Q3UydFBIMzVVanNZRkI0VW5xSWh6M1Z5QlBUMjlUdk9VdlJtenZjK0IyamtsenZDNmxMVEtzRDhsVnBDSVd0NnBjejVQT0V4TXRlODlSRDllUTEvS2pwNlZQZG9CT2NiTUlwN0pLVGxsMWJ3WTlZQmlPdmMrQjJUa21uVGIzcExaRmhwQWt2MFJ4YXBSeXppdnR6S2g3RWRxMlpmMzFHbnV6MG4yZXNxWmRFbkNBZHBGMVFCSHROWlVvaTlzYXdVbS9CNnh3Y2hKZDBBNUpBREd5SmYwbE1OdGJVam44U3JrWG1HaFpEUWMreGo1NHRFeCtsUUt2Q3pSMGJwRGxQQnpQcVgxbUJUMW8wczNQdG0zbXJKVmo4bXU5RlNsaGtXSEVMWUhYOVd4TE9lOVY2eU9VRFQzWUJDWmFkaG5SSTVlN2FFUUhPeGNvak1HQ093SHZGZVdoRjlWa3k4NndCYkUvck1mT01YbGkzaElDTmhsVzlhckEyOFVIdHBpTVN2bjkza1RMRGpBcjZwSmpRQWE3QU56b251aHVYN2pSNW82b1pnMHJ1UUNJTHlmdGxoSzQ5N1dCR0JrY2Q0dnJWTUNobEtQdm1TNHNYb2syWXlsTnNxeXpEbGNrTCtEYmRINXhBU1FIbTV5Y3BwQ1dmWGVEVjdIaGFjYk5CL05qVmxHMmMweCtpZzZTSWRLdmMxWHNER2ZsT0l5OHVqQ1lmRTgvMGJMUk1FTXFKV1ppamRJQUQrakx2ZGk4UHlBL1ZGRm54MGZZOGJKdFRwM3ZjeE96YzB5MFJNandXYmU0WG1kaU9OYlU5TGVZY1V0WG5jSkV5eXBqZnVvUkt2dElDVDBBTHBnbmdOZlllb1BtZUZiT3dkdXgvcHgvbGpEbmh1TWFYWXRZVDRRczY0bWNpODdQVmxwcUtSdVZTWDl2bTJ6WkF1NUQ1OVhVZEJCT1BRQXVuTTlsOXo2Y01SdzdUK0FXbm5nR3RqSDJzeThQRFRObTNIQjgyZlhkUVRKaWVKbi93YnpTdmVVRk9JUGZLdjQrZkdCT3NxeXVwcVlyTFhhQU5mYTNiT0h6NDFYOHB6MXN0WmJUaG9NSGtzK3VhVWIvMEt4NU9TWTFCc2dJbnNseExFSW5MNnZsVGVEazV6Rlk0QitZa3l4cnFxa1p5VVhvQUF0OU5oYWVCUnNrNTlGNGx0Ri8xdlRhbmZ4NDFUVHJBOWI0dlJ5VFJBTmtuQUdYbGJmUXlZRnlZU1p0cEV5blIrL0FuR1JaUjZVSjZnRGpBak8vem4vNkl1LzJZLzEvcmtUNkQ4Rk9qc2xGWW1SL2VvYjk2MFhrNGVvdUpNVG5ZRGc5SGc4ZExLbmFsN3NOUG51SEszaEFFbzB2NU9hWXZvU0hGSGNoWGxNQXdPbHhQUUNYUW94dGNCa0VSYkVxUGFDVUlpemc1cGhoS1F2MVQxOVdzMXU1L3R3MGM0eXBiWEdtUlJtWFBjRHRKN1YrUlg3QlZIbEs3ZE9DVXpwalNCSlR1OHp4QTNtNzVnRWhyUlNzbWJvbksrK1RkRWk1dGxLWXp5WXp6NUNGME5PUnR3OGVJSnBQL3p1UXhLV2FBL1l0SWRNNGplTXFwWTBKTERHWkgrZlNjWGxBVExNTVYzRytUQTR4VkpyUVRjbXF5K2hLMjV2eTFJNDkxT0xDSGxCS0VSYndjOHl3SFAwQjU0ZzNJYjFXLy80aUlub3VjRWVPK0lyNjBCNHdaVGQramhraDZxb0RrejQwUmdUUENlN0xrWFpVRXV3QlUzWlVWd2ZyTXYwK2t4KzlyVDU2bWNiWjJwR3JrYSsreHVqbWh4NFBFUENwZjlzeUJwUXFqbVFpb0kvaXBScG5Fa0QwelRmQnNLL2lnZ2RNUzk4di9zM0VaSW91K3djWEVBZW95YkxuMElybysramQ1ZXd2K21MY0E2YnNKRDNIWE52aFhWUnptZnhOMldHcTJqdzdydlJ3V1gxdktEVThJSlhKa1p1VndjNkJBOVg1ZTN3L2RkakYvSjl3bG5BV3J6NDcvcWJjeEhUZjZBQUJHMU9nOUJ5ek1ucGptTTEwMkltMklZVi9hcGttWGVXWWp3ZVlqYWNvSitlWVdmWXVkbndIZjdTNm1BRWp0M1R1b2p6Z0ZLTTBSYnVwT1NhVS9vakQ4V2RNNVFkWjdydmJ6UU9tN0YyN3dpbjFINWlhT2hUckRqeEF0NXlxVUhYWHpxbTBINkN3UGd5clBqeEFOWnp5WFZQeC9aUjZEMXhjSDRaVlR4NmdHazc3L3R6d3RCb1hJNy9JSEFmakFSZGp4NFgxOHU0Mkc3L1hqQW9lY0dHbVhFeEh1TnJDWTh5eUIxeU1IUmZYeStMeHJadDNjdU92ZVI3d2YxdlNIUFZXSjFUVkFBQUFBRWxGVGtTdVFtQ0MiCn0K"/>
    </extobj>
    <extobj name="334E55B0-647D-440b-865C-3EC943EB4CBC-39">
      <extobjdata type="334E55B0-647D-440b-865C-3EC943EB4CBC" data="ewogICAiSW1nU2V0dGluZ0pzb24iIDogIntcImRwaVwiOlwiNjAwXCIsXCJmb3JtYXRcIjpcIlBOR1wiLFwidHJhbnNwYXJlbnRcIjp0cnVlLFwiYXV0b1wiOmZhbHNlfSIsCiAgICJMYXRleCIgOiAiWEZzZ1V5QTlNU0FnWEYwPSIsCiAgICJMYXRleEltZ0Jhc2U2NCIgOiAiaVZCT1J3MEtHZ29BQUFBTlNVaEVVZ0FBQU1VQUFBQThCQU1BQUFBa2kyTVNBQUFBTUZCTVZFWC8vLzhBQUFBQUFBQUFBQUFBQUFBQUFBQUFBQUFBQUFBQUFBQUFBQUFBQUFBQUFBQUFBQUFBQUFBQUFBQUFBQUF2M2FCN0FBQUFEM1JTVGxNQVJKbTd6ZS9kcTNZUVZDSXlpV1oxTkpvTEFBQUFDWEJJV1hNQUFBN0VBQUFPeEFHVkt3NGJBQUFEa2tsRVFWUllDYldZeld0VFFSREFOelcxZldscVdqMTZTQ2w2MUFheDZxMDlpSjZrS0ZRVWhQVFFDdUloUlJGRWtQUWdub1FXOFZDS2tQd0hEUjY4SmlDZW8rQk5wQUU5Q2RMYTlyViswSTZ6NzcwME01Tk5rNWUzN2lIWm5kMlozNXQ5T3p1N1R5bGFqcC9Qemo1ZTBwTFlkU3EzVjQvbFFaZnRJcG9zLzdGbmwxaEtUb0g3OVB1UGNkaGFVazcyTitteFZuWHlzRm5SMWs3QUhSV0hHVjJOVnBMVEpXSGdQZXdHb2xXM2xJY1IwZDFGTXcxRnJwVUFxQVdTQWJnR3Nwc1A3cWoxc3NuSU9zNVF2YVR4elh1cnF5N281bjg1S3hreGdLRURTMzBBT3dlTjdpb0RYL0U1eFdSVVliOWhiQUJnczlFS1gwdU1YdEFFeWNoQmh0aWFnRWpoMFlQbTNjOVRndEVQRUN3cWo3UUlrY0tqNSticzJZcVNqRExzRWpkVTFVWjRTTVlZL0tTTWdvM3drQXlBRGNwSWlSVkIrenF1Q3dZRzRBelZUVVVQRHlYZnh4Rmd5MHIxUmcwUC9jRENqMTZBZWVaSHBQQUlMQWxHQ21DU01TS0ZoNWxSRnUrOEVDazh6SXdxMEsxRXFTcnppbm9Zb2k3bUN2MXdxWFovaGJhNnJBdEdBVGNZOXRLN05NdlVCQVBYbGM3aWRvdGc2STBTTm9mK0t3TXpsQzZYU2pZcHdnOGRrN3E0VHl4T21HU1VQUVQrYkwrdzVvcGtIS3N6QUc2WklhK0hXNVdUWmdXNVh5bTEzb0RjTitrNDJjWUFXVnN3S1RUdGlYaUdKallxQnAxZ1ZVanpYanRqR0k4aU9WZEtKVkFVbE5zbW5VZjEzcWIvblJacnZwbWhrcy9xMmxzbVJuaVpnWUh6OVNtZ0ZNTWJOR2dZR1VxdG5QWW9rd2FOOEtJV0RLWGVhTWpmOEFZTkdpMFo2aTB5ZmhrMHdvdGFNNXdjOFBOY2VPT0JSbXVHU3VPRzByVmRxbmdJSXg3OVl1Q1RLQ05XbzNTRngydjdmdlJ1TUFidUd1eDh6VHJETktnZjVSbW1tUVRZWTRKdUc1U3hPTStzNENXS1hLbFlWN2dHWlV5TU1GMmNLMU1NSmx1bGorRk84Z2Q4WUF4TVY1Tk00RFdpNVk4WUxEQ1RlRWJoQXE4M1d2NFlGSGNtUEdzdE1hamZpSlEvNHVLRVdMVzByR2dlTElqcG53QmpIalM0MWtaRTF0VXF2eWZqeE5mYUtIZllUUmhqZkc2T2dxVlVTK2NxeDY4RmVialg0WE8yRzRaKzFQd3hEdVlrRXVqaWcwTTdPNGYxNXc2Q0FLL05OTyt0OFk4Qmg5bG8xNGVHUi93eGd3RGZHbzcwZ1Z0cHA5dGgvenRrN1B1UkZvYzlKN2RUOUJVVFdTdHZ3L2t5K25BY0VaanRMajQ0VTFNcGRPSVZ1QjgxWkRuSDE1Z1BEdityMzNHalpGUmFKNzFGSko3VEg3YTJTdUV0Tm1zNE1IMzNzbCt1ekdVemFrMHZWZWU1ajcxUmFWYXdJSG51UC9uS3FUbjNxamRoRm13S0UvOEFTaFM3MGpyQ3Z3a0FBQUFBU1VWT1JLNUNZSUk9Igp9Cg=="/>
    </extobj>
    <extobj name="334E55B0-647D-440b-865C-3EC943EB4CBC-40">
      <extobjdata type="334E55B0-647D-440b-865C-3EC943EB4CBC" data="ewogICAiSW1nU2V0dGluZ0pzb24iIDogIntcImRwaVwiOlwiNjAwXCIsXCJmb3JtYXRcIjpcIlBOR1wiLFwidHJhbnNwYXJlbnRcIjp0cnVlLFwiYXV0b1wiOmZhbHNlfSIsCiAgICJMYXRleCIgOiAiWEZzZ1VTQmNZbUZ5ZTFGOUlGeGQiLAogICAiTGF0ZXhJbWdCYXNlNjQiIDogImlWQk9SdzBLR2dvQUFBQU5TVWhFVWdBQUFId0FBQUJXQkFNQUFBRC9CKy9kQUFBQU1GQk1WRVgvLy84QUFBQUFBQUFBQUFBQUFBQUFBQUFBQUFBQUFBQUFBQUFBQUFBQUFBQUFBQUFBQUFBQUFBQUFBQUFBQUFBdjNhQjdBQUFBRDNSU1RsTUFJbFNKdTkzdnpaa1FNblptcTBSeHN1UmVBQUFBQ1hCSVdYTUFBQTdFQUFBT3hBR1ZLdzRiQUFBRDZVbEVRVlJZQ2UyWXYwOFVRUlRINStBUU9EaWhNV0lESk5RRy9nTk9FK3ZEVXB1bHNUUkxvWWxXZTdHeThxNHdGalpIWW1La2dzcE9PQXRzRVJOcmFJeVZRWVc3VXhHZjM3Y3pzenY3ZzdjWVc2WmdaOTUrdnZObTNzeTgyVU9wczVjRFNwVDNaMWVHNUgvS3B4NG5TdWNmdlovajV4SElqMEJwN29iZnUvZW9sZjhXVmhGNDRlbEQwZDg0UlM4QzIwUjNONjlNWC9XcGw2OFhnZGRFSDBLdkF4NzFablA4aThBN29sMmpHU002enNwRjRETFI3VWlDbzUzSkJpSUFoNGVSV2wwa09vcGJZVTBHNmtUN2ptQ0xLQlU5RWJoRWROTlJxMkdpUDI1YmlVQ0ZxTnR5OFJKUnoyM0xBRUoxeTZXVndsamQwWXNBSXRXYlRNckJMOGNXR1ZoUHoxU3BpY1RTaTBESlQ0NlV2WmJkeWN2QXMrd3FLeXd6UmZPUmdUclJ6M2lldW9iWlVzY2FSWUFkUmFSVllPV29aaG95Z0xqMHJTcDZqa0srYkZveUVHVGpEaDNrWDQxY0JIaG9Ld1owSHJDYWdNaEFHK0Mrb3pOVldIL3BxZ3cwODZZZUR0NGNHaEhnR1AzT09tZno5OUFzQXlQZ2JJeWNYbkRFekpHVmdUYTRocU16MVFHWTlkeGxZQWZjYWxZK0NQTzMwQ3dEZ1hzMjRtNnFrT3M1aVFCdnpoK3hLcW9Od2I3TUxSbmdQWkhNYXJxSE51dzFyc29Bem5WZTROVTg3QjJXeThBRXNDWEdVbVVSOWttMnljQTZzRVpLeXMzQVJsUUdkaUR2Wk9XODFYUkVaYUFKYmpVckg0ZFo3MWtacUlQTHF2bVdNZGxDQm9MODg5YUdmQ1BzVmdhOG5Dd0wyUmJrclZBdUE3NE5VWElHRUptOUtBTjQ2OXpydGc5TzAvckFLQmtJRXBlUmxYUGtHcm9oQS9YY1hIT0FUYU9uemxkdFRqS3l3Rjd1VzdqVXE2NlVEQ3ptRFo2blhqTVRrWUg1dk5EeFlUZGo1Nk9YalcwRXRJbE9qSi80QVk5MjdFb0dFT051ck5NMXpySjZ5NkV0QTV3U3Rlaml4OTUxWGNQUTRoSEpBS2V5V1ZhVkF2TG9ZYWh2dXBkZUFiQm52ajlmOXZmVlZIaFI0N0M2WDJreU1LTnYwbEYvQVo2YkhmekJsdENqQ0llaVpBQjNFQzlNT1Z5ZG1SV2xjTC9FTThjYkdSajF3cHk0dnNTK3lqZ25XT2dHMTIwcEFEQzRHb1k5eS9qZ3NVS2tVM3RjQmpCWUhPMmd4Zkt4RXl4QWY1S3JjU2tBZG9nV2xCZmk0OTB0WjhmWUhtU2c0dE5ScXg1NjV3Ujd6YXFpWndId0ZNRnZMb0F1NGNmT2JxU0tLd1hBWnpnOVhKdWU4MkwxWml4R3JRRDQ0cU1EbEo0OUtwWFVUNWtDb1BMbXZuL253ZHVxL1FGVlBVNTRWNm9RWUw1cWI5c1prMmRUblJRQVpmc2xHU3lsaGJvdEE4T2tCejFpWTVEdVJBYUdUT3BwUnFrdXBaZUJDM3JQZmJJM1ZFcXNsQXpnN2NuYTgrM29ZenBQTGdESWNycndIc3dyTW9DMEdwWk04clZkeVFCL1MzSXhYL0pXRkQ5bGdFOGNsMDRzU05aa2dEK29VRkxweHVtaEFFQm1RRG5WdVZJeXdIZUs4MDhJeDYrcEZnQ3Z2TzZUck1peEpJQy9tV1UzUnltM25pNEFBQUFBU1VWT1JLNUNZSUk9Igp9Cg=="/>
    </extobj>
    <extobj name="334E55B0-647D-440b-865C-3EC943EB4CBC-41">
      <extobjdata type="334E55B0-647D-440b-865C-3EC943EB4CBC" data="ewogICAiSW1nU2V0dGluZ0pzb24iIDogIntcImRwaVwiOlwiNjAwXCIsXCJmb3JtYXRcIjpcIlBOR1wiLFwidHJhbnNwYXJlbnRcIjp0cnVlLFwiYXV0b1wiOnRydWV9IiwKICAgIkxhdGV4IiA6ICJYRnNnWEd4aGJtZHNaU0IyWEhOcFoyMWhJRnh5WVc1bmJHVWdYRjA9IiwKICAgIkxhdGV4SW1nQmFzZTY0IiA6ICJpVkJPUncwS0dnb0FBQUFOU1VoRVVnQUFBSTBBQUFCVEJBTUFBQUJRUkpuSkFBQUFNRkJNVkVYLy8vOEFBQUFBQUFBQUFBQUFBQUFBQUFBQUFBQUFBQUFBQUFBQUFBQUFBQUFBQUFBQUFBQUFBQUFBQUFBQUFBQXYzYUI3QUFBQUQzUlNUbE1BSXQyN2lWUVE3NnRFZGpLWlpzMXpHN05mQUFBQUNYQklXWE1BQUE3RUFBQU94QUdWS3c0YkFBQUZVRWxFUVZSWUNaMVlPNDliUlJTZTY5ZXVYN3NXVGNvMUlFQlVOOUJRUmQ2U2J2Y2YyQTFLaFJ3aCt1c1dDY2tyMFVieWlpS1VYdVVQTEtKTDVSVU5wYmRMcWpoQXdJR0VQWng1bkRsbnhyNzJ0Vyt4ZDg1enh1Znh6Ym1ybEgyU0R6cHV0Y09yOXZ3aTFpN0RhY3phVHJlaEd5dWR3SG5NMms0MzRhOVk2UXdHTWFzQW5mNFpLMlZ2WWs0UmVocnZYb1YvaXRqRk9rTzRERmxsZUJReWlsSGxPTkREZmRLbFZCM2VoaHRPWVkveVFSZHhXRmNESCs2VFI1MUJJRmxUQ0lFOGx6aUJHeWxyd1N0SkZsOGZ3YTFVUG9hZkpWbDgzWWJmcGZJY3JpUzV3eHBlUytYRkg1TGFaVDFlQ3UwRS9oWFVUc3RydUdEOUN2ek54RzZyRW96WTRFQVN6QzZ5YXNnalRPVGhpbGl6VGsyR0pBZ1c2eFJhOVRoRnRUQjVoY3k5VXA5THBoRVdrMWNwdERqZ0VpNkZ4VjNJM0N1MUdMbXU5OEY0Y2lSYWZCWTJQMmtVZkM4ODFtZnZoRW4xaStWM1JQNzRMYTAydk9lRTlWVUpqczBGcEZTVlphQ1ZkZlAxTHhuNDV5Tnk3YkUrQU92SnUwNGIzUG1tRUNUeUIrOURMM3gvSGhMV2U0ZTRRMU9ISEZ4SkxFQVc2OVBBRGZpWTF1bktrcGZad1gvb0xJWDc1dERvaHlOWGlkd3c3aERXcCtJcW5ZM1FBN2lTbUFQNFhDVG9GSmFmYUdkM0wvRjVnZWQyajhONmZ5NWtOM1hzRTNBOTNCSis3cUdEWjBwVmV5Q3pZanc1ckQva2dsUmxmZG82RU9yM2dJNmFaR0N2NExid2Jid281YkQrV0Z5bDF4clA4QmlQck1yUU56QWU1MzNMd3lSZU9RZnVWYlZabll1cjFJVG5BRnljVlFWMDJQV1R3cDFkcUJKd1l6cVczVzFCR3NqTkx2RFBCS2pmbWhTTFEvQ3RqRCtzNit6cE5kTzFsUGc5ZFppMWFNYTFRWUhxZ3orMHp3SjVVY3BnZllWMGtkOHc1Wkw1NktyVUJxcVdpYzFXRTJhd1h1Q1FxbitHempCZGZ1cGJqTXl1R1BtdVdlZy9RdXg0QnVzRkxsbzJ4dUtWVTFEWmpWa05RWXdESU01bTlReldqeG1uTGZkWUpNUkZaY1pkdWU0OHFvZXBTcm1GckIrTXFjNmFmdXEycVd1eVh6SE9iNjJVLzA0eFAyY2VBQngvekpzM2JEbGpxbm1xYUVyQ21XaElYQUZuMGVSbFc0YUlaMTIvZVVPRXp6RVRuWmdTRmE5alZzVzVqKzIxanhFNzlYNHdEYllZUEFmTEhqbHRlVUdqRERmM2V2MzdSbGxFVENuc21oRzdNQ3RUT3NFRmpXeVpydkdOMFR2akFsZnF4SGVOOTJaTEowcjh0ZERUYUlUUERFUnRUS1ZUSTFiMmlwK0VPSUI2QXl0V2JZZUdERU1vU0Jram5Wck5GcVpzREpTTWVmT1MrK1pJQmR4aitUaXU4NEpkYVNNc0d4VmxDOTV2Y210MUY2SVRFTzV0OEwwYnpQaElFeEk0a016NGp1aWRhN2xTUFc1Y05XUUVzVUlIRzBoSUlOUHRRek5ubmFJN0V6OWx4cUJDZm1nSzYzdU0waEtHbWlNQzFUNmZCOFB6TWRuVG0wQmNBcjJPanpmdk9zMmhQNkt1MGc3WnU3Y2Y2Y1VraEtJeHVVK3lLNmRaNXREUCtHamt6bjlpTk1YUFY2cFBBVGp5Z0lJSU9iQlcyUG1YWkUvdkU3b1ZsTHlZZFY4TWpNcjRsalF4WVpkMkxTTGxoZndKSmdjRnJDcHJWRmtPdk9wRGh6OHRXTkp2OVRLVitYUEx3VVZYaThhNzJ0amRuOW9neVl3OXpsajZJZ2dmTVlVRmc1UkNnSG1pa3AvdUJrTC9QWGpkVVY4dDRGUEJjMHRoTEZ4cTRhOEEzMlRMbThEa04xaW1BQThDbmlYa2orR2ZhR1NQUDg4K1BJOU1Iajlmdm5nUzhRd3BnN3VDOWVzTWNuZ3kyVndDT2NyNTdLRDRqbGF3SU44d2tnVE5FR045cEx1SkRKdVRHM0dUelRyWlBPamJDT3ZYR2VUd1F2RGErOE15QXRQZ3F6ZG41N1hzQ055RHI5NjFCam5NNkxKeFYxQ084Z1oyZFBtWlNXaURlcTVJZkMwYm5SRHJjODFpUVR3YzRCUnhHdXNVb1ZmaUdwUjNFUTlXSng2ZWNBTDNzMjV4TDJ1R09iWGZQOXJNRjBHdzhaeXVsb0M3amFDN2p2V0dZdEptN3BaVlhjeXhUclcxVDhLcXE3aFYrMzdMM212RlgzYUkvVC9YV0xrL3JxM2ExQUFBQUFCSlJVNUVya0pnZ2c9PSIKfQo="/>
    </extobj>
    <extobj name="334E55B0-647D-440b-865C-3EC943EB4CBC-42">
      <extobjdata type="334E55B0-647D-440b-865C-3EC943EB4CBC" data="ewogICAiSW1nU2V0dGluZ0pzb24iIDogIntcImRwaVwiOlwiNjAwXCIsXCJmb3JtYXRcIjpcIlBOR1wiLFwidHJhbnNwYXJlbnRcIjp0cnVlLFwiYXV0b1wiOnRydWV9IiwKICAgIkxhdGV4IiA6ICJYRnNnWEhOcFoyMWhYM3R3Y0gwZ1hGMD0iLAogICAiTGF0ZXhJbWdCYXNlNjQiIDogImlWQk9SdzBLR2dvQUFBQU5TVWhFVWdBQUFHOEFBQUE4QkFNQUFBQ2E4ZmtLQUFBQU1GQk1WRVgvLy84QUFBQUFBQUFBQUFBQUFBQUFBQUFBQUFBQUFBQUFBQUFBQUFBQUFBQUFBQUFBQUFBQUFBQUFBQUFBQUFBdjNhQjdBQUFBRDNSU1RsTUFFR2FaM2U5VVJMc3lpU0xOcTNZdTBkRnBBQUFBQ1hCSVdYTUFBQTdFQUFBT3hBR1ZLdzRiQUFBRExrbEVRVlJJRFpXV08yOFRRUkRIMTNtUjJDWU9TQ0FhNURTcG9VQ2l0QkhpSlpBdVRUb2srd3NnUjZKSmw0aVd3aTc0QVBrR2RrRmFIaEpJRkVRWHZvSDVCT0VSQXdraGYyWmZzM3MzdG56WjRqejNtL25mN3QzTTdGb3BOeTdmYW9ISGZVK24vMjZ4U0J1ajZRSVg4U3FqQTRvS3l6bmRTVUZoSmRYTHU2ZlZwNTlwN0xjTEN2ZEljVnVwaFM1d1hGQml3aW90WUtpdEdlQ1BJUVV2Tk9Gakczb0k5QXFLZEZpQ1V4YzlCOXdzTHJ3SXZIUFJ0TlptY1dFSEdMam9DdkM5c0xEVXdnOE9QczlublkyWEIvemloMHd6NnNBcXh5Q2FuZUVFb3hHWDlEbG1MQUZuL0VqNk9JVkxoekx3bDRWTDhRM1Q4Y1ppL0cyV2dXL2p3eVN0QWJ0TXFSYlcrV2FLUWVuZjVKQjU0SUJ2cGhqOXVOM2ZBdTBwOGV4dTRJaHRkUmcvSmVDeFZoZi9Bay9PMFk5Sk5vMi8rU25sNUc2UGJwNGxUNzlhbGdOcFZHUzBaKzE0WVNuNUJOcXoxckNmMkpMTWcyNVUxbFMyQXkrc25xa09kcStQVnRVQ2ZtcVlCdzJFMVRXaTkrMGNxQnFPay9jazZaZ3A4NkFUWnFSS3ZlTW5WTjJlb3F5YUR6ZG51anNQNnVIalVQWHhTaXUwRFZGUjdlZ0h6ZXFYRldBeFpLQVJKbGRsYXBrNmpsYTBjRm1uV29BTGdQR2FYWFdvNDh5WW81YlpkcSsvb0VNRVVGMjdHZXR2RUcwYjlhWlNmZGNxMUhrOUpZQzY0dnB4RnFPZW00NSs5b1pLcFc3YnBQUnVTcUFxTFNOWVN2RXk2TFJGZThPdUlkUnNtK1BBYTV3TTFOVVVEMHhVdU5EYm0zaEYrL3RBWXdIV01FcUFGMEZpTFZxaE5TZ3RLOW9TUUQzL09OcDNsV3hEemJYcWo1UnR0dzhLRUFYSFprM25YWSsrTFZZcWlCeXdibkhkOXVsSlhENEZFQklMK3U0QW9oSmVOMFNBQ2NJVVRlT2hiekkwaGdDR3lvcy9aT2Y5R1NHQTFHaENXV3Niank5RkFZeFhYbWlGVnRoeXg3c0FVbU5JMWEyczdOTXB3QVFoMVlzNTFtOUFieDgwQkxCWVhLbGU5TVl4dzQwdWdKQlkwTWR4K2tWVnVGMnBnSEpnZ2pERitqVzlxWEt6Q1RCQnFBK3VyZVJoS0g0Qnhnc3BhNnNaandBWmI3aWhySm51WlNJQWU3SkcxUmVheHdKNFIrNjM1cHFRc1FEc3lScmNmQjRMNEIyNVg5OThqQVZnVDlaSVhEY3lGWUE5c1ZGNkF6eTZGQkVCSWw5czBuWkpveG1RQU1HVnNaS05KeDgyd3JsT2Y3L3o0RDlpMXp4YVBGTE1zQUFBQUFCSlJVNUVya0pnZ2c9PSIKfQo="/>
    </extobj>
    <extobj name="334E55B0-647D-440b-865C-3EC943EB4CBC-43">
      <extobjdata type="334E55B0-647D-440b-865C-3EC943EB4CBC" data="ewogICAiSW1nU2V0dGluZ0pzb24iIDogIntcImRwaVwiOlwiNjAwXCIsXCJmb3JtYXRcIjpcIlBOR1wiLFwidHJhbnNwYXJlbnRcIjp0cnVlLFwiYXV0b1wiOnRydWV9IiwKICAgIkxhdGV4IiA6ICJYRnNnVGw5N2NIQjlJRnhkIiwKICAgIkxhdGV4SW1nQmFzZTY0IiA6ICJpVkJPUncwS0dnb0FBQUFOU1VoRVVnQUFBSU1BQUFCUkJBTUFBQUFEUlFoeEFBQUFNRkJNVkVYLy8vOEFBQUFBQUFBQUFBQUFBQUFBQUFBQUFBQUFBQUFBQUFBQUFBQUFBQUFBQUFBQUFBQUFBQUFBQUFBQUFBQXYzYUI3QUFBQUQzUlNUbE1BemUvZFJCQXlkb21acTdzaVZHYVpCbTlCQUFBQUNYQklXWE1BQUE3RUFBQU94QUdWS3c0YkFBQUVma2xFUVZSWUNhVllQVzhiUnhCZG1xSkVXaCswSTdpUkM5SkNVcVFTRXhzQmpCVEwzZ1VKQkVFQXB5RC9nUVFEQmxJRUNQOEJWYVFKWEZCTktoZlNEd2hBd2szYzJiV2JFL0lINU1peEhNZVdKMi8yKzdBODNoMjF4ZTNzbTlsM2UzdnZab2NVUXJmUFNMVjdab2p1TzlxOWUvUG05dGQ3Ynp5MnlGclZEQlNFOXd4RXRHaGk0UHZwdDZlUzUzUWQ5c01UQmRET3J3N0tOZGFZNGlRSTJ6Z21lajhNZ0Z5endSUWZ3N0IxT2kvRklLcnZKZTRhVW15bUdVUFhmSHR3bVdBWm9XK0ZEc0podnAyOHZRYUsweUJ3aTJiQnFJQTU2ZFJCMFFraUczOEhneUttUEt5QjRpSUlyYjRMQmdYTUdyMFVlSXYvQmFHRGtDL0FzOHhONmd0V1pOOEhKSys5WGNScVFOeFZVSXg4OE9URTIwV3NLaVN4QllxMkQ1WUgzaTVpRFM0UkJRcnVkS3ZSMEpyRit1UXQ0aVpFL2tWdXBuUldnR1hjUWRBTExHTm9neHNmckZXd2J4MGljQjBVM0t1MmpDeUUyQVFGUDVCcWczK3NWYXhmMFlMWUkzS1NMQ3VMdXM1NXY1QlBmcE1ieGU1dW95bzZVd3p3SkYyRHlaRjFGdXViV2cvWFFYR2laOVFjVnpFRzBkTzd5S25jSkwvbFpJSGJ0WWorMVhjdG5TMlVMREQzak9oY1UxUU5sUjRWdU5xTTU1TmZlVm5NOUgxODhpc3RDN042c1lIOTFNbXF0Q3hjd3B2YTVGZGFGcC9zZnRua1YxNFc3aVRrNUhjQXZ2S3lhTnRWOE9uTWcvS3lPTElVZkppdzJKZVdCZVpPZFBKYldoYWcyTWN5WmtJc0xRdFFWRUNCNUxlOExGenlXMTRXV0laS2ZsZVFCU2pHblB5dUlBdFFETEFaM1N2SUFoUXErVjFGRmtLc1lCVWZ5OHBpTlYxVVNTUy9zckpZczlrQ2o0RjJodVFYeUtJdTd3K0J2cEozSHJOWGlBZ0F0dTZ5aFFwcDRrbG9wRXhjYXZJMlorUy9hRWZxN0JnQkhObDAyVUxOVTNWd1Y1bTRWTjZKaEVZUHowL3hvdFY1RlFFY3VlK3loWnJIeWMvWEZzbVJhTktGdkFWWG9wWVJBVHhwM09hcmI5T3dVcGtPQmRLNmV0U3FPdllqZ0NkS2N3WmFrc1NkUjBKc29PekI1cWlJQm05S0JQQ3NWYjkzbWdSM2RiVkZIY1hDZ043MDJiUEd4MzRFc0tmaUt4c2VjaWk5MWhheUYvYXBaeGhSd2ZSakFKRzFLWDFoSitnZXllK0dSUVlkL3ZBMEk0cktvWWdBTUR6QzVuWHRETjBmKzBkN2RzQm50V2JFVWRjVkVmRDg2UjYvd3ZPZG4wT1MvVlJ0Z1VXTmxCY2ZZSmVOTkhETUJOeDBsYU1pZVhlTW9UcDhkMTFsNEl5WnNaRUd4dnh6ZFB2dUxuMnVnc3hsOWN0d2hQWHJJVjV1bjYwSUNLUG4yaFZiRXZkTTdSRUJjNmVGWUpNVnhXMXNIamNDdEh2QnRVZVgyaXVOUGlKZ3dXVHRHcHVLR0o5Zld5RVJrRXZSTWovNnNJc1FDVm9FNUZMWTB2NmFyZVFpSUk4Q0tuaXBZaEt6SnhHUXg4QXEwQlI3NW5PTWdGd0tuTk9ISEZTMzhvaUFYQXBvVWxYWFo4VEpEeTBDTkx6Z0NrMXkydHVpRHlZb0FoWk0xcTR4WGJSK0Z4dFQ5ejlDQk9SU3RLajlJeDhpZjlqSUNMQ096SjdvU0R5UTN6NTJBUkhnUEJrR1ZIQ2Fja1ZBeWp0dkFCWE1VbmdFcEx6ekJoVXJhK3VNQU92STdKdnBuTWl5U0NYSnpJbmU0WktEaFNMQU9qSjdteHhjUUFRNFQ1WWhVMzhSSVNvQ3NtWWF2UFluMFRmZkIwRVJFUGptbTFJZE1oM3ZqQUR2eXJEazdsZmJ1L1lITk1kRXdQL2pZN0V2Tkg0bDBRQUFBQUJKUlU1RXJrSmdnZz09Igp9Cg=="/>
    </extobj>
    <extobj name="334E55B0-647D-440b-865C-3EC943EB4CBC-44">
      <extobjdata type="334E55B0-647D-440b-865C-3EC943EB4CBC" data="ewogICAiSW1nU2V0dGluZ0pzb24iIDogIntcImRwaVwiOlwiNjAwXCIsXCJmb3JtYXRcIjpcIlBOR1wiLFwidHJhbnNwYXJlbnRcIjp0cnVlLFwiYXV0b1wiOnRydWV9IiwKICAgIkxhdGV4IiA6ICJYRnNnWEd4aGJtZHNaU0IyWEhOcFoyMWhJRnh5WVc1bmJHVWdYR0Z3Y0hKdmVDQmNjR2tnWEd4aGJtZHNaU0J5WGpJZ1hISmhibWRzWlNCY1hRPT0iLAogICAiTGF0ZXhJbWdCYXNlNjQiIDogImlWQk9SdzBLR2dvQUFBQU5TVWhFVWdBQUFid0FBQUJlQkFNQUFBQ3FaYnpSQUFBQU1GQk1WRVgvLy84QUFBQUFBQUFBQUFBQUFBQUFBQUFBQUFBQUFBQUFBQUFBQUFBQUFBQUFBQUFBQUFBQUFBQUFBQUFBQUFBdjNhQjdBQUFBRDNSU1RsTUFJdDI3aVZRUTc2dEVkaktaWnMxekc3TmZBQUFBQ1hCSVdYTUFBQTdFQUFBT3hBR1ZLdzRiQUFBTnkwbEVRVlI0QWQxYlRXeHJSeFVlSjdFVDIvRVBCUVM3aEZaUUVBdW5MSXFRS000S1dDQVNxVkpoWjdOQUxSSTBVVlh4aEpDNHFSQUxKSkNEaXNUbUlVY0lpcnB5eElJZCtGRjF3d1kvV0ZCMk5nalJsc1h6dzYvZy9yeG1PUE4vNXVmbXpyMTVMMUk2aTl5Wk0rZWMrVC9ubXpNT0llK0JWUDFUc3ZqbjhYdGdJTUVoTkJJS2FmbjVZT1dWSjVZNml4ZmY5OU1PcFRldi9GQkNBeGd2VG9GY28vVE5VTzFWcDVXU1Iva1F4cFFlWGZXeEJQcmZQQlBFS3FYdkJxcXZPcW4zUHptQ0FhWDlxejRZdi8vZEc1SzJSZW1KWDMzRktSVzYzQlZEYUZLNmZjVUg0M2UvVHVuYmdycEdxZHFuUHR0VnBZQkZrYmFsUWVsLzBrWlJlckNkVnBWT3I3eDZhVWpvZ1kra2RLTkU2UjFSVmFiMExaRjcranN1OHlyZGRVblo1Y2JsYmZidUcybmQ2ZEQvaWlwWXZYZEVicnB3bWJmb3ZrdktMdGVWNW16V0MzS1UwbHQ2LytLbVVBNjRSVzdPc1RlWXZVSStveVAzeFFVN255MitGbUUxVmlrOUZKcFc2STZqTWlrRTJFYUZKc1ZwT3FhNEhnRzRXcFRlRUxwcTdtU1UxYW1NYWN2d0hGeVdJKzNSWTlOcVNtNUVhVnRVVlpTdlVKeXJhbDBWSWU2N2VsbTJwYnZNN2xCQzd5cW1ybU5iRG9vWVRrS3F5bFlwdmZmcFc2R3BobE8zQ0laVEhqMUNodlJVMDFsbXBOYlZvbVlYaWgzWmJMME9SMDNaUkllT2kxdDBLZmNtSWU1UkxXb0M5eWh1NGI3bGZWUG9OelZITzJtTjNzWU1oUjNZMXVWRUFIeEhobnZQODVzVVdaK1NmZlhidEVmcnlhWVNtblNXV25jUEt5YlptMlJFdjRzYW5Fc2NLa2d0NVRFUVIxUzJFWEVvb2hTZHoyUnNZaHBmZ3k3NnFHNXEyWktwWTJrUVkwWTJ3cVJsYUlpb2JxQmpsY0krdFlGS3kvSUVjOGRQcE9nSWtBY1JEaWtnbG8vVXpIU3ZEV2VhTjR5VElLVGtldm40MXNmb1FNZEw1ZVRjeWdSSFU2Y2JkWXpDWWdCclNvOVdJc0JnaW1nOE9SUHZONmg3SGV3Z0RPMTZ3ZmlHSVhwNkNRR0FUUEF3dXRObmZXNzhRZmNjZy8yaHM3U2FLVHZqb2Rkc2tkd2NWYnpUUXRJMXVZVldUREFDZy8yTDJBY1h2WWFhdnlETnNoTWhYU09KU0ZzR3F5Q3dId05ZUTFvNXJWZllwNlNxZEN1eThINU5RYWZ4VEl1V2pTK0pBYXhhenMyc0YwVUVycUwwY2hiZUg3MGxaZmVPakpKRTM0NVdMb0tzTnJHSE1kcDVydkszaDVjZi82dERKT1F6SHVWOFFzZENXQjV2VGQwVXZvSDl4MFE3NUFqQTZ1blVoSFBRZUwwTHI0cVUvbER6aWt3WjJXeW5LbGc4cHdYT1A2TFhXRXFncVdPandBd3FBckFhTVM4M1R3MG5UZGpnSUwxdXk5UnlRcVFNdkEvQmFaM2FwcVdtUm1sbW0wSnQrZE5MUGQyL2VOYXdwK2FtYWVHa3AzV3JqMWpDRytmdk5ZdVhGYXpUL2ZpMXovSXhWRjlLWHR2bnJIdTZHWXJ2RlEzbGtKR1JJYVErcHgwRlJDQ3lkc1ExeUQvZmVpa3hxajZxYXJDSFVUVDJyWFNBK1h1ZjR5SW51R0k5dERsTFgwYTZXU3NMdmRHd2JkNmsxemk2ck03cGdwNnhnY0liZzA1NFcyaUhqRndFUkNudXRodnErZ0doSitNbkNYbGVxMkVaZlhJM1V2QXVQTmpjWlYzOEtqRHo1MkUxeEY0Z2JsSVpXTXBaNFZEeFk4ODYrU1RaWTZaNmN2WUVxYzYvRFN3UWV0ZkptcmVCSEN5ZS9qcUw3MUxweXViNjhZVzE5QnV0UldRWWphVTBUREdpZC91Y2dmMXdBWStvOHc0blczOCs1Q2lING0zSm9KY0J5dFZsSC9icXUyUmpDUlAzNGZNZjB4VVV3L0JzbmIzZmR1U3BoT0ZwNTBId0NXWjlNUjBPSTBKNGQ0TXU4QVRSY2ZvSm1TY2tGSE9FWng0djdVb0pqR3BYNERsaEZUWk85MTlzV3MwTzBzcFJSZ0ZwREs0blI4Q2dOc1pVUDc3QW5RbkdTcGNQczA2YzNZSWt6elZURnc0bjFReHNJRStCbERZdlhleWRtRHlrTWVoKzhOWS9LTk04WDdLL3QzNGdhZ2pCZDVMZU5pRVFWTG5POXQyVG9MU3ZtQUpmR1U3Q202dk9CT0JKU2R3Q1FKRTIrbXozL0JGMmVsYy93MmlONFhCU1V5RWx4dmN6a0g1T0NIeUZZZ01nYUpXRVB0WUd3TTlOYXBOdElKVFVKbU9rN2draEc1UjIyS0hyZ1U1R1Mwc3luSVFCNnlyYmNyRHFjdDkzOWU0dUpWUk1PZ1JMOVpDbDRuQTQ2Y0FheFFUNjh1OCttTk8vK05ORFNGUHNYZDQ2YVRsSEUrSDlFcHQ5TUZuY2ZlLzVQWkVka2g4UlRzSmhpVEZiTmxpMFE4RnhvRThZTEo2OE1JNlU0ZEc2eXBaOVZlU2h0UWoxRG5TS1B2VDlCUDd1S3hiOUhZa1phM0hzT0paenEycDFIK0NuT1l4dlhWcUVubTNYRmJ2NTluZzRDUWVWK05FRCtSM0J0S2JEaFIzMXdndEhnUmxtSzZFT0dIb1AreFQrb3lFWUdVdldzRGwvU2JZMzVBT2JIaG9sa01PeE9MNXZ0K1RaMmJEZGpTWEVDMkxkY0Vnd09ZYUtvWjdndWpJUHNOOW5VaDUyNTdiTXFvOUJyNG9DM3ludnF5RjhrdzBOa3VVQ1JmV3EzTWVUR1NzUGRnUlYvc1ZidjhXbXJFZnBMcS83NEtsa1NmbHdzSThEdW5WK1Z1R2NLQUYxQ0VGbFc5SzA0VkU4ek80ZG00TEs5V1lxSjc4ZlNHQndkSG5USVVOeEtCYzYyV1YxSGY2WDVYakNobXQ0Q0NUVVBjbVM4dUhoSkJ5T3IzRTNsMmlEUWpwTUh4aUVCRzBwM3paZzA2MmJhdTdyck16d1gxMmV1bFFvRHdSclhjd1N0cmhRaWQzTzNpNFFPcDV0QTJJd01ZK0hBV3VWT1Njd25QSXRucEQ1RVpjRFk3UE5NK3dQcXBZMDdIZzFXNDdNMXdUdkd0ODBWY2YwSkh6S0JjZnpiWmhxQzBxZDJ3ckRLeGl3Y21ZNFo3ZVZWSEtUNXc3d2J5Vjk0NEJoazVJczhGM25icTltNzNRTDd6T2xaWC8zcExYRjBLWkNucHFuaFV5alBIRVRESC84MVNOZDNqR3RvV0JteUhIZWhoMjc4UUE3N0NROSt4a05yWUk5N0tERjUreGdSbzZsWEZWY0M2ejlBS2JGOGJ2czhUT2xvZkl2WDM2eDc5VTk0VkU0WWNMZDNvbzJZcHk0NHJvaGNFeXpzTHhIcmNGRTdPbWJqYXdlbUtXcXdkbUVCTDdBT0RHNFg1bUNGRW03c0QvT2JPV2JhcklrTTZrTHJhcW92MkpWRHVEQW9MU21JSWFpd1VIWlZmbU1MN3V3bTVpRVpFYlhoRlhoZ3VGYXU2MDFBZngzTjBmYWIycCt6MFlIdnVCRUMvTk13NEpydXE0c1ZtVm83d1F2ME5Jem0wdUxwbVMyd0VxNTc3cjQ2TFlFdEliVHVLczFnT1U1MUFXUjhXWllrTms5aUtmRnZpV3dHUjZlL05tWHU5SGRaL0dKOGNxVzFrQ0JiVXdkazVEMXNGUzYrNzBkVHV6aENRUElkdVNvd3I0RlZVRkhaTHJUUm1UU2RERzVxRHdRUjM1aXJ4NloycHNWM0Y2MEhXTSt4Ylhxc0ZRM1ZHY0dOM2x1RDAvWWxvWnNpc3YzTGJ3R1Rpejk4VTlLUCsvQzkyM05DNWt0MTVpSlN1bS91ODd3Y0N3QkdNSE1tWXMwMXVybmhVOXhQTU1ZZFY5TzNBUmYwVVo0ckVJbkRvYVlWc2J5MExFN0VQMjdvWk9KUmcySVNFZ2lWcVhqckpiakdlRHNjQU5yaVlZTElvWTB0QjBOZEw4djJSdHlGNWxySDFUNG1LaUNFQnRxYUU0ZmxhVlhZSHdudXFhc0luU2F3alBxZmRXOWJ6bS9EQUszSnd5Q0xSMHFIWEI0NTV5Y2dWbXFGVGxQSGJTNXdPMjVzeGZHWkZWcTlpRHM3ck5UMVlPeHVtNHBndmcycFY1OHpua05PMEVtNVhCN0RKTVJpQkhkTnRJQU13MWlIYzVFeFJ3dEQwU1VkakE3NUlPSUdtSUdobzlkWnQvc0N6RTRrbTFIQVMrT1JUZmdiSjNZMWZKTVN1SUJ0dUkybzFzU01TUjhJd0tPeE14NmQxOUlkQTNHSnFEZTdkMVlveHpjd0xyZTQwQmxZYmE3cDZ5NjNqWDZNVHNaaU9tQTRSMVpkSUp2UlB3eWVtelhwNVhVOHpxK3o3SUxnVEp6VmVXZkptZy9Uc3h0U2VsRndSQkZndS9Zd2lZc1NMcjQxVzhyN0QrWlpvaExaOVdxd2VaMzZ2RjlsdDJQOExScDhVQkd4WkI2MW5xWXE1ME9XZlhNNmtIckgzTlZoUzMxMEQ2aTBDMlpGbjFYQVN2RCt2TFZoV0hldHV2dFVNNDgydTJwR0pMNkNxM21vUFcyWlRzSGVrRUpPUDIyM2JvVkRFRlZVOXZBbFFacWVCQ0JEYVIxaVhSaGVQYTh3SDdDamk3ZTdVMWxUKzBIeUlIU1ZrcjRkRUpYVm8yMW1aaUZWSDIwTjQraWt1bWh6dklNdk0zd3BMYStYUXZnUkc1bUJIa2xDdzdsd0YzYkhiMmpTQmZWbVZOblVGVDBWRHROYlpCQloxOVVndGs3RVRuemx3SFhRQm9mT2NUU0Y5andudTA3WkZuVVA5ZnZtQXVMck1LbUMvYXd2U3ZDMm9CcWNENk93cE9XR3N0Z3BrVzdhbERvRk9wSzIzQnJjcU92c3lyenV5KzkvR2VWZDc0d2c3TGJYZGV2VzQ0SFlyZ3pSelNsYVB5ZDhIK1NEWEQrQ2N1dUxmdnN3OU9UOG9xM1NaZHF3Nm9xOENSNmxRMHRkdzdPOUV3SWdRMjZZWXRqMkFDVHYydlhwcFVNV3JGUmE1ZmZ4aXNER1pWbTRxV0VEd3VPenlPZU5pOFk0bkhFRUxaME5HZUlMNWRjRklQK3NRZHEwclQzTk5hMDNpL1pFOFVMcFBUcnN6NFNmSUMrMFNaZm42Tm5MRjFwQzJ0eXpzeFVBM1ZZbngxSEdFRjI0T3M3dFNsRkkrUXNBQ0Q4WnhJbjNQb0tYWFlvZlN5Z3lsNzZBRU1VYWFoOUQyRG1ZMGZFTEFRWktydnVzSGhGdk9UTzhibitxZVFoMXhwZWYzWDUyZ3VlRWlCWUJ6ZkVFRVZiZStaRThsVzZyN3NTNWhpUnRXdTdibTI0akErc0YwNEtpd1NwbHRrTmNseVltQkxzT0Zjdnh2a3BydXRjZVZscE84MFlpZnc4eG9YRnkySm5hWDdpRWk4dk9XM0lrMXM4VGlBdDBIaU9OSVk2YmpqcEhERzN5Z2FzYnUwOUtrOWp6YVZwenpKQjJtNlorc2ljQXE2UjdNWFlXZ28xUll2alIwOTRnbEpYdTJoNXhhaUFxeXJmbDY4VFRvcG93OGI1UTgvWFJLaGdMTTVWUDFJcUx4dis4VWFjckgzRngyWTBUbDV5R2VDYVN5d3ZjMjd2WStOODdBUnpOWTA4Ymk2NW5NeTVzWU1OVkZKQ2xkbWRHR3JnbXMxN0FRNFJzb3hYNEFSSEN6OUFHdUFhMzNZQlR2WVFtU2U1T044T0owVnJ3c0ExV3FnQW94MU95bGJnNHZ6MTJGdWlyYnJ3bWJYVlpKY1NIRTdLWm5mUGFrRnM1VDRPWmpkY2tBTmpyQWdWN3FPZzl3Z2FvUU5ZeHVFd1VweHdIcTU4RGZtamNjY2IxM2JPU1kxVEd1TEt0MDM4dlZnQXRVSTNMT0FhNnRhOW91VUQvVDdPeit0WmVMK3IvbzhrN3RWNEhEMzVIUFBRQzZWdkZqR2RaUy9xNC9UcTNoVW5lVXhuejN1OXIveW9TRmUrMkM0aVZVVG1xUnM1cE5hZVU4ei9CNU9XRUsrc082WnBBQUFBQUVsRlRrU3VRbUNDIgp9Cg=="/>
    </extobj>
    <extobj name="334E55B0-647D-440b-865C-3EC943EB4CBC-45">
      <extobjdata type="334E55B0-647D-440b-865C-3EC943EB4CBC" data="ewogICAiSW1nU2V0dGluZ0pzb24iIDogIntcImRwaVwiOlwiNjAwXCIsXCJmb3JtYXRcIjpcIlBOR1wiLFwidHJhbnNwYXJlbnRcIjp0cnVlLFwiYXV0b1wiOmZhbHNlfSIsCiAgICJMYXRleCIgOiAiWEZzZ1VTQmNZbUZ5ZTFGOUlGeGQiLAogICAiTGF0ZXhJbWdCYXNlNjQiIDogImlWQk9SdzBLR2dvQUFBQU5TVWhFVWdBQUFId0FBQUJXQkFNQUFBRC9CKy9kQUFBQU1GQk1WRVgvLy84QUFBQUFBQUFBQUFBQUFBQUFBQUFBQUFBQUFBQUFBQUFBQUFBQUFBQUFBQUFBQUFBQUFBQUFBQUFBQUFBdjNhQjdBQUFBRDNSU1RsTUFJbFNKdTkzdnpaa1FNblptcTBSeHN1UmVBQUFBQ1hCSVdYTUFBQTdFQUFBT3hBR1ZLdzRiQUFBRDZVbEVRVlJZQ2UyWXYwOFVRUlRINStBUU9EaWhNV0lESk5RRy9nTk9FK3ZEVXB1bHNUUkxvWWxXZTdHeThxNHdGalpIWW1La2dzcE9PQXRzRVJOcmFJeVZRWVc3VXhHZjM3Y3pzenY3ZzdjWVc2WmdaOTUrdnZObTNzeTgyVU9wczVjRFNwVDNaMWVHNUgvS3B4NG5TdWNmdlovajV4SElqMEJwN29iZnUvZW9sZjhXVmhGNDRlbEQwZDg0UlM4QzIwUjNONjlNWC9XcGw2OFhnZGRFSDBLdkF4NzFablA4aThBN29sMmpHU002enNwRjRETFI3VWlDbzUzSkJpSUFoNGVSV2wwa09vcGJZVTBHNmtUN2ptQ0xLQlU5RWJoRWROTlJxMkdpUDI1YmlVQ0ZxTnR5OFJKUnoyM0xBRUoxeTZXVndsamQwWXNBSXRXYlRNckJMOGNXR1ZoUHoxU3BpY1RTaTBESlQ0NlV2WmJkeWN2QXMrd3FLeXd6UmZPUmdUclJ6M2lldW9iWlVzY2FSWUFkUmFSVllPV29aaG95Z0xqMHJTcDZqa0srYkZveUVHVGpEaDNrWDQxY0JIaG9Ld1owSHJDYWdNaEFHK0Mrb3pOVldIL3BxZ3cwODZZZUR0NGNHaEhnR1AzT09tZno5OUFzQXlQZ2JJeWNYbkRFekpHVmdUYTRocU16MVFHWTlkeGxZQWZjYWxZK0NQTzMwQ3dEZ1hzMjRtNnFrT3M1aVFCdnpoK3hLcW9Od2I3TUxSbmdQWkhNYXJxSE51dzFyc29Bem5WZTROVTg3QjJXeThBRXNDWEdVbVVSOWttMnljQTZzRVpLeXMzQVJsUUdkaUR2Wk9XODFYUkVaYUFKYmpVckg0ZFo3MWtacUlQTHF2bVdNZGxDQm9MODg5YUdmQ1BzVmdhOG5Dd0wyUmJrclZBdUE3NE5VWElHRUptOUtBTjQ2OXpydGc5TzAvckFLQmtJRXBlUmxYUGtHcm9oQS9YY1hIT0FUYU9uemxkdFRqS3l3Rjd1VzdqVXE2NlVEQ3ptRFo2blhqTVRrWUg1dk5EeFlUZGo1Nk9YalcwRXRJbE9qSi80QVk5MjdFb0dFT051ck5NMXpySjZ5NkV0QTV3U3Rlaml4OTUxWGNQUTRoSEpBS2V5V1ZhVkF2TG9ZYWh2dXBkZUFiQm52ajlmOXZmVlZIaFI0N0M2WDJreU1LTnYwbEYvQVo2YkhmekJsdENqQ0llaVpBQjNFQzlNT1Z5ZG1SV2xjTC9FTThjYkdSajF3cHk0dnNTK3lqZ25XT2dHMTIwcEFEQzRHb1k5eS9qZ3NVS2tVM3RjQmpCWUhPMmd4Zkt4RXl4QWY1S3JjU2tBZG9nV2xCZmk0OTB0WjhmWUhtU2c0dE5ScXg1NjV3Ujd6YXFpWndId0ZNRnZMb0F1NGNmT2JxU0tLd1hBWnpnOVhKdWU4MkwxWml4R3JRRDQ0cU1EbEo0OUtwWFVUNWtDb1BMbXZuL253ZHVxL1FGVlBVNTRWNm9RWUw1cWI5c1prMmRUblJRQVpmc2xHU3lsaGJvdEE4T2tCejFpWTVEdVJBYUdUT3BwUnFrdXBaZUJDM3JQZmJJM1ZFcXNsQXpnN2NuYTgrM29ZenBQTGdESWNycndIc3dyTW9DMEdwWk04clZkeVFCL1MzSXhYL0pXRkQ5bGdFOGNsMDRzU05aa2dEK29VRkxweHVtaEFFQm1RRG5WdVZJeXdIZUs4MDhJeDYrcEZnQ3Z2TzZUck1peEpJQy9tV1UzUnltM25pNEFBQUFBU1VWT1JLNUNZSUk9Igp9Cg=="/>
    </extobj>
    <extobj name="334E55B0-647D-440b-865C-3EC943EB4CBC-46">
      <extobjdata type="334E55B0-647D-440b-865C-3EC943EB4CBC" data="ewogICAiSW1nU2V0dGluZ0pzb24iIDogIntcImRwaVwiOlwiNjAwXCIsXCJmb3JtYXRcIjpcIlBOR1wiLFwidHJhbnNwYXJlbnRcIjp0cnVlLFwiYXV0b1wiOnRydWV9IiwKICAgIkxhdGV4IiA6ICJYRnNnWEd4aGJtZHNaU0IyWEhOcFoyMWhJRnh5WVc1bmJHVWdYR0Z3Y0hKdmVDQmNjR2tnWEd4aGJtZHNaU0J5WGpJZ1hISmhibWRzWlNCY1hRPT0iLAogICAiTGF0ZXhJbWdCYXNlNjQiIDogImlWQk9SdzBLR2dvQUFBQU5TVWhFVWdBQUFid0FBQUJlQkFNQUFBQ3FaYnpSQUFBQU1GQk1WRVgvLy84QUFBQUFBQUFBQUFBQUFBQUFBQUFBQUFBQUFBQUFBQUFBQUFBQUFBQUFBQUFBQUFBQUFBQUFBQUFBQUFBdjNhQjdBQUFBRDNSU1RsTUFJdDI3aVZRUTc2dEVkaktaWnMxekc3TmZBQUFBQ1hCSVdYTUFBQTdFQUFBT3hBR1ZLdzRiQUFBTnkwbEVRVlI0QWQxYlRXeHJSeFVlSjdFVDIvRVBCUVM3aEZaUUVBdW5MSXFRS000S1dDQVNxVkpoWjdOQUxSSTBVVlh4aEpDNHFSQUxKSkNEaXNUbUlVY0lpcnB5eElJZCtGRjF3d1kvV0ZCMk5nalJsc1h6dzYvZy9yeG1PUE4vNXVmbXpyMTVMMUk2aTl5Wk0rZWMrVC9ubXpNT0llK0JWUDFUc3ZqbjhYdGdJTUVoTkJJS2FmbjVZT1dWSjVZNml4ZmY5OU1PcFRldi9GQkNBeGd2VG9GY28vVE5VTzFWcDVXU1Iva1F4cFFlWGZXeEJQcmZQQlBFS3FYdkJxcXZPcW4zUHptQ0FhWDlxejRZdi8vZEc1SzJSZW1KWDMzRktSVzYzQlZEYUZLNmZjVUg0M2UvVHVuYmdycEdxZHFuUHR0VnBZQkZrYmFsUWVsLzBrWlJlckNkVnBWT3I3eDZhVWpvZ1kra2RLTkU2UjFSVmFiMExaRjcranN1OHlyZGRVblo1Y2JsYmZidUcybmQ2ZEQvaWlwWXZYZEVicnB3bWJmb3ZrdktMdGVWNW16V0MzS1UwbHQ2LytLbVVBNjRSVzdPc1RlWXZVSStveVAzeFFVN255MitGbUUxVmlrOUZKcFc2STZqTWlrRTJFYUZKc1ZwT3FhNEhnRzRXcFRlRUxwcTdtU1UxYW1NYWN2d0hGeVdJKzNSWTlOcVNtNUVhVnRVVlpTdlVKeXJhbDBWSWU2N2VsbTJwYnZNN2xCQzd5cW1ybU5iRG9vWVRrS3F5bFlwdmZmcFc2R3BobE8zQ0laVEhqMUNodlJVMDFsbXBOYlZvbVlYaWgzWmJMME9SMDNaUkllT2kxdDBLZmNtSWU1UkxXb0M5eWh1NGI3bGZWUG9OelZITzJtTjNzWU1oUjNZMXVWRUFIeEhobnZQODVzVVdaK1NmZlhidEVmcnlhWVNtblNXV25jUEt5YlptMlJFdjRzYW5Fc2NLa2d0NVRFUVIxUzJFWEVvb2hTZHoyUnNZaHBmZ3k3NnFHNXEyWktwWTJrUVkwWTJ3cVJsYUlpb2JxQmpsY0krdFlGS3kvSUVjOGRQcE9nSWtBY1JEaWtnbG8vVXpIU3ZEV2VhTjR5VElLVGtldm40MXNmb1FNZEw1ZVRjeWdSSFU2Y2JkWXpDWWdCclNvOVdJc0JnaW1nOE9SUHZONmg3SGV3Z0RPMTZ3ZmlHSVhwNkNRR0FUUEF3dXRObmZXNzhRZmNjZy8yaHM3U2FLVHZqb2Rkc2tkd2NWYnpUUXRJMXVZVldUREFDZy8yTDJBY1h2WWFhdnlETnNoTWhYU09KU0ZzR3F5Q3dId05ZUTFvNXJWZllwNlNxZEN1eThINU5RYWZ4VEl1V2pTK0pBYXhhenMyc0YwVUVycUwwY2hiZUg3MGxaZmVPakpKRTM0NVdMb0tzTnJHSE1kcDVydkszaDVjZi82dERKT1F6SHVWOFFzZENXQjV2VGQwVXZvSDl4MFE3NUFqQTZ1blVoSFBRZUwwTHI0cVUvbER6aWt3WjJXeW5LbGc4cHdYT1A2TFhXRXFncVdPandBd3FBckFhTVM4M1R3MG5UZGpnSUwxdXk5UnlRcVFNdkEvQmFaM2FwcVdtUm1sbW0wSnQrZE5MUGQyL2VOYXdwK2FtYWVHa3AzV3JqMWpDRytmdk5ZdVhGYXpUL2ZpMXovSXhWRjlLWHR2bnJIdTZHWXJ2RlEzbGtKR1JJYVErcHgwRlJDQ3lkc1ExeUQvZmVpa3hxajZxYXJDSFVUVDJyWFNBK1h1ZjR5SW51R0k5dERsTFgwYTZXU3NMdmRHd2JkNmsxemk2ck03cGdwNnhnY0liZzA1NFcyaUhqRndFUkNudXRodnErZ0doSitNbkNYbGVxMkVaZlhJM1V2QXVQTmpjWlYzOEtqRHo1MkUxeEY0Z2JsSVpXTXBaNFZEeFk4ODYrU1RaWTZaNmN2WUVxYzYvRFN3UWV0ZkptcmVCSEN5ZS9qcUw3MUxweXViNjhZVzE5QnV0UldRWWphVTBUREdpZC91Y2dmMXdBWStvOHc0blczOCs1Q2lING0zSm9KY0J5dFZsSC9icXUyUmpDUlAzNGZNZjB4VVV3L0JzbmIzZmR1U3BoT0ZwNTBId0NXWjlNUjBPSTBKNGQ0TXU4QVRSY2ZvSm1TY2tGSE9FWng0djdVb0pqR3BYNERsaEZUWk85MTlzV3MwTzBzcFJSZ0ZwREs0blI4Q2dOc1pVUDc3QW5RbkdTcGNQczA2YzNZSWt6elZURnc0bjFReHNJRStCbERZdlhleWRtRHlrTWVoKzhOWS9LTk04WDdLL3QzNGdhZ2pCZDVMZU5pRVFWTG5POXQyVG9MU3ZtQUpmR1U3Q202dk9CT0JKU2R3Q1FKRTIrbXozL0JGMmVsYy93MmlONFhCU1V5RWx4dmN6a0g1T0NIeUZZZ01nYUpXRVB0WUd3TTlOYXBOdElKVFVKbU9rN2draEc1UjIyS0hyZ1U1R1Mwc3luSVFCNnlyYmNyRHFjdDkzOWU0dUpWUk1PZ1JMOVpDbDRuQTQ2Y0FheFFUNjh1OCttTk8vK05ORFNGUHNYZDQ2YVRsSEUrSDlFcHQ5TUZuY2ZlLzVQWkVka2g4UlRzSmhpVEZiTmxpMFE4RnhvRThZTEo2OE1JNlU0ZEc2eXBaOVZlU2h0UWoxRG5TS1B2VDlCUDd1S3hiOUhZa1phM0hzT0paenEycDFIK0NuT1l4dlhWcUVubTNYRmJ2NTluZzRDUWVWK05FRCtSM0J0S2JEaFIzMXdndEhnUmxtSzZFT0dIb1AreFQrb3lFWUdVdldzRGwvU2JZMzVBT2JIaG9sa01PeE9MNXZ0K1RaMmJEZGpTWEVDMkxkY0Vnd09ZYUtvWjdndWpJUHNOOW5VaDUyNTdiTXFvOUJyNG9DM3ludnF5RjhrdzBOa3VVQ1JmV3EzTWVUR1NzUGRnUlYvc1ZidjhXbXJFZnBMcS83NEtsa1NmbHdzSThEdW5WK1Z1R2NLQUYxQ0VGbFc5SzA0VkU4ek80ZG00TEs5V1lxSjc4ZlNHQndkSG5USVVOeEtCYzYyV1YxSGY2WDVYakNobXQ0Q0NUVVBjbVM4dUhoSkJ5T3IzRTNsMmlEUWpwTUh4aUVCRzBwM3paZzA2MmJhdTdyck16d1gxMmV1bFFvRHdSclhjd1N0cmhRaWQzTzNpNFFPcDV0QTJJd01ZK0hBV3VWT1Njd25QSXRucEQ1RVpjRFk3UE5NK3dQcXBZMDdIZzFXNDdNMXdUdkd0ODBWY2YwSkh6S0JjZnpiWmhxQzBxZDJ3ckRLeGl3Y21ZNFo3ZVZWSEtUNXc3d2J5Vjk0NEJoazVJczhGM25icTltNzNRTDd6T2xaWC8zcExYRjBLWkNucHFuaFV5alBIRVRESC84MVNOZDNqR3RvV0JteUhIZWhoMjc4UUE3N0NROSt4a05yWUk5N0tERjUreGdSbzZsWEZWY0M2ejlBS2JGOGJ2czhUT2xvZkl2WDM2eDc5VTk0VkU0WWNMZDNvbzJZcHk0NHJvaGNFeXpzTHhIcmNGRTdPbWJqYXdlbUtXcXdkbUVCTDdBT0RHNFg1bUNGRW03c0QvT2JPV2JhcklrTTZrTHJhcW92MkpWRHVEQW9MU21JSWFpd1VIWlZmbU1MN3V3bTVpRVpFYlhoRlhoZ3VGYXU2MDFBZngzTjBmYWIycCt6MFlIdnVCRUMvTk13NEpydXE0c1ZtVm83d1F2ME5Jem0wdUxwbVMyd0VxNTc3cjQ2TFlFdEliVHVLczFnT1U1MUFXUjhXWllrTms5aUtmRnZpV3dHUjZlL05tWHU5SGRaL0dKOGNxVzFrQ0JiVXdkazVEMXNGUzYrNzBkVHV6aENRUElkdVNvd3I0RlZVRkhaTHJUUm1UU2RERzVxRHdRUjM1aXJ4NloycHNWM0Y2MEhXTSt4Ylhxc0ZRM1ZHY0dOM2x1RDAvWWxvWnNpc3YzTGJ3R1Rpejk4VTlLUCsvQzkyM05DNWt0MTVpSlN1bS91ODd3Y0N3QkdNSE1tWXMwMXVybmhVOXhQTU1ZZFY5TzNBUmYwVVo0ckVJbkRvYVlWc2J5MExFN0VQMjdvWk9KUmcySVNFZ2lWcVhqckpiakdlRHNjQU5yaVlZTElvWTB0QjBOZEw4djJSdHlGNWxySDFUNG1LaUNFQnRxYUU0ZmxhVlhZSHdudXFhc0luU2F3alBxZmRXOWJ6bS9EQUszSnd5Q0xSMHFIWEI0NTV5Y2dWbXFGVGxQSGJTNXdPMjVzeGZHWkZWcTlpRHM3ck5UMVlPeHVtNHBndmcycFY1OHpua05PMEVtNVhCN0RKTVJpQkhkTnRJQU13MWlIYzVFeFJ3dEQwU1VkakE3NUlPSUdtSUdobzlkWnQvc0N6RTRrbTFIQVMrT1JUZmdiSjNZMWZKTVN1SUJ0dUkybzFzU01TUjhJd0tPeE14NmQxOUlkQTNHSnFEZTdkMVlveHpjd0xyZTQwQmxZYmE3cDZ5NjNqWDZNVHNaaU9tQTRSMVpkSUp2UlB3eWVtelhwNVhVOHpxK3o3SUxnVEp6VmVXZkptZy9Uc3h0U2VsRndSQkZndS9Zd2lZc1NMcjQxVzhyN0QrWlpvaExaOVdxd2VaMzZ2RjlsdDJQOExScDhVQkd4WkI2MW5xWXE1ME9XZlhNNmtIckgzTlZoUzMxMEQ2aTBDMlpGbjFYQVN2RCt2TFZoV0hldHV2dFVNNDgydTJwR0pMNkNxM21vUFcyWlRzSGVrRUpPUDIyM2JvVkRFRlZVOXZBbFFacWVCQ0JEYVIxaVhSaGVQYTh3SDdDamk3ZTdVMWxUKzBIeUlIU1ZrcjRkRUpYVm8yMW1aaUZWSDIwTjQraWt1bWh6dklNdk0zd3BMYStYUXZnUkc1bUJIa2xDdzdsd0YzYkhiMmpTQmZWbVZOblVGVDBWRHROYlpCQloxOVVndGs3RVRuemx3SFhRQm9mT2NUU0Y5andudTA3WkZuVVA5ZnZtQXVMck1LbUMvYXd2U3ZDMm9CcWNENk93cE9XR3N0Z3BrVzdhbERvRk9wSzIzQnJjcU92c3lyenV5KzkvR2VWZDc0d2c3TGJYZGV2VzQ0SFlyZ3pSelNsYVB5ZDhIK1NEWEQrQ2N1dUxmdnN3OU9UOG9xM1NaZHF3Nm9xOENSNmxRMHRkdzdPOUV3SWdRMjZZWXRqMkFDVHYydlhwcFVNV3JGUmE1ZmZ4aXNER1pWbTRxV0VEd3VPenlPZU5pOFk0bkhFRUxaME5HZUlMNWRjRklQK3NRZHEwclQzTk5hMDNpL1pFOFVMcFBUcnN6NFNmSUMrMFNaZm42Tm5MRjFwQzJ0eXpzeFVBM1ZZbngxSEdFRjI0T3M3dFNsRkkrUXNBQ0Q4WnhJbjNQb0tYWFlvZlN5Z3lsNzZBRU1VYWFoOUQyRG1ZMGZFTEFRWktydnVzSGhGdk9UTzhibitxZVFoMXhwZWYzWDUyZ3VlRWlCWUJ6ZkVFRVZiZStaRThsVzZyN3NTNWhpUnRXdTdibTI0akErc0YwNEtpd1NwbHRrTmNseVltQkxzT0Zjdnh2a3BydXRjZVZscE84MFlpZnc4eG9YRnkySm5hWDdpRWk4dk9XM0lrMXM4VGlBdDBIaU9OSVk2YmpqcEhERzN5Z2FzYnUwOUtrOWp6YVZwenpKQjJtNlorc2ljQXE2UjdNWFlXZ28xUll2alIwOTRnbEpYdTJoNXhhaUFxeXJmbDY4VFRvcG93OGI1UTgvWFJLaGdMTTVWUDFJcUx4dis4VWFjckgzRngyWTBUbDV5R2VDYVN5d3ZjMjd2WStOODdBUnpOWTA4Ymk2NW5NeTVzWU1OVkZKQ2xkbWRHR3JnbXMxN0FRNFJzb3hYNEFSSEN6OUFHdUFhMzNZQlR2WVFtU2U1T044T0owVnJ3c0ExV3FnQW94MU95bGJnNHZ6MTJGdWlyYnJ3bWJYVlpKY1NIRTdLWm5mUGFrRnM1VDRPWmpkY2tBTmpyQWdWN3FPZzl3Z2FvUU5ZeHVFd1VweHdIcTU4RGZtamNjY2IxM2JPU1kxVEd1TEt0MDM4dlZnQXRVSTNMT0FhNnRhOW91VUQvVDdPeit0WmVMK3IvbzhrN3RWNEhEMzVIUFBRQzZWdkZqR2RaUy9xNC9UcTNoVW5lVXhuejN1OXIveW9TRmUrMkM0aVZVVG1xUnM1cE5hZVU4ei9CNU9XRUsrc082WnBBQUFBQUVsRlRrU3VRbUNDIgp9Cg=="/>
    </extobj>
    <extobj name="334E55B0-647D-440b-865C-3EC943EB4CBC-47">
      <extobjdata type="334E55B0-647D-440b-865C-3EC943EB4CBC" data="ewogICAiSW1nU2V0dGluZ0pzb24iIDogIntcImRwaVwiOlwiNjAwXCIsXCJmb3JtYXRcIjpcIlBOR1wiLFwidHJhbnNwYXJlbnRcIjp0cnVlLFwiYXV0b1wiOmZhbHNlfSIsCiAgICJMYXRleCIgOiAiWEZzZ1V5QmNYUT09IiwKICAgIkxhdGV4SW1nQmFzZTY0IiA6ICJpVkJPUncwS0dnb0FBQUFOU1VoRVVnQUFBRElBQUFBOEJBTUFBQURXRy9UeUFBQUFNRkJNVkVYLy8vOEFBQUFBQUFBQUFBQUFBQUFBQUFBQUFBQUFBQUFBQUFBQUFBQUFBQUFBQUFBQUFBQUFBQUFBQUFBQUFBQXYzYUI3QUFBQUQzUlNUbE1BUkptN3plL2RxM1lRVkNJeWlXWjFOSm9MQUFBQUNYQklXWE1BQUE3RUFBQU94QUdWS3c0YkFBQUNMMGxFUVZRNEVXMlVQVzhUUVJDRzU4QW1PY2ZCVWZJREhDR29neEFnT3J1alFsRlNCUW5KTHFCQUZKY1NJU0ZUb0ZSSWRrR0IwdGovSUZZSzJydUcra0JLSHhkVVNDakI0UkkrRkY1bTczWm5kOCtld3RxWloyYzhzek56Uks2czN1MDhmVGxRbG1ETHRRYzlLUGs1WW1QOHh5SDFUV1N2djMyL2g3TUJoWjNmbG9ROVRCT2xydUVKVmRCVngwSSs0V0pjbkE2eWNRL3Iya3hVQXlaYVdjSWpZQ1RraEdNWWFYSWVlWWJLRUFBckJ0QUNjQzVLaW45eXBpVmdLbHFFMjNJbWFrSEtXUVIwWWpudlE4cUpjZUc0VUdyTDJjQVBsd3h0T2NDcFN4cFNEcGZaOWNsQXExZmhwVVpWS2FjSzdIbytVazREYUh0RXlvbExHUXlsbkJUdTR4Q2xFb0Y5TWpmYVltSzBJVCs3bDRJQnhMbXA3cytSSzB3d1habER1RzlLSG94bjJXYUJzbGN6SWVPQzhCaStLN2xkTndUWUthRVRpMTc0S09oWWxQaW9wcFBnQzQ5OVF2VzN4dXVzUkhnYWp6UWJ6U0RhdjVXejlpd2hPbFRvN3p4Q0g1bjhta3ZDQ1A1VTJsdE5maUtydWFlS1haRmc0Z0xpNFRjKzFWT1BjSy9NOU1kZGo5U0JTMjNvNzNxRUY4NnNYMnZkSXh6TlZJclBIdUVtdGd0RGdEY2U0VG5TaG1XN1gva05uajA5SnBYU2RLYVMydENFMVRGYjB0TUR1K0dLY1dvVGZXZER2SFBETlVpekkzOUJlbml1WFVMdWxQTUl6c2VFRjk3dDRiSDlaQ3dEWDYzVEFySkVCK012NW1VWW5ZOEt0ZGFSZnlGcXNNTjdaRjhVK2hDNWVUWlZBL3ZjNFRzMzd2TktqZ3RuOVh1c2tnejNPQStXN1VTWnRPd1Z0L1p2UHNzZTVpRU4rQS9lZTFXeGxSSUN2UUFBQUFCSlJVNUVya0pnZ2c9PSIKfQo="/>
    </extobj>
    <extobj name="334E55B0-647D-440b-865C-3EC943EB4CBC-48">
      <extobjdata type="334E55B0-647D-440b-865C-3EC943EB4CBC" data="ewogICAiSW1nU2V0dGluZ0pzb24iIDogIntcImRwaVwiOlwiNjAwXCIsXCJmb3JtYXRcIjpcIlBOR1wiLFwidHJhbnNwYXJlbnRcIjp0cnVlLFwiYXV0b1wiOnRydWV9IiwKICAgIkxhdGV4IiA6ICJYRnNnWEd4aGJtZHNaU0IyWEhOcFoyMWhJRnh5WVc1bmJHVmZlMXh3YzJsZVhIQnlhVzFsZlNBOUlETXVPU0JjY0cwZ01DNDRJRzFpWEYwPSIsCiAgICJMYXRleEltZ0Jhc2U2NCIgOiAiaVZCT1J3MEtHZ29BQUFBTlNVaEVVZ0FBQXZNQUFBQlhCQU1BQUFCN09kYzFBQUFBTUZCTVZFWC8vLzhBQUFBQUFBQUFBQUFBQUFBQUFBQUFBQUFBQUFBQUFBQUFBQUFBQUFBQUFBQUFBQUFBQUFBQUFBQUFBQUF2M2FCN0FBQUFEM1JTVGxNQUl0MjdpVlFRNzZ0RWRqS1paczF6RzdOZkFBQUFDWEJJV1hNQUFBN0VBQUFPeEFHVkt3NGJBQUFWamtsRVFWUjRBZTFkZlloc3lWVy9QUjg5Yjc0bkczSFJmMlowMVRWSzZNa1NzeWlSMnlERUtNaU1mMmcwQnJwZENTK1k3TTdra2V5eUNld2RGUTBTWTcrZzRBY3IzWnF3UWZ5amgxMVJrSVFlc21nSUFYc1FaQmNVZTl5RXZQaUJQYzZzOXR1UFRQazdWWFZPVmQxNyswNTN6M3NMN3V1QzE3ZXF6a2RWblRwMXpxbXFlK2RGa1VtbDc5Mnd1VEVlNVZzM3g4Q2VvdVpMWUZaVjh3RkZ0YXRxcXdnOGhZMGtnVTIxT3hKZWdMU3MvaWNvVHd1VFNHQkgxU2NncTV4UFFEUWxDU1dRM0E3TG81WGFFMDNZYUx6ZmhGZ2YvcFBQLzhhdDExTURtMWV2cEdwR0t1NnAxa2g0VXlTU3dEVkZLYTNqczJwL0V2SE1UdjNzR0dKYjBLTC9kb3BpYjVJQUo0b1cxV3NwUm5lM1dQN0FTOG1OZC83ODhFYkt2L0NTZXVCUGg4TU41TlpsSVVYNW54OGFmUDB2Q3RoODhIZVRHOThZTjdKZS9QeDdFNlgrTzhXMnJUWlNOYU1WSjNNUm8vSE9ZaTNHV20vVWIyZEJwbWE1cnhIZU5neHU2aGZWZGpIQ010cXBLUFgyb1ZqUG1YNThiU2pDTUFBVWZ6OEZtelJVMlZFcFJuZXpXT3FyYi96U1cvNFk0djJQL0daS0RYWHhUMjk1V3FsMzVjTnQ3ZndsWnJMY1VHK3ZSeC9zRDJzbStoVjEvdWZmK1YyZlUrcTNDdHZKQWE2cjlMUlBIS0J2cXVPY0J1NVNWVSs5aHpqUEoycUlkMitxd1NFUTNxb0dHMFZkV00xb1hvaDl2M3FWS3RCTy91QVdrMWZyaFBBUk5iaEp6ekhTWnFicksrcDBESG9QZFUyZGVLVzdtMTFTZjJjYVFQL1RFWm9HckNyMVRaMXBxSThXZGVVUzBTOG5kbnRwcHlERHFubGVOM1hQamgwWDlwUTZEUG10cTZPd1l0VFNhc1pyakVvNVBsNk50ODd6S3FNN21sdGJEZW82czFhczlwZUkvcnBSK2loYVZybGIvR1VSVnJtU0Z1UmxvMnFvdElYdWpjdENtbEF2Uy9ZdVo4cEppMXVvcUR4MVc1VGFraXBjakplSXZpL0U3ZHdBYnVHQyt4RmR2OFJyQ0NKbktpcTkvKytmTVd6Y1oyTXdMc1drK0V0cThHbEx1Nk15SXdEa2ZpWHEyRlhwNk5sdnRWajBTMHF4QlY5UVRzcU93WTRMRDFkNWdUaG9ZYTZzMGdTbGRFVWhmUURzU0QrRDZydFFtSUdac1RMcElMdVJhYUx2S2pmWjlHU1FxS0pZOUF0SzlCQ3pzSnZoVVBaamxJcmdadkR5S21BcVV4dWhPZlcvZVlpajFNMm9nMUhRN2dET0h1UzlaZmhROWpqTkVzTVNIY1UwVmROd1Z5NFcvWTdUUXhpdWZVZG1jMHMrNi9aNGxucEZwZU9aaGNubHR6VDVyR1VHVlZ4QnFtNDFaQjNaYWhvYjRoYS9neUZtWlNZRXhhSlBQTVdzNVBpVU5YL1dPMzVCR2hpYVFSKzNRMkNUVjNKWVBVcXA3SFJrRlBRcjRLUkVmNVJtMVZUdTlnQXI0SlUwM0pVTFJROW5mU3FvM2N4aFZ4U3QrOUllOHdBR3k3VWx6SFhtS3I0eUhzL2FoUTJQVXlKVnQ2cE1CcWVhcHUxNnh5TUlDOU1IaEI1Nm9laHh2SGdpdU8xTUxCaEZtNzZKV1BjTFFqWTBVMHVIOVdXM1VvY1NEUVhVeHJOMlEvbGNDb0FSWVpYcElIdWNKa2pFSGtVUklvbUNtNFJDMFdPR0Q0UjFMYWVkanJjcW9qRzFIdW9odkhWbTZTcjdvZ1dKNkVLbWQ3N1VFQTFwUXJLSHFRYmdFdGtWQUlMQ2JnckJGUXRGWDNNaGFoUjEvSG13REpyK1ZycVpWUUhYVGpaWGNaR0FBYzU0U3l5TGZrbk5DbHVCUy9DdURpNzlZdDB5Z1IzSWJDZGdvejExUktFNnRNVkMwZS80bEh0aTR4eXpUWDlXZDNLQ1hJZWF6bUV4U2lSZ1lKMENEVWxUWjhvVG43eGxPSTFlRVdlR2dNT3VRUFJKSnBUd3VCZUt2aTltRFJUci9rcXlIRkQzcWpCTEpKNlZxb0pNMXZ0M1V3YW9nRGdIMUU5dmpYTnc3bkFWcEp6WmlHRDc0Mmw5SlVkZHBST0ZvZ2NiWjZvZzVreWt0QVlNUGl4ZWRVR1ZjQy9JWk1QNnhEOEhuSDk0SURjUmYvYXhBajRNNmhVNE5NYTVzMDlTOEdxYTVWeGE5Sm5KRVlvaTBaUEx1Q21ZdU5sSVdRaXp2QVoyZHE1TG1ENy84RlBtNHFUOGdWdnFCNDhOaDlVdkp6YytVeGR1RWNMNms2ajhFNVVIbnJGMTg5NGVJc0k5VDRWZC9Hekt5VHo2NVFRZHMrbjdtZU1iZnpXT0VXVFhlYWoxL1J4MTVRNFhIaVNReXpnVVRMU1VEVklUb0p6WE5VNS9ZSjVSMUIwa1dtemxycjdnYWhINEkwcWQrZFlKOFpDcTRqcm5DZkhrd2QxMjgvV05WWGJoYlM5U0JxZmZzMEkzRC9GejEzaDdUNjI5SWFtcGNzN2pRMXNQMFR1RG5PNVVrZGJqek4vem5CQjkxcHoyU0FEZkpxYXpvclFyWjRkekdyVTlnUEwvZ2M1Q2puOUY5eTNiMG40Tks2bzNlQ2I2Ymo3VTl0VjJtUXdkejN2WS8yZXBSUzh4dzhXc09XVFEzWG1XRXU2NXp6K01jTkQxaktVUTdDTFIwK0xaRUV5SVBydGpoREZBK2xjZ3hmcFNqTEJyajBkUmdtM0hOZnlMSWxpdEl5d0VQZm1ick1pbzd5cjFJWTNRdExyanY4ZTBRTE5ac1JPRi9qc3ZRTGJVVDI1a1NYWk5nc25kUzVESDkyUzVrNUUrbGVxSzMzV3B0WmtpMGRQR0xSQzlyRzdoVWs2MEhGclJzNjRmRldoc2pQWmptcEVvYW1Dbk5IdWgrV0NpaEY5Rm5jVlBFbnpXV3N5S0o3cnVBUUFjSGZTODVZWXJhUVRURDFLakYvK0Y5QzIwWmRNYmVqV09GMUFxbmtKd0gvQk0vTEFIM2ZSRzVXRlJ0a2owOUpxU2lDcWlhQ1pGak9KOXFNVnkrQnRuMCtacGJlQ1NZTTJhcHhxNkdHOXJTaGpDSTUweGUreXpPaFd3UkZ2NjRlS25aWXBXb0Q4bU9vQUdpS1hEUFlUNkt0eDduRGx4eHFIR01kaE1sRDc4UjhQU1o0ZncrK1V2eGVyOE1BK0kxU3gzR0xRRXBPc1o1Q0xSa3pXNVRQUmxDSUhTdVNDdWtXMXBxTmNiMjZheGpqcGJzZTNqT0duZjlvRGMwVWROUHRHVjF3U0VoVUJtQkZOeWFoQmlVUjNZVnoxUDBKak1tQ2EvR3JkTGw0YVJTUzNUaGZCM05nR2VHM0VBckhsQkRRMHlESUw4U1g1YVBlbk5lRGpKV2RIWGcxWjBnUndDMGljRnNrbTZDcnZBYmU0cDFkc3lVRkhrS0NKamRtaHFLM3BEc083RnlCMWlBUXc3VDN2aXE2RDAxcjYyaGR3d29VQlh0STJyUm55U2F4eVd0dk40UEtLeHYyOGpENFlZWEljZEJLTkJzaGcwTGkyRFllbElZOWdmRW4xZEtzamd1SkpVVzVQakJOZW0zaVp1MlcyQ3puWVNXcy9pZ1pQaW0vMVlLM0NQa1VDdFRUM0dZTWM5SjROeDV6NmdQM0o5MERtWm9LRCtlaG90Z0pyQ3A5REYvSFIyTXdlZHFzcC9pYXZsUENCVVVZSUNEQ0VNVFNobUhKWk8vSlpDWVljbGgyZVhxM1N5ZjZ6dHRGamVwb3R0c1FDTitZNG9yRCt3UExyNkVLcnZxVWRDWXdMZHJzRlk1cmpWTzhUR0lMWXNQVCs2MlNnQW9Ob1J3K241bFV0ZXh2TnhMOGxEeHJmck9UaUlPYmtXUXdoRlgzNFlOZm5wekE3VzBJYkNwdElHTS9XZUw2aEVNK081SmlUSVdDVFpjMEpDYjA4dFpjMXRsQnZFdHlTYVRTK2VFRkxYZVhXbUFoSDN3TE5kM0plT3QvWG1PckRaZFhseUVYV3ZlTFZzeHplempwVTNzaGhERXprNERKc3Jjck9oc01PSkVFYlBxcmRaYy84RHVtNlI1aHhHN2pYR2dBaDU5TkRhTFZ2dENUYW1XWmhqOFFLK3BHY3hFZWNhVmZZMUZkYVhtRkdFbnRLQ1pabC9OVjZwV3pBOVlLWU92ZUxWc3VSRWIyWlpZT3ducG5ieFpZenlUa1U0OVV4TGMyVFozb3BPSU56V281cWo2QVJEUEdIVWlsdUFxTjYyMWM1cVkrdUV1Zkd2T2hiZkFTVDRQbllHVWY5QVUyRlFXenBEUHg3WTF1VmVqWmVEYldESHJTUmhOSGttOW9JWmowdWZGZVQ2NHhEOVpISDlLQkZPckZYNmZTUjY0MEsxM1BhVXVGMmN5N01wMHVjMnBvLythVDBvajZOYVdoMnhRazU1UE1teHpvR3J5VkRKQ3lRc1d1N1YrSHd3OUc2K0s3WU14bjEwb0c3MUxCSE13Nkd1alhjYmt4NGtoS0tIeW1hM1ZJK1preE84ajR6a3pGck5MVVZmZTEwMUZpdnZvREFMV0xlTlFEdlI4M1V2aExFVzN2aGpPOWFzMWtleDY0QUlaTVdaS05RbDR1WUY0UW9aTXNIYk9mUU5NN2I3c0pWMElVWVdyOGpXaDd2WlhOSDNyYlhEdGhycGlQbDMzU3poMElXakdzOXp3blp3TFVYVmgxRkZsb2JsVWZObXo0UU1tQ1BhclprRU41dTI5VkU3cXhyUkRFZXpSSWFtcW9iOGp2eVNqMk1GOGhuT0orcEg2dVUvaERqNk9Rb2ltRVdpaDN3OE01QW4rbXNpREVqWUJlMHczNktBVUkwdGJpMFJwK1BWRW1VOTJwR0l6Q0kzbkl0WU1rWUQ0WW1UbzdkRllPNVIza1hWM3I2QTZRT3VkQ3NlY1B3cyt1REc2WlBQSllDb2o5TUpvTmRsSDRQeVJhS25XVFZXaXpBaCtyUlJnSVUrSVJBbE9zeGx6ZlV0K2JwYkROQlVWbHV2bHN4YUZIVWtERExzWU11Wld6UnJqQVlRdHl3UVVaRG5DbXhseWZsbFFZdHFCeTRQSThidGU1Vlh5S0xuRXUwR2JKYWZyd3crZzVwRWR1UUIyQlNLUkU5N3IwRDBvc3JNS1BIZ1hXRFhEY0N6NUZIVHhaYlFiellTWGkxbUFYeG5VbFlUTEJnM1dqZTJDWWhWYnBpK1FQVDFtZXJuTWpXbzdCNExTUlQxOGpBOCtMalpDb2JzODgvUUowb2RaQ3E1b2tqMFpJVnZNaUxDdjB5Z3RDb0dCRmhrT0hZTk5pelZLZE8xWlVKbzNXelphdFJ1Mk95bVhndXJZdnROTlZSODN5SkV0VzJkcTZWNmM4QncrL1RqVXdIMXVSbXE2UmNMU29oR3pmUXg1SU1DWklvZ1drUGhSYUluVzdZcmxPdlpRR2t0V09JUTU1SEJob3hQbUM1MlpxcmoxRFoyVmhkazBPOTBaSWpXTERNY2d4NXJaanZPZDlON2IxN1hURnMxYndseTY1RnYzRXV1VVlHUG5YbnVpUjhWbWhnQ09wRlNObU1paUd5OXFTa1NQZXl0cHlZUWh1eHhMTGM5cDl5b2dhSWE5ZlRpZDRxL3hXWkRkcXlEM21jTmZhUGZxZWl5NDRuVzJyR3VtOFFJMFV3bW5Ja3pyZ2d4amZIUXByOUxLb2cwN1NEd1dQWU9iOFBzWngyU3laRTBxMXpaUUdHTEN6bFBPQ1IvNmxNWWhhS0hWRnFDdjVmMTFzMmdZWGpSTFlOZGM2WUJLMGZHbXpqWkpXNXZnKzRmZ2F3WjZpeEVXemZNb2xXN0Y0OTlnK2ZOblVVcnU0WnNEUjV6dmwrZDRmNDV1TTZWRS9SaFNHcWxjSzhEVDV4UWpNSldDc0V2d2lINTdmc2c1QXRGditQTk1HS1FRTWVKVDQvVjNEQ051UjlkcDVLWWVJNElNUXZTRVJjUXc1L3F0WkN5MUEwM1RUT3ZHUFlWUjA1WFdMYld3UERybnlQZ2RaU1dCcXlSbU1xTkg5YUZUc1pHNldvSzk0Y211NDROSW41N3dKVDc0RDRLYVFUQlJBYUdsM2N2ZnJYTkY0cSs1bnNSRkU1U0ROcnF3SzlwTTBKZlhYQzk1eTdoZkdrV0Z2SE9GUHdQOXdtYW9ZMkNmMzRHckw3ejRNMFR3MHpPUmxDRVQwK1AyVHM5SzhjWC9UTnQyOVpQZ1R4cmwzMDN4eUpwMXArQ0NQT1RISVdiTGtRUnROSDFySUxDRVVOeW5udSsvREx3UXRHRDlFUW8ycjcxTWJVcHJhL1ptVWlGOVFlV0JVS2tFMlJub0lqQUlKbFFRaHQ2V2ZpbnhxaE9uSXVJZHpWaUZIdStCbFJhdEFhaWZ6c3VHbnZrZHQyK085dmNCcXhqWFZhU1hpZ2U5YWhaU01IMUxFSEJkczdSTDFYK2pRdEF2c241N0xOUTlOaHo3Z3RKTnp2YUdsc1lnOVMwRGdnTFdBYkp3d1pHMDh6ZEpyRjBqSHVzR2Y1ZENTR3djVnBrWGUwNnJqaVMwRXRGT29lTTkyRkVYRVhjcjJPQ25SWWc2TU1SSHZPZUhxRTRXYW9wRjIxQWdaeGxGWFlOTngxWmh5Ull5QlNLSG9hYTdRSnRpc1dLTUlPTzZLNnU2VmxQQ1dzZ1pKajREWXVPdWFzanUzT0FuMFRtdE0rbmZ6VkJCQndJN0ozWE9GTnpXZzlUYjI0SENOVW1aNEpYMGRGWlUrd2ZBZ29OT3NCanRrZ0ZMWk5MSDV1UTlyYkZJamZGeC9GZmZEZTFoSVN1OGRpZ2d1em5EQ3o4TFJROXB0WEZreTVVV1g3K2E0YkpnZ2RHRGR0Uzc0QUdWa0xDSzN1Q1U3a0oxSmk3aHgyelhTSCt2VGpaZXBINGxta01wb2tYQXFRWXpCTWhlQitNMDVIWmpERUxPZ0l0VjdUV3I3T1lMTCtKSHZDY0VpeER4UlNzSnlVb3FYVytOQjlXOGRETGxvYm0veFNLM2wvWG1FSldaV2h5VlhNejcvY0o0OFNLWnQwc2NGM3Z0c0JRQjVLbXZzV0N0em8xWkFqV2prd3UvRGhCdnQwb0pWYWRJRytSWFRlY2MyTGd2UXZTMjZZdEZ6VzJiQ2cyZFg5WFBta2F1dEx2cXZxMU9qT0E4OUxMQ2VVbXNxUlNwQUlpcUpxTDBqUW85Vk1zK2sxbnl4Q0p0QXd0eFdKR1V5Rk4wNTRHeU44OGJEcHI1NFgxZHU2TS9landQSGJGakMyeittdG1OVGJtYTZKa1lGQTNQY0R3V2libmZqZWR3Nk4xMWRZTkxCbFZ2T2J0REIzRlpMbUsxWE5RMXlDSXV1SFNRQllUamtUU09kRzVjc0pyUWhjelA4V2l4NUk2dGlSN01vV1lCTmEvdHU5bnIvTTg3RWlQYUNHeXVVT2Y5c0dyU1Qrd0IyYnlVUGxOMjBEa3YvbEhOeVYxRFdpY01CeFdxbVh5bnRVWG9IdnZyMHdtcnFMSFAydGFXUTIzYTBJelNhWWo3NWJTa2JEaHIwK0hyU2hncEUxY1N5ZDhoMFV0RklzZTNCKzMxUGJxQlNXWU81NkdOZEZaQkl4OTFzOCtnL1hoZ2hZMXlMQUFUdkNnTnpKcFdkNm1CNEtQczdyTzRNZC8zNVhtckVXQU9lOEs3cnFkeGhWN0RVeHdTUW0zSHBWK1NEdTdZNEIwV0UrYUtHaFh6cXlxSnkwUHVzNmdSaWpGeUcvYjdNdDZoUFFHSGsrTUFkRHZxRytmQWZWK1h2ZFF6eGJSSXNGN3NOYkRnYjNMVkViUkkyejMvR01ibU1NRFJrZ295KzhBOXJXZkxDVk82ZUZHVzR5S1o2eFhhN25odmMxYlNyVEc0Yk9IZDNpSUpodDhHS0czWEhVQU9pY2FPcCtKelhUMVpEODkvbzRHaTF1Q2tCNWtZcWVoWTVRS2Y2UEptVUJ1aWNLZlllbUlrZXdUcWxyVjJZNFNyU0pIUWo2TTBtUHlGNGhZajdWNnkzUnZTbzlvSXdpOTJMRkI0ZjE2Q2J6QWNRSHhDcjV0b09YNlRGVDZ3a1dkUURiZHAxN2VvTDlJbGZNZVUwaU1sYW1sM2E1cXlxVlhtY01kZUM0bTZqZUpEVjdET0R0a2Z1Z3R4d0JMOUdlemRNeGozclJtRkhxUzZJYWxFeCtSOG45dFJJNlFxU3FnaGl3dWVsSHA0aVlCSHEzd3JCTi9qb1hJRTlXWmJnWjYvQnpiajFJQ3V1ZGs0Z2ducGJqL29OU05aR0JWeWZKNFFRMWdZSCtjT1hyUGNNbkFrR25saUhYZm9qWDJOeDdCNUZrNHdQT2Yvcm5QUVlSVngrUmZMbHBjNktuem55Rnd6bnlQL1BZWjhTbzMxQ2Myb3ZtK1dEalVyZmIvblp1SmxpR0tkLzdqKy85ZU9TTUEyMVJsdUxkWTRBendmUlFPY0V6NkVIM3NjeFpJMXBscmpmTDBROGtEdTR4dW4wL2ZHbnpybVZTZExnYU9nbGFZbnYzRW9BWVh0SG5VNDlYOWFxSTFkL0NlZkxJU1ZCUHBFL1Y4OE9pMWk3RlNENExSTUlwRjA1RDZ0RVA0eVk5SmZ1bUpJOGxIL2xlQlVmUWR0d2IvYVpTU01USlg0d3dZNFJtRVI3UVozZ1pSeWRyNG5lb0lITVpBS2IzNGtucnF4emFHVVpSZmZGQTloYThBcnB4S0w5NGFmUDJuaHJNcC8vNUR5WTEzaDBJY2psMEU4VUx6SXJROFdMZ3BvR2pxR0dpcnhqK1ZuZEhMbzUzVzBZYVVWSFdpRkc2RjZYVmIwc2xySmdLNWxtTjFKMnJselV1VXZob2ZZNlRoQVZBRVQwakVDOGJkbTEzY0dOenVRZFM4b0dBME1mVEM0N1E1YzJpM3VVWFVwZVJPV01QUit2SC9GaXQxTlQ3R09NTERmb3B2aWJoM1JMK1BUZTBOaWFFNE5ma1VxQmd0QzAxZGNaR2JKVnZmMk1WUHVYK1FKWmpXcENUZ1hhK21JSmNVVXhlN09DblNXNHVrRHJwSDdNYitFaGIzT05oL3FXQXNVYVJlWjZEejg5ZGc1T2xxY1RXcGpzWHFIa1hPZlpWbUZGazAxV0dJaHIvQmVoek5JNnd2eFI4UElkTlN2Z1RpQ1k4WVk3NDZGN2J2VXhjL2k4OGFIdTNmcmt2ZE5GTWdnVm9ZSXhaZ0JxRDBDNXNBbHIrZ1ZISithOGpYOUFIMXRFQVNXSEFIYitNSUpOZEhmT241aW5ycWIrdmo4TG1YY1ZQbkFhT0tJdjF5dnFXckhZektZSXFIZUZ6dWZjYVJSaWQ3SDBUa3dXY040L0M3SjNFbiszOWk4ai9SanlxMHJacW1FU1hRbStoODE3OW1kQTJGWHl1Nytta3VWd0o3Y3MyWUM4NnZYSlFYVGdJNGhmWFROTElFVmlZSmNlYnp6L2xYSnZJYkkzZjF6WVpZL3AxSlJ2VGVYS00rSTVmemsvQ2MwbHhCQW50YlZ5Q2VrbDVGQXJXanExQlBhYThnZ2VDUEVGMkJ6NVIwYkFuOCt0Z1U5eVRCL3dIeWNmbVlSL3dWSHdBQUFBQkpSVTVFcmtKZ2dnPT0iCn0K"/>
    </extobj>
    <extobj name="334E55B0-647D-440b-865C-3EC943EB4CBC-49">
      <extobjdata type="334E55B0-647D-440b-865C-3EC943EB4CBC" data="ewogICAiSW1nU2V0dGluZ0pzb24iIDogIntcImRwaVwiOlwiNjAwXCIsXCJmb3JtYXRcIjpcIlBOR1wiLFwidHJhbnNwYXJlbnRcIjp0cnVlLFwiYXV0b1wiOnRydWV9IiwKICAgIkxhdGV4IiA6ICJYRnNnWEd4aGJtZHNaU0IyWEhOcFoyMWhJRnh5WVc1bmJHVmZlMWg5SUQwZ01pNDJJRnh3YlNBd0xqY2diV0pjWFE9PSIsCiAgICJMYXRleEltZ0Jhc2U2NCIgOiAiaVZCT1J3MEtHZ29BQUFBTlNVaEVVZ0FBQXVvQUFBQlRCQU1BQUFBN0V6OEJBQUFBTUZCTVZFWC8vLzhBQUFBQUFBQUFBQUFBQUFBQUFBQUFBQUFBQUFBQUFBQUFBQUFBQUFBQUFBQUFBQUFBQUFBQUFBQUFBQUF2M2FCN0FBQUFEM1JTVGxNQUl0MjdpVlFRNzZ0RWRqS1paczF6RzdOZkFBQUFDWEJJV1hNQUFBN0VBQUFPeEFHVkt3NGJBQUFVRzBsRVFWUjRBZTFkYjRoc1NYVy8vV2FtMzV2WDc4MDBmdkFsaEtRN3UraFR4TzFSSklFbHNWK01SQ0dRbnJDSVg0TGRyTW9LVWVkbFkzeEd6ZDc1WXBhQXNXZVJrQmdXZW1LQ1FyNzB4RVFXUTZDSGhFQWtZSStCdUNGazB4TS91Q3F5UFR2N3AvZnRybFArVHYwOVZmZmU2ajh6dTJSOWMxbjZWcDEvVlhYcTFEbW5xdTY4VFJMMWxPNnE2dEljci9LVE8zTlFuNU5tTkxBa2JtUmdVd0ZYUlgwcXpUbEJSQU0xc1JuQkZxQXE0cmtDekRsNEpnMjBSR2NtT3ArbzhZeGZQNi9OcDRIMGhmbm9GWFYvb2JsYXBLWFhPay81Ry8vOTNuZW0rLzR3VnNSdEh6QmJiVXZzemtaNHgxTjFCVDNidmg2V3hFMGZNRnR0NlE0THAwc0xlUVRTWlNxMWZ1Q3JkV3VSRkNaSlZzVkx2cHhYcmxiK3J5Y245M3l1RTIzZ0g3NlFQdml2VVlwazdRL2krQ1Q1Mkw4MEhycDNMNS9xZ2dqMGxrK1dBLzNMZHo4TXZWZDlURDhFK09qQzJtTGhvRkJjTVdLMUtZM2xPRExxOHBjbHlTZUtoUURUbXhiLy8xNklZL3lYMzg2NkVHOTY5OTgrOFQ3N2RLS04rY2hVVEh4QXNtZ3kwaEtCb0Zlb1d1cUtrOCsvRTFxZDdCYTIwQmZIMzN6OXo3NUxmSytRQW9qMmNReWJKQjhSeDk5SnloOFFKM3Q1ZEFNNXIrd25NTjQ4SGdzVElwanhoUlB2MnNKTHpuWm1wc0pqNHEyZ3V6cEd6enNGREw4Z2pqY0o5WGhVcjZQUTNueHBwVlRsQis4WFAvWVJxdFptQ3BmRlBLSUNXRW1JRjMzVUZYSGtBMmF0clluRFdVbFBRN2VpbFhBWlEvMU12cUNyUXV4TFRFVy84OG1tYVAweHZlOHoyZytFdEFLdEIyb01xUDBxT2hnRXdmVm9UMzF1cjNaVlBPM1ZYNkhLWUxLbkpQZmdZNnE1all5TUpmMWo4L2xjQWdXTWE3MnNUVDFKQnJuYjdtNmc5Y05JU3lIcWtnaE5leVQwcUVMU3FYWHg3RlNTMHhPVTA5L1RRbFl3N0UvbUNZUWxIVWo0a3NoM0Rwb3BydlUxY2FMcHNLcHlWTklJdEo1dkFIbjlTNUlMUW16NG1ISFVGL3EwZnEwYjk1TSs4YUsxUzJMSHNNTGFjblBta1FsVi9RSUNMU0N1OWI3YkxLWjV2ak5RK2x5blVGc2kyRktXek9vMFk1djlQWEFLbVoxcFhzckJ5NVlEZmM5ckVhRktMNEdtc1BacW1WZ2hydlhVN2ZyNk9TNm1KTjd3ZHgwcmJEWGNhbHBNYnFFZHJwNWxFWE9GdVRJTThNSjhUUnUyK2Q3TVUxK0IxZyt6M0ZpK213b0tyUWNKbWtjZDFmb3lNOGVheUs3aVZXL0NIOGdTZUUwRmxhRUlzdXlMaTZ2dTh1SVRGdlFxVW1YZHEwRHJPUUc4WlhYVUV0RlFFOVg2UldhT21FZnIxa3pYTG50NjdyNWs0RE85RzZFMTlMSU56Q1FJUk9YRm5kT3NUU1FJb1QrMHhHa203UVVLYzJHU3VBZXNyN0VzdkJEVmVvK1pJeGJWTm1lazhpWG42YkI1bU84UXBleTZxTVdlSmlRMkZ3N0U0WmdLNjU1WGdRY3hlWVpqUU9KaWZHVHA0VTlWSFNKVGltb2RHMkRMZ0NUbXlGWjBZWTJIejVxakRlbnk2akFkZjIyVW8yc3lUd1NEdGZNeUxJWS9neUowNnJKQmVKREFQNktGV281aDVqY2MxVHBQZjZDbHpQWjBuZnUyTWEva044YWhNQjEvRmkvbmVVck9FU3RmWEhTREZSUHE0OWFnYUJzaFI2aDBmSHlTSUZJZGhMRDhla3pyVUxSeklYQmFtUlIxaStsdGVkWVdkVDhRSnc2OUxsMEk2aDV5V3VYS1lpZnowOFJ5UEduZEx1YzJLbFdPUlJrK013TUxTRXcxcG5Xa01HN1BCNWxlN0NRQnZVTWpCcHZYekp3NFhGNXBTd1J4WUdDeXJqenFhYkNGRDg2bUNYWjQ3S1dkM1pIVzl4eE9sdWg0SmdBVlZXTmF4K3lhbUF4MnlPd0VVc3FzM3NqZElqT0NvSWgrNzNpZzRheGQ5cmhNWld3WHY0R2M5WHNWQ3JodGhJNXl0QUYxemRxSm1OYlhCZDhab1IxZlRhWUg4czIyeXg2OHNBSW42T05TNTgyU1pPV1hKMzlpMEYrTzN4QW9zbEhHSkF6N21iM1I0MTBqckFWdG1MSjVRMTNPTlJoZy9qdW05UnFiWEhubmRpTmZCa0hick1IN2J2MUlyYjRQZnlzOS9sUE44ei9YSjIvNkR1TnZrSlA4ME51UDcrMG80QXBQYVNwajBUQ0pLbktIYmNhWGZPeWZVd3haUDI4d21GZmh4cnJ5Njc5bVdrdWFlZjdXTTFKTG1sZUlhYjNuSlhlTllQU2V0SEphdC9VcjRwWnlnQitWMTFEU1NaVmhLQkN3YTRrUUpwNU5ma1pNVWhPd3ZTdm4zc3ZWcXdiUjk3ZUJYelFLbDI4YmFpNEoxd0hieUN0WFNIbWlvWnRwU1NPdHZDdTk1M1BUR281cGZlU05GMHJiS0pTMnhLTDM4QzFKaTBndmk4L3VKYXVwNUJxSmYrOGs3MmQrRC9uUjdhdmkwNTFTWDZqelUyNnNGUXFzSmx5TnZlanlOVS9wYnBtdk9wOWIyTW16UTlDSkFOK3JTTW5vNkV0SnFVa2RmS0VhYnl1bTlYNm85WHFockpGenlpdVRUbktSd25CWFdubU5iUGFLdEhJY3llMGJDVWpYbjVjRXEvcUNnSDlLZEpGMkJnMDl5UmlNRTQ2MHludWNYMHZuektGTVJ4WjZVemR1aHB5QVBaMzgrZkczazlXV2VMa1RZcjE2VE92RFVPdVpob3lvc3QwSzQ5d2NSZ0JmbkN5ZHlBbEh3bFZObXY4bktadHVJNFIwL2U3SkRrR2JLazl2TUswTnR3RTM0eHF4MUtDRUtSQ1Q2L2dSSjAvaCtmNG1TWkRQcTNWakxSdTdpQTRjNkliTkN6WWxuaS9KOUxjODFndlk0TUozVE90ZFQrc1k4RkhJYmVxWG1NZHUxOG0yeGNGNFEyTGhTdmFYZEViVmRsYTdoVDYrVVJMMFpIcktQVVNGOGhFTVFoMXFRSlpOeUs2QjY1dkljSnBleEpGaWFoazFTUENVbjkvOVV0SHpTSXl6allnVjRpbXpQTHIvTXhLTUpISW54UE42VE9zWUc5dmx4N1RlczFFdFNjYTdPQllUNHQrMHF1QUM2ME0xQWNsQVdEcjBXMTg5WHBUQVMyekZMcEhmd0NEMEpEZnQ1cVNVNm9DTW16STdFM28wQzkxWWx5R3c2TUV3Q3A5R2R0YnBURkljZFpXeUlkYy9aTUxPOVJ0c2ZvY1RWdmxTMVd1bkdXcmRuS2g1VkZScE9NOWJJa09sM2ZNaEllUSsrY2ZHTG1xQ2tQSVoybjdEMTJ3bXlUcmJxUTZvSFpqNFRVVzZaZE5nbVBvdktsamZ4RnBWeGU4S3R4QUxuVklnK3l4Nk5vcDVNZWxzY1dzNkFyNWs5REFTaUc3ZVV5dHFoNGN0NG1pYVJTN1pZZXRGV3VlNTltVXlRdko3ZWdiSjNaa1ZNN0JReEVwekFJQVlnQUdPREQyNHBWdUhDRDN1Wlh2c0puTjgyUmxNMWI0c3VCODdOdzQwdmZRd2VwZi9ITzhVY3ovQXpnWXNGUjBJL0w3UmtPdTl3WS95bXlFb05pN3M4ZlhzMXhnWlhUelhiWDJOOG8rYU82QWtjOXJWMkxhMWRhVHJKbm9xb3g2enBsTWFjTTlPUzhXc1Z2aXRReTBKaGxYWFJmTWFXdTlGa09HRDl5RGFYbGRUdXlSdTNmUFU5ZlNtSVQzdHUrczY0a1RKOUdwZjExRUpNc3NQcGxCRS9tTzNlcExaMXpOcXhtWmRVNm8wWXU1Qm52NjJYYmVnSCtOZ2tyN05yeWxkMTFLZ3k2Y1JPMm15MUZPUmUrMmhwVTJNZzRmVXFxYXhzZFl3MGJjajNEclJXL2xzRWdFc2o1Nnowam9NNmJqakd0WWxxZlU5WFVFMFkyYVVvWTFGVTEvUHFKbjFFMHBKMmZsYmo4WUdsWm4yWWNwMjFydDJBZ0E5MGxMZ1lXNG55N2FLM1pWMGpxbGRERW1EUkNKQ3BHeHFiRmpRVW1qQmJkc3lpSC91Y2VqNVdkMExmS3dwM3ZIYkRIMnE0djBtL2ZLa2tJZHh5dzJWSFEvdFZXSmFiM3JXWGF4MUdLNlQyYnFCc25QQVVJYXpNWGRWQ3VpaDVrSHhPVmpqdnE0aWUza2JpckFuTzFuamJZbkRUTlZsZ1g0WVdzUENHMnNLS0FjYUI5UDdEVjA4ZzFkVG5IU3lZaWlhR3E4cFQ2MDJzalFHY2haYVgrTnAzQmVyTW0reG04WXRGL2ZrMll0cUdOQWJ1Z3ZyRkFQYWRtMW9LUHpPa1M0bXFWSWVlRlNCNEM1d0dLck1qWFhYdGJ4c2NoOURmSm8zWEVuZUI3dVVPYjVvNVk1Wi95M1FGbWJYZXFOUXppQk1INWpYWmxHUk1scmp6TnR1QVVLWnQ1T3U5ZjI2Wit0T1pZbjI1a08yZ0hOc1BXa0duclRtbHVyZ21ZNGQ4YWtMYlc1a1RocWxEWFo1VXY0WFp1eU9OSWxwdmV1NkRZNWlyUTlaYTFJMDg5bzRDTE01T2dNUEhiUkgvV01KditwYzIwM0xxdktXV0NuT2xPQStNb1BxTXo5SFFyQmNkUHBjU2ZlVjFMUDRoYmZhenBNRE9Pc1R0RzZYZTVZNnBuV29oZzJ0V092ZTVGQVR6R3NuWXh0QktaWFkwRDFnVUV6TDgwbkx4U0ZGMFhXR2ZWbDVTL2hObDBOaGlLNWlaQWJiVlhMc1ZZbDd6RTJYcGozRjYxcUJPcWs1MTZjdWQvS1oxbUphNzRkYXIyZllDUURIY2VRanRwelhoaXN3K3pYSzRuYzFJWVBDS282U3pLVXBJMWhTU1NWeW5icHRKdWM3a1ZLNDRpaVQyaWFPU3JwTHI3TjV5aW1MTGx3azFpSkw4cUQxd0FnNGJVenJvMURyaDV6VGxyR1NiOXFLTExTWmUyRE9ybVh6U1o2aG9MT0hXQjFtRlNoSm1FbTd6TlpWd3JyT3BwSzhSOUFta3M4UVV0UEdOM0I3QWIrZmk5VHV6MHl1a1lLQk9GdkhqQWRoeHBEUk82YjFub3Qrb0V5MTVYQnVXWVk2Nmo0UVRSb0FqTkptK1EzcmJBQTFIYVNGdVlzUHh5eVY1SVJoV3gyMjFZUzAzVlRLZmMrMmFVSy9lZktwUUlnajVKd3FCY1laOE05WUhacy9IY2pRTjkyZzVJNGxUQkFZUTB6ckEyYW5sS3ZaWkkveG85aHo3bG9qV0xyTy9BSjhzUWt3VEttMHVkakxmS2lJbWR3M3JYUVBaS25scGxJZU9Xd2F2SDVua2s4NkxDYkhmcWFtdmxSOGNvNE8ydlZKM20xQlc4ZlEyZHJFRU1LQnF2R2l0WDFQQXl3dngxbWlSU0xQTlFhT2NMdWhXWEE4U1pFMFNCMEhyREdkQXczdFNnRjVuMCtCa3RUTTJ0YVFscWU4RHRTTlpWNFZmdUxxbFIvSjBFckE4TGlqRVg5bUNycWV0TG5XdXd2N2RTakVCWDhLRmpDY25LY1JMZ0tXbHlOTTJ2V05GS2F1MlZHOG9ZdnJLbTcyL0cxUzMyV1dWM1ZVYXJLZEg5TFlNRmFWdVlWbzJUWFN3NEJaam9iYkYwSmo0Yk5ycVZoaFdWL0ZBR1FUWW9OR2E3ZE5PWUhXYlJaaGdiWVE4ekF3VHVNUzVHZkMxbGxiYmlyUWRCeDRFSmFYazFHYXVScTRGQWFxM3RFc2JiVUNBcS9jZFlaOVFRK2x3VXdBdnNNTlVBa0tEd1FJaW80OEUvWHF0TE1wZWpaMEI3M1g2S1NqNjZVdzE2Vmw3U2E0eVMzV0UwR1ZtTlpocys1Z0FaVjhSMFU5OTdXT05YSm9HbXBLL3lGclF6VUJmOUZKa2kxbnlsMFZwUG54RjZqSHpwWjdoNUliSURjbTJFT29GUC93UzdHUVkrODdMZ1gwZmg4dTBybklQVjlmY1djQkt4bHRJSzl5UmdxdE95ZnZOVW1WbU5aaHhVNDBvcDV6TjF3TWhjTk5EaUNkM2pBQU5uR3BrdGJZazFyWEJNWng4YU5lb0ZLM1BwdGFlSk9sYkdpaGFsclE3NEZkUFF3eFJOOE9XUDIweFo3VHgzTEdnY0Q4bkpHT1dSS1diVFdtZFppWFcwWllyU1lXK2xJd3hZSFdlODUvSUc4eHRvWk8wYlRKbGJsdUJXUEhxYnJLcnpVb1lUSlR2R3FDNUpBNWxTRWJuKzVON3Q4Y1lIYWMrZm5kWHFSV1lTdHN6WFRRQ2RKbUpRRlF5cjdEaEtXbzF2dk9FWGk3ZkU4SThwSEF6RnFPalNYbW1EYkt5WmRKeWVxR21zVEFHMzJTM3NnQXVQV21kckxrM1pRaXNHZEw4QnpxK3dMSnFYNXkxVXVPbmRHY3RuaU5DZHN5Z2VXZmZtVlB5MlhqcGlWc3dEbXRSclVPVTlrMFBPdHVyYnAyQ0FsRW9IVjJ5TUlTYytRdEd5Q1h3WEhKMnZySU1QUHJhdkxyWm9tMDY5UUluaTFyL3ZTNVRWVUI3Vy8rbjFkUEdiemxucTFRYm13N3dyN2Uxc0d1ekhLcU9YVWhDcklaY2x5NkZOVTZUTVcyMDdNR3pOb2hJWmlhWUZwWjBvUXBNUkxRcHdPUTkyN2lCOUVRdjNpUXVtbi82SC8zM3pWREthVjdpaEtxdHVQSUhITFNtam5VZFB5RndUT253REdMbE5jbS82bitjWkFubnZpYmI1bXpKK2pGR0IxR3RhL2x3aTRpd1RRYVRXbHpkMlM2MTdXbXh0b2g1QUROR3MxSVlqaHc2d3VBUE5BU3dOWkJjVXgxdUhzcXk5enVVQllBTWt1VzZtM2p1TmRzMElMWWppSkZMTmhWSmZkYmM2dlNBUk8wR1IwOUk1MmgySVEwOXh3cWppNGdHNXE1WWM4MWFpeWh5SkVjdFhVY2pwdUZqclZhMSt5OEhZQjZhTmJUT3FaY3J6NjVoNnhxdHA3MEt2cXd2S0h0b3lkT09oclBQN2tqdDZYZzNVT05wZzlGZGxXNTdXYlZJbk0vdUZzVnZ4TmY2Wlo5bGdLbERlelpWandOZ09xYXZXZVhZMVBsYXhxZWVjVzFma0ZNT29vRlRlNW9adDRPUUcwMDYya2RBYkt1U2FFcG13VU5aRWZvSzBnOEkrVjRZUE0yTFBMUFMvRTlzRkx4c21rZlBBL29KT3FLeURtQVN1MmFrUExWVCsrNXMzVHNMYVp5RkhkVkcwMFVOM1Nic0RjRnhXcFVPWUpHNERYenQxOUk4MUxqbG52aVJTT0J0d05ZRzgxNldvZWQ3aHZhMUhnS3lsc29lOUVmMzYwcERWNXpwbzc0c0d1NDhHNUt6MUR1Nm0rOUNGTktwYmJ4RndWdlk0U3F5TCtEc3NoVmVKMmgwNG1GTDFaWXdUajVvNDF3Qk5pQmtUalV2cUV0N0hHTlFkVTRyMS9PR014QVJ6VVk1YjdoSDRISHRrTm1HMmg5NEpZRkFvTnhVWWlnaUliTHVqZWw5QVRpcnFiaWhwR0thRm0zWlhuOTlwV2s5RlhyZndqMU92RnNOZm53V0x5WjBlbWl6NnlCYmF5cnJUTno3RmpDM2xOVnJjQUoyQ2hQUnhCL0RQQkhoZmdsM1FmN0dubk1Yb1ZVNFQyVlZHbTdiWElLWUwxMmxLM3JIaWhXeU85b0liQVA2K0p4WXJWWGFacUZkMDM4SUtrMHhSOXFRcndDYy8wUElSNU1KMngyUWZLNG1EU0UrRlhIWTB2K1FsSGdGUXF3WjVleDA3NkVQNmJ0L3ozWk5jVUVmeGdoN24zZlh3dnhSdzZrU3g5TU9iTlg5ci85SXZxUGlNbGZKY2tIaFByV1hFbncyaUZyc3I1YjRudHVodmdTU1Q2T2Y3YnRoWTRTa1pSeHZpWGtQNk9sQVRnRjhGZmFvMjlQNzRiYXZPZlJKeWZmLzRvSDBSVXZLR2hZK3pZS1orblk4eG9PWWUrUit2eEVDSjYzanI4RE9rN0ZaTGVRRDZadlhiNGtXcjUxd3hKLzliTzJtQ1QzcFovYXNkWFNiNlVQNFZOMDltUnVyQmx1V3RGTGdCVHhpZ3Ivd3pOejdOUDZvUENQZm5keTkyL09SaHFqK3ZrdnBBKzl3MmtyUy9xZWduOTJNRXNaaCtTbjNIRWVqZldUZlFXVXBuNldqbjJtbnJ6bWlOWnNCalozMS8yTnJXVFhwazdiWUJmdDVoYjgwODhRM2xqUE1XTC9FRWN5anNpcjQzbTFIYnRxOVRYMEc4U0hPWG8reWprTk0wNng5U283OWptNi9mK0NOTGl4bnFOUC91RThNYmEwcVo4NzltbHE3TmxEaDJtVUFUNjRpQUtXL2JNRzU0NDkwRlpRemJ2NkRFanlxOEdsS3c0UHhpNzNQM2ZzK1VvejBMeHJmb09Mdm9NUERPaW8wem9ZdWlISlBYdVBTcnlEa0htZnRNdzAvSjUzL0ZiK09uWkd6K3hwenZKOTJDMis4RWhuSmtGM0pGRXpjdzQwbXhyOHo3NGFjbE51VGltYXN1YnUxbWFUZUNkUitUZldNNDg4K051WUJ2N004YTViWmdLYnQrNTY2cW52WHZkV3c4eVM3d2pDaSt6Z2Q0NEJMeHdQNW1qanA1ZzBaMk0veTJqRGo5OW40VG1uc1JwWThGK3FHK1RlVkZ1cDU0VXBHbGpzZjJmaS95MzdsQ2JPMFJrTmpPd3RWQVlWQWJoYmxBalJPYXBRQTF2OFFyYVFLa0NzRm55QUdaQ2RWNHMwY0dXUkpHWmw4WFA1b243Y1dmRHk1eGNaNzN1cmkzQ2Q4L3dFWU83aUtLbUFZQXNBQUFBQVNVVk9SSzVDWUlJPSIKfQo="/>
    </extobj>
    <extobj name="334E55B0-647D-440b-865C-3EC943EB4CBC-50">
      <extobjdata type="334E55B0-647D-440b-865C-3EC943EB4CBC" data="ewogICAiSW1nU2V0dGluZ0pzb24iIDogIntcImRwaVwiOlwiNjAwXCIsXCJmb3JtYXRcIjpcIlBOR1wiLFwidHJhbnNwYXJlbnRcIjp0cnVlLFwiYXV0b1wiOnRydWV9IiwKICAgIkxhdGV4IiA6ICJYRnNnWEd4aGJtZHNaU0IyWEhOcFoyMWhJRnh5WVc1bmJHVWdYR0Z3Y0hKdmVDQmNjR2tnWEd4aGJtZHNaU0J5WGpJZ1hISmhibWRzWlNCY1hRPT0iLAogICAiTGF0ZXhJbWdCYXNlNjQiIDogImlWQk9SdzBLR2dvQUFBQU5TVWhFVWdBQUFid0FBQUJlQkFNQUFBQ3FaYnpSQUFBQU1GQk1WRVgvLy84QUFBQUFBQUFBQUFBQUFBQUFBQUFBQUFBQUFBQUFBQUFBQUFBQUFBQUFBQUFBQUFBQUFBQUFBQUFBQUFBdjNhQjdBQUFBRDNSU1RsTUFJdDI3aVZRUTc2dEVkaktaWnMxekc3TmZBQUFBQ1hCSVdYTUFBQTdFQUFBT3hBR1ZLdzRiQUFBTnkwbEVRVlI0QWQxYlRXeHJSeFVlSjdFVDIvRVBCUVM3aEZaUUVBdW5MSXFRS000S1dDQVNxVkpoWjdOQUxSSTBVVlh4aEpDNHFSQUxKSkNEaXNUbUlVY0lpcnB5eElJZCtGRjF3d1kvV0ZCMk5nalJsc1h6dzYvZy9yeG1PUE4vNXVmbXpyMTVMMUk2aTl5Wk0rZWMrVC9ubXpNT0llK0JWUDFUc3ZqbjhYdGdJTUVoTkJJS2FmbjVZT1dWSjVZNml4ZmY5OU1PcFRldi9GQkNBeGd2VG9GY28vVE5VTzFWcDVXU1Iva1F4cFFlWGZXeEJQcmZQQlBFS3FYdkJxcXZPcW4zUHptQ0FhWDlxejRZdi8vZEc1SzJSZW1KWDMzRktSVzYzQlZEYUZLNmZjVUg0M2UvVHVuYmdycEdxZHFuUHR0VnBZQkZrYmFsUWVsLzBrWlJlckNkVnBWT3I3eDZhVWpvZ1kra2RLTkU2UjFSVmFiMExaRjcranN1OHlyZGRVblo1Y2JsYmZidUcybmQ2ZEQvaWlwWXZYZEVicnB3bWJmb3ZrdktMdGVWNW16V0MzS1UwbHQ2LytLbVVBNjRSVzdPc1RlWXZVSStveVAzeFFVN255MitGbUUxVmlrOUZKcFc2STZqTWlrRTJFYUZKc1ZwT3FhNEhnRzRXcFRlRUxwcTdtU1UxYW1NYWN2d0hGeVdJKzNSWTlOcVNtNUVhVnRVVlpTdlVKeXJhbDBWSWU2N2VsbTJwYnZNN2xCQzd5cW1ybU5iRG9vWVRrS3F5bFlwdmZmcFc2R3BobE8zQ0laVEhqMUNodlJVMDFsbXBOYlZvbVlYaWgzWmJMME9SMDNaUkllT2kxdDBLZmNtSWU1UkxXb0M5eWh1NGI3bGZWUG9OelZITzJtTjNzWU1oUjNZMXVWRUFIeEhobnZQODVzVVdaK1NmZlhidEVmcnlhWVNtblNXV25jUEt5YlptMlJFdjRzYW5Fc2NLa2d0NVRFUVIxUzJFWEVvb2hTZHoyUnNZaHBmZ3k3NnFHNXEyWktwWTJrUVkwWTJ3cVJsYUlpb2JxQmpsY0krdFlGS3kvSUVjOGRQcE9nSWtBY1JEaWtnbG8vVXpIU3ZEV2VhTjR5VElLVGtldm40MXNmb1FNZEw1ZVRjeWdSSFU2Y2JkWXpDWWdCclNvOVdJc0JnaW1nOE9SUHZONmg3SGV3Z0RPMTZ3ZmlHSVhwNkNRR0FUUEF3dXRObmZXNzhRZmNjZy8yaHM3U2FLVHZqb2Rkc2tkd2NWYnpUUXRJMXVZVldUREFDZy8yTDJBY1h2WWFhdnlETnNoTWhYU09KU0ZzR3F5Q3dId05ZUTFvNXJWZllwNlNxZEN1eThINU5RYWZ4VEl1V2pTK0pBYXhhenMyc0YwVUVycUwwY2hiZUg3MGxaZmVPakpKRTM0NVdMb0tzTnJHSE1kcDVydkszaDVjZi82dERKT1F6SHVWOFFzZENXQjV2VGQwVXZvSDl4MFE3NUFqQTZ1blVoSFBRZUwwTHI0cVUvbER6aWt3WjJXeW5LbGc4cHdYT1A2TFhXRXFncVdPandBd3FBckFhTVM4M1R3MG5UZGpnSUwxdXk5UnlRcVFNdkEvQmFaM2FwcVdtUm1sbW0wSnQrZE5MUGQyL2VOYXdwK2FtYWVHa3AzV3JqMWpDRytmdk5ZdVhGYXpUL2ZpMXovSXhWRjlLWHR2bnJIdTZHWXJ2RlEzbGtKR1JJYVErcHgwRlJDQ3lkc1ExeUQvZmVpa3hxajZxYXJDSFVUVDJyWFNBK1h1ZjR5SW51R0k5dERsTFgwYTZXU3NMdmRHd2JkNmsxemk2ck03cGdwNnhnY0liZzA1NFcyaUhqRndFUkNudXRodnErZ0doSitNbkNYbGVxMkVaZlhJM1V2QXVQTmpjWlYzOEtqRHo1MkUxeEY0Z2JsSVpXTXBaNFZEeFk4ODYrU1RaWTZaNmN2WUVxYzYvRFN3UWV0ZkptcmVCSEN5ZS9qcUw3MUxweXViNjhZVzE5QnV0UldRWWphVTBUREdpZC91Y2dmMXdBWStvOHc0blczOCs1Q2lING0zSm9KY0J5dFZsSC9icXUyUmpDUlAzNGZNZjB4VVV3L0JzbmIzZmR1U3BoT0ZwNTBId0NXWjlNUjBPSTBKNGQ0TXU4QVRSY2ZvSm1TY2tGSE9FWng0djdVb0pqR3BYNERsaEZUWk85MTlzV3MwTzBzcFJSZ0ZwREs0blI4Q2dOc1pVUDc3QW5RbkdTcGNQczA2YzNZSWt6elZURnc0bjFReHNJRStCbERZdlhleWRtRHlrTWVoKzhOWS9LTk04WDdLL3QzNGdhZ2pCZDVMZU5pRVFWTG5POXQyVG9MU3ZtQUpmR1U3Q202dk9CT0JKU2R3Q1FKRTIrbXozL0JGMmVsYy93MmlONFhCU1V5RWx4dmN6a0g1T0NIeUZZZ01nYUpXRVB0WUd3TTlOYXBOdElKVFVKbU9rN2draEc1UjIyS0hyZ1U1R1Mwc3luSVFCNnlyYmNyRHFjdDkzOWU0dUpWUk1PZ1JMOVpDbDRuQTQ2Y0FheFFUNjh1OCttTk8vK05ORFNGUHNYZDQ2YVRsSEUrSDlFcHQ5TUZuY2ZlLzVQWkVka2g4UlRzSmhpVEZiTmxpMFE4RnhvRThZTEo2OE1JNlU0ZEc2eXBaOVZlU2h0UWoxRG5TS1B2VDlCUDd1S3hiOUhZa1phM0hzT0paenEycDFIK0NuT1l4dlhWcUVubTNYRmJ2NTluZzRDUWVWK05FRCtSM0J0S2JEaFIzMXdndEhnUmxtSzZFT0dIb1AreFQrb3lFWUdVdldzRGwvU2JZMzVBT2JIaG9sa01PeE9MNXZ0K1RaMmJEZGpTWEVDMkxkY0Vnd09ZYUtvWjdndWpJUHNOOW5VaDUyNTdiTXFvOUJyNG9DM3ludnF5RjhrdzBOa3VVQ1JmV3EzTWVUR1NzUGRnUlYvc1ZidjhXbXJFZnBMcS83NEtsa1NmbHdzSThEdW5WK1Z1R2NLQUYxQ0VGbFc5SzA0VkU4ek80ZG00TEs5V1lxSjc4ZlNHQndkSG5USVVOeEtCYzYyV1YxSGY2WDVYakNobXQ0Q0NUVVBjbVM4dUhoSkJ5T3IzRTNsMmlEUWpwTUh4aUVCRzBwM3paZzA2MmJhdTdyck16d1gxMmV1bFFvRHdSclhjd1N0cmhRaWQzTzNpNFFPcDV0QTJJd01ZK0hBV3VWT1Njd25QSXRucEQ1RVpjRFk3UE5NK3dQcXBZMDdIZzFXNDdNMXdUdkd0ODBWY2YwSkh6S0JjZnpiWmhxQzBxZDJ3ckRLeGl3Y21ZNFo3ZVZWSEtUNXc3d2J5Vjk0NEJoazVJczhGM25icTltNzNRTDd6T2xaWC8zcExYRjBLWkNucHFuaFV5alBIRVRESC84MVNOZDNqR3RvV0JteUhIZWhoMjc4UUE3N0NROSt4a05yWUk5N0tERjUreGdSbzZsWEZWY0M2ejlBS2JGOGJ2czhUT2xvZkl2WDM2eDc5VTk0VkU0WWNMZDNvbzJZcHk0NHJvaGNFeXpzTHhIcmNGRTdPbWJqYXdlbUtXcXdkbUVCTDdBT0RHNFg1bUNGRW03c0QvT2JPV2JhcklrTTZrTHJhcW92MkpWRHVEQW9MU21JSWFpd1VIWlZmbU1MN3V3bTVpRVpFYlhoRlhoZ3VGYXU2MDFBZngzTjBmYWIycCt6MFlIdnVCRUMvTk13NEpydXE0c1ZtVm83d1F2ME5Jem0wdUxwbVMyd0VxNTc3cjQ2TFlFdEliVHVLczFnT1U1MUFXUjhXWllrTms5aUtmRnZpV3dHUjZlL05tWHU5SGRaL0dKOGNxVzFrQ0JiVXdkazVEMXNGUzYrNzBkVHV6aENRUElkdVNvd3I0RlZVRkhaTHJUUm1UU2RERzVxRHdRUjM1aXJ4NloycHNWM0Y2MEhXTSt4Ylhxc0ZRM1ZHY0dOM2x1RDAvWWxvWnNpc3YzTGJ3R1Rpejk4VTlLUCsvQzkyM05DNWt0MTVpSlN1bS91ODd3Y0N3QkdNSE1tWXMwMXVybmhVOXhQTU1ZZFY5TzNBUmYwVVo0ckVJbkRvYVlWc2J5MExFN0VQMjdvWk9KUmcySVNFZ2lWcVhqckpiakdlRHNjQU5yaVlZTElvWTB0QjBOZEw4djJSdHlGNWxySDFUNG1LaUNFQnRxYUU0ZmxhVlhZSHdudXFhc0luU2F3alBxZmRXOWJ6bS9EQUszSnd5Q0xSMHFIWEI0NTV5Y2dWbXFGVGxQSGJTNXdPMjVzeGZHWkZWcTlpRHM3ck5UMVlPeHVtNHBndmcycFY1OHpua05PMEVtNVhCN0RKTVJpQkhkTnRJQU13MWlIYzVFeFJ3dEQwU1VkakE3NUlPSUdtSUdobzlkWnQvc0N6RTRrbTFIQVMrT1JUZmdiSjNZMWZKTVN1SUJ0dUkybzFzU01TUjhJd0tPeE14NmQxOUlkQTNHSnFEZTdkMVlveHpjd0xyZTQwQmxZYmE3cDZ5NjNqWDZNVHNaaU9tQTRSMVpkSUp2UlB3eWVtelhwNVhVOHpxK3o3SUxnVEp6VmVXZkptZy9Uc3h0U2VsRndSQkZndS9Zd2lZc1NMcjQxVzhyN0QrWlpvaExaOVdxd2VaMzZ2RjlsdDJQOExScDhVQkd4WkI2MW5xWXE1ME9XZlhNNmtIckgzTlZoUzMxMEQ2aTBDMlpGbjFYQVN2RCt2TFZoV0hldHV2dFVNNDgydTJwR0pMNkNxM21vUFcyWlRzSGVrRUpPUDIyM2JvVkRFRlZVOXZBbFFacWVCQ0JEYVIxaVhSaGVQYTh3SDdDamk3ZTdVMWxUKzBIeUlIU1ZrcjRkRUpYVm8yMW1aaUZWSDIwTjQraWt1bWh6dklNdk0zd3BMYStYUXZnUkc1bUJIa2xDdzdsd0YzYkhiMmpTQmZWbVZOblVGVDBWRHROYlpCQloxOVVndGs3RVRuemx3SFhRQm9mT2NUU0Y5andudTA3WkZuVVA5ZnZtQXVMck1LbUMvYXd2U3ZDMm9CcWNENk93cE9XR3N0Z3BrVzdhbERvRk9wSzIzQnJjcU92c3lyenV5KzkvR2VWZDc0d2c3TGJYZGV2VzQ0SFlyZ3pSelNsYVB5ZDhIK1NEWEQrQ2N1dUxmdnN3OU9UOG9xM1NaZHF3Nm9xOENSNmxRMHRkdzdPOUV3SWdRMjZZWXRqMkFDVHYydlhwcFVNV3JGUmE1ZmZ4aXNER1pWbTRxV0VEd3VPenlPZU5pOFk0bkhFRUxaME5HZUlMNWRjRklQK3NRZHEwclQzTk5hMDNpL1pFOFVMcFBUcnN6NFNmSUMrMFNaZm42Tm5MRjFwQzJ0eXpzeFVBM1ZZbngxSEdFRjI0T3M3dFNsRkkrUXNBQ0Q4WnhJbjNQb0tYWFlvZlN5Z3lsNzZBRU1VYWFoOUQyRG1ZMGZFTEFRWktydnVzSGhGdk9UTzhibitxZVFoMXhwZWYzWDUyZ3VlRWlCWUJ6ZkVFRVZiZStaRThsVzZyN3NTNWhpUnRXdTdibTI0akErc0YwNEtpd1NwbHRrTmNseVltQkxzT0Zjdnh2a3BydXRjZVZscE84MFlpZnc4eG9YRnkySm5hWDdpRWk4dk9XM0lrMXM4VGlBdDBIaU9OSVk2YmpqcEhERzN5Z2FzYnUwOUtrOWp6YVZwenpKQjJtNlorc2ljQXE2UjdNWFlXZ28xUll2alIwOTRnbEpYdTJoNXhhaUFxeXJmbDY4VFRvcG93OGI1UTgvWFJLaGdMTTVWUDFJcUx4dis4VWFjckgzRngyWTBUbDV5R2VDYVN5d3ZjMjd2WStOODdBUnpOWTA4Ymk2NW5NeTVzWU1OVkZKQ2xkbWRHR3JnbXMxN0FRNFJzb3hYNEFSSEN6OUFHdUFhMzNZQlR2WVFtU2U1T044T0owVnJ3c0ExV3FnQW94MU95bGJnNHZ6MTJGdWlyYnJ3bWJYVlpKY1NIRTdLWm5mUGFrRnM1VDRPWmpkY2tBTmpyQWdWN3FPZzl3Z2FvUU5ZeHVFd1VweHdIcTU4RGZtamNjY2IxM2JPU1kxVEd1TEt0MDM4dlZnQXRVSTNMT0FhNnRhOW91VUQvVDdPeit0WmVMK3IvbzhrN3RWNEhEMzVIUFBRQzZWdkZqR2RaUy9xNC9UcTNoVW5lVXhuejN1OXIveW9TRmUrMkM0aVZVVG1xUnM1cE5hZVU4ei9CNU9XRUsrc082WnBBQUFBQUVsRlRrU3VRbUNDIgp9Cg=="/>
    </extobj>
    <extobj name="334E55B0-647D-440b-865C-3EC943EB4CBC-51">
      <extobjdata type="334E55B0-647D-440b-865C-3EC943EB4CBC" data="ewogICAiSW1nU2V0dGluZ0pzb24iIDogIntcImRwaVwiOlwiNjAwXCIsXCJmb3JtYXRcIjpcIlBOR1wiLFwidHJhbnNwYXJlbnRcIjp0cnVlLFwiYXV0b1wiOmZhbHNlfSIsCiAgICJMYXRleCIgOiAiWEZzZ1hIQnBJRmdnWEhSdklFUmVleXA5SUZ4aVlYSjdSSDFlZXlwOUxDQmNjR2tnV0NCY2RHOGdSRjU3S24wZ1hHSmhjbnRFZlNCY2NHa3NJRnh3YVNCWUlGeDBieUJFSUZ4aVlYSjdSSDFlZXlwOUlGeHdhU3dnWEhCcElGZ2dYSFJ2SUVRZ1hHSmhjbnRFZlNCY2NHa2dYSEJwSUZ4ZCIsCiAgICJMYXRleEltZ0Jhc2U2NCIgOiAiaVZCT1J3MEtHZ29BQUFBTlNVaEVVZ0FBQ0FBQUFBQldCQU1BQUFDcHNXdU9BQUFBTUZCTVZFWC8vLzhBQUFBQUFBQUFBQUFBQUFBQUFBQUFBQUFBQUFBQUFBQUFBQUFBQUFBQUFBQUFBQUFBQUFBQUFBQUFBQUF2M2FCN0FBQUFEM1JTVGxNQUlvbk43OTFFRUtzeVZMdG1kcG0wckhyWUFBQUFDWEJJV1hNQUFBN0VBQUFPeEFHVkt3NGJBQUFaeWtsRVFWUjRBZTFkVzR3azExaytzN003UFpmZG1aVmpKSjdvRVZqd2dPUlphMk93ZUVnUHlqb0pscUNON0FYeGtQU0lTMTZRMGdQWTR1S1FIa0JLQUV1ZWtSQUlubWFrK0EySjJZZ2dFQ0I2Y0o0UUQ3TlNrUHpHTEFIQkNxTHRNZHZyTE43WXhmK2ZxblBxM1A1VHB5N2Q2cTZwZXVnKzkvTi8zLytmYTUycVltemVyMzZrWFh2emppZW4vRXNhK3VoeHp1eHptUHppSVhZb3FTRkJrdEowQUdvWDBIUUEwakJxN1dnNkFLbmU3M3VnWFNjeTRtSTRGalQwRDc1ZGY5UVhEN0ZEcHcwSkRsS2FvSWFCaG9HR2dZYUJob0dHZ1lhQmhvR0dnWWFCaG9HR2dZYUJob0dHZ1lhQmhvR0dnWWFCaG9HR2dZYUIrV1JnNmZaQkVjRi82ZWVLNUpxOVBBWGh6eDZRU1V0VUY0VlBtcWU1SzM4eDJpc2ljNmNtUjJNS3dpOUMyWHpucVl2QzUxc0xFNUMrWUF1b2l6MFVoRDhCUmN4NGtYVlIrSXpUUEgzeGxxTjdSU3JkLzZoSXJ0bkxVeEQrN0FHWnRFUjFVZmlrZVFvdGZ6a2F2L2pLelp1M1g3MFYvUVRQSXdKdVJVZWhaUVNrKzdwNm9EMktIcjN3ZzJhbTllaXVHY1RXdW5xMlYzNTN4MHd6K3RBTXllVVhhT2NWZmk2d1pPTDk2TmJ0bXplZnYzMnJPNDQzWXBLQVY3c2ZrSG55UjJUYndCUVVUb3M5SFJJQ1RKb0ZFRVhEeUJ1emtUYXg5M25lTk1CdWtIa0xsK2xiYVMzQzlYZ25qWDJ3eTlpMTZJU3gxZ01aaUk2QlNKeitmemxOOEtYL0F2ZlpkK0huUy9mUzBIeXVGRzAwYi9EekFmV21UdW1OZG5oQ0dWQ3VlOVVxOWR0QW5IUWdLNWFPaWhXdWlhUjVaSTNSQkVuSU1Ha3VVQWhSbXVTbFBGZWZmVE1aWmo5M3hBdTZPb3laK0dTbHo1MjhjLy92ZURYL3dKOXRlYk1IZFR5OExnUmZqbDVpN0NyUy9yYStEZ0RoZUcvNGhPZTYvMWNvMlhNaUY5c2ZIekYyQ3UxMnRWdDRIVERIOENVUDVSM3YzRThHblVmL0hSZjJ6OGgwRkkwL2NWSytjRm1DMXdiaVZKTlh1SlRHY2t5SEJEL0NXS2dBb2l6cHl3UXM4YWI1cml4aUJLcC9jaVM5VlRuV29kaFBpOEsrQUI3WmFoZWo2Q3RzS2JyTzNvanNXd0VnelJnbUNQeGFRdEh1SlI3V2lSN3ZzdjU3ckRXTUhvdXdBdi96Q3I4QVZFK1dYd1Jtb3c4RjBReVZGZjJ0SjMyeEtOb0cwdkltcnZDMEt0TTFIUklZalZBS0ZFS1VURnphY1F6S2ZpOHRaUVBhcHJTRU5MaXM2eHJVY2xjV2dyNGJpVytsRjQyUEZxTGQxVzcwNUxwTWtUak93QzdUTVBBOUZMNC9qbURtMFA0T1RCdWlyNG13SXY5ekNyOElWRHJQS3VnRHVtQjVnUTlYV0JWZnRBMmtGWUdLSjZ6d3RDN0ROUjBTR0kxUXloTkNsRXhjMm5FRnRIMmVsbklsZXFSWVFocGUwclVNdFNqbGZneWE4bTVTNUJLTTRiOGU0VWgrWUZXeXIzVk9DNTBvK2xHUjVwZGg1akE0aDJuREg0aVFRdi96Q3I4UVdESlREOVNqUlBhaW4xWjhWVGs5TmlDcm1MekNaVldXWXlva01BOUNJVkVJVVNKdCtYL3NibkF2TGJuYTZTeGJCRlh4ZnhubThtbzV3M1FLd0JhZWlUNDFmanY2U2RFaktPbTZVYlN0ZU5lVUtRQjdxanZ1djlRZHA2c1hKV0c0YzI3aGgwTU1TSGtHUm5BaTB5MmtDelFaVm9IRFp3T2krTWtyWE5Say8wK0ZCT1pEbU1nVVFwUXRmdEVRM0haOGxHYnV5TVY1R2xhQnF4M3BTM1ZZK2Y5dld1dzNRSVlmUzczU3RRRGhlOUlIams0VWJVci9WZkE5UEpMZVlvNzVoVjhNcnp2WEFJaCtXVVl0VG1ZUWFIdHRnTmMrQllWTGxKWmpLaVQ0RWNZeUJSQmxDVjhpWUFUSzN4SDVKM1VrNVZTYlpzQXRQN1ZTdUo4WE9lODVYNFZVSjBJMC9COUV5UTA3SGdpajl4RjNsUG1aWC9obFVCdDVjZHNwdmhPS0VSTTZicE5oQTFqek5CU085VGl2cVpDUWdaQUxGa0NVRTBEQndEWW9mMC9rSFpYWlVoZUZPUDczdGNVOEpOaFNoNXl2Z2dpdVhXZGpNY1RZSlhXMnN0cXA0b2JGM01KM3NGdzRDTWNscWZuMTFCd0tGK2pLNkxjQm5tTWFDbmVKeHNPbVFvSWZZU3hiQUZFa2lBSVJNQnVQdnBQa3V4YmRLVkJDUUphdXZwaG43TFZJRHZxdFo2S1gzSHNBNW1LSXRhQ2NvNlM2WCsyT2o4dnZBYkI1aFI5QWVvNGswSmRHWWcvbTdFbU9qRG1TK213Z0tXWWFDcWNsbmdZSlhvU0phQUZFMFNEeXgrRHREN0VlUDUyUTdxMlZEOTVyVG03cHJleVRkd0hheXJnVUF4dkp6Y00vcmVZdUFKdFQrUG4xN00xeERFYXdHYWU0T3FGQndHY0RRclpwS0Z6VVpmOVBnUVRtUTVoSUZFS1VMWHlKRU9od2toMzZWWGwzdmtSeHJxeld5b2UzdXdOTXV0S1I1d0RTNDRGSkdhZkd6Z0Zqb0tQLzQ1Ri9sSjREZUM1SlhmQnZMdUVYeEVwbWc0RkozRzg1bG1jdHlOU0ZJancySU11YmlzSmxiYVpqQ2lRd0QwSWhUZ2hSSW0wbC8xdWcvQ05lVW45Q3VtZld5b2Z2QW01aXBUQUZKMDhDN3BzN0Iyd2daaXVkYWs0Q2dnQnpDUitacS9LQ3paVmtTYlkwcVVIQVl3TVN5VlFVTG1zekhWTWd3VGdHZ0JKSWt4YmloQkFsMGxieUR4TEVTbCtKZnJaSWdTdDhKUGZtaEw1Vk93WUFpWHRKcFd2eVdZQmo2KzVUVnc1TG9uUTR0eE4zVXNQeFVmSXNRTm1iMW5NSlgvQlIxVC9lbFltSlBYd2s5Z0x5bEYzT0JtUk5VMUc0ck0xMGxDV0IvWmxab3UzM0lCU0pQWTFGSktuMkgzc2NQcTkrdXBEdTJVanNJTkJpdGEzRlBON1NQOGNNcmZocHdDUEdGdDR5VE05ZURQRXRPMTVOL0RUZ0IrRCszcEtuVnVjU1B1ZWd5aDhZZXlQc3lCZTZoUWFCY2pZZ2dFeEg0YUkyKzc4a0NldGlHOFV1V1lUNEVJbzBuc1lpa2xUN3Z3SzZ4K00vQzkwZkwxVHdsbktPaUNqZzFGck00MXdvdmZQc2VoK0E0NjR3NDJ1SkhWbEp5ZmNCeE9YTUwzekpRd1dPUXpDQ2UxRE8wK1ByUlVxcndBYWdXbnYxT3dtRjAvaEtrbkJKT1V4RlZKS0pFUEpsTlJhaTZCTEJQVkErREw2dkY5TTk2NnVuL04xaVFHdC96NGdacVgyQysveVJ2UmppRDZxZHlKS3FPYkV5dC9BbER4VTQ4SmtJdUJuYzZoVWJCQ3F3QVFBeEpZV1RkSlVrWWNreWNxdW1USVNRSTZ1eFdJV1dEb0F1Qng3VmEvWGkvZlhjeFcwb3ova1JtYnZXWWg0ZmkweWYrM0svRk0reEdNTFRXbmRsSlIxNWVFVUdGWERNTGZ3Q1dNa3NPRFNCUGw3bjZ3QXlGUmxSZ1ExQTJWTlNPSW1pSkFsTXNXaWlqa3lFa0MrcnNSQkZsd2dHcVdEeXNwZ2VDTTVYMW1MbXZyRmo1WVA5WExwMzRPNEEydmJPQWZhZ20xSzhhanFBdVlVdmVhakNBV1lIUzdsT3VpekxWV2dGTmdEMVRVbmhOTEp5SkxCTzVsMjBUSVN3RWdjVDN6TkUxQnFMRVZlQkYyOS92TStHdUtOVzVMb3FEeEpTdVIwckh6WlVYZ3JDM0MvR1AxVlhDWEhaOER5Z2NxK2dtdGZFenkxOGl1NUM0VnZBN002YVBHZVpzNHdLYkFCcW5KTENhV3psU0FENVlTWHR2VElST2pkQzlNYmlyY0NPWFBpQkxxaFd1Ujd0bUltd3ozbXlISjJZNGFGK1pTaDNaOEZ4KzhDSTZ0bkR1NUVDSndubXFnUlhhWHRtT3ArL3Z2Q2Yramh3b1Y0L1EvSVFRQUtPdnRHZGZlWEJjTEkwWjBRbE5wQmY0U0hJaEx3QmhKVWtZVU9abllwYTlmOEFoQm1OaFVSTVJMU2dTdVBhMW1VQzN4QlM3S2NyY2lzK0kyQS9xK056ckh4d3BZTzNIbndYSk5rMjRuRzZmczhJODNuckMvODNESzNhSnkwa0wwRWs0Tnpxc2JLL0luT0hPU3F4Z2R3S0QwS1dBQWdockNRSnk1bHo0UUNFL3NaQ0lxWWlucmJzUkgzL1Q4Sk5IeE50aG1uYWthcWRsYmNOTXd3akh4NjZTUGNBak1qWWl4T1RPMGJNQU1JMmpUQ2Z0N2J3RjhDVXpJc2lJb2lFSlN3dFF5TlVCUkJlaFEza1YzZ1FzbGpxSU1KS2tyQ1FSV0FJd3JhM3NaQ0lpUWlPeURDVVRVdVBPTEhPR282dFRHbkFlbGJIZDZydStNZjVVTENNT1FmdUhLUTcvbkUyN0tyTXNGUVF5MVZmK0x6UEJqS1VpMnE5WVNTd0hoUjF6Mkl3TktBS0c4aXQ4RUJrSEVNWVllVklnRnRidTE3Q1FoQjZHd3VKbUlvNGhKbmg3WnZQUnpmaDZveng5K1lmMmlJYTc4V3lFL2hEV3RiNGJxUWYyWXQ1ckRKajF4RnYrUjBZSloxQjJKRVI1dkVlMWhVK25sNkNiN3IwSHFKR28wL2k3d3NVTDJFa3NETW84c1REcFQrcUNodklyZkJBWkNoNUlHSGxTR0FEYThxcXN4YUMwTnRZU01SRUJEdy8vL2ZYWVdPUjM1NVlKSGQ0Y0Q2ZWZaeFB4Nkw2dGpKRzVaNzIzbEdlRTdjNnpMTkJhcEhneG5tSkVZVDdndG5Iam1TbStzSi9MWHJ5andEejlBWmk3WnpnTDNVRmtnREdxNzZqaFNxTkRLL0FCdklxUEJRWnloeElXRWtTTG1YTWFrTVE5anlOaFVSTVJTeEdmR3Q0amM4T044d3Q5VlNaME9zVVBRV0FoU3hhdS9WcDBlREMvdVdPRmhLMzduTWp6UENDTXN5ZEF6NVBOWko1dlBXRjM0bnY1UXczRWIwMVQ5SW9DU1VCUjZmM3RaeTVQQlhZUUY2Rmh5SkRISUdFbFNTQmRmeTZDRURvYlN3a1lpcmlMRzVCRzF5eGgzU0RPd2JsNytYU3Q1YTQxZldlSXNaM2J0elZNakMyQVdFM2pERERDMEpadXdTUUsvT3dSVnBNYmVHTE56ZnhYbnZGbWllbERJQXJsQVRVVW9tVGxSWFlRRjZGaHlJREVrSUpLMGtDVERTOFI2a0RFSG9iQzRtWWlGaElCdDQrYi9xbjI1cGhLQjYrUXlwZUM2YUVCenY3WHR5dWxjOGhtTnVtdi95UnZYT0FLemxxcjhzdXJMN3cyM0hIdnNTYi9sWHpTV3VOaVZBU0dOOUczdFh5NXZLVXQ0R2NDZzlHQmpCQ0NTdEx3bExrSFFvREVQb2FDNG1ZaWxoTEZ2WWpQdGJ1MzZFVStqcTBLM3UwcFZJN3dxOUZ5WmRsSFhIdXhmd1cxSGpnVEMwRGUvWmlDQS90MFFzWm1UTngxQmYrOEdVT2NaM1BocGF0aFpKS1JDZ0pMYURibnFpcEpXVzR5OXNBU0hCdVZPSlRlQ2d5TERLUXNOSWt3RlpxL0oxdEEwZmlEVURvMmlZUWpZVkVURVhBdC9QNDFkM0V2eDcvUlpkeHRYcnZnKzY5NDRpUncvS2VxUjhYTVdNSDdzVjhSb1hVWW1qYkxKNzAxeFkrZmtvUnI4dDhOblRGT3ljS0pBRWVBK3FERVd6emNvdjlsTFdCdkFvUFJRWm9RZ2tyVHdMYzNUb2g2UXRCNkdzc0pHSXFZditJeTdJU2IvQ1Jrc0ZqUURBM3lYTjd6WUlJdUw5aUJZcUFZM3Q2Z1ZSa25EeHdMWWFBblJ6M3Ftc0xmem01Z1hySTkzWTJ5THM3cUlCQUV1QXhJSng4WnR5WkZScDEvcGUxZ2J3S0QwVUd3b1lTVnA0RW1BSTgzblhTQTRFaENIMk5oVVJNUmZ4S0xNa2x2bFJjSWx2NDhBUFdCdVhmb2VRT0NRZTVUNmgwMEx1WTgzWThFV0dHR2RsZGk2RlR5SFpncEtPOXRZWGZpaWNBYk9zY3dmZTlyVGFRQkhnTUNJK3BlVmNUTk5OeFRFa2J5S3Z3UUdRb1d5QmhWWkFBalp6c2tFTVEraG9MaVppTWlCVnptUzhWcjhYemdEaEkvVjJHTFhwOE8vNTdhcURsL3MzUGU2K2ZoelhFdTFhbU9LQm5yKzJ3dmh0RThpVFl0UmpxNUxvSmtCUlVYL2hkVHVGWnlNMjdEQklZUGdvQzdQb1BXVXpXQmdvcVBBdVphbVVaaEFXUjBQb1RiMFA0L0Ziay9Nd2xpaEdDc0pmZFdFakVWRVNmTHhLWHFiRVQzK2VHa3hQdmxCeUhoOHhyVXlWYnVsMHJuemFVZFNSVE9CMERlenhDSWJ6RG5iT2cyc0pmaXUrajdHZE1wVGdwR1NUdzE5bkJDTzVkWUUzWUJnb3FQQU9aYWhJWmhBV1J3Q2ZMUUpUM0luWmxCdGttSGRKWVNNUlV4SWdQRVZlSTN2MFNWM29YQUtsY21XNmNzMmRlN2p1SnJwVVBkSk5aUncvQkhNMWpBTGduL0xJcFdhYS90dkRYNHpsZHp6OTFpL254azhDMnNQZkhSeTM1b29LZ2RNSTJVRkRoR2NoVUxCbUVCWkdBTHkzSXZuYlZhcVU3QUdGSVl5RVJVeEd4VmdmRWd3cnhHWUl6QUhVaUpiVWRyYTlubzM1ODNjNEhJYTZWVHpkN0tCL1p1d1Jvb1VmT09ueUJ0WVcvd2J2c1Z0YWpXSndiUHdueE9SbDhQb05jdjBJcEU3YUJnZ3IzSTlNTXcwOVlHQW5zRGJEZHJPdDN0R3FsSndCaFNHTWhFUk1SeWZkKyt1NFJQb2tkQUtiOGc2dUVoaTkwL2NqZC9sMHJIeHhMYnFTWm5hNmVQUnlkRnRrQ3FDLzgrQnMrUzdIYW5SektRRDhKTEM0SnA1OVo4ekpab3NOUjBnYUtLVHdEbVNhbW43QnFTTUFad3I5cHRhYWVBSVNPYlFLenNaQ0lxWWkxZUtsNDV1NEErdkhSV253NEoyUXRtYUxSWGFQb0NkSCs4U2tUYzNNWmgvSUR2UURUNTFvTVFkK2JYOGI2d2gveXBlYTFrQTdBVDRMNEd0Qit0bHBNTmFuK2NqWlFVT0YrWktwNGNCeklSMWhGSk1BUS9qVzlWdWtMUVJqUVdFakVWTVFnWGlxT25CMkErQm9RSHJJdGNSSjhMUm9mU2FDRzQ5aGV6RU12NmQxeWhCSWNpeUhzQ3U4WmhXZDdhd3UvRlQrN3N4N1NBWGhKWU9KclFJZEE4RjQybzBTS2tqWlFVT0YrWkpxb2ZzS3FJWUVOOFV0WDdpc0VZVUJqSVJGVEVWdHh5eDg2TzRERDhXNHNiUStVbnpqZDRudERoNTZ2aW8zc2NidWJ2ZDV3TElaZzNsQmdobHBiK0pmaWxyOFcwZ0Y0U1ZpSlBoMHJGK2VmN28xY3IvS1R5SkkyVUZEaFhtUzYyRjdDS2lKaExhSS9yeFdDTUtDeGtJaXBpRzQ4eWUrNTJuZjZOYUJUVVA1ZG5iQnczN0kxeVZmeVF0ZHlybmpCaVV4YzE0TXNuMk14Qk9TRWJIZ2JSZFVXL3VWNEcrVktTSnYxa1pCK0RRaW5XT2FkRjROTjJsdldCZ29xM0l0TWw5WkxtUHdrVWlrUzRJVVZkL1JLRlY4SXdvREdRaUltSXE0bXo4ODVWOTNwMTRCd1diNnRTSnZMZWVhWk9UcFdQbjMvYmpPdmVtRHRIT0JiajA1eWlZV0o2d3YvTk43YjJRallGL0dTb0h3TnFGdmlrWkN5TmxCTTRWNWtockg0Q0t1SWhHdStkWFFBd29ER1FpS21JaGJqcFNLTEhDY0JsYThCNFQzMmtDTmxCcW5jdStLYkFEaFdQcjNNUjRFWk83WUdJK2hBaVFNV0xwbEVXSDNoZDJLRmJnU296VWVDK2pXZ0xUQ0NIY0ZjdnYvU05sQk00VjVrQmdJZlljb25rVXFRd0E0OUU0QVFrdzVvTENSaUt1SXdub0JEMzJMUDhKV3ZBWlU1Q2Y2YTd3Nml2ZktCbHkrYnR3VU1WWUYzWk8wY0RBczlybEJiK0xCdHkxa2JCTXphZlNTb1h3TnFRd2RBVDJGdEpTa2hwVzJnbU1LOXlCVHh3T2tsckpNT2ZpVklhSFY5bTFRQkNBTWFDNG1ZaWtoV0pkQUI3T21FZ0E4ZUE1SVh0Sy9NaGJsTXJEdEd2bnQ2OXNwblA4VEtlcEd4Y3dBM0tyTzdEVjB1OU5VV3ZsaHpEM3l6em9RUEh3bnExNER3dmZnRnRsbXdsdEkyVUV6aFBtUUplUEhuSTZ3aUV0YTl5N0VBaEFHTmhVUk1SSWlSSDBiNEc0SUs4YitzbnF2cmcvSTNSVXl1L3dYdkdEUXdHeTcwY3RrdDJWNE1RZjlaWUhDcUwzd3g4cmV6WDVMbUk0SHRLNE1BYnJNVVdHYUJ0WlMyZ1dJSzl5SXpqTmhIV0RVa3NMWmpsaTJsQ0VHWTNWaEl4RlFFck8wUFVBYUlQNWV5eEk1V1I5M3l4YzVuMjBnUjVsM3pyUURzbFE5TUFQWXlDN1lXUXpBQnlEeW44SVcvMlRFTHJpLzhyV1MwQVp2UlFDLzl6NWMxUDNnOEpMQmYwMnkyVjNRWHNMUU5GRkk0aWN4QkFxTUlBNElxSW9FTmZTdUFFSVRINXM2WDFWaElYVklSbDVOWC9VQUhrQzV6WWd0NVhXdUlXU2ZCVGF0Sy9ZZnFSQ0lOVGx3d2Ntc1ZmOHpFYU9YQUFGd003U2d4Q3gzWEhvYVNBSnhBZ1RWODFSZCtOK211b1FOUWlRSTd0eVp5SGhKYVBhMWJQUVBhVDNSV3czeWxiYUNJd3ZINXBmaTlVcVoxTzBpQWo5RnRjeXdtWVRBNFZrVENTcVRNcGl6ZVFoQm1OeFlLTVVuRnFSZzRyY04zQ3ozdHBWekFZZlprMGtLRkFjUDRvSUV6RHQ1RXBrODk0RGJyZUlkSXFnU2JpNkhUS1BxVUV1MTA5Z0hCa1JGVFcvakE0eDdIdWhGcHh5TnhGbSthSVUwQyt4NTkxamVBM05aSzBhRFU2UzF0QTBVVWp0OFRUdm92M2JwZEpGQ0VBWnlxU0ZqemNoZUNzSmZaV0FqRUpCWFEvaEp6Nkpsdi9YdGJrSmRvZEIrVXoxY0xUZzNUZ2Ezb3UzUWsvOXk1WWxKTG5TajZhMDl5RWRYV2U2TmZnSDJEWFJGSC9TTUFwU3Flckxid3daeU9PRUp3YkhOSC9JTVBkWmdkTWszQ2FsZWJCYktpajRTVXQ0RWlDc2ZSeFduZExoSW93dURVZVVVa3dGTXZKNG9tVEdjQVFyd1ZwMWl3cTdFUWlFa3FvQzlNRG5jT2plWU5VM0hkVUNCQmtXMDJlT2Y2dG9sVjhlUEtZbFA2VjZFUzhxeTBUQVdPTTIwNi8rY3diVGhTbzUzdUhsUmw3R0hYRno1TWQrSWVFWGJ1MVNla3dNN051emswQ2Jpd1VneU9NYndOOE1SSnJqK3d2QTJjRlZBNHZPelRiZDBPRWhoRkdLdU1CSGFtVGFsTnhnSVFaamNXQ2pGSkJXZzAwZkNXTmxWc2ZRTlVuWXdoc2FRd3lPcnpLQk1BNWIraVRVSE5WTWRRNmtrUzJQcUxidEFHUVB3b2tKeFgvTlovUUJsM3pZSnQveENTZmFnSDF4ZitVSFRmc1BQeGtRSWFtN0JCRmtVQysySUgwaVpES0M4Q2h4ek5USlNDdmM3U05vQTdaTGtWanYyVjA3b2RKRENLc09wSVlEMVZFU1pmSVFpekd3dUZtS1NpTFp0Zlgza0E1N2YvSFZvaVhHTzVZZnhVOHNLUGgyOTlhOWNVUGNNLzBEZWhsTlJmZlBiM08xak5aeDU4UDF6My94SXIvYXdTNzNhMjNybi9lNWhyL05hM0lOZXpiMzRjM0k4QzJqOS9WNHVoZ25aZDRjTmtNV2t2TUNhb2U4OTRsTjNva2Qwa3RQNFZpWVhyTXp1SkhoWitPTGFLNklVSFArUldEUmxheWdZS0s1eTFuZXJGODk5dzNkT2tkUk5XS1FuSjA0WmF0YkVuQkdGWVk2RVFrMVNjeXB0RUc4b0VmeDhKd2t1YVRvOTcrVTlJVzFOQkh1dTNvWlNvVVZwbzRoci9weEpOT0hHMzFMaCthb2RJcXdWRDd6aE85b1JFZUczaGc0bWZKeUNOU2Zzd2lycDdBai8vZDVPQTYrVDRlamxKelNmT2NaQXhrZEtLYzNsSzJVQmhoV09YbjBpem9WZzNCQTB0RXR5RVZVckNxbFNKU1ZFSXdsR2lqZlRQMVZoSXhGUkVYMDZLUVlnZElkalcrRVg0YVBpcnQyUWtNSFlMZ203ZXZ1WDl4by9Jci8yUHlFWGp2NlJnMERWKzVkc0hXazYzNTFwWHovYmlKLzdKbmRBSy9lYWpkL1Z0RFZqNENWT3VHWHdZOTBWSFBkSnZzMTdyZkhad1E2UEdUY0tsNk5idFYwRGhYVmtRUE5DUFFjKy8ydlYrM2tZck8vR1Vzb0hpQ25jakE1bHNFdHlFVlVyQ09ybUZGb0l3ckxHUWlLbUlTeThLTzJrTmY4U2x1dkpoWjlwdC92TGxsU3JCNkFEcUMvOFp1Wlo2NCtHT1FkbUczZ0hVbHdRZk1vTUU1aVBNNEsrZ2wzenhmc0h5WE5sSXhHU0VxNVQ2aHJYSTJVaDlNZHZJQm5mc3NBc1gwcEJ3NFZRT2dGZU1UY0NMeUFGamgvY3VKbTROZFVPQ1JzY0Y4YXlLSmY4RndldUdlU3lXZmU3b2l4SGFrSEF4OUt5alhKK2wvUWhkdENuNlJqdFRyR3hXcTJwSW1GWE5URkt1eStlVExIMWV5dTdPaTZDVGxMTWhZWkxzem1yWmgvcis5NnlLT1ZtNVZveGJJWk90YlVaTGIwaVlVY1ZNVnF6UnlXVExuNHZTMStXWjJya1FkekpDTmlSTWh0ZlpMclhWelB0QVFhODE2NkNHaE5sdXFKT1NidDE2SWNpa2Fwcmxja2Vic3l6ZGxHUnJTSmdTMFROVlRUdjV4TTFNQ1RWdFlSYkV4NTZtWGZFczFkZVFNRXZhbUpvc25aT3BWVFc3RlMwMld3Q01OU1RNcm9GT1RyTDE1aUF3a0R1Nk16bUc1NmJraG9TNVVWV0ZncDQyS3dCNEZyNVpBVFFrVk5pbzVxaW9wVUt2Tkp3amdFR2k5dFVYaEFYbHFHR2lob1FhS2pVVDB1cHptVWt1UUlLdlhyOEFJTE1nTmlRZ1EvOFAzeWV2R3A1WVVKUUFBQUFBU1VWT1JLNUNZSUk9Igp9Cg=="/>
    </extobj>
    <extobj name="334E55B0-647D-440b-865C-3EC943EB4CBC-52">
      <extobjdata type="334E55B0-647D-440b-865C-3EC943EB4CBC" data="ewogICAiSW1nU2V0dGluZ0pzb24iIDogIntcImRwaVwiOlwiNjAwXCIsXCJmb3JtYXRcIjpcIlBOR1wiLFwidHJhbnNwYXJlbnRcIjp0cnVlLFwiYXV0b1wiOmZhbHNlfSIsCiAgICJMYXRleCIgOiAiWEZzZ1hIQnBYaXNnV0NCY2RHOGdSRjU3S2l0OUlGeGlZWEo3UkgxZWV5b3dmU3dnWEhCcFhqQWdXQ0JjZEc4Z1JGNTdLakI5SUZ4aVlYSjdSSDFlZXlvd2ZTQmNYUT09IiwKICAgIkxhdGV4SW1nQmFzZTY0IiA6ICJpVkJPUncwS0dnb0FBQUFOU1VoRVVnQUFCTUVBQUFCWkJBTUFBQURGZ0M0REFBQUFNRkJNVkVYLy8vOEFBQUFBQUFBQUFBQUFBQUFBQUFBQUFBQUFBQUFBQUFBQUFBQUFBQUFBQUFBQUFBQUFBQUFBQUFBQUFBQXYzYUI3QUFBQUQzUlNUbE1BSW9uTjc5MUVFS3N5Vkx0bWRwbTBySHJZQUFBQUNYQklXWE1BQUE3RUFBQU94QUdWS3c0YkFBQVZBa2xFUVZSNEFlMWRYWXhrdVZXKzNUM1QxZjg5U29LVXAxUnJXY0VEMGxhajJRMnJQS1FtMnQwUVZvUTdhSFlTZmhSVktTUjVRVW8xTUJHQjNXeDFzZ3AvaTFJdElSQThkVWxabnBEb2lVZ1VDVkNxMlFnQjRxSG1JVkx5UkUyaUtJd2dtcHBscXBQWm5leWFjKzYxZlcxZi8xemY2NnF0bm1rL2RObSs5dkh4NStQajQyUGYyMUYwRnB3SXZQREYrRGQvNEN4bEtsRDc5K2RPdnRFMlBaMnovRkRNVm9Oc3prQ1pPanN2a3NtVFRmTGhrdTNVeHVTcGw4amtSc25xczYwV2l0bHFrTTIyejI5L2E4dngzWDRVL1MzNTFYS3NmSUs4TDRyV1dpY1h5bFdmYmExQXpIcEQ5dWp4YlBzWnByWEZYemJUV1NaU3VHY3VHVVVkc29PUGUrVEFWc3IwYkpuOEh6NWFJYStiU3N4UnZvM1pqb1FZMmJleDdRMVp2R3NqTjYvUHp0MDFjK1loWVF2a3JZVE9Ddm1BbVo3NVNaM2NUQjcySnFkQWlkbVk5WkF3ZjhqSVpUT0M4L3RrKzhUTTI4SnRLZnpRWERKYUlyK1lQSzBSaThTYTZ6Y25lOG5ETGprRjA5VEc3SHNreEc0Zm03dGNBcklIVDhJczhLaVBxTWFQb2dacHE4L2NhYnJ1Uk5FaStaRzc5TnRjSWhTei9wQTkxQkxXSkhSNU95eWpoWmJJYTZuWXJKWlRnVE9WdVZETStrUDJNRXNZV0d4MGxMZkxhS0VPdVVPcmt6SXFjS1lDQm51YUlNeVdnT3hobHJBdHJudVdxTW52TmVwanJ2aWExT1QzcWo3YndvR1lMUUhad3l4aDV3bHpaYXdReTliQkpBb3R2cTN2elQrS2daZ3RBZG44WTZNYllOdGVVbGRlbjFkUC9WbndjSXN3aTB4ZlVwZTdRRkpuR2p3Yk00dE1WMjR1OGtJeFd3S3l1WmV3VC82NlpvZ3FTSmhBNzRpOFNXbHZFdExYTkdQTldpUGtCaTB3SW05WWk3NU5ENWV2SHJDV0t6RmJEYks1bDdBbVc4a1lXUGhiUWNJRWVnM3lFMG9VSkl4Smk5aU1OYjVJeURFdE1PS2lhcTB4NjRkTGZCa0hoMG9GWnF0QjlqQkxXSTlMMkFiSkJxT29IS3hrZ3pia0JsM1J5ak1wSjBoWUpXWUZDU3NCMmR4TFdDODkySkdIcElJT0UrZzErZUlHRXJZcnQrQk9MV1VyNjVCdlN0M1ZabGhpSmR2aVZtSzJHbVFtQ2V1UnA2OWV2UGpFMWFmalNicVkwNHpuNHBBbXgzb3NuN2xlK1VKYkhZRXhzNVhFQnlZSjg2UFhFaVhzc2tpL1NQeThLR0hTVm5RMjJIMVZodTdreVo5UnVkN0tsbjR6czFPSHpDUmhBdnZ0aEhPZW9SdHh0VzlGMDExT2xVZitLS3Y3NG45RGZJUzIwb3MzczF5TW1TVE1qMTRtWVdBSVY1R3dJOW5ad2Z2Q1BMRThJeUIyTlU2VVIrNjFPVXExMjN0UnRJbTJWKzAyWmdvU3BqRGI1ZFY1eERJRUpTQXpJZnZxTFRwSFR2NG5aZnMvVXdZbTd3ZXVnNFdOeDE1T21ybWZITDNlK2hxMjhmT2NlbS9TajZJaG5QbXR4Y3BTYVpJd1Azb3g5K1NEaEYzaXpSYU1uR1B5RTBWSFpDSldtZzEycjk3NnAyUUYrRWFDM2NzdGdPN3VCY2JHQ25rMmlqYndxT0dWWktrME16dDF5RXdTQnF4K0FzZjdUWmdMYVFDZkVTSC95RkxoZnNlRTBEc0tVYlFNaWN4NGFKSjdlMUhudGFnMlVDMXBrNFFoVjhYcGtVb1N0bTJVTUdCaU50amhrS1MzUTZESlQwT0NUMFN3dS80NFdnWW4zL1BwSHNiSzdIUWhzMGdZVEd6SkVRa3BYTFpDaHhHSWNVWVRVdndtelY4U21JbjFIOE0wSkYvSlNtRE1KbUhGNlUxUndtYURIVGhaTWxNTEZzVnN2N0xhSXBQK0F0bGJpOGw5Vkd4MkNac3FaQllKaTFyQXNqQ3lyYktYalFVYW1taVBpQjd4aFNZaHY4QksvVGJNeE80ZG1JWi95bkxvcjAzQ2l0T0x1YVZmY3BYc1UzYVVWUkp6WjRJZCtDREVzNGgzd3V4a1M4NHk2UDNmSjZqOUQ1Q2RjOW0yUk1Qc1ZDR3pTZGdJT25DTS9DV0IzVzVrNlZDL3NXd0RyUXRLTEhwSFBPazhHMCsrcmJabGs3RGk5Q1FKdTZ5MjRVcExneWJ0SmJIbVRMQURGaVFEY0pBcHNXamhVZkxCeVN2a3c2bkkyWm1kQW1UZkF0bFJBNXJWY3VoQ2tRejRwY3hBa290VlM4R0ptZXp0YkdibmZXQ3NRZ3BmMWtqQ0ppQ1JDMkRSU3NHRFhyWXhLdU1QTzUrcEJZMC9yQXVNVGgyN09wRU5WTEMra2pjSFVrQytDU3k4ajJKalpYWWFrTFdnOFZ5NExvMFVKTkNRekc1dkNuNDN0V0NWTkF5dW9DaUJVbGRzRkkyTFBpTVBNT1hEZmZhVS9uclFhL0pWc295RTJaMllNOEZ1U0FnNzkwcDZqeDZNZG9iSGlQY1BMajl6R1BQVFlScVFmZk1xQytTRXhhNEl2S1Zjb216Zll3eHZ5WnFHWlZmK1ZXd0p2Sk1zZUpmV21vVGM3OU5HTnA1Z3ZMWUlpMTE5cjhLQkI3MEJIeC9BZUYraDQwekNjbjVNQzJsT2pXYUNYVTh5WVlHWmhxZzR2d3pEeC9iK1ZtYW5DNW1neXZPWXd2Q1NQWm85VXBWRnZuaXBITldXaUdxd0Z2WXBxZCtOSjBlZWRwZ0hQZW5rZThlWGUra3dXVmljS0oxWllBZElYWkxZdmthNDJxbzlTcDdON0RBcnM5T0Z6Q3BoUnlCaE8ya1hOa2h1RVpYNlZqcFJGL1JrU21UTTdkVy9MckdYOUtBMzVGWUxERURmdHdlZzkzWm9uUVlmMTR6SURMREwyVTlvMTFCZnoycFAya3RhbVowdVpGWUpBK0ZtaytTSWU2a3lFSVBFaG9vdGdSNXk4bnBDK2k4eWYxam02RStlV1BhU0h2UU9DZk5Rd3NoYzhPM05hdVliMXQxQW5BRjJJRFo4b1U2NVJ6ZmNBVVpYbTl3ZmxqajZyY3hPRnpLcmhNSFVwck56MmYvdVFjRVI2Nm0yUk5SbE82Sm1HWisrQjcxemhLMzg2L0t1dnhqck1WZnJBellQaFlvendDNW5QMFZvNnU4Z0UyRFpTejc5eU1ic2RDR3pTaGd5bk9xdXd4Tm1qd2tndXFOLzR5NFNjelhKeXNLV01XMTB3TThsdWJLaFpTdzZ6SU5lZGp2L25Ob0E0OFgybTkzT2p6V09uS3JZclNhNnlOWSt1bEVsZHhnVWJsRUxZNTJmU3g2bHZObVluUzVrVmdtRER6cWtXbmNoL3FpMXI0YUhXOXhTTVJTSW9yd3RnZk12UFVwSTcxYThBWFhmclJ4WG1TWE1oeDZzS1pTdlVtK3pIZGxmRUt1STNUaS9lVkJCck9kTTJLaEpVcWJvM1lvK0FQeWxSRGRZbUoweVpIWUpPNFRCdmdrZGUxZTVMek1zMnFrallubGJBcjQwSW5wMXZPNkhlZEpyTWU5Ung4MG9NaXVIODh4WnVDeTRWN0lpRmJGcjVJNEpNdEkwTnN5WnNLZ1NNZyttY0Q4TXJ1L1EvRHl6WGtQZ0Q1a2RXdlJ4L2hqdUdMVktmVGtFRHZkZnk4R2laT1J0aWNUUmU4eUxhUjI5WmgzbVJXL0lWcmVlLzFZU2habHVGRlkwVzhua1NsWVY3RHJ1dlFlSWs0cnZXQlE2NFk2cmpka3BRMmFYTUJSdnVQandtWEpmUDRvaXJHd1BHbHNDM2VFM2VLM21QUjdOSW1ZSjg2SjNIa1VBd29KV0NXWE5HV0l0Nml5c2EwR3NpTjIyZ0lHaC9UaG53dUk5bkF4eTRaNCtXbWlwSloxbmRzcVFhY0hKZWdTZEFHM2R6RFJ2OXFoSXJPbjBjZFR6dGdUT3FSMU8zVlBDdk9pdDBzM2tFbldQOEVhTFJRN3BacktwbjREVnNGdHk3dDQxOWhPdWtwbjlKa21ZbWRrcFErYVFzQWFNZG51OXpCcVNETktRSHdtWXhtd29xdlcwRUp4d3NOVUxNb1NYOVRJYVpoM21SKzhvUFN3cXRVakMxVnVTNkZmOUlwa2M0VlRBYm9QcTE2elRha3hqUDBVRDRSWmlKTHd2YVdPMkltUUxQeDNEZ0FuaHBDMXg2cEN3T3RTODNwT09WNlhxanNTMm9JejBSWHZNdlpvOVJ1TnZQMHZxWW1ZSjg2TzNGcC8wbytoZnlRZDFqV1I1NzNoY0FCQ2pIMG1mdlVKK0E4eXgxcVNkRlJWaWRTaFlBVHRCR1FsRWhTanErZ01oamRGV2ZrbGdKWXpNVm9Pc0J0V1ZjSWsxbWZ3NkpBejF5VDIzUlNDUkZCSXJ6b2tZNTIwSnNBc0VIU1pReTZKbUNmT2s5MW40VXZEajZOaTFoYzhxQ0hJM0ZLRDcxRXN4K0RhMW9TSjJQWmYrMTloUDRGaGwyNDhjUzBabXEwSDJyaHc0M0ltVHN1Q1FzT1NUbGRuS25tUGJrYkhnbW9ob1MxeFhpSFFoYjBmSlU1SkdDZk9tOTdrdnhzLzh1VjNBRm1BSTFFRDVxWDNudWNtdi9adkNIRXRXeEs3dUFxRU8xMDVZVzR3ZjROTTRXZ1ptcTBHV2RGSkJaMGZpeWlGaHFIWmRDa1dpcHlUR2pvbUl0c1FOcFU1SGs2Y1VNVXBZU1hvS2VUbUovQ2pCT0lwU3pSYlV1aW5sK0NTMlhQcC9LTzRiVThvNDN0bGVzbGhyMVNBN0JJVis5ZUlUNUNLRTVnVC9Ydnd6dVYyWGhJMkE1Mk81aWsrcW05TlFjbTMwVEJ6SVdSRTIyVmZ5bEtSUndrclNVOGhMU1RnMEpzOWN1ZGk2aStpUnAvRHZrMzJwaENtQkhUazJQWFRtMTNJYVNxa3l6cHV3K0RMSUcwb3hWN0lTWkhEVjZwOHZnQzJhK0F5V3RQYTZTOEs2d1BObEY1UG01NHVPS1lWV3ZWcTdCM25BdFMwWUphd2tQVnRiMThqOWY0SG53MTBzMUR6R3Z3VkRSZXdhT2UwdXQ5dWlKMFJDTGhyL3FoTldlS3lOVm9Kc0tkMzByQ2RLZmZ0MVhRTXU4VUVKTCtzTncvWU12aUxHQ2d5Q2Frc2tDek43YnZnMVNsaEplb1pta3V4bXV2c2U3R0FxcDNDVElvWS9GYkZ6ZU9ud2FQMjYwakpLeXgwbHo1V3NCTmtvSGIzdFJFUU90VTI3dnFlUE40NFNyNCtMVWNQemEvWlAxUjlwN0FabzBlV29OWDVQdnlROUEvT1l2VW1ITVRuQ1hNMHBYRXROOEpkVndxNFdXMCtEa2ZvTnBmbHR5TnRWOGx6SktwQXRVSEE2aVd3TkwrbmFjdjFQa0dRenVxZXJXU3h2bVZoaEd1ZHRDYlI3WEphMDhYK0NsS1JuNlVzOW5hWExpV3h0cUxkbExCWGh2Z0QweExIVHNkYnZXR2Vuem40NmhBWjNyRFR6RDZ0QXRrNlA1OGVKV1BldTU2azdjMm90NERrM1ZaelZoQUlqOGt0Q1NvMEMrVVQ4aFh5OHVxZGQwSVV5eG1ob2VsRTB1SncwdHBXbzFaWGNrbTdrQk84TFFFK3FZTGRKNkhlUHRJM283S2NHTkhpZ0xXM09CQzVMRHdGODhpRUo4UTcrdEpLL0dQTUlueUVkWVBxU1J3MjFLR3h2anRVOG5qYlpFcGQ0Q2I5SWFIcndKUTI2NlRpWHFOWHpMdVVxc2xzZHV4SFI3czdTUnJwNkU5Wkx5d0tsU3BEMStna3ZxNGtKRVZrR09tVlo5N2Y1STFUR3ZodGdpZExJNGpMWDJSS0FYR2t2VW1oNjhHK3hhTjhQRTF0MjJ6TGlVcWN4VVIwN21KMkc4d0lnZjVRM1lWRmEzc3J4WWMrb0JObnZwTFFYRXhOaTJlVmowakVDWjk3bzh2VlpHM0prb0F2R2NkSFpFa05vMEZmVHMwWkQwNE1wZmlHbDNVaFdrbzdIWEF1QkhValJNZXViK2p2T0d4UG9QUFUxTUVKQWxtNjhObE5OcHZKcFQvZkFRZHdFdGluTStzSzF2L3FVTlRRSSszcENycjdPbG9EMlhGdkpIQjJXRVpvZW94dEY2WjU3NU9HNEtZVGRIMWlSKzlUSHdXUCs3WXdKS2RiSzIwOTQvM3hYS3VST2hJQ3NreGdQS3lVVVEzTFBIdWFSZmRXcVF3RlhNTmd2M2J4K1JKM3BvU2xrQ0VQVDQ5U1gweTFhcjdpR0tJUWRkdFlaZGpnWFlrUm5QOVdCVmw4c1ZDRGVEVEFFNDJUaW5iY3JJaTB2RFZ6VThhcERza1JvaTBEbUVBbzR3NTYyTmtpdmVveUdXOG5MMnNJRk1rUFQ0MDF1cFN0QXE3akR2QkIydUt3NVEzb1BsN05DSXpyN3FTRitrRUd0WUVpSGdDeVZqNjYvWnlaMU51SlpsOUdRUXJhZmo1MGdrYy9yK3pmTzJ3MG8wSDE5YVhkdWFIcTh4ZTNFbHEyNURxTjVlZXFvZFdGWCs2b2J1bnNYTXFwQ1RHYy93VUI0cS84QWtLMmxTM1BIeXgyZGRDVjl6eHZWc2Z1OUY2SHZhblJJeUhmVlBKcHU1ZFVqbEM1dGhrV2g2WEcyVXlpVzdjcWNsNFpJR094QXg3MmxGekI0ZVNoM29vc2FjVmRrb2tnOEFHVHJxUWt4OHBZdzlwNTNEeGcvS01Lc3ZneE10cS9vbjJoOU1YRmVyUmxxNTdOMXRra1ZlbGtMZzhTUTNDd3NZWUd3RzVQN0JnR0x1bm43Q2RXLzcwQ0ZnS3libWhCamJ3bGo3M2tmQXVQN0dkaStzUUcrZnF3UEdsc0M1K0ZOZldsM2JtaDZ2TVZhZXZxL1ZWakN3bUFISHp2b2N4NlV5RkhlaEIzNmU4T1NzOU1iTW1udklXaWtvalh3bGJCVjlwbGoxTWQ2YTFQbVRKOWFKK1lQRW1oc0NaaUg1WmZrMFBSNGp4WlQwVm92S21HQnNCdVFqM0lXMU1nNHIrdEJYVjlXaTduU0lTQ0xVN09HdlMvbmFwSS81Kzk1bzB5ck96NWV5aG5wNWE2WVpGVTB0Z1FBVjN5L2xsRktZNkhwY2ZyblV2dUd2Vi9KODAyUk1OaXQyRnpkclp3Smk4SmlXbE5Oak9yTU9kOGgyS0FYRlh5WGFPRTliNWdidnFkZHZFZWJ0cnMvM1p3dGdkZUFqM2xsMzBob2VyejlZV3JMYmhmMG1BZkNibVF4VGpUMlU4ZXg1K2U5RVNNQklGdEtUWWlJZVByMGhmZThHekRzYlpFdGovaWhSWVZwanRaQUN4bWNzMFhhUE1vcDIycjBlSnZOdFA5RlA2QVNCanYydmpEblFveG9UTTZXLzgwZDNlbW1OMlNIcWUwQU1xOFlkQ0svbW5nek95Q3BnNFJkMXhRcGtGV0xiVmJWT0dkTERFcTNoTXlFcHNjNkNGZldrbWkzb0xVUUJydHJOcXNxYnovQnkzTWx6bzhEUUVidElKQ3dmUVpZa1YveFBXOTg4YStrY2JSbFhWZGFxaTBCOTh4TG9NVDdFNW9lSTh3TW9xNXR5V2VGb3lnUWRtT2I2eUZ2Y3ZaS1RjN3FrREhkQlNkZ3V4a0c3bGhQY0E2amNWUnk3YXJiTkdmZWxvQVpWVkpaWW85QzArTW9NZDFWTCtZTURvUGRnbFZoZHRXNUNFcXR4T1FNQUJrYzh4MVE5Tzl3eE55UjM1TWtBd1M5cEtrL3NDMlNPVnNDVkZpVmR3S0MwRnYrWCtHZjMxR2dHbFFUdzdDNm9Zc0NZYmR1V3lUekppeW9zUDBDekNsRkFrQjJqc29HQ0d0bVdDbk41Sk8xbGpUU0kxSnloN2RxUFNkRFc2SXROTDdROURVV2hjb1FEVUt2b2JHWFkzckx0eXZ6SzdmT1VxR3dPN1FlejRLMmw4WVQvcWRSR1k5U0FNajRQeFB3OHZmK0ZJV1VvZ2JJK3EyeERPMTFhelhWbGhnUzF5ZEtHRjM5YndoNmFCRUlCa0xTRURnRTk1UElOaWx3M2hBS3U0SDFlTFlsbTdEQTRxU2Q4T2ozSndCa0xZWlh5Mk9oZy84WnR5OXlpaTk2RnI4WkpkVHNXcDFiZGZtUSs3ZkFrdGdUS250SFE5RERycXBEQzhQUVQ1aUJ5Q1VYVjZHd3E1R2ZXSnJDaTJXNzJmUGxKaUZmejVMRlk5VWhneWxKRDN3R3hWMnV1Rm9KN09QbXFKUVpDZitoekdxK2phUU54Ti9CTk93WHgwWlRNZ1E5bk5TcVo3ekQza2tESEZ3VExSaDJtMVpoeG10Qk94eUN0UUgrNTRFeVlWUjVDQUFUS2l1TklobytZZktGSnJBdnJoUTRRd3JYbHZyWndpdU1wb0JXSnArbmYvaDlTTjB3RlMyVUg0UWVUaWFWandIVGFyQnRzblVJdUF5SDNYbnJnbndFWEI1VFZHcC9INWN6d3ZDemRaV0hvTTRaZ1lsNHVjQkExZjdyY1dnVndvZmF0UFRDejBFSE1EeDUrMmNMRUJDTDBDc0pZaGFOMTE2OTlSTFNuSHpwZTQ4ODhzaGpMMk9qSnhVRUxCZzlQSVJWeGhaV0pEb1JZRVd3N1kyRFl0ZVZOa0VpaEM4ODlpZE41UEpEdHdHNlIyNzlBdzdQeDhRQ3hlS0JJQnZ5L2ZWMk1WY1QyaUZwWVBLWXJCdHAxcHZGZU9lbDFveDNFWEFQbzRSZmFmTjYvcEZ3OUFhRXhQc1NBeUIwZDJpRzNWZ0lpdDJSMFRFeVZvQ0RlZm9EaWVGaWlVQ1FkZmdlRmdpMkN6UzlTSjYrZXVYaTFhZGp2bFRBSlNYTWV1SzUyUHIydG83Mmx0Ri9xdjR6MG1mZS94ODZBb1h6d3RIYmJINnN1eXUxQzVxTGFkZXg3Q0tRaXVIL0xReUkzZGpvUC8yV0xHR1RLejg4VUJncGxBd0UyZUl6REp6YTRMMkZHZzVacU5RYmRDRVpLRWRyVzVhdzZGRytCajEvdDEyT3BIK3RrZVR1OHE5L1ZtT09FZWhlbjJQbXpsaDdBQkE0dlBrQWRPS3NDM09Nd0JHekxPYVl4elBXVGpNQzQvWnA1djZNOS9sSElKNS9Gczg0UE0wSXJLcm5rcWU1TTJlOHp5RUNXL3dvYXc2Wk8yUHBBVURnMnAwSG9CTm5YWmhqQk1ZN2M4emNHV3VuSDRHRnlkN3A3OFJaRCtZWUFmMy9UcGxqaHM5WU8yVUlqTS9PakU3WmlKMHlkamZPRnNsVE5tS25qZDJPNjU3MGFldlFHYjl6aHNDWEw4d1pRM1BNenY4REV6dlVRbUdrWWU4QUFBQUFTVVZPUks1Q1lJST0iCn0K"/>
    </extobj>
    <extobj name="334E55B0-647D-440b-865C-3EC943EB4CBC-53">
      <extobjdata type="334E55B0-647D-440b-865C-3EC943EB4CBC" data="ewogICAiSW1nU2V0dGluZ0pzb24iIDogIntcImRwaVwiOlwiNjAwXCIsXCJmb3JtYXRcIjpcIlBOR1wiLFwidHJhbnNwYXJlbnRcIjp0cnVlLFwiYXV0b1wiOnRydWV9IiwKICAgIkxhdGV4IiA6ICJYRnNnWEd4aGJtZHNaU0IyWEhOcFoyMWhYMWdnWEhKaGJtZHNaVnhkIiwKICAgIkxhdGV4SW1nQmFzZTY0IiA6ICJpVkJPUncwS0dnb0FBQUFOU1VoRVVnQUFBTWtBQUFCVEJBTUFBQURIRlQ0VEFBQUFNRkJNVkVYLy8vOEFBQUFBQUFBQUFBQUFBQUFBQUFBQUFBQUFBQUFBQUFBQUFBQUFBQUFBQUFBQUFBQUFBQUFBQUFBQUFBQXYzYUI3QUFBQUQzUlNUbE1BSXQyN2lWUVE3NnRFZGpLWlpzMXpHN05mQUFBQUNYQklXWE1BQUE3RUFBQU94QUdWS3c0YkFBQUd3VWxFUVZSb0JiVlp2MjlqUlJCZS8wd2MyMGxFQVIwSlFYQ2l3UWNGRkFnNURSSVNSZklISU5rVUp3cUVISjJRS0YvYWs1QWNpZllrUnhSSG1Zam1LdVFUSFpVakdrcEgxOXhWOFhFa0dPNk9ETE03dTdPejYyZWZFeisyOE52Wm5mMW05ODNzN0xmUFNsSEpiYTNiV21hUDhxT0RHS3NBMjNIVG9uSWRObU9JRGRpTm14YVZxM0FSUSt4QU8yNWFXRzc4R1VNa2Y4Y3RpOHRIOGN4TDhNL2lxREZDQnc3RHBnTHNoUTFaU0lYWS9aM3NRMHlwQ2p3UEozc0VtVzhYTkJBN2V6SWN3bGxjVDlxQllGeEthQWY5MXhRMjRFU09yTUVUS1daVlg0VlRDYlVHRDZTWVZiME9mMGlvSVJ4TE1iTTZuRXVvMFZNcFpWZnZqZ1ZXRHA0SktjTnFIdzQ4V2hIKzhrS1d0VHpzZTdnbEtmam14V3NyY3ZvOXViREZzVDFDV2JvaWNKTFh5YURXOUdGVkRnTXVBM0NHYVBrdHNoSnVIbGJKb0xMa3QzcytUQVFaZ0RORXpaOWIvZXlaaFRNajB2QWdUTkJPSTVQbmlCbEc4a0lBbGo0YzMzSGlEOSs0MnJXZlE4Y3dTdkxnckk2ZzRmWm9BVnlOakh6OVN3SmMzcHJQTURPTWdBVDBYcXpYd2E3dENJTGcrNTR0NklyTWd6TU1ManVHd2VaUXVhb0RBV3lRajBCdTNaOENJekNuTHl1T2drbHl0dlF2bW1yQVRUTTd0T0k5Vm95TUJDZkhqTVU0aHRFUXRIS3dqd1BBQnZrUWdDTWtoeVpoZkVPYnVqekQ4aGpYUEZleERJUFhoSU9xT2lKeVlETnBUVmg1RGVGL1ZhclVCQmtyYzlpeERHUFpiMDlWME8raEFvNXJOTUV0TTVjQTBkRzZzRHlIRGFVc3cxZ1R0TEt2VHpOY3doNEJkRGlONGxMZW9EWU12T081NEsxU2llSjBLR2lsY2NzU1dPK3JJdWhnMEtVQmwxUlJlZkFKMERiTmZ0Qk1SMjQ4S2ljSCtOTURsOWVxemdmTHdBa1ZYOW1tZ0syTnR6QVdIaVowSVdxT2I1ODkvRGJjU2dNdDVuaSsydmw2L01EdkJlZWdGdkNDT1RiSTFDcFFJU3VKRVVJcmhtRVVIUktPV2pIYkkyR2Zxd1k1cUp5SXFVUkI5c1hQR3ZvenNsbHRZbkI4c2s2Qy9UVU1RNXd6cXZJZTltQ0k4WDF3dEc5VU1SNDJUVVgvaUc1cTJ3QS9oejZjdDZtVmZ3M0RFR2NtZGFBUG5qaVY1TVRVT2lCb3RjRGtBWndpZHA2R0MwRU53ekM2L3Z5blFXc2lpS3czQmpJM1Rxd0ZQZVc4Vm9VUENFVCtOakc4R2p3UDI5TUM1azBWOG1OWlprM0VmQzR4c043bGVkMlB3YlRtRWNiVVRoZ1JlZ3kzck5EV3grRDEzTDBxQlRLSGpxSCthbkpJTGNHdlBpNG5EbjJSaUF1MEtmRTAyK1J4SzhKdHRoR0RnNlp6UDQxdTUzUXc1ZDFHdDBOSzRvMnNFWDFHVDIyekZReU9QUmFvNGh4VEZUSGlWWXBhdnk2cExQYmh4Qm1sZGRNb0MwOHBoZmxuMzBOUWJVQnRmWmVQZ242elZRSXFpOTB5eExvblJuL0hKd09sMEFtN0FRb0s1SmowcFNqYUtsRW85d1VLdEEzZUFFUzBIMG1UMWh3NXBzK2IyVGJUZzZoeUw4emtpTksyV25WN1V2cGpCanNhL3Z5MGF1YmNnK01wU3lsVFlwQXBCc2QxL2NUejl0dE1RNUFNOUxSdFpSdFlHZUJoa2U0VlphOHdNbDNpZ0pHZmErK1VrRVkwSFNNZ3lhQ1FvQzc3aTQ1NWxocGdPb2IzdFpKTS9TZ21ucmMwclp1YlBuMnFEbWNUUGRZVmRJeVlpV3MxVDNlMWxNZVlUcmx1YTFXY3p3ZmlKUTM4c1NEQU1BZUpMU1U2MEFNMms3UmNyak85L2loWmRlSGY4bXRCdDd3ZGdGaEJPeWF0SFdkdGladWtGOW92REw1cHgzVjRlWHJQcnFlaDRZdU1jeWlwOGVjTGNaUEJucTR6bmt1T0xWN0JCOFRBTHlzdzFwcEdvUGhUVEZXOGRvVmJsVEtmV3VVc2pxZG5tekF4T3g4RzZGWkFqU2tFYW9NemhhU3dPc08wemRqdXFZVlFxdW13aFllNFUxZDZGOU1jNHorUlNUcU91NGdnaStNMkEzMXB6NDhhak4xYjVENWRxY0R1Tk1jay9FYmsxVUpQWFB1eDNMVmNVcVBrRW9PT055aE5QeVpMNzBJVFVtYnVRa0hjd0lKcmtzSUQ1SjdLL1hqWkZzcXZ3UG02dWpXQ2QwU2JyNWJ3M2VzZGs3Sk9BUzBNNnFHL0FkeE94aWNlQld1L3c3Z0I4SEhReGtKTEorTjB4OGpYNUYrZUdYbjMvZVROWGNhZ3l0MUg0OGYzb2pZcmxnd2JTWGVNZFBrRXcwaUhtOUxhTWtrNjNURXlmSDFRVHdHYTFVeExTWGRNc0JWWHB5V2hXZWl1ajVhQ2xDc2xsUVZwSldZWURtQ2VaOTF4eERUSGhDblNwOE41Z0FPZG9UczY4WHliMkRIRElMZEdEQ09BbVMwVTNWSlNIUk1lWGRmL3BOaDFTMGx6VEhRTUI5OUtaMDgrN0gwZEhuRERwR01pU2hGOEsrVmhMNjlnYWoxZ0xiejg0UjFDbG9nZVdkSWtOZWFvZi9VNUpxK1BuT0t0SmtwM1huV2lma1pVVCttYnpGVUwzc2wxMmFOeGVGYWJJZ21tK0FKcmxFS0dNWis5dkw1MjMwaE9yWlh4N1hmUHpyWVNjZnpIRkJ5Wi9QWjgwRmZSbXZCMmtBcXVnalJMTjc0YTRmY0UrVDVuRGIxQ1g1K1poUnYwZi96OVpyNk5PQVBtT1hSa0tHaGRUSERNenFOMHBsQjJyM0hsV2tYY3JPM2dXdlpCVnBvOHRjcmZYWG11THgzdzZicFQrUSt1YVppVlBuYUlWZ0FBQUFCSlJVNUVya0pnZ2c9PSIKfQo="/>
    </extobj>
    <extobj name="334E55B0-647D-440b-865C-3EC943EB4CBC-54">
      <extobjdata type="334E55B0-647D-440b-865C-3EC943EB4CBC" data="ewogICAiSW1nU2V0dGluZ0pzb24iIDogIntcImRwaVwiOlwiNjAwXCIsXCJmb3JtYXRcIjpcIlBOR1wiLFwidHJhbnNwYXJlbnRcIjp0cnVlLFwiYXV0b1wiOnRydWV9IiwKICAgIkxhdGV4IiA6ICJYRnNnSUhOZlhFUmxiSFJoSUQwZ05FMWZlMFJlZXlvd2ZYMWVNaXNvVFY5N1JGNTdLakI5ZlM5TlgzdEVYbnN3ZlgwcEtFMWZlMFJlZXlvd2ZYMHRUVjk3UkY1N01IMTlLVjR5WEYwPSIsCiAgICJMYXRleEltZ0Jhc2U2NCIgOiAiaVZCT1J3MEtHZ29BQUFBTlNVaEVVZ0FBQmtJQUFBQmdCQU1BQUFDenEzT2xBQUFBTUZCTVZFWC8vLzhBQUFBQUFBQUFBQUFBQUFBQUFBQUFBQUFBQUFBQUFBQUFBQUFBQUFBQUFBQUFBQUFBQUFBQUFBQUFBQUF2M2FCN0FBQUFEM1JTVGxNQUVHYXJ1OTN2ellreVJGUWlkcGxDVVFOS0FBQUFDWEJJV1hNQUFBN0VBQUFPeEFHVkt3NGJBQUFnQUVsRVFWUjRBZTFkYTR4c1dWVStWZjN1cm40UTVTSmtvRm9JaEYvVUpTQWFRNmcyQ05Id294cml6TVFKcEZyanpDQ01VNDNBTUNSaVhReVErQWpWbW9oUm8xVUpZSlFRcXhORDVGK1ZDWTVDMUw0YWpZay9ySVpSWmhKMTZzNmo2ODY5ekwzYnRaOW5QODg1Kzd4cUt1bnpvMnVmL1ZyZldudXZ2ZGRhWjUvVFFiQkkxMTgraHU3L3JVVUNmSWwxUVNXdytWVG40dkhCd29GL0U4TFhoL2NXRHZnbDRBV1RRTFdEWjlyc3N3c0crMi9SaDc3K25jOGo5TnlDNGI2RXUyZ1NxTFV2L3VNZi9yeU4wUDVDSWQ5QVA0L3hUaEM2dWxDNEw4RXVuQVQ2RnllQWVSdWg1eGNLK2hNdkVQTnFZOUZ3TDVTUUw4R0NCR3FkbnlKeTZDL1lZdHc5cHNNM1hMVE43M0xXTFpnRTFtNVN3SnVMWmRGdkliS0ZCTUVTUXM4dW1NZ3Y0UzZVQkVaOGZqVVJuM1NMZ0gvNUxrTlpRK2pPSWdDK3hMaW9FbWlkTStSbkNGMWZIQ2JxNk1NTWJCZGRMQTdzUzZRTEo0RUttbDJqb05jUU9sd2MrT0EyTVgzdUxkVGV0emdTdmtSS0pRQ3hJR2FrckMrVVFROE8rakhsb0lIUStISTBMeVZRbEFUQVFXZXVlaFdobDRxaWtuKy9ZQk1lMEY1SENBM3k3OS9SNHpmS0k2VWhlTlZIdEl6Y2JtdS82T3hxZnV3NklSVmY4TVMrUWdNYzNSZG94aFpDdDVXaWwvWE5Da0tuRkNEc0lTZGxRZDJaamNzaXBkUHBzWVZNejgvaHZuM2c2R1NPN0RvUWxaRzl3aFNDMDJxakg5QWs3Q0czZU9iTC83ZlcrZ0FET1NuUnltck9UMElkSHJ6TGYyeGVlWFBQM3VrYzJiVURLaVczMHY2WVF1ZGJGL3YwSHA2cUw1Q1ZGZkxRUXJQd3B0alVjb24ybk1iSlpvRWJmSzN6Zm8wYXZaMGp1MVk4WldVK2NXRmZNWllST2lvTFE1NTBFQ3B1ZGRWd2R1ZDNTbktueU1IcDI2ZkVITm5WQkYvdTdRYXlyeGk3Q0oyWGk4Uk9iYWVEeUdWQitYZTBhSFlxdFN4eDYxdEMxeVRDd2ZjcFRzdnNxajFHaXo0cVY4K1czZzFwZXdvb0FkMHRIaGRVNnM2VFhRVkl6RTMrNHpDeSszeVRFdTE1aGVmV2RlVVdOSlZjekQyU3k3cXNTRzZ3V3A1aTkxUVhqb0hoRVFNSktEeGFJbGVPRC90SFlVamJVMEFTTG1leVp6dTFPazkyblVndEJmbVB3N3I5dkhpblBHdEZZWE9kaDIxWjd0WVgzL1plekxRNXZTQ1dBTmNuM3ZVYmN2dEdhVzdJcG5ZQTdKdFB2cDNzYWJLK1VtUU5qUFBtdTUvZWw0Rm1TN2ZDZ3dPZUFrcENkNFUvZnBVcXo1VmRDVWRzc29CeGFKdVRMd2hnK2gzRmdpbWlRdCt5eFRjdWJONUZIVFJIc2JBQURrU3JIeWtDbGFYUEsrWWJORlhVdG14aGxSZEFjM0swc0FCTFJWc3drZ3ZJd29pWlZVTm1rRzZlN0pvSW8zUHlIb2N6MndPRU16UWJSOE1vcUxSdDBaRGhIZkVnVTZMYUdwcm5qOEdnT1pHcUZKbnNtdGJwSnBxSVovc2g2ZVhic0lYc2gvYzVwTGExL1N1NWdKSVJuNFJiRkc4d1QzWTVocVMvZVkvRHR1MEFWdGV5akNRRm1LVWVISFk1TnRyM0hvSGRRcy9kZWc2c2wyZTEzR21CVVZDVlZOVVNERitmblZtMjN0SHJRVVAyMU5ZWjc5WTBVelM1Z0pJUlhnMERBYXpCWE5sTkJqcXNsZnM0ZEY0TU8yZXBuVExQYnNqVVlZcVpHdEs5Q25OTXJvWFRWNDZiUnQxdE5DdHJDNmxiUW4xcnorOGlkRU1EV25rWTNsa3g5eHV0bHQvdG1SWVBTQ3lnaEdTcXh2bzRWM1lUb2hiVmNoK0hobW1aVE5BdkMzcWxKcnJHckFmeWFMK0R3dUFOd3pNZFErWTFGVnpERWJwV2ErVnkxN1JzQzd2UFFTaE5mODY2OHhKa21tdFFKaEE5YmIxSUxLQ2tWTnU2U3MrVjNhU29lYjNjeDJIRldMYXJ5QkxXNS9TTC9JWEhHUWFZWUFPTlFYRUdLdDNORjhFcjF6S3IvRkNaV2pYRlhmVi9ZeHB0MkVKOS9aZkFEOUpQc3cydndiNm9aOGIwSGxlc25UbEpMS0M0ZmtYNVNOdWs1c3V1Z0pVd2tmczRiUEd6V0FKQVE3TnpSVUhSQ1poTXBvWnN6NEtwZVArREkxZzV4TkZlZmtkL0cvcWVvaFo3M1BYVlp4MW15MlhEQllJNmt5T3dUdlhJNEwxQnd6Uzl6QTU5Y3ZReko0a0ZsSmpJaWhiSm5DdTdpVkh6aXZtUFExdHpnNnQ1V3dVY2V1eHZ0Mm5Sa09YbjhWZCt6dFhHdllGaDNsZnpXNnBIWmpCSEpkL1g4ZURpMWxYWUE3VkRMK3UzQXh0UGFtK2VkMHY2L0Uwb29PUmt0alZGbnl1N3lXR3ptdm1QdzBSN1F0VFFyQmR2aUdrYlZDOWdFekU4OWQzbmdoSFNkclhhM2NBdzd4c1g0N1NFOVhZTmJjM1F5NE9XNmJ0aGZ3bmVHZEIybjdQem9HUDRTMFozZmhuU21SUFNNS21Ba2xPQmQwMlZ5bk5sVjBHUzVDYi9jYWlyYTFJVmZUQUpqZ0xxMUcvVkxSclNmeW5vNis4RXIvMUNBTXFrbVBmYmlIN0k2QzNqN01qaU5LUmlleHNlM0FGNFIxUGJmUjdiTS8ybHJQaEdXdGdpb1lCOHlEWVZSMlMrN1ByZ3huVUxHSWNsMVJHWjBLK3p4WHFydnNqajY3Zk9iUm95T1FvZ1c0MmlOazROODM3Q1RoTzF4L0dFNG1yRWFjaTJ6UTRGZDZDQ05OK28rZ044UEVIemwrS294NVczdEVoVFFnSEZkU3VYRDVXdGZMN3N5cmlTcEFzWWgwMGxYci9ORG1xdHZKUUVUcDUxcWpPc0NvYVYxYnFLTFNvRlRRVnNtYWxhZFp1NzZYbE14emdOV1ZIaFVDR0F2NFF0cXJFc2t2cEJBTjY3TnFQbENpblNGZjNqeE1rRTVFVnBWMkZ3cnV4NjRjYVZpeGdIWlZnbkxIaS9xNjdhM2tEOUcxeTViZFVRT0xLeHBsbFV5NkF2YmRXOG43QzNOVGJ5bUk1eEd0STM5VGdJd0IwSXVrajE0VnJqQU40UXp2ZHhpSDdtQlB5ZkpBTHlHbzlsQmZOYzJmWENqU3NYTVE0dHZ2NUMvOXY4REZIZldNeTlzWG8yZ0k5MVdmWVFNQ3Z4cHhTVjE1VkcxNGxCTXdnSmJQT1p1VzQ3dWgzV1M1YUswNUNwSkREUkk3Z0RPRzYxTHpLQ1lBdGl2OENTNGk5SnhlbVNLMXJVSXBtQS9HakJFekdwd1Z6WmxYQWtTeFl4RGczcGFOYUVEMmZ2YWpKQXVkWGFtdTNaTkFUTXlnQ09hOG5yY09WaG1IeElNZThuN0V4dlpRaVRNdk1WcHlIYVRrSHBUWTZDb0tkdWJGZGdsUm5wUGxSV2RIM0ZpNFkxTFpHQS9LaENlT0VrYkRGWGRrTVlDVk5Gak1NWnVzV3BiOC9HTlBrYUxRVE1LeFQzZStVSFpNR0ZTYVZjMkt3RWIxZmVHbllBcm1yZXc0bXNoL0FGYXNNMVhPbkU4eVpHUStDalNaWU93UjNBNFFQNEs2N3BpZUV2aWJMVWlaNGFpU1YyZDZ5QWZLbTFwZUdmTDd1K3lPR3hWUDdqc0JJK0lKb2dNdFBBNCtSbWl6ZkN0QTJhd0ZsZGRiOXhWOWlzaENpcTdGNE1yd1dhZVE5ck43L0Exc2w4eFdqSXVvS0dVOFAyVlYvQnY0azN2cmE2cmZEYTZYKzFNeWZKQk9STHJpbVpjdk5sMXhjNWRzdHlINGNsOFp3THpCbHhqVG0yeWh2ZWd4NytUWDVYMU84bUdGazJEY0ZtcFJaRnZROHcxT1hkUW9aOUl3ZUFNUnF5cHRoOGpCNTJCekFxaWY3S0VZVStZRlZ5K2RrTU4zemFYeElCZVZOdVNIek1sVjF2NUlXTUErelJESWkwRnZPc1lLT0YwTDBJUGVDTjFhL0JLaGhaTmczQlptVUFhZ3Y2d3k0NHlhR1o5MzBvNTljaHI1YmhOMFpEZHRVSFNKUVFkZ2VDWGVXZGxkN0E4SmN5Z0dKTmx5U25rV1FsRVpBMzJiNmtoM05sMXh0NUllTUFSc3dKUVFJSmNZbGdSZys5Ynkrb3ZkRVd2dkdHSDlGZ2VnQ0ZkY1ZLSWJXeFdZbE5GWW9RWjUzaG5LbGNjeVJRcTM0QXJwM21pdEdRb1RSOVJQZllYOEsybjNEcGdock9VZjBsVVR0OVFqOXpRdXp1T0FGNWs5dVZnb2R6WmRjYmVUSGp3R09VT0VERUwrNGF2NHIraThCZ2trZVF5TTN2SnRrazZ2SzhwNVZKK0JTMnNWUFI5ckU5U0xiek51OUY5NUNJMFpDZVpJS0ladGhmQ3VBelkzZ3JwQmNjamRIOUpWNlU0YmVCclRuNUtrUkFLMUpvWks3c3lwd21TaGN6RG0wbEFxTUM2Ykt2VkZZbE8wZXRrY3ZkQ25uZ1lXb0lNU3R4RlBVNkoxUEZOYkZuTXVBNXVmL0dhRWhMTjNRd0FPd080TEIwdUpBMDlpRUhPTUpHWVg2WGZ1YWtHQUV0U1djWDU4cXV0K0NLR1ljbU9uSWhXVUo0SmNSWFY4eFJlcC92WDJKa1dhd3NZbFlxVWRUNkFWRFdIb2ZraXlWdUQrbElnUjVCbWJnRGN0UVZINDNSL0NWUk9YM0NPSE5TaklEQU9CUVk1OG11QUpFNFVjdzRURzFtQThVMDVJdjNGMnpUSWdMM3E3L211cjV1YVVWWFFvdUdMSk41TnBTc0x6akpVWUI1cjJDSzJVTVFPbGVxazV2V0FmeUUvMTRDTEM2OHFhaitFczdJZUJsblRvb1JFTHpwTXVaSTU4a3V4NUQ4dDVoeG1DQXltallZWFdaY2dZVjliQ3QzNVZVNllBYzVMc3RtdEVLTms3cEJaWmNVbkNGMHhDamhreHdGbVBlc2Qvb1RyU0h3d05uQ0FjbURJdkU4YjBRcXRWUDZTNjk5TDNyNHN3b29lck9pRzhSWkJXUW5CSHYwZ0ZFdmhkM0t2M1ptais5WitQWE95amdPRGlBanA2Mjh3US9vd0NwK1ZVTWJ5UkNzcHM3clFPc0libnZISks5dWFFaWZ4SVoydytjTVZ3NXhUYWlZcjNsUHlQTS8wUm9Dck8zem11SjNnd2JiZ0dlV1ZYa1FKOUw2U3orQ0h2MlhwOUIzUmZjaTBSY3psMlZsRkpDREVFUTE5eG1CTXRpdDlHYi85NWJ1M2NnWkpVUVFtY2c0RGk0Z2ZTbTJwOUxmNFE4VGU2SElXSTMrWGJXcWR2Y09wNEpjRExTcTVLMFhrbWRxeU9RR0xvQW9LdC9sOEVrT1l0N3JIOHZDMlRsZDBSb0N6c2JBSUxSTk5hTXRyQk44TkliNlN5bkd2ZExHNFlnL200MXhIOG8xRlhzVXk4NG1JQmNoMkRpdU1RSWxzQnU4RXV2alppZUhEMlptSEFjWGtEUGJRMklpb0JWK3dHTEVOeE1tTi93dXhFQ2tzeWFZa1dYeFE0aFpLVVZSTjZsZVRvM05KaXNFdVgyMGhrREFpbWlwM0NLZzdnQzhuc3ZEMHNOelhKN3ljY2dLb1ZEcjhDaEpTRW8vY3hKa0U1Q1RVR2d5bE1CdTBDYkx5UlA0V0VYR0srTTR1SURzU3RGdkZTR1lOMk9Tcy82UXR1V0RMM2VvMXMxd04yRmRtWHRJNXpydUZpWWFkVlFDZkpJRExsaXJyNUZFSVgraU5RVEFqQTJ5cXhRZmFDNEJIQVQ0YUV4cWY2bEhlMnRvYjczalVBQ1pTeEw1YkFKeUVncFhvQkxZWGFkQ3E2SURpYkYweVd6ajRBU3l5M2NLQXhWb3lMR1JTVEpnTXBOSEdQWlN2OXdhWDVRTkRXRm1aZmdSRVh5U2c1cjNwMzQwZkdwSGF3aThyYkpuOU5hbk0zZkNBei9rYUF6eGw4SkhpR0JOZHBDNFpqL25QT3RXWXg4YldqVzJhZVBNU1VJQmZVbVFSZWpCbnpuaDhOMkV3bkV2bmwzNDVnQVZhT2MyQjViNk45czRPSUc0TlFUZWY1MzlzeFV1ckphNlNXeXRseVJ6amIvOVVROEhoclpqWmlXRVZ1aHlTazV5cERidmsyREJkVkpvQ0hVSGdoRmk2eUE1R21QNFMvS2hCWml6ditJQXRNNGlkOHZHb2xybld4UnZtVkJBZ0V1Nlp0ZFpjemVoMEVLd2FraXU3QVk5TnBOYXhwN0oyVXo4bXcyWUU4aXU0V1J3Ukd0WXJvOFArRzM0VzhQL0NvQUxPc3hPbCtKR2x1bUhNTE1TSEVkNlRteU4rdWV3ODR0elkrbEk2cTBxZnlROXZwbk9wSnV2amJXNkVQaW1TNTZjVDkwQi9BV1dRNUxkcFZWZ0hhSDNyRzdsMnhPRWZ2WVZjTjN6ZXhETGNQeHI1bFcyY2UrZ0d6SU5TRGQwMGtrRmRNK2Z3Q0x6dTVqd3Q5L1FRYk45MnErYlVFZUUxNHRuTitpd2R4dW1QQkFvYy8wZGVTekM5RjlRQWNzMWNUcmJPRGlCckRxM0F6QnY4UFg0aVk1aytZVytjbzVWTC9lNUYwYVdxU0hNck1TSGUwbVA1Q1FITWUrakkya3U4bzV3TjN3cEc3TnB2KzVvbmNHcW9lWEFMWFVIOE9GZU1xbkowUmpJYm5PclM3UUFIUnF6bTI4WWhhemdqRDJTM0paT2VkR2lycjdLSmhZUUxESThITGpWUmt4NmJrS2hoaFRQYm8zRG1mQXdCNU1EL29Fd3B2MnlXMlNaeHNFTnhLMGgvTUhmellFRUdpZUhMOEh1bTI2V2FqM0IwMmZSVDEyM3NzNllZOXFoODZyQ0ZodW9KNXYzUm8rdURGZTRHL2l4RHdQTzFTZWxiY3B3SmVkZlpha2ZFd2o0Y2NpcENtWWtyVVk5cGU5M0RIak5FZHVkdDNoOGdoZlVETjh2c1lEQXdEdmkzVUI0Nm9Da25ZUkF0WW1tUTYyaTJGMzZDSWNqMk9Sd2VBSCtoVFhIZnVrTEYybVViUnpjUUVCUFpWQnltczhjSFUvM0hJLytXSzZhT3QwNDRrM3J1b1kwMkRoMTZUTUllcExETU85NTg5aGZWN2c3Q0paQUJ4M1hBMXEzdGlsVFpRS0VNcksya2FNeFZuOXBLc1VOWVljK0Y1M1h3a2V5UGFFaC9JUTFxN1V0NWkxdmxsaEFZSmhlNVkyQ0NWdmNuSVFnbG4vRWFoZkVibkFtZUZ2bkM4Rklnc2l4cnJmdHd6TDdOVjVEL3MwMkRtNGc3ajBFSHVNd2dOZGtJSEJ5Y0E4ZnVEMVFNbFBlVk5DQXQ2enJHdEk4b0VWTmhQWWhOYnBHYjZlYWVVOXo0LysyeVpZVUczZVA5dFJ0aHZrUzIyaGdZOFVSdmkwV2VyRDRTMjE1RzJoS1cyRWxqRjlQbVlac0tuc005R3VjT1FrU0N3aFd3WDBoSUlCSnRqWW5JZENRUTFhN0lIYURPZy9QUUN5ZnJiL0R6Qk1xMnppNGdheEcrTDNiVEVWVXN3K2J2MkJScUpsaUFQd1NvWkVWR0JyQ3pFcFk5UEQ4b1NjNW9QZTJ2UGdtcCtZTWQydGRSR3VJTGJqRDNRSFlGZkRBMDZNeE5uOEpkbDd1RGtDOU9oZjhxK0VHeitEWHdDLytxQkFrNFZLLzlRY1ovWEF4SVJXRS94TXZJQkR0bUxVaDBYS2lBRTVDa29ZVXdXN2xoSDZBb0RMQWtKYjRvcUYrNmxHZzlVaGtHd2Mza0NnTkNiYitHK0ZMalIxTmpzZ1hTTlJNRDA3a3FxUHd5VEVNNDdGY3hNMUtIRVc5Q2c4T3lSWmdlUnppQ1BmTFhlRzBNOXl0VmZUWEVPNE9nTFdQalFkNk5NWjRIQUlsc2p0QTNpZlpKN1RScDBIdFQrRnJaZGZ4YlV0b2lDYmdxUjVnVHlvZ2JKaktiWHQwVWpvSlFXaUVENFJOUTdLeXUzdnpKRmdCVDNKQ05vL2xVRU1PaVRUUy84a0d6QTNFL1R5RVlIM05GN0NLRENUY0ZiSkp0K1dOV3lyMVREWng3OHAxZy9mQXpVcFlQUEd1M3orbkJmaXh3aDZ2ZzM5SFNuTVI3cGVyNEhRdllkdzlXa1BBZEJyclBYTjNBRTc4d2FUZXVNdktBWmQyZkV4eEIvQkhYTWljZ0VEVGQ0UFd5V1libmVPV3pvbHIvRWU5cEFMQ3gvQ0YzUThVK25URmN4SUNEVG5BU09BcWdGMVlxdTd1TGQ4S3ZvcUlvTndUa3lMdytKdHRITnhBZG5WN1Y4ZjBGWmlCNTFMbURva3BEYVh3aUZSSWt4dGg2RnBMNmUrSE5KWHBqVytFaG5DekVwdGZrSGtmVXd1SXhXaUxxejNjcjROeWhydTFpdEVhQXRRSFdnUGhEb0FSQlQ3N0N0OFZlNGEvcExnRCtCTVYxT2I2Q3Z6bjYrazlMZlJod21GVCtDRXNkc2ZJYlNHMmlRcnlpUVVFaHFsOEJHS1hhcm1MRUQ2VGZKVVJLWUxkelJiNjZNNnozMEt6ejJJaVM2RWZjaXc0UzVkb0h0QjI2Y2JCRGFTdXJDODJiSk53VGNIRlo3ZnhYNGh5a0YwU3AvV0xoNGxoeGhqWGRiWHlXNTRSVnh1aFIrSG1uRmZnWmlXTytUMGJyTU8rVEM0Z3pGZHBYdE1hN3VlRjdOY2Q3dFlxUm1zSTdHQ25XZ1ArT0lSOWxhWEh5N3Zxd2dLdDZ1b0dKT2J0YTdzM214UDBrN1JmN2tCdmFhZUJqRE1uUVdJQndaU1IvQi84bEdFZmFMa0k0ZjlNZjQxaXdYWWhaNGZsaE40UGZrNEZJUnRlbnB6ZHlyK2pqOTlCenc5SWo4SkJIZ25UVGxEeVRIQy9OUjB3TnhEbjJkNC81QURCR0QzbWFmaWxUeTd4cDFIMnBGdzU2ZmwrQ0dzNlZja0UzS3pFeW5nck9EdGcxV0NhY1dYaE5HWDdYb1Q3U1dIQ3VEdnZDUDlHYTRqMDdnUnZKTnlCQUNiSlNZMC9RY0VyR1o4OXJLcnFEb0E5eFZXOTlnWDBBcS9iRTlGZTNoTnRYV2Y1bkN3c1ZYeFRpUk9RTEI5b0RnR3FjL2h4RWNJdlMrNURPYjZLWVRmNCt3NTZIeVVBYi9lemhYWWtURHRXNHZ1VGNSemNRSWJLRGh6Q2Fvai9pUXRpT2dqejJUdXpFSE5SYksrd0FxVGdUSVhqdWhnb0ZlVWJYVU80V1FrYk1laEVsNnZqMEREdnNiVjhWZlRFdy8wa0kySGNYVFNHUkxTR3dMeS9KdGVHdEhBSHNFaE8yZEVZOGxLdXZvU283Z0JVNXpxdzJVUTMrUW00QmlPZy83ODg0OHhKa0ZoQWlueXdZVVBHMDBVSWJ4d0R4bU14N0FaZlJ1Z3piRHdGbXh5T0p0M2t0eG5Id1EzRThZNGhoQzZGSGF6TWlqVzI4TlhWclRzNUo2NmF1b1kwRDFoTjJCWmU1Q2M1eUFla0Q3VXVGUHNleHY5VWxOZGY1RW14aWNiRjNhTTFCSGJ3Yzk0bCt4WHVBUG0yTlRzYVEwSlZtcitrdVFPd2h6QUovMm5uK2VhYitLcmFaOXErcm0yVlhhNU9nbnhpQVNueUlYdklNWFRpSWdSQnRUQWFVUVM3Rzk5SGIzdXV3emJORFc3azk2UmhFeXo2SkRLT2d4dklSTEZSQmFRejJBVDRUYmltUU02SUJXaGczaHBqeGh1ayt0VTFSSmlWVllpaTF2R1lrcXRyRGhvbzY1aVZodUgrSUdYY1BVWkQyb3JGaWFrS2R3Qi9sZVd0WWxreC9TWE5IUUNGb1NyMFJuUXhhTDRDTnBnOTBoMTdYTGVrUnNKcW1zSkExY1FDVXVSREh0UWNZdHgyUWlTQWhZR1Fxd0IycTIzMHdOS3pyd05aRVFvZHRvNDA5UjJYSVVqOGszVWNuRUFjM3pxQjBlWkxZRTJKcG90eDZTaUtrNWdSWjBWTlE5akxEMUFkN09LYjdDUUgzSUhtbm1wOXFQWTlDL2NIS2VQdU1SclNRa2NhOVQ1M0IvRDVyazhJbDNqWDhKYzBkd0E0SWVvRWp2SDFvSHV5MGFXN0V6L1R1eWFidG5oTHVxSFJUUzRnVlQ0NDhuRU1mVGtJNFQyR2p6eU9QZWZOTGtSNzd3UnJ0NEkvWUY0WVA5TnI3cEVhdjNHM1djZkJDY1Q2elREeUpaczdESk00MDRYdjZTZWFjS3BoUkROeGJ2cHJxbnJxNjJJTHd6NnZzSlp3RkdCUEk2TGE5eXpjbnpidUhxTWhFM1ZwQnlROU1YVmhyUTY5bEtIaEwybnVBR2dHMllRckhWaE0yNmRCbGE0OUc0aHFYRjFkQ013eko4a0ZwTW9IQkVPVXowRUlieTQ4Z2dDUDlYSm5ON2dDZXlWK1l2Z21Pci82OUEyNmlybEhhcU1jZDV0MUhKeEFPb1poVGFBMHcvbTZKajRzQnlWMTRJMWVZTjNLVVhhZW5mcFhvb2o3V0EwZkE4UEVPK1RkZ25FWHJuQXNVNFJOeWYwdXM3bFN4dDFqTkVUKzdETWwzemxpTVBEaUhHTHJTYUJwQmMwZGdDMkZ6c1FLRk9OQVZZMVdtOUxjaVdyRDlvWDN6S2tsRjVBcUgveUk5UngzWWllRWc5SmlqTUZaRVRza281dVozUUFXdUYyc0hXUFM0dzRGczAyMGx0Rkk5Wk1WbUFzSUxOQ25Oa0E5OUNHZVBaSnJUSTk1TnF6bTRTVG1tUmwrUVVNT3BlWTlzWWVBd1I1T0Q1aG04dk5oM0VDejc4VkVUQmQzajlFUStiUFBCSzFrL2dEbDI0SURBSDFWM0pCRW5ha3V5d1ZkRnl0TVJWcW1Ya21ZM1VDUEtLMm5ocXdUQzBpVER3NG83T08rN1lTd0N5OU1SVkI2Z1pIQ3lZWGRvQjd1VXBVMmtWbC9OcVlFMHY3TkRNd0ZCRUs1Vm1oOUlTWHhyQTFqcjRWekZZZi9yNmZseDlJT3Vqc0tzeUdnTXVCM0xVa3ArdEs4WXVXYWZjL0MvYmd3VGR3OVJrT1dKU3lFL2lUVUNxQXNsQUxrU3VjaEF3ay9tanNBdFNVWm40dDZsVFplWUVmYWpESE9uQ1FYa0NZZjhDM29rTnNKWWZQNVNJQXBodDNnTE5RUVVGU1lSVnZhZ2lBQUpFNWtId2NIa0twakkxaG1IN1VPZ2k5SjYxc1FodFR3V21NWXFZbjVNU3ZDaUtNWDkzaitWbGQ2VFhVYW1ua2JiWE1QMGV6N0pXcG00NTYrbkNMdUhxTWg2NXE4L2hwMjBuMkdlZ2VGbjdUNWZXQkhxQXN0MTl5QjNkQ09EWUtuVGxnZjhQTTY5T2pyUDQvZUdXWkFhaXZVSnBydklTQk5QanhDWUNjRXZUY2w0QVd4dS9QcGtMdktkUGE5TjdlZkg0YzVhVkk1aklNRHlKSytKako0bGZZRE5QVzYwRXVHakhCcklVK2VwS1VnRFZ1aXpadWYvSEdZVVJEY2VmZlRzS0FFLy9rZWN2ZndUNXlTR2cxbTVyMzVtYmQzY01FdnZldHBXa0RiQzdPSzNzTGFmRXhTNmVMdU1Sb0N0dVdZMG9HLzIvL1Z4bmhtSC85dGtsVmxCbnoxaTArK2wrUy8reGxhUUJ0bzdzRFEyR1I0di9oam9iL0RiK2p2c2hwazloS1FKaC9nZ0Z0T0ZrSkFyaU50Zm1Xd1M5Nk9IcXY4K3QzbE5BNTJJS3RDWEJxb0gwYWZPUUViLzY4UUhGWU9yKzU1bUFiN1Zwb3RZWDZLVkJOUEtIckI3SVlISU93NkluMzFxZE1LMW9LNGJraEU2aW9NbUJDSHVEUmwzRDFHUTJBRlBoVzBHeHdQZFJJMm1MYzU0dG53SytycTdoTCs3dlZlV0JxVFVzK2MrQW1vcnNvSHRoVDJTTXRPRSt4RENkZDgyTFVqYytZV09nNTlwN2hnMzNyd1BvaEloaE1DYi9hUzhISjcwUkEyOXRsRDk5Ny9xVS9kZTk5RGVLM2NSTE1INy8vVUorL3JzTmpweXNlSWJHRG9jSzFQM3Z0UVI3SUREUHQrbCswaEtlUHVjUm9pMnlCREFBU29IK0xiN1AxVU9uM0FqL09CR3ltcW9Mc0RYazljMVRNbmZnTFMvQitRejRGenJrSEJObi9VVHlyTmg5MG9mSmF5UXNkaG9tN2ZNdmwvL0xITzdCUC9JK2NFL0F1aU5ITlZqdDBvOVVxOTBlejdNellEVXNiZDR6UmtLUG14WG14cTdnRHNBOEpSais4bnkvTTBUVDZ3NEk2akNJb1hKVWlsK2JBYmhTOXJtZTg0dENTak01NzI1RWl1QTRNY3h2L2xnbkxUbW4wUE5zNDVBUUFMZW9xNGU1eUdySWF4S3o4MjRSakt2dFFDak1GejZUWTZhVGx6RXQxQUx1MnFoblFiUlh1UGRjV3FtQXU3TXZyYzA1N2pBTDZFYkRmRndLbDBUcFVhYlhYUWxiTFNibHpoZmd5Z0hrNEdWN2hieHhtbklldXk1YVEzanJyWDNBR3dmWkpMWGdyMlI1R3dsbW55QVdPUHYrTmxyUjVNRk0yZEM3dDJZRG5sZW83RGRzeUNvcUxhMGJhTUlVcHJjcWo5WnJyVDdmdVdaRVdraUx2SGFRaE11SFJ3aDJxY3VLT3U3TkY5cmlxek5ycXVYZ3JocUNNcEQwempmZW5XVExiNWg1UkowVnpZTlVIbG1PTTVEaXZvbGdkeCtucGgyQUEyTFB4MGE3NlhabGVHNFg2QWxTTHUzdEJXQVlPNXBoVE1NZ29qTW5ySzVnTlAxTThqS210RlEyWFdhb1V4dDBEcHFsU2xGN01tMWhSSEhUOGRVZTBHcWF2SVpCWjJJenZPV3VnSjdNenRxRnVRTkEvVVRQemdPTG1wb0xiTjdjNGQ3dGRJMk1QZFdxVmdLTTZ2NnlYczNrOWtZU2VxT3pDa3h4YkQ0c2pVTkU1dEkxcXJkamZzS0FjUmxmR1JYM0lLUk5TWkI3dUNlQkVKejNHWWhtYzc0dEh3MXd2RG1rMnZsVEJzbDJkS3N5dmp3djF4cE5jK0dsTmp4MnZiRFR0VFlsZTE4S3R0WVExM0NyM29Mb3NyMlpXc3ppQjRJaTY0VXRjMGFCN3N4ckdVcWR4dkhDcGVLeGwvdlRBRUNMUFRJMlFadHNzejVSbnV6MHphVDJhQ25Pb093RVQxMkh5Tk15ZWkxd1FKeGU0R3pYeC9kSnVlWnRETmdkMW9nQmxMUGNkaDNXczlIRjM4dEhiQjRRcjFrSFpHK0dtYWU0YjcwNUJRMitoelNDMTEzU251QVB5M25RTlhSVXUrZHViRVVpTWlTN0c3dnhRM1hoWEZXOExkbHM5dUJEUFppenpIb2E0NGNYSGsyOGgyRGVLYUZWeXUycFZCWExnL094cnpaYVlrZlNydVFNL1BiS3JIaEo4aTZjdnlnZWx4TGJJeXZNdW9IMGtwbjkxb2hCbExQY2VoNStObzQ5TzNsdXN3SStTTXpYM0QvUm5KUWZOTnpaZE4xbU5kY2dlK0N0K1FTOWFLMXByNERKUFdzU3lmelRhSzg3TE9ER1VzbjEyTmczeHYvY2JCL0pjVVVXZ2MvNGlHSHhTTmFscGdtV3BYd2l1a3hoRG5Ubnhxdk0yVWdFVG9MbFgrTFhZbDEvcnJTc2U3dEtMWVcrbHgwV3ZiOFZ0WDF3emxsYzV1TEU5Wkt2aU53NXBYckJlZUQ5cXVES09YaFZQZVZyRXJzZFY4bDVjVTlydmk4eWlEb3NCZlRyMzRHL0tQMHI0Smp6VGY2b1V0dzVrVDhwL2hQb2pwM3ZQSG40TlhhK0xDQTFYTEEvZXkyZldTaldkbDMzRm9lQng4OElSU1duWEZyc1RmUlRrb25IVE5LNzZCNFRTVnBlWG1qL3BCNVArVDA2OFZyZzF2azhuWHI4WXBTRkMzUlAvTFp0ZWZ6Y1F0bXJJMFVQdzRWRklaMUluaGxGUFJNOXlmQzZpUlQ2Z1dVNFJ0UTF3UGZ5OTJubW9nMDU4NWdiZkp4RFg3OVFTSzJicWowY2EzSmJOclFaQlhsdTg0TE9mNm5ubGVYSGoyNHhudTkremRYbjNieXpxMTkrR1JtK1hNaVFjWnFNcSs5NkUxS3BsZGpmbzhiNmZGbSt6RnMrY1g3a1Zkbys0QUFBRE9TVVJCVk04SlQ2OVU1NnVaNGN5Skg4TVQrOU90Y3RuMWcxeGs3ZXlmS0NvU1hkSysvY0w5U1h1TnFiY2U5MWdocHIxZmNXbkhRN2NjajhmS1pkZFBPRVhXSHBXNkVCYkVpV2U0UHk4VWt4SmozSnVsbmV6cHU0eUtNdG5OYTRpeTk3UGhIN1BNVGpUM0hqekQvWG5SMzlKT0wrWFZyNjJmclJMQ2M0UnV4ZW1YbHNtdVRRVHp5YXZid2hiemdaS2FxbSs0UHpVaG8rRS9qWTJzd2pJK1Z4S3R5anVkTEpUSnJoTkUyUVUvVkpMY0MrVExPOXhmSUpiTHJpOGw4UEtUZ0hlNC8rWEh3aVdpQlpYQS93UHdwb0FuNVdjTXNnQUFBQUJKUlU1RXJrSmdnZz09Igp9Cg=="/>
    </extobj>
    <extobj name="334E55B0-647D-440b-865C-3EC943EB4CBC-55">
      <extobjdata type="334E55B0-647D-440b-865C-3EC943EB4CBC" data="ewogICAiSW1nU2V0dGluZ0pzb24iIDogIntcImRwaVwiOlwiNjAwXCIsXCJmb3JtYXRcIjpcIlBOR1wiLFwidHJhbnNwYXJlbnRcIjp0cnVlLFwiYXV0b1wiOmZhbHNlfSIsCiAgICJMYXRleCIgOiAiWEZzZ01TNHdPQ0JjY0cwZ01DNDBPU0FvYzNSaGRDa2dYSEJ0SURBdU5USWdLSE41YzNRcElGeGQiLAogICAiTGF0ZXhJbWdCYXNlNjQiIDogImlWQk9SdzBLR2dvQUFBQU5TVWhFVWdBQUJCNEFBQUJUQkFNQUFBREtBZG1oQUFBQU1GQk1WRVgvLy84QUFBQUFBQUFBQUFBQUFBQUFBQUFBQUFBQUFBQUFBQUFBQUFBQUFBQUFBQUFBQUFBQUFBQUFBQUFBQUFBdjNhQjdBQUFBRDNSU1RsTUFNdThpUkZRUW1YWm11OTJKemF0cEZTODVBQUFBQ1hCSVdYTUFBQTdFQUFBT3hBR1ZLdzRiQUFBZEgwbEVRVlI0QWQxZGZZeGxTVlcvUGRQelpxWm5lbnBjUHpBcWVlMkNnSzd3SmhzanJrSDdCWWdhTkhZSEEwZ012dWZBQnBmVjdSRk0xcXpDYXpDQlAwenNObEZRRWJ1RFVWQXdQWHdJd21ieldxS3U4SWM5YnNqeUpid1dveVlpdkxFVmRuZWFudkozcXVxY09uVS82dDZlZWJPOGVMTjVWWFhxMUtrNnAzNTE2bFRkMjdOWjl2L3MrYm51QkJXNmMyT0N3aVluYXFJNjByQ21WTThKV096ay9vVUpTR0VSWjY1eGJwclN5ZXBJbWsybm5wT3crZmkvSnlHRlpiU0dqM0oyaXRMSjZraUtUYWVlRXpENW5PbE9RRW9RY2VkQlB4U21KRGRwSFVtdGFkUnpFdVllUFRFSktVSEdqUGxRS0V4SmJ0STZrbHJUcU9jRXpIM083RXhBaWhiUk85U2xhY2hQWGtmU2F2cjBUTnQ2N3ZGMHZhdmRuWGo4ZDlic05lbjRTZVNadkk0MCtMeWV0ejB0b1ZMcmJlL1ovK3diY3d5dG4zOWsvNkcvelJFTHhVZFdDcVNZVUNvN1pxRlN6Z3AzZjNsNDhPN0NTV0xXZkszWThpWXB3M29nem45UFhSLzNQREI4OXJ2UFYzQjllNmhvL2I3aXVlZkxuVHUrOEZKRnNObGJvU01KanZXY05WL05keHpLTTl2R0RJMzVTS0FnUjBROGp3VmxvbXBmbURWYlplUkFLNVVkcWprM1l5Sy8vVlRiOTBHWHEzMTYwV3prS0RkZlhESnBEZEhEY3AxWCtnNWpEdkJmeGVBR0IyLzF3end4UGdnRGZwSFZNV2YxTExzVk9sS25rWjZ0UVFJUHJiSDVTRCs3ZTJUK0tRdzJhMjJiZDcvZ2xUK3hiYTczRmJXUVBXRXVGMmlhVUNwYk0vajhtUWdQUDJyTVo3NzVCd2JtV2o5bUhVV2dpZXR1dEhTcVJnUEk3YWxaTE92bVBvTVpiNzNDSEpZamEyRE1oMy8zQjdOWGZ1c25qUGxmYVE4ZHYvREFDSmg0bHBCczVsYm9TSUsxbnEwM21RUWU3alRXWlo3bzZOWDNmUE5ta2dJZ1BaM1NxdWUwV2F5cXN2UlMyU1V0ZGpVZVpvMzVidkFjM3pieEpuZmEvRTlKMDVoMFg4R3B4UFcyRkRGMXZsN0NFWkUyOTZOaXZuQzhZOWFJOW1MelJMN0tsb0VIZVhhWVk2WmozY2s3VVBOblRLTzBpWTZhUDVtdjBQTXVjdjJWKzhWTXg2eFlxWDd1Ykg2V1J6a3pOTjFFbnpWNEtKVmRJdTY0MFhqWU5JZDlZanBuNHN2SVZYT3BwRzFNR3Bxck1hR3NGREZ0MW00WU5YaTR6ZHVXY1pIdmNTQm9NQUY2UGIvNDFvM1oxMjZsaVk3NURpckxaWHErN0lHaEhVOGxIaTQ2OTBCblZBOE15RzgveHAzY2ExSTNnalY0S0pYTmtsVTZyL0Z3eXBobnVMcFI3Q0RHcHEvYWxHWlBtQVloWjh4MHhsd3BGUldJYVR5MHZIdUEwY29YbmNMREJndWRzUjRRSmZqQ1NNa0dPcktNMnJSVVR4ck45LzlJd2orTXhCN3JZZW83WXFOV0o3VjcxdUNoVkhhSkhsZ2xJVFJZTnV5U2xoU1Y4Q29nTFJIaFNIT21QaHpJWXFZVDViT291a2pqWVY0R0NTRHJwYzRTQWg1Q2dIWlJQRjhQRHFMUHJJMTBGT2E2VEttZXIzM3dVNytUWWYxVitRY28wZldDajRsbVo4MEY2V3pUN1k1U2pqSnBQSlRLanRxN0FyWUw2VHFEMitWNVAybDBTRFBYWU9rdm1BWjdTbzVwbUE0UHNpeU5oL1VRSkhaa2FXa2xCUThxY2h4TFlIa091dThKZXhNZGhia3VVNjFuQWcvSGpLeC9UTitLNjJOVm5iRE9wRlpjR2crbHNrdTBtTCt1OElDeGN0Z0luUGlkZ3hxMUcweDFXMVFvNllaSk9hYjFGT0NwVFJvUG5XQ2Y5ZEpWTjlqSGxPUDVEUGRQcnU0U0YxcW9FWEEwMHBGYjFxYnQyQmhLendRZWRqbDhRRUJ2K0xTd0hnSWZIRlFTQVVRYUQ2V3lTOVRZL0lEQ1E4K0VWVFpVRVZpMlhlcU5ZM0hycGo3R3lISk1xNngxTENxVWtuZzRhd0tjbGt5WnF4a3MzdldHenozMFgvcm1hVTZOY3FCMGI2UmpHRmhOcmxyUEJCNDZhcnFIakZUOVNtV200aGhsQjVQR1E2bnNvaEl0ODIzS0prTmpkcGhub0F6Y0NvNk1xNHZwOWcwd25TdGQxVXAyRWcvSFZOQndKdXk5cXZsZ1VSVmNkdUY2SUdFVnkrN2NTTWZRdENhWE00YlNzeG9QaUcrdml0aUI4ZVBVRUdqcE5TcXNQcFBFUTduc3ZJZ3NtM3NNVHBQalNRcTQvYTZGbXlCbDRGT3BjYkJRWEtoeXRqck5NYzFLM3hWTmtuaFlOa2FhSWQ3Wms0SmtTdkRRTTRkclhBOUFpWWRwcENNM3JFMnI5YXpHQThLWkt5SVlEc2JtanpNdWJDa3FDSy9MSlBGUUtqc25nSXFiaXdvUHNLa3NGMnlud2NCbkpLd29FZUZKT0RKWHhjMmhVWUZKZFJpNFZDNkpoN0ZDRXdLd3NMaEVRQWtlQmdIL2ROcVJLV2lpbzhpdHl5VDByTWJEZ3JJNExjY042Z1dTUW1jMzdoOUtaUWZCbkd0MXVnb1B0Rno2WExXcXJoUGFZald1TGFhWWtQbzNYZ1dtN2JCQkZVV0Nrc1NEVWNzRkIvNG5paEpLOExBTkphMmx3WTBBUkZEVVJNZGlCeFdVaEo3VmVBQUVMb204dGdjSGZIWWd6cGJweUUyUy9xRlVOcmNNNmR4am1jTERrbEY0QUtKa3ZROXFabzBFeGlmdTBFV1VLekJ0aGhOQ3hNaUZGQjRBZ2JCRFlSMzVEWmViVWxxQ2h4R1UzUEk4cDVGbkVEZlIwVGVyVHhKNlZ1TmgxeWd6WXprdVVqODRhTWcwQUw5OC9Dc1pRaElQcGJLTFFuclAwSGhZaG5tRVo4R0VvRUdGRWxLZno4QzVCQ0RuSzdsY1lGcFNJVFV6NlRTRkI2enVjQllEckVzT0dCVjR1T0s3QUtMRXdrMTAxQ05MNWhONlZ1TmhGSUtaTElQNUhWSXh4RFh1NjFqS1R5ZnhVQzZiNVhMYTZxeG9QUFRRTjFkbFVJbHZRdUN6aEZ5WmFhdFl0RG5UR1dOZjZGVTJTT0VCbGxXTk1mWitRVXdKSHNaZzNQT01oQWQvb20ra1kwRitGYUZnaktCbk5SNHdtQlVSQ0R5NHE1RVJIRi9ma3pjVmczQnlKb21IY3RuY2xOTnoxL0VhTmNSWDYyakZWUmtPY0x6Z3pxcTRUZXJ6R1RUdTUybUZjb0hwbklDdXdHc0pLVHpBWk1HVlpoaDd0eUNqQkEvTGlsSHRGNDEwTE1pdklpVDByTVFEM1JRSERiQWNuZlByZ2V3L0NtcDFlSVdXOVp2Q1E0WHN2SmhsWEVFcVBPeWlhMkVCSG5pQzUvM1FwSTR5OS96bmNQK2Z6d2RTN3NTTmloTmY2bnloR3hnb1YyRENqTVFjdVZJS0QwdThoR3lianQ1OVdVb0pIbkNJRXEraTRza21PdjVoNXpsZGxoeW50Y1lJZWxiaWdVNzd3WjR3UHhZckhnQ0QzOHZQNnl2amVBQW9wZkJRSVRzdkE5dUZ4Z05RSFdZSDQyYTRMdWgxNkdYUWQwbERjOUNsNGhkcHlQNmhyeWZjODRzZGM0ZTUxczlhUDJiTDVVd0lBNE1OdUtWS1UzaFlGbWRQRFlaaEd3anRTL0NRZmRkN0x6QURuVGNYWGFGT1IzQTlGZnE0T2FJbWIxSnJ0ZDRZUWM5S1BKQ3prcEdSZTNZZEVObWZpTkszeENrOFZNaDJxc3Z2U2VwUitZY2VPcFpLd3NPYUt5M3pKaXVWaUhTdjRSTDRycUgxYWVDVVI5NEg0TWoxdW14MitLRnM0R0FsSE1nSVV3WTN2eEdrRm5NcFBHeUdZQkFOaCtIWUVNUVFIbWIvOFMvZjladUJwSFBITUpaTGpsQ25JNzBlZjEyMnlleDBWRjFqVWZYR1VIcFc0Z0VHaS9GdzRPUnZnMjRPZ1pRNWZsSFAvY1pwQ2c5VnNtTUp5eFRCS2p4Z3djVjQySEg4dTNKSTUvYXQwY0Y1eXAreVJ2bWorKysvLy9VNC9DSDVqUlhQZ28vKzNvZnMzQ0dndVVXME1pYVFoeExjRVZQaFNlRUI3a3dkdjRabHI5dUJoK2VTT2MybkM1S0owRWFOSDNDZGptQkdzTElnS3dOUXV1UmwxaHNEaktKbkpSNmkyMEFWdmwyazhXT1BteGtlWFBBOWxpWXBQRlRKamdVTk4xQldlRmhDdjhKQjhZUFhlTHR3U1RCdkhuV01tKzVRVkx4K2VMNDV0QnpEdDZ0MVd6aVdaOW1ZSGJaMEhHVlNlQmprOGJBWU5hWENZUEdrZWViUDlPOGFtZzhXNmtEWURURnpyWTUwRnNNczhTNEJXNUgxNktrM0JwaEV6MG84ME52M0MxYWdFOHB6Y1h5SUNtUGVwOTZSQ3BmT3BQQlFKVnUzeit4Mm9mRUF6SE1JYVEvQXZIUTdib1dyeG1QK2ptU2VZN01GUVk5bFF3Qnp4V2JJNTZ4eHl4d1RrUWNGMzhQTU5rM2hZUnpoWVJTdUdvT0V3ZE9HZjBVbHJJOUxnU3E1VHJqVXJOWHhITjE5TFJnK2MyMkd3S2ZXR05TZjZGbUpCd3BteXZDUXZRWVY5UHlKakxzMGs4SkRwV3d0cVcyOXJmSVBrVmRad2dpMkhIdkJtTE53WC9ZNUt5ZWd0bmhlVzlFMkIzMmJJVGZUdFRuODVKaUl2SzU5UHZPRk5JV0g3UVo0MlBjQjRMcUtCRVU2WFQ5YzlxVmFIZHZrQ1pka3dRQ012bVc5TVloUjlEd0NIdnEraDNXTUU1N3N2QytxNUJkZUdKNGZOMDhQaFJlK1FIRlo3NTNEV2orcXQ0WGhHaVVLRDJTZkx0SG82YUZ3eGVad2VGMnpHZm1aOTNkbk9EKzZYWUgwRGE3RnZvWHhNU05GTXRJdVpyTGtuZzR1TGFYMUxVcXR3YjRxdkRBc0grTGN6dU9COXk0cnh2NE0rQVlZRG5NdmtIMk9zT3FOWEsvajlnNWFMWXN5SGRrNWFvMWhleE05azNqb1cxNzZBWnNZMU84WU5uWVhCc3JRdFVMVmMwbHprbi9vQzBITEZtSjIxazJsd2tQV0Nac2lIQnpqQWI1L0l6U2pYTnN2SzlUNDlaZTdXWUNsOTF3VEhMUVlNaVhYRHlUcUNjY292MHZvdU9JSnJ5dUlHM2hRQ0JoRkpTOXR3RGFFbHZsKzhMSXNYRVhVNmpoajE5ZUE5d3ZNaEhlUjljYXdZeEU5Sy9FUXoxSlVjaUZsTVFaeVo5RnlZMTN4SnJCSkpDM0NXdUJ5MjRYMkQ3VElCVmJBaHA5MTlOb056U2czOERzSkRsMXNaZjF1aVJnNHdNQkU4SnpRb1N1ZVVZaGFVdFd1RTh4UzFST1FSYXlqQ0FGeHlZbktkc1VxdTNwemRyWDRPcHRSaTh1Y0doMWRzQ1ZlQWZ6K29ydmVHTFkzMGZNSWVMamd0VGpkOFovOXllVDRpdFk3cXl4bERsWThqMDJLZUdEWmdjdHRGeEVlRUZBdWVnWXNHTVlEWnYxOGFFYTVvZDlKc01GY2RqVndBK3J1R0kwWkJNaktiVVBNNUJvdWlJZHg1U3g3RFNHeC9MR3hJZk1WOGFCT241N3BuajV6dDluYk1ZSCt4aVM0cmxvZEYwZzlLT08xUk51clhsS2RNUnliNkpuRVE1Z2xOWU00YUhiWHJVRU8rcjdQc2lRVlQ1SzBVdGxCMEtrRGw5ZjdCZWFYSjI4TzM5bjZXVCtwWmRsR3NuRi83Smw5SndWaGd2TGR3QlhQRFF6TmhzTnRoV1p5RFJmQ25EaEMvSnVLSjBlaEZ6UkNTWTBnbG9JU2hzUUxtdXVXVGZnWEtHcDFiSk1XNFBMS1FOeVdseU9qcURDR1l4TTlLL0ZRUEFQMFhkTmRPRzM4d1J3OTRmYlhkNjZTRkI0cVpZZjJTOTQ4R2cvWlFHWm4rV0YwdjJYWnNSYjZvUjNsMU1MeUZlandjdUFCbXJkOENlcGY0WXFZeVZIRlRzd1VweWs4d0VTTU9qUWFwZkVBSmE3Rm9sdTRidTh6cVZiSDNVdGdCUXIyWEl1bEVHUFhHY00xRUQyUGpJYzU2NU5PZERBZmhZWHBaTHZmbThURGFNZUppZkNBd1c1WWN1djJWNlAzUFpzdjJncGplMWJmMXZFUExFVUc4dy9xVjN4MndaZ2RKc2RNanJwZ3ZKOWlwamlkR0I3b25OT1BaQU9kandxaFZzY1hYUUR2c2tRWm0yRVByVE9HNjBQMGJJZ0hPdnZZbHEyUmkyenVBMEd0TFJtNVpKcmpRV1JMVzl3MDh6UkVlTUFxYzI1ajdxdXdrSjlKR0s2dldpSTdRdDFoOU85VHRBTUM2RTJiSE11VUNVdXZIN0RrK0lZbjdzS1htdU5oS0w2OFZCQ055VUdkcTNmTllaL3o5SFZYS0ZqcUNBMWlIZW1Ta1FjN0Rob1dHZHZhR0w0TDBiTVNEMlJ3QXAxN1pNN21lUXYvU2RRWDQzSG1UNy9mckpBZEdtZThYVVR4cEkyeHV1QTZQcndFQzVrMTJ3QWEyRFQ4ck5QUXpPSGZSSlMrbEtDTG5BUjJWV00wQzB5ZVcrd2tyYU5NQ2crWUU3VmZETk40b0x1VlBTMGFoSzFRYnFJajdaTmY5MDNrb0dGdlhsTEc4QTFFejBvOElEaFJjYnZnWWV4bndkNnVhOFNFd2J0Y3lqOVV5RllpdGkvNVF1d2Y4SmZ6MTE2YXZXcjhtRDJrcmxpZW9xMHVZdWowZkZJRVJoODJ0TVBoSEs1RW9KRzdvM0J0b2JjSUtjbWs4RENJUXNSaEdnODRHc2paeWZiVGpnNDJUWFRNQUNFZmRLbnJCL3dySXU2cE1JWlhTdlNzeEFQdGFPZkZCT0MzSHZ4RXNOL01FQnc4YmNJb21SUWV5bVZMVXpnWGRudzUvNUJsSHlQdDlsZm9CWnQzWDBWYmtYSHRzOFlpd3g5K2dnSS9JQXMzTEtrTTExMkY2NGViMlMvUWpUb3lES09JbHNjbDZRekdlMVZLOElDZEVOZUEzRVJIT3FCZWRpTFU5UU1kUXQyenh1S1RlbGJpZ1hhMENBOTJJUjFUT3RJcXJ6NURwZkJRTHB2SGkzU1Z6NVVGUEdSUGVZOTV6b2FOcFQxbWludHI5bnh2QW5hZldDL3ErbUVVbGlLTUpUM0ZUSDR3NnU5TTFmQWttL0lQbTNrOFhKRm14UXpoUWR2eW90eWtXZDRHT3RwWGZEdE9NcEJ4VmZwSUc4T3ppWjZWZUNCY2RVWG9NWC8xdTZsM3RkM0l6TUxyTWlrOGxNdFdBbVM3S09MQmMvR0FiRXpSVjAxdDlrMFlQRDFkVndIOEJXTmpCNUt0V2w4L1JFd3NVT3pFaERoTjRXRlpZWTJjajNUS0lscXYvYjR1NXdIRzRMVHcxbVlvSnlETGdRbnVNeXVuT1IzdEt4Mi9nR0djTFdiRHAxSmtDVHhkUjBycldZa0hRdXlLQ0Yzd2puV2thSFNCVS9TdzNDU0ZoM0xaM0JLZk51NzN1WkNMSDVpY3JVb1FVR2FyN0dWRHNnRDd6K0JKMFo3QXVPSGxRUHNyTERKaVlxS2N5NWtRcHlrOHRLUFZnazUzNHJhMDVUM0JKTEtJMmwzbWMxYzdEWFNrRnlhOHl5NXhyTzNFSjR6Qi9ZdWVsWGhBdENwbXM3NklQQzVtaHlWUXVwMi9SRkdWS1R5VXlsWnRvWDcrVWJVMmk5WG43WWR0NjBLK0ZpUDlLYXhJM2d5d1hpNEppOTZzZ0tvZHJvaVltTGlRMEJBOEtUd3NxT21tMkYrdkpDdCtGNEVROTVQYkw3YmxId1Z4REExMDFLOWZlbnFyaDRScVkzRC9vbWMxSGtZYVpEQWN4V0N6THFwa0tVdHhrY2syVGVLaFRMWnEzUUFQNnhJRXdPZDNWVnZKem02TCsxclNrMEhCTERNdHE3WVJFek9zUm1FK1V5Vk40UUdXZlZ3WWFaUEtvM1lFMm5uUFFVN3JxbkNmbEp2cTJaZGFZZ01kTTBDS2c2UkIwSkRsVnhpRHV4UTlxL0d3cTlaTzFuYkRQUjB2bDdrYnhVT1piQjRhMHRQNDFORS92NDVGUkZsVmE3TmpRU3VPV1N2NVdsdkd4UHM3NEUwOUdWaHJoOHlQY1hBMmk1aVl1aVJIZXFaRWFRb1BtRU9PWiswWEY2RW5MMkpvQWhycC9tRlJSTzhlOUgxK3djVTlEWFRVcjErR3JMaElwTm95WXpDRDZGbU5oNTZPZ0ZDNGdyYW40dVZ5S2xpV0JVdWE5QTlsc3FWbGxOR3pweXVHRW1GaFhXem9tcG56WEJyejhPVGk3aTJvZ3ZPUnFNZGRQOHorTzdXSW1GakVjdGppbWFUVEZCNHdoOWVGRndVQklSTkhSblN3ZDZaN1hIRTYzRlF2TFZwaUF4MUpMOGRNdXpwN3BqcGpjSmVpWnpVZVZsV3NSV2YyTmJUTitZY1RTbU9XekdrU0QyV3l1V0djVnVBQktyT3hrZDFSYlU2SEw3ZmF2Q1E2bm5tRzltdElaR3VoS1VGajNrWWlFUk1MN0hFSXdvUTRUZUVCd2dNRXNEeTVVNUV3Vmc0RXppU2d1bmZZWjZZZXJVSWJ0KzNZalBzcDA1SEMwejFYRGZENTJLcU1NYTFuTlI1UXMrams0M2ZnUE82SmVJT1lWUjVSV0gwbWlZY3kyWGtCcmh6aDRiY091NTRMOXBXTEF4MHMydHNtWjBNS2dwM0R4bUhPQmZKelZJYnBPYXlINFdqTFhiMktuNWpKZDROMUlGZFhUTkpwQ2cvWnlFaTRTQ0FzQ05vMSt4c3NqSzdmKzc0d0c4NDhtWDF2Q1hxdGp2WkdaczFKUUdla0VSNHM0N1F4SEJzeCt1RlY0d0VtRDRmMm9jTTYvQlpMb1BRMDQxQVRmVDZKaHpMWkpUSkEwbmlBUitTSUNZdGhpeHNNUldkUTZDRHZqUUU4T014ZzJwMjJTNVFvS0VFNHFkamJ3ay9NQklKOUJpS01LVkdheEFNbW84L2NHQzlQREpPeTl0ZWttbDVWaXpOcCs0MmVHRWRyOUp0bHRUcmFJK0NHWXhiajFCdkROYUQxN28xV3dNTlQzblhlTWNIZnNmVUpuMjVOOGI5WTYxaE84Z0dmeGFvMGlZZFMyWWk2SHZnVkpjRm1OUjZXd2dGdFdVV0kyOHFQMlkzNHNoZXk1Q3NnWTlHU3hwZVFBTlBlbTlJc0VPOTREVDh4RXdqMktmN2RBOWZZTkltSFZSWG9Mb1R0UUF4OExKZzNnMnJzNzQ1M3RxU1BsdW02ZksyT0ZnOHJqaGtkcjlrY0hhM1R4bkFONk9iQTgrWHhnTlhqbkN4aDVqcXo0emprZk1WdVdKYW9PK2I3WlRhZEp2RlFLdHU2dHgwdEEzbU5oeDdVNjd2NmJiVWRyeXMvUnZ3eXFKN1B3Um52VWJNWjF6cmdmT0FxT2hkUW1XTWlmandkZFhIaEtORnZFZzhZeWg1ekE3OTlsdzhHOWw4TVcvSnU4SGYzaXRYSmwvbFd0VHJhL2FMcnVsam5jMndEWTdnV1FVL2dnWGRUVzRXQk15YVh3dVlBVDcxbXE1Y0V4bFRjUExERTBwODBIc3BrNDNZanJCS1dpWjdGa1c2aXZtOHI0TndaOTFuV2x2V09PczAvMm5mYzBIR0htdm0vemhtenhyUjgxbkNwWXJmNUhCUHgyemh1eGVYS2Y1TjRnTGUreXMzR2d0OWc0Slk2SjNkNENyRkZmTzlMN1BQeVAvajloMGU4UGRmcWFOOTV1YkhTaDdpdTN3YkdjSXp3MTE1UDdEVlI0RHVHamJZY0V3S3ZEWmZEN2JDZitWT2NvWXBXaDMyY1o5TkpHZzlsc21rdWpkbzdyVFRRQkhRd3BjZkd4V0ErY3BRSzBXZk53Wm9maHZ4enc1QmhhZjV6NWpiN3ZSNzZnNGJudms0TmNreE9CdmFXQ3k1WC9wdkVBLzdlamdjR2UxLzJFcFNCQnhKaXdtbndMRkJrR1I1ZUM3VTYyamg1emZZQkNkNktEWXpoUmhYMFhGQ25jYW9iWWl3ODlLSDhRZjlZM01KSXhVVy9uSEttYVR5Z0gvNzNaWU5zWUROTXZoc292ZW1WS0gzVm1BODQ4bGk3aERtZVg2cHpmNGhndVpaNGVMRDJHaWduL0NVd1JOcjZXZk0ydXl4VzdiVGttQ3dIb2hIcDNCRnl2Mms4bkRIZVFSSFl1cjZwTXZDWmc3NG50c1BXUW5nSkQrOGR0VHJhdUdqTGl0c1ZjRFV3aGh1QTZEbXpqYjdmNmtkRkNaVzNmUGxPTmpRYytacW4zV3V1OVgyMk5lVFJla0xXOU8rendGOG1tNVpHM2orc2cvYjNYdjZjK1R1WFUrWUY0V3cwYWR1UGV1NlpEbDg3d1hIdmdManN2Um1LSzhTeitUaVd4UVkrN05taVVvNkpTT1EwOGlwbWpmOCt5MzdFc0dmRjRMTThYdjdhd01mNVdocGZPN0Fqb0lzSTlYQ3pXaDNSejdhTG93QnNXUzMxeG5EanMzciswc052K0l1TzdmdWpYN24vNDY0aTJ3UUJOcklQekxWak0rMXdvOWNheWY4R1pkUHMyVnI1Z1Vrcm4wdkM1VEpsc21rL1p3OUxYS2NmL3NySUN2enNmL3dEbFdkOGgvaGpmUldhVTloeGdhcmRjKzlCMTJaYUF6OTRsTWJrMUU3eEZwbjFyRzg2QnoyM0laRVhVWTdKQ2prV2pjZVNsdXlJU244WWY1YVBmdG8rTm9leW92OG1tbTU0anVYOXJzM2RGdHhETDViTUczSzlqcnpFV3VNN1F0elN3QmgyQUZiUFZkMDFyMHNzUGM1bTJXME9CNGplZG13eitrSE0ra2xLVzI4djJJcm1zK3JCaE1SUG1leHg4RTNFakxIdzQ1YlB1dnYvVGEyYnd3dGFtQVJEUkd4dEg3NFJ5ZDFqOVQ5NXVoZjR1WHNrZngyQVc3VnU5cnpPQjdQc1h1eURML1pyTU1ka08yanJvNHVsMkFYRG84cWx2TVlkSTM1bi9QR2s1M0ZCRmRyQXMrYmFlWkJlTFE0ZTBXUXNVeUtNV2gxdGIvK2FIZi9Zd1ozQmlnMk1RV01DY0hGOFhOMi80NkhQdStmQjJ3VUU3emhjc3l6MDB4cWJaMTNJVGdTWFFNVHZCR0krL3BLM2pNeTFhRktJL1oyeE1xcDBzRUpOOVZNbSsvVG8wNXJsbkxuOWpnYy8vL25QUFhoN3g1a2FnSHZ2Ny8zc2R0aTlIUGZZK3cxWHduRDNIK3dZODZkQkZCeks3ZWF4dmhEd1AvMFlXZzl1SzlZY1BjOUUxSFVWTFRtdTVuK2ZSZnozbVgzODJ5K3ZNUHRkM3hxSk52QVBtLzFmZS9rbllGQXg1VkFaRGRtcjNLNVdSekRlWi9CUEJwbTFKV1dmQnNhZ0hrcjA1STZqZEJhMmYzLytmK3oxMDI3STE4OUhyRWN1bE1xdWtZTC8xUmllL1RmSGJNdG1VUk9PLy9iN3piUGZ0YUpKczE4MEh4YVRvK0lwait6L2VaOFlabDkvOEMrVTBwTm5BbWxiWEx2bE9QclBpeEFoZDh6K1dsWExWMWlGcm5XcjZvVmVyeU5Zbi9kTzg5RzNrZ2NMVTlQQUdHallXTS9qZi96SS9tZWpQMlZBNjFkOTR2MzdILzFWR2VxTlprcGwxd2k3NTB1ZC9VOTFjMHpINVBTVHE3alpJbzZKL1p1VWNkZVhPODkrYjdkYXlQUGUwM25vM3hwMGNnUWR0NlA0dXJyclVETUJQWU93YjN6dWJQRVVNSmxCblFweDlHUUUzcmlVSStnWWJwaWJkamRGZWpZZGNvb1A4RTVWMzNqZEdUbTQzYmlNQ2JWc3JpT2lmMzQvMDdUdktkS3o2WkNUZkdNNVNpYlpqbHk1VkF3bmp5eGpVZzNxZEd4OWsrOEp0emhiUit4MG12UTg0dEJMMlcrVlBnUFRMZTN2RzBHczAzSEFIMVcxZFRqWmJLVFRwR2V6RWFlNVRoN1pRNmJsK2RxV3VvcHAxT0JXTXRYb2lHc05meDAyUHZLb3AwclBTZGp3RmlsMDl0YkE3TVkwcnRHeHgrLzZjQmZLYjRhYWRqUlZlallkZEpKdlY1MjRrNHhIcWx5TjdybU8xUFFXTUtkMXhOV3V1MUxFMjdybzZxWEJTS1pMendZRHJtVTVjMHRtYnZlbWJ4OXFCMzRFaHJTT0kvN0taNTMzamVhaXAwdlA1dU91NXB5OUZUZFN4d3N2YUtvSDhDVFVwSFVjK2xkbTJDNzJqamlZS2RQemlLTXZaeCtrdjFNb2IxUkRuWitpMHlZTk5hbmoyUHkxVlVlK0k2aFJUbFZQbTU1cWFEZWNQUk5lS04rd2pIekRUZjZhSlYveERTb25kZXd0MmxITnh2OXVSS09SVHB1ZWpRWmR3M1I4OGtlQjFxM1lnMnJVU0ZZbmRaeS8xcWZHdS9KMVNsS1VycHc2UGZYZ2JqamZPK2pmY052eWhuUHlUVmg1L1pOUFRlbllHajUrSVp2WjFXLzFHdzV3K3ZSc09QQWsyNm1KYi9hRHd1ZE95UUU4Q1pWSkhWOXQ5dkZsQXY4RHJFY1l6ZlRwZVlUQlY3UHVGcjUwck9adFVuUHF5RzhCbWtpOU9aNmtqaitFangveVh5WTA2RzRhOVd3dzdGcVdzK3FidmxybUJneTlDZU9yUVplMUxKUFdrVHFjUmoxckRkR0VZZjJKSmx4TmVXWnV3WUdsYWQvVmZKUFZrZnFaVGoyckxkQzg1c1JFNzZ4WEgyL2U4NVBIT1ZrZGFkelRxZWRFTFBwYy9ZWGt6VXE4YjVMQ2JuWXdvZjFFZFNTeFFjLy9BL0JvZVF5VUZtV3VBQUFBQUVsRlRrU3VRbUNDIgp9Cg=="/>
    </extobj>
    <extobj name="334E55B0-647D-440b-865C-3EC943EB4CBC-56">
      <extobjdata type="334E55B0-647D-440b-865C-3EC943EB4CBC" data="ewogICAiSW1nU2V0dGluZ0pzb24iIDogIntcImRwaVwiOlwiNjAwXCIsXCJmb3JtYXRcIjpcIlBOR1wiLFwidHJhbnNwYXJlbnRcIjp0cnVlLFwiYXV0b1wiOnRydWV9IiwKICAgIkxhdGV4IiA6ICJYRnNnWEhOcFoyMWhYbHh0WVhSb2NtMTdhVzVsYkgxYlhIQnBJRmhkSUQwZ1hHWnlZV043TVgxN01uMGdYR3hsWm5Rb0lGeHphV2R0WVZ0Y2NHa2dSQ0JjZEc4Z1JGeHdhVjBnS3lCY2MybG5iV0ZiWEhCcElGeGlZWEo3UkgwZ1hIUnZJQ0JjWW1GeWUwUjlJRnh3YVYwZ0t5QmNjMmxuYldGYlhIQnBJRVJlS2lCY2RHOGdSRjRxSUZ4d2FTQmRJQ3NnWEhOcFoyMWhXMXh3YVNCY1ltRnllMFI5WGlvZ1hIUnZJQ0JjWW1GeWUwUjlYaW9nWEhCcFhTQWdYSEpwWjJoMEtWeGQiLAogICAiTGF0ZXhJbWdCYXNlNjQiIDogImlWQk9SdzBLR2dvQUFBQU5TVWhFVWdBQUMxd0FBQUNvQkFNQUFBQzg0eE1nQUFBQU1GQk1WRVgvLy84QUFBQUFBQUFBQUFBQUFBQUFBQUFBQUFBQUFBQUFBQUFBQUFBQUFBQUFBQUFBQUFBQUFBQUFBQUFBQUFBdjNhQjdBQUFBRDNSU1RsTUFFR2FaM2U5VVJMc3lpU0xOcTNZdTBkRnBBQUFBQ1hCSVdYTUFBQTdFQUFBT3hBR1ZLdzRiQUFBZ0FFbEVRVlI0QWUxZGI0d2xXVld2TjcwNzNUMDlQVDNzN2lDSzJLMkdpRWpza1ZWUllQTWFNNk1pRzk0Z3MwdHdnV29rR0Q1Z2VpS1lKY2JZTFlJYXdmU1lrSUFHZldNMlJBTW1QWWtzSHdqa05XRlhQemliTjRTb3E2TGR4UGpGRC9ic2JqYzd1ek96MTNQcno2MXovOWF0UDExZDc3MVRIN3J2LzNQUDc1NzdxMXVuYnQwWEJCTnp6VDUwZFdKMEpVVUpBVUtBRUJoaEJOYlo2Z2ozbnJwT0NCQUNoTUNrSUhBdkk3cWVsTEVtUFFrQlFtQ1VFZmloa09oNmxNZVArazRJRUFJVGdzRGNheGhjcXhPaUxhbEpDQkFDaE1Cb0luRDgvazl3c2lhNkhzM2hvMTRUQW9UQTVDQXdCVXg5OEtVaDBmWGtERGxwU2dnUUFxT0p3TlRGQjE5L09TQzZIczNSbzE0VEFvVEF4Q0ZBZEQxeFEwNEtFd0tFd0dnaVFIUTltdU5HdlNZRUNJR0pRNERvZXVLR25CUW1CQWlCMFVTQTZIbzB4NDE2VFFnUUFoT0hBTkgxeEEwNUtVd0lFQUtqaVFEUjlXaU9HL1dhRUNBRUpnNEJvdXVKRzNKU21CQWdCRVlUQWFMcjBSdzM2alVoUUFoTUhBSkUxeE0zNUtRd0lVQUlqQ1lDUk5lak9XN1VhMEtBRUpnNEJJaXVKMjdJU1dGQ2dCQVlUUVNJcmtkejNLalhoQUFoTUhFSUVGMVAzSkNUd29RQUlUQ2FDQkJkaithNFVhOEpBVUpnNGhBZ3VwNjRJU2VGQ1FGQ1lEUVJJTG9lelhHalhoTUNoTURFSVVCMFBYRkRUZ29UQW9UQWFDSkFkRDJhNDBhOUpnUUlnWWxEZ09oNjRvYWNGQ1lFQ0lIUlJJRG9lalRIalhwTkNCQUNFNGNBMGZYRURUa3BUQWdRQXFPSkFOSDFhSTRiOVpvUUlBUW1EZ0dpNjRrYmNsS1lFQ0FFUmhNQm91dlJIRGZxTlNGQUNFd2NBa1RYRXpma3BEQWhRQWlNSmdKRTE2TTVidFJyUW9BUW1EZ0VpSzRuYnNoSllVS0FFQmhOQklpdVIzUGNxTmVFQUNGUUp3Sy85OWpUNXkvVTJlQmh0RVYwZlJpb1VwdUVBQ0hRQmdRNi8vd3JudDNZWkl6ZDhDeDdaTVdJcm84TWVoSk1DQkFDaDR6QVNjYk8rb2w0YzQvbzJnOHBLa1VJRUFLRXdDRWdzTTdZTTU3TnpvVzB1dmFFaW9vUkFvUUFJVkE3QXN1TXZlRGI2QmJSdFM5VVZJNFFJQVFJZ2JvUkdCVHdjT3lORFYzZiswamRPRko3WmdTbTRZMEh1dTZZUzFWTVhVY1NJSGk5WW5OVWZZUVFPS0t4cjF2czNEdTlNSjlpYk1tcklCUmFIaGU2N3ZSV2ZIV21jdFVRSUxxdWhoL1Z6a0dnYnQ3TUVaZG0xeTQyL0ViYXRQUC9CMzdlbVkweng0YXVIejg0amZXaThPRWhNSGUvZEwzK1VDVDl2U1RqL3FWREVVS050aEtCSXhyNzJzWDI5K3ZtcEhHaDYwN283YTV2cFlWU3B3Z0JRbURNRUpobWI2bFpvM0doNi92WWFzM0lVSE9FQUNGQUNGUkJZTzkybGRxR3VtTkMxNTNlaXdibEtJa1FJQVFJZ1NORFlJcHQxQ3Q3VE9oNmhtM1hpd3UxUmdnUUFvUkFSUVI2TlcrYnduVDlmWS95cTJJSGd5QnE1VkxsWmtRRDhCSDZrb2hZQWx2c3FpVW5TKzdVM2JHczZZWkMwNUVHaHlLTXdISEFPdnJnT0pSRFdXUmZDSXh5UVFYQ1B0c3QxNDZsRnFiclB1TlhQdTlabWtxUzU2SldicmtMRmNtRkQrVjNjOHBQczVkeVNrRDJiTjBkeXhkWmM0bEJwRUhWQVRKMmlzQXh3aEluamo0NER1VlFGdGtYQXFOY1VJSHdoUDhIaTE3eVJvQ3VnYVBPNXVoeXhzY1hNdnFUVHJHRkhGQUtaUk00RHJocUJHZjYzR1dIb0VQTDhoTTdHdmJscDB2OVVINzByUjV0cWhEMjl2TXEvVlY2S3VyeC8zM2dpZmNHd2ZFM2h4ZmZnQ3A5NU1tRFgvN2hOTjUrdXY0YzBQV3pwOVArbXY4UGZaNEphcHgwNWw0Y2VxcHFDelVLSkhBY1lOWUl6c21qK1Q3VFQreG8ySmVmTG83aExKazE5UEZEcXhEMjJaVWNjVjJXZklSK0Z3VHVCTWQ2dDU4TzJkdEVwVmV6L1UrSDdGdEpYS2JySEZZVWJlUUY1bGd0enBET0YrOS8rcE9nQkdQN2YvcnROeTVacFI1anoxbnpzb3haNzRPdnNqcnRDdzE4N2t6RnUwM2dPRENyRVp3ajRocC9zZTIzTDM5ZEhFTmFJc3VMcm5tN0dNSjU5bnlPcU5lbHA2TE9uK2QwM2YySElEakZXUG9NOWhuMjB1bGdlc2d1eGEyMG02NGpxazcvYkZqMVB1TkZ4RFZPT210UERqOEQyMEtOMGdnY0I1ZzFnak9mNjloejlLTjhsci9ZOXR1WHZ5N2w4VExWM1BGWkUvS0tHTUk1ZG1CcUM2ZGxwNkt1c3pzejBVdTRMbHVKU3h4bisxY2hKRWkvRkYzdnNJZk9YYnYyeExtSHdvUDRMcEFrbkErL0YwdXBhM1VkeWJuR3J5Zk9oeHR4MjRhL1hhODU0RDNwNGdWOWVwZGcrMC85alVGbXhhVFNNckF0Vk93RHJrN2dZRFNVY0kzZ1RPVytObGRrKzBUempjbGZiUHZ0eTE4WEgreVNNak9obU85UjRNRi9UOWF6V1J0ZGorME1VV2tKd203K2dHK2w1emJOc3p0N1M3eUpQa3VJZEoyOUkycHl5RTVILzB2Uk5kSXNWa29rSkJyVlJOZFJEL1AvZ0dzeFZzWmQxSGZTZFlRMkluQkhHenUzcU56YzhqSWtXOGlWNDEyQXdIRkFWUTg0bmZ2QlNrK3hwU0RvM084UVZqekxiVXdGeGJiYXZncnFVZ0RLUlRIWFJlQmZzK3IzL2hTRTk1NkZQL2VlelZKdElRbkNRZjZULzE1SzF5ZllmcnlDdnp2eDdzSXV1OVZJU2o5NTVWR0tybC83UUhJLzMvL1p1TXV2aVhVOCtPWlNIRytXcm1lOFhOZXdrYy96Unh0ZSs4QWZoMXloUDRoT0dYb2FmRXZzOXRWWXNkcitscFloMlVKdDNTRndYRkRXWXpuejdPRWdPTWE5a0IvMGVocDA5VWpPY3hwVFFiR3R0cStDdXNnb09XUEhIb3Zma3QyTTV2d0RuK0R6LzU5RWpaMkRWVGk4Rkx6UXgwTVBqNGdFNFR6TC9kNWFjUENKOUhkbFRyTDQ2L1gwZjNCWDhqSlFGSVd1OWIwV3FiRU92ODMxZVFtV0MvRUZaN1l5OW9kcExHaVdydnQrTHphOUp4Mm93ZldKSDBNZzhoR0llSXlTME40elVFNkdaQXVla2p5S0VUZ09rT29CQjM2VDcxdkJOTHdwZnNVaEhOOXRONmFDWWx0dFh3VjFjUXlwS2F2TG1EaldjeG9pMlUxMXlPNmNEdFp2QloxTmVCbVllMGtRZWp6NkN3NEd1cjRldFQ3RDR2MS82NHl2Nk9HYVNraGZGSVcwSW5SOUhMVEJleFFneGg4WWtxdFp1dDVrRzZsZzEvOGlrdzdlelNLZkU0OXR1NW91bFZkT2htUUxwZVFhS3hFNFJsaml4SHJBbWUyeGc5VTVkdnA0eUc3Vy9iREdOeE5ZRExhZzJGYmJWMEZkSEVOcXl0cURCV2lXRGpGeFFOTm5HRHdaRFo2Qnh5TDJxYXlFTFNSRE9NeFkzMUpCY0REUTlXcFVaajU1UVRsTUhRTFRTVjlFVVNoV2hLNEQ3aUpBNG50b3EyRFE3T29hN2wreGtxZzdwbUNSU1RjUDJxRXA5VFVZT3ZFa1lXcTdURm81R2JJdGxKRnJyRVBnR0dHSkUyc0NaeHJXWmk5amZJVjIyU0dzWEpiRG1JcUpiYmQ5RmRPbElKUTdERCttencwWkV6OHY4REY0TWxxOEFZOUYvK2JScGd6aFhrcTUxcHFDZzRHdVk4dEk2QnBlU2x5SWEwRW9Db2lpRUN0RTEzRHo0VzlOa210TzloWTB1cm9HUzAyNzRmeGZaTkxkRGM5RnVMSE5RMWhlbDVNaDJ3THVZNlV3Z2VPQXJ5NXc1cjdBM25Yd1FmYSsydS84UWVBeXBrSmlXMjVmaFhSeERLa3BLeFRzR09YT29PVjE4Tlh3WVAzaDhPQzdwbnBxbWd6aFlxN3pXbkF3MEhWc0dnbGRIMlBDYjVEa2lLSWdzeEJkTHdKZHI0aU9ucFJYL0kzUzlhSjhxeEI5VWdORkp0MkE3MWhIRnpqTmN0OFlvT0pld1hJeVpGdndFdVJUaU1CeG9GUWZPSytEV1FQZlFkUi91WTJwZ05qVzIxY0JYWXJCekE4N3VvNnJ3UEw2aW9nZmc5anRWUkYxQldRSVorU0ZuNkdpNEdDVnJpSCs5ditMTHhZLzdJdWkwRXdodXA0QzViSVBkbmJrVjNHTjB2V2U1ekVxUlNiZE1uejRqb0hsZTZVdTRZUWF3dVZreUxhZ2RlUFltN1FrcndRQ3h3RlRqZURzcFR0cUhlTEtaT1VZazcvWTl0dVh2eTdGZ0lTMUxQSVhRTjFGekhEODdjQ3FYNE15aFBDV0w2ZWU0R0NWcnJtSEs3M2lkNCtpS1BTa0VGM3plNUZZZ0U3SnQ2Vm1mZGU5MU1HVEEyYVJTYmNqdWJHZzRTMzhMSkVqeURPN25BelpGalJSL1p0YWtsY0NnZU9BcVQ1d1BneXpKdHRBNVJCWk5NdHRUQVhFdHQ2K0N1aFNERVRGL1I4RXdKN1pBVTNIaDR6ZFhQVnFVWVlRVm5vYjdtcUNnMVc2Qm5mTUZibXFLQXJKaGVnNmdPNkxqWDk3Q2trMHVicUdONDNTSTR5c0g0b1ZtWFNoN01ZS2dqT3M5bVZST1JteUxTRDE0dUJhWm1CYW5pdUJ3SEdnVXhjNG5TK3dody9KZCsweXBrSmlXMjVmaFhSeERLa2hTM1gvQngwQWRUVXArQVBod1ZvNTN6VVE1UzJETkpRa09GaWxhN2lCbkVYbElDaUtRcmdZWGE4eHdmM0gxUHRIazNRTlhwa2xXU2RMck1DazA5eFlBVWk1YldtM1pISkpHVG5UYVZsNlErcmZOUUxIZ1ZWTjRNenVITnJPRUpjeEZSUGJidnNxcG90alNBMVpBK1F1aUxPN1lvUEJYNWJmR1JMczRlMkJCcmtaQjZ0MERYRmxKVnFlcnVGbWxIb2gxbFFtYTVLdW9SK25UU0JvYVFVbW5lYkdDdmcrODh0YWsxVVNTc280K3VsVXN1T0ZzQ29wbzlYZ3pBN0Z2dXZiVnd1aGtWL1lnVmRCc1JNTEliQ20vTDRxQ0dCRitrS0UvZWV6ZmRmWnA0N1dVVkVnSE9RdDlBUUhxM1FObzdvdFN4RkZJYm5ZNmhyYVR2d0QwMnFqamZxdUI4akJKT3VteEFyUXRlYkdDdmk3eGl0S2c5V2lKV1VvdHFEMm9ZSFZkY21PcXoxMXhrdkthRFU0SncveHEwWUhYZ1hGVGl5RXdZNzZ2b3EvYTR6M2cxWDRxakVJRnZMV2s0S0RWYm9HMHJrZ1R4TlJGSktMMFRVbnNIaFYzZDlYbDdkTnJxNzNQUGZ4K1IrTG9lOWlCWEI2MnAxT0JsS096ZWF2eERWWG1aK01vNTlPSlR1ZUFUU2g0TXlJTTBQV1ZKZGtobzBwVkEydmdtSmJiVjhGZFVGZy9qa0tXNEtoUm83d2d3RXh3MjJLTTBOOHlFYUJFRjRZcmxwRXhzbUNnMVc2RGphVDFUMlUrMHBVVmhTRldERzY1bmVqeUQ4d0Y3NGxGcHY5YlpLdU4zM2ZBUlpZWFE4ME54Wi9zM29qVXpBdjFJM3Z5cTVpSldVb3RxQkthR0IxWGJMaldVOG5GSnprT0xsVitPajMyK3I2SmdQSEVLcUdWMEd4cmJhdmdycGtXRTdsUHhycjd2OEFIa3ppTC9EaUUvbStCKzE5SFIyMWtUVXZoeFFJZ1lTdnl3V1VtT0JnamE3N3llb2VLdlFpa3hGRklhVWdYZmRCbWJOUTdmR0RxNHI4UnAwaDJpT00ycGswWG9DdWx6VTNGcjg1WmR2TTB5YXQvN2Z5TjJpVWxLSFlndHFEQnVpNlpNZXpuazR5T0dVT2E2NEJMMyt4N2JjdmYxMHlrenVCUHVuTFVxV1E3djZIWHdYQVgxdDAwWUVpVWswMW9rQUlyNzB1cUVXa3VPQmdqYTZoQXhGTHcxR0E4VEpmRklVR0N0STEvMjB4T0pLMDAzdEVFczRqRGE2dXA3MVh2UVhvR3JoWjNYelQxUmxjVXp0TFdNY25qbVRKT0ZSU2htSUx1RVVlYm9DdVMzWTg2K2trZzFQbXAxQnF3TXRmYlB2dHkxK1h6T1NtdGZtYzVTVWgzZjBmVERHODYwejVGRkJyUUNRb0VJTFhXQ1VUVVRRS0NBNFdkSjErQ2RucHBRdnpNM3hwWDJVakh4emRHNTFnZFo5aHgwU0RkQTBmRzYxRW11VCtLVURYb1g1RDdFckhkZVVKVzBESG8xbktscFNoMklMYWVBTjBYYkxqV1U4bkdad3lQelJZQTE3K1l0dHZYLzY2WkNZWDVHMm1NNzZ2NG5TOUt4b3A5VnVOdkhhWTQ2N2RTdDJzY01lNEhJa0RMMHdzOXZIVUc3SzVFU1Zzb2ZPaUNxNnVvUnQ4VThiUTRDTm9rSzVCeGV1eGFubC8vZW5hNE1iaXpwQjhmN1Rvd2tsdHM0eklTZ0psWlJ6NWRDcmI4UXlBU1FhbkROZlVnSmUvMlBiYmw3OHVtY2tGdzlpWmdGTFU0RUIvWDhVWDNGZEV1ZEowUFhTK24zelpWMEoyNTgvQTU5RjVKYmdaLytobFBMQUhSLzlCQU53VXZmaEgwTDhXZFY4VWpmcFVsSzYzUUp0TE02YlhuZzNTTmV4VDJJMTZuL3ZIbjY0TmJpeDRTZXNFWFpGK0ROMEZsYXdrV2xiR2tVK25zaDNQWUpoa2NLYlB4ZXVuREkzOFVBMTQrWXR0djMzNTY0S2dYVTZkd0NoTkRnSlhTc2NFUVM3czZVQjdlRDc2VnJtQ05hWkMyTVVicisvNTZSQmFUYTVmaERhQVdPQzZFTUF2eGtUWEV0LzV4Ni9JVU9Cc3ZpOEZ3Vy9HM3lIR1JkUGxNYWJydWI4TG96cml6LzRsclhzRHlOellVWFhreFJxazYwWDhOa0IwVVFNRmNpUzYvdXFUUXJNNDhFdWlMdi9oNGZTcEpFdnM2VGZmTEZNUDVTN0ZjMlJZOFZkdFFSSHQ0d3doY0JUUWNQVEl3Y0dkU2NKVmpjblFaR0NiQURYWVYrZEh6MmVUYTM4MWt0N281RFBvdTRDV3lZWnNTTnBKdjRuSnNqbUJYcytpYXNnWHdyM1V0UUVOd01IWjZPS2ZJRy9DejVTZkR6bGRIMXg4OEluejhJbjJBZzg4bFBoRlBnZEhPWWQ4QzJoUzlGeG9vT3ZPRG1vMERrS0R5c1Z2UG5lTWE5c0c2WHFkR2Q3cTZhQkExN0hGdkVwVEQzKzhEU3QySEkzVURndXRybUh3VHl0b0tWRzNERHYrMWFjVGdhTU1CWTRlUFRpNE4wbTRvakVaV2d5c0U2QzZmY0ZQQ09BcjVvMUdKNTlCNGZuY3gxMlk0Q3JGd1J4RnEydTFWVzhJMXpLS2dwK2xrUzYxVFVQOG5rK0U3M21ESVIzdkRIbGNhalNLM05DcXdLWU1pME8zUWJxR1c1ZEdqR1pRa01YTWhaRkswaCtrM2dBTzMwSlJIb1RYdTdsckhGeGxrSGMzZDh1dzQxOTVPaEU0ZUp5VWNBdkFVWHJFb3hXTnlkQ2lmUUpVdGkvNGdTN3Bpbm1qMGNsblVqaHY5dkpYTWh0S3hVVkl1NktraWFnL2hIM2hBSUN0SDlMMW9taXRSQ0J6aGtSRUxEVnM3RGNmbUxNbVFRM1NkUmM5YVNSZHNZQ0NMR1pkMFEyaUdMbGxmUmNJUjhSMzN5WHZ4bFRlM2R3cHc0Ri8xZWxFNEpnTXRrV1dZK2hlTldNeU5CallKMEJWKytKSERVdlhsVWgrbzVQUHBIRlhYOVZKeGZncm1WMHBKWWhRVXRORWtYVkp5eWlTY0lnSzRXTGFNdjg5TVhZUWVZcHVYNFBycVZYUldvbEFSdGQ5YVBYY3RTY1liM040d1A5ZSt4ZERnM3NnZmNtUTNxVHZla2M3TXNRR1NtWXhjT1lxdS9qZ3RWNkVHWHNQVjA5Q3JxdTdzV0MvWU01MkhCbUhqclkrbC9NRHA0eStIWC9WRnBSbTgzelhCSTRDR0k2MkFoemNvU1JjelpnTURUb21RRVg3Q3VCblRXRnloZnd2bjFjcGJ6UTYrUXdhQjR2YTJsa3V4VGZ0WFphVDRDdzkrL2ZqQlNCY1NCZTEvSmtaL0JySE4zVitVU1Q3UkFWZGQwTDI4YXRCY0N6YVBYTFM5QzR4Ym00UnhLK1lXamF1cmp1ZmZkUjJnYkN5MXhDL2RvMGFzWUdTV2N3WmR2TW5vT2p5Tmk4L1hPSi9wYXVuZjNyRDN3eTZON3RMTGZEZk05aFZVdVNvUzRZTC80clRpY0NSaDBHS3RRTWNxVXR4cElveEdacUQwOXV0RTZDaWZYRVh3WE9YZ3VCRE1GOHcrelU3K1F3Nm44aDVPTDRMT3F4VzI0RTBHelVWZ0JCYzRCdThhWTdOTGcvQVNsNTF0dkxrZ3BlZzY1TXMyaWN4RXkzdUYxNndOc1B2U09sN1NxbVFrYTdQUUduTFZjVE5JQW5pZTlERmI5ckVPVlpRTW9zWnh0dGNOcS93R3BKVlJVMXdQL1ZHRk1yKzhORzhrVVh6UXllejAxbE1oWjB5WFBoWG0wNEVqbWt3a3JTV2dHUG9ZUlZqTWpRWE9DWkFOZnNLNEk0WFQrWmxlUTQxTy9tTU91c1RIUmRiTkZBb0xLazBDay9yRklBUXVHT0ZWd05zM2haWDM1UHZaWEZpMGIrQ3J2ZGk3bCtJcUxodlp5bCtDTFJDbHJGTUkxMnZRMm5MVmVGZW8yM1lzSUlpTE9aVVFzYlJyeS9PNmdQQzFkcFZ3RnVBdEcwbHpSbnRoUHBSS3FpQ1U0WUwvMnJUaWNCQlk2QUdXd0tPMmkySVZ6RW1RM091Q1ZETnZ1Q090eCt2UjAvSkQvek5UajZEenZCRThZZ3BPVTFiUys4emFRTDhoemx2KzdxbUNJU3dnKzRDYjdVbldnTUNQNHZrbEF1bWREMlgwTmw2Uk5UTGtTaGppMkRmek9qQk45TDFmTWlMR3krODZka295Wm9JTDNUeFMwSW9ad1ZGV013Z3ZqdE1SMFI5VE51eUZ4MFZjRm1SMklkK1gxSFMzTkYxcDNtWVhHV3BEQ2YrMWFZVGdlTVl0TGFBWStoaWVXTXlOQmE0SmtBMSt3SWUyazRrOXFUUHlocWVmQWF0cDVsei9kU1ZieSs4QWU2ZVZzaEZ0RnNFUW5Da2NpYUZmOXRKZmZDR3JDVEI4djlTdXA1SmpwUHJidk8yZGpiNFg5TUZCNURBdFd2SU10SzFvVnoxSklCVTlxVFlRUkVXczdrU3laMks3cHp6K3NxZU96N1VubTFCbWtyaGFoazVmb29kT0NxNFpEanhyelNkQ0J4NWpLUllhOENSZWhWSHlodVRvYkhBTlFFcTJSZDhiaUNXbzh2U0hvQ0dKNTlKNnozMmJsTnlrZ1pjeGprVlgzd1QxUXM0QVlXTFFBaExNOTQwck4rdkppM0FJaE1PeDZ0NHBYUzlmaXR1S0x6Qy8vZWl2enlrWHZleGRWRG9ncG9NOFNPa2F6c29xY1ZNSjZqZEhkMDU3OUx2bjR0bU41YStERGRvanBMMnRJOWFVYVpMaGhQL1N0T0p3RUZEb0FiYkE0N2FNNGlYTmlaRFc4NEpVTW0rd01XWGNBZmZMSTRmdkp1ZWZBYTF3VDJ6WkVpT2syenZra3pzQmpVS1FRaDBEYWgwUXNRSDl2dUF0WWRhUmtyWE82dFIxbXprMnczc09nNmY1NC8wOGNsK2NtUE4wVFhzVUpaMnJqaEFTUzFtUHVseFAzTE5MMGpWSXpWZzNzb3I5dmdybWVka0hYTmpZQjdmc2haeXlYRGlYMlU2RVRqVzhYQk9wNll0eDlETDBzWmthTXM1QWFyWUYvaUhNN1pZa0I1SFd3QWgzUEx1bkRiQUVTV1ozaVhCa3NybVlpNEVJYXpTZ2E2QksxZUVkRE50aW15dlFFclhyNHhMbjRnOEF0TnMxVklaRG5maW53THB6b1FtVjljcVhUdEFTUzJta3p5U2JOM2dpcTNydDV1dWZ1L2ptK2h0ejBVV2VLS25ueVZicGt1R0UvOHEwNG5Bc1EwSHBMY0pIRU0zNGY2K1pFaU9rbHpHWktqam5BQlY3Q3ZvSWdjSTBQVnFKcnp4eVplSkZpR2daSDF0bHVUQzZHdk96bVZEV2xLOEVJUkExOEFkaTNnQUhUMFIzYzBMcEhTZGxMdjdOZytjaXRmWWhybzdzQVFkZ2tZSisrRVNkYXl1b1dYOXdrS2lNQXlCeExlTGRsQlNpMG5iQ0xkNWFFL2ZpZGpUM1ZqOFo0Q2k0cnlLdUw3ZnRvODhUdjhkK05qbHU2S3dIUENRWWNaZm4wN1NmdmJ1QWU2VE1qUUVUbHZBa1kwaGloMnVNUmtFQnNZSlVNVyt3S09ROGVFQ25vblNnVDI4TDBiWlBNTmpZdkJpeGt1YUNYaW9rL0FXWSs4N2Jhd1ptTjRsRGUwYlE5SkdqR3FvRU1hYlpMcjRIQ0tGdGRMbUN2MVg2SG85OHVyT2F6ZWRwTTNvNTgvV2dNYk82a0tPanE0ZG9DaDBQYzJ1OEk3dnZLQjIzK1RHR29DZXEycEIvbXlSZTExUmEwVnhIeGxtL0ZWYkNQZ1RxTzFTZkRvRURnYnFDTUV4Mk1RaEc1TkJvbmtDVkxFdldLSmVFSUlXcEJsVCsrUVRjbEJnZ0lmWEV0WmZWVVVOTE9wdUFqNGkwbElRU1VxQ2ZoQUNYVC9QRHgzS0RBNmExbWhIYnowblJhSHJiclR1dk11MGV1WU5iWEZmTGorejZvYmViSE4wRFY0S0RLa0xGTVZpcHVMSGhoNjRsZVRMNU1hQys3TCs2NHZjUTVKN21kOEErOGd3NDY5UHAzVjdIMlJIRllFaklYV0U0TWdHRjhVTzJaZ01FczBUb0lKOThlZjlYU0ZvSUhrWGFwOThRZzRLTEV2amE0bVlsOWV3N3N6WU5HNlNid3haUWEwYmduNFFSblFONDVzeERleG55eUtHZHIyU0ZMcU9lWGdSdjk5RnpjVDd4S0VuNlBsSFpCOFpYYnRBVVN4bUlYTE5kL1FkTlNZM1ZpamZGV0pGTzUrMFdBUkt2bk5WZ0lJRFBqTE0rT3ZUeVhzL080R0RCb2JGWCs2S1FXa1VIQ0UxQ3h5eU1XV0NSTWc4QVNyWVZ3QjBtWmw3SDBkVVo0aFpOblROWjJJSURkVEFLMEpwZ0kyUi8xQXJ4Zkd1dnQ3bFM5RlZjK2swMWF5R0NtSGtESUZ2WlZiU2F1QmhOaTF5UmJaZlFLYnI0MnliVjF2WHRpREhqYTFGbm0zK1VLOHZPeHZjeUtmNHJsMmdLSFFkS3pDdDQyWndZOEZjanRHSWRmZjhDN1dleTh4WHF1UWh3NEsvYWd0U3MrNmYxaVZ3SEhzeFd3V09NcWc4V3MyWURBMEc1Z2xRd2I3Z2gxRVFGK3hKSHk4MFB2bE1Hc1B0NUUybWRFanI2UVFLcFNPT3M5VGd5WDRRUm5TOWdEK3pneTMrRnh6TittWEpkRDBUKzNiM3pIUTluZERYRGhEWlphMzVPbGJYV3FQR0JLRHI3TzFHd0g4MzU0b29wNENpV014bTVNVTZwZFAxb3U3RzRqZGFYVXNoeUJMb3Nwc1d0dWFQamZLemVPeFh3aklzK0ZlWVRnU09nNjViQlk3Qm9Lb1prNkhCd0R3Qkt0Z1hmTFNOUE1NNytOV2F1cm8yeTRaZWVrd01reTVlYWJCeS81U2xJRjkyYmloNW9iN2dWa3A0UWhodDVGc1RoMTVESThBbjE5VzJDc2RsdWw2TWZidGRNMTMzOTA5SDdmZEJUMTN5a2RHMUN4U1pyanZnL29kclNxZHJhRU4xWXkxcko1TjRnQXUvUHI5cUsrWWh3NEovaGVsRTREam91azNnR0t5bW9qRVpXclJNZ0FyMkJVc250TTFLUG51dDZjbG5VQmdXL3crYmtubWE0VjBTZjZJK2F5c2ZwM3RDR05IMUZuN1lHT1M2V2R5Q28xeVpycmRpbnQ0MDB2VXNlMGZjSUgrcTE5K21OVWZYMC9McTJnV0tiREVuWXA2ZTBlbTZxOTlWUSt4NDhrQXlLckxKM21JdDZpSERnbitGNlVUZ09PaTZUZUFZekthaU1SbGF0RXlBQ3ZZRnRIUkRDSUxORDNnUFFOT1RUL1FqQzh5d1pJbVpKWW1Rd1dVT0syRGsyaEVsY2NBVFFzRGxtUUJ2U2VjSGFlTjJ5b1ZsdWc1angwM1ArS3J4OGZTNEZINFBVdGVpdHM5a1BtdllDaGtuWFMzWFlhaWxuQm5pQWtXMm1MdGpiODVkK3MybWg2MHU2aGdmek1KZG5OZmNIVWhKRHhrVy9DdE1Kd0xIUWRjdEFnZlpTUnFzYWt4cE8raS9aUUpVc0MrWUppdENnUEkycmVISko3cUJBanVhdXlQTE5MeExnaFhWcmF5QU1lUUpJZUJ5QTViMmQ3STJlaTV1eUlxNVF4SmRIMHY4VUVhbmJhZjNTTnBVeUNRZlZaeHNYRjM3N3c5TzIvYjREMDRuNUM5emdpSmJ6SExzNUY3UU5rQWEzRmpyOGhMZW8xdFFaTS9nSkVwcmVzaXc0VjloT3Jrc2hzQnhUS2VHd1VtdEJQMnZhRXlvSlJHMFRJQUs5Z1Z2YTYrTDVvRUFOMFJFL2wxcmVDRisySk1QU1U2RHAvQUFwNG5wLzBYdFhSSTh0ck9sTk52eTM2S0dDaUc4UTdzQjd6S3pWUzA4ZVNDdmthWHgzR1NKcms4bUxXSVB1V2podnV6Rkd6eEU2dDg5R3VrYVNNOTJxYS9kaEtEOGdPeFZkb0VpVDdwaDNPc0ZEVGlER3d2V3dsZnlleUtYbUhYZFFEMWsyUEJYYlVHV0dyaCsvSXZBY2F5dTJ3T09NcUk4V3RXWURFM0NCOG1YZUxJNkFTcllGekQwcnBBMGtHbWgyY2tuZW9FQ2ZlbjJnVEo0Y0UzekVZQXllQjJvbEkram5oRENiZXdDd0oxdGlRRHZ5SWF4d1VLSkVsMzNZejhVckFOMzlVYUcyYzBCaGtXWGJhVHIrUkNLbXEveTUxM0QyMmpNOVM1UUpJc0JKMHFrMWlLNjZjVjY2bTRzZ0J2TDBPRXdwWnhCRDRaYXZvY01HLzRWcGhPQjQ2RHI5b0NqV1F2L2NIWEZrSm9rZVJpVG9iSnRBbFN3THppcFlVbEkycExuVExPVFQvUWlDM1JDbHllNnE3MnYyalRRV3RaYUZQS0ZFSERaaHVmK3pKVy95SXI3VmhYWkVKWG9laWNtWWFEcjdBRW5yUUtITzZYQkFMaU0zUkt4SkdDa2E3VlFQZkhzVEhuZW5nc1V5V0pTWitDaTlvaWt1N0YyOGtkTzE2V2JQWURvbVI0eWJQaFhtRTRFam9PdTJ3T09iaTd3bnVxeUlUVko4akFtUTJYYkJLaGdYMEFGcTZrazRBMkpGWnFkZkdrdjBQOHB6ZXVKTXZWdDErREF5RjJpK1VJWWJkdnJvc2Y0cmtZNnVDKytZVXpYNmFvYTNDemJXdjJkN0VZQko3OGFuaG9hcEd0cGF6N1lkYmJ1VjBHUkxDWmRWUStZdWhVZWJuM3lRTUhxUlU3UThEQWt6R21yZGx3b1g0WVYvd3JUaWNCeDBIVnJ3TUYya29TckdwT2hTZGpnSFB0UzFRbFF3YjVnb2tUK0ZTNE93dEl5cjlISlo5SjN3SFpOeVhFYXpEYkZSZEJWRXd5VmZTRmM0TDdVdFd4MURaeHEzek5ta0dOSnduUU43cFhvaGc2SzNGQ0wvNkNrT1RoMnRWblFJRjFMeHhZNVFaRXNaaXU1MlFKeEt1cHBicXdkeGZLVTh1Ym9qT3Z4VlhlVmFUS3MrRmVZVGk2TElYQWMwNmxSY0F6MlZOV1lERTBHdGdsUXdiN2dqY3hxS21xZzdKbzdhZ2lEVFpjdlJIdVhCSXRydEpFalZVcjU3d3NoMFBXU3VEMUNHL0FVY2xWcHFrd1UwL1hkQ2ZtaWJ5a0FBQXl3U1VSQlZBY0RYV2ZyMWJqUlRrL1NaSTlobDFWY3BFRzZYbVo0cDJGNnc0TnVhS0JJRmhNbVg0RUNYVitTc2VvcUduK05PUmZLY21VUjYyZVdLOUt5UUw0TUsvNFZwaE9CbzYwcnNpRnBEVGhabDBTb3FqR0pobERBTmdFcTJGZjZSTWlsYk1xK0VQbXJScHZzQUo2T1pib3BOL21RbW1sd05yc2JwMG5vUHp3TFNEUXdOMlRTa2hRVlJVR2JHaXFFQTM0Ym04a2UwYnZPdmlBQjdpQ202K1gwN2lMdnZPQU5mRm4rM24wUlZOMVdHbTZRcnRlbG5ZWXVVREJkdzNieDYxR2Y0YzUzVnU1OFQzNmVnSklIQ3FITDVjMnhUZFhISWhYTGwySEZYN1VGcWQyOE0wT0VVMGV6R0FMSE1aMGFCVWNaVUI2dGFreUdKcTBUb0lKOUFVZHZKS0tBLzFZbHFVY040WXpHVWJoN3F2dC9tYkYzNFh4ajJCdENvS2lyM0dsOE9tNEc2dTBhR3l5WWlPbTZsOTRCZXFxcjQzZ29lNlhndVVIejRqZEkxd1BKTUZ5Z1lJdUI4Vm1OMElIQUJRa21jQ3poa1owZU12YjdVZ0d2U0FkdDI5RXJlTWl3NGw5aE9oRTRqdFYxVzhEUnJRV09TczcyZ09uWkhzYWtWK0xIOGE5R3llb0VxR0Jmd2JyNDVteFpmU0p0Y3ZJWjFBMFcwYVlWUFI5SUJDK3ZmaGZlVmlYY3FwY1ZLZDRRN2tVTzE4MlVwSkZQVXJSVkpvRG9Hb3czK2JSOFUxcTl3Z2VMd0YvYnVIVytOVVNzMnBLTUJ1a2FYcnZ1b3U0NFFNRVdzNTdlNjZEM0w2RHEvTmR6OENicjQ2Qys5YUFCcVo0Y09hWGNCTlRjUEJsMi9LdE1Kd0pISGdjcDFoSndwRDdGa2FyR1pHZ1NtRFZaN0trVG9JcDl6YVFramIzWXNmUW1KNTlKM3ozSG5acC8wb1kzV1g4SUhxaFhUWTNJYWQ0UWRpTitQSk80aDZiWXdXVzVvWkl4Uk5jd2lOdHhLMXV5dCtBZVlPdDA0UjBWNE10UHVRZ2tOMGpYME5PemNVK2p2dzVRc01Wc3BuZFRlS1VuLzJUdUdtaXpsRFRZK1VCWXluRWR3T0lGZHdyMUx3cm15N0RpSDFTWlRnU09PaElvM2hKd1VJL1NZRlZqU3R2Qi82MFRvSXA5ZGNMa0hWcVh2UnNMZzNDVGswOFJIVVY3OGl5WGkvQTNqZUlCNXVVL0E3RmR1WUF4NWczaFpuUXZtQXNqbXA0ZFdvOEZORXF4SnlLNkhnak9XbWZaSG9mT2Z6OEpxc0QxM2t0SkszTi9HMFlKN0tuNy94bzEzQ0JkdzJwNEcwdTJnNElzQmg0Z2srR0JaV3oyeXZpZXgvNHp1dm04OS80dnd2WEFwN2x1YjBlTit3Y1hwVGNYdUo2ZmpJRVJmOTVPbGVua3NCZ0NweVhnWUZ0SndsV055ZENrWlFKVXRLL2c4WmltUDg5dVhsV0VObWxmaW1nZVRjN09NK1c4OW9IdmNBbzcrUFliWWM0LzlqUm51UDFkUTBFMXlSL0NNRjdmZnBtOWVEVjQrVkQ1V1F5MVdmODRvdXRsc2I5dEFXMUE1RzdxK0ZwSldnWC9UWHJGMnpqajlBYnBHdmoyQmxiUkRncXlHUEQycDVXd0o2ZWI2aUwrSDd3QnQrMGZYbE8zQjRxcWZqTE0rUE5HcXRBMXZDVzJXUXlCMHhKd2hLRmtnYXJHbExVa1FwWUpBUG1WN0d1dXg3NFVkRDdNOXRQbG5CRFlwSDBKb1ZuZ3VKanZXVm9jNHB0Q2xPdWRXdS9WU2p6dUQySDZ4ZENyMlVHUHNZK2JHaXVUaHVoNlBmVkM4ZjN1b3ZjbjJFUG5IcngyN3FGUVBDekFNYnc4Nlluem9mVDQweUJkdys0aDZmT3B3QW9Lc2hqZytOMEVJZng1eFAvSTQzYnc0T3N2bDhFUjZuUnYyaXI2eVREano5dXNOSjBJSE51dzhQUldXSTZoZzFXTnlkQ2taUUpBeVdyMmRTeGtGMkVCdEtTSmJITHlhY0w1VnpzYmhsU2VkQ3FVSi8zRmIvNjRwYVNTN0EwaEZMd1ExLzNJa3dkUGZWZHBwbndVMGZXSmk3dEpPNTNOZnl6ZVlvTjBMWjJkRXZYVUJncXltT0FMd3NmeGl0dmlibFJjVDJ1TlBYV3p1cldrT2NPT2Y3WHBGQkE0WnNDajFEYUFZK2hlVldNeU5HbWZBQlh0YS9yTjRYdis2N1F1c2NuSnAwdUhEUVQxejNJcmh5Z1FncnYycktGTGxaTVFYVmRzcTBtNjNsUGVGVnE3amkzR1dxajFHWW90cVAxMW5jaW5sc1Z4QWdlam9ZVEhBeHhGS1V1VTdNc0NqSCt5QWlGc0cxajFyK3hmc3BWMGZjOTN3b3RQdmQraFJEL2Q1T0VvRTJXTng2UlRiRUZWbXVoYVJRVEZKeHNjQklRalNQYmxBTWN2UzRId2JwYnNtZlNyN1YycWpYVDlzZGl6OUF0MkpRQU5leWJPSWJyR2FDaGhBa2NCQkVmSEF4eXNrVDJzY0kxYWtPNTRLaUo2WElGUVBVUkxyMUF1cFlWMC9YWEdudnE1SVZEMis2d3FhZCs3MmtxT3g2UlRiRUZWZGpuYmxxaG1PZU1FamdPZThRREhvU0RLSXZ0Q1lKUUxLaEJxWDNpV2ExV3IxVDY2bmczM2w2Q2Jyd08rdG40SkRpOWVyMnVxbUJMR1k5SXB0cUFxdW80L3BsVXpIWEVDWit6QmNTaUlzc2krRUJqbGdncUVtK2tINHVWYXM5WnFIMTJ2SlI4WTdzRTI5c3UyZnZmU2ZUSzJBa242UkREU3lUS2Z6QU5BQkk3RGVzWURISWVDS0V2aEdwUVRCU2ZidmxRMHpIRUZRdlRoaXJsOHlkVFcwZlZzdXBrYlZ0RHNFWnRXZThxcEg3Wnk0ekhwRkZ1d0tWczBuY0J4SURZZTREZ1VSRmxrWHdpTWNrRVpRdjM4bEhLdGFyVmFSOWRuRHE0bW5WeUQ1ZlZwcmNOeHdpSStuc1ZTaGllUHg2U1RiY0doYnJFc0FzZUIxM2lBNDFBUVpaRjlJVERLQldVSTU5VWpUY3MxcXRkcUhWM3ZpSTlOK09mdk5nKzFMeDdqTWVsa1c5QUhzV1FLZ2VNQWJqekFjU2lJc3NpK0VCamxnaktFQzU2cnljS3kya2JYczluWFFQQ3B1Znd6RTBnNStFSGlTeWhxRFk3SHBKTnR3YXBzMFF3Q3g0SFllSURqVUJCbGtYMGhNTW9GWlFpWEQrbE5ZOUEydXA1QjI4dTc4Z0hpRW81RDY4SmJLalllazA2MkJVbkJLaEVDeDRIZWVJRGpVQkJsa1gwaE1Nb0ZaUWlIMmFLelhITzJXbTJqNndYMG01QjlXRjZuam15MS8zMi8rOWQ0VERyWkZsUW9Tc2NKSEFkMDR3R09RMEdVUmZhRndDZ1hsQ0NFWjMvYlM3ZHlyWXRhYmFQck5YWjdOKzBjZkxzb0R0RkwwOUwvTTM3ZW9mR1lkSkl0cEFoVS8wL2dPREFjRDNBY0NxSXNzaThFUnJtZ0JPR003NUZHaFdXMWphNnhBd1RPU1pGK2hnQXJCd2VGNDZndFBCNlRUcklGbTZyRjB3a2NCMmJqQVk1RFFaUkY5b1hBS0JlVUlPd3I1enVYYTlKVXEyMTB2UWtVdlpSMEZINmt5M3JDZUxCalhYaGpOY2RqMGttMmdOV3JGaVp3SFBpTkJ6Z09CVkVXMlJjQ28xeFFnbkNIWFNuWFNtNnR0dEUxUHl0a0krazEvSGFEM1VPOXlONlJxeHp0dTNaQ05CNk1KRTBVcDc2Rk1zY0RIRCtWQ1VJL25CeWxNSVJ6NkxjRkhWWEtaUFhaanozNjZLTmxha3Axb0kzZnF1VUpnTlAxZHRJMC8vWExXNUlZRkRubTVieWVaYzlDMTd6Mi9LRzIyeFNjaHY0dlc5KzRWdW9wZ2VPQWIvVEJjU2lIc3NpK0VCamxnaXFFODliOXgrWGFSN1g2UUltc01odUFKeGt1SzdVaWVYbkJIV2puZWxLSTAvVUwxZ3FiUHIyR2Q3UncxZEV4YXo4T09XTVFhV0RiSUZOSk9JSGpnRy8wd1hFb2g3TEl2aEFZNVlJcWhIM0JZT1hhYzlUcTE4SUc5ZEgxT3ZRblhRdzduU0hCR2VFMGNhZzMrcE51VU1zQUdTRWljSXl3eEltakQ0NURPWlJGOW9YQUtCZFVJZXhaejg0bzF6NnExYStGRGVxamF6akpXdnk4dXZOVlkzQThLNGowVVlLalArbFVXMUFVckJJbGNCem9qVDQ0RHVWUUZ0a1hBcU5jVUlId2hNTWxVRTVBaTJ2OXhaK0lCMysra2UrQ3ZhdGRIMitJdlRybEVBS0VBQ0ZRT3dKOXNiV3Q5cVpiM1NEL1RPYXN2WWNueFR0SmV4bktJUVFJQVVLZ1NRUjY2TVBzSnVVZXRhdyswUFdxb3hPOUZ4MlpsRVVJRUFLRVFPTUlURTNxS25JTERyeDJvWDNHU2VhdW1wUkhDQkFDaE1CaElMQmM4cWY0RHFNdmpiWVpNdmFzUytCY2FOL201NnBIZVlRQUlVQUlIQW9DMCt3dGg5SnU2eHZsMjY1WG5MMThYUHp5akxNWVpSSUNoQUFoMEFnQ2cvM1RqY2hwblpDN2dLNHZPM3MxRjY0NDh5bVRFQ0FFQ0lFR0VlajB2dEdndERhSldrWmJzQzM5ZXRVamxneEtKZ1FJQVVLZ2NRVG1mcTF4a2UwUTJBSFg5ZlYyZElWNlFRZ1FBb1FBSVdCSEFINVpkMUxmc2RwQm9SeENnQkFnQk5xSHdEcWIxSGVzN1JzTDZoRWhRQWdRQW5ZRU9qMDJxZTlZN2FCUURpRkFDQkFDN1VNQURneVoxSGVzN1JzTTZoRWhRQWdRQW5ZRXR0anRDZDNBYU1lRWNnZ0JRb0FRYUI4QzhJM01SdnQ2UlQwaUJBZ0JRb0FRVUJEb3N3azkxMHJCZ2FLRUFDRkFDTFFiZ2JudzBINU11TjJLVSs4SUFVS0FFQmd0Qk02NEQzY2FMV1dvdDRRQUlVQUlqQzBDc0l0dmRXeVZJOFVJQVVLQUVCZ2ZCRTZ5ZDQrUE1xUUpJVUFJRUFMamk4QW1uWXc2dm9OTG1oRUNoTUFZSVRBbFBqK2ZmdjhZcVVXcUVBS0VBQ0V3Ymdoc2ljL1BGNTRaTjkxSUgwS0FFQ0FFeGdlQlk5bm41NE1MNDZNV2FVSUlFQUtFd0xnaHNKWjlmcjYyUFc3S2tUNkVBQ0ZBQ0l3TkF0UG9sOSszem82TldxUUlJVUFJRUFMamhrRC9acWJSY0RjTFU0Z1FJQVFJQVVLZ1RRak1oUnVpT3gxMlNZUXBRQWdRQW9RQUlkQXFCTzVEWnp1ZFluU0lhcXNHaHpwRENCQUNoRUNHd1BCWGZ5TzZmdjFIZnZLeEljdlNLVVFJRUFLRUFDSFFKZ1RnVjJUUVJUK3UyNmF4b2I0UUFvUUFJWUFRMkVGa3plalFhNFFNQlFrQlFvQVFhQk1DSnlTMlppKzFxVy9VRjBLQUVDQUVDQUdCd0pwTTE4K0xEQW9RQW9RQUlVQUl0QW1Cb1V6WHQ5clVOK29MSVVBSUVBS0VnRUNnSjlQMURaRkJBVUtBRUNBRVJnaUIvd2QxRlhlQTZFdzRjQUFBQUFCSlJVNUVya0pnZ2c9PSIKfQo="/>
    </extobj>
    <extobj name="334E55B0-647D-440b-865C-3EC943EB4CBC-57">
      <extobjdata type="334E55B0-647D-440b-865C-3EC943EB4CBC" data="ewogICAiSW1nU2V0dGluZ0pzb24iIDogIntcImRwaVwiOlwiNjAwXCIsXCJmb3JtYXRcIjpcIlBOR1wiLFwidHJhbnNwYXJlbnRcIjp0cnVlLFwiYXV0b1wiOmZhbHNlfSIsCiAgICJMYXRleCIgOiAiWEZzZ1pWNHJaVjR0SUZ4eWFXZG9kR0Z5Y205M0lFUmVleW93ZlNCY1ltRnllMFI5WGpBZ0t5QmNaMkZ0YldFZ1hGMD0iLAogICAiTGF0ZXhJbWdCYXNlNjQiIDogImlWQk9SdzBLR2dvQUFBQU5TVWhFVWdBQUFza0FBQUJiQkFNQUFBQnpLZ1cvQUFBQU1GQk1WRVgvLy84QUFBQUFBQUFBQUFBQUFBQUFBQUFBQUFBQUFBQUFBQUFBQUFBQUFBQUFBQUFBQUFBQUFBQUFBQUFBQUFBdjNhQjdBQUFBRDNSU1RsTUFJbmFyemUvZG1VUVFpYnRtTWxScHNNdzJBQUFBQ1hCSVdYTUFBQTdFQUFBT3hBR1ZLdzRiQUFBTWEwbEVRVlI0QWUxY1RZd2NSeFh1L2JGM090N1pYYUhjWnlVclNCeGdMWUdFSWc0elVvUUVCeGp6Y3dBSlpSYXdEVnd5b0J6TUlXTG1ZaEZ4V1I5aW8vQ2ozUU1XaU10YS9DaENJTWFJU0FndTR4TkU0ckJ6d09RNEJtYzJDWGJ5ZU5WZDNmWC91cXEzSjU1MjNMSjI2dWU5cjk3N3BxZnExYXR1UjlHamVjVi92bmo4eWpEVXQzSmFvYU04TXZMeEFMNzRNWmh0aHpsVVRpdHNqRWRKK2dwOE5vbzIrc2RiUVU2VjB3b2F3aXA4NDVhMWVkRWJHL0EvWnVJS3ZHTlkyZ0RsdWljSkVGcVMxQnlLdmM0Y1FPY1AyWUp2SjRPMFo4Yk5UTEJNYU0zWFpOaWRMLzZjMEx1enF3bnlQblQwRVpZdUs5Y0xVaitoSlVuTm9WaFBsdmxQUDRxZWdMZjhTU21uNVkvdmxxd255NnZ3bjlTbEpyemg5azN2S2FlbG81U3AxNVBsUGJqTG5RVVllcnRkVHNzYm5oQ3NKOHVEZkRydThtV1FjREh2S3FlVnE1K2dVRStXKzNDTys5d09jS0NjMWduSXpWVURqTXgxSG5waENlQ0FHekhJWnVoaW84cHBGZU42U05TSDVjYWwyNWsvR3dEYnZMd0Q3MmF0UlovbHRJcFF2ZnJydy9KcVBrdGcvQWEzdUhjNzhGOHZQMUdvbkpZdk9pbFhTNVpYQk10amtMZlFwS3ZsdEVoSTM4NzZzTHdpb29sVmdBbDNjT3dmTUpmVDhpV1NsRnNVbG4rcnBIamcrSmxmNkdhdjVYTnhkRnBtK1ZnV3BHRGNXakxDWE1vTHduS3Nrc3hxOTRhNXcvRmx6Rm9zczdrNHZzd2FKYjZtSUxOTXdqaTE4bkhtVmxnUWxxTy9QZi83SHVQMmxTVFY4NGsrRnQvWXlyeGVnV2VqYUozdDh1NGswOFlwc2VPYndpeVRZcDhVakZ0TFJwaExlVkZZUnVmV2tOa3ZaMDUrSHl0dlpoV2NVWitPR3JBVi9SaVNRR1BUeVRJRlEycGxRODNuYzRGWVhrWml0M012V2EzRGE4MCt6Q1pMY0hXakIvZlpEVTd5NVlRaHRmSng1MUpZSUpZeDBzTGJOYitleERrRHArUGthb3pnM3NzUTQ5L2JySTYvL1VuU0hrWGFqSUd0VGhoU2k4UE42V09CV0VZV2xEbDJKRzdtYU9rR2ZHbDJCejZmMHE3d0phOStqQ1FuREtrMUQzcWZ3dHRHdjJZVDkwai8xb1VCdnVxV0x0blR3cmhDVnNYWk9EbmNTOXRlUlJQd1FEVzVwR2pCakplZE1LUVdSNjcwbzIreUJuRFRQVVRibFBmZTJMcFJ0WjR4d0FPNWlZVmxROUVnWlN6SS9ZVVRodFFTNDJCcC9UdEt0V3psMVV2WkJjZFo2Y0xRamZiUFRFaDhQdTJXTHRtRFh5VS9BZUVBaHlETlovOUN6di9JTzg1UU8yd25ES21sMkh4MFg2bWV2Q0w1Y1hLd2t5SDBBTTRyQ05jZ1Q3akZOK0JaTVM4cmVSOXBWa20wblRDa2xqTHdWSi9ybGQ0U2xjVmhHZE8vSXV1V2VJSUJORC9WYTdhVkdHTmQ1SmNQOHkrQ08rK0dvYlJVNXNiS0txejJsYW90RHN0SVFwN1BURjNCaERBa2tWdXptOGZMeVlhd0NYbm15TWppdTJFb0xaVzdSNWhsTGM1RnY5bnlkOEQ4eDNWTDJmdEZ2WHlwSG1tempCNHV5ekNFRmh0RlhIVmx1Wm5jazhJUFMwbVBjMUVFUTZFT2t6eVQ1ekdtNlUwc1R2dDYrVjNOQlBFaVlBaXRWRGY3VzFlV0Ivb2FsVGtrUGx0YXVJdzlYVWlmQ09BNXVVa1VMWDM4S3RPWXVwOFVJR0FJTFFZcXJycXlmRmk4YXV0eExqcmRCdW5SSVNtL2pLbFAva2hSUTBsOE1wNElHRUpMTUp4ZzFIVDEyNU16RktwTFdRMHBWY1BsS0JySSt4VHByQVN6b0R4ZnQ2S0hHT3liY2NFUVdwa1I2V2RkNytWTktkdW1lcFRYZW5xNG5MQXN0cGpTNlNxYnNaT1pJMm9aTVJJRjQ5YktyVWdLZFdWNU5jOWlxdjZJbWhubkpqT0dtTThWbG85NGtORk5RejFQR0tlVzBFOUtKMkI1NmV3blo5OFlhbmlSY1M5a0FuYnhyRGYwY3gzZUxsQXg0OXdvR2ttWi9FaDZIZ09md2s4VFMrYUVRY0k0dFRUYkNsbitoNDFLQnZJakRJdjZjRHpVQUYwc084UTFiZitxbkY2emFyRndXUS8zMEdRbFN5Y3Azb0huTUt2VG53MmxObGFrWVZ4YUdrZ1J5eXluSWgyWVJSY3ovUjhDL0dFcitnQTh5QnI0cDRObGw3aW03Vjl0ODRuVXFXR0pjM0h6a2ExeWhscmN4cmQzZXJoWjBTNGF4cVdsZ1JTdy9CSWpXZVJZb3VYc1ZzQk15V2NZMUhYOWZyR3o3QlRYelBHdnR0SmRuRnVoQmFCbnd0amVUOHpMbW1wODl1THM2My9WR2lOY0Rra1loNVlHUTdQYzZLRmQ3SnB3dFZNOHFJbTcvRUducHI0S1dWbDJpMnZtK0ZmWGlpYm1NWEFUQlNaN1EwVEVHS0tkS2xVQ1E3TThUU2pHUCs5d1F3N1BwWVVyT2ZGdExaaTBzdXdXcHh3aysyTGpGdFBFQjhMcXJJZWRrNzZiVlR3L0s0RWhXUlp2Qi9HZFZzejNBdGlSV2J1VEZialZOcFlKY1U5ZkxXS0hCUkZ6bisrbUpWVzJrbWszaGRSckwxWUNRN0o4aEV2eW42NHV2ZDdMVW9oUDhKa09PdzY0VVZNUGxnbHh1MnMrcmF2NUQ4d3F6ZWJnbTFvUEh0VGwrUXF0eTFXdEJvWmt1UTlmU1ViSG1IRTNLZXludS8ybFhwWU5qNklkbmdESXpPeDFzbEwrU1lublFzR0Z1R2UrbWllQnNGenl0bFJueFUxczYyaHRCZFZxWUNpVzEvS3c1enFmSUhaMkU2TXd1c2ttNm1oMFY3WFQ4dTRxSmE0cUI5WDI0SE9FUEo2TDZPRlBkSVJ0QjRTT3Bhc2FHSXJsdmZ5b0llNm1Kem05U1dMSW9UanFXZElPZlN5R1JvSGlOZ2hiMnpMTTlGMkhKTVptQjZtYUZORVFnM2xkUnF0WEEwT3gzSDJRRDNrdFdmYlcwd1FleXhCczhhN1ZZck1EeGZNeEN3czd4cFpJVXRrMzQxeVd4QTlOUVZZRFE3RGNrRTROMXBNNTduUWFiT0lKZWZicVlUektuL0NUUEZTTGdlS3FNbFhEd016WXF1WHlVek0wWml0WnNiazVRbEtvQm9aZytZeWNLTzkzY05DOWRBNCtFZzVjTWRaeDFVaFdDeFEzQVp3dFNNRXRWK2RBV2p1NERFdjg1T3VKUzA5cnJ3YUdZSGxmVEJoNFpQTTJEdDg5U0d4b0E5OTN4UjkwYjFpRnRZSGlRakdLZnZvaWVmMEFaNEFQeWZKU0dXY0hiVjFtWjZxaElRYWJaTXJCeEs5SnBnOW1VdVhGYkxaTnJCMmZsNHcraFpNRlBvcWF0S1RHdnZ6YVgvcHcvN1lrNHlnR2lrc29iRVl2dkE0a0JWRzB4Ymt0eEpvSUVaOVNlUmg4d3NaMUtadjg4YlpreHhydVI5YlNWSkhZRWNLdmxLOUZFcGVLZ2VLU0pwNFRlVnpzUjJaZXRqajNFSXhEUFZOUmJTa1BzK2MyWFU5aWlTRWJ1RGh2cHBNYUN5RXZYYnJ3NjhzZjhlQTRmU0krUUZ3TWljOVBhTy9PMkF5L1p6ZkNGdWYyUkY1QUhvVXFsNGRad2RFYzF6ZmRJK0pzTWI2WmRMUHB6UzFuOUFTS0cvcEVBOTdyYjlwSlp1L2o2RWF5WDBhSFFMTjFWUVJEckg3cXFOMUpoUC9ZaFZ1NUxKQkw2Z1YvQXNVTDBKVHVRZnErZ3RMR0svdG11SXlHRkFmM0dsWkZNTjRzRHc2YVBLTGZESXM2QThVMU42bnFHWmhOWFAxVEVXMW1JdU13dXhPMWltQzhXUjZmVytQSERQajl5akZlNW9Uck0xRGNCV05wSDhHM0xLMXAwOEFNalh0WnpzdXBaSFpVQk9QTjhsNW5rNmRtVzZZRHBubWlKVkJjS0JhVlZxZzhmdCtJYzlsQzVwakUzU05WQk9QTjh0RXVYL3dpcE8ydTJ5NmpKMURjMEhjMjdCQ0pLa3VjdXhmMkUweUdyUWdtOG1mNWJuK1NPcnh2UHJQalpBSTdBc1VwS0tXdlNkM0tsamdYYjhzREJjQ2pVaEdNUDh1dHQ3SjAxbWJZL0JZbzd1RjdLbktObnl4WUZjdzRGM05XN3QyQUZRTWJLNEx4WjNuL1BsLzhXQ2phY1psbGFROFV0eURZbXdaVVdHYkd1VzN6Z01xT0s3ZFdCT1BQOG1aK0xvbGY4SzVreXBORHFXSXBCb3BiRUt4TlMrU1pQMDVUNnAyTFZxZ05WbEM5c1NLWUVKWjN1UTI0aDVKV3Y3aS9yZHVtMWdQRlZXVjM3WXp5VmV0eVV6MWN4bHY1bkM1VVhLOElKb1RsYlc0VkxyeFNodWE2bklXMjJSMG9ib093dFIyUjZiV0IvRGc0cXVNNzJFb216SVpvYWFzSXhwL2xmZkZjMmdERXVYWGNwWTQ0RThNRHhTM08ycHBHNUM2L3IvemVXSEp2TnJTaEZMUlZCT1BQY2t0NDFaSWVuUHc3ZVZ5Zk9CRW9YdUE0NzQ3Si9TZExUSGNFVUtNTDhEdFI5UzVWQklOdlRXVHhXZEhRUjJKWGplZHRWN240T255NlNCSC81NW9nOFVLOFJHQlpmMkZNVWNNaHBlQjRZd1RzbmFqd3F5S1lBSmIzcExtNG02MGtqYTdQYVdXZ3VCY2JwNldqWDFNQlZ5MjR4WnZqMTN2bEptWDI1bFFsTUFFc0g1NFh6cnpFai9zMlJzZTNSYXV6RkNqdXhKRTc5bUVvVjZYeVQzNytVWndnQUw1dytaZDRQZjhiNUJpK0p2VjdGaXVDU1Vmem5qRzZjaUEwZ2s5RlVmTnM3L2lXbDgyQjRqNllVejFIbnlzTmtGWDFtbjAzNy9RdkRGUU1ySldDU1FmMFpsbDU2R3dELzkrZmkvaW80dERQNmtCeEg5Q0JjNC94bEVyUDdNSUxQcjgzWTh5S1lGSmNYNVliNmkrMCtiUCs4VE1mTmt4ek5RU0t1MkNrZHYwaFNLbHJBWXUrTEsrRjUyWVgwTnVIWlpJdnk2ZWQ4K0REc3J4TzQvcXl2QzgySlhWeWIwRnM5V1Y1bkwwY3RTQjIxOHVNY1ZHeWg3dlRGbHUvZWptNEVOYnVlYzRFUFg2MHVoQkcxODZJVmI4TmZwTk1HOVRPNndVMWVObmpPZVVGTmIxR1pxMHFXNzhhR1Y0clV6ZXBvOHhhZWJMSXhoNDkzcFM4QjEvUGpqTTU4eDRNL3I0Wm9sM21iUEo5dzA1VmpqNE9sNnRpa3NJaEgzNmdGQi8zK1RQUWZCekkrWk5WV3JMNU9MdGNtcnNBeGU4SjJmOERVSFY0dWVtNURPNEFBQUFBU1VWT1JLNUNZSUk9Igp9Cg=="/>
    </extobj>
    <extobj name="334E55B0-647D-440b-865C-3EC943EB4CBC-58">
      <extobjdata type="334E55B0-647D-440b-865C-3EC943EB4CBC" data="ewogICAiSW1nU2V0dGluZ0pzb24iIDogIntcImRwaVwiOlwiNjAwXCIsXCJmb3JtYXRcIjpcIlBOR1wiLFwidHJhbnNwYXJlbnRcIjp0cnVlLFwiYXV0b1wiOmZhbHNlfSIsCiAgICJMYXRleCIgOiAiWEZzZ1pWNHJaVjR0SUZ4eWFXZG9kR0Z5Y205M0lGZ29NemczTWlrZ0t5QmNaMkZ0YldFZ1hGMD0iLAogICAiTGF0ZXhJbWdCYXNlNjQiIDogImlWQk9SdzBLR2dvQUFBQU5TVWhFVWdBQUF3QUFBQUJiQkFNQUFBQTJEdjhVQUFBQU1GQk1WRVgvLy84QUFBQUFBQUFBQUFBQUFBQUFBQUFBQUFBQUFBQUFBQUFBQUFBQUFBQUFBQUFBQUFBQUFBQUFBQUFBQUFBdjNhQjdBQUFBRDNSU1RsTUFJbmFyemUvZG1VUVFpYnRtTWxScHNNdzJBQUFBQ1hCSVdYTUFBQTdFQUFBT3hBR1ZLdzRiQUFBU2pVbEVRVlI0QWUwY1c0aGtSL1gydk85TWQ4K2lVUlRVR1I4eDVNUDBDdm9oQ0QyU3hBY2l2U3FScU5FNzR1NXE4TkVyS2lxQzNTcngrZEVyWnRlM1BZSnZ4UjRWUVVYdFFVVEJDRFArQk5HUEhoU0ZnRGhyWm1leXlTWXB6Nm5ucWJwMVh6UGR1OVByM28rK3A4NnJxczZwT25XcTZzNEVRZXJ6clkxVThuWGlxQzBRcll5Nmh1djZVeTNBVmxQSjE0bWp0c0IxQjR6YXdobjZyenNndzBDakpsOTN3S2d0bktIL3VnTXlERFJxOG5VSGpOckNHZnJIemdIVnQyZjA2S0RrMGwwSGxUeVUzTmc1b1BYcVEvVTNSYmk1bmtJY0dXbmNIRERKdGtabGkvTVh6NDVLZFlyZWNYTkEvMUpLWnc1SEtrVjNIMDdCZ2FUSHpBRlRiT05BM2N3bE5OaS9DbFBncURpZ3p1NDRmZHR0THoxOVI3UW5Zb3hFbklvZXA4YXJQMEpMUTRhcmJHWElHbk9vT3lvT1lPWnA4MmJyOG9Pa0YvTnNuWlR5Z1F1NytmaUFxNWVmTmJmT0xNYWo0b0EvdnZkbnd1VDdIeEZOdms4VTkxNjJRYnJRWVRSSWZQMTlwL2JlOFNPS0FkYndIN2Z2bmZ3dWtabEppbHBmZlVIMHVsc2ZJSnpCREZ1bXhTc0NIeFVIUUdmdlFaTS9xTzA1aThYZldFWUlvMGRKK2JQSXdOaHVtK0NDU3A4akg5clN5RVhHM3ZyOVovM3BQL3FSTlVqeGQyckdJQ2l4eDBqcHlvQkh5QUZWTk4weDAyMG9mY2lVRUpxaVFmb0dkdkZIZjM3S2N4aTdhSXdkaEgzMms0OSs3bU45dGl2TkhBUURWRXNmVWNVVEdidjF3dzNBdjRiVVVkc25oU3NESGlFSEJFMHdCK2wxazcyRmxCRGNKUDRwczBlNGpmOEpzOGF3M2NOdXhrTFlZbmNxNUE0MVBzS2NVSW4yTndENEhaUi9vVGlEWUpxdG1jS1ZnWTZTQTJwZ2pRM2Q3Uko3U01NQ0NDbW05cEFZNHlVUU9xTVk1NVExSzAzV2xzZ2VNTkJIdUd0SDFnUjF5clFMMmN0WEtnYmRTRnNrNGIxdDJXTFA2MTl4Zm5kMGVxU0tvcnBReTZvV21qSjJsYmhKOXJDbVZ0bTJoR0dFNnlrdzBENDdyMDFaZDlxK2duSVY5aVloUGdkVWNyalJ2Q2pRby81dE9vM2l4ZlhrV3V0eGZ0M3BaS21pRkZ4MnpVYTNybzJwOUF5SVM4N3ArbWRBcWkxWm9oWEZHMFlxbkx0OVBZWXM1L2I0Q3lEdzM5NVpKUVdsYlEzN2dUOG9RVDg1Si9aM3A5WEQ5aFYwc3Awcy9EZkZaTjR2U3VZK0tBV2ppYzdFWjlseFYwK2ZKS0UxOXRvdFFaOEhxWFVGR3V0c3FwUVN5UFI1bkxQV3RhTW5nV2hxbW1FbjNGcnRja1hWWmFNUFhpSnovdUJLaGlYWkFHT2NsY3BxbDEydEZib0V3TGlXTnF5QTBIOEZiNWZJek1pZWxkaTcvNngwQnNHY01IYkZ6S1VReExVM2dna1R6dHpxUmJrNmJJTU5XNSsvMlRteEVBNVVHbEtPajdRRkhkWWh6UUZPR1dNUWZGUlVVQ01IRlJPU2UwN0hKK1E1dDhjNUY3U2ZnNkFGaWF3UWg5K1FDUWFOY0lGeTFoUnhCYkxLUjhvQjAyQkxHUUoyakZGVUY3cWtyVGpzbFJFQmtvWnZTRWVnUkVWNlpjS3lhRjNzdEJaMXBCUDdoR09xanFDZXNRaGMydzdBY0M1aTlCemRja25yMU5UczRPYTFIQ0RYYXpVVFVDQ1VYcG1rYTNsWnF0aGhGNWVSQ1IvMCtqS0g4S2ZqcVZnVEFSaFhCMVMyYUMrU1lJd21ZdVQ3VG9hYlpCc1dBS2NjMmlna1prREpMT0ZRZ3l4TUNZK0tLcGZrdkdxcGVnQzlBUElyZ2d5L2kybzkwUmdiR0ZjSHRHU1FzSHNUSzlYQkdPZ3EzOTFJaFlScUhybGxJb3JSU0lRZWdJeEdOUU1XNVFMTktRMVo2SVBNaHVURmFYZEJ5eTJvY0tZeE5qQ3VEdWlwck56dWpsc2FnREhPQVBKSk9rMDNITE9XYVNCN1hCTTAzRXFKeUE0UUNpdTA4RXJYR0RlWVYxYkhkR3RkTXBZQk5odThzbHJibFI3blBhNE82TkR3NGZTSkZIRlRCY1lJbTJSenFzaUxKRnNFM0RNK0xRa1RJSE9DdzdDUE1QRm1Yc2FTem9ya2c5ZEFyYjNvQUlYSE0wQXpTMERIbGhHSVErUHFnRVd5enNWN3BURTRHaUd5blBjWm9VTUNoUllBQUdQNG1rQUF0Q3dnWEZ0WE9CZ3FCTHlicjVlRk9uQWVsekE2UU13Z2ptZ2FGWkxCZW8yckE2eURaS3RIZGlIaTZYM0Q3SXdNdWFmSHJNRWh0QWdHUEN0UU1MRDFNZlJtUEorYzFGdUNEc2kwaFF6a05UUUVRUjY2TGduZTF5RWNVSHIyN1h0dlU3VnE1U1MzMWpnTytObHRudnlsTWdtemFWSTl0TXhDM0hZZzAxRGozSkhmVVVrUVA5ZGhieGJrTUNLN1lpbXhvek1CT0hYU1owbjJJZ3hIM2hlY0NxeGlwZ01xNzR0ZTkwRkxSQmErM0dTc3lmYmJEaTNKQVFuc2puVCtvcldDSm9zdGdRUFc2Mkw1ZExpWTF5MFFWMHc0eDVSZUhraFBNUlZ1dEpvd1d0WHdYMzk1VE1FWXdrNm9BdTdMU0R3eWFBVmxPYURhd0RhOFJMRUhNMHIxRnhqNzFiSGdDWFNyd3BrU0hKREVyaFVYQmVvcVRLUUxvalYydlZFWVVwd3RueXpnZGNxRTBVVG1sLzA0OTRJL0VVQ3ZuVEdhRjJNbU1qU0FNaHdRY3Z1VHNWSTdMc1JobnIwS29kank1bmRBSXJ2UWRvRGZwWVFBNHFqQ25OSS9XYUJKRHE4b1BvbWU1L2RSL09JeFhKbmZGT1BlcEh0aVF4MkF5TFlwemxpN09ZT1hVSVlEN3NFR3dQTzRFb3lnTWZDQVkwVE1xN2dybWRjQnlleEtiK0gzYk01RkFBSUtIWSttbm9XRUJCM0NxdWdqc3A3anZYOHdxRFFKVXVvSUUxclEwM3RxemppcGR0aFN6SG1sTzRCZmEvTTJiQW01ZVpuNGdtTzJCYVp1VWw2TzhEb2dtVjBvT2NCdnlPS0xvazlORFpxLzRTTk0reFY4d3ZKWENmM0gyTHRxbmlnMjZjRmhSWkhhU0l0YVlYMzJWYTl3NlE3bzhPcnhaMVVJZElXNVlXS3JPVkZUZ05Tb09GVUYrRTVocDJ6RjRGNUMveDB0WGRONG03Sklid01rS1h6NmZZejltdko5QlRzUHo0OHBVc0FkNjFoVTAzSFFydXBTQURjQy9xVkNzcVE2QUU5Rlh2elU0Qm52MXo3dHJYTzVnZDZxQkRzNUhKRENUbHBhRUp4S3p5NlVOdnRhVW1IaHZXUVNSNFhsbjNJNXBzWVpCREZGUmdERmllK21md25BelRmbEJvZTBxWmdEcHpwZ2h1MXRjUDVOR1M5RG9hc1VtWE9zMmlWYlk3UmlsNkdVeGg1anpvMElJNTJzcE1uZ2dGUUhCaFpmSjVhZGhEemU3SC9EWXBOQlNHZjhtbGhOR0FDYlpFdUF6RENLTjdSUUhFaDFRRXN0WDlDMGJaU2RFRWRnMDJTdjNiOWdLL1g4cFh3YXV5MWNxTlNoWHg4a1NrSlNvemUyRnRNbWM0WU9wMzd0MjR6OTNPSVQ2ekNML1IyTnVxSzBtQ0U5aWN5aEJDZkJZZENhdzBPTGFRNllNMlBrWHBIc1RJdDQwek4xbFBRUkNOVnF3d1haYmVIazBvUTNNRGo4WWxRdk8xZ3M5aEpHY0kyeEZ4SDJjclNITHJTV1prN2U5TnNWVGxXZHV6ZGpMS0pXZzJrT0lOL09oeEZmZlRkUG9DRDRWSzhyVTFhODAyb3BVSkNkaXFiRE5UTkFFaG5Qc3c2MGxqZmI0V21SSTB0S2dwQkJJajdrbjIxd0NUenV0LzZSditkUTNkMVVIVnprdUptNlJVNXpRSWVzTXBzODdXOHVvekRzTHBXVHd6N2hzUlNiUWtGMkk1Z0ZRWDVCeDZxWHZYRUpWMkVuVWVDYzlZUTBIai9zTWNHcEIxRzQxRWNIT0RzeFdGdDhGY0tNY3oxMWNBZjBWMDBWTTJqeU9WSG53Q3d6OTZRZjlYSDVndXltemt3SVRMV1J6Z1RIY0RnQmZWdUdSQWZnNlVWYnFsM2d2cXRHZ0RLem50T212RXB4Y0w3Q2FaS2RsVHJFdEtPSWtQYXVpa2N2VXlJWHFLdmoxdkM1L2wyK1hVbEJkaXI4dFUrbFBwK0JhSEV6NVkvQmRaaTREZGQyZ3F1Zk5BTXcrWDY5NElFZGZCdWh6d1BLR2NnRGY5ZDdMUGFYZVZFc0F0SnVmWkxkU2ZyNFVWR3YrQzFiRzQxb0dWTG5oemxGdE9WTGYvbERrMTNlb2hKK3VDQTdVWUtETi9OWkl3SXVPSXNMSmN3VGxjMVJlaVB4bUJnOEpxZk1sQXBHc0Q5bTlzYXQ1WTFyRUpqV2FTVUl4eHlBaVZMU3MweWt5K0swUjJKYW9MaDFIQXY4ZkVzbytNa3h3cDhBRm1TbldzUmhaRkpiSlY0TUNpcG00QjZ1VUpBRisyeWQ3SUFhQ0xTNWtqcGI1bS9NbWVDaHZhWFhqcElIWGdQUG5xUHAxazRzZ2xxdEI2eWM4SFJPd0hxK2hVUmMxVTZmUHZuVEQ5eENHNVFnVnBpZDZnbjUxdFJxWUt5d205S0lDVDRjOFk3M1VhcFd3TWtPR0lEQUNqSlZkYklCcDNHQVBDTWtCY2sxSzJKaHk3bUdiK3VKellEZ2hhREwvK3kzTFZGYVdIdzRLSXVKT1FXeWxKSUJGMlRQMEdhUllZWThsR0wvUUh3TlI3NDZwTktKYXdDL2srUlo5elI3VEV2Z3NDT1REZEw5RTVxbWdYTStUMGZXMFpEbWxVQmFHbXJ4d3ZkSThwTWttTklxQzdVNEVnb0YyUk8wZU5FdGRqbk4vdXBydURyWWJpdW1vRTd0YVZIeE5JZFBtVTBhMENFSWtXeDJrWG5NcWc0TUxHMndCcXphQ0t1VTJ3R3pqd1FENFhPb096djVONVVVWkRlQ21kQUMyOXRPWTFKZnd3M0FvTWRqak1rT3dEbkxqNDhhNGdCR2lFSWtJOTN1ZUZiYllNclpLd2hCSjMxeUdwTGJBZVhkb0xYR2hidmVrT3JvTmNXQzdFWXdFK3E3ZTA1Ym9xS1NTUnpSSkhwSUxuc25YUG5aRzl0S0hEY0NPTWNoZGlrVXZ2c3FOOEpDejFvUkVBTlAzM3M4NkhPVjRNZmYzQTZZdXhqSUxHQ0pITVVaUllsUVFmWkVQVEhDSkRWSWpFcStoc05reXNyb09ITlBwWmk4QkNOYWJIS2dCUEdkbi83TzJYZG1TN1RZWlBIbGRsWVBpTGtIVEh2QWpmSHBaOGk1SFZEWmwyc3dIS1Q3RWdDajBvRUtzanZTS2NWYWFzZm8xM0NSZlVrb2RPN1FrTTVUYzdWTzRBekFZOSt5N1dGNmg0a0wrNGJidHA0K2hJQ01SVCt3bVZuVGhUaVEzd0ZzUnE1QlhXOENFRmN0TVFYWkUvVzRoSXB0SHBkTVB4ZUFlQ0VUZThJMUVBdXR3UEFkeDVxazRocUFDZCtFbmRSUGtOd0RVL2tOeWE1ZVpYTUlzU1JXUzA0QlZwZFRTZUE3dHdOS0RIY0MrQ3o2RWdCQjh2MFdaUGVwOE9MT3BTWVhjQUpoVHRTV3dGenJycEt1aVRrQmZHVkxXSEROd1BYV21RRlY0Zy9jVzJ3N0duZk1JY1RPaXFFZDVrYk1hTUVWcWI4bXl0QytGVXJKZ0F1eVoyZ3o1SlludFRSVU9CWGIxaVdNS1R5eDF4Z0FyRHRoTktqZVorSFdHV2Q3bFFaOVBBSFFxd1JmSnJhcE5pU3ZhRVR2akFZUGRTZHN0QUNrZCtLd0pWa2xsQnZhcE9BQkM3SjdOSGhSSmMrNlNobnJKR25IZ0dHTUo3bG1TRVFCVzhPekxTbGRnQzhBREtkeUVzTmY5SSt1Y1pLMEtSRk9JY1EybFNNYnk0WUcvVGVGT0pRN0JBVjZPRUM4eE9iSkp4UjNCS29ZZnhka2p5dndZeGFzVVJEanVaY3RFeHprTE5iSklwSmdGMkU0ckRQckhiRHVPdElpN1JNc3paSWFJYTQ2RGloRlhBUVpJVnEwK1p2LzBMWGJZRFZVd0FFcWs0TU1nQ3p5NTdQK1VxSWd1MjVaQmpDd2pPTXloMDNySXI0Rzl0cHdlQ0RxbkRVb2NORVpWZW9COXhZV2V0YktNVTE4MmxVc1NpWTRUeXFjb0pxbjZmNU5zMnNndHdQSWQyQXRka25MaDQxWGF6Z0JLTWllb01WRjkxT1BRNTVzbjlTZ3ZWWWNEUkJndUpVRmVuUDNxWm9lcWU4b2xraEg0VDk3a0tFMkFJVkVHa1FiZDRsL1gvUHZQLzMyT3cwYWRMbzAzZFYxYUNDM0EwcW1CMHNrSGJqZnUvblQ2aEVveUc3SkpoWkNta1RHdUtxUnZVZkFyZFZqTHBjMUtXYU1QWEU5RUZOOFFvZGRrQTBqTSt6Z2J4OGRCK0E2Yng0Nk9BYng5WisySkxjREttWU9rOGxMY2wrcTFZSUxzbHV5aVlVSmU0amJmS1dHTStEUlBHU05GTng5NmlUOXp6WUMrRGRYT3I0M3pLZ0w3alV4U2x6eVdET2dicXdQRUFsSDhQY0JKK3pXMmFYY0RwZ2pjYTJobWo3WElPZFR0bUpTS3NoT0pKUEJHV29PaCsycllIOXIzczhoSWliUXN5eXp1ZGVXYWxybXJPczh1M3hXWXUxVlpRZjBVUWZ3ZlFSV0loNjFYS0pzWFJsTEtuSmV1UjB3VDNLR2UyVlNWKzN2MDFZNHFuV3hJTHVXU3dPNk5OR2dqT0ZOdHdzanZMWXQwYVVmUkFKejZ3ZStSems3Vm13b3F6OUdRbHR1U3o2NEU3NVRncHVXSFRlQmlYWWRIVUllRXF3Z2xkcVFLcnl2M0E2WW90T3F6MTRPYWZLem8vMVUzYnJDZ3V4YUxnWFlvZXNjNWNOd0w1NVZpY2FRSWg4Nk1tRW5ScllLK0IvbWRyZEJvdFNIajZHbEpML09nNTdDQXZCN2U4MUJneC9UWE9MaVgxVUNiN0xyZzdYK0xHR01nYmtkc0VnYlgyMnl2Vk1RNnRveGZWNUVRWGF2RGdmWmlvVjB5VEFQL3kvMDVHM3c3MEoxMGdnSlA2SmVlaXF5aitzbnJWRE5UNWgvZWN2ZndmNTB6M1kvTEI0Ly9NOU5EZWZxcCt0c0xKckUrZ0JlTUsybEowZ0dhNkRjRHVqUWFSVlV2dG5jdi9WNVJrMEdWSkE5UXh1U2ExWnpjZ2pFV2Vib1Rnekk0WTNDaW0rd1J1ekhCWEozeTFJQTg0d09TSXRtRnhic3FXTVRvWlRiQVMweXJXSmF4aE1SdWV2STAxN1EzSHZsTTUzT2ZQRUg4TTlFUCtnZ2cyL3RiN2dvZjdrclUxby90WUFEbW1SYUpTa2JNM3pQV2xkSDFQaGFMUHV5SzhvN0EwS1NFZHNheHJmVXBiRjZWTjFvV3RsU3ZKYThEaWhmaWRFU2I5NUlNWk4yR2pTU3VrcjB6TlZYUTVrYzhmbm9DamVabnMwcXRyRjZaeHBuQ0wyWnRZNlRQQXJwTllLSHJGSFRWdHFyMGVNTnRETEN3eEI2MTdVT1ZIMEtiOS8yWVdPNEFka0l4NGpqaXNpMnpxRjcxaHVXaitQLzlQSFFiYnY2Q3VialI2UkRibFRvYlBZT3JyNlJjOTl4OEJxdWhxUjliVE9DRnN4bjdBTHlWem55c1pLL0tVUGs3TGhic1NIcTVxcVdocFc3Vks1RXlqenMzbWZybTdWT3BMUDVDM00wNk5WTVlXa2lJTDYwSjRockJFejRhL2RoOWE2c1BrODl0TUtrZjB4eGFNVlhXY0hTc0pJVWZ6OFNieTM4N0NuWWEzSWJBUDJ0NnU5cFV6cC9jRkovYUtuTEl2a2k0T0R0T1lLU3RXRUZhVi9mWmpNTzRud3lDYmpCMEZ5WlVNSFZRcytQOG94cmlKdW53YlYzR3lCZDNxUDNYOE1kQnRVaE9uZDJlN2h0T3pyYUpvYVZxY2U3Tk1qenlVaGM3UDhOc3hQN1ltdElGZ2oxcmZTUUZGNmpha3J2R1ZISHd1ZVBSdkgvQUZSblNGWmVYR1VvQUFBQUFFbEZUa1N1UW1DQyIKfQo="/>
    </extobj>
    <extobj name="334E55B0-647D-440b-865C-3EC943EB4CBC-59">
      <extobjdata type="334E55B0-647D-440b-865C-3EC943EB4CBC" data="ewogICAiSW1nU2V0dGluZ0pzb24iIDogIntcImRwaVwiOlwiNjAwXCIsXCJmb3JtYXRcIjpcIlBOR1wiLFwidHJhbnNwYXJlbnRcIjp0cnVlLFwiYXV0b1wiOmZhbHNlfSIsCiAgICJMYXRleCIgOiAiWEZzZ1pWNHJaVjR0SUZ4eWFXZG9kR0Z5Y205M0lFUmVleW93ZlNCY1ltRnllMFI5WGpBZ0t5QmNaMkZ0YldFZ1hGMD0iLAogICAiTGF0ZXhJbWdCYXNlNjQiIDogImlWQk9SdzBLR2dvQUFBQU5TVWhFVWdBQUFza0FBQUJiQkFNQUFBQnpLZ1cvQUFBQU1GQk1WRVgvLy84QUFBQUFBQUFBQUFBQUFBQUFBQUFBQUFBQUFBQUFBQUFBQUFBQUFBQUFBQUFBQUFBQUFBQUFBQUFBQUFBdjNhQjdBQUFBRDNSU1RsTUFJbmFyemUvZG1VUVFpYnRtTWxScHNNdzJBQUFBQ1hCSVdYTUFBQTdFQUFBT3hBR1ZLdzRiQUFBTWEwbEVRVlI0QWUxY1RZd2NSeFh1L2JGM090N1pYYUhjWnlVclNCeGdMWUdFSWc0elVvUUVCeGp6Y3dBSlpSYXdEVnd5b0J6TUlXTG1ZaEZ4V1I5aW8vQ2ozUU1XaU10YS9DaENJTWFJU0FndTR4TkU0ckJ6d09RNEJtYzJDWGJ5ZU5WZDNmWC91cXEzSjU1MjNMSjI2dWU5cjk3N3BxZnExYXR1UjlHamVjVi92bmo4eWpEVXQzSmFvYU04TXZMeEFMNzRNWmh0aHpsVVRpdHNqRWRKK2dwOE5vbzIrc2RiUVU2VjB3b2F3aXA4NDVhMWVkRWJHL0EvWnVJS3ZHTlkyZ0RsdWljSkVGcVMxQnlLdmM0Y1FPY1AyWUp2SjRPMFo4Yk5UTEJNYU0zWFpOaWRMLzZjMEx1enF3bnlQblQwRVpZdUs5Y0xVaitoSlVuTm9WaFBsdmxQUDRxZWdMZjhTU21uNVkvdmxxd255NnZ3bjlTbEpyemg5azN2S2FlbG81U3AxNVBsUGJqTG5RVVllcnRkVHNzYm5oQ3NKOHVEZkRydThtV1FjREh2S3FlVnE1K2dVRStXKzNDTys5d09jS0NjMWduSXpWVURqTXgxSG5waENlQ0FHekhJWnVoaW84cHBGZU42U05TSDVjYWwyNWsvR3dEYnZMd0Q3MmF0UlovbHRJcFF2ZnJydy9KcVBrdGcvQWEzdUhjNzhGOHZQMUdvbkpZdk9pbFhTNVpYQk10amtMZlFwS3ZsdEVoSTM4NzZzTHdpb29sVmdBbDNjT3dmTUpmVDhpV1NsRnNVbG4rcnBIamcrSmxmNkdhdjVYTnhkRnBtK1ZnV3BHRGNXakxDWE1vTHduS3Nrc3hxOTRhNXcvRmx6Rm9zczdrNHZzd2FKYjZtSUxOTXdqaTE4bkhtVmxnUWxxTy9QZi83SHVQMmxTVFY4NGsrRnQvWXlyeGVnV2VqYUozdDh1NGswOFlwc2VPYndpeVRZcDhVakZ0TFJwaExlVkZZUnVmV2tOa3ZaMDUrSHl0dlpoV2NVWitPR3JBVi9SaVNRR1BUeVRJRlEycGxRODNuYzRGWVhrWml0M012V2EzRGE4MCt6Q1pMY0hXakIvZlpEVTd5NVlRaHRmSng1MUpZSUpZeDBzTGJOYitleERrRHArUGthb3pnM3NzUTQ5L2JySTYvL1VuU0hrWGFqSUd0VGhoU2k4UE42V09CV0VZV2xEbDJKRzdtYU9rR2ZHbDJCejZmMHE3d0phOStqQ1FuREtrMUQzcWZ3dHRHdjJZVDkwai8xb1VCdnVxV0x0blR3cmhDVnNYWk9EbmNTOXRlUlJQd1FEVzVwR2pCakplZE1LUVdSNjcwbzIreUJuRFRQVVRibFBmZTJMcFJ0WjR4d0FPNWlZVmxROUVnWlN6SS9ZVVRodFFTNDJCcC9UdEt0V3psMVV2WkJjZFo2Y0xRamZiUFRFaDhQdTJXTHRtRFh5VS9BZUVBaHlETlovOUN6di9JTzg1UU8yd25ES21sMkh4MFg2bWV2Q0w1Y1hLd2t5SDBBTTRyQ05jZ1Q3akZOK0JaTVM4cmVSOXBWa20wblRDa2xqTHdWSi9ybGQ0U2xjVmhHZE8vSXV1V2VJSUJORC9WYTdhVkdHTmQ1SmNQOHkrQ08rK0dvYlJVNXNiS0txejJsYW90RHN0SVFwN1BURjNCaERBa2tWdXptOGZMeVlhd0NYbm15TWppdTJFb0xaVzdSNWhsTGM1RnY5bnlkOEQ4eDNWTDJmdEZ2WHlwSG1tempCNHV5ekNFRmh0RlhIVmx1Wm5jazhJUFMwbVBjMUVFUTZFT2t6eVQ1ekdtNlUwc1R2dDYrVjNOQlBFaVlBaXRWRGY3VzFlV0Ivb2FsVGtrUGx0YXVJdzlYVWlmQ09BNXVVa1VMWDM4S3RPWXVwOFVJR0FJTFFZcXJycXlmRmk4YXV0eExqcmRCdW5SSVNtL2pLbFAva2hSUTBsOE1wNElHRUpMTUp4ZzFIVDEyNU16RktwTFdRMHBWY1BsS0JySSt4VHByQVN6b0R4ZnQ2S0hHT3liY2NFUVdwa1I2V2RkNytWTktkdW1lcFRYZW5xNG5MQXN0cGpTNlNxYnNaT1pJMm9aTVJJRjQ5YktyVWdLZFdWNU5jOWlxdjZJbWhubkpqT0dtTThWbG85NGtORk5RejFQR0tlVzBFOUtKMkI1NmV3blo5OFlhbmlSY1M5a0FuYnhyRGYwY3gzZUxsQXg0OXdvR2ttWi9FaDZIZ09md2s4VFMrYUVRY0k0dFRUYkNsbitoNDFLQnZJakRJdjZjRHpVQUYwc084UTFiZitxbkY2emFyRndXUS8zMEdRbFN5Y3Azb0huTUt2VG53MmxObGFrWVZ4YUdrZ1J5eXluSWgyWVJSY3ovUjhDL0dFcitnQTh5QnI0cDRObGw3aW03Vjl0ODRuVXFXR0pjM0h6a2ExeWhscmN4cmQzZXJoWjBTNGF4cVdsZ1JTdy9CSWpXZVJZb3VYc1ZzQk15V2NZMUhYOWZyR3o3QlRYelBHdnR0SmRuRnVoQmFCbnd0amVUOHpMbW1wODl1THM2My9WR2lOY0Rra1loNVlHUTdQYzZLRmQ3SnB3dFZNOHFJbTcvRUducHI0S1dWbDJpMnZtK0ZmWGlpYm1NWEFUQlNaN1EwVEVHS0tkS2xVQ1E3TThUU2pHUCs5d1F3N1BwWVVyT2ZGdExaaTBzdXdXcHh3aysyTGpGdFBFQjhMcXJJZWRrNzZiVlR3L0s0RWhXUlp2Qi9HZFZzejNBdGlSV2J1VEZialZOcFlKY1U5ZkxXS0hCUkZ6bisrbUpWVzJrbWszaGRSckwxWUNRN0o4aEV2eW42NHV2ZDdMVW9oUDhKa09PdzY0VVZNUGxnbHh1MnMrcmF2NUQ4d3F6ZWJnbTFvUEh0VGwrUXF0eTFXdEJvWmt1UTlmU1ViSG1IRTNLZXludS8ybFhwWU5qNklkbmdESXpPeDFzbEwrU1lublFzR0Z1R2UrbWllQnNGenl0bFJueFUxczYyaHRCZFZxWUNpVzEvS3c1enFmSUhaMkU2TXd1c2ttNm1oMFY3WFQ4dTRxSmE0cUI5WDI0SE9FUEo2TDZPRlBkSVJ0QjRTT3Bhc2FHSXJsdmZ5b0llNm1Kem05U1dMSW9UanFXZElPZlN5R1JvSGlOZ2hiMnpMTTlGMkhKTVptQjZtYUZORVFnM2xkUnF0WEEwT3gzSDJRRDNrdFdmYlcwd1FleXhCczhhN1ZZck1EeGZNeEN3czd4cFpJVXRrMzQxeVd4QTlOUVZZRFE3RGNrRTROMXBNNTduUWFiT0lKZWZicVlUektuL0NUUEZTTGdlS3FNbFhEd016WXF1WHlVek0wWml0WnNiazVRbEtvQm9aZytZeWNLTzkzY05DOWRBNCtFZzVjTWRaeDFVaFdDeFEzQVp3dFNNRXRWK2RBV2p1NERFdjg1T3VKUzA5cnJ3YUdZSGxmVEJoNFpQTTJEdDg5U0d4b0E5OTN4UjkwYjFpRnRZSGlRakdLZnZvaWVmMEFaNEFQeWZKU0dXY0hiVjFtWjZxaElRYWJaTXJCeEs5SnBnOW1VdVhGYkxaTnJCMmZsNHcraFpNRlBvcWF0S1RHdnZ6YVgvcHcvN1lrNHlnR2lrc29iRVl2dkE0a0JWRzB4Ymt0eEpvSUVaOVNlUmg4d3NaMUtadjg4YlpreHhydVI5YlNWSkhZRWNLdmxLOUZFcGVLZ2VLU0pwNFRlVnpzUjJaZXRqajNFSXhEUFZOUmJTa1BzK2MyWFU5aWlTRWJ1RGh2cHBNYUN5RXZYYnJ3NjhzZjhlQTRmU0krUUZ3TWljOVBhTy9PMkF5L1p6ZkNGdWYyUkY1QUhvVXFsNGRad2RFYzF6ZmRJK0pzTWI2WmRMUHB6UzFuOUFTS0cvcEVBOTdyYjlwSlp1L2o2RWF5WDBhSFFMTjFWUVJEckg3cXFOMUpoUC9ZaFZ1NUxKQkw2Z1YvQXNVTDBKVHVRZnErZ3RMR0svdG11SXlHRkFmM0dsWkZNTjRzRHc2YVBLTGZESXM2QThVMU42bnFHWmhOWFAxVEVXMW1JdU13dXhPMWltQzhXUjZmVytQSERQajl5akZlNW9Uck0xRGNCV05wSDhHM0xLMXAwOEFNalh0WnpzdXBaSFpVQk9QTjhsNW5rNmRtVzZZRHBubWlKVkJjS0JhVlZxZzhmdCtJYzlsQzVwakUzU05WQk9QTjh0RXVYL3dpcE8ydTJ5NmpKMURjMEhjMjdCQ0pLa3VjdXhmMkUweUdyUWdtOG1mNWJuK1NPcnh2UHJQalpBSTdBc1VwS0tXdlNkM0tsamdYYjhzREJjQ2pVaEdNUDh1dHQ3SjAxbWJZL0JZbzd1RjdLbktObnl4WUZjdzRGM05XN3QyQUZRTWJLNEx4WjNuL1BsLzhXQ2phY1psbGFROFV0eURZbXdaVVdHYkd1VzN6Z01xT0s3ZFdCT1BQOG1aK0xvbGY4SzVreXBORHFXSXBCb3BiRUt4TlMrU1pQMDVUNnAyTFZxZ05WbEM5c1NLWUVKWjN1UTI0aDVKV3Y3aS9yZHVtMWdQRlZXVjM3WXp5VmV0eVV6MWN4bHY1bkM1VVhLOElKb1RsYlc0VkxyeFNodWE2bklXMjJSMG9ib093dFIyUjZiV0IvRGc0cXVNNzJFb216SVpvYWFzSXhwL2xmZkZjMmdERXVYWGNwWTQ0RThNRHhTM08ycHBHNUM2L3IvemVXSEp2TnJTaEZMUlZCT1BQY2t0NDFaSWVuUHc3ZVZ5Zk9CRW9YdUE0NzQ3Si9TZExUSGNFVUtNTDhEdFI5UzVWQklOdlRXVHhXZEhRUjJKWGplZHRWN240T255NlNCSC81NW9nOFVLOFJHQlpmMkZNVWNNaHBlQjRZd1RzbmFqd3F5S1lBSmIzcExtNG02MGtqYTdQYVdXZ3VCY2JwNldqWDFNQlZ5MjR4WnZqMTN2bEptWDI1bFFsTUFFc0g1NFh6cnpFai9zMlJzZTNSYXV6RkNqdXhKRTc5bUVvVjZYeVQzNytVWndnQUw1dytaZDRQZjhiNUJpK0p2VjdGaXVDU1Vmem5qRzZjaUEwZ2s5RlVmTnM3L2lXbDgyQjRqNllVejFIbnlzTmtGWDFtbjAzNy9RdkRGUU1ySldDU1FmMFpsbDU2R3dELzkrZmkvaW80dERQNmtCeEg5Q0JjNC94bEVyUDdNSUxQcjgzWTh5S1lGSmNYNVliNmkrMCtiUCs4VE1mTmt4ek5RU0t1MkNrZHYwaFNLbHJBWXUrTEsrRjUyWVgwTnVIWlpJdnk2ZWQ4K0REc3J4TzQvcXl2QzgySlhWeWIwRnM5V1Y1bkwwY3RTQjIxOHVNY1ZHeWg3dlRGbHUvZWptNEVOYnVlYzRFUFg2MHVoQkcxODZJVmI4TmZwTk1HOVRPNndVMWVObmpPZVVGTmIxR1pxMHFXNzhhR1Y0clV6ZXBvOHhhZWJMSXhoNDkzcFM4QjEvUGpqTTU4eDRNL3I0Wm9sM21iUEo5dzA1VmpqNE9sNnRpa3NJaEgzNmdGQi8zK1RQUWZCekkrWk5WV3JMNU9MdGNtcnNBeGU4SjJmOERVSFY0dWVtNURPNEFBQUFBU1VWT1JLNUNZSUk9Igp9Cg=="/>
    </extobj>
    <extobj name="334E55B0-647D-440b-865C-3EC943EB4CBC-60">
      <extobjdata type="334E55B0-647D-440b-865C-3EC943EB4CBC" data="ewogICAiSW1nU2V0dGluZ0pzb24iIDogIntcImRwaVwiOlwiNjAwXCIsXCJmb3JtYXRcIjpcIlBOR1wiLFwidHJhbnNwYXJlbnRcIjp0cnVlLFwiYXV0b1wiOnRydWV9IiwKICAgIkxhdGV4IiA6ICJYRnNnV0NCY2RHOGdTaTljY0hOcElGd3NJRnh2YldWbllTQmNYUT09IiwKICAgIkxhdGV4SW1nQmFzZTY0IiA6ICJpVkJPUncwS0dnb0FBQUFOU1VoRVVnQUFBWjhBQUFCVEJBTUFBQUN5a1JmY0FBQUFNRkJNVkVYLy8vOEFBQUFBQUFBQUFBQUFBQUFBQUFBQUFBQUFBQUFBQUFBQUFBQUFBQUFBQUFBQUFBQUFBQUFBQUFBQUFBQXYzYUI3QUFBQUQzUlNUbE1BcSsvZHpUSlVSSFptaVptN0VDS1NJcW5kQUFBQUNYQklXWE1BQUE3RUFBQU94QUdWS3c0YkFBQUtzRWxFUVZSNEFkMWFUWWhqeHhGdWFYNGx6WlBXbC9qZ0VNa3pUdkRGZnNPdXdXQTdTRGdMSVpkb0NRa2hKNG5jalNaeElPRFlTSGNuMFdCOE5HaE9DY0VIRFNFa0pJZElKTmNRRGJzUUFqWkltSnljZzNhMWsyeTh1OTVPOVgvMXo1T2VOTHVnY1IvMHVxdXJxNnIvcXI2dUdVTFdxa1N2SDYyVlBSYzJKazlyRjVheFZnS3k5SFN0N0xtd01XMzZCVHR5ZzFsNFRYNTdGcVluVXpOMGR2RFM5ZXZYcnU3VHIzSXVSZGluemVSUnEvVzhSMmY3MTBEWk42N0dNMmRENlAyd1NMcjBoRXBVbDN0Y3BpRjB3anBXcDlhMUtrcVBMVEhiOUpIVlZvMnRoSTFUL1lGdjdzTXZ4MExQcTAzZW5SdUo1bk4vREhCZmpQVFdoMC85alNzN2YrWTN0cVE5ZW1nVFpHdjNUcEM4Z0xqRGxmeENjdzFnUmcrYnV2bDRLOFVxcGJPSkszTk1PeTZKdC9jK0M1SVhFVnN3QTdUbEpVb2ZMSDEwRituUS9XVksvNnNicXRKTnVDc2xaSmJpVGZIZGdBbmRObndiOU83RXRCNTNEWFlJNlpMUzZ3L0RhaHFWTUgwQmRSY21oUFoyK2tTREhPaXF1ZllVQTV2R2VicFhYTlpVN1FpVTNEV2M5UWVtL3Rock82RHJ4SldhRDJ3YTV4a2R1NnpwMmdQUWNxUllNMDkwZy9KWWxWS1pDSHpvUkxFczk1MkNGcjI1ZzVWY1pWcUZtNkRLNDAwQ1BpdUVJU0diYWZsY3F0bWxRMC9oWXlTQUN6MzN4SlVUNHVkcVlRakViOE9FRlBib0pUZ2N6NHJWQ0cyanlRalF5ZzJKMTFZTVF6QTJobWduaEczN1BzalJjckZtbjFJQnNaQ1lKT0JEVmd4RElCclVTQ3phOWc4RVVuM3hhajBRaHZhU0ZuSEZNQVJXam1GQ05XYnRGdjA2K3l4YnZwZDZnRktFQjR3ZHFLcjdWZ3hETUQ0RGV2N0Q1SHh5OTB5TFMxOHArS0VsWVhBd0RDVUJIN0pxR0dJYkEvZ05iQ2pHTHlaWU1wZWNUd0RML3FCZ0dLb20rYUZWd3hEb3JjS01ZRzl1K1VEWU44cW43R0JzNjNjalNpZ01iU1VCbjVYREVDanN3WVE2SktyeWM0Y01TRm1sLzB2SldBcUVvVHl0aEVldkhJWkFYQlltZEVnMkRRQUtxMGlpMXRQNnhuWWdEQ1VDbjlYREVDSHNiTjhqSS8rbGtqUUZtOTVMZU0vWVhOQUtoYUUydllINFBvaWZQWkpOR1lZSyt4M1VEeGY5bDFZVEd2OStEVXZndlVXWTBNTk1rdnQwQlhqdFVsbzNGd3BEWllUMHlYZnBBVlZnVW9TaHFPb0FpYWtMbE1CMStyNXNCRE1xcDcwSjNvUXlHZ3A2WFRZQnROUnNDaUhZM2gzNlo3alBwNEpGaENFV1VzN3dHTzk4andQbm1MUmhXTnBseHRKRnZZaU44cnMxSlJTR2N0aEZOZ0FYbFVSSUpESU1nUitSS0VhSTJWYmRXbXBQQXpkTklvUTl3eS93c0J2WWk0Z0VXOVZRR01MQUo0cWJ6QlFabDBRWVloUHFJQ2tiM3JyRGhQd25pZk1NUndKU1ZjZnBIaDJoTUlTQlQ0YXRhVllDWlJtR0NtQ3VQSVBjbEM2K2Nwd3lCZzdyVURLcTh3em5qRXY4NU5ORklsaHR6OEZqNE5ONEFYU0NmZHc4RlliSzFvU2lPSURXQXhNaUE1am0wUkpUY0Zqcmx1OTFPbld6SGJpK1ZlWFVnR3ZVZ1I5ZzRnTlVHSUxiY01JSi9DZHZiWmVnOXdKSGpyUmdRbGZNdUdWck53T2UwNWZSOTE5RFcraDl0TVczWmlDUG5Ib05BZEE4TnFLeU03NTloZ0MxVGZXYVE5UmlEQlA2SEJHV3JPN1FOREN3N3IrR0NnajRGTGczaUtWVDBLK2hFVDQ2TFpSd1V6WnUrUWVaM0lMNXBMc0hTb3J6N2NxL1hqaGt1d2s2YWpZRlhNQ3BwcFFZVWdIWExteldyNkVXdnZLamltWTNsUmdkVzBHTnF2ZEFtUnVDellqRk5YQ1Q2R0NFK1VOaENBT2Z4bTBZQjRGVW5CVDlHc0xRSUFwcThTRUJ3TklCektnWk5pUVZ0VXZ2K0tmYkhoa0tReGo0OU5sbWxkUmQxcStoa294TFROaXVXZlRvaHBiZTl6d2Z3TklwVEdpb1daYXZRT29vY0x3dE9ZRXdGT0Z6L3ZZRTJGdHlYYzFyS0h2ZlNOa3c5WjVCYWoyMnRiaGtJQll6Ylk4dzBhMUgzLy9wM05LbjlQbjVld1NMNzRhaG5PZUpSdkxrcXpBRWU0YldmNnhOakJTZ0FEdjdoNDZ4QTVnM1M4NnhRSjFZMkJZdUttYjlRbUxhZmhqYWRFOEZSSGhoaFFwREVHblIrcmRxU3ZDdVJ1V0VERTRWVlh4RnNJckJXcHR1dDNxTFpzUDY1MjRSN0NGYWJDNTk2bDd5bkV6WGtLemVpOWJRR0RJNFVmVTlCSWkxLzVDZFhYN3J1bURQc1dJUGZEOW1NMTVRdmhJWVowaDFQd3gxM1RXRWszL0lSelFxYXVDZ28ycVEvRGhTOVJKYUhHY2RaYlowRE1ZS1dXck1jdDhlaGNmTTNBSUthZzREQmo2OEM2dzQ0UlVkaGdoQ1ZaR1pmOFA4RFdiSHdhc3lXNnFUYzQ3T2xFMUF4WCtmenhvSVF4ajRpTUd3TERkNFRSK2pIREozMjNqdGxybDlCZnZxcW13cFM4NTVFWGUraWJoM1JMK0dtNEY2SUF4aDRDTkdLQ2RING9rVXNZRXlIWGt6dWE2NUgxazdXZFZRY0s4S016b0xHSktLdEVjWEpsMERZU2dyejVkUm9SYTFxUGZDWENhQUVTYkc5czNwNjFYTWVKd3RoZDJHZUxSaUtac1RrQ1NoNUllaEZyb2ZmQmdjUzdFaE9YMVk2aDBqY0ZOVFNkbFU2MWNNQjg2V3N1UmNCWGN0VWNkUndSNzJVZnk4SkxUOU1JU0JEK2NDU1BpSVZ6SUtkcUJyQTY5WnMwTjFIUUcyTVJySDJWS1JuTFBOU2R0cUpHMFE4d1FkSWFYdmhTRUwrSEFtOEV3Vlh0Rmg2Q2E2UXFTazcxQmtuRnhXRTlsSWxDM2x5VGt1YmVtZktMYUVvdkZqbUpBTUJsVmxyTzcyZ2MrZTh1elRpdVFhRERVN1E2NnFzV21TUDMwRDZxQVhaMHRIb0h5aVJpejFMUmp4enJnQnlMek5hV3k5VHUxZUQvaXd4ME9OOC9TR2duVmJ1U3plTEduNytob283Rmh3TUVPYllpRDdiWVBLRTlOY29qWlZ4OG9iRTROTXNVUHNSTit3KzZkWU8rOENKc0ZkN2doV2xxa3pKYXYwQUVKU1orSW1YcWFvanJlTEplY3FadlFTdFpHUzdvMEJrWEtSd01tWkt5MzRrT3VWQThFcFZIZzFGbk9QNG83czRaOU5aVjhQeERZNUNWTEZaNGJsbHBVWVdUazVsL2duSHB3ZTZ5b0hadFI3d0lmQXVYekUrbFVZdXZYQWNFTnRUMEp4c0hRa0dNa24rRVZWck9yd3hjYXg1Sno3WUxIa0pUVnc5dFBoQVpIZjVpUW0vTVR1OUlFUElYVmhYMDVzWmpFK3RZWUF2bUl5aWlONmYwcG5iQk56c2ZJNWpQR0hEdFlwZzFLeDFhdzNmY0haVDJkVS9PeXZCQVg4bDN2aWZPRERIcXg4alRQaUt2elkzaUNXUVRsL2cvd0Q3S3pCL2JqekJ2bEJGYWNULytWdUNITnpROGVpTk0ydXRkSFdpSUhJZUJBQ0orN1E2bUZKM3hPSHduTWtiRk1FUE10N0RHQWdMN01KOHpHODNGY3lvdmRadTZtYThQMEpJemhyZ3JxVHE5WGtRUTJwRHg3RTUyZU9oSloyd3FpanppMlkzZ2JTbGtFRGlxSFBUSVR5SXI4ZnZEb1VmZi84WGN5YnM2Y1Y3NmQvNFFSNi9zeWZYTTJLSmVFYm9iZVd5NUtSdUtRWDJQdFI2TUpDSlBvbS9ORjNDUE1wUDV5NDRtNEtHMWxXRXlTeW9zNXhtYmZnUnp2Y3FxSlEybkhsekc5dkd4amlNOVkvWTdTUEFqa2hIL2p3MFc5Uytzbzc1UTU1cTM2M3lRbjRoeUVwS016UHlETjNLcnY3czROcjhCL1UrOGJwamVnK2tLNWYyeGZ1QTR0WlVDL011M2dmMDIrZGtVL2pRTmJPQno1Q3o0K1l5UWVRRVc0RzlINkhkUXE0K3g2cnZoemd1VEJwMTRLN3JqajQvL09yY0RVbkxoMWc1TkNqY2NMV3UzK2xzK2QrSHo3NEgxUVB2aVNHUlQrUEQvNFFsdkJrcVQ5N25iNzA2NEFLSC9ob3BsMTFNelRsTWxSODRLT3Qzc09JVEZQWHZSSW5PM3NuUzdEdU14SDI3U1ErT1FqaFllaHlUTU5ZV2ZDUWcrbGpZZWpTbFhuL2ZnSmg2UEtWSVBDUjA1Q3ZvY3MxcVNEd0VWTlFyNkZMTmFHSWNrd1V0TmtrNVlMZDYwbmN0WElidG8wNktXZVQxN3UxYWIzK2JWdDFVczRtcjNkckR2QWg0OHA2Mng2MHJwLzh5aVd0SzhFaDYwMmNBM3pJNEhpOWJROVpOdy80a09va05HUzlhWms1d0llOHR0NjJCNjByTGZ2T0QwcFpJMkk3bFBGWkkvdVdOcVYxS2Qra2M2YVpYL0FuOHpsRGcxMy9CL2M5eG1UMlRYenNBQUFBQUVsRlRrU3VRbUNDIgp9Cg=="/>
    </extobj>
    <extobj name="334E55B0-647D-440b-865C-3EC943EB4CBC-61">
      <extobjdata type="334E55B0-647D-440b-865C-3EC943EB4CBC" data="ewogICAiSW1nU2V0dGluZ0pzb24iIDogIntcImRwaVwiOlwiNjAwXCIsXCJmb3JtYXRcIjpcIlBOR1wiLFwidHJhbnNwYXJlbnRcIjp0cnVlLFwiYXV0b1wiOnRydWV9IiwKICAgIkxhdGV4IiA6ICJYRnNnV0NCY2RHOGdTaTljY0hOcElGd3NJRnh5YUc5ZU1DQmNYUT09IiwKICAgIkxhdGV4SW1nQmFzZTY0IiA6ICJpVkJPUncwS0dnb0FBQUFOU1VoRVVnQUFBYlVBQUFCZUJBTUFBQUJXY0pjYkFBQUFNRkJNVkVYLy8vOEFBQUFBQUFBQUFBQUFBQUFBQUFBQUFBQUFBQUFBQUFBQUFBQUFBQUFBQUFBQUFBQUFBQUFBQUFBQUFBQXYzYUI3QUFBQUQzUlNUbE1BcSsvZHpUSlVSSFptaVptN0VDS1NJcW5kQUFBQUNYQklXWE1BQUE3RUFBQU94QUdWS3c0YkFBQU1Ha2xFUVZSNEFkMWNTNDlqUnhVdTkvdGxlMUFXQ0FYaFR2ZEFzb0hibW9sWVFNRE5NQkxLQWp3TEVFdGI4QU04QkNTa0FMTDNDSFh6V0NLNU40QlFrTnhDQ0FRTGJnc1dDQW5GVFdaQjBFU3lGYkhLeGgxM2t5SHpLazY5VHIydnI5TTlhbys5OEswNmRlbzhibFdkNzlSeHp4QXlhNTkvUDVPODlJZFpjMHI0YzVlT3ZsQ2pMOHlpYzh2SldZT1FiOUxQejZCekxYckF2S3JRV3pQblhJays0RDRWNktkbXpyY0Yra251VTVHZXpaeHZja3NTMHFXM1o4MjVHaDBJbCtwMGQ4WjhXNlpVZWxTbTkyYk10M1U4WmdzeXFNeU9nL1AwWGVsTWdaNU9tMXZGRytjS0FVTjZYM3EwVHRYSm14b1gxODRYQXByMGY5S1ZGVW9iVStPVk1HU09IcDdIb2k1OVgwNEgzOXJua2ZRRTVyYk9CMHNWOUcyVjBpdFB3TDd6aUV4SDRkbS9QUTdUSFdxTnZpY3A0TnV1R2l6UTBmYUxOMjlldjdaRlA4NXBpckIxOGZ2MkozUzBkUjJVZmZGYU1uSkNCOFlDWlpkODBueStWVTNmZHBTTU1zV1BBRDFOYUN1ZWkzcldVQldsKzViUUpmclk2cXZPWW1RNTFiaDZhdCtXS0VYZlZsLzdhQ0pVZnJiQk9WZDdvbnYxajJyaWhUMWZmZTFELytES3pwNzl0UzEwUXh0a0Rhd28yTEtvZmlmQmJBUjgyelRHbDdtK0h5RWxCZWNlTnJCN3NZMVNsZExSd0pYWmp3UzNEUlgrM0FsT244WjhJMDF3eHRnVFpVb2Y1TnZtam9aYzNRckZzNkg1OXlMbnFteVlwYm45VnR5M2VmRHRSRStZcDZjRDNidm9GcXlib1V0S3J6ME1xNmx2aHVrdU5jSDM1ZXhKQW5pSCtBQ3podWZEVVZldjB3ZGR1dzZKbE5BMFoyVHZpa09JZEMzZmRreW1JdWd6TXN5YXVKNmJIQmZYaHR1SXFHeVlJdGNDUzhuSGUvc21XN3l0NDZTSmI1dy9CWVczMWN6Q0UxMjJOVk9WVWhuTnVQTG12V0hzNXVLSG9CQlhQODBaZDVWaGt6MFhRSlUzSTVaeDVZVTMwc016NWVWY1RPRWpxWEdGSG5tNkw1QUFRZGl2MWxRaUVKMFgzcUJLb3NBQ1lzZUJaUzRFRjB4Nk9wR1FaVTM0NEoyVzFxU0ZvSEpONHEyODhFWTZLQUgyZk1PV2tnQ2dDc3FTSDhWczFuUDJ1aHFLVUZJczR5SjU0WTNVc1pMZzMwMUJvM1MzNWU4WXRPRWlHclVBdkczRTNtZGVlQ056Vk8yMkRiVklhR3dmZk50bHZVWDZPU1JPMFBoYWJsNmx5SnpRZHpKbkhNc0xiMFJYU2Vad0JaV1VBcWo4TCt1OGZYcXNhQk04MTUzekc1OGFoTGRZeGtYeXdodUJnQ0YxK2pXOFJmQ05JWFlwK1VEbDlMVklHdS83R0lTM3F0cFFMbjllZUNPa3F2QzU1WnRTQmVkZ3hlNzRLYnFyTDlSZk5sUHRFQVBTUXZDMkdNdTRjc01iZ1VCNUtIUlUzRERKeGloY000cFZ2akhSa3R3TkxET05tMUVPd05zYTNReFB5dzF2aE14TGZDNlp5YU9VT2dlKzdaQUZ0YkpoWFhGcUxXOTBiUVhnTFpweDVZWTNGZ1BGdmw0UVljT3lsSjJEZTZTbktpcldXSTVPSjNMLzhxYUc0SzFsL1I3NDgrUzUyM0thaExmMXJiWW5oeEdLUDc1eCtuY1YrcG9pYVF4c1NiaGx3RjI3RUl2RlFkRW1zWnczVUliZ3JXTGNRY2hYNlRiV3Z3VzhGYXVZZEpncXlXS1BqdlF1V0VwT0c0VDhsRDV2OFloT0Q1eXJxT0pzWUR5YlZNQjBOSnVQZ0paZGw4VTBmWm4rV2NjRkFXOE1uOVRxR0ZPTEtmMzBjYW1MUDNEL0UzN0x2MEhmRFhDU0ZrakkrL0lORGJKWk11M3poNUVTZ3JkVk04aldvZGhXVm1kR3dGc1pER3VnQkd5OHdxUHJFc1hJL3VZenlmWkhRcTVCb0JFSWgzTW5hNlNoVit1TENNR2JtWEVWa3dhTGVSTHZCTHd4MzlxZXFCWHBWT3JqV1lEWHFpdDQ0Mk1JL1h3M294QzhtUmxYZ1NVUWN6SWxsUEFHMmE4Q0w4T0lWQ2FIUXkvSE1waGswNmtyK0F6WmxMVjhDQWRyNEtHRm1YSFYyUy95ZlhtK0ZMeFZBcjZ0MFpIWWZ2QzJndnZRTWplRjEzUGJva3pVcVZtQlBEYTFwUU1ic2xTTmUzNnZEV1JnNG9NSzN1QzRISENDOGRWUkJVbFlWVy9RNEJQTkp2aDJ4YVBtSnJ5UjZ3ODd1djd0YlZGWkNhb1crUnFrY2srcTJ4c2t1L3VPSFJDVERnVUo3dGs3enFEWExTWGcyeU9Qbkp1d3JBTld4cHlhZjN0Yk56S3VkUjVFRWhsTDhQYlc4emJVSEtaV1VCOFphL1VkY0MzZm1ZbVl2aWQvQjRvTUN6TG8ySFVZekl5cnpQSWlXQk5SL01EYlc5TTdVaWt1TnZnMkxwa3FWdStCM2toSnhyRW0zSVhONGU0Y2p6RUViMmJHVlQrQktZRFZZaVh3OWpaMDdRSTVhaU9DMm5FWkIyVEpLVGpYOE16SlQ5Z0xKd1dtZ0JDOG1SbFg5eEM0eStyYzQrMnRMUEVPUlVGd1ZPOFJZc2w5cEljYmtDVVB3YmVqOEdndUt0eDlWU0V0eGgrQXQ2TDUycjgvZ0psTitZcjE3VzNPdGI2RjEyeTJ5Z3dUTXo0RlFINm0rSEVHRHlsKy9idVpueTZsTHh4bkNXQkw0c0xicWhjS0lBWG1RaFM4d1VxNmYrclR3M1NhV2UxNjdwaVF3amdyVW1hK0FyYXc0ejdaZWxxK0lRdnVYb0VrUWxpaDRBM0EvTVEyRnk0dEdEL2dkV1h2bGpXT0Zna1liZ3V4ZTUxeGpySHh6SVhyK3ZBMnhKTWpsVUhnRTVmL09keEV6U1BiRUlnZkdQZnJocDgybCt6dDhjTzZCNmFwSXhwaWU0czVQK2J6c2RCRXBOVjhlTnR6WHlkc3NoMCtBZUdOcEcyVXdCdkFzcXNvWUhSbUhVVFdrdnRndHhDckprNzI3RkM0ZkdWK1FNR3V3MkJtWEh3SXJEamdEWVEzNHFaenlBSjhGV01OK1RUblM5YVMyU1V3OHgwNDA1d3VST1BYSFpMVERjQ2JtWEVKN2c2VnJpQzhyWnIzY3NiVU5ESmYyRXU3WW1Md1c5V1NXWkhTeUZ1RHZCbkVIdjFFeGlnYkNzQ2JtWEdKMlNwTWttUWdDR1FlQTRja3BEb3VzRnBJVzVKRGo3cThMa0FCYzB3c0NNMVd0QTA2dGlUTlVFYXh5K2VjM0lDYXJONXZDWk1SZmZBa1YxVmRYZ24vT1h1Z0o3c3RYVXZ1Z082Mk81eTNYM0dEdVQreDdNTmIwejFMc0cvRk1xM2lGcW81TmdGS1lKb0ZyOHZkc2FaZVhVdG1SY3BOYzJpQzlrcDBPOTlOMUQrMmFQbndabVpjWEJ2RTk4ZThVVkN3dFlRTEtNMEJJTWF3ME0rRU42T1dMSXFVRXpoa3NOWmp5OFlDU0Zzd2RqMTRzekl1emdRQmJaTTNFTjdlY0k4YkJLMFRJWkRYd3dXN0lsaFBvNWJNaTVUV1lPNU9NWWx0RFhpekNsbXF5bTRVNjJkY0d5cnVEVGNsVjNxRTdLSUI5M0FrZ2NnTVNEWnJ5VDJ3WStCSXl0ZGQxOXZFbVpDQ1RQR2EyYXM3dEVlOWpJdmx2cnVjcDNNa1dKZFVwQk5kK083alJtQjNQWGZISWh1N0xUVjByd1hhRDNSM2d0WlE3VHR2RGdDUVhEZTI1Vy9aNDBOVE94OENwaDNlcUxRRks2dFkycCttaGpkNEU5NHdNaGRyR0hLQXhvcVVtemcyU2FNWDI1S3NraXpmVnhuSzhvN01yb3NKTEtnTEN4THhHb3BKMjVsRFVvMGtkU1hiNVdIOU8xYjlCd1NQeWFwRE1vQVcvUW1OR0xYQlBSVUN0UkF2NDJJL1RQQTRxZUR0emdQTkxWdFZmWEJxM3AxSmM1ZXExblpsaHJnWExNMmMwVEpyd3c0YmlQd0tKekhoQi9hZ24zRVJVaFBndFNxV3VKUTRKeFIrdmdFNSswSU9yRVg4ZDk1dk9LaFVnWGxpTDloR2pPdjFsVGFmTVhudWw0SUlFZERka243R3haSkYvcm9MNHF5ODRpOGJ1MmZ1Q0pGRE9ocjRHZ1hsUCs0eTlXRGVVWXc3Zzc1bkxiL0ZtRDZTWGRpUzBpUWM5ek11WGdvNkJJWTVEczlyN2tyRENNRGJTQVFRcUR2R2xxMzRNL0RFQ2xUZllRVC9UYUV0MFVZMVBxbCtYOHlDMTMxMjdBaG9oaENueGkwWW5nRHZZaTBRQlNIZy9VMjh5cmZwNmNDUktMcHYvaTVobnREUmg5WHdPMy9oQkhyMjdKOWNJeFJMNUZuTWlNUUZXVGp0QkhaRUwzUzRJYTUvQ1JLT0kzQ3Q4bkRnYSt4VDJxNThHZWlyaVF1WGlya2lIREZ5emFxaXdHVEZsZSs1cEpNZ2YwTHRmVWE3RzRqQWZzYkZaMytiMHMvOG9OSW1yOVpPRzV4Z2Z6VWhKR3lNOXNtL2FzRWZTUmx6ZDdSOUhmNVNmMHZuMUQyNkJhU2IxN2ZvNkpZdGJseHZQZXVRdmtWZlBpYnZKSUhxcFo5eENVWGZZaTk1RzBybmpaRGlsTUZibDI1UituSm8rS0pwSzE3QjN0UUEvK1RoR2h6amdVbmpiVC9qa2l5TFAvd3JIVjM5ZmZoa1ZCbE1GWCtUWFAyRkovQVNDTis3UVYvOFZVQ3ZuM0VoMDRvTEZ6Z0M4Q2FqRTVLbXNlRm5YR2psaHBrS0lwVTFJRDBPQkUrTFpSbzZTUnc1Qkx5RmpJUmsraVJFbnk3YWN2UmVCSC9ISDdYZkxFNU9seittTmV0ZW5xSkhHYnlGUDMwdkt3M3pYUzQxNjQrSkFONGluNWErdlVVNHBvRWN6TGlrWWZMMkZqQ3pxMjl2Z2RGcElRVXpMbUdjdXIwRlRNMjZzZ1hZTDRkVXpMZ0c2K0trWjl0VEFXOHJWTjErUFBzSkZpZTlJWUEzTEU1NmcxTkRXTERLR2JaWldKeTB5ZEI3T3VBdEkrTWkvVTNQS1VrQWVEdUtqVTBQdlJ1L3E1UG1sWmlkNVlrdllERkpUNUtla1hHUmREK21HZUJ0RUJ1YkducFd4a1dxVWZ2M3NnckowK0pjSVNQaklpOUZyZFQvSzBTVTVmSUh5cE1XTG9USjY2ZlI3WHI1UGlrTFdrL0J1VkcyVHZwc1JtL1drMHFhUHY2MTE1K1lUZjhINUFhSUV3d3Z3dllBQUFBQVNVVk9SSzVDWUlJPSIKfQo="/>
    </extobj>
  </extobjs>
</s:customData>
</file>

<file path=customXml/itemProps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12695</Words>
  <Application>WPS 演示</Application>
  <PresentationFormat>自定义</PresentationFormat>
  <Paragraphs>399</Paragraphs>
  <Slides>25</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Arial</vt:lpstr>
      <vt:lpstr>方正书宋_GBK</vt:lpstr>
      <vt:lpstr>Wingdings</vt:lpstr>
      <vt:lpstr>宋体</vt:lpstr>
      <vt:lpstr>汉仪书宋二KW</vt:lpstr>
      <vt:lpstr>Arial Unicode MS</vt:lpstr>
      <vt:lpstr>微软雅黑</vt:lpstr>
      <vt:lpstr>Calibri Light</vt:lpstr>
      <vt:lpstr>Calibri</vt:lpstr>
      <vt:lpstr>汉仪旗黑</vt:lpstr>
      <vt:lpstr>Helvetica Neue</vt:lpstr>
      <vt:lpstr>Wingdings</vt:lpstr>
      <vt:lpstr>Arial Regular</vt:lpstr>
      <vt:lpstr>Arial Bold</vt:lpstr>
      <vt:lpstr>微软雅黑</vt:lpstr>
      <vt:lpstr>Arial Italic</vt:lpstr>
      <vt:lpstr>American Typewriter</vt:lpstr>
      <vt:lpstr>宋体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Teliss Tong</dc:creator>
  <cp:lastModifiedBy>jiangjun</cp:lastModifiedBy>
  <cp:revision>1631</cp:revision>
  <dcterms:created xsi:type="dcterms:W3CDTF">2021-05-15T06:26:39Z</dcterms:created>
  <dcterms:modified xsi:type="dcterms:W3CDTF">2021-05-15T06:26:39Z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2052-3.4.2.5348</vt:lpwstr>
  </property>
  <property fmtid="{D5CDD505-2E9C-101B-9397-08002B2CF9AE}" pid="3" name="HEADER_334E55B0-647D-440b-865C-3EC943EB4CBC">
    <vt:lpwstr>XGRvY3VtZW50Y2xhc3N7YXJ0aWNsZX0KXHVzZXBhY2thZ2VbdXNlbmFtZXNde2NvbG9yfQpcdXNlcGFja2FnZXthbXNtYXRoLGFtc3N5bWJ9Clx1c2VwYWNrYWdlW3V0Zjhde2lucHV0ZW5jfQpccGFnZXN0eWxle2VtcHR5fQpcYmVnaW57ZG9jdW1lbnR9Cg==</vt:lpwstr>
  </property>
  <property fmtid="{D5CDD505-2E9C-101B-9397-08002B2CF9AE}" pid="4" name="FOOTER_334E55B0-647D-440b-865C-3EC943EB4CBC">
    <vt:lpwstr>XGVuZHtkb2N1bWVudH0K</vt:lpwstr>
  </property>
</Properties>
</file>