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97" r:id="rId2"/>
    <p:sldId id="302" r:id="rId3"/>
    <p:sldId id="258" r:id="rId4"/>
    <p:sldId id="303" r:id="rId5"/>
    <p:sldId id="347" r:id="rId6"/>
    <p:sldId id="348" r:id="rId7"/>
    <p:sldId id="267" r:id="rId8"/>
    <p:sldId id="282" r:id="rId9"/>
    <p:sldId id="268" r:id="rId10"/>
    <p:sldId id="284" r:id="rId11"/>
    <p:sldId id="314" r:id="rId12"/>
    <p:sldId id="318" r:id="rId13"/>
    <p:sldId id="327" r:id="rId14"/>
    <p:sldId id="257" r:id="rId15"/>
    <p:sldId id="349" r:id="rId16"/>
    <p:sldId id="260" r:id="rId17"/>
    <p:sldId id="261" r:id="rId18"/>
    <p:sldId id="262" r:id="rId19"/>
    <p:sldId id="350" r:id="rId20"/>
    <p:sldId id="304" r:id="rId21"/>
    <p:sldId id="365" r:id="rId22"/>
    <p:sldId id="351" r:id="rId2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48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0253F"/>
    <a:srgbClr val="2CEAC9"/>
    <a:srgbClr val="568D11"/>
    <a:srgbClr val="70BA16"/>
    <a:srgbClr val="82D81A"/>
    <a:srgbClr val="61A113"/>
    <a:srgbClr val="1A74CC"/>
    <a:srgbClr val="E09320"/>
    <a:srgbClr val="4A9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562" y="82"/>
      </p:cViewPr>
      <p:guideLst>
        <p:guide orient="horz" pos="1548"/>
        <p:guide pos="283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2" d="100"/>
        <a:sy n="132" d="100"/>
      </p:scale>
      <p:origin x="0" y="51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7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 forceAA="0"/>
          <a:lstStyle/>
          <a:p>
            <a:pPr defTabSz="914400">
              <a:defRPr lang="zh-CN" sz="1400" b="0" i="0" u="none" strike="noStrike" kern="1200" spc="0" baseline="0">
                <a:solidFill>
                  <a:srgbClr val="9190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dirty="0"/>
              <a:t>Comparison of </a:t>
            </a:r>
            <a:r>
              <a:rPr lang="en-US" altLang="zh-CN" dirty="0"/>
              <a:t>Game</a:t>
            </a:r>
            <a:r>
              <a:rPr lang="en-US" dirty="0"/>
              <a:t> </a:t>
            </a:r>
            <a:r>
              <a:rPr lang="en-US" altLang="zh-CN" dirty="0"/>
              <a:t>T</a:t>
            </a:r>
            <a:r>
              <a:rPr lang="en-US" dirty="0"/>
              <a:t>ime and </a:t>
            </a:r>
            <a:r>
              <a:rPr lang="en-US" altLang="zh-CN" dirty="0"/>
              <a:t>E</a:t>
            </a:r>
            <a:r>
              <a:rPr lang="en-US" dirty="0"/>
              <a:t>xtracurricular </a:t>
            </a:r>
            <a:r>
              <a:rPr lang="en-US" altLang="zh-CN" dirty="0"/>
              <a:t>T</a:t>
            </a:r>
            <a:r>
              <a:rPr lang="en-US" dirty="0"/>
              <a:t>ime</a:t>
            </a:r>
          </a:p>
        </c:rich>
      </c:tx>
      <c:layout>
        <c:manualLayout>
          <c:xMode val="edge"/>
          <c:yMode val="edge"/>
          <c:x val="0.143442198030067"/>
          <c:y val="2.7565084226646198E-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 forceAA="0"/>
        <a:lstStyle/>
        <a:p>
          <a:pPr defTabSz="914400">
            <a:defRPr lang="zh-CN" sz="1400" b="0" i="0" u="none" strike="noStrike" kern="1200" spc="0" baseline="0">
              <a:solidFill>
                <a:srgbClr val="9190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0-2 hours</c:v>
                </c:pt>
              </c:strCache>
            </c:strRef>
          </c:tx>
          <c:spPr>
            <a:blipFill rotWithShape="1"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10000"/>
                </a:prst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0-2 hours</c:v>
                </c:pt>
                <c:pt idx="1">
                  <c:v>3-6 hours</c:v>
                </c:pt>
                <c:pt idx="2">
                  <c:v>7-15 hours</c:v>
                </c:pt>
                <c:pt idx="3">
                  <c:v>Over 16 hours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</c:v>
                </c:pt>
                <c:pt idx="1">
                  <c:v>17</c:v>
                </c:pt>
                <c:pt idx="2">
                  <c:v>14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61-4E8F-9D0A-EF2F9B797E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3-6 hours</c:v>
                </c:pt>
              </c:strCache>
            </c:strRef>
          </c:tx>
          <c:spPr>
            <a:blipFill rotWithShape="1">
              <a:blip xmlns:r="http://schemas.openxmlformats.org/officeDocument/2006/relationships" r:embed="rId5"/>
              <a:stretch>
                <a:fillRect/>
              </a:stretch>
            </a:blip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10000"/>
                </a:prst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0-2 hours</c:v>
                </c:pt>
                <c:pt idx="1">
                  <c:v>3-6 hours</c:v>
                </c:pt>
                <c:pt idx="2">
                  <c:v>7-15 hours</c:v>
                </c:pt>
                <c:pt idx="3">
                  <c:v>Over 16 hours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6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61-4E8F-9D0A-EF2F9B797E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7-15 hours</c:v>
                </c:pt>
              </c:strCache>
            </c:strRef>
          </c:tx>
          <c:spPr>
            <a:blipFill rotWithShape="1">
              <a:blip xmlns:r="http://schemas.openxmlformats.org/officeDocument/2006/relationships" r:embed="rId6"/>
              <a:stretch>
                <a:fillRect/>
              </a:stretch>
            </a:blip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10000"/>
                </a:prst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0-2 hours</c:v>
                </c:pt>
                <c:pt idx="1">
                  <c:v>3-6 hours</c:v>
                </c:pt>
                <c:pt idx="2">
                  <c:v>7-15 hours</c:v>
                </c:pt>
                <c:pt idx="3">
                  <c:v>Over 16 hours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61-4E8F-9D0A-EF2F9B797E6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Over 16 hours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0-2 hours</c:v>
                </c:pt>
                <c:pt idx="1">
                  <c:v>3-6 hours</c:v>
                </c:pt>
                <c:pt idx="2">
                  <c:v>7-15 hours</c:v>
                </c:pt>
                <c:pt idx="3">
                  <c:v>Over 16 hours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61-4E8F-9D0A-EF2F9B797E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40"/>
        <c:axId val="594560096"/>
        <c:axId val="855802373"/>
      </c:barChart>
      <c:catAx>
        <c:axId val="594560096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0" vertOverflow="ellipsis" vert="horz" wrap="square" anchor="ctr" anchorCtr="1"/>
              <a:lstStyle/>
              <a:p>
                <a:pPr defTabSz="914400"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dirty="0"/>
                  <a:t>Video game 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0" vertOverflow="ellipsis" vert="horz" wrap="square" anchor="ctr" anchorCtr="1"/>
            <a:lstStyle/>
            <a:p>
              <a:pPr defTabSz="914400">
                <a:defRPr lang="zh-CN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endParaRPr lang="zh-CN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rgbClr val="9190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/>
          </a:p>
        </c:txPr>
        <c:crossAx val="855802373"/>
        <c:crosses val="autoZero"/>
        <c:auto val="1"/>
        <c:lblAlgn val="ctr"/>
        <c:lblOffset val="100"/>
        <c:noMultiLvlLbl val="0"/>
      </c:catAx>
      <c:valAx>
        <c:axId val="855802373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EAEAEA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rgbClr val="9190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/>
          </a:p>
        </c:txPr>
        <c:crossAx val="59456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 forceAA="0"/>
        <a:lstStyle/>
        <a:p>
          <a:pPr>
            <a:defRPr lang="zh-CN" sz="900" b="0" i="0" u="none" strike="noStrike" kern="1200" baseline="0">
              <a:solidFill>
                <a:srgbClr val="9190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EAEAEA"/>
      </a:solidFill>
      <a:round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  <a:sym typeface="微软雅黑" panose="020B0503020204020204" pitchFamily="34" charset="-122"/>
        </a:defRPr>
      </a:pPr>
      <a:endParaRPr lang="zh-CN"/>
    </a:p>
  </c:txPr>
  <c:externalData r:id="rId7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Video </a:t>
            </a:r>
            <a:r>
              <a:rPr lang="en-US" altLang="zh-CN" dirty="0"/>
              <a:t>G</a:t>
            </a:r>
            <a:r>
              <a:rPr lang="en-US" dirty="0"/>
              <a:t>ame </a:t>
            </a:r>
            <a:r>
              <a:rPr lang="en-US" altLang="zh-CN" dirty="0"/>
              <a:t>T</a:t>
            </a:r>
            <a:r>
              <a:rPr lang="en-US" dirty="0"/>
              <a:t>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zh-CN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Video game time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694-471C-8A7C-2B027A21EC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694-471C-8A7C-2B027A21EC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694-471C-8A7C-2B027A21EC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694-471C-8A7C-2B027A21ECB4}"/>
              </c:ext>
            </c:extLst>
          </c:dPt>
          <c:cat>
            <c:strRef>
              <c:f>Sheet1!$A$2:$A$5</c:f>
              <c:strCache>
                <c:ptCount val="4"/>
                <c:pt idx="0">
                  <c:v>0-2 hours</c:v>
                </c:pt>
                <c:pt idx="1">
                  <c:v>3-6 hours</c:v>
                </c:pt>
                <c:pt idx="2">
                  <c:v>7-15 hours</c:v>
                </c:pt>
                <c:pt idx="3">
                  <c:v>Over 16 hours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31</c:v>
                </c:pt>
                <c:pt idx="2">
                  <c:v>21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694-471C-8A7C-2B027A21E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052571645473502"/>
          <c:y val="0.4158009841443410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400" dirty="0"/>
              <a:t>R</a:t>
            </a:r>
            <a:r>
              <a:rPr lang="en-US" sz="1400" dirty="0"/>
              <a:t>eading and </a:t>
            </a:r>
            <a:r>
              <a:rPr lang="en-US" altLang="zh-CN" sz="1400" dirty="0"/>
              <a:t>E</a:t>
            </a:r>
            <a:r>
              <a:rPr lang="en-US" sz="1400" dirty="0"/>
              <a:t>xercise </a:t>
            </a:r>
            <a:r>
              <a:rPr lang="en-US" altLang="zh-CN" sz="1400" dirty="0"/>
              <a:t>T</a:t>
            </a:r>
            <a:r>
              <a:rPr lang="en-US" sz="1400" dirty="0"/>
              <a:t>ime</a:t>
            </a:r>
          </a:p>
          <a:p>
            <a:pPr defTabSz="914400">
              <a:defRPr/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zh-CN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Reading and exercise time
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808-4F47-955F-2B248A9A18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808-4F47-955F-2B248A9A18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808-4F47-955F-2B248A9A18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808-4F47-955F-2B248A9A189C}"/>
              </c:ext>
            </c:extLst>
          </c:dPt>
          <c:cat>
            <c:strRef>
              <c:f>Sheet1!$A$2:$A$5</c:f>
              <c:strCache>
                <c:ptCount val="4"/>
                <c:pt idx="0">
                  <c:v>0-2 hours </c:v>
                </c:pt>
                <c:pt idx="1">
                  <c:v>3-6 hours</c:v>
                </c:pt>
                <c:pt idx="2">
                  <c:v>7-15 hours</c:v>
                </c:pt>
                <c:pt idx="3">
                  <c:v>Over 16 hours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57</c:v>
                </c:pt>
                <c:pt idx="1">
                  <c:v>23</c:v>
                </c:pt>
                <c:pt idx="2">
                  <c:v>12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808-4F47-955F-2B248A9A18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400" dirty="0"/>
              <a:t>Chart 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9F-422B-8B76-1133119A42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9F-422B-8B76-1133119A42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C9F-422B-8B76-1133119A42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C9F-422B-8B76-1133119A42EE}"/>
              </c:ext>
            </c:extLst>
          </c:dPt>
          <c:dLbls>
            <c:dLbl>
              <c:idx val="0"/>
              <c:layout>
                <c:manualLayout>
                  <c:x val="-7.3623074005793404E-2"/>
                  <c:y val="0.1621011302008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 defTabSz="914400">
                      <a:defRPr lang="zh-CN"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CN" sz="2400" dirty="0"/>
                      <a:t>1</a:t>
                    </a:r>
                    <a:r>
                      <a:rPr lang="en-US" sz="2400" dirty="0"/>
                      <a:t>5</a:t>
                    </a:r>
                    <a:r>
                      <a:rPr lang="en-US" altLang="zh-CN" sz="2400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 defTabSz="914400">
                    <a:defRPr lang="zh-CN"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69756802311599"/>
                      <c:h val="0.11263916175507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EC9F-422B-8B76-1133119A42EE}"/>
                </c:ext>
              </c:extLst>
            </c:dLbl>
            <c:dLbl>
              <c:idx val="1"/>
              <c:layout>
                <c:manualLayout>
                  <c:x val="-0.20760660601143299"/>
                  <c:y val="-9.82827597706598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zh-CN"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CN" sz="2400" dirty="0"/>
                      <a:t>35%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zh-CN"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057307970142"/>
                      <c:h val="0.1078848444533820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EC9F-422B-8B76-1133119A42EE}"/>
                </c:ext>
              </c:extLst>
            </c:dLbl>
            <c:dLbl>
              <c:idx val="2"/>
              <c:layout>
                <c:manualLayout>
                  <c:x val="0.21153383096556699"/>
                  <c:y val="-5.992860381388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 defTabSz="914400">
                      <a:defRPr lang="zh-CN"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CN" sz="2400" dirty="0"/>
                      <a:t>40%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 defTabSz="914400">
                    <a:defRPr lang="zh-CN"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11798699735101"/>
                      <c:h val="0.1126499143346659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EC9F-422B-8B76-1133119A42EE}"/>
                </c:ext>
              </c:extLst>
            </c:dLbl>
            <c:dLbl>
              <c:idx val="3"/>
              <c:layout>
                <c:manualLayout>
                  <c:x val="3.04599084998796E-2"/>
                  <c:y val="0.159730921882456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zh-CN"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CN" sz="3200" dirty="0"/>
                      <a:t> </a:t>
                    </a:r>
                    <a:r>
                      <a:rPr lang="en-US" altLang="zh-CN" sz="2400" dirty="0"/>
                      <a:t>  10%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zh-CN"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888514326992499"/>
                      <c:h val="0.18336607727570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EC9F-422B-8B76-1133119A42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0-30元</c:v>
                </c:pt>
                <c:pt idx="1">
                  <c:v>30-100元</c:v>
                </c:pt>
                <c:pt idx="2">
                  <c:v>100-500元</c:v>
                </c:pt>
                <c:pt idx="3">
                  <c:v>500元以上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35</c:v>
                </c:pt>
                <c:pt idx="2">
                  <c:v>40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9F-422B-8B76-1133119A4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1184685769323E-3"/>
          <c:y val="0.85624553890078503"/>
          <c:w val="0.992776306284614"/>
          <c:h val="0.137758743754461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Chart 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defTabSz="914400"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Chart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98-4D37-843B-AECFF88CDCF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98-4D37-843B-AECFF88CDCF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B98-4D37-843B-AECFF88CDCF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B98-4D37-843B-AECFF88CDCF1}"/>
              </c:ext>
            </c:extLst>
          </c:dPt>
          <c:dLbls>
            <c:dLbl>
              <c:idx val="0"/>
              <c:layout>
                <c:manualLayout>
                  <c:x val="-7.4467281641433999E-2"/>
                  <c:y val="0.175014332644743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sz="2400" dirty="0"/>
                      <a:t>15%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81796291837199"/>
                      <c:h val="0.11973042730140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1B98-4D37-843B-AECFF88CDCF1}"/>
                </c:ext>
              </c:extLst>
            </c:dLbl>
            <c:dLbl>
              <c:idx val="1"/>
              <c:layout>
                <c:manualLayout>
                  <c:x val="-0.13779498184307201"/>
                  <c:y val="-0.20770719697588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sz="2400" dirty="0"/>
                      <a:t>55%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721406212376601"/>
                      <c:h val="0.11973042730140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1B98-4D37-843B-AECFF88CDCF1}"/>
                </c:ext>
              </c:extLst>
            </c:dLbl>
            <c:dLbl>
              <c:idx val="2"/>
              <c:layout>
                <c:manualLayout>
                  <c:x val="0.19391488547765101"/>
                  <c:y val="9.3014590913702094E-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sz="2400" dirty="0"/>
                      <a:t>23%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B98-4D37-843B-AECFF88CDCF1}"/>
                </c:ext>
              </c:extLst>
            </c:dLbl>
            <c:dLbl>
              <c:idx val="3"/>
              <c:layout>
                <c:manualLayout>
                  <c:x val="3.0087053213500699E-2"/>
                  <c:y val="0.15487353127855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sz="2400" dirty="0"/>
                      <a:t>7%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B98-4D37-843B-AECFF88CDC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0-1%</c:v>
                </c:pt>
                <c:pt idx="1">
                  <c:v>1-10%</c:v>
                </c:pt>
                <c:pt idx="2">
                  <c:v>10-20%</c:v>
                </c:pt>
                <c:pt idx="3">
                  <c:v>20%以上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55</c:v>
                </c:pt>
                <c:pt idx="2">
                  <c:v>23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98-4D37-843B-AECFF88CD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1184685769323E-3"/>
          <c:y val="0.86234585603670799"/>
          <c:w val="0.992776306284614"/>
          <c:h val="0.133352451964439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405074365704284E-2"/>
          <c:y val="0.27825240594925654"/>
          <c:w val="0.67417957130358797"/>
          <c:h val="0.5713732137649461"/>
        </c:manualLayout>
      </c:layout>
      <c:barChart>
        <c:barDir val="col"/>
        <c:grouping val="clustered"/>
        <c:varyColors val="0"/>
        <c:ser>
          <c:idx val="0"/>
          <c:order val="0"/>
          <c:tx>
            <c:v>boys</c:v>
          </c:tx>
          <c:invertIfNegative val="0"/>
          <c:cat>
            <c:strRef>
              <c:f>Sheet1!$C$20:$C$25</c:f>
              <c:strCache>
                <c:ptCount val="6"/>
                <c:pt idx="0">
                  <c:v>&lt;3</c:v>
                </c:pt>
                <c:pt idx="1">
                  <c:v>3—6</c:v>
                </c:pt>
                <c:pt idx="2">
                  <c:v>6—9</c:v>
                </c:pt>
                <c:pt idx="3">
                  <c:v>9—12</c:v>
                </c:pt>
                <c:pt idx="4">
                  <c:v>12—15</c:v>
                </c:pt>
                <c:pt idx="5">
                  <c:v>&gt;15</c:v>
                </c:pt>
              </c:strCache>
            </c:strRef>
          </c:cat>
          <c:val>
            <c:numRef>
              <c:f>Sheet1!$D$20:$D$25</c:f>
              <c:numCache>
                <c:formatCode>General</c:formatCode>
                <c:ptCount val="6"/>
                <c:pt idx="0">
                  <c:v>4.63</c:v>
                </c:pt>
                <c:pt idx="1">
                  <c:v>5.72</c:v>
                </c:pt>
                <c:pt idx="2">
                  <c:v>5.01</c:v>
                </c:pt>
                <c:pt idx="3">
                  <c:v>4.2300000000000004</c:v>
                </c:pt>
                <c:pt idx="4">
                  <c:v>3.65</c:v>
                </c:pt>
                <c:pt idx="5">
                  <c:v>2.9699999999999998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16-4BE3-84AD-7351E996A7A2}"/>
            </c:ext>
          </c:extLst>
        </c:ser>
        <c:ser>
          <c:idx val="1"/>
          <c:order val="1"/>
          <c:tx>
            <c:v>girls</c:v>
          </c:tx>
          <c:invertIfNegative val="0"/>
          <c:cat>
            <c:strRef>
              <c:f>Sheet1!$C$20:$C$25</c:f>
              <c:strCache>
                <c:ptCount val="6"/>
                <c:pt idx="0">
                  <c:v>&lt;3</c:v>
                </c:pt>
                <c:pt idx="1">
                  <c:v>3—6</c:v>
                </c:pt>
                <c:pt idx="2">
                  <c:v>6—9</c:v>
                </c:pt>
                <c:pt idx="3">
                  <c:v>9—12</c:v>
                </c:pt>
                <c:pt idx="4">
                  <c:v>12—15</c:v>
                </c:pt>
                <c:pt idx="5">
                  <c:v>&gt;15</c:v>
                </c:pt>
              </c:strCache>
            </c:strRef>
          </c:cat>
          <c:val>
            <c:numRef>
              <c:f>Sheet1!$E$20:$E$25</c:f>
              <c:numCache>
                <c:formatCode>General</c:formatCode>
                <c:ptCount val="6"/>
                <c:pt idx="0">
                  <c:v>5.74</c:v>
                </c:pt>
                <c:pt idx="1">
                  <c:v>5.53</c:v>
                </c:pt>
                <c:pt idx="2">
                  <c:v>4.42</c:v>
                </c:pt>
                <c:pt idx="3">
                  <c:v>3.52</c:v>
                </c:pt>
                <c:pt idx="4">
                  <c:v>2.9299999999999997</c:v>
                </c:pt>
                <c:pt idx="5">
                  <c:v>2.17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16-4BE3-84AD-7351E996A7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625152"/>
        <c:axId val="137997696"/>
      </c:barChart>
      <c:catAx>
        <c:axId val="136625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7997696"/>
        <c:crosses val="autoZero"/>
        <c:auto val="1"/>
        <c:lblAlgn val="ctr"/>
        <c:lblOffset val="100"/>
        <c:noMultiLvlLbl val="0"/>
      </c:catAx>
      <c:valAx>
        <c:axId val="137997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625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152276909470846"/>
          <c:y val="0.46715486347341495"/>
          <c:w val="0.10755379186831525"/>
          <c:h val="0.11047165223314338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5.3175443999286823E-2"/>
          <c:y val="0.20489421749907766"/>
          <c:w val="0.60031090632878581"/>
          <c:h val="0.70199933520649271"/>
        </c:manualLayout>
      </c:layout>
      <c:barChart>
        <c:barDir val="col"/>
        <c:grouping val="clustered"/>
        <c:varyColors val="0"/>
        <c:ser>
          <c:idx val="0"/>
          <c:order val="0"/>
          <c:tx>
            <c:v>The proportion of having boy/girl friends</c:v>
          </c:tx>
          <c:invertIfNegative val="0"/>
          <c:cat>
            <c:strRef>
              <c:f>Sheet1!$C$6:$C$11</c:f>
              <c:strCache>
                <c:ptCount val="6"/>
                <c:pt idx="0">
                  <c:v>&lt;3</c:v>
                </c:pt>
                <c:pt idx="1">
                  <c:v>3—6</c:v>
                </c:pt>
                <c:pt idx="2">
                  <c:v>6—9</c:v>
                </c:pt>
                <c:pt idx="3">
                  <c:v>9—12</c:v>
                </c:pt>
                <c:pt idx="4">
                  <c:v>12—15</c:v>
                </c:pt>
                <c:pt idx="5">
                  <c:v>&gt;15</c:v>
                </c:pt>
              </c:strCache>
            </c:strRef>
          </c:cat>
          <c:val>
            <c:numRef>
              <c:f>Sheet1!$D$6:$D$11</c:f>
              <c:numCache>
                <c:formatCode>General</c:formatCode>
                <c:ptCount val="6"/>
                <c:pt idx="0">
                  <c:v>53.2</c:v>
                </c:pt>
                <c:pt idx="1">
                  <c:v>52.1</c:v>
                </c:pt>
                <c:pt idx="2">
                  <c:v>40.9</c:v>
                </c:pt>
                <c:pt idx="3">
                  <c:v>31.3</c:v>
                </c:pt>
                <c:pt idx="4">
                  <c:v>25.7</c:v>
                </c:pt>
                <c:pt idx="5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61-42AD-BC1C-1ABD1DDB7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545984"/>
        <c:axId val="201564544"/>
      </c:barChart>
      <c:catAx>
        <c:axId val="201545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1564544"/>
        <c:crosses val="autoZero"/>
        <c:auto val="1"/>
        <c:lblAlgn val="ctr"/>
        <c:lblOffset val="100"/>
        <c:noMultiLvlLbl val="0"/>
      </c:catAx>
      <c:valAx>
        <c:axId val="201564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15459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0.12346</cdr:x>
      <cdr:y>0.06873</cdr:y>
    </cdr:from>
    <cdr:to>
      <cdr:x>0.90124</cdr:x>
      <cdr:y>0.189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285752"/>
          <a:ext cx="4500594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altLang="zh-CN" sz="1800" b="1" dirty="0"/>
            <a:t>The average number of friends boys and girls have </a:t>
          </a:r>
          <a:endParaRPr lang="zh-CN" altLang="en-US" sz="1800" b="1" dirty="0"/>
        </a:p>
      </cdr:txBody>
    </cdr:sp>
  </cdr:relSizeAnchor>
  <cdr:relSizeAnchor xmlns:cdr="http://schemas.openxmlformats.org/drawingml/2006/chartDrawing">
    <cdr:from>
      <cdr:x>0.74725</cdr:x>
      <cdr:y>0.8567</cdr:y>
    </cdr:from>
    <cdr:to>
      <cdr:x>1</cdr:x>
      <cdr:y>0.93886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857784" y="3929090"/>
          <a:ext cx="1643074" cy="3768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altLang="zh-CN" sz="1100" dirty="0"/>
            <a:t>Playing time per week/h</a:t>
          </a:r>
          <a:endParaRPr lang="zh-CN" altLang="en-US" sz="1100" dirty="0"/>
        </a:p>
      </cdr:txBody>
    </cdr:sp>
  </cdr:relSizeAnchor>
  <cdr:relSizeAnchor xmlns:cdr="http://schemas.openxmlformats.org/drawingml/2006/chartDrawing">
    <cdr:from>
      <cdr:x>0</cdr:x>
      <cdr:y>0.17587</cdr:y>
    </cdr:from>
    <cdr:to>
      <cdr:x>0.30851</cdr:x>
      <cdr:y>0.2923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-1043608" y="657390"/>
          <a:ext cx="2088232" cy="435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altLang="zh-CN" dirty="0">
              <a:solidFill>
                <a:schemeClr val="tx1"/>
              </a:solidFill>
            </a:rPr>
            <a:t>Average number of friends</a:t>
          </a:r>
          <a:endParaRPr lang="zh-CN" altLang="en-US" sz="11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0.00294</cdr:x>
      <cdr:y>0.09615</cdr:y>
    </cdr:from>
    <cdr:to>
      <cdr:x>0.24754</cdr:x>
      <cdr:y>0.22458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552" y="360040"/>
          <a:ext cx="1708477" cy="480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altLang="zh-CN" dirty="0"/>
            <a:t>Average number of friends</a:t>
          </a:r>
          <a:endParaRPr lang="zh-CN" altLang="en-US" sz="1100" dirty="0"/>
        </a:p>
      </cdr:txBody>
    </cdr:sp>
  </cdr:relSizeAnchor>
  <cdr:relSizeAnchor xmlns:cdr="http://schemas.openxmlformats.org/drawingml/2006/chartDrawing">
    <cdr:from>
      <cdr:x>0.67368</cdr:x>
      <cdr:y>0.90937</cdr:y>
    </cdr:from>
    <cdr:to>
      <cdr:x>0.98912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572032" y="3786214"/>
          <a:ext cx="2140758" cy="3768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altLang="zh-CN" sz="1100" dirty="0"/>
            <a:t>Playing time per week/h</a:t>
          </a:r>
          <a:endParaRPr lang="zh-CN" alt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5C004-A9D4-4858-99EC-F4CCE56E2FE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E2E4E-2FFD-4B0E-BE9C-FA7BDC0915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亮亮图文旗舰店</a:t>
            </a:r>
          </a:p>
          <a:p>
            <a:r>
              <a:rPr lang="en-US" altLang="zh-CN" dirty="0"/>
              <a:t>https://liangliangtuwen.tmall.com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701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8DB37-21FE-466F-861C-5865DBFB1088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296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8DB37-21FE-466F-861C-5865DBFB1088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296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8DB37-21FE-466F-861C-5865DBFB1088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296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137E13-6931-4ECB-BB5B-849FB74182C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CBF4B4-C160-4F55-AC7D-1C8FF5BA05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035C5D1-AD16-4B01-871F-DE047A6CFB6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BCDE635-3FC4-4B83-A3D1-632FFA341E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幻灯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035C5D1-AD16-4B01-871F-DE047A6CFB6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BCDE635-3FC4-4B83-A3D1-632FFA341E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035C5D1-AD16-4B01-871F-DE047A6CFB6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BCDE635-3FC4-4B83-A3D1-632FFA341E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137E13-6931-4ECB-BB5B-849FB74182C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CBF4B4-C160-4F55-AC7D-1C8FF5BA05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99542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7389486" y="258402"/>
            <a:ext cx="183709" cy="13778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58381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809773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7861977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762622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8333805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3244144" y="114945"/>
            <a:ext cx="3744441" cy="4571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1116"/>
            <a:ext cx="1649420" cy="5609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99542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7629396" y="258402"/>
            <a:ext cx="183709" cy="13778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58381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809773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7861977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8333485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738412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3244144" y="114945"/>
            <a:ext cx="3744441" cy="4571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1116"/>
            <a:ext cx="1649420" cy="5609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99542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7854691" y="254234"/>
            <a:ext cx="183709" cy="13778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58381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809773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8341257" y="254234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762622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738412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3244144" y="114945"/>
            <a:ext cx="3744441" cy="4571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1116"/>
            <a:ext cx="1649420" cy="5609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99542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8100473" y="258402"/>
            <a:ext cx="183709" cy="13778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58381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834077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7861977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762622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738412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3244144" y="114945"/>
            <a:ext cx="3744441" cy="4571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1116"/>
            <a:ext cx="1649420" cy="5609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99542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8340771" y="258402"/>
            <a:ext cx="183709" cy="13778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58381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809773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7861977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762622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738412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3244144" y="114945"/>
            <a:ext cx="3744441" cy="4571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1116"/>
            <a:ext cx="1649420" cy="5609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99542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8564755" y="258402"/>
            <a:ext cx="183709" cy="13778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32900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809773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7861977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7626222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7384121" y="258402"/>
            <a:ext cx="183709" cy="137782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3244144" y="114945"/>
            <a:ext cx="3744441" cy="45710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1116"/>
            <a:ext cx="1649420" cy="5609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350498"/>
            <a:ext cx="3228536" cy="118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0" y="1"/>
            <a:ext cx="9144914" cy="1293314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3302392" y="1350498"/>
            <a:ext cx="305972" cy="118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0" hasCustomPrompt="1"/>
          </p:nvPr>
        </p:nvSpPr>
        <p:spPr>
          <a:xfrm>
            <a:off x="1007842" y="1463898"/>
            <a:ext cx="1949971" cy="914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第一部分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1" hasCustomPrompt="1"/>
          </p:nvPr>
        </p:nvSpPr>
        <p:spPr>
          <a:xfrm>
            <a:off x="3682221" y="1365957"/>
            <a:ext cx="2473956" cy="613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rgbClr val="10253F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altLang="zh-CN" dirty="0"/>
              <a:t>Project review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12" hasCustomPrompt="1"/>
          </p:nvPr>
        </p:nvSpPr>
        <p:spPr>
          <a:xfrm>
            <a:off x="6318356" y="1365957"/>
            <a:ext cx="2473956" cy="613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baseline="0">
                <a:solidFill>
                  <a:srgbClr val="10253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课题综述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3" hasCustomPrompt="1"/>
          </p:nvPr>
        </p:nvSpPr>
        <p:spPr>
          <a:xfrm>
            <a:off x="3682220" y="2122545"/>
            <a:ext cx="2473957" cy="91440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p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输入副标题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2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ageCurlDouble"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4" y="-18689"/>
            <a:ext cx="9144000" cy="352213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8756" y="-18689"/>
            <a:ext cx="9167254" cy="5178773"/>
          </a:xfrm>
          <a:prstGeom prst="rect">
            <a:avLst/>
          </a:prstGeom>
          <a:solidFill>
            <a:srgbClr val="10253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2619242"/>
            <a:ext cx="9153810" cy="2514477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01168" y="2819195"/>
            <a:ext cx="7709278" cy="8525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>
            <a:spLocks noChangeArrowheads="1"/>
          </p:cNvSpPr>
          <p:nvPr/>
        </p:nvSpPr>
        <p:spPr bwMode="auto">
          <a:xfrm>
            <a:off x="701168" y="2920119"/>
            <a:ext cx="7600493" cy="129266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b="1" dirty="0"/>
              <a:t> </a:t>
            </a:r>
            <a:r>
              <a:rPr lang="en-US" altLang="zh-CN" sz="4000" b="1" i="1" dirty="0">
                <a:solidFill>
                  <a:schemeClr val="bg1"/>
                </a:solidFill>
              </a:rPr>
              <a:t>Electronic Games</a:t>
            </a:r>
            <a:r>
              <a:rPr lang="en-US" altLang="zh-CN" sz="4000" b="1" i="1">
                <a:solidFill>
                  <a:schemeClr val="bg1"/>
                </a:solidFill>
              </a:rPr>
              <a:t>’ echoes </a:t>
            </a:r>
            <a:r>
              <a:rPr lang="en-US" altLang="zh-CN" sz="4000" b="1" i="1" dirty="0">
                <a:solidFill>
                  <a:schemeClr val="bg1"/>
                </a:solidFill>
              </a:rPr>
              <a:t>in SEUers</a:t>
            </a:r>
            <a:endParaRPr lang="en-US" altLang="zh-CN" sz="4000" i="1" dirty="0">
              <a:solidFill>
                <a:schemeClr val="bg1"/>
              </a:solidFill>
            </a:endParaRPr>
          </a:p>
          <a:p>
            <a:pPr algn="ctr"/>
            <a:endParaRPr lang="zh-CN" altLang="en-US" sz="44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  <a:sym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4" y="0"/>
            <a:ext cx="1734252" cy="58978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78075" y="3876481"/>
            <a:ext cx="8147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Presenters </a:t>
            </a:r>
            <a:r>
              <a:rPr lang="zh-CN" altLang="en-US" sz="16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Deng Jianpeng  Su Bingyuan  Wang Yujie  Zhao Siqi  Wu Yifan </a:t>
            </a:r>
          </a:p>
          <a:p>
            <a:pPr algn="l"/>
            <a:r>
              <a:rPr lang="en-US" altLang="zh-CN" sz="16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Advisor</a:t>
            </a:r>
            <a:r>
              <a:rPr lang="zh-CN" altLang="en-US" sz="16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Liang Wenyan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975252" y="1890744"/>
            <a:ext cx="1772392" cy="1772392"/>
          </a:xfrm>
          <a:prstGeom prst="ellipse">
            <a:avLst/>
          </a:prstGeom>
          <a:solidFill>
            <a:srgbClr val="10253F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889338" y="1804832"/>
            <a:ext cx="1944216" cy="1944216"/>
          </a:xfrm>
          <a:prstGeom prst="ellipse">
            <a:avLst/>
          </a:prstGeom>
          <a:noFill/>
          <a:ln cmpd="sng"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90" y="2290887"/>
            <a:ext cx="686000" cy="964688"/>
          </a:xfrm>
          <a:prstGeom prst="rect">
            <a:avLst/>
          </a:prstGeom>
        </p:spPr>
      </p:pic>
      <p:cxnSp>
        <p:nvCxnSpPr>
          <p:cNvPr id="7" name="直接连接符 6"/>
          <p:cNvCxnSpPr>
            <a:stCxn id="4" idx="0"/>
            <a:endCxn id="11" idx="2"/>
          </p:cNvCxnSpPr>
          <p:nvPr/>
        </p:nvCxnSpPr>
        <p:spPr>
          <a:xfrm>
            <a:off x="1862081" y="1804832"/>
            <a:ext cx="1558925" cy="0"/>
          </a:xfrm>
          <a:prstGeom prst="line">
            <a:avLst/>
          </a:prstGeom>
          <a:ln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stCxn id="4" idx="6"/>
            <a:endCxn id="14" idx="2"/>
          </p:cNvCxnSpPr>
          <p:nvPr/>
        </p:nvCxnSpPr>
        <p:spPr>
          <a:xfrm flipV="1">
            <a:off x="2834189" y="2773130"/>
            <a:ext cx="582295" cy="3810"/>
          </a:xfrm>
          <a:prstGeom prst="line">
            <a:avLst/>
          </a:prstGeom>
          <a:ln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stCxn id="4" idx="4"/>
            <a:endCxn id="17" idx="2"/>
          </p:cNvCxnSpPr>
          <p:nvPr/>
        </p:nvCxnSpPr>
        <p:spPr>
          <a:xfrm>
            <a:off x="1862081" y="3749048"/>
            <a:ext cx="1554480" cy="0"/>
          </a:xfrm>
          <a:prstGeom prst="line">
            <a:avLst/>
          </a:prstGeom>
          <a:ln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3420724" y="1534802"/>
            <a:ext cx="551268" cy="540061"/>
            <a:chOff x="3995936" y="1495373"/>
            <a:chExt cx="735024" cy="720080"/>
          </a:xfrm>
        </p:grpSpPr>
        <p:sp>
          <p:nvSpPr>
            <p:cNvPr id="11" name="椭圆 10"/>
            <p:cNvSpPr/>
            <p:nvPr/>
          </p:nvSpPr>
          <p:spPr>
            <a:xfrm>
              <a:off x="3995936" y="1495373"/>
              <a:ext cx="720080" cy="720080"/>
            </a:xfrm>
            <a:prstGeom prst="ellipse">
              <a:avLst/>
            </a:prstGeom>
            <a:solidFill>
              <a:srgbClr val="1025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9"/>
            <p:cNvSpPr txBox="1"/>
            <p:nvPr/>
          </p:nvSpPr>
          <p:spPr>
            <a:xfrm>
              <a:off x="4061545" y="1624511"/>
              <a:ext cx="669415" cy="553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416442" y="2503201"/>
            <a:ext cx="551267" cy="540060"/>
            <a:chOff x="3995936" y="2786571"/>
            <a:chExt cx="735022" cy="720080"/>
          </a:xfrm>
        </p:grpSpPr>
        <p:sp>
          <p:nvSpPr>
            <p:cNvPr id="14" name="椭圆 13"/>
            <p:cNvSpPr/>
            <p:nvPr/>
          </p:nvSpPr>
          <p:spPr>
            <a:xfrm>
              <a:off x="3995936" y="2786571"/>
              <a:ext cx="720080" cy="720080"/>
            </a:xfrm>
            <a:prstGeom prst="ellipse">
              <a:avLst/>
            </a:prstGeom>
            <a:solidFill>
              <a:srgbClr val="1025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4061543" y="2920654"/>
              <a:ext cx="66941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416437" y="3479018"/>
            <a:ext cx="551268" cy="540060"/>
            <a:chOff x="3995936" y="4087662"/>
            <a:chExt cx="735024" cy="720080"/>
          </a:xfrm>
        </p:grpSpPr>
        <p:sp>
          <p:nvSpPr>
            <p:cNvPr id="17" name="椭圆 16"/>
            <p:cNvSpPr/>
            <p:nvPr/>
          </p:nvSpPr>
          <p:spPr>
            <a:xfrm>
              <a:off x="3995936" y="4087662"/>
              <a:ext cx="720080" cy="720080"/>
            </a:xfrm>
            <a:prstGeom prst="ellipse">
              <a:avLst/>
            </a:prstGeom>
            <a:solidFill>
              <a:srgbClr val="1025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5"/>
            <p:cNvSpPr txBox="1"/>
            <p:nvPr/>
          </p:nvSpPr>
          <p:spPr>
            <a:xfrm>
              <a:off x="4061545" y="4216801"/>
              <a:ext cx="66941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TextBox 16"/>
          <p:cNvSpPr txBox="1"/>
          <p:nvPr/>
        </p:nvSpPr>
        <p:spPr bwMode="auto">
          <a:xfrm>
            <a:off x="4104005" y="1391285"/>
            <a:ext cx="5109210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ideo games have a certain influence on students' extracurricular recreational and sports activities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21" name="TextBox 18"/>
          <p:cNvSpPr txBox="1"/>
          <p:nvPr/>
        </p:nvSpPr>
        <p:spPr bwMode="auto">
          <a:xfrm>
            <a:off x="4156710" y="2404745"/>
            <a:ext cx="4668520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more time spent on video games, the greater the impact on extracurricular activities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23" name="TextBox 20"/>
          <p:cNvSpPr txBox="1"/>
          <p:nvPr/>
        </p:nvSpPr>
        <p:spPr bwMode="auto">
          <a:xfrm>
            <a:off x="4156710" y="3380105"/>
            <a:ext cx="4607560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Spending too much time playing video games will reduce our cultural and physical qualities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24" name="文本占位符 5">
            <a:extLst>
              <a:ext uri="{FF2B5EF4-FFF2-40B4-BE49-F238E27FC236}">
                <a16:creationId xmlns:a16="http://schemas.microsoft.com/office/drawing/2014/main" id="{D0D185B1-9A88-4FEE-93B6-CB47E1658F63}"/>
              </a:ext>
            </a:extLst>
          </p:cNvPr>
          <p:cNvSpPr txBox="1">
            <a:spLocks/>
          </p:cNvSpPr>
          <p:nvPr/>
        </p:nvSpPr>
        <p:spPr>
          <a:xfrm>
            <a:off x="2392587" y="34375"/>
            <a:ext cx="3150235" cy="52832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/>
              <a:t>Conclusion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ageCurlDouble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PART 3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3682365" y="1365885"/>
            <a:ext cx="5462270" cy="1191260"/>
          </a:xfrm>
        </p:spPr>
        <p:txBody>
          <a:bodyPr/>
          <a:lstStyle/>
          <a:p>
            <a:r>
              <a:rPr lang="en-US" altLang="zh-CN" sz="3200" dirty="0"/>
              <a:t>Charging for video games and its impact on quality of life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2"/>
          </p:nvPr>
        </p:nvSpPr>
        <p:spPr>
          <a:xfrm>
            <a:off x="467544" y="2859782"/>
            <a:ext cx="7487429" cy="2082800"/>
          </a:xfrm>
        </p:spPr>
        <p:txBody>
          <a:bodyPr/>
          <a:lstStyle/>
          <a:p>
            <a:r>
              <a:rPr lang="en-US" altLang="zh-CN" sz="1600" b="0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The phenomenon :   With the general improvement of living standards , more and more college students are willing to charge for games.</a:t>
            </a:r>
            <a:endParaRPr lang="en-US" altLang="zh-CN" sz="16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ageCurlDouble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0" y="702945"/>
          <a:ext cx="4270375" cy="420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6" name="图表 2"/>
          <p:cNvGraphicFramePr/>
          <p:nvPr/>
        </p:nvGraphicFramePr>
        <p:xfrm>
          <a:off x="4652645" y="702945"/>
          <a:ext cx="4491355" cy="4151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ageCurlDouble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627784" y="48938"/>
            <a:ext cx="3150235" cy="528320"/>
          </a:xfrm>
        </p:spPr>
        <p:txBody>
          <a:bodyPr/>
          <a:lstStyle/>
          <a:p>
            <a:r>
              <a:rPr lang="en-US" altLang="zh-CN" sz="3600" dirty="0"/>
              <a:t>Conclusion</a:t>
            </a:r>
          </a:p>
        </p:txBody>
      </p:sp>
      <p:sp>
        <p:nvSpPr>
          <p:cNvPr id="3" name="文本1"/>
          <p:cNvSpPr/>
          <p:nvPr/>
        </p:nvSpPr>
        <p:spPr>
          <a:xfrm>
            <a:off x="3001423" y="1216454"/>
            <a:ext cx="4284655" cy="739798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rgbClr val="EAEAEA"/>
            </a:solidFill>
            <a:prstDash val="solid"/>
          </a:ln>
          <a:effectLst/>
        </p:spPr>
        <p:txBody>
          <a:bodyPr lIns="135000" anchor="ctr"/>
          <a:lstStyle/>
          <a:p>
            <a:pPr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charge a little or nothing for games</a:t>
            </a:r>
          </a:p>
        </p:txBody>
      </p:sp>
      <p:sp>
        <p:nvSpPr>
          <p:cNvPr id="4" name="深色1"/>
          <p:cNvSpPr/>
          <p:nvPr/>
        </p:nvSpPr>
        <p:spPr>
          <a:xfrm>
            <a:off x="1850197" y="1216455"/>
            <a:ext cx="1068736" cy="986246"/>
          </a:xfrm>
          <a:custGeom>
            <a:avLst/>
            <a:gdLst/>
            <a:ahLst/>
            <a:cxnLst/>
            <a:rect l="l" t="t" r="r" b="b"/>
            <a:pathLst>
              <a:path w="1871662" h="1727200">
                <a:moveTo>
                  <a:pt x="0" y="0"/>
                </a:moveTo>
                <a:lnTo>
                  <a:pt x="1871662" y="0"/>
                </a:lnTo>
                <a:lnTo>
                  <a:pt x="1871662" y="1308095"/>
                </a:lnTo>
                <a:lnTo>
                  <a:pt x="935831" y="1727200"/>
                </a:lnTo>
                <a:lnTo>
                  <a:pt x="0" y="1308095"/>
                </a:lnTo>
                <a:close/>
              </a:path>
            </a:pathLst>
          </a:custGeom>
          <a:solidFill>
            <a:srgbClr val="10253F"/>
          </a:solidFill>
          <a:ln w="25400" cap="flat" cmpd="sng" algn="ctr">
            <a:noFill/>
            <a:prstDash val="solid"/>
          </a:ln>
          <a:effectLst/>
        </p:spPr>
        <p:txBody>
          <a:bodyPr bIns="24300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</a:p>
        </p:txBody>
      </p:sp>
      <p:sp>
        <p:nvSpPr>
          <p:cNvPr id="5" name="文本2"/>
          <p:cNvSpPr/>
          <p:nvPr/>
        </p:nvSpPr>
        <p:spPr>
          <a:xfrm>
            <a:off x="3002280" y="2078990"/>
            <a:ext cx="4288155" cy="738505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rgbClr val="EAEAEA"/>
            </a:solidFill>
            <a:prstDash val="solid"/>
          </a:ln>
          <a:effectLst/>
        </p:spPr>
        <p:txBody>
          <a:bodyPr lIns="135000" anchor="ctr"/>
          <a:lstStyle/>
          <a:p>
            <a:pPr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charge some money but not a lot</a:t>
            </a:r>
          </a:p>
        </p:txBody>
      </p:sp>
      <p:sp>
        <p:nvSpPr>
          <p:cNvPr id="7" name="深色2"/>
          <p:cNvSpPr/>
          <p:nvPr/>
        </p:nvSpPr>
        <p:spPr>
          <a:xfrm>
            <a:off x="1850197" y="2079238"/>
            <a:ext cx="1068736" cy="986246"/>
          </a:xfrm>
          <a:custGeom>
            <a:avLst/>
            <a:gdLst/>
            <a:ahLst/>
            <a:cxnLst/>
            <a:rect l="l" t="t" r="r" b="b"/>
            <a:pathLst>
              <a:path w="1871662" h="1727200">
                <a:moveTo>
                  <a:pt x="0" y="0"/>
                </a:moveTo>
                <a:lnTo>
                  <a:pt x="935831" y="458779"/>
                </a:lnTo>
                <a:lnTo>
                  <a:pt x="1871662" y="0"/>
                </a:lnTo>
                <a:lnTo>
                  <a:pt x="1871662" y="1268421"/>
                </a:lnTo>
                <a:lnTo>
                  <a:pt x="935831" y="1727200"/>
                </a:lnTo>
                <a:lnTo>
                  <a:pt x="0" y="1268421"/>
                </a:lnTo>
                <a:close/>
              </a:path>
            </a:pathLst>
          </a:custGeom>
          <a:solidFill>
            <a:srgbClr val="10253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</a:t>
            </a:r>
          </a:p>
        </p:txBody>
      </p:sp>
      <p:sp>
        <p:nvSpPr>
          <p:cNvPr id="8" name="文本3"/>
          <p:cNvSpPr/>
          <p:nvPr/>
        </p:nvSpPr>
        <p:spPr>
          <a:xfrm>
            <a:off x="3001794" y="2952816"/>
            <a:ext cx="4316112" cy="734246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rgbClr val="EAEAEA"/>
            </a:solidFill>
            <a:prstDash val="solid"/>
          </a:ln>
          <a:effectLst/>
        </p:spPr>
        <p:txBody>
          <a:bodyPr lIns="135000" anchor="ctr"/>
          <a:lstStyle/>
          <a:p>
            <a:pPr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charge too much money</a:t>
            </a:r>
          </a:p>
        </p:txBody>
      </p:sp>
      <p:sp>
        <p:nvSpPr>
          <p:cNvPr id="9" name="深色3"/>
          <p:cNvSpPr/>
          <p:nvPr/>
        </p:nvSpPr>
        <p:spPr>
          <a:xfrm>
            <a:off x="1850197" y="2952773"/>
            <a:ext cx="1068736" cy="986247"/>
          </a:xfrm>
          <a:custGeom>
            <a:avLst/>
            <a:gdLst/>
            <a:ahLst/>
            <a:cxnLst/>
            <a:rect l="l" t="t" r="r" b="b"/>
            <a:pathLst>
              <a:path w="1871662" h="1727200">
                <a:moveTo>
                  <a:pt x="0" y="0"/>
                </a:moveTo>
                <a:lnTo>
                  <a:pt x="935831" y="458779"/>
                </a:lnTo>
                <a:lnTo>
                  <a:pt x="1871662" y="0"/>
                </a:lnTo>
                <a:lnTo>
                  <a:pt x="1871662" y="1268421"/>
                </a:lnTo>
                <a:lnTo>
                  <a:pt x="935831" y="1727200"/>
                </a:lnTo>
                <a:lnTo>
                  <a:pt x="0" y="1268421"/>
                </a:lnTo>
                <a:close/>
              </a:path>
            </a:pathLst>
          </a:custGeom>
          <a:solidFill>
            <a:srgbClr val="10253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three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ageCurlDouble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043608" y="1419622"/>
            <a:ext cx="1949971" cy="914400"/>
          </a:xfrm>
        </p:spPr>
        <p:txBody>
          <a:bodyPr/>
          <a:lstStyle/>
          <a:p>
            <a:r>
              <a:rPr lang="en-US" altLang="zh-CN" dirty="0"/>
              <a:t>PART 4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3779912" y="1433450"/>
            <a:ext cx="4032448" cy="803678"/>
          </a:xfrm>
        </p:spPr>
        <p:txBody>
          <a:bodyPr>
            <a:noAutofit/>
          </a:bodyPr>
          <a:lstStyle/>
          <a:p>
            <a:r>
              <a:rPr lang="en-US" altLang="zh-CN" sz="2000" dirty="0"/>
              <a:t>The influence of video games on   the social contact of college students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3851920" y="2348009"/>
            <a:ext cx="4248473" cy="2321413"/>
          </a:xfrm>
        </p:spPr>
        <p:txBody>
          <a:bodyPr>
            <a:normAutofit/>
          </a:bodyPr>
          <a:lstStyle/>
          <a:p>
            <a:pPr marL="160973" indent="-160973"/>
            <a:r>
              <a:rPr lang="en-US" altLang="zh-CN" dirty="0"/>
              <a:t>Introduction</a:t>
            </a:r>
          </a:p>
          <a:p>
            <a:pPr marL="160973" indent="-160973"/>
            <a:r>
              <a:rPr lang="en-US" altLang="zh-CN" dirty="0"/>
              <a:t>Details(column diagrams)</a:t>
            </a:r>
          </a:p>
          <a:p>
            <a:pPr marL="160973" indent="-160973"/>
            <a:r>
              <a:rPr lang="en-US" altLang="zh-CN" dirty="0"/>
              <a:t>Conclusions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ageCurlDouble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286116" y="910816"/>
            <a:ext cx="3835066" cy="1553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61"/>
          </a:p>
        </p:txBody>
      </p:sp>
      <p:sp>
        <p:nvSpPr>
          <p:cNvPr id="22" name="矩形 21"/>
          <p:cNvSpPr/>
          <p:nvPr/>
        </p:nvSpPr>
        <p:spPr>
          <a:xfrm>
            <a:off x="3286116" y="3268271"/>
            <a:ext cx="3835066" cy="13644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61"/>
          </a:p>
        </p:txBody>
      </p:sp>
      <p:grpSp>
        <p:nvGrpSpPr>
          <p:cNvPr id="2" name="组合 29"/>
          <p:cNvGrpSpPr/>
          <p:nvPr/>
        </p:nvGrpSpPr>
        <p:grpSpPr>
          <a:xfrm>
            <a:off x="2107390" y="3268271"/>
            <a:ext cx="1111355" cy="1364456"/>
            <a:chOff x="1255712" y="1329284"/>
            <a:chExt cx="1481807" cy="1364456"/>
          </a:xfrm>
        </p:grpSpPr>
        <p:sp>
          <p:nvSpPr>
            <p:cNvPr id="17" name="矩形 16"/>
            <p:cNvSpPr/>
            <p:nvPr/>
          </p:nvSpPr>
          <p:spPr>
            <a:xfrm>
              <a:off x="1336591" y="1329284"/>
              <a:ext cx="1364456" cy="1364456"/>
            </a:xfrm>
            <a:prstGeom prst="rect">
              <a:avLst/>
            </a:prstGeom>
            <a:solidFill>
              <a:srgbClr val="1025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61"/>
            </a:p>
          </p:txBody>
        </p:sp>
        <p:pic>
          <p:nvPicPr>
            <p:cNvPr id="23" name="Picture 5" descr="\\MAGNUM\Projects\Microsoft\Cloud Power FY12\Design\ICONS_PNG\Increase.png"/>
            <p:cNvPicPr>
              <a:picLocks noChangeAspect="1" noChangeArrowheads="1"/>
            </p:cNvPicPr>
            <p:nvPr/>
          </p:nvPicPr>
          <p:blipFill>
            <a:blip r:embed="rId3" cstate="print">
              <a:biLevel thresh="50000"/>
            </a:blip>
            <a:srcRect/>
            <a:stretch>
              <a:fillRect/>
            </a:stretch>
          </p:blipFill>
          <p:spPr bwMode="auto">
            <a:xfrm>
              <a:off x="1255712" y="1358074"/>
              <a:ext cx="1481807" cy="1284945"/>
            </a:xfrm>
            <a:prstGeom prst="rect">
              <a:avLst/>
            </a:prstGeom>
            <a:noFill/>
          </p:spPr>
        </p:pic>
      </p:grpSp>
      <p:grpSp>
        <p:nvGrpSpPr>
          <p:cNvPr id="4" name="组合 30"/>
          <p:cNvGrpSpPr/>
          <p:nvPr/>
        </p:nvGrpSpPr>
        <p:grpSpPr>
          <a:xfrm>
            <a:off x="2160967" y="910817"/>
            <a:ext cx="1017992" cy="1500198"/>
            <a:chOff x="1336591" y="2820772"/>
            <a:chExt cx="1364456" cy="1364456"/>
          </a:xfrm>
        </p:grpSpPr>
        <p:sp>
          <p:nvSpPr>
            <p:cNvPr id="18" name="矩形 17"/>
            <p:cNvSpPr/>
            <p:nvPr/>
          </p:nvSpPr>
          <p:spPr>
            <a:xfrm>
              <a:off x="1336591" y="2820772"/>
              <a:ext cx="1364456" cy="1364456"/>
            </a:xfrm>
            <a:prstGeom prst="rect">
              <a:avLst/>
            </a:prstGeom>
            <a:solidFill>
              <a:srgbClr val="1025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61"/>
            </a:p>
          </p:txBody>
        </p:sp>
        <p:grpSp>
          <p:nvGrpSpPr>
            <p:cNvPr id="5" name="组合 23"/>
            <p:cNvGrpSpPr/>
            <p:nvPr/>
          </p:nvGrpSpPr>
          <p:grpSpPr>
            <a:xfrm>
              <a:off x="1459051" y="3059019"/>
              <a:ext cx="1040356" cy="947461"/>
              <a:chOff x="2065786" y="4184708"/>
              <a:chExt cx="1143803" cy="1041671"/>
            </a:xfrm>
          </p:grpSpPr>
          <p:pic>
            <p:nvPicPr>
              <p:cNvPr id="25" name="Picture 3" descr="\\MAGNUM\Projects\Microsoft\Cloud Power FY12\Design\ICONS_PNG\User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biLevel thresh="25000"/>
              </a:blip>
              <a:srcRect/>
              <a:stretch>
                <a:fillRect/>
              </a:stretch>
            </p:blipFill>
            <p:spPr bwMode="auto">
              <a:xfrm>
                <a:off x="2065786" y="4184708"/>
                <a:ext cx="1041942" cy="1041671"/>
              </a:xfrm>
              <a:prstGeom prst="rect">
                <a:avLst/>
              </a:prstGeom>
              <a:noFill/>
            </p:spPr>
          </p:pic>
          <p:pic>
            <p:nvPicPr>
              <p:cNvPr id="26" name="Picture 12"/>
              <p:cNvPicPr>
                <a:picLocks noChangeAspect="1"/>
              </p:cNvPicPr>
              <p:nvPr/>
            </p:nvPicPr>
            <p:blipFill>
              <a:blip r:embed="rId5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848917" y="4416131"/>
                <a:ext cx="360672" cy="532913"/>
              </a:xfrm>
              <a:prstGeom prst="rect">
                <a:avLst/>
              </a:prstGeom>
            </p:spPr>
          </p:pic>
        </p:grpSp>
      </p:grpSp>
      <p:sp>
        <p:nvSpPr>
          <p:cNvPr id="27" name="文本框 26"/>
          <p:cNvSpPr txBox="1"/>
          <p:nvPr/>
        </p:nvSpPr>
        <p:spPr>
          <a:xfrm>
            <a:off x="3378116" y="1401788"/>
            <a:ext cx="3713748" cy="48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900" dirty="0">
              <a:latin typeface="Calibri" panose="020F0502020204030204"/>
            </a:endParaRPr>
          </a:p>
          <a:p>
            <a:pPr>
              <a:lnSpc>
                <a:spcPct val="150000"/>
              </a:lnSpc>
            </a:pPr>
            <a:endParaRPr lang="zh-CN" altLang="en-US" sz="900" dirty="0">
              <a:latin typeface="Calibri" panose="020F0502020204030204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2536017" y="160718"/>
            <a:ext cx="6536577" cy="760695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altLang="zh-CN" b="1" dirty="0"/>
              <a:t>Changes in the way students’ </a:t>
            </a:r>
          </a:p>
          <a:p>
            <a:pPr algn="l"/>
            <a:r>
              <a:rPr lang="en-US" altLang="zh-CN" b="1" dirty="0"/>
              <a:t>communication </a:t>
            </a:r>
          </a:p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36215" y="749316"/>
            <a:ext cx="29468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350" dirty="0"/>
          </a:p>
          <a:p>
            <a:r>
              <a:rPr lang="en-US" altLang="zh-CN" sz="1350" b="1" dirty="0"/>
              <a:t>Face to face communication</a:t>
            </a:r>
            <a:endParaRPr lang="zh-CN" altLang="en-US" sz="1350" b="1" dirty="0"/>
          </a:p>
        </p:txBody>
      </p:sp>
      <p:cxnSp>
        <p:nvCxnSpPr>
          <p:cNvPr id="15" name="직선 연결선 31"/>
          <p:cNvCxnSpPr/>
          <p:nvPr/>
        </p:nvCxnSpPr>
        <p:spPr>
          <a:xfrm rot="16200000" flipH="1">
            <a:off x="4482645" y="2875419"/>
            <a:ext cx="730244" cy="15749"/>
          </a:xfrm>
          <a:prstGeom prst="line">
            <a:avLst/>
          </a:prstGeom>
          <a:ln w="76200" cap="sq">
            <a:solidFill>
              <a:srgbClr val="10253F"/>
            </a:solidFill>
            <a:headEnd type="none"/>
            <a:tailEnd type="triangle"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93471" y="2678907"/>
            <a:ext cx="18752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Video games</a:t>
            </a:r>
            <a:endParaRPr lang="zh-CN" altLang="en-US" sz="1350" dirty="0"/>
          </a:p>
        </p:txBody>
      </p:sp>
      <p:sp>
        <p:nvSpPr>
          <p:cNvPr id="24" name="TextBox 23"/>
          <p:cNvSpPr txBox="1"/>
          <p:nvPr/>
        </p:nvSpPr>
        <p:spPr>
          <a:xfrm>
            <a:off x="4036215" y="3321849"/>
            <a:ext cx="26789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/>
              <a:t>man-machine-man conversation</a:t>
            </a:r>
            <a:endParaRPr lang="zh-CN" altLang="en-US" sz="135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554008" y="3536164"/>
            <a:ext cx="348260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1.Communicate through machines</a:t>
            </a:r>
          </a:p>
          <a:p>
            <a:r>
              <a:rPr lang="en-US" altLang="zh-CN" sz="1350" dirty="0"/>
              <a:t>2. Communicate based on Internet languages</a:t>
            </a:r>
          </a:p>
          <a:p>
            <a:r>
              <a:rPr lang="en-US" altLang="zh-CN" sz="1350" dirty="0"/>
              <a:t>3.Express your meaning only with languages</a:t>
            </a:r>
          </a:p>
          <a:p>
            <a:r>
              <a:rPr lang="en-US" altLang="zh-CN" sz="1350" dirty="0"/>
              <a:t>4. Quite different from the human relationship in reality</a:t>
            </a:r>
          </a:p>
          <a:p>
            <a:r>
              <a:rPr lang="en-US" altLang="zh-CN" sz="1350" dirty="0"/>
              <a:t> </a:t>
            </a:r>
            <a:endParaRPr lang="zh-CN" altLang="en-US" sz="1350" dirty="0"/>
          </a:p>
        </p:txBody>
      </p:sp>
      <p:sp>
        <p:nvSpPr>
          <p:cNvPr id="29" name="TextBox 28"/>
          <p:cNvSpPr txBox="1"/>
          <p:nvPr/>
        </p:nvSpPr>
        <p:spPr>
          <a:xfrm>
            <a:off x="3286116" y="1178710"/>
            <a:ext cx="3964809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1.Communicate with people directly </a:t>
            </a:r>
          </a:p>
          <a:p>
            <a:r>
              <a:rPr lang="en-US" altLang="zh-CN" sz="1350" dirty="0"/>
              <a:t>2. Communicate based on daily expression</a:t>
            </a:r>
          </a:p>
          <a:p>
            <a:r>
              <a:rPr lang="en-US" altLang="zh-CN" sz="1350" dirty="0"/>
              <a:t>3.Express your meaning with languages,  gestures,  facial expressions etc.</a:t>
            </a:r>
          </a:p>
          <a:p>
            <a:r>
              <a:rPr lang="en-US" altLang="zh-CN" sz="1350" dirty="0"/>
              <a:t>4. Almost the same as the human relationship in reality</a:t>
            </a:r>
          </a:p>
          <a:p>
            <a:r>
              <a:rPr lang="en-US" altLang="zh-CN" sz="1350" dirty="0"/>
              <a:t> </a:t>
            </a:r>
            <a:endParaRPr lang="zh-CN" altLang="en-US" sz="135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ageCurlDouble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3378116" y="1401788"/>
            <a:ext cx="3713748" cy="48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900" dirty="0">
              <a:latin typeface="Calibri" panose="020F0502020204030204"/>
            </a:endParaRPr>
          </a:p>
          <a:p>
            <a:pPr>
              <a:lnSpc>
                <a:spcPct val="150000"/>
              </a:lnSpc>
            </a:pPr>
            <a:endParaRPr lang="zh-CN" altLang="en-US" sz="900" dirty="0">
              <a:latin typeface="Calibri" panose="020F0502020204030204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2589596" y="107139"/>
            <a:ext cx="3536181" cy="64294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altLang="zh-CN" dirty="0"/>
              <a:t>Relationship between playing time and making friends</a:t>
            </a:r>
            <a:endParaRPr lang="zh-CN" altLang="en-US" dirty="0"/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4020618859"/>
              </p:ext>
            </p:extLst>
          </p:nvPr>
        </p:nvGraphicFramePr>
        <p:xfrm>
          <a:off x="1043608" y="987574"/>
          <a:ext cx="6768752" cy="373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ageCurlDouble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3378116" y="1401788"/>
            <a:ext cx="3713748" cy="48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900" dirty="0">
              <a:latin typeface="Calibri" panose="020F0502020204030204"/>
            </a:endParaRPr>
          </a:p>
          <a:p>
            <a:pPr>
              <a:lnSpc>
                <a:spcPct val="150000"/>
              </a:lnSpc>
            </a:pPr>
            <a:endParaRPr lang="zh-CN" altLang="en-US" sz="900" dirty="0">
              <a:latin typeface="Calibri" panose="020F0502020204030204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2482438" y="107139"/>
            <a:ext cx="3804074" cy="535785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altLang="zh-CN" dirty="0"/>
              <a:t>Relationship between playing time and having heterosexual(</a:t>
            </a:r>
            <a:r>
              <a:rPr lang="zh-CN" altLang="en-US" dirty="0"/>
              <a:t>异性的</a:t>
            </a:r>
            <a:r>
              <a:rPr lang="en-US" altLang="zh-CN" dirty="0"/>
              <a:t>) friends</a:t>
            </a:r>
            <a:endParaRPr lang="zh-CN" altLang="en-US" dirty="0"/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1926749877"/>
              </p:ext>
            </p:extLst>
          </p:nvPr>
        </p:nvGraphicFramePr>
        <p:xfrm>
          <a:off x="755576" y="915566"/>
          <a:ext cx="698477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ageCurlDouble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1553033" y="3133228"/>
            <a:ext cx="2362676" cy="518684"/>
          </a:xfrm>
        </p:spPr>
        <p:txBody>
          <a:bodyPr>
            <a:normAutofit/>
          </a:bodyPr>
          <a:lstStyle/>
          <a:p>
            <a:r>
              <a:rPr lang="en-US" altLang="zh-CN" sz="1425" dirty="0"/>
              <a:t>Conclusions</a:t>
            </a:r>
          </a:p>
        </p:txBody>
      </p:sp>
      <p:sp>
        <p:nvSpPr>
          <p:cNvPr id="3" name="文本1"/>
          <p:cNvSpPr/>
          <p:nvPr/>
        </p:nvSpPr>
        <p:spPr>
          <a:xfrm>
            <a:off x="2247310" y="1362560"/>
            <a:ext cx="4628945" cy="804564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rgbClr val="EAEAEA"/>
            </a:solidFill>
            <a:prstDash val="solid"/>
          </a:ln>
          <a:effectLst/>
        </p:spPr>
        <p:txBody>
          <a:bodyPr lIns="101250"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35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Playing games in moderation is good for making friends(especially for boys)</a:t>
            </a:r>
          </a:p>
        </p:txBody>
      </p:sp>
      <p:sp>
        <p:nvSpPr>
          <p:cNvPr id="4" name="深色1"/>
          <p:cNvSpPr/>
          <p:nvPr/>
        </p:nvSpPr>
        <p:spPr>
          <a:xfrm>
            <a:off x="1259632" y="1365602"/>
            <a:ext cx="925809" cy="968258"/>
          </a:xfrm>
          <a:custGeom>
            <a:avLst/>
            <a:gdLst/>
            <a:ahLst/>
            <a:cxnLst/>
            <a:rect l="l" t="t" r="r" b="b"/>
            <a:pathLst>
              <a:path w="1871662" h="1727200">
                <a:moveTo>
                  <a:pt x="0" y="0"/>
                </a:moveTo>
                <a:lnTo>
                  <a:pt x="1871662" y="0"/>
                </a:lnTo>
                <a:lnTo>
                  <a:pt x="1871662" y="1308095"/>
                </a:lnTo>
                <a:lnTo>
                  <a:pt x="935831" y="1727200"/>
                </a:lnTo>
                <a:lnTo>
                  <a:pt x="0" y="1308095"/>
                </a:lnTo>
                <a:close/>
              </a:path>
            </a:pathLst>
          </a:custGeom>
          <a:solidFill>
            <a:srgbClr val="10253F"/>
          </a:solidFill>
          <a:ln w="25400" cap="flat" cmpd="sng" algn="ctr">
            <a:noFill/>
            <a:prstDash val="solid"/>
          </a:ln>
          <a:effectLst/>
        </p:spPr>
        <p:txBody>
          <a:bodyPr bIns="18225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5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First</a:t>
            </a:r>
          </a:p>
        </p:txBody>
      </p:sp>
      <p:sp>
        <p:nvSpPr>
          <p:cNvPr id="5" name="文本2"/>
          <p:cNvSpPr/>
          <p:nvPr/>
        </p:nvSpPr>
        <p:spPr>
          <a:xfrm>
            <a:off x="2246514" y="2343493"/>
            <a:ext cx="4629742" cy="841621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rgbClr val="EAEAEA"/>
            </a:solidFill>
            <a:prstDash val="solid"/>
          </a:ln>
          <a:effectLst/>
        </p:spPr>
        <p:txBody>
          <a:bodyPr lIns="101250"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35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Playing games too much is bad for us real life relationships(especially for heterosexual friends)</a:t>
            </a:r>
          </a:p>
        </p:txBody>
      </p:sp>
      <p:sp>
        <p:nvSpPr>
          <p:cNvPr id="7" name="深色2"/>
          <p:cNvSpPr/>
          <p:nvPr/>
        </p:nvSpPr>
        <p:spPr>
          <a:xfrm>
            <a:off x="1265001" y="2345847"/>
            <a:ext cx="925809" cy="1016616"/>
          </a:xfrm>
          <a:custGeom>
            <a:avLst/>
            <a:gdLst/>
            <a:ahLst/>
            <a:cxnLst/>
            <a:rect l="l" t="t" r="r" b="b"/>
            <a:pathLst>
              <a:path w="1871662" h="1727200">
                <a:moveTo>
                  <a:pt x="0" y="0"/>
                </a:moveTo>
                <a:lnTo>
                  <a:pt x="935831" y="458779"/>
                </a:lnTo>
                <a:lnTo>
                  <a:pt x="1871662" y="0"/>
                </a:lnTo>
                <a:lnTo>
                  <a:pt x="1871662" y="1268421"/>
                </a:lnTo>
                <a:lnTo>
                  <a:pt x="935831" y="1727200"/>
                </a:lnTo>
                <a:lnTo>
                  <a:pt x="0" y="1268421"/>
                </a:lnTo>
                <a:close/>
              </a:path>
            </a:pathLst>
          </a:custGeom>
          <a:solidFill>
            <a:srgbClr val="10253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5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Second</a:t>
            </a:r>
          </a:p>
        </p:txBody>
      </p:sp>
      <p:sp>
        <p:nvSpPr>
          <p:cNvPr id="8" name="文本3"/>
          <p:cNvSpPr/>
          <p:nvPr/>
        </p:nvSpPr>
        <p:spPr>
          <a:xfrm>
            <a:off x="2246513" y="3362463"/>
            <a:ext cx="4629742" cy="89422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rgbClr val="EAEAEA"/>
            </a:solidFill>
            <a:prstDash val="solid"/>
          </a:ln>
          <a:effectLst/>
        </p:spPr>
        <p:txBody>
          <a:bodyPr lIns="101250"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35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effect of gaming on girls’ social skills is generally higher than that of boys </a:t>
            </a:r>
          </a:p>
        </p:txBody>
      </p:sp>
      <p:sp>
        <p:nvSpPr>
          <p:cNvPr id="9" name="深色3"/>
          <p:cNvSpPr/>
          <p:nvPr/>
        </p:nvSpPr>
        <p:spPr>
          <a:xfrm>
            <a:off x="1259632" y="3363838"/>
            <a:ext cx="931178" cy="1075455"/>
          </a:xfrm>
          <a:custGeom>
            <a:avLst/>
            <a:gdLst/>
            <a:ahLst/>
            <a:cxnLst/>
            <a:rect l="l" t="t" r="r" b="b"/>
            <a:pathLst>
              <a:path w="1871662" h="1727200">
                <a:moveTo>
                  <a:pt x="0" y="0"/>
                </a:moveTo>
                <a:lnTo>
                  <a:pt x="935831" y="458779"/>
                </a:lnTo>
                <a:lnTo>
                  <a:pt x="1871662" y="0"/>
                </a:lnTo>
                <a:lnTo>
                  <a:pt x="1871662" y="1268421"/>
                </a:lnTo>
                <a:lnTo>
                  <a:pt x="935831" y="1727200"/>
                </a:lnTo>
                <a:lnTo>
                  <a:pt x="0" y="1268421"/>
                </a:lnTo>
                <a:close/>
              </a:path>
            </a:pathLst>
          </a:custGeom>
          <a:solidFill>
            <a:srgbClr val="10253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5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Third</a:t>
            </a:r>
          </a:p>
        </p:txBody>
      </p:sp>
      <p:sp>
        <p:nvSpPr>
          <p:cNvPr id="10" name="文本占位符 5">
            <a:extLst>
              <a:ext uri="{FF2B5EF4-FFF2-40B4-BE49-F238E27FC236}">
                <a16:creationId xmlns:a16="http://schemas.microsoft.com/office/drawing/2014/main" id="{87830F39-47A9-42EF-AEEE-A90161E990EB}"/>
              </a:ext>
            </a:extLst>
          </p:cNvPr>
          <p:cNvSpPr txBox="1">
            <a:spLocks/>
          </p:cNvSpPr>
          <p:nvPr/>
        </p:nvSpPr>
        <p:spPr>
          <a:xfrm>
            <a:off x="2555776" y="24367"/>
            <a:ext cx="3150235" cy="52832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/>
              <a:t>Conclusion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ageCurlDouble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17"/>
          <p:cNvSpPr>
            <a:spLocks noGrp="1"/>
          </p:cNvSpPr>
          <p:nvPr>
            <p:ph type="body" sz="quarter" idx="11"/>
          </p:nvPr>
        </p:nvSpPr>
        <p:spPr>
          <a:xfrm>
            <a:off x="4176251" y="1614242"/>
            <a:ext cx="2473956" cy="613668"/>
          </a:xfrm>
        </p:spPr>
        <p:txBody>
          <a:bodyPr/>
          <a:lstStyle/>
          <a:p>
            <a:r>
              <a:rPr lang="en-US" sz="3200" dirty="0"/>
              <a:t>SUGGESTIONS</a:t>
            </a:r>
            <a:endParaRPr lang="en-US" sz="3200" dirty="0">
              <a:ea typeface="微软雅黑" panose="020B0503020204020204" pitchFamily="34" charset="-122"/>
              <a:cs typeface="Segoe UI Light" panose="020B0502040204020203" pitchFamily="34" charset="0"/>
            </a:endParaRPr>
          </a:p>
        </p:txBody>
      </p:sp>
      <p:sp>
        <p:nvSpPr>
          <p:cNvPr id="9" name="文本占位符 16"/>
          <p:cNvSpPr>
            <a:spLocks noGrp="1"/>
          </p:cNvSpPr>
          <p:nvPr>
            <p:ph type="body" sz="quarter" idx="10"/>
          </p:nvPr>
        </p:nvSpPr>
        <p:spPr>
          <a:xfrm>
            <a:off x="1007842" y="1463898"/>
            <a:ext cx="1949971" cy="914400"/>
          </a:xfrm>
        </p:spPr>
        <p:txBody>
          <a:bodyPr/>
          <a:lstStyle/>
          <a:p>
            <a:r>
              <a:rPr lang="en-US" altLang="zh-CN" dirty="0"/>
              <a:t>PART  5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694055" y="2989580"/>
            <a:ext cx="8002905" cy="9144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dirty="0"/>
              <a:t>Some suggestions are put forward for college students about the above survey conclusions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ageCurlDouble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17"/>
          <p:cNvSpPr>
            <a:spLocks noGrp="1"/>
          </p:cNvSpPr>
          <p:nvPr>
            <p:ph type="body" sz="quarter" idx="11"/>
          </p:nvPr>
        </p:nvSpPr>
        <p:spPr>
          <a:xfrm>
            <a:off x="3928745" y="1512570"/>
            <a:ext cx="5110480" cy="613410"/>
          </a:xfrm>
        </p:spPr>
        <p:txBody>
          <a:bodyPr/>
          <a:lstStyle/>
          <a:p>
            <a:r>
              <a:rPr lang="en-US" sz="6000" b="1" i="1" dirty="0">
                <a:sym typeface="+mn-ea"/>
              </a:rPr>
              <a:t>I</a:t>
            </a:r>
            <a:r>
              <a:rPr lang="en-US" sz="6000" i="1" dirty="0">
                <a:sym typeface="+mn-ea"/>
              </a:rPr>
              <a:t>NTRODUCTION</a:t>
            </a:r>
            <a:endParaRPr lang="en-US" altLang="en-US" sz="6000" i="1" dirty="0">
              <a:ea typeface="微软雅黑" panose="020B0503020204020204" pitchFamily="34" charset="-122"/>
              <a:cs typeface="Segoe UI Light" panose="020B0502040204020203" pitchFamily="34" charset="0"/>
              <a:sym typeface="+mn-ea"/>
            </a:endParaRPr>
          </a:p>
        </p:txBody>
      </p:sp>
      <p:sp>
        <p:nvSpPr>
          <p:cNvPr id="9" name="文本占位符 16"/>
          <p:cNvSpPr>
            <a:spLocks noGrp="1"/>
          </p:cNvSpPr>
          <p:nvPr>
            <p:ph type="body" sz="quarter" idx="10"/>
          </p:nvPr>
        </p:nvSpPr>
        <p:spPr>
          <a:xfrm>
            <a:off x="1185642" y="1463898"/>
            <a:ext cx="1949971" cy="914400"/>
          </a:xfrm>
        </p:spPr>
        <p:txBody>
          <a:bodyPr/>
          <a:lstStyle/>
          <a:p>
            <a:r>
              <a:rPr lang="en-US" altLang="zh-CN" dirty="0"/>
              <a:t>PART  1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610" y="2687320"/>
            <a:ext cx="2963545" cy="23310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rcRect l="3643"/>
          <a:stretch>
            <a:fillRect/>
          </a:stretch>
        </p:blipFill>
        <p:spPr>
          <a:xfrm>
            <a:off x="358140" y="2688590"/>
            <a:ext cx="2334895" cy="23304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0790" y="2688590"/>
            <a:ext cx="2585085" cy="2329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ageCurlDouble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703759" y="107325"/>
            <a:ext cx="3744441" cy="457101"/>
          </a:xfrm>
        </p:spPr>
        <p:txBody>
          <a:bodyPr/>
          <a:lstStyle/>
          <a:p>
            <a:pPr algn="ctr"/>
            <a:r>
              <a:rPr lang="en-US" altLang="zh-CN" dirty="0"/>
              <a:t>SOME SUGGESTIONS</a:t>
            </a:r>
          </a:p>
        </p:txBody>
      </p:sp>
      <p:sp>
        <p:nvSpPr>
          <p:cNvPr id="4" name="矩形 3"/>
          <p:cNvSpPr/>
          <p:nvPr/>
        </p:nvSpPr>
        <p:spPr>
          <a:xfrm>
            <a:off x="3524684" y="2521072"/>
            <a:ext cx="2010946" cy="1837993"/>
          </a:xfrm>
          <a:prstGeom prst="rect">
            <a:avLst/>
          </a:prstGeom>
          <a:solidFill>
            <a:srgbClr val="10253F">
              <a:alpha val="60000"/>
            </a:srgbClr>
          </a:solidFill>
          <a:ln>
            <a:noFill/>
          </a:ln>
          <a:scene3d>
            <a:camera prst="isometricTopUp">
              <a:rot lat="19334316" lon="18553888" rev="380609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52458" y="2168153"/>
            <a:ext cx="2010946" cy="1837993"/>
          </a:xfrm>
          <a:prstGeom prst="rect">
            <a:avLst/>
          </a:prstGeom>
          <a:solidFill>
            <a:srgbClr val="10253F">
              <a:alpha val="90000"/>
            </a:srgbClr>
          </a:solidFill>
          <a:ln>
            <a:noFill/>
          </a:ln>
          <a:scene3d>
            <a:camera prst="isometricTopUp">
              <a:rot lat="19334316" lon="18553888" rev="380609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70914" y="1815234"/>
            <a:ext cx="2010946" cy="1837993"/>
          </a:xfrm>
          <a:prstGeom prst="rect">
            <a:avLst/>
          </a:prstGeom>
          <a:solidFill>
            <a:srgbClr val="10253F">
              <a:alpha val="55000"/>
            </a:srgbClr>
          </a:solidFill>
          <a:ln>
            <a:noFill/>
          </a:ln>
          <a:scene3d>
            <a:camera prst="isometricTopUp">
              <a:rot lat="19334316" lon="18553888" rev="380609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53134" y="1437548"/>
            <a:ext cx="2038044" cy="1862760"/>
          </a:xfrm>
          <a:prstGeom prst="rect">
            <a:avLst/>
          </a:prstGeom>
          <a:solidFill>
            <a:srgbClr val="10253F">
              <a:alpha val="80000"/>
            </a:srgbClr>
          </a:solidFill>
          <a:ln>
            <a:noFill/>
          </a:ln>
          <a:scene3d>
            <a:camera prst="isometricTopUp">
              <a:rot lat="19334316" lon="18553888" rev="3806097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文本框 31"/>
          <p:cNvSpPr txBox="1"/>
          <p:nvPr/>
        </p:nvSpPr>
        <p:spPr>
          <a:xfrm>
            <a:off x="369146" y="2245124"/>
            <a:ext cx="2869537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Put down your phone and computer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32"/>
          <p:cNvSpPr txBox="1"/>
          <p:nvPr/>
        </p:nvSpPr>
        <p:spPr>
          <a:xfrm>
            <a:off x="847666" y="1815615"/>
            <a:ext cx="1677767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Suggestion one </a:t>
            </a:r>
            <a:endParaRPr lang="en-US" altLang="zh-CN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239653" y="2167974"/>
            <a:ext cx="2430916" cy="0"/>
          </a:xfrm>
          <a:prstGeom prst="line">
            <a:avLst/>
          </a:prstGeom>
          <a:ln w="15875">
            <a:solidFill>
              <a:srgbClr val="10253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743069" y="2734507"/>
            <a:ext cx="1316884" cy="0"/>
          </a:xfrm>
          <a:prstGeom prst="line">
            <a:avLst/>
          </a:prstGeom>
          <a:ln w="15875">
            <a:solidFill>
              <a:srgbClr val="10253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40"/>
          <p:cNvSpPr txBox="1"/>
          <p:nvPr/>
        </p:nvSpPr>
        <p:spPr>
          <a:xfrm>
            <a:off x="6448688" y="2776738"/>
            <a:ext cx="25002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Put the money you recharge in the game to good use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41"/>
          <p:cNvSpPr txBox="1"/>
          <p:nvPr/>
        </p:nvSpPr>
        <p:spPr>
          <a:xfrm>
            <a:off x="6517266" y="2427458"/>
            <a:ext cx="1852133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Suggestion three</a:t>
            </a:r>
            <a:endParaRPr lang="en-US" altLang="zh-CN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608957" y="3561002"/>
            <a:ext cx="1316885" cy="0"/>
          </a:xfrm>
          <a:prstGeom prst="line">
            <a:avLst/>
          </a:prstGeom>
          <a:ln w="15875">
            <a:solidFill>
              <a:srgbClr val="10253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50"/>
          <p:cNvSpPr txBox="1"/>
          <p:nvPr/>
        </p:nvSpPr>
        <p:spPr>
          <a:xfrm>
            <a:off x="6520180" y="3237230"/>
            <a:ext cx="17145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Suggestion four</a:t>
            </a:r>
            <a:endParaRPr lang="en-US" altLang="zh-CN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409727" y="3112959"/>
            <a:ext cx="1967800" cy="0"/>
          </a:xfrm>
          <a:prstGeom prst="line">
            <a:avLst/>
          </a:prstGeom>
          <a:ln w="15875">
            <a:solidFill>
              <a:srgbClr val="10253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59"/>
          <p:cNvSpPr txBox="1"/>
          <p:nvPr/>
        </p:nvSpPr>
        <p:spPr>
          <a:xfrm>
            <a:off x="390736" y="3192658"/>
            <a:ext cx="247690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Find something that interests you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60"/>
          <p:cNvSpPr txBox="1"/>
          <p:nvPr/>
        </p:nvSpPr>
        <p:spPr>
          <a:xfrm>
            <a:off x="864845" y="2776786"/>
            <a:ext cx="1528781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Suggestion two</a:t>
            </a:r>
          </a:p>
        </p:txBody>
      </p:sp>
      <p:sp>
        <p:nvSpPr>
          <p:cNvPr id="26" name="文本框 40"/>
          <p:cNvSpPr txBox="1"/>
          <p:nvPr/>
        </p:nvSpPr>
        <p:spPr>
          <a:xfrm>
            <a:off x="6517268" y="3653038"/>
            <a:ext cx="25002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Talk to people around you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ageCurlDouble"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700020" y="122555"/>
            <a:ext cx="4154805" cy="457200"/>
          </a:xfrm>
        </p:spPr>
        <p:txBody>
          <a:bodyPr/>
          <a:lstStyle/>
          <a:p>
            <a:pPr algn="ctr"/>
            <a:r>
              <a:rPr lang="en-US" dirty="0"/>
              <a:t>SHORTCOMINGS</a:t>
            </a:r>
          </a:p>
        </p:txBody>
      </p:sp>
      <p:sp>
        <p:nvSpPr>
          <p:cNvPr id="3" name="椭圆 2"/>
          <p:cNvSpPr/>
          <p:nvPr/>
        </p:nvSpPr>
        <p:spPr>
          <a:xfrm>
            <a:off x="819429" y="1673902"/>
            <a:ext cx="2363189" cy="2363189"/>
          </a:xfrm>
          <a:prstGeom prst="ellipse">
            <a:avLst/>
          </a:prstGeom>
          <a:solidFill>
            <a:srgbClr val="10253F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04877" y="1559353"/>
            <a:ext cx="2592288" cy="2592288"/>
          </a:xfrm>
          <a:prstGeom prst="ellipse">
            <a:avLst/>
          </a:prstGeom>
          <a:noFill/>
          <a:ln cmpd="sng"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412" y="2207425"/>
            <a:ext cx="914667" cy="1286251"/>
          </a:xfrm>
          <a:prstGeom prst="rect">
            <a:avLst/>
          </a:prstGeom>
        </p:spPr>
      </p:pic>
      <p:cxnSp>
        <p:nvCxnSpPr>
          <p:cNvPr id="7" name="直接连接符 6"/>
          <p:cNvCxnSpPr>
            <a:stCxn id="4" idx="0"/>
            <a:endCxn id="11" idx="2"/>
          </p:cNvCxnSpPr>
          <p:nvPr/>
        </p:nvCxnSpPr>
        <p:spPr>
          <a:xfrm>
            <a:off x="2001021" y="1559353"/>
            <a:ext cx="2073322" cy="1"/>
          </a:xfrm>
          <a:prstGeom prst="line">
            <a:avLst/>
          </a:prstGeom>
          <a:ln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stCxn id="4" idx="6"/>
            <a:endCxn id="14" idx="2"/>
          </p:cNvCxnSpPr>
          <p:nvPr/>
        </p:nvCxnSpPr>
        <p:spPr>
          <a:xfrm flipV="1">
            <a:off x="3297165" y="2850551"/>
            <a:ext cx="777180" cy="4946"/>
          </a:xfrm>
          <a:prstGeom prst="line">
            <a:avLst/>
          </a:prstGeom>
          <a:ln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stCxn id="4" idx="4"/>
            <a:endCxn id="17" idx="2"/>
          </p:cNvCxnSpPr>
          <p:nvPr/>
        </p:nvCxnSpPr>
        <p:spPr>
          <a:xfrm flipV="1">
            <a:off x="2001021" y="4151640"/>
            <a:ext cx="2073322" cy="1"/>
          </a:xfrm>
          <a:prstGeom prst="line">
            <a:avLst/>
          </a:prstGeom>
          <a:ln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4074343" y="1199312"/>
            <a:ext cx="720080" cy="720081"/>
            <a:chOff x="3995936" y="1495373"/>
            <a:chExt cx="720080" cy="720080"/>
          </a:xfrm>
        </p:grpSpPr>
        <p:sp>
          <p:nvSpPr>
            <p:cNvPr id="11" name="椭圆 10"/>
            <p:cNvSpPr/>
            <p:nvPr/>
          </p:nvSpPr>
          <p:spPr>
            <a:xfrm>
              <a:off x="3995936" y="1495373"/>
              <a:ext cx="720080" cy="720080"/>
            </a:xfrm>
            <a:prstGeom prst="ellipse">
              <a:avLst/>
            </a:prstGeom>
            <a:solidFill>
              <a:srgbClr val="1025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9"/>
            <p:cNvSpPr txBox="1"/>
            <p:nvPr/>
          </p:nvSpPr>
          <p:spPr>
            <a:xfrm>
              <a:off x="4061545" y="1624511"/>
              <a:ext cx="604653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074345" y="2490511"/>
            <a:ext cx="720080" cy="720080"/>
            <a:chOff x="3995936" y="2786571"/>
            <a:chExt cx="720080" cy="720080"/>
          </a:xfrm>
        </p:grpSpPr>
        <p:sp>
          <p:nvSpPr>
            <p:cNvPr id="14" name="椭圆 13"/>
            <p:cNvSpPr/>
            <p:nvPr/>
          </p:nvSpPr>
          <p:spPr>
            <a:xfrm>
              <a:off x="3995936" y="2786571"/>
              <a:ext cx="720080" cy="720080"/>
            </a:xfrm>
            <a:prstGeom prst="ellipse">
              <a:avLst/>
            </a:prstGeom>
            <a:solidFill>
              <a:srgbClr val="1025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4061543" y="2920654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074343" y="3791600"/>
            <a:ext cx="720080" cy="720080"/>
            <a:chOff x="3995936" y="4087662"/>
            <a:chExt cx="720080" cy="720080"/>
          </a:xfrm>
        </p:grpSpPr>
        <p:sp>
          <p:nvSpPr>
            <p:cNvPr id="17" name="椭圆 16"/>
            <p:cNvSpPr/>
            <p:nvPr/>
          </p:nvSpPr>
          <p:spPr>
            <a:xfrm>
              <a:off x="3995936" y="4087662"/>
              <a:ext cx="720080" cy="720080"/>
            </a:xfrm>
            <a:prstGeom prst="ellipse">
              <a:avLst/>
            </a:prstGeom>
            <a:solidFill>
              <a:srgbClr val="1025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5"/>
            <p:cNvSpPr txBox="1"/>
            <p:nvPr/>
          </p:nvSpPr>
          <p:spPr>
            <a:xfrm>
              <a:off x="4061545" y="4216800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TextBox 16"/>
          <p:cNvSpPr txBox="1"/>
          <p:nvPr/>
        </p:nvSpPr>
        <p:spPr bwMode="auto">
          <a:xfrm>
            <a:off x="4980191" y="1418764"/>
            <a:ext cx="3546569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There is no strict mathematical model and analysis of sample data</a:t>
            </a:r>
          </a:p>
        </p:txBody>
      </p:sp>
      <p:sp>
        <p:nvSpPr>
          <p:cNvPr id="20" name="矩形 19"/>
          <p:cNvSpPr/>
          <p:nvPr/>
        </p:nvSpPr>
        <p:spPr bwMode="auto">
          <a:xfrm>
            <a:off x="4980305" y="1052830"/>
            <a:ext cx="2900045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SUBJECTIVITY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TextBox 18"/>
          <p:cNvSpPr txBox="1"/>
          <p:nvPr/>
        </p:nvSpPr>
        <p:spPr bwMode="auto">
          <a:xfrm>
            <a:off x="5025597" y="2669881"/>
            <a:ext cx="3546569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number of people surveyed is too small</a:t>
            </a:r>
          </a:p>
        </p:txBody>
      </p:sp>
      <p:sp>
        <p:nvSpPr>
          <p:cNvPr id="22" name="矩形 21"/>
          <p:cNvSpPr/>
          <p:nvPr/>
        </p:nvSpPr>
        <p:spPr bwMode="auto">
          <a:xfrm>
            <a:off x="5039995" y="2387600"/>
            <a:ext cx="312356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LACK OF UNIVERSALITY</a:t>
            </a:r>
          </a:p>
        </p:txBody>
      </p:sp>
      <p:sp>
        <p:nvSpPr>
          <p:cNvPr id="23" name="TextBox 20"/>
          <p:cNvSpPr txBox="1"/>
          <p:nvPr/>
        </p:nvSpPr>
        <p:spPr bwMode="auto">
          <a:xfrm>
            <a:off x="5025359" y="4151446"/>
            <a:ext cx="3546569" cy="41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scope of the answer is limited</a:t>
            </a:r>
          </a:p>
        </p:txBody>
      </p:sp>
      <p:sp>
        <p:nvSpPr>
          <p:cNvPr id="24" name="矩形 23"/>
          <p:cNvSpPr/>
          <p:nvPr/>
        </p:nvSpPr>
        <p:spPr bwMode="auto">
          <a:xfrm>
            <a:off x="5039995" y="3852545"/>
            <a:ext cx="284035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LACK OF ELASTICITY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370844"/>
            <a:ext cx="9144000" cy="2376264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11"/>
          <p:cNvSpPr txBox="1"/>
          <p:nvPr/>
        </p:nvSpPr>
        <p:spPr>
          <a:xfrm>
            <a:off x="344805" y="2110105"/>
            <a:ext cx="86207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listening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ageCurlDouble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7838"/>
            <a:ext cx="3131840" cy="51435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38"/>
          <p:cNvSpPr txBox="1"/>
          <p:nvPr/>
        </p:nvSpPr>
        <p:spPr>
          <a:xfrm>
            <a:off x="276803" y="2112065"/>
            <a:ext cx="25781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sp>
        <p:nvSpPr>
          <p:cNvPr id="17" name="文本框 18"/>
          <p:cNvSpPr txBox="1"/>
          <p:nvPr/>
        </p:nvSpPr>
        <p:spPr>
          <a:xfrm>
            <a:off x="6024501" y="777124"/>
            <a:ext cx="218376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i="1" dirty="0">
                <a:sym typeface="+mn-ea"/>
              </a:rPr>
              <a:t>INTRODUCTION</a:t>
            </a:r>
            <a:endParaRPr lang="zh-CN" altLang="en-US" sz="2400" i="1" dirty="0">
              <a:solidFill>
                <a:srgbClr val="1025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336796" y="653438"/>
            <a:ext cx="565150" cy="707390"/>
            <a:chOff x="3618344" y="1947828"/>
            <a:chExt cx="611483" cy="707886"/>
          </a:xfrm>
        </p:grpSpPr>
        <p:sp>
          <p:nvSpPr>
            <p:cNvPr id="16" name="文本框 16"/>
            <p:cNvSpPr txBox="1"/>
            <p:nvPr/>
          </p:nvSpPr>
          <p:spPr>
            <a:xfrm>
              <a:off x="3618344" y="1947828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10253F"/>
                  </a:solidFill>
                  <a:ea typeface="微软雅黑" panose="020B0503020204020204" pitchFamily="34" charset="-122"/>
                </a:rPr>
                <a:t>1</a:t>
              </a:r>
              <a:endParaRPr lang="zh-CN" altLang="en-US" sz="4000" dirty="0">
                <a:solidFill>
                  <a:srgbClr val="10253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3980267" y="2119776"/>
              <a:ext cx="249560" cy="453828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5336315" y="2887229"/>
            <a:ext cx="551179" cy="707390"/>
            <a:chOff x="4453871" y="2131435"/>
            <a:chExt cx="609937" cy="707886"/>
          </a:xfrm>
        </p:grpSpPr>
        <p:sp>
          <p:nvSpPr>
            <p:cNvPr id="19" name="文本框 20"/>
            <p:cNvSpPr txBox="1"/>
            <p:nvPr/>
          </p:nvSpPr>
          <p:spPr>
            <a:xfrm>
              <a:off x="4453871" y="2131435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10253F"/>
                  </a:solidFill>
                  <a:ea typeface="微软雅黑" panose="020B0503020204020204" pitchFamily="34" charset="-122"/>
                </a:rPr>
                <a:t>4</a:t>
              </a:r>
              <a:endParaRPr lang="zh-CN" altLang="en-US" sz="4000" dirty="0">
                <a:solidFill>
                  <a:srgbClr val="10253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 flipH="1">
              <a:off x="4843082" y="2252542"/>
              <a:ext cx="220726" cy="466528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5338220" y="1434349"/>
            <a:ext cx="563880" cy="707390"/>
            <a:chOff x="3436656" y="2576069"/>
            <a:chExt cx="580550" cy="707886"/>
          </a:xfrm>
        </p:grpSpPr>
        <p:sp>
          <p:nvSpPr>
            <p:cNvPr id="22" name="文本框 23"/>
            <p:cNvSpPr txBox="1"/>
            <p:nvPr/>
          </p:nvSpPr>
          <p:spPr>
            <a:xfrm>
              <a:off x="3436656" y="2576069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10253F"/>
                  </a:solidFill>
                  <a:ea typeface="微软雅黑" panose="020B0503020204020204" pitchFamily="34" charset="-122"/>
                </a:rPr>
                <a:t>2</a:t>
              </a:r>
              <a:endParaRPr lang="zh-CN" altLang="en-US" sz="4000" dirty="0">
                <a:solidFill>
                  <a:srgbClr val="10253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 flipH="1">
              <a:off x="3789597" y="2720082"/>
              <a:ext cx="227609" cy="482551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7"/>
          <p:cNvSpPr txBox="1"/>
          <p:nvPr/>
        </p:nvSpPr>
        <p:spPr>
          <a:xfrm>
            <a:off x="6024501" y="3804804"/>
            <a:ext cx="19843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i="1" dirty="0">
                <a:sym typeface="+mn-ea"/>
              </a:rPr>
              <a:t>SUGGESTIONS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5354095" y="3664469"/>
            <a:ext cx="513080" cy="707390"/>
            <a:chOff x="6102094" y="2560798"/>
            <a:chExt cx="531169" cy="707886"/>
          </a:xfrm>
        </p:grpSpPr>
        <p:sp>
          <p:nvSpPr>
            <p:cNvPr id="25" name="文本框 26"/>
            <p:cNvSpPr txBox="1"/>
            <p:nvPr/>
          </p:nvSpPr>
          <p:spPr>
            <a:xfrm>
              <a:off x="6102094" y="2560798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10253F"/>
                  </a:solidFill>
                  <a:ea typeface="微软雅黑" panose="020B0503020204020204" pitchFamily="34" charset="-122"/>
                </a:rPr>
                <a:t>5</a:t>
              </a:r>
              <a:endParaRPr lang="zh-CN" altLang="en-US" sz="4000" dirty="0">
                <a:solidFill>
                  <a:srgbClr val="10253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 flipH="1">
              <a:off x="6430057" y="2701039"/>
              <a:ext cx="203206" cy="501104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30"/>
          <p:cNvSpPr txBox="1"/>
          <p:nvPr/>
        </p:nvSpPr>
        <p:spPr>
          <a:xfrm>
            <a:off x="3132076" y="2179839"/>
            <a:ext cx="175831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i="1" dirty="0">
                <a:sym typeface="+mn-ea"/>
              </a:rPr>
              <a:t>Echoes in</a:t>
            </a:r>
            <a:endParaRPr lang="en-US" altLang="en-US" sz="3200" b="1" i="1" dirty="0">
              <a:solidFill>
                <a:srgbClr val="1025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en-US" altLang="en-US" sz="3200" b="1" i="1" dirty="0">
              <a:solidFill>
                <a:srgbClr val="1025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338220" y="2179839"/>
            <a:ext cx="581660" cy="707390"/>
            <a:chOff x="3422454" y="3109514"/>
            <a:chExt cx="582205" cy="707886"/>
          </a:xfrm>
        </p:grpSpPr>
        <p:sp>
          <p:nvSpPr>
            <p:cNvPr id="28" name="文本框 29"/>
            <p:cNvSpPr txBox="1"/>
            <p:nvPr/>
          </p:nvSpPr>
          <p:spPr>
            <a:xfrm>
              <a:off x="3422454" y="3109514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10253F"/>
                  </a:solidFill>
                  <a:ea typeface="微软雅黑" panose="020B0503020204020204" pitchFamily="34" charset="-122"/>
                </a:rPr>
                <a:t>3</a:t>
              </a:r>
              <a:endParaRPr lang="zh-CN" altLang="en-US" sz="4000" dirty="0">
                <a:solidFill>
                  <a:srgbClr val="10253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 flipH="1">
              <a:off x="3784039" y="3220974"/>
              <a:ext cx="220620" cy="485595"/>
            </a:xfrm>
            <a:prstGeom prst="line">
              <a:avLst/>
            </a:prstGeom>
            <a:ln>
              <a:solidFill>
                <a:srgbClr val="102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左大括号 3"/>
          <p:cNvSpPr/>
          <p:nvPr/>
        </p:nvSpPr>
        <p:spPr>
          <a:xfrm>
            <a:off x="4890135" y="1463040"/>
            <a:ext cx="419735" cy="2127250"/>
          </a:xfrm>
          <a:prstGeom prst="leftBrace">
            <a:avLst>
              <a:gd name="adj1" fmla="val 8333"/>
              <a:gd name="adj2" fmla="val 50000"/>
            </a:avLst>
          </a:prstGeom>
          <a:ln w="57150" cap="rnd"/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27"/>
          <p:cNvSpPr txBox="1"/>
          <p:nvPr/>
        </p:nvSpPr>
        <p:spPr>
          <a:xfrm>
            <a:off x="6024501" y="3013594"/>
            <a:ext cx="23463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i="1" dirty="0">
                <a:sym typeface="+mn-ea"/>
              </a:rPr>
              <a:t>SOCIAL CONTACT</a:t>
            </a:r>
            <a:endParaRPr lang="en-US" altLang="en-US" sz="2400" b="1" i="1" dirty="0">
              <a:solidFill>
                <a:srgbClr val="1025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27"/>
          <p:cNvSpPr txBox="1"/>
          <p:nvPr/>
        </p:nvSpPr>
        <p:spPr>
          <a:xfrm>
            <a:off x="6024501" y="1577859"/>
            <a:ext cx="30429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i="1" dirty="0">
                <a:sym typeface="+mn-ea"/>
              </a:rPr>
              <a:t>READING AND SPORTS</a:t>
            </a:r>
            <a:endParaRPr lang="en-US" altLang="en-US" sz="2400" b="1" i="1" dirty="0">
              <a:solidFill>
                <a:srgbClr val="1025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27"/>
          <p:cNvSpPr txBox="1"/>
          <p:nvPr/>
        </p:nvSpPr>
        <p:spPr>
          <a:xfrm>
            <a:off x="6024501" y="2290964"/>
            <a:ext cx="298259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i="1" dirty="0">
                <a:sym typeface="+mn-ea"/>
              </a:rPr>
              <a:t>FINANCIAL SITUATION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ageCurlDouble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055" y="2250440"/>
            <a:ext cx="2961640" cy="27235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13616" t="31" r="12363" b="33906"/>
          <a:stretch>
            <a:fillRect/>
          </a:stretch>
        </p:blipFill>
        <p:spPr>
          <a:xfrm>
            <a:off x="410210" y="2724150"/>
            <a:ext cx="2503170" cy="19138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2425" y="2978785"/>
            <a:ext cx="1905000" cy="1905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2265" y="1099185"/>
            <a:ext cx="1925320" cy="167068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7700" y="923925"/>
            <a:ext cx="1061720" cy="106299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2520" y="796290"/>
            <a:ext cx="1508760" cy="131889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9"/>
          <a:srcRect r="5932" b="16850"/>
          <a:stretch>
            <a:fillRect/>
          </a:stretch>
        </p:blipFill>
        <p:spPr>
          <a:xfrm>
            <a:off x="755650" y="937260"/>
            <a:ext cx="1812290" cy="1518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ageCurlDouble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r="15981"/>
          <a:stretch>
            <a:fillRect/>
          </a:stretch>
        </p:blipFill>
        <p:spPr>
          <a:xfrm>
            <a:off x="704850" y="1764665"/>
            <a:ext cx="2485390" cy="28035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06425" y="835660"/>
            <a:ext cx="540067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4400" b="1" i="1" dirty="0">
                <a:sym typeface="+mn-ea"/>
              </a:rPr>
              <a:t>Project Background</a:t>
            </a:r>
            <a:r>
              <a:rPr lang="zh-CN" altLang="en-US" sz="4400" b="1" i="1" dirty="0">
                <a:sym typeface="+mn-ea"/>
              </a:rPr>
              <a:t>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419871" y="1851670"/>
            <a:ext cx="5557123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• </a:t>
            </a:r>
            <a:r>
              <a:rPr lang="en-US" altLang="zh-CN" sz="2800" b="1" i="1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Quite a few </a:t>
            </a:r>
            <a:r>
              <a:rPr lang="en-US" altLang="zh-CN" sz="2800" b="1" i="1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SEUers paly </a:t>
            </a:r>
            <a:r>
              <a:rPr lang="en-US" altLang="zh-CN" sz="2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Electronic </a:t>
            </a:r>
            <a:r>
              <a:rPr lang="en-US" altLang="zh-CN" sz="2800" b="1" i="1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games.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19871" y="2924175"/>
            <a:ext cx="544068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zh-CN" altLang="en-US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2800" b="1" i="1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 persisitent myth </a:t>
            </a:r>
            <a:r>
              <a:rPr lang="en-US" altLang="zh-CN" sz="2800" b="1" i="1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that SEUers can balance the games and lives, rejecting the bad influences.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ageCurlDouble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7980" y="683895"/>
            <a:ext cx="540067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4400" b="1" i="1" dirty="0">
                <a:sym typeface="+mn-ea"/>
              </a:rPr>
              <a:t>Questionnaire</a:t>
            </a:r>
            <a:r>
              <a:rPr lang="zh-CN" altLang="en-US" sz="4400" b="1" i="1" dirty="0">
                <a:sym typeface="+mn-ea"/>
              </a:rPr>
              <a:t>：</a:t>
            </a:r>
          </a:p>
        </p:txBody>
      </p:sp>
      <p:pic>
        <p:nvPicPr>
          <p:cNvPr id="5" name="图片 4" descr="X}T01EGA_YTZEW1YI8Z52G3"/>
          <p:cNvPicPr>
            <a:picLocks noChangeAspect="1"/>
          </p:cNvPicPr>
          <p:nvPr/>
        </p:nvPicPr>
        <p:blipFill>
          <a:blip r:embed="rId3"/>
          <a:srcRect l="-1025" t="2364" r="24869" b="4976"/>
          <a:stretch>
            <a:fillRect/>
          </a:stretch>
        </p:blipFill>
        <p:spPr>
          <a:xfrm>
            <a:off x="4456430" y="820420"/>
            <a:ext cx="4220845" cy="425513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BDE675C-360A-48B3-A4A8-75D2ACC2D3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r="22803" b="4000"/>
          <a:stretch/>
        </p:blipFill>
        <p:spPr>
          <a:xfrm>
            <a:off x="466725" y="1452244"/>
            <a:ext cx="3529211" cy="33517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ageCurlDouble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PART 2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3779912" y="1397967"/>
            <a:ext cx="5059714" cy="1194911"/>
          </a:xfrm>
        </p:spPr>
        <p:txBody>
          <a:bodyPr>
            <a:normAutofit fontScale="90000" lnSpcReduction="10000"/>
          </a:bodyPr>
          <a:lstStyle/>
          <a:p>
            <a:r>
              <a:rPr lang="en-US" altLang="zh-CN" dirty="0"/>
              <a:t>The Influence of Electronic Games on College Students’ Extracurricular Exercise and Extracurricular Reading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3851920" y="2576069"/>
            <a:ext cx="1855468" cy="914400"/>
          </a:xfrm>
        </p:spPr>
        <p:txBody>
          <a:bodyPr/>
          <a:lstStyle/>
          <a:p>
            <a:pPr marL="160973" indent="-160973"/>
            <a:r>
              <a:rPr lang="en-US" altLang="zh-CN" sz="1800" dirty="0"/>
              <a:t>Introduction</a:t>
            </a:r>
          </a:p>
          <a:p>
            <a:pPr marL="160973" indent="-160973"/>
            <a:r>
              <a:rPr lang="en-US" altLang="zh-CN" sz="1800" dirty="0"/>
              <a:t>Details</a:t>
            </a:r>
            <a:endParaRPr lang="zh-CN" altLang="en-US" sz="1800" dirty="0"/>
          </a:p>
          <a:p>
            <a:pPr marL="160973" indent="-160973"/>
            <a:r>
              <a:rPr lang="en-US" altLang="zh-CN" sz="1800" dirty="0"/>
              <a:t>Conclusion</a:t>
            </a:r>
            <a:endParaRPr lang="zh-CN" altLang="en-US" sz="1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ageCurlDouble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1208818"/>
              </p:ext>
            </p:extLst>
          </p:nvPr>
        </p:nvGraphicFramePr>
        <p:xfrm>
          <a:off x="683568" y="987574"/>
          <a:ext cx="7488832" cy="360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4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27345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altLang="zh-CN" sz="1400" dirty="0">
                          <a:solidFill>
                            <a:srgbClr val="FFFFFF"/>
                          </a:solidFill>
                        </a:rPr>
                        <a:t>Video game </a:t>
                      </a:r>
                    </a:p>
                    <a:p>
                      <a:pPr algn="r">
                        <a:buNone/>
                      </a:pPr>
                      <a:r>
                        <a:rPr lang="en-US" altLang="zh-CN" sz="1400" dirty="0">
                          <a:solidFill>
                            <a:srgbClr val="FFFFFF"/>
                          </a:solidFill>
                        </a:rPr>
                        <a:t>time</a:t>
                      </a:r>
                    </a:p>
                    <a:p>
                      <a:pPr>
                        <a:buNone/>
                      </a:pPr>
                      <a:r>
                        <a:rPr lang="en-US" altLang="zh-CN" sz="1400" dirty="0">
                          <a:solidFill>
                            <a:srgbClr val="FFFFFF"/>
                          </a:solidFill>
                        </a:rPr>
                        <a:t>Reading </a:t>
                      </a:r>
                    </a:p>
                    <a:p>
                      <a:pPr>
                        <a:buNone/>
                      </a:pPr>
                      <a:r>
                        <a:rPr lang="en-US" altLang="zh-CN" sz="1400" dirty="0">
                          <a:solidFill>
                            <a:srgbClr val="FFFFFF"/>
                          </a:solidFill>
                        </a:rPr>
                        <a:t>and exercise time</a:t>
                      </a:r>
                    </a:p>
                  </a:txBody>
                  <a:tcPr marL="68580" marR="68580" marT="34290" marB="34290">
                    <a:lnL w="19050" cap="rnd">
                      <a:solidFill>
                        <a:srgbClr val="8F9887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9050" cap="rnd">
                      <a:solidFill>
                        <a:srgbClr val="8F9887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>
                      <a:solidFill>
                        <a:schemeClr val="tx1"/>
                      </a:solidFill>
                      <a:prstDash val="solid"/>
                    </a:lnTlToBr>
                    <a:solidFill>
                      <a:srgbClr val="8F988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400" dirty="0">
                        <a:solidFill>
                          <a:srgbClr val="FFFFFF"/>
                        </a:solidFill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400" dirty="0">
                          <a:solidFill>
                            <a:srgbClr val="FFFFFF"/>
                          </a:solidFill>
                        </a:rPr>
                        <a:t>0-2 hours</a:t>
                      </a:r>
                    </a:p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400" dirty="0">
                          <a:solidFill>
                            <a:srgbClr val="FFFFFF"/>
                          </a:solidFill>
                        </a:rPr>
                        <a:t>35</a:t>
                      </a:r>
                    </a:p>
                  </a:txBody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9050" cap="rnd">
                      <a:solidFill>
                        <a:srgbClr val="8F9887"/>
                      </a:solidFill>
                      <a:prstDash val="solid"/>
                    </a:lnT>
                    <a:lnB w="19050">
                      <a:solidFill>
                        <a:srgbClr val="8F9887"/>
                      </a:solidFill>
                      <a:prstDash val="solid"/>
                    </a:lnB>
                    <a:solidFill>
                      <a:srgbClr val="8F988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400" dirty="0">
                        <a:solidFill>
                          <a:srgbClr val="FFFFFF"/>
                        </a:solidFill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400" dirty="0">
                          <a:solidFill>
                            <a:srgbClr val="FFFFFF"/>
                          </a:solidFill>
                        </a:rPr>
                        <a:t>3-6 hours</a:t>
                      </a:r>
                    </a:p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400" dirty="0">
                          <a:solidFill>
                            <a:srgbClr val="FFFFFF"/>
                          </a:solidFill>
                        </a:rPr>
                        <a:t>31</a:t>
                      </a:r>
                    </a:p>
                  </a:txBody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9050" cap="rnd">
                      <a:solidFill>
                        <a:srgbClr val="8F9887"/>
                      </a:solidFill>
                      <a:prstDash val="solid"/>
                    </a:lnT>
                    <a:lnB w="19050">
                      <a:solidFill>
                        <a:srgbClr val="8F9887"/>
                      </a:solidFill>
                      <a:prstDash val="solid"/>
                    </a:lnB>
                    <a:solidFill>
                      <a:srgbClr val="8F988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400" dirty="0">
                        <a:solidFill>
                          <a:srgbClr val="FFFFFF"/>
                        </a:solidFill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400" dirty="0">
                          <a:solidFill>
                            <a:srgbClr val="FFFFFF"/>
                          </a:solidFill>
                        </a:rPr>
                        <a:t>7-15 hours</a:t>
                      </a:r>
                    </a:p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400" dirty="0">
                          <a:solidFill>
                            <a:srgbClr val="FFFFFF"/>
                          </a:solidFill>
                        </a:rPr>
                        <a:t>21</a:t>
                      </a:r>
                    </a:p>
                  </a:txBody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9050" cap="rnd">
                      <a:solidFill>
                        <a:srgbClr val="8F9887"/>
                      </a:solidFill>
                      <a:prstDash val="solid"/>
                    </a:lnT>
                    <a:lnB w="19050">
                      <a:solidFill>
                        <a:srgbClr val="8F9887"/>
                      </a:solidFill>
                      <a:prstDash val="solid"/>
                    </a:lnB>
                    <a:solidFill>
                      <a:srgbClr val="8F988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400" dirty="0">
                        <a:solidFill>
                          <a:srgbClr val="FFFFFF"/>
                        </a:solidFill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400" dirty="0">
                          <a:solidFill>
                            <a:srgbClr val="FFFFFF"/>
                          </a:solidFill>
                        </a:rPr>
                        <a:t>Over 16 hours</a:t>
                      </a:r>
                    </a:p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1400" dirty="0">
                          <a:solidFill>
                            <a:srgbClr val="FFFFFF"/>
                          </a:solidFill>
                        </a:rPr>
                        <a:t>13</a:t>
                      </a:r>
                    </a:p>
                  </a:txBody>
                  <a:tcPr marL="68580" marR="68580" marT="34290" marB="34290">
                    <a:lnL w="12700">
                      <a:solidFill>
                        <a:schemeClr val="tx1"/>
                      </a:solidFill>
                      <a:prstDash val="solid"/>
                    </a:lnL>
                    <a:lnR w="19050" cap="rnd">
                      <a:solidFill>
                        <a:srgbClr val="8F9887"/>
                      </a:solidFill>
                      <a:prstDash val="solid"/>
                    </a:lnR>
                    <a:lnT w="19050" cap="rnd">
                      <a:solidFill>
                        <a:srgbClr val="8F9887"/>
                      </a:solidFill>
                      <a:prstDash val="solid"/>
                    </a:lnT>
                    <a:lnB w="19050">
                      <a:solidFill>
                        <a:srgbClr val="8F9887"/>
                      </a:solidFill>
                      <a:prstDash val="solid"/>
                    </a:lnB>
                    <a:solidFill>
                      <a:srgbClr val="8F98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7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400" b="1" dirty="0">
                          <a:solidFill>
                            <a:srgbClr val="FFFFFF"/>
                          </a:solidFill>
                          <a:cs typeface="+mn-lt"/>
                          <a:sym typeface="+mn-ea"/>
                        </a:rPr>
                        <a:t>0-2 hours</a:t>
                      </a:r>
                      <a:endParaRPr lang="zh-CN" altLang="en-US" sz="1400" b="1">
                        <a:solidFill>
                          <a:srgbClr val="FFFFFF"/>
                        </a:solidFill>
                        <a:cs typeface="+mn-lt"/>
                      </a:endParaRPr>
                    </a:p>
                  </a:txBody>
                  <a:tcPr marL="68580" marR="68580" marT="34290" marB="34290">
                    <a:lnL w="19050" cap="rnd">
                      <a:solidFill>
                        <a:srgbClr val="8F9887"/>
                      </a:solidFill>
                      <a:prstDash val="solid"/>
                    </a:lnL>
                    <a:lnR w="3175">
                      <a:solidFill>
                        <a:srgbClr val="8F9887"/>
                      </a:solidFill>
                      <a:prstDash val="dot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8F98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68580" marR="68580" marT="34290" marB="34290">
                    <a:lnL w="3175">
                      <a:solidFill>
                        <a:srgbClr val="8F9887"/>
                      </a:solidFill>
                      <a:prstDash val="dot"/>
                    </a:lnL>
                    <a:lnR w="3175">
                      <a:solidFill>
                        <a:srgbClr val="8F9887"/>
                      </a:solidFill>
                      <a:prstDash val="dot"/>
                    </a:lnR>
                    <a:lnT w="19050">
                      <a:solidFill>
                        <a:srgbClr val="8F9887"/>
                      </a:solidFill>
                      <a:prstDash val="solid"/>
                    </a:lnT>
                    <a:lnB w="3175">
                      <a:solidFill>
                        <a:srgbClr val="8F98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68580" marR="68580" marT="34290" marB="34290">
                    <a:lnL w="3175">
                      <a:solidFill>
                        <a:srgbClr val="8F9887"/>
                      </a:solidFill>
                      <a:prstDash val="dot"/>
                    </a:lnL>
                    <a:lnR w="3175">
                      <a:solidFill>
                        <a:srgbClr val="8F9887"/>
                      </a:solidFill>
                      <a:prstDash val="dot"/>
                    </a:lnR>
                    <a:lnT w="19050">
                      <a:solidFill>
                        <a:srgbClr val="8F9887"/>
                      </a:solidFill>
                      <a:prstDash val="solid"/>
                    </a:lnT>
                    <a:lnB w="3175">
                      <a:solidFill>
                        <a:srgbClr val="8F98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68580" marR="68580" marT="34290" marB="34290">
                    <a:lnL w="3175">
                      <a:solidFill>
                        <a:srgbClr val="8F9887"/>
                      </a:solidFill>
                      <a:prstDash val="dot"/>
                    </a:lnL>
                    <a:lnR w="3175">
                      <a:solidFill>
                        <a:srgbClr val="8F9887"/>
                      </a:solidFill>
                      <a:prstDash val="dot"/>
                    </a:lnR>
                    <a:lnT w="19050">
                      <a:solidFill>
                        <a:srgbClr val="8F9887"/>
                      </a:solidFill>
                      <a:prstDash val="solid"/>
                    </a:lnT>
                    <a:lnB w="3175">
                      <a:solidFill>
                        <a:srgbClr val="8F98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68580" marR="68580" marT="34290" marB="34290">
                    <a:lnL w="3175">
                      <a:solidFill>
                        <a:srgbClr val="8F9887"/>
                      </a:solidFill>
                      <a:prstDash val="dot"/>
                    </a:lnL>
                    <a:lnR w="19050" cap="rnd">
                      <a:solidFill>
                        <a:srgbClr val="8F9887"/>
                      </a:solidFill>
                      <a:prstDash val="solid"/>
                    </a:lnR>
                    <a:lnT w="19050">
                      <a:solidFill>
                        <a:srgbClr val="8F9887"/>
                      </a:solidFill>
                      <a:prstDash val="solid"/>
                    </a:lnT>
                    <a:lnB w="3175">
                      <a:solidFill>
                        <a:srgbClr val="8F98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400" b="1" dirty="0">
                          <a:solidFill>
                            <a:srgbClr val="FFFFFF"/>
                          </a:solidFill>
                          <a:sym typeface="+mn-ea"/>
                        </a:rPr>
                        <a:t>3-6 hours</a:t>
                      </a:r>
                      <a:endParaRPr lang="zh-CN" alt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>
                    <a:lnL w="19050" cap="rnd">
                      <a:solidFill>
                        <a:srgbClr val="8F9887"/>
                      </a:solidFill>
                      <a:prstDash val="solid"/>
                    </a:lnL>
                    <a:lnR w="3175">
                      <a:solidFill>
                        <a:srgbClr val="8F9887"/>
                      </a:solidFill>
                      <a:prstDash val="dot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8F98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68580" marR="68580" marT="34290" marB="34290">
                    <a:lnL w="3175">
                      <a:solidFill>
                        <a:srgbClr val="8F9887"/>
                      </a:solidFill>
                      <a:prstDash val="dot"/>
                    </a:lnL>
                    <a:lnR w="3175">
                      <a:solidFill>
                        <a:srgbClr val="8F9887"/>
                      </a:solidFill>
                      <a:prstDash val="dot"/>
                    </a:lnR>
                    <a:lnT w="3175">
                      <a:solidFill>
                        <a:srgbClr val="8F9887"/>
                      </a:solidFill>
                      <a:prstDash val="dot"/>
                    </a:lnT>
                    <a:lnB w="3175">
                      <a:solidFill>
                        <a:srgbClr val="8F98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68580" marR="68580" marT="34290" marB="34290">
                    <a:lnL w="3175">
                      <a:solidFill>
                        <a:srgbClr val="8F9887"/>
                      </a:solidFill>
                      <a:prstDash val="dot"/>
                    </a:lnL>
                    <a:lnR w="3175">
                      <a:solidFill>
                        <a:srgbClr val="8F9887"/>
                      </a:solidFill>
                      <a:prstDash val="dot"/>
                    </a:lnR>
                    <a:lnT w="3175">
                      <a:solidFill>
                        <a:srgbClr val="8F9887"/>
                      </a:solidFill>
                      <a:prstDash val="dot"/>
                    </a:lnT>
                    <a:lnB w="3175">
                      <a:solidFill>
                        <a:srgbClr val="8F98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68580" marR="68580" marT="34290" marB="34290">
                    <a:lnL w="3175">
                      <a:solidFill>
                        <a:srgbClr val="8F9887"/>
                      </a:solidFill>
                      <a:prstDash val="dot"/>
                    </a:lnL>
                    <a:lnR w="3175">
                      <a:solidFill>
                        <a:srgbClr val="8F9887"/>
                      </a:solidFill>
                      <a:prstDash val="dot"/>
                    </a:lnR>
                    <a:lnT w="3175">
                      <a:solidFill>
                        <a:srgbClr val="8F9887"/>
                      </a:solidFill>
                      <a:prstDash val="dot"/>
                    </a:lnT>
                    <a:lnB w="3175">
                      <a:solidFill>
                        <a:srgbClr val="8F98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68580" marR="68580" marT="34290" marB="34290">
                    <a:lnL w="3175">
                      <a:solidFill>
                        <a:srgbClr val="8F9887"/>
                      </a:solidFill>
                      <a:prstDash val="dot"/>
                    </a:lnL>
                    <a:lnR w="19050" cap="rnd">
                      <a:solidFill>
                        <a:srgbClr val="8F9887"/>
                      </a:solidFill>
                      <a:prstDash val="solid"/>
                    </a:lnR>
                    <a:lnT w="3175">
                      <a:solidFill>
                        <a:srgbClr val="8F9887"/>
                      </a:solidFill>
                      <a:prstDash val="dot"/>
                    </a:lnT>
                    <a:lnB w="3175">
                      <a:solidFill>
                        <a:srgbClr val="8F98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400" b="1" dirty="0">
                          <a:solidFill>
                            <a:srgbClr val="FFFFFF"/>
                          </a:solidFill>
                          <a:sym typeface="+mn-ea"/>
                        </a:rPr>
                        <a:t>9-15 hours</a:t>
                      </a:r>
                      <a:endParaRPr lang="zh-CN" altLang="en-US" sz="1400" b="1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>
                    <a:lnL w="19050" cap="rnd">
                      <a:solidFill>
                        <a:srgbClr val="8F9887"/>
                      </a:solidFill>
                      <a:prstDash val="solid"/>
                    </a:lnL>
                    <a:lnR w="3175">
                      <a:solidFill>
                        <a:srgbClr val="8F9887"/>
                      </a:solidFill>
                      <a:prstDash val="dot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8F98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68580" marR="68580" marT="34290" marB="34290">
                    <a:lnL w="3175">
                      <a:solidFill>
                        <a:srgbClr val="8F9887"/>
                      </a:solidFill>
                      <a:prstDash val="dot"/>
                    </a:lnL>
                    <a:lnR w="3175">
                      <a:solidFill>
                        <a:srgbClr val="8F9887"/>
                      </a:solidFill>
                      <a:prstDash val="dot"/>
                    </a:lnR>
                    <a:lnT w="3175">
                      <a:solidFill>
                        <a:srgbClr val="8F9887"/>
                      </a:solidFill>
                      <a:prstDash val="dot"/>
                    </a:lnT>
                    <a:lnB w="3175">
                      <a:solidFill>
                        <a:srgbClr val="8F98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68580" marR="68580" marT="34290" marB="34290">
                    <a:lnL w="3175">
                      <a:solidFill>
                        <a:srgbClr val="8F9887"/>
                      </a:solidFill>
                      <a:prstDash val="dot"/>
                    </a:lnL>
                    <a:lnR w="3175">
                      <a:solidFill>
                        <a:srgbClr val="8F9887"/>
                      </a:solidFill>
                      <a:prstDash val="dot"/>
                    </a:lnR>
                    <a:lnT w="3175">
                      <a:solidFill>
                        <a:srgbClr val="8F9887"/>
                      </a:solidFill>
                      <a:prstDash val="dot"/>
                    </a:lnT>
                    <a:lnB w="3175">
                      <a:solidFill>
                        <a:srgbClr val="8F98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68580" marR="68580" marT="34290" marB="34290">
                    <a:lnL w="3175">
                      <a:solidFill>
                        <a:srgbClr val="8F9887"/>
                      </a:solidFill>
                      <a:prstDash val="dot"/>
                    </a:lnL>
                    <a:lnR w="3175">
                      <a:solidFill>
                        <a:srgbClr val="8F9887"/>
                      </a:solidFill>
                      <a:prstDash val="dot"/>
                    </a:lnR>
                    <a:lnT w="3175">
                      <a:solidFill>
                        <a:srgbClr val="8F9887"/>
                      </a:solidFill>
                      <a:prstDash val="dot"/>
                    </a:lnT>
                    <a:lnB w="3175">
                      <a:solidFill>
                        <a:srgbClr val="8F98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3175">
                      <a:solidFill>
                        <a:srgbClr val="8F9887"/>
                      </a:solidFill>
                      <a:prstDash val="dot"/>
                    </a:lnL>
                    <a:lnR w="19050" cap="rnd">
                      <a:solidFill>
                        <a:srgbClr val="8F9887"/>
                      </a:solidFill>
                      <a:prstDash val="solid"/>
                    </a:lnR>
                    <a:lnT w="3175">
                      <a:solidFill>
                        <a:srgbClr val="8F9887"/>
                      </a:solidFill>
                      <a:prstDash val="dot"/>
                    </a:lnT>
                    <a:lnB w="3175">
                      <a:solidFill>
                        <a:srgbClr val="8F98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1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400" b="1" dirty="0">
                          <a:solidFill>
                            <a:srgbClr val="FFFFFF"/>
                          </a:solidFill>
                          <a:sym typeface="+mn-ea"/>
                        </a:rPr>
                        <a:t>Over 16 hours</a:t>
                      </a:r>
                    </a:p>
                  </a:txBody>
                  <a:tcPr marL="68580" marR="68580" marT="34290" marB="34290">
                    <a:lnL w="19050" cap="rnd">
                      <a:solidFill>
                        <a:srgbClr val="8F9887"/>
                      </a:solidFill>
                      <a:prstDash val="solid"/>
                    </a:lnL>
                    <a:lnR w="3175">
                      <a:solidFill>
                        <a:srgbClr val="8F9887"/>
                      </a:solidFill>
                      <a:prstDash val="dot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9050" cap="rnd">
                      <a:solidFill>
                        <a:srgbClr val="8F9887"/>
                      </a:solidFill>
                      <a:prstDash val="solid"/>
                    </a:lnB>
                    <a:solidFill>
                      <a:srgbClr val="8F98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68580" marR="68580" marT="34290" marB="34290">
                    <a:lnL w="3175">
                      <a:solidFill>
                        <a:srgbClr val="8F9887"/>
                      </a:solidFill>
                      <a:prstDash val="dot"/>
                    </a:lnL>
                    <a:lnR w="3175">
                      <a:solidFill>
                        <a:srgbClr val="8F9887"/>
                      </a:solidFill>
                      <a:prstDash val="dot"/>
                    </a:lnR>
                    <a:lnT w="3175">
                      <a:solidFill>
                        <a:srgbClr val="8F9887"/>
                      </a:solidFill>
                      <a:prstDash val="dot"/>
                    </a:lnT>
                    <a:lnB w="19050" cap="rnd">
                      <a:solidFill>
                        <a:srgbClr val="8F98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68580" marR="68580" marT="34290" marB="34290">
                    <a:lnL w="3175">
                      <a:solidFill>
                        <a:srgbClr val="8F9887"/>
                      </a:solidFill>
                      <a:prstDash val="dot"/>
                    </a:lnL>
                    <a:lnR w="3175">
                      <a:solidFill>
                        <a:srgbClr val="8F9887"/>
                      </a:solidFill>
                      <a:prstDash val="dot"/>
                    </a:lnR>
                    <a:lnT w="3175">
                      <a:solidFill>
                        <a:srgbClr val="8F9887"/>
                      </a:solidFill>
                      <a:prstDash val="dot"/>
                    </a:lnT>
                    <a:lnB w="19050" cap="rnd">
                      <a:solidFill>
                        <a:srgbClr val="8F98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>
                    <a:lnL w="3175">
                      <a:solidFill>
                        <a:srgbClr val="8F9887"/>
                      </a:solidFill>
                      <a:prstDash val="dot"/>
                    </a:lnL>
                    <a:lnR w="3175">
                      <a:solidFill>
                        <a:srgbClr val="8F9887"/>
                      </a:solidFill>
                      <a:prstDash val="dot"/>
                    </a:lnR>
                    <a:lnT w="3175">
                      <a:solidFill>
                        <a:srgbClr val="8F9887"/>
                      </a:solidFill>
                      <a:prstDash val="dot"/>
                    </a:lnT>
                    <a:lnB w="19050" cap="rnd">
                      <a:solidFill>
                        <a:srgbClr val="8F98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>
                    <a:lnL w="3175">
                      <a:solidFill>
                        <a:srgbClr val="8F9887"/>
                      </a:solidFill>
                      <a:prstDash val="dot"/>
                    </a:lnL>
                    <a:lnR w="19050" cap="rnd">
                      <a:solidFill>
                        <a:srgbClr val="8F9887"/>
                      </a:solidFill>
                      <a:prstDash val="solid"/>
                    </a:lnR>
                    <a:lnT w="3175">
                      <a:solidFill>
                        <a:srgbClr val="8F9887"/>
                      </a:solidFill>
                      <a:prstDash val="dot"/>
                    </a:lnT>
                    <a:lnB w="19050" cap="rnd">
                      <a:solidFill>
                        <a:srgbClr val="8F98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ageCurlDouble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160020" y="1198245"/>
          <a:ext cx="5904865" cy="3317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53720" y="4055110"/>
            <a:ext cx="10852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1200" dirty="0">
                <a:sym typeface="+mn-ea"/>
              </a:rPr>
              <a:t>Reading and </a:t>
            </a:r>
          </a:p>
          <a:p>
            <a:pPr>
              <a:buNone/>
            </a:pPr>
            <a:r>
              <a:rPr lang="en-US" altLang="zh-CN" sz="1200" dirty="0">
                <a:sym typeface="+mn-ea"/>
              </a:rPr>
              <a:t>exercise time</a:t>
            </a:r>
          </a:p>
        </p:txBody>
      </p:sp>
      <p:graphicFrame>
        <p:nvGraphicFramePr>
          <p:cNvPr id="5" name="图表 4"/>
          <p:cNvGraphicFramePr/>
          <p:nvPr/>
        </p:nvGraphicFramePr>
        <p:xfrm>
          <a:off x="6330315" y="777240"/>
          <a:ext cx="2576195" cy="2109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图表 5"/>
          <p:cNvGraphicFramePr/>
          <p:nvPr/>
        </p:nvGraphicFramePr>
        <p:xfrm>
          <a:off x="6330315" y="2886710"/>
          <a:ext cx="2575560" cy="2154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ageCurlDouble"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23da2f2-488c-4a17-b30d-dfa96f2498fb}"/>
  <p:tag name="TABLE_RECT" val="108*195*503.75*150"/>
  <p:tag name="TABLE_EMPHASIZE_COLOR" val="9410695"/>
  <p:tag name="TABLE_ONEKEY_SKIN_IDX" val="2"/>
  <p:tag name="TABLE_SKINIDX" val="0"/>
  <p:tag name="TABLE_COLORIDX" val="49"/>
  <p:tag name="TABLE_ENDDRAG_ORIGIN_RECT" val="661*292"/>
  <p:tag name="TABLE_ENDDRAG_RECT" val="31*134*661*29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628</Words>
  <Application>Microsoft Office PowerPoint</Application>
  <PresentationFormat>全屏显示(16:9)</PresentationFormat>
  <Paragraphs>180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时尚中黑简体</vt:lpstr>
      <vt:lpstr>微软雅黑</vt:lpstr>
      <vt:lpstr>Arial</vt:lpstr>
      <vt:lpstr>Calibri</vt:lpstr>
      <vt:lpstr>Impact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PPTS</dc:title>
  <dc:subject>PPTS</dc:subject>
  <dc:creator>PPTS</dc:creator>
  <cp:keywords>PPTS</cp:keywords>
  <dc:description>PPTS</dc:description>
  <cp:lastModifiedBy>建鹏 邓</cp:lastModifiedBy>
  <cp:revision>143</cp:revision>
  <dcterms:created xsi:type="dcterms:W3CDTF">2014-09-01T14:19:00Z</dcterms:created>
  <dcterms:modified xsi:type="dcterms:W3CDTF">2021-01-04T00:51:36Z</dcterms:modified>
  <cp:category>PPTS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