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7"/>
  </p:notesMasterIdLst>
  <p:sldIdLst>
    <p:sldId id="256" r:id="rId2"/>
    <p:sldId id="305" r:id="rId3"/>
    <p:sldId id="291" r:id="rId4"/>
    <p:sldId id="425" r:id="rId5"/>
    <p:sldId id="345" r:id="rId6"/>
    <p:sldId id="426" r:id="rId7"/>
    <p:sldId id="424" r:id="rId8"/>
    <p:sldId id="433" r:id="rId9"/>
    <p:sldId id="427" r:id="rId10"/>
    <p:sldId id="432" r:id="rId11"/>
    <p:sldId id="428" r:id="rId12"/>
    <p:sldId id="429" r:id="rId13"/>
    <p:sldId id="430" r:id="rId14"/>
    <p:sldId id="431" r:id="rId15"/>
    <p:sldId id="2185" r:id="rId16"/>
    <p:sldId id="437" r:id="rId17"/>
    <p:sldId id="438" r:id="rId18"/>
    <p:sldId id="439" r:id="rId19"/>
    <p:sldId id="440" r:id="rId20"/>
    <p:sldId id="2182" r:id="rId21"/>
    <p:sldId id="435" r:id="rId22"/>
    <p:sldId id="436" r:id="rId23"/>
    <p:sldId id="2184" r:id="rId24"/>
    <p:sldId id="2183" r:id="rId25"/>
    <p:sldId id="2186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9FF"/>
    <a:srgbClr val="00E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/>
    <p:restoredTop sz="93727"/>
  </p:normalViewPr>
  <p:slideViewPr>
    <p:cSldViewPr snapToGrid="0" snapToObjects="1">
      <p:cViewPr varScale="1">
        <p:scale>
          <a:sx n="129" d="100"/>
          <a:sy n="129" d="100"/>
        </p:scale>
        <p:origin x="5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8" d="100"/>
          <a:sy n="128" d="100"/>
        </p:scale>
        <p:origin x="292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0149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1653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840255" y="9231755"/>
            <a:ext cx="1008289" cy="3795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zh-CN" dirty="0"/>
              <a:t>Page </a:t>
            </a:r>
            <a:r>
              <a:rPr lang="zh-CN" altLang="en-US" dirty="0"/>
              <a:t> </a:t>
            </a:r>
            <a:fld id="{86CB4B4D-7CA3-9044-876B-883B54F8677D}" type="slidenum">
              <a:rPr smtClean="0"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图像"/>
          <p:cNvSpPr>
            <a:spLocks noGrp="1"/>
          </p:cNvSpPr>
          <p:nvPr>
            <p:ph type="pic" idx="13"/>
          </p:nvPr>
        </p:nvSpPr>
        <p:spPr>
          <a:xfrm>
            <a:off x="4864100" y="-38100"/>
            <a:ext cx="9782402" cy="97944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708176" y="9266480"/>
            <a:ext cx="948978" cy="379591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Page </a:t>
            </a:r>
            <a:fld id="{86CB4B4D-7CA3-9044-876B-883B54F8677D}" type="slidenum">
              <a:rPr smtClean="0"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图像"/>
          <p:cNvSpPr>
            <a:spLocks noGrp="1"/>
          </p:cNvSpPr>
          <p:nvPr>
            <p:ph type="pic" sz="half" idx="13"/>
          </p:nvPr>
        </p:nvSpPr>
        <p:spPr>
          <a:xfrm>
            <a:off x="6300089" y="4564106"/>
            <a:ext cx="7556501" cy="52247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143918632_1620x1622.jpeg"/>
          <p:cNvSpPr>
            <a:spLocks noGrp="1"/>
          </p:cNvSpPr>
          <p:nvPr>
            <p:ph type="pic" sz="half" idx="14"/>
          </p:nvPr>
        </p:nvSpPr>
        <p:spPr>
          <a:xfrm>
            <a:off x="6502400" y="-881415"/>
            <a:ext cx="6821383" cy="6827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图像"/>
          <p:cNvSpPr>
            <a:spLocks noGrp="1"/>
          </p:cNvSpPr>
          <p:nvPr>
            <p:ph type="pic" idx="15"/>
          </p:nvPr>
        </p:nvSpPr>
        <p:spPr>
          <a:xfrm>
            <a:off x="-2540000" y="-114300"/>
            <a:ext cx="9182100" cy="996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893371" y="9252654"/>
            <a:ext cx="948978" cy="379591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Page</a:t>
            </a:r>
            <a:r>
              <a:rPr lang="zh-CN" altLang="en-US" dirty="0"/>
              <a:t> </a:t>
            </a:r>
            <a:fld id="{86CB4B4D-7CA3-9044-876B-883B54F8677D}" type="slidenum">
              <a:rPr smtClean="0"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3" name="“在此键入引文。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1333907"/>
            <a:ext cx="10464800" cy="74848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“在此键入引文。”</a:t>
            </a:r>
          </a:p>
        </p:txBody>
      </p:sp>
      <p:sp>
        <p:nvSpPr>
          <p:cNvPr id="114" name="图像"/>
          <p:cNvSpPr>
            <a:spLocks noGrp="1"/>
          </p:cNvSpPr>
          <p:nvPr>
            <p:ph type="pic" idx="15"/>
          </p:nvPr>
        </p:nvSpPr>
        <p:spPr>
          <a:xfrm>
            <a:off x="0" y="3570816"/>
            <a:ext cx="13128426" cy="7150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898440" y="9346017"/>
            <a:ext cx="1008289" cy="379591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Page </a:t>
            </a:r>
            <a:r>
              <a:rPr lang="zh-CN" altLang="en-US" dirty="0"/>
              <a:t> </a:t>
            </a:r>
            <a:fld id="{86CB4B4D-7CA3-9044-876B-883B54F8677D}" type="slidenum">
              <a:rPr smtClean="0"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0A6E167-4DCF-46DC-B5EA-A4CBB87F7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596-0620-42EC-A19B-9F8AF05BF689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09339F7-79E4-4230-A0C1-A7F2341DB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682B0F-8B9A-481B-BD0F-452690005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53765" y="9266480"/>
            <a:ext cx="367088" cy="379591"/>
          </a:xfrm>
        </p:spPr>
        <p:txBody>
          <a:bodyPr/>
          <a:lstStyle/>
          <a:p>
            <a:fld id="{4DC5DA03-2D71-4638-AD28-A9F9468D8E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301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3932" y="8758458"/>
            <a:ext cx="690937" cy="466908"/>
          </a:xfrm>
          <a:prstGeom prst="rect">
            <a:avLst/>
          </a:prstGeom>
        </p:spPr>
        <p:txBody>
          <a:bodyPr vert="horz" wrap="none" lIns="130048" tIns="65024" rIns="130048" bIns="65024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93" b="0" i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93" b="0" i="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4284" y="8773049"/>
            <a:ext cx="715259" cy="3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93" b="0" i="0" dirty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</p:spTree>
    <p:extLst>
      <p:ext uri="{BB962C8B-B14F-4D97-AF65-F5344CB8AC3E}">
        <p14:creationId xmlns:p14="http://schemas.microsoft.com/office/powerpoint/2010/main" val="33724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62820" y="9266480"/>
            <a:ext cx="948978" cy="3795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rPr lang="en-US" altLang="zh-CN" dirty="0"/>
              <a:t>Page</a:t>
            </a:r>
            <a:r>
              <a:rPr lang="zh-CN" altLang="en-US" dirty="0"/>
              <a:t> </a:t>
            </a:r>
            <a:fld id="{86CB4B4D-7CA3-9044-876B-883B54F8677D}" type="slidenum">
              <a:rPr smtClean="0"/>
              <a:t>‹#›</a:t>
            </a:fld>
            <a:endParaRPr dirty="0"/>
          </a:p>
        </p:txBody>
      </p:sp>
      <p:sp>
        <p:nvSpPr>
          <p:cNvPr id="4" name="正文级别 1…"/>
          <p:cNvSpPr txBox="1"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363AB0-AC6C-4747-A7A2-15E8E5F07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8475" y="9040813"/>
            <a:ext cx="4387850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1D108B88-C854-EB48-AC36-A980EFAB87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3763" y="9040813"/>
            <a:ext cx="2925762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/>
              <a:t>2020/09/29</a:t>
            </a:r>
            <a:endParaRPr kumimoji="1"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8" r:id="rId3"/>
    <p:sldLayoutId id="2147483660" r:id="rId4"/>
    <p:sldLayoutId id="2147483661" r:id="rId5"/>
    <p:sldLayoutId id="2147483662" r:id="rId6"/>
  </p:sldLayoutIdLst>
  <p:transition spd="med"/>
  <p:hf sldNum="0" hdr="0" ftr="0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Jet flavor-tagging and performance evaluation at CEPC"/>
          <p:cNvSpPr txBox="1">
            <a:spLocks noGrp="1"/>
          </p:cNvSpPr>
          <p:nvPr>
            <p:ph type="title"/>
          </p:nvPr>
        </p:nvSpPr>
        <p:spPr>
          <a:xfrm>
            <a:off x="660399" y="1785938"/>
            <a:ext cx="12307005" cy="262935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73887">
              <a:defRPr sz="3968" spc="634"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r>
              <a:rPr lang="en-US" altLang="zh-CN" sz="4400" b="1" cap="none" dirty="0">
                <a:solidFill>
                  <a:schemeClr val="bg1"/>
                </a:solidFill>
                <a:latin typeface="Superclarendon" panose="02060605060000020003" pitchFamily="18" charset="0"/>
                <a:ea typeface="SimSun" panose="02010600030101010101" pitchFamily="2" charset="-122"/>
                <a:cs typeface="Futura Condensed ExtraBold" panose="020B0602020204020303" pitchFamily="34" charset="-79"/>
              </a:rPr>
              <a:t>Jet</a:t>
            </a:r>
            <a:r>
              <a:rPr lang="zh-CN" altLang="en-US" sz="4400" b="1" cap="none" dirty="0">
                <a:solidFill>
                  <a:schemeClr val="bg1"/>
                </a:solidFill>
                <a:latin typeface="Superclarendon" panose="02060605060000020003" pitchFamily="18" charset="0"/>
                <a:ea typeface="SimSun" panose="02010600030101010101" pitchFamily="2" charset="-122"/>
                <a:cs typeface="Futura Condensed ExtraBold" panose="020B0602020204020303" pitchFamily="34" charset="-79"/>
              </a:rPr>
              <a:t> </a:t>
            </a:r>
            <a:r>
              <a:rPr lang="en-US" altLang="zh-CN" sz="4400" b="1" cap="none" dirty="0">
                <a:solidFill>
                  <a:schemeClr val="bg1"/>
                </a:solidFill>
                <a:latin typeface="Superclarendon" panose="02060605060000020003" pitchFamily="18" charset="0"/>
                <a:ea typeface="SimSun" panose="02010600030101010101" pitchFamily="2" charset="-122"/>
                <a:cs typeface="Futura Condensed ExtraBold" panose="020B0602020204020303" pitchFamily="34" charset="-79"/>
              </a:rPr>
              <a:t>identification</a:t>
            </a:r>
            <a:r>
              <a:rPr lang="zh-CN" altLang="en-US" sz="4400" b="1" cap="none" dirty="0">
                <a:solidFill>
                  <a:schemeClr val="bg1"/>
                </a:solidFill>
                <a:latin typeface="Superclarendon" panose="02060605060000020003" pitchFamily="18" charset="0"/>
                <a:ea typeface="SimSun" panose="02010600030101010101" pitchFamily="2" charset="-122"/>
                <a:cs typeface="Futura Condensed ExtraBold" panose="020B0602020204020303" pitchFamily="34" charset="-79"/>
              </a:rPr>
              <a:t> </a:t>
            </a:r>
            <a:r>
              <a:rPr lang="en-US" altLang="zh-CN" sz="4400" b="1" cap="none" dirty="0">
                <a:solidFill>
                  <a:schemeClr val="bg1"/>
                </a:solidFill>
                <a:latin typeface="Superclarendon" panose="02060605060000020003" pitchFamily="18" charset="0"/>
                <a:ea typeface="SimSun" panose="02010600030101010101" pitchFamily="2" charset="-122"/>
                <a:cs typeface="Futura Condensed ExtraBold" panose="020B0602020204020303" pitchFamily="34" charset="-79"/>
              </a:rPr>
              <a:t>with</a:t>
            </a:r>
            <a:r>
              <a:rPr lang="zh-CN" altLang="en-US" sz="4400" b="1" cap="none" dirty="0">
                <a:solidFill>
                  <a:schemeClr val="bg1"/>
                </a:solidFill>
                <a:latin typeface="Superclarendon" panose="02060605060000020003" pitchFamily="18" charset="0"/>
                <a:ea typeface="SimSun" panose="02010600030101010101" pitchFamily="2" charset="-122"/>
                <a:cs typeface="Futura Condensed ExtraBold" panose="020B0602020204020303" pitchFamily="34" charset="-79"/>
              </a:rPr>
              <a:t> </a:t>
            </a:r>
            <a:r>
              <a:rPr lang="en-US" altLang="zh-CN" sz="4400" b="1" cap="none" dirty="0">
                <a:solidFill>
                  <a:schemeClr val="bg1"/>
                </a:solidFill>
                <a:latin typeface="Superclarendon" panose="02060605060000020003" pitchFamily="18" charset="0"/>
                <a:ea typeface="SimSun" panose="02010600030101010101" pitchFamily="2" charset="-122"/>
                <a:cs typeface="Futura Condensed ExtraBold" panose="020B0602020204020303" pitchFamily="34" charset="-79"/>
              </a:rPr>
              <a:t>Energyflow</a:t>
            </a:r>
            <a:endParaRPr sz="4400" b="1" cap="none" dirty="0">
              <a:solidFill>
                <a:schemeClr val="bg1"/>
              </a:solidFill>
              <a:latin typeface="Superclarendon" panose="02060605060000020003" pitchFamily="18" charset="0"/>
              <a:ea typeface="SimSun" panose="02010600030101010101" pitchFamily="2" charset="-122"/>
              <a:cs typeface="Futura Condensed ExtraBold" panose="020B0602020204020303" pitchFamily="34" charset="-79"/>
            </a:endParaRPr>
          </a:p>
        </p:txBody>
      </p:sp>
      <p:sp>
        <p:nvSpPr>
          <p:cNvPr id="157" name="Gang Li…"/>
          <p:cNvSpPr txBox="1">
            <a:spLocks noGrp="1"/>
          </p:cNvSpPr>
          <p:nvPr>
            <p:ph type="body" sz="quarter" idx="1"/>
          </p:nvPr>
        </p:nvSpPr>
        <p:spPr>
          <a:xfrm>
            <a:off x="650239" y="4461786"/>
            <a:ext cx="11684001" cy="2104286"/>
          </a:xfrm>
          <a:prstGeom prst="rect">
            <a:avLst/>
          </a:prstGeom>
        </p:spPr>
        <p:txBody>
          <a:bodyPr/>
          <a:lstStyle/>
          <a:p>
            <a:pPr algn="ctr">
              <a:defRPr sz="3900" spc="624">
                <a:solidFill>
                  <a:srgbClr val="0432FF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cap="none" dirty="0">
                <a:solidFill>
                  <a:schemeClr val="bg1"/>
                </a:solidFill>
                <a:latin typeface="Marion" panose="02020502060400020003" pitchFamily="18" charset="0"/>
                <a:cs typeface="Arial Hebrew" pitchFamily="2" charset="-79"/>
              </a:rPr>
              <a:t>Gang L</a:t>
            </a:r>
            <a:r>
              <a:rPr lang="en-US" altLang="zh-CN" cap="none" dirty="0">
                <a:solidFill>
                  <a:schemeClr val="bg1"/>
                </a:solidFill>
                <a:latin typeface="Marion" panose="02020502060400020003" pitchFamily="18" charset="0"/>
                <a:cs typeface="Arial Hebrew" pitchFamily="2" charset="-79"/>
              </a:rPr>
              <a:t>I</a:t>
            </a:r>
          </a:p>
        </p:txBody>
      </p:sp>
      <p:pic>
        <p:nvPicPr>
          <p:cNvPr id="160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295" y="8530334"/>
            <a:ext cx="4491110" cy="114519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DAA88AF-907E-0B41-91A4-2831798A195F}"/>
              </a:ext>
            </a:extLst>
          </p:cNvPr>
          <p:cNvSpPr txBox="1"/>
          <p:nvPr/>
        </p:nvSpPr>
        <p:spPr>
          <a:xfrm>
            <a:off x="4246684" y="6758243"/>
            <a:ext cx="4491110" cy="15799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200000"/>
              </a:lnSpc>
              <a:defRPr sz="3900" spc="624">
                <a:solidFill>
                  <a:srgbClr val="0432FF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en-US" altLang="zh-CN" sz="2400" dirty="0">
                <a:solidFill>
                  <a:schemeClr val="bg1"/>
                </a:solidFill>
                <a:latin typeface="Marion" panose="02020502060400020003" pitchFamily="18" charset="0"/>
                <a:cs typeface="Arial Hebrew" pitchFamily="2" charset="-79"/>
              </a:rPr>
              <a:t>IHEP</a:t>
            </a:r>
          </a:p>
          <a:p>
            <a:pPr>
              <a:lnSpc>
                <a:spcPct val="200000"/>
              </a:lnSpc>
              <a:defRPr sz="3900" spc="624">
                <a:solidFill>
                  <a:srgbClr val="0432FF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en-US" altLang="zh-CN" sz="2400" dirty="0">
                <a:solidFill>
                  <a:schemeClr val="bg1"/>
                </a:solidFill>
                <a:latin typeface="Marion" panose="02020502060400020003" pitchFamily="18" charset="0"/>
                <a:cs typeface="Arial Hebrew" pitchFamily="2" charset="-79"/>
              </a:rPr>
              <a:t>2021.01.10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F446D2-E0B8-7C40-96EB-06D161204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89463-4AE1-694E-84A4-C1A55EC65DFF}" type="datetime1">
              <a:rPr lang="zh-CN" altLang="en-US" smtClean="0"/>
              <a:t>2021/1/30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8893C58-9925-044D-8709-529364495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3" y="299803"/>
            <a:ext cx="11704207" cy="861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50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F446D2-E0B8-7C40-96EB-06D161204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89463-4AE1-694E-84A4-C1A55EC65DFF}" type="datetime1">
              <a:rPr lang="zh-CN" altLang="en-US" smtClean="0"/>
              <a:t>2021/1/30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25BA3DD-9944-7949-A26D-06DAD13E5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91" y="452338"/>
            <a:ext cx="11727617" cy="858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06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F446D2-E0B8-7C40-96EB-06D161204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89463-4AE1-694E-84A4-C1A55EC65DFF}" type="datetime1">
              <a:rPr lang="zh-CN" altLang="en-US" smtClean="0"/>
              <a:t>2021/1/30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81472A-BE1E-C74B-8E4E-116F74746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0" y="117540"/>
            <a:ext cx="12831580" cy="944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4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F446D2-E0B8-7C40-96EB-06D161204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89463-4AE1-694E-84A4-C1A55EC65DFF}" type="datetime1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EE3AE59-C5C2-1847-87C2-2D9C2B632A5F}"/>
              </a:ext>
            </a:extLst>
          </p:cNvPr>
          <p:cNvSpPr txBox="1"/>
          <p:nvPr/>
        </p:nvSpPr>
        <p:spPr>
          <a:xfrm>
            <a:off x="1356746" y="547356"/>
            <a:ext cx="9121378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Sequential recombination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jet algorithms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B21E0AE-94BD-6A45-8607-D33217AE2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44" y="2075973"/>
            <a:ext cx="2988000" cy="25385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31F3B1B-7CC5-4142-BC18-443562F27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096" y="2075973"/>
            <a:ext cx="2988000" cy="2724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07693F5-382D-B240-98AF-889CBD16B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00" y="2530889"/>
            <a:ext cx="2988000" cy="18151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267C5BE-A399-DA4B-B66D-7D0F1B639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44" y="5867655"/>
            <a:ext cx="2988000" cy="20846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226965-6D8B-114E-B732-3780866E2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46" y="5788857"/>
            <a:ext cx="2988000" cy="21634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2B1243-115D-E44A-96DD-E396C04CCF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00" y="5710589"/>
            <a:ext cx="2988000" cy="224171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11D250-04AA-E246-8450-58B1CD20D8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04" y="4721082"/>
            <a:ext cx="51816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69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F446D2-E0B8-7C40-96EB-06D161204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89463-4AE1-694E-84A4-C1A55EC65DFF}" type="datetime1">
              <a:rPr lang="zh-CN" altLang="en-US" smtClean="0"/>
              <a:t>2021/1/30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7D22839-ECA9-3445-99C7-21C03D8D0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01" y="1243350"/>
            <a:ext cx="12208798" cy="806554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6044DA2-C47D-D74B-A9B8-630637F558EC}"/>
              </a:ext>
            </a:extLst>
          </p:cNvPr>
          <p:cNvSpPr txBox="1"/>
          <p:nvPr/>
        </p:nvSpPr>
        <p:spPr>
          <a:xfrm>
            <a:off x="3620252" y="249857"/>
            <a:ext cx="570362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chemeClr val="bg1"/>
                </a:solidFill>
              </a:rPr>
              <a:t>Durham/e</a:t>
            </a:r>
            <a:r>
              <a:rPr kumimoji="0" lang="en-US" altLang="zh-CN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e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kumimoji="0" lang="en-US" altLang="zh-CN" sz="40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k</a:t>
            </a:r>
            <a:r>
              <a:rPr kumimoji="0" lang="en-US" altLang="zh-CN" sz="4000" b="0" i="1" u="none" strike="noStrike" cap="none" spc="0" normalizeH="0" baseline="-2500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t</a:t>
            </a:r>
            <a:r>
              <a:rPr kumimoji="0" lang="zh-CN" altLang="en-US" sz="4000" b="0" i="0" u="none" strike="noStrike" cap="none" spc="0" normalizeH="0" baseline="-2500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kumimoji="0" lang="en-US" altLang="zh-CN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algorithm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0991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8C307AD-2B1C-074B-8443-D22C02DD6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F04-74DA-1842-96F1-81AD18E72F64}" type="datetime1">
              <a:rPr lang="zh-CN" altLang="en-US" smtClean="0"/>
              <a:t>2021/1/30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A629CEA-92A9-6C4B-9307-50571A3711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5"/>
          <a:stretch/>
        </p:blipFill>
        <p:spPr>
          <a:xfrm>
            <a:off x="134911" y="1382272"/>
            <a:ext cx="12724779" cy="800157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7DDA38D-55B2-5B47-9E68-3D5169267A06}"/>
              </a:ext>
            </a:extLst>
          </p:cNvPr>
          <p:cNvSpPr/>
          <p:nvPr/>
        </p:nvSpPr>
        <p:spPr>
          <a:xfrm>
            <a:off x="3934739" y="190699"/>
            <a:ext cx="51251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机器学习用于</a:t>
            </a:r>
            <a:r>
              <a:rPr lang="en-US" altLang="zh-CN" dirty="0">
                <a:solidFill>
                  <a:schemeClr val="bg1"/>
                </a:solidFill>
              </a:rPr>
              <a:t>Jet</a:t>
            </a:r>
            <a:r>
              <a:rPr lang="zh-CN" altLang="en-US" dirty="0">
                <a:solidFill>
                  <a:schemeClr val="bg1"/>
                </a:solidFill>
              </a:rPr>
              <a:t> 研究</a:t>
            </a:r>
          </a:p>
        </p:txBody>
      </p:sp>
    </p:spTree>
    <p:extLst>
      <p:ext uri="{BB962C8B-B14F-4D97-AF65-F5344CB8AC3E}">
        <p14:creationId xmlns:p14="http://schemas.microsoft.com/office/powerpoint/2010/main" val="1679204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64FF86-54E6-1345-8E1B-60815938F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12"/>
            <a:ext cx="13004800" cy="94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82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72CB27-0935-864D-A6E4-48F15F33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EF306-2004-7E48-9507-D1D2A648034D}" type="datetime1">
              <a:rPr lang="zh-CN" altLang="en-US" smtClean="0"/>
              <a:t>2021/1/30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6E01AF8-8E81-0F4D-8B08-06DD16EC3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26"/>
            <a:ext cx="13004800" cy="95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81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655D6E6-D044-6746-ABCE-19856E840E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2"/>
          <a:stretch/>
        </p:blipFill>
        <p:spPr>
          <a:xfrm>
            <a:off x="0" y="933281"/>
            <a:ext cx="13004800" cy="804582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315FA1B-A0AE-DF4D-B9B0-CA3E506BF228}"/>
              </a:ext>
            </a:extLst>
          </p:cNvPr>
          <p:cNvSpPr txBox="1"/>
          <p:nvPr/>
        </p:nvSpPr>
        <p:spPr>
          <a:xfrm>
            <a:off x="1433041" y="403832"/>
            <a:ext cx="903612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4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Point</a:t>
            </a:r>
            <a:r>
              <a:rPr kumimoji="0" lang="zh-CN" altLang="en-US" sz="4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kumimoji="0" lang="en-US" altLang="zh-CN" sz="4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cloud</a:t>
            </a:r>
            <a:r>
              <a:rPr kumimoji="0" lang="zh-CN" altLang="en-US" sz="4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lang="en-US" altLang="zh-CN" sz="4800" dirty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kumimoji="0" lang="zh-CN" altLang="en-US" sz="4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kumimoji="0" lang="en-US" altLang="zh-CN" sz="4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particle</a:t>
            </a:r>
            <a:r>
              <a:rPr kumimoji="0" lang="zh-CN" altLang="en-US" sz="4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kumimoji="0" lang="en-US" altLang="zh-CN" sz="4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cloud</a:t>
            </a:r>
            <a:r>
              <a:rPr kumimoji="0" lang="zh-CN" altLang="en-US" sz="4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kumimoji="0" lang="en-US" altLang="zh-CN" sz="4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(jet)</a:t>
            </a:r>
            <a:endParaRPr kumimoji="0" lang="zh-CN" altLang="en-US" sz="4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C2E324D-66B7-664D-97A3-8EA493131773}"/>
              </a:ext>
            </a:extLst>
          </p:cNvPr>
          <p:cNvSpPr txBox="1"/>
          <p:nvPr/>
        </p:nvSpPr>
        <p:spPr>
          <a:xfrm>
            <a:off x="6403008" y="9049468"/>
            <a:ext cx="625812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Avenir Light"/>
              </a:rPr>
              <a:t>比普通点云更加丰富的内容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7155EE3-FDDF-C544-937C-B16806CB99C1}"/>
              </a:ext>
            </a:extLst>
          </p:cNvPr>
          <p:cNvSpPr txBox="1"/>
          <p:nvPr/>
        </p:nvSpPr>
        <p:spPr>
          <a:xfrm>
            <a:off x="205483" y="7167443"/>
            <a:ext cx="6565900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>
                <a:solidFill>
                  <a:srgbClr val="FF0000"/>
                </a:solidFill>
              </a:rPr>
              <a:t>点和</a:t>
            </a:r>
            <a:r>
              <a:rPr kumimoji="0" lang="zh-CN" altLang="en-US" sz="2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点之间的关系可以选择某种数学</a:t>
            </a:r>
            <a:endParaRPr kumimoji="0" lang="en-US" altLang="zh-CN" sz="2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方式来表示，且不依赖点的顺序和总数；</a:t>
            </a:r>
            <a:endParaRPr kumimoji="0" lang="en-US" altLang="zh-CN" sz="2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>
                <a:solidFill>
                  <a:srgbClr val="FF0000"/>
                </a:solidFill>
              </a:rPr>
              <a:t>合适的、有物理背景的选择可以有</a:t>
            </a:r>
            <a:r>
              <a:rPr kumimoji="0" lang="zh-CN" altLang="en-US" sz="2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比</a:t>
            </a:r>
            <a:endParaRPr kumimoji="0" lang="en-US" altLang="zh-CN" sz="2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较强的表达能力，信息无损。</a:t>
            </a:r>
          </a:p>
        </p:txBody>
      </p:sp>
    </p:spTree>
    <p:extLst>
      <p:ext uri="{BB962C8B-B14F-4D97-AF65-F5344CB8AC3E}">
        <p14:creationId xmlns:p14="http://schemas.microsoft.com/office/powerpoint/2010/main" val="3599650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21E6C45-0B57-0D4B-8879-24E49BBCD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665C9-D8E0-6341-9187-868CCCB1B993}" type="datetime1">
              <a:rPr lang="zh-CN" altLang="en-US" smtClean="0"/>
              <a:t>2021/1/30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5D02A0F-75AC-5740-9DCC-986AB8CC7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174"/>
            <a:ext cx="13004800" cy="780410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F08BFE9-FF93-C54E-AD44-29D70A3C7C66}"/>
              </a:ext>
            </a:extLst>
          </p:cNvPr>
          <p:cNvSpPr txBox="1"/>
          <p:nvPr/>
        </p:nvSpPr>
        <p:spPr>
          <a:xfrm>
            <a:off x="3732372" y="223530"/>
            <a:ext cx="4257576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54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为什么用点云</a:t>
            </a:r>
          </a:p>
        </p:txBody>
      </p:sp>
    </p:spTree>
    <p:extLst>
      <p:ext uri="{BB962C8B-B14F-4D97-AF65-F5344CB8AC3E}">
        <p14:creationId xmlns:p14="http://schemas.microsoft.com/office/powerpoint/2010/main" val="4265958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rc 1">
            <a:extLst>
              <a:ext uri="{FF2B5EF4-FFF2-40B4-BE49-F238E27FC236}">
                <a16:creationId xmlns:a16="http://schemas.microsoft.com/office/drawing/2014/main" id="{863AC39B-5E66-451C-9F5F-F5FA27CF41B0}"/>
              </a:ext>
            </a:extLst>
          </p:cNvPr>
          <p:cNvSpPr/>
          <p:nvPr/>
        </p:nvSpPr>
        <p:spPr>
          <a:xfrm>
            <a:off x="1081775" y="3123474"/>
            <a:ext cx="10841250" cy="10841250"/>
          </a:xfrm>
          <a:prstGeom prst="arc">
            <a:avLst>
              <a:gd name="adj1" fmla="val 10802292"/>
              <a:gd name="adj2" fmla="val 0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1" name="Freeform 26">
            <a:extLst>
              <a:ext uri="{FF2B5EF4-FFF2-40B4-BE49-F238E27FC236}">
                <a16:creationId xmlns:a16="http://schemas.microsoft.com/office/drawing/2014/main" id="{AF4D4FC2-9066-40B5-921A-403FAAA249D0}"/>
              </a:ext>
            </a:extLst>
          </p:cNvPr>
          <p:cNvSpPr>
            <a:spLocks noEditPoints="1"/>
          </p:cNvSpPr>
          <p:nvPr/>
        </p:nvSpPr>
        <p:spPr bwMode="auto">
          <a:xfrm>
            <a:off x="4324498" y="1390912"/>
            <a:ext cx="3546564" cy="1264814"/>
          </a:xfrm>
          <a:custGeom>
            <a:avLst/>
            <a:gdLst>
              <a:gd name="T0" fmla="*/ 749 w 768"/>
              <a:gd name="T1" fmla="*/ 0 h 768"/>
              <a:gd name="T2" fmla="*/ 18 w 768"/>
              <a:gd name="T3" fmla="*/ 0 h 768"/>
              <a:gd name="T4" fmla="*/ 0 w 768"/>
              <a:gd name="T5" fmla="*/ 18 h 768"/>
              <a:gd name="T6" fmla="*/ 0 w 768"/>
              <a:gd name="T7" fmla="*/ 750 h 768"/>
              <a:gd name="T8" fmla="*/ 18 w 768"/>
              <a:gd name="T9" fmla="*/ 768 h 768"/>
              <a:gd name="T10" fmla="*/ 749 w 768"/>
              <a:gd name="T11" fmla="*/ 768 h 768"/>
              <a:gd name="T12" fmla="*/ 768 w 768"/>
              <a:gd name="T13" fmla="*/ 750 h 768"/>
              <a:gd name="T14" fmla="*/ 768 w 768"/>
              <a:gd name="T15" fmla="*/ 18 h 768"/>
              <a:gd name="T16" fmla="*/ 749 w 768"/>
              <a:gd name="T17" fmla="*/ 0 h 768"/>
              <a:gd name="T18" fmla="*/ 365 w 768"/>
              <a:gd name="T19" fmla="*/ 622 h 768"/>
              <a:gd name="T20" fmla="*/ 146 w 768"/>
              <a:gd name="T21" fmla="*/ 622 h 768"/>
              <a:gd name="T22" fmla="*/ 128 w 768"/>
              <a:gd name="T23" fmla="*/ 603 h 768"/>
              <a:gd name="T24" fmla="*/ 146 w 768"/>
              <a:gd name="T25" fmla="*/ 585 h 768"/>
              <a:gd name="T26" fmla="*/ 365 w 768"/>
              <a:gd name="T27" fmla="*/ 585 h 768"/>
              <a:gd name="T28" fmla="*/ 384 w 768"/>
              <a:gd name="T29" fmla="*/ 603 h 768"/>
              <a:gd name="T30" fmla="*/ 365 w 768"/>
              <a:gd name="T31" fmla="*/ 622 h 768"/>
              <a:gd name="T32" fmla="*/ 621 w 768"/>
              <a:gd name="T33" fmla="*/ 549 h 768"/>
              <a:gd name="T34" fmla="*/ 146 w 768"/>
              <a:gd name="T35" fmla="*/ 549 h 768"/>
              <a:gd name="T36" fmla="*/ 128 w 768"/>
              <a:gd name="T37" fmla="*/ 530 h 768"/>
              <a:gd name="T38" fmla="*/ 146 w 768"/>
              <a:gd name="T39" fmla="*/ 512 h 768"/>
              <a:gd name="T40" fmla="*/ 621 w 768"/>
              <a:gd name="T41" fmla="*/ 512 h 768"/>
              <a:gd name="T42" fmla="*/ 640 w 768"/>
              <a:gd name="T43" fmla="*/ 530 h 768"/>
              <a:gd name="T44" fmla="*/ 621 w 768"/>
              <a:gd name="T45" fmla="*/ 549 h 768"/>
              <a:gd name="T46" fmla="*/ 621 w 768"/>
              <a:gd name="T47" fmla="*/ 475 h 768"/>
              <a:gd name="T48" fmla="*/ 146 w 768"/>
              <a:gd name="T49" fmla="*/ 475 h 768"/>
              <a:gd name="T50" fmla="*/ 128 w 768"/>
              <a:gd name="T51" fmla="*/ 457 h 768"/>
              <a:gd name="T52" fmla="*/ 146 w 768"/>
              <a:gd name="T53" fmla="*/ 439 h 768"/>
              <a:gd name="T54" fmla="*/ 621 w 768"/>
              <a:gd name="T55" fmla="*/ 439 h 768"/>
              <a:gd name="T56" fmla="*/ 640 w 768"/>
              <a:gd name="T57" fmla="*/ 457 h 768"/>
              <a:gd name="T58" fmla="*/ 621 w 768"/>
              <a:gd name="T59" fmla="*/ 475 h 768"/>
              <a:gd name="T60" fmla="*/ 621 w 768"/>
              <a:gd name="T61" fmla="*/ 402 h 768"/>
              <a:gd name="T62" fmla="*/ 146 w 768"/>
              <a:gd name="T63" fmla="*/ 402 h 768"/>
              <a:gd name="T64" fmla="*/ 128 w 768"/>
              <a:gd name="T65" fmla="*/ 384 h 768"/>
              <a:gd name="T66" fmla="*/ 146 w 768"/>
              <a:gd name="T67" fmla="*/ 366 h 768"/>
              <a:gd name="T68" fmla="*/ 621 w 768"/>
              <a:gd name="T69" fmla="*/ 366 h 768"/>
              <a:gd name="T70" fmla="*/ 640 w 768"/>
              <a:gd name="T71" fmla="*/ 384 h 768"/>
              <a:gd name="T72" fmla="*/ 621 w 768"/>
              <a:gd name="T73" fmla="*/ 402 h 768"/>
              <a:gd name="T74" fmla="*/ 621 w 768"/>
              <a:gd name="T75" fmla="*/ 329 h 768"/>
              <a:gd name="T76" fmla="*/ 146 w 768"/>
              <a:gd name="T77" fmla="*/ 329 h 768"/>
              <a:gd name="T78" fmla="*/ 128 w 768"/>
              <a:gd name="T79" fmla="*/ 311 h 768"/>
              <a:gd name="T80" fmla="*/ 146 w 768"/>
              <a:gd name="T81" fmla="*/ 293 h 768"/>
              <a:gd name="T82" fmla="*/ 621 w 768"/>
              <a:gd name="T83" fmla="*/ 293 h 768"/>
              <a:gd name="T84" fmla="*/ 640 w 768"/>
              <a:gd name="T85" fmla="*/ 311 h 768"/>
              <a:gd name="T86" fmla="*/ 621 w 768"/>
              <a:gd name="T87" fmla="*/ 329 h 768"/>
              <a:gd name="T88" fmla="*/ 621 w 768"/>
              <a:gd name="T89" fmla="*/ 256 h 768"/>
              <a:gd name="T90" fmla="*/ 146 w 768"/>
              <a:gd name="T91" fmla="*/ 256 h 768"/>
              <a:gd name="T92" fmla="*/ 128 w 768"/>
              <a:gd name="T93" fmla="*/ 238 h 768"/>
              <a:gd name="T94" fmla="*/ 146 w 768"/>
              <a:gd name="T95" fmla="*/ 219 h 768"/>
              <a:gd name="T96" fmla="*/ 621 w 768"/>
              <a:gd name="T97" fmla="*/ 219 h 768"/>
              <a:gd name="T98" fmla="*/ 640 w 768"/>
              <a:gd name="T99" fmla="*/ 238 h 768"/>
              <a:gd name="T100" fmla="*/ 621 w 768"/>
              <a:gd name="T101" fmla="*/ 256 h 768"/>
              <a:gd name="T102" fmla="*/ 621 w 768"/>
              <a:gd name="T103" fmla="*/ 183 h 768"/>
              <a:gd name="T104" fmla="*/ 146 w 768"/>
              <a:gd name="T105" fmla="*/ 183 h 768"/>
              <a:gd name="T106" fmla="*/ 128 w 768"/>
              <a:gd name="T107" fmla="*/ 165 h 768"/>
              <a:gd name="T108" fmla="*/ 146 w 768"/>
              <a:gd name="T109" fmla="*/ 146 h 768"/>
              <a:gd name="T110" fmla="*/ 621 w 768"/>
              <a:gd name="T111" fmla="*/ 146 h 768"/>
              <a:gd name="T112" fmla="*/ 640 w 768"/>
              <a:gd name="T113" fmla="*/ 165 h 768"/>
              <a:gd name="T114" fmla="*/ 621 w 768"/>
              <a:gd name="T115" fmla="*/ 18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68" h="768">
                <a:moveTo>
                  <a:pt x="749" y="0"/>
                </a:moveTo>
                <a:cubicBezTo>
                  <a:pt x="18" y="0"/>
                  <a:pt x="18" y="0"/>
                  <a:pt x="18" y="0"/>
                </a:cubicBezTo>
                <a:cubicBezTo>
                  <a:pt x="8" y="0"/>
                  <a:pt x="0" y="8"/>
                  <a:pt x="0" y="18"/>
                </a:cubicBezTo>
                <a:cubicBezTo>
                  <a:pt x="0" y="750"/>
                  <a:pt x="0" y="750"/>
                  <a:pt x="0" y="750"/>
                </a:cubicBezTo>
                <a:cubicBezTo>
                  <a:pt x="0" y="760"/>
                  <a:pt x="8" y="768"/>
                  <a:pt x="18" y="768"/>
                </a:cubicBezTo>
                <a:cubicBezTo>
                  <a:pt x="749" y="768"/>
                  <a:pt x="749" y="768"/>
                  <a:pt x="749" y="768"/>
                </a:cubicBezTo>
                <a:cubicBezTo>
                  <a:pt x="759" y="768"/>
                  <a:pt x="768" y="760"/>
                  <a:pt x="768" y="750"/>
                </a:cubicBezTo>
                <a:cubicBezTo>
                  <a:pt x="768" y="18"/>
                  <a:pt x="768" y="18"/>
                  <a:pt x="768" y="18"/>
                </a:cubicBezTo>
                <a:cubicBezTo>
                  <a:pt x="768" y="8"/>
                  <a:pt x="759" y="0"/>
                  <a:pt x="749" y="0"/>
                </a:cubicBezTo>
                <a:close/>
                <a:moveTo>
                  <a:pt x="365" y="622"/>
                </a:moveTo>
                <a:cubicBezTo>
                  <a:pt x="146" y="622"/>
                  <a:pt x="146" y="622"/>
                  <a:pt x="146" y="622"/>
                </a:cubicBezTo>
                <a:cubicBezTo>
                  <a:pt x="136" y="622"/>
                  <a:pt x="128" y="614"/>
                  <a:pt x="128" y="603"/>
                </a:cubicBezTo>
                <a:cubicBezTo>
                  <a:pt x="128" y="593"/>
                  <a:pt x="136" y="585"/>
                  <a:pt x="146" y="585"/>
                </a:cubicBezTo>
                <a:cubicBezTo>
                  <a:pt x="365" y="585"/>
                  <a:pt x="365" y="585"/>
                  <a:pt x="365" y="585"/>
                </a:cubicBezTo>
                <a:cubicBezTo>
                  <a:pt x="375" y="585"/>
                  <a:pt x="384" y="593"/>
                  <a:pt x="384" y="603"/>
                </a:cubicBezTo>
                <a:cubicBezTo>
                  <a:pt x="384" y="614"/>
                  <a:pt x="375" y="622"/>
                  <a:pt x="365" y="622"/>
                </a:cubicBezTo>
                <a:close/>
                <a:moveTo>
                  <a:pt x="621" y="549"/>
                </a:moveTo>
                <a:cubicBezTo>
                  <a:pt x="146" y="549"/>
                  <a:pt x="146" y="549"/>
                  <a:pt x="146" y="549"/>
                </a:cubicBezTo>
                <a:cubicBezTo>
                  <a:pt x="136" y="549"/>
                  <a:pt x="128" y="540"/>
                  <a:pt x="128" y="530"/>
                </a:cubicBezTo>
                <a:cubicBezTo>
                  <a:pt x="128" y="520"/>
                  <a:pt x="136" y="512"/>
                  <a:pt x="146" y="512"/>
                </a:cubicBezTo>
                <a:cubicBezTo>
                  <a:pt x="621" y="512"/>
                  <a:pt x="621" y="512"/>
                  <a:pt x="621" y="512"/>
                </a:cubicBezTo>
                <a:cubicBezTo>
                  <a:pt x="631" y="512"/>
                  <a:pt x="640" y="520"/>
                  <a:pt x="640" y="530"/>
                </a:cubicBezTo>
                <a:cubicBezTo>
                  <a:pt x="640" y="540"/>
                  <a:pt x="631" y="549"/>
                  <a:pt x="621" y="549"/>
                </a:cubicBezTo>
                <a:close/>
                <a:moveTo>
                  <a:pt x="621" y="475"/>
                </a:moveTo>
                <a:cubicBezTo>
                  <a:pt x="146" y="475"/>
                  <a:pt x="146" y="475"/>
                  <a:pt x="146" y="475"/>
                </a:cubicBezTo>
                <a:cubicBezTo>
                  <a:pt x="136" y="475"/>
                  <a:pt x="128" y="467"/>
                  <a:pt x="128" y="457"/>
                </a:cubicBezTo>
                <a:cubicBezTo>
                  <a:pt x="128" y="447"/>
                  <a:pt x="136" y="439"/>
                  <a:pt x="146" y="439"/>
                </a:cubicBezTo>
                <a:cubicBezTo>
                  <a:pt x="621" y="439"/>
                  <a:pt x="621" y="439"/>
                  <a:pt x="621" y="439"/>
                </a:cubicBezTo>
                <a:cubicBezTo>
                  <a:pt x="631" y="439"/>
                  <a:pt x="640" y="447"/>
                  <a:pt x="640" y="457"/>
                </a:cubicBezTo>
                <a:cubicBezTo>
                  <a:pt x="640" y="467"/>
                  <a:pt x="631" y="475"/>
                  <a:pt x="621" y="475"/>
                </a:cubicBezTo>
                <a:close/>
                <a:moveTo>
                  <a:pt x="621" y="402"/>
                </a:moveTo>
                <a:cubicBezTo>
                  <a:pt x="146" y="402"/>
                  <a:pt x="146" y="402"/>
                  <a:pt x="146" y="402"/>
                </a:cubicBezTo>
                <a:cubicBezTo>
                  <a:pt x="136" y="402"/>
                  <a:pt x="128" y="394"/>
                  <a:pt x="128" y="384"/>
                </a:cubicBezTo>
                <a:cubicBezTo>
                  <a:pt x="128" y="374"/>
                  <a:pt x="136" y="366"/>
                  <a:pt x="146" y="366"/>
                </a:cubicBezTo>
                <a:cubicBezTo>
                  <a:pt x="621" y="366"/>
                  <a:pt x="621" y="366"/>
                  <a:pt x="621" y="366"/>
                </a:cubicBezTo>
                <a:cubicBezTo>
                  <a:pt x="631" y="366"/>
                  <a:pt x="640" y="374"/>
                  <a:pt x="640" y="384"/>
                </a:cubicBezTo>
                <a:cubicBezTo>
                  <a:pt x="640" y="394"/>
                  <a:pt x="631" y="402"/>
                  <a:pt x="621" y="402"/>
                </a:cubicBezTo>
                <a:close/>
                <a:moveTo>
                  <a:pt x="621" y="329"/>
                </a:moveTo>
                <a:cubicBezTo>
                  <a:pt x="146" y="329"/>
                  <a:pt x="146" y="329"/>
                  <a:pt x="146" y="329"/>
                </a:cubicBezTo>
                <a:cubicBezTo>
                  <a:pt x="136" y="329"/>
                  <a:pt x="128" y="321"/>
                  <a:pt x="128" y="311"/>
                </a:cubicBezTo>
                <a:cubicBezTo>
                  <a:pt x="128" y="301"/>
                  <a:pt x="136" y="293"/>
                  <a:pt x="146" y="293"/>
                </a:cubicBezTo>
                <a:cubicBezTo>
                  <a:pt x="621" y="293"/>
                  <a:pt x="621" y="293"/>
                  <a:pt x="621" y="293"/>
                </a:cubicBezTo>
                <a:cubicBezTo>
                  <a:pt x="631" y="293"/>
                  <a:pt x="640" y="301"/>
                  <a:pt x="640" y="311"/>
                </a:cubicBezTo>
                <a:cubicBezTo>
                  <a:pt x="640" y="321"/>
                  <a:pt x="631" y="329"/>
                  <a:pt x="621" y="329"/>
                </a:cubicBezTo>
                <a:close/>
                <a:moveTo>
                  <a:pt x="621" y="256"/>
                </a:moveTo>
                <a:cubicBezTo>
                  <a:pt x="146" y="256"/>
                  <a:pt x="146" y="256"/>
                  <a:pt x="146" y="256"/>
                </a:cubicBezTo>
                <a:cubicBezTo>
                  <a:pt x="136" y="256"/>
                  <a:pt x="128" y="248"/>
                  <a:pt x="128" y="238"/>
                </a:cubicBezTo>
                <a:cubicBezTo>
                  <a:pt x="128" y="228"/>
                  <a:pt x="136" y="219"/>
                  <a:pt x="146" y="219"/>
                </a:cubicBezTo>
                <a:cubicBezTo>
                  <a:pt x="621" y="219"/>
                  <a:pt x="621" y="219"/>
                  <a:pt x="621" y="219"/>
                </a:cubicBezTo>
                <a:cubicBezTo>
                  <a:pt x="631" y="219"/>
                  <a:pt x="640" y="228"/>
                  <a:pt x="640" y="238"/>
                </a:cubicBezTo>
                <a:cubicBezTo>
                  <a:pt x="640" y="248"/>
                  <a:pt x="631" y="256"/>
                  <a:pt x="621" y="256"/>
                </a:cubicBezTo>
                <a:close/>
                <a:moveTo>
                  <a:pt x="621" y="183"/>
                </a:moveTo>
                <a:cubicBezTo>
                  <a:pt x="146" y="183"/>
                  <a:pt x="146" y="183"/>
                  <a:pt x="146" y="183"/>
                </a:cubicBezTo>
                <a:cubicBezTo>
                  <a:pt x="136" y="183"/>
                  <a:pt x="128" y="175"/>
                  <a:pt x="128" y="165"/>
                </a:cubicBezTo>
                <a:cubicBezTo>
                  <a:pt x="128" y="155"/>
                  <a:pt x="136" y="146"/>
                  <a:pt x="146" y="146"/>
                </a:cubicBezTo>
                <a:cubicBezTo>
                  <a:pt x="621" y="146"/>
                  <a:pt x="621" y="146"/>
                  <a:pt x="621" y="146"/>
                </a:cubicBezTo>
                <a:cubicBezTo>
                  <a:pt x="631" y="146"/>
                  <a:pt x="640" y="155"/>
                  <a:pt x="640" y="165"/>
                </a:cubicBezTo>
                <a:cubicBezTo>
                  <a:pt x="640" y="175"/>
                  <a:pt x="631" y="183"/>
                  <a:pt x="621" y="18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pPr defTabSz="975390" hangingPunct="1">
              <a:lnSpc>
                <a:spcPct val="150000"/>
              </a:lnSpc>
              <a:defRPr/>
            </a:pPr>
            <a:r>
              <a:rPr lang="en-US" altLang="zh-CN" sz="5400" kern="1200" dirty="0" err="1">
                <a:solidFill>
                  <a:prstClr val="black"/>
                </a:solidFill>
                <a:latin typeface="等线" panose="020F0502020204030204"/>
              </a:rPr>
              <a:t>目</a:t>
            </a:r>
            <a:r>
              <a:rPr lang="zh-CN" altLang="en-US" sz="5400" kern="1200" dirty="0">
                <a:solidFill>
                  <a:prstClr val="black"/>
                </a:solidFill>
                <a:latin typeface="等线" panose="020F0502020204030204"/>
              </a:rPr>
              <a:t> </a:t>
            </a:r>
            <a:r>
              <a:rPr lang="en-US" altLang="zh-CN" sz="5400" kern="1200" dirty="0" err="1">
                <a:solidFill>
                  <a:prstClr val="black"/>
                </a:solidFill>
                <a:latin typeface="等线" panose="020F0502020204030204"/>
              </a:rPr>
              <a:t>录</a:t>
            </a:r>
            <a:endParaRPr lang="en-US" altLang="zh-CN" sz="5400" kern="1200" dirty="0">
              <a:solidFill>
                <a:prstClr val="black"/>
              </a:solidFill>
              <a:latin typeface="等线" panose="020F0502020204030204"/>
            </a:endParaRPr>
          </a:p>
          <a:p>
            <a:pPr defTabSz="975390" hangingPunct="1">
              <a:lnSpc>
                <a:spcPct val="150000"/>
              </a:lnSpc>
              <a:defRPr/>
            </a:pPr>
            <a:endParaRPr lang="en-US" sz="3600" kern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2" name="Rectangle: Rounded Corners 9">
            <a:extLst>
              <a:ext uri="{FF2B5EF4-FFF2-40B4-BE49-F238E27FC236}">
                <a16:creationId xmlns:a16="http://schemas.microsoft.com/office/drawing/2014/main" id="{64D01BB7-72EF-4403-88BE-94374C2D3C11}"/>
              </a:ext>
            </a:extLst>
          </p:cNvPr>
          <p:cNvSpPr/>
          <p:nvPr/>
        </p:nvSpPr>
        <p:spPr>
          <a:xfrm>
            <a:off x="665721" y="6978468"/>
            <a:ext cx="3115733" cy="72765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3" name="Rectangle: Rounded Corners 71">
            <a:extLst>
              <a:ext uri="{FF2B5EF4-FFF2-40B4-BE49-F238E27FC236}">
                <a16:creationId xmlns:a16="http://schemas.microsoft.com/office/drawing/2014/main" id="{F9F384F6-081A-41A8-9A22-2A978E586193}"/>
              </a:ext>
            </a:extLst>
          </p:cNvPr>
          <p:cNvSpPr/>
          <p:nvPr/>
        </p:nvSpPr>
        <p:spPr>
          <a:xfrm>
            <a:off x="9223346" y="6978468"/>
            <a:ext cx="3115733" cy="72765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4" name="Rectangle: Rounded Corners 74">
            <a:extLst>
              <a:ext uri="{FF2B5EF4-FFF2-40B4-BE49-F238E27FC236}">
                <a16:creationId xmlns:a16="http://schemas.microsoft.com/office/drawing/2014/main" id="{69C121A5-DB68-4ECA-8586-3D89D95788DB}"/>
              </a:ext>
            </a:extLst>
          </p:cNvPr>
          <p:cNvSpPr/>
          <p:nvPr/>
        </p:nvSpPr>
        <p:spPr>
          <a:xfrm>
            <a:off x="1511421" y="5248497"/>
            <a:ext cx="3115733" cy="72765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5" name="Rectangle: Rounded Corners 75">
            <a:extLst>
              <a:ext uri="{FF2B5EF4-FFF2-40B4-BE49-F238E27FC236}">
                <a16:creationId xmlns:a16="http://schemas.microsoft.com/office/drawing/2014/main" id="{B7B9E5CE-AC30-43A4-ABA6-8C7853D64FCB}"/>
              </a:ext>
            </a:extLst>
          </p:cNvPr>
          <p:cNvSpPr/>
          <p:nvPr/>
        </p:nvSpPr>
        <p:spPr>
          <a:xfrm>
            <a:off x="8377647" y="5248497"/>
            <a:ext cx="3115733" cy="72765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6" name="Rectangle: Rounded Corners 78">
            <a:extLst>
              <a:ext uri="{FF2B5EF4-FFF2-40B4-BE49-F238E27FC236}">
                <a16:creationId xmlns:a16="http://schemas.microsoft.com/office/drawing/2014/main" id="{A291570C-CBDA-4EBC-BBB4-12B3D94ABEDC}"/>
              </a:ext>
            </a:extLst>
          </p:cNvPr>
          <p:cNvSpPr/>
          <p:nvPr/>
        </p:nvSpPr>
        <p:spPr>
          <a:xfrm>
            <a:off x="4785258" y="2914204"/>
            <a:ext cx="3115733" cy="72765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8" name="Oval 11">
            <a:extLst>
              <a:ext uri="{FF2B5EF4-FFF2-40B4-BE49-F238E27FC236}">
                <a16:creationId xmlns:a16="http://schemas.microsoft.com/office/drawing/2014/main" id="{050C81F2-C786-4C4C-8F2E-9821C8CE25A1}"/>
              </a:ext>
            </a:extLst>
          </p:cNvPr>
          <p:cNvSpPr/>
          <p:nvPr/>
        </p:nvSpPr>
        <p:spPr>
          <a:xfrm>
            <a:off x="4919798" y="2943428"/>
            <a:ext cx="616785" cy="616785"/>
          </a:xfrm>
          <a:prstGeom prst="ellipse">
            <a:avLst/>
          </a:prstGeom>
          <a:solidFill>
            <a:srgbClr val="4B97B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F4C7F551-4A4C-47C9-BE3E-83F6D474DC3A}"/>
              </a:ext>
            </a:extLst>
          </p:cNvPr>
          <p:cNvSpPr/>
          <p:nvPr/>
        </p:nvSpPr>
        <p:spPr>
          <a:xfrm>
            <a:off x="1593022" y="5303930"/>
            <a:ext cx="616785" cy="616785"/>
          </a:xfrm>
          <a:prstGeom prst="ellipse">
            <a:avLst/>
          </a:prstGeom>
          <a:solidFill>
            <a:srgbClr val="4B97B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0" name="Oval 82">
            <a:extLst>
              <a:ext uri="{FF2B5EF4-FFF2-40B4-BE49-F238E27FC236}">
                <a16:creationId xmlns:a16="http://schemas.microsoft.com/office/drawing/2014/main" id="{338D010D-C250-447C-A96B-3A92C7F3DACE}"/>
              </a:ext>
            </a:extLst>
          </p:cNvPr>
          <p:cNvSpPr/>
          <p:nvPr/>
        </p:nvSpPr>
        <p:spPr>
          <a:xfrm>
            <a:off x="777845" y="7033901"/>
            <a:ext cx="616785" cy="616785"/>
          </a:xfrm>
          <a:prstGeom prst="ellipse">
            <a:avLst/>
          </a:prstGeom>
          <a:solidFill>
            <a:srgbClr val="4B97B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2" name="Oval 84">
            <a:extLst>
              <a:ext uri="{FF2B5EF4-FFF2-40B4-BE49-F238E27FC236}">
                <a16:creationId xmlns:a16="http://schemas.microsoft.com/office/drawing/2014/main" id="{0B443133-50AE-4C76-A95E-0AC4788D8AEE}"/>
              </a:ext>
            </a:extLst>
          </p:cNvPr>
          <p:cNvSpPr/>
          <p:nvPr/>
        </p:nvSpPr>
        <p:spPr>
          <a:xfrm flipH="1">
            <a:off x="10794993" y="5303930"/>
            <a:ext cx="616785" cy="616785"/>
          </a:xfrm>
          <a:prstGeom prst="ellipse">
            <a:avLst/>
          </a:prstGeom>
          <a:solidFill>
            <a:srgbClr val="4B97B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3" name="Oval 85">
            <a:extLst>
              <a:ext uri="{FF2B5EF4-FFF2-40B4-BE49-F238E27FC236}">
                <a16:creationId xmlns:a16="http://schemas.microsoft.com/office/drawing/2014/main" id="{425AD4AE-31FC-42DB-9F0C-DC27F55A762A}"/>
              </a:ext>
            </a:extLst>
          </p:cNvPr>
          <p:cNvSpPr/>
          <p:nvPr/>
        </p:nvSpPr>
        <p:spPr>
          <a:xfrm flipH="1">
            <a:off x="11610170" y="7033901"/>
            <a:ext cx="616785" cy="616785"/>
          </a:xfrm>
          <a:prstGeom prst="ellipse">
            <a:avLst/>
          </a:prstGeom>
          <a:solidFill>
            <a:srgbClr val="4B97B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4" name="TextBox 86">
            <a:extLst>
              <a:ext uri="{FF2B5EF4-FFF2-40B4-BE49-F238E27FC236}">
                <a16:creationId xmlns:a16="http://schemas.microsoft.com/office/drawing/2014/main" id="{F1F9A81C-50E7-4BA0-A8DF-9F99A3177BA6}"/>
              </a:ext>
            </a:extLst>
          </p:cNvPr>
          <p:cNvSpPr txBox="1"/>
          <p:nvPr/>
        </p:nvSpPr>
        <p:spPr>
          <a:xfrm>
            <a:off x="1509293" y="7178178"/>
            <a:ext cx="1879911" cy="3282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defTabSz="975390" hangingPunct="1">
              <a:buClr>
                <a:srgbClr val="4472C4"/>
              </a:buClr>
              <a:defRPr/>
            </a:pPr>
            <a:r>
              <a:rPr lang="en-US" sz="2133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DINCond-Bold" pitchFamily="50" charset="0"/>
              </a:rPr>
              <a:t>什么是</a:t>
            </a:r>
            <a:r>
              <a:rPr lang="en-US" sz="213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DINCond-Bold" pitchFamily="50" charset="0"/>
              </a:rPr>
              <a:t> Jet</a:t>
            </a:r>
            <a:r>
              <a:rPr lang="zh-CN" altLang="en-US" sz="213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DINCond-Bold" pitchFamily="50" charset="0"/>
              </a:rPr>
              <a:t>？</a:t>
            </a:r>
            <a:endParaRPr lang="en-US" sz="2133" kern="1200" dirty="0">
              <a:solidFill>
                <a:prstClr val="black">
                  <a:lumMod val="75000"/>
                  <a:lumOff val="25000"/>
                </a:prstClr>
              </a:solidFill>
              <a:latin typeface="DINCond-Bold" pitchFamily="50" charset="0"/>
            </a:endParaRPr>
          </a:p>
        </p:txBody>
      </p:sp>
      <p:sp>
        <p:nvSpPr>
          <p:cNvPr id="55" name="TextBox 87">
            <a:extLst>
              <a:ext uri="{FF2B5EF4-FFF2-40B4-BE49-F238E27FC236}">
                <a16:creationId xmlns:a16="http://schemas.microsoft.com/office/drawing/2014/main" id="{0DBBF2BD-EA5B-44EF-9156-62D06ADAF0E0}"/>
              </a:ext>
            </a:extLst>
          </p:cNvPr>
          <p:cNvSpPr txBox="1"/>
          <p:nvPr/>
        </p:nvSpPr>
        <p:spPr>
          <a:xfrm>
            <a:off x="9615598" y="7178178"/>
            <a:ext cx="1879911" cy="3282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defTabSz="975390" hangingPunct="1">
              <a:buClr>
                <a:srgbClr val="4472C4"/>
              </a:buClr>
              <a:defRPr/>
            </a:pPr>
            <a:r>
              <a:rPr lang="en-US" sz="2133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DINCond-Bold" pitchFamily="50" charset="0"/>
              </a:rPr>
              <a:t>计划</a:t>
            </a:r>
            <a:r>
              <a:rPr lang="zh-CN" altLang="en-US" sz="213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DINCond-Bold" pitchFamily="50" charset="0"/>
              </a:rPr>
              <a:t>？</a:t>
            </a:r>
            <a:endParaRPr lang="en-US" sz="2133" kern="1200" dirty="0">
              <a:solidFill>
                <a:prstClr val="black">
                  <a:lumMod val="75000"/>
                  <a:lumOff val="25000"/>
                </a:prstClr>
              </a:solidFill>
              <a:latin typeface="DINCond-Bold" pitchFamily="50" charset="0"/>
            </a:endParaRPr>
          </a:p>
        </p:txBody>
      </p:sp>
      <p:sp>
        <p:nvSpPr>
          <p:cNvPr id="56" name="TextBox 88">
            <a:extLst>
              <a:ext uri="{FF2B5EF4-FFF2-40B4-BE49-F238E27FC236}">
                <a16:creationId xmlns:a16="http://schemas.microsoft.com/office/drawing/2014/main" id="{62453C19-7C57-4E1F-8C51-71715BAF2971}"/>
              </a:ext>
            </a:extLst>
          </p:cNvPr>
          <p:cNvSpPr txBox="1"/>
          <p:nvPr/>
        </p:nvSpPr>
        <p:spPr>
          <a:xfrm>
            <a:off x="8753942" y="5119977"/>
            <a:ext cx="1879911" cy="9846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defTabSz="975390" hangingPunct="1">
              <a:buClr>
                <a:srgbClr val="4472C4"/>
              </a:buClr>
              <a:defRPr/>
            </a:pPr>
            <a:r>
              <a:rPr lang="en-US" sz="2133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DINCond-Bold" pitchFamily="50" charset="0"/>
              </a:rPr>
              <a:t>新方法</a:t>
            </a:r>
            <a:r>
              <a:rPr lang="zh-CN" altLang="en-US" sz="213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DINCond-Bold" pitchFamily="50" charset="0"/>
              </a:rPr>
              <a:t>：</a:t>
            </a:r>
            <a:r>
              <a:rPr lang="en-US" altLang="zh-CN" sz="2133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DINCond-Bold" pitchFamily="50" charset="0"/>
              </a:rPr>
              <a:t>DeepSet</a:t>
            </a:r>
            <a:r>
              <a:rPr lang="zh-CN" altLang="en-US" sz="213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DINCond-Bold" pitchFamily="50" charset="0"/>
              </a:rPr>
              <a:t> 和 </a:t>
            </a:r>
            <a:r>
              <a:rPr lang="en-US" altLang="zh-CN" sz="213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DINCond-Bold" pitchFamily="50" charset="0"/>
              </a:rPr>
              <a:t>EnergyFlow</a:t>
            </a:r>
            <a:endParaRPr lang="en-US" sz="2133" kern="1200" dirty="0">
              <a:solidFill>
                <a:prstClr val="black">
                  <a:lumMod val="75000"/>
                  <a:lumOff val="25000"/>
                </a:prstClr>
              </a:solidFill>
              <a:latin typeface="DINCond-Bold" pitchFamily="50" charset="0"/>
            </a:endParaRPr>
          </a:p>
        </p:txBody>
      </p:sp>
      <p:sp>
        <p:nvSpPr>
          <p:cNvPr id="57" name="TextBox 89">
            <a:extLst>
              <a:ext uri="{FF2B5EF4-FFF2-40B4-BE49-F238E27FC236}">
                <a16:creationId xmlns:a16="http://schemas.microsoft.com/office/drawing/2014/main" id="{8424ED8E-8E7F-49A0-997D-0304F22C22E1}"/>
              </a:ext>
            </a:extLst>
          </p:cNvPr>
          <p:cNvSpPr txBox="1"/>
          <p:nvPr/>
        </p:nvSpPr>
        <p:spPr>
          <a:xfrm>
            <a:off x="2362254" y="5448207"/>
            <a:ext cx="1879911" cy="3282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defTabSz="975390" hangingPunct="1">
              <a:buClr>
                <a:srgbClr val="4472C4"/>
              </a:buClr>
              <a:defRPr/>
            </a:pPr>
            <a:r>
              <a:rPr lang="en-US" sz="213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DINCond-Bold" pitchFamily="50" charset="0"/>
              </a:rPr>
              <a:t>Jet</a:t>
            </a:r>
            <a:r>
              <a:rPr lang="zh-CN" altLang="en-US" sz="213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DINCond-Bold" pitchFamily="50" charset="0"/>
              </a:rPr>
              <a:t> 的性质？</a:t>
            </a:r>
            <a:endParaRPr lang="en-US" sz="2133" kern="1200" dirty="0">
              <a:solidFill>
                <a:prstClr val="black">
                  <a:lumMod val="75000"/>
                  <a:lumOff val="25000"/>
                </a:prstClr>
              </a:solidFill>
              <a:latin typeface="DINCond-Bold" pitchFamily="50" charset="0"/>
            </a:endParaRPr>
          </a:p>
        </p:txBody>
      </p:sp>
      <p:sp>
        <p:nvSpPr>
          <p:cNvPr id="59" name="TextBox 91">
            <a:extLst>
              <a:ext uri="{FF2B5EF4-FFF2-40B4-BE49-F238E27FC236}">
                <a16:creationId xmlns:a16="http://schemas.microsoft.com/office/drawing/2014/main" id="{B3596503-53E8-4A93-AA70-4ADC88A4DD31}"/>
              </a:ext>
            </a:extLst>
          </p:cNvPr>
          <p:cNvSpPr txBox="1"/>
          <p:nvPr/>
        </p:nvSpPr>
        <p:spPr>
          <a:xfrm>
            <a:off x="5562444" y="3113913"/>
            <a:ext cx="1879911" cy="3282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defTabSz="975390" hangingPunct="1">
              <a:buClr>
                <a:srgbClr val="4472C4"/>
              </a:buClr>
              <a:defRPr/>
            </a:pPr>
            <a:r>
              <a:rPr lang="zh-CN" altLang="en-US" sz="213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DINCond-Bold" pitchFamily="50" charset="0"/>
              </a:rPr>
              <a:t>困难</a:t>
            </a:r>
            <a:r>
              <a:rPr lang="en-US" altLang="zh-CN" sz="213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DINCond-Bold" pitchFamily="50" charset="0"/>
              </a:rPr>
              <a:t>/ </a:t>
            </a:r>
            <a:r>
              <a:rPr lang="en-US" altLang="zh-CN" sz="2133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DINCond-Bold" pitchFamily="50" charset="0"/>
              </a:rPr>
              <a:t>方法</a:t>
            </a:r>
            <a:endParaRPr lang="en-US" sz="2133" kern="1200" dirty="0">
              <a:solidFill>
                <a:prstClr val="black">
                  <a:lumMod val="75000"/>
                  <a:lumOff val="25000"/>
                </a:prstClr>
              </a:solidFill>
              <a:latin typeface="DINCond-Bold" pitchFamily="50" charset="0"/>
            </a:endParaRPr>
          </a:p>
        </p:txBody>
      </p:sp>
      <p:sp>
        <p:nvSpPr>
          <p:cNvPr id="60" name="Freeform 2968">
            <a:extLst>
              <a:ext uri="{FF2B5EF4-FFF2-40B4-BE49-F238E27FC236}">
                <a16:creationId xmlns:a16="http://schemas.microsoft.com/office/drawing/2014/main" id="{F30B624A-986C-41C5-B49B-707E8A93EC83}"/>
              </a:ext>
            </a:extLst>
          </p:cNvPr>
          <p:cNvSpPr>
            <a:spLocks noEditPoints="1"/>
          </p:cNvSpPr>
          <p:nvPr/>
        </p:nvSpPr>
        <p:spPr bwMode="auto">
          <a:xfrm>
            <a:off x="933838" y="7200053"/>
            <a:ext cx="304800" cy="284480"/>
          </a:xfrm>
          <a:custGeom>
            <a:avLst/>
            <a:gdLst>
              <a:gd name="T0" fmla="*/ 219 w 720"/>
              <a:gd name="T1" fmla="*/ 323 h 671"/>
              <a:gd name="T2" fmla="*/ 212 w 720"/>
              <a:gd name="T3" fmla="*/ 312 h 671"/>
              <a:gd name="T4" fmla="*/ 219 w 720"/>
              <a:gd name="T5" fmla="*/ 301 h 671"/>
              <a:gd name="T6" fmla="*/ 515 w 720"/>
              <a:gd name="T7" fmla="*/ 301 h 671"/>
              <a:gd name="T8" fmla="*/ 524 w 720"/>
              <a:gd name="T9" fmla="*/ 312 h 671"/>
              <a:gd name="T10" fmla="*/ 515 w 720"/>
              <a:gd name="T11" fmla="*/ 323 h 671"/>
              <a:gd name="T12" fmla="*/ 512 w 720"/>
              <a:gd name="T13" fmla="*/ 420 h 671"/>
              <a:gd name="T14" fmla="*/ 216 w 720"/>
              <a:gd name="T15" fmla="*/ 417 h 671"/>
              <a:gd name="T16" fmla="*/ 213 w 720"/>
              <a:gd name="T17" fmla="*/ 404 h 671"/>
              <a:gd name="T18" fmla="*/ 224 w 720"/>
              <a:gd name="T19" fmla="*/ 395 h 671"/>
              <a:gd name="T20" fmla="*/ 520 w 720"/>
              <a:gd name="T21" fmla="*/ 399 h 671"/>
              <a:gd name="T22" fmla="*/ 523 w 720"/>
              <a:gd name="T23" fmla="*/ 412 h 671"/>
              <a:gd name="T24" fmla="*/ 512 w 720"/>
              <a:gd name="T25" fmla="*/ 420 h 671"/>
              <a:gd name="T26" fmla="*/ 420 w 720"/>
              <a:gd name="T27" fmla="*/ 204 h 671"/>
              <a:gd name="T28" fmla="*/ 432 w 720"/>
              <a:gd name="T29" fmla="*/ 211 h 671"/>
              <a:gd name="T30" fmla="*/ 429 w 720"/>
              <a:gd name="T31" fmla="*/ 224 h 671"/>
              <a:gd name="T32" fmla="*/ 224 w 720"/>
              <a:gd name="T33" fmla="*/ 227 h 671"/>
              <a:gd name="T34" fmla="*/ 213 w 720"/>
              <a:gd name="T35" fmla="*/ 220 h 671"/>
              <a:gd name="T36" fmla="*/ 216 w 720"/>
              <a:gd name="T37" fmla="*/ 207 h 671"/>
              <a:gd name="T38" fmla="*/ 224 w 720"/>
              <a:gd name="T39" fmla="*/ 204 h 671"/>
              <a:gd name="T40" fmla="*/ 324 w 720"/>
              <a:gd name="T41" fmla="*/ 1 h 671"/>
              <a:gd name="T42" fmla="*/ 270 w 720"/>
              <a:gd name="T43" fmla="*/ 10 h 671"/>
              <a:gd name="T44" fmla="*/ 220 w 720"/>
              <a:gd name="T45" fmla="*/ 24 h 671"/>
              <a:gd name="T46" fmla="*/ 174 w 720"/>
              <a:gd name="T47" fmla="*/ 44 h 671"/>
              <a:gd name="T48" fmla="*/ 132 w 720"/>
              <a:gd name="T49" fmla="*/ 69 h 671"/>
              <a:gd name="T50" fmla="*/ 94 w 720"/>
              <a:gd name="T51" fmla="*/ 99 h 671"/>
              <a:gd name="T52" fmla="*/ 62 w 720"/>
              <a:gd name="T53" fmla="*/ 134 h 671"/>
              <a:gd name="T54" fmla="*/ 36 w 720"/>
              <a:gd name="T55" fmla="*/ 170 h 671"/>
              <a:gd name="T56" fmla="*/ 17 w 720"/>
              <a:gd name="T57" fmla="*/ 212 h 671"/>
              <a:gd name="T58" fmla="*/ 5 w 720"/>
              <a:gd name="T59" fmla="*/ 255 h 671"/>
              <a:gd name="T60" fmla="*/ 0 w 720"/>
              <a:gd name="T61" fmla="*/ 301 h 671"/>
              <a:gd name="T62" fmla="*/ 5 w 720"/>
              <a:gd name="T63" fmla="*/ 343 h 671"/>
              <a:gd name="T64" fmla="*/ 17 w 720"/>
              <a:gd name="T65" fmla="*/ 383 h 671"/>
              <a:gd name="T66" fmla="*/ 35 w 720"/>
              <a:gd name="T67" fmla="*/ 424 h 671"/>
              <a:gd name="T68" fmla="*/ 61 w 720"/>
              <a:gd name="T69" fmla="*/ 461 h 671"/>
              <a:gd name="T70" fmla="*/ 93 w 720"/>
              <a:gd name="T71" fmla="*/ 495 h 671"/>
              <a:gd name="T72" fmla="*/ 28 w 720"/>
              <a:gd name="T73" fmla="*/ 657 h 671"/>
              <a:gd name="T74" fmla="*/ 30 w 720"/>
              <a:gd name="T75" fmla="*/ 668 h 671"/>
              <a:gd name="T76" fmla="*/ 42 w 720"/>
              <a:gd name="T77" fmla="*/ 671 h 671"/>
              <a:gd name="T78" fmla="*/ 268 w 720"/>
              <a:gd name="T79" fmla="*/ 583 h 671"/>
              <a:gd name="T80" fmla="*/ 328 w 720"/>
              <a:gd name="T81" fmla="*/ 594 h 671"/>
              <a:gd name="T82" fmla="*/ 379 w 720"/>
              <a:gd name="T83" fmla="*/ 596 h 671"/>
              <a:gd name="T84" fmla="*/ 432 w 720"/>
              <a:gd name="T85" fmla="*/ 590 h 671"/>
              <a:gd name="T86" fmla="*/ 483 w 720"/>
              <a:gd name="T87" fmla="*/ 578 h 671"/>
              <a:gd name="T88" fmla="*/ 531 w 720"/>
              <a:gd name="T89" fmla="*/ 561 h 671"/>
              <a:gd name="T90" fmla="*/ 575 w 720"/>
              <a:gd name="T91" fmla="*/ 537 h 671"/>
              <a:gd name="T92" fmla="*/ 614 w 720"/>
              <a:gd name="T93" fmla="*/ 509 h 671"/>
              <a:gd name="T94" fmla="*/ 649 w 720"/>
              <a:gd name="T95" fmla="*/ 477 h 671"/>
              <a:gd name="T96" fmla="*/ 676 w 720"/>
              <a:gd name="T97" fmla="*/ 442 h 671"/>
              <a:gd name="T98" fmla="*/ 697 w 720"/>
              <a:gd name="T99" fmla="*/ 402 h 671"/>
              <a:gd name="T100" fmla="*/ 712 w 720"/>
              <a:gd name="T101" fmla="*/ 361 h 671"/>
              <a:gd name="T102" fmla="*/ 719 w 720"/>
              <a:gd name="T103" fmla="*/ 316 h 671"/>
              <a:gd name="T104" fmla="*/ 718 w 720"/>
              <a:gd name="T105" fmla="*/ 270 h 671"/>
              <a:gd name="T106" fmla="*/ 708 w 720"/>
              <a:gd name="T107" fmla="*/ 226 h 671"/>
              <a:gd name="T108" fmla="*/ 692 w 720"/>
              <a:gd name="T109" fmla="*/ 183 h 671"/>
              <a:gd name="T110" fmla="*/ 668 w 720"/>
              <a:gd name="T111" fmla="*/ 145 h 671"/>
              <a:gd name="T112" fmla="*/ 638 w 720"/>
              <a:gd name="T113" fmla="*/ 110 h 671"/>
              <a:gd name="T114" fmla="*/ 602 w 720"/>
              <a:gd name="T115" fmla="*/ 79 h 671"/>
              <a:gd name="T116" fmla="*/ 561 w 720"/>
              <a:gd name="T117" fmla="*/ 51 h 671"/>
              <a:gd name="T118" fmla="*/ 515 w 720"/>
              <a:gd name="T119" fmla="*/ 30 h 671"/>
              <a:gd name="T120" fmla="*/ 467 w 720"/>
              <a:gd name="T121" fmla="*/ 15 h 671"/>
              <a:gd name="T122" fmla="*/ 414 w 720"/>
              <a:gd name="T123" fmla="*/ 4 h 671"/>
              <a:gd name="T124" fmla="*/ 361 w 720"/>
              <a:gd name="T125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" h="671">
                <a:moveTo>
                  <a:pt x="512" y="324"/>
                </a:moveTo>
                <a:lnTo>
                  <a:pt x="224" y="324"/>
                </a:lnTo>
                <a:lnTo>
                  <a:pt x="219" y="323"/>
                </a:lnTo>
                <a:lnTo>
                  <a:pt x="216" y="320"/>
                </a:lnTo>
                <a:lnTo>
                  <a:pt x="213" y="317"/>
                </a:lnTo>
                <a:lnTo>
                  <a:pt x="212" y="312"/>
                </a:lnTo>
                <a:lnTo>
                  <a:pt x="213" y="307"/>
                </a:lnTo>
                <a:lnTo>
                  <a:pt x="216" y="304"/>
                </a:lnTo>
                <a:lnTo>
                  <a:pt x="219" y="301"/>
                </a:lnTo>
                <a:lnTo>
                  <a:pt x="224" y="300"/>
                </a:lnTo>
                <a:lnTo>
                  <a:pt x="512" y="300"/>
                </a:lnTo>
                <a:lnTo>
                  <a:pt x="515" y="301"/>
                </a:lnTo>
                <a:lnTo>
                  <a:pt x="520" y="304"/>
                </a:lnTo>
                <a:lnTo>
                  <a:pt x="523" y="307"/>
                </a:lnTo>
                <a:lnTo>
                  <a:pt x="524" y="312"/>
                </a:lnTo>
                <a:lnTo>
                  <a:pt x="523" y="317"/>
                </a:lnTo>
                <a:lnTo>
                  <a:pt x="520" y="320"/>
                </a:lnTo>
                <a:lnTo>
                  <a:pt x="515" y="323"/>
                </a:lnTo>
                <a:lnTo>
                  <a:pt x="512" y="324"/>
                </a:lnTo>
                <a:lnTo>
                  <a:pt x="512" y="324"/>
                </a:lnTo>
                <a:close/>
                <a:moveTo>
                  <a:pt x="512" y="420"/>
                </a:moveTo>
                <a:lnTo>
                  <a:pt x="224" y="420"/>
                </a:lnTo>
                <a:lnTo>
                  <a:pt x="219" y="419"/>
                </a:lnTo>
                <a:lnTo>
                  <a:pt x="216" y="417"/>
                </a:lnTo>
                <a:lnTo>
                  <a:pt x="213" y="412"/>
                </a:lnTo>
                <a:lnTo>
                  <a:pt x="212" y="408"/>
                </a:lnTo>
                <a:lnTo>
                  <a:pt x="213" y="404"/>
                </a:lnTo>
                <a:lnTo>
                  <a:pt x="216" y="399"/>
                </a:lnTo>
                <a:lnTo>
                  <a:pt x="219" y="396"/>
                </a:lnTo>
                <a:lnTo>
                  <a:pt x="224" y="395"/>
                </a:lnTo>
                <a:lnTo>
                  <a:pt x="512" y="395"/>
                </a:lnTo>
                <a:lnTo>
                  <a:pt x="515" y="396"/>
                </a:lnTo>
                <a:lnTo>
                  <a:pt x="520" y="399"/>
                </a:lnTo>
                <a:lnTo>
                  <a:pt x="523" y="404"/>
                </a:lnTo>
                <a:lnTo>
                  <a:pt x="524" y="408"/>
                </a:lnTo>
                <a:lnTo>
                  <a:pt x="523" y="412"/>
                </a:lnTo>
                <a:lnTo>
                  <a:pt x="520" y="417"/>
                </a:lnTo>
                <a:lnTo>
                  <a:pt x="515" y="419"/>
                </a:lnTo>
                <a:lnTo>
                  <a:pt x="512" y="420"/>
                </a:lnTo>
                <a:lnTo>
                  <a:pt x="512" y="420"/>
                </a:lnTo>
                <a:close/>
                <a:moveTo>
                  <a:pt x="224" y="204"/>
                </a:moveTo>
                <a:lnTo>
                  <a:pt x="420" y="204"/>
                </a:lnTo>
                <a:lnTo>
                  <a:pt x="425" y="205"/>
                </a:lnTo>
                <a:lnTo>
                  <a:pt x="429" y="207"/>
                </a:lnTo>
                <a:lnTo>
                  <a:pt x="432" y="211"/>
                </a:lnTo>
                <a:lnTo>
                  <a:pt x="432" y="216"/>
                </a:lnTo>
                <a:lnTo>
                  <a:pt x="432" y="220"/>
                </a:lnTo>
                <a:lnTo>
                  <a:pt x="429" y="224"/>
                </a:lnTo>
                <a:lnTo>
                  <a:pt x="425" y="227"/>
                </a:lnTo>
                <a:lnTo>
                  <a:pt x="420" y="227"/>
                </a:lnTo>
                <a:lnTo>
                  <a:pt x="224" y="227"/>
                </a:lnTo>
                <a:lnTo>
                  <a:pt x="219" y="227"/>
                </a:lnTo>
                <a:lnTo>
                  <a:pt x="216" y="224"/>
                </a:lnTo>
                <a:lnTo>
                  <a:pt x="213" y="220"/>
                </a:lnTo>
                <a:lnTo>
                  <a:pt x="212" y="216"/>
                </a:lnTo>
                <a:lnTo>
                  <a:pt x="213" y="211"/>
                </a:lnTo>
                <a:lnTo>
                  <a:pt x="216" y="207"/>
                </a:lnTo>
                <a:lnTo>
                  <a:pt x="219" y="205"/>
                </a:lnTo>
                <a:lnTo>
                  <a:pt x="224" y="204"/>
                </a:lnTo>
                <a:lnTo>
                  <a:pt x="224" y="204"/>
                </a:lnTo>
                <a:close/>
                <a:moveTo>
                  <a:pt x="361" y="0"/>
                </a:moveTo>
                <a:lnTo>
                  <a:pt x="342" y="0"/>
                </a:lnTo>
                <a:lnTo>
                  <a:pt x="324" y="1"/>
                </a:lnTo>
                <a:lnTo>
                  <a:pt x="306" y="4"/>
                </a:lnTo>
                <a:lnTo>
                  <a:pt x="288" y="6"/>
                </a:lnTo>
                <a:lnTo>
                  <a:pt x="270" y="10"/>
                </a:lnTo>
                <a:lnTo>
                  <a:pt x="254" y="13"/>
                </a:lnTo>
                <a:lnTo>
                  <a:pt x="237" y="18"/>
                </a:lnTo>
                <a:lnTo>
                  <a:pt x="220" y="24"/>
                </a:lnTo>
                <a:lnTo>
                  <a:pt x="205" y="30"/>
                </a:lnTo>
                <a:lnTo>
                  <a:pt x="190" y="37"/>
                </a:lnTo>
                <a:lnTo>
                  <a:pt x="174" y="44"/>
                </a:lnTo>
                <a:lnTo>
                  <a:pt x="160" y="51"/>
                </a:lnTo>
                <a:lnTo>
                  <a:pt x="146" y="60"/>
                </a:lnTo>
                <a:lnTo>
                  <a:pt x="132" y="69"/>
                </a:lnTo>
                <a:lnTo>
                  <a:pt x="119" y="79"/>
                </a:lnTo>
                <a:lnTo>
                  <a:pt x="106" y="88"/>
                </a:lnTo>
                <a:lnTo>
                  <a:pt x="94" y="99"/>
                </a:lnTo>
                <a:lnTo>
                  <a:pt x="84" y="110"/>
                </a:lnTo>
                <a:lnTo>
                  <a:pt x="73" y="122"/>
                </a:lnTo>
                <a:lnTo>
                  <a:pt x="62" y="134"/>
                </a:lnTo>
                <a:lnTo>
                  <a:pt x="53" y="145"/>
                </a:lnTo>
                <a:lnTo>
                  <a:pt x="44" y="157"/>
                </a:lnTo>
                <a:lnTo>
                  <a:pt x="36" y="170"/>
                </a:lnTo>
                <a:lnTo>
                  <a:pt x="29" y="183"/>
                </a:lnTo>
                <a:lnTo>
                  <a:pt x="23" y="198"/>
                </a:lnTo>
                <a:lnTo>
                  <a:pt x="17" y="212"/>
                </a:lnTo>
                <a:lnTo>
                  <a:pt x="12" y="226"/>
                </a:lnTo>
                <a:lnTo>
                  <a:pt x="9" y="241"/>
                </a:lnTo>
                <a:lnTo>
                  <a:pt x="5" y="255"/>
                </a:lnTo>
                <a:lnTo>
                  <a:pt x="3" y="270"/>
                </a:lnTo>
                <a:lnTo>
                  <a:pt x="2" y="286"/>
                </a:lnTo>
                <a:lnTo>
                  <a:pt x="0" y="301"/>
                </a:lnTo>
                <a:lnTo>
                  <a:pt x="2" y="314"/>
                </a:lnTo>
                <a:lnTo>
                  <a:pt x="3" y="329"/>
                </a:lnTo>
                <a:lnTo>
                  <a:pt x="5" y="343"/>
                </a:lnTo>
                <a:lnTo>
                  <a:pt x="8" y="356"/>
                </a:lnTo>
                <a:lnTo>
                  <a:pt x="12" y="370"/>
                </a:lnTo>
                <a:lnTo>
                  <a:pt x="17" y="383"/>
                </a:lnTo>
                <a:lnTo>
                  <a:pt x="22" y="398"/>
                </a:lnTo>
                <a:lnTo>
                  <a:pt x="28" y="411"/>
                </a:lnTo>
                <a:lnTo>
                  <a:pt x="35" y="424"/>
                </a:lnTo>
                <a:lnTo>
                  <a:pt x="43" y="437"/>
                </a:lnTo>
                <a:lnTo>
                  <a:pt x="52" y="449"/>
                </a:lnTo>
                <a:lnTo>
                  <a:pt x="61" y="461"/>
                </a:lnTo>
                <a:lnTo>
                  <a:pt x="72" y="473"/>
                </a:lnTo>
                <a:lnTo>
                  <a:pt x="82" y="484"/>
                </a:lnTo>
                <a:lnTo>
                  <a:pt x="93" y="495"/>
                </a:lnTo>
                <a:lnTo>
                  <a:pt x="105" y="507"/>
                </a:lnTo>
                <a:lnTo>
                  <a:pt x="29" y="653"/>
                </a:lnTo>
                <a:lnTo>
                  <a:pt x="28" y="657"/>
                </a:lnTo>
                <a:lnTo>
                  <a:pt x="27" y="660"/>
                </a:lnTo>
                <a:lnTo>
                  <a:pt x="28" y="664"/>
                </a:lnTo>
                <a:lnTo>
                  <a:pt x="30" y="668"/>
                </a:lnTo>
                <a:lnTo>
                  <a:pt x="35" y="670"/>
                </a:lnTo>
                <a:lnTo>
                  <a:pt x="38" y="671"/>
                </a:lnTo>
                <a:lnTo>
                  <a:pt x="42" y="671"/>
                </a:lnTo>
                <a:lnTo>
                  <a:pt x="44" y="670"/>
                </a:lnTo>
                <a:lnTo>
                  <a:pt x="242" y="576"/>
                </a:lnTo>
                <a:lnTo>
                  <a:pt x="268" y="583"/>
                </a:lnTo>
                <a:lnTo>
                  <a:pt x="297" y="590"/>
                </a:lnTo>
                <a:lnTo>
                  <a:pt x="312" y="593"/>
                </a:lnTo>
                <a:lnTo>
                  <a:pt x="328" y="594"/>
                </a:lnTo>
                <a:lnTo>
                  <a:pt x="344" y="596"/>
                </a:lnTo>
                <a:lnTo>
                  <a:pt x="361" y="596"/>
                </a:lnTo>
                <a:lnTo>
                  <a:pt x="379" y="596"/>
                </a:lnTo>
                <a:lnTo>
                  <a:pt x="397" y="595"/>
                </a:lnTo>
                <a:lnTo>
                  <a:pt x="414" y="593"/>
                </a:lnTo>
                <a:lnTo>
                  <a:pt x="432" y="590"/>
                </a:lnTo>
                <a:lnTo>
                  <a:pt x="450" y="587"/>
                </a:lnTo>
                <a:lnTo>
                  <a:pt x="467" y="583"/>
                </a:lnTo>
                <a:lnTo>
                  <a:pt x="483" y="578"/>
                </a:lnTo>
                <a:lnTo>
                  <a:pt x="500" y="572"/>
                </a:lnTo>
                <a:lnTo>
                  <a:pt x="515" y="566"/>
                </a:lnTo>
                <a:lnTo>
                  <a:pt x="531" y="561"/>
                </a:lnTo>
                <a:lnTo>
                  <a:pt x="546" y="553"/>
                </a:lnTo>
                <a:lnTo>
                  <a:pt x="561" y="545"/>
                </a:lnTo>
                <a:lnTo>
                  <a:pt x="575" y="537"/>
                </a:lnTo>
                <a:lnTo>
                  <a:pt x="589" y="528"/>
                </a:lnTo>
                <a:lnTo>
                  <a:pt x="602" y="519"/>
                </a:lnTo>
                <a:lnTo>
                  <a:pt x="614" y="509"/>
                </a:lnTo>
                <a:lnTo>
                  <a:pt x="626" y="499"/>
                </a:lnTo>
                <a:lnTo>
                  <a:pt x="638" y="488"/>
                </a:lnTo>
                <a:lnTo>
                  <a:pt x="649" y="477"/>
                </a:lnTo>
                <a:lnTo>
                  <a:pt x="658" y="465"/>
                </a:lnTo>
                <a:lnTo>
                  <a:pt x="668" y="453"/>
                </a:lnTo>
                <a:lnTo>
                  <a:pt x="676" y="442"/>
                </a:lnTo>
                <a:lnTo>
                  <a:pt x="684" y="429"/>
                </a:lnTo>
                <a:lnTo>
                  <a:pt x="692" y="415"/>
                </a:lnTo>
                <a:lnTo>
                  <a:pt x="697" y="402"/>
                </a:lnTo>
                <a:lnTo>
                  <a:pt x="703" y="388"/>
                </a:lnTo>
                <a:lnTo>
                  <a:pt x="708" y="375"/>
                </a:lnTo>
                <a:lnTo>
                  <a:pt x="712" y="361"/>
                </a:lnTo>
                <a:lnTo>
                  <a:pt x="715" y="345"/>
                </a:lnTo>
                <a:lnTo>
                  <a:pt x="718" y="331"/>
                </a:lnTo>
                <a:lnTo>
                  <a:pt x="719" y="316"/>
                </a:lnTo>
                <a:lnTo>
                  <a:pt x="720" y="301"/>
                </a:lnTo>
                <a:lnTo>
                  <a:pt x="719" y="286"/>
                </a:lnTo>
                <a:lnTo>
                  <a:pt x="718" y="270"/>
                </a:lnTo>
                <a:lnTo>
                  <a:pt x="715" y="255"/>
                </a:lnTo>
                <a:lnTo>
                  <a:pt x="712" y="241"/>
                </a:lnTo>
                <a:lnTo>
                  <a:pt x="708" y="226"/>
                </a:lnTo>
                <a:lnTo>
                  <a:pt x="703" y="212"/>
                </a:lnTo>
                <a:lnTo>
                  <a:pt x="697" y="198"/>
                </a:lnTo>
                <a:lnTo>
                  <a:pt x="692" y="183"/>
                </a:lnTo>
                <a:lnTo>
                  <a:pt x="684" y="170"/>
                </a:lnTo>
                <a:lnTo>
                  <a:pt x="676" y="157"/>
                </a:lnTo>
                <a:lnTo>
                  <a:pt x="668" y="145"/>
                </a:lnTo>
                <a:lnTo>
                  <a:pt x="658" y="134"/>
                </a:lnTo>
                <a:lnTo>
                  <a:pt x="649" y="122"/>
                </a:lnTo>
                <a:lnTo>
                  <a:pt x="638" y="110"/>
                </a:lnTo>
                <a:lnTo>
                  <a:pt x="626" y="99"/>
                </a:lnTo>
                <a:lnTo>
                  <a:pt x="614" y="88"/>
                </a:lnTo>
                <a:lnTo>
                  <a:pt x="602" y="79"/>
                </a:lnTo>
                <a:lnTo>
                  <a:pt x="589" y="69"/>
                </a:lnTo>
                <a:lnTo>
                  <a:pt x="575" y="60"/>
                </a:lnTo>
                <a:lnTo>
                  <a:pt x="561" y="51"/>
                </a:lnTo>
                <a:lnTo>
                  <a:pt x="546" y="44"/>
                </a:lnTo>
                <a:lnTo>
                  <a:pt x="531" y="37"/>
                </a:lnTo>
                <a:lnTo>
                  <a:pt x="515" y="30"/>
                </a:lnTo>
                <a:lnTo>
                  <a:pt x="500" y="24"/>
                </a:lnTo>
                <a:lnTo>
                  <a:pt x="483" y="18"/>
                </a:lnTo>
                <a:lnTo>
                  <a:pt x="467" y="15"/>
                </a:lnTo>
                <a:lnTo>
                  <a:pt x="450" y="10"/>
                </a:lnTo>
                <a:lnTo>
                  <a:pt x="432" y="6"/>
                </a:lnTo>
                <a:lnTo>
                  <a:pt x="414" y="4"/>
                </a:lnTo>
                <a:lnTo>
                  <a:pt x="397" y="1"/>
                </a:lnTo>
                <a:lnTo>
                  <a:pt x="379" y="0"/>
                </a:lnTo>
                <a:lnTo>
                  <a:pt x="361" y="0"/>
                </a:lnTo>
                <a:lnTo>
                  <a:pt x="36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pPr algn="l" defTabSz="975390" hangingPunct="1">
              <a:defRPr/>
            </a:pPr>
            <a:endParaRPr lang="en-US" sz="192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1" name="Freeform 950">
            <a:extLst>
              <a:ext uri="{FF2B5EF4-FFF2-40B4-BE49-F238E27FC236}">
                <a16:creationId xmlns:a16="http://schemas.microsoft.com/office/drawing/2014/main" id="{460982AA-C86C-4147-BA19-4C16EED20060}"/>
              </a:ext>
            </a:extLst>
          </p:cNvPr>
          <p:cNvSpPr>
            <a:spLocks noEditPoints="1"/>
          </p:cNvSpPr>
          <p:nvPr/>
        </p:nvSpPr>
        <p:spPr bwMode="auto">
          <a:xfrm>
            <a:off x="1783728" y="5459922"/>
            <a:ext cx="235374" cy="304800"/>
          </a:xfrm>
          <a:custGeom>
            <a:avLst/>
            <a:gdLst>
              <a:gd name="T0" fmla="*/ 542 w 553"/>
              <a:gd name="T1" fmla="*/ 205 h 722"/>
              <a:gd name="T2" fmla="*/ 323 w 553"/>
              <a:gd name="T3" fmla="*/ 313 h 722"/>
              <a:gd name="T4" fmla="*/ 312 w 553"/>
              <a:gd name="T5" fmla="*/ 306 h 722"/>
              <a:gd name="T6" fmla="*/ 315 w 553"/>
              <a:gd name="T7" fmla="*/ 293 h 722"/>
              <a:gd name="T8" fmla="*/ 444 w 553"/>
              <a:gd name="T9" fmla="*/ 289 h 722"/>
              <a:gd name="T10" fmla="*/ 455 w 553"/>
              <a:gd name="T11" fmla="*/ 297 h 722"/>
              <a:gd name="T12" fmla="*/ 452 w 553"/>
              <a:gd name="T13" fmla="*/ 310 h 722"/>
              <a:gd name="T14" fmla="*/ 444 w 553"/>
              <a:gd name="T15" fmla="*/ 433 h 722"/>
              <a:gd name="T16" fmla="*/ 315 w 553"/>
              <a:gd name="T17" fmla="*/ 430 h 722"/>
              <a:gd name="T18" fmla="*/ 312 w 553"/>
              <a:gd name="T19" fmla="*/ 417 h 722"/>
              <a:gd name="T20" fmla="*/ 323 w 553"/>
              <a:gd name="T21" fmla="*/ 409 h 722"/>
              <a:gd name="T22" fmla="*/ 452 w 553"/>
              <a:gd name="T23" fmla="*/ 413 h 722"/>
              <a:gd name="T24" fmla="*/ 455 w 553"/>
              <a:gd name="T25" fmla="*/ 426 h 722"/>
              <a:gd name="T26" fmla="*/ 444 w 553"/>
              <a:gd name="T27" fmla="*/ 433 h 722"/>
              <a:gd name="T28" fmla="*/ 318 w 553"/>
              <a:gd name="T29" fmla="*/ 577 h 722"/>
              <a:gd name="T30" fmla="*/ 311 w 553"/>
              <a:gd name="T31" fmla="*/ 566 h 722"/>
              <a:gd name="T32" fmla="*/ 318 w 553"/>
              <a:gd name="T33" fmla="*/ 555 h 722"/>
              <a:gd name="T34" fmla="*/ 449 w 553"/>
              <a:gd name="T35" fmla="*/ 555 h 722"/>
              <a:gd name="T36" fmla="*/ 456 w 553"/>
              <a:gd name="T37" fmla="*/ 566 h 722"/>
              <a:gd name="T38" fmla="*/ 449 w 553"/>
              <a:gd name="T39" fmla="*/ 577 h 722"/>
              <a:gd name="T40" fmla="*/ 194 w 553"/>
              <a:gd name="T41" fmla="*/ 325 h 722"/>
              <a:gd name="T42" fmla="*/ 181 w 553"/>
              <a:gd name="T43" fmla="*/ 327 h 722"/>
              <a:gd name="T44" fmla="*/ 129 w 553"/>
              <a:gd name="T45" fmla="*/ 275 h 722"/>
              <a:gd name="T46" fmla="*/ 132 w 553"/>
              <a:gd name="T47" fmla="*/ 262 h 722"/>
              <a:gd name="T48" fmla="*/ 145 w 553"/>
              <a:gd name="T49" fmla="*/ 260 h 722"/>
              <a:gd name="T50" fmla="*/ 253 w 553"/>
              <a:gd name="T51" fmla="*/ 232 h 722"/>
              <a:gd name="T52" fmla="*/ 267 w 553"/>
              <a:gd name="T53" fmla="*/ 230 h 722"/>
              <a:gd name="T54" fmla="*/ 274 w 553"/>
              <a:gd name="T55" fmla="*/ 240 h 722"/>
              <a:gd name="T56" fmla="*/ 271 w 553"/>
              <a:gd name="T57" fmla="*/ 386 h 722"/>
              <a:gd name="T58" fmla="*/ 186 w 553"/>
              <a:gd name="T59" fmla="*/ 465 h 722"/>
              <a:gd name="T60" fmla="*/ 132 w 553"/>
              <a:gd name="T61" fmla="*/ 415 h 722"/>
              <a:gd name="T62" fmla="*/ 129 w 553"/>
              <a:gd name="T63" fmla="*/ 403 h 722"/>
              <a:gd name="T64" fmla="*/ 140 w 553"/>
              <a:gd name="T65" fmla="*/ 395 h 722"/>
              <a:gd name="T66" fmla="*/ 186 w 553"/>
              <a:gd name="T67" fmla="*/ 436 h 722"/>
              <a:gd name="T68" fmla="*/ 262 w 553"/>
              <a:gd name="T69" fmla="*/ 365 h 722"/>
              <a:gd name="T70" fmla="*/ 273 w 553"/>
              <a:gd name="T71" fmla="*/ 372 h 722"/>
              <a:gd name="T72" fmla="*/ 271 w 553"/>
              <a:gd name="T73" fmla="*/ 386 h 722"/>
              <a:gd name="T74" fmla="*/ 190 w 553"/>
              <a:gd name="T75" fmla="*/ 601 h 722"/>
              <a:gd name="T76" fmla="*/ 178 w 553"/>
              <a:gd name="T77" fmla="*/ 599 h 722"/>
              <a:gd name="T78" fmla="*/ 128 w 553"/>
              <a:gd name="T79" fmla="*/ 545 h 722"/>
              <a:gd name="T80" fmla="*/ 136 w 553"/>
              <a:gd name="T81" fmla="*/ 533 h 722"/>
              <a:gd name="T82" fmla="*/ 149 w 553"/>
              <a:gd name="T83" fmla="*/ 535 h 722"/>
              <a:gd name="T84" fmla="*/ 258 w 553"/>
              <a:gd name="T85" fmla="*/ 502 h 722"/>
              <a:gd name="T86" fmla="*/ 271 w 553"/>
              <a:gd name="T87" fmla="*/ 505 h 722"/>
              <a:gd name="T88" fmla="*/ 273 w 553"/>
              <a:gd name="T89" fmla="*/ 518 h 722"/>
              <a:gd name="T90" fmla="*/ 357 w 553"/>
              <a:gd name="T91" fmla="*/ 3 h 722"/>
              <a:gd name="T92" fmla="*/ 12 w 553"/>
              <a:gd name="T93" fmla="*/ 0 h 722"/>
              <a:gd name="T94" fmla="*/ 1 w 553"/>
              <a:gd name="T95" fmla="*/ 7 h 722"/>
              <a:gd name="T96" fmla="*/ 1 w 553"/>
              <a:gd name="T97" fmla="*/ 715 h 722"/>
              <a:gd name="T98" fmla="*/ 12 w 553"/>
              <a:gd name="T99" fmla="*/ 722 h 722"/>
              <a:gd name="T100" fmla="*/ 550 w 553"/>
              <a:gd name="T101" fmla="*/ 719 h 722"/>
              <a:gd name="T102" fmla="*/ 553 w 553"/>
              <a:gd name="T103" fmla="*/ 205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53" h="722">
                <a:moveTo>
                  <a:pt x="349" y="205"/>
                </a:moveTo>
                <a:lnTo>
                  <a:pt x="349" y="12"/>
                </a:lnTo>
                <a:lnTo>
                  <a:pt x="542" y="205"/>
                </a:lnTo>
                <a:lnTo>
                  <a:pt x="349" y="205"/>
                </a:lnTo>
                <a:close/>
                <a:moveTo>
                  <a:pt x="444" y="313"/>
                </a:moveTo>
                <a:lnTo>
                  <a:pt x="323" y="313"/>
                </a:lnTo>
                <a:lnTo>
                  <a:pt x="318" y="312"/>
                </a:lnTo>
                <a:lnTo>
                  <a:pt x="315" y="310"/>
                </a:lnTo>
                <a:lnTo>
                  <a:pt x="312" y="306"/>
                </a:lnTo>
                <a:lnTo>
                  <a:pt x="311" y="301"/>
                </a:lnTo>
                <a:lnTo>
                  <a:pt x="312" y="297"/>
                </a:lnTo>
                <a:lnTo>
                  <a:pt x="315" y="293"/>
                </a:lnTo>
                <a:lnTo>
                  <a:pt x="318" y="290"/>
                </a:lnTo>
                <a:lnTo>
                  <a:pt x="323" y="289"/>
                </a:lnTo>
                <a:lnTo>
                  <a:pt x="444" y="289"/>
                </a:lnTo>
                <a:lnTo>
                  <a:pt x="449" y="290"/>
                </a:lnTo>
                <a:lnTo>
                  <a:pt x="452" y="293"/>
                </a:lnTo>
                <a:lnTo>
                  <a:pt x="455" y="297"/>
                </a:lnTo>
                <a:lnTo>
                  <a:pt x="456" y="301"/>
                </a:lnTo>
                <a:lnTo>
                  <a:pt x="455" y="306"/>
                </a:lnTo>
                <a:lnTo>
                  <a:pt x="452" y="310"/>
                </a:lnTo>
                <a:lnTo>
                  <a:pt x="449" y="312"/>
                </a:lnTo>
                <a:lnTo>
                  <a:pt x="444" y="313"/>
                </a:lnTo>
                <a:close/>
                <a:moveTo>
                  <a:pt x="444" y="433"/>
                </a:moveTo>
                <a:lnTo>
                  <a:pt x="323" y="433"/>
                </a:lnTo>
                <a:lnTo>
                  <a:pt x="318" y="432"/>
                </a:lnTo>
                <a:lnTo>
                  <a:pt x="315" y="430"/>
                </a:lnTo>
                <a:lnTo>
                  <a:pt x="312" y="426"/>
                </a:lnTo>
                <a:lnTo>
                  <a:pt x="311" y="421"/>
                </a:lnTo>
                <a:lnTo>
                  <a:pt x="312" y="417"/>
                </a:lnTo>
                <a:lnTo>
                  <a:pt x="315" y="413"/>
                </a:lnTo>
                <a:lnTo>
                  <a:pt x="318" y="410"/>
                </a:lnTo>
                <a:lnTo>
                  <a:pt x="323" y="409"/>
                </a:lnTo>
                <a:lnTo>
                  <a:pt x="444" y="409"/>
                </a:lnTo>
                <a:lnTo>
                  <a:pt x="449" y="410"/>
                </a:lnTo>
                <a:lnTo>
                  <a:pt x="452" y="413"/>
                </a:lnTo>
                <a:lnTo>
                  <a:pt x="455" y="417"/>
                </a:lnTo>
                <a:lnTo>
                  <a:pt x="456" y="421"/>
                </a:lnTo>
                <a:lnTo>
                  <a:pt x="455" y="426"/>
                </a:lnTo>
                <a:lnTo>
                  <a:pt x="452" y="430"/>
                </a:lnTo>
                <a:lnTo>
                  <a:pt x="449" y="432"/>
                </a:lnTo>
                <a:lnTo>
                  <a:pt x="444" y="433"/>
                </a:lnTo>
                <a:close/>
                <a:moveTo>
                  <a:pt x="444" y="578"/>
                </a:moveTo>
                <a:lnTo>
                  <a:pt x="323" y="578"/>
                </a:lnTo>
                <a:lnTo>
                  <a:pt x="318" y="577"/>
                </a:lnTo>
                <a:lnTo>
                  <a:pt x="315" y="574"/>
                </a:lnTo>
                <a:lnTo>
                  <a:pt x="312" y="571"/>
                </a:lnTo>
                <a:lnTo>
                  <a:pt x="311" y="566"/>
                </a:lnTo>
                <a:lnTo>
                  <a:pt x="312" y="561"/>
                </a:lnTo>
                <a:lnTo>
                  <a:pt x="315" y="558"/>
                </a:lnTo>
                <a:lnTo>
                  <a:pt x="318" y="555"/>
                </a:lnTo>
                <a:lnTo>
                  <a:pt x="323" y="554"/>
                </a:lnTo>
                <a:lnTo>
                  <a:pt x="444" y="554"/>
                </a:lnTo>
                <a:lnTo>
                  <a:pt x="449" y="555"/>
                </a:lnTo>
                <a:lnTo>
                  <a:pt x="452" y="558"/>
                </a:lnTo>
                <a:lnTo>
                  <a:pt x="455" y="561"/>
                </a:lnTo>
                <a:lnTo>
                  <a:pt x="456" y="566"/>
                </a:lnTo>
                <a:lnTo>
                  <a:pt x="455" y="571"/>
                </a:lnTo>
                <a:lnTo>
                  <a:pt x="452" y="574"/>
                </a:lnTo>
                <a:lnTo>
                  <a:pt x="449" y="577"/>
                </a:lnTo>
                <a:lnTo>
                  <a:pt x="444" y="578"/>
                </a:lnTo>
                <a:close/>
                <a:moveTo>
                  <a:pt x="271" y="249"/>
                </a:moveTo>
                <a:lnTo>
                  <a:pt x="194" y="325"/>
                </a:lnTo>
                <a:lnTo>
                  <a:pt x="190" y="327"/>
                </a:lnTo>
                <a:lnTo>
                  <a:pt x="186" y="328"/>
                </a:lnTo>
                <a:lnTo>
                  <a:pt x="181" y="327"/>
                </a:lnTo>
                <a:lnTo>
                  <a:pt x="178" y="325"/>
                </a:lnTo>
                <a:lnTo>
                  <a:pt x="132" y="280"/>
                </a:lnTo>
                <a:lnTo>
                  <a:pt x="129" y="275"/>
                </a:lnTo>
                <a:lnTo>
                  <a:pt x="128" y="270"/>
                </a:lnTo>
                <a:lnTo>
                  <a:pt x="129" y="266"/>
                </a:lnTo>
                <a:lnTo>
                  <a:pt x="132" y="262"/>
                </a:lnTo>
                <a:lnTo>
                  <a:pt x="136" y="260"/>
                </a:lnTo>
                <a:lnTo>
                  <a:pt x="140" y="259"/>
                </a:lnTo>
                <a:lnTo>
                  <a:pt x="145" y="260"/>
                </a:lnTo>
                <a:lnTo>
                  <a:pt x="149" y="262"/>
                </a:lnTo>
                <a:lnTo>
                  <a:pt x="186" y="299"/>
                </a:lnTo>
                <a:lnTo>
                  <a:pt x="253" y="232"/>
                </a:lnTo>
                <a:lnTo>
                  <a:pt x="258" y="230"/>
                </a:lnTo>
                <a:lnTo>
                  <a:pt x="262" y="229"/>
                </a:lnTo>
                <a:lnTo>
                  <a:pt x="267" y="230"/>
                </a:lnTo>
                <a:lnTo>
                  <a:pt x="271" y="232"/>
                </a:lnTo>
                <a:lnTo>
                  <a:pt x="273" y="236"/>
                </a:lnTo>
                <a:lnTo>
                  <a:pt x="274" y="240"/>
                </a:lnTo>
                <a:lnTo>
                  <a:pt x="273" y="245"/>
                </a:lnTo>
                <a:lnTo>
                  <a:pt x="271" y="249"/>
                </a:lnTo>
                <a:close/>
                <a:moveTo>
                  <a:pt x="271" y="386"/>
                </a:moveTo>
                <a:lnTo>
                  <a:pt x="194" y="461"/>
                </a:lnTo>
                <a:lnTo>
                  <a:pt x="190" y="464"/>
                </a:lnTo>
                <a:lnTo>
                  <a:pt x="186" y="465"/>
                </a:lnTo>
                <a:lnTo>
                  <a:pt x="181" y="464"/>
                </a:lnTo>
                <a:lnTo>
                  <a:pt x="178" y="461"/>
                </a:lnTo>
                <a:lnTo>
                  <a:pt x="132" y="415"/>
                </a:lnTo>
                <a:lnTo>
                  <a:pt x="129" y="411"/>
                </a:lnTo>
                <a:lnTo>
                  <a:pt x="128" y="407"/>
                </a:lnTo>
                <a:lnTo>
                  <a:pt x="129" y="403"/>
                </a:lnTo>
                <a:lnTo>
                  <a:pt x="132" y="399"/>
                </a:lnTo>
                <a:lnTo>
                  <a:pt x="136" y="396"/>
                </a:lnTo>
                <a:lnTo>
                  <a:pt x="140" y="395"/>
                </a:lnTo>
                <a:lnTo>
                  <a:pt x="145" y="396"/>
                </a:lnTo>
                <a:lnTo>
                  <a:pt x="149" y="399"/>
                </a:lnTo>
                <a:lnTo>
                  <a:pt x="186" y="436"/>
                </a:lnTo>
                <a:lnTo>
                  <a:pt x="253" y="368"/>
                </a:lnTo>
                <a:lnTo>
                  <a:pt x="258" y="365"/>
                </a:lnTo>
                <a:lnTo>
                  <a:pt x="262" y="365"/>
                </a:lnTo>
                <a:lnTo>
                  <a:pt x="267" y="365"/>
                </a:lnTo>
                <a:lnTo>
                  <a:pt x="271" y="368"/>
                </a:lnTo>
                <a:lnTo>
                  <a:pt x="273" y="372"/>
                </a:lnTo>
                <a:lnTo>
                  <a:pt x="274" y="376"/>
                </a:lnTo>
                <a:lnTo>
                  <a:pt x="273" y="381"/>
                </a:lnTo>
                <a:lnTo>
                  <a:pt x="271" y="386"/>
                </a:lnTo>
                <a:close/>
                <a:moveTo>
                  <a:pt x="271" y="522"/>
                </a:moveTo>
                <a:lnTo>
                  <a:pt x="194" y="599"/>
                </a:lnTo>
                <a:lnTo>
                  <a:pt x="190" y="601"/>
                </a:lnTo>
                <a:lnTo>
                  <a:pt x="186" y="602"/>
                </a:lnTo>
                <a:lnTo>
                  <a:pt x="181" y="601"/>
                </a:lnTo>
                <a:lnTo>
                  <a:pt x="178" y="599"/>
                </a:lnTo>
                <a:lnTo>
                  <a:pt x="132" y="553"/>
                </a:lnTo>
                <a:lnTo>
                  <a:pt x="129" y="549"/>
                </a:lnTo>
                <a:lnTo>
                  <a:pt x="128" y="545"/>
                </a:lnTo>
                <a:lnTo>
                  <a:pt x="129" y="540"/>
                </a:lnTo>
                <a:lnTo>
                  <a:pt x="132" y="535"/>
                </a:lnTo>
                <a:lnTo>
                  <a:pt x="136" y="533"/>
                </a:lnTo>
                <a:lnTo>
                  <a:pt x="140" y="532"/>
                </a:lnTo>
                <a:lnTo>
                  <a:pt x="145" y="533"/>
                </a:lnTo>
                <a:lnTo>
                  <a:pt x="149" y="535"/>
                </a:lnTo>
                <a:lnTo>
                  <a:pt x="186" y="572"/>
                </a:lnTo>
                <a:lnTo>
                  <a:pt x="253" y="505"/>
                </a:lnTo>
                <a:lnTo>
                  <a:pt x="258" y="502"/>
                </a:lnTo>
                <a:lnTo>
                  <a:pt x="262" y="501"/>
                </a:lnTo>
                <a:lnTo>
                  <a:pt x="267" y="502"/>
                </a:lnTo>
                <a:lnTo>
                  <a:pt x="271" y="505"/>
                </a:lnTo>
                <a:lnTo>
                  <a:pt x="273" y="509"/>
                </a:lnTo>
                <a:lnTo>
                  <a:pt x="274" y="513"/>
                </a:lnTo>
                <a:lnTo>
                  <a:pt x="273" y="518"/>
                </a:lnTo>
                <a:lnTo>
                  <a:pt x="271" y="52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1"/>
                </a:lnTo>
                <a:lnTo>
                  <a:pt x="349" y="0"/>
                </a:lnTo>
                <a:lnTo>
                  <a:pt x="12" y="0"/>
                </a:lnTo>
                <a:lnTo>
                  <a:pt x="7" y="1"/>
                </a:lnTo>
                <a:lnTo>
                  <a:pt x="4" y="3"/>
                </a:lnTo>
                <a:lnTo>
                  <a:pt x="1" y="7"/>
                </a:lnTo>
                <a:lnTo>
                  <a:pt x="0" y="12"/>
                </a:lnTo>
                <a:lnTo>
                  <a:pt x="0" y="711"/>
                </a:lnTo>
                <a:lnTo>
                  <a:pt x="1" y="715"/>
                </a:lnTo>
                <a:lnTo>
                  <a:pt x="4" y="719"/>
                </a:lnTo>
                <a:lnTo>
                  <a:pt x="7" y="721"/>
                </a:lnTo>
                <a:lnTo>
                  <a:pt x="12" y="722"/>
                </a:lnTo>
                <a:lnTo>
                  <a:pt x="542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1"/>
                </a:lnTo>
                <a:lnTo>
                  <a:pt x="553" y="205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pPr algn="l" defTabSz="975390" hangingPunct="1">
              <a:defRPr/>
            </a:pPr>
            <a:endParaRPr lang="en-US" sz="1920" kern="1200">
              <a:solidFill>
                <a:prstClr val="black"/>
              </a:solidFill>
              <a:latin typeface="等线" panose="020F0502020204030204"/>
            </a:endParaRPr>
          </a:p>
        </p:txBody>
      </p:sp>
      <p:grpSp>
        <p:nvGrpSpPr>
          <p:cNvPr id="62" name="Group 94">
            <a:extLst>
              <a:ext uri="{FF2B5EF4-FFF2-40B4-BE49-F238E27FC236}">
                <a16:creationId xmlns:a16="http://schemas.microsoft.com/office/drawing/2014/main" id="{7535F9AB-8F71-4087-B790-6E12A3F7763E}"/>
              </a:ext>
            </a:extLst>
          </p:cNvPr>
          <p:cNvGrpSpPr/>
          <p:nvPr/>
        </p:nvGrpSpPr>
        <p:grpSpPr>
          <a:xfrm>
            <a:off x="5031276" y="3162919"/>
            <a:ext cx="304800" cy="177801"/>
            <a:chOff x="8161338" y="2565400"/>
            <a:chExt cx="285750" cy="166688"/>
          </a:xfrm>
          <a:solidFill>
            <a:schemeClr val="bg1"/>
          </a:solidFill>
        </p:grpSpPr>
        <p:sp>
          <p:nvSpPr>
            <p:cNvPr id="63" name="Freeform 3857">
              <a:extLst>
                <a:ext uri="{FF2B5EF4-FFF2-40B4-BE49-F238E27FC236}">
                  <a16:creationId xmlns:a16="http://schemas.microsoft.com/office/drawing/2014/main" id="{38F67692-FE55-4693-A368-2C50DD93B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1350" y="2603500"/>
              <a:ext cx="85725" cy="85725"/>
            </a:xfrm>
            <a:custGeom>
              <a:avLst/>
              <a:gdLst>
                <a:gd name="T0" fmla="*/ 108 w 270"/>
                <a:gd name="T1" fmla="*/ 221 h 270"/>
                <a:gd name="T2" fmla="*/ 78 w 270"/>
                <a:gd name="T3" fmla="*/ 204 h 270"/>
                <a:gd name="T4" fmla="*/ 56 w 270"/>
                <a:gd name="T5" fmla="*/ 178 h 270"/>
                <a:gd name="T6" fmla="*/ 45 w 270"/>
                <a:gd name="T7" fmla="*/ 144 h 270"/>
                <a:gd name="T8" fmla="*/ 47 w 270"/>
                <a:gd name="T9" fmla="*/ 126 h 270"/>
                <a:gd name="T10" fmla="*/ 57 w 270"/>
                <a:gd name="T11" fmla="*/ 120 h 270"/>
                <a:gd name="T12" fmla="*/ 69 w 270"/>
                <a:gd name="T13" fmla="*/ 123 h 270"/>
                <a:gd name="T14" fmla="*/ 75 w 270"/>
                <a:gd name="T15" fmla="*/ 132 h 270"/>
                <a:gd name="T16" fmla="*/ 78 w 270"/>
                <a:gd name="T17" fmla="*/ 153 h 270"/>
                <a:gd name="T18" fmla="*/ 89 w 270"/>
                <a:gd name="T19" fmla="*/ 173 h 270"/>
                <a:gd name="T20" fmla="*/ 106 w 270"/>
                <a:gd name="T21" fmla="*/ 187 h 270"/>
                <a:gd name="T22" fmla="*/ 129 w 270"/>
                <a:gd name="T23" fmla="*/ 195 h 270"/>
                <a:gd name="T24" fmla="*/ 153 w 270"/>
                <a:gd name="T25" fmla="*/ 193 h 270"/>
                <a:gd name="T26" fmla="*/ 174 w 270"/>
                <a:gd name="T27" fmla="*/ 181 h 270"/>
                <a:gd name="T28" fmla="*/ 188 w 270"/>
                <a:gd name="T29" fmla="*/ 164 h 270"/>
                <a:gd name="T30" fmla="*/ 195 w 270"/>
                <a:gd name="T31" fmla="*/ 141 h 270"/>
                <a:gd name="T32" fmla="*/ 193 w 270"/>
                <a:gd name="T33" fmla="*/ 118 h 270"/>
                <a:gd name="T34" fmla="*/ 181 w 270"/>
                <a:gd name="T35" fmla="*/ 97 h 270"/>
                <a:gd name="T36" fmla="*/ 164 w 270"/>
                <a:gd name="T37" fmla="*/ 82 h 270"/>
                <a:gd name="T38" fmla="*/ 142 w 270"/>
                <a:gd name="T39" fmla="*/ 75 h 270"/>
                <a:gd name="T40" fmla="*/ 127 w 270"/>
                <a:gd name="T41" fmla="*/ 73 h 270"/>
                <a:gd name="T42" fmla="*/ 120 w 270"/>
                <a:gd name="T43" fmla="*/ 63 h 270"/>
                <a:gd name="T44" fmla="*/ 123 w 270"/>
                <a:gd name="T45" fmla="*/ 51 h 270"/>
                <a:gd name="T46" fmla="*/ 132 w 270"/>
                <a:gd name="T47" fmla="*/ 45 h 270"/>
                <a:gd name="T48" fmla="*/ 162 w 270"/>
                <a:gd name="T49" fmla="*/ 49 h 270"/>
                <a:gd name="T50" fmla="*/ 193 w 270"/>
                <a:gd name="T51" fmla="*/ 65 h 270"/>
                <a:gd name="T52" fmla="*/ 215 w 270"/>
                <a:gd name="T53" fmla="*/ 92 h 270"/>
                <a:gd name="T54" fmla="*/ 225 w 270"/>
                <a:gd name="T55" fmla="*/ 126 h 270"/>
                <a:gd name="T56" fmla="*/ 221 w 270"/>
                <a:gd name="T57" fmla="*/ 162 h 270"/>
                <a:gd name="T58" fmla="*/ 205 w 270"/>
                <a:gd name="T59" fmla="*/ 193 h 270"/>
                <a:gd name="T60" fmla="*/ 178 w 270"/>
                <a:gd name="T61" fmla="*/ 214 h 270"/>
                <a:gd name="T62" fmla="*/ 145 w 270"/>
                <a:gd name="T63" fmla="*/ 225 h 270"/>
                <a:gd name="T64" fmla="*/ 108 w 270"/>
                <a:gd name="T65" fmla="*/ 3 h 270"/>
                <a:gd name="T66" fmla="*/ 60 w 270"/>
                <a:gd name="T67" fmla="*/ 23 h 270"/>
                <a:gd name="T68" fmla="*/ 24 w 270"/>
                <a:gd name="T69" fmla="*/ 60 h 270"/>
                <a:gd name="T70" fmla="*/ 3 w 270"/>
                <a:gd name="T71" fmla="*/ 108 h 270"/>
                <a:gd name="T72" fmla="*/ 3 w 270"/>
                <a:gd name="T73" fmla="*/ 163 h 270"/>
                <a:gd name="T74" fmla="*/ 24 w 270"/>
                <a:gd name="T75" fmla="*/ 211 h 270"/>
                <a:gd name="T76" fmla="*/ 60 w 270"/>
                <a:gd name="T77" fmla="*/ 247 h 270"/>
                <a:gd name="T78" fmla="*/ 108 w 270"/>
                <a:gd name="T79" fmla="*/ 268 h 270"/>
                <a:gd name="T80" fmla="*/ 163 w 270"/>
                <a:gd name="T81" fmla="*/ 268 h 270"/>
                <a:gd name="T82" fmla="*/ 211 w 270"/>
                <a:gd name="T83" fmla="*/ 247 h 270"/>
                <a:gd name="T84" fmla="*/ 248 w 270"/>
                <a:gd name="T85" fmla="*/ 211 h 270"/>
                <a:gd name="T86" fmla="*/ 268 w 270"/>
                <a:gd name="T87" fmla="*/ 163 h 270"/>
                <a:gd name="T88" fmla="*/ 268 w 270"/>
                <a:gd name="T89" fmla="*/ 108 h 270"/>
                <a:gd name="T90" fmla="*/ 248 w 270"/>
                <a:gd name="T91" fmla="*/ 60 h 270"/>
                <a:gd name="T92" fmla="*/ 211 w 270"/>
                <a:gd name="T93" fmla="*/ 23 h 270"/>
                <a:gd name="T94" fmla="*/ 163 w 270"/>
                <a:gd name="T95" fmla="*/ 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0" h="270">
                  <a:moveTo>
                    <a:pt x="135" y="225"/>
                  </a:moveTo>
                  <a:lnTo>
                    <a:pt x="127" y="225"/>
                  </a:lnTo>
                  <a:lnTo>
                    <a:pt x="117" y="224"/>
                  </a:lnTo>
                  <a:lnTo>
                    <a:pt x="108" y="221"/>
                  </a:lnTo>
                  <a:lnTo>
                    <a:pt x="100" y="218"/>
                  </a:lnTo>
                  <a:lnTo>
                    <a:pt x="92" y="214"/>
                  </a:lnTo>
                  <a:lnTo>
                    <a:pt x="85" y="210"/>
                  </a:lnTo>
                  <a:lnTo>
                    <a:pt x="78" y="204"/>
                  </a:lnTo>
                  <a:lnTo>
                    <a:pt x="72" y="199"/>
                  </a:lnTo>
                  <a:lnTo>
                    <a:pt x="65" y="193"/>
                  </a:lnTo>
                  <a:lnTo>
                    <a:pt x="60" y="185"/>
                  </a:lnTo>
                  <a:lnTo>
                    <a:pt x="56" y="178"/>
                  </a:lnTo>
                  <a:lnTo>
                    <a:pt x="53" y="170"/>
                  </a:lnTo>
                  <a:lnTo>
                    <a:pt x="49" y="162"/>
                  </a:lnTo>
                  <a:lnTo>
                    <a:pt x="47" y="153"/>
                  </a:lnTo>
                  <a:lnTo>
                    <a:pt x="45" y="144"/>
                  </a:lnTo>
                  <a:lnTo>
                    <a:pt x="45" y="135"/>
                  </a:lnTo>
                  <a:lnTo>
                    <a:pt x="45" y="132"/>
                  </a:lnTo>
                  <a:lnTo>
                    <a:pt x="46" y="129"/>
                  </a:lnTo>
                  <a:lnTo>
                    <a:pt x="47" y="126"/>
                  </a:lnTo>
                  <a:lnTo>
                    <a:pt x="49" y="124"/>
                  </a:lnTo>
                  <a:lnTo>
                    <a:pt x="52" y="123"/>
                  </a:lnTo>
                  <a:lnTo>
                    <a:pt x="55" y="121"/>
                  </a:lnTo>
                  <a:lnTo>
                    <a:pt x="57" y="120"/>
                  </a:lnTo>
                  <a:lnTo>
                    <a:pt x="60" y="120"/>
                  </a:lnTo>
                  <a:lnTo>
                    <a:pt x="63" y="120"/>
                  </a:lnTo>
                  <a:lnTo>
                    <a:pt x="67" y="121"/>
                  </a:lnTo>
                  <a:lnTo>
                    <a:pt x="69" y="123"/>
                  </a:lnTo>
                  <a:lnTo>
                    <a:pt x="71" y="124"/>
                  </a:lnTo>
                  <a:lnTo>
                    <a:pt x="73" y="126"/>
                  </a:lnTo>
                  <a:lnTo>
                    <a:pt x="74" y="129"/>
                  </a:lnTo>
                  <a:lnTo>
                    <a:pt x="75" y="132"/>
                  </a:lnTo>
                  <a:lnTo>
                    <a:pt x="75" y="135"/>
                  </a:lnTo>
                  <a:lnTo>
                    <a:pt x="75" y="141"/>
                  </a:lnTo>
                  <a:lnTo>
                    <a:pt x="76" y="147"/>
                  </a:lnTo>
                  <a:lnTo>
                    <a:pt x="78" y="153"/>
                  </a:lnTo>
                  <a:lnTo>
                    <a:pt x="79" y="158"/>
                  </a:lnTo>
                  <a:lnTo>
                    <a:pt x="83" y="164"/>
                  </a:lnTo>
                  <a:lnTo>
                    <a:pt x="86" y="168"/>
                  </a:lnTo>
                  <a:lnTo>
                    <a:pt x="89" y="173"/>
                  </a:lnTo>
                  <a:lnTo>
                    <a:pt x="93" y="178"/>
                  </a:lnTo>
                  <a:lnTo>
                    <a:pt x="97" y="181"/>
                  </a:lnTo>
                  <a:lnTo>
                    <a:pt x="102" y="185"/>
                  </a:lnTo>
                  <a:lnTo>
                    <a:pt x="106" y="187"/>
                  </a:lnTo>
                  <a:lnTo>
                    <a:pt x="112" y="191"/>
                  </a:lnTo>
                  <a:lnTo>
                    <a:pt x="117" y="193"/>
                  </a:lnTo>
                  <a:lnTo>
                    <a:pt x="123" y="194"/>
                  </a:lnTo>
                  <a:lnTo>
                    <a:pt x="129" y="195"/>
                  </a:lnTo>
                  <a:lnTo>
                    <a:pt x="135" y="195"/>
                  </a:lnTo>
                  <a:lnTo>
                    <a:pt x="142" y="195"/>
                  </a:lnTo>
                  <a:lnTo>
                    <a:pt x="147" y="194"/>
                  </a:lnTo>
                  <a:lnTo>
                    <a:pt x="153" y="193"/>
                  </a:lnTo>
                  <a:lnTo>
                    <a:pt x="159" y="191"/>
                  </a:lnTo>
                  <a:lnTo>
                    <a:pt x="164" y="187"/>
                  </a:lnTo>
                  <a:lnTo>
                    <a:pt x="168" y="185"/>
                  </a:lnTo>
                  <a:lnTo>
                    <a:pt x="174" y="181"/>
                  </a:lnTo>
                  <a:lnTo>
                    <a:pt x="178" y="178"/>
                  </a:lnTo>
                  <a:lnTo>
                    <a:pt x="181" y="173"/>
                  </a:lnTo>
                  <a:lnTo>
                    <a:pt x="186" y="169"/>
                  </a:lnTo>
                  <a:lnTo>
                    <a:pt x="188" y="164"/>
                  </a:lnTo>
                  <a:lnTo>
                    <a:pt x="191" y="158"/>
                  </a:lnTo>
                  <a:lnTo>
                    <a:pt x="193" y="153"/>
                  </a:lnTo>
                  <a:lnTo>
                    <a:pt x="194" y="147"/>
                  </a:lnTo>
                  <a:lnTo>
                    <a:pt x="195" y="141"/>
                  </a:lnTo>
                  <a:lnTo>
                    <a:pt x="195" y="135"/>
                  </a:lnTo>
                  <a:lnTo>
                    <a:pt x="195" y="128"/>
                  </a:lnTo>
                  <a:lnTo>
                    <a:pt x="194" y="123"/>
                  </a:lnTo>
                  <a:lnTo>
                    <a:pt x="193" y="118"/>
                  </a:lnTo>
                  <a:lnTo>
                    <a:pt x="191" y="111"/>
                  </a:lnTo>
                  <a:lnTo>
                    <a:pt x="188" y="106"/>
                  </a:lnTo>
                  <a:lnTo>
                    <a:pt x="186" y="102"/>
                  </a:lnTo>
                  <a:lnTo>
                    <a:pt x="181" y="97"/>
                  </a:lnTo>
                  <a:lnTo>
                    <a:pt x="178" y="93"/>
                  </a:lnTo>
                  <a:lnTo>
                    <a:pt x="174" y="89"/>
                  </a:lnTo>
                  <a:lnTo>
                    <a:pt x="168" y="85"/>
                  </a:lnTo>
                  <a:lnTo>
                    <a:pt x="164" y="82"/>
                  </a:lnTo>
                  <a:lnTo>
                    <a:pt x="159" y="80"/>
                  </a:lnTo>
                  <a:lnTo>
                    <a:pt x="153" y="78"/>
                  </a:lnTo>
                  <a:lnTo>
                    <a:pt x="147" y="76"/>
                  </a:lnTo>
                  <a:lnTo>
                    <a:pt x="142" y="75"/>
                  </a:lnTo>
                  <a:lnTo>
                    <a:pt x="135" y="75"/>
                  </a:lnTo>
                  <a:lnTo>
                    <a:pt x="132" y="75"/>
                  </a:lnTo>
                  <a:lnTo>
                    <a:pt x="130" y="74"/>
                  </a:lnTo>
                  <a:lnTo>
                    <a:pt x="127" y="73"/>
                  </a:lnTo>
                  <a:lnTo>
                    <a:pt x="124" y="70"/>
                  </a:lnTo>
                  <a:lnTo>
                    <a:pt x="123" y="68"/>
                  </a:lnTo>
                  <a:lnTo>
                    <a:pt x="121" y="66"/>
                  </a:lnTo>
                  <a:lnTo>
                    <a:pt x="120" y="63"/>
                  </a:lnTo>
                  <a:lnTo>
                    <a:pt x="120" y="60"/>
                  </a:lnTo>
                  <a:lnTo>
                    <a:pt x="120" y="57"/>
                  </a:lnTo>
                  <a:lnTo>
                    <a:pt x="121" y="54"/>
                  </a:lnTo>
                  <a:lnTo>
                    <a:pt x="123" y="51"/>
                  </a:lnTo>
                  <a:lnTo>
                    <a:pt x="124" y="49"/>
                  </a:lnTo>
                  <a:lnTo>
                    <a:pt x="127" y="48"/>
                  </a:lnTo>
                  <a:lnTo>
                    <a:pt x="130" y="46"/>
                  </a:lnTo>
                  <a:lnTo>
                    <a:pt x="132" y="45"/>
                  </a:lnTo>
                  <a:lnTo>
                    <a:pt x="135" y="45"/>
                  </a:lnTo>
                  <a:lnTo>
                    <a:pt x="145" y="46"/>
                  </a:lnTo>
                  <a:lnTo>
                    <a:pt x="153" y="47"/>
                  </a:lnTo>
                  <a:lnTo>
                    <a:pt x="162" y="49"/>
                  </a:lnTo>
                  <a:lnTo>
                    <a:pt x="171" y="52"/>
                  </a:lnTo>
                  <a:lnTo>
                    <a:pt x="178" y="55"/>
                  </a:lnTo>
                  <a:lnTo>
                    <a:pt x="186" y="60"/>
                  </a:lnTo>
                  <a:lnTo>
                    <a:pt x="193" y="65"/>
                  </a:lnTo>
                  <a:lnTo>
                    <a:pt x="200" y="72"/>
                  </a:lnTo>
                  <a:lnTo>
                    <a:pt x="205" y="78"/>
                  </a:lnTo>
                  <a:lnTo>
                    <a:pt x="210" y="84"/>
                  </a:lnTo>
                  <a:lnTo>
                    <a:pt x="215" y="92"/>
                  </a:lnTo>
                  <a:lnTo>
                    <a:pt x="219" y="99"/>
                  </a:lnTo>
                  <a:lnTo>
                    <a:pt x="221" y="108"/>
                  </a:lnTo>
                  <a:lnTo>
                    <a:pt x="223" y="117"/>
                  </a:lnTo>
                  <a:lnTo>
                    <a:pt x="225" y="126"/>
                  </a:lnTo>
                  <a:lnTo>
                    <a:pt x="225" y="135"/>
                  </a:lnTo>
                  <a:lnTo>
                    <a:pt x="225" y="144"/>
                  </a:lnTo>
                  <a:lnTo>
                    <a:pt x="223" y="153"/>
                  </a:lnTo>
                  <a:lnTo>
                    <a:pt x="221" y="162"/>
                  </a:lnTo>
                  <a:lnTo>
                    <a:pt x="219" y="170"/>
                  </a:lnTo>
                  <a:lnTo>
                    <a:pt x="215" y="178"/>
                  </a:lnTo>
                  <a:lnTo>
                    <a:pt x="210" y="185"/>
                  </a:lnTo>
                  <a:lnTo>
                    <a:pt x="205" y="193"/>
                  </a:lnTo>
                  <a:lnTo>
                    <a:pt x="200" y="199"/>
                  </a:lnTo>
                  <a:lnTo>
                    <a:pt x="193" y="204"/>
                  </a:lnTo>
                  <a:lnTo>
                    <a:pt x="186" y="210"/>
                  </a:lnTo>
                  <a:lnTo>
                    <a:pt x="178" y="214"/>
                  </a:lnTo>
                  <a:lnTo>
                    <a:pt x="171" y="218"/>
                  </a:lnTo>
                  <a:lnTo>
                    <a:pt x="162" y="221"/>
                  </a:lnTo>
                  <a:lnTo>
                    <a:pt x="153" y="224"/>
                  </a:lnTo>
                  <a:lnTo>
                    <a:pt x="145" y="225"/>
                  </a:lnTo>
                  <a:lnTo>
                    <a:pt x="135" y="225"/>
                  </a:lnTo>
                  <a:close/>
                  <a:moveTo>
                    <a:pt x="135" y="0"/>
                  </a:moveTo>
                  <a:lnTo>
                    <a:pt x="121" y="1"/>
                  </a:lnTo>
                  <a:lnTo>
                    <a:pt x="108" y="3"/>
                  </a:lnTo>
                  <a:lnTo>
                    <a:pt x="95" y="6"/>
                  </a:lnTo>
                  <a:lnTo>
                    <a:pt x="83" y="10"/>
                  </a:lnTo>
                  <a:lnTo>
                    <a:pt x="71" y="16"/>
                  </a:lnTo>
                  <a:lnTo>
                    <a:pt x="60" y="23"/>
                  </a:lnTo>
                  <a:lnTo>
                    <a:pt x="49" y="31"/>
                  </a:lnTo>
                  <a:lnTo>
                    <a:pt x="40" y="39"/>
                  </a:lnTo>
                  <a:lnTo>
                    <a:pt x="31" y="49"/>
                  </a:lnTo>
                  <a:lnTo>
                    <a:pt x="24" y="60"/>
                  </a:lnTo>
                  <a:lnTo>
                    <a:pt x="16" y="70"/>
                  </a:lnTo>
                  <a:lnTo>
                    <a:pt x="11" y="82"/>
                  </a:lnTo>
                  <a:lnTo>
                    <a:pt x="6" y="95"/>
                  </a:lnTo>
                  <a:lnTo>
                    <a:pt x="3" y="108"/>
                  </a:lnTo>
                  <a:lnTo>
                    <a:pt x="1" y="121"/>
                  </a:lnTo>
                  <a:lnTo>
                    <a:pt x="0" y="135"/>
                  </a:lnTo>
                  <a:lnTo>
                    <a:pt x="1" y="149"/>
                  </a:lnTo>
                  <a:lnTo>
                    <a:pt x="3" y="163"/>
                  </a:lnTo>
                  <a:lnTo>
                    <a:pt x="6" y="176"/>
                  </a:lnTo>
                  <a:lnTo>
                    <a:pt x="11" y="187"/>
                  </a:lnTo>
                  <a:lnTo>
                    <a:pt x="16" y="199"/>
                  </a:lnTo>
                  <a:lnTo>
                    <a:pt x="24" y="211"/>
                  </a:lnTo>
                  <a:lnTo>
                    <a:pt x="31" y="221"/>
                  </a:lnTo>
                  <a:lnTo>
                    <a:pt x="40" y="230"/>
                  </a:lnTo>
                  <a:lnTo>
                    <a:pt x="49" y="239"/>
                  </a:lnTo>
                  <a:lnTo>
                    <a:pt x="60" y="247"/>
                  </a:lnTo>
                  <a:lnTo>
                    <a:pt x="71" y="254"/>
                  </a:lnTo>
                  <a:lnTo>
                    <a:pt x="83" y="259"/>
                  </a:lnTo>
                  <a:lnTo>
                    <a:pt x="95" y="265"/>
                  </a:lnTo>
                  <a:lnTo>
                    <a:pt x="108" y="268"/>
                  </a:lnTo>
                  <a:lnTo>
                    <a:pt x="121" y="270"/>
                  </a:lnTo>
                  <a:lnTo>
                    <a:pt x="135" y="270"/>
                  </a:lnTo>
                  <a:lnTo>
                    <a:pt x="149" y="270"/>
                  </a:lnTo>
                  <a:lnTo>
                    <a:pt x="163" y="268"/>
                  </a:lnTo>
                  <a:lnTo>
                    <a:pt x="176" y="265"/>
                  </a:lnTo>
                  <a:lnTo>
                    <a:pt x="188" y="259"/>
                  </a:lnTo>
                  <a:lnTo>
                    <a:pt x="200" y="254"/>
                  </a:lnTo>
                  <a:lnTo>
                    <a:pt x="211" y="247"/>
                  </a:lnTo>
                  <a:lnTo>
                    <a:pt x="221" y="239"/>
                  </a:lnTo>
                  <a:lnTo>
                    <a:pt x="231" y="230"/>
                  </a:lnTo>
                  <a:lnTo>
                    <a:pt x="239" y="221"/>
                  </a:lnTo>
                  <a:lnTo>
                    <a:pt x="248" y="211"/>
                  </a:lnTo>
                  <a:lnTo>
                    <a:pt x="254" y="199"/>
                  </a:lnTo>
                  <a:lnTo>
                    <a:pt x="260" y="187"/>
                  </a:lnTo>
                  <a:lnTo>
                    <a:pt x="265" y="176"/>
                  </a:lnTo>
                  <a:lnTo>
                    <a:pt x="268" y="163"/>
                  </a:lnTo>
                  <a:lnTo>
                    <a:pt x="270" y="149"/>
                  </a:lnTo>
                  <a:lnTo>
                    <a:pt x="270" y="135"/>
                  </a:lnTo>
                  <a:lnTo>
                    <a:pt x="270" y="121"/>
                  </a:lnTo>
                  <a:lnTo>
                    <a:pt x="268" y="108"/>
                  </a:lnTo>
                  <a:lnTo>
                    <a:pt x="265" y="95"/>
                  </a:lnTo>
                  <a:lnTo>
                    <a:pt x="260" y="82"/>
                  </a:lnTo>
                  <a:lnTo>
                    <a:pt x="254" y="70"/>
                  </a:lnTo>
                  <a:lnTo>
                    <a:pt x="248" y="60"/>
                  </a:lnTo>
                  <a:lnTo>
                    <a:pt x="239" y="49"/>
                  </a:lnTo>
                  <a:lnTo>
                    <a:pt x="231" y="39"/>
                  </a:lnTo>
                  <a:lnTo>
                    <a:pt x="221" y="31"/>
                  </a:lnTo>
                  <a:lnTo>
                    <a:pt x="211" y="23"/>
                  </a:lnTo>
                  <a:lnTo>
                    <a:pt x="200" y="16"/>
                  </a:lnTo>
                  <a:lnTo>
                    <a:pt x="188" y="10"/>
                  </a:lnTo>
                  <a:lnTo>
                    <a:pt x="176" y="6"/>
                  </a:lnTo>
                  <a:lnTo>
                    <a:pt x="163" y="3"/>
                  </a:lnTo>
                  <a:lnTo>
                    <a:pt x="149" y="1"/>
                  </a:lnTo>
                  <a:lnTo>
                    <a:pt x="135" y="0"/>
                  </a:lnTo>
                  <a:lnTo>
                    <a:pt x="1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en-US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64" name="Freeform 3858">
              <a:extLst>
                <a:ext uri="{FF2B5EF4-FFF2-40B4-BE49-F238E27FC236}">
                  <a16:creationId xmlns:a16="http://schemas.microsoft.com/office/drawing/2014/main" id="{646DBA41-1E34-4E35-9577-9ABBD2F0AB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1338" y="2565400"/>
              <a:ext cx="285750" cy="166688"/>
            </a:xfrm>
            <a:custGeom>
              <a:avLst/>
              <a:gdLst>
                <a:gd name="T0" fmla="*/ 417 w 901"/>
                <a:gd name="T1" fmla="*/ 417 h 525"/>
                <a:gd name="T2" fmla="*/ 372 w 901"/>
                <a:gd name="T3" fmla="*/ 401 h 525"/>
                <a:gd name="T4" fmla="*/ 333 w 901"/>
                <a:gd name="T5" fmla="*/ 372 h 525"/>
                <a:gd name="T6" fmla="*/ 305 w 901"/>
                <a:gd name="T7" fmla="*/ 334 h 525"/>
                <a:gd name="T8" fmla="*/ 288 w 901"/>
                <a:gd name="T9" fmla="*/ 288 h 525"/>
                <a:gd name="T10" fmla="*/ 286 w 901"/>
                <a:gd name="T11" fmla="*/ 238 h 525"/>
                <a:gd name="T12" fmla="*/ 298 w 901"/>
                <a:gd name="T13" fmla="*/ 190 h 525"/>
                <a:gd name="T14" fmla="*/ 323 w 901"/>
                <a:gd name="T15" fmla="*/ 150 h 525"/>
                <a:gd name="T16" fmla="*/ 358 w 901"/>
                <a:gd name="T17" fmla="*/ 118 h 525"/>
                <a:gd name="T18" fmla="*/ 401 w 901"/>
                <a:gd name="T19" fmla="*/ 97 h 525"/>
                <a:gd name="T20" fmla="*/ 450 w 901"/>
                <a:gd name="T21" fmla="*/ 90 h 525"/>
                <a:gd name="T22" fmla="*/ 499 w 901"/>
                <a:gd name="T23" fmla="*/ 97 h 525"/>
                <a:gd name="T24" fmla="*/ 542 w 901"/>
                <a:gd name="T25" fmla="*/ 118 h 525"/>
                <a:gd name="T26" fmla="*/ 578 w 901"/>
                <a:gd name="T27" fmla="*/ 150 h 525"/>
                <a:gd name="T28" fmla="*/ 602 w 901"/>
                <a:gd name="T29" fmla="*/ 190 h 525"/>
                <a:gd name="T30" fmla="*/ 614 w 901"/>
                <a:gd name="T31" fmla="*/ 238 h 525"/>
                <a:gd name="T32" fmla="*/ 612 w 901"/>
                <a:gd name="T33" fmla="*/ 288 h 525"/>
                <a:gd name="T34" fmla="*/ 596 w 901"/>
                <a:gd name="T35" fmla="*/ 334 h 525"/>
                <a:gd name="T36" fmla="*/ 567 w 901"/>
                <a:gd name="T37" fmla="*/ 372 h 525"/>
                <a:gd name="T38" fmla="*/ 530 w 901"/>
                <a:gd name="T39" fmla="*/ 401 h 525"/>
                <a:gd name="T40" fmla="*/ 483 w 901"/>
                <a:gd name="T41" fmla="*/ 417 h 525"/>
                <a:gd name="T42" fmla="*/ 450 w 901"/>
                <a:gd name="T43" fmla="*/ 420 h 525"/>
                <a:gd name="T44" fmla="*/ 862 w 901"/>
                <a:gd name="T45" fmla="*/ 205 h 525"/>
                <a:gd name="T46" fmla="*/ 796 w 901"/>
                <a:gd name="T47" fmla="*/ 145 h 525"/>
                <a:gd name="T48" fmla="*/ 705 w 901"/>
                <a:gd name="T49" fmla="*/ 80 h 525"/>
                <a:gd name="T50" fmla="*/ 650 w 901"/>
                <a:gd name="T51" fmla="*/ 49 h 525"/>
                <a:gd name="T52" fmla="*/ 587 w 901"/>
                <a:gd name="T53" fmla="*/ 24 h 525"/>
                <a:gd name="T54" fmla="*/ 521 w 901"/>
                <a:gd name="T55" fmla="*/ 6 h 525"/>
                <a:gd name="T56" fmla="*/ 450 w 901"/>
                <a:gd name="T57" fmla="*/ 0 h 525"/>
                <a:gd name="T58" fmla="*/ 379 w 901"/>
                <a:gd name="T59" fmla="*/ 6 h 525"/>
                <a:gd name="T60" fmla="*/ 313 w 901"/>
                <a:gd name="T61" fmla="*/ 24 h 525"/>
                <a:gd name="T62" fmla="*/ 252 w 901"/>
                <a:gd name="T63" fmla="*/ 49 h 525"/>
                <a:gd name="T64" fmla="*/ 196 w 901"/>
                <a:gd name="T65" fmla="*/ 80 h 525"/>
                <a:gd name="T66" fmla="*/ 105 w 901"/>
                <a:gd name="T67" fmla="*/ 145 h 525"/>
                <a:gd name="T68" fmla="*/ 39 w 901"/>
                <a:gd name="T69" fmla="*/ 205 h 525"/>
                <a:gd name="T70" fmla="*/ 1 w 901"/>
                <a:gd name="T71" fmla="*/ 249 h 525"/>
                <a:gd name="T72" fmla="*/ 3 w 901"/>
                <a:gd name="T73" fmla="*/ 264 h 525"/>
                <a:gd name="T74" fmla="*/ 61 w 901"/>
                <a:gd name="T75" fmla="*/ 330 h 525"/>
                <a:gd name="T76" fmla="*/ 137 w 901"/>
                <a:gd name="T77" fmla="*/ 398 h 525"/>
                <a:gd name="T78" fmla="*/ 185 w 901"/>
                <a:gd name="T79" fmla="*/ 434 h 525"/>
                <a:gd name="T80" fmla="*/ 239 w 901"/>
                <a:gd name="T81" fmla="*/ 467 h 525"/>
                <a:gd name="T82" fmla="*/ 298 w 901"/>
                <a:gd name="T83" fmla="*/ 495 h 525"/>
                <a:gd name="T84" fmla="*/ 361 w 901"/>
                <a:gd name="T85" fmla="*/ 514 h 525"/>
                <a:gd name="T86" fmla="*/ 428 w 901"/>
                <a:gd name="T87" fmla="*/ 525 h 525"/>
                <a:gd name="T88" fmla="*/ 495 w 901"/>
                <a:gd name="T89" fmla="*/ 523 h 525"/>
                <a:gd name="T90" fmla="*/ 561 w 901"/>
                <a:gd name="T91" fmla="*/ 509 h 525"/>
                <a:gd name="T92" fmla="*/ 623 w 901"/>
                <a:gd name="T93" fmla="*/ 486 h 525"/>
                <a:gd name="T94" fmla="*/ 680 w 901"/>
                <a:gd name="T95" fmla="*/ 456 h 525"/>
                <a:gd name="T96" fmla="*/ 731 w 901"/>
                <a:gd name="T97" fmla="*/ 422 h 525"/>
                <a:gd name="T98" fmla="*/ 791 w 901"/>
                <a:gd name="T99" fmla="*/ 375 h 525"/>
                <a:gd name="T100" fmla="*/ 859 w 901"/>
                <a:gd name="T101" fmla="*/ 309 h 525"/>
                <a:gd name="T102" fmla="*/ 901 w 901"/>
                <a:gd name="T103" fmla="*/ 260 h 525"/>
                <a:gd name="T104" fmla="*/ 897 w 901"/>
                <a:gd name="T105" fmla="*/ 245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01" h="525">
                  <a:moveTo>
                    <a:pt x="450" y="420"/>
                  </a:moveTo>
                  <a:lnTo>
                    <a:pt x="433" y="419"/>
                  </a:lnTo>
                  <a:lnTo>
                    <a:pt x="417" y="417"/>
                  </a:lnTo>
                  <a:lnTo>
                    <a:pt x="401" y="412"/>
                  </a:lnTo>
                  <a:lnTo>
                    <a:pt x="386" y="407"/>
                  </a:lnTo>
                  <a:lnTo>
                    <a:pt x="372" y="401"/>
                  </a:lnTo>
                  <a:lnTo>
                    <a:pt x="358" y="392"/>
                  </a:lnTo>
                  <a:lnTo>
                    <a:pt x="345" y="382"/>
                  </a:lnTo>
                  <a:lnTo>
                    <a:pt x="333" y="372"/>
                  </a:lnTo>
                  <a:lnTo>
                    <a:pt x="323" y="360"/>
                  </a:lnTo>
                  <a:lnTo>
                    <a:pt x="313" y="347"/>
                  </a:lnTo>
                  <a:lnTo>
                    <a:pt x="305" y="334"/>
                  </a:lnTo>
                  <a:lnTo>
                    <a:pt x="298" y="319"/>
                  </a:lnTo>
                  <a:lnTo>
                    <a:pt x="292" y="304"/>
                  </a:lnTo>
                  <a:lnTo>
                    <a:pt x="288" y="288"/>
                  </a:lnTo>
                  <a:lnTo>
                    <a:pt x="286" y="272"/>
                  </a:lnTo>
                  <a:lnTo>
                    <a:pt x="285" y="255"/>
                  </a:lnTo>
                  <a:lnTo>
                    <a:pt x="286" y="238"/>
                  </a:lnTo>
                  <a:lnTo>
                    <a:pt x="288" y="222"/>
                  </a:lnTo>
                  <a:lnTo>
                    <a:pt x="292" y="205"/>
                  </a:lnTo>
                  <a:lnTo>
                    <a:pt x="298" y="190"/>
                  </a:lnTo>
                  <a:lnTo>
                    <a:pt x="305" y="177"/>
                  </a:lnTo>
                  <a:lnTo>
                    <a:pt x="313" y="163"/>
                  </a:lnTo>
                  <a:lnTo>
                    <a:pt x="323" y="150"/>
                  </a:lnTo>
                  <a:lnTo>
                    <a:pt x="333" y="138"/>
                  </a:lnTo>
                  <a:lnTo>
                    <a:pt x="345" y="127"/>
                  </a:lnTo>
                  <a:lnTo>
                    <a:pt x="358" y="118"/>
                  </a:lnTo>
                  <a:lnTo>
                    <a:pt x="372" y="110"/>
                  </a:lnTo>
                  <a:lnTo>
                    <a:pt x="386" y="103"/>
                  </a:lnTo>
                  <a:lnTo>
                    <a:pt x="401" y="97"/>
                  </a:lnTo>
                  <a:lnTo>
                    <a:pt x="417" y="93"/>
                  </a:lnTo>
                  <a:lnTo>
                    <a:pt x="433" y="91"/>
                  </a:lnTo>
                  <a:lnTo>
                    <a:pt x="450" y="90"/>
                  </a:lnTo>
                  <a:lnTo>
                    <a:pt x="467" y="91"/>
                  </a:lnTo>
                  <a:lnTo>
                    <a:pt x="483" y="93"/>
                  </a:lnTo>
                  <a:lnTo>
                    <a:pt x="499" y="97"/>
                  </a:lnTo>
                  <a:lnTo>
                    <a:pt x="515" y="103"/>
                  </a:lnTo>
                  <a:lnTo>
                    <a:pt x="530" y="110"/>
                  </a:lnTo>
                  <a:lnTo>
                    <a:pt x="542" y="118"/>
                  </a:lnTo>
                  <a:lnTo>
                    <a:pt x="555" y="127"/>
                  </a:lnTo>
                  <a:lnTo>
                    <a:pt x="567" y="138"/>
                  </a:lnTo>
                  <a:lnTo>
                    <a:pt x="578" y="150"/>
                  </a:lnTo>
                  <a:lnTo>
                    <a:pt x="587" y="163"/>
                  </a:lnTo>
                  <a:lnTo>
                    <a:pt x="596" y="177"/>
                  </a:lnTo>
                  <a:lnTo>
                    <a:pt x="602" y="190"/>
                  </a:lnTo>
                  <a:lnTo>
                    <a:pt x="608" y="205"/>
                  </a:lnTo>
                  <a:lnTo>
                    <a:pt x="612" y="222"/>
                  </a:lnTo>
                  <a:lnTo>
                    <a:pt x="614" y="238"/>
                  </a:lnTo>
                  <a:lnTo>
                    <a:pt x="615" y="255"/>
                  </a:lnTo>
                  <a:lnTo>
                    <a:pt x="614" y="272"/>
                  </a:lnTo>
                  <a:lnTo>
                    <a:pt x="612" y="288"/>
                  </a:lnTo>
                  <a:lnTo>
                    <a:pt x="608" y="304"/>
                  </a:lnTo>
                  <a:lnTo>
                    <a:pt x="602" y="319"/>
                  </a:lnTo>
                  <a:lnTo>
                    <a:pt x="596" y="334"/>
                  </a:lnTo>
                  <a:lnTo>
                    <a:pt x="587" y="347"/>
                  </a:lnTo>
                  <a:lnTo>
                    <a:pt x="578" y="360"/>
                  </a:lnTo>
                  <a:lnTo>
                    <a:pt x="567" y="372"/>
                  </a:lnTo>
                  <a:lnTo>
                    <a:pt x="555" y="382"/>
                  </a:lnTo>
                  <a:lnTo>
                    <a:pt x="542" y="392"/>
                  </a:lnTo>
                  <a:lnTo>
                    <a:pt x="530" y="401"/>
                  </a:lnTo>
                  <a:lnTo>
                    <a:pt x="515" y="407"/>
                  </a:lnTo>
                  <a:lnTo>
                    <a:pt x="499" y="412"/>
                  </a:lnTo>
                  <a:lnTo>
                    <a:pt x="483" y="417"/>
                  </a:lnTo>
                  <a:lnTo>
                    <a:pt x="467" y="420"/>
                  </a:lnTo>
                  <a:lnTo>
                    <a:pt x="450" y="420"/>
                  </a:lnTo>
                  <a:lnTo>
                    <a:pt x="450" y="420"/>
                  </a:lnTo>
                  <a:close/>
                  <a:moveTo>
                    <a:pt x="897" y="245"/>
                  </a:moveTo>
                  <a:lnTo>
                    <a:pt x="888" y="233"/>
                  </a:lnTo>
                  <a:lnTo>
                    <a:pt x="862" y="205"/>
                  </a:lnTo>
                  <a:lnTo>
                    <a:pt x="843" y="187"/>
                  </a:lnTo>
                  <a:lnTo>
                    <a:pt x="821" y="167"/>
                  </a:lnTo>
                  <a:lnTo>
                    <a:pt x="796" y="145"/>
                  </a:lnTo>
                  <a:lnTo>
                    <a:pt x="768" y="123"/>
                  </a:lnTo>
                  <a:lnTo>
                    <a:pt x="738" y="101"/>
                  </a:lnTo>
                  <a:lnTo>
                    <a:pt x="705" y="80"/>
                  </a:lnTo>
                  <a:lnTo>
                    <a:pt x="687" y="69"/>
                  </a:lnTo>
                  <a:lnTo>
                    <a:pt x="669" y="60"/>
                  </a:lnTo>
                  <a:lnTo>
                    <a:pt x="650" y="49"/>
                  </a:lnTo>
                  <a:lnTo>
                    <a:pt x="629" y="40"/>
                  </a:lnTo>
                  <a:lnTo>
                    <a:pt x="609" y="32"/>
                  </a:lnTo>
                  <a:lnTo>
                    <a:pt x="587" y="24"/>
                  </a:lnTo>
                  <a:lnTo>
                    <a:pt x="566" y="17"/>
                  </a:lnTo>
                  <a:lnTo>
                    <a:pt x="543" y="11"/>
                  </a:lnTo>
                  <a:lnTo>
                    <a:pt x="521" y="6"/>
                  </a:lnTo>
                  <a:lnTo>
                    <a:pt x="497" y="3"/>
                  </a:lnTo>
                  <a:lnTo>
                    <a:pt x="474" y="1"/>
                  </a:lnTo>
                  <a:lnTo>
                    <a:pt x="450" y="0"/>
                  </a:lnTo>
                  <a:lnTo>
                    <a:pt x="427" y="1"/>
                  </a:lnTo>
                  <a:lnTo>
                    <a:pt x="403" y="3"/>
                  </a:lnTo>
                  <a:lnTo>
                    <a:pt x="379" y="6"/>
                  </a:lnTo>
                  <a:lnTo>
                    <a:pt x="357" y="11"/>
                  </a:lnTo>
                  <a:lnTo>
                    <a:pt x="334" y="17"/>
                  </a:lnTo>
                  <a:lnTo>
                    <a:pt x="313" y="24"/>
                  </a:lnTo>
                  <a:lnTo>
                    <a:pt x="291" y="32"/>
                  </a:lnTo>
                  <a:lnTo>
                    <a:pt x="271" y="40"/>
                  </a:lnTo>
                  <a:lnTo>
                    <a:pt x="252" y="49"/>
                  </a:lnTo>
                  <a:lnTo>
                    <a:pt x="232" y="60"/>
                  </a:lnTo>
                  <a:lnTo>
                    <a:pt x="213" y="69"/>
                  </a:lnTo>
                  <a:lnTo>
                    <a:pt x="196" y="80"/>
                  </a:lnTo>
                  <a:lnTo>
                    <a:pt x="163" y="101"/>
                  </a:lnTo>
                  <a:lnTo>
                    <a:pt x="133" y="123"/>
                  </a:lnTo>
                  <a:lnTo>
                    <a:pt x="105" y="145"/>
                  </a:lnTo>
                  <a:lnTo>
                    <a:pt x="79" y="167"/>
                  </a:lnTo>
                  <a:lnTo>
                    <a:pt x="58" y="187"/>
                  </a:lnTo>
                  <a:lnTo>
                    <a:pt x="39" y="205"/>
                  </a:lnTo>
                  <a:lnTo>
                    <a:pt x="13" y="233"/>
                  </a:lnTo>
                  <a:lnTo>
                    <a:pt x="3" y="245"/>
                  </a:lnTo>
                  <a:lnTo>
                    <a:pt x="1" y="249"/>
                  </a:lnTo>
                  <a:lnTo>
                    <a:pt x="0" y="255"/>
                  </a:lnTo>
                  <a:lnTo>
                    <a:pt x="0" y="260"/>
                  </a:lnTo>
                  <a:lnTo>
                    <a:pt x="3" y="264"/>
                  </a:lnTo>
                  <a:lnTo>
                    <a:pt x="14" y="278"/>
                  </a:lnTo>
                  <a:lnTo>
                    <a:pt x="42" y="309"/>
                  </a:lnTo>
                  <a:lnTo>
                    <a:pt x="61" y="330"/>
                  </a:lnTo>
                  <a:lnTo>
                    <a:pt x="83" y="351"/>
                  </a:lnTo>
                  <a:lnTo>
                    <a:pt x="109" y="375"/>
                  </a:lnTo>
                  <a:lnTo>
                    <a:pt x="137" y="398"/>
                  </a:lnTo>
                  <a:lnTo>
                    <a:pt x="153" y="410"/>
                  </a:lnTo>
                  <a:lnTo>
                    <a:pt x="169" y="422"/>
                  </a:lnTo>
                  <a:lnTo>
                    <a:pt x="185" y="434"/>
                  </a:lnTo>
                  <a:lnTo>
                    <a:pt x="203" y="446"/>
                  </a:lnTo>
                  <a:lnTo>
                    <a:pt x="221" y="456"/>
                  </a:lnTo>
                  <a:lnTo>
                    <a:pt x="239" y="467"/>
                  </a:lnTo>
                  <a:lnTo>
                    <a:pt x="258" y="477"/>
                  </a:lnTo>
                  <a:lnTo>
                    <a:pt x="277" y="486"/>
                  </a:lnTo>
                  <a:lnTo>
                    <a:pt x="298" y="495"/>
                  </a:lnTo>
                  <a:lnTo>
                    <a:pt x="318" y="502"/>
                  </a:lnTo>
                  <a:lnTo>
                    <a:pt x="340" y="509"/>
                  </a:lnTo>
                  <a:lnTo>
                    <a:pt x="361" y="514"/>
                  </a:lnTo>
                  <a:lnTo>
                    <a:pt x="383" y="520"/>
                  </a:lnTo>
                  <a:lnTo>
                    <a:pt x="405" y="523"/>
                  </a:lnTo>
                  <a:lnTo>
                    <a:pt x="428" y="525"/>
                  </a:lnTo>
                  <a:lnTo>
                    <a:pt x="450" y="525"/>
                  </a:lnTo>
                  <a:lnTo>
                    <a:pt x="473" y="525"/>
                  </a:lnTo>
                  <a:lnTo>
                    <a:pt x="495" y="523"/>
                  </a:lnTo>
                  <a:lnTo>
                    <a:pt x="518" y="520"/>
                  </a:lnTo>
                  <a:lnTo>
                    <a:pt x="539" y="514"/>
                  </a:lnTo>
                  <a:lnTo>
                    <a:pt x="561" y="509"/>
                  </a:lnTo>
                  <a:lnTo>
                    <a:pt x="582" y="502"/>
                  </a:lnTo>
                  <a:lnTo>
                    <a:pt x="602" y="495"/>
                  </a:lnTo>
                  <a:lnTo>
                    <a:pt x="623" y="486"/>
                  </a:lnTo>
                  <a:lnTo>
                    <a:pt x="642" y="477"/>
                  </a:lnTo>
                  <a:lnTo>
                    <a:pt x="661" y="467"/>
                  </a:lnTo>
                  <a:lnTo>
                    <a:pt x="680" y="456"/>
                  </a:lnTo>
                  <a:lnTo>
                    <a:pt x="698" y="446"/>
                  </a:lnTo>
                  <a:lnTo>
                    <a:pt x="715" y="434"/>
                  </a:lnTo>
                  <a:lnTo>
                    <a:pt x="731" y="422"/>
                  </a:lnTo>
                  <a:lnTo>
                    <a:pt x="747" y="410"/>
                  </a:lnTo>
                  <a:lnTo>
                    <a:pt x="763" y="398"/>
                  </a:lnTo>
                  <a:lnTo>
                    <a:pt x="791" y="375"/>
                  </a:lnTo>
                  <a:lnTo>
                    <a:pt x="817" y="351"/>
                  </a:lnTo>
                  <a:lnTo>
                    <a:pt x="839" y="330"/>
                  </a:lnTo>
                  <a:lnTo>
                    <a:pt x="859" y="309"/>
                  </a:lnTo>
                  <a:lnTo>
                    <a:pt x="887" y="278"/>
                  </a:lnTo>
                  <a:lnTo>
                    <a:pt x="898" y="264"/>
                  </a:lnTo>
                  <a:lnTo>
                    <a:pt x="901" y="260"/>
                  </a:lnTo>
                  <a:lnTo>
                    <a:pt x="901" y="255"/>
                  </a:lnTo>
                  <a:lnTo>
                    <a:pt x="901" y="249"/>
                  </a:lnTo>
                  <a:lnTo>
                    <a:pt x="897" y="245"/>
                  </a:lnTo>
                  <a:lnTo>
                    <a:pt x="897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en-US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</p:grpSp>
      <p:sp>
        <p:nvSpPr>
          <p:cNvPr id="66" name="Freeform 4456">
            <a:extLst>
              <a:ext uri="{FF2B5EF4-FFF2-40B4-BE49-F238E27FC236}">
                <a16:creationId xmlns:a16="http://schemas.microsoft.com/office/drawing/2014/main" id="{C3498B78-B6A6-4B46-AE1F-9C028820D910}"/>
              </a:ext>
            </a:extLst>
          </p:cNvPr>
          <p:cNvSpPr>
            <a:spLocks noEditPoints="1"/>
          </p:cNvSpPr>
          <p:nvPr/>
        </p:nvSpPr>
        <p:spPr bwMode="auto">
          <a:xfrm>
            <a:off x="10987392" y="5495483"/>
            <a:ext cx="231987" cy="233680"/>
          </a:xfrm>
          <a:custGeom>
            <a:avLst/>
            <a:gdLst>
              <a:gd name="T0" fmla="*/ 248 w 688"/>
              <a:gd name="T1" fmla="*/ 567 h 688"/>
              <a:gd name="T2" fmla="*/ 240 w 688"/>
              <a:gd name="T3" fmla="*/ 560 h 688"/>
              <a:gd name="T4" fmla="*/ 240 w 688"/>
              <a:gd name="T5" fmla="*/ 548 h 688"/>
              <a:gd name="T6" fmla="*/ 248 w 688"/>
              <a:gd name="T7" fmla="*/ 539 h 688"/>
              <a:gd name="T8" fmla="*/ 328 w 688"/>
              <a:gd name="T9" fmla="*/ 300 h 688"/>
              <a:gd name="T10" fmla="*/ 275 w 688"/>
              <a:gd name="T11" fmla="*/ 296 h 688"/>
              <a:gd name="T12" fmla="*/ 270 w 688"/>
              <a:gd name="T13" fmla="*/ 288 h 688"/>
              <a:gd name="T14" fmla="*/ 272 w 688"/>
              <a:gd name="T15" fmla="*/ 276 h 688"/>
              <a:gd name="T16" fmla="*/ 280 w 688"/>
              <a:gd name="T17" fmla="*/ 270 h 688"/>
              <a:gd name="T18" fmla="*/ 350 w 688"/>
              <a:gd name="T19" fmla="*/ 271 h 688"/>
              <a:gd name="T20" fmla="*/ 357 w 688"/>
              <a:gd name="T21" fmla="*/ 278 h 688"/>
              <a:gd name="T22" fmla="*/ 433 w 688"/>
              <a:gd name="T23" fmla="*/ 538 h 688"/>
              <a:gd name="T24" fmla="*/ 444 w 688"/>
              <a:gd name="T25" fmla="*/ 544 h 688"/>
              <a:gd name="T26" fmla="*/ 448 w 688"/>
              <a:gd name="T27" fmla="*/ 553 h 688"/>
              <a:gd name="T28" fmla="*/ 444 w 688"/>
              <a:gd name="T29" fmla="*/ 564 h 688"/>
              <a:gd name="T30" fmla="*/ 433 w 688"/>
              <a:gd name="T31" fmla="*/ 568 h 688"/>
              <a:gd name="T32" fmla="*/ 346 w 688"/>
              <a:gd name="T33" fmla="*/ 125 h 688"/>
              <a:gd name="T34" fmla="*/ 358 w 688"/>
              <a:gd name="T35" fmla="*/ 143 h 688"/>
              <a:gd name="T36" fmla="*/ 353 w 688"/>
              <a:gd name="T37" fmla="*/ 166 h 688"/>
              <a:gd name="T38" fmla="*/ 335 w 688"/>
              <a:gd name="T39" fmla="*/ 179 h 688"/>
              <a:gd name="T40" fmla="*/ 312 w 688"/>
              <a:gd name="T41" fmla="*/ 174 h 688"/>
              <a:gd name="T42" fmla="*/ 300 w 688"/>
              <a:gd name="T43" fmla="*/ 155 h 688"/>
              <a:gd name="T44" fmla="*/ 304 w 688"/>
              <a:gd name="T45" fmla="*/ 133 h 688"/>
              <a:gd name="T46" fmla="*/ 323 w 688"/>
              <a:gd name="T47" fmla="*/ 120 h 688"/>
              <a:gd name="T48" fmla="*/ 308 w 688"/>
              <a:gd name="T49" fmla="*/ 2 h 688"/>
              <a:gd name="T50" fmla="*/ 242 w 688"/>
              <a:gd name="T51" fmla="*/ 16 h 688"/>
              <a:gd name="T52" fmla="*/ 180 w 688"/>
              <a:gd name="T53" fmla="*/ 42 h 688"/>
              <a:gd name="T54" fmla="*/ 125 w 688"/>
              <a:gd name="T55" fmla="*/ 79 h 688"/>
              <a:gd name="T56" fmla="*/ 78 w 688"/>
              <a:gd name="T57" fmla="*/ 126 h 688"/>
              <a:gd name="T58" fmla="*/ 42 w 688"/>
              <a:gd name="T59" fmla="*/ 181 h 688"/>
              <a:gd name="T60" fmla="*/ 15 w 688"/>
              <a:gd name="T61" fmla="*/ 242 h 688"/>
              <a:gd name="T62" fmla="*/ 1 w 688"/>
              <a:gd name="T63" fmla="*/ 309 h 688"/>
              <a:gd name="T64" fmla="*/ 1 w 688"/>
              <a:gd name="T65" fmla="*/ 379 h 688"/>
              <a:gd name="T66" fmla="*/ 15 w 688"/>
              <a:gd name="T67" fmla="*/ 446 h 688"/>
              <a:gd name="T68" fmla="*/ 42 w 688"/>
              <a:gd name="T69" fmla="*/ 508 h 688"/>
              <a:gd name="T70" fmla="*/ 78 w 688"/>
              <a:gd name="T71" fmla="*/ 563 h 688"/>
              <a:gd name="T72" fmla="*/ 125 w 688"/>
              <a:gd name="T73" fmla="*/ 610 h 688"/>
              <a:gd name="T74" fmla="*/ 180 w 688"/>
              <a:gd name="T75" fmla="*/ 646 h 688"/>
              <a:gd name="T76" fmla="*/ 242 w 688"/>
              <a:gd name="T77" fmla="*/ 673 h 688"/>
              <a:gd name="T78" fmla="*/ 308 w 688"/>
              <a:gd name="T79" fmla="*/ 686 h 688"/>
              <a:gd name="T80" fmla="*/ 379 w 688"/>
              <a:gd name="T81" fmla="*/ 686 h 688"/>
              <a:gd name="T82" fmla="*/ 446 w 688"/>
              <a:gd name="T83" fmla="*/ 673 h 688"/>
              <a:gd name="T84" fmla="*/ 507 w 688"/>
              <a:gd name="T85" fmla="*/ 646 h 688"/>
              <a:gd name="T86" fmla="*/ 563 w 688"/>
              <a:gd name="T87" fmla="*/ 610 h 688"/>
              <a:gd name="T88" fmla="*/ 609 w 688"/>
              <a:gd name="T89" fmla="*/ 563 h 688"/>
              <a:gd name="T90" fmla="*/ 646 w 688"/>
              <a:gd name="T91" fmla="*/ 508 h 688"/>
              <a:gd name="T92" fmla="*/ 672 w 688"/>
              <a:gd name="T93" fmla="*/ 446 h 688"/>
              <a:gd name="T94" fmla="*/ 686 w 688"/>
              <a:gd name="T95" fmla="*/ 379 h 688"/>
              <a:gd name="T96" fmla="*/ 686 w 688"/>
              <a:gd name="T97" fmla="*/ 309 h 688"/>
              <a:gd name="T98" fmla="*/ 672 w 688"/>
              <a:gd name="T99" fmla="*/ 242 h 688"/>
              <a:gd name="T100" fmla="*/ 646 w 688"/>
              <a:gd name="T101" fmla="*/ 181 h 688"/>
              <a:gd name="T102" fmla="*/ 609 w 688"/>
              <a:gd name="T103" fmla="*/ 126 h 688"/>
              <a:gd name="T104" fmla="*/ 563 w 688"/>
              <a:gd name="T105" fmla="*/ 79 h 688"/>
              <a:gd name="T106" fmla="*/ 507 w 688"/>
              <a:gd name="T107" fmla="*/ 42 h 688"/>
              <a:gd name="T108" fmla="*/ 446 w 688"/>
              <a:gd name="T109" fmla="*/ 16 h 688"/>
              <a:gd name="T110" fmla="*/ 379 w 688"/>
              <a:gd name="T111" fmla="*/ 2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88" h="688">
                <a:moveTo>
                  <a:pt x="433" y="568"/>
                </a:moveTo>
                <a:lnTo>
                  <a:pt x="254" y="568"/>
                </a:lnTo>
                <a:lnTo>
                  <a:pt x="250" y="568"/>
                </a:lnTo>
                <a:lnTo>
                  <a:pt x="248" y="567"/>
                </a:lnTo>
                <a:lnTo>
                  <a:pt x="245" y="566"/>
                </a:lnTo>
                <a:lnTo>
                  <a:pt x="243" y="564"/>
                </a:lnTo>
                <a:lnTo>
                  <a:pt x="242" y="562"/>
                </a:lnTo>
                <a:lnTo>
                  <a:pt x="240" y="560"/>
                </a:lnTo>
                <a:lnTo>
                  <a:pt x="240" y="556"/>
                </a:lnTo>
                <a:lnTo>
                  <a:pt x="239" y="553"/>
                </a:lnTo>
                <a:lnTo>
                  <a:pt x="240" y="551"/>
                </a:lnTo>
                <a:lnTo>
                  <a:pt x="240" y="548"/>
                </a:lnTo>
                <a:lnTo>
                  <a:pt x="242" y="546"/>
                </a:lnTo>
                <a:lnTo>
                  <a:pt x="243" y="544"/>
                </a:lnTo>
                <a:lnTo>
                  <a:pt x="245" y="541"/>
                </a:lnTo>
                <a:lnTo>
                  <a:pt x="248" y="539"/>
                </a:lnTo>
                <a:lnTo>
                  <a:pt x="250" y="539"/>
                </a:lnTo>
                <a:lnTo>
                  <a:pt x="254" y="538"/>
                </a:lnTo>
                <a:lnTo>
                  <a:pt x="328" y="538"/>
                </a:lnTo>
                <a:lnTo>
                  <a:pt x="328" y="300"/>
                </a:lnTo>
                <a:lnTo>
                  <a:pt x="283" y="300"/>
                </a:lnTo>
                <a:lnTo>
                  <a:pt x="280" y="299"/>
                </a:lnTo>
                <a:lnTo>
                  <a:pt x="278" y="299"/>
                </a:lnTo>
                <a:lnTo>
                  <a:pt x="275" y="296"/>
                </a:lnTo>
                <a:lnTo>
                  <a:pt x="273" y="295"/>
                </a:lnTo>
                <a:lnTo>
                  <a:pt x="272" y="293"/>
                </a:lnTo>
                <a:lnTo>
                  <a:pt x="270" y="290"/>
                </a:lnTo>
                <a:lnTo>
                  <a:pt x="270" y="288"/>
                </a:lnTo>
                <a:lnTo>
                  <a:pt x="269" y="285"/>
                </a:lnTo>
                <a:lnTo>
                  <a:pt x="270" y="281"/>
                </a:lnTo>
                <a:lnTo>
                  <a:pt x="270" y="278"/>
                </a:lnTo>
                <a:lnTo>
                  <a:pt x="272" y="276"/>
                </a:lnTo>
                <a:lnTo>
                  <a:pt x="273" y="274"/>
                </a:lnTo>
                <a:lnTo>
                  <a:pt x="275" y="272"/>
                </a:lnTo>
                <a:lnTo>
                  <a:pt x="278" y="271"/>
                </a:lnTo>
                <a:lnTo>
                  <a:pt x="280" y="270"/>
                </a:lnTo>
                <a:lnTo>
                  <a:pt x="283" y="270"/>
                </a:lnTo>
                <a:lnTo>
                  <a:pt x="343" y="270"/>
                </a:lnTo>
                <a:lnTo>
                  <a:pt x="347" y="270"/>
                </a:lnTo>
                <a:lnTo>
                  <a:pt x="350" y="271"/>
                </a:lnTo>
                <a:lnTo>
                  <a:pt x="352" y="272"/>
                </a:lnTo>
                <a:lnTo>
                  <a:pt x="354" y="274"/>
                </a:lnTo>
                <a:lnTo>
                  <a:pt x="356" y="276"/>
                </a:lnTo>
                <a:lnTo>
                  <a:pt x="357" y="278"/>
                </a:lnTo>
                <a:lnTo>
                  <a:pt x="358" y="281"/>
                </a:lnTo>
                <a:lnTo>
                  <a:pt x="358" y="285"/>
                </a:lnTo>
                <a:lnTo>
                  <a:pt x="358" y="538"/>
                </a:lnTo>
                <a:lnTo>
                  <a:pt x="433" y="538"/>
                </a:lnTo>
                <a:lnTo>
                  <a:pt x="437" y="539"/>
                </a:lnTo>
                <a:lnTo>
                  <a:pt x="439" y="539"/>
                </a:lnTo>
                <a:lnTo>
                  <a:pt x="442" y="541"/>
                </a:lnTo>
                <a:lnTo>
                  <a:pt x="444" y="544"/>
                </a:lnTo>
                <a:lnTo>
                  <a:pt x="446" y="546"/>
                </a:lnTo>
                <a:lnTo>
                  <a:pt x="447" y="548"/>
                </a:lnTo>
                <a:lnTo>
                  <a:pt x="448" y="551"/>
                </a:lnTo>
                <a:lnTo>
                  <a:pt x="448" y="553"/>
                </a:lnTo>
                <a:lnTo>
                  <a:pt x="448" y="556"/>
                </a:lnTo>
                <a:lnTo>
                  <a:pt x="447" y="560"/>
                </a:lnTo>
                <a:lnTo>
                  <a:pt x="446" y="562"/>
                </a:lnTo>
                <a:lnTo>
                  <a:pt x="444" y="564"/>
                </a:lnTo>
                <a:lnTo>
                  <a:pt x="442" y="566"/>
                </a:lnTo>
                <a:lnTo>
                  <a:pt x="439" y="567"/>
                </a:lnTo>
                <a:lnTo>
                  <a:pt x="437" y="568"/>
                </a:lnTo>
                <a:lnTo>
                  <a:pt x="433" y="568"/>
                </a:lnTo>
                <a:close/>
                <a:moveTo>
                  <a:pt x="328" y="120"/>
                </a:moveTo>
                <a:lnTo>
                  <a:pt x="335" y="120"/>
                </a:lnTo>
                <a:lnTo>
                  <a:pt x="340" y="122"/>
                </a:lnTo>
                <a:lnTo>
                  <a:pt x="346" y="125"/>
                </a:lnTo>
                <a:lnTo>
                  <a:pt x="350" y="128"/>
                </a:lnTo>
                <a:lnTo>
                  <a:pt x="353" y="133"/>
                </a:lnTo>
                <a:lnTo>
                  <a:pt x="356" y="138"/>
                </a:lnTo>
                <a:lnTo>
                  <a:pt x="358" y="143"/>
                </a:lnTo>
                <a:lnTo>
                  <a:pt x="358" y="150"/>
                </a:lnTo>
                <a:lnTo>
                  <a:pt x="358" y="155"/>
                </a:lnTo>
                <a:lnTo>
                  <a:pt x="356" y="162"/>
                </a:lnTo>
                <a:lnTo>
                  <a:pt x="353" y="166"/>
                </a:lnTo>
                <a:lnTo>
                  <a:pt x="350" y="171"/>
                </a:lnTo>
                <a:lnTo>
                  <a:pt x="346" y="174"/>
                </a:lnTo>
                <a:lnTo>
                  <a:pt x="340" y="178"/>
                </a:lnTo>
                <a:lnTo>
                  <a:pt x="335" y="179"/>
                </a:lnTo>
                <a:lnTo>
                  <a:pt x="328" y="180"/>
                </a:lnTo>
                <a:lnTo>
                  <a:pt x="323" y="179"/>
                </a:lnTo>
                <a:lnTo>
                  <a:pt x="317" y="178"/>
                </a:lnTo>
                <a:lnTo>
                  <a:pt x="312" y="174"/>
                </a:lnTo>
                <a:lnTo>
                  <a:pt x="307" y="171"/>
                </a:lnTo>
                <a:lnTo>
                  <a:pt x="304" y="166"/>
                </a:lnTo>
                <a:lnTo>
                  <a:pt x="301" y="162"/>
                </a:lnTo>
                <a:lnTo>
                  <a:pt x="300" y="155"/>
                </a:lnTo>
                <a:lnTo>
                  <a:pt x="298" y="150"/>
                </a:lnTo>
                <a:lnTo>
                  <a:pt x="300" y="143"/>
                </a:lnTo>
                <a:lnTo>
                  <a:pt x="301" y="138"/>
                </a:lnTo>
                <a:lnTo>
                  <a:pt x="304" y="133"/>
                </a:lnTo>
                <a:lnTo>
                  <a:pt x="307" y="128"/>
                </a:lnTo>
                <a:lnTo>
                  <a:pt x="312" y="125"/>
                </a:lnTo>
                <a:lnTo>
                  <a:pt x="317" y="122"/>
                </a:lnTo>
                <a:lnTo>
                  <a:pt x="323" y="120"/>
                </a:lnTo>
                <a:lnTo>
                  <a:pt x="328" y="120"/>
                </a:lnTo>
                <a:close/>
                <a:moveTo>
                  <a:pt x="343" y="0"/>
                </a:moveTo>
                <a:lnTo>
                  <a:pt x="326" y="0"/>
                </a:lnTo>
                <a:lnTo>
                  <a:pt x="308" y="2"/>
                </a:lnTo>
                <a:lnTo>
                  <a:pt x="291" y="4"/>
                </a:lnTo>
                <a:lnTo>
                  <a:pt x="274" y="8"/>
                </a:lnTo>
                <a:lnTo>
                  <a:pt x="258" y="11"/>
                </a:lnTo>
                <a:lnTo>
                  <a:pt x="242" y="16"/>
                </a:lnTo>
                <a:lnTo>
                  <a:pt x="226" y="21"/>
                </a:lnTo>
                <a:lnTo>
                  <a:pt x="210" y="28"/>
                </a:lnTo>
                <a:lnTo>
                  <a:pt x="195" y="34"/>
                </a:lnTo>
                <a:lnTo>
                  <a:pt x="180" y="42"/>
                </a:lnTo>
                <a:lnTo>
                  <a:pt x="166" y="50"/>
                </a:lnTo>
                <a:lnTo>
                  <a:pt x="152" y="59"/>
                </a:lnTo>
                <a:lnTo>
                  <a:pt x="138" y="69"/>
                </a:lnTo>
                <a:lnTo>
                  <a:pt x="125" y="79"/>
                </a:lnTo>
                <a:lnTo>
                  <a:pt x="112" y="90"/>
                </a:lnTo>
                <a:lnTo>
                  <a:pt x="101" y="102"/>
                </a:lnTo>
                <a:lnTo>
                  <a:pt x="89" y="113"/>
                </a:lnTo>
                <a:lnTo>
                  <a:pt x="78" y="126"/>
                </a:lnTo>
                <a:lnTo>
                  <a:pt x="68" y="139"/>
                </a:lnTo>
                <a:lnTo>
                  <a:pt x="59" y="152"/>
                </a:lnTo>
                <a:lnTo>
                  <a:pt x="49" y="166"/>
                </a:lnTo>
                <a:lnTo>
                  <a:pt x="42" y="181"/>
                </a:lnTo>
                <a:lnTo>
                  <a:pt x="33" y="196"/>
                </a:lnTo>
                <a:lnTo>
                  <a:pt x="27" y="211"/>
                </a:lnTo>
                <a:lnTo>
                  <a:pt x="20" y="227"/>
                </a:lnTo>
                <a:lnTo>
                  <a:pt x="15" y="242"/>
                </a:lnTo>
                <a:lnTo>
                  <a:pt x="11" y="259"/>
                </a:lnTo>
                <a:lnTo>
                  <a:pt x="6" y="275"/>
                </a:lnTo>
                <a:lnTo>
                  <a:pt x="3" y="292"/>
                </a:lnTo>
                <a:lnTo>
                  <a:pt x="1" y="309"/>
                </a:lnTo>
                <a:lnTo>
                  <a:pt x="0" y="326"/>
                </a:lnTo>
                <a:lnTo>
                  <a:pt x="0" y="345"/>
                </a:lnTo>
                <a:lnTo>
                  <a:pt x="0" y="362"/>
                </a:lnTo>
                <a:lnTo>
                  <a:pt x="1" y="379"/>
                </a:lnTo>
                <a:lnTo>
                  <a:pt x="3" y="396"/>
                </a:lnTo>
                <a:lnTo>
                  <a:pt x="6" y="413"/>
                </a:lnTo>
                <a:lnTo>
                  <a:pt x="11" y="430"/>
                </a:lnTo>
                <a:lnTo>
                  <a:pt x="15" y="446"/>
                </a:lnTo>
                <a:lnTo>
                  <a:pt x="20" y="462"/>
                </a:lnTo>
                <a:lnTo>
                  <a:pt x="27" y="478"/>
                </a:lnTo>
                <a:lnTo>
                  <a:pt x="33" y="493"/>
                </a:lnTo>
                <a:lnTo>
                  <a:pt x="42" y="508"/>
                </a:lnTo>
                <a:lnTo>
                  <a:pt x="49" y="522"/>
                </a:lnTo>
                <a:lnTo>
                  <a:pt x="59" y="536"/>
                </a:lnTo>
                <a:lnTo>
                  <a:pt x="68" y="550"/>
                </a:lnTo>
                <a:lnTo>
                  <a:pt x="78" y="563"/>
                </a:lnTo>
                <a:lnTo>
                  <a:pt x="89" y="576"/>
                </a:lnTo>
                <a:lnTo>
                  <a:pt x="101" y="587"/>
                </a:lnTo>
                <a:lnTo>
                  <a:pt x="112" y="598"/>
                </a:lnTo>
                <a:lnTo>
                  <a:pt x="125" y="610"/>
                </a:lnTo>
                <a:lnTo>
                  <a:pt x="138" y="620"/>
                </a:lnTo>
                <a:lnTo>
                  <a:pt x="152" y="629"/>
                </a:lnTo>
                <a:lnTo>
                  <a:pt x="166" y="638"/>
                </a:lnTo>
                <a:lnTo>
                  <a:pt x="180" y="646"/>
                </a:lnTo>
                <a:lnTo>
                  <a:pt x="195" y="654"/>
                </a:lnTo>
                <a:lnTo>
                  <a:pt x="210" y="661"/>
                </a:lnTo>
                <a:lnTo>
                  <a:pt x="226" y="667"/>
                </a:lnTo>
                <a:lnTo>
                  <a:pt x="242" y="673"/>
                </a:lnTo>
                <a:lnTo>
                  <a:pt x="258" y="677"/>
                </a:lnTo>
                <a:lnTo>
                  <a:pt x="274" y="681"/>
                </a:lnTo>
                <a:lnTo>
                  <a:pt x="291" y="684"/>
                </a:lnTo>
                <a:lnTo>
                  <a:pt x="308" y="686"/>
                </a:lnTo>
                <a:lnTo>
                  <a:pt x="326" y="688"/>
                </a:lnTo>
                <a:lnTo>
                  <a:pt x="343" y="688"/>
                </a:lnTo>
                <a:lnTo>
                  <a:pt x="362" y="688"/>
                </a:lnTo>
                <a:lnTo>
                  <a:pt x="379" y="686"/>
                </a:lnTo>
                <a:lnTo>
                  <a:pt x="396" y="684"/>
                </a:lnTo>
                <a:lnTo>
                  <a:pt x="413" y="681"/>
                </a:lnTo>
                <a:lnTo>
                  <a:pt x="429" y="677"/>
                </a:lnTo>
                <a:lnTo>
                  <a:pt x="446" y="673"/>
                </a:lnTo>
                <a:lnTo>
                  <a:pt x="462" y="667"/>
                </a:lnTo>
                <a:lnTo>
                  <a:pt x="477" y="661"/>
                </a:lnTo>
                <a:lnTo>
                  <a:pt x="492" y="654"/>
                </a:lnTo>
                <a:lnTo>
                  <a:pt x="507" y="646"/>
                </a:lnTo>
                <a:lnTo>
                  <a:pt x="522" y="638"/>
                </a:lnTo>
                <a:lnTo>
                  <a:pt x="536" y="629"/>
                </a:lnTo>
                <a:lnTo>
                  <a:pt x="549" y="620"/>
                </a:lnTo>
                <a:lnTo>
                  <a:pt x="563" y="610"/>
                </a:lnTo>
                <a:lnTo>
                  <a:pt x="575" y="598"/>
                </a:lnTo>
                <a:lnTo>
                  <a:pt x="586" y="587"/>
                </a:lnTo>
                <a:lnTo>
                  <a:pt x="598" y="576"/>
                </a:lnTo>
                <a:lnTo>
                  <a:pt x="609" y="563"/>
                </a:lnTo>
                <a:lnTo>
                  <a:pt x="619" y="550"/>
                </a:lnTo>
                <a:lnTo>
                  <a:pt x="629" y="536"/>
                </a:lnTo>
                <a:lnTo>
                  <a:pt x="638" y="522"/>
                </a:lnTo>
                <a:lnTo>
                  <a:pt x="646" y="508"/>
                </a:lnTo>
                <a:lnTo>
                  <a:pt x="654" y="493"/>
                </a:lnTo>
                <a:lnTo>
                  <a:pt x="660" y="478"/>
                </a:lnTo>
                <a:lnTo>
                  <a:pt x="667" y="462"/>
                </a:lnTo>
                <a:lnTo>
                  <a:pt x="672" y="446"/>
                </a:lnTo>
                <a:lnTo>
                  <a:pt x="676" y="430"/>
                </a:lnTo>
                <a:lnTo>
                  <a:pt x="680" y="413"/>
                </a:lnTo>
                <a:lnTo>
                  <a:pt x="684" y="396"/>
                </a:lnTo>
                <a:lnTo>
                  <a:pt x="686" y="379"/>
                </a:lnTo>
                <a:lnTo>
                  <a:pt x="687" y="362"/>
                </a:lnTo>
                <a:lnTo>
                  <a:pt x="688" y="345"/>
                </a:lnTo>
                <a:lnTo>
                  <a:pt x="687" y="326"/>
                </a:lnTo>
                <a:lnTo>
                  <a:pt x="686" y="309"/>
                </a:lnTo>
                <a:lnTo>
                  <a:pt x="684" y="292"/>
                </a:lnTo>
                <a:lnTo>
                  <a:pt x="680" y="275"/>
                </a:lnTo>
                <a:lnTo>
                  <a:pt x="676" y="259"/>
                </a:lnTo>
                <a:lnTo>
                  <a:pt x="672" y="242"/>
                </a:lnTo>
                <a:lnTo>
                  <a:pt x="667" y="227"/>
                </a:lnTo>
                <a:lnTo>
                  <a:pt x="660" y="211"/>
                </a:lnTo>
                <a:lnTo>
                  <a:pt x="654" y="196"/>
                </a:lnTo>
                <a:lnTo>
                  <a:pt x="646" y="181"/>
                </a:lnTo>
                <a:lnTo>
                  <a:pt x="638" y="166"/>
                </a:lnTo>
                <a:lnTo>
                  <a:pt x="629" y="152"/>
                </a:lnTo>
                <a:lnTo>
                  <a:pt x="619" y="139"/>
                </a:lnTo>
                <a:lnTo>
                  <a:pt x="609" y="126"/>
                </a:lnTo>
                <a:lnTo>
                  <a:pt x="598" y="113"/>
                </a:lnTo>
                <a:lnTo>
                  <a:pt x="586" y="102"/>
                </a:lnTo>
                <a:lnTo>
                  <a:pt x="575" y="90"/>
                </a:lnTo>
                <a:lnTo>
                  <a:pt x="563" y="79"/>
                </a:lnTo>
                <a:lnTo>
                  <a:pt x="549" y="69"/>
                </a:lnTo>
                <a:lnTo>
                  <a:pt x="536" y="59"/>
                </a:lnTo>
                <a:lnTo>
                  <a:pt x="522" y="50"/>
                </a:lnTo>
                <a:lnTo>
                  <a:pt x="507" y="42"/>
                </a:lnTo>
                <a:lnTo>
                  <a:pt x="492" y="34"/>
                </a:lnTo>
                <a:lnTo>
                  <a:pt x="477" y="28"/>
                </a:lnTo>
                <a:lnTo>
                  <a:pt x="462" y="21"/>
                </a:lnTo>
                <a:lnTo>
                  <a:pt x="446" y="16"/>
                </a:lnTo>
                <a:lnTo>
                  <a:pt x="429" y="11"/>
                </a:lnTo>
                <a:lnTo>
                  <a:pt x="413" y="8"/>
                </a:lnTo>
                <a:lnTo>
                  <a:pt x="396" y="4"/>
                </a:lnTo>
                <a:lnTo>
                  <a:pt x="379" y="2"/>
                </a:lnTo>
                <a:lnTo>
                  <a:pt x="362" y="0"/>
                </a:lnTo>
                <a:lnTo>
                  <a:pt x="34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pPr algn="l" defTabSz="975390" hangingPunct="1">
              <a:defRPr/>
            </a:pPr>
            <a:endParaRPr lang="en-US" sz="192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7" name="Freeform 4347">
            <a:extLst>
              <a:ext uri="{FF2B5EF4-FFF2-40B4-BE49-F238E27FC236}">
                <a16:creationId xmlns:a16="http://schemas.microsoft.com/office/drawing/2014/main" id="{F8BC7BC1-CF18-4BCC-8F99-26A410DD5C69}"/>
              </a:ext>
            </a:extLst>
          </p:cNvPr>
          <p:cNvSpPr>
            <a:spLocks/>
          </p:cNvSpPr>
          <p:nvPr/>
        </p:nvSpPr>
        <p:spPr bwMode="auto">
          <a:xfrm>
            <a:off x="11767010" y="7190741"/>
            <a:ext cx="303107" cy="303107"/>
          </a:xfrm>
          <a:custGeom>
            <a:avLst/>
            <a:gdLst>
              <a:gd name="T0" fmla="*/ 795 w 891"/>
              <a:gd name="T1" fmla="*/ 575 h 893"/>
              <a:gd name="T2" fmla="*/ 727 w 891"/>
              <a:gd name="T3" fmla="*/ 560 h 893"/>
              <a:gd name="T4" fmla="*/ 546 w 891"/>
              <a:gd name="T5" fmla="*/ 446 h 893"/>
              <a:gd name="T6" fmla="*/ 742 w 891"/>
              <a:gd name="T7" fmla="*/ 331 h 893"/>
              <a:gd name="T8" fmla="*/ 831 w 891"/>
              <a:gd name="T9" fmla="*/ 295 h 893"/>
              <a:gd name="T10" fmla="*/ 877 w 891"/>
              <a:gd name="T11" fmla="*/ 233 h 893"/>
              <a:gd name="T12" fmla="*/ 891 w 891"/>
              <a:gd name="T13" fmla="*/ 163 h 893"/>
              <a:gd name="T14" fmla="*/ 876 w 891"/>
              <a:gd name="T15" fmla="*/ 101 h 893"/>
              <a:gd name="T16" fmla="*/ 856 w 891"/>
              <a:gd name="T17" fmla="*/ 98 h 893"/>
              <a:gd name="T18" fmla="*/ 797 w 891"/>
              <a:gd name="T19" fmla="*/ 36 h 893"/>
              <a:gd name="T20" fmla="*/ 794 w 891"/>
              <a:gd name="T21" fmla="*/ 15 h 893"/>
              <a:gd name="T22" fmla="*/ 709 w 891"/>
              <a:gd name="T23" fmla="*/ 1 h 893"/>
              <a:gd name="T24" fmla="*/ 620 w 891"/>
              <a:gd name="T25" fmla="*/ 38 h 893"/>
              <a:gd name="T26" fmla="*/ 574 w 891"/>
              <a:gd name="T27" fmla="*/ 97 h 893"/>
              <a:gd name="T28" fmla="*/ 559 w 891"/>
              <a:gd name="T29" fmla="*/ 163 h 893"/>
              <a:gd name="T30" fmla="*/ 446 w 891"/>
              <a:gd name="T31" fmla="*/ 345 h 893"/>
              <a:gd name="T32" fmla="*/ 331 w 891"/>
              <a:gd name="T33" fmla="*/ 163 h 893"/>
              <a:gd name="T34" fmla="*/ 316 w 891"/>
              <a:gd name="T35" fmla="*/ 97 h 893"/>
              <a:gd name="T36" fmla="*/ 274 w 891"/>
              <a:gd name="T37" fmla="*/ 40 h 893"/>
              <a:gd name="T38" fmla="*/ 209 w 891"/>
              <a:gd name="T39" fmla="*/ 6 h 893"/>
              <a:gd name="T40" fmla="*/ 139 w 891"/>
              <a:gd name="T41" fmla="*/ 3 h 893"/>
              <a:gd name="T42" fmla="*/ 96 w 891"/>
              <a:gd name="T43" fmla="*/ 21 h 893"/>
              <a:gd name="T44" fmla="*/ 179 w 891"/>
              <a:gd name="T45" fmla="*/ 105 h 893"/>
              <a:gd name="T46" fmla="*/ 28 w 891"/>
              <a:gd name="T47" fmla="*/ 95 h 893"/>
              <a:gd name="T48" fmla="*/ 8 w 891"/>
              <a:gd name="T49" fmla="*/ 116 h 893"/>
              <a:gd name="T50" fmla="*/ 1 w 891"/>
              <a:gd name="T51" fmla="*/ 188 h 893"/>
              <a:gd name="T52" fmla="*/ 24 w 891"/>
              <a:gd name="T53" fmla="*/ 256 h 893"/>
              <a:gd name="T54" fmla="*/ 76 w 891"/>
              <a:gd name="T55" fmla="*/ 308 h 893"/>
              <a:gd name="T56" fmla="*/ 140 w 891"/>
              <a:gd name="T57" fmla="*/ 331 h 893"/>
              <a:gd name="T58" fmla="*/ 209 w 891"/>
              <a:gd name="T59" fmla="*/ 327 h 893"/>
              <a:gd name="T60" fmla="*/ 179 w 891"/>
              <a:gd name="T61" fmla="*/ 561 h 893"/>
              <a:gd name="T62" fmla="*/ 87 w 891"/>
              <a:gd name="T63" fmla="*/ 580 h 893"/>
              <a:gd name="T64" fmla="*/ 24 w 891"/>
              <a:gd name="T65" fmla="*/ 638 h 893"/>
              <a:gd name="T66" fmla="*/ 1 w 891"/>
              <a:gd name="T67" fmla="*/ 707 h 893"/>
              <a:gd name="T68" fmla="*/ 8 w 891"/>
              <a:gd name="T69" fmla="*/ 778 h 893"/>
              <a:gd name="T70" fmla="*/ 28 w 891"/>
              <a:gd name="T71" fmla="*/ 800 h 893"/>
              <a:gd name="T72" fmla="*/ 179 w 891"/>
              <a:gd name="T73" fmla="*/ 786 h 893"/>
              <a:gd name="T74" fmla="*/ 96 w 891"/>
              <a:gd name="T75" fmla="*/ 871 h 893"/>
              <a:gd name="T76" fmla="*/ 152 w 891"/>
              <a:gd name="T77" fmla="*/ 892 h 893"/>
              <a:gd name="T78" fmla="*/ 231 w 891"/>
              <a:gd name="T79" fmla="*/ 879 h 893"/>
              <a:gd name="T80" fmla="*/ 299 w 891"/>
              <a:gd name="T81" fmla="*/ 825 h 893"/>
              <a:gd name="T82" fmla="*/ 328 w 891"/>
              <a:gd name="T83" fmla="*/ 763 h 893"/>
              <a:gd name="T84" fmla="*/ 328 w 891"/>
              <a:gd name="T85" fmla="*/ 694 h 893"/>
              <a:gd name="T86" fmla="*/ 563 w 891"/>
              <a:gd name="T87" fmla="*/ 694 h 893"/>
              <a:gd name="T88" fmla="*/ 564 w 891"/>
              <a:gd name="T89" fmla="*/ 762 h 893"/>
              <a:gd name="T90" fmla="*/ 592 w 891"/>
              <a:gd name="T91" fmla="*/ 825 h 893"/>
              <a:gd name="T92" fmla="*/ 662 w 891"/>
              <a:gd name="T93" fmla="*/ 879 h 893"/>
              <a:gd name="T94" fmla="*/ 758 w 891"/>
              <a:gd name="T95" fmla="*/ 889 h 893"/>
              <a:gd name="T96" fmla="*/ 799 w 891"/>
              <a:gd name="T97" fmla="*/ 867 h 893"/>
              <a:gd name="T98" fmla="*/ 718 w 891"/>
              <a:gd name="T99" fmla="*/ 717 h 893"/>
              <a:gd name="T100" fmla="*/ 866 w 891"/>
              <a:gd name="T101" fmla="*/ 800 h 893"/>
              <a:gd name="T102" fmla="*/ 886 w 891"/>
              <a:gd name="T103" fmla="*/ 767 h 893"/>
              <a:gd name="T104" fmla="*/ 889 w 891"/>
              <a:gd name="T105" fmla="*/ 695 h 893"/>
              <a:gd name="T106" fmla="*/ 859 w 891"/>
              <a:gd name="T107" fmla="*/ 628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91" h="893">
                <a:moveTo>
                  <a:pt x="843" y="608"/>
                </a:moveTo>
                <a:lnTo>
                  <a:pt x="834" y="600"/>
                </a:lnTo>
                <a:lnTo>
                  <a:pt x="825" y="593"/>
                </a:lnTo>
                <a:lnTo>
                  <a:pt x="815" y="586"/>
                </a:lnTo>
                <a:lnTo>
                  <a:pt x="805" y="580"/>
                </a:lnTo>
                <a:lnTo>
                  <a:pt x="795" y="575"/>
                </a:lnTo>
                <a:lnTo>
                  <a:pt x="784" y="571"/>
                </a:lnTo>
                <a:lnTo>
                  <a:pt x="773" y="567"/>
                </a:lnTo>
                <a:lnTo>
                  <a:pt x="762" y="564"/>
                </a:lnTo>
                <a:lnTo>
                  <a:pt x="751" y="562"/>
                </a:lnTo>
                <a:lnTo>
                  <a:pt x="739" y="560"/>
                </a:lnTo>
                <a:lnTo>
                  <a:pt x="727" y="560"/>
                </a:lnTo>
                <a:lnTo>
                  <a:pt x="717" y="560"/>
                </a:lnTo>
                <a:lnTo>
                  <a:pt x="705" y="561"/>
                </a:lnTo>
                <a:lnTo>
                  <a:pt x="693" y="563"/>
                </a:lnTo>
                <a:lnTo>
                  <a:pt x="681" y="566"/>
                </a:lnTo>
                <a:lnTo>
                  <a:pt x="671" y="570"/>
                </a:lnTo>
                <a:lnTo>
                  <a:pt x="546" y="446"/>
                </a:lnTo>
                <a:lnTo>
                  <a:pt x="671" y="323"/>
                </a:lnTo>
                <a:lnTo>
                  <a:pt x="683" y="327"/>
                </a:lnTo>
                <a:lnTo>
                  <a:pt x="697" y="329"/>
                </a:lnTo>
                <a:lnTo>
                  <a:pt x="711" y="331"/>
                </a:lnTo>
                <a:lnTo>
                  <a:pt x="725" y="331"/>
                </a:lnTo>
                <a:lnTo>
                  <a:pt x="742" y="331"/>
                </a:lnTo>
                <a:lnTo>
                  <a:pt x="758" y="329"/>
                </a:lnTo>
                <a:lnTo>
                  <a:pt x="774" y="325"/>
                </a:lnTo>
                <a:lnTo>
                  <a:pt x="789" y="319"/>
                </a:lnTo>
                <a:lnTo>
                  <a:pt x="803" y="313"/>
                </a:lnTo>
                <a:lnTo>
                  <a:pt x="817" y="304"/>
                </a:lnTo>
                <a:lnTo>
                  <a:pt x="831" y="295"/>
                </a:lnTo>
                <a:lnTo>
                  <a:pt x="843" y="284"/>
                </a:lnTo>
                <a:lnTo>
                  <a:pt x="851" y="275"/>
                </a:lnTo>
                <a:lnTo>
                  <a:pt x="859" y="265"/>
                </a:lnTo>
                <a:lnTo>
                  <a:pt x="866" y="254"/>
                </a:lnTo>
                <a:lnTo>
                  <a:pt x="873" y="243"/>
                </a:lnTo>
                <a:lnTo>
                  <a:pt x="877" y="233"/>
                </a:lnTo>
                <a:lnTo>
                  <a:pt x="882" y="221"/>
                </a:lnTo>
                <a:lnTo>
                  <a:pt x="886" y="210"/>
                </a:lnTo>
                <a:lnTo>
                  <a:pt x="889" y="199"/>
                </a:lnTo>
                <a:lnTo>
                  <a:pt x="890" y="187"/>
                </a:lnTo>
                <a:lnTo>
                  <a:pt x="891" y="175"/>
                </a:lnTo>
                <a:lnTo>
                  <a:pt x="891" y="163"/>
                </a:lnTo>
                <a:lnTo>
                  <a:pt x="891" y="151"/>
                </a:lnTo>
                <a:lnTo>
                  <a:pt x="889" y="140"/>
                </a:lnTo>
                <a:lnTo>
                  <a:pt x="886" y="128"/>
                </a:lnTo>
                <a:lnTo>
                  <a:pt x="882" y="116"/>
                </a:lnTo>
                <a:lnTo>
                  <a:pt x="878" y="104"/>
                </a:lnTo>
                <a:lnTo>
                  <a:pt x="876" y="101"/>
                </a:lnTo>
                <a:lnTo>
                  <a:pt x="874" y="98"/>
                </a:lnTo>
                <a:lnTo>
                  <a:pt x="871" y="96"/>
                </a:lnTo>
                <a:lnTo>
                  <a:pt x="866" y="96"/>
                </a:lnTo>
                <a:lnTo>
                  <a:pt x="863" y="95"/>
                </a:lnTo>
                <a:lnTo>
                  <a:pt x="859" y="96"/>
                </a:lnTo>
                <a:lnTo>
                  <a:pt x="856" y="98"/>
                </a:lnTo>
                <a:lnTo>
                  <a:pt x="852" y="100"/>
                </a:lnTo>
                <a:lnTo>
                  <a:pt x="785" y="179"/>
                </a:lnTo>
                <a:lnTo>
                  <a:pt x="718" y="179"/>
                </a:lnTo>
                <a:lnTo>
                  <a:pt x="718" y="105"/>
                </a:lnTo>
                <a:lnTo>
                  <a:pt x="795" y="38"/>
                </a:lnTo>
                <a:lnTo>
                  <a:pt x="797" y="36"/>
                </a:lnTo>
                <a:lnTo>
                  <a:pt x="799" y="33"/>
                </a:lnTo>
                <a:lnTo>
                  <a:pt x="799" y="28"/>
                </a:lnTo>
                <a:lnTo>
                  <a:pt x="799" y="25"/>
                </a:lnTo>
                <a:lnTo>
                  <a:pt x="798" y="21"/>
                </a:lnTo>
                <a:lnTo>
                  <a:pt x="796" y="18"/>
                </a:lnTo>
                <a:lnTo>
                  <a:pt x="794" y="15"/>
                </a:lnTo>
                <a:lnTo>
                  <a:pt x="790" y="13"/>
                </a:lnTo>
                <a:lnTo>
                  <a:pt x="774" y="7"/>
                </a:lnTo>
                <a:lnTo>
                  <a:pt x="758" y="3"/>
                </a:lnTo>
                <a:lnTo>
                  <a:pt x="742" y="1"/>
                </a:lnTo>
                <a:lnTo>
                  <a:pt x="725" y="0"/>
                </a:lnTo>
                <a:lnTo>
                  <a:pt x="709" y="1"/>
                </a:lnTo>
                <a:lnTo>
                  <a:pt x="693" y="3"/>
                </a:lnTo>
                <a:lnTo>
                  <a:pt x="677" y="7"/>
                </a:lnTo>
                <a:lnTo>
                  <a:pt x="662" y="12"/>
                </a:lnTo>
                <a:lnTo>
                  <a:pt x="647" y="20"/>
                </a:lnTo>
                <a:lnTo>
                  <a:pt x="633" y="28"/>
                </a:lnTo>
                <a:lnTo>
                  <a:pt x="620" y="38"/>
                </a:lnTo>
                <a:lnTo>
                  <a:pt x="609" y="49"/>
                </a:lnTo>
                <a:lnTo>
                  <a:pt x="600" y="57"/>
                </a:lnTo>
                <a:lnTo>
                  <a:pt x="592" y="67"/>
                </a:lnTo>
                <a:lnTo>
                  <a:pt x="586" y="77"/>
                </a:lnTo>
                <a:lnTo>
                  <a:pt x="580" y="86"/>
                </a:lnTo>
                <a:lnTo>
                  <a:pt x="574" y="97"/>
                </a:lnTo>
                <a:lnTo>
                  <a:pt x="570" y="108"/>
                </a:lnTo>
                <a:lnTo>
                  <a:pt x="567" y="118"/>
                </a:lnTo>
                <a:lnTo>
                  <a:pt x="564" y="129"/>
                </a:lnTo>
                <a:lnTo>
                  <a:pt x="561" y="141"/>
                </a:lnTo>
                <a:lnTo>
                  <a:pt x="560" y="153"/>
                </a:lnTo>
                <a:lnTo>
                  <a:pt x="559" y="163"/>
                </a:lnTo>
                <a:lnTo>
                  <a:pt x="560" y="175"/>
                </a:lnTo>
                <a:lnTo>
                  <a:pt x="561" y="187"/>
                </a:lnTo>
                <a:lnTo>
                  <a:pt x="563" y="199"/>
                </a:lnTo>
                <a:lnTo>
                  <a:pt x="566" y="209"/>
                </a:lnTo>
                <a:lnTo>
                  <a:pt x="569" y="221"/>
                </a:lnTo>
                <a:lnTo>
                  <a:pt x="446" y="345"/>
                </a:lnTo>
                <a:lnTo>
                  <a:pt x="322" y="221"/>
                </a:lnTo>
                <a:lnTo>
                  <a:pt x="325" y="209"/>
                </a:lnTo>
                <a:lnTo>
                  <a:pt x="328" y="199"/>
                </a:lnTo>
                <a:lnTo>
                  <a:pt x="330" y="187"/>
                </a:lnTo>
                <a:lnTo>
                  <a:pt x="331" y="175"/>
                </a:lnTo>
                <a:lnTo>
                  <a:pt x="331" y="163"/>
                </a:lnTo>
                <a:lnTo>
                  <a:pt x="330" y="153"/>
                </a:lnTo>
                <a:lnTo>
                  <a:pt x="329" y="141"/>
                </a:lnTo>
                <a:lnTo>
                  <a:pt x="327" y="129"/>
                </a:lnTo>
                <a:lnTo>
                  <a:pt x="324" y="118"/>
                </a:lnTo>
                <a:lnTo>
                  <a:pt x="321" y="108"/>
                </a:lnTo>
                <a:lnTo>
                  <a:pt x="316" y="97"/>
                </a:lnTo>
                <a:lnTo>
                  <a:pt x="311" y="86"/>
                </a:lnTo>
                <a:lnTo>
                  <a:pt x="305" y="77"/>
                </a:lnTo>
                <a:lnTo>
                  <a:pt x="298" y="67"/>
                </a:lnTo>
                <a:lnTo>
                  <a:pt x="291" y="57"/>
                </a:lnTo>
                <a:lnTo>
                  <a:pt x="282" y="49"/>
                </a:lnTo>
                <a:lnTo>
                  <a:pt x="274" y="40"/>
                </a:lnTo>
                <a:lnTo>
                  <a:pt x="264" y="33"/>
                </a:lnTo>
                <a:lnTo>
                  <a:pt x="253" y="25"/>
                </a:lnTo>
                <a:lnTo>
                  <a:pt x="243" y="20"/>
                </a:lnTo>
                <a:lnTo>
                  <a:pt x="232" y="15"/>
                </a:lnTo>
                <a:lnTo>
                  <a:pt x="221" y="10"/>
                </a:lnTo>
                <a:lnTo>
                  <a:pt x="209" y="6"/>
                </a:lnTo>
                <a:lnTo>
                  <a:pt x="199" y="4"/>
                </a:lnTo>
                <a:lnTo>
                  <a:pt x="187" y="2"/>
                </a:lnTo>
                <a:lnTo>
                  <a:pt x="175" y="1"/>
                </a:lnTo>
                <a:lnTo>
                  <a:pt x="162" y="1"/>
                </a:lnTo>
                <a:lnTo>
                  <a:pt x="151" y="2"/>
                </a:lnTo>
                <a:lnTo>
                  <a:pt x="139" y="3"/>
                </a:lnTo>
                <a:lnTo>
                  <a:pt x="127" y="5"/>
                </a:lnTo>
                <a:lnTo>
                  <a:pt x="115" y="9"/>
                </a:lnTo>
                <a:lnTo>
                  <a:pt x="103" y="13"/>
                </a:lnTo>
                <a:lnTo>
                  <a:pt x="100" y="16"/>
                </a:lnTo>
                <a:lnTo>
                  <a:pt x="97" y="18"/>
                </a:lnTo>
                <a:lnTo>
                  <a:pt x="96" y="21"/>
                </a:lnTo>
                <a:lnTo>
                  <a:pt x="95" y="25"/>
                </a:lnTo>
                <a:lnTo>
                  <a:pt x="94" y="28"/>
                </a:lnTo>
                <a:lnTo>
                  <a:pt x="95" y="33"/>
                </a:lnTo>
                <a:lnTo>
                  <a:pt x="97" y="36"/>
                </a:lnTo>
                <a:lnTo>
                  <a:pt x="99" y="38"/>
                </a:lnTo>
                <a:lnTo>
                  <a:pt x="179" y="105"/>
                </a:lnTo>
                <a:lnTo>
                  <a:pt x="179" y="179"/>
                </a:lnTo>
                <a:lnTo>
                  <a:pt x="106" y="179"/>
                </a:lnTo>
                <a:lnTo>
                  <a:pt x="38" y="100"/>
                </a:lnTo>
                <a:lnTo>
                  <a:pt x="35" y="98"/>
                </a:lnTo>
                <a:lnTo>
                  <a:pt x="32" y="96"/>
                </a:lnTo>
                <a:lnTo>
                  <a:pt x="28" y="95"/>
                </a:lnTo>
                <a:lnTo>
                  <a:pt x="24" y="96"/>
                </a:lnTo>
                <a:lnTo>
                  <a:pt x="20" y="96"/>
                </a:lnTo>
                <a:lnTo>
                  <a:pt x="17" y="98"/>
                </a:lnTo>
                <a:lnTo>
                  <a:pt x="15" y="101"/>
                </a:lnTo>
                <a:lnTo>
                  <a:pt x="13" y="104"/>
                </a:lnTo>
                <a:lnTo>
                  <a:pt x="8" y="116"/>
                </a:lnTo>
                <a:lnTo>
                  <a:pt x="5" y="128"/>
                </a:lnTo>
                <a:lnTo>
                  <a:pt x="2" y="140"/>
                </a:lnTo>
                <a:lnTo>
                  <a:pt x="1" y="151"/>
                </a:lnTo>
                <a:lnTo>
                  <a:pt x="0" y="164"/>
                </a:lnTo>
                <a:lnTo>
                  <a:pt x="0" y="176"/>
                </a:lnTo>
                <a:lnTo>
                  <a:pt x="1" y="188"/>
                </a:lnTo>
                <a:lnTo>
                  <a:pt x="3" y="200"/>
                </a:lnTo>
                <a:lnTo>
                  <a:pt x="5" y="211"/>
                </a:lnTo>
                <a:lnTo>
                  <a:pt x="9" y="223"/>
                </a:lnTo>
                <a:lnTo>
                  <a:pt x="14" y="235"/>
                </a:lnTo>
                <a:lnTo>
                  <a:pt x="19" y="246"/>
                </a:lnTo>
                <a:lnTo>
                  <a:pt x="24" y="256"/>
                </a:lnTo>
                <a:lnTo>
                  <a:pt x="32" y="266"/>
                </a:lnTo>
                <a:lnTo>
                  <a:pt x="39" y="276"/>
                </a:lnTo>
                <a:lnTo>
                  <a:pt x="48" y="285"/>
                </a:lnTo>
                <a:lnTo>
                  <a:pt x="56" y="294"/>
                </a:lnTo>
                <a:lnTo>
                  <a:pt x="66" y="300"/>
                </a:lnTo>
                <a:lnTo>
                  <a:pt x="76" y="308"/>
                </a:lnTo>
                <a:lnTo>
                  <a:pt x="85" y="313"/>
                </a:lnTo>
                <a:lnTo>
                  <a:pt x="96" y="318"/>
                </a:lnTo>
                <a:lnTo>
                  <a:pt x="107" y="323"/>
                </a:lnTo>
                <a:lnTo>
                  <a:pt x="117" y="326"/>
                </a:lnTo>
                <a:lnTo>
                  <a:pt x="128" y="329"/>
                </a:lnTo>
                <a:lnTo>
                  <a:pt x="140" y="331"/>
                </a:lnTo>
                <a:lnTo>
                  <a:pt x="152" y="332"/>
                </a:lnTo>
                <a:lnTo>
                  <a:pt x="162" y="333"/>
                </a:lnTo>
                <a:lnTo>
                  <a:pt x="174" y="332"/>
                </a:lnTo>
                <a:lnTo>
                  <a:pt x="186" y="331"/>
                </a:lnTo>
                <a:lnTo>
                  <a:pt x="198" y="329"/>
                </a:lnTo>
                <a:lnTo>
                  <a:pt x="209" y="327"/>
                </a:lnTo>
                <a:lnTo>
                  <a:pt x="220" y="323"/>
                </a:lnTo>
                <a:lnTo>
                  <a:pt x="344" y="447"/>
                </a:lnTo>
                <a:lnTo>
                  <a:pt x="220" y="570"/>
                </a:lnTo>
                <a:lnTo>
                  <a:pt x="207" y="566"/>
                </a:lnTo>
                <a:lnTo>
                  <a:pt x="193" y="562"/>
                </a:lnTo>
                <a:lnTo>
                  <a:pt x="179" y="561"/>
                </a:lnTo>
                <a:lnTo>
                  <a:pt x="166" y="560"/>
                </a:lnTo>
                <a:lnTo>
                  <a:pt x="148" y="561"/>
                </a:lnTo>
                <a:lnTo>
                  <a:pt x="132" y="563"/>
                </a:lnTo>
                <a:lnTo>
                  <a:pt x="117" y="568"/>
                </a:lnTo>
                <a:lnTo>
                  <a:pt x="101" y="573"/>
                </a:lnTo>
                <a:lnTo>
                  <a:pt x="87" y="580"/>
                </a:lnTo>
                <a:lnTo>
                  <a:pt x="74" y="588"/>
                </a:lnTo>
                <a:lnTo>
                  <a:pt x="61" y="598"/>
                </a:lnTo>
                <a:lnTo>
                  <a:pt x="48" y="608"/>
                </a:lnTo>
                <a:lnTo>
                  <a:pt x="39" y="618"/>
                </a:lnTo>
                <a:lnTo>
                  <a:pt x="32" y="628"/>
                </a:lnTo>
                <a:lnTo>
                  <a:pt x="24" y="638"/>
                </a:lnTo>
                <a:lnTo>
                  <a:pt x="19" y="649"/>
                </a:lnTo>
                <a:lnTo>
                  <a:pt x="14" y="660"/>
                </a:lnTo>
                <a:lnTo>
                  <a:pt x="9" y="671"/>
                </a:lnTo>
                <a:lnTo>
                  <a:pt x="5" y="683"/>
                </a:lnTo>
                <a:lnTo>
                  <a:pt x="3" y="695"/>
                </a:lnTo>
                <a:lnTo>
                  <a:pt x="1" y="707"/>
                </a:lnTo>
                <a:lnTo>
                  <a:pt x="0" y="719"/>
                </a:lnTo>
                <a:lnTo>
                  <a:pt x="0" y="730"/>
                </a:lnTo>
                <a:lnTo>
                  <a:pt x="1" y="743"/>
                </a:lnTo>
                <a:lnTo>
                  <a:pt x="2" y="755"/>
                </a:lnTo>
                <a:lnTo>
                  <a:pt x="5" y="767"/>
                </a:lnTo>
                <a:lnTo>
                  <a:pt x="8" y="778"/>
                </a:lnTo>
                <a:lnTo>
                  <a:pt x="13" y="790"/>
                </a:lnTo>
                <a:lnTo>
                  <a:pt x="15" y="793"/>
                </a:lnTo>
                <a:lnTo>
                  <a:pt x="17" y="797"/>
                </a:lnTo>
                <a:lnTo>
                  <a:pt x="20" y="799"/>
                </a:lnTo>
                <a:lnTo>
                  <a:pt x="24" y="800"/>
                </a:lnTo>
                <a:lnTo>
                  <a:pt x="28" y="800"/>
                </a:lnTo>
                <a:lnTo>
                  <a:pt x="32" y="799"/>
                </a:lnTo>
                <a:lnTo>
                  <a:pt x="35" y="798"/>
                </a:lnTo>
                <a:lnTo>
                  <a:pt x="38" y="796"/>
                </a:lnTo>
                <a:lnTo>
                  <a:pt x="106" y="717"/>
                </a:lnTo>
                <a:lnTo>
                  <a:pt x="179" y="717"/>
                </a:lnTo>
                <a:lnTo>
                  <a:pt x="179" y="786"/>
                </a:lnTo>
                <a:lnTo>
                  <a:pt x="99" y="853"/>
                </a:lnTo>
                <a:lnTo>
                  <a:pt x="97" y="857"/>
                </a:lnTo>
                <a:lnTo>
                  <a:pt x="95" y="860"/>
                </a:lnTo>
                <a:lnTo>
                  <a:pt x="94" y="863"/>
                </a:lnTo>
                <a:lnTo>
                  <a:pt x="95" y="867"/>
                </a:lnTo>
                <a:lnTo>
                  <a:pt x="96" y="871"/>
                </a:lnTo>
                <a:lnTo>
                  <a:pt x="97" y="875"/>
                </a:lnTo>
                <a:lnTo>
                  <a:pt x="100" y="877"/>
                </a:lnTo>
                <a:lnTo>
                  <a:pt x="103" y="879"/>
                </a:lnTo>
                <a:lnTo>
                  <a:pt x="120" y="884"/>
                </a:lnTo>
                <a:lnTo>
                  <a:pt x="135" y="889"/>
                </a:lnTo>
                <a:lnTo>
                  <a:pt x="152" y="892"/>
                </a:lnTo>
                <a:lnTo>
                  <a:pt x="168" y="893"/>
                </a:lnTo>
                <a:lnTo>
                  <a:pt x="168" y="893"/>
                </a:lnTo>
                <a:lnTo>
                  <a:pt x="184" y="892"/>
                </a:lnTo>
                <a:lnTo>
                  <a:pt x="200" y="889"/>
                </a:lnTo>
                <a:lnTo>
                  <a:pt x="216" y="885"/>
                </a:lnTo>
                <a:lnTo>
                  <a:pt x="231" y="879"/>
                </a:lnTo>
                <a:lnTo>
                  <a:pt x="245" y="873"/>
                </a:lnTo>
                <a:lnTo>
                  <a:pt x="259" y="864"/>
                </a:lnTo>
                <a:lnTo>
                  <a:pt x="271" y="854"/>
                </a:lnTo>
                <a:lnTo>
                  <a:pt x="284" y="843"/>
                </a:lnTo>
                <a:lnTo>
                  <a:pt x="292" y="834"/>
                </a:lnTo>
                <a:lnTo>
                  <a:pt x="299" y="825"/>
                </a:lnTo>
                <a:lnTo>
                  <a:pt x="306" y="816"/>
                </a:lnTo>
                <a:lnTo>
                  <a:pt x="312" y="806"/>
                </a:lnTo>
                <a:lnTo>
                  <a:pt x="317" y="796"/>
                </a:lnTo>
                <a:lnTo>
                  <a:pt x="322" y="785"/>
                </a:lnTo>
                <a:lnTo>
                  <a:pt x="325" y="774"/>
                </a:lnTo>
                <a:lnTo>
                  <a:pt x="328" y="763"/>
                </a:lnTo>
                <a:lnTo>
                  <a:pt x="330" y="752"/>
                </a:lnTo>
                <a:lnTo>
                  <a:pt x="331" y="741"/>
                </a:lnTo>
                <a:lnTo>
                  <a:pt x="331" y="729"/>
                </a:lnTo>
                <a:lnTo>
                  <a:pt x="331" y="717"/>
                </a:lnTo>
                <a:lnTo>
                  <a:pt x="330" y="706"/>
                </a:lnTo>
                <a:lnTo>
                  <a:pt x="328" y="694"/>
                </a:lnTo>
                <a:lnTo>
                  <a:pt x="325" y="682"/>
                </a:lnTo>
                <a:lnTo>
                  <a:pt x="322" y="671"/>
                </a:lnTo>
                <a:lnTo>
                  <a:pt x="446" y="547"/>
                </a:lnTo>
                <a:lnTo>
                  <a:pt x="569" y="671"/>
                </a:lnTo>
                <a:lnTo>
                  <a:pt x="566" y="682"/>
                </a:lnTo>
                <a:lnTo>
                  <a:pt x="563" y="694"/>
                </a:lnTo>
                <a:lnTo>
                  <a:pt x="561" y="706"/>
                </a:lnTo>
                <a:lnTo>
                  <a:pt x="560" y="716"/>
                </a:lnTo>
                <a:lnTo>
                  <a:pt x="559" y="728"/>
                </a:lnTo>
                <a:lnTo>
                  <a:pt x="560" y="740"/>
                </a:lnTo>
                <a:lnTo>
                  <a:pt x="561" y="752"/>
                </a:lnTo>
                <a:lnTo>
                  <a:pt x="564" y="762"/>
                </a:lnTo>
                <a:lnTo>
                  <a:pt x="567" y="774"/>
                </a:lnTo>
                <a:lnTo>
                  <a:pt x="570" y="785"/>
                </a:lnTo>
                <a:lnTo>
                  <a:pt x="574" y="796"/>
                </a:lnTo>
                <a:lnTo>
                  <a:pt x="580" y="805"/>
                </a:lnTo>
                <a:lnTo>
                  <a:pt x="586" y="816"/>
                </a:lnTo>
                <a:lnTo>
                  <a:pt x="592" y="825"/>
                </a:lnTo>
                <a:lnTo>
                  <a:pt x="600" y="834"/>
                </a:lnTo>
                <a:lnTo>
                  <a:pt x="609" y="843"/>
                </a:lnTo>
                <a:lnTo>
                  <a:pt x="620" y="854"/>
                </a:lnTo>
                <a:lnTo>
                  <a:pt x="634" y="864"/>
                </a:lnTo>
                <a:lnTo>
                  <a:pt x="648" y="873"/>
                </a:lnTo>
                <a:lnTo>
                  <a:pt x="662" y="879"/>
                </a:lnTo>
                <a:lnTo>
                  <a:pt x="678" y="885"/>
                </a:lnTo>
                <a:lnTo>
                  <a:pt x="693" y="889"/>
                </a:lnTo>
                <a:lnTo>
                  <a:pt x="709" y="892"/>
                </a:lnTo>
                <a:lnTo>
                  <a:pt x="725" y="893"/>
                </a:lnTo>
                <a:lnTo>
                  <a:pt x="741" y="892"/>
                </a:lnTo>
                <a:lnTo>
                  <a:pt x="758" y="889"/>
                </a:lnTo>
                <a:lnTo>
                  <a:pt x="774" y="884"/>
                </a:lnTo>
                <a:lnTo>
                  <a:pt x="790" y="879"/>
                </a:lnTo>
                <a:lnTo>
                  <a:pt x="794" y="877"/>
                </a:lnTo>
                <a:lnTo>
                  <a:pt x="796" y="875"/>
                </a:lnTo>
                <a:lnTo>
                  <a:pt x="798" y="871"/>
                </a:lnTo>
                <a:lnTo>
                  <a:pt x="799" y="867"/>
                </a:lnTo>
                <a:lnTo>
                  <a:pt x="799" y="863"/>
                </a:lnTo>
                <a:lnTo>
                  <a:pt x="799" y="860"/>
                </a:lnTo>
                <a:lnTo>
                  <a:pt x="797" y="857"/>
                </a:lnTo>
                <a:lnTo>
                  <a:pt x="795" y="853"/>
                </a:lnTo>
                <a:lnTo>
                  <a:pt x="718" y="786"/>
                </a:lnTo>
                <a:lnTo>
                  <a:pt x="718" y="717"/>
                </a:lnTo>
                <a:lnTo>
                  <a:pt x="785" y="717"/>
                </a:lnTo>
                <a:lnTo>
                  <a:pt x="854" y="796"/>
                </a:lnTo>
                <a:lnTo>
                  <a:pt x="856" y="798"/>
                </a:lnTo>
                <a:lnTo>
                  <a:pt x="859" y="799"/>
                </a:lnTo>
                <a:lnTo>
                  <a:pt x="863" y="800"/>
                </a:lnTo>
                <a:lnTo>
                  <a:pt x="866" y="800"/>
                </a:lnTo>
                <a:lnTo>
                  <a:pt x="871" y="799"/>
                </a:lnTo>
                <a:lnTo>
                  <a:pt x="874" y="797"/>
                </a:lnTo>
                <a:lnTo>
                  <a:pt x="876" y="793"/>
                </a:lnTo>
                <a:lnTo>
                  <a:pt x="878" y="790"/>
                </a:lnTo>
                <a:lnTo>
                  <a:pt x="882" y="778"/>
                </a:lnTo>
                <a:lnTo>
                  <a:pt x="886" y="767"/>
                </a:lnTo>
                <a:lnTo>
                  <a:pt x="889" y="755"/>
                </a:lnTo>
                <a:lnTo>
                  <a:pt x="891" y="743"/>
                </a:lnTo>
                <a:lnTo>
                  <a:pt x="891" y="730"/>
                </a:lnTo>
                <a:lnTo>
                  <a:pt x="891" y="719"/>
                </a:lnTo>
                <a:lnTo>
                  <a:pt x="890" y="707"/>
                </a:lnTo>
                <a:lnTo>
                  <a:pt x="889" y="695"/>
                </a:lnTo>
                <a:lnTo>
                  <a:pt x="886" y="683"/>
                </a:lnTo>
                <a:lnTo>
                  <a:pt x="882" y="671"/>
                </a:lnTo>
                <a:lnTo>
                  <a:pt x="877" y="660"/>
                </a:lnTo>
                <a:lnTo>
                  <a:pt x="872" y="649"/>
                </a:lnTo>
                <a:lnTo>
                  <a:pt x="866" y="638"/>
                </a:lnTo>
                <a:lnTo>
                  <a:pt x="859" y="628"/>
                </a:lnTo>
                <a:lnTo>
                  <a:pt x="851" y="618"/>
                </a:lnTo>
                <a:lnTo>
                  <a:pt x="843" y="6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pPr algn="l" defTabSz="975390" hangingPunct="1">
              <a:defRPr/>
            </a:pPr>
            <a:endParaRPr lang="en-US" sz="192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76168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D174FF7-9342-43A5-B716-E3D29DC014D4}"/>
              </a:ext>
            </a:extLst>
          </p:cNvPr>
          <p:cNvSpPr/>
          <p:nvPr/>
        </p:nvSpPr>
        <p:spPr>
          <a:xfrm>
            <a:off x="933026" y="1731177"/>
            <a:ext cx="11688692" cy="2769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3600" dirty="0">
                <a:latin typeface="Superclarendon" panose="02060605060000020003" pitchFamily="18" charset="0"/>
              </a:rPr>
              <a:t>PFP</a:t>
            </a:r>
            <a:r>
              <a:rPr lang="zh-CN" altLang="en-US" sz="3600" dirty="0">
                <a:latin typeface="Superclarendon" panose="02060605060000020003" pitchFamily="18" charset="0"/>
              </a:rPr>
              <a:t>：</a:t>
            </a:r>
            <a:r>
              <a:rPr lang="en-US" altLang="zh-CN" sz="3600" dirty="0">
                <a:latin typeface="Superclarendon" panose="02060605060000020003" pitchFamily="18" charset="0"/>
              </a:rPr>
              <a:t>Use a “global” symmetric function over inputs(deep</a:t>
            </a:r>
            <a:r>
              <a:rPr lang="zh-CN" altLang="en-US" sz="3600" dirty="0">
                <a:latin typeface="Superclarendon" panose="02060605060000020003" pitchFamily="18" charset="0"/>
              </a:rPr>
              <a:t> </a:t>
            </a:r>
            <a:r>
              <a:rPr lang="en-US" altLang="zh-CN" sz="3600" dirty="0">
                <a:latin typeface="Superclarendon" panose="02060605060000020003" pitchFamily="18" charset="0"/>
              </a:rPr>
              <a:t>sets)</a:t>
            </a:r>
            <a:endParaRPr lang="zh-CN" altLang="en-US" sz="3200" dirty="0">
              <a:latin typeface="Superclarendon" panose="02060605060000020003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F2A9F6D-36A8-4156-9193-861B89C62BFD}"/>
              </a:ext>
            </a:extLst>
          </p:cNvPr>
          <p:cNvSpPr/>
          <p:nvPr/>
        </p:nvSpPr>
        <p:spPr>
          <a:xfrm>
            <a:off x="848686" y="5326670"/>
            <a:ext cx="11773031" cy="30430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4400" dirty="0" err="1">
                <a:solidFill>
                  <a:schemeClr val="bg1"/>
                </a:solidFill>
                <a:highlight>
                  <a:srgbClr val="FFFF00"/>
                </a:highlight>
                <a:latin typeface="Superclarendon" panose="02060605060000020003" pitchFamily="18" charset="0"/>
              </a:rPr>
              <a:t>EdgeConv</a:t>
            </a:r>
            <a:r>
              <a:rPr lang="zh-CN" altLang="en-US" sz="4400" dirty="0">
                <a:solidFill>
                  <a:schemeClr val="bg1"/>
                </a:solidFill>
                <a:highlight>
                  <a:srgbClr val="FFFF00"/>
                </a:highlight>
                <a:latin typeface="Superclarendon" panose="02060605060000020003" pitchFamily="18" charset="0"/>
              </a:rPr>
              <a:t>：</a:t>
            </a:r>
            <a:r>
              <a:rPr lang="en-US" altLang="zh-CN" sz="4400" dirty="0">
                <a:solidFill>
                  <a:schemeClr val="bg1"/>
                </a:solidFill>
                <a:highlight>
                  <a:srgbClr val="FFFF00"/>
                </a:highlight>
                <a:latin typeface="Superclarendon" panose="02060605060000020003" pitchFamily="18" charset="0"/>
              </a:rPr>
              <a:t>Hierarchical learning from “local” to “global”:</a:t>
            </a:r>
            <a:r>
              <a:rPr lang="zh-CN" altLang="en-US" sz="4400" dirty="0">
                <a:solidFill>
                  <a:schemeClr val="bg1"/>
                </a:solidFill>
                <a:highlight>
                  <a:srgbClr val="FFFF00"/>
                </a:highlight>
                <a:latin typeface="Superclarendon" panose="02060605060000020003" pitchFamily="18" charset="0"/>
              </a:rPr>
              <a:t> </a:t>
            </a:r>
            <a:r>
              <a:rPr lang="en-US" altLang="zh-CN" sz="4400" dirty="0">
                <a:solidFill>
                  <a:schemeClr val="bg1"/>
                </a:solidFill>
                <a:highlight>
                  <a:srgbClr val="FFFF00"/>
                </a:highlight>
                <a:latin typeface="Superclarendon" panose="02060605060000020003" pitchFamily="18" charset="0"/>
              </a:rPr>
              <a:t>convolution </a:t>
            </a:r>
            <a:endParaRPr lang="zh-CN" altLang="en-US" sz="4267" dirty="0">
              <a:solidFill>
                <a:schemeClr val="bg1"/>
              </a:solidFill>
              <a:highlight>
                <a:srgbClr val="FFFF00"/>
              </a:highlight>
              <a:latin typeface="Superclarendon" panose="02060605060000020003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88C2FB1-79EA-7A4B-8244-22359406B55B}"/>
              </a:ext>
            </a:extLst>
          </p:cNvPr>
          <p:cNvSpPr txBox="1"/>
          <p:nvPr/>
        </p:nvSpPr>
        <p:spPr>
          <a:xfrm>
            <a:off x="3396933" y="221789"/>
            <a:ext cx="620843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48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Superclarendon" panose="02060605060000020003" pitchFamily="18" charset="0"/>
                <a:sym typeface="Avenir Light"/>
              </a:rPr>
              <a:t>Start</a:t>
            </a:r>
            <a:r>
              <a:rPr kumimoji="0" lang="zh-CN" altLang="en-US" sz="48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Superclarendon" panose="02060605060000020003" pitchFamily="18" charset="0"/>
                <a:sym typeface="Avenir Light"/>
              </a:rPr>
              <a:t> </a:t>
            </a:r>
            <a:r>
              <a:rPr kumimoji="0" lang="en-US" altLang="zh-CN" sz="48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Superclarendon" panose="02060605060000020003" pitchFamily="18" charset="0"/>
                <a:sym typeface="Avenir Light"/>
              </a:rPr>
              <a:t>from</a:t>
            </a:r>
            <a:r>
              <a:rPr kumimoji="0" lang="zh-CN" altLang="en-US" sz="48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Superclarendon" panose="02060605060000020003" pitchFamily="18" charset="0"/>
                <a:sym typeface="Avenir Light"/>
              </a:rPr>
              <a:t> </a:t>
            </a:r>
            <a:r>
              <a:rPr kumimoji="0" lang="en-US" altLang="zh-CN" sz="48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Superclarendon" panose="02060605060000020003" pitchFamily="18" charset="0"/>
                <a:sym typeface="Avenir Light"/>
              </a:rPr>
              <a:t>Cloud</a:t>
            </a:r>
            <a:r>
              <a:rPr kumimoji="0" lang="zh-CN" altLang="en-US" sz="48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Superclarendon" panose="02060605060000020003" pitchFamily="18" charset="0"/>
                <a:sym typeface="Avenir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0156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9B6B60F-82D1-594D-B25C-5A96031AAB38}"/>
              </a:ext>
            </a:extLst>
          </p:cNvPr>
          <p:cNvSpPr txBox="1"/>
          <p:nvPr/>
        </p:nvSpPr>
        <p:spPr>
          <a:xfrm>
            <a:off x="4841287" y="495367"/>
            <a:ext cx="359874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chemeClr val="bg1"/>
                </a:solidFill>
              </a:rPr>
              <a:t>再复习一下</a:t>
            </a:r>
            <a:r>
              <a:rPr lang="en-US" altLang="zh-CN" dirty="0">
                <a:solidFill>
                  <a:schemeClr val="bg1"/>
                </a:solidFill>
              </a:rPr>
              <a:t> Jet</a:t>
            </a:r>
            <a:endParaRPr kumimoji="0" lang="zh-CN" altLang="en-US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8D5BB5E-89C1-B544-AD4A-50F37BECBB61}"/>
              </a:ext>
            </a:extLst>
          </p:cNvPr>
          <p:cNvSpPr/>
          <p:nvPr/>
        </p:nvSpPr>
        <p:spPr>
          <a:xfrm>
            <a:off x="404733" y="1343987"/>
            <a:ext cx="12276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1649FF"/>
                </a:solidFill>
              </a:rPr>
              <a:t>An unordered, variable length collection of particles</a:t>
            </a:r>
            <a:endParaRPr lang="zh-CN" altLang="en-US" dirty="0">
              <a:solidFill>
                <a:srgbClr val="1649FF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C82FD76-CBD9-A546-A13B-93D15FBF4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469" y="2182348"/>
            <a:ext cx="8382000" cy="11684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BEE8574-6EBA-A145-8EDF-2406E7F0FE61}"/>
              </a:ext>
            </a:extLst>
          </p:cNvPr>
          <p:cNvSpPr txBox="1"/>
          <p:nvPr/>
        </p:nvSpPr>
        <p:spPr>
          <a:xfrm>
            <a:off x="4565869" y="3499718"/>
            <a:ext cx="280044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交换</a:t>
            </a:r>
            <a:r>
              <a:rPr kumimoji="0" lang="en-US" altLang="zh-CN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对称性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C24C3A0-AA2B-3A4A-B0A8-6506A509A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32" y="4527505"/>
            <a:ext cx="10288249" cy="143647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D68FBEE-066A-2645-A10B-F4593900C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9" y="6693495"/>
            <a:ext cx="10668000" cy="11176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B84C487-D72F-0E43-863D-B3D2978FE024}"/>
              </a:ext>
            </a:extLst>
          </p:cNvPr>
          <p:cNvSpPr txBox="1"/>
          <p:nvPr/>
        </p:nvSpPr>
        <p:spPr>
          <a:xfrm>
            <a:off x="342240" y="8050540"/>
            <a:ext cx="1213954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四动量，粒子质量，</a:t>
            </a:r>
            <a:r>
              <a:rPr lang="zh-CN" altLang="en-US" dirty="0">
                <a:solidFill>
                  <a:srgbClr val="0070C0"/>
                </a:solidFill>
              </a:rPr>
              <a:t>电荷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，顶点信息（</a:t>
            </a:r>
            <a:r>
              <a:rPr kumimoji="0" lang="en-US" altLang="zh-CN" sz="40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~10 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个</a:t>
            </a:r>
            <a:r>
              <a:rPr kumimoji="0" lang="en-US" altLang="zh-CN" sz="40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float 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848481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1B59C9-2783-BE4D-89AD-24CF8D7C8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1F92-5195-DA4D-B61A-7D3936D2358D}" type="datetime1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BE5F6BC-EC73-9F4A-B31D-50366CBB89CB}"/>
              </a:ext>
            </a:extLst>
          </p:cNvPr>
          <p:cNvSpPr txBox="1"/>
          <p:nvPr/>
        </p:nvSpPr>
        <p:spPr>
          <a:xfrm>
            <a:off x="446881" y="413580"/>
            <a:ext cx="1211103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dirty="0" err="1">
                <a:solidFill>
                  <a:srgbClr val="C00000"/>
                </a:solidFill>
                <a:latin typeface="Superclarendon Light" panose="02060305060000020003" pitchFamily="18" charset="0"/>
              </a:rPr>
              <a:t>DeepSets</a:t>
            </a:r>
            <a:endParaRPr kumimoji="0" lang="zh-CN" altLang="en-US" sz="48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uperclarendon Light" panose="02060305060000020003" pitchFamily="18" charset="0"/>
              <a:sym typeface="Avenir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3805D7E-CDA2-3449-82FD-AD743AC72740}"/>
              </a:ext>
            </a:extLst>
          </p:cNvPr>
          <p:cNvSpPr/>
          <p:nvPr/>
        </p:nvSpPr>
        <p:spPr>
          <a:xfrm>
            <a:off x="893763" y="2198426"/>
            <a:ext cx="104797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Superclarendon Light" panose="02060305060000020003" pitchFamily="18" charset="0"/>
              </a:rPr>
              <a:t>采用对称函数构建空间</a:t>
            </a:r>
            <a:endParaRPr lang="en-US" altLang="zh-CN" dirty="0">
              <a:solidFill>
                <a:schemeClr val="bg1"/>
              </a:solidFill>
              <a:latin typeface="Superclarendon Light" panose="02060305060000020003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bg1"/>
              </a:solidFill>
              <a:latin typeface="Superclarendon Light" panose="02060305060000020003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Superclarendon Light" panose="02060305060000020003" pitchFamily="18" charset="0"/>
              </a:rPr>
              <a:t>满足交换对称性的函数是</a:t>
            </a:r>
            <a:r>
              <a:rPr lang="en-US" altLang="zh-CN" dirty="0">
                <a:solidFill>
                  <a:schemeClr val="bg1"/>
                </a:solidFill>
                <a:latin typeface="Superclarendon Light" panose="02060305060000020003" pitchFamily="18" charset="0"/>
              </a:rPr>
              <a:t> latent </a:t>
            </a:r>
            <a:r>
              <a:rPr lang="zh-CN" altLang="en-US" dirty="0">
                <a:solidFill>
                  <a:schemeClr val="bg1"/>
                </a:solidFill>
                <a:latin typeface="Superclarendon Light" panose="02060305060000020003" pitchFamily="18" charset="0"/>
              </a:rPr>
              <a:t>空间中的中的求和</a:t>
            </a:r>
            <a:endParaRPr lang="en-US" altLang="zh-CN" dirty="0">
              <a:solidFill>
                <a:schemeClr val="bg1"/>
              </a:solidFill>
              <a:latin typeface="Superclarendon Light" panose="02060305060000020003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362AC2B-80CC-9041-A850-C9AC4A499B0C}"/>
              </a:ext>
            </a:extLst>
          </p:cNvPr>
          <p:cNvGrpSpPr/>
          <p:nvPr/>
        </p:nvGrpSpPr>
        <p:grpSpPr>
          <a:xfrm>
            <a:off x="1516381" y="5741925"/>
            <a:ext cx="9141930" cy="2367589"/>
            <a:chOff x="1516382" y="5741925"/>
            <a:chExt cx="2085603" cy="2367589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FC81104-4ED6-D843-9A04-85A4B397B13D}"/>
                </a:ext>
              </a:extLst>
            </p:cNvPr>
            <p:cNvSpPr txBox="1"/>
            <p:nvPr/>
          </p:nvSpPr>
          <p:spPr>
            <a:xfrm>
              <a:off x="1516382" y="5741925"/>
              <a:ext cx="1410880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40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Avenir Light"/>
                </a:rPr>
                <a:t>DeepSets</a:t>
              </a:r>
              <a:r>
                <a:rPr kumimoji="0" lang="en-US" altLang="zh-CN" sz="4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Avenir Light"/>
                </a:rPr>
                <a:t>:</a:t>
              </a:r>
              <a:r>
                <a:rPr kumimoji="0" lang="zh-CN" altLang="en-US" sz="4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Avenir Light"/>
                </a:rPr>
                <a:t>空间： </a:t>
              </a:r>
              <a:r>
                <a:rPr lang="zh-CN" altLang="en-US" dirty="0">
                  <a:solidFill>
                    <a:schemeClr val="bg1"/>
                  </a:solidFill>
                </a:rPr>
                <a:t>直接输入</a:t>
              </a:r>
              <a:endPara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EAAB43-352D-FE4D-A46A-E33A5B0969CE}"/>
                </a:ext>
              </a:extLst>
            </p:cNvPr>
            <p:cNvSpPr txBox="1"/>
            <p:nvPr/>
          </p:nvSpPr>
          <p:spPr>
            <a:xfrm>
              <a:off x="1516383" y="7391369"/>
              <a:ext cx="2085602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4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Avenir Light"/>
                </a:rPr>
                <a:t>Latent </a:t>
              </a:r>
              <a:r>
                <a:rPr kumimoji="0" lang="zh-CN" altLang="en-US" sz="4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Avenir Light"/>
                </a:rPr>
                <a:t>空间：从输入</a:t>
              </a:r>
              <a:r>
                <a:rPr kumimoji="0" lang="en-US" altLang="zh-CN" sz="4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Avenir Light"/>
                </a:rPr>
                <a:t>map</a:t>
              </a:r>
              <a:r>
                <a:rPr kumimoji="0" lang="zh-CN" altLang="en-US" sz="4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Avenir Light"/>
                </a:rPr>
                <a:t> 到</a:t>
              </a:r>
              <a:r>
                <a:rPr kumimoji="0" lang="en-US" altLang="zh-CN" sz="4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Avenir Light"/>
                </a:rPr>
                <a:t>Latent </a:t>
              </a:r>
              <a:r>
                <a:rPr kumimoji="0" lang="zh-CN" altLang="en-US" sz="4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Avenir Light"/>
                </a:rPr>
                <a:t>空间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3805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F014EC-C643-B441-8671-9A1CA5A0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E649-C108-DB43-AD2B-409C5AFF1F06}" type="datetime1">
              <a:rPr lang="zh-CN" altLang="en-US" smtClean="0"/>
              <a:t>2021/1/30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AFDA343-9463-0E4D-8F82-265A41B9C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0967"/>
            <a:ext cx="13004800" cy="629984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1E1DFB-ED8D-B34C-B7C5-4275963567D5}"/>
              </a:ext>
            </a:extLst>
          </p:cNvPr>
          <p:cNvSpPr txBox="1"/>
          <p:nvPr/>
        </p:nvSpPr>
        <p:spPr>
          <a:xfrm>
            <a:off x="446881" y="413580"/>
            <a:ext cx="1211103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dirty="0" err="1">
                <a:solidFill>
                  <a:srgbClr val="C00000"/>
                </a:solidFill>
                <a:latin typeface="Superclarendon Light" panose="02060305060000020003" pitchFamily="18" charset="0"/>
              </a:rPr>
              <a:t>DeepSets</a:t>
            </a:r>
            <a:r>
              <a:rPr lang="zh-CN" altLang="en-US" sz="4800" dirty="0">
                <a:solidFill>
                  <a:srgbClr val="C00000"/>
                </a:solidFill>
                <a:latin typeface="Superclarendon Light" panose="02060305060000020003" pitchFamily="18" charset="0"/>
              </a:rPr>
              <a:t> </a:t>
            </a:r>
            <a:r>
              <a:rPr lang="en-US" altLang="zh-CN" sz="4800" dirty="0">
                <a:solidFill>
                  <a:srgbClr val="C00000"/>
                </a:solidFill>
                <a:latin typeface="Superclarendon Light" panose="02060305060000020003" pitchFamily="18" charset="0"/>
              </a:rPr>
              <a:t>theorem</a:t>
            </a:r>
            <a:r>
              <a:rPr lang="zh-CN" altLang="en-US" sz="4800" dirty="0">
                <a:solidFill>
                  <a:srgbClr val="C00000"/>
                </a:solidFill>
                <a:latin typeface="Superclarendon Light" panose="02060305060000020003" pitchFamily="18" charset="0"/>
              </a:rPr>
              <a:t> </a:t>
            </a:r>
            <a:endParaRPr kumimoji="0" lang="zh-CN" altLang="en-US" sz="48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uperclarendon Light" panose="02060305060000020003" pitchFamily="18" charset="0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550502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182B6DB-FA71-FE4B-B45E-06573ADA2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126A-EF09-3D49-9784-340D22D03087}" type="datetime1">
              <a:rPr lang="zh-CN" altLang="en-US" smtClean="0"/>
              <a:t>2021/1/30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55315D-48F3-B940-A976-A40343E48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6059"/>
            <a:ext cx="13004800" cy="616148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3087515-7412-CF46-881A-3E668E2746F3}"/>
              </a:ext>
            </a:extLst>
          </p:cNvPr>
          <p:cNvSpPr txBox="1"/>
          <p:nvPr/>
        </p:nvSpPr>
        <p:spPr>
          <a:xfrm>
            <a:off x="1554352" y="825096"/>
            <a:ext cx="4871525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EnergyFlow</a:t>
            </a: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Polynomial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E92F976-7258-FE4F-901E-DB548D18F01A}"/>
              </a:ext>
            </a:extLst>
          </p:cNvPr>
          <p:cNvSpPr txBox="1"/>
          <p:nvPr/>
        </p:nvSpPr>
        <p:spPr>
          <a:xfrm>
            <a:off x="8642436" y="748173"/>
            <a:ext cx="2042227" cy="718145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chemeClr val="bg1"/>
                </a:solidFill>
              </a:rPr>
              <a:t>Network</a:t>
            </a:r>
            <a:endParaRPr kumimoji="0" lang="zh-CN" altLang="en-US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668095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A5ADA6-EBD8-A547-B315-968F5F092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9F0A-F398-C94E-B2D8-E7641C78CBD0}" type="datetime1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1780A42-B1DF-D748-86BA-8356CF9B013F}"/>
              </a:ext>
            </a:extLst>
          </p:cNvPr>
          <p:cNvSpPr txBox="1"/>
          <p:nvPr/>
        </p:nvSpPr>
        <p:spPr>
          <a:xfrm>
            <a:off x="4782997" y="406241"/>
            <a:ext cx="112851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代码</a:t>
            </a:r>
          </a:p>
        </p:txBody>
      </p:sp>
    </p:spTree>
    <p:extLst>
      <p:ext uri="{BB962C8B-B14F-4D97-AF65-F5344CB8AC3E}">
        <p14:creationId xmlns:p14="http://schemas.microsoft.com/office/powerpoint/2010/main" val="2601804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E9425F77-106E-4966-89CB-505B533F68B1}"/>
              </a:ext>
            </a:extLst>
          </p:cNvPr>
          <p:cNvSpPr/>
          <p:nvPr/>
        </p:nvSpPr>
        <p:spPr>
          <a:xfrm>
            <a:off x="6339841" y="6248401"/>
            <a:ext cx="3810000" cy="2286001"/>
          </a:xfrm>
          <a:prstGeom prst="rect">
            <a:avLst/>
          </a:prstGeom>
          <a:solidFill>
            <a:srgbClr val="C6DEE7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536" tIns="48768" rIns="97536" bIns="4876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75390" hangingPunct="1">
              <a:defRPr/>
            </a:pPr>
            <a:endParaRPr lang="zh-CN" altLang="en-US" sz="192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27A5C25-F2F7-426E-940F-4CDA8D865F1A}"/>
              </a:ext>
            </a:extLst>
          </p:cNvPr>
          <p:cNvSpPr/>
          <p:nvPr/>
        </p:nvSpPr>
        <p:spPr>
          <a:xfrm>
            <a:off x="10246362" y="5730240"/>
            <a:ext cx="2758439" cy="2804160"/>
          </a:xfrm>
          <a:prstGeom prst="rect">
            <a:avLst/>
          </a:prstGeom>
          <a:solidFill>
            <a:srgbClr val="C6DEE7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536" tIns="48768" rIns="97536" bIns="4876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75390" hangingPunct="1">
              <a:defRPr/>
            </a:pPr>
            <a:endParaRPr lang="zh-CN" altLang="en-US" sz="192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6" name="任意多边形: 形状 115">
            <a:extLst>
              <a:ext uri="{FF2B5EF4-FFF2-40B4-BE49-F238E27FC236}">
                <a16:creationId xmlns:a16="http://schemas.microsoft.com/office/drawing/2014/main" id="{8C7AB168-C55B-45BF-81EA-09F5FBE2A498}"/>
              </a:ext>
            </a:extLst>
          </p:cNvPr>
          <p:cNvSpPr/>
          <p:nvPr/>
        </p:nvSpPr>
        <p:spPr>
          <a:xfrm>
            <a:off x="7201408" y="6795979"/>
            <a:ext cx="2952315" cy="1738421"/>
          </a:xfrm>
          <a:custGeom>
            <a:avLst/>
            <a:gdLst>
              <a:gd name="connsiteX0" fmla="*/ 3317076 w 4710897"/>
              <a:gd name="connsiteY0" fmla="*/ 0 h 2773933"/>
              <a:gd name="connsiteX1" fmla="*/ 4710897 w 4710897"/>
              <a:gd name="connsiteY1" fmla="*/ 1811284 h 2773933"/>
              <a:gd name="connsiteX2" fmla="*/ 4710897 w 4710897"/>
              <a:gd name="connsiteY2" fmla="*/ 2773933 h 2773933"/>
              <a:gd name="connsiteX3" fmla="*/ 1736857 w 4710897"/>
              <a:gd name="connsiteY3" fmla="*/ 2773933 h 2773933"/>
              <a:gd name="connsiteX4" fmla="*/ 1182476 w 4710897"/>
              <a:gd name="connsiteY4" fmla="*/ 2773933 h 2773933"/>
              <a:gd name="connsiteX5" fmla="*/ 0 w 4710897"/>
              <a:gd name="connsiteY5" fmla="*/ 2773933 h 2773933"/>
              <a:gd name="connsiteX6" fmla="*/ 868429 w 4710897"/>
              <a:gd name="connsiteY6" fmla="*/ 1645402 h 2773933"/>
              <a:gd name="connsiteX7" fmla="*/ 1459667 w 4710897"/>
              <a:gd name="connsiteY7" fmla="*/ 2413721 h 277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10897" h="2773933">
                <a:moveTo>
                  <a:pt x="3317076" y="0"/>
                </a:moveTo>
                <a:lnTo>
                  <a:pt x="4710897" y="1811284"/>
                </a:lnTo>
                <a:lnTo>
                  <a:pt x="4710897" y="2773933"/>
                </a:lnTo>
                <a:lnTo>
                  <a:pt x="1736857" y="2773933"/>
                </a:lnTo>
                <a:lnTo>
                  <a:pt x="1182476" y="2773933"/>
                </a:lnTo>
                <a:lnTo>
                  <a:pt x="0" y="2773933"/>
                </a:lnTo>
                <a:lnTo>
                  <a:pt x="868429" y="1645402"/>
                </a:lnTo>
                <a:lnTo>
                  <a:pt x="1459667" y="2413721"/>
                </a:lnTo>
                <a:close/>
              </a:path>
            </a:pathLst>
          </a:custGeom>
          <a:solidFill>
            <a:srgbClr val="AAC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zh-CN" altLang="en-US" sz="192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7" name="任意多边形: 形状 116">
            <a:extLst>
              <a:ext uri="{FF2B5EF4-FFF2-40B4-BE49-F238E27FC236}">
                <a16:creationId xmlns:a16="http://schemas.microsoft.com/office/drawing/2014/main" id="{94BAD0ED-F047-4486-B6C9-418F5FC6D906}"/>
              </a:ext>
            </a:extLst>
          </p:cNvPr>
          <p:cNvSpPr/>
          <p:nvPr/>
        </p:nvSpPr>
        <p:spPr>
          <a:xfrm>
            <a:off x="6841160" y="6481130"/>
            <a:ext cx="781379" cy="910272"/>
          </a:xfrm>
          <a:custGeom>
            <a:avLst/>
            <a:gdLst>
              <a:gd name="connsiteX0" fmla="*/ 428322 w 1000863"/>
              <a:gd name="connsiteY0" fmla="*/ 0 h 1165961"/>
              <a:gd name="connsiteX1" fmla="*/ 410926 w 1000863"/>
              <a:gd name="connsiteY1" fmla="*/ 14353 h 1165961"/>
              <a:gd name="connsiteX2" fmla="*/ 236220 w 1000863"/>
              <a:gd name="connsiteY2" fmla="*/ 436129 h 1165961"/>
              <a:gd name="connsiteX3" fmla="*/ 832702 w 1000863"/>
              <a:gd name="connsiteY3" fmla="*/ 1032611 h 1165961"/>
              <a:gd name="connsiteX4" fmla="*/ 952914 w 1000863"/>
              <a:gd name="connsiteY4" fmla="*/ 1020493 h 1165961"/>
              <a:gd name="connsiteX5" fmla="*/ 1000863 w 1000863"/>
              <a:gd name="connsiteY5" fmla="*/ 1005609 h 1165961"/>
              <a:gd name="connsiteX6" fmla="*/ 929981 w 1000863"/>
              <a:gd name="connsiteY6" fmla="*/ 1064092 h 1165961"/>
              <a:gd name="connsiteX7" fmla="*/ 596482 w 1000863"/>
              <a:gd name="connsiteY7" fmla="*/ 1165961 h 1165961"/>
              <a:gd name="connsiteX8" fmla="*/ 0 w 1000863"/>
              <a:gd name="connsiteY8" fmla="*/ 569479 h 1165961"/>
              <a:gd name="connsiteX9" fmla="*/ 364305 w 1000863"/>
              <a:gd name="connsiteY9" fmla="*/ 19872 h 116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863" h="1165961">
                <a:moveTo>
                  <a:pt x="428322" y="0"/>
                </a:moveTo>
                <a:lnTo>
                  <a:pt x="410926" y="14353"/>
                </a:lnTo>
                <a:cubicBezTo>
                  <a:pt x="302984" y="122295"/>
                  <a:pt x="236220" y="271415"/>
                  <a:pt x="236220" y="436129"/>
                </a:cubicBezTo>
                <a:cubicBezTo>
                  <a:pt x="236220" y="765557"/>
                  <a:pt x="503274" y="1032611"/>
                  <a:pt x="832702" y="1032611"/>
                </a:cubicBezTo>
                <a:cubicBezTo>
                  <a:pt x="873881" y="1032611"/>
                  <a:pt x="914085" y="1028439"/>
                  <a:pt x="952914" y="1020493"/>
                </a:cubicBezTo>
                <a:lnTo>
                  <a:pt x="1000863" y="1005609"/>
                </a:lnTo>
                <a:lnTo>
                  <a:pt x="929981" y="1064092"/>
                </a:lnTo>
                <a:cubicBezTo>
                  <a:pt x="834782" y="1128407"/>
                  <a:pt x="720018" y="1165961"/>
                  <a:pt x="596482" y="1165961"/>
                </a:cubicBezTo>
                <a:cubicBezTo>
                  <a:pt x="267054" y="1165961"/>
                  <a:pt x="0" y="898907"/>
                  <a:pt x="0" y="569479"/>
                </a:cubicBezTo>
                <a:cubicBezTo>
                  <a:pt x="0" y="322408"/>
                  <a:pt x="150218" y="110423"/>
                  <a:pt x="364305" y="19872"/>
                </a:cubicBezTo>
                <a:close/>
              </a:path>
            </a:pathLst>
          </a:custGeom>
          <a:solidFill>
            <a:srgbClr val="AAC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zh-CN" altLang="en-US" sz="192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9" name="任意多边形: 形状 128">
            <a:extLst>
              <a:ext uri="{FF2B5EF4-FFF2-40B4-BE49-F238E27FC236}">
                <a16:creationId xmlns:a16="http://schemas.microsoft.com/office/drawing/2014/main" id="{3A05682C-86E2-4DF2-9D3D-E08F075042C2}"/>
              </a:ext>
            </a:extLst>
          </p:cNvPr>
          <p:cNvSpPr/>
          <p:nvPr/>
        </p:nvSpPr>
        <p:spPr>
          <a:xfrm>
            <a:off x="10611528" y="5948781"/>
            <a:ext cx="847659" cy="987485"/>
          </a:xfrm>
          <a:custGeom>
            <a:avLst/>
            <a:gdLst>
              <a:gd name="connsiteX0" fmla="*/ 428322 w 1000863"/>
              <a:gd name="connsiteY0" fmla="*/ 0 h 1165961"/>
              <a:gd name="connsiteX1" fmla="*/ 410926 w 1000863"/>
              <a:gd name="connsiteY1" fmla="*/ 14353 h 1165961"/>
              <a:gd name="connsiteX2" fmla="*/ 236220 w 1000863"/>
              <a:gd name="connsiteY2" fmla="*/ 436129 h 1165961"/>
              <a:gd name="connsiteX3" fmla="*/ 832702 w 1000863"/>
              <a:gd name="connsiteY3" fmla="*/ 1032611 h 1165961"/>
              <a:gd name="connsiteX4" fmla="*/ 952914 w 1000863"/>
              <a:gd name="connsiteY4" fmla="*/ 1020493 h 1165961"/>
              <a:gd name="connsiteX5" fmla="*/ 1000863 w 1000863"/>
              <a:gd name="connsiteY5" fmla="*/ 1005609 h 1165961"/>
              <a:gd name="connsiteX6" fmla="*/ 929981 w 1000863"/>
              <a:gd name="connsiteY6" fmla="*/ 1064092 h 1165961"/>
              <a:gd name="connsiteX7" fmla="*/ 596482 w 1000863"/>
              <a:gd name="connsiteY7" fmla="*/ 1165961 h 1165961"/>
              <a:gd name="connsiteX8" fmla="*/ 0 w 1000863"/>
              <a:gd name="connsiteY8" fmla="*/ 569479 h 1165961"/>
              <a:gd name="connsiteX9" fmla="*/ 364305 w 1000863"/>
              <a:gd name="connsiteY9" fmla="*/ 19872 h 116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863" h="1165961">
                <a:moveTo>
                  <a:pt x="428322" y="0"/>
                </a:moveTo>
                <a:lnTo>
                  <a:pt x="410926" y="14353"/>
                </a:lnTo>
                <a:cubicBezTo>
                  <a:pt x="302984" y="122295"/>
                  <a:pt x="236220" y="271415"/>
                  <a:pt x="236220" y="436129"/>
                </a:cubicBezTo>
                <a:cubicBezTo>
                  <a:pt x="236220" y="765557"/>
                  <a:pt x="503274" y="1032611"/>
                  <a:pt x="832702" y="1032611"/>
                </a:cubicBezTo>
                <a:cubicBezTo>
                  <a:pt x="873881" y="1032611"/>
                  <a:pt x="914085" y="1028439"/>
                  <a:pt x="952914" y="1020493"/>
                </a:cubicBezTo>
                <a:lnTo>
                  <a:pt x="1000863" y="1005609"/>
                </a:lnTo>
                <a:lnTo>
                  <a:pt x="929981" y="1064092"/>
                </a:lnTo>
                <a:cubicBezTo>
                  <a:pt x="834782" y="1128407"/>
                  <a:pt x="720018" y="1165961"/>
                  <a:pt x="596482" y="1165961"/>
                </a:cubicBezTo>
                <a:cubicBezTo>
                  <a:pt x="267054" y="1165961"/>
                  <a:pt x="0" y="898907"/>
                  <a:pt x="0" y="569479"/>
                </a:cubicBezTo>
                <a:cubicBezTo>
                  <a:pt x="0" y="322408"/>
                  <a:pt x="150218" y="110423"/>
                  <a:pt x="364305" y="19872"/>
                </a:cubicBezTo>
                <a:close/>
              </a:path>
            </a:pathLst>
          </a:custGeom>
          <a:solidFill>
            <a:srgbClr val="AAC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zh-CN" altLang="en-US" sz="192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F4A09E6-CA8C-4B80-A813-1FAEECF794FD}"/>
              </a:ext>
            </a:extLst>
          </p:cNvPr>
          <p:cNvGrpSpPr/>
          <p:nvPr/>
        </p:nvGrpSpPr>
        <p:grpSpPr>
          <a:xfrm>
            <a:off x="10785378" y="5868986"/>
            <a:ext cx="2247193" cy="2665415"/>
            <a:chOff x="10424160" y="4730270"/>
            <a:chExt cx="1793875" cy="2127731"/>
          </a:xfrm>
        </p:grpSpPr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1C278360-EE9B-43A2-BCF5-9AA7F4F415F4}"/>
                </a:ext>
              </a:extLst>
            </p:cNvPr>
            <p:cNvSpPr/>
            <p:nvPr/>
          </p:nvSpPr>
          <p:spPr>
            <a:xfrm>
              <a:off x="10742988" y="4730270"/>
              <a:ext cx="1475047" cy="2127731"/>
            </a:xfrm>
            <a:custGeom>
              <a:avLst/>
              <a:gdLst>
                <a:gd name="connsiteX0" fmla="*/ 1620000 w 2386557"/>
                <a:gd name="connsiteY0" fmla="*/ 0 h 3442568"/>
                <a:gd name="connsiteX1" fmla="*/ 2386557 w 2386557"/>
                <a:gd name="connsiteY1" fmla="*/ 1628966 h 3442568"/>
                <a:gd name="connsiteX2" fmla="*/ 2386557 w 2386557"/>
                <a:gd name="connsiteY2" fmla="*/ 3442568 h 3442568"/>
                <a:gd name="connsiteX3" fmla="*/ 0 w 2386557"/>
                <a:gd name="connsiteY3" fmla="*/ 3442568 h 344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6557" h="3442568">
                  <a:moveTo>
                    <a:pt x="1620000" y="0"/>
                  </a:moveTo>
                  <a:lnTo>
                    <a:pt x="2386557" y="1628966"/>
                  </a:lnTo>
                  <a:lnTo>
                    <a:pt x="2386557" y="3442568"/>
                  </a:lnTo>
                  <a:lnTo>
                    <a:pt x="0" y="3442568"/>
                  </a:lnTo>
                  <a:close/>
                </a:path>
              </a:pathLst>
            </a:custGeom>
            <a:solidFill>
              <a:srgbClr val="AACE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75390" hangingPunct="1">
                <a:defRPr/>
              </a:pPr>
              <a:endParaRPr lang="zh-CN" altLang="en-US" sz="1920" kern="1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8" name="等腰三角形 127">
              <a:extLst>
                <a:ext uri="{FF2B5EF4-FFF2-40B4-BE49-F238E27FC236}">
                  <a16:creationId xmlns:a16="http://schemas.microsoft.com/office/drawing/2014/main" id="{17E795EB-295F-419C-B1A7-99841355D239}"/>
                </a:ext>
              </a:extLst>
            </p:cNvPr>
            <p:cNvSpPr/>
            <p:nvPr/>
          </p:nvSpPr>
          <p:spPr>
            <a:xfrm>
              <a:off x="10424160" y="5925914"/>
              <a:ext cx="877241" cy="932087"/>
            </a:xfrm>
            <a:prstGeom prst="triangle">
              <a:avLst/>
            </a:prstGeom>
            <a:solidFill>
              <a:srgbClr val="AACE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75390" hangingPunct="1">
                <a:defRPr/>
              </a:pPr>
              <a:endParaRPr lang="zh-CN" altLang="en-US" sz="1920" kern="1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39" name="Oval 2">
            <a:extLst>
              <a:ext uri="{FF2B5EF4-FFF2-40B4-BE49-F238E27FC236}">
                <a16:creationId xmlns:a16="http://schemas.microsoft.com/office/drawing/2014/main" id="{2F614454-3403-4D82-8C3A-F7A15954A935}"/>
              </a:ext>
            </a:extLst>
          </p:cNvPr>
          <p:cNvSpPr/>
          <p:nvPr/>
        </p:nvSpPr>
        <p:spPr>
          <a:xfrm>
            <a:off x="769604" y="3488072"/>
            <a:ext cx="577088" cy="57708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id-ID" sz="1920" kern="12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40" name="Group 32">
            <a:extLst>
              <a:ext uri="{FF2B5EF4-FFF2-40B4-BE49-F238E27FC236}">
                <a16:creationId xmlns:a16="http://schemas.microsoft.com/office/drawing/2014/main" id="{BCF18961-3A77-480C-8505-BAB84A96A2A7}"/>
              </a:ext>
            </a:extLst>
          </p:cNvPr>
          <p:cNvGrpSpPr/>
          <p:nvPr/>
        </p:nvGrpSpPr>
        <p:grpSpPr>
          <a:xfrm>
            <a:off x="869893" y="3632218"/>
            <a:ext cx="288794" cy="288795"/>
            <a:chOff x="5554658" y="2887663"/>
            <a:chExt cx="360360" cy="360362"/>
          </a:xfrm>
          <a:solidFill>
            <a:srgbClr val="4B97B4"/>
          </a:solidFill>
          <a:effectLst/>
        </p:grpSpPr>
        <p:sp>
          <p:nvSpPr>
            <p:cNvPr id="141" name="Freeform 152">
              <a:extLst>
                <a:ext uri="{FF2B5EF4-FFF2-40B4-BE49-F238E27FC236}">
                  <a16:creationId xmlns:a16="http://schemas.microsoft.com/office/drawing/2014/main" id="{23BF2660-42DD-4AE5-9F29-725E4D994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44" y="3052766"/>
              <a:ext cx="130174" cy="150813"/>
            </a:xfrm>
            <a:custGeom>
              <a:avLst/>
              <a:gdLst>
                <a:gd name="T0" fmla="*/ 35 w 35"/>
                <a:gd name="T1" fmla="*/ 37 h 40"/>
                <a:gd name="T2" fmla="*/ 24 w 35"/>
                <a:gd name="T3" fmla="*/ 22 h 40"/>
                <a:gd name="T4" fmla="*/ 29 w 35"/>
                <a:gd name="T5" fmla="*/ 12 h 40"/>
                <a:gd name="T6" fmla="*/ 17 w 35"/>
                <a:gd name="T7" fmla="*/ 0 h 40"/>
                <a:gd name="T8" fmla="*/ 5 w 35"/>
                <a:gd name="T9" fmla="*/ 12 h 40"/>
                <a:gd name="T10" fmla="*/ 10 w 35"/>
                <a:gd name="T11" fmla="*/ 22 h 40"/>
                <a:gd name="T12" fmla="*/ 0 w 35"/>
                <a:gd name="T13" fmla="*/ 32 h 40"/>
                <a:gd name="T14" fmla="*/ 7 w 35"/>
                <a:gd name="T15" fmla="*/ 40 h 40"/>
                <a:gd name="T16" fmla="*/ 33 w 35"/>
                <a:gd name="T17" fmla="*/ 40 h 40"/>
                <a:gd name="T18" fmla="*/ 33 w 35"/>
                <a:gd name="T19" fmla="*/ 40 h 40"/>
                <a:gd name="T20" fmla="*/ 35 w 35"/>
                <a:gd name="T21" fmla="*/ 38 h 40"/>
                <a:gd name="T22" fmla="*/ 35 w 35"/>
                <a:gd name="T23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40">
                  <a:moveTo>
                    <a:pt x="35" y="37"/>
                  </a:moveTo>
                  <a:cubicBezTo>
                    <a:pt x="35" y="30"/>
                    <a:pt x="30" y="24"/>
                    <a:pt x="24" y="22"/>
                  </a:cubicBezTo>
                  <a:cubicBezTo>
                    <a:pt x="27" y="19"/>
                    <a:pt x="29" y="16"/>
                    <a:pt x="29" y="12"/>
                  </a:cubicBezTo>
                  <a:cubicBezTo>
                    <a:pt x="29" y="5"/>
                    <a:pt x="24" y="0"/>
                    <a:pt x="17" y="0"/>
                  </a:cubicBezTo>
                  <a:cubicBezTo>
                    <a:pt x="10" y="0"/>
                    <a:pt x="5" y="5"/>
                    <a:pt x="5" y="12"/>
                  </a:cubicBezTo>
                  <a:cubicBezTo>
                    <a:pt x="5" y="16"/>
                    <a:pt x="7" y="19"/>
                    <a:pt x="10" y="22"/>
                  </a:cubicBezTo>
                  <a:cubicBezTo>
                    <a:pt x="5" y="24"/>
                    <a:pt x="2" y="28"/>
                    <a:pt x="0" y="32"/>
                  </a:cubicBezTo>
                  <a:cubicBezTo>
                    <a:pt x="3" y="34"/>
                    <a:pt x="5" y="37"/>
                    <a:pt x="7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4" y="40"/>
                    <a:pt x="35" y="39"/>
                    <a:pt x="35" y="38"/>
                  </a:cubicBezTo>
                  <a:cubicBezTo>
                    <a:pt x="35" y="38"/>
                    <a:pt x="35" y="38"/>
                    <a:pt x="35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42" name="Freeform 153">
              <a:extLst>
                <a:ext uri="{FF2B5EF4-FFF2-40B4-BE49-F238E27FC236}">
                  <a16:creationId xmlns:a16="http://schemas.microsoft.com/office/drawing/2014/main" id="{3D76CAD3-A55D-4352-A4DC-BF4011AF3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58" y="3052766"/>
              <a:ext cx="131762" cy="150813"/>
            </a:xfrm>
            <a:custGeom>
              <a:avLst/>
              <a:gdLst>
                <a:gd name="T0" fmla="*/ 35 w 35"/>
                <a:gd name="T1" fmla="*/ 32 h 40"/>
                <a:gd name="T2" fmla="*/ 25 w 35"/>
                <a:gd name="T3" fmla="*/ 22 h 40"/>
                <a:gd name="T4" fmla="*/ 30 w 35"/>
                <a:gd name="T5" fmla="*/ 12 h 40"/>
                <a:gd name="T6" fmla="*/ 18 w 35"/>
                <a:gd name="T7" fmla="*/ 0 h 40"/>
                <a:gd name="T8" fmla="*/ 6 w 35"/>
                <a:gd name="T9" fmla="*/ 12 h 40"/>
                <a:gd name="T10" fmla="*/ 11 w 35"/>
                <a:gd name="T11" fmla="*/ 22 h 40"/>
                <a:gd name="T12" fmla="*/ 0 w 35"/>
                <a:gd name="T13" fmla="*/ 38 h 40"/>
                <a:gd name="T14" fmla="*/ 2 w 35"/>
                <a:gd name="T15" fmla="*/ 40 h 40"/>
                <a:gd name="T16" fmla="*/ 28 w 35"/>
                <a:gd name="T17" fmla="*/ 40 h 40"/>
                <a:gd name="T18" fmla="*/ 35 w 35"/>
                <a:gd name="T19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40">
                  <a:moveTo>
                    <a:pt x="35" y="32"/>
                  </a:moveTo>
                  <a:cubicBezTo>
                    <a:pt x="33" y="27"/>
                    <a:pt x="30" y="24"/>
                    <a:pt x="25" y="22"/>
                  </a:cubicBezTo>
                  <a:cubicBezTo>
                    <a:pt x="28" y="19"/>
                    <a:pt x="30" y="16"/>
                    <a:pt x="30" y="12"/>
                  </a:cubicBezTo>
                  <a:cubicBezTo>
                    <a:pt x="30" y="5"/>
                    <a:pt x="25" y="0"/>
                    <a:pt x="18" y="0"/>
                  </a:cubicBezTo>
                  <a:cubicBezTo>
                    <a:pt x="11" y="0"/>
                    <a:pt x="6" y="5"/>
                    <a:pt x="6" y="12"/>
                  </a:cubicBezTo>
                  <a:cubicBezTo>
                    <a:pt x="6" y="16"/>
                    <a:pt x="8" y="19"/>
                    <a:pt x="11" y="22"/>
                  </a:cubicBezTo>
                  <a:cubicBezTo>
                    <a:pt x="4" y="24"/>
                    <a:pt x="0" y="31"/>
                    <a:pt x="0" y="38"/>
                  </a:cubicBezTo>
                  <a:cubicBezTo>
                    <a:pt x="0" y="39"/>
                    <a:pt x="1" y="40"/>
                    <a:pt x="2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0" y="37"/>
                    <a:pt x="32" y="34"/>
                    <a:pt x="3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43" name="Freeform 154">
              <a:extLst>
                <a:ext uri="{FF2B5EF4-FFF2-40B4-BE49-F238E27FC236}">
                  <a16:creationId xmlns:a16="http://schemas.microsoft.com/office/drawing/2014/main" id="{E78673FE-B31C-4021-AA16-02A228E17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370" y="3098800"/>
              <a:ext cx="136525" cy="149225"/>
            </a:xfrm>
            <a:custGeom>
              <a:avLst/>
              <a:gdLst>
                <a:gd name="T0" fmla="*/ 36 w 36"/>
                <a:gd name="T1" fmla="*/ 37 h 40"/>
                <a:gd name="T2" fmla="*/ 25 w 36"/>
                <a:gd name="T3" fmla="*/ 22 h 40"/>
                <a:gd name="T4" fmla="*/ 30 w 36"/>
                <a:gd name="T5" fmla="*/ 12 h 40"/>
                <a:gd name="T6" fmla="*/ 18 w 36"/>
                <a:gd name="T7" fmla="*/ 0 h 40"/>
                <a:gd name="T8" fmla="*/ 6 w 36"/>
                <a:gd name="T9" fmla="*/ 12 h 40"/>
                <a:gd name="T10" fmla="*/ 11 w 36"/>
                <a:gd name="T11" fmla="*/ 22 h 40"/>
                <a:gd name="T12" fmla="*/ 0 w 36"/>
                <a:gd name="T13" fmla="*/ 38 h 40"/>
                <a:gd name="T14" fmla="*/ 2 w 36"/>
                <a:gd name="T15" fmla="*/ 40 h 40"/>
                <a:gd name="T16" fmla="*/ 34 w 36"/>
                <a:gd name="T17" fmla="*/ 40 h 40"/>
                <a:gd name="T18" fmla="*/ 34 w 36"/>
                <a:gd name="T19" fmla="*/ 40 h 40"/>
                <a:gd name="T20" fmla="*/ 36 w 36"/>
                <a:gd name="T21" fmla="*/ 38 h 40"/>
                <a:gd name="T22" fmla="*/ 36 w 36"/>
                <a:gd name="T23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40">
                  <a:moveTo>
                    <a:pt x="36" y="37"/>
                  </a:moveTo>
                  <a:cubicBezTo>
                    <a:pt x="36" y="30"/>
                    <a:pt x="31" y="24"/>
                    <a:pt x="25" y="22"/>
                  </a:cubicBezTo>
                  <a:cubicBezTo>
                    <a:pt x="28" y="19"/>
                    <a:pt x="30" y="16"/>
                    <a:pt x="30" y="12"/>
                  </a:cubicBezTo>
                  <a:cubicBezTo>
                    <a:pt x="30" y="5"/>
                    <a:pt x="25" y="0"/>
                    <a:pt x="18" y="0"/>
                  </a:cubicBezTo>
                  <a:cubicBezTo>
                    <a:pt x="11" y="0"/>
                    <a:pt x="6" y="5"/>
                    <a:pt x="6" y="12"/>
                  </a:cubicBezTo>
                  <a:cubicBezTo>
                    <a:pt x="6" y="16"/>
                    <a:pt x="8" y="19"/>
                    <a:pt x="11" y="22"/>
                  </a:cubicBezTo>
                  <a:cubicBezTo>
                    <a:pt x="4" y="24"/>
                    <a:pt x="0" y="31"/>
                    <a:pt x="0" y="38"/>
                  </a:cubicBezTo>
                  <a:cubicBezTo>
                    <a:pt x="0" y="39"/>
                    <a:pt x="1" y="40"/>
                    <a:pt x="2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5" y="40"/>
                    <a:pt x="36" y="39"/>
                    <a:pt x="36" y="38"/>
                  </a:cubicBezTo>
                  <a:cubicBezTo>
                    <a:pt x="36" y="38"/>
                    <a:pt x="36" y="38"/>
                    <a:pt x="3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44" name="Freeform 155">
              <a:extLst>
                <a:ext uri="{FF2B5EF4-FFF2-40B4-BE49-F238E27FC236}">
                  <a16:creationId xmlns:a16="http://schemas.microsoft.com/office/drawing/2014/main" id="{0FC5F043-A320-4BD5-B24C-D2384826E7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0863" y="2887663"/>
              <a:ext cx="209550" cy="195263"/>
            </a:xfrm>
            <a:custGeom>
              <a:avLst/>
              <a:gdLst>
                <a:gd name="T0" fmla="*/ 50 w 56"/>
                <a:gd name="T1" fmla="*/ 0 h 52"/>
                <a:gd name="T2" fmla="*/ 6 w 56"/>
                <a:gd name="T3" fmla="*/ 0 h 52"/>
                <a:gd name="T4" fmla="*/ 0 w 56"/>
                <a:gd name="T5" fmla="*/ 6 h 52"/>
                <a:gd name="T6" fmla="*/ 0 w 56"/>
                <a:gd name="T7" fmla="*/ 34 h 52"/>
                <a:gd name="T8" fmla="*/ 6 w 56"/>
                <a:gd name="T9" fmla="*/ 40 h 52"/>
                <a:gd name="T10" fmla="*/ 9 w 56"/>
                <a:gd name="T11" fmla="*/ 40 h 52"/>
                <a:gd name="T12" fmla="*/ 21 w 56"/>
                <a:gd name="T13" fmla="*/ 51 h 52"/>
                <a:gd name="T14" fmla="*/ 22 w 56"/>
                <a:gd name="T15" fmla="*/ 52 h 52"/>
                <a:gd name="T16" fmla="*/ 23 w 56"/>
                <a:gd name="T17" fmla="*/ 52 h 52"/>
                <a:gd name="T18" fmla="*/ 24 w 56"/>
                <a:gd name="T19" fmla="*/ 50 h 52"/>
                <a:gd name="T20" fmla="*/ 24 w 56"/>
                <a:gd name="T21" fmla="*/ 40 h 52"/>
                <a:gd name="T22" fmla="*/ 50 w 56"/>
                <a:gd name="T23" fmla="*/ 40 h 52"/>
                <a:gd name="T24" fmla="*/ 56 w 56"/>
                <a:gd name="T25" fmla="*/ 34 h 52"/>
                <a:gd name="T26" fmla="*/ 56 w 56"/>
                <a:gd name="T27" fmla="*/ 6 h 52"/>
                <a:gd name="T28" fmla="*/ 50 w 56"/>
                <a:gd name="T29" fmla="*/ 0 h 52"/>
                <a:gd name="T30" fmla="*/ 42 w 56"/>
                <a:gd name="T31" fmla="*/ 28 h 52"/>
                <a:gd name="T32" fmla="*/ 14 w 56"/>
                <a:gd name="T33" fmla="*/ 28 h 52"/>
                <a:gd name="T34" fmla="*/ 12 w 56"/>
                <a:gd name="T35" fmla="*/ 26 h 52"/>
                <a:gd name="T36" fmla="*/ 14 w 56"/>
                <a:gd name="T37" fmla="*/ 24 h 52"/>
                <a:gd name="T38" fmla="*/ 42 w 56"/>
                <a:gd name="T39" fmla="*/ 24 h 52"/>
                <a:gd name="T40" fmla="*/ 44 w 56"/>
                <a:gd name="T41" fmla="*/ 26 h 52"/>
                <a:gd name="T42" fmla="*/ 42 w 56"/>
                <a:gd name="T43" fmla="*/ 28 h 52"/>
                <a:gd name="T44" fmla="*/ 42 w 56"/>
                <a:gd name="T45" fmla="*/ 20 h 52"/>
                <a:gd name="T46" fmla="*/ 14 w 56"/>
                <a:gd name="T47" fmla="*/ 20 h 52"/>
                <a:gd name="T48" fmla="*/ 12 w 56"/>
                <a:gd name="T49" fmla="*/ 18 h 52"/>
                <a:gd name="T50" fmla="*/ 14 w 56"/>
                <a:gd name="T51" fmla="*/ 16 h 52"/>
                <a:gd name="T52" fmla="*/ 42 w 56"/>
                <a:gd name="T53" fmla="*/ 16 h 52"/>
                <a:gd name="T54" fmla="*/ 44 w 56"/>
                <a:gd name="T55" fmla="*/ 18 h 52"/>
                <a:gd name="T56" fmla="*/ 42 w 56"/>
                <a:gd name="T57" fmla="*/ 20 h 52"/>
                <a:gd name="T58" fmla="*/ 42 w 56"/>
                <a:gd name="T59" fmla="*/ 12 h 52"/>
                <a:gd name="T60" fmla="*/ 14 w 56"/>
                <a:gd name="T61" fmla="*/ 12 h 52"/>
                <a:gd name="T62" fmla="*/ 12 w 56"/>
                <a:gd name="T63" fmla="*/ 10 h 52"/>
                <a:gd name="T64" fmla="*/ 14 w 56"/>
                <a:gd name="T65" fmla="*/ 8 h 52"/>
                <a:gd name="T66" fmla="*/ 42 w 56"/>
                <a:gd name="T67" fmla="*/ 8 h 52"/>
                <a:gd name="T68" fmla="*/ 44 w 56"/>
                <a:gd name="T69" fmla="*/ 10 h 52"/>
                <a:gd name="T70" fmla="*/ 42 w 56"/>
                <a:gd name="T71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52">
                  <a:moveTo>
                    <a:pt x="5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2"/>
                    <a:pt x="21" y="52"/>
                    <a:pt x="22" y="52"/>
                  </a:cubicBezTo>
                  <a:cubicBezTo>
                    <a:pt x="22" y="52"/>
                    <a:pt x="23" y="52"/>
                    <a:pt x="23" y="52"/>
                  </a:cubicBezTo>
                  <a:cubicBezTo>
                    <a:pt x="24" y="52"/>
                    <a:pt x="24" y="51"/>
                    <a:pt x="24" y="5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3" y="40"/>
                    <a:pt x="56" y="37"/>
                    <a:pt x="56" y="34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3"/>
                    <a:pt x="53" y="0"/>
                    <a:pt x="50" y="0"/>
                  </a:cubicBezTo>
                  <a:close/>
                  <a:moveTo>
                    <a:pt x="42" y="28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3" y="24"/>
                    <a:pt x="44" y="25"/>
                    <a:pt x="44" y="26"/>
                  </a:cubicBezTo>
                  <a:cubicBezTo>
                    <a:pt x="44" y="27"/>
                    <a:pt x="43" y="28"/>
                    <a:pt x="42" y="28"/>
                  </a:cubicBezTo>
                  <a:close/>
                  <a:moveTo>
                    <a:pt x="42" y="20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cubicBezTo>
                    <a:pt x="12" y="17"/>
                    <a:pt x="13" y="16"/>
                    <a:pt x="14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4" y="17"/>
                    <a:pt x="44" y="18"/>
                  </a:cubicBezTo>
                  <a:cubicBezTo>
                    <a:pt x="44" y="19"/>
                    <a:pt x="43" y="20"/>
                    <a:pt x="42" y="20"/>
                  </a:cubicBezTo>
                  <a:close/>
                  <a:moveTo>
                    <a:pt x="42" y="12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3" y="12"/>
                    <a:pt x="12" y="11"/>
                    <a:pt x="12" y="10"/>
                  </a:cubicBezTo>
                  <a:cubicBezTo>
                    <a:pt x="12" y="9"/>
                    <a:pt x="13" y="8"/>
                    <a:pt x="14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4" y="9"/>
                    <a:pt x="44" y="10"/>
                  </a:cubicBezTo>
                  <a:cubicBezTo>
                    <a:pt x="44" y="11"/>
                    <a:pt x="43" y="12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</p:grpSp>
      <p:sp>
        <p:nvSpPr>
          <p:cNvPr id="148" name="Oval 37">
            <a:extLst>
              <a:ext uri="{FF2B5EF4-FFF2-40B4-BE49-F238E27FC236}">
                <a16:creationId xmlns:a16="http://schemas.microsoft.com/office/drawing/2014/main" id="{82EE9935-92D7-45D1-9E45-87B7DFB5363E}"/>
              </a:ext>
            </a:extLst>
          </p:cNvPr>
          <p:cNvSpPr/>
          <p:nvPr/>
        </p:nvSpPr>
        <p:spPr>
          <a:xfrm>
            <a:off x="769604" y="4473865"/>
            <a:ext cx="577088" cy="57708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id-ID" sz="1920" kern="12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49" name="Group 39">
            <a:extLst>
              <a:ext uri="{FF2B5EF4-FFF2-40B4-BE49-F238E27FC236}">
                <a16:creationId xmlns:a16="http://schemas.microsoft.com/office/drawing/2014/main" id="{617E4E2C-D183-431A-A66E-57DE1DF60F5B}"/>
              </a:ext>
            </a:extLst>
          </p:cNvPr>
          <p:cNvGrpSpPr/>
          <p:nvPr/>
        </p:nvGrpSpPr>
        <p:grpSpPr>
          <a:xfrm>
            <a:off x="914825" y="4585510"/>
            <a:ext cx="283715" cy="288796"/>
            <a:chOff x="4119553" y="4332292"/>
            <a:chExt cx="354022" cy="360363"/>
          </a:xfrm>
          <a:solidFill>
            <a:srgbClr val="4B97B4"/>
          </a:solidFill>
          <a:effectLst/>
        </p:grpSpPr>
        <p:sp>
          <p:nvSpPr>
            <p:cNvPr id="150" name="Oval 124">
              <a:extLst>
                <a:ext uri="{FF2B5EF4-FFF2-40B4-BE49-F238E27FC236}">
                  <a16:creationId xmlns:a16="http://schemas.microsoft.com/office/drawing/2014/main" id="{88C583F5-1AD1-45C3-83CE-674059678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717" y="4332292"/>
              <a:ext cx="120649" cy="120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2167AB29-32AF-435C-B30C-362C38066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553" y="4467230"/>
              <a:ext cx="180974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52" name="Freeform 126">
              <a:extLst>
                <a:ext uri="{FF2B5EF4-FFF2-40B4-BE49-F238E27FC236}">
                  <a16:creationId xmlns:a16="http://schemas.microsoft.com/office/drawing/2014/main" id="{0E9DE2BC-C070-4039-9B31-DF5CCC0A9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4826" y="4346576"/>
              <a:ext cx="158749" cy="331788"/>
            </a:xfrm>
            <a:custGeom>
              <a:avLst/>
              <a:gdLst>
                <a:gd name="T0" fmla="*/ 24 w 42"/>
                <a:gd name="T1" fmla="*/ 20 h 88"/>
                <a:gd name="T2" fmla="*/ 40 w 42"/>
                <a:gd name="T3" fmla="*/ 20 h 88"/>
                <a:gd name="T4" fmla="*/ 42 w 42"/>
                <a:gd name="T5" fmla="*/ 18 h 88"/>
                <a:gd name="T6" fmla="*/ 42 w 42"/>
                <a:gd name="T7" fmla="*/ 2 h 88"/>
                <a:gd name="T8" fmla="*/ 40 w 42"/>
                <a:gd name="T9" fmla="*/ 0 h 88"/>
                <a:gd name="T10" fmla="*/ 24 w 42"/>
                <a:gd name="T11" fmla="*/ 0 h 88"/>
                <a:gd name="T12" fmla="*/ 22 w 42"/>
                <a:gd name="T13" fmla="*/ 2 h 88"/>
                <a:gd name="T14" fmla="*/ 22 w 42"/>
                <a:gd name="T15" fmla="*/ 8 h 88"/>
                <a:gd name="T16" fmla="*/ 12 w 42"/>
                <a:gd name="T17" fmla="*/ 8 h 88"/>
                <a:gd name="T18" fmla="*/ 10 w 42"/>
                <a:gd name="T19" fmla="*/ 10 h 88"/>
                <a:gd name="T20" fmla="*/ 10 w 42"/>
                <a:gd name="T21" fmla="*/ 44 h 88"/>
                <a:gd name="T22" fmla="*/ 2 w 42"/>
                <a:gd name="T23" fmla="*/ 44 h 88"/>
                <a:gd name="T24" fmla="*/ 0 w 42"/>
                <a:gd name="T25" fmla="*/ 46 h 88"/>
                <a:gd name="T26" fmla="*/ 2 w 42"/>
                <a:gd name="T27" fmla="*/ 48 h 88"/>
                <a:gd name="T28" fmla="*/ 10 w 42"/>
                <a:gd name="T29" fmla="*/ 48 h 88"/>
                <a:gd name="T30" fmla="*/ 10 w 42"/>
                <a:gd name="T31" fmla="*/ 78 h 88"/>
                <a:gd name="T32" fmla="*/ 12 w 42"/>
                <a:gd name="T33" fmla="*/ 80 h 88"/>
                <a:gd name="T34" fmla="*/ 22 w 42"/>
                <a:gd name="T35" fmla="*/ 80 h 88"/>
                <a:gd name="T36" fmla="*/ 22 w 42"/>
                <a:gd name="T37" fmla="*/ 86 h 88"/>
                <a:gd name="T38" fmla="*/ 24 w 42"/>
                <a:gd name="T39" fmla="*/ 88 h 88"/>
                <a:gd name="T40" fmla="*/ 40 w 42"/>
                <a:gd name="T41" fmla="*/ 88 h 88"/>
                <a:gd name="T42" fmla="*/ 42 w 42"/>
                <a:gd name="T43" fmla="*/ 86 h 88"/>
                <a:gd name="T44" fmla="*/ 42 w 42"/>
                <a:gd name="T45" fmla="*/ 70 h 88"/>
                <a:gd name="T46" fmla="*/ 40 w 42"/>
                <a:gd name="T47" fmla="*/ 68 h 88"/>
                <a:gd name="T48" fmla="*/ 24 w 42"/>
                <a:gd name="T49" fmla="*/ 68 h 88"/>
                <a:gd name="T50" fmla="*/ 22 w 42"/>
                <a:gd name="T51" fmla="*/ 70 h 88"/>
                <a:gd name="T52" fmla="*/ 22 w 42"/>
                <a:gd name="T53" fmla="*/ 76 h 88"/>
                <a:gd name="T54" fmla="*/ 14 w 42"/>
                <a:gd name="T55" fmla="*/ 76 h 88"/>
                <a:gd name="T56" fmla="*/ 14 w 42"/>
                <a:gd name="T57" fmla="*/ 48 h 88"/>
                <a:gd name="T58" fmla="*/ 22 w 42"/>
                <a:gd name="T59" fmla="*/ 48 h 88"/>
                <a:gd name="T60" fmla="*/ 22 w 42"/>
                <a:gd name="T61" fmla="*/ 54 h 88"/>
                <a:gd name="T62" fmla="*/ 24 w 42"/>
                <a:gd name="T63" fmla="*/ 56 h 88"/>
                <a:gd name="T64" fmla="*/ 40 w 42"/>
                <a:gd name="T65" fmla="*/ 56 h 88"/>
                <a:gd name="T66" fmla="*/ 42 w 42"/>
                <a:gd name="T67" fmla="*/ 54 h 88"/>
                <a:gd name="T68" fmla="*/ 42 w 42"/>
                <a:gd name="T69" fmla="*/ 38 h 88"/>
                <a:gd name="T70" fmla="*/ 40 w 42"/>
                <a:gd name="T71" fmla="*/ 36 h 88"/>
                <a:gd name="T72" fmla="*/ 24 w 42"/>
                <a:gd name="T73" fmla="*/ 36 h 88"/>
                <a:gd name="T74" fmla="*/ 22 w 42"/>
                <a:gd name="T75" fmla="*/ 38 h 88"/>
                <a:gd name="T76" fmla="*/ 22 w 42"/>
                <a:gd name="T77" fmla="*/ 44 h 88"/>
                <a:gd name="T78" fmla="*/ 14 w 42"/>
                <a:gd name="T79" fmla="*/ 44 h 88"/>
                <a:gd name="T80" fmla="*/ 14 w 42"/>
                <a:gd name="T81" fmla="*/ 12 h 88"/>
                <a:gd name="T82" fmla="*/ 22 w 42"/>
                <a:gd name="T83" fmla="*/ 12 h 88"/>
                <a:gd name="T84" fmla="*/ 22 w 42"/>
                <a:gd name="T85" fmla="*/ 18 h 88"/>
                <a:gd name="T86" fmla="*/ 24 w 42"/>
                <a:gd name="T87" fmla="*/ 2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2" h="88">
                  <a:moveTo>
                    <a:pt x="24" y="20"/>
                  </a:moveTo>
                  <a:cubicBezTo>
                    <a:pt x="40" y="20"/>
                    <a:pt x="40" y="20"/>
                    <a:pt x="40" y="20"/>
                  </a:cubicBezTo>
                  <a:cubicBezTo>
                    <a:pt x="41" y="20"/>
                    <a:pt x="42" y="19"/>
                    <a:pt x="42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1"/>
                    <a:pt x="41" y="0"/>
                    <a:pt x="4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1"/>
                    <a:pt x="22" y="2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0" y="45"/>
                    <a:pt x="0" y="46"/>
                  </a:cubicBezTo>
                  <a:cubicBezTo>
                    <a:pt x="0" y="47"/>
                    <a:pt x="1" y="48"/>
                    <a:pt x="2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9"/>
                    <a:pt x="11" y="80"/>
                    <a:pt x="12" y="80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22" y="87"/>
                    <a:pt x="23" y="88"/>
                    <a:pt x="24" y="88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41" y="88"/>
                    <a:pt x="42" y="87"/>
                    <a:pt x="42" y="86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42" y="69"/>
                    <a:pt x="41" y="68"/>
                    <a:pt x="40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3" y="68"/>
                    <a:pt x="22" y="69"/>
                    <a:pt x="22" y="70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2" y="55"/>
                    <a:pt x="23" y="56"/>
                    <a:pt x="24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1" y="56"/>
                    <a:pt x="42" y="55"/>
                    <a:pt x="42" y="54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7"/>
                    <a:pt x="41" y="36"/>
                    <a:pt x="40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2" y="37"/>
                    <a:pt x="22" y="38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3" y="20"/>
                    <a:pt x="2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</p:grpSp>
      <p:sp>
        <p:nvSpPr>
          <p:cNvPr id="156" name="Oval 38">
            <a:extLst>
              <a:ext uri="{FF2B5EF4-FFF2-40B4-BE49-F238E27FC236}">
                <a16:creationId xmlns:a16="http://schemas.microsoft.com/office/drawing/2014/main" id="{ADF1F12B-C638-44C7-B072-24FA6951C621}"/>
              </a:ext>
            </a:extLst>
          </p:cNvPr>
          <p:cNvSpPr/>
          <p:nvPr/>
        </p:nvSpPr>
        <p:spPr>
          <a:xfrm>
            <a:off x="769604" y="5459658"/>
            <a:ext cx="577088" cy="57708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id-ID" sz="1920" kern="12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57" name="Group 44">
            <a:extLst>
              <a:ext uri="{FF2B5EF4-FFF2-40B4-BE49-F238E27FC236}">
                <a16:creationId xmlns:a16="http://schemas.microsoft.com/office/drawing/2014/main" id="{7ED04032-7554-4A1C-AAA3-90949E55F3F6}"/>
              </a:ext>
            </a:extLst>
          </p:cNvPr>
          <p:cNvGrpSpPr/>
          <p:nvPr/>
        </p:nvGrpSpPr>
        <p:grpSpPr>
          <a:xfrm>
            <a:off x="889712" y="5589807"/>
            <a:ext cx="288782" cy="290067"/>
            <a:chOff x="8445469" y="1787528"/>
            <a:chExt cx="360344" cy="361951"/>
          </a:xfrm>
          <a:solidFill>
            <a:srgbClr val="4B97B4"/>
          </a:solidFill>
          <a:effectLst/>
        </p:grpSpPr>
        <p:sp>
          <p:nvSpPr>
            <p:cNvPr id="158" name="Freeform 311">
              <a:extLst>
                <a:ext uri="{FF2B5EF4-FFF2-40B4-BE49-F238E27FC236}">
                  <a16:creationId xmlns:a16="http://schemas.microsoft.com/office/drawing/2014/main" id="{69A5D1F1-6E66-4F09-AACF-99B5731E0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9910" y="2089154"/>
              <a:ext cx="104775" cy="60325"/>
            </a:xfrm>
            <a:custGeom>
              <a:avLst/>
              <a:gdLst>
                <a:gd name="T0" fmla="*/ 26 w 28"/>
                <a:gd name="T1" fmla="*/ 0 h 16"/>
                <a:gd name="T2" fmla="*/ 24 w 28"/>
                <a:gd name="T3" fmla="*/ 0 h 16"/>
                <a:gd name="T4" fmla="*/ 4 w 28"/>
                <a:gd name="T5" fmla="*/ 0 h 16"/>
                <a:gd name="T6" fmla="*/ 2 w 28"/>
                <a:gd name="T7" fmla="*/ 0 h 16"/>
                <a:gd name="T8" fmla="*/ 0 w 28"/>
                <a:gd name="T9" fmla="*/ 2 h 16"/>
                <a:gd name="T10" fmla="*/ 0 w 28"/>
                <a:gd name="T11" fmla="*/ 14 h 16"/>
                <a:gd name="T12" fmla="*/ 2 w 28"/>
                <a:gd name="T13" fmla="*/ 16 h 16"/>
                <a:gd name="T14" fmla="*/ 26 w 28"/>
                <a:gd name="T15" fmla="*/ 16 h 16"/>
                <a:gd name="T16" fmla="*/ 28 w 28"/>
                <a:gd name="T17" fmla="*/ 14 h 16"/>
                <a:gd name="T18" fmla="*/ 28 w 28"/>
                <a:gd name="T19" fmla="*/ 2 h 16"/>
                <a:gd name="T20" fmla="*/ 26 w 2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6">
                  <a:moveTo>
                    <a:pt x="26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6"/>
                    <a:pt x="28" y="15"/>
                    <a:pt x="28" y="14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59" name="Freeform 312">
              <a:extLst>
                <a:ext uri="{FF2B5EF4-FFF2-40B4-BE49-F238E27FC236}">
                  <a16:creationId xmlns:a16="http://schemas.microsoft.com/office/drawing/2014/main" id="{E5F6D1A7-5157-419D-BA97-C29CA4F63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5469" y="1882779"/>
              <a:ext cx="134938" cy="190500"/>
            </a:xfrm>
            <a:custGeom>
              <a:avLst/>
              <a:gdLst>
                <a:gd name="T0" fmla="*/ 15 w 36"/>
                <a:gd name="T1" fmla="*/ 51 h 51"/>
                <a:gd name="T2" fmla="*/ 36 w 36"/>
                <a:gd name="T3" fmla="*/ 51 h 51"/>
                <a:gd name="T4" fmla="*/ 36 w 36"/>
                <a:gd name="T5" fmla="*/ 39 h 51"/>
                <a:gd name="T6" fmla="*/ 36 w 36"/>
                <a:gd name="T7" fmla="*/ 38 h 51"/>
                <a:gd name="T8" fmla="*/ 30 w 36"/>
                <a:gd name="T9" fmla="*/ 22 h 51"/>
                <a:gd name="T10" fmla="*/ 22 w 36"/>
                <a:gd name="T11" fmla="*/ 19 h 51"/>
                <a:gd name="T12" fmla="*/ 19 w 36"/>
                <a:gd name="T13" fmla="*/ 27 h 51"/>
                <a:gd name="T14" fmla="*/ 20 w 36"/>
                <a:gd name="T15" fmla="*/ 33 h 51"/>
                <a:gd name="T16" fmla="*/ 14 w 36"/>
                <a:gd name="T17" fmla="*/ 26 h 51"/>
                <a:gd name="T18" fmla="*/ 7 w 36"/>
                <a:gd name="T19" fmla="*/ 2 h 51"/>
                <a:gd name="T20" fmla="*/ 1 w 36"/>
                <a:gd name="T21" fmla="*/ 1 h 51"/>
                <a:gd name="T22" fmla="*/ 0 w 36"/>
                <a:gd name="T23" fmla="*/ 3 h 51"/>
                <a:gd name="T24" fmla="*/ 0 w 36"/>
                <a:gd name="T25" fmla="*/ 35 h 51"/>
                <a:gd name="T26" fmla="*/ 1 w 36"/>
                <a:gd name="T27" fmla="*/ 37 h 51"/>
                <a:gd name="T28" fmla="*/ 15 w 36"/>
                <a:gd name="T2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51">
                  <a:moveTo>
                    <a:pt x="15" y="51"/>
                  </a:moveTo>
                  <a:cubicBezTo>
                    <a:pt x="36" y="51"/>
                    <a:pt x="36" y="51"/>
                    <a:pt x="36" y="51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39"/>
                    <a:pt x="36" y="39"/>
                    <a:pt x="36" y="38"/>
                  </a:cubicBezTo>
                  <a:cubicBezTo>
                    <a:pt x="36" y="38"/>
                    <a:pt x="32" y="26"/>
                    <a:pt x="30" y="22"/>
                  </a:cubicBezTo>
                  <a:cubicBezTo>
                    <a:pt x="28" y="19"/>
                    <a:pt x="24" y="18"/>
                    <a:pt x="22" y="19"/>
                  </a:cubicBezTo>
                  <a:cubicBezTo>
                    <a:pt x="20" y="20"/>
                    <a:pt x="18" y="23"/>
                    <a:pt x="19" y="27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13"/>
                    <a:pt x="12" y="5"/>
                    <a:pt x="7" y="2"/>
                  </a:cubicBezTo>
                  <a:cubicBezTo>
                    <a:pt x="4" y="0"/>
                    <a:pt x="2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1" y="37"/>
                  </a:cubicBezTo>
                  <a:cubicBezTo>
                    <a:pt x="4" y="39"/>
                    <a:pt x="12" y="48"/>
                    <a:pt x="15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60" name="Freeform 313">
              <a:extLst>
                <a:ext uri="{FF2B5EF4-FFF2-40B4-BE49-F238E27FC236}">
                  <a16:creationId xmlns:a16="http://schemas.microsoft.com/office/drawing/2014/main" id="{3D7FA344-9333-4168-8D8D-3016FA10C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5018" y="2089151"/>
              <a:ext cx="104775" cy="60325"/>
            </a:xfrm>
            <a:custGeom>
              <a:avLst/>
              <a:gdLst>
                <a:gd name="T0" fmla="*/ 26 w 28"/>
                <a:gd name="T1" fmla="*/ 0 h 16"/>
                <a:gd name="T2" fmla="*/ 24 w 28"/>
                <a:gd name="T3" fmla="*/ 0 h 16"/>
                <a:gd name="T4" fmla="*/ 4 w 28"/>
                <a:gd name="T5" fmla="*/ 0 h 16"/>
                <a:gd name="T6" fmla="*/ 2 w 28"/>
                <a:gd name="T7" fmla="*/ 0 h 16"/>
                <a:gd name="T8" fmla="*/ 0 w 28"/>
                <a:gd name="T9" fmla="*/ 2 h 16"/>
                <a:gd name="T10" fmla="*/ 0 w 28"/>
                <a:gd name="T11" fmla="*/ 14 h 16"/>
                <a:gd name="T12" fmla="*/ 2 w 28"/>
                <a:gd name="T13" fmla="*/ 16 h 16"/>
                <a:gd name="T14" fmla="*/ 26 w 28"/>
                <a:gd name="T15" fmla="*/ 16 h 16"/>
                <a:gd name="T16" fmla="*/ 28 w 28"/>
                <a:gd name="T17" fmla="*/ 14 h 16"/>
                <a:gd name="T18" fmla="*/ 28 w 28"/>
                <a:gd name="T19" fmla="*/ 2 h 16"/>
                <a:gd name="T20" fmla="*/ 26 w 2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6">
                  <a:moveTo>
                    <a:pt x="26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6"/>
                    <a:pt x="28" y="15"/>
                    <a:pt x="28" y="14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61" name="Freeform 314">
              <a:extLst>
                <a:ext uri="{FF2B5EF4-FFF2-40B4-BE49-F238E27FC236}">
                  <a16:creationId xmlns:a16="http://schemas.microsoft.com/office/drawing/2014/main" id="{A60BB206-BEF1-4CE0-AB19-77B855B33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876" y="1882777"/>
              <a:ext cx="134937" cy="190500"/>
            </a:xfrm>
            <a:custGeom>
              <a:avLst/>
              <a:gdLst>
                <a:gd name="T0" fmla="*/ 35 w 36"/>
                <a:gd name="T1" fmla="*/ 1 h 51"/>
                <a:gd name="T2" fmla="*/ 29 w 36"/>
                <a:gd name="T3" fmla="*/ 2 h 51"/>
                <a:gd name="T4" fmla="*/ 22 w 36"/>
                <a:gd name="T5" fmla="*/ 26 h 51"/>
                <a:gd name="T6" fmla="*/ 16 w 36"/>
                <a:gd name="T7" fmla="*/ 33 h 51"/>
                <a:gd name="T8" fmla="*/ 17 w 36"/>
                <a:gd name="T9" fmla="*/ 27 h 51"/>
                <a:gd name="T10" fmla="*/ 14 w 36"/>
                <a:gd name="T11" fmla="*/ 19 h 51"/>
                <a:gd name="T12" fmla="*/ 6 w 36"/>
                <a:gd name="T13" fmla="*/ 22 h 51"/>
                <a:gd name="T14" fmla="*/ 0 w 36"/>
                <a:gd name="T15" fmla="*/ 38 h 51"/>
                <a:gd name="T16" fmla="*/ 0 w 36"/>
                <a:gd name="T17" fmla="*/ 39 h 51"/>
                <a:gd name="T18" fmla="*/ 0 w 36"/>
                <a:gd name="T19" fmla="*/ 51 h 51"/>
                <a:gd name="T20" fmla="*/ 21 w 36"/>
                <a:gd name="T21" fmla="*/ 51 h 51"/>
                <a:gd name="T22" fmla="*/ 35 w 36"/>
                <a:gd name="T23" fmla="*/ 36 h 51"/>
                <a:gd name="T24" fmla="*/ 36 w 36"/>
                <a:gd name="T25" fmla="*/ 35 h 51"/>
                <a:gd name="T26" fmla="*/ 36 w 36"/>
                <a:gd name="T27" fmla="*/ 3 h 51"/>
                <a:gd name="T28" fmla="*/ 35 w 36"/>
                <a:gd name="T2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51">
                  <a:moveTo>
                    <a:pt x="35" y="1"/>
                  </a:moveTo>
                  <a:cubicBezTo>
                    <a:pt x="34" y="1"/>
                    <a:pt x="32" y="0"/>
                    <a:pt x="29" y="2"/>
                  </a:cubicBezTo>
                  <a:cubicBezTo>
                    <a:pt x="24" y="5"/>
                    <a:pt x="22" y="13"/>
                    <a:pt x="22" y="26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3"/>
                    <a:pt x="16" y="20"/>
                    <a:pt x="14" y="19"/>
                  </a:cubicBezTo>
                  <a:cubicBezTo>
                    <a:pt x="12" y="18"/>
                    <a:pt x="8" y="19"/>
                    <a:pt x="6" y="22"/>
                  </a:cubicBezTo>
                  <a:cubicBezTo>
                    <a:pt x="4" y="26"/>
                    <a:pt x="0" y="38"/>
                    <a:pt x="0" y="3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4" y="48"/>
                    <a:pt x="33" y="39"/>
                    <a:pt x="35" y="36"/>
                  </a:cubicBezTo>
                  <a:cubicBezTo>
                    <a:pt x="36" y="36"/>
                    <a:pt x="36" y="36"/>
                    <a:pt x="36" y="3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2"/>
                    <a:pt x="35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62" name="Freeform 315">
              <a:extLst>
                <a:ext uri="{FF2B5EF4-FFF2-40B4-BE49-F238E27FC236}">
                  <a16:creationId xmlns:a16="http://schemas.microsoft.com/office/drawing/2014/main" id="{2DA3617B-DC94-4F5C-B401-CE97A2E98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9439" y="1863727"/>
              <a:ext cx="52388" cy="82550"/>
            </a:xfrm>
            <a:custGeom>
              <a:avLst/>
              <a:gdLst>
                <a:gd name="T0" fmla="*/ 33 w 33"/>
                <a:gd name="T1" fmla="*/ 0 h 52"/>
                <a:gd name="T2" fmla="*/ 0 w 33"/>
                <a:gd name="T3" fmla="*/ 0 h 52"/>
                <a:gd name="T4" fmla="*/ 16 w 33"/>
                <a:gd name="T5" fmla="*/ 52 h 52"/>
                <a:gd name="T6" fmla="*/ 33 w 33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52">
                  <a:moveTo>
                    <a:pt x="33" y="0"/>
                  </a:moveTo>
                  <a:lnTo>
                    <a:pt x="0" y="0"/>
                  </a:lnTo>
                  <a:lnTo>
                    <a:pt x="16" y="52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63" name="Freeform 316">
              <a:extLst>
                <a:ext uri="{FF2B5EF4-FFF2-40B4-BE49-F238E27FC236}">
                  <a16:creationId xmlns:a16="http://schemas.microsoft.com/office/drawing/2014/main" id="{A8EBEA93-2EF8-48D9-9DFF-ABFF9BDC0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52" y="1795465"/>
              <a:ext cx="53974" cy="52388"/>
            </a:xfrm>
            <a:custGeom>
              <a:avLst/>
              <a:gdLst>
                <a:gd name="T0" fmla="*/ 34 w 34"/>
                <a:gd name="T1" fmla="*/ 33 h 33"/>
                <a:gd name="T2" fmla="*/ 26 w 34"/>
                <a:gd name="T3" fmla="*/ 0 h 33"/>
                <a:gd name="T4" fmla="*/ 0 w 34"/>
                <a:gd name="T5" fmla="*/ 33 h 33"/>
                <a:gd name="T6" fmla="*/ 34 w 34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3">
                  <a:moveTo>
                    <a:pt x="34" y="33"/>
                  </a:moveTo>
                  <a:lnTo>
                    <a:pt x="26" y="0"/>
                  </a:lnTo>
                  <a:lnTo>
                    <a:pt x="0" y="33"/>
                  </a:lnTo>
                  <a:lnTo>
                    <a:pt x="34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64" name="Freeform 317">
              <a:extLst>
                <a:ext uri="{FF2B5EF4-FFF2-40B4-BE49-F238E27FC236}">
                  <a16:creationId xmlns:a16="http://schemas.microsoft.com/office/drawing/2014/main" id="{570A609A-CC29-4DA9-B6DB-D026AD338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0401" y="1787528"/>
              <a:ext cx="90488" cy="60325"/>
            </a:xfrm>
            <a:custGeom>
              <a:avLst/>
              <a:gdLst>
                <a:gd name="T0" fmla="*/ 0 w 57"/>
                <a:gd name="T1" fmla="*/ 0 h 38"/>
                <a:gd name="T2" fmla="*/ 7 w 57"/>
                <a:gd name="T3" fmla="*/ 38 h 38"/>
                <a:gd name="T4" fmla="*/ 47 w 57"/>
                <a:gd name="T5" fmla="*/ 38 h 38"/>
                <a:gd name="T6" fmla="*/ 57 w 57"/>
                <a:gd name="T7" fmla="*/ 0 h 38"/>
                <a:gd name="T8" fmla="*/ 0 w 57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8">
                  <a:moveTo>
                    <a:pt x="0" y="0"/>
                  </a:moveTo>
                  <a:lnTo>
                    <a:pt x="7" y="38"/>
                  </a:lnTo>
                  <a:lnTo>
                    <a:pt x="47" y="38"/>
                  </a:lnTo>
                  <a:lnTo>
                    <a:pt x="5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65" name="Freeform 318">
              <a:extLst>
                <a:ext uri="{FF2B5EF4-FFF2-40B4-BE49-F238E27FC236}">
                  <a16:creationId xmlns:a16="http://schemas.microsoft.com/office/drawing/2014/main" id="{95488071-86FF-4431-8AED-30DCE6AF4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2789" y="1863728"/>
              <a:ext cx="93662" cy="104775"/>
            </a:xfrm>
            <a:custGeom>
              <a:avLst/>
              <a:gdLst>
                <a:gd name="T0" fmla="*/ 21 w 59"/>
                <a:gd name="T1" fmla="*/ 0 h 66"/>
                <a:gd name="T2" fmla="*/ 0 w 59"/>
                <a:gd name="T3" fmla="*/ 66 h 66"/>
                <a:gd name="T4" fmla="*/ 0 w 59"/>
                <a:gd name="T5" fmla="*/ 66 h 66"/>
                <a:gd name="T6" fmla="*/ 59 w 59"/>
                <a:gd name="T7" fmla="*/ 0 h 66"/>
                <a:gd name="T8" fmla="*/ 21 w 59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6">
                  <a:moveTo>
                    <a:pt x="21" y="0"/>
                  </a:moveTo>
                  <a:lnTo>
                    <a:pt x="0" y="66"/>
                  </a:lnTo>
                  <a:lnTo>
                    <a:pt x="0" y="66"/>
                  </a:lnTo>
                  <a:lnTo>
                    <a:pt x="59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66" name="Freeform 319">
              <a:extLst>
                <a:ext uri="{FF2B5EF4-FFF2-40B4-BE49-F238E27FC236}">
                  <a16:creationId xmlns:a16="http://schemas.microsoft.com/office/drawing/2014/main" id="{4662CD45-A59B-46B4-AE54-3134F3C1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4068" y="1795470"/>
              <a:ext cx="52388" cy="52388"/>
            </a:xfrm>
            <a:custGeom>
              <a:avLst/>
              <a:gdLst>
                <a:gd name="T0" fmla="*/ 0 w 33"/>
                <a:gd name="T1" fmla="*/ 33 h 33"/>
                <a:gd name="T2" fmla="*/ 33 w 33"/>
                <a:gd name="T3" fmla="*/ 33 h 33"/>
                <a:gd name="T4" fmla="*/ 7 w 33"/>
                <a:gd name="T5" fmla="*/ 0 h 33"/>
                <a:gd name="T6" fmla="*/ 0 w 33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3">
                  <a:moveTo>
                    <a:pt x="0" y="33"/>
                  </a:moveTo>
                  <a:lnTo>
                    <a:pt x="33" y="33"/>
                  </a:lnTo>
                  <a:lnTo>
                    <a:pt x="7" y="0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67" name="Freeform 320">
              <a:extLst>
                <a:ext uri="{FF2B5EF4-FFF2-40B4-BE49-F238E27FC236}">
                  <a16:creationId xmlns:a16="http://schemas.microsoft.com/office/drawing/2014/main" id="{D5E544B9-B163-4D76-963B-1CF0E6E95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89" y="1863725"/>
              <a:ext cx="95250" cy="107950"/>
            </a:xfrm>
            <a:custGeom>
              <a:avLst/>
              <a:gdLst>
                <a:gd name="T0" fmla="*/ 60 w 60"/>
                <a:gd name="T1" fmla="*/ 66 h 68"/>
                <a:gd name="T2" fmla="*/ 36 w 60"/>
                <a:gd name="T3" fmla="*/ 0 h 68"/>
                <a:gd name="T4" fmla="*/ 0 w 60"/>
                <a:gd name="T5" fmla="*/ 0 h 68"/>
                <a:gd name="T6" fmla="*/ 60 w 60"/>
                <a:gd name="T7" fmla="*/ 68 h 68"/>
                <a:gd name="T8" fmla="*/ 60 w 60"/>
                <a:gd name="T9" fmla="*/ 6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8">
                  <a:moveTo>
                    <a:pt x="60" y="66"/>
                  </a:moveTo>
                  <a:lnTo>
                    <a:pt x="36" y="0"/>
                  </a:lnTo>
                  <a:lnTo>
                    <a:pt x="0" y="0"/>
                  </a:lnTo>
                  <a:lnTo>
                    <a:pt x="60" y="68"/>
                  </a:lnTo>
                  <a:lnTo>
                    <a:pt x="6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</p:grpSp>
      <p:sp>
        <p:nvSpPr>
          <p:cNvPr id="169" name="矩形 168">
            <a:extLst>
              <a:ext uri="{FF2B5EF4-FFF2-40B4-BE49-F238E27FC236}">
                <a16:creationId xmlns:a16="http://schemas.microsoft.com/office/drawing/2014/main" id="{8C21642B-F924-40F3-81D8-D9A8900732D5}"/>
              </a:ext>
            </a:extLst>
          </p:cNvPr>
          <p:cNvSpPr/>
          <p:nvPr/>
        </p:nvSpPr>
        <p:spPr>
          <a:xfrm>
            <a:off x="769604" y="119149"/>
            <a:ext cx="3544254" cy="1142337"/>
          </a:xfrm>
          <a:prstGeom prst="rect">
            <a:avLst/>
          </a:prstGeom>
          <a:solidFill>
            <a:srgbClr val="C6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r>
              <a:rPr lang="zh-CN" altLang="en-US" sz="4400" kern="1200" dirty="0">
                <a:solidFill>
                  <a:srgbClr val="1649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什么是</a:t>
            </a:r>
            <a:r>
              <a:rPr lang="en-US" altLang="zh-CN" sz="4400" kern="1200" dirty="0">
                <a:solidFill>
                  <a:srgbClr val="1649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Jet</a:t>
            </a:r>
            <a:r>
              <a:rPr lang="zh-CN" altLang="en-US" sz="4400" kern="1200" dirty="0">
                <a:solidFill>
                  <a:srgbClr val="1649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？</a:t>
            </a:r>
          </a:p>
        </p:txBody>
      </p:sp>
      <p:sp>
        <p:nvSpPr>
          <p:cNvPr id="178" name="矩形 177">
            <a:extLst>
              <a:ext uri="{FF2B5EF4-FFF2-40B4-BE49-F238E27FC236}">
                <a16:creationId xmlns:a16="http://schemas.microsoft.com/office/drawing/2014/main" id="{678B5200-99FD-44BA-95EC-46729E75BF7C}"/>
              </a:ext>
            </a:extLst>
          </p:cNvPr>
          <p:cNvSpPr/>
          <p:nvPr/>
        </p:nvSpPr>
        <p:spPr>
          <a:xfrm>
            <a:off x="1665247" y="3562846"/>
            <a:ext cx="4013597" cy="369575"/>
          </a:xfrm>
          <a:prstGeom prst="rect">
            <a:avLst/>
          </a:prstGeom>
          <a:solidFill>
            <a:srgbClr val="C6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75390" hangingPunct="1">
              <a:defRPr/>
            </a:pPr>
            <a:r>
              <a:rPr lang="en-US" altLang="zh-CN" sz="1920" kern="1200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QCD</a:t>
            </a:r>
            <a:r>
              <a:rPr lang="zh-CN" altLang="en-US" sz="1920" kern="1200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 中部分子强子化后的产物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335CE4C-9621-684D-B3CE-D4C51AA60EA3}"/>
              </a:ext>
            </a:extLst>
          </p:cNvPr>
          <p:cNvSpPr/>
          <p:nvPr/>
        </p:nvSpPr>
        <p:spPr>
          <a:xfrm>
            <a:off x="164270" y="7525459"/>
            <a:ext cx="61207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One of the most striking phenomena that can be observed in high-energy collisions is the production of highly collimated bunches of particles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93FEEFBD-2E44-A849-8C30-C3BF49E2FD00}"/>
              </a:ext>
            </a:extLst>
          </p:cNvPr>
          <p:cNvSpPr/>
          <p:nvPr/>
        </p:nvSpPr>
        <p:spPr>
          <a:xfrm>
            <a:off x="1596406" y="4545121"/>
            <a:ext cx="4013597" cy="369575"/>
          </a:xfrm>
          <a:prstGeom prst="rect">
            <a:avLst/>
          </a:prstGeom>
          <a:solidFill>
            <a:srgbClr val="C6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75390" hangingPunct="1">
              <a:defRPr/>
            </a:pPr>
            <a:r>
              <a:rPr lang="zh-CN" altLang="en-US" sz="1920" kern="1200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携带了“硬”过程的主要信息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1F736E4A-DF2A-8C4F-A9F9-356B0958B15F}"/>
              </a:ext>
            </a:extLst>
          </p:cNvPr>
          <p:cNvSpPr/>
          <p:nvPr/>
        </p:nvSpPr>
        <p:spPr>
          <a:xfrm>
            <a:off x="1616211" y="5357256"/>
            <a:ext cx="4111671" cy="770431"/>
          </a:xfrm>
          <a:prstGeom prst="rect">
            <a:avLst/>
          </a:prstGeom>
          <a:solidFill>
            <a:srgbClr val="C6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75390" hangingPunct="1">
              <a:defRPr/>
            </a:pPr>
            <a:r>
              <a:rPr lang="zh-CN" altLang="en-US" sz="1920" kern="1200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强子化也过程也带来了困难</a:t>
            </a:r>
            <a:endParaRPr lang="en-US" altLang="zh-CN" sz="1920" kern="1200" dirty="0">
              <a:solidFill>
                <a:srgbClr val="FF0000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pPr algn="l" defTabSz="975390" hangingPunct="1">
              <a:defRPr/>
            </a:pPr>
            <a:r>
              <a:rPr lang="en-US" altLang="zh-CN" sz="1920" kern="1200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——</a:t>
            </a:r>
            <a:r>
              <a:rPr lang="zh-CN" altLang="en-US" sz="1920" kern="1200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没有色单态粒子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E4F1988-1249-9943-920E-3675C1293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296" y="5675522"/>
            <a:ext cx="6794504" cy="4048392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62A04B31-45A9-8142-A829-15B0BA689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9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03" y="146513"/>
            <a:ext cx="6404830" cy="492906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DE05B58-1C76-4E43-ABD2-EBAAC8199298}"/>
              </a:ext>
            </a:extLst>
          </p:cNvPr>
          <p:cNvSpPr txBox="1"/>
          <p:nvPr/>
        </p:nvSpPr>
        <p:spPr>
          <a:xfrm>
            <a:off x="429324" y="2063237"/>
            <a:ext cx="6668492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marR="0" indent="-45720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理论上</a:t>
            </a: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jet </a:t>
            </a:r>
            <a:r>
              <a:rPr kumimoji="0" lang="zh-CN" alt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和部分子是对应的</a:t>
            </a:r>
            <a:endParaRPr kumimoji="0" lang="en-US" altLang="zh-CN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Avenir Light"/>
            </a:endParaRPr>
          </a:p>
          <a:p>
            <a:pPr marL="457200" marR="0" indent="-45720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实验上是高度同向的一束粒子（强子）</a:t>
            </a:r>
            <a:endParaRPr kumimoji="0" lang="zh-CN" alt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Avenir Light"/>
            </a:endParaRPr>
          </a:p>
        </p:txBody>
      </p:sp>
      <p:sp>
        <p:nvSpPr>
          <p:cNvPr id="77" name="Oval 38">
            <a:extLst>
              <a:ext uri="{FF2B5EF4-FFF2-40B4-BE49-F238E27FC236}">
                <a16:creationId xmlns:a16="http://schemas.microsoft.com/office/drawing/2014/main" id="{E23DCAD9-35C7-7146-A4DE-ECF322A45F5E}"/>
              </a:ext>
            </a:extLst>
          </p:cNvPr>
          <p:cNvSpPr/>
          <p:nvPr/>
        </p:nvSpPr>
        <p:spPr>
          <a:xfrm>
            <a:off x="742124" y="6676358"/>
            <a:ext cx="577088" cy="57708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id-ID" sz="1920" kern="12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78" name="Group 44">
            <a:extLst>
              <a:ext uri="{FF2B5EF4-FFF2-40B4-BE49-F238E27FC236}">
                <a16:creationId xmlns:a16="http://schemas.microsoft.com/office/drawing/2014/main" id="{27477497-A439-EC47-A114-133E4A022798}"/>
              </a:ext>
            </a:extLst>
          </p:cNvPr>
          <p:cNvGrpSpPr/>
          <p:nvPr/>
        </p:nvGrpSpPr>
        <p:grpSpPr>
          <a:xfrm>
            <a:off x="862232" y="6806507"/>
            <a:ext cx="288782" cy="290067"/>
            <a:chOff x="8445469" y="1787528"/>
            <a:chExt cx="360344" cy="361951"/>
          </a:xfrm>
          <a:solidFill>
            <a:srgbClr val="4B97B4"/>
          </a:solidFill>
          <a:effectLst/>
        </p:grpSpPr>
        <p:sp>
          <p:nvSpPr>
            <p:cNvPr id="79" name="Freeform 311">
              <a:extLst>
                <a:ext uri="{FF2B5EF4-FFF2-40B4-BE49-F238E27FC236}">
                  <a16:creationId xmlns:a16="http://schemas.microsoft.com/office/drawing/2014/main" id="{044B14A4-FD93-3140-BAFC-61C9668B5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9910" y="2089154"/>
              <a:ext cx="104775" cy="60325"/>
            </a:xfrm>
            <a:custGeom>
              <a:avLst/>
              <a:gdLst>
                <a:gd name="T0" fmla="*/ 26 w 28"/>
                <a:gd name="T1" fmla="*/ 0 h 16"/>
                <a:gd name="T2" fmla="*/ 24 w 28"/>
                <a:gd name="T3" fmla="*/ 0 h 16"/>
                <a:gd name="T4" fmla="*/ 4 w 28"/>
                <a:gd name="T5" fmla="*/ 0 h 16"/>
                <a:gd name="T6" fmla="*/ 2 w 28"/>
                <a:gd name="T7" fmla="*/ 0 h 16"/>
                <a:gd name="T8" fmla="*/ 0 w 28"/>
                <a:gd name="T9" fmla="*/ 2 h 16"/>
                <a:gd name="T10" fmla="*/ 0 w 28"/>
                <a:gd name="T11" fmla="*/ 14 h 16"/>
                <a:gd name="T12" fmla="*/ 2 w 28"/>
                <a:gd name="T13" fmla="*/ 16 h 16"/>
                <a:gd name="T14" fmla="*/ 26 w 28"/>
                <a:gd name="T15" fmla="*/ 16 h 16"/>
                <a:gd name="T16" fmla="*/ 28 w 28"/>
                <a:gd name="T17" fmla="*/ 14 h 16"/>
                <a:gd name="T18" fmla="*/ 28 w 28"/>
                <a:gd name="T19" fmla="*/ 2 h 16"/>
                <a:gd name="T20" fmla="*/ 26 w 2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6">
                  <a:moveTo>
                    <a:pt x="26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6"/>
                    <a:pt x="28" y="15"/>
                    <a:pt x="28" y="14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80" name="Freeform 312">
              <a:extLst>
                <a:ext uri="{FF2B5EF4-FFF2-40B4-BE49-F238E27FC236}">
                  <a16:creationId xmlns:a16="http://schemas.microsoft.com/office/drawing/2014/main" id="{4107A88C-3A54-C444-BF4F-15CF6B599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5469" y="1882779"/>
              <a:ext cx="134938" cy="190500"/>
            </a:xfrm>
            <a:custGeom>
              <a:avLst/>
              <a:gdLst>
                <a:gd name="T0" fmla="*/ 15 w 36"/>
                <a:gd name="T1" fmla="*/ 51 h 51"/>
                <a:gd name="T2" fmla="*/ 36 w 36"/>
                <a:gd name="T3" fmla="*/ 51 h 51"/>
                <a:gd name="T4" fmla="*/ 36 w 36"/>
                <a:gd name="T5" fmla="*/ 39 h 51"/>
                <a:gd name="T6" fmla="*/ 36 w 36"/>
                <a:gd name="T7" fmla="*/ 38 h 51"/>
                <a:gd name="T8" fmla="*/ 30 w 36"/>
                <a:gd name="T9" fmla="*/ 22 h 51"/>
                <a:gd name="T10" fmla="*/ 22 w 36"/>
                <a:gd name="T11" fmla="*/ 19 h 51"/>
                <a:gd name="T12" fmla="*/ 19 w 36"/>
                <a:gd name="T13" fmla="*/ 27 h 51"/>
                <a:gd name="T14" fmla="*/ 20 w 36"/>
                <a:gd name="T15" fmla="*/ 33 h 51"/>
                <a:gd name="T16" fmla="*/ 14 w 36"/>
                <a:gd name="T17" fmla="*/ 26 h 51"/>
                <a:gd name="T18" fmla="*/ 7 w 36"/>
                <a:gd name="T19" fmla="*/ 2 h 51"/>
                <a:gd name="T20" fmla="*/ 1 w 36"/>
                <a:gd name="T21" fmla="*/ 1 h 51"/>
                <a:gd name="T22" fmla="*/ 0 w 36"/>
                <a:gd name="T23" fmla="*/ 3 h 51"/>
                <a:gd name="T24" fmla="*/ 0 w 36"/>
                <a:gd name="T25" fmla="*/ 35 h 51"/>
                <a:gd name="T26" fmla="*/ 1 w 36"/>
                <a:gd name="T27" fmla="*/ 37 h 51"/>
                <a:gd name="T28" fmla="*/ 15 w 36"/>
                <a:gd name="T2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51">
                  <a:moveTo>
                    <a:pt x="15" y="51"/>
                  </a:moveTo>
                  <a:cubicBezTo>
                    <a:pt x="36" y="51"/>
                    <a:pt x="36" y="51"/>
                    <a:pt x="36" y="51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39"/>
                    <a:pt x="36" y="39"/>
                    <a:pt x="36" y="38"/>
                  </a:cubicBezTo>
                  <a:cubicBezTo>
                    <a:pt x="36" y="38"/>
                    <a:pt x="32" y="26"/>
                    <a:pt x="30" y="22"/>
                  </a:cubicBezTo>
                  <a:cubicBezTo>
                    <a:pt x="28" y="19"/>
                    <a:pt x="24" y="18"/>
                    <a:pt x="22" y="19"/>
                  </a:cubicBezTo>
                  <a:cubicBezTo>
                    <a:pt x="20" y="20"/>
                    <a:pt x="18" y="23"/>
                    <a:pt x="19" y="27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13"/>
                    <a:pt x="12" y="5"/>
                    <a:pt x="7" y="2"/>
                  </a:cubicBezTo>
                  <a:cubicBezTo>
                    <a:pt x="4" y="0"/>
                    <a:pt x="2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1" y="37"/>
                  </a:cubicBezTo>
                  <a:cubicBezTo>
                    <a:pt x="4" y="39"/>
                    <a:pt x="12" y="48"/>
                    <a:pt x="15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81" name="Freeform 313">
              <a:extLst>
                <a:ext uri="{FF2B5EF4-FFF2-40B4-BE49-F238E27FC236}">
                  <a16:creationId xmlns:a16="http://schemas.microsoft.com/office/drawing/2014/main" id="{92DA9208-A881-CF43-917D-A5296C7FA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5018" y="2089151"/>
              <a:ext cx="104775" cy="60325"/>
            </a:xfrm>
            <a:custGeom>
              <a:avLst/>
              <a:gdLst>
                <a:gd name="T0" fmla="*/ 26 w 28"/>
                <a:gd name="T1" fmla="*/ 0 h 16"/>
                <a:gd name="T2" fmla="*/ 24 w 28"/>
                <a:gd name="T3" fmla="*/ 0 h 16"/>
                <a:gd name="T4" fmla="*/ 4 w 28"/>
                <a:gd name="T5" fmla="*/ 0 h 16"/>
                <a:gd name="T6" fmla="*/ 2 w 28"/>
                <a:gd name="T7" fmla="*/ 0 h 16"/>
                <a:gd name="T8" fmla="*/ 0 w 28"/>
                <a:gd name="T9" fmla="*/ 2 h 16"/>
                <a:gd name="T10" fmla="*/ 0 w 28"/>
                <a:gd name="T11" fmla="*/ 14 h 16"/>
                <a:gd name="T12" fmla="*/ 2 w 28"/>
                <a:gd name="T13" fmla="*/ 16 h 16"/>
                <a:gd name="T14" fmla="*/ 26 w 28"/>
                <a:gd name="T15" fmla="*/ 16 h 16"/>
                <a:gd name="T16" fmla="*/ 28 w 28"/>
                <a:gd name="T17" fmla="*/ 14 h 16"/>
                <a:gd name="T18" fmla="*/ 28 w 28"/>
                <a:gd name="T19" fmla="*/ 2 h 16"/>
                <a:gd name="T20" fmla="*/ 26 w 2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6">
                  <a:moveTo>
                    <a:pt x="26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6"/>
                    <a:pt x="28" y="15"/>
                    <a:pt x="28" y="14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82" name="Freeform 314">
              <a:extLst>
                <a:ext uri="{FF2B5EF4-FFF2-40B4-BE49-F238E27FC236}">
                  <a16:creationId xmlns:a16="http://schemas.microsoft.com/office/drawing/2014/main" id="{9C156466-5A2D-DF4B-810D-D2E5E7132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876" y="1882777"/>
              <a:ext cx="134937" cy="190500"/>
            </a:xfrm>
            <a:custGeom>
              <a:avLst/>
              <a:gdLst>
                <a:gd name="T0" fmla="*/ 35 w 36"/>
                <a:gd name="T1" fmla="*/ 1 h 51"/>
                <a:gd name="T2" fmla="*/ 29 w 36"/>
                <a:gd name="T3" fmla="*/ 2 h 51"/>
                <a:gd name="T4" fmla="*/ 22 w 36"/>
                <a:gd name="T5" fmla="*/ 26 h 51"/>
                <a:gd name="T6" fmla="*/ 16 w 36"/>
                <a:gd name="T7" fmla="*/ 33 h 51"/>
                <a:gd name="T8" fmla="*/ 17 w 36"/>
                <a:gd name="T9" fmla="*/ 27 h 51"/>
                <a:gd name="T10" fmla="*/ 14 w 36"/>
                <a:gd name="T11" fmla="*/ 19 h 51"/>
                <a:gd name="T12" fmla="*/ 6 w 36"/>
                <a:gd name="T13" fmla="*/ 22 h 51"/>
                <a:gd name="T14" fmla="*/ 0 w 36"/>
                <a:gd name="T15" fmla="*/ 38 h 51"/>
                <a:gd name="T16" fmla="*/ 0 w 36"/>
                <a:gd name="T17" fmla="*/ 39 h 51"/>
                <a:gd name="T18" fmla="*/ 0 w 36"/>
                <a:gd name="T19" fmla="*/ 51 h 51"/>
                <a:gd name="T20" fmla="*/ 21 w 36"/>
                <a:gd name="T21" fmla="*/ 51 h 51"/>
                <a:gd name="T22" fmla="*/ 35 w 36"/>
                <a:gd name="T23" fmla="*/ 36 h 51"/>
                <a:gd name="T24" fmla="*/ 36 w 36"/>
                <a:gd name="T25" fmla="*/ 35 h 51"/>
                <a:gd name="T26" fmla="*/ 36 w 36"/>
                <a:gd name="T27" fmla="*/ 3 h 51"/>
                <a:gd name="T28" fmla="*/ 35 w 36"/>
                <a:gd name="T2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51">
                  <a:moveTo>
                    <a:pt x="35" y="1"/>
                  </a:moveTo>
                  <a:cubicBezTo>
                    <a:pt x="34" y="1"/>
                    <a:pt x="32" y="0"/>
                    <a:pt x="29" y="2"/>
                  </a:cubicBezTo>
                  <a:cubicBezTo>
                    <a:pt x="24" y="5"/>
                    <a:pt x="22" y="13"/>
                    <a:pt x="22" y="26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3"/>
                    <a:pt x="16" y="20"/>
                    <a:pt x="14" y="19"/>
                  </a:cubicBezTo>
                  <a:cubicBezTo>
                    <a:pt x="12" y="18"/>
                    <a:pt x="8" y="19"/>
                    <a:pt x="6" y="22"/>
                  </a:cubicBezTo>
                  <a:cubicBezTo>
                    <a:pt x="4" y="26"/>
                    <a:pt x="0" y="38"/>
                    <a:pt x="0" y="3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4" y="48"/>
                    <a:pt x="33" y="39"/>
                    <a:pt x="35" y="36"/>
                  </a:cubicBezTo>
                  <a:cubicBezTo>
                    <a:pt x="36" y="36"/>
                    <a:pt x="36" y="36"/>
                    <a:pt x="36" y="3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2"/>
                    <a:pt x="35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83" name="Freeform 315">
              <a:extLst>
                <a:ext uri="{FF2B5EF4-FFF2-40B4-BE49-F238E27FC236}">
                  <a16:creationId xmlns:a16="http://schemas.microsoft.com/office/drawing/2014/main" id="{B06D1463-6E5B-994A-B2C7-44937E50C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9439" y="1863727"/>
              <a:ext cx="52388" cy="82550"/>
            </a:xfrm>
            <a:custGeom>
              <a:avLst/>
              <a:gdLst>
                <a:gd name="T0" fmla="*/ 33 w 33"/>
                <a:gd name="T1" fmla="*/ 0 h 52"/>
                <a:gd name="T2" fmla="*/ 0 w 33"/>
                <a:gd name="T3" fmla="*/ 0 h 52"/>
                <a:gd name="T4" fmla="*/ 16 w 33"/>
                <a:gd name="T5" fmla="*/ 52 h 52"/>
                <a:gd name="T6" fmla="*/ 33 w 33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52">
                  <a:moveTo>
                    <a:pt x="33" y="0"/>
                  </a:moveTo>
                  <a:lnTo>
                    <a:pt x="0" y="0"/>
                  </a:lnTo>
                  <a:lnTo>
                    <a:pt x="16" y="52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84" name="Freeform 316">
              <a:extLst>
                <a:ext uri="{FF2B5EF4-FFF2-40B4-BE49-F238E27FC236}">
                  <a16:creationId xmlns:a16="http://schemas.microsoft.com/office/drawing/2014/main" id="{80DC45B2-95F5-3444-BB83-E2EBF97D3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52" y="1795465"/>
              <a:ext cx="53974" cy="52388"/>
            </a:xfrm>
            <a:custGeom>
              <a:avLst/>
              <a:gdLst>
                <a:gd name="T0" fmla="*/ 34 w 34"/>
                <a:gd name="T1" fmla="*/ 33 h 33"/>
                <a:gd name="T2" fmla="*/ 26 w 34"/>
                <a:gd name="T3" fmla="*/ 0 h 33"/>
                <a:gd name="T4" fmla="*/ 0 w 34"/>
                <a:gd name="T5" fmla="*/ 33 h 33"/>
                <a:gd name="T6" fmla="*/ 34 w 34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3">
                  <a:moveTo>
                    <a:pt x="34" y="33"/>
                  </a:moveTo>
                  <a:lnTo>
                    <a:pt x="26" y="0"/>
                  </a:lnTo>
                  <a:lnTo>
                    <a:pt x="0" y="33"/>
                  </a:lnTo>
                  <a:lnTo>
                    <a:pt x="34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85" name="Freeform 317">
              <a:extLst>
                <a:ext uri="{FF2B5EF4-FFF2-40B4-BE49-F238E27FC236}">
                  <a16:creationId xmlns:a16="http://schemas.microsoft.com/office/drawing/2014/main" id="{060B5A33-87F1-234E-A760-485692FBB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0401" y="1787528"/>
              <a:ext cx="90488" cy="60325"/>
            </a:xfrm>
            <a:custGeom>
              <a:avLst/>
              <a:gdLst>
                <a:gd name="T0" fmla="*/ 0 w 57"/>
                <a:gd name="T1" fmla="*/ 0 h 38"/>
                <a:gd name="T2" fmla="*/ 7 w 57"/>
                <a:gd name="T3" fmla="*/ 38 h 38"/>
                <a:gd name="T4" fmla="*/ 47 w 57"/>
                <a:gd name="T5" fmla="*/ 38 h 38"/>
                <a:gd name="T6" fmla="*/ 57 w 57"/>
                <a:gd name="T7" fmla="*/ 0 h 38"/>
                <a:gd name="T8" fmla="*/ 0 w 57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8">
                  <a:moveTo>
                    <a:pt x="0" y="0"/>
                  </a:moveTo>
                  <a:lnTo>
                    <a:pt x="7" y="38"/>
                  </a:lnTo>
                  <a:lnTo>
                    <a:pt x="47" y="38"/>
                  </a:lnTo>
                  <a:lnTo>
                    <a:pt x="5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86" name="Freeform 318">
              <a:extLst>
                <a:ext uri="{FF2B5EF4-FFF2-40B4-BE49-F238E27FC236}">
                  <a16:creationId xmlns:a16="http://schemas.microsoft.com/office/drawing/2014/main" id="{AA2F067C-0A9F-6640-BD1C-C9DA56BC0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2789" y="1863728"/>
              <a:ext cx="93662" cy="104775"/>
            </a:xfrm>
            <a:custGeom>
              <a:avLst/>
              <a:gdLst>
                <a:gd name="T0" fmla="*/ 21 w 59"/>
                <a:gd name="T1" fmla="*/ 0 h 66"/>
                <a:gd name="T2" fmla="*/ 0 w 59"/>
                <a:gd name="T3" fmla="*/ 66 h 66"/>
                <a:gd name="T4" fmla="*/ 0 w 59"/>
                <a:gd name="T5" fmla="*/ 66 h 66"/>
                <a:gd name="T6" fmla="*/ 59 w 59"/>
                <a:gd name="T7" fmla="*/ 0 h 66"/>
                <a:gd name="T8" fmla="*/ 21 w 59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6">
                  <a:moveTo>
                    <a:pt x="21" y="0"/>
                  </a:moveTo>
                  <a:lnTo>
                    <a:pt x="0" y="66"/>
                  </a:lnTo>
                  <a:lnTo>
                    <a:pt x="0" y="66"/>
                  </a:lnTo>
                  <a:lnTo>
                    <a:pt x="59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87" name="Freeform 319">
              <a:extLst>
                <a:ext uri="{FF2B5EF4-FFF2-40B4-BE49-F238E27FC236}">
                  <a16:creationId xmlns:a16="http://schemas.microsoft.com/office/drawing/2014/main" id="{0F6548C9-6A74-A842-9AE5-9468BA954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4068" y="1795470"/>
              <a:ext cx="52388" cy="52388"/>
            </a:xfrm>
            <a:custGeom>
              <a:avLst/>
              <a:gdLst>
                <a:gd name="T0" fmla="*/ 0 w 33"/>
                <a:gd name="T1" fmla="*/ 33 h 33"/>
                <a:gd name="T2" fmla="*/ 33 w 33"/>
                <a:gd name="T3" fmla="*/ 33 h 33"/>
                <a:gd name="T4" fmla="*/ 7 w 33"/>
                <a:gd name="T5" fmla="*/ 0 h 33"/>
                <a:gd name="T6" fmla="*/ 0 w 33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3">
                  <a:moveTo>
                    <a:pt x="0" y="33"/>
                  </a:moveTo>
                  <a:lnTo>
                    <a:pt x="33" y="33"/>
                  </a:lnTo>
                  <a:lnTo>
                    <a:pt x="7" y="0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88" name="Freeform 320">
              <a:extLst>
                <a:ext uri="{FF2B5EF4-FFF2-40B4-BE49-F238E27FC236}">
                  <a16:creationId xmlns:a16="http://schemas.microsoft.com/office/drawing/2014/main" id="{8572408B-8975-3F46-BAFF-B90E41088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89" y="1863725"/>
              <a:ext cx="95250" cy="107950"/>
            </a:xfrm>
            <a:custGeom>
              <a:avLst/>
              <a:gdLst>
                <a:gd name="T0" fmla="*/ 60 w 60"/>
                <a:gd name="T1" fmla="*/ 66 h 68"/>
                <a:gd name="T2" fmla="*/ 36 w 60"/>
                <a:gd name="T3" fmla="*/ 0 h 68"/>
                <a:gd name="T4" fmla="*/ 0 w 60"/>
                <a:gd name="T5" fmla="*/ 0 h 68"/>
                <a:gd name="T6" fmla="*/ 60 w 60"/>
                <a:gd name="T7" fmla="*/ 68 h 68"/>
                <a:gd name="T8" fmla="*/ 60 w 60"/>
                <a:gd name="T9" fmla="*/ 6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8">
                  <a:moveTo>
                    <a:pt x="60" y="66"/>
                  </a:moveTo>
                  <a:lnTo>
                    <a:pt x="36" y="0"/>
                  </a:lnTo>
                  <a:lnTo>
                    <a:pt x="0" y="0"/>
                  </a:lnTo>
                  <a:lnTo>
                    <a:pt x="60" y="68"/>
                  </a:lnTo>
                  <a:lnTo>
                    <a:pt x="6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pPr algn="l" defTabSz="975390" hangingPunct="1">
                <a:defRPr/>
              </a:pPr>
              <a:endParaRPr lang="id-ID" sz="1920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</p:grpSp>
      <p:sp>
        <p:nvSpPr>
          <p:cNvPr id="89" name="矩形 88">
            <a:extLst>
              <a:ext uri="{FF2B5EF4-FFF2-40B4-BE49-F238E27FC236}">
                <a16:creationId xmlns:a16="http://schemas.microsoft.com/office/drawing/2014/main" id="{BEAB5501-7E42-EA4D-9FFF-B953BA454BAB}"/>
              </a:ext>
            </a:extLst>
          </p:cNvPr>
          <p:cNvSpPr/>
          <p:nvPr/>
        </p:nvSpPr>
        <p:spPr>
          <a:xfrm>
            <a:off x="1616211" y="6721661"/>
            <a:ext cx="4111671" cy="410659"/>
          </a:xfrm>
          <a:prstGeom prst="rect">
            <a:avLst/>
          </a:prstGeom>
          <a:solidFill>
            <a:srgbClr val="C6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75390" hangingPunct="1">
              <a:defRPr/>
            </a:pPr>
            <a:r>
              <a:rPr lang="zh-CN" altLang="en-US" sz="1920" kern="1200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一般多个</a:t>
            </a:r>
            <a:r>
              <a:rPr lang="en-US" altLang="zh-CN" sz="1920" kern="1200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Jet</a:t>
            </a:r>
            <a:r>
              <a:rPr lang="zh-CN" altLang="en-US" sz="1920" kern="1200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 一起出现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A6D283B-4CFA-FE48-84FD-CF7A9D273C74}"/>
              </a:ext>
            </a:extLst>
          </p:cNvPr>
          <p:cNvSpPr txBox="1"/>
          <p:nvPr/>
        </p:nvSpPr>
        <p:spPr>
          <a:xfrm>
            <a:off x="164271" y="1253804"/>
            <a:ext cx="7037138" cy="9643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altLang="zh-CN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High-energy </a:t>
            </a:r>
            <a:r>
              <a:rPr lang="en-US" altLang="zh-CN" sz="28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partons</a:t>
            </a:r>
            <a:r>
              <a:rPr lang="en-US" altLang="zh-CN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unavoidably lead to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collimated bunches of hadrons</a:t>
            </a:r>
          </a:p>
        </p:txBody>
      </p:sp>
    </p:spTree>
    <p:extLst>
      <p:ext uri="{BB962C8B-B14F-4D97-AF65-F5344CB8AC3E}">
        <p14:creationId xmlns:p14="http://schemas.microsoft.com/office/powerpoint/2010/main" val="1124575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D8E186-8C79-C74A-A1D8-9E3F62FBD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D8F2-233A-DC4A-BEDF-E544D80792D9}" type="datetime1">
              <a:rPr lang="zh-CN" altLang="en-US" smtClean="0"/>
              <a:t>2021/1/30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C11BF6-594E-9B4B-A3D2-1A9181137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45" y="60559"/>
            <a:ext cx="9016254" cy="963248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200EDC3-3BBE-B24E-9A25-29CA4AD183B8}"/>
              </a:ext>
            </a:extLst>
          </p:cNvPr>
          <p:cNvSpPr txBox="1"/>
          <p:nvPr/>
        </p:nvSpPr>
        <p:spPr>
          <a:xfrm>
            <a:off x="451789" y="1190021"/>
            <a:ext cx="2731517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编号</a:t>
            </a:r>
            <a:endParaRPr kumimoji="0" lang="en-US" altLang="zh-CN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solidFill>
                  <a:schemeClr val="bg1"/>
                </a:solidFill>
              </a:rPr>
              <a:t>粒子种类</a:t>
            </a:r>
            <a:endParaRPr lang="en-US" altLang="zh-CN" dirty="0">
              <a:solidFill>
                <a:schemeClr val="bg1"/>
              </a:solidFill>
            </a:endParaRP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母粒子</a:t>
            </a:r>
            <a:endParaRPr kumimoji="0" lang="en-US" altLang="zh-CN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solidFill>
                  <a:schemeClr val="bg1"/>
                </a:solidFill>
              </a:rPr>
              <a:t>子粒子</a:t>
            </a:r>
            <a:endParaRPr lang="en-US" altLang="zh-CN" dirty="0">
              <a:solidFill>
                <a:schemeClr val="bg1"/>
              </a:solidFill>
            </a:endParaRP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能量</a:t>
            </a:r>
            <a:endParaRPr kumimoji="0" lang="en-US" altLang="zh-CN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solidFill>
                  <a:schemeClr val="bg1"/>
                </a:solidFill>
              </a:rPr>
              <a:t>方向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59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8B2D96A-5DC1-4348-A206-57D035D4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2020-09-17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A4C178-EE22-654C-BF44-11EB68F2E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/>
              <a:t>CEPCSW Tutorial @ IHEP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E8FB21-44FD-D148-85EF-C7F3C0E10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2573"/>
            <a:ext cx="12979190" cy="9421847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D350124B-FF6B-8246-900F-E12478FB038D}"/>
              </a:ext>
            </a:extLst>
          </p:cNvPr>
          <p:cNvSpPr/>
          <p:nvPr/>
        </p:nvSpPr>
        <p:spPr>
          <a:xfrm>
            <a:off x="7458074" y="600645"/>
            <a:ext cx="4614863" cy="663615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spc="384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Hard</a:t>
            </a:r>
            <a:r>
              <a:rPr kumimoji="0" lang="zh-CN" altLang="en-US" sz="2400" b="0" i="0" u="none" strike="noStrike" spc="384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kumimoji="0" lang="en-US" altLang="zh-CN" sz="2400" b="0" i="0" u="none" strike="noStrike" spc="384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process</a:t>
            </a:r>
            <a:r>
              <a:rPr kumimoji="0" lang="zh-CN" altLang="en-US" sz="2400" b="0" i="0" u="none" strike="noStrike" spc="384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BBD8205-78C8-154C-A811-057EC43763D9}"/>
              </a:ext>
            </a:extLst>
          </p:cNvPr>
          <p:cNvCxnSpPr>
            <a:cxnSpLocks/>
          </p:cNvCxnSpPr>
          <p:nvPr/>
        </p:nvCxnSpPr>
        <p:spPr>
          <a:xfrm flipV="1">
            <a:off x="893763" y="1928804"/>
            <a:ext cx="11579225" cy="2"/>
          </a:xfrm>
          <a:prstGeom prst="line">
            <a:avLst/>
          </a:prstGeom>
          <a:noFill/>
          <a:ln w="50800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779FAD93-1BF8-7E46-971E-DE7F3A52F4E8}"/>
              </a:ext>
            </a:extLst>
          </p:cNvPr>
          <p:cNvCxnSpPr>
            <a:cxnSpLocks/>
          </p:cNvCxnSpPr>
          <p:nvPr/>
        </p:nvCxnSpPr>
        <p:spPr>
          <a:xfrm flipV="1">
            <a:off x="960436" y="5853097"/>
            <a:ext cx="11369675" cy="3"/>
          </a:xfrm>
          <a:prstGeom prst="line">
            <a:avLst/>
          </a:prstGeom>
          <a:noFill/>
          <a:ln w="50800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63ED4729-9192-C741-A0F3-93EDC9A78CF2}"/>
              </a:ext>
            </a:extLst>
          </p:cNvPr>
          <p:cNvSpPr/>
          <p:nvPr/>
        </p:nvSpPr>
        <p:spPr>
          <a:xfrm>
            <a:off x="7110411" y="2346609"/>
            <a:ext cx="4962526" cy="663615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spc="384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Fragmentation</a:t>
            </a:r>
            <a:endParaRPr kumimoji="0" lang="zh-CN" altLang="en-US" sz="2400" b="0" i="0" u="none" strike="noStrike" spc="384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6A1DE9DF-A38E-4241-91C3-86958531AB24}"/>
              </a:ext>
            </a:extLst>
          </p:cNvPr>
          <p:cNvSpPr/>
          <p:nvPr/>
        </p:nvSpPr>
        <p:spPr>
          <a:xfrm>
            <a:off x="25609" y="5931151"/>
            <a:ext cx="4962526" cy="40393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spc="384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(Final)</a:t>
            </a:r>
            <a:r>
              <a:rPr kumimoji="0" lang="zh-CN" altLang="en-US" sz="1200" b="0" i="0" u="none" strike="noStrike" spc="384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kumimoji="0" lang="en-US" altLang="zh-CN" sz="1200" b="0" i="0" u="none" strike="noStrike" spc="384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state</a:t>
            </a:r>
            <a:r>
              <a:rPr kumimoji="0" lang="zh-CN" altLang="en-US" sz="1200" b="0" i="0" u="none" strike="noStrike" spc="384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kumimoji="0" lang="en-US" altLang="zh-CN" sz="1200" b="0" i="0" u="none" strike="noStrike" spc="384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particles</a:t>
            </a:r>
            <a:endParaRPr kumimoji="0" lang="zh-CN" altLang="en-US" sz="1200" b="0" i="0" u="none" strike="noStrike" spc="384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1BA1248-12B8-204B-BBFD-FA337F4A0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65" y="271023"/>
            <a:ext cx="3186461" cy="7835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EBCA08B-E89D-E145-88AC-F799437C8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110" y="2558182"/>
            <a:ext cx="3588569" cy="260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98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95AEB7-6306-874E-B99D-A504E2B9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3BAAD-9B17-D945-AB66-96FB0B71ACAF}" type="datetime1">
              <a:rPr lang="zh-CN" altLang="en-US" smtClean="0"/>
              <a:t>2021/1/30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1BE77C5-B6E6-DF4A-9F4A-6B3BA94FE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99"/>
            <a:ext cx="13004800" cy="302202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6F9DFF4-6E94-684A-963B-940432EDF2CA}"/>
              </a:ext>
            </a:extLst>
          </p:cNvPr>
          <p:cNvSpPr txBox="1"/>
          <p:nvPr/>
        </p:nvSpPr>
        <p:spPr>
          <a:xfrm>
            <a:off x="3655948" y="279106"/>
            <a:ext cx="4950074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级联衰变的粒子</a:t>
            </a:r>
            <a:endParaRPr kumimoji="0" lang="zh-CN" alt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Avenir Ligh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C957648-4523-BF40-8606-1B4AFB2C6A28}"/>
              </a:ext>
            </a:extLst>
          </p:cNvPr>
          <p:cNvSpPr txBox="1"/>
          <p:nvPr/>
        </p:nvSpPr>
        <p:spPr>
          <a:xfrm>
            <a:off x="2356644" y="5860455"/>
            <a:ext cx="7284045" cy="37959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探测器最多只能知道末态粒子的</a:t>
            </a:r>
            <a:endParaRPr kumimoji="0" lang="en-US" altLang="zh-CN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Avenir Light"/>
            </a:endParaRPr>
          </a:p>
          <a:p>
            <a:pPr marL="571500" marR="0" indent="-57150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四动量 （有事只有三动量）</a:t>
            </a:r>
            <a:endParaRPr lang="en-US" altLang="zh-CN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71500" marR="0" indent="-57150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粒子的起点 （</a:t>
            </a:r>
            <a:r>
              <a:rPr kumimoji="0" lang="en-US" altLang="zh-CN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 r 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、</a:t>
            </a:r>
            <a:r>
              <a:rPr kumimoji="0" lang="en-US" altLang="zh-CN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 z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）</a:t>
            </a:r>
            <a:endParaRPr kumimoji="0" lang="en-US" altLang="zh-CN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Avenir Light"/>
            </a:endParaRPr>
          </a:p>
          <a:p>
            <a:pPr marL="571500" marR="0" indent="-57150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粒子的终点 （大小适中）</a:t>
            </a:r>
            <a:endParaRPr kumimoji="0" lang="zh-CN" altLang="en-US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42612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57184" y="2376799"/>
            <a:ext cx="2150274" cy="67461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51414" tIns="51414" rIns="51414" bIns="51414" numCol="1" spcCol="1270" anchor="ctr" anchorCtr="0">
            <a:noAutofit/>
          </a:bodyPr>
          <a:lstStyle/>
          <a:p>
            <a:pPr defTabSz="101149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560" kern="1200" dirty="0" err="1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重要</a:t>
            </a:r>
            <a:endParaRPr lang="en-US" sz="2560" kern="12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70635" y="3754068"/>
            <a:ext cx="2150274" cy="67461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51414" tIns="51414" rIns="51414" bIns="51414" numCol="1" spcCol="1270" anchor="ctr" anchorCtr="0">
            <a:noAutofit/>
          </a:bodyPr>
          <a:lstStyle/>
          <a:p>
            <a:pPr defTabSz="101149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CN" altLang="en-US" sz="2000" kern="1200" dirty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探测困难</a:t>
            </a:r>
            <a:endParaRPr lang="en-US" sz="2000" kern="12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970635" y="5131336"/>
            <a:ext cx="2150274" cy="67461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51414" tIns="51414" rIns="51414" bIns="51414" numCol="1" spcCol="1270" anchor="ctr" anchorCtr="0">
            <a:noAutofit/>
          </a:bodyPr>
          <a:lstStyle/>
          <a:p>
            <a:pPr defTabSz="101149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CN" altLang="en-US" sz="2560" kern="1200" dirty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有结构</a:t>
            </a:r>
            <a:endParaRPr lang="en-US" sz="2560" kern="12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70635" y="6508605"/>
            <a:ext cx="2150274" cy="67461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51414" tIns="51414" rIns="51414" bIns="51414" numCol="1" spcCol="1270" anchor="ctr" anchorCtr="0">
            <a:noAutofit/>
          </a:bodyPr>
          <a:lstStyle/>
          <a:p>
            <a:pPr defTabSz="101149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560" kern="1200" dirty="0" err="1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信息量大</a:t>
            </a:r>
            <a:endParaRPr lang="en-US" sz="2560" kern="12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34321" y="3942414"/>
            <a:ext cx="2314806" cy="12080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51414" tIns="51414" rIns="51414" bIns="51414" numCol="1" spcCol="1270" anchor="ctr" anchorCtr="0">
            <a:noAutofit/>
          </a:bodyPr>
          <a:lstStyle/>
          <a:p>
            <a:pPr defTabSz="101149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560" kern="1200" dirty="0" err="1">
                <a:solidFill>
                  <a:srgbClr val="1649FF"/>
                </a:solidFill>
                <a:latin typeface="Bebas Neue" charset="0"/>
                <a:ea typeface="Bebas Neue" charset="0"/>
                <a:cs typeface="Bebas Neue" charset="0"/>
              </a:rPr>
              <a:t>难点</a:t>
            </a:r>
            <a:r>
              <a:rPr lang="zh-CN" altLang="en-US" sz="2560" kern="1200" dirty="0">
                <a:solidFill>
                  <a:srgbClr val="1649FF"/>
                </a:solidFill>
                <a:latin typeface="Bebas Neue" charset="0"/>
                <a:ea typeface="Bebas Neue" charset="0"/>
                <a:cs typeface="Bebas Neue" charset="0"/>
              </a:rPr>
              <a:t>、</a:t>
            </a:r>
            <a:r>
              <a:rPr lang="en-US" sz="2560" kern="1200" dirty="0" err="1">
                <a:solidFill>
                  <a:srgbClr val="1649FF"/>
                </a:solidFill>
                <a:latin typeface="Bebas Neue" charset="0"/>
                <a:ea typeface="Bebas Neue" charset="0"/>
                <a:cs typeface="Bebas Neue" charset="0"/>
              </a:rPr>
              <a:t>总结</a:t>
            </a:r>
            <a:endParaRPr lang="en-US" sz="2560" kern="1200" dirty="0">
              <a:solidFill>
                <a:srgbClr val="1649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704246" y="1908492"/>
            <a:ext cx="5614195" cy="1418002"/>
            <a:chOff x="6182272" y="1092448"/>
            <a:chExt cx="5366266" cy="1084157"/>
          </a:xfrm>
        </p:grpSpPr>
        <p:sp>
          <p:nvSpPr>
            <p:cNvPr id="15" name="Rounded Rectangle 14"/>
            <p:cNvSpPr/>
            <p:nvPr/>
          </p:nvSpPr>
          <p:spPr>
            <a:xfrm>
              <a:off x="6182272" y="1092448"/>
              <a:ext cx="5366266" cy="5157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12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2752" tIns="51414" rIns="0" bIns="51414" numCol="1" spcCol="1270" anchor="ctr" anchorCtr="0">
              <a:noAutofit/>
            </a:bodyPr>
            <a:lstStyle/>
            <a:p>
              <a:pPr algn="l" defTabSz="975390" hangingPunct="1">
                <a:lnSpc>
                  <a:spcPct val="89000"/>
                </a:lnSpc>
                <a:defRPr/>
              </a:pPr>
              <a:r>
                <a:rPr lang="zh-CN" altLang="en-US" sz="1493" kern="1200" dirty="0">
                  <a:solidFill>
                    <a:srgbClr val="222222"/>
                  </a:solidFill>
                  <a:latin typeface="Source Sans Pro" charset="0"/>
                </a:rPr>
                <a:t>数量</a:t>
              </a:r>
              <a:r>
                <a:rPr lang="en-US" sz="1493" kern="1200" dirty="0" err="1">
                  <a:solidFill>
                    <a:srgbClr val="222222"/>
                  </a:solidFill>
                  <a:latin typeface="Source Sans Pro" charset="0"/>
                </a:rPr>
                <a:t>多</a:t>
              </a:r>
              <a:r>
                <a:rPr lang="en-US" sz="1493" kern="1200" dirty="0">
                  <a:solidFill>
                    <a:srgbClr val="222222"/>
                  </a:solidFill>
                  <a:latin typeface="Source Sans Pro" charset="0"/>
                </a:rPr>
                <a:t>	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182272" y="1660821"/>
              <a:ext cx="5366266" cy="5157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12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2752" tIns="51414" rIns="0" bIns="51414" numCol="1" spcCol="1270" anchor="ctr" anchorCtr="0">
              <a:noAutofit/>
            </a:bodyPr>
            <a:lstStyle/>
            <a:p>
              <a:pPr algn="l" defTabSz="975390" hangingPunct="1">
                <a:lnSpc>
                  <a:spcPct val="89000"/>
                </a:lnSpc>
                <a:defRPr/>
              </a:pPr>
              <a:r>
                <a:rPr lang="en-US" sz="1493" kern="1200" dirty="0" err="1">
                  <a:solidFill>
                    <a:srgbClr val="222222"/>
                  </a:solidFill>
                  <a:latin typeface="Source Sans Pro" charset="0"/>
                </a:rPr>
                <a:t>携带</a:t>
              </a:r>
              <a:r>
                <a:rPr lang="zh-CN" altLang="en-US" sz="1493" kern="1200" dirty="0">
                  <a:solidFill>
                    <a:srgbClr val="222222"/>
                  </a:solidFill>
                  <a:latin typeface="Source Sans Pro" charset="0"/>
                </a:rPr>
                <a:t>“硬”</a:t>
              </a:r>
              <a:r>
                <a:rPr lang="en-US" sz="1493" kern="1200" dirty="0" err="1">
                  <a:solidFill>
                    <a:srgbClr val="222222"/>
                  </a:solidFill>
                  <a:latin typeface="Source Sans Pro" charset="0"/>
                </a:rPr>
                <a:t>过程的信息</a:t>
              </a:r>
              <a:endParaRPr lang="en-US" sz="1493" kern="1200" dirty="0">
                <a:solidFill>
                  <a:srgbClr val="222222"/>
                </a:solidFill>
                <a:latin typeface="Source Sans Pro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 rot="10800000" flipV="1">
              <a:off x="6228201" y="1132264"/>
              <a:ext cx="438395" cy="436152"/>
            </a:xfrm>
            <a:custGeom>
              <a:avLst/>
              <a:gdLst>
                <a:gd name="connsiteX0" fmla="*/ 0 w 1346941"/>
                <a:gd name="connsiteY0" fmla="*/ 670031 h 1340062"/>
                <a:gd name="connsiteX1" fmla="*/ 673471 w 1346941"/>
                <a:gd name="connsiteY1" fmla="*/ 0 h 1340062"/>
                <a:gd name="connsiteX2" fmla="*/ 1346942 w 1346941"/>
                <a:gd name="connsiteY2" fmla="*/ 670031 h 1340062"/>
                <a:gd name="connsiteX3" fmla="*/ 673471 w 1346941"/>
                <a:gd name="connsiteY3" fmla="*/ 1340062 h 1340062"/>
                <a:gd name="connsiteX4" fmla="*/ 0 w 1346941"/>
                <a:gd name="connsiteY4" fmla="*/ 670031 h 134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941" h="1340062">
                  <a:moveTo>
                    <a:pt x="0" y="670031"/>
                  </a:moveTo>
                  <a:cubicBezTo>
                    <a:pt x="0" y="299983"/>
                    <a:pt x="301523" y="0"/>
                    <a:pt x="673471" y="0"/>
                  </a:cubicBezTo>
                  <a:cubicBezTo>
                    <a:pt x="1045419" y="0"/>
                    <a:pt x="1346942" y="299983"/>
                    <a:pt x="1346942" y="670031"/>
                  </a:cubicBezTo>
                  <a:cubicBezTo>
                    <a:pt x="1346942" y="1040079"/>
                    <a:pt x="1045419" y="1340062"/>
                    <a:pt x="673471" y="1340062"/>
                  </a:cubicBezTo>
                  <a:cubicBezTo>
                    <a:pt x="301523" y="1340062"/>
                    <a:pt x="0" y="1040079"/>
                    <a:pt x="0" y="670031"/>
                  </a:cubicBezTo>
                  <a:close/>
                </a:path>
              </a:pathLst>
            </a:custGeom>
            <a:solidFill>
              <a:schemeClr val="accent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94990" tIns="293558" rIns="294990" bIns="293558" numCol="1" spcCol="1270" anchor="ctr" anchorCtr="0">
              <a:noAutofit/>
            </a:bodyPr>
            <a:lstStyle/>
            <a:p>
              <a:pPr defTabSz="101149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565" kern="1200" dirty="0">
                  <a:solidFill>
                    <a:srgbClr val="FFFFFF"/>
                  </a:solidFill>
                  <a:latin typeface="Source Sans Pro" charset="0"/>
                </a:rPr>
                <a:t>A</a:t>
              </a:r>
            </a:p>
          </p:txBody>
        </p:sp>
        <p:sp>
          <p:nvSpPr>
            <p:cNvPr id="10" name="Freeform 9"/>
            <p:cNvSpPr/>
            <p:nvPr/>
          </p:nvSpPr>
          <p:spPr>
            <a:xfrm rot="10800000" flipV="1">
              <a:off x="6228201" y="1700637"/>
              <a:ext cx="438395" cy="436152"/>
            </a:xfrm>
            <a:custGeom>
              <a:avLst/>
              <a:gdLst>
                <a:gd name="connsiteX0" fmla="*/ 0 w 1346941"/>
                <a:gd name="connsiteY0" fmla="*/ 670031 h 1340062"/>
                <a:gd name="connsiteX1" fmla="*/ 673471 w 1346941"/>
                <a:gd name="connsiteY1" fmla="*/ 0 h 1340062"/>
                <a:gd name="connsiteX2" fmla="*/ 1346942 w 1346941"/>
                <a:gd name="connsiteY2" fmla="*/ 670031 h 1340062"/>
                <a:gd name="connsiteX3" fmla="*/ 673471 w 1346941"/>
                <a:gd name="connsiteY3" fmla="*/ 1340062 h 1340062"/>
                <a:gd name="connsiteX4" fmla="*/ 0 w 1346941"/>
                <a:gd name="connsiteY4" fmla="*/ 670031 h 134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941" h="1340062">
                  <a:moveTo>
                    <a:pt x="0" y="670031"/>
                  </a:moveTo>
                  <a:cubicBezTo>
                    <a:pt x="0" y="299983"/>
                    <a:pt x="301523" y="0"/>
                    <a:pt x="673471" y="0"/>
                  </a:cubicBezTo>
                  <a:cubicBezTo>
                    <a:pt x="1045419" y="0"/>
                    <a:pt x="1346942" y="299983"/>
                    <a:pt x="1346942" y="670031"/>
                  </a:cubicBezTo>
                  <a:cubicBezTo>
                    <a:pt x="1346942" y="1040079"/>
                    <a:pt x="1045419" y="1340062"/>
                    <a:pt x="673471" y="1340062"/>
                  </a:cubicBezTo>
                  <a:cubicBezTo>
                    <a:pt x="301523" y="1340062"/>
                    <a:pt x="0" y="1040079"/>
                    <a:pt x="0" y="670031"/>
                  </a:cubicBezTo>
                  <a:close/>
                </a:path>
              </a:pathLst>
            </a:custGeom>
            <a:solidFill>
              <a:schemeClr val="accent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94990" tIns="293558" rIns="294990" bIns="293558" numCol="1" spcCol="1270" anchor="ctr" anchorCtr="0">
              <a:noAutofit/>
            </a:bodyPr>
            <a:lstStyle/>
            <a:p>
              <a:pPr defTabSz="101149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565" kern="1200" dirty="0">
                  <a:solidFill>
                    <a:srgbClr val="FFFFFF"/>
                  </a:solidFill>
                  <a:latin typeface="Source Sans Pro" charset="0"/>
                </a:rPr>
                <a:t>B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704246" y="3304459"/>
            <a:ext cx="5614195" cy="1418002"/>
            <a:chOff x="6182272" y="1092448"/>
            <a:chExt cx="5366266" cy="1084157"/>
          </a:xfrm>
        </p:grpSpPr>
        <p:sp>
          <p:nvSpPr>
            <p:cNvPr id="36" name="Rounded Rectangle 35"/>
            <p:cNvSpPr/>
            <p:nvPr/>
          </p:nvSpPr>
          <p:spPr>
            <a:xfrm>
              <a:off x="6182272" y="1092448"/>
              <a:ext cx="5366266" cy="5157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12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2752" tIns="51414" rIns="0" bIns="51414" numCol="1" spcCol="1270" anchor="ctr" anchorCtr="0">
              <a:noAutofit/>
            </a:bodyPr>
            <a:lstStyle/>
            <a:p>
              <a:pPr algn="l" defTabSz="975390" hangingPunct="1">
                <a:lnSpc>
                  <a:spcPct val="89000"/>
                </a:lnSpc>
                <a:defRPr/>
              </a:pPr>
              <a:r>
                <a:rPr lang="en-US" sz="1493" kern="1200" dirty="0">
                  <a:solidFill>
                    <a:srgbClr val="222222"/>
                  </a:solidFill>
                  <a:latin typeface="Source Sans Pro" charset="0"/>
                </a:rPr>
                <a:t>QCD</a:t>
              </a:r>
              <a:r>
                <a:rPr lang="zh-CN" altLang="en-US" sz="1493" kern="1200" dirty="0">
                  <a:solidFill>
                    <a:srgbClr val="222222"/>
                  </a:solidFill>
                  <a:latin typeface="Source Sans Pro" charset="0"/>
                </a:rPr>
                <a:t> </a:t>
              </a:r>
              <a:r>
                <a:rPr lang="en-US" sz="1493" kern="1200" dirty="0" err="1">
                  <a:solidFill>
                    <a:srgbClr val="222222"/>
                  </a:solidFill>
                  <a:latin typeface="Source Sans Pro" charset="0"/>
                </a:rPr>
                <a:t>理论上</a:t>
              </a:r>
              <a:r>
                <a:rPr lang="zh-CN" altLang="en-US" sz="1493" kern="1200" dirty="0">
                  <a:solidFill>
                    <a:srgbClr val="222222"/>
                  </a:solidFill>
                  <a:latin typeface="Source Sans Pro" charset="0"/>
                </a:rPr>
                <a:t> 很难严格定义</a:t>
              </a:r>
              <a:endParaRPr lang="en-US" sz="1493" kern="1200" dirty="0">
                <a:solidFill>
                  <a:srgbClr val="222222"/>
                </a:solidFill>
                <a:latin typeface="Source Sans Pro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6182272" y="1660821"/>
              <a:ext cx="5366266" cy="5157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12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2752" tIns="51414" rIns="0" bIns="51414" numCol="1" spcCol="1270" anchor="ctr" anchorCtr="0">
              <a:noAutofit/>
            </a:bodyPr>
            <a:lstStyle/>
            <a:p>
              <a:pPr algn="l" defTabSz="975390" hangingPunct="1">
                <a:lnSpc>
                  <a:spcPct val="89000"/>
                </a:lnSpc>
                <a:defRPr/>
              </a:pPr>
              <a:r>
                <a:rPr lang="en-US" sz="1493" kern="1200" dirty="0" err="1">
                  <a:solidFill>
                    <a:srgbClr val="222222"/>
                  </a:solidFill>
                  <a:latin typeface="Source Sans Pro" charset="0"/>
                </a:rPr>
                <a:t>末态多</a:t>
              </a:r>
              <a:r>
                <a:rPr lang="zh-CN" altLang="en-US" sz="1493" kern="1200" dirty="0">
                  <a:solidFill>
                    <a:srgbClr val="222222"/>
                  </a:solidFill>
                  <a:latin typeface="Source Sans Pro" charset="0"/>
                </a:rPr>
                <a:t>，数目不确定，复杂，在探测器中无序</a:t>
              </a:r>
              <a:endParaRPr lang="en-US" sz="1493" kern="1200" dirty="0">
                <a:solidFill>
                  <a:srgbClr val="222222"/>
                </a:solidFill>
                <a:latin typeface="Source Sans Pro" charset="0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 rot="10800000" flipV="1">
              <a:off x="6228201" y="1132264"/>
              <a:ext cx="438395" cy="436152"/>
            </a:xfrm>
            <a:custGeom>
              <a:avLst/>
              <a:gdLst>
                <a:gd name="connsiteX0" fmla="*/ 0 w 1346941"/>
                <a:gd name="connsiteY0" fmla="*/ 670031 h 1340062"/>
                <a:gd name="connsiteX1" fmla="*/ 673471 w 1346941"/>
                <a:gd name="connsiteY1" fmla="*/ 0 h 1340062"/>
                <a:gd name="connsiteX2" fmla="*/ 1346942 w 1346941"/>
                <a:gd name="connsiteY2" fmla="*/ 670031 h 1340062"/>
                <a:gd name="connsiteX3" fmla="*/ 673471 w 1346941"/>
                <a:gd name="connsiteY3" fmla="*/ 1340062 h 1340062"/>
                <a:gd name="connsiteX4" fmla="*/ 0 w 1346941"/>
                <a:gd name="connsiteY4" fmla="*/ 670031 h 134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941" h="1340062">
                  <a:moveTo>
                    <a:pt x="0" y="670031"/>
                  </a:moveTo>
                  <a:cubicBezTo>
                    <a:pt x="0" y="299983"/>
                    <a:pt x="301523" y="0"/>
                    <a:pt x="673471" y="0"/>
                  </a:cubicBezTo>
                  <a:cubicBezTo>
                    <a:pt x="1045419" y="0"/>
                    <a:pt x="1346942" y="299983"/>
                    <a:pt x="1346942" y="670031"/>
                  </a:cubicBezTo>
                  <a:cubicBezTo>
                    <a:pt x="1346942" y="1040079"/>
                    <a:pt x="1045419" y="1340062"/>
                    <a:pt x="673471" y="1340062"/>
                  </a:cubicBezTo>
                  <a:cubicBezTo>
                    <a:pt x="301523" y="1340062"/>
                    <a:pt x="0" y="1040079"/>
                    <a:pt x="0" y="670031"/>
                  </a:cubicBezTo>
                  <a:close/>
                </a:path>
              </a:pathLst>
            </a:custGeom>
            <a:solidFill>
              <a:schemeClr val="accent2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94990" tIns="293558" rIns="294990" bIns="293558" numCol="1" spcCol="1270" anchor="ctr" anchorCtr="0">
              <a:noAutofit/>
            </a:bodyPr>
            <a:lstStyle/>
            <a:p>
              <a:pPr defTabSz="101149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565" kern="1200" dirty="0">
                  <a:solidFill>
                    <a:srgbClr val="FFFFFF"/>
                  </a:solidFill>
                  <a:latin typeface="Source Sans Pro" charset="0"/>
                </a:rPr>
                <a:t>A</a:t>
              </a:r>
            </a:p>
          </p:txBody>
        </p:sp>
        <p:sp>
          <p:nvSpPr>
            <p:cNvPr id="39" name="Freeform 38"/>
            <p:cNvSpPr/>
            <p:nvPr/>
          </p:nvSpPr>
          <p:spPr>
            <a:xfrm rot="10800000" flipV="1">
              <a:off x="6228201" y="1700637"/>
              <a:ext cx="438395" cy="436152"/>
            </a:xfrm>
            <a:custGeom>
              <a:avLst/>
              <a:gdLst>
                <a:gd name="connsiteX0" fmla="*/ 0 w 1346941"/>
                <a:gd name="connsiteY0" fmla="*/ 670031 h 1340062"/>
                <a:gd name="connsiteX1" fmla="*/ 673471 w 1346941"/>
                <a:gd name="connsiteY1" fmla="*/ 0 h 1340062"/>
                <a:gd name="connsiteX2" fmla="*/ 1346942 w 1346941"/>
                <a:gd name="connsiteY2" fmla="*/ 670031 h 1340062"/>
                <a:gd name="connsiteX3" fmla="*/ 673471 w 1346941"/>
                <a:gd name="connsiteY3" fmla="*/ 1340062 h 1340062"/>
                <a:gd name="connsiteX4" fmla="*/ 0 w 1346941"/>
                <a:gd name="connsiteY4" fmla="*/ 670031 h 134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941" h="1340062">
                  <a:moveTo>
                    <a:pt x="0" y="670031"/>
                  </a:moveTo>
                  <a:cubicBezTo>
                    <a:pt x="0" y="299983"/>
                    <a:pt x="301523" y="0"/>
                    <a:pt x="673471" y="0"/>
                  </a:cubicBezTo>
                  <a:cubicBezTo>
                    <a:pt x="1045419" y="0"/>
                    <a:pt x="1346942" y="299983"/>
                    <a:pt x="1346942" y="670031"/>
                  </a:cubicBezTo>
                  <a:cubicBezTo>
                    <a:pt x="1346942" y="1040079"/>
                    <a:pt x="1045419" y="1340062"/>
                    <a:pt x="673471" y="1340062"/>
                  </a:cubicBezTo>
                  <a:cubicBezTo>
                    <a:pt x="301523" y="1340062"/>
                    <a:pt x="0" y="1040079"/>
                    <a:pt x="0" y="670031"/>
                  </a:cubicBezTo>
                  <a:close/>
                </a:path>
              </a:pathLst>
            </a:custGeom>
            <a:solidFill>
              <a:schemeClr val="accent2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94990" tIns="293558" rIns="294990" bIns="293558" numCol="1" spcCol="1270" anchor="ctr" anchorCtr="0">
              <a:noAutofit/>
            </a:bodyPr>
            <a:lstStyle/>
            <a:p>
              <a:pPr defTabSz="101149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565" kern="1200" dirty="0">
                  <a:solidFill>
                    <a:srgbClr val="FFFFFF"/>
                  </a:solidFill>
                  <a:latin typeface="Source Sans Pro" charset="0"/>
                </a:rPr>
                <a:t>B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704246" y="4700426"/>
            <a:ext cx="5614195" cy="1418002"/>
            <a:chOff x="6182272" y="1092448"/>
            <a:chExt cx="5366266" cy="1084157"/>
          </a:xfrm>
        </p:grpSpPr>
        <p:sp>
          <p:nvSpPr>
            <p:cNvPr id="41" name="Rounded Rectangle 40"/>
            <p:cNvSpPr/>
            <p:nvPr/>
          </p:nvSpPr>
          <p:spPr>
            <a:xfrm>
              <a:off x="6182272" y="1092448"/>
              <a:ext cx="5366266" cy="5157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12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2752" tIns="51414" rIns="0" bIns="51414" numCol="1" spcCol="1270" anchor="ctr" anchorCtr="0">
              <a:noAutofit/>
            </a:bodyPr>
            <a:lstStyle/>
            <a:p>
              <a:pPr algn="l" defTabSz="975390" hangingPunct="1">
                <a:lnSpc>
                  <a:spcPct val="89000"/>
                </a:lnSpc>
                <a:defRPr/>
              </a:pPr>
              <a:r>
                <a:rPr lang="en-US" sz="1493" kern="1200" dirty="0" err="1">
                  <a:solidFill>
                    <a:srgbClr val="222222"/>
                  </a:solidFill>
                  <a:latin typeface="Source Sans Pro" charset="0"/>
                </a:rPr>
                <a:t>可以用来进行标记</a:t>
              </a:r>
              <a:endParaRPr lang="en-US" sz="1493" kern="1200" dirty="0">
                <a:solidFill>
                  <a:srgbClr val="222222"/>
                </a:solidFill>
                <a:latin typeface="Source Sans Pro" charset="0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6182272" y="1660821"/>
              <a:ext cx="5366266" cy="5157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12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2752" tIns="51414" rIns="0" bIns="51414" numCol="1" spcCol="1270" anchor="ctr" anchorCtr="0">
              <a:noAutofit/>
            </a:bodyPr>
            <a:lstStyle/>
            <a:p>
              <a:pPr algn="l" defTabSz="975390" hangingPunct="1">
                <a:lnSpc>
                  <a:spcPct val="89000"/>
                </a:lnSpc>
                <a:defRPr/>
              </a:pPr>
              <a:r>
                <a:rPr lang="en-US" sz="1493" kern="1200" dirty="0" err="1">
                  <a:solidFill>
                    <a:srgbClr val="222222"/>
                  </a:solidFill>
                  <a:latin typeface="Source Sans Pro" charset="0"/>
                </a:rPr>
                <a:t>可以用来做强子物理研究</a:t>
              </a:r>
              <a:endParaRPr lang="en-US" sz="1493" kern="1200" dirty="0">
                <a:solidFill>
                  <a:srgbClr val="222222"/>
                </a:solidFill>
                <a:latin typeface="Source Sans Pro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rot="10800000" flipV="1">
              <a:off x="6228201" y="1132264"/>
              <a:ext cx="438395" cy="436152"/>
            </a:xfrm>
            <a:custGeom>
              <a:avLst/>
              <a:gdLst>
                <a:gd name="connsiteX0" fmla="*/ 0 w 1346941"/>
                <a:gd name="connsiteY0" fmla="*/ 670031 h 1340062"/>
                <a:gd name="connsiteX1" fmla="*/ 673471 w 1346941"/>
                <a:gd name="connsiteY1" fmla="*/ 0 h 1340062"/>
                <a:gd name="connsiteX2" fmla="*/ 1346942 w 1346941"/>
                <a:gd name="connsiteY2" fmla="*/ 670031 h 1340062"/>
                <a:gd name="connsiteX3" fmla="*/ 673471 w 1346941"/>
                <a:gd name="connsiteY3" fmla="*/ 1340062 h 1340062"/>
                <a:gd name="connsiteX4" fmla="*/ 0 w 1346941"/>
                <a:gd name="connsiteY4" fmla="*/ 670031 h 134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941" h="1340062">
                  <a:moveTo>
                    <a:pt x="0" y="670031"/>
                  </a:moveTo>
                  <a:cubicBezTo>
                    <a:pt x="0" y="299983"/>
                    <a:pt x="301523" y="0"/>
                    <a:pt x="673471" y="0"/>
                  </a:cubicBezTo>
                  <a:cubicBezTo>
                    <a:pt x="1045419" y="0"/>
                    <a:pt x="1346942" y="299983"/>
                    <a:pt x="1346942" y="670031"/>
                  </a:cubicBezTo>
                  <a:cubicBezTo>
                    <a:pt x="1346942" y="1040079"/>
                    <a:pt x="1045419" y="1340062"/>
                    <a:pt x="673471" y="1340062"/>
                  </a:cubicBezTo>
                  <a:cubicBezTo>
                    <a:pt x="301523" y="1340062"/>
                    <a:pt x="0" y="1040079"/>
                    <a:pt x="0" y="670031"/>
                  </a:cubicBezTo>
                  <a:close/>
                </a:path>
              </a:pathLst>
            </a:custGeom>
            <a:solidFill>
              <a:schemeClr val="accent3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94990" tIns="293558" rIns="294990" bIns="293558" numCol="1" spcCol="1270" anchor="ctr" anchorCtr="0">
              <a:noAutofit/>
            </a:bodyPr>
            <a:lstStyle/>
            <a:p>
              <a:pPr defTabSz="101149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565" kern="1200" dirty="0">
                  <a:solidFill>
                    <a:srgbClr val="FFFFFF"/>
                  </a:solidFill>
                  <a:latin typeface="Source Sans Pro" charset="0"/>
                </a:rPr>
                <a:t>A</a:t>
              </a:r>
            </a:p>
          </p:txBody>
        </p:sp>
        <p:sp>
          <p:nvSpPr>
            <p:cNvPr id="44" name="Freeform 43"/>
            <p:cNvSpPr/>
            <p:nvPr/>
          </p:nvSpPr>
          <p:spPr>
            <a:xfrm rot="10800000" flipV="1">
              <a:off x="6228201" y="1700637"/>
              <a:ext cx="438395" cy="436152"/>
            </a:xfrm>
            <a:custGeom>
              <a:avLst/>
              <a:gdLst>
                <a:gd name="connsiteX0" fmla="*/ 0 w 1346941"/>
                <a:gd name="connsiteY0" fmla="*/ 670031 h 1340062"/>
                <a:gd name="connsiteX1" fmla="*/ 673471 w 1346941"/>
                <a:gd name="connsiteY1" fmla="*/ 0 h 1340062"/>
                <a:gd name="connsiteX2" fmla="*/ 1346942 w 1346941"/>
                <a:gd name="connsiteY2" fmla="*/ 670031 h 1340062"/>
                <a:gd name="connsiteX3" fmla="*/ 673471 w 1346941"/>
                <a:gd name="connsiteY3" fmla="*/ 1340062 h 1340062"/>
                <a:gd name="connsiteX4" fmla="*/ 0 w 1346941"/>
                <a:gd name="connsiteY4" fmla="*/ 670031 h 134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941" h="1340062">
                  <a:moveTo>
                    <a:pt x="0" y="670031"/>
                  </a:moveTo>
                  <a:cubicBezTo>
                    <a:pt x="0" y="299983"/>
                    <a:pt x="301523" y="0"/>
                    <a:pt x="673471" y="0"/>
                  </a:cubicBezTo>
                  <a:cubicBezTo>
                    <a:pt x="1045419" y="0"/>
                    <a:pt x="1346942" y="299983"/>
                    <a:pt x="1346942" y="670031"/>
                  </a:cubicBezTo>
                  <a:cubicBezTo>
                    <a:pt x="1346942" y="1040079"/>
                    <a:pt x="1045419" y="1340062"/>
                    <a:pt x="673471" y="1340062"/>
                  </a:cubicBezTo>
                  <a:cubicBezTo>
                    <a:pt x="301523" y="1340062"/>
                    <a:pt x="0" y="1040079"/>
                    <a:pt x="0" y="670031"/>
                  </a:cubicBezTo>
                  <a:close/>
                </a:path>
              </a:pathLst>
            </a:custGeom>
            <a:solidFill>
              <a:schemeClr val="accent3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94990" tIns="293558" rIns="294990" bIns="293558" numCol="1" spcCol="1270" anchor="ctr" anchorCtr="0">
              <a:noAutofit/>
            </a:bodyPr>
            <a:lstStyle/>
            <a:p>
              <a:pPr defTabSz="101149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565" kern="1200" dirty="0">
                  <a:solidFill>
                    <a:srgbClr val="FFFFFF"/>
                  </a:solidFill>
                  <a:latin typeface="Source Sans Pro" charset="0"/>
                </a:rPr>
                <a:t>B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704246" y="6096393"/>
            <a:ext cx="5614195" cy="1418002"/>
            <a:chOff x="6182272" y="1092448"/>
            <a:chExt cx="5366266" cy="1084157"/>
          </a:xfrm>
        </p:grpSpPr>
        <p:sp>
          <p:nvSpPr>
            <p:cNvPr id="46" name="Rounded Rectangle 45"/>
            <p:cNvSpPr/>
            <p:nvPr/>
          </p:nvSpPr>
          <p:spPr>
            <a:xfrm>
              <a:off x="6182272" y="1092448"/>
              <a:ext cx="5366266" cy="5157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12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2752" tIns="51414" rIns="0" bIns="51414" numCol="1" spcCol="1270" anchor="ctr" anchorCtr="0">
              <a:noAutofit/>
            </a:bodyPr>
            <a:lstStyle/>
            <a:p>
              <a:pPr algn="l" defTabSz="975390" hangingPunct="1">
                <a:lnSpc>
                  <a:spcPct val="89000"/>
                </a:lnSpc>
                <a:defRPr/>
              </a:pPr>
              <a:r>
                <a:rPr lang="en-US" sz="1493" kern="1200" dirty="0" err="1">
                  <a:solidFill>
                    <a:srgbClr val="222222"/>
                  </a:solidFill>
                  <a:latin typeface="Source Sans Pro" charset="0"/>
                </a:rPr>
                <a:t>可以进行各种尝试</a:t>
              </a:r>
              <a:endParaRPr lang="en-US" sz="1493" kern="1200" dirty="0">
                <a:solidFill>
                  <a:srgbClr val="222222"/>
                </a:solidFill>
                <a:latin typeface="Source Sans Pro" charset="0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6182272" y="1660821"/>
              <a:ext cx="5366266" cy="5157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12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2752" tIns="51414" rIns="0" bIns="51414" numCol="1" spcCol="1270" anchor="ctr" anchorCtr="0">
              <a:noAutofit/>
            </a:bodyPr>
            <a:lstStyle/>
            <a:p>
              <a:pPr algn="l" defTabSz="975390" hangingPunct="1">
                <a:lnSpc>
                  <a:spcPct val="89000"/>
                </a:lnSpc>
                <a:defRPr/>
              </a:pPr>
              <a:r>
                <a:rPr lang="en-US" altLang="zh-CN" sz="1493" kern="1200" dirty="0" err="1">
                  <a:solidFill>
                    <a:srgbClr val="222222"/>
                  </a:solidFill>
                  <a:latin typeface="Source Sans Pro" charset="0"/>
                </a:rPr>
                <a:t>适合机器学习</a:t>
              </a:r>
              <a:endParaRPr lang="en-US" altLang="zh-CN" sz="1493" kern="1200" dirty="0">
                <a:solidFill>
                  <a:srgbClr val="222222"/>
                </a:solidFill>
                <a:latin typeface="Source Sans Pro" charset="0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 rot="10800000" flipV="1">
              <a:off x="6228201" y="1132264"/>
              <a:ext cx="438395" cy="436152"/>
            </a:xfrm>
            <a:custGeom>
              <a:avLst/>
              <a:gdLst>
                <a:gd name="connsiteX0" fmla="*/ 0 w 1346941"/>
                <a:gd name="connsiteY0" fmla="*/ 670031 h 1340062"/>
                <a:gd name="connsiteX1" fmla="*/ 673471 w 1346941"/>
                <a:gd name="connsiteY1" fmla="*/ 0 h 1340062"/>
                <a:gd name="connsiteX2" fmla="*/ 1346942 w 1346941"/>
                <a:gd name="connsiteY2" fmla="*/ 670031 h 1340062"/>
                <a:gd name="connsiteX3" fmla="*/ 673471 w 1346941"/>
                <a:gd name="connsiteY3" fmla="*/ 1340062 h 1340062"/>
                <a:gd name="connsiteX4" fmla="*/ 0 w 1346941"/>
                <a:gd name="connsiteY4" fmla="*/ 670031 h 134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941" h="1340062">
                  <a:moveTo>
                    <a:pt x="0" y="670031"/>
                  </a:moveTo>
                  <a:cubicBezTo>
                    <a:pt x="0" y="299983"/>
                    <a:pt x="301523" y="0"/>
                    <a:pt x="673471" y="0"/>
                  </a:cubicBezTo>
                  <a:cubicBezTo>
                    <a:pt x="1045419" y="0"/>
                    <a:pt x="1346942" y="299983"/>
                    <a:pt x="1346942" y="670031"/>
                  </a:cubicBezTo>
                  <a:cubicBezTo>
                    <a:pt x="1346942" y="1040079"/>
                    <a:pt x="1045419" y="1340062"/>
                    <a:pt x="673471" y="1340062"/>
                  </a:cubicBezTo>
                  <a:cubicBezTo>
                    <a:pt x="301523" y="1340062"/>
                    <a:pt x="0" y="1040079"/>
                    <a:pt x="0" y="670031"/>
                  </a:cubicBezTo>
                  <a:close/>
                </a:path>
              </a:pathLst>
            </a:custGeom>
            <a:solidFill>
              <a:schemeClr val="accent4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94990" tIns="293558" rIns="294990" bIns="293558" numCol="1" spcCol="1270" anchor="ctr" anchorCtr="0">
              <a:noAutofit/>
            </a:bodyPr>
            <a:lstStyle/>
            <a:p>
              <a:pPr defTabSz="101149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565" kern="1200" dirty="0">
                  <a:solidFill>
                    <a:srgbClr val="FFFFFF"/>
                  </a:solidFill>
                  <a:latin typeface="Source Sans Pro" charset="0"/>
                </a:rPr>
                <a:t>A</a:t>
              </a:r>
            </a:p>
          </p:txBody>
        </p:sp>
        <p:sp>
          <p:nvSpPr>
            <p:cNvPr id="49" name="Freeform 48"/>
            <p:cNvSpPr/>
            <p:nvPr/>
          </p:nvSpPr>
          <p:spPr>
            <a:xfrm rot="10800000" flipV="1">
              <a:off x="6228201" y="1700637"/>
              <a:ext cx="438395" cy="436152"/>
            </a:xfrm>
            <a:custGeom>
              <a:avLst/>
              <a:gdLst>
                <a:gd name="connsiteX0" fmla="*/ 0 w 1346941"/>
                <a:gd name="connsiteY0" fmla="*/ 670031 h 1340062"/>
                <a:gd name="connsiteX1" fmla="*/ 673471 w 1346941"/>
                <a:gd name="connsiteY1" fmla="*/ 0 h 1340062"/>
                <a:gd name="connsiteX2" fmla="*/ 1346942 w 1346941"/>
                <a:gd name="connsiteY2" fmla="*/ 670031 h 1340062"/>
                <a:gd name="connsiteX3" fmla="*/ 673471 w 1346941"/>
                <a:gd name="connsiteY3" fmla="*/ 1340062 h 1340062"/>
                <a:gd name="connsiteX4" fmla="*/ 0 w 1346941"/>
                <a:gd name="connsiteY4" fmla="*/ 670031 h 134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941" h="1340062">
                  <a:moveTo>
                    <a:pt x="0" y="670031"/>
                  </a:moveTo>
                  <a:cubicBezTo>
                    <a:pt x="0" y="299983"/>
                    <a:pt x="301523" y="0"/>
                    <a:pt x="673471" y="0"/>
                  </a:cubicBezTo>
                  <a:cubicBezTo>
                    <a:pt x="1045419" y="0"/>
                    <a:pt x="1346942" y="299983"/>
                    <a:pt x="1346942" y="670031"/>
                  </a:cubicBezTo>
                  <a:cubicBezTo>
                    <a:pt x="1346942" y="1040079"/>
                    <a:pt x="1045419" y="1340062"/>
                    <a:pt x="673471" y="1340062"/>
                  </a:cubicBezTo>
                  <a:cubicBezTo>
                    <a:pt x="301523" y="1340062"/>
                    <a:pt x="0" y="1040079"/>
                    <a:pt x="0" y="670031"/>
                  </a:cubicBezTo>
                  <a:close/>
                </a:path>
              </a:pathLst>
            </a:custGeom>
            <a:solidFill>
              <a:schemeClr val="accent4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94990" tIns="293558" rIns="294990" bIns="293558" numCol="1" spcCol="1270" anchor="ctr" anchorCtr="0">
              <a:noAutofit/>
            </a:bodyPr>
            <a:lstStyle/>
            <a:p>
              <a:pPr defTabSz="101149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565" kern="1200" dirty="0">
                  <a:solidFill>
                    <a:srgbClr val="FFFFFF"/>
                  </a:solidFill>
                  <a:latin typeface="Source Sans Pro" charset="0"/>
                </a:rPr>
                <a:t>B</a:t>
              </a:r>
            </a:p>
          </p:txBody>
        </p:sp>
      </p:grpSp>
      <p:cxnSp>
        <p:nvCxnSpPr>
          <p:cNvPr id="51" name="Curved Connector 50"/>
          <p:cNvCxnSpPr>
            <a:stCxn id="17" idx="3"/>
            <a:endCxn id="5" idx="1"/>
          </p:cNvCxnSpPr>
          <p:nvPr/>
        </p:nvCxnSpPr>
        <p:spPr>
          <a:xfrm flipV="1">
            <a:off x="3349127" y="2714104"/>
            <a:ext cx="608057" cy="1832338"/>
          </a:xfrm>
          <a:prstGeom prst="curvedConnector3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17" idx="3"/>
            <a:endCxn id="6" idx="1"/>
          </p:cNvCxnSpPr>
          <p:nvPr/>
        </p:nvCxnSpPr>
        <p:spPr>
          <a:xfrm flipV="1">
            <a:off x="3349127" y="4091373"/>
            <a:ext cx="621508" cy="455069"/>
          </a:xfrm>
          <a:prstGeom prst="curvedConnector3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stCxn id="17" idx="3"/>
            <a:endCxn id="7" idx="1"/>
          </p:cNvCxnSpPr>
          <p:nvPr/>
        </p:nvCxnSpPr>
        <p:spPr>
          <a:xfrm>
            <a:off x="3349127" y="4546442"/>
            <a:ext cx="621508" cy="922199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/>
          <p:cNvCxnSpPr>
            <a:stCxn id="17" idx="3"/>
            <a:endCxn id="8" idx="1"/>
          </p:cNvCxnSpPr>
          <p:nvPr/>
        </p:nvCxnSpPr>
        <p:spPr>
          <a:xfrm>
            <a:off x="3349127" y="4546442"/>
            <a:ext cx="621508" cy="2299468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/>
          <p:cNvCxnSpPr>
            <a:stCxn id="5" idx="3"/>
            <a:endCxn id="15" idx="1"/>
          </p:cNvCxnSpPr>
          <p:nvPr/>
        </p:nvCxnSpPr>
        <p:spPr>
          <a:xfrm flipV="1">
            <a:off x="6107458" y="2245797"/>
            <a:ext cx="596788" cy="468307"/>
          </a:xfrm>
          <a:prstGeom prst="curvedConnector3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>
            <a:stCxn id="5" idx="3"/>
            <a:endCxn id="16" idx="1"/>
          </p:cNvCxnSpPr>
          <p:nvPr/>
        </p:nvCxnSpPr>
        <p:spPr>
          <a:xfrm>
            <a:off x="6107458" y="2714104"/>
            <a:ext cx="596788" cy="275085"/>
          </a:xfrm>
          <a:prstGeom prst="curvedConnector3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stCxn id="6" idx="3"/>
            <a:endCxn id="36" idx="1"/>
          </p:cNvCxnSpPr>
          <p:nvPr/>
        </p:nvCxnSpPr>
        <p:spPr>
          <a:xfrm flipV="1">
            <a:off x="6120909" y="3641764"/>
            <a:ext cx="583337" cy="449609"/>
          </a:xfrm>
          <a:prstGeom prst="curvedConnector3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6" idx="3"/>
            <a:endCxn id="37" idx="1"/>
          </p:cNvCxnSpPr>
          <p:nvPr/>
        </p:nvCxnSpPr>
        <p:spPr>
          <a:xfrm>
            <a:off x="6120909" y="4091373"/>
            <a:ext cx="583337" cy="293783"/>
          </a:xfrm>
          <a:prstGeom prst="curvedConnector3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stCxn id="7" idx="3"/>
            <a:endCxn id="41" idx="1"/>
          </p:cNvCxnSpPr>
          <p:nvPr/>
        </p:nvCxnSpPr>
        <p:spPr>
          <a:xfrm flipV="1">
            <a:off x="6120909" y="5037731"/>
            <a:ext cx="583337" cy="430910"/>
          </a:xfrm>
          <a:prstGeom prst="curvedConnector3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>
            <a:stCxn id="7" idx="3"/>
            <a:endCxn id="42" idx="1"/>
          </p:cNvCxnSpPr>
          <p:nvPr/>
        </p:nvCxnSpPr>
        <p:spPr>
          <a:xfrm>
            <a:off x="6120909" y="5468641"/>
            <a:ext cx="583337" cy="312482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8" idx="3"/>
            <a:endCxn id="46" idx="1"/>
          </p:cNvCxnSpPr>
          <p:nvPr/>
        </p:nvCxnSpPr>
        <p:spPr>
          <a:xfrm flipV="1">
            <a:off x="6120909" y="6433698"/>
            <a:ext cx="583337" cy="412212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8" idx="3"/>
            <a:endCxn id="47" idx="1"/>
          </p:cNvCxnSpPr>
          <p:nvPr/>
        </p:nvCxnSpPr>
        <p:spPr>
          <a:xfrm>
            <a:off x="6120909" y="6845910"/>
            <a:ext cx="583337" cy="33118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47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4D679EB-835A-424F-993E-F83A31EF2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9" y="2083632"/>
            <a:ext cx="12768501" cy="710533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7563341-02A4-D346-A765-85BD9C8D9353}"/>
              </a:ext>
            </a:extLst>
          </p:cNvPr>
          <p:cNvSpPr txBox="1"/>
          <p:nvPr/>
        </p:nvSpPr>
        <p:spPr>
          <a:xfrm>
            <a:off x="1651256" y="7540"/>
            <a:ext cx="9162639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6600" dirty="0">
                <a:solidFill>
                  <a:schemeClr val="bg1"/>
                </a:solidFill>
              </a:rPr>
              <a:t>一丛向外射线簇</a:t>
            </a:r>
            <a:endParaRPr lang="en-US" altLang="zh-CN" sz="6600" dirty="0">
              <a:solidFill>
                <a:schemeClr val="bg1"/>
              </a:solidFill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6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的处理方法</a:t>
            </a:r>
          </a:p>
        </p:txBody>
      </p:sp>
    </p:spTree>
    <p:extLst>
      <p:ext uri="{BB962C8B-B14F-4D97-AF65-F5344CB8AC3E}">
        <p14:creationId xmlns:p14="http://schemas.microsoft.com/office/powerpoint/2010/main" val="3455527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910093" y="349458"/>
            <a:ext cx="5184614" cy="926422"/>
          </a:xfrm>
          <a:prstGeom prst="roundRect">
            <a:avLst>
              <a:gd name="adj" fmla="val 15410"/>
            </a:avLst>
          </a:prstGeom>
          <a:solidFill>
            <a:schemeClr val="tx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51414" tIns="51414" rIns="51414" bIns="51414" numCol="1" spcCol="1270" anchor="ctr" anchorCtr="0">
            <a:noAutofit/>
          </a:bodyPr>
          <a:lstStyle/>
          <a:p>
            <a:pPr defTabSz="101149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200" kern="12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Bebas Neue" charset="0"/>
              </a:rPr>
              <a:t>历史上解决办法</a:t>
            </a:r>
            <a:endParaRPr lang="en-US" sz="3200" kern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1353" y="1337190"/>
            <a:ext cx="10966243" cy="1725709"/>
            <a:chOff x="3483139" y="891431"/>
            <a:chExt cx="7445594" cy="1267875"/>
          </a:xfrm>
        </p:grpSpPr>
        <p:sp>
          <p:nvSpPr>
            <p:cNvPr id="15" name="Rounded Rectangle 14"/>
            <p:cNvSpPr/>
            <p:nvPr/>
          </p:nvSpPr>
          <p:spPr>
            <a:xfrm>
              <a:off x="3483139" y="891431"/>
              <a:ext cx="7445594" cy="1267875"/>
            </a:xfrm>
            <a:prstGeom prst="roundRect">
              <a:avLst>
                <a:gd name="adj" fmla="val 11127"/>
              </a:avLst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608" tIns="487680" rIns="292608" bIns="51414" numCol="1" spcCol="1270" anchor="ctr" anchorCtr="0">
              <a:noAutofit/>
            </a:bodyPr>
            <a:lstStyle/>
            <a:p>
              <a:pPr algn="l"/>
              <a:r>
                <a:rPr lang="en-US" altLang="zh-CN" sz="2000" dirty="0">
                  <a:solidFill>
                    <a:schemeClr val="bg1"/>
                  </a:solidFill>
                </a:rPr>
                <a:t>Spear (SLAC): mid-70’ies, </a:t>
              </a:r>
              <a:r>
                <a:rPr lang="en-US" altLang="zh-CN" sz="2000" dirty="0" err="1">
                  <a:solidFill>
                    <a:schemeClr val="bg1"/>
                  </a:solidFill>
                </a:rPr>
                <a:t>e+e</a:t>
              </a:r>
              <a:r>
                <a:rPr lang="en-US" altLang="zh-CN" sz="2000" dirty="0">
                  <a:solidFill>
                    <a:schemeClr val="bg1"/>
                  </a:solidFill>
                </a:rPr>
                <a:t>− </a:t>
              </a:r>
              <a:r>
                <a:rPr lang="en-US" altLang="zh-CN" sz="2000" dirty="0">
                  <a:solidFill>
                    <a:schemeClr val="bg1"/>
                  </a:solidFill>
                  <a:sym typeface="Wingdings" pitchFamily="2" charset="2"/>
                </a:rPr>
                <a:t></a:t>
              </a:r>
              <a:r>
                <a:rPr lang="en-US" altLang="zh-CN" sz="2000" dirty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 err="1">
                  <a:solidFill>
                    <a:schemeClr val="bg1"/>
                  </a:solidFill>
                </a:rPr>
                <a:t>qq</a:t>
              </a:r>
              <a:r>
                <a:rPr lang="en-US" altLang="zh-CN" sz="2000" dirty="0">
                  <a:solidFill>
                    <a:schemeClr val="bg1"/>
                  </a:solidFill>
                </a:rPr>
                <a:t> should have 1 + cos</a:t>
              </a:r>
              <a:r>
                <a:rPr lang="en-US" altLang="zh-CN" sz="2000" baseline="30000" dirty="0">
                  <a:solidFill>
                    <a:schemeClr val="bg1"/>
                  </a:solidFill>
                </a:rPr>
                <a:t>2</a:t>
              </a:r>
              <a:r>
                <a:rPr lang="en-US" altLang="zh-CN" sz="2000" dirty="0">
                  <a:solidFill>
                    <a:schemeClr val="bg1"/>
                  </a:solidFill>
                </a:rPr>
                <a:t>theta</a:t>
              </a:r>
              <a:r>
                <a:rPr lang="zh-CN" altLang="en-US" sz="2000" dirty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>
                  <a:solidFill>
                    <a:schemeClr val="bg1"/>
                  </a:solidFill>
                </a:rPr>
                <a:t>angular distribution if quarks have spin 1/2.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3582290" y="990584"/>
              <a:ext cx="7258308" cy="364492"/>
            </a:xfrm>
            <a:prstGeom prst="roundRect">
              <a:avLst>
                <a:gd name="adj" fmla="val 37910"/>
              </a:avLst>
            </a:prstGeom>
            <a:solidFill>
              <a:schemeClr val="accent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414" tIns="51414" rIns="51414" bIns="51414" numCol="1" spcCol="1270" anchor="ctr" anchorCtr="0">
              <a:no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Sphericity</a:t>
              </a:r>
              <a:r>
                <a:rPr lang="en-US" altLang="zh-CN" dirty="0"/>
                <a:t>.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61353" y="3143320"/>
            <a:ext cx="10966243" cy="1725709"/>
            <a:chOff x="3483139" y="891431"/>
            <a:chExt cx="7445594" cy="1267875"/>
          </a:xfrm>
        </p:grpSpPr>
        <p:sp>
          <p:nvSpPr>
            <p:cNvPr id="68" name="Rounded Rectangle 67"/>
            <p:cNvSpPr/>
            <p:nvPr/>
          </p:nvSpPr>
          <p:spPr>
            <a:xfrm>
              <a:off x="3483139" y="891431"/>
              <a:ext cx="7445594" cy="1267875"/>
            </a:xfrm>
            <a:prstGeom prst="roundRect">
              <a:avLst>
                <a:gd name="adj" fmla="val 11127"/>
              </a:avLst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608" tIns="487680" rIns="292608" bIns="51414" numCol="1" spcCol="1270" anchor="ctr" anchorCtr="0">
              <a:no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</a:rPr>
                <a:t>Fixed-target pp experiments study alignment of collision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582290" y="990584"/>
              <a:ext cx="7258308" cy="364492"/>
            </a:xfrm>
            <a:prstGeom prst="roundRect">
              <a:avLst>
                <a:gd name="adj" fmla="val 37910"/>
              </a:avLst>
            </a:prstGeom>
            <a:solidFill>
              <a:schemeClr val="accent2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414" tIns="51414" rIns="51414" bIns="51414" numCol="1" spcCol="1270" anchor="ctr" anchorCtr="0">
              <a:no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Thrust.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961353" y="4733665"/>
            <a:ext cx="10966243" cy="1725709"/>
            <a:chOff x="3483139" y="891431"/>
            <a:chExt cx="7445594" cy="1267875"/>
          </a:xfrm>
        </p:grpSpPr>
        <p:sp>
          <p:nvSpPr>
            <p:cNvPr id="72" name="Rounded Rectangle 71"/>
            <p:cNvSpPr/>
            <p:nvPr/>
          </p:nvSpPr>
          <p:spPr>
            <a:xfrm>
              <a:off x="3483139" y="891431"/>
              <a:ext cx="7445594" cy="1267875"/>
            </a:xfrm>
            <a:prstGeom prst="roundRect">
              <a:avLst>
                <a:gd name="adj" fmla="val 11127"/>
              </a:avLst>
            </a:prstGeom>
            <a:noFill/>
            <a:ln>
              <a:solidFill>
                <a:schemeClr val="accent3"/>
              </a:solidFill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608" tIns="487680" rIns="292608" bIns="51414" numCol="1" spcCol="1270" anchor="ctr" anchorCtr="0">
              <a:noAutofit/>
            </a:bodyPr>
            <a:lstStyle/>
            <a:p>
              <a:pPr algn="l"/>
              <a:r>
                <a:rPr lang="en-US" altLang="zh-CN" sz="2000" dirty="0">
                  <a:solidFill>
                    <a:schemeClr val="bg1"/>
                  </a:solidFill>
                </a:rPr>
                <a:t>PETRA (DESY): early 80’s, </a:t>
              </a:r>
              <a:r>
                <a:rPr lang="en-US" altLang="zh-CN" sz="2000" dirty="0" err="1">
                  <a:solidFill>
                    <a:schemeClr val="bg1"/>
                  </a:solidFill>
                </a:rPr>
                <a:t>e+e</a:t>
              </a:r>
              <a:r>
                <a:rPr lang="en-US" altLang="zh-CN" sz="2000" dirty="0">
                  <a:solidFill>
                    <a:schemeClr val="bg1"/>
                  </a:solidFill>
                </a:rPr>
                <a:t>− --&gt; </a:t>
              </a:r>
              <a:r>
                <a:rPr lang="en-US" altLang="zh-CN" sz="2000" dirty="0" err="1">
                  <a:solidFill>
                    <a:schemeClr val="bg1"/>
                  </a:solidFill>
                </a:rPr>
                <a:t>qqg</a:t>
              </a:r>
              <a:r>
                <a:rPr lang="en-US" altLang="zh-CN" sz="2000" dirty="0">
                  <a:solidFill>
                    <a:schemeClr val="bg1"/>
                  </a:solidFill>
                </a:rPr>
                <a:t>, establish gluon,</a:t>
              </a:r>
              <a:r>
                <a:rPr lang="zh-CN" altLang="en-US" sz="2000" dirty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>
                  <a:solidFill>
                    <a:schemeClr val="bg1"/>
                  </a:solidFill>
                </a:rPr>
                <a:t>First solution: extend Sphericity and Thrust families.</a:t>
              </a:r>
              <a:r>
                <a:rPr lang="zh-CN" altLang="en-US" sz="2000" dirty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>
                  <a:solidFill>
                    <a:schemeClr val="bg1"/>
                  </a:solidFill>
                </a:rPr>
                <a:t>Second solution:</a:t>
              </a:r>
              <a:r>
                <a:rPr lang="zh-CN" altLang="en-US" sz="2000" dirty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>
                  <a:solidFill>
                    <a:schemeClr val="bg1"/>
                  </a:solidFill>
                </a:rPr>
                <a:t>clustering algorithms</a:t>
              </a: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3582290" y="990584"/>
              <a:ext cx="7258308" cy="364492"/>
            </a:xfrm>
            <a:prstGeom prst="roundRect">
              <a:avLst>
                <a:gd name="adj" fmla="val 37910"/>
              </a:avLst>
            </a:prstGeom>
            <a:solidFill>
              <a:schemeClr val="accent3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414" tIns="51414" rIns="51414" bIns="51414" numCol="1" spcCol="1270" anchor="ctr" anchorCtr="0">
              <a:no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clustering algorithms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961353" y="6324011"/>
            <a:ext cx="10966243" cy="1725709"/>
            <a:chOff x="3483139" y="891431"/>
            <a:chExt cx="7445594" cy="1267875"/>
          </a:xfrm>
        </p:grpSpPr>
        <p:sp>
          <p:nvSpPr>
            <p:cNvPr id="77" name="Rounded Rectangle 76"/>
            <p:cNvSpPr/>
            <p:nvPr/>
          </p:nvSpPr>
          <p:spPr>
            <a:xfrm>
              <a:off x="3483139" y="891431"/>
              <a:ext cx="7445594" cy="1267875"/>
            </a:xfrm>
            <a:prstGeom prst="roundRect">
              <a:avLst>
                <a:gd name="adj" fmla="val 11127"/>
              </a:avLst>
            </a:prstGeom>
            <a:noFill/>
            <a:ln>
              <a:solidFill>
                <a:schemeClr val="accent4"/>
              </a:solidFill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608" tIns="487680" rIns="292608" bIns="51414" numCol="1" spcCol="1270" anchor="ctr" anchorCtr="0">
              <a:noAutofit/>
            </a:bodyPr>
            <a:lstStyle/>
            <a:p>
              <a:pPr algn="l" defTabSz="975390" hangingPunct="1">
                <a:lnSpc>
                  <a:spcPct val="89000"/>
                </a:lnSpc>
                <a:defRPr/>
              </a:pPr>
              <a:r>
                <a:rPr lang="zh-CN" altLang="en-US" sz="2000" kern="1200" dirty="0">
                  <a:solidFill>
                    <a:srgbClr val="222222"/>
                  </a:solidFill>
                  <a:latin typeface="Source Sans Pro" charset="0"/>
                </a:rPr>
                <a:t> </a:t>
              </a:r>
              <a:endParaRPr lang="en-US" sz="2000" kern="1200" dirty="0">
                <a:solidFill>
                  <a:srgbClr val="222222"/>
                </a:solidFill>
                <a:latin typeface="Source Sans Pro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582290" y="990584"/>
              <a:ext cx="7258308" cy="364492"/>
            </a:xfrm>
            <a:prstGeom prst="roundRect">
              <a:avLst>
                <a:gd name="adj" fmla="val 37910"/>
              </a:avLst>
            </a:prstGeom>
            <a:solidFill>
              <a:schemeClr val="accent4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414" tIns="51414" rIns="51414" bIns="51414" numCol="1" spcCol="1270" anchor="ctr" anchorCtr="0">
              <a:noAutofit/>
            </a:bodyPr>
            <a:lstStyle/>
            <a:p>
              <a:pPr algn="l" defTabSz="101149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altLang="zh-CN" sz="2000" b="1" kern="1200" dirty="0">
                  <a:solidFill>
                    <a:schemeClr val="bg1"/>
                  </a:solidFill>
                  <a:latin typeface="Bebas Neue" charset="0"/>
                  <a:ea typeface="Bebas Neue" charset="0"/>
                  <a:cs typeface="Bebas Neue" charset="0"/>
                </a:rPr>
                <a:t>Cone</a:t>
              </a:r>
              <a:r>
                <a:rPr lang="zh-CN" altLang="en-US" sz="2000" b="1" kern="1200" dirty="0">
                  <a:solidFill>
                    <a:schemeClr val="bg1"/>
                  </a:solidFill>
                  <a:latin typeface="Bebas Neue" charset="0"/>
                  <a:ea typeface="Bebas Neue" charset="0"/>
                  <a:cs typeface="Bebas Neue" charset="0"/>
                </a:rPr>
                <a:t> </a:t>
              </a:r>
              <a:r>
                <a:rPr lang="en-US" altLang="zh-CN" sz="2000" b="1" kern="1200" dirty="0">
                  <a:solidFill>
                    <a:schemeClr val="bg1"/>
                  </a:solidFill>
                  <a:latin typeface="Bebas Neue" charset="0"/>
                  <a:ea typeface="Bebas Neue" charset="0"/>
                  <a:cs typeface="Bebas Neue" charset="0"/>
                </a:rPr>
                <a:t>jets</a:t>
              </a:r>
              <a:r>
                <a:rPr lang="zh-CN" altLang="en-US" sz="2000" b="1" kern="1200" dirty="0">
                  <a:solidFill>
                    <a:schemeClr val="bg1"/>
                  </a:solidFill>
                  <a:latin typeface="Bebas Neue" charset="0"/>
                  <a:ea typeface="Bebas Neue" charset="0"/>
                  <a:cs typeface="Bebas Neue" charset="0"/>
                </a:rPr>
                <a:t> </a:t>
              </a:r>
              <a:r>
                <a:rPr lang="en-US" altLang="zh-CN" sz="2000" b="1" kern="1200" dirty="0">
                  <a:solidFill>
                    <a:schemeClr val="bg1"/>
                  </a:solidFill>
                  <a:latin typeface="Bebas Neue" charset="0"/>
                  <a:ea typeface="Bebas Neue" charset="0"/>
                  <a:cs typeface="Bebas Neue" charset="0"/>
                </a:rPr>
                <a:t>&amp;</a:t>
              </a:r>
              <a:r>
                <a:rPr lang="zh-CN" altLang="en-US" sz="2000" b="1" kern="1200" dirty="0">
                  <a:solidFill>
                    <a:schemeClr val="bg1"/>
                  </a:solidFill>
                  <a:latin typeface="Bebas Neue" charset="0"/>
                  <a:ea typeface="Bebas Neue" charset="0"/>
                  <a:cs typeface="Bebas Neue" charset="0"/>
                </a:rPr>
                <a:t> </a:t>
              </a:r>
              <a:r>
                <a:rPr lang="en-US" altLang="zh-CN" sz="2000" b="1" kern="1200" dirty="0">
                  <a:solidFill>
                    <a:schemeClr val="bg1"/>
                  </a:solidFill>
                  <a:latin typeface="Bebas Neue" charset="0"/>
                  <a:ea typeface="Bebas Neue" charset="0"/>
                  <a:cs typeface="Bebas Neue" charset="0"/>
                </a:rPr>
                <a:t>Cone</a:t>
              </a:r>
              <a:r>
                <a:rPr lang="zh-CN" altLang="en-US" sz="2000" b="1" kern="1200" dirty="0">
                  <a:solidFill>
                    <a:schemeClr val="bg1"/>
                  </a:solidFill>
                  <a:latin typeface="Bebas Neue" charset="0"/>
                  <a:ea typeface="Bebas Neue" charset="0"/>
                  <a:cs typeface="Bebas Neue" charset="0"/>
                </a:rPr>
                <a:t> </a:t>
              </a:r>
              <a:r>
                <a:rPr lang="en-US" altLang="zh-CN" sz="2000" b="1" kern="1200" dirty="0">
                  <a:solidFill>
                    <a:schemeClr val="bg1"/>
                  </a:solidFill>
                  <a:latin typeface="Bebas Neue" charset="0"/>
                  <a:ea typeface="Bebas Neue" charset="0"/>
                  <a:cs typeface="Bebas Neue" charset="0"/>
                </a:rPr>
                <a:t>algorithms</a:t>
              </a:r>
              <a:r>
                <a:rPr lang="zh-CN" altLang="en-US" sz="2000" b="1" kern="1200" dirty="0">
                  <a:solidFill>
                    <a:schemeClr val="bg1"/>
                  </a:solidFill>
                  <a:latin typeface="Bebas Neue" charset="0"/>
                  <a:ea typeface="Bebas Neue" charset="0"/>
                  <a:cs typeface="Bebas Neue" charset="0"/>
                </a:rPr>
                <a:t> </a:t>
              </a:r>
              <a:r>
                <a:rPr lang="en-US" altLang="zh-CN" sz="2000" b="1" kern="1200" dirty="0">
                  <a:solidFill>
                    <a:schemeClr val="bg1"/>
                  </a:solidFill>
                  <a:latin typeface="Bebas Neue" charset="0"/>
                  <a:ea typeface="Bebas Neue" charset="0"/>
                  <a:cs typeface="Bebas Neue" charset="0"/>
                  <a:sym typeface="Wingdings" pitchFamily="2" charset="2"/>
                </a:rPr>
                <a:t></a:t>
              </a:r>
              <a:r>
                <a:rPr lang="zh-CN" altLang="en-US" sz="2000" b="1" kern="1200" dirty="0">
                  <a:solidFill>
                    <a:schemeClr val="bg1"/>
                  </a:solidFill>
                  <a:latin typeface="Bebas Neue" charset="0"/>
                  <a:ea typeface="Bebas Neue" charset="0"/>
                  <a:cs typeface="Bebas Neue" charset="0"/>
                  <a:sym typeface="Wingdings" pitchFamily="2" charset="2"/>
                </a:rPr>
                <a:t> </a:t>
              </a:r>
              <a:r>
                <a:rPr lang="en-US" altLang="zh-CN" sz="2000" b="1" kern="1200" dirty="0">
                  <a:solidFill>
                    <a:schemeClr val="bg1"/>
                  </a:solidFill>
                  <a:latin typeface="Bebas Neue" charset="0"/>
                  <a:ea typeface="Bebas Neue" charset="0"/>
                  <a:cs typeface="Bebas Neue" charset="0"/>
                  <a:sym typeface="Wingdings" pitchFamily="2" charset="2"/>
                </a:rPr>
                <a:t>LHC</a:t>
              </a:r>
              <a:r>
                <a:rPr lang="zh-CN" altLang="en-US" sz="2000" b="1" kern="1200" dirty="0">
                  <a:solidFill>
                    <a:schemeClr val="bg1"/>
                  </a:solidFill>
                  <a:latin typeface="Bebas Neue" charset="0"/>
                  <a:ea typeface="Bebas Neue" charset="0"/>
                  <a:cs typeface="Bebas Neue" charset="0"/>
                  <a:sym typeface="Wingdings" pitchFamily="2" charset="2"/>
                </a:rPr>
                <a:t> </a:t>
              </a:r>
              <a:r>
                <a:rPr lang="en-US" altLang="zh-CN" sz="2000" b="1" dirty="0">
                  <a:solidFill>
                    <a:schemeClr val="bg1"/>
                  </a:solidFill>
                </a:rPr>
                <a:t>clustering with new safer and faster algorithms</a:t>
              </a:r>
            </a:p>
          </p:txBody>
        </p:sp>
      </p:grpSp>
      <p:cxnSp>
        <p:nvCxnSpPr>
          <p:cNvPr id="80" name="Curved Connector 79"/>
          <p:cNvCxnSpPr>
            <a:cxnSpLocks/>
          </p:cNvCxnSpPr>
          <p:nvPr/>
        </p:nvCxnSpPr>
        <p:spPr>
          <a:xfrm flipH="1">
            <a:off x="961353" y="448580"/>
            <a:ext cx="8133354" cy="1687176"/>
          </a:xfrm>
          <a:prstGeom prst="curvedConnector5">
            <a:avLst>
              <a:gd name="adj1" fmla="val -2811"/>
              <a:gd name="adj2" fmla="val 38156"/>
              <a:gd name="adj3" fmla="val 102811"/>
            </a:avLst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cxnSpLocks/>
          </p:cNvCxnSpPr>
          <p:nvPr/>
        </p:nvCxnSpPr>
        <p:spPr>
          <a:xfrm flipH="1">
            <a:off x="961353" y="445518"/>
            <a:ext cx="8133354" cy="3493306"/>
          </a:xfrm>
          <a:prstGeom prst="curvedConnector5">
            <a:avLst>
              <a:gd name="adj1" fmla="val -2811"/>
              <a:gd name="adj2" fmla="val 44280"/>
              <a:gd name="adj3" fmla="val 102811"/>
            </a:avLst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cxnSpLocks/>
            <a:stCxn id="17" idx="3"/>
            <a:endCxn id="72" idx="1"/>
          </p:cNvCxnSpPr>
          <p:nvPr/>
        </p:nvCxnSpPr>
        <p:spPr>
          <a:xfrm flipH="1">
            <a:off x="961353" y="812669"/>
            <a:ext cx="8133354" cy="4783851"/>
          </a:xfrm>
          <a:prstGeom prst="curvedConnector5">
            <a:avLst>
              <a:gd name="adj1" fmla="val -2811"/>
              <a:gd name="adj2" fmla="val 45823"/>
              <a:gd name="adj3" fmla="val 102811"/>
            </a:avLst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/>
          <p:cNvCxnSpPr>
            <a:cxnSpLocks/>
          </p:cNvCxnSpPr>
          <p:nvPr/>
        </p:nvCxnSpPr>
        <p:spPr>
          <a:xfrm flipH="1">
            <a:off x="961353" y="580882"/>
            <a:ext cx="8133354" cy="6673997"/>
          </a:xfrm>
          <a:prstGeom prst="curvedConnector5">
            <a:avLst>
              <a:gd name="adj1" fmla="val -2811"/>
              <a:gd name="adj2" fmla="val 47006"/>
              <a:gd name="adj3" fmla="val 102811"/>
            </a:avLst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504071AA-478B-DF4C-A5EE-CB1715C24757}"/>
              </a:ext>
            </a:extLst>
          </p:cNvPr>
          <p:cNvSpPr txBox="1"/>
          <p:nvPr/>
        </p:nvSpPr>
        <p:spPr>
          <a:xfrm>
            <a:off x="1077204" y="7315521"/>
            <a:ext cx="10966242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chemeClr val="bg1"/>
                </a:solidFill>
              </a:rPr>
              <a:t>一些发展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机器学习铺平了道路：</a:t>
            </a:r>
            <a:r>
              <a:rPr kumimoji="0" lang="en-US" altLang="zh-CN" sz="40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erergy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kumimoji="0" lang="en-US" altLang="zh-CN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correlator</a:t>
            </a:r>
            <a:r>
              <a:rPr lang="en-US" altLang="zh-CN" dirty="0">
                <a:solidFill>
                  <a:schemeClr val="bg1"/>
                </a:solidFill>
              </a:rPr>
              <a:t>s</a:t>
            </a:r>
            <a:r>
              <a:rPr lang="zh-CN" altLang="en-US" dirty="0">
                <a:solidFill>
                  <a:schemeClr val="bg1"/>
                </a:solidFill>
              </a:rPr>
              <a:t>， 球谐函数展开（矩）</a:t>
            </a:r>
            <a:endParaRPr kumimoji="0" lang="zh-CN" altLang="en-US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AD4DF2F2-66A4-2848-8646-38024D5A8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204" y="968426"/>
            <a:ext cx="1654853" cy="173982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0F7DBDA-CD05-C549-BDBF-1B7C21020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39204" y="2873577"/>
            <a:ext cx="1868852" cy="189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{D612C02B-B327-9848-B723-A878BBC3D9FE}tf10001070</Template>
  <TotalTime>23801</TotalTime>
  <Words>532</Words>
  <Application>Microsoft Macintosh PowerPoint</Application>
  <PresentationFormat>自定义</PresentationFormat>
  <Paragraphs>111</Paragraphs>
  <Slides>25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等线</vt:lpstr>
      <vt:lpstr>SimSun</vt:lpstr>
      <vt:lpstr>Microsoft YaHei</vt:lpstr>
      <vt:lpstr>Bebas Neue</vt:lpstr>
      <vt:lpstr>DINCond-Bold</vt:lpstr>
      <vt:lpstr>Arial</vt:lpstr>
      <vt:lpstr>Avenir Book</vt:lpstr>
      <vt:lpstr>Avenir Light</vt:lpstr>
      <vt:lpstr>Avenir Medium</vt:lpstr>
      <vt:lpstr>Helvetica Neue</vt:lpstr>
      <vt:lpstr>Marion</vt:lpstr>
      <vt:lpstr>Source Sans Pro</vt:lpstr>
      <vt:lpstr>Superclarendon</vt:lpstr>
      <vt:lpstr>Superclarendon Light</vt:lpstr>
      <vt:lpstr>New_Template1</vt:lpstr>
      <vt:lpstr>Jet identification with Energyflow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 flavor-tagging and performance evaluation at CEPC</dc:title>
  <cp:lastModifiedBy>finale era</cp:lastModifiedBy>
  <cp:revision>1542</cp:revision>
  <dcterms:modified xsi:type="dcterms:W3CDTF">2021-01-30T00:35:50Z</dcterms:modified>
</cp:coreProperties>
</file>