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13" r:id="rId2"/>
    <p:sldId id="633" r:id="rId3"/>
    <p:sldId id="635" r:id="rId4"/>
    <p:sldId id="634" r:id="rId5"/>
    <p:sldId id="636" r:id="rId6"/>
    <p:sldId id="637" r:id="rId7"/>
    <p:sldId id="638" r:id="rId8"/>
    <p:sldId id="257" r:id="rId9"/>
    <p:sldId id="639" r:id="rId10"/>
    <p:sldId id="626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sng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5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9039C-5B3D-4CD2-B6BE-5D81831B2DDD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BAE2A-023D-4AA6-8ADE-5E7373B24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71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2021/2/1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id="{BC63E519-8707-4B35-8C76-0E9F8E941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id="{CAA600B6-A816-40AA-BF4C-8D6E1EC56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日期占位符 3">
            <a:extLst>
              <a:ext uri="{FF2B5EF4-FFF2-40B4-BE49-F238E27FC236}">
                <a16:creationId xmlns:a16="http://schemas.microsoft.com/office/drawing/2014/main" id="{48307592-F3C3-4C18-B5CC-CE24C9D311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014A4DD-C807-4D49-B1E0-289E239AFB85}" type="datetime1">
              <a:rPr kumimoji="0" lang="zh-CN" altLang="en-US" sz="1100" u="none" smtClean="0">
                <a:latin typeface="Arial" panose="020B0604020202020204" pitchFamily="34" charset="0"/>
              </a:rPr>
              <a:t>2021/2/1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  <p:sp>
        <p:nvSpPr>
          <p:cNvPr id="9221" name="灯片编号占位符 4">
            <a:extLst>
              <a:ext uri="{FF2B5EF4-FFF2-40B4-BE49-F238E27FC236}">
                <a16:creationId xmlns:a16="http://schemas.microsoft.com/office/drawing/2014/main" id="{BD57CC71-8321-4EB1-A03B-25378EB81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u="sng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7ADF4F7-EE45-4B52-A2CC-BE02AB8147F7}" type="slidenum">
              <a:rPr kumimoji="0" lang="en-US" altLang="zh-CN" sz="1100" u="none">
                <a:latin typeface="Arial" panose="020B0604020202020204" pitchFamily="34" charset="0"/>
              </a:rPr>
              <a:pPr/>
              <a:t>10</a:t>
            </a:fld>
            <a:endParaRPr kumimoji="0" lang="en-US" altLang="zh-CN" sz="1100" u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96281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844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58464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666732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7985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66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85800" y="1391444"/>
            <a:ext cx="7772400" cy="49712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4031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79163" y="641118"/>
            <a:ext cx="8246762" cy="389006"/>
          </a:xfrm>
          <a:prstGeom prst="rect">
            <a:avLst/>
          </a:prstGeom>
        </p:spPr>
        <p:txBody>
          <a:bodyPr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88125" y="252413"/>
            <a:ext cx="2133600" cy="363538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8387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>
            <a:lvl1pPr>
              <a:defRPr sz="2700">
                <a:solidFill>
                  <a:srgbClr val="003399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 i="0" u="none">
                <a:solidFill>
                  <a:srgbClr val="003399"/>
                </a:solidFill>
              </a:defRPr>
            </a:lvl1pPr>
            <a:lvl2pPr>
              <a:defRPr i="0" u="none">
                <a:solidFill>
                  <a:srgbClr val="003399"/>
                </a:solidFill>
              </a:defRPr>
            </a:lvl2pPr>
            <a:lvl3pPr>
              <a:defRPr i="0" u="none">
                <a:solidFill>
                  <a:srgbClr val="003399"/>
                </a:solidFill>
              </a:defRPr>
            </a:lvl3pPr>
            <a:lvl4pPr>
              <a:defRPr i="0" u="none">
                <a:solidFill>
                  <a:srgbClr val="003399"/>
                </a:solidFill>
              </a:defRPr>
            </a:lvl4pPr>
            <a:lvl5pPr>
              <a:defRPr i="0" u="none">
                <a:solidFill>
                  <a:srgbClr val="003399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>
                <a:solidFill>
                  <a:srgbClr val="00339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15712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2097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574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989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615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3526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439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u="none"/>
            </a:lvl1pPr>
          </a:lstStyle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530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49ACD91-FF1D-4FB1-B27E-DEC6E632D3DF}"/>
              </a:ext>
            </a:extLst>
          </p:cNvPr>
          <p:cNvSpPr/>
          <p:nvPr/>
        </p:nvSpPr>
        <p:spPr bwMode="auto">
          <a:xfrm>
            <a:off x="0" y="0"/>
            <a:ext cx="9144000" cy="401042"/>
          </a:xfrm>
          <a:prstGeom prst="rect">
            <a:avLst/>
          </a:prstGeom>
          <a:solidFill>
            <a:srgbClr val="2F55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ctr" anchorCtr="0" compatLnSpc="1"/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3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FB95BBAB-2209-4110-8B85-60DF9C46E70E}" type="datetimeFigureOut">
              <a:rPr lang="zh-CN" altLang="en-US" smtClean="0"/>
              <a:t>2021/2/1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fld id="{6F192E6A-DE8E-4A46-A33B-9636571D008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6" name="西北工业大学">
            <a:extLst>
              <a:ext uri="{FF2B5EF4-FFF2-40B4-BE49-F238E27FC236}">
                <a16:creationId xmlns:a16="http://schemas.microsoft.com/office/drawing/2014/main" id="{284DB349-7DA8-497B-A5A0-B7B87CE1CC4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641" y="2"/>
            <a:ext cx="1483360" cy="388933"/>
          </a:xfrm>
          <a:prstGeom prst="rect">
            <a:avLst/>
          </a:prstGeom>
          <a:solidFill>
            <a:srgbClr val="4472C4">
              <a:lumMod val="75000"/>
            </a:srgbClr>
          </a:solidFill>
        </p:spPr>
      </p:pic>
      <p:pic>
        <p:nvPicPr>
          <p:cNvPr id="17" name="校徽">
            <a:extLst>
              <a:ext uri="{FF2B5EF4-FFF2-40B4-BE49-F238E27FC236}">
                <a16:creationId xmlns:a16="http://schemas.microsoft.com/office/drawing/2014/main" id="{19D1074B-C806-499B-BA3E-B98D55B999B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1" y="5343"/>
            <a:ext cx="401198" cy="395701"/>
          </a:xfrm>
          <a:prstGeom prst="rect">
            <a:avLst/>
          </a:prstGeom>
          <a:solidFill>
            <a:srgbClr val="4472C4">
              <a:lumMod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06912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943592"/>
            <a:ext cx="5116512" cy="48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1596957-C973-4386-ADAA-1DD7AA55BF51}"/>
              </a:ext>
            </a:extLst>
          </p:cNvPr>
          <p:cNvSpPr txBox="1"/>
          <p:nvPr/>
        </p:nvSpPr>
        <p:spPr>
          <a:xfrm>
            <a:off x="2263256" y="6217144"/>
            <a:ext cx="4589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2021.2.1</a:t>
            </a:r>
            <a:endParaRPr lang="zh-CN" altLang="en-US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71" y="937478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1241" y="1095333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18D27680-F366-45FE-8402-74BD06CAAF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111375"/>
            <a:ext cx="9144000" cy="1470025"/>
          </a:xfrm>
          <a:solidFill>
            <a:srgbClr val="003399"/>
          </a:solidFill>
        </p:spPr>
        <p:txBody>
          <a:bodyPr/>
          <a:lstStyle/>
          <a:p>
            <a:pPr algn="ctr" eaLnBrk="1" hangingPunct="1"/>
            <a:r>
              <a:rPr lang="en-US" altLang="zh-CN" sz="3600" b="1" dirty="0">
                <a:solidFill>
                  <a:schemeClr val="bg1"/>
                </a:solidFill>
                <a:ea typeface="黑体" panose="02010609060101010101" pitchFamily="49" charset="-122"/>
              </a:rPr>
              <a:t>TaichuPix2—LDO</a:t>
            </a:r>
            <a:r>
              <a:rPr lang="zh-CN" altLang="en-US" sz="3600" b="1" dirty="0">
                <a:solidFill>
                  <a:schemeClr val="bg1"/>
                </a:solidFill>
                <a:ea typeface="黑体" panose="02010609060101010101" pitchFamily="49" charset="-122"/>
              </a:rPr>
              <a:t>测试</a:t>
            </a:r>
            <a:endParaRPr lang="zh-CN" altLang="en-US" sz="4000" b="1" dirty="0">
              <a:solidFill>
                <a:schemeClr val="bg1"/>
              </a:solidFill>
              <a:ea typeface="黑体" panose="02010609060101010101" pitchFamily="49" charset="-122"/>
            </a:endParaRPr>
          </a:p>
        </p:txBody>
      </p:sp>
      <p:sp>
        <p:nvSpPr>
          <p:cNvPr id="8195" name="矩形 4">
            <a:extLst>
              <a:ext uri="{FF2B5EF4-FFF2-40B4-BE49-F238E27FC236}">
                <a16:creationId xmlns:a16="http://schemas.microsoft.com/office/drawing/2014/main" id="{12C0A9A6-1FD8-4FBF-8276-E3988815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962400"/>
            <a:ext cx="487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zh-CN" altLang="en-US" sz="2800" b="1" u="none" dirty="0">
                <a:solidFill>
                  <a:srgbClr val="0033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王 佳</a:t>
            </a:r>
            <a:endParaRPr lang="en-US" altLang="zh-CN" sz="2800" b="1" u="none" dirty="0">
              <a:solidFill>
                <a:srgbClr val="00339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zh-CN" sz="24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jwang@nwpu.edu.cn</a:t>
            </a:r>
          </a:p>
        </p:txBody>
      </p:sp>
      <p:sp>
        <p:nvSpPr>
          <p:cNvPr id="8196" name="矩形 4">
            <a:extLst>
              <a:ext uri="{FF2B5EF4-FFF2-40B4-BE49-F238E27FC236}">
                <a16:creationId xmlns:a16="http://schemas.microsoft.com/office/drawing/2014/main" id="{6C52D7E8-B8A7-4E38-866B-AF8FC9696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4818063"/>
            <a:ext cx="5116512" cy="94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西北工业大学 计算机学院 微电子学研究所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b="1" u="none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辐射探测材料与器件工信部重点实验室</a:t>
            </a:r>
            <a:endParaRPr lang="en-US" altLang="zh-CN" sz="2000" b="1" u="none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8197" name="组合 1">
            <a:extLst>
              <a:ext uri="{FF2B5EF4-FFF2-40B4-BE49-F238E27FC236}">
                <a16:creationId xmlns:a16="http://schemas.microsoft.com/office/drawing/2014/main" id="{2D052ECB-BA44-43F2-8AEA-31569A25BFCF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-76200"/>
            <a:ext cx="9180513" cy="990600"/>
            <a:chOff x="-36513" y="0"/>
            <a:chExt cx="9180513" cy="990600"/>
          </a:xfrm>
        </p:grpSpPr>
        <p:pic>
          <p:nvPicPr>
            <p:cNvPr id="8199" name="Picture 62" descr="title_01">
              <a:extLst>
                <a:ext uri="{FF2B5EF4-FFF2-40B4-BE49-F238E27FC236}">
                  <a16:creationId xmlns:a16="http://schemas.microsoft.com/office/drawing/2014/main" id="{F867F539-2F3C-41BC-8EA4-9C681B97E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0"/>
              <a:ext cx="4597401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63" descr="title_02">
              <a:extLst>
                <a:ext uri="{FF2B5EF4-FFF2-40B4-BE49-F238E27FC236}">
                  <a16:creationId xmlns:a16="http://schemas.microsoft.com/office/drawing/2014/main" id="{FCACE2AD-62BF-4EB7-A68B-C63CD86D8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888" y="0"/>
              <a:ext cx="4583112" cy="98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">
            <a:extLst>
              <a:ext uri="{FF2B5EF4-FFF2-40B4-BE49-F238E27FC236}">
                <a16:creationId xmlns:a16="http://schemas.microsoft.com/office/drawing/2014/main" id="{E66CE9EE-EE86-468E-8EBD-FF05A10C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50132"/>
            <a:ext cx="12827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4D0495-A97B-4033-B961-27B024C7AA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7780"/>
            <a:ext cx="1088629" cy="108862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1EF72A2-4AB3-498B-9377-4B0A4C408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205" y="1115945"/>
            <a:ext cx="1841595" cy="825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3080660"/>
      </p:ext>
    </p:extLst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BB3C85-AD58-4B37-9B41-3EDD68C4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测试结果（前面汇报）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7B2216-96C5-4758-AB6B-64137F016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3160"/>
            <a:ext cx="8229600" cy="5105400"/>
          </a:xfrm>
        </p:spPr>
        <p:txBody>
          <a:bodyPr/>
          <a:lstStyle/>
          <a:p>
            <a:r>
              <a:rPr lang="en-US" altLang="zh-CN" dirty="0"/>
              <a:t>1.8a</a:t>
            </a:r>
            <a:r>
              <a:rPr lang="zh-CN" altLang="en-US" dirty="0"/>
              <a:t>和</a:t>
            </a:r>
            <a:r>
              <a:rPr lang="en-US" altLang="zh-CN" dirty="0"/>
              <a:t>1.8d</a:t>
            </a:r>
            <a:r>
              <a:rPr lang="zh-CN" altLang="en-US" dirty="0"/>
              <a:t>的板上电压和电源端设置电压不同。</a:t>
            </a:r>
            <a:endParaRPr lang="en-US" altLang="zh-CN" dirty="0"/>
          </a:p>
          <a:p>
            <a:pPr lvl="1"/>
            <a:r>
              <a:rPr lang="zh-CN" altLang="en-US" dirty="0"/>
              <a:t>原因：电源线采用杜邦线，自身电阻</a:t>
            </a:r>
            <a:r>
              <a:rPr lang="en-US" altLang="zh-CN" dirty="0"/>
              <a:t>~1</a:t>
            </a:r>
            <a:r>
              <a:rPr lang="zh-CN" altLang="en-US" dirty="0"/>
              <a:t>欧姆。负载电流为</a:t>
            </a:r>
            <a:r>
              <a:rPr lang="en-US" altLang="zh-CN" dirty="0"/>
              <a:t>0.2A</a:t>
            </a:r>
            <a:r>
              <a:rPr lang="zh-CN" altLang="en-US" dirty="0"/>
              <a:t>时，线上压降导致板上实测电压较低。缩短电压线长度，可提高。</a:t>
            </a:r>
            <a:endParaRPr lang="en-US" altLang="zh-CN" dirty="0"/>
          </a:p>
          <a:p>
            <a:r>
              <a:rPr lang="zh-CN" altLang="en-US" dirty="0"/>
              <a:t>保证</a:t>
            </a:r>
            <a:r>
              <a:rPr lang="en-US" altLang="zh-CN" dirty="0"/>
              <a:t>1.8a,d&gt;+2V</a:t>
            </a:r>
            <a:r>
              <a:rPr lang="zh-CN" altLang="en-US" dirty="0"/>
              <a:t>，在两者相差不多时，</a:t>
            </a:r>
            <a:r>
              <a:rPr lang="en-US" altLang="zh-CN" dirty="0" err="1">
                <a:solidFill>
                  <a:srgbClr val="FF0000"/>
                </a:solidFill>
              </a:rPr>
              <a:t>vdda</a:t>
            </a:r>
            <a:r>
              <a:rPr lang="zh-CN" altLang="en-US" dirty="0"/>
              <a:t>有输出波形。</a:t>
            </a:r>
            <a:endParaRPr lang="en-US" altLang="zh-CN" dirty="0"/>
          </a:p>
          <a:p>
            <a:pPr lvl="1"/>
            <a:r>
              <a:rPr lang="zh-CN" altLang="en-US" dirty="0"/>
              <a:t>如：</a:t>
            </a:r>
            <a:r>
              <a:rPr lang="en-US" altLang="zh-CN" dirty="0"/>
              <a:t>1.8a,d=2.15V, +2V=2.12V</a:t>
            </a:r>
            <a:r>
              <a:rPr lang="zh-CN" altLang="en-US" dirty="0"/>
              <a:t>（板上实测电压）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8F25E6-E12E-4615-84B7-CD93F9F4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40" y="3049196"/>
            <a:ext cx="6583719" cy="35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794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72038A-DF16-4FD2-BAB3-15601282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异常分析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039C3F5-7A7F-4742-BDD4-1AE941FAABFC}"/>
              </a:ext>
            </a:extLst>
          </p:cNvPr>
          <p:cNvSpPr txBox="1"/>
          <p:nvPr/>
        </p:nvSpPr>
        <p:spPr>
          <a:xfrm>
            <a:off x="306493" y="3575969"/>
            <a:ext cx="8531013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u="none" dirty="0"/>
              <a:t>Green: vddd1.8V</a:t>
            </a:r>
            <a:r>
              <a:rPr lang="zh-CN" altLang="en-US" u="none" dirty="0"/>
              <a:t>，</a:t>
            </a:r>
            <a:r>
              <a:rPr lang="en-US" altLang="zh-CN" u="none" dirty="0"/>
              <a:t>Blue: vdd2V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u="none" dirty="0"/>
              <a:t>将</a:t>
            </a:r>
            <a:r>
              <a:rPr lang="en-US" altLang="zh-CN" u="none" dirty="0"/>
              <a:t>vddd1.8</a:t>
            </a:r>
            <a:r>
              <a:rPr lang="zh-CN" altLang="en-US" u="none" dirty="0"/>
              <a:t>（</a:t>
            </a:r>
            <a:r>
              <a:rPr lang="en-US" altLang="zh-CN" u="none" dirty="0"/>
              <a:t>1.8V_A</a:t>
            </a:r>
            <a:r>
              <a:rPr lang="zh-CN" altLang="en-US" u="none" dirty="0"/>
              <a:t>）和</a:t>
            </a:r>
            <a:r>
              <a:rPr lang="en-US" altLang="zh-CN" u="none" dirty="0"/>
              <a:t>vdda1.8(1.8V_D)</a:t>
            </a:r>
            <a:r>
              <a:rPr lang="zh-CN" altLang="en-US" u="none" dirty="0"/>
              <a:t>分开供电，输出</a:t>
            </a:r>
            <a:r>
              <a:rPr lang="en-US" altLang="zh-CN" u="none" dirty="0"/>
              <a:t>VDDA</a:t>
            </a:r>
            <a:r>
              <a:rPr lang="zh-CN" altLang="en-US" u="none" dirty="0"/>
              <a:t>电压升高。探针可以看到电源电压上有毛刺。</a:t>
            </a:r>
            <a:endParaRPr lang="en-US" altLang="zh-CN" u="none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u="none" dirty="0"/>
              <a:t>给</a:t>
            </a:r>
            <a:r>
              <a:rPr lang="en-US" altLang="zh-CN" u="none" dirty="0"/>
              <a:t>1.8V</a:t>
            </a:r>
            <a:r>
              <a:rPr lang="zh-CN" altLang="en-US" u="none" dirty="0"/>
              <a:t>加滤波电容后，无毛刺。</a:t>
            </a:r>
            <a:r>
              <a:rPr lang="en-US" altLang="zh-CN" u="none" dirty="0"/>
              <a:t>vdd2V</a:t>
            </a:r>
            <a:r>
              <a:rPr lang="zh-CN" altLang="en-US" u="none" dirty="0"/>
              <a:t>上仍存在毛刺。</a:t>
            </a:r>
            <a:endParaRPr lang="en-US" altLang="zh-CN" u="none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u="none" dirty="0" err="1"/>
              <a:t>Vdda</a:t>
            </a:r>
            <a:r>
              <a:rPr lang="zh-CN" altLang="en-US" u="none" dirty="0"/>
              <a:t>上有起伏信号。</a:t>
            </a:r>
            <a:endParaRPr lang="en-US" altLang="zh-CN" u="none" dirty="0"/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u="none" dirty="0"/>
              <a:t>原因：是由</a:t>
            </a:r>
            <a:r>
              <a:rPr lang="en-US" altLang="zh-CN" u="none" dirty="0"/>
              <a:t>vdd2V</a:t>
            </a:r>
            <a:r>
              <a:rPr lang="zh-CN" altLang="en-US" u="none" dirty="0"/>
              <a:t>电源的毛刺影响产生的不规则信号。已仿真验证。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0AFA7AF-F43E-4FDB-82DE-195D2095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19" y="1273037"/>
            <a:ext cx="7779826" cy="22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926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2F768-1870-43F9-8FA3-1E6480A8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仿真验证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CF0B84-1889-46AC-B880-E382FE11B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VDD2V</a:t>
            </a:r>
            <a:r>
              <a:rPr lang="zh-CN" altLang="en-US" dirty="0"/>
              <a:t>（</a:t>
            </a:r>
            <a:r>
              <a:rPr lang="en-US" altLang="zh-CN" dirty="0"/>
              <a:t> VIN </a:t>
            </a:r>
            <a:r>
              <a:rPr lang="zh-CN" altLang="en-US" dirty="0"/>
              <a:t>）上加类似毛刺信号。（</a:t>
            </a:r>
            <a:r>
              <a:rPr lang="en-US" altLang="zh-CN" dirty="0"/>
              <a:t>Bandgap</a:t>
            </a:r>
            <a:r>
              <a:rPr lang="zh-CN" altLang="en-US" dirty="0"/>
              <a:t>和</a:t>
            </a:r>
            <a:r>
              <a:rPr lang="en-US" altLang="zh-CN" dirty="0"/>
              <a:t>LDO</a:t>
            </a:r>
            <a:r>
              <a:rPr lang="zh-CN" altLang="en-US" dirty="0"/>
              <a:t>正常连接）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 err="1"/>
              <a:t>Cload</a:t>
            </a:r>
            <a:r>
              <a:rPr lang="en-US" altLang="zh-CN" dirty="0"/>
              <a:t>=200nF</a:t>
            </a:r>
            <a:r>
              <a:rPr lang="zh-CN" altLang="en-US" dirty="0"/>
              <a:t>，</a:t>
            </a:r>
            <a:r>
              <a:rPr lang="en-US" altLang="zh-CN" dirty="0" err="1"/>
              <a:t>rload</a:t>
            </a:r>
            <a:r>
              <a:rPr lang="en-US" altLang="zh-CN" dirty="0"/>
              <a:t>=1KΩ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00EE4B-A73E-4AE7-8A3A-DA3DE9BD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4" y="3907165"/>
            <a:ext cx="7579360" cy="266491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5E56C1-A44F-4334-8C0F-41470087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73" y="1807431"/>
            <a:ext cx="3176753" cy="29508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7EEF83-6AD4-41AD-9366-6A7ADA9225D0}"/>
              </a:ext>
            </a:extLst>
          </p:cNvPr>
          <p:cNvSpPr txBox="1"/>
          <p:nvPr/>
        </p:nvSpPr>
        <p:spPr>
          <a:xfrm>
            <a:off x="7498049" y="37071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u="none" dirty="0">
                <a:solidFill>
                  <a:schemeClr val="bg1"/>
                </a:solidFill>
              </a:rPr>
              <a:t>细节图</a:t>
            </a:r>
          </a:p>
        </p:txBody>
      </p:sp>
    </p:spTree>
    <p:extLst>
      <p:ext uri="{BB962C8B-B14F-4D97-AF65-F5344CB8AC3E}">
        <p14:creationId xmlns:p14="http://schemas.microsoft.com/office/powerpoint/2010/main" val="13806389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9FB98F-642B-4785-9411-979D1559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未能解释现象（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D6E5851D-7CBD-4F9A-8743-3815B31A4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75851"/>
              </p:ext>
            </p:extLst>
          </p:nvPr>
        </p:nvGraphicFramePr>
        <p:xfrm>
          <a:off x="457199" y="2879900"/>
          <a:ext cx="7402405" cy="205295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868507">
                  <a:extLst>
                    <a:ext uri="{9D8B030D-6E8A-4147-A177-3AD203B41FA5}">
                      <a16:colId xmlns:a16="http://schemas.microsoft.com/office/drawing/2014/main" val="4086561171"/>
                    </a:ext>
                  </a:extLst>
                </a:gridCol>
                <a:gridCol w="1578186">
                  <a:extLst>
                    <a:ext uri="{9D8B030D-6E8A-4147-A177-3AD203B41FA5}">
                      <a16:colId xmlns:a16="http://schemas.microsoft.com/office/drawing/2014/main" val="3196192339"/>
                    </a:ext>
                  </a:extLst>
                </a:gridCol>
                <a:gridCol w="1876214">
                  <a:extLst>
                    <a:ext uri="{9D8B030D-6E8A-4147-A177-3AD203B41FA5}">
                      <a16:colId xmlns:a16="http://schemas.microsoft.com/office/drawing/2014/main" val="4133562834"/>
                    </a:ext>
                  </a:extLst>
                </a:gridCol>
                <a:gridCol w="1079498">
                  <a:extLst>
                    <a:ext uri="{9D8B030D-6E8A-4147-A177-3AD203B41FA5}">
                      <a16:colId xmlns:a16="http://schemas.microsoft.com/office/drawing/2014/main" val="742947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/>
                        </a:rPr>
                        <a:t>连接方式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1.8a</a:t>
                      </a:r>
                      <a:r>
                        <a:rPr lang="zh-CN" sz="2000" kern="100">
                          <a:effectLst/>
                        </a:rPr>
                        <a:t>（</a:t>
                      </a:r>
                      <a:r>
                        <a:rPr lang="en-US" sz="2000" kern="100">
                          <a:effectLst/>
                        </a:rPr>
                        <a:t>mA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1.8d</a:t>
                      </a:r>
                      <a:r>
                        <a:rPr lang="zh-CN" sz="2000" kern="100">
                          <a:effectLst/>
                        </a:rPr>
                        <a:t>（</a:t>
                      </a:r>
                      <a:r>
                        <a:rPr lang="en-US" sz="2000" kern="100">
                          <a:effectLst/>
                        </a:rPr>
                        <a:t>mA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2V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8051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kern="100">
                          <a:effectLst/>
                        </a:rPr>
                        <a:t>分别供电，</a:t>
                      </a:r>
                      <a:r>
                        <a:rPr lang="en-US" sz="2000" kern="100">
                          <a:effectLst/>
                        </a:rPr>
                        <a:t>2V=0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244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050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2000" kern="100" dirty="0">
                          <a:effectLst/>
                        </a:rPr>
                        <a:t>分别供电，</a:t>
                      </a:r>
                      <a:r>
                        <a:rPr lang="en-US" sz="2000" kern="100" dirty="0">
                          <a:effectLst/>
                        </a:rPr>
                        <a:t>2V=1.995V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256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699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1.8a</a:t>
                      </a:r>
                      <a:r>
                        <a:rPr lang="zh-CN" sz="2000" kern="100">
                          <a:effectLst/>
                        </a:rPr>
                        <a:t>与</a:t>
                      </a:r>
                      <a:r>
                        <a:rPr lang="en-US" sz="2000" kern="100">
                          <a:effectLst/>
                        </a:rPr>
                        <a:t>2V</a:t>
                      </a:r>
                      <a:r>
                        <a:rPr lang="zh-CN" sz="2000" kern="100">
                          <a:effectLst/>
                        </a:rPr>
                        <a:t>短路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258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411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1.8d</a:t>
                      </a:r>
                      <a:r>
                        <a:rPr lang="zh-CN" sz="2000" kern="100">
                          <a:effectLst/>
                        </a:rPr>
                        <a:t>与</a:t>
                      </a:r>
                      <a:r>
                        <a:rPr lang="en-US" sz="2000" kern="100">
                          <a:effectLst/>
                        </a:rPr>
                        <a:t>2V</a:t>
                      </a:r>
                      <a:r>
                        <a:rPr lang="zh-CN" sz="2000" kern="100">
                          <a:effectLst/>
                        </a:rPr>
                        <a:t>短路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260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96045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580A313-8EE2-4443-A67B-67707C70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695607"/>
            <a:ext cx="75590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给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VDD2V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上电后，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1.8d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和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1.8a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的负载电流都会增大！</a:t>
            </a:r>
            <a:endParaRPr kumimoji="0" lang="en-US" altLang="zh-CN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将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2V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分别与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1.8a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和</a:t>
            </a:r>
            <a:r>
              <a:rPr kumimoji="0" lang="en-US" altLang="zh-CN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1.8d</a:t>
            </a:r>
            <a:r>
              <a:rPr kumimoji="0" lang="zh-CN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cs typeface="Times New Roman" panose="02020603050405020304" pitchFamily="18" charset="0"/>
              </a:rPr>
              <a:t>短路后，观察输出电流。总电流增大。</a:t>
            </a:r>
            <a:endParaRPr kumimoji="0" lang="zh-CN" altLang="en-US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26477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40A5CC-5F85-44B4-899A-1438105E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调节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VDD2V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，观察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1.8a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1.8d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的电流变化，</a:t>
            </a:r>
            <a:r>
              <a:rPr lang="zh-CN" altLang="zh-CN" sz="20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两者均设为</a:t>
            </a:r>
            <a:r>
              <a:rPr lang="en-US" altLang="zh-CN" sz="2000" i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2.2V</a:t>
            </a:r>
            <a:r>
              <a:rPr lang="zh-CN" altLang="zh-CN" sz="20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676A941-A454-4E31-9064-A49A7E3BB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14475"/>
              </p:ext>
            </p:extLst>
          </p:nvPr>
        </p:nvGraphicFramePr>
        <p:xfrm>
          <a:off x="1303867" y="1036320"/>
          <a:ext cx="5267960" cy="5074031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755775">
                  <a:extLst>
                    <a:ext uri="{9D8B030D-6E8A-4147-A177-3AD203B41FA5}">
                      <a16:colId xmlns:a16="http://schemas.microsoft.com/office/drawing/2014/main" val="2157467893"/>
                    </a:ext>
                  </a:extLst>
                </a:gridCol>
                <a:gridCol w="1755775">
                  <a:extLst>
                    <a:ext uri="{9D8B030D-6E8A-4147-A177-3AD203B41FA5}">
                      <a16:colId xmlns:a16="http://schemas.microsoft.com/office/drawing/2014/main" val="4181020911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val="35563592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VDD2V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1.8a</a:t>
                      </a:r>
                      <a:r>
                        <a:rPr lang="zh-CN" sz="2000" kern="100">
                          <a:effectLst/>
                        </a:rPr>
                        <a:t>（</a:t>
                      </a:r>
                      <a:r>
                        <a:rPr lang="en-US" sz="2000" kern="100">
                          <a:effectLst/>
                        </a:rPr>
                        <a:t>mA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>
                          <a:effectLst/>
                        </a:rPr>
                        <a:t>1.8d</a:t>
                      </a:r>
                      <a:r>
                        <a:rPr lang="zh-CN" sz="2000" kern="100">
                          <a:effectLst/>
                        </a:rPr>
                        <a:t>（</a:t>
                      </a:r>
                      <a:r>
                        <a:rPr lang="en-US" sz="2000" kern="100">
                          <a:effectLst/>
                        </a:rPr>
                        <a:t>mA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39708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244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81691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 dirty="0">
                          <a:effectLst/>
                        </a:rPr>
                        <a:t>1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244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8781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244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51958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244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96655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solidFill>
                            <a:srgbClr val="FF0000"/>
                          </a:solidFill>
                          <a:effectLst/>
                        </a:rPr>
                        <a:t>1.3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solidFill>
                            <a:srgbClr val="FF0000"/>
                          </a:solidFill>
                          <a:effectLst/>
                        </a:rPr>
                        <a:t>245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941107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solidFill>
                            <a:srgbClr val="FF0000"/>
                          </a:solidFill>
                          <a:effectLst/>
                        </a:rPr>
                        <a:t>1.4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zh-CN" sz="16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 dirty="0">
                          <a:solidFill>
                            <a:srgbClr val="FF0000"/>
                          </a:solidFill>
                          <a:effectLst/>
                        </a:rPr>
                        <a:t>247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01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249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837254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1.6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8102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3251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132695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1.9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9339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896884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2.1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311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35494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2.2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74949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2.3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298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08831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2.4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258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5751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2.5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>
                          <a:effectLst/>
                        </a:rPr>
                        <a:t>13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0" dirty="0">
                          <a:effectLst/>
                        </a:rPr>
                        <a:t>255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92712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AFB24D98-A0BF-4819-B371-76B58A0C0CA1}"/>
              </a:ext>
            </a:extLst>
          </p:cNvPr>
          <p:cNvSpPr txBox="1"/>
          <p:nvPr/>
        </p:nvSpPr>
        <p:spPr>
          <a:xfrm>
            <a:off x="941494" y="6150114"/>
            <a:ext cx="7054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同样情况下，将</a:t>
            </a:r>
            <a:r>
              <a:rPr lang="en-US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LDO_DD</a:t>
            </a:r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2V</a:t>
            </a:r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输入挑断后，</a:t>
            </a:r>
            <a:r>
              <a:rPr lang="en-US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1.8a</a:t>
            </a:r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1.8d</a:t>
            </a:r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的电流不再跟随</a:t>
            </a:r>
            <a:r>
              <a:rPr lang="en-US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VDD2V</a:t>
            </a:r>
            <a:r>
              <a:rPr lang="zh-CN" altLang="zh-CN" sz="2000" b="1" u="none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变化。</a:t>
            </a:r>
            <a:r>
              <a:rPr lang="zh-CN" altLang="en-US" b="1" u="none" dirty="0">
                <a:cs typeface="Times New Roman" panose="02020603050405020304" pitchFamily="18" charset="0"/>
              </a:rPr>
              <a:t>或者芯片已烧坏。</a:t>
            </a:r>
            <a:endParaRPr lang="zh-CN" altLang="en-US" u="none" dirty="0"/>
          </a:p>
        </p:txBody>
      </p:sp>
    </p:spTree>
    <p:extLst>
      <p:ext uri="{BB962C8B-B14F-4D97-AF65-F5344CB8AC3E}">
        <p14:creationId xmlns:p14="http://schemas.microsoft.com/office/powerpoint/2010/main" val="3136892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60D054-F30E-4FED-9882-B387ECFA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未能解释现象（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75B98F-D065-4308-A992-392C8A9FD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只供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2V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1.8a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1.8d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悬空后，</a:t>
            </a:r>
            <a:r>
              <a:rPr lang="en-US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2V</a:t>
            </a:r>
            <a:r>
              <a:rPr lang="zh-CN" altLang="zh-CN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的负载电流增大。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1.8a</a:t>
            </a:r>
            <a:r>
              <a:rPr lang="zh-CN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关断：</a:t>
            </a:r>
            <a:r>
              <a:rPr lang="en-US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2V</a:t>
            </a:r>
            <a:r>
              <a:rPr lang="zh-CN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电流：</a:t>
            </a:r>
            <a:r>
              <a:rPr lang="en-US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1mA</a:t>
            </a:r>
            <a:r>
              <a:rPr lang="en-US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CN" sz="17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5mA</a:t>
            </a:r>
            <a:endParaRPr lang="zh-CN" altLang="zh-CN" sz="17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上电后会提高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avdd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的电压值。</a:t>
            </a:r>
          </a:p>
        </p:txBody>
      </p:sp>
    </p:spTree>
    <p:extLst>
      <p:ext uri="{BB962C8B-B14F-4D97-AF65-F5344CB8AC3E}">
        <p14:creationId xmlns:p14="http://schemas.microsoft.com/office/powerpoint/2010/main" val="30875489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9C2E7-B274-48F0-957F-BD23BFD2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测试前空板测量电阻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6D55698D-E2CD-414D-A03F-6D39EC9CC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736563"/>
              </p:ext>
            </p:extLst>
          </p:nvPr>
        </p:nvGraphicFramePr>
        <p:xfrm>
          <a:off x="409222" y="2047240"/>
          <a:ext cx="8606085" cy="1493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88697">
                  <a:extLst>
                    <a:ext uri="{9D8B030D-6E8A-4147-A177-3AD203B41FA5}">
                      <a16:colId xmlns:a16="http://schemas.microsoft.com/office/drawing/2014/main" val="1340469981"/>
                    </a:ext>
                  </a:extLst>
                </a:gridCol>
                <a:gridCol w="1470184">
                  <a:extLst>
                    <a:ext uri="{9D8B030D-6E8A-4147-A177-3AD203B41FA5}">
                      <a16:colId xmlns:a16="http://schemas.microsoft.com/office/drawing/2014/main" val="3027686457"/>
                    </a:ext>
                  </a:extLst>
                </a:gridCol>
                <a:gridCol w="1229441">
                  <a:extLst>
                    <a:ext uri="{9D8B030D-6E8A-4147-A177-3AD203B41FA5}">
                      <a16:colId xmlns:a16="http://schemas.microsoft.com/office/drawing/2014/main" val="941089479"/>
                    </a:ext>
                  </a:extLst>
                </a:gridCol>
                <a:gridCol w="1229441">
                  <a:extLst>
                    <a:ext uri="{9D8B030D-6E8A-4147-A177-3AD203B41FA5}">
                      <a16:colId xmlns:a16="http://schemas.microsoft.com/office/drawing/2014/main" val="2718267863"/>
                    </a:ext>
                  </a:extLst>
                </a:gridCol>
                <a:gridCol w="1418749">
                  <a:extLst>
                    <a:ext uri="{9D8B030D-6E8A-4147-A177-3AD203B41FA5}">
                      <a16:colId xmlns:a16="http://schemas.microsoft.com/office/drawing/2014/main" val="3107024137"/>
                    </a:ext>
                  </a:extLst>
                </a:gridCol>
                <a:gridCol w="1040132">
                  <a:extLst>
                    <a:ext uri="{9D8B030D-6E8A-4147-A177-3AD203B41FA5}">
                      <a16:colId xmlns:a16="http://schemas.microsoft.com/office/drawing/2014/main" val="3559729852"/>
                    </a:ext>
                  </a:extLst>
                </a:gridCol>
                <a:gridCol w="1229441">
                  <a:extLst>
                    <a:ext uri="{9D8B030D-6E8A-4147-A177-3AD203B41FA5}">
                      <a16:colId xmlns:a16="http://schemas.microsoft.com/office/drawing/2014/main" val="27180318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电源名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+2V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-6V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1.8_A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1.8_D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Vdda</a:t>
                      </a:r>
                      <a:r>
                        <a:rPr lang="en-US" altLang="zh-CN" sz="2000" dirty="0"/>
                        <a:t> (</a:t>
                      </a:r>
                      <a:r>
                        <a:rPr lang="en-US" altLang="zh-CN" sz="2000" dirty="0" err="1"/>
                        <a:t>LDOa</a:t>
                      </a:r>
                      <a:r>
                        <a:rPr lang="en-US" altLang="zh-CN" sz="2000" dirty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Vddd</a:t>
                      </a:r>
                      <a:r>
                        <a:rPr lang="en-US" altLang="zh-CN" sz="2000" dirty="0"/>
                        <a:t> (</a:t>
                      </a:r>
                      <a:r>
                        <a:rPr lang="en-US" altLang="zh-CN" sz="2000" dirty="0" err="1"/>
                        <a:t>LDOd</a:t>
                      </a:r>
                      <a:r>
                        <a:rPr lang="en-US" altLang="zh-CN" sz="2000" dirty="0"/>
                        <a:t>)</a:t>
                      </a:r>
                      <a:endParaRPr lang="zh-CN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0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Pcb1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340k, 23.8k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altLang="zh-CN" sz="2000" dirty="0"/>
                        <a:t>, 267k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315k, 23k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4.15k, 2.7k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210k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71.3k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961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pcb2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340k, 25k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∞</a:t>
                      </a:r>
                      <a:r>
                        <a:rPr lang="en-US" altLang="zh-CN" sz="2000" dirty="0"/>
                        <a:t>, 2M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340k, 24k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4.3k, 2.8k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210k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rgbClr val="FF0000"/>
                          </a:solidFill>
                        </a:rPr>
                        <a:t>73k</a:t>
                      </a:r>
                      <a:endParaRPr lang="zh-CN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13155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CA77104-7DA0-4A7F-AF53-38F384FEBC3D}"/>
              </a:ext>
            </a:extLst>
          </p:cNvPr>
          <p:cNvSpPr txBox="1"/>
          <p:nvPr/>
        </p:nvSpPr>
        <p:spPr>
          <a:xfrm>
            <a:off x="2869073" y="3644053"/>
            <a:ext cx="6146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u="none" dirty="0"/>
              <a:t>note: </a:t>
            </a:r>
            <a:r>
              <a:rPr lang="zh-CN" altLang="en-US" u="none" dirty="0"/>
              <a:t>逗号后数值为将电笔的正负极换向后测得数值。</a:t>
            </a:r>
            <a:endParaRPr lang="en-US" altLang="zh-CN" u="none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014EC9F-9692-4BA7-8EAC-CC91A29AA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40617"/>
              </p:ext>
            </p:extLst>
          </p:nvPr>
        </p:nvGraphicFramePr>
        <p:xfrm>
          <a:off x="508847" y="4219786"/>
          <a:ext cx="7978140" cy="194394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792220">
                  <a:extLst>
                    <a:ext uri="{9D8B030D-6E8A-4147-A177-3AD203B41FA5}">
                      <a16:colId xmlns:a16="http://schemas.microsoft.com/office/drawing/2014/main" val="3680594490"/>
                    </a:ext>
                  </a:extLst>
                </a:gridCol>
                <a:gridCol w="4185920">
                  <a:extLst>
                    <a:ext uri="{9D8B030D-6E8A-4147-A177-3AD203B41FA5}">
                      <a16:colId xmlns:a16="http://schemas.microsoft.com/office/drawing/2014/main" val="675392344"/>
                    </a:ext>
                  </a:extLst>
                </a:gridCol>
              </a:tblGrid>
              <a:tr h="647983"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1.8a</a:t>
                      </a:r>
                      <a:r>
                        <a:rPr lang="zh-CN" sz="2000" kern="100" dirty="0">
                          <a:effectLst/>
                        </a:rPr>
                        <a:t>和</a:t>
                      </a:r>
                      <a:r>
                        <a:rPr lang="en-US" sz="2000" kern="100" dirty="0">
                          <a:effectLst/>
                        </a:rPr>
                        <a:t>+2V</a:t>
                      </a:r>
                      <a:r>
                        <a:rPr lang="zh-CN" sz="2000" kern="100" dirty="0">
                          <a:effectLst/>
                        </a:rPr>
                        <a:t>之间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>
                          <a:effectLst/>
                        </a:rPr>
                        <a:t>1.8d</a:t>
                      </a:r>
                      <a:r>
                        <a:rPr lang="zh-CN" sz="2000" kern="100">
                          <a:effectLst/>
                        </a:rPr>
                        <a:t>和</a:t>
                      </a:r>
                      <a:r>
                        <a:rPr lang="en-US" sz="2000" kern="100">
                          <a:effectLst/>
                        </a:rPr>
                        <a:t>+2V</a:t>
                      </a:r>
                      <a:r>
                        <a:rPr lang="zh-CN" sz="2000" kern="100">
                          <a:effectLst/>
                        </a:rPr>
                        <a:t>之间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1586204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427k</a:t>
                      </a:r>
                      <a:r>
                        <a:rPr lang="zh-CN" sz="2000" kern="100" dirty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+-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r>
                        <a:rPr lang="en-US" sz="2000" kern="100" dirty="0">
                          <a:effectLst/>
                        </a:rPr>
                        <a:t>diode</a:t>
                      </a:r>
                      <a:r>
                        <a:rPr lang="zh-CN" sz="2000" kern="100" dirty="0">
                          <a:effectLst/>
                        </a:rPr>
                        <a:t>正偏？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33.9k</a:t>
                      </a:r>
                      <a:r>
                        <a:rPr lang="zh-CN" sz="2000" kern="100" dirty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+-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r>
                        <a:rPr lang="en-US" sz="2000" kern="100" dirty="0">
                          <a:effectLst/>
                        </a:rPr>
                        <a:t>diode</a:t>
                      </a:r>
                      <a:r>
                        <a:rPr lang="zh-CN" sz="2000" kern="100" dirty="0">
                          <a:effectLst/>
                        </a:rPr>
                        <a:t>正偏？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034330"/>
                  </a:ext>
                </a:extLst>
              </a:tr>
              <a:tr h="647983">
                <a:tc>
                  <a:txBody>
                    <a:bodyPr/>
                    <a:lstStyle/>
                    <a:p>
                      <a:pPr algn="l"/>
                      <a:r>
                        <a:rPr lang="en-US" sz="2000" kern="100">
                          <a:effectLst/>
                        </a:rPr>
                        <a:t>472k</a:t>
                      </a:r>
                      <a:r>
                        <a:rPr lang="zh-CN" sz="2000" kern="100">
                          <a:effectLst/>
                        </a:rPr>
                        <a:t>（</a:t>
                      </a:r>
                      <a:r>
                        <a:rPr lang="en-US" sz="2000" kern="100">
                          <a:effectLst/>
                        </a:rPr>
                        <a:t>-+</a:t>
                      </a:r>
                      <a:r>
                        <a:rPr lang="zh-CN" sz="2000" kern="100">
                          <a:effectLst/>
                        </a:rPr>
                        <a:t>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00" dirty="0">
                          <a:effectLst/>
                        </a:rPr>
                        <a:t>331k</a:t>
                      </a:r>
                      <a:r>
                        <a:rPr lang="zh-CN" sz="2000" kern="100" dirty="0">
                          <a:effectLst/>
                        </a:rPr>
                        <a:t>（</a:t>
                      </a:r>
                      <a:r>
                        <a:rPr lang="en-US" sz="2000" kern="100" dirty="0">
                          <a:effectLst/>
                        </a:rPr>
                        <a:t>-+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09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0509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F8469E-E4C9-40F8-B83F-6D38D353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下一步计划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A69C9C-3325-4DD3-B504-CB737EE9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Bandgap</a:t>
            </a:r>
            <a:r>
              <a:rPr lang="zh-CN" altLang="en-US" dirty="0"/>
              <a:t>电路失效可能性较大。</a:t>
            </a:r>
            <a:endParaRPr lang="en-US" altLang="zh-CN" dirty="0"/>
          </a:p>
          <a:p>
            <a:pPr lvl="1"/>
            <a:r>
              <a:rPr lang="zh-CN" altLang="en-US" dirty="0"/>
              <a:t>采用纯</a:t>
            </a:r>
            <a:r>
              <a:rPr lang="en-US" altLang="zh-CN" dirty="0"/>
              <a:t>MOS</a:t>
            </a:r>
            <a:r>
              <a:rPr lang="zh-CN" altLang="en-US" dirty="0"/>
              <a:t>管结构得到</a:t>
            </a:r>
            <a:r>
              <a:rPr lang="en-US" altLang="zh-CN" dirty="0"/>
              <a:t>bandgap</a:t>
            </a:r>
            <a:r>
              <a:rPr lang="zh-CN" altLang="en-US" dirty="0"/>
              <a:t>电压。</a:t>
            </a:r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+2V</a:t>
            </a:r>
            <a:r>
              <a:rPr lang="zh-CN" altLang="en-US" dirty="0"/>
              <a:t>的</a:t>
            </a:r>
            <a:r>
              <a:rPr lang="en-US" altLang="zh-CN" dirty="0"/>
              <a:t>PAD</a:t>
            </a:r>
            <a:r>
              <a:rPr lang="zh-CN" altLang="en-US" dirty="0"/>
              <a:t>采用电压</a:t>
            </a:r>
            <a:r>
              <a:rPr lang="en-US" altLang="zh-CN" dirty="0"/>
              <a:t>PAD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将电源设置为可旁路掉，采用外部电源。</a:t>
            </a: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681775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ulover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pulover" id="{681E1272-EDD9-4233-B5CB-6117111A5FBC}" vid="{DBADE309-F3D4-4ABB-BDA2-B1566EB2BE3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npulover</Template>
  <TotalTime>672</TotalTime>
  <Words>629</Words>
  <Application>Microsoft Office PowerPoint</Application>
  <PresentationFormat>全屏显示(4:3)</PresentationFormat>
  <Paragraphs>149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黑体</vt:lpstr>
      <vt:lpstr>Arial</vt:lpstr>
      <vt:lpstr>Calibri</vt:lpstr>
      <vt:lpstr>Cambria</vt:lpstr>
      <vt:lpstr>Times New Roman</vt:lpstr>
      <vt:lpstr>Wingdings</vt:lpstr>
      <vt:lpstr>npulover</vt:lpstr>
      <vt:lpstr>TaichuPix2—LDO测试</vt:lpstr>
      <vt:lpstr>测试结果（前面汇报）</vt:lpstr>
      <vt:lpstr>异常分析</vt:lpstr>
      <vt:lpstr>仿真验证</vt:lpstr>
      <vt:lpstr>未能解释现象（1）</vt:lpstr>
      <vt:lpstr>调节VDD2V，观察1.8a和1.8d的电流变化，两者均设为2.2V：</vt:lpstr>
      <vt:lpstr>未能解释现象（2）</vt:lpstr>
      <vt:lpstr>测试前空板测量电阻</vt:lpstr>
      <vt:lpstr>下一步计划</vt:lpstr>
      <vt:lpstr>TaichuPix2—LDO测试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CREST</cp:lastModifiedBy>
  <cp:revision>57</cp:revision>
  <dcterms:created xsi:type="dcterms:W3CDTF">2020-05-30T03:13:35Z</dcterms:created>
  <dcterms:modified xsi:type="dcterms:W3CDTF">2021-02-01T10:44:55Z</dcterms:modified>
</cp:coreProperties>
</file>