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B2302F-0B6D-4AFD-908C-545651D26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928FAE8-5D00-4B1B-9625-56CADB884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099817-B6FB-4C15-BE5F-B5F9E3E7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F281-8E4D-4AEA-B909-3B35BD4B1CB6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84865E-B33C-4E7B-966D-048DA386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EBBB16-E003-486F-97B8-DD110497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313F-0DAB-40C4-BA3E-C29DF9472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16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F40201-6A10-43CE-BEAD-1E96E3912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93ED37-8E67-4252-97AF-3AF736491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9B688A-5B0A-4E30-BA84-EA70B1A6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F281-8E4D-4AEA-B909-3B35BD4B1CB6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1393C9-6617-46DF-A162-FDC16C50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ABBECB-D3DC-4CAD-B251-3296A18A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313F-0DAB-40C4-BA3E-C29DF9472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18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9F02A1E-CA6A-4F40-A7FF-208922FA8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90FB68-BE98-460A-BCCA-D236C2750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9CD938-C3A6-4326-8413-548B117B3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F281-8E4D-4AEA-B909-3B35BD4B1CB6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0D2268-AE71-49F2-BA22-155937E0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4E2EC4-1066-4EB0-B5BE-0FB95CE72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313F-0DAB-40C4-BA3E-C29DF9472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85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65CF19-89FD-46E8-B652-71D4A8B9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435D38-3B00-4F06-B56C-1E1B3BC13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B51D53-9089-47E2-9DE9-AA7180AE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F281-8E4D-4AEA-B909-3B35BD4B1CB6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865345-7975-4FF6-9FE6-569F400C4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75723E-7625-4295-86E9-FE2486A3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313F-0DAB-40C4-BA3E-C29DF9472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46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54879-AFBB-483F-B84A-84863017F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6CB8B6-B920-49F6-9B99-2BF1A5B68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2AB7A1-466C-4A76-B187-8B58007D1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F281-8E4D-4AEA-B909-3B35BD4B1CB6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BF95AA-5767-4B84-AC8B-4145C7A7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DD94BC-6454-4B54-A7A2-32E12BE2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313F-0DAB-40C4-BA3E-C29DF9472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90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72EB1D-C139-4C99-8B1E-1A5908F33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267579-6BC4-4171-BC35-7C04370E2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C3133E-9099-4CCE-8A5D-259ECE3EC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6F43CB-F990-47BD-B601-42449D16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F281-8E4D-4AEA-B909-3B35BD4B1CB6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950D35-F9A0-4602-ADC1-140557A9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B175B9-0281-4076-AD7F-410A45D0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313F-0DAB-40C4-BA3E-C29DF9472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90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AF60F4-EE27-4AB8-B003-4CE954A6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BA0FD6-795D-4603-AB49-B03BEC2F3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2D44F8A-A0DC-472C-9FBE-68CE6412C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9BBFB4C-BA52-4539-8C0D-C93F43889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DB54D95-D89A-44ED-AC44-B8FD79B23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D3DB7A5-76EA-4C2C-8C27-2B12FCFF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F281-8E4D-4AEA-B909-3B35BD4B1CB6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4947F64-79AA-4FA9-8D8F-37428830E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091156-B412-4979-948B-FC58088DC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313F-0DAB-40C4-BA3E-C29DF9472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01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E77657-9A31-46EE-804B-CEC9E9D7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10AD62-1288-4C5E-A0A9-28384F34C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F281-8E4D-4AEA-B909-3B35BD4B1CB6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D82886-3B80-40EC-9C41-F38A05D4D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AC0B4D1-6A1C-4AE2-9E82-B821F42B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313F-0DAB-40C4-BA3E-C29DF9472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51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7EB00DD-E569-4395-B511-76FAD3C63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F281-8E4D-4AEA-B909-3B35BD4B1CB6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7D9889-8861-4916-BBDF-1D9DAC2E5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0B01B0-F2DB-4CB1-8E3F-954D44D1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313F-0DAB-40C4-BA3E-C29DF9472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93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7236DC-1C50-4B21-8530-BF10EC560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93D424-860B-4823-8464-8CB96CB2E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6C0277-93E1-4A53-B05E-017909EE5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F3981E-3B7F-4ABE-BBFC-D6BBB2DF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F281-8E4D-4AEA-B909-3B35BD4B1CB6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95FFE3-28A2-408D-B5BF-182B5E64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2F80F9-AFD9-43D0-B8BA-33F67EB3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313F-0DAB-40C4-BA3E-C29DF9472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77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B109D-DB8B-40A1-AFFC-B291E3A6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5D22B19-4143-4D83-BFDC-88558AAA6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A0C9BF3-AEEA-4371-91B6-419825B93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BBC60D-EDD2-4D5D-89C7-98BD41DE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F281-8E4D-4AEA-B909-3B35BD4B1CB6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4B2C7D-5E3C-4E78-B99B-C9611936E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DD425E-6D70-455C-8428-5E2BCD55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313F-0DAB-40C4-BA3E-C29DF9472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80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DC3D06D-26D5-40DB-976E-A668C525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7E267C-B93D-47FE-B29A-1C75B7CAF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8A8237-23D8-497D-9D0F-46B7E33CF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FF281-8E4D-4AEA-B909-3B35BD4B1CB6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9A4E42-EEB5-4349-B258-86C6985A4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3F6E71-544E-4E1C-A541-9ED9024DB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B313F-0DAB-40C4-BA3E-C29DF94724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8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twu@ifae.es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12-0333-18D.hr (1).jpg"/>
          <p:cNvPicPr/>
          <p:nvPr/>
        </p:nvPicPr>
        <p:blipFill>
          <a:blip r:embed="rId2"/>
          <a:stretch/>
        </p:blipFill>
        <p:spPr>
          <a:xfrm>
            <a:off x="0" y="0"/>
            <a:ext cx="12192000" cy="6856144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1415724" y="82097"/>
            <a:ext cx="5272341" cy="6331078"/>
          </a:xfrm>
          <a:prstGeom prst="rect">
            <a:avLst/>
          </a:prstGeom>
          <a:solidFill>
            <a:srgbClr val="FFFFFF">
              <a:alpha val="69000"/>
            </a:srgbClr>
          </a:solidFill>
          <a:ln w="3240">
            <a:solidFill>
              <a:srgbClr val="85888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1432557" y="1360362"/>
            <a:ext cx="5272341" cy="896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9997" tIns="19997" rIns="19997" bIns="19997" anchor="ctr"/>
          <a:lstStyle/>
          <a:p>
            <a:pPr algn="ctr">
              <a:lnSpc>
                <a:spcPct val="100000"/>
              </a:lnSpc>
            </a:pPr>
            <a:r>
              <a:rPr lang="en-US" sz="2812" b="1" spc="-1" dirty="0">
                <a:solidFill>
                  <a:srgbClr val="000000"/>
                </a:solidFill>
                <a:latin typeface="Arial"/>
                <a:ea typeface="Helvetica Light"/>
              </a:rPr>
              <a:t>Noise distribution of TaichuPix1</a:t>
            </a:r>
            <a:endParaRPr lang="en-US" sz="2812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12" b="1" spc="-1" dirty="0">
                <a:solidFill>
                  <a:srgbClr val="000000"/>
                </a:solidFill>
                <a:latin typeface="Arial"/>
                <a:ea typeface="Helvetica Light"/>
              </a:rPr>
              <a:t>  </a:t>
            </a:r>
            <a:endParaRPr lang="en-US" sz="2812" spc="-1" dirty="0">
              <a:latin typeface="Arial"/>
            </a:endParaRPr>
          </a:p>
        </p:txBody>
      </p:sp>
      <p:pic>
        <p:nvPicPr>
          <p:cNvPr id="132" name="pasted-image.pdf"/>
          <p:cNvPicPr/>
          <p:nvPr/>
        </p:nvPicPr>
        <p:blipFill>
          <a:blip r:embed="rId3"/>
          <a:stretch/>
        </p:blipFill>
        <p:spPr>
          <a:xfrm>
            <a:off x="0" y="5996278"/>
            <a:ext cx="12026900" cy="845438"/>
          </a:xfrm>
          <a:prstGeom prst="rect">
            <a:avLst/>
          </a:prstGeom>
          <a:ln>
            <a:noFill/>
          </a:ln>
        </p:spPr>
      </p:pic>
      <p:pic>
        <p:nvPicPr>
          <p:cNvPr id="133" name="IFAE_top_BIST_CAT_trans.png"/>
          <p:cNvPicPr/>
          <p:nvPr/>
        </p:nvPicPr>
        <p:blipFill>
          <a:blip r:embed="rId4"/>
          <a:stretch/>
        </p:blipFill>
        <p:spPr>
          <a:xfrm>
            <a:off x="3198422" y="4966059"/>
            <a:ext cx="2841328" cy="878850"/>
          </a:xfrm>
          <a:prstGeom prst="rect">
            <a:avLst/>
          </a:prstGeom>
          <a:ln>
            <a:noFill/>
          </a:ln>
        </p:spPr>
      </p:pic>
      <p:pic>
        <p:nvPicPr>
          <p:cNvPr id="134" name="Picture 2"/>
          <p:cNvPicPr/>
          <p:nvPr/>
        </p:nvPicPr>
        <p:blipFill>
          <a:blip r:embed="rId5"/>
          <a:stretch/>
        </p:blipFill>
        <p:spPr>
          <a:xfrm>
            <a:off x="7541208" y="4823171"/>
            <a:ext cx="3456169" cy="992756"/>
          </a:xfrm>
          <a:prstGeom prst="rect">
            <a:avLst/>
          </a:prstGeom>
          <a:ln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1834330" y="2549689"/>
            <a:ext cx="4727616" cy="1963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281" tIns="31641" rIns="63281" bIns="31641"/>
          <a:lstStyle/>
          <a:p>
            <a:pPr algn="ctr">
              <a:spcBef>
                <a:spcPts val="451"/>
              </a:spcBef>
            </a:pPr>
            <a:r>
              <a:rPr lang="en-US" sz="3200" spc="-1" dirty="0" err="1">
                <a:solidFill>
                  <a:srgbClr val="000000"/>
                </a:solidFill>
                <a:latin typeface="Calibri"/>
                <a:ea typeface="宋体"/>
              </a:rPr>
              <a:t>Tianya</a:t>
            </a:r>
            <a:r>
              <a:rPr lang="en-US" sz="3200" spc="-1" dirty="0">
                <a:solidFill>
                  <a:srgbClr val="000000"/>
                </a:solidFill>
                <a:latin typeface="Calibri"/>
                <a:ea typeface="宋体"/>
              </a:rPr>
              <a:t> Wu</a:t>
            </a:r>
            <a:endParaRPr lang="en-US" sz="3200" spc="-1" dirty="0">
              <a:latin typeface="Arial"/>
            </a:endParaRPr>
          </a:p>
          <a:p>
            <a:pPr algn="ctr">
              <a:spcBef>
                <a:spcPts val="451"/>
              </a:spcBef>
            </a:pPr>
            <a:r>
              <a:rPr lang="en-US" altLang="zh-CN" sz="3200" i="1" spc="-1" dirty="0">
                <a:solidFill>
                  <a:srgbClr val="000000"/>
                </a:solidFill>
                <a:latin typeface="Calibri"/>
                <a:ea typeface="宋体"/>
              </a:rPr>
              <a:t>CEPC</a:t>
            </a:r>
            <a:r>
              <a:rPr lang="en-US" sz="3200" i="1" spc="-1" dirty="0">
                <a:solidFill>
                  <a:srgbClr val="000000"/>
                </a:solidFill>
                <a:latin typeface="Calibri"/>
                <a:ea typeface="宋体"/>
              </a:rPr>
              <a:t> Meeting</a:t>
            </a:r>
            <a:endParaRPr lang="en-US" sz="3200" spc="-1" dirty="0">
              <a:latin typeface="Arial"/>
            </a:endParaRPr>
          </a:p>
          <a:p>
            <a:pPr algn="ctr">
              <a:spcBef>
                <a:spcPts val="451"/>
              </a:spcBef>
            </a:pPr>
            <a:r>
              <a:rPr lang="en-US" sz="3200" u="sng" spc="-1" dirty="0">
                <a:solidFill>
                  <a:srgbClr val="0000FF"/>
                </a:solidFill>
                <a:latin typeface="Calibri"/>
                <a:ea typeface="宋体"/>
                <a:hlinkClick r:id="rId6"/>
              </a:rPr>
              <a:t>twu@ifae.es</a:t>
            </a:r>
            <a:endParaRPr lang="en-US" sz="3200" spc="-1" dirty="0">
              <a:latin typeface="Arial"/>
            </a:endParaRPr>
          </a:p>
          <a:p>
            <a:pPr algn="ctr">
              <a:spcBef>
                <a:spcPts val="451"/>
              </a:spcBef>
            </a:pPr>
            <a:r>
              <a:rPr lang="en-US" sz="3200" spc="-1" dirty="0">
                <a:solidFill>
                  <a:srgbClr val="000000"/>
                </a:solidFill>
                <a:latin typeface="Calibri"/>
                <a:ea typeface="宋体"/>
              </a:rPr>
              <a:t>01-02-2021 </a:t>
            </a:r>
            <a:endParaRPr lang="en-US" sz="3200" spc="-1" dirty="0">
              <a:latin typeface="Arial"/>
            </a:endParaRPr>
          </a:p>
          <a:p>
            <a:pPr algn="ctr">
              <a:spcBef>
                <a:spcPts val="451"/>
              </a:spcBef>
            </a:pPr>
            <a:endParaRPr lang="en-US" sz="2250" spc="-1" dirty="0"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>
            <a:off x="5930906" y="6505312"/>
            <a:ext cx="319697" cy="2705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91" tIns="35691" rIns="35691" bIns="35691"/>
          <a:lstStyle/>
          <a:p>
            <a:pPr algn="ctr">
              <a:lnSpc>
                <a:spcPct val="100000"/>
              </a:lnSpc>
            </a:pPr>
            <a:fld id="{BCE68844-AE27-4971-A7B4-CC4B318A7F30}" type="slidenum">
              <a:rPr lang="en-US" sz="1266" spc="-1">
                <a:solidFill>
                  <a:srgbClr val="000000"/>
                </a:solidFill>
                <a:latin typeface="Helvetica Light"/>
                <a:ea typeface="Helvetica Light"/>
              </a:rPr>
              <a:t>1</a:t>
            </a:fld>
            <a:endParaRPr lang="en-US" sz="1266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2C881EE-B13A-4EDE-934F-693E22903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21" y="3811179"/>
            <a:ext cx="3733438" cy="26774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15C2C30-E5DD-4FD5-8648-F7915B7B0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438" y="136239"/>
            <a:ext cx="3557936" cy="26272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6A132FF-AB8E-475E-8D34-6692CFEB0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3877"/>
            <a:ext cx="4139800" cy="24550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1CC90BC-A775-48F3-A118-ACAAAB18C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476" y="3841640"/>
            <a:ext cx="3721634" cy="27019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B90A42F-CEBD-4C84-9B4D-D4D3ECB04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7012" y="136239"/>
            <a:ext cx="3759957" cy="25527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7812467-B9C2-4CBB-A399-0E230C3FF1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2267" y="3903856"/>
            <a:ext cx="3969446" cy="26699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C2F16CA-80AE-452E-A38D-712C2AE0DFD4}"/>
              </a:ext>
            </a:extLst>
          </p:cNvPr>
          <p:cNvSpPr txBox="1"/>
          <p:nvPr/>
        </p:nvSpPr>
        <p:spPr>
          <a:xfrm>
            <a:off x="2069900" y="1357713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Sector1+Sector2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CCB3C74-0D93-45A4-A4C6-741467BCCA6E}"/>
              </a:ext>
            </a:extLst>
          </p:cNvPr>
          <p:cNvSpPr txBox="1"/>
          <p:nvPr/>
        </p:nvSpPr>
        <p:spPr>
          <a:xfrm>
            <a:off x="1914291" y="5007951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Sector1+Sector2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4C5ACCA-A59F-4FE3-8AA5-D35D012947D4}"/>
              </a:ext>
            </a:extLst>
          </p:cNvPr>
          <p:cNvSpPr txBox="1"/>
          <p:nvPr/>
        </p:nvSpPr>
        <p:spPr>
          <a:xfrm>
            <a:off x="6209700" y="1173047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Sector2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E37D0E6-0B6A-47A2-9A49-407D74E66BE8}"/>
              </a:ext>
            </a:extLst>
          </p:cNvPr>
          <p:cNvSpPr txBox="1"/>
          <p:nvPr/>
        </p:nvSpPr>
        <p:spPr>
          <a:xfrm>
            <a:off x="6077773" y="474907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Sector2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1074197-FC91-4866-BCFC-0895B855EF84}"/>
              </a:ext>
            </a:extLst>
          </p:cNvPr>
          <p:cNvSpPr txBox="1"/>
          <p:nvPr/>
        </p:nvSpPr>
        <p:spPr>
          <a:xfrm>
            <a:off x="10510588" y="1080547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Sector1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3403849-69CD-4F27-8BA1-3CB1DD2D04E2}"/>
              </a:ext>
            </a:extLst>
          </p:cNvPr>
          <p:cNvSpPr txBox="1"/>
          <p:nvPr/>
        </p:nvSpPr>
        <p:spPr>
          <a:xfrm>
            <a:off x="10635717" y="4564404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Sector1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5380BF8-E3D4-4252-978A-F133BD379F1C}"/>
              </a:ext>
            </a:extLst>
          </p:cNvPr>
          <p:cNvSpPr txBox="1"/>
          <p:nvPr/>
        </p:nvSpPr>
        <p:spPr>
          <a:xfrm>
            <a:off x="682058" y="2696250"/>
            <a:ext cx="10199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Measure several columns by hand and analyze the distribution.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With the same fitting parameters, results looks fine but not so perfect. Some curves will be failed to the fitting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There are 4 different analog pixels design, the performance of Sector2 seems better.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4BC5C6C-8BF7-4CCC-9331-E8AB8C21041C}"/>
              </a:ext>
            </a:extLst>
          </p:cNvPr>
          <p:cNvSpPr/>
          <p:nvPr/>
        </p:nvSpPr>
        <p:spPr>
          <a:xfrm>
            <a:off x="8286343" y="6044811"/>
            <a:ext cx="1090668" cy="5395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BCB620C1-9843-458C-A352-0D48E8A4CE19}"/>
              </a:ext>
            </a:extLst>
          </p:cNvPr>
          <p:cNvSpPr/>
          <p:nvPr/>
        </p:nvSpPr>
        <p:spPr>
          <a:xfrm>
            <a:off x="4280952" y="5977736"/>
            <a:ext cx="636541" cy="5109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3DA72E93-91AA-49E1-A694-F4DCFFDE3A94}"/>
              </a:ext>
            </a:extLst>
          </p:cNvPr>
          <p:cNvSpPr/>
          <p:nvPr/>
        </p:nvSpPr>
        <p:spPr>
          <a:xfrm>
            <a:off x="301253" y="5789352"/>
            <a:ext cx="521708" cy="5109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C21EEA49-FBB7-4C0B-9F1F-143D58E2665B}"/>
              </a:ext>
            </a:extLst>
          </p:cNvPr>
          <p:cNvSpPr/>
          <p:nvPr/>
        </p:nvSpPr>
        <p:spPr>
          <a:xfrm>
            <a:off x="1392583" y="369346"/>
            <a:ext cx="521708" cy="7112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A5CBE54-0E9F-475F-BE2D-9CFE0478E296}"/>
              </a:ext>
            </a:extLst>
          </p:cNvPr>
          <p:cNvSpPr/>
          <p:nvPr/>
        </p:nvSpPr>
        <p:spPr>
          <a:xfrm>
            <a:off x="6160293" y="1659093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DBCOL24~31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0BC2240-7657-401B-91A8-E92860D65201}"/>
              </a:ext>
            </a:extLst>
          </p:cNvPr>
          <p:cNvSpPr/>
          <p:nvPr/>
        </p:nvSpPr>
        <p:spPr>
          <a:xfrm>
            <a:off x="10277709" y="5248984"/>
            <a:ext cx="14702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DBCOL0~7</a:t>
            </a:r>
          </a:p>
          <a:p>
            <a:endParaRPr lang="en-US" altLang="zh-CN" dirty="0"/>
          </a:p>
          <a:p>
            <a:r>
              <a:rPr lang="en-US" altLang="zh-CN" dirty="0"/>
              <a:t>DBCOL15/23</a:t>
            </a:r>
          </a:p>
          <a:p>
            <a:endParaRPr lang="en-US" altLang="zh-CN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CC30BD1-4C5F-4419-A723-C12CB0B258CC}"/>
              </a:ext>
            </a:extLst>
          </p:cNvPr>
          <p:cNvSpPr/>
          <p:nvPr/>
        </p:nvSpPr>
        <p:spPr>
          <a:xfrm>
            <a:off x="10155881" y="1562021"/>
            <a:ext cx="14702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DBCOL0~7</a:t>
            </a:r>
          </a:p>
          <a:p>
            <a:r>
              <a:rPr lang="en-US" altLang="zh-CN" dirty="0"/>
              <a:t>+</a:t>
            </a:r>
          </a:p>
          <a:p>
            <a:r>
              <a:rPr lang="en-US" altLang="zh-CN" dirty="0"/>
              <a:t>DBCOL15/23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7AF5EEB-4E56-4C5E-A2AD-295A5B0A1E6C}"/>
              </a:ext>
            </a:extLst>
          </p:cNvPr>
          <p:cNvSpPr/>
          <p:nvPr/>
        </p:nvSpPr>
        <p:spPr>
          <a:xfrm>
            <a:off x="5907534" y="5646332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DBCOL24~31</a:t>
            </a:r>
          </a:p>
        </p:txBody>
      </p:sp>
    </p:spTree>
    <p:extLst>
      <p:ext uri="{BB962C8B-B14F-4D97-AF65-F5344CB8AC3E}">
        <p14:creationId xmlns:p14="http://schemas.microsoft.com/office/powerpoint/2010/main" val="145013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DFE74636-64FB-4A90-B220-5C7C93F45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369" y="298212"/>
            <a:ext cx="5813925" cy="3429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39557CF-19F9-402A-AC88-50A87FFC6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34" y="269240"/>
            <a:ext cx="5812746" cy="3429000"/>
          </a:xfrm>
          <a:prstGeom prst="rect">
            <a:avLst/>
          </a:prstGeom>
        </p:spPr>
      </p:pic>
      <p:sp>
        <p:nvSpPr>
          <p:cNvPr id="6" name="箭头: 右 5">
            <a:extLst>
              <a:ext uri="{FF2B5EF4-FFF2-40B4-BE49-F238E27FC236}">
                <a16:creationId xmlns:a16="http://schemas.microsoft.com/office/drawing/2014/main" id="{DA2D4FC0-40EE-49B9-A218-B1105FB18A98}"/>
              </a:ext>
            </a:extLst>
          </p:cNvPr>
          <p:cNvSpPr/>
          <p:nvPr/>
        </p:nvSpPr>
        <p:spPr>
          <a:xfrm>
            <a:off x="5974080" y="1983740"/>
            <a:ext cx="399967" cy="454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E352073-F139-4CA6-9BCC-A408BB4239EE}"/>
              </a:ext>
            </a:extLst>
          </p:cNvPr>
          <p:cNvSpPr txBox="1"/>
          <p:nvPr/>
        </p:nvSpPr>
        <p:spPr>
          <a:xfrm>
            <a:off x="2113280" y="3850640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Fitting Failure</a:t>
            </a:r>
            <a:endParaRPr lang="zh-CN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E6A5A11-B886-4E30-B74A-39D039F57580}"/>
              </a:ext>
            </a:extLst>
          </p:cNvPr>
          <p:cNvSpPr txBox="1"/>
          <p:nvPr/>
        </p:nvSpPr>
        <p:spPr>
          <a:xfrm>
            <a:off x="8392160" y="3896360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Fitting Success</a:t>
            </a:r>
            <a:endParaRPr lang="zh-CN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F2E36F0-35E7-4F96-A031-310AE1C7E07A}"/>
              </a:ext>
            </a:extLst>
          </p:cNvPr>
          <p:cNvSpPr txBox="1"/>
          <p:nvPr/>
        </p:nvSpPr>
        <p:spPr>
          <a:xfrm>
            <a:off x="1373527" y="4463812"/>
            <a:ext cx="3388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Fitting parameter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r>
              <a:rPr lang="en-US" altLang="zh-CN" sz="2400" dirty="0"/>
              <a:t>           μ= 310 mV</a:t>
            </a:r>
          </a:p>
          <a:p>
            <a:r>
              <a:rPr lang="en-US" altLang="zh-CN" sz="2400" dirty="0"/>
              <a:t>           sigma= 9mV</a:t>
            </a:r>
          </a:p>
          <a:p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270504A-DC3C-4386-AB48-B0F39E3105A6}"/>
              </a:ext>
            </a:extLst>
          </p:cNvPr>
          <p:cNvSpPr txBox="1"/>
          <p:nvPr/>
        </p:nvSpPr>
        <p:spPr>
          <a:xfrm>
            <a:off x="8077200" y="4458762"/>
            <a:ext cx="2987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Fitting parameter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r>
              <a:rPr lang="en-US" altLang="zh-CN" sz="2400" dirty="0"/>
              <a:t>           μ= 295 mV</a:t>
            </a:r>
          </a:p>
          <a:p>
            <a:r>
              <a:rPr lang="en-US" altLang="zh-CN" sz="2400" dirty="0"/>
              <a:t>           sigma= 9mV</a:t>
            </a:r>
          </a:p>
          <a:p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7638143-0FED-4B8F-AFEC-2FD0C18DF90E}"/>
              </a:ext>
            </a:extLst>
          </p:cNvPr>
          <p:cNvSpPr/>
          <p:nvPr/>
        </p:nvSpPr>
        <p:spPr>
          <a:xfrm>
            <a:off x="3067707" y="1472029"/>
            <a:ext cx="2201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 μ= 288.69 mV</a:t>
            </a:r>
          </a:p>
          <a:p>
            <a:r>
              <a:rPr lang="en-US" altLang="zh-CN" dirty="0"/>
              <a:t>  sigma= 3.18mV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565AD7A-BD99-46C1-9C47-AAAB949B773E}"/>
              </a:ext>
            </a:extLst>
          </p:cNvPr>
          <p:cNvSpPr/>
          <p:nvPr/>
        </p:nvSpPr>
        <p:spPr>
          <a:xfrm>
            <a:off x="9078733" y="1660574"/>
            <a:ext cx="2201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 μ= 286.38mV</a:t>
            </a:r>
          </a:p>
          <a:p>
            <a:r>
              <a:rPr lang="en-US" altLang="zh-CN" dirty="0"/>
              <a:t>  sigma= 8.68 mV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3FA8002-94A5-4F5B-A227-B2809BA19CF6}"/>
              </a:ext>
            </a:extLst>
          </p:cNvPr>
          <p:cNvSpPr/>
          <p:nvPr/>
        </p:nvSpPr>
        <p:spPr>
          <a:xfrm>
            <a:off x="761307" y="1983739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DBCOL7-R28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AC10EE4-F7FA-4387-BEB0-6AA8A9BD5507}"/>
              </a:ext>
            </a:extLst>
          </p:cNvPr>
          <p:cNvSpPr/>
          <p:nvPr/>
        </p:nvSpPr>
        <p:spPr>
          <a:xfrm>
            <a:off x="6857307" y="2069068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DBCOL7-R28</a:t>
            </a:r>
          </a:p>
        </p:txBody>
      </p:sp>
    </p:spTree>
    <p:extLst>
      <p:ext uri="{BB962C8B-B14F-4D97-AF65-F5344CB8AC3E}">
        <p14:creationId xmlns:p14="http://schemas.microsoft.com/office/powerpoint/2010/main" val="302899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91EE649-EF39-4A92-AF05-E614440FE2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997566" y="91440"/>
            <a:ext cx="5001393" cy="30108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7EA76CD-2770-41B9-81E2-883EDEC67B4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98424" y="3291595"/>
            <a:ext cx="4830688" cy="3238074"/>
          </a:xfrm>
          <a:prstGeom prst="rect">
            <a:avLst/>
          </a:prstGeom>
        </p:spPr>
      </p:pic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96C48950-56C7-4814-8D76-6003DBD276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329970"/>
              </p:ext>
            </p:extLst>
          </p:nvPr>
        </p:nvGraphicFramePr>
        <p:xfrm>
          <a:off x="-170497" y="227014"/>
          <a:ext cx="6764337" cy="2042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Document" r:id="rId5" imgW="6104694" imgH="1525924" progId="Word.Document.12">
                  <p:embed/>
                </p:oleObj>
              </mc:Choice>
              <mc:Fallback>
                <p:oleObj name="Document" r:id="rId5" imgW="6104694" imgH="15259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70497" y="227014"/>
                        <a:ext cx="6764337" cy="2042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125575F4-B521-4926-817C-80D0068B5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33" y="2091266"/>
            <a:ext cx="192383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09F1B2B2-4069-4F0D-8C02-F499AE7B9C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339335"/>
              </p:ext>
            </p:extLst>
          </p:nvPr>
        </p:nvGraphicFramePr>
        <p:xfrm>
          <a:off x="135447" y="1999594"/>
          <a:ext cx="4830688" cy="463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Visio" r:id="rId7" imgW="4598238" imgH="4406462" progId="Visio.Drawing.11">
                  <p:embed/>
                </p:oleObj>
              </mc:Choice>
              <mc:Fallback>
                <p:oleObj name="Visio" r:id="rId7" imgW="4598238" imgH="4406462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47" y="1999594"/>
                        <a:ext cx="4830688" cy="4631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椭圆 9">
            <a:extLst>
              <a:ext uri="{FF2B5EF4-FFF2-40B4-BE49-F238E27FC236}">
                <a16:creationId xmlns:a16="http://schemas.microsoft.com/office/drawing/2014/main" id="{863EC03F-4EE8-4524-BCD1-8DEAC3C56A3E}"/>
              </a:ext>
            </a:extLst>
          </p:cNvPr>
          <p:cNvSpPr/>
          <p:nvPr/>
        </p:nvSpPr>
        <p:spPr>
          <a:xfrm>
            <a:off x="605106" y="3985169"/>
            <a:ext cx="2606565" cy="5109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DF327AD0-C818-445E-963E-88C49F9CC625}"/>
              </a:ext>
            </a:extLst>
          </p:cNvPr>
          <p:cNvCxnSpPr>
            <a:cxnSpLocks/>
          </p:cNvCxnSpPr>
          <p:nvPr/>
        </p:nvCxnSpPr>
        <p:spPr>
          <a:xfrm flipH="1" flipV="1">
            <a:off x="1671145" y="835894"/>
            <a:ext cx="237243" cy="31492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46A312CB-894D-4B78-AD45-FEA7F3EEE42C}"/>
              </a:ext>
            </a:extLst>
          </p:cNvPr>
          <p:cNvSpPr txBox="1"/>
          <p:nvPr/>
        </p:nvSpPr>
        <p:spPr>
          <a:xfrm>
            <a:off x="10478532" y="1068739"/>
            <a:ext cx="1560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Sector1</a:t>
            </a:r>
            <a:r>
              <a:rPr lang="zh-CN" altLang="en-US" dirty="0"/>
              <a:t>：</a:t>
            </a:r>
            <a:r>
              <a:rPr lang="en-US" altLang="zh-CN" dirty="0"/>
              <a:t>DBCOL0~7</a:t>
            </a:r>
          </a:p>
          <a:p>
            <a:r>
              <a:rPr lang="en-US" altLang="zh-CN" dirty="0"/>
              <a:t>Sector2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DBCOL24~31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D76847E-A14C-4574-9711-8C3D3F723628}"/>
              </a:ext>
            </a:extLst>
          </p:cNvPr>
          <p:cNvSpPr txBox="1"/>
          <p:nvPr/>
        </p:nvSpPr>
        <p:spPr>
          <a:xfrm>
            <a:off x="10417884" y="4450370"/>
            <a:ext cx="1681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Sector1</a:t>
            </a:r>
            <a:r>
              <a:rPr lang="zh-CN" altLang="en-US" dirty="0"/>
              <a:t>：</a:t>
            </a:r>
            <a:r>
              <a:rPr lang="en-US" altLang="zh-CN" dirty="0"/>
              <a:t>DBCOL0~7</a:t>
            </a:r>
          </a:p>
          <a:p>
            <a:r>
              <a:rPr lang="en-US" altLang="zh-CN" dirty="0"/>
              <a:t>Sector2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DBCOL24~31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B95DE85-D9CD-4A34-9EB4-5E07CB016E20}"/>
              </a:ext>
            </a:extLst>
          </p:cNvPr>
          <p:cNvSpPr txBox="1"/>
          <p:nvPr/>
        </p:nvSpPr>
        <p:spPr>
          <a:xfrm>
            <a:off x="7522017" y="408170"/>
            <a:ext cx="18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Fig.1</a:t>
            </a:r>
            <a:r>
              <a:rPr lang="zh-CN" altLang="en-US" dirty="0"/>
              <a:t> </a:t>
            </a:r>
            <a:r>
              <a:rPr lang="en-US" altLang="zh-CN" dirty="0"/>
              <a:t> Threshold </a:t>
            </a:r>
          </a:p>
          <a:p>
            <a:r>
              <a:rPr lang="en-US" altLang="zh-CN" dirty="0"/>
              <a:t>distribution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089EB3F-42DC-4950-97FC-27C0A828AA25}"/>
              </a:ext>
            </a:extLst>
          </p:cNvPr>
          <p:cNvSpPr txBox="1"/>
          <p:nvPr/>
        </p:nvSpPr>
        <p:spPr>
          <a:xfrm>
            <a:off x="7664534" y="3586140"/>
            <a:ext cx="153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Fig.2</a:t>
            </a:r>
            <a:r>
              <a:rPr lang="zh-CN" altLang="en-US" dirty="0"/>
              <a:t> </a:t>
            </a:r>
            <a:r>
              <a:rPr lang="en-US" altLang="zh-CN" dirty="0"/>
              <a:t> noise </a:t>
            </a:r>
          </a:p>
          <a:p>
            <a:r>
              <a:rPr lang="en-US" altLang="zh-CN" dirty="0"/>
              <a:t>distribution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DF5F48-DA63-4248-90E2-ED814318945F}"/>
              </a:ext>
            </a:extLst>
          </p:cNvPr>
          <p:cNvSpPr txBox="1"/>
          <p:nvPr/>
        </p:nvSpPr>
        <p:spPr>
          <a:xfrm>
            <a:off x="3165419" y="4450370"/>
            <a:ext cx="40919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Fig.1</a:t>
            </a:r>
            <a:r>
              <a:rPr lang="zh-CN" altLang="en-US" dirty="0"/>
              <a:t> </a:t>
            </a:r>
            <a:r>
              <a:rPr lang="en-US" altLang="zh-CN" dirty="0"/>
              <a:t> shows the threshold distribution, the FPN for sector1 is </a:t>
            </a:r>
            <a:r>
              <a:rPr lang="en-US" altLang="zh-CN" b="1" u="sng" dirty="0"/>
              <a:t>~35e- </a:t>
            </a:r>
            <a:r>
              <a:rPr lang="en-US" altLang="zh-CN" dirty="0"/>
              <a:t>and </a:t>
            </a:r>
            <a:r>
              <a:rPr lang="en-US" altLang="zh-CN" b="1" u="sng" dirty="0"/>
              <a:t>~24.15e- </a:t>
            </a:r>
            <a:r>
              <a:rPr lang="en-US" altLang="zh-CN" dirty="0"/>
              <a:t>for sector2 . </a:t>
            </a:r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Fig.2 depicts the noise distribution, the TN noise for sector1 is </a:t>
            </a:r>
            <a:r>
              <a:rPr lang="en-US" altLang="zh-CN" b="1" i="1" u="sng" dirty="0"/>
              <a:t>15.96e- </a:t>
            </a:r>
            <a:r>
              <a:rPr lang="en-US" altLang="zh-CN" dirty="0"/>
              <a:t>and </a:t>
            </a:r>
            <a:r>
              <a:rPr lang="en-US" altLang="zh-CN" b="1" i="1" u="sng" dirty="0"/>
              <a:t>12e-</a:t>
            </a:r>
            <a:r>
              <a:rPr lang="en-US" altLang="zh-CN" dirty="0"/>
              <a:t> for sector2.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2E2FF70-455E-46A6-BEE2-6759E9870ABE}"/>
              </a:ext>
            </a:extLst>
          </p:cNvPr>
          <p:cNvSpPr txBox="1"/>
          <p:nvPr/>
        </p:nvSpPr>
        <p:spPr>
          <a:xfrm>
            <a:off x="4973364" y="2227514"/>
            <a:ext cx="2284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Use two kinds of the fitting parameter, the histogram seems better.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6789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206</Words>
  <Application>Microsoft Office PowerPoint</Application>
  <PresentationFormat>宽屏</PresentationFormat>
  <Paragraphs>52</Paragraphs>
  <Slides>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Helvetica Light</vt:lpstr>
      <vt:lpstr>等线</vt:lpstr>
      <vt:lpstr>等线 Light</vt:lpstr>
      <vt:lpstr>宋体</vt:lpstr>
      <vt:lpstr>Arial</vt:lpstr>
      <vt:lpstr>Calibri</vt:lpstr>
      <vt:lpstr>Office 主题​​</vt:lpstr>
      <vt:lpstr>Document</vt:lpstr>
      <vt:lpstr>Visio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Verano</dc:creator>
  <cp:lastModifiedBy>Verano</cp:lastModifiedBy>
  <cp:revision>36</cp:revision>
  <dcterms:created xsi:type="dcterms:W3CDTF">2021-01-26T10:07:27Z</dcterms:created>
  <dcterms:modified xsi:type="dcterms:W3CDTF">2021-02-01T09:53:38Z</dcterms:modified>
</cp:coreProperties>
</file>