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59" r:id="rId3"/>
    <p:sldId id="327" r:id="rId4"/>
    <p:sldId id="257" r:id="rId5"/>
    <p:sldId id="360" r:id="rId6"/>
    <p:sldId id="361" r:id="rId7"/>
    <p:sldId id="362" r:id="rId8"/>
    <p:sldId id="363" r:id="rId9"/>
    <p:sldId id="364" r:id="rId10"/>
    <p:sldId id="334" r:id="rId11"/>
    <p:sldId id="335" r:id="rId12"/>
    <p:sldId id="336" r:id="rId13"/>
    <p:sldId id="342" r:id="rId14"/>
    <p:sldId id="263" r:id="rId15"/>
    <p:sldId id="343" r:id="rId16"/>
    <p:sldId id="344" r:id="rId17"/>
    <p:sldId id="346" r:id="rId18"/>
    <p:sldId id="348" r:id="rId19"/>
    <p:sldId id="347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260" r:id="rId28"/>
    <p:sldId id="357" r:id="rId29"/>
    <p:sldId id="261" r:id="rId30"/>
    <p:sldId id="365" r:id="rId31"/>
    <p:sldId id="366" r:id="rId32"/>
    <p:sldId id="345" r:id="rId33"/>
    <p:sldId id="367" r:id="rId34"/>
    <p:sldId id="258" r:id="rId35"/>
    <p:sldId id="370" r:id="rId36"/>
    <p:sldId id="37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F2419-800B-42C7-8A83-1790EE706CAC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5AF06-E28B-4A87-A7F0-766BE8B252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69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do</a:t>
            </a:r>
            <a:r>
              <a:rPr lang="en-US" altLang="zh-CN" baseline="0" dirty="0"/>
              <a:t> not focus on the optimization of the machine parameter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19CF-9128-4C6C-9DA6-AA196A7163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7C8D2-CED6-4EA8-9099-71D0A0057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032CD2-A422-4AF9-B07E-5F9AAC1C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D1CB9A-F36C-406E-A287-6EF113E2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56198-18D6-4A43-8692-02923338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E1FB5C-1945-4DED-A074-7A65CA3B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7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B5F84-8362-4EF9-A41E-AED1D76A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39A9DA-ED5F-455B-85CA-FC17607D1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B31559-7D74-4A43-892E-B6A2D468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FDA0B-586F-4D8E-ABDA-76B4F8CC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B5D02A-2C1E-4FEA-B588-D3BFFE63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5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13EB3D-E3B6-4552-BF47-9488B5D70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ABAC31-488B-4C48-8972-88CAD681B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BFE332-6DDD-4795-8003-0F5452EE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36C1E5-7BBF-449E-A7B3-08BA7AFB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9D6CA-C449-4182-8F90-6B6DE95D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4016C-E746-4AE3-B34D-063DC060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E58FC4-B977-4474-8A75-68412A0B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5AAB6-BF0F-4916-B7E1-70ED17FC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B4F6F9-41D3-4583-8327-40FE4C3E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48813E-17B8-4C0C-B6F6-51CB2614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E3E75-6F9C-4818-BB8B-AE90F2D2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26D8A3-357C-4D24-A8DC-6E306E85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846E94-FD34-4922-ADB9-D0DF98DB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AC743A-07DF-4F0B-912C-5B339956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50C9-EC5F-40D9-965C-B7F07E56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8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E580C-ACCE-42CB-836E-1BBCBA74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C6F90-9BF3-423E-88E9-58D9649E1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4081F-0958-42C9-9DDD-34662A885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4855B8-3F4D-4504-A7CA-703217AE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07FBE6-9676-44B6-A00C-1A3F33AF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6B4AA0-E48F-45DB-9D58-2AB8BC38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72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CF87D-BC4B-423B-A712-9A95D1E8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442EEC-671E-4A82-8F91-5D6417EF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333705-7B29-4AC0-A932-115DB0C8F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7B0AA4-66C2-4BD4-BF60-560761554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E7E4BE-3441-4E8E-8D2D-F169C036C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F9D0D0-BB98-4DD2-8DD8-3C4B8082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0465C-306D-412E-9B3E-9127B12E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4805D3-A01B-4B36-895F-6660A5A1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6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B9428-F12D-4C11-9925-9F7B73CC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AB0AD-3417-4961-9B4A-CEA6FD02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4FD23F-7DFC-4F61-949B-E8EF47BF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108737-9259-497B-913D-14F88D13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95F7E8-2E46-4B50-9C2B-D84C2DA5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732305-67D4-4462-976E-CF814A8F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C8099C-A8DE-4BB1-9BB7-90BE59C6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0FA53-1B8A-45D0-B909-6E76A09F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39195D-46F1-46F4-A8FA-7225769B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4D9FA-CC56-4F9F-ACA3-6B0C8BEB0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8857-4D25-4ECB-B4AA-55D97015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E94D60-971C-43FC-ADA4-08E3720C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E296A8-0F23-4605-8BED-C063259A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3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C17FE-7B8E-4BDC-B3E5-4C396556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D2C56D-8EF7-4F3B-A8BC-8B9F681E6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1882E2-5022-4EDA-90FC-251DF740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6D3731-8C9E-47A9-9473-99580481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6D27A-3BBC-410F-952F-3A8092F8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D38D39-4996-438B-863E-BAC8B4A0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83CBF6-E68E-47AB-AC1F-7D09293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2F55CC-9EA3-4A4D-8BD4-E96E4FF5D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43CA2-30F3-4232-BB2F-4A03AEB00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8C7D-2EDC-4D3B-9EF7-9FD80DD864E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F67CA-8FA2-4677-AA35-C8CCD44D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3B5F6-7046-470A-8A34-183B3AE9D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5723-2229-4978-80B6-37C0AC51E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3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279DD-8553-4098-8376-B4C0C220E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Beam </a:t>
            </a:r>
            <a:r>
              <a:rPr lang="en-US" altLang="zh-CN" b="1" dirty="0" err="1"/>
              <a:t>beam</a:t>
            </a:r>
            <a:r>
              <a:rPr lang="en-US" altLang="zh-CN" b="1" dirty="0"/>
              <a:t> simulations with High luminosity parameters </a:t>
            </a:r>
            <a:br>
              <a:rPr lang="en-US" altLang="zh-CN" b="1" dirty="0"/>
            </a:br>
            <a:r>
              <a:rPr lang="en-US" altLang="zh-CN" b="1" dirty="0"/>
              <a:t>(</a:t>
            </a:r>
            <a:r>
              <a:rPr lang="en-US" altLang="zh-CN" b="1" dirty="0" err="1"/>
              <a:t>tt</a:t>
            </a:r>
            <a:r>
              <a:rPr lang="en-US" altLang="zh-CN" b="1" dirty="0"/>
              <a:t>, H, W, and Z)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D485E8-1924-428E-991A-4BEF878CC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</a:t>
            </a:r>
          </a:p>
          <a:p>
            <a:r>
              <a:rPr lang="en-US" altLang="zh-CN" dirty="0"/>
              <a:t>Feb. 25, 2021</a:t>
            </a:r>
          </a:p>
          <a:p>
            <a:r>
              <a:rPr lang="en-US" altLang="zh-CN" dirty="0"/>
              <a:t>CEPC Working Day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848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A9733-6255-444E-825E-B0542C08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65125"/>
            <a:ext cx="12026900" cy="1325563"/>
          </a:xfrm>
        </p:spPr>
        <p:txBody>
          <a:bodyPr/>
          <a:lstStyle/>
          <a:p>
            <a:r>
              <a:rPr lang="en-US" altLang="zh-CN" dirty="0"/>
              <a:t>Ttbar: crab waist strength =0.4, </a:t>
            </a:r>
            <a:r>
              <a:rPr lang="en-US" altLang="zh-CN" dirty="0" err="1"/>
              <a:t>cav</a:t>
            </a:r>
            <a:r>
              <a:rPr lang="en-US" altLang="zh-CN" dirty="0"/>
              <a:t>, </a:t>
            </a:r>
            <a:r>
              <a:rPr lang="en-US" altLang="zh-CN" dirty="0" err="1"/>
              <a:t>rmsx+ZL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8E9BF75-EC6D-40FA-AAD8-C36A66078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90688"/>
            <a:ext cx="2286000" cy="17145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A5796B-CADB-4F8E-908F-610BDDA4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1" y="1390688"/>
            <a:ext cx="2286000" cy="1714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620633-F16F-44FF-9A6F-762456293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90688"/>
            <a:ext cx="2286000" cy="1714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DD69BD-3192-4514-8B66-91F632FA4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390688"/>
            <a:ext cx="2286000" cy="1714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5DAEF9-C748-4AAD-B33A-4E45DBDD5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1390688"/>
            <a:ext cx="2286000" cy="1714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777FAF-D2FA-41B8-AA89-B82168579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71939"/>
            <a:ext cx="2286000" cy="1714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DAA9BE-91B3-458E-8614-5A0C358C9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3171939"/>
            <a:ext cx="2286000" cy="1714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9AED12A-E1EC-4A12-B7F5-90E13628E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85528"/>
            <a:ext cx="2286000" cy="1714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CD32CD9-A5BE-4840-8B24-294AC379B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3171939"/>
            <a:ext cx="2286000" cy="17145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3F12DB2-2083-486F-8E54-4DB23222E6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3171939"/>
            <a:ext cx="2286000" cy="171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CB94973-3FF0-4EC3-AA68-662B173ECD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945557"/>
            <a:ext cx="2286000" cy="17145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83867EA-AD53-49A7-9667-20836AB603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4945557"/>
            <a:ext cx="2286000" cy="17145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E74C4CF-0E57-4EFD-8185-8B02C2F68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45557"/>
            <a:ext cx="2286000" cy="17145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DF8D7D-8880-4C7B-9940-8370DCDAC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953190"/>
            <a:ext cx="2286000" cy="1714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DEB9FF7-01DB-4A17-948A-E14E102F0D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495319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A5D10-8EBD-4163-8A25-8D890E8A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/>
          <a:lstStyle/>
          <a:p>
            <a:r>
              <a:rPr lang="en-US" altLang="zh-CN" dirty="0"/>
              <a:t>Ttbar: crab waist strength =0.4, </a:t>
            </a:r>
            <a:r>
              <a:rPr lang="en-US" altLang="zh-CN" dirty="0" err="1"/>
              <a:t>cav</a:t>
            </a:r>
            <a:r>
              <a:rPr lang="en-US" altLang="zh-CN" dirty="0"/>
              <a:t>, </a:t>
            </a:r>
            <a:r>
              <a:rPr lang="en-US" altLang="zh-CN" dirty="0" err="1"/>
              <a:t>rmsy+ZL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06BDC72-142F-4CF3-A716-45FAE4565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0" y="1413650"/>
            <a:ext cx="2286000" cy="17145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6967D1-D4D1-4CBF-B765-B1E3C156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00" y="1413650"/>
            <a:ext cx="2286000" cy="1714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FC78D0-40F2-4482-BB79-88CFF18B4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00" y="1413650"/>
            <a:ext cx="2286000" cy="1714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75F0FA-5EA0-4563-A568-9B568F446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00" y="1413650"/>
            <a:ext cx="2286000" cy="1714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7693E9-A0B2-4ACC-AD2A-9D5CA8B24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0" y="1413650"/>
            <a:ext cx="2286000" cy="1714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3871D24-BE5C-4083-B7F9-A18C0BC99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" y="3128150"/>
            <a:ext cx="2286000" cy="1714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C342BA3-1E60-48D5-8F16-16F6175064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00" y="3128150"/>
            <a:ext cx="2286000" cy="1714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B39204-4D01-4B06-A6E5-15D6F267B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00" y="3128150"/>
            <a:ext cx="2286000" cy="1714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8581DA6-5248-4201-B6E0-E515EA4DB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00" y="3128150"/>
            <a:ext cx="2286000" cy="17145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037799C-C506-4DC0-954A-3B4A6D6C8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0" y="3128150"/>
            <a:ext cx="2286000" cy="171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35DBA70-5514-41B3-9B8F-9361A4803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4941925"/>
            <a:ext cx="2286000" cy="17145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AF62392-591E-4FC2-9AB7-5E38AB73B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00" y="4941925"/>
            <a:ext cx="2286000" cy="17145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E2BF88F-7170-4AD1-939A-41DD2DF54B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00" y="4941925"/>
            <a:ext cx="2286000" cy="17145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B58D2CA-C7AF-4A6E-8B2B-0AA548F523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00" y="4941925"/>
            <a:ext cx="2286000" cy="1714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D200A77-395F-46F1-9A6E-D64BED25E9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0" y="4941925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78B37-B5F7-4B04-8618-6FA6D7BC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800" cy="1325563"/>
          </a:xfrm>
        </p:spPr>
        <p:txBody>
          <a:bodyPr/>
          <a:lstStyle/>
          <a:p>
            <a:r>
              <a:rPr lang="en-US" altLang="zh-CN" dirty="0"/>
              <a:t>Ttbar: crab waist strength =0.4, </a:t>
            </a:r>
            <a:r>
              <a:rPr lang="en-US" altLang="zh-CN" dirty="0" err="1"/>
              <a:t>cav</a:t>
            </a:r>
            <a:r>
              <a:rPr lang="en-US" altLang="zh-CN" dirty="0"/>
              <a:t>, </a:t>
            </a:r>
            <a:r>
              <a:rPr lang="en-US" altLang="zh-CN" dirty="0" err="1"/>
              <a:t>rmsz+ZL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FF4946F-1A1C-49EE-A162-600E3B07E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0" y="1390688"/>
            <a:ext cx="2286000" cy="17145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4893D6-3EDF-4B70-A4F9-6AD1E2400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0" y="1390688"/>
            <a:ext cx="2286000" cy="1714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19C51-412F-4BBA-95F0-44A205D8D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00" y="1390688"/>
            <a:ext cx="2286000" cy="1714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C0C8E3-7F44-4116-BF1F-4186BBD6D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00" y="1390688"/>
            <a:ext cx="2286000" cy="1714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BA84D4-5A97-48E7-8788-8B8D5285D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00" y="1390688"/>
            <a:ext cx="2286000" cy="1714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D88E41F-2E1D-4348-81CD-26787941B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0" y="3273500"/>
            <a:ext cx="2286000" cy="1714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AF495E-01FD-4235-A18B-F235669A0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0" y="3273500"/>
            <a:ext cx="2286000" cy="1714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BE15C8-4868-459D-BC3B-E43A917D4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00" y="3273500"/>
            <a:ext cx="2286000" cy="1714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FBD650F-1C43-4235-982E-6B8CFA5AD8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00" y="3207250"/>
            <a:ext cx="2286000" cy="17145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BC91AF-615E-4AA2-AC5C-EFB2E38EBF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00" y="3207250"/>
            <a:ext cx="2286000" cy="171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1E44819-22A1-4745-A5F3-788D2D2B8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0" y="4988000"/>
            <a:ext cx="2286000" cy="17145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131B04-8640-4950-90E4-4DCAEDAB4E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0" y="5006312"/>
            <a:ext cx="2286000" cy="17145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C134E2A-C13E-4925-BD74-197BF63FF3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00" y="5006312"/>
            <a:ext cx="2286000" cy="17145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7A378AC-A82B-47D7-BC86-8B5422D2F7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00" y="5006312"/>
            <a:ext cx="2286000" cy="1714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0CD18A4-17EB-4769-A0BF-7C0B60489B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00" y="500631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0BA6A-C328-4C9A-ADE3-DECFFEDC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Crab Waist strength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972A42B-A02C-4B28-A29D-91BDAB297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7" y="1986756"/>
            <a:ext cx="61817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AFD97-945E-4632-BB37-5D525C8F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Beamstrahlung Lifetime (</a:t>
            </a:r>
            <a:r>
              <a:rPr lang="en-US" altLang="zh-CN" dirty="0" err="1"/>
              <a:t>Qx</a:t>
            </a:r>
            <a:r>
              <a:rPr lang="en-US" altLang="zh-CN" dirty="0"/>
              <a:t>=0.564), </a:t>
            </a:r>
            <a:r>
              <a:rPr lang="en-US" altLang="zh-CN" dirty="0" err="1"/>
              <a:t>cw</a:t>
            </a:r>
            <a:r>
              <a:rPr lang="en-US" altLang="zh-CN" dirty="0"/>
              <a:t>=0.4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A0DFAE3-4FB9-46DF-8C22-83D7F7BFE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21" y="1825625"/>
            <a:ext cx="72697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F5941-77B4-4C75-AE5E-4B20477E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Beam energy distribution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D8D8872-81B6-4C8D-8540-CB09B536B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053431"/>
            <a:ext cx="6048375" cy="3895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7A7EFE3-85A3-429E-9D65-90D15FF3E075}"/>
              </a:ext>
            </a:extLst>
          </p:cNvPr>
          <p:cNvSpPr txBox="1"/>
          <p:nvPr/>
        </p:nvSpPr>
        <p:spPr>
          <a:xfrm>
            <a:off x="7670800" y="1257300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turn data</a:t>
            </a:r>
          </a:p>
          <a:p>
            <a:r>
              <a:rPr lang="en-US" altLang="zh-CN" dirty="0"/>
              <a:t>Max:  0.0153</a:t>
            </a:r>
          </a:p>
          <a:p>
            <a:r>
              <a:rPr lang="en-US" altLang="zh-CN" dirty="0"/>
              <a:t>Min: -0.0202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A174B-6778-4537-AE78-4BD13633334C}"/>
              </a:ext>
            </a:extLst>
          </p:cNvPr>
          <p:cNvSpPr txBox="1"/>
          <p:nvPr/>
        </p:nvSpPr>
        <p:spPr>
          <a:xfrm>
            <a:off x="9436100" y="245110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FCC: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A80877-473E-42AB-8422-8A27EB5E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084" y="3090902"/>
            <a:ext cx="2382116" cy="5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BA9BF-AAA7-49AD-9ED3-BB4D9AC4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Higgs: w/o ZL (</a:t>
            </a:r>
            <a:r>
              <a:rPr lang="en-US" altLang="zh-CN" dirty="0" err="1"/>
              <a:t>betax</a:t>
            </a:r>
            <a:r>
              <a:rPr lang="en-US" altLang="zh-CN" dirty="0"/>
              <a:t>*=0.39 m), CW=0.8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7BBF96-0B2C-43BF-8C25-8F869BFC6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5930880-162E-4608-8B3F-AA2A8645B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86846"/>
            <a:ext cx="5157787" cy="3321045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C165DED-5A7E-4BDC-964E-7C73BB060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6B1AC33-35E6-4495-81C2-267DB80E60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76154"/>
            <a:ext cx="5183188" cy="33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6114A-C02F-40FD-9D64-C38D422D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 ZL (bx=0.39 m)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71248A-7AE0-475E-AF3C-31C58CC2F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FF405EB-FA84-4CEA-9D2B-839E1AF7EF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80953"/>
            <a:ext cx="5157787" cy="3332832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8CF321-5EDD-49AA-96D4-A11C12E13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C3B975D-FBAF-451E-BE9B-5469BB4B02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3107"/>
            <a:ext cx="5183188" cy="33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21473-A69A-4C6A-A10A-3FEB5C64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w/o ZL (</a:t>
            </a:r>
            <a:r>
              <a:rPr lang="en-US" altLang="zh-CN" dirty="0" err="1"/>
              <a:t>betax</a:t>
            </a:r>
            <a:r>
              <a:rPr lang="en-US" altLang="zh-CN" dirty="0"/>
              <a:t>*=0.33 m)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2E49BA-0AE6-45B9-B51D-7104D6BA0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E60E886-9921-4414-A81D-EB644CD6E9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92520"/>
            <a:ext cx="5157787" cy="3309697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833AC-F8CA-4663-9549-AAF68163F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AC1152E-F515-4C18-BD8C-09793B6C53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14070"/>
            <a:ext cx="5183188" cy="32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03F20-7254-4B43-ADF1-91AA50A6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  ZL (</a:t>
            </a:r>
            <a:r>
              <a:rPr lang="en-US" altLang="zh-CN" dirty="0" err="1"/>
              <a:t>betax</a:t>
            </a:r>
            <a:r>
              <a:rPr lang="en-US" altLang="zh-CN" dirty="0"/>
              <a:t>*=0.33 m)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D01C73-D5DF-4137-8088-E7324C5C3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EE31FB-471F-4DBD-949A-FF26B479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98750032-4DEE-4836-818D-90C91C9DF8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98808"/>
            <a:ext cx="5183188" cy="3297122"/>
          </a:xfrm>
          <a:prstGeom prst="rect">
            <a:avLst/>
          </a:prstGeo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8B01A5E0-C4AE-44AD-9F10-8CDFAB6D2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93513"/>
            <a:ext cx="5157787" cy="33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BD8D4-1323-466F-A181-F9095E9D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61A1F9-A4F8-4964-A7DD-C05D0C58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2021-HK-IAS version parameter (2021, by Dou Wang)</a:t>
            </a:r>
          </a:p>
          <a:p>
            <a:r>
              <a:rPr lang="en-US" altLang="zh-CN" dirty="0"/>
              <a:t>Updated by </a:t>
            </a:r>
            <a:r>
              <a:rPr lang="en-US" altLang="zh-CN" dirty="0" err="1"/>
              <a:t>Yiwei</a:t>
            </a:r>
            <a:r>
              <a:rPr lang="en-US" altLang="zh-CN" dirty="0"/>
              <a:t> Wang referencing to real lattice</a:t>
            </a:r>
          </a:p>
          <a:p>
            <a:endParaRPr lang="en-US" altLang="zh-CN" dirty="0"/>
          </a:p>
          <a:p>
            <a:r>
              <a:rPr lang="en-US" altLang="zh-CN" dirty="0"/>
              <a:t>IBB (by Yuan Zhang) is used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62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5BAA9-1678-401D-BEE6-6E5E8F49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  ZL (</a:t>
            </a:r>
            <a:r>
              <a:rPr lang="en-US" altLang="zh-CN" dirty="0" err="1"/>
              <a:t>betax</a:t>
            </a:r>
            <a:r>
              <a:rPr lang="en-US" altLang="zh-CN" dirty="0"/>
              <a:t>*=0.33 m)</a:t>
            </a:r>
            <a:r>
              <a:rPr lang="zh-CN" altLang="en-US" dirty="0"/>
              <a:t>， </a:t>
            </a:r>
            <a:r>
              <a:rPr lang="en-US" altLang="zh-CN" dirty="0"/>
              <a:t>Ne=15e10, 216-&gt;232 bunches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DD54A3-C3C9-4B5F-8509-2C5F8D61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809FB9-7B43-4099-8A84-71B26E850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79A3615B-6EB3-477A-9933-41FCE93DA7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709650"/>
            <a:ext cx="5183188" cy="3275438"/>
          </a:xfrm>
          <a:prstGeom prst="rect">
            <a:avLst/>
          </a:prstGeo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72D7A467-E595-4009-8125-BB98C4D1C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85028"/>
            <a:ext cx="5157787" cy="33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DBB52-1B32-457D-A187-75E1E49F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Higgs, w/  ZL (bx=0.33 m)</a:t>
            </a:r>
            <a:r>
              <a:rPr lang="zh-CN" altLang="en-US" dirty="0"/>
              <a:t>， </a:t>
            </a:r>
            <a:r>
              <a:rPr lang="en-US" altLang="zh-CN" dirty="0"/>
              <a:t>Ne=14e10, 216-&gt;248 bunches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B98651-FEBD-4D76-886A-0AC2645A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DFBFE0B-C13B-4C5A-91BD-DBE6F3CBB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10424"/>
            <a:ext cx="5157787" cy="3273889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DC8D45-B596-4E33-ACC9-42798DDA3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C55B3A0-E750-4B20-971C-D6BB77583E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90850"/>
            <a:ext cx="5183188" cy="33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6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96653-9027-447E-8E10-F22E616F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Higgs: Beamstrahlung Lifetime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8A4AC13-F070-4273-BAB5-37E5E8BD2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593" y="1825625"/>
            <a:ext cx="6670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EA492-B716-4219-855E-5500F586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Higgs: Crab waist strength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1908948-B014-4C2B-869C-0CC851822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091" y="1825625"/>
            <a:ext cx="6577818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1C3353D-2275-4D36-A634-547329EE5D96}"/>
              </a:ext>
            </a:extLst>
          </p:cNvPr>
          <p:cNvSpPr txBox="1"/>
          <p:nvPr/>
        </p:nvSpPr>
        <p:spPr>
          <a:xfrm>
            <a:off x="7569200" y="673100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Previous Higgs results are all obtained with CW=0.8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603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0CBF9-CB0C-4D22-8B25-06007180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W: HK-IAS version, w/o ZL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9453EFAE-2272-4A0F-BFB5-8BFE19503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926" y="1825625"/>
            <a:ext cx="67381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E4005-37B8-4DEC-9332-2DB65FD9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W: HK version, w/ ZL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C60E4C6-24B8-45D0-B65D-2A5DE828D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573" y="1825625"/>
            <a:ext cx="6740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DF996-2079-44A7-B4BD-A6E7710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 on W and recent advances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B15ADE-8446-4196-B977-4DD2E008E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Following the work for Z mode, W lattice should also be changed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cell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zh-CN" dirty="0"/>
                  <a:t>.  (2020-July, CEPC Day)</a:t>
                </a:r>
              </a:p>
              <a:p>
                <a:r>
                  <a:rPr lang="en-US" altLang="zh-CN" dirty="0"/>
                  <a:t>Dou and </a:t>
                </a:r>
                <a:r>
                  <a:rPr lang="en-US" altLang="zh-CN" dirty="0" err="1"/>
                  <a:t>Yiwei</a:t>
                </a:r>
                <a:r>
                  <a:rPr lang="en-US" altLang="zh-CN" dirty="0"/>
                  <a:t> has updated machine parameters</a:t>
                </a:r>
              </a:p>
              <a:p>
                <a:r>
                  <a:rPr lang="en-US" altLang="zh-CN" dirty="0"/>
                  <a:t>Simulation work not finished yet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B15ADE-8446-4196-B977-4DD2E008E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66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6A888-7839-4EE2-8B19-012A8622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Z(CW=1), w/o ZL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507008-BF89-431A-851A-6026B84BA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A4E55F3-014D-4CAF-A3CB-DC1728C41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88513"/>
            <a:ext cx="5157787" cy="3317711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0A15B14-D3A0-40D6-BA56-8D0A5CC3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9C3AF2B-2E76-421A-AED1-332793EC6E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9588"/>
            <a:ext cx="5183188" cy="3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7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F51B7-9C3E-4B90-AC99-231768FD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Z(CW=1), w/  ZL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3DB612-B23D-43DC-B8FD-9DF2A101A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0A3B632-399A-40CC-84F6-8AB633745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50729"/>
            <a:ext cx="5157787" cy="3393280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5687A7-CD28-4ECC-8188-A79C4C2A7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064940A-AC50-4BD1-B542-E66075582D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90448"/>
            <a:ext cx="5183188" cy="33138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9A9760-A372-4BBB-ABF9-BF5422D03F71}"/>
              </a:ext>
            </a:extLst>
          </p:cNvPr>
          <p:cNvSpPr txBox="1"/>
          <p:nvPr/>
        </p:nvSpPr>
        <p:spPr>
          <a:xfrm>
            <a:off x="6680200" y="61341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考虑共振 </a:t>
            </a:r>
            <a:r>
              <a:rPr lang="en-US" altLang="zh-CN" dirty="0"/>
              <a:t>qx+2*</a:t>
            </a:r>
            <a:r>
              <a:rPr lang="en-US" altLang="zh-CN" dirty="0" err="1"/>
              <a:t>qy</a:t>
            </a:r>
            <a:r>
              <a:rPr lang="en-US" altLang="zh-CN" dirty="0"/>
              <a:t>=N, qx~0.558</a:t>
            </a:r>
            <a:r>
              <a:rPr lang="zh-CN" altLang="en-US" dirty="0"/>
              <a:t>， </a:t>
            </a:r>
            <a:r>
              <a:rPr lang="en-US" altLang="zh-CN" dirty="0"/>
              <a:t>not 0.572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690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71E9E-6289-4420-A736-6E7EBC87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on FCC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9BF3F-AD92-4EE2-B6B7-97A8F4A7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FCC impedance is being updated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85E0A3-81AB-4A5B-A2F2-2D251208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" y="2628900"/>
            <a:ext cx="6094127" cy="35480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C765F8-8BE4-455A-A6E1-24F791F91F12}"/>
              </a:ext>
            </a:extLst>
          </p:cNvPr>
          <p:cNvSpPr txBox="1"/>
          <p:nvPr/>
        </p:nvSpPr>
        <p:spPr>
          <a:xfrm>
            <a:off x="7006932" y="54610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Courtesy of Mauro </a:t>
            </a:r>
            <a:r>
              <a:rPr lang="en-US" altLang="zh-CN" dirty="0" err="1"/>
              <a:t>Migliorati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Impedance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zh-CN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A14FAF-C4B1-4E55-A4AE-064C2A36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65" y="2705496"/>
            <a:ext cx="5828731" cy="33948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8EB59A-399B-4F51-89D1-65B528C97450}"/>
              </a:ext>
            </a:extLst>
          </p:cNvPr>
          <p:cNvSpPr txBox="1"/>
          <p:nvPr/>
        </p:nvSpPr>
        <p:spPr>
          <a:xfrm>
            <a:off x="5359400" y="64008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FCC-Z, Collision off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7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Try to answer:</a:t>
            </a:r>
            <a:br>
              <a:rPr lang="en-US" altLang="zh-CN" dirty="0"/>
            </a:br>
            <a:r>
              <a:rPr lang="en-US" altLang="zh-CN" dirty="0"/>
              <a:t>if the machine parameter is reasonable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 of bunch population by beam-beam interaction</a:t>
            </a:r>
          </a:p>
          <a:p>
            <a:pPr lvl="1"/>
            <a:r>
              <a:rPr lang="en-US" altLang="zh-CN" dirty="0"/>
              <a:t>Beamstrahlung lifetime</a:t>
            </a:r>
          </a:p>
          <a:p>
            <a:pPr lvl="1"/>
            <a:r>
              <a:rPr lang="en-US" altLang="zh-CN" dirty="0"/>
              <a:t>If X-Z instability is suppressed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If asymmetric bunch current collision is stable (not considered here)</a:t>
            </a:r>
          </a:p>
          <a:p>
            <a:pPr lvl="1"/>
            <a:r>
              <a:rPr lang="en-US" altLang="zh-CN" dirty="0"/>
              <a:t>If there exist large enough stable working point space</a:t>
            </a:r>
          </a:p>
          <a:p>
            <a:pPr lvl="1"/>
            <a:r>
              <a:rPr lang="en-US" altLang="zh-CN" dirty="0"/>
              <a:t>If beam-beam parameter is safe enough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1F966-CF65-493B-A419-62EA7DA4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on FCC-Z, RW impedance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D9DEF55-9E0A-433F-B97E-47AA9573C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660" y="1825625"/>
            <a:ext cx="7708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F6686-868E-4F34-926D-D293B4C2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on FCC-z, new impedance data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018F6F4-3BF0-46AE-8F9E-523FD70FD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174" y="1825625"/>
            <a:ext cx="76956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6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68171-7123-4D41-A525-C4258F76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588DE-3212-46B9-91A1-844D4711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Ttbar: </a:t>
            </a:r>
          </a:p>
          <a:p>
            <a:pPr lvl="1"/>
            <a:r>
              <a:rPr lang="en-US" altLang="zh-CN" dirty="0"/>
              <a:t>even with strong SR damping, 3D flip-flop appear easily without CW and longitudinal impedance</a:t>
            </a:r>
          </a:p>
          <a:p>
            <a:pPr lvl="1"/>
            <a:r>
              <a:rPr lang="en-US" altLang="zh-CN" dirty="0"/>
              <a:t>With momentum acceptance 0.023, beamstrahlung lifetime is only 23min</a:t>
            </a:r>
          </a:p>
          <a:p>
            <a:pPr lvl="1"/>
            <a:r>
              <a:rPr lang="en-US" altLang="zh-CN" dirty="0"/>
              <a:t>Real lattice design should consider asymmetric energy distribution (K. Oide)</a:t>
            </a:r>
          </a:p>
          <a:p>
            <a:r>
              <a:rPr lang="en-US" altLang="zh-CN" dirty="0"/>
              <a:t>Higgs: </a:t>
            </a:r>
          </a:p>
          <a:p>
            <a:pPr lvl="1"/>
            <a:r>
              <a:rPr lang="en-US" altLang="zh-CN" dirty="0"/>
              <a:t>HK-IAS version of </a:t>
            </a:r>
            <a:r>
              <a:rPr lang="en-US" altLang="zh-CN" dirty="0" err="1"/>
              <a:t>betax</a:t>
            </a:r>
            <a:r>
              <a:rPr lang="en-US" altLang="zh-CN" dirty="0"/>
              <a:t>*=0.33m is preferred</a:t>
            </a:r>
          </a:p>
          <a:p>
            <a:pPr lvl="1"/>
            <a:r>
              <a:rPr lang="en-US" altLang="zh-CN" dirty="0"/>
              <a:t>Ne=14e10 is preferred considering beamstrahlung lifetime </a:t>
            </a:r>
          </a:p>
          <a:p>
            <a:r>
              <a:rPr lang="en-US" altLang="zh-CN" dirty="0"/>
              <a:t>W has been updated and need check</a:t>
            </a:r>
          </a:p>
          <a:p>
            <a:r>
              <a:rPr lang="en-US" altLang="zh-CN" dirty="0"/>
              <a:t>Z is OK.</a:t>
            </a:r>
          </a:p>
          <a:p>
            <a:r>
              <a:rPr lang="en-US" altLang="zh-CN" dirty="0"/>
              <a:t>All stable working point is near 0.560</a:t>
            </a:r>
          </a:p>
          <a:p>
            <a:r>
              <a:rPr lang="en-US" altLang="zh-CN" dirty="0"/>
              <a:t>More check should be done, including code itself (especially ttbar)</a:t>
            </a:r>
          </a:p>
        </p:txBody>
      </p:sp>
    </p:spTree>
    <p:extLst>
      <p:ext uri="{BB962C8B-B14F-4D97-AF65-F5344CB8AC3E}">
        <p14:creationId xmlns:p14="http://schemas.microsoft.com/office/powerpoint/2010/main" val="317554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59D4C-1483-4ECF-8DFF-A0DEDD07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C96C59-00F0-4783-B5E3-E2CC8C1F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Backup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14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795195" y="871933"/>
          <a:ext cx="8658852" cy="5727688"/>
        </p:xfrm>
        <a:graphic>
          <a:graphicData uri="http://schemas.openxmlformats.org/drawingml/2006/table">
            <a:tbl>
              <a:tblPr firstRow="1" bandRow="1"/>
              <a:tblGrid>
                <a:gridCol w="268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731">
                  <a:extLst>
                    <a:ext uri="{9D8B030D-6E8A-4147-A177-3AD203B41FA5}">
                      <a16:colId xmlns:a16="http://schemas.microsoft.com/office/drawing/2014/main" val="3927621432"/>
                    </a:ext>
                  </a:extLst>
                </a:gridCol>
                <a:gridCol w="1277731">
                  <a:extLst>
                    <a:ext uri="{9D8B030D-6E8A-4147-A177-3AD203B41FA5}">
                      <a16:colId xmlns:a16="http://schemas.microsoft.com/office/drawing/2014/main" val="4036828383"/>
                    </a:ext>
                  </a:extLst>
                </a:gridCol>
                <a:gridCol w="1344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23">
                  <a:extLst>
                    <a:ext uri="{9D8B030D-6E8A-4147-A177-3AD203B41FA5}">
                      <a16:colId xmlns:a16="http://schemas.microsoft.com/office/drawing/2014/main" val="1406244322"/>
                    </a:ext>
                  </a:extLst>
                </a:gridCol>
                <a:gridCol w="999920">
                  <a:extLst>
                    <a:ext uri="{9D8B030D-6E8A-4147-A177-3AD203B41FA5}">
                      <a16:colId xmlns:a16="http://schemas.microsoft.com/office/drawing/2014/main" val="2175532179"/>
                    </a:ext>
                  </a:extLst>
                </a:gridCol>
              </a:tblGrid>
              <a:tr h="2885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effectLst/>
                          <a:latin typeface="Times New Roman"/>
                          <a:ea typeface="MS Mincho"/>
                        </a:rPr>
                        <a:t>9.12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11.6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 (bunch spacing)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(4.45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 (0.7us)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1588 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3816 (86ns)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11498 (26ns)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88.5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278.8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839.9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Phase advance of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arc cell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/60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6423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1.0/0.0027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0.15/0.001</a:t>
                      </a:r>
                      <a:endParaRPr lang="zh-CN" alt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1.45/0.0047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0.28/0.00084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0.27/0.00135</a:t>
                      </a:r>
                      <a:endParaRPr kumimoji="0" lang="zh-CN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37.9/0.11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9.6/0.029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6.36/0.037</a:t>
                      </a:r>
                      <a:endParaRPr kumimoji="0" lang="zh-CN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0.076/0.106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0.014/0.13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0.0046/0.131</a:t>
                      </a:r>
                      <a:endParaRPr kumimoji="0" lang="zh-CN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effectLst/>
                          <a:latin typeface="Times New Roman"/>
                          <a:ea typeface="MS Mincho"/>
                        </a:rPr>
                        <a:t>5.3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9.6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power/cavity (kw)</a:t>
                      </a: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 (5cell)</a:t>
                      </a:r>
                      <a:endParaRPr lang="zh-CN" altLang="en-US" sz="11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0.48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0.79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2.0</a:t>
                      </a:r>
                      <a:r>
                        <a:rPr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altLang="en-US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3.02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074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0.12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requirement (DA) (%)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1.2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1.3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258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effectLst/>
                          <a:latin typeface="Times New Roman"/>
                          <a:ea typeface="MS Mincho"/>
                        </a:rPr>
                        <a:t>0.35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1.7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18.7</a:t>
                      </a:r>
                      <a:endParaRPr lang="zh-CN" altLang="zh-CN" sz="11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35.0</a:t>
                      </a:r>
                      <a:endParaRPr lang="zh-CN" altLang="zh-CN" sz="11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105.5</a:t>
                      </a:r>
                      <a:endParaRPr lang="zh-CN" altLang="zh-CN" sz="11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971939" y="443347"/>
            <a:ext cx="397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Parameters presented at IAS2021, by D.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2488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126079"/>
            <a:ext cx="2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Parameters 2021/2/21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179783" y="581648"/>
          <a:ext cx="8266543" cy="5965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430">
                  <a:extLst>
                    <a:ext uri="{9D8B030D-6E8A-4147-A177-3AD203B41FA5}">
                      <a16:colId xmlns:a16="http://schemas.microsoft.com/office/drawing/2014/main" val="4127220063"/>
                    </a:ext>
                  </a:extLst>
                </a:gridCol>
                <a:gridCol w="1415878">
                  <a:extLst>
                    <a:ext uri="{9D8B030D-6E8A-4147-A177-3AD203B41FA5}">
                      <a16:colId xmlns:a16="http://schemas.microsoft.com/office/drawing/2014/main" val="400245834"/>
                    </a:ext>
                  </a:extLst>
                </a:gridCol>
                <a:gridCol w="1415878">
                  <a:extLst>
                    <a:ext uri="{9D8B030D-6E8A-4147-A177-3AD203B41FA5}">
                      <a16:colId xmlns:a16="http://schemas.microsoft.com/office/drawing/2014/main" val="2256051286"/>
                    </a:ext>
                  </a:extLst>
                </a:gridCol>
                <a:gridCol w="1183130">
                  <a:extLst>
                    <a:ext uri="{9D8B030D-6E8A-4147-A177-3AD203B41FA5}">
                      <a16:colId xmlns:a16="http://schemas.microsoft.com/office/drawing/2014/main" val="1938464365"/>
                    </a:ext>
                  </a:extLst>
                </a:gridCol>
                <a:gridCol w="1379227">
                  <a:extLst>
                    <a:ext uri="{9D8B030D-6E8A-4147-A177-3AD203B41FA5}">
                      <a16:colId xmlns:a16="http://schemas.microsoft.com/office/drawing/2014/main" val="2378448591"/>
                    </a:ext>
                  </a:extLst>
                </a:gridCol>
              </a:tblGrid>
              <a:tr h="88917">
                <a:tc>
                  <a:txBody>
                    <a:bodyPr/>
                    <a:lstStyle/>
                    <a:p>
                      <a:pPr algn="l" fontAlgn="b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56794348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IPs</a:t>
                      </a: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014214501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753870395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491907040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80465266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299623436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603335612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923289166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762207694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890793386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14396679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26590535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4269343596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1.043/2.7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.388/1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.208/1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.125/.9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934122762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ey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[nm/pm]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1.444/4.693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.643/1.286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.865/1.73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.27/1.348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285490930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38.815/112.56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15.795/35.855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13.417/41.594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5.805/34.833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961731941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2.198/2.857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2.193/4.387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2.47/4.94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2.481/8.683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436301588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.152/.197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.101/.202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.067/.135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.038/.134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609719951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2/2.6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1.7/2.5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970225338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.071/.1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.022/.116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.012/.113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.004/.127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40496359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051257398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350332880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.4/.2/.1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1.2/.5/.2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-/1.8/.9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-/-/5.8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990307138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(bb</a:t>
                      </a:r>
                      <a:r>
                        <a:rPr lang="en-US" altLang="zh-C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bs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)[min]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80.9/103.9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38.5/45.8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59.7/716.5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79.8/182202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747613710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1713863047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291581032"/>
                  </a:ext>
                </a:extLst>
              </a:tr>
              <a:tr h="889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7" marR="6767" marT="67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/>
                </a:tc>
                <a:extLst>
                  <a:ext uri="{0D108BD9-81ED-4DB2-BD59-A6C34878D82A}">
                    <a16:rowId xmlns:a16="http://schemas.microsoft.com/office/drawing/2014/main" val="3301627984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93BE3E7B-BF2A-4AFB-81DF-F648CD226CD7}"/>
              </a:ext>
            </a:extLst>
          </p:cNvPr>
          <p:cNvSpPr/>
          <p:nvPr/>
        </p:nvSpPr>
        <p:spPr>
          <a:xfrm>
            <a:off x="8477182" y="126079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by </a:t>
            </a:r>
            <a:r>
              <a:rPr lang="en-US" altLang="zh-CN" dirty="0" err="1"/>
              <a:t>Yiwei</a:t>
            </a:r>
            <a:r>
              <a:rPr lang="en-US" altLang="zh-CN" dirty="0"/>
              <a:t> Wang and Dou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259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63" y="688923"/>
            <a:ext cx="5218314" cy="6169078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171034" y="230580"/>
            <a:ext cx="5770776" cy="7673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FCC-</a:t>
            </a:r>
            <a:r>
              <a:rPr lang="en-US" altLang="zh-CN" sz="2800" b="1" dirty="0" err="1">
                <a:solidFill>
                  <a:srgbClr val="0070C0"/>
                </a:solidFill>
                <a:latin typeface="+mn-lt"/>
              </a:rPr>
              <a:t>ee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 CDR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5090" y="5547360"/>
            <a:ext cx="540411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435090" y="1788160"/>
            <a:ext cx="540411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1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3F70A-BE84-4F27-80A4-2BEFB6F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18BABC-C6C7-4E7A-9268-7FF49BD9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Very strong SR damping (longitudinal damping time: 20 turns)</a:t>
            </a:r>
          </a:p>
          <a:p>
            <a:pPr lvl="1"/>
            <a:r>
              <a:rPr lang="en-US" altLang="zh-CN" dirty="0"/>
              <a:t>Instability may be suppressed?</a:t>
            </a:r>
          </a:p>
          <a:p>
            <a:r>
              <a:rPr lang="en-US" altLang="zh-CN" dirty="0"/>
              <a:t>Medium </a:t>
            </a:r>
            <a:r>
              <a:rPr lang="en-US" altLang="zh-CN" dirty="0" err="1"/>
              <a:t>Piwinski</a:t>
            </a:r>
            <a:r>
              <a:rPr lang="en-US" altLang="zh-CN" dirty="0"/>
              <a:t> Angle ~ 1, BEPCII/KEKB: 0.5</a:t>
            </a:r>
            <a:r>
              <a:rPr lang="zh-CN" altLang="en-US" dirty="0"/>
              <a:t>， </a:t>
            </a:r>
            <a:r>
              <a:rPr lang="en-US" altLang="zh-CN" dirty="0"/>
              <a:t>CEPC-Z: 8</a:t>
            </a:r>
          </a:p>
          <a:p>
            <a:pPr lvl="1"/>
            <a:r>
              <a:rPr lang="en-US" altLang="zh-CN" dirty="0"/>
              <a:t>Beam-beam resonance could not be suppressed well by Crab-Waist </a:t>
            </a:r>
          </a:p>
          <a:p>
            <a:r>
              <a:rPr lang="en-US" altLang="zh-CN" dirty="0"/>
              <a:t>Horizontal beam-beam parameter</a:t>
            </a:r>
            <a:r>
              <a:rPr lang="zh-CN" altLang="en-US" dirty="0"/>
              <a:t>： </a:t>
            </a:r>
            <a:r>
              <a:rPr lang="en-US" altLang="zh-CN" dirty="0"/>
              <a:t>0.07, still very large</a:t>
            </a:r>
          </a:p>
          <a:p>
            <a:endParaRPr lang="en-US" altLang="zh-CN" dirty="0"/>
          </a:p>
          <a:p>
            <a:r>
              <a:rPr lang="en-US" altLang="zh-CN" dirty="0"/>
              <a:t>It is totally different from H/W/Z</a:t>
            </a:r>
          </a:p>
        </p:txBody>
      </p:sp>
    </p:spTree>
    <p:extLst>
      <p:ext uri="{BB962C8B-B14F-4D97-AF65-F5344CB8AC3E}">
        <p14:creationId xmlns:p14="http://schemas.microsoft.com/office/powerpoint/2010/main" val="13270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AB9DA-10ED-4572-85D2-7F55CAA5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smooth synchrotron oscillation of arc 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1A1D8-3FF7-43EF-B938-2FDEBD01D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8D11B1E8-7F75-4923-8408-402330FB8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89257"/>
            <a:ext cx="5157787" cy="3316224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6149293-9D90-4941-8EF0-599617AC8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825974E-9B43-4F86-96DE-9383BB3274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8182"/>
            <a:ext cx="5183188" cy="3318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338537-49CD-4C1F-B9CE-6C0ADCD85AAD}"/>
                  </a:ext>
                </a:extLst>
              </p:cNvPr>
              <p:cNvSpPr txBox="1"/>
              <p:nvPr/>
            </p:nvSpPr>
            <p:spPr>
              <a:xfrm>
                <a:off x="8821616" y="1282393"/>
                <a:ext cx="25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=0.0388</m:t>
                    </m:r>
                  </m:oMath>
                </a14:m>
                <a:r>
                  <a:rPr lang="en-US" altLang="zh-CN" dirty="0"/>
                  <a:t>, half-ring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338537-49CD-4C1F-B9CE-6C0ADCD85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616" y="1282393"/>
                <a:ext cx="253218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C3F2CCA-FCF0-4B16-BC3D-A1CB67480669}"/>
              </a:ext>
            </a:extLst>
          </p:cNvPr>
          <p:cNvSpPr txBox="1"/>
          <p:nvPr/>
        </p:nvSpPr>
        <p:spPr>
          <a:xfrm>
            <a:off x="7586505" y="6410848"/>
            <a:ext cx="21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Design Lum=0.5e34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FFE012-B865-40D0-8FF2-B63328468147}"/>
              </a:ext>
            </a:extLst>
          </p:cNvPr>
          <p:cNvSpPr/>
          <p:nvPr/>
        </p:nvSpPr>
        <p:spPr>
          <a:xfrm>
            <a:off x="10087708" y="365125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CW=0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87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962B6-7584-4448-A14C-2ED3E9C5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local RF cavity in arc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55772A-B727-4658-A2E4-91C06D53B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B347475-B470-48A9-AB9E-F39C2E132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83226"/>
            <a:ext cx="5157787" cy="3328285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451943-B4CA-4FA6-B38A-563C181EB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CW=0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0991868-D3C0-4BAF-9BF6-0D3D73E253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0075"/>
            <a:ext cx="5183188" cy="333458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59238A-06F3-4127-9665-BC0802772A1F}"/>
              </a:ext>
            </a:extLst>
          </p:cNvPr>
          <p:cNvSpPr/>
          <p:nvPr/>
        </p:nvSpPr>
        <p:spPr>
          <a:xfrm>
            <a:off x="10087708" y="365125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CW=0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50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24BAAD9-3D0B-4C8D-8238-BD499278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local RF cavity in arc </a:t>
            </a:r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0D1E81E2-517F-4220-9AEE-E8314C324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0" y="1825625"/>
            <a:ext cx="2286000" cy="1714500"/>
          </a:xfrm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551E8F17-2C29-4C2A-8AC6-23A98B4C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5" y="1825625"/>
            <a:ext cx="2286000" cy="1714500"/>
          </a:xfrm>
          <a:prstGeom prst="rect">
            <a:avLst/>
          </a:prstGeom>
        </p:spPr>
      </p:pic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B01EA9A9-E7D9-434F-A4EC-8BE0C2BF4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5625"/>
            <a:ext cx="2286000" cy="1714500"/>
          </a:xfrm>
          <a:prstGeom prst="rect">
            <a:avLst/>
          </a:prstGeom>
        </p:spPr>
      </p:pic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63B24A38-40A5-48BB-A2E2-AC1EEE4C0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55" y="1825625"/>
            <a:ext cx="2286000" cy="1714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8A8FBDF-5994-4AB5-9FE6-18C9D25A68C7}"/>
                  </a:ext>
                </a:extLst>
              </p:cNvPr>
              <p:cNvSpPr txBox="1"/>
              <p:nvPr/>
            </p:nvSpPr>
            <p:spPr>
              <a:xfrm>
                <a:off x="2540000" y="1574800"/>
                <a:ext cx="211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8A8FBDF-5994-4AB5-9FE6-18C9D25A6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1574800"/>
                <a:ext cx="211394" cy="276999"/>
              </a:xfrm>
              <a:prstGeom prst="rect">
                <a:avLst/>
              </a:prstGeom>
              <a:blipFill>
                <a:blip r:embed="rId6"/>
                <a:stretch>
                  <a:fillRect l="-29412" r="-26471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FC6AC1-46A1-4D06-A9F3-0D8ED667C11B}"/>
                  </a:ext>
                </a:extLst>
              </p:cNvPr>
              <p:cNvSpPr txBox="1"/>
              <p:nvPr/>
            </p:nvSpPr>
            <p:spPr>
              <a:xfrm>
                <a:off x="4889500" y="1600200"/>
                <a:ext cx="211394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FC6AC1-46A1-4D06-A9F3-0D8ED667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00" y="1600200"/>
                <a:ext cx="211394" cy="298928"/>
              </a:xfrm>
              <a:prstGeom prst="rect">
                <a:avLst/>
              </a:prstGeom>
              <a:blipFill>
                <a:blip r:embed="rId7"/>
                <a:stretch>
                  <a:fillRect l="-28571" r="-34286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3D4334C-263D-4095-8CF2-5E665CA76611}"/>
                  </a:ext>
                </a:extLst>
              </p:cNvPr>
              <p:cNvSpPr txBox="1"/>
              <p:nvPr/>
            </p:nvSpPr>
            <p:spPr>
              <a:xfrm>
                <a:off x="7378700" y="1625600"/>
                <a:ext cx="211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3D4334C-263D-4095-8CF2-5E665CA7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0" y="1625600"/>
                <a:ext cx="211394" cy="276999"/>
              </a:xfrm>
              <a:prstGeom prst="rect">
                <a:avLst/>
              </a:prstGeom>
              <a:blipFill>
                <a:blip r:embed="rId8"/>
                <a:stretch>
                  <a:fillRect l="-28571" r="-2000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CD87E769-034F-4758-A184-625E47111F56}"/>
              </a:ext>
            </a:extLst>
          </p:cNvPr>
          <p:cNvSpPr txBox="1"/>
          <p:nvPr/>
        </p:nvSpPr>
        <p:spPr>
          <a:xfrm>
            <a:off x="9746208" y="1625599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/>
              <a:t>&lt;z&gt;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8932FD-7742-46B2-8B3D-3B07FE0AFA9D}"/>
              </a:ext>
            </a:extLst>
          </p:cNvPr>
          <p:cNvSpPr txBox="1"/>
          <p:nvPr/>
        </p:nvSpPr>
        <p:spPr>
          <a:xfrm>
            <a:off x="190500" y="2498209"/>
            <a:ext cx="12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Qx</a:t>
            </a:r>
            <a:r>
              <a:rPr lang="en-US" altLang="zh-CN" dirty="0"/>
              <a:t>=0.510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41A7EB-4C5A-4A46-854F-A637E038CE0F}"/>
              </a:ext>
            </a:extLst>
          </p:cNvPr>
          <p:cNvSpPr txBox="1"/>
          <p:nvPr/>
        </p:nvSpPr>
        <p:spPr>
          <a:xfrm>
            <a:off x="190499" y="4923909"/>
            <a:ext cx="12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Qx</a:t>
            </a:r>
            <a:r>
              <a:rPr lang="en-US" altLang="zh-CN" dirty="0"/>
              <a:t>=0.522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84C5CC8-2350-4D29-8ED3-518714B1B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97" y="4251325"/>
            <a:ext cx="2286000" cy="1714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50D7AC-85B0-41C0-BC7E-91083515A7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51325"/>
            <a:ext cx="2286000" cy="17145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F66443-0F29-4111-8A3E-EE0A6CCE7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55" y="4251325"/>
            <a:ext cx="2286000" cy="17145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40C1ABD-011D-40C4-909C-FE3FEFF231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0" y="4251325"/>
            <a:ext cx="2286000" cy="17145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982A3A2F-4CCB-4E2E-9F41-CA03DABDC880}"/>
              </a:ext>
            </a:extLst>
          </p:cNvPr>
          <p:cNvSpPr/>
          <p:nvPr/>
        </p:nvSpPr>
        <p:spPr>
          <a:xfrm>
            <a:off x="10087708" y="365125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CW=0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469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962B6-7584-4448-A14C-2ED3E9C5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local RF cavity in arc, CW=0.4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55772A-B727-4658-A2E4-91C06D53B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451943-B4CA-4FA6-B38A-563C181EB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E4B6334D-92E3-4DC3-B70F-AFE850EB79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85102"/>
            <a:ext cx="5183188" cy="3324534"/>
          </a:xfrm>
          <a:prstGeom prst="rect">
            <a:avLst/>
          </a:prstGeom>
        </p:spPr>
      </p:pic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E0BABACB-1992-4406-ADA1-F6F2C8E54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85966"/>
            <a:ext cx="5157787" cy="33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9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64293-20A1-42BF-AF9F-5ED4F34E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local RF cavity in arc, CW=0.4,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7FA4AC-59F9-4753-B7C1-63454910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CB8BE5-129D-4880-9A7D-7E3D6852B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44C6F8-579C-4B2E-B267-97026F1BA91E}"/>
              </a:ext>
            </a:extLst>
          </p:cNvPr>
          <p:cNvSpPr txBox="1"/>
          <p:nvPr/>
        </p:nvSpPr>
        <p:spPr>
          <a:xfrm>
            <a:off x="3987800" y="6137884"/>
            <a:ext cx="36195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Stable working point: 0.562-0.570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9C90B5-721D-4A16-8021-A6C131801D52}"/>
              </a:ext>
            </a:extLst>
          </p:cNvPr>
          <p:cNvSpPr/>
          <p:nvPr/>
        </p:nvSpPr>
        <p:spPr>
          <a:xfrm>
            <a:off x="8074179" y="334099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Longitudinal Impedance</a:t>
            </a:r>
            <a:endParaRPr lang="zh-CN" altLang="en-US" dirty="0"/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E03736F6-0AFD-4D79-9E19-E218837D4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79289"/>
            <a:ext cx="5157787" cy="3336159"/>
          </a:xfrm>
          <a:prstGeom prst="rect">
            <a:avLst/>
          </a:prstGeom>
        </p:spPr>
      </p:pic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56DEF68E-6CDF-406A-A69F-D4C2767A4DE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77309"/>
            <a:ext cx="5183188" cy="33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16400</TotalTime>
  <Words>1336</Words>
  <Application>Microsoft Office PowerPoint</Application>
  <PresentationFormat>宽屏</PresentationFormat>
  <Paragraphs>362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MS Mincho</vt:lpstr>
      <vt:lpstr>等线</vt:lpstr>
      <vt:lpstr>等线 Light</vt:lpstr>
      <vt:lpstr>宋体</vt:lpstr>
      <vt:lpstr>Arial</vt:lpstr>
      <vt:lpstr>Calibri</vt:lpstr>
      <vt:lpstr>Cambria Math</vt:lpstr>
      <vt:lpstr>Symbol</vt:lpstr>
      <vt:lpstr>Times New Roman</vt:lpstr>
      <vt:lpstr>Office 主题​​</vt:lpstr>
      <vt:lpstr>Beam beam simulations with High luminosity parameters  (tt, H, W, and Z)</vt:lpstr>
      <vt:lpstr>Introduction</vt:lpstr>
      <vt:lpstr>Try to answer: if the machine parameter is reasonable</vt:lpstr>
      <vt:lpstr>ttbar</vt:lpstr>
      <vt:lpstr>ttbar: smooth synchrotron oscillation of arc </vt:lpstr>
      <vt:lpstr>ttbar: local RF cavity in arc </vt:lpstr>
      <vt:lpstr>ttbar: local RF cavity in arc </vt:lpstr>
      <vt:lpstr>ttbar: local RF cavity in arc, CW=0.4 </vt:lpstr>
      <vt:lpstr>ttbar: local RF cavity in arc, CW=0.4, </vt:lpstr>
      <vt:lpstr>Ttbar: crab waist strength =0.4, cav, rmsx+ZL</vt:lpstr>
      <vt:lpstr>Ttbar: crab waist strength =0.4, cav, rmsy+ZL</vt:lpstr>
      <vt:lpstr>Ttbar: crab waist strength =0.4, cav, rmsz+ZL</vt:lpstr>
      <vt:lpstr>Ttbar: Crab Waist strength</vt:lpstr>
      <vt:lpstr>ttbar: Beamstrahlung Lifetime (Qx=0.564), cw=0.4</vt:lpstr>
      <vt:lpstr>ttbar: Beam energy distribution</vt:lpstr>
      <vt:lpstr>Higgs: w/o ZL (betax*=0.39 m), CW=0.8</vt:lpstr>
      <vt:lpstr>Higgs, w/ ZL (bx=0.39 m)</vt:lpstr>
      <vt:lpstr>Higgs, w/o ZL (betax*=0.33 m)</vt:lpstr>
      <vt:lpstr>Higgs, w/  ZL (betax*=0.33 m)</vt:lpstr>
      <vt:lpstr>Higgs, w/  ZL (betax*=0.33 m)， Ne=15e10, 216-&gt;232 bunches</vt:lpstr>
      <vt:lpstr>Higgs, w/  ZL (bx=0.33 m)， Ne=14e10, 216-&gt;248 bunches</vt:lpstr>
      <vt:lpstr>Higgs: Beamstrahlung Lifetime</vt:lpstr>
      <vt:lpstr>Higgs: Crab waist strength</vt:lpstr>
      <vt:lpstr>W: HK-IAS version, w/o ZL</vt:lpstr>
      <vt:lpstr>W: HK version, w/ ZL</vt:lpstr>
      <vt:lpstr>Comment on W and recent advances</vt:lpstr>
      <vt:lpstr>Z(CW=1), w/o ZL</vt:lpstr>
      <vt:lpstr>Z(CW=1), w/  ZL</vt:lpstr>
      <vt:lpstr>More on FCC</vt:lpstr>
      <vt:lpstr>More on FCC-Z, RW impedance</vt:lpstr>
      <vt:lpstr>More on FCC-z, new impedance data</vt:lpstr>
      <vt:lpstr>Summary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beam simulations with High luminosity parameters (tt, H, W, and Z)</dc:title>
  <dc:creator>Yuan Zhang</dc:creator>
  <cp:lastModifiedBy>Yuan Zhang</cp:lastModifiedBy>
  <cp:revision>172</cp:revision>
  <dcterms:created xsi:type="dcterms:W3CDTF">2021-02-03T07:04:04Z</dcterms:created>
  <dcterms:modified xsi:type="dcterms:W3CDTF">2021-02-24T14:18:35Z</dcterms:modified>
</cp:coreProperties>
</file>