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336" r:id="rId3"/>
    <p:sldId id="260" r:id="rId4"/>
    <p:sldId id="323" r:id="rId5"/>
    <p:sldId id="324" r:id="rId6"/>
    <p:sldId id="325" r:id="rId7"/>
    <p:sldId id="326" r:id="rId8"/>
    <p:sldId id="327" r:id="rId9"/>
    <p:sldId id="340" r:id="rId10"/>
    <p:sldId id="341" r:id="rId11"/>
    <p:sldId id="344" r:id="rId12"/>
    <p:sldId id="342" r:id="rId13"/>
    <p:sldId id="343" r:id="rId14"/>
    <p:sldId id="330" r:id="rId15"/>
    <p:sldId id="348" r:id="rId16"/>
    <p:sldId id="347" r:id="rId17"/>
    <p:sldId id="345" r:id="rId18"/>
    <p:sldId id="349" r:id="rId19"/>
    <p:sldId id="332" r:id="rId20"/>
    <p:sldId id="350" r:id="rId21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AN ZHE" initials="DZ" lastIdx="2" clrIdx="0">
    <p:extLst>
      <p:ext uri="{19B8F6BF-5375-455C-9EA6-DF929625EA0E}">
        <p15:presenceInfo xmlns:p15="http://schemas.microsoft.com/office/powerpoint/2012/main" userId="e5bc882beeb44a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6291"/>
  </p:normalViewPr>
  <p:slideViewPr>
    <p:cSldViewPr snapToGrid="0" snapToObjects="1">
      <p:cViewPr varScale="1">
        <p:scale>
          <a:sx n="141" d="100"/>
          <a:sy n="141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DC6C0-FF8C-2D44-A482-3353D8E388C2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082BC-D321-C649-9AB1-E86E3EE9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6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5FFA-7CAD-834D-9D5A-164D631A1CC9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A05A-41B2-9A4E-9B92-3BAF5D92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2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5FFA-7CAD-834D-9D5A-164D631A1CC9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A05A-41B2-9A4E-9B92-3BAF5D92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5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5FFA-7CAD-834D-9D5A-164D631A1CC9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A05A-41B2-9A4E-9B92-3BAF5D92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2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5FFA-7CAD-834D-9D5A-164D631A1CC9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A05A-41B2-9A4E-9B92-3BAF5D92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0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5FFA-7CAD-834D-9D5A-164D631A1CC9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A05A-41B2-9A4E-9B92-3BAF5D92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8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5FFA-7CAD-834D-9D5A-164D631A1CC9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A05A-41B2-9A4E-9B92-3BAF5D92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5FFA-7CAD-834D-9D5A-164D631A1CC9}" type="datetimeFigureOut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A05A-41B2-9A4E-9B92-3BAF5D92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5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5FFA-7CAD-834D-9D5A-164D631A1CC9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A05A-41B2-9A4E-9B92-3BAF5D92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0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5FFA-7CAD-834D-9D5A-164D631A1CC9}" type="datetimeFigureOut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A05A-41B2-9A4E-9B92-3BAF5D92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5FFA-7CAD-834D-9D5A-164D631A1CC9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A05A-41B2-9A4E-9B92-3BAF5D92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5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5FFA-7CAD-834D-9D5A-164D631A1CC9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EA05A-41B2-9A4E-9B92-3BAF5D92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45FFA-7CAD-834D-9D5A-164D631A1CC9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EA05A-41B2-9A4E-9B92-3BAF5D929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CF9C-6966-6B4A-BD14-55415F3E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970" y="298404"/>
            <a:ext cx="8646059" cy="1989667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CEPC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Z-pole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study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status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AF345-B4CA-954C-9BE6-83941A965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20480"/>
            <a:ext cx="6858000" cy="1379802"/>
          </a:xfrm>
        </p:spPr>
        <p:txBody>
          <a:bodyPr>
            <a:normAutofit/>
          </a:bodyPr>
          <a:lstStyle/>
          <a:p>
            <a:r>
              <a:rPr lang="en-US" altLang="zh-CN" sz="2400" dirty="0" err="1"/>
              <a:t>Zhe</a:t>
            </a:r>
            <a:r>
              <a:rPr lang="zh-CN" altLang="en-US" sz="2400" dirty="0"/>
              <a:t> </a:t>
            </a:r>
            <a:r>
              <a:rPr lang="en-US" altLang="zh-CN" sz="2400" dirty="0" err="1"/>
              <a:t>Duan</a:t>
            </a:r>
            <a:endParaRPr lang="en-US" altLang="zh-CN" sz="2400" dirty="0"/>
          </a:p>
          <a:p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behalf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CEPC</a:t>
            </a:r>
            <a:r>
              <a:rPr lang="zh-CN" altLang="en-US" sz="2400" dirty="0"/>
              <a:t> </a:t>
            </a:r>
            <a:r>
              <a:rPr lang="en-US" altLang="zh-CN" sz="2400" dirty="0"/>
              <a:t>Polarization</a:t>
            </a:r>
            <a:r>
              <a:rPr lang="zh-CN" altLang="en-US" sz="2400" dirty="0"/>
              <a:t> </a:t>
            </a:r>
            <a:r>
              <a:rPr lang="en-US" altLang="zh-CN" sz="2400" dirty="0"/>
              <a:t>Working</a:t>
            </a:r>
            <a:r>
              <a:rPr lang="zh-CN" altLang="en-US" sz="2400" dirty="0"/>
              <a:t> </a:t>
            </a:r>
            <a:r>
              <a:rPr lang="en-US" altLang="zh-CN" sz="2400" dirty="0"/>
              <a:t>Group</a:t>
            </a:r>
          </a:p>
          <a:p>
            <a:r>
              <a:rPr lang="en-US" altLang="zh-CN" sz="2400" dirty="0"/>
              <a:t>CEPC</a:t>
            </a:r>
            <a:r>
              <a:rPr lang="zh-CN" altLang="en-US" sz="2400" dirty="0"/>
              <a:t> </a:t>
            </a:r>
            <a:r>
              <a:rPr lang="en-US" altLang="zh-CN" sz="2400" dirty="0"/>
              <a:t>Day,</a:t>
            </a:r>
            <a:r>
              <a:rPr lang="zh-CN" altLang="en-US" sz="2400" dirty="0"/>
              <a:t> </a:t>
            </a:r>
            <a:r>
              <a:rPr lang="en-US" altLang="zh-CN" sz="2400" dirty="0"/>
              <a:t>2021.</a:t>
            </a:r>
            <a:r>
              <a:rPr lang="zh-CN" altLang="en-US" sz="2400" dirty="0"/>
              <a:t> </a:t>
            </a:r>
            <a:r>
              <a:rPr lang="en-US" altLang="zh-CN" sz="2400" dirty="0"/>
              <a:t>02.</a:t>
            </a:r>
            <a:r>
              <a:rPr lang="zh-CN" altLang="en-US" sz="2400" dirty="0"/>
              <a:t> </a:t>
            </a:r>
            <a:r>
              <a:rPr lang="en-US" altLang="zh-CN" sz="2400" dirty="0"/>
              <a:t>25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50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75226F-E1A5-FE42-B612-C527D0250322}"/>
                  </a:ext>
                </a:extLst>
              </p:cNvPr>
              <p:cNvSpPr txBox="1"/>
              <p:nvPr/>
            </p:nvSpPr>
            <p:spPr>
              <a:xfrm>
                <a:off x="486784" y="1544718"/>
                <a:ext cx="5668563" cy="1273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In a planar ring,  the closed orbit spin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/>
                  <a:t>, two families of important spin resonances: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500" dirty="0"/>
                  <a:t>Imperfection resonance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500" dirty="0"/>
                  <a:t> , </a:t>
                </a:r>
                <a:r>
                  <a:rPr lang="en-US" sz="1500" i="1" dirty="0"/>
                  <a:t>K</a:t>
                </a:r>
                <a:r>
                  <a:rPr lang="en-US" sz="1500" dirty="0"/>
                  <a:t> is integer</a:t>
                </a: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500" dirty="0"/>
                  <a:t>Intrinsic resonance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500" dirty="0"/>
                  <a:t> , </a:t>
                </a:r>
                <a:r>
                  <a:rPr lang="en-US" sz="1500" i="1" dirty="0"/>
                  <a:t>K</a:t>
                </a:r>
                <a:r>
                  <a:rPr lang="en-US" sz="1500" dirty="0"/>
                  <a:t> is integer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75226F-E1A5-FE42-B612-C527D0250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4" y="1544718"/>
                <a:ext cx="5668563" cy="1273426"/>
              </a:xfrm>
              <a:prstGeom prst="rect">
                <a:avLst/>
              </a:prstGeom>
              <a:blipFill>
                <a:blip r:embed="rId2"/>
                <a:stretch>
                  <a:fillRect l="-223" t="-990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B1B3F63-02FC-E048-817C-446AB4AC9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6" y="3106000"/>
            <a:ext cx="3422984" cy="248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4D897F-4D1F-3F4B-9A89-E314A74AEBFE}"/>
                  </a:ext>
                </a:extLst>
              </p:cNvPr>
              <p:cNvSpPr/>
              <p:nvPr/>
            </p:nvSpPr>
            <p:spPr>
              <a:xfrm>
                <a:off x="3921071" y="4346833"/>
                <a:ext cx="5446987" cy="112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zh-CN" sz="1500" dirty="0"/>
                  <a:t>Adjacent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imperfection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and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intrinsic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resonances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are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well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separated</a:t>
                </a:r>
              </a:p>
              <a:p>
                <a:pPr marL="514350" lvl="1" indent="-257175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=0.21</m:t>
                    </m:r>
                    <m:r>
                      <a:rPr lang="en-US" altLang="zh-CN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lang="en-US" altLang="zh-CN" sz="15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altLang="zh-CN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⁡(|</m:t>
                    </m:r>
                    <m:r>
                      <a:rPr lang="en-US" altLang="zh-CN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zh-CN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zh-CN" altLang="en-US" sz="1500" dirty="0"/>
                  <a:t> </a:t>
                </a:r>
                <a:endParaRPr lang="en-HK" altLang="zh-CN" sz="1500" dirty="0"/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500" b="1" dirty="0">
                    <a:solidFill>
                      <a:srgbClr val="FF0000"/>
                    </a:solidFill>
                  </a:rPr>
                  <a:t>Implementation of Siberian</a:t>
                </a:r>
                <a:r>
                  <a:rPr lang="zh-CN" altLang="en-US" sz="15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b="1" dirty="0">
                    <a:solidFill>
                      <a:srgbClr val="FF0000"/>
                    </a:solidFill>
                  </a:rPr>
                  <a:t>snake</a:t>
                </a:r>
                <a:r>
                  <a:rPr lang="zh-CN" altLang="en-US" sz="15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b="1" dirty="0">
                    <a:solidFill>
                      <a:srgbClr val="FF0000"/>
                    </a:solidFill>
                  </a:rPr>
                  <a:t>could</a:t>
                </a:r>
                <a:r>
                  <a:rPr lang="zh-CN" altLang="en-US" sz="15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b="1" dirty="0">
                    <a:solidFill>
                      <a:srgbClr val="FF0000"/>
                    </a:solidFill>
                  </a:rPr>
                  <a:t>be</a:t>
                </a:r>
                <a:r>
                  <a:rPr lang="zh-CN" altLang="en-US" sz="15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b="1" dirty="0">
                    <a:solidFill>
                      <a:srgbClr val="FF0000"/>
                    </a:solidFill>
                  </a:rPr>
                  <a:t>a</a:t>
                </a:r>
                <a:r>
                  <a:rPr lang="zh-CN" altLang="en-US" sz="15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b="1" dirty="0">
                    <a:solidFill>
                      <a:srgbClr val="FF0000"/>
                    </a:solidFill>
                  </a:rPr>
                  <a:t>viable</a:t>
                </a:r>
                <a:r>
                  <a:rPr lang="zh-CN" altLang="en-US" sz="15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b="1" dirty="0">
                    <a:solidFill>
                      <a:srgbClr val="FF0000"/>
                    </a:solidFill>
                  </a:rPr>
                  <a:t>solution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4D897F-4D1F-3F4B-9A89-E314A74AE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71" y="4346833"/>
                <a:ext cx="5446987" cy="1129989"/>
              </a:xfrm>
              <a:prstGeom prst="rect">
                <a:avLst/>
              </a:prstGeom>
              <a:blipFill>
                <a:blip r:embed="rId4"/>
                <a:stretch>
                  <a:fillRect l="-23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D80F8C2-3605-494C-8F33-8B9F768A9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987" y="2517319"/>
            <a:ext cx="2513726" cy="1759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5182F2-E2D0-9E47-8C5D-C17A6A6E1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494" y="733668"/>
            <a:ext cx="2592219" cy="171374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6199DA4-C01A-194C-88EA-92CEF5D9CE5F}"/>
              </a:ext>
            </a:extLst>
          </p:cNvPr>
          <p:cNvSpPr txBox="1">
            <a:spLocks/>
          </p:cNvSpPr>
          <p:nvPr/>
        </p:nvSpPr>
        <p:spPr>
          <a:xfrm>
            <a:off x="293512" y="-71177"/>
            <a:ext cx="7886700" cy="989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e+/e-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beam?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96A442-130C-5E4A-8ECE-403AF8B5D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4066"/>
            <a:ext cx="8515350" cy="536895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</a:rPr>
              <a:t>Depolarization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resonances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in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the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booster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644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68" y="0"/>
            <a:ext cx="7886700" cy="1104636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adjust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direction?</a:t>
            </a:r>
            <a:endParaRPr lang="en-US" dirty="0"/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2B5D3DF5-8893-0342-AC23-8A2018281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12194" y="4965700"/>
            <a:ext cx="3955733" cy="713899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5DC16B4-0AB3-5F44-9D58-B1C804054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334" y="4216400"/>
            <a:ext cx="2641600" cy="14986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B398C7-D714-9C49-B110-8C7EA0BC4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747" y="1393664"/>
            <a:ext cx="2857740" cy="1580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6D5B65-4144-D14C-9993-F2731BF36D86}"/>
                  </a:ext>
                </a:extLst>
              </p:cNvPr>
              <p:cNvSpPr/>
              <p:nvPr/>
            </p:nvSpPr>
            <p:spPr>
              <a:xfrm>
                <a:off x="309868" y="1393664"/>
                <a:ext cx="6548132" cy="2999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Transverse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magnetic field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Not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favored for CEPC energies</a:t>
                </a:r>
                <a:r>
                  <a:rPr lang="en-US" altLang="zh-CN" sz="2000" dirty="0"/>
                  <a:t>)</a:t>
                </a:r>
                <a:endParaRPr lang="en-HK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nary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𝑑𝑙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independent of energy (approximately)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Vertical orbit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excursion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∝1/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,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HK" sz="1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synchrotron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radiation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power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,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∝1/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Examples: helical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dipole,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interleaved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H&amp;V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bends</a:t>
                </a:r>
              </a:p>
              <a:p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r>
                  <a:rPr lang="en-US" altLang="zh-CN" sz="2000" dirty="0"/>
                  <a:t>Longitudinal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magnetic field(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Under study</a:t>
                </a:r>
                <a:r>
                  <a:rPr lang="en-US" altLang="zh-CN" sz="20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Cambria Math" panose="02040503050406030204" pitchFamily="18" charset="0"/>
                  </a:rPr>
                  <a:t>No orbit excursion, no radiation problem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𝑑𝑙</m:t>
                    </m:r>
                  </m:oMath>
                </a14:m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∝1/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Need quadrupoles to decouple the beam</a:t>
                </a:r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6D5B65-4144-D14C-9993-F2731BF36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8" y="1393664"/>
                <a:ext cx="6548132" cy="2999924"/>
              </a:xfrm>
              <a:prstGeom prst="rect">
                <a:avLst/>
              </a:prstGeom>
              <a:blipFill>
                <a:blip r:embed="rId5"/>
                <a:stretch>
                  <a:fillRect l="-969" t="-5063" b="-5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4CB2573-A0B6-BD4B-B938-2412E523DFEA}"/>
              </a:ext>
            </a:extLst>
          </p:cNvPr>
          <p:cNvSpPr/>
          <p:nvPr/>
        </p:nvSpPr>
        <p:spPr>
          <a:xfrm>
            <a:off x="309868" y="935359"/>
            <a:ext cx="72407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432FF"/>
                </a:solidFill>
              </a:rPr>
              <a:t>Devices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to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rotate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spin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around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a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direction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in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horizontal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plane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by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a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certain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n-US" altLang="zh-CN" sz="1600" dirty="0">
                <a:solidFill>
                  <a:srgbClr val="0432FF"/>
                </a:solidFill>
              </a:rPr>
              <a:t>angle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r>
              <a:rPr lang="el-GR" altLang="zh-CN" sz="1600" dirty="0">
                <a:solidFill>
                  <a:srgbClr val="0432FF"/>
                </a:solidFill>
              </a:rPr>
              <a:t>θ</a:t>
            </a:r>
            <a:r>
              <a:rPr lang="zh-CN" altLang="en-US" sz="1600" dirty="0">
                <a:solidFill>
                  <a:srgbClr val="0432FF"/>
                </a:solidFill>
              </a:rPr>
              <a:t> </a:t>
            </a:r>
            <a:endParaRPr lang="en-US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F83454-9382-664A-89BA-82777C9B7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662" y="2974541"/>
            <a:ext cx="3090825" cy="15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9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6199DA4-C01A-194C-88EA-92CEF5D9CE5F}"/>
              </a:ext>
            </a:extLst>
          </p:cNvPr>
          <p:cNvSpPr txBox="1">
            <a:spLocks/>
          </p:cNvSpPr>
          <p:nvPr/>
        </p:nvSpPr>
        <p:spPr>
          <a:xfrm>
            <a:off x="293512" y="-71177"/>
            <a:ext cx="7886700" cy="989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adjust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direction?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96A442-130C-5E4A-8ECE-403AF8B5D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4066"/>
            <a:ext cx="8515350" cy="536895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</a:rPr>
              <a:t>Siberian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snake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in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the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booster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BF52C8-D5EE-CA45-B681-BA9E66395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14" y="3617766"/>
            <a:ext cx="2227153" cy="2097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18DE0C-1B8F-3D43-A9B2-472A000CE1F4}"/>
                  </a:ext>
                </a:extLst>
              </p:cNvPr>
              <p:cNvSpPr txBox="1"/>
              <p:nvPr/>
            </p:nvSpPr>
            <p:spPr>
              <a:xfrm>
                <a:off x="1511927" y="4217646"/>
                <a:ext cx="1603959" cy="52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single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snake,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18DE0C-1B8F-3D43-A9B2-472A000CE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927" y="4217646"/>
                <a:ext cx="1603959" cy="523861"/>
              </a:xfrm>
              <a:prstGeom prst="rect">
                <a:avLst/>
              </a:prstGeom>
              <a:blipFill>
                <a:blip r:embed="rId3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24D9F2-D636-A448-A3E6-8E4223C5EBAB}"/>
                  </a:ext>
                </a:extLst>
              </p:cNvPr>
              <p:cNvSpPr/>
              <p:nvPr/>
            </p:nvSpPr>
            <p:spPr>
              <a:xfrm>
                <a:off x="257944" y="1243704"/>
                <a:ext cx="6690511" cy="1900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An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equipment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that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rotates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the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spin around a horizontal axis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by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180 degree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W/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one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or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more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snakes,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altLang="zh-CN" sz="1600" dirty="0"/>
                  <a:t>, independent of beam energy, no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crossing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of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major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spin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resonances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during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acceleration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A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partial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snake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rotates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the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spin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vector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by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</a:t>
                </a:r>
                <a:r>
                  <a:rPr lang="zh-CN" altLang="en-US" sz="1600" dirty="0"/>
                  <a:t>*</a:t>
                </a:r>
                <a:r>
                  <a:rPr lang="en-US" altLang="zh-CN" sz="1600" dirty="0"/>
                  <a:t>180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degree,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is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the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percentage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of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the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snake,</a:t>
                </a:r>
                <a:r>
                  <a:rPr lang="zh-CN" altLang="en-US" sz="1600" dirty="0"/>
                  <a:t> </a:t>
                </a:r>
                <a:r>
                  <a:rPr lang="en-US" altLang="zh-CN" sz="1600" dirty="0">
                    <a:solidFill>
                      <a:srgbClr val="0432FF"/>
                    </a:solidFill>
                  </a:rPr>
                  <a:t>the integral strength scales like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432FF"/>
                    </a:solidFill>
                  </a:rPr>
                  <a:t>s </a:t>
                </a:r>
                <a:endParaRPr lang="en-US" sz="16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24D9F2-D636-A448-A3E6-8E4223C5E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44" y="1243704"/>
                <a:ext cx="6690511" cy="1900200"/>
              </a:xfrm>
              <a:prstGeom prst="rect">
                <a:avLst/>
              </a:prstGeom>
              <a:blipFill>
                <a:blip r:embed="rId4"/>
                <a:stretch>
                  <a:fillRect l="-189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C3C9B7A-2212-7946-BFE3-D68B8646A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498" y="3699129"/>
            <a:ext cx="2788427" cy="20158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B487E1-D995-2F48-A08E-695AE0395757}"/>
              </a:ext>
            </a:extLst>
          </p:cNvPr>
          <p:cNvSpPr txBox="1"/>
          <p:nvPr/>
        </p:nvSpPr>
        <p:spPr>
          <a:xfrm>
            <a:off x="4988498" y="3346381"/>
            <a:ext cx="5391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Closed orbit spin tune for partial snake with different s</a:t>
            </a:r>
          </a:p>
        </p:txBody>
      </p:sp>
    </p:spTree>
    <p:extLst>
      <p:ext uri="{BB962C8B-B14F-4D97-AF65-F5344CB8AC3E}">
        <p14:creationId xmlns:p14="http://schemas.microsoft.com/office/powerpoint/2010/main" val="310326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6199DA4-C01A-194C-88EA-92CEF5D9CE5F}"/>
              </a:ext>
            </a:extLst>
          </p:cNvPr>
          <p:cNvSpPr txBox="1">
            <a:spLocks/>
          </p:cNvSpPr>
          <p:nvPr/>
        </p:nvSpPr>
        <p:spPr>
          <a:xfrm>
            <a:off x="293512" y="-71177"/>
            <a:ext cx="7886700" cy="989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adjust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direction?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96A442-130C-5E4A-8ECE-403AF8B5D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4066"/>
            <a:ext cx="8515350" cy="536895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</a:rPr>
              <a:t>Siberian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snake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in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the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booster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24D9F2-D636-A448-A3E6-8E4223C5EBAB}"/>
                  </a:ext>
                </a:extLst>
              </p:cNvPr>
              <p:cNvSpPr/>
              <p:nvPr/>
            </p:nvSpPr>
            <p:spPr>
              <a:xfrm>
                <a:off x="257944" y="1243704"/>
                <a:ext cx="7374127" cy="2452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Solenoid-based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spin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rotator</a:t>
                </a:r>
              </a:p>
              <a:p>
                <a:pPr marL="642366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SOL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10.479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zh-CN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GeV</m:t>
                            </m:r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zh-CN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zh-CN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105</m:t>
                    </m:r>
                    <m:r>
                      <a:rPr lang="zh-CN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@ 10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zh-CN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zh-CN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476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@ </m:t>
                    </m:r>
                    <m:r>
                      <a:rPr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45.5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en-HK" altLang="zh-CN" sz="1600" dirty="0"/>
              </a:p>
              <a:p>
                <a:pPr marL="642366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Apply constant field superconducting solenoids, full snake at injection energy, partial snake at higher energies.</a:t>
                </a:r>
              </a:p>
              <a:p>
                <a:pPr marL="642366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cs typeface="Times New Roman" panose="02020603050405020304" pitchFamily="18" charset="0"/>
                  </a:rPr>
                  <a:t>To avoid depolarization due to the intrinsic resonances, the </a:t>
                </a:r>
                <a:r>
                  <a:rPr lang="en-US" sz="1600" dirty="0" err="1">
                    <a:cs typeface="Times New Roman" panose="02020603050405020304" pitchFamily="18" charset="0"/>
                  </a:rPr>
                  <a:t>betatron</a:t>
                </a:r>
                <a:r>
                  <a:rPr lang="en-US" sz="1600" dirty="0">
                    <a:cs typeface="Times New Roman" panose="02020603050405020304" pitchFamily="18" charset="0"/>
                  </a:rPr>
                  <a:t> tunes need to be in [0, 0.1], more study is under way.</a:t>
                </a:r>
                <a:r>
                  <a:rPr lang="zh-CN" altLang="en-US" sz="1600" dirty="0"/>
                  <a:t> 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24D9F2-D636-A448-A3E6-8E4223C5E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44" y="1243704"/>
                <a:ext cx="7374127" cy="2452338"/>
              </a:xfrm>
              <a:prstGeom prst="rect">
                <a:avLst/>
              </a:prstGeom>
              <a:blipFill>
                <a:blip r:embed="rId2"/>
                <a:stretch>
                  <a:fillRect l="-172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6F0B18B-EB03-A747-A297-F7DFBB7A1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60" y="3728756"/>
            <a:ext cx="3065191" cy="19862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CAD7B9-807D-8944-9C06-BEEC3B075058}"/>
              </a:ext>
            </a:extLst>
          </p:cNvPr>
          <p:cNvSpPr txBox="1"/>
          <p:nvPr/>
        </p:nvSpPr>
        <p:spPr>
          <a:xfrm>
            <a:off x="893378" y="4341486"/>
            <a:ext cx="444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Closed orbit spin tune for a no-ramping solenoid snake with decreasing s over the beam energy</a:t>
            </a:r>
          </a:p>
        </p:txBody>
      </p:sp>
    </p:spTree>
    <p:extLst>
      <p:ext uri="{BB962C8B-B14F-4D97-AF65-F5344CB8AC3E}">
        <p14:creationId xmlns:p14="http://schemas.microsoft.com/office/powerpoint/2010/main" val="231774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68" y="0"/>
            <a:ext cx="7886700" cy="1104636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adjust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direction?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540" y="1057585"/>
                <a:ext cx="8835711" cy="261326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432FF"/>
                    </a:solidFill>
                  </a:rPr>
                  <a:t>Spin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rotators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in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the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collider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ring CDR lattice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1600" dirty="0"/>
                  <a:t>(by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Xia</a:t>
                </a:r>
                <a:r>
                  <a:rPr lang="zh-CN" altLang="en-US" sz="1600" dirty="0"/>
                  <a:t> </a:t>
                </a:r>
                <a:r>
                  <a:rPr lang="en-US" altLang="zh-CN" sz="1600" dirty="0" err="1"/>
                  <a:t>Wenhao</a:t>
                </a:r>
                <a:r>
                  <a:rPr lang="en-US" altLang="zh-CN" sz="1600" dirty="0"/>
                  <a:t>, Wang </a:t>
                </a:r>
                <a:r>
                  <a:rPr lang="en-US" altLang="zh-CN" sz="1600" dirty="0" err="1"/>
                  <a:t>Yiwei</a:t>
                </a:r>
                <a:r>
                  <a:rPr lang="en-US" altLang="zh-CN" sz="1600" dirty="0"/>
                  <a:t> and </a:t>
                </a:r>
                <a:r>
                  <a:rPr lang="en-US" altLang="zh-CN" sz="1600" dirty="0" err="1"/>
                  <a:t>Duan</a:t>
                </a:r>
                <a:r>
                  <a:rPr lang="en-US" altLang="zh-CN" sz="1600" dirty="0"/>
                  <a:t> </a:t>
                </a:r>
                <a:r>
                  <a:rPr lang="en-US" altLang="zh-CN" sz="1600" dirty="0" err="1"/>
                  <a:t>Zhe</a:t>
                </a:r>
                <a:r>
                  <a:rPr lang="en-US" altLang="zh-CN" sz="1600" dirty="0"/>
                  <a:t>)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Solenoid spin rotators can </a:t>
                </a:r>
                <a:r>
                  <a:rPr lang="en-US" altLang="zh-CN" dirty="0"/>
                  <a:t>be implemented at the first short straight sections next to IR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Modified the ring layout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bend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=15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mrad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sz="1600" dirty="0"/>
                  <a:t>Keep the IR geometry</a:t>
                </a:r>
              </a:p>
              <a:p>
                <a:pPr lvl="2"/>
                <a:r>
                  <a:rPr lang="en-US" altLang="zh-CN" sz="1600" dirty="0">
                    <a:solidFill>
                      <a:schemeClr val="tx1"/>
                    </a:solidFill>
                  </a:rPr>
                  <a:t>Keep the transverse distance between e+ and e- rings  D=0.35m</a:t>
                </a:r>
              </a:p>
              <a:p>
                <a:pPr lvl="2"/>
                <a:r>
                  <a:rPr lang="en-US" altLang="zh-CN" sz="1600" dirty="0"/>
                  <a:t>Scale the bending angle before and after the short straight section</a:t>
                </a:r>
                <a:endParaRPr lang="en-US" altLang="zh-C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540" y="1057585"/>
                <a:ext cx="8835711" cy="2613265"/>
              </a:xfrm>
              <a:blipFill>
                <a:blip r:embed="rId2"/>
                <a:stretch>
                  <a:fillRect l="-574" t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0B8BDD3-52AE-0F4B-8F6A-C3DB9BCB0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0" y="3789106"/>
            <a:ext cx="3210487" cy="103914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397D65-0202-504E-9232-424BB8698E0F}"/>
              </a:ext>
            </a:extLst>
          </p:cNvPr>
          <p:cNvCxnSpPr>
            <a:cxnSpLocks/>
          </p:cNvCxnSpPr>
          <p:nvPr/>
        </p:nvCxnSpPr>
        <p:spPr>
          <a:xfrm>
            <a:off x="1244670" y="4373697"/>
            <a:ext cx="563611" cy="28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C732F8-C0D6-A144-80BF-E8939CB0AE8D}"/>
              </a:ext>
            </a:extLst>
          </p:cNvPr>
          <p:cNvCxnSpPr>
            <a:cxnSpLocks/>
          </p:cNvCxnSpPr>
          <p:nvPr/>
        </p:nvCxnSpPr>
        <p:spPr>
          <a:xfrm>
            <a:off x="2331357" y="4655113"/>
            <a:ext cx="0" cy="436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8588D20-70FD-9E46-AD0A-C441A8EE3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058" y="4684754"/>
            <a:ext cx="235419" cy="484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0ECE65-42BA-A448-857F-BD1ECCB82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06" y="4201466"/>
            <a:ext cx="235419" cy="48429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EBB831-4E9D-C743-803B-3FC7CE06BADD}"/>
              </a:ext>
            </a:extLst>
          </p:cNvPr>
          <p:cNvCxnSpPr>
            <a:cxnSpLocks/>
          </p:cNvCxnSpPr>
          <p:nvPr/>
        </p:nvCxnSpPr>
        <p:spPr>
          <a:xfrm>
            <a:off x="899401" y="4273927"/>
            <a:ext cx="0" cy="436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3B76F-EEC8-6E48-B35F-53F9214B5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645" y="3660559"/>
            <a:ext cx="2603815" cy="17159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4EA7B9-D678-E641-889D-78880C6CB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460" y="3421159"/>
            <a:ext cx="2985791" cy="193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8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68" y="0"/>
            <a:ext cx="7886700" cy="1104636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adjust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direction?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540" y="1057585"/>
                <a:ext cx="8835711" cy="261326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432FF"/>
                    </a:solidFill>
                  </a:rPr>
                  <a:t>Spin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rotators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in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the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collider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ring CDR lattice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1600" dirty="0"/>
                  <a:t>(by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Xia</a:t>
                </a:r>
                <a:r>
                  <a:rPr lang="zh-CN" altLang="en-US" sz="1600" dirty="0"/>
                  <a:t> </a:t>
                </a:r>
                <a:r>
                  <a:rPr lang="en-US" altLang="zh-CN" sz="1600" dirty="0" err="1"/>
                  <a:t>Wenhao</a:t>
                </a:r>
                <a:r>
                  <a:rPr lang="en-US" altLang="zh-CN" sz="1600" dirty="0"/>
                  <a:t>, Wang </a:t>
                </a:r>
                <a:r>
                  <a:rPr lang="en-US" altLang="zh-CN" sz="1600" dirty="0" err="1"/>
                  <a:t>Yiwei</a:t>
                </a:r>
                <a:r>
                  <a:rPr lang="en-US" altLang="zh-CN" sz="1600" dirty="0"/>
                  <a:t> and </a:t>
                </a:r>
                <a:r>
                  <a:rPr lang="en-US" altLang="zh-CN" sz="1600" dirty="0" err="1"/>
                  <a:t>Duan</a:t>
                </a:r>
                <a:r>
                  <a:rPr lang="en-US" altLang="zh-CN" sz="1600" dirty="0"/>
                  <a:t> </a:t>
                </a:r>
                <a:r>
                  <a:rPr lang="en-US" altLang="zh-CN" sz="1600" dirty="0" err="1"/>
                  <a:t>Zhe</a:t>
                </a:r>
                <a:r>
                  <a:rPr lang="en-US" altLang="zh-CN" sz="1600" dirty="0"/>
                  <a:t>)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Solenoid spin rotators can </a:t>
                </a:r>
                <a:r>
                  <a:rPr lang="en-US" altLang="zh-CN" dirty="0"/>
                  <a:t>be implemented at the first short straight sections next to IR</a:t>
                </a:r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Modified the ring layout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bend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=15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mrad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dirty="0"/>
                  <a:t>Dynamic aperture </a:t>
                </a:r>
                <a:r>
                  <a:rPr lang="en-US" altLang="zh-CN" dirty="0" err="1"/>
                  <a:t>descrease</a:t>
                </a:r>
                <a:r>
                  <a:rPr lang="en-US" altLang="zh-CN" dirty="0"/>
                  <a:t> substantially</a:t>
                </a:r>
              </a:p>
              <a:p>
                <a:pPr lvl="2"/>
                <a:r>
                  <a:rPr lang="en-US" altLang="zh-CN" dirty="0"/>
                  <a:t>Decrease in </a:t>
                </a:r>
                <a:r>
                  <a:rPr lang="en-US" altLang="zh-CN" dirty="0" err="1"/>
                  <a:t>Dx</a:t>
                </a:r>
                <a:r>
                  <a:rPr lang="en-US" altLang="zh-CN" dirty="0"/>
                  <a:t> @ </a:t>
                </a:r>
                <a:r>
                  <a:rPr lang="en-US" altLang="zh-CN" dirty="0" err="1"/>
                  <a:t>sextupoles</a:t>
                </a:r>
                <a:r>
                  <a:rPr lang="en-US" altLang="zh-CN" dirty="0"/>
                  <a:t> for local </a:t>
                </a:r>
                <a:r>
                  <a:rPr lang="en-US" altLang="zh-CN" dirty="0" err="1"/>
                  <a:t>chrom</a:t>
                </a:r>
                <a:r>
                  <a:rPr lang="en-US" altLang="zh-CN" dirty="0"/>
                  <a:t> </a:t>
                </a:r>
                <a:r>
                  <a:rPr lang="en-US" altLang="zh-CN" dirty="0" err="1"/>
                  <a:t>corr</a:t>
                </a:r>
                <a:endParaRPr lang="en-US" altLang="zh-CN" dirty="0"/>
              </a:p>
              <a:p>
                <a:pPr lvl="2"/>
                <a:r>
                  <a:rPr lang="en-US" altLang="zh-CN" dirty="0"/>
                  <a:t>Scale up the </a:t>
                </a:r>
                <a:r>
                  <a:rPr lang="en-US" altLang="zh-CN" dirty="0" err="1"/>
                  <a:t>sextupole</a:t>
                </a:r>
                <a:r>
                  <a:rPr lang="en-US" altLang="zh-CN" dirty="0"/>
                  <a:t> strength to keep the </a:t>
                </a:r>
              </a:p>
              <a:p>
                <a:pPr marL="685800" lvl="2" indent="0">
                  <a:buNone/>
                </a:pPr>
                <a:r>
                  <a:rPr lang="en-US" altLang="zh-CN" dirty="0" err="1"/>
                  <a:t>thromaticity</a:t>
                </a:r>
                <a:r>
                  <a:rPr lang="en-US" altLang="zh-CN" dirty="0"/>
                  <a:t> </a:t>
                </a:r>
              </a:p>
              <a:p>
                <a:pPr lvl="2"/>
                <a:r>
                  <a:rPr lang="en-US" altLang="zh-CN" dirty="0"/>
                  <a:t>Lattice nonlinearity increases</a:t>
                </a:r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540" y="1057585"/>
                <a:ext cx="8835711" cy="2613265"/>
              </a:xfrm>
              <a:blipFill>
                <a:blip r:embed="rId2"/>
                <a:stretch>
                  <a:fillRect l="-574" t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853C54-3D1F-584A-ACF3-42C861862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3589"/>
              </p:ext>
            </p:extLst>
          </p:nvPr>
        </p:nvGraphicFramePr>
        <p:xfrm>
          <a:off x="5052068" y="2250696"/>
          <a:ext cx="3865831" cy="108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095">
                  <a:extLst>
                    <a:ext uri="{9D8B030D-6E8A-4147-A177-3AD203B41FA5}">
                      <a16:colId xmlns:a16="http://schemas.microsoft.com/office/drawing/2014/main" val="3236946899"/>
                    </a:ext>
                  </a:extLst>
                </a:gridCol>
                <a:gridCol w="930095">
                  <a:extLst>
                    <a:ext uri="{9D8B030D-6E8A-4147-A177-3AD203B41FA5}">
                      <a16:colId xmlns:a16="http://schemas.microsoft.com/office/drawing/2014/main" val="263912505"/>
                    </a:ext>
                  </a:extLst>
                </a:gridCol>
                <a:gridCol w="1038605">
                  <a:extLst>
                    <a:ext uri="{9D8B030D-6E8A-4147-A177-3AD203B41FA5}">
                      <a16:colId xmlns:a16="http://schemas.microsoft.com/office/drawing/2014/main" val="132204406"/>
                    </a:ext>
                  </a:extLst>
                </a:gridCol>
                <a:gridCol w="967036">
                  <a:extLst>
                    <a:ext uri="{9D8B030D-6E8A-4147-A177-3AD203B41FA5}">
                      <a16:colId xmlns:a16="http://schemas.microsoft.com/office/drawing/2014/main" val="528099092"/>
                    </a:ext>
                  </a:extLst>
                </a:gridCol>
              </a:tblGrid>
              <a:tr h="40912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 err="1"/>
                        <a:t>nuz</a:t>
                      </a:r>
                      <a:endParaRPr lang="en-US" altLang="zh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/>
                        <a:t>U0(MeV)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/>
                        <a:t>EMITX(nm)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01014"/>
                  </a:ext>
                </a:extLst>
              </a:tr>
              <a:tr h="366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/>
                        <a:t>0.0281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35.744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0.177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00004"/>
                  </a:ext>
                </a:extLst>
              </a:tr>
              <a:tr h="2512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/>
                        <a:t>0.0308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39.296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1.096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55741"/>
                  </a:ext>
                </a:extLst>
              </a:tr>
            </a:tbl>
          </a:graphicData>
        </a:graphic>
      </p:graphicFrame>
      <p:pic>
        <p:nvPicPr>
          <p:cNvPr id="13" name="图片 3">
            <a:extLst>
              <a:ext uri="{FF2B5EF4-FFF2-40B4-BE49-F238E27FC236}">
                <a16:creationId xmlns:a16="http://schemas.microsoft.com/office/drawing/2014/main" id="{5A71138C-A67D-C544-991E-B91B6D115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934" y="3577209"/>
            <a:ext cx="3096285" cy="2137791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id="{1CB8331A-FC6C-C64C-AB4C-6EE4C3CEB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80" y="3463603"/>
            <a:ext cx="3436915" cy="22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58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68" y="0"/>
            <a:ext cx="7886700" cy="1104636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adjust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direction?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540" y="1057585"/>
                <a:ext cx="8681803" cy="235108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432FF"/>
                    </a:solidFill>
                  </a:rPr>
                  <a:t>Spin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rotators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in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the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collider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ring CDR lattice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1600" dirty="0"/>
                  <a:t>(by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Xia</a:t>
                </a:r>
                <a:r>
                  <a:rPr lang="zh-CN" altLang="en-US" sz="1600" dirty="0"/>
                  <a:t> </a:t>
                </a:r>
                <a:r>
                  <a:rPr lang="en-US" altLang="zh-CN" sz="1600" dirty="0" err="1"/>
                  <a:t>Wenhao</a:t>
                </a:r>
                <a:r>
                  <a:rPr lang="en-US" altLang="zh-CN" sz="1600" dirty="0"/>
                  <a:t>, Wang </a:t>
                </a:r>
                <a:r>
                  <a:rPr lang="en-US" altLang="zh-CN" sz="1600" dirty="0" err="1"/>
                  <a:t>Yiwei</a:t>
                </a:r>
                <a:r>
                  <a:rPr lang="en-US" altLang="zh-CN" sz="1600" dirty="0"/>
                  <a:t> and </a:t>
                </a:r>
                <a:r>
                  <a:rPr lang="en-US" altLang="zh-CN" sz="1600" dirty="0" err="1"/>
                  <a:t>Duan</a:t>
                </a:r>
                <a:r>
                  <a:rPr lang="en-US" altLang="zh-CN" sz="1600" dirty="0"/>
                  <a:t> </a:t>
                </a:r>
                <a:r>
                  <a:rPr lang="en-US" altLang="zh-CN" sz="1600" dirty="0" err="1"/>
                  <a:t>Zhe</a:t>
                </a:r>
                <a:r>
                  <a:rPr lang="en-US" altLang="zh-CN" sz="1600" dirty="0"/>
                  <a:t>)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Each spin rotator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SOL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zh-CN" dirty="0"/>
                  <a:t>Assume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each solenoid is 8 T, ~1.5m</a:t>
                </a:r>
              </a:p>
              <a:p>
                <a:pPr lvl="1"/>
                <a:r>
                  <a:rPr lang="en-US" altLang="zh-CN" dirty="0"/>
                  <a:t>Each unit cell contains two solenoids and matching quads, total length ~  10 m</a:t>
                </a:r>
              </a:p>
              <a:p>
                <a:pPr lvl="1"/>
                <a:r>
                  <a:rPr lang="en-US" altLang="zh-CN" dirty="0"/>
                  <a:t>Replace the existing drifts in the lattice by such unit cells</a:t>
                </a: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Each spin rotator </a:t>
                </a:r>
                <a:r>
                  <a:rPr lang="en-US" altLang="zh-CN" dirty="0"/>
                  <a:t>consists  of 10 unit cells</a:t>
                </a:r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2C15C-B067-BA4A-86B0-8D3E07F66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540" y="1057585"/>
                <a:ext cx="8681803" cy="2351089"/>
              </a:xfrm>
              <a:blipFill>
                <a:blip r:embed="rId2"/>
                <a:stretch>
                  <a:fillRect l="-584" t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">
            <a:extLst>
              <a:ext uri="{FF2B5EF4-FFF2-40B4-BE49-F238E27FC236}">
                <a16:creationId xmlns:a16="http://schemas.microsoft.com/office/drawing/2014/main" id="{DBC35F01-89EC-D846-A946-C368593033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1540" y="3734110"/>
            <a:ext cx="3820092" cy="7321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9F682F-3657-D147-A714-06CB4B54A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307" y="3734110"/>
            <a:ext cx="4264180" cy="14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4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68" y="0"/>
            <a:ext cx="7886700" cy="1104636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adjust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direction?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C15C-B067-BA4A-86B0-8D3E07F6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40" y="1057584"/>
            <a:ext cx="8681803" cy="440165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432FF"/>
                </a:solidFill>
              </a:rPr>
              <a:t>Spin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rotators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in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the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collider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ring CDR lattice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sz="1600" dirty="0"/>
              <a:t>(by</a:t>
            </a:r>
            <a:r>
              <a:rPr lang="zh-CN" altLang="en-US" sz="1600" dirty="0"/>
              <a:t> </a:t>
            </a:r>
            <a:r>
              <a:rPr lang="en-US" altLang="zh-CN" sz="1600" dirty="0"/>
              <a:t>Xia</a:t>
            </a:r>
            <a:r>
              <a:rPr lang="zh-CN" altLang="en-US" sz="1600" dirty="0"/>
              <a:t> </a:t>
            </a:r>
            <a:r>
              <a:rPr lang="en-US" altLang="zh-CN" sz="1600" dirty="0" err="1"/>
              <a:t>Wenhao</a:t>
            </a:r>
            <a:r>
              <a:rPr lang="en-US" altLang="zh-CN" sz="1600" dirty="0"/>
              <a:t>, Wang </a:t>
            </a:r>
            <a:r>
              <a:rPr lang="en-US" altLang="zh-CN" sz="1600" dirty="0" err="1"/>
              <a:t>Yiwei</a:t>
            </a:r>
            <a:r>
              <a:rPr lang="en-US" altLang="zh-CN" sz="1600" dirty="0"/>
              <a:t> and </a:t>
            </a:r>
            <a:r>
              <a:rPr lang="en-US" altLang="zh-CN" sz="1600" dirty="0" err="1"/>
              <a:t>Duan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Zhe</a:t>
            </a:r>
            <a:r>
              <a:rPr lang="en-US" altLang="zh-CN" sz="1600" dirty="0"/>
              <a:t>)</a:t>
            </a:r>
          </a:p>
          <a:p>
            <a:pPr lvl="1"/>
            <a:r>
              <a:rPr lang="en-US" altLang="zh-CN" dirty="0"/>
              <a:t>Spin rotators as expected</a:t>
            </a:r>
          </a:p>
          <a:p>
            <a:pPr lvl="1"/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  <a:p>
            <a:pPr lvl="1"/>
            <a:r>
              <a:rPr lang="en-US" altLang="zh-CN" dirty="0"/>
              <a:t>The local </a:t>
            </a:r>
            <a:r>
              <a:rPr lang="en-US" altLang="zh-CN" dirty="0" err="1"/>
              <a:t>chromacity</a:t>
            </a:r>
            <a:r>
              <a:rPr lang="en-US" altLang="zh-CN" dirty="0"/>
              <a:t> contribution is too large, no DA</a:t>
            </a:r>
          </a:p>
          <a:p>
            <a:pPr marL="342900" lvl="1" indent="0">
              <a:buNone/>
            </a:pPr>
            <a:endParaRPr lang="en-US" altLang="zh-CN" dirty="0"/>
          </a:p>
        </p:txBody>
      </p:sp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81180B5F-FF19-FA4B-BEA1-F67BEC061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69" y="1850028"/>
            <a:ext cx="3307699" cy="1842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3029C-F39B-5A43-A40C-42E724490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87" y="1850027"/>
            <a:ext cx="3145734" cy="1842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2BEE3E-1B01-C245-B266-D46719C8ED58}"/>
              </a:ext>
            </a:extLst>
          </p:cNvPr>
          <p:cNvSpPr txBox="1"/>
          <p:nvPr/>
        </p:nvSpPr>
        <p:spPr>
          <a:xfrm>
            <a:off x="1321806" y="2725093"/>
            <a:ext cx="1683944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w/o  spin rotators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BD8F64-A38E-174F-94E0-3B0A3DF4C7FC}"/>
              </a:ext>
            </a:extLst>
          </p:cNvPr>
          <p:cNvSpPr txBox="1"/>
          <p:nvPr/>
        </p:nvSpPr>
        <p:spPr>
          <a:xfrm>
            <a:off x="5620693" y="2805486"/>
            <a:ext cx="1683944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w/  spin rotators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7DBECE-096A-9146-9DE0-81A2A50D9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87" y="4323989"/>
            <a:ext cx="6228784" cy="104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01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137E-5AC2-ED4D-B8C5-8B54E79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68" y="0"/>
            <a:ext cx="7886700" cy="1104636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adjust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direction?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C15C-B067-BA4A-86B0-8D3E07F6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540" y="1057584"/>
            <a:ext cx="8681803" cy="440165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432FF"/>
                </a:solidFill>
              </a:rPr>
              <a:t>Spin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rotators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in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the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collider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ring CDR lattice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sz="1600" dirty="0"/>
              <a:t>(by</a:t>
            </a:r>
            <a:r>
              <a:rPr lang="zh-CN" altLang="en-US" sz="1600" dirty="0"/>
              <a:t> </a:t>
            </a:r>
            <a:r>
              <a:rPr lang="en-US" altLang="zh-CN" sz="1600" dirty="0"/>
              <a:t>Xia</a:t>
            </a:r>
            <a:r>
              <a:rPr lang="zh-CN" altLang="en-US" sz="1600" dirty="0"/>
              <a:t> </a:t>
            </a:r>
            <a:r>
              <a:rPr lang="en-US" altLang="zh-CN" sz="1600" dirty="0" err="1"/>
              <a:t>Wenhao</a:t>
            </a:r>
            <a:r>
              <a:rPr lang="en-US" altLang="zh-CN" sz="1600" dirty="0"/>
              <a:t>, Wang </a:t>
            </a:r>
            <a:r>
              <a:rPr lang="en-US" altLang="zh-CN" sz="1600" dirty="0" err="1"/>
              <a:t>Yiwei</a:t>
            </a:r>
            <a:r>
              <a:rPr lang="en-US" altLang="zh-CN" sz="1600" dirty="0"/>
              <a:t> and </a:t>
            </a:r>
            <a:r>
              <a:rPr lang="en-US" altLang="zh-CN" sz="1600" dirty="0" err="1"/>
              <a:t>Duan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Zhe</a:t>
            </a:r>
            <a:r>
              <a:rPr lang="en-US" altLang="zh-CN" sz="1600" dirty="0"/>
              <a:t>)</a:t>
            </a:r>
          </a:p>
          <a:p>
            <a:pPr lvl="1"/>
            <a:r>
              <a:rPr lang="en-US" altLang="zh-CN" dirty="0"/>
              <a:t>Lesson learned</a:t>
            </a:r>
          </a:p>
          <a:p>
            <a:pPr lvl="2"/>
            <a:r>
              <a:rPr lang="en-US" altLang="zh-CN" sz="1600" dirty="0"/>
              <a:t>Spin rotators should be located in a longer straight section with proper spin rotator angle from IP</a:t>
            </a:r>
          </a:p>
          <a:p>
            <a:pPr lvl="2"/>
            <a:r>
              <a:rPr lang="en-US" altLang="zh-CN" sz="1600" dirty="0"/>
              <a:t>Influence to orbital motion need careful examination:  local chromaticity contribution</a:t>
            </a:r>
          </a:p>
          <a:p>
            <a:pPr lvl="2"/>
            <a:r>
              <a:rPr lang="en-US" altLang="zh-CN" sz="1600" dirty="0"/>
              <a:t>Modular design of spin rotators (total length ~ 300 m each)</a:t>
            </a:r>
          </a:p>
          <a:p>
            <a:pPr lvl="3"/>
            <a:r>
              <a:rPr lang="en-US" altLang="zh-CN" dirty="0"/>
              <a:t>Weaker quadrupoles are favored: </a:t>
            </a:r>
            <a:r>
              <a:rPr lang="en-US" altLang="zh-CN" dirty="0">
                <a:solidFill>
                  <a:srgbClr val="FF0000"/>
                </a:solidFill>
              </a:rPr>
              <a:t>Assume 1T pole face strength, 56 mm gap,  35T/m</a:t>
            </a:r>
            <a:r>
              <a:rPr lang="en-US" altLang="zh-CN" b="1" dirty="0">
                <a:solidFill>
                  <a:srgbClr val="0432FF"/>
                </a:solidFill>
              </a:rPr>
              <a:t>, </a:t>
            </a:r>
            <a:r>
              <a:rPr lang="el-GR" altLang="zh-CN" b="1" dirty="0">
                <a:solidFill>
                  <a:srgbClr val="0432FF"/>
                </a:solidFill>
              </a:rPr>
              <a:t>Κ1</a:t>
            </a:r>
            <a:r>
              <a:rPr lang="en-US" altLang="zh-CN" b="1" dirty="0">
                <a:solidFill>
                  <a:srgbClr val="0432FF"/>
                </a:solidFill>
              </a:rPr>
              <a:t> &lt;  0.2 m^(-2),  assume 3m</a:t>
            </a:r>
            <a:endParaRPr lang="en-US" altLang="zh-CN" dirty="0"/>
          </a:p>
          <a:p>
            <a:pPr lvl="3"/>
            <a:r>
              <a:rPr lang="en-US" altLang="zh-CN" dirty="0"/>
              <a:t>More compact design with even stronger solenoids:  </a:t>
            </a:r>
            <a:r>
              <a:rPr lang="el-GR" altLang="zh-CN" dirty="0"/>
              <a:t>8Τ, 1.5</a:t>
            </a:r>
            <a:r>
              <a:rPr lang="en-US" altLang="zh-CN" dirty="0"/>
              <a:t>m</a:t>
            </a:r>
            <a:r>
              <a:rPr lang="el-GR" altLang="zh-CN" dirty="0"/>
              <a:t> -&gt; </a:t>
            </a:r>
            <a:r>
              <a:rPr lang="en-US" altLang="zh-CN" dirty="0">
                <a:solidFill>
                  <a:srgbClr val="FF0000"/>
                </a:solidFill>
              </a:rPr>
              <a:t>10T, 1.5m;  10 cells -&gt; 8 cells</a:t>
            </a:r>
          </a:p>
          <a:p>
            <a:pPr lvl="3"/>
            <a:r>
              <a:rPr lang="en-US" altLang="zh-CN" dirty="0"/>
              <a:t>Separate spin matching and optics matching</a:t>
            </a:r>
          </a:p>
          <a:p>
            <a:pPr lvl="3"/>
            <a:r>
              <a:rPr lang="en-US" altLang="zh-CN" dirty="0"/>
              <a:t>Control of local chromaticity contribution</a:t>
            </a:r>
          </a:p>
          <a:p>
            <a:pPr lvl="2"/>
            <a:r>
              <a:rPr lang="en-US" altLang="zh-CN" dirty="0"/>
              <a:t>Similar design can be applied for Booster snakes</a:t>
            </a:r>
          </a:p>
          <a:p>
            <a:pPr marL="342900" lvl="1" indent="0">
              <a:buNone/>
            </a:pPr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  <a:p>
            <a:pPr marL="342900" lvl="1" indent="0">
              <a:buNone/>
            </a:pPr>
            <a:endParaRPr lang="en-US" altLang="zh-C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0B04E-BC1D-6D43-93BC-99A9C92C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68" y="4214619"/>
            <a:ext cx="3210487" cy="10391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30E7D4-667B-4B4D-A153-5B201ED19B39}"/>
              </a:ext>
            </a:extLst>
          </p:cNvPr>
          <p:cNvCxnSpPr>
            <a:cxnSpLocks/>
          </p:cNvCxnSpPr>
          <p:nvPr/>
        </p:nvCxnSpPr>
        <p:spPr>
          <a:xfrm>
            <a:off x="1486548" y="4799210"/>
            <a:ext cx="563611" cy="28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8C40D9-1C11-7E48-8B4F-6114B6F52C47}"/>
              </a:ext>
            </a:extLst>
          </p:cNvPr>
          <p:cNvCxnSpPr>
            <a:cxnSpLocks/>
          </p:cNvCxnSpPr>
          <p:nvPr/>
        </p:nvCxnSpPr>
        <p:spPr>
          <a:xfrm>
            <a:off x="2573235" y="5080626"/>
            <a:ext cx="0" cy="436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A474838-A94A-D748-8586-1ABD1403A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36" y="5110267"/>
            <a:ext cx="235419" cy="4842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888245-B095-2244-9C1E-2C1DD9401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84" y="4626979"/>
            <a:ext cx="235419" cy="48429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03009B-13CE-8742-85C6-F5E843FEBBDE}"/>
              </a:ext>
            </a:extLst>
          </p:cNvPr>
          <p:cNvCxnSpPr>
            <a:cxnSpLocks/>
          </p:cNvCxnSpPr>
          <p:nvPr/>
        </p:nvCxnSpPr>
        <p:spPr>
          <a:xfrm>
            <a:off x="1141279" y="4699440"/>
            <a:ext cx="0" cy="436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0709920-A7DB-214F-B3E2-941854BA1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309" y="4115598"/>
            <a:ext cx="3911033" cy="15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94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44E16-2CB2-0741-A468-70F9B1ED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" y="0"/>
            <a:ext cx="9060110" cy="110463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How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to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realize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a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high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luminosity,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polarization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and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a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reasonable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lifetime?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042A8-02D3-EE45-A8D5-1305C7CE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91" y="1224350"/>
            <a:ext cx="8037177" cy="3059035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Luminosity</a:t>
            </a:r>
            <a:r>
              <a:rPr lang="zh-CN" altLang="en-US" dirty="0"/>
              <a:t> </a:t>
            </a:r>
            <a:r>
              <a:rPr lang="en-US" altLang="zh-CN" dirty="0"/>
              <a:t>inversely</a:t>
            </a:r>
            <a:r>
              <a:rPr lang="zh-CN" altLang="en-US" dirty="0"/>
              <a:t> </a:t>
            </a:r>
            <a:r>
              <a:rPr lang="en-US" altLang="zh-CN" dirty="0"/>
              <a:t>correlated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lifetime,</a:t>
            </a:r>
            <a:r>
              <a:rPr lang="zh-CN" altLang="en-US" dirty="0"/>
              <a:t> </a:t>
            </a:r>
            <a:r>
              <a:rPr lang="en-US" altLang="zh-CN" dirty="0"/>
              <a:t>limited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allowed</a:t>
            </a:r>
            <a:r>
              <a:rPr lang="zh-CN" altLang="en-US" dirty="0"/>
              <a:t> </a:t>
            </a:r>
            <a:r>
              <a:rPr lang="en-US" altLang="zh-CN" dirty="0"/>
              <a:t>SR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</a:p>
          <a:p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/>
              <a:t>short</a:t>
            </a:r>
            <a:r>
              <a:rPr lang="zh-CN" altLang="en-US" dirty="0"/>
              <a:t> </a:t>
            </a:r>
            <a:r>
              <a:rPr lang="en-US" altLang="zh-CN" dirty="0"/>
              <a:t>lifetime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top-up</a:t>
            </a:r>
            <a:r>
              <a:rPr lang="zh-CN" altLang="en-US" dirty="0"/>
              <a:t> </a:t>
            </a:r>
            <a:r>
              <a:rPr lang="en-US" altLang="zh-CN" dirty="0"/>
              <a:t>injection</a:t>
            </a:r>
            <a:r>
              <a:rPr lang="zh-CN" altLang="en-US" dirty="0"/>
              <a:t> </a:t>
            </a:r>
            <a:r>
              <a:rPr lang="en-US" altLang="zh-CN" dirty="0"/>
              <a:t>imposes</a:t>
            </a:r>
            <a:r>
              <a:rPr lang="zh-CN" altLang="en-US" dirty="0"/>
              <a:t> </a:t>
            </a:r>
            <a:r>
              <a:rPr lang="en-US" altLang="zh-CN" dirty="0"/>
              <a:t>stringent</a:t>
            </a:r>
            <a:r>
              <a:rPr lang="zh-CN" altLang="en-US" dirty="0"/>
              <a:t> </a:t>
            </a:r>
            <a:r>
              <a:rPr lang="en-US" altLang="zh-CN" dirty="0"/>
              <a:t>requirement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injector</a:t>
            </a:r>
          </a:p>
          <a:p>
            <a:r>
              <a:rPr lang="en-US" altLang="zh-CN" dirty="0"/>
              <a:t>Mitigation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depolarization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collider</a:t>
            </a:r>
            <a:r>
              <a:rPr lang="zh-CN" altLang="en-US" dirty="0"/>
              <a:t> </a:t>
            </a:r>
            <a:r>
              <a:rPr lang="en-US" altLang="zh-CN" dirty="0"/>
              <a:t>rings</a:t>
            </a:r>
          </a:p>
          <a:p>
            <a:pPr lvl="1"/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rotators</a:t>
            </a:r>
            <a:r>
              <a:rPr lang="zh-CN" altLang="en-US" dirty="0"/>
              <a:t> </a:t>
            </a:r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depolarization</a:t>
            </a:r>
            <a:endParaRPr lang="en-HK" altLang="zh-CN" dirty="0"/>
          </a:p>
          <a:p>
            <a:pPr lvl="1"/>
            <a:r>
              <a:rPr lang="en-US" altLang="zh-CN" dirty="0"/>
              <a:t>Plan:</a:t>
            </a:r>
            <a:r>
              <a:rPr lang="zh-CN" altLang="en-US" dirty="0"/>
              <a:t> </a:t>
            </a:r>
            <a:endParaRPr lang="en-HK" altLang="zh-CN" dirty="0"/>
          </a:p>
          <a:p>
            <a:pPr lvl="2"/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r>
              <a:rPr lang="zh-CN" altLang="en-US" dirty="0"/>
              <a:t> </a:t>
            </a:r>
            <a:r>
              <a:rPr lang="en-US" altLang="zh-CN" dirty="0"/>
              <a:t>conditions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mitigate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</a:p>
          <a:p>
            <a:pPr lvl="2"/>
            <a:r>
              <a:rPr lang="en-US" altLang="zh-CN" dirty="0"/>
              <a:t>Iterative</a:t>
            </a:r>
            <a:r>
              <a:rPr lang="zh-CN" altLang="en-US" dirty="0"/>
              <a:t> </a:t>
            </a:r>
            <a:r>
              <a:rPr lang="en-US" altLang="zh-CN" dirty="0"/>
              <a:t>lattice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luminosity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</a:p>
          <a:p>
            <a:r>
              <a:rPr lang="en-US" altLang="zh-CN" dirty="0"/>
              <a:t>Yet</a:t>
            </a:r>
            <a:r>
              <a:rPr lang="zh-CN" altLang="en-US" dirty="0"/>
              <a:t> </a:t>
            </a:r>
            <a:r>
              <a:rPr lang="en-US" altLang="zh-CN" dirty="0"/>
              <a:t>open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</a:p>
          <a:p>
            <a:pPr lvl="1"/>
            <a:r>
              <a:rPr lang="en-US" altLang="zh-CN" dirty="0"/>
              <a:t>Beam-beam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</a:p>
          <a:p>
            <a:endParaRPr lang="en-US" altLang="zh-CN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6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76DE-9110-F44F-9420-833BA6B1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F2020-367F-3042-A09A-7D6FD9B5D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432FF"/>
                </a:solidFill>
              </a:rPr>
              <a:t>Motivation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and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wish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list</a:t>
            </a:r>
          </a:p>
          <a:p>
            <a:r>
              <a:rPr lang="en-US" altLang="zh-CN" dirty="0">
                <a:solidFill>
                  <a:srgbClr val="0432FF"/>
                </a:solidFill>
              </a:rPr>
              <a:t>Key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questions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and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where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we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are</a:t>
            </a:r>
          </a:p>
          <a:p>
            <a:r>
              <a:rPr lang="en-US" altLang="zh-CN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1786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CC60-3D10-434D-B11E-48895BBA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0463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24C6A-75B9-534A-A6CE-BF510B366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4636"/>
            <a:ext cx="7886700" cy="4042833"/>
          </a:xfrm>
        </p:spPr>
        <p:txBody>
          <a:bodyPr/>
          <a:lstStyle/>
          <a:p>
            <a:r>
              <a:rPr lang="en-US" dirty="0"/>
              <a:t>Made some progress in the polarized electron source, electron beam polarization maintenance in the booster.</a:t>
            </a:r>
          </a:p>
          <a:p>
            <a:r>
              <a:rPr lang="en-US" dirty="0"/>
              <a:t>Implemented spin rotators in the collider ring CDR lattices, spin rotation as expected, perturbations to orbital motion are identified</a:t>
            </a:r>
          </a:p>
          <a:p>
            <a:r>
              <a:rPr lang="en-US" dirty="0"/>
              <a:t>On-going work:</a:t>
            </a:r>
          </a:p>
          <a:p>
            <a:pPr lvl="1"/>
            <a:r>
              <a:rPr lang="en-US" dirty="0"/>
              <a:t>Summarize equilibrium beam polarization simulation results</a:t>
            </a:r>
          </a:p>
          <a:p>
            <a:pPr lvl="1"/>
            <a:r>
              <a:rPr lang="en-US" dirty="0"/>
              <a:t>Modular spin rotator (snake) section design, in line with new lattice development by WANG </a:t>
            </a:r>
            <a:r>
              <a:rPr lang="en-US" dirty="0" err="1"/>
              <a:t>Yiwei</a:t>
            </a:r>
            <a:endParaRPr lang="en-US" dirty="0"/>
          </a:p>
          <a:p>
            <a:r>
              <a:rPr lang="en-US" dirty="0"/>
              <a:t>Next step:</a:t>
            </a:r>
          </a:p>
          <a:p>
            <a:pPr lvl="1"/>
            <a:r>
              <a:rPr lang="en-US" dirty="0"/>
              <a:t>Simulate the beam polarization maintenance in the booster, w/ zero-length Siberian snakes</a:t>
            </a:r>
          </a:p>
          <a:p>
            <a:pPr lvl="1"/>
            <a:r>
              <a:rPr lang="en-US" dirty="0"/>
              <a:t>Implement the new snake design into the booster lattice.</a:t>
            </a:r>
          </a:p>
        </p:txBody>
      </p:sp>
    </p:spTree>
    <p:extLst>
      <p:ext uri="{BB962C8B-B14F-4D97-AF65-F5344CB8AC3E}">
        <p14:creationId xmlns:p14="http://schemas.microsoft.com/office/powerpoint/2010/main" val="81283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2746-348B-934F-BD14-E6D9FAED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7437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Motivation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of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CEPC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Z-pole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polarized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beam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rgbClr val="FF0000"/>
                </a:solidFill>
              </a:rPr>
              <a:t>program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5CC984-BB76-444F-8F86-CA7C3D9A1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0500"/>
            <a:ext cx="4443664" cy="2911365"/>
          </a:xfrm>
        </p:spPr>
        <p:txBody>
          <a:bodyPr>
            <a:normAutofit fontScale="92500"/>
          </a:bodyPr>
          <a:lstStyle/>
          <a:p>
            <a:r>
              <a:rPr lang="en-US" altLang="zh-CN" sz="22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Vertically polarized beams in the arc</a:t>
            </a:r>
          </a:p>
          <a:p>
            <a:pPr lvl="1">
              <a:lnSpc>
                <a:spcPct val="150000"/>
              </a:lnSpc>
            </a:pPr>
            <a:r>
              <a:rPr lang="en-US" altLang="zh-CN" sz="1700" dirty="0"/>
              <a:t>Beam energy</a:t>
            </a:r>
            <a:r>
              <a:rPr lang="zh-CN" altLang="en-US" sz="1700" dirty="0"/>
              <a:t> </a:t>
            </a:r>
            <a:r>
              <a:rPr lang="en-US" altLang="zh-CN" sz="1700" dirty="0"/>
              <a:t>calibration via the resonant depolarization technique</a:t>
            </a:r>
          </a:p>
          <a:p>
            <a:pPr lvl="1">
              <a:lnSpc>
                <a:spcPct val="150000"/>
              </a:lnSpc>
            </a:pPr>
            <a:r>
              <a:rPr lang="en-US" altLang="zh-CN" sz="1700" dirty="0"/>
              <a:t>Essential for precision measurements of Z and W properties</a:t>
            </a:r>
          </a:p>
          <a:p>
            <a:pPr lvl="1">
              <a:lnSpc>
                <a:spcPct val="150000"/>
              </a:lnSpc>
            </a:pPr>
            <a:r>
              <a:rPr lang="en-US" altLang="zh-CN" sz="1700" dirty="0"/>
              <a:t>At least 5% ~ 10% vertical polarization, for both e+ and e- beams</a:t>
            </a:r>
          </a:p>
          <a:p>
            <a:pPr lvl="1"/>
            <a:endParaRPr lang="en-US" altLang="zh-CN" sz="2000" dirty="0">
              <a:solidFill>
                <a:srgbClr val="0432F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6B659F-3130-BB44-8C30-D55ED5F1C71E}"/>
              </a:ext>
            </a:extLst>
          </p:cNvPr>
          <p:cNvSpPr txBox="1">
            <a:spLocks/>
          </p:cNvSpPr>
          <p:nvPr/>
        </p:nvSpPr>
        <p:spPr>
          <a:xfrm>
            <a:off x="4728752" y="1026628"/>
            <a:ext cx="4415248" cy="2911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0432FF"/>
                </a:solidFill>
              </a:rPr>
              <a:t>Longitudinally polarized beams at IPs</a:t>
            </a:r>
          </a:p>
          <a:p>
            <a:pPr lvl="1">
              <a:lnSpc>
                <a:spcPct val="150000"/>
              </a:lnSpc>
            </a:pPr>
            <a:r>
              <a:rPr lang="en-US" altLang="zh-CN" sz="1900" dirty="0"/>
              <a:t>Beneficial to colliding beam physics programs at Z, W and Higgs</a:t>
            </a:r>
          </a:p>
          <a:p>
            <a:pPr lvl="1">
              <a:lnSpc>
                <a:spcPct val="150000"/>
              </a:lnSpc>
            </a:pPr>
            <a:r>
              <a:rPr lang="en-US" altLang="zh-CN" sz="1900" dirty="0"/>
              <a:t>Figure of merit:  Luminosity</a:t>
            </a:r>
            <a:r>
              <a:rPr lang="zh-CN" altLang="en-US" sz="1900" dirty="0"/>
              <a:t> * </a:t>
            </a:r>
            <a:r>
              <a:rPr lang="en-US" altLang="zh-CN" sz="1900" dirty="0"/>
              <a:t>f(</a:t>
            </a:r>
            <a:r>
              <a:rPr lang="zh-CN" altLang="en-US" sz="1900" dirty="0"/>
              <a:t> </a:t>
            </a:r>
            <a:r>
              <a:rPr lang="en-US" altLang="zh-CN" sz="1900" dirty="0" err="1"/>
              <a:t>P</a:t>
            </a:r>
            <a:r>
              <a:rPr lang="en-US" altLang="zh-CN" sz="1900" baseline="-25000" dirty="0" err="1"/>
              <a:t>e</a:t>
            </a:r>
            <a:r>
              <a:rPr lang="en-US" altLang="zh-CN" sz="1900" baseline="-25000" dirty="0"/>
              <a:t>+</a:t>
            </a:r>
            <a:r>
              <a:rPr lang="en-US" altLang="zh-CN" sz="1900" dirty="0"/>
              <a:t>,</a:t>
            </a:r>
            <a:r>
              <a:rPr lang="zh-CN" altLang="en-US" sz="1900" dirty="0"/>
              <a:t> </a:t>
            </a:r>
            <a:r>
              <a:rPr lang="en-US" altLang="zh-CN" sz="1900" dirty="0" err="1"/>
              <a:t>P</a:t>
            </a:r>
            <a:r>
              <a:rPr lang="en-US" altLang="zh-CN" sz="1900" baseline="-25000" dirty="0" err="1"/>
              <a:t>e</a:t>
            </a:r>
            <a:r>
              <a:rPr lang="en-US" altLang="zh-CN" sz="1900" baseline="-25000" dirty="0"/>
              <a:t>-</a:t>
            </a:r>
            <a:r>
              <a:rPr lang="zh-CN" altLang="en-US" sz="1900" dirty="0"/>
              <a:t> </a:t>
            </a:r>
            <a:r>
              <a:rPr lang="en-US" altLang="zh-CN" sz="19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CN" sz="1900" dirty="0"/>
              <a:t>~50% or more </a:t>
            </a:r>
            <a:r>
              <a:rPr lang="en-US" altLang="zh-CN" sz="1900" dirty="0">
                <a:solidFill>
                  <a:srgbClr val="00B050"/>
                </a:solidFill>
              </a:rPr>
              <a:t>longitudinal</a:t>
            </a:r>
            <a:r>
              <a:rPr lang="en-US" altLang="zh-CN" sz="1900" dirty="0"/>
              <a:t> polarization is desired, for one beam, or both beams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5FA2F7-9532-1C43-A92B-57D47E943DBC}"/>
              </a:ext>
            </a:extLst>
          </p:cNvPr>
          <p:cNvCxnSpPr>
            <a:cxnSpLocks/>
          </p:cNvCxnSpPr>
          <p:nvPr/>
        </p:nvCxnSpPr>
        <p:spPr>
          <a:xfrm>
            <a:off x="4460671" y="1000500"/>
            <a:ext cx="0" cy="410796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17FF3B1-641F-564E-88BF-B54E3A8B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6" y="3937992"/>
            <a:ext cx="2098766" cy="1039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6159DE-385D-6744-8BC0-F1088157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41" y="3695471"/>
            <a:ext cx="1267098" cy="15244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DD847B-4943-FA44-9D4A-F2BA760994A7}"/>
              </a:ext>
            </a:extLst>
          </p:cNvPr>
          <p:cNvSpPr txBox="1"/>
          <p:nvPr/>
        </p:nvSpPr>
        <p:spPr>
          <a:xfrm>
            <a:off x="289367" y="5301616"/>
            <a:ext cx="86543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Final deliverable: a detailed design report of polarized beam operation @ Z-pole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6FD17F-45CF-0347-BFD8-9125B00D3352}"/>
              </a:ext>
            </a:extLst>
          </p:cNvPr>
          <p:cNvSpPr txBox="1"/>
          <p:nvPr/>
        </p:nvSpPr>
        <p:spPr>
          <a:xfrm>
            <a:off x="1881231" y="5011480"/>
            <a:ext cx="274691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L. </a:t>
            </a:r>
            <a:r>
              <a:rPr lang="en-US" sz="1000" dirty="0" err="1"/>
              <a:t>Arnaudon</a:t>
            </a:r>
            <a:r>
              <a:rPr lang="en-US" sz="1000" dirty="0"/>
              <a:t>, et al., Z. Phys. C 66, 45-62 (1995).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77A28C-A815-5448-BA12-262024FAD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536" y="3487687"/>
            <a:ext cx="2206054" cy="147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2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35B9-B375-284F-9036-51F21927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79" y="0"/>
            <a:ext cx="7886700" cy="1004412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Wish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list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key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C41E3-4CFE-3F44-A390-4BF228A97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3" y="972215"/>
            <a:ext cx="8299211" cy="18981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2800" u="sng" dirty="0">
                <a:solidFill>
                  <a:srgbClr val="0432FF"/>
                </a:solidFill>
              </a:rPr>
              <a:t>Wish</a:t>
            </a:r>
            <a:r>
              <a:rPr lang="zh-CN" altLang="en-US" sz="2800" u="sng" dirty="0">
                <a:solidFill>
                  <a:srgbClr val="0432FF"/>
                </a:solidFill>
              </a:rPr>
              <a:t> </a:t>
            </a:r>
            <a:r>
              <a:rPr lang="en-US" altLang="zh-CN" sz="2800" u="sng" dirty="0">
                <a:solidFill>
                  <a:srgbClr val="0432FF"/>
                </a:solidFill>
              </a:rPr>
              <a:t>list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fraction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i="1" dirty="0">
                <a:solidFill>
                  <a:srgbClr val="00B050"/>
                </a:solidFill>
              </a:rPr>
              <a:t>non-colliding</a:t>
            </a:r>
            <a:r>
              <a:rPr lang="zh-CN" altLang="en-US" dirty="0"/>
              <a:t> </a:t>
            </a:r>
            <a:r>
              <a:rPr lang="en-US" altLang="zh-CN" dirty="0"/>
              <a:t>bunches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5%</a:t>
            </a:r>
            <a:r>
              <a:rPr lang="zh-CN" altLang="en-US" dirty="0"/>
              <a:t> </a:t>
            </a:r>
            <a:r>
              <a:rPr lang="en-US" altLang="zh-CN" dirty="0"/>
              <a:t>vertical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arc,</a:t>
            </a:r>
            <a:r>
              <a:rPr lang="zh-CN" altLang="en-US" dirty="0"/>
              <a:t> </a:t>
            </a:r>
            <a:r>
              <a:rPr lang="en-US" altLang="zh-CN" dirty="0"/>
              <a:t>depolarize</a:t>
            </a:r>
            <a:r>
              <a:rPr lang="zh-CN" altLang="en-US" dirty="0"/>
              <a:t> </a:t>
            </a:r>
            <a:r>
              <a:rPr lang="en-US" altLang="zh-CN" dirty="0"/>
              <a:t>one-by-one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carry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resonant</a:t>
            </a:r>
            <a:r>
              <a:rPr lang="zh-CN" altLang="en-US" dirty="0"/>
              <a:t> </a:t>
            </a:r>
            <a:r>
              <a:rPr lang="en-US" altLang="zh-CN" dirty="0"/>
              <a:t>depolarization</a:t>
            </a:r>
          </a:p>
          <a:p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colliding</a:t>
            </a:r>
            <a:r>
              <a:rPr lang="zh-CN" altLang="en-US" dirty="0"/>
              <a:t> </a:t>
            </a:r>
            <a:r>
              <a:rPr lang="en-US" altLang="zh-CN" dirty="0"/>
              <a:t>bunches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50%</a:t>
            </a:r>
            <a:r>
              <a:rPr lang="zh-CN" altLang="en-US" dirty="0"/>
              <a:t> </a:t>
            </a:r>
            <a:r>
              <a:rPr lang="en-US" altLang="zh-CN" i="1" dirty="0">
                <a:solidFill>
                  <a:srgbClr val="00B050"/>
                </a:solidFill>
              </a:rPr>
              <a:t>time-averaged</a:t>
            </a:r>
            <a:r>
              <a:rPr lang="zh-CN" altLang="en-US" dirty="0"/>
              <a:t> </a:t>
            </a:r>
            <a:r>
              <a:rPr lang="en-US" altLang="zh-CN" dirty="0"/>
              <a:t>longitudinal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IPs</a:t>
            </a:r>
            <a:r>
              <a:rPr lang="zh-CN" altLang="en-US" dirty="0"/>
              <a:t> </a:t>
            </a:r>
            <a:endParaRPr lang="en-HK" altLang="zh-CN" dirty="0"/>
          </a:p>
          <a:p>
            <a:r>
              <a:rPr lang="en-US" altLang="zh-CN" dirty="0"/>
              <a:t>Luminosity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significantly</a:t>
            </a:r>
            <a:r>
              <a:rPr lang="zh-CN" altLang="en-US" dirty="0"/>
              <a:t> </a:t>
            </a:r>
            <a:r>
              <a:rPr lang="en-US" altLang="zh-CN" dirty="0"/>
              <a:t>affected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lifetime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sufficient</a:t>
            </a:r>
            <a:r>
              <a:rPr lang="zh-CN" altLang="en-US" dirty="0"/>
              <a:t> </a:t>
            </a:r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top-up</a:t>
            </a:r>
            <a:r>
              <a:rPr lang="zh-CN" altLang="en-US" dirty="0"/>
              <a:t> </a:t>
            </a:r>
            <a:r>
              <a:rPr lang="en-US" altLang="zh-CN" dirty="0"/>
              <a:t>injection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feasible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7EE35-76B1-6442-AE6B-4AC6C44DE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285" y="2890033"/>
            <a:ext cx="2579316" cy="2824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FEF472-D703-F241-BB2A-BC80359D5E16}"/>
              </a:ext>
            </a:extLst>
          </p:cNvPr>
          <p:cNvSpPr/>
          <p:nvPr/>
        </p:nvSpPr>
        <p:spPr>
          <a:xfrm rot="19535593">
            <a:off x="7378470" y="5159781"/>
            <a:ext cx="308021" cy="579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55FEE-9528-1347-A700-201D4686C4C9}"/>
              </a:ext>
            </a:extLst>
          </p:cNvPr>
          <p:cNvSpPr txBox="1"/>
          <p:nvPr/>
        </p:nvSpPr>
        <p:spPr>
          <a:xfrm>
            <a:off x="7306814" y="5299724"/>
            <a:ext cx="1694576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polarimeter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91651-6E42-6444-AD6F-26D64A82CD3F}"/>
              </a:ext>
            </a:extLst>
          </p:cNvPr>
          <p:cNvSpPr/>
          <p:nvPr/>
        </p:nvSpPr>
        <p:spPr>
          <a:xfrm rot="17997425">
            <a:off x="7740595" y="4775285"/>
            <a:ext cx="308021" cy="579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694B9-55AA-C340-91F2-7FF5EB6D33D4}"/>
              </a:ext>
            </a:extLst>
          </p:cNvPr>
          <p:cNvSpPr txBox="1"/>
          <p:nvPr/>
        </p:nvSpPr>
        <p:spPr>
          <a:xfrm>
            <a:off x="7894605" y="4663331"/>
            <a:ext cx="1048062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depolarizer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904FC-60D7-474B-8699-CF28EB01681A}"/>
              </a:ext>
            </a:extLst>
          </p:cNvPr>
          <p:cNvSpPr txBox="1"/>
          <p:nvPr/>
        </p:nvSpPr>
        <p:spPr>
          <a:xfrm>
            <a:off x="324674" y="3218364"/>
            <a:ext cx="4715137" cy="246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>
                <a:solidFill>
                  <a:srgbClr val="0432FF"/>
                </a:solidFill>
              </a:rPr>
              <a:t>Key</a:t>
            </a:r>
            <a:r>
              <a:rPr lang="zh-CN" altLang="en-US" sz="2400" u="sng" dirty="0">
                <a:solidFill>
                  <a:srgbClr val="0432FF"/>
                </a:solidFill>
              </a:rPr>
              <a:t> </a:t>
            </a:r>
            <a:r>
              <a:rPr lang="en-US" altLang="zh-CN" sz="2400" u="sng" dirty="0">
                <a:solidFill>
                  <a:srgbClr val="0432FF"/>
                </a:solidFill>
              </a:rPr>
              <a:t>questions</a:t>
            </a:r>
          </a:p>
          <a:p>
            <a:pPr marL="171450" indent="-17145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1900" dirty="0"/>
              <a:t>How</a:t>
            </a:r>
            <a:r>
              <a:rPr lang="zh-CN" altLang="en-US" sz="1900" dirty="0"/>
              <a:t> </a:t>
            </a:r>
            <a:r>
              <a:rPr lang="en-US" altLang="zh-CN" sz="1900" dirty="0"/>
              <a:t>to</a:t>
            </a:r>
            <a:r>
              <a:rPr lang="zh-CN" altLang="en-US" sz="1900" dirty="0"/>
              <a:t> </a:t>
            </a:r>
            <a:r>
              <a:rPr lang="en-US" altLang="zh-CN" sz="1900" dirty="0"/>
              <a:t>polarize</a:t>
            </a:r>
            <a:r>
              <a:rPr lang="zh-CN" altLang="en-US" sz="1900" dirty="0"/>
              <a:t> </a:t>
            </a:r>
            <a:r>
              <a:rPr lang="en-US" altLang="zh-CN" sz="1900" dirty="0"/>
              <a:t>the</a:t>
            </a:r>
            <a:r>
              <a:rPr lang="zh-CN" altLang="en-US" sz="1900" dirty="0"/>
              <a:t> </a:t>
            </a:r>
            <a:r>
              <a:rPr lang="en-US" altLang="zh-CN" sz="1900" dirty="0"/>
              <a:t>beams?</a:t>
            </a:r>
          </a:p>
          <a:p>
            <a:pPr marL="171450" indent="-17145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1900" dirty="0"/>
              <a:t>How</a:t>
            </a:r>
            <a:r>
              <a:rPr lang="zh-CN" altLang="en-US" sz="1900" dirty="0"/>
              <a:t> </a:t>
            </a:r>
            <a:r>
              <a:rPr lang="en-US" altLang="zh-CN" sz="1900" dirty="0"/>
              <a:t>to</a:t>
            </a:r>
            <a:r>
              <a:rPr lang="zh-CN" altLang="en-US" sz="1900" dirty="0"/>
              <a:t> </a:t>
            </a:r>
            <a:r>
              <a:rPr lang="en-US" altLang="zh-CN" sz="1900" dirty="0"/>
              <a:t>adjust</a:t>
            </a:r>
            <a:r>
              <a:rPr lang="zh-CN" altLang="en-US" sz="1900" dirty="0"/>
              <a:t> </a:t>
            </a:r>
            <a:r>
              <a:rPr lang="en-US" altLang="zh-CN" sz="1900" dirty="0"/>
              <a:t>the</a:t>
            </a:r>
            <a:r>
              <a:rPr lang="zh-CN" altLang="en-US" sz="1900" dirty="0"/>
              <a:t> </a:t>
            </a:r>
            <a:r>
              <a:rPr lang="en-US" altLang="zh-CN" sz="1900" dirty="0"/>
              <a:t>polarization</a:t>
            </a:r>
            <a:r>
              <a:rPr lang="zh-CN" altLang="en-US" sz="1900" dirty="0"/>
              <a:t> </a:t>
            </a:r>
            <a:r>
              <a:rPr lang="en-US" altLang="zh-CN" sz="1900" dirty="0"/>
              <a:t>direction?</a:t>
            </a:r>
          </a:p>
          <a:p>
            <a:pPr marL="171450" indent="-17145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1900" dirty="0"/>
              <a:t>How</a:t>
            </a:r>
            <a:r>
              <a:rPr lang="zh-CN" altLang="en-US" sz="1900" dirty="0"/>
              <a:t> </a:t>
            </a:r>
            <a:r>
              <a:rPr lang="en-US" altLang="zh-CN" sz="1900" dirty="0"/>
              <a:t>to</a:t>
            </a:r>
            <a:r>
              <a:rPr lang="zh-CN" altLang="en-US" sz="1900" dirty="0"/>
              <a:t> </a:t>
            </a:r>
            <a:r>
              <a:rPr lang="en-US" altLang="zh-CN" sz="1900" dirty="0"/>
              <a:t>reach</a:t>
            </a:r>
            <a:r>
              <a:rPr lang="zh-CN" altLang="en-US" sz="1900" dirty="0"/>
              <a:t> </a:t>
            </a:r>
            <a:r>
              <a:rPr lang="en-US" altLang="zh-CN" sz="1900" dirty="0"/>
              <a:t>a</a:t>
            </a:r>
            <a:r>
              <a:rPr lang="zh-CN" altLang="en-US" sz="1900" dirty="0"/>
              <a:t> </a:t>
            </a:r>
            <a:r>
              <a:rPr lang="en-US" altLang="zh-CN" sz="1900" dirty="0"/>
              <a:t>high</a:t>
            </a:r>
            <a:r>
              <a:rPr lang="zh-CN" altLang="en-US" sz="1900" dirty="0"/>
              <a:t> </a:t>
            </a:r>
            <a:r>
              <a:rPr lang="en-US" altLang="zh-CN" sz="1900" dirty="0"/>
              <a:t>luminosity,</a:t>
            </a:r>
            <a:r>
              <a:rPr lang="zh-CN" altLang="en-US" sz="1900" dirty="0"/>
              <a:t> </a:t>
            </a:r>
            <a:r>
              <a:rPr lang="en-US" altLang="zh-CN" sz="1900" dirty="0"/>
              <a:t>a</a:t>
            </a:r>
            <a:r>
              <a:rPr lang="zh-CN" altLang="en-US" sz="1900" dirty="0"/>
              <a:t> </a:t>
            </a:r>
            <a:r>
              <a:rPr lang="en-US" altLang="zh-CN" sz="1900" dirty="0"/>
              <a:t>high</a:t>
            </a:r>
            <a:r>
              <a:rPr lang="zh-CN" altLang="en-US" sz="1900" dirty="0"/>
              <a:t> </a:t>
            </a:r>
            <a:r>
              <a:rPr lang="en-US" altLang="zh-CN" sz="1900" dirty="0"/>
              <a:t>polarization</a:t>
            </a:r>
            <a:r>
              <a:rPr lang="zh-CN" altLang="en-US" sz="1900" dirty="0"/>
              <a:t> </a:t>
            </a:r>
            <a:r>
              <a:rPr lang="en-US" altLang="zh-CN" sz="1900" dirty="0"/>
              <a:t>and</a:t>
            </a:r>
            <a:r>
              <a:rPr lang="zh-CN" altLang="en-US" sz="1900" dirty="0"/>
              <a:t> </a:t>
            </a:r>
            <a:r>
              <a:rPr lang="en-US" altLang="zh-CN" sz="1900" dirty="0"/>
              <a:t>a</a:t>
            </a:r>
            <a:r>
              <a:rPr lang="zh-CN" altLang="en-US" sz="1900" dirty="0"/>
              <a:t> </a:t>
            </a:r>
            <a:r>
              <a:rPr lang="en-US" altLang="zh-CN" sz="1900" dirty="0"/>
              <a:t>reasonable</a:t>
            </a:r>
            <a:r>
              <a:rPr lang="zh-CN" altLang="en-US" sz="1900" dirty="0"/>
              <a:t> </a:t>
            </a:r>
            <a:r>
              <a:rPr lang="en-US" altLang="zh-CN" sz="1900" dirty="0"/>
              <a:t>beam</a:t>
            </a:r>
            <a:r>
              <a:rPr lang="zh-CN" altLang="en-US" sz="1900" dirty="0"/>
              <a:t> </a:t>
            </a:r>
            <a:r>
              <a:rPr lang="en-US" altLang="zh-CN" sz="1900" dirty="0"/>
              <a:t>lifetime?</a:t>
            </a:r>
          </a:p>
          <a:p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F4136-F2E1-CC40-8141-115385257186}"/>
              </a:ext>
            </a:extLst>
          </p:cNvPr>
          <p:cNvSpPr txBox="1"/>
          <p:nvPr/>
        </p:nvSpPr>
        <p:spPr>
          <a:xfrm>
            <a:off x="7097086" y="2890033"/>
            <a:ext cx="1440989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Spin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rotators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7AA8-3BE3-7E45-89DC-8536A845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89901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e+/e-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beam?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B060-FF5D-3A4D-AEBB-F14008248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9901"/>
            <a:ext cx="7886700" cy="536895"/>
          </a:xfrm>
        </p:spPr>
        <p:txBody>
          <a:bodyPr/>
          <a:lstStyle/>
          <a:p>
            <a:r>
              <a:rPr lang="en-US" altLang="zh-CN" dirty="0">
                <a:solidFill>
                  <a:srgbClr val="0432FF"/>
                </a:solidFill>
              </a:rPr>
              <a:t>Self-polarization:</a:t>
            </a:r>
            <a:r>
              <a:rPr lang="zh-CN" altLang="en-US" dirty="0">
                <a:solidFill>
                  <a:srgbClr val="0432FF"/>
                </a:solidFill>
              </a:rPr>
              <a:t>  </a:t>
            </a:r>
            <a:r>
              <a:rPr lang="en-US" altLang="zh-CN" dirty="0">
                <a:solidFill>
                  <a:srgbClr val="0432FF"/>
                </a:solidFill>
              </a:rPr>
              <a:t>a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schematic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plot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of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polarization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evolution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at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Z-pole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41538-23DE-2A49-A834-C9DDF875A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662" y="1655865"/>
            <a:ext cx="6185959" cy="38305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FBA451-E14D-6A48-A363-7DCFFFF62A83}"/>
              </a:ext>
            </a:extLst>
          </p:cNvPr>
          <p:cNvSpPr txBox="1"/>
          <p:nvPr/>
        </p:nvSpPr>
        <p:spPr>
          <a:xfrm>
            <a:off x="3150605" y="2516697"/>
            <a:ext cx="392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Polarization</a:t>
            </a:r>
            <a:r>
              <a:rPr lang="zh-CN" altLang="en-US" sz="1800" dirty="0">
                <a:solidFill>
                  <a:srgbClr val="0432FF"/>
                </a:solidFill>
              </a:rPr>
              <a:t> </a:t>
            </a:r>
            <a:r>
              <a:rPr lang="en-US" altLang="zh-CN" sz="1800" dirty="0">
                <a:solidFill>
                  <a:srgbClr val="0432FF"/>
                </a:solidFill>
              </a:rPr>
              <a:t>of</a:t>
            </a:r>
            <a:r>
              <a:rPr lang="zh-CN" altLang="en-US" sz="1800" dirty="0">
                <a:solidFill>
                  <a:srgbClr val="0432FF"/>
                </a:solidFill>
              </a:rPr>
              <a:t> </a:t>
            </a:r>
            <a:r>
              <a:rPr lang="en-US" altLang="zh-CN" sz="1800" dirty="0">
                <a:solidFill>
                  <a:srgbClr val="0432FF"/>
                </a:solidFill>
              </a:rPr>
              <a:t>non-colliding</a:t>
            </a:r>
            <a:r>
              <a:rPr lang="zh-CN" altLang="en-US" sz="1800" dirty="0">
                <a:solidFill>
                  <a:srgbClr val="0432FF"/>
                </a:solidFill>
              </a:rPr>
              <a:t> </a:t>
            </a:r>
            <a:r>
              <a:rPr lang="en-US" altLang="zh-CN" sz="1800" dirty="0">
                <a:solidFill>
                  <a:srgbClr val="0432FF"/>
                </a:solidFill>
              </a:rPr>
              <a:t>bunches</a:t>
            </a:r>
            <a:endParaRPr lang="en-US" sz="1800" dirty="0">
              <a:solidFill>
                <a:srgbClr val="0432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4BEBE-68C4-4442-93FB-B642921A61BA}"/>
              </a:ext>
            </a:extLst>
          </p:cNvPr>
          <p:cNvSpPr txBox="1"/>
          <p:nvPr/>
        </p:nvSpPr>
        <p:spPr>
          <a:xfrm>
            <a:off x="3307712" y="4307014"/>
            <a:ext cx="4414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Non-colliding, decaying bunch current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C02D33-002E-CD4F-9311-CF45AF1E9350}"/>
              </a:ext>
            </a:extLst>
          </p:cNvPr>
          <p:cNvSpPr txBox="1"/>
          <p:nvPr/>
        </p:nvSpPr>
        <p:spPr>
          <a:xfrm>
            <a:off x="2249958" y="1490342"/>
            <a:ext cx="386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Colliding, top</a:t>
            </a:r>
            <a:r>
              <a:rPr lang="en-US" altLang="zh-CN" sz="1800" dirty="0"/>
              <a:t>-</a:t>
            </a:r>
            <a:r>
              <a:rPr lang="en-US" sz="1800" dirty="0" err="1"/>
              <a:t>uped</a:t>
            </a:r>
            <a:r>
              <a:rPr lang="en-US" sz="1800" dirty="0"/>
              <a:t> bunch current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B1911-A24F-9C44-8956-B48745B9191F}"/>
              </a:ext>
            </a:extLst>
          </p:cNvPr>
          <p:cNvSpPr txBox="1"/>
          <p:nvPr/>
        </p:nvSpPr>
        <p:spPr>
          <a:xfrm>
            <a:off x="7070756" y="1729457"/>
            <a:ext cx="742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1</a:t>
            </a:r>
            <a:endParaRPr lang="en-US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BC17B5-2F39-C945-A003-83B2B83D0CF7}"/>
              </a:ext>
            </a:extLst>
          </p:cNvPr>
          <p:cNvSpPr txBox="1"/>
          <p:nvPr/>
        </p:nvSpPr>
        <p:spPr>
          <a:xfrm>
            <a:off x="7070755" y="4558153"/>
            <a:ext cx="742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0</a:t>
            </a:r>
            <a:endParaRPr 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19C62-80BA-6641-8122-8948AC88F020}"/>
              </a:ext>
            </a:extLst>
          </p:cNvPr>
          <p:cNvSpPr txBox="1"/>
          <p:nvPr/>
        </p:nvSpPr>
        <p:spPr>
          <a:xfrm>
            <a:off x="628649" y="5287224"/>
            <a:ext cx="2123603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7AA8-3BE3-7E45-89DC-8536A845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89901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e+/e-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beam?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B060-FF5D-3A4D-AEBB-F14008248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9901"/>
            <a:ext cx="7886700" cy="536895"/>
          </a:xfrm>
        </p:spPr>
        <p:txBody>
          <a:bodyPr/>
          <a:lstStyle/>
          <a:p>
            <a:r>
              <a:rPr lang="en-US" altLang="zh-CN" dirty="0">
                <a:solidFill>
                  <a:srgbClr val="0432FF"/>
                </a:solidFill>
              </a:rPr>
              <a:t>Self-polarization:</a:t>
            </a:r>
            <a:r>
              <a:rPr lang="zh-CN" altLang="en-US" dirty="0">
                <a:solidFill>
                  <a:srgbClr val="0432FF"/>
                </a:solidFill>
              </a:rPr>
              <a:t>   </a:t>
            </a:r>
            <a:r>
              <a:rPr lang="en-US" altLang="zh-CN" dirty="0">
                <a:solidFill>
                  <a:srgbClr val="0432FF"/>
                </a:solidFill>
              </a:rPr>
              <a:t>for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resonant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depolarization</a:t>
            </a:r>
          </a:p>
          <a:p>
            <a:pPr lvl="1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9C9908-947F-924F-959F-49353302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0" y="3355596"/>
            <a:ext cx="2877185" cy="22185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5AD233-D391-1D49-8412-E599F378E30A}"/>
              </a:ext>
            </a:extLst>
          </p:cNvPr>
          <p:cNvSpPr txBox="1"/>
          <p:nvPr/>
        </p:nvSpPr>
        <p:spPr>
          <a:xfrm>
            <a:off x="830509" y="1518137"/>
            <a:ext cx="7910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Employ</a:t>
            </a:r>
            <a:r>
              <a:rPr lang="zh-CN" altLang="en-US" sz="1800" dirty="0"/>
              <a:t> </a:t>
            </a:r>
            <a:r>
              <a:rPr lang="en-US" altLang="zh-CN" sz="1800" dirty="0"/>
              <a:t>asymmetric</a:t>
            </a:r>
            <a:r>
              <a:rPr lang="zh-CN" altLang="en-US" sz="1800" dirty="0"/>
              <a:t> </a:t>
            </a:r>
            <a:r>
              <a:rPr lang="en-US" altLang="zh-CN" sz="1800" dirty="0"/>
              <a:t>wigglers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boost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polarization</a:t>
            </a:r>
            <a:r>
              <a:rPr lang="zh-CN" altLang="en-US" sz="1800" dirty="0"/>
              <a:t> </a:t>
            </a:r>
            <a:r>
              <a:rPr lang="en-US" altLang="zh-CN" sz="1800" dirty="0"/>
              <a:t>build-up,</a:t>
            </a:r>
            <a:r>
              <a:rPr lang="zh-CN" altLang="en-US" sz="1800" dirty="0"/>
              <a:t> </a:t>
            </a:r>
            <a:r>
              <a:rPr lang="en-US" altLang="zh-CN" sz="1800" dirty="0"/>
              <a:t>down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~</a:t>
            </a:r>
            <a:r>
              <a:rPr lang="zh-CN" altLang="en-US" sz="1800" dirty="0"/>
              <a:t> </a:t>
            </a:r>
            <a:r>
              <a:rPr lang="en-US" altLang="zh-CN" sz="1800" dirty="0"/>
              <a:t>20</a:t>
            </a:r>
            <a:r>
              <a:rPr lang="zh-CN" altLang="en-US" sz="1800" dirty="0"/>
              <a:t> </a:t>
            </a:r>
            <a:r>
              <a:rPr lang="en-US" altLang="zh-CN" sz="1800" dirty="0" err="1"/>
              <a:t>hr</a:t>
            </a:r>
            <a:endParaRPr lang="en-US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These</a:t>
            </a:r>
            <a:r>
              <a:rPr lang="zh-CN" altLang="en-US" sz="1800" dirty="0"/>
              <a:t> </a:t>
            </a:r>
            <a:r>
              <a:rPr lang="en-US" altLang="zh-CN" sz="1800" dirty="0"/>
              <a:t>wigglers</a:t>
            </a:r>
            <a:r>
              <a:rPr lang="zh-CN" altLang="en-US" sz="1800" dirty="0"/>
              <a:t> </a:t>
            </a:r>
            <a:r>
              <a:rPr lang="en-US" altLang="zh-CN" sz="1800" dirty="0"/>
              <a:t>cost</a:t>
            </a:r>
            <a:r>
              <a:rPr lang="zh-CN" altLang="en-US" sz="1800" dirty="0"/>
              <a:t> </a:t>
            </a:r>
            <a:r>
              <a:rPr lang="en-US" altLang="zh-CN" sz="1800" dirty="0"/>
              <a:t>more</a:t>
            </a:r>
            <a:r>
              <a:rPr lang="zh-CN" altLang="en-US" sz="1800" dirty="0"/>
              <a:t> </a:t>
            </a:r>
            <a:r>
              <a:rPr lang="en-US" altLang="zh-CN" sz="1800" dirty="0"/>
              <a:t>power,</a:t>
            </a:r>
            <a:r>
              <a:rPr lang="zh-CN" altLang="en-US" sz="1800" dirty="0"/>
              <a:t> </a:t>
            </a:r>
            <a:r>
              <a:rPr lang="en-US" altLang="zh-CN" sz="1800" dirty="0"/>
              <a:t>increase</a:t>
            </a:r>
            <a:r>
              <a:rPr lang="zh-CN" altLang="en-US" sz="1800" dirty="0"/>
              <a:t> </a:t>
            </a:r>
            <a:r>
              <a:rPr lang="en-US" altLang="zh-CN" sz="1800" dirty="0"/>
              <a:t>energy</a:t>
            </a:r>
            <a:r>
              <a:rPr lang="zh-CN" altLang="en-US" sz="1800" dirty="0"/>
              <a:t> </a:t>
            </a:r>
            <a:r>
              <a:rPr lang="en-US" altLang="zh-CN" sz="1800" dirty="0"/>
              <a:t>spread</a:t>
            </a:r>
            <a:endParaRPr lang="en-HK" altLang="zh-C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Therefore,</a:t>
            </a:r>
            <a:r>
              <a:rPr lang="zh-CN" altLang="en-US" sz="1800" dirty="0"/>
              <a:t> </a:t>
            </a:r>
            <a:r>
              <a:rPr lang="en-US" altLang="zh-CN" sz="1800" dirty="0"/>
              <a:t>they</a:t>
            </a:r>
            <a:r>
              <a:rPr lang="zh-CN" altLang="en-US" sz="1800" dirty="0"/>
              <a:t> </a:t>
            </a:r>
            <a:r>
              <a:rPr lang="en-US" altLang="zh-CN" sz="1800" dirty="0"/>
              <a:t>are</a:t>
            </a:r>
            <a:r>
              <a:rPr lang="zh-CN" altLang="en-US" sz="1800" dirty="0"/>
              <a:t> </a:t>
            </a:r>
            <a:r>
              <a:rPr lang="en-US" altLang="zh-CN" sz="1800" dirty="0"/>
              <a:t>turned-on</a:t>
            </a:r>
            <a:r>
              <a:rPr lang="zh-CN" altLang="en-US" sz="1800" dirty="0"/>
              <a:t> </a:t>
            </a:r>
            <a:r>
              <a:rPr lang="en-US" altLang="zh-CN" sz="1800" dirty="0"/>
              <a:t>initially</a:t>
            </a:r>
            <a:r>
              <a:rPr lang="zh-CN" altLang="en-US" sz="1800" dirty="0"/>
              <a:t> </a:t>
            </a:r>
            <a:r>
              <a:rPr lang="en-US" altLang="zh-CN" sz="1800" dirty="0"/>
              <a:t>only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set</a:t>
            </a:r>
            <a:r>
              <a:rPr lang="zh-CN" altLang="en-US" sz="1800" dirty="0"/>
              <a:t> </a:t>
            </a:r>
            <a:r>
              <a:rPr lang="en-US" altLang="zh-CN" sz="1800" dirty="0"/>
              <a:t>up</a:t>
            </a:r>
            <a:r>
              <a:rPr lang="zh-CN" altLang="en-US" sz="1800" dirty="0"/>
              <a:t> </a:t>
            </a:r>
            <a:r>
              <a:rPr lang="en-US" altLang="zh-CN" sz="1800" dirty="0"/>
              <a:t>polarization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dirty="0">
                <a:solidFill>
                  <a:srgbClr val="00B050"/>
                </a:solidFill>
              </a:rPr>
              <a:t>~100</a:t>
            </a:r>
            <a:r>
              <a:rPr lang="zh-CN" altLang="en-US" sz="1800" dirty="0">
                <a:solidFill>
                  <a:srgbClr val="00B050"/>
                </a:solidFill>
              </a:rPr>
              <a:t> </a:t>
            </a:r>
            <a:r>
              <a:rPr lang="en-US" altLang="zh-CN" sz="1800" dirty="0">
                <a:solidFill>
                  <a:srgbClr val="00B050"/>
                </a:solidFill>
              </a:rPr>
              <a:t>non-colliding</a:t>
            </a:r>
            <a:r>
              <a:rPr lang="zh-CN" altLang="en-US" sz="1800" dirty="0">
                <a:solidFill>
                  <a:srgbClr val="00B050"/>
                </a:solidFill>
              </a:rPr>
              <a:t> </a:t>
            </a:r>
            <a:r>
              <a:rPr lang="en-US" altLang="zh-CN" sz="1800" dirty="0">
                <a:solidFill>
                  <a:srgbClr val="00B050"/>
                </a:solidFill>
              </a:rPr>
              <a:t>bunches</a:t>
            </a:r>
            <a:r>
              <a:rPr lang="zh-CN" altLang="en-US" sz="1800" dirty="0">
                <a:solidFill>
                  <a:srgbClr val="00B050"/>
                </a:solidFill>
              </a:rPr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then</a:t>
            </a:r>
            <a:r>
              <a:rPr lang="zh-CN" altLang="en-US" sz="1800" dirty="0"/>
              <a:t> </a:t>
            </a:r>
            <a:r>
              <a:rPr lang="en-US" altLang="zh-CN" sz="1800" dirty="0"/>
              <a:t>turned-off,</a:t>
            </a:r>
            <a:r>
              <a:rPr lang="zh-CN" altLang="en-US" sz="1800" dirty="0"/>
              <a:t> </a:t>
            </a:r>
            <a:r>
              <a:rPr lang="en-US" altLang="zh-CN" sz="1800" dirty="0"/>
              <a:t>minimal</a:t>
            </a:r>
            <a:r>
              <a:rPr lang="zh-CN" altLang="en-US" sz="1800" dirty="0"/>
              <a:t> </a:t>
            </a:r>
            <a:r>
              <a:rPr lang="en-US" altLang="zh-CN" sz="1800" dirty="0"/>
              <a:t>influence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colliding</a:t>
            </a:r>
            <a:r>
              <a:rPr lang="zh-CN" altLang="en-US" sz="1800" dirty="0"/>
              <a:t> </a:t>
            </a:r>
            <a:r>
              <a:rPr lang="en-US" altLang="zh-CN" sz="1800" dirty="0"/>
              <a:t>bunches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luminosity</a:t>
            </a:r>
            <a:r>
              <a:rPr lang="zh-CN" altLang="en-US" sz="1800" dirty="0"/>
              <a:t> </a:t>
            </a:r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7D2872-87F3-1F47-91E9-D644B0EE5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58" y="5256626"/>
            <a:ext cx="4347991" cy="421227"/>
          </a:xfrm>
          <a:prstGeom prst="rect">
            <a:avLst/>
          </a:prstGeom>
        </p:spPr>
      </p:pic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9A6714B8-CA77-BC47-977D-FE9282DA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874" y="3372960"/>
            <a:ext cx="3692035" cy="1808086"/>
          </a:xfrm>
          <a:prstGeom prst="rect">
            <a:avLst/>
          </a:prstGeom>
        </p:spPr>
      </p:pic>
      <p:pic>
        <p:nvPicPr>
          <p:cNvPr id="20" name="图片 28">
            <a:extLst>
              <a:ext uri="{FF2B5EF4-FFF2-40B4-BE49-F238E27FC236}">
                <a16:creationId xmlns:a16="http://schemas.microsoft.com/office/drawing/2014/main" id="{E77B5197-AF50-FF46-933E-8D4FF8C24D3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65744" y="3355596"/>
            <a:ext cx="2171853" cy="21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8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7AA8-3BE3-7E45-89DC-8536A845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89901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e+/e-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beam?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B060-FF5D-3A4D-AEBB-F14008248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9901"/>
            <a:ext cx="8515350" cy="536895"/>
          </a:xfrm>
        </p:spPr>
        <p:txBody>
          <a:bodyPr>
            <a:normAutofit fontScale="92500"/>
          </a:bodyPr>
          <a:lstStyle/>
          <a:p>
            <a:r>
              <a:rPr lang="en-US" altLang="zh-CN" sz="2000" dirty="0">
                <a:solidFill>
                  <a:srgbClr val="0432FF"/>
                </a:solidFill>
              </a:rPr>
              <a:t>Self-polarization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vs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injection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of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polarized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beam:</a:t>
            </a:r>
            <a:r>
              <a:rPr lang="zh-CN" altLang="en-US" sz="2000" dirty="0">
                <a:solidFill>
                  <a:srgbClr val="0432FF"/>
                </a:solidFill>
              </a:rPr>
              <a:t>   </a:t>
            </a:r>
            <a:r>
              <a:rPr lang="en-US" altLang="zh-CN" sz="2000" dirty="0">
                <a:solidFill>
                  <a:srgbClr val="0432FF"/>
                </a:solidFill>
              </a:rPr>
              <a:t>for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colliding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beam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experiments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E2F56-BE42-3A46-B7B2-DA9DAA09DF34}"/>
                  </a:ext>
                </a:extLst>
              </p:cNvPr>
              <p:cNvSpPr txBox="1"/>
              <p:nvPr/>
            </p:nvSpPr>
            <p:spPr>
              <a:xfrm>
                <a:off x="4697834" y="2112528"/>
                <a:ext cx="32386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𝐷𝐾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en-US" altLang="zh-CN" sz="1600" dirty="0"/>
                  <a:t>&gt;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100</a:t>
                </a:r>
                <a:r>
                  <a:rPr lang="zh-CN" altLang="en-US" sz="1600" dirty="0"/>
                  <a:t> </a:t>
                </a:r>
                <a:r>
                  <a:rPr lang="en-US" altLang="zh-CN" sz="1600" dirty="0" err="1"/>
                  <a:t>hr</a:t>
                </a:r>
                <a:r>
                  <a:rPr lang="zh-CN" altLang="en-US" sz="1600" dirty="0"/>
                  <a:t>    </a:t>
                </a:r>
                <a:r>
                  <a:rPr lang="en-US" altLang="zh-CN" sz="1600" dirty="0"/>
                  <a:t>&gt;&gt;</a:t>
                </a:r>
                <a:r>
                  <a:rPr lang="zh-CN" altLang="en-US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1600" dirty="0"/>
                  <a:t>=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2~3</a:t>
                </a:r>
                <a:r>
                  <a:rPr lang="zh-CN" altLang="en-US" sz="1600" dirty="0"/>
                  <a:t> </a:t>
                </a:r>
                <a:r>
                  <a:rPr lang="en-US" altLang="zh-CN" sz="1600" dirty="0" err="1"/>
                  <a:t>hr</a:t>
                </a:r>
                <a:r>
                  <a:rPr lang="zh-CN" altLang="en-US" sz="1600" dirty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E2F56-BE42-3A46-B7B2-DA9DAA09D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834" y="2112528"/>
                <a:ext cx="3238675" cy="338554"/>
              </a:xfrm>
              <a:prstGeom prst="rect">
                <a:avLst/>
              </a:prstGeom>
              <a:blipFill>
                <a:blip r:embed="rId2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CFFABD-52BB-4A4F-9E0A-714A01313A1D}"/>
                  </a:ext>
                </a:extLst>
              </p:cNvPr>
              <p:cNvSpPr/>
              <p:nvPr/>
            </p:nvSpPr>
            <p:spPr>
              <a:xfrm>
                <a:off x="1065443" y="2040264"/>
                <a:ext cx="3439403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ens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</a:rPr>
                            <m:t>DK</m:t>
                          </m:r>
                        </m:sub>
                      </m:sSub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400">
                                  <a:latin typeface="Cambria Math" panose="02040503050406030204" pitchFamily="18" charset="0"/>
                                </a:rPr>
                                <m:t>DK</m:t>
                              </m:r>
                            </m:sub>
                          </m:s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DK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CFFABD-52BB-4A4F-9E0A-714A01313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43" y="2040264"/>
                <a:ext cx="3439403" cy="533416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4A74C4-2009-2B4F-900E-364D5E391527}"/>
              </a:ext>
            </a:extLst>
          </p:cNvPr>
          <p:cNvSpPr txBox="1"/>
          <p:nvPr/>
        </p:nvSpPr>
        <p:spPr>
          <a:xfrm>
            <a:off x="1065443" y="1461516"/>
            <a:ext cx="902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Top-up</a:t>
            </a:r>
            <a:r>
              <a:rPr lang="zh-CN" altLang="en-US" sz="1800" dirty="0"/>
              <a:t> </a:t>
            </a:r>
            <a:r>
              <a:rPr lang="en-US" altLang="zh-CN" sz="1800" dirty="0"/>
              <a:t>injection</a:t>
            </a:r>
            <a:r>
              <a:rPr lang="zh-CN" altLang="en-US" sz="1800" dirty="0"/>
              <a:t>  </a:t>
            </a:r>
            <a:r>
              <a:rPr lang="en-US" altLang="zh-CN" sz="1800" dirty="0"/>
              <a:t>-&gt;</a:t>
            </a:r>
            <a:r>
              <a:rPr lang="zh-CN" altLang="en-US" sz="1800" dirty="0"/>
              <a:t>  </a:t>
            </a:r>
            <a:r>
              <a:rPr lang="en-US" altLang="zh-CN" sz="1800" dirty="0"/>
              <a:t>competition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polarization</a:t>
            </a:r>
            <a:r>
              <a:rPr lang="zh-CN" altLang="en-US" sz="1800" dirty="0"/>
              <a:t> </a:t>
            </a:r>
            <a:r>
              <a:rPr lang="en-US" altLang="zh-CN" sz="1800" dirty="0"/>
              <a:t>build-up</a:t>
            </a:r>
            <a:r>
              <a:rPr lang="zh-CN" altLang="en-US" sz="1800" dirty="0"/>
              <a:t> </a:t>
            </a:r>
            <a:r>
              <a:rPr lang="en-US" altLang="zh-CN" sz="1800" dirty="0"/>
              <a:t>&amp;</a:t>
            </a:r>
            <a:r>
              <a:rPr lang="zh-CN" altLang="en-US" sz="1800" dirty="0"/>
              <a:t> </a:t>
            </a:r>
            <a:r>
              <a:rPr lang="en-US" altLang="zh-CN" sz="1800" dirty="0"/>
              <a:t>beam</a:t>
            </a:r>
            <a:r>
              <a:rPr lang="zh-CN" altLang="en-US" sz="1800" dirty="0"/>
              <a:t> </a:t>
            </a:r>
            <a:r>
              <a:rPr lang="en-US" altLang="zh-CN" sz="1800" dirty="0"/>
              <a:t>decay/inject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5E04E5-9D81-134B-8C75-FC8779A74DE6}"/>
                  </a:ext>
                </a:extLst>
              </p:cNvPr>
              <p:cNvSpPr txBox="1"/>
              <p:nvPr/>
            </p:nvSpPr>
            <p:spPr>
              <a:xfrm>
                <a:off x="788606" y="2743999"/>
                <a:ext cx="79569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Using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self-polarization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-&gt;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decrease</a:t>
                </a:r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𝐷𝐾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&amp;&amp;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increase</a:t>
                </a:r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-&gt;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hurt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polarization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and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luminosity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Inject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polarized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beam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-&gt;</a:t>
                </a:r>
                <a:r>
                  <a:rPr lang="zh-CN" altLang="en-US" sz="1600" dirty="0"/>
                  <a:t> </a:t>
                </a:r>
                <a:r>
                  <a:rPr lang="en-US" altLang="zh-CN" sz="1600" dirty="0">
                    <a:solidFill>
                      <a:srgbClr val="00B050"/>
                    </a:solidFill>
                  </a:rPr>
                  <a:t>our</a:t>
                </a:r>
                <a:r>
                  <a:rPr lang="zh-CN" altLang="en-US" sz="1600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1600" dirty="0">
                    <a:solidFill>
                      <a:srgbClr val="00B050"/>
                    </a:solidFill>
                  </a:rPr>
                  <a:t>choice</a:t>
                </a:r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5E04E5-9D81-134B-8C75-FC8779A74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06" y="2743999"/>
                <a:ext cx="7956959" cy="830997"/>
              </a:xfrm>
              <a:prstGeom prst="rect">
                <a:avLst/>
              </a:prstGeom>
              <a:blipFill>
                <a:blip r:embed="rId4"/>
                <a:stretch>
                  <a:fillRect l="-159" t="-307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7769CBE-D370-024B-8709-0269C9FE496A}"/>
              </a:ext>
            </a:extLst>
          </p:cNvPr>
          <p:cNvSpPr/>
          <p:nvPr/>
        </p:nvSpPr>
        <p:spPr>
          <a:xfrm>
            <a:off x="352902" y="3790883"/>
            <a:ext cx="84890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the realization condition of average beam polarization &gt; 50% during colliding beam experiments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top-up injection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Injected beam polarization &gt; 50%</a:t>
            </a:r>
            <a:r>
              <a:rPr lang="zh-CN" altLang="en-US" sz="16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>
                <a:solidFill>
                  <a:srgbClr val="00B050"/>
                </a:solidFill>
              </a:rPr>
              <a:t>simulations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must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reserve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some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margin</a:t>
            </a:r>
            <a:r>
              <a:rPr lang="en-US" altLang="zh-CN" sz="1600" dirty="0"/>
              <a:t>)  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Polarization time &gt;&gt; beam lifetime</a:t>
            </a:r>
          </a:p>
        </p:txBody>
      </p:sp>
    </p:spTree>
    <p:extLst>
      <p:ext uri="{BB962C8B-B14F-4D97-AF65-F5344CB8AC3E}">
        <p14:creationId xmlns:p14="http://schemas.microsoft.com/office/powerpoint/2010/main" val="200332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7AA8-3BE3-7E45-89DC-8536A845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89901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e+/e-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beam?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B060-FF5D-3A4D-AEBB-F14008248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4066"/>
            <a:ext cx="8515350" cy="536895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</a:rPr>
              <a:t>Injection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of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polarized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beam,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source?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FAF55-86A1-964A-BFC9-31C0BAE9A1DF}"/>
              </a:ext>
            </a:extLst>
          </p:cNvPr>
          <p:cNvSpPr txBox="1"/>
          <p:nvPr/>
        </p:nvSpPr>
        <p:spPr>
          <a:xfrm>
            <a:off x="957120" y="1261083"/>
            <a:ext cx="883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Polarized</a:t>
            </a:r>
            <a:r>
              <a:rPr lang="zh-CN" altLang="en-US" sz="1800" dirty="0"/>
              <a:t> </a:t>
            </a:r>
            <a:r>
              <a:rPr lang="en-US" altLang="zh-CN" sz="1800" dirty="0"/>
              <a:t>e-</a:t>
            </a:r>
            <a:r>
              <a:rPr lang="zh-CN" altLang="en-US" sz="1800" dirty="0"/>
              <a:t> </a:t>
            </a:r>
            <a:r>
              <a:rPr lang="en-US" altLang="zh-CN" sz="1800" dirty="0"/>
              <a:t>source</a:t>
            </a:r>
            <a:r>
              <a:rPr lang="zh-CN" altLang="en-US" sz="1800" dirty="0"/>
              <a:t> </a:t>
            </a:r>
            <a:r>
              <a:rPr lang="en-US" altLang="zh-CN" sz="1800" dirty="0"/>
              <a:t>capable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provide</a:t>
            </a:r>
            <a:r>
              <a:rPr lang="zh-CN" altLang="en-US" sz="1800" dirty="0"/>
              <a:t> </a:t>
            </a:r>
            <a:r>
              <a:rPr lang="en-US" altLang="zh-CN" sz="1800" dirty="0"/>
              <a:t>80%~90%</a:t>
            </a:r>
            <a:r>
              <a:rPr lang="zh-CN" altLang="en-US" sz="1800" dirty="0"/>
              <a:t> </a:t>
            </a:r>
            <a:r>
              <a:rPr lang="en-US" altLang="zh-CN" sz="1800" dirty="0"/>
              <a:t>polarization</a:t>
            </a:r>
            <a:r>
              <a:rPr lang="zh-CN" altLang="en-US" sz="1800" dirty="0"/>
              <a:t> </a:t>
            </a:r>
            <a:r>
              <a:rPr lang="en-US" altLang="zh-CN" sz="1800" dirty="0"/>
              <a:t>is</a:t>
            </a:r>
            <a:r>
              <a:rPr lang="zh-CN" altLang="en-US" sz="1800" dirty="0"/>
              <a:t> </a:t>
            </a:r>
            <a:r>
              <a:rPr lang="en-US" altLang="zh-CN" sz="1800" dirty="0"/>
              <a:t>quite</a:t>
            </a:r>
            <a:r>
              <a:rPr lang="zh-CN" altLang="en-US" sz="1800" dirty="0"/>
              <a:t> </a:t>
            </a:r>
            <a:r>
              <a:rPr lang="en-US" altLang="zh-CN" sz="1800" dirty="0"/>
              <a:t>matured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Polarized</a:t>
            </a:r>
            <a:r>
              <a:rPr lang="zh-CN" altLang="en-US" sz="1800" dirty="0"/>
              <a:t> </a:t>
            </a:r>
            <a:r>
              <a:rPr lang="en-US" altLang="zh-CN" sz="1800" dirty="0"/>
              <a:t>e+</a:t>
            </a:r>
            <a:r>
              <a:rPr lang="zh-CN" altLang="en-US" sz="1800" dirty="0"/>
              <a:t> </a:t>
            </a:r>
            <a:r>
              <a:rPr lang="en-US" altLang="zh-CN" sz="1800" dirty="0"/>
              <a:t>sources</a:t>
            </a:r>
            <a:r>
              <a:rPr lang="zh-CN" altLang="en-US" sz="1800" dirty="0"/>
              <a:t> </a:t>
            </a:r>
            <a:r>
              <a:rPr lang="en-US" altLang="zh-CN" sz="1800" dirty="0"/>
              <a:t>suffer</a:t>
            </a:r>
            <a:r>
              <a:rPr lang="zh-CN" altLang="en-US" sz="1800" dirty="0"/>
              <a:t> </a:t>
            </a:r>
            <a:r>
              <a:rPr lang="en-US" altLang="zh-CN" sz="1800" dirty="0"/>
              <a:t>from</a:t>
            </a:r>
            <a:r>
              <a:rPr lang="zh-CN" altLang="en-US" sz="1800" dirty="0"/>
              <a:t> </a:t>
            </a:r>
            <a:r>
              <a:rPr lang="en-US" altLang="zh-CN" sz="1800" dirty="0"/>
              <a:t>low</a:t>
            </a:r>
            <a:r>
              <a:rPr lang="zh-CN" altLang="en-US" sz="1800" dirty="0"/>
              <a:t> </a:t>
            </a:r>
            <a:r>
              <a:rPr lang="en-US" altLang="zh-CN" sz="1800" dirty="0"/>
              <a:t>e+/e-</a:t>
            </a:r>
            <a:r>
              <a:rPr lang="zh-CN" altLang="en-US" sz="1800" dirty="0"/>
              <a:t> </a:t>
            </a:r>
            <a:r>
              <a:rPr lang="en-US" altLang="zh-CN" sz="1800" dirty="0"/>
              <a:t>conversion</a:t>
            </a:r>
            <a:r>
              <a:rPr lang="zh-CN" altLang="en-US" sz="1800" dirty="0"/>
              <a:t> </a:t>
            </a:r>
            <a:r>
              <a:rPr lang="en-US" altLang="zh-CN" sz="1800" dirty="0"/>
              <a:t>rate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proposal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positron</a:t>
            </a:r>
            <a:r>
              <a:rPr lang="zh-CN" altLang="en-US" sz="1800" dirty="0"/>
              <a:t> </a:t>
            </a:r>
            <a:r>
              <a:rPr lang="en-US" altLang="zh-CN" sz="1800" dirty="0"/>
              <a:t>polarizing</a:t>
            </a:r>
            <a:r>
              <a:rPr lang="zh-CN" altLang="en-US" sz="1800" dirty="0"/>
              <a:t> </a:t>
            </a:r>
            <a:r>
              <a:rPr lang="en-US" altLang="zh-CN" sz="1800" dirty="0"/>
              <a:t>ring</a:t>
            </a:r>
            <a:r>
              <a:rPr lang="zh-CN" altLang="en-US" sz="1800" dirty="0"/>
              <a:t> </a:t>
            </a:r>
            <a:r>
              <a:rPr lang="en-US" altLang="zh-CN" sz="1800" dirty="0"/>
              <a:t>is</a:t>
            </a:r>
            <a:r>
              <a:rPr lang="zh-CN" altLang="en-US" sz="1800" dirty="0"/>
              <a:t> </a:t>
            </a:r>
            <a:r>
              <a:rPr lang="en-US" altLang="zh-CN" sz="1800" dirty="0"/>
              <a:t>under</a:t>
            </a:r>
            <a:r>
              <a:rPr lang="zh-CN" altLang="en-US" sz="1800" dirty="0"/>
              <a:t> </a:t>
            </a:r>
            <a:r>
              <a:rPr lang="en-US" altLang="zh-CN" sz="1800" dirty="0"/>
              <a:t>study</a:t>
            </a:r>
            <a:r>
              <a:rPr lang="zh-CN" altLang="en-US" sz="1800" dirty="0"/>
              <a:t> </a:t>
            </a:r>
            <a:endParaRPr lang="en-US" sz="1800" dirty="0"/>
          </a:p>
        </p:txBody>
      </p:sp>
      <p:graphicFrame>
        <p:nvGraphicFramePr>
          <p:cNvPr id="13" name="表格 4">
            <a:extLst>
              <a:ext uri="{FF2B5EF4-FFF2-40B4-BE49-F238E27FC236}">
                <a16:creationId xmlns:a16="http://schemas.microsoft.com/office/drawing/2014/main" id="{83EC4B0B-2C35-BC4C-800B-E6004D488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827295"/>
              </p:ext>
            </p:extLst>
          </p:nvPr>
        </p:nvGraphicFramePr>
        <p:xfrm>
          <a:off x="5088047" y="2719242"/>
          <a:ext cx="3865828" cy="265163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9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226"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Parameters of CEPC polarized electron</a:t>
                      </a:r>
                      <a:r>
                        <a:rPr lang="en-US" altLang="zh-CN" sz="1400" kern="100" baseline="0" dirty="0">
                          <a:effectLst/>
                          <a:latin typeface="+mn-lt"/>
                        </a:rPr>
                        <a:t> source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Gun</a:t>
                      </a:r>
                      <a:r>
                        <a:rPr lang="en-US" altLang="zh-CN" sz="1400" kern="100" baseline="0" dirty="0">
                          <a:effectLst/>
                          <a:latin typeface="+mn-lt"/>
                        </a:rPr>
                        <a:t> type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Photocathode DC Gun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Cathode</a:t>
                      </a:r>
                      <a:r>
                        <a:rPr lang="zh-CN" altLang="en-US" sz="1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material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latin typeface="+mn-lt"/>
                        </a:rPr>
                        <a:t>Super-lattice 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GaAs/</a:t>
                      </a:r>
                      <a:r>
                        <a:rPr lang="en-US" sz="1400" kern="100" dirty="0" err="1">
                          <a:effectLst/>
                          <a:latin typeface="+mn-lt"/>
                        </a:rPr>
                        <a:t>GaAsP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HV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150-200kV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QE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0.5%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Polarization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≥85% (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90%???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)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Electrons/bunch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2×10</a:t>
                      </a:r>
                      <a:r>
                        <a:rPr lang="en-US" sz="1400" kern="100" baseline="30000" dirty="0">
                          <a:effectLst/>
                          <a:latin typeface="+mn-lt"/>
                        </a:rPr>
                        <a:t>10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100Hz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641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Drive laser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780nm</a:t>
                      </a:r>
                      <a:r>
                        <a:rPr lang="zh-CN" altLang="en-US" sz="1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(</a:t>
                      </a:r>
                      <a:r>
                        <a:rPr lang="zh-CN" sz="1400" kern="100" dirty="0">
                          <a:effectLst/>
                          <a:latin typeface="+mn-lt"/>
                        </a:rPr>
                        <a:t>±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20nm</a:t>
                      </a:r>
                      <a:r>
                        <a:rPr lang="en-US" altLang="zh-CN" sz="1400" kern="100" dirty="0">
                          <a:effectLst/>
                          <a:latin typeface="+mn-lt"/>
                        </a:rPr>
                        <a:t>),</a:t>
                      </a:r>
                      <a:r>
                        <a:rPr lang="zh-CN" altLang="en-US" sz="140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10μJ@1ns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" name="表格 4">
            <a:extLst>
              <a:ext uri="{FF2B5EF4-FFF2-40B4-BE49-F238E27FC236}">
                <a16:creationId xmlns:a16="http://schemas.microsoft.com/office/drawing/2014/main" id="{335078FC-83D8-9C44-BF32-302F177E8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75026"/>
              </p:ext>
            </p:extLst>
          </p:nvPr>
        </p:nvGraphicFramePr>
        <p:xfrm>
          <a:off x="0" y="3208124"/>
          <a:ext cx="4927631" cy="21605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9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052">
                  <a:extLst>
                    <a:ext uri="{9D8B030D-6E8A-4147-A177-3AD203B41FA5}">
                      <a16:colId xmlns:a16="http://schemas.microsoft.com/office/drawing/2014/main" val="4230188965"/>
                    </a:ext>
                  </a:extLst>
                </a:gridCol>
              </a:tblGrid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Parameter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ILC(TDR)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CLIC(3TeV)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CEPC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Electrons/</a:t>
                      </a: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microbunch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2×10</a:t>
                      </a:r>
                      <a:r>
                        <a:rPr lang="en-US" sz="1400" kern="100" baseline="30000" dirty="0">
                          <a:effectLst/>
                        </a:rPr>
                        <a:t>10</a:t>
                      </a:r>
                      <a:endParaRPr lang="zh-CN" sz="1400" kern="100" baseline="300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0.6×10</a:t>
                      </a:r>
                      <a:r>
                        <a:rPr lang="en-US" altLang="zh-CN" sz="1400" kern="100" baseline="30000" dirty="0">
                          <a:effectLst/>
                        </a:rPr>
                        <a:t>10</a:t>
                      </a:r>
                      <a:endParaRPr lang="zh-CN" altLang="zh-CN" sz="1400" kern="100" baseline="300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&gt;0.94×10</a:t>
                      </a:r>
                      <a:r>
                        <a:rPr lang="en-US" altLang="zh-CN" sz="1400" b="1" kern="100" baseline="300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zh-CN" altLang="zh-CN" sz="1400" b="1" kern="100" baseline="30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 / </a:t>
                      </a: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microbunch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3.2nC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sym typeface="Wingdings" panose="05000000000000000000" pitchFamily="2" charset="2"/>
                        </a:rPr>
                        <a:t>1nC</a:t>
                      </a:r>
                      <a:endParaRPr lang="zh-CN" sz="14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1.5nC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microbunches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1312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312</a:t>
                      </a:r>
                      <a:endParaRPr lang="zh-CN" sz="14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60302157"/>
                  </a:ext>
                </a:extLst>
              </a:tr>
              <a:tr h="39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Macropulse</a:t>
                      </a: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repetition rate</a:t>
                      </a:r>
                      <a:endParaRPr 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5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50</a:t>
                      </a:r>
                      <a:endParaRPr lang="zh-CN" sz="14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zh-CN" sz="1400" b="1" kern="100" baseline="30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current from gun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21</a:t>
                      </a:r>
                      <a:r>
                        <a:rPr lang="en-US" altLang="zh-CN" sz="1400" kern="100" dirty="0">
                          <a:effectLst/>
                        </a:rPr>
                        <a:t>μA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 15μA</a:t>
                      </a:r>
                      <a:endParaRPr lang="zh-CN" alt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 0.15μA</a:t>
                      </a:r>
                      <a:endParaRPr lang="zh-CN" alt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Polarization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&gt;80%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&gt;80%</a:t>
                      </a:r>
                      <a:endParaRPr lang="zh-CN" alt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&gt;80%</a:t>
                      </a:r>
                      <a:endParaRPr lang="zh-CN" alt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1D8DA6-9348-9F45-B51D-D50CA96E8E25}"/>
              </a:ext>
            </a:extLst>
          </p:cNvPr>
          <p:cNvSpPr txBox="1"/>
          <p:nvPr/>
        </p:nvSpPr>
        <p:spPr>
          <a:xfrm>
            <a:off x="957120" y="2797064"/>
            <a:ext cx="4191754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electron</a:t>
            </a:r>
            <a:r>
              <a:rPr lang="zh-CN" altLang="en-US" dirty="0"/>
              <a:t> </a:t>
            </a:r>
            <a:r>
              <a:rPr lang="en-US" altLang="zh-CN" dirty="0"/>
              <a:t>sources</a:t>
            </a:r>
            <a:r>
              <a:rPr lang="zh-CN" altLang="en-US" dirty="0"/>
              <a:t> </a:t>
            </a:r>
            <a:r>
              <a:rPr lang="en-US" altLang="zh-CN" dirty="0"/>
              <a:t>(Li</a:t>
            </a:r>
            <a:r>
              <a:rPr lang="zh-CN" altLang="en-US" dirty="0"/>
              <a:t> </a:t>
            </a:r>
            <a:r>
              <a:rPr lang="en-US" altLang="zh-CN" dirty="0"/>
              <a:t>Xiaoping)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7AA8-3BE3-7E45-89DC-8536A845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89901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polarize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e+/e-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beam?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B060-FF5D-3A4D-AEBB-F14008248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4066"/>
            <a:ext cx="8515350" cy="536895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rgbClr val="0432FF"/>
                </a:solidFill>
              </a:rPr>
              <a:t>Injection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of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polarized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beam,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transport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and</a:t>
            </a:r>
            <a:r>
              <a:rPr lang="zh-CN" altLang="en-US" sz="2000" dirty="0">
                <a:solidFill>
                  <a:srgbClr val="0432FF"/>
                </a:solidFill>
              </a:rPr>
              <a:t> </a:t>
            </a:r>
            <a:r>
              <a:rPr lang="en-US" altLang="zh-CN" sz="2000" dirty="0">
                <a:solidFill>
                  <a:srgbClr val="0432FF"/>
                </a:solidFill>
              </a:rPr>
              <a:t>maintenance?</a:t>
            </a:r>
            <a:endParaRPr lang="en-US" sz="2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CB0ECEF-FAB6-9F45-B8EA-24698366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23" y="1328534"/>
            <a:ext cx="7799005" cy="39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4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2243</TotalTime>
  <Words>1591</Words>
  <Application>Microsoft Macintosh PowerPoint</Application>
  <PresentationFormat>On-screen Show (16:10)</PresentationFormat>
  <Paragraphs>225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CEPC Z-pole polarization study status</vt:lpstr>
      <vt:lpstr>Outline</vt:lpstr>
      <vt:lpstr>Motivation of CEPC Z-pole polarized beam program</vt:lpstr>
      <vt:lpstr>Wish list and key questions</vt:lpstr>
      <vt:lpstr>How to polarize the e+/e- beam?</vt:lpstr>
      <vt:lpstr>How to polarize the e+/e- beam?</vt:lpstr>
      <vt:lpstr>How to polarize the e+/e- beam?</vt:lpstr>
      <vt:lpstr>How to polarize the e+/e- beam?</vt:lpstr>
      <vt:lpstr>How to polarize the e+/e- beam?</vt:lpstr>
      <vt:lpstr>PowerPoint Presentation</vt:lpstr>
      <vt:lpstr>How to adjust the polarization direction?</vt:lpstr>
      <vt:lpstr>PowerPoint Presentation</vt:lpstr>
      <vt:lpstr>PowerPoint Presentation</vt:lpstr>
      <vt:lpstr>How to adjust the polarization direction?</vt:lpstr>
      <vt:lpstr>How to adjust the polarization direction?</vt:lpstr>
      <vt:lpstr>How to adjust the polarization direction?</vt:lpstr>
      <vt:lpstr>How to adjust the polarization direction?</vt:lpstr>
      <vt:lpstr>How to adjust the polarization direction?</vt:lpstr>
      <vt:lpstr>How to realize a high luminosity, polarization and a reasonable lifetime?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Z-pole polarization</dc:title>
  <dc:creator>DUAN ZHE</dc:creator>
  <cp:lastModifiedBy>DUAN ZHE</cp:lastModifiedBy>
  <cp:revision>271</cp:revision>
  <dcterms:created xsi:type="dcterms:W3CDTF">2020-08-15T10:53:30Z</dcterms:created>
  <dcterms:modified xsi:type="dcterms:W3CDTF">2021-02-25T03:24:09Z</dcterms:modified>
</cp:coreProperties>
</file>