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7" r:id="rId5"/>
    <p:sldId id="276" r:id="rId6"/>
    <p:sldId id="259" r:id="rId7"/>
    <p:sldId id="278" r:id="rId8"/>
    <p:sldId id="260" r:id="rId9"/>
    <p:sldId id="26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75B02-B7B8-4619-99AD-E82CBEA163AB}" type="datetimeFigureOut">
              <a:rPr lang="zh-CN" altLang="en-US" smtClean="0"/>
              <a:t>2021-2-4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1AE4B-EEF1-4463-BF41-096C3BD68810}" type="slidenum">
              <a:rPr lang="zh-CN" altLang="en-US" smtClean="0"/>
              <a:t>‹#›</a:t>
            </a:fld>
            <a:endParaRPr lang="zh-CN" altLang="en-US"/>
          </a:p>
        </p:txBody>
      </p:sp>
    </p:spTree>
    <p:extLst>
      <p:ext uri="{BB962C8B-B14F-4D97-AF65-F5344CB8AC3E}">
        <p14:creationId xmlns:p14="http://schemas.microsoft.com/office/powerpoint/2010/main" val="16494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91AE4B-EEF1-4463-BF41-096C3BD68810}" type="slidenum">
              <a:rPr lang="zh-CN" altLang="en-US" smtClean="0"/>
              <a:t>9</a:t>
            </a:fld>
            <a:endParaRPr lang="zh-CN" altLang="en-US"/>
          </a:p>
        </p:txBody>
      </p:sp>
    </p:spTree>
    <p:extLst>
      <p:ext uri="{BB962C8B-B14F-4D97-AF65-F5344CB8AC3E}">
        <p14:creationId xmlns:p14="http://schemas.microsoft.com/office/powerpoint/2010/main" val="184284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488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159923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248392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348114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264846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39371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32826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203977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321660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66188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2326ECA-BB4F-4A4B-A650-608A2B6D6C70}" type="datetimeFigureOut">
              <a:rPr lang="zh-CN" altLang="en-US" smtClean="0"/>
              <a:t>2021-2-4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84469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26ECA-BB4F-4A4B-A650-608A2B6D6C70}" type="datetimeFigureOut">
              <a:rPr lang="zh-CN" altLang="en-US" smtClean="0"/>
              <a:t>2021-2-4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C51DC-F228-4C61-BEFF-58DCC8ED4B41}" type="slidenum">
              <a:rPr lang="zh-CN" altLang="en-US" smtClean="0"/>
              <a:t>‹#›</a:t>
            </a:fld>
            <a:endParaRPr lang="zh-CN" altLang="en-US"/>
          </a:p>
        </p:txBody>
      </p:sp>
    </p:spTree>
    <p:extLst>
      <p:ext uri="{BB962C8B-B14F-4D97-AF65-F5344CB8AC3E}">
        <p14:creationId xmlns:p14="http://schemas.microsoft.com/office/powerpoint/2010/main" val="323045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06416" y="3602038"/>
            <a:ext cx="9144000" cy="1655762"/>
          </a:xfrm>
        </p:spPr>
        <p:txBody>
          <a:bodyPr/>
          <a:lstStyle/>
          <a:p>
            <a:endParaRPr lang="en-US" altLang="zh-CN" dirty="0" smtClean="0"/>
          </a:p>
          <a:p>
            <a:endParaRPr lang="en-US" altLang="zh-CN" dirty="0"/>
          </a:p>
          <a:p>
            <a:r>
              <a:rPr lang="en-US" altLang="zh-CN" sz="3600" dirty="0" smtClean="0"/>
              <a:t>Li Xiaoping</a:t>
            </a:r>
            <a:endParaRPr lang="zh-CN" altLang="en-US" sz="3600" dirty="0"/>
          </a:p>
        </p:txBody>
      </p:sp>
      <p:sp>
        <p:nvSpPr>
          <p:cNvPr id="8" name="矩形 7"/>
          <p:cNvSpPr/>
          <p:nvPr/>
        </p:nvSpPr>
        <p:spPr>
          <a:xfrm>
            <a:off x="782516" y="2290705"/>
            <a:ext cx="10656276" cy="830997"/>
          </a:xfrm>
          <a:prstGeom prst="rect">
            <a:avLst/>
          </a:prstGeom>
        </p:spPr>
        <p:txBody>
          <a:bodyPr wrap="square">
            <a:spAutoFit/>
          </a:bodyPr>
          <a:lstStyle/>
          <a:p>
            <a:pPr algn="ctr"/>
            <a:r>
              <a:rPr lang="zh-CN" altLang="en-US" sz="4800" b="1" dirty="0" smtClean="0">
                <a:solidFill>
                  <a:srgbClr val="3366FF"/>
                </a:solidFill>
                <a:latin typeface="+mj-lt"/>
                <a:ea typeface="+mj-ea"/>
                <a:cs typeface="+mj-cs"/>
              </a:rPr>
              <a:t>Polariz</a:t>
            </a:r>
            <a:r>
              <a:rPr lang="en-US" altLang="zh-CN" sz="4800" b="1" dirty="0" err="1" smtClean="0">
                <a:solidFill>
                  <a:srgbClr val="3366FF"/>
                </a:solidFill>
                <a:latin typeface="+mj-lt"/>
                <a:ea typeface="+mj-ea"/>
                <a:cs typeface="+mj-cs"/>
              </a:rPr>
              <a:t>ed</a:t>
            </a:r>
            <a:r>
              <a:rPr lang="zh-CN" altLang="en-US" sz="4800" b="1" dirty="0" smtClean="0">
                <a:solidFill>
                  <a:srgbClr val="3366FF"/>
                </a:solidFill>
                <a:latin typeface="+mj-lt"/>
                <a:ea typeface="+mj-ea"/>
                <a:cs typeface="+mj-cs"/>
              </a:rPr>
              <a:t> </a:t>
            </a:r>
            <a:r>
              <a:rPr lang="zh-CN" altLang="en-US" sz="4800" b="1" dirty="0">
                <a:solidFill>
                  <a:srgbClr val="3366FF"/>
                </a:solidFill>
                <a:latin typeface="+mj-lt"/>
                <a:ea typeface="+mj-ea"/>
                <a:cs typeface="+mj-cs"/>
              </a:rPr>
              <a:t>electron </a:t>
            </a:r>
            <a:r>
              <a:rPr lang="zh-CN" altLang="en-US" sz="4800" b="1" dirty="0" smtClean="0">
                <a:solidFill>
                  <a:srgbClr val="3366FF"/>
                </a:solidFill>
                <a:latin typeface="+mj-lt"/>
                <a:ea typeface="+mj-ea"/>
                <a:cs typeface="+mj-cs"/>
              </a:rPr>
              <a:t>source </a:t>
            </a:r>
            <a:r>
              <a:rPr lang="zh-CN" altLang="en-US" sz="4800" b="1" dirty="0">
                <a:solidFill>
                  <a:srgbClr val="3366FF"/>
                </a:solidFill>
                <a:latin typeface="+mj-lt"/>
                <a:ea typeface="+mj-ea"/>
                <a:cs typeface="+mj-cs"/>
              </a:rPr>
              <a:t>for </a:t>
            </a:r>
            <a:r>
              <a:rPr lang="zh-CN" altLang="en-US" sz="4800" b="1" dirty="0" smtClean="0">
                <a:solidFill>
                  <a:srgbClr val="3366FF"/>
                </a:solidFill>
                <a:latin typeface="+mj-lt"/>
                <a:ea typeface="+mj-ea"/>
                <a:cs typeface="+mj-cs"/>
              </a:rPr>
              <a:t>CEPC </a:t>
            </a:r>
            <a:r>
              <a:rPr lang="en-US" altLang="zh-CN" sz="4800" b="1" dirty="0" err="1" smtClean="0">
                <a:solidFill>
                  <a:srgbClr val="3366FF"/>
                </a:solidFill>
                <a:latin typeface="+mj-lt"/>
                <a:ea typeface="+mj-ea"/>
                <a:cs typeface="+mj-cs"/>
              </a:rPr>
              <a:t>Linac</a:t>
            </a:r>
            <a:r>
              <a:rPr lang="en-US" altLang="zh-CN" sz="4800" b="1" dirty="0" smtClean="0">
                <a:solidFill>
                  <a:srgbClr val="3366FF"/>
                </a:solidFill>
                <a:latin typeface="+mj-lt"/>
                <a:ea typeface="+mj-ea"/>
                <a:cs typeface="+mj-cs"/>
              </a:rPr>
              <a:t> </a:t>
            </a:r>
            <a:endParaRPr lang="zh-CN" altLang="en-US" sz="4800" b="1" dirty="0">
              <a:solidFill>
                <a:srgbClr val="3366FF"/>
              </a:solidFill>
              <a:latin typeface="+mj-lt"/>
              <a:ea typeface="+mj-ea"/>
              <a:cs typeface="+mj-cs"/>
            </a:endParaRPr>
          </a:p>
        </p:txBody>
      </p:sp>
    </p:spTree>
    <p:extLst>
      <p:ext uri="{BB962C8B-B14F-4D97-AF65-F5344CB8AC3E}">
        <p14:creationId xmlns:p14="http://schemas.microsoft.com/office/powerpoint/2010/main" val="209017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Background</a:t>
            </a:r>
            <a:endParaRPr lang="zh-CN" altLang="en-US" sz="4000" b="1" dirty="0">
              <a:solidFill>
                <a:srgbClr val="3366FF"/>
              </a:solidFill>
            </a:endParaRPr>
          </a:p>
        </p:txBody>
      </p:sp>
      <p:sp>
        <p:nvSpPr>
          <p:cNvPr id="3" name="内容占位符 2"/>
          <p:cNvSpPr>
            <a:spLocks noGrp="1"/>
          </p:cNvSpPr>
          <p:nvPr>
            <p:ph idx="1"/>
          </p:nvPr>
        </p:nvSpPr>
        <p:spPr>
          <a:xfrm>
            <a:off x="838200" y="1535479"/>
            <a:ext cx="10515600" cy="5031576"/>
          </a:xfrm>
        </p:spPr>
        <p:txBody>
          <a:bodyPr>
            <a:normAutofit/>
          </a:bodyPr>
          <a:lstStyle/>
          <a:p>
            <a:r>
              <a:rPr lang="en-US" altLang="zh-CN" dirty="0" smtClean="0"/>
              <a:t>CEPC </a:t>
            </a:r>
            <a:r>
              <a:rPr lang="en-US" altLang="zh-CN" dirty="0" err="1" smtClean="0"/>
              <a:t>Linac</a:t>
            </a:r>
            <a:r>
              <a:rPr lang="en-US" altLang="zh-CN" dirty="0" smtClean="0"/>
              <a:t> design</a:t>
            </a:r>
          </a:p>
          <a:p>
            <a:endParaRPr lang="en-US" altLang="zh-CN" dirty="0"/>
          </a:p>
          <a:p>
            <a:pPr>
              <a:spcBef>
                <a:spcPts val="2400"/>
              </a:spcBef>
            </a:pPr>
            <a:endParaRPr lang="en-US" altLang="zh-CN" dirty="0" smtClean="0"/>
          </a:p>
          <a:p>
            <a:pPr>
              <a:spcBef>
                <a:spcPts val="2400"/>
              </a:spcBef>
            </a:pPr>
            <a:endParaRPr lang="en-US" altLang="zh-CN" dirty="0"/>
          </a:p>
          <a:p>
            <a:pPr>
              <a:spcBef>
                <a:spcPts val="2400"/>
              </a:spcBef>
            </a:pPr>
            <a:endParaRPr lang="en-US" altLang="zh-CN" dirty="0" smtClean="0"/>
          </a:p>
          <a:p>
            <a:pPr>
              <a:spcBef>
                <a:spcPts val="2400"/>
              </a:spcBef>
            </a:pPr>
            <a:endParaRPr lang="en-US" altLang="zh-CN" dirty="0"/>
          </a:p>
          <a:p>
            <a:pPr>
              <a:spcBef>
                <a:spcPts val="2400"/>
              </a:spcBef>
            </a:pPr>
            <a:r>
              <a:rPr lang="en-US" altLang="zh-CN" dirty="0" smtClean="0"/>
              <a:t>Polarized </a:t>
            </a:r>
            <a:r>
              <a:rPr lang="en-US" altLang="zh-CN" dirty="0" err="1" smtClean="0"/>
              <a:t>Linac</a:t>
            </a:r>
            <a:r>
              <a:rPr lang="en-US" altLang="zh-CN" dirty="0" smtClean="0"/>
              <a:t> scheme: </a:t>
            </a:r>
          </a:p>
          <a:p>
            <a:pPr marL="0" indent="0">
              <a:buNone/>
            </a:pPr>
            <a:r>
              <a:rPr lang="en-US" altLang="zh-CN" dirty="0"/>
              <a:t> </a:t>
            </a:r>
            <a:r>
              <a:rPr lang="en-US" altLang="zh-CN" dirty="0" smtClean="0"/>
              <a:t>           </a:t>
            </a:r>
            <a:r>
              <a:rPr lang="en-US" altLang="zh-CN" dirty="0" smtClean="0">
                <a:solidFill>
                  <a:srgbClr val="FF0000"/>
                </a:solidFill>
              </a:rPr>
              <a:t>Polarization &gt;80% </a:t>
            </a:r>
            <a:r>
              <a:rPr lang="en-US" altLang="zh-CN" dirty="0" smtClean="0">
                <a:solidFill>
                  <a:srgbClr val="FF0000"/>
                </a:solidFill>
              </a:rPr>
              <a:t>for </a:t>
            </a:r>
            <a:r>
              <a:rPr lang="en-US" altLang="zh-CN" dirty="0" smtClean="0">
                <a:solidFill>
                  <a:srgbClr val="FF0000"/>
                </a:solidFill>
              </a:rPr>
              <a:t>e- and </a:t>
            </a:r>
            <a:r>
              <a:rPr lang="en-US" altLang="zh-CN" dirty="0" smtClean="0">
                <a:solidFill>
                  <a:srgbClr val="FF0000"/>
                </a:solidFill>
              </a:rPr>
              <a:t>@ </a:t>
            </a:r>
            <a:r>
              <a:rPr lang="en-US" altLang="zh-CN" dirty="0" smtClean="0">
                <a:solidFill>
                  <a:srgbClr val="FF0000"/>
                </a:solidFill>
              </a:rPr>
              <a:t>the end of </a:t>
            </a:r>
            <a:r>
              <a:rPr lang="en-US" altLang="zh-CN" dirty="0" err="1" smtClean="0">
                <a:solidFill>
                  <a:srgbClr val="FF0000"/>
                </a:solidFill>
              </a:rPr>
              <a:t>Linac</a:t>
            </a:r>
            <a:endParaRPr lang="en-US" altLang="zh-CN" dirty="0" smtClean="0">
              <a:solidFill>
                <a:srgbClr val="FF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294495483"/>
              </p:ext>
            </p:extLst>
          </p:nvPr>
        </p:nvGraphicFramePr>
        <p:xfrm>
          <a:off x="1485989" y="2456313"/>
          <a:ext cx="9645872" cy="2854463"/>
        </p:xfrm>
        <a:graphic>
          <a:graphicData uri="http://schemas.openxmlformats.org/drawingml/2006/table">
            <a:tbl>
              <a:tblPr firstRow="1" firstCol="1" bandRow="1">
                <a:tableStyleId>{7DF18680-E054-41AD-8BC1-D1AEF772440D}</a:tableStyleId>
              </a:tblPr>
              <a:tblGrid>
                <a:gridCol w="3738147">
                  <a:extLst>
                    <a:ext uri="{9D8B030D-6E8A-4147-A177-3AD203B41FA5}">
                      <a16:colId xmlns:a16="http://schemas.microsoft.com/office/drawing/2014/main" val="20000"/>
                    </a:ext>
                  </a:extLst>
                </a:gridCol>
                <a:gridCol w="1450095">
                  <a:extLst>
                    <a:ext uri="{9D8B030D-6E8A-4147-A177-3AD203B41FA5}">
                      <a16:colId xmlns:a16="http://schemas.microsoft.com/office/drawing/2014/main" val="20001"/>
                    </a:ext>
                  </a:extLst>
                </a:gridCol>
                <a:gridCol w="937037">
                  <a:extLst>
                    <a:ext uri="{9D8B030D-6E8A-4147-A177-3AD203B41FA5}">
                      <a16:colId xmlns:a16="http://schemas.microsoft.com/office/drawing/2014/main" val="20002"/>
                    </a:ext>
                  </a:extLst>
                </a:gridCol>
                <a:gridCol w="1544465">
                  <a:extLst>
                    <a:ext uri="{9D8B030D-6E8A-4147-A177-3AD203B41FA5}">
                      <a16:colId xmlns:a16="http://schemas.microsoft.com/office/drawing/2014/main" val="20003"/>
                    </a:ext>
                  </a:extLst>
                </a:gridCol>
                <a:gridCol w="1976128">
                  <a:extLst>
                    <a:ext uri="{9D8B030D-6E8A-4147-A177-3AD203B41FA5}">
                      <a16:colId xmlns:a16="http://schemas.microsoft.com/office/drawing/2014/main" val="4230188965"/>
                    </a:ext>
                  </a:extLst>
                </a:gridCol>
              </a:tblGrid>
              <a:tr h="303438">
                <a:tc>
                  <a:txBody>
                    <a:bodyPr/>
                    <a:lstStyle/>
                    <a:p>
                      <a:pPr algn="ctr">
                        <a:spcAft>
                          <a:spcPts val="0"/>
                        </a:spcAft>
                      </a:pPr>
                      <a:r>
                        <a:rPr lang="en-US" sz="2000" kern="100" dirty="0">
                          <a:effectLst/>
                        </a:rPr>
                        <a:t>Parameter</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a:effectLst/>
                        </a:rPr>
                        <a:t>Symbol</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a:effectLst/>
                        </a:rPr>
                        <a:t>Unit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2000" kern="100" dirty="0" smtClean="0">
                          <a:effectLst/>
                        </a:rPr>
                        <a:t>Baseline</a:t>
                      </a:r>
                      <a:endParaRPr lang="zh-CN" sz="20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800" kern="100" dirty="0" smtClean="0">
                          <a:effectLst/>
                        </a:rPr>
                        <a:t>Alternative</a:t>
                      </a:r>
                      <a:endParaRPr lang="zh-CN" sz="18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252864">
                <a:tc>
                  <a:txBody>
                    <a:bodyPr/>
                    <a:lstStyle/>
                    <a:p>
                      <a:pPr algn="ctr">
                        <a:spcAft>
                          <a:spcPts val="0"/>
                        </a:spcAft>
                      </a:pPr>
                      <a:r>
                        <a:rPr lang="en-US" altLang="zh-CN" sz="1800" kern="100" dirty="0" smtClean="0">
                          <a:effectLst/>
                        </a:rPr>
                        <a:t>e</a:t>
                      </a:r>
                      <a:r>
                        <a:rPr lang="en-US" sz="1800" kern="100" baseline="30000" dirty="0" smtClean="0">
                          <a:effectLst/>
                        </a:rPr>
                        <a:t>-</a:t>
                      </a:r>
                      <a:r>
                        <a:rPr lang="en-US" sz="1800" kern="100" dirty="0" smtClean="0">
                          <a:effectLst/>
                        </a:rPr>
                        <a:t> /</a:t>
                      </a:r>
                      <a:r>
                        <a:rPr lang="en-US" altLang="zh-CN" sz="1800" kern="100" dirty="0" smtClean="0">
                          <a:effectLst/>
                        </a:rPr>
                        <a:t>e</a:t>
                      </a:r>
                      <a:r>
                        <a:rPr lang="en-US" altLang="zh-CN" sz="1800" kern="100" baseline="30000" dirty="0" smtClean="0">
                          <a:effectLst/>
                        </a:rPr>
                        <a:t>+</a:t>
                      </a:r>
                      <a:r>
                        <a:rPr lang="en-US" altLang="zh-CN" sz="1800" kern="100" dirty="0" smtClean="0">
                          <a:effectLst/>
                        </a:rPr>
                        <a:t> </a:t>
                      </a:r>
                      <a:r>
                        <a:rPr lang="en-US" sz="1800" kern="100" dirty="0" smtClean="0">
                          <a:effectLst/>
                        </a:rPr>
                        <a:t>beam </a:t>
                      </a:r>
                      <a:r>
                        <a:rPr lang="en-US" sz="1800" kern="100" dirty="0">
                          <a:effectLst/>
                        </a:rPr>
                        <a:t>energy</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00" dirty="0" err="1" smtClean="0">
                          <a:effectLst/>
                        </a:rPr>
                        <a:t>E</a:t>
                      </a:r>
                      <a:r>
                        <a:rPr lang="en-US" sz="1800" kern="100" baseline="-25000" dirty="0" err="1" smtClean="0">
                          <a:effectLst/>
                        </a:rPr>
                        <a:t>e</a:t>
                      </a:r>
                      <a:r>
                        <a:rPr lang="en-US" sz="1800" kern="100" baseline="-25000" dirty="0" smtClean="0">
                          <a:effectLst/>
                        </a:rPr>
                        <a:t>-</a:t>
                      </a:r>
                      <a:r>
                        <a:rPr lang="en-US" sz="1800" kern="100" baseline="0" dirty="0" smtClean="0">
                          <a:effectLst/>
                        </a:rPr>
                        <a:t>/</a:t>
                      </a:r>
                      <a:r>
                        <a:rPr lang="en-US" altLang="zh-CN" sz="1800" kern="100" dirty="0" err="1" smtClean="0">
                          <a:effectLst/>
                        </a:rPr>
                        <a:t>E</a:t>
                      </a:r>
                      <a:r>
                        <a:rPr lang="en-US" altLang="zh-CN" sz="1800" kern="100" baseline="-25000" dirty="0" err="1" smtClean="0">
                          <a:effectLst/>
                        </a:rPr>
                        <a:t>e</a:t>
                      </a:r>
                      <a:r>
                        <a:rPr lang="en-US" altLang="zh-CN" sz="1800" kern="100" baseline="-25000" dirty="0" smtClean="0">
                          <a:effectLst/>
                        </a:rPr>
                        <a:t>+</a:t>
                      </a:r>
                      <a:endParaRPr lang="zh-CN" altLang="zh-CN" sz="1600" i="1" kern="100" dirty="0" smtClean="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800" kern="100" dirty="0" err="1">
                          <a:effectLst/>
                        </a:rPr>
                        <a:t>GeV</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10</a:t>
                      </a:r>
                      <a:endParaRPr lang="zh-CN" sz="18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20</a:t>
                      </a:r>
                      <a:endParaRPr lang="zh-CN" sz="1800" b="1" kern="100" dirty="0">
                        <a:solidFill>
                          <a:srgbClr val="FF0000"/>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93585">
                <a:tc>
                  <a:txBody>
                    <a:bodyPr/>
                    <a:lstStyle/>
                    <a:p>
                      <a:pPr algn="ctr">
                        <a:spcAft>
                          <a:spcPts val="0"/>
                        </a:spcAft>
                      </a:pPr>
                      <a:r>
                        <a:rPr lang="en-US" sz="1800" kern="100" dirty="0">
                          <a:effectLst/>
                        </a:rPr>
                        <a:t>Repetition rate</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err="1">
                          <a:effectLst/>
                        </a:rPr>
                        <a:t>f</a:t>
                      </a:r>
                      <a:r>
                        <a:rPr lang="en-US" sz="1800" kern="100" baseline="-25000" dirty="0" err="1">
                          <a:effectLst/>
                        </a:rPr>
                        <a:t>rep</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rPr>
                        <a:t>Hz</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smtClean="0">
                          <a:effectLst/>
                          <a:sym typeface="Wingdings" panose="05000000000000000000" pitchFamily="2" charset="2"/>
                        </a:rPr>
                        <a:t>100</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100</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293585">
                <a:tc>
                  <a:txBody>
                    <a:bodyPr/>
                    <a:lstStyle/>
                    <a:p>
                      <a:pPr algn="ctr">
                        <a:spcAft>
                          <a:spcPts val="0"/>
                        </a:spcAft>
                      </a:pPr>
                      <a:r>
                        <a:rPr lang="en-US" altLang="zh-CN" sz="1800" kern="100" dirty="0" smtClean="0">
                          <a:effectLst/>
                        </a:rPr>
                        <a:t>Bunches/pulse</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1</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1</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860302157"/>
                  </a:ext>
                </a:extLst>
              </a:tr>
              <a:tr h="252864">
                <a:tc rowSpan="2">
                  <a:txBody>
                    <a:bodyPr/>
                    <a:lstStyle/>
                    <a:p>
                      <a:pPr algn="ctr">
                        <a:spcAft>
                          <a:spcPts val="0"/>
                        </a:spcAft>
                      </a:pPr>
                      <a:r>
                        <a:rPr lang="en-US" altLang="zh-CN" sz="1800" kern="100" dirty="0" smtClean="0">
                          <a:effectLst/>
                        </a:rPr>
                        <a:t>e</a:t>
                      </a:r>
                      <a:r>
                        <a:rPr lang="en-US" altLang="zh-CN" sz="1800" kern="100" baseline="30000" dirty="0" smtClean="0">
                          <a:effectLst/>
                        </a:rPr>
                        <a:t>-</a:t>
                      </a:r>
                      <a:r>
                        <a:rPr lang="en-US" altLang="zh-CN" sz="1800" kern="100" dirty="0" smtClean="0">
                          <a:effectLst/>
                        </a:rPr>
                        <a:t> /e</a:t>
                      </a:r>
                      <a:r>
                        <a:rPr lang="en-US" altLang="zh-CN" sz="1800" kern="100" baseline="30000" dirty="0" smtClean="0">
                          <a:effectLst/>
                        </a:rPr>
                        <a:t>+</a:t>
                      </a:r>
                      <a:r>
                        <a:rPr lang="en-US" altLang="zh-CN" sz="1800" kern="100" dirty="0" smtClean="0">
                          <a:effectLst/>
                        </a:rPr>
                        <a:t> </a:t>
                      </a:r>
                      <a:r>
                        <a:rPr lang="en-US" sz="1800" kern="100" dirty="0" smtClean="0">
                          <a:effectLst/>
                        </a:rPr>
                        <a:t> </a:t>
                      </a:r>
                      <a:r>
                        <a:rPr lang="en-US" sz="1800" kern="100" dirty="0">
                          <a:effectLst/>
                        </a:rPr>
                        <a:t>bunch </a:t>
                      </a:r>
                      <a:r>
                        <a:rPr lang="en-US" sz="1800" kern="100" dirty="0" smtClean="0">
                          <a:effectLst/>
                        </a:rPr>
                        <a:t>population </a:t>
                      </a:r>
                      <a:endParaRPr lang="en-US" sz="1800" kern="100" dirty="0" smtClean="0">
                        <a:effectLst/>
                        <a:latin typeface="+mn-lt"/>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00" baseline="0" dirty="0" smtClean="0">
                          <a:effectLst/>
                        </a:rPr>
                        <a:t>Ne-/</a:t>
                      </a:r>
                      <a:r>
                        <a:rPr lang="en-US" altLang="zh-CN" sz="1800" kern="100" baseline="0" dirty="0" smtClean="0">
                          <a:effectLst/>
                        </a:rPr>
                        <a:t>Ne+</a:t>
                      </a:r>
                      <a:endParaRPr lang="zh-CN" altLang="zh-CN" sz="1600" i="1" kern="100" baseline="0" dirty="0" smtClean="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rPr>
                        <a:t> </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800" kern="100" dirty="0" smtClean="0">
                          <a:effectLst/>
                        </a:rPr>
                        <a:t>&gt;9.4×10</a:t>
                      </a:r>
                      <a:r>
                        <a:rPr lang="en-US" sz="1800" kern="100" baseline="30000" dirty="0" smtClean="0">
                          <a:effectLst/>
                        </a:rPr>
                        <a:t>9</a:t>
                      </a:r>
                      <a:endParaRPr lang="zh-CN" sz="1800" b="0" kern="100" baseline="300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sz="1800" kern="100" dirty="0" smtClean="0">
                          <a:effectLst/>
                        </a:rPr>
                        <a:t>&gt;9.4×10</a:t>
                      </a:r>
                      <a:r>
                        <a:rPr lang="en-US" sz="1800" kern="100" baseline="30000" dirty="0" smtClean="0">
                          <a:effectLst/>
                        </a:rPr>
                        <a:t>9</a:t>
                      </a:r>
                      <a:endParaRPr lang="zh-CN" sz="1800" b="0" kern="100" baseline="300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252864">
                <a:tc vMerge="1">
                  <a:txBody>
                    <a:bodyPr/>
                    <a:lstStyle/>
                    <a:p>
                      <a:pPr algn="ctr">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400" i="1" kern="100" baseline="0" dirty="0" smtClean="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err="1" smtClean="0">
                          <a:effectLst/>
                        </a:rPr>
                        <a:t>nC</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800" kern="100" dirty="0" smtClean="0">
                          <a:effectLst/>
                        </a:rPr>
                        <a:t>&gt;1.5 (3)</a:t>
                      </a:r>
                      <a:endParaRPr lang="zh-CN" sz="18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kern="100" dirty="0" smtClean="0">
                          <a:effectLst/>
                        </a:rPr>
                        <a:t>&gt;1.5 (3)</a:t>
                      </a:r>
                      <a:endParaRPr lang="zh-CN" sz="18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4"/>
                  </a:ext>
                </a:extLst>
              </a:tr>
              <a:tr h="278043">
                <a:tc>
                  <a:txBody>
                    <a:bodyPr/>
                    <a:lstStyle/>
                    <a:p>
                      <a:pPr algn="ctr">
                        <a:spcAft>
                          <a:spcPts val="0"/>
                        </a:spcAft>
                      </a:pPr>
                      <a:r>
                        <a:rPr lang="en-US" sz="1800" kern="100" dirty="0" smtClean="0">
                          <a:effectLst/>
                        </a:rPr>
                        <a:t>Energy </a:t>
                      </a:r>
                      <a:r>
                        <a:rPr lang="en-US" sz="1800" kern="100" dirty="0">
                          <a:effectLst/>
                        </a:rPr>
                        <a:t>spread </a:t>
                      </a:r>
                      <a:r>
                        <a:rPr lang="en-US" sz="1800" kern="100" dirty="0" smtClean="0">
                          <a:effectLst/>
                        </a:rPr>
                        <a:t>(</a:t>
                      </a:r>
                      <a:r>
                        <a:rPr lang="en-US" altLang="zh-CN" sz="1800" kern="100" dirty="0" smtClean="0">
                          <a:effectLst/>
                        </a:rPr>
                        <a:t>e</a:t>
                      </a:r>
                      <a:r>
                        <a:rPr lang="en-US" altLang="zh-CN" sz="1800" kern="100" baseline="30000" dirty="0" smtClean="0">
                          <a:effectLst/>
                        </a:rPr>
                        <a:t>-</a:t>
                      </a:r>
                      <a:r>
                        <a:rPr lang="en-US" altLang="zh-CN" sz="1800" kern="100" dirty="0" smtClean="0">
                          <a:effectLst/>
                        </a:rPr>
                        <a:t> /e</a:t>
                      </a:r>
                      <a:r>
                        <a:rPr lang="en-US" altLang="zh-CN" sz="1800" kern="100" baseline="30000" dirty="0" smtClean="0">
                          <a:effectLst/>
                        </a:rPr>
                        <a:t>+</a:t>
                      </a:r>
                      <a:r>
                        <a:rPr lang="en-US" altLang="zh-CN" sz="1800" kern="100" dirty="0" smtClean="0">
                          <a:effectLst/>
                        </a:rPr>
                        <a:t> </a:t>
                      </a:r>
                      <a:r>
                        <a:rPr lang="en-US" sz="1800" kern="100" dirty="0" smtClean="0">
                          <a:effectLst/>
                        </a:rPr>
                        <a:t>)</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err="1">
                          <a:effectLst/>
                        </a:rPr>
                        <a:t>σ</a:t>
                      </a:r>
                      <a:r>
                        <a:rPr lang="en-US" sz="1800" kern="100" baseline="-25000" dirty="0" err="1">
                          <a:effectLst/>
                        </a:rPr>
                        <a:t>E</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rPr>
                        <a:t> </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rPr>
                        <a:t>&lt;2×10</a:t>
                      </a:r>
                      <a:r>
                        <a:rPr lang="en-US" altLang="zh-CN" sz="1800" kern="100" baseline="30000" dirty="0" smtClean="0">
                          <a:effectLst/>
                        </a:rPr>
                        <a:t>-3</a:t>
                      </a:r>
                      <a:endParaRPr lang="zh-CN" altLang="zh-CN" sz="1800" b="0" kern="100" baseline="30000" dirty="0" smtClean="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endParaRPr lang="zh-CN" altLang="zh-CN" sz="1800" b="0" kern="100" baseline="30000" dirty="0" smtClean="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293585">
                <a:tc rowSpan="2">
                  <a:txBody>
                    <a:bodyPr/>
                    <a:lstStyle/>
                    <a:p>
                      <a:pPr algn="ctr">
                        <a:spcAft>
                          <a:spcPts val="0"/>
                        </a:spcAft>
                      </a:pPr>
                      <a:r>
                        <a:rPr lang="en-US" sz="1800" kern="100" dirty="0" smtClean="0">
                          <a:effectLst/>
                        </a:rPr>
                        <a:t>Emittance (</a:t>
                      </a:r>
                      <a:r>
                        <a:rPr lang="en-US" altLang="zh-CN" sz="1800" kern="100" dirty="0" smtClean="0">
                          <a:effectLst/>
                        </a:rPr>
                        <a:t>e</a:t>
                      </a:r>
                      <a:r>
                        <a:rPr lang="en-US" altLang="zh-CN" sz="1800" kern="100" baseline="30000" dirty="0" smtClean="0">
                          <a:effectLst/>
                        </a:rPr>
                        <a:t>-</a:t>
                      </a:r>
                      <a:r>
                        <a:rPr lang="en-US" altLang="zh-CN" sz="1800" kern="100" dirty="0" smtClean="0">
                          <a:effectLst/>
                        </a:rPr>
                        <a:t> /e</a:t>
                      </a:r>
                      <a:r>
                        <a:rPr lang="en-US" altLang="zh-CN" sz="1800" kern="100" baseline="30000" dirty="0" smtClean="0">
                          <a:effectLst/>
                        </a:rPr>
                        <a:t>+</a:t>
                      </a:r>
                      <a:r>
                        <a:rPr lang="en-US" altLang="zh-CN" sz="1800" kern="100" dirty="0" smtClean="0">
                          <a:effectLst/>
                        </a:rPr>
                        <a:t> </a:t>
                      </a:r>
                      <a:r>
                        <a:rPr lang="en-US" sz="1800" kern="100" dirty="0" smtClean="0">
                          <a:effectLst/>
                        </a:rPr>
                        <a:t>) Req.</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rowSpan="2">
                  <a:txBody>
                    <a:bodyPr/>
                    <a:lstStyle/>
                    <a:p>
                      <a:pPr algn="ctr">
                        <a:spcAft>
                          <a:spcPts val="0"/>
                        </a:spcAft>
                      </a:pPr>
                      <a:r>
                        <a:rPr lang="en-US" sz="1800" kern="100" dirty="0" smtClean="0">
                          <a:effectLst/>
                        </a:rPr>
                        <a:t> </a:t>
                      </a:r>
                      <a:r>
                        <a:rPr lang="el-GR" sz="1800" kern="100" dirty="0" smtClean="0">
                          <a:effectLst/>
                        </a:rPr>
                        <a:t>ε</a:t>
                      </a:r>
                      <a:r>
                        <a:rPr lang="en-US" sz="1800" kern="100" baseline="-25000" dirty="0" smtClean="0">
                          <a:effectLst/>
                        </a:rPr>
                        <a:t>r</a:t>
                      </a:r>
                      <a:r>
                        <a:rPr lang="en-US" sz="1800" kern="100" dirty="0">
                          <a:effectLst/>
                        </a:rPr>
                        <a:t> </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rowSpan="2">
                  <a:txBody>
                    <a:bodyPr/>
                    <a:lstStyle/>
                    <a:p>
                      <a:pPr algn="ctr">
                        <a:spcAft>
                          <a:spcPts val="0"/>
                        </a:spcAft>
                      </a:pPr>
                      <a:r>
                        <a:rPr lang="en-US" sz="1800" kern="100" dirty="0">
                          <a:effectLst/>
                        </a:rPr>
                        <a:t> </a:t>
                      </a:r>
                      <a:r>
                        <a:rPr lang="en-US" sz="1800" kern="100" dirty="0" smtClean="0">
                          <a:effectLst/>
                        </a:rPr>
                        <a:t>n</a:t>
                      </a:r>
                      <a:r>
                        <a:rPr lang="en-US" altLang="zh-CN" sz="1800" kern="100" dirty="0" smtClean="0">
                          <a:effectLst/>
                        </a:rPr>
                        <a:t>m</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800" kern="100" dirty="0" smtClean="0">
                          <a:effectLst/>
                        </a:rPr>
                        <a:t>&lt;120</a:t>
                      </a:r>
                      <a:endParaRPr lang="en-US" sz="1800" kern="100" dirty="0" smtClean="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kern="100" dirty="0" smtClean="0">
                          <a:effectLst/>
                        </a:rPr>
                        <a:t>&lt;60</a:t>
                      </a:r>
                      <a:endParaRPr lang="en-US" altLang="zh-CN" sz="1800" kern="100" dirty="0" smtClean="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6"/>
                  </a:ext>
                </a:extLst>
              </a:tr>
              <a:tr h="293585">
                <a:tc vMerge="1">
                  <a:txBody>
                    <a:bodyPr/>
                    <a:lstStyle/>
                    <a:p>
                      <a:pPr algn="ctr">
                        <a:spcAft>
                          <a:spcPts val="0"/>
                        </a:spcAft>
                      </a:pP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vMerge="1">
                  <a:txBody>
                    <a:bodyPr/>
                    <a:lstStyle/>
                    <a:p>
                      <a:pPr algn="ctr">
                        <a:spcAft>
                          <a:spcPts val="0"/>
                        </a:spcAft>
                      </a:pP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vMerge="1">
                  <a:txBody>
                    <a:bodyPr/>
                    <a:lstStyle/>
                    <a:p>
                      <a:pPr algn="ctr">
                        <a:spcAft>
                          <a:spcPts val="0"/>
                        </a:spcAft>
                      </a:pP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800" kern="100" dirty="0" smtClean="0">
                          <a:effectLst/>
                        </a:rPr>
                        <a:t>40</a:t>
                      </a:r>
                      <a:r>
                        <a:rPr lang="zh-CN" altLang="en-US" sz="1800" kern="100" dirty="0" smtClean="0">
                          <a:effectLst/>
                        </a:rPr>
                        <a:t>*</a:t>
                      </a:r>
                      <a:endParaRPr lang="en-US" sz="1800" b="1" i="1" kern="100" dirty="0" smtClean="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kern="100" dirty="0" smtClean="0">
                          <a:effectLst/>
                        </a:rPr>
                        <a:t>20</a:t>
                      </a:r>
                      <a:r>
                        <a:rPr lang="zh-CN" altLang="en-US" sz="1800" kern="100" dirty="0" smtClean="0">
                          <a:effectLst/>
                        </a:rPr>
                        <a:t>*</a:t>
                      </a:r>
                      <a:endParaRPr lang="en-US" altLang="zh-CN" sz="1800" b="1" i="1" kern="100" dirty="0" smtClean="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2086859716"/>
                  </a:ext>
                </a:extLst>
              </a:tr>
              <a:tr h="252864">
                <a:tc>
                  <a:txBody>
                    <a:bodyPr/>
                    <a:lstStyle/>
                    <a:p>
                      <a:pPr algn="ctr">
                        <a:spcAft>
                          <a:spcPts val="0"/>
                        </a:spcAft>
                      </a:pPr>
                      <a:r>
                        <a:rPr lang="en-US" altLang="zh-CN" sz="1800" kern="100" dirty="0" smtClean="0">
                          <a:effectLst/>
                        </a:rPr>
                        <a:t>Length</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L</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m</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indent="6985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rPr>
                        <a:t>1200</a:t>
                      </a:r>
                      <a:endParaRPr lang="zh-CN" altLang="en-US" sz="1800" kern="100" dirty="0" smtClean="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kern="100" dirty="0" smtClean="0">
                          <a:effectLst/>
                        </a:rPr>
                        <a:t>1400</a:t>
                      </a:r>
                      <a:endParaRPr lang="zh-CN" sz="1800" kern="100" dirty="0">
                        <a:solidFill>
                          <a:srgbClr val="FF0000"/>
                        </a:solidFill>
                        <a:effectLst/>
                        <a:latin typeface="+mn-lt"/>
                        <a:ea typeface="+mn-ea"/>
                        <a:cs typeface="+mn-cs"/>
                      </a:endParaRPr>
                    </a:p>
                  </a:txBody>
                  <a:tcPr marL="51435" marR="51435" marT="0" marB="0" anchor="ctr"/>
                </a:tc>
                <a:extLst>
                  <a:ext uri="{0D108BD9-81ED-4DB2-BD59-A6C34878D82A}">
                    <a16:rowId xmlns:a16="http://schemas.microsoft.com/office/drawing/2014/main" val="838755588"/>
                  </a:ext>
                </a:extLst>
              </a:tr>
            </a:tbl>
          </a:graphicData>
        </a:graphic>
      </p:graphicFrame>
      <p:sp>
        <p:nvSpPr>
          <p:cNvPr id="5" name="矩形 4"/>
          <p:cNvSpPr/>
          <p:nvPr/>
        </p:nvSpPr>
        <p:spPr>
          <a:xfrm>
            <a:off x="3759424" y="1535479"/>
            <a:ext cx="5915629" cy="1200329"/>
          </a:xfrm>
          <a:prstGeom prst="rect">
            <a:avLst/>
          </a:prstGeom>
        </p:spPr>
        <p:txBody>
          <a:bodyPr wrap="square">
            <a:spAutoFit/>
          </a:bodyPr>
          <a:lstStyle/>
          <a:p>
            <a:pPr algn="r"/>
            <a:r>
              <a:rPr lang="en-US" altLang="zh-CN" sz="2400" b="1" kern="100" dirty="0" smtClean="0">
                <a:solidFill>
                  <a:srgbClr val="FF0000"/>
                </a:solidFill>
              </a:rPr>
              <a:t>Baseline</a:t>
            </a:r>
            <a:r>
              <a:rPr lang="zh-CN" altLang="en-US" sz="2400" b="1" kern="100" dirty="0" smtClean="0">
                <a:solidFill>
                  <a:srgbClr val="FF0000"/>
                </a:solidFill>
              </a:rPr>
              <a:t>：</a:t>
            </a:r>
            <a:r>
              <a:rPr lang="en-US" sz="2400" dirty="0" smtClean="0"/>
              <a:t>S-band: </a:t>
            </a:r>
            <a:r>
              <a:rPr lang="en-US" sz="2400" b="1" dirty="0" smtClean="0"/>
              <a:t>4</a:t>
            </a:r>
            <a:r>
              <a:rPr lang="en-US" sz="2400" dirty="0" smtClean="0"/>
              <a:t>GeV </a:t>
            </a:r>
            <a:r>
              <a:rPr lang="en-US" sz="2400" dirty="0" smtClean="0">
                <a:sym typeface="Wingdings" panose="05000000000000000000" pitchFamily="2" charset="2"/>
              </a:rPr>
              <a:t> 10GeV</a:t>
            </a:r>
          </a:p>
          <a:p>
            <a:pPr algn="r"/>
            <a:r>
              <a:rPr lang="en-US" altLang="zh-CN" sz="2400" b="1" kern="100" dirty="0" smtClean="0">
                <a:solidFill>
                  <a:srgbClr val="FF0000"/>
                </a:solidFill>
              </a:rPr>
              <a:t>Alternative</a:t>
            </a:r>
            <a:r>
              <a:rPr lang="zh-CN" altLang="en-US" sz="2400" b="1" kern="100" dirty="0" smtClean="0">
                <a:solidFill>
                  <a:srgbClr val="FF0000"/>
                </a:solidFill>
              </a:rPr>
              <a:t>：</a:t>
            </a:r>
            <a:r>
              <a:rPr lang="en-US" sz="2400" dirty="0" smtClean="0">
                <a:sym typeface="Wingdings" panose="05000000000000000000" pitchFamily="2" charset="2"/>
              </a:rPr>
              <a:t>C-band: </a:t>
            </a:r>
            <a:r>
              <a:rPr lang="en-US" sz="2400" b="1" dirty="0" smtClean="0">
                <a:sym typeface="Wingdings" panose="05000000000000000000" pitchFamily="2" charset="2"/>
              </a:rPr>
              <a:t>4</a:t>
            </a:r>
            <a:r>
              <a:rPr lang="en-US" sz="2400" dirty="0" smtClean="0">
                <a:sym typeface="Wingdings" panose="05000000000000000000" pitchFamily="2" charset="2"/>
              </a:rPr>
              <a:t>GeV  20GeV</a:t>
            </a:r>
          </a:p>
          <a:p>
            <a:endParaRPr lang="en-US" sz="2400" dirty="0" smtClean="0"/>
          </a:p>
        </p:txBody>
      </p:sp>
      <p:sp>
        <p:nvSpPr>
          <p:cNvPr id="6" name="右大括号 5"/>
          <p:cNvSpPr/>
          <p:nvPr/>
        </p:nvSpPr>
        <p:spPr>
          <a:xfrm>
            <a:off x="9675052" y="1690688"/>
            <a:ext cx="383347" cy="490654"/>
          </a:xfrm>
          <a:prstGeom prst="righ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sp>
        <p:nvSpPr>
          <p:cNvPr id="7" name="矩形 6"/>
          <p:cNvSpPr/>
          <p:nvPr/>
        </p:nvSpPr>
        <p:spPr>
          <a:xfrm>
            <a:off x="10191794" y="1690688"/>
            <a:ext cx="1880134" cy="461665"/>
          </a:xfrm>
          <a:prstGeom prst="rect">
            <a:avLst/>
          </a:prstGeom>
        </p:spPr>
        <p:txBody>
          <a:bodyPr wrap="square">
            <a:spAutoFit/>
          </a:bodyPr>
          <a:lstStyle/>
          <a:p>
            <a:r>
              <a:rPr lang="en-US" altLang="zh-CN" sz="2400" b="1" kern="100" dirty="0" err="1" smtClean="0">
                <a:solidFill>
                  <a:srgbClr val="FF0000"/>
                </a:solidFill>
              </a:rPr>
              <a:t>Unpolarized</a:t>
            </a:r>
            <a:endParaRPr lang="zh-CN" altLang="en-US" sz="2400" dirty="0"/>
          </a:p>
        </p:txBody>
      </p:sp>
    </p:spTree>
    <p:extLst>
      <p:ext uri="{BB962C8B-B14F-4D97-AF65-F5344CB8AC3E}">
        <p14:creationId xmlns:p14="http://schemas.microsoft.com/office/powerpoint/2010/main" val="1827342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Polarized Electron Source (PES)</a:t>
            </a:r>
            <a:endParaRPr lang="zh-CN" altLang="en-US" sz="4000" b="1" dirty="0">
              <a:solidFill>
                <a:srgbClr val="3366FF"/>
              </a:solidFill>
            </a:endParaRPr>
          </a:p>
        </p:txBody>
      </p:sp>
      <p:pic>
        <p:nvPicPr>
          <p:cNvPr id="6" name="图片 5"/>
          <p:cNvPicPr>
            <a:picLocks noChangeAspect="1"/>
          </p:cNvPicPr>
          <p:nvPr/>
        </p:nvPicPr>
        <p:blipFill>
          <a:blip r:embed="rId2"/>
          <a:stretch>
            <a:fillRect/>
          </a:stretch>
        </p:blipFill>
        <p:spPr>
          <a:xfrm>
            <a:off x="1718638" y="1167179"/>
            <a:ext cx="11388758" cy="1286957"/>
          </a:xfrm>
          <a:prstGeom prst="rect">
            <a:avLst/>
          </a:prstGeom>
        </p:spPr>
      </p:pic>
      <p:sp>
        <p:nvSpPr>
          <p:cNvPr id="10" name="文本框 9"/>
          <p:cNvSpPr txBox="1"/>
          <p:nvPr/>
        </p:nvSpPr>
        <p:spPr>
          <a:xfrm>
            <a:off x="387044" y="2812585"/>
            <a:ext cx="5966691" cy="2123658"/>
          </a:xfrm>
          <a:prstGeom prst="rect">
            <a:avLst/>
          </a:prstGeom>
          <a:noFill/>
        </p:spPr>
        <p:txBody>
          <a:bodyPr wrap="square" rtlCol="0">
            <a:spAutoFit/>
          </a:bodyPr>
          <a:lstStyle/>
          <a:p>
            <a:pPr algn="just">
              <a:lnSpc>
                <a:spcPct val="150000"/>
              </a:lnSpc>
            </a:pPr>
            <a:r>
              <a:rPr lang="zh-CN" altLang="en-US" sz="2800" dirty="0" smtClean="0"/>
              <a:t>极化电子源一般只有一种方式：</a:t>
            </a:r>
            <a:endParaRPr lang="en-US" altLang="zh-CN" sz="2800" dirty="0" smtClean="0"/>
          </a:p>
          <a:p>
            <a:pPr marL="457200" indent="-457200" algn="just">
              <a:lnSpc>
                <a:spcPct val="150000"/>
              </a:lnSpc>
              <a:buFont typeface="Wingdings" panose="05000000000000000000" pitchFamily="2" charset="2"/>
              <a:buChar char="l"/>
            </a:pPr>
            <a:r>
              <a:rPr lang="zh-CN" altLang="en-US" sz="2000" dirty="0" smtClean="0"/>
              <a:t>光阴极电子枪</a:t>
            </a:r>
            <a:endParaRPr lang="en-US" altLang="zh-CN" sz="2000" dirty="0"/>
          </a:p>
          <a:p>
            <a:pPr marL="457200" indent="-457200" algn="just">
              <a:lnSpc>
                <a:spcPct val="150000"/>
              </a:lnSpc>
              <a:buFont typeface="Wingdings" panose="05000000000000000000" pitchFamily="2" charset="2"/>
              <a:buChar char="l"/>
            </a:pPr>
            <a:r>
              <a:rPr lang="zh-CN" altLang="en-US" sz="2000" dirty="0"/>
              <a:t>阴极</a:t>
            </a:r>
            <a:r>
              <a:rPr lang="zh-CN" altLang="en-US" sz="2000" dirty="0" smtClean="0"/>
              <a:t>材料</a:t>
            </a:r>
            <a:r>
              <a:rPr lang="en-US" altLang="zh-CN" sz="2000" dirty="0" smtClean="0"/>
              <a:t>GaAs</a:t>
            </a:r>
            <a:r>
              <a:rPr lang="zh-CN" altLang="en-US" sz="2000" dirty="0" smtClean="0"/>
              <a:t>类光阴极材料</a:t>
            </a:r>
            <a:endParaRPr lang="en-US" altLang="zh-CN" sz="2000" dirty="0"/>
          </a:p>
          <a:p>
            <a:pPr marL="457200" indent="-457200" algn="just">
              <a:lnSpc>
                <a:spcPct val="150000"/>
              </a:lnSpc>
              <a:buFont typeface="Wingdings" panose="05000000000000000000" pitchFamily="2" charset="2"/>
              <a:buChar char="l"/>
            </a:pPr>
            <a:r>
              <a:rPr lang="zh-CN" altLang="en-US" sz="2000" dirty="0"/>
              <a:t>驱动激光</a:t>
            </a:r>
            <a:r>
              <a:rPr lang="en-US" altLang="zh-CN" sz="2000" dirty="0" smtClean="0"/>
              <a:t>780nm</a:t>
            </a:r>
            <a:r>
              <a:rPr lang="zh-CN" altLang="en-US" sz="2000" dirty="0"/>
              <a:t>附近波长的圆偏振光</a:t>
            </a:r>
          </a:p>
        </p:txBody>
      </p:sp>
      <p:sp>
        <p:nvSpPr>
          <p:cNvPr id="11" name="矩形 10"/>
          <p:cNvSpPr/>
          <p:nvPr/>
        </p:nvSpPr>
        <p:spPr>
          <a:xfrm>
            <a:off x="467199" y="1501878"/>
            <a:ext cx="6096000" cy="923330"/>
          </a:xfrm>
          <a:prstGeom prst="rect">
            <a:avLst/>
          </a:prstGeom>
        </p:spPr>
        <p:txBody>
          <a:bodyPr>
            <a:spAutoFit/>
          </a:bodyPr>
          <a:lstStyle/>
          <a:p>
            <a:r>
              <a:rPr lang="en-US" altLang="zh-CN" dirty="0"/>
              <a:t>1</a:t>
            </a:r>
            <a:r>
              <a:rPr lang="zh-CN" altLang="en-US" dirty="0"/>
              <a:t>）价带中的电子吸收光子，进而跃迁到导带</a:t>
            </a:r>
            <a:r>
              <a:rPr lang="zh-CN" altLang="en-US" dirty="0" smtClean="0"/>
              <a:t>；</a:t>
            </a:r>
            <a:endParaRPr lang="en-US" altLang="zh-CN" dirty="0" smtClean="0"/>
          </a:p>
          <a:p>
            <a:r>
              <a:rPr lang="en-US" altLang="zh-CN" dirty="0" smtClean="0"/>
              <a:t>2</a:t>
            </a:r>
            <a:r>
              <a:rPr lang="zh-CN" altLang="en-US" dirty="0"/>
              <a:t>）导带中的激发电子从阴极内部传输到阴极表面</a:t>
            </a:r>
            <a:r>
              <a:rPr lang="zh-CN" altLang="en-US" dirty="0" smtClean="0"/>
              <a:t>；</a:t>
            </a:r>
            <a:endParaRPr lang="en-US" altLang="zh-CN" dirty="0" smtClean="0"/>
          </a:p>
          <a:p>
            <a:r>
              <a:rPr lang="en-US" altLang="zh-CN" dirty="0" smtClean="0"/>
              <a:t>3</a:t>
            </a:r>
            <a:r>
              <a:rPr lang="zh-CN" altLang="en-US" dirty="0"/>
              <a:t>）表面电子发射进入真空。</a:t>
            </a:r>
          </a:p>
        </p:txBody>
      </p:sp>
      <p:sp>
        <p:nvSpPr>
          <p:cNvPr id="12" name="矩形 11"/>
          <p:cNvSpPr/>
          <p:nvPr/>
        </p:nvSpPr>
        <p:spPr>
          <a:xfrm>
            <a:off x="688731" y="6041363"/>
            <a:ext cx="9859108" cy="646331"/>
          </a:xfrm>
          <a:prstGeom prst="rect">
            <a:avLst/>
          </a:prstGeom>
        </p:spPr>
        <p:txBody>
          <a:bodyPr wrap="square">
            <a:spAutoFit/>
          </a:bodyPr>
          <a:lstStyle/>
          <a:p>
            <a:r>
              <a:rPr lang="en-US" altLang="zh-CN" dirty="0">
                <a:latin typeface="Times New Roman" panose="02020603050405020304" pitchFamily="18" charset="0"/>
                <a:ea typeface="宋体" panose="02010600030101010101" pitchFamily="2" charset="-122"/>
              </a:rPr>
              <a:t>GaAs</a:t>
            </a:r>
            <a:r>
              <a:rPr lang="zh-CN" altLang="zh-CN" dirty="0">
                <a:latin typeface="Times New Roman" panose="02020603050405020304" pitchFamily="18" charset="0"/>
                <a:ea typeface="宋体" panose="02010600030101010101" pitchFamily="2" charset="-122"/>
                <a:cs typeface="Times New Roman" panose="02020603050405020304" pitchFamily="18" charset="0"/>
              </a:rPr>
              <a:t>光阴极产生极化电子的本质在于其价带底和导带顶的电子分别属于</a:t>
            </a:r>
            <a:r>
              <a:rPr lang="en-US" altLang="zh-CN" dirty="0">
                <a:latin typeface="Times New Roman" panose="02020603050405020304" pitchFamily="18" charset="0"/>
                <a:ea typeface="宋体" panose="02010600030101010101" pitchFamily="2" charset="-122"/>
              </a:rPr>
              <a:t>P</a:t>
            </a:r>
            <a:r>
              <a:rPr lang="zh-CN" altLang="zh-CN" dirty="0">
                <a:latin typeface="Times New Roman" panose="02020603050405020304" pitchFamily="18" charset="0"/>
                <a:ea typeface="宋体" panose="02010600030101010101" pitchFamily="2" charset="-122"/>
                <a:cs typeface="Times New Roman" panose="02020603050405020304" pitchFamily="18" charset="0"/>
              </a:rPr>
              <a:t>态和</a:t>
            </a:r>
            <a:r>
              <a:rPr lang="en-US" altLang="zh-CN" dirty="0">
                <a:latin typeface="Times New Roman" panose="02020603050405020304" pitchFamily="18" charset="0"/>
                <a:ea typeface="宋体" panose="02010600030101010101" pitchFamily="2" charset="-122"/>
              </a:rPr>
              <a:t>S</a:t>
            </a:r>
            <a:r>
              <a:rPr lang="zh-CN" altLang="zh-CN" dirty="0">
                <a:latin typeface="Times New Roman" panose="02020603050405020304" pitchFamily="18" charset="0"/>
                <a:ea typeface="宋体" panose="02010600030101010101" pitchFamily="2" charset="-122"/>
                <a:cs typeface="Times New Roman" panose="02020603050405020304" pitchFamily="18" charset="0"/>
              </a:rPr>
              <a:t>态，由于自旋‐轨道耦合使价带的</a:t>
            </a:r>
            <a:r>
              <a:rPr lang="en-US" altLang="zh-CN" dirty="0">
                <a:latin typeface="Times New Roman" panose="02020603050405020304" pitchFamily="18" charset="0"/>
                <a:ea typeface="宋体" panose="02010600030101010101" pitchFamily="2" charset="-122"/>
              </a:rPr>
              <a:t>6</a:t>
            </a:r>
            <a:r>
              <a:rPr lang="zh-CN" altLang="zh-CN" dirty="0">
                <a:latin typeface="Times New Roman" panose="02020603050405020304" pitchFamily="18" charset="0"/>
                <a:ea typeface="宋体" panose="02010600030101010101" pitchFamily="2" charset="-122"/>
                <a:cs typeface="Times New Roman" panose="02020603050405020304" pitchFamily="18" charset="0"/>
              </a:rPr>
              <a:t>重简并分裂为四重简并的</a:t>
            </a:r>
            <a:r>
              <a:rPr lang="en-US" altLang="zh-CN" dirty="0">
                <a:latin typeface="Times New Roman" panose="02020603050405020304" pitchFamily="18" charset="0"/>
                <a:ea typeface="宋体" panose="02010600030101010101" pitchFamily="2" charset="-122"/>
              </a:rPr>
              <a:t>P3/2 </a:t>
            </a:r>
            <a:r>
              <a:rPr lang="zh-CN" altLang="zh-CN" dirty="0">
                <a:latin typeface="Times New Roman" panose="02020603050405020304" pitchFamily="18" charset="0"/>
                <a:ea typeface="宋体" panose="02010600030101010101" pitchFamily="2" charset="-122"/>
                <a:cs typeface="Times New Roman" panose="02020603050405020304" pitchFamily="18" charset="0"/>
              </a:rPr>
              <a:t>和二重简并的</a:t>
            </a:r>
            <a:r>
              <a:rPr lang="en-US" altLang="zh-CN" dirty="0">
                <a:latin typeface="Times New Roman" panose="02020603050405020304" pitchFamily="18" charset="0"/>
                <a:ea typeface="宋体" panose="02010600030101010101" pitchFamily="2" charset="-122"/>
              </a:rPr>
              <a:t>P1/2 </a:t>
            </a:r>
            <a:r>
              <a:rPr lang="zh-CN" altLang="zh-CN" dirty="0">
                <a:latin typeface="Times New Roman" panose="02020603050405020304" pitchFamily="18" charset="0"/>
                <a:ea typeface="宋体" panose="02010600030101010101" pitchFamily="2" charset="-122"/>
                <a:cs typeface="Times New Roman" panose="02020603050405020304" pitchFamily="18" charset="0"/>
              </a:rPr>
              <a:t>态，其能量差为</a:t>
            </a:r>
            <a:r>
              <a:rPr lang="en-US" altLang="zh-CN" dirty="0">
                <a:latin typeface="Times New Roman" panose="02020603050405020304" pitchFamily="18" charset="0"/>
                <a:ea typeface="宋体" panose="02010600030101010101" pitchFamily="2" charset="-122"/>
              </a:rPr>
              <a:t>0.34eV</a:t>
            </a:r>
            <a:endParaRPr lang="zh-CN" altLang="en-US" dirty="0"/>
          </a:p>
        </p:txBody>
      </p:sp>
      <p:pic>
        <p:nvPicPr>
          <p:cNvPr id="13" name="图片 12" descr="C:\Users\lixiaoping\Desktop\hgfgdh.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754" y="2263696"/>
            <a:ext cx="5036210" cy="3777667"/>
          </a:xfrm>
          <a:prstGeom prst="rect">
            <a:avLst/>
          </a:prstGeom>
          <a:noFill/>
          <a:ln>
            <a:noFill/>
          </a:ln>
        </p:spPr>
      </p:pic>
    </p:spTree>
    <p:extLst>
      <p:ext uri="{BB962C8B-B14F-4D97-AF65-F5344CB8AC3E}">
        <p14:creationId xmlns:p14="http://schemas.microsoft.com/office/powerpoint/2010/main" val="1404936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Polarized Electron Source (PES)</a:t>
            </a:r>
            <a:endParaRPr lang="zh-CN" altLang="en-US" sz="4000" b="1" dirty="0">
              <a:solidFill>
                <a:srgbClr val="3366FF"/>
              </a:solidFill>
            </a:endParaRPr>
          </a:p>
        </p:txBody>
      </p:sp>
      <p:pic>
        <p:nvPicPr>
          <p:cNvPr id="8" name="图片 7" descr="C:\Users\lixiaoping\Desktop\grfsg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883" y="1907710"/>
            <a:ext cx="5008685" cy="3930382"/>
          </a:xfrm>
          <a:prstGeom prst="rect">
            <a:avLst/>
          </a:prstGeom>
          <a:noFill/>
          <a:ln>
            <a:noFill/>
          </a:ln>
        </p:spPr>
      </p:pic>
      <p:sp>
        <p:nvSpPr>
          <p:cNvPr id="3" name="矩形 2"/>
          <p:cNvSpPr/>
          <p:nvPr/>
        </p:nvSpPr>
        <p:spPr>
          <a:xfrm>
            <a:off x="603738" y="1705598"/>
            <a:ext cx="5137639" cy="1754326"/>
          </a:xfrm>
          <a:prstGeom prst="rect">
            <a:avLst/>
          </a:prstGeom>
        </p:spPr>
        <p:txBody>
          <a:bodyPr wrap="square">
            <a:spAutoFit/>
          </a:bodyPr>
          <a:lstStyle/>
          <a:p>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将</a:t>
            </a:r>
            <a:r>
              <a:rPr lang="en-US" altLang="zh-CN" kern="100" dirty="0">
                <a:latin typeface="Times New Roman" panose="02020603050405020304" pitchFamily="18" charset="0"/>
                <a:ea typeface="宋体" panose="02010600030101010101" pitchFamily="2" charset="-122"/>
              </a:rPr>
              <a:t>GaAs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生长在与之晶格常数不同的晶体结构上从而在其内部将产生一个单轴应变，在应变力的作用下，</a:t>
            </a:r>
            <a:r>
              <a:rPr lang="zh-CN" altLang="zh-CN" kern="100" dirty="0">
                <a:ea typeface="Times New Roman" panose="02020603050405020304" pitchFamily="18" charset="0"/>
              </a:rPr>
              <a:t> </a:t>
            </a:r>
            <a:r>
              <a:rPr lang="en-US" altLang="zh-CN" kern="100" dirty="0">
                <a:ea typeface="Times New Roman" panose="02020603050405020304" pitchFamily="18" charset="0"/>
              </a:rPr>
              <a:t>GaAs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子能带</a:t>
            </a:r>
            <a:r>
              <a:rPr lang="en-US" altLang="zh-CN" kern="100" dirty="0">
                <a:latin typeface="Times New Roman" panose="02020603050405020304" pitchFamily="18" charset="0"/>
                <a:ea typeface="宋体" panose="02010600030101010101" pitchFamily="2" charset="-122"/>
              </a:rPr>
              <a:t>P3/2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的轻重空穴的简并态被消除，从而使导带上电子的极化度理论值完全达到了</a:t>
            </a:r>
            <a:r>
              <a:rPr lang="en-US" altLang="zh-CN" kern="100" dirty="0">
                <a:latin typeface="Times New Roman" panose="02020603050405020304" pitchFamily="18" charset="0"/>
                <a:ea typeface="宋体" panose="02010600030101010101" pitchFamily="2" charset="-122"/>
              </a:rPr>
              <a:t>100%</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，大大提高出射电子的极化度，称之为应变</a:t>
            </a:r>
            <a:r>
              <a:rPr lang="en-US" altLang="zh-CN" kern="100" dirty="0">
                <a:latin typeface="Times New Roman" panose="02020603050405020304" pitchFamily="18" charset="0"/>
                <a:ea typeface="宋体" panose="02010600030101010101" pitchFamily="2" charset="-122"/>
              </a:rPr>
              <a:t>GaAs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光阴极</a:t>
            </a:r>
            <a:endParaRPr lang="zh-CN" altLang="en-US" dirty="0"/>
          </a:p>
        </p:txBody>
      </p:sp>
      <p:pic>
        <p:nvPicPr>
          <p:cNvPr id="14" name="图片 13" descr="C:\Users\lixiaoping\Desktop\fgfsf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05" y="3794032"/>
            <a:ext cx="5024072" cy="2554776"/>
          </a:xfrm>
          <a:prstGeom prst="rect">
            <a:avLst/>
          </a:prstGeom>
          <a:noFill/>
          <a:ln>
            <a:noFill/>
          </a:ln>
        </p:spPr>
      </p:pic>
    </p:spTree>
    <p:extLst>
      <p:ext uri="{BB962C8B-B14F-4D97-AF65-F5344CB8AC3E}">
        <p14:creationId xmlns:p14="http://schemas.microsoft.com/office/powerpoint/2010/main" val="293195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Polarized Electron Source (PES)</a:t>
            </a:r>
            <a:endParaRPr lang="zh-CN" altLang="en-US" sz="4000" b="1" dirty="0">
              <a:solidFill>
                <a:srgbClr val="3366FF"/>
              </a:solidFill>
            </a:endParaRPr>
          </a:p>
        </p:txBody>
      </p:sp>
      <p:pic>
        <p:nvPicPr>
          <p:cNvPr id="9" name="图片 8"/>
          <p:cNvPicPr>
            <a:picLocks noChangeAspect="1"/>
          </p:cNvPicPr>
          <p:nvPr/>
        </p:nvPicPr>
        <p:blipFill>
          <a:blip r:embed="rId2"/>
          <a:stretch>
            <a:fillRect/>
          </a:stretch>
        </p:blipFill>
        <p:spPr>
          <a:xfrm>
            <a:off x="2055858" y="1302765"/>
            <a:ext cx="8341613" cy="5370508"/>
          </a:xfrm>
          <a:prstGeom prst="rect">
            <a:avLst/>
          </a:prstGeom>
        </p:spPr>
      </p:pic>
    </p:spTree>
    <p:extLst>
      <p:ext uri="{BB962C8B-B14F-4D97-AF65-F5344CB8AC3E}">
        <p14:creationId xmlns:p14="http://schemas.microsoft.com/office/powerpoint/2010/main" val="274431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Polarized Electron Source (PES)</a:t>
            </a:r>
            <a:endParaRPr lang="zh-CN" altLang="en-US" sz="4000" b="1" dirty="0">
              <a:solidFill>
                <a:srgbClr val="3366FF"/>
              </a:solidFill>
            </a:endParaRPr>
          </a:p>
        </p:txBody>
      </p:sp>
      <p:sp>
        <p:nvSpPr>
          <p:cNvPr id="4" name="内容占位符 2"/>
          <p:cNvSpPr>
            <a:spLocks noGrp="1"/>
          </p:cNvSpPr>
          <p:nvPr>
            <p:ph idx="1"/>
          </p:nvPr>
        </p:nvSpPr>
        <p:spPr>
          <a:xfrm>
            <a:off x="838200" y="1487492"/>
            <a:ext cx="10322860" cy="927230"/>
          </a:xfrm>
        </p:spPr>
        <p:txBody>
          <a:bodyPr>
            <a:normAutofit fontScale="85000" lnSpcReduction="20000"/>
          </a:bodyPr>
          <a:lstStyle/>
          <a:p>
            <a:r>
              <a:rPr lang="en-US" altLang="zh-CN" dirty="0" smtClean="0"/>
              <a:t>The baseline design for both ILC and CLIC apply PES for e- generation</a:t>
            </a:r>
            <a:endParaRPr lang="en-US" altLang="zh-CN" dirty="0"/>
          </a:p>
          <a:p>
            <a:pPr>
              <a:spcBef>
                <a:spcPts val="2400"/>
              </a:spcBef>
            </a:pPr>
            <a:r>
              <a:rPr lang="en-US" altLang="zh-CN" dirty="0" smtClean="0"/>
              <a:t>Requirements comparison for ILC, CLIC and CEPC</a:t>
            </a:r>
          </a:p>
        </p:txBody>
      </p:sp>
      <p:graphicFrame>
        <p:nvGraphicFramePr>
          <p:cNvPr id="5" name="表格 4"/>
          <p:cNvGraphicFramePr>
            <a:graphicFrameLocks noGrp="1"/>
          </p:cNvGraphicFramePr>
          <p:nvPr>
            <p:extLst>
              <p:ext uri="{D42A27DB-BD31-4B8C-83A1-F6EECF244321}">
                <p14:modId xmlns:p14="http://schemas.microsoft.com/office/powerpoint/2010/main" val="2825738443"/>
              </p:ext>
            </p:extLst>
          </p:nvPr>
        </p:nvGraphicFramePr>
        <p:xfrm>
          <a:off x="1328006" y="2729158"/>
          <a:ext cx="9343248" cy="3698896"/>
        </p:xfrm>
        <a:graphic>
          <a:graphicData uri="http://schemas.openxmlformats.org/drawingml/2006/table">
            <a:tbl>
              <a:tblPr firstRow="1" firstCol="1" bandRow="1">
                <a:tableStyleId>{7DF18680-E054-41AD-8BC1-D1AEF772440D}</a:tableStyleId>
              </a:tblPr>
              <a:tblGrid>
                <a:gridCol w="3973347">
                  <a:extLst>
                    <a:ext uri="{9D8B030D-6E8A-4147-A177-3AD203B41FA5}">
                      <a16:colId xmlns:a16="http://schemas.microsoft.com/office/drawing/2014/main" val="20000"/>
                    </a:ext>
                  </a:extLst>
                </a:gridCol>
                <a:gridCol w="1869720">
                  <a:extLst>
                    <a:ext uri="{9D8B030D-6E8A-4147-A177-3AD203B41FA5}">
                      <a16:colId xmlns:a16="http://schemas.microsoft.com/office/drawing/2014/main" val="20002"/>
                    </a:ext>
                  </a:extLst>
                </a:gridCol>
                <a:gridCol w="1636211">
                  <a:extLst>
                    <a:ext uri="{9D8B030D-6E8A-4147-A177-3AD203B41FA5}">
                      <a16:colId xmlns:a16="http://schemas.microsoft.com/office/drawing/2014/main" val="20003"/>
                    </a:ext>
                  </a:extLst>
                </a:gridCol>
                <a:gridCol w="1863970">
                  <a:extLst>
                    <a:ext uri="{9D8B030D-6E8A-4147-A177-3AD203B41FA5}">
                      <a16:colId xmlns:a16="http://schemas.microsoft.com/office/drawing/2014/main" val="4230188965"/>
                    </a:ext>
                  </a:extLst>
                </a:gridCol>
              </a:tblGrid>
              <a:tr h="529375">
                <a:tc>
                  <a:txBody>
                    <a:bodyPr/>
                    <a:lstStyle/>
                    <a:p>
                      <a:pPr algn="ctr">
                        <a:spcAft>
                          <a:spcPts val="0"/>
                        </a:spcAft>
                      </a:pPr>
                      <a:r>
                        <a:rPr lang="en-US" sz="2000" kern="100" dirty="0">
                          <a:effectLst/>
                        </a:rPr>
                        <a:t>Parameter</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smtClean="0">
                          <a:effectLst/>
                        </a:rPr>
                        <a:t>ILC(TDR)</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2000" kern="100" dirty="0" smtClean="0">
                          <a:effectLst/>
                        </a:rPr>
                        <a:t>CLIC(3TeV)</a:t>
                      </a:r>
                      <a:endParaRPr lang="zh-CN" sz="20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2000" kern="100" dirty="0" smtClean="0">
                          <a:effectLst/>
                        </a:rPr>
                        <a:t>CEPC</a:t>
                      </a:r>
                      <a:endParaRPr lang="zh-CN" sz="20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529375">
                <a:tc>
                  <a:txBody>
                    <a:bodyPr/>
                    <a:lstStyle/>
                    <a:p>
                      <a:pPr algn="ctr">
                        <a:spcAft>
                          <a:spcPts val="0"/>
                        </a:spcAft>
                      </a:pPr>
                      <a:r>
                        <a:rPr lang="en-US" altLang="zh-CN" sz="1800" b="1" kern="100" dirty="0" smtClean="0">
                          <a:solidFill>
                            <a:schemeClr val="lt1"/>
                          </a:solidFill>
                          <a:effectLst/>
                          <a:latin typeface="+mn-lt"/>
                          <a:ea typeface="+mn-ea"/>
                          <a:cs typeface="+mn-cs"/>
                        </a:rPr>
                        <a:t>Electrons/</a:t>
                      </a:r>
                      <a:r>
                        <a:rPr lang="en-US" altLang="zh-CN" sz="1800" b="1" kern="100" dirty="0" err="1" smtClean="0">
                          <a:solidFill>
                            <a:schemeClr val="lt1"/>
                          </a:solidFill>
                          <a:effectLst/>
                          <a:latin typeface="+mn-lt"/>
                          <a:ea typeface="+mn-ea"/>
                          <a:cs typeface="+mn-cs"/>
                        </a:rPr>
                        <a:t>microbunch</a:t>
                      </a:r>
                      <a:endParaRPr lang="zh-CN" sz="1800" b="1" kern="100" dirty="0">
                        <a:solidFill>
                          <a:schemeClr val="lt1"/>
                        </a:solidFill>
                        <a:effectLst/>
                        <a:latin typeface="+mn-lt"/>
                        <a:ea typeface="+mn-ea"/>
                        <a:cs typeface="+mn-cs"/>
                      </a:endParaRPr>
                    </a:p>
                  </a:txBody>
                  <a:tcPr marL="51435" marR="51435" marT="0" marB="0" anchor="ctr"/>
                </a:tc>
                <a:tc>
                  <a:txBody>
                    <a:bodyPr/>
                    <a:lstStyle/>
                    <a:p>
                      <a:pPr algn="ctr">
                        <a:spcAft>
                          <a:spcPts val="0"/>
                        </a:spcAft>
                      </a:pPr>
                      <a:r>
                        <a:rPr lang="en-US" sz="1800" kern="100" dirty="0" smtClean="0">
                          <a:effectLst/>
                        </a:rPr>
                        <a:t>2×10</a:t>
                      </a:r>
                      <a:r>
                        <a:rPr lang="en-US" sz="1800" kern="100" baseline="30000" dirty="0" smtClean="0">
                          <a:effectLst/>
                        </a:rPr>
                        <a:t>10</a:t>
                      </a:r>
                      <a:endParaRPr lang="zh-CN" sz="1800" kern="100" baseline="300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0.6×10</a:t>
                      </a:r>
                      <a:r>
                        <a:rPr lang="en-US" altLang="zh-CN" sz="1800" kern="100" baseline="30000" dirty="0" smtClean="0">
                          <a:effectLst/>
                        </a:rPr>
                        <a:t>10</a:t>
                      </a:r>
                      <a:endParaRPr lang="zh-CN" altLang="zh-CN" sz="1800" kern="100" baseline="300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800" b="1" kern="100" dirty="0" smtClean="0">
                          <a:solidFill>
                            <a:srgbClr val="FF0000"/>
                          </a:solidFill>
                          <a:effectLst/>
                        </a:rPr>
                        <a:t>&gt;0.94×10</a:t>
                      </a:r>
                      <a:r>
                        <a:rPr lang="en-US" altLang="zh-CN" sz="1800" b="1" kern="100" baseline="30000" dirty="0" smtClean="0">
                          <a:solidFill>
                            <a:srgbClr val="FF0000"/>
                          </a:solidFill>
                          <a:effectLst/>
                        </a:rPr>
                        <a:t>10</a:t>
                      </a:r>
                      <a:endParaRPr lang="zh-CN" altLang="zh-CN" sz="1800" b="1" kern="100" baseline="30000" dirty="0">
                        <a:solidFill>
                          <a:srgbClr val="FF0000"/>
                        </a:solidFill>
                        <a:effectLst/>
                        <a:latin typeface="+mn-lt"/>
                        <a:ea typeface="+mn-ea"/>
                        <a:cs typeface="+mn-cs"/>
                      </a:endParaRPr>
                    </a:p>
                  </a:txBody>
                  <a:tcPr marL="51435" marR="51435" marT="0" marB="0" anchor="ctr"/>
                </a:tc>
                <a:extLst>
                  <a:ext uri="{0D108BD9-81ED-4DB2-BD59-A6C34878D82A}">
                    <a16:rowId xmlns:a16="http://schemas.microsoft.com/office/drawing/2014/main" val="10001"/>
                  </a:ext>
                </a:extLst>
              </a:tr>
              <a:tr h="529375">
                <a:tc>
                  <a:txBody>
                    <a:bodyPr/>
                    <a:lstStyle/>
                    <a:p>
                      <a:pPr algn="ctr">
                        <a:spcAft>
                          <a:spcPts val="0"/>
                        </a:spcAft>
                      </a:pPr>
                      <a:r>
                        <a:rPr lang="en-US" altLang="zh-CN" sz="1800" b="1" kern="100" dirty="0" smtClean="0">
                          <a:solidFill>
                            <a:schemeClr val="lt1"/>
                          </a:solidFill>
                          <a:effectLst/>
                          <a:latin typeface="+mn-lt"/>
                          <a:ea typeface="+mn-ea"/>
                          <a:cs typeface="+mn-cs"/>
                        </a:rPr>
                        <a:t>Charge / </a:t>
                      </a:r>
                      <a:r>
                        <a:rPr lang="en-US" altLang="zh-CN" sz="1800" b="1" kern="100" dirty="0" err="1" smtClean="0">
                          <a:solidFill>
                            <a:schemeClr val="lt1"/>
                          </a:solidFill>
                          <a:effectLst/>
                          <a:latin typeface="+mn-lt"/>
                          <a:ea typeface="+mn-ea"/>
                          <a:cs typeface="+mn-cs"/>
                        </a:rPr>
                        <a:t>microbunch</a:t>
                      </a:r>
                      <a:endParaRPr lang="zh-CN" sz="1800" b="1" kern="100" dirty="0">
                        <a:solidFill>
                          <a:schemeClr val="lt1"/>
                        </a:solidFill>
                        <a:effectLst/>
                        <a:latin typeface="+mn-lt"/>
                        <a:ea typeface="+mn-ea"/>
                        <a:cs typeface="+mn-cs"/>
                      </a:endParaRPr>
                    </a:p>
                  </a:txBody>
                  <a:tcPr marL="51435" marR="51435" marT="0" marB="0" anchor="ctr"/>
                </a:tc>
                <a:tc>
                  <a:txBody>
                    <a:bodyPr/>
                    <a:lstStyle/>
                    <a:p>
                      <a:pPr algn="ctr">
                        <a:spcAft>
                          <a:spcPts val="0"/>
                        </a:spcAft>
                      </a:pPr>
                      <a:r>
                        <a:rPr lang="en-US" sz="1800" kern="100" dirty="0" smtClean="0">
                          <a:effectLst/>
                        </a:rPr>
                        <a:t>3.2nC</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smtClean="0">
                          <a:effectLst/>
                          <a:sym typeface="Wingdings" panose="05000000000000000000" pitchFamily="2" charset="2"/>
                        </a:rPr>
                        <a:t>1nC</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1" kern="100" dirty="0" smtClean="0">
                          <a:solidFill>
                            <a:srgbClr val="FF0000"/>
                          </a:solidFill>
                          <a:effectLst/>
                        </a:rPr>
                        <a:t>1.5nC</a:t>
                      </a:r>
                      <a:endParaRPr lang="zh-CN" sz="1800" b="1" kern="100" dirty="0">
                        <a:solidFill>
                          <a:srgbClr val="FF0000"/>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529375">
                <a:tc>
                  <a:txBody>
                    <a:bodyPr/>
                    <a:lstStyle/>
                    <a:p>
                      <a:pPr algn="ctr">
                        <a:spcAft>
                          <a:spcPts val="0"/>
                        </a:spcAft>
                      </a:pPr>
                      <a:r>
                        <a:rPr lang="en-US" altLang="zh-CN" sz="1800" b="1" kern="100" dirty="0" smtClean="0">
                          <a:solidFill>
                            <a:schemeClr val="lt1"/>
                          </a:solidFill>
                          <a:effectLst/>
                          <a:latin typeface="+mn-lt"/>
                          <a:ea typeface="+mn-ea"/>
                          <a:cs typeface="+mn-cs"/>
                        </a:rPr>
                        <a:t>Number of </a:t>
                      </a:r>
                      <a:r>
                        <a:rPr lang="en-US" altLang="zh-CN" sz="1800" b="1" kern="100" dirty="0" err="1" smtClean="0">
                          <a:solidFill>
                            <a:schemeClr val="lt1"/>
                          </a:solidFill>
                          <a:effectLst/>
                          <a:latin typeface="+mn-lt"/>
                          <a:ea typeface="+mn-ea"/>
                          <a:cs typeface="+mn-cs"/>
                        </a:rPr>
                        <a:t>microbunches</a:t>
                      </a:r>
                      <a:endParaRPr lang="zh-CN" sz="1800" b="1" kern="100" dirty="0">
                        <a:solidFill>
                          <a:schemeClr val="lt1"/>
                        </a:solidFill>
                        <a:effectLst/>
                        <a:latin typeface="+mn-lt"/>
                        <a:ea typeface="+mn-ea"/>
                        <a:cs typeface="+mn-cs"/>
                      </a:endParaRPr>
                    </a:p>
                  </a:txBody>
                  <a:tcPr marL="51435" marR="51435" marT="0" marB="0" anchor="ctr"/>
                </a:tc>
                <a:tc>
                  <a:txBody>
                    <a:bodyPr/>
                    <a:lstStyle/>
                    <a:p>
                      <a:pPr algn="ctr">
                        <a:spcAft>
                          <a:spcPts val="0"/>
                        </a:spcAft>
                      </a:pPr>
                      <a:r>
                        <a:rPr lang="en-US" altLang="zh-CN" sz="1800" kern="100" dirty="0" smtClean="0">
                          <a:effectLst/>
                          <a:latin typeface="+mn-lt"/>
                          <a:ea typeface="宋体" panose="02010600030101010101" pitchFamily="2" charset="-122"/>
                          <a:cs typeface="Times New Roman" panose="02020603050405020304" pitchFamily="18" charset="0"/>
                        </a:rPr>
                        <a:t>1312</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312</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1" kern="100" dirty="0" smtClean="0">
                          <a:solidFill>
                            <a:srgbClr val="FF0000"/>
                          </a:solidFill>
                          <a:effectLst/>
                        </a:rPr>
                        <a:t>1</a:t>
                      </a:r>
                      <a:endParaRPr lang="zh-CN" sz="1800" b="1" kern="100" dirty="0">
                        <a:solidFill>
                          <a:srgbClr val="FF0000"/>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860302157"/>
                  </a:ext>
                </a:extLst>
              </a:tr>
              <a:tr h="529375">
                <a:tc>
                  <a:txBody>
                    <a:bodyPr/>
                    <a:lstStyle/>
                    <a:p>
                      <a:pPr algn="ctr">
                        <a:spcAft>
                          <a:spcPts val="0"/>
                        </a:spcAft>
                      </a:pPr>
                      <a:r>
                        <a:rPr lang="en-US" altLang="zh-CN" sz="1800" b="1" kern="100" dirty="0" err="1" smtClean="0">
                          <a:solidFill>
                            <a:schemeClr val="lt1"/>
                          </a:solidFill>
                          <a:effectLst/>
                          <a:latin typeface="+mn-lt"/>
                          <a:ea typeface="+mn-ea"/>
                          <a:cs typeface="+mn-cs"/>
                        </a:rPr>
                        <a:t>Macropulse</a:t>
                      </a:r>
                      <a:r>
                        <a:rPr lang="en-US" altLang="zh-CN" sz="1800" b="1" kern="100" dirty="0" smtClean="0">
                          <a:solidFill>
                            <a:schemeClr val="lt1"/>
                          </a:solidFill>
                          <a:effectLst/>
                          <a:latin typeface="+mn-lt"/>
                          <a:ea typeface="+mn-ea"/>
                          <a:cs typeface="+mn-cs"/>
                        </a:rPr>
                        <a:t> repetition rate</a:t>
                      </a:r>
                      <a:endParaRPr lang="en-US" sz="1800" b="1" kern="100" dirty="0" smtClean="0">
                        <a:solidFill>
                          <a:schemeClr val="lt1"/>
                        </a:solidFill>
                        <a:effectLst/>
                        <a:latin typeface="+mn-lt"/>
                        <a:ea typeface="+mn-ea"/>
                        <a:cs typeface="+mn-cs"/>
                      </a:endParaRPr>
                    </a:p>
                  </a:txBody>
                  <a:tcPr marL="51435" marR="51435" marT="0" marB="0" anchor="ctr"/>
                </a:tc>
                <a:tc>
                  <a:txBody>
                    <a:bodyPr/>
                    <a:lstStyle/>
                    <a:p>
                      <a:pPr algn="ctr">
                        <a:spcAft>
                          <a:spcPts val="0"/>
                        </a:spcAft>
                      </a:pPr>
                      <a:r>
                        <a:rPr lang="en-US" sz="1800" kern="100" dirty="0">
                          <a:effectLst/>
                        </a:rPr>
                        <a:t> </a:t>
                      </a:r>
                      <a:r>
                        <a:rPr lang="en-US" sz="1800" kern="100" dirty="0" smtClean="0">
                          <a:effectLst/>
                        </a:rPr>
                        <a:t>5</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800" kern="100" dirty="0" smtClean="0">
                          <a:effectLst/>
                        </a:rPr>
                        <a:t>50</a:t>
                      </a:r>
                      <a:endParaRPr lang="zh-CN" sz="1800" b="0" kern="100" baseline="300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sz="1800" b="1" kern="100" dirty="0" smtClean="0">
                          <a:solidFill>
                            <a:srgbClr val="FF0000"/>
                          </a:solidFill>
                          <a:effectLst/>
                        </a:rPr>
                        <a:t>100</a:t>
                      </a:r>
                      <a:endParaRPr lang="zh-CN" sz="1800" b="1" kern="100" baseline="30000" dirty="0">
                        <a:solidFill>
                          <a:srgbClr val="FF0000"/>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529375">
                <a:tc>
                  <a:txBody>
                    <a:bodyPr/>
                    <a:lstStyle/>
                    <a:p>
                      <a:pPr algn="ctr">
                        <a:spcAft>
                          <a:spcPts val="0"/>
                        </a:spcAft>
                      </a:pPr>
                      <a:r>
                        <a:rPr lang="en-US" altLang="zh-CN" sz="1800" b="1" kern="100" dirty="0" smtClean="0">
                          <a:solidFill>
                            <a:schemeClr val="lt1"/>
                          </a:solidFill>
                          <a:effectLst/>
                          <a:latin typeface="+mn-lt"/>
                          <a:ea typeface="+mn-ea"/>
                          <a:cs typeface="+mn-cs"/>
                        </a:rPr>
                        <a:t>Average current from gun</a:t>
                      </a:r>
                      <a:endParaRPr lang="zh-CN" sz="1800" b="1" kern="100" dirty="0">
                        <a:solidFill>
                          <a:schemeClr val="lt1"/>
                        </a:solidFill>
                        <a:effectLst/>
                        <a:latin typeface="+mn-lt"/>
                        <a:ea typeface="+mn-ea"/>
                        <a:cs typeface="+mn-cs"/>
                      </a:endParaRPr>
                    </a:p>
                  </a:txBody>
                  <a:tcPr marL="51435" marR="51435" marT="0" marB="0" anchor="ctr"/>
                </a:tc>
                <a:tc>
                  <a:txBody>
                    <a:bodyPr/>
                    <a:lstStyle/>
                    <a:p>
                      <a:pPr algn="ctr">
                        <a:spcAft>
                          <a:spcPts val="0"/>
                        </a:spcAft>
                      </a:pPr>
                      <a:r>
                        <a:rPr lang="en-US" sz="1800" kern="100" dirty="0">
                          <a:effectLst/>
                        </a:rPr>
                        <a:t> </a:t>
                      </a:r>
                      <a:r>
                        <a:rPr lang="en-US" sz="1800" kern="100" dirty="0" smtClean="0">
                          <a:effectLst/>
                        </a:rPr>
                        <a:t>21</a:t>
                      </a:r>
                      <a:r>
                        <a:rPr lang="en-US" altLang="zh-CN" sz="1800" kern="100" dirty="0" smtClean="0">
                          <a:effectLst/>
                        </a:rPr>
                        <a:t>μA</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rPr>
                        <a:t> 15μA</a:t>
                      </a:r>
                      <a:endParaRPr lang="zh-CN" alt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1" kern="100" dirty="0" smtClean="0">
                          <a:solidFill>
                            <a:srgbClr val="FF0000"/>
                          </a:solidFill>
                          <a:effectLst/>
                        </a:rPr>
                        <a:t> 0.15μA</a:t>
                      </a:r>
                      <a:endParaRPr lang="zh-CN" altLang="zh-CN" sz="1800" b="1" kern="100" dirty="0">
                        <a:solidFill>
                          <a:srgbClr val="FF0000"/>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522646">
                <a:tc>
                  <a:txBody>
                    <a:bodyPr/>
                    <a:lstStyle/>
                    <a:p>
                      <a:pPr algn="ctr">
                        <a:spcAft>
                          <a:spcPts val="0"/>
                        </a:spcAft>
                      </a:pPr>
                      <a:r>
                        <a:rPr lang="en-US" altLang="zh-CN" sz="1800" b="1" kern="100" dirty="0" smtClean="0">
                          <a:solidFill>
                            <a:schemeClr val="lt1"/>
                          </a:solidFill>
                          <a:effectLst/>
                          <a:latin typeface="+mn-lt"/>
                          <a:ea typeface="+mn-ea"/>
                          <a:cs typeface="+mn-cs"/>
                        </a:rPr>
                        <a:t>Polarization</a:t>
                      </a:r>
                      <a:endParaRPr lang="zh-CN" sz="1800" b="1" kern="100" dirty="0">
                        <a:solidFill>
                          <a:schemeClr val="lt1"/>
                        </a:solidFill>
                        <a:effectLst/>
                        <a:latin typeface="+mn-lt"/>
                        <a:ea typeface="+mn-ea"/>
                        <a:cs typeface="+mn-cs"/>
                      </a:endParaRPr>
                    </a:p>
                  </a:txBody>
                  <a:tcPr marL="51435" marR="51435" marT="0" marB="0" anchor="ctr"/>
                </a:tc>
                <a:tc>
                  <a:txBody>
                    <a:bodyPr/>
                    <a:lstStyle/>
                    <a:p>
                      <a:pPr algn="ctr">
                        <a:spcAft>
                          <a:spcPts val="0"/>
                        </a:spcAft>
                      </a:pPr>
                      <a:r>
                        <a:rPr lang="en-US" altLang="zh-CN" sz="1800" kern="100" dirty="0" smtClean="0">
                          <a:effectLst/>
                          <a:latin typeface="+mn-lt"/>
                          <a:ea typeface="宋体" panose="02010600030101010101" pitchFamily="2" charset="-122"/>
                          <a:cs typeface="Times New Roman" panose="02020603050405020304" pitchFamily="18" charset="0"/>
                        </a:rPr>
                        <a:t>&gt;80%</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smtClean="0">
                          <a:effectLst/>
                          <a:latin typeface="+mn-lt"/>
                          <a:ea typeface="宋体" panose="02010600030101010101" pitchFamily="2" charset="-122"/>
                          <a:cs typeface="Times New Roman" panose="02020603050405020304" pitchFamily="18" charset="0"/>
                        </a:rPr>
                        <a:t>&gt;80%</a:t>
                      </a:r>
                      <a:endParaRPr lang="zh-CN" alt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1" kern="100" dirty="0" smtClean="0">
                          <a:solidFill>
                            <a:srgbClr val="FF0000"/>
                          </a:solidFill>
                          <a:effectLst/>
                          <a:latin typeface="+mn-lt"/>
                          <a:ea typeface="宋体" panose="02010600030101010101" pitchFamily="2" charset="-122"/>
                          <a:cs typeface="Times New Roman" panose="02020603050405020304" pitchFamily="18" charset="0"/>
                        </a:rPr>
                        <a:t>&gt;80%</a:t>
                      </a:r>
                      <a:endParaRPr lang="zh-CN" altLang="zh-CN" sz="1800" b="1" kern="100" dirty="0">
                        <a:solidFill>
                          <a:srgbClr val="FF0000"/>
                        </a:solidFill>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24563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Polarized Electron Source (PES)</a:t>
            </a:r>
            <a:endParaRPr lang="zh-CN" altLang="en-US" sz="4000" b="1" dirty="0">
              <a:solidFill>
                <a:srgbClr val="3366FF"/>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755187114"/>
              </p:ext>
            </p:extLst>
          </p:nvPr>
        </p:nvGraphicFramePr>
        <p:xfrm>
          <a:off x="2772775" y="2331555"/>
          <a:ext cx="6169001" cy="3098188"/>
        </p:xfrm>
        <a:graphic>
          <a:graphicData uri="http://schemas.openxmlformats.org/drawingml/2006/table">
            <a:tbl>
              <a:tblPr firstRow="1" firstCol="1" bandRow="1">
                <a:tableStyleId>{7DF18680-E054-41AD-8BC1-D1AEF772440D}</a:tableStyleId>
              </a:tblPr>
              <a:tblGrid>
                <a:gridCol w="3085019">
                  <a:extLst>
                    <a:ext uri="{9D8B030D-6E8A-4147-A177-3AD203B41FA5}">
                      <a16:colId xmlns:a16="http://schemas.microsoft.com/office/drawing/2014/main" val="3060711455"/>
                    </a:ext>
                  </a:extLst>
                </a:gridCol>
                <a:gridCol w="3083982">
                  <a:extLst>
                    <a:ext uri="{9D8B030D-6E8A-4147-A177-3AD203B41FA5}">
                      <a16:colId xmlns:a16="http://schemas.microsoft.com/office/drawing/2014/main" val="1604438232"/>
                    </a:ext>
                  </a:extLst>
                </a:gridCol>
              </a:tblGrid>
              <a:tr h="155755">
                <a:tc>
                  <a:txBody>
                    <a:bodyPr/>
                    <a:lstStyle/>
                    <a:p>
                      <a:pPr algn="ctr">
                        <a:spcAft>
                          <a:spcPts val="0"/>
                        </a:spcAft>
                      </a:pPr>
                      <a:r>
                        <a:rPr lang="zh-CN" sz="2000" kern="100" dirty="0">
                          <a:effectLst/>
                        </a:rPr>
                        <a:t>参数名称</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a:effectLst/>
                        </a:rPr>
                        <a:t>数值</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70792259"/>
                  </a:ext>
                </a:extLst>
              </a:tr>
              <a:tr h="155755">
                <a:tc>
                  <a:txBody>
                    <a:bodyPr/>
                    <a:lstStyle/>
                    <a:p>
                      <a:pPr algn="ctr">
                        <a:spcAft>
                          <a:spcPts val="0"/>
                        </a:spcAft>
                      </a:pPr>
                      <a:r>
                        <a:rPr lang="zh-CN" sz="2000" kern="100" dirty="0">
                          <a:effectLst/>
                        </a:rPr>
                        <a:t>电子源类型</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a:effectLst/>
                        </a:rPr>
                        <a:t>光阴极</a:t>
                      </a:r>
                      <a:r>
                        <a:rPr lang="en-US" sz="2000" kern="100">
                          <a:effectLst/>
                        </a:rPr>
                        <a:t>DC-Gun</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02761657"/>
                  </a:ext>
                </a:extLst>
              </a:tr>
              <a:tr h="155755">
                <a:tc>
                  <a:txBody>
                    <a:bodyPr/>
                    <a:lstStyle/>
                    <a:p>
                      <a:pPr algn="ctr">
                        <a:spcAft>
                          <a:spcPts val="0"/>
                        </a:spcAft>
                      </a:pPr>
                      <a:r>
                        <a:rPr lang="zh-CN" sz="2000" kern="100" dirty="0">
                          <a:effectLst/>
                        </a:rPr>
                        <a:t>直流高压</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200kV</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97144847"/>
                  </a:ext>
                </a:extLst>
              </a:tr>
              <a:tr h="191855">
                <a:tc>
                  <a:txBody>
                    <a:bodyPr/>
                    <a:lstStyle/>
                    <a:p>
                      <a:pPr algn="ctr">
                        <a:spcAft>
                          <a:spcPts val="0"/>
                        </a:spcAft>
                      </a:pPr>
                      <a:r>
                        <a:rPr lang="zh-CN" sz="2000" kern="100" dirty="0">
                          <a:effectLst/>
                        </a:rPr>
                        <a:t>光阴极材料</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dirty="0">
                          <a:effectLst/>
                        </a:rPr>
                        <a:t>超晶格</a:t>
                      </a:r>
                      <a:r>
                        <a:rPr lang="en-US" sz="2000" kern="100" dirty="0">
                          <a:effectLst/>
                        </a:rPr>
                        <a:t>GaAs</a:t>
                      </a:r>
                      <a:r>
                        <a:rPr lang="zh-CN" sz="2000" kern="100" dirty="0">
                          <a:effectLst/>
                        </a:rPr>
                        <a:t>光阴极</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80910089"/>
                  </a:ext>
                </a:extLst>
              </a:tr>
              <a:tr h="181711">
                <a:tc>
                  <a:txBody>
                    <a:bodyPr/>
                    <a:lstStyle/>
                    <a:p>
                      <a:pPr algn="ctr">
                        <a:spcAft>
                          <a:spcPts val="0"/>
                        </a:spcAft>
                      </a:pPr>
                      <a:r>
                        <a:rPr lang="zh-CN" sz="2000" kern="100">
                          <a:effectLst/>
                        </a:rPr>
                        <a:t>驱动激光波长</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790±20 nm (</a:t>
                      </a:r>
                      <a:r>
                        <a:rPr lang="zh-CN" sz="2000" kern="100">
                          <a:effectLst/>
                        </a:rPr>
                        <a:t>波长可调</a:t>
                      </a:r>
                      <a:r>
                        <a:rPr lang="en-US" sz="2000" kern="100">
                          <a:effectLst/>
                        </a:rPr>
                        <a: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0221737"/>
                  </a:ext>
                </a:extLst>
              </a:tr>
              <a:tr h="155755">
                <a:tc>
                  <a:txBody>
                    <a:bodyPr/>
                    <a:lstStyle/>
                    <a:p>
                      <a:pPr algn="ctr">
                        <a:spcAft>
                          <a:spcPts val="0"/>
                        </a:spcAft>
                      </a:pPr>
                      <a:r>
                        <a:rPr lang="zh-CN" sz="2000" kern="100">
                          <a:effectLst/>
                        </a:rPr>
                        <a:t>量子效率</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0.5%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66710037"/>
                  </a:ext>
                </a:extLst>
              </a:tr>
              <a:tr h="155755">
                <a:tc>
                  <a:txBody>
                    <a:bodyPr/>
                    <a:lstStyle/>
                    <a:p>
                      <a:pPr algn="ctr">
                        <a:spcAft>
                          <a:spcPts val="0"/>
                        </a:spcAft>
                      </a:pPr>
                      <a:r>
                        <a:rPr lang="zh-CN" sz="2000" kern="100">
                          <a:effectLst/>
                        </a:rPr>
                        <a:t>电子束极化度</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2000" kern="100" dirty="0">
                          <a:effectLst/>
                        </a:rPr>
                        <a:t>≥</a:t>
                      </a:r>
                      <a:r>
                        <a:rPr lang="en-US" sz="2000" kern="100" dirty="0">
                          <a:effectLst/>
                        </a:rPr>
                        <a:t>80%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25223272"/>
                  </a:ext>
                </a:extLst>
              </a:tr>
              <a:tr h="155755">
                <a:tc>
                  <a:txBody>
                    <a:bodyPr/>
                    <a:lstStyle/>
                    <a:p>
                      <a:pPr algn="ctr">
                        <a:spcAft>
                          <a:spcPts val="0"/>
                        </a:spcAft>
                      </a:pPr>
                      <a:r>
                        <a:rPr lang="zh-CN" sz="2000" kern="100">
                          <a:effectLst/>
                        </a:rPr>
                        <a:t>束团电荷量</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4.5-5nC</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49459525"/>
                  </a:ext>
                </a:extLst>
              </a:tr>
              <a:tr h="351537">
                <a:tc>
                  <a:txBody>
                    <a:bodyPr/>
                    <a:lstStyle/>
                    <a:p>
                      <a:pPr algn="ctr">
                        <a:spcAft>
                          <a:spcPts val="0"/>
                        </a:spcAft>
                      </a:pPr>
                      <a:r>
                        <a:rPr lang="zh-CN" sz="2000" kern="100">
                          <a:effectLst/>
                        </a:rPr>
                        <a:t>束团长度</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1ns</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27851553"/>
                  </a:ext>
                </a:extLst>
              </a:tr>
              <a:tr h="308251">
                <a:tc>
                  <a:txBody>
                    <a:bodyPr/>
                    <a:lstStyle/>
                    <a:p>
                      <a:pPr algn="ctr">
                        <a:spcAft>
                          <a:spcPts val="0"/>
                        </a:spcAft>
                      </a:pPr>
                      <a:r>
                        <a:rPr lang="zh-CN" sz="2000" kern="100">
                          <a:effectLst/>
                        </a:rPr>
                        <a:t>单脉冲激光能量</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5μJ</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37848276"/>
                  </a:ext>
                </a:extLst>
              </a:tr>
            </a:tbl>
          </a:graphicData>
        </a:graphic>
      </p:graphicFrame>
      <p:sp>
        <p:nvSpPr>
          <p:cNvPr id="7" name="矩形 6"/>
          <p:cNvSpPr/>
          <p:nvPr/>
        </p:nvSpPr>
        <p:spPr>
          <a:xfrm>
            <a:off x="4295397" y="1802395"/>
            <a:ext cx="3449983" cy="461665"/>
          </a:xfrm>
          <a:prstGeom prst="rect">
            <a:avLst/>
          </a:prstGeom>
        </p:spPr>
        <p:txBody>
          <a:bodyPr wrap="none">
            <a:spAutoFit/>
          </a:bodyPr>
          <a:lstStyle/>
          <a:p>
            <a:r>
              <a:rPr lang="en-US" altLang="zh-CN" sz="2400" kern="100" dirty="0">
                <a:latin typeface="Times New Roman" panose="02020603050405020304" pitchFamily="18" charset="0"/>
                <a:ea typeface="宋体" panose="02010600030101010101" pitchFamily="2" charset="-122"/>
              </a:rPr>
              <a:t>ILC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极化电子源技术参数</a:t>
            </a:r>
            <a:endParaRPr lang="zh-CN" altLang="en-US" sz="2400" dirty="0"/>
          </a:p>
        </p:txBody>
      </p:sp>
    </p:spTree>
    <p:extLst>
      <p:ext uri="{BB962C8B-B14F-4D97-AF65-F5344CB8AC3E}">
        <p14:creationId xmlns:p14="http://schemas.microsoft.com/office/powerpoint/2010/main" val="3471083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Polarized Electron Source (PES)</a:t>
            </a:r>
            <a:endParaRPr lang="zh-CN" altLang="en-US" sz="4000" b="1" dirty="0">
              <a:solidFill>
                <a:srgbClr val="3366FF"/>
              </a:solidFill>
            </a:endParaRPr>
          </a:p>
        </p:txBody>
      </p:sp>
      <p:sp>
        <p:nvSpPr>
          <p:cNvPr id="4" name="内容占位符 2"/>
          <p:cNvSpPr>
            <a:spLocks noGrp="1"/>
          </p:cNvSpPr>
          <p:nvPr>
            <p:ph idx="1"/>
          </p:nvPr>
        </p:nvSpPr>
        <p:spPr>
          <a:xfrm>
            <a:off x="838199" y="3904748"/>
            <a:ext cx="11353801" cy="1671300"/>
          </a:xfrm>
        </p:spPr>
        <p:txBody>
          <a:bodyPr>
            <a:normAutofit fontScale="92500" lnSpcReduction="20000"/>
          </a:bodyPr>
          <a:lstStyle/>
          <a:p>
            <a:r>
              <a:rPr lang="en-US" altLang="zh-CN" dirty="0" smtClean="0"/>
              <a:t>Successful verification during ILC and CLIC R&amp;D</a:t>
            </a:r>
          </a:p>
          <a:p>
            <a:pPr marL="0" indent="0">
              <a:buNone/>
            </a:pPr>
            <a:r>
              <a:rPr lang="en-US" altLang="zh-CN" dirty="0"/>
              <a:t> </a:t>
            </a:r>
            <a:r>
              <a:rPr lang="en-US" altLang="zh-CN" dirty="0" smtClean="0"/>
              <a:t>                   (</a:t>
            </a:r>
            <a:r>
              <a:rPr lang="en-US" altLang="zh-CN" dirty="0"/>
              <a:t>KEK, Nagoya, JLAB, </a:t>
            </a:r>
            <a:r>
              <a:rPr lang="en-US" altLang="zh-CN" dirty="0" smtClean="0"/>
              <a:t>SLAC……)</a:t>
            </a:r>
            <a:endParaRPr lang="en-US" altLang="zh-CN" dirty="0"/>
          </a:p>
          <a:p>
            <a:pPr>
              <a:spcBef>
                <a:spcPts val="2400"/>
              </a:spcBef>
            </a:pPr>
            <a:r>
              <a:rPr lang="en-US" altLang="zh-CN" dirty="0" smtClean="0"/>
              <a:t>Low laser requirements in CEPC according to the low </a:t>
            </a:r>
            <a:r>
              <a:rPr lang="en-US" altLang="zh-CN" dirty="0"/>
              <a:t>Laser energy on photocathode (E</a:t>
            </a:r>
            <a:r>
              <a:rPr lang="en-US" altLang="zh-CN" baseline="-25000" dirty="0"/>
              <a:t>L</a:t>
            </a:r>
            <a:r>
              <a:rPr lang="en-US" altLang="zh-CN" dirty="0" smtClean="0"/>
              <a:t>) at a low total charge from cathode </a:t>
            </a:r>
          </a:p>
        </p:txBody>
      </p:sp>
      <p:pic>
        <p:nvPicPr>
          <p:cNvPr id="7" name="图片 6"/>
          <p:cNvPicPr>
            <a:picLocks noChangeAspect="1"/>
          </p:cNvPicPr>
          <p:nvPr/>
        </p:nvPicPr>
        <p:blipFill>
          <a:blip r:embed="rId2"/>
          <a:stretch>
            <a:fillRect/>
          </a:stretch>
        </p:blipFill>
        <p:spPr>
          <a:xfrm>
            <a:off x="4762025" y="1215788"/>
            <a:ext cx="2816756" cy="2110119"/>
          </a:xfrm>
          <a:prstGeom prst="rect">
            <a:avLst/>
          </a:prstGeom>
        </p:spPr>
      </p:pic>
      <p:pic>
        <p:nvPicPr>
          <p:cNvPr id="8" name="图片 7"/>
          <p:cNvPicPr>
            <a:picLocks noChangeAspect="1"/>
          </p:cNvPicPr>
          <p:nvPr/>
        </p:nvPicPr>
        <p:blipFill>
          <a:blip r:embed="rId3"/>
          <a:stretch>
            <a:fillRect/>
          </a:stretch>
        </p:blipFill>
        <p:spPr>
          <a:xfrm>
            <a:off x="8207331" y="1215787"/>
            <a:ext cx="2834029" cy="2110119"/>
          </a:xfrm>
          <a:prstGeom prst="rect">
            <a:avLst/>
          </a:prstGeom>
        </p:spPr>
      </p:pic>
      <p:pic>
        <p:nvPicPr>
          <p:cNvPr id="3" name="图片 2"/>
          <p:cNvPicPr>
            <a:picLocks noChangeAspect="1"/>
          </p:cNvPicPr>
          <p:nvPr/>
        </p:nvPicPr>
        <p:blipFill>
          <a:blip r:embed="rId4"/>
          <a:stretch>
            <a:fillRect/>
          </a:stretch>
        </p:blipFill>
        <p:spPr>
          <a:xfrm>
            <a:off x="1437997" y="1215787"/>
            <a:ext cx="2684286" cy="2110120"/>
          </a:xfrm>
          <a:prstGeom prst="rect">
            <a:avLst/>
          </a:prstGeom>
        </p:spPr>
      </p:pic>
      <p:pic>
        <p:nvPicPr>
          <p:cNvPr id="9" name="图片 8"/>
          <p:cNvPicPr>
            <a:picLocks noChangeAspect="1"/>
          </p:cNvPicPr>
          <p:nvPr/>
        </p:nvPicPr>
        <p:blipFill>
          <a:blip r:embed="rId5"/>
          <a:stretch>
            <a:fillRect/>
          </a:stretch>
        </p:blipFill>
        <p:spPr>
          <a:xfrm>
            <a:off x="2251864" y="5514874"/>
            <a:ext cx="6865241" cy="1325196"/>
          </a:xfrm>
          <a:prstGeom prst="rect">
            <a:avLst/>
          </a:prstGeom>
        </p:spPr>
      </p:pic>
      <p:sp>
        <p:nvSpPr>
          <p:cNvPr id="10" name="矩形 9"/>
          <p:cNvSpPr/>
          <p:nvPr/>
        </p:nvSpPr>
        <p:spPr>
          <a:xfrm>
            <a:off x="4723940" y="3325906"/>
            <a:ext cx="2986715" cy="369332"/>
          </a:xfrm>
          <a:prstGeom prst="rect">
            <a:avLst/>
          </a:prstGeom>
        </p:spPr>
        <p:txBody>
          <a:bodyPr wrap="none">
            <a:spAutoFit/>
          </a:bodyPr>
          <a:lstStyle/>
          <a:p>
            <a:r>
              <a:rPr lang="en-US" altLang="zh-CN" dirty="0" smtClean="0">
                <a:solidFill>
                  <a:srgbClr val="3366FF"/>
                </a:solidFill>
              </a:rPr>
              <a:t>200kV polarized gun at </a:t>
            </a:r>
            <a:r>
              <a:rPr lang="en-US" altLang="zh-CN" dirty="0" err="1" smtClean="0">
                <a:solidFill>
                  <a:srgbClr val="3366FF"/>
                </a:solidFill>
              </a:rPr>
              <a:t>Jlab</a:t>
            </a:r>
            <a:r>
              <a:rPr lang="zh-CN" altLang="en-US" dirty="0" smtClean="0">
                <a:solidFill>
                  <a:srgbClr val="3366FF"/>
                </a:solidFill>
              </a:rPr>
              <a:t> </a:t>
            </a:r>
          </a:p>
        </p:txBody>
      </p:sp>
      <p:sp>
        <p:nvSpPr>
          <p:cNvPr id="12" name="矩形 11"/>
          <p:cNvSpPr/>
          <p:nvPr/>
        </p:nvSpPr>
        <p:spPr>
          <a:xfrm>
            <a:off x="7969622" y="3325906"/>
            <a:ext cx="3381054" cy="369332"/>
          </a:xfrm>
          <a:prstGeom prst="rect">
            <a:avLst/>
          </a:prstGeom>
        </p:spPr>
        <p:txBody>
          <a:bodyPr wrap="none">
            <a:spAutoFit/>
          </a:bodyPr>
          <a:lstStyle/>
          <a:p>
            <a:r>
              <a:rPr lang="en-US" altLang="zh-CN" dirty="0" smtClean="0">
                <a:solidFill>
                  <a:srgbClr val="3366FF"/>
                </a:solidFill>
              </a:rPr>
              <a:t>200kV polarized gun at Nagoya</a:t>
            </a:r>
            <a:r>
              <a:rPr lang="zh-CN" altLang="en-US" dirty="0" smtClean="0">
                <a:solidFill>
                  <a:srgbClr val="3366FF"/>
                </a:solidFill>
              </a:rPr>
              <a:t> </a:t>
            </a:r>
          </a:p>
        </p:txBody>
      </p:sp>
      <p:sp>
        <p:nvSpPr>
          <p:cNvPr id="13" name="矩形 12"/>
          <p:cNvSpPr/>
          <p:nvPr/>
        </p:nvSpPr>
        <p:spPr>
          <a:xfrm>
            <a:off x="1258962" y="3325906"/>
            <a:ext cx="3124573" cy="369332"/>
          </a:xfrm>
          <a:prstGeom prst="rect">
            <a:avLst/>
          </a:prstGeom>
        </p:spPr>
        <p:txBody>
          <a:bodyPr wrap="none">
            <a:spAutoFit/>
          </a:bodyPr>
          <a:lstStyle/>
          <a:p>
            <a:r>
              <a:rPr lang="en-US" altLang="zh-CN" dirty="0" smtClean="0">
                <a:solidFill>
                  <a:srgbClr val="3366FF"/>
                </a:solidFill>
              </a:rPr>
              <a:t>120kV polarized gun at SLAC</a:t>
            </a:r>
            <a:r>
              <a:rPr lang="zh-CN" altLang="en-US" dirty="0" smtClean="0">
                <a:solidFill>
                  <a:srgbClr val="3366FF"/>
                </a:solidFill>
              </a:rPr>
              <a:t> </a:t>
            </a:r>
          </a:p>
        </p:txBody>
      </p:sp>
    </p:spTree>
    <p:extLst>
      <p:ext uri="{BB962C8B-B14F-4D97-AF65-F5344CB8AC3E}">
        <p14:creationId xmlns:p14="http://schemas.microsoft.com/office/powerpoint/2010/main" val="1278726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630244" y="3353340"/>
            <a:ext cx="4467014" cy="3389309"/>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2934369606"/>
              </p:ext>
            </p:extLst>
          </p:nvPr>
        </p:nvGraphicFramePr>
        <p:xfrm>
          <a:off x="424960" y="3519699"/>
          <a:ext cx="7460870" cy="3056592"/>
        </p:xfrm>
        <a:graphic>
          <a:graphicData uri="http://schemas.openxmlformats.org/drawingml/2006/table">
            <a:tbl>
              <a:tblPr firstRow="1" firstCol="1" bandRow="1">
                <a:tableStyleId>{7DF18680-E054-41AD-8BC1-D1AEF772440D}</a:tableStyleId>
              </a:tblPr>
              <a:tblGrid>
                <a:gridCol w="2491705">
                  <a:extLst>
                    <a:ext uri="{9D8B030D-6E8A-4147-A177-3AD203B41FA5}">
                      <a16:colId xmlns:a16="http://schemas.microsoft.com/office/drawing/2014/main" val="20000"/>
                    </a:ext>
                  </a:extLst>
                </a:gridCol>
                <a:gridCol w="4969165">
                  <a:extLst>
                    <a:ext uri="{9D8B030D-6E8A-4147-A177-3AD203B41FA5}">
                      <a16:colId xmlns:a16="http://schemas.microsoft.com/office/drawing/2014/main" val="20001"/>
                    </a:ext>
                  </a:extLst>
                </a:gridCol>
              </a:tblGrid>
              <a:tr h="414992">
                <a:tc gridSpan="2">
                  <a:txBody>
                    <a:bodyPr/>
                    <a:lstStyle/>
                    <a:p>
                      <a:pPr algn="ctr">
                        <a:lnSpc>
                          <a:spcPts val="2600"/>
                        </a:lnSpc>
                        <a:spcAft>
                          <a:spcPts val="0"/>
                        </a:spcAft>
                      </a:pPr>
                      <a:r>
                        <a:rPr lang="en-US" altLang="zh-CN" sz="2400" kern="100" dirty="0" smtClean="0">
                          <a:effectLst/>
                          <a:latin typeface="+mn-lt"/>
                        </a:rPr>
                        <a:t>Parameters of CEPC polarized electron</a:t>
                      </a:r>
                      <a:r>
                        <a:rPr lang="en-US" altLang="zh-CN" sz="2400" kern="100" baseline="0" dirty="0" smtClean="0">
                          <a:effectLst/>
                          <a:latin typeface="+mn-lt"/>
                        </a:rPr>
                        <a:t> source</a:t>
                      </a:r>
                      <a:endParaRPr lang="zh-CN" sz="1800" kern="100" dirty="0">
                        <a:solidFill>
                          <a:srgbClr val="FF0000"/>
                        </a:solidFill>
                        <a:effectLst/>
                        <a:latin typeface="+mn-lt"/>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10000"/>
                  </a:ext>
                </a:extLst>
              </a:tr>
              <a:tr h="229529">
                <a:tc>
                  <a:txBody>
                    <a:bodyPr/>
                    <a:lstStyle/>
                    <a:p>
                      <a:pPr algn="l">
                        <a:lnSpc>
                          <a:spcPts val="2600"/>
                        </a:lnSpc>
                        <a:spcAft>
                          <a:spcPts val="0"/>
                        </a:spcAft>
                      </a:pPr>
                      <a:r>
                        <a:rPr lang="en-US" altLang="zh-CN" sz="2000" kern="100" dirty="0" smtClean="0">
                          <a:effectLst/>
                          <a:latin typeface="+mn-lt"/>
                        </a:rPr>
                        <a:t>Gun</a:t>
                      </a:r>
                      <a:r>
                        <a:rPr lang="en-US" altLang="zh-CN" sz="2000" kern="100" baseline="0" dirty="0" smtClean="0">
                          <a:effectLst/>
                          <a:latin typeface="+mn-lt"/>
                        </a:rPr>
                        <a:t> type</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altLang="zh-CN" sz="2000" kern="100" dirty="0" smtClean="0">
                          <a:effectLst/>
                          <a:latin typeface="+mn-lt"/>
                        </a:rPr>
                        <a:t>Photocathode DC Gun</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3794">
                <a:tc>
                  <a:txBody>
                    <a:bodyPr/>
                    <a:lstStyle/>
                    <a:p>
                      <a:pPr algn="l">
                        <a:lnSpc>
                          <a:spcPts val="2600"/>
                        </a:lnSpc>
                        <a:spcAft>
                          <a:spcPts val="0"/>
                        </a:spcAft>
                      </a:pPr>
                      <a:r>
                        <a:rPr lang="en-US" altLang="zh-CN" sz="2000" kern="100" dirty="0" smtClean="0">
                          <a:effectLst/>
                          <a:latin typeface="+mn-lt"/>
                        </a:rPr>
                        <a:t>Cathode</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altLang="zh-CN" sz="2000" dirty="0" smtClean="0">
                          <a:latin typeface="+mn-lt"/>
                        </a:rPr>
                        <a:t>Super-lattice </a:t>
                      </a:r>
                      <a:r>
                        <a:rPr lang="en-US" sz="2000" kern="100" dirty="0" err="1" smtClean="0">
                          <a:effectLst/>
                          <a:latin typeface="+mn-lt"/>
                        </a:rPr>
                        <a:t>GaAs</a:t>
                      </a:r>
                      <a:r>
                        <a:rPr lang="en-US" sz="2000" kern="100" dirty="0" smtClean="0">
                          <a:effectLst/>
                          <a:latin typeface="+mn-lt"/>
                        </a:rPr>
                        <a:t>/</a:t>
                      </a:r>
                      <a:r>
                        <a:rPr lang="en-US" sz="2000" kern="100" dirty="0" err="1" smtClean="0">
                          <a:effectLst/>
                          <a:latin typeface="+mn-lt"/>
                        </a:rPr>
                        <a:t>GaAsP</a:t>
                      </a:r>
                      <a:r>
                        <a:rPr lang="en-US" sz="2000" kern="100" dirty="0" smtClean="0">
                          <a:effectLst/>
                          <a:latin typeface="+mn-lt"/>
                        </a:rPr>
                        <a:t> </a:t>
                      </a:r>
                      <a:r>
                        <a:rPr lang="en-US" altLang="zh-CN" sz="2000" kern="100" dirty="0" smtClean="0">
                          <a:effectLst/>
                          <a:latin typeface="+mn-lt"/>
                        </a:rPr>
                        <a:t>photocathode</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6287">
                <a:tc>
                  <a:txBody>
                    <a:bodyPr/>
                    <a:lstStyle/>
                    <a:p>
                      <a:pPr algn="l">
                        <a:lnSpc>
                          <a:spcPts val="2600"/>
                        </a:lnSpc>
                        <a:spcAft>
                          <a:spcPts val="0"/>
                        </a:spcAft>
                      </a:pPr>
                      <a:r>
                        <a:rPr lang="en-US" altLang="zh-CN" sz="2000" kern="100" dirty="0" smtClean="0">
                          <a:effectLst/>
                          <a:latin typeface="+mn-lt"/>
                        </a:rPr>
                        <a:t>HV</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sz="2000" kern="100" dirty="0">
                          <a:effectLst/>
                          <a:latin typeface="+mn-lt"/>
                        </a:rPr>
                        <a:t>150-200kV</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36287">
                <a:tc>
                  <a:txBody>
                    <a:bodyPr/>
                    <a:lstStyle/>
                    <a:p>
                      <a:pPr algn="l">
                        <a:lnSpc>
                          <a:spcPts val="2600"/>
                        </a:lnSpc>
                        <a:spcAft>
                          <a:spcPts val="0"/>
                        </a:spcAft>
                      </a:pPr>
                      <a:r>
                        <a:rPr lang="en-US" altLang="zh-CN" sz="2000" kern="100" dirty="0" smtClean="0">
                          <a:effectLst/>
                          <a:latin typeface="+mn-lt"/>
                        </a:rPr>
                        <a:t>QE</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sz="2000" kern="100" dirty="0">
                          <a:effectLst/>
                          <a:latin typeface="+mn-lt"/>
                        </a:rPr>
                        <a:t>0.5%</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36287">
                <a:tc>
                  <a:txBody>
                    <a:bodyPr/>
                    <a:lstStyle/>
                    <a:p>
                      <a:pPr algn="l">
                        <a:lnSpc>
                          <a:spcPts val="2600"/>
                        </a:lnSpc>
                        <a:spcAft>
                          <a:spcPts val="0"/>
                        </a:spcAft>
                      </a:pPr>
                      <a:r>
                        <a:rPr lang="en-US" altLang="zh-CN" sz="2000" kern="100" dirty="0" smtClean="0">
                          <a:effectLst/>
                          <a:latin typeface="+mn-lt"/>
                        </a:rPr>
                        <a:t>Polarization</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sz="2000" kern="100" dirty="0" smtClean="0">
                          <a:effectLst/>
                          <a:latin typeface="+mn-lt"/>
                        </a:rPr>
                        <a:t>≥85% (</a:t>
                      </a:r>
                      <a:r>
                        <a:rPr lang="en-US" sz="2000" kern="100" dirty="0" smtClean="0">
                          <a:solidFill>
                            <a:srgbClr val="FF0000"/>
                          </a:solidFill>
                          <a:effectLst/>
                          <a:latin typeface="+mn-lt"/>
                        </a:rPr>
                        <a:t>90%???</a:t>
                      </a:r>
                      <a:r>
                        <a:rPr lang="en-US" sz="2000" kern="100" dirty="0" smtClean="0">
                          <a:effectLst/>
                          <a:latin typeface="+mn-lt"/>
                        </a:rPr>
                        <a:t>)</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36287">
                <a:tc>
                  <a:txBody>
                    <a:bodyPr/>
                    <a:lstStyle/>
                    <a:p>
                      <a:pPr algn="l">
                        <a:lnSpc>
                          <a:spcPts val="2600"/>
                        </a:lnSpc>
                        <a:spcAft>
                          <a:spcPts val="0"/>
                        </a:spcAft>
                      </a:pPr>
                      <a:r>
                        <a:rPr lang="en-US" altLang="zh-CN" sz="2000" kern="100" dirty="0" smtClean="0">
                          <a:effectLst/>
                          <a:latin typeface="+mn-lt"/>
                        </a:rPr>
                        <a:t>Electrons per bunch</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sz="2000" kern="100" dirty="0">
                          <a:effectLst/>
                          <a:latin typeface="+mn-lt"/>
                        </a:rPr>
                        <a:t>2×10</a:t>
                      </a:r>
                      <a:r>
                        <a:rPr lang="en-US" sz="2000" kern="100" baseline="30000" dirty="0">
                          <a:effectLst/>
                          <a:latin typeface="+mn-lt"/>
                        </a:rPr>
                        <a:t>10</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36287">
                <a:tc>
                  <a:txBody>
                    <a:bodyPr/>
                    <a:lstStyle/>
                    <a:p>
                      <a:pPr algn="l">
                        <a:lnSpc>
                          <a:spcPts val="2600"/>
                        </a:lnSpc>
                        <a:spcAft>
                          <a:spcPts val="0"/>
                        </a:spcAft>
                      </a:pPr>
                      <a:r>
                        <a:rPr lang="en-US" altLang="zh-CN" sz="2000" kern="100" dirty="0" smtClean="0">
                          <a:effectLst/>
                          <a:latin typeface="+mn-lt"/>
                        </a:rPr>
                        <a:t>Repetition rate</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sz="2000" kern="100" smtClean="0">
                          <a:effectLst/>
                          <a:latin typeface="+mn-lt"/>
                        </a:rPr>
                        <a:t>100Hz</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33794">
                <a:tc>
                  <a:txBody>
                    <a:bodyPr/>
                    <a:lstStyle/>
                    <a:p>
                      <a:pPr algn="l">
                        <a:lnSpc>
                          <a:spcPts val="2600"/>
                        </a:lnSpc>
                        <a:spcAft>
                          <a:spcPts val="0"/>
                        </a:spcAft>
                      </a:pPr>
                      <a:r>
                        <a:rPr lang="en-US" altLang="zh-CN" sz="2000" kern="100" dirty="0" smtClean="0">
                          <a:effectLst/>
                          <a:latin typeface="+mn-lt"/>
                        </a:rPr>
                        <a:t>Drive laser</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tc>
                  <a:txBody>
                    <a:bodyPr/>
                    <a:lstStyle/>
                    <a:p>
                      <a:pPr algn="ctr">
                        <a:lnSpc>
                          <a:spcPts val="2600"/>
                        </a:lnSpc>
                        <a:spcAft>
                          <a:spcPts val="0"/>
                        </a:spcAft>
                      </a:pPr>
                      <a:r>
                        <a:rPr lang="en-US" sz="2000" kern="100" dirty="0" smtClean="0">
                          <a:effectLst/>
                          <a:latin typeface="+mn-lt"/>
                        </a:rPr>
                        <a:t>780nm</a:t>
                      </a:r>
                      <a:r>
                        <a:rPr lang="zh-CN" sz="2000" kern="100" dirty="0">
                          <a:effectLst/>
                          <a:latin typeface="+mn-lt"/>
                        </a:rPr>
                        <a:t>（±</a:t>
                      </a:r>
                      <a:r>
                        <a:rPr lang="en-US" sz="2000" kern="100" dirty="0" smtClean="0">
                          <a:effectLst/>
                          <a:latin typeface="+mn-lt"/>
                        </a:rPr>
                        <a:t>20nm</a:t>
                      </a:r>
                      <a:r>
                        <a:rPr lang="zh-CN" sz="2000" kern="100" dirty="0" smtClean="0">
                          <a:effectLst/>
                          <a:latin typeface="+mn-lt"/>
                        </a:rPr>
                        <a:t>），</a:t>
                      </a:r>
                      <a:r>
                        <a:rPr lang="en-US" sz="2000" kern="100" dirty="0">
                          <a:effectLst/>
                          <a:latin typeface="+mn-lt"/>
                        </a:rPr>
                        <a:t>10μJ@1ns</a:t>
                      </a:r>
                      <a:endParaRPr lang="zh-CN" sz="1600" kern="100" dirty="0">
                        <a:effectLst/>
                        <a:latin typeface="+mn-lt"/>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6" name="标题 1"/>
          <p:cNvSpPr>
            <a:spLocks noGrp="1"/>
          </p:cNvSpPr>
          <p:nvPr>
            <p:ph type="title"/>
          </p:nvPr>
        </p:nvSpPr>
        <p:spPr>
          <a:xfrm>
            <a:off x="838200" y="161929"/>
            <a:ext cx="10515600" cy="1325563"/>
          </a:xfrm>
        </p:spPr>
        <p:txBody>
          <a:bodyPr>
            <a:normAutofit/>
          </a:bodyPr>
          <a:lstStyle/>
          <a:p>
            <a:r>
              <a:rPr lang="en-US" altLang="zh-CN" sz="4000" b="1" dirty="0" smtClean="0">
                <a:solidFill>
                  <a:srgbClr val="3366FF"/>
                </a:solidFill>
              </a:rPr>
              <a:t>Polarized Electron Source (PES)</a:t>
            </a:r>
            <a:endParaRPr lang="zh-CN" altLang="en-US" sz="4000" b="1" dirty="0">
              <a:solidFill>
                <a:srgbClr val="3366FF"/>
              </a:solidFill>
            </a:endParaRPr>
          </a:p>
        </p:txBody>
      </p:sp>
      <p:sp>
        <p:nvSpPr>
          <p:cNvPr id="7" name="内容占位符 2"/>
          <p:cNvSpPr>
            <a:spLocks noGrp="1"/>
          </p:cNvSpPr>
          <p:nvPr>
            <p:ph idx="1"/>
          </p:nvPr>
        </p:nvSpPr>
        <p:spPr>
          <a:xfrm>
            <a:off x="424960" y="1279125"/>
            <a:ext cx="11567747" cy="2240573"/>
          </a:xfrm>
        </p:spPr>
        <p:txBody>
          <a:bodyPr>
            <a:normAutofit/>
          </a:bodyPr>
          <a:lstStyle/>
          <a:p>
            <a:r>
              <a:rPr lang="en-US" altLang="zh-CN" sz="2400" dirty="0" smtClean="0"/>
              <a:t>Low </a:t>
            </a:r>
            <a:r>
              <a:rPr lang="en-US" altLang="zh-CN" dirty="0" smtClean="0"/>
              <a:t>average </a:t>
            </a:r>
            <a:r>
              <a:rPr lang="en-US" altLang="zh-CN" dirty="0"/>
              <a:t>current from </a:t>
            </a:r>
            <a:r>
              <a:rPr lang="en-US" altLang="zh-CN" dirty="0" smtClean="0"/>
              <a:t>gun means long lifetime operation for cathode</a:t>
            </a:r>
            <a:endParaRPr lang="en-US" altLang="zh-CN" dirty="0"/>
          </a:p>
          <a:p>
            <a:r>
              <a:rPr lang="en-US" altLang="zh-CN" sz="2400" dirty="0" smtClean="0"/>
              <a:t>Conclusion: </a:t>
            </a:r>
          </a:p>
          <a:p>
            <a:pPr>
              <a:lnSpc>
                <a:spcPts val="3000"/>
              </a:lnSpc>
              <a:spcBef>
                <a:spcPts val="600"/>
              </a:spcBef>
              <a:buFont typeface="等线" panose="02010600030101010101" pitchFamily="2" charset="-122"/>
              <a:buChar char="–"/>
            </a:pPr>
            <a:r>
              <a:rPr lang="en-US" altLang="zh-CN" sz="1900" dirty="0" smtClean="0">
                <a:solidFill>
                  <a:srgbClr val="FF0000"/>
                </a:solidFill>
              </a:rPr>
              <a:t>PES has been demonstrated that the bunch charge, polarization and cathode lifetime are feasible    </a:t>
            </a:r>
          </a:p>
          <a:p>
            <a:pPr>
              <a:lnSpc>
                <a:spcPts val="3000"/>
              </a:lnSpc>
              <a:spcBef>
                <a:spcPts val="0"/>
              </a:spcBef>
              <a:buFont typeface="等线" panose="02010600030101010101" pitchFamily="2" charset="-122"/>
              <a:buChar char="–"/>
            </a:pPr>
            <a:r>
              <a:rPr lang="en-US" altLang="zh-CN" sz="1900" dirty="0" smtClean="0">
                <a:solidFill>
                  <a:srgbClr val="FF0000"/>
                </a:solidFill>
              </a:rPr>
              <a:t>Low laser requirements and easy to build up in CEPC</a:t>
            </a:r>
          </a:p>
          <a:p>
            <a:pPr>
              <a:lnSpc>
                <a:spcPts val="3000"/>
              </a:lnSpc>
              <a:spcBef>
                <a:spcPts val="0"/>
              </a:spcBef>
              <a:buFont typeface="等线" panose="02010600030101010101" pitchFamily="2" charset="-122"/>
              <a:buChar char="–"/>
            </a:pPr>
            <a:r>
              <a:rPr lang="en-US" altLang="zh-CN" sz="1900" dirty="0" smtClean="0">
                <a:solidFill>
                  <a:srgbClr val="FF0000"/>
                </a:solidFill>
              </a:rPr>
              <a:t>Polarization measurement</a:t>
            </a:r>
            <a:r>
              <a:rPr lang="en-US" altLang="zh-CN" sz="1800" dirty="0">
                <a:solidFill>
                  <a:srgbClr val="FF0000"/>
                </a:solidFill>
              </a:rPr>
              <a:t> and </a:t>
            </a:r>
            <a:r>
              <a:rPr lang="en-US" altLang="zh-CN" sz="1800" dirty="0" smtClean="0">
                <a:solidFill>
                  <a:srgbClr val="FF0000"/>
                </a:solidFill>
              </a:rPr>
              <a:t>its accuracy</a:t>
            </a:r>
            <a:endParaRPr lang="en-US" altLang="zh-CN" sz="1900" dirty="0">
              <a:solidFill>
                <a:srgbClr val="FF0000"/>
              </a:solidFill>
            </a:endParaRPr>
          </a:p>
        </p:txBody>
      </p:sp>
    </p:spTree>
    <p:extLst>
      <p:ext uri="{BB962C8B-B14F-4D97-AF65-F5344CB8AC3E}">
        <p14:creationId xmlns:p14="http://schemas.microsoft.com/office/powerpoint/2010/main" val="311883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3271</TotalTime>
  <Words>613</Words>
  <Application>Microsoft Office PowerPoint</Application>
  <PresentationFormat>宽屏</PresentationFormat>
  <Paragraphs>154</Paragraphs>
  <Slides>9</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等线</vt:lpstr>
      <vt:lpstr>等线 Light</vt:lpstr>
      <vt:lpstr>宋体</vt:lpstr>
      <vt:lpstr>Arial</vt:lpstr>
      <vt:lpstr>Calibri</vt:lpstr>
      <vt:lpstr>Times New Roman</vt:lpstr>
      <vt:lpstr>Wingdings</vt:lpstr>
      <vt:lpstr>Office 主题​​</vt:lpstr>
      <vt:lpstr>PowerPoint 演示文稿</vt:lpstr>
      <vt:lpstr>Background</vt:lpstr>
      <vt:lpstr>Polarized Electron Source (PES)</vt:lpstr>
      <vt:lpstr>Polarized Electron Source (PES)</vt:lpstr>
      <vt:lpstr>Polarized Electron Source (PES)</vt:lpstr>
      <vt:lpstr>Polarized Electron Source (PES)</vt:lpstr>
      <vt:lpstr>Polarized Electron Source (PES)</vt:lpstr>
      <vt:lpstr>Polarized Electron Source (PES)</vt:lpstr>
      <vt:lpstr>Polarized Electron Source (PES)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 and PPS for CEPC</dc:title>
  <dc:creator>lixiaoping</dc:creator>
  <cp:lastModifiedBy>unknown</cp:lastModifiedBy>
  <cp:revision>62</cp:revision>
  <dcterms:created xsi:type="dcterms:W3CDTF">2019-09-23T01:29:38Z</dcterms:created>
  <dcterms:modified xsi:type="dcterms:W3CDTF">2021-02-04T09:19:38Z</dcterms:modified>
</cp:coreProperties>
</file>