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42" r:id="rId3"/>
    <p:sldId id="257" r:id="rId4"/>
    <p:sldId id="307" r:id="rId5"/>
    <p:sldId id="330" r:id="rId6"/>
    <p:sldId id="331" r:id="rId7"/>
    <p:sldId id="270" r:id="rId8"/>
    <p:sldId id="343" r:id="rId9"/>
    <p:sldId id="259" r:id="rId10"/>
    <p:sldId id="266" r:id="rId11"/>
    <p:sldId id="344" r:id="rId12"/>
    <p:sldId id="332" r:id="rId13"/>
    <p:sldId id="321" r:id="rId14"/>
    <p:sldId id="341" r:id="rId15"/>
    <p:sldId id="339" r:id="rId16"/>
    <p:sldId id="340" r:id="rId17"/>
    <p:sldId id="34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8"/>
    <p:restoredTop sz="96291"/>
  </p:normalViewPr>
  <p:slideViewPr>
    <p:cSldViewPr snapToGrid="0" snapToObjects="1">
      <p:cViewPr varScale="1">
        <p:scale>
          <a:sx n="106" d="100"/>
          <a:sy n="106" d="100"/>
        </p:scale>
        <p:origin x="184" y="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EFF9D-8F86-1A45-BDD7-29E92706A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2D630F-ADB6-A343-9C4E-BD584BB1DD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AA714B-CFFE-0745-B6C9-F936085C4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85326-6D20-984C-BD31-9888A926E556}" type="datetimeFigureOut">
              <a:rPr lang="en-US" smtClean="0"/>
              <a:t>2/5/21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E63273-0A75-3B4B-9427-D70338F18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52DCE-BF44-264C-B81F-8F17ADE9F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9BDE7-79CD-C041-9A89-0AE748134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695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DBB86-ADC9-9449-9758-3CD816246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5519D2-CD08-D242-B8E6-04BB7579CA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3EB7A-836B-FB4B-9B40-0E3A48208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85326-6D20-984C-BD31-9888A926E556}" type="datetimeFigureOut">
              <a:rPr lang="en-US" smtClean="0"/>
              <a:t>2/5/21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1DFA7B-D778-9844-B126-8A338A206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33CEC3-FC1F-C544-8C0E-D881BB818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9BDE7-79CD-C041-9A89-0AE748134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526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A47DF5-9A4E-764D-BAC9-A35D14AF06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B09D68-FFFD-B34E-8C58-F3B924E138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100576-CD79-7345-BA79-A4A2E5875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85326-6D20-984C-BD31-9888A926E556}" type="datetimeFigureOut">
              <a:rPr lang="en-US" smtClean="0"/>
              <a:t>2/5/21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DB0ED6-BB38-9245-9E4F-4D7928DF7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7951BD-BB92-F945-94D3-DB0A22460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9BDE7-79CD-C041-9A89-0AE748134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598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099E9-39D1-3B48-A874-5022EFAF6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FF502-4F90-D543-8B58-EA7EBE739C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16E5FF-9236-4F42-84D3-83DFC17E8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85326-6D20-984C-BD31-9888A926E556}" type="datetimeFigureOut">
              <a:rPr lang="en-US" smtClean="0"/>
              <a:t>2/5/21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273FFD-97AF-1148-A073-C05F69B47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00CA19-1C8B-134D-972D-A7DEFFA98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9BDE7-79CD-C041-9A89-0AE748134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731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B409B-BCD2-414B-A7EA-63CE7D064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E9413-7682-F04F-873F-5716BCF3B8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FA6C6-4A7A-CF4D-BEF7-E59C1ABDD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85326-6D20-984C-BD31-9888A926E556}" type="datetimeFigureOut">
              <a:rPr lang="en-US" smtClean="0"/>
              <a:t>2/5/21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1B8688-9598-5B4C-BBFF-E82535FB2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1B931-CAB5-6540-B6BC-AD93C689E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9BDE7-79CD-C041-9A89-0AE748134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534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ACD6E-2361-934F-854B-DB75DB58D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D434A-434E-D54A-9D5B-F1669F61CC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E58F7E-48FC-A840-8F83-BB58DE2A57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BEF5DF-8147-DB46-ADA7-612D31A30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85326-6D20-984C-BD31-9888A926E556}" type="datetimeFigureOut">
              <a:rPr lang="en-US" smtClean="0"/>
              <a:t>2/5/21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4A4C7F-27A1-2F4E-B43F-ABDED11A3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559C43-C672-2F49-BCEA-F7BFBC743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9BDE7-79CD-C041-9A89-0AE748134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482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D7086-1B76-A549-B725-4138FDBED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486E9D-3313-4E40-B9F3-51D769ABC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AB305B-F9AC-5E40-8041-C5BC834086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DD9838-A5F4-C442-B9C9-9A6E94E0C5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E00624-5AEF-CD4F-B778-0300D6D578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DBE37F-88BB-D943-8B85-F265AA1C7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85326-6D20-984C-BD31-9888A926E556}" type="datetimeFigureOut">
              <a:rPr lang="en-US" smtClean="0"/>
              <a:t>2/5/21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362A6C-A83B-7C47-9181-701C502EA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4EAEAD-834A-FE40-9834-0BBE39111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9BDE7-79CD-C041-9A89-0AE748134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43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6B7B1-1599-B749-9FD6-50663813A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BD27A1-4741-F64B-8DFF-D89A8463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85326-6D20-984C-BD31-9888A926E556}" type="datetimeFigureOut">
              <a:rPr lang="en-US" smtClean="0"/>
              <a:t>2/5/21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C4EBB9-3922-F749-BFDF-407EDAE30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55C1C4-78E9-C347-ACE6-D7FFE4CE3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9BDE7-79CD-C041-9A89-0AE748134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752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E88846-4B51-3D40-8A89-F8D2DAF31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85326-6D20-984C-BD31-9888A926E556}" type="datetimeFigureOut">
              <a:rPr lang="en-US" smtClean="0"/>
              <a:t>2/5/21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334765-3ECB-E74F-8070-FB8C97DF9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E81FDE-61DD-BD4C-9758-CB6EE608B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9BDE7-79CD-C041-9A89-0AE748134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974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D3BA4-C6D8-184D-AECB-3F8759C02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F3E23-952C-674E-9846-1D390A4F0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1C629F-7585-D740-B283-B63CA0BC2D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33CC53-2C57-D342-BB6F-455AF56E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85326-6D20-984C-BD31-9888A926E556}" type="datetimeFigureOut">
              <a:rPr lang="en-US" smtClean="0"/>
              <a:t>2/5/21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9F5454-6901-8840-A20C-21644E463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6F0918-B7F9-FC4A-9EB6-2017C151D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9BDE7-79CD-C041-9A89-0AE748134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75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03E95-3CD5-5D4E-A86C-E8F671CE8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4E3248-B624-E647-B82E-01ABB15A53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EBB682-1DE2-1042-B30D-3FECDD0521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F2C842-57A8-3045-AFDB-BCEC1037B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85326-6D20-984C-BD31-9888A926E556}" type="datetimeFigureOut">
              <a:rPr lang="en-US" smtClean="0"/>
              <a:t>2/5/21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2D89D4-5013-4B46-925B-F18A5C9D5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02BC52-430C-6E49-8A7F-B994D00CD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9BDE7-79CD-C041-9A89-0AE748134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200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736058-0BBF-8442-907E-47EC123DD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572006-95B9-4A4F-9DF6-E90B40021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2D0F5-D5C1-3C41-84B4-5ED1788B4E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85326-6D20-984C-BD31-9888A926E556}" type="datetimeFigureOut">
              <a:rPr lang="en-US" smtClean="0"/>
              <a:t>2/5/21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EE51D-5888-7247-8770-394A6DA50E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6258FC-097F-594B-8D89-695DFD02E2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9BDE7-79CD-C041-9A89-0AE748134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250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49F6E-B96E-614C-A8EA-E630FF49B9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3216" y="96252"/>
            <a:ext cx="11265567" cy="2387600"/>
          </a:xfrm>
        </p:spPr>
        <p:txBody>
          <a:bodyPr>
            <a:normAutofit/>
          </a:bodyPr>
          <a:lstStyle/>
          <a:p>
            <a:r>
              <a:rPr lang="en-US" altLang="zh-CN" sz="5400" dirty="0">
                <a:latin typeface="SimSun" panose="02010600030101010101" pitchFamily="2" charset="-122"/>
                <a:ea typeface="SimSun" panose="02010600030101010101" pitchFamily="2" charset="-122"/>
              </a:rPr>
              <a:t>CEPC-Z</a:t>
            </a:r>
            <a:r>
              <a:rPr lang="zh-CN" altLang="en-US" sz="5400" dirty="0">
                <a:latin typeface="SimSun" panose="02010600030101010101" pitchFamily="2" charset="-122"/>
                <a:ea typeface="SimSun" panose="02010600030101010101" pitchFamily="2" charset="-122"/>
              </a:rPr>
              <a:t>纵向极化束流对撞方案简介</a:t>
            </a:r>
            <a:endParaRPr lang="en-US" sz="54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6C4E5F-7E0A-3C4B-8EF2-6F01D30499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20185"/>
            <a:ext cx="9144000" cy="1655762"/>
          </a:xfrm>
        </p:spPr>
        <p:txBody>
          <a:bodyPr>
            <a:normAutofit/>
          </a:bodyPr>
          <a:lstStyle/>
          <a:p>
            <a:r>
              <a:rPr lang="zh-CN" altLang="en-US" sz="2800" dirty="0">
                <a:latin typeface="SimSun" panose="02010600030101010101" pitchFamily="2" charset="-122"/>
                <a:ea typeface="SimSun" panose="02010600030101010101" pitchFamily="2" charset="-122"/>
              </a:rPr>
              <a:t>段哲</a:t>
            </a:r>
            <a:endParaRPr lang="en-HK" altLang="zh-CN" sz="28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en-US" altLang="zh-CN" sz="2800" dirty="0">
                <a:latin typeface="SimSun" panose="02010600030101010101" pitchFamily="2" charset="-122"/>
                <a:ea typeface="SimSun" panose="02010600030101010101" pitchFamily="2" charset="-122"/>
              </a:rPr>
              <a:t>2021.</a:t>
            </a:r>
            <a:r>
              <a:rPr lang="zh-CN" altLang="en-US" sz="2800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altLang="zh-CN" sz="2800" dirty="0">
                <a:latin typeface="SimSun" panose="02010600030101010101" pitchFamily="2" charset="-122"/>
                <a:ea typeface="SimSun" panose="02010600030101010101" pitchFamily="2" charset="-122"/>
              </a:rPr>
              <a:t>02.</a:t>
            </a:r>
            <a:r>
              <a:rPr lang="zh-CN" altLang="en-US" sz="2800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altLang="zh-CN" sz="2800" dirty="0">
                <a:latin typeface="SimSun" panose="02010600030101010101" pitchFamily="2" charset="-122"/>
                <a:ea typeface="SimSun" panose="02010600030101010101" pitchFamily="2" charset="-122"/>
              </a:rPr>
              <a:t>05</a:t>
            </a:r>
            <a:endParaRPr lang="en-US" sz="28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65211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91A81-CBEF-5F4E-9097-B075E9675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2834"/>
            <a:ext cx="10515600" cy="1325563"/>
          </a:xfrm>
        </p:spPr>
        <p:txBody>
          <a:bodyPr/>
          <a:lstStyle/>
          <a:p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需要评估的一些事情（现在想到的）</a:t>
            </a:r>
            <a:endParaRPr lang="en-US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42855-CD70-114F-BBC6-4CFEF4C63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221" y="1146350"/>
            <a:ext cx="10844463" cy="4351338"/>
          </a:xfrm>
        </p:spPr>
        <p:txBody>
          <a:bodyPr/>
          <a:lstStyle/>
          <a:p>
            <a:r>
              <a:rPr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如何从增强器入口极化电子束流参数，前推到对极化电子源的参数</a:t>
            </a:r>
            <a:endParaRPr lang="en-HK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如果用现有的直线加速器设计，仅增加一台极化电子源（及一段旁路输运线，或者将非极化电子源旁路），是否可以实现增强器入口的束流参数</a:t>
            </a:r>
            <a:endParaRPr lang="en-HK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直线加速器末端到增强器的</a:t>
            </a: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spin</a:t>
            </a:r>
            <a:r>
              <a:rPr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rotator</a:t>
            </a:r>
            <a:r>
              <a:rPr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设计</a:t>
            </a:r>
            <a:endParaRPr lang="en-HK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1"/>
            <a:r>
              <a:rPr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需要旋转</a:t>
            </a: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90</a:t>
            </a:r>
            <a:r>
              <a:rPr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度（纵向到垂直方向），对应轨道运行旋转角</a:t>
            </a: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~4</a:t>
            </a:r>
            <a:r>
              <a:rPr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度</a:t>
            </a:r>
            <a:endParaRPr lang="en-HK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1"/>
            <a:r>
              <a:rPr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尽可能控制极化度损失，及不引起发射度增长</a:t>
            </a:r>
            <a:endParaRPr lang="en-HK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HK" altLang="zh-CN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66AE85-E8D6-6542-8F23-2F68B9C14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397" y="4724216"/>
            <a:ext cx="10651958" cy="209498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68E86F3-633D-744A-87C3-D70EF46D3F00}"/>
              </a:ext>
            </a:extLst>
          </p:cNvPr>
          <p:cNvSpPr/>
          <p:nvPr/>
        </p:nvSpPr>
        <p:spPr>
          <a:xfrm>
            <a:off x="657725" y="4529889"/>
            <a:ext cx="228600" cy="7459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A8D9148-3DD6-AC4E-B552-EC92D264BEE4}"/>
              </a:ext>
            </a:extLst>
          </p:cNvPr>
          <p:cNvCxnSpPr>
            <a:cxnSpLocks/>
          </p:cNvCxnSpPr>
          <p:nvPr/>
        </p:nvCxnSpPr>
        <p:spPr>
          <a:xfrm>
            <a:off x="934451" y="4902868"/>
            <a:ext cx="439154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48BD37D-02CD-5741-B295-787CF7DEB873}"/>
              </a:ext>
            </a:extLst>
          </p:cNvPr>
          <p:cNvCxnSpPr>
            <a:cxnSpLocks/>
          </p:cNvCxnSpPr>
          <p:nvPr/>
        </p:nvCxnSpPr>
        <p:spPr>
          <a:xfrm>
            <a:off x="1373605" y="4902868"/>
            <a:ext cx="0" cy="7813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483CDC7-A1B8-C749-AF6B-17C5477A7324}"/>
              </a:ext>
            </a:extLst>
          </p:cNvPr>
          <p:cNvSpPr txBox="1"/>
          <p:nvPr/>
        </p:nvSpPr>
        <p:spPr>
          <a:xfrm>
            <a:off x="204537" y="4001294"/>
            <a:ext cx="1503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极化电子源</a:t>
            </a:r>
            <a:endParaRPr lang="en-US" dirty="0">
              <a:solidFill>
                <a:srgbClr val="FF0000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D326ED-B340-8144-8DAC-A0575F1A8801}"/>
              </a:ext>
            </a:extLst>
          </p:cNvPr>
          <p:cNvSpPr txBox="1"/>
          <p:nvPr/>
        </p:nvSpPr>
        <p:spPr>
          <a:xfrm>
            <a:off x="1066799" y="4539550"/>
            <a:ext cx="1503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输运线</a:t>
            </a:r>
            <a:endParaRPr lang="en-US" dirty="0">
              <a:solidFill>
                <a:srgbClr val="FF0000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0796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C395F-22FE-D94B-A9E0-8634F472D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报告内容</a:t>
            </a:r>
            <a:endParaRPr lang="en-US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112ED-635E-D74E-B7FE-D2C7F2DC90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整体方案简介</a:t>
            </a:r>
            <a:endParaRPr lang="en-HK" altLang="zh-CN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增强器入口参数要求</a:t>
            </a:r>
            <a:endParaRPr lang="en-HK" altLang="zh-CN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dirty="0">
                <a:solidFill>
                  <a:srgbClr val="0432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增强器中的极化度保持</a:t>
            </a:r>
            <a:endParaRPr lang="en-US" dirty="0">
              <a:solidFill>
                <a:srgbClr val="0432FF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51715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026B3-BA06-9741-9206-7FBCA7B0A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968" y="0"/>
            <a:ext cx="10515600" cy="1325563"/>
          </a:xfrm>
        </p:spPr>
        <p:txBody>
          <a:bodyPr/>
          <a:lstStyle/>
          <a:p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增强器中的退极化效应 </a:t>
            </a:r>
            <a:endParaRPr lang="en-US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875226F-E1A5-FE42-B612-C527D0250322}"/>
                  </a:ext>
                </a:extLst>
              </p:cNvPr>
              <p:cNvSpPr txBox="1"/>
              <p:nvPr/>
            </p:nvSpPr>
            <p:spPr>
              <a:xfrm>
                <a:off x="250575" y="1416068"/>
                <a:ext cx="6282572" cy="16260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In a planar ring,  the closed orbit spin tune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𝜐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2000" dirty="0"/>
                  <a:t>, two families of important spin resonances:</a:t>
                </a:r>
                <a:endParaRPr lang="en-US" sz="2000" i="1" dirty="0">
                  <a:latin typeface="Cambria Math" panose="020405030504060302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/>
                  <a:t>Imperfection resonance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000" dirty="0"/>
                  <a:t> , </a:t>
                </a:r>
                <a:r>
                  <a:rPr lang="en-US" sz="2000" i="1" dirty="0"/>
                  <a:t>K</a:t>
                </a:r>
                <a:r>
                  <a:rPr lang="en-US" sz="2000" dirty="0"/>
                  <a:t> is integer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/>
                  <a:t>Intrinsic resonance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2000" dirty="0"/>
                  <a:t> , </a:t>
                </a:r>
                <a:r>
                  <a:rPr lang="en-US" sz="2000" i="1" dirty="0"/>
                  <a:t>K</a:t>
                </a:r>
                <a:r>
                  <a:rPr lang="en-US" sz="2000" dirty="0"/>
                  <a:t> is integer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875226F-E1A5-FE42-B612-C527D02503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575" y="1416068"/>
                <a:ext cx="6282572" cy="1626023"/>
              </a:xfrm>
              <a:prstGeom prst="rect">
                <a:avLst/>
              </a:prstGeom>
              <a:blipFill>
                <a:blip r:embed="rId2"/>
                <a:stretch>
                  <a:fillRect l="-1010" t="-2326" b="-3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6B1B3F63-02FC-E048-817C-446AB4AC91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968" y="3298690"/>
            <a:ext cx="4563979" cy="33088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84D897F-4D1F-3F4B-9A89-E314A74AEBFE}"/>
                  </a:ext>
                </a:extLst>
              </p:cNvPr>
              <p:cNvSpPr/>
              <p:nvPr/>
            </p:nvSpPr>
            <p:spPr>
              <a:xfrm>
                <a:off x="5228094" y="5131659"/>
                <a:ext cx="7262649" cy="14759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Adjacent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imperfection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and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intrinsic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resonances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are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well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separated</a:t>
                </a:r>
              </a:p>
              <a:p>
                <a:pPr marL="685800" lvl="1" indent="-342900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𝜐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=0.21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r>
                      <m:rPr>
                        <m:sty m:val="p"/>
                      </m:rPr>
                      <a:rPr lang="en-US" altLang="zh-CN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max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⁡(|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|)</m:t>
                    </m:r>
                  </m:oMath>
                </a14:m>
                <a:r>
                  <a:rPr lang="zh-CN" altLang="en-US" sz="2000" dirty="0"/>
                  <a:t> </a:t>
                </a:r>
                <a:endParaRPr lang="en-HK" altLang="zh-CN" sz="2000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Implementation of Siberian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snake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could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be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a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viable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solution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84D897F-4D1F-3F4B-9A89-E314A74AEB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094" y="5131659"/>
                <a:ext cx="7262649" cy="1475917"/>
              </a:xfrm>
              <a:prstGeom prst="rect">
                <a:avLst/>
              </a:prstGeom>
              <a:blipFill>
                <a:blip r:embed="rId4"/>
                <a:stretch>
                  <a:fillRect l="-698" t="-1709" b="-6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ED80F8C2-3605-494C-8F33-8B9F768A96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0000" y="2668474"/>
            <a:ext cx="3518836" cy="24631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5182F2-E2D0-9E47-8C5D-C17A6A6E11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1272" y="57826"/>
            <a:ext cx="3456292" cy="228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411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3279A-CDD2-3845-B088-D3159FE2F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609095" cy="1325563"/>
          </a:xfrm>
        </p:spPr>
        <p:txBody>
          <a:bodyPr>
            <a:normAutofit/>
          </a:bodyPr>
          <a:lstStyle/>
          <a:p>
            <a:r>
              <a:rPr lang="en-US" altLang="zh-CN" sz="3200" dirty="0"/>
              <a:t>Siberian</a:t>
            </a:r>
            <a:r>
              <a:rPr lang="zh-CN" altLang="en-US" sz="3200" dirty="0"/>
              <a:t> </a:t>
            </a:r>
            <a:r>
              <a:rPr lang="en-US" altLang="zh-CN" sz="3200" dirty="0"/>
              <a:t>snakes:</a:t>
            </a:r>
            <a:r>
              <a:rPr lang="zh-CN" altLang="en-US" sz="3200" dirty="0"/>
              <a:t>  </a:t>
            </a:r>
            <a:r>
              <a:rPr lang="en-US" altLang="zh-CN" sz="3200" dirty="0"/>
              <a:t>rotate</a:t>
            </a:r>
            <a:r>
              <a:rPr lang="zh-CN" altLang="en-US" sz="3200" dirty="0"/>
              <a:t> </a:t>
            </a:r>
            <a:r>
              <a:rPr lang="en-US" altLang="zh-CN" sz="3200" dirty="0"/>
              <a:t>the</a:t>
            </a:r>
            <a:r>
              <a:rPr lang="zh-CN" altLang="en-US" sz="3200" dirty="0"/>
              <a:t> </a:t>
            </a:r>
            <a:r>
              <a:rPr lang="en-US" altLang="zh-CN" sz="3200" dirty="0"/>
              <a:t>spin</a:t>
            </a:r>
            <a:r>
              <a:rPr lang="zh-CN" altLang="en-US" sz="3200" dirty="0"/>
              <a:t> </a:t>
            </a:r>
            <a:r>
              <a:rPr lang="en-US" altLang="zh-CN" sz="3200" dirty="0"/>
              <a:t>vector</a:t>
            </a:r>
            <a:r>
              <a:rPr lang="zh-CN" altLang="en-US" sz="3200" dirty="0"/>
              <a:t> </a:t>
            </a:r>
            <a:r>
              <a:rPr lang="en-US" altLang="zh-CN" sz="3200" dirty="0"/>
              <a:t>around</a:t>
            </a:r>
            <a:r>
              <a:rPr lang="zh-CN" altLang="en-US" sz="3200" dirty="0"/>
              <a:t> </a:t>
            </a:r>
            <a:r>
              <a:rPr lang="en-US" altLang="zh-CN" sz="3200" dirty="0"/>
              <a:t>an</a:t>
            </a:r>
            <a:r>
              <a:rPr lang="zh-CN" altLang="en-US" sz="3200" dirty="0"/>
              <a:t> </a:t>
            </a:r>
            <a:r>
              <a:rPr lang="en-US" altLang="zh-CN" sz="3200" dirty="0"/>
              <a:t>axis</a:t>
            </a:r>
            <a:r>
              <a:rPr lang="zh-CN" altLang="en-US" sz="3200" dirty="0"/>
              <a:t> </a:t>
            </a:r>
            <a:r>
              <a:rPr lang="en-US" altLang="zh-CN" sz="3200" dirty="0"/>
              <a:t>by</a:t>
            </a:r>
            <a:r>
              <a:rPr lang="zh-CN" altLang="en-US" sz="3200" dirty="0"/>
              <a:t> </a:t>
            </a:r>
            <a:r>
              <a:rPr lang="en-US" altLang="zh-CN" sz="3200" dirty="0"/>
              <a:t>180</a:t>
            </a:r>
            <a:r>
              <a:rPr lang="zh-CN" altLang="en-US" sz="3200" dirty="0"/>
              <a:t> </a:t>
            </a:r>
            <a:r>
              <a:rPr lang="en-US" altLang="zh-CN" sz="3200" dirty="0"/>
              <a:t>degree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A0EAAD-9B99-CB4D-91F8-BE2713868B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440" y="1508601"/>
                <a:ext cx="11597640" cy="4744403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/>
                  <a:t>Longitudinal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field</a:t>
                </a:r>
                <a:r>
                  <a:rPr lang="zh-CN" altLang="en-US" dirty="0"/>
                  <a:t> </a:t>
                </a:r>
                <a:endParaRPr lang="en-US" altLang="zh-CN" dirty="0"/>
              </a:p>
              <a:p>
                <a:pPr lvl="1"/>
                <a:r>
                  <a:rPr lang="en-US" altLang="zh-CN" dirty="0"/>
                  <a:t>Solenoid:</a:t>
                </a:r>
                <a:r>
                  <a:rPr lang="zh-CN" altLang="en-US" dirty="0"/>
                  <a:t>   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zh-CN" alt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SOL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𝑑𝑙</m:t>
                        </m:r>
                      </m:e>
                    </m:nary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≃</m:t>
                    </m:r>
                    <m:f>
                      <m:f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10.479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zh-CN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GeV</m:t>
                            </m:r>
                          </m:num>
                          <m:den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den>
                        </m:f>
                      </m:e>
                    </m:d>
                    <m:r>
                      <a:rPr lang="zh-CN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zh-CN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105</m:t>
                    </m:r>
                    <m:r>
                      <a:rPr lang="zh-CN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zh-CN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zh-CN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476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</m:oMath>
                </a14:m>
                <a:endParaRPr lang="en-US" altLang="zh-CN" dirty="0"/>
              </a:p>
              <a:p>
                <a:pPr lvl="1"/>
                <a:r>
                  <a:rPr lang="en-US" altLang="zh-CN" dirty="0"/>
                  <a:t>Merit:  no orbit excursion, nor radiation power issue.</a:t>
                </a:r>
              </a:p>
              <a:p>
                <a:r>
                  <a:rPr lang="en-US" altLang="zh-CN" dirty="0"/>
                  <a:t>Transverse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field:</a:t>
                </a:r>
                <a:r>
                  <a:rPr lang="zh-CN" altLang="en-US" dirty="0"/>
                  <a:t> </a:t>
                </a:r>
                <a:endParaRPr lang="en-HK" altLang="zh-CN" dirty="0"/>
              </a:p>
              <a:p>
                <a:pPr lvl="1"/>
                <a:r>
                  <a:rPr lang="en-US" altLang="zh-CN" dirty="0"/>
                  <a:t>orbit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excursion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orbit</m:t>
                        </m:r>
                      </m:sub>
                    </m:sSub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f>
                      <m:f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den>
                    </m:f>
                  </m:oMath>
                </a14:m>
                <a:r>
                  <a:rPr lang="zh-CN" altLang="en-US" dirty="0"/>
                  <a:t>  </a:t>
                </a:r>
                <a:r>
                  <a:rPr lang="en-US" altLang="zh-CN" dirty="0"/>
                  <a:t>while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spin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independent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of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endParaRPr lang="en-US" altLang="zh-CN" dirty="0"/>
              </a:p>
              <a:p>
                <a:pPr lvl="1"/>
                <a:r>
                  <a:rPr lang="en-US" altLang="zh-CN" dirty="0"/>
                  <a:t>The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major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concern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includes</a:t>
                </a:r>
                <a:r>
                  <a:rPr lang="zh-CN" altLang="en-US" dirty="0"/>
                  <a:t> </a:t>
                </a:r>
                <a:endParaRPr lang="en-HK" altLang="zh-CN" dirty="0"/>
              </a:p>
              <a:p>
                <a:pPr lvl="2"/>
                <a:r>
                  <a:rPr lang="en-US" altLang="zh-CN" dirty="0"/>
                  <a:t>large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orbit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excursion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injection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energy</a:t>
                </a:r>
              </a:p>
              <a:p>
                <a:pPr lvl="2"/>
                <a:r>
                  <a:rPr lang="en-US" altLang="zh-CN" dirty="0"/>
                  <a:t>synchrotron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radiation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power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consumption</a:t>
                </a:r>
              </a:p>
              <a:p>
                <a:pPr lvl="1"/>
                <a:r>
                  <a:rPr lang="en-US" altLang="zh-CN" dirty="0"/>
                  <a:t>Typical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designs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of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Siberian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Snake</a:t>
                </a:r>
              </a:p>
              <a:p>
                <a:pPr lvl="2"/>
                <a:r>
                  <a:rPr lang="en-US" altLang="zh-CN" dirty="0"/>
                  <a:t>Helical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dipoles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like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in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RHIC</a:t>
                </a:r>
                <a:r>
                  <a:rPr lang="zh-CN" altLang="en-US" dirty="0"/>
                  <a:t> </a:t>
                </a:r>
                <a:endParaRPr lang="en-US" altLang="zh-CN" dirty="0"/>
              </a:p>
              <a:p>
                <a:pPr lvl="2"/>
                <a:r>
                  <a:rPr lang="en-US" altLang="zh-CN" dirty="0"/>
                  <a:t>Interleaved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H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&amp;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V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bends:</a:t>
                </a:r>
                <a:r>
                  <a:rPr lang="zh-CN" altLang="en-US" dirty="0"/>
                  <a:t>  </a:t>
                </a:r>
                <a:r>
                  <a:rPr lang="en-US" altLang="zh-CN" dirty="0"/>
                  <a:t>like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“mini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spin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rotator”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in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HERA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A0EAAD-9B99-CB4D-91F8-BE2713868B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" y="1508601"/>
                <a:ext cx="11597640" cy="4744403"/>
              </a:xfrm>
              <a:blipFill>
                <a:blip r:embed="rId2"/>
                <a:stretch>
                  <a:fillRect l="-766" t="-50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162AE5F6-0F67-0647-9A96-CF4E37B66395}"/>
              </a:ext>
            </a:extLst>
          </p:cNvPr>
          <p:cNvSpPr txBox="1"/>
          <p:nvPr/>
        </p:nvSpPr>
        <p:spPr>
          <a:xfrm>
            <a:off x="689811" y="6436043"/>
            <a:ext cx="10010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432FF"/>
                </a:solidFill>
              </a:rPr>
              <a:t>Helical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>
                <a:solidFill>
                  <a:srgbClr val="0432FF"/>
                </a:solidFill>
              </a:rPr>
              <a:t>dipole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>
                <a:solidFill>
                  <a:srgbClr val="0432FF"/>
                </a:solidFill>
              </a:rPr>
              <a:t>design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>
                <a:solidFill>
                  <a:srgbClr val="0432FF"/>
                </a:solidFill>
              </a:rPr>
              <a:t>generally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>
                <a:solidFill>
                  <a:srgbClr val="0432FF"/>
                </a:solidFill>
              </a:rPr>
              <a:t>allow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>
                <a:solidFill>
                  <a:srgbClr val="0432FF"/>
                </a:solidFill>
              </a:rPr>
              <a:t>a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>
                <a:solidFill>
                  <a:srgbClr val="0432FF"/>
                </a:solidFill>
              </a:rPr>
              <a:t>smaller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>
                <a:solidFill>
                  <a:srgbClr val="0432FF"/>
                </a:solidFill>
              </a:rPr>
              <a:t>orbit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>
                <a:solidFill>
                  <a:srgbClr val="0432FF"/>
                </a:solidFill>
              </a:rPr>
              <a:t>excursion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>
                <a:solidFill>
                  <a:srgbClr val="0432FF"/>
                </a:solidFill>
              </a:rPr>
              <a:t>compared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>
                <a:solidFill>
                  <a:srgbClr val="0432FF"/>
                </a:solidFill>
              </a:rPr>
              <a:t>to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>
                <a:solidFill>
                  <a:srgbClr val="0432FF"/>
                </a:solidFill>
              </a:rPr>
              <a:t>the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>
                <a:solidFill>
                  <a:srgbClr val="0432FF"/>
                </a:solidFill>
              </a:rPr>
              <a:t>mini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>
                <a:solidFill>
                  <a:srgbClr val="0432FF"/>
                </a:solidFill>
              </a:rPr>
              <a:t>spin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>
                <a:solidFill>
                  <a:srgbClr val="0432FF"/>
                </a:solidFill>
              </a:rPr>
              <a:t>rotator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>
                <a:solidFill>
                  <a:srgbClr val="0432FF"/>
                </a:solidFill>
              </a:rPr>
              <a:t>design</a:t>
            </a:r>
            <a:endParaRPr lang="en-US" dirty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765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A6309-76C1-6B4C-8BB2-EE19D3E1D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r>
              <a:rPr lang="en-US" dirty="0"/>
              <a:t>Helical dipole Siberian snakes- multiple modules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0C80C3-7241-2949-B976-2F2D2D14CC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2925" y="1187116"/>
                <a:ext cx="11614485" cy="2390273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A full snake could comprise of N partial snakes with the same settings, each rotate the spin by an angle of </a:t>
                </a:r>
                <a:r>
                  <a:rPr lang="el-GR" sz="2400" dirty="0"/>
                  <a:t>π</a:t>
                </a:r>
                <a:r>
                  <a:rPr lang="en-US" sz="2400" dirty="0"/>
                  <a:t>/N. </a:t>
                </a:r>
              </a:p>
              <a:p>
                <a:r>
                  <a:rPr lang="en-US" sz="2400" dirty="0"/>
                  <a:t>For example, assume there </a:t>
                </a:r>
                <a:r>
                  <a:rPr lang="en-US" altLang="zh-CN" sz="2400" dirty="0"/>
                  <a:t>is</a:t>
                </a:r>
                <a:r>
                  <a:rPr lang="zh-CN" altLang="en-US" sz="2400" dirty="0"/>
                  <a:t> </a:t>
                </a:r>
                <a:r>
                  <a:rPr lang="en-US" altLang="zh-CN" sz="2400" dirty="0">
                    <a:solidFill>
                      <a:srgbClr val="0432FF"/>
                    </a:solidFill>
                  </a:rPr>
                  <a:t>only</a:t>
                </a:r>
                <a:r>
                  <a:rPr lang="zh-CN" altLang="en-US" sz="2400" dirty="0">
                    <a:solidFill>
                      <a:srgbClr val="0432FF"/>
                    </a:solidFill>
                  </a:rPr>
                  <a:t> </a:t>
                </a:r>
                <a:r>
                  <a:rPr lang="en-US" altLang="zh-CN" sz="2400" dirty="0">
                    <a:solidFill>
                      <a:srgbClr val="0432FF"/>
                    </a:solidFill>
                  </a:rPr>
                  <a:t>one</a:t>
                </a:r>
                <a:r>
                  <a:rPr lang="zh-CN" altLang="en-US" sz="2400" dirty="0">
                    <a:solidFill>
                      <a:srgbClr val="0432FF"/>
                    </a:solidFill>
                  </a:rPr>
                  <a:t> </a:t>
                </a:r>
                <a:r>
                  <a:rPr lang="en-US" altLang="zh-CN" sz="2400" dirty="0">
                    <a:solidFill>
                      <a:srgbClr val="0432FF"/>
                    </a:solidFill>
                  </a:rPr>
                  <a:t>full</a:t>
                </a:r>
                <a:r>
                  <a:rPr lang="zh-CN" altLang="en-US" sz="2400" dirty="0">
                    <a:solidFill>
                      <a:srgbClr val="0432FF"/>
                    </a:solidFill>
                  </a:rPr>
                  <a:t> </a:t>
                </a:r>
                <a:r>
                  <a:rPr lang="en-US" altLang="zh-CN" sz="2400" dirty="0">
                    <a:solidFill>
                      <a:srgbClr val="0432FF"/>
                    </a:solidFill>
                  </a:rPr>
                  <a:t>snake</a:t>
                </a:r>
                <a:r>
                  <a:rPr lang="en-US" altLang="zh-CN" sz="2400" dirty="0"/>
                  <a:t>,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consisting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of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N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partial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snakes,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each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partial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snake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consists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of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two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helical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dipoles,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with</a:t>
                </a:r>
                <a:r>
                  <a:rPr lang="zh-CN" altLang="en-US" sz="2400" dirty="0"/>
                  <a:t> </a:t>
                </a:r>
                <a:r>
                  <a:rPr lang="el-GR" altLang="zh-CN" sz="2400" dirty="0"/>
                  <a:t>χ</a:t>
                </a:r>
                <a:r>
                  <a:rPr lang="en-US" altLang="zh-CN" sz="2400" dirty="0"/>
                  <a:t>2 = </a:t>
                </a:r>
                <a:r>
                  <a:rPr lang="el-GR" altLang="zh-CN" sz="2400" dirty="0"/>
                  <a:t>-χ1</a:t>
                </a:r>
                <a:r>
                  <a:rPr lang="en-US" altLang="zh-CN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, m=1, several solutions are listed below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0C80C3-7241-2949-B976-2F2D2D14CC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2925" y="1187116"/>
                <a:ext cx="11614485" cy="2390273"/>
              </a:xfrm>
              <a:blipFill>
                <a:blip r:embed="rId2"/>
                <a:stretch>
                  <a:fillRect l="-656" t="-2632" r="-1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5BC7E05-DF45-8C4B-9301-2E01B192DA2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76462" y="3336758"/>
          <a:ext cx="11839077" cy="331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396">
                  <a:extLst>
                    <a:ext uri="{9D8B030D-6E8A-4147-A177-3AD203B41FA5}">
                      <a16:colId xmlns:a16="http://schemas.microsoft.com/office/drawing/2014/main" val="1741750555"/>
                    </a:ext>
                  </a:extLst>
                </a:gridCol>
                <a:gridCol w="983701">
                  <a:extLst>
                    <a:ext uri="{9D8B030D-6E8A-4147-A177-3AD203B41FA5}">
                      <a16:colId xmlns:a16="http://schemas.microsoft.com/office/drawing/2014/main" val="780497080"/>
                    </a:ext>
                  </a:extLst>
                </a:gridCol>
                <a:gridCol w="1307747">
                  <a:extLst>
                    <a:ext uri="{9D8B030D-6E8A-4147-A177-3AD203B41FA5}">
                      <a16:colId xmlns:a16="http://schemas.microsoft.com/office/drawing/2014/main" val="3673901997"/>
                    </a:ext>
                  </a:extLst>
                </a:gridCol>
                <a:gridCol w="1307747">
                  <a:extLst>
                    <a:ext uri="{9D8B030D-6E8A-4147-A177-3AD203B41FA5}">
                      <a16:colId xmlns:a16="http://schemas.microsoft.com/office/drawing/2014/main" val="1622613492"/>
                    </a:ext>
                  </a:extLst>
                </a:gridCol>
                <a:gridCol w="1112195">
                  <a:extLst>
                    <a:ext uri="{9D8B030D-6E8A-4147-A177-3AD203B41FA5}">
                      <a16:colId xmlns:a16="http://schemas.microsoft.com/office/drawing/2014/main" val="799413490"/>
                    </a:ext>
                  </a:extLst>
                </a:gridCol>
                <a:gridCol w="1112195">
                  <a:extLst>
                    <a:ext uri="{9D8B030D-6E8A-4147-A177-3AD203B41FA5}">
                      <a16:colId xmlns:a16="http://schemas.microsoft.com/office/drawing/2014/main" val="3852430962"/>
                    </a:ext>
                  </a:extLst>
                </a:gridCol>
                <a:gridCol w="1441274">
                  <a:extLst>
                    <a:ext uri="{9D8B030D-6E8A-4147-A177-3AD203B41FA5}">
                      <a16:colId xmlns:a16="http://schemas.microsoft.com/office/drawing/2014/main" val="693414482"/>
                    </a:ext>
                  </a:extLst>
                </a:gridCol>
                <a:gridCol w="1441274">
                  <a:extLst>
                    <a:ext uri="{9D8B030D-6E8A-4147-A177-3AD203B41FA5}">
                      <a16:colId xmlns:a16="http://schemas.microsoft.com/office/drawing/2014/main" val="176211192"/>
                    </a:ext>
                  </a:extLst>
                </a:gridCol>
                <a:gridCol w="1061673">
                  <a:extLst>
                    <a:ext uri="{9D8B030D-6E8A-4147-A177-3AD203B41FA5}">
                      <a16:colId xmlns:a16="http://schemas.microsoft.com/office/drawing/2014/main" val="353514173"/>
                    </a:ext>
                  </a:extLst>
                </a:gridCol>
                <a:gridCol w="1314875">
                  <a:extLst>
                    <a:ext uri="{9D8B030D-6E8A-4147-A177-3AD203B41FA5}">
                      <a16:colId xmlns:a16="http://schemas.microsoft.com/office/drawing/2014/main" val="5070432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altLang="zh-CN" dirty="0"/>
                        <a:t>χ1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B1 (Tesla)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Unit length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Total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length</a:t>
                      </a:r>
                    </a:p>
                    <a:p>
                      <a:r>
                        <a:rPr lang="en-US" altLang="zh-CN" dirty="0"/>
                        <a:t>(m)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 number of par</a:t>
                      </a:r>
                      <a:r>
                        <a:rPr lang="en-US" altLang="zh-CN" dirty="0"/>
                        <a:t>tial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snakes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Snake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axis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angle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to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beam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 err="1"/>
                        <a:t>dir</a:t>
                      </a:r>
                      <a:endParaRPr lang="en-US" altLang="zh-CN" dirty="0"/>
                    </a:p>
                    <a:p>
                      <a:r>
                        <a:rPr lang="en-US" altLang="zh-CN" dirty="0"/>
                        <a:t>(degree)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Max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vertical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orbit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excursion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at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10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GeV(cm)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Max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vertical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orbit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excursion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at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45.5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GeV(cm)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U0 at 10 GeV (MeV)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U0 at 45.5 GeV (MeV)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9733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-1.02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3.62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72.3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10.8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2.4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8.3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171.5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9663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0.81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1.03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85.2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551098"/>
                  </a:ext>
                </a:extLst>
              </a:tr>
              <a:tr h="331537">
                <a:tc>
                  <a:txBody>
                    <a:bodyPr/>
                    <a:lstStyle/>
                    <a:p>
                      <a:r>
                        <a:rPr lang="en-US" dirty="0"/>
                        <a:t>0.11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82.8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9543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800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20.7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80209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0.10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rgbClr val="FF0000"/>
                          </a:solidFill>
                        </a:rPr>
                        <a:t>0.09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rgbClr val="FF0000"/>
                          </a:solidFill>
                        </a:rPr>
                        <a:t>1000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rgbClr val="FF0000"/>
                          </a:solidFill>
                        </a:rPr>
                        <a:t>50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rgbClr val="FF0000"/>
                          </a:solidFill>
                        </a:rPr>
                        <a:t>0.09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rgbClr val="FF0000"/>
                          </a:solidFill>
                        </a:rPr>
                        <a:t>4.2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rgbClr val="FF0000"/>
                          </a:solidFill>
                        </a:rPr>
                        <a:t>0.9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rgbClr val="FF0000"/>
                          </a:solidFill>
                        </a:rPr>
                        <a:t>1.0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rgbClr val="FF0000"/>
                          </a:solidFill>
                        </a:rPr>
                        <a:t>20.7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53435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08666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9E734-22F6-C043-9710-1A90E439C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812379" cy="1106904"/>
          </a:xfrm>
        </p:spPr>
        <p:txBody>
          <a:bodyPr/>
          <a:lstStyle/>
          <a:p>
            <a:r>
              <a:rPr lang="en-US" dirty="0"/>
              <a:t>A synchrotron with a partial snake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42F69EF-CFC7-174C-95FA-A51846D5B152}"/>
                  </a:ext>
                </a:extLst>
              </p:cNvPr>
              <p:cNvSpPr txBox="1"/>
              <p:nvPr/>
            </p:nvSpPr>
            <p:spPr>
              <a:xfrm>
                <a:off x="208548" y="946484"/>
                <a:ext cx="10988842" cy="1220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The closed orbit spin tune satisfies: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sSub>
                          <m:sSubPr>
                            <m:ctrlPr>
                              <a:rPr lang="en-US" sz="2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</m:func>
                        <m:func>
                          <m:func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</m:e>
                    </m:func>
                  </m:oMath>
                </a14:m>
                <a:r>
                  <a:rPr lang="en-US" sz="2200" dirty="0"/>
                  <a:t> for a synchrotron implemented with a partial snake whose spin rotation angle is s*</a:t>
                </a:r>
                <a:r>
                  <a:rPr lang="el-GR" sz="2200" dirty="0"/>
                  <a:t>π</a:t>
                </a:r>
                <a:r>
                  <a:rPr lang="en-US" sz="2200" dirty="0"/>
                  <a:t>. To avoid depolarization due to the intrinsic resonances, the </a:t>
                </a:r>
                <a:r>
                  <a:rPr lang="en-US" sz="2200" dirty="0" err="1"/>
                  <a:t>betatron</a:t>
                </a:r>
                <a:r>
                  <a:rPr lang="en-US" sz="2200" dirty="0"/>
                  <a:t> tunes should be close to integer.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42F69EF-CFC7-174C-95FA-A51846D5B1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48" y="946484"/>
                <a:ext cx="10988842" cy="1220655"/>
              </a:xfrm>
              <a:prstGeom prst="rect">
                <a:avLst/>
              </a:prstGeom>
              <a:blipFill>
                <a:blip r:embed="rId2"/>
                <a:stretch>
                  <a:fillRect l="-577" b="-8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75896268-7107-454A-8955-6DE0DCE271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46" y="3058692"/>
            <a:ext cx="5229843" cy="38073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0CFA0C-1FDB-9245-A66A-49DDF989E2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5228" y="3267203"/>
            <a:ext cx="5528972" cy="35827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F1E4E51-D346-CB4E-A810-4E9C69629FDC}"/>
              </a:ext>
            </a:extLst>
          </p:cNvPr>
          <p:cNvSpPr txBox="1"/>
          <p:nvPr/>
        </p:nvSpPr>
        <p:spPr>
          <a:xfrm>
            <a:off x="240632" y="2651984"/>
            <a:ext cx="5502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Closed orbit spin tune for partial snake with different 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C7162B-B246-0D4B-9B03-0310631FA8DF}"/>
              </a:ext>
            </a:extLst>
          </p:cNvPr>
          <p:cNvSpPr txBox="1"/>
          <p:nvPr/>
        </p:nvSpPr>
        <p:spPr>
          <a:xfrm>
            <a:off x="6801853" y="2544982"/>
            <a:ext cx="5502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Closed orbit spin tune for a no-ramping solenoid snake with decreasing s over the beam energy</a:t>
            </a:r>
          </a:p>
        </p:txBody>
      </p:sp>
    </p:spTree>
    <p:extLst>
      <p:ext uri="{BB962C8B-B14F-4D97-AF65-F5344CB8AC3E}">
        <p14:creationId xmlns:p14="http://schemas.microsoft.com/office/powerpoint/2010/main" val="36379007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82DE1-CA34-C64F-87F4-FFC6ED3B9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453" y="365125"/>
            <a:ext cx="10800347" cy="1325563"/>
          </a:xfrm>
        </p:spPr>
        <p:txBody>
          <a:bodyPr/>
          <a:lstStyle/>
          <a:p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增强器中极化度保持需要做的工作</a:t>
            </a:r>
            <a:endParaRPr lang="en-US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74A1E-BD83-664F-BF95-089DEA871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90954"/>
          </a:xfrm>
        </p:spPr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Partial</a:t>
            </a:r>
            <a:r>
              <a:rPr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Siberian</a:t>
            </a:r>
            <a:r>
              <a:rPr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snake</a:t>
            </a:r>
            <a:r>
              <a:rPr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设计 （</a:t>
            </a: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Lattice-independent</a:t>
            </a:r>
            <a:r>
              <a:rPr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）</a:t>
            </a:r>
            <a:endParaRPr lang="en-HK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1"/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Solenoid</a:t>
            </a:r>
            <a:r>
              <a:rPr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vs</a:t>
            </a:r>
            <a:r>
              <a:rPr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Heical</a:t>
            </a:r>
            <a:r>
              <a:rPr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dipole</a:t>
            </a:r>
            <a:endParaRPr lang="en-HK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1"/>
            <a:r>
              <a:rPr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一个</a:t>
            </a: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partial</a:t>
            </a:r>
            <a:r>
              <a:rPr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snake</a:t>
            </a:r>
            <a:r>
              <a:rPr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存在问题，两个或多个是否会更好？</a:t>
            </a:r>
            <a:endParaRPr lang="en-HK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2"/>
            <a:r>
              <a:rPr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稳定极化方向偏离垂直方向，注入引出时会存在一定退极化</a:t>
            </a:r>
            <a:endParaRPr lang="en-HK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2"/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lattice</a:t>
            </a:r>
            <a:r>
              <a:rPr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工作点需要安排在整数附近，是否可以扩大其范围？</a:t>
            </a:r>
            <a:endParaRPr lang="en-HK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同</a:t>
            </a: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Lattice</a:t>
            </a:r>
            <a:r>
              <a:rPr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有关的工作</a:t>
            </a:r>
            <a:endParaRPr lang="en-HK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1"/>
            <a:r>
              <a:rPr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评估将工作点挪到靠近整数的附近，是否会存在束流动力学问题，轨道校正？共振？</a:t>
            </a:r>
            <a:endParaRPr lang="en-HK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1"/>
            <a:r>
              <a:rPr lang="zh-CN" altLang="en-HK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向</a:t>
            </a: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lattice</a:t>
            </a:r>
            <a:r>
              <a:rPr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中加入</a:t>
            </a: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snake</a:t>
            </a:r>
            <a:endParaRPr lang="en-HK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1"/>
            <a:r>
              <a:rPr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模拟评估加入</a:t>
            </a: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snake</a:t>
            </a:r>
            <a:r>
              <a:rPr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后升能过程中极化度保持</a:t>
            </a:r>
            <a:endParaRPr lang="en-HK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4898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46605-9197-4D4D-92F4-855CB556F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6926" y="2731167"/>
            <a:ext cx="9476873" cy="34457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5400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谢谢大家，欢迎批评指正</a:t>
            </a:r>
            <a:endParaRPr lang="en-US" sz="5400" dirty="0">
              <a:solidFill>
                <a:srgbClr val="FF0000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33815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C395F-22FE-D94B-A9E0-8634F472D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报告内容</a:t>
            </a:r>
            <a:endParaRPr lang="en-US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112ED-635E-D74E-B7FE-D2C7F2DC90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0432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整体方案简介</a:t>
            </a:r>
            <a:endParaRPr lang="en-HK" altLang="zh-CN" dirty="0">
              <a:solidFill>
                <a:srgbClr val="0432FF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增强器入口参数要求</a:t>
            </a:r>
            <a:endParaRPr lang="en-HK" altLang="zh-CN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增强器中的极化度保持</a:t>
            </a:r>
            <a:endParaRPr lang="en-US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3704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FBB22-2925-0E40-A8CE-E0A077248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物理驱动和研究目标</a:t>
            </a:r>
            <a:endParaRPr lang="en-US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B8877-AA2D-964C-A3A3-51C9DC320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611" y="1515979"/>
            <a:ext cx="11093115" cy="474044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纵向极化束流对撞对于</a:t>
            </a:r>
            <a:r>
              <a:rPr lang="en-US" altLang="zh-CN" dirty="0">
                <a:latin typeface="SimSun" panose="02010600030101010101" pitchFamily="2" charset="-122"/>
                <a:ea typeface="SimSun" panose="02010600030101010101" pitchFamily="2" charset="-122"/>
              </a:rPr>
              <a:t>CEPC-Z</a:t>
            </a:r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能区的粒子物理研究有重要意义</a:t>
            </a:r>
            <a:endParaRPr lang="en-HK" altLang="zh-CN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1">
              <a:lnSpc>
                <a:spcPct val="150000"/>
              </a:lnSpc>
            </a:pPr>
            <a:r>
              <a:rPr lang="en-US" altLang="zh-CN" dirty="0">
                <a:solidFill>
                  <a:srgbClr val="0432FF"/>
                </a:solidFill>
              </a:rPr>
              <a:t>Figure of merit:  Luminosity</a:t>
            </a:r>
            <a:r>
              <a:rPr lang="zh-CN" altLang="en-US" dirty="0">
                <a:solidFill>
                  <a:srgbClr val="0432FF"/>
                </a:solidFill>
              </a:rPr>
              <a:t> * </a:t>
            </a:r>
            <a:r>
              <a:rPr lang="en-US" altLang="zh-CN" dirty="0">
                <a:solidFill>
                  <a:srgbClr val="0432FF"/>
                </a:solidFill>
              </a:rPr>
              <a:t>f(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 err="1">
                <a:solidFill>
                  <a:srgbClr val="0432FF"/>
                </a:solidFill>
              </a:rPr>
              <a:t>P</a:t>
            </a:r>
            <a:r>
              <a:rPr lang="en-US" altLang="zh-CN" baseline="-25000" dirty="0" err="1">
                <a:solidFill>
                  <a:srgbClr val="0432FF"/>
                </a:solidFill>
              </a:rPr>
              <a:t>e</a:t>
            </a:r>
            <a:r>
              <a:rPr lang="en-US" altLang="zh-CN" baseline="-25000" dirty="0">
                <a:solidFill>
                  <a:srgbClr val="0432FF"/>
                </a:solidFill>
              </a:rPr>
              <a:t>+</a:t>
            </a:r>
            <a:r>
              <a:rPr lang="en-US" altLang="zh-CN" dirty="0">
                <a:solidFill>
                  <a:srgbClr val="0432FF"/>
                </a:solidFill>
              </a:rPr>
              <a:t>,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 err="1">
                <a:solidFill>
                  <a:srgbClr val="0432FF"/>
                </a:solidFill>
              </a:rPr>
              <a:t>P</a:t>
            </a:r>
            <a:r>
              <a:rPr lang="en-US" altLang="zh-CN" baseline="-25000" dirty="0" err="1">
                <a:solidFill>
                  <a:srgbClr val="0432FF"/>
                </a:solidFill>
              </a:rPr>
              <a:t>e</a:t>
            </a:r>
            <a:r>
              <a:rPr lang="en-US" altLang="zh-CN" baseline="-25000" dirty="0">
                <a:solidFill>
                  <a:srgbClr val="0432FF"/>
                </a:solidFill>
              </a:rPr>
              <a:t>-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>
                <a:solidFill>
                  <a:srgbClr val="0432FF"/>
                </a:solidFill>
              </a:rPr>
              <a:t>)</a:t>
            </a:r>
          </a:p>
          <a:p>
            <a:pPr lvl="1">
              <a:lnSpc>
                <a:spcPct val="150000"/>
              </a:lnSpc>
            </a:pPr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双束极化更好，</a:t>
            </a:r>
            <a:r>
              <a:rPr lang="zh-CN" altLang="en-HK" dirty="0">
                <a:latin typeface="SimSun" panose="02010600030101010101" pitchFamily="2" charset="-122"/>
                <a:ea typeface="SimSun" panose="02010600030101010101" pitchFamily="2" charset="-122"/>
              </a:rPr>
              <a:t>单束</a:t>
            </a:r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极化也很有意义</a:t>
            </a:r>
            <a:endParaRPr lang="en-HK" altLang="zh-CN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要同时实现高亮度和高极化度</a:t>
            </a:r>
            <a:endParaRPr lang="en-HK" altLang="zh-CN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目标：探索实现</a:t>
            </a:r>
            <a:r>
              <a:rPr lang="en-US" altLang="zh-CN" dirty="0">
                <a:solidFill>
                  <a:srgbClr val="0432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~50%</a:t>
            </a:r>
            <a:r>
              <a:rPr lang="zh-CN" altLang="en-US" dirty="0">
                <a:solidFill>
                  <a:srgbClr val="0432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或更高的束流极化度</a:t>
            </a:r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、在对撞点处</a:t>
            </a:r>
            <a:r>
              <a:rPr lang="zh-CN" altLang="en-US" dirty="0">
                <a:solidFill>
                  <a:srgbClr val="0432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纵向</a:t>
            </a:r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极化束流对撞的设计方案</a:t>
            </a:r>
            <a:endParaRPr lang="en-US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C224A03-7CD3-CF43-820D-6F6ACC49C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6908" y="4912356"/>
            <a:ext cx="2906154" cy="194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086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157FA-E2A7-DA42-BF31-C130D0603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346" y="0"/>
            <a:ext cx="10002253" cy="1325563"/>
          </a:xfrm>
        </p:spPr>
        <p:txBody>
          <a:bodyPr/>
          <a:lstStyle/>
          <a:p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如何维持高极化度束流对撞</a:t>
            </a:r>
            <a:endParaRPr lang="en-US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8E8B61-58CF-3947-B9D4-05CDDBDCF3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3347" y="1500772"/>
                <a:ext cx="11265569" cy="4351338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Top-up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注入时对撞环中的平均极化度</a:t>
                </a:r>
                <a:endParaRPr lang="en-HK" altLang="zh-CN" sz="240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endParaRPr lang="en-HK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endParaRPr lang="en-HK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endParaRPr lang="en-HK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endParaRPr lang="en-HK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endParaRPr lang="en-HK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r>
                  <a:rPr lang="zh-CN" alt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在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CEPC-Z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能区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束流寿命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~2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小时，自极化时间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𝐵𝐾𝑆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=256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小时</a:t>
                </a:r>
                <a:endParaRPr lang="en-HK" altLang="zh-CN" sz="240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r>
                  <a:rPr lang="zh-CN" alt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如果平衡极化建立时间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DK</m:t>
                        </m:r>
                      </m:sub>
                    </m:sSub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&gt;&gt;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</m:t>
                        </m:r>
                      </m:sub>
                    </m:sSub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，那么，</a:t>
                </a:r>
                <a:r>
                  <a:rPr lang="en-US" altLang="zh-CN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avg</m:t>
                        </m:r>
                      </m:sub>
                    </m:sSub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40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8E8B61-58CF-3947-B9D4-05CDDBDCF3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3347" y="1500772"/>
                <a:ext cx="11265569" cy="4351338"/>
              </a:xfrm>
              <a:blipFill>
                <a:blip r:embed="rId2"/>
                <a:stretch>
                  <a:fillRect l="-563" t="-2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5D56786-C3D7-334A-993F-5FD2B8EC700D}"/>
                  </a:ext>
                </a:extLst>
              </p:cNvPr>
              <p:cNvSpPr/>
              <p:nvPr/>
            </p:nvSpPr>
            <p:spPr>
              <a:xfrm>
                <a:off x="3397940" y="2310157"/>
                <a:ext cx="3745256" cy="10345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000">
                              <a:latin typeface="Cambria Math" panose="02040503050406030204" pitchFamily="18" charset="0"/>
                            </a:rPr>
                            <m:t>avg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0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sz="20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ens</m:t>
                              </m:r>
                              <m:r>
                                <a:rPr lang="en-US" altLang="zh-CN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20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DK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sz="2000">
                                  <a:latin typeface="Cambria Math" panose="02040503050406030204" pitchFamily="18" charset="0"/>
                                </a:rPr>
                                <m:t>DK</m:t>
                              </m:r>
                            </m:sub>
                          </m:s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b</m:t>
                              </m:r>
                            </m:sub>
                          </m:sSub>
                        </m:den>
                      </m:f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00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b</m:t>
                              </m:r>
                            </m:sub>
                          </m:s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DK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5D56786-C3D7-334A-993F-5FD2B8EC70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7940" y="2310157"/>
                <a:ext cx="3745256" cy="10345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8BEC2BA-5F1C-E540-AD34-AD91DCE4BE5A}"/>
              </a:ext>
            </a:extLst>
          </p:cNvPr>
          <p:cNvSpPr txBox="1"/>
          <p:nvPr/>
        </p:nvSpPr>
        <p:spPr>
          <a:xfrm>
            <a:off x="774583" y="2613790"/>
            <a:ext cx="2757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</a:rPr>
              <a:t>Radiative</a:t>
            </a:r>
            <a:r>
              <a:rPr lang="zh-CN" altLang="en-US" sz="1600" dirty="0">
                <a:solidFill>
                  <a:srgbClr val="FF0000"/>
                </a:solidFill>
              </a:rPr>
              <a:t> </a:t>
            </a:r>
            <a:r>
              <a:rPr lang="en-US" altLang="zh-CN" sz="1600" dirty="0">
                <a:solidFill>
                  <a:srgbClr val="FF0000"/>
                </a:solidFill>
              </a:rPr>
              <a:t>polarization:</a:t>
            </a:r>
            <a:r>
              <a:rPr lang="zh-CN" altLang="en-US" sz="1600" dirty="0">
                <a:solidFill>
                  <a:srgbClr val="FF0000"/>
                </a:solidFill>
              </a:rPr>
              <a:t> </a:t>
            </a:r>
            <a:r>
              <a:rPr lang="en-US" altLang="zh-CN" sz="1600" dirty="0">
                <a:solidFill>
                  <a:srgbClr val="FF0000"/>
                </a:solidFill>
              </a:rPr>
              <a:t>e</a:t>
            </a:r>
            <a:r>
              <a:rPr lang="en-US" sz="1600" dirty="0">
                <a:solidFill>
                  <a:srgbClr val="FF0000"/>
                </a:solidFill>
              </a:rPr>
              <a:t>quilibrium beam polarization in the ring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05C6ED2-0A41-3743-A352-69DC72DEDF1F}"/>
              </a:ext>
            </a:extLst>
          </p:cNvPr>
          <p:cNvCxnSpPr>
            <a:cxnSpLocks/>
          </p:cNvCxnSpPr>
          <p:nvPr/>
        </p:nvCxnSpPr>
        <p:spPr>
          <a:xfrm flipV="1">
            <a:off x="3280027" y="2670927"/>
            <a:ext cx="1042489" cy="169559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566D621-3F00-8046-9642-0A1ECB46AA3F}"/>
              </a:ext>
            </a:extLst>
          </p:cNvPr>
          <p:cNvCxnSpPr>
            <a:cxnSpLocks/>
          </p:cNvCxnSpPr>
          <p:nvPr/>
        </p:nvCxnSpPr>
        <p:spPr>
          <a:xfrm flipH="1">
            <a:off x="6559663" y="2502844"/>
            <a:ext cx="342450" cy="231268"/>
          </a:xfrm>
          <a:prstGeom prst="straightConnector1">
            <a:avLst/>
          </a:prstGeom>
          <a:ln w="15875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8C4C4BF-FE45-364A-9208-B5DC1B3696AB}"/>
              </a:ext>
            </a:extLst>
          </p:cNvPr>
          <p:cNvSpPr txBox="1"/>
          <p:nvPr/>
        </p:nvSpPr>
        <p:spPr>
          <a:xfrm>
            <a:off x="5798693" y="2180515"/>
            <a:ext cx="2689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Injected beam polarization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F845AE2-273E-AE43-A02D-625D1D9BDFF2}"/>
              </a:ext>
            </a:extLst>
          </p:cNvPr>
          <p:cNvCxnSpPr>
            <a:cxnSpLocks/>
          </p:cNvCxnSpPr>
          <p:nvPr/>
        </p:nvCxnSpPr>
        <p:spPr>
          <a:xfrm flipV="1">
            <a:off x="5840569" y="3238120"/>
            <a:ext cx="591865" cy="415308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9465494-1167-8A49-8DDB-0BD1BBA682C2}"/>
              </a:ext>
            </a:extLst>
          </p:cNvPr>
          <p:cNvCxnSpPr>
            <a:cxnSpLocks/>
          </p:cNvCxnSpPr>
          <p:nvPr/>
        </p:nvCxnSpPr>
        <p:spPr>
          <a:xfrm flipH="1" flipV="1">
            <a:off x="4924001" y="3305671"/>
            <a:ext cx="916568" cy="389335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39D1C47-BA71-E64D-8585-BB4287E41081}"/>
              </a:ext>
            </a:extLst>
          </p:cNvPr>
          <p:cNvSpPr txBox="1"/>
          <p:nvPr/>
        </p:nvSpPr>
        <p:spPr>
          <a:xfrm>
            <a:off x="1225956" y="3695006"/>
            <a:ext cx="7261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Competition between beam decay (injection)</a:t>
            </a:r>
            <a:r>
              <a:rPr lang="zh-CN" altLang="en-US" sz="1600" dirty="0"/>
              <a:t> </a:t>
            </a:r>
            <a:r>
              <a:rPr lang="en-US" sz="1600" dirty="0"/>
              <a:t>and polarization build-up in the 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51115654-4225-644A-A190-564F7F4D273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94896" y="5852109"/>
                <a:ext cx="3127620" cy="80938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1" indent="0">
                  <a:buFont typeface="Arial" panose="020B0604020202020204" pitchFamily="34" charset="0"/>
                  <a:buNone/>
                </a:pPr>
                <a:r>
                  <a:rPr lang="en-US" dirty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𝐷𝐾</m:t>
                            </m:r>
                          </m:sub>
                        </m:sSub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𝐵𝐾𝑆</m:t>
                            </m:r>
                          </m:sub>
                        </m:sSub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dep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51115654-4225-644A-A190-564F7F4D27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896" y="5852109"/>
                <a:ext cx="3127620" cy="8093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B72EBC4-DEA4-9F4C-B7A2-4EBB98E16483}"/>
                  </a:ext>
                </a:extLst>
              </p:cNvPr>
              <p:cNvSpPr txBox="1"/>
              <p:nvPr/>
            </p:nvSpPr>
            <p:spPr>
              <a:xfrm>
                <a:off x="4824663" y="5763126"/>
                <a:ext cx="720691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zh-CN" altLang="en-US" sz="2400" dirty="0">
                    <a:solidFill>
                      <a:srgbClr val="FF0000"/>
                    </a:solidFill>
                    <a:latin typeface="SimSun" panose="02010600030101010101" pitchFamily="2" charset="-122"/>
                    <a:ea typeface="SimSun" panose="02010600030101010101" pitchFamily="2" charset="-122"/>
                  </a:rPr>
                  <a:t>注入极化束流</a:t>
                </a:r>
                <a:endParaRPr lang="en-HK" altLang="zh-CN" sz="2400" dirty="0">
                  <a:solidFill>
                    <a:srgbClr val="FF0000"/>
                  </a:solidFill>
                  <a:latin typeface="SimSun" panose="02010600030101010101" pitchFamily="2" charset="-122"/>
                  <a:ea typeface="SimSun" panose="02010600030101010101" pitchFamily="2" charset="-122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zh-CN" altLang="en-US" sz="2400" dirty="0">
                    <a:solidFill>
                      <a:srgbClr val="FF0000"/>
                    </a:solidFill>
                    <a:latin typeface="SimSun" panose="02010600030101010101" pitchFamily="2" charset="-122"/>
                    <a:ea typeface="SimSun" panose="02010600030101010101" pitchFamily="2" charset="-122"/>
                  </a:rPr>
                  <a:t>在储存环中抑制退极化效应，保证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DK</m:t>
                        </m:r>
                      </m:sub>
                    </m:sSub>
                  </m:oMath>
                </a14:m>
                <a:r>
                  <a:rPr lang="zh-CN" alt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&gt;&gt;</a:t>
                </a:r>
                <a:r>
                  <a:rPr lang="zh-CN" alt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</m:t>
                        </m:r>
                      </m:sub>
                    </m:sSub>
                  </m:oMath>
                </a14:m>
                <a:endParaRPr lang="en-US" sz="2400" dirty="0">
                  <a:solidFill>
                    <a:srgbClr val="FF0000"/>
                  </a:solidFill>
                  <a:latin typeface="SimSun" panose="02010600030101010101" pitchFamily="2" charset="-122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B72EBC4-DEA4-9F4C-B7A2-4EBB98E164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4663" y="5763126"/>
                <a:ext cx="7206916" cy="830997"/>
              </a:xfrm>
              <a:prstGeom prst="rect">
                <a:avLst/>
              </a:prstGeom>
              <a:blipFill>
                <a:blip r:embed="rId5"/>
                <a:stretch>
                  <a:fillRect l="-1056" t="-6061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0559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41D52-F16A-F444-95B0-B002E9B34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969" y="0"/>
            <a:ext cx="10515600" cy="1325563"/>
          </a:xfrm>
        </p:spPr>
        <p:txBody>
          <a:bodyPr/>
          <a:lstStyle/>
          <a:p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如何实现纵向极化束流对撞</a:t>
            </a:r>
            <a:endParaRPr lang="en-US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DBB6C8-086D-4E46-8409-515BD1902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6424" y="1325563"/>
            <a:ext cx="4894363" cy="53604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CE268A-C6A3-DC4F-B054-2AB65280361B}"/>
                  </a:ext>
                </a:extLst>
              </p:cNvPr>
              <p:cNvSpPr txBox="1"/>
              <p:nvPr/>
            </p:nvSpPr>
            <p:spPr>
              <a:xfrm>
                <a:off x="240632" y="1756611"/>
                <a:ext cx="6595792" cy="4323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zh-CN" altLang="en-US" sz="28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在每个对撞点两侧添加一对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spin</a:t>
                </a:r>
                <a:r>
                  <a:rPr lang="zh-CN" altLang="en-US" sz="28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rotator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28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挑战：</a:t>
                </a:r>
                <a:endParaRPr lang="en-HK" altLang="zh-CN" sz="280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28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对对撞环的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layout</a:t>
                </a:r>
                <a:r>
                  <a:rPr lang="zh-CN" altLang="en-US" sz="28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及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lattice</a:t>
                </a:r>
                <a:r>
                  <a:rPr lang="zh-CN" altLang="en-US" sz="28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设计增加额外的要求及挑战</a:t>
                </a:r>
                <a:endParaRPr lang="en-HK" altLang="zh-CN" sz="280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28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加入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spin</a:t>
                </a:r>
                <a:r>
                  <a:rPr lang="zh-CN" altLang="en-US" sz="28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rotator</a:t>
                </a:r>
                <a:r>
                  <a:rPr lang="zh-CN" altLang="en-US" sz="28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，会引入额外的退极化效应，需要进行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spin</a:t>
                </a:r>
                <a:r>
                  <a:rPr lang="zh-CN" altLang="en-US" sz="28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matching</a:t>
                </a:r>
                <a:r>
                  <a:rPr lang="zh-CN" altLang="en-US" sz="28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，来保证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DK</m:t>
                        </m:r>
                      </m:sub>
                    </m:sSub>
                  </m:oMath>
                </a14:m>
                <a:r>
                  <a:rPr lang="zh-CN" altLang="en-US" sz="28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&gt;&gt;</a:t>
                </a:r>
                <a:r>
                  <a:rPr lang="zh-CN" altLang="en-US" sz="28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</m:t>
                        </m:r>
                      </m:sub>
                    </m:sSub>
                  </m:oMath>
                </a14:m>
                <a:endParaRPr lang="en-US" sz="280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CE268A-C6A3-DC4F-B054-2AB6528036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632" y="1756611"/>
                <a:ext cx="6595792" cy="4323748"/>
              </a:xfrm>
              <a:prstGeom prst="rect">
                <a:avLst/>
              </a:prstGeom>
              <a:blipFill>
                <a:blip r:embed="rId3"/>
                <a:stretch>
                  <a:fillRect l="-1538" t="-1754" r="-1731" b="-2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9046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6E47A-9F83-824B-9E9F-02BB52224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558" y="0"/>
            <a:ext cx="10515600" cy="1325563"/>
          </a:xfrm>
        </p:spPr>
        <p:txBody>
          <a:bodyPr/>
          <a:lstStyle/>
          <a:p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如何产生极化束流并传输到对撞环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E8695C-9921-0F4F-93D6-99296264E5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6390" y="1662447"/>
            <a:ext cx="7538580" cy="429679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56F536C-2DC9-9547-8B6F-6D80832A9C27}"/>
              </a:ext>
            </a:extLst>
          </p:cNvPr>
          <p:cNvSpPr/>
          <p:nvPr/>
        </p:nvSpPr>
        <p:spPr>
          <a:xfrm>
            <a:off x="8905691" y="2741234"/>
            <a:ext cx="319747" cy="5516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963078E-6A1A-5E46-9105-7A408063B82A}"/>
              </a:ext>
            </a:extLst>
          </p:cNvPr>
          <p:cNvCxnSpPr>
            <a:cxnSpLocks/>
          </p:cNvCxnSpPr>
          <p:nvPr/>
        </p:nvCxnSpPr>
        <p:spPr>
          <a:xfrm>
            <a:off x="3238015" y="1998069"/>
            <a:ext cx="196789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F2C65CD-FF42-954B-883C-47E3DD645CEC}"/>
              </a:ext>
            </a:extLst>
          </p:cNvPr>
          <p:cNvSpPr txBox="1"/>
          <p:nvPr/>
        </p:nvSpPr>
        <p:spPr>
          <a:xfrm>
            <a:off x="2458670" y="1462392"/>
            <a:ext cx="4525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Longitudinal polarization in source &amp; </a:t>
            </a:r>
            <a:r>
              <a:rPr lang="en-US" sz="2000" dirty="0" err="1"/>
              <a:t>linac</a:t>
            </a:r>
            <a:r>
              <a:rPr lang="en-US" sz="2000" dirty="0"/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39F073-DF51-4143-85AC-8B4CCA30F551}"/>
              </a:ext>
            </a:extLst>
          </p:cNvPr>
          <p:cNvSpPr/>
          <p:nvPr/>
        </p:nvSpPr>
        <p:spPr>
          <a:xfrm>
            <a:off x="6984031" y="2410593"/>
            <a:ext cx="271813" cy="233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83724D-AE0C-F94A-AF0A-BC2B904ADA84}"/>
              </a:ext>
            </a:extLst>
          </p:cNvPr>
          <p:cNvSpPr txBox="1"/>
          <p:nvPr/>
        </p:nvSpPr>
        <p:spPr>
          <a:xfrm>
            <a:off x="6869350" y="1889043"/>
            <a:ext cx="1742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Spin</a:t>
            </a:r>
            <a:r>
              <a:rPr lang="zh-CN" altLang="en-US" dirty="0"/>
              <a:t> </a:t>
            </a:r>
            <a:r>
              <a:rPr lang="en-US" altLang="zh-CN" dirty="0"/>
              <a:t>rotators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98D620-C8C9-A643-A4CB-947039EECEBA}"/>
              </a:ext>
            </a:extLst>
          </p:cNvPr>
          <p:cNvSpPr txBox="1"/>
          <p:nvPr/>
        </p:nvSpPr>
        <p:spPr>
          <a:xfrm>
            <a:off x="9225438" y="3606674"/>
            <a:ext cx="2770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accent5">
                    <a:lumMod val="75000"/>
                  </a:schemeClr>
                </a:solidFill>
              </a:rPr>
              <a:t>Partial</a:t>
            </a:r>
            <a:r>
              <a:rPr lang="zh-CN" altLang="en-US" sz="2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Siberian snake</a:t>
            </a:r>
            <a:r>
              <a:rPr lang="en-US" altLang="zh-CN" sz="2000" dirty="0">
                <a:solidFill>
                  <a:schemeClr val="accent5">
                    <a:lumMod val="75000"/>
                  </a:schemeClr>
                </a:solidFill>
              </a:rPr>
              <a:t>(s)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F10C532-DD97-C340-83AE-6576DF7BA1F1}"/>
              </a:ext>
            </a:extLst>
          </p:cNvPr>
          <p:cNvCxnSpPr>
            <a:cxnSpLocks/>
          </p:cNvCxnSpPr>
          <p:nvPr/>
        </p:nvCxnSpPr>
        <p:spPr>
          <a:xfrm flipH="1" flipV="1">
            <a:off x="9225438" y="3135450"/>
            <a:ext cx="860121" cy="3574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E91D573-8BB6-CB4A-A80A-376F7ADDE78F}"/>
              </a:ext>
            </a:extLst>
          </p:cNvPr>
          <p:cNvSpPr/>
          <p:nvPr/>
        </p:nvSpPr>
        <p:spPr>
          <a:xfrm rot="3464797">
            <a:off x="5632415" y="4590658"/>
            <a:ext cx="319747" cy="47390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9C8EDF1-FD51-5140-98E8-D825E66B5E74}"/>
              </a:ext>
            </a:extLst>
          </p:cNvPr>
          <p:cNvSpPr/>
          <p:nvPr/>
        </p:nvSpPr>
        <p:spPr>
          <a:xfrm rot="3464797">
            <a:off x="5929196" y="5116038"/>
            <a:ext cx="319747" cy="47390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BD219207-359B-8744-9C26-1EF1D40138B4}"/>
              </a:ext>
            </a:extLst>
          </p:cNvPr>
          <p:cNvSpPr/>
          <p:nvPr/>
        </p:nvSpPr>
        <p:spPr>
          <a:xfrm rot="3464797">
            <a:off x="7109866" y="3686309"/>
            <a:ext cx="319747" cy="47390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496D82C-84FD-3B48-9F8B-BDAF655D732B}"/>
              </a:ext>
            </a:extLst>
          </p:cNvPr>
          <p:cNvSpPr/>
          <p:nvPr/>
        </p:nvSpPr>
        <p:spPr>
          <a:xfrm rot="3464797">
            <a:off x="7406647" y="4211689"/>
            <a:ext cx="319747" cy="47390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3D155E8-6AE8-AB4C-961B-E240ABDD3C0C}"/>
              </a:ext>
            </a:extLst>
          </p:cNvPr>
          <p:cNvSpPr txBox="1"/>
          <p:nvPr/>
        </p:nvSpPr>
        <p:spPr>
          <a:xfrm>
            <a:off x="5276955" y="4080874"/>
            <a:ext cx="2457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Spin rotators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7DEEB7-E719-4A4B-AED0-1FE32D2705C5}"/>
              </a:ext>
            </a:extLst>
          </p:cNvPr>
          <p:cNvSpPr txBox="1"/>
          <p:nvPr/>
        </p:nvSpPr>
        <p:spPr>
          <a:xfrm>
            <a:off x="8149010" y="4212009"/>
            <a:ext cx="4110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Vertical</a:t>
            </a:r>
            <a:r>
              <a:rPr lang="zh-CN" altLang="en-US" sz="2000" dirty="0"/>
              <a:t> </a:t>
            </a:r>
            <a:r>
              <a:rPr lang="en-US" altLang="zh-CN" sz="2000" dirty="0"/>
              <a:t>polarization</a:t>
            </a:r>
            <a:r>
              <a:rPr lang="zh-CN" altLang="en-US" sz="2000" dirty="0"/>
              <a:t> </a:t>
            </a:r>
            <a:r>
              <a:rPr lang="en-US" altLang="zh-CN" sz="2000" dirty="0"/>
              <a:t>in</a:t>
            </a:r>
            <a:r>
              <a:rPr lang="zh-CN" altLang="en-US" sz="2000" dirty="0"/>
              <a:t> </a:t>
            </a:r>
            <a:r>
              <a:rPr lang="en-US" altLang="zh-CN" sz="2000" dirty="0"/>
              <a:t>booster</a:t>
            </a:r>
            <a:r>
              <a:rPr lang="zh-CN" altLang="en-US" sz="2000" dirty="0"/>
              <a:t> </a:t>
            </a:r>
            <a:r>
              <a:rPr lang="en-US" altLang="zh-CN" sz="2000" dirty="0"/>
              <a:t>&amp;</a:t>
            </a:r>
            <a:r>
              <a:rPr lang="zh-CN" altLang="en-US" sz="2000" dirty="0"/>
              <a:t> </a:t>
            </a:r>
            <a:r>
              <a:rPr lang="en-US" altLang="zh-CN" sz="2000" dirty="0"/>
              <a:t>collider</a:t>
            </a:r>
            <a:r>
              <a:rPr lang="zh-CN" altLang="en-US" sz="2000" dirty="0"/>
              <a:t> </a:t>
            </a:r>
            <a:r>
              <a:rPr lang="en-US" altLang="zh-CN" sz="2000" dirty="0"/>
              <a:t>arc</a:t>
            </a:r>
            <a:r>
              <a:rPr lang="zh-CN" altLang="en-US" sz="2000" dirty="0"/>
              <a:t> </a:t>
            </a:r>
            <a:r>
              <a:rPr lang="en-US" altLang="zh-CN" sz="2000" dirty="0"/>
              <a:t>region</a:t>
            </a:r>
            <a:endParaRPr lang="en-US" sz="2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6DD8C49-0EF9-5E41-9239-6D273EDE92D1}"/>
              </a:ext>
            </a:extLst>
          </p:cNvPr>
          <p:cNvSpPr txBox="1"/>
          <p:nvPr/>
        </p:nvSpPr>
        <p:spPr>
          <a:xfrm>
            <a:off x="349426" y="3734955"/>
            <a:ext cx="4555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SimSun" panose="02010600030101010101" pitchFamily="2" charset="-122"/>
                <a:ea typeface="SimSun" panose="02010600030101010101" pitchFamily="2" charset="-122"/>
              </a:rPr>
              <a:t>由于极化正电子源技术挑战较大，暂时仅考虑极化电子束流</a:t>
            </a:r>
            <a:endParaRPr lang="en-US" sz="24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96550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FBB22-2925-0E40-A8CE-E0A077248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研究目标和基本思路</a:t>
            </a:r>
            <a:endParaRPr lang="en-US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B8877-AA2D-964C-A3A3-51C9DC320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611" y="1515979"/>
            <a:ext cx="11093115" cy="474044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聚焦于</a:t>
            </a:r>
            <a:r>
              <a:rPr lang="en-US" altLang="zh-CN" dirty="0">
                <a:latin typeface="SimSun" panose="02010600030101010101" pitchFamily="2" charset="-122"/>
                <a:ea typeface="SimSun" panose="02010600030101010101" pitchFamily="2" charset="-122"/>
              </a:rPr>
              <a:t>CEPC-Z</a:t>
            </a:r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能区，研究实现</a:t>
            </a:r>
            <a:r>
              <a:rPr lang="en-US" altLang="zh-CN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&gt;50%</a:t>
            </a:r>
            <a:r>
              <a:rPr lang="zh-CN" altLang="en-US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纵向极化</a:t>
            </a:r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电子束流，同</a:t>
            </a:r>
            <a:r>
              <a:rPr lang="zh-CN" altLang="en-US" dirty="0">
                <a:solidFill>
                  <a:srgbClr val="0432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非极化正电子束流</a:t>
            </a:r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，高亮度对撞的设计方案</a:t>
            </a:r>
            <a:endParaRPr lang="en-HK" altLang="zh-CN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以</a:t>
            </a:r>
            <a:r>
              <a:rPr lang="en-US" altLang="zh-CN" dirty="0">
                <a:latin typeface="SimSun" panose="02010600030101010101" pitchFamily="2" charset="-122"/>
                <a:ea typeface="SimSun" panose="02010600030101010101" pitchFamily="2" charset="-122"/>
              </a:rPr>
              <a:t>CEPC</a:t>
            </a:r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altLang="zh-CN" dirty="0">
                <a:latin typeface="SimSun" panose="02010600030101010101" pitchFamily="2" charset="-122"/>
                <a:ea typeface="SimSun" panose="02010600030101010101" pitchFamily="2" charset="-122"/>
              </a:rPr>
              <a:t>CDR</a:t>
            </a:r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设计作为出发点，先分块研究不同子课题：</a:t>
            </a:r>
            <a:endParaRPr lang="en-HK" altLang="zh-CN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极化电子源及直线加速器中的传输</a:t>
            </a:r>
            <a:endParaRPr lang="en-HK" altLang="zh-CN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直线到增强器输</a:t>
            </a:r>
            <a:r>
              <a:rPr lang="zh-CN" altLang="en-US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运线中的</a:t>
            </a: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spin</a:t>
            </a:r>
            <a:r>
              <a:rPr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rotator</a:t>
            </a:r>
            <a:endParaRPr lang="en-HK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增强器中束流极化保持</a:t>
            </a:r>
            <a:r>
              <a:rPr lang="en-US" altLang="zh-CN" dirty="0">
                <a:latin typeface="SimSun" panose="02010600030101010101" pitchFamily="2" charset="-122"/>
                <a:ea typeface="SimSun" panose="02010600030101010101" pitchFamily="2" charset="-122"/>
              </a:rPr>
              <a:t>:</a:t>
            </a:r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Siberian</a:t>
            </a:r>
            <a:r>
              <a:rPr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snake</a:t>
            </a:r>
            <a:r>
              <a:rPr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设计及评估</a:t>
            </a:r>
            <a:endParaRPr lang="en-HK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对撞环中实现纵向极化： </a:t>
            </a: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spin</a:t>
            </a:r>
            <a:r>
              <a:rPr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rotator</a:t>
            </a:r>
            <a:r>
              <a:rPr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设计及</a:t>
            </a: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spin</a:t>
            </a:r>
            <a:r>
              <a:rPr lang="zh-CN" alt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matching</a:t>
            </a:r>
            <a:endParaRPr lang="en-HK" altLang="zh-CN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82353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C395F-22FE-D94B-A9E0-8634F472D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报告内容</a:t>
            </a:r>
            <a:endParaRPr lang="en-US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112ED-635E-D74E-B7FE-D2C7F2DC90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整体方案简介</a:t>
            </a:r>
            <a:endParaRPr lang="en-HK" altLang="zh-CN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dirty="0">
                <a:solidFill>
                  <a:srgbClr val="0432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增强器入口参数要求</a:t>
            </a:r>
            <a:endParaRPr lang="en-HK" altLang="zh-CN" dirty="0">
              <a:solidFill>
                <a:srgbClr val="0432FF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增强器中的极化度保持</a:t>
            </a:r>
            <a:endParaRPr lang="en-US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45646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510EB-B7D4-B548-A2F6-792AA9252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SimSun" panose="02010600030101010101" pitchFamily="2" charset="-122"/>
                <a:ea typeface="SimSun" panose="02010600030101010101" pitchFamily="2" charset="-122"/>
              </a:rPr>
              <a:t>CEPC</a:t>
            </a:r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增强器入口极化电子束流参数要求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7A69927B-059A-5544-A8E7-5B21EF8B719B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239417575"/>
                  </p:ext>
                </p:extLst>
              </p:nvPr>
            </p:nvGraphicFramePr>
            <p:xfrm>
              <a:off x="1945105" y="1970004"/>
              <a:ext cx="7010400" cy="2966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05200">
                      <a:extLst>
                        <a:ext uri="{9D8B030D-6E8A-4147-A177-3AD203B41FA5}">
                          <a16:colId xmlns:a16="http://schemas.microsoft.com/office/drawing/2014/main" val="4182208382"/>
                        </a:ext>
                      </a:extLst>
                    </a:gridCol>
                    <a:gridCol w="3505200">
                      <a:extLst>
                        <a:ext uri="{9D8B030D-6E8A-4147-A177-3AD203B41FA5}">
                          <a16:colId xmlns:a16="http://schemas.microsoft.com/office/drawing/2014/main" val="236827941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zh-CN" altLang="en-US" dirty="0">
                              <a:latin typeface="Times New Roman" panose="020206030504050203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参数</a:t>
                          </a:r>
                          <a:endParaRPr lang="en-US" dirty="0"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dirty="0">
                              <a:latin typeface="Times New Roman" panose="020206030504050203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指标</a:t>
                          </a:r>
                          <a:endParaRPr lang="en-US" dirty="0"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20647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zh-CN" altLang="en-US" dirty="0">
                              <a:latin typeface="Times New Roman" panose="020206030504050203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粒子种类</a:t>
                          </a:r>
                          <a:endParaRPr lang="en-US" dirty="0"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dirty="0">
                              <a:latin typeface="Times New Roman" panose="020206030504050203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电子</a:t>
                          </a:r>
                          <a:endParaRPr lang="en-US" dirty="0"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725295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zh-CN" altLang="en-US" dirty="0">
                              <a:latin typeface="Times New Roman" panose="020206030504050203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束流能量</a:t>
                          </a:r>
                          <a:endParaRPr lang="en-US" dirty="0"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latin typeface="Times New Roman" panose="020206030504050203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10GeV</a:t>
                          </a:r>
                          <a:endParaRPr lang="en-US" dirty="0"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209785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zh-CN" altLang="en-US" dirty="0">
                              <a:latin typeface="Times New Roman" panose="020206030504050203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重复频率</a:t>
                          </a:r>
                          <a:endParaRPr lang="en-US" dirty="0"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latin typeface="Times New Roman" panose="020206030504050203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100Hz</a:t>
                          </a:r>
                          <a:endParaRPr lang="en-US" dirty="0"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01745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zh-CN" altLang="en-US" dirty="0">
                              <a:latin typeface="Times New Roman" panose="020206030504050203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单束团电荷量 </a:t>
                          </a:r>
                          <a:r>
                            <a:rPr lang="en-US" altLang="zh-CN" dirty="0">
                              <a:latin typeface="Times New Roman" panose="020206030504050203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/</a:t>
                          </a:r>
                          <a:r>
                            <a:rPr lang="zh-CN" altLang="en-US" dirty="0">
                              <a:latin typeface="Times New Roman" panose="020206030504050203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 电子数</a:t>
                          </a:r>
                          <a:endParaRPr lang="en-US" dirty="0"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latin typeface="Times New Roman" panose="020206030504050203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&gt;1.5nC</a:t>
                          </a:r>
                          <a:r>
                            <a:rPr lang="zh-CN" altLang="en-US" dirty="0">
                              <a:latin typeface="Times New Roman" panose="020206030504050203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  </a:t>
                          </a:r>
                          <a:r>
                            <a:rPr lang="en-US" altLang="zh-CN" dirty="0">
                              <a:latin typeface="Times New Roman" panose="020206030504050203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/</a:t>
                          </a:r>
                          <a:r>
                            <a:rPr lang="zh-CN" altLang="en-US" dirty="0">
                              <a:latin typeface="Times New Roman" panose="020206030504050203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  </a:t>
                          </a:r>
                          <a:r>
                            <a:rPr lang="en-US" altLang="zh-CN" dirty="0">
                              <a:latin typeface="Times New Roman" panose="020206030504050203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&gt;</a:t>
                          </a:r>
                          <a:r>
                            <a:rPr lang="zh-CN" altLang="en-US" dirty="0">
                              <a:latin typeface="Times New Roman" panose="020206030504050203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dirty="0">
                              <a:latin typeface="Times New Roman" panose="020206030504050203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9.4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altLang="zh-CN" dirty="0">
                              <a:latin typeface="Times New Roman" panose="020206030504050203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10</a:t>
                          </a:r>
                          <a:r>
                            <a:rPr lang="en-US" altLang="zh-CN" baseline="30000" dirty="0">
                              <a:latin typeface="Times New Roman" panose="020206030504050203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baseline="30000" dirty="0"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268455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zh-CN" altLang="en-US" dirty="0">
                              <a:latin typeface="Times New Roman" panose="020206030504050203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束流能散度</a:t>
                          </a:r>
                          <a:endParaRPr lang="en-US" dirty="0"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latin typeface="Times New Roman" panose="020206030504050203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&lt;2e-3</a:t>
                          </a:r>
                          <a:endParaRPr lang="en-US" dirty="0"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0562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zh-CN" altLang="en-US" dirty="0">
                              <a:latin typeface="Times New Roman" panose="020206030504050203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束流发射度</a:t>
                          </a:r>
                          <a:endParaRPr lang="en-US" dirty="0"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latin typeface="Times New Roman" panose="020206030504050203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&lt;120nm</a:t>
                          </a:r>
                          <a:endParaRPr lang="en-US" dirty="0"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541737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zh-CN" altLang="en-US" dirty="0">
                              <a:latin typeface="Times New Roman" panose="020206030504050203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束流极化度</a:t>
                          </a:r>
                          <a:endParaRPr lang="en-US" dirty="0"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latin typeface="Times New Roman" panose="020206030504050203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&gt;80%</a:t>
                          </a:r>
                          <a:r>
                            <a:rPr lang="zh-CN" altLang="en-US" dirty="0">
                              <a:latin typeface="Times New Roman" panose="020206030504050203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， 沿垂直方向</a:t>
                          </a:r>
                          <a:endParaRPr lang="en-US" dirty="0"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0634015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7A69927B-059A-5544-A8E7-5B21EF8B719B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239417575"/>
                  </p:ext>
                </p:extLst>
              </p:nvPr>
            </p:nvGraphicFramePr>
            <p:xfrm>
              <a:off x="1945105" y="1970004"/>
              <a:ext cx="7010400" cy="2966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05200">
                      <a:extLst>
                        <a:ext uri="{9D8B030D-6E8A-4147-A177-3AD203B41FA5}">
                          <a16:colId xmlns:a16="http://schemas.microsoft.com/office/drawing/2014/main" val="4182208382"/>
                        </a:ext>
                      </a:extLst>
                    </a:gridCol>
                    <a:gridCol w="3505200">
                      <a:extLst>
                        <a:ext uri="{9D8B030D-6E8A-4147-A177-3AD203B41FA5}">
                          <a16:colId xmlns:a16="http://schemas.microsoft.com/office/drawing/2014/main" val="236827941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zh-CN" altLang="en-US" dirty="0">
                              <a:latin typeface="Times New Roman" panose="020206030504050203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参数</a:t>
                          </a:r>
                          <a:endParaRPr lang="en-US" dirty="0"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dirty="0">
                              <a:latin typeface="Times New Roman" panose="020206030504050203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指标</a:t>
                          </a:r>
                          <a:endParaRPr lang="en-US" dirty="0"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20647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zh-CN" altLang="en-US" dirty="0">
                              <a:latin typeface="Times New Roman" panose="020206030504050203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粒子种类</a:t>
                          </a:r>
                          <a:endParaRPr lang="en-US" dirty="0"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dirty="0">
                              <a:latin typeface="Times New Roman" panose="020206030504050203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电子</a:t>
                          </a:r>
                          <a:endParaRPr lang="en-US" dirty="0"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725295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zh-CN" altLang="en-US" dirty="0">
                              <a:latin typeface="Times New Roman" panose="020206030504050203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束流能量</a:t>
                          </a:r>
                          <a:endParaRPr lang="en-US" dirty="0"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latin typeface="Times New Roman" panose="020206030504050203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10GeV</a:t>
                          </a:r>
                          <a:endParaRPr lang="en-US" dirty="0"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209785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zh-CN" altLang="en-US" dirty="0">
                              <a:latin typeface="Times New Roman" panose="020206030504050203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重复频率</a:t>
                          </a:r>
                          <a:endParaRPr lang="en-US" dirty="0"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latin typeface="Times New Roman" panose="020206030504050203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100Hz</a:t>
                          </a:r>
                          <a:endParaRPr lang="en-US" dirty="0"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01745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zh-CN" altLang="en-US" dirty="0">
                              <a:latin typeface="Times New Roman" panose="020206030504050203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单束团电荷量 </a:t>
                          </a:r>
                          <a:r>
                            <a:rPr lang="en-US" altLang="zh-CN" dirty="0">
                              <a:latin typeface="Times New Roman" panose="020206030504050203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/</a:t>
                          </a:r>
                          <a:r>
                            <a:rPr lang="zh-CN" altLang="en-US" dirty="0">
                              <a:latin typeface="Times New Roman" panose="020206030504050203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 电子数</a:t>
                          </a:r>
                          <a:endParaRPr lang="en-US" dirty="0"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725" t="-413793" r="-362" b="-3275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268455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zh-CN" altLang="en-US" dirty="0">
                              <a:latin typeface="Times New Roman" panose="020206030504050203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束流能散度</a:t>
                          </a:r>
                          <a:endParaRPr lang="en-US" dirty="0"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latin typeface="Times New Roman" panose="020206030504050203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&lt;2e-3</a:t>
                          </a:r>
                          <a:endParaRPr lang="en-US" dirty="0"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0562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zh-CN" altLang="en-US" dirty="0">
                              <a:latin typeface="Times New Roman" panose="020206030504050203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束流发射度</a:t>
                          </a:r>
                          <a:endParaRPr lang="en-US" dirty="0"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latin typeface="Times New Roman" panose="020206030504050203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&lt;120nm</a:t>
                          </a:r>
                          <a:endParaRPr lang="en-US" dirty="0"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541737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zh-CN" altLang="en-US" dirty="0">
                              <a:latin typeface="Times New Roman" panose="020206030504050203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束流极化度</a:t>
                          </a:r>
                          <a:endParaRPr lang="en-US" dirty="0"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latin typeface="Times New Roman" panose="020206030504050203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&gt;80%</a:t>
                          </a:r>
                          <a:r>
                            <a:rPr lang="zh-CN" altLang="en-US" dirty="0">
                              <a:latin typeface="Times New Roman" panose="020206030504050203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， 沿垂直方向</a:t>
                          </a:r>
                          <a:endParaRPr lang="en-US" dirty="0"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0634015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354783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1213</Words>
  <Application>Microsoft Macintosh PowerPoint</Application>
  <PresentationFormat>Widescreen</PresentationFormat>
  <Paragraphs>181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等线</vt:lpstr>
      <vt:lpstr>等线 Light</vt:lpstr>
      <vt:lpstr>SimSun</vt:lpstr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CEPC-Z纵向极化束流对撞方案简介</vt:lpstr>
      <vt:lpstr>报告内容</vt:lpstr>
      <vt:lpstr>物理驱动和研究目标</vt:lpstr>
      <vt:lpstr>如何维持高极化度束流对撞</vt:lpstr>
      <vt:lpstr>如何实现纵向极化束流对撞</vt:lpstr>
      <vt:lpstr>如何产生极化束流并传输到对撞环</vt:lpstr>
      <vt:lpstr>研究目标和基本思路</vt:lpstr>
      <vt:lpstr>报告内容</vt:lpstr>
      <vt:lpstr>CEPC增强器入口极化电子束流参数要求</vt:lpstr>
      <vt:lpstr>需要评估的一些事情（现在想到的）</vt:lpstr>
      <vt:lpstr>报告内容</vt:lpstr>
      <vt:lpstr>增强器中的退极化效应 </vt:lpstr>
      <vt:lpstr>Siberian snakes:  rotate the spin vector around an axis by 180 degree</vt:lpstr>
      <vt:lpstr>Helical dipole Siberian snakes- multiple modules</vt:lpstr>
      <vt:lpstr>A synchrotron with a partial snake</vt:lpstr>
      <vt:lpstr>增强器中极化度保持需要做的工作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极化电子源</dc:title>
  <dc:creator>DUAN ZHE</dc:creator>
  <cp:lastModifiedBy>DUAN ZHE</cp:lastModifiedBy>
  <cp:revision>84</cp:revision>
  <dcterms:created xsi:type="dcterms:W3CDTF">2021-01-22T00:52:52Z</dcterms:created>
  <dcterms:modified xsi:type="dcterms:W3CDTF">2021-02-05T08:53:54Z</dcterms:modified>
</cp:coreProperties>
</file>