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354" r:id="rId3"/>
    <p:sldId id="351" r:id="rId4"/>
    <p:sldId id="312" r:id="rId5"/>
    <p:sldId id="397" r:id="rId6"/>
    <p:sldId id="433" r:id="rId7"/>
    <p:sldId id="431" r:id="rId8"/>
    <p:sldId id="359" r:id="rId9"/>
    <p:sldId id="435" r:id="rId10"/>
    <p:sldId id="383" r:id="rId11"/>
    <p:sldId id="385" r:id="rId12"/>
    <p:sldId id="393" r:id="rId13"/>
    <p:sldId id="436" r:id="rId14"/>
    <p:sldId id="399" r:id="rId15"/>
    <p:sldId id="372" r:id="rId16"/>
    <p:sldId id="402" r:id="rId17"/>
    <p:sldId id="401" r:id="rId18"/>
    <p:sldId id="405" r:id="rId19"/>
    <p:sldId id="404" r:id="rId20"/>
    <p:sldId id="425" r:id="rId21"/>
    <p:sldId id="424" r:id="rId22"/>
    <p:sldId id="430" r:id="rId23"/>
    <p:sldId id="403" r:id="rId24"/>
    <p:sldId id="426" r:id="rId25"/>
    <p:sldId id="427" r:id="rId26"/>
    <p:sldId id="420" r:id="rId27"/>
    <p:sldId id="428" r:id="rId28"/>
    <p:sldId id="429" r:id="rId29"/>
    <p:sldId id="353" r:id="rId30"/>
    <p:sldId id="371" r:id="rId31"/>
    <p:sldId id="381" r:id="rId32"/>
    <p:sldId id="396" r:id="rId33"/>
    <p:sldId id="395" r:id="rId34"/>
    <p:sldId id="380" r:id="rId35"/>
    <p:sldId id="391" r:id="rId36"/>
    <p:sldId id="400" r:id="rId37"/>
    <p:sldId id="387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67"/>
    <p:restoredTop sz="94624"/>
  </p:normalViewPr>
  <p:slideViewPr>
    <p:cSldViewPr snapToGrid="0" snapToObjects="1">
      <p:cViewPr varScale="1">
        <p:scale>
          <a:sx n="40" d="100"/>
          <a:sy n="40" d="100"/>
        </p:scale>
        <p:origin x="288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zh-CN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6141499999999997E-2"/>
          <c:y val="0.11618000000000001"/>
          <c:w val="0.88771699999999998"/>
          <c:h val="0.70741500000000002"/>
        </c:manualLayout>
      </c:layout>
      <c:bubbleChart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2 Tesla</c:v>
                </c:pt>
              </c:strCache>
            </c:strRef>
          </c:tx>
          <c:spPr>
            <a:gradFill flip="none" rotWithShape="1">
              <a:gsLst>
                <a:gs pos="0">
                  <a:srgbClr val="65DA10">
                    <a:alpha val="75000"/>
                  </a:srgbClr>
                </a:gs>
                <a:gs pos="100000">
                  <a:srgbClr val="008D19">
                    <a:alpha val="64999"/>
                  </a:srgbClr>
                </a:gs>
              </a:gsLst>
              <a:lin ang="5400000" scaled="0"/>
            </a:gradFill>
            <a:ln w="12700" cap="flat">
              <a:solidFill>
                <a:srgbClr val="65DA10">
                  <a:alpha val="75000"/>
                </a:srgbClr>
              </a:solidFill>
              <a:prstDash val="solid"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210" b="0" i="0" u="none" strike="noStrike">
                    <a:solidFill>
                      <a:srgbClr val="FFFFFF"/>
                    </a:solidFill>
                    <a:effectLst>
                      <a:outerShdw blurRad="190500" dist="129058" dir="2700000" algn="tl">
                        <a:srgbClr val="000000">
                          <a:alpha val="48275"/>
                        </a:srgbClr>
                      </a:outerShdw>
                    </a:effectLst>
                    <a:latin typeface="Helvetica Neue Light"/>
                  </a:defRPr>
                </a:pPr>
                <a:endParaRPr lang="zh-CN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Sheet1!$B$2:$F$2</c:f>
              <c:numCache>
                <c:formatCode>General</c:formatCode>
                <c:ptCount val="5"/>
                <c:pt idx="1">
                  <c:v>91</c:v>
                </c:pt>
                <c:pt idx="2">
                  <c:v>160</c:v>
                </c:pt>
                <c:pt idx="3">
                  <c:v>240</c:v>
                </c:pt>
                <c:pt idx="4">
                  <c:v>280</c:v>
                </c:pt>
              </c:numCache>
            </c:numRef>
          </c:xVal>
          <c:yVal>
            <c:numRef>
              <c:f>Sheet1!$B$5:$F$5</c:f>
              <c:numCache>
                <c:formatCode>General</c:formatCode>
                <c:ptCount val="5"/>
                <c:pt idx="1">
                  <c:v>101.6</c:v>
                </c:pt>
                <c:pt idx="2">
                  <c:v>10</c:v>
                </c:pt>
                <c:pt idx="3">
                  <c:v>5.4</c:v>
                </c:pt>
              </c:numCache>
            </c:numRef>
          </c:yVal>
          <c:bubbleSize>
            <c:numRef>
              <c:f>Sheet1!$B$6:$F$6</c:f>
              <c:numCache>
                <c:formatCode>General</c:formatCode>
                <c:ptCount val="5"/>
                <c:pt idx="1">
                  <c:v>101.6</c:v>
                </c:pt>
                <c:pt idx="2">
                  <c:v>10</c:v>
                </c:pt>
                <c:pt idx="3">
                  <c:v>5.4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00E1-624F-B539-E777696D2112}"/>
            </c:ext>
          </c:extLst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3 Tesla</c:v>
                </c:pt>
              </c:strCache>
            </c:strRef>
          </c:tx>
          <c:spPr>
            <a:gradFill flip="none" rotWithShape="1">
              <a:gsLst>
                <a:gs pos="0">
                  <a:srgbClr val="00B8FF">
                    <a:alpha val="75000"/>
                  </a:srgbClr>
                </a:gs>
                <a:gs pos="100000">
                  <a:srgbClr val="0062FF">
                    <a:alpha val="64999"/>
                  </a:srgbClr>
                </a:gs>
              </a:gsLst>
              <a:lin ang="5400000" scaled="0"/>
            </a:gradFill>
            <a:ln w="12700" cap="flat">
              <a:solidFill>
                <a:srgbClr val="00B8FF">
                  <a:alpha val="75000"/>
                </a:srgbClr>
              </a:solidFill>
              <a:prstDash val="solid"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210" b="0" i="0" u="none" strike="noStrike">
                    <a:solidFill>
                      <a:srgbClr val="FFFFFF"/>
                    </a:solidFill>
                    <a:effectLst>
                      <a:outerShdw blurRad="190500" dist="129058" dir="2700000" algn="tl">
                        <a:srgbClr val="000000">
                          <a:alpha val="48275"/>
                        </a:srgbClr>
                      </a:outerShdw>
                    </a:effectLst>
                    <a:latin typeface="Helvetica Neue Light"/>
                  </a:defRPr>
                </a:pPr>
                <a:endParaRPr lang="zh-CN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Sheet1!$B$2:$F$2</c:f>
              <c:numCache>
                <c:formatCode>General</c:formatCode>
                <c:ptCount val="5"/>
                <c:pt idx="1">
                  <c:v>91</c:v>
                </c:pt>
                <c:pt idx="2">
                  <c:v>160</c:v>
                </c:pt>
                <c:pt idx="3">
                  <c:v>240</c:v>
                </c:pt>
                <c:pt idx="4">
                  <c:v>280</c:v>
                </c:pt>
              </c:numCache>
            </c:numRef>
          </c:xVal>
          <c:yVal>
            <c:numRef>
              <c:f>Sheet1!$B$3:$F$3</c:f>
              <c:numCache>
                <c:formatCode>General</c:formatCode>
                <c:ptCount val="5"/>
                <c:pt idx="1">
                  <c:v>50.8</c:v>
                </c:pt>
                <c:pt idx="2">
                  <c:v>10</c:v>
                </c:pt>
                <c:pt idx="3">
                  <c:v>5.4</c:v>
                </c:pt>
              </c:numCache>
            </c:numRef>
          </c:yVal>
          <c:bubbleSize>
            <c:numRef>
              <c:f>Sheet1!$B$4:$F$4</c:f>
              <c:numCache>
                <c:formatCode>General</c:formatCode>
                <c:ptCount val="5"/>
                <c:pt idx="1">
                  <c:v>50.8</c:v>
                </c:pt>
                <c:pt idx="2">
                  <c:v>10</c:v>
                </c:pt>
                <c:pt idx="3">
                  <c:v>5.4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1-00E1-624F-B539-E777696D21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2094734552"/>
        <c:axId val="2094734553"/>
      </c:bubbleChart>
      <c:val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0"/>
              <a:lstStyle/>
              <a:p>
                <a:pPr>
                  <a:defRPr sz="4110" b="0" i="0" u="none" strike="noStrike">
                    <a:solidFill>
                      <a:srgbClr val="FFFFFF"/>
                    </a:solidFill>
                    <a:latin typeface="Helvetica Neue Light"/>
                  </a:defRPr>
                </a:pPr>
                <a:r>
                  <a:rPr lang="en" sz="4110" b="0" i="0" u="none" strike="noStrike">
                    <a:solidFill>
                      <a:srgbClr val="FFFFFF"/>
                    </a:solidFill>
                    <a:latin typeface="Helvetica Neue Light"/>
                  </a:rPr>
                  <a:t>Center of Mass Energy [GeV]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B8B8B8"/>
            </a:solidFill>
            <a:prstDash val="solid"/>
            <a:miter lim="400000"/>
          </a:ln>
        </c:spPr>
        <c:txPr>
          <a:bodyPr rot="0"/>
          <a:lstStyle/>
          <a:p>
            <a:pPr>
              <a:defRPr sz="4110" b="0" i="0" u="none" strike="noStrike">
                <a:solidFill>
                  <a:srgbClr val="FFFFFF"/>
                </a:solidFill>
                <a:latin typeface="Helvetica Neue Light"/>
              </a:defRPr>
            </a:pPr>
            <a:endParaRPr lang="zh-CN"/>
          </a:p>
        </c:txPr>
        <c:crossAx val="2094734553"/>
        <c:crosses val="autoZero"/>
        <c:crossBetween val="between"/>
        <c:majorUnit val="40"/>
        <c:minorUnit val="20"/>
      </c:val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4110" b="0" i="0" u="none" strike="noStrike">
                <a:solidFill>
                  <a:srgbClr val="FFFFFF"/>
                </a:solidFill>
                <a:latin typeface="Helvetica Neue Light"/>
              </a:defRPr>
            </a:pPr>
            <a:endParaRPr lang="zh-CN"/>
          </a:p>
        </c:txPr>
        <c:crossAx val="2094734552"/>
        <c:crosses val="autoZero"/>
        <c:crossBetween val="between"/>
        <c:majorUnit val="10"/>
        <c:minorUnit val="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3886029456635316"/>
          <c:y val="0.19920866473161009"/>
          <c:w val="0.16284899999999999"/>
          <c:h val="0.14212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4400" b="0" i="0" u="none" strike="noStrike">
              <a:solidFill>
                <a:srgbClr val="FFFFFF"/>
              </a:solidFill>
              <a:latin typeface="Helvetica Neue Light"/>
            </a:defRPr>
          </a:pPr>
          <a:endParaRPr lang="zh-C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6" name="Shape 7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4" name="Shape 7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Annual strategy planning session for the joint Key Lab for Particle Detectors and Electronics. </a:t>
            </a:r>
          </a:p>
          <a:p>
            <a:endParaRPr/>
          </a:p>
          <a:p>
            <a:r>
              <a:t>You can present an overview of the CEPC Detector design, the R&amp;D program, and go over the key technologies to be pursued during the next five years for CEPC. Aim for about 30‘+10’ approximately.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Shape 11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9" name="Shape 11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Need to update figures</a:t>
            </a:r>
          </a:p>
        </p:txBody>
      </p:sp>
    </p:spTree>
    <p:extLst>
      <p:ext uri="{BB962C8B-B14F-4D97-AF65-F5344CB8AC3E}">
        <p14:creationId xmlns:p14="http://schemas.microsoft.com/office/powerpoint/2010/main" val="285389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8473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pecial Title Tex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129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04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1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pecial Title Tex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标题文本"/>
          <p:cNvSpPr txBox="1">
            <a:spLocks noGrp="1"/>
          </p:cNvSpPr>
          <p:nvPr>
            <p:ph type="title"/>
          </p:nvPr>
        </p:nvSpPr>
        <p:spPr>
          <a:xfrm>
            <a:off x="3070284" y="1714499"/>
            <a:ext cx="18288001" cy="1111747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4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598" name="正文级别 1…"/>
          <p:cNvSpPr txBox="1">
            <a:spLocks noGrp="1"/>
          </p:cNvSpPr>
          <p:nvPr>
            <p:ph type="body" idx="1"/>
          </p:nvPr>
        </p:nvSpPr>
        <p:spPr>
          <a:xfrm>
            <a:off x="3038561" y="3375421"/>
            <a:ext cx="18288001" cy="8559107"/>
          </a:xfrm>
          <a:prstGeom prst="rect">
            <a:avLst/>
          </a:prstGeom>
        </p:spPr>
        <p:txBody>
          <a:bodyPr lIns="53578" tIns="53578" rIns="53578" bIns="53578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4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36893" y="11608779"/>
            <a:ext cx="345816" cy="342563"/>
          </a:xfrm>
          <a:prstGeom prst="rect">
            <a:avLst/>
          </a:prstGeom>
        </p:spPr>
        <p:txBody>
          <a:bodyPr lIns="53578" tIns="53578" rIns="53578" bIns="53578" anchor="t"/>
          <a:lstStyle>
            <a:lvl1pPr defTabSz="821531">
              <a:defRPr sz="16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1" name="标题文本"/>
          <p:cNvSpPr txBox="1">
            <a:spLocks noGrp="1"/>
          </p:cNvSpPr>
          <p:nvPr>
            <p:ph type="title"/>
          </p:nvPr>
        </p:nvSpPr>
        <p:spPr>
          <a:xfrm>
            <a:off x="3810434" y="193195"/>
            <a:ext cx="167631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68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1" r:id="rId61"/>
    <p:sldLayoutId id="2147483713" r:id="rId62"/>
    <p:sldLayoutId id="2147483714" r:id="rId63"/>
    <p:sldLayoutId id="2147483715" r:id="rId64"/>
    <p:sldLayoutId id="2147483716" r:id="rId65"/>
    <p:sldLayoutId id="2147483717" r:id="rId66"/>
    <p:sldLayoutId id="2147483718" r:id="rId67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ti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The Circular Electron Positron Collider Project"/>
          <p:cNvSpPr txBox="1"/>
          <p:nvPr/>
        </p:nvSpPr>
        <p:spPr>
          <a:xfrm>
            <a:off x="-120186" y="2790165"/>
            <a:ext cx="24624372" cy="1852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/>
            </a:lvl1pPr>
          </a:lstStyle>
          <a:p>
            <a:r>
              <a:rPr lang="en" altLang="zh-CN" dirty="0"/>
              <a:t>EW measurement at the CEPC</a:t>
            </a:r>
            <a:endParaRPr lang="en" altLang="zh-CN" sz="9600" dirty="0"/>
          </a:p>
        </p:txBody>
      </p:sp>
      <p:pic>
        <p:nvPicPr>
          <p:cNvPr id="720" name="logo_IHEP-1.jpg" descr="logo_IHEP-1.jpg"/>
          <p:cNvPicPr>
            <a:picLocks noChangeAspect="1"/>
          </p:cNvPicPr>
          <p:nvPr/>
        </p:nvPicPr>
        <p:blipFill>
          <a:blip r:embed="rId3"/>
          <a:srcRect l="1619" t="9931" r="3757"/>
          <a:stretch>
            <a:fillRect/>
          </a:stretch>
        </p:blipFill>
        <p:spPr>
          <a:xfrm>
            <a:off x="6873715" y="11472109"/>
            <a:ext cx="7980951" cy="1832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332" extrusionOk="0">
                <a:moveTo>
                  <a:pt x="7460" y="9"/>
                </a:moveTo>
                <a:cubicBezTo>
                  <a:pt x="7343" y="64"/>
                  <a:pt x="7267" y="375"/>
                  <a:pt x="7267" y="924"/>
                </a:cubicBezTo>
                <a:cubicBezTo>
                  <a:pt x="7267" y="1423"/>
                  <a:pt x="7218" y="2042"/>
                  <a:pt x="7159" y="2296"/>
                </a:cubicBezTo>
                <a:cubicBezTo>
                  <a:pt x="7077" y="2647"/>
                  <a:pt x="7080" y="3264"/>
                  <a:pt x="7171" y="4892"/>
                </a:cubicBezTo>
                <a:cubicBezTo>
                  <a:pt x="7237" y="6067"/>
                  <a:pt x="7301" y="7445"/>
                  <a:pt x="7313" y="7960"/>
                </a:cubicBezTo>
                <a:cubicBezTo>
                  <a:pt x="7325" y="8475"/>
                  <a:pt x="7341" y="9029"/>
                  <a:pt x="7347" y="9192"/>
                </a:cubicBezTo>
                <a:cubicBezTo>
                  <a:pt x="7364" y="9627"/>
                  <a:pt x="7911" y="9555"/>
                  <a:pt x="7911" y="9118"/>
                </a:cubicBezTo>
                <a:cubicBezTo>
                  <a:pt x="7911" y="8914"/>
                  <a:pt x="7872" y="8644"/>
                  <a:pt x="7825" y="8521"/>
                </a:cubicBezTo>
                <a:cubicBezTo>
                  <a:pt x="7777" y="8394"/>
                  <a:pt x="7801" y="7775"/>
                  <a:pt x="7880" y="7097"/>
                </a:cubicBezTo>
                <a:cubicBezTo>
                  <a:pt x="7992" y="6134"/>
                  <a:pt x="8046" y="5990"/>
                  <a:pt x="8150" y="6360"/>
                </a:cubicBezTo>
                <a:cubicBezTo>
                  <a:pt x="8221" y="6613"/>
                  <a:pt x="8278" y="7154"/>
                  <a:pt x="8278" y="7562"/>
                </a:cubicBezTo>
                <a:cubicBezTo>
                  <a:pt x="8278" y="8239"/>
                  <a:pt x="8360" y="8307"/>
                  <a:pt x="9223" y="8307"/>
                </a:cubicBezTo>
                <a:cubicBezTo>
                  <a:pt x="9902" y="8307"/>
                  <a:pt x="10223" y="8470"/>
                  <a:pt x="10361" y="8882"/>
                </a:cubicBezTo>
                <a:cubicBezTo>
                  <a:pt x="10535" y="9405"/>
                  <a:pt x="10559" y="9372"/>
                  <a:pt x="10647" y="8580"/>
                </a:cubicBezTo>
                <a:cubicBezTo>
                  <a:pt x="10701" y="8101"/>
                  <a:pt x="10770" y="7390"/>
                  <a:pt x="10799" y="6994"/>
                </a:cubicBezTo>
                <a:cubicBezTo>
                  <a:pt x="10873" y="6008"/>
                  <a:pt x="11169" y="6319"/>
                  <a:pt x="11206" y="7422"/>
                </a:cubicBezTo>
                <a:cubicBezTo>
                  <a:pt x="11242" y="8523"/>
                  <a:pt x="11645" y="8645"/>
                  <a:pt x="11832" y="7613"/>
                </a:cubicBezTo>
                <a:cubicBezTo>
                  <a:pt x="11952" y="6956"/>
                  <a:pt x="11964" y="6956"/>
                  <a:pt x="12083" y="7613"/>
                </a:cubicBezTo>
                <a:cubicBezTo>
                  <a:pt x="12196" y="8235"/>
                  <a:pt x="12416" y="8307"/>
                  <a:pt x="14303" y="8307"/>
                </a:cubicBezTo>
                <a:cubicBezTo>
                  <a:pt x="16192" y="8307"/>
                  <a:pt x="16411" y="8236"/>
                  <a:pt x="16517" y="7613"/>
                </a:cubicBezTo>
                <a:cubicBezTo>
                  <a:pt x="16630" y="6956"/>
                  <a:pt x="16639" y="6956"/>
                  <a:pt x="16698" y="7613"/>
                </a:cubicBezTo>
                <a:cubicBezTo>
                  <a:pt x="16755" y="8243"/>
                  <a:pt x="16943" y="8307"/>
                  <a:pt x="18822" y="8307"/>
                </a:cubicBezTo>
                <a:cubicBezTo>
                  <a:pt x="20571" y="8307"/>
                  <a:pt x="20893" y="8395"/>
                  <a:pt x="20938" y="8897"/>
                </a:cubicBezTo>
                <a:cubicBezTo>
                  <a:pt x="20967" y="9222"/>
                  <a:pt x="21064" y="9487"/>
                  <a:pt x="21153" y="9487"/>
                </a:cubicBezTo>
                <a:cubicBezTo>
                  <a:pt x="21284" y="9487"/>
                  <a:pt x="21317" y="9133"/>
                  <a:pt x="21324" y="7672"/>
                </a:cubicBezTo>
                <a:cubicBezTo>
                  <a:pt x="21328" y="6673"/>
                  <a:pt x="21377" y="5630"/>
                  <a:pt x="21430" y="5356"/>
                </a:cubicBezTo>
                <a:cubicBezTo>
                  <a:pt x="21565" y="4657"/>
                  <a:pt x="21485" y="1653"/>
                  <a:pt x="21307" y="761"/>
                </a:cubicBezTo>
                <a:cubicBezTo>
                  <a:pt x="21115" y="-199"/>
                  <a:pt x="20917" y="-184"/>
                  <a:pt x="20719" y="806"/>
                </a:cubicBezTo>
                <a:cubicBezTo>
                  <a:pt x="20516" y="1824"/>
                  <a:pt x="19982" y="1884"/>
                  <a:pt x="19888" y="902"/>
                </a:cubicBezTo>
                <a:cubicBezTo>
                  <a:pt x="19786" y="-167"/>
                  <a:pt x="19463" y="39"/>
                  <a:pt x="19408" y="1204"/>
                </a:cubicBezTo>
                <a:cubicBezTo>
                  <a:pt x="19356" y="2308"/>
                  <a:pt x="19022" y="2747"/>
                  <a:pt x="18811" y="1993"/>
                </a:cubicBezTo>
                <a:cubicBezTo>
                  <a:pt x="18738" y="1735"/>
                  <a:pt x="18298" y="1507"/>
                  <a:pt x="17783" y="1462"/>
                </a:cubicBezTo>
                <a:cubicBezTo>
                  <a:pt x="17027" y="1396"/>
                  <a:pt x="16875" y="1278"/>
                  <a:pt x="16850" y="732"/>
                </a:cubicBezTo>
                <a:cubicBezTo>
                  <a:pt x="16827" y="220"/>
                  <a:pt x="16724" y="96"/>
                  <a:pt x="16367" y="149"/>
                </a:cubicBezTo>
                <a:cubicBezTo>
                  <a:pt x="15960" y="210"/>
                  <a:pt x="15913" y="309"/>
                  <a:pt x="15913" y="1116"/>
                </a:cubicBezTo>
                <a:cubicBezTo>
                  <a:pt x="15913" y="1611"/>
                  <a:pt x="15849" y="2116"/>
                  <a:pt x="15771" y="2244"/>
                </a:cubicBezTo>
                <a:cubicBezTo>
                  <a:pt x="15611" y="2508"/>
                  <a:pt x="15269" y="1353"/>
                  <a:pt x="15269" y="548"/>
                </a:cubicBezTo>
                <a:cubicBezTo>
                  <a:pt x="15269" y="-268"/>
                  <a:pt x="15146" y="-97"/>
                  <a:pt x="14807" y="1204"/>
                </a:cubicBezTo>
                <a:cubicBezTo>
                  <a:pt x="14464" y="2516"/>
                  <a:pt x="14318" y="2546"/>
                  <a:pt x="14276" y="1307"/>
                </a:cubicBezTo>
                <a:cubicBezTo>
                  <a:pt x="14260" y="858"/>
                  <a:pt x="14157" y="391"/>
                  <a:pt x="14047" y="267"/>
                </a:cubicBezTo>
                <a:cubicBezTo>
                  <a:pt x="13784" y="-28"/>
                  <a:pt x="13641" y="590"/>
                  <a:pt x="13792" y="1374"/>
                </a:cubicBezTo>
                <a:cubicBezTo>
                  <a:pt x="13888" y="1870"/>
                  <a:pt x="13884" y="2021"/>
                  <a:pt x="13767" y="2214"/>
                </a:cubicBezTo>
                <a:cubicBezTo>
                  <a:pt x="13519" y="2623"/>
                  <a:pt x="13292" y="2209"/>
                  <a:pt x="13261" y="1293"/>
                </a:cubicBezTo>
                <a:cubicBezTo>
                  <a:pt x="13239" y="616"/>
                  <a:pt x="13172" y="415"/>
                  <a:pt x="12973" y="415"/>
                </a:cubicBezTo>
                <a:cubicBezTo>
                  <a:pt x="12827" y="415"/>
                  <a:pt x="12690" y="672"/>
                  <a:pt x="12660" y="1005"/>
                </a:cubicBezTo>
                <a:cubicBezTo>
                  <a:pt x="12589" y="1806"/>
                  <a:pt x="12082" y="1774"/>
                  <a:pt x="11976" y="961"/>
                </a:cubicBezTo>
                <a:cubicBezTo>
                  <a:pt x="11930" y="610"/>
                  <a:pt x="11756" y="255"/>
                  <a:pt x="11588" y="171"/>
                </a:cubicBezTo>
                <a:cubicBezTo>
                  <a:pt x="11421" y="88"/>
                  <a:pt x="11311" y="132"/>
                  <a:pt x="11344" y="275"/>
                </a:cubicBezTo>
                <a:cubicBezTo>
                  <a:pt x="11441" y="689"/>
                  <a:pt x="11217" y="1595"/>
                  <a:pt x="11018" y="1595"/>
                </a:cubicBezTo>
                <a:cubicBezTo>
                  <a:pt x="10914" y="1595"/>
                  <a:pt x="10817" y="1258"/>
                  <a:pt x="10789" y="806"/>
                </a:cubicBezTo>
                <a:cubicBezTo>
                  <a:pt x="10758" y="288"/>
                  <a:pt x="10663" y="17"/>
                  <a:pt x="10516" y="17"/>
                </a:cubicBezTo>
                <a:cubicBezTo>
                  <a:pt x="10392" y="17"/>
                  <a:pt x="10315" y="181"/>
                  <a:pt x="10344" y="378"/>
                </a:cubicBezTo>
                <a:cubicBezTo>
                  <a:pt x="10416" y="882"/>
                  <a:pt x="9595" y="2515"/>
                  <a:pt x="9416" y="2222"/>
                </a:cubicBezTo>
                <a:cubicBezTo>
                  <a:pt x="9295" y="2021"/>
                  <a:pt x="9290" y="1880"/>
                  <a:pt x="9389" y="1366"/>
                </a:cubicBezTo>
                <a:cubicBezTo>
                  <a:pt x="9488" y="857"/>
                  <a:pt x="9484" y="681"/>
                  <a:pt x="9375" y="385"/>
                </a:cubicBezTo>
                <a:cubicBezTo>
                  <a:pt x="9143" y="-245"/>
                  <a:pt x="8855" y="-32"/>
                  <a:pt x="8803" y="806"/>
                </a:cubicBezTo>
                <a:cubicBezTo>
                  <a:pt x="8749" y="1699"/>
                  <a:pt x="8384" y="1893"/>
                  <a:pt x="8204" y="1123"/>
                </a:cubicBezTo>
                <a:cubicBezTo>
                  <a:pt x="8143" y="862"/>
                  <a:pt x="8095" y="782"/>
                  <a:pt x="8095" y="946"/>
                </a:cubicBezTo>
                <a:cubicBezTo>
                  <a:pt x="8095" y="1110"/>
                  <a:pt x="8002" y="967"/>
                  <a:pt x="7890" y="629"/>
                </a:cubicBezTo>
                <a:cubicBezTo>
                  <a:pt x="7732" y="154"/>
                  <a:pt x="7576" y="-46"/>
                  <a:pt x="7460" y="9"/>
                </a:cubicBezTo>
                <a:close/>
                <a:moveTo>
                  <a:pt x="4829" y="1595"/>
                </a:moveTo>
                <a:cubicBezTo>
                  <a:pt x="4208" y="1595"/>
                  <a:pt x="4102" y="1699"/>
                  <a:pt x="3953" y="2480"/>
                </a:cubicBezTo>
                <a:cubicBezTo>
                  <a:pt x="3817" y="3192"/>
                  <a:pt x="3761" y="3274"/>
                  <a:pt x="3668" y="2878"/>
                </a:cubicBezTo>
                <a:cubicBezTo>
                  <a:pt x="3603" y="2607"/>
                  <a:pt x="3432" y="2384"/>
                  <a:pt x="3289" y="2384"/>
                </a:cubicBezTo>
                <a:cubicBezTo>
                  <a:pt x="3090" y="2384"/>
                  <a:pt x="3034" y="2554"/>
                  <a:pt x="3055" y="3077"/>
                </a:cubicBezTo>
                <a:cubicBezTo>
                  <a:pt x="3077" y="3657"/>
                  <a:pt x="3021" y="3746"/>
                  <a:pt x="2703" y="3645"/>
                </a:cubicBezTo>
                <a:cubicBezTo>
                  <a:pt x="2427" y="3558"/>
                  <a:pt x="2308" y="3693"/>
                  <a:pt x="2268" y="4140"/>
                </a:cubicBezTo>
                <a:cubicBezTo>
                  <a:pt x="2237" y="4477"/>
                  <a:pt x="2131" y="4752"/>
                  <a:pt x="2029" y="4752"/>
                </a:cubicBezTo>
                <a:cubicBezTo>
                  <a:pt x="1926" y="4752"/>
                  <a:pt x="1686" y="5462"/>
                  <a:pt x="1496" y="6330"/>
                </a:cubicBezTo>
                <a:cubicBezTo>
                  <a:pt x="1305" y="7198"/>
                  <a:pt x="1109" y="7908"/>
                  <a:pt x="1059" y="7908"/>
                </a:cubicBezTo>
                <a:cubicBezTo>
                  <a:pt x="1008" y="7908"/>
                  <a:pt x="810" y="7198"/>
                  <a:pt x="620" y="6330"/>
                </a:cubicBezTo>
                <a:cubicBezTo>
                  <a:pt x="153" y="4200"/>
                  <a:pt x="0" y="4253"/>
                  <a:pt x="0" y="6551"/>
                </a:cubicBezTo>
                <a:cubicBezTo>
                  <a:pt x="0" y="7542"/>
                  <a:pt x="46" y="8719"/>
                  <a:pt x="101" y="9162"/>
                </a:cubicBezTo>
                <a:cubicBezTo>
                  <a:pt x="174" y="9745"/>
                  <a:pt x="174" y="10090"/>
                  <a:pt x="101" y="10401"/>
                </a:cubicBezTo>
                <a:cubicBezTo>
                  <a:pt x="-31" y="10967"/>
                  <a:pt x="-28" y="12763"/>
                  <a:pt x="106" y="13337"/>
                </a:cubicBezTo>
                <a:cubicBezTo>
                  <a:pt x="185" y="13674"/>
                  <a:pt x="184" y="14067"/>
                  <a:pt x="106" y="14893"/>
                </a:cubicBezTo>
                <a:cubicBezTo>
                  <a:pt x="-35" y="16396"/>
                  <a:pt x="-3" y="17884"/>
                  <a:pt x="157" y="17312"/>
                </a:cubicBezTo>
                <a:cubicBezTo>
                  <a:pt x="243" y="17007"/>
                  <a:pt x="318" y="17043"/>
                  <a:pt x="427" y="17430"/>
                </a:cubicBezTo>
                <a:cubicBezTo>
                  <a:pt x="510" y="17726"/>
                  <a:pt x="665" y="17918"/>
                  <a:pt x="772" y="17858"/>
                </a:cubicBezTo>
                <a:cubicBezTo>
                  <a:pt x="879" y="17798"/>
                  <a:pt x="1050" y="18010"/>
                  <a:pt x="1151" y="18338"/>
                </a:cubicBezTo>
                <a:cubicBezTo>
                  <a:pt x="1394" y="19125"/>
                  <a:pt x="2734" y="19169"/>
                  <a:pt x="2971" y="18397"/>
                </a:cubicBezTo>
                <a:cubicBezTo>
                  <a:pt x="3062" y="18101"/>
                  <a:pt x="3209" y="17942"/>
                  <a:pt x="3299" y="18042"/>
                </a:cubicBezTo>
                <a:cubicBezTo>
                  <a:pt x="3389" y="18143"/>
                  <a:pt x="3516" y="17948"/>
                  <a:pt x="3582" y="17607"/>
                </a:cubicBezTo>
                <a:cubicBezTo>
                  <a:pt x="3648" y="17267"/>
                  <a:pt x="3781" y="16988"/>
                  <a:pt x="3878" y="16988"/>
                </a:cubicBezTo>
                <a:cubicBezTo>
                  <a:pt x="4119" y="16988"/>
                  <a:pt x="4871" y="13466"/>
                  <a:pt x="4873" y="12326"/>
                </a:cubicBezTo>
                <a:cubicBezTo>
                  <a:pt x="4876" y="10880"/>
                  <a:pt x="5033" y="9926"/>
                  <a:pt x="5233" y="10151"/>
                </a:cubicBezTo>
                <a:cubicBezTo>
                  <a:pt x="5456" y="10401"/>
                  <a:pt x="5688" y="8988"/>
                  <a:pt x="5720" y="7178"/>
                </a:cubicBezTo>
                <a:cubicBezTo>
                  <a:pt x="5733" y="6461"/>
                  <a:pt x="5776" y="5793"/>
                  <a:pt x="5816" y="5688"/>
                </a:cubicBezTo>
                <a:cubicBezTo>
                  <a:pt x="5948" y="5337"/>
                  <a:pt x="5882" y="3377"/>
                  <a:pt x="5708" y="2480"/>
                </a:cubicBezTo>
                <a:cubicBezTo>
                  <a:pt x="5556" y="1701"/>
                  <a:pt x="5449" y="1595"/>
                  <a:pt x="4829" y="1595"/>
                </a:cubicBezTo>
                <a:close/>
                <a:moveTo>
                  <a:pt x="19775" y="11065"/>
                </a:moveTo>
                <a:cubicBezTo>
                  <a:pt x="19632" y="11065"/>
                  <a:pt x="19496" y="11332"/>
                  <a:pt x="19466" y="11663"/>
                </a:cubicBezTo>
                <a:cubicBezTo>
                  <a:pt x="19398" y="12428"/>
                  <a:pt x="19142" y="12428"/>
                  <a:pt x="19073" y="11663"/>
                </a:cubicBezTo>
                <a:cubicBezTo>
                  <a:pt x="19004" y="10887"/>
                  <a:pt x="18523" y="10886"/>
                  <a:pt x="18454" y="11663"/>
                </a:cubicBezTo>
                <a:cubicBezTo>
                  <a:pt x="18376" y="12531"/>
                  <a:pt x="14826" y="12503"/>
                  <a:pt x="14749" y="11633"/>
                </a:cubicBezTo>
                <a:cubicBezTo>
                  <a:pt x="14681" y="10881"/>
                  <a:pt x="14200" y="10905"/>
                  <a:pt x="14132" y="11663"/>
                </a:cubicBezTo>
                <a:cubicBezTo>
                  <a:pt x="14103" y="11988"/>
                  <a:pt x="14015" y="12253"/>
                  <a:pt x="13936" y="12253"/>
                </a:cubicBezTo>
                <a:cubicBezTo>
                  <a:pt x="13857" y="12253"/>
                  <a:pt x="13767" y="11988"/>
                  <a:pt x="13738" y="11663"/>
                </a:cubicBezTo>
                <a:cubicBezTo>
                  <a:pt x="13665" y="10853"/>
                  <a:pt x="13246" y="10910"/>
                  <a:pt x="13103" y="11751"/>
                </a:cubicBezTo>
                <a:cubicBezTo>
                  <a:pt x="12992" y="12402"/>
                  <a:pt x="12977" y="12402"/>
                  <a:pt x="12809" y="11751"/>
                </a:cubicBezTo>
                <a:cubicBezTo>
                  <a:pt x="12592" y="10909"/>
                  <a:pt x="12181" y="10859"/>
                  <a:pt x="12109" y="11663"/>
                </a:cubicBezTo>
                <a:cubicBezTo>
                  <a:pt x="12031" y="12534"/>
                  <a:pt x="10046" y="12534"/>
                  <a:pt x="9968" y="11663"/>
                </a:cubicBezTo>
                <a:cubicBezTo>
                  <a:pt x="9901" y="10910"/>
                  <a:pt x="9753" y="10902"/>
                  <a:pt x="9621" y="11648"/>
                </a:cubicBezTo>
                <a:cubicBezTo>
                  <a:pt x="9546" y="12077"/>
                  <a:pt x="9297" y="12245"/>
                  <a:pt x="8669" y="12290"/>
                </a:cubicBezTo>
                <a:lnTo>
                  <a:pt x="7818" y="12349"/>
                </a:lnTo>
                <a:lnTo>
                  <a:pt x="7818" y="14074"/>
                </a:lnTo>
                <a:cubicBezTo>
                  <a:pt x="7818" y="15765"/>
                  <a:pt x="7825" y="15800"/>
                  <a:pt x="8122" y="15800"/>
                </a:cubicBezTo>
                <a:cubicBezTo>
                  <a:pt x="8289" y="15800"/>
                  <a:pt x="8471" y="15614"/>
                  <a:pt x="8525" y="15380"/>
                </a:cubicBezTo>
                <a:cubicBezTo>
                  <a:pt x="8580" y="15146"/>
                  <a:pt x="8740" y="15014"/>
                  <a:pt x="8882" y="15085"/>
                </a:cubicBezTo>
                <a:cubicBezTo>
                  <a:pt x="9134" y="15211"/>
                  <a:pt x="9141" y="15276"/>
                  <a:pt x="9145" y="17681"/>
                </a:cubicBezTo>
                <a:lnTo>
                  <a:pt x="9148" y="20145"/>
                </a:lnTo>
                <a:lnTo>
                  <a:pt x="10234" y="20145"/>
                </a:lnTo>
                <a:cubicBezTo>
                  <a:pt x="11114" y="20145"/>
                  <a:pt x="11330" y="20255"/>
                  <a:pt x="11373" y="20735"/>
                </a:cubicBezTo>
                <a:cubicBezTo>
                  <a:pt x="11418" y="21238"/>
                  <a:pt x="11750" y="21332"/>
                  <a:pt x="13582" y="21332"/>
                </a:cubicBezTo>
                <a:cubicBezTo>
                  <a:pt x="14890" y="21332"/>
                  <a:pt x="15718" y="21186"/>
                  <a:pt x="15686" y="20963"/>
                </a:cubicBezTo>
                <a:cubicBezTo>
                  <a:pt x="15578" y="20214"/>
                  <a:pt x="15866" y="20086"/>
                  <a:pt x="17549" y="20130"/>
                </a:cubicBezTo>
                <a:lnTo>
                  <a:pt x="19273" y="20174"/>
                </a:lnTo>
                <a:lnTo>
                  <a:pt x="19422" y="19075"/>
                </a:lnTo>
                <a:cubicBezTo>
                  <a:pt x="19511" y="18417"/>
                  <a:pt x="19552" y="17477"/>
                  <a:pt x="19526" y="16737"/>
                </a:cubicBezTo>
                <a:cubicBezTo>
                  <a:pt x="19479" y="15419"/>
                  <a:pt x="19617" y="14706"/>
                  <a:pt x="19803" y="15306"/>
                </a:cubicBezTo>
                <a:cubicBezTo>
                  <a:pt x="19864" y="15503"/>
                  <a:pt x="20051" y="15698"/>
                  <a:pt x="20219" y="15741"/>
                </a:cubicBezTo>
                <a:cubicBezTo>
                  <a:pt x="20484" y="15809"/>
                  <a:pt x="20518" y="15720"/>
                  <a:pt x="20468" y="15048"/>
                </a:cubicBezTo>
                <a:cubicBezTo>
                  <a:pt x="20428" y="14509"/>
                  <a:pt x="20469" y="14140"/>
                  <a:pt x="20600" y="13838"/>
                </a:cubicBezTo>
                <a:cubicBezTo>
                  <a:pt x="20910" y="13127"/>
                  <a:pt x="20834" y="12253"/>
                  <a:pt x="20463" y="12253"/>
                </a:cubicBezTo>
                <a:cubicBezTo>
                  <a:pt x="20259" y="12253"/>
                  <a:pt x="20117" y="12034"/>
                  <a:pt x="20084" y="11663"/>
                </a:cubicBezTo>
                <a:cubicBezTo>
                  <a:pt x="20055" y="11332"/>
                  <a:pt x="19918" y="11065"/>
                  <a:pt x="19775" y="1106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22" name="Zhijun Liang…"/>
          <p:cNvSpPr txBox="1"/>
          <p:nvPr/>
        </p:nvSpPr>
        <p:spPr>
          <a:xfrm>
            <a:off x="5581992" y="6858000"/>
            <a:ext cx="11754395" cy="1891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821531">
              <a:defRPr sz="56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/>
              <a:t>Zhijun Liang</a:t>
            </a:r>
          </a:p>
          <a:p>
            <a:pPr algn="ctr" defTabSz="821531">
              <a:defRPr sz="42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/>
              <a:t>(IHEP, Chinese Academy of Sciences)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6DA42CD-3B18-8D47-8627-4A909DA38F8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F78E608-6B14-9644-9756-3C71D293C35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sp>
        <p:nvSpPr>
          <p:cNvPr id="3" name="The CEPC Program">
            <a:extLst>
              <a:ext uri="{FF2B5EF4-FFF2-40B4-BE49-F238E27FC236}">
                <a16:creationId xmlns:a16="http://schemas.microsoft.com/office/drawing/2014/main" id="{2D1C255B-3A4D-B44D-B30E-254971AFE2FF}"/>
              </a:ext>
            </a:extLst>
          </p:cNvPr>
          <p:cNvSpPr txBox="1">
            <a:spLocks/>
          </p:cNvSpPr>
          <p:nvPr/>
        </p:nvSpPr>
        <p:spPr>
          <a:xfrm>
            <a:off x="182112" y="15240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chemeClr val="tx1"/>
                </a:solidFill>
              </a:rPr>
              <a:t>Branching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ratio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( </a:t>
            </a:r>
            <a:r>
              <a:rPr lang="en-US" altLang="zh-CN" kern="12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</a:t>
            </a:r>
            <a:r>
              <a:rPr lang="en-US" altLang="zh-CN" kern="1200" baseline="300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):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motivation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" dirty="0">
              <a:solidFill>
                <a:schemeClr val="tx1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3DD4CE2-170B-AA40-9C46-3D2517CDE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478" y="196734"/>
            <a:ext cx="4562410" cy="22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B83EEC1-C634-754B-82E3-74D051BF9609}"/>
              </a:ext>
            </a:extLst>
          </p:cNvPr>
          <p:cNvSpPr txBox="1">
            <a:spLocks/>
          </p:cNvSpPr>
          <p:nvPr/>
        </p:nvSpPr>
        <p:spPr>
          <a:xfrm>
            <a:off x="182112" y="1679063"/>
            <a:ext cx="25854323" cy="4909306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indent="-685800" hangingPunct="1">
              <a:buFont typeface="Wingdings" pitchFamily="2" charset="2"/>
              <a:buChar char="l"/>
            </a:pP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x-none" dirty="0">
                <a:solidFill>
                  <a:schemeClr val="tx1"/>
                </a:solidFill>
              </a:rPr>
              <a:t>LEP measurement  </a:t>
            </a:r>
            <a:r>
              <a:rPr lang="en-US" altLang="x-none" dirty="0">
                <a:solidFill>
                  <a:srgbClr val="FFC000"/>
                </a:solidFill>
              </a:rPr>
              <a:t>0.21594 ±0.00066</a:t>
            </a:r>
            <a:r>
              <a:rPr lang="zh-CN" altLang="en-US" dirty="0">
                <a:solidFill>
                  <a:srgbClr val="FFC000"/>
                </a:solidFill>
              </a:rPr>
              <a:t>  </a:t>
            </a:r>
            <a:endParaRPr lang="en-US" altLang="x-none" dirty="0">
              <a:solidFill>
                <a:srgbClr val="FFC000"/>
              </a:solidFill>
            </a:endParaRP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CEPC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aim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improve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precision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by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factor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10~20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(0.02%)</a:t>
            </a:r>
            <a:endParaRPr lang="en-US" altLang="x-none" dirty="0">
              <a:solidFill>
                <a:srgbClr val="FFC000"/>
              </a:solidFill>
            </a:endParaRP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 err="1">
                <a:solidFill>
                  <a:schemeClr val="tx1"/>
                </a:solidFill>
              </a:rPr>
              <a:t>R</a:t>
            </a:r>
            <a:r>
              <a:rPr lang="en-US" altLang="zh-CN" baseline="30000" dirty="0" err="1">
                <a:solidFill>
                  <a:schemeClr val="tx1"/>
                </a:solidFill>
              </a:rPr>
              <a:t>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measurement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sensitive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New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physics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models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(SUSY)</a:t>
            </a:r>
          </a:p>
          <a:p>
            <a:pPr lvl="1" hangingPunct="1"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SUSY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predicts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corrections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Z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bb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vertex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endParaRPr lang="en-US" altLang="zh-CN" dirty="0">
              <a:solidFill>
                <a:schemeClr val="tx1"/>
              </a:solidFill>
              <a:sym typeface="Wingdings" pitchFamily="2" charset="2"/>
            </a:endParaRPr>
          </a:p>
          <a:p>
            <a:pPr lvl="1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Through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sym typeface="Wingdings" pitchFamily="2" charset="2"/>
              </a:rPr>
              <a:t>gluino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and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" altLang="zh-CN" dirty="0" err="1">
                <a:solidFill>
                  <a:schemeClr val="tx1"/>
                </a:solidFill>
              </a:rPr>
              <a:t>chargino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loop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…</a:t>
            </a:r>
          </a:p>
          <a:p>
            <a:pPr lvl="1" hangingPunct="1">
              <a:buFont typeface="Wingdings" pitchFamily="2" charset="2"/>
              <a:buChar char="Ø"/>
            </a:pP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FA018B3-5F89-794F-BD42-CA8B335F9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608" y="7127632"/>
            <a:ext cx="17300350" cy="515815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97497F0-FC2B-9A43-BD72-71DDA013B3A6}"/>
              </a:ext>
            </a:extLst>
          </p:cNvPr>
          <p:cNvSpPr/>
          <p:nvPr/>
        </p:nvSpPr>
        <p:spPr>
          <a:xfrm>
            <a:off x="7711642" y="12706200"/>
            <a:ext cx="53976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Arxiv:1601.07758v2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639467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A604DDD-F2CE-DA40-B48A-D4BCD8FE2E0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A081834-DC75-0245-94E1-472F7DF79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8675" y="4937326"/>
            <a:ext cx="7876661" cy="8012465"/>
          </a:xfrm>
          <a:prstGeom prst="rect">
            <a:avLst/>
          </a:prstGeom>
        </p:spPr>
      </p:pic>
      <p:sp>
        <p:nvSpPr>
          <p:cNvPr id="5" name="The CEPC Program">
            <a:extLst>
              <a:ext uri="{FF2B5EF4-FFF2-40B4-BE49-F238E27FC236}">
                <a16:creationId xmlns:a16="http://schemas.microsoft.com/office/drawing/2014/main" id="{0B58B777-E96D-9E48-B1D5-F46CF9BD1198}"/>
              </a:ext>
            </a:extLst>
          </p:cNvPr>
          <p:cNvSpPr txBox="1">
            <a:spLocks/>
          </p:cNvSpPr>
          <p:nvPr/>
        </p:nvSpPr>
        <p:spPr>
          <a:xfrm>
            <a:off x="182112" y="15240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</a:t>
            </a:r>
            <a:r>
              <a:rPr lang="en-US" altLang="zh-CN" kern="1200" baseline="300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: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tagging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" altLang="zh-CN" dirty="0">
                <a:solidFill>
                  <a:schemeClr val="tx1"/>
                </a:solidFill>
              </a:rPr>
              <a:t>hemisphere correlations</a:t>
            </a:r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F7421AA4-641F-3249-ACC6-286E89D3F30F}"/>
              </a:ext>
            </a:extLst>
          </p:cNvPr>
          <p:cNvSpPr txBox="1">
            <a:spLocks/>
          </p:cNvSpPr>
          <p:nvPr/>
        </p:nvSpPr>
        <p:spPr>
          <a:xfrm>
            <a:off x="-195701" y="1534082"/>
            <a:ext cx="25854323" cy="5178937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H</a:t>
            </a:r>
            <a:r>
              <a:rPr lang="en" altLang="zh-CN" dirty="0" err="1">
                <a:solidFill>
                  <a:schemeClr val="tx1"/>
                </a:solidFill>
              </a:rPr>
              <a:t>emisphere</a:t>
            </a:r>
            <a:r>
              <a:rPr lang="en" altLang="zh-CN" dirty="0">
                <a:solidFill>
                  <a:schemeClr val="tx1"/>
                </a:solidFill>
              </a:rPr>
              <a:t> correlations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depends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tagging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efficiency</a:t>
            </a:r>
          </a:p>
          <a:p>
            <a:pPr lvl="2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with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95%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purity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working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points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efficiency</a:t>
            </a:r>
            <a:r>
              <a:rPr lang="en-US" altLang="zh-CN" dirty="0">
                <a:solidFill>
                  <a:srgbClr val="FFC000"/>
                </a:solidFill>
              </a:rPr>
              <a:t>&gt;</a:t>
            </a:r>
            <a:r>
              <a:rPr lang="zh-CN" altLang="en-US" dirty="0">
                <a:solidFill>
                  <a:srgbClr val="FFC000"/>
                </a:solidFill>
              </a:rPr>
              <a:t>  </a:t>
            </a:r>
            <a:r>
              <a:rPr lang="en-US" altLang="zh-CN" dirty="0">
                <a:solidFill>
                  <a:srgbClr val="FFC000"/>
                </a:solidFill>
              </a:rPr>
              <a:t>70%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in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CEPC</a:t>
            </a:r>
          </a:p>
          <a:p>
            <a:pPr lvl="2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This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systematics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will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not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dominated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lvl="1" hangingPunct="1">
              <a:buFont typeface="Wingdings" pitchFamily="2" charset="2"/>
              <a:buChar char="l"/>
            </a:pP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568AA39-9C80-384F-A3CD-E9F439416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1" y="5712989"/>
            <a:ext cx="14418129" cy="6972701"/>
          </a:xfrm>
          <a:prstGeom prst="rect">
            <a:avLst/>
          </a:prstGeom>
        </p:spPr>
      </p:pic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5B1B5FB6-91A5-5D45-A307-5704F57A6C70}"/>
              </a:ext>
            </a:extLst>
          </p:cNvPr>
          <p:cNvCxnSpPr>
            <a:cxnSpLocks/>
          </p:cNvCxnSpPr>
          <p:nvPr/>
        </p:nvCxnSpPr>
        <p:spPr>
          <a:xfrm>
            <a:off x="2029339" y="7959130"/>
            <a:ext cx="21770559" cy="3268780"/>
          </a:xfrm>
          <a:prstGeom prst="straightConnector1">
            <a:avLst/>
          </a:prstGeom>
          <a:noFill/>
          <a:ln w="34925" cap="flat">
            <a:solidFill>
              <a:srgbClr val="C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Picture 9">
            <a:extLst>
              <a:ext uri="{FF2B5EF4-FFF2-40B4-BE49-F238E27FC236}">
                <a16:creationId xmlns:a16="http://schemas.microsoft.com/office/drawing/2014/main" id="{B6ADCC25-A475-1E4B-9560-AB3A095B6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9712" y="27096"/>
            <a:ext cx="5304288" cy="173293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ABE0A32-ECFB-0A4A-9656-061AE10D3F15}"/>
              </a:ext>
            </a:extLst>
          </p:cNvPr>
          <p:cNvSpPr/>
          <p:nvPr/>
        </p:nvSpPr>
        <p:spPr>
          <a:xfrm>
            <a:off x="16678675" y="4123551"/>
            <a:ext cx="75232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CEPC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tagging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ROC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curve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5EBBE3A-CB83-2944-8713-B24C7172B074}"/>
              </a:ext>
            </a:extLst>
          </p:cNvPr>
          <p:cNvSpPr/>
          <p:nvPr/>
        </p:nvSpPr>
        <p:spPr>
          <a:xfrm>
            <a:off x="3470107" y="12854585"/>
            <a:ext cx="132395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OPAL</a:t>
            </a:r>
            <a:r>
              <a:rPr lang="zh-CN" altLang="en-US" dirty="0"/>
              <a:t> </a:t>
            </a:r>
            <a:r>
              <a:rPr lang="en-US" altLang="zh-CN" dirty="0"/>
              <a:t>collaboration,</a:t>
            </a:r>
            <a:r>
              <a:rPr lang="zh-CN" altLang="en-US" dirty="0"/>
              <a:t> Eur.Phys.J.C8:217-239,1999</a:t>
            </a:r>
          </a:p>
        </p:txBody>
      </p:sp>
    </p:spTree>
    <p:extLst>
      <p:ext uri="{BB962C8B-B14F-4D97-AF65-F5344CB8AC3E}">
        <p14:creationId xmlns:p14="http://schemas.microsoft.com/office/powerpoint/2010/main" val="410034976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1EC4EC-C967-234F-8B5C-99438533208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sp>
        <p:nvSpPr>
          <p:cNvPr id="3" name="The CEPC Program">
            <a:extLst>
              <a:ext uri="{FF2B5EF4-FFF2-40B4-BE49-F238E27FC236}">
                <a16:creationId xmlns:a16="http://schemas.microsoft.com/office/drawing/2014/main" id="{3135AED8-81EC-C245-8AEC-14E1F746EABE}"/>
              </a:ext>
            </a:extLst>
          </p:cNvPr>
          <p:cNvSpPr txBox="1">
            <a:spLocks/>
          </p:cNvSpPr>
          <p:nvPr/>
        </p:nvSpPr>
        <p:spPr>
          <a:xfrm>
            <a:off x="182112" y="15240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</a:t>
            </a:r>
            <a:r>
              <a:rPr lang="en-US" altLang="zh-CN" kern="1200" baseline="300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: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tracker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systematics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" altLang="zh-CN" dirty="0">
              <a:solidFill>
                <a:schemeClr val="tx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990C81D-D508-894C-A0E7-FD19E6BDC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127" y="4245315"/>
            <a:ext cx="10585420" cy="9273952"/>
          </a:xfrm>
          <a:prstGeom prst="rect">
            <a:avLst/>
          </a:prstGeom>
        </p:spPr>
      </p:pic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7F36BE9-59BC-DE41-80D1-74758AD21878}"/>
              </a:ext>
            </a:extLst>
          </p:cNvPr>
          <p:cNvSpPr txBox="1">
            <a:spLocks/>
          </p:cNvSpPr>
          <p:nvPr/>
        </p:nvSpPr>
        <p:spPr>
          <a:xfrm>
            <a:off x="85860" y="1338330"/>
            <a:ext cx="25854323" cy="4909306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Alignment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systematics: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1219200" lvl="1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3"/>
                </a:solidFill>
              </a:rPr>
              <a:t>LEP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study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: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20μm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mis-alignment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0.04%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systematics</a:t>
            </a:r>
          </a:p>
          <a:p>
            <a:pPr marL="1219200" lvl="1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CEPC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aim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for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2um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mis-alignment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(at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least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5</a:t>
            </a:r>
            <a:r>
              <a:rPr lang="en-US" altLang="zh-CN" dirty="0">
                <a:solidFill>
                  <a:schemeClr val="accent3"/>
                </a:solidFill>
              </a:rPr>
              <a:t>μm)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&lt;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0.005%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syst.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endParaRPr lang="en-US" altLang="x-none" dirty="0">
              <a:solidFill>
                <a:schemeClr val="tx1"/>
              </a:solidFill>
            </a:endParaRP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Hit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Efficiency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accent3"/>
                </a:solidFill>
              </a:rPr>
              <a:t>LEP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study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1%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syst.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0.007%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syst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.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In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 err="1">
                <a:solidFill>
                  <a:schemeClr val="accent3"/>
                </a:solidFill>
                <a:sym typeface="Wingdings" pitchFamily="2" charset="2"/>
              </a:rPr>
              <a:t>R</a:t>
            </a:r>
            <a:r>
              <a:rPr lang="en-US" altLang="zh-CN" baseline="30000" dirty="0" err="1">
                <a:solidFill>
                  <a:schemeClr val="accent3"/>
                </a:solidFill>
                <a:sym typeface="Wingdings" pitchFamily="2" charset="2"/>
              </a:rPr>
              <a:t>b</a:t>
            </a:r>
            <a:r>
              <a:rPr lang="zh-CN" altLang="en-US" baseline="30000" dirty="0">
                <a:solidFill>
                  <a:schemeClr val="accent3"/>
                </a:solidFill>
                <a:sym typeface="Wingdings" pitchFamily="2" charset="2"/>
              </a:rPr>
              <a:t> </a:t>
            </a:r>
            <a:endParaRPr lang="en-US" altLang="zh-CN" baseline="30000" dirty="0">
              <a:solidFill>
                <a:schemeClr val="accent3"/>
              </a:solidFill>
              <a:sym typeface="Wingdings" pitchFamily="2" charset="2"/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CEPC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&lt;0.5%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syst. 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0.003%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syst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.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In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R</a:t>
            </a:r>
            <a:r>
              <a:rPr lang="en-US" altLang="zh-CN" baseline="30000" dirty="0">
                <a:solidFill>
                  <a:schemeClr val="accent3"/>
                </a:solidFill>
                <a:sym typeface="Wingdings" pitchFamily="2" charset="2"/>
              </a:rPr>
              <a:t>b</a:t>
            </a:r>
            <a:r>
              <a:rPr lang="zh-CN" altLang="en-US" baseline="30000" dirty="0">
                <a:solidFill>
                  <a:schemeClr val="accent3"/>
                </a:solidFill>
                <a:sym typeface="Wingdings" pitchFamily="2" charset="2"/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Lepton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efficiency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accent3"/>
                </a:solidFill>
              </a:rPr>
              <a:t>LEP: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3%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syst.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0.03%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systematics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in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 err="1">
                <a:solidFill>
                  <a:schemeClr val="accent3"/>
                </a:solidFill>
                <a:sym typeface="Wingdings" pitchFamily="2" charset="2"/>
              </a:rPr>
              <a:t>R</a:t>
            </a:r>
            <a:r>
              <a:rPr lang="en-US" altLang="zh-CN" baseline="30000" dirty="0" err="1">
                <a:solidFill>
                  <a:schemeClr val="accent3"/>
                </a:solidFill>
                <a:sym typeface="Wingdings" pitchFamily="2" charset="2"/>
              </a:rPr>
              <a:t>b</a:t>
            </a:r>
            <a:endParaRPr lang="en-US" altLang="zh-CN" baseline="30000" dirty="0">
              <a:solidFill>
                <a:schemeClr val="accent3"/>
              </a:solidFill>
              <a:sym typeface="Wingdings" pitchFamily="2" charset="2"/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CEPC: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0.5%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syst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0.005%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syst.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in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Rb</a:t>
            </a:r>
            <a:endParaRPr lang="en-US" altLang="zh-CN" dirty="0">
              <a:solidFill>
                <a:schemeClr val="accent3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zh-CN" dirty="0">
              <a:solidFill>
                <a:schemeClr val="accent3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zh-CN" dirty="0">
              <a:solidFill>
                <a:schemeClr val="tx1"/>
              </a:solidFill>
            </a:endParaRPr>
          </a:p>
          <a:p>
            <a:pPr marL="533400" lvl="1" indent="0" hangingPunct="1">
              <a:buNone/>
            </a:pPr>
            <a:endParaRPr lang="en-US" altLang="zh-CN" dirty="0">
              <a:solidFill>
                <a:schemeClr val="tx1"/>
              </a:solidFill>
              <a:sym typeface="Wingdings" pitchFamily="2" charset="2"/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x-none" dirty="0">
              <a:solidFill>
                <a:schemeClr val="tx1"/>
              </a:solidFill>
            </a:endParaRPr>
          </a:p>
          <a:p>
            <a:pPr lvl="1" hangingPunct="1">
              <a:buFont typeface="Wingdings" pitchFamily="2" charset="2"/>
              <a:buChar char="Ø"/>
            </a:pPr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6A05A5F2-9D93-1340-BF91-53EB7C057A55}"/>
              </a:ext>
            </a:extLst>
          </p:cNvPr>
          <p:cNvCxnSpPr>
            <a:cxnSpLocks/>
          </p:cNvCxnSpPr>
          <p:nvPr/>
        </p:nvCxnSpPr>
        <p:spPr>
          <a:xfrm>
            <a:off x="15635897" y="11194525"/>
            <a:ext cx="8454189" cy="0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1605035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66D4A93-711B-1945-A7E7-5845DDC2F2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DB19E9C-C7F2-B540-9C89-CE299EDF9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76" y="4293740"/>
            <a:ext cx="9425355" cy="96770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4BA4337-9F1C-2143-B017-A236F3775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9030" y="5404826"/>
            <a:ext cx="11633200" cy="7454900"/>
          </a:xfrm>
          <a:prstGeom prst="rect">
            <a:avLst/>
          </a:prstGeom>
        </p:spPr>
      </p:pic>
      <p:sp>
        <p:nvSpPr>
          <p:cNvPr id="6" name="The CEPC Program">
            <a:extLst>
              <a:ext uri="{FF2B5EF4-FFF2-40B4-BE49-F238E27FC236}">
                <a16:creationId xmlns:a16="http://schemas.microsoft.com/office/drawing/2014/main" id="{F54D4238-20C7-EF45-9DDD-89A384475695}"/>
              </a:ext>
            </a:extLst>
          </p:cNvPr>
          <p:cNvSpPr txBox="1">
            <a:spLocks/>
          </p:cNvSpPr>
          <p:nvPr/>
        </p:nvSpPr>
        <p:spPr>
          <a:xfrm>
            <a:off x="182112" y="15240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R</a:t>
            </a:r>
            <a:r>
              <a:rPr lang="en-US" altLang="zh-CN" kern="1200" baseline="30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: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publication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" altLang="zh-CN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04D387F-D5E0-0F49-90BB-5352B2C6AA89}"/>
              </a:ext>
            </a:extLst>
          </p:cNvPr>
          <p:cNvSpPr/>
          <p:nvPr/>
        </p:nvSpPr>
        <p:spPr>
          <a:xfrm>
            <a:off x="575358" y="2217981"/>
            <a:ext cx="7587333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Published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EPJP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By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Li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(Yantai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University)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Tagging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matrix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approach</a:t>
            </a: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1D31C85-2CC1-3844-B8CC-819B938C6E32}"/>
              </a:ext>
            </a:extLst>
          </p:cNvPr>
          <p:cNvSpPr/>
          <p:nvPr/>
        </p:nvSpPr>
        <p:spPr>
          <a:xfrm>
            <a:off x="12192000" y="3572198"/>
            <a:ext cx="1169583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New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with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template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fit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preparation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Li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(Yantai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University)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880051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632F5A-C3F0-1B4D-AC8C-F9EDDC6A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67" y="-217611"/>
            <a:ext cx="24384001" cy="1482329"/>
          </a:xfrm>
        </p:spPr>
        <p:txBody>
          <a:bodyPr>
            <a:normAutofit/>
          </a:bodyPr>
          <a:lstStyle/>
          <a:p>
            <a:pPr rtl="0"/>
            <a:r>
              <a:rPr kumimoji="1" lang="zh-CN" altLang="en-US" dirty="0"/>
              <a:t>  </a:t>
            </a:r>
            <a:r>
              <a:rPr kumimoji="1" lang="en-US" altLang="zh-CN" dirty="0"/>
              <a:t>Weak</a:t>
            </a:r>
            <a:r>
              <a:rPr kumimoji="1" lang="zh-CN" altLang="en-US" dirty="0"/>
              <a:t> </a:t>
            </a:r>
            <a:r>
              <a:rPr kumimoji="1" lang="en-US" altLang="zh-CN" dirty="0"/>
              <a:t>mixing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angle</a:t>
            </a:r>
            <a:r>
              <a:rPr kumimoji="1" lang="zh-CN" altLang="en-US" dirty="0"/>
              <a:t> </a:t>
            </a:r>
            <a:r>
              <a:rPr kumimoji="1" lang="en-US" altLang="zh-CN" dirty="0"/>
              <a:t>measurements (</a:t>
            </a:r>
            <a:r>
              <a:rPr lang="en-US" altLang="zh-CN" b="1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S</a:t>
            </a:r>
            <a:r>
              <a:rPr lang="zh-CN" altLang="zh-CN" b="1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in</a:t>
            </a:r>
            <a:r>
              <a:rPr lang="zh-CN" altLang="zh-CN" b="1" baseline="300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zh-CN" b="1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θ</a:t>
            </a:r>
            <a:r>
              <a:rPr lang="zh-CN" altLang="zh-CN" b="1" baseline="-250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W</a:t>
            </a:r>
            <a:r>
              <a:rPr lang="zh-CN" altLang="en-US" b="1" baseline="-250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kumimoji="1" lang="en-US" altLang="zh-CN" dirty="0"/>
              <a:t>)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A9BAC6-9092-8A43-BEC1-C7339E8B95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  <p:graphicFrame>
        <p:nvGraphicFramePr>
          <p:cNvPr id="13" name="表格 13">
            <a:extLst>
              <a:ext uri="{FF2B5EF4-FFF2-40B4-BE49-F238E27FC236}">
                <a16:creationId xmlns:a16="http://schemas.microsoft.com/office/drawing/2014/main" id="{8DB37DEE-73B0-3A41-9F47-79231CD61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673167"/>
              </p:ext>
            </p:extLst>
          </p:nvPr>
        </p:nvGraphicFramePr>
        <p:xfrm>
          <a:off x="102966" y="3597954"/>
          <a:ext cx="12837202" cy="33224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69970">
                  <a:extLst>
                    <a:ext uri="{9D8B030D-6E8A-4147-A177-3AD203B41FA5}">
                      <a16:colId xmlns:a16="http://schemas.microsoft.com/office/drawing/2014/main" val="659494156"/>
                    </a:ext>
                  </a:extLst>
                </a:gridCol>
                <a:gridCol w="9967232">
                  <a:extLst>
                    <a:ext uri="{9D8B030D-6E8A-4147-A177-3AD203B41FA5}">
                      <a16:colId xmlns:a16="http://schemas.microsoft.com/office/drawing/2014/main" val="3170331881"/>
                    </a:ext>
                  </a:extLst>
                </a:gridCol>
              </a:tblGrid>
              <a:tr h="6591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S</a:t>
                      </a:r>
                      <a:r>
                        <a:rPr kumimoji="0" lang="zh-CN" altLang="zh-CN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in</a:t>
                      </a:r>
                      <a:r>
                        <a:rPr kumimoji="0" lang="zh-CN" altLang="zh-CN" sz="4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</a:t>
                      </a:r>
                      <a:r>
                        <a:rPr kumimoji="0" lang="zh-CN" altLang="zh-CN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θ</a:t>
                      </a:r>
                      <a:r>
                        <a:rPr kumimoji="0" lang="zh-CN" altLang="zh-CN" sz="4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W</a:t>
                      </a:r>
                      <a:endParaRPr kumimoji="0" lang="zh-CN" alt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extLst>
                  <a:ext uri="{0D108BD9-81ED-4DB2-BD59-A6C34878D82A}">
                    <a16:rowId xmlns:a16="http://schemas.microsoft.com/office/drawing/2014/main" val="2516356874"/>
                  </a:ext>
                </a:extLst>
              </a:tr>
              <a:tr h="6591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4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LEP</a:t>
                      </a:r>
                      <a:endParaRPr kumimoji="0" lang="zh-CN" alt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4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  <a:sym typeface="Calibri"/>
                        </a:rPr>
                        <a:t>0.23221 ± </a:t>
                      </a:r>
                      <a:r>
                        <a:rPr kumimoji="0" lang="zh-CN" altLang="zh-CN" sz="4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  <a:sym typeface="Calibri"/>
                        </a:rPr>
                        <a:t>0.00029</a:t>
                      </a:r>
                    </a:p>
                  </a:txBody>
                  <a:tcPr marL="50800" marR="50800" marT="50814" marB="50814" anchor="ctr" horzOverflow="overflow"/>
                </a:tc>
                <a:extLst>
                  <a:ext uri="{0D108BD9-81ED-4DB2-BD59-A6C34878D82A}">
                    <a16:rowId xmlns:a16="http://schemas.microsoft.com/office/drawing/2014/main" val="1248321006"/>
                  </a:ext>
                </a:extLst>
              </a:tr>
              <a:tr h="6591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4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SLC</a:t>
                      </a:r>
                      <a:endParaRPr kumimoji="0" lang="zh-CN" alt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4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  <a:sym typeface="Calibri"/>
                        </a:rPr>
                        <a:t>0.23098 ± </a:t>
                      </a:r>
                      <a:r>
                        <a:rPr kumimoji="0" lang="zh-CN" altLang="zh-CN" sz="4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  <a:sym typeface="Calibri"/>
                        </a:rPr>
                        <a:t>0.00026</a:t>
                      </a:r>
                    </a:p>
                  </a:txBody>
                  <a:tcPr marL="50800" marR="50800" marT="50814" marB="50814" anchor="ctr" horzOverflow="overflow"/>
                </a:tc>
                <a:extLst>
                  <a:ext uri="{0D108BD9-81ED-4DB2-BD59-A6C34878D82A}">
                    <a16:rowId xmlns:a16="http://schemas.microsoft.com/office/drawing/2014/main" val="4033256574"/>
                  </a:ext>
                </a:extLst>
              </a:tr>
              <a:tr h="6591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480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sym typeface="Helvetica" panose="020B0604020202020204" pitchFamily="34" charset="0"/>
                        </a:rPr>
                        <a:t>Theory</a:t>
                      </a:r>
                      <a:r>
                        <a:rPr kumimoji="0" lang="zh-CN" altLang="en-US" sz="480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sym typeface="Helvetica" panose="020B0604020202020204" pitchFamily="34" charset="0"/>
                        </a:rPr>
                        <a:t> </a:t>
                      </a:r>
                      <a:endParaRPr kumimoji="0" lang="en-US" altLang="zh-CN" sz="480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sym typeface="Helvetica" panose="020B0604020202020204" pitchFamily="34" charset="0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4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  <a:sym typeface="Calibri"/>
                        </a:rPr>
                        <a:t>0.23121 ± </a:t>
                      </a:r>
                      <a:r>
                        <a:rPr kumimoji="0" lang="en-US" altLang="zh-CN" sz="4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  <a:sym typeface="Calibri"/>
                        </a:rPr>
                        <a:t>0.00004</a:t>
                      </a:r>
                      <a:endParaRPr kumimoji="0" lang="zh-CN" altLang="zh-CN" sz="48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FillTx/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  <a:sym typeface="Calibri"/>
                      </a:endParaRPr>
                    </a:p>
                  </a:txBody>
                  <a:tcPr marL="50800" marR="50800" marT="50814" marB="50814" anchor="ctr" horzOverflow="overflow"/>
                </a:tc>
                <a:extLst>
                  <a:ext uri="{0D108BD9-81ED-4DB2-BD59-A6C34878D82A}">
                    <a16:rowId xmlns:a16="http://schemas.microsoft.com/office/drawing/2014/main" val="968176314"/>
                  </a:ext>
                </a:extLst>
              </a:tr>
            </a:tbl>
          </a:graphicData>
        </a:graphic>
      </p:graphicFrame>
      <p:pic>
        <p:nvPicPr>
          <p:cNvPr id="6" name="Picture 6">
            <a:extLst>
              <a:ext uri="{FF2B5EF4-FFF2-40B4-BE49-F238E27FC236}">
                <a16:creationId xmlns:a16="http://schemas.microsoft.com/office/drawing/2014/main" id="{E175E1E0-4BC7-FC4C-B0EF-F5E07AEB8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257" y="6920392"/>
            <a:ext cx="8701466" cy="6752336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4717617-B1CE-3045-98D4-656D822F14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693970"/>
              </p:ext>
            </p:extLst>
          </p:nvPr>
        </p:nvGraphicFramePr>
        <p:xfrm>
          <a:off x="17481725" y="523553"/>
          <a:ext cx="6288107" cy="2325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4" imgW="1167893" imgH="431613" progId="Equation.DSMT4">
                  <p:embed/>
                </p:oleObj>
              </mc:Choice>
              <mc:Fallback>
                <p:oleObj name="Equation" r:id="rId4" imgW="1167893" imgH="431613" progId="Equation.DSMT4">
                  <p:embed/>
                  <p:pic>
                    <p:nvPicPr>
                      <p:cNvPr id="7177" name="Object 6">
                        <a:extLst>
                          <a:ext uri="{FF2B5EF4-FFF2-40B4-BE49-F238E27FC236}">
                            <a16:creationId xmlns:a16="http://schemas.microsoft.com/office/drawing/2014/main" id="{79C1B2A4-470C-44EC-9858-14CDDE1BAF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81725" y="523553"/>
                        <a:ext cx="6288107" cy="232537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EFA1A3AC-E2B5-484C-9DB9-F47AEC7AFDD0}"/>
              </a:ext>
            </a:extLst>
          </p:cNvPr>
          <p:cNvSpPr txBox="1">
            <a:spLocks/>
          </p:cNvSpPr>
          <p:nvPr/>
        </p:nvSpPr>
        <p:spPr>
          <a:xfrm>
            <a:off x="13007" y="832754"/>
            <a:ext cx="25854323" cy="2325372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Weak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mixing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angle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measurement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well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motivated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1219200" lvl="1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rgbClr val="FFC000"/>
                </a:solidFill>
              </a:rPr>
              <a:t>~3σ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tension</a:t>
            </a:r>
            <a:r>
              <a:rPr lang="zh-CN" altLang="en-US" dirty="0">
                <a:solidFill>
                  <a:srgbClr val="FFC000"/>
                </a:solidFill>
              </a:rPr>
              <a:t>  </a:t>
            </a:r>
            <a:r>
              <a:rPr lang="en-US" altLang="zh-CN" dirty="0">
                <a:solidFill>
                  <a:srgbClr val="FFC000"/>
                </a:solidFill>
              </a:rPr>
              <a:t>between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LEP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and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SLC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measurements</a:t>
            </a:r>
          </a:p>
          <a:p>
            <a:pPr marL="1219200" lvl="1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Experimental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syst.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much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larger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than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theory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syst.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endParaRPr lang="en-US" altLang="zh-CN" dirty="0">
              <a:solidFill>
                <a:srgbClr val="FFC000"/>
              </a:solidFill>
              <a:sym typeface="Wingdings" pitchFamily="2" charset="2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0C1FC457-2560-4D43-BE6A-8AB549D4D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0495" y="3011707"/>
            <a:ext cx="8289337" cy="10392397"/>
          </a:xfrm>
          <a:prstGeom prst="rect">
            <a:avLst/>
          </a:prstGeom>
        </p:spPr>
      </p:pic>
      <p:pic>
        <p:nvPicPr>
          <p:cNvPr id="14" name="图像" descr="图像">
            <a:extLst>
              <a:ext uri="{FF2B5EF4-FFF2-40B4-BE49-F238E27FC236}">
                <a16:creationId xmlns:a16="http://schemas.microsoft.com/office/drawing/2014/main" id="{3853E8C1-2887-1E40-8A25-5DE1E49DDE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6" y="8749644"/>
            <a:ext cx="5589420" cy="33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73379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632F5A-C3F0-1B4D-AC8C-F9EDDC6AC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</a:t>
            </a:r>
            <a:r>
              <a:rPr kumimoji="1" lang="en-US" altLang="zh-CN" dirty="0"/>
              <a:t>Weak</a:t>
            </a:r>
            <a:r>
              <a:rPr kumimoji="1" lang="zh-CN" altLang="en-US" dirty="0"/>
              <a:t> </a:t>
            </a:r>
            <a:r>
              <a:rPr kumimoji="1" lang="en-US" altLang="zh-CN" dirty="0"/>
              <a:t>mixing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angle</a:t>
            </a:r>
            <a:r>
              <a:rPr kumimoji="1" lang="zh-CN" altLang="en-US" dirty="0"/>
              <a:t> </a:t>
            </a:r>
            <a:r>
              <a:rPr kumimoji="1" lang="en-US" altLang="zh-CN" dirty="0"/>
              <a:t>measurements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(</a:t>
            </a:r>
            <a:r>
              <a:rPr lang="en-US" altLang="zh-CN" b="1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S</a:t>
            </a:r>
            <a:r>
              <a:rPr lang="zh-CN" altLang="zh-CN" b="1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in</a:t>
            </a:r>
            <a:r>
              <a:rPr lang="zh-CN" altLang="zh-CN" b="1" baseline="300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zh-CN" b="1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θ</a:t>
            </a:r>
            <a:r>
              <a:rPr lang="zh-CN" altLang="zh-CN" b="1" baseline="-250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W</a:t>
            </a:r>
            <a:r>
              <a:rPr lang="zh-CN" altLang="en-US" b="1" baseline="-250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kumimoji="1" lang="en-US" altLang="zh-CN" dirty="0"/>
              <a:t>)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A9BAC6-9092-8A43-BEC1-C7339E8B95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graphicFrame>
        <p:nvGraphicFramePr>
          <p:cNvPr id="13" name="表格 13">
            <a:extLst>
              <a:ext uri="{FF2B5EF4-FFF2-40B4-BE49-F238E27FC236}">
                <a16:creationId xmlns:a16="http://schemas.microsoft.com/office/drawing/2014/main" id="{8DB37DEE-73B0-3A41-9F47-79231CD61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258310"/>
              </p:ext>
            </p:extLst>
          </p:nvPr>
        </p:nvGraphicFramePr>
        <p:xfrm>
          <a:off x="204389" y="5236887"/>
          <a:ext cx="23437890" cy="79554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63365">
                  <a:extLst>
                    <a:ext uri="{9D8B030D-6E8A-4147-A177-3AD203B41FA5}">
                      <a16:colId xmlns:a16="http://schemas.microsoft.com/office/drawing/2014/main" val="659494156"/>
                    </a:ext>
                  </a:extLst>
                </a:gridCol>
                <a:gridCol w="3811791">
                  <a:extLst>
                    <a:ext uri="{9D8B030D-6E8A-4147-A177-3AD203B41FA5}">
                      <a16:colId xmlns:a16="http://schemas.microsoft.com/office/drawing/2014/main" val="3170331881"/>
                    </a:ext>
                  </a:extLst>
                </a:gridCol>
                <a:gridCol w="4687578">
                  <a:extLst>
                    <a:ext uri="{9D8B030D-6E8A-4147-A177-3AD203B41FA5}">
                      <a16:colId xmlns:a16="http://schemas.microsoft.com/office/drawing/2014/main" val="1553519918"/>
                    </a:ext>
                  </a:extLst>
                </a:gridCol>
                <a:gridCol w="4687578">
                  <a:extLst>
                    <a:ext uri="{9D8B030D-6E8A-4147-A177-3AD203B41FA5}">
                      <a16:colId xmlns:a16="http://schemas.microsoft.com/office/drawing/2014/main" val="2550074670"/>
                    </a:ext>
                  </a:extLst>
                </a:gridCol>
                <a:gridCol w="4687578">
                  <a:extLst>
                    <a:ext uri="{9D8B030D-6E8A-4147-A177-3AD203B41FA5}">
                      <a16:colId xmlns:a16="http://schemas.microsoft.com/office/drawing/2014/main" val="658354155"/>
                    </a:ext>
                  </a:extLst>
                </a:gridCol>
              </a:tblGrid>
              <a:tr h="6591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Experiment</a:t>
                      </a:r>
                      <a:r>
                        <a:rPr kumimoji="0" lang="zh-CN" altLang="en-US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Stat.</a:t>
                      </a:r>
                      <a:r>
                        <a:rPr kumimoji="0" lang="zh-CN" altLang="en-US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zh-CN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(10</a:t>
                      </a:r>
                      <a:r>
                        <a:rPr kumimoji="0" lang="en-US" altLang="zh-CN" sz="5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-5</a:t>
                      </a:r>
                      <a:r>
                        <a:rPr kumimoji="0" lang="en-US" altLang="zh-CN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)</a:t>
                      </a:r>
                      <a:endParaRPr kumimoji="0" lang="zh-CN" alt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Syst.</a:t>
                      </a:r>
                      <a:r>
                        <a:rPr kumimoji="0" lang="en-US" altLang="zh-CN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(10</a:t>
                      </a:r>
                      <a:r>
                        <a:rPr kumimoji="0" lang="en-US" altLang="zh-CN" sz="5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-5</a:t>
                      </a:r>
                      <a:r>
                        <a:rPr kumimoji="0" lang="en-US" altLang="zh-CN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)</a:t>
                      </a:r>
                      <a:endParaRPr kumimoji="0" lang="zh-CN" alt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Theory</a:t>
                      </a:r>
                      <a:r>
                        <a:rPr kumimoji="0" lang="zh-CN" altLang="en-US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</a:t>
                      </a:r>
                      <a:r>
                        <a:rPr kumimoji="0" lang="en-US" altLang="zh-CN" sz="5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unc</a:t>
                      </a: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r>
                        <a:rPr kumimoji="0" lang="zh-CN" altLang="en-US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(PDF+QCD)</a:t>
                      </a:r>
                      <a:r>
                        <a:rPr kumimoji="0" lang="en-US" altLang="zh-CN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(10</a:t>
                      </a:r>
                      <a:r>
                        <a:rPr kumimoji="0" lang="en-US" altLang="zh-CN" sz="5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-5</a:t>
                      </a:r>
                      <a:r>
                        <a:rPr kumimoji="0" lang="en-US" altLang="zh-CN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)</a:t>
                      </a:r>
                      <a:endParaRPr kumimoji="0" lang="zh-CN" alt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Total</a:t>
                      </a:r>
                      <a:r>
                        <a:rPr kumimoji="0" lang="zh-CN" altLang="en-US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zh-CN" sz="5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unc</a:t>
                      </a: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r>
                        <a:rPr kumimoji="0" lang="en-US" altLang="zh-CN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(10</a:t>
                      </a:r>
                      <a:r>
                        <a:rPr kumimoji="0" lang="en-US" altLang="zh-CN" sz="5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-5</a:t>
                      </a:r>
                      <a:r>
                        <a:rPr kumimoji="0" lang="en-US" altLang="zh-CN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)</a:t>
                      </a:r>
                      <a:r>
                        <a:rPr kumimoji="0" lang="zh-CN" altLang="en-US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altLang="zh-CN" sz="5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δ</a:t>
                      </a: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sin</a:t>
                      </a:r>
                      <a:r>
                        <a:rPr kumimoji="0" lang="zh-CN" altLang="zh-CN" sz="5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θ</a:t>
                      </a:r>
                      <a:r>
                        <a:rPr kumimoji="0" lang="zh-CN" altLang="zh-CN" sz="5400" u="none" strike="noStrike" cap="none" normalizeH="0" baseline="-25000" dirty="0">
                          <a:ln>
                            <a:noFill/>
                          </a:ln>
                          <a:effectLst/>
                        </a:rPr>
                        <a:t>W</a:t>
                      </a:r>
                      <a:endParaRPr kumimoji="0" lang="zh-CN" alt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extLst>
                  <a:ext uri="{0D108BD9-81ED-4DB2-BD59-A6C34878D82A}">
                    <a16:rowId xmlns:a16="http://schemas.microsoft.com/office/drawing/2014/main" val="2516356874"/>
                  </a:ext>
                </a:extLst>
              </a:tr>
              <a:tr h="6591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LEP</a:t>
                      </a:r>
                      <a:endParaRPr kumimoji="0" lang="zh-CN" alt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</a:rPr>
                        <a:t>29</a:t>
                      </a:r>
                      <a:endParaRPr kumimoji="0" lang="zh-CN" altLang="zh-CN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</a:rPr>
                        <a:t>~</a:t>
                      </a: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</a:rPr>
                        <a:t> </a:t>
                      </a: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</a:rPr>
                        <a:t>1</a:t>
                      </a:r>
                      <a:endParaRPr kumimoji="0" lang="zh-CN" altLang="zh-CN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</a:rPr>
                        <a:t> ~0</a:t>
                      </a:r>
                      <a:endParaRPr kumimoji="0" lang="zh-CN" alt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</a:rPr>
                        <a:t>29</a:t>
                      </a:r>
                      <a:endParaRPr kumimoji="0" lang="zh-CN" altLang="zh-CN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extLst>
                  <a:ext uri="{0D108BD9-81ED-4DB2-BD59-A6C34878D82A}">
                    <a16:rowId xmlns:a16="http://schemas.microsoft.com/office/drawing/2014/main" val="1248321006"/>
                  </a:ext>
                </a:extLst>
              </a:tr>
              <a:tr h="6591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Tevatron</a:t>
                      </a:r>
                      <a:endParaRPr kumimoji="0" lang="zh-CN" alt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27</a:t>
                      </a:r>
                      <a:endParaRPr kumimoji="0" lang="zh-CN" altLang="zh-CN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zh-CN" altLang="zh-CN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zh-CN" altLang="zh-CN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33</a:t>
                      </a:r>
                      <a:endParaRPr kumimoji="0" lang="zh-CN" altLang="zh-CN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extLst>
                  <a:ext uri="{0D108BD9-81ED-4DB2-BD59-A6C34878D82A}">
                    <a16:rowId xmlns:a16="http://schemas.microsoft.com/office/drawing/2014/main" val="4033256574"/>
                  </a:ext>
                </a:extLst>
              </a:tr>
              <a:tr h="6591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effectLst/>
                          <a:sym typeface="Helvetica" panose="020B0604020202020204" pitchFamily="34" charset="0"/>
                        </a:rPr>
                        <a:t>LHC 8Te</a:t>
                      </a: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effectLst/>
                          <a:sym typeface="Helvetica" panose="020B0604020202020204" pitchFamily="34" charset="0"/>
                        </a:rPr>
                        <a:t>V</a:t>
                      </a:r>
                      <a:endParaRPr kumimoji="0" lang="zh-CN" altLang="zh-CN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Helvetica" panose="020B0604020202020204" pitchFamily="34" charset="0"/>
                        <a:sym typeface="Helvetica" panose="020B0604020202020204" pitchFamily="34" charset="0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36</a:t>
                      </a:r>
                      <a:endParaRPr kumimoji="0" lang="zh-CN" alt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zh-CN" altLang="zh-CN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zh-CN" altLang="zh-CN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zh-CN" altLang="zh-CN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extLst>
                  <a:ext uri="{0D108BD9-81ED-4DB2-BD59-A6C34878D82A}">
                    <a16:rowId xmlns:a16="http://schemas.microsoft.com/office/drawing/2014/main" val="96817631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effectLst/>
                          <a:sym typeface="Helvetica" panose="020B0604020202020204" pitchFamily="34" charset="0"/>
                        </a:rPr>
                        <a:t>LHC</a:t>
                      </a:r>
                      <a:r>
                        <a:rPr kumimoji="0" lang="zh-CN" altLang="en-US" sz="5400" u="none" strike="noStrike" cap="none" normalizeH="0" baseline="0" dirty="0">
                          <a:ln>
                            <a:noFill/>
                          </a:ln>
                          <a:effectLst/>
                          <a:sym typeface="Helvetica" panose="020B0604020202020204" pitchFamily="34" charset="0"/>
                        </a:rPr>
                        <a:t> </a:t>
                      </a: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effectLst/>
                          <a:sym typeface="Helvetica" panose="020B0604020202020204" pitchFamily="34" charset="0"/>
                        </a:rPr>
                        <a:t>13</a:t>
                      </a: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effectLst/>
                          <a:sym typeface="Helvetica" panose="020B0604020202020204" pitchFamily="34" charset="0"/>
                        </a:rPr>
                        <a:t>TeV</a:t>
                      </a:r>
                      <a:r>
                        <a:rPr kumimoji="0" lang="zh-CN" altLang="en-US" sz="5400" u="none" strike="noStrike" cap="none" normalizeH="0" baseline="0" dirty="0">
                          <a:ln>
                            <a:noFill/>
                          </a:ln>
                          <a:effectLst/>
                          <a:sym typeface="Helvetica" panose="020B0604020202020204" pitchFamily="34" charset="0"/>
                        </a:rPr>
                        <a:t>  </a:t>
                      </a:r>
                      <a:endParaRPr kumimoji="0" lang="en-US" altLang="zh-CN" sz="5400" u="none" strike="noStrike" cap="none" normalizeH="0" baseline="0" dirty="0">
                        <a:ln>
                          <a:noFill/>
                        </a:ln>
                        <a:effectLst/>
                        <a:sym typeface="Helvetica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sym typeface="Helvetica" panose="020B0604020202020204" pitchFamily="34" charset="0"/>
                        </a:rPr>
                        <a:t>By</a:t>
                      </a:r>
                      <a:r>
                        <a:rPr kumimoji="0" lang="zh-CN" altLang="en-US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sym typeface="Helvetica" panose="020B0604020202020204" pitchFamily="34" charset="0"/>
                        </a:rPr>
                        <a:t> </a:t>
                      </a: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sym typeface="Helvetica" panose="020B0604020202020204" pitchFamily="34" charset="0"/>
                        </a:rPr>
                        <a:t>Projection</a:t>
                      </a:r>
                      <a:r>
                        <a:rPr kumimoji="0" lang="zh-CN" altLang="en-US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sym typeface="Helvetica" panose="020B0604020202020204" pitchFamily="34" charset="0"/>
                        </a:rPr>
                        <a:t> </a:t>
                      </a:r>
                      <a:endParaRPr kumimoji="0" lang="en-US" altLang="zh-CN" sz="5400" u="none" strike="noStrike" cap="none" normalizeH="0" baseline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sym typeface="Helvetica" panose="020B0604020202020204" pitchFamily="34" charset="0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~</a:t>
                      </a: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r>
                        <a:rPr kumimoji="0" lang="zh-CN" altLang="en-US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kumimoji="0" lang="zh-CN" altLang="zh-CN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&gt;</a:t>
                      </a: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kumimoji="0" lang="zh-CN" alt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&gt; </a:t>
                      </a: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kumimoji="0" lang="zh-CN" alt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~ </a:t>
                      </a:r>
                      <a:r>
                        <a:rPr kumimoji="0" lang="zh-CN" altLang="zh-CN" sz="5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kumimoji="0" lang="zh-CN" altLang="zh-CN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extLst>
                  <a:ext uri="{0D108BD9-81ED-4DB2-BD59-A6C34878D82A}">
                    <a16:rowId xmlns:a16="http://schemas.microsoft.com/office/drawing/2014/main" val="3480717811"/>
                  </a:ext>
                </a:extLst>
              </a:tr>
              <a:tr h="6591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CEPC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By</a:t>
                      </a:r>
                      <a:r>
                        <a:rPr kumimoji="0" lang="zh-CN" altLang="en-US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</a:t>
                      </a:r>
                      <a:r>
                        <a:rPr kumimoji="0" lang="en-US" altLang="zh-CN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LEP</a:t>
                      </a:r>
                      <a:r>
                        <a:rPr kumimoji="0" lang="zh-CN" altLang="en-US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</a:t>
                      </a:r>
                      <a:r>
                        <a:rPr kumimoji="0" lang="en-US" altLang="zh-CN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Projection</a:t>
                      </a:r>
                      <a:endParaRPr kumimoji="0" lang="zh-CN" altLang="zh-CN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Helvetica" panose="020B0604020202020204" pitchFamily="34" charset="0"/>
                        <a:sym typeface="Helvetica" panose="020B0604020202020204" pitchFamily="34" charset="0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5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  <a:sym typeface="Calibri"/>
                        </a:rPr>
                        <a:t>~0.2</a:t>
                      </a:r>
                      <a:endParaRPr kumimoji="0" lang="zh-CN" altLang="zh-CN" sz="5400" b="0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FillTx/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  <a:sym typeface="Calibri"/>
                      </a:endParaRP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~0.2</a:t>
                      </a:r>
                      <a:r>
                        <a:rPr kumimoji="0" lang="zh-CN" altLang="en-US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(Today)</a:t>
                      </a:r>
                    </a:p>
                  </a:txBody>
                  <a:tcPr marL="91443" marR="91443" marT="45737" marB="4573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~0.3</a:t>
                      </a:r>
                      <a:endParaRPr kumimoji="0" lang="zh-CN" altLang="zh-CN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37" marB="45737" horzOverflow="overflow"/>
                </a:tc>
                <a:extLst>
                  <a:ext uri="{0D108BD9-81ED-4DB2-BD59-A6C34878D82A}">
                    <a16:rowId xmlns:a16="http://schemas.microsoft.com/office/drawing/2014/main" val="3469140124"/>
                  </a:ext>
                </a:extLst>
              </a:tr>
            </a:tbl>
          </a:graphicData>
        </a:graphic>
      </p:graphicFrame>
      <p:sp>
        <p:nvSpPr>
          <p:cNvPr id="6" name="文本占位符 2">
            <a:extLst>
              <a:ext uri="{FF2B5EF4-FFF2-40B4-BE49-F238E27FC236}">
                <a16:creationId xmlns:a16="http://schemas.microsoft.com/office/drawing/2014/main" id="{E012B755-A7DD-3749-9501-F91C89A15FAE}"/>
              </a:ext>
            </a:extLst>
          </p:cNvPr>
          <p:cNvSpPr txBox="1">
            <a:spLocks/>
          </p:cNvSpPr>
          <p:nvPr/>
        </p:nvSpPr>
        <p:spPr>
          <a:xfrm>
            <a:off x="29712" y="1150541"/>
            <a:ext cx="25854323" cy="4909306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Stat.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 err="1">
                <a:solidFill>
                  <a:schemeClr val="tx1"/>
                </a:solidFill>
              </a:rPr>
              <a:t>Unc</a:t>
            </a:r>
            <a:r>
              <a:rPr lang="en-US" altLang="zh-CN" dirty="0">
                <a:solidFill>
                  <a:schemeClr val="tx1"/>
                </a:solidFill>
              </a:rPr>
              <a:t>.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dominated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LEP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Tevatron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measurements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Syst.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 err="1">
                <a:solidFill>
                  <a:schemeClr val="tx1"/>
                </a:solidFill>
              </a:rPr>
              <a:t>Unc</a:t>
            </a:r>
            <a:r>
              <a:rPr lang="en-US" altLang="zh-CN" dirty="0">
                <a:solidFill>
                  <a:schemeClr val="tx1"/>
                </a:solidFill>
              </a:rPr>
              <a:t>.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(PDF)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will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become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dominated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systematics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LHC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measurements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CEPC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has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potential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improve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sz="60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</a:t>
            </a:r>
            <a:r>
              <a:rPr lang="zh-CN" altLang="zh-CN" sz="60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in</a:t>
            </a:r>
            <a:r>
              <a:rPr lang="zh-CN" altLang="zh-CN" sz="6000" b="1" baseline="30000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zh-CN" sz="60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θ</a:t>
            </a:r>
            <a:r>
              <a:rPr lang="zh-CN" altLang="zh-CN" sz="6000" b="1" baseline="-25000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</a:t>
            </a:r>
            <a:r>
              <a:rPr lang="zh-CN" altLang="en-US" sz="6000" b="1" baseline="-25000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6000" dirty="0">
                <a:solidFill>
                  <a:schemeClr val="tx1"/>
                </a:solidFill>
              </a:rPr>
              <a:t>by</a:t>
            </a:r>
            <a:r>
              <a:rPr lang="zh-CN" altLang="en-US" sz="6000" dirty="0">
                <a:solidFill>
                  <a:schemeClr val="tx1"/>
                </a:solidFill>
              </a:rPr>
              <a:t> </a:t>
            </a:r>
            <a:r>
              <a:rPr lang="en-US" altLang="zh-CN" sz="6000" dirty="0">
                <a:solidFill>
                  <a:schemeClr val="tx1"/>
                </a:solidFill>
              </a:rPr>
              <a:t>two</a:t>
            </a:r>
            <a:r>
              <a:rPr lang="zh-CN" altLang="en-US" sz="6000" dirty="0">
                <a:solidFill>
                  <a:schemeClr val="tx1"/>
                </a:solidFill>
              </a:rPr>
              <a:t> </a:t>
            </a:r>
            <a:r>
              <a:rPr lang="en-US" altLang="zh-CN" sz="6000" dirty="0">
                <a:solidFill>
                  <a:schemeClr val="tx1"/>
                </a:solidFill>
              </a:rPr>
              <a:t>order</a:t>
            </a:r>
            <a:r>
              <a:rPr lang="zh-CN" altLang="en-US" sz="6000" dirty="0">
                <a:solidFill>
                  <a:schemeClr val="tx1"/>
                </a:solidFill>
              </a:rPr>
              <a:t> </a:t>
            </a:r>
            <a:r>
              <a:rPr lang="en-US" altLang="zh-CN" sz="6000" dirty="0">
                <a:solidFill>
                  <a:schemeClr val="tx1"/>
                </a:solidFill>
              </a:rPr>
              <a:t>of</a:t>
            </a:r>
            <a:r>
              <a:rPr lang="zh-CN" altLang="en-US" sz="6000" dirty="0">
                <a:solidFill>
                  <a:schemeClr val="tx1"/>
                </a:solidFill>
              </a:rPr>
              <a:t> </a:t>
            </a:r>
            <a:r>
              <a:rPr lang="en-US" altLang="zh-CN" sz="6000" dirty="0">
                <a:solidFill>
                  <a:schemeClr val="tx1"/>
                </a:solidFill>
              </a:rPr>
              <a:t>magnitudes</a:t>
            </a:r>
            <a:r>
              <a:rPr lang="zh-CN" altLang="en-US" sz="6000" dirty="0">
                <a:solidFill>
                  <a:schemeClr val="tx1"/>
                </a:solidFill>
              </a:rPr>
              <a:t> </a:t>
            </a:r>
            <a:endParaRPr lang="en-US" altLang="zh-CN" sz="6000" dirty="0">
              <a:solidFill>
                <a:schemeClr val="tx1"/>
              </a:solidFill>
            </a:endParaRP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Theory</a:t>
            </a:r>
            <a:r>
              <a:rPr lang="zh-CN" altLang="en-US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6000" dirty="0" err="1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unc</a:t>
            </a:r>
            <a:r>
              <a:rPr lang="en-US" altLang="zh-CN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r>
              <a:rPr lang="zh-CN" altLang="en-US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is</a:t>
            </a:r>
            <a:r>
              <a:rPr lang="zh-CN" altLang="en-US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about</a:t>
            </a:r>
            <a:r>
              <a:rPr lang="zh-CN" altLang="en-US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en-US" altLang="zh-CN" dirty="0">
                <a:solidFill>
                  <a:srgbClr val="FFC000"/>
                </a:solidFill>
              </a:rPr>
              <a:t>×</a:t>
            </a:r>
            <a:r>
              <a:rPr lang="en-US" altLang="zh-CN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10</a:t>
            </a:r>
            <a:r>
              <a:rPr lang="en-US" altLang="zh-CN" sz="6000" baseline="30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-5</a:t>
            </a:r>
            <a:r>
              <a:rPr lang="zh-CN" altLang="en-US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level</a:t>
            </a:r>
            <a:r>
              <a:rPr lang="zh-CN" altLang="en-US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with</a:t>
            </a:r>
            <a:r>
              <a:rPr lang="zh-CN" altLang="en-US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two</a:t>
            </a:r>
            <a:r>
              <a:rPr lang="zh-CN" altLang="en-US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loop</a:t>
            </a:r>
            <a:r>
              <a:rPr lang="zh-CN" altLang="en-US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6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calculation</a:t>
            </a:r>
            <a:endParaRPr lang="zh-CN" altLang="en-US" sz="6000" dirty="0">
              <a:solidFill>
                <a:schemeClr val="accent3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685800" indent="-685800" hangingPunct="1">
              <a:buFont typeface="Wingdings" pitchFamily="2" charset="2"/>
              <a:buChar char="l"/>
            </a:pPr>
            <a:endParaRPr lang="zh-CN" altLang="en-US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685800" indent="-685800" hangingPunct="1">
              <a:buFont typeface="Wingdings" pitchFamily="2" charset="2"/>
              <a:buChar char="l"/>
            </a:pP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6189146-034F-F747-87CE-AC4D0E0246A8}"/>
              </a:ext>
            </a:extLst>
          </p:cNvPr>
          <p:cNvSpPr/>
          <p:nvPr/>
        </p:nvSpPr>
        <p:spPr>
          <a:xfrm>
            <a:off x="19466422" y="3790337"/>
            <a:ext cx="5016117" cy="1446550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C000"/>
                </a:solidFill>
              </a:rPr>
              <a:t>more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in</a:t>
            </a:r>
            <a:r>
              <a:rPr lang="en" altLang="zh-CN" dirty="0" err="1">
                <a:solidFill>
                  <a:srgbClr val="FFC000"/>
                </a:solidFill>
              </a:rPr>
              <a:t>Zhenyu</a:t>
            </a:r>
            <a:r>
              <a:rPr lang="en" altLang="zh-CN" dirty="0">
                <a:solidFill>
                  <a:srgbClr val="FFC000"/>
                </a:solidFill>
              </a:rPr>
              <a:t> </a:t>
            </a:r>
            <a:r>
              <a:rPr lang="en-US" altLang="zh-CN" dirty="0">
                <a:solidFill>
                  <a:srgbClr val="FFC000"/>
                </a:solidFill>
              </a:rPr>
              <a:t>’s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endParaRPr lang="en-US" altLang="zh-CN" dirty="0">
              <a:solidFill>
                <a:srgbClr val="FFC000"/>
              </a:solidFill>
            </a:endParaRPr>
          </a:p>
          <a:p>
            <a:r>
              <a:rPr lang="en-US" altLang="zh-CN" dirty="0">
                <a:solidFill>
                  <a:srgbClr val="FFC000"/>
                </a:solidFill>
              </a:rPr>
              <a:t>Talk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later</a:t>
            </a:r>
            <a:endParaRPr lang="zh-CN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8297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14535FA-77DB-EA40-97F0-B497CB09228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971764" y="13090921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B30F317-0F11-7B4A-816E-17EC778B9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5504" y="5209142"/>
            <a:ext cx="12051867" cy="81939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570A2C6-E927-8F4F-9CF1-9EC7086A3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3993" y="121681"/>
            <a:ext cx="6713521" cy="23253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03A2DB-D361-DC4F-B5C7-25F26DC21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93061"/>
            <a:ext cx="11210904" cy="8342660"/>
          </a:xfrm>
          <a:prstGeom prst="rect">
            <a:avLst/>
          </a:prstGeom>
        </p:spPr>
      </p:pic>
      <p:sp>
        <p:nvSpPr>
          <p:cNvPr id="8" name="The CEPC Program">
            <a:extLst>
              <a:ext uri="{FF2B5EF4-FFF2-40B4-BE49-F238E27FC236}">
                <a16:creationId xmlns:a16="http://schemas.microsoft.com/office/drawing/2014/main" id="{13ACBC06-4EA8-0F4C-8460-DA38E66D783B}"/>
              </a:ext>
            </a:extLst>
          </p:cNvPr>
          <p:cNvSpPr txBox="1">
            <a:spLocks/>
          </p:cNvSpPr>
          <p:nvPr/>
        </p:nvSpPr>
        <p:spPr>
          <a:xfrm>
            <a:off x="182112" y="15240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W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mass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measurements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" altLang="zh-CN" dirty="0">
              <a:solidFill>
                <a:schemeClr val="tx1"/>
              </a:solidFill>
            </a:endParaRPr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E65A27C5-DBBA-E94C-916D-F8A866D7F9DC}"/>
              </a:ext>
            </a:extLst>
          </p:cNvPr>
          <p:cNvSpPr txBox="1">
            <a:spLocks/>
          </p:cNvSpPr>
          <p:nvPr/>
        </p:nvSpPr>
        <p:spPr>
          <a:xfrm>
            <a:off x="0" y="1402469"/>
            <a:ext cx="25854323" cy="2325372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W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mass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measurement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well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motivated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1219200" lvl="1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rgbClr val="FFC000"/>
                </a:solidFill>
              </a:rPr>
              <a:t>~2σ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tension</a:t>
            </a:r>
            <a:r>
              <a:rPr lang="zh-CN" altLang="en-US" dirty="0">
                <a:solidFill>
                  <a:srgbClr val="FFC000"/>
                </a:solidFill>
              </a:rPr>
              <a:t>  </a:t>
            </a:r>
            <a:r>
              <a:rPr lang="en-US" altLang="zh-CN" dirty="0">
                <a:solidFill>
                  <a:srgbClr val="FFC000"/>
                </a:solidFill>
              </a:rPr>
              <a:t>between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direct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measurements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and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EWK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global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fit</a:t>
            </a:r>
          </a:p>
          <a:p>
            <a:pPr marL="1219200" lvl="1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rgbClr val="FFC000"/>
                </a:solidFill>
              </a:rPr>
              <a:t>Indirect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search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for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new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physics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 </a:t>
            </a:r>
          </a:p>
          <a:p>
            <a:pPr marL="1219200" lvl="1" indent="-685800" hangingPunct="1">
              <a:buFont typeface="Wingdings" pitchFamily="2" charset="2"/>
              <a:buChar char="Ø"/>
            </a:pPr>
            <a:endParaRPr lang="en-US" altLang="zh-CN" dirty="0">
              <a:solidFill>
                <a:srgbClr val="FFC000"/>
              </a:solidFill>
            </a:endParaRPr>
          </a:p>
          <a:p>
            <a:pPr marL="1219200" lvl="1" indent="-685800" hangingPunct="1">
              <a:buFont typeface="Wingdings" pitchFamily="2" charset="2"/>
              <a:buChar char="Ø"/>
            </a:pPr>
            <a:endParaRPr lang="en-US" altLang="zh-CN" dirty="0">
              <a:solidFill>
                <a:srgbClr val="FFC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67AD850-F419-9448-8FD7-1B78C52B467F}"/>
              </a:ext>
            </a:extLst>
          </p:cNvPr>
          <p:cNvSpPr/>
          <p:nvPr/>
        </p:nvSpPr>
        <p:spPr>
          <a:xfrm>
            <a:off x="1851370" y="4323620"/>
            <a:ext cx="86837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W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mass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</a:t>
            </a:r>
            <a:r>
              <a:rPr lang="en-US" altLang="zh-CN" dirty="0" err="1">
                <a:solidFill>
                  <a:schemeClr val="tx1"/>
                </a:solidFill>
              </a:rPr>
              <a:t>m</a:t>
            </a:r>
            <a:r>
              <a:rPr lang="en-US" altLang="zh-CN" baseline="-25000" dirty="0" err="1">
                <a:solidFill>
                  <a:schemeClr val="tx1"/>
                </a:solidFill>
              </a:rPr>
              <a:t>W</a:t>
            </a:r>
            <a:r>
              <a:rPr lang="en-US" altLang="zh-CN" dirty="0">
                <a:solidFill>
                  <a:schemeClr val="tx1"/>
                </a:solidFill>
              </a:rPr>
              <a:t>)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vs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Top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mass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(m</a:t>
            </a:r>
            <a:r>
              <a:rPr lang="en-US" altLang="zh-CN" baseline="-25000" dirty="0">
                <a:solidFill>
                  <a:schemeClr val="tx1"/>
                </a:solidFill>
              </a:rPr>
              <a:t>t</a:t>
            </a:r>
            <a:r>
              <a:rPr lang="en-US" altLang="zh-CN" dirty="0">
                <a:solidFill>
                  <a:schemeClr val="tx1"/>
                </a:solidFill>
              </a:rPr>
              <a:t>)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4173640-C1D6-C245-AB51-B086390FD4E0}"/>
              </a:ext>
            </a:extLst>
          </p:cNvPr>
          <p:cNvSpPr/>
          <p:nvPr/>
        </p:nvSpPr>
        <p:spPr>
          <a:xfrm>
            <a:off x="12386527" y="4346873"/>
            <a:ext cx="106266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Chi2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distribution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mass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EWK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fit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853940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3272D2-D6AB-4E42-AD1B-DD3C11A5C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82329"/>
            <a:ext cx="24384001" cy="11412142"/>
          </a:xfrm>
        </p:spPr>
        <p:txBody>
          <a:bodyPr/>
          <a:lstStyle/>
          <a:p>
            <a:pPr marL="685800" indent="-685800">
              <a:buFont typeface="Wingdings" pitchFamily="2" charset="2"/>
              <a:buChar char="Ø"/>
              <a:defRPr/>
            </a:pP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Two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approaches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to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measure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W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mass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at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lepton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collider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（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developed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by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LEP)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altLang="zh-CN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1F2B03-63F2-5549-BF5B-5F7AEAE3FE8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85636BC-0AAC-1B46-8C47-789173ADE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69" y="5407215"/>
            <a:ext cx="8103797" cy="799932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A68E3A3-B7FA-214A-ABEB-E2DEDA5FD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831" y="5637337"/>
            <a:ext cx="9169597" cy="76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6BFAEC04-D607-D44C-9F0C-1F3D4C793677}"/>
              </a:ext>
            </a:extLst>
          </p:cNvPr>
          <p:cNvSpPr/>
          <p:nvPr/>
        </p:nvSpPr>
        <p:spPr>
          <a:xfrm>
            <a:off x="315683" y="3274598"/>
            <a:ext cx="115388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Direct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measurement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performed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ZH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runs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(240GeV)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endParaRPr lang="en-US" altLang="zh-CN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Precision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2~3MeV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04793DC-EAB0-184D-B235-20BEF617C2C3}"/>
              </a:ext>
            </a:extLst>
          </p:cNvPr>
          <p:cNvSpPr/>
          <p:nvPr/>
        </p:nvSpPr>
        <p:spPr>
          <a:xfrm>
            <a:off x="13363831" y="3513679"/>
            <a:ext cx="999344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WW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threshold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scan</a:t>
            </a:r>
          </a:p>
          <a:p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WW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threshold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runs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(157~172GeV)</a:t>
            </a:r>
          </a:p>
          <a:p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Expected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Precision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1MeV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level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endParaRPr lang="en-US" altLang="zh-CN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57E014-87E5-E94D-B636-687205F3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W</a:t>
            </a:r>
            <a:r>
              <a:rPr lang="zh-CN" altLang="en-US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mass</a:t>
            </a:r>
            <a:r>
              <a:rPr lang="zh-CN" altLang="en-US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measurement</a:t>
            </a:r>
            <a:r>
              <a:rPr lang="zh-CN" altLang="en-US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</a:t>
            </a:r>
            <a:r>
              <a:rPr lang="zh-CN" altLang="en-US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lepton</a:t>
            </a:r>
            <a:r>
              <a:rPr lang="zh-CN" altLang="en-US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collider</a:t>
            </a:r>
            <a:r>
              <a:rPr lang="zh-CN" altLang="en-US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sz="72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9439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3272D2-D6AB-4E42-AD1B-DD3C11A5C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45239" y="1197057"/>
            <a:ext cx="24384001" cy="11412142"/>
          </a:xfrm>
        </p:spPr>
        <p:txBody>
          <a:bodyPr/>
          <a:lstStyle/>
          <a:p>
            <a:pPr marL="685800" indent="-685800">
              <a:buFont typeface="Wingdings" pitchFamily="2" charset="2"/>
              <a:buChar char="Ø"/>
              <a:defRPr/>
            </a:pP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Optimization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of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data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taking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strategy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WW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threshold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scan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altLang="zh-CN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marL="685800" indent="-685800">
              <a:buFont typeface="Wingdings" pitchFamily="2" charset="2"/>
              <a:buChar char="Ø"/>
              <a:defRPr/>
            </a:pPr>
            <a:r>
              <a:rPr lang="en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Assuming one year data taking in WW threshold 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(2.6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ab</a:t>
            </a:r>
            <a:r>
              <a:rPr lang="en-US" altLang="zh-CN" b="1" kern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-1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)</a:t>
            </a:r>
            <a:endParaRPr lang="en" altLang="zh-CN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685800" indent="-685800">
              <a:buFont typeface="Wingdings" pitchFamily="2" charset="2"/>
              <a:buChar char="Ø"/>
              <a:defRPr/>
            </a:pPr>
            <a:r>
              <a:rPr lang="en-US" altLang="zh-CN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Four</a:t>
            </a:r>
            <a:r>
              <a:rPr lang="zh-CN" altLang="en-US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energy</a:t>
            </a:r>
            <a:r>
              <a:rPr lang="zh-CN" altLang="en-US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scan</a:t>
            </a:r>
            <a:r>
              <a:rPr lang="zh-CN" altLang="en-US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points:</a:t>
            </a:r>
            <a:r>
              <a:rPr lang="zh-CN" altLang="en-US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altLang="zh-CN" sz="48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marL="685800" lvl="1" indent="-685800">
              <a:buFont typeface="Wingdings" pitchFamily="2" charset="2"/>
              <a:buChar char="Ø"/>
              <a:defRPr/>
            </a:pP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157.5,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161.5,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162.5(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mass,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width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measurements)</a:t>
            </a:r>
          </a:p>
          <a:p>
            <a:pPr marL="685800" lvl="1" indent="-685800">
              <a:buFont typeface="Wingdings" pitchFamily="2" charset="2"/>
              <a:buChar char="Ø"/>
              <a:defRPr/>
            </a:pP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172.0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GeV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⍺</a:t>
            </a:r>
            <a:r>
              <a:rPr lang="en-US" altLang="zh-CN" sz="4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QCD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(</a:t>
            </a:r>
            <a:r>
              <a:rPr lang="en-US" altLang="zh-CN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</a:t>
            </a:r>
            <a:r>
              <a:rPr lang="en-US" altLang="zh-CN" sz="44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)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measurement,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Br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(W-&gt;had)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CKM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|</a:t>
            </a:r>
            <a:r>
              <a:rPr lang="en-US" altLang="zh-CN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Vcs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|)</a:t>
            </a:r>
          </a:p>
          <a:p>
            <a:pPr marL="685800" lvl="1" indent="-685800">
              <a:buFont typeface="Wingdings" pitchFamily="2" charset="2"/>
              <a:buChar char="Ø"/>
              <a:defRPr/>
            </a:pP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14M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WW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events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total(400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times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larger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than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LEP2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comparing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WW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runs)</a:t>
            </a:r>
          </a:p>
          <a:p>
            <a:pPr marL="685800" lvl="1" indent="-685800">
              <a:buFont typeface="Wingdings" pitchFamily="2" charset="2"/>
              <a:buChar char="Ø"/>
              <a:defRPr/>
            </a:pPr>
            <a:endParaRPr lang="en-US" altLang="zh-CN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685800" indent="-685800">
              <a:buFont typeface="Wingdings" pitchFamily="2" charset="2"/>
              <a:buChar char="Ø"/>
              <a:defRPr/>
            </a:pPr>
            <a:endParaRPr lang="en-US" altLang="zh-CN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marL="685800" indent="-685800">
              <a:buFont typeface="Wingdings" pitchFamily="2" charset="2"/>
              <a:buChar char="Ø"/>
              <a:defRPr/>
            </a:pPr>
            <a:endParaRPr lang="en-US" altLang="zh-CN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1F2B03-63F2-5549-BF5B-5F7AEAE3FE8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57E014-87E5-E94D-B636-687205F31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38" y="-246998"/>
            <a:ext cx="24384001" cy="1482329"/>
          </a:xfrm>
        </p:spPr>
        <p:txBody>
          <a:bodyPr>
            <a:normAutofit/>
          </a:bodyPr>
          <a:lstStyle/>
          <a:p>
            <a:r>
              <a:rPr lang="en-US" altLang="zh-CN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W</a:t>
            </a:r>
            <a:r>
              <a:rPr lang="zh-CN" altLang="en-US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mass</a:t>
            </a:r>
            <a:r>
              <a:rPr lang="zh-CN" altLang="en-US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measurement</a:t>
            </a:r>
            <a:r>
              <a:rPr lang="zh-CN" altLang="en-US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</a:t>
            </a:r>
            <a:r>
              <a:rPr lang="zh-CN" altLang="en-US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lepton</a:t>
            </a:r>
            <a:r>
              <a:rPr lang="zh-CN" altLang="en-US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collider</a:t>
            </a:r>
            <a:r>
              <a:rPr lang="zh-CN" altLang="en-US" sz="7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sz="72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AA27272-1898-4E48-AE71-72ACCD9AA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8336" y="6008282"/>
            <a:ext cx="10203991" cy="7398262"/>
          </a:xfrm>
          <a:prstGeom prst="rect">
            <a:avLst/>
          </a:prstGeom>
        </p:spPr>
      </p:pic>
      <p:graphicFrame>
        <p:nvGraphicFramePr>
          <p:cNvPr id="12" name="内容占位符 6">
            <a:extLst>
              <a:ext uri="{FF2B5EF4-FFF2-40B4-BE49-F238E27FC236}">
                <a16:creationId xmlns:a16="http://schemas.microsoft.com/office/drawing/2014/main" id="{9C413C5D-5D68-CD41-9681-87031D4022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5216194"/>
              </p:ext>
            </p:extLst>
          </p:nvPr>
        </p:nvGraphicFramePr>
        <p:xfrm>
          <a:off x="341673" y="6274142"/>
          <a:ext cx="13193486" cy="6425821"/>
        </p:xfrm>
        <a:graphic>
          <a:graphicData uri="http://schemas.openxmlformats.org/drawingml/2006/table">
            <a:tbl>
              <a:tblPr firstRow="1" bandRow="1">
                <a:tableStyleId>{33BA23B1-9221-436E-865A-0063620EA4FD}</a:tableStyleId>
              </a:tblPr>
              <a:tblGrid>
                <a:gridCol w="267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9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35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372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dirty="0" err="1"/>
                        <a:t>E</a:t>
                      </a:r>
                      <a:r>
                        <a:rPr lang="en-US" altLang="zh-CN" sz="4400" baseline="-25000" dirty="0" err="1"/>
                        <a:t>cm</a:t>
                      </a:r>
                      <a:r>
                        <a:rPr lang="zh-CN" altLang="en-US" sz="4400" dirty="0"/>
                        <a:t> </a:t>
                      </a:r>
                      <a:r>
                        <a:rPr lang="en-US" altLang="zh-CN" sz="4400" dirty="0"/>
                        <a:t>(GeV)</a:t>
                      </a:r>
                      <a:r>
                        <a:rPr lang="zh-CN" altLang="en-US" sz="4400" dirty="0"/>
                        <a:t> </a:t>
                      </a:r>
                    </a:p>
                    <a:p>
                      <a:pPr algn="ctr"/>
                      <a:endParaRPr lang="zh-CN" altLang="en-US" sz="4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dirty="0" err="1"/>
                        <a:t>Lumiosity</a:t>
                      </a:r>
                      <a:endParaRPr lang="en-US" altLang="zh-CN" sz="4400" dirty="0"/>
                    </a:p>
                    <a:p>
                      <a:pPr algn="ctr"/>
                      <a:r>
                        <a:rPr lang="en-US" altLang="zh-CN" sz="4400" dirty="0"/>
                        <a:t>(ab</a:t>
                      </a:r>
                      <a:r>
                        <a:rPr lang="en-US" altLang="zh-CN" sz="4400" baseline="30000" dirty="0"/>
                        <a:t>-1</a:t>
                      </a:r>
                      <a:r>
                        <a:rPr lang="en-US" altLang="zh-CN" sz="4400" dirty="0"/>
                        <a:t>)</a:t>
                      </a:r>
                      <a:r>
                        <a:rPr lang="zh-CN" altLang="en-US" sz="4400" dirty="0"/>
                        <a:t> </a:t>
                      </a:r>
                      <a:endParaRPr lang="zh-CN" altLang="en-US" sz="4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400" dirty="0"/>
                        <a:t>Cross</a:t>
                      </a:r>
                      <a:r>
                        <a:rPr lang="zh-CN" altLang="en-US" sz="4400" dirty="0"/>
                        <a:t> </a:t>
                      </a:r>
                      <a:r>
                        <a:rPr lang="en-US" altLang="zh-CN" sz="4400" dirty="0"/>
                        <a:t>section</a:t>
                      </a:r>
                      <a:r>
                        <a:rPr lang="zh-CN" altLang="en-US" sz="4400" dirty="0"/>
                        <a:t> </a:t>
                      </a:r>
                      <a:r>
                        <a:rPr lang="en-US" altLang="zh-CN" sz="4400" dirty="0"/>
                        <a:t>(</a:t>
                      </a:r>
                      <a:r>
                        <a:rPr lang="en-US" altLang="zh-CN" sz="4400" dirty="0" err="1"/>
                        <a:t>pb</a:t>
                      </a:r>
                      <a:r>
                        <a:rPr lang="en-US" altLang="zh-CN" sz="4400" dirty="0"/>
                        <a:t>)</a:t>
                      </a:r>
                    </a:p>
                    <a:p>
                      <a:pPr algn="ctr"/>
                      <a:endParaRPr lang="zh-CN" altLang="en-US" sz="4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dirty="0"/>
                        <a:t>Number</a:t>
                      </a:r>
                      <a:r>
                        <a:rPr lang="zh-CN" altLang="en-US" sz="4400" dirty="0"/>
                        <a:t> </a:t>
                      </a:r>
                      <a:r>
                        <a:rPr lang="en-US" altLang="zh-CN" sz="4400" dirty="0"/>
                        <a:t>of</a:t>
                      </a:r>
                      <a:r>
                        <a:rPr lang="zh-CN" altLang="en-US" sz="4400" dirty="0"/>
                        <a:t> </a:t>
                      </a:r>
                      <a:r>
                        <a:rPr lang="en-US" altLang="zh-CN" sz="4400" dirty="0"/>
                        <a:t>WW</a:t>
                      </a:r>
                      <a:r>
                        <a:rPr lang="zh-CN" altLang="en-US" sz="4400" dirty="0"/>
                        <a:t> </a:t>
                      </a:r>
                      <a:r>
                        <a:rPr lang="en-US" altLang="zh-CN" sz="4400" dirty="0"/>
                        <a:t>pairs</a:t>
                      </a:r>
                      <a:r>
                        <a:rPr lang="zh-CN" altLang="en-US" sz="4400" dirty="0"/>
                        <a:t> </a:t>
                      </a:r>
                      <a:r>
                        <a:rPr lang="en-US" altLang="zh-CN" sz="4400" dirty="0"/>
                        <a:t>(M)</a:t>
                      </a:r>
                      <a:endParaRPr lang="zh-CN" altLang="en-US" sz="4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76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400" dirty="0"/>
                        <a:t>157.5</a:t>
                      </a:r>
                      <a:endParaRPr lang="zh-CN" altLang="en-US" sz="4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dirty="0"/>
                        <a:t>0.5</a:t>
                      </a:r>
                      <a:endParaRPr lang="zh-CN" altLang="en-US" sz="4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dirty="0"/>
                        <a:t>1.25</a:t>
                      </a:r>
                      <a:endParaRPr lang="zh-CN" alt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dirty="0"/>
                        <a:t>0.6</a:t>
                      </a:r>
                      <a:endParaRPr lang="zh-CN" alt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76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400" dirty="0"/>
                        <a:t>161.2</a:t>
                      </a:r>
                      <a:endParaRPr lang="zh-CN" altLang="en-US" sz="4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dirty="0"/>
                        <a:t>0.2</a:t>
                      </a:r>
                      <a:endParaRPr lang="zh-CN" altLang="en-US" sz="4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dirty="0"/>
                        <a:t>3.89</a:t>
                      </a:r>
                      <a:endParaRPr lang="zh-CN" alt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dirty="0"/>
                        <a:t>0.8</a:t>
                      </a:r>
                      <a:endParaRPr lang="zh-CN" alt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96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400" dirty="0"/>
                        <a:t>162.3</a:t>
                      </a:r>
                      <a:endParaRPr lang="zh-CN" altLang="en-US" sz="4400" baseline="-250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4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dirty="0"/>
                        <a:t>1.3</a:t>
                      </a:r>
                      <a:endParaRPr lang="zh-CN" altLang="en-US" sz="4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dirty="0"/>
                        <a:t>5.02</a:t>
                      </a:r>
                      <a:endParaRPr lang="zh-CN" alt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dirty="0"/>
                        <a:t>6.5</a:t>
                      </a:r>
                      <a:endParaRPr lang="zh-CN" alt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76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400" dirty="0"/>
                        <a:t>172.0</a:t>
                      </a:r>
                      <a:endParaRPr lang="zh-CN" altLang="en-US" sz="4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dirty="0"/>
                        <a:t>0.5</a:t>
                      </a:r>
                      <a:endParaRPr lang="zh-CN" altLang="en-US" sz="4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dirty="0"/>
                        <a:t>12.2</a:t>
                      </a:r>
                      <a:endParaRPr lang="zh-CN" alt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400" dirty="0"/>
                        <a:t>6.1</a:t>
                      </a:r>
                      <a:endParaRPr lang="zh-CN" alt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45529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A31FBE-D475-1A41-B93D-9D357BAE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7798" y="0"/>
            <a:ext cx="24384001" cy="1482329"/>
          </a:xfrm>
        </p:spPr>
        <p:txBody>
          <a:bodyPr/>
          <a:lstStyle/>
          <a:p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W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mass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measurements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863638-C12B-6B47-B516-95DFC5AF795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DBCC76F-DF68-DE48-BE54-6E4BF8352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6216599"/>
            <a:ext cx="10909023" cy="74041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01C80C-1C1F-0A41-8872-706E3B5F5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3599" y="5516368"/>
            <a:ext cx="10466432" cy="792506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E2B89E32-F570-074E-A199-2C3E7F13E153}"/>
              </a:ext>
            </a:extLst>
          </p:cNvPr>
          <p:cNvSpPr/>
          <p:nvPr/>
        </p:nvSpPr>
        <p:spPr>
          <a:xfrm>
            <a:off x="15791583" y="3415832"/>
            <a:ext cx="8592417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P.X.Shen</a:t>
            </a:r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P.Azzuri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G.Li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et,al</a:t>
            </a:r>
            <a:r>
              <a:rPr lang="en-US" altLang="zh-CN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 err="1">
                <a:solidFill>
                  <a:schemeClr val="accent3"/>
                </a:solidFill>
              </a:rPr>
              <a:t>Eur.Phys.J.C</a:t>
            </a:r>
            <a:r>
              <a:rPr lang="en-US" altLang="zh-CN" dirty="0">
                <a:solidFill>
                  <a:schemeClr val="accent3"/>
                </a:solidFill>
              </a:rPr>
              <a:t> 80 (2020) 1, 66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Joint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CEPC/</a:t>
            </a:r>
            <a:r>
              <a:rPr lang="en-US" altLang="zh-CN" dirty="0" err="1">
                <a:solidFill>
                  <a:schemeClr val="tx1"/>
                </a:solidFill>
              </a:rPr>
              <a:t>Fcc-ee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zh-CN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CD90E1FE-5910-D24A-B8E7-A59021DD6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82329"/>
            <a:ext cx="25813753" cy="11412142"/>
          </a:xfrm>
        </p:spPr>
        <p:txBody>
          <a:bodyPr/>
          <a:lstStyle/>
          <a:p>
            <a:pPr marL="685800" indent="-685800">
              <a:buFont typeface="Wingdings" pitchFamily="2" charset="2"/>
              <a:buChar char="Ø"/>
              <a:defRPr/>
            </a:pP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Expect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to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reach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1MeV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precision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on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W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mass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(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12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MeV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unc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.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PDG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fit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PDG2020)</a:t>
            </a:r>
          </a:p>
          <a:p>
            <a:pPr marL="685800" indent="-685800">
              <a:buFont typeface="Wingdings" pitchFamily="2" charset="2"/>
              <a:buChar char="Ø"/>
              <a:defRPr/>
            </a:pPr>
            <a:r>
              <a:rPr lang="en-US" altLang="zh-CN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Four</a:t>
            </a:r>
            <a:r>
              <a:rPr lang="zh-CN" altLang="en-US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energy</a:t>
            </a:r>
            <a:r>
              <a:rPr lang="zh-CN" altLang="en-US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scan</a:t>
            </a:r>
            <a:r>
              <a:rPr lang="zh-CN" altLang="en-US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points:</a:t>
            </a:r>
            <a:r>
              <a:rPr lang="zh-CN" altLang="en-US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altLang="zh-CN" sz="48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marL="685800" lvl="1" indent="-685800">
              <a:buFont typeface="Wingdings" pitchFamily="2" charset="2"/>
              <a:buChar char="Ø"/>
              <a:defRPr/>
            </a:pP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157.5,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161.5,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162.5(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mass,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width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measurements)</a:t>
            </a:r>
          </a:p>
          <a:p>
            <a:pPr marL="685800" lvl="1" indent="-685800">
              <a:buFont typeface="Wingdings" pitchFamily="2" charset="2"/>
              <a:buChar char="Ø"/>
              <a:defRPr/>
            </a:pP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172.0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GeV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⍺</a:t>
            </a:r>
            <a:r>
              <a:rPr lang="en-US" altLang="zh-CN" sz="4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QCD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(</a:t>
            </a:r>
            <a:r>
              <a:rPr lang="en-US" altLang="zh-CN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</a:t>
            </a:r>
            <a:r>
              <a:rPr lang="en-US" altLang="zh-CN" sz="44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),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Br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(W-&gt;had)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CKM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|</a:t>
            </a:r>
            <a:r>
              <a:rPr lang="en-US" altLang="zh-CN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Vcs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|)</a:t>
            </a:r>
          </a:p>
          <a:p>
            <a:pPr marL="685800" lvl="1" indent="-685800">
              <a:buFont typeface="Wingdings" pitchFamily="2" charset="2"/>
              <a:buChar char="p"/>
              <a:defRPr/>
            </a:pP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14M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WW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events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total</a:t>
            </a:r>
          </a:p>
          <a:p>
            <a:pPr marL="685800" lvl="1" indent="-685800">
              <a:buFont typeface="Wingdings" pitchFamily="2" charset="2"/>
              <a:buChar char="p"/>
              <a:defRPr/>
            </a:pP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400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times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larger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than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LEP2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WW</a:t>
            </a:r>
            <a:r>
              <a:rPr lang="zh-CN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runs)</a:t>
            </a:r>
          </a:p>
          <a:p>
            <a:pPr marL="685800" lvl="1" indent="-685800">
              <a:buFont typeface="Wingdings" pitchFamily="2" charset="2"/>
              <a:buChar char="Ø"/>
              <a:defRPr/>
            </a:pPr>
            <a:endParaRPr lang="en-US" altLang="zh-CN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685800" indent="-685800">
              <a:buFont typeface="Wingdings" pitchFamily="2" charset="2"/>
              <a:buChar char="Ø"/>
              <a:defRPr/>
            </a:pPr>
            <a:endParaRPr lang="en-US" altLang="zh-CN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marL="685800" indent="-685800">
              <a:buFont typeface="Wingdings" pitchFamily="2" charset="2"/>
              <a:buChar char="Ø"/>
              <a:defRPr/>
            </a:pPr>
            <a:endParaRPr lang="en-US" altLang="zh-CN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53194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27571F4-99CE-9941-8405-DAE551D0B45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42D73B2-EBA8-0347-80B5-99C4AF163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49" y="1572067"/>
            <a:ext cx="22084483" cy="11733026"/>
          </a:xfrm>
          <a:prstGeom prst="rect">
            <a:avLst/>
          </a:prstGeom>
        </p:spPr>
      </p:pic>
      <p:sp>
        <p:nvSpPr>
          <p:cNvPr id="4" name="CEPC: 2.5 Detector Concepts">
            <a:extLst>
              <a:ext uri="{FF2B5EF4-FFF2-40B4-BE49-F238E27FC236}">
                <a16:creationId xmlns:a16="http://schemas.microsoft.com/office/drawing/2014/main" id="{E7D4309F-62E4-294F-AE2B-377E525871C5}"/>
              </a:ext>
            </a:extLst>
          </p:cNvPr>
          <p:cNvSpPr txBox="1">
            <a:spLocks/>
          </p:cNvSpPr>
          <p:nvPr/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/>
              <a:t>Updated</a:t>
            </a:r>
            <a:r>
              <a:rPr lang="zh-CN" altLang="en-US" dirty="0"/>
              <a:t> </a:t>
            </a:r>
            <a:endParaRPr lang="en-US" altLang="zh-CN" dirty="0"/>
          </a:p>
          <a:p>
            <a:pPr hangingPunct="1"/>
            <a:endParaRPr lang="en" dirty="0"/>
          </a:p>
        </p:txBody>
      </p:sp>
      <p:sp>
        <p:nvSpPr>
          <p:cNvPr id="6" name="The CEPC Program">
            <a:extLst>
              <a:ext uri="{FF2B5EF4-FFF2-40B4-BE49-F238E27FC236}">
                <a16:creationId xmlns:a16="http://schemas.microsoft.com/office/drawing/2014/main" id="{E366A2E7-A194-1F4C-8A58-B9208DCD05FE}"/>
              </a:ext>
            </a:extLst>
          </p:cNvPr>
          <p:cNvSpPr txBox="1">
            <a:spLocks/>
          </p:cNvSpPr>
          <p:nvPr/>
        </p:nvSpPr>
        <p:spPr>
          <a:xfrm>
            <a:off x="182112" y="15240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C000"/>
                </a:solidFill>
              </a:rPr>
              <a:t>Updated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CEPC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collider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parameters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since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CDR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C2038CB-190C-004C-B468-C7F49D68BCBD}"/>
              </a:ext>
            </a:extLst>
          </p:cNvPr>
          <p:cNvSpPr/>
          <p:nvPr/>
        </p:nvSpPr>
        <p:spPr>
          <a:xfrm>
            <a:off x="15306260" y="1482329"/>
            <a:ext cx="7418272" cy="10842193"/>
          </a:xfrm>
          <a:prstGeom prst="rect">
            <a:avLst/>
          </a:prstGeom>
          <a:noFill/>
          <a:ln w="79375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08625993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470D7A-58F4-F042-BA93-B363CB3F7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</a:t>
            </a:r>
            <a:r>
              <a:rPr kumimoji="1" lang="en-US" altLang="zh-CN" dirty="0"/>
              <a:t>Contribution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Snowmass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458E0D-0468-984F-A8F0-9A1C71DD4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17750"/>
            <a:ext cx="24384001" cy="11412142"/>
          </a:xfrm>
        </p:spPr>
        <p:txBody>
          <a:bodyPr/>
          <a:lstStyle/>
          <a:p>
            <a:pPr marL="685800" indent="-685800">
              <a:buFont typeface="Wingdings" pitchFamily="2" charset="2"/>
              <a:buChar char="Ø"/>
            </a:pPr>
            <a:r>
              <a:rPr kumimoji="1" lang="en-US" altLang="zh-CN" dirty="0"/>
              <a:t>CEPC</a:t>
            </a:r>
            <a:r>
              <a:rPr kumimoji="1" lang="zh-CN" altLang="en-US" dirty="0"/>
              <a:t> </a:t>
            </a:r>
            <a:r>
              <a:rPr kumimoji="1" lang="en-US" altLang="zh-CN" dirty="0"/>
              <a:t>electroweak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community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active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Snowmass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marL="685800" indent="-685800">
              <a:buFont typeface="Wingdings" pitchFamily="2" charset="2"/>
              <a:buChar char="Ø"/>
            </a:pP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group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snowmass</a:t>
            </a:r>
            <a:r>
              <a:rPr kumimoji="1" lang="zh-CN" altLang="en-US" dirty="0"/>
              <a:t> </a:t>
            </a:r>
            <a:r>
              <a:rPr kumimoji="1" lang="en-US" altLang="zh-CN" dirty="0"/>
              <a:t>(EF04)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precision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measurements</a:t>
            </a:r>
          </a:p>
          <a:p>
            <a:pPr marL="685800" indent="-685800">
              <a:buFont typeface="Wingdings" pitchFamily="2" charset="2"/>
              <a:buChar char="Ø"/>
            </a:pPr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details</a:t>
            </a:r>
            <a:r>
              <a:rPr kumimoji="1" lang="zh-CN" altLang="en-US" dirty="0"/>
              <a:t> </a:t>
            </a:r>
            <a:r>
              <a:rPr kumimoji="1" lang="en-US" altLang="zh-CN" dirty="0"/>
              <a:t>about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snowmass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" altLang="zh-CN" dirty="0"/>
              <a:t>Ayres Freitas</a:t>
            </a:r>
            <a:r>
              <a:rPr kumimoji="1" lang="en-US" altLang="zh-CN" dirty="0"/>
              <a:t>’s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</a:t>
            </a:r>
            <a:r>
              <a:rPr kumimoji="1" lang="zh-CN" altLang="en-US" dirty="0"/>
              <a:t> 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A9F3E0-B3C8-3249-9B9B-F885742D4C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12EE228-A974-D64D-9760-635E24C0B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89" y="4332154"/>
            <a:ext cx="20423298" cy="907438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4EA9BCB-7561-3441-913D-36B42C827F62}"/>
              </a:ext>
            </a:extLst>
          </p:cNvPr>
          <p:cNvSpPr/>
          <p:nvPr/>
        </p:nvSpPr>
        <p:spPr>
          <a:xfrm>
            <a:off x="4307028" y="3750282"/>
            <a:ext cx="68034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https://snowmass21.org/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025550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A4E5D9D-442C-F94A-8B06-FD87FEBBDF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878310" y="13090921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9079806-A62E-8A41-BCC9-9F1CFB287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1" y="7342070"/>
            <a:ext cx="6072301" cy="64268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EC1068-D5F8-F246-9F3E-D32129F05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331" y="7342070"/>
            <a:ext cx="6302220" cy="63530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70E2AE-A178-F249-BCAD-2EBD1047D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9971" y="7378950"/>
            <a:ext cx="5278313" cy="63530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8754EC-C012-4A4D-BF60-32392FF3C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8989" y="7160939"/>
            <a:ext cx="4780112" cy="642680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A5CA133-1060-9646-B1CE-4609E44C6598}"/>
              </a:ext>
            </a:extLst>
          </p:cNvPr>
          <p:cNvSpPr/>
          <p:nvPr/>
        </p:nvSpPr>
        <p:spPr>
          <a:xfrm>
            <a:off x="163471" y="1253306"/>
            <a:ext cx="2540707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Submit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five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letter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intent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(LOI)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 err="1">
                <a:solidFill>
                  <a:schemeClr val="tx1"/>
                </a:solidFill>
              </a:rPr>
              <a:t>snowmass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2021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Weak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mixing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angle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measurements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Z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1219200" lvl="1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3"/>
                </a:solidFill>
              </a:rPr>
              <a:t>More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study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with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more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realistic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simulations</a:t>
            </a:r>
          </a:p>
          <a:p>
            <a:pPr marL="1219200" lvl="1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chemeClr val="accent3"/>
                </a:solidFill>
              </a:rPr>
              <a:t>More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detailed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study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on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experimental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and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theory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systematics</a:t>
            </a:r>
            <a:r>
              <a:rPr lang="zh-CN" altLang="en-US" dirty="0">
                <a:solidFill>
                  <a:schemeClr val="accent3"/>
                </a:solidFill>
              </a:rPr>
              <a:t>  </a:t>
            </a:r>
            <a:endParaRPr lang="en-US" altLang="zh-CN" dirty="0">
              <a:solidFill>
                <a:schemeClr val="accent3"/>
              </a:solidFill>
              <a:sym typeface="Wingdings" pitchFamily="2" charset="2"/>
            </a:endParaRP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High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order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EWK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calculation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(NNLO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EWK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corrections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)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 err="1">
                <a:solidFill>
                  <a:schemeClr val="tx1"/>
                </a:solidFill>
              </a:rPr>
              <a:t>aTGCs</a:t>
            </a:r>
            <a:r>
              <a:rPr lang="en-US" altLang="zh-CN" dirty="0">
                <a:solidFill>
                  <a:schemeClr val="tx1"/>
                </a:solidFill>
              </a:rPr>
              <a:t>/QGCs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WW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events</a:t>
            </a: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Bounds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 err="1">
                <a:solidFill>
                  <a:schemeClr val="tx1"/>
                </a:solidFill>
              </a:rPr>
              <a:t>aQGCs</a:t>
            </a:r>
            <a:endParaRPr lang="en-US" altLang="zh-CN" dirty="0">
              <a:solidFill>
                <a:schemeClr val="tx1"/>
              </a:solidFill>
            </a:endParaRPr>
          </a:p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Z-&gt;bb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branching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ratio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BDFF97E1-4B5B-1D49-BFF1-82EDEF75AB49}"/>
              </a:ext>
            </a:extLst>
          </p:cNvPr>
          <p:cNvSpPr txBox="1">
            <a:spLocks/>
          </p:cNvSpPr>
          <p:nvPr/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kumimoji="1" lang="zh-CN" altLang="en-US" dirty="0">
                <a:solidFill>
                  <a:schemeClr val="tx1"/>
                </a:solidFill>
              </a:rPr>
              <a:t>  </a:t>
            </a:r>
            <a:r>
              <a:rPr kumimoji="1" lang="en-US" altLang="zh-CN" dirty="0">
                <a:solidFill>
                  <a:schemeClr val="tx1"/>
                </a:solidFill>
              </a:rPr>
              <a:t>Snowmass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2021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3F02CB1-04FE-F64C-86FF-133E42466E15}"/>
              </a:ext>
            </a:extLst>
          </p:cNvPr>
          <p:cNvSpPr/>
          <p:nvPr/>
        </p:nvSpPr>
        <p:spPr>
          <a:xfrm>
            <a:off x="428051" y="6648777"/>
            <a:ext cx="4963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CEPC</a:t>
            </a:r>
            <a:r>
              <a:rPr lang="zh-CN" altLang="en-US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LOI</a:t>
            </a:r>
            <a:r>
              <a:rPr lang="zh-CN" altLang="en-US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of</a:t>
            </a:r>
            <a:r>
              <a:rPr lang="zh-CN" altLang="en-US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</a:t>
            </a:r>
            <a:r>
              <a:rPr lang="zh-CN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in</a:t>
            </a:r>
            <a:r>
              <a:rPr lang="zh-CN" altLang="zh-CN" baseline="30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θ</a:t>
            </a:r>
            <a:r>
              <a:rPr lang="zh-CN" altLang="zh-CN" baseline="-25000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26DBF96-83A4-5248-9E45-54A646A2492B}"/>
              </a:ext>
            </a:extLst>
          </p:cNvPr>
          <p:cNvSpPr/>
          <p:nvPr/>
        </p:nvSpPr>
        <p:spPr>
          <a:xfrm>
            <a:off x="6649433" y="6648776"/>
            <a:ext cx="46426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CEPC</a:t>
            </a:r>
            <a:r>
              <a:rPr lang="zh-CN" altLang="en-US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LOI</a:t>
            </a:r>
            <a:r>
              <a:rPr lang="zh-CN" altLang="en-US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Z-&gt;bb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53EBA15-55F5-E649-BEBD-4BE7A42B2DCB}"/>
              </a:ext>
            </a:extLst>
          </p:cNvPr>
          <p:cNvSpPr/>
          <p:nvPr/>
        </p:nvSpPr>
        <p:spPr>
          <a:xfrm>
            <a:off x="12550215" y="6515618"/>
            <a:ext cx="60244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CEPC</a:t>
            </a:r>
            <a:r>
              <a:rPr lang="zh-CN" altLang="en-US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LOI</a:t>
            </a:r>
            <a:r>
              <a:rPr lang="zh-CN" altLang="en-US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TGC</a:t>
            </a:r>
            <a:r>
              <a:rPr lang="zh-CN" altLang="en-US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in</a:t>
            </a:r>
            <a:r>
              <a:rPr lang="zh-CN" altLang="en-US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WW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AE43304-B0D2-A24D-8AF2-CF0FAE762D19}"/>
              </a:ext>
            </a:extLst>
          </p:cNvPr>
          <p:cNvSpPr/>
          <p:nvPr/>
        </p:nvSpPr>
        <p:spPr>
          <a:xfrm>
            <a:off x="18978989" y="6572629"/>
            <a:ext cx="55082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CEPC</a:t>
            </a:r>
            <a:r>
              <a:rPr lang="zh-CN" altLang="en-US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LOI</a:t>
            </a:r>
            <a:r>
              <a:rPr lang="zh-CN" altLang="en-US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unitarity</a:t>
            </a:r>
            <a:r>
              <a:rPr lang="zh-CN" altLang="en-US" dirty="0">
                <a:solidFill>
                  <a:schemeClr val="accent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657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82548A3-F244-C24A-8014-00330C5B5E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22</a:t>
            </a:fld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E901B7A0-0FB2-3546-9D0B-A5902F630F21}"/>
              </a:ext>
            </a:extLst>
          </p:cNvPr>
          <p:cNvSpPr txBox="1">
            <a:spLocks/>
          </p:cNvSpPr>
          <p:nvPr/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kumimoji="1" lang="zh-CN" altLang="en-US" dirty="0">
                <a:solidFill>
                  <a:schemeClr val="tx1"/>
                </a:solidFill>
              </a:rPr>
              <a:t>  </a:t>
            </a:r>
            <a:r>
              <a:rPr kumimoji="1" lang="en-US" altLang="zh-CN" dirty="0">
                <a:solidFill>
                  <a:schemeClr val="tx1"/>
                </a:solidFill>
              </a:rPr>
              <a:t>EWK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white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paper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83BFF0D-44A3-C143-A3BA-EC9C0DF85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71" y="5645371"/>
            <a:ext cx="7435169" cy="76597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FE1403-177A-0248-B005-F0A189A9B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806" y="7380514"/>
            <a:ext cx="15836417" cy="571040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FA57A0D-1D74-3742-8C03-4D7B2820228D}"/>
              </a:ext>
            </a:extLst>
          </p:cNvPr>
          <p:cNvSpPr/>
          <p:nvPr/>
        </p:nvSpPr>
        <p:spPr>
          <a:xfrm>
            <a:off x="163471" y="1253306"/>
            <a:ext cx="2540707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Plan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have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EWK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white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paper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one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year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welcome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contributions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685800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chemeClr val="tx1"/>
                </a:solidFill>
              </a:rPr>
              <a:t>Prospects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CEPC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EWK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precision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measurements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685800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chemeClr val="tx1"/>
                </a:solidFill>
              </a:rPr>
              <a:t>implication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EWK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measurements.</a:t>
            </a:r>
          </a:p>
          <a:p>
            <a:pPr marL="685800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chemeClr val="tx1"/>
                </a:solidFill>
              </a:rPr>
              <a:t>Current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draft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git.</a:t>
            </a:r>
          </a:p>
          <a:p>
            <a:pPr marL="685800" lvl="1" indent="-685800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chemeClr val="tx1"/>
                </a:solidFill>
              </a:rPr>
              <a:t>http://</a:t>
            </a:r>
            <a:r>
              <a:rPr lang="en-US" altLang="zh-CN" dirty="0" err="1">
                <a:solidFill>
                  <a:schemeClr val="tx1"/>
                </a:solidFill>
              </a:rPr>
              <a:t>cepcgit.ihep.ac.cn</a:t>
            </a:r>
            <a:r>
              <a:rPr lang="en-US" altLang="zh-CN" dirty="0">
                <a:solidFill>
                  <a:schemeClr val="tx1"/>
                </a:solidFill>
              </a:rPr>
              <a:t>/CEPC-White-Paper/electroweak-</a:t>
            </a:r>
            <a:r>
              <a:rPr lang="en-US" altLang="zh-CN" dirty="0" err="1">
                <a:solidFill>
                  <a:schemeClr val="tx1"/>
                </a:solidFill>
              </a:rPr>
              <a:t>physics.git</a:t>
            </a:r>
            <a:r>
              <a:rPr lang="en-US" altLang="zh-CN" dirty="0">
                <a:solidFill>
                  <a:schemeClr val="tx1"/>
                </a:solidFill>
              </a:rPr>
              <a:t>/ </a:t>
            </a:r>
          </a:p>
          <a:p>
            <a:pPr marL="685800" indent="-685800" hangingPunct="1">
              <a:buFont typeface="Wingdings" pitchFamily="2" charset="2"/>
              <a:buChar char="Ø"/>
            </a:pP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659441F-A625-764E-B6B7-8B2043C1D3AD}"/>
              </a:ext>
            </a:extLst>
          </p:cNvPr>
          <p:cNvSpPr/>
          <p:nvPr/>
        </p:nvSpPr>
        <p:spPr>
          <a:xfrm>
            <a:off x="10174639" y="6088559"/>
            <a:ext cx="114505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See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more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detail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 err="1">
                <a:solidFill>
                  <a:schemeClr val="tx1"/>
                </a:solidFill>
              </a:rPr>
              <a:t>Jiayin’s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talk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about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EFT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917165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CA8F5-C821-5646-9CA6-5605FEA90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8986" y="-235766"/>
            <a:ext cx="24384001" cy="1482329"/>
          </a:xfrm>
        </p:spPr>
        <p:txBody>
          <a:bodyPr/>
          <a:lstStyle/>
          <a:p>
            <a:r>
              <a:rPr kumimoji="1" lang="zh-CN" altLang="en-US" dirty="0"/>
              <a:t>  </a:t>
            </a:r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159E90-F9D8-9745-AF1C-09C2EF69E3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23</a:t>
            </a:fld>
            <a:endParaRPr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3CC0A673-C902-A14C-B551-C35B185CF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572" y="858016"/>
            <a:ext cx="24384001" cy="11412142"/>
          </a:xfrm>
        </p:spPr>
        <p:txBody>
          <a:bodyPr/>
          <a:lstStyle/>
          <a:p>
            <a:pPr marL="685800" indent="-685800">
              <a:buFont typeface="Wingdings" pitchFamily="2" charset="2"/>
              <a:buChar char="Ø"/>
            </a:pP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Luminosity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@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Z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pole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now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3.2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times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higher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compared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CDR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design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685800" indent="-685800">
              <a:buFont typeface="Wingdings" pitchFamily="2" charset="2"/>
              <a:buChar char="p"/>
            </a:pP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Instant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luminosity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&gt;</a:t>
            </a:r>
            <a:r>
              <a:rPr lang="en" altLang="zh-CN" b="1" dirty="0">
                <a:solidFill>
                  <a:schemeClr val="accent3"/>
                </a:solidFill>
              </a:rPr>
              <a:t> </a:t>
            </a:r>
            <a:r>
              <a:rPr lang="en-US" altLang="zh-CN" b="1" dirty="0">
                <a:solidFill>
                  <a:schemeClr val="accent3"/>
                </a:solidFill>
              </a:rPr>
              <a:t>100</a:t>
            </a:r>
            <a:r>
              <a:rPr lang="zh-CN" altLang="en-US" b="1" dirty="0">
                <a:solidFill>
                  <a:schemeClr val="accent3"/>
                </a:solidFill>
              </a:rPr>
              <a:t>*</a:t>
            </a:r>
            <a:r>
              <a:rPr lang="en" altLang="zh-CN" b="1" dirty="0">
                <a:solidFill>
                  <a:schemeClr val="accent3"/>
                </a:solidFill>
              </a:rPr>
              <a:t>10</a:t>
            </a:r>
            <a:r>
              <a:rPr lang="en" altLang="zh-CN" b="1" baseline="31999" dirty="0">
                <a:solidFill>
                  <a:schemeClr val="accent3"/>
                </a:solidFill>
              </a:rPr>
              <a:t>34</a:t>
            </a:r>
            <a:r>
              <a:rPr lang="en" altLang="zh-CN" b="1" dirty="0">
                <a:solidFill>
                  <a:schemeClr val="accent3"/>
                </a:solidFill>
              </a:rPr>
              <a:t>cm</a:t>
            </a:r>
            <a:r>
              <a:rPr lang="en" altLang="zh-CN" b="1" baseline="31999" dirty="0">
                <a:solidFill>
                  <a:schemeClr val="accent3"/>
                </a:solidFill>
              </a:rPr>
              <a:t>-2</a:t>
            </a:r>
            <a:r>
              <a:rPr lang="en" altLang="zh-CN" b="1" dirty="0">
                <a:solidFill>
                  <a:schemeClr val="accent3"/>
                </a:solidFill>
              </a:rPr>
              <a:t>s</a:t>
            </a:r>
            <a:r>
              <a:rPr lang="en" altLang="zh-CN" b="1" baseline="31999" dirty="0">
                <a:solidFill>
                  <a:schemeClr val="accent3"/>
                </a:solidFill>
              </a:rPr>
              <a:t>-1 </a:t>
            </a:r>
            <a:endParaRPr lang="en-US" altLang="zh-CN" b="1" baseline="31999" dirty="0">
              <a:solidFill>
                <a:schemeClr val="accent3"/>
              </a:solidFill>
            </a:endParaRPr>
          </a:p>
          <a:p>
            <a:pPr marL="685800" indent="-685800">
              <a:buFont typeface="Wingdings" pitchFamily="2" charset="2"/>
              <a:buChar char="p"/>
            </a:pP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&gt;1.5 X10</a:t>
            </a:r>
            <a:r>
              <a:rPr lang="en-US" altLang="zh-CN" b="1" kern="1200" baseline="30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Z boson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(Two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year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Z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pole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running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)</a:t>
            </a:r>
          </a:p>
          <a:p>
            <a:pPr marL="685800" indent="-685800">
              <a:buFont typeface="Wingdings" pitchFamily="2" charset="2"/>
              <a:buChar char="Ø"/>
            </a:pP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Potential of electroweak measurement at CEPC</a:t>
            </a:r>
          </a:p>
          <a:p>
            <a:pPr marL="685800" indent="-685800">
              <a:buFont typeface="Wingdings" pitchFamily="2" charset="2"/>
              <a:buChar char="p"/>
            </a:pP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1~2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order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magnitude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better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than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current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precision</a:t>
            </a:r>
          </a:p>
          <a:p>
            <a:pPr marL="685800" indent="-685800">
              <a:buFont typeface="Wingdings" pitchFamily="2" charset="2"/>
              <a:buChar char="p"/>
            </a:pP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May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solve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puzzle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muon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g-2,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mass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b="1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solidFill>
                  <a:schemeClr val="accent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S</a:t>
            </a:r>
            <a:r>
              <a:rPr lang="zh-CN" altLang="zh-CN" b="1" dirty="0">
                <a:solidFill>
                  <a:schemeClr val="accent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in</a:t>
            </a:r>
            <a:r>
              <a:rPr lang="zh-CN" altLang="zh-CN" b="1" baseline="30000" dirty="0">
                <a:solidFill>
                  <a:schemeClr val="accent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zh-CN" b="1" dirty="0">
                <a:solidFill>
                  <a:schemeClr val="accent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θ</a:t>
            </a:r>
            <a:r>
              <a:rPr lang="zh-CN" altLang="zh-CN" b="1" baseline="-25000" dirty="0">
                <a:solidFill>
                  <a:schemeClr val="accent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W</a:t>
            </a:r>
            <a:r>
              <a:rPr lang="zh-CN" altLang="en-US" b="1" baseline="-25000" dirty="0">
                <a:solidFill>
                  <a:schemeClr val="accent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altLang="zh-CN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685800" indent="-685800">
              <a:buFont typeface="Wingdings" pitchFamily="2" charset="2"/>
              <a:buChar char="Ø"/>
            </a:pP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Please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join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us</a:t>
            </a:r>
            <a:r>
              <a:rPr lang="zh-CN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!</a:t>
            </a:r>
          </a:p>
          <a:p>
            <a:pPr marL="685800" indent="-685800">
              <a:buFont typeface="Wingdings" pitchFamily="2" charset="2"/>
              <a:buChar char="p"/>
            </a:pPr>
            <a:endParaRPr lang="en-US" altLang="zh-CN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685800" indent="-685800">
              <a:buFont typeface="Wingdings" pitchFamily="2" charset="2"/>
              <a:buChar char="Ø"/>
            </a:pPr>
            <a:endParaRPr lang="zh-CN" altLang="en-US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038A595-9FEC-1A4C-9284-98C3DF022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0995" y="6337530"/>
            <a:ext cx="10610626" cy="76851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C86D641-D99E-2E4A-8570-930325A4B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74" y="6564087"/>
            <a:ext cx="11465170" cy="723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8861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A4E5D9D-442C-F94A-8B06-FD87FEBBDF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24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9079806-A62E-8A41-BCC9-9F1CFB287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7795"/>
            <a:ext cx="11329820" cy="119912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BAE718-9CD4-F943-928B-5386568E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20" y="1528006"/>
            <a:ext cx="9640752" cy="1199126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D96FBD7-6BAF-8642-9EA4-F21885841DB1}"/>
              </a:ext>
            </a:extLst>
          </p:cNvPr>
          <p:cNvSpPr/>
          <p:nvPr/>
        </p:nvSpPr>
        <p:spPr>
          <a:xfrm>
            <a:off x="3152654" y="410105"/>
            <a:ext cx="142991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solidFill>
                  <a:schemeClr val="tx1"/>
                </a:solidFill>
                <a:latin typeface="TimesNewRomanPS"/>
              </a:rPr>
              <a:t>Weak mixing angle measurement at Z pole sin</a:t>
            </a:r>
            <a:r>
              <a:rPr lang="en" altLang="zh-CN" sz="2800" baseline="30000" dirty="0">
                <a:solidFill>
                  <a:schemeClr val="tx1"/>
                </a:solidFill>
                <a:latin typeface="TimesNewRomanPS"/>
              </a:rPr>
              <a:t>2</a:t>
            </a:r>
            <a:r>
              <a:rPr lang="el-GR" altLang="zh-CN" dirty="0">
                <a:solidFill>
                  <a:schemeClr val="tx1"/>
                </a:solidFill>
                <a:latin typeface="TimesNewRomanPS"/>
              </a:rPr>
              <a:t>θ</a:t>
            </a:r>
            <a:r>
              <a:rPr lang="en" altLang="zh-CN" sz="2800" dirty="0">
                <a:solidFill>
                  <a:schemeClr val="tx1"/>
                </a:solidFill>
                <a:latin typeface="TimesNewRomanPS"/>
              </a:rPr>
              <a:t>eff </a:t>
            </a:r>
            <a:r>
              <a:rPr lang="en" altLang="zh-CN" dirty="0">
                <a:solidFill>
                  <a:schemeClr val="tx1"/>
                </a:solidFill>
                <a:latin typeface="TimesNewRomanPS"/>
              </a:rPr>
              <a:t>and A</a:t>
            </a:r>
            <a:r>
              <a:rPr lang="en" altLang="zh-CN" sz="2800" dirty="0">
                <a:solidFill>
                  <a:schemeClr val="tx1"/>
                </a:solidFill>
                <a:latin typeface="TimesNewRomanPS"/>
              </a:rPr>
              <a:t>FB </a:t>
            </a:r>
            <a:endParaRPr lang="en" altLang="zh-CN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8E91869-E5AC-3B4D-9907-CA215AF9F92E}"/>
              </a:ext>
            </a:extLst>
          </p:cNvPr>
          <p:cNvSpPr/>
          <p:nvPr/>
        </p:nvSpPr>
        <p:spPr>
          <a:xfrm>
            <a:off x="17793445" y="584335"/>
            <a:ext cx="66447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solidFill>
                  <a:schemeClr val="tx1"/>
                </a:solidFill>
              </a:rPr>
              <a:t>By Dr. </a:t>
            </a:r>
            <a:r>
              <a:rPr lang="en-US" altLang="zh-CN" dirty="0" err="1">
                <a:solidFill>
                  <a:schemeClr val="tx1"/>
                </a:solidFill>
              </a:rPr>
              <a:t>Siqi</a:t>
            </a:r>
            <a:r>
              <a:rPr lang="en-US" altLang="zh-CN" dirty="0">
                <a:solidFill>
                  <a:schemeClr val="tx1"/>
                </a:solidFill>
              </a:rPr>
              <a:t> Yang (USTC)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43846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8C4B4DD-CEA4-1C49-9BBE-34B42FAB15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25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2698A4-8B54-D742-B360-C10E6380D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23" y="1479176"/>
            <a:ext cx="11943770" cy="120400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F8F616-A32B-B149-9C0F-E4D1B96BE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535" y="1479176"/>
            <a:ext cx="10301852" cy="12040090"/>
          </a:xfrm>
          <a:prstGeom prst="rect">
            <a:avLst/>
          </a:prstGeom>
        </p:spPr>
      </p:pic>
      <p:sp>
        <p:nvSpPr>
          <p:cNvPr id="5" name="The CEPC Program">
            <a:extLst>
              <a:ext uri="{FF2B5EF4-FFF2-40B4-BE49-F238E27FC236}">
                <a16:creationId xmlns:a16="http://schemas.microsoft.com/office/drawing/2014/main" id="{E8133232-C1B1-A548-B554-52A4D6A2369A}"/>
              </a:ext>
            </a:extLst>
          </p:cNvPr>
          <p:cNvSpPr txBox="1">
            <a:spLocks/>
          </p:cNvSpPr>
          <p:nvPr/>
        </p:nvSpPr>
        <p:spPr>
          <a:xfrm>
            <a:off x="182112" y="15240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kern="12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</a:t>
            </a:r>
            <a:r>
              <a:rPr lang="en-US" altLang="zh-CN" kern="1200" baseline="300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measurements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" altLang="zh-CN" dirty="0">
              <a:solidFill>
                <a:schemeClr val="tx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2674DFE-E50E-7346-A658-0FD6B1B01F87}"/>
              </a:ext>
            </a:extLst>
          </p:cNvPr>
          <p:cNvSpPr/>
          <p:nvPr/>
        </p:nvSpPr>
        <p:spPr>
          <a:xfrm>
            <a:off x="17793445" y="584335"/>
            <a:ext cx="65197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solidFill>
                  <a:schemeClr val="tx1"/>
                </a:solidFill>
              </a:rPr>
              <a:t>By Dr. </a:t>
            </a:r>
            <a:r>
              <a:rPr lang="en-US" altLang="zh-CN" dirty="0">
                <a:solidFill>
                  <a:schemeClr val="tx1"/>
                </a:solidFill>
              </a:rPr>
              <a:t>Bo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Li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(Yantai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U.)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559706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2B58381-E8A2-3341-9F6E-DF4465C1789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26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64B5889-14EE-9D43-81B6-FF41F62EA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24" y="1392701"/>
            <a:ext cx="19119943" cy="122953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68DA2DF-D879-6542-9046-1C4C755F4B3D}"/>
              </a:ext>
            </a:extLst>
          </p:cNvPr>
          <p:cNvSpPr/>
          <p:nvPr/>
        </p:nvSpPr>
        <p:spPr>
          <a:xfrm>
            <a:off x="15087480" y="27958"/>
            <a:ext cx="862127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solidFill>
                  <a:schemeClr val="tx1"/>
                </a:solidFill>
              </a:rPr>
              <a:t>By </a:t>
            </a:r>
            <a:r>
              <a:rPr lang="en" altLang="zh-CN" dirty="0" err="1">
                <a:solidFill>
                  <a:schemeClr val="tx1"/>
                </a:solidFill>
              </a:rPr>
              <a:t>jiaYing</a:t>
            </a:r>
            <a:r>
              <a:rPr lang="en" altLang="zh-CN" dirty="0">
                <a:solidFill>
                  <a:schemeClr val="tx1"/>
                </a:solidFill>
              </a:rPr>
              <a:t> </a:t>
            </a:r>
            <a:r>
              <a:rPr lang="en" altLang="zh-CN" dirty="0" err="1">
                <a:solidFill>
                  <a:schemeClr val="tx1"/>
                </a:solidFill>
              </a:rPr>
              <a:t>Gu,lingfeng</a:t>
            </a:r>
            <a:r>
              <a:rPr lang="en" altLang="zh-CN" dirty="0">
                <a:solidFill>
                  <a:schemeClr val="tx1"/>
                </a:solidFill>
              </a:rPr>
              <a:t> Li</a:t>
            </a:r>
          </a:p>
          <a:p>
            <a:r>
              <a:rPr lang="en" altLang="zh-CN" dirty="0">
                <a:solidFill>
                  <a:schemeClr val="tx1"/>
                </a:solidFill>
              </a:rPr>
              <a:t>Dan Yu, </a:t>
            </a:r>
            <a:r>
              <a:rPr lang="en" altLang="zh-CN" dirty="0" err="1">
                <a:solidFill>
                  <a:schemeClr val="tx1"/>
                </a:solidFill>
              </a:rPr>
              <a:t>Shuqi</a:t>
            </a:r>
            <a:r>
              <a:rPr lang="en" altLang="zh-CN" dirty="0">
                <a:solidFill>
                  <a:schemeClr val="tx1"/>
                </a:solidFill>
              </a:rPr>
              <a:t> Li, </a:t>
            </a:r>
            <a:r>
              <a:rPr lang="en" altLang="zh-CN" dirty="0" err="1">
                <a:solidFill>
                  <a:schemeClr val="tx1"/>
                </a:solidFill>
              </a:rPr>
              <a:t>Manqi</a:t>
            </a:r>
            <a:r>
              <a:rPr lang="en" altLang="zh-CN" dirty="0">
                <a:solidFill>
                  <a:schemeClr val="tx1"/>
                </a:solidFill>
              </a:rPr>
              <a:t>, Zhijun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495FEC8-8805-814D-BB66-F4227963DB0B}"/>
              </a:ext>
            </a:extLst>
          </p:cNvPr>
          <p:cNvSpPr/>
          <p:nvPr/>
        </p:nvSpPr>
        <p:spPr>
          <a:xfrm>
            <a:off x="2397740" y="469371"/>
            <a:ext cx="108214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/>
            <a:r>
              <a:rPr lang="en-US" altLang="zh-CN" sz="54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TGC</a:t>
            </a:r>
            <a:r>
              <a:rPr lang="zh-CN" altLang="en-US" sz="54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54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with</a:t>
            </a:r>
            <a:r>
              <a:rPr lang="zh-CN" altLang="en-US" sz="54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54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optimal</a:t>
            </a:r>
            <a:r>
              <a:rPr lang="zh-CN" altLang="en-US" sz="54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54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observables</a:t>
            </a:r>
            <a:r>
              <a:rPr lang="zh-CN" altLang="en-US" sz="54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" altLang="zh-CN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7497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1D6842D-1E72-8D43-BD51-3F9CD187755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27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1B4A5E-EF00-0042-93B6-B07016A69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4" y="1475172"/>
            <a:ext cx="10085292" cy="1213878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BD3EBD0-3EE8-7648-AF3E-B51ECA3DDCF3}"/>
              </a:ext>
            </a:extLst>
          </p:cNvPr>
          <p:cNvSpPr/>
          <p:nvPr/>
        </p:nvSpPr>
        <p:spPr>
          <a:xfrm>
            <a:off x="5386106" y="422104"/>
            <a:ext cx="108214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/>
            <a:r>
              <a:rPr lang="en-US" altLang="zh-CN" sz="54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TGC</a:t>
            </a:r>
            <a:r>
              <a:rPr lang="zh-CN" altLang="en-US" sz="54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54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with</a:t>
            </a:r>
            <a:r>
              <a:rPr lang="zh-CN" altLang="en-US" sz="54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54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optimal</a:t>
            </a:r>
            <a:r>
              <a:rPr lang="zh-CN" altLang="en-US" sz="54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54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observables</a:t>
            </a:r>
            <a:r>
              <a:rPr lang="zh-CN" altLang="en-US" sz="54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" altLang="zh-CN" sz="5400" dirty="0">
              <a:solidFill>
                <a:schemeClr val="tx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766A2C-0E5C-CE4F-8B16-E8FB5FB1C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818" y="1345434"/>
            <a:ext cx="9453477" cy="1250948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91F1D64-29B8-054E-9D0F-7B72244F0F40}"/>
              </a:ext>
            </a:extLst>
          </p:cNvPr>
          <p:cNvSpPr/>
          <p:nvPr/>
        </p:nvSpPr>
        <p:spPr>
          <a:xfrm>
            <a:off x="16207530" y="28622"/>
            <a:ext cx="862127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solidFill>
                  <a:schemeClr val="tx1"/>
                </a:solidFill>
              </a:rPr>
              <a:t>By </a:t>
            </a:r>
            <a:r>
              <a:rPr lang="en" altLang="zh-CN" dirty="0" err="1">
                <a:solidFill>
                  <a:schemeClr val="tx1"/>
                </a:solidFill>
              </a:rPr>
              <a:t>jiaYing</a:t>
            </a:r>
            <a:r>
              <a:rPr lang="en" altLang="zh-CN" dirty="0">
                <a:solidFill>
                  <a:schemeClr val="tx1"/>
                </a:solidFill>
              </a:rPr>
              <a:t> </a:t>
            </a:r>
            <a:r>
              <a:rPr lang="en" altLang="zh-CN" dirty="0" err="1">
                <a:solidFill>
                  <a:schemeClr val="tx1"/>
                </a:solidFill>
              </a:rPr>
              <a:t>Gu,lingfeng</a:t>
            </a:r>
            <a:r>
              <a:rPr lang="en" altLang="zh-CN" dirty="0">
                <a:solidFill>
                  <a:schemeClr val="tx1"/>
                </a:solidFill>
              </a:rPr>
              <a:t> Li</a:t>
            </a:r>
          </a:p>
          <a:p>
            <a:r>
              <a:rPr lang="en" altLang="zh-CN" dirty="0">
                <a:solidFill>
                  <a:schemeClr val="tx1"/>
                </a:solidFill>
              </a:rPr>
              <a:t>Dan Yu, </a:t>
            </a:r>
            <a:r>
              <a:rPr lang="en" altLang="zh-CN" dirty="0" err="1">
                <a:solidFill>
                  <a:schemeClr val="tx1"/>
                </a:solidFill>
              </a:rPr>
              <a:t>Shuqi</a:t>
            </a:r>
            <a:r>
              <a:rPr lang="en" altLang="zh-CN" dirty="0">
                <a:solidFill>
                  <a:schemeClr val="tx1"/>
                </a:solidFill>
              </a:rPr>
              <a:t> Li, </a:t>
            </a:r>
            <a:r>
              <a:rPr lang="en" altLang="zh-CN" dirty="0" err="1">
                <a:solidFill>
                  <a:schemeClr val="tx1"/>
                </a:solidFill>
              </a:rPr>
              <a:t>Manqi</a:t>
            </a:r>
            <a:r>
              <a:rPr lang="en" altLang="zh-CN" dirty="0">
                <a:solidFill>
                  <a:schemeClr val="tx1"/>
                </a:solidFill>
              </a:rPr>
              <a:t>, Zhijun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76567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7213B31-77F2-5546-A372-E0D1DB0BEA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28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969E299-46BC-EC44-B991-E6F5CFA9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18" y="1152949"/>
            <a:ext cx="9197788" cy="1236631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C7F945B-D3F1-614E-87C1-1C2FC485A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556" y="3282950"/>
            <a:ext cx="10426700" cy="71501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336A27F-3A6A-754B-83B0-21A130B2E4BF}"/>
              </a:ext>
            </a:extLst>
          </p:cNvPr>
          <p:cNvSpPr/>
          <p:nvPr/>
        </p:nvSpPr>
        <p:spPr>
          <a:xfrm>
            <a:off x="11352650" y="365089"/>
            <a:ext cx="101168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/>
            <a:r>
              <a:rPr lang="en-US" altLang="zh-CN" sz="4800" dirty="0">
                <a:solidFill>
                  <a:schemeClr val="tx1"/>
                </a:solidFill>
              </a:rPr>
              <a:t>Bounds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in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 err="1">
                <a:solidFill>
                  <a:schemeClr val="tx1"/>
                </a:solidFill>
              </a:rPr>
              <a:t>aQGCs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(by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Cen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Zhang)</a:t>
            </a:r>
          </a:p>
        </p:txBody>
      </p:sp>
    </p:spTree>
    <p:extLst>
      <p:ext uri="{BB962C8B-B14F-4D97-AF65-F5344CB8AC3E}">
        <p14:creationId xmlns:p14="http://schemas.microsoft.com/office/powerpoint/2010/main" val="334215814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061078-79EB-A643-AB85-54330F689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293" y="-40887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Backup: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momentum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resolution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@</a:t>
            </a:r>
            <a:r>
              <a:rPr kumimoji="1" lang="zh-CN" altLang="en-US" dirty="0"/>
              <a:t> </a:t>
            </a:r>
            <a:r>
              <a:rPr kumimoji="1" lang="en-US" altLang="zh-CN" dirty="0"/>
              <a:t>Z</a:t>
            </a:r>
            <a:r>
              <a:rPr kumimoji="1" lang="zh-CN" altLang="en-US" dirty="0"/>
              <a:t> </a:t>
            </a:r>
            <a:r>
              <a:rPr kumimoji="1" lang="en-US" altLang="zh-CN" dirty="0"/>
              <a:t>pole</a:t>
            </a:r>
            <a:r>
              <a:rPr kumimoji="1" lang="zh-CN" altLang="en-US" dirty="0"/>
              <a:t> 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FC7A42A-FFB1-554A-A804-3D3BCF118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0988"/>
            <a:ext cx="8999954" cy="7101383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345CF3-8DF9-EC41-A029-1B9379ADC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667" y="1482329"/>
            <a:ext cx="22622934" cy="6127638"/>
          </a:xfrm>
        </p:spPr>
        <p:txBody>
          <a:bodyPr/>
          <a:lstStyle/>
          <a:p>
            <a:pPr marL="685800" indent="-685800">
              <a:buFont typeface="Wingdings" pitchFamily="2" charset="2"/>
              <a:buChar char="l"/>
            </a:pPr>
            <a:r>
              <a:rPr kumimoji="1" lang="en-US" altLang="zh-CN" dirty="0"/>
              <a:t>Current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optimization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ZH</a:t>
            </a:r>
            <a:r>
              <a:rPr kumimoji="1" lang="zh-CN" altLang="en-US" dirty="0"/>
              <a:t> </a:t>
            </a:r>
            <a:r>
              <a:rPr kumimoji="1" lang="en-US" altLang="zh-CN" dirty="0"/>
              <a:t>runs</a:t>
            </a:r>
            <a:r>
              <a:rPr kumimoji="1" lang="zh-CN" altLang="en-US" dirty="0"/>
              <a:t>  </a:t>
            </a:r>
            <a:r>
              <a:rPr kumimoji="1" lang="en-US" altLang="zh-CN" dirty="0"/>
              <a:t>@</a:t>
            </a:r>
            <a:r>
              <a:rPr kumimoji="1" lang="zh-CN" altLang="en-US" dirty="0"/>
              <a:t> </a:t>
            </a:r>
            <a:r>
              <a:rPr kumimoji="1" lang="en-US" altLang="zh-CN" dirty="0"/>
              <a:t>240GeV</a:t>
            </a:r>
          </a:p>
          <a:p>
            <a:pPr marL="685800" indent="-685800">
              <a:buFont typeface="Wingdings" pitchFamily="2" charset="2"/>
              <a:buChar char="l"/>
            </a:pPr>
            <a:r>
              <a:rPr kumimoji="1" lang="en-US" altLang="zh-CN" dirty="0"/>
              <a:t>Most</a:t>
            </a:r>
            <a:r>
              <a:rPr kumimoji="1" lang="zh-CN" altLang="en-US" dirty="0"/>
              <a:t> </a:t>
            </a:r>
            <a:r>
              <a:rPr kumimoji="1" lang="en-US" altLang="zh-CN" dirty="0"/>
              <a:t>demanding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case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low</a:t>
            </a:r>
            <a:r>
              <a:rPr kumimoji="1" lang="zh-CN" altLang="en-US" dirty="0"/>
              <a:t> </a:t>
            </a:r>
            <a:r>
              <a:rPr kumimoji="1" lang="en-US" altLang="zh-CN" dirty="0"/>
              <a:t>momentum track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resolution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flavor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physics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marL="685800" indent="-685800">
              <a:buFont typeface="Wingdings" pitchFamily="2" charset="2"/>
              <a:buChar char="l"/>
            </a:pPr>
            <a:r>
              <a:rPr kumimoji="1" lang="en-US" altLang="zh-CN" dirty="0"/>
              <a:t>Current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good</a:t>
            </a:r>
            <a:r>
              <a:rPr kumimoji="1" lang="zh-CN" altLang="en-US" dirty="0"/>
              <a:t> </a:t>
            </a:r>
            <a:r>
              <a:rPr kumimoji="1" lang="en-US" altLang="zh-CN" dirty="0"/>
              <a:t>enough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EWK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flavor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physics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Z</a:t>
            </a:r>
            <a:r>
              <a:rPr kumimoji="1" lang="zh-CN" altLang="en-US" dirty="0"/>
              <a:t> </a:t>
            </a:r>
            <a:r>
              <a:rPr kumimoji="1" lang="en-US" altLang="zh-CN" dirty="0"/>
              <a:t>pole</a:t>
            </a:r>
          </a:p>
          <a:p>
            <a:pPr marL="685800" lvl="1" indent="-685800">
              <a:buFont typeface="Wingdings" pitchFamily="2" charset="2"/>
              <a:buChar char="l"/>
            </a:pPr>
            <a:endParaRPr kumimoji="1" lang="en-US" altLang="zh-CN" dirty="0"/>
          </a:p>
          <a:p>
            <a:r>
              <a:rPr kumimoji="1" lang="zh-CN" altLang="en-US" dirty="0"/>
              <a:t>  </a:t>
            </a:r>
            <a:endParaRPr kumimoji="1" lang="en-US" altLang="zh-CN" dirty="0"/>
          </a:p>
          <a:p>
            <a:pPr marL="685800" indent="-685800">
              <a:buFont typeface="Wingdings" pitchFamily="2" charset="2"/>
              <a:buChar char="l"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EDB985-0F6A-0341-8382-906CBC3A930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C0799DF-D646-4641-9CCB-B901D8D70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232" y="6090988"/>
            <a:ext cx="10492024" cy="723755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CA5812-AACE-B346-91FD-AE793F3004E9}"/>
              </a:ext>
            </a:extLst>
          </p:cNvPr>
          <p:cNvSpPr/>
          <p:nvPr/>
        </p:nvSpPr>
        <p:spPr>
          <a:xfrm>
            <a:off x="204389" y="5023258"/>
            <a:ext cx="83022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FFC000"/>
                </a:solidFill>
              </a:rPr>
              <a:t>B</a:t>
            </a:r>
            <a:r>
              <a:rPr kumimoji="1" lang="en-US" altLang="zh-CN" baseline="-25000" dirty="0">
                <a:solidFill>
                  <a:srgbClr val="FFC000"/>
                </a:solidFill>
              </a:rPr>
              <a:t>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/B</a:t>
            </a:r>
            <a:r>
              <a:rPr kumimoji="1" lang="en-US" altLang="zh-CN" baseline="30000" dirty="0">
                <a:solidFill>
                  <a:srgbClr val="FFC000"/>
                </a:solidFill>
              </a:rPr>
              <a:t>0</a:t>
            </a:r>
            <a:r>
              <a:rPr kumimoji="1" lang="en-US" altLang="zh-CN" dirty="0">
                <a:solidFill>
                  <a:srgbClr val="FFC000"/>
                </a:solidFill>
              </a:rPr>
              <a:t>-&gt; </a:t>
            </a:r>
            <a:r>
              <a:rPr kumimoji="1" lang="en-US" altLang="zh-CN" dirty="0" err="1">
                <a:solidFill>
                  <a:srgbClr val="FFC000"/>
                </a:solidFill>
              </a:rPr>
              <a:t>μ</a:t>
            </a:r>
            <a:r>
              <a:rPr kumimoji="1" lang="en-US" altLang="zh-CN" dirty="0">
                <a:solidFill>
                  <a:srgbClr val="FFC000"/>
                </a:solidFill>
              </a:rPr>
              <a:t> </a:t>
            </a:r>
            <a:r>
              <a:rPr kumimoji="1" lang="en-US" altLang="zh-CN" dirty="0" err="1">
                <a:solidFill>
                  <a:srgbClr val="FFC000"/>
                </a:solidFill>
              </a:rPr>
              <a:t>μ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by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CMS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and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 err="1">
                <a:solidFill>
                  <a:srgbClr val="FFC000"/>
                </a:solidFill>
              </a:rPr>
              <a:t>LHCb</a:t>
            </a:r>
            <a:endParaRPr lang="zh-CN" altLang="en-US" dirty="0">
              <a:solidFill>
                <a:srgbClr val="FFC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4E14AD5-1059-4A47-873B-5708B7D57150}"/>
              </a:ext>
            </a:extLst>
          </p:cNvPr>
          <p:cNvSpPr/>
          <p:nvPr/>
        </p:nvSpPr>
        <p:spPr>
          <a:xfrm>
            <a:off x="19967264" y="9685303"/>
            <a:ext cx="313098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CEPC</a:t>
            </a:r>
            <a:r>
              <a:rPr kumimoji="1" lang="zh-CN" altLang="en-US" dirty="0"/>
              <a:t> </a:t>
            </a:r>
            <a:r>
              <a:rPr kumimoji="1" lang="en-US" altLang="zh-CN" dirty="0"/>
              <a:t>CDR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607E7FA-FC23-F141-B4D0-5DD8A05AAA3F}"/>
              </a:ext>
            </a:extLst>
          </p:cNvPr>
          <p:cNvSpPr/>
          <p:nvPr/>
        </p:nvSpPr>
        <p:spPr>
          <a:xfrm>
            <a:off x="9237597" y="5045575"/>
            <a:ext cx="84625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FFC000"/>
                </a:solidFill>
              </a:rPr>
              <a:t>Momentum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resolution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in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CEPC</a:t>
            </a:r>
            <a:endParaRPr lang="zh-CN" altLang="en-US" dirty="0">
              <a:solidFill>
                <a:srgbClr val="FFC00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60C824-DD75-D444-A8FE-E64EDBEF1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1176" y="4046256"/>
            <a:ext cx="6752824" cy="20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4551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The CEPC Progr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 CEPC Program</a:t>
            </a:r>
          </a:p>
        </p:txBody>
      </p:sp>
      <p:sp>
        <p:nvSpPr>
          <p:cNvPr id="7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aphicFrame>
        <p:nvGraphicFramePr>
          <p:cNvPr id="791" name="气泡图"/>
          <p:cNvGraphicFramePr/>
          <p:nvPr>
            <p:extLst>
              <p:ext uri="{D42A27DB-BD31-4B8C-83A1-F6EECF244321}">
                <p14:modId xmlns:p14="http://schemas.microsoft.com/office/powerpoint/2010/main" val="2723166793"/>
              </p:ext>
            </p:extLst>
          </p:nvPr>
        </p:nvGraphicFramePr>
        <p:xfrm>
          <a:off x="3687208" y="2258693"/>
          <a:ext cx="19418579" cy="11217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92" name="Luminosity per IP  [1034cm-2s-1]"/>
          <p:cNvSpPr txBox="1"/>
          <p:nvPr/>
        </p:nvSpPr>
        <p:spPr>
          <a:xfrm rot="16200000">
            <a:off x="-795666" y="6903809"/>
            <a:ext cx="7806516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b="0"/>
            </a:pPr>
            <a:r>
              <a:rPr dirty="0"/>
              <a:t>Luminosity </a:t>
            </a:r>
            <a:r>
              <a:rPr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per IP</a:t>
            </a:r>
            <a:r>
              <a:rPr dirty="0"/>
              <a:t>  [10</a:t>
            </a:r>
            <a:r>
              <a:rPr baseline="31999" dirty="0"/>
              <a:t>34</a:t>
            </a:r>
            <a:r>
              <a:rPr dirty="0"/>
              <a:t>cm</a:t>
            </a:r>
            <a:r>
              <a:rPr baseline="31999" dirty="0"/>
              <a:t>-2</a:t>
            </a:r>
            <a:r>
              <a:rPr dirty="0"/>
              <a:t>s</a:t>
            </a:r>
            <a:r>
              <a:rPr baseline="31999" dirty="0"/>
              <a:t>-1</a:t>
            </a:r>
            <a:r>
              <a:rPr dirty="0"/>
              <a:t>]</a:t>
            </a:r>
          </a:p>
        </p:txBody>
      </p:sp>
      <p:grpSp>
        <p:nvGrpSpPr>
          <p:cNvPr id="815" name="绘图"/>
          <p:cNvGrpSpPr/>
          <p:nvPr/>
        </p:nvGrpSpPr>
        <p:grpSpPr>
          <a:xfrm>
            <a:off x="18497083" y="568235"/>
            <a:ext cx="3225214" cy="1777907"/>
            <a:chOff x="0" y="0"/>
            <a:chExt cx="3225213" cy="1777905"/>
          </a:xfrm>
        </p:grpSpPr>
        <p:sp>
          <p:nvSpPr>
            <p:cNvPr id="793" name="线条"/>
            <p:cNvSpPr/>
            <p:nvPr/>
          </p:nvSpPr>
          <p:spPr>
            <a:xfrm>
              <a:off x="604820" y="230659"/>
              <a:ext cx="573692" cy="552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551" extrusionOk="0">
                  <a:moveTo>
                    <a:pt x="212" y="545"/>
                  </a:moveTo>
                  <a:cubicBezTo>
                    <a:pt x="90" y="375"/>
                    <a:pt x="-33" y="206"/>
                    <a:pt x="8" y="100"/>
                  </a:cubicBezTo>
                  <a:cubicBezTo>
                    <a:pt x="49" y="-7"/>
                    <a:pt x="253" y="-49"/>
                    <a:pt x="437" y="78"/>
                  </a:cubicBezTo>
                  <a:cubicBezTo>
                    <a:pt x="622" y="206"/>
                    <a:pt x="785" y="503"/>
                    <a:pt x="1072" y="948"/>
                  </a:cubicBezTo>
                  <a:cubicBezTo>
                    <a:pt x="1358" y="1394"/>
                    <a:pt x="1767" y="1988"/>
                    <a:pt x="2237" y="2624"/>
                  </a:cubicBezTo>
                  <a:cubicBezTo>
                    <a:pt x="2708" y="3261"/>
                    <a:pt x="3240" y="3940"/>
                    <a:pt x="3853" y="4640"/>
                  </a:cubicBezTo>
                  <a:cubicBezTo>
                    <a:pt x="4467" y="5340"/>
                    <a:pt x="5162" y="6062"/>
                    <a:pt x="5715" y="6677"/>
                  </a:cubicBezTo>
                  <a:cubicBezTo>
                    <a:pt x="6267" y="7292"/>
                    <a:pt x="6676" y="7802"/>
                    <a:pt x="7228" y="8332"/>
                  </a:cubicBezTo>
                  <a:cubicBezTo>
                    <a:pt x="7781" y="8863"/>
                    <a:pt x="8476" y="9414"/>
                    <a:pt x="9192" y="10030"/>
                  </a:cubicBezTo>
                  <a:cubicBezTo>
                    <a:pt x="9908" y="10645"/>
                    <a:pt x="10644" y="11324"/>
                    <a:pt x="11278" y="11897"/>
                  </a:cubicBezTo>
                  <a:cubicBezTo>
                    <a:pt x="11912" y="12470"/>
                    <a:pt x="12444" y="12936"/>
                    <a:pt x="12976" y="13382"/>
                  </a:cubicBezTo>
                  <a:cubicBezTo>
                    <a:pt x="13508" y="13828"/>
                    <a:pt x="14040" y="14252"/>
                    <a:pt x="14572" y="14698"/>
                  </a:cubicBezTo>
                  <a:cubicBezTo>
                    <a:pt x="15103" y="15143"/>
                    <a:pt x="15635" y="15610"/>
                    <a:pt x="16065" y="15992"/>
                  </a:cubicBezTo>
                  <a:cubicBezTo>
                    <a:pt x="16494" y="16374"/>
                    <a:pt x="16822" y="16671"/>
                    <a:pt x="17190" y="17053"/>
                  </a:cubicBezTo>
                  <a:cubicBezTo>
                    <a:pt x="17558" y="17435"/>
                    <a:pt x="17967" y="17901"/>
                    <a:pt x="18397" y="18347"/>
                  </a:cubicBezTo>
                  <a:cubicBezTo>
                    <a:pt x="18826" y="18793"/>
                    <a:pt x="19276" y="19217"/>
                    <a:pt x="19726" y="19684"/>
                  </a:cubicBezTo>
                  <a:cubicBezTo>
                    <a:pt x="20176" y="20151"/>
                    <a:pt x="20626" y="20660"/>
                    <a:pt x="20933" y="20978"/>
                  </a:cubicBezTo>
                  <a:cubicBezTo>
                    <a:pt x="21240" y="21296"/>
                    <a:pt x="21403" y="21424"/>
                    <a:pt x="21567" y="21551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794" name="线条"/>
            <p:cNvSpPr/>
            <p:nvPr/>
          </p:nvSpPr>
          <p:spPr>
            <a:xfrm>
              <a:off x="538653" y="832266"/>
              <a:ext cx="636595" cy="656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58" y="21099"/>
                    <a:pt x="517" y="20597"/>
                    <a:pt x="1089" y="19899"/>
                  </a:cubicBezTo>
                  <a:cubicBezTo>
                    <a:pt x="1662" y="19200"/>
                    <a:pt x="2548" y="18304"/>
                    <a:pt x="3378" y="17463"/>
                  </a:cubicBezTo>
                  <a:cubicBezTo>
                    <a:pt x="4209" y="16621"/>
                    <a:pt x="4985" y="15833"/>
                    <a:pt x="5705" y="15045"/>
                  </a:cubicBezTo>
                  <a:cubicBezTo>
                    <a:pt x="6425" y="14257"/>
                    <a:pt x="7089" y="13469"/>
                    <a:pt x="7625" y="12878"/>
                  </a:cubicBezTo>
                  <a:cubicBezTo>
                    <a:pt x="8160" y="12287"/>
                    <a:pt x="8566" y="11893"/>
                    <a:pt x="9028" y="11409"/>
                  </a:cubicBezTo>
                  <a:cubicBezTo>
                    <a:pt x="9489" y="10925"/>
                    <a:pt x="10006" y="10352"/>
                    <a:pt x="10689" y="9672"/>
                  </a:cubicBezTo>
                  <a:cubicBezTo>
                    <a:pt x="11372" y="8991"/>
                    <a:pt x="12222" y="8203"/>
                    <a:pt x="12997" y="7433"/>
                  </a:cubicBezTo>
                  <a:cubicBezTo>
                    <a:pt x="13772" y="6663"/>
                    <a:pt x="14474" y="5910"/>
                    <a:pt x="15120" y="5284"/>
                  </a:cubicBezTo>
                  <a:cubicBezTo>
                    <a:pt x="15766" y="4657"/>
                    <a:pt x="16357" y="4155"/>
                    <a:pt x="16966" y="3582"/>
                  </a:cubicBezTo>
                  <a:cubicBezTo>
                    <a:pt x="17575" y="3009"/>
                    <a:pt x="18203" y="2364"/>
                    <a:pt x="18812" y="1809"/>
                  </a:cubicBezTo>
                  <a:cubicBezTo>
                    <a:pt x="19422" y="1254"/>
                    <a:pt x="20012" y="788"/>
                    <a:pt x="20474" y="501"/>
                  </a:cubicBezTo>
                  <a:cubicBezTo>
                    <a:pt x="20935" y="215"/>
                    <a:pt x="21268" y="107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795" name="线条"/>
            <p:cNvSpPr/>
            <p:nvPr/>
          </p:nvSpPr>
          <p:spPr>
            <a:xfrm>
              <a:off x="731263" y="318835"/>
              <a:ext cx="177583" cy="245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488" extrusionOk="0">
                  <a:moveTo>
                    <a:pt x="16595" y="2077"/>
                  </a:moveTo>
                  <a:cubicBezTo>
                    <a:pt x="16463" y="1601"/>
                    <a:pt x="16332" y="1125"/>
                    <a:pt x="15805" y="697"/>
                  </a:cubicBezTo>
                  <a:cubicBezTo>
                    <a:pt x="15278" y="269"/>
                    <a:pt x="14356" y="-112"/>
                    <a:pt x="13895" y="31"/>
                  </a:cubicBezTo>
                  <a:cubicBezTo>
                    <a:pt x="13434" y="173"/>
                    <a:pt x="13434" y="840"/>
                    <a:pt x="13895" y="1934"/>
                  </a:cubicBezTo>
                  <a:cubicBezTo>
                    <a:pt x="14356" y="3028"/>
                    <a:pt x="15278" y="4551"/>
                    <a:pt x="16266" y="5978"/>
                  </a:cubicBezTo>
                  <a:cubicBezTo>
                    <a:pt x="17254" y="7405"/>
                    <a:pt x="18307" y="8737"/>
                    <a:pt x="19163" y="9736"/>
                  </a:cubicBezTo>
                  <a:cubicBezTo>
                    <a:pt x="20020" y="10736"/>
                    <a:pt x="20678" y="11402"/>
                    <a:pt x="21073" y="11973"/>
                  </a:cubicBezTo>
                  <a:cubicBezTo>
                    <a:pt x="21468" y="12544"/>
                    <a:pt x="21600" y="13019"/>
                    <a:pt x="21402" y="13400"/>
                  </a:cubicBezTo>
                  <a:cubicBezTo>
                    <a:pt x="21205" y="13781"/>
                    <a:pt x="20678" y="14066"/>
                    <a:pt x="18702" y="14827"/>
                  </a:cubicBezTo>
                  <a:cubicBezTo>
                    <a:pt x="16727" y="15588"/>
                    <a:pt x="13302" y="16825"/>
                    <a:pt x="10076" y="17777"/>
                  </a:cubicBezTo>
                  <a:cubicBezTo>
                    <a:pt x="6849" y="18729"/>
                    <a:pt x="3820" y="19395"/>
                    <a:pt x="2173" y="19966"/>
                  </a:cubicBezTo>
                  <a:cubicBezTo>
                    <a:pt x="527" y="20536"/>
                    <a:pt x="263" y="21012"/>
                    <a:pt x="0" y="21488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796" name="线条"/>
            <p:cNvSpPr/>
            <p:nvPr/>
          </p:nvSpPr>
          <p:spPr>
            <a:xfrm>
              <a:off x="756249" y="992231"/>
              <a:ext cx="206801" cy="167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482" extrusionOk="0">
                  <a:moveTo>
                    <a:pt x="3171" y="0"/>
                  </a:moveTo>
                  <a:cubicBezTo>
                    <a:pt x="2718" y="3763"/>
                    <a:pt x="2266" y="7525"/>
                    <a:pt x="1757" y="10521"/>
                  </a:cubicBezTo>
                  <a:cubicBezTo>
                    <a:pt x="1248" y="13517"/>
                    <a:pt x="683" y="15747"/>
                    <a:pt x="343" y="17419"/>
                  </a:cubicBezTo>
                  <a:cubicBezTo>
                    <a:pt x="4" y="19092"/>
                    <a:pt x="-109" y="20206"/>
                    <a:pt x="117" y="20834"/>
                  </a:cubicBezTo>
                  <a:cubicBezTo>
                    <a:pt x="343" y="21461"/>
                    <a:pt x="909" y="21600"/>
                    <a:pt x="2549" y="21391"/>
                  </a:cubicBezTo>
                  <a:cubicBezTo>
                    <a:pt x="4188" y="21182"/>
                    <a:pt x="6903" y="20625"/>
                    <a:pt x="9956" y="20137"/>
                  </a:cubicBezTo>
                  <a:cubicBezTo>
                    <a:pt x="13009" y="19649"/>
                    <a:pt x="16402" y="19231"/>
                    <a:pt x="18381" y="19022"/>
                  </a:cubicBezTo>
                  <a:cubicBezTo>
                    <a:pt x="20360" y="18813"/>
                    <a:pt x="20926" y="18813"/>
                    <a:pt x="21208" y="18952"/>
                  </a:cubicBezTo>
                  <a:cubicBezTo>
                    <a:pt x="21491" y="19092"/>
                    <a:pt x="21491" y="19370"/>
                    <a:pt x="21491" y="19649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797" name="线条"/>
            <p:cNvSpPr/>
            <p:nvPr/>
          </p:nvSpPr>
          <p:spPr>
            <a:xfrm>
              <a:off x="43035" y="77455"/>
              <a:ext cx="267100" cy="257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393" extrusionOk="0">
                  <a:moveTo>
                    <a:pt x="739" y="20392"/>
                  </a:moveTo>
                  <a:cubicBezTo>
                    <a:pt x="302" y="20754"/>
                    <a:pt x="-135" y="21115"/>
                    <a:pt x="40" y="21296"/>
                  </a:cubicBezTo>
                  <a:cubicBezTo>
                    <a:pt x="215" y="21477"/>
                    <a:pt x="1002" y="21477"/>
                    <a:pt x="2488" y="20664"/>
                  </a:cubicBezTo>
                  <a:cubicBezTo>
                    <a:pt x="3975" y="19850"/>
                    <a:pt x="6161" y="18223"/>
                    <a:pt x="8085" y="16416"/>
                  </a:cubicBezTo>
                  <a:cubicBezTo>
                    <a:pt x="10009" y="14608"/>
                    <a:pt x="11671" y="12620"/>
                    <a:pt x="12720" y="10361"/>
                  </a:cubicBezTo>
                  <a:cubicBezTo>
                    <a:pt x="13770" y="8101"/>
                    <a:pt x="14207" y="5571"/>
                    <a:pt x="13988" y="3808"/>
                  </a:cubicBezTo>
                  <a:cubicBezTo>
                    <a:pt x="13770" y="2046"/>
                    <a:pt x="12895" y="1052"/>
                    <a:pt x="12064" y="510"/>
                  </a:cubicBezTo>
                  <a:cubicBezTo>
                    <a:pt x="11233" y="-33"/>
                    <a:pt x="10446" y="-123"/>
                    <a:pt x="9703" y="148"/>
                  </a:cubicBezTo>
                  <a:cubicBezTo>
                    <a:pt x="8960" y="419"/>
                    <a:pt x="8260" y="1052"/>
                    <a:pt x="7604" y="2362"/>
                  </a:cubicBezTo>
                  <a:cubicBezTo>
                    <a:pt x="6948" y="3673"/>
                    <a:pt x="6336" y="5661"/>
                    <a:pt x="6293" y="7785"/>
                  </a:cubicBezTo>
                  <a:cubicBezTo>
                    <a:pt x="6249" y="9909"/>
                    <a:pt x="6774" y="12168"/>
                    <a:pt x="8042" y="13885"/>
                  </a:cubicBezTo>
                  <a:cubicBezTo>
                    <a:pt x="9310" y="15603"/>
                    <a:pt x="11321" y="16777"/>
                    <a:pt x="13420" y="17546"/>
                  </a:cubicBezTo>
                  <a:cubicBezTo>
                    <a:pt x="15518" y="18314"/>
                    <a:pt x="17705" y="18675"/>
                    <a:pt x="19060" y="18992"/>
                  </a:cubicBezTo>
                  <a:cubicBezTo>
                    <a:pt x="20416" y="19308"/>
                    <a:pt x="20940" y="19579"/>
                    <a:pt x="21465" y="19850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798" name="线条"/>
            <p:cNvSpPr/>
            <p:nvPr/>
          </p:nvSpPr>
          <p:spPr>
            <a:xfrm>
              <a:off x="0" y="1312169"/>
              <a:ext cx="293812" cy="257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9" extrusionOk="0">
                  <a:moveTo>
                    <a:pt x="0" y="21329"/>
                  </a:moveTo>
                  <a:cubicBezTo>
                    <a:pt x="1520" y="21239"/>
                    <a:pt x="3040" y="21149"/>
                    <a:pt x="4840" y="20294"/>
                  </a:cubicBezTo>
                  <a:cubicBezTo>
                    <a:pt x="6640" y="19439"/>
                    <a:pt x="8720" y="17819"/>
                    <a:pt x="10680" y="15794"/>
                  </a:cubicBezTo>
                  <a:cubicBezTo>
                    <a:pt x="12640" y="13769"/>
                    <a:pt x="14480" y="11339"/>
                    <a:pt x="15560" y="9359"/>
                  </a:cubicBezTo>
                  <a:cubicBezTo>
                    <a:pt x="16640" y="7379"/>
                    <a:pt x="16960" y="5849"/>
                    <a:pt x="16960" y="4409"/>
                  </a:cubicBezTo>
                  <a:cubicBezTo>
                    <a:pt x="16960" y="2969"/>
                    <a:pt x="16640" y="1619"/>
                    <a:pt x="15880" y="809"/>
                  </a:cubicBezTo>
                  <a:cubicBezTo>
                    <a:pt x="15120" y="-1"/>
                    <a:pt x="13920" y="-271"/>
                    <a:pt x="12640" y="314"/>
                  </a:cubicBezTo>
                  <a:cubicBezTo>
                    <a:pt x="11360" y="899"/>
                    <a:pt x="10000" y="2339"/>
                    <a:pt x="9040" y="4319"/>
                  </a:cubicBezTo>
                  <a:cubicBezTo>
                    <a:pt x="8080" y="6299"/>
                    <a:pt x="7520" y="8819"/>
                    <a:pt x="7480" y="10799"/>
                  </a:cubicBezTo>
                  <a:cubicBezTo>
                    <a:pt x="7440" y="12779"/>
                    <a:pt x="7920" y="14219"/>
                    <a:pt x="9040" y="15434"/>
                  </a:cubicBezTo>
                  <a:cubicBezTo>
                    <a:pt x="10160" y="16649"/>
                    <a:pt x="11920" y="17639"/>
                    <a:pt x="13800" y="18404"/>
                  </a:cubicBezTo>
                  <a:cubicBezTo>
                    <a:pt x="15680" y="19169"/>
                    <a:pt x="17680" y="19709"/>
                    <a:pt x="19000" y="20114"/>
                  </a:cubicBezTo>
                  <a:cubicBezTo>
                    <a:pt x="20320" y="20519"/>
                    <a:pt x="20960" y="20789"/>
                    <a:pt x="21600" y="21059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799" name="线条"/>
            <p:cNvSpPr/>
            <p:nvPr/>
          </p:nvSpPr>
          <p:spPr>
            <a:xfrm>
              <a:off x="1170726" y="734761"/>
              <a:ext cx="1052450" cy="149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383" extrusionOk="0">
                  <a:moveTo>
                    <a:pt x="26" y="16255"/>
                  </a:moveTo>
                  <a:cubicBezTo>
                    <a:pt x="3" y="15478"/>
                    <a:pt x="-19" y="14701"/>
                    <a:pt x="26" y="13613"/>
                  </a:cubicBezTo>
                  <a:cubicBezTo>
                    <a:pt x="70" y="12525"/>
                    <a:pt x="182" y="11127"/>
                    <a:pt x="360" y="9495"/>
                  </a:cubicBezTo>
                  <a:cubicBezTo>
                    <a:pt x="539" y="7864"/>
                    <a:pt x="784" y="5999"/>
                    <a:pt x="1141" y="4600"/>
                  </a:cubicBezTo>
                  <a:cubicBezTo>
                    <a:pt x="1498" y="3202"/>
                    <a:pt x="1967" y="2269"/>
                    <a:pt x="2257" y="1881"/>
                  </a:cubicBezTo>
                  <a:cubicBezTo>
                    <a:pt x="2547" y="1492"/>
                    <a:pt x="2659" y="1648"/>
                    <a:pt x="2759" y="2813"/>
                  </a:cubicBezTo>
                  <a:cubicBezTo>
                    <a:pt x="2860" y="3979"/>
                    <a:pt x="2949" y="6154"/>
                    <a:pt x="3027" y="8174"/>
                  </a:cubicBezTo>
                  <a:cubicBezTo>
                    <a:pt x="3105" y="10195"/>
                    <a:pt x="3172" y="12059"/>
                    <a:pt x="3239" y="13302"/>
                  </a:cubicBezTo>
                  <a:cubicBezTo>
                    <a:pt x="3306" y="14546"/>
                    <a:pt x="3373" y="15167"/>
                    <a:pt x="3495" y="15789"/>
                  </a:cubicBezTo>
                  <a:cubicBezTo>
                    <a:pt x="3618" y="16410"/>
                    <a:pt x="3797" y="17032"/>
                    <a:pt x="3975" y="16721"/>
                  </a:cubicBezTo>
                  <a:cubicBezTo>
                    <a:pt x="4154" y="16410"/>
                    <a:pt x="4332" y="15167"/>
                    <a:pt x="4455" y="14235"/>
                  </a:cubicBezTo>
                  <a:cubicBezTo>
                    <a:pt x="4578" y="13302"/>
                    <a:pt x="4645" y="12681"/>
                    <a:pt x="4734" y="12448"/>
                  </a:cubicBezTo>
                  <a:cubicBezTo>
                    <a:pt x="4823" y="12215"/>
                    <a:pt x="4935" y="12370"/>
                    <a:pt x="5024" y="12137"/>
                  </a:cubicBezTo>
                  <a:cubicBezTo>
                    <a:pt x="5113" y="11904"/>
                    <a:pt x="5180" y="11282"/>
                    <a:pt x="5314" y="10039"/>
                  </a:cubicBezTo>
                  <a:cubicBezTo>
                    <a:pt x="5448" y="8796"/>
                    <a:pt x="5649" y="6931"/>
                    <a:pt x="5805" y="5843"/>
                  </a:cubicBezTo>
                  <a:cubicBezTo>
                    <a:pt x="5961" y="4756"/>
                    <a:pt x="6073" y="4445"/>
                    <a:pt x="6195" y="4289"/>
                  </a:cubicBezTo>
                  <a:cubicBezTo>
                    <a:pt x="6318" y="4134"/>
                    <a:pt x="6452" y="4134"/>
                    <a:pt x="6608" y="4678"/>
                  </a:cubicBezTo>
                  <a:cubicBezTo>
                    <a:pt x="6764" y="5222"/>
                    <a:pt x="6943" y="6310"/>
                    <a:pt x="7110" y="7941"/>
                  </a:cubicBezTo>
                  <a:cubicBezTo>
                    <a:pt x="7278" y="9573"/>
                    <a:pt x="7434" y="11748"/>
                    <a:pt x="7545" y="13302"/>
                  </a:cubicBezTo>
                  <a:cubicBezTo>
                    <a:pt x="7657" y="14856"/>
                    <a:pt x="7724" y="15789"/>
                    <a:pt x="7802" y="16566"/>
                  </a:cubicBezTo>
                  <a:cubicBezTo>
                    <a:pt x="7880" y="17343"/>
                    <a:pt x="7969" y="17964"/>
                    <a:pt x="8070" y="18197"/>
                  </a:cubicBezTo>
                  <a:cubicBezTo>
                    <a:pt x="8170" y="18430"/>
                    <a:pt x="8282" y="18275"/>
                    <a:pt x="8416" y="17654"/>
                  </a:cubicBezTo>
                  <a:cubicBezTo>
                    <a:pt x="8550" y="17032"/>
                    <a:pt x="8706" y="15944"/>
                    <a:pt x="8895" y="14079"/>
                  </a:cubicBezTo>
                  <a:cubicBezTo>
                    <a:pt x="9085" y="12215"/>
                    <a:pt x="9308" y="9573"/>
                    <a:pt x="9520" y="7475"/>
                  </a:cubicBezTo>
                  <a:cubicBezTo>
                    <a:pt x="9732" y="5377"/>
                    <a:pt x="9933" y="3823"/>
                    <a:pt x="10145" y="2813"/>
                  </a:cubicBezTo>
                  <a:cubicBezTo>
                    <a:pt x="10357" y="1803"/>
                    <a:pt x="10580" y="1337"/>
                    <a:pt x="10803" y="1803"/>
                  </a:cubicBezTo>
                  <a:cubicBezTo>
                    <a:pt x="11026" y="2269"/>
                    <a:pt x="11250" y="3668"/>
                    <a:pt x="11450" y="5533"/>
                  </a:cubicBezTo>
                  <a:cubicBezTo>
                    <a:pt x="11651" y="7397"/>
                    <a:pt x="11830" y="9728"/>
                    <a:pt x="11997" y="11515"/>
                  </a:cubicBezTo>
                  <a:cubicBezTo>
                    <a:pt x="12164" y="13302"/>
                    <a:pt x="12321" y="14546"/>
                    <a:pt x="12499" y="15323"/>
                  </a:cubicBezTo>
                  <a:cubicBezTo>
                    <a:pt x="12678" y="16100"/>
                    <a:pt x="12879" y="16410"/>
                    <a:pt x="13012" y="16255"/>
                  </a:cubicBezTo>
                  <a:cubicBezTo>
                    <a:pt x="13146" y="16100"/>
                    <a:pt x="13213" y="15478"/>
                    <a:pt x="13425" y="13225"/>
                  </a:cubicBezTo>
                  <a:cubicBezTo>
                    <a:pt x="13637" y="10971"/>
                    <a:pt x="13994" y="7087"/>
                    <a:pt x="14262" y="4678"/>
                  </a:cubicBezTo>
                  <a:cubicBezTo>
                    <a:pt x="14530" y="2269"/>
                    <a:pt x="14708" y="1337"/>
                    <a:pt x="14931" y="715"/>
                  </a:cubicBezTo>
                  <a:cubicBezTo>
                    <a:pt x="15155" y="94"/>
                    <a:pt x="15422" y="-217"/>
                    <a:pt x="15657" y="171"/>
                  </a:cubicBezTo>
                  <a:cubicBezTo>
                    <a:pt x="15891" y="560"/>
                    <a:pt x="16092" y="1648"/>
                    <a:pt x="16293" y="3746"/>
                  </a:cubicBezTo>
                  <a:cubicBezTo>
                    <a:pt x="16493" y="5843"/>
                    <a:pt x="16694" y="8951"/>
                    <a:pt x="16850" y="11282"/>
                  </a:cubicBezTo>
                  <a:cubicBezTo>
                    <a:pt x="17007" y="13613"/>
                    <a:pt x="17118" y="15167"/>
                    <a:pt x="17196" y="16333"/>
                  </a:cubicBezTo>
                  <a:cubicBezTo>
                    <a:pt x="17274" y="17498"/>
                    <a:pt x="17319" y="18275"/>
                    <a:pt x="17386" y="18897"/>
                  </a:cubicBezTo>
                  <a:cubicBezTo>
                    <a:pt x="17453" y="19518"/>
                    <a:pt x="17542" y="19984"/>
                    <a:pt x="17643" y="20062"/>
                  </a:cubicBezTo>
                  <a:cubicBezTo>
                    <a:pt x="17743" y="20140"/>
                    <a:pt x="17855" y="19829"/>
                    <a:pt x="18044" y="18586"/>
                  </a:cubicBezTo>
                  <a:cubicBezTo>
                    <a:pt x="18234" y="17343"/>
                    <a:pt x="18502" y="15167"/>
                    <a:pt x="18769" y="12992"/>
                  </a:cubicBezTo>
                  <a:cubicBezTo>
                    <a:pt x="19037" y="10816"/>
                    <a:pt x="19305" y="8641"/>
                    <a:pt x="19483" y="7320"/>
                  </a:cubicBezTo>
                  <a:cubicBezTo>
                    <a:pt x="19662" y="5999"/>
                    <a:pt x="19751" y="5533"/>
                    <a:pt x="19852" y="5144"/>
                  </a:cubicBezTo>
                  <a:cubicBezTo>
                    <a:pt x="19952" y="4756"/>
                    <a:pt x="20064" y="4445"/>
                    <a:pt x="20153" y="4600"/>
                  </a:cubicBezTo>
                  <a:cubicBezTo>
                    <a:pt x="20242" y="4756"/>
                    <a:pt x="20309" y="5377"/>
                    <a:pt x="20398" y="7087"/>
                  </a:cubicBezTo>
                  <a:cubicBezTo>
                    <a:pt x="20488" y="8796"/>
                    <a:pt x="20599" y="11593"/>
                    <a:pt x="20800" y="14157"/>
                  </a:cubicBezTo>
                  <a:cubicBezTo>
                    <a:pt x="21001" y="16721"/>
                    <a:pt x="21291" y="19052"/>
                    <a:pt x="21581" y="21383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00" name="线条"/>
            <p:cNvSpPr/>
            <p:nvPr/>
          </p:nvSpPr>
          <p:spPr>
            <a:xfrm>
              <a:off x="2242133" y="120589"/>
              <a:ext cx="594783" cy="776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extrusionOk="0">
                  <a:moveTo>
                    <a:pt x="259" y="21600"/>
                  </a:moveTo>
                  <a:cubicBezTo>
                    <a:pt x="141" y="21479"/>
                    <a:pt x="22" y="21358"/>
                    <a:pt x="3" y="20919"/>
                  </a:cubicBezTo>
                  <a:cubicBezTo>
                    <a:pt x="-17" y="20481"/>
                    <a:pt x="62" y="19724"/>
                    <a:pt x="101" y="19271"/>
                  </a:cubicBezTo>
                  <a:cubicBezTo>
                    <a:pt x="141" y="18817"/>
                    <a:pt x="141" y="18666"/>
                    <a:pt x="200" y="18514"/>
                  </a:cubicBezTo>
                  <a:cubicBezTo>
                    <a:pt x="259" y="18363"/>
                    <a:pt x="378" y="18212"/>
                    <a:pt x="536" y="18106"/>
                  </a:cubicBezTo>
                  <a:cubicBezTo>
                    <a:pt x="694" y="18000"/>
                    <a:pt x="891" y="17939"/>
                    <a:pt x="1207" y="18000"/>
                  </a:cubicBezTo>
                  <a:cubicBezTo>
                    <a:pt x="1523" y="18061"/>
                    <a:pt x="1957" y="18242"/>
                    <a:pt x="2471" y="18469"/>
                  </a:cubicBezTo>
                  <a:cubicBezTo>
                    <a:pt x="2984" y="18696"/>
                    <a:pt x="3576" y="18968"/>
                    <a:pt x="4070" y="19165"/>
                  </a:cubicBezTo>
                  <a:cubicBezTo>
                    <a:pt x="4564" y="19361"/>
                    <a:pt x="4958" y="19482"/>
                    <a:pt x="5314" y="19543"/>
                  </a:cubicBezTo>
                  <a:cubicBezTo>
                    <a:pt x="5669" y="19603"/>
                    <a:pt x="5985" y="19603"/>
                    <a:pt x="6202" y="19543"/>
                  </a:cubicBezTo>
                  <a:cubicBezTo>
                    <a:pt x="6420" y="19482"/>
                    <a:pt x="6538" y="19361"/>
                    <a:pt x="6617" y="18938"/>
                  </a:cubicBezTo>
                  <a:cubicBezTo>
                    <a:pt x="6696" y="18514"/>
                    <a:pt x="6735" y="17788"/>
                    <a:pt x="6735" y="17017"/>
                  </a:cubicBezTo>
                  <a:cubicBezTo>
                    <a:pt x="6735" y="16245"/>
                    <a:pt x="6696" y="15429"/>
                    <a:pt x="6656" y="14778"/>
                  </a:cubicBezTo>
                  <a:cubicBezTo>
                    <a:pt x="6617" y="14128"/>
                    <a:pt x="6578" y="13644"/>
                    <a:pt x="6597" y="13311"/>
                  </a:cubicBezTo>
                  <a:cubicBezTo>
                    <a:pt x="6617" y="12978"/>
                    <a:pt x="6696" y="12797"/>
                    <a:pt x="6834" y="12706"/>
                  </a:cubicBezTo>
                  <a:cubicBezTo>
                    <a:pt x="6972" y="12615"/>
                    <a:pt x="7170" y="12615"/>
                    <a:pt x="7545" y="12706"/>
                  </a:cubicBezTo>
                  <a:cubicBezTo>
                    <a:pt x="7920" y="12797"/>
                    <a:pt x="8473" y="12978"/>
                    <a:pt x="9085" y="13250"/>
                  </a:cubicBezTo>
                  <a:cubicBezTo>
                    <a:pt x="9697" y="13523"/>
                    <a:pt x="10368" y="13886"/>
                    <a:pt x="10803" y="14097"/>
                  </a:cubicBezTo>
                  <a:cubicBezTo>
                    <a:pt x="11237" y="14309"/>
                    <a:pt x="11435" y="14370"/>
                    <a:pt x="11632" y="14415"/>
                  </a:cubicBezTo>
                  <a:cubicBezTo>
                    <a:pt x="11829" y="14461"/>
                    <a:pt x="12027" y="14491"/>
                    <a:pt x="12165" y="14430"/>
                  </a:cubicBezTo>
                  <a:cubicBezTo>
                    <a:pt x="12303" y="14370"/>
                    <a:pt x="12382" y="14218"/>
                    <a:pt x="12363" y="13871"/>
                  </a:cubicBezTo>
                  <a:cubicBezTo>
                    <a:pt x="12343" y="13523"/>
                    <a:pt x="12224" y="12978"/>
                    <a:pt x="12007" y="12252"/>
                  </a:cubicBezTo>
                  <a:cubicBezTo>
                    <a:pt x="11790" y="11526"/>
                    <a:pt x="11474" y="10618"/>
                    <a:pt x="11316" y="10089"/>
                  </a:cubicBezTo>
                  <a:cubicBezTo>
                    <a:pt x="11158" y="9560"/>
                    <a:pt x="11158" y="9408"/>
                    <a:pt x="11217" y="9272"/>
                  </a:cubicBezTo>
                  <a:cubicBezTo>
                    <a:pt x="11277" y="9136"/>
                    <a:pt x="11395" y="9015"/>
                    <a:pt x="11553" y="8985"/>
                  </a:cubicBezTo>
                  <a:cubicBezTo>
                    <a:pt x="11711" y="8955"/>
                    <a:pt x="11908" y="9015"/>
                    <a:pt x="12540" y="9227"/>
                  </a:cubicBezTo>
                  <a:cubicBezTo>
                    <a:pt x="13172" y="9439"/>
                    <a:pt x="14238" y="9802"/>
                    <a:pt x="14870" y="10013"/>
                  </a:cubicBezTo>
                  <a:cubicBezTo>
                    <a:pt x="15502" y="10225"/>
                    <a:pt x="15699" y="10286"/>
                    <a:pt x="15897" y="10331"/>
                  </a:cubicBezTo>
                  <a:cubicBezTo>
                    <a:pt x="16094" y="10376"/>
                    <a:pt x="16292" y="10407"/>
                    <a:pt x="16469" y="10376"/>
                  </a:cubicBezTo>
                  <a:cubicBezTo>
                    <a:pt x="16647" y="10346"/>
                    <a:pt x="16805" y="10255"/>
                    <a:pt x="16943" y="9968"/>
                  </a:cubicBezTo>
                  <a:cubicBezTo>
                    <a:pt x="17081" y="9681"/>
                    <a:pt x="17200" y="9197"/>
                    <a:pt x="17239" y="8486"/>
                  </a:cubicBezTo>
                  <a:cubicBezTo>
                    <a:pt x="17279" y="7775"/>
                    <a:pt x="17239" y="6837"/>
                    <a:pt x="17220" y="6292"/>
                  </a:cubicBezTo>
                  <a:cubicBezTo>
                    <a:pt x="17200" y="5748"/>
                    <a:pt x="17200" y="5597"/>
                    <a:pt x="17180" y="5385"/>
                  </a:cubicBezTo>
                  <a:cubicBezTo>
                    <a:pt x="17160" y="5173"/>
                    <a:pt x="17121" y="4901"/>
                    <a:pt x="17200" y="4780"/>
                  </a:cubicBezTo>
                  <a:cubicBezTo>
                    <a:pt x="17279" y="4659"/>
                    <a:pt x="17476" y="4689"/>
                    <a:pt x="17851" y="4810"/>
                  </a:cubicBezTo>
                  <a:cubicBezTo>
                    <a:pt x="18227" y="4931"/>
                    <a:pt x="18779" y="5143"/>
                    <a:pt x="19174" y="5249"/>
                  </a:cubicBezTo>
                  <a:cubicBezTo>
                    <a:pt x="19569" y="5355"/>
                    <a:pt x="19806" y="5355"/>
                    <a:pt x="20003" y="5294"/>
                  </a:cubicBezTo>
                  <a:cubicBezTo>
                    <a:pt x="20201" y="5234"/>
                    <a:pt x="20359" y="5113"/>
                    <a:pt x="20517" y="4901"/>
                  </a:cubicBezTo>
                  <a:cubicBezTo>
                    <a:pt x="20675" y="4689"/>
                    <a:pt x="20833" y="4387"/>
                    <a:pt x="20971" y="4008"/>
                  </a:cubicBezTo>
                  <a:cubicBezTo>
                    <a:pt x="21109" y="3630"/>
                    <a:pt x="21228" y="3176"/>
                    <a:pt x="21326" y="2496"/>
                  </a:cubicBezTo>
                  <a:cubicBezTo>
                    <a:pt x="21425" y="1815"/>
                    <a:pt x="21504" y="908"/>
                    <a:pt x="21583" y="0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01" name="线条"/>
            <p:cNvSpPr/>
            <p:nvPr/>
          </p:nvSpPr>
          <p:spPr>
            <a:xfrm>
              <a:off x="2197937" y="881235"/>
              <a:ext cx="687948" cy="779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72" extrusionOk="0">
                  <a:moveTo>
                    <a:pt x="791" y="0"/>
                  </a:moveTo>
                  <a:cubicBezTo>
                    <a:pt x="586" y="241"/>
                    <a:pt x="381" y="482"/>
                    <a:pt x="228" y="768"/>
                  </a:cubicBezTo>
                  <a:cubicBezTo>
                    <a:pt x="74" y="1054"/>
                    <a:pt x="-28" y="1386"/>
                    <a:pt x="6" y="1672"/>
                  </a:cubicBezTo>
                  <a:cubicBezTo>
                    <a:pt x="40" y="1958"/>
                    <a:pt x="211" y="2199"/>
                    <a:pt x="552" y="2290"/>
                  </a:cubicBezTo>
                  <a:cubicBezTo>
                    <a:pt x="893" y="2380"/>
                    <a:pt x="1405" y="2320"/>
                    <a:pt x="2036" y="2259"/>
                  </a:cubicBezTo>
                  <a:cubicBezTo>
                    <a:pt x="2668" y="2199"/>
                    <a:pt x="3418" y="2139"/>
                    <a:pt x="3964" y="2169"/>
                  </a:cubicBezTo>
                  <a:cubicBezTo>
                    <a:pt x="4510" y="2199"/>
                    <a:pt x="4852" y="2320"/>
                    <a:pt x="5073" y="2515"/>
                  </a:cubicBezTo>
                  <a:cubicBezTo>
                    <a:pt x="5295" y="2711"/>
                    <a:pt x="5398" y="2982"/>
                    <a:pt x="5363" y="3419"/>
                  </a:cubicBezTo>
                  <a:cubicBezTo>
                    <a:pt x="5329" y="3856"/>
                    <a:pt x="5159" y="4459"/>
                    <a:pt x="4954" y="4986"/>
                  </a:cubicBezTo>
                  <a:cubicBezTo>
                    <a:pt x="4749" y="5513"/>
                    <a:pt x="4510" y="5965"/>
                    <a:pt x="4374" y="6296"/>
                  </a:cubicBezTo>
                  <a:cubicBezTo>
                    <a:pt x="4237" y="6628"/>
                    <a:pt x="4203" y="6838"/>
                    <a:pt x="4271" y="6974"/>
                  </a:cubicBezTo>
                  <a:cubicBezTo>
                    <a:pt x="4340" y="7110"/>
                    <a:pt x="4510" y="7170"/>
                    <a:pt x="5022" y="7155"/>
                  </a:cubicBezTo>
                  <a:cubicBezTo>
                    <a:pt x="5534" y="7140"/>
                    <a:pt x="6387" y="7049"/>
                    <a:pt x="7121" y="7019"/>
                  </a:cubicBezTo>
                  <a:cubicBezTo>
                    <a:pt x="7854" y="6989"/>
                    <a:pt x="8469" y="7019"/>
                    <a:pt x="8878" y="7170"/>
                  </a:cubicBezTo>
                  <a:cubicBezTo>
                    <a:pt x="9288" y="7321"/>
                    <a:pt x="9492" y="7592"/>
                    <a:pt x="9578" y="7968"/>
                  </a:cubicBezTo>
                  <a:cubicBezTo>
                    <a:pt x="9663" y="8345"/>
                    <a:pt x="9629" y="8827"/>
                    <a:pt x="9509" y="9324"/>
                  </a:cubicBezTo>
                  <a:cubicBezTo>
                    <a:pt x="9390" y="9821"/>
                    <a:pt x="9185" y="10333"/>
                    <a:pt x="9066" y="10695"/>
                  </a:cubicBezTo>
                  <a:cubicBezTo>
                    <a:pt x="8946" y="11056"/>
                    <a:pt x="8912" y="11267"/>
                    <a:pt x="8981" y="11387"/>
                  </a:cubicBezTo>
                  <a:cubicBezTo>
                    <a:pt x="9049" y="11508"/>
                    <a:pt x="9219" y="11538"/>
                    <a:pt x="9714" y="11448"/>
                  </a:cubicBezTo>
                  <a:cubicBezTo>
                    <a:pt x="10209" y="11357"/>
                    <a:pt x="11028" y="11146"/>
                    <a:pt x="11659" y="11011"/>
                  </a:cubicBezTo>
                  <a:cubicBezTo>
                    <a:pt x="12290" y="10875"/>
                    <a:pt x="12734" y="10815"/>
                    <a:pt x="13041" y="10785"/>
                  </a:cubicBezTo>
                  <a:cubicBezTo>
                    <a:pt x="13348" y="10755"/>
                    <a:pt x="13519" y="10755"/>
                    <a:pt x="13672" y="10815"/>
                  </a:cubicBezTo>
                  <a:cubicBezTo>
                    <a:pt x="13826" y="10875"/>
                    <a:pt x="13963" y="10996"/>
                    <a:pt x="14048" y="11222"/>
                  </a:cubicBezTo>
                  <a:cubicBezTo>
                    <a:pt x="14133" y="11448"/>
                    <a:pt x="14167" y="11779"/>
                    <a:pt x="14116" y="12201"/>
                  </a:cubicBezTo>
                  <a:cubicBezTo>
                    <a:pt x="14065" y="12623"/>
                    <a:pt x="13928" y="13135"/>
                    <a:pt x="13758" y="13752"/>
                  </a:cubicBezTo>
                  <a:cubicBezTo>
                    <a:pt x="13587" y="14370"/>
                    <a:pt x="13382" y="15093"/>
                    <a:pt x="13280" y="15575"/>
                  </a:cubicBezTo>
                  <a:cubicBezTo>
                    <a:pt x="13178" y="16057"/>
                    <a:pt x="13178" y="16298"/>
                    <a:pt x="13280" y="16418"/>
                  </a:cubicBezTo>
                  <a:cubicBezTo>
                    <a:pt x="13382" y="16539"/>
                    <a:pt x="13587" y="16539"/>
                    <a:pt x="14065" y="16449"/>
                  </a:cubicBezTo>
                  <a:cubicBezTo>
                    <a:pt x="14543" y="16358"/>
                    <a:pt x="15293" y="16177"/>
                    <a:pt x="15925" y="16042"/>
                  </a:cubicBezTo>
                  <a:cubicBezTo>
                    <a:pt x="16556" y="15906"/>
                    <a:pt x="17068" y="15816"/>
                    <a:pt x="17426" y="15771"/>
                  </a:cubicBezTo>
                  <a:cubicBezTo>
                    <a:pt x="17784" y="15726"/>
                    <a:pt x="17989" y="15726"/>
                    <a:pt x="18160" y="15771"/>
                  </a:cubicBezTo>
                  <a:cubicBezTo>
                    <a:pt x="18330" y="15816"/>
                    <a:pt x="18467" y="15906"/>
                    <a:pt x="18552" y="16102"/>
                  </a:cubicBezTo>
                  <a:cubicBezTo>
                    <a:pt x="18637" y="16298"/>
                    <a:pt x="18672" y="16599"/>
                    <a:pt x="18603" y="17006"/>
                  </a:cubicBezTo>
                  <a:cubicBezTo>
                    <a:pt x="18535" y="17413"/>
                    <a:pt x="18364" y="17925"/>
                    <a:pt x="18194" y="18407"/>
                  </a:cubicBezTo>
                  <a:cubicBezTo>
                    <a:pt x="18023" y="18889"/>
                    <a:pt x="17853" y="19341"/>
                    <a:pt x="17818" y="19792"/>
                  </a:cubicBezTo>
                  <a:cubicBezTo>
                    <a:pt x="17784" y="20244"/>
                    <a:pt x="17887" y="20696"/>
                    <a:pt x="18023" y="20997"/>
                  </a:cubicBezTo>
                  <a:cubicBezTo>
                    <a:pt x="18160" y="21299"/>
                    <a:pt x="18330" y="21449"/>
                    <a:pt x="18501" y="21525"/>
                  </a:cubicBezTo>
                  <a:cubicBezTo>
                    <a:pt x="18672" y="21600"/>
                    <a:pt x="18842" y="21600"/>
                    <a:pt x="19354" y="21419"/>
                  </a:cubicBezTo>
                  <a:cubicBezTo>
                    <a:pt x="19866" y="21238"/>
                    <a:pt x="20719" y="20877"/>
                    <a:pt x="21572" y="20515"/>
                  </a:cubicBezTo>
                </a:path>
              </a:pathLst>
            </a:custGeom>
            <a:noFill/>
            <a:ln w="63500" cap="rnd">
              <a:solidFill>
                <a:srgbClr val="F24A47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02" name="线条"/>
            <p:cNvSpPr/>
            <p:nvPr/>
          </p:nvSpPr>
          <p:spPr>
            <a:xfrm>
              <a:off x="2180233" y="834558"/>
              <a:ext cx="79573" cy="69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233" extrusionOk="0">
                  <a:moveTo>
                    <a:pt x="17184" y="298"/>
                  </a:moveTo>
                  <a:cubicBezTo>
                    <a:pt x="15763" y="-35"/>
                    <a:pt x="14342" y="-367"/>
                    <a:pt x="12210" y="962"/>
                  </a:cubicBezTo>
                  <a:cubicBezTo>
                    <a:pt x="10079" y="2291"/>
                    <a:pt x="7237" y="5282"/>
                    <a:pt x="5674" y="7775"/>
                  </a:cubicBezTo>
                  <a:cubicBezTo>
                    <a:pt x="4110" y="10267"/>
                    <a:pt x="3826" y="12261"/>
                    <a:pt x="4821" y="14088"/>
                  </a:cubicBezTo>
                  <a:cubicBezTo>
                    <a:pt x="5816" y="15916"/>
                    <a:pt x="8089" y="17578"/>
                    <a:pt x="10505" y="17411"/>
                  </a:cubicBezTo>
                  <a:cubicBezTo>
                    <a:pt x="12921" y="17245"/>
                    <a:pt x="15479" y="15251"/>
                    <a:pt x="17042" y="13424"/>
                  </a:cubicBezTo>
                  <a:cubicBezTo>
                    <a:pt x="18605" y="11596"/>
                    <a:pt x="19174" y="9935"/>
                    <a:pt x="19458" y="8273"/>
                  </a:cubicBezTo>
                  <a:cubicBezTo>
                    <a:pt x="19742" y="6611"/>
                    <a:pt x="19742" y="4950"/>
                    <a:pt x="17468" y="4451"/>
                  </a:cubicBezTo>
                  <a:cubicBezTo>
                    <a:pt x="15195" y="3953"/>
                    <a:pt x="10647" y="4618"/>
                    <a:pt x="7379" y="6113"/>
                  </a:cubicBezTo>
                  <a:cubicBezTo>
                    <a:pt x="4110" y="7608"/>
                    <a:pt x="2121" y="9935"/>
                    <a:pt x="984" y="12261"/>
                  </a:cubicBezTo>
                  <a:cubicBezTo>
                    <a:pt x="-153" y="14587"/>
                    <a:pt x="-437" y="16913"/>
                    <a:pt x="842" y="18575"/>
                  </a:cubicBezTo>
                  <a:cubicBezTo>
                    <a:pt x="2121" y="20236"/>
                    <a:pt x="4963" y="21233"/>
                    <a:pt x="7805" y="21233"/>
                  </a:cubicBezTo>
                  <a:cubicBezTo>
                    <a:pt x="10647" y="21233"/>
                    <a:pt x="13489" y="20236"/>
                    <a:pt x="15763" y="18408"/>
                  </a:cubicBezTo>
                  <a:cubicBezTo>
                    <a:pt x="18037" y="16581"/>
                    <a:pt x="19742" y="13922"/>
                    <a:pt x="20026" y="11098"/>
                  </a:cubicBezTo>
                  <a:cubicBezTo>
                    <a:pt x="20310" y="8273"/>
                    <a:pt x="19174" y="5282"/>
                    <a:pt x="17895" y="3787"/>
                  </a:cubicBezTo>
                  <a:cubicBezTo>
                    <a:pt x="16616" y="2291"/>
                    <a:pt x="15195" y="2291"/>
                    <a:pt x="13489" y="3621"/>
                  </a:cubicBezTo>
                  <a:cubicBezTo>
                    <a:pt x="11784" y="4950"/>
                    <a:pt x="9795" y="7608"/>
                    <a:pt x="8800" y="9768"/>
                  </a:cubicBezTo>
                  <a:cubicBezTo>
                    <a:pt x="7805" y="11928"/>
                    <a:pt x="7805" y="13590"/>
                    <a:pt x="8516" y="14753"/>
                  </a:cubicBezTo>
                  <a:cubicBezTo>
                    <a:pt x="9226" y="15916"/>
                    <a:pt x="10647" y="16581"/>
                    <a:pt x="12779" y="16248"/>
                  </a:cubicBezTo>
                  <a:cubicBezTo>
                    <a:pt x="14910" y="15916"/>
                    <a:pt x="17752" y="14587"/>
                    <a:pt x="19316" y="13091"/>
                  </a:cubicBezTo>
                  <a:cubicBezTo>
                    <a:pt x="20879" y="11596"/>
                    <a:pt x="21163" y="9935"/>
                    <a:pt x="20310" y="7941"/>
                  </a:cubicBezTo>
                  <a:cubicBezTo>
                    <a:pt x="19458" y="5947"/>
                    <a:pt x="17468" y="3621"/>
                    <a:pt x="15195" y="3455"/>
                  </a:cubicBezTo>
                  <a:cubicBezTo>
                    <a:pt x="12921" y="3288"/>
                    <a:pt x="10363" y="5282"/>
                    <a:pt x="7805" y="7276"/>
                  </a:cubicBezTo>
                </a:path>
              </a:pathLst>
            </a:custGeom>
            <a:noFill/>
            <a:ln w="63500" cap="rnd">
              <a:solidFill>
                <a:srgbClr val="F24A47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03" name="线条"/>
            <p:cNvSpPr/>
            <p:nvPr/>
          </p:nvSpPr>
          <p:spPr>
            <a:xfrm>
              <a:off x="3055972" y="1483295"/>
              <a:ext cx="9465" cy="294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1499" extrusionOk="0">
                  <a:moveTo>
                    <a:pt x="13672" y="852"/>
                  </a:moveTo>
                  <a:cubicBezTo>
                    <a:pt x="8872" y="375"/>
                    <a:pt x="4073" y="-101"/>
                    <a:pt x="1673" y="18"/>
                  </a:cubicBezTo>
                  <a:cubicBezTo>
                    <a:pt x="-727" y="137"/>
                    <a:pt x="-727" y="852"/>
                    <a:pt x="2873" y="2559"/>
                  </a:cubicBezTo>
                  <a:cubicBezTo>
                    <a:pt x="6473" y="4267"/>
                    <a:pt x="13673" y="6967"/>
                    <a:pt x="17273" y="9905"/>
                  </a:cubicBezTo>
                  <a:cubicBezTo>
                    <a:pt x="20873" y="12843"/>
                    <a:pt x="20873" y="16020"/>
                    <a:pt x="19673" y="17806"/>
                  </a:cubicBezTo>
                  <a:cubicBezTo>
                    <a:pt x="18473" y="19593"/>
                    <a:pt x="16072" y="19990"/>
                    <a:pt x="14872" y="20467"/>
                  </a:cubicBezTo>
                  <a:cubicBezTo>
                    <a:pt x="13672" y="20943"/>
                    <a:pt x="13672" y="21499"/>
                    <a:pt x="14872" y="21499"/>
                  </a:cubicBezTo>
                  <a:cubicBezTo>
                    <a:pt x="16072" y="21499"/>
                    <a:pt x="18473" y="20943"/>
                    <a:pt x="20873" y="20387"/>
                  </a:cubicBezTo>
                </a:path>
              </a:pathLst>
            </a:custGeom>
            <a:noFill/>
            <a:ln w="63500" cap="rnd">
              <a:solidFill>
                <a:srgbClr val="F24A47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04" name="线条"/>
            <p:cNvSpPr/>
            <p:nvPr/>
          </p:nvSpPr>
          <p:spPr>
            <a:xfrm>
              <a:off x="3215606" y="1481917"/>
              <a:ext cx="9608" cy="290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562" extrusionOk="0">
                  <a:moveTo>
                    <a:pt x="0" y="0"/>
                  </a:moveTo>
                  <a:cubicBezTo>
                    <a:pt x="2400" y="2589"/>
                    <a:pt x="4801" y="5178"/>
                    <a:pt x="7201" y="8171"/>
                  </a:cubicBezTo>
                  <a:cubicBezTo>
                    <a:pt x="9600" y="11164"/>
                    <a:pt x="12000" y="14562"/>
                    <a:pt x="14399" y="16665"/>
                  </a:cubicBezTo>
                  <a:cubicBezTo>
                    <a:pt x="16799" y="18769"/>
                    <a:pt x="19200" y="19578"/>
                    <a:pt x="20400" y="20265"/>
                  </a:cubicBezTo>
                  <a:cubicBezTo>
                    <a:pt x="21600" y="20953"/>
                    <a:pt x="21600" y="21519"/>
                    <a:pt x="19200" y="21560"/>
                  </a:cubicBezTo>
                  <a:cubicBezTo>
                    <a:pt x="16800" y="21600"/>
                    <a:pt x="12001" y="21115"/>
                    <a:pt x="7201" y="20629"/>
                  </a:cubicBezTo>
                </a:path>
              </a:pathLst>
            </a:custGeom>
            <a:noFill/>
            <a:ln w="63500" cap="rnd">
              <a:solidFill>
                <a:srgbClr val="F24A47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05" name="线条"/>
            <p:cNvSpPr/>
            <p:nvPr/>
          </p:nvSpPr>
          <p:spPr>
            <a:xfrm>
              <a:off x="3076421" y="1641881"/>
              <a:ext cx="126128" cy="16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256" extrusionOk="0">
                  <a:moveTo>
                    <a:pt x="1448" y="17280"/>
                  </a:moveTo>
                  <a:cubicBezTo>
                    <a:pt x="532" y="18720"/>
                    <a:pt x="-383" y="20160"/>
                    <a:pt x="166" y="20880"/>
                  </a:cubicBezTo>
                  <a:cubicBezTo>
                    <a:pt x="715" y="21600"/>
                    <a:pt x="2729" y="21600"/>
                    <a:pt x="6481" y="18000"/>
                  </a:cubicBezTo>
                  <a:cubicBezTo>
                    <a:pt x="10234" y="14400"/>
                    <a:pt x="15725" y="7200"/>
                    <a:pt x="21217" y="0"/>
                  </a:cubicBezTo>
                </a:path>
              </a:pathLst>
            </a:custGeom>
            <a:noFill/>
            <a:ln w="63500" cap="rnd">
              <a:solidFill>
                <a:srgbClr val="F24A47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06" name="线条"/>
            <p:cNvSpPr/>
            <p:nvPr/>
          </p:nvSpPr>
          <p:spPr>
            <a:xfrm>
              <a:off x="2971396" y="0"/>
              <a:ext cx="213358" cy="254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491" extrusionOk="0">
                  <a:moveTo>
                    <a:pt x="2216" y="2189"/>
                  </a:moveTo>
                  <a:cubicBezTo>
                    <a:pt x="1239" y="2005"/>
                    <a:pt x="262" y="1821"/>
                    <a:pt x="45" y="1683"/>
                  </a:cubicBezTo>
                  <a:cubicBezTo>
                    <a:pt x="-172" y="1545"/>
                    <a:pt x="371" y="1454"/>
                    <a:pt x="2053" y="1132"/>
                  </a:cubicBezTo>
                  <a:cubicBezTo>
                    <a:pt x="3736" y="810"/>
                    <a:pt x="6558" y="259"/>
                    <a:pt x="9000" y="75"/>
                  </a:cubicBezTo>
                  <a:cubicBezTo>
                    <a:pt x="11442" y="-109"/>
                    <a:pt x="13504" y="75"/>
                    <a:pt x="14753" y="305"/>
                  </a:cubicBezTo>
                  <a:cubicBezTo>
                    <a:pt x="16001" y="534"/>
                    <a:pt x="16435" y="810"/>
                    <a:pt x="16706" y="1178"/>
                  </a:cubicBezTo>
                  <a:cubicBezTo>
                    <a:pt x="16978" y="1545"/>
                    <a:pt x="17086" y="2005"/>
                    <a:pt x="16978" y="2694"/>
                  </a:cubicBezTo>
                  <a:cubicBezTo>
                    <a:pt x="16869" y="3384"/>
                    <a:pt x="16544" y="4303"/>
                    <a:pt x="15350" y="5728"/>
                  </a:cubicBezTo>
                  <a:cubicBezTo>
                    <a:pt x="14156" y="7152"/>
                    <a:pt x="12093" y="9082"/>
                    <a:pt x="10248" y="10967"/>
                  </a:cubicBezTo>
                  <a:cubicBezTo>
                    <a:pt x="8403" y="12851"/>
                    <a:pt x="6775" y="14689"/>
                    <a:pt x="5852" y="15976"/>
                  </a:cubicBezTo>
                  <a:cubicBezTo>
                    <a:pt x="4930" y="17263"/>
                    <a:pt x="4712" y="17998"/>
                    <a:pt x="4875" y="18550"/>
                  </a:cubicBezTo>
                  <a:cubicBezTo>
                    <a:pt x="5038" y="19101"/>
                    <a:pt x="5581" y="19469"/>
                    <a:pt x="7155" y="19791"/>
                  </a:cubicBezTo>
                  <a:cubicBezTo>
                    <a:pt x="8729" y="20112"/>
                    <a:pt x="11334" y="20388"/>
                    <a:pt x="13559" y="20526"/>
                  </a:cubicBezTo>
                  <a:cubicBezTo>
                    <a:pt x="15784" y="20664"/>
                    <a:pt x="17629" y="20664"/>
                    <a:pt x="18932" y="20618"/>
                  </a:cubicBezTo>
                  <a:cubicBezTo>
                    <a:pt x="20234" y="20572"/>
                    <a:pt x="20994" y="20480"/>
                    <a:pt x="21211" y="20618"/>
                  </a:cubicBezTo>
                  <a:cubicBezTo>
                    <a:pt x="21428" y="20756"/>
                    <a:pt x="21102" y="21123"/>
                    <a:pt x="20777" y="21491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07" name="线条"/>
            <p:cNvSpPr/>
            <p:nvPr/>
          </p:nvSpPr>
          <p:spPr>
            <a:xfrm>
              <a:off x="2983821" y="132559"/>
              <a:ext cx="166494" cy="4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377" y="10800"/>
                    <a:pt x="8753" y="0"/>
                    <a:pt x="12353" y="0"/>
                  </a:cubicBezTo>
                  <a:cubicBezTo>
                    <a:pt x="15953" y="0"/>
                    <a:pt x="18777" y="108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08" name="线条"/>
            <p:cNvSpPr/>
            <p:nvPr/>
          </p:nvSpPr>
          <p:spPr>
            <a:xfrm>
              <a:off x="1554205" y="398290"/>
              <a:ext cx="185813" cy="22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387" extrusionOk="0">
                  <a:moveTo>
                    <a:pt x="2229" y="2718"/>
                  </a:moveTo>
                  <a:cubicBezTo>
                    <a:pt x="1224" y="2414"/>
                    <a:pt x="220" y="2110"/>
                    <a:pt x="31" y="1907"/>
                  </a:cubicBezTo>
                  <a:cubicBezTo>
                    <a:pt x="-157" y="1704"/>
                    <a:pt x="471" y="1603"/>
                    <a:pt x="2480" y="1248"/>
                  </a:cubicBezTo>
                  <a:cubicBezTo>
                    <a:pt x="4490" y="893"/>
                    <a:pt x="7880" y="285"/>
                    <a:pt x="10643" y="82"/>
                  </a:cubicBezTo>
                  <a:cubicBezTo>
                    <a:pt x="13406" y="-121"/>
                    <a:pt x="15541" y="82"/>
                    <a:pt x="16797" y="386"/>
                  </a:cubicBezTo>
                  <a:cubicBezTo>
                    <a:pt x="18052" y="690"/>
                    <a:pt x="18429" y="1096"/>
                    <a:pt x="18429" y="1958"/>
                  </a:cubicBezTo>
                  <a:cubicBezTo>
                    <a:pt x="18429" y="2820"/>
                    <a:pt x="18052" y="4138"/>
                    <a:pt x="16985" y="5710"/>
                  </a:cubicBezTo>
                  <a:cubicBezTo>
                    <a:pt x="15918" y="7282"/>
                    <a:pt x="14159" y="9107"/>
                    <a:pt x="12276" y="11085"/>
                  </a:cubicBezTo>
                  <a:cubicBezTo>
                    <a:pt x="10392" y="13062"/>
                    <a:pt x="8383" y="15192"/>
                    <a:pt x="7252" y="16510"/>
                  </a:cubicBezTo>
                  <a:cubicBezTo>
                    <a:pt x="6122" y="17828"/>
                    <a:pt x="5871" y="18335"/>
                    <a:pt x="5683" y="18842"/>
                  </a:cubicBezTo>
                  <a:cubicBezTo>
                    <a:pt x="5494" y="19349"/>
                    <a:pt x="5369" y="19856"/>
                    <a:pt x="5557" y="20262"/>
                  </a:cubicBezTo>
                  <a:cubicBezTo>
                    <a:pt x="5745" y="20668"/>
                    <a:pt x="6248" y="20972"/>
                    <a:pt x="7943" y="21175"/>
                  </a:cubicBezTo>
                  <a:cubicBezTo>
                    <a:pt x="9638" y="21378"/>
                    <a:pt x="12527" y="21479"/>
                    <a:pt x="14976" y="21276"/>
                  </a:cubicBezTo>
                  <a:cubicBezTo>
                    <a:pt x="17424" y="21073"/>
                    <a:pt x="19434" y="20566"/>
                    <a:pt x="21443" y="20059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09" name="线条"/>
            <p:cNvSpPr/>
            <p:nvPr/>
          </p:nvSpPr>
          <p:spPr>
            <a:xfrm>
              <a:off x="1566995" y="515789"/>
              <a:ext cx="146907" cy="16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extrusionOk="0">
                  <a:moveTo>
                    <a:pt x="0" y="20018"/>
                  </a:moveTo>
                  <a:cubicBezTo>
                    <a:pt x="4640" y="11918"/>
                    <a:pt x="9280" y="3818"/>
                    <a:pt x="12880" y="1118"/>
                  </a:cubicBezTo>
                  <a:cubicBezTo>
                    <a:pt x="16480" y="-1582"/>
                    <a:pt x="19040" y="1118"/>
                    <a:pt x="21600" y="3818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10" name="线条"/>
            <p:cNvSpPr/>
            <p:nvPr/>
          </p:nvSpPr>
          <p:spPr>
            <a:xfrm>
              <a:off x="1795516" y="322993"/>
              <a:ext cx="13059" cy="10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5018"/>
                    <a:pt x="10800" y="10036"/>
                    <a:pt x="14400" y="13636"/>
                  </a:cubicBezTo>
                  <a:cubicBezTo>
                    <a:pt x="18000" y="17236"/>
                    <a:pt x="19800" y="19418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11" name="线条"/>
            <p:cNvSpPr/>
            <p:nvPr/>
          </p:nvSpPr>
          <p:spPr>
            <a:xfrm>
              <a:off x="1740017" y="339315"/>
              <a:ext cx="127321" cy="35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92" y="17673"/>
                    <a:pt x="7385" y="13745"/>
                    <a:pt x="10985" y="10145"/>
                  </a:cubicBezTo>
                  <a:cubicBezTo>
                    <a:pt x="14585" y="6545"/>
                    <a:pt x="18092" y="3273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12" name="线条"/>
            <p:cNvSpPr/>
            <p:nvPr/>
          </p:nvSpPr>
          <p:spPr>
            <a:xfrm>
              <a:off x="1726959" y="313199"/>
              <a:ext cx="140379" cy="8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7247" y="3456"/>
                    <a:pt x="12893" y="6912"/>
                    <a:pt x="9293" y="10512"/>
                  </a:cubicBezTo>
                  <a:cubicBezTo>
                    <a:pt x="5693" y="14112"/>
                    <a:pt x="2847" y="17856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13" name="线条"/>
            <p:cNvSpPr/>
            <p:nvPr/>
          </p:nvSpPr>
          <p:spPr>
            <a:xfrm>
              <a:off x="1726959" y="303405"/>
              <a:ext cx="124056" cy="97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3600"/>
                    <a:pt x="7200" y="7200"/>
                    <a:pt x="10800" y="10800"/>
                  </a:cubicBezTo>
                  <a:cubicBezTo>
                    <a:pt x="14400" y="14400"/>
                    <a:pt x="18000" y="180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14" name="线条"/>
            <p:cNvSpPr/>
            <p:nvPr/>
          </p:nvSpPr>
          <p:spPr>
            <a:xfrm>
              <a:off x="1133294" y="756816"/>
              <a:ext cx="83305" cy="103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127" extrusionOk="0">
                  <a:moveTo>
                    <a:pt x="11657" y="6755"/>
                  </a:moveTo>
                  <a:cubicBezTo>
                    <a:pt x="11376" y="5641"/>
                    <a:pt x="11096" y="4528"/>
                    <a:pt x="10394" y="4417"/>
                  </a:cubicBezTo>
                  <a:cubicBezTo>
                    <a:pt x="9693" y="4305"/>
                    <a:pt x="8571" y="5196"/>
                    <a:pt x="7729" y="6309"/>
                  </a:cubicBezTo>
                  <a:cubicBezTo>
                    <a:pt x="6888" y="7423"/>
                    <a:pt x="6327" y="8759"/>
                    <a:pt x="6046" y="10206"/>
                  </a:cubicBezTo>
                  <a:cubicBezTo>
                    <a:pt x="5766" y="11654"/>
                    <a:pt x="5766" y="13213"/>
                    <a:pt x="6467" y="14103"/>
                  </a:cubicBezTo>
                  <a:cubicBezTo>
                    <a:pt x="7168" y="14994"/>
                    <a:pt x="8571" y="15217"/>
                    <a:pt x="11096" y="13992"/>
                  </a:cubicBezTo>
                  <a:cubicBezTo>
                    <a:pt x="13620" y="12767"/>
                    <a:pt x="17267" y="10095"/>
                    <a:pt x="19231" y="8091"/>
                  </a:cubicBezTo>
                  <a:cubicBezTo>
                    <a:pt x="21194" y="6087"/>
                    <a:pt x="21475" y="4751"/>
                    <a:pt x="21475" y="3526"/>
                  </a:cubicBezTo>
                  <a:cubicBezTo>
                    <a:pt x="21475" y="2301"/>
                    <a:pt x="21194" y="1188"/>
                    <a:pt x="19511" y="520"/>
                  </a:cubicBezTo>
                  <a:cubicBezTo>
                    <a:pt x="17828" y="-148"/>
                    <a:pt x="14742" y="-371"/>
                    <a:pt x="11376" y="1076"/>
                  </a:cubicBezTo>
                  <a:cubicBezTo>
                    <a:pt x="8010" y="2524"/>
                    <a:pt x="4363" y="5641"/>
                    <a:pt x="2540" y="8091"/>
                  </a:cubicBezTo>
                  <a:cubicBezTo>
                    <a:pt x="716" y="10540"/>
                    <a:pt x="716" y="12322"/>
                    <a:pt x="1979" y="13769"/>
                  </a:cubicBezTo>
                  <a:cubicBezTo>
                    <a:pt x="3241" y="15217"/>
                    <a:pt x="5766" y="16330"/>
                    <a:pt x="8851" y="16107"/>
                  </a:cubicBezTo>
                  <a:cubicBezTo>
                    <a:pt x="11937" y="15885"/>
                    <a:pt x="15584" y="14326"/>
                    <a:pt x="17828" y="11876"/>
                  </a:cubicBezTo>
                  <a:cubicBezTo>
                    <a:pt x="20072" y="9427"/>
                    <a:pt x="20914" y="6087"/>
                    <a:pt x="20493" y="4083"/>
                  </a:cubicBezTo>
                  <a:cubicBezTo>
                    <a:pt x="20072" y="2078"/>
                    <a:pt x="18389" y="1410"/>
                    <a:pt x="15163" y="2413"/>
                  </a:cubicBezTo>
                  <a:cubicBezTo>
                    <a:pt x="11937" y="3415"/>
                    <a:pt x="7168" y="6087"/>
                    <a:pt x="4223" y="9204"/>
                  </a:cubicBezTo>
                  <a:cubicBezTo>
                    <a:pt x="1278" y="12322"/>
                    <a:pt x="156" y="15885"/>
                    <a:pt x="15" y="18111"/>
                  </a:cubicBezTo>
                  <a:cubicBezTo>
                    <a:pt x="-125" y="20338"/>
                    <a:pt x="717" y="21229"/>
                    <a:pt x="3241" y="21118"/>
                  </a:cubicBezTo>
                  <a:cubicBezTo>
                    <a:pt x="5766" y="21006"/>
                    <a:pt x="9974" y="19893"/>
                    <a:pt x="12919" y="17555"/>
                  </a:cubicBezTo>
                  <a:cubicBezTo>
                    <a:pt x="15865" y="15217"/>
                    <a:pt x="17548" y="11654"/>
                    <a:pt x="17688" y="8982"/>
                  </a:cubicBezTo>
                  <a:cubicBezTo>
                    <a:pt x="17828" y="6309"/>
                    <a:pt x="16425" y="4528"/>
                    <a:pt x="14462" y="4083"/>
                  </a:cubicBezTo>
                  <a:cubicBezTo>
                    <a:pt x="12498" y="3637"/>
                    <a:pt x="9973" y="4528"/>
                    <a:pt x="7729" y="6755"/>
                  </a:cubicBezTo>
                  <a:cubicBezTo>
                    <a:pt x="5485" y="8982"/>
                    <a:pt x="3522" y="12544"/>
                    <a:pt x="2540" y="14994"/>
                  </a:cubicBezTo>
                  <a:cubicBezTo>
                    <a:pt x="1558" y="17443"/>
                    <a:pt x="1558" y="18780"/>
                    <a:pt x="2680" y="19448"/>
                  </a:cubicBezTo>
                  <a:cubicBezTo>
                    <a:pt x="3802" y="20116"/>
                    <a:pt x="6046" y="20116"/>
                    <a:pt x="8290" y="19225"/>
                  </a:cubicBezTo>
                  <a:cubicBezTo>
                    <a:pt x="10535" y="18334"/>
                    <a:pt x="12779" y="16553"/>
                    <a:pt x="14181" y="14994"/>
                  </a:cubicBezTo>
                  <a:cubicBezTo>
                    <a:pt x="15584" y="13435"/>
                    <a:pt x="16145" y="12099"/>
                    <a:pt x="15584" y="10874"/>
                  </a:cubicBezTo>
                  <a:cubicBezTo>
                    <a:pt x="15023" y="9650"/>
                    <a:pt x="13340" y="8536"/>
                    <a:pt x="11657" y="7423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</p:grpSp>
      <p:grpSp>
        <p:nvGrpSpPr>
          <p:cNvPr id="832" name="绘图"/>
          <p:cNvGrpSpPr/>
          <p:nvPr/>
        </p:nvGrpSpPr>
        <p:grpSpPr>
          <a:xfrm>
            <a:off x="12738294" y="668182"/>
            <a:ext cx="3983395" cy="1460579"/>
            <a:chOff x="0" y="0"/>
            <a:chExt cx="3983394" cy="1460577"/>
          </a:xfrm>
        </p:grpSpPr>
        <p:sp>
          <p:nvSpPr>
            <p:cNvPr id="816" name="线条"/>
            <p:cNvSpPr/>
            <p:nvPr/>
          </p:nvSpPr>
          <p:spPr>
            <a:xfrm>
              <a:off x="651684" y="112003"/>
              <a:ext cx="521918" cy="521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574" extrusionOk="0">
                  <a:moveTo>
                    <a:pt x="328" y="505"/>
                  </a:moveTo>
                  <a:cubicBezTo>
                    <a:pt x="151" y="269"/>
                    <a:pt x="-26" y="33"/>
                    <a:pt x="4" y="4"/>
                  </a:cubicBezTo>
                  <a:cubicBezTo>
                    <a:pt x="33" y="-26"/>
                    <a:pt x="269" y="151"/>
                    <a:pt x="1066" y="771"/>
                  </a:cubicBezTo>
                  <a:cubicBezTo>
                    <a:pt x="1863" y="1390"/>
                    <a:pt x="3220" y="2453"/>
                    <a:pt x="4223" y="3279"/>
                  </a:cubicBezTo>
                  <a:cubicBezTo>
                    <a:pt x="5226" y="4105"/>
                    <a:pt x="5876" y="4695"/>
                    <a:pt x="6525" y="5344"/>
                  </a:cubicBezTo>
                  <a:cubicBezTo>
                    <a:pt x="7174" y="5994"/>
                    <a:pt x="7823" y="6702"/>
                    <a:pt x="8502" y="7381"/>
                  </a:cubicBezTo>
                  <a:cubicBezTo>
                    <a:pt x="9181" y="8059"/>
                    <a:pt x="9889" y="8708"/>
                    <a:pt x="10567" y="9358"/>
                  </a:cubicBezTo>
                  <a:cubicBezTo>
                    <a:pt x="11246" y="10007"/>
                    <a:pt x="11895" y="10656"/>
                    <a:pt x="12633" y="11423"/>
                  </a:cubicBezTo>
                  <a:cubicBezTo>
                    <a:pt x="13371" y="12190"/>
                    <a:pt x="14197" y="13076"/>
                    <a:pt x="15023" y="13990"/>
                  </a:cubicBezTo>
                  <a:cubicBezTo>
                    <a:pt x="15849" y="14905"/>
                    <a:pt x="16676" y="15849"/>
                    <a:pt x="17413" y="16646"/>
                  </a:cubicBezTo>
                  <a:cubicBezTo>
                    <a:pt x="18151" y="17443"/>
                    <a:pt x="18800" y="18092"/>
                    <a:pt x="19479" y="18889"/>
                  </a:cubicBezTo>
                  <a:cubicBezTo>
                    <a:pt x="20158" y="19685"/>
                    <a:pt x="20866" y="20630"/>
                    <a:pt x="21574" y="21574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17" name="线条"/>
            <p:cNvSpPr/>
            <p:nvPr/>
          </p:nvSpPr>
          <p:spPr>
            <a:xfrm>
              <a:off x="556818" y="651049"/>
              <a:ext cx="608218" cy="659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63" y="20431"/>
                    <a:pt x="1927" y="19262"/>
                    <a:pt x="2865" y="18210"/>
                  </a:cubicBezTo>
                  <a:cubicBezTo>
                    <a:pt x="3803" y="17158"/>
                    <a:pt x="4715" y="16223"/>
                    <a:pt x="5476" y="15429"/>
                  </a:cubicBezTo>
                  <a:cubicBezTo>
                    <a:pt x="6237" y="14634"/>
                    <a:pt x="6845" y="13979"/>
                    <a:pt x="7606" y="13138"/>
                  </a:cubicBezTo>
                  <a:cubicBezTo>
                    <a:pt x="8366" y="12296"/>
                    <a:pt x="9279" y="11268"/>
                    <a:pt x="10090" y="10379"/>
                  </a:cubicBezTo>
                  <a:cubicBezTo>
                    <a:pt x="10901" y="9491"/>
                    <a:pt x="11611" y="8743"/>
                    <a:pt x="12245" y="8088"/>
                  </a:cubicBezTo>
                  <a:cubicBezTo>
                    <a:pt x="12879" y="7434"/>
                    <a:pt x="13437" y="6873"/>
                    <a:pt x="14146" y="6195"/>
                  </a:cubicBezTo>
                  <a:cubicBezTo>
                    <a:pt x="14856" y="5517"/>
                    <a:pt x="15718" y="4722"/>
                    <a:pt x="16530" y="3974"/>
                  </a:cubicBezTo>
                  <a:cubicBezTo>
                    <a:pt x="17341" y="3226"/>
                    <a:pt x="18101" y="2525"/>
                    <a:pt x="18938" y="1870"/>
                  </a:cubicBezTo>
                  <a:cubicBezTo>
                    <a:pt x="19775" y="1216"/>
                    <a:pt x="20687" y="608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18" name="线条"/>
            <p:cNvSpPr/>
            <p:nvPr/>
          </p:nvSpPr>
          <p:spPr>
            <a:xfrm>
              <a:off x="799313" y="205594"/>
              <a:ext cx="160943" cy="231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600" extrusionOk="0">
                  <a:moveTo>
                    <a:pt x="11587" y="0"/>
                  </a:moveTo>
                  <a:cubicBezTo>
                    <a:pt x="14619" y="2933"/>
                    <a:pt x="17651" y="5867"/>
                    <a:pt x="19356" y="7800"/>
                  </a:cubicBezTo>
                  <a:cubicBezTo>
                    <a:pt x="21061" y="9733"/>
                    <a:pt x="21440" y="10667"/>
                    <a:pt x="21345" y="11467"/>
                  </a:cubicBezTo>
                  <a:cubicBezTo>
                    <a:pt x="21251" y="12267"/>
                    <a:pt x="20682" y="12933"/>
                    <a:pt x="18598" y="13933"/>
                  </a:cubicBezTo>
                  <a:cubicBezTo>
                    <a:pt x="16514" y="14933"/>
                    <a:pt x="12914" y="16267"/>
                    <a:pt x="9977" y="17267"/>
                  </a:cubicBezTo>
                  <a:cubicBezTo>
                    <a:pt x="7040" y="18267"/>
                    <a:pt x="4766" y="18933"/>
                    <a:pt x="3156" y="19333"/>
                  </a:cubicBezTo>
                  <a:cubicBezTo>
                    <a:pt x="1545" y="19733"/>
                    <a:pt x="598" y="19867"/>
                    <a:pt x="219" y="20200"/>
                  </a:cubicBezTo>
                  <a:cubicBezTo>
                    <a:pt x="-160" y="20533"/>
                    <a:pt x="29" y="21067"/>
                    <a:pt x="219" y="21600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19" name="线条"/>
            <p:cNvSpPr/>
            <p:nvPr/>
          </p:nvSpPr>
          <p:spPr>
            <a:xfrm>
              <a:off x="765871" y="865210"/>
              <a:ext cx="214986" cy="147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22" extrusionOk="0">
                  <a:moveTo>
                    <a:pt x="3516" y="0"/>
                  </a:moveTo>
                  <a:cubicBezTo>
                    <a:pt x="2944" y="3323"/>
                    <a:pt x="2372" y="6646"/>
                    <a:pt x="1871" y="9242"/>
                  </a:cubicBezTo>
                  <a:cubicBezTo>
                    <a:pt x="1371" y="11838"/>
                    <a:pt x="941" y="13708"/>
                    <a:pt x="584" y="15162"/>
                  </a:cubicBezTo>
                  <a:cubicBezTo>
                    <a:pt x="226" y="16615"/>
                    <a:pt x="-60" y="17654"/>
                    <a:pt x="12" y="18588"/>
                  </a:cubicBezTo>
                  <a:cubicBezTo>
                    <a:pt x="83" y="19523"/>
                    <a:pt x="512" y="20354"/>
                    <a:pt x="1514" y="20873"/>
                  </a:cubicBezTo>
                  <a:cubicBezTo>
                    <a:pt x="2515" y="21392"/>
                    <a:pt x="4088" y="21600"/>
                    <a:pt x="6520" y="21496"/>
                  </a:cubicBezTo>
                  <a:cubicBezTo>
                    <a:pt x="8952" y="21392"/>
                    <a:pt x="12242" y="20977"/>
                    <a:pt x="14888" y="20562"/>
                  </a:cubicBezTo>
                  <a:cubicBezTo>
                    <a:pt x="17535" y="20146"/>
                    <a:pt x="19537" y="19731"/>
                    <a:pt x="21540" y="19315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20" name="线条"/>
            <p:cNvSpPr/>
            <p:nvPr/>
          </p:nvSpPr>
          <p:spPr>
            <a:xfrm>
              <a:off x="0" y="20140"/>
              <a:ext cx="299826" cy="2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5" extrusionOk="0">
                  <a:moveTo>
                    <a:pt x="0" y="19779"/>
                  </a:moveTo>
                  <a:cubicBezTo>
                    <a:pt x="2366" y="18535"/>
                    <a:pt x="4731" y="17291"/>
                    <a:pt x="6943" y="15481"/>
                  </a:cubicBezTo>
                  <a:cubicBezTo>
                    <a:pt x="9154" y="13672"/>
                    <a:pt x="11211" y="11297"/>
                    <a:pt x="12446" y="9092"/>
                  </a:cubicBezTo>
                  <a:cubicBezTo>
                    <a:pt x="13680" y="6887"/>
                    <a:pt x="14091" y="4851"/>
                    <a:pt x="14246" y="3550"/>
                  </a:cubicBezTo>
                  <a:cubicBezTo>
                    <a:pt x="14400" y="2250"/>
                    <a:pt x="14297" y="1684"/>
                    <a:pt x="13937" y="1232"/>
                  </a:cubicBezTo>
                  <a:cubicBezTo>
                    <a:pt x="13577" y="780"/>
                    <a:pt x="12960" y="440"/>
                    <a:pt x="12394" y="214"/>
                  </a:cubicBezTo>
                  <a:cubicBezTo>
                    <a:pt x="11829" y="-12"/>
                    <a:pt x="11314" y="-125"/>
                    <a:pt x="10543" y="214"/>
                  </a:cubicBezTo>
                  <a:cubicBezTo>
                    <a:pt x="9771" y="554"/>
                    <a:pt x="8743" y="1345"/>
                    <a:pt x="7611" y="2759"/>
                  </a:cubicBezTo>
                  <a:cubicBezTo>
                    <a:pt x="6480" y="4172"/>
                    <a:pt x="5246" y="6208"/>
                    <a:pt x="4680" y="7848"/>
                  </a:cubicBezTo>
                  <a:cubicBezTo>
                    <a:pt x="4114" y="9488"/>
                    <a:pt x="4217" y="10732"/>
                    <a:pt x="4886" y="12032"/>
                  </a:cubicBezTo>
                  <a:cubicBezTo>
                    <a:pt x="5554" y="13333"/>
                    <a:pt x="6789" y="14690"/>
                    <a:pt x="8486" y="16160"/>
                  </a:cubicBezTo>
                  <a:cubicBezTo>
                    <a:pt x="10183" y="17630"/>
                    <a:pt x="12343" y="19213"/>
                    <a:pt x="14606" y="20118"/>
                  </a:cubicBezTo>
                  <a:cubicBezTo>
                    <a:pt x="16869" y="21023"/>
                    <a:pt x="19234" y="21249"/>
                    <a:pt x="21600" y="21475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21" name="线条"/>
            <p:cNvSpPr/>
            <p:nvPr/>
          </p:nvSpPr>
          <p:spPr>
            <a:xfrm>
              <a:off x="0" y="1125320"/>
              <a:ext cx="265560" cy="335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2" extrusionOk="0">
                  <a:moveTo>
                    <a:pt x="0" y="21492"/>
                  </a:moveTo>
                  <a:cubicBezTo>
                    <a:pt x="2903" y="19295"/>
                    <a:pt x="5806" y="17099"/>
                    <a:pt x="8361" y="14536"/>
                  </a:cubicBezTo>
                  <a:cubicBezTo>
                    <a:pt x="10916" y="11973"/>
                    <a:pt x="13123" y="9045"/>
                    <a:pt x="14342" y="6894"/>
                  </a:cubicBezTo>
                  <a:cubicBezTo>
                    <a:pt x="15561" y="4743"/>
                    <a:pt x="15793" y="3370"/>
                    <a:pt x="15910" y="2455"/>
                  </a:cubicBezTo>
                  <a:cubicBezTo>
                    <a:pt x="16026" y="1539"/>
                    <a:pt x="16026" y="1082"/>
                    <a:pt x="15735" y="761"/>
                  </a:cubicBezTo>
                  <a:cubicBezTo>
                    <a:pt x="15445" y="441"/>
                    <a:pt x="14864" y="258"/>
                    <a:pt x="14226" y="121"/>
                  </a:cubicBezTo>
                  <a:cubicBezTo>
                    <a:pt x="13587" y="-16"/>
                    <a:pt x="12890" y="-108"/>
                    <a:pt x="12019" y="258"/>
                  </a:cubicBezTo>
                  <a:cubicBezTo>
                    <a:pt x="11148" y="624"/>
                    <a:pt x="10103" y="1448"/>
                    <a:pt x="9290" y="2912"/>
                  </a:cubicBezTo>
                  <a:cubicBezTo>
                    <a:pt x="8477" y="4377"/>
                    <a:pt x="7897" y="6482"/>
                    <a:pt x="8071" y="8358"/>
                  </a:cubicBezTo>
                  <a:cubicBezTo>
                    <a:pt x="8245" y="10234"/>
                    <a:pt x="9174" y="11882"/>
                    <a:pt x="11555" y="12889"/>
                  </a:cubicBezTo>
                  <a:cubicBezTo>
                    <a:pt x="13935" y="13895"/>
                    <a:pt x="17768" y="14261"/>
                    <a:pt x="21600" y="14628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22" name="线条"/>
            <p:cNvSpPr/>
            <p:nvPr/>
          </p:nvSpPr>
          <p:spPr>
            <a:xfrm>
              <a:off x="1186451" y="563076"/>
              <a:ext cx="1182169" cy="188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1" extrusionOk="0">
                  <a:moveTo>
                    <a:pt x="0" y="16828"/>
                  </a:moveTo>
                  <a:cubicBezTo>
                    <a:pt x="104" y="14555"/>
                    <a:pt x="209" y="12281"/>
                    <a:pt x="443" y="10007"/>
                  </a:cubicBezTo>
                  <a:cubicBezTo>
                    <a:pt x="678" y="7733"/>
                    <a:pt x="1043" y="5460"/>
                    <a:pt x="1291" y="4079"/>
                  </a:cubicBezTo>
                  <a:cubicBezTo>
                    <a:pt x="1539" y="2699"/>
                    <a:pt x="1670" y="2212"/>
                    <a:pt x="1800" y="1887"/>
                  </a:cubicBezTo>
                  <a:cubicBezTo>
                    <a:pt x="1930" y="1562"/>
                    <a:pt x="2061" y="1400"/>
                    <a:pt x="2217" y="1968"/>
                  </a:cubicBezTo>
                  <a:cubicBezTo>
                    <a:pt x="2374" y="2536"/>
                    <a:pt x="2557" y="3836"/>
                    <a:pt x="2739" y="6191"/>
                  </a:cubicBezTo>
                  <a:cubicBezTo>
                    <a:pt x="2922" y="8546"/>
                    <a:pt x="3104" y="11956"/>
                    <a:pt x="3261" y="14392"/>
                  </a:cubicBezTo>
                  <a:cubicBezTo>
                    <a:pt x="3417" y="16828"/>
                    <a:pt x="3548" y="18290"/>
                    <a:pt x="3652" y="19346"/>
                  </a:cubicBezTo>
                  <a:cubicBezTo>
                    <a:pt x="3757" y="20401"/>
                    <a:pt x="3835" y="21051"/>
                    <a:pt x="3939" y="21294"/>
                  </a:cubicBezTo>
                  <a:cubicBezTo>
                    <a:pt x="4043" y="21538"/>
                    <a:pt x="4174" y="21376"/>
                    <a:pt x="4422" y="20158"/>
                  </a:cubicBezTo>
                  <a:cubicBezTo>
                    <a:pt x="4670" y="18940"/>
                    <a:pt x="5035" y="16666"/>
                    <a:pt x="5335" y="14473"/>
                  </a:cubicBezTo>
                  <a:cubicBezTo>
                    <a:pt x="5635" y="12281"/>
                    <a:pt x="5870" y="10170"/>
                    <a:pt x="6065" y="8464"/>
                  </a:cubicBezTo>
                  <a:cubicBezTo>
                    <a:pt x="6261" y="6759"/>
                    <a:pt x="6417" y="5460"/>
                    <a:pt x="6561" y="4485"/>
                  </a:cubicBezTo>
                  <a:cubicBezTo>
                    <a:pt x="6704" y="3511"/>
                    <a:pt x="6835" y="2861"/>
                    <a:pt x="6965" y="2699"/>
                  </a:cubicBezTo>
                  <a:cubicBezTo>
                    <a:pt x="7096" y="2536"/>
                    <a:pt x="7226" y="2861"/>
                    <a:pt x="7409" y="4404"/>
                  </a:cubicBezTo>
                  <a:cubicBezTo>
                    <a:pt x="7591" y="5947"/>
                    <a:pt x="7826" y="8708"/>
                    <a:pt x="8009" y="10900"/>
                  </a:cubicBezTo>
                  <a:cubicBezTo>
                    <a:pt x="8191" y="13093"/>
                    <a:pt x="8322" y="14717"/>
                    <a:pt x="8426" y="16097"/>
                  </a:cubicBezTo>
                  <a:cubicBezTo>
                    <a:pt x="8530" y="17478"/>
                    <a:pt x="8609" y="18615"/>
                    <a:pt x="8700" y="18858"/>
                  </a:cubicBezTo>
                  <a:cubicBezTo>
                    <a:pt x="8791" y="19102"/>
                    <a:pt x="8896" y="18452"/>
                    <a:pt x="9052" y="16422"/>
                  </a:cubicBezTo>
                  <a:cubicBezTo>
                    <a:pt x="9209" y="14392"/>
                    <a:pt x="9417" y="10982"/>
                    <a:pt x="9600" y="8546"/>
                  </a:cubicBezTo>
                  <a:cubicBezTo>
                    <a:pt x="9783" y="6109"/>
                    <a:pt x="9939" y="4648"/>
                    <a:pt x="10135" y="3511"/>
                  </a:cubicBezTo>
                  <a:cubicBezTo>
                    <a:pt x="10330" y="2374"/>
                    <a:pt x="10565" y="1562"/>
                    <a:pt x="10748" y="994"/>
                  </a:cubicBezTo>
                  <a:cubicBezTo>
                    <a:pt x="10930" y="425"/>
                    <a:pt x="11061" y="100"/>
                    <a:pt x="11191" y="19"/>
                  </a:cubicBezTo>
                  <a:cubicBezTo>
                    <a:pt x="11322" y="-62"/>
                    <a:pt x="11452" y="100"/>
                    <a:pt x="11596" y="831"/>
                  </a:cubicBezTo>
                  <a:cubicBezTo>
                    <a:pt x="11739" y="1562"/>
                    <a:pt x="11896" y="2861"/>
                    <a:pt x="12143" y="5541"/>
                  </a:cubicBezTo>
                  <a:cubicBezTo>
                    <a:pt x="12391" y="8221"/>
                    <a:pt x="12730" y="12281"/>
                    <a:pt x="12926" y="14717"/>
                  </a:cubicBezTo>
                  <a:cubicBezTo>
                    <a:pt x="13122" y="17153"/>
                    <a:pt x="13174" y="17965"/>
                    <a:pt x="13265" y="18209"/>
                  </a:cubicBezTo>
                  <a:cubicBezTo>
                    <a:pt x="13357" y="18452"/>
                    <a:pt x="13487" y="18127"/>
                    <a:pt x="13617" y="17153"/>
                  </a:cubicBezTo>
                  <a:cubicBezTo>
                    <a:pt x="13748" y="16179"/>
                    <a:pt x="13878" y="14555"/>
                    <a:pt x="14048" y="12443"/>
                  </a:cubicBezTo>
                  <a:cubicBezTo>
                    <a:pt x="14217" y="10332"/>
                    <a:pt x="14426" y="7733"/>
                    <a:pt x="14622" y="5866"/>
                  </a:cubicBezTo>
                  <a:cubicBezTo>
                    <a:pt x="14817" y="3998"/>
                    <a:pt x="15000" y="2861"/>
                    <a:pt x="15170" y="2293"/>
                  </a:cubicBezTo>
                  <a:cubicBezTo>
                    <a:pt x="15339" y="1724"/>
                    <a:pt x="15496" y="1724"/>
                    <a:pt x="15665" y="2618"/>
                  </a:cubicBezTo>
                  <a:cubicBezTo>
                    <a:pt x="15835" y="3511"/>
                    <a:pt x="16017" y="5297"/>
                    <a:pt x="16213" y="7977"/>
                  </a:cubicBezTo>
                  <a:cubicBezTo>
                    <a:pt x="16409" y="10657"/>
                    <a:pt x="16617" y="14230"/>
                    <a:pt x="16748" y="16422"/>
                  </a:cubicBezTo>
                  <a:cubicBezTo>
                    <a:pt x="16878" y="18615"/>
                    <a:pt x="16930" y="19427"/>
                    <a:pt x="17035" y="19914"/>
                  </a:cubicBezTo>
                  <a:cubicBezTo>
                    <a:pt x="17139" y="20401"/>
                    <a:pt x="17296" y="20564"/>
                    <a:pt x="17413" y="20320"/>
                  </a:cubicBezTo>
                  <a:cubicBezTo>
                    <a:pt x="17530" y="20076"/>
                    <a:pt x="17609" y="19427"/>
                    <a:pt x="17791" y="17478"/>
                  </a:cubicBezTo>
                  <a:cubicBezTo>
                    <a:pt x="17974" y="15529"/>
                    <a:pt x="18261" y="12281"/>
                    <a:pt x="18483" y="9926"/>
                  </a:cubicBezTo>
                  <a:cubicBezTo>
                    <a:pt x="18704" y="7571"/>
                    <a:pt x="18861" y="6109"/>
                    <a:pt x="19004" y="5216"/>
                  </a:cubicBezTo>
                  <a:cubicBezTo>
                    <a:pt x="19148" y="4323"/>
                    <a:pt x="19278" y="3998"/>
                    <a:pt x="19396" y="4079"/>
                  </a:cubicBezTo>
                  <a:cubicBezTo>
                    <a:pt x="19513" y="4161"/>
                    <a:pt x="19617" y="4648"/>
                    <a:pt x="19709" y="5703"/>
                  </a:cubicBezTo>
                  <a:cubicBezTo>
                    <a:pt x="19800" y="6759"/>
                    <a:pt x="19878" y="8383"/>
                    <a:pt x="20009" y="10332"/>
                  </a:cubicBezTo>
                  <a:cubicBezTo>
                    <a:pt x="20139" y="12281"/>
                    <a:pt x="20322" y="14555"/>
                    <a:pt x="20452" y="16341"/>
                  </a:cubicBezTo>
                  <a:cubicBezTo>
                    <a:pt x="20583" y="18127"/>
                    <a:pt x="20661" y="19427"/>
                    <a:pt x="20765" y="19914"/>
                  </a:cubicBezTo>
                  <a:cubicBezTo>
                    <a:pt x="20870" y="20401"/>
                    <a:pt x="21000" y="20076"/>
                    <a:pt x="21143" y="19589"/>
                  </a:cubicBezTo>
                  <a:cubicBezTo>
                    <a:pt x="21287" y="19102"/>
                    <a:pt x="21443" y="18452"/>
                    <a:pt x="21600" y="17803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23" name="线条"/>
            <p:cNvSpPr/>
            <p:nvPr/>
          </p:nvSpPr>
          <p:spPr>
            <a:xfrm>
              <a:off x="2411739" y="68531"/>
              <a:ext cx="716660" cy="659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377" y="21600"/>
                  </a:moveTo>
                  <a:cubicBezTo>
                    <a:pt x="292" y="20525"/>
                    <a:pt x="206" y="19449"/>
                    <a:pt x="141" y="18444"/>
                  </a:cubicBezTo>
                  <a:cubicBezTo>
                    <a:pt x="77" y="17439"/>
                    <a:pt x="34" y="16504"/>
                    <a:pt x="12" y="15896"/>
                  </a:cubicBezTo>
                  <a:cubicBezTo>
                    <a:pt x="-9" y="15288"/>
                    <a:pt x="-9" y="15008"/>
                    <a:pt x="55" y="14774"/>
                  </a:cubicBezTo>
                  <a:cubicBezTo>
                    <a:pt x="120" y="14540"/>
                    <a:pt x="249" y="14353"/>
                    <a:pt x="399" y="14353"/>
                  </a:cubicBezTo>
                  <a:cubicBezTo>
                    <a:pt x="549" y="14353"/>
                    <a:pt x="721" y="14540"/>
                    <a:pt x="1150" y="15148"/>
                  </a:cubicBezTo>
                  <a:cubicBezTo>
                    <a:pt x="1580" y="15756"/>
                    <a:pt x="2267" y="16784"/>
                    <a:pt x="2825" y="17626"/>
                  </a:cubicBezTo>
                  <a:cubicBezTo>
                    <a:pt x="3383" y="18468"/>
                    <a:pt x="3813" y="19122"/>
                    <a:pt x="4092" y="19543"/>
                  </a:cubicBezTo>
                  <a:cubicBezTo>
                    <a:pt x="4371" y="19964"/>
                    <a:pt x="4500" y="20151"/>
                    <a:pt x="4672" y="20291"/>
                  </a:cubicBezTo>
                  <a:cubicBezTo>
                    <a:pt x="4843" y="20431"/>
                    <a:pt x="5058" y="20525"/>
                    <a:pt x="5230" y="20455"/>
                  </a:cubicBezTo>
                  <a:cubicBezTo>
                    <a:pt x="5402" y="20384"/>
                    <a:pt x="5531" y="20151"/>
                    <a:pt x="5552" y="19496"/>
                  </a:cubicBezTo>
                  <a:cubicBezTo>
                    <a:pt x="5573" y="18842"/>
                    <a:pt x="5488" y="17766"/>
                    <a:pt x="5380" y="16668"/>
                  </a:cubicBezTo>
                  <a:cubicBezTo>
                    <a:pt x="5273" y="15569"/>
                    <a:pt x="5144" y="14447"/>
                    <a:pt x="5080" y="13512"/>
                  </a:cubicBezTo>
                  <a:cubicBezTo>
                    <a:pt x="5015" y="12577"/>
                    <a:pt x="5015" y="11829"/>
                    <a:pt x="5080" y="11361"/>
                  </a:cubicBezTo>
                  <a:cubicBezTo>
                    <a:pt x="5144" y="10894"/>
                    <a:pt x="5273" y="10706"/>
                    <a:pt x="5445" y="10730"/>
                  </a:cubicBezTo>
                  <a:cubicBezTo>
                    <a:pt x="5616" y="10753"/>
                    <a:pt x="5831" y="10987"/>
                    <a:pt x="6325" y="11595"/>
                  </a:cubicBezTo>
                  <a:cubicBezTo>
                    <a:pt x="6819" y="12203"/>
                    <a:pt x="7592" y="13184"/>
                    <a:pt x="8129" y="13816"/>
                  </a:cubicBezTo>
                  <a:cubicBezTo>
                    <a:pt x="8665" y="14447"/>
                    <a:pt x="8966" y="14727"/>
                    <a:pt x="9245" y="14914"/>
                  </a:cubicBezTo>
                  <a:cubicBezTo>
                    <a:pt x="9524" y="15101"/>
                    <a:pt x="9782" y="15195"/>
                    <a:pt x="9975" y="15148"/>
                  </a:cubicBezTo>
                  <a:cubicBezTo>
                    <a:pt x="10168" y="15101"/>
                    <a:pt x="10297" y="14914"/>
                    <a:pt x="10383" y="14330"/>
                  </a:cubicBezTo>
                  <a:cubicBezTo>
                    <a:pt x="10469" y="13745"/>
                    <a:pt x="10512" y="12764"/>
                    <a:pt x="10512" y="11642"/>
                  </a:cubicBezTo>
                  <a:cubicBezTo>
                    <a:pt x="10512" y="10519"/>
                    <a:pt x="10469" y="9257"/>
                    <a:pt x="10469" y="8392"/>
                  </a:cubicBezTo>
                  <a:cubicBezTo>
                    <a:pt x="10469" y="7527"/>
                    <a:pt x="10512" y="7060"/>
                    <a:pt x="10641" y="6779"/>
                  </a:cubicBezTo>
                  <a:cubicBezTo>
                    <a:pt x="10770" y="6499"/>
                    <a:pt x="10984" y="6405"/>
                    <a:pt x="11177" y="6452"/>
                  </a:cubicBezTo>
                  <a:cubicBezTo>
                    <a:pt x="11371" y="6499"/>
                    <a:pt x="11542" y="6686"/>
                    <a:pt x="12058" y="7270"/>
                  </a:cubicBezTo>
                  <a:cubicBezTo>
                    <a:pt x="12573" y="7855"/>
                    <a:pt x="13432" y="8836"/>
                    <a:pt x="13947" y="9421"/>
                  </a:cubicBezTo>
                  <a:cubicBezTo>
                    <a:pt x="14463" y="10005"/>
                    <a:pt x="14634" y="10192"/>
                    <a:pt x="14849" y="10332"/>
                  </a:cubicBezTo>
                  <a:cubicBezTo>
                    <a:pt x="15064" y="10473"/>
                    <a:pt x="15321" y="10566"/>
                    <a:pt x="15472" y="10496"/>
                  </a:cubicBezTo>
                  <a:cubicBezTo>
                    <a:pt x="15622" y="10426"/>
                    <a:pt x="15665" y="10192"/>
                    <a:pt x="15708" y="9187"/>
                  </a:cubicBezTo>
                  <a:cubicBezTo>
                    <a:pt x="15751" y="8182"/>
                    <a:pt x="15794" y="6405"/>
                    <a:pt x="15837" y="5283"/>
                  </a:cubicBezTo>
                  <a:cubicBezTo>
                    <a:pt x="15880" y="4161"/>
                    <a:pt x="15923" y="3694"/>
                    <a:pt x="15987" y="3343"/>
                  </a:cubicBezTo>
                  <a:cubicBezTo>
                    <a:pt x="16051" y="2992"/>
                    <a:pt x="16137" y="2758"/>
                    <a:pt x="16288" y="2618"/>
                  </a:cubicBezTo>
                  <a:cubicBezTo>
                    <a:pt x="16438" y="2478"/>
                    <a:pt x="16653" y="2431"/>
                    <a:pt x="16824" y="2525"/>
                  </a:cubicBezTo>
                  <a:cubicBezTo>
                    <a:pt x="16996" y="2618"/>
                    <a:pt x="17125" y="2852"/>
                    <a:pt x="17490" y="3413"/>
                  </a:cubicBezTo>
                  <a:cubicBezTo>
                    <a:pt x="17855" y="3974"/>
                    <a:pt x="18456" y="4862"/>
                    <a:pt x="18864" y="5353"/>
                  </a:cubicBezTo>
                  <a:cubicBezTo>
                    <a:pt x="19272" y="5844"/>
                    <a:pt x="19487" y="5938"/>
                    <a:pt x="19702" y="6008"/>
                  </a:cubicBezTo>
                  <a:cubicBezTo>
                    <a:pt x="19916" y="6078"/>
                    <a:pt x="20131" y="6125"/>
                    <a:pt x="20346" y="6078"/>
                  </a:cubicBezTo>
                  <a:cubicBezTo>
                    <a:pt x="20560" y="6031"/>
                    <a:pt x="20775" y="5891"/>
                    <a:pt x="20990" y="5213"/>
                  </a:cubicBezTo>
                  <a:cubicBezTo>
                    <a:pt x="21205" y="4535"/>
                    <a:pt x="21419" y="3319"/>
                    <a:pt x="21505" y="2361"/>
                  </a:cubicBezTo>
                  <a:cubicBezTo>
                    <a:pt x="21591" y="1403"/>
                    <a:pt x="21548" y="701"/>
                    <a:pt x="21505" y="0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24" name="线条"/>
            <p:cNvSpPr/>
            <p:nvPr/>
          </p:nvSpPr>
          <p:spPr>
            <a:xfrm>
              <a:off x="2373878" y="702448"/>
              <a:ext cx="799988" cy="573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extrusionOk="0">
                  <a:moveTo>
                    <a:pt x="667" y="0"/>
                  </a:moveTo>
                  <a:cubicBezTo>
                    <a:pt x="436" y="1343"/>
                    <a:pt x="205" y="2687"/>
                    <a:pt x="90" y="3493"/>
                  </a:cubicBezTo>
                  <a:cubicBezTo>
                    <a:pt x="-26" y="4299"/>
                    <a:pt x="-26" y="4567"/>
                    <a:pt x="70" y="4809"/>
                  </a:cubicBezTo>
                  <a:cubicBezTo>
                    <a:pt x="167" y="5051"/>
                    <a:pt x="359" y="5266"/>
                    <a:pt x="686" y="5346"/>
                  </a:cubicBezTo>
                  <a:cubicBezTo>
                    <a:pt x="1014" y="5427"/>
                    <a:pt x="1476" y="5373"/>
                    <a:pt x="2111" y="5104"/>
                  </a:cubicBezTo>
                  <a:cubicBezTo>
                    <a:pt x="2746" y="4836"/>
                    <a:pt x="3555" y="4352"/>
                    <a:pt x="4248" y="4057"/>
                  </a:cubicBezTo>
                  <a:cubicBezTo>
                    <a:pt x="4941" y="3761"/>
                    <a:pt x="5518" y="3654"/>
                    <a:pt x="5903" y="3627"/>
                  </a:cubicBezTo>
                  <a:cubicBezTo>
                    <a:pt x="6288" y="3600"/>
                    <a:pt x="6481" y="3654"/>
                    <a:pt x="6616" y="3815"/>
                  </a:cubicBezTo>
                  <a:cubicBezTo>
                    <a:pt x="6750" y="3976"/>
                    <a:pt x="6827" y="4245"/>
                    <a:pt x="6770" y="4943"/>
                  </a:cubicBezTo>
                  <a:cubicBezTo>
                    <a:pt x="6712" y="5642"/>
                    <a:pt x="6519" y="6770"/>
                    <a:pt x="6365" y="7630"/>
                  </a:cubicBezTo>
                  <a:cubicBezTo>
                    <a:pt x="6211" y="8490"/>
                    <a:pt x="6096" y="9081"/>
                    <a:pt x="6019" y="9618"/>
                  </a:cubicBezTo>
                  <a:cubicBezTo>
                    <a:pt x="5942" y="10155"/>
                    <a:pt x="5903" y="10639"/>
                    <a:pt x="5980" y="10907"/>
                  </a:cubicBezTo>
                  <a:cubicBezTo>
                    <a:pt x="6057" y="11176"/>
                    <a:pt x="6250" y="11230"/>
                    <a:pt x="6635" y="11042"/>
                  </a:cubicBezTo>
                  <a:cubicBezTo>
                    <a:pt x="7020" y="10854"/>
                    <a:pt x="7598" y="10424"/>
                    <a:pt x="8291" y="10048"/>
                  </a:cubicBezTo>
                  <a:cubicBezTo>
                    <a:pt x="8984" y="9672"/>
                    <a:pt x="9792" y="9349"/>
                    <a:pt x="10293" y="9188"/>
                  </a:cubicBezTo>
                  <a:cubicBezTo>
                    <a:pt x="10793" y="9027"/>
                    <a:pt x="10986" y="9027"/>
                    <a:pt x="11178" y="9054"/>
                  </a:cubicBezTo>
                  <a:cubicBezTo>
                    <a:pt x="11371" y="9081"/>
                    <a:pt x="11563" y="9134"/>
                    <a:pt x="11698" y="9296"/>
                  </a:cubicBezTo>
                  <a:cubicBezTo>
                    <a:pt x="11833" y="9457"/>
                    <a:pt x="11910" y="9725"/>
                    <a:pt x="11929" y="10263"/>
                  </a:cubicBezTo>
                  <a:cubicBezTo>
                    <a:pt x="11948" y="10800"/>
                    <a:pt x="11910" y="11606"/>
                    <a:pt x="11833" y="12439"/>
                  </a:cubicBezTo>
                  <a:cubicBezTo>
                    <a:pt x="11756" y="13272"/>
                    <a:pt x="11640" y="14131"/>
                    <a:pt x="11583" y="14722"/>
                  </a:cubicBezTo>
                  <a:cubicBezTo>
                    <a:pt x="11525" y="15313"/>
                    <a:pt x="11525" y="15636"/>
                    <a:pt x="11621" y="15770"/>
                  </a:cubicBezTo>
                  <a:cubicBezTo>
                    <a:pt x="11717" y="15904"/>
                    <a:pt x="11910" y="15851"/>
                    <a:pt x="12391" y="15501"/>
                  </a:cubicBezTo>
                  <a:cubicBezTo>
                    <a:pt x="12872" y="15152"/>
                    <a:pt x="13642" y="14507"/>
                    <a:pt x="14451" y="13997"/>
                  </a:cubicBezTo>
                  <a:cubicBezTo>
                    <a:pt x="15260" y="13487"/>
                    <a:pt x="16107" y="13110"/>
                    <a:pt x="16626" y="12949"/>
                  </a:cubicBezTo>
                  <a:cubicBezTo>
                    <a:pt x="17146" y="12788"/>
                    <a:pt x="17339" y="12842"/>
                    <a:pt x="17473" y="13003"/>
                  </a:cubicBezTo>
                  <a:cubicBezTo>
                    <a:pt x="17608" y="13164"/>
                    <a:pt x="17685" y="13433"/>
                    <a:pt x="17666" y="14051"/>
                  </a:cubicBezTo>
                  <a:cubicBezTo>
                    <a:pt x="17647" y="14669"/>
                    <a:pt x="17531" y="15636"/>
                    <a:pt x="17416" y="16415"/>
                  </a:cubicBezTo>
                  <a:cubicBezTo>
                    <a:pt x="17300" y="17194"/>
                    <a:pt x="17185" y="17785"/>
                    <a:pt x="17127" y="18215"/>
                  </a:cubicBezTo>
                  <a:cubicBezTo>
                    <a:pt x="17069" y="18645"/>
                    <a:pt x="17069" y="18913"/>
                    <a:pt x="17165" y="19075"/>
                  </a:cubicBezTo>
                  <a:cubicBezTo>
                    <a:pt x="17262" y="19236"/>
                    <a:pt x="17454" y="19290"/>
                    <a:pt x="17820" y="19075"/>
                  </a:cubicBezTo>
                  <a:cubicBezTo>
                    <a:pt x="18186" y="18860"/>
                    <a:pt x="18725" y="18376"/>
                    <a:pt x="19091" y="18081"/>
                  </a:cubicBezTo>
                  <a:cubicBezTo>
                    <a:pt x="19456" y="17785"/>
                    <a:pt x="19649" y="17678"/>
                    <a:pt x="19841" y="17624"/>
                  </a:cubicBezTo>
                  <a:cubicBezTo>
                    <a:pt x="20034" y="17570"/>
                    <a:pt x="20226" y="17570"/>
                    <a:pt x="20400" y="17651"/>
                  </a:cubicBezTo>
                  <a:cubicBezTo>
                    <a:pt x="20573" y="17731"/>
                    <a:pt x="20727" y="17893"/>
                    <a:pt x="20804" y="18134"/>
                  </a:cubicBezTo>
                  <a:cubicBezTo>
                    <a:pt x="20881" y="18376"/>
                    <a:pt x="20881" y="18699"/>
                    <a:pt x="20842" y="19155"/>
                  </a:cubicBezTo>
                  <a:cubicBezTo>
                    <a:pt x="20804" y="19612"/>
                    <a:pt x="20727" y="20203"/>
                    <a:pt x="20842" y="20633"/>
                  </a:cubicBezTo>
                  <a:cubicBezTo>
                    <a:pt x="20958" y="21063"/>
                    <a:pt x="21266" y="21331"/>
                    <a:pt x="21574" y="21600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25" name="线条"/>
            <p:cNvSpPr/>
            <p:nvPr/>
          </p:nvSpPr>
          <p:spPr>
            <a:xfrm>
              <a:off x="3351741" y="16950"/>
              <a:ext cx="361811" cy="284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406" extrusionOk="0">
                  <a:moveTo>
                    <a:pt x="375" y="3882"/>
                  </a:moveTo>
                  <a:cubicBezTo>
                    <a:pt x="290" y="3345"/>
                    <a:pt x="205" y="2807"/>
                    <a:pt x="120" y="2216"/>
                  </a:cubicBezTo>
                  <a:cubicBezTo>
                    <a:pt x="35" y="1625"/>
                    <a:pt x="-50" y="981"/>
                    <a:pt x="35" y="873"/>
                  </a:cubicBezTo>
                  <a:cubicBezTo>
                    <a:pt x="120" y="766"/>
                    <a:pt x="375" y="1196"/>
                    <a:pt x="843" y="2861"/>
                  </a:cubicBezTo>
                  <a:cubicBezTo>
                    <a:pt x="1311" y="4527"/>
                    <a:pt x="1991" y="7428"/>
                    <a:pt x="2586" y="10115"/>
                  </a:cubicBezTo>
                  <a:cubicBezTo>
                    <a:pt x="3181" y="12802"/>
                    <a:pt x="3692" y="15273"/>
                    <a:pt x="4159" y="16831"/>
                  </a:cubicBezTo>
                  <a:cubicBezTo>
                    <a:pt x="4627" y="18390"/>
                    <a:pt x="5052" y="19034"/>
                    <a:pt x="5392" y="19142"/>
                  </a:cubicBezTo>
                  <a:cubicBezTo>
                    <a:pt x="5733" y="19249"/>
                    <a:pt x="5988" y="18819"/>
                    <a:pt x="6328" y="17100"/>
                  </a:cubicBezTo>
                  <a:cubicBezTo>
                    <a:pt x="6668" y="15381"/>
                    <a:pt x="7093" y="12372"/>
                    <a:pt x="7433" y="10276"/>
                  </a:cubicBezTo>
                  <a:cubicBezTo>
                    <a:pt x="7774" y="8181"/>
                    <a:pt x="8029" y="6999"/>
                    <a:pt x="8326" y="6246"/>
                  </a:cubicBezTo>
                  <a:cubicBezTo>
                    <a:pt x="8624" y="5494"/>
                    <a:pt x="8964" y="5172"/>
                    <a:pt x="9219" y="5333"/>
                  </a:cubicBezTo>
                  <a:cubicBezTo>
                    <a:pt x="9474" y="5494"/>
                    <a:pt x="9644" y="6139"/>
                    <a:pt x="9900" y="7912"/>
                  </a:cubicBezTo>
                  <a:cubicBezTo>
                    <a:pt x="10155" y="9685"/>
                    <a:pt x="10495" y="12587"/>
                    <a:pt x="11175" y="15005"/>
                  </a:cubicBezTo>
                  <a:cubicBezTo>
                    <a:pt x="11855" y="17422"/>
                    <a:pt x="12876" y="19357"/>
                    <a:pt x="13641" y="20378"/>
                  </a:cubicBezTo>
                  <a:cubicBezTo>
                    <a:pt x="14407" y="21399"/>
                    <a:pt x="14917" y="21506"/>
                    <a:pt x="15342" y="21345"/>
                  </a:cubicBezTo>
                  <a:cubicBezTo>
                    <a:pt x="15767" y="21184"/>
                    <a:pt x="16107" y="20754"/>
                    <a:pt x="16703" y="19142"/>
                  </a:cubicBezTo>
                  <a:cubicBezTo>
                    <a:pt x="17298" y="17530"/>
                    <a:pt x="18148" y="14736"/>
                    <a:pt x="18744" y="11942"/>
                  </a:cubicBezTo>
                  <a:cubicBezTo>
                    <a:pt x="19339" y="9148"/>
                    <a:pt x="19679" y="6354"/>
                    <a:pt x="19934" y="4527"/>
                  </a:cubicBezTo>
                  <a:cubicBezTo>
                    <a:pt x="20189" y="2700"/>
                    <a:pt x="20359" y="1840"/>
                    <a:pt x="20529" y="1142"/>
                  </a:cubicBezTo>
                  <a:cubicBezTo>
                    <a:pt x="20700" y="443"/>
                    <a:pt x="20870" y="-94"/>
                    <a:pt x="21040" y="13"/>
                  </a:cubicBezTo>
                  <a:cubicBezTo>
                    <a:pt x="21210" y="121"/>
                    <a:pt x="21380" y="873"/>
                    <a:pt x="21550" y="1625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26" name="线条"/>
            <p:cNvSpPr/>
            <p:nvPr/>
          </p:nvSpPr>
          <p:spPr>
            <a:xfrm>
              <a:off x="3902013" y="0"/>
              <a:ext cx="17133" cy="167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723"/>
                    <a:pt x="0" y="11446"/>
                    <a:pt x="0" y="14769"/>
                  </a:cubicBezTo>
                  <a:cubicBezTo>
                    <a:pt x="0" y="18092"/>
                    <a:pt x="0" y="19015"/>
                    <a:pt x="3600" y="19754"/>
                  </a:cubicBezTo>
                  <a:cubicBezTo>
                    <a:pt x="7200" y="20492"/>
                    <a:pt x="14400" y="21046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27" name="线条"/>
            <p:cNvSpPr/>
            <p:nvPr/>
          </p:nvSpPr>
          <p:spPr>
            <a:xfrm>
              <a:off x="3820631" y="68531"/>
              <a:ext cx="162764" cy="1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74" y="21600"/>
                  </a:moveTo>
                  <a:cubicBezTo>
                    <a:pt x="1137" y="21600"/>
                    <a:pt x="0" y="21600"/>
                    <a:pt x="0" y="21600"/>
                  </a:cubicBezTo>
                  <a:cubicBezTo>
                    <a:pt x="0" y="21600"/>
                    <a:pt x="1137" y="21600"/>
                    <a:pt x="4453" y="18000"/>
                  </a:cubicBezTo>
                  <a:cubicBezTo>
                    <a:pt x="7768" y="14400"/>
                    <a:pt x="13263" y="7200"/>
                    <a:pt x="16484" y="3600"/>
                  </a:cubicBezTo>
                  <a:cubicBezTo>
                    <a:pt x="19705" y="0"/>
                    <a:pt x="20653" y="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28" name="线条"/>
            <p:cNvSpPr/>
            <p:nvPr/>
          </p:nvSpPr>
          <p:spPr>
            <a:xfrm>
              <a:off x="3349477" y="1135053"/>
              <a:ext cx="305830" cy="23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542" extrusionOk="0">
                  <a:moveTo>
                    <a:pt x="0" y="3086"/>
                  </a:moveTo>
                  <a:cubicBezTo>
                    <a:pt x="0" y="5786"/>
                    <a:pt x="0" y="8486"/>
                    <a:pt x="251" y="10993"/>
                  </a:cubicBezTo>
                  <a:cubicBezTo>
                    <a:pt x="502" y="13500"/>
                    <a:pt x="1005" y="15814"/>
                    <a:pt x="1306" y="17293"/>
                  </a:cubicBezTo>
                  <a:cubicBezTo>
                    <a:pt x="1607" y="18771"/>
                    <a:pt x="1708" y="19414"/>
                    <a:pt x="1909" y="20057"/>
                  </a:cubicBezTo>
                  <a:cubicBezTo>
                    <a:pt x="2110" y="20700"/>
                    <a:pt x="2411" y="21343"/>
                    <a:pt x="2713" y="21279"/>
                  </a:cubicBezTo>
                  <a:cubicBezTo>
                    <a:pt x="3014" y="21214"/>
                    <a:pt x="3315" y="20443"/>
                    <a:pt x="3868" y="18129"/>
                  </a:cubicBezTo>
                  <a:cubicBezTo>
                    <a:pt x="4420" y="15814"/>
                    <a:pt x="5224" y="11957"/>
                    <a:pt x="5727" y="9707"/>
                  </a:cubicBezTo>
                  <a:cubicBezTo>
                    <a:pt x="6229" y="7457"/>
                    <a:pt x="6430" y="6814"/>
                    <a:pt x="6681" y="6043"/>
                  </a:cubicBezTo>
                  <a:cubicBezTo>
                    <a:pt x="6932" y="5271"/>
                    <a:pt x="7233" y="4371"/>
                    <a:pt x="7384" y="4436"/>
                  </a:cubicBezTo>
                  <a:cubicBezTo>
                    <a:pt x="7535" y="4500"/>
                    <a:pt x="7535" y="5529"/>
                    <a:pt x="7736" y="7457"/>
                  </a:cubicBezTo>
                  <a:cubicBezTo>
                    <a:pt x="7937" y="9386"/>
                    <a:pt x="8339" y="12214"/>
                    <a:pt x="9193" y="14529"/>
                  </a:cubicBezTo>
                  <a:cubicBezTo>
                    <a:pt x="10046" y="16843"/>
                    <a:pt x="11352" y="18643"/>
                    <a:pt x="12659" y="19800"/>
                  </a:cubicBezTo>
                  <a:cubicBezTo>
                    <a:pt x="13965" y="20957"/>
                    <a:pt x="15271" y="21471"/>
                    <a:pt x="16125" y="21536"/>
                  </a:cubicBezTo>
                  <a:cubicBezTo>
                    <a:pt x="16979" y="21600"/>
                    <a:pt x="17380" y="21214"/>
                    <a:pt x="17983" y="19736"/>
                  </a:cubicBezTo>
                  <a:cubicBezTo>
                    <a:pt x="18586" y="18257"/>
                    <a:pt x="19390" y="15686"/>
                    <a:pt x="19993" y="12729"/>
                  </a:cubicBezTo>
                  <a:cubicBezTo>
                    <a:pt x="20595" y="9771"/>
                    <a:pt x="20997" y="6429"/>
                    <a:pt x="21248" y="4436"/>
                  </a:cubicBezTo>
                  <a:cubicBezTo>
                    <a:pt x="21500" y="2443"/>
                    <a:pt x="21600" y="1800"/>
                    <a:pt x="21449" y="1286"/>
                  </a:cubicBezTo>
                  <a:cubicBezTo>
                    <a:pt x="21299" y="771"/>
                    <a:pt x="20897" y="386"/>
                    <a:pt x="20495" y="0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29" name="线条"/>
            <p:cNvSpPr/>
            <p:nvPr/>
          </p:nvSpPr>
          <p:spPr>
            <a:xfrm>
              <a:off x="3799216" y="1160752"/>
              <a:ext cx="141346" cy="1"/>
            </a:xfrm>
            <a:prstGeom prst="ellipse">
              <a:avLst/>
            </a:pr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30" name="线条"/>
            <p:cNvSpPr/>
            <p:nvPr/>
          </p:nvSpPr>
          <p:spPr>
            <a:xfrm>
              <a:off x="2325065" y="688034"/>
              <a:ext cx="95302" cy="108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0814" extrusionOk="0">
                  <a:moveTo>
                    <a:pt x="18002" y="2761"/>
                  </a:moveTo>
                  <a:cubicBezTo>
                    <a:pt x="17062" y="1667"/>
                    <a:pt x="16123" y="573"/>
                    <a:pt x="14871" y="437"/>
                  </a:cubicBezTo>
                  <a:cubicBezTo>
                    <a:pt x="13619" y="300"/>
                    <a:pt x="12054" y="1120"/>
                    <a:pt x="10332" y="2897"/>
                  </a:cubicBezTo>
                  <a:cubicBezTo>
                    <a:pt x="8610" y="4675"/>
                    <a:pt x="6732" y="7409"/>
                    <a:pt x="5636" y="10553"/>
                  </a:cubicBezTo>
                  <a:cubicBezTo>
                    <a:pt x="4541" y="13697"/>
                    <a:pt x="4228" y="17252"/>
                    <a:pt x="5010" y="19166"/>
                  </a:cubicBezTo>
                  <a:cubicBezTo>
                    <a:pt x="5793" y="21080"/>
                    <a:pt x="7671" y="21353"/>
                    <a:pt x="10332" y="19849"/>
                  </a:cubicBezTo>
                  <a:cubicBezTo>
                    <a:pt x="12993" y="18345"/>
                    <a:pt x="16436" y="15064"/>
                    <a:pt x="18471" y="11920"/>
                  </a:cubicBezTo>
                  <a:cubicBezTo>
                    <a:pt x="20506" y="8776"/>
                    <a:pt x="21132" y="5768"/>
                    <a:pt x="20819" y="3854"/>
                  </a:cubicBezTo>
                  <a:cubicBezTo>
                    <a:pt x="20506" y="1940"/>
                    <a:pt x="19254" y="1120"/>
                    <a:pt x="16906" y="1120"/>
                  </a:cubicBezTo>
                  <a:cubicBezTo>
                    <a:pt x="14558" y="1120"/>
                    <a:pt x="11115" y="1940"/>
                    <a:pt x="8141" y="3581"/>
                  </a:cubicBezTo>
                  <a:cubicBezTo>
                    <a:pt x="5167" y="5221"/>
                    <a:pt x="2663" y="7682"/>
                    <a:pt x="1254" y="9733"/>
                  </a:cubicBezTo>
                  <a:cubicBezTo>
                    <a:pt x="-155" y="11783"/>
                    <a:pt x="-468" y="13424"/>
                    <a:pt x="784" y="14381"/>
                  </a:cubicBezTo>
                  <a:cubicBezTo>
                    <a:pt x="2036" y="15338"/>
                    <a:pt x="4854" y="15611"/>
                    <a:pt x="7515" y="14791"/>
                  </a:cubicBezTo>
                  <a:cubicBezTo>
                    <a:pt x="10176" y="13971"/>
                    <a:pt x="12680" y="12057"/>
                    <a:pt x="14715" y="10006"/>
                  </a:cubicBezTo>
                  <a:cubicBezTo>
                    <a:pt x="16749" y="7956"/>
                    <a:pt x="18315" y="5768"/>
                    <a:pt x="18941" y="3718"/>
                  </a:cubicBezTo>
                  <a:cubicBezTo>
                    <a:pt x="19567" y="1667"/>
                    <a:pt x="19254" y="-247"/>
                    <a:pt x="17219" y="26"/>
                  </a:cubicBezTo>
                  <a:cubicBezTo>
                    <a:pt x="15184" y="300"/>
                    <a:pt x="11428" y="2761"/>
                    <a:pt x="7671" y="5221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31" name="线条"/>
            <p:cNvSpPr/>
            <p:nvPr/>
          </p:nvSpPr>
          <p:spPr>
            <a:xfrm>
              <a:off x="1107053" y="589449"/>
              <a:ext cx="106455" cy="133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1" h="21097" extrusionOk="0">
                  <a:moveTo>
                    <a:pt x="12394" y="7683"/>
                  </a:moveTo>
                  <a:cubicBezTo>
                    <a:pt x="10121" y="9258"/>
                    <a:pt x="7847" y="10833"/>
                    <a:pt x="6710" y="12521"/>
                  </a:cubicBezTo>
                  <a:cubicBezTo>
                    <a:pt x="5573" y="14208"/>
                    <a:pt x="5573" y="16008"/>
                    <a:pt x="6710" y="17021"/>
                  </a:cubicBezTo>
                  <a:cubicBezTo>
                    <a:pt x="7847" y="18033"/>
                    <a:pt x="10121" y="18258"/>
                    <a:pt x="12679" y="16683"/>
                  </a:cubicBezTo>
                  <a:cubicBezTo>
                    <a:pt x="15236" y="15108"/>
                    <a:pt x="18078" y="11733"/>
                    <a:pt x="19642" y="9370"/>
                  </a:cubicBezTo>
                  <a:cubicBezTo>
                    <a:pt x="21205" y="7008"/>
                    <a:pt x="21489" y="5658"/>
                    <a:pt x="20921" y="4533"/>
                  </a:cubicBezTo>
                  <a:cubicBezTo>
                    <a:pt x="20352" y="3408"/>
                    <a:pt x="18931" y="2508"/>
                    <a:pt x="15521" y="3408"/>
                  </a:cubicBezTo>
                  <a:cubicBezTo>
                    <a:pt x="12110" y="4308"/>
                    <a:pt x="6710" y="7008"/>
                    <a:pt x="3726" y="9483"/>
                  </a:cubicBezTo>
                  <a:cubicBezTo>
                    <a:pt x="742" y="11958"/>
                    <a:pt x="173" y="14208"/>
                    <a:pt x="31" y="16121"/>
                  </a:cubicBezTo>
                  <a:cubicBezTo>
                    <a:pt x="-111" y="18033"/>
                    <a:pt x="173" y="19608"/>
                    <a:pt x="2021" y="19833"/>
                  </a:cubicBezTo>
                  <a:cubicBezTo>
                    <a:pt x="3868" y="20058"/>
                    <a:pt x="7278" y="18933"/>
                    <a:pt x="9552" y="16458"/>
                  </a:cubicBezTo>
                  <a:cubicBezTo>
                    <a:pt x="11826" y="13983"/>
                    <a:pt x="12963" y="10158"/>
                    <a:pt x="13105" y="7683"/>
                  </a:cubicBezTo>
                  <a:cubicBezTo>
                    <a:pt x="13247" y="5208"/>
                    <a:pt x="12394" y="4083"/>
                    <a:pt x="11257" y="4083"/>
                  </a:cubicBezTo>
                  <a:cubicBezTo>
                    <a:pt x="10121" y="4083"/>
                    <a:pt x="8700" y="5208"/>
                    <a:pt x="7279" y="7571"/>
                  </a:cubicBezTo>
                  <a:cubicBezTo>
                    <a:pt x="5857" y="9933"/>
                    <a:pt x="4436" y="13533"/>
                    <a:pt x="3868" y="15895"/>
                  </a:cubicBezTo>
                  <a:cubicBezTo>
                    <a:pt x="3299" y="18258"/>
                    <a:pt x="3584" y="19383"/>
                    <a:pt x="4436" y="20170"/>
                  </a:cubicBezTo>
                  <a:cubicBezTo>
                    <a:pt x="5289" y="20958"/>
                    <a:pt x="6710" y="21408"/>
                    <a:pt x="9126" y="20845"/>
                  </a:cubicBezTo>
                  <a:cubicBezTo>
                    <a:pt x="11542" y="20283"/>
                    <a:pt x="14952" y="18708"/>
                    <a:pt x="17084" y="15558"/>
                  </a:cubicBezTo>
                  <a:cubicBezTo>
                    <a:pt x="19215" y="12408"/>
                    <a:pt x="20068" y="7683"/>
                    <a:pt x="19357" y="4645"/>
                  </a:cubicBezTo>
                  <a:cubicBezTo>
                    <a:pt x="18647" y="1608"/>
                    <a:pt x="16373" y="258"/>
                    <a:pt x="13815" y="33"/>
                  </a:cubicBezTo>
                  <a:cubicBezTo>
                    <a:pt x="11257" y="-192"/>
                    <a:pt x="8415" y="708"/>
                    <a:pt x="6710" y="3858"/>
                  </a:cubicBezTo>
                  <a:cubicBezTo>
                    <a:pt x="5005" y="7008"/>
                    <a:pt x="4436" y="12408"/>
                    <a:pt x="5857" y="15558"/>
                  </a:cubicBezTo>
                  <a:cubicBezTo>
                    <a:pt x="7278" y="18708"/>
                    <a:pt x="10689" y="19608"/>
                    <a:pt x="14099" y="20508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</p:grpSp>
      <p:grpSp>
        <p:nvGrpSpPr>
          <p:cNvPr id="852" name="绘图"/>
          <p:cNvGrpSpPr/>
          <p:nvPr/>
        </p:nvGrpSpPr>
        <p:grpSpPr>
          <a:xfrm>
            <a:off x="8400484" y="512025"/>
            <a:ext cx="3181917" cy="1427901"/>
            <a:chOff x="0" y="0"/>
            <a:chExt cx="3181915" cy="1427899"/>
          </a:xfrm>
        </p:grpSpPr>
        <p:sp>
          <p:nvSpPr>
            <p:cNvPr id="833" name="线条"/>
            <p:cNvSpPr/>
            <p:nvPr/>
          </p:nvSpPr>
          <p:spPr>
            <a:xfrm>
              <a:off x="573608" y="240922"/>
              <a:ext cx="587820" cy="102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568" extrusionOk="0">
                  <a:moveTo>
                    <a:pt x="758" y="590"/>
                  </a:moveTo>
                  <a:cubicBezTo>
                    <a:pt x="602" y="523"/>
                    <a:pt x="447" y="456"/>
                    <a:pt x="292" y="345"/>
                  </a:cubicBezTo>
                  <a:cubicBezTo>
                    <a:pt x="137" y="234"/>
                    <a:pt x="-18" y="79"/>
                    <a:pt x="1" y="23"/>
                  </a:cubicBezTo>
                  <a:cubicBezTo>
                    <a:pt x="21" y="-32"/>
                    <a:pt x="215" y="12"/>
                    <a:pt x="583" y="146"/>
                  </a:cubicBezTo>
                  <a:cubicBezTo>
                    <a:pt x="951" y="279"/>
                    <a:pt x="1494" y="501"/>
                    <a:pt x="2018" y="712"/>
                  </a:cubicBezTo>
                  <a:cubicBezTo>
                    <a:pt x="2541" y="923"/>
                    <a:pt x="3046" y="1122"/>
                    <a:pt x="3569" y="1355"/>
                  </a:cubicBezTo>
                  <a:cubicBezTo>
                    <a:pt x="4093" y="1589"/>
                    <a:pt x="4636" y="1855"/>
                    <a:pt x="5217" y="2132"/>
                  </a:cubicBezTo>
                  <a:cubicBezTo>
                    <a:pt x="5799" y="2410"/>
                    <a:pt x="6419" y="2699"/>
                    <a:pt x="7040" y="2987"/>
                  </a:cubicBezTo>
                  <a:cubicBezTo>
                    <a:pt x="7660" y="3276"/>
                    <a:pt x="8281" y="3564"/>
                    <a:pt x="8998" y="3886"/>
                  </a:cubicBezTo>
                  <a:cubicBezTo>
                    <a:pt x="9716" y="4208"/>
                    <a:pt x="10530" y="4563"/>
                    <a:pt x="11441" y="4963"/>
                  </a:cubicBezTo>
                  <a:cubicBezTo>
                    <a:pt x="12353" y="5362"/>
                    <a:pt x="13361" y="5806"/>
                    <a:pt x="14175" y="6173"/>
                  </a:cubicBezTo>
                  <a:cubicBezTo>
                    <a:pt x="14990" y="6539"/>
                    <a:pt x="15610" y="6828"/>
                    <a:pt x="16134" y="7083"/>
                  </a:cubicBezTo>
                  <a:cubicBezTo>
                    <a:pt x="16657" y="7338"/>
                    <a:pt x="17084" y="7560"/>
                    <a:pt x="17530" y="7793"/>
                  </a:cubicBezTo>
                  <a:cubicBezTo>
                    <a:pt x="17976" y="8026"/>
                    <a:pt x="18441" y="8271"/>
                    <a:pt x="18887" y="8504"/>
                  </a:cubicBezTo>
                  <a:cubicBezTo>
                    <a:pt x="19333" y="8737"/>
                    <a:pt x="19759" y="8959"/>
                    <a:pt x="20108" y="9147"/>
                  </a:cubicBezTo>
                  <a:cubicBezTo>
                    <a:pt x="20457" y="9336"/>
                    <a:pt x="20729" y="9492"/>
                    <a:pt x="20981" y="9614"/>
                  </a:cubicBezTo>
                  <a:cubicBezTo>
                    <a:pt x="21233" y="9736"/>
                    <a:pt x="21466" y="9825"/>
                    <a:pt x="21524" y="9913"/>
                  </a:cubicBezTo>
                  <a:cubicBezTo>
                    <a:pt x="21582" y="10002"/>
                    <a:pt x="21466" y="10091"/>
                    <a:pt x="21194" y="10257"/>
                  </a:cubicBezTo>
                  <a:cubicBezTo>
                    <a:pt x="20923" y="10424"/>
                    <a:pt x="20496" y="10668"/>
                    <a:pt x="19895" y="10968"/>
                  </a:cubicBezTo>
                  <a:cubicBezTo>
                    <a:pt x="19294" y="11267"/>
                    <a:pt x="18518" y="11623"/>
                    <a:pt x="17820" y="11967"/>
                  </a:cubicBezTo>
                  <a:cubicBezTo>
                    <a:pt x="17122" y="12311"/>
                    <a:pt x="16502" y="12644"/>
                    <a:pt x="15901" y="12955"/>
                  </a:cubicBezTo>
                  <a:cubicBezTo>
                    <a:pt x="15300" y="13265"/>
                    <a:pt x="14718" y="13554"/>
                    <a:pt x="14001" y="13931"/>
                  </a:cubicBezTo>
                  <a:cubicBezTo>
                    <a:pt x="13283" y="14309"/>
                    <a:pt x="12430" y="14775"/>
                    <a:pt x="11655" y="15186"/>
                  </a:cubicBezTo>
                  <a:cubicBezTo>
                    <a:pt x="10879" y="15596"/>
                    <a:pt x="10181" y="15952"/>
                    <a:pt x="9483" y="16329"/>
                  </a:cubicBezTo>
                  <a:cubicBezTo>
                    <a:pt x="8785" y="16706"/>
                    <a:pt x="8087" y="17106"/>
                    <a:pt x="7428" y="17472"/>
                  </a:cubicBezTo>
                  <a:cubicBezTo>
                    <a:pt x="6768" y="17839"/>
                    <a:pt x="6148" y="18171"/>
                    <a:pt x="5547" y="18504"/>
                  </a:cubicBezTo>
                  <a:cubicBezTo>
                    <a:pt x="4946" y="18837"/>
                    <a:pt x="4364" y="19170"/>
                    <a:pt x="3860" y="19448"/>
                  </a:cubicBezTo>
                  <a:cubicBezTo>
                    <a:pt x="3356" y="19725"/>
                    <a:pt x="2929" y="19947"/>
                    <a:pt x="2522" y="20192"/>
                  </a:cubicBezTo>
                  <a:cubicBezTo>
                    <a:pt x="2115" y="20436"/>
                    <a:pt x="1727" y="20702"/>
                    <a:pt x="1320" y="20935"/>
                  </a:cubicBezTo>
                  <a:cubicBezTo>
                    <a:pt x="913" y="21168"/>
                    <a:pt x="486" y="21368"/>
                    <a:pt x="60" y="21568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34" name="线条"/>
            <p:cNvSpPr/>
            <p:nvPr/>
          </p:nvSpPr>
          <p:spPr>
            <a:xfrm>
              <a:off x="864165" y="338874"/>
              <a:ext cx="57151" cy="184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00" y="1614"/>
                    <a:pt x="800" y="3228"/>
                    <a:pt x="3000" y="5214"/>
                  </a:cubicBezTo>
                  <a:cubicBezTo>
                    <a:pt x="5200" y="7200"/>
                    <a:pt x="9200" y="9559"/>
                    <a:pt x="12600" y="12352"/>
                  </a:cubicBezTo>
                  <a:cubicBezTo>
                    <a:pt x="16000" y="15145"/>
                    <a:pt x="18800" y="18372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35" name="线条"/>
            <p:cNvSpPr/>
            <p:nvPr/>
          </p:nvSpPr>
          <p:spPr>
            <a:xfrm>
              <a:off x="680015" y="528115"/>
              <a:ext cx="219076" cy="23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39" extrusionOk="0">
                  <a:moveTo>
                    <a:pt x="0" y="20839"/>
                  </a:moveTo>
                  <a:cubicBezTo>
                    <a:pt x="2504" y="18961"/>
                    <a:pt x="5009" y="17082"/>
                    <a:pt x="7930" y="13796"/>
                  </a:cubicBezTo>
                  <a:cubicBezTo>
                    <a:pt x="10852" y="10509"/>
                    <a:pt x="14191" y="5813"/>
                    <a:pt x="16122" y="2996"/>
                  </a:cubicBezTo>
                  <a:cubicBezTo>
                    <a:pt x="18052" y="178"/>
                    <a:pt x="18574" y="-761"/>
                    <a:pt x="19252" y="648"/>
                  </a:cubicBezTo>
                  <a:cubicBezTo>
                    <a:pt x="19930" y="2056"/>
                    <a:pt x="20765" y="5813"/>
                    <a:pt x="21600" y="9569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36" name="线条"/>
            <p:cNvSpPr/>
            <p:nvPr/>
          </p:nvSpPr>
          <p:spPr>
            <a:xfrm>
              <a:off x="788555" y="831242"/>
              <a:ext cx="215311" cy="171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383" extrusionOk="0">
                  <a:moveTo>
                    <a:pt x="5659" y="3131"/>
                  </a:moveTo>
                  <a:cubicBezTo>
                    <a:pt x="5765" y="2472"/>
                    <a:pt x="5870" y="1814"/>
                    <a:pt x="5976" y="1155"/>
                  </a:cubicBezTo>
                  <a:cubicBezTo>
                    <a:pt x="6082" y="497"/>
                    <a:pt x="6188" y="-162"/>
                    <a:pt x="6082" y="36"/>
                  </a:cubicBezTo>
                  <a:cubicBezTo>
                    <a:pt x="5976" y="233"/>
                    <a:pt x="5659" y="1287"/>
                    <a:pt x="4812" y="3855"/>
                  </a:cubicBezTo>
                  <a:cubicBezTo>
                    <a:pt x="3965" y="6423"/>
                    <a:pt x="2588" y="10506"/>
                    <a:pt x="1688" y="13206"/>
                  </a:cubicBezTo>
                  <a:cubicBezTo>
                    <a:pt x="788" y="15906"/>
                    <a:pt x="365" y="17223"/>
                    <a:pt x="153" y="18211"/>
                  </a:cubicBezTo>
                  <a:cubicBezTo>
                    <a:pt x="-59" y="19199"/>
                    <a:pt x="-59" y="19858"/>
                    <a:pt x="206" y="20187"/>
                  </a:cubicBezTo>
                  <a:cubicBezTo>
                    <a:pt x="470" y="20516"/>
                    <a:pt x="1000" y="20516"/>
                    <a:pt x="2853" y="20714"/>
                  </a:cubicBezTo>
                  <a:cubicBezTo>
                    <a:pt x="4706" y="20911"/>
                    <a:pt x="7882" y="21306"/>
                    <a:pt x="10688" y="21372"/>
                  </a:cubicBezTo>
                  <a:cubicBezTo>
                    <a:pt x="13494" y="21438"/>
                    <a:pt x="15929" y="21175"/>
                    <a:pt x="17676" y="21109"/>
                  </a:cubicBezTo>
                  <a:cubicBezTo>
                    <a:pt x="19423" y="21043"/>
                    <a:pt x="20482" y="21175"/>
                    <a:pt x="21541" y="21306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37" name="线条"/>
            <p:cNvSpPr/>
            <p:nvPr/>
          </p:nvSpPr>
          <p:spPr>
            <a:xfrm>
              <a:off x="13265" y="63274"/>
              <a:ext cx="342901" cy="30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0" extrusionOk="0">
                  <a:moveTo>
                    <a:pt x="0" y="21480"/>
                  </a:moveTo>
                  <a:cubicBezTo>
                    <a:pt x="0" y="21102"/>
                    <a:pt x="0" y="20725"/>
                    <a:pt x="200" y="20423"/>
                  </a:cubicBezTo>
                  <a:cubicBezTo>
                    <a:pt x="400" y="20121"/>
                    <a:pt x="800" y="19894"/>
                    <a:pt x="1767" y="19290"/>
                  </a:cubicBezTo>
                  <a:cubicBezTo>
                    <a:pt x="2733" y="18686"/>
                    <a:pt x="4267" y="17704"/>
                    <a:pt x="5900" y="16269"/>
                  </a:cubicBezTo>
                  <a:cubicBezTo>
                    <a:pt x="7533" y="14834"/>
                    <a:pt x="9267" y="12946"/>
                    <a:pt x="10733" y="10982"/>
                  </a:cubicBezTo>
                  <a:cubicBezTo>
                    <a:pt x="12200" y="9018"/>
                    <a:pt x="13400" y="6979"/>
                    <a:pt x="14000" y="5469"/>
                  </a:cubicBezTo>
                  <a:cubicBezTo>
                    <a:pt x="14600" y="3958"/>
                    <a:pt x="14600" y="2977"/>
                    <a:pt x="14367" y="2183"/>
                  </a:cubicBezTo>
                  <a:cubicBezTo>
                    <a:pt x="14133" y="1390"/>
                    <a:pt x="13667" y="786"/>
                    <a:pt x="13067" y="409"/>
                  </a:cubicBezTo>
                  <a:cubicBezTo>
                    <a:pt x="12467" y="31"/>
                    <a:pt x="11733" y="-120"/>
                    <a:pt x="10967" y="107"/>
                  </a:cubicBezTo>
                  <a:cubicBezTo>
                    <a:pt x="10200" y="333"/>
                    <a:pt x="9400" y="937"/>
                    <a:pt x="8800" y="2183"/>
                  </a:cubicBezTo>
                  <a:cubicBezTo>
                    <a:pt x="8200" y="3430"/>
                    <a:pt x="7800" y="5318"/>
                    <a:pt x="8000" y="7206"/>
                  </a:cubicBezTo>
                  <a:cubicBezTo>
                    <a:pt x="8200" y="9094"/>
                    <a:pt x="9000" y="10982"/>
                    <a:pt x="10167" y="12530"/>
                  </a:cubicBezTo>
                  <a:cubicBezTo>
                    <a:pt x="11333" y="14079"/>
                    <a:pt x="12867" y="15287"/>
                    <a:pt x="14467" y="16042"/>
                  </a:cubicBezTo>
                  <a:cubicBezTo>
                    <a:pt x="16067" y="16797"/>
                    <a:pt x="17733" y="17100"/>
                    <a:pt x="18933" y="17213"/>
                  </a:cubicBezTo>
                  <a:cubicBezTo>
                    <a:pt x="20133" y="17326"/>
                    <a:pt x="20867" y="17251"/>
                    <a:pt x="21600" y="17175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38" name="线条"/>
            <p:cNvSpPr/>
            <p:nvPr/>
          </p:nvSpPr>
          <p:spPr>
            <a:xfrm>
              <a:off x="-1" y="1118853"/>
              <a:ext cx="327592" cy="309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381" extrusionOk="0">
                  <a:moveTo>
                    <a:pt x="665" y="19843"/>
                  </a:moveTo>
                  <a:cubicBezTo>
                    <a:pt x="316" y="20063"/>
                    <a:pt x="-32" y="20283"/>
                    <a:pt x="3" y="20429"/>
                  </a:cubicBezTo>
                  <a:cubicBezTo>
                    <a:pt x="38" y="20576"/>
                    <a:pt x="456" y="20649"/>
                    <a:pt x="1571" y="20356"/>
                  </a:cubicBezTo>
                  <a:cubicBezTo>
                    <a:pt x="2685" y="20063"/>
                    <a:pt x="4497" y="19404"/>
                    <a:pt x="6448" y="18416"/>
                  </a:cubicBezTo>
                  <a:cubicBezTo>
                    <a:pt x="8399" y="17427"/>
                    <a:pt x="10489" y="16109"/>
                    <a:pt x="12301" y="14535"/>
                  </a:cubicBezTo>
                  <a:cubicBezTo>
                    <a:pt x="14113" y="12961"/>
                    <a:pt x="15645" y="11130"/>
                    <a:pt x="16691" y="9263"/>
                  </a:cubicBezTo>
                  <a:cubicBezTo>
                    <a:pt x="17736" y="7396"/>
                    <a:pt x="18293" y="5492"/>
                    <a:pt x="18328" y="3955"/>
                  </a:cubicBezTo>
                  <a:cubicBezTo>
                    <a:pt x="18363" y="2417"/>
                    <a:pt x="17875" y="1245"/>
                    <a:pt x="17074" y="586"/>
                  </a:cubicBezTo>
                  <a:cubicBezTo>
                    <a:pt x="16273" y="-73"/>
                    <a:pt x="15158" y="-219"/>
                    <a:pt x="13834" y="367"/>
                  </a:cubicBezTo>
                  <a:cubicBezTo>
                    <a:pt x="12510" y="953"/>
                    <a:pt x="10977" y="2270"/>
                    <a:pt x="9932" y="3881"/>
                  </a:cubicBezTo>
                  <a:cubicBezTo>
                    <a:pt x="8887" y="5492"/>
                    <a:pt x="8329" y="7396"/>
                    <a:pt x="8364" y="9080"/>
                  </a:cubicBezTo>
                  <a:cubicBezTo>
                    <a:pt x="8399" y="10764"/>
                    <a:pt x="9026" y="12228"/>
                    <a:pt x="10141" y="13546"/>
                  </a:cubicBezTo>
                  <a:cubicBezTo>
                    <a:pt x="11256" y="14864"/>
                    <a:pt x="12858" y="16036"/>
                    <a:pt x="14670" y="17207"/>
                  </a:cubicBezTo>
                  <a:cubicBezTo>
                    <a:pt x="16482" y="18379"/>
                    <a:pt x="18502" y="19550"/>
                    <a:pt x="19687" y="20246"/>
                  </a:cubicBezTo>
                  <a:cubicBezTo>
                    <a:pt x="20871" y="20942"/>
                    <a:pt x="21220" y="21161"/>
                    <a:pt x="21568" y="21381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39" name="线条"/>
            <p:cNvSpPr/>
            <p:nvPr/>
          </p:nvSpPr>
          <p:spPr>
            <a:xfrm>
              <a:off x="1191190" y="623565"/>
              <a:ext cx="1022351" cy="16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7" extrusionOk="0">
                  <a:moveTo>
                    <a:pt x="0" y="16130"/>
                  </a:moveTo>
                  <a:cubicBezTo>
                    <a:pt x="67" y="13745"/>
                    <a:pt x="134" y="11361"/>
                    <a:pt x="335" y="8766"/>
                  </a:cubicBezTo>
                  <a:cubicBezTo>
                    <a:pt x="537" y="6171"/>
                    <a:pt x="872" y="3366"/>
                    <a:pt x="1096" y="1823"/>
                  </a:cubicBezTo>
                  <a:cubicBezTo>
                    <a:pt x="1319" y="281"/>
                    <a:pt x="1431" y="0"/>
                    <a:pt x="1543" y="0"/>
                  </a:cubicBezTo>
                  <a:cubicBezTo>
                    <a:pt x="1655" y="0"/>
                    <a:pt x="1766" y="281"/>
                    <a:pt x="1957" y="1613"/>
                  </a:cubicBezTo>
                  <a:cubicBezTo>
                    <a:pt x="2147" y="2945"/>
                    <a:pt x="2415" y="5330"/>
                    <a:pt x="2639" y="8135"/>
                  </a:cubicBezTo>
                  <a:cubicBezTo>
                    <a:pt x="2862" y="10940"/>
                    <a:pt x="3041" y="14166"/>
                    <a:pt x="3153" y="16200"/>
                  </a:cubicBezTo>
                  <a:cubicBezTo>
                    <a:pt x="3265" y="18234"/>
                    <a:pt x="3309" y="19075"/>
                    <a:pt x="3376" y="19706"/>
                  </a:cubicBezTo>
                  <a:cubicBezTo>
                    <a:pt x="3443" y="20338"/>
                    <a:pt x="3533" y="20758"/>
                    <a:pt x="3634" y="21039"/>
                  </a:cubicBezTo>
                  <a:cubicBezTo>
                    <a:pt x="3734" y="21319"/>
                    <a:pt x="3846" y="21460"/>
                    <a:pt x="3947" y="21249"/>
                  </a:cubicBezTo>
                  <a:cubicBezTo>
                    <a:pt x="4047" y="21039"/>
                    <a:pt x="4137" y="20478"/>
                    <a:pt x="4304" y="18725"/>
                  </a:cubicBezTo>
                  <a:cubicBezTo>
                    <a:pt x="4472" y="16971"/>
                    <a:pt x="4718" y="14026"/>
                    <a:pt x="4975" y="11361"/>
                  </a:cubicBezTo>
                  <a:cubicBezTo>
                    <a:pt x="5232" y="8696"/>
                    <a:pt x="5501" y="6312"/>
                    <a:pt x="5691" y="4909"/>
                  </a:cubicBezTo>
                  <a:cubicBezTo>
                    <a:pt x="5881" y="3506"/>
                    <a:pt x="5993" y="3086"/>
                    <a:pt x="6104" y="2875"/>
                  </a:cubicBezTo>
                  <a:cubicBezTo>
                    <a:pt x="6216" y="2665"/>
                    <a:pt x="6328" y="2665"/>
                    <a:pt x="6440" y="3366"/>
                  </a:cubicBezTo>
                  <a:cubicBezTo>
                    <a:pt x="6552" y="4068"/>
                    <a:pt x="6663" y="5470"/>
                    <a:pt x="6842" y="7644"/>
                  </a:cubicBezTo>
                  <a:cubicBezTo>
                    <a:pt x="7021" y="9818"/>
                    <a:pt x="7267" y="12764"/>
                    <a:pt x="7424" y="14517"/>
                  </a:cubicBezTo>
                  <a:cubicBezTo>
                    <a:pt x="7580" y="16270"/>
                    <a:pt x="7647" y="16831"/>
                    <a:pt x="7725" y="17322"/>
                  </a:cubicBezTo>
                  <a:cubicBezTo>
                    <a:pt x="7804" y="17813"/>
                    <a:pt x="7893" y="18234"/>
                    <a:pt x="7983" y="18164"/>
                  </a:cubicBezTo>
                  <a:cubicBezTo>
                    <a:pt x="8072" y="18094"/>
                    <a:pt x="8161" y="17532"/>
                    <a:pt x="8307" y="15569"/>
                  </a:cubicBezTo>
                  <a:cubicBezTo>
                    <a:pt x="8452" y="13605"/>
                    <a:pt x="8653" y="10239"/>
                    <a:pt x="8832" y="7925"/>
                  </a:cubicBezTo>
                  <a:cubicBezTo>
                    <a:pt x="9011" y="5610"/>
                    <a:pt x="9168" y="4348"/>
                    <a:pt x="9302" y="3647"/>
                  </a:cubicBezTo>
                  <a:cubicBezTo>
                    <a:pt x="9436" y="2945"/>
                    <a:pt x="9548" y="2805"/>
                    <a:pt x="9660" y="2735"/>
                  </a:cubicBezTo>
                  <a:cubicBezTo>
                    <a:pt x="9771" y="2665"/>
                    <a:pt x="9883" y="2665"/>
                    <a:pt x="10084" y="3717"/>
                  </a:cubicBezTo>
                  <a:cubicBezTo>
                    <a:pt x="10286" y="4769"/>
                    <a:pt x="10576" y="6873"/>
                    <a:pt x="10811" y="8836"/>
                  </a:cubicBezTo>
                  <a:cubicBezTo>
                    <a:pt x="11046" y="10800"/>
                    <a:pt x="11225" y="12623"/>
                    <a:pt x="11370" y="14166"/>
                  </a:cubicBezTo>
                  <a:cubicBezTo>
                    <a:pt x="11516" y="15709"/>
                    <a:pt x="11627" y="16971"/>
                    <a:pt x="11717" y="17883"/>
                  </a:cubicBezTo>
                  <a:cubicBezTo>
                    <a:pt x="11806" y="18795"/>
                    <a:pt x="11873" y="19356"/>
                    <a:pt x="11974" y="19777"/>
                  </a:cubicBezTo>
                  <a:cubicBezTo>
                    <a:pt x="12075" y="20197"/>
                    <a:pt x="12209" y="20478"/>
                    <a:pt x="12320" y="20268"/>
                  </a:cubicBezTo>
                  <a:cubicBezTo>
                    <a:pt x="12432" y="20057"/>
                    <a:pt x="12522" y="19356"/>
                    <a:pt x="12656" y="17322"/>
                  </a:cubicBezTo>
                  <a:cubicBezTo>
                    <a:pt x="12790" y="15288"/>
                    <a:pt x="12969" y="11922"/>
                    <a:pt x="13125" y="9678"/>
                  </a:cubicBezTo>
                  <a:cubicBezTo>
                    <a:pt x="13282" y="7434"/>
                    <a:pt x="13416" y="6312"/>
                    <a:pt x="13528" y="5400"/>
                  </a:cubicBezTo>
                  <a:cubicBezTo>
                    <a:pt x="13640" y="4488"/>
                    <a:pt x="13729" y="3787"/>
                    <a:pt x="13830" y="3366"/>
                  </a:cubicBezTo>
                  <a:cubicBezTo>
                    <a:pt x="13930" y="2945"/>
                    <a:pt x="14042" y="2805"/>
                    <a:pt x="14132" y="3016"/>
                  </a:cubicBezTo>
                  <a:cubicBezTo>
                    <a:pt x="14221" y="3226"/>
                    <a:pt x="14288" y="3787"/>
                    <a:pt x="14445" y="5470"/>
                  </a:cubicBezTo>
                  <a:cubicBezTo>
                    <a:pt x="14601" y="7153"/>
                    <a:pt x="14847" y="9958"/>
                    <a:pt x="15037" y="12273"/>
                  </a:cubicBezTo>
                  <a:cubicBezTo>
                    <a:pt x="15227" y="14587"/>
                    <a:pt x="15361" y="16410"/>
                    <a:pt x="15451" y="17673"/>
                  </a:cubicBezTo>
                  <a:cubicBezTo>
                    <a:pt x="15540" y="18935"/>
                    <a:pt x="15585" y="19636"/>
                    <a:pt x="15641" y="20268"/>
                  </a:cubicBezTo>
                  <a:cubicBezTo>
                    <a:pt x="15697" y="20899"/>
                    <a:pt x="15764" y="21460"/>
                    <a:pt x="15842" y="21530"/>
                  </a:cubicBezTo>
                  <a:cubicBezTo>
                    <a:pt x="15920" y="21600"/>
                    <a:pt x="16010" y="21179"/>
                    <a:pt x="16189" y="19075"/>
                  </a:cubicBezTo>
                  <a:cubicBezTo>
                    <a:pt x="16368" y="16971"/>
                    <a:pt x="16636" y="13184"/>
                    <a:pt x="16804" y="11010"/>
                  </a:cubicBezTo>
                  <a:cubicBezTo>
                    <a:pt x="16971" y="8836"/>
                    <a:pt x="17039" y="8275"/>
                    <a:pt x="17106" y="7714"/>
                  </a:cubicBezTo>
                  <a:cubicBezTo>
                    <a:pt x="17173" y="7153"/>
                    <a:pt x="17240" y="6592"/>
                    <a:pt x="17385" y="6382"/>
                  </a:cubicBezTo>
                  <a:cubicBezTo>
                    <a:pt x="17530" y="6171"/>
                    <a:pt x="17754" y="6312"/>
                    <a:pt x="17978" y="7644"/>
                  </a:cubicBezTo>
                  <a:cubicBezTo>
                    <a:pt x="18201" y="8977"/>
                    <a:pt x="18425" y="11501"/>
                    <a:pt x="18671" y="13745"/>
                  </a:cubicBezTo>
                  <a:cubicBezTo>
                    <a:pt x="18917" y="15990"/>
                    <a:pt x="19185" y="17953"/>
                    <a:pt x="19375" y="19145"/>
                  </a:cubicBezTo>
                  <a:cubicBezTo>
                    <a:pt x="19565" y="20338"/>
                    <a:pt x="19677" y="20758"/>
                    <a:pt x="19789" y="20969"/>
                  </a:cubicBezTo>
                  <a:cubicBezTo>
                    <a:pt x="19901" y="21179"/>
                    <a:pt x="20012" y="21179"/>
                    <a:pt x="20113" y="20899"/>
                  </a:cubicBezTo>
                  <a:cubicBezTo>
                    <a:pt x="20214" y="20618"/>
                    <a:pt x="20303" y="20057"/>
                    <a:pt x="20448" y="18584"/>
                  </a:cubicBezTo>
                  <a:cubicBezTo>
                    <a:pt x="20594" y="17112"/>
                    <a:pt x="20795" y="14727"/>
                    <a:pt x="20996" y="12694"/>
                  </a:cubicBezTo>
                  <a:cubicBezTo>
                    <a:pt x="21198" y="10660"/>
                    <a:pt x="21399" y="8977"/>
                    <a:pt x="21600" y="7294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40" name="线条"/>
            <p:cNvSpPr/>
            <p:nvPr/>
          </p:nvSpPr>
          <p:spPr>
            <a:xfrm>
              <a:off x="2177476" y="197436"/>
              <a:ext cx="548579" cy="560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0" h="21545" extrusionOk="0">
                  <a:moveTo>
                    <a:pt x="169" y="21545"/>
                  </a:moveTo>
                  <a:cubicBezTo>
                    <a:pt x="44" y="21342"/>
                    <a:pt x="-80" y="21138"/>
                    <a:pt x="65" y="20813"/>
                  </a:cubicBezTo>
                  <a:cubicBezTo>
                    <a:pt x="210" y="20487"/>
                    <a:pt x="625" y="20040"/>
                    <a:pt x="1267" y="19430"/>
                  </a:cubicBezTo>
                  <a:cubicBezTo>
                    <a:pt x="1910" y="18820"/>
                    <a:pt x="2781" y="18047"/>
                    <a:pt x="3734" y="17192"/>
                  </a:cubicBezTo>
                  <a:cubicBezTo>
                    <a:pt x="4688" y="16338"/>
                    <a:pt x="5724" y="15403"/>
                    <a:pt x="6761" y="14406"/>
                  </a:cubicBezTo>
                  <a:cubicBezTo>
                    <a:pt x="7797" y="13409"/>
                    <a:pt x="8834" y="12352"/>
                    <a:pt x="9829" y="11335"/>
                  </a:cubicBezTo>
                  <a:cubicBezTo>
                    <a:pt x="10824" y="10318"/>
                    <a:pt x="11777" y="9342"/>
                    <a:pt x="12834" y="8264"/>
                  </a:cubicBezTo>
                  <a:cubicBezTo>
                    <a:pt x="13892" y="7186"/>
                    <a:pt x="15052" y="6006"/>
                    <a:pt x="16089" y="4989"/>
                  </a:cubicBezTo>
                  <a:cubicBezTo>
                    <a:pt x="17125" y="3972"/>
                    <a:pt x="18037" y="3118"/>
                    <a:pt x="18763" y="2426"/>
                  </a:cubicBezTo>
                  <a:cubicBezTo>
                    <a:pt x="19489" y="1735"/>
                    <a:pt x="20027" y="1206"/>
                    <a:pt x="20380" y="860"/>
                  </a:cubicBezTo>
                  <a:cubicBezTo>
                    <a:pt x="20732" y="514"/>
                    <a:pt x="20898" y="352"/>
                    <a:pt x="21064" y="209"/>
                  </a:cubicBezTo>
                  <a:cubicBezTo>
                    <a:pt x="21230" y="67"/>
                    <a:pt x="21396" y="-55"/>
                    <a:pt x="21458" y="26"/>
                  </a:cubicBezTo>
                  <a:cubicBezTo>
                    <a:pt x="21520" y="108"/>
                    <a:pt x="21479" y="392"/>
                    <a:pt x="21437" y="677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41" name="线条"/>
            <p:cNvSpPr/>
            <p:nvPr/>
          </p:nvSpPr>
          <p:spPr>
            <a:xfrm>
              <a:off x="2191315" y="748424"/>
              <a:ext cx="704851" cy="450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0" y="153"/>
                  </a:moveTo>
                  <a:cubicBezTo>
                    <a:pt x="162" y="52"/>
                    <a:pt x="324" y="-49"/>
                    <a:pt x="568" y="27"/>
                  </a:cubicBezTo>
                  <a:cubicBezTo>
                    <a:pt x="811" y="103"/>
                    <a:pt x="1135" y="356"/>
                    <a:pt x="1670" y="811"/>
                  </a:cubicBezTo>
                  <a:cubicBezTo>
                    <a:pt x="2205" y="1266"/>
                    <a:pt x="2951" y="1924"/>
                    <a:pt x="3859" y="2733"/>
                  </a:cubicBezTo>
                  <a:cubicBezTo>
                    <a:pt x="4768" y="3543"/>
                    <a:pt x="5838" y="4504"/>
                    <a:pt x="6827" y="5541"/>
                  </a:cubicBezTo>
                  <a:cubicBezTo>
                    <a:pt x="7816" y="6578"/>
                    <a:pt x="8724" y="7691"/>
                    <a:pt x="9535" y="8652"/>
                  </a:cubicBezTo>
                  <a:cubicBezTo>
                    <a:pt x="10346" y="9613"/>
                    <a:pt x="11059" y="10422"/>
                    <a:pt x="11757" y="11282"/>
                  </a:cubicBezTo>
                  <a:cubicBezTo>
                    <a:pt x="12454" y="12142"/>
                    <a:pt x="13135" y="13053"/>
                    <a:pt x="13800" y="13913"/>
                  </a:cubicBezTo>
                  <a:cubicBezTo>
                    <a:pt x="14465" y="14773"/>
                    <a:pt x="15114" y="15582"/>
                    <a:pt x="15730" y="16265"/>
                  </a:cubicBezTo>
                  <a:cubicBezTo>
                    <a:pt x="16346" y="16948"/>
                    <a:pt x="16930" y="17504"/>
                    <a:pt x="17465" y="18010"/>
                  </a:cubicBezTo>
                  <a:cubicBezTo>
                    <a:pt x="18000" y="18516"/>
                    <a:pt x="18486" y="18971"/>
                    <a:pt x="18957" y="19351"/>
                  </a:cubicBezTo>
                  <a:cubicBezTo>
                    <a:pt x="19427" y="19730"/>
                    <a:pt x="19881" y="20033"/>
                    <a:pt x="20238" y="20337"/>
                  </a:cubicBezTo>
                  <a:cubicBezTo>
                    <a:pt x="20595" y="20640"/>
                    <a:pt x="20854" y="20944"/>
                    <a:pt x="21065" y="21121"/>
                  </a:cubicBezTo>
                  <a:cubicBezTo>
                    <a:pt x="21276" y="21298"/>
                    <a:pt x="21438" y="21349"/>
                    <a:pt x="21519" y="21399"/>
                  </a:cubicBezTo>
                  <a:cubicBezTo>
                    <a:pt x="21600" y="21450"/>
                    <a:pt x="21600" y="21500"/>
                    <a:pt x="21600" y="21551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42" name="线条"/>
            <p:cNvSpPr/>
            <p:nvPr/>
          </p:nvSpPr>
          <p:spPr>
            <a:xfrm>
              <a:off x="2383123" y="342049"/>
              <a:ext cx="175549" cy="21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extrusionOk="0">
                  <a:moveTo>
                    <a:pt x="4470" y="0"/>
                  </a:moveTo>
                  <a:cubicBezTo>
                    <a:pt x="3827" y="0"/>
                    <a:pt x="3184" y="0"/>
                    <a:pt x="2412" y="107"/>
                  </a:cubicBezTo>
                  <a:cubicBezTo>
                    <a:pt x="1641" y="215"/>
                    <a:pt x="741" y="430"/>
                    <a:pt x="291" y="806"/>
                  </a:cubicBezTo>
                  <a:cubicBezTo>
                    <a:pt x="-159" y="1182"/>
                    <a:pt x="-159" y="1719"/>
                    <a:pt x="805" y="2096"/>
                  </a:cubicBezTo>
                  <a:cubicBezTo>
                    <a:pt x="1770" y="2472"/>
                    <a:pt x="3698" y="2687"/>
                    <a:pt x="6462" y="2633"/>
                  </a:cubicBezTo>
                  <a:cubicBezTo>
                    <a:pt x="9227" y="2579"/>
                    <a:pt x="12827" y="2257"/>
                    <a:pt x="15141" y="2096"/>
                  </a:cubicBezTo>
                  <a:cubicBezTo>
                    <a:pt x="17455" y="1934"/>
                    <a:pt x="18484" y="1934"/>
                    <a:pt x="19320" y="2096"/>
                  </a:cubicBezTo>
                  <a:cubicBezTo>
                    <a:pt x="20155" y="2257"/>
                    <a:pt x="20798" y="2579"/>
                    <a:pt x="21120" y="3063"/>
                  </a:cubicBezTo>
                  <a:cubicBezTo>
                    <a:pt x="21441" y="3546"/>
                    <a:pt x="21441" y="4191"/>
                    <a:pt x="20734" y="5696"/>
                  </a:cubicBezTo>
                  <a:cubicBezTo>
                    <a:pt x="20027" y="7200"/>
                    <a:pt x="18612" y="9564"/>
                    <a:pt x="17198" y="11713"/>
                  </a:cubicBezTo>
                  <a:cubicBezTo>
                    <a:pt x="15784" y="13863"/>
                    <a:pt x="14370" y="15797"/>
                    <a:pt x="13470" y="17409"/>
                  </a:cubicBezTo>
                  <a:cubicBezTo>
                    <a:pt x="12570" y="19021"/>
                    <a:pt x="12184" y="20310"/>
                    <a:pt x="11798" y="21600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43" name="线条"/>
            <p:cNvSpPr/>
            <p:nvPr/>
          </p:nvSpPr>
          <p:spPr>
            <a:xfrm>
              <a:off x="2467540" y="859479"/>
              <a:ext cx="165101" cy="232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9" extrusionOk="0">
                  <a:moveTo>
                    <a:pt x="0" y="7014"/>
                  </a:moveTo>
                  <a:cubicBezTo>
                    <a:pt x="1246" y="9836"/>
                    <a:pt x="2492" y="12657"/>
                    <a:pt x="3462" y="14846"/>
                  </a:cubicBezTo>
                  <a:cubicBezTo>
                    <a:pt x="4431" y="17036"/>
                    <a:pt x="5123" y="18592"/>
                    <a:pt x="5538" y="19663"/>
                  </a:cubicBezTo>
                  <a:cubicBezTo>
                    <a:pt x="5954" y="20733"/>
                    <a:pt x="6092" y="21317"/>
                    <a:pt x="5954" y="21365"/>
                  </a:cubicBezTo>
                  <a:cubicBezTo>
                    <a:pt x="5815" y="21414"/>
                    <a:pt x="5400" y="20928"/>
                    <a:pt x="4638" y="19176"/>
                  </a:cubicBezTo>
                  <a:cubicBezTo>
                    <a:pt x="3877" y="17425"/>
                    <a:pt x="2769" y="14409"/>
                    <a:pt x="2008" y="11490"/>
                  </a:cubicBezTo>
                  <a:cubicBezTo>
                    <a:pt x="1246" y="8571"/>
                    <a:pt x="831" y="5749"/>
                    <a:pt x="1038" y="3803"/>
                  </a:cubicBezTo>
                  <a:cubicBezTo>
                    <a:pt x="1246" y="1857"/>
                    <a:pt x="2077" y="787"/>
                    <a:pt x="3323" y="300"/>
                  </a:cubicBezTo>
                  <a:cubicBezTo>
                    <a:pt x="4569" y="-186"/>
                    <a:pt x="6231" y="-89"/>
                    <a:pt x="8862" y="641"/>
                  </a:cubicBezTo>
                  <a:cubicBezTo>
                    <a:pt x="11492" y="1371"/>
                    <a:pt x="15092" y="2733"/>
                    <a:pt x="17308" y="3414"/>
                  </a:cubicBezTo>
                  <a:cubicBezTo>
                    <a:pt x="19523" y="4095"/>
                    <a:pt x="20354" y="4095"/>
                    <a:pt x="20838" y="4192"/>
                  </a:cubicBezTo>
                  <a:cubicBezTo>
                    <a:pt x="21323" y="4290"/>
                    <a:pt x="21462" y="4484"/>
                    <a:pt x="21600" y="4679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44" name="线条"/>
            <p:cNvSpPr/>
            <p:nvPr/>
          </p:nvSpPr>
          <p:spPr>
            <a:xfrm>
              <a:off x="2924740" y="0"/>
              <a:ext cx="130176" cy="35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3" extrusionOk="0">
                  <a:moveTo>
                    <a:pt x="21600" y="1861"/>
                  </a:moveTo>
                  <a:cubicBezTo>
                    <a:pt x="21424" y="1542"/>
                    <a:pt x="21249" y="1223"/>
                    <a:pt x="20810" y="968"/>
                  </a:cubicBezTo>
                  <a:cubicBezTo>
                    <a:pt x="20371" y="714"/>
                    <a:pt x="19668" y="522"/>
                    <a:pt x="18702" y="331"/>
                  </a:cubicBezTo>
                  <a:cubicBezTo>
                    <a:pt x="17737" y="140"/>
                    <a:pt x="16507" y="-51"/>
                    <a:pt x="15629" y="13"/>
                  </a:cubicBezTo>
                  <a:cubicBezTo>
                    <a:pt x="14751" y="76"/>
                    <a:pt x="14224" y="395"/>
                    <a:pt x="13873" y="1319"/>
                  </a:cubicBezTo>
                  <a:cubicBezTo>
                    <a:pt x="13522" y="2243"/>
                    <a:pt x="13346" y="3772"/>
                    <a:pt x="14049" y="5588"/>
                  </a:cubicBezTo>
                  <a:cubicBezTo>
                    <a:pt x="14751" y="7404"/>
                    <a:pt x="16332" y="9507"/>
                    <a:pt x="17298" y="11577"/>
                  </a:cubicBezTo>
                  <a:cubicBezTo>
                    <a:pt x="18263" y="13648"/>
                    <a:pt x="18615" y="15687"/>
                    <a:pt x="18263" y="17248"/>
                  </a:cubicBezTo>
                  <a:cubicBezTo>
                    <a:pt x="17912" y="18809"/>
                    <a:pt x="16859" y="19892"/>
                    <a:pt x="15980" y="20530"/>
                  </a:cubicBezTo>
                  <a:cubicBezTo>
                    <a:pt x="15102" y="21167"/>
                    <a:pt x="14400" y="21358"/>
                    <a:pt x="12732" y="21453"/>
                  </a:cubicBezTo>
                  <a:cubicBezTo>
                    <a:pt x="11063" y="21549"/>
                    <a:pt x="8429" y="21549"/>
                    <a:pt x="6146" y="21071"/>
                  </a:cubicBezTo>
                  <a:cubicBezTo>
                    <a:pt x="3863" y="20593"/>
                    <a:pt x="1932" y="19637"/>
                    <a:pt x="0" y="18682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45" name="线条"/>
            <p:cNvSpPr/>
            <p:nvPr/>
          </p:nvSpPr>
          <p:spPr>
            <a:xfrm>
              <a:off x="2905690" y="132499"/>
              <a:ext cx="212726" cy="3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761" y="16560"/>
                    <a:pt x="7522" y="11520"/>
                    <a:pt x="11122" y="7920"/>
                  </a:cubicBezTo>
                  <a:cubicBezTo>
                    <a:pt x="14722" y="4320"/>
                    <a:pt x="18161" y="216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46" name="线条"/>
            <p:cNvSpPr/>
            <p:nvPr/>
          </p:nvSpPr>
          <p:spPr>
            <a:xfrm>
              <a:off x="2997765" y="945755"/>
              <a:ext cx="122107" cy="41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492" extrusionOk="0">
                  <a:moveTo>
                    <a:pt x="20110" y="469"/>
                  </a:moveTo>
                  <a:cubicBezTo>
                    <a:pt x="18434" y="305"/>
                    <a:pt x="16759" y="140"/>
                    <a:pt x="15455" y="58"/>
                  </a:cubicBezTo>
                  <a:cubicBezTo>
                    <a:pt x="14152" y="-24"/>
                    <a:pt x="13221" y="-24"/>
                    <a:pt x="12383" y="86"/>
                  </a:cubicBezTo>
                  <a:cubicBezTo>
                    <a:pt x="11545" y="195"/>
                    <a:pt x="10800" y="415"/>
                    <a:pt x="10241" y="1100"/>
                  </a:cubicBezTo>
                  <a:cubicBezTo>
                    <a:pt x="9683" y="1785"/>
                    <a:pt x="9310" y="2936"/>
                    <a:pt x="10055" y="4471"/>
                  </a:cubicBezTo>
                  <a:cubicBezTo>
                    <a:pt x="10800" y="6006"/>
                    <a:pt x="12662" y="7925"/>
                    <a:pt x="14524" y="9926"/>
                  </a:cubicBezTo>
                  <a:cubicBezTo>
                    <a:pt x="16386" y="11927"/>
                    <a:pt x="18248" y="14011"/>
                    <a:pt x="19459" y="15792"/>
                  </a:cubicBezTo>
                  <a:cubicBezTo>
                    <a:pt x="20669" y="17574"/>
                    <a:pt x="21228" y="19054"/>
                    <a:pt x="21414" y="19931"/>
                  </a:cubicBezTo>
                  <a:cubicBezTo>
                    <a:pt x="21600" y="20808"/>
                    <a:pt x="21414" y="21083"/>
                    <a:pt x="20855" y="21274"/>
                  </a:cubicBezTo>
                  <a:cubicBezTo>
                    <a:pt x="20297" y="21466"/>
                    <a:pt x="19366" y="21576"/>
                    <a:pt x="16293" y="21412"/>
                  </a:cubicBezTo>
                  <a:cubicBezTo>
                    <a:pt x="13221" y="21247"/>
                    <a:pt x="8007" y="20808"/>
                    <a:pt x="4934" y="20507"/>
                  </a:cubicBezTo>
                  <a:cubicBezTo>
                    <a:pt x="1862" y="20205"/>
                    <a:pt x="931" y="20041"/>
                    <a:pt x="0" y="19877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47" name="线条"/>
            <p:cNvSpPr/>
            <p:nvPr/>
          </p:nvSpPr>
          <p:spPr>
            <a:xfrm>
              <a:off x="2991415" y="1116749"/>
              <a:ext cx="190501" cy="3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440" y="15840"/>
                    <a:pt x="8880" y="10080"/>
                    <a:pt x="12480" y="6480"/>
                  </a:cubicBezTo>
                  <a:cubicBezTo>
                    <a:pt x="16080" y="2880"/>
                    <a:pt x="18840" y="144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DF666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48" name="线条"/>
            <p:cNvSpPr/>
            <p:nvPr/>
          </p:nvSpPr>
          <p:spPr>
            <a:xfrm>
              <a:off x="1132891" y="677496"/>
              <a:ext cx="76160" cy="82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5" h="21120" extrusionOk="0">
                  <a:moveTo>
                    <a:pt x="16079" y="5951"/>
                  </a:moveTo>
                  <a:cubicBezTo>
                    <a:pt x="14619" y="5951"/>
                    <a:pt x="13160" y="5951"/>
                    <a:pt x="10971" y="7301"/>
                  </a:cubicBezTo>
                  <a:cubicBezTo>
                    <a:pt x="8782" y="8651"/>
                    <a:pt x="5863" y="11351"/>
                    <a:pt x="4257" y="13376"/>
                  </a:cubicBezTo>
                  <a:cubicBezTo>
                    <a:pt x="2652" y="15401"/>
                    <a:pt x="2360" y="16751"/>
                    <a:pt x="2360" y="18101"/>
                  </a:cubicBezTo>
                  <a:cubicBezTo>
                    <a:pt x="2360" y="19451"/>
                    <a:pt x="2652" y="20801"/>
                    <a:pt x="4695" y="21071"/>
                  </a:cubicBezTo>
                  <a:cubicBezTo>
                    <a:pt x="6738" y="21341"/>
                    <a:pt x="10533" y="20531"/>
                    <a:pt x="13160" y="17831"/>
                  </a:cubicBezTo>
                  <a:cubicBezTo>
                    <a:pt x="15787" y="15131"/>
                    <a:pt x="17247" y="10541"/>
                    <a:pt x="17830" y="7571"/>
                  </a:cubicBezTo>
                  <a:cubicBezTo>
                    <a:pt x="18414" y="4601"/>
                    <a:pt x="18122" y="3251"/>
                    <a:pt x="17247" y="2306"/>
                  </a:cubicBezTo>
                  <a:cubicBezTo>
                    <a:pt x="16371" y="1361"/>
                    <a:pt x="14911" y="821"/>
                    <a:pt x="11992" y="1631"/>
                  </a:cubicBezTo>
                  <a:cubicBezTo>
                    <a:pt x="9074" y="2441"/>
                    <a:pt x="4695" y="4601"/>
                    <a:pt x="2360" y="7571"/>
                  </a:cubicBezTo>
                  <a:cubicBezTo>
                    <a:pt x="25" y="10541"/>
                    <a:pt x="-267" y="14321"/>
                    <a:pt x="171" y="16616"/>
                  </a:cubicBezTo>
                  <a:cubicBezTo>
                    <a:pt x="609" y="18911"/>
                    <a:pt x="1776" y="19721"/>
                    <a:pt x="4111" y="20261"/>
                  </a:cubicBezTo>
                  <a:cubicBezTo>
                    <a:pt x="6447" y="20801"/>
                    <a:pt x="9949" y="21071"/>
                    <a:pt x="13014" y="18911"/>
                  </a:cubicBezTo>
                  <a:cubicBezTo>
                    <a:pt x="16079" y="16751"/>
                    <a:pt x="18706" y="12161"/>
                    <a:pt x="20019" y="9056"/>
                  </a:cubicBezTo>
                  <a:cubicBezTo>
                    <a:pt x="21333" y="5951"/>
                    <a:pt x="21333" y="4331"/>
                    <a:pt x="20019" y="2981"/>
                  </a:cubicBezTo>
                  <a:cubicBezTo>
                    <a:pt x="18706" y="1631"/>
                    <a:pt x="16079" y="551"/>
                    <a:pt x="14036" y="146"/>
                  </a:cubicBezTo>
                  <a:cubicBezTo>
                    <a:pt x="11992" y="-259"/>
                    <a:pt x="10533" y="11"/>
                    <a:pt x="9074" y="3116"/>
                  </a:cubicBezTo>
                  <a:cubicBezTo>
                    <a:pt x="7614" y="6221"/>
                    <a:pt x="6155" y="12161"/>
                    <a:pt x="6009" y="15536"/>
                  </a:cubicBezTo>
                  <a:cubicBezTo>
                    <a:pt x="5863" y="18911"/>
                    <a:pt x="7030" y="19721"/>
                    <a:pt x="8344" y="19991"/>
                  </a:cubicBezTo>
                  <a:cubicBezTo>
                    <a:pt x="9657" y="20261"/>
                    <a:pt x="11117" y="19991"/>
                    <a:pt x="12576" y="18371"/>
                  </a:cubicBezTo>
                  <a:cubicBezTo>
                    <a:pt x="14036" y="16751"/>
                    <a:pt x="15495" y="13781"/>
                    <a:pt x="16079" y="11621"/>
                  </a:cubicBezTo>
                  <a:cubicBezTo>
                    <a:pt x="16663" y="9461"/>
                    <a:pt x="16371" y="8111"/>
                    <a:pt x="15349" y="7166"/>
                  </a:cubicBezTo>
                  <a:cubicBezTo>
                    <a:pt x="14328" y="6221"/>
                    <a:pt x="12576" y="5681"/>
                    <a:pt x="10241" y="7301"/>
                  </a:cubicBezTo>
                  <a:cubicBezTo>
                    <a:pt x="7906" y="8921"/>
                    <a:pt x="4987" y="12701"/>
                    <a:pt x="3528" y="15266"/>
                  </a:cubicBezTo>
                  <a:cubicBezTo>
                    <a:pt x="2068" y="17831"/>
                    <a:pt x="2068" y="19181"/>
                    <a:pt x="2944" y="19991"/>
                  </a:cubicBezTo>
                  <a:cubicBezTo>
                    <a:pt x="3819" y="20801"/>
                    <a:pt x="5571" y="21071"/>
                    <a:pt x="7322" y="20936"/>
                  </a:cubicBezTo>
                  <a:cubicBezTo>
                    <a:pt x="9074" y="20801"/>
                    <a:pt x="10825" y="20261"/>
                    <a:pt x="12576" y="19721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49" name="线条"/>
            <p:cNvSpPr/>
            <p:nvPr/>
          </p:nvSpPr>
          <p:spPr>
            <a:xfrm>
              <a:off x="2142959" y="684100"/>
              <a:ext cx="83912" cy="8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5" h="20791" extrusionOk="0">
                  <a:moveTo>
                    <a:pt x="12035" y="8904"/>
                  </a:moveTo>
                  <a:cubicBezTo>
                    <a:pt x="9138" y="8377"/>
                    <a:pt x="6240" y="7850"/>
                    <a:pt x="4265" y="8113"/>
                  </a:cubicBezTo>
                  <a:cubicBezTo>
                    <a:pt x="2289" y="8377"/>
                    <a:pt x="1235" y="9430"/>
                    <a:pt x="577" y="11274"/>
                  </a:cubicBezTo>
                  <a:cubicBezTo>
                    <a:pt x="-82" y="13118"/>
                    <a:pt x="-345" y="15752"/>
                    <a:pt x="709" y="17728"/>
                  </a:cubicBezTo>
                  <a:cubicBezTo>
                    <a:pt x="1762" y="19704"/>
                    <a:pt x="4133" y="21021"/>
                    <a:pt x="7031" y="20757"/>
                  </a:cubicBezTo>
                  <a:cubicBezTo>
                    <a:pt x="9928" y="20494"/>
                    <a:pt x="13353" y="18650"/>
                    <a:pt x="15723" y="15225"/>
                  </a:cubicBezTo>
                  <a:cubicBezTo>
                    <a:pt x="18094" y="11801"/>
                    <a:pt x="19411" y="6796"/>
                    <a:pt x="19675" y="3767"/>
                  </a:cubicBezTo>
                  <a:cubicBezTo>
                    <a:pt x="19938" y="738"/>
                    <a:pt x="19148" y="-316"/>
                    <a:pt x="16645" y="79"/>
                  </a:cubicBezTo>
                  <a:cubicBezTo>
                    <a:pt x="14143" y="474"/>
                    <a:pt x="9928" y="2318"/>
                    <a:pt x="7294" y="4821"/>
                  </a:cubicBezTo>
                  <a:cubicBezTo>
                    <a:pt x="4660" y="7323"/>
                    <a:pt x="3606" y="10484"/>
                    <a:pt x="3870" y="13382"/>
                  </a:cubicBezTo>
                  <a:cubicBezTo>
                    <a:pt x="4133" y="16279"/>
                    <a:pt x="5714" y="18913"/>
                    <a:pt x="7953" y="20099"/>
                  </a:cubicBezTo>
                  <a:cubicBezTo>
                    <a:pt x="10192" y="21284"/>
                    <a:pt x="13089" y="21021"/>
                    <a:pt x="15460" y="18518"/>
                  </a:cubicBezTo>
                  <a:cubicBezTo>
                    <a:pt x="17831" y="16016"/>
                    <a:pt x="19675" y="11274"/>
                    <a:pt x="20465" y="8113"/>
                  </a:cubicBezTo>
                  <a:cubicBezTo>
                    <a:pt x="21255" y="4952"/>
                    <a:pt x="20992" y="3372"/>
                    <a:pt x="19148" y="2713"/>
                  </a:cubicBezTo>
                  <a:cubicBezTo>
                    <a:pt x="17304" y="2055"/>
                    <a:pt x="13879" y="2318"/>
                    <a:pt x="11245" y="4294"/>
                  </a:cubicBezTo>
                  <a:cubicBezTo>
                    <a:pt x="8611" y="6269"/>
                    <a:pt x="6767" y="9957"/>
                    <a:pt x="6372" y="13118"/>
                  </a:cubicBezTo>
                  <a:cubicBezTo>
                    <a:pt x="5977" y="16279"/>
                    <a:pt x="7031" y="18913"/>
                    <a:pt x="9138" y="19704"/>
                  </a:cubicBezTo>
                  <a:cubicBezTo>
                    <a:pt x="11245" y="20494"/>
                    <a:pt x="14406" y="19440"/>
                    <a:pt x="16250" y="18518"/>
                  </a:cubicBezTo>
                  <a:cubicBezTo>
                    <a:pt x="18094" y="17596"/>
                    <a:pt x="18621" y="16806"/>
                    <a:pt x="19148" y="16016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50" name="线条"/>
            <p:cNvSpPr/>
            <p:nvPr/>
          </p:nvSpPr>
          <p:spPr>
            <a:xfrm>
              <a:off x="1544091" y="269024"/>
              <a:ext cx="231300" cy="22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1731" y="1825"/>
                  </a:moveTo>
                  <a:cubicBezTo>
                    <a:pt x="942" y="1623"/>
                    <a:pt x="153" y="1420"/>
                    <a:pt x="55" y="1268"/>
                  </a:cubicBezTo>
                  <a:cubicBezTo>
                    <a:pt x="-44" y="1115"/>
                    <a:pt x="548" y="1014"/>
                    <a:pt x="2224" y="811"/>
                  </a:cubicBezTo>
                  <a:cubicBezTo>
                    <a:pt x="3901" y="608"/>
                    <a:pt x="6663" y="304"/>
                    <a:pt x="9375" y="152"/>
                  </a:cubicBezTo>
                  <a:cubicBezTo>
                    <a:pt x="12088" y="0"/>
                    <a:pt x="14751" y="0"/>
                    <a:pt x="16329" y="0"/>
                  </a:cubicBezTo>
                  <a:cubicBezTo>
                    <a:pt x="17907" y="0"/>
                    <a:pt x="18400" y="0"/>
                    <a:pt x="18449" y="355"/>
                  </a:cubicBezTo>
                  <a:cubicBezTo>
                    <a:pt x="18498" y="710"/>
                    <a:pt x="18104" y="1420"/>
                    <a:pt x="16871" y="2738"/>
                  </a:cubicBezTo>
                  <a:cubicBezTo>
                    <a:pt x="15638" y="4056"/>
                    <a:pt x="13567" y="5983"/>
                    <a:pt x="11496" y="7961"/>
                  </a:cubicBezTo>
                  <a:cubicBezTo>
                    <a:pt x="9424" y="9938"/>
                    <a:pt x="7353" y="11966"/>
                    <a:pt x="5578" y="13741"/>
                  </a:cubicBezTo>
                  <a:cubicBezTo>
                    <a:pt x="3803" y="15515"/>
                    <a:pt x="2323" y="17037"/>
                    <a:pt x="1386" y="17949"/>
                  </a:cubicBezTo>
                  <a:cubicBezTo>
                    <a:pt x="449" y="18862"/>
                    <a:pt x="55" y="19166"/>
                    <a:pt x="5" y="19521"/>
                  </a:cubicBezTo>
                  <a:cubicBezTo>
                    <a:pt x="-44" y="19876"/>
                    <a:pt x="252" y="20282"/>
                    <a:pt x="1978" y="20586"/>
                  </a:cubicBezTo>
                  <a:cubicBezTo>
                    <a:pt x="3704" y="20890"/>
                    <a:pt x="6860" y="21093"/>
                    <a:pt x="9918" y="21042"/>
                  </a:cubicBezTo>
                  <a:cubicBezTo>
                    <a:pt x="12975" y="20992"/>
                    <a:pt x="15934" y="20687"/>
                    <a:pt x="17709" y="20535"/>
                  </a:cubicBezTo>
                  <a:cubicBezTo>
                    <a:pt x="19485" y="20383"/>
                    <a:pt x="20077" y="20383"/>
                    <a:pt x="20520" y="20586"/>
                  </a:cubicBezTo>
                  <a:cubicBezTo>
                    <a:pt x="20964" y="20789"/>
                    <a:pt x="21260" y="21194"/>
                    <a:pt x="21556" y="21600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851" name="线条"/>
            <p:cNvSpPr/>
            <p:nvPr/>
          </p:nvSpPr>
          <p:spPr>
            <a:xfrm>
              <a:off x="1546790" y="376692"/>
              <a:ext cx="158751" cy="9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20015"/>
                  </a:moveTo>
                  <a:cubicBezTo>
                    <a:pt x="2448" y="11375"/>
                    <a:pt x="4896" y="2735"/>
                    <a:pt x="8496" y="575"/>
                  </a:cubicBezTo>
                  <a:cubicBezTo>
                    <a:pt x="12096" y="-1585"/>
                    <a:pt x="16848" y="2735"/>
                    <a:pt x="21600" y="7055"/>
                  </a:cubicBezTo>
                </a:path>
              </a:pathLst>
            </a:custGeom>
            <a:noFill/>
            <a:ln w="63500" cap="rnd">
              <a:solidFill>
                <a:srgbClr val="F6A43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</p:grpSp>
      <p:sp>
        <p:nvSpPr>
          <p:cNvPr id="853" name="Higgs: 106 events (5.6 ab-1)"/>
          <p:cNvSpPr txBox="1"/>
          <p:nvPr/>
        </p:nvSpPr>
        <p:spPr>
          <a:xfrm>
            <a:off x="17472937" y="9752633"/>
            <a:ext cx="5442194" cy="131382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800"/>
            </a:pPr>
            <a:r>
              <a:rPr sz="38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Higgs</a:t>
            </a:r>
            <a:r>
              <a:rPr dirty="0"/>
              <a:t>: </a:t>
            </a:r>
            <a:r>
              <a:rPr lang="en-US" altLang="zh-CN" dirty="0"/>
              <a:t>~2 × </a:t>
            </a:r>
            <a:r>
              <a:rPr dirty="0"/>
              <a:t>10</a:t>
            </a:r>
            <a:r>
              <a:rPr baseline="31999" dirty="0"/>
              <a:t>6</a:t>
            </a:r>
            <a:r>
              <a:rPr dirty="0"/>
              <a:t> events </a:t>
            </a:r>
            <a:endParaRPr lang="en-US" altLang="zh-CN" dirty="0"/>
          </a:p>
          <a:p>
            <a:pPr>
              <a:defRPr sz="3800"/>
            </a:pPr>
            <a:r>
              <a:rPr dirty="0"/>
              <a:t>(</a:t>
            </a:r>
            <a:r>
              <a:rPr lang="en-US" altLang="zh-CN" dirty="0"/>
              <a:t>~</a:t>
            </a:r>
            <a:r>
              <a:rPr lang="en-US" altLang="zh-CN" dirty="0">
                <a:solidFill>
                  <a:srgbClr val="FFC000"/>
                </a:solidFill>
              </a:rPr>
              <a:t>10</a:t>
            </a:r>
            <a:r>
              <a:rPr dirty="0">
                <a:solidFill>
                  <a:srgbClr val="FFC000"/>
                </a:solidFill>
              </a:rPr>
              <a:t> ab</a:t>
            </a:r>
            <a:r>
              <a:rPr baseline="31999" dirty="0">
                <a:solidFill>
                  <a:srgbClr val="FFC000"/>
                </a:solidFill>
              </a:rPr>
              <a:t>-1</a:t>
            </a:r>
            <a:r>
              <a:rPr dirty="0"/>
              <a:t>)</a:t>
            </a:r>
          </a:p>
        </p:txBody>
      </p:sp>
      <p:sp>
        <p:nvSpPr>
          <p:cNvPr id="854" name="W: 2 × 107 events (2.6 ab-1)"/>
          <p:cNvSpPr txBox="1"/>
          <p:nvPr/>
        </p:nvSpPr>
        <p:spPr>
          <a:xfrm>
            <a:off x="11487151" y="8249193"/>
            <a:ext cx="6204414" cy="72707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800"/>
            </a:pP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W</a:t>
            </a:r>
            <a:r>
              <a:rPr dirty="0"/>
              <a:t>: 2 × 10</a:t>
            </a:r>
            <a:r>
              <a:rPr baseline="31999" dirty="0"/>
              <a:t>7</a:t>
            </a:r>
            <a:r>
              <a:rPr dirty="0"/>
              <a:t> events (</a:t>
            </a:r>
            <a:r>
              <a:rPr dirty="0">
                <a:solidFill>
                  <a:srgbClr val="FFC000"/>
                </a:solidFill>
              </a:rPr>
              <a:t>2.6 ab</a:t>
            </a:r>
            <a:r>
              <a:rPr baseline="31999" dirty="0">
                <a:solidFill>
                  <a:srgbClr val="FFC000"/>
                </a:solidFill>
              </a:rPr>
              <a:t>-1</a:t>
            </a:r>
            <a:r>
              <a:rPr dirty="0"/>
              <a:t>)</a:t>
            </a:r>
          </a:p>
        </p:txBody>
      </p:sp>
      <p:sp>
        <p:nvSpPr>
          <p:cNvPr id="855" name="Z: 3-7 × 1011 events (8-16 ab-1)"/>
          <p:cNvSpPr txBox="1"/>
          <p:nvPr/>
        </p:nvSpPr>
        <p:spPr>
          <a:xfrm>
            <a:off x="11046998" y="3864381"/>
            <a:ext cx="6830395" cy="72904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800"/>
            </a:pP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Z</a:t>
            </a:r>
            <a:r>
              <a:rPr dirty="0"/>
              <a:t>: </a:t>
            </a:r>
            <a:r>
              <a:rPr lang="en-US" altLang="zh-CN" dirty="0"/>
              <a:t>1.5</a:t>
            </a:r>
            <a:r>
              <a:rPr dirty="0"/>
              <a:t> × 10</a:t>
            </a:r>
            <a:r>
              <a:rPr baseline="31999" dirty="0"/>
              <a:t>1</a:t>
            </a:r>
            <a:r>
              <a:rPr lang="en-US" altLang="zh-CN" baseline="31999" dirty="0"/>
              <a:t>2</a:t>
            </a:r>
            <a:r>
              <a:rPr dirty="0"/>
              <a:t> events (</a:t>
            </a:r>
            <a:r>
              <a:rPr lang="en-US" altLang="zh-CN" dirty="0"/>
              <a:t>~</a:t>
            </a:r>
            <a:r>
              <a:rPr lang="en-US" altLang="zh-CN" dirty="0">
                <a:solidFill>
                  <a:srgbClr val="FFC000"/>
                </a:solidFill>
              </a:rPr>
              <a:t>45</a:t>
            </a:r>
            <a:r>
              <a:rPr dirty="0">
                <a:solidFill>
                  <a:srgbClr val="FFC000"/>
                </a:solidFill>
              </a:rPr>
              <a:t> ab</a:t>
            </a:r>
            <a:r>
              <a:rPr baseline="31999" dirty="0">
                <a:solidFill>
                  <a:srgbClr val="FFC000"/>
                </a:solidFill>
              </a:rPr>
              <a:t>-1</a:t>
            </a:r>
            <a:r>
              <a:rPr dirty="0"/>
              <a:t>)</a:t>
            </a:r>
          </a:p>
        </p:txBody>
      </p:sp>
      <p:sp>
        <p:nvSpPr>
          <p:cNvPr id="856" name="100 km e+e- collider"/>
          <p:cNvSpPr txBox="1"/>
          <p:nvPr/>
        </p:nvSpPr>
        <p:spPr>
          <a:xfrm>
            <a:off x="1326878" y="1670217"/>
            <a:ext cx="5311924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100 km e</a:t>
            </a:r>
            <a:r>
              <a:rPr baseline="31999"/>
              <a:t>+</a:t>
            </a:r>
            <a:r>
              <a:t>e</a:t>
            </a:r>
            <a:r>
              <a:rPr baseline="31999"/>
              <a:t>-</a:t>
            </a:r>
            <a:r>
              <a:t> collider</a:t>
            </a:r>
          </a:p>
        </p:txBody>
      </p:sp>
      <p:sp>
        <p:nvSpPr>
          <p:cNvPr id="857" name="2 IPs"/>
          <p:cNvSpPr txBox="1"/>
          <p:nvPr/>
        </p:nvSpPr>
        <p:spPr>
          <a:xfrm>
            <a:off x="488391" y="7459326"/>
            <a:ext cx="1460352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t>2 IPs</a:t>
            </a:r>
          </a:p>
        </p:txBody>
      </p:sp>
    </p:spTree>
    <p:extLst>
      <p:ext uri="{BB962C8B-B14F-4D97-AF65-F5344CB8AC3E}">
        <p14:creationId xmlns:p14="http://schemas.microsoft.com/office/powerpoint/2010/main" val="139523831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3FA234-3E34-664C-938A-ADE1BCAA9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</a:t>
            </a:r>
            <a:r>
              <a:rPr kumimoji="1" lang="en-US" altLang="zh-CN" dirty="0"/>
              <a:t>Z</a:t>
            </a:r>
            <a:r>
              <a:rPr kumimoji="1" lang="zh-CN" altLang="en-US" dirty="0"/>
              <a:t> </a:t>
            </a:r>
            <a:r>
              <a:rPr kumimoji="1" lang="en-US" altLang="zh-CN" dirty="0"/>
              <a:t>mass</a:t>
            </a:r>
            <a:r>
              <a:rPr kumimoji="1" lang="zh-CN" altLang="en-US" dirty="0"/>
              <a:t> </a:t>
            </a:r>
            <a:r>
              <a:rPr kumimoji="1" lang="en-US" altLang="zh-CN" dirty="0"/>
              <a:t>measurement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9899D7-34BB-5043-8907-8D6AD5293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82329"/>
            <a:ext cx="24384001" cy="11412142"/>
          </a:xfrm>
        </p:spPr>
        <p:txBody>
          <a:bodyPr/>
          <a:lstStyle/>
          <a:p>
            <a:pPr marL="685800" indent="-685800">
              <a:buFont typeface="Wingdings" pitchFamily="2" charset="2"/>
              <a:buChar char="l"/>
              <a:defRPr/>
            </a:pP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LEP precision  :  91.1876±0.0021 GeV </a:t>
            </a:r>
          </a:p>
          <a:p>
            <a:pPr marL="685800" indent="-685800">
              <a:buFont typeface="Wingdings" pitchFamily="2" charset="2"/>
              <a:buChar char="l"/>
              <a:defRPr/>
            </a:pP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CEPC goal : 0.5 MeV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(CDR)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  <a:sym typeface="Wingdings" pitchFamily="2" charset="2"/>
              </a:rPr>
              <a:t>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  <a:sym typeface="Wingdings" pitchFamily="2" charset="2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  <a:sym typeface="Wingdings" pitchFamily="2" charset="2"/>
              </a:rPr>
              <a:t>0.1MeV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  <a:sym typeface="Wingdings" pitchFamily="2" charset="2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  <a:sym typeface="Wingdings" pitchFamily="2" charset="2"/>
              </a:rPr>
              <a:t>(TDR)</a:t>
            </a:r>
          </a:p>
          <a:p>
            <a:pPr marL="685800" indent="-685800">
              <a:buFont typeface="Wingdings" pitchFamily="2" charset="2"/>
              <a:buChar char="Ø"/>
              <a:defRPr/>
            </a:pPr>
            <a:r>
              <a:rPr lang="en-US" altLang="zh-CN" sz="4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Beam energy uncertainty is</a:t>
            </a:r>
            <a:r>
              <a:rPr lang="zh-CN" altLang="en-US" sz="4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major</a:t>
            </a:r>
            <a:r>
              <a:rPr lang="zh-CN" altLang="en-US" sz="4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systematics</a:t>
            </a:r>
            <a:r>
              <a:rPr lang="zh-CN" altLang="en-US" sz="4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(0.1MeV)</a:t>
            </a:r>
          </a:p>
          <a:p>
            <a:pPr marL="685800" indent="-685800">
              <a:buFont typeface="Wingdings" pitchFamily="2" charset="2"/>
              <a:buChar char="Ø"/>
              <a:defRPr/>
            </a:pPr>
            <a:r>
              <a:rPr lang="en-US" altLang="zh-CN" sz="4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Luminosity</a:t>
            </a:r>
            <a:r>
              <a:rPr lang="zh-CN" altLang="en-US" sz="4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measurement</a:t>
            </a:r>
            <a:r>
              <a:rPr lang="zh-CN" altLang="en-US" sz="4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4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685800" indent="-685800">
              <a:buFont typeface="Wingdings" pitchFamily="2" charset="2"/>
              <a:buChar char="l"/>
              <a:defRPr/>
            </a:pPr>
            <a:endParaRPr lang="en-US" altLang="zh-CN" sz="4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  <a:sym typeface="Wingdings" pitchFamily="2" charset="2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A6081D-5703-D54D-8819-B42726B36E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30</a:t>
            </a:fld>
            <a:endParaRPr lang="zh-CN" alt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18708FF-7CC7-4946-8D9B-DDBD70CB0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4696" y="4778268"/>
            <a:ext cx="9771719" cy="841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0440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87101EA-6D91-5744-BE70-A01A4626D5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31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F726477-A6ED-3B44-8844-820F0C920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208" y="4802759"/>
            <a:ext cx="13610592" cy="8760841"/>
          </a:xfrm>
          <a:prstGeom prst="rect">
            <a:avLst/>
          </a:prstGeom>
        </p:spPr>
      </p:pic>
      <p:sp>
        <p:nvSpPr>
          <p:cNvPr id="4" name="The CEPC Program">
            <a:extLst>
              <a:ext uri="{FF2B5EF4-FFF2-40B4-BE49-F238E27FC236}">
                <a16:creationId xmlns:a16="http://schemas.microsoft.com/office/drawing/2014/main" id="{2B149331-B34F-F24B-AB49-EE8888A31FF2}"/>
              </a:ext>
            </a:extLst>
          </p:cNvPr>
          <p:cNvSpPr txBox="1">
            <a:spLocks/>
          </p:cNvSpPr>
          <p:nvPr/>
        </p:nvSpPr>
        <p:spPr>
          <a:xfrm>
            <a:off x="182112" y="15240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chemeClr val="tx1"/>
                </a:solidFill>
              </a:rPr>
              <a:t>Branching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ratio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( </a:t>
            </a:r>
            <a:r>
              <a:rPr lang="en-US" altLang="zh-CN" kern="12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</a:t>
            </a:r>
            <a:r>
              <a:rPr lang="en-US" altLang="zh-CN" kern="1200" baseline="300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):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theory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systematics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4C9B1402-4D9E-554C-ADAC-B7EC3F6D6FBD}"/>
              </a:ext>
            </a:extLst>
          </p:cNvPr>
          <p:cNvSpPr txBox="1">
            <a:spLocks/>
          </p:cNvSpPr>
          <p:nvPr/>
        </p:nvSpPr>
        <p:spPr>
          <a:xfrm>
            <a:off x="0" y="1634729"/>
            <a:ext cx="25854323" cy="4909306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QCD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related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systematics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accent3"/>
                </a:solidFill>
              </a:rPr>
              <a:t>High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order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QCD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corrections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gives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impact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to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" altLang="zh-CN" dirty="0">
                <a:solidFill>
                  <a:schemeClr val="accent3"/>
                </a:solidFill>
              </a:rPr>
              <a:t>hemisphere correlations</a:t>
            </a:r>
          </a:p>
          <a:p>
            <a:pPr marL="1219200" lvl="1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accent3"/>
                </a:solidFill>
              </a:rPr>
              <a:t>Impact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to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Backward-forward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asymmetry</a:t>
            </a:r>
            <a:r>
              <a:rPr lang="zh-CN" altLang="en-US" dirty="0">
                <a:solidFill>
                  <a:schemeClr val="accent3"/>
                </a:solidFill>
              </a:rPr>
              <a:t>   </a:t>
            </a:r>
            <a:endParaRPr lang="en" altLang="zh-CN" dirty="0">
              <a:solidFill>
                <a:schemeClr val="accent3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" altLang="zh-CN" dirty="0">
              <a:solidFill>
                <a:schemeClr val="accent3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" altLang="zh-CN" dirty="0">
              <a:solidFill>
                <a:schemeClr val="accent3"/>
              </a:solidFill>
            </a:endParaRPr>
          </a:p>
          <a:p>
            <a:pPr marL="533400" lvl="1" indent="0" hangingPunct="1">
              <a:buNone/>
            </a:pPr>
            <a:endParaRPr lang="en-US" altLang="zh-CN" dirty="0">
              <a:solidFill>
                <a:schemeClr val="accent3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zh-CN" dirty="0">
              <a:solidFill>
                <a:schemeClr val="tx1"/>
              </a:solidFill>
            </a:endParaRPr>
          </a:p>
          <a:p>
            <a:pPr marL="533400" lvl="1" indent="0" hangingPunct="1">
              <a:buNone/>
            </a:pPr>
            <a:endParaRPr lang="en-US" altLang="zh-CN" dirty="0">
              <a:solidFill>
                <a:schemeClr val="tx1"/>
              </a:solidFill>
              <a:sym typeface="Wingdings" pitchFamily="2" charset="2"/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x-none" dirty="0">
              <a:solidFill>
                <a:schemeClr val="tx1"/>
              </a:solidFill>
            </a:endParaRPr>
          </a:p>
          <a:p>
            <a:pPr lvl="1" hangingPunct="1">
              <a:buFont typeface="Wingdings" pitchFamily="2" charset="2"/>
              <a:buChar char="Ø"/>
            </a:pPr>
            <a:endParaRPr lang="en-US" altLang="zh-C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4404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D8CCEF1-B764-4C45-894E-8C6CCD5C1E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32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FF59631-565F-C84C-A70F-502F212DE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7950"/>
            <a:ext cx="9180167" cy="51498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C2242EF-8184-A343-8D73-4CB6CDBA5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100" y="5245100"/>
            <a:ext cx="7462902" cy="75755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2D6946B-A668-6E46-83A7-852F6832F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9002" y="5327650"/>
            <a:ext cx="7603817" cy="7575550"/>
          </a:xfrm>
          <a:prstGeom prst="rect">
            <a:avLst/>
          </a:prstGeom>
        </p:spPr>
      </p:pic>
      <p:sp>
        <p:nvSpPr>
          <p:cNvPr id="6" name="The CEPC Program">
            <a:extLst>
              <a:ext uri="{FF2B5EF4-FFF2-40B4-BE49-F238E27FC236}">
                <a16:creationId xmlns:a16="http://schemas.microsoft.com/office/drawing/2014/main" id="{93CFB5BD-6520-2E46-BEBF-7F0A4FD6C8B1}"/>
              </a:ext>
            </a:extLst>
          </p:cNvPr>
          <p:cNvSpPr txBox="1">
            <a:spLocks/>
          </p:cNvSpPr>
          <p:nvPr/>
        </p:nvSpPr>
        <p:spPr>
          <a:xfrm>
            <a:off x="182112" y="15240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</a:t>
            </a:r>
            <a:r>
              <a:rPr lang="en-US" altLang="zh-CN" kern="1200" baseline="300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: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gluon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splitting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" altLang="zh-CN" dirty="0">
              <a:solidFill>
                <a:schemeClr val="tx1"/>
              </a:solidFill>
            </a:endParaRPr>
          </a:p>
        </p:txBody>
      </p:sp>
      <p:sp>
        <p:nvSpPr>
          <p:cNvPr id="7" name="文本占位符 2">
            <a:extLst>
              <a:ext uri="{FF2B5EF4-FFF2-40B4-BE49-F238E27FC236}">
                <a16:creationId xmlns:a16="http://schemas.microsoft.com/office/drawing/2014/main" id="{3EDA03DC-1978-734E-8A12-26E4281388E9}"/>
              </a:ext>
            </a:extLst>
          </p:cNvPr>
          <p:cNvSpPr txBox="1">
            <a:spLocks/>
          </p:cNvSpPr>
          <p:nvPr/>
        </p:nvSpPr>
        <p:spPr>
          <a:xfrm>
            <a:off x="1" y="1634729"/>
            <a:ext cx="25019000" cy="2911871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Gluon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splitting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systematics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estimated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comparing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data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simulation</a:t>
            </a:r>
          </a:p>
          <a:p>
            <a:pPr marL="685800" indent="-685800" hangingPunct="1">
              <a:buFont typeface="Wingdings" pitchFamily="2" charset="2"/>
              <a:buChar char="l"/>
            </a:pPr>
            <a:endParaRPr lang="en" altLang="zh-CN" dirty="0">
              <a:solidFill>
                <a:schemeClr val="accent3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" altLang="zh-CN" dirty="0">
              <a:solidFill>
                <a:schemeClr val="accent3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" altLang="zh-CN" dirty="0">
              <a:solidFill>
                <a:schemeClr val="accent3"/>
              </a:solidFill>
            </a:endParaRPr>
          </a:p>
          <a:p>
            <a:pPr marL="533400" lvl="1" indent="0" hangingPunct="1">
              <a:buNone/>
            </a:pPr>
            <a:endParaRPr lang="en-US" altLang="zh-CN" dirty="0">
              <a:solidFill>
                <a:schemeClr val="accent3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zh-CN" dirty="0">
              <a:solidFill>
                <a:schemeClr val="tx1"/>
              </a:solidFill>
            </a:endParaRPr>
          </a:p>
          <a:p>
            <a:pPr marL="533400" lvl="1" indent="0" hangingPunct="1">
              <a:buNone/>
            </a:pPr>
            <a:endParaRPr lang="en-US" altLang="zh-CN" dirty="0">
              <a:solidFill>
                <a:schemeClr val="tx1"/>
              </a:solidFill>
              <a:sym typeface="Wingdings" pitchFamily="2" charset="2"/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x-none" dirty="0">
              <a:solidFill>
                <a:schemeClr val="tx1"/>
              </a:solidFill>
            </a:endParaRPr>
          </a:p>
          <a:p>
            <a:pPr lvl="1" hangingPunct="1">
              <a:buFont typeface="Wingdings" pitchFamily="2" charset="2"/>
              <a:buChar char="Ø"/>
            </a:pP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FA7B84C-F394-9147-AD0F-09C4E6E3BB46}"/>
              </a:ext>
            </a:extLst>
          </p:cNvPr>
          <p:cNvSpPr/>
          <p:nvPr/>
        </p:nvSpPr>
        <p:spPr>
          <a:xfrm>
            <a:off x="777928" y="12113021"/>
            <a:ext cx="846577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latin typeface="Helvetica" pitchFamily="2" charset="0"/>
              </a:rPr>
              <a:t>DELPHI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Z-&gt;4b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analysis</a:t>
            </a:r>
            <a:r>
              <a:rPr lang="zh-CN" altLang="en-US" dirty="0">
                <a:latin typeface="Helvetica" pitchFamily="2" charset="0"/>
              </a:rPr>
              <a:t> </a:t>
            </a:r>
            <a:endParaRPr lang="en-US" altLang="zh-CN" dirty="0">
              <a:latin typeface="Helvetica" pitchFamily="2" charset="0"/>
            </a:endParaRPr>
          </a:p>
          <a:p>
            <a:r>
              <a:rPr lang="en-US" altLang="zh-CN" dirty="0">
                <a:latin typeface="Helvetica" pitchFamily="2" charset="0"/>
              </a:rPr>
              <a:t>Gluon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splitting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measurements</a:t>
            </a:r>
            <a:r>
              <a:rPr lang="zh-CN" altLang="en-US" dirty="0">
                <a:latin typeface="Helvetica" pitchFamily="2" charset="0"/>
              </a:rPr>
              <a:t> </a:t>
            </a:r>
            <a:endParaRPr lang="en" altLang="zh-CN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5127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1C5C404-B262-A04D-BF10-D336F25CD6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33</a:t>
            </a:fld>
            <a:endParaRPr lang="zh-CN" altLang="en-US"/>
          </a:p>
        </p:txBody>
      </p:sp>
      <p:sp>
        <p:nvSpPr>
          <p:cNvPr id="3" name="The CEPC Program">
            <a:extLst>
              <a:ext uri="{FF2B5EF4-FFF2-40B4-BE49-F238E27FC236}">
                <a16:creationId xmlns:a16="http://schemas.microsoft.com/office/drawing/2014/main" id="{FA53A131-40D2-0441-A93F-C31BE0727E14}"/>
              </a:ext>
            </a:extLst>
          </p:cNvPr>
          <p:cNvSpPr txBox="1">
            <a:spLocks/>
          </p:cNvSpPr>
          <p:nvPr/>
        </p:nvSpPr>
        <p:spPr>
          <a:xfrm>
            <a:off x="182112" y="15240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</a:t>
            </a:r>
            <a:r>
              <a:rPr lang="en-US" altLang="zh-CN" kern="1200" baseline="300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: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charm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modelling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and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lepton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" altLang="zh-CN" dirty="0">
              <a:solidFill>
                <a:schemeClr val="tx1"/>
              </a:solidFill>
            </a:endParaRP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08C45285-6D6C-7D42-A460-2386344205C3}"/>
              </a:ext>
            </a:extLst>
          </p:cNvPr>
          <p:cNvSpPr txBox="1">
            <a:spLocks/>
          </p:cNvSpPr>
          <p:nvPr/>
        </p:nvSpPr>
        <p:spPr>
          <a:xfrm>
            <a:off x="0" y="1634729"/>
            <a:ext cx="25854323" cy="4909306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Charm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modelling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depends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input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from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flavor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experiments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(BELLEII…)</a:t>
            </a:r>
          </a:p>
          <a:p>
            <a:pPr marL="1219200" lvl="1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accent3"/>
                </a:solidFill>
              </a:rPr>
              <a:t>C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hadron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fractions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(factions</a:t>
            </a:r>
            <a:r>
              <a:rPr lang="en" altLang="zh-CN" dirty="0">
                <a:solidFill>
                  <a:schemeClr val="accent3"/>
                </a:solidFill>
              </a:rPr>
              <a:t> of D</a:t>
            </a:r>
            <a:r>
              <a:rPr lang="en" altLang="zh-CN" baseline="30000" dirty="0">
                <a:solidFill>
                  <a:schemeClr val="accent3"/>
                </a:solidFill>
              </a:rPr>
              <a:t>+</a:t>
            </a:r>
            <a:r>
              <a:rPr lang="en" altLang="zh-CN" dirty="0">
                <a:solidFill>
                  <a:schemeClr val="accent3"/>
                </a:solidFill>
              </a:rPr>
              <a:t>, D</a:t>
            </a:r>
            <a:r>
              <a:rPr lang="en" altLang="zh-CN" baseline="30000" dirty="0">
                <a:solidFill>
                  <a:schemeClr val="accent3"/>
                </a:solidFill>
              </a:rPr>
              <a:t>0</a:t>
            </a:r>
            <a:r>
              <a:rPr lang="en" altLang="zh-CN" dirty="0">
                <a:solidFill>
                  <a:schemeClr val="accent3"/>
                </a:solidFill>
              </a:rPr>
              <a:t>, D</a:t>
            </a:r>
            <a:r>
              <a:rPr lang="en" altLang="zh-CN" baseline="30000" dirty="0">
                <a:solidFill>
                  <a:schemeClr val="accent3"/>
                </a:solidFill>
              </a:rPr>
              <a:t>+</a:t>
            </a:r>
            <a:r>
              <a:rPr lang="en" altLang="zh-CN" baseline="-25000" dirty="0">
                <a:solidFill>
                  <a:schemeClr val="accent3"/>
                </a:solidFill>
              </a:rPr>
              <a:t>s</a:t>
            </a:r>
            <a:r>
              <a:rPr lang="en-US" altLang="zh-CN" dirty="0">
                <a:solidFill>
                  <a:schemeClr val="accent3"/>
                </a:solidFill>
              </a:rPr>
              <a:t>)</a:t>
            </a:r>
            <a:r>
              <a:rPr lang="en" altLang="zh-CN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0.2%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syst.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3"/>
                </a:solidFill>
                <a:sym typeface="Wingdings" pitchFamily="2" charset="2"/>
              </a:rPr>
              <a:t>In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dirty="0" err="1">
                <a:solidFill>
                  <a:schemeClr val="accent3"/>
                </a:solidFill>
                <a:sym typeface="Wingdings" pitchFamily="2" charset="2"/>
              </a:rPr>
              <a:t>R</a:t>
            </a:r>
            <a:r>
              <a:rPr lang="en-US" altLang="zh-CN" baseline="30000" dirty="0" err="1">
                <a:solidFill>
                  <a:schemeClr val="accent3"/>
                </a:solidFill>
                <a:sym typeface="Wingdings" pitchFamily="2" charset="2"/>
              </a:rPr>
              <a:t>b</a:t>
            </a:r>
            <a:r>
              <a:rPr lang="zh-CN" altLang="en-US" dirty="0">
                <a:solidFill>
                  <a:schemeClr val="accent3"/>
                </a:solidFill>
                <a:sym typeface="Wingdings" pitchFamily="2" charset="2"/>
              </a:rPr>
              <a:t> </a:t>
            </a:r>
            <a:endParaRPr lang="en" altLang="zh-CN" dirty="0">
              <a:solidFill>
                <a:schemeClr val="accent3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accent3"/>
                </a:solidFill>
              </a:rPr>
              <a:t>LEP: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Tagging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efficiency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for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D+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is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three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times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higher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than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D0</a:t>
            </a:r>
          </a:p>
          <a:p>
            <a:pPr marL="1219200" lvl="1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accent3"/>
                </a:solidFill>
              </a:rPr>
              <a:t>Need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more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study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to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check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D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meson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tagging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efficiency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in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 err="1">
                <a:solidFill>
                  <a:schemeClr val="accent3"/>
                </a:solidFill>
              </a:rPr>
              <a:t>Fcc-ee</a:t>
            </a:r>
            <a:r>
              <a:rPr lang="en-US" altLang="zh-CN" dirty="0">
                <a:solidFill>
                  <a:schemeClr val="accent3"/>
                </a:solidFill>
              </a:rPr>
              <a:t>/CEPC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endParaRPr lang="en" altLang="zh-CN" dirty="0">
              <a:solidFill>
                <a:schemeClr val="accent3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" altLang="zh-CN" dirty="0">
              <a:solidFill>
                <a:schemeClr val="accent3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" altLang="zh-CN" dirty="0">
              <a:solidFill>
                <a:schemeClr val="accent3"/>
              </a:solidFill>
            </a:endParaRPr>
          </a:p>
          <a:p>
            <a:pPr marL="533400" lvl="1" indent="0" hangingPunct="1">
              <a:buNone/>
            </a:pPr>
            <a:endParaRPr lang="en-US" altLang="zh-CN" dirty="0">
              <a:solidFill>
                <a:schemeClr val="accent3"/>
              </a:solidFill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zh-CN" dirty="0">
              <a:solidFill>
                <a:schemeClr val="tx1"/>
              </a:solidFill>
            </a:endParaRPr>
          </a:p>
          <a:p>
            <a:pPr marL="533400" lvl="1" indent="0" hangingPunct="1">
              <a:buNone/>
            </a:pPr>
            <a:endParaRPr lang="en-US" altLang="zh-CN" dirty="0">
              <a:solidFill>
                <a:schemeClr val="tx1"/>
              </a:solidFill>
              <a:sym typeface="Wingdings" pitchFamily="2" charset="2"/>
            </a:endParaRPr>
          </a:p>
          <a:p>
            <a:pPr marL="1219200" lvl="1" indent="-685800" hangingPunct="1">
              <a:buFont typeface="Wingdings" pitchFamily="2" charset="2"/>
              <a:buChar char="l"/>
            </a:pPr>
            <a:endParaRPr lang="en-US" altLang="x-none" dirty="0">
              <a:solidFill>
                <a:schemeClr val="tx1"/>
              </a:solidFill>
            </a:endParaRPr>
          </a:p>
          <a:p>
            <a:pPr lvl="1" hangingPunct="1">
              <a:buFont typeface="Wingdings" pitchFamily="2" charset="2"/>
              <a:buChar char="Ø"/>
            </a:pP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CEDBA9-C36D-874D-865F-18422E98C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634" y="7555223"/>
            <a:ext cx="18853187" cy="55280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ED97586-DE42-4D47-8BD5-7F6D449F1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201" y="7066705"/>
            <a:ext cx="18853187" cy="97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457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02BD99C1-CA2B-1848-ABA6-74F94E7D6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58" y="1477333"/>
            <a:ext cx="12061580" cy="11358439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5493D92-8825-8D4C-B732-92E2F6758A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34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35DC001-790D-3D49-AB8A-CB529FF361E0}"/>
              </a:ext>
            </a:extLst>
          </p:cNvPr>
          <p:cNvSpPr/>
          <p:nvPr/>
        </p:nvSpPr>
        <p:spPr>
          <a:xfrm>
            <a:off x="3470107" y="12854585"/>
            <a:ext cx="132395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OPAL</a:t>
            </a:r>
            <a:r>
              <a:rPr lang="zh-CN" altLang="en-US" dirty="0"/>
              <a:t> </a:t>
            </a:r>
            <a:r>
              <a:rPr lang="en-US" altLang="zh-CN" dirty="0"/>
              <a:t>collaboration,</a:t>
            </a:r>
            <a:r>
              <a:rPr lang="zh-CN" altLang="en-US" dirty="0"/>
              <a:t> Eur.Phys.J.C8:217-239,1999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74EB162-CBFE-8040-8F46-DDDEE1961CF9}"/>
              </a:ext>
            </a:extLst>
          </p:cNvPr>
          <p:cNvSpPr/>
          <p:nvPr/>
        </p:nvSpPr>
        <p:spPr>
          <a:xfrm>
            <a:off x="353158" y="2168370"/>
            <a:ext cx="12061580" cy="1697556"/>
          </a:xfrm>
          <a:prstGeom prst="rect">
            <a:avLst/>
          </a:prstGeom>
          <a:noFill/>
          <a:ln w="698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35DB2CA-8C92-3547-8E9D-10F0B914636E}"/>
              </a:ext>
            </a:extLst>
          </p:cNvPr>
          <p:cNvSpPr/>
          <p:nvPr/>
        </p:nvSpPr>
        <p:spPr>
          <a:xfrm>
            <a:off x="13393611" y="2848392"/>
            <a:ext cx="111828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Tracker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efficiency(~0.1%)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400BED5-4572-9E4F-9227-E9471DED4368}"/>
              </a:ext>
            </a:extLst>
          </p:cNvPr>
          <p:cNvSpPr/>
          <p:nvPr/>
        </p:nvSpPr>
        <p:spPr>
          <a:xfrm>
            <a:off x="312405" y="3780699"/>
            <a:ext cx="12102333" cy="989959"/>
          </a:xfrm>
          <a:prstGeom prst="rect">
            <a:avLst/>
          </a:prstGeom>
          <a:noFill/>
          <a:ln w="698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A1D1CED-34D9-4349-B850-EFD37410C86A}"/>
              </a:ext>
            </a:extLst>
          </p:cNvPr>
          <p:cNvSpPr/>
          <p:nvPr/>
        </p:nvSpPr>
        <p:spPr>
          <a:xfrm>
            <a:off x="312405" y="4724110"/>
            <a:ext cx="12061580" cy="3485244"/>
          </a:xfrm>
          <a:prstGeom prst="rect">
            <a:avLst/>
          </a:prstGeom>
          <a:noFill/>
          <a:ln w="698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E856FFE-DA78-C742-8AAD-522F4714F14F}"/>
              </a:ext>
            </a:extLst>
          </p:cNvPr>
          <p:cNvSpPr/>
          <p:nvPr/>
        </p:nvSpPr>
        <p:spPr>
          <a:xfrm>
            <a:off x="13807720" y="6169664"/>
            <a:ext cx="69445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Charm</a:t>
            </a:r>
            <a:r>
              <a:rPr lang="zh-CN" altLang="en-US" dirty="0"/>
              <a:t> </a:t>
            </a:r>
            <a:r>
              <a:rPr lang="en-US" altLang="zh-CN" dirty="0"/>
              <a:t>modeling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3"/>
                </a:solidFill>
              </a:rPr>
              <a:t>(~0.4%)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endParaRPr lang="en-US" altLang="zh-CN" dirty="0">
              <a:solidFill>
                <a:schemeClr val="accent3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FEED652-454E-6A4F-B608-230FCF7AD11E}"/>
              </a:ext>
            </a:extLst>
          </p:cNvPr>
          <p:cNvSpPr/>
          <p:nvPr/>
        </p:nvSpPr>
        <p:spPr>
          <a:xfrm>
            <a:off x="312405" y="8265980"/>
            <a:ext cx="12102333" cy="769442"/>
          </a:xfrm>
          <a:prstGeom prst="rect">
            <a:avLst/>
          </a:prstGeom>
          <a:noFill/>
          <a:ln w="698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33428D2-82C7-C841-8B5F-DF5853A40178}"/>
              </a:ext>
            </a:extLst>
          </p:cNvPr>
          <p:cNvSpPr/>
          <p:nvPr/>
        </p:nvSpPr>
        <p:spPr>
          <a:xfrm>
            <a:off x="13975342" y="8265981"/>
            <a:ext cx="64732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Gluon</a:t>
            </a:r>
            <a:r>
              <a:rPr lang="zh-CN" altLang="en-US" dirty="0"/>
              <a:t> </a:t>
            </a:r>
            <a:r>
              <a:rPr lang="en-US" altLang="zh-CN" dirty="0"/>
              <a:t>splitting</a:t>
            </a:r>
            <a:r>
              <a:rPr lang="zh-CN" altLang="en-US" dirty="0"/>
              <a:t> </a:t>
            </a:r>
            <a:r>
              <a:rPr lang="en-US" altLang="zh-CN" dirty="0"/>
              <a:t>(~0.1%)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15" name="The CEPC Program">
            <a:extLst>
              <a:ext uri="{FF2B5EF4-FFF2-40B4-BE49-F238E27FC236}">
                <a16:creationId xmlns:a16="http://schemas.microsoft.com/office/drawing/2014/main" id="{7A344D53-95BD-D048-9B5D-3CC653BF453B}"/>
              </a:ext>
            </a:extLst>
          </p:cNvPr>
          <p:cNvSpPr txBox="1">
            <a:spLocks/>
          </p:cNvSpPr>
          <p:nvPr/>
        </p:nvSpPr>
        <p:spPr>
          <a:xfrm>
            <a:off x="182112" y="64475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chemeClr val="tx1"/>
                </a:solidFill>
              </a:rPr>
              <a:t>Branching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ratio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( </a:t>
            </a:r>
            <a:r>
              <a:rPr lang="en-US" altLang="zh-CN" kern="12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</a:t>
            </a:r>
            <a:r>
              <a:rPr lang="en-US" altLang="zh-CN" kern="1200" baseline="300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):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systematics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" dirty="0">
              <a:solidFill>
                <a:schemeClr val="accent3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5CD85EF-BBCD-594D-97DA-4C4312C6981F}"/>
              </a:ext>
            </a:extLst>
          </p:cNvPr>
          <p:cNvSpPr/>
          <p:nvPr/>
        </p:nvSpPr>
        <p:spPr>
          <a:xfrm>
            <a:off x="13763951" y="4001217"/>
            <a:ext cx="80409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Lepton</a:t>
            </a:r>
            <a:r>
              <a:rPr lang="zh-CN" altLang="en-US" dirty="0"/>
              <a:t> </a:t>
            </a:r>
            <a:r>
              <a:rPr lang="en-US" altLang="zh-CN" dirty="0"/>
              <a:t>identification</a:t>
            </a:r>
            <a:r>
              <a:rPr lang="zh-CN" altLang="en-US" dirty="0"/>
              <a:t> </a:t>
            </a:r>
            <a:r>
              <a:rPr lang="en-US" altLang="zh-CN" dirty="0"/>
              <a:t>(~0.1%)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A1F0BEA-0803-D140-B072-6B208831FE73}"/>
              </a:ext>
            </a:extLst>
          </p:cNvPr>
          <p:cNvSpPr/>
          <p:nvPr/>
        </p:nvSpPr>
        <p:spPr>
          <a:xfrm>
            <a:off x="332781" y="10435128"/>
            <a:ext cx="12102333" cy="769442"/>
          </a:xfrm>
          <a:prstGeom prst="rect">
            <a:avLst/>
          </a:prstGeom>
          <a:noFill/>
          <a:ln w="698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F090FC1-00AC-2147-8E21-A6760B368FBE}"/>
              </a:ext>
            </a:extLst>
          </p:cNvPr>
          <p:cNvSpPr/>
          <p:nvPr/>
        </p:nvSpPr>
        <p:spPr>
          <a:xfrm>
            <a:off x="292028" y="11267200"/>
            <a:ext cx="12143086" cy="980943"/>
          </a:xfrm>
          <a:prstGeom prst="rect">
            <a:avLst/>
          </a:prstGeom>
          <a:noFill/>
          <a:ln w="698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E232076-8500-F34A-82B7-8F25588F4AF2}"/>
              </a:ext>
            </a:extLst>
          </p:cNvPr>
          <p:cNvSpPr/>
          <p:nvPr/>
        </p:nvSpPr>
        <p:spPr>
          <a:xfrm>
            <a:off x="13807720" y="10362298"/>
            <a:ext cx="57839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Background</a:t>
            </a:r>
            <a:r>
              <a:rPr lang="zh-CN" altLang="en-US" dirty="0"/>
              <a:t> </a:t>
            </a:r>
            <a:r>
              <a:rPr lang="en-US" altLang="zh-CN" dirty="0"/>
              <a:t>(~0.2%)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D4027DC-C60E-8A43-82EF-9A36DF807187}"/>
              </a:ext>
            </a:extLst>
          </p:cNvPr>
          <p:cNvSpPr/>
          <p:nvPr/>
        </p:nvSpPr>
        <p:spPr>
          <a:xfrm>
            <a:off x="13807720" y="11383231"/>
            <a:ext cx="82926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b-tagging</a:t>
            </a:r>
            <a:r>
              <a:rPr lang="zh-CN" altLang="en-US" dirty="0"/>
              <a:t> </a:t>
            </a:r>
            <a:r>
              <a:rPr lang="en-US" altLang="zh-CN" dirty="0"/>
              <a:t>corrections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3"/>
                </a:solidFill>
              </a:rPr>
              <a:t>(~0.3%)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endParaRPr lang="en-US" altLang="zh-CN" dirty="0">
              <a:solidFill>
                <a:schemeClr val="accent3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CA77C799-39E8-2449-A874-16F20296A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5138" y="1143390"/>
            <a:ext cx="9507376" cy="156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5489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A604DDD-F2CE-DA40-B48A-D4BCD8FE2E0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35</a:t>
            </a:fld>
            <a:endParaRPr lang="zh-CN" altLang="en-US"/>
          </a:p>
        </p:txBody>
      </p:sp>
      <p:sp>
        <p:nvSpPr>
          <p:cNvPr id="5" name="The CEPC Program">
            <a:extLst>
              <a:ext uri="{FF2B5EF4-FFF2-40B4-BE49-F238E27FC236}">
                <a16:creationId xmlns:a16="http://schemas.microsoft.com/office/drawing/2014/main" id="{0B58B777-E96D-9E48-B1D5-F46CF9BD1198}"/>
              </a:ext>
            </a:extLst>
          </p:cNvPr>
          <p:cNvSpPr txBox="1">
            <a:spLocks/>
          </p:cNvSpPr>
          <p:nvPr/>
        </p:nvSpPr>
        <p:spPr>
          <a:xfrm>
            <a:off x="182112" y="152400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</a:t>
            </a:r>
            <a:r>
              <a:rPr lang="en-US" altLang="zh-CN" kern="1200" baseline="300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: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tagging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" altLang="zh-CN" dirty="0">
                <a:solidFill>
                  <a:schemeClr val="tx1"/>
                </a:solidFill>
              </a:rPr>
              <a:t>hemisphere correlations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F7421AA4-641F-3249-ACC6-286E89D3F30F}"/>
              </a:ext>
            </a:extLst>
          </p:cNvPr>
          <p:cNvSpPr txBox="1">
            <a:spLocks/>
          </p:cNvSpPr>
          <p:nvPr/>
        </p:nvSpPr>
        <p:spPr>
          <a:xfrm>
            <a:off x="32824" y="1679063"/>
            <a:ext cx="25854323" cy="895783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altLang="zh-CN" dirty="0">
                <a:solidFill>
                  <a:schemeClr val="tx1"/>
                </a:solidFill>
              </a:rPr>
              <a:t>H</a:t>
            </a:r>
            <a:r>
              <a:rPr lang="en" altLang="zh-CN" dirty="0" err="1">
                <a:solidFill>
                  <a:schemeClr val="tx1"/>
                </a:solidFill>
              </a:rPr>
              <a:t>emisphere</a:t>
            </a:r>
            <a:r>
              <a:rPr lang="en" altLang="zh-CN" dirty="0">
                <a:solidFill>
                  <a:schemeClr val="tx1"/>
                </a:solidFill>
              </a:rPr>
              <a:t> is taken to be tagged</a:t>
            </a:r>
          </a:p>
          <a:p>
            <a:pPr lvl="1"/>
            <a:r>
              <a:rPr lang="en" altLang="zh-CN" dirty="0">
                <a:solidFill>
                  <a:schemeClr val="tx1"/>
                </a:solidFill>
              </a:rPr>
              <a:t>if it is tagged by either one or both of the secondary vertex and lepton tags.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Major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systematics: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" altLang="zh-CN" dirty="0">
                <a:solidFill>
                  <a:schemeClr val="accent3"/>
                </a:solidFill>
              </a:rPr>
              <a:t>hemisphere correlations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endParaRPr lang="en" altLang="zh-CN" dirty="0">
              <a:solidFill>
                <a:schemeClr val="accent3"/>
              </a:solidFill>
            </a:endParaRP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T</a:t>
            </a:r>
            <a:r>
              <a:rPr lang="en" altLang="zh-CN" dirty="0">
                <a:solidFill>
                  <a:schemeClr val="tx1"/>
                </a:solidFill>
              </a:rPr>
              <a:t>he tagging efficiency correlation between the two hemispheres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one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event: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" altLang="zh-CN" dirty="0">
              <a:solidFill>
                <a:schemeClr val="tx1"/>
              </a:solidFill>
            </a:endParaRPr>
          </a:p>
          <a:p>
            <a:pPr lvl="2">
              <a:buFont typeface="Wingdings" pitchFamily="2" charset="2"/>
              <a:buChar char="Ø"/>
            </a:pPr>
            <a:r>
              <a:rPr lang="en-US" altLang="zh-CN" dirty="0">
                <a:solidFill>
                  <a:srgbClr val="FFC000"/>
                </a:solidFill>
              </a:rPr>
              <a:t>Angular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effects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: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due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to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inefficient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regions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of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detector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endParaRPr lang="en-US" altLang="zh-CN" dirty="0">
              <a:solidFill>
                <a:srgbClr val="FFC000"/>
              </a:solidFill>
            </a:endParaRPr>
          </a:p>
          <a:p>
            <a:pPr lvl="2">
              <a:buFont typeface="Wingdings" pitchFamily="2" charset="2"/>
              <a:buChar char="Ø"/>
            </a:pPr>
            <a:r>
              <a:rPr lang="en-US" altLang="zh-CN" dirty="0">
                <a:solidFill>
                  <a:srgbClr val="FFC000"/>
                </a:solidFill>
              </a:rPr>
              <a:t>QCD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effects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(g-&gt;bb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)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endParaRPr lang="en-US" altLang="zh-CN" dirty="0">
              <a:solidFill>
                <a:srgbClr val="FFC000"/>
              </a:solidFill>
            </a:endParaRPr>
          </a:p>
          <a:p>
            <a:pPr lvl="2">
              <a:buFont typeface="Wingdings" pitchFamily="2" charset="2"/>
              <a:buChar char="Ø"/>
            </a:pPr>
            <a:r>
              <a:rPr lang="en-US" altLang="zh-CN" dirty="0">
                <a:solidFill>
                  <a:srgbClr val="FFC000"/>
                </a:solidFill>
              </a:rPr>
              <a:t>Vertex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effects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: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due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to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vertex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fitting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endParaRPr lang="en" altLang="zh-CN" dirty="0">
              <a:solidFill>
                <a:srgbClr val="FFC000"/>
              </a:solidFill>
            </a:endParaRPr>
          </a:p>
          <a:p>
            <a:pPr lvl="1"/>
            <a:endParaRPr lang="en" altLang="zh-CN" dirty="0">
              <a:solidFill>
                <a:schemeClr val="accent3"/>
              </a:solidFill>
            </a:endParaRPr>
          </a:p>
          <a:p>
            <a:r>
              <a:rPr lang="en" altLang="zh-CN" dirty="0"/>
              <a:t>are</a:t>
            </a:r>
          </a:p>
          <a:p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lvl="1"/>
            <a:endParaRPr lang="en-US" altLang="zh-CN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" altLang="zh-CN" dirty="0">
              <a:solidFill>
                <a:schemeClr val="tx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DB27136-48B6-FE4D-85A6-BA2BAF6B6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91" y="10406355"/>
            <a:ext cx="22251168" cy="240211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35309E86-CCDE-9146-AE16-2BE856DC4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092" y="7599523"/>
            <a:ext cx="7726797" cy="252438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C3DAF01-82F4-5E44-80E0-3E3182B51218}"/>
              </a:ext>
            </a:extLst>
          </p:cNvPr>
          <p:cNvSpPr/>
          <p:nvPr/>
        </p:nvSpPr>
        <p:spPr>
          <a:xfrm>
            <a:off x="1561787" y="9354463"/>
            <a:ext cx="115980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Single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</a:t>
            </a:r>
            <a:r>
              <a:rPr lang="en-US" altLang="zh-CN" dirty="0" err="1">
                <a:solidFill>
                  <a:schemeClr val="tx1"/>
                </a:solidFill>
              </a:rPr>
              <a:t>N</a:t>
            </a:r>
            <a:r>
              <a:rPr lang="en-US" altLang="zh-CN" baseline="-25000" dirty="0" err="1">
                <a:solidFill>
                  <a:schemeClr val="tx1"/>
                </a:solidFill>
              </a:rPr>
              <a:t>t</a:t>
            </a:r>
            <a:r>
              <a:rPr lang="en-US" altLang="zh-CN" dirty="0">
                <a:solidFill>
                  <a:schemeClr val="tx1"/>
                </a:solidFill>
              </a:rPr>
              <a:t>)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double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tagged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events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</a:t>
            </a:r>
            <a:r>
              <a:rPr lang="en-US" altLang="zh-CN" dirty="0" err="1">
                <a:solidFill>
                  <a:schemeClr val="tx1"/>
                </a:solidFill>
              </a:rPr>
              <a:t>N</a:t>
            </a:r>
            <a:r>
              <a:rPr lang="en-US" altLang="zh-CN" baseline="-25000" dirty="0" err="1">
                <a:solidFill>
                  <a:schemeClr val="tx1"/>
                </a:solidFill>
              </a:rPr>
              <a:t>tt</a:t>
            </a:r>
            <a:r>
              <a:rPr lang="en-US" altLang="zh-CN" dirty="0">
                <a:solidFill>
                  <a:schemeClr val="tx1"/>
                </a:solidFill>
              </a:rPr>
              <a:t>)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483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E37171-66B2-4241-AB64-9B6ECC8DC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772" y="1242559"/>
            <a:ext cx="24384001" cy="11412142"/>
          </a:xfrm>
        </p:spPr>
        <p:txBody>
          <a:bodyPr/>
          <a:lstStyle/>
          <a:p>
            <a:pPr marL="685800" indent="-685800">
              <a:buFont typeface="Wingdings" pitchFamily="2" charset="2"/>
              <a:buChar char="Ø"/>
            </a:pPr>
            <a:r>
              <a:rPr lang="en-US" altLang="zh-CN" sz="4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S</a:t>
            </a:r>
            <a:r>
              <a:rPr lang="zh-CN" altLang="zh-CN" sz="4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in</a:t>
            </a:r>
            <a:r>
              <a:rPr lang="zh-CN" altLang="zh-CN" sz="4800" b="1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zh-CN" sz="4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θ</a:t>
            </a:r>
            <a:r>
              <a:rPr lang="zh-CN" altLang="zh-CN" sz="4800" b="1" baseline="-25000" dirty="0">
                <a:latin typeface="华文楷体" panose="02010600040101010101" pitchFamily="2" charset="-122"/>
                <a:ea typeface="华文楷体" panose="02010600040101010101" pitchFamily="2" charset="-122"/>
              </a:rPr>
              <a:t>W</a:t>
            </a:r>
            <a:r>
              <a:rPr lang="zh-CN" altLang="en-US" sz="4800" b="1" baseline="-25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can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be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extracted very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precisely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from A</a:t>
            </a:r>
            <a:r>
              <a:rPr lang="en-US" altLang="zh-CN" kern="1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and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</a:t>
            </a:r>
            <a:r>
              <a:rPr kumimoji="1" lang="zh-CN" altLang="en-US" baseline="-25000" dirty="0"/>
              <a:t>𝛕</a:t>
            </a:r>
            <a:r>
              <a:rPr kumimoji="1" lang="en-US" altLang="zh-CN" baseline="-25000" dirty="0"/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using tau polarization</a:t>
            </a:r>
          </a:p>
          <a:p>
            <a:pPr marL="685800" indent="-685800">
              <a:buFont typeface="Wingdings" pitchFamily="2" charset="2"/>
              <a:buChar char="Ø"/>
            </a:pP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Major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systematics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</a:t>
            </a:r>
            <a:r>
              <a:rPr lang="en-US" altLang="zh-CN" kern="1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</a:t>
            </a:r>
            <a:r>
              <a:rPr lang="zh-CN" altLang="en-US" kern="1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precisely: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altLang="zh-CN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marL="685800" indent="-685800">
              <a:buFont typeface="Wingdings" pitchFamily="2" charset="2"/>
              <a:buChar char="p"/>
            </a:pP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Tau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ID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efficiency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and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fake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rate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(expected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to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be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comparable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to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stat.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unc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.)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 </a:t>
            </a:r>
            <a:endParaRPr lang="zh-CN" altLang="en-US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EF187A-FBBC-704C-8CB2-6DB0D603041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892502A-685A-C749-9E7C-43C6F84DD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360" y="3835270"/>
            <a:ext cx="8407463" cy="34784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5E5246B-7EDD-0343-B384-B51712B4F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843" y="3785861"/>
            <a:ext cx="6697462" cy="3577233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ED2FDC33-33A2-9940-84B5-69746C87A25D}"/>
              </a:ext>
            </a:extLst>
          </p:cNvPr>
          <p:cNvSpPr txBox="1">
            <a:spLocks/>
          </p:cNvSpPr>
          <p:nvPr/>
        </p:nvSpPr>
        <p:spPr>
          <a:xfrm>
            <a:off x="29712" y="1242559"/>
            <a:ext cx="24384001" cy="148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endParaRPr kumimoji="1" lang="zh-CN" altLang="en-US" dirty="0"/>
          </a:p>
        </p:txBody>
      </p:sp>
      <p:sp>
        <p:nvSpPr>
          <p:cNvPr id="9" name="标题 8">
            <a:extLst>
              <a:ext uri="{FF2B5EF4-FFF2-40B4-BE49-F238E27FC236}">
                <a16:creationId xmlns:a16="http://schemas.microsoft.com/office/drawing/2014/main" id="{F657A623-393E-E94B-B4FB-051D18BD2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Weak</a:t>
            </a:r>
            <a:r>
              <a:rPr kumimoji="1" lang="zh-CN" altLang="en-US" dirty="0"/>
              <a:t> </a:t>
            </a:r>
            <a:r>
              <a:rPr kumimoji="1" lang="en-US" altLang="zh-CN" dirty="0"/>
              <a:t>mixing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angle</a:t>
            </a:r>
            <a:r>
              <a:rPr kumimoji="1" lang="zh-CN" altLang="en-US" dirty="0"/>
              <a:t> </a:t>
            </a:r>
            <a:r>
              <a:rPr kumimoji="1" lang="en-US" altLang="zh-CN" dirty="0"/>
              <a:t>measurements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862E270-1787-2D44-B8E8-F1C4DC690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8131" y="4474029"/>
            <a:ext cx="8805870" cy="84641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5B20D06-B84E-C549-AE41-A070FC6DB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89" y="8825284"/>
            <a:ext cx="10404315" cy="492950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B2A224A-51D1-6447-8689-28EC17E54974}"/>
              </a:ext>
            </a:extLst>
          </p:cNvPr>
          <p:cNvSpPr/>
          <p:nvPr/>
        </p:nvSpPr>
        <p:spPr>
          <a:xfrm>
            <a:off x="204389" y="7378734"/>
            <a:ext cx="1436034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Tau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purity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was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already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very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good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LEP</a:t>
            </a:r>
          </a:p>
          <a:p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even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better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at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CEPC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with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better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tau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performance</a:t>
            </a: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668499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F78E608-6B14-9644-9756-3C71D293C35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37</a:t>
            </a:fld>
            <a:endParaRPr lang="zh-CN" altLang="en-US"/>
          </a:p>
        </p:txBody>
      </p:sp>
      <p:sp>
        <p:nvSpPr>
          <p:cNvPr id="3" name="The CEPC Program">
            <a:extLst>
              <a:ext uri="{FF2B5EF4-FFF2-40B4-BE49-F238E27FC236}">
                <a16:creationId xmlns:a16="http://schemas.microsoft.com/office/drawing/2014/main" id="{2D1C255B-3A4D-B44D-B30E-254971AFE2FF}"/>
              </a:ext>
            </a:extLst>
          </p:cNvPr>
          <p:cNvSpPr txBox="1">
            <a:spLocks/>
          </p:cNvSpPr>
          <p:nvPr/>
        </p:nvSpPr>
        <p:spPr>
          <a:xfrm>
            <a:off x="182112" y="33202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chemeClr val="tx1"/>
                </a:solidFill>
              </a:rPr>
              <a:t>Branching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ratio</a:t>
            </a:r>
            <a:r>
              <a:rPr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( </a:t>
            </a:r>
            <a:r>
              <a:rPr lang="en-US" altLang="zh-CN" kern="12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</a:t>
            </a:r>
            <a:r>
              <a:rPr lang="en-US" altLang="zh-CN" kern="1200" baseline="300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):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detector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requirement</a:t>
            </a:r>
            <a:endParaRPr lang="en" dirty="0">
              <a:solidFill>
                <a:schemeClr val="accent3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3DD4CE2-170B-AA40-9C46-3D2517CDE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718" y="1325079"/>
            <a:ext cx="4562410" cy="22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B83EEC1-C634-754B-82E3-74D051BF9609}"/>
              </a:ext>
            </a:extLst>
          </p:cNvPr>
          <p:cNvSpPr txBox="1">
            <a:spLocks/>
          </p:cNvSpPr>
          <p:nvPr/>
        </p:nvSpPr>
        <p:spPr>
          <a:xfrm>
            <a:off x="182112" y="1493924"/>
            <a:ext cx="25854323" cy="5178937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buFont typeface="Wingdings" pitchFamily="2" charset="2"/>
              <a:buChar char="l"/>
            </a:pPr>
            <a:r>
              <a:rPr lang="en-US" altLang="zh-CN" sz="4400" dirty="0">
                <a:solidFill>
                  <a:schemeClr val="tx1"/>
                </a:solidFill>
              </a:rPr>
              <a:t>Two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ways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to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tag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the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b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quarks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in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Z-&gt;</a:t>
            </a:r>
            <a:r>
              <a:rPr lang="en-US" altLang="zh-CN" sz="4400" dirty="0" err="1">
                <a:solidFill>
                  <a:schemeClr val="tx1"/>
                </a:solidFill>
              </a:rPr>
              <a:t>qq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events</a:t>
            </a:r>
          </a:p>
          <a:p>
            <a:pPr lvl="1" hangingPunct="1">
              <a:buFont typeface="Wingdings" pitchFamily="2" charset="2"/>
              <a:buChar char="l"/>
            </a:pPr>
            <a:r>
              <a:rPr lang="en-US" altLang="zh-CN" sz="4400" dirty="0">
                <a:solidFill>
                  <a:schemeClr val="accent3"/>
                </a:solidFill>
              </a:rPr>
              <a:t>Secondary</a:t>
            </a:r>
            <a:r>
              <a:rPr lang="zh-CN" altLang="en-US" sz="4400" dirty="0">
                <a:solidFill>
                  <a:schemeClr val="accent3"/>
                </a:solidFill>
              </a:rPr>
              <a:t> </a:t>
            </a:r>
            <a:r>
              <a:rPr lang="en-US" altLang="zh-CN" sz="4400" dirty="0">
                <a:solidFill>
                  <a:schemeClr val="accent3"/>
                </a:solidFill>
              </a:rPr>
              <a:t>Vertex</a:t>
            </a:r>
            <a:r>
              <a:rPr lang="zh-CN" altLang="en-US" sz="4400" dirty="0">
                <a:solidFill>
                  <a:schemeClr val="accent3"/>
                </a:solidFill>
              </a:rPr>
              <a:t> </a:t>
            </a:r>
            <a:r>
              <a:rPr lang="en-US" altLang="zh-CN" sz="4400" dirty="0">
                <a:solidFill>
                  <a:schemeClr val="accent3"/>
                </a:solidFill>
              </a:rPr>
              <a:t>tag</a:t>
            </a:r>
            <a:r>
              <a:rPr lang="zh-CN" altLang="en-US" sz="4400" dirty="0">
                <a:solidFill>
                  <a:schemeClr val="accent3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(Average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decay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length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of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b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meson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of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2mm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level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at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Z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pole)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endParaRPr lang="en-US" altLang="zh-CN" sz="4400" dirty="0">
              <a:solidFill>
                <a:schemeClr val="tx1"/>
              </a:solidFill>
            </a:endParaRPr>
          </a:p>
          <a:p>
            <a:pPr lvl="2" hangingPunct="1">
              <a:buFont typeface="Wingdings" pitchFamily="2" charset="2"/>
              <a:buChar char="Ø"/>
            </a:pPr>
            <a:r>
              <a:rPr lang="en-US" altLang="zh-CN" sz="4400" dirty="0">
                <a:solidFill>
                  <a:schemeClr val="tx1"/>
                </a:solidFill>
              </a:rPr>
              <a:t>Multi-variant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analysis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: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Impact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parameter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in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R/</a:t>
            </a:r>
            <a:r>
              <a:rPr lang="en-US" altLang="zh-CN" sz="4400" dirty="0" err="1">
                <a:solidFill>
                  <a:schemeClr val="tx1"/>
                </a:solidFill>
              </a:rPr>
              <a:t>ϕ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and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Z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,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mass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of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vertex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…</a:t>
            </a:r>
          </a:p>
          <a:p>
            <a:pPr lvl="1" hangingPunct="1">
              <a:buFont typeface="Wingdings" pitchFamily="2" charset="2"/>
              <a:buChar char="l"/>
            </a:pPr>
            <a:r>
              <a:rPr lang="en-US" altLang="zh-CN" sz="4400" dirty="0">
                <a:solidFill>
                  <a:schemeClr val="accent3"/>
                </a:solidFill>
              </a:rPr>
              <a:t>Lepton</a:t>
            </a:r>
            <a:r>
              <a:rPr lang="zh-CN" altLang="en-US" sz="4400" dirty="0">
                <a:solidFill>
                  <a:schemeClr val="accent3"/>
                </a:solidFill>
              </a:rPr>
              <a:t> </a:t>
            </a:r>
            <a:r>
              <a:rPr lang="en-US" altLang="zh-CN" sz="4400" dirty="0">
                <a:solidFill>
                  <a:schemeClr val="accent3"/>
                </a:solidFill>
              </a:rPr>
              <a:t>tag</a:t>
            </a:r>
          </a:p>
          <a:p>
            <a:pPr lvl="1" hangingPunct="1">
              <a:buFont typeface="Wingdings" pitchFamily="2" charset="2"/>
              <a:buChar char="Ø"/>
            </a:pPr>
            <a:r>
              <a:rPr lang="en-US" altLang="zh-CN" sz="4400" dirty="0">
                <a:solidFill>
                  <a:schemeClr val="tx1"/>
                </a:solidFill>
              </a:rPr>
              <a:t>High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momentum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Electron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and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muon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with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</a:rPr>
              <a:t>pT</a:t>
            </a:r>
            <a:r>
              <a:rPr lang="en-US" altLang="zh-CN" sz="4400" dirty="0">
                <a:solidFill>
                  <a:schemeClr val="tx1"/>
                </a:solidFill>
              </a:rPr>
              <a:t>&gt;1GeV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in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jet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…</a:t>
            </a:r>
            <a:r>
              <a:rPr lang="zh-CN" altLang="en-US" sz="4400" dirty="0">
                <a:solidFill>
                  <a:schemeClr val="tx1"/>
                </a:solidFill>
              </a:rPr>
              <a:t>  </a:t>
            </a:r>
            <a:endParaRPr lang="en-US" altLang="zh-CN" sz="4400" dirty="0">
              <a:solidFill>
                <a:schemeClr val="tx1"/>
              </a:solidFill>
            </a:endParaRPr>
          </a:p>
          <a:p>
            <a:pPr marL="0" indent="0" hangingPunct="1">
              <a:buNone/>
            </a:pPr>
            <a:endParaRPr lang="en-US" altLang="zh-CN" sz="4000" dirty="0">
              <a:solidFill>
                <a:schemeClr val="tx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E4D34D9-46B8-EF47-87F4-225322981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72" y="6769072"/>
            <a:ext cx="6253015" cy="620737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E24678-714C-5649-B2BD-D997474D0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0828" y="6779021"/>
            <a:ext cx="8877300" cy="63119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4C6CB05-0E57-6443-A2EF-7097EFB186DD}"/>
              </a:ext>
            </a:extLst>
          </p:cNvPr>
          <p:cNvSpPr/>
          <p:nvPr/>
        </p:nvSpPr>
        <p:spPr>
          <a:xfrm>
            <a:off x="860718" y="12920372"/>
            <a:ext cx="125245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solidFill>
                  <a:schemeClr val="tx1"/>
                </a:solidFill>
                <a:latin typeface="Lucida Grande" panose="020B0600040502020204" pitchFamily="34" charset="0"/>
              </a:rPr>
              <a:t>SLD,</a:t>
            </a:r>
            <a:r>
              <a:rPr lang="zh-CN" altLang="en-US" b="0" dirty="0">
                <a:solidFill>
                  <a:schemeClr val="tx1"/>
                </a:solidFill>
                <a:latin typeface="Lucida Grande" panose="020B0600040502020204" pitchFamily="34" charset="0"/>
              </a:rPr>
              <a:t> </a:t>
            </a:r>
            <a:r>
              <a:rPr lang="en" altLang="zh-CN" b="0" dirty="0">
                <a:solidFill>
                  <a:schemeClr val="tx1"/>
                </a:solidFill>
                <a:latin typeface="Lucida Grande" panose="020B0600040502020204" pitchFamily="34" charset="0"/>
              </a:rPr>
              <a:t>Ann.Rev.Nucl.Part.Sci.46:395-469,1996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998E97-1CDF-614B-890A-0B6E54166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126" y="6856400"/>
            <a:ext cx="6253016" cy="606397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05CFD41-A2AF-8544-A6C6-96207A9B9D18}"/>
              </a:ext>
            </a:extLst>
          </p:cNvPr>
          <p:cNvSpPr/>
          <p:nvPr/>
        </p:nvSpPr>
        <p:spPr>
          <a:xfrm>
            <a:off x="696055" y="6055704"/>
            <a:ext cx="57390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/>
            <a:r>
              <a:rPr lang="en-US" altLang="zh-CN" dirty="0">
                <a:solidFill>
                  <a:schemeClr val="accent3"/>
                </a:solidFill>
              </a:rPr>
              <a:t>Vertex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distance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to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IP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46A6ADB-74B6-A741-BFD8-AEDEF9898F5B}"/>
              </a:ext>
            </a:extLst>
          </p:cNvPr>
          <p:cNvSpPr/>
          <p:nvPr/>
        </p:nvSpPr>
        <p:spPr>
          <a:xfrm>
            <a:off x="6825310" y="6141203"/>
            <a:ext cx="7779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/>
            <a:r>
              <a:rPr lang="en-US" altLang="zh-CN" dirty="0">
                <a:solidFill>
                  <a:schemeClr val="accent3"/>
                </a:solidFill>
              </a:rPr>
              <a:t>Vertex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distance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significance</a:t>
            </a:r>
          </a:p>
        </p:txBody>
      </p:sp>
    </p:spTree>
    <p:extLst>
      <p:ext uri="{BB962C8B-B14F-4D97-AF65-F5344CB8AC3E}">
        <p14:creationId xmlns:p14="http://schemas.microsoft.com/office/powerpoint/2010/main" val="229518198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圆角矩形"/>
          <p:cNvSpPr/>
          <p:nvPr/>
        </p:nvSpPr>
        <p:spPr>
          <a:xfrm>
            <a:off x="204389" y="7636088"/>
            <a:ext cx="12800942" cy="6708481"/>
          </a:xfrm>
          <a:prstGeom prst="roundRect">
            <a:avLst>
              <a:gd name="adj" fmla="val 6264"/>
            </a:avLst>
          </a:prstGeom>
          <a:blipFill>
            <a:blip r:embed="rId3">
              <a:alphaModFix amt="53992"/>
            </a:blip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160" name="CEPC: 2.5 Detector Concepts"/>
          <p:cNvSpPr txBox="1">
            <a:spLocks noGrp="1"/>
          </p:cNvSpPr>
          <p:nvPr>
            <p:ph type="title"/>
          </p:nvPr>
        </p:nvSpPr>
        <p:spPr>
          <a:xfrm>
            <a:off x="6920369" y="-226232"/>
            <a:ext cx="24384001" cy="1482329"/>
          </a:xfrm>
          <a:prstGeom prst="rect">
            <a:avLst/>
          </a:prstGeom>
        </p:spPr>
        <p:txBody>
          <a:bodyPr/>
          <a:lstStyle/>
          <a:p>
            <a:r>
              <a:rPr dirty="0"/>
              <a:t>CEPC: Detector Concepts</a:t>
            </a:r>
          </a:p>
        </p:txBody>
      </p:sp>
      <p:sp>
        <p:nvSpPr>
          <p:cNvPr id="116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grpSp>
        <p:nvGrpSpPr>
          <p:cNvPr id="1164" name="成组"/>
          <p:cNvGrpSpPr/>
          <p:nvPr/>
        </p:nvGrpSpPr>
        <p:grpSpPr>
          <a:xfrm>
            <a:off x="436979" y="8250462"/>
            <a:ext cx="12122747" cy="5198056"/>
            <a:chOff x="0" y="0"/>
            <a:chExt cx="12122746" cy="5198054"/>
          </a:xfrm>
        </p:grpSpPr>
        <p:sp>
          <p:nvSpPr>
            <p:cNvPr id="1162" name="圆角矩形"/>
            <p:cNvSpPr/>
            <p:nvPr/>
          </p:nvSpPr>
          <p:spPr>
            <a:xfrm>
              <a:off x="0" y="0"/>
              <a:ext cx="12122747" cy="5198055"/>
            </a:xfrm>
            <a:prstGeom prst="roundRect">
              <a:avLst>
                <a:gd name="adj" fmla="val 1500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1163" name="Baseline detector…"/>
            <p:cNvSpPr/>
            <p:nvPr/>
          </p:nvSpPr>
          <p:spPr>
            <a:xfrm>
              <a:off x="2703411" y="230630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algn="ctr"/>
              <a:r>
                <a:rPr dirty="0"/>
                <a:t>Baseline detector</a:t>
              </a:r>
            </a:p>
            <a:p>
              <a:pPr algn="ctr"/>
              <a:r>
                <a:rPr dirty="0"/>
                <a:t>ILD-like </a:t>
              </a:r>
            </a:p>
            <a:p>
              <a:pPr algn="ctr"/>
              <a:r>
                <a:rPr dirty="0"/>
                <a:t>(3 Tesla)</a:t>
              </a:r>
            </a:p>
          </p:txBody>
        </p:sp>
      </p:grpSp>
      <p:grpSp>
        <p:nvGrpSpPr>
          <p:cNvPr id="1169" name="成组"/>
          <p:cNvGrpSpPr/>
          <p:nvPr/>
        </p:nvGrpSpPr>
        <p:grpSpPr>
          <a:xfrm>
            <a:off x="12699639" y="8222508"/>
            <a:ext cx="11363472" cy="5316612"/>
            <a:chOff x="0" y="0"/>
            <a:chExt cx="11363471" cy="5316611"/>
          </a:xfrm>
        </p:grpSpPr>
        <p:sp>
          <p:nvSpPr>
            <p:cNvPr id="1166" name="圆角矩形"/>
            <p:cNvSpPr/>
            <p:nvPr/>
          </p:nvSpPr>
          <p:spPr>
            <a:xfrm>
              <a:off x="0" y="0"/>
              <a:ext cx="11363472" cy="5316612"/>
            </a:xfrm>
            <a:prstGeom prst="roundRect">
              <a:avLst>
                <a:gd name="adj" fmla="val 15821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1167" name="Low…"/>
            <p:cNvSpPr txBox="1"/>
            <p:nvPr/>
          </p:nvSpPr>
          <p:spPr>
            <a:xfrm>
              <a:off x="81433" y="829457"/>
              <a:ext cx="4202644" cy="2929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/>
              <a:r>
                <a:t>Low</a:t>
              </a:r>
            </a:p>
            <a:p>
              <a:pPr algn="ctr"/>
              <a:r>
                <a:t>magnetic field</a:t>
              </a:r>
            </a:p>
            <a:p>
              <a:pPr algn="ctr"/>
              <a:r>
                <a:t>concept</a:t>
              </a:r>
            </a:p>
            <a:p>
              <a:pPr algn="ctr"/>
              <a:r>
                <a:t>(2 Tesla)</a:t>
              </a:r>
            </a:p>
          </p:txBody>
        </p:sp>
        <p:pic>
          <p:nvPicPr>
            <p:cNvPr id="1168" name="图像" descr="图像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9212" y="428749"/>
              <a:ext cx="6865701" cy="44445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73" name="CEPC plans for…"/>
          <p:cNvSpPr txBox="1"/>
          <p:nvPr/>
        </p:nvSpPr>
        <p:spPr>
          <a:xfrm>
            <a:off x="17954540" y="0"/>
            <a:ext cx="5344335" cy="1489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>
              <a:defRPr>
                <a:solidFill>
                  <a:srgbClr val="F5EC00"/>
                </a:solidFill>
              </a:defRPr>
            </a:pPr>
            <a:r>
              <a:rPr dirty="0"/>
              <a:t>CEPC plans for </a:t>
            </a:r>
          </a:p>
          <a:p>
            <a:pPr algn="ctr">
              <a:defRPr>
                <a:solidFill>
                  <a:srgbClr val="F5EC00"/>
                </a:solidFill>
              </a:defRPr>
            </a:pPr>
            <a:r>
              <a:rPr dirty="0"/>
              <a:t>2 interaction points</a:t>
            </a:r>
          </a:p>
        </p:txBody>
      </p:sp>
      <p:sp>
        <p:nvSpPr>
          <p:cNvPr id="1174" name="IDEA Concept…"/>
          <p:cNvSpPr txBox="1"/>
          <p:nvPr/>
        </p:nvSpPr>
        <p:spPr>
          <a:xfrm>
            <a:off x="17569294" y="7550827"/>
            <a:ext cx="3906518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dirty="0"/>
              <a:t>IDEA Concept</a:t>
            </a:r>
          </a:p>
        </p:txBody>
      </p:sp>
      <p:sp>
        <p:nvSpPr>
          <p:cNvPr id="1175" name="Particle Flow Approach"/>
          <p:cNvSpPr txBox="1"/>
          <p:nvPr/>
        </p:nvSpPr>
        <p:spPr>
          <a:xfrm>
            <a:off x="1668581" y="7636088"/>
            <a:ext cx="6345214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dirty="0"/>
              <a:t>Particle Flow Approach</a:t>
            </a:r>
          </a:p>
        </p:txBody>
      </p:sp>
      <p:pic>
        <p:nvPicPr>
          <p:cNvPr id="1176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682" y="8506059"/>
            <a:ext cx="5111712" cy="471622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EC5765B-246F-DF46-8D7A-02430750F800}"/>
              </a:ext>
            </a:extLst>
          </p:cNvPr>
          <p:cNvSpPr/>
          <p:nvPr/>
        </p:nvSpPr>
        <p:spPr>
          <a:xfrm>
            <a:off x="0" y="906253"/>
            <a:ext cx="157436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New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！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Crystal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calorimeter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concept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is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being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studied.</a:t>
            </a:r>
          </a:p>
          <a:p>
            <a:pPr marL="571500" lvl="1" indent="-571500">
              <a:buFont typeface="Wingdings" pitchFamily="2" charset="2"/>
              <a:buChar char="p"/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Higher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precision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EM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energy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scale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marL="571500" lvl="1" indent="-571500">
              <a:buFont typeface="Wingdings" pitchFamily="2" charset="2"/>
              <a:buChar char="p"/>
            </a:pP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Useful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for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precision</a:t>
            </a:r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measurements</a:t>
            </a:r>
          </a:p>
          <a:p>
            <a:pPr marL="571500" lvl="1" indent="-571500">
              <a:buFont typeface="Wingdings" pitchFamily="2" charset="2"/>
              <a:buChar char="p"/>
            </a:pPr>
            <a:r>
              <a:rPr lang="en-US" altLang="zh-CN" sz="40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More</a:t>
            </a:r>
            <a:r>
              <a:rPr lang="zh-CN" altLang="en-US" sz="40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0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</a:t>
            </a:r>
            <a:r>
              <a:rPr lang="zh-CN" altLang="en-US" sz="40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" altLang="zh-CN" sz="40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Calorimetry</a:t>
            </a:r>
            <a:r>
              <a:rPr lang="zh-CN" altLang="en-US" sz="40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0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section</a:t>
            </a:r>
            <a:r>
              <a:rPr lang="zh-CN" altLang="en-US" sz="40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000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tomorrow</a:t>
            </a:r>
          </a:p>
          <a:p>
            <a:r>
              <a:rPr lang="zh-CN" alt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 </a:t>
            </a:r>
            <a:endParaRPr lang="en-US" altLang="zh-CN" sz="4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BE0565F-50E7-254F-AFE2-036FA3B56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5116" y="2388582"/>
            <a:ext cx="13538884" cy="498651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0303224-1DD3-7D46-981F-F6D74070E391}"/>
              </a:ext>
            </a:extLst>
          </p:cNvPr>
          <p:cNvSpPr/>
          <p:nvPr/>
        </p:nvSpPr>
        <p:spPr>
          <a:xfrm>
            <a:off x="0" y="4528540"/>
            <a:ext cx="966200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1" indent="-571500">
              <a:buFont typeface="Wingdings" pitchFamily="2" charset="2"/>
              <a:buChar char="Ø"/>
            </a:pP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Tracking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2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Tesla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magnetic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field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marL="571500" lvl="1" indent="-571500">
              <a:buFont typeface="Wingdings" pitchFamily="2" charset="2"/>
              <a:buChar char="Ø"/>
            </a:pP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Performance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to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be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revised</a:t>
            </a:r>
            <a:r>
              <a:rPr lang="zh-CN" altLang="en-US" kern="1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altLang="zh-CN" kern="12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0043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B20531-C57D-7946-AB48-966BE868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69" y="0"/>
            <a:ext cx="24384001" cy="1482329"/>
          </a:xfrm>
        </p:spPr>
        <p:txBody>
          <a:bodyPr/>
          <a:lstStyle/>
          <a:p>
            <a:r>
              <a:rPr lang="en" altLang="zh-CN" dirty="0"/>
              <a:t>The </a:t>
            </a:r>
            <a:r>
              <a:rPr lang="en-US" altLang="zh-CN" dirty="0"/>
              <a:t>status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electroweak</a:t>
            </a:r>
            <a:r>
              <a:rPr lang="zh-CN" altLang="en-US" dirty="0"/>
              <a:t> </a:t>
            </a:r>
            <a:r>
              <a:rPr lang="en-US" altLang="zh-CN" dirty="0"/>
              <a:t>global</a:t>
            </a:r>
            <a:r>
              <a:rPr lang="zh-CN" altLang="en-US" dirty="0"/>
              <a:t> </a:t>
            </a:r>
            <a:r>
              <a:rPr lang="en-US" altLang="zh-CN" dirty="0"/>
              <a:t>fit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E92183-58E6-5B44-9678-D77D902191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138E17-DBEE-2242-B5C3-BFC181F36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" y="5144283"/>
            <a:ext cx="10686737" cy="82061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78DA454-8676-8445-B164-40AA9DAB2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575" y="5144283"/>
            <a:ext cx="13562949" cy="808074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0160D61-4F57-D948-BBEE-212396D5D1E2}"/>
              </a:ext>
            </a:extLst>
          </p:cNvPr>
          <p:cNvSpPr/>
          <p:nvPr/>
        </p:nvSpPr>
        <p:spPr>
          <a:xfrm>
            <a:off x="10910575" y="8013906"/>
            <a:ext cx="13464978" cy="3122180"/>
          </a:xfrm>
          <a:prstGeom prst="rect">
            <a:avLst/>
          </a:prstGeom>
          <a:noFill/>
          <a:ln w="7937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A019DD0B-2D9B-AE43-A45C-DD352DE184D8}"/>
              </a:ext>
            </a:extLst>
          </p:cNvPr>
          <p:cNvSpPr txBox="1">
            <a:spLocks/>
          </p:cNvSpPr>
          <p:nvPr/>
        </p:nvSpPr>
        <p:spPr>
          <a:xfrm>
            <a:off x="13007" y="1257295"/>
            <a:ext cx="25854323" cy="4909306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indent="-685800" hangingPunct="1">
              <a:buFont typeface="Wingdings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7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key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observables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electroweak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global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fit</a:t>
            </a:r>
          </a:p>
          <a:p>
            <a:pPr lvl="1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Consistency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study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of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the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standard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model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electroweak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section</a:t>
            </a:r>
          </a:p>
          <a:p>
            <a:pPr lvl="1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Small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conflict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in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Higgs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mass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(2σ)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between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direct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measurement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and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EWK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fit.</a:t>
            </a:r>
          </a:p>
          <a:p>
            <a:pPr lvl="1" hangingPunct="1">
              <a:buFont typeface="Wingdings" pitchFamily="2" charset="2"/>
              <a:buChar char="Ø"/>
            </a:pP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Need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CEPC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Z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pole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and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WW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runs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: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Precise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measurements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on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EWK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Wingdings" pitchFamily="2" charset="2"/>
              </a:rPr>
              <a:t>observables.</a:t>
            </a:r>
            <a:r>
              <a:rPr lang="zh-CN" altLang="en-US" dirty="0">
                <a:solidFill>
                  <a:schemeClr val="tx1"/>
                </a:solidFill>
                <a:sym typeface="Wingdings" pitchFamily="2" charset="2"/>
              </a:rPr>
              <a:t>   </a:t>
            </a:r>
            <a:endParaRPr lang="en" altLang="zh-CN" dirty="0">
              <a:solidFill>
                <a:schemeClr val="tx1"/>
              </a:solidFill>
            </a:endParaRPr>
          </a:p>
          <a:p>
            <a:pPr marL="457200" lvl="1" indent="0" hangingPunct="1">
              <a:buNone/>
            </a:pPr>
            <a:endParaRPr lang="en-US" altLang="zh-CN" dirty="0">
              <a:solidFill>
                <a:schemeClr val="tx1"/>
              </a:solidFill>
              <a:sym typeface="Wingdings" pitchFamily="2" charset="2"/>
            </a:endParaRPr>
          </a:p>
          <a:p>
            <a:pPr lvl="1" hangingPunct="1">
              <a:buFont typeface="Wingdings" pitchFamily="2" charset="2"/>
              <a:buChar char="Ø"/>
            </a:pP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52A0BE4-1430-8045-A697-C70FF2CDBE5C}"/>
              </a:ext>
            </a:extLst>
          </p:cNvPr>
          <p:cNvSpPr/>
          <p:nvPr/>
        </p:nvSpPr>
        <p:spPr>
          <a:xfrm>
            <a:off x="2373677" y="9344320"/>
            <a:ext cx="16081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sin</a:t>
            </a:r>
            <a:r>
              <a:rPr lang="en-US" altLang="zh-CN" baseline="30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el-GR" altLang="zh-CN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θ</a:t>
            </a:r>
            <a:r>
              <a:rPr lang="en-US" altLang="zh-CN" baseline="-25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CC4D2F5-53A7-2048-BE35-86B0FA4ECFE1}"/>
              </a:ext>
            </a:extLst>
          </p:cNvPr>
          <p:cNvSpPr/>
          <p:nvPr/>
        </p:nvSpPr>
        <p:spPr>
          <a:xfrm>
            <a:off x="4197201" y="9801273"/>
            <a:ext cx="10470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</a:t>
            </a:r>
            <a:r>
              <a:rPr lang="en-US" altLang="zh-CN" baseline="-250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1BC6E6C-257B-8744-B0B5-F28A7BC5BFCF}"/>
              </a:ext>
            </a:extLst>
          </p:cNvPr>
          <p:cNvSpPr/>
          <p:nvPr/>
        </p:nvSpPr>
        <p:spPr>
          <a:xfrm>
            <a:off x="1849329" y="7724608"/>
            <a:ext cx="38363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dirty="0">
                <a:solidFill>
                  <a:srgbClr val="FFC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Higgs</a:t>
            </a:r>
            <a:r>
              <a:rPr lang="zh-CN" altLang="en-US" dirty="0">
                <a:solidFill>
                  <a:srgbClr val="FFC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rgbClr val="FFC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mass</a:t>
            </a:r>
            <a:r>
              <a:rPr lang="zh-CN" altLang="en-US" dirty="0">
                <a:solidFill>
                  <a:srgbClr val="FFC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rgbClr val="FFC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</a:t>
            </a:r>
            <a:r>
              <a:rPr lang="en-US" altLang="zh-CN" baseline="-25000" dirty="0">
                <a:solidFill>
                  <a:srgbClr val="FFC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95819FA-EF8E-8044-89FD-EA32DD41AD95}"/>
              </a:ext>
            </a:extLst>
          </p:cNvPr>
          <p:cNvSpPr/>
          <p:nvPr/>
        </p:nvSpPr>
        <p:spPr>
          <a:xfrm>
            <a:off x="7159678" y="5781880"/>
            <a:ext cx="28216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PDG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2020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6487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681A23-50FF-7649-A0CF-3B8D0479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934" y="112671"/>
            <a:ext cx="24384001" cy="1482329"/>
          </a:xfrm>
        </p:spPr>
        <p:txBody>
          <a:bodyPr/>
          <a:lstStyle/>
          <a:p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Prospect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of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CEPC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EWK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physics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A5D852-0ABA-B44C-990E-079CADF4E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589800"/>
            <a:ext cx="24384001" cy="11412142"/>
          </a:xfrm>
        </p:spPr>
        <p:txBody>
          <a:bodyPr/>
          <a:lstStyle/>
          <a:p>
            <a:pPr marL="685800" indent="-685800">
              <a:buFont typeface="Wingdings" pitchFamily="2" charset="2"/>
              <a:buChar char="Ø"/>
            </a:pP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Prospect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of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CEPC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EWK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physics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was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estimated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by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extrapolations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from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LEP</a:t>
            </a:r>
          </a:p>
          <a:p>
            <a:pPr marL="685800" indent="-685800">
              <a:buFont typeface="Wingdings" pitchFamily="2" charset="2"/>
              <a:buChar char="Ø"/>
            </a:pP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Expect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to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have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1~2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order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of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magnitude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better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than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current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precision</a:t>
            </a:r>
          </a:p>
          <a:p>
            <a:pPr marL="685800" indent="-685800">
              <a:buFont typeface="Wingdings" pitchFamily="2" charset="2"/>
              <a:buChar char="Ø"/>
            </a:pP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More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study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with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simulation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or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more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realistic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estimation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of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systematics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is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needed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EEBD26-9D2A-DE41-BCBF-F4B6CFF03D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47F956F-A87A-2843-93D4-43BA0FB93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934" y="4498248"/>
            <a:ext cx="14330933" cy="903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2650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3E4A012-0BC0-204B-85F9-C65F1B94E49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D664E-B3F6-DE44-B219-64C6AFFD2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2" y="4878437"/>
            <a:ext cx="11358676" cy="8115278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3E60682A-A21C-C048-90E4-970BEAB643ED}"/>
              </a:ext>
            </a:extLst>
          </p:cNvPr>
          <p:cNvSpPr txBox="1">
            <a:spLocks/>
          </p:cNvSpPr>
          <p:nvPr/>
        </p:nvSpPr>
        <p:spPr>
          <a:xfrm>
            <a:off x="591365" y="151929"/>
            <a:ext cx="24384001" cy="1482329"/>
          </a:xfrm>
          <a:prstGeom prst="rect">
            <a:avLst/>
          </a:prstGeom>
        </p:spPr>
        <p:txBody>
          <a:bodyPr/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kumimoji="1"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Motivation</a:t>
            </a:r>
            <a:r>
              <a:rPr kumimoji="1"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of</a:t>
            </a:r>
            <a:r>
              <a:rPr kumimoji="1"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precision</a:t>
            </a:r>
            <a:r>
              <a:rPr kumimoji="1"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measurement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676B16DE-6E01-F54F-A6D3-2D5C7E284E36}"/>
              </a:ext>
            </a:extLst>
          </p:cNvPr>
          <p:cNvSpPr txBox="1">
            <a:spLocks/>
          </p:cNvSpPr>
          <p:nvPr/>
        </p:nvSpPr>
        <p:spPr>
          <a:xfrm>
            <a:off x="0" y="1544772"/>
            <a:ext cx="24384001" cy="11412142"/>
          </a:xfrm>
          <a:prstGeom prst="rect">
            <a:avLst/>
          </a:prstGeom>
        </p:spPr>
        <p:txBody>
          <a:bodyPr/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indent="-685800" hangingPunct="1">
              <a:buFont typeface="Wingdings" pitchFamily="2" charset="2"/>
              <a:buChar char="Ø"/>
            </a:pP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Muon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g-2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  <a:sym typeface="Wingdings" pitchFamily="2" charset="2"/>
              </a:rPr>
              <a:t>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  <a:sym typeface="Wingdings" pitchFamily="2" charset="2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in-direct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search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for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new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physics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with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precision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measurement</a:t>
            </a:r>
          </a:p>
          <a:p>
            <a:pPr marL="685800" indent="-685800" hangingPunct="1">
              <a:buFont typeface="Wingdings" pitchFamily="2" charset="2"/>
              <a:buChar char="Ø"/>
            </a:pPr>
            <a:r>
              <a:rPr lang="en-US" altLang="zh-CN" sz="48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Liantao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predicted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that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CEPC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could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probe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the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new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physics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behind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muon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g-2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  </a:t>
            </a:r>
            <a:endParaRPr lang="en-US" altLang="zh-CN" sz="4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D8A989E-7294-0F47-A69C-479D701DF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889" y="6878676"/>
            <a:ext cx="11950700" cy="41148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0FD7EFCC-C904-3745-AE8D-CBC607F428A4}"/>
              </a:ext>
            </a:extLst>
          </p:cNvPr>
          <p:cNvSpPr/>
          <p:nvPr/>
        </p:nvSpPr>
        <p:spPr>
          <a:xfrm>
            <a:off x="12071350" y="11447953"/>
            <a:ext cx="1219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https://indico.ihep.ac.cn/event/13888/session/0/contribution/5/material/slides/0.pdf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5719986-4A62-7B43-AFE6-DB98F836E07F}"/>
              </a:ext>
            </a:extLst>
          </p:cNvPr>
          <p:cNvSpPr/>
          <p:nvPr/>
        </p:nvSpPr>
        <p:spPr>
          <a:xfrm>
            <a:off x="11652738" y="4878437"/>
            <a:ext cx="12610612" cy="8212484"/>
          </a:xfrm>
          <a:prstGeom prst="rect">
            <a:avLst/>
          </a:prstGeom>
          <a:noFill/>
          <a:ln w="47625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B5566EB-E12A-BF45-925D-11F9BDEB5A0E}"/>
              </a:ext>
            </a:extLst>
          </p:cNvPr>
          <p:cNvSpPr/>
          <p:nvPr/>
        </p:nvSpPr>
        <p:spPr>
          <a:xfrm>
            <a:off x="12192000" y="5680890"/>
            <a:ext cx="11818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Plenary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Talk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by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Liantao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this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workshop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86352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681A23-50FF-7649-A0CF-3B8D0479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934" y="112671"/>
            <a:ext cx="24384001" cy="1482329"/>
          </a:xfrm>
        </p:spPr>
        <p:txBody>
          <a:bodyPr/>
          <a:lstStyle/>
          <a:p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Probing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new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physics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behind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muon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g-2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at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CEPC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A5D852-0ABA-B44C-990E-079CADF4E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1630" y="1319177"/>
            <a:ext cx="24384001" cy="2539293"/>
          </a:xfrm>
        </p:spPr>
        <p:txBody>
          <a:bodyPr/>
          <a:lstStyle/>
          <a:p>
            <a:pPr marL="685800" indent="-685800">
              <a:buFont typeface="Wingdings" pitchFamily="2" charset="2"/>
              <a:buChar char="Ø"/>
            </a:pP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From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Liantao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,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if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new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physics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behind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muon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g-2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@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one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loop</a:t>
            </a:r>
          </a:p>
          <a:p>
            <a:pPr marL="685800" indent="-685800">
              <a:buFont typeface="Wingdings" pitchFamily="2" charset="2"/>
              <a:buChar char="Ø"/>
            </a:pP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Expect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to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see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disagreement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with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SM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at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Z-&gt;</a:t>
            </a:r>
            <a:r>
              <a:rPr lang="en-US" altLang="zh-CN" sz="48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μ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μ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branching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ratio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at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10</a:t>
            </a:r>
            <a:r>
              <a:rPr lang="en-US" altLang="zh-CN" sz="4800" kern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-4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to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10</a:t>
            </a:r>
            <a:r>
              <a:rPr lang="en-US" altLang="zh-CN" sz="4800" kern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-5</a:t>
            </a:r>
          </a:p>
          <a:p>
            <a:pPr marL="685800" indent="-685800">
              <a:buFont typeface="Wingdings" pitchFamily="2" charset="2"/>
              <a:buChar char="Ø"/>
            </a:pP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Within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the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reach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of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CEPC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Z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pole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physics</a:t>
            </a:r>
          </a:p>
          <a:p>
            <a:pPr marL="685800" indent="-685800">
              <a:buFont typeface="Wingdings" pitchFamily="2" charset="2"/>
              <a:buChar char="Ø"/>
            </a:pPr>
            <a:endParaRPr lang="en-US" altLang="zh-CN" sz="4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pPr marL="685800" indent="-685800">
              <a:buFont typeface="Wingdings" pitchFamily="2" charset="2"/>
              <a:buChar char="Ø"/>
            </a:pPr>
            <a:endParaRPr lang="en-US" altLang="zh-CN" sz="4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EEBD26-9D2A-DE41-BCBF-F4B6CFF03D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47F956F-A87A-2843-93D4-43BA0FB93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71378"/>
            <a:ext cx="13030199" cy="8219280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A6DBBAE7-2943-834C-88E8-50A67D5E2FDE}"/>
              </a:ext>
            </a:extLst>
          </p:cNvPr>
          <p:cNvSpPr/>
          <p:nvPr/>
        </p:nvSpPr>
        <p:spPr>
          <a:xfrm>
            <a:off x="6302829" y="6808113"/>
            <a:ext cx="1012372" cy="7080738"/>
          </a:xfrm>
          <a:prstGeom prst="ellipse">
            <a:avLst/>
          </a:prstGeom>
          <a:noFill/>
          <a:ln w="4127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EC9D054-094D-3048-90BD-5273A8860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5074" y="9296891"/>
            <a:ext cx="4572000" cy="3937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7B18847-D635-7047-BE92-FEB3414BE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0532" y="10782071"/>
            <a:ext cx="4559300" cy="1790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C224A4C-253D-744F-B4C3-9510A114C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8029" y="5354645"/>
            <a:ext cx="5813460" cy="346242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E5504D0-080A-484C-98FF-FB409BBE8819}"/>
              </a:ext>
            </a:extLst>
          </p:cNvPr>
          <p:cNvSpPr/>
          <p:nvPr/>
        </p:nvSpPr>
        <p:spPr>
          <a:xfrm>
            <a:off x="2151701" y="4585204"/>
            <a:ext cx="98654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More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details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Bo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Liu’s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talk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later</a:t>
            </a:r>
            <a:endParaRPr lang="zh-CN" altLang="en-US" dirty="0">
              <a:solidFill>
                <a:srgbClr val="FFC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AD147A6-D595-D249-819C-A78CA536D7E5}"/>
              </a:ext>
            </a:extLst>
          </p:cNvPr>
          <p:cNvSpPr/>
          <p:nvPr/>
        </p:nvSpPr>
        <p:spPr>
          <a:xfrm>
            <a:off x="13223631" y="4478070"/>
            <a:ext cx="11039719" cy="9012587"/>
          </a:xfrm>
          <a:prstGeom prst="rect">
            <a:avLst/>
          </a:prstGeom>
          <a:noFill/>
          <a:ln w="47625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C357295-B642-714C-8BD9-A4E7307AF3C3}"/>
              </a:ext>
            </a:extLst>
          </p:cNvPr>
          <p:cNvSpPr/>
          <p:nvPr/>
        </p:nvSpPr>
        <p:spPr>
          <a:xfrm>
            <a:off x="-1" y="4670068"/>
            <a:ext cx="13030199" cy="8820590"/>
          </a:xfrm>
          <a:prstGeom prst="rect">
            <a:avLst/>
          </a:prstGeom>
          <a:noFill/>
          <a:ln w="47625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0BE2BDE-CF32-8D4C-B055-B914794F62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90670" y="8036825"/>
            <a:ext cx="6235700" cy="10033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3893AB4-2425-3746-9730-70407A68630B}"/>
              </a:ext>
            </a:extLst>
          </p:cNvPr>
          <p:cNvSpPr/>
          <p:nvPr/>
        </p:nvSpPr>
        <p:spPr>
          <a:xfrm>
            <a:off x="14512213" y="4585204"/>
            <a:ext cx="8400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From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Plenary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Talk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by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Liantao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508019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681A23-50FF-7649-A0CF-3B8D0479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472" y="-170907"/>
            <a:ext cx="24384001" cy="1482329"/>
          </a:xfrm>
        </p:spPr>
        <p:txBody>
          <a:bodyPr/>
          <a:lstStyle/>
          <a:p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Probing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new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physics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behind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muon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g-2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at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CEPC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A5D852-0ABA-B44C-990E-079CADF4E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389" y="1151929"/>
            <a:ext cx="24384001" cy="11412142"/>
          </a:xfrm>
        </p:spPr>
        <p:txBody>
          <a:bodyPr/>
          <a:lstStyle/>
          <a:p>
            <a:pPr marL="685800" indent="-685800">
              <a:buFont typeface="Wingdings" pitchFamily="2" charset="2"/>
              <a:buChar char="Ø"/>
            </a:pP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From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Liantao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,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if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new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physics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behind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muon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g-2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@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two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loop</a:t>
            </a:r>
          </a:p>
          <a:p>
            <a:pPr marL="685800" indent="-685800">
              <a:buFont typeface="Wingdings" pitchFamily="2" charset="2"/>
              <a:buChar char="Ø"/>
            </a:pP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Expect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to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see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disagreement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with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SM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at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Br(Z-&gt;4μ)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Br(Z-&gt;2μ2γ)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at</a:t>
            </a:r>
            <a:r>
              <a:rPr lang="zh-CN" altLang="en-US" sz="4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~10</a:t>
            </a:r>
            <a:r>
              <a:rPr lang="en-US" altLang="zh-CN" sz="4800" baseline="30000" dirty="0">
                <a:solidFill>
                  <a:srgbClr val="FFC000"/>
                </a:solidFill>
              </a:rPr>
              <a:t>-7</a:t>
            </a:r>
            <a:endParaRPr lang="en-US" altLang="zh-CN" sz="4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685800" lvl="1" indent="-685800">
              <a:buFont typeface="Wingdings" pitchFamily="2" charset="2"/>
              <a:buChar char="Ø"/>
            </a:pPr>
            <a:r>
              <a:rPr lang="en-US" altLang="zh-CN" sz="4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Within</a:t>
            </a:r>
            <a:r>
              <a:rPr lang="zh-CN" altLang="en-US" sz="4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4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reach</a:t>
            </a:r>
            <a:r>
              <a:rPr lang="zh-CN" altLang="en-US" sz="4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4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CEPC</a:t>
            </a:r>
            <a:r>
              <a:rPr lang="zh-CN" altLang="en-US" sz="4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Z</a:t>
            </a:r>
            <a:r>
              <a:rPr lang="zh-CN" altLang="en-US" sz="4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pole</a:t>
            </a:r>
            <a:r>
              <a:rPr lang="zh-CN" altLang="en-US" sz="4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physics</a:t>
            </a:r>
            <a:r>
              <a:rPr lang="zh-CN" altLang="en-US" sz="4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</a:p>
          <a:p>
            <a:pPr marL="685800" indent="-685800">
              <a:buFont typeface="Wingdings" pitchFamily="2" charset="2"/>
              <a:buChar char="Ø"/>
            </a:pPr>
            <a:endParaRPr lang="zh-CN" altLang="en-US" sz="4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685800" indent="-685800">
              <a:buFont typeface="Wingdings" pitchFamily="2" charset="2"/>
              <a:buChar char="Ø"/>
            </a:pPr>
            <a:endParaRPr lang="en-US" altLang="zh-CN" sz="4800" kern="1200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endParaRPr lang="en-US" altLang="zh-CN" sz="4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EEBD26-9D2A-DE41-BCBF-F4B6CFF03D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9A8EA9-693A-774A-B39D-57B21D988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148" y="5636591"/>
            <a:ext cx="5755313" cy="48756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B2E0ECA-C6B0-2041-A970-4F466500A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931" y="5868949"/>
            <a:ext cx="6312420" cy="44109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2660905-8227-E147-8C06-FB684940F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3121" y="11345792"/>
            <a:ext cx="6496646" cy="144925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E701FC1-9567-D045-9A6A-2941B7E92071}"/>
              </a:ext>
            </a:extLst>
          </p:cNvPr>
          <p:cNvSpPr/>
          <p:nvPr/>
        </p:nvSpPr>
        <p:spPr>
          <a:xfrm>
            <a:off x="409279" y="12642643"/>
            <a:ext cx="7324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b="0" i="1" dirty="0" err="1">
                <a:latin typeface="-apple-system"/>
              </a:rPr>
              <a:t>Phys.Lett.B</a:t>
            </a:r>
            <a:r>
              <a:rPr lang="en" altLang="zh-CN" b="0" dirty="0">
                <a:latin typeface="-apple-system"/>
              </a:rPr>
              <a:t> 311 (1993) 391-407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413765E-8FFC-CF41-B57B-83C423738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3073" y="10668250"/>
            <a:ext cx="6811648" cy="211987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7B3A0320-17D5-A948-93E7-942E3117C980}"/>
              </a:ext>
            </a:extLst>
          </p:cNvPr>
          <p:cNvSpPr/>
          <p:nvPr/>
        </p:nvSpPr>
        <p:spPr>
          <a:xfrm>
            <a:off x="10163121" y="4478070"/>
            <a:ext cx="14100229" cy="9012587"/>
          </a:xfrm>
          <a:prstGeom prst="rect">
            <a:avLst/>
          </a:prstGeom>
          <a:noFill/>
          <a:ln w="47625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36FD714-450C-A747-8907-86AE26F64D30}"/>
              </a:ext>
            </a:extLst>
          </p:cNvPr>
          <p:cNvSpPr/>
          <p:nvPr/>
        </p:nvSpPr>
        <p:spPr>
          <a:xfrm>
            <a:off x="11166627" y="4637563"/>
            <a:ext cx="8400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From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Plenary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Talk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by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Liantao</a:t>
            </a:r>
            <a:endParaRPr lang="zh-CN" altLang="en-US" dirty="0"/>
          </a:p>
        </p:txBody>
      </p:sp>
      <p:graphicFrame>
        <p:nvGraphicFramePr>
          <p:cNvPr id="17" name="表格 17">
            <a:extLst>
              <a:ext uri="{FF2B5EF4-FFF2-40B4-BE49-F238E27FC236}">
                <a16:creationId xmlns:a16="http://schemas.microsoft.com/office/drawing/2014/main" id="{EECC1068-88A6-A74B-8D3F-E10704600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381213"/>
              </p:ext>
            </p:extLst>
          </p:nvPr>
        </p:nvGraphicFramePr>
        <p:xfrm>
          <a:off x="133391" y="6144513"/>
          <a:ext cx="9704690" cy="454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4897">
                  <a:extLst>
                    <a:ext uri="{9D8B030D-6E8A-4147-A177-3AD203B41FA5}">
                      <a16:colId xmlns:a16="http://schemas.microsoft.com/office/drawing/2014/main" val="2614795960"/>
                    </a:ext>
                  </a:extLst>
                </a:gridCol>
                <a:gridCol w="3560704">
                  <a:extLst>
                    <a:ext uri="{9D8B030D-6E8A-4147-A177-3AD203B41FA5}">
                      <a16:colId xmlns:a16="http://schemas.microsoft.com/office/drawing/2014/main" val="2103596321"/>
                    </a:ext>
                  </a:extLst>
                </a:gridCol>
                <a:gridCol w="2909089">
                  <a:extLst>
                    <a:ext uri="{9D8B030D-6E8A-4147-A177-3AD203B41FA5}">
                      <a16:colId xmlns:a16="http://schemas.microsoft.com/office/drawing/2014/main" val="2813586262"/>
                    </a:ext>
                  </a:extLst>
                </a:gridCol>
              </a:tblGrid>
              <a:tr h="1019635">
                <a:tc>
                  <a:txBody>
                    <a:bodyPr/>
                    <a:lstStyle/>
                    <a:p>
                      <a:pPr algn="ctr"/>
                      <a:endParaRPr lang="zh-CN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dirty="0"/>
                        <a:t>Current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precision</a:t>
                      </a:r>
                      <a:r>
                        <a:rPr lang="zh-CN" altLang="en-US" sz="4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dirty="0"/>
                        <a:t>CEPC</a:t>
                      </a:r>
                      <a:endParaRPr lang="zh-CN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540742"/>
                  </a:ext>
                </a:extLst>
              </a:tr>
              <a:tr h="101963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dirty="0"/>
                        <a:t>Br(Z-&gt;4μ)</a:t>
                      </a:r>
                      <a:endParaRPr lang="zh-CN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>
                          <a:solidFill>
                            <a:srgbClr val="FFC000"/>
                          </a:solidFill>
                        </a:rPr>
                        <a:t>~3</a:t>
                      </a:r>
                      <a:r>
                        <a:rPr lang="zh-CN" altLang="en-US" sz="4000" dirty="0">
                          <a:solidFill>
                            <a:srgbClr val="FFC000"/>
                          </a:solidFill>
                        </a:rPr>
                        <a:t>*</a:t>
                      </a:r>
                      <a:r>
                        <a:rPr lang="en-US" altLang="zh-CN" sz="4000" dirty="0">
                          <a:solidFill>
                            <a:srgbClr val="FFC000"/>
                          </a:solidFill>
                        </a:rPr>
                        <a:t>10</a:t>
                      </a:r>
                      <a:r>
                        <a:rPr lang="en-US" altLang="zh-CN" sz="4000" baseline="30000" dirty="0">
                          <a:solidFill>
                            <a:srgbClr val="FFC000"/>
                          </a:solidFill>
                        </a:rPr>
                        <a:t>-7</a:t>
                      </a:r>
                      <a:endParaRPr lang="en-US" altLang="zh-CN" sz="4000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altLang="zh-CN" sz="4000" dirty="0"/>
                        <a:t>ATLAS/CMS</a:t>
                      </a:r>
                      <a:endParaRPr lang="zh-CN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>
                          <a:solidFill>
                            <a:srgbClr val="FFC000"/>
                          </a:solidFill>
                        </a:rPr>
                        <a:t>~10</a:t>
                      </a:r>
                      <a:r>
                        <a:rPr lang="en-US" altLang="zh-CN" sz="4000" baseline="30000" dirty="0">
                          <a:solidFill>
                            <a:srgbClr val="FFC000"/>
                          </a:solidFill>
                        </a:rPr>
                        <a:t>-9</a:t>
                      </a:r>
                      <a:endParaRPr lang="en-US" altLang="zh-CN" sz="4000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zh-CN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882332"/>
                  </a:ext>
                </a:extLst>
              </a:tr>
              <a:tr h="1019635"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Br(Z-&gt;2μ2γ)</a:t>
                      </a:r>
                      <a:endParaRPr lang="zh-CN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dirty="0">
                          <a:solidFill>
                            <a:srgbClr val="FFC000"/>
                          </a:solidFill>
                        </a:rPr>
                        <a:t>&lt;</a:t>
                      </a:r>
                      <a:r>
                        <a:rPr lang="zh-CN" altLang="en-US" sz="40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4000" dirty="0">
                          <a:solidFill>
                            <a:srgbClr val="FFC000"/>
                          </a:solidFill>
                        </a:rPr>
                        <a:t>6</a:t>
                      </a:r>
                      <a:r>
                        <a:rPr lang="zh-CN" altLang="en-US" sz="4000" dirty="0">
                          <a:solidFill>
                            <a:srgbClr val="FFC000"/>
                          </a:solidFill>
                        </a:rPr>
                        <a:t>*</a:t>
                      </a:r>
                      <a:r>
                        <a:rPr lang="en-US" altLang="zh-CN" sz="4000" dirty="0">
                          <a:solidFill>
                            <a:srgbClr val="FFC000"/>
                          </a:solidFill>
                        </a:rPr>
                        <a:t>10</a:t>
                      </a:r>
                      <a:r>
                        <a:rPr lang="en-US" altLang="zh-CN" sz="4000" baseline="30000" dirty="0">
                          <a:solidFill>
                            <a:srgbClr val="FFC000"/>
                          </a:solidFill>
                        </a:rPr>
                        <a:t>-7</a:t>
                      </a:r>
                      <a:r>
                        <a:rPr lang="zh-CN" altLang="en-US" sz="4000" baseline="300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@</a:t>
                      </a:r>
                      <a:r>
                        <a:rPr lang="zh-CN" altLang="en-US" sz="40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95%</a:t>
                      </a:r>
                      <a:r>
                        <a:rPr lang="zh-CN" altLang="en-US" sz="40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CL</a:t>
                      </a:r>
                      <a:r>
                        <a:rPr lang="zh-CN" altLang="en-US" sz="40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endParaRPr lang="en-US" altLang="zh-CN" sz="40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By</a:t>
                      </a:r>
                      <a:r>
                        <a:rPr lang="zh-CN" altLang="en-US" sz="40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LEP</a:t>
                      </a:r>
                      <a:endParaRPr lang="zh-CN" altLang="en-US" sz="40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>
                          <a:solidFill>
                            <a:srgbClr val="FFC000"/>
                          </a:solidFill>
                        </a:rPr>
                        <a:t>&lt;2</a:t>
                      </a:r>
                      <a:r>
                        <a:rPr lang="zh-CN" altLang="en-US" sz="4000" dirty="0">
                          <a:solidFill>
                            <a:srgbClr val="FFC000"/>
                          </a:solidFill>
                        </a:rPr>
                        <a:t>*</a:t>
                      </a:r>
                      <a:r>
                        <a:rPr lang="en-US" altLang="zh-CN" sz="4000" dirty="0">
                          <a:solidFill>
                            <a:srgbClr val="FFC000"/>
                          </a:solidFill>
                        </a:rPr>
                        <a:t>10</a:t>
                      </a:r>
                      <a:r>
                        <a:rPr lang="en-US" altLang="zh-CN" sz="4000" baseline="30000" dirty="0">
                          <a:solidFill>
                            <a:srgbClr val="FFC000"/>
                          </a:solidFill>
                        </a:rPr>
                        <a:t>-9</a:t>
                      </a:r>
                      <a:endParaRPr lang="en-US" altLang="zh-CN" sz="40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/>
                      <a:endParaRPr lang="zh-CN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246770"/>
                  </a:ext>
                </a:extLst>
              </a:tr>
            </a:tbl>
          </a:graphicData>
        </a:graphic>
      </p:graphicFrame>
      <p:sp>
        <p:nvSpPr>
          <p:cNvPr id="18" name="矩形 17">
            <a:extLst>
              <a:ext uri="{FF2B5EF4-FFF2-40B4-BE49-F238E27FC236}">
                <a16:creationId xmlns:a16="http://schemas.microsoft.com/office/drawing/2014/main" id="{76AE1642-375F-0D42-8D48-1A52A1CA0683}"/>
              </a:ext>
            </a:extLst>
          </p:cNvPr>
          <p:cNvSpPr/>
          <p:nvPr/>
        </p:nvSpPr>
        <p:spPr>
          <a:xfrm>
            <a:off x="409279" y="11873202"/>
            <a:ext cx="82493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b="0" dirty="0">
                <a:latin typeface="-apple-system"/>
              </a:rPr>
              <a:t>Phys. Rev. Lett. 112, 231806 (2014)</a:t>
            </a:r>
            <a:endParaRPr lang="zh-CN" altLang="en-US" b="0" dirty="0"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820288608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CEPC-workshop2020-Zhijun-v3" id="{DBADE382-9593-C242-BDE7-1888E42629A6}" vid="{C95E3AF3-AB0A-604F-95DE-050300833FB9}"/>
    </a:ext>
  </a:extLst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2679</TotalTime>
  <Words>2097</Words>
  <Application>Microsoft Macintosh PowerPoint</Application>
  <PresentationFormat>自定义</PresentationFormat>
  <Paragraphs>379</Paragraphs>
  <Slides>37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9" baseType="lpstr">
      <vt:lpstr>-apple-system</vt:lpstr>
      <vt:lpstr>华文楷体</vt:lpstr>
      <vt:lpstr>微软雅黑</vt:lpstr>
      <vt:lpstr>TimesNewRomanPS</vt:lpstr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Wingdings</vt:lpstr>
      <vt:lpstr>Industrial</vt:lpstr>
      <vt:lpstr>Equation</vt:lpstr>
      <vt:lpstr>PowerPoint 演示文稿</vt:lpstr>
      <vt:lpstr>PowerPoint 演示文稿</vt:lpstr>
      <vt:lpstr>The CEPC Program</vt:lpstr>
      <vt:lpstr>CEPC: Detector Concepts</vt:lpstr>
      <vt:lpstr>The status of electroweak global fit</vt:lpstr>
      <vt:lpstr>Prospect of CEPC EWK physics</vt:lpstr>
      <vt:lpstr>PowerPoint 演示文稿</vt:lpstr>
      <vt:lpstr>Probing new physics behind muon g-2 at CEPC</vt:lpstr>
      <vt:lpstr>Probing new physics behind muon g-2 at CEPC</vt:lpstr>
      <vt:lpstr>PowerPoint 演示文稿</vt:lpstr>
      <vt:lpstr>PowerPoint 演示文稿</vt:lpstr>
      <vt:lpstr>PowerPoint 演示文稿</vt:lpstr>
      <vt:lpstr>PowerPoint 演示文稿</vt:lpstr>
      <vt:lpstr>  Weak mixing angle measurements (Sin2θW )</vt:lpstr>
      <vt:lpstr>  Weak mixing angle measurements (Sin2θW )</vt:lpstr>
      <vt:lpstr>PowerPoint 演示文稿</vt:lpstr>
      <vt:lpstr>W mass measurement in lepton collider </vt:lpstr>
      <vt:lpstr>W mass measurement in lepton collider </vt:lpstr>
      <vt:lpstr>W mass measurements </vt:lpstr>
      <vt:lpstr>  Contribution to Snowmass</vt:lpstr>
      <vt:lpstr>PowerPoint 演示文稿</vt:lpstr>
      <vt:lpstr>PowerPoint 演示文稿</vt:lpstr>
      <vt:lpstr>  Summary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Backup: Track momentum resolution @ Z pole  </vt:lpstr>
      <vt:lpstr>  Z mass measurement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Weak mixing angle measurements 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166</cp:revision>
  <cp:lastPrinted>2019-08-27T10:44:14Z</cp:lastPrinted>
  <dcterms:modified xsi:type="dcterms:W3CDTF">2021-04-16T00:10:04Z</dcterms:modified>
</cp:coreProperties>
</file>