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9"/>
  </p:notesMasterIdLst>
  <p:handoutMasterIdLst>
    <p:handoutMasterId r:id="rId40"/>
  </p:handoutMasterIdLst>
  <p:sldIdLst>
    <p:sldId id="256" r:id="rId2"/>
    <p:sldId id="259" r:id="rId3"/>
    <p:sldId id="260" r:id="rId4"/>
    <p:sldId id="258" r:id="rId5"/>
    <p:sldId id="300" r:id="rId6"/>
    <p:sldId id="301" r:id="rId7"/>
    <p:sldId id="304" r:id="rId8"/>
    <p:sldId id="305" r:id="rId9"/>
    <p:sldId id="308" r:id="rId10"/>
    <p:sldId id="302" r:id="rId11"/>
    <p:sldId id="303" r:id="rId12"/>
    <p:sldId id="307" r:id="rId13"/>
    <p:sldId id="310" r:id="rId14"/>
    <p:sldId id="311" r:id="rId15"/>
    <p:sldId id="312" r:id="rId16"/>
    <p:sldId id="313" r:id="rId17"/>
    <p:sldId id="314" r:id="rId18"/>
    <p:sldId id="316" r:id="rId19"/>
    <p:sldId id="315" r:id="rId20"/>
    <p:sldId id="329" r:id="rId21"/>
    <p:sldId id="309" r:id="rId22"/>
    <p:sldId id="265" r:id="rId23"/>
    <p:sldId id="284" r:id="rId24"/>
    <p:sldId id="285" r:id="rId25"/>
    <p:sldId id="317" r:id="rId26"/>
    <p:sldId id="318" r:id="rId27"/>
    <p:sldId id="319" r:id="rId28"/>
    <p:sldId id="320" r:id="rId29"/>
    <p:sldId id="321" r:id="rId30"/>
    <p:sldId id="322" r:id="rId31"/>
    <p:sldId id="323" r:id="rId32"/>
    <p:sldId id="324" r:id="rId33"/>
    <p:sldId id="325" r:id="rId34"/>
    <p:sldId id="327" r:id="rId35"/>
    <p:sldId id="328" r:id="rId36"/>
    <p:sldId id="326" r:id="rId37"/>
    <p:sldId id="330"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792" autoAdjust="0"/>
  </p:normalViewPr>
  <p:slideViewPr>
    <p:cSldViewPr snapToGrid="0">
      <p:cViewPr varScale="1">
        <p:scale>
          <a:sx n="62" d="100"/>
          <a:sy n="62" d="100"/>
        </p:scale>
        <p:origin x="828" y="5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1" d="100"/>
          <a:sy n="51" d="100"/>
        </p:scale>
        <p:origin x="2692" y="3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egnaposto data 2">
            <a:extLst>
              <a:ext uri="{FF2B5EF4-FFF2-40B4-BE49-F238E27FC236}">
                <a16:creationId xmlns:a16="http://schemas.microsoft.com/office/drawing/2014/main" id="{89C2CD28-C768-42C0-B68B-1C838222F52A}"/>
              </a:ext>
            </a:extLst>
          </p:cNvPr>
          <p:cNvSpPr>
            <a:spLocks noGrp="1"/>
          </p:cNvSpPr>
          <p:nvPr>
            <p:ph type="dt" sz="quarter" idx="1"/>
          </p:nvPr>
        </p:nvSpPr>
        <p:spPr>
          <a:xfrm>
            <a:off x="112735" y="8685213"/>
            <a:ext cx="981706" cy="270898"/>
          </a:xfrm>
          <a:prstGeom prst="rect">
            <a:avLst/>
          </a:prstGeom>
        </p:spPr>
        <p:txBody>
          <a:bodyPr vert="horz" lIns="91440" tIns="45720" rIns="91440" bIns="45720" rtlCol="0"/>
          <a:lstStyle>
            <a:lvl1pPr algn="r">
              <a:defRPr sz="1200"/>
            </a:lvl1pPr>
          </a:lstStyle>
          <a:p>
            <a:r>
              <a:rPr lang="en-US"/>
              <a:t>3/17/2021</a:t>
            </a:r>
            <a:endParaRPr lang="en-US" dirty="0"/>
          </a:p>
        </p:txBody>
      </p:sp>
      <p:sp>
        <p:nvSpPr>
          <p:cNvPr id="4" name="Segnaposto piè di pagina 3">
            <a:extLst>
              <a:ext uri="{FF2B5EF4-FFF2-40B4-BE49-F238E27FC236}">
                <a16:creationId xmlns:a16="http://schemas.microsoft.com/office/drawing/2014/main" id="{CA3E14B0-4618-440F-B4DB-C340B6C4FEDD}"/>
              </a:ext>
            </a:extLst>
          </p:cNvPr>
          <p:cNvSpPr>
            <a:spLocks noGrp="1"/>
          </p:cNvSpPr>
          <p:nvPr>
            <p:ph type="ftr" sz="quarter" idx="2"/>
          </p:nvPr>
        </p:nvSpPr>
        <p:spPr>
          <a:xfrm>
            <a:off x="2818356" y="8685213"/>
            <a:ext cx="1308980" cy="306889"/>
          </a:xfrm>
          <a:prstGeom prst="rect">
            <a:avLst/>
          </a:prstGeom>
        </p:spPr>
        <p:txBody>
          <a:bodyPr vert="horz" lIns="91440" tIns="45720" rIns="91440" bIns="45720" rtlCol="0" anchor="b"/>
          <a:lstStyle>
            <a:lvl1pPr algn="l">
              <a:defRPr sz="1200"/>
            </a:lvl1pPr>
          </a:lstStyle>
          <a:p>
            <a:r>
              <a:rPr lang="en-US"/>
              <a:t>LCWS2021</a:t>
            </a:r>
            <a:endParaRPr lang="en-US" dirty="0"/>
          </a:p>
        </p:txBody>
      </p:sp>
      <p:sp>
        <p:nvSpPr>
          <p:cNvPr id="5" name="Segnaposto numero diapositiva 4">
            <a:extLst>
              <a:ext uri="{FF2B5EF4-FFF2-40B4-BE49-F238E27FC236}">
                <a16:creationId xmlns:a16="http://schemas.microsoft.com/office/drawing/2014/main" id="{CC59F935-470F-41C3-8FFA-81AC68823441}"/>
              </a:ext>
            </a:extLst>
          </p:cNvPr>
          <p:cNvSpPr>
            <a:spLocks noGrp="1"/>
          </p:cNvSpPr>
          <p:nvPr>
            <p:ph type="sldNum" sz="quarter" idx="3"/>
          </p:nvPr>
        </p:nvSpPr>
        <p:spPr>
          <a:xfrm>
            <a:off x="5851241" y="8704001"/>
            <a:ext cx="894024" cy="306889"/>
          </a:xfrm>
          <a:prstGeom prst="rect">
            <a:avLst/>
          </a:prstGeom>
        </p:spPr>
        <p:txBody>
          <a:bodyPr vert="horz" lIns="91440" tIns="45720" rIns="91440" bIns="45720" rtlCol="0" anchor="b"/>
          <a:lstStyle>
            <a:lvl1pPr algn="r">
              <a:defRPr sz="1200"/>
            </a:lvl1pPr>
          </a:lstStyle>
          <a:p>
            <a:fld id="{79D8FD29-853B-4CCE-896C-0FC697DB16D2}" type="slidenum">
              <a:rPr lang="en-US" smtClean="0"/>
              <a:t>‹N›</a:t>
            </a:fld>
            <a:endParaRPr lang="en-US"/>
          </a:p>
        </p:txBody>
      </p:sp>
    </p:spTree>
    <p:extLst>
      <p:ext uri="{BB962C8B-B14F-4D97-AF65-F5344CB8AC3E}">
        <p14:creationId xmlns:p14="http://schemas.microsoft.com/office/powerpoint/2010/main" val="2139973765"/>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US"/>
              <a:t>3/17/2021</a:t>
            </a:r>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LCWS2021</a:t>
            </a:r>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D6D1EB-0F88-4A04-B502-87E997C6A38F}" type="slidenum">
              <a:rPr lang="en-US" smtClean="0"/>
              <a:t>‹N›</a:t>
            </a:fld>
            <a:endParaRPr lang="en-US"/>
          </a:p>
        </p:txBody>
      </p:sp>
    </p:spTree>
    <p:extLst>
      <p:ext uri="{BB962C8B-B14F-4D97-AF65-F5344CB8AC3E}">
        <p14:creationId xmlns:p14="http://schemas.microsoft.com/office/powerpoint/2010/main" val="1287546151"/>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data 3"/>
          <p:cNvSpPr>
            <a:spLocks noGrp="1"/>
          </p:cNvSpPr>
          <p:nvPr>
            <p:ph type="dt" idx="1"/>
          </p:nvPr>
        </p:nvSpPr>
        <p:spPr/>
        <p:txBody>
          <a:bodyPr/>
          <a:lstStyle/>
          <a:p>
            <a:r>
              <a:rPr lang="en-US"/>
              <a:t>3/17/2021</a:t>
            </a:r>
          </a:p>
        </p:txBody>
      </p:sp>
      <p:sp>
        <p:nvSpPr>
          <p:cNvPr id="5" name="Segnaposto piè di pagina 4"/>
          <p:cNvSpPr>
            <a:spLocks noGrp="1"/>
          </p:cNvSpPr>
          <p:nvPr>
            <p:ph type="ftr" sz="quarter" idx="4"/>
          </p:nvPr>
        </p:nvSpPr>
        <p:spPr/>
        <p:txBody>
          <a:bodyPr/>
          <a:lstStyle/>
          <a:p>
            <a:r>
              <a:rPr lang="en-US"/>
              <a:t>LCWS2021</a:t>
            </a:r>
          </a:p>
        </p:txBody>
      </p:sp>
      <p:sp>
        <p:nvSpPr>
          <p:cNvPr id="6" name="Segnaposto numero diapositiva 5"/>
          <p:cNvSpPr>
            <a:spLocks noGrp="1"/>
          </p:cNvSpPr>
          <p:nvPr>
            <p:ph type="sldNum" sz="quarter" idx="5"/>
          </p:nvPr>
        </p:nvSpPr>
        <p:spPr/>
        <p:txBody>
          <a:bodyPr/>
          <a:lstStyle/>
          <a:p>
            <a:fld id="{05D6D1EB-0F88-4A04-B502-87E997C6A38F}" type="slidenum">
              <a:rPr lang="en-US" smtClean="0"/>
              <a:t>2</a:t>
            </a:fld>
            <a:endParaRPr lang="en-US"/>
          </a:p>
        </p:txBody>
      </p:sp>
    </p:spTree>
    <p:extLst>
      <p:ext uri="{BB962C8B-B14F-4D97-AF65-F5344CB8AC3E}">
        <p14:creationId xmlns:p14="http://schemas.microsoft.com/office/powerpoint/2010/main" val="1229530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data 3"/>
          <p:cNvSpPr>
            <a:spLocks noGrp="1"/>
          </p:cNvSpPr>
          <p:nvPr>
            <p:ph type="dt" idx="1"/>
          </p:nvPr>
        </p:nvSpPr>
        <p:spPr/>
        <p:txBody>
          <a:bodyPr/>
          <a:lstStyle/>
          <a:p>
            <a:r>
              <a:rPr lang="en-US"/>
              <a:t>3/17/2021</a:t>
            </a:r>
          </a:p>
        </p:txBody>
      </p:sp>
      <p:sp>
        <p:nvSpPr>
          <p:cNvPr id="5" name="Segnaposto piè di pagina 4"/>
          <p:cNvSpPr>
            <a:spLocks noGrp="1"/>
          </p:cNvSpPr>
          <p:nvPr>
            <p:ph type="ftr" sz="quarter" idx="4"/>
          </p:nvPr>
        </p:nvSpPr>
        <p:spPr/>
        <p:txBody>
          <a:bodyPr/>
          <a:lstStyle/>
          <a:p>
            <a:r>
              <a:rPr lang="en-US"/>
              <a:t>LCWS2021</a:t>
            </a:r>
          </a:p>
        </p:txBody>
      </p:sp>
      <p:sp>
        <p:nvSpPr>
          <p:cNvPr id="6" name="Segnaposto numero diapositiva 5"/>
          <p:cNvSpPr>
            <a:spLocks noGrp="1"/>
          </p:cNvSpPr>
          <p:nvPr>
            <p:ph type="sldNum" sz="quarter" idx="5"/>
          </p:nvPr>
        </p:nvSpPr>
        <p:spPr/>
        <p:txBody>
          <a:bodyPr/>
          <a:lstStyle/>
          <a:p>
            <a:fld id="{05D6D1EB-0F88-4A04-B502-87E997C6A38F}" type="slidenum">
              <a:rPr lang="en-US" smtClean="0"/>
              <a:t>3</a:t>
            </a:fld>
            <a:endParaRPr lang="en-US"/>
          </a:p>
        </p:txBody>
      </p:sp>
    </p:spTree>
    <p:extLst>
      <p:ext uri="{BB962C8B-B14F-4D97-AF65-F5344CB8AC3E}">
        <p14:creationId xmlns:p14="http://schemas.microsoft.com/office/powerpoint/2010/main" val="1957981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a:extLst>
              <a:ext uri="{FF2B5EF4-FFF2-40B4-BE49-F238E27FC236}">
                <a16:creationId xmlns:a16="http://schemas.microsoft.com/office/drawing/2014/main" id="{FEFD8A72-D65F-4EA7-B552-2127A6E60A66}"/>
              </a:ext>
            </a:extLst>
          </p:cNvPr>
          <p:cNvSpPr txBox="1">
            <a:spLocks noGrp="1"/>
          </p:cNvSpPr>
          <p:nvPr>
            <p:ph type="sldNum" sz="quarter" idx="5"/>
          </p:nvPr>
        </p:nvSpPr>
        <p:spPr>
          <a:ln/>
        </p:spPr>
        <p:txBody>
          <a:bodyPr lIns="0" tIns="0" rIns="0" bIns="0" anchor="b" anchorCtr="0">
            <a:noAutofit/>
          </a:bodyPr>
          <a:lstStyle/>
          <a:p>
            <a:pPr lvl="0"/>
            <a:fld id="{5FDB19E9-7C43-40A5-B1BF-3EB3230BA5C7}" type="slidenum">
              <a:t>22</a:t>
            </a:fld>
            <a:endParaRPr lang="en-US"/>
          </a:p>
        </p:txBody>
      </p:sp>
      <p:sp>
        <p:nvSpPr>
          <p:cNvPr id="2" name="Segnaposto immagine diapositiva 1">
            <a:extLst>
              <a:ext uri="{FF2B5EF4-FFF2-40B4-BE49-F238E27FC236}">
                <a16:creationId xmlns:a16="http://schemas.microsoft.com/office/drawing/2014/main" id="{D7F4C8E9-8C8F-4926-9B48-1E904D3AF9CC}"/>
              </a:ext>
            </a:extLst>
          </p:cNvPr>
          <p:cNvSpPr>
            <a:spLocks noGrp="1" noRot="1" noChangeAspect="1" noResize="1"/>
          </p:cNvSpPr>
          <p:nvPr>
            <p:ph type="sldImg"/>
          </p:nvPr>
        </p:nvSpPr>
        <p:spPr>
          <a:xfrm>
            <a:off x="457200" y="1117600"/>
            <a:ext cx="6643688" cy="3738563"/>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0FD8000A-5464-47FD-9BC2-C05905E5906F}"/>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a:extLst>
              <a:ext uri="{FF2B5EF4-FFF2-40B4-BE49-F238E27FC236}">
                <a16:creationId xmlns:a16="http://schemas.microsoft.com/office/drawing/2014/main" id="{F1F43238-645B-4B2F-BFDB-B72B72BABEA9}"/>
              </a:ext>
            </a:extLst>
          </p:cNvPr>
          <p:cNvSpPr txBox="1">
            <a:spLocks noGrp="1"/>
          </p:cNvSpPr>
          <p:nvPr>
            <p:ph type="sldNum" sz="quarter" idx="5"/>
          </p:nvPr>
        </p:nvSpPr>
        <p:spPr>
          <a:ln/>
        </p:spPr>
        <p:txBody>
          <a:bodyPr lIns="0" tIns="0" rIns="0" bIns="0" anchor="b" anchorCtr="0">
            <a:noAutofit/>
          </a:bodyPr>
          <a:lstStyle/>
          <a:p>
            <a:pPr lvl="0"/>
            <a:fld id="{C11918B5-3F10-4D8B-8AA0-AE9FE3BED102}" type="slidenum">
              <a:t>23</a:t>
            </a:fld>
            <a:endParaRPr lang="en-US"/>
          </a:p>
        </p:txBody>
      </p:sp>
      <p:sp>
        <p:nvSpPr>
          <p:cNvPr id="2" name="Segnaposto immagine diapositiva 1">
            <a:extLst>
              <a:ext uri="{FF2B5EF4-FFF2-40B4-BE49-F238E27FC236}">
                <a16:creationId xmlns:a16="http://schemas.microsoft.com/office/drawing/2014/main" id="{94D14630-187C-47B2-ADBB-DDAF58632569}"/>
              </a:ext>
            </a:extLst>
          </p:cNvPr>
          <p:cNvSpPr>
            <a:spLocks noGrp="1" noRot="1" noChangeAspect="1" noResize="1"/>
          </p:cNvSpPr>
          <p:nvPr>
            <p:ph type="sldImg"/>
          </p:nvPr>
        </p:nvSpPr>
        <p:spPr>
          <a:xfrm>
            <a:off x="457200" y="1117600"/>
            <a:ext cx="6643688" cy="3738563"/>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79D10C01-F85D-433A-9151-E328ABE8B9ED}"/>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a:extLst>
              <a:ext uri="{FF2B5EF4-FFF2-40B4-BE49-F238E27FC236}">
                <a16:creationId xmlns:a16="http://schemas.microsoft.com/office/drawing/2014/main" id="{55BEBA45-1A0D-4B79-8BD9-CF4A5575F0C1}"/>
              </a:ext>
            </a:extLst>
          </p:cNvPr>
          <p:cNvSpPr txBox="1">
            <a:spLocks noGrp="1"/>
          </p:cNvSpPr>
          <p:nvPr>
            <p:ph type="sldNum" sz="quarter" idx="5"/>
          </p:nvPr>
        </p:nvSpPr>
        <p:spPr>
          <a:ln/>
        </p:spPr>
        <p:txBody>
          <a:bodyPr lIns="0" tIns="0" rIns="0" bIns="0" anchor="b" anchorCtr="0">
            <a:noAutofit/>
          </a:bodyPr>
          <a:lstStyle/>
          <a:p>
            <a:pPr lvl="0"/>
            <a:fld id="{D36EF27E-275C-4314-93B8-FF8BEAF462EB}" type="slidenum">
              <a:t>24</a:t>
            </a:fld>
            <a:endParaRPr lang="en-US"/>
          </a:p>
        </p:txBody>
      </p:sp>
      <p:sp>
        <p:nvSpPr>
          <p:cNvPr id="2" name="Segnaposto immagine diapositiva 1">
            <a:extLst>
              <a:ext uri="{FF2B5EF4-FFF2-40B4-BE49-F238E27FC236}">
                <a16:creationId xmlns:a16="http://schemas.microsoft.com/office/drawing/2014/main" id="{E207371B-65CA-4898-B46E-94A29FB0FABB}"/>
              </a:ext>
            </a:extLst>
          </p:cNvPr>
          <p:cNvSpPr>
            <a:spLocks noGrp="1" noRot="1" noChangeAspect="1" noResize="1"/>
          </p:cNvSpPr>
          <p:nvPr>
            <p:ph type="sldImg"/>
          </p:nvPr>
        </p:nvSpPr>
        <p:spPr>
          <a:xfrm>
            <a:off x="457200" y="1117600"/>
            <a:ext cx="6643688" cy="3738563"/>
          </a:xfrm>
          <a:solidFill>
            <a:srgbClr val="CFE7F5"/>
          </a:solidFill>
          <a:ln w="25400">
            <a:solidFill>
              <a:srgbClr val="808080"/>
            </a:solidFill>
            <a:prstDash val="solid"/>
          </a:ln>
        </p:spPr>
      </p:sp>
      <p:sp>
        <p:nvSpPr>
          <p:cNvPr id="3" name="Segnaposto note 2">
            <a:extLst>
              <a:ext uri="{FF2B5EF4-FFF2-40B4-BE49-F238E27FC236}">
                <a16:creationId xmlns:a16="http://schemas.microsoft.com/office/drawing/2014/main" id="{B7C9C88E-95F5-481F-96B8-C0490616F27C}"/>
              </a:ext>
            </a:extLst>
          </p:cNvPr>
          <p:cNvSpPr txBox="1">
            <a:spLocks noGrp="1"/>
          </p:cNvSpPr>
          <p:nvPr>
            <p:ph type="body" sz="quarter"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D371B0AC-90C0-4182-BF6C-EF70F01C40E0}" type="datetime1">
              <a:rPr lang="en-US" smtClean="0"/>
              <a:t>4/14/2021</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r>
              <a:rPr lang="en-US"/>
              <a:t>LCWS2021</a:t>
            </a:r>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23198117-4FB9-4724-890F-62D121CFBB1D}" type="datetime1">
              <a:rPr lang="en-US" smtClean="0"/>
              <a:t>4/14/2021</a:t>
            </a:fld>
            <a:endParaRPr lang="en-US" dirty="0"/>
          </a:p>
        </p:txBody>
      </p:sp>
      <p:sp>
        <p:nvSpPr>
          <p:cNvPr id="6" name="Footer Placeholder 5"/>
          <p:cNvSpPr>
            <a:spLocks noGrp="1"/>
          </p:cNvSpPr>
          <p:nvPr>
            <p:ph type="ftr" sz="quarter" idx="11"/>
          </p:nvPr>
        </p:nvSpPr>
        <p:spPr/>
        <p:txBody>
          <a:bodyPr/>
          <a:lstStyle/>
          <a:p>
            <a:r>
              <a:rPr lang="en-US"/>
              <a:t>LCWS2021</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olo e sottotitolo">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FCBDE60-D124-4A77-B44A-4C3682593E37}" type="datetime1">
              <a:rPr lang="en-US" smtClean="0"/>
              <a:t>4/14/2021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r>
              <a:rPr lang="en-US"/>
              <a:t>LCWS2021</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zione con didascalia">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B8AF8D1-3F10-4BC3-AE78-DC488E6E17EC}" type="datetime1">
              <a:rPr lang="en-US" smtClean="0"/>
              <a:t>4/14/2021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r>
              <a:rPr lang="en-US"/>
              <a:t>LCWS2021</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cheda nom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0C8A1016-E3E5-4B37-91DA-B8C724AB0FBF}" type="datetime1">
              <a:rPr lang="en-US" smtClean="0"/>
              <a:t>4/14/2021</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r>
              <a:rPr lang="en-US"/>
              <a:t>LCWS2021</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FD02B0B2-D338-4753-8986-332EBB5F458D}" type="datetime1">
              <a:rPr lang="en-US" smtClean="0"/>
              <a:t>4/14/2021</a:t>
            </a:fld>
            <a:endParaRPr lang="en-US" dirty="0"/>
          </a:p>
        </p:txBody>
      </p:sp>
      <p:sp>
        <p:nvSpPr>
          <p:cNvPr id="4" name="Footer Placeholder 3"/>
          <p:cNvSpPr>
            <a:spLocks noGrp="1"/>
          </p:cNvSpPr>
          <p:nvPr>
            <p:ph type="ftr" sz="quarter" idx="11"/>
          </p:nvPr>
        </p:nvSpPr>
        <p:spPr/>
        <p:txBody>
          <a:bodyPr/>
          <a:lstStyle/>
          <a:p>
            <a:r>
              <a:rPr lang="en-US"/>
              <a:t>LCWS2021</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1FBC5EFF-DD0F-4CF8-A636-0A43E4AEAE82}" type="datetime1">
              <a:rPr lang="en-US" smtClean="0"/>
              <a:t>4/14/2021</a:t>
            </a:fld>
            <a:endParaRPr lang="en-US" dirty="0"/>
          </a:p>
        </p:txBody>
      </p:sp>
      <p:sp>
        <p:nvSpPr>
          <p:cNvPr id="4" name="Footer Placeholder 3"/>
          <p:cNvSpPr>
            <a:spLocks noGrp="1"/>
          </p:cNvSpPr>
          <p:nvPr>
            <p:ph type="ftr" sz="quarter" idx="11"/>
          </p:nvPr>
        </p:nvSpPr>
        <p:spPr/>
        <p:txBody>
          <a:bodyPr/>
          <a:lstStyle/>
          <a:p>
            <a:r>
              <a:rPr lang="en-US"/>
              <a:t>LCWS2021</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7AD6877-C068-4B39-BFFE-F1E188129F47}" type="datetime1">
              <a:rPr lang="en-US" smtClean="0"/>
              <a:t>4/14/2021</a:t>
            </a:fld>
            <a:endParaRPr lang="en-US" dirty="0"/>
          </a:p>
        </p:txBody>
      </p:sp>
      <p:sp>
        <p:nvSpPr>
          <p:cNvPr id="5" name="Footer Placeholder 4"/>
          <p:cNvSpPr>
            <a:spLocks noGrp="1"/>
          </p:cNvSpPr>
          <p:nvPr>
            <p:ph type="ftr" sz="quarter" idx="11"/>
          </p:nvPr>
        </p:nvSpPr>
        <p:spPr/>
        <p:txBody>
          <a:bodyPr/>
          <a:lstStyle/>
          <a:p>
            <a:r>
              <a:rPr lang="en-US"/>
              <a:t>LCWS2021</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olo e testo verticale">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14537D59-A5C7-4227-B6D8-5BFD611339BF}" type="datetime1">
              <a:rPr lang="en-US" smtClean="0"/>
              <a:t>4/14/2021</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r>
              <a:rPr lang="en-US"/>
              <a:t>LCWS2021</a:t>
            </a:r>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8F67970-45B3-4B0E-9E81-3BFDE3C421D4}" type="datetime1">
              <a:rPr lang="en-US" smtClean="0"/>
              <a:t>4/14/2021</a:t>
            </a:fld>
            <a:endParaRPr lang="en-US" dirty="0"/>
          </a:p>
        </p:txBody>
      </p:sp>
      <p:sp>
        <p:nvSpPr>
          <p:cNvPr id="5" name="Footer Placeholder 4"/>
          <p:cNvSpPr>
            <a:spLocks noGrp="1"/>
          </p:cNvSpPr>
          <p:nvPr>
            <p:ph type="ftr" sz="quarter" idx="11"/>
          </p:nvPr>
        </p:nvSpPr>
        <p:spPr/>
        <p:txBody>
          <a:bodyPr/>
          <a:lstStyle/>
          <a:p>
            <a:r>
              <a:rPr lang="en-US"/>
              <a:t>LCWS2021</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6FB8043B-0E62-4A5C-A0A9-5E8C4A77102B}" type="datetime1">
              <a:rPr lang="en-US" smtClean="0"/>
              <a:t>4/14/2021</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r>
              <a:rPr lang="en-US"/>
              <a:t>LCWS2021</a:t>
            </a:r>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9C6708FC-4502-49D7-BCED-4710824C7807}" type="datetime1">
              <a:rPr lang="en-US" smtClean="0"/>
              <a:t>4/14/2021</a:t>
            </a:fld>
            <a:endParaRPr lang="en-US" dirty="0"/>
          </a:p>
        </p:txBody>
      </p:sp>
      <p:sp>
        <p:nvSpPr>
          <p:cNvPr id="6" name="Footer Placeholder 5"/>
          <p:cNvSpPr>
            <a:spLocks noGrp="1"/>
          </p:cNvSpPr>
          <p:nvPr>
            <p:ph type="ftr" sz="quarter" idx="11"/>
          </p:nvPr>
        </p:nvSpPr>
        <p:spPr/>
        <p:txBody>
          <a:bodyPr/>
          <a:lstStyle/>
          <a:p>
            <a:r>
              <a:rPr lang="en-US"/>
              <a:t>LCWS2021</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85800" y="3132666"/>
            <a:ext cx="5311775" cy="308601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3132666"/>
            <a:ext cx="5334000" cy="308601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F14F110A-5AA9-45D9-90B7-CD2B36D74A9E}" type="datetime1">
              <a:rPr lang="en-US" smtClean="0"/>
              <a:t>4/14/2021</a:t>
            </a:fld>
            <a:endParaRPr lang="en-US" dirty="0"/>
          </a:p>
        </p:txBody>
      </p:sp>
      <p:sp>
        <p:nvSpPr>
          <p:cNvPr id="8" name="Footer Placeholder 7"/>
          <p:cNvSpPr>
            <a:spLocks noGrp="1"/>
          </p:cNvSpPr>
          <p:nvPr>
            <p:ph type="ftr" sz="quarter" idx="11"/>
          </p:nvPr>
        </p:nvSpPr>
        <p:spPr/>
        <p:txBody>
          <a:bodyPr/>
          <a:lstStyle/>
          <a:p>
            <a:r>
              <a:rPr lang="en-US"/>
              <a:t>LCWS2021</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73AFAF8E-01D5-44C7-A400-A4A11CF2CC91}" type="datetime1">
              <a:rPr lang="en-US" smtClean="0"/>
              <a:t>4/14/2021</a:t>
            </a:fld>
            <a:endParaRPr lang="en-US" dirty="0"/>
          </a:p>
        </p:txBody>
      </p:sp>
      <p:sp>
        <p:nvSpPr>
          <p:cNvPr id="4" name="Footer Placeholder 3"/>
          <p:cNvSpPr>
            <a:spLocks noGrp="1"/>
          </p:cNvSpPr>
          <p:nvPr>
            <p:ph type="ftr" sz="quarter" idx="11"/>
          </p:nvPr>
        </p:nvSpPr>
        <p:spPr/>
        <p:txBody>
          <a:bodyPr/>
          <a:lstStyle/>
          <a:p>
            <a:r>
              <a:rPr lang="en-US"/>
              <a:t>LCWS2021</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90525" y="6233029"/>
            <a:ext cx="942975" cy="381001"/>
          </a:xfrm>
        </p:spPr>
        <p:txBody>
          <a:bodyPr/>
          <a:lstStyle/>
          <a:p>
            <a:fld id="{744A24EA-56CF-47A9-9E86-EC698C5AEAEC}" type="datetime1">
              <a:rPr lang="en-US" smtClean="0"/>
              <a:t>4/14/2021</a:t>
            </a:fld>
            <a:endParaRPr lang="en-US" dirty="0"/>
          </a:p>
        </p:txBody>
      </p:sp>
      <p:sp>
        <p:nvSpPr>
          <p:cNvPr id="3" name="Footer Placeholder 2"/>
          <p:cNvSpPr>
            <a:spLocks noGrp="1"/>
          </p:cNvSpPr>
          <p:nvPr>
            <p:ph type="ftr" sz="quarter" idx="11"/>
          </p:nvPr>
        </p:nvSpPr>
        <p:spPr>
          <a:xfrm>
            <a:off x="5910262" y="6233028"/>
            <a:ext cx="942975" cy="381001"/>
          </a:xfrm>
        </p:spPr>
        <p:txBody>
          <a:bodyPr/>
          <a:lstStyle/>
          <a:p>
            <a:r>
              <a:rPr lang="en-US"/>
              <a:t>LCWS2021</a:t>
            </a:r>
            <a:endParaRPr lang="en-US" dirty="0"/>
          </a:p>
        </p:txBody>
      </p:sp>
      <p:sp>
        <p:nvSpPr>
          <p:cNvPr id="4" name="Slide Number Placeholder 3"/>
          <p:cNvSpPr>
            <a:spLocks noGrp="1"/>
          </p:cNvSpPr>
          <p:nvPr>
            <p:ph type="sldNum" sz="quarter" idx="12"/>
          </p:nvPr>
        </p:nvSpPr>
        <p:spPr>
          <a:xfrm>
            <a:off x="11430000" y="6290179"/>
            <a:ext cx="371475" cy="279400"/>
          </a:xfrm>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A82682A2-A511-40BC-BC84-B958863D4055}" type="datetime1">
              <a:rPr lang="en-US" smtClean="0"/>
              <a:t>4/14/2021</a:t>
            </a:fld>
            <a:endParaRPr lang="en-US" dirty="0"/>
          </a:p>
        </p:txBody>
      </p:sp>
      <p:sp>
        <p:nvSpPr>
          <p:cNvPr id="6" name="Footer Placeholder 5"/>
          <p:cNvSpPr>
            <a:spLocks noGrp="1"/>
          </p:cNvSpPr>
          <p:nvPr>
            <p:ph type="ftr" sz="quarter" idx="11"/>
          </p:nvPr>
        </p:nvSpPr>
        <p:spPr/>
        <p:txBody>
          <a:bodyPr/>
          <a:lstStyle/>
          <a:p>
            <a:r>
              <a:rPr lang="en-US"/>
              <a:t>LCWS2021</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9B6A607-CA8E-41FB-886F-3359AC299E49}" type="datetime1">
              <a:rPr lang="en-US" smtClean="0"/>
              <a:t>4/14/2021</a:t>
            </a:fld>
            <a:endParaRPr lang="en-US" dirty="0"/>
          </a:p>
        </p:txBody>
      </p:sp>
      <p:sp>
        <p:nvSpPr>
          <p:cNvPr id="6" name="Footer Placeholder 5"/>
          <p:cNvSpPr>
            <a:spLocks noGrp="1"/>
          </p:cNvSpPr>
          <p:nvPr>
            <p:ph type="ftr" sz="quarter" idx="11"/>
          </p:nvPr>
        </p:nvSpPr>
        <p:spPr/>
        <p:txBody>
          <a:bodyPr/>
          <a:lstStyle/>
          <a:p>
            <a:r>
              <a:rPr lang="en-US"/>
              <a:t>LCWS2021</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74CF9FC-DD7F-4736-9FF0-EAF1FEA1D2F0}" type="datetime1">
              <a:rPr lang="en-US" smtClean="0"/>
              <a:t>4/14/2021</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t>LCWS2021</a:t>
            </a:r>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hdr="0" ftr="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6.png"/></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2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oleObject" Target="../embeddings/oleObject1.bin"/><Relationship Id="rId7" Type="http://schemas.openxmlformats.org/officeDocument/2006/relationships/image" Target="../media/image77.emf"/><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oleObject" Target="../embeddings/oleObject2.bin"/><Relationship Id="rId5" Type="http://schemas.openxmlformats.org/officeDocument/2006/relationships/image" Target="../media/image8.png"/><Relationship Id="rId10" Type="http://schemas.openxmlformats.org/officeDocument/2006/relationships/image" Target="../media/image9.png"/><Relationship Id="rId4" Type="http://schemas.openxmlformats.org/officeDocument/2006/relationships/image" Target="../media/image76.emf"/><Relationship Id="rId9" Type="http://schemas.openxmlformats.org/officeDocument/2006/relationships/image" Target="../media/image78.emf"/></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5BF44B84-C796-4F43-B726-4BCC9AF97DD4}"/>
              </a:ext>
            </a:extLst>
          </p:cNvPr>
          <p:cNvSpPr txBox="1"/>
          <p:nvPr/>
        </p:nvSpPr>
        <p:spPr>
          <a:xfrm>
            <a:off x="901737" y="1832191"/>
            <a:ext cx="10545387" cy="523220"/>
          </a:xfrm>
          <a:prstGeom prst="rect">
            <a:avLst/>
          </a:prstGeom>
          <a:noFill/>
        </p:spPr>
        <p:txBody>
          <a:bodyPr wrap="none" rtlCol="0">
            <a:spAutoFit/>
          </a:bodyPr>
          <a:lstStyle/>
          <a:p>
            <a:r>
              <a:rPr lang="en-US" sz="2800" b="1" dirty="0">
                <a:solidFill>
                  <a:srgbClr val="C00000"/>
                </a:solidFill>
                <a:effectLst>
                  <a:outerShdw blurRad="38100" dist="38100" dir="2700000" algn="tl">
                    <a:srgbClr val="000000">
                      <a:alpha val="43137"/>
                    </a:srgbClr>
                  </a:outerShdw>
                </a:effectLst>
                <a:latin typeface="Garamond" panose="02020404030301010803" pitchFamily="18" charset="0"/>
              </a:rPr>
              <a:t>Simulation of particle identification with cluster counting technique</a:t>
            </a:r>
          </a:p>
        </p:txBody>
      </p:sp>
      <p:sp>
        <p:nvSpPr>
          <p:cNvPr id="5" name="CasellaDiTesto 4">
            <a:extLst>
              <a:ext uri="{FF2B5EF4-FFF2-40B4-BE49-F238E27FC236}">
                <a16:creationId xmlns:a16="http://schemas.microsoft.com/office/drawing/2014/main" id="{ED22B146-1705-4E30-A041-3F196B792E00}"/>
              </a:ext>
            </a:extLst>
          </p:cNvPr>
          <p:cNvSpPr txBox="1"/>
          <p:nvPr/>
        </p:nvSpPr>
        <p:spPr>
          <a:xfrm>
            <a:off x="3483446" y="2813088"/>
            <a:ext cx="5413341" cy="1938992"/>
          </a:xfrm>
          <a:prstGeom prst="rect">
            <a:avLst/>
          </a:prstGeom>
          <a:noFill/>
        </p:spPr>
        <p:txBody>
          <a:bodyPr wrap="none" rtlCol="0">
            <a:spAutoFit/>
          </a:bodyPr>
          <a:lstStyle/>
          <a:p>
            <a:r>
              <a:rPr lang="en-US" dirty="0" err="1">
                <a:latin typeface="Garamond" panose="02020404030301010803" pitchFamily="18" charset="0"/>
              </a:rPr>
              <a:t>F.Cuna</a:t>
            </a:r>
            <a:r>
              <a:rPr lang="en-US" baseline="30000" dirty="0">
                <a:latin typeface="Garamond" panose="02020404030301010803" pitchFamily="18" charset="0"/>
              </a:rPr>
              <a:t> </a:t>
            </a:r>
            <a:r>
              <a:rPr lang="en-US" baseline="30000" dirty="0" err="1">
                <a:latin typeface="Garamond" panose="02020404030301010803" pitchFamily="18" charset="0"/>
              </a:rPr>
              <a:t>a,c</a:t>
            </a:r>
            <a:r>
              <a:rPr lang="en-US" dirty="0">
                <a:latin typeface="Garamond" panose="02020404030301010803" pitchFamily="18" charset="0"/>
              </a:rPr>
              <a:t>, </a:t>
            </a:r>
            <a:r>
              <a:rPr lang="en-US" dirty="0" err="1">
                <a:latin typeface="Garamond" panose="02020404030301010803" pitchFamily="18" charset="0"/>
              </a:rPr>
              <a:t>G.F.Tassielli</a:t>
            </a:r>
            <a:r>
              <a:rPr lang="en-US" baseline="30000" dirty="0">
                <a:latin typeface="Garamond" panose="02020404030301010803" pitchFamily="18" charset="0"/>
              </a:rPr>
              <a:t> </a:t>
            </a:r>
            <a:r>
              <a:rPr lang="en-US" baseline="30000" dirty="0" err="1">
                <a:latin typeface="Garamond" panose="02020404030301010803" pitchFamily="18" charset="0"/>
              </a:rPr>
              <a:t>b,c</a:t>
            </a:r>
            <a:r>
              <a:rPr lang="en-US" dirty="0">
                <a:latin typeface="Garamond" panose="02020404030301010803" pitchFamily="18" charset="0"/>
              </a:rPr>
              <a:t>, </a:t>
            </a:r>
            <a:r>
              <a:rPr lang="en-US" dirty="0" err="1">
                <a:latin typeface="Garamond" panose="02020404030301010803" pitchFamily="18" charset="0"/>
              </a:rPr>
              <a:t>F.Grancagnolo</a:t>
            </a:r>
            <a:r>
              <a:rPr lang="en-US" baseline="30000" dirty="0" err="1">
                <a:latin typeface="Garamond" panose="02020404030301010803" pitchFamily="18" charset="0"/>
              </a:rPr>
              <a:t>c</a:t>
            </a:r>
            <a:r>
              <a:rPr lang="en-US" dirty="0">
                <a:latin typeface="Garamond" panose="02020404030301010803" pitchFamily="18" charset="0"/>
              </a:rPr>
              <a:t>, </a:t>
            </a:r>
            <a:r>
              <a:rPr lang="en-US" dirty="0" err="1">
                <a:latin typeface="Garamond" panose="02020404030301010803" pitchFamily="18" charset="0"/>
              </a:rPr>
              <a:t>N.De</a:t>
            </a:r>
            <a:r>
              <a:rPr lang="en-US" dirty="0">
                <a:latin typeface="Garamond" panose="02020404030301010803" pitchFamily="18" charset="0"/>
              </a:rPr>
              <a:t> </a:t>
            </a:r>
            <a:r>
              <a:rPr lang="en-US" dirty="0" err="1">
                <a:latin typeface="Garamond" panose="02020404030301010803" pitchFamily="18" charset="0"/>
              </a:rPr>
              <a:t>Filippis</a:t>
            </a:r>
            <a:r>
              <a:rPr lang="en-US" baseline="30000" dirty="0">
                <a:latin typeface="Garamond" panose="02020404030301010803" pitchFamily="18" charset="0"/>
              </a:rPr>
              <a:t> </a:t>
            </a:r>
            <a:r>
              <a:rPr lang="en-US" baseline="30000" dirty="0" err="1">
                <a:latin typeface="Garamond" panose="02020404030301010803" pitchFamily="18" charset="0"/>
              </a:rPr>
              <a:t>d,e</a:t>
            </a:r>
            <a:endParaRPr lang="en-US" dirty="0">
              <a:latin typeface="Garamond" panose="02020404030301010803" pitchFamily="18" charset="0"/>
            </a:endParaRPr>
          </a:p>
          <a:p>
            <a:endParaRPr lang="en-US" baseline="30000" dirty="0">
              <a:latin typeface="Garamond" panose="02020404030301010803" pitchFamily="18" charset="0"/>
            </a:endParaRPr>
          </a:p>
          <a:p>
            <a:r>
              <a:rPr lang="en-US" baseline="30000" dirty="0">
                <a:latin typeface="Garamond" panose="02020404030301010803" pitchFamily="18" charset="0"/>
              </a:rPr>
              <a:t>a</a:t>
            </a:r>
            <a:r>
              <a:rPr lang="en-US" dirty="0">
                <a:latin typeface="Garamond" panose="02020404030301010803" pitchFamily="18" charset="0"/>
              </a:rPr>
              <a:t> </a:t>
            </a:r>
            <a:r>
              <a:rPr lang="en-US" dirty="0" err="1">
                <a:latin typeface="Garamond" panose="02020404030301010803" pitchFamily="18" charset="0"/>
              </a:rPr>
              <a:t>Università</a:t>
            </a:r>
            <a:r>
              <a:rPr lang="en-US" dirty="0">
                <a:latin typeface="Garamond" panose="02020404030301010803" pitchFamily="18" charset="0"/>
              </a:rPr>
              <a:t> del Salento</a:t>
            </a:r>
          </a:p>
          <a:p>
            <a:r>
              <a:rPr lang="en-US" baseline="30000" dirty="0">
                <a:latin typeface="Garamond" panose="02020404030301010803" pitchFamily="18" charset="0"/>
              </a:rPr>
              <a:t>b</a:t>
            </a:r>
            <a:r>
              <a:rPr lang="en-US" dirty="0">
                <a:latin typeface="Garamond" panose="02020404030301010803" pitchFamily="18" charset="0"/>
              </a:rPr>
              <a:t> </a:t>
            </a:r>
            <a:r>
              <a:rPr lang="en-US" dirty="0" err="1">
                <a:latin typeface="Garamond" panose="02020404030301010803" pitchFamily="18" charset="0"/>
              </a:rPr>
              <a:t>Università</a:t>
            </a:r>
            <a:r>
              <a:rPr lang="en-US" dirty="0">
                <a:latin typeface="Garamond" panose="02020404030301010803" pitchFamily="18" charset="0"/>
              </a:rPr>
              <a:t> </a:t>
            </a:r>
            <a:r>
              <a:rPr lang="en-US" dirty="0" err="1">
                <a:latin typeface="Garamond" panose="02020404030301010803" pitchFamily="18" charset="0"/>
              </a:rPr>
              <a:t>degli</a:t>
            </a:r>
            <a:r>
              <a:rPr lang="en-US" dirty="0">
                <a:latin typeface="Garamond" panose="02020404030301010803" pitchFamily="18" charset="0"/>
              </a:rPr>
              <a:t> </a:t>
            </a:r>
            <a:r>
              <a:rPr lang="en-US" dirty="0" err="1">
                <a:latin typeface="Garamond" panose="02020404030301010803" pitchFamily="18" charset="0"/>
              </a:rPr>
              <a:t>Studi</a:t>
            </a:r>
            <a:r>
              <a:rPr lang="en-US" dirty="0">
                <a:latin typeface="Garamond" panose="02020404030301010803" pitchFamily="18" charset="0"/>
              </a:rPr>
              <a:t> di Bari</a:t>
            </a:r>
          </a:p>
          <a:p>
            <a:r>
              <a:rPr lang="en-US" baseline="30000" dirty="0">
                <a:latin typeface="Garamond" panose="02020404030301010803" pitchFamily="18" charset="0"/>
              </a:rPr>
              <a:t>c</a:t>
            </a:r>
            <a:r>
              <a:rPr lang="en-US" dirty="0">
                <a:latin typeface="Garamond" panose="02020404030301010803" pitchFamily="18" charset="0"/>
              </a:rPr>
              <a:t> INFN-Lecce</a:t>
            </a:r>
          </a:p>
          <a:p>
            <a:r>
              <a:rPr lang="en-US" baseline="30000" dirty="0">
                <a:latin typeface="Garamond" panose="02020404030301010803" pitchFamily="18" charset="0"/>
              </a:rPr>
              <a:t>d</a:t>
            </a:r>
            <a:r>
              <a:rPr lang="en-US" dirty="0">
                <a:latin typeface="Garamond" panose="02020404030301010803" pitchFamily="18" charset="0"/>
              </a:rPr>
              <a:t> INFN-Bari</a:t>
            </a:r>
          </a:p>
          <a:p>
            <a:r>
              <a:rPr lang="en-US" baseline="30000" dirty="0">
                <a:latin typeface="Garamond" panose="02020404030301010803" pitchFamily="18" charset="0"/>
              </a:rPr>
              <a:t>e </a:t>
            </a:r>
            <a:r>
              <a:rPr lang="en-US" dirty="0" err="1">
                <a:latin typeface="Garamond" panose="02020404030301010803" pitchFamily="18" charset="0"/>
              </a:rPr>
              <a:t>Politecnico</a:t>
            </a:r>
            <a:r>
              <a:rPr lang="en-US" dirty="0">
                <a:latin typeface="Garamond" panose="02020404030301010803" pitchFamily="18" charset="0"/>
              </a:rPr>
              <a:t> di Bari</a:t>
            </a:r>
          </a:p>
        </p:txBody>
      </p:sp>
      <p:sp>
        <p:nvSpPr>
          <p:cNvPr id="6" name="Segnaposto data 5">
            <a:extLst>
              <a:ext uri="{FF2B5EF4-FFF2-40B4-BE49-F238E27FC236}">
                <a16:creationId xmlns:a16="http://schemas.microsoft.com/office/drawing/2014/main" id="{EF1325D7-0416-47E4-BD18-858D8BAA0DA5}"/>
              </a:ext>
            </a:extLst>
          </p:cNvPr>
          <p:cNvSpPr>
            <a:spLocks noGrp="1"/>
          </p:cNvSpPr>
          <p:nvPr>
            <p:ph type="dt" sz="half" idx="10"/>
          </p:nvPr>
        </p:nvSpPr>
        <p:spPr>
          <a:xfrm>
            <a:off x="267128" y="6295088"/>
            <a:ext cx="1335641" cy="291631"/>
          </a:xfrm>
        </p:spPr>
        <p:txBody>
          <a:bodyPr/>
          <a:lstStyle/>
          <a:p>
            <a:pPr algn="ctr"/>
            <a:fld id="{2298AE62-3FEC-4F2F-9D56-EC4982A71F44}" type="datetime1">
              <a:rPr lang="en-US" b="1" smtClean="0">
                <a:solidFill>
                  <a:schemeClr val="tx1"/>
                </a:solidFill>
              </a:rPr>
              <a:t>4/14/2021</a:t>
            </a:fld>
            <a:endParaRPr lang="en-US" b="1" dirty="0">
              <a:solidFill>
                <a:schemeClr val="tx1"/>
              </a:solidFill>
            </a:endParaRPr>
          </a:p>
        </p:txBody>
      </p:sp>
      <p:sp>
        <p:nvSpPr>
          <p:cNvPr id="8" name="Segnaposto numero diapositiva 7">
            <a:extLst>
              <a:ext uri="{FF2B5EF4-FFF2-40B4-BE49-F238E27FC236}">
                <a16:creationId xmlns:a16="http://schemas.microsoft.com/office/drawing/2014/main" id="{8B8F1899-8214-4AA8-86D8-894681B77D7E}"/>
              </a:ext>
            </a:extLst>
          </p:cNvPr>
          <p:cNvSpPr>
            <a:spLocks noGrp="1"/>
          </p:cNvSpPr>
          <p:nvPr>
            <p:ph type="sldNum" sz="quarter" idx="12"/>
          </p:nvPr>
        </p:nvSpPr>
        <p:spPr>
          <a:xfrm>
            <a:off x="11447124" y="6296072"/>
            <a:ext cx="443501" cy="291631"/>
          </a:xfrm>
        </p:spPr>
        <p:txBody>
          <a:bodyPr/>
          <a:lstStyle/>
          <a:p>
            <a:fld id="{6D22F896-40B5-4ADD-8801-0D06FADFA095}" type="slidenum">
              <a:rPr lang="en-US" b="1" smtClean="0">
                <a:solidFill>
                  <a:schemeClr val="tx1"/>
                </a:solidFill>
              </a:rPr>
              <a:t>1</a:t>
            </a:fld>
            <a:endParaRPr lang="en-US" b="1" dirty="0">
              <a:solidFill>
                <a:schemeClr val="tx1"/>
              </a:solidFill>
            </a:endParaRPr>
          </a:p>
        </p:txBody>
      </p:sp>
      <p:pic>
        <p:nvPicPr>
          <p:cNvPr id="15" name="Immagine 14">
            <a:extLst>
              <a:ext uri="{FF2B5EF4-FFF2-40B4-BE49-F238E27FC236}">
                <a16:creationId xmlns:a16="http://schemas.microsoft.com/office/drawing/2014/main" id="{AEDC3207-F4CA-448A-A280-A28AD8608181}"/>
              </a:ext>
            </a:extLst>
          </p:cNvPr>
          <p:cNvPicPr>
            <a:picLocks noChangeAspect="1"/>
          </p:cNvPicPr>
          <p:nvPr/>
        </p:nvPicPr>
        <p:blipFill>
          <a:blip r:embed="rId2"/>
          <a:stretch>
            <a:fillRect/>
          </a:stretch>
        </p:blipFill>
        <p:spPr>
          <a:xfrm>
            <a:off x="10856358" y="0"/>
            <a:ext cx="1335642" cy="741281"/>
          </a:xfrm>
          <a:prstGeom prst="rect">
            <a:avLst/>
          </a:prstGeom>
        </p:spPr>
      </p:pic>
      <p:pic>
        <p:nvPicPr>
          <p:cNvPr id="17" name="Immagine 16">
            <a:extLst>
              <a:ext uri="{FF2B5EF4-FFF2-40B4-BE49-F238E27FC236}">
                <a16:creationId xmlns:a16="http://schemas.microsoft.com/office/drawing/2014/main" id="{085E52A7-B6DD-4A61-83D8-84006F3EB224}"/>
              </a:ext>
            </a:extLst>
          </p:cNvPr>
          <p:cNvPicPr>
            <a:picLocks noChangeAspect="1"/>
          </p:cNvPicPr>
          <p:nvPr/>
        </p:nvPicPr>
        <p:blipFill>
          <a:blip r:embed="rId3"/>
          <a:stretch>
            <a:fillRect/>
          </a:stretch>
        </p:blipFill>
        <p:spPr>
          <a:xfrm>
            <a:off x="10115077" y="4153"/>
            <a:ext cx="741281" cy="741281"/>
          </a:xfrm>
          <a:prstGeom prst="rect">
            <a:avLst/>
          </a:prstGeom>
        </p:spPr>
      </p:pic>
      <p:pic>
        <p:nvPicPr>
          <p:cNvPr id="19" name="Immagine 18">
            <a:extLst>
              <a:ext uri="{FF2B5EF4-FFF2-40B4-BE49-F238E27FC236}">
                <a16:creationId xmlns:a16="http://schemas.microsoft.com/office/drawing/2014/main" id="{CA53A84A-B2F9-4E0B-9B02-A88DF6043811}"/>
              </a:ext>
            </a:extLst>
          </p:cNvPr>
          <p:cNvPicPr>
            <a:picLocks noChangeAspect="1"/>
          </p:cNvPicPr>
          <p:nvPr/>
        </p:nvPicPr>
        <p:blipFill>
          <a:blip r:embed="rId4"/>
          <a:stretch>
            <a:fillRect/>
          </a:stretch>
        </p:blipFill>
        <p:spPr>
          <a:xfrm>
            <a:off x="11221493" y="943637"/>
            <a:ext cx="894761" cy="901881"/>
          </a:xfrm>
          <a:prstGeom prst="rect">
            <a:avLst/>
          </a:prstGeom>
        </p:spPr>
      </p:pic>
    </p:spTree>
    <p:extLst>
      <p:ext uri="{BB962C8B-B14F-4D97-AF65-F5344CB8AC3E}">
        <p14:creationId xmlns:p14="http://schemas.microsoft.com/office/powerpoint/2010/main" val="3131077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E5F2971-B4C9-4F96-BF46-FCABD36BC4AF}"/>
              </a:ext>
            </a:extLst>
          </p:cNvPr>
          <p:cNvSpPr>
            <a:spLocks noGrp="1"/>
          </p:cNvSpPr>
          <p:nvPr>
            <p:ph type="dt" sz="half" idx="10"/>
          </p:nvPr>
        </p:nvSpPr>
        <p:spPr/>
        <p:txBody>
          <a:bodyPr/>
          <a:lstStyle/>
          <a:p>
            <a:fld id="{18A13C7E-2A8A-4346-A9CD-E737A78971FD}" type="datetime1">
              <a:rPr lang="en-US" smtClean="0"/>
              <a:t>4/14/2021</a:t>
            </a:fld>
            <a:endParaRPr lang="en-US" dirty="0"/>
          </a:p>
        </p:txBody>
      </p:sp>
      <p:sp>
        <p:nvSpPr>
          <p:cNvPr id="4" name="Segnaposto numero diapositiva 3">
            <a:extLst>
              <a:ext uri="{FF2B5EF4-FFF2-40B4-BE49-F238E27FC236}">
                <a16:creationId xmlns:a16="http://schemas.microsoft.com/office/drawing/2014/main" id="{3CB879C7-28E2-430A-9197-C3C6B6633304}"/>
              </a:ext>
            </a:extLst>
          </p:cNvPr>
          <p:cNvSpPr>
            <a:spLocks noGrp="1"/>
          </p:cNvSpPr>
          <p:nvPr>
            <p:ph type="sldNum" sz="quarter" idx="12"/>
          </p:nvPr>
        </p:nvSpPr>
        <p:spPr/>
        <p:txBody>
          <a:bodyPr/>
          <a:lstStyle/>
          <a:p>
            <a:fld id="{6D22F896-40B5-4ADD-8801-0D06FADFA095}" type="slidenum">
              <a:rPr lang="en-US" smtClean="0"/>
              <a:t>10</a:t>
            </a:fld>
            <a:endParaRPr lang="en-US" dirty="0"/>
          </a:p>
        </p:txBody>
      </p:sp>
      <p:sp>
        <p:nvSpPr>
          <p:cNvPr id="5" name="Sottotitolo 1">
            <a:extLst>
              <a:ext uri="{FF2B5EF4-FFF2-40B4-BE49-F238E27FC236}">
                <a16:creationId xmlns:a16="http://schemas.microsoft.com/office/drawing/2014/main" id="{0DD3F425-0D34-45C9-ACF9-3E4D161EC0CD}"/>
              </a:ext>
            </a:extLst>
          </p:cNvPr>
          <p:cNvSpPr txBox="1">
            <a:spLocks/>
          </p:cNvSpPr>
          <p:nvPr/>
        </p:nvSpPr>
        <p:spPr bwMode="auto">
          <a:xfrm>
            <a:off x="481857" y="1686655"/>
            <a:ext cx="11045747" cy="41122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wrap="square" lIns="36000" tIns="36000" rIns="36000" bIns="36000" anchor="t" anchorCtr="0" compatLnSpc="0">
            <a:spAutoFit/>
          </a:bodyPr>
          <a:lstStyle>
            <a:defPPr>
              <a:defRPr lang="en-GB"/>
            </a:defPPr>
            <a:lvl1pPr marL="0" marR="0" lvl="0" indent="0">
              <a:lnSpc>
                <a:spcPct val="100000"/>
              </a:lnSpc>
              <a:spcBef>
                <a:spcPts val="0"/>
              </a:spcBef>
              <a:spcAft>
                <a:spcPts val="0"/>
              </a:spcAft>
              <a:buNone/>
              <a:tabLst/>
              <a:defRPr sz="1100" b="0" i="0" u="none" strike="noStrike">
                <a:ln>
                  <a:noFill/>
                </a:ln>
                <a:solidFill>
                  <a:schemeClr val="tx1"/>
                </a:solidFill>
                <a:latin typeface="+mj-lt"/>
                <a:ea typeface="Arimo" pitchFamily="32"/>
                <a:cs typeface="Arimo" pitchFamily="32"/>
              </a:defRPr>
            </a:lvl1pPr>
          </a:lstStyle>
          <a:p>
            <a:r>
              <a:rPr lang="en-US" sz="1400" dirty="0"/>
              <a:t>We implemented seven different algorithms trying to reproduce the number of cluster and the cluster size.</a:t>
            </a:r>
          </a:p>
          <a:p>
            <a:r>
              <a:rPr lang="en-US" sz="1400" dirty="0"/>
              <a:t>The first step common to all algorithm is the evaluation of the total kinetic energy for cluster with cluster size higher than one (</a:t>
            </a:r>
            <a:r>
              <a:rPr lang="en-US" sz="1400" dirty="0" err="1"/>
              <a:t>maxExEcl</a:t>
            </a:r>
            <a:r>
              <a:rPr lang="en-US" sz="1400" dirty="0"/>
              <a:t>) event by event.</a:t>
            </a:r>
          </a:p>
          <a:p>
            <a:endParaRPr lang="en-US" sz="1400" dirty="0"/>
          </a:p>
          <a:p>
            <a:r>
              <a:rPr lang="en-US" sz="1400" dirty="0"/>
              <a:t>1) The first algorithm uses a reference value of the ratio between clusters containing a single electron and clusters containing more than one electron (</a:t>
            </a:r>
            <a:r>
              <a:rPr lang="en-US" sz="1400" dirty="0" err="1"/>
              <a:t>Rt</a:t>
            </a:r>
            <a:r>
              <a:rPr lang="en-US" sz="1400" dirty="0"/>
              <a:t>).  Using the </a:t>
            </a:r>
            <a:r>
              <a:rPr lang="en-US" sz="1400" dirty="0" err="1"/>
              <a:t>Rt</a:t>
            </a:r>
            <a:r>
              <a:rPr lang="en-US" sz="1400" dirty="0"/>
              <a:t> value, the algorithm chooses to create cluster with cluster size one or higher. Then, it assigns the kinetic energy to each cluster by using the proper distributions. If the cluster has more than one electron, a check on the total kinetic energy is performed and its cluster size is evaluated. The procedure is repeated until the sum of primary ionization energy and kinetic energy per cluster saturate the energy loss of the event.</a:t>
            </a:r>
          </a:p>
          <a:p>
            <a:endParaRPr lang="en-US" sz="1400" dirty="0"/>
          </a:p>
          <a:p>
            <a:r>
              <a:rPr lang="en-US" sz="1400" b="1" dirty="0"/>
              <a:t>2) The second algorithm, if </a:t>
            </a:r>
            <a:r>
              <a:rPr lang="en-US" sz="1400" b="1" dirty="0" err="1"/>
              <a:t>maxExEcl</a:t>
            </a:r>
            <a:r>
              <a:rPr lang="en-US" sz="1400" b="1" dirty="0"/>
              <a:t> is higher than zero, generates the kinetic energy for clusters with cluster size higher than one by using its distribution and evaluates cluster size. This procedure is repeated until the sum of primary ionization energy and kinetic energy per cluster saturate the </a:t>
            </a:r>
            <a:r>
              <a:rPr lang="en-US" sz="1400" b="1" dirty="0" err="1"/>
              <a:t>maxExEcl</a:t>
            </a:r>
            <a:r>
              <a:rPr lang="en-US" sz="1400" b="1" dirty="0"/>
              <a:t> of the event.</a:t>
            </a:r>
          </a:p>
          <a:p>
            <a:r>
              <a:rPr lang="en-US" sz="1400" b="1" dirty="0"/>
              <a:t>Then, using the remaining energy (</a:t>
            </a:r>
            <a:r>
              <a:rPr lang="en-US" sz="1400" b="1" dirty="0" err="1"/>
              <a:t>Eloss-maxExEcl</a:t>
            </a:r>
            <a:r>
              <a:rPr lang="en-US" sz="1400" b="1" dirty="0"/>
              <a:t>), the algorithm creates clusters with cluster size equal to one by assigning their kinetic energy according to the proper distribution.            	</a:t>
            </a:r>
          </a:p>
          <a:p>
            <a:r>
              <a:rPr lang="en-US" sz="1400" b="1" dirty="0"/>
              <a:t>The reconstruction of clusters with cluster size equal to one remains the same for all next algorithms.</a:t>
            </a:r>
          </a:p>
          <a:p>
            <a:endParaRPr lang="en-US" sz="1400" b="1" dirty="0"/>
          </a:p>
          <a:p>
            <a:r>
              <a:rPr lang="en-US" sz="1400" b="1" dirty="0"/>
              <a:t>3) The third algorithm (similar to the previous), during the generation of cluster with cluster size higher than one, assigns the kinetic energy to them, choosing the best over five extractions that makes the total kinetic energy for cluster with cluster size higher than one approximating better the </a:t>
            </a:r>
            <a:r>
              <a:rPr lang="en-US" sz="1400" b="1" dirty="0" err="1"/>
              <a:t>maxExEcl</a:t>
            </a:r>
            <a:r>
              <a:rPr lang="en-US" sz="1400" b="1" dirty="0"/>
              <a:t>.</a:t>
            </a:r>
          </a:p>
          <a:p>
            <a:r>
              <a:rPr lang="en-US" sz="1400" b="1" dirty="0"/>
              <a:t>To correct a systematic underestimation of the mean number of clusters, an additional correction to the residual energy for generating cluster with cluster size equal to one can be used</a:t>
            </a:r>
            <a:r>
              <a:rPr lang="en-US" b="1" dirty="0"/>
              <a:t>.</a:t>
            </a:r>
          </a:p>
        </p:txBody>
      </p:sp>
      <p:sp>
        <p:nvSpPr>
          <p:cNvPr id="6" name="Titolo 1">
            <a:extLst>
              <a:ext uri="{FF2B5EF4-FFF2-40B4-BE49-F238E27FC236}">
                <a16:creationId xmlns:a16="http://schemas.microsoft.com/office/drawing/2014/main" id="{0D7140A3-C562-411D-9FA5-C9824324D79E}"/>
              </a:ext>
            </a:extLst>
          </p:cNvPr>
          <p:cNvSpPr txBox="1">
            <a:spLocks/>
          </p:cNvSpPr>
          <p:nvPr/>
        </p:nvSpPr>
        <p:spPr>
          <a:xfrm>
            <a:off x="2798019" y="841051"/>
            <a:ext cx="6595961" cy="481012"/>
          </a:xfrm>
          <a:prstGeom prst="rect">
            <a:avLst/>
          </a:prstGeom>
        </p:spPr>
        <p:txBody>
          <a:bodyPr/>
          <a:lstStyle>
            <a:lvl1pPr algn="l" defTabSz="337037" rtl="0" eaLnBrk="0" fontAlgn="base" hangingPunct="0">
              <a:spcBef>
                <a:spcPct val="0"/>
              </a:spcBef>
              <a:spcAft>
                <a:spcPct val="0"/>
              </a:spcAft>
              <a:buClr>
                <a:srgbClr val="000000"/>
              </a:buClr>
              <a:buSzPct val="100000"/>
              <a:buFont typeface="Times New Roman" charset="0"/>
              <a:defRPr sz="1800">
                <a:solidFill>
                  <a:srgbClr val="006633"/>
                </a:solidFill>
                <a:latin typeface="+mj-lt"/>
                <a:ea typeface="+mj-ea"/>
                <a:cs typeface="+mj-cs"/>
              </a:defRPr>
            </a:lvl1pPr>
            <a:lvl2pPr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2pPr>
            <a:lvl3pPr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3pPr>
            <a:lvl4pPr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4pPr>
            <a:lvl5pPr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5pPr>
            <a:lvl6pPr marL="1886453" indent="-171496"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6pPr>
            <a:lvl7pPr marL="2229444" indent="-171496"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7pPr>
            <a:lvl8pPr marL="2572436" indent="-171496"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8pPr>
            <a:lvl9pPr marL="2915427" indent="-171496"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9pPr>
          </a:lstStyle>
          <a:p>
            <a:r>
              <a:rPr lang="en-GB" b="1" u="none" kern="0" dirty="0">
                <a:solidFill>
                  <a:schemeClr val="tx1"/>
                </a:solidFill>
                <a:effectLst>
                  <a:outerShdw blurRad="38100" dist="38100" dir="2700000" algn="tl">
                    <a:srgbClr val="000000">
                      <a:alpha val="43137"/>
                    </a:srgbClr>
                  </a:outerShdw>
                </a:effectLst>
              </a:rPr>
              <a:t>Drift Chamber simulation - </a:t>
            </a:r>
            <a:r>
              <a:rPr lang="en-US" b="1" u="none" kern="0" dirty="0">
                <a:solidFill>
                  <a:schemeClr val="tx1"/>
                </a:solidFill>
                <a:effectLst>
                  <a:outerShdw blurRad="38100" dist="38100" dir="2700000" algn="tl">
                    <a:srgbClr val="000000">
                      <a:alpha val="43137"/>
                    </a:srgbClr>
                  </a:outerShdw>
                </a:effectLst>
              </a:rPr>
              <a:t>Cluster Counting/Timing simulation-The algorithms</a:t>
            </a:r>
          </a:p>
        </p:txBody>
      </p:sp>
    </p:spTree>
    <p:extLst>
      <p:ext uri="{BB962C8B-B14F-4D97-AF65-F5344CB8AC3E}">
        <p14:creationId xmlns:p14="http://schemas.microsoft.com/office/powerpoint/2010/main" val="1886028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9DB3D85A-E374-459C-927A-C1297DE61E75}"/>
              </a:ext>
            </a:extLst>
          </p:cNvPr>
          <p:cNvSpPr>
            <a:spLocks noGrp="1"/>
          </p:cNvSpPr>
          <p:nvPr>
            <p:ph type="dt" sz="half" idx="10"/>
          </p:nvPr>
        </p:nvSpPr>
        <p:spPr/>
        <p:txBody>
          <a:bodyPr/>
          <a:lstStyle/>
          <a:p>
            <a:fld id="{4CD23EBC-659B-4B57-84F5-9ADE6D5F10A7}" type="datetime1">
              <a:rPr lang="en-US" smtClean="0"/>
              <a:t>4/14/2021</a:t>
            </a:fld>
            <a:endParaRPr lang="en-US" dirty="0"/>
          </a:p>
        </p:txBody>
      </p:sp>
      <p:sp>
        <p:nvSpPr>
          <p:cNvPr id="4" name="Segnaposto numero diapositiva 3">
            <a:extLst>
              <a:ext uri="{FF2B5EF4-FFF2-40B4-BE49-F238E27FC236}">
                <a16:creationId xmlns:a16="http://schemas.microsoft.com/office/drawing/2014/main" id="{B4BB5E56-1A7F-4022-A4D4-23AF41843D38}"/>
              </a:ext>
            </a:extLst>
          </p:cNvPr>
          <p:cNvSpPr>
            <a:spLocks noGrp="1"/>
          </p:cNvSpPr>
          <p:nvPr>
            <p:ph type="sldNum" sz="quarter" idx="12"/>
          </p:nvPr>
        </p:nvSpPr>
        <p:spPr/>
        <p:txBody>
          <a:bodyPr/>
          <a:lstStyle/>
          <a:p>
            <a:fld id="{6D22F896-40B5-4ADD-8801-0D06FADFA095}" type="slidenum">
              <a:rPr lang="en-US" smtClean="0"/>
              <a:t>11</a:t>
            </a:fld>
            <a:endParaRPr lang="en-US" dirty="0"/>
          </a:p>
        </p:txBody>
      </p:sp>
      <p:sp>
        <p:nvSpPr>
          <p:cNvPr id="5" name="Sottotitolo 1">
            <a:extLst>
              <a:ext uri="{FF2B5EF4-FFF2-40B4-BE49-F238E27FC236}">
                <a16:creationId xmlns:a16="http://schemas.microsoft.com/office/drawing/2014/main" id="{6D0ED1AC-F31B-4492-9D67-6E9B2AB9FF91}"/>
              </a:ext>
            </a:extLst>
          </p:cNvPr>
          <p:cNvSpPr txBox="1">
            <a:spLocks/>
          </p:cNvSpPr>
          <p:nvPr/>
        </p:nvSpPr>
        <p:spPr bwMode="auto">
          <a:xfrm>
            <a:off x="390525" y="1512083"/>
            <a:ext cx="11410950" cy="2092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wrap="square" lIns="36000" tIns="36000" rIns="36000" bIns="36000" anchor="t" anchorCtr="0" compatLnSpc="0">
            <a:spAutoFit/>
          </a:bodyPr>
          <a:lstStyle>
            <a:defPPr>
              <a:defRPr lang="en-GB"/>
            </a:defPPr>
            <a:lvl1pPr marL="0" marR="0" lvl="0" indent="0">
              <a:lnSpc>
                <a:spcPct val="100000"/>
              </a:lnSpc>
              <a:spcBef>
                <a:spcPts val="0"/>
              </a:spcBef>
              <a:spcAft>
                <a:spcPts val="0"/>
              </a:spcAft>
              <a:buNone/>
              <a:tabLst/>
              <a:defRPr sz="1100" b="0" i="0" u="none" strike="noStrike">
                <a:ln>
                  <a:noFill/>
                </a:ln>
                <a:solidFill>
                  <a:schemeClr val="tx1"/>
                </a:solidFill>
                <a:latin typeface="+mj-lt"/>
                <a:ea typeface="Arimo" pitchFamily="32"/>
                <a:cs typeface="Arimo" pitchFamily="32"/>
              </a:defRPr>
            </a:lvl1pPr>
          </a:lstStyle>
          <a:p>
            <a:r>
              <a:rPr lang="en-US" sz="1400" dirty="0"/>
              <a:t>4)The fourth algorithm (similar to the previous), during the generation of cluster with cluster size higher than one, assigns (by extracting from the proper distribution) the kinetic energy to them, until the total kinetic energy better approximates the </a:t>
            </a:r>
            <a:r>
              <a:rPr lang="en-US" sz="1400" dirty="0" err="1"/>
              <a:t>maxExEcl</a:t>
            </a:r>
            <a:r>
              <a:rPr lang="en-US" sz="1400" dirty="0"/>
              <a:t>.</a:t>
            </a:r>
          </a:p>
          <a:p>
            <a:endParaRPr lang="en-US" sz="1400" dirty="0"/>
          </a:p>
          <a:p>
            <a:r>
              <a:rPr lang="en-US" sz="1400" dirty="0"/>
              <a:t>5)The fifth algorithm is similar to the fourth with almost differences in the technical implementation.</a:t>
            </a:r>
          </a:p>
          <a:p>
            <a:endParaRPr lang="en-US" sz="1400" dirty="0"/>
          </a:p>
          <a:p>
            <a:r>
              <a:rPr lang="en-US" sz="1400" b="1" dirty="0"/>
              <a:t>6)The sixth algorithm follows a different methodology. Indeed it uses the total kinetic energy of the event to evaluate a priori the number of cluster, applying the most likelihood </a:t>
            </a:r>
            <a:r>
              <a:rPr lang="en-US" sz="1400" b="1" dirty="0" err="1"/>
              <a:t>criterium</a:t>
            </a:r>
            <a:r>
              <a:rPr lang="en-US" sz="1400" b="1" dirty="0"/>
              <a:t>.</a:t>
            </a:r>
          </a:p>
          <a:p>
            <a:endParaRPr lang="en-US" sz="1400" dirty="0"/>
          </a:p>
          <a:p>
            <a:r>
              <a:rPr lang="en-US" sz="1400" dirty="0"/>
              <a:t>7)The last algorithm is similar to the second algorithm but generates the kinetic energy for cluster with cluster size higher than one by using the fit of kinetic energy distribution.  </a:t>
            </a:r>
          </a:p>
        </p:txBody>
      </p:sp>
      <p:sp>
        <p:nvSpPr>
          <p:cNvPr id="6" name="CasellaDiTesto 5">
            <a:extLst>
              <a:ext uri="{FF2B5EF4-FFF2-40B4-BE49-F238E27FC236}">
                <a16:creationId xmlns:a16="http://schemas.microsoft.com/office/drawing/2014/main" id="{C51E9660-740A-45AA-935C-3DF65ECA587A}"/>
              </a:ext>
            </a:extLst>
          </p:cNvPr>
          <p:cNvSpPr txBox="1"/>
          <p:nvPr/>
        </p:nvSpPr>
        <p:spPr>
          <a:xfrm>
            <a:off x="390525" y="3591757"/>
            <a:ext cx="5268934" cy="2698422"/>
          </a:xfrm>
          <a:prstGeom prst="rect">
            <a:avLst/>
          </a:prstGeom>
          <a:noFill/>
          <a:ln>
            <a:noFill/>
          </a:ln>
        </p:spPr>
        <p:txBody>
          <a:bodyPr wrap="square" lIns="36000" tIns="36000" rIns="36000" bIns="36000" anchor="t" anchorCtr="0" compatLnSpc="0">
            <a:spAutoFit/>
          </a:bodyPr>
          <a:lstStyle>
            <a:defPPr>
              <a:defRPr lang="en-GB"/>
            </a:defPPr>
            <a:lvl1pPr marL="0" marR="0" lvl="0" indent="0">
              <a:lnSpc>
                <a:spcPct val="100000"/>
              </a:lnSpc>
              <a:spcBef>
                <a:spcPts val="0"/>
              </a:spcBef>
              <a:spcAft>
                <a:spcPts val="0"/>
              </a:spcAft>
              <a:buNone/>
              <a:tabLst/>
              <a:defRPr sz="1100" b="0" i="0" u="none" strike="noStrike">
                <a:ln>
                  <a:noFill/>
                </a:ln>
                <a:solidFill>
                  <a:schemeClr val="tx1"/>
                </a:solidFill>
                <a:latin typeface="+mj-lt"/>
                <a:ea typeface="Arimo" pitchFamily="32"/>
                <a:cs typeface="Arimo" pitchFamily="32"/>
              </a:defRPr>
            </a:lvl1pPr>
          </a:lstStyle>
          <a:p>
            <a:r>
              <a:rPr lang="en-US" sz="1400" dirty="0"/>
              <a:t>List of variables</a:t>
            </a:r>
          </a:p>
          <a:p>
            <a:r>
              <a:rPr lang="en-US" sz="1400" dirty="0" err="1"/>
              <a:t>maxExEcl</a:t>
            </a:r>
            <a:r>
              <a:rPr lang="en-US" sz="1400" dirty="0"/>
              <a:t> : total kinetic energy spent to create clusters with cluster size higher than 1</a:t>
            </a:r>
          </a:p>
          <a:p>
            <a:r>
              <a:rPr lang="en-US" sz="1400" dirty="0" err="1"/>
              <a:t>ExECl</a:t>
            </a:r>
            <a:r>
              <a:rPr lang="en-US" sz="1400" dirty="0"/>
              <a:t> : kinetic energy generated per cluster</a:t>
            </a:r>
          </a:p>
          <a:p>
            <a:r>
              <a:rPr lang="en-US" sz="1400" dirty="0"/>
              <a:t>Ncl1 : number of clusters with cluster size equal to one</a:t>
            </a:r>
          </a:p>
          <a:p>
            <a:r>
              <a:rPr lang="en-US" sz="1400" dirty="0" err="1"/>
              <a:t>Nclp</a:t>
            </a:r>
            <a:r>
              <a:rPr lang="en-US" sz="1400" dirty="0"/>
              <a:t> : number of clusters with cluster size higher than one</a:t>
            </a:r>
          </a:p>
          <a:p>
            <a:r>
              <a:rPr lang="en-US" sz="1400" dirty="0" err="1"/>
              <a:t>maxCut</a:t>
            </a:r>
            <a:r>
              <a:rPr lang="en-US" sz="1400" dirty="0"/>
              <a:t> : energy value equivalent to the range cut set in Geant4</a:t>
            </a:r>
          </a:p>
          <a:p>
            <a:r>
              <a:rPr lang="en-US" sz="1400" dirty="0" err="1"/>
              <a:t>totExECl</a:t>
            </a:r>
            <a:r>
              <a:rPr lang="en-US" sz="1400" dirty="0"/>
              <a:t> : total kinetic energy reconstructed to create clusters with cluster size higher than one</a:t>
            </a:r>
          </a:p>
          <a:p>
            <a:r>
              <a:rPr lang="en-US" sz="1400" dirty="0" err="1"/>
              <a:t>Eloss</a:t>
            </a:r>
            <a:r>
              <a:rPr lang="en-US" sz="1400" dirty="0"/>
              <a:t> : energy loss from a track passing through the cell</a:t>
            </a:r>
          </a:p>
          <a:p>
            <a:r>
              <a:rPr lang="en-US" sz="1400" dirty="0" err="1"/>
              <a:t>ClSz</a:t>
            </a:r>
            <a:r>
              <a:rPr lang="en-US" sz="1400" dirty="0"/>
              <a:t> : cluster size</a:t>
            </a:r>
          </a:p>
          <a:p>
            <a:r>
              <a:rPr lang="en-US" sz="1400" dirty="0" err="1"/>
              <a:t>Eizp</a:t>
            </a:r>
            <a:r>
              <a:rPr lang="en-US" sz="1400" dirty="0"/>
              <a:t> : primary ionization energy, 15.8 eV</a:t>
            </a:r>
          </a:p>
          <a:p>
            <a:r>
              <a:rPr lang="en-US" sz="1400" dirty="0" err="1"/>
              <a:t>Eizs</a:t>
            </a:r>
            <a:r>
              <a:rPr lang="en-US" sz="1400" dirty="0"/>
              <a:t> : secondary ionization energy, 25.6 eV</a:t>
            </a:r>
          </a:p>
        </p:txBody>
      </p:sp>
      <p:sp>
        <p:nvSpPr>
          <p:cNvPr id="7" name="Titolo 1">
            <a:extLst>
              <a:ext uri="{FF2B5EF4-FFF2-40B4-BE49-F238E27FC236}">
                <a16:creationId xmlns:a16="http://schemas.microsoft.com/office/drawing/2014/main" id="{3532F575-1DC9-412A-B44E-003DF1A8E413}"/>
              </a:ext>
            </a:extLst>
          </p:cNvPr>
          <p:cNvSpPr txBox="1">
            <a:spLocks/>
          </p:cNvSpPr>
          <p:nvPr/>
        </p:nvSpPr>
        <p:spPr>
          <a:xfrm>
            <a:off x="2798019" y="841051"/>
            <a:ext cx="6595961" cy="481012"/>
          </a:xfrm>
          <a:prstGeom prst="rect">
            <a:avLst/>
          </a:prstGeom>
        </p:spPr>
        <p:txBody>
          <a:bodyPr/>
          <a:lstStyle>
            <a:lvl1pPr algn="l" defTabSz="337037" rtl="0" eaLnBrk="0" fontAlgn="base" hangingPunct="0">
              <a:spcBef>
                <a:spcPct val="0"/>
              </a:spcBef>
              <a:spcAft>
                <a:spcPct val="0"/>
              </a:spcAft>
              <a:buClr>
                <a:srgbClr val="000000"/>
              </a:buClr>
              <a:buSzPct val="100000"/>
              <a:buFont typeface="Times New Roman" charset="0"/>
              <a:defRPr sz="1800">
                <a:solidFill>
                  <a:srgbClr val="006633"/>
                </a:solidFill>
                <a:latin typeface="+mj-lt"/>
                <a:ea typeface="+mj-ea"/>
                <a:cs typeface="+mj-cs"/>
              </a:defRPr>
            </a:lvl1pPr>
            <a:lvl2pPr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2pPr>
            <a:lvl3pPr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3pPr>
            <a:lvl4pPr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4pPr>
            <a:lvl5pPr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5pPr>
            <a:lvl6pPr marL="1886453" indent="-171496"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6pPr>
            <a:lvl7pPr marL="2229444" indent="-171496"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7pPr>
            <a:lvl8pPr marL="2572436" indent="-171496"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8pPr>
            <a:lvl9pPr marL="2915427" indent="-171496"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9pPr>
          </a:lstStyle>
          <a:p>
            <a:r>
              <a:rPr lang="en-GB" b="1" u="none" kern="0" dirty="0">
                <a:solidFill>
                  <a:schemeClr val="tx1"/>
                </a:solidFill>
                <a:effectLst>
                  <a:outerShdw blurRad="38100" dist="38100" dir="2700000" algn="tl">
                    <a:srgbClr val="000000">
                      <a:alpha val="43137"/>
                    </a:srgbClr>
                  </a:outerShdw>
                </a:effectLst>
              </a:rPr>
              <a:t>Drift Chamber simulation - </a:t>
            </a:r>
            <a:r>
              <a:rPr lang="en-US" b="1" u="none" kern="0" dirty="0">
                <a:solidFill>
                  <a:schemeClr val="tx1"/>
                </a:solidFill>
                <a:effectLst>
                  <a:outerShdw blurRad="38100" dist="38100" dir="2700000" algn="tl">
                    <a:srgbClr val="000000">
                      <a:alpha val="43137"/>
                    </a:srgbClr>
                  </a:outerShdw>
                </a:effectLst>
              </a:rPr>
              <a:t>Cluster Counting/Timing simulation-The algorithms</a:t>
            </a:r>
          </a:p>
        </p:txBody>
      </p:sp>
    </p:spTree>
    <p:extLst>
      <p:ext uri="{BB962C8B-B14F-4D97-AF65-F5344CB8AC3E}">
        <p14:creationId xmlns:p14="http://schemas.microsoft.com/office/powerpoint/2010/main" val="2477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88A290D-B576-4926-AF38-407F935C77C9}"/>
              </a:ext>
            </a:extLst>
          </p:cNvPr>
          <p:cNvSpPr>
            <a:spLocks noGrp="1"/>
          </p:cNvSpPr>
          <p:nvPr>
            <p:ph type="dt" sz="half" idx="10"/>
          </p:nvPr>
        </p:nvSpPr>
        <p:spPr/>
        <p:txBody>
          <a:bodyPr/>
          <a:lstStyle/>
          <a:p>
            <a:fld id="{D150C410-D4EC-4D9B-BAB2-66744AC1BEA0}" type="datetime1">
              <a:rPr lang="en-US" smtClean="0"/>
              <a:t>4/14/2021</a:t>
            </a:fld>
            <a:endParaRPr lang="en-US" dirty="0"/>
          </a:p>
        </p:txBody>
      </p:sp>
      <p:sp>
        <p:nvSpPr>
          <p:cNvPr id="4" name="Segnaposto numero diapositiva 3">
            <a:extLst>
              <a:ext uri="{FF2B5EF4-FFF2-40B4-BE49-F238E27FC236}">
                <a16:creationId xmlns:a16="http://schemas.microsoft.com/office/drawing/2014/main" id="{1AB445D2-B108-44A7-8769-EC5B506386CE}"/>
              </a:ext>
            </a:extLst>
          </p:cNvPr>
          <p:cNvSpPr>
            <a:spLocks noGrp="1"/>
          </p:cNvSpPr>
          <p:nvPr>
            <p:ph type="sldNum" sz="quarter" idx="12"/>
          </p:nvPr>
        </p:nvSpPr>
        <p:spPr/>
        <p:txBody>
          <a:bodyPr/>
          <a:lstStyle/>
          <a:p>
            <a:fld id="{6D22F896-40B5-4ADD-8801-0D06FADFA095}" type="slidenum">
              <a:rPr lang="en-US" smtClean="0"/>
              <a:t>12</a:t>
            </a:fld>
            <a:endParaRPr lang="en-US" dirty="0"/>
          </a:p>
        </p:txBody>
      </p:sp>
      <p:pic>
        <p:nvPicPr>
          <p:cNvPr id="5" name="Immagine 4">
            <a:extLst>
              <a:ext uri="{FF2B5EF4-FFF2-40B4-BE49-F238E27FC236}">
                <a16:creationId xmlns:a16="http://schemas.microsoft.com/office/drawing/2014/main" id="{0B25553B-A430-4ADE-A6BF-642C2196E344}"/>
              </a:ext>
            </a:extLst>
          </p:cNvPr>
          <p:cNvPicPr>
            <a:picLocks noChangeAspect="1"/>
          </p:cNvPicPr>
          <p:nvPr/>
        </p:nvPicPr>
        <p:blipFill>
          <a:blip r:embed="rId2">
            <a:lum/>
            <a:alphaModFix/>
          </a:blip>
          <a:srcRect/>
          <a:stretch>
            <a:fillRect/>
          </a:stretch>
        </p:blipFill>
        <p:spPr>
          <a:xfrm>
            <a:off x="7384622" y="1042982"/>
            <a:ext cx="4178239" cy="2880000"/>
          </a:xfrm>
          <a:prstGeom prst="rect">
            <a:avLst/>
          </a:prstGeom>
          <a:noFill/>
          <a:ln>
            <a:noFill/>
          </a:ln>
        </p:spPr>
      </p:pic>
      <p:pic>
        <p:nvPicPr>
          <p:cNvPr id="6" name="Immagine 5">
            <a:extLst>
              <a:ext uri="{FF2B5EF4-FFF2-40B4-BE49-F238E27FC236}">
                <a16:creationId xmlns:a16="http://schemas.microsoft.com/office/drawing/2014/main" id="{2ECD2389-A93E-4EE0-A84C-C2713CC26F29}"/>
              </a:ext>
            </a:extLst>
          </p:cNvPr>
          <p:cNvPicPr>
            <a:picLocks noChangeAspect="1"/>
          </p:cNvPicPr>
          <p:nvPr/>
        </p:nvPicPr>
        <p:blipFill>
          <a:blip r:embed="rId3">
            <a:lum/>
            <a:alphaModFix/>
          </a:blip>
          <a:srcRect/>
          <a:stretch>
            <a:fillRect/>
          </a:stretch>
        </p:blipFill>
        <p:spPr>
          <a:xfrm>
            <a:off x="1333499" y="1129997"/>
            <a:ext cx="4232109" cy="2880000"/>
          </a:xfrm>
          <a:prstGeom prst="rect">
            <a:avLst/>
          </a:prstGeom>
          <a:noFill/>
          <a:ln>
            <a:noFill/>
          </a:ln>
        </p:spPr>
      </p:pic>
      <p:sp>
        <p:nvSpPr>
          <p:cNvPr id="7" name="CasellaDiTesto 6">
            <a:extLst>
              <a:ext uri="{FF2B5EF4-FFF2-40B4-BE49-F238E27FC236}">
                <a16:creationId xmlns:a16="http://schemas.microsoft.com/office/drawing/2014/main" id="{962C77E8-F0FD-4F64-8F12-B2885802F32B}"/>
              </a:ext>
            </a:extLst>
          </p:cNvPr>
          <p:cNvSpPr txBox="1"/>
          <p:nvPr/>
        </p:nvSpPr>
        <p:spPr>
          <a:xfrm>
            <a:off x="5841167" y="3477802"/>
            <a:ext cx="1490579" cy="765200"/>
          </a:xfrm>
          <a:prstGeom prst="rect">
            <a:avLst/>
          </a:prstGeom>
          <a:noFill/>
          <a:ln>
            <a:noFill/>
          </a:ln>
        </p:spPr>
        <p:txBody>
          <a:bodyPr wrap="square" lIns="36000" tIns="36000" rIns="36000" bIns="36000" anchor="t" anchorCtr="0" compatLnSpc="0">
            <a:spAutoFit/>
          </a:bodyPr>
          <a:lstStyle>
            <a:defPPr>
              <a:defRPr lang="en-GB"/>
            </a:defPPr>
            <a:lvl1pPr marL="0" marR="0" lvl="0" indent="0">
              <a:lnSpc>
                <a:spcPct val="100000"/>
              </a:lnSpc>
              <a:spcBef>
                <a:spcPts val="0"/>
              </a:spcBef>
              <a:spcAft>
                <a:spcPts val="0"/>
              </a:spcAft>
              <a:buNone/>
              <a:tabLst/>
              <a:defRPr sz="1100" b="0" i="0" u="none" strike="noStrike">
                <a:ln>
                  <a:noFill/>
                </a:ln>
                <a:solidFill>
                  <a:schemeClr val="tx1"/>
                </a:solidFill>
                <a:latin typeface="+mj-lt"/>
                <a:ea typeface="Arimo" pitchFamily="32"/>
                <a:cs typeface="Arimo" pitchFamily="32"/>
              </a:defRPr>
            </a:lvl1pPr>
          </a:lstStyle>
          <a:p>
            <a:r>
              <a:rPr lang="en-US" sz="1600" dirty="0"/>
              <a:t>Case of study: </a:t>
            </a:r>
            <a:r>
              <a:rPr lang="en-US" sz="1600" dirty="0">
                <a:solidFill>
                  <a:srgbClr val="C00000"/>
                </a:solidFill>
              </a:rPr>
              <a:t>muon at 300 MeV</a:t>
            </a:r>
          </a:p>
        </p:txBody>
      </p:sp>
      <p:sp>
        <p:nvSpPr>
          <p:cNvPr id="10" name="CasellaDiTesto 9">
            <a:extLst>
              <a:ext uri="{FF2B5EF4-FFF2-40B4-BE49-F238E27FC236}">
                <a16:creationId xmlns:a16="http://schemas.microsoft.com/office/drawing/2014/main" id="{DF17CC20-FFA6-42F4-B81D-B9717315C8D4}"/>
              </a:ext>
            </a:extLst>
          </p:cNvPr>
          <p:cNvSpPr txBox="1"/>
          <p:nvPr/>
        </p:nvSpPr>
        <p:spPr>
          <a:xfrm>
            <a:off x="265923" y="1946847"/>
            <a:ext cx="1474961" cy="338554"/>
          </a:xfrm>
          <a:prstGeom prst="rect">
            <a:avLst/>
          </a:prstGeom>
          <a:noFill/>
        </p:spPr>
        <p:txBody>
          <a:bodyPr wrap="square" rtlCol="0">
            <a:spAutoFit/>
          </a:bodyPr>
          <a:lstStyle/>
          <a:p>
            <a:r>
              <a:rPr lang="en-GB" sz="1600" b="0" u="none" dirty="0">
                <a:solidFill>
                  <a:schemeClr val="tx1"/>
                </a:solidFill>
              </a:rPr>
              <a:t>MC Truth</a:t>
            </a:r>
          </a:p>
        </p:txBody>
      </p:sp>
      <p:sp>
        <p:nvSpPr>
          <p:cNvPr id="12" name="Titolo 1">
            <a:extLst>
              <a:ext uri="{FF2B5EF4-FFF2-40B4-BE49-F238E27FC236}">
                <a16:creationId xmlns:a16="http://schemas.microsoft.com/office/drawing/2014/main" id="{B6368714-F4A3-4757-AE18-09BF35557275}"/>
              </a:ext>
            </a:extLst>
          </p:cNvPr>
          <p:cNvSpPr txBox="1">
            <a:spLocks/>
          </p:cNvSpPr>
          <p:nvPr/>
        </p:nvSpPr>
        <p:spPr>
          <a:xfrm>
            <a:off x="2444874" y="648985"/>
            <a:ext cx="8060482" cy="481012"/>
          </a:xfrm>
          <a:prstGeom prst="rect">
            <a:avLst/>
          </a:prstGeom>
        </p:spPr>
        <p:txBody>
          <a:bodyPr/>
          <a:lstStyle>
            <a:lvl1pPr algn="l" defTabSz="337037" rtl="0" eaLnBrk="0" fontAlgn="base" hangingPunct="0">
              <a:spcBef>
                <a:spcPct val="0"/>
              </a:spcBef>
              <a:spcAft>
                <a:spcPct val="0"/>
              </a:spcAft>
              <a:buClr>
                <a:srgbClr val="000000"/>
              </a:buClr>
              <a:buSzPct val="100000"/>
              <a:buFont typeface="Times New Roman" charset="0"/>
              <a:defRPr sz="1800">
                <a:solidFill>
                  <a:srgbClr val="006633"/>
                </a:solidFill>
                <a:latin typeface="+mj-lt"/>
                <a:ea typeface="+mj-ea"/>
                <a:cs typeface="+mj-cs"/>
              </a:defRPr>
            </a:lvl1pPr>
            <a:lvl2pPr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2pPr>
            <a:lvl3pPr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3pPr>
            <a:lvl4pPr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4pPr>
            <a:lvl5pPr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5pPr>
            <a:lvl6pPr marL="1886453" indent="-171496"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6pPr>
            <a:lvl7pPr marL="2229444" indent="-171496"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7pPr>
            <a:lvl8pPr marL="2572436" indent="-171496"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8pPr>
            <a:lvl9pPr marL="2915427" indent="-171496"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9pPr>
          </a:lstStyle>
          <a:p>
            <a:r>
              <a:rPr lang="en-GB" b="1" u="none" kern="0" dirty="0">
                <a:solidFill>
                  <a:schemeClr val="tx1"/>
                </a:solidFill>
                <a:effectLst>
                  <a:outerShdw blurRad="38100" dist="38100" dir="2700000" algn="tl">
                    <a:srgbClr val="000000">
                      <a:alpha val="43137"/>
                    </a:srgbClr>
                  </a:outerShdw>
                </a:effectLst>
              </a:rPr>
              <a:t>Drift Chamber simulation - </a:t>
            </a:r>
            <a:r>
              <a:rPr lang="en-US" b="1" u="none" kern="0" dirty="0">
                <a:solidFill>
                  <a:schemeClr val="tx1"/>
                </a:solidFill>
                <a:effectLst>
                  <a:outerShdw blurRad="38100" dist="38100" dir="2700000" algn="tl">
                    <a:srgbClr val="000000">
                      <a:alpha val="43137"/>
                    </a:srgbClr>
                  </a:outerShdw>
                </a:effectLst>
              </a:rPr>
              <a:t>Cluster Counting/Timing simulation-Results</a:t>
            </a:r>
          </a:p>
        </p:txBody>
      </p:sp>
      <p:pic>
        <p:nvPicPr>
          <p:cNvPr id="15" name="Immagine 14">
            <a:extLst>
              <a:ext uri="{FF2B5EF4-FFF2-40B4-BE49-F238E27FC236}">
                <a16:creationId xmlns:a16="http://schemas.microsoft.com/office/drawing/2014/main" id="{D6DE8984-43DE-449F-8603-6508FA63247D}"/>
              </a:ext>
            </a:extLst>
          </p:cNvPr>
          <p:cNvPicPr>
            <a:picLocks noChangeAspect="1"/>
          </p:cNvPicPr>
          <p:nvPr/>
        </p:nvPicPr>
        <p:blipFill>
          <a:blip r:embed="rId4">
            <a:lum/>
            <a:alphaModFix/>
          </a:blip>
          <a:srcRect/>
          <a:stretch>
            <a:fillRect/>
          </a:stretch>
        </p:blipFill>
        <p:spPr>
          <a:xfrm>
            <a:off x="1333499" y="3983444"/>
            <a:ext cx="4221990" cy="2880000"/>
          </a:xfrm>
          <a:prstGeom prst="rect">
            <a:avLst/>
          </a:prstGeom>
          <a:noFill/>
          <a:ln>
            <a:noFill/>
          </a:ln>
        </p:spPr>
      </p:pic>
      <p:pic>
        <p:nvPicPr>
          <p:cNvPr id="16" name="Immagine 15">
            <a:extLst>
              <a:ext uri="{FF2B5EF4-FFF2-40B4-BE49-F238E27FC236}">
                <a16:creationId xmlns:a16="http://schemas.microsoft.com/office/drawing/2014/main" id="{DDB52C7D-901C-4619-BD74-3C16226DC017}"/>
              </a:ext>
            </a:extLst>
          </p:cNvPr>
          <p:cNvPicPr>
            <a:picLocks noChangeAspect="1"/>
          </p:cNvPicPr>
          <p:nvPr/>
        </p:nvPicPr>
        <p:blipFill>
          <a:blip r:embed="rId5">
            <a:lum/>
            <a:alphaModFix/>
          </a:blip>
          <a:srcRect/>
          <a:stretch>
            <a:fillRect/>
          </a:stretch>
        </p:blipFill>
        <p:spPr>
          <a:xfrm>
            <a:off x="7437499" y="3922982"/>
            <a:ext cx="4178238" cy="2880000"/>
          </a:xfrm>
          <a:prstGeom prst="rect">
            <a:avLst/>
          </a:prstGeom>
          <a:noFill/>
          <a:ln>
            <a:noFill/>
          </a:ln>
        </p:spPr>
      </p:pic>
      <p:sp>
        <p:nvSpPr>
          <p:cNvPr id="17" name="CasellaDiTesto 16">
            <a:extLst>
              <a:ext uri="{FF2B5EF4-FFF2-40B4-BE49-F238E27FC236}">
                <a16:creationId xmlns:a16="http://schemas.microsoft.com/office/drawing/2014/main" id="{6CEC927F-7C1B-418F-8917-2F23EF2D9CB7}"/>
              </a:ext>
            </a:extLst>
          </p:cNvPr>
          <p:cNvSpPr txBox="1"/>
          <p:nvPr/>
        </p:nvSpPr>
        <p:spPr>
          <a:xfrm>
            <a:off x="265923" y="4635880"/>
            <a:ext cx="1732890" cy="338554"/>
          </a:xfrm>
          <a:prstGeom prst="rect">
            <a:avLst/>
          </a:prstGeom>
          <a:noFill/>
        </p:spPr>
        <p:txBody>
          <a:bodyPr wrap="square" rtlCol="0">
            <a:spAutoFit/>
          </a:bodyPr>
          <a:lstStyle/>
          <a:p>
            <a:r>
              <a:rPr lang="en-GB" sz="1600" b="0" u="none" dirty="0">
                <a:solidFill>
                  <a:schemeClr val="tx1"/>
                </a:solidFill>
              </a:rPr>
              <a:t>2</a:t>
            </a:r>
            <a:r>
              <a:rPr lang="en-GB" sz="1600" b="0" u="none" baseline="30000" dirty="0">
                <a:solidFill>
                  <a:schemeClr val="tx1"/>
                </a:solidFill>
              </a:rPr>
              <a:t>st</a:t>
            </a:r>
            <a:r>
              <a:rPr lang="en-GB" sz="1600" b="0" u="none" dirty="0">
                <a:solidFill>
                  <a:schemeClr val="tx1"/>
                </a:solidFill>
              </a:rPr>
              <a:t> algorithm</a:t>
            </a:r>
          </a:p>
        </p:txBody>
      </p:sp>
    </p:spTree>
    <p:extLst>
      <p:ext uri="{BB962C8B-B14F-4D97-AF65-F5344CB8AC3E}">
        <p14:creationId xmlns:p14="http://schemas.microsoft.com/office/powerpoint/2010/main" val="644321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A159CFBD-8287-4F93-9B47-772E44091AD3}"/>
              </a:ext>
            </a:extLst>
          </p:cNvPr>
          <p:cNvSpPr>
            <a:spLocks noGrp="1"/>
          </p:cNvSpPr>
          <p:nvPr>
            <p:ph type="dt" sz="half" idx="10"/>
          </p:nvPr>
        </p:nvSpPr>
        <p:spPr/>
        <p:txBody>
          <a:bodyPr/>
          <a:lstStyle/>
          <a:p>
            <a:fld id="{075FCDDC-EB2D-420F-9682-9B6B101B2ABF}" type="datetime1">
              <a:rPr lang="en-US" smtClean="0"/>
              <a:t>4/14/2021</a:t>
            </a:fld>
            <a:endParaRPr lang="en-US" dirty="0"/>
          </a:p>
        </p:txBody>
      </p:sp>
      <p:sp>
        <p:nvSpPr>
          <p:cNvPr id="4" name="Segnaposto numero diapositiva 3">
            <a:extLst>
              <a:ext uri="{FF2B5EF4-FFF2-40B4-BE49-F238E27FC236}">
                <a16:creationId xmlns:a16="http://schemas.microsoft.com/office/drawing/2014/main" id="{32D5E083-A85E-4B6B-B1FC-A685B5A3267A}"/>
              </a:ext>
            </a:extLst>
          </p:cNvPr>
          <p:cNvSpPr>
            <a:spLocks noGrp="1"/>
          </p:cNvSpPr>
          <p:nvPr>
            <p:ph type="sldNum" sz="quarter" idx="12"/>
          </p:nvPr>
        </p:nvSpPr>
        <p:spPr/>
        <p:txBody>
          <a:bodyPr/>
          <a:lstStyle/>
          <a:p>
            <a:fld id="{6D22F896-40B5-4ADD-8801-0D06FADFA095}" type="slidenum">
              <a:rPr lang="en-US" smtClean="0"/>
              <a:t>13</a:t>
            </a:fld>
            <a:endParaRPr lang="en-US" dirty="0"/>
          </a:p>
        </p:txBody>
      </p:sp>
      <p:pic>
        <p:nvPicPr>
          <p:cNvPr id="8" name="Immagine 7">
            <a:extLst>
              <a:ext uri="{FF2B5EF4-FFF2-40B4-BE49-F238E27FC236}">
                <a16:creationId xmlns:a16="http://schemas.microsoft.com/office/drawing/2014/main" id="{B3A7EA7A-7200-485D-8629-1182F67252D1}"/>
              </a:ext>
            </a:extLst>
          </p:cNvPr>
          <p:cNvPicPr>
            <a:picLocks noChangeAspect="1"/>
          </p:cNvPicPr>
          <p:nvPr/>
        </p:nvPicPr>
        <p:blipFill>
          <a:blip r:embed="rId2">
            <a:lum/>
            <a:alphaModFix/>
          </a:blip>
          <a:srcRect/>
          <a:stretch>
            <a:fillRect/>
          </a:stretch>
        </p:blipFill>
        <p:spPr>
          <a:xfrm>
            <a:off x="1332000" y="1130400"/>
            <a:ext cx="4173914" cy="2880000"/>
          </a:xfrm>
          <a:prstGeom prst="rect">
            <a:avLst/>
          </a:prstGeom>
          <a:noFill/>
          <a:ln>
            <a:noFill/>
          </a:ln>
        </p:spPr>
      </p:pic>
      <p:pic>
        <p:nvPicPr>
          <p:cNvPr id="9" name="Immagine 8">
            <a:extLst>
              <a:ext uri="{FF2B5EF4-FFF2-40B4-BE49-F238E27FC236}">
                <a16:creationId xmlns:a16="http://schemas.microsoft.com/office/drawing/2014/main" id="{ABB2C062-9998-4895-90D5-981F6356636A}"/>
              </a:ext>
            </a:extLst>
          </p:cNvPr>
          <p:cNvPicPr>
            <a:picLocks noChangeAspect="1"/>
          </p:cNvPicPr>
          <p:nvPr/>
        </p:nvPicPr>
        <p:blipFill>
          <a:blip r:embed="rId3">
            <a:lum/>
            <a:alphaModFix/>
          </a:blip>
          <a:srcRect/>
          <a:stretch>
            <a:fillRect/>
          </a:stretch>
        </p:blipFill>
        <p:spPr>
          <a:xfrm>
            <a:off x="7383600" y="1044000"/>
            <a:ext cx="4085106" cy="2880000"/>
          </a:xfrm>
          <a:prstGeom prst="rect">
            <a:avLst/>
          </a:prstGeom>
          <a:noFill/>
          <a:ln>
            <a:noFill/>
          </a:ln>
        </p:spPr>
      </p:pic>
      <p:pic>
        <p:nvPicPr>
          <p:cNvPr id="10" name="Immagine 9">
            <a:extLst>
              <a:ext uri="{FF2B5EF4-FFF2-40B4-BE49-F238E27FC236}">
                <a16:creationId xmlns:a16="http://schemas.microsoft.com/office/drawing/2014/main" id="{4A974B27-0C6C-4658-840C-3C1AA7FDB10A}"/>
              </a:ext>
            </a:extLst>
          </p:cNvPr>
          <p:cNvPicPr>
            <a:picLocks noChangeAspect="1"/>
          </p:cNvPicPr>
          <p:nvPr/>
        </p:nvPicPr>
        <p:blipFill>
          <a:blip r:embed="rId4">
            <a:lum/>
            <a:alphaModFix/>
          </a:blip>
          <a:srcRect/>
          <a:stretch>
            <a:fillRect/>
          </a:stretch>
        </p:blipFill>
        <p:spPr>
          <a:xfrm>
            <a:off x="7308506" y="3924000"/>
            <a:ext cx="4235294" cy="2880000"/>
          </a:xfrm>
          <a:prstGeom prst="rect">
            <a:avLst/>
          </a:prstGeom>
          <a:noFill/>
          <a:ln>
            <a:noFill/>
          </a:ln>
        </p:spPr>
      </p:pic>
      <p:pic>
        <p:nvPicPr>
          <p:cNvPr id="11" name="Immagine 10">
            <a:extLst>
              <a:ext uri="{FF2B5EF4-FFF2-40B4-BE49-F238E27FC236}">
                <a16:creationId xmlns:a16="http://schemas.microsoft.com/office/drawing/2014/main" id="{98A00A65-429B-460E-9EAF-1D33A25121CD}"/>
              </a:ext>
            </a:extLst>
          </p:cNvPr>
          <p:cNvPicPr>
            <a:picLocks noChangeAspect="1"/>
          </p:cNvPicPr>
          <p:nvPr/>
        </p:nvPicPr>
        <p:blipFill>
          <a:blip r:embed="rId5">
            <a:lum/>
            <a:alphaModFix/>
          </a:blip>
          <a:srcRect/>
          <a:stretch>
            <a:fillRect/>
          </a:stretch>
        </p:blipFill>
        <p:spPr>
          <a:xfrm>
            <a:off x="1224244" y="3978000"/>
            <a:ext cx="4235294" cy="2880000"/>
          </a:xfrm>
          <a:prstGeom prst="rect">
            <a:avLst/>
          </a:prstGeom>
          <a:noFill/>
          <a:ln>
            <a:noFill/>
          </a:ln>
        </p:spPr>
      </p:pic>
      <p:sp>
        <p:nvSpPr>
          <p:cNvPr id="13" name="CasellaDiTesto 12">
            <a:extLst>
              <a:ext uri="{FF2B5EF4-FFF2-40B4-BE49-F238E27FC236}">
                <a16:creationId xmlns:a16="http://schemas.microsoft.com/office/drawing/2014/main" id="{23924644-EDA5-4C10-990B-436812D1ACE2}"/>
              </a:ext>
            </a:extLst>
          </p:cNvPr>
          <p:cNvSpPr txBox="1"/>
          <p:nvPr/>
        </p:nvSpPr>
        <p:spPr>
          <a:xfrm>
            <a:off x="260248" y="1931055"/>
            <a:ext cx="1732890" cy="338554"/>
          </a:xfrm>
          <a:prstGeom prst="rect">
            <a:avLst/>
          </a:prstGeom>
          <a:noFill/>
        </p:spPr>
        <p:txBody>
          <a:bodyPr wrap="square" rtlCol="0">
            <a:spAutoFit/>
          </a:bodyPr>
          <a:lstStyle/>
          <a:p>
            <a:r>
              <a:rPr lang="en-GB" sz="1600" dirty="0"/>
              <a:t>3</a:t>
            </a:r>
            <a:r>
              <a:rPr lang="en-GB" sz="1600" b="0" u="none" baseline="30000" dirty="0">
                <a:solidFill>
                  <a:schemeClr val="tx1"/>
                </a:solidFill>
              </a:rPr>
              <a:t>st</a:t>
            </a:r>
            <a:r>
              <a:rPr lang="en-GB" sz="1600" b="0" u="none" dirty="0">
                <a:solidFill>
                  <a:schemeClr val="tx1"/>
                </a:solidFill>
              </a:rPr>
              <a:t> algorithm</a:t>
            </a:r>
          </a:p>
        </p:txBody>
      </p:sp>
      <p:sp>
        <p:nvSpPr>
          <p:cNvPr id="14" name="CasellaDiTesto 13">
            <a:extLst>
              <a:ext uri="{FF2B5EF4-FFF2-40B4-BE49-F238E27FC236}">
                <a16:creationId xmlns:a16="http://schemas.microsoft.com/office/drawing/2014/main" id="{B363DDD8-2E28-4BA6-99A7-E06F99A8D826}"/>
              </a:ext>
            </a:extLst>
          </p:cNvPr>
          <p:cNvSpPr txBox="1"/>
          <p:nvPr/>
        </p:nvSpPr>
        <p:spPr>
          <a:xfrm>
            <a:off x="311423" y="4581265"/>
            <a:ext cx="1732890" cy="338554"/>
          </a:xfrm>
          <a:prstGeom prst="rect">
            <a:avLst/>
          </a:prstGeom>
          <a:noFill/>
        </p:spPr>
        <p:txBody>
          <a:bodyPr wrap="square" rtlCol="0">
            <a:spAutoFit/>
          </a:bodyPr>
          <a:lstStyle/>
          <a:p>
            <a:r>
              <a:rPr lang="en-GB" sz="1600" dirty="0"/>
              <a:t>6</a:t>
            </a:r>
            <a:r>
              <a:rPr lang="en-GB" sz="1600" b="0" u="none" baseline="30000" dirty="0">
                <a:solidFill>
                  <a:schemeClr val="tx1"/>
                </a:solidFill>
              </a:rPr>
              <a:t>st</a:t>
            </a:r>
            <a:r>
              <a:rPr lang="en-GB" sz="1600" b="0" u="none" dirty="0">
                <a:solidFill>
                  <a:schemeClr val="tx1"/>
                </a:solidFill>
              </a:rPr>
              <a:t> algorithm</a:t>
            </a:r>
          </a:p>
        </p:txBody>
      </p:sp>
      <p:sp>
        <p:nvSpPr>
          <p:cNvPr id="15" name="Titolo 1">
            <a:extLst>
              <a:ext uri="{FF2B5EF4-FFF2-40B4-BE49-F238E27FC236}">
                <a16:creationId xmlns:a16="http://schemas.microsoft.com/office/drawing/2014/main" id="{453CD55B-7576-4F88-B3D3-BA06D2C09A3A}"/>
              </a:ext>
            </a:extLst>
          </p:cNvPr>
          <p:cNvSpPr txBox="1">
            <a:spLocks/>
          </p:cNvSpPr>
          <p:nvPr/>
        </p:nvSpPr>
        <p:spPr>
          <a:xfrm>
            <a:off x="2444874" y="648985"/>
            <a:ext cx="8060482" cy="481012"/>
          </a:xfrm>
          <a:prstGeom prst="rect">
            <a:avLst/>
          </a:prstGeom>
        </p:spPr>
        <p:txBody>
          <a:bodyPr/>
          <a:lstStyle>
            <a:lvl1pPr algn="l" defTabSz="337037" rtl="0" eaLnBrk="0" fontAlgn="base" hangingPunct="0">
              <a:spcBef>
                <a:spcPct val="0"/>
              </a:spcBef>
              <a:spcAft>
                <a:spcPct val="0"/>
              </a:spcAft>
              <a:buClr>
                <a:srgbClr val="000000"/>
              </a:buClr>
              <a:buSzPct val="100000"/>
              <a:buFont typeface="Times New Roman" charset="0"/>
              <a:defRPr sz="1800">
                <a:solidFill>
                  <a:srgbClr val="006633"/>
                </a:solidFill>
                <a:latin typeface="+mj-lt"/>
                <a:ea typeface="+mj-ea"/>
                <a:cs typeface="+mj-cs"/>
              </a:defRPr>
            </a:lvl1pPr>
            <a:lvl2pPr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2pPr>
            <a:lvl3pPr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3pPr>
            <a:lvl4pPr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4pPr>
            <a:lvl5pPr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5pPr>
            <a:lvl6pPr marL="1886453" indent="-171496"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6pPr>
            <a:lvl7pPr marL="2229444" indent="-171496"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7pPr>
            <a:lvl8pPr marL="2572436" indent="-171496"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8pPr>
            <a:lvl9pPr marL="2915427" indent="-171496"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9pPr>
          </a:lstStyle>
          <a:p>
            <a:r>
              <a:rPr lang="en-GB" b="1" u="none" kern="0" dirty="0">
                <a:solidFill>
                  <a:schemeClr val="tx1"/>
                </a:solidFill>
                <a:effectLst>
                  <a:outerShdw blurRad="38100" dist="38100" dir="2700000" algn="tl">
                    <a:srgbClr val="000000">
                      <a:alpha val="43137"/>
                    </a:srgbClr>
                  </a:outerShdw>
                </a:effectLst>
              </a:rPr>
              <a:t>Drift Chamber simulation - </a:t>
            </a:r>
            <a:r>
              <a:rPr lang="en-US" b="1" u="none" kern="0" dirty="0">
                <a:solidFill>
                  <a:schemeClr val="tx1"/>
                </a:solidFill>
                <a:effectLst>
                  <a:outerShdw blurRad="38100" dist="38100" dir="2700000" algn="tl">
                    <a:srgbClr val="000000">
                      <a:alpha val="43137"/>
                    </a:srgbClr>
                  </a:outerShdw>
                </a:effectLst>
              </a:rPr>
              <a:t>Cluster Counting/Timing simulation-Results</a:t>
            </a:r>
          </a:p>
        </p:txBody>
      </p:sp>
    </p:spTree>
    <p:extLst>
      <p:ext uri="{BB962C8B-B14F-4D97-AF65-F5344CB8AC3E}">
        <p14:creationId xmlns:p14="http://schemas.microsoft.com/office/powerpoint/2010/main" val="829166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BCCAFFD-7DE5-470E-83D4-4AF463DC4136}"/>
              </a:ext>
            </a:extLst>
          </p:cNvPr>
          <p:cNvSpPr>
            <a:spLocks noGrp="1"/>
          </p:cNvSpPr>
          <p:nvPr>
            <p:ph type="dt" sz="half" idx="10"/>
          </p:nvPr>
        </p:nvSpPr>
        <p:spPr/>
        <p:txBody>
          <a:bodyPr/>
          <a:lstStyle/>
          <a:p>
            <a:fld id="{42ADEC90-E973-4F5A-ACDB-08F37AD18A34}" type="datetime1">
              <a:rPr lang="en-US" smtClean="0"/>
              <a:t>4/14/2021</a:t>
            </a:fld>
            <a:endParaRPr lang="en-US" dirty="0"/>
          </a:p>
        </p:txBody>
      </p:sp>
      <p:sp>
        <p:nvSpPr>
          <p:cNvPr id="4" name="Segnaposto numero diapositiva 3">
            <a:extLst>
              <a:ext uri="{FF2B5EF4-FFF2-40B4-BE49-F238E27FC236}">
                <a16:creationId xmlns:a16="http://schemas.microsoft.com/office/drawing/2014/main" id="{343D489E-6FE1-4CE8-AA94-0BAF6D1F3EE8}"/>
              </a:ext>
            </a:extLst>
          </p:cNvPr>
          <p:cNvSpPr>
            <a:spLocks noGrp="1"/>
          </p:cNvSpPr>
          <p:nvPr>
            <p:ph type="sldNum" sz="quarter" idx="12"/>
          </p:nvPr>
        </p:nvSpPr>
        <p:spPr/>
        <p:txBody>
          <a:bodyPr/>
          <a:lstStyle/>
          <a:p>
            <a:fld id="{6D22F896-40B5-4ADD-8801-0D06FADFA095}" type="slidenum">
              <a:rPr lang="en-US" smtClean="0"/>
              <a:t>14</a:t>
            </a:fld>
            <a:endParaRPr lang="en-US" dirty="0"/>
          </a:p>
        </p:txBody>
      </p:sp>
      <p:sp>
        <p:nvSpPr>
          <p:cNvPr id="5" name="Segnaposto data 1">
            <a:extLst>
              <a:ext uri="{FF2B5EF4-FFF2-40B4-BE49-F238E27FC236}">
                <a16:creationId xmlns:a16="http://schemas.microsoft.com/office/drawing/2014/main" id="{F6713F56-9489-42C5-B232-4EDC99843A0E}"/>
              </a:ext>
            </a:extLst>
          </p:cNvPr>
          <p:cNvSpPr txBox="1">
            <a:spLocks/>
          </p:cNvSpPr>
          <p:nvPr/>
        </p:nvSpPr>
        <p:spPr>
          <a:xfrm>
            <a:off x="640080" y="7132320"/>
            <a:ext cx="1229759" cy="2880000"/>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09/02/2021</a:t>
            </a:r>
          </a:p>
        </p:txBody>
      </p:sp>
      <p:sp>
        <p:nvSpPr>
          <p:cNvPr id="6" name="Segnaposto numero diapositiva 3">
            <a:extLst>
              <a:ext uri="{FF2B5EF4-FFF2-40B4-BE49-F238E27FC236}">
                <a16:creationId xmlns:a16="http://schemas.microsoft.com/office/drawing/2014/main" id="{A9212562-698A-4F25-80B5-F6F0AD6AF567}"/>
              </a:ext>
            </a:extLst>
          </p:cNvPr>
          <p:cNvSpPr txBox="1">
            <a:spLocks/>
          </p:cNvSpPr>
          <p:nvPr/>
        </p:nvSpPr>
        <p:spPr>
          <a:xfrm>
            <a:off x="10594800" y="7132320"/>
            <a:ext cx="835200" cy="2880000"/>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F9466EB-D235-4739-B63F-700E1844A79C}" type="slidenum">
              <a:rPr lang="en-US" smtClean="0"/>
              <a:pPr/>
              <a:t>14</a:t>
            </a:fld>
            <a:endParaRPr lang="en-US"/>
          </a:p>
        </p:txBody>
      </p:sp>
      <p:pic>
        <p:nvPicPr>
          <p:cNvPr id="7" name="Immagine 6">
            <a:extLst>
              <a:ext uri="{FF2B5EF4-FFF2-40B4-BE49-F238E27FC236}">
                <a16:creationId xmlns:a16="http://schemas.microsoft.com/office/drawing/2014/main" id="{FE5E9BE1-BF5C-4FE2-9082-3EF0C54767CD}"/>
              </a:ext>
            </a:extLst>
          </p:cNvPr>
          <p:cNvPicPr>
            <a:picLocks noChangeAspect="1"/>
          </p:cNvPicPr>
          <p:nvPr/>
        </p:nvPicPr>
        <p:blipFill>
          <a:blip r:embed="rId2">
            <a:lum/>
            <a:alphaModFix/>
          </a:blip>
          <a:srcRect/>
          <a:stretch>
            <a:fillRect/>
          </a:stretch>
        </p:blipFill>
        <p:spPr>
          <a:xfrm>
            <a:off x="1332000" y="1171496"/>
            <a:ext cx="4241810" cy="2880000"/>
          </a:xfrm>
          <a:prstGeom prst="rect">
            <a:avLst/>
          </a:prstGeom>
          <a:noFill/>
          <a:ln>
            <a:noFill/>
          </a:ln>
        </p:spPr>
      </p:pic>
      <p:pic>
        <p:nvPicPr>
          <p:cNvPr id="8" name="Immagine 7">
            <a:extLst>
              <a:ext uri="{FF2B5EF4-FFF2-40B4-BE49-F238E27FC236}">
                <a16:creationId xmlns:a16="http://schemas.microsoft.com/office/drawing/2014/main" id="{BD8EE96D-AE0C-4CE2-8C2A-AE5236A971EE}"/>
              </a:ext>
            </a:extLst>
          </p:cNvPr>
          <p:cNvPicPr>
            <a:picLocks noChangeAspect="1"/>
          </p:cNvPicPr>
          <p:nvPr/>
        </p:nvPicPr>
        <p:blipFill>
          <a:blip r:embed="rId3">
            <a:lum/>
            <a:alphaModFix/>
          </a:blip>
          <a:srcRect/>
          <a:stretch>
            <a:fillRect/>
          </a:stretch>
        </p:blipFill>
        <p:spPr>
          <a:xfrm>
            <a:off x="7216374" y="1265231"/>
            <a:ext cx="4235294" cy="2880000"/>
          </a:xfrm>
          <a:prstGeom prst="rect">
            <a:avLst/>
          </a:prstGeom>
          <a:noFill/>
          <a:ln>
            <a:noFill/>
          </a:ln>
        </p:spPr>
      </p:pic>
      <p:pic>
        <p:nvPicPr>
          <p:cNvPr id="10" name="Immagine 9">
            <a:extLst>
              <a:ext uri="{FF2B5EF4-FFF2-40B4-BE49-F238E27FC236}">
                <a16:creationId xmlns:a16="http://schemas.microsoft.com/office/drawing/2014/main" id="{2498CCE6-216D-43F5-B501-1826ECB301FE}"/>
              </a:ext>
            </a:extLst>
          </p:cNvPr>
          <p:cNvPicPr>
            <a:picLocks noChangeAspect="1"/>
          </p:cNvPicPr>
          <p:nvPr/>
        </p:nvPicPr>
        <p:blipFill>
          <a:blip r:embed="rId4">
            <a:lum/>
            <a:alphaModFix/>
          </a:blip>
          <a:srcRect/>
          <a:stretch>
            <a:fillRect/>
          </a:stretch>
        </p:blipFill>
        <p:spPr>
          <a:xfrm>
            <a:off x="1447797" y="3970950"/>
            <a:ext cx="4235294" cy="2880000"/>
          </a:xfrm>
          <a:prstGeom prst="rect">
            <a:avLst/>
          </a:prstGeom>
          <a:noFill/>
          <a:ln>
            <a:noFill/>
          </a:ln>
        </p:spPr>
      </p:pic>
      <p:sp>
        <p:nvSpPr>
          <p:cNvPr id="12" name="CasellaDiTesto 11">
            <a:extLst>
              <a:ext uri="{FF2B5EF4-FFF2-40B4-BE49-F238E27FC236}">
                <a16:creationId xmlns:a16="http://schemas.microsoft.com/office/drawing/2014/main" id="{7E3510F3-1C09-4932-92A8-3F0CCBBB8756}"/>
              </a:ext>
            </a:extLst>
          </p:cNvPr>
          <p:cNvSpPr txBox="1"/>
          <p:nvPr/>
        </p:nvSpPr>
        <p:spPr>
          <a:xfrm>
            <a:off x="5704443" y="3517128"/>
            <a:ext cx="1490579" cy="534368"/>
          </a:xfrm>
          <a:prstGeom prst="rect">
            <a:avLst/>
          </a:prstGeom>
          <a:noFill/>
          <a:ln>
            <a:noFill/>
          </a:ln>
        </p:spPr>
        <p:txBody>
          <a:bodyPr wrap="square" lIns="36000" tIns="36000" rIns="36000" bIns="36000" anchor="t" anchorCtr="0" compatLnSpc="0">
            <a:spAutoFit/>
          </a:bodyPr>
          <a:lstStyle>
            <a:defPPr>
              <a:defRPr lang="en-GB"/>
            </a:defPPr>
            <a:lvl1pPr marL="0" marR="0" lvl="0" indent="0">
              <a:lnSpc>
                <a:spcPct val="100000"/>
              </a:lnSpc>
              <a:spcBef>
                <a:spcPts val="0"/>
              </a:spcBef>
              <a:spcAft>
                <a:spcPts val="0"/>
              </a:spcAft>
              <a:buNone/>
              <a:tabLst/>
              <a:defRPr sz="1100" b="0" i="0" u="none" strike="noStrike">
                <a:ln>
                  <a:noFill/>
                </a:ln>
                <a:solidFill>
                  <a:schemeClr val="tx1"/>
                </a:solidFill>
                <a:latin typeface="+mj-lt"/>
                <a:ea typeface="Arimo" pitchFamily="32"/>
                <a:cs typeface="Arimo" pitchFamily="32"/>
              </a:defRPr>
            </a:lvl1pPr>
          </a:lstStyle>
          <a:p>
            <a:r>
              <a:rPr lang="en-US" sz="1600" dirty="0"/>
              <a:t>Case of study: </a:t>
            </a:r>
            <a:r>
              <a:rPr lang="en-US" sz="1600" dirty="0">
                <a:solidFill>
                  <a:srgbClr val="C00000"/>
                </a:solidFill>
              </a:rPr>
              <a:t>muon at 10 GeV</a:t>
            </a:r>
          </a:p>
        </p:txBody>
      </p:sp>
      <p:sp>
        <p:nvSpPr>
          <p:cNvPr id="13" name="Titolo 1">
            <a:extLst>
              <a:ext uri="{FF2B5EF4-FFF2-40B4-BE49-F238E27FC236}">
                <a16:creationId xmlns:a16="http://schemas.microsoft.com/office/drawing/2014/main" id="{2B9FB3E9-BB10-48C9-82E7-F1ED6A440D79}"/>
              </a:ext>
            </a:extLst>
          </p:cNvPr>
          <p:cNvSpPr txBox="1">
            <a:spLocks/>
          </p:cNvSpPr>
          <p:nvPr/>
        </p:nvSpPr>
        <p:spPr>
          <a:xfrm>
            <a:off x="1963599" y="502849"/>
            <a:ext cx="9240369" cy="481012"/>
          </a:xfrm>
          <a:prstGeom prst="rect">
            <a:avLst/>
          </a:prstGeom>
        </p:spPr>
        <p:txBody>
          <a:bodyPr/>
          <a:lstStyle>
            <a:lvl1pPr algn="l" defTabSz="337037" rtl="0" eaLnBrk="0" fontAlgn="base" hangingPunct="0">
              <a:spcBef>
                <a:spcPct val="0"/>
              </a:spcBef>
              <a:spcAft>
                <a:spcPct val="0"/>
              </a:spcAft>
              <a:buClr>
                <a:srgbClr val="000000"/>
              </a:buClr>
              <a:buSzPct val="100000"/>
              <a:buFont typeface="Times New Roman" charset="0"/>
              <a:defRPr sz="1800">
                <a:solidFill>
                  <a:srgbClr val="006633"/>
                </a:solidFill>
                <a:latin typeface="+mj-lt"/>
                <a:ea typeface="+mj-ea"/>
                <a:cs typeface="+mj-cs"/>
              </a:defRPr>
            </a:lvl1pPr>
            <a:lvl2pPr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2pPr>
            <a:lvl3pPr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3pPr>
            <a:lvl4pPr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4pPr>
            <a:lvl5pPr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5pPr>
            <a:lvl6pPr marL="1886453" indent="-171496"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6pPr>
            <a:lvl7pPr marL="2229444" indent="-171496"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7pPr>
            <a:lvl8pPr marL="2572436" indent="-171496"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8pPr>
            <a:lvl9pPr marL="2915427" indent="-171496"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9pPr>
          </a:lstStyle>
          <a:p>
            <a:r>
              <a:rPr lang="en-GB" b="1" u="none" kern="0" dirty="0">
                <a:solidFill>
                  <a:schemeClr val="tx1"/>
                </a:solidFill>
                <a:effectLst>
                  <a:outerShdw blurRad="38100" dist="38100" dir="2700000" algn="tl">
                    <a:srgbClr val="000000">
                      <a:alpha val="43137"/>
                    </a:srgbClr>
                  </a:outerShdw>
                </a:effectLst>
              </a:rPr>
              <a:t>Drift Chamber simulation - </a:t>
            </a:r>
            <a:r>
              <a:rPr lang="en-US" b="1" u="none" kern="0" dirty="0">
                <a:solidFill>
                  <a:schemeClr val="tx1"/>
                </a:solidFill>
                <a:effectLst>
                  <a:outerShdw blurRad="38100" dist="38100" dir="2700000" algn="tl">
                    <a:srgbClr val="000000">
                      <a:alpha val="43137"/>
                    </a:srgbClr>
                  </a:outerShdw>
                </a:effectLst>
              </a:rPr>
              <a:t>Cluster Counting/Timing simulation-Test on different momenta and different particles</a:t>
            </a:r>
          </a:p>
        </p:txBody>
      </p:sp>
      <p:pic>
        <p:nvPicPr>
          <p:cNvPr id="9" name="Immagine 8">
            <a:extLst>
              <a:ext uri="{FF2B5EF4-FFF2-40B4-BE49-F238E27FC236}">
                <a16:creationId xmlns:a16="http://schemas.microsoft.com/office/drawing/2014/main" id="{B90FE099-E283-4C67-A253-E4C3374859AD}"/>
              </a:ext>
            </a:extLst>
          </p:cNvPr>
          <p:cNvPicPr>
            <a:picLocks noChangeAspect="1"/>
          </p:cNvPicPr>
          <p:nvPr/>
        </p:nvPicPr>
        <p:blipFill>
          <a:blip r:embed="rId5">
            <a:lum/>
            <a:alphaModFix/>
          </a:blip>
          <a:srcRect/>
          <a:stretch>
            <a:fillRect/>
          </a:stretch>
        </p:blipFill>
        <p:spPr>
          <a:xfrm>
            <a:off x="7195022" y="3970950"/>
            <a:ext cx="4235294" cy="2880000"/>
          </a:xfrm>
          <a:prstGeom prst="rect">
            <a:avLst/>
          </a:prstGeom>
          <a:noFill/>
          <a:ln>
            <a:noFill/>
          </a:ln>
        </p:spPr>
      </p:pic>
      <p:sp>
        <p:nvSpPr>
          <p:cNvPr id="14" name="CasellaDiTesto 13">
            <a:extLst>
              <a:ext uri="{FF2B5EF4-FFF2-40B4-BE49-F238E27FC236}">
                <a16:creationId xmlns:a16="http://schemas.microsoft.com/office/drawing/2014/main" id="{459AD2C7-36D7-4702-B8F2-02E9B8681D4D}"/>
              </a:ext>
            </a:extLst>
          </p:cNvPr>
          <p:cNvSpPr txBox="1"/>
          <p:nvPr/>
        </p:nvSpPr>
        <p:spPr>
          <a:xfrm>
            <a:off x="3032210" y="1909727"/>
            <a:ext cx="976549" cy="369332"/>
          </a:xfrm>
          <a:prstGeom prst="rect">
            <a:avLst/>
          </a:prstGeom>
          <a:noFill/>
        </p:spPr>
        <p:txBody>
          <a:bodyPr wrap="none" rtlCol="0">
            <a:spAutoFit/>
          </a:bodyPr>
          <a:lstStyle/>
          <a:p>
            <a:r>
              <a:rPr lang="en-US" b="1" dirty="0">
                <a:solidFill>
                  <a:srgbClr val="C00000"/>
                </a:solidFill>
              </a:rPr>
              <a:t>Garfield</a:t>
            </a:r>
          </a:p>
        </p:txBody>
      </p:sp>
      <p:sp>
        <p:nvSpPr>
          <p:cNvPr id="15" name="CasellaDiTesto 14">
            <a:extLst>
              <a:ext uri="{FF2B5EF4-FFF2-40B4-BE49-F238E27FC236}">
                <a16:creationId xmlns:a16="http://schemas.microsoft.com/office/drawing/2014/main" id="{F7F90CB5-D534-4277-998C-18AD4F292C73}"/>
              </a:ext>
            </a:extLst>
          </p:cNvPr>
          <p:cNvSpPr txBox="1"/>
          <p:nvPr/>
        </p:nvSpPr>
        <p:spPr>
          <a:xfrm>
            <a:off x="8671515" y="1881162"/>
            <a:ext cx="976549" cy="369332"/>
          </a:xfrm>
          <a:prstGeom prst="rect">
            <a:avLst/>
          </a:prstGeom>
          <a:noFill/>
        </p:spPr>
        <p:txBody>
          <a:bodyPr wrap="none" rtlCol="0">
            <a:spAutoFit/>
          </a:bodyPr>
          <a:lstStyle/>
          <a:p>
            <a:r>
              <a:rPr lang="en-US" b="1" dirty="0">
                <a:solidFill>
                  <a:srgbClr val="C00000"/>
                </a:solidFill>
              </a:rPr>
              <a:t>Garfield</a:t>
            </a:r>
          </a:p>
        </p:txBody>
      </p:sp>
    </p:spTree>
    <p:extLst>
      <p:ext uri="{BB962C8B-B14F-4D97-AF65-F5344CB8AC3E}">
        <p14:creationId xmlns:p14="http://schemas.microsoft.com/office/powerpoint/2010/main" val="2907179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F18F08A2-1A8F-4ABD-AAFA-FE0B3A50EB2C}"/>
              </a:ext>
            </a:extLst>
          </p:cNvPr>
          <p:cNvSpPr>
            <a:spLocks noGrp="1"/>
          </p:cNvSpPr>
          <p:nvPr>
            <p:ph type="dt" sz="half" idx="10"/>
          </p:nvPr>
        </p:nvSpPr>
        <p:spPr/>
        <p:txBody>
          <a:bodyPr/>
          <a:lstStyle/>
          <a:p>
            <a:fld id="{F14D89D9-3203-4378-86E2-FDB51F938328}" type="datetime1">
              <a:rPr lang="en-US" smtClean="0"/>
              <a:t>4/14/2021</a:t>
            </a:fld>
            <a:endParaRPr lang="en-US" dirty="0"/>
          </a:p>
        </p:txBody>
      </p:sp>
      <p:sp>
        <p:nvSpPr>
          <p:cNvPr id="4" name="Segnaposto numero diapositiva 3">
            <a:extLst>
              <a:ext uri="{FF2B5EF4-FFF2-40B4-BE49-F238E27FC236}">
                <a16:creationId xmlns:a16="http://schemas.microsoft.com/office/drawing/2014/main" id="{FD3DC522-3102-49A4-9F80-73CBDDB82721}"/>
              </a:ext>
            </a:extLst>
          </p:cNvPr>
          <p:cNvSpPr>
            <a:spLocks noGrp="1"/>
          </p:cNvSpPr>
          <p:nvPr>
            <p:ph type="sldNum" sz="quarter" idx="12"/>
          </p:nvPr>
        </p:nvSpPr>
        <p:spPr/>
        <p:txBody>
          <a:bodyPr/>
          <a:lstStyle/>
          <a:p>
            <a:fld id="{6D22F896-40B5-4ADD-8801-0D06FADFA095}" type="slidenum">
              <a:rPr lang="en-US" smtClean="0"/>
              <a:t>15</a:t>
            </a:fld>
            <a:endParaRPr lang="en-US" dirty="0"/>
          </a:p>
        </p:txBody>
      </p:sp>
      <p:sp>
        <p:nvSpPr>
          <p:cNvPr id="5" name="Segnaposto data 1">
            <a:extLst>
              <a:ext uri="{FF2B5EF4-FFF2-40B4-BE49-F238E27FC236}">
                <a16:creationId xmlns:a16="http://schemas.microsoft.com/office/drawing/2014/main" id="{4F972C18-944E-4DCE-B2DE-029767576F64}"/>
              </a:ext>
            </a:extLst>
          </p:cNvPr>
          <p:cNvSpPr txBox="1">
            <a:spLocks/>
          </p:cNvSpPr>
          <p:nvPr/>
        </p:nvSpPr>
        <p:spPr>
          <a:xfrm>
            <a:off x="640080" y="7132320"/>
            <a:ext cx="1229759" cy="2880000"/>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09/02/2021</a:t>
            </a:r>
          </a:p>
        </p:txBody>
      </p:sp>
      <p:pic>
        <p:nvPicPr>
          <p:cNvPr id="7" name="Immagine 6">
            <a:extLst>
              <a:ext uri="{FF2B5EF4-FFF2-40B4-BE49-F238E27FC236}">
                <a16:creationId xmlns:a16="http://schemas.microsoft.com/office/drawing/2014/main" id="{412B76FA-FDF1-4525-8C07-F943646BC1DD}"/>
              </a:ext>
            </a:extLst>
          </p:cNvPr>
          <p:cNvPicPr>
            <a:picLocks noChangeAspect="1"/>
          </p:cNvPicPr>
          <p:nvPr/>
        </p:nvPicPr>
        <p:blipFill>
          <a:blip r:embed="rId2">
            <a:lum/>
            <a:alphaModFix/>
          </a:blip>
          <a:srcRect/>
          <a:stretch>
            <a:fillRect/>
          </a:stretch>
        </p:blipFill>
        <p:spPr>
          <a:xfrm>
            <a:off x="7027841" y="974825"/>
            <a:ext cx="4235294" cy="2880000"/>
          </a:xfrm>
          <a:prstGeom prst="rect">
            <a:avLst/>
          </a:prstGeom>
          <a:noFill/>
          <a:ln>
            <a:noFill/>
          </a:ln>
        </p:spPr>
      </p:pic>
      <p:pic>
        <p:nvPicPr>
          <p:cNvPr id="8" name="Immagine 7">
            <a:extLst>
              <a:ext uri="{FF2B5EF4-FFF2-40B4-BE49-F238E27FC236}">
                <a16:creationId xmlns:a16="http://schemas.microsoft.com/office/drawing/2014/main" id="{8CE2EC68-8026-423E-B46E-6D06609996D5}"/>
              </a:ext>
            </a:extLst>
          </p:cNvPr>
          <p:cNvPicPr>
            <a:picLocks noChangeAspect="1"/>
          </p:cNvPicPr>
          <p:nvPr/>
        </p:nvPicPr>
        <p:blipFill>
          <a:blip r:embed="rId3">
            <a:lum/>
            <a:alphaModFix/>
          </a:blip>
          <a:srcRect/>
          <a:stretch>
            <a:fillRect/>
          </a:stretch>
        </p:blipFill>
        <p:spPr>
          <a:xfrm>
            <a:off x="1332000" y="1130400"/>
            <a:ext cx="4235294" cy="2880000"/>
          </a:xfrm>
          <a:prstGeom prst="rect">
            <a:avLst/>
          </a:prstGeom>
          <a:noFill/>
          <a:ln>
            <a:noFill/>
          </a:ln>
        </p:spPr>
      </p:pic>
      <p:pic>
        <p:nvPicPr>
          <p:cNvPr id="9" name="Immagine 8">
            <a:extLst>
              <a:ext uri="{FF2B5EF4-FFF2-40B4-BE49-F238E27FC236}">
                <a16:creationId xmlns:a16="http://schemas.microsoft.com/office/drawing/2014/main" id="{0B06E069-0B08-4201-9CEC-AE177441B570}"/>
              </a:ext>
            </a:extLst>
          </p:cNvPr>
          <p:cNvPicPr>
            <a:picLocks noChangeAspect="1"/>
          </p:cNvPicPr>
          <p:nvPr/>
        </p:nvPicPr>
        <p:blipFill>
          <a:blip r:embed="rId4">
            <a:lum/>
            <a:alphaModFix/>
          </a:blip>
          <a:srcRect/>
          <a:stretch>
            <a:fillRect/>
          </a:stretch>
        </p:blipFill>
        <p:spPr>
          <a:xfrm>
            <a:off x="7210800" y="3993175"/>
            <a:ext cx="4235294" cy="2880000"/>
          </a:xfrm>
          <a:prstGeom prst="rect">
            <a:avLst/>
          </a:prstGeom>
          <a:noFill/>
          <a:ln>
            <a:noFill/>
          </a:ln>
        </p:spPr>
      </p:pic>
      <p:pic>
        <p:nvPicPr>
          <p:cNvPr id="10" name="Immagine 9">
            <a:extLst>
              <a:ext uri="{FF2B5EF4-FFF2-40B4-BE49-F238E27FC236}">
                <a16:creationId xmlns:a16="http://schemas.microsoft.com/office/drawing/2014/main" id="{C48D2EA8-E9B6-4D27-A9C5-6994E6C409D3}"/>
              </a:ext>
            </a:extLst>
          </p:cNvPr>
          <p:cNvPicPr>
            <a:picLocks noChangeAspect="1"/>
          </p:cNvPicPr>
          <p:nvPr/>
        </p:nvPicPr>
        <p:blipFill>
          <a:blip r:embed="rId5">
            <a:lum/>
            <a:alphaModFix/>
          </a:blip>
          <a:srcRect/>
          <a:stretch>
            <a:fillRect/>
          </a:stretch>
        </p:blipFill>
        <p:spPr>
          <a:xfrm>
            <a:off x="1509691" y="3978000"/>
            <a:ext cx="4235294" cy="2880000"/>
          </a:xfrm>
          <a:prstGeom prst="rect">
            <a:avLst/>
          </a:prstGeom>
          <a:noFill/>
          <a:ln>
            <a:noFill/>
          </a:ln>
        </p:spPr>
      </p:pic>
      <p:sp>
        <p:nvSpPr>
          <p:cNvPr id="11" name="CasellaDiTesto 10">
            <a:extLst>
              <a:ext uri="{FF2B5EF4-FFF2-40B4-BE49-F238E27FC236}">
                <a16:creationId xmlns:a16="http://schemas.microsoft.com/office/drawing/2014/main" id="{9508562A-A9C7-4D32-95F0-81ECAEEB8326}"/>
              </a:ext>
            </a:extLst>
          </p:cNvPr>
          <p:cNvSpPr txBox="1"/>
          <p:nvPr/>
        </p:nvSpPr>
        <p:spPr>
          <a:xfrm>
            <a:off x="5567294" y="3458807"/>
            <a:ext cx="1490579" cy="534368"/>
          </a:xfrm>
          <a:prstGeom prst="rect">
            <a:avLst/>
          </a:prstGeom>
          <a:noFill/>
          <a:ln>
            <a:noFill/>
          </a:ln>
        </p:spPr>
        <p:txBody>
          <a:bodyPr wrap="square" lIns="36000" tIns="36000" rIns="36000" bIns="36000" anchor="t" anchorCtr="0" compatLnSpc="0">
            <a:spAutoFit/>
          </a:bodyPr>
          <a:lstStyle>
            <a:defPPr>
              <a:defRPr lang="en-GB"/>
            </a:defPPr>
            <a:lvl1pPr marL="0" marR="0" lvl="0" indent="0">
              <a:lnSpc>
                <a:spcPct val="100000"/>
              </a:lnSpc>
              <a:spcBef>
                <a:spcPts val="0"/>
              </a:spcBef>
              <a:spcAft>
                <a:spcPts val="0"/>
              </a:spcAft>
              <a:buNone/>
              <a:tabLst/>
              <a:defRPr sz="1100" b="0" i="0" u="none" strike="noStrike">
                <a:ln>
                  <a:noFill/>
                </a:ln>
                <a:solidFill>
                  <a:schemeClr val="tx1"/>
                </a:solidFill>
                <a:latin typeface="+mj-lt"/>
                <a:ea typeface="Arimo" pitchFamily="32"/>
                <a:cs typeface="Arimo" pitchFamily="32"/>
              </a:defRPr>
            </a:lvl1pPr>
          </a:lstStyle>
          <a:p>
            <a:r>
              <a:rPr lang="en-US" sz="1600" dirty="0"/>
              <a:t>Case of study: </a:t>
            </a:r>
            <a:r>
              <a:rPr lang="en-US" sz="1600" dirty="0">
                <a:solidFill>
                  <a:srgbClr val="C00000"/>
                </a:solidFill>
              </a:rPr>
              <a:t>pion at 300 MeV</a:t>
            </a:r>
          </a:p>
        </p:txBody>
      </p:sp>
      <p:sp>
        <p:nvSpPr>
          <p:cNvPr id="14" name="Titolo 1">
            <a:extLst>
              <a:ext uri="{FF2B5EF4-FFF2-40B4-BE49-F238E27FC236}">
                <a16:creationId xmlns:a16="http://schemas.microsoft.com/office/drawing/2014/main" id="{2DD09AF3-B57E-4D5A-8308-11C9807B6E73}"/>
              </a:ext>
            </a:extLst>
          </p:cNvPr>
          <p:cNvSpPr txBox="1">
            <a:spLocks/>
          </p:cNvSpPr>
          <p:nvPr/>
        </p:nvSpPr>
        <p:spPr>
          <a:xfrm>
            <a:off x="1869839" y="493813"/>
            <a:ext cx="9240369" cy="481012"/>
          </a:xfrm>
          <a:prstGeom prst="rect">
            <a:avLst/>
          </a:prstGeom>
        </p:spPr>
        <p:txBody>
          <a:bodyPr/>
          <a:lstStyle>
            <a:lvl1pPr algn="l" defTabSz="337037" rtl="0" eaLnBrk="0" fontAlgn="base" hangingPunct="0">
              <a:spcBef>
                <a:spcPct val="0"/>
              </a:spcBef>
              <a:spcAft>
                <a:spcPct val="0"/>
              </a:spcAft>
              <a:buClr>
                <a:srgbClr val="000000"/>
              </a:buClr>
              <a:buSzPct val="100000"/>
              <a:buFont typeface="Times New Roman" charset="0"/>
              <a:defRPr sz="1800">
                <a:solidFill>
                  <a:srgbClr val="006633"/>
                </a:solidFill>
                <a:latin typeface="+mj-lt"/>
                <a:ea typeface="+mj-ea"/>
                <a:cs typeface="+mj-cs"/>
              </a:defRPr>
            </a:lvl1pPr>
            <a:lvl2pPr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2pPr>
            <a:lvl3pPr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3pPr>
            <a:lvl4pPr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4pPr>
            <a:lvl5pPr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5pPr>
            <a:lvl6pPr marL="1886453" indent="-171496"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6pPr>
            <a:lvl7pPr marL="2229444" indent="-171496"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7pPr>
            <a:lvl8pPr marL="2572436" indent="-171496"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8pPr>
            <a:lvl9pPr marL="2915427" indent="-171496"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9pPr>
          </a:lstStyle>
          <a:p>
            <a:r>
              <a:rPr lang="en-GB" b="1" u="none" kern="0" dirty="0">
                <a:solidFill>
                  <a:schemeClr val="tx1"/>
                </a:solidFill>
                <a:effectLst>
                  <a:outerShdw blurRad="38100" dist="38100" dir="2700000" algn="tl">
                    <a:srgbClr val="000000">
                      <a:alpha val="43137"/>
                    </a:srgbClr>
                  </a:outerShdw>
                </a:effectLst>
              </a:rPr>
              <a:t>Drift Chamber simulation - </a:t>
            </a:r>
            <a:r>
              <a:rPr lang="en-US" b="1" u="none" kern="0" dirty="0">
                <a:solidFill>
                  <a:schemeClr val="tx1"/>
                </a:solidFill>
                <a:effectLst>
                  <a:outerShdw blurRad="38100" dist="38100" dir="2700000" algn="tl">
                    <a:srgbClr val="000000">
                      <a:alpha val="43137"/>
                    </a:srgbClr>
                  </a:outerShdw>
                </a:effectLst>
              </a:rPr>
              <a:t>Cluster Counting/Timing simulation-Test on different momenta and different particles</a:t>
            </a:r>
          </a:p>
        </p:txBody>
      </p:sp>
      <p:sp>
        <p:nvSpPr>
          <p:cNvPr id="12" name="CasellaDiTesto 11">
            <a:extLst>
              <a:ext uri="{FF2B5EF4-FFF2-40B4-BE49-F238E27FC236}">
                <a16:creationId xmlns:a16="http://schemas.microsoft.com/office/drawing/2014/main" id="{2CB45322-7B47-40F6-9F96-7994D6504089}"/>
              </a:ext>
            </a:extLst>
          </p:cNvPr>
          <p:cNvSpPr txBox="1"/>
          <p:nvPr/>
        </p:nvSpPr>
        <p:spPr>
          <a:xfrm>
            <a:off x="3032210" y="1909727"/>
            <a:ext cx="976549" cy="369332"/>
          </a:xfrm>
          <a:prstGeom prst="rect">
            <a:avLst/>
          </a:prstGeom>
          <a:noFill/>
        </p:spPr>
        <p:txBody>
          <a:bodyPr wrap="none" rtlCol="0">
            <a:spAutoFit/>
          </a:bodyPr>
          <a:lstStyle/>
          <a:p>
            <a:r>
              <a:rPr lang="en-US" b="1" dirty="0">
                <a:solidFill>
                  <a:srgbClr val="C00000"/>
                </a:solidFill>
              </a:rPr>
              <a:t>Garfield</a:t>
            </a:r>
          </a:p>
        </p:txBody>
      </p:sp>
      <p:sp>
        <p:nvSpPr>
          <p:cNvPr id="13" name="CasellaDiTesto 12">
            <a:extLst>
              <a:ext uri="{FF2B5EF4-FFF2-40B4-BE49-F238E27FC236}">
                <a16:creationId xmlns:a16="http://schemas.microsoft.com/office/drawing/2014/main" id="{43D82B06-A71B-44AB-BDD9-2877EDE291C1}"/>
              </a:ext>
            </a:extLst>
          </p:cNvPr>
          <p:cNvSpPr txBox="1"/>
          <p:nvPr/>
        </p:nvSpPr>
        <p:spPr>
          <a:xfrm>
            <a:off x="8763478" y="1847484"/>
            <a:ext cx="976549" cy="369332"/>
          </a:xfrm>
          <a:prstGeom prst="rect">
            <a:avLst/>
          </a:prstGeom>
          <a:noFill/>
        </p:spPr>
        <p:txBody>
          <a:bodyPr wrap="none" rtlCol="0">
            <a:spAutoFit/>
          </a:bodyPr>
          <a:lstStyle/>
          <a:p>
            <a:r>
              <a:rPr lang="en-US" b="1" dirty="0">
                <a:solidFill>
                  <a:srgbClr val="C00000"/>
                </a:solidFill>
              </a:rPr>
              <a:t>Garfield</a:t>
            </a:r>
          </a:p>
        </p:txBody>
      </p:sp>
    </p:spTree>
    <p:extLst>
      <p:ext uri="{BB962C8B-B14F-4D97-AF65-F5344CB8AC3E}">
        <p14:creationId xmlns:p14="http://schemas.microsoft.com/office/powerpoint/2010/main" val="3013739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BD74E57B-38D5-4153-8D84-F210B67D9A38}"/>
              </a:ext>
            </a:extLst>
          </p:cNvPr>
          <p:cNvSpPr>
            <a:spLocks noGrp="1"/>
          </p:cNvSpPr>
          <p:nvPr>
            <p:ph type="dt" sz="half" idx="10"/>
          </p:nvPr>
        </p:nvSpPr>
        <p:spPr/>
        <p:txBody>
          <a:bodyPr/>
          <a:lstStyle/>
          <a:p>
            <a:fld id="{77AAAA33-7AA5-47FF-B0C5-D5936682DD0A}" type="datetime1">
              <a:rPr lang="en-US" smtClean="0"/>
              <a:t>4/14/2021</a:t>
            </a:fld>
            <a:endParaRPr lang="en-US" dirty="0"/>
          </a:p>
        </p:txBody>
      </p:sp>
      <p:sp>
        <p:nvSpPr>
          <p:cNvPr id="4" name="Segnaposto numero diapositiva 3">
            <a:extLst>
              <a:ext uri="{FF2B5EF4-FFF2-40B4-BE49-F238E27FC236}">
                <a16:creationId xmlns:a16="http://schemas.microsoft.com/office/drawing/2014/main" id="{96FBBCF9-E822-428B-963D-8E0B9BA2BCAE}"/>
              </a:ext>
            </a:extLst>
          </p:cNvPr>
          <p:cNvSpPr>
            <a:spLocks noGrp="1"/>
          </p:cNvSpPr>
          <p:nvPr>
            <p:ph type="sldNum" sz="quarter" idx="12"/>
          </p:nvPr>
        </p:nvSpPr>
        <p:spPr/>
        <p:txBody>
          <a:bodyPr/>
          <a:lstStyle/>
          <a:p>
            <a:fld id="{6D22F896-40B5-4ADD-8801-0D06FADFA095}" type="slidenum">
              <a:rPr lang="en-US" smtClean="0"/>
              <a:t>16</a:t>
            </a:fld>
            <a:endParaRPr lang="en-US" dirty="0"/>
          </a:p>
        </p:txBody>
      </p:sp>
      <p:sp>
        <p:nvSpPr>
          <p:cNvPr id="7" name="CasellaDiTesto 6">
            <a:extLst>
              <a:ext uri="{FF2B5EF4-FFF2-40B4-BE49-F238E27FC236}">
                <a16:creationId xmlns:a16="http://schemas.microsoft.com/office/drawing/2014/main" id="{F35171A7-D792-4329-B987-8F0AEAF51DDD}"/>
              </a:ext>
            </a:extLst>
          </p:cNvPr>
          <p:cNvSpPr txBox="1"/>
          <p:nvPr/>
        </p:nvSpPr>
        <p:spPr>
          <a:xfrm>
            <a:off x="1684962" y="1010523"/>
            <a:ext cx="8597401" cy="646331"/>
          </a:xfrm>
          <a:prstGeom prst="rect">
            <a:avLst/>
          </a:prstGeom>
          <a:noFill/>
        </p:spPr>
        <p:txBody>
          <a:bodyPr wrap="square">
            <a:spAutoFit/>
          </a:bodyPr>
          <a:lstStyle/>
          <a:p>
            <a:r>
              <a:rPr lang="en-US" dirty="0"/>
              <a:t>The algorithm is tested with Geant4 simulations and the results obtained are compatible with the ones obtained with Garfield++.</a:t>
            </a:r>
          </a:p>
        </p:txBody>
      </p:sp>
      <p:sp>
        <p:nvSpPr>
          <p:cNvPr id="12" name="CasellaDiTesto 11">
            <a:extLst>
              <a:ext uri="{FF2B5EF4-FFF2-40B4-BE49-F238E27FC236}">
                <a16:creationId xmlns:a16="http://schemas.microsoft.com/office/drawing/2014/main" id="{60BE6E99-3125-4C09-920D-5065E230898C}"/>
              </a:ext>
            </a:extLst>
          </p:cNvPr>
          <p:cNvSpPr txBox="1"/>
          <p:nvPr/>
        </p:nvSpPr>
        <p:spPr>
          <a:xfrm>
            <a:off x="331832" y="2433368"/>
            <a:ext cx="1732890" cy="261610"/>
          </a:xfrm>
          <a:prstGeom prst="rect">
            <a:avLst/>
          </a:prstGeom>
          <a:noFill/>
        </p:spPr>
        <p:txBody>
          <a:bodyPr wrap="square" rtlCol="0">
            <a:spAutoFit/>
          </a:bodyPr>
          <a:lstStyle/>
          <a:p>
            <a:r>
              <a:rPr lang="en-GB" sz="1100" b="0" u="none" dirty="0">
                <a:solidFill>
                  <a:schemeClr val="tx1"/>
                </a:solidFill>
              </a:rPr>
              <a:t>2</a:t>
            </a:r>
            <a:r>
              <a:rPr lang="en-GB" sz="1100" b="0" u="none" baseline="30000" dirty="0">
                <a:solidFill>
                  <a:schemeClr val="tx1"/>
                </a:solidFill>
              </a:rPr>
              <a:t>st</a:t>
            </a:r>
            <a:r>
              <a:rPr lang="en-GB" sz="1100" b="0" u="none" dirty="0">
                <a:solidFill>
                  <a:schemeClr val="tx1"/>
                </a:solidFill>
              </a:rPr>
              <a:t> algorithm</a:t>
            </a:r>
          </a:p>
        </p:txBody>
      </p:sp>
      <p:sp>
        <p:nvSpPr>
          <p:cNvPr id="21" name="CasellaDiTesto 20">
            <a:extLst>
              <a:ext uri="{FF2B5EF4-FFF2-40B4-BE49-F238E27FC236}">
                <a16:creationId xmlns:a16="http://schemas.microsoft.com/office/drawing/2014/main" id="{B20D9BEA-E6FC-4A3A-8ED2-A326BD7FEB58}"/>
              </a:ext>
            </a:extLst>
          </p:cNvPr>
          <p:cNvSpPr txBox="1"/>
          <p:nvPr/>
        </p:nvSpPr>
        <p:spPr>
          <a:xfrm>
            <a:off x="5315726" y="3869475"/>
            <a:ext cx="1695200" cy="534368"/>
          </a:xfrm>
          <a:prstGeom prst="rect">
            <a:avLst/>
          </a:prstGeom>
          <a:noFill/>
          <a:ln>
            <a:noFill/>
          </a:ln>
        </p:spPr>
        <p:txBody>
          <a:bodyPr wrap="square" lIns="36000" tIns="36000" rIns="36000" bIns="36000" anchor="t" anchorCtr="0" compatLnSpc="0">
            <a:spAutoFit/>
          </a:bodyPr>
          <a:lstStyle>
            <a:defPPr>
              <a:defRPr lang="en-GB"/>
            </a:defPPr>
            <a:lvl1pPr marL="0" marR="0" lvl="0" indent="0">
              <a:lnSpc>
                <a:spcPct val="100000"/>
              </a:lnSpc>
              <a:spcBef>
                <a:spcPts val="0"/>
              </a:spcBef>
              <a:spcAft>
                <a:spcPts val="0"/>
              </a:spcAft>
              <a:buNone/>
              <a:tabLst/>
              <a:defRPr sz="1100" b="0" i="0" u="none" strike="noStrike">
                <a:ln>
                  <a:noFill/>
                </a:ln>
                <a:solidFill>
                  <a:schemeClr val="tx1"/>
                </a:solidFill>
                <a:latin typeface="+mj-lt"/>
                <a:ea typeface="Arimo" pitchFamily="32"/>
                <a:cs typeface="Arimo" pitchFamily="32"/>
              </a:defRPr>
            </a:lvl1pPr>
          </a:lstStyle>
          <a:p>
            <a:r>
              <a:rPr lang="en-US" sz="1600" dirty="0"/>
              <a:t>Case of study: </a:t>
            </a:r>
            <a:r>
              <a:rPr lang="en-US" sz="1600" dirty="0">
                <a:solidFill>
                  <a:srgbClr val="C00000"/>
                </a:solidFill>
              </a:rPr>
              <a:t>muon at 300 MeV</a:t>
            </a:r>
          </a:p>
        </p:txBody>
      </p:sp>
      <p:pic>
        <p:nvPicPr>
          <p:cNvPr id="25" name="Immagine 24">
            <a:extLst>
              <a:ext uri="{FF2B5EF4-FFF2-40B4-BE49-F238E27FC236}">
                <a16:creationId xmlns:a16="http://schemas.microsoft.com/office/drawing/2014/main" id="{B3B3D48F-568B-4BDD-9258-A07E5208CC87}"/>
              </a:ext>
            </a:extLst>
          </p:cNvPr>
          <p:cNvPicPr>
            <a:picLocks noChangeAspect="1"/>
          </p:cNvPicPr>
          <p:nvPr/>
        </p:nvPicPr>
        <p:blipFill>
          <a:blip r:embed="rId2"/>
          <a:stretch>
            <a:fillRect/>
          </a:stretch>
        </p:blipFill>
        <p:spPr>
          <a:xfrm>
            <a:off x="1333500" y="1775317"/>
            <a:ext cx="3703074" cy="2520000"/>
          </a:xfrm>
          <a:prstGeom prst="rect">
            <a:avLst/>
          </a:prstGeom>
        </p:spPr>
      </p:pic>
      <p:pic>
        <p:nvPicPr>
          <p:cNvPr id="27" name="Immagine 26">
            <a:extLst>
              <a:ext uri="{FF2B5EF4-FFF2-40B4-BE49-F238E27FC236}">
                <a16:creationId xmlns:a16="http://schemas.microsoft.com/office/drawing/2014/main" id="{325F55B4-4BC7-48E1-8F61-F3BA8300D279}"/>
              </a:ext>
            </a:extLst>
          </p:cNvPr>
          <p:cNvPicPr>
            <a:picLocks noChangeAspect="1"/>
          </p:cNvPicPr>
          <p:nvPr/>
        </p:nvPicPr>
        <p:blipFill>
          <a:blip r:embed="rId3"/>
          <a:stretch>
            <a:fillRect/>
          </a:stretch>
        </p:blipFill>
        <p:spPr>
          <a:xfrm>
            <a:off x="7113238" y="1616659"/>
            <a:ext cx="3703074" cy="2520000"/>
          </a:xfrm>
          <a:prstGeom prst="rect">
            <a:avLst/>
          </a:prstGeom>
        </p:spPr>
      </p:pic>
      <p:pic>
        <p:nvPicPr>
          <p:cNvPr id="35" name="Immagine 34">
            <a:extLst>
              <a:ext uri="{FF2B5EF4-FFF2-40B4-BE49-F238E27FC236}">
                <a16:creationId xmlns:a16="http://schemas.microsoft.com/office/drawing/2014/main" id="{394ADAA4-0F1D-4956-BDA9-C6A8AFAF3B42}"/>
              </a:ext>
            </a:extLst>
          </p:cNvPr>
          <p:cNvPicPr>
            <a:picLocks noChangeAspect="1"/>
          </p:cNvPicPr>
          <p:nvPr/>
        </p:nvPicPr>
        <p:blipFill>
          <a:blip r:embed="rId4"/>
          <a:stretch>
            <a:fillRect/>
          </a:stretch>
        </p:blipFill>
        <p:spPr>
          <a:xfrm>
            <a:off x="1333499" y="4338000"/>
            <a:ext cx="3703074" cy="2520000"/>
          </a:xfrm>
          <a:prstGeom prst="rect">
            <a:avLst/>
          </a:prstGeom>
        </p:spPr>
      </p:pic>
      <p:pic>
        <p:nvPicPr>
          <p:cNvPr id="37" name="Immagine 36">
            <a:extLst>
              <a:ext uri="{FF2B5EF4-FFF2-40B4-BE49-F238E27FC236}">
                <a16:creationId xmlns:a16="http://schemas.microsoft.com/office/drawing/2014/main" id="{BB8770B7-7F1C-46F9-B038-6CF81F007756}"/>
              </a:ext>
            </a:extLst>
          </p:cNvPr>
          <p:cNvPicPr>
            <a:picLocks noChangeAspect="1"/>
          </p:cNvPicPr>
          <p:nvPr/>
        </p:nvPicPr>
        <p:blipFill>
          <a:blip r:embed="rId5"/>
          <a:stretch>
            <a:fillRect/>
          </a:stretch>
        </p:blipFill>
        <p:spPr>
          <a:xfrm>
            <a:off x="7290081" y="4289887"/>
            <a:ext cx="3703074" cy="2520000"/>
          </a:xfrm>
          <a:prstGeom prst="rect">
            <a:avLst/>
          </a:prstGeom>
        </p:spPr>
      </p:pic>
      <p:sp>
        <p:nvSpPr>
          <p:cNvPr id="38" name="CasellaDiTesto 37">
            <a:extLst>
              <a:ext uri="{FF2B5EF4-FFF2-40B4-BE49-F238E27FC236}">
                <a16:creationId xmlns:a16="http://schemas.microsoft.com/office/drawing/2014/main" id="{F0CE8809-083D-4F7D-954B-535905983DCA}"/>
              </a:ext>
            </a:extLst>
          </p:cNvPr>
          <p:cNvSpPr txBox="1"/>
          <p:nvPr/>
        </p:nvSpPr>
        <p:spPr>
          <a:xfrm>
            <a:off x="286936" y="4871758"/>
            <a:ext cx="1732890" cy="261610"/>
          </a:xfrm>
          <a:prstGeom prst="rect">
            <a:avLst/>
          </a:prstGeom>
          <a:noFill/>
        </p:spPr>
        <p:txBody>
          <a:bodyPr wrap="square" rtlCol="0">
            <a:spAutoFit/>
          </a:bodyPr>
          <a:lstStyle/>
          <a:p>
            <a:r>
              <a:rPr lang="en-GB" sz="1100" dirty="0"/>
              <a:t>3</a:t>
            </a:r>
            <a:r>
              <a:rPr lang="en-GB" sz="1100" b="0" u="none" baseline="30000" dirty="0">
                <a:solidFill>
                  <a:schemeClr val="tx1"/>
                </a:solidFill>
              </a:rPr>
              <a:t>st</a:t>
            </a:r>
            <a:r>
              <a:rPr lang="en-GB" sz="1100" b="0" u="none" dirty="0">
                <a:solidFill>
                  <a:schemeClr val="tx1"/>
                </a:solidFill>
              </a:rPr>
              <a:t> algorithm</a:t>
            </a:r>
          </a:p>
        </p:txBody>
      </p:sp>
      <p:sp>
        <p:nvSpPr>
          <p:cNvPr id="39" name="Titolo 1">
            <a:extLst>
              <a:ext uri="{FF2B5EF4-FFF2-40B4-BE49-F238E27FC236}">
                <a16:creationId xmlns:a16="http://schemas.microsoft.com/office/drawing/2014/main" id="{E5B4BB5D-9BB8-472C-9121-09B4140D3779}"/>
              </a:ext>
            </a:extLst>
          </p:cNvPr>
          <p:cNvSpPr txBox="1">
            <a:spLocks/>
          </p:cNvSpPr>
          <p:nvPr/>
        </p:nvSpPr>
        <p:spPr>
          <a:xfrm>
            <a:off x="2936269" y="600895"/>
            <a:ext cx="6587876" cy="481012"/>
          </a:xfrm>
          <a:prstGeom prst="rect">
            <a:avLst/>
          </a:prstGeom>
        </p:spPr>
        <p:txBody>
          <a:bodyPr/>
          <a:lstStyle>
            <a:lvl1pPr algn="l" defTabSz="337037" rtl="0" eaLnBrk="0" fontAlgn="base" hangingPunct="0">
              <a:spcBef>
                <a:spcPct val="0"/>
              </a:spcBef>
              <a:spcAft>
                <a:spcPct val="0"/>
              </a:spcAft>
              <a:buClr>
                <a:srgbClr val="000000"/>
              </a:buClr>
              <a:buSzPct val="100000"/>
              <a:buFont typeface="Times New Roman" charset="0"/>
              <a:defRPr sz="1800">
                <a:solidFill>
                  <a:srgbClr val="006633"/>
                </a:solidFill>
                <a:latin typeface="+mj-lt"/>
                <a:ea typeface="+mj-ea"/>
                <a:cs typeface="+mj-cs"/>
              </a:defRPr>
            </a:lvl1pPr>
            <a:lvl2pPr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2pPr>
            <a:lvl3pPr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3pPr>
            <a:lvl4pPr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4pPr>
            <a:lvl5pPr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5pPr>
            <a:lvl6pPr marL="1886453" indent="-171496"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6pPr>
            <a:lvl7pPr marL="2229444" indent="-171496"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7pPr>
            <a:lvl8pPr marL="2572436" indent="-171496"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8pPr>
            <a:lvl9pPr marL="2915427" indent="-171496"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9pPr>
          </a:lstStyle>
          <a:p>
            <a:r>
              <a:rPr lang="en-GB" b="1" u="none" kern="0" dirty="0">
                <a:solidFill>
                  <a:schemeClr val="tx1"/>
                </a:solidFill>
                <a:effectLst>
                  <a:outerShdw blurRad="38100" dist="38100" dir="2700000" algn="tl">
                    <a:srgbClr val="000000">
                      <a:alpha val="43137"/>
                    </a:srgbClr>
                  </a:outerShdw>
                </a:effectLst>
              </a:rPr>
              <a:t>Drift Chamber simulation - </a:t>
            </a:r>
            <a:r>
              <a:rPr lang="en-US" b="1" u="none" kern="0" dirty="0">
                <a:solidFill>
                  <a:schemeClr val="tx1"/>
                </a:solidFill>
                <a:effectLst>
                  <a:outerShdw blurRad="38100" dist="38100" dir="2700000" algn="tl">
                    <a:srgbClr val="000000">
                      <a:alpha val="43137"/>
                    </a:srgbClr>
                  </a:outerShdw>
                </a:effectLst>
              </a:rPr>
              <a:t>Cluster Counting/Timing-Geant4</a:t>
            </a:r>
          </a:p>
        </p:txBody>
      </p:sp>
    </p:spTree>
    <p:extLst>
      <p:ext uri="{BB962C8B-B14F-4D97-AF65-F5344CB8AC3E}">
        <p14:creationId xmlns:p14="http://schemas.microsoft.com/office/powerpoint/2010/main" val="1714645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2E1E1467-C10C-4846-B34F-EF25B6CCCE26}"/>
              </a:ext>
            </a:extLst>
          </p:cNvPr>
          <p:cNvPicPr>
            <a:picLocks noChangeAspect="1"/>
          </p:cNvPicPr>
          <p:nvPr/>
        </p:nvPicPr>
        <p:blipFill>
          <a:blip r:embed="rId2"/>
          <a:stretch>
            <a:fillRect/>
          </a:stretch>
        </p:blipFill>
        <p:spPr>
          <a:xfrm>
            <a:off x="6956808" y="1346054"/>
            <a:ext cx="4232085" cy="2880000"/>
          </a:xfrm>
          <a:prstGeom prst="rect">
            <a:avLst/>
          </a:prstGeom>
        </p:spPr>
      </p:pic>
      <p:sp>
        <p:nvSpPr>
          <p:cNvPr id="2" name="Segnaposto data 1">
            <a:extLst>
              <a:ext uri="{FF2B5EF4-FFF2-40B4-BE49-F238E27FC236}">
                <a16:creationId xmlns:a16="http://schemas.microsoft.com/office/drawing/2014/main" id="{B3F06B2C-E0A3-465E-A500-98BB69E6174C}"/>
              </a:ext>
            </a:extLst>
          </p:cNvPr>
          <p:cNvSpPr>
            <a:spLocks noGrp="1"/>
          </p:cNvSpPr>
          <p:nvPr>
            <p:ph type="dt" sz="half" idx="10"/>
          </p:nvPr>
        </p:nvSpPr>
        <p:spPr/>
        <p:txBody>
          <a:bodyPr/>
          <a:lstStyle/>
          <a:p>
            <a:fld id="{ECC2EC9D-67A5-4200-9922-3CCDD42A7F4A}" type="datetime1">
              <a:rPr lang="en-US" smtClean="0"/>
              <a:t>4/14/2021</a:t>
            </a:fld>
            <a:endParaRPr lang="en-US" dirty="0"/>
          </a:p>
        </p:txBody>
      </p:sp>
      <p:sp>
        <p:nvSpPr>
          <p:cNvPr id="4" name="Segnaposto numero diapositiva 3">
            <a:extLst>
              <a:ext uri="{FF2B5EF4-FFF2-40B4-BE49-F238E27FC236}">
                <a16:creationId xmlns:a16="http://schemas.microsoft.com/office/drawing/2014/main" id="{AC51503C-E1C0-4999-9484-BCEFE6AD93AB}"/>
              </a:ext>
            </a:extLst>
          </p:cNvPr>
          <p:cNvSpPr>
            <a:spLocks noGrp="1"/>
          </p:cNvSpPr>
          <p:nvPr>
            <p:ph type="sldNum" sz="quarter" idx="12"/>
          </p:nvPr>
        </p:nvSpPr>
        <p:spPr/>
        <p:txBody>
          <a:bodyPr/>
          <a:lstStyle/>
          <a:p>
            <a:fld id="{6D22F896-40B5-4ADD-8801-0D06FADFA095}" type="slidenum">
              <a:rPr lang="en-US" smtClean="0"/>
              <a:t>17</a:t>
            </a:fld>
            <a:endParaRPr lang="en-US" dirty="0"/>
          </a:p>
        </p:txBody>
      </p:sp>
      <p:pic>
        <p:nvPicPr>
          <p:cNvPr id="8" name="Immagine 7">
            <a:extLst>
              <a:ext uri="{FF2B5EF4-FFF2-40B4-BE49-F238E27FC236}">
                <a16:creationId xmlns:a16="http://schemas.microsoft.com/office/drawing/2014/main" id="{DD5B3A70-38DE-45F7-9597-232B77D5234D}"/>
              </a:ext>
            </a:extLst>
          </p:cNvPr>
          <p:cNvPicPr>
            <a:picLocks noChangeAspect="1"/>
          </p:cNvPicPr>
          <p:nvPr/>
        </p:nvPicPr>
        <p:blipFill>
          <a:blip r:embed="rId3"/>
          <a:stretch>
            <a:fillRect/>
          </a:stretch>
        </p:blipFill>
        <p:spPr>
          <a:xfrm>
            <a:off x="390525" y="1402899"/>
            <a:ext cx="4232084" cy="2880000"/>
          </a:xfrm>
          <a:prstGeom prst="rect">
            <a:avLst/>
          </a:prstGeom>
        </p:spPr>
      </p:pic>
      <p:sp>
        <p:nvSpPr>
          <p:cNvPr id="11" name="CasellaDiTesto 10">
            <a:extLst>
              <a:ext uri="{FF2B5EF4-FFF2-40B4-BE49-F238E27FC236}">
                <a16:creationId xmlns:a16="http://schemas.microsoft.com/office/drawing/2014/main" id="{5CC64846-9272-4272-BCE5-F78DB6ED9801}"/>
              </a:ext>
            </a:extLst>
          </p:cNvPr>
          <p:cNvSpPr txBox="1"/>
          <p:nvPr/>
        </p:nvSpPr>
        <p:spPr>
          <a:xfrm>
            <a:off x="1857631" y="2416454"/>
            <a:ext cx="1523144" cy="338554"/>
          </a:xfrm>
          <a:prstGeom prst="rect">
            <a:avLst/>
          </a:prstGeom>
          <a:noFill/>
        </p:spPr>
        <p:txBody>
          <a:bodyPr wrap="square">
            <a:spAutoFit/>
          </a:bodyPr>
          <a:lstStyle/>
          <a:p>
            <a:r>
              <a:rPr lang="it-IT" sz="1600" b="1" u="none" kern="0" dirty="0" err="1">
                <a:solidFill>
                  <a:srgbClr val="C00000"/>
                </a:solidFill>
                <a:effectLst>
                  <a:outerShdw blurRad="38100" dist="38100" dir="2700000" algn="tl">
                    <a:srgbClr val="000000">
                      <a:alpha val="43137"/>
                    </a:srgbClr>
                  </a:outerShdw>
                </a:effectLst>
              </a:rPr>
              <a:t>Garfield</a:t>
            </a:r>
            <a:r>
              <a:rPr lang="it-IT" sz="1600" b="1" u="none" kern="0" dirty="0">
                <a:solidFill>
                  <a:srgbClr val="C00000"/>
                </a:solidFill>
                <a:effectLst>
                  <a:outerShdw blurRad="38100" dist="38100" dir="2700000" algn="tl">
                    <a:srgbClr val="000000">
                      <a:alpha val="43137"/>
                    </a:srgbClr>
                  </a:outerShdw>
                </a:effectLst>
              </a:rPr>
              <a:t>++ </a:t>
            </a:r>
            <a:endParaRPr lang="en-US" sz="1600" dirty="0"/>
          </a:p>
        </p:txBody>
      </p:sp>
      <p:sp>
        <p:nvSpPr>
          <p:cNvPr id="13" name="CasellaDiTesto 12">
            <a:extLst>
              <a:ext uri="{FF2B5EF4-FFF2-40B4-BE49-F238E27FC236}">
                <a16:creationId xmlns:a16="http://schemas.microsoft.com/office/drawing/2014/main" id="{20851959-1057-4C6B-B389-C411C7765B90}"/>
              </a:ext>
            </a:extLst>
          </p:cNvPr>
          <p:cNvSpPr txBox="1"/>
          <p:nvPr/>
        </p:nvSpPr>
        <p:spPr>
          <a:xfrm>
            <a:off x="8451522" y="1837896"/>
            <a:ext cx="1060807" cy="307777"/>
          </a:xfrm>
          <a:prstGeom prst="rect">
            <a:avLst/>
          </a:prstGeom>
          <a:noFill/>
        </p:spPr>
        <p:txBody>
          <a:bodyPr wrap="square">
            <a:spAutoFit/>
          </a:bodyPr>
          <a:lstStyle/>
          <a:p>
            <a:r>
              <a:rPr lang="it-IT" sz="1400" b="1" u="none" kern="0" dirty="0">
                <a:solidFill>
                  <a:srgbClr val="C00000"/>
                </a:solidFill>
                <a:effectLst>
                  <a:outerShdw blurRad="38100" dist="38100" dir="2700000" algn="tl">
                    <a:srgbClr val="000000">
                      <a:alpha val="43137"/>
                    </a:srgbClr>
                  </a:outerShdw>
                </a:effectLst>
              </a:rPr>
              <a:t>Geant4</a:t>
            </a:r>
            <a:endParaRPr lang="en-US" dirty="0"/>
          </a:p>
        </p:txBody>
      </p:sp>
      <p:pic>
        <p:nvPicPr>
          <p:cNvPr id="15" name="Immagine 14">
            <a:extLst>
              <a:ext uri="{FF2B5EF4-FFF2-40B4-BE49-F238E27FC236}">
                <a16:creationId xmlns:a16="http://schemas.microsoft.com/office/drawing/2014/main" id="{3F09EE3E-C7B8-41F8-A03B-715D2FE51EFB}"/>
              </a:ext>
            </a:extLst>
          </p:cNvPr>
          <p:cNvPicPr>
            <a:picLocks noChangeAspect="1"/>
          </p:cNvPicPr>
          <p:nvPr/>
        </p:nvPicPr>
        <p:blipFill>
          <a:blip r:embed="rId4"/>
          <a:stretch>
            <a:fillRect/>
          </a:stretch>
        </p:blipFill>
        <p:spPr>
          <a:xfrm>
            <a:off x="7025576" y="3967072"/>
            <a:ext cx="4232085" cy="2880000"/>
          </a:xfrm>
          <a:prstGeom prst="rect">
            <a:avLst/>
          </a:prstGeom>
        </p:spPr>
      </p:pic>
      <p:sp>
        <p:nvSpPr>
          <p:cNvPr id="16" name="CasellaDiTesto 15">
            <a:extLst>
              <a:ext uri="{FF2B5EF4-FFF2-40B4-BE49-F238E27FC236}">
                <a16:creationId xmlns:a16="http://schemas.microsoft.com/office/drawing/2014/main" id="{5F25FF18-02D3-4D06-956A-E53DF59C7686}"/>
              </a:ext>
            </a:extLst>
          </p:cNvPr>
          <p:cNvSpPr txBox="1"/>
          <p:nvPr/>
        </p:nvSpPr>
        <p:spPr>
          <a:xfrm>
            <a:off x="8451522" y="2173860"/>
            <a:ext cx="1732890" cy="261610"/>
          </a:xfrm>
          <a:prstGeom prst="rect">
            <a:avLst/>
          </a:prstGeom>
          <a:noFill/>
        </p:spPr>
        <p:txBody>
          <a:bodyPr wrap="square" rtlCol="0">
            <a:spAutoFit/>
          </a:bodyPr>
          <a:lstStyle/>
          <a:p>
            <a:r>
              <a:rPr lang="en-GB" sz="1100" b="0" u="none" dirty="0">
                <a:solidFill>
                  <a:schemeClr val="tx1"/>
                </a:solidFill>
              </a:rPr>
              <a:t>2</a:t>
            </a:r>
            <a:r>
              <a:rPr lang="en-GB" sz="1100" b="0" u="none" baseline="30000" dirty="0">
                <a:solidFill>
                  <a:schemeClr val="tx1"/>
                </a:solidFill>
              </a:rPr>
              <a:t>st</a:t>
            </a:r>
            <a:r>
              <a:rPr lang="en-GB" sz="1100" b="0" u="none" dirty="0">
                <a:solidFill>
                  <a:schemeClr val="tx1"/>
                </a:solidFill>
              </a:rPr>
              <a:t> algorithm</a:t>
            </a:r>
          </a:p>
        </p:txBody>
      </p:sp>
      <p:sp>
        <p:nvSpPr>
          <p:cNvPr id="17" name="CasellaDiTesto 16">
            <a:extLst>
              <a:ext uri="{FF2B5EF4-FFF2-40B4-BE49-F238E27FC236}">
                <a16:creationId xmlns:a16="http://schemas.microsoft.com/office/drawing/2014/main" id="{75926F86-0373-4C9E-8E2F-D715413F86A9}"/>
              </a:ext>
            </a:extLst>
          </p:cNvPr>
          <p:cNvSpPr txBox="1"/>
          <p:nvPr/>
        </p:nvSpPr>
        <p:spPr>
          <a:xfrm>
            <a:off x="8495988" y="4792250"/>
            <a:ext cx="1732890" cy="261610"/>
          </a:xfrm>
          <a:prstGeom prst="rect">
            <a:avLst/>
          </a:prstGeom>
          <a:noFill/>
        </p:spPr>
        <p:txBody>
          <a:bodyPr wrap="square" rtlCol="0">
            <a:spAutoFit/>
          </a:bodyPr>
          <a:lstStyle/>
          <a:p>
            <a:r>
              <a:rPr lang="en-GB" sz="1100" dirty="0"/>
              <a:t>3</a:t>
            </a:r>
            <a:r>
              <a:rPr lang="en-GB" sz="1100" b="0" u="none" baseline="30000" dirty="0">
                <a:solidFill>
                  <a:schemeClr val="tx1"/>
                </a:solidFill>
              </a:rPr>
              <a:t>st</a:t>
            </a:r>
            <a:r>
              <a:rPr lang="en-GB" sz="1100" b="0" u="none" dirty="0">
                <a:solidFill>
                  <a:schemeClr val="tx1"/>
                </a:solidFill>
              </a:rPr>
              <a:t> algorithm</a:t>
            </a:r>
          </a:p>
        </p:txBody>
      </p:sp>
      <p:sp>
        <p:nvSpPr>
          <p:cNvPr id="18" name="CasellaDiTesto 17">
            <a:extLst>
              <a:ext uri="{FF2B5EF4-FFF2-40B4-BE49-F238E27FC236}">
                <a16:creationId xmlns:a16="http://schemas.microsoft.com/office/drawing/2014/main" id="{E18D2C24-371D-4F3D-8930-724A2AB73AB5}"/>
              </a:ext>
            </a:extLst>
          </p:cNvPr>
          <p:cNvSpPr txBox="1"/>
          <p:nvPr/>
        </p:nvSpPr>
        <p:spPr>
          <a:xfrm>
            <a:off x="8495988" y="4469928"/>
            <a:ext cx="1060807" cy="307777"/>
          </a:xfrm>
          <a:prstGeom prst="rect">
            <a:avLst/>
          </a:prstGeom>
          <a:noFill/>
        </p:spPr>
        <p:txBody>
          <a:bodyPr wrap="square">
            <a:spAutoFit/>
          </a:bodyPr>
          <a:lstStyle/>
          <a:p>
            <a:r>
              <a:rPr lang="it-IT" sz="1400" b="1" u="none" kern="0" dirty="0">
                <a:solidFill>
                  <a:srgbClr val="C00000"/>
                </a:solidFill>
                <a:effectLst>
                  <a:outerShdw blurRad="38100" dist="38100" dir="2700000" algn="tl">
                    <a:srgbClr val="000000">
                      <a:alpha val="43137"/>
                    </a:srgbClr>
                  </a:outerShdw>
                </a:effectLst>
              </a:rPr>
              <a:t>Geant4</a:t>
            </a:r>
            <a:endParaRPr lang="en-US" dirty="0"/>
          </a:p>
        </p:txBody>
      </p:sp>
      <p:sp>
        <p:nvSpPr>
          <p:cNvPr id="19" name="CasellaDiTesto 18">
            <a:extLst>
              <a:ext uri="{FF2B5EF4-FFF2-40B4-BE49-F238E27FC236}">
                <a16:creationId xmlns:a16="http://schemas.microsoft.com/office/drawing/2014/main" id="{DE7DC16E-6A27-4E4B-9F21-92EF31AFCC87}"/>
              </a:ext>
            </a:extLst>
          </p:cNvPr>
          <p:cNvSpPr txBox="1"/>
          <p:nvPr/>
        </p:nvSpPr>
        <p:spPr>
          <a:xfrm>
            <a:off x="306384" y="5274953"/>
            <a:ext cx="6719192" cy="738664"/>
          </a:xfrm>
          <a:prstGeom prst="rect">
            <a:avLst/>
          </a:prstGeom>
          <a:noFill/>
        </p:spPr>
        <p:txBody>
          <a:bodyPr wrap="square">
            <a:spAutoFit/>
          </a:bodyPr>
          <a:lstStyle/>
          <a:p>
            <a:r>
              <a:rPr lang="en-US" sz="1400" b="1" i="0" u="none" strike="noStrike" kern="1200" dirty="0">
                <a:ln>
                  <a:noFill/>
                </a:ln>
                <a:solidFill>
                  <a:srgbClr val="000000"/>
                </a:solidFill>
                <a:latin typeface="Garuda" pitchFamily="2"/>
                <a:ea typeface="DejaVu Sans" pitchFamily="2"/>
                <a:cs typeface="DejaVu Sans" pitchFamily="2"/>
              </a:rPr>
              <a:t>We are simulating tracks crossing 200 cell (1 cm long side) of 90% He and 10% iC</a:t>
            </a:r>
            <a:r>
              <a:rPr lang="en-US" sz="1400" b="1" i="0" u="none" strike="noStrike" kern="1200" baseline="-25000" dirty="0">
                <a:ln>
                  <a:noFill/>
                </a:ln>
                <a:solidFill>
                  <a:srgbClr val="000000"/>
                </a:solidFill>
                <a:latin typeface="Garuda" pitchFamily="2"/>
                <a:ea typeface="DejaVu Sans" pitchFamily="2"/>
                <a:cs typeface="DejaVu Sans" pitchFamily="2"/>
              </a:rPr>
              <a:t>4</a:t>
            </a:r>
            <a:r>
              <a:rPr lang="en-US" sz="1400" b="1" i="0" u="none" strike="noStrike" kern="1200" dirty="0">
                <a:ln>
                  <a:noFill/>
                </a:ln>
                <a:solidFill>
                  <a:srgbClr val="000000"/>
                </a:solidFill>
                <a:latin typeface="Garuda" pitchFamily="2"/>
                <a:ea typeface="DejaVu Sans" pitchFamily="2"/>
                <a:cs typeface="DejaVu Sans" pitchFamily="2"/>
              </a:rPr>
              <a:t>H</a:t>
            </a:r>
            <a:r>
              <a:rPr lang="en-US" sz="1400" b="1" i="0" u="none" strike="noStrike" kern="1200" baseline="-25000" dirty="0">
                <a:ln>
                  <a:noFill/>
                </a:ln>
                <a:solidFill>
                  <a:srgbClr val="000000"/>
                </a:solidFill>
                <a:latin typeface="Garuda" pitchFamily="2"/>
                <a:ea typeface="DejaVu Sans" pitchFamily="2"/>
                <a:cs typeface="DejaVu Sans" pitchFamily="2"/>
              </a:rPr>
              <a:t>10 </a:t>
            </a:r>
            <a:r>
              <a:rPr lang="en-US" sz="1400" b="1" baseline="-25000" dirty="0">
                <a:solidFill>
                  <a:srgbClr val="000000"/>
                </a:solidFill>
                <a:latin typeface="Garuda" pitchFamily="2"/>
                <a:ea typeface="DejaVu Sans" pitchFamily="2"/>
                <a:cs typeface="DejaVu Sans" pitchFamily="2"/>
              </a:rPr>
              <a:t> </a:t>
            </a:r>
            <a:r>
              <a:rPr lang="en-US" sz="1400" b="1" i="0" u="none" strike="noStrike" kern="1200" baseline="0" dirty="0">
                <a:ln>
                  <a:noFill/>
                </a:ln>
                <a:solidFill>
                  <a:srgbClr val="000000"/>
                </a:solidFill>
                <a:latin typeface="Garuda" pitchFamily="2"/>
                <a:ea typeface="DejaVu Sans" pitchFamily="2"/>
                <a:cs typeface="DejaVu Sans" pitchFamily="2"/>
              </a:rPr>
              <a:t>with Garfield and </a:t>
            </a:r>
            <a:r>
              <a:rPr lang="en-US" sz="1400" b="1" i="0" u="none" strike="noStrike" kern="1200" baseline="0" dirty="0" err="1">
                <a:ln>
                  <a:noFill/>
                </a:ln>
                <a:solidFill>
                  <a:srgbClr val="000000"/>
                </a:solidFill>
                <a:latin typeface="Garuda" pitchFamily="2"/>
                <a:ea typeface="DejaVu Sans" pitchFamily="2"/>
                <a:cs typeface="DejaVu Sans" pitchFamily="2"/>
              </a:rPr>
              <a:t>Geant</a:t>
            </a:r>
            <a:r>
              <a:rPr lang="en-US" sz="1400" b="1" i="0" u="none" strike="noStrike" kern="1200" baseline="0" dirty="0">
                <a:ln>
                  <a:noFill/>
                </a:ln>
                <a:solidFill>
                  <a:srgbClr val="000000"/>
                </a:solidFill>
                <a:latin typeface="Garuda" pitchFamily="2"/>
                <a:ea typeface="DejaVu Sans" pitchFamily="2"/>
                <a:cs typeface="DejaVu Sans" pitchFamily="2"/>
              </a:rPr>
              <a:t>.</a:t>
            </a:r>
            <a:endParaRPr lang="en-US" sz="1400" dirty="0"/>
          </a:p>
          <a:p>
            <a:r>
              <a:rPr lang="en-US" sz="1400" b="1" dirty="0">
                <a:solidFill>
                  <a:srgbClr val="000000"/>
                </a:solidFill>
                <a:latin typeface="Garuda" pitchFamily="2"/>
              </a:rPr>
              <a:t>We are assuming a cluster counting efficiency of 100%.</a:t>
            </a:r>
            <a:endParaRPr lang="en-US" sz="1400" dirty="0"/>
          </a:p>
        </p:txBody>
      </p:sp>
      <p:sp>
        <p:nvSpPr>
          <p:cNvPr id="20" name="Titolo 1">
            <a:extLst>
              <a:ext uri="{FF2B5EF4-FFF2-40B4-BE49-F238E27FC236}">
                <a16:creationId xmlns:a16="http://schemas.microsoft.com/office/drawing/2014/main" id="{2E20D0DF-36E6-4729-8D3B-5D011B9ADDC9}"/>
              </a:ext>
            </a:extLst>
          </p:cNvPr>
          <p:cNvSpPr txBox="1">
            <a:spLocks/>
          </p:cNvSpPr>
          <p:nvPr/>
        </p:nvSpPr>
        <p:spPr>
          <a:xfrm>
            <a:off x="2369423" y="702475"/>
            <a:ext cx="7081678" cy="481012"/>
          </a:xfrm>
          <a:prstGeom prst="rect">
            <a:avLst/>
          </a:prstGeom>
        </p:spPr>
        <p:txBody>
          <a:bodyPr/>
          <a:lstStyle>
            <a:lvl1pPr algn="l" defTabSz="337037" rtl="0" eaLnBrk="0" fontAlgn="base" hangingPunct="0">
              <a:spcBef>
                <a:spcPct val="0"/>
              </a:spcBef>
              <a:spcAft>
                <a:spcPct val="0"/>
              </a:spcAft>
              <a:buClr>
                <a:srgbClr val="000000"/>
              </a:buClr>
              <a:buSzPct val="100000"/>
              <a:buFont typeface="Times New Roman" charset="0"/>
              <a:defRPr sz="1800">
                <a:solidFill>
                  <a:srgbClr val="006633"/>
                </a:solidFill>
                <a:latin typeface="+mj-lt"/>
                <a:ea typeface="+mj-ea"/>
                <a:cs typeface="+mj-cs"/>
              </a:defRPr>
            </a:lvl1pPr>
            <a:lvl2pPr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2pPr>
            <a:lvl3pPr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3pPr>
            <a:lvl4pPr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4pPr>
            <a:lvl5pPr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5pPr>
            <a:lvl6pPr marL="1886453" indent="-171496"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6pPr>
            <a:lvl7pPr marL="2229444" indent="-171496"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7pPr>
            <a:lvl8pPr marL="2572436" indent="-171496"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8pPr>
            <a:lvl9pPr marL="2915427" indent="-171496"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9pPr>
          </a:lstStyle>
          <a:p>
            <a:r>
              <a:rPr lang="en-GB" b="1" u="none" kern="0" dirty="0">
                <a:solidFill>
                  <a:schemeClr val="tx1"/>
                </a:solidFill>
                <a:effectLst>
                  <a:outerShdw blurRad="38100" dist="38100" dir="2700000" algn="tl">
                    <a:srgbClr val="000000">
                      <a:alpha val="43137"/>
                    </a:srgbClr>
                  </a:outerShdw>
                </a:effectLst>
              </a:rPr>
              <a:t>Drift Chamber simulation - </a:t>
            </a:r>
            <a:r>
              <a:rPr lang="en-US" b="1" u="none" kern="0" dirty="0">
                <a:solidFill>
                  <a:schemeClr val="tx1"/>
                </a:solidFill>
                <a:effectLst>
                  <a:outerShdw blurRad="38100" dist="38100" dir="2700000" algn="tl">
                    <a:srgbClr val="000000">
                      <a:alpha val="43137"/>
                    </a:srgbClr>
                  </a:outerShdw>
                </a:effectLst>
              </a:rPr>
              <a:t>Cluster Counting/Timing-PID in Geant4</a:t>
            </a:r>
          </a:p>
        </p:txBody>
      </p:sp>
    </p:spTree>
    <p:extLst>
      <p:ext uri="{BB962C8B-B14F-4D97-AF65-F5344CB8AC3E}">
        <p14:creationId xmlns:p14="http://schemas.microsoft.com/office/powerpoint/2010/main" val="2692012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1D766326-C297-4382-A8CD-ADAF675BB858}"/>
              </a:ext>
            </a:extLst>
          </p:cNvPr>
          <p:cNvSpPr>
            <a:spLocks noGrp="1"/>
          </p:cNvSpPr>
          <p:nvPr>
            <p:ph type="dt" sz="half" idx="10"/>
          </p:nvPr>
        </p:nvSpPr>
        <p:spPr/>
        <p:txBody>
          <a:bodyPr/>
          <a:lstStyle/>
          <a:p>
            <a:fld id="{1E2215E2-8F1F-4759-B3E0-7F11FE2944A6}" type="datetime1">
              <a:rPr lang="en-US" smtClean="0"/>
              <a:t>4/14/2021</a:t>
            </a:fld>
            <a:endParaRPr lang="en-US" dirty="0"/>
          </a:p>
        </p:txBody>
      </p:sp>
      <p:sp>
        <p:nvSpPr>
          <p:cNvPr id="4" name="Segnaposto numero diapositiva 3">
            <a:extLst>
              <a:ext uri="{FF2B5EF4-FFF2-40B4-BE49-F238E27FC236}">
                <a16:creationId xmlns:a16="http://schemas.microsoft.com/office/drawing/2014/main" id="{78E697DD-B085-448F-8C9C-EE1FBE3291D1}"/>
              </a:ext>
            </a:extLst>
          </p:cNvPr>
          <p:cNvSpPr>
            <a:spLocks noGrp="1"/>
          </p:cNvSpPr>
          <p:nvPr>
            <p:ph type="sldNum" sz="quarter" idx="12"/>
          </p:nvPr>
        </p:nvSpPr>
        <p:spPr/>
        <p:txBody>
          <a:bodyPr/>
          <a:lstStyle/>
          <a:p>
            <a:fld id="{6D22F896-40B5-4ADD-8801-0D06FADFA095}" type="slidenum">
              <a:rPr lang="en-US" smtClean="0"/>
              <a:t>18</a:t>
            </a:fld>
            <a:endParaRPr lang="en-US" dirty="0"/>
          </a:p>
        </p:txBody>
      </p:sp>
      <p:sp>
        <p:nvSpPr>
          <p:cNvPr id="5" name="Titolo 1">
            <a:extLst>
              <a:ext uri="{FF2B5EF4-FFF2-40B4-BE49-F238E27FC236}">
                <a16:creationId xmlns:a16="http://schemas.microsoft.com/office/drawing/2014/main" id="{5306171E-F40C-4675-BC31-1C3FE588FF09}"/>
              </a:ext>
            </a:extLst>
          </p:cNvPr>
          <p:cNvSpPr txBox="1">
            <a:spLocks/>
          </p:cNvSpPr>
          <p:nvPr/>
        </p:nvSpPr>
        <p:spPr>
          <a:xfrm>
            <a:off x="1240858" y="749763"/>
            <a:ext cx="8709035" cy="662017"/>
          </a:xfrm>
          <a:prstGeom prst="rect">
            <a:avLst/>
          </a:prstGeom>
        </p:spPr>
        <p:txBody>
          <a:bodyPr/>
          <a:lstStyle>
            <a:lvl1pPr algn="l" defTabSz="337037" rtl="0" eaLnBrk="0" fontAlgn="base" hangingPunct="0">
              <a:spcBef>
                <a:spcPct val="0"/>
              </a:spcBef>
              <a:spcAft>
                <a:spcPct val="0"/>
              </a:spcAft>
              <a:buClr>
                <a:srgbClr val="000000"/>
              </a:buClr>
              <a:buSzPct val="100000"/>
              <a:buFont typeface="Times New Roman" charset="0"/>
              <a:defRPr sz="1800">
                <a:solidFill>
                  <a:srgbClr val="006633"/>
                </a:solidFill>
                <a:latin typeface="+mj-lt"/>
                <a:ea typeface="+mj-ea"/>
                <a:cs typeface="+mj-cs"/>
              </a:defRPr>
            </a:lvl1pPr>
            <a:lvl2pPr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2pPr>
            <a:lvl3pPr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3pPr>
            <a:lvl4pPr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4pPr>
            <a:lvl5pPr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5pPr>
            <a:lvl6pPr marL="1886453" indent="-171496"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6pPr>
            <a:lvl7pPr marL="2229444" indent="-171496"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7pPr>
            <a:lvl8pPr marL="2572436" indent="-171496"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8pPr>
            <a:lvl9pPr marL="2915427" indent="-171496"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9pPr>
          </a:lstStyle>
          <a:p>
            <a:pPr algn="ctr"/>
            <a:r>
              <a:rPr lang="it-IT" sz="2000" b="1" u="none" kern="0" dirty="0" err="1">
                <a:solidFill>
                  <a:srgbClr val="C00000"/>
                </a:solidFill>
                <a:effectLst>
                  <a:outerShdw blurRad="38100" dist="38100" dir="2700000" algn="tl">
                    <a:srgbClr val="000000">
                      <a:alpha val="43137"/>
                    </a:srgbClr>
                  </a:outerShdw>
                </a:effectLst>
              </a:rPr>
              <a:t>Conclusions</a:t>
            </a:r>
            <a:endParaRPr lang="en-US" b="1" u="none" kern="0" dirty="0">
              <a:solidFill>
                <a:srgbClr val="C00000"/>
              </a:solidFill>
              <a:effectLst>
                <a:outerShdw blurRad="38100" dist="38100" dir="2700000" algn="tl">
                  <a:srgbClr val="000000">
                    <a:alpha val="43137"/>
                  </a:srgbClr>
                </a:outerShdw>
              </a:effectLst>
            </a:endParaRPr>
          </a:p>
        </p:txBody>
      </p:sp>
      <p:sp>
        <p:nvSpPr>
          <p:cNvPr id="6" name="CasellaDiTesto 5">
            <a:extLst>
              <a:ext uri="{FF2B5EF4-FFF2-40B4-BE49-F238E27FC236}">
                <a16:creationId xmlns:a16="http://schemas.microsoft.com/office/drawing/2014/main" id="{8C41F9B4-95E2-41D3-84C3-CBB98CF79BCA}"/>
              </a:ext>
            </a:extLst>
          </p:cNvPr>
          <p:cNvSpPr txBox="1"/>
          <p:nvPr/>
        </p:nvSpPr>
        <p:spPr>
          <a:xfrm>
            <a:off x="1272055" y="1368478"/>
            <a:ext cx="8958958" cy="4770537"/>
          </a:xfrm>
          <a:prstGeom prst="rect">
            <a:avLst/>
          </a:prstGeom>
          <a:noFill/>
        </p:spPr>
        <p:txBody>
          <a:bodyPr wrap="square" rtlCol="0">
            <a:spAutoFit/>
          </a:bodyPr>
          <a:lstStyle/>
          <a:p>
            <a:pPr marL="285750" indent="-285750">
              <a:buClr>
                <a:srgbClr val="C00000"/>
              </a:buClr>
              <a:buFont typeface="Wingdings" panose="05000000000000000000" pitchFamily="2" charset="2"/>
              <a:buChar char="§"/>
            </a:pPr>
            <a:r>
              <a:rPr lang="en-US" dirty="0">
                <a:latin typeface="+mj-lt"/>
              </a:rPr>
              <a:t>Cluster counting improves particle separation capabilities respect to the traditional </a:t>
            </a:r>
            <a:r>
              <a:rPr lang="en-US" dirty="0" err="1">
                <a:latin typeface="+mj-lt"/>
              </a:rPr>
              <a:t>dE</a:t>
            </a:r>
            <a:r>
              <a:rPr lang="en-US" dirty="0">
                <a:latin typeface="+mj-lt"/>
              </a:rPr>
              <a:t>/dx method.</a:t>
            </a:r>
          </a:p>
          <a:p>
            <a:pPr marL="285750" indent="-285750">
              <a:buClr>
                <a:srgbClr val="C00000"/>
              </a:buClr>
              <a:buFont typeface="Wingdings" panose="05000000000000000000" pitchFamily="2" charset="2"/>
              <a:buChar char="§"/>
            </a:pPr>
            <a:r>
              <a:rPr lang="en-GB" b="0" u="none" dirty="0">
                <a:solidFill>
                  <a:srgbClr val="000000"/>
                </a:solidFill>
                <a:latin typeface="+mj-lt"/>
                <a:cs typeface="Garamond"/>
              </a:rPr>
              <a:t>Reasonable algorithms to simulate the Ionization Clusters by using the Geant4 data are developed.</a:t>
            </a:r>
          </a:p>
          <a:p>
            <a:pPr marL="285750" indent="-285750">
              <a:buClr>
                <a:srgbClr val="C00000"/>
              </a:buClr>
              <a:buFont typeface="Wingdings" panose="05000000000000000000" pitchFamily="2" charset="2"/>
              <a:buChar char="§"/>
            </a:pPr>
            <a:r>
              <a:rPr lang="en-GB" b="0" u="none" dirty="0">
                <a:solidFill>
                  <a:srgbClr val="000000"/>
                </a:solidFill>
                <a:latin typeface="+mj-lt"/>
                <a:cs typeface="Garamond"/>
              </a:rPr>
              <a:t>The algorithm </a:t>
            </a:r>
            <a:r>
              <a:rPr lang="en-GB" dirty="0">
                <a:solidFill>
                  <a:srgbClr val="000000"/>
                </a:solidFill>
                <a:latin typeface="+mj-lt"/>
                <a:cs typeface="Garamond"/>
              </a:rPr>
              <a:t>was tested on different cell size, providing consistent results.</a:t>
            </a:r>
            <a:endParaRPr lang="en-GB" b="0" u="none" dirty="0">
              <a:solidFill>
                <a:srgbClr val="000000"/>
              </a:solidFill>
              <a:latin typeface="+mj-lt"/>
              <a:cs typeface="Garamond"/>
            </a:endParaRPr>
          </a:p>
          <a:p>
            <a:pPr marL="285750" indent="-285750">
              <a:buClr>
                <a:srgbClr val="C00000"/>
              </a:buClr>
              <a:buFont typeface="Wingdings" panose="05000000000000000000" pitchFamily="2" charset="2"/>
              <a:buChar char="§"/>
            </a:pPr>
            <a:r>
              <a:rPr lang="en-GB" b="0" u="none" dirty="0">
                <a:solidFill>
                  <a:srgbClr val="000000"/>
                </a:solidFill>
                <a:latin typeface="+mj-lt"/>
                <a:cs typeface="Garamond"/>
              </a:rPr>
              <a:t>A first fast Cluster Finder algorithm was developed, implemented on an FPGA and tested on a test bench.</a:t>
            </a:r>
          </a:p>
          <a:p>
            <a:pPr marL="285750" indent="-285750">
              <a:buClr>
                <a:srgbClr val="C00000"/>
              </a:buClr>
              <a:buFont typeface="Wingdings" panose="05000000000000000000" pitchFamily="2" charset="2"/>
              <a:buChar char="§"/>
            </a:pPr>
            <a:r>
              <a:rPr lang="en-GB" dirty="0">
                <a:solidFill>
                  <a:srgbClr val="000000"/>
                </a:solidFill>
                <a:latin typeface="+mj-lt"/>
                <a:cs typeface="Garamond"/>
              </a:rPr>
              <a:t>We are working on importing the algorithm in the drift chamber full simulation.</a:t>
            </a:r>
          </a:p>
          <a:p>
            <a:pPr>
              <a:buClr>
                <a:srgbClr val="C00000"/>
              </a:buClr>
            </a:pPr>
            <a:endParaRPr lang="en-GB" b="0" u="none" dirty="0">
              <a:solidFill>
                <a:srgbClr val="000000"/>
              </a:solidFill>
              <a:latin typeface="+mj-lt"/>
              <a:cs typeface="Garamond"/>
            </a:endParaRPr>
          </a:p>
          <a:p>
            <a:pPr>
              <a:buClr>
                <a:srgbClr val="C00000"/>
              </a:buClr>
            </a:pPr>
            <a:r>
              <a:rPr lang="en-GB" dirty="0">
                <a:solidFill>
                  <a:srgbClr val="000000"/>
                </a:solidFill>
                <a:latin typeface="+mj-lt"/>
                <a:cs typeface="Garamond"/>
              </a:rPr>
              <a:t>To do list</a:t>
            </a:r>
          </a:p>
          <a:p>
            <a:pPr marL="285750" indent="-285750">
              <a:buClr>
                <a:srgbClr val="C00000"/>
              </a:buClr>
              <a:buFont typeface="Wingdings" panose="05000000000000000000" pitchFamily="2" charset="2"/>
              <a:buChar char="§"/>
            </a:pPr>
            <a:r>
              <a:rPr lang="en-US" b="0" u="none" dirty="0">
                <a:solidFill>
                  <a:schemeClr val="tx1"/>
                </a:solidFill>
                <a:latin typeface="+mj-lt"/>
                <a:cs typeface="Garamond"/>
              </a:rPr>
              <a:t>Continue to develop the full simulation and perform physics studies</a:t>
            </a:r>
          </a:p>
          <a:p>
            <a:pPr marL="285750" indent="-285750">
              <a:buClr>
                <a:srgbClr val="C00000"/>
              </a:buClr>
              <a:buFont typeface="Wingdings" panose="05000000000000000000" pitchFamily="2" charset="2"/>
              <a:buChar char="§"/>
            </a:pPr>
            <a:r>
              <a:rPr lang="en-US" b="0" u="none" dirty="0">
                <a:solidFill>
                  <a:schemeClr val="tx1"/>
                </a:solidFill>
                <a:latin typeface="+mj-lt"/>
                <a:cs typeface="Garamond"/>
              </a:rPr>
              <a:t>Perform PID studies with the full detector simulation</a:t>
            </a:r>
          </a:p>
          <a:p>
            <a:pPr marL="285750" indent="-285750">
              <a:buClr>
                <a:srgbClr val="C00000"/>
              </a:buClr>
              <a:buFont typeface="Wingdings" panose="05000000000000000000" pitchFamily="2" charset="2"/>
              <a:buChar char="§"/>
            </a:pPr>
            <a:r>
              <a:rPr lang="en-US" b="0" u="none" dirty="0">
                <a:solidFill>
                  <a:schemeClr val="tx1"/>
                </a:solidFill>
                <a:latin typeface="+mj-lt"/>
                <a:cs typeface="Garamond"/>
              </a:rPr>
              <a:t>Improve Clustering algorithm validation with measurements</a:t>
            </a:r>
          </a:p>
          <a:p>
            <a:pPr marL="285750" indent="-285750">
              <a:buClr>
                <a:srgbClr val="C00000"/>
              </a:buClr>
              <a:buFont typeface="Wingdings" panose="05000000000000000000" pitchFamily="2" charset="2"/>
              <a:buChar char="§"/>
            </a:pPr>
            <a:r>
              <a:rPr lang="en-US" b="0" u="none" dirty="0">
                <a:solidFill>
                  <a:schemeClr val="tx1"/>
                </a:solidFill>
                <a:latin typeface="+mj-lt"/>
                <a:cs typeface="Garamond"/>
              </a:rPr>
              <a:t>Continue to develop the DAQ prototype and test it</a:t>
            </a:r>
          </a:p>
          <a:p>
            <a:pPr marL="285750" indent="-285750">
              <a:buClr>
                <a:srgbClr val="C00000"/>
              </a:buClr>
              <a:buFont typeface="Wingdings" panose="05000000000000000000" pitchFamily="2" charset="2"/>
              <a:buChar char="§"/>
            </a:pPr>
            <a:r>
              <a:rPr lang="en-US" b="0" u="none" dirty="0">
                <a:solidFill>
                  <a:schemeClr val="tx1"/>
                </a:solidFill>
                <a:latin typeface="+mj-lt"/>
                <a:cs typeface="Garamond"/>
              </a:rPr>
              <a:t>Construct the monitor chamber and ad hoc prototypes</a:t>
            </a:r>
          </a:p>
          <a:p>
            <a:pPr marL="285750" indent="-285750">
              <a:buClr>
                <a:srgbClr val="C00000"/>
              </a:buClr>
              <a:buFont typeface="Wingdings" panose="05000000000000000000" pitchFamily="2" charset="2"/>
              <a:buChar char="§"/>
            </a:pPr>
            <a:endParaRPr lang="en-US" b="0" u="none" dirty="0">
              <a:solidFill>
                <a:schemeClr val="tx1"/>
              </a:solidFill>
              <a:latin typeface="+mj-lt"/>
              <a:cs typeface="Garamond"/>
            </a:endParaRPr>
          </a:p>
          <a:p>
            <a:pPr marL="285750" indent="-285750">
              <a:buClr>
                <a:srgbClr val="C00000"/>
              </a:buClr>
              <a:buFont typeface="Wingdings" panose="05000000000000000000" pitchFamily="2" charset="2"/>
              <a:buChar char="§"/>
            </a:pPr>
            <a:endParaRPr lang="en-US" sz="1600" b="0" u="none" dirty="0">
              <a:solidFill>
                <a:schemeClr val="tx1"/>
              </a:solidFill>
              <a:latin typeface="Garamond"/>
              <a:cs typeface="Garamond"/>
            </a:endParaRPr>
          </a:p>
        </p:txBody>
      </p:sp>
      <p:sp>
        <p:nvSpPr>
          <p:cNvPr id="8" name="CasellaDiTesto 7">
            <a:extLst>
              <a:ext uri="{FF2B5EF4-FFF2-40B4-BE49-F238E27FC236}">
                <a16:creationId xmlns:a16="http://schemas.microsoft.com/office/drawing/2014/main" id="{B64C91FC-A735-4E3C-9783-DC1A4123F46B}"/>
              </a:ext>
            </a:extLst>
          </p:cNvPr>
          <p:cNvSpPr txBox="1"/>
          <p:nvPr/>
        </p:nvSpPr>
        <p:spPr>
          <a:xfrm>
            <a:off x="2861406" y="5585017"/>
            <a:ext cx="6097712" cy="369332"/>
          </a:xfrm>
          <a:prstGeom prst="rect">
            <a:avLst/>
          </a:prstGeom>
          <a:noFill/>
        </p:spPr>
        <p:txBody>
          <a:bodyPr wrap="square">
            <a:spAutoFit/>
          </a:bodyPr>
          <a:lstStyle/>
          <a:p>
            <a:pPr algn="ctr"/>
            <a:r>
              <a:rPr lang="it-IT" sz="1800" b="1" u="none" kern="0" dirty="0">
                <a:solidFill>
                  <a:srgbClr val="C00000"/>
                </a:solidFill>
                <a:effectLst>
                  <a:outerShdw blurRad="38100" dist="38100" dir="2700000" algn="tl">
                    <a:srgbClr val="000000">
                      <a:alpha val="43137"/>
                    </a:srgbClr>
                  </a:outerShdw>
                </a:effectLst>
              </a:rPr>
              <a:t>Thanks for your attention</a:t>
            </a:r>
            <a:endParaRPr lang="en-US" dirty="0"/>
          </a:p>
        </p:txBody>
      </p:sp>
    </p:spTree>
    <p:extLst>
      <p:ext uri="{BB962C8B-B14F-4D97-AF65-F5344CB8AC3E}">
        <p14:creationId xmlns:p14="http://schemas.microsoft.com/office/powerpoint/2010/main" val="1969970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4FD73C25-F823-4AB6-8D41-692DA8758CD6}"/>
              </a:ext>
            </a:extLst>
          </p:cNvPr>
          <p:cNvSpPr>
            <a:spLocks noGrp="1"/>
          </p:cNvSpPr>
          <p:nvPr>
            <p:ph type="dt" sz="half" idx="10"/>
          </p:nvPr>
        </p:nvSpPr>
        <p:spPr/>
        <p:txBody>
          <a:bodyPr/>
          <a:lstStyle/>
          <a:p>
            <a:fld id="{399A6E5E-4D5A-4013-A107-D9CB05675F83}" type="datetime1">
              <a:rPr lang="en-US" smtClean="0"/>
              <a:t>4/14/2021</a:t>
            </a:fld>
            <a:endParaRPr lang="en-US" dirty="0"/>
          </a:p>
        </p:txBody>
      </p:sp>
      <p:sp>
        <p:nvSpPr>
          <p:cNvPr id="4" name="Segnaposto numero diapositiva 3">
            <a:extLst>
              <a:ext uri="{FF2B5EF4-FFF2-40B4-BE49-F238E27FC236}">
                <a16:creationId xmlns:a16="http://schemas.microsoft.com/office/drawing/2014/main" id="{4BE7A1E7-7953-4099-91B0-FDA15A8F517D}"/>
              </a:ext>
            </a:extLst>
          </p:cNvPr>
          <p:cNvSpPr>
            <a:spLocks noGrp="1"/>
          </p:cNvSpPr>
          <p:nvPr>
            <p:ph type="sldNum" sz="quarter" idx="12"/>
          </p:nvPr>
        </p:nvSpPr>
        <p:spPr/>
        <p:txBody>
          <a:bodyPr/>
          <a:lstStyle/>
          <a:p>
            <a:fld id="{6D22F896-40B5-4ADD-8801-0D06FADFA095}" type="slidenum">
              <a:rPr lang="en-US" smtClean="0"/>
              <a:t>19</a:t>
            </a:fld>
            <a:endParaRPr lang="en-US" dirty="0"/>
          </a:p>
        </p:txBody>
      </p:sp>
      <p:sp>
        <p:nvSpPr>
          <p:cNvPr id="5" name="CasellaDiTesto 4">
            <a:extLst>
              <a:ext uri="{FF2B5EF4-FFF2-40B4-BE49-F238E27FC236}">
                <a16:creationId xmlns:a16="http://schemas.microsoft.com/office/drawing/2014/main" id="{C95431F5-470E-457E-9FAC-EC9874315DD7}"/>
              </a:ext>
            </a:extLst>
          </p:cNvPr>
          <p:cNvSpPr txBox="1"/>
          <p:nvPr/>
        </p:nvSpPr>
        <p:spPr>
          <a:xfrm>
            <a:off x="5089524" y="2905780"/>
            <a:ext cx="1641475" cy="523220"/>
          </a:xfrm>
          <a:prstGeom prst="rect">
            <a:avLst/>
          </a:prstGeom>
          <a:noFill/>
        </p:spPr>
        <p:txBody>
          <a:bodyPr wrap="none" rtlCol="0">
            <a:spAutoFit/>
          </a:bodyPr>
          <a:lstStyle/>
          <a:p>
            <a:r>
              <a:rPr lang="en-US" sz="2800" b="1" dirty="0">
                <a:solidFill>
                  <a:srgbClr val="C00000"/>
                </a:solidFill>
                <a:effectLst>
                  <a:outerShdw blurRad="38100" dist="38100" dir="2700000" algn="tl">
                    <a:srgbClr val="000000">
                      <a:alpha val="43137"/>
                    </a:srgbClr>
                  </a:outerShdw>
                </a:effectLst>
                <a:latin typeface="Garamond" panose="02020404030301010803" pitchFamily="18" charset="0"/>
              </a:rPr>
              <a:t>BACKUP</a:t>
            </a:r>
          </a:p>
        </p:txBody>
      </p:sp>
    </p:spTree>
    <p:extLst>
      <p:ext uri="{BB962C8B-B14F-4D97-AF65-F5344CB8AC3E}">
        <p14:creationId xmlns:p14="http://schemas.microsoft.com/office/powerpoint/2010/main" val="1300488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B7BB201B-1E2E-4E5D-9737-F0C00A740B26}"/>
              </a:ext>
            </a:extLst>
          </p:cNvPr>
          <p:cNvSpPr>
            <a:spLocks noGrp="1"/>
          </p:cNvSpPr>
          <p:nvPr>
            <p:ph type="dt" sz="half" idx="10"/>
          </p:nvPr>
        </p:nvSpPr>
        <p:spPr/>
        <p:txBody>
          <a:bodyPr/>
          <a:lstStyle/>
          <a:p>
            <a:fld id="{5DC33652-49C8-4CD0-949F-1288A9D0B718}" type="datetime1">
              <a:rPr lang="en-US" smtClean="0"/>
              <a:t>4/14/2021</a:t>
            </a:fld>
            <a:endParaRPr lang="en-US" dirty="0"/>
          </a:p>
        </p:txBody>
      </p:sp>
      <p:sp>
        <p:nvSpPr>
          <p:cNvPr id="4" name="Segnaposto numero diapositiva 3">
            <a:extLst>
              <a:ext uri="{FF2B5EF4-FFF2-40B4-BE49-F238E27FC236}">
                <a16:creationId xmlns:a16="http://schemas.microsoft.com/office/drawing/2014/main" id="{384F7D69-B8CD-4193-A102-D1AC7F2E5E8B}"/>
              </a:ext>
            </a:extLst>
          </p:cNvPr>
          <p:cNvSpPr>
            <a:spLocks noGrp="1"/>
          </p:cNvSpPr>
          <p:nvPr>
            <p:ph type="sldNum" sz="quarter" idx="12"/>
          </p:nvPr>
        </p:nvSpPr>
        <p:spPr/>
        <p:txBody>
          <a:bodyPr/>
          <a:lstStyle/>
          <a:p>
            <a:fld id="{6D22F896-40B5-4ADD-8801-0D06FADFA095}" type="slidenum">
              <a:rPr lang="en-US" smtClean="0"/>
              <a:t>2</a:t>
            </a:fld>
            <a:endParaRPr lang="en-US" dirty="0"/>
          </a:p>
        </p:txBody>
      </p:sp>
      <p:sp>
        <p:nvSpPr>
          <p:cNvPr id="5" name="CasellaDiTesto 4">
            <a:extLst>
              <a:ext uri="{FF2B5EF4-FFF2-40B4-BE49-F238E27FC236}">
                <a16:creationId xmlns:a16="http://schemas.microsoft.com/office/drawing/2014/main" id="{BF477B3C-7E9B-47D7-AFA3-988FDD74C3C6}"/>
              </a:ext>
            </a:extLst>
          </p:cNvPr>
          <p:cNvSpPr txBox="1"/>
          <p:nvPr/>
        </p:nvSpPr>
        <p:spPr>
          <a:xfrm>
            <a:off x="4456383" y="624972"/>
            <a:ext cx="2824812" cy="369332"/>
          </a:xfrm>
          <a:prstGeom prst="rect">
            <a:avLst/>
          </a:prstGeom>
          <a:noFill/>
        </p:spPr>
        <p:txBody>
          <a:bodyPr wrap="none" rtlCol="0">
            <a:spAutoFit/>
          </a:bodyPr>
          <a:lstStyle/>
          <a:p>
            <a:r>
              <a:rPr lang="en-US" b="1" dirty="0">
                <a:effectLst>
                  <a:outerShdw blurRad="38100" dist="38100" dir="2700000" algn="tl">
                    <a:srgbClr val="000000">
                      <a:alpha val="43137"/>
                    </a:srgbClr>
                  </a:outerShdw>
                </a:effectLst>
              </a:rPr>
              <a:t>IDEA DRIFT CHAMBER</a:t>
            </a:r>
          </a:p>
        </p:txBody>
      </p:sp>
      <p:sp>
        <p:nvSpPr>
          <p:cNvPr id="7" name="CasellaDiTesto 6">
            <a:extLst>
              <a:ext uri="{FF2B5EF4-FFF2-40B4-BE49-F238E27FC236}">
                <a16:creationId xmlns:a16="http://schemas.microsoft.com/office/drawing/2014/main" id="{BE7B4CB5-8F0F-4594-98EE-FEED785678AA}"/>
              </a:ext>
            </a:extLst>
          </p:cNvPr>
          <p:cNvSpPr txBox="1"/>
          <p:nvPr/>
        </p:nvSpPr>
        <p:spPr>
          <a:xfrm>
            <a:off x="717709" y="1207413"/>
            <a:ext cx="11054885" cy="830997"/>
          </a:xfrm>
          <a:prstGeom prst="rect">
            <a:avLst/>
          </a:prstGeom>
          <a:noFill/>
        </p:spPr>
        <p:txBody>
          <a:bodyPr wrap="square">
            <a:spAutoFit/>
          </a:bodyPr>
          <a:lstStyle/>
          <a:p>
            <a:r>
              <a:rPr lang="en-US" sz="1600" dirty="0"/>
              <a:t>The IDEA drift chamber (DCH) is the tracker of FCC-</a:t>
            </a:r>
            <a:r>
              <a:rPr lang="en-US" sz="1600" dirty="0" err="1"/>
              <a:t>ee</a:t>
            </a:r>
            <a:r>
              <a:rPr lang="en-US" sz="1600" dirty="0"/>
              <a:t> and CEPC.</a:t>
            </a:r>
          </a:p>
          <a:p>
            <a:r>
              <a:rPr lang="en-US" sz="1600" dirty="0"/>
              <a:t>It is designed to provide efficient tracking, high precision momentum measurement and excellent particle identification by exploiting the application of the cluster counting technique. </a:t>
            </a:r>
          </a:p>
        </p:txBody>
      </p:sp>
      <p:pic>
        <p:nvPicPr>
          <p:cNvPr id="60" name="Immagine 59">
            <a:extLst>
              <a:ext uri="{FF2B5EF4-FFF2-40B4-BE49-F238E27FC236}">
                <a16:creationId xmlns:a16="http://schemas.microsoft.com/office/drawing/2014/main" id="{7B337C86-3D8E-4A63-A4A7-A5660C4F061B}"/>
              </a:ext>
            </a:extLst>
          </p:cNvPr>
          <p:cNvPicPr>
            <a:picLocks noChangeAspect="1"/>
          </p:cNvPicPr>
          <p:nvPr/>
        </p:nvPicPr>
        <p:blipFill>
          <a:blip r:embed="rId3"/>
          <a:stretch>
            <a:fillRect/>
          </a:stretch>
        </p:blipFill>
        <p:spPr>
          <a:xfrm>
            <a:off x="541679" y="2486346"/>
            <a:ext cx="3679343" cy="3055644"/>
          </a:xfrm>
          <a:prstGeom prst="rect">
            <a:avLst/>
          </a:prstGeom>
        </p:spPr>
      </p:pic>
      <p:sp>
        <p:nvSpPr>
          <p:cNvPr id="61" name="Text Box 110">
            <a:extLst>
              <a:ext uri="{FF2B5EF4-FFF2-40B4-BE49-F238E27FC236}">
                <a16:creationId xmlns:a16="http://schemas.microsoft.com/office/drawing/2014/main" id="{2B67B446-F652-4029-8D06-EE44836EA1B6}"/>
              </a:ext>
            </a:extLst>
          </p:cNvPr>
          <p:cNvSpPr txBox="1">
            <a:spLocks noChangeArrowheads="1"/>
          </p:cNvSpPr>
          <p:nvPr/>
        </p:nvSpPr>
        <p:spPr bwMode="auto">
          <a:xfrm>
            <a:off x="4026872" y="2614407"/>
            <a:ext cx="2354877" cy="349056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lvl1pPr marL="250825" indent="-250825">
              <a:tabLst>
                <a:tab pos="250825" algn="l"/>
                <a:tab pos="698500" algn="l"/>
                <a:tab pos="1147763" algn="l"/>
                <a:tab pos="1597025" algn="l"/>
                <a:tab pos="2046288" algn="l"/>
                <a:tab pos="2495550" algn="l"/>
                <a:tab pos="2944813" algn="l"/>
                <a:tab pos="3394075" algn="l"/>
                <a:tab pos="3843338" algn="l"/>
                <a:tab pos="4292600" algn="l"/>
                <a:tab pos="4741863" algn="l"/>
                <a:tab pos="5191125" algn="l"/>
                <a:tab pos="5640388" algn="l"/>
                <a:tab pos="6089650" algn="l"/>
                <a:tab pos="6538913" algn="l"/>
                <a:tab pos="6988175" algn="l"/>
                <a:tab pos="7437438" algn="l"/>
                <a:tab pos="7886700" algn="l"/>
                <a:tab pos="8335963" algn="l"/>
                <a:tab pos="8785225" algn="l"/>
                <a:tab pos="9234488" algn="l"/>
              </a:tabLst>
              <a:defRPr sz="4300" b="1" u="sng">
                <a:solidFill>
                  <a:srgbClr val="006633"/>
                </a:solidFill>
                <a:latin typeface="Garamond" charset="0"/>
                <a:ea typeface="ＭＳ Ｐゴシック" charset="0"/>
                <a:cs typeface="ＭＳ Ｐゴシック" charset="0"/>
              </a:defRPr>
            </a:lvl1pPr>
            <a:lvl2pPr>
              <a:tabLst>
                <a:tab pos="250825" algn="l"/>
                <a:tab pos="698500" algn="l"/>
                <a:tab pos="1147763" algn="l"/>
                <a:tab pos="1597025" algn="l"/>
                <a:tab pos="2046288" algn="l"/>
                <a:tab pos="2495550" algn="l"/>
                <a:tab pos="2944813" algn="l"/>
                <a:tab pos="3394075" algn="l"/>
                <a:tab pos="3843338" algn="l"/>
                <a:tab pos="4292600" algn="l"/>
                <a:tab pos="4741863" algn="l"/>
                <a:tab pos="5191125" algn="l"/>
                <a:tab pos="5640388" algn="l"/>
                <a:tab pos="6089650" algn="l"/>
                <a:tab pos="6538913" algn="l"/>
                <a:tab pos="6988175" algn="l"/>
                <a:tab pos="7437438" algn="l"/>
                <a:tab pos="7886700" algn="l"/>
                <a:tab pos="8335963" algn="l"/>
                <a:tab pos="8785225" algn="l"/>
                <a:tab pos="9234488" algn="l"/>
              </a:tabLst>
              <a:defRPr sz="4300" b="1" u="sng">
                <a:solidFill>
                  <a:srgbClr val="006633"/>
                </a:solidFill>
                <a:latin typeface="Garamond" charset="0"/>
                <a:ea typeface="ＭＳ Ｐゴシック" charset="0"/>
                <a:cs typeface="ＭＳ Ｐゴシック" charset="0"/>
              </a:defRPr>
            </a:lvl2pPr>
            <a:lvl3pPr>
              <a:tabLst>
                <a:tab pos="250825" algn="l"/>
                <a:tab pos="698500" algn="l"/>
                <a:tab pos="1147763" algn="l"/>
                <a:tab pos="1597025" algn="l"/>
                <a:tab pos="2046288" algn="l"/>
                <a:tab pos="2495550" algn="l"/>
                <a:tab pos="2944813" algn="l"/>
                <a:tab pos="3394075" algn="l"/>
                <a:tab pos="3843338" algn="l"/>
                <a:tab pos="4292600" algn="l"/>
                <a:tab pos="4741863" algn="l"/>
                <a:tab pos="5191125" algn="l"/>
                <a:tab pos="5640388" algn="l"/>
                <a:tab pos="6089650" algn="l"/>
                <a:tab pos="6538913" algn="l"/>
                <a:tab pos="6988175" algn="l"/>
                <a:tab pos="7437438" algn="l"/>
                <a:tab pos="7886700" algn="l"/>
                <a:tab pos="8335963" algn="l"/>
                <a:tab pos="8785225" algn="l"/>
                <a:tab pos="9234488" algn="l"/>
              </a:tabLst>
              <a:defRPr sz="4300" b="1" u="sng">
                <a:solidFill>
                  <a:srgbClr val="006633"/>
                </a:solidFill>
                <a:latin typeface="Garamond" charset="0"/>
                <a:ea typeface="ＭＳ Ｐゴシック" charset="0"/>
                <a:cs typeface="ＭＳ Ｐゴシック" charset="0"/>
              </a:defRPr>
            </a:lvl3pPr>
            <a:lvl4pPr>
              <a:tabLst>
                <a:tab pos="250825" algn="l"/>
                <a:tab pos="698500" algn="l"/>
                <a:tab pos="1147763" algn="l"/>
                <a:tab pos="1597025" algn="l"/>
                <a:tab pos="2046288" algn="l"/>
                <a:tab pos="2495550" algn="l"/>
                <a:tab pos="2944813" algn="l"/>
                <a:tab pos="3394075" algn="l"/>
                <a:tab pos="3843338" algn="l"/>
                <a:tab pos="4292600" algn="l"/>
                <a:tab pos="4741863" algn="l"/>
                <a:tab pos="5191125" algn="l"/>
                <a:tab pos="5640388" algn="l"/>
                <a:tab pos="6089650" algn="l"/>
                <a:tab pos="6538913" algn="l"/>
                <a:tab pos="6988175" algn="l"/>
                <a:tab pos="7437438" algn="l"/>
                <a:tab pos="7886700" algn="l"/>
                <a:tab pos="8335963" algn="l"/>
                <a:tab pos="8785225" algn="l"/>
                <a:tab pos="9234488" algn="l"/>
              </a:tabLst>
              <a:defRPr sz="4300" b="1" u="sng">
                <a:solidFill>
                  <a:srgbClr val="006633"/>
                </a:solidFill>
                <a:latin typeface="Garamond" charset="0"/>
                <a:ea typeface="ＭＳ Ｐゴシック" charset="0"/>
                <a:cs typeface="ＭＳ Ｐゴシック" charset="0"/>
              </a:defRPr>
            </a:lvl4pPr>
            <a:lvl5pPr>
              <a:tabLst>
                <a:tab pos="250825" algn="l"/>
                <a:tab pos="698500" algn="l"/>
                <a:tab pos="1147763" algn="l"/>
                <a:tab pos="1597025" algn="l"/>
                <a:tab pos="2046288" algn="l"/>
                <a:tab pos="2495550" algn="l"/>
                <a:tab pos="2944813" algn="l"/>
                <a:tab pos="3394075" algn="l"/>
                <a:tab pos="3843338" algn="l"/>
                <a:tab pos="4292600" algn="l"/>
                <a:tab pos="4741863" algn="l"/>
                <a:tab pos="5191125" algn="l"/>
                <a:tab pos="5640388" algn="l"/>
                <a:tab pos="6089650" algn="l"/>
                <a:tab pos="6538913" algn="l"/>
                <a:tab pos="6988175" algn="l"/>
                <a:tab pos="7437438" algn="l"/>
                <a:tab pos="7886700" algn="l"/>
                <a:tab pos="8335963" algn="l"/>
                <a:tab pos="8785225" algn="l"/>
                <a:tab pos="9234488" algn="l"/>
              </a:tabLst>
              <a:defRPr sz="4300" b="1" u="sng">
                <a:solidFill>
                  <a:srgbClr val="006633"/>
                </a:solidFill>
                <a:latin typeface="Garamond"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250825" algn="l"/>
                <a:tab pos="698500" algn="l"/>
                <a:tab pos="1147763" algn="l"/>
                <a:tab pos="1597025" algn="l"/>
                <a:tab pos="2046288" algn="l"/>
                <a:tab pos="2495550" algn="l"/>
                <a:tab pos="2944813" algn="l"/>
                <a:tab pos="3394075" algn="l"/>
                <a:tab pos="3843338" algn="l"/>
                <a:tab pos="4292600" algn="l"/>
                <a:tab pos="4741863" algn="l"/>
                <a:tab pos="5191125" algn="l"/>
                <a:tab pos="5640388" algn="l"/>
                <a:tab pos="6089650" algn="l"/>
                <a:tab pos="6538913" algn="l"/>
                <a:tab pos="6988175" algn="l"/>
                <a:tab pos="7437438" algn="l"/>
                <a:tab pos="7886700" algn="l"/>
                <a:tab pos="8335963" algn="l"/>
                <a:tab pos="8785225" algn="l"/>
                <a:tab pos="9234488" algn="l"/>
              </a:tabLst>
              <a:defRPr sz="4300" b="1" u="sng">
                <a:solidFill>
                  <a:srgbClr val="006633"/>
                </a:solidFill>
                <a:latin typeface="Garamond"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250825" algn="l"/>
                <a:tab pos="698500" algn="l"/>
                <a:tab pos="1147763" algn="l"/>
                <a:tab pos="1597025" algn="l"/>
                <a:tab pos="2046288" algn="l"/>
                <a:tab pos="2495550" algn="l"/>
                <a:tab pos="2944813" algn="l"/>
                <a:tab pos="3394075" algn="l"/>
                <a:tab pos="3843338" algn="l"/>
                <a:tab pos="4292600" algn="l"/>
                <a:tab pos="4741863" algn="l"/>
                <a:tab pos="5191125" algn="l"/>
                <a:tab pos="5640388" algn="l"/>
                <a:tab pos="6089650" algn="l"/>
                <a:tab pos="6538913" algn="l"/>
                <a:tab pos="6988175" algn="l"/>
                <a:tab pos="7437438" algn="l"/>
                <a:tab pos="7886700" algn="l"/>
                <a:tab pos="8335963" algn="l"/>
                <a:tab pos="8785225" algn="l"/>
                <a:tab pos="9234488" algn="l"/>
              </a:tabLst>
              <a:defRPr sz="4300" b="1" u="sng">
                <a:solidFill>
                  <a:srgbClr val="006633"/>
                </a:solidFill>
                <a:latin typeface="Garamond"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250825" algn="l"/>
                <a:tab pos="698500" algn="l"/>
                <a:tab pos="1147763" algn="l"/>
                <a:tab pos="1597025" algn="l"/>
                <a:tab pos="2046288" algn="l"/>
                <a:tab pos="2495550" algn="l"/>
                <a:tab pos="2944813" algn="l"/>
                <a:tab pos="3394075" algn="l"/>
                <a:tab pos="3843338" algn="l"/>
                <a:tab pos="4292600" algn="l"/>
                <a:tab pos="4741863" algn="l"/>
                <a:tab pos="5191125" algn="l"/>
                <a:tab pos="5640388" algn="l"/>
                <a:tab pos="6089650" algn="l"/>
                <a:tab pos="6538913" algn="l"/>
                <a:tab pos="6988175" algn="l"/>
                <a:tab pos="7437438" algn="l"/>
                <a:tab pos="7886700" algn="l"/>
                <a:tab pos="8335963" algn="l"/>
                <a:tab pos="8785225" algn="l"/>
                <a:tab pos="9234488" algn="l"/>
              </a:tabLst>
              <a:defRPr sz="4300" b="1" u="sng">
                <a:solidFill>
                  <a:srgbClr val="006633"/>
                </a:solidFill>
                <a:latin typeface="Garamond"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250825" algn="l"/>
                <a:tab pos="698500" algn="l"/>
                <a:tab pos="1147763" algn="l"/>
                <a:tab pos="1597025" algn="l"/>
                <a:tab pos="2046288" algn="l"/>
                <a:tab pos="2495550" algn="l"/>
                <a:tab pos="2944813" algn="l"/>
                <a:tab pos="3394075" algn="l"/>
                <a:tab pos="3843338" algn="l"/>
                <a:tab pos="4292600" algn="l"/>
                <a:tab pos="4741863" algn="l"/>
                <a:tab pos="5191125" algn="l"/>
                <a:tab pos="5640388" algn="l"/>
                <a:tab pos="6089650" algn="l"/>
                <a:tab pos="6538913" algn="l"/>
                <a:tab pos="6988175" algn="l"/>
                <a:tab pos="7437438" algn="l"/>
                <a:tab pos="7886700" algn="l"/>
                <a:tab pos="8335963" algn="l"/>
                <a:tab pos="8785225" algn="l"/>
                <a:tab pos="9234488" algn="l"/>
              </a:tabLst>
              <a:defRPr sz="4300" b="1" u="sng">
                <a:solidFill>
                  <a:srgbClr val="006633"/>
                </a:solidFill>
                <a:latin typeface="Garamond" charset="0"/>
                <a:ea typeface="ＭＳ Ｐゴシック" charset="0"/>
                <a:cs typeface="ＭＳ Ｐゴシック" charset="0"/>
              </a:defRPr>
            </a:lvl9pPr>
          </a:lstStyle>
          <a:p>
            <a:pPr>
              <a:spcBef>
                <a:spcPts val="338"/>
              </a:spcBef>
              <a:buClr>
                <a:srgbClr val="CC9900"/>
              </a:buClr>
              <a:buSzPct val="65000"/>
              <a:buFont typeface="Wingdings" charset="0"/>
              <a:buChar char=""/>
              <a:defRPr/>
            </a:pPr>
            <a:r>
              <a:rPr lang="en-GB" sz="1400" u="none" dirty="0">
                <a:solidFill>
                  <a:srgbClr val="000000"/>
                </a:solidFill>
              </a:rPr>
              <a:t>He based gas mixture</a:t>
            </a:r>
            <a:br>
              <a:rPr lang="en-GB" sz="1400" b="0" u="none" dirty="0">
                <a:solidFill>
                  <a:srgbClr val="000000"/>
                </a:solidFill>
              </a:rPr>
            </a:br>
            <a:r>
              <a:rPr lang="en-GB" sz="1400" b="0" u="none" dirty="0">
                <a:solidFill>
                  <a:srgbClr val="000000"/>
                </a:solidFill>
              </a:rPr>
              <a:t>(90% He – 10% i-C</a:t>
            </a:r>
            <a:r>
              <a:rPr lang="en-GB" sz="1400" b="0" u="none" baseline="-25000" dirty="0">
                <a:solidFill>
                  <a:srgbClr val="000000"/>
                </a:solidFill>
              </a:rPr>
              <a:t>4</a:t>
            </a:r>
            <a:r>
              <a:rPr lang="en-GB" sz="1400" b="0" u="none" dirty="0">
                <a:solidFill>
                  <a:srgbClr val="000000"/>
                </a:solidFill>
              </a:rPr>
              <a:t>H</a:t>
            </a:r>
            <a:r>
              <a:rPr lang="en-GB" sz="1400" b="0" u="none" baseline="-25000" dirty="0">
                <a:solidFill>
                  <a:srgbClr val="000000"/>
                </a:solidFill>
              </a:rPr>
              <a:t>10</a:t>
            </a:r>
            <a:r>
              <a:rPr lang="en-GB" sz="1400" b="0" u="none" dirty="0">
                <a:solidFill>
                  <a:srgbClr val="000000"/>
                </a:solidFill>
              </a:rPr>
              <a:t>)</a:t>
            </a:r>
          </a:p>
          <a:p>
            <a:pPr>
              <a:spcBef>
                <a:spcPts val="338"/>
              </a:spcBef>
              <a:buClr>
                <a:srgbClr val="CC9900"/>
              </a:buClr>
              <a:buSzPct val="65000"/>
              <a:buFont typeface="Wingdings" charset="0"/>
              <a:buChar char=""/>
              <a:defRPr/>
            </a:pPr>
            <a:r>
              <a:rPr lang="en-GB" sz="1400" u="none" dirty="0">
                <a:solidFill>
                  <a:srgbClr val="000000"/>
                </a:solidFill>
              </a:rPr>
              <a:t>Full stereo configuration </a:t>
            </a:r>
            <a:r>
              <a:rPr lang="en-GB" sz="1400" b="0" u="none" dirty="0">
                <a:solidFill>
                  <a:srgbClr val="000000"/>
                </a:solidFill>
              </a:rPr>
              <a:t>with alternating sign stereo angles ranging from 50 to 250 </a:t>
            </a:r>
            <a:r>
              <a:rPr lang="en-GB" sz="1400" b="0" u="none" dirty="0" err="1">
                <a:solidFill>
                  <a:srgbClr val="000000"/>
                </a:solidFill>
              </a:rPr>
              <a:t>mrad</a:t>
            </a:r>
            <a:endParaRPr lang="en-GB" sz="1400" b="0" u="none" dirty="0">
              <a:solidFill>
                <a:srgbClr val="000000"/>
              </a:solidFill>
              <a:latin typeface="+mj-lt"/>
            </a:endParaRPr>
          </a:p>
          <a:p>
            <a:pPr>
              <a:spcBef>
                <a:spcPts val="338"/>
              </a:spcBef>
              <a:buClr>
                <a:srgbClr val="CC9900"/>
              </a:buClr>
              <a:buSzPct val="65000"/>
              <a:buFont typeface="Wingdings" charset="0"/>
              <a:buChar char=""/>
              <a:defRPr/>
            </a:pPr>
            <a:r>
              <a:rPr lang="en-GB" sz="1400" b="0" u="none" dirty="0">
                <a:solidFill>
                  <a:srgbClr val="000000"/>
                </a:solidFill>
                <a:latin typeface="+mj-lt"/>
              </a:rPr>
              <a:t>12÷14.5 mm wide square cells 5 : 1  field to sense wires ratio</a:t>
            </a:r>
          </a:p>
          <a:p>
            <a:pPr>
              <a:spcBef>
                <a:spcPts val="338"/>
              </a:spcBef>
              <a:buClr>
                <a:srgbClr val="CC9900"/>
              </a:buClr>
              <a:buSzPct val="65000"/>
              <a:buFont typeface="Wingdings" charset="0"/>
              <a:buChar char=""/>
              <a:defRPr/>
            </a:pPr>
            <a:r>
              <a:rPr lang="en-GB" sz="1400" b="0" u="none" dirty="0">
                <a:solidFill>
                  <a:srgbClr val="000000"/>
                </a:solidFill>
                <a:latin typeface="+mj-lt"/>
              </a:rPr>
              <a:t>56,448 cells</a:t>
            </a:r>
          </a:p>
          <a:p>
            <a:pPr>
              <a:spcBef>
                <a:spcPts val="338"/>
              </a:spcBef>
              <a:buClr>
                <a:srgbClr val="CC9900"/>
              </a:buClr>
              <a:buSzPct val="65000"/>
              <a:buFont typeface="Wingdings" charset="0"/>
              <a:buChar char=""/>
              <a:defRPr/>
            </a:pPr>
            <a:r>
              <a:rPr lang="en-GB" sz="1400" b="0" u="none" dirty="0">
                <a:solidFill>
                  <a:srgbClr val="000000"/>
                </a:solidFill>
                <a:latin typeface="+mj-lt"/>
              </a:rPr>
              <a:t>14 co-axial super-layers, 8 layers each (112 total) in 24 equal azimuthal (15</a:t>
            </a:r>
            <a:r>
              <a:rPr lang="en-GB" sz="1400" b="0" u="none" baseline="30000" dirty="0">
                <a:solidFill>
                  <a:srgbClr val="000000"/>
                </a:solidFill>
                <a:latin typeface="+mj-lt"/>
              </a:rPr>
              <a:t>o</a:t>
            </a:r>
            <a:r>
              <a:rPr lang="en-GB" sz="1400" b="0" u="none" dirty="0">
                <a:solidFill>
                  <a:srgbClr val="000000"/>
                </a:solidFill>
                <a:latin typeface="+mj-lt"/>
              </a:rPr>
              <a:t>) sectors </a:t>
            </a:r>
          </a:p>
        </p:txBody>
      </p:sp>
      <p:sp>
        <p:nvSpPr>
          <p:cNvPr id="62" name="Text Box 2">
            <a:extLst>
              <a:ext uri="{FF2B5EF4-FFF2-40B4-BE49-F238E27FC236}">
                <a16:creationId xmlns:a16="http://schemas.microsoft.com/office/drawing/2014/main" id="{A9F351EC-EE75-4704-B547-ACA5C44147D0}"/>
              </a:ext>
            </a:extLst>
          </p:cNvPr>
          <p:cNvSpPr txBox="1">
            <a:spLocks noChangeArrowheads="1"/>
          </p:cNvSpPr>
          <p:nvPr/>
        </p:nvSpPr>
        <p:spPr bwMode="auto">
          <a:xfrm>
            <a:off x="6766183" y="2001440"/>
            <a:ext cx="4750872" cy="467243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marL="252413" indent="-252413">
              <a:tabLst>
                <a:tab pos="252413" algn="l"/>
                <a:tab pos="700088" algn="l"/>
                <a:tab pos="1149350" algn="l"/>
                <a:tab pos="1598613" algn="l"/>
                <a:tab pos="2047875" algn="l"/>
                <a:tab pos="2497138" algn="l"/>
                <a:tab pos="2946400" algn="l"/>
                <a:tab pos="3395663" algn="l"/>
                <a:tab pos="3844925" algn="l"/>
                <a:tab pos="4294188" algn="l"/>
                <a:tab pos="4743450" algn="l"/>
                <a:tab pos="5192713" algn="l"/>
                <a:tab pos="5641975" algn="l"/>
                <a:tab pos="6091238" algn="l"/>
                <a:tab pos="6540500" algn="l"/>
                <a:tab pos="6989763" algn="l"/>
                <a:tab pos="7439025" algn="l"/>
                <a:tab pos="7888288" algn="l"/>
                <a:tab pos="8337550" algn="l"/>
                <a:tab pos="8786813" algn="l"/>
                <a:tab pos="9236075" algn="l"/>
              </a:tabLst>
              <a:defRPr sz="4300" b="1" u="sng">
                <a:solidFill>
                  <a:srgbClr val="006633"/>
                </a:solidFill>
                <a:latin typeface="Garamond" charset="0"/>
                <a:ea typeface="ＭＳ Ｐゴシック" charset="0"/>
                <a:cs typeface="ＭＳ Ｐゴシック" charset="0"/>
              </a:defRPr>
            </a:lvl1pPr>
            <a:lvl2pPr marL="739775" indent="-282575">
              <a:tabLst>
                <a:tab pos="252413" algn="l"/>
                <a:tab pos="700088" algn="l"/>
                <a:tab pos="1149350" algn="l"/>
                <a:tab pos="1598613" algn="l"/>
                <a:tab pos="2047875" algn="l"/>
                <a:tab pos="2497138" algn="l"/>
                <a:tab pos="2946400" algn="l"/>
                <a:tab pos="3395663" algn="l"/>
                <a:tab pos="3844925" algn="l"/>
                <a:tab pos="4294188" algn="l"/>
                <a:tab pos="4743450" algn="l"/>
                <a:tab pos="5192713" algn="l"/>
                <a:tab pos="5641975" algn="l"/>
                <a:tab pos="6091238" algn="l"/>
                <a:tab pos="6540500" algn="l"/>
                <a:tab pos="6989763" algn="l"/>
                <a:tab pos="7439025" algn="l"/>
                <a:tab pos="7888288" algn="l"/>
                <a:tab pos="8337550" algn="l"/>
                <a:tab pos="8786813" algn="l"/>
                <a:tab pos="9236075" algn="l"/>
              </a:tabLst>
              <a:defRPr sz="4300" b="1" u="sng">
                <a:solidFill>
                  <a:srgbClr val="006633"/>
                </a:solidFill>
                <a:latin typeface="Garamond" charset="0"/>
                <a:ea typeface="ＭＳ Ｐゴシック" charset="0"/>
                <a:cs typeface="ＭＳ Ｐゴシック" charset="0"/>
              </a:defRPr>
            </a:lvl2pPr>
            <a:lvl3pPr>
              <a:tabLst>
                <a:tab pos="252413" algn="l"/>
                <a:tab pos="700088" algn="l"/>
                <a:tab pos="1149350" algn="l"/>
                <a:tab pos="1598613" algn="l"/>
                <a:tab pos="2047875" algn="l"/>
                <a:tab pos="2497138" algn="l"/>
                <a:tab pos="2946400" algn="l"/>
                <a:tab pos="3395663" algn="l"/>
                <a:tab pos="3844925" algn="l"/>
                <a:tab pos="4294188" algn="l"/>
                <a:tab pos="4743450" algn="l"/>
                <a:tab pos="5192713" algn="l"/>
                <a:tab pos="5641975" algn="l"/>
                <a:tab pos="6091238" algn="l"/>
                <a:tab pos="6540500" algn="l"/>
                <a:tab pos="6989763" algn="l"/>
                <a:tab pos="7439025" algn="l"/>
                <a:tab pos="7888288" algn="l"/>
                <a:tab pos="8337550" algn="l"/>
                <a:tab pos="8786813" algn="l"/>
                <a:tab pos="9236075" algn="l"/>
              </a:tabLst>
              <a:defRPr sz="4300" b="1" u="sng">
                <a:solidFill>
                  <a:srgbClr val="006633"/>
                </a:solidFill>
                <a:latin typeface="Garamond" charset="0"/>
                <a:ea typeface="ＭＳ Ｐゴシック" charset="0"/>
                <a:cs typeface="ＭＳ Ｐゴシック" charset="0"/>
              </a:defRPr>
            </a:lvl3pPr>
            <a:lvl4pPr>
              <a:tabLst>
                <a:tab pos="252413" algn="l"/>
                <a:tab pos="700088" algn="l"/>
                <a:tab pos="1149350" algn="l"/>
                <a:tab pos="1598613" algn="l"/>
                <a:tab pos="2047875" algn="l"/>
                <a:tab pos="2497138" algn="l"/>
                <a:tab pos="2946400" algn="l"/>
                <a:tab pos="3395663" algn="l"/>
                <a:tab pos="3844925" algn="l"/>
                <a:tab pos="4294188" algn="l"/>
                <a:tab pos="4743450" algn="l"/>
                <a:tab pos="5192713" algn="l"/>
                <a:tab pos="5641975" algn="l"/>
                <a:tab pos="6091238" algn="l"/>
                <a:tab pos="6540500" algn="l"/>
                <a:tab pos="6989763" algn="l"/>
                <a:tab pos="7439025" algn="l"/>
                <a:tab pos="7888288" algn="l"/>
                <a:tab pos="8337550" algn="l"/>
                <a:tab pos="8786813" algn="l"/>
                <a:tab pos="9236075" algn="l"/>
              </a:tabLst>
              <a:defRPr sz="4300" b="1" u="sng">
                <a:solidFill>
                  <a:srgbClr val="006633"/>
                </a:solidFill>
                <a:latin typeface="Garamond" charset="0"/>
                <a:ea typeface="ＭＳ Ｐゴシック" charset="0"/>
                <a:cs typeface="ＭＳ Ｐゴシック" charset="0"/>
              </a:defRPr>
            </a:lvl4pPr>
            <a:lvl5pPr>
              <a:tabLst>
                <a:tab pos="252413" algn="l"/>
                <a:tab pos="700088" algn="l"/>
                <a:tab pos="1149350" algn="l"/>
                <a:tab pos="1598613" algn="l"/>
                <a:tab pos="2047875" algn="l"/>
                <a:tab pos="2497138" algn="l"/>
                <a:tab pos="2946400" algn="l"/>
                <a:tab pos="3395663" algn="l"/>
                <a:tab pos="3844925" algn="l"/>
                <a:tab pos="4294188" algn="l"/>
                <a:tab pos="4743450" algn="l"/>
                <a:tab pos="5192713" algn="l"/>
                <a:tab pos="5641975" algn="l"/>
                <a:tab pos="6091238" algn="l"/>
                <a:tab pos="6540500" algn="l"/>
                <a:tab pos="6989763" algn="l"/>
                <a:tab pos="7439025" algn="l"/>
                <a:tab pos="7888288" algn="l"/>
                <a:tab pos="8337550" algn="l"/>
                <a:tab pos="8786813" algn="l"/>
                <a:tab pos="9236075" algn="l"/>
              </a:tabLst>
              <a:defRPr sz="4300" b="1" u="sng">
                <a:solidFill>
                  <a:srgbClr val="006633"/>
                </a:solidFill>
                <a:latin typeface="Garamond"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252413" algn="l"/>
                <a:tab pos="700088" algn="l"/>
                <a:tab pos="1149350" algn="l"/>
                <a:tab pos="1598613" algn="l"/>
                <a:tab pos="2047875" algn="l"/>
                <a:tab pos="2497138" algn="l"/>
                <a:tab pos="2946400" algn="l"/>
                <a:tab pos="3395663" algn="l"/>
                <a:tab pos="3844925" algn="l"/>
                <a:tab pos="4294188" algn="l"/>
                <a:tab pos="4743450" algn="l"/>
                <a:tab pos="5192713" algn="l"/>
                <a:tab pos="5641975" algn="l"/>
                <a:tab pos="6091238" algn="l"/>
                <a:tab pos="6540500" algn="l"/>
                <a:tab pos="6989763" algn="l"/>
                <a:tab pos="7439025" algn="l"/>
                <a:tab pos="7888288" algn="l"/>
                <a:tab pos="8337550" algn="l"/>
                <a:tab pos="8786813" algn="l"/>
                <a:tab pos="9236075" algn="l"/>
              </a:tabLst>
              <a:defRPr sz="4300" b="1" u="sng">
                <a:solidFill>
                  <a:srgbClr val="006633"/>
                </a:solidFill>
                <a:latin typeface="Garamond"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252413" algn="l"/>
                <a:tab pos="700088" algn="l"/>
                <a:tab pos="1149350" algn="l"/>
                <a:tab pos="1598613" algn="l"/>
                <a:tab pos="2047875" algn="l"/>
                <a:tab pos="2497138" algn="l"/>
                <a:tab pos="2946400" algn="l"/>
                <a:tab pos="3395663" algn="l"/>
                <a:tab pos="3844925" algn="l"/>
                <a:tab pos="4294188" algn="l"/>
                <a:tab pos="4743450" algn="l"/>
                <a:tab pos="5192713" algn="l"/>
                <a:tab pos="5641975" algn="l"/>
                <a:tab pos="6091238" algn="l"/>
                <a:tab pos="6540500" algn="l"/>
                <a:tab pos="6989763" algn="l"/>
                <a:tab pos="7439025" algn="l"/>
                <a:tab pos="7888288" algn="l"/>
                <a:tab pos="8337550" algn="l"/>
                <a:tab pos="8786813" algn="l"/>
                <a:tab pos="9236075" algn="l"/>
              </a:tabLst>
              <a:defRPr sz="4300" b="1" u="sng">
                <a:solidFill>
                  <a:srgbClr val="006633"/>
                </a:solidFill>
                <a:latin typeface="Garamond"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252413" algn="l"/>
                <a:tab pos="700088" algn="l"/>
                <a:tab pos="1149350" algn="l"/>
                <a:tab pos="1598613" algn="l"/>
                <a:tab pos="2047875" algn="l"/>
                <a:tab pos="2497138" algn="l"/>
                <a:tab pos="2946400" algn="l"/>
                <a:tab pos="3395663" algn="l"/>
                <a:tab pos="3844925" algn="l"/>
                <a:tab pos="4294188" algn="l"/>
                <a:tab pos="4743450" algn="l"/>
                <a:tab pos="5192713" algn="l"/>
                <a:tab pos="5641975" algn="l"/>
                <a:tab pos="6091238" algn="l"/>
                <a:tab pos="6540500" algn="l"/>
                <a:tab pos="6989763" algn="l"/>
                <a:tab pos="7439025" algn="l"/>
                <a:tab pos="7888288" algn="l"/>
                <a:tab pos="8337550" algn="l"/>
                <a:tab pos="8786813" algn="l"/>
                <a:tab pos="9236075" algn="l"/>
              </a:tabLst>
              <a:defRPr sz="4300" b="1" u="sng">
                <a:solidFill>
                  <a:srgbClr val="006633"/>
                </a:solidFill>
                <a:latin typeface="Garamond"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252413" algn="l"/>
                <a:tab pos="700088" algn="l"/>
                <a:tab pos="1149350" algn="l"/>
                <a:tab pos="1598613" algn="l"/>
                <a:tab pos="2047875" algn="l"/>
                <a:tab pos="2497138" algn="l"/>
                <a:tab pos="2946400" algn="l"/>
                <a:tab pos="3395663" algn="l"/>
                <a:tab pos="3844925" algn="l"/>
                <a:tab pos="4294188" algn="l"/>
                <a:tab pos="4743450" algn="l"/>
                <a:tab pos="5192713" algn="l"/>
                <a:tab pos="5641975" algn="l"/>
                <a:tab pos="6091238" algn="l"/>
                <a:tab pos="6540500" algn="l"/>
                <a:tab pos="6989763" algn="l"/>
                <a:tab pos="7439025" algn="l"/>
                <a:tab pos="7888288" algn="l"/>
                <a:tab pos="8337550" algn="l"/>
                <a:tab pos="8786813" algn="l"/>
                <a:tab pos="9236075" algn="l"/>
              </a:tabLst>
              <a:defRPr sz="4300" b="1" u="sng">
                <a:solidFill>
                  <a:srgbClr val="006633"/>
                </a:solidFill>
                <a:latin typeface="Garamond" charset="0"/>
                <a:ea typeface="ＭＳ Ｐゴシック" charset="0"/>
                <a:cs typeface="ＭＳ Ｐゴシック" charset="0"/>
              </a:defRPr>
            </a:lvl9pPr>
          </a:lstStyle>
          <a:p>
            <a:pPr marL="0" indent="0">
              <a:spcBef>
                <a:spcPts val="338"/>
              </a:spcBef>
              <a:buClr>
                <a:srgbClr val="CC9900"/>
              </a:buClr>
              <a:buSzPct val="65000"/>
              <a:defRPr/>
            </a:pPr>
            <a:r>
              <a:rPr lang="en-US" sz="1400" u="none" dirty="0">
                <a:solidFill>
                  <a:schemeClr val="accent1">
                    <a:lumMod val="75000"/>
                  </a:schemeClr>
                </a:solidFill>
                <a:effectLst>
                  <a:outerShdw blurRad="38100" dist="38100" dir="2700000" algn="tl">
                    <a:srgbClr val="000000">
                      <a:alpha val="43137"/>
                    </a:srgbClr>
                  </a:outerShdw>
                </a:effectLst>
                <a:latin typeface="Garamond"/>
                <a:cs typeface="Garamond"/>
              </a:rPr>
              <a:t>MAIN GOALS</a:t>
            </a:r>
          </a:p>
          <a:p>
            <a:pPr>
              <a:spcBef>
                <a:spcPts val="338"/>
              </a:spcBef>
              <a:buClr>
                <a:srgbClr val="CC9900"/>
              </a:buClr>
              <a:buSzPct val="65000"/>
              <a:buFont typeface="Wingdings" charset="0"/>
              <a:buChar char=""/>
              <a:defRPr/>
            </a:pPr>
            <a:r>
              <a:rPr lang="en-US" sz="1400" b="0" u="none" dirty="0">
                <a:solidFill>
                  <a:srgbClr val="000000"/>
                </a:solidFill>
                <a:latin typeface="Garamond"/>
                <a:cs typeface="Garamond"/>
              </a:rPr>
              <a:t>Gas containment – wire support functions separation: </a:t>
            </a:r>
          </a:p>
          <a:p>
            <a:pPr marL="342991" lvl="1" indent="0">
              <a:spcBef>
                <a:spcPts val="338"/>
              </a:spcBef>
              <a:defRPr/>
            </a:pPr>
            <a:r>
              <a:rPr lang="en-US" sz="1400" b="0" u="none" dirty="0">
                <a:solidFill>
                  <a:srgbClr val="000000"/>
                </a:solidFill>
                <a:latin typeface="Garamond"/>
                <a:cs typeface="Garamond"/>
              </a:rPr>
              <a:t>the total amount of material in radial direction, towards the barrel calorimeter, is of the order of 1.6% X0, whereas in the forward and backward directions it is equivalent to about 5.0% X0, including the endplates instrumented with front end electronics.</a:t>
            </a:r>
          </a:p>
          <a:p>
            <a:pPr>
              <a:spcBef>
                <a:spcPts val="338"/>
              </a:spcBef>
              <a:buClr>
                <a:srgbClr val="CC9900"/>
              </a:buClr>
              <a:buSzPct val="65000"/>
              <a:buFont typeface="Wingdings" charset="0"/>
              <a:buChar char=""/>
              <a:defRPr/>
            </a:pPr>
            <a:r>
              <a:rPr lang="en-US" sz="1400" b="0" u="none" dirty="0">
                <a:solidFill>
                  <a:srgbClr val="000000"/>
                </a:solidFill>
                <a:latin typeface="Garamond"/>
                <a:cs typeface="Garamond"/>
              </a:rPr>
              <a:t>Feed-through-less wiring:</a:t>
            </a:r>
          </a:p>
          <a:p>
            <a:pPr marL="342991" lvl="1" indent="0">
              <a:spcBef>
                <a:spcPts val="338"/>
              </a:spcBef>
              <a:defRPr/>
            </a:pPr>
            <a:r>
              <a:rPr lang="en-US" sz="1400" b="0" u="none" dirty="0">
                <a:solidFill>
                  <a:srgbClr val="000000"/>
                </a:solidFill>
                <a:latin typeface="Garamond"/>
                <a:cs typeface="Garamond"/>
              </a:rPr>
              <a:t>allows to increase chamber granularity and field/sense wire ratio to reduce multiple scattering and total tension on end plates due to wires by using thinner wires</a:t>
            </a:r>
          </a:p>
          <a:p>
            <a:pPr>
              <a:spcBef>
                <a:spcPts val="338"/>
              </a:spcBef>
              <a:buClr>
                <a:srgbClr val="CC9900"/>
              </a:buClr>
              <a:buSzPct val="65000"/>
              <a:buFont typeface="Wingdings" charset="0"/>
              <a:buChar char=""/>
              <a:defRPr/>
            </a:pPr>
            <a:r>
              <a:rPr lang="en-US" sz="1400" u="none" dirty="0">
                <a:solidFill>
                  <a:srgbClr val="000000"/>
                </a:solidFill>
                <a:latin typeface="Garamond"/>
                <a:cs typeface="Garamond"/>
              </a:rPr>
              <a:t>Cluster timing</a:t>
            </a:r>
            <a:r>
              <a:rPr lang="en-US" sz="1400" b="0" u="none" dirty="0">
                <a:solidFill>
                  <a:srgbClr val="000000"/>
                </a:solidFill>
                <a:latin typeface="Garamond"/>
                <a:cs typeface="Garamond"/>
              </a:rPr>
              <a:t>:</a:t>
            </a:r>
          </a:p>
          <a:p>
            <a:pPr marL="342991" lvl="1" indent="0">
              <a:spcBef>
                <a:spcPts val="338"/>
              </a:spcBef>
              <a:defRPr/>
            </a:pPr>
            <a:r>
              <a:rPr lang="en-US" sz="1400" b="0" u="none" dirty="0">
                <a:solidFill>
                  <a:srgbClr val="000000"/>
                </a:solidFill>
                <a:latin typeface="Garamond"/>
                <a:cs typeface="Garamond"/>
              </a:rPr>
              <a:t>allows to reach </a:t>
            </a:r>
            <a:r>
              <a:rPr lang="en-US" sz="1400" b="0" u="none" dirty="0">
                <a:solidFill>
                  <a:srgbClr val="FF0000"/>
                </a:solidFill>
                <a:latin typeface="Garamond"/>
                <a:cs typeface="Garamond"/>
              </a:rPr>
              <a:t>spatial resolution &lt; 100 </a:t>
            </a:r>
            <a:r>
              <a:rPr lang="en-US" sz="1100" b="0" u="none" dirty="0" err="1">
                <a:solidFill>
                  <a:srgbClr val="FF0000"/>
                </a:solidFill>
                <a:latin typeface="Lucida Grande"/>
                <a:ea typeface="Lucida Grande"/>
                <a:cs typeface="Lucida Grande"/>
              </a:rPr>
              <a:t>μ</a:t>
            </a:r>
            <a:r>
              <a:rPr lang="en-US" sz="1400" b="0" u="none" dirty="0" err="1">
                <a:solidFill>
                  <a:srgbClr val="FF0000"/>
                </a:solidFill>
                <a:latin typeface="Garamond"/>
                <a:cs typeface="Garamond"/>
              </a:rPr>
              <a:t>m</a:t>
            </a:r>
            <a:r>
              <a:rPr lang="en-US" sz="1400" b="0" u="none" dirty="0">
                <a:solidFill>
                  <a:srgbClr val="FF0000"/>
                </a:solidFill>
                <a:latin typeface="Garamond"/>
                <a:cs typeface="Garamond"/>
              </a:rPr>
              <a:t> for 8 mm drift cells</a:t>
            </a:r>
            <a:r>
              <a:rPr lang="en-US" sz="1400" b="0" u="none" dirty="0">
                <a:solidFill>
                  <a:srgbClr val="000000"/>
                </a:solidFill>
                <a:latin typeface="Garamond"/>
                <a:cs typeface="Garamond"/>
              </a:rPr>
              <a:t> in He based gas mixtures (such a technique is going to be implemented in the MEG-II drift chamber under construction)</a:t>
            </a:r>
          </a:p>
          <a:p>
            <a:pPr>
              <a:spcBef>
                <a:spcPts val="338"/>
              </a:spcBef>
              <a:buClr>
                <a:srgbClr val="CC9900"/>
              </a:buClr>
              <a:buSzPct val="65000"/>
              <a:buFont typeface="Wingdings" charset="0"/>
              <a:buChar char=""/>
              <a:defRPr/>
            </a:pPr>
            <a:r>
              <a:rPr lang="en-US" sz="1400" u="none" dirty="0">
                <a:solidFill>
                  <a:srgbClr val="000000"/>
                </a:solidFill>
                <a:latin typeface="Garamond"/>
                <a:cs typeface="Garamond"/>
              </a:rPr>
              <a:t>Cluster counting</a:t>
            </a:r>
            <a:r>
              <a:rPr lang="en-US" sz="1400" b="0" u="none" dirty="0">
                <a:solidFill>
                  <a:srgbClr val="000000"/>
                </a:solidFill>
                <a:latin typeface="Garamond"/>
                <a:cs typeface="Garamond"/>
              </a:rPr>
              <a:t>:</a:t>
            </a:r>
          </a:p>
          <a:p>
            <a:pPr marL="342991" lvl="1" indent="0">
              <a:spcBef>
                <a:spcPts val="338"/>
              </a:spcBef>
              <a:defRPr/>
            </a:pPr>
            <a:r>
              <a:rPr lang="en-US" sz="1400" b="0" u="none" dirty="0">
                <a:solidFill>
                  <a:srgbClr val="000000"/>
                </a:solidFill>
                <a:latin typeface="Garamond"/>
                <a:cs typeface="Garamond"/>
              </a:rPr>
              <a:t>allows to reach </a:t>
            </a:r>
            <a:r>
              <a:rPr lang="en-US" sz="1400" b="0" u="none" dirty="0" err="1">
                <a:solidFill>
                  <a:srgbClr val="FF0000"/>
                </a:solidFill>
                <a:latin typeface="Garamond"/>
                <a:cs typeface="Garamond"/>
              </a:rPr>
              <a:t>dN</a:t>
            </a:r>
            <a:r>
              <a:rPr lang="en-US" sz="1400" b="0" u="none" baseline="-33000" dirty="0" err="1">
                <a:solidFill>
                  <a:srgbClr val="FF0000"/>
                </a:solidFill>
                <a:latin typeface="Garamond"/>
                <a:cs typeface="Garamond"/>
              </a:rPr>
              <a:t>cl</a:t>
            </a:r>
            <a:r>
              <a:rPr lang="en-US" sz="1400" b="0" u="none" dirty="0">
                <a:solidFill>
                  <a:srgbClr val="FF0000"/>
                </a:solidFill>
                <a:latin typeface="Garamond"/>
                <a:cs typeface="Garamond"/>
              </a:rPr>
              <a:t>/dx resolution &lt; 3%</a:t>
            </a:r>
            <a:r>
              <a:rPr lang="en-US" sz="1400" b="0" u="none" dirty="0">
                <a:solidFill>
                  <a:srgbClr val="000000"/>
                </a:solidFill>
                <a:latin typeface="Garamond"/>
                <a:cs typeface="Garamond"/>
              </a:rPr>
              <a:t> for particle identification (a factor 2 better than </a:t>
            </a:r>
            <a:r>
              <a:rPr lang="en-US" sz="1400" b="0" u="none" dirty="0" err="1">
                <a:solidFill>
                  <a:srgbClr val="000000"/>
                </a:solidFill>
                <a:latin typeface="Garamond"/>
                <a:cs typeface="Garamond"/>
              </a:rPr>
              <a:t>dE</a:t>
            </a:r>
            <a:r>
              <a:rPr lang="en-US" sz="1400" b="0" u="none" dirty="0">
                <a:solidFill>
                  <a:srgbClr val="000000"/>
                </a:solidFill>
                <a:latin typeface="Garamond"/>
                <a:cs typeface="Garamond"/>
              </a:rPr>
              <a:t>/dx as measured in a beam test) </a:t>
            </a:r>
          </a:p>
        </p:txBody>
      </p:sp>
      <p:sp>
        <p:nvSpPr>
          <p:cNvPr id="11" name="CasellaDiTesto 10">
            <a:extLst>
              <a:ext uri="{FF2B5EF4-FFF2-40B4-BE49-F238E27FC236}">
                <a16:creationId xmlns:a16="http://schemas.microsoft.com/office/drawing/2014/main" id="{EC1C1E68-3DBD-48E4-9AB6-E4953D2C057E}"/>
              </a:ext>
            </a:extLst>
          </p:cNvPr>
          <p:cNvSpPr txBox="1"/>
          <p:nvPr/>
        </p:nvSpPr>
        <p:spPr>
          <a:xfrm>
            <a:off x="412932" y="5743706"/>
            <a:ext cx="6097712" cy="600164"/>
          </a:xfrm>
          <a:prstGeom prst="rect">
            <a:avLst/>
          </a:prstGeom>
          <a:noFill/>
        </p:spPr>
        <p:txBody>
          <a:bodyPr wrap="square">
            <a:spAutoFit/>
          </a:bodyPr>
          <a:lstStyle/>
          <a:p>
            <a:r>
              <a:rPr lang="en-US" sz="1100" b="1" dirty="0"/>
              <a:t>MORE INFORMATION:</a:t>
            </a:r>
          </a:p>
          <a:p>
            <a:r>
              <a:rPr lang="en-US" sz="1100" i="1" dirty="0"/>
              <a:t>https://indico.cern.ch/event/656491/contributions/2939121/attachments/1629781/2597342/IDEA-CDCH_FCCweek18.pdf</a:t>
            </a:r>
          </a:p>
        </p:txBody>
      </p:sp>
    </p:spTree>
    <p:extLst>
      <p:ext uri="{BB962C8B-B14F-4D97-AF65-F5344CB8AC3E}">
        <p14:creationId xmlns:p14="http://schemas.microsoft.com/office/powerpoint/2010/main" val="4054594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6BDD11E6-6FC8-47D9-8D24-C362D8C38B39}"/>
              </a:ext>
            </a:extLst>
          </p:cNvPr>
          <p:cNvSpPr>
            <a:spLocks noGrp="1"/>
          </p:cNvSpPr>
          <p:nvPr>
            <p:ph type="dt" sz="half" idx="10"/>
          </p:nvPr>
        </p:nvSpPr>
        <p:spPr/>
        <p:txBody>
          <a:bodyPr/>
          <a:lstStyle/>
          <a:p>
            <a:fld id="{2D3D9E17-8271-43B7-8EA8-2CACC6A25579}" type="datetime1">
              <a:rPr lang="en-US" smtClean="0"/>
              <a:t>4/14/2021</a:t>
            </a:fld>
            <a:endParaRPr lang="en-US" dirty="0"/>
          </a:p>
        </p:txBody>
      </p:sp>
      <p:sp>
        <p:nvSpPr>
          <p:cNvPr id="4" name="Segnaposto numero diapositiva 3">
            <a:extLst>
              <a:ext uri="{FF2B5EF4-FFF2-40B4-BE49-F238E27FC236}">
                <a16:creationId xmlns:a16="http://schemas.microsoft.com/office/drawing/2014/main" id="{962A3250-7705-482F-B46D-0E3AC34895E9}"/>
              </a:ext>
            </a:extLst>
          </p:cNvPr>
          <p:cNvSpPr>
            <a:spLocks noGrp="1"/>
          </p:cNvSpPr>
          <p:nvPr>
            <p:ph type="sldNum" sz="quarter" idx="12"/>
          </p:nvPr>
        </p:nvSpPr>
        <p:spPr/>
        <p:txBody>
          <a:bodyPr/>
          <a:lstStyle/>
          <a:p>
            <a:fld id="{6D22F896-40B5-4ADD-8801-0D06FADFA095}" type="slidenum">
              <a:rPr lang="en-US" smtClean="0"/>
              <a:t>20</a:t>
            </a:fld>
            <a:endParaRPr lang="en-US" dirty="0"/>
          </a:p>
        </p:txBody>
      </p:sp>
      <p:pic>
        <p:nvPicPr>
          <p:cNvPr id="6" name="Immagine 5">
            <a:extLst>
              <a:ext uri="{FF2B5EF4-FFF2-40B4-BE49-F238E27FC236}">
                <a16:creationId xmlns:a16="http://schemas.microsoft.com/office/drawing/2014/main" id="{330A2BA0-86B0-42D5-9622-B3695BC17093}"/>
              </a:ext>
            </a:extLst>
          </p:cNvPr>
          <p:cNvPicPr>
            <a:picLocks noChangeAspect="1"/>
          </p:cNvPicPr>
          <p:nvPr/>
        </p:nvPicPr>
        <p:blipFill>
          <a:blip r:embed="rId2"/>
          <a:stretch>
            <a:fillRect/>
          </a:stretch>
        </p:blipFill>
        <p:spPr>
          <a:xfrm>
            <a:off x="280991" y="2198624"/>
            <a:ext cx="4890601" cy="3328131"/>
          </a:xfrm>
          <a:prstGeom prst="rect">
            <a:avLst/>
          </a:prstGeom>
        </p:spPr>
      </p:pic>
      <p:pic>
        <p:nvPicPr>
          <p:cNvPr id="8" name="Immagine 7">
            <a:extLst>
              <a:ext uri="{FF2B5EF4-FFF2-40B4-BE49-F238E27FC236}">
                <a16:creationId xmlns:a16="http://schemas.microsoft.com/office/drawing/2014/main" id="{8F0983A8-82E8-4966-9ACC-914EDE55F266}"/>
              </a:ext>
            </a:extLst>
          </p:cNvPr>
          <p:cNvPicPr>
            <a:picLocks noChangeAspect="1"/>
          </p:cNvPicPr>
          <p:nvPr/>
        </p:nvPicPr>
        <p:blipFill>
          <a:blip r:embed="rId3"/>
          <a:stretch>
            <a:fillRect/>
          </a:stretch>
        </p:blipFill>
        <p:spPr>
          <a:xfrm>
            <a:off x="6725136" y="2198624"/>
            <a:ext cx="4890601" cy="3328131"/>
          </a:xfrm>
          <a:prstGeom prst="rect">
            <a:avLst/>
          </a:prstGeom>
        </p:spPr>
      </p:pic>
      <p:sp>
        <p:nvSpPr>
          <p:cNvPr id="9" name="CasellaDiTesto 8">
            <a:extLst>
              <a:ext uri="{FF2B5EF4-FFF2-40B4-BE49-F238E27FC236}">
                <a16:creationId xmlns:a16="http://schemas.microsoft.com/office/drawing/2014/main" id="{63232FF7-78AB-4B1D-905B-F44A75FF15DB}"/>
              </a:ext>
            </a:extLst>
          </p:cNvPr>
          <p:cNvSpPr txBox="1"/>
          <p:nvPr/>
        </p:nvSpPr>
        <p:spPr>
          <a:xfrm>
            <a:off x="803096" y="1860070"/>
            <a:ext cx="1060807" cy="338554"/>
          </a:xfrm>
          <a:prstGeom prst="rect">
            <a:avLst/>
          </a:prstGeom>
          <a:noFill/>
        </p:spPr>
        <p:txBody>
          <a:bodyPr wrap="square">
            <a:spAutoFit/>
          </a:bodyPr>
          <a:lstStyle/>
          <a:p>
            <a:r>
              <a:rPr lang="it-IT" sz="1600" b="1" u="none" kern="0" dirty="0">
                <a:solidFill>
                  <a:srgbClr val="C00000"/>
                </a:solidFill>
                <a:effectLst>
                  <a:outerShdw blurRad="38100" dist="38100" dir="2700000" algn="tl">
                    <a:srgbClr val="000000">
                      <a:alpha val="43137"/>
                    </a:srgbClr>
                  </a:outerShdw>
                </a:effectLst>
              </a:rPr>
              <a:t>Geant4</a:t>
            </a:r>
            <a:endParaRPr lang="en-US" sz="1600" dirty="0"/>
          </a:p>
        </p:txBody>
      </p:sp>
      <p:sp>
        <p:nvSpPr>
          <p:cNvPr id="10" name="CasellaDiTesto 9">
            <a:extLst>
              <a:ext uri="{FF2B5EF4-FFF2-40B4-BE49-F238E27FC236}">
                <a16:creationId xmlns:a16="http://schemas.microsoft.com/office/drawing/2014/main" id="{705E34D2-DC44-4A79-B0B8-F2A2D980DC6A}"/>
              </a:ext>
            </a:extLst>
          </p:cNvPr>
          <p:cNvSpPr txBox="1"/>
          <p:nvPr/>
        </p:nvSpPr>
        <p:spPr>
          <a:xfrm>
            <a:off x="7030684" y="1798247"/>
            <a:ext cx="1523144" cy="338554"/>
          </a:xfrm>
          <a:prstGeom prst="rect">
            <a:avLst/>
          </a:prstGeom>
          <a:noFill/>
        </p:spPr>
        <p:txBody>
          <a:bodyPr wrap="square">
            <a:spAutoFit/>
          </a:bodyPr>
          <a:lstStyle/>
          <a:p>
            <a:r>
              <a:rPr lang="it-IT" sz="1600" b="1" u="none" kern="0" dirty="0" err="1">
                <a:solidFill>
                  <a:srgbClr val="C00000"/>
                </a:solidFill>
                <a:effectLst>
                  <a:outerShdw blurRad="38100" dist="38100" dir="2700000" algn="tl">
                    <a:srgbClr val="000000">
                      <a:alpha val="43137"/>
                    </a:srgbClr>
                  </a:outerShdw>
                </a:effectLst>
              </a:rPr>
              <a:t>Garfield</a:t>
            </a:r>
            <a:r>
              <a:rPr lang="it-IT" sz="1600" b="1" u="none" kern="0" dirty="0">
                <a:solidFill>
                  <a:srgbClr val="C00000"/>
                </a:solidFill>
                <a:effectLst>
                  <a:outerShdw blurRad="38100" dist="38100" dir="2700000" algn="tl">
                    <a:srgbClr val="000000">
                      <a:alpha val="43137"/>
                    </a:srgbClr>
                  </a:outerShdw>
                </a:effectLst>
              </a:rPr>
              <a:t>++ </a:t>
            </a:r>
            <a:endParaRPr lang="en-US" sz="1600" dirty="0"/>
          </a:p>
        </p:txBody>
      </p:sp>
      <p:sp>
        <p:nvSpPr>
          <p:cNvPr id="11" name="CasellaDiTesto 10">
            <a:extLst>
              <a:ext uri="{FF2B5EF4-FFF2-40B4-BE49-F238E27FC236}">
                <a16:creationId xmlns:a16="http://schemas.microsoft.com/office/drawing/2014/main" id="{5AD3F44C-3BA8-4C45-A399-ADFE43F7BF7F}"/>
              </a:ext>
            </a:extLst>
          </p:cNvPr>
          <p:cNvSpPr txBox="1"/>
          <p:nvPr/>
        </p:nvSpPr>
        <p:spPr>
          <a:xfrm>
            <a:off x="4829228" y="1213471"/>
            <a:ext cx="2024009" cy="923330"/>
          </a:xfrm>
          <a:prstGeom prst="rect">
            <a:avLst/>
          </a:prstGeom>
          <a:noFill/>
        </p:spPr>
        <p:txBody>
          <a:bodyPr wrap="square" rtlCol="0">
            <a:spAutoFit/>
          </a:bodyPr>
          <a:lstStyle/>
          <a:p>
            <a:r>
              <a:rPr lang="en-US" dirty="0"/>
              <a:t>Number of cluster for muon 300 MeV in 200 cells</a:t>
            </a:r>
          </a:p>
        </p:txBody>
      </p:sp>
    </p:spTree>
    <p:extLst>
      <p:ext uri="{BB962C8B-B14F-4D97-AF65-F5344CB8AC3E}">
        <p14:creationId xmlns:p14="http://schemas.microsoft.com/office/powerpoint/2010/main" val="851393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magine 23">
            <a:extLst>
              <a:ext uri="{FF2B5EF4-FFF2-40B4-BE49-F238E27FC236}">
                <a16:creationId xmlns:a16="http://schemas.microsoft.com/office/drawing/2014/main" id="{F910E478-94AE-427B-8932-BF93F1930854}"/>
              </a:ext>
            </a:extLst>
          </p:cNvPr>
          <p:cNvPicPr>
            <a:picLocks noChangeAspect="1"/>
          </p:cNvPicPr>
          <p:nvPr/>
        </p:nvPicPr>
        <p:blipFill>
          <a:blip r:embed="rId2"/>
          <a:stretch>
            <a:fillRect/>
          </a:stretch>
        </p:blipFill>
        <p:spPr>
          <a:xfrm>
            <a:off x="1073136" y="4212439"/>
            <a:ext cx="3670914" cy="2501167"/>
          </a:xfrm>
          <a:prstGeom prst="rect">
            <a:avLst/>
          </a:prstGeom>
        </p:spPr>
      </p:pic>
      <p:sp>
        <p:nvSpPr>
          <p:cNvPr id="2" name="Segnaposto data 1">
            <a:extLst>
              <a:ext uri="{FF2B5EF4-FFF2-40B4-BE49-F238E27FC236}">
                <a16:creationId xmlns:a16="http://schemas.microsoft.com/office/drawing/2014/main" id="{0562D2FF-E34F-4752-BD9C-1D0BC5AE7EBF}"/>
              </a:ext>
            </a:extLst>
          </p:cNvPr>
          <p:cNvSpPr>
            <a:spLocks noGrp="1"/>
          </p:cNvSpPr>
          <p:nvPr>
            <p:ph type="dt" sz="half" idx="10"/>
          </p:nvPr>
        </p:nvSpPr>
        <p:spPr/>
        <p:txBody>
          <a:bodyPr/>
          <a:lstStyle/>
          <a:p>
            <a:fld id="{22B5B9F8-B4EF-4F4B-849F-FEB8DBCAC59E}" type="datetime1">
              <a:rPr lang="en-US" smtClean="0"/>
              <a:t>4/14/2021</a:t>
            </a:fld>
            <a:endParaRPr lang="en-US" dirty="0"/>
          </a:p>
        </p:txBody>
      </p:sp>
      <p:sp>
        <p:nvSpPr>
          <p:cNvPr id="4" name="Segnaposto numero diapositiva 3">
            <a:extLst>
              <a:ext uri="{FF2B5EF4-FFF2-40B4-BE49-F238E27FC236}">
                <a16:creationId xmlns:a16="http://schemas.microsoft.com/office/drawing/2014/main" id="{4AAED298-6851-4707-8AB6-5A35961E947B}"/>
              </a:ext>
            </a:extLst>
          </p:cNvPr>
          <p:cNvSpPr>
            <a:spLocks noGrp="1"/>
          </p:cNvSpPr>
          <p:nvPr>
            <p:ph type="sldNum" sz="quarter" idx="12"/>
          </p:nvPr>
        </p:nvSpPr>
        <p:spPr/>
        <p:txBody>
          <a:bodyPr/>
          <a:lstStyle/>
          <a:p>
            <a:fld id="{6D22F896-40B5-4ADD-8801-0D06FADFA095}" type="slidenum">
              <a:rPr lang="en-US" smtClean="0"/>
              <a:t>21</a:t>
            </a:fld>
            <a:endParaRPr lang="en-US" dirty="0"/>
          </a:p>
        </p:txBody>
      </p:sp>
      <p:sp>
        <p:nvSpPr>
          <p:cNvPr id="5" name="Segnaposto data 1">
            <a:extLst>
              <a:ext uri="{FF2B5EF4-FFF2-40B4-BE49-F238E27FC236}">
                <a16:creationId xmlns:a16="http://schemas.microsoft.com/office/drawing/2014/main" id="{A1F9BFB7-D50E-4F97-9060-BB4F4C1FAD9A}"/>
              </a:ext>
            </a:extLst>
          </p:cNvPr>
          <p:cNvSpPr txBox="1">
            <a:spLocks/>
          </p:cNvSpPr>
          <p:nvPr/>
        </p:nvSpPr>
        <p:spPr>
          <a:xfrm>
            <a:off x="640080" y="7132320"/>
            <a:ext cx="1229759" cy="276840"/>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09/02/2021</a:t>
            </a:r>
          </a:p>
        </p:txBody>
      </p:sp>
      <p:sp>
        <p:nvSpPr>
          <p:cNvPr id="7" name="Figura a mano libera: forma 6">
            <a:extLst>
              <a:ext uri="{FF2B5EF4-FFF2-40B4-BE49-F238E27FC236}">
                <a16:creationId xmlns:a16="http://schemas.microsoft.com/office/drawing/2014/main" id="{298EF84F-351D-4C98-8DA6-AD3836513D7C}"/>
              </a:ext>
            </a:extLst>
          </p:cNvPr>
          <p:cNvSpPr/>
          <p:nvPr/>
        </p:nvSpPr>
        <p:spPr>
          <a:xfrm>
            <a:off x="6400799" y="2382840"/>
            <a:ext cx="3749040" cy="3657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wrap="none" lIns="36000" tIns="36000" rIns="36000" bIns="36000" anchor="ctr" anchorCtr="0" compatLnSpc="0">
            <a:noAutofit/>
          </a:bodyPr>
          <a:lstStyle/>
          <a:p>
            <a:pPr marL="0" marR="0" lvl="0" indent="0" hangingPunct="0">
              <a:lnSpc>
                <a:spcPct val="100000"/>
              </a:lnSpc>
              <a:spcBef>
                <a:spcPts val="0"/>
              </a:spcBef>
              <a:spcAft>
                <a:spcPts val="0"/>
              </a:spcAft>
              <a:buNone/>
              <a:tabLst/>
            </a:pPr>
            <a:endParaRPr lang="en-US" sz="2200" b="0" i="0" u="none" strike="noStrike" kern="1200">
              <a:ln>
                <a:noFill/>
              </a:ln>
              <a:latin typeface="Source Sans Pro" pitchFamily="2"/>
              <a:ea typeface="DejaVu Sans" pitchFamily="2"/>
              <a:cs typeface="DejaVu Sans" pitchFamily="2"/>
            </a:endParaRPr>
          </a:p>
        </p:txBody>
      </p:sp>
      <p:sp>
        <p:nvSpPr>
          <p:cNvPr id="8" name="Figura a mano libera: forma 7">
            <a:extLst>
              <a:ext uri="{FF2B5EF4-FFF2-40B4-BE49-F238E27FC236}">
                <a16:creationId xmlns:a16="http://schemas.microsoft.com/office/drawing/2014/main" id="{2DCB4913-D59C-45FF-AAFD-A260237AAFC1}"/>
              </a:ext>
            </a:extLst>
          </p:cNvPr>
          <p:cNvSpPr/>
          <p:nvPr/>
        </p:nvSpPr>
        <p:spPr>
          <a:xfrm>
            <a:off x="5943600" y="1263600"/>
            <a:ext cx="2377439" cy="3657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36000" tIns="36000" rIns="36000" bIns="36000" anchor="ctr" anchorCtr="0" compatLnSpc="0">
            <a:noAutofit/>
          </a:bodyPr>
          <a:lstStyle/>
          <a:p>
            <a:pPr marL="0" marR="0" lvl="0" indent="0" hangingPunct="0">
              <a:lnSpc>
                <a:spcPct val="100000"/>
              </a:lnSpc>
              <a:spcBef>
                <a:spcPts val="0"/>
              </a:spcBef>
              <a:spcAft>
                <a:spcPts val="0"/>
              </a:spcAft>
              <a:buNone/>
              <a:tabLst/>
            </a:pPr>
            <a:endParaRPr lang="en-US" sz="2200" b="0" i="0" u="none" strike="noStrike" kern="1200">
              <a:ln>
                <a:noFill/>
              </a:ln>
              <a:latin typeface="Source Sans Pro" pitchFamily="2"/>
              <a:ea typeface="DejaVu Sans" pitchFamily="2"/>
              <a:cs typeface="DejaVu Sans" pitchFamily="2"/>
            </a:endParaRPr>
          </a:p>
        </p:txBody>
      </p:sp>
      <p:sp>
        <p:nvSpPr>
          <p:cNvPr id="9" name="Figura a mano libera: forma 8">
            <a:extLst>
              <a:ext uri="{FF2B5EF4-FFF2-40B4-BE49-F238E27FC236}">
                <a16:creationId xmlns:a16="http://schemas.microsoft.com/office/drawing/2014/main" id="{C92D0D0C-3D53-4AC1-84AA-83C88B427E26}"/>
              </a:ext>
            </a:extLst>
          </p:cNvPr>
          <p:cNvSpPr/>
          <p:nvPr/>
        </p:nvSpPr>
        <p:spPr>
          <a:xfrm>
            <a:off x="6124680" y="2269440"/>
            <a:ext cx="2744999" cy="548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36000" tIns="36000" rIns="36000" bIns="36000" anchor="ctr" anchorCtr="0" compatLnSpc="0">
            <a:noAutofit/>
          </a:bodyPr>
          <a:lstStyle/>
          <a:p>
            <a:pPr marL="0" marR="0" lvl="0" indent="0" hangingPunct="0">
              <a:lnSpc>
                <a:spcPct val="100000"/>
              </a:lnSpc>
              <a:spcBef>
                <a:spcPts val="0"/>
              </a:spcBef>
              <a:spcAft>
                <a:spcPts val="0"/>
              </a:spcAft>
              <a:buNone/>
              <a:tabLst/>
            </a:pPr>
            <a:endParaRPr lang="en-US" sz="2200" b="0" i="0" u="none" strike="noStrike" kern="1200">
              <a:ln>
                <a:noFill/>
              </a:ln>
              <a:latin typeface="Source Sans Pro" pitchFamily="2"/>
              <a:ea typeface="DejaVu Sans" pitchFamily="2"/>
              <a:cs typeface="DejaVu Sans" pitchFamily="2"/>
            </a:endParaRPr>
          </a:p>
        </p:txBody>
      </p:sp>
      <p:pic>
        <p:nvPicPr>
          <p:cNvPr id="10" name="Immagine 9">
            <a:extLst>
              <a:ext uri="{FF2B5EF4-FFF2-40B4-BE49-F238E27FC236}">
                <a16:creationId xmlns:a16="http://schemas.microsoft.com/office/drawing/2014/main" id="{DC4141E8-7EA1-4B6D-8B18-0085A73F8EAB}"/>
              </a:ext>
            </a:extLst>
          </p:cNvPr>
          <p:cNvPicPr>
            <a:picLocks noChangeAspect="1"/>
          </p:cNvPicPr>
          <p:nvPr/>
        </p:nvPicPr>
        <p:blipFill>
          <a:blip r:embed="rId3">
            <a:lum/>
            <a:alphaModFix/>
          </a:blip>
          <a:srcRect/>
          <a:stretch>
            <a:fillRect/>
          </a:stretch>
        </p:blipFill>
        <p:spPr>
          <a:xfrm>
            <a:off x="911322" y="1200960"/>
            <a:ext cx="4235294" cy="2880000"/>
          </a:xfrm>
          <a:prstGeom prst="rect">
            <a:avLst/>
          </a:prstGeom>
          <a:noFill/>
          <a:ln>
            <a:noFill/>
          </a:ln>
        </p:spPr>
      </p:pic>
      <p:pic>
        <p:nvPicPr>
          <p:cNvPr id="11" name="Immagine 10">
            <a:extLst>
              <a:ext uri="{FF2B5EF4-FFF2-40B4-BE49-F238E27FC236}">
                <a16:creationId xmlns:a16="http://schemas.microsoft.com/office/drawing/2014/main" id="{67D30722-F9F5-49EF-9084-0F484EC3E89B}"/>
              </a:ext>
            </a:extLst>
          </p:cNvPr>
          <p:cNvPicPr>
            <a:picLocks noChangeAspect="1"/>
          </p:cNvPicPr>
          <p:nvPr/>
        </p:nvPicPr>
        <p:blipFill>
          <a:blip r:embed="rId4">
            <a:lum/>
            <a:alphaModFix/>
          </a:blip>
          <a:srcRect/>
          <a:stretch>
            <a:fillRect/>
          </a:stretch>
        </p:blipFill>
        <p:spPr>
          <a:xfrm>
            <a:off x="5981536" y="1211118"/>
            <a:ext cx="4235294" cy="2880000"/>
          </a:xfrm>
          <a:prstGeom prst="rect">
            <a:avLst/>
          </a:prstGeom>
          <a:noFill/>
          <a:ln>
            <a:noFill/>
          </a:ln>
        </p:spPr>
      </p:pic>
      <p:sp>
        <p:nvSpPr>
          <p:cNvPr id="12" name="CasellaDiTesto 11">
            <a:extLst>
              <a:ext uri="{FF2B5EF4-FFF2-40B4-BE49-F238E27FC236}">
                <a16:creationId xmlns:a16="http://schemas.microsoft.com/office/drawing/2014/main" id="{22FBABCE-E85E-423F-8AFA-8DB277B31D79}"/>
              </a:ext>
            </a:extLst>
          </p:cNvPr>
          <p:cNvSpPr txBox="1"/>
          <p:nvPr/>
        </p:nvSpPr>
        <p:spPr>
          <a:xfrm>
            <a:off x="1430310" y="3429000"/>
            <a:ext cx="2743199" cy="284040"/>
          </a:xfrm>
          <a:prstGeom prst="rect">
            <a:avLst/>
          </a:prstGeom>
          <a:noFill/>
          <a:ln>
            <a:noFill/>
          </a:ln>
        </p:spPr>
        <p:txBody>
          <a:bodyPr wrap="none" lIns="36000" tIns="36000" rIns="36000" bIns="36000" anchor="t" anchorCtr="0" compatLnSpc="0">
            <a:spAutoFit/>
          </a:bodyPr>
          <a:lstStyle/>
          <a:p>
            <a:pPr marL="0" marR="0" lvl="0" indent="0" hangingPunct="0">
              <a:lnSpc>
                <a:spcPct val="100000"/>
              </a:lnSpc>
              <a:spcBef>
                <a:spcPts val="0"/>
              </a:spcBef>
              <a:spcAft>
                <a:spcPts val="0"/>
              </a:spcAft>
              <a:buNone/>
              <a:tabLst/>
            </a:pPr>
            <a:r>
              <a:rPr lang="en-US" sz="1500" b="0" i="0" u="none" strike="noStrike" kern="1200" dirty="0">
                <a:ln>
                  <a:noFill/>
                </a:ln>
                <a:latin typeface="Arimo" pitchFamily="34"/>
                <a:ea typeface="DejaVu Sans" pitchFamily="2"/>
                <a:cs typeface="DejaVu Sans" pitchFamily="2"/>
              </a:rPr>
              <a:t>Average value (</a:t>
            </a:r>
            <a:r>
              <a:rPr lang="en-US" sz="1500" b="0" i="0" u="none" strike="noStrike" kern="1200" dirty="0" err="1">
                <a:ln>
                  <a:noFill/>
                </a:ln>
                <a:latin typeface="Arimo" pitchFamily="34"/>
                <a:ea typeface="DejaVu Sans" pitchFamily="2"/>
                <a:cs typeface="DejaVu Sans" pitchFamily="2"/>
              </a:rPr>
              <a:t>Eizp</a:t>
            </a:r>
            <a:r>
              <a:rPr lang="en-US" sz="1500" b="0" i="0" u="none" strike="noStrike" kern="1200" dirty="0">
                <a:ln>
                  <a:noFill/>
                </a:ln>
                <a:latin typeface="Arimo" pitchFamily="34"/>
                <a:ea typeface="DejaVu Sans" pitchFamily="2"/>
                <a:cs typeface="DejaVu Sans" pitchFamily="2"/>
              </a:rPr>
              <a:t>) = 15.8 eV</a:t>
            </a:r>
          </a:p>
        </p:txBody>
      </p:sp>
      <p:sp>
        <p:nvSpPr>
          <p:cNvPr id="13" name="CasellaDiTesto 12">
            <a:extLst>
              <a:ext uri="{FF2B5EF4-FFF2-40B4-BE49-F238E27FC236}">
                <a16:creationId xmlns:a16="http://schemas.microsoft.com/office/drawing/2014/main" id="{9A28663D-EC4E-4136-82E1-D18C2208670B}"/>
              </a:ext>
            </a:extLst>
          </p:cNvPr>
          <p:cNvSpPr txBox="1"/>
          <p:nvPr/>
        </p:nvSpPr>
        <p:spPr>
          <a:xfrm>
            <a:off x="6707843" y="3387550"/>
            <a:ext cx="3108959" cy="495720"/>
          </a:xfrm>
          <a:prstGeom prst="rect">
            <a:avLst/>
          </a:prstGeom>
          <a:noFill/>
          <a:ln>
            <a:noFill/>
          </a:ln>
        </p:spPr>
        <p:txBody>
          <a:bodyPr wrap="none" lIns="36000" tIns="36000" rIns="36000" bIns="36000" anchor="t" anchorCtr="0" compatLnSpc="0">
            <a:spAutoFit/>
          </a:bodyPr>
          <a:lstStyle/>
          <a:p>
            <a:pPr marL="0" marR="0" lvl="0" indent="0" hangingPunct="0">
              <a:lnSpc>
                <a:spcPct val="100000"/>
              </a:lnSpc>
              <a:spcBef>
                <a:spcPts val="0"/>
              </a:spcBef>
              <a:spcAft>
                <a:spcPts val="0"/>
              </a:spcAft>
              <a:buNone/>
              <a:tabLst/>
            </a:pPr>
            <a:r>
              <a:rPr lang="en-US" sz="1500" b="0" i="0" u="none" strike="noStrike" kern="1200" dirty="0">
                <a:ln>
                  <a:noFill/>
                </a:ln>
                <a:latin typeface="Arimo" pitchFamily="34"/>
                <a:ea typeface="DejaVu Sans" pitchFamily="2"/>
                <a:cs typeface="DejaVu Sans" pitchFamily="2"/>
              </a:rPr>
              <a:t>Average value (</a:t>
            </a:r>
            <a:r>
              <a:rPr lang="en-US" sz="1500" b="0" i="0" u="none" strike="noStrike" kern="1200" dirty="0" err="1">
                <a:ln>
                  <a:noFill/>
                </a:ln>
                <a:latin typeface="Arimo" pitchFamily="34"/>
                <a:ea typeface="DejaVu Sans" pitchFamily="2"/>
                <a:cs typeface="DejaVu Sans" pitchFamily="2"/>
              </a:rPr>
              <a:t>Eizs</a:t>
            </a:r>
            <a:r>
              <a:rPr lang="en-US" sz="1500" b="0" i="0" u="none" strike="noStrike" kern="1200" dirty="0">
                <a:ln>
                  <a:noFill/>
                </a:ln>
                <a:latin typeface="Arimo" pitchFamily="34"/>
                <a:ea typeface="DejaVu Sans" pitchFamily="2"/>
                <a:cs typeface="DejaVu Sans" pitchFamily="2"/>
              </a:rPr>
              <a:t>) = 25.6 eV</a:t>
            </a:r>
          </a:p>
        </p:txBody>
      </p:sp>
      <p:sp>
        <p:nvSpPr>
          <p:cNvPr id="15" name="CasellaDiTesto 14">
            <a:extLst>
              <a:ext uri="{FF2B5EF4-FFF2-40B4-BE49-F238E27FC236}">
                <a16:creationId xmlns:a16="http://schemas.microsoft.com/office/drawing/2014/main" id="{7F6558CD-F71F-41C6-A54F-B1C372F28C61}"/>
              </a:ext>
            </a:extLst>
          </p:cNvPr>
          <p:cNvSpPr txBox="1"/>
          <p:nvPr/>
        </p:nvSpPr>
        <p:spPr>
          <a:xfrm>
            <a:off x="6368948" y="5099249"/>
            <a:ext cx="3447854" cy="727546"/>
          </a:xfrm>
          <a:prstGeom prst="rect">
            <a:avLst/>
          </a:prstGeom>
          <a:noFill/>
          <a:ln>
            <a:noFill/>
          </a:ln>
        </p:spPr>
        <p:txBody>
          <a:bodyPr wrap="square" lIns="36000" tIns="36000" rIns="36000" bIns="36000" anchor="t" anchorCtr="0" compatLnSpc="0">
            <a:spAutoFit/>
          </a:bodyPr>
          <a:lstStyle/>
          <a:p>
            <a:pPr marL="0" marR="0" lvl="0" indent="0" hangingPunct="0">
              <a:lnSpc>
                <a:spcPct val="100000"/>
              </a:lnSpc>
              <a:spcBef>
                <a:spcPts val="0"/>
              </a:spcBef>
              <a:spcAft>
                <a:spcPts val="0"/>
              </a:spcAft>
              <a:buNone/>
              <a:tabLst/>
            </a:pPr>
            <a:r>
              <a:rPr lang="en-US" sz="1500" b="0" i="0" u="none" strike="noStrike" kern="1200" dirty="0">
                <a:ln>
                  <a:noFill/>
                </a:ln>
                <a:solidFill>
                  <a:srgbClr val="000000"/>
                </a:solidFill>
                <a:latin typeface="Garamond" panose="02020404030301010803" pitchFamily="18" charset="0"/>
                <a:ea typeface="DejaVu Sans" pitchFamily="2"/>
                <a:cs typeface="DejaVu Sans" pitchFamily="2"/>
              </a:rPr>
              <a:t>First step to the algorithm implementation is the evaluation of</a:t>
            </a:r>
            <a:r>
              <a:rPr lang="en-US" sz="1500" dirty="0">
                <a:solidFill>
                  <a:srgbClr val="000000"/>
                </a:solidFill>
                <a:latin typeface="Garamond" panose="02020404030301010803" pitchFamily="18" charset="0"/>
                <a:ea typeface="DejaVu Sans" pitchFamily="2"/>
                <a:cs typeface="DejaVu Sans" pitchFamily="2"/>
              </a:rPr>
              <a:t> primary and secondary ionization energy</a:t>
            </a:r>
            <a:endParaRPr lang="en-US" sz="1500" b="0" i="0" u="none" strike="noStrike" kern="1200" dirty="0">
              <a:ln>
                <a:noFill/>
              </a:ln>
              <a:solidFill>
                <a:srgbClr val="000000"/>
              </a:solidFill>
              <a:latin typeface="Garamond" panose="02020404030301010803" pitchFamily="18" charset="0"/>
              <a:ea typeface="DejaVu Sans" pitchFamily="2"/>
              <a:cs typeface="DejaVu Sans" pitchFamily="2"/>
            </a:endParaRPr>
          </a:p>
        </p:txBody>
      </p:sp>
      <p:sp>
        <p:nvSpPr>
          <p:cNvPr id="17" name="CasellaDiTesto 16">
            <a:extLst>
              <a:ext uri="{FF2B5EF4-FFF2-40B4-BE49-F238E27FC236}">
                <a16:creationId xmlns:a16="http://schemas.microsoft.com/office/drawing/2014/main" id="{B6118409-F3E3-4CEB-8E57-B31AD17B8F97}"/>
              </a:ext>
            </a:extLst>
          </p:cNvPr>
          <p:cNvSpPr txBox="1"/>
          <p:nvPr/>
        </p:nvSpPr>
        <p:spPr>
          <a:xfrm>
            <a:off x="3205159" y="5048966"/>
            <a:ext cx="1232267" cy="1090289"/>
          </a:xfrm>
          <a:prstGeom prst="rect">
            <a:avLst/>
          </a:prstGeom>
          <a:noFill/>
          <a:ln>
            <a:noFill/>
          </a:ln>
        </p:spPr>
        <p:txBody>
          <a:bodyPr wrap="square" lIns="36000" tIns="36000" rIns="36000" bIns="36000" anchor="t" anchorCtr="0" compatLnSpc="0">
            <a:spAutoFit/>
          </a:bodyPr>
          <a:lstStyle/>
          <a:p>
            <a:pPr marL="0" marR="0" lvl="0" indent="0" hangingPunct="0">
              <a:lnSpc>
                <a:spcPct val="100000"/>
              </a:lnSpc>
              <a:spcBef>
                <a:spcPts val="0"/>
              </a:spcBef>
              <a:spcAft>
                <a:spcPts val="0"/>
              </a:spcAft>
              <a:buNone/>
              <a:tabLst/>
            </a:pPr>
            <a:r>
              <a:rPr lang="en-US" sz="1300" b="0" i="0" u="none" strike="noStrike" kern="1200" dirty="0">
                <a:ln>
                  <a:noFill/>
                </a:ln>
                <a:solidFill>
                  <a:srgbClr val="000000"/>
                </a:solidFill>
                <a:latin typeface="Garuda" pitchFamily="2"/>
                <a:ea typeface="DejaVu Sans" pitchFamily="2"/>
                <a:cs typeface="DejaVu Sans" pitchFamily="2"/>
              </a:rPr>
              <a:t>Primary ionization</a:t>
            </a:r>
          </a:p>
          <a:p>
            <a:pPr marL="0" marR="0" lvl="0" indent="0" hangingPunct="0">
              <a:lnSpc>
                <a:spcPct val="100000"/>
              </a:lnSpc>
              <a:spcBef>
                <a:spcPts val="0"/>
              </a:spcBef>
              <a:spcAft>
                <a:spcPts val="0"/>
              </a:spcAft>
              <a:buNone/>
              <a:tabLst/>
            </a:pPr>
            <a:r>
              <a:rPr lang="en-US" sz="1300" b="0" i="0" u="none" strike="noStrike" kern="1200" dirty="0">
                <a:ln>
                  <a:noFill/>
                </a:ln>
                <a:solidFill>
                  <a:srgbClr val="000000"/>
                </a:solidFill>
                <a:latin typeface="Garuda" pitchFamily="2"/>
                <a:ea typeface="DejaVu Sans" pitchFamily="2"/>
                <a:cs typeface="DejaVu Sans" pitchFamily="2"/>
              </a:rPr>
              <a:t>energy  for</a:t>
            </a:r>
          </a:p>
          <a:p>
            <a:pPr marL="0" marR="0" lvl="0" indent="0" hangingPunct="0">
              <a:lnSpc>
                <a:spcPct val="100000"/>
              </a:lnSpc>
              <a:spcBef>
                <a:spcPts val="0"/>
              </a:spcBef>
              <a:spcAft>
                <a:spcPts val="0"/>
              </a:spcAft>
              <a:buNone/>
              <a:tabLst/>
            </a:pPr>
            <a:r>
              <a:rPr lang="en-US" sz="1300" b="0" i="0" u="none" strike="noStrike" kern="1200" dirty="0">
                <a:ln>
                  <a:noFill/>
                </a:ln>
                <a:solidFill>
                  <a:srgbClr val="000000"/>
                </a:solidFill>
                <a:latin typeface="Garuda" pitchFamily="2"/>
                <a:ea typeface="DejaVu Sans" pitchFamily="2"/>
                <a:cs typeface="DejaVu Sans" pitchFamily="2"/>
              </a:rPr>
              <a:t>the He-iC</a:t>
            </a:r>
            <a:r>
              <a:rPr lang="en-US" sz="1300" b="0" i="0" u="none" strike="noStrike" kern="1200" baseline="-33000" dirty="0">
                <a:ln>
                  <a:noFill/>
                </a:ln>
                <a:solidFill>
                  <a:srgbClr val="000000"/>
                </a:solidFill>
                <a:latin typeface="Garuda" pitchFamily="2"/>
                <a:ea typeface="DejaVu Sans" pitchFamily="2"/>
                <a:cs typeface="DejaVu Sans" pitchFamily="2"/>
              </a:rPr>
              <a:t>4</a:t>
            </a:r>
            <a:r>
              <a:rPr lang="en-US" sz="1300" b="0" i="0" u="none" strike="noStrike" kern="1200" dirty="0">
                <a:ln>
                  <a:noFill/>
                </a:ln>
                <a:solidFill>
                  <a:srgbClr val="000000"/>
                </a:solidFill>
                <a:latin typeface="Garuda" pitchFamily="2"/>
                <a:ea typeface="DejaVu Sans" pitchFamily="2"/>
                <a:cs typeface="DejaVu Sans" pitchFamily="2"/>
              </a:rPr>
              <a:t>H</a:t>
            </a:r>
            <a:r>
              <a:rPr lang="en-US" sz="1300" b="0" i="0" u="none" strike="noStrike" kern="1200" baseline="-33000" dirty="0">
                <a:ln>
                  <a:noFill/>
                </a:ln>
                <a:solidFill>
                  <a:srgbClr val="000000"/>
                </a:solidFill>
                <a:latin typeface="Garuda" pitchFamily="2"/>
                <a:ea typeface="DejaVu Sans" pitchFamily="2"/>
                <a:cs typeface="DejaVu Sans" pitchFamily="2"/>
              </a:rPr>
              <a:t>10</a:t>
            </a:r>
            <a:r>
              <a:rPr lang="en-US" sz="1300" b="0" i="0" u="none" strike="noStrike" kern="1200" dirty="0">
                <a:ln>
                  <a:noFill/>
                </a:ln>
                <a:solidFill>
                  <a:srgbClr val="000000"/>
                </a:solidFill>
                <a:latin typeface="Garuda" pitchFamily="2"/>
                <a:ea typeface="DejaVu Sans" pitchFamily="2"/>
                <a:cs typeface="DejaVu Sans" pitchFamily="2"/>
              </a:rPr>
              <a:t> mixture</a:t>
            </a:r>
          </a:p>
        </p:txBody>
      </p:sp>
      <p:sp>
        <p:nvSpPr>
          <p:cNvPr id="21" name="Titolo 1">
            <a:extLst>
              <a:ext uri="{FF2B5EF4-FFF2-40B4-BE49-F238E27FC236}">
                <a16:creationId xmlns:a16="http://schemas.microsoft.com/office/drawing/2014/main" id="{28BBF5E8-9C26-48C3-BBB5-5EAB929B540A}"/>
              </a:ext>
            </a:extLst>
          </p:cNvPr>
          <p:cNvSpPr txBox="1">
            <a:spLocks/>
          </p:cNvSpPr>
          <p:nvPr/>
        </p:nvSpPr>
        <p:spPr>
          <a:xfrm>
            <a:off x="2908593" y="849832"/>
            <a:ext cx="6595961" cy="481012"/>
          </a:xfrm>
          <a:prstGeom prst="rect">
            <a:avLst/>
          </a:prstGeom>
        </p:spPr>
        <p:txBody>
          <a:bodyPr/>
          <a:lstStyle>
            <a:lvl1pPr algn="l" defTabSz="337037" rtl="0" eaLnBrk="0" fontAlgn="base" hangingPunct="0">
              <a:spcBef>
                <a:spcPct val="0"/>
              </a:spcBef>
              <a:spcAft>
                <a:spcPct val="0"/>
              </a:spcAft>
              <a:buClr>
                <a:srgbClr val="000000"/>
              </a:buClr>
              <a:buSzPct val="100000"/>
              <a:buFont typeface="Times New Roman" charset="0"/>
              <a:defRPr sz="1800">
                <a:solidFill>
                  <a:srgbClr val="006633"/>
                </a:solidFill>
                <a:latin typeface="+mj-lt"/>
                <a:ea typeface="+mj-ea"/>
                <a:cs typeface="+mj-cs"/>
              </a:defRPr>
            </a:lvl1pPr>
            <a:lvl2pPr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2pPr>
            <a:lvl3pPr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3pPr>
            <a:lvl4pPr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4pPr>
            <a:lvl5pPr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5pPr>
            <a:lvl6pPr marL="1886453" indent="-171496"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6pPr>
            <a:lvl7pPr marL="2229444" indent="-171496"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7pPr>
            <a:lvl8pPr marL="2572436" indent="-171496"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8pPr>
            <a:lvl9pPr marL="2915427" indent="-171496"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9pPr>
          </a:lstStyle>
          <a:p>
            <a:r>
              <a:rPr lang="en-GB" b="1" u="none" kern="0" dirty="0">
                <a:solidFill>
                  <a:srgbClr val="C00000"/>
                </a:solidFill>
                <a:effectLst>
                  <a:outerShdw blurRad="38100" dist="38100" dir="2700000" algn="tl">
                    <a:srgbClr val="000000">
                      <a:alpha val="43137"/>
                    </a:srgbClr>
                  </a:outerShdw>
                </a:effectLst>
              </a:rPr>
              <a:t>Drift Chamber simulation - </a:t>
            </a:r>
            <a:r>
              <a:rPr lang="en-US" b="1" u="none" kern="0" dirty="0">
                <a:solidFill>
                  <a:srgbClr val="C00000"/>
                </a:solidFill>
                <a:effectLst>
                  <a:outerShdw blurRad="38100" dist="38100" dir="2700000" algn="tl">
                    <a:srgbClr val="000000">
                      <a:alpha val="43137"/>
                    </a:srgbClr>
                  </a:outerShdw>
                </a:effectLst>
              </a:rPr>
              <a:t>Cluster Counting/Timing simulation</a:t>
            </a:r>
          </a:p>
        </p:txBody>
      </p:sp>
    </p:spTree>
    <p:extLst>
      <p:ext uri="{BB962C8B-B14F-4D97-AF65-F5344CB8AC3E}">
        <p14:creationId xmlns:p14="http://schemas.microsoft.com/office/powerpoint/2010/main" val="3472030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data 1">
            <a:extLst>
              <a:ext uri="{FF2B5EF4-FFF2-40B4-BE49-F238E27FC236}">
                <a16:creationId xmlns:a16="http://schemas.microsoft.com/office/drawing/2014/main" id="{82A2C8FC-1332-4A3D-B2A3-6F4EF2B6D10B}"/>
              </a:ext>
            </a:extLst>
          </p:cNvPr>
          <p:cNvSpPr>
            <a:spLocks noGrp="1"/>
          </p:cNvSpPr>
          <p:nvPr>
            <p:ph type="dt" sz="half" idx="10"/>
          </p:nvPr>
        </p:nvSpPr>
        <p:spPr/>
        <p:txBody>
          <a:bodyPr/>
          <a:lstStyle/>
          <a:p>
            <a:pPr lvl="0"/>
            <a:fld id="{14468F89-4B68-480B-B127-6D0CC9D8D6F6}" type="datetime1">
              <a:rPr lang="en-US" smtClean="0"/>
              <a:t>4/14/2021</a:t>
            </a:fld>
            <a:endParaRPr lang="en-US"/>
          </a:p>
        </p:txBody>
      </p:sp>
      <p:sp>
        <p:nvSpPr>
          <p:cNvPr id="9" name="Segnaposto numero diapositiva 3">
            <a:extLst>
              <a:ext uri="{FF2B5EF4-FFF2-40B4-BE49-F238E27FC236}">
                <a16:creationId xmlns:a16="http://schemas.microsoft.com/office/drawing/2014/main" id="{30C1A898-72DD-45F8-9724-FDB629878C19}"/>
              </a:ext>
            </a:extLst>
          </p:cNvPr>
          <p:cNvSpPr>
            <a:spLocks noGrp="1"/>
          </p:cNvSpPr>
          <p:nvPr>
            <p:ph type="sldNum" sz="quarter" idx="12"/>
          </p:nvPr>
        </p:nvSpPr>
        <p:spPr/>
        <p:txBody>
          <a:bodyPr/>
          <a:lstStyle/>
          <a:p>
            <a:pPr lvl="0"/>
            <a:fld id="{3CF6DE23-AA07-46E5-AEC1-22216378DBDF}" type="slidenum">
              <a:rPr lang="en-US" smtClean="0"/>
              <a:t>22</a:t>
            </a:fld>
            <a:endParaRPr lang="en-US"/>
          </a:p>
        </p:txBody>
      </p:sp>
      <p:sp>
        <p:nvSpPr>
          <p:cNvPr id="2" name="CasellaDiTesto 1">
            <a:extLst>
              <a:ext uri="{FF2B5EF4-FFF2-40B4-BE49-F238E27FC236}">
                <a16:creationId xmlns:a16="http://schemas.microsoft.com/office/drawing/2014/main" id="{5AD1237A-4B74-4C81-B628-5CA62E31E151}"/>
              </a:ext>
            </a:extLst>
          </p:cNvPr>
          <p:cNvSpPr txBox="1"/>
          <p:nvPr/>
        </p:nvSpPr>
        <p:spPr>
          <a:xfrm>
            <a:off x="6056373" y="1046054"/>
            <a:ext cx="4002027" cy="1059818"/>
          </a:xfrm>
          <a:prstGeom prst="rect">
            <a:avLst/>
          </a:prstGeom>
          <a:noFill/>
          <a:ln>
            <a:noFill/>
          </a:ln>
        </p:spPr>
        <p:txBody>
          <a:bodyPr wrap="square" lIns="32659" tIns="32659" rIns="32659" bIns="32659" anchor="t" anchorCtr="0" compatLnSpc="0">
            <a:spAutoFit/>
          </a:bodyPr>
          <a:lstStyle/>
          <a:p>
            <a:pPr hangingPunct="0"/>
            <a:r>
              <a:rPr lang="en-US" sz="1270" dirty="0">
                <a:latin typeface="Garuda" pitchFamily="2"/>
                <a:ea typeface="DejaVu Sans" pitchFamily="2"/>
                <a:cs typeface="DejaVu Sans" pitchFamily="2"/>
              </a:rPr>
              <a:t>Here the distribution of mean value (top left) and sigma value (bottom right ) for different particles with different momenta.</a:t>
            </a:r>
          </a:p>
          <a:p>
            <a:pPr hangingPunct="0"/>
            <a:r>
              <a:rPr lang="en-US" sz="1270" dirty="0">
                <a:latin typeface="Garuda" pitchFamily="2"/>
                <a:ea typeface="DejaVu Sans" pitchFamily="2"/>
                <a:cs typeface="DejaVu Sans" pitchFamily="2"/>
              </a:rPr>
              <a:t>The distributions are fitted with an exponential function plus an efficiency function.</a:t>
            </a:r>
          </a:p>
        </p:txBody>
      </p:sp>
      <p:pic>
        <p:nvPicPr>
          <p:cNvPr id="3" name="Immagine 2">
            <a:extLst>
              <a:ext uri="{FF2B5EF4-FFF2-40B4-BE49-F238E27FC236}">
                <a16:creationId xmlns:a16="http://schemas.microsoft.com/office/drawing/2014/main" id="{0AAFDDD4-6E5B-4E24-B5FD-636BF66C782C}"/>
              </a:ext>
            </a:extLst>
          </p:cNvPr>
          <p:cNvPicPr>
            <a:picLocks noChangeAspect="1"/>
          </p:cNvPicPr>
          <p:nvPr/>
        </p:nvPicPr>
        <p:blipFill>
          <a:blip r:embed="rId3">
            <a:lum/>
            <a:alphaModFix/>
          </a:blip>
          <a:srcRect l="34121" t="-4465" r="37819" b="39793"/>
          <a:stretch>
            <a:fillRect/>
          </a:stretch>
        </p:blipFill>
        <p:spPr>
          <a:xfrm>
            <a:off x="7704649" y="2073818"/>
            <a:ext cx="1493149" cy="843897"/>
          </a:xfrm>
          <a:prstGeom prst="rect">
            <a:avLst/>
          </a:prstGeom>
          <a:noFill/>
          <a:ln>
            <a:noFill/>
          </a:ln>
        </p:spPr>
      </p:pic>
      <p:pic>
        <p:nvPicPr>
          <p:cNvPr id="4" name="Immagine 3">
            <a:extLst>
              <a:ext uri="{FF2B5EF4-FFF2-40B4-BE49-F238E27FC236}">
                <a16:creationId xmlns:a16="http://schemas.microsoft.com/office/drawing/2014/main" id="{D071E79C-07C6-4F43-A750-EE1EF53533BF}"/>
              </a:ext>
            </a:extLst>
          </p:cNvPr>
          <p:cNvPicPr>
            <a:picLocks noChangeAspect="1"/>
          </p:cNvPicPr>
          <p:nvPr/>
        </p:nvPicPr>
        <p:blipFill>
          <a:blip r:embed="rId4">
            <a:lum/>
            <a:alphaModFix/>
          </a:blip>
          <a:srcRect/>
          <a:stretch>
            <a:fillRect/>
          </a:stretch>
        </p:blipFill>
        <p:spPr>
          <a:xfrm>
            <a:off x="561931" y="1245417"/>
            <a:ext cx="4898782" cy="3282184"/>
          </a:xfrm>
          <a:prstGeom prst="rect">
            <a:avLst/>
          </a:prstGeom>
          <a:noFill/>
          <a:ln>
            <a:noFill/>
          </a:ln>
        </p:spPr>
      </p:pic>
      <p:pic>
        <p:nvPicPr>
          <p:cNvPr id="5" name="Immagine 4">
            <a:extLst>
              <a:ext uri="{FF2B5EF4-FFF2-40B4-BE49-F238E27FC236}">
                <a16:creationId xmlns:a16="http://schemas.microsoft.com/office/drawing/2014/main" id="{BFABA69C-BE95-45ED-8742-79EB950CB614}"/>
              </a:ext>
            </a:extLst>
          </p:cNvPr>
          <p:cNvPicPr>
            <a:picLocks noChangeAspect="1"/>
          </p:cNvPicPr>
          <p:nvPr/>
        </p:nvPicPr>
        <p:blipFill>
          <a:blip r:embed="rId5">
            <a:lum/>
            <a:alphaModFix/>
          </a:blip>
          <a:srcRect/>
          <a:stretch>
            <a:fillRect/>
          </a:stretch>
        </p:blipFill>
        <p:spPr>
          <a:xfrm>
            <a:off x="6408377" y="3007995"/>
            <a:ext cx="4898782" cy="3282184"/>
          </a:xfrm>
          <a:prstGeom prst="rect">
            <a:avLst/>
          </a:prstGeom>
          <a:noFill/>
          <a:ln>
            <a:noFill/>
          </a:ln>
        </p:spPr>
      </p:pic>
      <p:sp>
        <p:nvSpPr>
          <p:cNvPr id="6" name="CasellaDiTesto 5">
            <a:extLst>
              <a:ext uri="{FF2B5EF4-FFF2-40B4-BE49-F238E27FC236}">
                <a16:creationId xmlns:a16="http://schemas.microsoft.com/office/drawing/2014/main" id="{53E54D28-CEA3-475F-A3A7-595C598A2B01}"/>
              </a:ext>
            </a:extLst>
          </p:cNvPr>
          <p:cNvSpPr txBox="1"/>
          <p:nvPr/>
        </p:nvSpPr>
        <p:spPr>
          <a:xfrm>
            <a:off x="6195318" y="176005"/>
            <a:ext cx="3277456" cy="837975"/>
          </a:xfrm>
          <a:prstGeom prst="rect">
            <a:avLst/>
          </a:prstGeom>
          <a:noFill/>
          <a:ln w="36000">
            <a:solidFill>
              <a:srgbClr val="CE181E"/>
            </a:solidFill>
            <a:prstDash val="solid"/>
          </a:ln>
        </p:spPr>
        <p:txBody>
          <a:bodyPr wrap="none" lIns="48988" tIns="48988" rIns="48988" bIns="48988" anchor="t" anchorCtr="0" compatLnSpc="0"/>
          <a:lstStyle/>
          <a:p>
            <a:pPr hangingPunct="0"/>
            <a:r>
              <a:rPr lang="en-US" sz="1633" b="1" dirty="0">
                <a:solidFill>
                  <a:srgbClr val="CE181E"/>
                </a:solidFill>
                <a:latin typeface="Garuda" pitchFamily="2"/>
                <a:ea typeface="DejaVu Sans" pitchFamily="2"/>
                <a:cs typeface="DejaVu Sans" pitchFamily="2"/>
              </a:rPr>
              <a:t>Fit parameters for kinetic energy </a:t>
            </a:r>
          </a:p>
          <a:p>
            <a:pPr hangingPunct="0"/>
            <a:r>
              <a:rPr lang="en-US" sz="1633" b="1" dirty="0">
                <a:solidFill>
                  <a:srgbClr val="CE181E"/>
                </a:solidFill>
                <a:latin typeface="Garuda" pitchFamily="2"/>
                <a:ea typeface="DejaVu Sans" pitchFamily="2"/>
                <a:cs typeface="DejaVu Sans" pitchFamily="2"/>
              </a:rPr>
              <a:t>distribution </a:t>
            </a:r>
          </a:p>
          <a:p>
            <a:pPr hangingPunct="0"/>
            <a:r>
              <a:rPr lang="en-US" sz="1633" b="1" dirty="0">
                <a:solidFill>
                  <a:srgbClr val="CE181E"/>
                </a:solidFill>
                <a:latin typeface="Garuda" pitchFamily="2"/>
                <a:ea typeface="DejaVu Sans" pitchFamily="2"/>
                <a:cs typeface="DejaVu Sans" pitchFamily="2"/>
              </a:rPr>
              <a:t>for cluster with cluster size equal to 1</a:t>
            </a:r>
          </a:p>
        </p:txBody>
      </p:sp>
      <p:sp>
        <p:nvSpPr>
          <p:cNvPr id="7" name="CasellaDiTesto 6">
            <a:extLst>
              <a:ext uri="{FF2B5EF4-FFF2-40B4-BE49-F238E27FC236}">
                <a16:creationId xmlns:a16="http://schemas.microsoft.com/office/drawing/2014/main" id="{4F133454-C4D4-4D5F-B631-EE647C1869C6}"/>
              </a:ext>
            </a:extLst>
          </p:cNvPr>
          <p:cNvSpPr txBox="1"/>
          <p:nvPr/>
        </p:nvSpPr>
        <p:spPr>
          <a:xfrm>
            <a:off x="1068433" y="4909700"/>
            <a:ext cx="5445383" cy="1059818"/>
          </a:xfrm>
          <a:prstGeom prst="rect">
            <a:avLst/>
          </a:prstGeom>
          <a:noFill/>
          <a:ln>
            <a:noFill/>
          </a:ln>
        </p:spPr>
        <p:txBody>
          <a:bodyPr wrap="square" lIns="32659" tIns="32659" rIns="32659" bIns="32659" anchor="ctr" anchorCtr="0" compatLnSpc="0">
            <a:spAutoFit/>
          </a:bodyPr>
          <a:lstStyle/>
          <a:p>
            <a:pPr hangingPunct="0"/>
            <a:r>
              <a:rPr lang="en-US" sz="1270" dirty="0">
                <a:latin typeface="Garuda" pitchFamily="2"/>
                <a:ea typeface="DejaVu Sans" pitchFamily="2"/>
                <a:cs typeface="DejaVu Sans" pitchFamily="2"/>
              </a:rPr>
              <a:t>Other parameters studied are:</a:t>
            </a:r>
          </a:p>
          <a:p>
            <a:pPr hangingPunct="0">
              <a:buSzPct val="45000"/>
              <a:buFont typeface="StarSymbol"/>
              <a:buChar char="●"/>
            </a:pPr>
            <a:r>
              <a:rPr lang="en-US" sz="1270" dirty="0">
                <a:latin typeface="Garuda" pitchFamily="2"/>
                <a:ea typeface="DejaVu Sans" pitchFamily="2"/>
                <a:cs typeface="DejaVu Sans" pitchFamily="2"/>
              </a:rPr>
              <a:t>Slope and fraction for </a:t>
            </a:r>
            <a:r>
              <a:rPr lang="en-US" sz="1270" dirty="0" err="1">
                <a:latin typeface="Garuda" pitchFamily="2"/>
                <a:ea typeface="DejaVu Sans" pitchFamily="2"/>
                <a:cs typeface="DejaVu Sans" pitchFamily="2"/>
              </a:rPr>
              <a:t>exp+gaus</a:t>
            </a:r>
            <a:r>
              <a:rPr lang="en-US" sz="1270" dirty="0">
                <a:latin typeface="Garuda" pitchFamily="2"/>
                <a:ea typeface="DejaVu Sans" pitchFamily="2"/>
                <a:cs typeface="DejaVu Sans" pitchFamily="2"/>
              </a:rPr>
              <a:t> fit</a:t>
            </a:r>
          </a:p>
          <a:p>
            <a:pPr hangingPunct="0">
              <a:buSzPct val="45000"/>
              <a:buFont typeface="StarSymbol"/>
              <a:buChar char="●"/>
            </a:pPr>
            <a:r>
              <a:rPr lang="en-US" sz="1270" dirty="0">
                <a:latin typeface="Garuda" pitchFamily="2"/>
                <a:ea typeface="DejaVu Sans" pitchFamily="2"/>
                <a:cs typeface="DejaVu Sans" pitchFamily="2"/>
              </a:rPr>
              <a:t>Most probable value and sigma for landau fit</a:t>
            </a:r>
          </a:p>
          <a:p>
            <a:pPr hangingPunct="0">
              <a:buSzPct val="45000"/>
              <a:buFont typeface="StarSymbol"/>
              <a:buChar char="●"/>
            </a:pPr>
            <a:r>
              <a:rPr lang="en-US" sz="1270" dirty="0">
                <a:latin typeface="Garuda" pitchFamily="2"/>
                <a:ea typeface="DejaVu Sans" pitchFamily="2"/>
                <a:cs typeface="DejaVu Sans" pitchFamily="2"/>
              </a:rPr>
              <a:t>The two MPV and sigma for double landau fit</a:t>
            </a:r>
          </a:p>
          <a:p>
            <a:pPr hangingPunct="0"/>
            <a:endParaRPr lang="en-US" sz="1270" dirty="0">
              <a:latin typeface="Garuda" pitchFamily="2"/>
              <a:ea typeface="DejaVu Sans" pitchFamily="2"/>
              <a:cs typeface="DejaVu Sans" pitchFamily="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data 1">
            <a:extLst>
              <a:ext uri="{FF2B5EF4-FFF2-40B4-BE49-F238E27FC236}">
                <a16:creationId xmlns:a16="http://schemas.microsoft.com/office/drawing/2014/main" id="{9B642829-4A33-4DAB-9E5E-D92D61A68881}"/>
              </a:ext>
            </a:extLst>
          </p:cNvPr>
          <p:cNvSpPr>
            <a:spLocks noGrp="1"/>
          </p:cNvSpPr>
          <p:nvPr>
            <p:ph type="dt" sz="half" idx="10"/>
          </p:nvPr>
        </p:nvSpPr>
        <p:spPr/>
        <p:txBody>
          <a:bodyPr/>
          <a:lstStyle/>
          <a:p>
            <a:pPr lvl="0"/>
            <a:fld id="{5A052E51-6E88-4181-9CCA-6A79682E35D9}" type="datetime1">
              <a:rPr lang="en-US" smtClean="0"/>
              <a:t>4/14/2021</a:t>
            </a:fld>
            <a:endParaRPr lang="en-US"/>
          </a:p>
        </p:txBody>
      </p:sp>
      <p:sp>
        <p:nvSpPr>
          <p:cNvPr id="7" name="Segnaposto numero diapositiva 3">
            <a:extLst>
              <a:ext uri="{FF2B5EF4-FFF2-40B4-BE49-F238E27FC236}">
                <a16:creationId xmlns:a16="http://schemas.microsoft.com/office/drawing/2014/main" id="{6A0D74EE-D6D3-4F0A-81A5-0FB65134ABC9}"/>
              </a:ext>
            </a:extLst>
          </p:cNvPr>
          <p:cNvSpPr>
            <a:spLocks noGrp="1"/>
          </p:cNvSpPr>
          <p:nvPr>
            <p:ph type="sldNum" sz="quarter" idx="12"/>
          </p:nvPr>
        </p:nvSpPr>
        <p:spPr/>
        <p:txBody>
          <a:bodyPr/>
          <a:lstStyle/>
          <a:p>
            <a:pPr lvl="0"/>
            <a:fld id="{0DC46134-A6F1-4D2B-8E4D-BC812655DA56}" type="slidenum">
              <a:rPr lang="en-US" smtClean="0"/>
              <a:t>23</a:t>
            </a:fld>
            <a:endParaRPr lang="en-US"/>
          </a:p>
        </p:txBody>
      </p:sp>
      <p:pic>
        <p:nvPicPr>
          <p:cNvPr id="2" name="Immagine 1">
            <a:extLst>
              <a:ext uri="{FF2B5EF4-FFF2-40B4-BE49-F238E27FC236}">
                <a16:creationId xmlns:a16="http://schemas.microsoft.com/office/drawing/2014/main" id="{635E43FE-A279-4CAB-81B8-7CC7238DFAD0}"/>
              </a:ext>
            </a:extLst>
          </p:cNvPr>
          <p:cNvPicPr>
            <a:picLocks noChangeAspect="1"/>
          </p:cNvPicPr>
          <p:nvPr/>
        </p:nvPicPr>
        <p:blipFill>
          <a:blip r:embed="rId3">
            <a:lum/>
            <a:alphaModFix/>
          </a:blip>
          <a:srcRect/>
          <a:stretch>
            <a:fillRect/>
          </a:stretch>
        </p:blipFill>
        <p:spPr>
          <a:xfrm>
            <a:off x="862012" y="1149020"/>
            <a:ext cx="4898782" cy="3305044"/>
          </a:xfrm>
          <a:prstGeom prst="rect">
            <a:avLst/>
          </a:prstGeom>
          <a:noFill/>
          <a:ln>
            <a:noFill/>
          </a:ln>
        </p:spPr>
      </p:pic>
      <p:pic>
        <p:nvPicPr>
          <p:cNvPr id="3" name="Immagine 2">
            <a:extLst>
              <a:ext uri="{FF2B5EF4-FFF2-40B4-BE49-F238E27FC236}">
                <a16:creationId xmlns:a16="http://schemas.microsoft.com/office/drawing/2014/main" id="{A80D2DD2-05DE-462C-827D-DAB91AE319FA}"/>
              </a:ext>
            </a:extLst>
          </p:cNvPr>
          <p:cNvPicPr>
            <a:picLocks noChangeAspect="1"/>
          </p:cNvPicPr>
          <p:nvPr/>
        </p:nvPicPr>
        <p:blipFill>
          <a:blip r:embed="rId4">
            <a:lum/>
            <a:alphaModFix/>
          </a:blip>
          <a:srcRect/>
          <a:stretch>
            <a:fillRect/>
          </a:stretch>
        </p:blipFill>
        <p:spPr>
          <a:xfrm>
            <a:off x="6128548" y="2737440"/>
            <a:ext cx="4898782" cy="3305044"/>
          </a:xfrm>
          <a:prstGeom prst="rect">
            <a:avLst/>
          </a:prstGeom>
          <a:noFill/>
          <a:ln>
            <a:noFill/>
          </a:ln>
        </p:spPr>
      </p:pic>
      <p:sp>
        <p:nvSpPr>
          <p:cNvPr id="4" name="CasellaDiTesto 3">
            <a:extLst>
              <a:ext uri="{FF2B5EF4-FFF2-40B4-BE49-F238E27FC236}">
                <a16:creationId xmlns:a16="http://schemas.microsoft.com/office/drawing/2014/main" id="{ABA20057-9A23-485E-869C-26E7AB2EFAFF}"/>
              </a:ext>
            </a:extLst>
          </p:cNvPr>
          <p:cNvSpPr txBox="1"/>
          <p:nvPr/>
        </p:nvSpPr>
        <p:spPr>
          <a:xfrm>
            <a:off x="6144293" y="1528095"/>
            <a:ext cx="5354369" cy="641740"/>
          </a:xfrm>
          <a:prstGeom prst="rect">
            <a:avLst/>
          </a:prstGeom>
          <a:noFill/>
          <a:ln>
            <a:noFill/>
          </a:ln>
        </p:spPr>
        <p:txBody>
          <a:bodyPr wrap="none" lIns="32659" tIns="32659" rIns="32659" bIns="32659" anchor="ctr" anchorCtr="0" compatLnSpc="0"/>
          <a:lstStyle/>
          <a:p>
            <a:pPr hangingPunct="0"/>
            <a:r>
              <a:rPr lang="en-US" sz="1361" dirty="0">
                <a:latin typeface="Arimo" pitchFamily="34"/>
                <a:ea typeface="DejaVu Sans" pitchFamily="2"/>
                <a:cs typeface="DejaVu Sans" pitchFamily="2"/>
              </a:rPr>
              <a:t>Here the distribution of the fraction value from fit, </a:t>
            </a:r>
          </a:p>
          <a:p>
            <a:pPr hangingPunct="0"/>
            <a:r>
              <a:rPr lang="en-US" sz="1361" dirty="0">
                <a:latin typeface="Arimo" pitchFamily="34"/>
                <a:ea typeface="DejaVu Sans" pitchFamily="2"/>
                <a:cs typeface="DejaVu Sans" pitchFamily="2"/>
              </a:rPr>
              <a:t>fitted with a decreasing exponential function plus an efficiency function.</a:t>
            </a:r>
          </a:p>
          <a:p>
            <a:pPr hangingPunct="0"/>
            <a:endParaRPr lang="en-US" sz="1361" dirty="0">
              <a:latin typeface="Arimo" pitchFamily="34"/>
              <a:ea typeface="DejaVu Sans" pitchFamily="2"/>
              <a:cs typeface="DejaVu Sans" pitchFamily="2"/>
            </a:endParaRPr>
          </a:p>
        </p:txBody>
      </p:sp>
      <p:sp>
        <p:nvSpPr>
          <p:cNvPr id="5" name="CasellaDiTesto 4">
            <a:extLst>
              <a:ext uri="{FF2B5EF4-FFF2-40B4-BE49-F238E27FC236}">
                <a16:creationId xmlns:a16="http://schemas.microsoft.com/office/drawing/2014/main" id="{ED3A071A-98F2-4E36-BC04-3737F6A1A688}"/>
              </a:ext>
            </a:extLst>
          </p:cNvPr>
          <p:cNvSpPr txBox="1"/>
          <p:nvPr/>
        </p:nvSpPr>
        <p:spPr>
          <a:xfrm>
            <a:off x="985480" y="4833139"/>
            <a:ext cx="5354369" cy="641740"/>
          </a:xfrm>
          <a:prstGeom prst="rect">
            <a:avLst/>
          </a:prstGeom>
          <a:noFill/>
          <a:ln>
            <a:noFill/>
          </a:ln>
        </p:spPr>
        <p:txBody>
          <a:bodyPr wrap="none" lIns="32659" tIns="32659" rIns="32659" bIns="32659" anchor="ctr" anchorCtr="0" compatLnSpc="0"/>
          <a:lstStyle/>
          <a:p>
            <a:pPr hangingPunct="0"/>
            <a:r>
              <a:rPr lang="en-US" sz="1361" dirty="0">
                <a:latin typeface="Arimo" pitchFamily="34"/>
                <a:ea typeface="DejaVu Sans" pitchFamily="2"/>
                <a:cs typeface="DejaVu Sans" pitchFamily="2"/>
              </a:rPr>
              <a:t>Here the distribution of the slope value of fit, </a:t>
            </a:r>
          </a:p>
          <a:p>
            <a:pPr hangingPunct="0"/>
            <a:r>
              <a:rPr lang="en-US" sz="1361" dirty="0">
                <a:latin typeface="Arimo" pitchFamily="34"/>
                <a:ea typeface="DejaVu Sans" pitchFamily="2"/>
                <a:cs typeface="DejaVu Sans" pitchFamily="2"/>
              </a:rPr>
              <a:t>fitted with a 1-exponential function plus an efficiency function.</a:t>
            </a:r>
          </a:p>
          <a:p>
            <a:pPr hangingPunct="0"/>
            <a:endParaRPr lang="en-US" sz="1361" dirty="0">
              <a:latin typeface="Arimo" pitchFamily="34"/>
              <a:ea typeface="DejaVu Sans" pitchFamily="2"/>
              <a:cs typeface="DejaVu Sans" pitchFamily="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data 1">
            <a:extLst>
              <a:ext uri="{FF2B5EF4-FFF2-40B4-BE49-F238E27FC236}">
                <a16:creationId xmlns:a16="http://schemas.microsoft.com/office/drawing/2014/main" id="{0B1829D7-008F-41C6-896B-38C4EA0A7EAF}"/>
              </a:ext>
            </a:extLst>
          </p:cNvPr>
          <p:cNvSpPr>
            <a:spLocks noGrp="1"/>
          </p:cNvSpPr>
          <p:nvPr>
            <p:ph type="dt" sz="half" idx="10"/>
          </p:nvPr>
        </p:nvSpPr>
        <p:spPr/>
        <p:txBody>
          <a:bodyPr/>
          <a:lstStyle/>
          <a:p>
            <a:pPr lvl="0"/>
            <a:fld id="{888CD90F-CC94-4AF2-9B15-C172EA5CAA72}" type="datetime1">
              <a:rPr lang="en-US" smtClean="0"/>
              <a:t>4/14/2021</a:t>
            </a:fld>
            <a:endParaRPr lang="en-US"/>
          </a:p>
        </p:txBody>
      </p:sp>
      <p:sp>
        <p:nvSpPr>
          <p:cNvPr id="8" name="Segnaposto numero diapositiva 3">
            <a:extLst>
              <a:ext uri="{FF2B5EF4-FFF2-40B4-BE49-F238E27FC236}">
                <a16:creationId xmlns:a16="http://schemas.microsoft.com/office/drawing/2014/main" id="{3D0DD203-1A85-41F7-BD74-8362BD613A72}"/>
              </a:ext>
            </a:extLst>
          </p:cNvPr>
          <p:cNvSpPr>
            <a:spLocks noGrp="1"/>
          </p:cNvSpPr>
          <p:nvPr>
            <p:ph type="sldNum" sz="quarter" idx="12"/>
          </p:nvPr>
        </p:nvSpPr>
        <p:spPr/>
        <p:txBody>
          <a:bodyPr/>
          <a:lstStyle/>
          <a:p>
            <a:pPr lvl="0"/>
            <a:fld id="{36E4A7C0-640D-4D2E-9926-3FB296D6999E}" type="slidenum">
              <a:rPr lang="en-US" smtClean="0"/>
              <a:t>24</a:t>
            </a:fld>
            <a:endParaRPr lang="en-US"/>
          </a:p>
        </p:txBody>
      </p:sp>
      <p:pic>
        <p:nvPicPr>
          <p:cNvPr id="2" name="Immagine 1">
            <a:extLst>
              <a:ext uri="{FF2B5EF4-FFF2-40B4-BE49-F238E27FC236}">
                <a16:creationId xmlns:a16="http://schemas.microsoft.com/office/drawing/2014/main" id="{C4CAD5E7-0AAE-4093-BF30-7E035623CB0B}"/>
              </a:ext>
            </a:extLst>
          </p:cNvPr>
          <p:cNvPicPr>
            <a:picLocks noChangeAspect="1"/>
          </p:cNvPicPr>
          <p:nvPr/>
        </p:nvPicPr>
        <p:blipFill>
          <a:blip r:embed="rId3">
            <a:lum/>
            <a:alphaModFix/>
          </a:blip>
          <a:srcRect/>
          <a:stretch>
            <a:fillRect/>
          </a:stretch>
        </p:blipFill>
        <p:spPr>
          <a:xfrm>
            <a:off x="815002" y="995433"/>
            <a:ext cx="4898782" cy="3305044"/>
          </a:xfrm>
          <a:prstGeom prst="rect">
            <a:avLst/>
          </a:prstGeom>
          <a:noFill/>
          <a:ln>
            <a:noFill/>
          </a:ln>
        </p:spPr>
      </p:pic>
      <p:sp>
        <p:nvSpPr>
          <p:cNvPr id="3" name="CasellaDiTesto 2">
            <a:extLst>
              <a:ext uri="{FF2B5EF4-FFF2-40B4-BE49-F238E27FC236}">
                <a16:creationId xmlns:a16="http://schemas.microsoft.com/office/drawing/2014/main" id="{DAF3DDE9-83F7-4BC1-B4CE-034BAF29EC1E}"/>
              </a:ext>
            </a:extLst>
          </p:cNvPr>
          <p:cNvSpPr txBox="1"/>
          <p:nvPr/>
        </p:nvSpPr>
        <p:spPr>
          <a:xfrm>
            <a:off x="5713784" y="2006215"/>
            <a:ext cx="5354369" cy="641740"/>
          </a:xfrm>
          <a:prstGeom prst="rect">
            <a:avLst/>
          </a:prstGeom>
          <a:noFill/>
          <a:ln>
            <a:noFill/>
          </a:ln>
        </p:spPr>
        <p:txBody>
          <a:bodyPr wrap="none" lIns="32659" tIns="32659" rIns="32659" bIns="32659" anchor="ctr" anchorCtr="0" compatLnSpc="0"/>
          <a:lstStyle/>
          <a:p>
            <a:pPr hangingPunct="0"/>
            <a:r>
              <a:rPr lang="en-US" sz="1361" dirty="0">
                <a:latin typeface="Arimo" pitchFamily="34"/>
                <a:ea typeface="DejaVu Sans" pitchFamily="2"/>
                <a:cs typeface="DejaVu Sans" pitchFamily="2"/>
              </a:rPr>
              <a:t>Here the distribution of the most probable value,</a:t>
            </a:r>
          </a:p>
          <a:p>
            <a:pPr hangingPunct="0"/>
            <a:r>
              <a:rPr lang="en-US" sz="1361" dirty="0">
                <a:latin typeface="Arimo" pitchFamily="34"/>
                <a:ea typeface="DejaVu Sans" pitchFamily="2"/>
                <a:cs typeface="DejaVu Sans" pitchFamily="2"/>
              </a:rPr>
              <a:t> fitted with 1- decreasing exponential function plus an efficiency function.</a:t>
            </a:r>
          </a:p>
          <a:p>
            <a:pPr hangingPunct="0"/>
            <a:endParaRPr lang="en-US" sz="1361" dirty="0">
              <a:latin typeface="Arimo" pitchFamily="34"/>
              <a:ea typeface="DejaVu Sans" pitchFamily="2"/>
              <a:cs typeface="DejaVu Sans" pitchFamily="2"/>
            </a:endParaRPr>
          </a:p>
        </p:txBody>
      </p:sp>
      <p:sp>
        <p:nvSpPr>
          <p:cNvPr id="4" name="CasellaDiTesto 3">
            <a:extLst>
              <a:ext uri="{FF2B5EF4-FFF2-40B4-BE49-F238E27FC236}">
                <a16:creationId xmlns:a16="http://schemas.microsoft.com/office/drawing/2014/main" id="{EA91A310-CF5A-45E2-96CB-FB273738AD12}"/>
              </a:ext>
            </a:extLst>
          </p:cNvPr>
          <p:cNvSpPr txBox="1"/>
          <p:nvPr/>
        </p:nvSpPr>
        <p:spPr>
          <a:xfrm>
            <a:off x="774179" y="4999044"/>
            <a:ext cx="5042347" cy="641740"/>
          </a:xfrm>
          <a:prstGeom prst="rect">
            <a:avLst/>
          </a:prstGeom>
          <a:noFill/>
          <a:ln>
            <a:noFill/>
          </a:ln>
        </p:spPr>
        <p:txBody>
          <a:bodyPr wrap="none" lIns="32659" tIns="32659" rIns="32659" bIns="32659" anchor="ctr" anchorCtr="0" compatLnSpc="0"/>
          <a:lstStyle/>
          <a:p>
            <a:pPr hangingPunct="0"/>
            <a:r>
              <a:rPr lang="en-US" sz="1361" dirty="0">
                <a:latin typeface="Arimo" pitchFamily="34"/>
                <a:ea typeface="DejaVu Sans" pitchFamily="2"/>
                <a:cs typeface="DejaVu Sans" pitchFamily="2"/>
              </a:rPr>
              <a:t>Here the distribution of the sigma value, fitted with 1- decreasing </a:t>
            </a:r>
          </a:p>
          <a:p>
            <a:pPr hangingPunct="0"/>
            <a:r>
              <a:rPr lang="en-US" sz="1361" dirty="0">
                <a:latin typeface="Arimo" pitchFamily="34"/>
                <a:ea typeface="DejaVu Sans" pitchFamily="2"/>
                <a:cs typeface="DejaVu Sans" pitchFamily="2"/>
              </a:rPr>
              <a:t>exponential function plus an efficiency function.</a:t>
            </a:r>
          </a:p>
          <a:p>
            <a:pPr hangingPunct="0"/>
            <a:endParaRPr lang="en-US" sz="1361" dirty="0">
              <a:latin typeface="Arimo" pitchFamily="34"/>
              <a:ea typeface="DejaVu Sans" pitchFamily="2"/>
              <a:cs typeface="DejaVu Sans" pitchFamily="2"/>
            </a:endParaRPr>
          </a:p>
        </p:txBody>
      </p:sp>
      <p:pic>
        <p:nvPicPr>
          <p:cNvPr id="5" name="Immagine 4">
            <a:extLst>
              <a:ext uri="{FF2B5EF4-FFF2-40B4-BE49-F238E27FC236}">
                <a16:creationId xmlns:a16="http://schemas.microsoft.com/office/drawing/2014/main" id="{0703FFC9-A35D-4D24-BDF4-74F8655E2420}"/>
              </a:ext>
            </a:extLst>
          </p:cNvPr>
          <p:cNvPicPr>
            <a:picLocks noChangeAspect="1"/>
          </p:cNvPicPr>
          <p:nvPr/>
        </p:nvPicPr>
        <p:blipFill>
          <a:blip r:embed="rId4">
            <a:lum/>
            <a:alphaModFix/>
          </a:blip>
          <a:srcRect/>
          <a:stretch>
            <a:fillRect/>
          </a:stretch>
        </p:blipFill>
        <p:spPr>
          <a:xfrm>
            <a:off x="6211501" y="2861869"/>
            <a:ext cx="4898782" cy="3305044"/>
          </a:xfrm>
          <a:prstGeom prst="rect">
            <a:avLst/>
          </a:prstGeom>
          <a:noFill/>
          <a:ln>
            <a:noFill/>
          </a:ln>
        </p:spPr>
      </p:pic>
      <p:sp>
        <p:nvSpPr>
          <p:cNvPr id="6" name="CasellaDiTesto 5">
            <a:extLst>
              <a:ext uri="{FF2B5EF4-FFF2-40B4-BE49-F238E27FC236}">
                <a16:creationId xmlns:a16="http://schemas.microsoft.com/office/drawing/2014/main" id="{F451D27A-3A0B-49D6-8B8A-D62D5E2639EA}"/>
              </a:ext>
            </a:extLst>
          </p:cNvPr>
          <p:cNvSpPr txBox="1"/>
          <p:nvPr/>
        </p:nvSpPr>
        <p:spPr>
          <a:xfrm>
            <a:off x="5816526" y="931393"/>
            <a:ext cx="3649920" cy="870022"/>
          </a:xfrm>
          <a:prstGeom prst="rect">
            <a:avLst/>
          </a:prstGeom>
          <a:noFill/>
          <a:ln w="36000">
            <a:solidFill>
              <a:srgbClr val="CE181E"/>
            </a:solidFill>
            <a:prstDash val="solid"/>
          </a:ln>
        </p:spPr>
        <p:txBody>
          <a:bodyPr wrap="none" lIns="48988" tIns="48988" rIns="48988" bIns="48988" anchor="t" anchorCtr="0" compatLnSpc="0"/>
          <a:lstStyle/>
          <a:p>
            <a:pPr hangingPunct="0"/>
            <a:r>
              <a:rPr lang="en-US" sz="1633" b="1" dirty="0">
                <a:solidFill>
                  <a:srgbClr val="CE181E"/>
                </a:solidFill>
                <a:latin typeface="Garuda" pitchFamily="2"/>
                <a:ea typeface="DejaVu Sans" pitchFamily="2"/>
                <a:cs typeface="DejaVu Sans" pitchFamily="2"/>
              </a:rPr>
              <a:t>Fit parameters for kinetic energy</a:t>
            </a:r>
          </a:p>
          <a:p>
            <a:pPr hangingPunct="0"/>
            <a:r>
              <a:rPr lang="en-US" sz="1633" b="1" dirty="0">
                <a:solidFill>
                  <a:srgbClr val="CE181E"/>
                </a:solidFill>
                <a:latin typeface="Garuda" pitchFamily="2"/>
                <a:ea typeface="DejaVu Sans" pitchFamily="2"/>
                <a:cs typeface="DejaVu Sans" pitchFamily="2"/>
              </a:rPr>
              <a:t> distribution for cluster with cluster </a:t>
            </a:r>
          </a:p>
          <a:p>
            <a:pPr hangingPunct="0"/>
            <a:r>
              <a:rPr lang="en-US" sz="1633" b="1" dirty="0">
                <a:solidFill>
                  <a:srgbClr val="CE181E"/>
                </a:solidFill>
                <a:latin typeface="Garuda" pitchFamily="2"/>
                <a:ea typeface="DejaVu Sans" pitchFamily="2"/>
                <a:cs typeface="DejaVu Sans" pitchFamily="2"/>
              </a:rPr>
              <a:t>size higher than 1</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3BC1669-7326-49D4-9FE0-5D2C805B612F}"/>
              </a:ext>
            </a:extLst>
          </p:cNvPr>
          <p:cNvSpPr>
            <a:spLocks noGrp="1"/>
          </p:cNvSpPr>
          <p:nvPr>
            <p:ph type="dt" sz="half" idx="10"/>
          </p:nvPr>
        </p:nvSpPr>
        <p:spPr/>
        <p:txBody>
          <a:bodyPr/>
          <a:lstStyle/>
          <a:p>
            <a:fld id="{1D001584-E4E2-431B-95EC-AC556543425D}" type="datetime1">
              <a:rPr lang="en-US" smtClean="0"/>
              <a:t>4/14/2021</a:t>
            </a:fld>
            <a:endParaRPr lang="en-US" dirty="0"/>
          </a:p>
        </p:txBody>
      </p:sp>
      <p:sp>
        <p:nvSpPr>
          <p:cNvPr id="4" name="Segnaposto numero diapositiva 3">
            <a:extLst>
              <a:ext uri="{FF2B5EF4-FFF2-40B4-BE49-F238E27FC236}">
                <a16:creationId xmlns:a16="http://schemas.microsoft.com/office/drawing/2014/main" id="{DE23D616-4098-4CE2-A91D-81AB98692219}"/>
              </a:ext>
            </a:extLst>
          </p:cNvPr>
          <p:cNvSpPr>
            <a:spLocks noGrp="1"/>
          </p:cNvSpPr>
          <p:nvPr>
            <p:ph type="sldNum" sz="quarter" idx="12"/>
          </p:nvPr>
        </p:nvSpPr>
        <p:spPr/>
        <p:txBody>
          <a:bodyPr/>
          <a:lstStyle/>
          <a:p>
            <a:fld id="{6D22F896-40B5-4ADD-8801-0D06FADFA095}" type="slidenum">
              <a:rPr lang="en-US" smtClean="0"/>
              <a:t>25</a:t>
            </a:fld>
            <a:endParaRPr lang="en-US" dirty="0"/>
          </a:p>
        </p:txBody>
      </p:sp>
      <p:pic>
        <p:nvPicPr>
          <p:cNvPr id="5" name="Immagine 4">
            <a:extLst>
              <a:ext uri="{FF2B5EF4-FFF2-40B4-BE49-F238E27FC236}">
                <a16:creationId xmlns:a16="http://schemas.microsoft.com/office/drawing/2014/main" id="{548BE2F6-B29F-4D23-AFC5-202A8B31D0CC}"/>
              </a:ext>
            </a:extLst>
          </p:cNvPr>
          <p:cNvPicPr>
            <a:picLocks noChangeAspect="1"/>
          </p:cNvPicPr>
          <p:nvPr/>
        </p:nvPicPr>
        <p:blipFill>
          <a:blip r:embed="rId2">
            <a:lum/>
            <a:alphaModFix/>
          </a:blip>
          <a:srcRect/>
          <a:stretch>
            <a:fillRect/>
          </a:stretch>
        </p:blipFill>
        <p:spPr>
          <a:xfrm>
            <a:off x="205117" y="1614835"/>
            <a:ext cx="6648120" cy="4485960"/>
          </a:xfrm>
          <a:prstGeom prst="rect">
            <a:avLst/>
          </a:prstGeom>
          <a:noFill/>
          <a:ln>
            <a:noFill/>
          </a:ln>
        </p:spPr>
      </p:pic>
      <p:sp>
        <p:nvSpPr>
          <p:cNvPr id="6" name="CasellaDiTesto 5">
            <a:extLst>
              <a:ext uri="{FF2B5EF4-FFF2-40B4-BE49-F238E27FC236}">
                <a16:creationId xmlns:a16="http://schemas.microsoft.com/office/drawing/2014/main" id="{47C734C2-12CA-4E19-BF97-75C0F3FB96EE}"/>
              </a:ext>
            </a:extLst>
          </p:cNvPr>
          <p:cNvSpPr txBox="1"/>
          <p:nvPr/>
        </p:nvSpPr>
        <p:spPr>
          <a:xfrm>
            <a:off x="6583679" y="3652919"/>
            <a:ext cx="4480560" cy="919080"/>
          </a:xfrm>
          <a:prstGeom prst="rect">
            <a:avLst/>
          </a:prstGeom>
          <a:noFill/>
          <a:ln>
            <a:noFill/>
          </a:ln>
        </p:spPr>
        <p:txBody>
          <a:bodyPr wrap="none" lIns="36000" tIns="36000" rIns="36000" bIns="36000" anchor="ctr" anchorCtr="0" compatLnSpc="0"/>
          <a:lstStyle/>
          <a:p>
            <a:pPr marL="0" marR="0" lvl="0" indent="0" hangingPunct="0">
              <a:lnSpc>
                <a:spcPct val="100000"/>
              </a:lnSpc>
              <a:spcBef>
                <a:spcPts val="0"/>
              </a:spcBef>
              <a:spcAft>
                <a:spcPts val="0"/>
              </a:spcAft>
              <a:buNone/>
              <a:tabLst/>
            </a:pPr>
            <a:r>
              <a:rPr lang="en-US" sz="1500" b="0" i="0" u="none" strike="noStrike" kern="1200" dirty="0">
                <a:ln>
                  <a:noFill/>
                </a:ln>
                <a:latin typeface="Arimo" pitchFamily="34"/>
                <a:ea typeface="DejaVu Sans" pitchFamily="2"/>
                <a:cs typeface="DejaVu Sans" pitchFamily="2"/>
              </a:rPr>
              <a:t>The distribution is  fitted with 1- decreasing </a:t>
            </a:r>
          </a:p>
          <a:p>
            <a:pPr marL="0" marR="0" lvl="0" indent="0" hangingPunct="0">
              <a:lnSpc>
                <a:spcPct val="100000"/>
              </a:lnSpc>
              <a:spcBef>
                <a:spcPts val="0"/>
              </a:spcBef>
              <a:spcAft>
                <a:spcPts val="0"/>
              </a:spcAft>
              <a:buNone/>
              <a:tabLst/>
            </a:pPr>
            <a:r>
              <a:rPr lang="en-US" sz="1500" b="0" i="0" u="none" strike="noStrike" kern="1200" dirty="0">
                <a:ln>
                  <a:noFill/>
                </a:ln>
                <a:latin typeface="Arimo" pitchFamily="34"/>
                <a:ea typeface="DejaVu Sans" pitchFamily="2"/>
                <a:cs typeface="DejaVu Sans" pitchFamily="2"/>
              </a:rPr>
              <a:t>exponential function plus two decreasing exponential </a:t>
            </a:r>
          </a:p>
          <a:p>
            <a:pPr marL="0" marR="0" lvl="0" indent="0" hangingPunct="0">
              <a:lnSpc>
                <a:spcPct val="100000"/>
              </a:lnSpc>
              <a:spcBef>
                <a:spcPts val="0"/>
              </a:spcBef>
              <a:spcAft>
                <a:spcPts val="0"/>
              </a:spcAft>
              <a:buNone/>
              <a:tabLst/>
            </a:pPr>
            <a:r>
              <a:rPr lang="en-US" sz="1500" b="0" i="0" u="none" strike="noStrike" kern="1200" dirty="0">
                <a:ln>
                  <a:noFill/>
                </a:ln>
                <a:latin typeface="Arimo" pitchFamily="34"/>
                <a:ea typeface="DejaVu Sans" pitchFamily="2"/>
                <a:cs typeface="DejaVu Sans" pitchFamily="2"/>
              </a:rPr>
              <a:t>functions.</a:t>
            </a:r>
          </a:p>
          <a:p>
            <a:pPr marL="0" marR="0" lvl="0" indent="0" hangingPunct="0">
              <a:lnSpc>
                <a:spcPct val="100000"/>
              </a:lnSpc>
              <a:spcBef>
                <a:spcPts val="0"/>
              </a:spcBef>
              <a:spcAft>
                <a:spcPts val="0"/>
              </a:spcAft>
              <a:buNone/>
              <a:tabLst/>
            </a:pPr>
            <a:endParaRPr lang="en-US" sz="1500" b="0" i="0" u="none" strike="noStrike" kern="1200" dirty="0">
              <a:ln>
                <a:noFill/>
              </a:ln>
              <a:latin typeface="Arimo" pitchFamily="34"/>
              <a:ea typeface="DejaVu Sans" pitchFamily="2"/>
              <a:cs typeface="DejaVu Sans" pitchFamily="2"/>
            </a:endParaRPr>
          </a:p>
        </p:txBody>
      </p:sp>
      <p:sp>
        <p:nvSpPr>
          <p:cNvPr id="7" name="CasellaDiTesto 6">
            <a:extLst>
              <a:ext uri="{FF2B5EF4-FFF2-40B4-BE49-F238E27FC236}">
                <a16:creationId xmlns:a16="http://schemas.microsoft.com/office/drawing/2014/main" id="{D1212535-48CD-4A9A-A0A3-ECF71A8D80D1}"/>
              </a:ext>
            </a:extLst>
          </p:cNvPr>
          <p:cNvSpPr txBox="1"/>
          <p:nvPr/>
        </p:nvSpPr>
        <p:spPr>
          <a:xfrm>
            <a:off x="6583679" y="2286001"/>
            <a:ext cx="4480560" cy="919080"/>
          </a:xfrm>
          <a:prstGeom prst="rect">
            <a:avLst/>
          </a:prstGeom>
          <a:noFill/>
          <a:ln>
            <a:noFill/>
          </a:ln>
        </p:spPr>
        <p:txBody>
          <a:bodyPr wrap="none" lIns="36000" tIns="36000" rIns="36000" bIns="36000" anchor="ctr" anchorCtr="0" compatLnSpc="0"/>
          <a:lstStyle/>
          <a:p>
            <a:pPr marL="0" marR="0" lvl="0" indent="0" hangingPunct="0">
              <a:lnSpc>
                <a:spcPct val="100000"/>
              </a:lnSpc>
              <a:spcBef>
                <a:spcPts val="0"/>
              </a:spcBef>
              <a:spcAft>
                <a:spcPts val="0"/>
              </a:spcAft>
              <a:buNone/>
              <a:tabLst/>
            </a:pPr>
            <a:r>
              <a:rPr lang="en-US" sz="1500" b="0" i="0" u="none" strike="noStrike" kern="1200" dirty="0">
                <a:ln>
                  <a:noFill/>
                </a:ln>
                <a:latin typeface="Arimo" pitchFamily="34"/>
                <a:ea typeface="DejaVu Sans" pitchFamily="2"/>
                <a:cs typeface="DejaVu Sans" pitchFamily="2"/>
              </a:rPr>
              <a:t>Here the ratio between the cluster </a:t>
            </a:r>
          </a:p>
          <a:p>
            <a:pPr marL="0" marR="0" lvl="0" indent="0" hangingPunct="0">
              <a:lnSpc>
                <a:spcPct val="100000"/>
              </a:lnSpc>
              <a:spcBef>
                <a:spcPts val="0"/>
              </a:spcBef>
              <a:spcAft>
                <a:spcPts val="0"/>
              </a:spcAft>
              <a:buNone/>
              <a:tabLst/>
            </a:pPr>
            <a:r>
              <a:rPr lang="en-US" sz="1500" b="0" i="0" u="none" strike="noStrike" kern="1200" dirty="0">
                <a:ln>
                  <a:noFill/>
                </a:ln>
                <a:latin typeface="Arimo" pitchFamily="34"/>
                <a:ea typeface="DejaVu Sans" pitchFamily="2"/>
                <a:cs typeface="DejaVu Sans" pitchFamily="2"/>
              </a:rPr>
              <a:t>containing a single electron and</a:t>
            </a:r>
          </a:p>
          <a:p>
            <a:pPr marL="0" marR="0" lvl="0" indent="0" hangingPunct="0">
              <a:lnSpc>
                <a:spcPct val="100000"/>
              </a:lnSpc>
              <a:spcBef>
                <a:spcPts val="0"/>
              </a:spcBef>
              <a:spcAft>
                <a:spcPts val="0"/>
              </a:spcAft>
              <a:buNone/>
              <a:tabLst/>
            </a:pPr>
            <a:r>
              <a:rPr lang="en-US" sz="1500" b="0" i="0" u="none" strike="noStrike" kern="1200" dirty="0">
                <a:ln>
                  <a:noFill/>
                </a:ln>
                <a:latin typeface="Arimo" pitchFamily="34"/>
                <a:ea typeface="DejaVu Sans" pitchFamily="2"/>
                <a:cs typeface="DejaVu Sans" pitchFamily="2"/>
              </a:rPr>
              <a:t> the cluster containing more than an electron.</a:t>
            </a:r>
          </a:p>
          <a:p>
            <a:pPr marL="0" marR="0" lvl="0" indent="0" hangingPunct="0">
              <a:lnSpc>
                <a:spcPct val="100000"/>
              </a:lnSpc>
              <a:spcBef>
                <a:spcPts val="0"/>
              </a:spcBef>
              <a:spcAft>
                <a:spcPts val="0"/>
              </a:spcAft>
              <a:buNone/>
              <a:tabLst/>
            </a:pPr>
            <a:endParaRPr lang="en-US" sz="1500" b="0" i="0" u="none" strike="noStrike" kern="1200" dirty="0">
              <a:ln>
                <a:noFill/>
              </a:ln>
              <a:latin typeface="Arimo" pitchFamily="34"/>
              <a:ea typeface="DejaVu Sans" pitchFamily="2"/>
              <a:cs typeface="DejaVu Sans" pitchFamily="2"/>
            </a:endParaRPr>
          </a:p>
        </p:txBody>
      </p:sp>
      <p:sp>
        <p:nvSpPr>
          <p:cNvPr id="8" name="CasellaDiTesto 7">
            <a:extLst>
              <a:ext uri="{FF2B5EF4-FFF2-40B4-BE49-F238E27FC236}">
                <a16:creationId xmlns:a16="http://schemas.microsoft.com/office/drawing/2014/main" id="{AB3F8004-C65B-4130-902E-8E8035026FAD}"/>
              </a:ext>
            </a:extLst>
          </p:cNvPr>
          <p:cNvSpPr txBox="1"/>
          <p:nvPr/>
        </p:nvSpPr>
        <p:spPr>
          <a:xfrm>
            <a:off x="7331639" y="355486"/>
            <a:ext cx="1097280" cy="538200"/>
          </a:xfrm>
          <a:prstGeom prst="rect">
            <a:avLst/>
          </a:prstGeom>
          <a:noFill/>
          <a:ln w="36000">
            <a:solidFill>
              <a:srgbClr val="CE181E"/>
            </a:solidFill>
            <a:prstDash val="solid"/>
          </a:ln>
        </p:spPr>
        <p:txBody>
          <a:bodyPr wrap="none" lIns="54000" tIns="54000" rIns="54000" bIns="54000" anchor="t" anchorCtr="0" compatLnSpc="0"/>
          <a:lstStyle/>
          <a:p>
            <a:pPr marL="0" marR="0" lvl="0" indent="0" hangingPunct="0">
              <a:lnSpc>
                <a:spcPct val="100000"/>
              </a:lnSpc>
              <a:spcBef>
                <a:spcPts val="0"/>
              </a:spcBef>
              <a:spcAft>
                <a:spcPts val="0"/>
              </a:spcAft>
              <a:buNone/>
              <a:tabLst/>
            </a:pPr>
            <a:r>
              <a:rPr lang="en-US" sz="1800" b="1" i="0" u="none" strike="noStrike" kern="1200">
                <a:ln>
                  <a:noFill/>
                </a:ln>
                <a:solidFill>
                  <a:srgbClr val="CE181E"/>
                </a:solidFill>
                <a:latin typeface="Garuda" pitchFamily="2"/>
                <a:ea typeface="DejaVu Sans" pitchFamily="2"/>
                <a:cs typeface="DejaVu Sans" pitchFamily="2"/>
              </a:rPr>
              <a:t>Rt value</a:t>
            </a:r>
          </a:p>
        </p:txBody>
      </p:sp>
    </p:spTree>
    <p:extLst>
      <p:ext uri="{BB962C8B-B14F-4D97-AF65-F5344CB8AC3E}">
        <p14:creationId xmlns:p14="http://schemas.microsoft.com/office/powerpoint/2010/main" val="31523558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19457C8D-1001-47EE-B664-9D29665D0AEA}"/>
              </a:ext>
            </a:extLst>
          </p:cNvPr>
          <p:cNvSpPr>
            <a:spLocks noGrp="1"/>
          </p:cNvSpPr>
          <p:nvPr>
            <p:ph type="dt" sz="half" idx="10"/>
          </p:nvPr>
        </p:nvSpPr>
        <p:spPr/>
        <p:txBody>
          <a:bodyPr/>
          <a:lstStyle/>
          <a:p>
            <a:fld id="{CAE0B76E-ACF8-4BFD-8E68-E6891FCDC7ED}" type="datetime1">
              <a:rPr lang="en-US" smtClean="0"/>
              <a:t>4/14/2021</a:t>
            </a:fld>
            <a:endParaRPr lang="en-US" dirty="0"/>
          </a:p>
        </p:txBody>
      </p:sp>
      <p:sp>
        <p:nvSpPr>
          <p:cNvPr id="4" name="Segnaposto numero diapositiva 3">
            <a:extLst>
              <a:ext uri="{FF2B5EF4-FFF2-40B4-BE49-F238E27FC236}">
                <a16:creationId xmlns:a16="http://schemas.microsoft.com/office/drawing/2014/main" id="{933CC3D5-FE00-4F92-87A3-9F02CD27D1E6}"/>
              </a:ext>
            </a:extLst>
          </p:cNvPr>
          <p:cNvSpPr>
            <a:spLocks noGrp="1"/>
          </p:cNvSpPr>
          <p:nvPr>
            <p:ph type="sldNum" sz="quarter" idx="12"/>
          </p:nvPr>
        </p:nvSpPr>
        <p:spPr/>
        <p:txBody>
          <a:bodyPr/>
          <a:lstStyle/>
          <a:p>
            <a:fld id="{6D22F896-40B5-4ADD-8801-0D06FADFA095}" type="slidenum">
              <a:rPr lang="en-US" smtClean="0"/>
              <a:t>26</a:t>
            </a:fld>
            <a:endParaRPr lang="en-US" dirty="0"/>
          </a:p>
        </p:txBody>
      </p:sp>
      <p:pic>
        <p:nvPicPr>
          <p:cNvPr id="6" name="Immagine 5">
            <a:extLst>
              <a:ext uri="{FF2B5EF4-FFF2-40B4-BE49-F238E27FC236}">
                <a16:creationId xmlns:a16="http://schemas.microsoft.com/office/drawing/2014/main" id="{974C9E65-BB71-438D-A11C-E6DCC7CBB60F}"/>
              </a:ext>
            </a:extLst>
          </p:cNvPr>
          <p:cNvPicPr>
            <a:picLocks noChangeAspect="1"/>
          </p:cNvPicPr>
          <p:nvPr/>
        </p:nvPicPr>
        <p:blipFill>
          <a:blip r:embed="rId2"/>
          <a:stretch>
            <a:fillRect/>
          </a:stretch>
        </p:blipFill>
        <p:spPr>
          <a:xfrm>
            <a:off x="1520573" y="1154623"/>
            <a:ext cx="9365697" cy="5703377"/>
          </a:xfrm>
          <a:prstGeom prst="rect">
            <a:avLst/>
          </a:prstGeom>
        </p:spPr>
      </p:pic>
    </p:spTree>
    <p:extLst>
      <p:ext uri="{BB962C8B-B14F-4D97-AF65-F5344CB8AC3E}">
        <p14:creationId xmlns:p14="http://schemas.microsoft.com/office/powerpoint/2010/main" val="35436115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350AB3DF-9741-4867-B62B-7DD246F7D3C9}"/>
              </a:ext>
            </a:extLst>
          </p:cNvPr>
          <p:cNvSpPr>
            <a:spLocks noGrp="1"/>
          </p:cNvSpPr>
          <p:nvPr>
            <p:ph type="dt" sz="half" idx="10"/>
          </p:nvPr>
        </p:nvSpPr>
        <p:spPr/>
        <p:txBody>
          <a:bodyPr/>
          <a:lstStyle/>
          <a:p>
            <a:fld id="{E23D7BC0-8410-4396-9F7B-2C31A6908D85}" type="datetime1">
              <a:rPr lang="en-US" smtClean="0"/>
              <a:t>4/14/2021</a:t>
            </a:fld>
            <a:endParaRPr lang="en-US" dirty="0"/>
          </a:p>
        </p:txBody>
      </p:sp>
      <p:sp>
        <p:nvSpPr>
          <p:cNvPr id="4" name="Segnaposto numero diapositiva 3">
            <a:extLst>
              <a:ext uri="{FF2B5EF4-FFF2-40B4-BE49-F238E27FC236}">
                <a16:creationId xmlns:a16="http://schemas.microsoft.com/office/drawing/2014/main" id="{159BE5E2-B8DB-45E3-9F0D-624C807B9C8A}"/>
              </a:ext>
            </a:extLst>
          </p:cNvPr>
          <p:cNvSpPr>
            <a:spLocks noGrp="1"/>
          </p:cNvSpPr>
          <p:nvPr>
            <p:ph type="sldNum" sz="quarter" idx="12"/>
          </p:nvPr>
        </p:nvSpPr>
        <p:spPr/>
        <p:txBody>
          <a:bodyPr/>
          <a:lstStyle/>
          <a:p>
            <a:fld id="{6D22F896-40B5-4ADD-8801-0D06FADFA095}" type="slidenum">
              <a:rPr lang="en-US" smtClean="0"/>
              <a:t>27</a:t>
            </a:fld>
            <a:endParaRPr lang="en-US" dirty="0"/>
          </a:p>
        </p:txBody>
      </p:sp>
      <p:pic>
        <p:nvPicPr>
          <p:cNvPr id="6" name="Immagine 5">
            <a:extLst>
              <a:ext uri="{FF2B5EF4-FFF2-40B4-BE49-F238E27FC236}">
                <a16:creationId xmlns:a16="http://schemas.microsoft.com/office/drawing/2014/main" id="{355A9843-C5D3-4556-88BF-4B555EAD78C6}"/>
              </a:ext>
            </a:extLst>
          </p:cNvPr>
          <p:cNvPicPr>
            <a:picLocks noChangeAspect="1"/>
          </p:cNvPicPr>
          <p:nvPr/>
        </p:nvPicPr>
        <p:blipFill>
          <a:blip r:embed="rId2"/>
          <a:stretch>
            <a:fillRect/>
          </a:stretch>
        </p:blipFill>
        <p:spPr>
          <a:xfrm>
            <a:off x="2208945" y="1231951"/>
            <a:ext cx="9317476" cy="5626049"/>
          </a:xfrm>
          <a:prstGeom prst="rect">
            <a:avLst/>
          </a:prstGeom>
        </p:spPr>
      </p:pic>
    </p:spTree>
    <p:extLst>
      <p:ext uri="{BB962C8B-B14F-4D97-AF65-F5344CB8AC3E}">
        <p14:creationId xmlns:p14="http://schemas.microsoft.com/office/powerpoint/2010/main" val="12986715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9BA820F8-C7B2-4697-9519-D197F62EA17A}"/>
              </a:ext>
            </a:extLst>
          </p:cNvPr>
          <p:cNvSpPr>
            <a:spLocks noGrp="1"/>
          </p:cNvSpPr>
          <p:nvPr>
            <p:ph type="dt" sz="half" idx="10"/>
          </p:nvPr>
        </p:nvSpPr>
        <p:spPr/>
        <p:txBody>
          <a:bodyPr/>
          <a:lstStyle/>
          <a:p>
            <a:fld id="{80D11E50-FA96-416D-BC5F-6D0E2DD55770}" type="datetime1">
              <a:rPr lang="en-US" smtClean="0"/>
              <a:t>4/14/2021</a:t>
            </a:fld>
            <a:endParaRPr lang="en-US" dirty="0"/>
          </a:p>
        </p:txBody>
      </p:sp>
      <p:sp>
        <p:nvSpPr>
          <p:cNvPr id="4" name="Segnaposto numero diapositiva 3">
            <a:extLst>
              <a:ext uri="{FF2B5EF4-FFF2-40B4-BE49-F238E27FC236}">
                <a16:creationId xmlns:a16="http://schemas.microsoft.com/office/drawing/2014/main" id="{406D9FCD-4422-4177-BEB1-0E667C66DBE4}"/>
              </a:ext>
            </a:extLst>
          </p:cNvPr>
          <p:cNvSpPr>
            <a:spLocks noGrp="1"/>
          </p:cNvSpPr>
          <p:nvPr>
            <p:ph type="sldNum" sz="quarter" idx="12"/>
          </p:nvPr>
        </p:nvSpPr>
        <p:spPr/>
        <p:txBody>
          <a:bodyPr/>
          <a:lstStyle/>
          <a:p>
            <a:fld id="{6D22F896-40B5-4ADD-8801-0D06FADFA095}" type="slidenum">
              <a:rPr lang="en-US" smtClean="0"/>
              <a:t>28</a:t>
            </a:fld>
            <a:endParaRPr lang="en-US" dirty="0"/>
          </a:p>
        </p:txBody>
      </p:sp>
      <p:sp>
        <p:nvSpPr>
          <p:cNvPr id="5" name="CasellaDiTesto 1">
            <a:extLst>
              <a:ext uri="{FF2B5EF4-FFF2-40B4-BE49-F238E27FC236}">
                <a16:creationId xmlns:a16="http://schemas.microsoft.com/office/drawing/2014/main" id="{18AF929B-FF88-40B4-9E90-5C2F62D35798}"/>
              </a:ext>
            </a:extLst>
          </p:cNvPr>
          <p:cNvSpPr txBox="1"/>
          <p:nvPr/>
        </p:nvSpPr>
        <p:spPr>
          <a:xfrm>
            <a:off x="1223115" y="577713"/>
            <a:ext cx="9456609" cy="368384"/>
          </a:xfrm>
          <a:prstGeom prst="rect">
            <a:avLst/>
          </a:prstGeom>
          <a:noFill/>
          <a:ln cap="flat">
            <a:noFill/>
          </a:ln>
        </p:spPr>
        <p:txBody>
          <a:bodyPr vert="horz" wrap="none" lIns="32658" tIns="32658" rIns="32658" bIns="32658" anchor="t" anchorCtr="0" compatLnSpc="0">
            <a:noAutofit/>
          </a:bodyPr>
          <a:lstStyle/>
          <a:p>
            <a:pPr defTabSz="829544" hangingPunct="0">
              <a:defRPr sz="1800" b="0" i="0" u="none" strike="noStrike" kern="0" cap="none" spc="0" baseline="0">
                <a:solidFill>
                  <a:srgbClr val="000000"/>
                </a:solidFill>
                <a:uFillTx/>
              </a:defRPr>
            </a:pPr>
            <a:r>
              <a:rPr lang="en-US" sz="1270">
                <a:solidFill>
                  <a:srgbClr val="000000"/>
                </a:solidFill>
                <a:latin typeface="Garuda" pitchFamily="2"/>
                <a:ea typeface="DejaVu Sans" pitchFamily="2"/>
                <a:cs typeface="DejaVu Sans" pitchFamily="2"/>
              </a:rPr>
              <a:t>We studied the relation between extra energy and cluster size for cluster with cluster size higher than 1 (delta rays are included).</a:t>
            </a:r>
          </a:p>
        </p:txBody>
      </p:sp>
      <p:pic>
        <p:nvPicPr>
          <p:cNvPr id="6" name="Immagine 5">
            <a:extLst>
              <a:ext uri="{FF2B5EF4-FFF2-40B4-BE49-F238E27FC236}">
                <a16:creationId xmlns:a16="http://schemas.microsoft.com/office/drawing/2014/main" id="{A805DF07-DDA8-4380-9555-89B4A7834C72}"/>
              </a:ext>
            </a:extLst>
          </p:cNvPr>
          <p:cNvPicPr>
            <a:picLocks noChangeAspect="1"/>
          </p:cNvPicPr>
          <p:nvPr/>
        </p:nvPicPr>
        <p:blipFill>
          <a:blip r:embed="rId2">
            <a:lum/>
            <a:alphaModFix/>
          </a:blip>
          <a:srcRect/>
          <a:stretch>
            <a:fillRect/>
          </a:stretch>
        </p:blipFill>
        <p:spPr>
          <a:xfrm>
            <a:off x="1333500" y="967001"/>
            <a:ext cx="4235814" cy="2882441"/>
          </a:xfrm>
          <a:prstGeom prst="rect">
            <a:avLst/>
          </a:prstGeom>
          <a:noFill/>
          <a:ln cap="flat">
            <a:noFill/>
          </a:ln>
        </p:spPr>
      </p:pic>
      <p:pic>
        <p:nvPicPr>
          <p:cNvPr id="7" name="Immagine 6">
            <a:extLst>
              <a:ext uri="{FF2B5EF4-FFF2-40B4-BE49-F238E27FC236}">
                <a16:creationId xmlns:a16="http://schemas.microsoft.com/office/drawing/2014/main" id="{C15176D7-8A39-4094-B449-9CA4562E64AB}"/>
              </a:ext>
            </a:extLst>
          </p:cNvPr>
          <p:cNvPicPr>
            <a:picLocks noChangeAspect="1"/>
          </p:cNvPicPr>
          <p:nvPr/>
        </p:nvPicPr>
        <p:blipFill>
          <a:blip r:embed="rId3">
            <a:lum/>
            <a:alphaModFix/>
          </a:blip>
          <a:srcRect/>
          <a:stretch>
            <a:fillRect/>
          </a:stretch>
        </p:blipFill>
        <p:spPr>
          <a:xfrm>
            <a:off x="6730652" y="1021210"/>
            <a:ext cx="4147635" cy="2822673"/>
          </a:xfrm>
          <a:prstGeom prst="rect">
            <a:avLst/>
          </a:prstGeom>
          <a:noFill/>
          <a:ln cap="flat">
            <a:noFill/>
          </a:ln>
        </p:spPr>
      </p:pic>
      <p:sp>
        <p:nvSpPr>
          <p:cNvPr id="8" name="CasellaDiTesto 4">
            <a:extLst>
              <a:ext uri="{FF2B5EF4-FFF2-40B4-BE49-F238E27FC236}">
                <a16:creationId xmlns:a16="http://schemas.microsoft.com/office/drawing/2014/main" id="{F69F711D-B784-442E-ABB8-AA1C8054076A}"/>
              </a:ext>
            </a:extLst>
          </p:cNvPr>
          <p:cNvSpPr txBox="1"/>
          <p:nvPr/>
        </p:nvSpPr>
        <p:spPr>
          <a:xfrm>
            <a:off x="1353749" y="3754080"/>
            <a:ext cx="5731576" cy="2013277"/>
          </a:xfrm>
          <a:prstGeom prst="rect">
            <a:avLst/>
          </a:prstGeom>
          <a:noFill/>
          <a:ln cap="flat">
            <a:noFill/>
          </a:ln>
        </p:spPr>
        <p:txBody>
          <a:bodyPr vert="horz" wrap="none" lIns="32658" tIns="32658" rIns="32658" bIns="32658" anchor="t" anchorCtr="0" compatLnSpc="0">
            <a:noAutofit/>
          </a:bodyPr>
          <a:lstStyle/>
          <a:p>
            <a:pPr defTabSz="829544" hangingPunct="0">
              <a:defRPr sz="1800" b="0" i="0" u="none" strike="noStrike" kern="0" cap="none" spc="0" baseline="0">
                <a:solidFill>
                  <a:srgbClr val="000000"/>
                </a:solidFill>
                <a:uFillTx/>
              </a:defRPr>
            </a:pPr>
            <a:r>
              <a:rPr lang="en-US" sz="1270" dirty="0">
                <a:solidFill>
                  <a:srgbClr val="000000"/>
                </a:solidFill>
                <a:latin typeface="Garuda" pitchFamily="2"/>
                <a:ea typeface="DejaVu Sans" pitchFamily="2"/>
                <a:cs typeface="DejaVu Sans" pitchFamily="2"/>
              </a:rPr>
              <a:t>We fit the correlation trend with a first degree polynomial and save the parameter </a:t>
            </a:r>
          </a:p>
          <a:p>
            <a:pPr defTabSz="829544" hangingPunct="0">
              <a:defRPr sz="1800" b="0" i="0" u="none" strike="noStrike" kern="0" cap="none" spc="0" baseline="0">
                <a:solidFill>
                  <a:srgbClr val="000000"/>
                </a:solidFill>
                <a:uFillTx/>
              </a:defRPr>
            </a:pPr>
            <a:r>
              <a:rPr lang="en-US" sz="1270" dirty="0">
                <a:solidFill>
                  <a:srgbClr val="000000"/>
                </a:solidFill>
                <a:latin typeface="Garuda" pitchFamily="2"/>
                <a:ea typeface="DejaVu Sans" pitchFamily="2"/>
                <a:cs typeface="DejaVu Sans" pitchFamily="2"/>
              </a:rPr>
              <a:t>p0 and p1.</a:t>
            </a:r>
          </a:p>
          <a:p>
            <a:pPr defTabSz="829544" hangingPunct="0">
              <a:defRPr sz="1800" b="0" i="0" u="none" strike="noStrike" kern="0" cap="none" spc="0" baseline="0">
                <a:solidFill>
                  <a:srgbClr val="000000"/>
                </a:solidFill>
                <a:uFillTx/>
              </a:defRPr>
            </a:pPr>
            <a:r>
              <a:rPr lang="en-US" sz="1270" dirty="0">
                <a:solidFill>
                  <a:srgbClr val="000000"/>
                </a:solidFill>
                <a:latin typeface="Garuda" pitchFamily="2"/>
                <a:ea typeface="DejaVu Sans" pitchFamily="2"/>
                <a:cs typeface="DejaVu Sans" pitchFamily="2"/>
              </a:rPr>
              <a:t>To evaluate the cluster size for cluster with more than one electron, we study</a:t>
            </a:r>
          </a:p>
          <a:p>
            <a:pPr defTabSz="829544" hangingPunct="0">
              <a:defRPr sz="1800" b="0" i="0" u="none" strike="noStrike" kern="0" cap="none" spc="0" baseline="0">
                <a:solidFill>
                  <a:srgbClr val="000000"/>
                </a:solidFill>
                <a:uFillTx/>
              </a:defRPr>
            </a:pPr>
            <a:r>
              <a:rPr lang="en-US" sz="1270" dirty="0">
                <a:solidFill>
                  <a:srgbClr val="000000"/>
                </a:solidFill>
                <a:latin typeface="Garuda" pitchFamily="2"/>
                <a:ea typeface="DejaVu Sans" pitchFamily="2"/>
                <a:cs typeface="DejaVu Sans" pitchFamily="2"/>
              </a:rPr>
              <a:t> the dispersion for different slice of extra energy up to delta rays cut range (1000 eV):</a:t>
            </a:r>
          </a:p>
          <a:p>
            <a:pPr algn="ctr" defTabSz="829544" hangingPunct="0">
              <a:defRPr sz="1800" b="0" i="0" u="none" strike="noStrike" kern="0" cap="none" spc="0" baseline="0">
                <a:solidFill>
                  <a:srgbClr val="000000"/>
                </a:solidFill>
                <a:uFillTx/>
              </a:defRPr>
            </a:pPr>
            <a:r>
              <a:rPr lang="en-US" sz="1270" dirty="0">
                <a:solidFill>
                  <a:srgbClr val="000000"/>
                </a:solidFill>
                <a:latin typeface="Garuda" pitchFamily="2"/>
                <a:ea typeface="DejaVu Sans" pitchFamily="2"/>
                <a:cs typeface="DejaVu Sans" pitchFamily="2"/>
              </a:rPr>
              <a:t> (Extra energy*p1+p0)-</a:t>
            </a:r>
            <a:r>
              <a:rPr lang="en-US" sz="1270" dirty="0" err="1">
                <a:solidFill>
                  <a:srgbClr val="000000"/>
                </a:solidFill>
                <a:latin typeface="Garuda" pitchFamily="2"/>
                <a:ea typeface="DejaVu Sans" pitchFamily="2"/>
                <a:cs typeface="DejaVu Sans" pitchFamily="2"/>
              </a:rPr>
              <a:t>ClSz</a:t>
            </a:r>
            <a:r>
              <a:rPr lang="en-US" sz="1270" dirty="0">
                <a:solidFill>
                  <a:srgbClr val="000000"/>
                </a:solidFill>
                <a:latin typeface="Garuda" pitchFamily="2"/>
                <a:ea typeface="DejaVu Sans" pitchFamily="2"/>
                <a:cs typeface="DejaVu Sans" pitchFamily="2"/>
              </a:rPr>
              <a:t>.</a:t>
            </a:r>
          </a:p>
          <a:p>
            <a:pPr defTabSz="829544" hangingPunct="0">
              <a:defRPr sz="1800" b="0" i="0" u="none" strike="noStrike" kern="0" cap="none" spc="0" baseline="0">
                <a:solidFill>
                  <a:srgbClr val="000000"/>
                </a:solidFill>
                <a:uFillTx/>
              </a:defRPr>
            </a:pPr>
            <a:r>
              <a:rPr lang="en-US" sz="1270" dirty="0">
                <a:solidFill>
                  <a:srgbClr val="000000"/>
                </a:solidFill>
                <a:latin typeface="Garuda" pitchFamily="2"/>
                <a:ea typeface="DejaVu Sans" pitchFamily="2"/>
                <a:cs typeface="DejaVu Sans" pitchFamily="2"/>
              </a:rPr>
              <a:t>The figure shows an example for extra energy between 900 and 1000 eV.</a:t>
            </a:r>
          </a:p>
          <a:p>
            <a:pPr defTabSz="829544" hangingPunct="0">
              <a:defRPr sz="1800" b="0" i="0" u="none" strike="noStrike" kern="0" cap="none" spc="0" baseline="0">
                <a:solidFill>
                  <a:srgbClr val="000000"/>
                </a:solidFill>
                <a:uFillTx/>
              </a:defRPr>
            </a:pPr>
            <a:endParaRPr lang="en-US" sz="1270" dirty="0">
              <a:solidFill>
                <a:srgbClr val="000000"/>
              </a:solidFill>
              <a:latin typeface="Garuda" pitchFamily="2"/>
              <a:ea typeface="DejaVu Sans" pitchFamily="2"/>
              <a:cs typeface="DejaVu Sans" pitchFamily="2"/>
            </a:endParaRPr>
          </a:p>
          <a:p>
            <a:pPr defTabSz="829544" hangingPunct="0">
              <a:defRPr sz="1800" b="0" i="0" u="none" strike="noStrike" kern="0" cap="none" spc="0" baseline="0">
                <a:solidFill>
                  <a:srgbClr val="000000"/>
                </a:solidFill>
                <a:uFillTx/>
              </a:defRPr>
            </a:pPr>
            <a:r>
              <a:rPr lang="en-US" sz="1270" dirty="0">
                <a:solidFill>
                  <a:srgbClr val="000000"/>
                </a:solidFill>
                <a:latin typeface="Garuda" pitchFamily="2"/>
                <a:ea typeface="DejaVu Sans" pitchFamily="2"/>
                <a:cs typeface="DejaVu Sans" pitchFamily="2"/>
              </a:rPr>
              <a:t>At the end, the cluster size is evaluated as :</a:t>
            </a:r>
          </a:p>
          <a:p>
            <a:pPr defTabSz="829544" hangingPunct="0">
              <a:defRPr sz="1800" b="0" i="0" u="none" strike="noStrike" kern="0" cap="none" spc="0" baseline="0">
                <a:solidFill>
                  <a:srgbClr val="000000"/>
                </a:solidFill>
                <a:uFillTx/>
              </a:defRPr>
            </a:pPr>
            <a:r>
              <a:rPr lang="en-US" sz="1270" dirty="0">
                <a:solidFill>
                  <a:srgbClr val="000000"/>
                </a:solidFill>
                <a:latin typeface="Garuda" pitchFamily="2"/>
                <a:ea typeface="DejaVu Sans" pitchFamily="2"/>
                <a:cs typeface="DejaVu Sans" pitchFamily="2"/>
              </a:rPr>
              <a:t>(Extra energy*p1+p0) minus </a:t>
            </a:r>
            <a:r>
              <a:rPr lang="en-US" sz="1270" dirty="0" err="1">
                <a:solidFill>
                  <a:srgbClr val="000000"/>
                </a:solidFill>
                <a:latin typeface="Garuda" pitchFamily="2"/>
                <a:ea typeface="DejaVu Sans" pitchFamily="2"/>
                <a:cs typeface="DejaVu Sans" pitchFamily="2"/>
              </a:rPr>
              <a:t>h</a:t>
            </a:r>
            <a:r>
              <a:rPr lang="en-US" sz="1270" dirty="0" err="1">
                <a:solidFill>
                  <a:srgbClr val="000000"/>
                </a:solidFill>
                <a:latin typeface="Garuda" pitchFamily="2"/>
                <a:ea typeface="Monospace"/>
                <a:cs typeface="Monospace"/>
              </a:rPr>
              <a:t>PCorrp</a:t>
            </a:r>
            <a:r>
              <a:rPr lang="en-US" sz="1270" dirty="0">
                <a:solidFill>
                  <a:srgbClr val="000000"/>
                </a:solidFill>
                <a:latin typeface="Garuda" pitchFamily="2"/>
                <a:ea typeface="Monospace"/>
                <a:cs typeface="Monospace"/>
              </a:rPr>
              <a:t>-&gt;</a:t>
            </a:r>
            <a:r>
              <a:rPr lang="en-US" sz="1270" dirty="0" err="1">
                <a:solidFill>
                  <a:srgbClr val="000000"/>
                </a:solidFill>
                <a:latin typeface="Garuda" pitchFamily="2"/>
                <a:ea typeface="Monospace"/>
                <a:cs typeface="Monospace"/>
              </a:rPr>
              <a:t>GetRandom</a:t>
            </a:r>
            <a:r>
              <a:rPr lang="en-US" sz="1270" dirty="0">
                <a:solidFill>
                  <a:srgbClr val="000000"/>
                </a:solidFill>
                <a:latin typeface="Garuda" pitchFamily="2"/>
                <a:ea typeface="Monospace"/>
                <a:cs typeface="Monospace"/>
              </a:rPr>
              <a:t>()</a:t>
            </a:r>
            <a:r>
              <a:rPr lang="en-US" sz="1270" dirty="0">
                <a:solidFill>
                  <a:srgbClr val="000000"/>
                </a:solidFill>
                <a:latin typeface="Garuda" pitchFamily="2"/>
                <a:ea typeface="DejaVu Sans" pitchFamily="2"/>
                <a:cs typeface="DejaVu Sans" pitchFamily="2"/>
              </a:rPr>
              <a:t>.</a:t>
            </a:r>
          </a:p>
        </p:txBody>
      </p:sp>
      <p:pic>
        <p:nvPicPr>
          <p:cNvPr id="9" name="Immagine 8">
            <a:extLst>
              <a:ext uri="{FF2B5EF4-FFF2-40B4-BE49-F238E27FC236}">
                <a16:creationId xmlns:a16="http://schemas.microsoft.com/office/drawing/2014/main" id="{6A3D87C7-8276-4F4A-A685-8E288A9AD8DD}"/>
              </a:ext>
            </a:extLst>
          </p:cNvPr>
          <p:cNvPicPr>
            <a:picLocks noChangeAspect="1"/>
          </p:cNvPicPr>
          <p:nvPr/>
        </p:nvPicPr>
        <p:blipFill>
          <a:blip r:embed="rId4">
            <a:lum/>
            <a:alphaModFix/>
          </a:blip>
          <a:srcRect/>
          <a:stretch>
            <a:fillRect/>
          </a:stretch>
        </p:blipFill>
        <p:spPr>
          <a:xfrm>
            <a:off x="6945116" y="3918996"/>
            <a:ext cx="4147635" cy="2822349"/>
          </a:xfrm>
          <a:prstGeom prst="rect">
            <a:avLst/>
          </a:prstGeom>
          <a:noFill/>
          <a:ln cap="flat">
            <a:noFill/>
          </a:ln>
        </p:spPr>
      </p:pic>
      <p:sp>
        <p:nvSpPr>
          <p:cNvPr id="10" name="CasellaDiTesto 6">
            <a:extLst>
              <a:ext uri="{FF2B5EF4-FFF2-40B4-BE49-F238E27FC236}">
                <a16:creationId xmlns:a16="http://schemas.microsoft.com/office/drawing/2014/main" id="{E8CECE60-082E-401B-A02B-BCC206C11AF9}"/>
              </a:ext>
            </a:extLst>
          </p:cNvPr>
          <p:cNvSpPr txBox="1"/>
          <p:nvPr/>
        </p:nvSpPr>
        <p:spPr>
          <a:xfrm>
            <a:off x="6846548" y="243970"/>
            <a:ext cx="3184989" cy="449677"/>
          </a:xfrm>
          <a:prstGeom prst="rect">
            <a:avLst/>
          </a:prstGeom>
          <a:noFill/>
          <a:ln cap="flat">
            <a:noFill/>
          </a:ln>
        </p:spPr>
        <p:txBody>
          <a:bodyPr vert="horz" wrap="none" lIns="32658" tIns="32658" rIns="32658" bIns="32658" anchor="t" anchorCtr="0" compatLnSpc="0">
            <a:noAutofit/>
          </a:bodyPr>
          <a:lstStyle/>
          <a:p>
            <a:pPr defTabSz="829544" hangingPunct="0">
              <a:defRPr sz="1800" b="0" i="0" u="none" strike="noStrike" kern="0" cap="none" spc="0" baseline="0">
                <a:solidFill>
                  <a:srgbClr val="000000"/>
                </a:solidFill>
                <a:uFillTx/>
              </a:defRPr>
            </a:pPr>
            <a:r>
              <a:rPr lang="en-US" sz="1452" b="1" dirty="0">
                <a:solidFill>
                  <a:srgbClr val="CE181E"/>
                </a:solidFill>
                <a:latin typeface="Garuda" pitchFamily="2"/>
                <a:ea typeface="DejaVu Sans" pitchFamily="2"/>
                <a:cs typeface="DejaVu Sans" pitchFamily="2"/>
              </a:rPr>
              <a:t>Second try: reconstruction of cluster size</a:t>
            </a:r>
          </a:p>
        </p:txBody>
      </p:sp>
    </p:spTree>
    <p:extLst>
      <p:ext uri="{BB962C8B-B14F-4D97-AF65-F5344CB8AC3E}">
        <p14:creationId xmlns:p14="http://schemas.microsoft.com/office/powerpoint/2010/main" val="30664636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6653345F-DAB7-4F28-A228-FA1481AA8BAC}"/>
              </a:ext>
            </a:extLst>
          </p:cNvPr>
          <p:cNvSpPr>
            <a:spLocks noGrp="1"/>
          </p:cNvSpPr>
          <p:nvPr>
            <p:ph type="dt" sz="half" idx="10"/>
          </p:nvPr>
        </p:nvSpPr>
        <p:spPr/>
        <p:txBody>
          <a:bodyPr/>
          <a:lstStyle/>
          <a:p>
            <a:fld id="{CF554612-B258-428F-9532-0C75725DDF48}" type="datetime1">
              <a:rPr lang="en-US" smtClean="0"/>
              <a:t>4/14/2021</a:t>
            </a:fld>
            <a:endParaRPr lang="en-US" dirty="0"/>
          </a:p>
        </p:txBody>
      </p:sp>
      <p:sp>
        <p:nvSpPr>
          <p:cNvPr id="4" name="Segnaposto numero diapositiva 3">
            <a:extLst>
              <a:ext uri="{FF2B5EF4-FFF2-40B4-BE49-F238E27FC236}">
                <a16:creationId xmlns:a16="http://schemas.microsoft.com/office/drawing/2014/main" id="{48A1F989-CA61-493A-BDC8-0E6311DD9E71}"/>
              </a:ext>
            </a:extLst>
          </p:cNvPr>
          <p:cNvSpPr>
            <a:spLocks noGrp="1"/>
          </p:cNvSpPr>
          <p:nvPr>
            <p:ph type="sldNum" sz="quarter" idx="12"/>
          </p:nvPr>
        </p:nvSpPr>
        <p:spPr/>
        <p:txBody>
          <a:bodyPr/>
          <a:lstStyle/>
          <a:p>
            <a:fld id="{6D22F896-40B5-4ADD-8801-0D06FADFA095}" type="slidenum">
              <a:rPr lang="en-US" smtClean="0"/>
              <a:t>29</a:t>
            </a:fld>
            <a:endParaRPr lang="en-US" dirty="0"/>
          </a:p>
        </p:txBody>
      </p:sp>
      <p:sp>
        <p:nvSpPr>
          <p:cNvPr id="7" name="CasellaDiTesto 1">
            <a:extLst>
              <a:ext uri="{FF2B5EF4-FFF2-40B4-BE49-F238E27FC236}">
                <a16:creationId xmlns:a16="http://schemas.microsoft.com/office/drawing/2014/main" id="{DC3887B5-7CF7-4CBF-BACF-E525804EF7EB}"/>
              </a:ext>
            </a:extLst>
          </p:cNvPr>
          <p:cNvSpPr txBox="1"/>
          <p:nvPr/>
        </p:nvSpPr>
        <p:spPr>
          <a:xfrm>
            <a:off x="107862" y="1656897"/>
            <a:ext cx="5760720" cy="406075"/>
          </a:xfrm>
          <a:prstGeom prst="rect">
            <a:avLst/>
          </a:prstGeom>
          <a:noFill/>
          <a:ln cap="flat">
            <a:noFill/>
          </a:ln>
        </p:spPr>
        <p:txBody>
          <a:bodyPr vert="horz" wrap="none" lIns="35999" tIns="35999" rIns="35999" bIns="35999"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dirty="0">
                <a:solidFill>
                  <a:srgbClr val="000000"/>
                </a:solidFill>
                <a:uFillTx/>
                <a:latin typeface="Garuda" pitchFamily="2"/>
                <a:ea typeface="DejaVu Sans" pitchFamily="2"/>
                <a:cs typeface="DejaVu Sans" pitchFamily="2"/>
              </a:rPr>
              <a:t>Same evaluation is performed for cluster size generated by delta rays.</a:t>
            </a:r>
          </a:p>
        </p:txBody>
      </p:sp>
      <p:pic>
        <p:nvPicPr>
          <p:cNvPr id="8" name="Immagine 7">
            <a:extLst>
              <a:ext uri="{FF2B5EF4-FFF2-40B4-BE49-F238E27FC236}">
                <a16:creationId xmlns:a16="http://schemas.microsoft.com/office/drawing/2014/main" id="{6BFAC638-6E90-4970-96DD-DE126BD23A4D}"/>
              </a:ext>
            </a:extLst>
          </p:cNvPr>
          <p:cNvPicPr>
            <a:picLocks noChangeAspect="1"/>
          </p:cNvPicPr>
          <p:nvPr/>
        </p:nvPicPr>
        <p:blipFill>
          <a:blip r:embed="rId2">
            <a:lum/>
            <a:alphaModFix/>
          </a:blip>
          <a:srcRect/>
          <a:stretch>
            <a:fillRect/>
          </a:stretch>
        </p:blipFill>
        <p:spPr>
          <a:xfrm>
            <a:off x="6489359" y="233281"/>
            <a:ext cx="4231550" cy="2880000"/>
          </a:xfrm>
          <a:prstGeom prst="rect">
            <a:avLst/>
          </a:prstGeom>
          <a:noFill/>
          <a:ln cap="flat">
            <a:noFill/>
          </a:ln>
        </p:spPr>
      </p:pic>
      <p:sp>
        <p:nvSpPr>
          <p:cNvPr id="9" name="CasellaDiTesto 3">
            <a:extLst>
              <a:ext uri="{FF2B5EF4-FFF2-40B4-BE49-F238E27FC236}">
                <a16:creationId xmlns:a16="http://schemas.microsoft.com/office/drawing/2014/main" id="{7A38C1B8-D9F6-4A88-8768-8FB91E797C30}"/>
              </a:ext>
            </a:extLst>
          </p:cNvPr>
          <p:cNvSpPr txBox="1"/>
          <p:nvPr/>
        </p:nvSpPr>
        <p:spPr>
          <a:xfrm>
            <a:off x="14982" y="2128170"/>
            <a:ext cx="5946480" cy="1813147"/>
          </a:xfrm>
          <a:prstGeom prst="rect">
            <a:avLst/>
          </a:prstGeom>
          <a:noFill/>
          <a:ln cap="flat">
            <a:noFill/>
          </a:ln>
        </p:spPr>
        <p:txBody>
          <a:bodyPr vert="horz" wrap="none" lIns="35999" tIns="35999" rIns="35999" bIns="35999"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dirty="0">
                <a:solidFill>
                  <a:srgbClr val="000000"/>
                </a:solidFill>
                <a:uFillTx/>
                <a:latin typeface="Garuda" pitchFamily="2"/>
                <a:ea typeface="DejaVu Sans" pitchFamily="2"/>
                <a:cs typeface="DejaVu Sans" pitchFamily="2"/>
              </a:rPr>
              <a:t> We study the dispersion for different slice of extra energy above the </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dirty="0">
                <a:solidFill>
                  <a:srgbClr val="000000"/>
                </a:solidFill>
                <a:uFillTx/>
                <a:latin typeface="Garuda" pitchFamily="2"/>
                <a:ea typeface="DejaVu Sans" pitchFamily="2"/>
                <a:cs typeface="DejaVu Sans" pitchFamily="2"/>
              </a:rPr>
              <a:t>value of delta rays cut range (1000 eV):</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dirty="0">
                <a:solidFill>
                  <a:srgbClr val="000000"/>
                </a:solidFill>
                <a:uFillTx/>
                <a:latin typeface="Garuda" pitchFamily="2"/>
                <a:ea typeface="DejaVu Sans" pitchFamily="2"/>
                <a:cs typeface="DejaVu Sans" pitchFamily="2"/>
              </a:rPr>
              <a:t>(Extra energy*p1+p0)-</a:t>
            </a:r>
            <a:r>
              <a:rPr lang="en-US" sz="1400" b="0" i="0" u="none" strike="noStrike" kern="1200" cap="none" spc="0" baseline="0" dirty="0" err="1">
                <a:solidFill>
                  <a:srgbClr val="000000"/>
                </a:solidFill>
                <a:uFillTx/>
                <a:latin typeface="Garuda" pitchFamily="2"/>
                <a:ea typeface="DejaVu Sans" pitchFamily="2"/>
                <a:cs typeface="DejaVu Sans" pitchFamily="2"/>
              </a:rPr>
              <a:t>ClSz</a:t>
            </a:r>
            <a:r>
              <a:rPr lang="en-US" sz="1400" b="0" i="0" u="none" strike="noStrike" kern="1200" cap="none" spc="0" baseline="0" dirty="0">
                <a:solidFill>
                  <a:srgbClr val="000000"/>
                </a:solidFill>
                <a:uFillTx/>
                <a:latin typeface="Garuda" pitchFamily="2"/>
                <a:ea typeface="DejaVu Sans" pitchFamily="2"/>
                <a:cs typeface="DejaVu Sans" pitchFamily="2"/>
              </a:rPr>
              <a:t>.</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dirty="0">
              <a:solidFill>
                <a:srgbClr val="000000"/>
              </a:solidFill>
              <a:uFillTx/>
              <a:latin typeface="Garuda" pitchFamily="2"/>
              <a:ea typeface="DejaVu Sans" pitchFamily="2"/>
              <a:cs typeface="DejaVu Sans"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dirty="0">
                <a:solidFill>
                  <a:srgbClr val="000000"/>
                </a:solidFill>
                <a:uFillTx/>
                <a:latin typeface="Garuda" pitchFamily="2"/>
                <a:ea typeface="DejaVu Sans" pitchFamily="2"/>
                <a:cs typeface="DejaVu Sans" pitchFamily="2"/>
              </a:rPr>
              <a:t>The figure shows a example for extra energy between 9 and 10 keV.</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dirty="0">
              <a:solidFill>
                <a:srgbClr val="000000"/>
              </a:solidFill>
              <a:uFillTx/>
              <a:latin typeface="Garuda" pitchFamily="2"/>
              <a:ea typeface="DejaVu Sans" pitchFamily="2"/>
              <a:cs typeface="DejaVu Sans"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dirty="0">
                <a:solidFill>
                  <a:srgbClr val="000000"/>
                </a:solidFill>
                <a:uFillTx/>
                <a:latin typeface="Garuda" pitchFamily="2"/>
                <a:ea typeface="DejaVu Sans" pitchFamily="2"/>
                <a:cs typeface="DejaVu Sans" pitchFamily="2"/>
              </a:rPr>
              <a:t>At the end, the cluster size is evaluated as :</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dirty="0">
                <a:solidFill>
                  <a:srgbClr val="000000"/>
                </a:solidFill>
                <a:uFillTx/>
                <a:latin typeface="Garuda" pitchFamily="2"/>
                <a:ea typeface="DejaVu Sans" pitchFamily="2"/>
                <a:cs typeface="DejaVu Sans" pitchFamily="2"/>
              </a:rPr>
              <a:t>(Extra energy*p1+p0) minus </a:t>
            </a:r>
            <a:r>
              <a:rPr lang="en-US" sz="1400" b="0" i="0" u="none" strike="noStrike" kern="1200" cap="none" spc="0" baseline="0" dirty="0" err="1">
                <a:solidFill>
                  <a:srgbClr val="000000"/>
                </a:solidFill>
                <a:uFillTx/>
                <a:latin typeface="Garuda" pitchFamily="2"/>
                <a:ea typeface="DejaVu Sans" pitchFamily="2"/>
                <a:cs typeface="DejaVu Sans" pitchFamily="2"/>
              </a:rPr>
              <a:t>h</a:t>
            </a:r>
            <a:r>
              <a:rPr lang="en-US" sz="1400" b="0" i="0" u="none" strike="noStrike" kern="1200" cap="none" spc="0" baseline="0" dirty="0" err="1">
                <a:solidFill>
                  <a:srgbClr val="000000"/>
                </a:solidFill>
                <a:uFillTx/>
                <a:latin typeface="Garuda" pitchFamily="2"/>
                <a:ea typeface="Monospace"/>
                <a:cs typeface="Monospace"/>
              </a:rPr>
              <a:t>PCorrd</a:t>
            </a:r>
            <a:r>
              <a:rPr lang="en-US" sz="1400" b="0" i="0" u="none" strike="noStrike" kern="1200" cap="none" spc="0" baseline="0" dirty="0">
                <a:solidFill>
                  <a:srgbClr val="000000"/>
                </a:solidFill>
                <a:uFillTx/>
                <a:latin typeface="Garuda" pitchFamily="2"/>
                <a:ea typeface="Monospace"/>
                <a:cs typeface="Monospace"/>
              </a:rPr>
              <a:t>-&gt;</a:t>
            </a:r>
            <a:r>
              <a:rPr lang="en-US" sz="1400" b="0" i="0" u="none" strike="noStrike" kern="1200" cap="none" spc="0" baseline="0" dirty="0" err="1">
                <a:solidFill>
                  <a:srgbClr val="000000"/>
                </a:solidFill>
                <a:uFillTx/>
                <a:latin typeface="Garuda" pitchFamily="2"/>
                <a:ea typeface="Monospace"/>
                <a:cs typeface="Monospace"/>
              </a:rPr>
              <a:t>GetRandom</a:t>
            </a:r>
            <a:r>
              <a:rPr lang="en-US" sz="1400" b="0" i="0" u="none" strike="noStrike" kern="1200" cap="none" spc="0" baseline="0" dirty="0">
                <a:solidFill>
                  <a:srgbClr val="000000"/>
                </a:solidFill>
                <a:uFillTx/>
                <a:latin typeface="Garuda" pitchFamily="2"/>
                <a:ea typeface="Monospace"/>
                <a:cs typeface="Monospace"/>
              </a:rPr>
              <a:t>()</a:t>
            </a:r>
            <a:r>
              <a:rPr lang="en-US" sz="1400" b="0" i="0" u="none" strike="noStrike" kern="1200" cap="none" spc="0" baseline="0" dirty="0">
                <a:solidFill>
                  <a:srgbClr val="000000"/>
                </a:solidFill>
                <a:uFillTx/>
                <a:latin typeface="Garuda" pitchFamily="2"/>
                <a:ea typeface="DejaVu Sans" pitchFamily="2"/>
                <a:cs typeface="DejaVu Sans" pitchFamily="2"/>
              </a:rPr>
              <a:t>.</a:t>
            </a:r>
          </a:p>
        </p:txBody>
      </p:sp>
      <p:sp>
        <p:nvSpPr>
          <p:cNvPr id="10" name="CasellaDiTesto 4">
            <a:extLst>
              <a:ext uri="{FF2B5EF4-FFF2-40B4-BE49-F238E27FC236}">
                <a16:creationId xmlns:a16="http://schemas.microsoft.com/office/drawing/2014/main" id="{EB5361EA-58AD-493C-8A6B-36AB18752BB5}"/>
              </a:ext>
            </a:extLst>
          </p:cNvPr>
          <p:cNvSpPr txBox="1"/>
          <p:nvPr/>
        </p:nvSpPr>
        <p:spPr>
          <a:xfrm>
            <a:off x="91440" y="4257364"/>
            <a:ext cx="5760720" cy="406075"/>
          </a:xfrm>
          <a:prstGeom prst="rect">
            <a:avLst/>
          </a:prstGeom>
          <a:noFill/>
          <a:ln cap="flat">
            <a:noFill/>
          </a:ln>
        </p:spPr>
        <p:txBody>
          <a:bodyPr vert="horz" wrap="none" lIns="35999" tIns="35999" rIns="35999" bIns="35999"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a:solidFill>
                  <a:srgbClr val="000000"/>
                </a:solidFill>
                <a:uFillTx/>
                <a:latin typeface="Garuda" pitchFamily="2"/>
                <a:ea typeface="DejaVu Sans" pitchFamily="2"/>
                <a:cs typeface="DejaVu Sans" pitchFamily="2"/>
              </a:rPr>
              <a:t>The result is better than the first try, besides the depression remains.</a:t>
            </a:r>
          </a:p>
        </p:txBody>
      </p:sp>
      <p:sp>
        <p:nvSpPr>
          <p:cNvPr id="11" name="CasellaDiTesto 5">
            <a:extLst>
              <a:ext uri="{FF2B5EF4-FFF2-40B4-BE49-F238E27FC236}">
                <a16:creationId xmlns:a16="http://schemas.microsoft.com/office/drawing/2014/main" id="{067AD5BB-2FB3-43C8-A264-948398F93D4C}"/>
              </a:ext>
            </a:extLst>
          </p:cNvPr>
          <p:cNvSpPr txBox="1"/>
          <p:nvPr/>
        </p:nvSpPr>
        <p:spPr>
          <a:xfrm>
            <a:off x="91440" y="5171764"/>
            <a:ext cx="5760720" cy="406075"/>
          </a:xfrm>
          <a:prstGeom prst="rect">
            <a:avLst/>
          </a:prstGeom>
          <a:noFill/>
          <a:ln cap="flat">
            <a:noFill/>
          </a:ln>
        </p:spPr>
        <p:txBody>
          <a:bodyPr vert="horz" wrap="none" lIns="35999" tIns="35999" rIns="35999" bIns="35999"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400" b="1" i="0" u="none" strike="noStrike" kern="1200" cap="none" spc="0" baseline="0">
                <a:solidFill>
                  <a:srgbClr val="21409A"/>
                </a:solidFill>
                <a:uFillTx/>
                <a:latin typeface="Garuda" pitchFamily="2"/>
                <a:ea typeface="DejaVu Sans" pitchFamily="2"/>
                <a:cs typeface="DejaVu Sans" pitchFamily="2"/>
              </a:rPr>
              <a:t>The evaluation of cluster size remains the same for all next attempts.</a:t>
            </a:r>
          </a:p>
        </p:txBody>
      </p:sp>
      <p:pic>
        <p:nvPicPr>
          <p:cNvPr id="12" name="Immagine 11">
            <a:extLst>
              <a:ext uri="{FF2B5EF4-FFF2-40B4-BE49-F238E27FC236}">
                <a16:creationId xmlns:a16="http://schemas.microsoft.com/office/drawing/2014/main" id="{20CC3801-CEB8-4F50-82A9-A9AB17DAE6C8}"/>
              </a:ext>
            </a:extLst>
          </p:cNvPr>
          <p:cNvPicPr>
            <a:picLocks noChangeAspect="1"/>
          </p:cNvPicPr>
          <p:nvPr/>
        </p:nvPicPr>
        <p:blipFill>
          <a:blip r:embed="rId3">
            <a:lum/>
            <a:alphaModFix/>
          </a:blip>
          <a:srcRect/>
          <a:stretch>
            <a:fillRect/>
          </a:stretch>
        </p:blipFill>
        <p:spPr>
          <a:xfrm>
            <a:off x="6853237" y="3554860"/>
            <a:ext cx="3821987" cy="2601025"/>
          </a:xfrm>
          <a:prstGeom prst="rect">
            <a:avLst/>
          </a:prstGeom>
          <a:noFill/>
          <a:ln cap="flat">
            <a:noFill/>
          </a:ln>
        </p:spPr>
      </p:pic>
    </p:spTree>
    <p:extLst>
      <p:ext uri="{BB962C8B-B14F-4D97-AF65-F5344CB8AC3E}">
        <p14:creationId xmlns:p14="http://schemas.microsoft.com/office/powerpoint/2010/main" val="1117700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B7BB201B-1E2E-4E5D-9737-F0C00A740B26}"/>
              </a:ext>
            </a:extLst>
          </p:cNvPr>
          <p:cNvSpPr>
            <a:spLocks noGrp="1"/>
          </p:cNvSpPr>
          <p:nvPr>
            <p:ph type="dt" sz="half" idx="10"/>
          </p:nvPr>
        </p:nvSpPr>
        <p:spPr/>
        <p:txBody>
          <a:bodyPr/>
          <a:lstStyle/>
          <a:p>
            <a:fld id="{EC063B05-D676-41A2-9424-32FEB9EC6A64}" type="datetime1">
              <a:rPr lang="en-US" smtClean="0"/>
              <a:t>4/14/2021</a:t>
            </a:fld>
            <a:endParaRPr lang="en-US" dirty="0"/>
          </a:p>
        </p:txBody>
      </p:sp>
      <p:sp>
        <p:nvSpPr>
          <p:cNvPr id="4" name="Segnaposto numero diapositiva 3">
            <a:extLst>
              <a:ext uri="{FF2B5EF4-FFF2-40B4-BE49-F238E27FC236}">
                <a16:creationId xmlns:a16="http://schemas.microsoft.com/office/drawing/2014/main" id="{384F7D69-B8CD-4193-A102-D1AC7F2E5E8B}"/>
              </a:ext>
            </a:extLst>
          </p:cNvPr>
          <p:cNvSpPr>
            <a:spLocks noGrp="1"/>
          </p:cNvSpPr>
          <p:nvPr>
            <p:ph type="sldNum" sz="quarter" idx="12"/>
          </p:nvPr>
        </p:nvSpPr>
        <p:spPr/>
        <p:txBody>
          <a:bodyPr/>
          <a:lstStyle/>
          <a:p>
            <a:fld id="{6D22F896-40B5-4ADD-8801-0D06FADFA095}" type="slidenum">
              <a:rPr lang="en-US" smtClean="0"/>
              <a:t>3</a:t>
            </a:fld>
            <a:endParaRPr lang="en-US" dirty="0"/>
          </a:p>
        </p:txBody>
      </p:sp>
      <p:sp>
        <p:nvSpPr>
          <p:cNvPr id="5" name="CasellaDiTesto 4">
            <a:extLst>
              <a:ext uri="{FF2B5EF4-FFF2-40B4-BE49-F238E27FC236}">
                <a16:creationId xmlns:a16="http://schemas.microsoft.com/office/drawing/2014/main" id="{0C19E998-A0B2-4378-94F7-94AC52A45320}"/>
              </a:ext>
            </a:extLst>
          </p:cNvPr>
          <p:cNvSpPr txBox="1"/>
          <p:nvPr/>
        </p:nvSpPr>
        <p:spPr>
          <a:xfrm>
            <a:off x="233528" y="1366897"/>
            <a:ext cx="11787235" cy="2062103"/>
          </a:xfrm>
          <a:prstGeom prst="rect">
            <a:avLst/>
          </a:prstGeom>
          <a:noFill/>
        </p:spPr>
        <p:txBody>
          <a:bodyPr wrap="square">
            <a:spAutoFit/>
          </a:bodyPr>
          <a:lstStyle/>
          <a:p>
            <a:r>
              <a:rPr lang="en-US" sz="1600" b="0" i="0" dirty="0">
                <a:effectLst/>
                <a:latin typeface="+mj-lt"/>
              </a:rPr>
              <a:t>Gaseous counters provide signals with pulse height proportional to the numbers of electron liberated during the ionization process along the track length inside the sensitive volume and proportional to the energy deposit </a:t>
            </a:r>
            <a:r>
              <a:rPr lang="it-IT" sz="1600" b="0" i="0" dirty="0">
                <a:effectLst/>
                <a:latin typeface="+mj-lt"/>
              </a:rPr>
              <a:t>.</a:t>
            </a:r>
            <a:endParaRPr lang="en-US" sz="1600" dirty="0">
              <a:latin typeface="+mj-lt"/>
            </a:endParaRPr>
          </a:p>
          <a:p>
            <a:r>
              <a:rPr lang="en-US" sz="1600" dirty="0">
                <a:latin typeface="+mj-lt"/>
              </a:rPr>
              <a:t>Using the information about energy deposit particle identification can be performed, but t</a:t>
            </a:r>
            <a:r>
              <a:rPr lang="en-US" sz="1600" b="0" i="0" dirty="0">
                <a:effectLst/>
                <a:latin typeface="+mj-lt"/>
              </a:rPr>
              <a:t>he large and inherent uncertainties in total energy deposition represent a limit to the particle separation capabilities</a:t>
            </a:r>
            <a:r>
              <a:rPr lang="en-US" sz="1600" dirty="0">
                <a:latin typeface="+mj-lt"/>
              </a:rPr>
              <a:t>.</a:t>
            </a:r>
          </a:p>
          <a:p>
            <a:r>
              <a:rPr lang="en-US" sz="1600" b="0" i="0" dirty="0">
                <a:effectLst/>
                <a:latin typeface="+mj-lt"/>
              </a:rPr>
              <a:t>Cluster counting technique can improve the particle separation capabilities.</a:t>
            </a:r>
          </a:p>
          <a:p>
            <a:r>
              <a:rPr lang="en-US" sz="1600" b="0" i="0" dirty="0">
                <a:effectLst/>
                <a:latin typeface="+mj-lt"/>
              </a:rPr>
              <a:t>The method consists in singling out, in ever recorded detector signal, the isolated structures related to the arrival on the anode wire of the electrons belonging to a single ionization act (</a:t>
            </a:r>
            <a:r>
              <a:rPr lang="en-US" sz="1600" b="0" i="0" dirty="0" err="1">
                <a:effectLst/>
                <a:latin typeface="+mj-lt"/>
              </a:rPr>
              <a:t>dN</a:t>
            </a:r>
            <a:r>
              <a:rPr lang="en-US" sz="1600" b="0" i="0" dirty="0">
                <a:effectLst/>
                <a:latin typeface="+mj-lt"/>
              </a:rPr>
              <a:t>/dx).</a:t>
            </a:r>
            <a:br>
              <a:rPr lang="en-US" sz="1600" dirty="0">
                <a:latin typeface="+mj-lt"/>
              </a:rPr>
            </a:br>
            <a:endParaRPr lang="en-US" sz="1600" dirty="0">
              <a:latin typeface="+mj-lt"/>
            </a:endParaRPr>
          </a:p>
        </p:txBody>
      </p:sp>
      <p:sp>
        <p:nvSpPr>
          <p:cNvPr id="6" name="CasellaDiTesto 5">
            <a:extLst>
              <a:ext uri="{FF2B5EF4-FFF2-40B4-BE49-F238E27FC236}">
                <a16:creationId xmlns:a16="http://schemas.microsoft.com/office/drawing/2014/main" id="{AE8DABE0-E85B-4D4F-8395-C1EA56039258}"/>
              </a:ext>
            </a:extLst>
          </p:cNvPr>
          <p:cNvSpPr txBox="1"/>
          <p:nvPr/>
        </p:nvSpPr>
        <p:spPr>
          <a:xfrm>
            <a:off x="2981880" y="871352"/>
            <a:ext cx="5914248" cy="369332"/>
          </a:xfrm>
          <a:prstGeom prst="rect">
            <a:avLst/>
          </a:prstGeom>
          <a:noFill/>
        </p:spPr>
        <p:txBody>
          <a:bodyPr wrap="none" rtlCol="0">
            <a:spAutoFit/>
          </a:bodyPr>
          <a:lstStyle/>
          <a:p>
            <a:r>
              <a:rPr lang="en-US" b="1" dirty="0">
                <a:effectLst>
                  <a:outerShdw blurRad="38100" dist="38100" dir="2700000" algn="tl">
                    <a:srgbClr val="000000">
                      <a:alpha val="43137"/>
                    </a:srgbClr>
                  </a:outerShdw>
                </a:effectLst>
              </a:rPr>
              <a:t>Cluster Counting/Timing and </a:t>
            </a:r>
            <a:r>
              <a:rPr lang="en-US" b="1" dirty="0" err="1">
                <a:effectLst>
                  <a:outerShdw blurRad="38100" dist="38100" dir="2700000" algn="tl">
                    <a:srgbClr val="000000">
                      <a:alpha val="43137"/>
                    </a:srgbClr>
                  </a:outerShdw>
                </a:effectLst>
              </a:rPr>
              <a:t>P.Id</a:t>
            </a:r>
            <a:r>
              <a:rPr lang="en-US" b="1" dirty="0">
                <a:effectLst>
                  <a:outerShdw blurRad="38100" dist="38100" dir="2700000" algn="tl">
                    <a:srgbClr val="000000">
                      <a:alpha val="43137"/>
                    </a:srgbClr>
                  </a:outerShdw>
                </a:effectLst>
              </a:rPr>
              <a:t>. expected performance</a:t>
            </a:r>
          </a:p>
        </p:txBody>
      </p:sp>
      <p:pic>
        <p:nvPicPr>
          <p:cNvPr id="7" name="Picture 2">
            <a:extLst>
              <a:ext uri="{FF2B5EF4-FFF2-40B4-BE49-F238E27FC236}">
                <a16:creationId xmlns:a16="http://schemas.microsoft.com/office/drawing/2014/main" id="{CAA2ABCF-D936-4010-9500-DB9BE67D06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3114" y="3127918"/>
            <a:ext cx="1932708" cy="178318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grpSp>
        <p:nvGrpSpPr>
          <p:cNvPr id="8" name="Gruppo 7">
            <a:extLst>
              <a:ext uri="{FF2B5EF4-FFF2-40B4-BE49-F238E27FC236}">
                <a16:creationId xmlns:a16="http://schemas.microsoft.com/office/drawing/2014/main" id="{4275A6C1-E39E-4167-A844-CB560B34D603}"/>
              </a:ext>
            </a:extLst>
          </p:cNvPr>
          <p:cNvGrpSpPr/>
          <p:nvPr/>
        </p:nvGrpSpPr>
        <p:grpSpPr>
          <a:xfrm>
            <a:off x="5875044" y="3028821"/>
            <a:ext cx="3091969" cy="1703096"/>
            <a:chOff x="2484004" y="1302184"/>
            <a:chExt cx="3250046" cy="1784475"/>
          </a:xfrm>
        </p:grpSpPr>
        <p:pic>
          <p:nvPicPr>
            <p:cNvPr id="9" name="Picture 5">
              <a:extLst>
                <a:ext uri="{FF2B5EF4-FFF2-40B4-BE49-F238E27FC236}">
                  <a16:creationId xmlns:a16="http://schemas.microsoft.com/office/drawing/2014/main" id="{401DA554-078F-4B69-AFAB-E81FAB5B73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4434" r="33260"/>
            <a:stretch>
              <a:fillRect/>
            </a:stretch>
          </p:blipFill>
          <p:spPr bwMode="auto">
            <a:xfrm>
              <a:off x="2484004" y="1315291"/>
              <a:ext cx="2005692" cy="1771368"/>
            </a:xfrm>
            <a:prstGeom prst="rect">
              <a:avLst/>
            </a:prstGeom>
            <a:solidFill>
              <a:srgbClr val="FFFFFF"/>
            </a:solidFill>
            <a:ln>
              <a:noFill/>
            </a:ln>
            <a:effectLst/>
            <a:extLs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0" name="Text Box 6">
              <a:extLst>
                <a:ext uri="{FF2B5EF4-FFF2-40B4-BE49-F238E27FC236}">
                  <a16:creationId xmlns:a16="http://schemas.microsoft.com/office/drawing/2014/main" id="{E7DC0C51-8348-42FF-A392-A349B43750E5}"/>
                </a:ext>
              </a:extLst>
            </p:cNvPr>
            <p:cNvSpPr txBox="1">
              <a:spLocks noChangeArrowheads="1"/>
            </p:cNvSpPr>
            <p:nvPr/>
          </p:nvSpPr>
          <p:spPr bwMode="auto">
            <a:xfrm>
              <a:off x="3261032" y="1447080"/>
              <a:ext cx="1104866" cy="240135"/>
            </a:xfrm>
            <a:prstGeom prst="rect">
              <a:avLst/>
            </a:prstGeom>
            <a:solidFill>
              <a:srgbClr val="FFFFFF"/>
            </a:solid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89994" tIns="46796" rIns="89994" bIns="46796">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9pPr>
            </a:lstStyle>
            <a:p>
              <a:pPr algn="ctr" eaLnBrk="1" hangingPunct="1">
                <a:buClrTx/>
                <a:buFontTx/>
                <a:buNone/>
                <a:defRPr/>
              </a:pPr>
              <a:r>
                <a:rPr lang="en-US" sz="1466" b="0" u="none" dirty="0">
                  <a:solidFill>
                    <a:srgbClr val="0000FF"/>
                  </a:solidFill>
                  <a:latin typeface="+mj-lt"/>
                </a:rPr>
                <a:t>acquired signal</a:t>
              </a:r>
            </a:p>
          </p:txBody>
        </p:sp>
        <p:pic>
          <p:nvPicPr>
            <p:cNvPr id="11" name="Immagine 10">
              <a:extLst>
                <a:ext uri="{FF2B5EF4-FFF2-40B4-BE49-F238E27FC236}">
                  <a16:creationId xmlns:a16="http://schemas.microsoft.com/office/drawing/2014/main" id="{B8E7D4A4-FD23-4BD2-B6AB-FD948131F4BE}"/>
                </a:ext>
              </a:extLst>
            </p:cNvPr>
            <p:cNvPicPr>
              <a:picLocks noChangeAspect="1"/>
            </p:cNvPicPr>
            <p:nvPr/>
          </p:nvPicPr>
          <p:blipFill>
            <a:blip r:embed="rId5"/>
            <a:stretch>
              <a:fillRect/>
            </a:stretch>
          </p:blipFill>
          <p:spPr>
            <a:xfrm>
              <a:off x="4599227" y="1302184"/>
              <a:ext cx="1134823" cy="1666771"/>
            </a:xfrm>
            <a:prstGeom prst="rect">
              <a:avLst/>
            </a:prstGeom>
          </p:spPr>
        </p:pic>
        <p:sp>
          <p:nvSpPr>
            <p:cNvPr id="12" name="Text Box 6">
              <a:extLst>
                <a:ext uri="{FF2B5EF4-FFF2-40B4-BE49-F238E27FC236}">
                  <a16:creationId xmlns:a16="http://schemas.microsoft.com/office/drawing/2014/main" id="{2368D222-57E7-46B5-9669-34C39EB173F4}"/>
                </a:ext>
              </a:extLst>
            </p:cNvPr>
            <p:cNvSpPr txBox="1">
              <a:spLocks noChangeArrowheads="1"/>
            </p:cNvSpPr>
            <p:nvPr/>
          </p:nvSpPr>
          <p:spPr bwMode="auto">
            <a:xfrm>
              <a:off x="4909999" y="1447298"/>
              <a:ext cx="680035" cy="409368"/>
            </a:xfrm>
            <a:prstGeom prst="rect">
              <a:avLst/>
            </a:prstGeom>
            <a:solidFill>
              <a:srgbClr val="FFFFFF"/>
            </a:solid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89994" tIns="46796" rIns="89994" bIns="46796">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9pPr>
            </a:lstStyle>
            <a:p>
              <a:pPr algn="ctr" eaLnBrk="1" hangingPunct="1">
                <a:buClrTx/>
                <a:buFontTx/>
                <a:buNone/>
                <a:defRPr/>
              </a:pPr>
              <a:r>
                <a:rPr lang="en-US" sz="1466" b="0" u="none" dirty="0">
                  <a:solidFill>
                    <a:srgbClr val="0000FF"/>
                  </a:solidFill>
                  <a:latin typeface="+mj-lt"/>
                </a:rPr>
                <a:t>identified peaks</a:t>
              </a:r>
            </a:p>
          </p:txBody>
        </p:sp>
      </p:grpSp>
      <p:sp>
        <p:nvSpPr>
          <p:cNvPr id="15" name="Rettangolo 14">
            <a:extLst>
              <a:ext uri="{FF2B5EF4-FFF2-40B4-BE49-F238E27FC236}">
                <a16:creationId xmlns:a16="http://schemas.microsoft.com/office/drawing/2014/main" id="{AF690DE5-F025-4084-A28F-B0A330C14A67}"/>
              </a:ext>
            </a:extLst>
          </p:cNvPr>
          <p:cNvSpPr/>
          <p:nvPr/>
        </p:nvSpPr>
        <p:spPr>
          <a:xfrm>
            <a:off x="9390580" y="5219272"/>
            <a:ext cx="2311686" cy="954107"/>
          </a:xfrm>
          <a:prstGeom prst="rect">
            <a:avLst/>
          </a:prstGeom>
        </p:spPr>
        <p:txBody>
          <a:bodyPr wrap="square">
            <a:spAutoFit/>
          </a:bodyPr>
          <a:lstStyle/>
          <a:p>
            <a:r>
              <a:rPr lang="en-US" sz="1400" b="0" i="1" u="none" dirty="0">
                <a:solidFill>
                  <a:srgbClr val="000000"/>
                </a:solidFill>
                <a:latin typeface="+mj-lt"/>
                <a:cs typeface="Garamond"/>
              </a:rPr>
              <a:t>Moreover, C.C. may improve the </a:t>
            </a:r>
          </a:p>
          <a:p>
            <a:r>
              <a:rPr lang="en-US" sz="1400" b="0" i="1" u="none" dirty="0">
                <a:solidFill>
                  <a:srgbClr val="FF0000"/>
                </a:solidFill>
                <a:latin typeface="+mj-lt"/>
                <a:cs typeface="Garamond"/>
              </a:rPr>
              <a:t>spatial resolution &lt; 100 </a:t>
            </a:r>
            <a:r>
              <a:rPr lang="en-US" sz="1400" b="0" i="1" u="none" dirty="0" err="1">
                <a:solidFill>
                  <a:srgbClr val="FF0000"/>
                </a:solidFill>
                <a:latin typeface="+mj-lt"/>
                <a:ea typeface="Lucida Grande"/>
                <a:cs typeface="Lucida Grande"/>
              </a:rPr>
              <a:t>μ</a:t>
            </a:r>
            <a:r>
              <a:rPr lang="en-US" sz="1400" b="0" i="1" u="none" dirty="0" err="1">
                <a:solidFill>
                  <a:srgbClr val="FF0000"/>
                </a:solidFill>
                <a:latin typeface="+mj-lt"/>
                <a:cs typeface="Garamond"/>
              </a:rPr>
              <a:t>m</a:t>
            </a:r>
            <a:r>
              <a:rPr lang="en-US" sz="1400" b="0" i="1" u="none" dirty="0">
                <a:solidFill>
                  <a:srgbClr val="FF0000"/>
                </a:solidFill>
                <a:latin typeface="+mj-lt"/>
                <a:cs typeface="Garamond"/>
              </a:rPr>
              <a:t> for 8 mm drift cells</a:t>
            </a:r>
            <a:r>
              <a:rPr lang="en-US" sz="1400" b="0" i="1" u="none" dirty="0">
                <a:solidFill>
                  <a:srgbClr val="000000"/>
                </a:solidFill>
                <a:latin typeface="+mj-lt"/>
                <a:cs typeface="Garamond"/>
              </a:rPr>
              <a:t> in He based gas mixtures </a:t>
            </a:r>
            <a:endParaRPr lang="en-US" sz="1400" i="1" dirty="0">
              <a:latin typeface="+mj-lt"/>
            </a:endParaRPr>
          </a:p>
        </p:txBody>
      </p:sp>
      <p:grpSp>
        <p:nvGrpSpPr>
          <p:cNvPr id="18" name="Gruppo 17">
            <a:extLst>
              <a:ext uri="{FF2B5EF4-FFF2-40B4-BE49-F238E27FC236}">
                <a16:creationId xmlns:a16="http://schemas.microsoft.com/office/drawing/2014/main" id="{1413D287-7C70-403A-8900-85217040632F}"/>
              </a:ext>
            </a:extLst>
          </p:cNvPr>
          <p:cNvGrpSpPr/>
          <p:nvPr/>
        </p:nvGrpSpPr>
        <p:grpSpPr>
          <a:xfrm>
            <a:off x="2943114" y="4725787"/>
            <a:ext cx="6092185" cy="1593099"/>
            <a:chOff x="3491534" y="4491888"/>
            <a:chExt cx="6092185" cy="1593099"/>
          </a:xfrm>
        </p:grpSpPr>
        <p:sp>
          <p:nvSpPr>
            <p:cNvPr id="13" name="Text Box 7">
              <a:extLst>
                <a:ext uri="{FF2B5EF4-FFF2-40B4-BE49-F238E27FC236}">
                  <a16:creationId xmlns:a16="http://schemas.microsoft.com/office/drawing/2014/main" id="{1649F411-07DC-420E-ABC5-4CAE8E43CDDA}"/>
                </a:ext>
              </a:extLst>
            </p:cNvPr>
            <p:cNvSpPr txBox="1">
              <a:spLocks noChangeArrowheads="1"/>
            </p:cNvSpPr>
            <p:nvPr/>
          </p:nvSpPr>
          <p:spPr bwMode="auto">
            <a:xfrm>
              <a:off x="3588302" y="4908001"/>
              <a:ext cx="3463445" cy="107887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89994" tIns="46796" rIns="89994" bIns="46796">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9pPr>
            </a:lstStyle>
            <a:p>
              <a:pPr eaLnBrk="1" hangingPunct="1">
                <a:buClrTx/>
                <a:buFontTx/>
                <a:buNone/>
                <a:defRPr/>
              </a:pPr>
              <a:r>
                <a:rPr lang="en-US" sz="1599" b="0" u="none" dirty="0">
                  <a:solidFill>
                    <a:srgbClr val="000000"/>
                  </a:solidFill>
                  <a:latin typeface="Garamond"/>
                  <a:cs typeface="Garamond"/>
                </a:rPr>
                <a:t>Truncated mean cut (70-80%) reduces the amount of collected information </a:t>
              </a:r>
            </a:p>
            <a:p>
              <a:pPr eaLnBrk="1" hangingPunct="1">
                <a:buClrTx/>
                <a:buFontTx/>
                <a:buNone/>
                <a:defRPr/>
              </a:pPr>
              <a:r>
                <a:rPr lang="en-US" sz="1599" b="0" u="none" dirty="0">
                  <a:solidFill>
                    <a:srgbClr val="000000"/>
                  </a:solidFill>
                  <a:latin typeface="Garamond"/>
                  <a:cs typeface="Garamond"/>
                </a:rPr>
                <a:t>n </a:t>
              </a:r>
              <a:r>
                <a:rPr lang="en-US" sz="1599" u="none" dirty="0">
                  <a:solidFill>
                    <a:srgbClr val="000000"/>
                  </a:solidFill>
                  <a:latin typeface="Garamond"/>
                  <a:cs typeface="Garamond"/>
                </a:rPr>
                <a:t>≈ </a:t>
              </a:r>
              <a:r>
                <a:rPr lang="en-US" sz="1599" b="0" u="none" dirty="0">
                  <a:solidFill>
                    <a:srgbClr val="000000"/>
                  </a:solidFill>
                  <a:latin typeface="Garamond"/>
                  <a:cs typeface="Garamond"/>
                </a:rPr>
                <a:t>100 and a 2m track  at 1 atm give                </a:t>
              </a:r>
            </a:p>
            <a:p>
              <a:pPr algn="ctr" eaLnBrk="1" hangingPunct="1">
                <a:buClrTx/>
                <a:buFontTx/>
                <a:buNone/>
                <a:defRPr/>
              </a:pPr>
              <a:r>
                <a:rPr lang="en-US" sz="1599" b="0" u="none" dirty="0">
                  <a:solidFill>
                    <a:srgbClr val="000000"/>
                  </a:solidFill>
                  <a:latin typeface="Garamond"/>
                  <a:cs typeface="Garamond"/>
                </a:rPr>
                <a:t>  </a:t>
              </a:r>
              <a:r>
                <a:rPr lang="en-US" sz="1599" u="none" dirty="0">
                  <a:solidFill>
                    <a:srgbClr val="000000"/>
                  </a:solidFill>
                  <a:latin typeface="Garamond"/>
                  <a:cs typeface="Garamond"/>
                </a:rPr>
                <a:t>σ ≈ 4.3%</a:t>
              </a:r>
            </a:p>
          </p:txBody>
        </p:sp>
        <p:sp>
          <p:nvSpPr>
            <p:cNvPr id="14" name="Text Box 8">
              <a:extLst>
                <a:ext uri="{FF2B5EF4-FFF2-40B4-BE49-F238E27FC236}">
                  <a16:creationId xmlns:a16="http://schemas.microsoft.com/office/drawing/2014/main" id="{610A1EE6-EF0C-4A1C-A475-97489F0CA8E2}"/>
                </a:ext>
              </a:extLst>
            </p:cNvPr>
            <p:cNvSpPr txBox="1">
              <a:spLocks noChangeArrowheads="1"/>
            </p:cNvSpPr>
            <p:nvPr/>
          </p:nvSpPr>
          <p:spPr bwMode="auto">
            <a:xfrm>
              <a:off x="7051747" y="4909214"/>
              <a:ext cx="2427768" cy="107887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89994" tIns="46796" rIns="89994" bIns="46796">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9pPr>
            </a:lstStyle>
            <a:p>
              <a:pPr eaLnBrk="1" hangingPunct="1">
                <a:buClrTx/>
                <a:buFontTx/>
                <a:buNone/>
                <a:defRPr/>
              </a:pPr>
              <a:r>
                <a:rPr lang="en-US" sz="1599" b="0" i="1" u="none" dirty="0" err="1">
                  <a:solidFill>
                    <a:srgbClr val="000000"/>
                  </a:solidFill>
                  <a:latin typeface="Garamond"/>
                  <a:cs typeface="Garamond"/>
                </a:rPr>
                <a:t>δ</a:t>
              </a:r>
              <a:r>
                <a:rPr lang="en-US" sz="1599" b="0" i="1" u="none" baseline="-25000" dirty="0" err="1">
                  <a:solidFill>
                    <a:srgbClr val="000000"/>
                  </a:solidFill>
                  <a:latin typeface="Garamond"/>
                  <a:cs typeface="Garamond"/>
                </a:rPr>
                <a:t>cl</a:t>
              </a:r>
              <a:r>
                <a:rPr lang="en-US" sz="1599" b="0" i="1" u="none" baseline="-25000" dirty="0">
                  <a:solidFill>
                    <a:srgbClr val="000000"/>
                  </a:solidFill>
                  <a:latin typeface="Garamond"/>
                  <a:cs typeface="Garamond"/>
                </a:rPr>
                <a:t> </a:t>
              </a:r>
              <a:r>
                <a:rPr lang="en-US" sz="1599" b="0" u="none" dirty="0">
                  <a:solidFill>
                    <a:srgbClr val="000000"/>
                  </a:solidFill>
                  <a:latin typeface="Garamond"/>
                  <a:cs typeface="Garamond"/>
                </a:rPr>
                <a:t>= 12.5/cm for He/iC</a:t>
              </a:r>
              <a:r>
                <a:rPr lang="en-US" sz="1599" b="0" u="none" baseline="-25000" dirty="0">
                  <a:solidFill>
                    <a:srgbClr val="000000"/>
                  </a:solidFill>
                  <a:latin typeface="Garamond"/>
                  <a:cs typeface="Garamond"/>
                </a:rPr>
                <a:t>4</a:t>
              </a:r>
              <a:r>
                <a:rPr lang="en-US" sz="1599" b="0" u="none" dirty="0">
                  <a:solidFill>
                    <a:srgbClr val="000000"/>
                  </a:solidFill>
                  <a:latin typeface="Garamond"/>
                  <a:cs typeface="Garamond"/>
                </a:rPr>
                <a:t>H</a:t>
              </a:r>
              <a:r>
                <a:rPr lang="en-US" sz="1599" b="0" u="none" baseline="-25000" dirty="0">
                  <a:solidFill>
                    <a:srgbClr val="000000"/>
                  </a:solidFill>
                  <a:latin typeface="Garamond"/>
                  <a:cs typeface="Garamond"/>
                </a:rPr>
                <a:t>10</a:t>
              </a:r>
              <a:r>
                <a:rPr lang="en-US" sz="1599" b="0" u="none" dirty="0">
                  <a:solidFill>
                    <a:srgbClr val="000000"/>
                  </a:solidFill>
                  <a:latin typeface="Garamond"/>
                  <a:cs typeface="Garamond"/>
                </a:rPr>
                <a:t>=90/10 and a 2m track give</a:t>
              </a:r>
            </a:p>
            <a:p>
              <a:pPr algn="ctr" eaLnBrk="1" hangingPunct="1">
                <a:buClrTx/>
                <a:buFontTx/>
                <a:buNone/>
                <a:defRPr/>
              </a:pPr>
              <a:r>
                <a:rPr lang="en-US" sz="1599" b="0" u="none" dirty="0">
                  <a:solidFill>
                    <a:srgbClr val="000000"/>
                  </a:solidFill>
                  <a:latin typeface="Garamond"/>
                  <a:cs typeface="Garamond"/>
                </a:rPr>
                <a:t>  </a:t>
              </a:r>
              <a:r>
                <a:rPr lang="en-US" sz="1599" u="none" dirty="0">
                  <a:solidFill>
                    <a:srgbClr val="000000"/>
                  </a:solidFill>
                  <a:latin typeface="Garamond"/>
                  <a:cs typeface="Garamond"/>
                </a:rPr>
                <a:t>σ ≈ 2.0%</a:t>
              </a:r>
            </a:p>
          </p:txBody>
        </p:sp>
        <p:sp>
          <p:nvSpPr>
            <p:cNvPr id="16" name="Text Box 13">
              <a:extLst>
                <a:ext uri="{FF2B5EF4-FFF2-40B4-BE49-F238E27FC236}">
                  <a16:creationId xmlns:a16="http://schemas.microsoft.com/office/drawing/2014/main" id="{6685A453-A9D5-4F17-82B4-887DFF800F2B}"/>
                </a:ext>
              </a:extLst>
            </p:cNvPr>
            <p:cNvSpPr txBox="1">
              <a:spLocks noChangeArrowheads="1"/>
            </p:cNvSpPr>
            <p:nvPr/>
          </p:nvSpPr>
          <p:spPr bwMode="auto">
            <a:xfrm>
              <a:off x="3588303" y="4491888"/>
              <a:ext cx="5749490" cy="3713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89994" tIns="46796" rIns="89994" bIns="46796">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9pPr>
            </a:lstStyle>
            <a:p>
              <a:pPr eaLnBrk="1" hangingPunct="1">
                <a:buClrTx/>
                <a:buFontTx/>
                <a:buNone/>
                <a:defRPr/>
              </a:pPr>
              <a:r>
                <a:rPr lang="en-US" sz="1799" b="0" i="1" u="none" dirty="0">
                  <a:solidFill>
                    <a:srgbClr val="FF6600"/>
                  </a:solidFill>
                  <a:latin typeface="Calibri" charset="0"/>
                </a:rPr>
                <a:t>   </a:t>
              </a:r>
              <a:r>
                <a:rPr lang="en-US" sz="1799" b="0" i="1" u="none" dirty="0" err="1">
                  <a:solidFill>
                    <a:srgbClr val="FF6600"/>
                  </a:solidFill>
                  <a:latin typeface="Calibri" charset="0"/>
                </a:rPr>
                <a:t>dE</a:t>
              </a:r>
              <a:r>
                <a:rPr lang="en-US" sz="1799" b="0" i="1" u="none" dirty="0">
                  <a:solidFill>
                    <a:srgbClr val="FF6600"/>
                  </a:solidFill>
                  <a:latin typeface="Calibri" charset="0"/>
                </a:rPr>
                <a:t>/dx 				                       </a:t>
              </a:r>
              <a:r>
                <a:rPr lang="en-US" sz="1799" b="0" i="1" u="none" dirty="0" err="1">
                  <a:solidFill>
                    <a:srgbClr val="008000"/>
                  </a:solidFill>
                  <a:latin typeface="Calibri" charset="0"/>
                </a:rPr>
                <a:t>dN</a:t>
              </a:r>
              <a:r>
                <a:rPr lang="en-US" sz="1799" b="0" i="1" u="none" baseline="-25000" dirty="0" err="1">
                  <a:solidFill>
                    <a:srgbClr val="008000"/>
                  </a:solidFill>
                  <a:latin typeface="Calibri" charset="0"/>
                </a:rPr>
                <a:t>cl</a:t>
              </a:r>
              <a:r>
                <a:rPr lang="en-US" sz="1799" b="0" i="1" u="none" dirty="0">
                  <a:solidFill>
                    <a:srgbClr val="008000"/>
                  </a:solidFill>
                  <a:latin typeface="Calibri" charset="0"/>
                </a:rPr>
                <a:t>/dx</a:t>
              </a:r>
            </a:p>
          </p:txBody>
        </p:sp>
        <p:sp>
          <p:nvSpPr>
            <p:cNvPr id="17" name="Rettangolo 16">
              <a:extLst>
                <a:ext uri="{FF2B5EF4-FFF2-40B4-BE49-F238E27FC236}">
                  <a16:creationId xmlns:a16="http://schemas.microsoft.com/office/drawing/2014/main" id="{B1E7CF90-A631-4238-B567-3936D423F1A7}"/>
                </a:ext>
              </a:extLst>
            </p:cNvPr>
            <p:cNvSpPr/>
            <p:nvPr/>
          </p:nvSpPr>
          <p:spPr>
            <a:xfrm>
              <a:off x="3491534" y="4494227"/>
              <a:ext cx="6092185" cy="15907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667386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41AF4A7A-2D5E-4E01-85D2-F5182CBE23BD}"/>
              </a:ext>
            </a:extLst>
          </p:cNvPr>
          <p:cNvSpPr>
            <a:spLocks noGrp="1"/>
          </p:cNvSpPr>
          <p:nvPr>
            <p:ph type="dt" sz="half" idx="10"/>
          </p:nvPr>
        </p:nvSpPr>
        <p:spPr/>
        <p:txBody>
          <a:bodyPr/>
          <a:lstStyle/>
          <a:p>
            <a:fld id="{A8C6ACFD-5773-4F8B-8286-73E73633CA8C}" type="datetime1">
              <a:rPr lang="en-US" smtClean="0"/>
              <a:t>4/14/2021</a:t>
            </a:fld>
            <a:endParaRPr lang="en-US" dirty="0"/>
          </a:p>
        </p:txBody>
      </p:sp>
      <p:sp>
        <p:nvSpPr>
          <p:cNvPr id="4" name="Segnaposto numero diapositiva 3">
            <a:extLst>
              <a:ext uri="{FF2B5EF4-FFF2-40B4-BE49-F238E27FC236}">
                <a16:creationId xmlns:a16="http://schemas.microsoft.com/office/drawing/2014/main" id="{2DD86956-2D31-443C-9D6A-83A6D33EF010}"/>
              </a:ext>
            </a:extLst>
          </p:cNvPr>
          <p:cNvSpPr>
            <a:spLocks noGrp="1"/>
          </p:cNvSpPr>
          <p:nvPr>
            <p:ph type="sldNum" sz="quarter" idx="12"/>
          </p:nvPr>
        </p:nvSpPr>
        <p:spPr/>
        <p:txBody>
          <a:bodyPr/>
          <a:lstStyle/>
          <a:p>
            <a:fld id="{6D22F896-40B5-4ADD-8801-0D06FADFA095}" type="slidenum">
              <a:rPr lang="en-US" smtClean="0"/>
              <a:t>30</a:t>
            </a:fld>
            <a:endParaRPr lang="en-US" dirty="0"/>
          </a:p>
        </p:txBody>
      </p:sp>
      <p:pic>
        <p:nvPicPr>
          <p:cNvPr id="6" name="Immagine 5">
            <a:extLst>
              <a:ext uri="{FF2B5EF4-FFF2-40B4-BE49-F238E27FC236}">
                <a16:creationId xmlns:a16="http://schemas.microsoft.com/office/drawing/2014/main" id="{DFFA144A-54E2-4A4F-99E0-05FE55AF88C1}"/>
              </a:ext>
            </a:extLst>
          </p:cNvPr>
          <p:cNvPicPr>
            <a:picLocks noChangeAspect="1"/>
          </p:cNvPicPr>
          <p:nvPr/>
        </p:nvPicPr>
        <p:blipFill>
          <a:blip r:embed="rId2"/>
          <a:stretch>
            <a:fillRect/>
          </a:stretch>
        </p:blipFill>
        <p:spPr>
          <a:xfrm>
            <a:off x="2547991" y="1086052"/>
            <a:ext cx="8985553" cy="5483527"/>
          </a:xfrm>
          <a:prstGeom prst="rect">
            <a:avLst/>
          </a:prstGeom>
        </p:spPr>
      </p:pic>
    </p:spTree>
    <p:extLst>
      <p:ext uri="{BB962C8B-B14F-4D97-AF65-F5344CB8AC3E}">
        <p14:creationId xmlns:p14="http://schemas.microsoft.com/office/powerpoint/2010/main" val="13096866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EB4C7738-3011-4E35-9BC4-666FDA8A3150}"/>
              </a:ext>
            </a:extLst>
          </p:cNvPr>
          <p:cNvSpPr>
            <a:spLocks noGrp="1"/>
          </p:cNvSpPr>
          <p:nvPr>
            <p:ph type="dt" sz="half" idx="10"/>
          </p:nvPr>
        </p:nvSpPr>
        <p:spPr/>
        <p:txBody>
          <a:bodyPr/>
          <a:lstStyle/>
          <a:p>
            <a:fld id="{50B88CAD-35E2-48C2-8BF4-10B749A1D779}" type="datetime1">
              <a:rPr lang="en-US" smtClean="0"/>
              <a:t>4/14/2021</a:t>
            </a:fld>
            <a:endParaRPr lang="en-US" dirty="0"/>
          </a:p>
        </p:txBody>
      </p:sp>
      <p:sp>
        <p:nvSpPr>
          <p:cNvPr id="4" name="Segnaposto numero diapositiva 3">
            <a:extLst>
              <a:ext uri="{FF2B5EF4-FFF2-40B4-BE49-F238E27FC236}">
                <a16:creationId xmlns:a16="http://schemas.microsoft.com/office/drawing/2014/main" id="{9DFE9E08-7C85-47B5-BDDA-2D458761B9AD}"/>
              </a:ext>
            </a:extLst>
          </p:cNvPr>
          <p:cNvSpPr>
            <a:spLocks noGrp="1"/>
          </p:cNvSpPr>
          <p:nvPr>
            <p:ph type="sldNum" sz="quarter" idx="12"/>
          </p:nvPr>
        </p:nvSpPr>
        <p:spPr/>
        <p:txBody>
          <a:bodyPr/>
          <a:lstStyle/>
          <a:p>
            <a:fld id="{6D22F896-40B5-4ADD-8801-0D06FADFA095}" type="slidenum">
              <a:rPr lang="en-US" smtClean="0"/>
              <a:t>31</a:t>
            </a:fld>
            <a:endParaRPr lang="en-US" dirty="0"/>
          </a:p>
        </p:txBody>
      </p:sp>
      <p:pic>
        <p:nvPicPr>
          <p:cNvPr id="6" name="Immagine 5">
            <a:extLst>
              <a:ext uri="{FF2B5EF4-FFF2-40B4-BE49-F238E27FC236}">
                <a16:creationId xmlns:a16="http://schemas.microsoft.com/office/drawing/2014/main" id="{0101DC2B-53FE-4943-A0DF-41DE9C690252}"/>
              </a:ext>
            </a:extLst>
          </p:cNvPr>
          <p:cNvPicPr>
            <a:picLocks noChangeAspect="1"/>
          </p:cNvPicPr>
          <p:nvPr/>
        </p:nvPicPr>
        <p:blipFill>
          <a:blip r:embed="rId2"/>
          <a:stretch>
            <a:fillRect/>
          </a:stretch>
        </p:blipFill>
        <p:spPr>
          <a:xfrm>
            <a:off x="2938261" y="1517551"/>
            <a:ext cx="8591838" cy="4194879"/>
          </a:xfrm>
          <a:prstGeom prst="rect">
            <a:avLst/>
          </a:prstGeom>
        </p:spPr>
      </p:pic>
    </p:spTree>
    <p:extLst>
      <p:ext uri="{BB962C8B-B14F-4D97-AF65-F5344CB8AC3E}">
        <p14:creationId xmlns:p14="http://schemas.microsoft.com/office/powerpoint/2010/main" val="21032895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3746DEE9-93F5-43CE-A734-4C9EA5398D93}"/>
              </a:ext>
            </a:extLst>
          </p:cNvPr>
          <p:cNvSpPr>
            <a:spLocks noGrp="1"/>
          </p:cNvSpPr>
          <p:nvPr>
            <p:ph type="dt" sz="half" idx="10"/>
          </p:nvPr>
        </p:nvSpPr>
        <p:spPr/>
        <p:txBody>
          <a:bodyPr/>
          <a:lstStyle/>
          <a:p>
            <a:fld id="{6D28A9A1-4AFD-4E35-A891-AF9C7569C1C5}" type="datetime1">
              <a:rPr lang="en-US" smtClean="0"/>
              <a:t>4/14/2021</a:t>
            </a:fld>
            <a:endParaRPr lang="en-US" dirty="0"/>
          </a:p>
        </p:txBody>
      </p:sp>
      <p:sp>
        <p:nvSpPr>
          <p:cNvPr id="4" name="Segnaposto numero diapositiva 3">
            <a:extLst>
              <a:ext uri="{FF2B5EF4-FFF2-40B4-BE49-F238E27FC236}">
                <a16:creationId xmlns:a16="http://schemas.microsoft.com/office/drawing/2014/main" id="{C8D2FA49-DBEC-4840-A398-E276BEBDF58C}"/>
              </a:ext>
            </a:extLst>
          </p:cNvPr>
          <p:cNvSpPr>
            <a:spLocks noGrp="1"/>
          </p:cNvSpPr>
          <p:nvPr>
            <p:ph type="sldNum" sz="quarter" idx="12"/>
          </p:nvPr>
        </p:nvSpPr>
        <p:spPr/>
        <p:txBody>
          <a:bodyPr/>
          <a:lstStyle/>
          <a:p>
            <a:fld id="{6D22F896-40B5-4ADD-8801-0D06FADFA095}" type="slidenum">
              <a:rPr lang="en-US" smtClean="0"/>
              <a:t>32</a:t>
            </a:fld>
            <a:endParaRPr lang="en-US" dirty="0"/>
          </a:p>
        </p:txBody>
      </p:sp>
      <p:pic>
        <p:nvPicPr>
          <p:cNvPr id="6" name="Immagine 5">
            <a:extLst>
              <a:ext uri="{FF2B5EF4-FFF2-40B4-BE49-F238E27FC236}">
                <a16:creationId xmlns:a16="http://schemas.microsoft.com/office/drawing/2014/main" id="{96722078-26F4-41AE-BA33-823E52E4B46B}"/>
              </a:ext>
            </a:extLst>
          </p:cNvPr>
          <p:cNvPicPr>
            <a:picLocks noChangeAspect="1"/>
          </p:cNvPicPr>
          <p:nvPr/>
        </p:nvPicPr>
        <p:blipFill>
          <a:blip r:embed="rId2"/>
          <a:stretch>
            <a:fillRect/>
          </a:stretch>
        </p:blipFill>
        <p:spPr>
          <a:xfrm>
            <a:off x="3773310" y="1275156"/>
            <a:ext cx="7563239" cy="4800847"/>
          </a:xfrm>
          <a:prstGeom prst="rect">
            <a:avLst/>
          </a:prstGeom>
        </p:spPr>
      </p:pic>
    </p:spTree>
    <p:extLst>
      <p:ext uri="{BB962C8B-B14F-4D97-AF65-F5344CB8AC3E}">
        <p14:creationId xmlns:p14="http://schemas.microsoft.com/office/powerpoint/2010/main" val="7180831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9768D90C-EFB4-4EFA-B001-313E886276C6}"/>
              </a:ext>
            </a:extLst>
          </p:cNvPr>
          <p:cNvSpPr>
            <a:spLocks noGrp="1"/>
          </p:cNvSpPr>
          <p:nvPr>
            <p:ph type="dt" sz="half" idx="10"/>
          </p:nvPr>
        </p:nvSpPr>
        <p:spPr/>
        <p:txBody>
          <a:bodyPr/>
          <a:lstStyle/>
          <a:p>
            <a:fld id="{3326A1C3-7857-4A44-B9D4-C8C3EB46610C}" type="datetime1">
              <a:rPr lang="en-US" smtClean="0"/>
              <a:t>4/14/2021</a:t>
            </a:fld>
            <a:endParaRPr lang="en-US" dirty="0"/>
          </a:p>
        </p:txBody>
      </p:sp>
      <p:sp>
        <p:nvSpPr>
          <p:cNvPr id="4" name="Segnaposto numero diapositiva 3">
            <a:extLst>
              <a:ext uri="{FF2B5EF4-FFF2-40B4-BE49-F238E27FC236}">
                <a16:creationId xmlns:a16="http://schemas.microsoft.com/office/drawing/2014/main" id="{49F2DE2F-D975-4164-B925-48C9EA6CB256}"/>
              </a:ext>
            </a:extLst>
          </p:cNvPr>
          <p:cNvSpPr>
            <a:spLocks noGrp="1"/>
          </p:cNvSpPr>
          <p:nvPr>
            <p:ph type="sldNum" sz="quarter" idx="12"/>
          </p:nvPr>
        </p:nvSpPr>
        <p:spPr/>
        <p:txBody>
          <a:bodyPr/>
          <a:lstStyle/>
          <a:p>
            <a:fld id="{6D22F896-40B5-4ADD-8801-0D06FADFA095}" type="slidenum">
              <a:rPr lang="en-US" smtClean="0"/>
              <a:t>33</a:t>
            </a:fld>
            <a:endParaRPr lang="en-US" dirty="0"/>
          </a:p>
        </p:txBody>
      </p:sp>
      <p:pic>
        <p:nvPicPr>
          <p:cNvPr id="6" name="Immagine 5">
            <a:extLst>
              <a:ext uri="{FF2B5EF4-FFF2-40B4-BE49-F238E27FC236}">
                <a16:creationId xmlns:a16="http://schemas.microsoft.com/office/drawing/2014/main" id="{C3152992-ADB1-46FE-B181-D1436535AF5B}"/>
              </a:ext>
            </a:extLst>
          </p:cNvPr>
          <p:cNvPicPr>
            <a:picLocks noChangeAspect="1"/>
          </p:cNvPicPr>
          <p:nvPr/>
        </p:nvPicPr>
        <p:blipFill>
          <a:blip r:embed="rId2"/>
          <a:stretch>
            <a:fillRect/>
          </a:stretch>
        </p:blipFill>
        <p:spPr>
          <a:xfrm>
            <a:off x="1520575" y="875629"/>
            <a:ext cx="9383782" cy="5414550"/>
          </a:xfrm>
          <a:prstGeom prst="rect">
            <a:avLst/>
          </a:prstGeom>
        </p:spPr>
      </p:pic>
    </p:spTree>
    <p:extLst>
      <p:ext uri="{BB962C8B-B14F-4D97-AF65-F5344CB8AC3E}">
        <p14:creationId xmlns:p14="http://schemas.microsoft.com/office/powerpoint/2010/main" val="25975794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C4245278-5146-4518-B36F-CEB5E48E418F}"/>
              </a:ext>
            </a:extLst>
          </p:cNvPr>
          <p:cNvSpPr>
            <a:spLocks noGrp="1"/>
          </p:cNvSpPr>
          <p:nvPr>
            <p:ph type="dt" sz="half" idx="10"/>
          </p:nvPr>
        </p:nvSpPr>
        <p:spPr/>
        <p:txBody>
          <a:bodyPr/>
          <a:lstStyle/>
          <a:p>
            <a:fld id="{FB74AD36-A362-4D14-97DF-544BCBED18F0}" type="datetime1">
              <a:rPr lang="en-US" smtClean="0"/>
              <a:t>4/14/2021</a:t>
            </a:fld>
            <a:endParaRPr lang="en-US" dirty="0"/>
          </a:p>
        </p:txBody>
      </p:sp>
      <p:sp>
        <p:nvSpPr>
          <p:cNvPr id="4" name="Segnaposto numero diapositiva 3">
            <a:extLst>
              <a:ext uri="{FF2B5EF4-FFF2-40B4-BE49-F238E27FC236}">
                <a16:creationId xmlns:a16="http://schemas.microsoft.com/office/drawing/2014/main" id="{75E1734F-4B16-497C-8E8E-9EC83EC2E028}"/>
              </a:ext>
            </a:extLst>
          </p:cNvPr>
          <p:cNvSpPr>
            <a:spLocks noGrp="1"/>
          </p:cNvSpPr>
          <p:nvPr>
            <p:ph type="sldNum" sz="quarter" idx="12"/>
          </p:nvPr>
        </p:nvSpPr>
        <p:spPr/>
        <p:txBody>
          <a:bodyPr/>
          <a:lstStyle/>
          <a:p>
            <a:fld id="{6D22F896-40B5-4ADD-8801-0D06FADFA095}" type="slidenum">
              <a:rPr lang="en-US" smtClean="0"/>
              <a:t>34</a:t>
            </a:fld>
            <a:endParaRPr lang="en-US" dirty="0"/>
          </a:p>
        </p:txBody>
      </p:sp>
      <p:pic>
        <p:nvPicPr>
          <p:cNvPr id="6" name="Immagine 5">
            <a:extLst>
              <a:ext uri="{FF2B5EF4-FFF2-40B4-BE49-F238E27FC236}">
                <a16:creationId xmlns:a16="http://schemas.microsoft.com/office/drawing/2014/main" id="{49A23A6E-08ED-4879-9974-9B760355A880}"/>
              </a:ext>
            </a:extLst>
          </p:cNvPr>
          <p:cNvPicPr>
            <a:picLocks noChangeAspect="1"/>
          </p:cNvPicPr>
          <p:nvPr/>
        </p:nvPicPr>
        <p:blipFill>
          <a:blip r:embed="rId2"/>
          <a:stretch>
            <a:fillRect/>
          </a:stretch>
        </p:blipFill>
        <p:spPr>
          <a:xfrm>
            <a:off x="1530849" y="435367"/>
            <a:ext cx="9313524" cy="5987265"/>
          </a:xfrm>
          <a:prstGeom prst="rect">
            <a:avLst/>
          </a:prstGeom>
        </p:spPr>
      </p:pic>
    </p:spTree>
    <p:extLst>
      <p:ext uri="{BB962C8B-B14F-4D97-AF65-F5344CB8AC3E}">
        <p14:creationId xmlns:p14="http://schemas.microsoft.com/office/powerpoint/2010/main" val="20079647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F5AD0E30-418C-416D-BEFA-F96095FE9F8C}"/>
              </a:ext>
            </a:extLst>
          </p:cNvPr>
          <p:cNvSpPr>
            <a:spLocks noGrp="1"/>
          </p:cNvSpPr>
          <p:nvPr>
            <p:ph type="dt" sz="half" idx="10"/>
          </p:nvPr>
        </p:nvSpPr>
        <p:spPr/>
        <p:txBody>
          <a:bodyPr/>
          <a:lstStyle/>
          <a:p>
            <a:fld id="{BAE9474A-0C5C-47F0-B264-777859070A22}" type="datetime1">
              <a:rPr lang="en-US" smtClean="0"/>
              <a:t>4/14/2021</a:t>
            </a:fld>
            <a:endParaRPr lang="en-US" dirty="0"/>
          </a:p>
        </p:txBody>
      </p:sp>
      <p:sp>
        <p:nvSpPr>
          <p:cNvPr id="4" name="Segnaposto numero diapositiva 3">
            <a:extLst>
              <a:ext uri="{FF2B5EF4-FFF2-40B4-BE49-F238E27FC236}">
                <a16:creationId xmlns:a16="http://schemas.microsoft.com/office/drawing/2014/main" id="{12BE78DD-2A3B-4934-927F-B740F6A4A169}"/>
              </a:ext>
            </a:extLst>
          </p:cNvPr>
          <p:cNvSpPr>
            <a:spLocks noGrp="1"/>
          </p:cNvSpPr>
          <p:nvPr>
            <p:ph type="sldNum" sz="quarter" idx="12"/>
          </p:nvPr>
        </p:nvSpPr>
        <p:spPr/>
        <p:txBody>
          <a:bodyPr/>
          <a:lstStyle/>
          <a:p>
            <a:fld id="{6D22F896-40B5-4ADD-8801-0D06FADFA095}" type="slidenum">
              <a:rPr lang="en-US" smtClean="0"/>
              <a:t>35</a:t>
            </a:fld>
            <a:endParaRPr lang="en-US" dirty="0"/>
          </a:p>
        </p:txBody>
      </p:sp>
      <p:pic>
        <p:nvPicPr>
          <p:cNvPr id="6" name="Immagine 5">
            <a:extLst>
              <a:ext uri="{FF2B5EF4-FFF2-40B4-BE49-F238E27FC236}">
                <a16:creationId xmlns:a16="http://schemas.microsoft.com/office/drawing/2014/main" id="{E8F2EFB1-233D-4E10-AB37-711C7D7F4F90}"/>
              </a:ext>
            </a:extLst>
          </p:cNvPr>
          <p:cNvPicPr>
            <a:picLocks noChangeAspect="1"/>
          </p:cNvPicPr>
          <p:nvPr/>
        </p:nvPicPr>
        <p:blipFill>
          <a:blip r:embed="rId2"/>
          <a:stretch>
            <a:fillRect/>
          </a:stretch>
        </p:blipFill>
        <p:spPr>
          <a:xfrm>
            <a:off x="3904179" y="865078"/>
            <a:ext cx="3651339" cy="5278654"/>
          </a:xfrm>
          <a:prstGeom prst="rect">
            <a:avLst/>
          </a:prstGeom>
        </p:spPr>
      </p:pic>
    </p:spTree>
    <p:extLst>
      <p:ext uri="{BB962C8B-B14F-4D97-AF65-F5344CB8AC3E}">
        <p14:creationId xmlns:p14="http://schemas.microsoft.com/office/powerpoint/2010/main" val="6406020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C22A182-4C43-498C-AE7A-057242A37730}"/>
              </a:ext>
            </a:extLst>
          </p:cNvPr>
          <p:cNvSpPr>
            <a:spLocks noGrp="1"/>
          </p:cNvSpPr>
          <p:nvPr>
            <p:ph type="dt" sz="half" idx="10"/>
          </p:nvPr>
        </p:nvSpPr>
        <p:spPr/>
        <p:txBody>
          <a:bodyPr/>
          <a:lstStyle/>
          <a:p>
            <a:fld id="{5AB21584-EFFE-4D14-8913-65E64ACB6255}" type="datetime1">
              <a:rPr lang="en-US" smtClean="0"/>
              <a:t>4/14/2021</a:t>
            </a:fld>
            <a:endParaRPr lang="en-US" dirty="0"/>
          </a:p>
        </p:txBody>
      </p:sp>
      <p:sp>
        <p:nvSpPr>
          <p:cNvPr id="4" name="Segnaposto numero diapositiva 3">
            <a:extLst>
              <a:ext uri="{FF2B5EF4-FFF2-40B4-BE49-F238E27FC236}">
                <a16:creationId xmlns:a16="http://schemas.microsoft.com/office/drawing/2014/main" id="{E41D7DA4-C934-4221-BB31-D0B565DE4583}"/>
              </a:ext>
            </a:extLst>
          </p:cNvPr>
          <p:cNvSpPr>
            <a:spLocks noGrp="1"/>
          </p:cNvSpPr>
          <p:nvPr>
            <p:ph type="sldNum" sz="quarter" idx="12"/>
          </p:nvPr>
        </p:nvSpPr>
        <p:spPr/>
        <p:txBody>
          <a:bodyPr/>
          <a:lstStyle/>
          <a:p>
            <a:fld id="{6D22F896-40B5-4ADD-8801-0D06FADFA095}" type="slidenum">
              <a:rPr lang="en-US" smtClean="0"/>
              <a:t>36</a:t>
            </a:fld>
            <a:endParaRPr lang="en-US" dirty="0"/>
          </a:p>
        </p:txBody>
      </p:sp>
      <p:pic>
        <p:nvPicPr>
          <p:cNvPr id="6" name="Immagine 5">
            <a:extLst>
              <a:ext uri="{FF2B5EF4-FFF2-40B4-BE49-F238E27FC236}">
                <a16:creationId xmlns:a16="http://schemas.microsoft.com/office/drawing/2014/main" id="{BA3272A8-1567-42B4-A9D5-8D5835D70E78}"/>
              </a:ext>
            </a:extLst>
          </p:cNvPr>
          <p:cNvPicPr>
            <a:picLocks noChangeAspect="1"/>
          </p:cNvPicPr>
          <p:nvPr/>
        </p:nvPicPr>
        <p:blipFill>
          <a:blip r:embed="rId2"/>
          <a:stretch>
            <a:fillRect/>
          </a:stretch>
        </p:blipFill>
        <p:spPr>
          <a:xfrm>
            <a:off x="2643187" y="1681162"/>
            <a:ext cx="6534150" cy="3495675"/>
          </a:xfrm>
          <a:prstGeom prst="rect">
            <a:avLst/>
          </a:prstGeom>
        </p:spPr>
      </p:pic>
    </p:spTree>
    <p:extLst>
      <p:ext uri="{BB962C8B-B14F-4D97-AF65-F5344CB8AC3E}">
        <p14:creationId xmlns:p14="http://schemas.microsoft.com/office/powerpoint/2010/main" val="9376437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2D3C2AD7-4780-40D4-B0E7-CC0649DA12BD}"/>
              </a:ext>
            </a:extLst>
          </p:cNvPr>
          <p:cNvSpPr>
            <a:spLocks noGrp="1"/>
          </p:cNvSpPr>
          <p:nvPr>
            <p:ph type="dt" sz="half" idx="10"/>
          </p:nvPr>
        </p:nvSpPr>
        <p:spPr/>
        <p:txBody>
          <a:bodyPr/>
          <a:lstStyle/>
          <a:p>
            <a:fld id="{E1E1E79D-7486-4C8D-900E-68556308BFB7}" type="datetime1">
              <a:rPr lang="en-US" smtClean="0"/>
              <a:t>4/14/2021</a:t>
            </a:fld>
            <a:endParaRPr lang="en-US" dirty="0"/>
          </a:p>
        </p:txBody>
      </p:sp>
      <p:sp>
        <p:nvSpPr>
          <p:cNvPr id="4" name="Segnaposto numero diapositiva 3">
            <a:extLst>
              <a:ext uri="{FF2B5EF4-FFF2-40B4-BE49-F238E27FC236}">
                <a16:creationId xmlns:a16="http://schemas.microsoft.com/office/drawing/2014/main" id="{E71CAD1D-1886-422B-9FCE-56D211FB8D6F}"/>
              </a:ext>
            </a:extLst>
          </p:cNvPr>
          <p:cNvSpPr>
            <a:spLocks noGrp="1"/>
          </p:cNvSpPr>
          <p:nvPr>
            <p:ph type="sldNum" sz="quarter" idx="12"/>
          </p:nvPr>
        </p:nvSpPr>
        <p:spPr/>
        <p:txBody>
          <a:bodyPr/>
          <a:lstStyle/>
          <a:p>
            <a:fld id="{6D22F896-40B5-4ADD-8801-0D06FADFA095}" type="slidenum">
              <a:rPr lang="en-US" smtClean="0"/>
              <a:t>37</a:t>
            </a:fld>
            <a:endParaRPr lang="en-US" dirty="0"/>
          </a:p>
        </p:txBody>
      </p:sp>
      <p:pic>
        <p:nvPicPr>
          <p:cNvPr id="5" name="Picture 2">
            <a:extLst>
              <a:ext uri="{FF2B5EF4-FFF2-40B4-BE49-F238E27FC236}">
                <a16:creationId xmlns:a16="http://schemas.microsoft.com/office/drawing/2014/main" id="{0C990312-3D27-4183-9F0E-692ABAADF2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0495" y="930274"/>
            <a:ext cx="1684030" cy="1553746"/>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6" name="Text Box 3">
            <a:extLst>
              <a:ext uri="{FF2B5EF4-FFF2-40B4-BE49-F238E27FC236}">
                <a16:creationId xmlns:a16="http://schemas.microsoft.com/office/drawing/2014/main" id="{BED766DA-BC08-45F4-B9B2-806E1A2A4788}"/>
              </a:ext>
            </a:extLst>
          </p:cNvPr>
          <p:cNvSpPr txBox="1">
            <a:spLocks noChangeArrowheads="1"/>
          </p:cNvSpPr>
          <p:nvPr/>
        </p:nvSpPr>
        <p:spPr bwMode="auto">
          <a:xfrm>
            <a:off x="1333500" y="1504241"/>
            <a:ext cx="3010737" cy="97977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67516" tIns="33758" rIns="67516" bIns="33758"/>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300" b="1" u="sng">
                <a:solidFill>
                  <a:srgbClr val="006633"/>
                </a:solidFill>
                <a:latin typeface="Garamond"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300" b="1" u="sng">
                <a:solidFill>
                  <a:srgbClr val="006633"/>
                </a:solidFill>
                <a:latin typeface="Garamond"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300" b="1" u="sng">
                <a:solidFill>
                  <a:srgbClr val="006633"/>
                </a:solidFill>
                <a:latin typeface="Garamond"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300" b="1" u="sng">
                <a:solidFill>
                  <a:srgbClr val="006633"/>
                </a:solidFill>
                <a:latin typeface="Garamond"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300" b="1" u="sng">
                <a:solidFill>
                  <a:srgbClr val="006633"/>
                </a:solidFill>
                <a:latin typeface="Garamond"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300" b="1" u="sng">
                <a:solidFill>
                  <a:srgbClr val="006633"/>
                </a:solidFill>
                <a:latin typeface="Garamond"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300" b="1" u="sng">
                <a:solidFill>
                  <a:srgbClr val="006633"/>
                </a:solidFill>
                <a:latin typeface="Garamond"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300" b="1" u="sng">
                <a:solidFill>
                  <a:srgbClr val="006633"/>
                </a:solidFill>
                <a:latin typeface="Garamond"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300" b="1" u="sng">
                <a:solidFill>
                  <a:srgbClr val="006633"/>
                </a:solidFill>
                <a:latin typeface="Garamond" charset="0"/>
                <a:ea typeface="ＭＳ Ｐゴシック" charset="0"/>
                <a:cs typeface="ＭＳ Ｐゴシック" charset="0"/>
              </a:defRPr>
            </a:lvl9pPr>
          </a:lstStyle>
          <a:p>
            <a:pPr>
              <a:buClrTx/>
              <a:buFontTx/>
              <a:buNone/>
              <a:defRPr/>
            </a:pPr>
            <a:r>
              <a:rPr lang="en-US" sz="1600" b="0" u="none" dirty="0">
                <a:solidFill>
                  <a:srgbClr val="000000"/>
                </a:solidFill>
              </a:rPr>
              <a:t>From the ordered sequence of the electrons arrival times, considering the average time separation between clusters and their time spread due to diffusion, reconstruct the most probable sequence of clusters drift times:</a:t>
            </a:r>
          </a:p>
        </p:txBody>
      </p:sp>
      <p:graphicFrame>
        <p:nvGraphicFramePr>
          <p:cNvPr id="7" name="Object 4">
            <a:extLst>
              <a:ext uri="{FF2B5EF4-FFF2-40B4-BE49-F238E27FC236}">
                <a16:creationId xmlns:a16="http://schemas.microsoft.com/office/drawing/2014/main" id="{B94045FF-375B-4453-A874-656C126CFBB3}"/>
              </a:ext>
            </a:extLst>
          </p:cNvPr>
          <p:cNvGraphicFramePr>
            <a:graphicFrameLocks noChangeAspect="1"/>
          </p:cNvGraphicFramePr>
          <p:nvPr>
            <p:extLst>
              <p:ext uri="{D42A27DB-BD31-4B8C-83A1-F6EECF244321}">
                <p14:modId xmlns:p14="http://schemas.microsoft.com/office/powerpoint/2010/main" val="1552543056"/>
              </p:ext>
            </p:extLst>
          </p:nvPr>
        </p:nvGraphicFramePr>
        <p:xfrm>
          <a:off x="2028102" y="3054383"/>
          <a:ext cx="1024175" cy="202453"/>
        </p:xfrm>
        <a:graphic>
          <a:graphicData uri="http://schemas.openxmlformats.org/presentationml/2006/ole">
            <mc:AlternateContent xmlns:mc="http://schemas.openxmlformats.org/markup-compatibility/2006">
              <mc:Choice xmlns:v="urn:schemas-microsoft-com:vml" Requires="v">
                <p:oleObj r:id="rId3" imgW="1689100" imgH="444500" progId="">
                  <p:embed/>
                </p:oleObj>
              </mc:Choice>
              <mc:Fallback>
                <p:oleObj r:id="rId3" imgW="1689100" imgH="444500" progId="">
                  <p:embed/>
                  <p:pic>
                    <p:nvPicPr>
                      <p:cNvPr id="1843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8102" y="3054383"/>
                        <a:ext cx="1024175" cy="2024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pic>
        <p:nvPicPr>
          <p:cNvPr id="8" name="Picture 5">
            <a:extLst>
              <a:ext uri="{FF2B5EF4-FFF2-40B4-BE49-F238E27FC236}">
                <a16:creationId xmlns:a16="http://schemas.microsoft.com/office/drawing/2014/main" id="{677EF3E9-E02A-4F1A-A297-189EB28E8B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4434" r="33260"/>
          <a:stretch>
            <a:fillRect/>
          </a:stretch>
        </p:blipFill>
        <p:spPr bwMode="auto">
          <a:xfrm>
            <a:off x="6332989" y="858120"/>
            <a:ext cx="2328126" cy="2056132"/>
          </a:xfrm>
          <a:prstGeom prst="rect">
            <a:avLst/>
          </a:prstGeom>
          <a:solidFill>
            <a:srgbClr val="FFFFFF"/>
          </a:solidFill>
          <a:ln>
            <a:noFill/>
          </a:ln>
          <a:effectLst/>
          <a:extLs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0" name="Text Box 7">
            <a:extLst>
              <a:ext uri="{FF2B5EF4-FFF2-40B4-BE49-F238E27FC236}">
                <a16:creationId xmlns:a16="http://schemas.microsoft.com/office/drawing/2014/main" id="{4388A90F-E722-4BE3-8040-949DD95ED9F7}"/>
              </a:ext>
            </a:extLst>
          </p:cNvPr>
          <p:cNvSpPr txBox="1">
            <a:spLocks noChangeArrowheads="1"/>
          </p:cNvSpPr>
          <p:nvPr/>
        </p:nvSpPr>
        <p:spPr bwMode="auto">
          <a:xfrm>
            <a:off x="1319605" y="4392032"/>
            <a:ext cx="3280890" cy="228689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67516" tIns="35108" rIns="67516" bIns="35108">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9pPr>
          </a:lstStyle>
          <a:p>
            <a:pPr eaLnBrk="1" hangingPunct="1">
              <a:buClrTx/>
              <a:buFontTx/>
              <a:buNone/>
              <a:defRPr/>
            </a:pPr>
            <a:r>
              <a:rPr lang="en-US" sz="1600" b="0" u="none" dirty="0">
                <a:solidFill>
                  <a:srgbClr val="000000"/>
                </a:solidFill>
                <a:latin typeface="Garamond"/>
                <a:cs typeface="Garamond"/>
              </a:rPr>
              <a:t>truncated mean cut (70-80%) reduces the amount of collected information n = 112 and a 2m track  at 1 </a:t>
            </a:r>
            <a:r>
              <a:rPr lang="en-US" sz="1600" b="0" u="none" dirty="0" err="1">
                <a:solidFill>
                  <a:srgbClr val="000000"/>
                </a:solidFill>
                <a:latin typeface="Garamond"/>
                <a:cs typeface="Garamond"/>
              </a:rPr>
              <a:t>atm</a:t>
            </a:r>
            <a:r>
              <a:rPr lang="en-US" sz="1600" b="0" u="none" dirty="0">
                <a:solidFill>
                  <a:srgbClr val="000000"/>
                </a:solidFill>
                <a:latin typeface="Garamond"/>
                <a:cs typeface="Garamond"/>
              </a:rPr>
              <a:t> give </a:t>
            </a:r>
          </a:p>
          <a:p>
            <a:pPr eaLnBrk="1" hangingPunct="1">
              <a:buClrTx/>
              <a:buFontTx/>
              <a:buNone/>
              <a:defRPr/>
            </a:pPr>
            <a:r>
              <a:rPr lang="en-US" sz="1600" b="0" u="none" dirty="0">
                <a:solidFill>
                  <a:srgbClr val="000000"/>
                </a:solidFill>
                <a:latin typeface="Garamond"/>
                <a:cs typeface="Garamond"/>
              </a:rPr>
              <a:t>                          </a:t>
            </a:r>
            <a:r>
              <a:rPr lang="en-US" sz="1600" u="none" dirty="0" err="1">
                <a:solidFill>
                  <a:srgbClr val="000000"/>
                </a:solidFill>
                <a:latin typeface="Garamond"/>
                <a:cs typeface="Garamond"/>
              </a:rPr>
              <a:t>σ</a:t>
            </a:r>
            <a:r>
              <a:rPr lang="en-US" sz="1600" u="none" dirty="0">
                <a:solidFill>
                  <a:srgbClr val="000000"/>
                </a:solidFill>
                <a:latin typeface="Garamond"/>
                <a:cs typeface="Garamond"/>
              </a:rPr>
              <a:t> ≈ 4.3%</a:t>
            </a:r>
          </a:p>
          <a:p>
            <a:pPr eaLnBrk="1" hangingPunct="1">
              <a:buClrTx/>
              <a:buFontTx/>
              <a:buNone/>
              <a:defRPr/>
            </a:pPr>
            <a:r>
              <a:rPr lang="en-US" sz="1600" b="0" u="none" dirty="0">
                <a:solidFill>
                  <a:srgbClr val="000000"/>
                </a:solidFill>
                <a:latin typeface="Garamond"/>
                <a:cs typeface="Garamond"/>
              </a:rPr>
              <a:t>Increasing P to 2 </a:t>
            </a:r>
            <a:r>
              <a:rPr lang="en-US" sz="1600" b="0" u="none" dirty="0" err="1">
                <a:solidFill>
                  <a:srgbClr val="000000"/>
                </a:solidFill>
                <a:latin typeface="Garamond"/>
                <a:cs typeface="Garamond"/>
              </a:rPr>
              <a:t>atm</a:t>
            </a:r>
            <a:r>
              <a:rPr lang="en-US" sz="1600" b="0" u="none" dirty="0">
                <a:solidFill>
                  <a:srgbClr val="000000"/>
                </a:solidFill>
                <a:latin typeface="Garamond"/>
                <a:cs typeface="Garamond"/>
              </a:rPr>
              <a:t> improves resolution by 20% (σ ≈3.4%) but at a considerable cost of multiple scattering contribution to momentum and angular resolutions.</a:t>
            </a:r>
          </a:p>
        </p:txBody>
      </p:sp>
      <p:sp>
        <p:nvSpPr>
          <p:cNvPr id="11" name="Text Box 8">
            <a:extLst>
              <a:ext uri="{FF2B5EF4-FFF2-40B4-BE49-F238E27FC236}">
                <a16:creationId xmlns:a16="http://schemas.microsoft.com/office/drawing/2014/main" id="{D578369C-16F8-4EDC-9A87-17E3BC1D6080}"/>
              </a:ext>
            </a:extLst>
          </p:cNvPr>
          <p:cNvSpPr txBox="1">
            <a:spLocks noChangeArrowheads="1"/>
          </p:cNvSpPr>
          <p:nvPr/>
        </p:nvSpPr>
        <p:spPr bwMode="auto">
          <a:xfrm>
            <a:off x="7041889" y="4484117"/>
            <a:ext cx="4071891" cy="204067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67516" tIns="35108" rIns="67516" bIns="35108">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9pPr>
          </a:lstStyle>
          <a:p>
            <a:pPr eaLnBrk="1" hangingPunct="1">
              <a:buClrTx/>
              <a:buFontTx/>
              <a:buNone/>
              <a:defRPr/>
            </a:pPr>
            <a:r>
              <a:rPr lang="en-US" sz="1600" b="0" i="1" u="none" dirty="0" err="1">
                <a:solidFill>
                  <a:srgbClr val="000000"/>
                </a:solidFill>
                <a:latin typeface="Garamond"/>
                <a:cs typeface="Garamond"/>
              </a:rPr>
              <a:t>δ</a:t>
            </a:r>
            <a:r>
              <a:rPr lang="en-US" sz="1600" b="0" i="1" u="none" baseline="-25000" dirty="0" err="1">
                <a:solidFill>
                  <a:srgbClr val="000000"/>
                </a:solidFill>
                <a:latin typeface="Garamond"/>
                <a:cs typeface="Garamond"/>
              </a:rPr>
              <a:t>cl</a:t>
            </a:r>
            <a:r>
              <a:rPr lang="en-US" sz="1600" b="0" i="1" u="none" baseline="-25000" dirty="0">
                <a:solidFill>
                  <a:srgbClr val="000000"/>
                </a:solidFill>
                <a:latin typeface="Garamond"/>
                <a:cs typeface="Garamond"/>
              </a:rPr>
              <a:t> </a:t>
            </a:r>
            <a:r>
              <a:rPr lang="en-US" sz="1600" b="0" u="none" dirty="0">
                <a:solidFill>
                  <a:srgbClr val="000000"/>
                </a:solidFill>
                <a:latin typeface="Garamond"/>
                <a:cs typeface="Garamond"/>
              </a:rPr>
              <a:t>= 12.5/cm for He/iC</a:t>
            </a:r>
            <a:r>
              <a:rPr lang="en-US" sz="1600" b="0" u="none" baseline="-25000" dirty="0">
                <a:solidFill>
                  <a:srgbClr val="000000"/>
                </a:solidFill>
                <a:latin typeface="Garamond"/>
                <a:cs typeface="Garamond"/>
              </a:rPr>
              <a:t>4</a:t>
            </a:r>
            <a:r>
              <a:rPr lang="en-US" sz="1600" b="0" u="none" dirty="0">
                <a:solidFill>
                  <a:srgbClr val="000000"/>
                </a:solidFill>
                <a:latin typeface="Garamond"/>
                <a:cs typeface="Garamond"/>
              </a:rPr>
              <a:t>H</a:t>
            </a:r>
            <a:r>
              <a:rPr lang="en-US" sz="1600" b="0" u="none" baseline="-25000" dirty="0">
                <a:solidFill>
                  <a:srgbClr val="000000"/>
                </a:solidFill>
                <a:latin typeface="Garamond"/>
                <a:cs typeface="Garamond"/>
              </a:rPr>
              <a:t>10</a:t>
            </a:r>
            <a:r>
              <a:rPr lang="en-US" sz="1600" b="0" u="none" dirty="0">
                <a:solidFill>
                  <a:srgbClr val="000000"/>
                </a:solidFill>
                <a:latin typeface="Garamond"/>
                <a:cs typeface="Garamond"/>
              </a:rPr>
              <a:t>=90/10 and a 2m track give  </a:t>
            </a:r>
          </a:p>
          <a:p>
            <a:pPr eaLnBrk="1" hangingPunct="1">
              <a:buClrTx/>
              <a:buFontTx/>
              <a:buNone/>
              <a:defRPr/>
            </a:pPr>
            <a:r>
              <a:rPr lang="en-US" sz="1600" b="0" u="none" dirty="0">
                <a:solidFill>
                  <a:srgbClr val="000000"/>
                </a:solidFill>
                <a:latin typeface="Garamond"/>
                <a:cs typeface="Garamond"/>
              </a:rPr>
              <a:t>                      </a:t>
            </a:r>
            <a:r>
              <a:rPr lang="en-US" sz="1600" u="none" dirty="0" err="1">
                <a:solidFill>
                  <a:srgbClr val="000000"/>
                </a:solidFill>
                <a:latin typeface="Garamond"/>
                <a:cs typeface="Garamond"/>
              </a:rPr>
              <a:t>σ</a:t>
            </a:r>
            <a:r>
              <a:rPr lang="en-US" sz="1600" u="none" dirty="0">
                <a:solidFill>
                  <a:srgbClr val="000000"/>
                </a:solidFill>
                <a:latin typeface="Garamond"/>
                <a:cs typeface="Garamond"/>
              </a:rPr>
              <a:t> ≈ 2.0%</a:t>
            </a:r>
          </a:p>
          <a:p>
            <a:pPr eaLnBrk="1" hangingPunct="1">
              <a:buClrTx/>
              <a:buFontTx/>
              <a:buNone/>
              <a:defRPr/>
            </a:pPr>
            <a:r>
              <a:rPr lang="en-US" sz="1600" b="0" u="none" dirty="0">
                <a:solidFill>
                  <a:srgbClr val="000000"/>
                </a:solidFill>
                <a:latin typeface="Garamond"/>
                <a:cs typeface="Garamond"/>
              </a:rPr>
              <a:t>A small increment of iC</a:t>
            </a:r>
            <a:r>
              <a:rPr lang="en-US" sz="1600" b="0" u="none" baseline="-25000" dirty="0">
                <a:solidFill>
                  <a:srgbClr val="000000"/>
                </a:solidFill>
                <a:latin typeface="Garamond"/>
                <a:cs typeface="Garamond"/>
              </a:rPr>
              <a:t>4</a:t>
            </a:r>
            <a:r>
              <a:rPr lang="en-US" sz="1600" b="0" u="none" dirty="0">
                <a:solidFill>
                  <a:srgbClr val="000000"/>
                </a:solidFill>
                <a:latin typeface="Garamond"/>
                <a:cs typeface="Garamond"/>
              </a:rPr>
              <a:t>H</a:t>
            </a:r>
            <a:r>
              <a:rPr lang="en-US" sz="1600" b="0" u="none" baseline="-25000" dirty="0">
                <a:solidFill>
                  <a:srgbClr val="000000"/>
                </a:solidFill>
                <a:latin typeface="Garamond"/>
                <a:cs typeface="Garamond"/>
              </a:rPr>
              <a:t>10</a:t>
            </a:r>
            <a:r>
              <a:rPr lang="en-US" sz="1600" b="0" u="none" dirty="0">
                <a:solidFill>
                  <a:srgbClr val="000000"/>
                </a:solidFill>
                <a:latin typeface="Garamond"/>
                <a:cs typeface="Garamond"/>
              </a:rPr>
              <a:t> from 10% to 20% (</a:t>
            </a:r>
            <a:r>
              <a:rPr lang="en-US" sz="1600" b="0" i="1" u="none" dirty="0" err="1">
                <a:solidFill>
                  <a:srgbClr val="000000"/>
                </a:solidFill>
                <a:latin typeface="Garamond"/>
                <a:cs typeface="Garamond"/>
              </a:rPr>
              <a:t>δ</a:t>
            </a:r>
            <a:r>
              <a:rPr lang="en-US" sz="1600" b="0" i="1" u="none" baseline="-25000" dirty="0" err="1">
                <a:solidFill>
                  <a:srgbClr val="000000"/>
                </a:solidFill>
                <a:latin typeface="Garamond"/>
                <a:cs typeface="Garamond"/>
              </a:rPr>
              <a:t>cl</a:t>
            </a:r>
            <a:r>
              <a:rPr lang="en-US" sz="1600" b="0" i="1" u="none" baseline="-25000" dirty="0">
                <a:solidFill>
                  <a:srgbClr val="000000"/>
                </a:solidFill>
                <a:latin typeface="Garamond"/>
                <a:cs typeface="Garamond"/>
              </a:rPr>
              <a:t>  </a:t>
            </a:r>
            <a:r>
              <a:rPr lang="en-US" sz="1600" b="0" u="none" dirty="0">
                <a:solidFill>
                  <a:srgbClr val="000000"/>
                </a:solidFill>
                <a:latin typeface="Garamond"/>
                <a:cs typeface="Garamond"/>
              </a:rPr>
              <a:t>= 20/cm) improves resolution by 20% (</a:t>
            </a:r>
            <a:r>
              <a:rPr lang="en-US" sz="1600" b="0" u="none" dirty="0" err="1">
                <a:solidFill>
                  <a:srgbClr val="000000"/>
                </a:solidFill>
                <a:latin typeface="Garamond"/>
                <a:cs typeface="Garamond"/>
              </a:rPr>
              <a:t>σ</a:t>
            </a:r>
            <a:r>
              <a:rPr lang="en-US" sz="1600" b="0" u="none" dirty="0">
                <a:solidFill>
                  <a:srgbClr val="000000"/>
                </a:solidFill>
                <a:latin typeface="Garamond"/>
                <a:cs typeface="Garamond"/>
              </a:rPr>
              <a:t> ≈1.6%) at only a reasonable cost of multiple scattering contribution to momentum and angular resolutions. </a:t>
            </a:r>
          </a:p>
        </p:txBody>
      </p:sp>
      <p:sp>
        <p:nvSpPr>
          <p:cNvPr id="12" name="Text Box 11">
            <a:extLst>
              <a:ext uri="{FF2B5EF4-FFF2-40B4-BE49-F238E27FC236}">
                <a16:creationId xmlns:a16="http://schemas.microsoft.com/office/drawing/2014/main" id="{88D67C98-3C43-4E5C-8FEA-20EC49F3BDD5}"/>
              </a:ext>
            </a:extLst>
          </p:cNvPr>
          <p:cNvSpPr txBox="1">
            <a:spLocks noChangeArrowheads="1"/>
          </p:cNvSpPr>
          <p:nvPr/>
        </p:nvSpPr>
        <p:spPr bwMode="auto">
          <a:xfrm>
            <a:off x="1389793" y="4134438"/>
            <a:ext cx="2820053" cy="20940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67516" tIns="35108" rIns="67516" bIns="35108">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9pPr>
          </a:lstStyle>
          <a:p>
            <a:pPr eaLnBrk="1" hangingPunct="1">
              <a:buClrTx/>
              <a:buFontTx/>
              <a:buNone/>
              <a:defRPr/>
            </a:pPr>
            <a:r>
              <a:rPr lang="en-US" sz="900" b="0" u="none" dirty="0">
                <a:solidFill>
                  <a:srgbClr val="000000"/>
                </a:solidFill>
                <a:latin typeface="Garamond"/>
                <a:cs typeface="Garamond"/>
              </a:rPr>
              <a:t>                   from </a:t>
            </a:r>
            <a:r>
              <a:rPr lang="en-US" sz="900" b="0" i="1" u="none" dirty="0" err="1">
                <a:solidFill>
                  <a:srgbClr val="000000"/>
                </a:solidFill>
                <a:latin typeface="Garamond"/>
                <a:cs typeface="Garamond"/>
              </a:rPr>
              <a:t>Walenta</a:t>
            </a:r>
            <a:r>
              <a:rPr lang="en-US" sz="900" b="0" i="1" u="none" dirty="0">
                <a:solidFill>
                  <a:srgbClr val="000000"/>
                </a:solidFill>
                <a:latin typeface="Garamond"/>
                <a:cs typeface="Garamond"/>
              </a:rPr>
              <a:t> parameterization (1980)</a:t>
            </a:r>
          </a:p>
        </p:txBody>
      </p:sp>
      <p:sp>
        <p:nvSpPr>
          <p:cNvPr id="13" name="Text Box 12">
            <a:extLst>
              <a:ext uri="{FF2B5EF4-FFF2-40B4-BE49-F238E27FC236}">
                <a16:creationId xmlns:a16="http://schemas.microsoft.com/office/drawing/2014/main" id="{85254FD2-6E43-4326-9D94-2E69D22A5312}"/>
              </a:ext>
            </a:extLst>
          </p:cNvPr>
          <p:cNvSpPr txBox="1">
            <a:spLocks noChangeArrowheads="1"/>
          </p:cNvSpPr>
          <p:nvPr/>
        </p:nvSpPr>
        <p:spPr bwMode="auto">
          <a:xfrm>
            <a:off x="7497052" y="4093434"/>
            <a:ext cx="1608906" cy="20940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67516" tIns="35108" rIns="67516" bIns="35108">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9pPr>
          </a:lstStyle>
          <a:p>
            <a:pPr eaLnBrk="1" hangingPunct="1">
              <a:buClrTx/>
              <a:buFontTx/>
              <a:buNone/>
              <a:defRPr/>
            </a:pPr>
            <a:r>
              <a:rPr lang="en-US" sz="900" b="0" u="none" dirty="0">
                <a:solidFill>
                  <a:srgbClr val="000000"/>
                </a:solidFill>
                <a:latin typeface="Garamond"/>
                <a:cs typeface="Garamond"/>
              </a:rPr>
              <a:t>    from </a:t>
            </a:r>
            <a:r>
              <a:rPr lang="en-US" sz="900" b="0" i="1" u="none" dirty="0">
                <a:solidFill>
                  <a:srgbClr val="000000"/>
                </a:solidFill>
                <a:latin typeface="Garamond"/>
                <a:ea typeface="宋体" charset="0"/>
                <a:cs typeface="Garamond"/>
              </a:rPr>
              <a:t>Poisson distribution</a:t>
            </a:r>
          </a:p>
        </p:txBody>
      </p:sp>
      <p:sp>
        <p:nvSpPr>
          <p:cNvPr id="14" name="Text Box 13">
            <a:extLst>
              <a:ext uri="{FF2B5EF4-FFF2-40B4-BE49-F238E27FC236}">
                <a16:creationId xmlns:a16="http://schemas.microsoft.com/office/drawing/2014/main" id="{C4A9F183-61EE-41FE-B48F-151F2CD10C27}"/>
              </a:ext>
            </a:extLst>
          </p:cNvPr>
          <p:cNvSpPr txBox="1">
            <a:spLocks noChangeArrowheads="1"/>
          </p:cNvSpPr>
          <p:nvPr/>
        </p:nvSpPr>
        <p:spPr bwMode="auto">
          <a:xfrm>
            <a:off x="2838868" y="3240041"/>
            <a:ext cx="5730226" cy="27865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67516" tIns="35108" rIns="67516" bIns="35108">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300" b="1" u="sng">
                <a:solidFill>
                  <a:srgbClr val="006633"/>
                </a:solidFill>
                <a:latin typeface="Garamond" charset="0"/>
                <a:ea typeface="ＭＳ Ｐゴシック" charset="0"/>
                <a:cs typeface="ＭＳ Ｐゴシック" charset="0"/>
              </a:defRPr>
            </a:lvl9pPr>
          </a:lstStyle>
          <a:p>
            <a:pPr eaLnBrk="1" hangingPunct="1">
              <a:buClrTx/>
              <a:buFontTx/>
              <a:buNone/>
              <a:defRPr/>
            </a:pPr>
            <a:r>
              <a:rPr lang="en-US" sz="1350" b="0" i="1" u="none" dirty="0">
                <a:solidFill>
                  <a:srgbClr val="FF6600"/>
                </a:solidFill>
                <a:latin typeface="Calibri" charset="0"/>
              </a:rPr>
              <a:t>   </a:t>
            </a:r>
            <a:r>
              <a:rPr lang="en-US" sz="1350" b="0" i="1" u="none" dirty="0" err="1">
                <a:solidFill>
                  <a:srgbClr val="FF6600"/>
                </a:solidFill>
                <a:latin typeface="Calibri" charset="0"/>
              </a:rPr>
              <a:t>dE</a:t>
            </a:r>
            <a:r>
              <a:rPr lang="en-US" sz="1350" b="0" i="1" u="none" dirty="0">
                <a:solidFill>
                  <a:srgbClr val="FF6600"/>
                </a:solidFill>
                <a:latin typeface="Calibri" charset="0"/>
              </a:rPr>
              <a:t>/dx 				                                                          </a:t>
            </a:r>
            <a:r>
              <a:rPr lang="en-US" sz="1350" b="0" i="1" u="none" dirty="0" err="1">
                <a:solidFill>
                  <a:srgbClr val="008000"/>
                </a:solidFill>
                <a:latin typeface="Calibri" charset="0"/>
              </a:rPr>
              <a:t>dN</a:t>
            </a:r>
            <a:r>
              <a:rPr lang="en-US" sz="1350" b="0" i="1" u="none" baseline="-25000" dirty="0" err="1">
                <a:solidFill>
                  <a:srgbClr val="008000"/>
                </a:solidFill>
                <a:latin typeface="Calibri" charset="0"/>
              </a:rPr>
              <a:t>cl</a:t>
            </a:r>
            <a:r>
              <a:rPr lang="en-US" sz="1350" b="0" i="1" u="none" dirty="0">
                <a:solidFill>
                  <a:srgbClr val="008000"/>
                </a:solidFill>
                <a:latin typeface="Calibri" charset="0"/>
              </a:rPr>
              <a:t>/dx</a:t>
            </a:r>
          </a:p>
        </p:txBody>
      </p:sp>
      <p:graphicFrame>
        <p:nvGraphicFramePr>
          <p:cNvPr id="15" name="Object 7">
            <a:extLst>
              <a:ext uri="{FF2B5EF4-FFF2-40B4-BE49-F238E27FC236}">
                <a16:creationId xmlns:a16="http://schemas.microsoft.com/office/drawing/2014/main" id="{07FBABCE-1BDA-4697-97A9-90CB204B73E4}"/>
              </a:ext>
            </a:extLst>
          </p:cNvPr>
          <p:cNvGraphicFramePr>
            <a:graphicFrameLocks noChangeAspect="1"/>
          </p:cNvGraphicFramePr>
          <p:nvPr>
            <p:extLst>
              <p:ext uri="{D42A27DB-BD31-4B8C-83A1-F6EECF244321}">
                <p14:modId xmlns:p14="http://schemas.microsoft.com/office/powerpoint/2010/main" val="2784121793"/>
              </p:ext>
            </p:extLst>
          </p:nvPr>
        </p:nvGraphicFramePr>
        <p:xfrm>
          <a:off x="7084041" y="3589352"/>
          <a:ext cx="1485053" cy="412052"/>
        </p:xfrm>
        <a:graphic>
          <a:graphicData uri="http://schemas.openxmlformats.org/presentationml/2006/ole">
            <mc:AlternateContent xmlns:mc="http://schemas.openxmlformats.org/markup-compatibility/2006">
              <mc:Choice xmlns:v="urn:schemas-microsoft-com:vml" Requires="v">
                <p:oleObj name="Equation" r:id="rId6" imgW="2654300" imgH="736600" progId="Equation.3">
                  <p:embed/>
                </p:oleObj>
              </mc:Choice>
              <mc:Fallback>
                <p:oleObj name="Equation" r:id="rId6" imgW="2654300" imgH="736600" progId="Equation.3">
                  <p:embed/>
                  <p:pic>
                    <p:nvPicPr>
                      <p:cNvPr id="18444"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4041" y="3589352"/>
                        <a:ext cx="1485053" cy="412052"/>
                      </a:xfrm>
                      <a:prstGeom prst="rect">
                        <a:avLst/>
                      </a:prstGeom>
                      <a:solidFill>
                        <a:srgbClr val="CCFFCC"/>
                      </a:solidFill>
                      <a:ln w="9525">
                        <a:solidFill>
                          <a:srgbClr val="000000"/>
                        </a:solidFill>
                        <a:miter lim="800000"/>
                        <a:headEnd/>
                        <a:tailEnd/>
                      </a:ln>
                    </p:spPr>
                  </p:pic>
                </p:oleObj>
              </mc:Fallback>
            </mc:AlternateContent>
          </a:graphicData>
        </a:graphic>
      </p:graphicFrame>
      <p:graphicFrame>
        <p:nvGraphicFramePr>
          <p:cNvPr id="16" name="Object 12">
            <a:extLst>
              <a:ext uri="{FF2B5EF4-FFF2-40B4-BE49-F238E27FC236}">
                <a16:creationId xmlns:a16="http://schemas.microsoft.com/office/drawing/2014/main" id="{3F8A86AF-9139-4260-BCA7-EC4008AC07CE}"/>
              </a:ext>
            </a:extLst>
          </p:cNvPr>
          <p:cNvGraphicFramePr>
            <a:graphicFrameLocks noChangeAspect="1"/>
          </p:cNvGraphicFramePr>
          <p:nvPr>
            <p:extLst>
              <p:ext uri="{D42A27DB-BD31-4B8C-83A1-F6EECF244321}">
                <p14:modId xmlns:p14="http://schemas.microsoft.com/office/powerpoint/2010/main" val="364504658"/>
              </p:ext>
            </p:extLst>
          </p:nvPr>
        </p:nvGraphicFramePr>
        <p:xfrm>
          <a:off x="1504120" y="3702390"/>
          <a:ext cx="2647372" cy="403715"/>
        </p:xfrm>
        <a:graphic>
          <a:graphicData uri="http://schemas.openxmlformats.org/presentationml/2006/ole">
            <mc:AlternateContent xmlns:mc="http://schemas.openxmlformats.org/markup-compatibility/2006">
              <mc:Choice xmlns:v="urn:schemas-microsoft-com:vml" Requires="v">
                <p:oleObj name="Equation" r:id="rId8" imgW="4660900" imgH="711200" progId="Equation.3">
                  <p:embed/>
                </p:oleObj>
              </mc:Choice>
              <mc:Fallback>
                <p:oleObj name="Equation" r:id="rId8" imgW="4660900" imgH="711200" progId="Equation.3">
                  <p:embed/>
                  <p:pic>
                    <p:nvPicPr>
                      <p:cNvPr id="18445"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04120" y="3702390"/>
                        <a:ext cx="2647372" cy="403715"/>
                      </a:xfrm>
                      <a:prstGeom prst="rect">
                        <a:avLst/>
                      </a:prstGeom>
                      <a:solidFill>
                        <a:srgbClr val="CCFFCC"/>
                      </a:solidFill>
                      <a:ln w="9525">
                        <a:solidFill>
                          <a:srgbClr val="000000"/>
                        </a:solidFill>
                        <a:miter lim="800000"/>
                        <a:headEnd/>
                        <a:tailEnd/>
                      </a:ln>
                    </p:spPr>
                  </p:pic>
                </p:oleObj>
              </mc:Fallback>
            </mc:AlternateContent>
          </a:graphicData>
        </a:graphic>
      </p:graphicFrame>
      <p:pic>
        <p:nvPicPr>
          <p:cNvPr id="18" name="Immagine 17">
            <a:extLst>
              <a:ext uri="{FF2B5EF4-FFF2-40B4-BE49-F238E27FC236}">
                <a16:creationId xmlns:a16="http://schemas.microsoft.com/office/drawing/2014/main" id="{F0BBAA85-1E77-4D24-AE9C-5AEBD724AB07}"/>
              </a:ext>
            </a:extLst>
          </p:cNvPr>
          <p:cNvPicPr>
            <a:picLocks noChangeAspect="1"/>
          </p:cNvPicPr>
          <p:nvPr/>
        </p:nvPicPr>
        <p:blipFill>
          <a:blip r:embed="rId10"/>
          <a:stretch>
            <a:fillRect/>
          </a:stretch>
        </p:blipFill>
        <p:spPr>
          <a:xfrm>
            <a:off x="9032678" y="537813"/>
            <a:ext cx="1763539" cy="2590196"/>
          </a:xfrm>
          <a:prstGeom prst="rect">
            <a:avLst/>
          </a:prstGeom>
        </p:spPr>
      </p:pic>
      <p:sp>
        <p:nvSpPr>
          <p:cNvPr id="21" name="CasellaDiTesto 20">
            <a:extLst>
              <a:ext uri="{FF2B5EF4-FFF2-40B4-BE49-F238E27FC236}">
                <a16:creationId xmlns:a16="http://schemas.microsoft.com/office/drawing/2014/main" id="{EE218E33-8652-4176-8568-CED14F05D39B}"/>
              </a:ext>
            </a:extLst>
          </p:cNvPr>
          <p:cNvSpPr txBox="1"/>
          <p:nvPr/>
        </p:nvSpPr>
        <p:spPr>
          <a:xfrm>
            <a:off x="4818581" y="3902785"/>
            <a:ext cx="1514408" cy="923330"/>
          </a:xfrm>
          <a:prstGeom prst="rect">
            <a:avLst/>
          </a:prstGeom>
          <a:noFill/>
        </p:spPr>
        <p:txBody>
          <a:bodyPr wrap="square" rtlCol="0">
            <a:spAutoFit/>
          </a:bodyPr>
          <a:lstStyle/>
          <a:p>
            <a:r>
              <a:rPr lang="en-US" dirty="0"/>
              <a:t>n=number of sampling layers</a:t>
            </a:r>
          </a:p>
        </p:txBody>
      </p:sp>
    </p:spTree>
    <p:extLst>
      <p:ext uri="{BB962C8B-B14F-4D97-AF65-F5344CB8AC3E}">
        <p14:creationId xmlns:p14="http://schemas.microsoft.com/office/powerpoint/2010/main" val="707083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3324D1BA-0336-45BF-A3FA-6CA5EEE17DCB}"/>
              </a:ext>
            </a:extLst>
          </p:cNvPr>
          <p:cNvSpPr>
            <a:spLocks noGrp="1"/>
          </p:cNvSpPr>
          <p:nvPr>
            <p:ph type="dt" sz="half" idx="10"/>
          </p:nvPr>
        </p:nvSpPr>
        <p:spPr/>
        <p:txBody>
          <a:bodyPr/>
          <a:lstStyle/>
          <a:p>
            <a:fld id="{EE0A28BF-7541-4BB3-A15F-0526A3E1AA31}" type="datetime1">
              <a:rPr lang="en-US" smtClean="0"/>
              <a:t>4/14/2021</a:t>
            </a:fld>
            <a:endParaRPr lang="en-US" dirty="0"/>
          </a:p>
        </p:txBody>
      </p:sp>
      <p:sp>
        <p:nvSpPr>
          <p:cNvPr id="4" name="Segnaposto numero diapositiva 3">
            <a:extLst>
              <a:ext uri="{FF2B5EF4-FFF2-40B4-BE49-F238E27FC236}">
                <a16:creationId xmlns:a16="http://schemas.microsoft.com/office/drawing/2014/main" id="{05A48DA2-DE7C-440A-A237-C0FDD6603735}"/>
              </a:ext>
            </a:extLst>
          </p:cNvPr>
          <p:cNvSpPr>
            <a:spLocks noGrp="1"/>
          </p:cNvSpPr>
          <p:nvPr>
            <p:ph type="sldNum" sz="quarter" idx="12"/>
          </p:nvPr>
        </p:nvSpPr>
        <p:spPr/>
        <p:txBody>
          <a:bodyPr/>
          <a:lstStyle/>
          <a:p>
            <a:fld id="{6D22F896-40B5-4ADD-8801-0D06FADFA095}" type="slidenum">
              <a:rPr lang="en-US" smtClean="0"/>
              <a:t>4</a:t>
            </a:fld>
            <a:endParaRPr lang="en-US" dirty="0"/>
          </a:p>
        </p:txBody>
      </p:sp>
      <p:grpSp>
        <p:nvGrpSpPr>
          <p:cNvPr id="74" name="Gruppo 73">
            <a:extLst>
              <a:ext uri="{FF2B5EF4-FFF2-40B4-BE49-F238E27FC236}">
                <a16:creationId xmlns:a16="http://schemas.microsoft.com/office/drawing/2014/main" id="{40AC8995-C7A6-44B6-9B6D-DB9CE6DC1781}"/>
              </a:ext>
            </a:extLst>
          </p:cNvPr>
          <p:cNvGrpSpPr/>
          <p:nvPr/>
        </p:nvGrpSpPr>
        <p:grpSpPr>
          <a:xfrm>
            <a:off x="149550" y="1276998"/>
            <a:ext cx="5333999" cy="5146530"/>
            <a:chOff x="5586540" y="717141"/>
            <a:chExt cx="5493405" cy="5559662"/>
          </a:xfrm>
        </p:grpSpPr>
        <p:grpSp>
          <p:nvGrpSpPr>
            <p:cNvPr id="73" name="Gruppo 72">
              <a:extLst>
                <a:ext uri="{FF2B5EF4-FFF2-40B4-BE49-F238E27FC236}">
                  <a16:creationId xmlns:a16="http://schemas.microsoft.com/office/drawing/2014/main" id="{169B24F1-07E7-44D0-B6F1-4CFE733D7B5E}"/>
                </a:ext>
              </a:extLst>
            </p:cNvPr>
            <p:cNvGrpSpPr/>
            <p:nvPr/>
          </p:nvGrpSpPr>
          <p:grpSpPr>
            <a:xfrm>
              <a:off x="5586540" y="717141"/>
              <a:ext cx="5493405" cy="5559662"/>
              <a:chOff x="5172937" y="600918"/>
              <a:chExt cx="5493405" cy="5559662"/>
            </a:xfrm>
          </p:grpSpPr>
          <p:pic>
            <p:nvPicPr>
              <p:cNvPr id="40" name="Picture 4">
                <a:extLst>
                  <a:ext uri="{FF2B5EF4-FFF2-40B4-BE49-F238E27FC236}">
                    <a16:creationId xmlns:a16="http://schemas.microsoft.com/office/drawing/2014/main" id="{448281BE-F1E1-4A8E-90A2-2AC383B9A2B0}"/>
                  </a:ext>
                </a:extLst>
              </p:cNvPr>
              <p:cNvPicPr>
                <a:picLocks noChangeAspect="1"/>
              </p:cNvPicPr>
              <p:nvPr/>
            </p:nvPicPr>
            <p:blipFill>
              <a:blip r:embed="rId2"/>
              <a:stretch>
                <a:fillRect/>
              </a:stretch>
            </p:blipFill>
            <p:spPr>
              <a:xfrm>
                <a:off x="5172937" y="600918"/>
                <a:ext cx="5493405" cy="3758040"/>
              </a:xfrm>
              <a:prstGeom prst="rect">
                <a:avLst/>
              </a:prstGeom>
              <a:noFill/>
              <a:ln>
                <a:noFill/>
              </a:ln>
            </p:spPr>
          </p:pic>
          <p:sp>
            <p:nvSpPr>
              <p:cNvPr id="41" name="TextBox 17">
                <a:extLst>
                  <a:ext uri="{FF2B5EF4-FFF2-40B4-BE49-F238E27FC236}">
                    <a16:creationId xmlns:a16="http://schemas.microsoft.com/office/drawing/2014/main" id="{1DE5C84D-CDA7-4551-9833-754A0286D133}"/>
                  </a:ext>
                </a:extLst>
              </p:cNvPr>
              <p:cNvSpPr txBox="1"/>
              <p:nvPr/>
            </p:nvSpPr>
            <p:spPr>
              <a:xfrm>
                <a:off x="7919640" y="1191939"/>
                <a:ext cx="838691" cy="379463"/>
              </a:xfrm>
              <a:prstGeom prst="rect">
                <a:avLst/>
              </a:prstGeom>
              <a:noFill/>
            </p:spPr>
            <p:txBody>
              <a:bodyPr wrap="none" rtlCol="0">
                <a:spAutoFit/>
              </a:bodyPr>
              <a:lstStyle/>
              <a:p>
                <a:r>
                  <a:rPr lang="en-US" sz="1866" dirty="0">
                    <a:solidFill>
                      <a:srgbClr val="0070C0"/>
                    </a:solidFill>
                  </a:rPr>
                  <a:t>dN/dx</a:t>
                </a:r>
              </a:p>
            </p:txBody>
          </p:sp>
          <p:sp>
            <p:nvSpPr>
              <p:cNvPr id="42" name="TextBox 48">
                <a:extLst>
                  <a:ext uri="{FF2B5EF4-FFF2-40B4-BE49-F238E27FC236}">
                    <a16:creationId xmlns:a16="http://schemas.microsoft.com/office/drawing/2014/main" id="{A94F3F9B-4C0C-4B80-8C18-843CC1357ED1}"/>
                  </a:ext>
                </a:extLst>
              </p:cNvPr>
              <p:cNvSpPr txBox="1"/>
              <p:nvPr/>
            </p:nvSpPr>
            <p:spPr>
              <a:xfrm>
                <a:off x="8287538" y="1701341"/>
                <a:ext cx="721672" cy="338426"/>
              </a:xfrm>
              <a:prstGeom prst="rect">
                <a:avLst/>
              </a:prstGeom>
              <a:noFill/>
            </p:spPr>
            <p:txBody>
              <a:bodyPr wrap="none" rtlCol="0">
                <a:spAutoFit/>
              </a:bodyPr>
              <a:lstStyle/>
              <a:p>
                <a:r>
                  <a:rPr lang="en-US" sz="1599" dirty="0">
                    <a:solidFill>
                      <a:srgbClr val="0070C0"/>
                    </a:solidFill>
                  </a:rPr>
                  <a:t>dE/dx</a:t>
                </a:r>
              </a:p>
            </p:txBody>
          </p:sp>
          <p:grpSp>
            <p:nvGrpSpPr>
              <p:cNvPr id="43" name="Gruppo 42">
                <a:extLst>
                  <a:ext uri="{FF2B5EF4-FFF2-40B4-BE49-F238E27FC236}">
                    <a16:creationId xmlns:a16="http://schemas.microsoft.com/office/drawing/2014/main" id="{6972543F-DEEB-417D-8557-F6F5659D646D}"/>
                  </a:ext>
                </a:extLst>
              </p:cNvPr>
              <p:cNvGrpSpPr/>
              <p:nvPr/>
            </p:nvGrpSpPr>
            <p:grpSpPr>
              <a:xfrm>
                <a:off x="9256773" y="1350123"/>
                <a:ext cx="1321488" cy="1081292"/>
                <a:chOff x="5806058" y="1113252"/>
                <a:chExt cx="991422" cy="811219"/>
              </a:xfrm>
            </p:grpSpPr>
            <p:sp>
              <p:nvSpPr>
                <p:cNvPr id="44" name="Rectangle 16">
                  <a:extLst>
                    <a:ext uri="{FF2B5EF4-FFF2-40B4-BE49-F238E27FC236}">
                      <a16:creationId xmlns:a16="http://schemas.microsoft.com/office/drawing/2014/main" id="{CF1DA780-1FC4-458A-840C-0E0F1EDB273C}"/>
                    </a:ext>
                  </a:extLst>
                </p:cNvPr>
                <p:cNvSpPr/>
                <p:nvPr/>
              </p:nvSpPr>
              <p:spPr bwMode="auto">
                <a:xfrm>
                  <a:off x="5806880" y="1113252"/>
                  <a:ext cx="990600" cy="811219"/>
                </a:xfrm>
                <a:prstGeom prst="rect">
                  <a:avLst/>
                </a:prstGeom>
                <a:solidFill>
                  <a:srgbClr val="FFFFFF"/>
                </a:solidFill>
                <a:ln w="9525" cap="flat" cmpd="sng" algn="ctr">
                  <a:noFill/>
                  <a:prstDash val="solid"/>
                  <a:round/>
                  <a:headEnd type="none" w="med" len="med"/>
                  <a:tailEnd type="none" w="med" len="med"/>
                </a:ln>
                <a:effectLst/>
              </p:spPr>
              <p:txBody>
                <a:bodyPr vert="horz" wrap="square" lIns="121882" tIns="60941" rIns="121882" bIns="60941" numCol="1" rtlCol="0" anchor="t" anchorCtr="0" compatLnSpc="1">
                  <a:prstTxWarp prst="textNoShape">
                    <a:avLst/>
                  </a:prstTxWarp>
                </a:bodyPr>
                <a:lstStyle/>
                <a:p>
                  <a:pPr defTabSz="1218804" eaLnBrk="0" fontAlgn="base" hangingPunct="0">
                    <a:spcBef>
                      <a:spcPct val="0"/>
                    </a:spcBef>
                    <a:spcAft>
                      <a:spcPct val="0"/>
                    </a:spcAft>
                  </a:pPr>
                  <a:endParaRPr lang="en-US" sz="2399" dirty="0">
                    <a:latin typeface="Arial" charset="0"/>
                    <a:ea typeface="ＭＳ Ｐゴシック" charset="0"/>
                  </a:endParaRPr>
                </a:p>
              </p:txBody>
            </p:sp>
            <p:cxnSp>
              <p:nvCxnSpPr>
                <p:cNvPr id="45" name="Straight Connector 49">
                  <a:extLst>
                    <a:ext uri="{FF2B5EF4-FFF2-40B4-BE49-F238E27FC236}">
                      <a16:creationId xmlns:a16="http://schemas.microsoft.com/office/drawing/2014/main" id="{54DC2527-D790-45D4-A932-877461E5E252}"/>
                    </a:ext>
                  </a:extLst>
                </p:cNvPr>
                <p:cNvCxnSpPr/>
                <p:nvPr/>
              </p:nvCxnSpPr>
              <p:spPr bwMode="auto">
                <a:xfrm>
                  <a:off x="5806880" y="1265652"/>
                  <a:ext cx="282648"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46" name="TextBox 50">
                  <a:extLst>
                    <a:ext uri="{FF2B5EF4-FFF2-40B4-BE49-F238E27FC236}">
                      <a16:creationId xmlns:a16="http://schemas.microsoft.com/office/drawing/2014/main" id="{4FF94176-500A-4279-83DB-E146A4F17DA5}"/>
                    </a:ext>
                  </a:extLst>
                </p:cNvPr>
                <p:cNvSpPr txBox="1"/>
                <p:nvPr/>
              </p:nvSpPr>
              <p:spPr>
                <a:xfrm>
                  <a:off x="6212858" y="1113252"/>
                  <a:ext cx="361028" cy="253898"/>
                </a:xfrm>
                <a:prstGeom prst="rect">
                  <a:avLst/>
                </a:prstGeom>
                <a:noFill/>
              </p:spPr>
              <p:txBody>
                <a:bodyPr wrap="none" rtlCol="0">
                  <a:spAutoFit/>
                </a:bodyPr>
                <a:lstStyle/>
                <a:p>
                  <a:r>
                    <a:rPr lang="en-US" sz="1599" dirty="0"/>
                    <a:t>e/μ</a:t>
                  </a:r>
                </a:p>
              </p:txBody>
            </p:sp>
            <p:cxnSp>
              <p:nvCxnSpPr>
                <p:cNvPr id="47" name="Straight Connector 51">
                  <a:extLst>
                    <a:ext uri="{FF2B5EF4-FFF2-40B4-BE49-F238E27FC236}">
                      <a16:creationId xmlns:a16="http://schemas.microsoft.com/office/drawing/2014/main" id="{23930E13-6D11-4A4F-96B8-C615251B4DD1}"/>
                    </a:ext>
                  </a:extLst>
                </p:cNvPr>
                <p:cNvCxnSpPr/>
                <p:nvPr/>
              </p:nvCxnSpPr>
              <p:spPr bwMode="auto">
                <a:xfrm>
                  <a:off x="5806058" y="1418052"/>
                  <a:ext cx="282648" cy="0"/>
                </a:xfrm>
                <a:prstGeom prst="line">
                  <a:avLst/>
                </a:prstGeom>
                <a:solidFill>
                  <a:schemeClr val="accent1"/>
                </a:solidFill>
                <a:ln w="127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48" name="TextBox 52">
                  <a:extLst>
                    <a:ext uri="{FF2B5EF4-FFF2-40B4-BE49-F238E27FC236}">
                      <a16:creationId xmlns:a16="http://schemas.microsoft.com/office/drawing/2014/main" id="{167892FD-3977-4142-B349-3793B238FB7B}"/>
                    </a:ext>
                  </a:extLst>
                </p:cNvPr>
                <p:cNvSpPr txBox="1"/>
                <p:nvPr/>
              </p:nvSpPr>
              <p:spPr>
                <a:xfrm>
                  <a:off x="6212858" y="1265652"/>
                  <a:ext cx="370649" cy="253898"/>
                </a:xfrm>
                <a:prstGeom prst="rect">
                  <a:avLst/>
                </a:prstGeom>
                <a:noFill/>
                <a:ln>
                  <a:noFill/>
                </a:ln>
              </p:spPr>
              <p:txBody>
                <a:bodyPr wrap="none" rtlCol="0">
                  <a:spAutoFit/>
                </a:bodyPr>
                <a:lstStyle/>
                <a:p>
                  <a:r>
                    <a:rPr lang="en-US" sz="1599" dirty="0">
                      <a:solidFill>
                        <a:srgbClr val="FF0000"/>
                      </a:solidFill>
                    </a:rPr>
                    <a:t>μ/π</a:t>
                  </a:r>
                </a:p>
              </p:txBody>
            </p:sp>
            <p:cxnSp>
              <p:nvCxnSpPr>
                <p:cNvPr id="49" name="Straight Connector 53">
                  <a:extLst>
                    <a:ext uri="{FF2B5EF4-FFF2-40B4-BE49-F238E27FC236}">
                      <a16:creationId xmlns:a16="http://schemas.microsoft.com/office/drawing/2014/main" id="{528781DF-2FF2-45EC-8E6F-2367D67D81CC}"/>
                    </a:ext>
                  </a:extLst>
                </p:cNvPr>
                <p:cNvCxnSpPr/>
                <p:nvPr/>
              </p:nvCxnSpPr>
              <p:spPr bwMode="auto">
                <a:xfrm>
                  <a:off x="5806058" y="1570452"/>
                  <a:ext cx="282648" cy="0"/>
                </a:xfrm>
                <a:prstGeom prst="line">
                  <a:avLst/>
                </a:prstGeom>
                <a:solidFill>
                  <a:schemeClr val="accent1"/>
                </a:solidFill>
                <a:ln w="12700" cap="flat" cmpd="sng" algn="ctr">
                  <a:solidFill>
                    <a:srgbClr val="3366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50" name="TextBox 54">
                  <a:extLst>
                    <a:ext uri="{FF2B5EF4-FFF2-40B4-BE49-F238E27FC236}">
                      <a16:creationId xmlns:a16="http://schemas.microsoft.com/office/drawing/2014/main" id="{2E0B0AC3-4606-49BD-AFAC-2576DB7FC893}"/>
                    </a:ext>
                  </a:extLst>
                </p:cNvPr>
                <p:cNvSpPr txBox="1"/>
                <p:nvPr/>
              </p:nvSpPr>
              <p:spPr>
                <a:xfrm>
                  <a:off x="6212858" y="1418052"/>
                  <a:ext cx="403120" cy="253898"/>
                </a:xfrm>
                <a:prstGeom prst="rect">
                  <a:avLst/>
                </a:prstGeom>
                <a:noFill/>
                <a:ln>
                  <a:noFill/>
                </a:ln>
              </p:spPr>
              <p:txBody>
                <a:bodyPr wrap="none" rtlCol="0">
                  <a:spAutoFit/>
                </a:bodyPr>
                <a:lstStyle/>
                <a:p>
                  <a:r>
                    <a:rPr lang="en-US" sz="1599" dirty="0">
                      <a:solidFill>
                        <a:srgbClr val="3366FF"/>
                      </a:solidFill>
                    </a:rPr>
                    <a:t>K/π</a:t>
                  </a:r>
                </a:p>
              </p:txBody>
            </p:sp>
            <p:cxnSp>
              <p:nvCxnSpPr>
                <p:cNvPr id="51" name="Straight Connector 55">
                  <a:extLst>
                    <a:ext uri="{FF2B5EF4-FFF2-40B4-BE49-F238E27FC236}">
                      <a16:creationId xmlns:a16="http://schemas.microsoft.com/office/drawing/2014/main" id="{9E2C023C-AC28-4C2D-8966-8144A47E8AE8}"/>
                    </a:ext>
                  </a:extLst>
                </p:cNvPr>
                <p:cNvCxnSpPr/>
                <p:nvPr/>
              </p:nvCxnSpPr>
              <p:spPr bwMode="auto">
                <a:xfrm>
                  <a:off x="5806058" y="1722852"/>
                  <a:ext cx="282648" cy="0"/>
                </a:xfrm>
                <a:prstGeom prst="line">
                  <a:avLst/>
                </a:prstGeom>
                <a:solidFill>
                  <a:schemeClr val="accent1"/>
                </a:solidFill>
                <a:ln w="12700" cap="flat" cmpd="sng" algn="ctr">
                  <a:solidFill>
                    <a:srgbClr val="008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52" name="TextBox 56">
                  <a:extLst>
                    <a:ext uri="{FF2B5EF4-FFF2-40B4-BE49-F238E27FC236}">
                      <a16:creationId xmlns:a16="http://schemas.microsoft.com/office/drawing/2014/main" id="{56E55669-DC85-4A6A-AF64-D328C6057F00}"/>
                    </a:ext>
                  </a:extLst>
                </p:cNvPr>
                <p:cNvSpPr txBox="1"/>
                <p:nvPr/>
              </p:nvSpPr>
              <p:spPr>
                <a:xfrm>
                  <a:off x="6212858" y="1570452"/>
                  <a:ext cx="407930" cy="253898"/>
                </a:xfrm>
                <a:prstGeom prst="rect">
                  <a:avLst/>
                </a:prstGeom>
                <a:noFill/>
                <a:ln>
                  <a:noFill/>
                </a:ln>
              </p:spPr>
              <p:txBody>
                <a:bodyPr wrap="none" rtlCol="0">
                  <a:spAutoFit/>
                </a:bodyPr>
                <a:lstStyle/>
                <a:p>
                  <a:r>
                    <a:rPr lang="en-US" sz="1599" dirty="0">
                      <a:solidFill>
                        <a:srgbClr val="008000"/>
                      </a:solidFill>
                    </a:rPr>
                    <a:t>K/p</a:t>
                  </a:r>
                </a:p>
              </p:txBody>
            </p:sp>
          </p:grpSp>
          <p:sp>
            <p:nvSpPr>
              <p:cNvPr id="53" name="Rectangle 28">
                <a:extLst>
                  <a:ext uri="{FF2B5EF4-FFF2-40B4-BE49-F238E27FC236}">
                    <a16:creationId xmlns:a16="http://schemas.microsoft.com/office/drawing/2014/main" id="{CD842AE9-364C-42BF-84D0-AFEFBA500A12}"/>
                  </a:ext>
                </a:extLst>
              </p:cNvPr>
              <p:cNvSpPr/>
              <p:nvPr/>
            </p:nvSpPr>
            <p:spPr bwMode="auto">
              <a:xfrm>
                <a:off x="6798141" y="3057318"/>
                <a:ext cx="168980" cy="682073"/>
              </a:xfrm>
              <a:prstGeom prst="rect">
                <a:avLst/>
              </a:prstGeom>
              <a:solidFill>
                <a:srgbClr val="FFFF00">
                  <a:alpha val="52000"/>
                </a:srgbClr>
              </a:solidFill>
              <a:ln w="9525" cap="flat" cmpd="sng" algn="ctr">
                <a:solidFill>
                  <a:srgbClr val="003E65"/>
                </a:solidFill>
                <a:prstDash val="solid"/>
                <a:round/>
                <a:headEnd type="none" w="med" len="med"/>
                <a:tailEnd type="none" w="med" len="med"/>
              </a:ln>
              <a:effectLst/>
            </p:spPr>
            <p:txBody>
              <a:bodyPr vert="horz" wrap="square" lIns="121882" tIns="60941" rIns="121882" bIns="60941" numCol="1" rtlCol="0" anchor="t" anchorCtr="0" compatLnSpc="1">
                <a:prstTxWarp prst="textNoShape">
                  <a:avLst/>
                </a:prstTxWarp>
              </a:bodyPr>
              <a:lstStyle/>
              <a:p>
                <a:pPr defTabSz="1218804" eaLnBrk="0" fontAlgn="base" hangingPunct="0">
                  <a:spcBef>
                    <a:spcPct val="0"/>
                  </a:spcBef>
                  <a:spcAft>
                    <a:spcPct val="0"/>
                  </a:spcAft>
                </a:pPr>
                <a:endParaRPr lang="en-US" sz="2399" dirty="0">
                  <a:latin typeface="Arial" charset="0"/>
                  <a:ea typeface="ＭＳ Ｐゴシック" charset="0"/>
                </a:endParaRPr>
              </a:p>
            </p:txBody>
          </p:sp>
          <p:cxnSp>
            <p:nvCxnSpPr>
              <p:cNvPr id="58" name="Connettore 2 57">
                <a:extLst>
                  <a:ext uri="{FF2B5EF4-FFF2-40B4-BE49-F238E27FC236}">
                    <a16:creationId xmlns:a16="http://schemas.microsoft.com/office/drawing/2014/main" id="{B3C3C88A-DB78-4891-8D65-21B190C1E8E6}"/>
                  </a:ext>
                </a:extLst>
              </p:cNvPr>
              <p:cNvCxnSpPr>
                <a:stCxn id="41" idx="2"/>
              </p:cNvCxnSpPr>
              <p:nvPr/>
            </p:nvCxnSpPr>
            <p:spPr bwMode="auto">
              <a:xfrm flipH="1">
                <a:off x="7670338" y="1571402"/>
                <a:ext cx="668648" cy="378879"/>
              </a:xfrm>
              <a:prstGeom prst="straightConnector1">
                <a:avLst/>
              </a:prstGeom>
              <a:solidFill>
                <a:srgbClr val="00B8FF"/>
              </a:solidFill>
              <a:ln w="9525" cap="flat" cmpd="sng" algn="ctr">
                <a:solidFill>
                  <a:srgbClr val="0070C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9" name="Connettore 2 58">
                <a:extLst>
                  <a:ext uri="{FF2B5EF4-FFF2-40B4-BE49-F238E27FC236}">
                    <a16:creationId xmlns:a16="http://schemas.microsoft.com/office/drawing/2014/main" id="{B4058D26-E047-45C1-9E9F-04C8AB922BFE}"/>
                  </a:ext>
                </a:extLst>
              </p:cNvPr>
              <p:cNvCxnSpPr>
                <a:stCxn id="42" idx="2"/>
              </p:cNvCxnSpPr>
              <p:nvPr/>
            </p:nvCxnSpPr>
            <p:spPr bwMode="auto">
              <a:xfrm flipH="1">
                <a:off x="7512698" y="2039767"/>
                <a:ext cx="1135676" cy="719594"/>
              </a:xfrm>
              <a:prstGeom prst="straightConnector1">
                <a:avLst/>
              </a:prstGeom>
              <a:solidFill>
                <a:srgbClr val="00B8FF"/>
              </a:solidFill>
              <a:ln w="9525" cap="flat" cmpd="sng" algn="ctr">
                <a:solidFill>
                  <a:srgbClr val="0070C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nvGrpSpPr>
              <p:cNvPr id="60" name="Gruppo 59">
                <a:extLst>
                  <a:ext uri="{FF2B5EF4-FFF2-40B4-BE49-F238E27FC236}">
                    <a16:creationId xmlns:a16="http://schemas.microsoft.com/office/drawing/2014/main" id="{6785DC23-8EE7-4DB9-B893-5E07D051F4E3}"/>
                  </a:ext>
                </a:extLst>
              </p:cNvPr>
              <p:cNvGrpSpPr/>
              <p:nvPr/>
            </p:nvGrpSpPr>
            <p:grpSpPr>
              <a:xfrm>
                <a:off x="6249261" y="4580998"/>
                <a:ext cx="4076555" cy="1579582"/>
                <a:chOff x="3544775" y="3436809"/>
                <a:chExt cx="3058360" cy="1185052"/>
              </a:xfrm>
            </p:grpSpPr>
            <p:grpSp>
              <p:nvGrpSpPr>
                <p:cNvPr id="61" name="Gruppo 60">
                  <a:extLst>
                    <a:ext uri="{FF2B5EF4-FFF2-40B4-BE49-F238E27FC236}">
                      <a16:creationId xmlns:a16="http://schemas.microsoft.com/office/drawing/2014/main" id="{4BCC2CA1-EEE0-40EE-85C6-4F63383B65D2}"/>
                    </a:ext>
                  </a:extLst>
                </p:cNvPr>
                <p:cNvGrpSpPr/>
                <p:nvPr/>
              </p:nvGrpSpPr>
              <p:grpSpPr>
                <a:xfrm>
                  <a:off x="3544775" y="3436809"/>
                  <a:ext cx="3058360" cy="1185052"/>
                  <a:chOff x="272587" y="3367654"/>
                  <a:chExt cx="3058360" cy="1185052"/>
                </a:xfrm>
              </p:grpSpPr>
              <p:grpSp>
                <p:nvGrpSpPr>
                  <p:cNvPr id="63" name="Group 68">
                    <a:extLst>
                      <a:ext uri="{FF2B5EF4-FFF2-40B4-BE49-F238E27FC236}">
                        <a16:creationId xmlns:a16="http://schemas.microsoft.com/office/drawing/2014/main" id="{51975B6A-3C08-4D27-A02B-247D225C89EC}"/>
                      </a:ext>
                    </a:extLst>
                  </p:cNvPr>
                  <p:cNvGrpSpPr/>
                  <p:nvPr/>
                </p:nvGrpSpPr>
                <p:grpSpPr>
                  <a:xfrm>
                    <a:off x="272587" y="3367654"/>
                    <a:ext cx="3058360" cy="1185052"/>
                    <a:chOff x="4648200" y="3409950"/>
                    <a:chExt cx="3175200" cy="1254125"/>
                  </a:xfrm>
                </p:grpSpPr>
                <p:pic>
                  <p:nvPicPr>
                    <p:cNvPr id="65" name="Picture 58">
                      <a:extLst>
                        <a:ext uri="{FF2B5EF4-FFF2-40B4-BE49-F238E27FC236}">
                          <a16:creationId xmlns:a16="http://schemas.microsoft.com/office/drawing/2014/main" id="{0523D148-B400-436C-B3F3-33253D4FBB01}"/>
                        </a:ext>
                      </a:extLst>
                    </p:cNvPr>
                    <p:cNvPicPr>
                      <a:picLocks noChangeAspect="1"/>
                    </p:cNvPicPr>
                    <p:nvPr/>
                  </p:nvPicPr>
                  <p:blipFill rotWithShape="1">
                    <a:blip r:embed="rId3"/>
                    <a:srcRect l="12764" t="4261" r="896" b="36018"/>
                    <a:stretch/>
                  </p:blipFill>
                  <p:spPr>
                    <a:xfrm>
                      <a:off x="4648200" y="3409950"/>
                      <a:ext cx="3175200" cy="1245750"/>
                    </a:xfrm>
                    <a:prstGeom prst="rect">
                      <a:avLst/>
                    </a:prstGeom>
                  </p:spPr>
                </p:pic>
                <p:sp>
                  <p:nvSpPr>
                    <p:cNvPr id="66" name="TextBox 62">
                      <a:extLst>
                        <a:ext uri="{FF2B5EF4-FFF2-40B4-BE49-F238E27FC236}">
                          <a16:creationId xmlns:a16="http://schemas.microsoft.com/office/drawing/2014/main" id="{C9D302EA-E860-46E0-BDBA-E57F183E377C}"/>
                        </a:ext>
                      </a:extLst>
                    </p:cNvPr>
                    <p:cNvSpPr txBox="1"/>
                    <p:nvPr/>
                  </p:nvSpPr>
                  <p:spPr>
                    <a:xfrm>
                      <a:off x="6681836" y="3846106"/>
                      <a:ext cx="522223" cy="301278"/>
                    </a:xfrm>
                    <a:prstGeom prst="rect">
                      <a:avLst/>
                    </a:prstGeom>
                    <a:solidFill>
                      <a:srgbClr val="FFFFFF"/>
                    </a:solidFill>
                  </p:spPr>
                  <p:txBody>
                    <a:bodyPr wrap="square" rtlCol="0">
                      <a:spAutoFit/>
                    </a:bodyPr>
                    <a:lstStyle/>
                    <a:p>
                      <a:r>
                        <a:rPr lang="en-US" sz="1866" dirty="0">
                          <a:solidFill>
                            <a:srgbClr val="CC66FF"/>
                          </a:solidFill>
                        </a:rPr>
                        <a:t>3σ</a:t>
                      </a:r>
                    </a:p>
                  </p:txBody>
                </p:sp>
                <p:sp>
                  <p:nvSpPr>
                    <p:cNvPr id="67" name="Rectangle 64">
                      <a:extLst>
                        <a:ext uri="{FF2B5EF4-FFF2-40B4-BE49-F238E27FC236}">
                          <a16:creationId xmlns:a16="http://schemas.microsoft.com/office/drawing/2014/main" id="{C5BD288A-1FC4-4F66-91C4-DAD0EF74EB6F}"/>
                        </a:ext>
                      </a:extLst>
                    </p:cNvPr>
                    <p:cNvSpPr/>
                    <p:nvPr/>
                  </p:nvSpPr>
                  <p:spPr bwMode="auto">
                    <a:xfrm>
                      <a:off x="5119570" y="3911601"/>
                      <a:ext cx="77904" cy="752474"/>
                    </a:xfrm>
                    <a:prstGeom prst="rect">
                      <a:avLst/>
                    </a:prstGeom>
                    <a:solidFill>
                      <a:srgbClr val="FFFF00">
                        <a:alpha val="52000"/>
                      </a:srgbClr>
                    </a:solidFill>
                    <a:ln w="9525" cap="flat" cmpd="sng" algn="ctr">
                      <a:solidFill>
                        <a:srgbClr val="003E65"/>
                      </a:solidFill>
                      <a:prstDash val="solid"/>
                      <a:round/>
                      <a:headEnd type="none" w="med" len="med"/>
                      <a:tailEnd type="none" w="med" len="med"/>
                    </a:ln>
                    <a:effectLst/>
                  </p:spPr>
                  <p:txBody>
                    <a:bodyPr vert="horz" wrap="square" lIns="121882" tIns="60941" rIns="121882" bIns="60941" numCol="1" rtlCol="0" anchor="t" anchorCtr="0" compatLnSpc="1">
                      <a:prstTxWarp prst="textNoShape">
                        <a:avLst/>
                      </a:prstTxWarp>
                    </a:bodyPr>
                    <a:lstStyle/>
                    <a:p>
                      <a:pPr defTabSz="1218804" eaLnBrk="0" fontAlgn="base" hangingPunct="0">
                        <a:spcBef>
                          <a:spcPct val="0"/>
                        </a:spcBef>
                        <a:spcAft>
                          <a:spcPct val="0"/>
                        </a:spcAft>
                      </a:pPr>
                      <a:endParaRPr lang="en-US" sz="2399" dirty="0">
                        <a:latin typeface="Arial" charset="0"/>
                        <a:ea typeface="ＭＳ Ｐゴシック" charset="0"/>
                      </a:endParaRPr>
                    </a:p>
                  </p:txBody>
                </p:sp>
                <p:cxnSp>
                  <p:nvCxnSpPr>
                    <p:cNvPr id="68" name="Straight Connector 60">
                      <a:extLst>
                        <a:ext uri="{FF2B5EF4-FFF2-40B4-BE49-F238E27FC236}">
                          <a16:creationId xmlns:a16="http://schemas.microsoft.com/office/drawing/2014/main" id="{BB33D38F-C3C7-4EEC-8CAD-C8EBBA9787B8}"/>
                        </a:ext>
                      </a:extLst>
                    </p:cNvPr>
                    <p:cNvCxnSpPr/>
                    <p:nvPr/>
                  </p:nvCxnSpPr>
                  <p:spPr bwMode="auto">
                    <a:xfrm>
                      <a:off x="4956175" y="3911600"/>
                      <a:ext cx="2339975" cy="0"/>
                    </a:xfrm>
                    <a:prstGeom prst="line">
                      <a:avLst/>
                    </a:prstGeom>
                    <a:solidFill>
                      <a:schemeClr val="accent1"/>
                    </a:solidFill>
                    <a:ln w="19050" cap="flat" cmpd="sng" algn="ctr">
                      <a:solidFill>
                        <a:srgbClr val="CC66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sp>
                <p:nvSpPr>
                  <p:cNvPr id="64" name="Oval 71">
                    <a:extLst>
                      <a:ext uri="{FF2B5EF4-FFF2-40B4-BE49-F238E27FC236}">
                        <a16:creationId xmlns:a16="http://schemas.microsoft.com/office/drawing/2014/main" id="{33914DB6-3296-44A1-83FE-F58D71A5482D}"/>
                      </a:ext>
                    </a:extLst>
                  </p:cNvPr>
                  <p:cNvSpPr/>
                  <p:nvPr/>
                </p:nvSpPr>
                <p:spPr bwMode="auto">
                  <a:xfrm>
                    <a:off x="2682142" y="3885314"/>
                    <a:ext cx="533400" cy="258954"/>
                  </a:xfrm>
                  <a:prstGeom prst="ellipse">
                    <a:avLst/>
                  </a:prstGeom>
                  <a:noFill/>
                  <a:ln w="19050" cap="flat" cmpd="sng" algn="ctr">
                    <a:solidFill>
                      <a:srgbClr val="FF0000"/>
                    </a:solidFill>
                    <a:prstDash val="solid"/>
                    <a:round/>
                    <a:headEnd type="none" w="med" len="med"/>
                    <a:tailEnd type="none" w="med" len="med"/>
                  </a:ln>
                  <a:effectLst/>
                </p:spPr>
                <p:txBody>
                  <a:bodyPr vert="horz" wrap="square" lIns="121882" tIns="60941" rIns="121882" bIns="60941" numCol="1" rtlCol="0" anchor="t" anchorCtr="0" compatLnSpc="1">
                    <a:prstTxWarp prst="textNoShape">
                      <a:avLst/>
                    </a:prstTxWarp>
                  </a:bodyPr>
                  <a:lstStyle/>
                  <a:p>
                    <a:pPr defTabSz="1218804" eaLnBrk="0" fontAlgn="base" hangingPunct="0">
                      <a:spcBef>
                        <a:spcPct val="0"/>
                      </a:spcBef>
                      <a:spcAft>
                        <a:spcPct val="0"/>
                      </a:spcAft>
                    </a:pPr>
                    <a:endParaRPr lang="en-US" sz="2399" dirty="0">
                      <a:latin typeface="Arial" charset="0"/>
                      <a:ea typeface="ＭＳ Ｐゴシック" charset="0"/>
                    </a:endParaRPr>
                  </a:p>
                </p:txBody>
              </p:sp>
            </p:grpSp>
            <p:sp>
              <p:nvSpPr>
                <p:cNvPr id="62" name="CasellaDiTesto 61">
                  <a:extLst>
                    <a:ext uri="{FF2B5EF4-FFF2-40B4-BE49-F238E27FC236}">
                      <a16:creationId xmlns:a16="http://schemas.microsoft.com/office/drawing/2014/main" id="{B05A5C2A-22D1-445A-A0E3-8531DA1B43FB}"/>
                    </a:ext>
                  </a:extLst>
                </p:cNvPr>
                <p:cNvSpPr txBox="1"/>
                <p:nvPr/>
              </p:nvSpPr>
              <p:spPr>
                <a:xfrm>
                  <a:off x="4620065" y="3442360"/>
                  <a:ext cx="1325556" cy="407737"/>
                </a:xfrm>
                <a:prstGeom prst="rect">
                  <a:avLst/>
                </a:prstGeom>
                <a:solidFill>
                  <a:schemeClr val="bg1"/>
                </a:solidFill>
              </p:spPr>
              <p:txBody>
                <a:bodyPr wrap="square" rtlCol="0">
                  <a:spAutoFit/>
                </a:bodyPr>
                <a:lstStyle/>
                <a:p>
                  <a:r>
                    <a:rPr lang="en-US" sz="1466" dirty="0"/>
                    <a:t>N</a:t>
                  </a:r>
                  <a:r>
                    <a:rPr lang="el-GR" sz="1466" dirty="0"/>
                    <a:t>σ</a:t>
                  </a:r>
                  <a:r>
                    <a:rPr lang="en-US" sz="1466" dirty="0"/>
                    <a:t> K/</a:t>
                  </a:r>
                  <a:r>
                    <a:rPr lang="el-GR" sz="1466" dirty="0"/>
                    <a:t>π</a:t>
                  </a:r>
                  <a:r>
                    <a:rPr lang="en-US" sz="1466" dirty="0"/>
                    <a:t> separation with TOF over 2 m</a:t>
                  </a:r>
                </a:p>
              </p:txBody>
            </p:sp>
          </p:grpSp>
          <p:cxnSp>
            <p:nvCxnSpPr>
              <p:cNvPr id="69" name="Connettore 2 68">
                <a:extLst>
                  <a:ext uri="{FF2B5EF4-FFF2-40B4-BE49-F238E27FC236}">
                    <a16:creationId xmlns:a16="http://schemas.microsoft.com/office/drawing/2014/main" id="{BC254087-6297-41C2-874B-E74DC6C147BC}"/>
                  </a:ext>
                </a:extLst>
              </p:cNvPr>
              <p:cNvCxnSpPr>
                <a:stCxn id="53" idx="2"/>
                <a:endCxn id="67" idx="0"/>
              </p:cNvCxnSpPr>
              <p:nvPr/>
            </p:nvCxnSpPr>
            <p:spPr bwMode="auto">
              <a:xfrm>
                <a:off x="6882631" y="3739391"/>
                <a:ext cx="21820" cy="1473441"/>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cxnSp>
          <p:nvCxnSpPr>
            <p:cNvPr id="54" name="Straight Connector 21">
              <a:extLst>
                <a:ext uri="{FF2B5EF4-FFF2-40B4-BE49-F238E27FC236}">
                  <a16:creationId xmlns:a16="http://schemas.microsoft.com/office/drawing/2014/main" id="{FD28EC1F-B307-4BC2-888B-707E02E718DF}"/>
                </a:ext>
              </a:extLst>
            </p:cNvPr>
            <p:cNvCxnSpPr/>
            <p:nvPr/>
          </p:nvCxnSpPr>
          <p:spPr bwMode="auto">
            <a:xfrm>
              <a:off x="6090773" y="3088139"/>
              <a:ext cx="4585273" cy="0"/>
            </a:xfrm>
            <a:prstGeom prst="line">
              <a:avLst/>
            </a:prstGeom>
            <a:solidFill>
              <a:schemeClr val="accent1"/>
            </a:solidFill>
            <a:ln w="28575" cap="flat" cmpd="sng" algn="ctr">
              <a:solidFill>
                <a:srgbClr val="CC66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pic>
        <p:nvPicPr>
          <p:cNvPr id="55" name="Picture 6">
            <a:extLst>
              <a:ext uri="{FF2B5EF4-FFF2-40B4-BE49-F238E27FC236}">
                <a16:creationId xmlns:a16="http://schemas.microsoft.com/office/drawing/2014/main" id="{9864DBAA-4075-4E5B-B708-689411B8B95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3237" y="3596707"/>
            <a:ext cx="3411274" cy="2223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6" name="TextBox 4">
            <a:extLst>
              <a:ext uri="{FF2B5EF4-FFF2-40B4-BE49-F238E27FC236}">
                <a16:creationId xmlns:a16="http://schemas.microsoft.com/office/drawing/2014/main" id="{86AD4B6B-22A7-4EA7-A6C9-C6C1DB3FF4AE}"/>
              </a:ext>
            </a:extLst>
          </p:cNvPr>
          <p:cNvSpPr txBox="1">
            <a:spLocks noChangeArrowheads="1"/>
          </p:cNvSpPr>
          <p:nvPr/>
        </p:nvSpPr>
        <p:spPr bwMode="auto">
          <a:xfrm>
            <a:off x="8137034" y="6273481"/>
            <a:ext cx="3344710" cy="5845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sz="1599" i="1" dirty="0"/>
              <a:t>Analytic evaluation, prof </a:t>
            </a:r>
            <a:r>
              <a:rPr lang="en-US" sz="1599" i="1" dirty="0" err="1"/>
              <a:t>F.Grancagnolo</a:t>
            </a:r>
            <a:endParaRPr lang="en-US" sz="1599" i="1" dirty="0"/>
          </a:p>
          <a:p>
            <a:r>
              <a:rPr lang="en-US" sz="1599" i="1" dirty="0"/>
              <a:t>To be checked with test beam and simulations</a:t>
            </a:r>
          </a:p>
        </p:txBody>
      </p:sp>
      <p:sp>
        <p:nvSpPr>
          <p:cNvPr id="57" name="Rettangolo 56">
            <a:extLst>
              <a:ext uri="{FF2B5EF4-FFF2-40B4-BE49-F238E27FC236}">
                <a16:creationId xmlns:a16="http://schemas.microsoft.com/office/drawing/2014/main" id="{459847F2-304D-4B1E-BA26-A34AFFB7C780}"/>
              </a:ext>
            </a:extLst>
          </p:cNvPr>
          <p:cNvSpPr/>
          <p:nvPr/>
        </p:nvSpPr>
        <p:spPr>
          <a:xfrm>
            <a:off x="6708452" y="1674656"/>
            <a:ext cx="3837774" cy="1656223"/>
          </a:xfrm>
          <a:prstGeom prst="rect">
            <a:avLst/>
          </a:prstGeom>
        </p:spPr>
        <p:txBody>
          <a:bodyPr wrap="square">
            <a:spAutoFit/>
          </a:bodyPr>
          <a:lstStyle/>
          <a:p>
            <a:pPr marL="336441" indent="-336441">
              <a:spcBef>
                <a:spcPts val="500"/>
              </a:spcBef>
              <a:buClr>
                <a:srgbClr val="CC9900"/>
              </a:buClr>
              <a:buSzPct val="65000"/>
              <a:buFont typeface="Wingdings" charset="0"/>
              <a:buChar char=""/>
              <a:tabLst>
                <a:tab pos="336441" algn="l"/>
                <a:tab pos="933147" algn="l"/>
                <a:tab pos="1531969" algn="l"/>
                <a:tab pos="2130791" algn="l"/>
                <a:tab pos="2729613" algn="l"/>
                <a:tab pos="3328435" algn="l"/>
                <a:tab pos="3927257" algn="l"/>
                <a:tab pos="4526079" algn="l"/>
                <a:tab pos="5124901" algn="l"/>
                <a:tab pos="5723723" algn="l"/>
                <a:tab pos="6322545" algn="l"/>
                <a:tab pos="6921367" algn="l"/>
                <a:tab pos="7520188" algn="l"/>
                <a:tab pos="8119011" algn="l"/>
                <a:tab pos="8717832" algn="l"/>
                <a:tab pos="9316655" algn="l"/>
                <a:tab pos="9915476" algn="l"/>
                <a:tab pos="10514299" algn="l"/>
                <a:tab pos="11113120" algn="l"/>
                <a:tab pos="11711943" algn="l"/>
                <a:tab pos="12310764" algn="l"/>
              </a:tabLst>
              <a:defRPr/>
            </a:pPr>
            <a:r>
              <a:rPr lang="en-US" sz="1866" dirty="0">
                <a:solidFill>
                  <a:srgbClr val="000000"/>
                </a:solidFill>
              </a:rPr>
              <a:t>80% cluster counting efficiency.</a:t>
            </a:r>
          </a:p>
          <a:p>
            <a:pPr marL="336441" indent="-336441">
              <a:spcBef>
                <a:spcPts val="500"/>
              </a:spcBef>
              <a:buClr>
                <a:srgbClr val="CC9900"/>
              </a:buClr>
              <a:buSzPct val="65000"/>
              <a:buFont typeface="Wingdings" charset="0"/>
              <a:buChar char=""/>
              <a:tabLst>
                <a:tab pos="336441" algn="l"/>
                <a:tab pos="933147" algn="l"/>
                <a:tab pos="1531969" algn="l"/>
                <a:tab pos="2130791" algn="l"/>
                <a:tab pos="2729613" algn="l"/>
                <a:tab pos="3328435" algn="l"/>
                <a:tab pos="3927257" algn="l"/>
                <a:tab pos="4526079" algn="l"/>
                <a:tab pos="5124901" algn="l"/>
                <a:tab pos="5723723" algn="l"/>
                <a:tab pos="6322545" algn="l"/>
                <a:tab pos="6921367" algn="l"/>
                <a:tab pos="7520188" algn="l"/>
                <a:tab pos="8119011" algn="l"/>
                <a:tab pos="8717832" algn="l"/>
                <a:tab pos="9316655" algn="l"/>
                <a:tab pos="9915476" algn="l"/>
                <a:tab pos="10514299" algn="l"/>
                <a:tab pos="11113120" algn="l"/>
                <a:tab pos="11711943" algn="l"/>
                <a:tab pos="12310764" algn="l"/>
              </a:tabLst>
              <a:defRPr/>
            </a:pPr>
            <a:r>
              <a:rPr lang="en-US" sz="1866" dirty="0">
                <a:solidFill>
                  <a:srgbClr val="000000"/>
                </a:solidFill>
              </a:rPr>
              <a:t>Expected excellent K/</a:t>
            </a:r>
            <a:r>
              <a:rPr lang="el-GR" sz="1866" dirty="0">
                <a:solidFill>
                  <a:srgbClr val="000000"/>
                </a:solidFill>
              </a:rPr>
              <a:t>π</a:t>
            </a:r>
            <a:r>
              <a:rPr lang="en-US" sz="1866" dirty="0">
                <a:solidFill>
                  <a:srgbClr val="000000"/>
                </a:solidFill>
              </a:rPr>
              <a:t> separation over the entire range except 0.85&lt;p&lt;1.05 GeV (blue lines)</a:t>
            </a:r>
          </a:p>
          <a:p>
            <a:pPr marL="336441" indent="-336441">
              <a:spcBef>
                <a:spcPts val="500"/>
              </a:spcBef>
              <a:buClr>
                <a:srgbClr val="CC9900"/>
              </a:buClr>
              <a:buSzPct val="65000"/>
              <a:buFont typeface="Wingdings" charset="0"/>
              <a:buChar char=""/>
              <a:tabLst>
                <a:tab pos="336441" algn="l"/>
                <a:tab pos="933147" algn="l"/>
                <a:tab pos="1531969" algn="l"/>
                <a:tab pos="2130791" algn="l"/>
                <a:tab pos="2729613" algn="l"/>
                <a:tab pos="3328435" algn="l"/>
                <a:tab pos="3927257" algn="l"/>
                <a:tab pos="4526079" algn="l"/>
                <a:tab pos="5124901" algn="l"/>
                <a:tab pos="5723723" algn="l"/>
                <a:tab pos="6322545" algn="l"/>
                <a:tab pos="6921367" algn="l"/>
                <a:tab pos="7520188" algn="l"/>
                <a:tab pos="8119011" algn="l"/>
                <a:tab pos="8717832" algn="l"/>
                <a:tab pos="9316655" algn="l"/>
                <a:tab pos="9915476" algn="l"/>
                <a:tab pos="10514299" algn="l"/>
                <a:tab pos="11113120" algn="l"/>
                <a:tab pos="11711943" algn="l"/>
                <a:tab pos="12310764" algn="l"/>
              </a:tabLst>
              <a:defRPr/>
            </a:pPr>
            <a:r>
              <a:rPr lang="en-US" sz="1866" dirty="0">
                <a:solidFill>
                  <a:srgbClr val="000000"/>
                </a:solidFill>
              </a:rPr>
              <a:t>Could recover with timing layer</a:t>
            </a:r>
          </a:p>
        </p:txBody>
      </p:sp>
      <p:sp>
        <p:nvSpPr>
          <p:cNvPr id="75" name="CasellaDiTesto 74">
            <a:extLst>
              <a:ext uri="{FF2B5EF4-FFF2-40B4-BE49-F238E27FC236}">
                <a16:creationId xmlns:a16="http://schemas.microsoft.com/office/drawing/2014/main" id="{E86B9C14-2917-4510-8050-E2A2F3F57A20}"/>
              </a:ext>
            </a:extLst>
          </p:cNvPr>
          <p:cNvSpPr txBox="1"/>
          <p:nvPr/>
        </p:nvSpPr>
        <p:spPr>
          <a:xfrm>
            <a:off x="2981880" y="871352"/>
            <a:ext cx="5914248" cy="369332"/>
          </a:xfrm>
          <a:prstGeom prst="rect">
            <a:avLst/>
          </a:prstGeom>
          <a:noFill/>
        </p:spPr>
        <p:txBody>
          <a:bodyPr wrap="none" rtlCol="0">
            <a:spAutoFit/>
          </a:bodyPr>
          <a:lstStyle/>
          <a:p>
            <a:r>
              <a:rPr lang="en-US" b="1" dirty="0">
                <a:effectLst>
                  <a:outerShdw blurRad="38100" dist="38100" dir="2700000" algn="tl">
                    <a:srgbClr val="000000">
                      <a:alpha val="43137"/>
                    </a:srgbClr>
                  </a:outerShdw>
                </a:effectLst>
              </a:rPr>
              <a:t>Cluster Counting/Timing and </a:t>
            </a:r>
            <a:r>
              <a:rPr lang="en-US" b="1" dirty="0" err="1">
                <a:effectLst>
                  <a:outerShdw blurRad="38100" dist="38100" dir="2700000" algn="tl">
                    <a:srgbClr val="000000">
                      <a:alpha val="43137"/>
                    </a:srgbClr>
                  </a:outerShdw>
                </a:effectLst>
              </a:rPr>
              <a:t>P.Id</a:t>
            </a:r>
            <a:r>
              <a:rPr lang="en-US" b="1" dirty="0">
                <a:effectLst>
                  <a:outerShdw blurRad="38100" dist="38100" dir="2700000" algn="tl">
                    <a:srgbClr val="000000">
                      <a:alpha val="43137"/>
                    </a:srgbClr>
                  </a:outerShdw>
                </a:effectLst>
              </a:rPr>
              <a:t>. expected performance</a:t>
            </a:r>
          </a:p>
        </p:txBody>
      </p:sp>
    </p:spTree>
    <p:extLst>
      <p:ext uri="{BB962C8B-B14F-4D97-AF65-F5344CB8AC3E}">
        <p14:creationId xmlns:p14="http://schemas.microsoft.com/office/powerpoint/2010/main" val="1313686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E05799D9-D022-41EA-ACCA-B2E5046523C0}"/>
              </a:ext>
            </a:extLst>
          </p:cNvPr>
          <p:cNvSpPr>
            <a:spLocks noGrp="1"/>
          </p:cNvSpPr>
          <p:nvPr>
            <p:ph type="dt" sz="half" idx="10"/>
          </p:nvPr>
        </p:nvSpPr>
        <p:spPr/>
        <p:txBody>
          <a:bodyPr/>
          <a:lstStyle/>
          <a:p>
            <a:fld id="{32630CFC-1545-40FB-8B00-7FC9EB1FAE70}" type="datetime1">
              <a:rPr lang="en-US" smtClean="0"/>
              <a:t>4/14/2021</a:t>
            </a:fld>
            <a:endParaRPr lang="en-US" dirty="0"/>
          </a:p>
        </p:txBody>
      </p:sp>
      <p:sp>
        <p:nvSpPr>
          <p:cNvPr id="4" name="Segnaposto numero diapositiva 3">
            <a:extLst>
              <a:ext uri="{FF2B5EF4-FFF2-40B4-BE49-F238E27FC236}">
                <a16:creationId xmlns:a16="http://schemas.microsoft.com/office/drawing/2014/main" id="{5BFE803B-670D-4041-8A74-82948FB17904}"/>
              </a:ext>
            </a:extLst>
          </p:cNvPr>
          <p:cNvSpPr>
            <a:spLocks noGrp="1"/>
          </p:cNvSpPr>
          <p:nvPr>
            <p:ph type="sldNum" sz="quarter" idx="12"/>
          </p:nvPr>
        </p:nvSpPr>
        <p:spPr/>
        <p:txBody>
          <a:bodyPr/>
          <a:lstStyle/>
          <a:p>
            <a:fld id="{6D22F896-40B5-4ADD-8801-0D06FADFA095}" type="slidenum">
              <a:rPr lang="en-US" smtClean="0"/>
              <a:t>5</a:t>
            </a:fld>
            <a:endParaRPr lang="en-US" dirty="0"/>
          </a:p>
        </p:txBody>
      </p:sp>
      <p:sp>
        <p:nvSpPr>
          <p:cNvPr id="5" name="Titolo 1">
            <a:extLst>
              <a:ext uri="{FF2B5EF4-FFF2-40B4-BE49-F238E27FC236}">
                <a16:creationId xmlns:a16="http://schemas.microsoft.com/office/drawing/2014/main" id="{CD2DB238-4420-4D9F-8A46-3FD8B59CB088}"/>
              </a:ext>
            </a:extLst>
          </p:cNvPr>
          <p:cNvSpPr txBox="1">
            <a:spLocks/>
          </p:cNvSpPr>
          <p:nvPr/>
        </p:nvSpPr>
        <p:spPr>
          <a:xfrm>
            <a:off x="2798019" y="916881"/>
            <a:ext cx="6595961" cy="481012"/>
          </a:xfrm>
          <a:prstGeom prst="rect">
            <a:avLst/>
          </a:prstGeom>
        </p:spPr>
        <p:txBody>
          <a:bodyPr/>
          <a:lstStyle>
            <a:lvl1pPr algn="l" defTabSz="337037" rtl="0" eaLnBrk="0" fontAlgn="base" hangingPunct="0">
              <a:spcBef>
                <a:spcPct val="0"/>
              </a:spcBef>
              <a:spcAft>
                <a:spcPct val="0"/>
              </a:spcAft>
              <a:buClr>
                <a:srgbClr val="000000"/>
              </a:buClr>
              <a:buSzPct val="100000"/>
              <a:buFont typeface="Times New Roman" charset="0"/>
              <a:defRPr sz="1800">
                <a:solidFill>
                  <a:srgbClr val="006633"/>
                </a:solidFill>
                <a:latin typeface="+mj-lt"/>
                <a:ea typeface="+mj-ea"/>
                <a:cs typeface="+mj-cs"/>
              </a:defRPr>
            </a:lvl1pPr>
            <a:lvl2pPr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2pPr>
            <a:lvl3pPr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3pPr>
            <a:lvl4pPr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4pPr>
            <a:lvl5pPr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5pPr>
            <a:lvl6pPr marL="1886453" indent="-171496"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6pPr>
            <a:lvl7pPr marL="2229444" indent="-171496"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7pPr>
            <a:lvl8pPr marL="2572436" indent="-171496"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8pPr>
            <a:lvl9pPr marL="2915427" indent="-171496"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9pPr>
          </a:lstStyle>
          <a:p>
            <a:r>
              <a:rPr lang="en-GB" b="1" u="none" kern="0" dirty="0">
                <a:solidFill>
                  <a:schemeClr val="tx1"/>
                </a:solidFill>
                <a:effectLst>
                  <a:outerShdw blurRad="38100" dist="38100" dir="2700000" algn="tl">
                    <a:srgbClr val="000000">
                      <a:alpha val="43137"/>
                    </a:srgbClr>
                  </a:outerShdw>
                </a:effectLst>
              </a:rPr>
              <a:t>Drift Chamber simulation - </a:t>
            </a:r>
            <a:r>
              <a:rPr lang="en-US" b="1" u="none" kern="0" dirty="0">
                <a:solidFill>
                  <a:schemeClr val="tx1"/>
                </a:solidFill>
                <a:effectLst>
                  <a:outerShdw blurRad="38100" dist="38100" dir="2700000" algn="tl">
                    <a:srgbClr val="000000">
                      <a:alpha val="43137"/>
                    </a:srgbClr>
                  </a:outerShdw>
                </a:effectLst>
              </a:rPr>
              <a:t>Cluster Counting/Timing simulation</a:t>
            </a:r>
          </a:p>
        </p:txBody>
      </p:sp>
      <p:pic>
        <p:nvPicPr>
          <p:cNvPr id="6" name="Immagine 5">
            <a:extLst>
              <a:ext uri="{FF2B5EF4-FFF2-40B4-BE49-F238E27FC236}">
                <a16:creationId xmlns:a16="http://schemas.microsoft.com/office/drawing/2014/main" id="{CD796317-86D5-42DE-BC56-9A1D15CB486E}"/>
              </a:ext>
            </a:extLst>
          </p:cNvPr>
          <p:cNvPicPr>
            <a:picLocks noChangeAspect="1"/>
          </p:cNvPicPr>
          <p:nvPr/>
        </p:nvPicPr>
        <p:blipFill>
          <a:blip r:embed="rId2">
            <a:lum/>
            <a:alphaModFix/>
          </a:blip>
          <a:srcRect l="2755" t="8417" b="3181"/>
          <a:stretch>
            <a:fillRect/>
          </a:stretch>
        </p:blipFill>
        <p:spPr>
          <a:xfrm>
            <a:off x="9689334" y="1397893"/>
            <a:ext cx="1594761" cy="1731513"/>
          </a:xfrm>
          <a:prstGeom prst="rect">
            <a:avLst/>
          </a:prstGeom>
          <a:noFill/>
          <a:ln>
            <a:noFill/>
          </a:ln>
        </p:spPr>
      </p:pic>
      <p:pic>
        <p:nvPicPr>
          <p:cNvPr id="7" name="Immagine 6">
            <a:extLst>
              <a:ext uri="{FF2B5EF4-FFF2-40B4-BE49-F238E27FC236}">
                <a16:creationId xmlns:a16="http://schemas.microsoft.com/office/drawing/2014/main" id="{285F4B36-683F-4535-80CD-586939F4413C}"/>
              </a:ext>
            </a:extLst>
          </p:cNvPr>
          <p:cNvPicPr>
            <a:picLocks noChangeAspect="1"/>
          </p:cNvPicPr>
          <p:nvPr/>
        </p:nvPicPr>
        <p:blipFill>
          <a:blip r:embed="rId3">
            <a:lum/>
            <a:alphaModFix/>
          </a:blip>
          <a:srcRect l="34684" t="27382" r="35231" b="13435"/>
          <a:stretch>
            <a:fillRect/>
          </a:stretch>
        </p:blipFill>
        <p:spPr>
          <a:xfrm>
            <a:off x="9689334" y="4131941"/>
            <a:ext cx="1820219" cy="1763555"/>
          </a:xfrm>
          <a:prstGeom prst="rect">
            <a:avLst/>
          </a:prstGeom>
          <a:noFill/>
          <a:ln>
            <a:noFill/>
          </a:ln>
        </p:spPr>
      </p:pic>
      <p:sp>
        <p:nvSpPr>
          <p:cNvPr id="8" name="CasellaDiTesto 7">
            <a:extLst>
              <a:ext uri="{FF2B5EF4-FFF2-40B4-BE49-F238E27FC236}">
                <a16:creationId xmlns:a16="http://schemas.microsoft.com/office/drawing/2014/main" id="{69D94097-D863-4FCF-8A22-8F11F3397781}"/>
              </a:ext>
            </a:extLst>
          </p:cNvPr>
          <p:cNvSpPr txBox="1"/>
          <p:nvPr/>
        </p:nvSpPr>
        <p:spPr>
          <a:xfrm>
            <a:off x="390525" y="1512072"/>
            <a:ext cx="8835668" cy="584775"/>
          </a:xfrm>
          <a:prstGeom prst="rect">
            <a:avLst/>
          </a:prstGeom>
          <a:noFill/>
        </p:spPr>
        <p:txBody>
          <a:bodyPr wrap="square" rtlCol="0">
            <a:spAutoFit/>
          </a:bodyPr>
          <a:lstStyle/>
          <a:p>
            <a:pPr lvl="0">
              <a:spcBef>
                <a:spcPts val="0"/>
              </a:spcBef>
              <a:spcAft>
                <a:spcPts val="0"/>
              </a:spcAft>
            </a:pPr>
            <a:r>
              <a:rPr lang="en-US" sz="1600" b="0" u="none" dirty="0">
                <a:solidFill>
                  <a:srgbClr val="000000"/>
                </a:solidFill>
                <a:latin typeface="Garamond"/>
                <a:cs typeface="Garamond"/>
              </a:rPr>
              <a:t>To investigate the potential of the Cluster Counting technique (for He based drift chamber) on physics events a reasonable simulation/parameterization of the ionization clusters generation in Geant4 is needed.</a:t>
            </a:r>
          </a:p>
        </p:txBody>
      </p:sp>
      <p:sp>
        <p:nvSpPr>
          <p:cNvPr id="9" name="Text Box 5">
            <a:extLst>
              <a:ext uri="{FF2B5EF4-FFF2-40B4-BE49-F238E27FC236}">
                <a16:creationId xmlns:a16="http://schemas.microsoft.com/office/drawing/2014/main" id="{DC1B9FBD-FEDD-430D-BD29-8B7F524376E9}"/>
              </a:ext>
            </a:extLst>
          </p:cNvPr>
          <p:cNvSpPr txBox="1">
            <a:spLocks noChangeArrowheads="1"/>
          </p:cNvSpPr>
          <p:nvPr/>
        </p:nvSpPr>
        <p:spPr bwMode="auto">
          <a:xfrm>
            <a:off x="390525" y="2096847"/>
            <a:ext cx="9003455" cy="1816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4300" b="1">
                <a:solidFill>
                  <a:schemeClr val="tx2"/>
                </a:solidFill>
                <a:latin typeface="Garamond" panose="02020404030301010803" pitchFamily="18" charset="0"/>
                <a:ea typeface="ＭＳ Ｐゴシック" panose="020B0600070205080204" pitchFamily="34" charset="-128"/>
              </a:defRPr>
            </a:lvl1pPr>
            <a:lvl2pPr marL="742950" indent="-285750">
              <a:defRPr sz="4300" b="1">
                <a:solidFill>
                  <a:schemeClr val="tx2"/>
                </a:solidFill>
                <a:latin typeface="Garamond" panose="02020404030301010803" pitchFamily="18" charset="0"/>
                <a:ea typeface="ＭＳ Ｐゴシック" panose="020B0600070205080204" pitchFamily="34" charset="-128"/>
              </a:defRPr>
            </a:lvl2pPr>
            <a:lvl3pPr marL="1143000" indent="-228600">
              <a:defRPr sz="4300" b="1">
                <a:solidFill>
                  <a:schemeClr val="tx2"/>
                </a:solidFill>
                <a:latin typeface="Garamond" panose="02020404030301010803" pitchFamily="18" charset="0"/>
                <a:ea typeface="ＭＳ Ｐゴシック" panose="020B0600070205080204" pitchFamily="34" charset="-128"/>
              </a:defRPr>
            </a:lvl3pPr>
            <a:lvl4pPr marL="1600200" indent="-228600">
              <a:defRPr sz="4300" b="1">
                <a:solidFill>
                  <a:schemeClr val="tx2"/>
                </a:solidFill>
                <a:latin typeface="Garamond" panose="02020404030301010803" pitchFamily="18" charset="0"/>
                <a:ea typeface="ＭＳ Ｐゴシック" panose="020B0600070205080204" pitchFamily="34" charset="-128"/>
              </a:defRPr>
            </a:lvl4pPr>
            <a:lvl5pPr marL="2057400" indent="-228600">
              <a:defRPr sz="4300" b="1">
                <a:solidFill>
                  <a:schemeClr val="tx2"/>
                </a:solidFill>
                <a:latin typeface="Garamond" panose="02020404030301010803" pitchFamily="18" charset="0"/>
                <a:ea typeface="ＭＳ Ｐゴシック" panose="020B0600070205080204" pitchFamily="34" charset="-128"/>
              </a:defRPr>
            </a:lvl5pPr>
            <a:lvl6pPr marL="2514600" indent="-228600" eaLnBrk="0" fontAlgn="base" hangingPunct="0">
              <a:spcBef>
                <a:spcPct val="0"/>
              </a:spcBef>
              <a:spcAft>
                <a:spcPct val="0"/>
              </a:spcAft>
              <a:defRPr sz="4300" b="1">
                <a:solidFill>
                  <a:schemeClr val="tx2"/>
                </a:solidFill>
                <a:latin typeface="Garamond" panose="02020404030301010803" pitchFamily="18" charset="0"/>
                <a:ea typeface="ＭＳ Ｐゴシック" panose="020B0600070205080204" pitchFamily="34" charset="-128"/>
              </a:defRPr>
            </a:lvl6pPr>
            <a:lvl7pPr marL="2971800" indent="-228600" eaLnBrk="0" fontAlgn="base" hangingPunct="0">
              <a:spcBef>
                <a:spcPct val="0"/>
              </a:spcBef>
              <a:spcAft>
                <a:spcPct val="0"/>
              </a:spcAft>
              <a:defRPr sz="4300" b="1">
                <a:solidFill>
                  <a:schemeClr val="tx2"/>
                </a:solidFill>
                <a:latin typeface="Garamond" panose="02020404030301010803" pitchFamily="18" charset="0"/>
                <a:ea typeface="ＭＳ Ｐゴシック" panose="020B0600070205080204" pitchFamily="34" charset="-128"/>
              </a:defRPr>
            </a:lvl7pPr>
            <a:lvl8pPr marL="3429000" indent="-228600" eaLnBrk="0" fontAlgn="base" hangingPunct="0">
              <a:spcBef>
                <a:spcPct val="0"/>
              </a:spcBef>
              <a:spcAft>
                <a:spcPct val="0"/>
              </a:spcAft>
              <a:defRPr sz="4300" b="1">
                <a:solidFill>
                  <a:schemeClr val="tx2"/>
                </a:solidFill>
                <a:latin typeface="Garamond" panose="02020404030301010803" pitchFamily="18" charset="0"/>
                <a:ea typeface="ＭＳ Ｐゴシック" panose="020B0600070205080204" pitchFamily="34" charset="-128"/>
              </a:defRPr>
            </a:lvl8pPr>
            <a:lvl9pPr marL="3886200" indent="-228600" eaLnBrk="0" fontAlgn="base" hangingPunct="0">
              <a:spcBef>
                <a:spcPct val="0"/>
              </a:spcBef>
              <a:spcAft>
                <a:spcPct val="0"/>
              </a:spcAft>
              <a:defRPr sz="4300" b="1">
                <a:solidFill>
                  <a:schemeClr val="tx2"/>
                </a:solidFill>
                <a:latin typeface="Garamond" panose="02020404030301010803" pitchFamily="18" charset="0"/>
                <a:ea typeface="ＭＳ Ｐゴシック" panose="020B0600070205080204" pitchFamily="34" charset="-128"/>
              </a:defRPr>
            </a:lvl9pPr>
          </a:lstStyle>
          <a:p>
            <a:pPr marL="0" indent="0">
              <a:lnSpc>
                <a:spcPct val="90000"/>
              </a:lnSpc>
              <a:spcBef>
                <a:spcPct val="20000"/>
              </a:spcBef>
              <a:buClr>
                <a:schemeClr val="accent1"/>
              </a:buClr>
              <a:buSzPct val="65000"/>
              <a:defRPr/>
            </a:pPr>
            <a:r>
              <a:rPr lang="en-US" altLang="en-US" sz="1600" b="0" u="none" dirty="0">
                <a:solidFill>
                  <a:srgbClr val="000000"/>
                </a:solidFill>
                <a:latin typeface="Garamond"/>
                <a:ea typeface="ＭＳ Ｐゴシック" charset="0"/>
                <a:cs typeface="Garamond"/>
              </a:rPr>
              <a:t>Garfield/Garfield++:</a:t>
            </a:r>
          </a:p>
          <a:p>
            <a:pPr marL="252413" indent="-252413">
              <a:lnSpc>
                <a:spcPct val="90000"/>
              </a:lnSpc>
              <a:spcBef>
                <a:spcPts val="338"/>
              </a:spcBef>
              <a:buClr>
                <a:srgbClr val="CC9900"/>
              </a:buClr>
              <a:buSzPct val="65000"/>
              <a:buFont typeface="Wingdings" charset="0"/>
              <a:buChar char=""/>
              <a:tabLst>
                <a:tab pos="252413" algn="l"/>
                <a:tab pos="700088" algn="l"/>
                <a:tab pos="1149350" algn="l"/>
                <a:tab pos="1598613" algn="l"/>
                <a:tab pos="2047875" algn="l"/>
                <a:tab pos="2497138" algn="l"/>
                <a:tab pos="2946400" algn="l"/>
                <a:tab pos="3395663" algn="l"/>
                <a:tab pos="3844925" algn="l"/>
                <a:tab pos="4294188" algn="l"/>
                <a:tab pos="4743450" algn="l"/>
                <a:tab pos="5192713" algn="l"/>
                <a:tab pos="5641975" algn="l"/>
                <a:tab pos="6091238" algn="l"/>
                <a:tab pos="6540500" algn="l"/>
                <a:tab pos="6989763" algn="l"/>
                <a:tab pos="7439025" algn="l"/>
                <a:tab pos="7888288" algn="l"/>
                <a:tab pos="8337550" algn="l"/>
                <a:tab pos="8786813" algn="l"/>
                <a:tab pos="9236075" algn="l"/>
              </a:tabLst>
              <a:defRPr/>
            </a:pPr>
            <a:r>
              <a:rPr lang="en-US" altLang="en-US" sz="1600" b="0" u="none" dirty="0">
                <a:solidFill>
                  <a:srgbClr val="000000"/>
                </a:solidFill>
                <a:latin typeface="Garamond"/>
                <a:ea typeface="ＭＳ Ｐゴシック" charset="0"/>
                <a:cs typeface="Garamond"/>
              </a:rPr>
              <a:t>(Heed) simulates the ionization process in the gasses (not only) in a detailed way.</a:t>
            </a:r>
          </a:p>
          <a:p>
            <a:pPr marL="252413" indent="-252413">
              <a:lnSpc>
                <a:spcPct val="90000"/>
              </a:lnSpc>
              <a:spcBef>
                <a:spcPts val="338"/>
              </a:spcBef>
              <a:buClr>
                <a:srgbClr val="CC9900"/>
              </a:buClr>
              <a:buSzPct val="65000"/>
              <a:buFont typeface="Wingdings" charset="0"/>
              <a:buChar char=""/>
              <a:tabLst>
                <a:tab pos="252413" algn="l"/>
                <a:tab pos="700088" algn="l"/>
                <a:tab pos="1149350" algn="l"/>
                <a:tab pos="1598613" algn="l"/>
                <a:tab pos="2047875" algn="l"/>
                <a:tab pos="2497138" algn="l"/>
                <a:tab pos="2946400" algn="l"/>
                <a:tab pos="3395663" algn="l"/>
                <a:tab pos="3844925" algn="l"/>
                <a:tab pos="4294188" algn="l"/>
                <a:tab pos="4743450" algn="l"/>
                <a:tab pos="5192713" algn="l"/>
                <a:tab pos="5641975" algn="l"/>
                <a:tab pos="6091238" algn="l"/>
                <a:tab pos="6540500" algn="l"/>
                <a:tab pos="6989763" algn="l"/>
                <a:tab pos="7439025" algn="l"/>
                <a:tab pos="7888288" algn="l"/>
                <a:tab pos="8337550" algn="l"/>
                <a:tab pos="8786813" algn="l"/>
                <a:tab pos="9236075" algn="l"/>
              </a:tabLst>
              <a:defRPr/>
            </a:pPr>
            <a:r>
              <a:rPr lang="en-US" altLang="en-US" sz="1600" b="0" u="none" dirty="0">
                <a:solidFill>
                  <a:srgbClr val="000000"/>
                </a:solidFill>
                <a:latin typeface="Garamond"/>
                <a:ea typeface="ＭＳ Ｐゴシック" charset="0"/>
                <a:cs typeface="Garamond"/>
              </a:rPr>
              <a:t>(</a:t>
            </a:r>
            <a:r>
              <a:rPr lang="en-US" altLang="en-US" sz="1600" b="0" u="none" dirty="0" err="1">
                <a:solidFill>
                  <a:srgbClr val="000000"/>
                </a:solidFill>
                <a:latin typeface="Garamond"/>
                <a:ea typeface="ＭＳ Ｐゴシック" charset="0"/>
                <a:cs typeface="Garamond"/>
              </a:rPr>
              <a:t>Magboltz</a:t>
            </a:r>
            <a:r>
              <a:rPr lang="en-US" altLang="en-US" sz="1600" b="0" u="none" dirty="0">
                <a:solidFill>
                  <a:srgbClr val="000000"/>
                </a:solidFill>
                <a:latin typeface="Garamond"/>
                <a:ea typeface="ＭＳ Ｐゴシック" charset="0"/>
                <a:cs typeface="Garamond"/>
              </a:rPr>
              <a:t>) computes the gas properties (drift and diffusion coefficients as function of the fields value)</a:t>
            </a:r>
          </a:p>
          <a:p>
            <a:pPr marL="252413" indent="-252413">
              <a:lnSpc>
                <a:spcPct val="90000"/>
              </a:lnSpc>
              <a:spcBef>
                <a:spcPts val="338"/>
              </a:spcBef>
              <a:buClr>
                <a:srgbClr val="CC9900"/>
              </a:buClr>
              <a:buSzPct val="65000"/>
              <a:buFont typeface="Wingdings" charset="0"/>
              <a:buChar char=""/>
              <a:tabLst>
                <a:tab pos="252413" algn="l"/>
                <a:tab pos="700088" algn="l"/>
                <a:tab pos="1149350" algn="l"/>
                <a:tab pos="1598613" algn="l"/>
                <a:tab pos="2047875" algn="l"/>
                <a:tab pos="2497138" algn="l"/>
                <a:tab pos="2946400" algn="l"/>
                <a:tab pos="3395663" algn="l"/>
                <a:tab pos="3844925" algn="l"/>
                <a:tab pos="4294188" algn="l"/>
                <a:tab pos="4743450" algn="l"/>
                <a:tab pos="5192713" algn="l"/>
                <a:tab pos="5641975" algn="l"/>
                <a:tab pos="6091238" algn="l"/>
                <a:tab pos="6540500" algn="l"/>
                <a:tab pos="6989763" algn="l"/>
                <a:tab pos="7439025" algn="l"/>
                <a:tab pos="7888288" algn="l"/>
                <a:tab pos="8337550" algn="l"/>
                <a:tab pos="8786813" algn="l"/>
                <a:tab pos="9236075" algn="l"/>
              </a:tabLst>
              <a:defRPr/>
            </a:pPr>
            <a:r>
              <a:rPr lang="en-US" altLang="en-US" sz="1600" b="0" u="none" dirty="0">
                <a:solidFill>
                  <a:srgbClr val="000000"/>
                </a:solidFill>
                <a:latin typeface="Garamond"/>
                <a:ea typeface="ＭＳ Ｐゴシック" charset="0"/>
                <a:cs typeface="Garamond"/>
              </a:rPr>
              <a:t>solves the electrostatic planar configuration and simulates the free charges movements and collections on the electrodes.</a:t>
            </a:r>
          </a:p>
          <a:p>
            <a:pPr marL="0" indent="0">
              <a:lnSpc>
                <a:spcPct val="90000"/>
              </a:lnSpc>
              <a:spcBef>
                <a:spcPts val="338"/>
              </a:spcBef>
              <a:buClr>
                <a:srgbClr val="CC9900"/>
              </a:buClr>
              <a:buSzPct val="65000"/>
              <a:tabLst>
                <a:tab pos="252413" algn="l"/>
                <a:tab pos="700088" algn="l"/>
                <a:tab pos="1149350" algn="l"/>
                <a:tab pos="1598613" algn="l"/>
                <a:tab pos="2047875" algn="l"/>
                <a:tab pos="2497138" algn="l"/>
                <a:tab pos="2946400" algn="l"/>
                <a:tab pos="3395663" algn="l"/>
                <a:tab pos="3844925" algn="l"/>
                <a:tab pos="4294188" algn="l"/>
                <a:tab pos="4743450" algn="l"/>
                <a:tab pos="5192713" algn="l"/>
                <a:tab pos="5641975" algn="l"/>
                <a:tab pos="6091238" algn="l"/>
                <a:tab pos="6540500" algn="l"/>
                <a:tab pos="6989763" algn="l"/>
                <a:tab pos="7439025" algn="l"/>
                <a:tab pos="7888288" algn="l"/>
                <a:tab pos="8337550" algn="l"/>
                <a:tab pos="8786813" algn="l"/>
                <a:tab pos="9236075" algn="l"/>
              </a:tabLst>
              <a:defRPr/>
            </a:pPr>
            <a:r>
              <a:rPr lang="en-US" altLang="en-US" sz="1600" b="0" u="none" dirty="0">
                <a:solidFill>
                  <a:srgbClr val="000000"/>
                </a:solidFill>
                <a:latin typeface="Garamond"/>
                <a:ea typeface="ＭＳ Ｐゴシック" charset="0"/>
                <a:cs typeface="Garamond"/>
              </a:rPr>
              <a:t>So Garfield can study and characterize the properties and performance of single cell or drift chamber with simple geometry,  but it is not designed to simulate a full detector neither study collider events.</a:t>
            </a:r>
          </a:p>
        </p:txBody>
      </p:sp>
      <p:sp>
        <p:nvSpPr>
          <p:cNvPr id="10" name="Text Box 5">
            <a:extLst>
              <a:ext uri="{FF2B5EF4-FFF2-40B4-BE49-F238E27FC236}">
                <a16:creationId xmlns:a16="http://schemas.microsoft.com/office/drawing/2014/main" id="{70990F15-FA48-41B2-A2E8-349AE0B4481E}"/>
              </a:ext>
            </a:extLst>
          </p:cNvPr>
          <p:cNvSpPr txBox="1">
            <a:spLocks noChangeArrowheads="1"/>
          </p:cNvSpPr>
          <p:nvPr/>
        </p:nvSpPr>
        <p:spPr bwMode="auto">
          <a:xfrm>
            <a:off x="390525" y="3906245"/>
            <a:ext cx="8245796" cy="1989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4300" b="1">
                <a:solidFill>
                  <a:schemeClr val="tx2"/>
                </a:solidFill>
                <a:latin typeface="Garamond" panose="02020404030301010803" pitchFamily="18" charset="0"/>
                <a:ea typeface="ＭＳ Ｐゴシック" panose="020B0600070205080204" pitchFamily="34" charset="-128"/>
              </a:defRPr>
            </a:lvl1pPr>
            <a:lvl2pPr marL="742950" indent="-285750">
              <a:defRPr sz="4300" b="1">
                <a:solidFill>
                  <a:schemeClr val="tx2"/>
                </a:solidFill>
                <a:latin typeface="Garamond" panose="02020404030301010803" pitchFamily="18" charset="0"/>
                <a:ea typeface="ＭＳ Ｐゴシック" panose="020B0600070205080204" pitchFamily="34" charset="-128"/>
              </a:defRPr>
            </a:lvl2pPr>
            <a:lvl3pPr marL="1143000" indent="-228600">
              <a:defRPr sz="4300" b="1">
                <a:solidFill>
                  <a:schemeClr val="tx2"/>
                </a:solidFill>
                <a:latin typeface="Garamond" panose="02020404030301010803" pitchFamily="18" charset="0"/>
                <a:ea typeface="ＭＳ Ｐゴシック" panose="020B0600070205080204" pitchFamily="34" charset="-128"/>
              </a:defRPr>
            </a:lvl3pPr>
            <a:lvl4pPr marL="1600200" indent="-228600">
              <a:defRPr sz="4300" b="1">
                <a:solidFill>
                  <a:schemeClr val="tx2"/>
                </a:solidFill>
                <a:latin typeface="Garamond" panose="02020404030301010803" pitchFamily="18" charset="0"/>
                <a:ea typeface="ＭＳ Ｐゴシック" panose="020B0600070205080204" pitchFamily="34" charset="-128"/>
              </a:defRPr>
            </a:lvl4pPr>
            <a:lvl5pPr marL="2057400" indent="-228600">
              <a:defRPr sz="4300" b="1">
                <a:solidFill>
                  <a:schemeClr val="tx2"/>
                </a:solidFill>
                <a:latin typeface="Garamond" panose="02020404030301010803" pitchFamily="18" charset="0"/>
                <a:ea typeface="ＭＳ Ｐゴシック" panose="020B0600070205080204" pitchFamily="34" charset="-128"/>
              </a:defRPr>
            </a:lvl5pPr>
            <a:lvl6pPr marL="2514600" indent="-228600" eaLnBrk="0" fontAlgn="base" hangingPunct="0">
              <a:spcBef>
                <a:spcPct val="0"/>
              </a:spcBef>
              <a:spcAft>
                <a:spcPct val="0"/>
              </a:spcAft>
              <a:defRPr sz="4300" b="1">
                <a:solidFill>
                  <a:schemeClr val="tx2"/>
                </a:solidFill>
                <a:latin typeface="Garamond" panose="02020404030301010803" pitchFamily="18" charset="0"/>
                <a:ea typeface="ＭＳ Ｐゴシック" panose="020B0600070205080204" pitchFamily="34" charset="-128"/>
              </a:defRPr>
            </a:lvl6pPr>
            <a:lvl7pPr marL="2971800" indent="-228600" eaLnBrk="0" fontAlgn="base" hangingPunct="0">
              <a:spcBef>
                <a:spcPct val="0"/>
              </a:spcBef>
              <a:spcAft>
                <a:spcPct val="0"/>
              </a:spcAft>
              <a:defRPr sz="4300" b="1">
                <a:solidFill>
                  <a:schemeClr val="tx2"/>
                </a:solidFill>
                <a:latin typeface="Garamond" panose="02020404030301010803" pitchFamily="18" charset="0"/>
                <a:ea typeface="ＭＳ Ｐゴシック" panose="020B0600070205080204" pitchFamily="34" charset="-128"/>
              </a:defRPr>
            </a:lvl7pPr>
            <a:lvl8pPr marL="3429000" indent="-228600" eaLnBrk="0" fontAlgn="base" hangingPunct="0">
              <a:spcBef>
                <a:spcPct val="0"/>
              </a:spcBef>
              <a:spcAft>
                <a:spcPct val="0"/>
              </a:spcAft>
              <a:defRPr sz="4300" b="1">
                <a:solidFill>
                  <a:schemeClr val="tx2"/>
                </a:solidFill>
                <a:latin typeface="Garamond" panose="02020404030301010803" pitchFamily="18" charset="0"/>
                <a:ea typeface="ＭＳ Ｐゴシック" panose="020B0600070205080204" pitchFamily="34" charset="-128"/>
              </a:defRPr>
            </a:lvl8pPr>
            <a:lvl9pPr marL="3886200" indent="-228600" eaLnBrk="0" fontAlgn="base" hangingPunct="0">
              <a:spcBef>
                <a:spcPct val="0"/>
              </a:spcBef>
              <a:spcAft>
                <a:spcPct val="0"/>
              </a:spcAft>
              <a:defRPr sz="4300" b="1">
                <a:solidFill>
                  <a:schemeClr val="tx2"/>
                </a:solidFill>
                <a:latin typeface="Garamond" panose="02020404030301010803" pitchFamily="18" charset="0"/>
                <a:ea typeface="ＭＳ Ｐゴシック" panose="020B0600070205080204" pitchFamily="34" charset="-128"/>
              </a:defRPr>
            </a:lvl9pPr>
          </a:lstStyle>
          <a:p>
            <a:pPr>
              <a:lnSpc>
                <a:spcPct val="90000"/>
              </a:lnSpc>
              <a:spcBef>
                <a:spcPct val="20000"/>
              </a:spcBef>
              <a:buClr>
                <a:schemeClr val="accent1"/>
              </a:buClr>
              <a:buSzPct val="65000"/>
              <a:buFont typeface="Wingdings" panose="05000000000000000000" pitchFamily="2" charset="2"/>
              <a:buNone/>
              <a:defRPr/>
            </a:pPr>
            <a:r>
              <a:rPr lang="en-US" altLang="en-US" sz="1600" b="0" u="none" dirty="0">
                <a:solidFill>
                  <a:srgbClr val="000000"/>
                </a:solidFill>
                <a:latin typeface="+mj-lt"/>
                <a:ea typeface="ＭＳ Ｐゴシック" charset="0"/>
                <a:cs typeface="Garamond"/>
              </a:rPr>
              <a:t>Geant4:</a:t>
            </a:r>
            <a:endParaRPr lang="en-US" altLang="en-US" sz="1600" b="0" dirty="0">
              <a:solidFill>
                <a:schemeClr val="tx1"/>
              </a:solidFill>
              <a:latin typeface="+mj-lt"/>
              <a:cs typeface="Times New Roman" panose="02020603050405020304" pitchFamily="18" charset="0"/>
            </a:endParaRPr>
          </a:p>
          <a:p>
            <a:pPr marL="252413" indent="-252413">
              <a:lnSpc>
                <a:spcPct val="90000"/>
              </a:lnSpc>
              <a:spcBef>
                <a:spcPts val="338"/>
              </a:spcBef>
              <a:buClr>
                <a:srgbClr val="CC9900"/>
              </a:buClr>
              <a:buSzPct val="65000"/>
              <a:buFont typeface="Wingdings" charset="0"/>
              <a:buChar char=""/>
              <a:tabLst>
                <a:tab pos="252413" algn="l"/>
                <a:tab pos="700088" algn="l"/>
                <a:tab pos="1149350" algn="l"/>
                <a:tab pos="1598613" algn="l"/>
                <a:tab pos="2047875" algn="l"/>
                <a:tab pos="2497138" algn="l"/>
                <a:tab pos="2946400" algn="l"/>
                <a:tab pos="3395663" algn="l"/>
                <a:tab pos="3844925" algn="l"/>
                <a:tab pos="4294188" algn="l"/>
                <a:tab pos="4743450" algn="l"/>
                <a:tab pos="5192713" algn="l"/>
                <a:tab pos="5641975" algn="l"/>
                <a:tab pos="6091238" algn="l"/>
                <a:tab pos="6540500" algn="l"/>
                <a:tab pos="6989763" algn="l"/>
                <a:tab pos="7439025" algn="l"/>
                <a:tab pos="7888288" algn="l"/>
                <a:tab pos="8337550" algn="l"/>
                <a:tab pos="8786813" algn="l"/>
                <a:tab pos="9236075" algn="l"/>
              </a:tabLst>
              <a:defRPr/>
            </a:pPr>
            <a:r>
              <a:rPr lang="en-US" altLang="en-US" sz="1600" b="0" u="none" dirty="0">
                <a:solidFill>
                  <a:srgbClr val="000000"/>
                </a:solidFill>
                <a:latin typeface="+mj-lt"/>
                <a:ea typeface="ＭＳ Ｐゴシック" charset="0"/>
                <a:cs typeface="Garamond"/>
              </a:rPr>
              <a:t>Simulates the elementary particle interaction with material of a full detector</a:t>
            </a:r>
          </a:p>
          <a:p>
            <a:pPr marL="252413" indent="-252413">
              <a:lnSpc>
                <a:spcPct val="90000"/>
              </a:lnSpc>
              <a:spcBef>
                <a:spcPts val="338"/>
              </a:spcBef>
              <a:buClr>
                <a:srgbClr val="CC9900"/>
              </a:buClr>
              <a:buSzPct val="65000"/>
              <a:buFont typeface="Wingdings" charset="0"/>
              <a:buChar char=""/>
              <a:tabLst>
                <a:tab pos="252413" algn="l"/>
                <a:tab pos="700088" algn="l"/>
                <a:tab pos="1149350" algn="l"/>
                <a:tab pos="1598613" algn="l"/>
                <a:tab pos="2047875" algn="l"/>
                <a:tab pos="2497138" algn="l"/>
                <a:tab pos="2946400" algn="l"/>
                <a:tab pos="3395663" algn="l"/>
                <a:tab pos="3844925" algn="l"/>
                <a:tab pos="4294188" algn="l"/>
                <a:tab pos="4743450" algn="l"/>
                <a:tab pos="5192713" algn="l"/>
                <a:tab pos="5641975" algn="l"/>
                <a:tab pos="6091238" algn="l"/>
                <a:tab pos="6540500" algn="l"/>
                <a:tab pos="6989763" algn="l"/>
                <a:tab pos="7439025" algn="l"/>
                <a:tab pos="7888288" algn="l"/>
                <a:tab pos="8337550" algn="l"/>
                <a:tab pos="8786813" algn="l"/>
                <a:tab pos="9236075" algn="l"/>
              </a:tabLst>
              <a:defRPr/>
            </a:pPr>
            <a:r>
              <a:rPr lang="en-US" altLang="en-US" sz="1600" b="0" u="none" dirty="0">
                <a:solidFill>
                  <a:srgbClr val="000000"/>
                </a:solidFill>
                <a:latin typeface="+mj-lt"/>
                <a:ea typeface="ＭＳ Ｐゴシック" charset="0"/>
                <a:cs typeface="Garamond"/>
              </a:rPr>
              <a:t>Studies colliders events</a:t>
            </a:r>
          </a:p>
          <a:p>
            <a:pPr marL="252413" indent="-252413">
              <a:lnSpc>
                <a:spcPct val="90000"/>
              </a:lnSpc>
              <a:spcBef>
                <a:spcPts val="338"/>
              </a:spcBef>
              <a:buClr>
                <a:srgbClr val="CC9900"/>
              </a:buClr>
              <a:buSzPct val="65000"/>
              <a:buFont typeface="Wingdings" charset="0"/>
              <a:buChar char=""/>
              <a:tabLst>
                <a:tab pos="252413" algn="l"/>
                <a:tab pos="700088" algn="l"/>
                <a:tab pos="1149350" algn="l"/>
                <a:tab pos="1598613" algn="l"/>
                <a:tab pos="2047875" algn="l"/>
                <a:tab pos="2497138" algn="l"/>
                <a:tab pos="2946400" algn="l"/>
                <a:tab pos="3395663" algn="l"/>
                <a:tab pos="3844925" algn="l"/>
                <a:tab pos="4294188" algn="l"/>
                <a:tab pos="4743450" algn="l"/>
                <a:tab pos="5192713" algn="l"/>
                <a:tab pos="5641975" algn="l"/>
                <a:tab pos="6091238" algn="l"/>
                <a:tab pos="6540500" algn="l"/>
                <a:tab pos="6989763" algn="l"/>
                <a:tab pos="7439025" algn="l"/>
                <a:tab pos="7888288" algn="l"/>
                <a:tab pos="8337550" algn="l"/>
                <a:tab pos="8786813" algn="l"/>
                <a:tab pos="9236075" algn="l"/>
              </a:tabLst>
              <a:defRPr/>
            </a:pPr>
            <a:r>
              <a:rPr lang="en-US" altLang="en-US" sz="1600" b="0" u="none" dirty="0">
                <a:solidFill>
                  <a:srgbClr val="000000"/>
                </a:solidFill>
                <a:latin typeface="+mj-lt"/>
                <a:ea typeface="ＭＳ Ｐゴシック" charset="0"/>
                <a:cs typeface="Garamond"/>
              </a:rPr>
              <a:t>It doesn’t simulate (normally) the ionization clustering process</a:t>
            </a:r>
          </a:p>
          <a:p>
            <a:pPr marL="252413" indent="-252413">
              <a:lnSpc>
                <a:spcPct val="90000"/>
              </a:lnSpc>
              <a:spcBef>
                <a:spcPts val="338"/>
              </a:spcBef>
              <a:buClr>
                <a:srgbClr val="CC9900"/>
              </a:buClr>
              <a:buSzPct val="65000"/>
              <a:buFont typeface="Wingdings" charset="0"/>
              <a:buChar char=""/>
              <a:tabLst>
                <a:tab pos="252413" algn="l"/>
                <a:tab pos="700088" algn="l"/>
                <a:tab pos="1149350" algn="l"/>
                <a:tab pos="1598613" algn="l"/>
                <a:tab pos="2047875" algn="l"/>
                <a:tab pos="2497138" algn="l"/>
                <a:tab pos="2946400" algn="l"/>
                <a:tab pos="3395663" algn="l"/>
                <a:tab pos="3844925" algn="l"/>
                <a:tab pos="4294188" algn="l"/>
                <a:tab pos="4743450" algn="l"/>
                <a:tab pos="5192713" algn="l"/>
                <a:tab pos="5641975" algn="l"/>
                <a:tab pos="6091238" algn="l"/>
                <a:tab pos="6540500" algn="l"/>
                <a:tab pos="6989763" algn="l"/>
                <a:tab pos="7439025" algn="l"/>
                <a:tab pos="7888288" algn="l"/>
                <a:tab pos="8337550" algn="l"/>
                <a:tab pos="8786813" algn="l"/>
                <a:tab pos="9236075" algn="l"/>
              </a:tabLst>
              <a:defRPr/>
            </a:pPr>
            <a:r>
              <a:rPr lang="en-US" altLang="en-US" sz="1600" b="0" u="none" dirty="0">
                <a:solidFill>
                  <a:srgbClr val="000000"/>
                </a:solidFill>
                <a:latin typeface="+mj-lt"/>
                <a:ea typeface="ＭＳ Ｐゴシック" charset="0"/>
                <a:cs typeface="Garamond"/>
              </a:rPr>
              <a:t>It doesn’t simulate (normally) the free charges movements and collections on the electrodes.</a:t>
            </a:r>
          </a:p>
          <a:p>
            <a:pPr marL="0" indent="0">
              <a:lnSpc>
                <a:spcPct val="90000"/>
              </a:lnSpc>
              <a:spcBef>
                <a:spcPts val="338"/>
              </a:spcBef>
              <a:buClr>
                <a:srgbClr val="CC9900"/>
              </a:buClr>
              <a:buSzPct val="65000"/>
              <a:tabLst>
                <a:tab pos="252413" algn="l"/>
                <a:tab pos="700088" algn="l"/>
                <a:tab pos="1149350" algn="l"/>
                <a:tab pos="1598613" algn="l"/>
                <a:tab pos="2047875" algn="l"/>
                <a:tab pos="2497138" algn="l"/>
                <a:tab pos="2946400" algn="l"/>
                <a:tab pos="3395663" algn="l"/>
                <a:tab pos="3844925" algn="l"/>
                <a:tab pos="4294188" algn="l"/>
                <a:tab pos="4743450" algn="l"/>
                <a:tab pos="5192713" algn="l"/>
                <a:tab pos="5641975" algn="l"/>
                <a:tab pos="6091238" algn="l"/>
                <a:tab pos="6540500" algn="l"/>
                <a:tab pos="6989763" algn="l"/>
                <a:tab pos="7439025" algn="l"/>
                <a:tab pos="7888288" algn="l"/>
                <a:tab pos="8337550" algn="l"/>
                <a:tab pos="8786813" algn="l"/>
                <a:tab pos="9236075" algn="l"/>
              </a:tabLst>
              <a:defRPr/>
            </a:pPr>
            <a:r>
              <a:rPr lang="en-US" altLang="en-US" sz="1600" b="0" u="none" dirty="0">
                <a:solidFill>
                  <a:srgbClr val="000000"/>
                </a:solidFill>
                <a:latin typeface="+mj-lt"/>
                <a:ea typeface="ＭＳ Ｐゴシック" charset="0"/>
                <a:cs typeface="Garamond"/>
              </a:rPr>
              <a:t>It is very useful to simulate the elementary particle interaction with the material of a full (complex) detector and to study collider events. The fundamental properties and performance of the sensible elements (drift cells) have to be parametrized or ad-hoc physics models have to be defined.</a:t>
            </a:r>
          </a:p>
          <a:p>
            <a:pPr marL="0" indent="0">
              <a:lnSpc>
                <a:spcPct val="90000"/>
              </a:lnSpc>
              <a:spcBef>
                <a:spcPts val="338"/>
              </a:spcBef>
              <a:buClr>
                <a:srgbClr val="CC9900"/>
              </a:buClr>
              <a:buSzPct val="65000"/>
              <a:tabLst>
                <a:tab pos="252413" algn="l"/>
                <a:tab pos="700088" algn="l"/>
                <a:tab pos="1149350" algn="l"/>
                <a:tab pos="1598613" algn="l"/>
                <a:tab pos="2047875" algn="l"/>
                <a:tab pos="2497138" algn="l"/>
                <a:tab pos="2946400" algn="l"/>
                <a:tab pos="3395663" algn="l"/>
                <a:tab pos="3844925" algn="l"/>
                <a:tab pos="4294188" algn="l"/>
                <a:tab pos="4743450" algn="l"/>
                <a:tab pos="5192713" algn="l"/>
                <a:tab pos="5641975" algn="l"/>
                <a:tab pos="6091238" algn="l"/>
                <a:tab pos="6540500" algn="l"/>
                <a:tab pos="6989763" algn="l"/>
                <a:tab pos="7439025" algn="l"/>
                <a:tab pos="7888288" algn="l"/>
                <a:tab pos="8337550" algn="l"/>
                <a:tab pos="8786813" algn="l"/>
                <a:tab pos="9236075" algn="l"/>
              </a:tabLst>
              <a:defRPr/>
            </a:pPr>
            <a:endParaRPr lang="en-US" altLang="en-US" sz="1600" b="0" dirty="0">
              <a:solidFill>
                <a:srgbClr val="000000"/>
              </a:solidFill>
              <a:latin typeface="+mj-lt"/>
              <a:ea typeface="ＭＳ Ｐゴシック" charset="0"/>
              <a:cs typeface="Garamond"/>
            </a:endParaRPr>
          </a:p>
          <a:p>
            <a:pPr marL="0" indent="0">
              <a:lnSpc>
                <a:spcPct val="90000"/>
              </a:lnSpc>
              <a:spcBef>
                <a:spcPts val="338"/>
              </a:spcBef>
              <a:buClr>
                <a:srgbClr val="CC9900"/>
              </a:buClr>
              <a:buSzPct val="65000"/>
              <a:tabLst>
                <a:tab pos="252413" algn="l"/>
                <a:tab pos="700088" algn="l"/>
                <a:tab pos="1149350" algn="l"/>
                <a:tab pos="1598613" algn="l"/>
                <a:tab pos="2047875" algn="l"/>
                <a:tab pos="2497138" algn="l"/>
                <a:tab pos="2946400" algn="l"/>
                <a:tab pos="3395663" algn="l"/>
                <a:tab pos="3844925" algn="l"/>
                <a:tab pos="4294188" algn="l"/>
                <a:tab pos="4743450" algn="l"/>
                <a:tab pos="5192713" algn="l"/>
                <a:tab pos="5641975" algn="l"/>
                <a:tab pos="6091238" algn="l"/>
                <a:tab pos="6540500" algn="l"/>
                <a:tab pos="6989763" algn="l"/>
                <a:tab pos="7439025" algn="l"/>
                <a:tab pos="7888288" algn="l"/>
                <a:tab pos="8337550" algn="l"/>
                <a:tab pos="8786813" algn="l"/>
                <a:tab pos="9236075" algn="l"/>
              </a:tabLst>
              <a:defRPr/>
            </a:pPr>
            <a:endParaRPr lang="en-US" altLang="en-US" sz="1600" b="0" u="none" dirty="0">
              <a:solidFill>
                <a:srgbClr val="000000"/>
              </a:solidFill>
              <a:latin typeface="+mj-lt"/>
              <a:ea typeface="ＭＳ Ｐゴシック" charset="0"/>
              <a:cs typeface="Garamond"/>
            </a:endParaRPr>
          </a:p>
        </p:txBody>
      </p:sp>
    </p:spTree>
    <p:extLst>
      <p:ext uri="{BB962C8B-B14F-4D97-AF65-F5344CB8AC3E}">
        <p14:creationId xmlns:p14="http://schemas.microsoft.com/office/powerpoint/2010/main" val="3517139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96DC9023-D047-480C-9D05-CA3C9EBEDBC0}"/>
              </a:ext>
            </a:extLst>
          </p:cNvPr>
          <p:cNvSpPr>
            <a:spLocks noGrp="1"/>
          </p:cNvSpPr>
          <p:nvPr>
            <p:ph type="dt" sz="half" idx="10"/>
          </p:nvPr>
        </p:nvSpPr>
        <p:spPr/>
        <p:txBody>
          <a:bodyPr/>
          <a:lstStyle/>
          <a:p>
            <a:fld id="{0696D22A-3115-4DE9-B4A6-D024830C2B56}" type="datetime1">
              <a:rPr lang="en-US" smtClean="0"/>
              <a:t>4/14/2021</a:t>
            </a:fld>
            <a:endParaRPr lang="en-US" dirty="0"/>
          </a:p>
        </p:txBody>
      </p:sp>
      <p:sp>
        <p:nvSpPr>
          <p:cNvPr id="4" name="Segnaposto numero diapositiva 3">
            <a:extLst>
              <a:ext uri="{FF2B5EF4-FFF2-40B4-BE49-F238E27FC236}">
                <a16:creationId xmlns:a16="http://schemas.microsoft.com/office/drawing/2014/main" id="{2956D373-05DA-4E59-B271-F3B309F3225A}"/>
              </a:ext>
            </a:extLst>
          </p:cNvPr>
          <p:cNvSpPr>
            <a:spLocks noGrp="1"/>
          </p:cNvSpPr>
          <p:nvPr>
            <p:ph type="sldNum" sz="quarter" idx="12"/>
          </p:nvPr>
        </p:nvSpPr>
        <p:spPr/>
        <p:txBody>
          <a:bodyPr/>
          <a:lstStyle/>
          <a:p>
            <a:fld id="{6D22F896-40B5-4ADD-8801-0D06FADFA095}" type="slidenum">
              <a:rPr lang="en-US" smtClean="0"/>
              <a:t>6</a:t>
            </a:fld>
            <a:endParaRPr lang="en-US" dirty="0"/>
          </a:p>
        </p:txBody>
      </p:sp>
      <p:sp>
        <p:nvSpPr>
          <p:cNvPr id="5" name="Titolo 1">
            <a:extLst>
              <a:ext uri="{FF2B5EF4-FFF2-40B4-BE49-F238E27FC236}">
                <a16:creationId xmlns:a16="http://schemas.microsoft.com/office/drawing/2014/main" id="{299215FF-1804-4810-B504-C0354636A39C}"/>
              </a:ext>
            </a:extLst>
          </p:cNvPr>
          <p:cNvSpPr txBox="1">
            <a:spLocks/>
          </p:cNvSpPr>
          <p:nvPr/>
        </p:nvSpPr>
        <p:spPr>
          <a:xfrm>
            <a:off x="2477412" y="931521"/>
            <a:ext cx="7619977" cy="481012"/>
          </a:xfrm>
          <a:prstGeom prst="rect">
            <a:avLst/>
          </a:prstGeom>
        </p:spPr>
        <p:txBody>
          <a:bodyPr/>
          <a:lstStyle>
            <a:lvl1pPr algn="l" defTabSz="337037" rtl="0" eaLnBrk="0" fontAlgn="base" hangingPunct="0">
              <a:spcBef>
                <a:spcPct val="0"/>
              </a:spcBef>
              <a:spcAft>
                <a:spcPct val="0"/>
              </a:spcAft>
              <a:buClr>
                <a:srgbClr val="000000"/>
              </a:buClr>
              <a:buSzPct val="100000"/>
              <a:buFont typeface="Times New Roman" charset="0"/>
              <a:defRPr sz="1800">
                <a:solidFill>
                  <a:srgbClr val="006633"/>
                </a:solidFill>
                <a:latin typeface="+mj-lt"/>
                <a:ea typeface="+mj-ea"/>
                <a:cs typeface="+mj-cs"/>
              </a:defRPr>
            </a:lvl1pPr>
            <a:lvl2pPr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2pPr>
            <a:lvl3pPr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3pPr>
            <a:lvl4pPr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4pPr>
            <a:lvl5pPr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5pPr>
            <a:lvl6pPr marL="1886453" indent="-171496"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6pPr>
            <a:lvl7pPr marL="2229444" indent="-171496"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7pPr>
            <a:lvl8pPr marL="2572436" indent="-171496"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8pPr>
            <a:lvl9pPr marL="2915427" indent="-171496"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9pPr>
          </a:lstStyle>
          <a:p>
            <a:r>
              <a:rPr lang="en-GB" b="1" u="none" kern="0" dirty="0">
                <a:solidFill>
                  <a:schemeClr val="tx1"/>
                </a:solidFill>
                <a:effectLst>
                  <a:outerShdw blurRad="38100" dist="38100" dir="2700000" algn="tl">
                    <a:srgbClr val="000000">
                      <a:alpha val="43137"/>
                    </a:srgbClr>
                  </a:outerShdw>
                </a:effectLst>
              </a:rPr>
              <a:t>Drift Chamber simulation - </a:t>
            </a:r>
            <a:r>
              <a:rPr lang="en-US" b="1" u="none" kern="0" dirty="0">
                <a:solidFill>
                  <a:schemeClr val="tx1"/>
                </a:solidFill>
                <a:effectLst>
                  <a:outerShdw blurRad="38100" dist="38100" dir="2700000" algn="tl">
                    <a:srgbClr val="000000">
                      <a:alpha val="43137"/>
                    </a:srgbClr>
                  </a:outerShdw>
                </a:effectLst>
              </a:rPr>
              <a:t>Cluster Counting/Timing simulation-PID</a:t>
            </a:r>
          </a:p>
        </p:txBody>
      </p:sp>
      <p:pic>
        <p:nvPicPr>
          <p:cNvPr id="6" name="Immagine 5">
            <a:extLst>
              <a:ext uri="{FF2B5EF4-FFF2-40B4-BE49-F238E27FC236}">
                <a16:creationId xmlns:a16="http://schemas.microsoft.com/office/drawing/2014/main" id="{627CF141-DF39-435F-8704-D5DB8E4FA186}"/>
              </a:ext>
            </a:extLst>
          </p:cNvPr>
          <p:cNvPicPr>
            <a:picLocks noChangeAspect="1"/>
          </p:cNvPicPr>
          <p:nvPr/>
        </p:nvPicPr>
        <p:blipFill>
          <a:blip r:embed="rId2">
            <a:lum/>
            <a:alphaModFix/>
          </a:blip>
          <a:srcRect/>
          <a:stretch>
            <a:fillRect/>
          </a:stretch>
        </p:blipFill>
        <p:spPr>
          <a:xfrm>
            <a:off x="2172283" y="1397893"/>
            <a:ext cx="3734506" cy="2520000"/>
          </a:xfrm>
          <a:prstGeom prst="rect">
            <a:avLst/>
          </a:prstGeom>
          <a:noFill/>
          <a:ln>
            <a:noFill/>
          </a:ln>
        </p:spPr>
      </p:pic>
      <p:pic>
        <p:nvPicPr>
          <p:cNvPr id="7" name="Immagine 6">
            <a:extLst>
              <a:ext uri="{FF2B5EF4-FFF2-40B4-BE49-F238E27FC236}">
                <a16:creationId xmlns:a16="http://schemas.microsoft.com/office/drawing/2014/main" id="{8386024E-7EB3-4CF3-AF81-EB2883BDBE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7017" y="1397893"/>
            <a:ext cx="3703072" cy="2520000"/>
          </a:xfrm>
          <a:prstGeom prst="rect">
            <a:avLst/>
          </a:prstGeom>
          <a:noFill/>
          <a:ln>
            <a:noFill/>
          </a:ln>
        </p:spPr>
      </p:pic>
      <p:sp>
        <p:nvSpPr>
          <p:cNvPr id="9" name="CasellaDiTesto 8">
            <a:extLst>
              <a:ext uri="{FF2B5EF4-FFF2-40B4-BE49-F238E27FC236}">
                <a16:creationId xmlns:a16="http://schemas.microsoft.com/office/drawing/2014/main" id="{6EEC8297-3FA2-4678-9520-650B86DC7AEA}"/>
              </a:ext>
            </a:extLst>
          </p:cNvPr>
          <p:cNvSpPr txBox="1"/>
          <p:nvPr/>
        </p:nvSpPr>
        <p:spPr>
          <a:xfrm>
            <a:off x="6096001" y="2307713"/>
            <a:ext cx="1018244" cy="765200"/>
          </a:xfrm>
          <a:prstGeom prst="rect">
            <a:avLst/>
          </a:prstGeom>
          <a:noFill/>
          <a:ln>
            <a:noFill/>
          </a:ln>
        </p:spPr>
        <p:txBody>
          <a:bodyPr wrap="square" lIns="36000" tIns="36000" rIns="36000" bIns="36000" anchor="t" anchorCtr="0" compatLnSpc="0">
            <a:spAutoFit/>
          </a:bodyPr>
          <a:lstStyle/>
          <a:p>
            <a:pPr marL="0" marR="0" lvl="0" indent="0" hangingPunct="0">
              <a:lnSpc>
                <a:spcPct val="100000"/>
              </a:lnSpc>
              <a:spcBef>
                <a:spcPts val="0"/>
              </a:spcBef>
              <a:spcAft>
                <a:spcPts val="0"/>
              </a:spcAft>
              <a:buNone/>
              <a:tabLst/>
            </a:pPr>
            <a:r>
              <a:rPr lang="en-US" sz="1600" b="0" i="0" u="none" strike="noStrike" kern="1200" dirty="0">
                <a:ln>
                  <a:noFill/>
                </a:ln>
                <a:solidFill>
                  <a:schemeClr val="tx1"/>
                </a:solidFill>
                <a:latin typeface="+mj-lt"/>
                <a:ea typeface="DejaVu Sans" pitchFamily="2"/>
                <a:cs typeface="DejaVu Sans" pitchFamily="2"/>
              </a:rPr>
              <a:t>Truncated mean at 70%</a:t>
            </a:r>
          </a:p>
        </p:txBody>
      </p:sp>
      <p:sp>
        <p:nvSpPr>
          <p:cNvPr id="11" name="CasellaDiTesto 10">
            <a:extLst>
              <a:ext uri="{FF2B5EF4-FFF2-40B4-BE49-F238E27FC236}">
                <a16:creationId xmlns:a16="http://schemas.microsoft.com/office/drawing/2014/main" id="{C738673B-1AD5-468B-986D-9AC8DB8A8969}"/>
              </a:ext>
            </a:extLst>
          </p:cNvPr>
          <p:cNvSpPr txBox="1"/>
          <p:nvPr/>
        </p:nvSpPr>
        <p:spPr>
          <a:xfrm>
            <a:off x="6218785" y="5044483"/>
            <a:ext cx="5522349" cy="880617"/>
          </a:xfrm>
          <a:prstGeom prst="rect">
            <a:avLst/>
          </a:prstGeom>
          <a:noFill/>
          <a:ln>
            <a:noFill/>
          </a:ln>
        </p:spPr>
        <p:txBody>
          <a:bodyPr wrap="square" lIns="36000" tIns="36000" rIns="36000" bIns="36000" anchor="t" anchorCtr="0" compatLnSpc="0">
            <a:spAutoFit/>
          </a:bodyPr>
          <a:lstStyle/>
          <a:p>
            <a:pPr marL="0" marR="0" lvl="0" indent="0" hangingPunct="0">
              <a:lnSpc>
                <a:spcPct val="100000"/>
              </a:lnSpc>
              <a:spcBef>
                <a:spcPts val="0"/>
              </a:spcBef>
              <a:spcAft>
                <a:spcPts val="0"/>
              </a:spcAft>
              <a:buNone/>
              <a:tabLst/>
            </a:pPr>
            <a:r>
              <a:rPr lang="en-US" sz="1400" b="0" i="0" u="none" strike="noStrike" kern="1200" dirty="0">
                <a:ln>
                  <a:noFill/>
                </a:ln>
                <a:solidFill>
                  <a:schemeClr val="tx1"/>
                </a:solidFill>
                <a:latin typeface="+mj-lt"/>
                <a:ea typeface="Arimo" pitchFamily="32"/>
                <a:cs typeface="Arimo" pitchFamily="32"/>
              </a:rPr>
              <a:t>Cluster counting leads to an </a:t>
            </a:r>
            <a:r>
              <a:rPr lang="en-US" sz="1400" b="1" i="0" u="none" strike="noStrike" kern="1200" dirty="0">
                <a:ln>
                  <a:noFill/>
                </a:ln>
                <a:solidFill>
                  <a:schemeClr val="tx1"/>
                </a:solidFill>
                <a:latin typeface="+mj-lt"/>
                <a:ea typeface="Arimo" pitchFamily="32"/>
                <a:cs typeface="Arimo" pitchFamily="32"/>
              </a:rPr>
              <a:t>improvement</a:t>
            </a:r>
            <a:r>
              <a:rPr lang="en-US" sz="1400" b="0" i="0" u="none" strike="noStrike" kern="1200" dirty="0">
                <a:ln>
                  <a:noFill/>
                </a:ln>
                <a:solidFill>
                  <a:schemeClr val="tx1"/>
                </a:solidFill>
                <a:latin typeface="+mj-lt"/>
                <a:ea typeface="Arimo" pitchFamily="32"/>
                <a:cs typeface="Arimo" pitchFamily="32"/>
              </a:rPr>
              <a:t> on particle separation power.</a:t>
            </a:r>
          </a:p>
          <a:p>
            <a:pPr marL="0" marR="0" lvl="0" indent="0" hangingPunct="0">
              <a:lnSpc>
                <a:spcPct val="100000"/>
              </a:lnSpc>
              <a:spcBef>
                <a:spcPts val="0"/>
              </a:spcBef>
              <a:spcAft>
                <a:spcPts val="0"/>
              </a:spcAft>
              <a:buNone/>
              <a:tabLst/>
            </a:pPr>
            <a:r>
              <a:rPr lang="en-US" sz="1400" b="0" i="0" u="none" strike="noStrike" kern="1200" dirty="0">
                <a:ln>
                  <a:noFill/>
                </a:ln>
                <a:solidFill>
                  <a:schemeClr val="tx1"/>
                </a:solidFill>
                <a:latin typeface="+mj-lt"/>
                <a:ea typeface="Arimo" pitchFamily="32"/>
                <a:cs typeface="Arimo" pitchFamily="32"/>
              </a:rPr>
              <a:t>As example, around 5 GeV the power separation of a pion from kaon obtained with traditional method is about 4, the one obtained with cluster counting is around 8.</a:t>
            </a:r>
          </a:p>
        </p:txBody>
      </p:sp>
      <mc:AlternateContent xmlns:mc="http://schemas.openxmlformats.org/markup-compatibility/2006" xmlns:a14="http://schemas.microsoft.com/office/drawing/2010/main">
        <mc:Choice Requires="a14">
          <p:sp>
            <p:nvSpPr>
              <p:cNvPr id="12" name="CasellaDiTesto 11">
                <a:extLst>
                  <a:ext uri="{FF2B5EF4-FFF2-40B4-BE49-F238E27FC236}">
                    <a16:creationId xmlns:a16="http://schemas.microsoft.com/office/drawing/2014/main" id="{8B7B3DC9-BD9C-440F-821D-4625E8A8B810}"/>
                  </a:ext>
                </a:extLst>
              </p:cNvPr>
              <p:cNvSpPr txBox="1"/>
              <p:nvPr/>
            </p:nvSpPr>
            <p:spPr>
              <a:xfrm>
                <a:off x="6089769" y="4394370"/>
                <a:ext cx="1248740" cy="5434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1600" b="0" i="1" u="none" smtClean="0">
                              <a:solidFill>
                                <a:schemeClr val="tx1"/>
                              </a:solidFill>
                              <a:latin typeface="Cambria Math" panose="02040503050406030204" pitchFamily="18" charset="0"/>
                            </a:rPr>
                          </m:ctrlPr>
                        </m:sSubPr>
                        <m:e>
                          <m:r>
                            <a:rPr lang="it-IT" sz="1600" b="0" i="1" u="none" smtClean="0">
                              <a:solidFill>
                                <a:schemeClr val="tx1"/>
                              </a:solidFill>
                              <a:latin typeface="Cambria Math" panose="02040503050406030204" pitchFamily="18" charset="0"/>
                            </a:rPr>
                            <m:t>𝑛</m:t>
                          </m:r>
                        </m:e>
                        <m:sub>
                          <m:r>
                            <a:rPr lang="it-IT" sz="1600" b="0" i="1" u="none" smtClean="0">
                              <a:solidFill>
                                <a:schemeClr val="tx1"/>
                              </a:solidFill>
                              <a:latin typeface="Cambria Math" panose="02040503050406030204" pitchFamily="18" charset="0"/>
                              <a:ea typeface="Cambria Math" panose="02040503050406030204" pitchFamily="18" charset="0"/>
                            </a:rPr>
                            <m:t>𝜎</m:t>
                          </m:r>
                        </m:sub>
                      </m:sSub>
                      <m:r>
                        <a:rPr lang="it-IT" sz="1600" b="0" i="1" u="none" smtClean="0">
                          <a:solidFill>
                            <a:schemeClr val="tx1"/>
                          </a:solidFill>
                          <a:latin typeface="Cambria Math" panose="02040503050406030204" pitchFamily="18" charset="0"/>
                        </a:rPr>
                        <m:t>=</m:t>
                      </m:r>
                      <m:f>
                        <m:fPr>
                          <m:ctrlPr>
                            <a:rPr lang="it-IT" sz="1600" b="0" i="1" u="none" smtClean="0">
                              <a:solidFill>
                                <a:schemeClr val="tx1"/>
                              </a:solidFill>
                              <a:latin typeface="Cambria Math" panose="02040503050406030204" pitchFamily="18" charset="0"/>
                            </a:rPr>
                          </m:ctrlPr>
                        </m:fPr>
                        <m:num>
                          <m:sSub>
                            <m:sSubPr>
                              <m:ctrlPr>
                                <a:rPr lang="it-IT" sz="1600" b="0" i="1" u="none" smtClean="0">
                                  <a:solidFill>
                                    <a:schemeClr val="tx1"/>
                                  </a:solidFill>
                                  <a:latin typeface="Cambria Math" panose="02040503050406030204" pitchFamily="18" charset="0"/>
                                </a:rPr>
                              </m:ctrlPr>
                            </m:sSubPr>
                            <m:e>
                              <m:r>
                                <a:rPr lang="it-IT" sz="1600" b="0" i="1" u="none" smtClean="0">
                                  <a:solidFill>
                                    <a:schemeClr val="tx1"/>
                                  </a:solidFill>
                                  <a:latin typeface="Cambria Math" panose="02040503050406030204" pitchFamily="18" charset="0"/>
                                  <a:ea typeface="Cambria Math" panose="02040503050406030204" pitchFamily="18" charset="0"/>
                                </a:rPr>
                                <m:t>∆</m:t>
                              </m:r>
                            </m:e>
                            <m:sub>
                              <m:r>
                                <a:rPr lang="it-IT" sz="1600" b="0" i="1" u="none" smtClean="0">
                                  <a:solidFill>
                                    <a:schemeClr val="tx1"/>
                                  </a:solidFill>
                                  <a:latin typeface="Cambria Math" panose="02040503050406030204" pitchFamily="18" charset="0"/>
                                </a:rPr>
                                <m:t>𝐴</m:t>
                              </m:r>
                            </m:sub>
                          </m:sSub>
                          <m:r>
                            <a:rPr lang="it-IT" sz="1600" b="0" i="1" u="none" smtClean="0">
                              <a:solidFill>
                                <a:schemeClr val="tx1"/>
                              </a:solidFill>
                              <a:latin typeface="Cambria Math" panose="02040503050406030204" pitchFamily="18" charset="0"/>
                            </a:rPr>
                            <m:t>−</m:t>
                          </m:r>
                          <m:sSub>
                            <m:sSubPr>
                              <m:ctrlPr>
                                <a:rPr lang="it-IT" sz="1600" b="0" i="1" u="none">
                                  <a:solidFill>
                                    <a:schemeClr val="tx1"/>
                                  </a:solidFill>
                                  <a:latin typeface="Cambria Math" panose="02040503050406030204" pitchFamily="18" charset="0"/>
                                </a:rPr>
                              </m:ctrlPr>
                            </m:sSubPr>
                            <m:e>
                              <m:r>
                                <a:rPr lang="it-IT" sz="1600" b="0" i="1" u="none">
                                  <a:solidFill>
                                    <a:schemeClr val="tx1"/>
                                  </a:solidFill>
                                  <a:latin typeface="Cambria Math" panose="02040503050406030204" pitchFamily="18" charset="0"/>
                                  <a:ea typeface="Cambria Math" panose="02040503050406030204" pitchFamily="18" charset="0"/>
                                </a:rPr>
                                <m:t>∆</m:t>
                              </m:r>
                            </m:e>
                            <m:sub>
                              <m:r>
                                <a:rPr lang="it-IT" sz="1600" b="0" i="1" u="none" smtClean="0">
                                  <a:solidFill>
                                    <a:schemeClr val="tx1"/>
                                  </a:solidFill>
                                  <a:latin typeface="Cambria Math" panose="02040503050406030204" pitchFamily="18" charset="0"/>
                                </a:rPr>
                                <m:t>𝐵</m:t>
                              </m:r>
                            </m:sub>
                          </m:sSub>
                        </m:num>
                        <m:den>
                          <m:d>
                            <m:dPr>
                              <m:begChr m:val="⟨"/>
                              <m:endChr m:val="⟩"/>
                              <m:ctrlPr>
                                <a:rPr lang="it-IT" sz="1600" b="0" i="1" u="none" smtClean="0">
                                  <a:solidFill>
                                    <a:schemeClr val="tx1"/>
                                  </a:solidFill>
                                  <a:latin typeface="Cambria Math" panose="02040503050406030204" pitchFamily="18" charset="0"/>
                                </a:rPr>
                              </m:ctrlPr>
                            </m:dPr>
                            <m:e>
                              <m:sSub>
                                <m:sSubPr>
                                  <m:ctrlPr>
                                    <a:rPr lang="it-IT" sz="1600" b="0" i="1" u="none" smtClean="0">
                                      <a:solidFill>
                                        <a:schemeClr val="tx1"/>
                                      </a:solidFill>
                                      <a:latin typeface="Cambria Math" panose="02040503050406030204" pitchFamily="18" charset="0"/>
                                    </a:rPr>
                                  </m:ctrlPr>
                                </m:sSubPr>
                                <m:e>
                                  <m:r>
                                    <a:rPr lang="it-IT" sz="1600" b="0" i="1" u="none" smtClean="0">
                                      <a:solidFill>
                                        <a:schemeClr val="tx1"/>
                                      </a:solidFill>
                                      <a:latin typeface="Cambria Math" panose="02040503050406030204" pitchFamily="18" charset="0"/>
                                      <a:ea typeface="Cambria Math" panose="02040503050406030204" pitchFamily="18" charset="0"/>
                                    </a:rPr>
                                    <m:t>𝜎</m:t>
                                  </m:r>
                                </m:e>
                                <m:sub>
                                  <m:r>
                                    <a:rPr lang="it-IT" sz="1600" b="0" i="1" u="none" smtClean="0">
                                      <a:solidFill>
                                        <a:schemeClr val="tx1"/>
                                      </a:solidFill>
                                      <a:latin typeface="Cambria Math" panose="02040503050406030204" pitchFamily="18" charset="0"/>
                                    </a:rPr>
                                    <m:t>𝐴</m:t>
                                  </m:r>
                                  <m:r>
                                    <a:rPr lang="it-IT" sz="1600" b="0" i="1" u="none" smtClean="0">
                                      <a:solidFill>
                                        <a:schemeClr val="tx1"/>
                                      </a:solidFill>
                                      <a:latin typeface="Cambria Math" panose="02040503050406030204" pitchFamily="18" charset="0"/>
                                    </a:rPr>
                                    <m:t>,</m:t>
                                  </m:r>
                                  <m:r>
                                    <a:rPr lang="it-IT" sz="1600" b="0" i="1" u="none" smtClean="0">
                                      <a:solidFill>
                                        <a:schemeClr val="tx1"/>
                                      </a:solidFill>
                                      <a:latin typeface="Cambria Math" panose="02040503050406030204" pitchFamily="18" charset="0"/>
                                    </a:rPr>
                                    <m:t>𝐵</m:t>
                                  </m:r>
                                </m:sub>
                              </m:sSub>
                            </m:e>
                          </m:d>
                        </m:den>
                      </m:f>
                    </m:oMath>
                  </m:oMathPara>
                </a14:m>
                <a:endParaRPr lang="en-US" sz="1600" b="0" u="none" dirty="0">
                  <a:solidFill>
                    <a:schemeClr val="tx1"/>
                  </a:solidFill>
                  <a:latin typeface="+mj-lt"/>
                </a:endParaRPr>
              </a:p>
            </p:txBody>
          </p:sp>
        </mc:Choice>
        <mc:Fallback xmlns="">
          <p:sp>
            <p:nvSpPr>
              <p:cNvPr id="12" name="CasellaDiTesto 11">
                <a:extLst>
                  <a:ext uri="{FF2B5EF4-FFF2-40B4-BE49-F238E27FC236}">
                    <a16:creationId xmlns:a16="http://schemas.microsoft.com/office/drawing/2014/main" id="{8B7B3DC9-BD9C-440F-821D-4625E8A8B810}"/>
                  </a:ext>
                </a:extLst>
              </p:cNvPr>
              <p:cNvSpPr txBox="1">
                <a:spLocks noRot="1" noChangeAspect="1" noMove="1" noResize="1" noEditPoints="1" noAdjustHandles="1" noChangeArrowheads="1" noChangeShapeType="1" noTextEdit="1"/>
              </p:cNvSpPr>
              <p:nvPr/>
            </p:nvSpPr>
            <p:spPr>
              <a:xfrm>
                <a:off x="6089769" y="4394370"/>
                <a:ext cx="1248740" cy="543418"/>
              </a:xfrm>
              <a:prstGeom prst="rect">
                <a:avLst/>
              </a:prstGeom>
              <a:blipFill>
                <a:blip r:embed="rId4"/>
                <a:stretch>
                  <a:fillRect b="-1124"/>
                </a:stretch>
              </a:blipFill>
            </p:spPr>
            <p:txBody>
              <a:bodyPr/>
              <a:lstStyle/>
              <a:p>
                <a:r>
                  <a:rPr lang="en-US">
                    <a:noFill/>
                  </a:rPr>
                  <a:t> </a:t>
                </a:r>
              </a:p>
            </p:txBody>
          </p:sp>
        </mc:Fallback>
      </mc:AlternateContent>
      <p:sp>
        <p:nvSpPr>
          <p:cNvPr id="13" name="CasellaDiTesto 12">
            <a:extLst>
              <a:ext uri="{FF2B5EF4-FFF2-40B4-BE49-F238E27FC236}">
                <a16:creationId xmlns:a16="http://schemas.microsoft.com/office/drawing/2014/main" id="{F7B95111-5E51-4291-815F-7E7D17FCA618}"/>
              </a:ext>
            </a:extLst>
          </p:cNvPr>
          <p:cNvSpPr txBox="1"/>
          <p:nvPr/>
        </p:nvSpPr>
        <p:spPr>
          <a:xfrm>
            <a:off x="7593202" y="4429727"/>
            <a:ext cx="4060783" cy="332390"/>
          </a:xfrm>
          <a:prstGeom prst="rect">
            <a:avLst/>
          </a:prstGeom>
          <a:noFill/>
          <a:ln>
            <a:noFill/>
          </a:ln>
        </p:spPr>
        <p:txBody>
          <a:bodyPr wrap="none" lIns="36000" tIns="36000" rIns="36000" bIns="36000" anchor="t" anchorCtr="0" compatLnSpc="0">
            <a:spAutoFit/>
          </a:bodyPr>
          <a:lstStyle/>
          <a:p>
            <a:pPr marL="0" marR="0" lvl="0" indent="0" hangingPunct="0">
              <a:lnSpc>
                <a:spcPct val="100000"/>
              </a:lnSpc>
              <a:spcBef>
                <a:spcPts val="0"/>
              </a:spcBef>
              <a:spcAft>
                <a:spcPts val="0"/>
              </a:spcAft>
              <a:buNone/>
              <a:tabLst/>
            </a:pPr>
            <a:r>
              <a:rPr lang="en-US" b="0" i="0" u="none" strike="noStrike" kern="1200" dirty="0">
                <a:ln>
                  <a:noFill/>
                </a:ln>
                <a:solidFill>
                  <a:schemeClr val="tx1"/>
                </a:solidFill>
                <a:latin typeface="+mj-lt"/>
                <a:ea typeface="Arimo" pitchFamily="32"/>
                <a:cs typeface="Arimo" pitchFamily="32"/>
              </a:rPr>
              <a:t>&lt;</a:t>
            </a:r>
            <a:r>
              <a:rPr lang="en-US" b="0" i="0" u="none" strike="noStrike" kern="1200" dirty="0" err="1">
                <a:ln>
                  <a:noFill/>
                </a:ln>
                <a:solidFill>
                  <a:schemeClr val="tx1"/>
                </a:solidFill>
                <a:latin typeface="+mj-lt"/>
                <a:ea typeface="Arimo" pitchFamily="32"/>
                <a:cs typeface="Arimo" pitchFamily="32"/>
              </a:rPr>
              <a:t>σ</a:t>
            </a:r>
            <a:r>
              <a:rPr lang="en-US" b="0" i="0" u="none" strike="noStrike" kern="1200" baseline="-33000" dirty="0" err="1">
                <a:ln>
                  <a:noFill/>
                </a:ln>
                <a:solidFill>
                  <a:schemeClr val="tx1"/>
                </a:solidFill>
                <a:latin typeface="+mj-lt"/>
                <a:ea typeface="Arimo" pitchFamily="32"/>
                <a:cs typeface="Arimo" pitchFamily="32"/>
              </a:rPr>
              <a:t>A,B</a:t>
            </a:r>
            <a:r>
              <a:rPr lang="en-US" b="0" i="0" u="none" strike="noStrike" kern="1200" baseline="0" dirty="0">
                <a:ln>
                  <a:noFill/>
                </a:ln>
                <a:solidFill>
                  <a:schemeClr val="tx1"/>
                </a:solidFill>
                <a:latin typeface="+mj-lt"/>
                <a:ea typeface="Arimo" pitchFamily="32"/>
                <a:cs typeface="Arimo" pitchFamily="32"/>
              </a:rPr>
              <a:t>&gt;</a:t>
            </a:r>
            <a:r>
              <a:rPr lang="en-US" b="0" i="0" u="none" strike="noStrike" kern="1200" dirty="0">
                <a:ln>
                  <a:noFill/>
                </a:ln>
                <a:solidFill>
                  <a:schemeClr val="tx1"/>
                </a:solidFill>
                <a:latin typeface="+mj-lt"/>
                <a:ea typeface="Arimo" pitchFamily="32"/>
                <a:cs typeface="Arimo" pitchFamily="32"/>
              </a:rPr>
              <a:t> is the average of the two resolutions</a:t>
            </a:r>
            <a:r>
              <a:rPr lang="en-US" sz="1400" b="0" i="0" u="none" strike="noStrike" kern="1200" dirty="0">
                <a:ln>
                  <a:noFill/>
                </a:ln>
                <a:solidFill>
                  <a:schemeClr val="tx1"/>
                </a:solidFill>
                <a:latin typeface="+mj-lt"/>
                <a:ea typeface="Arimo" pitchFamily="32"/>
                <a:cs typeface="Arimo" pitchFamily="32"/>
              </a:rPr>
              <a:t>.</a:t>
            </a:r>
          </a:p>
        </p:txBody>
      </p:sp>
      <p:pic>
        <p:nvPicPr>
          <p:cNvPr id="14" name="Immagine 13">
            <a:extLst>
              <a:ext uri="{FF2B5EF4-FFF2-40B4-BE49-F238E27FC236}">
                <a16:creationId xmlns:a16="http://schemas.microsoft.com/office/drawing/2014/main" id="{18612AAF-90A8-4C2C-8704-B6493838909A}"/>
              </a:ext>
            </a:extLst>
          </p:cNvPr>
          <p:cNvPicPr>
            <a:picLocks noChangeAspect="1"/>
          </p:cNvPicPr>
          <p:nvPr/>
        </p:nvPicPr>
        <p:blipFill>
          <a:blip r:embed="rId5"/>
          <a:stretch>
            <a:fillRect/>
          </a:stretch>
        </p:blipFill>
        <p:spPr>
          <a:xfrm>
            <a:off x="2172283" y="4124851"/>
            <a:ext cx="3703073" cy="2520000"/>
          </a:xfrm>
          <a:prstGeom prst="rect">
            <a:avLst/>
          </a:prstGeom>
        </p:spPr>
      </p:pic>
      <p:sp>
        <p:nvSpPr>
          <p:cNvPr id="15" name="CasellaDiTesto 14">
            <a:extLst>
              <a:ext uri="{FF2B5EF4-FFF2-40B4-BE49-F238E27FC236}">
                <a16:creationId xmlns:a16="http://schemas.microsoft.com/office/drawing/2014/main" id="{1E849AF1-19DF-42E6-9CAE-621D7B3267A4}"/>
              </a:ext>
            </a:extLst>
          </p:cNvPr>
          <p:cNvSpPr txBox="1"/>
          <p:nvPr/>
        </p:nvSpPr>
        <p:spPr>
          <a:xfrm>
            <a:off x="3032210" y="1909727"/>
            <a:ext cx="976549" cy="369332"/>
          </a:xfrm>
          <a:prstGeom prst="rect">
            <a:avLst/>
          </a:prstGeom>
          <a:noFill/>
        </p:spPr>
        <p:txBody>
          <a:bodyPr wrap="none" rtlCol="0">
            <a:spAutoFit/>
          </a:bodyPr>
          <a:lstStyle/>
          <a:p>
            <a:r>
              <a:rPr lang="en-US" b="1" dirty="0">
                <a:solidFill>
                  <a:srgbClr val="C00000"/>
                </a:solidFill>
              </a:rPr>
              <a:t>Garfield</a:t>
            </a:r>
          </a:p>
        </p:txBody>
      </p:sp>
      <p:sp>
        <p:nvSpPr>
          <p:cNvPr id="16" name="CasellaDiTesto 15">
            <a:extLst>
              <a:ext uri="{FF2B5EF4-FFF2-40B4-BE49-F238E27FC236}">
                <a16:creationId xmlns:a16="http://schemas.microsoft.com/office/drawing/2014/main" id="{CDDB5CFD-2C75-49BD-BD96-D512B4926D97}"/>
              </a:ext>
            </a:extLst>
          </p:cNvPr>
          <p:cNvSpPr txBox="1"/>
          <p:nvPr/>
        </p:nvSpPr>
        <p:spPr>
          <a:xfrm>
            <a:off x="8722752" y="1909727"/>
            <a:ext cx="772969" cy="369332"/>
          </a:xfrm>
          <a:prstGeom prst="rect">
            <a:avLst/>
          </a:prstGeom>
          <a:noFill/>
        </p:spPr>
        <p:txBody>
          <a:bodyPr wrap="none" rtlCol="0">
            <a:spAutoFit/>
          </a:bodyPr>
          <a:lstStyle/>
          <a:p>
            <a:r>
              <a:rPr lang="en-US" b="1" dirty="0" err="1">
                <a:solidFill>
                  <a:srgbClr val="C00000"/>
                </a:solidFill>
              </a:rPr>
              <a:t>Geant</a:t>
            </a:r>
            <a:endParaRPr lang="en-US" b="1" dirty="0">
              <a:solidFill>
                <a:srgbClr val="C00000"/>
              </a:solidFill>
            </a:endParaRPr>
          </a:p>
        </p:txBody>
      </p:sp>
      <p:sp>
        <p:nvSpPr>
          <p:cNvPr id="17" name="CasellaDiTesto 16">
            <a:extLst>
              <a:ext uri="{FF2B5EF4-FFF2-40B4-BE49-F238E27FC236}">
                <a16:creationId xmlns:a16="http://schemas.microsoft.com/office/drawing/2014/main" id="{6CAF321D-A7D9-4E02-A8B9-78E2DF8A9CC4}"/>
              </a:ext>
            </a:extLst>
          </p:cNvPr>
          <p:cNvSpPr txBox="1"/>
          <p:nvPr/>
        </p:nvSpPr>
        <p:spPr>
          <a:xfrm>
            <a:off x="92574" y="2470029"/>
            <a:ext cx="2208837" cy="1169551"/>
          </a:xfrm>
          <a:prstGeom prst="rect">
            <a:avLst/>
          </a:prstGeom>
          <a:noFill/>
        </p:spPr>
        <p:txBody>
          <a:bodyPr wrap="square">
            <a:spAutoFit/>
          </a:bodyPr>
          <a:lstStyle/>
          <a:p>
            <a:r>
              <a:rPr lang="en-US" sz="1400" b="1" i="0" u="none" strike="noStrike" kern="1200" dirty="0">
                <a:ln>
                  <a:noFill/>
                </a:ln>
                <a:solidFill>
                  <a:srgbClr val="000000"/>
                </a:solidFill>
                <a:latin typeface="Garuda" pitchFamily="2"/>
                <a:ea typeface="DejaVu Sans" pitchFamily="2"/>
                <a:cs typeface="DejaVu Sans" pitchFamily="2"/>
              </a:rPr>
              <a:t>We are simulating tracks crossing </a:t>
            </a:r>
            <a:r>
              <a:rPr lang="en-US" sz="1400" b="1" i="0" u="none" strike="noStrike" kern="1200">
                <a:ln>
                  <a:noFill/>
                </a:ln>
                <a:solidFill>
                  <a:srgbClr val="000000"/>
                </a:solidFill>
                <a:latin typeface="Garuda" pitchFamily="2"/>
                <a:ea typeface="DejaVu Sans" pitchFamily="2"/>
                <a:cs typeface="DejaVu Sans" pitchFamily="2"/>
              </a:rPr>
              <a:t>200 cells </a:t>
            </a:r>
            <a:r>
              <a:rPr lang="en-US" sz="1400" b="1" i="0" u="none" strike="noStrike" kern="1200" dirty="0">
                <a:ln>
                  <a:noFill/>
                </a:ln>
                <a:solidFill>
                  <a:srgbClr val="000000"/>
                </a:solidFill>
                <a:latin typeface="Garuda" pitchFamily="2"/>
                <a:ea typeface="DejaVu Sans" pitchFamily="2"/>
                <a:cs typeface="DejaVu Sans" pitchFamily="2"/>
              </a:rPr>
              <a:t>(1 cm long side) of 90% He and 10% iC</a:t>
            </a:r>
            <a:r>
              <a:rPr lang="en-US" sz="1400" b="1" i="0" u="none" strike="noStrike" kern="1200" baseline="-25000" dirty="0">
                <a:ln>
                  <a:noFill/>
                </a:ln>
                <a:solidFill>
                  <a:srgbClr val="000000"/>
                </a:solidFill>
                <a:latin typeface="Garuda" pitchFamily="2"/>
                <a:ea typeface="DejaVu Sans" pitchFamily="2"/>
                <a:cs typeface="DejaVu Sans" pitchFamily="2"/>
              </a:rPr>
              <a:t>4</a:t>
            </a:r>
            <a:r>
              <a:rPr lang="en-US" sz="1400" b="1" i="0" u="none" strike="noStrike" kern="1200" dirty="0">
                <a:ln>
                  <a:noFill/>
                </a:ln>
                <a:solidFill>
                  <a:srgbClr val="000000"/>
                </a:solidFill>
                <a:latin typeface="Garuda" pitchFamily="2"/>
                <a:ea typeface="DejaVu Sans" pitchFamily="2"/>
                <a:cs typeface="DejaVu Sans" pitchFamily="2"/>
              </a:rPr>
              <a:t>H</a:t>
            </a:r>
            <a:r>
              <a:rPr lang="en-US" sz="1400" b="1" i="0" u="none" strike="noStrike" kern="1200" baseline="-25000" dirty="0">
                <a:ln>
                  <a:noFill/>
                </a:ln>
                <a:solidFill>
                  <a:srgbClr val="000000"/>
                </a:solidFill>
                <a:latin typeface="Garuda" pitchFamily="2"/>
                <a:ea typeface="DejaVu Sans" pitchFamily="2"/>
                <a:cs typeface="DejaVu Sans" pitchFamily="2"/>
              </a:rPr>
              <a:t>10 </a:t>
            </a:r>
            <a:r>
              <a:rPr lang="en-US" sz="1400" b="1" baseline="-25000" dirty="0">
                <a:solidFill>
                  <a:srgbClr val="000000"/>
                </a:solidFill>
                <a:latin typeface="Garuda" pitchFamily="2"/>
                <a:ea typeface="DejaVu Sans" pitchFamily="2"/>
                <a:cs typeface="DejaVu Sans" pitchFamily="2"/>
              </a:rPr>
              <a:t> </a:t>
            </a:r>
            <a:r>
              <a:rPr lang="en-US" sz="1400" b="1" i="0" u="none" strike="noStrike" kern="1200" baseline="0" dirty="0">
                <a:ln>
                  <a:noFill/>
                </a:ln>
                <a:solidFill>
                  <a:srgbClr val="000000"/>
                </a:solidFill>
                <a:latin typeface="Garuda" pitchFamily="2"/>
                <a:ea typeface="DejaVu Sans" pitchFamily="2"/>
                <a:cs typeface="DejaVu Sans" pitchFamily="2"/>
              </a:rPr>
              <a:t>with Garfield and </a:t>
            </a:r>
            <a:r>
              <a:rPr lang="en-US" sz="1400" b="1" i="0" u="none" strike="noStrike" kern="1200" baseline="0" dirty="0" err="1">
                <a:ln>
                  <a:noFill/>
                </a:ln>
                <a:solidFill>
                  <a:srgbClr val="000000"/>
                </a:solidFill>
                <a:latin typeface="Garuda" pitchFamily="2"/>
                <a:ea typeface="DejaVu Sans" pitchFamily="2"/>
                <a:cs typeface="DejaVu Sans" pitchFamily="2"/>
              </a:rPr>
              <a:t>Geant</a:t>
            </a:r>
            <a:endParaRPr lang="en-US" sz="1400" dirty="0"/>
          </a:p>
        </p:txBody>
      </p:sp>
      <p:sp>
        <p:nvSpPr>
          <p:cNvPr id="18" name="CasellaDiTesto 17">
            <a:extLst>
              <a:ext uri="{FF2B5EF4-FFF2-40B4-BE49-F238E27FC236}">
                <a16:creationId xmlns:a16="http://schemas.microsoft.com/office/drawing/2014/main" id="{A81B46B1-FE10-4A00-B016-81AA47597F3C}"/>
              </a:ext>
            </a:extLst>
          </p:cNvPr>
          <p:cNvSpPr txBox="1"/>
          <p:nvPr/>
        </p:nvSpPr>
        <p:spPr>
          <a:xfrm>
            <a:off x="3069610" y="4619197"/>
            <a:ext cx="976549" cy="369332"/>
          </a:xfrm>
          <a:prstGeom prst="rect">
            <a:avLst/>
          </a:prstGeom>
          <a:noFill/>
        </p:spPr>
        <p:txBody>
          <a:bodyPr wrap="none" rtlCol="0">
            <a:spAutoFit/>
          </a:bodyPr>
          <a:lstStyle/>
          <a:p>
            <a:r>
              <a:rPr lang="en-US" b="1" dirty="0">
                <a:solidFill>
                  <a:srgbClr val="C00000"/>
                </a:solidFill>
              </a:rPr>
              <a:t>Garfield</a:t>
            </a:r>
          </a:p>
        </p:txBody>
      </p:sp>
    </p:spTree>
    <p:extLst>
      <p:ext uri="{BB962C8B-B14F-4D97-AF65-F5344CB8AC3E}">
        <p14:creationId xmlns:p14="http://schemas.microsoft.com/office/powerpoint/2010/main" val="1423456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0344D2C-4D90-4495-A254-0776889BFDC6}"/>
              </a:ext>
            </a:extLst>
          </p:cNvPr>
          <p:cNvSpPr>
            <a:spLocks noGrp="1"/>
          </p:cNvSpPr>
          <p:nvPr>
            <p:ph type="dt" sz="half" idx="10"/>
          </p:nvPr>
        </p:nvSpPr>
        <p:spPr/>
        <p:txBody>
          <a:bodyPr/>
          <a:lstStyle/>
          <a:p>
            <a:fld id="{166EA4E1-44CA-4933-BB56-23A6B4ED1B88}" type="datetime1">
              <a:rPr lang="en-US" smtClean="0"/>
              <a:t>4/14/2021</a:t>
            </a:fld>
            <a:endParaRPr lang="en-US" dirty="0"/>
          </a:p>
        </p:txBody>
      </p:sp>
      <p:sp>
        <p:nvSpPr>
          <p:cNvPr id="4" name="Segnaposto numero diapositiva 3">
            <a:extLst>
              <a:ext uri="{FF2B5EF4-FFF2-40B4-BE49-F238E27FC236}">
                <a16:creationId xmlns:a16="http://schemas.microsoft.com/office/drawing/2014/main" id="{978E731C-C4F2-4A9D-BE4D-B6890AF904D1}"/>
              </a:ext>
            </a:extLst>
          </p:cNvPr>
          <p:cNvSpPr>
            <a:spLocks noGrp="1"/>
          </p:cNvSpPr>
          <p:nvPr>
            <p:ph type="sldNum" sz="quarter" idx="12"/>
          </p:nvPr>
        </p:nvSpPr>
        <p:spPr/>
        <p:txBody>
          <a:bodyPr/>
          <a:lstStyle/>
          <a:p>
            <a:fld id="{6D22F896-40B5-4ADD-8801-0D06FADFA095}" type="slidenum">
              <a:rPr lang="en-US" smtClean="0"/>
              <a:t>7</a:t>
            </a:fld>
            <a:endParaRPr lang="en-US" dirty="0"/>
          </a:p>
        </p:txBody>
      </p:sp>
      <p:sp>
        <p:nvSpPr>
          <p:cNvPr id="5" name="CasellaDiTesto 4">
            <a:extLst>
              <a:ext uri="{FF2B5EF4-FFF2-40B4-BE49-F238E27FC236}">
                <a16:creationId xmlns:a16="http://schemas.microsoft.com/office/drawing/2014/main" id="{B488FD70-3F68-4D1A-912A-34FE406103BF}"/>
              </a:ext>
            </a:extLst>
          </p:cNvPr>
          <p:cNvSpPr txBox="1"/>
          <p:nvPr/>
        </p:nvSpPr>
        <p:spPr>
          <a:xfrm>
            <a:off x="298871" y="1346731"/>
            <a:ext cx="10817246" cy="765200"/>
          </a:xfrm>
          <a:prstGeom prst="rect">
            <a:avLst/>
          </a:prstGeom>
          <a:noFill/>
          <a:ln>
            <a:noFill/>
          </a:ln>
        </p:spPr>
        <p:txBody>
          <a:bodyPr wrap="square" lIns="36000" tIns="36000" rIns="36000" bIns="36000" anchor="t" anchorCtr="0" compatLnSpc="0">
            <a:spAutoFit/>
          </a:bodyPr>
          <a:lstStyle>
            <a:defPPr>
              <a:defRPr lang="en-GB"/>
            </a:defPPr>
            <a:lvl1pPr marL="0" marR="0" lvl="0" indent="0">
              <a:lnSpc>
                <a:spcPct val="100000"/>
              </a:lnSpc>
              <a:spcBef>
                <a:spcPts val="0"/>
              </a:spcBef>
              <a:spcAft>
                <a:spcPts val="0"/>
              </a:spcAft>
              <a:buNone/>
              <a:tabLst/>
              <a:defRPr sz="1100" b="0" i="0" u="none" strike="noStrike">
                <a:ln>
                  <a:noFill/>
                </a:ln>
                <a:solidFill>
                  <a:schemeClr val="tx1"/>
                </a:solidFill>
                <a:latin typeface="+mj-lt"/>
                <a:ea typeface="Arimo" pitchFamily="32"/>
                <a:cs typeface="Arimo" pitchFamily="32"/>
              </a:defRPr>
            </a:lvl1pPr>
          </a:lstStyle>
          <a:p>
            <a:r>
              <a:rPr lang="en-US" sz="1600" dirty="0"/>
              <a:t>Studying the results from Garfield++ simulations, we can interpret correctly the results obtained from Geant4 simulations with the goal of reconstruct the number of clusters and the cluster size generated from different particles with different momenta passing through the tracker detector.</a:t>
            </a:r>
          </a:p>
        </p:txBody>
      </p:sp>
      <p:pic>
        <p:nvPicPr>
          <p:cNvPr id="6" name="Immagine 5">
            <a:extLst>
              <a:ext uri="{FF2B5EF4-FFF2-40B4-BE49-F238E27FC236}">
                <a16:creationId xmlns:a16="http://schemas.microsoft.com/office/drawing/2014/main" id="{F5131106-5E9F-4EE1-BBA3-BD225CBB5A9A}"/>
              </a:ext>
            </a:extLst>
          </p:cNvPr>
          <p:cNvPicPr>
            <a:picLocks noChangeAspect="1"/>
          </p:cNvPicPr>
          <p:nvPr/>
        </p:nvPicPr>
        <p:blipFill>
          <a:blip r:embed="rId2">
            <a:lum/>
            <a:alphaModFix/>
          </a:blip>
          <a:srcRect/>
          <a:stretch>
            <a:fillRect/>
          </a:stretch>
        </p:blipFill>
        <p:spPr>
          <a:xfrm>
            <a:off x="200095" y="2955189"/>
            <a:ext cx="4945307" cy="3334990"/>
          </a:xfrm>
          <a:prstGeom prst="rect">
            <a:avLst/>
          </a:prstGeom>
          <a:noFill/>
          <a:ln>
            <a:noFill/>
          </a:ln>
        </p:spPr>
      </p:pic>
      <p:sp>
        <p:nvSpPr>
          <p:cNvPr id="7" name="CasellaDiTesto 6">
            <a:extLst>
              <a:ext uri="{FF2B5EF4-FFF2-40B4-BE49-F238E27FC236}">
                <a16:creationId xmlns:a16="http://schemas.microsoft.com/office/drawing/2014/main" id="{47CE1C07-244E-4EA3-82CB-C0DA453E90CB}"/>
              </a:ext>
            </a:extLst>
          </p:cNvPr>
          <p:cNvSpPr txBox="1"/>
          <p:nvPr/>
        </p:nvSpPr>
        <p:spPr>
          <a:xfrm>
            <a:off x="4010114" y="2599076"/>
            <a:ext cx="4080115" cy="282179"/>
          </a:xfrm>
          <a:prstGeom prst="rect">
            <a:avLst/>
          </a:prstGeom>
          <a:noFill/>
          <a:ln w="36000">
            <a:solidFill>
              <a:srgbClr val="CE181E"/>
            </a:solidFill>
            <a:prstDash val="solid"/>
          </a:ln>
        </p:spPr>
        <p:txBody>
          <a:bodyPr wrap="square" lIns="54000" tIns="54000" rIns="54000" bIns="54000" anchor="t" anchorCtr="0" compatLnSpc="0">
            <a:spAutoFit/>
          </a:bodyPr>
          <a:lstStyle/>
          <a:p>
            <a:pPr marL="0" marR="0" lvl="0" indent="0" algn="ctr" hangingPunct="0">
              <a:lnSpc>
                <a:spcPct val="100000"/>
              </a:lnSpc>
              <a:spcBef>
                <a:spcPts val="0"/>
              </a:spcBef>
              <a:spcAft>
                <a:spcPts val="0"/>
              </a:spcAft>
              <a:buNone/>
              <a:tabLst/>
            </a:pPr>
            <a:r>
              <a:rPr lang="en-US" sz="1200" b="1" i="0" u="none" strike="noStrike" kern="1200" dirty="0">
                <a:ln>
                  <a:noFill/>
                </a:ln>
                <a:solidFill>
                  <a:srgbClr val="CE181E"/>
                </a:solidFill>
                <a:latin typeface="+mj-lt"/>
                <a:ea typeface="DejaVu Sans" pitchFamily="2"/>
                <a:cs typeface="DejaVu Sans" pitchFamily="2"/>
              </a:rPr>
              <a:t>Number of cluster from Garfield++</a:t>
            </a:r>
          </a:p>
        </p:txBody>
      </p:sp>
      <p:sp>
        <p:nvSpPr>
          <p:cNvPr id="8" name="CasellaDiTesto 7">
            <a:extLst>
              <a:ext uri="{FF2B5EF4-FFF2-40B4-BE49-F238E27FC236}">
                <a16:creationId xmlns:a16="http://schemas.microsoft.com/office/drawing/2014/main" id="{CDE43369-6D4B-41BC-B50E-F5C5A547F4F2}"/>
              </a:ext>
            </a:extLst>
          </p:cNvPr>
          <p:cNvSpPr txBox="1"/>
          <p:nvPr/>
        </p:nvSpPr>
        <p:spPr>
          <a:xfrm>
            <a:off x="4926570" y="3272568"/>
            <a:ext cx="1926667" cy="1284573"/>
          </a:xfrm>
          <a:prstGeom prst="rect">
            <a:avLst/>
          </a:prstGeom>
          <a:noFill/>
          <a:ln>
            <a:noFill/>
          </a:ln>
        </p:spPr>
        <p:txBody>
          <a:bodyPr wrap="square" lIns="36000" tIns="36000" rIns="36000" bIns="36000" anchor="ctr" anchorCtr="0" compatLnSpc="0">
            <a:spAutoFit/>
          </a:bodyPr>
          <a:lstStyle/>
          <a:p>
            <a:pPr marL="0" marR="0" lvl="0" indent="0" hangingPunct="0">
              <a:lnSpc>
                <a:spcPct val="100000"/>
              </a:lnSpc>
              <a:spcBef>
                <a:spcPts val="0"/>
              </a:spcBef>
              <a:spcAft>
                <a:spcPts val="0"/>
              </a:spcAft>
              <a:buNone/>
              <a:tabLst/>
            </a:pPr>
            <a:r>
              <a:rPr lang="en-US" sz="1400" b="0" i="0" u="none" strike="noStrike" kern="1200" dirty="0">
                <a:ln>
                  <a:noFill/>
                </a:ln>
                <a:solidFill>
                  <a:schemeClr val="tx1"/>
                </a:solidFill>
                <a:latin typeface="+mj-lt"/>
                <a:ea typeface="DejaVu Sans" pitchFamily="2"/>
                <a:cs typeface="DejaVu Sans" pitchFamily="2"/>
              </a:rPr>
              <a:t>Here the distribution of number of cluster produced by different</a:t>
            </a:r>
          </a:p>
          <a:p>
            <a:pPr marL="0" marR="0" lvl="0" indent="0" hangingPunct="0">
              <a:lnSpc>
                <a:spcPct val="100000"/>
              </a:lnSpc>
              <a:spcBef>
                <a:spcPts val="0"/>
              </a:spcBef>
              <a:spcAft>
                <a:spcPts val="0"/>
              </a:spcAft>
              <a:buNone/>
              <a:tabLst/>
            </a:pPr>
            <a:r>
              <a:rPr lang="en-US" sz="1400" b="0" i="0" u="none" strike="noStrike" kern="1200" dirty="0">
                <a:ln>
                  <a:noFill/>
                </a:ln>
                <a:solidFill>
                  <a:schemeClr val="tx1"/>
                </a:solidFill>
                <a:latin typeface="+mj-lt"/>
                <a:ea typeface="DejaVu Sans" pitchFamily="2"/>
                <a:cs typeface="DejaVu Sans" pitchFamily="2"/>
              </a:rPr>
              <a:t>particle at different momenta, obtained with Garfield++</a:t>
            </a:r>
          </a:p>
        </p:txBody>
      </p:sp>
      <p:sp>
        <p:nvSpPr>
          <p:cNvPr id="9" name="CasellaDiTesto 8">
            <a:extLst>
              <a:ext uri="{FF2B5EF4-FFF2-40B4-BE49-F238E27FC236}">
                <a16:creationId xmlns:a16="http://schemas.microsoft.com/office/drawing/2014/main" id="{CECE56D8-63F4-4B8F-BFFE-F15751BA5837}"/>
              </a:ext>
            </a:extLst>
          </p:cNvPr>
          <p:cNvSpPr txBox="1"/>
          <p:nvPr/>
        </p:nvSpPr>
        <p:spPr>
          <a:xfrm>
            <a:off x="298871" y="2097347"/>
            <a:ext cx="11502603" cy="534368"/>
          </a:xfrm>
          <a:prstGeom prst="rect">
            <a:avLst/>
          </a:prstGeom>
          <a:noFill/>
          <a:ln>
            <a:noFill/>
          </a:ln>
        </p:spPr>
        <p:txBody>
          <a:bodyPr wrap="square" lIns="36000" tIns="36000" rIns="36000" bIns="36000" anchor="t" anchorCtr="0" compatLnSpc="0">
            <a:spAutoFit/>
          </a:bodyPr>
          <a:lstStyle/>
          <a:p>
            <a:pPr marL="0" marR="0" lvl="0" indent="0" hangingPunct="0">
              <a:lnSpc>
                <a:spcPct val="100000"/>
              </a:lnSpc>
              <a:spcBef>
                <a:spcPts val="0"/>
              </a:spcBef>
              <a:spcAft>
                <a:spcPts val="0"/>
              </a:spcAft>
              <a:buNone/>
              <a:tabLst/>
            </a:pPr>
            <a:r>
              <a:rPr lang="en-US" sz="1600" b="0" i="0" u="none" strike="noStrike" kern="1200" dirty="0">
                <a:ln>
                  <a:noFill/>
                </a:ln>
                <a:solidFill>
                  <a:schemeClr val="tx1"/>
                </a:solidFill>
                <a:latin typeface="+mj-lt"/>
                <a:ea typeface="DejaVu Sans" pitchFamily="2"/>
                <a:cs typeface="DejaVu Sans" pitchFamily="2"/>
              </a:rPr>
              <a:t>The goal is to extract from </a:t>
            </a:r>
            <a:r>
              <a:rPr lang="en-US" sz="1600" b="0" u="none" dirty="0">
                <a:solidFill>
                  <a:schemeClr val="tx1"/>
                </a:solidFill>
                <a:latin typeface="+mj-lt"/>
                <a:ea typeface="DejaVu Sans" pitchFamily="2"/>
                <a:cs typeface="DejaVu Sans" pitchFamily="2"/>
              </a:rPr>
              <a:t>Garfield++ the relevant parameters to </a:t>
            </a:r>
            <a:r>
              <a:rPr lang="en-US" sz="1600" b="0" i="0" u="none" strike="noStrike" kern="1200" dirty="0">
                <a:ln>
                  <a:noFill/>
                </a:ln>
                <a:solidFill>
                  <a:schemeClr val="tx1"/>
                </a:solidFill>
                <a:latin typeface="+mj-lt"/>
                <a:ea typeface="DejaVu Sans" pitchFamily="2"/>
                <a:cs typeface="DejaVu Sans" pitchFamily="2"/>
              </a:rPr>
              <a:t>create models to </a:t>
            </a:r>
            <a:r>
              <a:rPr lang="en-US" sz="1600" b="0" u="none" dirty="0">
                <a:solidFill>
                  <a:schemeClr val="tx1"/>
                </a:solidFill>
                <a:latin typeface="+mj-lt"/>
                <a:ea typeface="DejaVu Sans" pitchFamily="2"/>
                <a:cs typeface="DejaVu Sans" pitchFamily="2"/>
              </a:rPr>
              <a:t>convert the energy loss to cluster and then extract them as function of the primary particle </a:t>
            </a:r>
            <a:r>
              <a:rPr lang="el-GR" sz="1600" b="0" u="none" dirty="0">
                <a:solidFill>
                  <a:schemeClr val="tx1"/>
                </a:solidFill>
                <a:latin typeface="+mj-lt"/>
                <a:ea typeface="DejaVu Sans" pitchFamily="2"/>
                <a:cs typeface="DejaVu Sans" pitchFamily="2"/>
              </a:rPr>
              <a:t>βγ</a:t>
            </a:r>
            <a:r>
              <a:rPr lang="it-IT" sz="1600" b="0" u="none" dirty="0">
                <a:solidFill>
                  <a:schemeClr val="tx1"/>
                </a:solidFill>
                <a:latin typeface="+mj-lt"/>
                <a:ea typeface="DejaVu Sans" pitchFamily="2"/>
                <a:cs typeface="DejaVu Sans" pitchFamily="2"/>
              </a:rPr>
              <a:t>.</a:t>
            </a:r>
            <a:endParaRPr lang="en-US" sz="1600" b="0" i="0" u="none" strike="noStrike" kern="1200" dirty="0">
              <a:ln>
                <a:noFill/>
              </a:ln>
              <a:solidFill>
                <a:schemeClr val="tx1"/>
              </a:solidFill>
              <a:latin typeface="+mj-lt"/>
              <a:ea typeface="DejaVu Sans" pitchFamily="2"/>
              <a:cs typeface="DejaVu Sans" pitchFamily="2"/>
            </a:endParaRPr>
          </a:p>
        </p:txBody>
      </p:sp>
      <p:sp>
        <p:nvSpPr>
          <p:cNvPr id="10" name="Titolo 1">
            <a:extLst>
              <a:ext uri="{FF2B5EF4-FFF2-40B4-BE49-F238E27FC236}">
                <a16:creationId xmlns:a16="http://schemas.microsoft.com/office/drawing/2014/main" id="{496C43DA-D61C-4538-8390-F7A0D4F18347}"/>
              </a:ext>
            </a:extLst>
          </p:cNvPr>
          <p:cNvSpPr txBox="1">
            <a:spLocks/>
          </p:cNvSpPr>
          <p:nvPr/>
        </p:nvSpPr>
        <p:spPr>
          <a:xfrm>
            <a:off x="2119698" y="970194"/>
            <a:ext cx="8524102" cy="481012"/>
          </a:xfrm>
          <a:prstGeom prst="rect">
            <a:avLst/>
          </a:prstGeom>
        </p:spPr>
        <p:txBody>
          <a:bodyPr/>
          <a:lstStyle>
            <a:lvl1pPr algn="l" defTabSz="337037" rtl="0" eaLnBrk="0" fontAlgn="base" hangingPunct="0">
              <a:spcBef>
                <a:spcPct val="0"/>
              </a:spcBef>
              <a:spcAft>
                <a:spcPct val="0"/>
              </a:spcAft>
              <a:buClr>
                <a:srgbClr val="000000"/>
              </a:buClr>
              <a:buSzPct val="100000"/>
              <a:buFont typeface="Times New Roman" charset="0"/>
              <a:defRPr sz="1800">
                <a:solidFill>
                  <a:srgbClr val="006633"/>
                </a:solidFill>
                <a:latin typeface="+mj-lt"/>
                <a:ea typeface="+mj-ea"/>
                <a:cs typeface="+mj-cs"/>
              </a:defRPr>
            </a:lvl1pPr>
            <a:lvl2pPr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2pPr>
            <a:lvl3pPr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3pPr>
            <a:lvl4pPr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4pPr>
            <a:lvl5pPr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5pPr>
            <a:lvl6pPr marL="1886453" indent="-171496"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6pPr>
            <a:lvl7pPr marL="2229444" indent="-171496"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7pPr>
            <a:lvl8pPr marL="2572436" indent="-171496"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8pPr>
            <a:lvl9pPr marL="2915427" indent="-171496"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9pPr>
          </a:lstStyle>
          <a:p>
            <a:r>
              <a:rPr lang="en-GB" b="1" u="none" kern="0" dirty="0">
                <a:solidFill>
                  <a:schemeClr val="tx1"/>
                </a:solidFill>
                <a:effectLst>
                  <a:outerShdw blurRad="38100" dist="38100" dir="2700000" algn="tl">
                    <a:srgbClr val="000000">
                      <a:alpha val="43137"/>
                    </a:srgbClr>
                  </a:outerShdw>
                </a:effectLst>
              </a:rPr>
              <a:t>Drift Chamber simulation - </a:t>
            </a:r>
            <a:r>
              <a:rPr lang="en-US" b="1" u="none" kern="0" dirty="0">
                <a:solidFill>
                  <a:schemeClr val="tx1"/>
                </a:solidFill>
                <a:effectLst>
                  <a:outerShdw blurRad="38100" dist="38100" dir="2700000" algn="tl">
                    <a:srgbClr val="000000">
                      <a:alpha val="43137"/>
                    </a:srgbClr>
                  </a:outerShdw>
                </a:effectLst>
              </a:rPr>
              <a:t>Cluster Counting/Timing simulation-Garfield analysis</a:t>
            </a:r>
          </a:p>
        </p:txBody>
      </p:sp>
      <p:pic>
        <p:nvPicPr>
          <p:cNvPr id="11" name="Immagine 10">
            <a:extLst>
              <a:ext uri="{FF2B5EF4-FFF2-40B4-BE49-F238E27FC236}">
                <a16:creationId xmlns:a16="http://schemas.microsoft.com/office/drawing/2014/main" id="{598D5E35-CEA1-431E-BEE4-BF837DA92C75}"/>
              </a:ext>
            </a:extLst>
          </p:cNvPr>
          <p:cNvPicPr>
            <a:picLocks noChangeAspect="1"/>
          </p:cNvPicPr>
          <p:nvPr/>
        </p:nvPicPr>
        <p:blipFill>
          <a:blip r:embed="rId3">
            <a:lum/>
            <a:alphaModFix/>
          </a:blip>
          <a:srcRect/>
          <a:stretch>
            <a:fillRect/>
          </a:stretch>
        </p:blipFill>
        <p:spPr>
          <a:xfrm>
            <a:off x="6922357" y="3079961"/>
            <a:ext cx="4943246" cy="3333600"/>
          </a:xfrm>
          <a:prstGeom prst="rect">
            <a:avLst/>
          </a:prstGeom>
          <a:noFill/>
          <a:ln>
            <a:noFill/>
          </a:ln>
        </p:spPr>
      </p:pic>
    </p:spTree>
    <p:extLst>
      <p:ext uri="{BB962C8B-B14F-4D97-AF65-F5344CB8AC3E}">
        <p14:creationId xmlns:p14="http://schemas.microsoft.com/office/powerpoint/2010/main" val="460693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7E294A06-3090-43ED-B2F2-7B811A6CB501}"/>
              </a:ext>
            </a:extLst>
          </p:cNvPr>
          <p:cNvSpPr>
            <a:spLocks noGrp="1"/>
          </p:cNvSpPr>
          <p:nvPr>
            <p:ph type="dt" sz="half" idx="10"/>
          </p:nvPr>
        </p:nvSpPr>
        <p:spPr/>
        <p:txBody>
          <a:bodyPr/>
          <a:lstStyle/>
          <a:p>
            <a:fld id="{7BDD6494-FF9D-4E34-917B-964611065C46}" type="datetime1">
              <a:rPr lang="en-US" smtClean="0"/>
              <a:t>4/14/2021</a:t>
            </a:fld>
            <a:endParaRPr lang="en-US" dirty="0"/>
          </a:p>
        </p:txBody>
      </p:sp>
      <p:sp>
        <p:nvSpPr>
          <p:cNvPr id="4" name="Segnaposto numero diapositiva 3">
            <a:extLst>
              <a:ext uri="{FF2B5EF4-FFF2-40B4-BE49-F238E27FC236}">
                <a16:creationId xmlns:a16="http://schemas.microsoft.com/office/drawing/2014/main" id="{17112620-5F8D-4F4B-A2BA-BA6118162FAF}"/>
              </a:ext>
            </a:extLst>
          </p:cNvPr>
          <p:cNvSpPr>
            <a:spLocks noGrp="1"/>
          </p:cNvSpPr>
          <p:nvPr>
            <p:ph type="sldNum" sz="quarter" idx="12"/>
          </p:nvPr>
        </p:nvSpPr>
        <p:spPr/>
        <p:txBody>
          <a:bodyPr/>
          <a:lstStyle/>
          <a:p>
            <a:fld id="{6D22F896-40B5-4ADD-8801-0D06FADFA095}" type="slidenum">
              <a:rPr lang="en-US" smtClean="0"/>
              <a:t>8</a:t>
            </a:fld>
            <a:endParaRPr lang="en-US" dirty="0"/>
          </a:p>
        </p:txBody>
      </p:sp>
      <p:pic>
        <p:nvPicPr>
          <p:cNvPr id="6" name="Immagine 5">
            <a:extLst>
              <a:ext uri="{FF2B5EF4-FFF2-40B4-BE49-F238E27FC236}">
                <a16:creationId xmlns:a16="http://schemas.microsoft.com/office/drawing/2014/main" id="{58B6BE2A-7E9E-4567-A357-928BB311FABE}"/>
              </a:ext>
            </a:extLst>
          </p:cNvPr>
          <p:cNvPicPr>
            <a:picLocks noChangeAspect="1"/>
          </p:cNvPicPr>
          <p:nvPr/>
        </p:nvPicPr>
        <p:blipFill>
          <a:blip r:embed="rId2">
            <a:lum/>
            <a:alphaModFix/>
          </a:blip>
          <a:srcRect/>
          <a:stretch>
            <a:fillRect/>
          </a:stretch>
        </p:blipFill>
        <p:spPr>
          <a:xfrm>
            <a:off x="6853237" y="1149781"/>
            <a:ext cx="3738872" cy="2520000"/>
          </a:xfrm>
          <a:prstGeom prst="rect">
            <a:avLst/>
          </a:prstGeom>
          <a:noFill/>
          <a:ln>
            <a:noFill/>
          </a:ln>
        </p:spPr>
      </p:pic>
      <p:pic>
        <p:nvPicPr>
          <p:cNvPr id="7" name="Immagine 6">
            <a:extLst>
              <a:ext uri="{FF2B5EF4-FFF2-40B4-BE49-F238E27FC236}">
                <a16:creationId xmlns:a16="http://schemas.microsoft.com/office/drawing/2014/main" id="{DC9DCE5A-C731-4B0C-9CE3-625C885CDBD4}"/>
              </a:ext>
            </a:extLst>
          </p:cNvPr>
          <p:cNvPicPr>
            <a:picLocks noChangeAspect="1"/>
          </p:cNvPicPr>
          <p:nvPr/>
        </p:nvPicPr>
        <p:blipFill>
          <a:blip r:embed="rId3">
            <a:lum/>
            <a:alphaModFix/>
          </a:blip>
          <a:srcRect/>
          <a:stretch>
            <a:fillRect/>
          </a:stretch>
        </p:blipFill>
        <p:spPr>
          <a:xfrm>
            <a:off x="862012" y="2955425"/>
            <a:ext cx="3761194" cy="2520000"/>
          </a:xfrm>
          <a:prstGeom prst="rect">
            <a:avLst/>
          </a:prstGeom>
          <a:noFill/>
          <a:ln>
            <a:noFill/>
          </a:ln>
        </p:spPr>
      </p:pic>
      <p:sp>
        <p:nvSpPr>
          <p:cNvPr id="8" name="CasellaDiTesto 7">
            <a:extLst>
              <a:ext uri="{FF2B5EF4-FFF2-40B4-BE49-F238E27FC236}">
                <a16:creationId xmlns:a16="http://schemas.microsoft.com/office/drawing/2014/main" id="{0DD98DD9-E74F-47DD-82A7-8B8FAB5139AD}"/>
              </a:ext>
            </a:extLst>
          </p:cNvPr>
          <p:cNvSpPr txBox="1"/>
          <p:nvPr/>
        </p:nvSpPr>
        <p:spPr>
          <a:xfrm>
            <a:off x="606176" y="1421826"/>
            <a:ext cx="6419598" cy="534368"/>
          </a:xfrm>
          <a:prstGeom prst="rect">
            <a:avLst/>
          </a:prstGeom>
          <a:noFill/>
          <a:ln>
            <a:noFill/>
          </a:ln>
        </p:spPr>
        <p:txBody>
          <a:bodyPr wrap="square" lIns="36000" tIns="36000" rIns="36000" bIns="36000" anchor="t" anchorCtr="0" compatLnSpc="0">
            <a:spAutoFit/>
          </a:bodyPr>
          <a:lstStyle>
            <a:defPPr>
              <a:defRPr lang="en-GB"/>
            </a:defPPr>
            <a:lvl1pPr marL="0" marR="0" lvl="0" indent="0">
              <a:lnSpc>
                <a:spcPct val="100000"/>
              </a:lnSpc>
              <a:spcBef>
                <a:spcPts val="0"/>
              </a:spcBef>
              <a:spcAft>
                <a:spcPts val="0"/>
              </a:spcAft>
              <a:buNone/>
              <a:tabLst/>
              <a:defRPr sz="1100" b="0" i="0" u="none" strike="noStrike">
                <a:ln>
                  <a:noFill/>
                </a:ln>
                <a:solidFill>
                  <a:schemeClr val="tx1"/>
                </a:solidFill>
                <a:latin typeface="+mj-lt"/>
                <a:ea typeface="Arimo" pitchFamily="32"/>
                <a:cs typeface="Arimo" pitchFamily="32"/>
              </a:defRPr>
            </a:lvl1pPr>
          </a:lstStyle>
          <a:p>
            <a:r>
              <a:rPr lang="en-US" sz="1600" dirty="0"/>
              <a:t>Kinetic energy distribution for cluster with cluster size equal to 1.</a:t>
            </a:r>
          </a:p>
          <a:p>
            <a:r>
              <a:rPr lang="en-US" sz="1600" dirty="0"/>
              <a:t>The fit is the sum of an exponential function plus a Gaussian function</a:t>
            </a:r>
            <a:r>
              <a:rPr lang="en-US" dirty="0"/>
              <a:t>.</a:t>
            </a:r>
          </a:p>
        </p:txBody>
      </p:sp>
      <p:sp>
        <p:nvSpPr>
          <p:cNvPr id="9" name="CasellaDiTesto 8">
            <a:extLst>
              <a:ext uri="{FF2B5EF4-FFF2-40B4-BE49-F238E27FC236}">
                <a16:creationId xmlns:a16="http://schemas.microsoft.com/office/drawing/2014/main" id="{23D437E7-E0FC-442C-BD04-FDAB67B58039}"/>
              </a:ext>
            </a:extLst>
          </p:cNvPr>
          <p:cNvSpPr txBox="1"/>
          <p:nvPr/>
        </p:nvSpPr>
        <p:spPr>
          <a:xfrm>
            <a:off x="606176" y="2130463"/>
            <a:ext cx="6097712" cy="765200"/>
          </a:xfrm>
          <a:prstGeom prst="rect">
            <a:avLst/>
          </a:prstGeom>
          <a:noFill/>
          <a:ln>
            <a:noFill/>
          </a:ln>
        </p:spPr>
        <p:txBody>
          <a:bodyPr wrap="square" lIns="36000" tIns="36000" rIns="36000" bIns="36000" anchor="t" anchorCtr="0" compatLnSpc="0">
            <a:spAutoFit/>
          </a:bodyPr>
          <a:lstStyle>
            <a:defPPr>
              <a:defRPr lang="en-GB"/>
            </a:defPPr>
            <a:lvl1pPr marL="0" marR="0" lvl="0" indent="0">
              <a:lnSpc>
                <a:spcPct val="100000"/>
              </a:lnSpc>
              <a:spcBef>
                <a:spcPts val="0"/>
              </a:spcBef>
              <a:spcAft>
                <a:spcPts val="0"/>
              </a:spcAft>
              <a:buNone/>
              <a:tabLst/>
              <a:defRPr sz="1100" b="0" i="0" u="none" strike="noStrike">
                <a:ln>
                  <a:noFill/>
                </a:ln>
                <a:solidFill>
                  <a:schemeClr val="tx1"/>
                </a:solidFill>
                <a:latin typeface="+mj-lt"/>
                <a:ea typeface="Arimo" pitchFamily="32"/>
                <a:cs typeface="Arimo" pitchFamily="32"/>
              </a:defRPr>
            </a:lvl1pPr>
          </a:lstStyle>
          <a:p>
            <a:r>
              <a:rPr lang="en-US" sz="1600" dirty="0"/>
              <a:t>Kinetic energy distribution for cluster with cluster size higher than 1 (left) and up to 1keV cut (right).</a:t>
            </a:r>
          </a:p>
          <a:p>
            <a:r>
              <a:rPr lang="en-US" sz="1600" dirty="0"/>
              <a:t>The fits are performed with a Landau functions.</a:t>
            </a:r>
          </a:p>
        </p:txBody>
      </p:sp>
      <p:pic>
        <p:nvPicPr>
          <p:cNvPr id="10" name="Immagine 9">
            <a:extLst>
              <a:ext uri="{FF2B5EF4-FFF2-40B4-BE49-F238E27FC236}">
                <a16:creationId xmlns:a16="http://schemas.microsoft.com/office/drawing/2014/main" id="{9339A23D-D1BD-4D5E-8EFA-97C4BE457824}"/>
              </a:ext>
            </a:extLst>
          </p:cNvPr>
          <p:cNvPicPr>
            <a:picLocks noChangeAspect="1"/>
          </p:cNvPicPr>
          <p:nvPr/>
        </p:nvPicPr>
        <p:blipFill>
          <a:blip r:embed="rId4">
            <a:lum/>
            <a:alphaModFix/>
          </a:blip>
          <a:srcRect/>
          <a:stretch>
            <a:fillRect/>
          </a:stretch>
        </p:blipFill>
        <p:spPr>
          <a:xfrm>
            <a:off x="6947970" y="3673121"/>
            <a:ext cx="3705882" cy="2520000"/>
          </a:xfrm>
          <a:prstGeom prst="rect">
            <a:avLst/>
          </a:prstGeom>
          <a:noFill/>
          <a:ln>
            <a:noFill/>
          </a:ln>
        </p:spPr>
      </p:pic>
      <p:sp>
        <p:nvSpPr>
          <p:cNvPr id="11" name="Titolo 1">
            <a:extLst>
              <a:ext uri="{FF2B5EF4-FFF2-40B4-BE49-F238E27FC236}">
                <a16:creationId xmlns:a16="http://schemas.microsoft.com/office/drawing/2014/main" id="{D6BFD7B8-0A51-450F-AED1-E4C42A0C5A46}"/>
              </a:ext>
            </a:extLst>
          </p:cNvPr>
          <p:cNvSpPr txBox="1">
            <a:spLocks/>
          </p:cNvSpPr>
          <p:nvPr/>
        </p:nvSpPr>
        <p:spPr>
          <a:xfrm>
            <a:off x="2284084" y="875333"/>
            <a:ext cx="8195329" cy="481012"/>
          </a:xfrm>
          <a:prstGeom prst="rect">
            <a:avLst/>
          </a:prstGeom>
        </p:spPr>
        <p:txBody>
          <a:bodyPr/>
          <a:lstStyle>
            <a:lvl1pPr algn="l" defTabSz="337037" rtl="0" eaLnBrk="0" fontAlgn="base" hangingPunct="0">
              <a:spcBef>
                <a:spcPct val="0"/>
              </a:spcBef>
              <a:spcAft>
                <a:spcPct val="0"/>
              </a:spcAft>
              <a:buClr>
                <a:srgbClr val="000000"/>
              </a:buClr>
              <a:buSzPct val="100000"/>
              <a:buFont typeface="Times New Roman" charset="0"/>
              <a:defRPr sz="1800">
                <a:solidFill>
                  <a:srgbClr val="006633"/>
                </a:solidFill>
                <a:latin typeface="+mj-lt"/>
                <a:ea typeface="+mj-ea"/>
                <a:cs typeface="+mj-cs"/>
              </a:defRPr>
            </a:lvl1pPr>
            <a:lvl2pPr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2pPr>
            <a:lvl3pPr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3pPr>
            <a:lvl4pPr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4pPr>
            <a:lvl5pPr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5pPr>
            <a:lvl6pPr marL="1886453" indent="-171496"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6pPr>
            <a:lvl7pPr marL="2229444" indent="-171496"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7pPr>
            <a:lvl8pPr marL="2572436" indent="-171496"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8pPr>
            <a:lvl9pPr marL="2915427" indent="-171496"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9pPr>
          </a:lstStyle>
          <a:p>
            <a:r>
              <a:rPr lang="en-GB" b="1" u="none" kern="0" dirty="0">
                <a:solidFill>
                  <a:schemeClr val="tx1"/>
                </a:solidFill>
                <a:effectLst>
                  <a:outerShdw blurRad="38100" dist="38100" dir="2700000" algn="tl">
                    <a:srgbClr val="000000">
                      <a:alpha val="43137"/>
                    </a:srgbClr>
                  </a:outerShdw>
                </a:effectLst>
              </a:rPr>
              <a:t>Drift Chamber simulation - </a:t>
            </a:r>
            <a:r>
              <a:rPr lang="en-US" b="1" u="none" kern="0" dirty="0">
                <a:solidFill>
                  <a:schemeClr val="tx1"/>
                </a:solidFill>
                <a:effectLst>
                  <a:outerShdw blurRad="38100" dist="38100" dir="2700000" algn="tl">
                    <a:srgbClr val="000000">
                      <a:alpha val="43137"/>
                    </a:srgbClr>
                  </a:outerShdw>
                </a:effectLst>
              </a:rPr>
              <a:t>Cluster Counting/Timing simulation-Kinetic energy</a:t>
            </a:r>
          </a:p>
        </p:txBody>
      </p:sp>
      <p:sp>
        <p:nvSpPr>
          <p:cNvPr id="12" name="Rettangolo 11">
            <a:extLst>
              <a:ext uri="{FF2B5EF4-FFF2-40B4-BE49-F238E27FC236}">
                <a16:creationId xmlns:a16="http://schemas.microsoft.com/office/drawing/2014/main" id="{F182C017-2ECD-48D6-9A8F-9B13714C7FA4}"/>
              </a:ext>
            </a:extLst>
          </p:cNvPr>
          <p:cNvSpPr/>
          <p:nvPr/>
        </p:nvSpPr>
        <p:spPr>
          <a:xfrm>
            <a:off x="10579050" y="5044981"/>
            <a:ext cx="1375782" cy="1384995"/>
          </a:xfrm>
          <a:prstGeom prst="rect">
            <a:avLst/>
          </a:prstGeom>
        </p:spPr>
        <p:txBody>
          <a:bodyPr wrap="square">
            <a:spAutoFit/>
          </a:bodyPr>
          <a:lstStyle/>
          <a:p>
            <a:r>
              <a:rPr lang="en-US" sz="1400" u="none" dirty="0">
                <a:solidFill>
                  <a:schemeClr val="tx1"/>
                </a:solidFill>
              </a:rPr>
              <a:t>1keV</a:t>
            </a:r>
            <a:r>
              <a:rPr lang="en-US" sz="1400" b="0" u="none" dirty="0">
                <a:solidFill>
                  <a:schemeClr val="tx1"/>
                </a:solidFill>
              </a:rPr>
              <a:t> cut is equivalent to the single interaction range cut set (by default) in Geant4</a:t>
            </a:r>
          </a:p>
        </p:txBody>
      </p:sp>
      <p:sp>
        <p:nvSpPr>
          <p:cNvPr id="16" name="CasellaDiTesto 15">
            <a:extLst>
              <a:ext uri="{FF2B5EF4-FFF2-40B4-BE49-F238E27FC236}">
                <a16:creationId xmlns:a16="http://schemas.microsoft.com/office/drawing/2014/main" id="{A789025F-A944-458E-BCA8-680D2CB505C6}"/>
              </a:ext>
            </a:extLst>
          </p:cNvPr>
          <p:cNvSpPr txBox="1"/>
          <p:nvPr/>
        </p:nvSpPr>
        <p:spPr>
          <a:xfrm>
            <a:off x="698643" y="5475425"/>
            <a:ext cx="6327131" cy="830997"/>
          </a:xfrm>
          <a:prstGeom prst="rect">
            <a:avLst/>
          </a:prstGeom>
          <a:noFill/>
        </p:spPr>
        <p:txBody>
          <a:bodyPr wrap="square">
            <a:spAutoFit/>
          </a:bodyPr>
          <a:lstStyle/>
          <a:p>
            <a:pPr algn="l"/>
            <a:r>
              <a:rPr lang="en-US" sz="1600" b="0" i="1" u="none" strike="noStrike" baseline="0" dirty="0">
                <a:solidFill>
                  <a:srgbClr val="000000"/>
                </a:solidFill>
                <a:latin typeface="+mj-lt"/>
              </a:rPr>
              <a:t>The </a:t>
            </a:r>
            <a:r>
              <a:rPr lang="en-US" sz="1600" b="1" i="1" u="none" strike="noStrike" baseline="0" dirty="0">
                <a:solidFill>
                  <a:srgbClr val="CF181E"/>
                </a:solidFill>
                <a:latin typeface="+mj-lt"/>
              </a:rPr>
              <a:t>goal </a:t>
            </a:r>
            <a:r>
              <a:rPr lang="en-US" sz="1600" b="0" i="1" u="none" strike="noStrike" baseline="0" dirty="0">
                <a:solidFill>
                  <a:srgbClr val="000000"/>
                </a:solidFill>
                <a:latin typeface="+mj-lt"/>
              </a:rPr>
              <a:t>is to create two different models for kinetic energy of clusters with cluster size equal to 1 and higher than 1, to interpret correctly the total energy loss by different particles in a single cell.</a:t>
            </a:r>
            <a:endParaRPr lang="en-US" i="1" dirty="0">
              <a:latin typeface="+mj-lt"/>
            </a:endParaRPr>
          </a:p>
        </p:txBody>
      </p:sp>
    </p:spTree>
    <p:extLst>
      <p:ext uri="{BB962C8B-B14F-4D97-AF65-F5344CB8AC3E}">
        <p14:creationId xmlns:p14="http://schemas.microsoft.com/office/powerpoint/2010/main" val="2316302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C35C5846-3226-47E0-8423-943FC335D122}"/>
              </a:ext>
            </a:extLst>
          </p:cNvPr>
          <p:cNvSpPr>
            <a:spLocks noGrp="1"/>
          </p:cNvSpPr>
          <p:nvPr>
            <p:ph type="dt" sz="half" idx="10"/>
          </p:nvPr>
        </p:nvSpPr>
        <p:spPr>
          <a:xfrm>
            <a:off x="400799" y="6233029"/>
            <a:ext cx="942975" cy="381001"/>
          </a:xfrm>
        </p:spPr>
        <p:txBody>
          <a:bodyPr/>
          <a:lstStyle/>
          <a:p>
            <a:fld id="{C9173624-B35E-46CA-8AFD-950F0FD865BF}" type="datetime1">
              <a:rPr lang="en-US" smtClean="0"/>
              <a:t>4/14/2021</a:t>
            </a:fld>
            <a:endParaRPr lang="en-US" dirty="0"/>
          </a:p>
        </p:txBody>
      </p:sp>
      <p:sp>
        <p:nvSpPr>
          <p:cNvPr id="4" name="Segnaposto numero diapositiva 3">
            <a:extLst>
              <a:ext uri="{FF2B5EF4-FFF2-40B4-BE49-F238E27FC236}">
                <a16:creationId xmlns:a16="http://schemas.microsoft.com/office/drawing/2014/main" id="{CF1E5239-B21E-4DFB-9B01-A9B54ACEC70E}"/>
              </a:ext>
            </a:extLst>
          </p:cNvPr>
          <p:cNvSpPr>
            <a:spLocks noGrp="1"/>
          </p:cNvSpPr>
          <p:nvPr>
            <p:ph type="sldNum" sz="quarter" idx="12"/>
          </p:nvPr>
        </p:nvSpPr>
        <p:spPr/>
        <p:txBody>
          <a:bodyPr/>
          <a:lstStyle/>
          <a:p>
            <a:fld id="{6D22F896-40B5-4ADD-8801-0D06FADFA095}" type="slidenum">
              <a:rPr lang="en-US" smtClean="0"/>
              <a:t>9</a:t>
            </a:fld>
            <a:endParaRPr lang="en-US" dirty="0"/>
          </a:p>
        </p:txBody>
      </p:sp>
      <p:sp>
        <p:nvSpPr>
          <p:cNvPr id="6" name="Titolo 1">
            <a:extLst>
              <a:ext uri="{FF2B5EF4-FFF2-40B4-BE49-F238E27FC236}">
                <a16:creationId xmlns:a16="http://schemas.microsoft.com/office/drawing/2014/main" id="{4144DFC6-3A3C-4919-8113-EA2B1B6A0454}"/>
              </a:ext>
            </a:extLst>
          </p:cNvPr>
          <p:cNvSpPr txBox="1">
            <a:spLocks/>
          </p:cNvSpPr>
          <p:nvPr/>
        </p:nvSpPr>
        <p:spPr>
          <a:xfrm>
            <a:off x="2242987" y="787104"/>
            <a:ext cx="8277523" cy="481012"/>
          </a:xfrm>
          <a:prstGeom prst="rect">
            <a:avLst/>
          </a:prstGeom>
        </p:spPr>
        <p:txBody>
          <a:bodyPr/>
          <a:lstStyle>
            <a:lvl1pPr algn="l" defTabSz="337037" rtl="0" eaLnBrk="0" fontAlgn="base" hangingPunct="0">
              <a:spcBef>
                <a:spcPct val="0"/>
              </a:spcBef>
              <a:spcAft>
                <a:spcPct val="0"/>
              </a:spcAft>
              <a:buClr>
                <a:srgbClr val="000000"/>
              </a:buClr>
              <a:buSzPct val="100000"/>
              <a:buFont typeface="Times New Roman" charset="0"/>
              <a:defRPr sz="1800">
                <a:solidFill>
                  <a:srgbClr val="006633"/>
                </a:solidFill>
                <a:latin typeface="+mj-lt"/>
                <a:ea typeface="+mj-ea"/>
                <a:cs typeface="+mj-cs"/>
              </a:defRPr>
            </a:lvl1pPr>
            <a:lvl2pPr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2pPr>
            <a:lvl3pPr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3pPr>
            <a:lvl4pPr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4pPr>
            <a:lvl5pPr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5pPr>
            <a:lvl6pPr marL="1886453" indent="-171496"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6pPr>
            <a:lvl7pPr marL="2229444" indent="-171496"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7pPr>
            <a:lvl8pPr marL="2572436" indent="-171496"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8pPr>
            <a:lvl9pPr marL="2915427" indent="-171496" algn="l" defTabSz="337037" rtl="0" eaLnBrk="0" fontAlgn="base" hangingPunct="0">
              <a:spcBef>
                <a:spcPct val="0"/>
              </a:spcBef>
              <a:spcAft>
                <a:spcPct val="0"/>
              </a:spcAft>
              <a:buClr>
                <a:srgbClr val="000000"/>
              </a:buClr>
              <a:buSzPct val="100000"/>
              <a:buFont typeface="Times New Roman" charset="0"/>
              <a:defRPr sz="2101">
                <a:solidFill>
                  <a:srgbClr val="006633"/>
                </a:solidFill>
                <a:latin typeface="Garamond" charset="0"/>
                <a:ea typeface="ＭＳ Ｐゴシック" charset="0"/>
                <a:cs typeface="ＭＳ Ｐゴシック" charset="0"/>
              </a:defRPr>
            </a:lvl9pPr>
          </a:lstStyle>
          <a:p>
            <a:r>
              <a:rPr lang="en-GB" b="1" u="none" kern="0" dirty="0">
                <a:solidFill>
                  <a:schemeClr val="tx1"/>
                </a:solidFill>
                <a:effectLst>
                  <a:outerShdw blurRad="38100" dist="38100" dir="2700000" algn="tl">
                    <a:srgbClr val="000000">
                      <a:alpha val="43137"/>
                    </a:srgbClr>
                  </a:outerShdw>
                </a:effectLst>
              </a:rPr>
              <a:t>Drift Chamber simulation - </a:t>
            </a:r>
            <a:r>
              <a:rPr lang="en-US" b="1" u="none" kern="0" dirty="0">
                <a:solidFill>
                  <a:schemeClr val="tx1"/>
                </a:solidFill>
                <a:effectLst>
                  <a:outerShdw blurRad="38100" dist="38100" dir="2700000" algn="tl">
                    <a:srgbClr val="000000">
                      <a:alpha val="43137"/>
                    </a:srgbClr>
                  </a:outerShdw>
                </a:effectLst>
              </a:rPr>
              <a:t>Cluster Counting/Timing simulation-kinetic energy for cluster with cluster size higher than 1</a:t>
            </a:r>
          </a:p>
        </p:txBody>
      </p:sp>
      <p:grpSp>
        <p:nvGrpSpPr>
          <p:cNvPr id="11" name="Gruppo 10">
            <a:extLst>
              <a:ext uri="{FF2B5EF4-FFF2-40B4-BE49-F238E27FC236}">
                <a16:creationId xmlns:a16="http://schemas.microsoft.com/office/drawing/2014/main" id="{C4066664-A818-42C1-8347-06FCA85DF4DE}"/>
              </a:ext>
            </a:extLst>
          </p:cNvPr>
          <p:cNvGrpSpPr/>
          <p:nvPr/>
        </p:nvGrpSpPr>
        <p:grpSpPr>
          <a:xfrm>
            <a:off x="1186043" y="1388410"/>
            <a:ext cx="3702927" cy="2880000"/>
            <a:chOff x="220272" y="1466496"/>
            <a:chExt cx="3702927" cy="2705620"/>
          </a:xfrm>
        </p:grpSpPr>
        <p:pic>
          <p:nvPicPr>
            <p:cNvPr id="5" name="Immagine 4">
              <a:extLst>
                <a:ext uri="{FF2B5EF4-FFF2-40B4-BE49-F238E27FC236}">
                  <a16:creationId xmlns:a16="http://schemas.microsoft.com/office/drawing/2014/main" id="{806EC27D-C72C-4FCF-981F-C981853D2D71}"/>
                </a:ext>
              </a:extLst>
            </p:cNvPr>
            <p:cNvPicPr>
              <a:picLocks noChangeAspect="1"/>
            </p:cNvPicPr>
            <p:nvPr/>
          </p:nvPicPr>
          <p:blipFill>
            <a:blip r:embed="rId2">
              <a:lum/>
              <a:alphaModFix/>
            </a:blip>
            <a:srcRect/>
            <a:stretch>
              <a:fillRect/>
            </a:stretch>
          </p:blipFill>
          <p:spPr>
            <a:xfrm>
              <a:off x="220272" y="1466496"/>
              <a:ext cx="3702927" cy="2520000"/>
            </a:xfrm>
            <a:prstGeom prst="rect">
              <a:avLst/>
            </a:prstGeom>
            <a:noFill/>
            <a:ln>
              <a:noFill/>
            </a:ln>
          </p:spPr>
        </p:pic>
        <p:sp>
          <p:nvSpPr>
            <p:cNvPr id="7" name="Figura a mano libera 9">
              <a:extLst>
                <a:ext uri="{FF2B5EF4-FFF2-40B4-BE49-F238E27FC236}">
                  <a16:creationId xmlns:a16="http://schemas.microsoft.com/office/drawing/2014/main" id="{B924AC92-A5AC-4E70-9259-8D3F42DB2C64}"/>
                </a:ext>
              </a:extLst>
            </p:cNvPr>
            <p:cNvSpPr/>
            <p:nvPr/>
          </p:nvSpPr>
          <p:spPr>
            <a:xfrm>
              <a:off x="546532" y="3621278"/>
              <a:ext cx="651508" cy="9796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9080">
              <a:solidFill>
                <a:srgbClr val="CE181E"/>
              </a:solidFill>
              <a:prstDash val="solid"/>
            </a:ln>
          </p:spPr>
          <p:txBody>
            <a:bodyPr wrap="none" lIns="45360" tIns="45360" rIns="45360" bIns="45360" anchor="ctr" anchorCtr="0" compatLnSpc="0">
              <a:noAutofit/>
            </a:bodyPr>
            <a:lstStyle/>
            <a:p>
              <a:pPr marL="0" marR="0" lvl="0" indent="0" hangingPunct="0">
                <a:lnSpc>
                  <a:spcPct val="100000"/>
                </a:lnSpc>
                <a:spcBef>
                  <a:spcPts val="0"/>
                </a:spcBef>
                <a:spcAft>
                  <a:spcPts val="0"/>
                </a:spcAft>
                <a:buNone/>
                <a:tabLst/>
              </a:pPr>
              <a:endParaRPr lang="en-US" sz="2200" b="0" i="0" u="none" strike="noStrike" kern="1200">
                <a:ln>
                  <a:noFill/>
                </a:ln>
                <a:latin typeface="Source Sans Pro" pitchFamily="2"/>
                <a:ea typeface="DejaVu Sans" pitchFamily="2"/>
                <a:cs typeface="DejaVu Sans" pitchFamily="2"/>
              </a:endParaRPr>
            </a:p>
          </p:txBody>
        </p:sp>
        <p:sp>
          <p:nvSpPr>
            <p:cNvPr id="8" name="Connettore diritto 7">
              <a:extLst>
                <a:ext uri="{FF2B5EF4-FFF2-40B4-BE49-F238E27FC236}">
                  <a16:creationId xmlns:a16="http://schemas.microsoft.com/office/drawing/2014/main" id="{A09DCB2C-11AC-4EFD-A69E-366128E82574}"/>
                </a:ext>
              </a:extLst>
            </p:cNvPr>
            <p:cNvSpPr/>
            <p:nvPr/>
          </p:nvSpPr>
          <p:spPr>
            <a:xfrm>
              <a:off x="841635" y="3719245"/>
              <a:ext cx="207860" cy="452871"/>
            </a:xfrm>
            <a:prstGeom prst="line">
              <a:avLst/>
            </a:prstGeom>
            <a:noFill/>
            <a:ln w="19080">
              <a:solidFill>
                <a:srgbClr val="CE181E"/>
              </a:solidFill>
              <a:prstDash val="solid"/>
              <a:tailEnd type="arrow"/>
            </a:ln>
          </p:spPr>
          <p:txBody>
            <a:bodyPr wrap="none" lIns="27720" tIns="27720" rIns="27720" bIns="27720" anchor="ctr" anchorCtr="0" compatLnSpc="0"/>
            <a:lstStyle/>
            <a:p>
              <a:pPr marL="0" marR="0" lvl="0" indent="0" hangingPunct="0">
                <a:lnSpc>
                  <a:spcPct val="100000"/>
                </a:lnSpc>
                <a:spcBef>
                  <a:spcPts val="0"/>
                </a:spcBef>
                <a:spcAft>
                  <a:spcPts val="0"/>
                </a:spcAft>
                <a:buNone/>
                <a:tabLst/>
              </a:pPr>
              <a:endParaRPr lang="en-US" sz="2200" b="0" i="0" u="none" strike="noStrike" kern="1200">
                <a:ln>
                  <a:noFill/>
                </a:ln>
                <a:latin typeface="Source Sans Pro" pitchFamily="2"/>
                <a:ea typeface="DejaVu Sans" pitchFamily="2"/>
                <a:cs typeface="DejaVu Sans" pitchFamily="2"/>
              </a:endParaRPr>
            </a:p>
          </p:txBody>
        </p:sp>
      </p:grpSp>
      <p:pic>
        <p:nvPicPr>
          <p:cNvPr id="9" name="Immagine 8">
            <a:extLst>
              <a:ext uri="{FF2B5EF4-FFF2-40B4-BE49-F238E27FC236}">
                <a16:creationId xmlns:a16="http://schemas.microsoft.com/office/drawing/2014/main" id="{631DF32C-6B12-4A6F-92A9-4F8AE71F73BD}"/>
              </a:ext>
            </a:extLst>
          </p:cNvPr>
          <p:cNvPicPr>
            <a:picLocks noChangeAspect="1"/>
          </p:cNvPicPr>
          <p:nvPr/>
        </p:nvPicPr>
        <p:blipFill>
          <a:blip r:embed="rId3">
            <a:lum/>
            <a:alphaModFix/>
          </a:blip>
          <a:srcRect/>
          <a:stretch>
            <a:fillRect/>
          </a:stretch>
        </p:blipFill>
        <p:spPr>
          <a:xfrm>
            <a:off x="1237413" y="4241326"/>
            <a:ext cx="3514618" cy="2391662"/>
          </a:xfrm>
          <a:prstGeom prst="rect">
            <a:avLst/>
          </a:prstGeom>
          <a:noFill/>
          <a:ln>
            <a:noFill/>
          </a:ln>
        </p:spPr>
      </p:pic>
      <p:pic>
        <p:nvPicPr>
          <p:cNvPr id="10" name="Immagine 9">
            <a:extLst>
              <a:ext uri="{FF2B5EF4-FFF2-40B4-BE49-F238E27FC236}">
                <a16:creationId xmlns:a16="http://schemas.microsoft.com/office/drawing/2014/main" id="{4EE5CAFB-9D09-4AF3-8A19-526E50111743}"/>
              </a:ext>
            </a:extLst>
          </p:cNvPr>
          <p:cNvPicPr>
            <a:picLocks noChangeAspect="1"/>
          </p:cNvPicPr>
          <p:nvPr/>
        </p:nvPicPr>
        <p:blipFill>
          <a:blip r:embed="rId4">
            <a:lum/>
            <a:alphaModFix/>
          </a:blip>
          <a:srcRect/>
          <a:stretch>
            <a:fillRect/>
          </a:stretch>
        </p:blipFill>
        <p:spPr>
          <a:xfrm>
            <a:off x="6680194" y="1397893"/>
            <a:ext cx="3704400" cy="2521086"/>
          </a:xfrm>
          <a:prstGeom prst="rect">
            <a:avLst/>
          </a:prstGeom>
          <a:noFill/>
          <a:ln>
            <a:noFill/>
          </a:ln>
        </p:spPr>
      </p:pic>
      <p:sp>
        <p:nvSpPr>
          <p:cNvPr id="13" name="CasellaDiTesto 12">
            <a:extLst>
              <a:ext uri="{FF2B5EF4-FFF2-40B4-BE49-F238E27FC236}">
                <a16:creationId xmlns:a16="http://schemas.microsoft.com/office/drawing/2014/main" id="{4A337B87-1DBF-488B-A278-F19F4EF0BB16}"/>
              </a:ext>
            </a:extLst>
          </p:cNvPr>
          <p:cNvSpPr txBox="1"/>
          <p:nvPr/>
        </p:nvSpPr>
        <p:spPr>
          <a:xfrm>
            <a:off x="5063977" y="3992908"/>
            <a:ext cx="6936834" cy="1218781"/>
          </a:xfrm>
          <a:prstGeom prst="rect">
            <a:avLst/>
          </a:prstGeom>
          <a:noFill/>
          <a:ln>
            <a:noFill/>
          </a:ln>
        </p:spPr>
        <p:txBody>
          <a:bodyPr wrap="none" lIns="36000" tIns="36000" rIns="36000" bIns="36000" anchor="t" anchorCtr="0" compatLnSpc="0"/>
          <a:lstStyle/>
          <a:p>
            <a:pPr marL="0" marR="0" lvl="0" indent="0" hangingPunct="0">
              <a:lnSpc>
                <a:spcPct val="100000"/>
              </a:lnSpc>
              <a:spcBef>
                <a:spcPts val="0"/>
              </a:spcBef>
              <a:spcAft>
                <a:spcPts val="0"/>
              </a:spcAft>
              <a:buNone/>
              <a:tabLst/>
            </a:pPr>
            <a:r>
              <a:rPr lang="en-US" sz="1600" b="1" i="0" u="none" strike="noStrike" kern="1200" dirty="0" err="1">
                <a:ln>
                  <a:noFill/>
                </a:ln>
                <a:solidFill>
                  <a:srgbClr val="C00000"/>
                </a:solidFill>
                <a:latin typeface="+mj-lt"/>
                <a:ea typeface="Monospace"/>
                <a:cs typeface="Monospace"/>
              </a:rPr>
              <a:t>maxExEcl</a:t>
            </a:r>
            <a:r>
              <a:rPr lang="en-US" sz="1600" b="1" i="0" u="none" strike="noStrike" kern="1200" dirty="0">
                <a:ln>
                  <a:noFill/>
                </a:ln>
                <a:solidFill>
                  <a:srgbClr val="000000"/>
                </a:solidFill>
                <a:latin typeface="+mj-lt"/>
                <a:ea typeface="Monospace"/>
                <a:cs typeface="Monospace"/>
              </a:rPr>
              <a:t> = total kinetic energy spent to create cluster with cluster size </a:t>
            </a:r>
          </a:p>
          <a:p>
            <a:pPr marL="0" marR="0" lvl="0" indent="0" hangingPunct="0">
              <a:lnSpc>
                <a:spcPct val="100000"/>
              </a:lnSpc>
              <a:spcBef>
                <a:spcPts val="0"/>
              </a:spcBef>
              <a:spcAft>
                <a:spcPts val="0"/>
              </a:spcAft>
              <a:buNone/>
              <a:tabLst/>
            </a:pPr>
            <a:r>
              <a:rPr lang="en-US" sz="1600" b="1" dirty="0">
                <a:solidFill>
                  <a:srgbClr val="000000"/>
                </a:solidFill>
                <a:latin typeface="+mj-lt"/>
                <a:ea typeface="Monospace"/>
                <a:cs typeface="Monospace"/>
              </a:rPr>
              <a:t>higher than 1</a:t>
            </a:r>
            <a:endParaRPr lang="en-US" sz="1600" b="0" i="0" u="none" strike="noStrike" kern="1200" dirty="0">
              <a:ln>
                <a:noFill/>
              </a:ln>
              <a:solidFill>
                <a:srgbClr val="000000"/>
              </a:solidFill>
              <a:latin typeface="+mj-lt"/>
              <a:ea typeface="Monospace"/>
              <a:cs typeface="Monospace"/>
            </a:endParaRPr>
          </a:p>
          <a:p>
            <a:pPr marL="0" marR="0" lvl="0" indent="0" hangingPunct="0">
              <a:lnSpc>
                <a:spcPct val="100000"/>
              </a:lnSpc>
              <a:spcBef>
                <a:spcPts val="0"/>
              </a:spcBef>
              <a:spcAft>
                <a:spcPts val="0"/>
              </a:spcAft>
              <a:buNone/>
              <a:tabLst/>
            </a:pPr>
            <a:r>
              <a:rPr lang="en-US" sz="1600" b="0" i="0" u="none" strike="noStrike" kern="1200" dirty="0">
                <a:ln>
                  <a:noFill/>
                </a:ln>
                <a:solidFill>
                  <a:srgbClr val="000000"/>
                </a:solidFill>
                <a:latin typeface="+mj-lt"/>
                <a:ea typeface="Monospace"/>
                <a:cs typeface="Monospace"/>
              </a:rPr>
              <a:t>MaxEx0 is the first parameter of the linear fit</a:t>
            </a:r>
          </a:p>
          <a:p>
            <a:pPr marL="0" marR="0" lvl="0" indent="0" hangingPunct="0">
              <a:lnSpc>
                <a:spcPct val="100000"/>
              </a:lnSpc>
              <a:spcBef>
                <a:spcPts val="0"/>
              </a:spcBef>
              <a:spcAft>
                <a:spcPts val="0"/>
              </a:spcAft>
              <a:buNone/>
              <a:tabLst/>
            </a:pPr>
            <a:r>
              <a:rPr lang="en-US" sz="1600" b="0" i="0" u="none" strike="noStrike" kern="1200" dirty="0" err="1">
                <a:ln>
                  <a:noFill/>
                </a:ln>
                <a:solidFill>
                  <a:srgbClr val="000000"/>
                </a:solidFill>
                <a:latin typeface="+mj-lt"/>
                <a:ea typeface="Monospace"/>
                <a:cs typeface="Monospace"/>
              </a:rPr>
              <a:t>MaxExSlp</a:t>
            </a:r>
            <a:r>
              <a:rPr lang="en-US" sz="1600" b="0" i="0" u="none" strike="noStrike" kern="1200" dirty="0">
                <a:ln>
                  <a:noFill/>
                </a:ln>
                <a:solidFill>
                  <a:srgbClr val="000000"/>
                </a:solidFill>
                <a:latin typeface="+mj-lt"/>
                <a:ea typeface="Monospace"/>
                <a:cs typeface="Monospace"/>
              </a:rPr>
              <a:t> is the second parameter of linear fit</a:t>
            </a:r>
          </a:p>
          <a:p>
            <a:pPr marL="0" marR="0" lvl="0" indent="0" hangingPunct="0">
              <a:lnSpc>
                <a:spcPct val="100000"/>
              </a:lnSpc>
              <a:spcBef>
                <a:spcPts val="0"/>
              </a:spcBef>
              <a:spcAft>
                <a:spcPts val="0"/>
              </a:spcAft>
              <a:buNone/>
              <a:tabLst/>
            </a:pPr>
            <a:r>
              <a:rPr lang="en-US" sz="1600" b="0" i="0" u="none" strike="noStrike" kern="1200" dirty="0" err="1">
                <a:ln>
                  <a:noFill/>
                </a:ln>
                <a:solidFill>
                  <a:srgbClr val="000000"/>
                </a:solidFill>
                <a:latin typeface="+mj-lt"/>
                <a:ea typeface="Monospace"/>
                <a:cs typeface="Monospace"/>
              </a:rPr>
              <a:t>ExSgm</a:t>
            </a:r>
            <a:r>
              <a:rPr lang="en-US" sz="1600" b="0" i="0" u="none" strike="noStrike" kern="1200" dirty="0">
                <a:ln>
                  <a:noFill/>
                </a:ln>
                <a:solidFill>
                  <a:srgbClr val="000000"/>
                </a:solidFill>
                <a:latin typeface="+mj-lt"/>
                <a:ea typeface="Monospace"/>
                <a:cs typeface="Monospace"/>
              </a:rPr>
              <a:t> is the average of the sigma of each point in the correlation trend</a:t>
            </a:r>
            <a:r>
              <a:rPr lang="en-US" sz="1050" b="0" i="0" u="none" strike="noStrike" kern="1200" dirty="0">
                <a:ln>
                  <a:noFill/>
                </a:ln>
                <a:solidFill>
                  <a:srgbClr val="000000"/>
                </a:solidFill>
                <a:latin typeface="+mj-lt"/>
                <a:ea typeface="Monospace"/>
                <a:cs typeface="Monospace"/>
              </a:rPr>
              <a:t>.</a:t>
            </a:r>
          </a:p>
        </p:txBody>
      </p:sp>
      <mc:AlternateContent xmlns:mc="http://schemas.openxmlformats.org/markup-compatibility/2006" xmlns:a14="http://schemas.microsoft.com/office/drawing/2010/main">
        <mc:Choice Requires="a14">
          <p:sp>
            <p:nvSpPr>
              <p:cNvPr id="14" name="Rettangolo 13">
                <a:extLst>
                  <a:ext uri="{FF2B5EF4-FFF2-40B4-BE49-F238E27FC236}">
                    <a16:creationId xmlns:a16="http://schemas.microsoft.com/office/drawing/2014/main" id="{76599814-A95F-4F4F-A8EF-16CD4FA4ABC5}"/>
                  </a:ext>
                </a:extLst>
              </p:cNvPr>
              <p:cNvSpPr/>
              <p:nvPr/>
            </p:nvSpPr>
            <p:spPr>
              <a:xfrm>
                <a:off x="5419100" y="5285618"/>
                <a:ext cx="4965494" cy="504562"/>
              </a:xfrm>
              <a:prstGeom prst="rect">
                <a:avLst/>
              </a:prstGeom>
            </p:spPr>
            <p:txBody>
              <a:bodyPr wrap="square">
                <a:spAutoFit/>
              </a:bodyPr>
              <a:lstStyle/>
              <a:p>
                <a:pPr lvl="0">
                  <a:spcBef>
                    <a:spcPts val="0"/>
                  </a:spcBef>
                  <a:spcAft>
                    <a:spcPts val="0"/>
                  </a:spcAft>
                </a:pPr>
                <a14:m>
                  <m:oMathPara xmlns:m="http://schemas.openxmlformats.org/officeDocument/2006/math">
                    <m:oMathParaPr>
                      <m:jc m:val="centerGroup"/>
                    </m:oMathParaPr>
                    <m:oMath xmlns:m="http://schemas.openxmlformats.org/officeDocument/2006/math">
                      <m:r>
                        <a:rPr lang="en-US" sz="1200" i="1" u="none" smtClean="0">
                          <a:solidFill>
                            <a:schemeClr val="tx1"/>
                          </a:solidFill>
                          <a:latin typeface="Cambria Math" panose="02040503050406030204" pitchFamily="18" charset="0"/>
                        </a:rPr>
                        <m:t>𝑚𝑎𝑥𝐸𝑥𝐸𝐶𝑙</m:t>
                      </m:r>
                      <m:r>
                        <a:rPr lang="en-US" sz="1200" u="none">
                          <a:solidFill>
                            <a:schemeClr val="tx1"/>
                          </a:solidFill>
                          <a:latin typeface="Cambria Math" panose="02040503050406030204" pitchFamily="18" charset="0"/>
                        </a:rPr>
                        <m:t>=</m:t>
                      </m:r>
                      <m:f>
                        <m:fPr>
                          <m:ctrlPr>
                            <a:rPr lang="en-US" sz="1200" i="1" u="none">
                              <a:solidFill>
                                <a:schemeClr val="tx1"/>
                              </a:solidFill>
                              <a:latin typeface="Cambria Math" panose="02040503050406030204" pitchFamily="18" charset="0"/>
                            </a:rPr>
                          </m:ctrlPr>
                        </m:fPr>
                        <m:num>
                          <m:d>
                            <m:dPr>
                              <m:ctrlPr>
                                <a:rPr lang="en-US" sz="1200" i="1" u="none">
                                  <a:solidFill>
                                    <a:schemeClr val="tx1"/>
                                  </a:solidFill>
                                  <a:latin typeface="Cambria Math" panose="02040503050406030204" pitchFamily="18" charset="0"/>
                                </a:rPr>
                              </m:ctrlPr>
                            </m:dPr>
                            <m:e>
                              <m:r>
                                <a:rPr lang="en-US" sz="1200" i="1" u="none">
                                  <a:solidFill>
                                    <a:schemeClr val="tx1"/>
                                  </a:solidFill>
                                  <a:latin typeface="Cambria Math" panose="02040503050406030204" pitchFamily="18" charset="0"/>
                                </a:rPr>
                                <m:t>𝐸𝑡𝑜𝑡</m:t>
                              </m:r>
                              <m:r>
                                <a:rPr lang="en-US" sz="1200" u="none">
                                  <a:solidFill>
                                    <a:schemeClr val="tx1"/>
                                  </a:solidFill>
                                  <a:latin typeface="Cambria Math" panose="02040503050406030204" pitchFamily="18" charset="0"/>
                                </a:rPr>
                                <m:t>−</m:t>
                              </m:r>
                              <m:r>
                                <a:rPr lang="en-US" sz="1200" i="1" u="none">
                                  <a:solidFill>
                                    <a:schemeClr val="tx1"/>
                                  </a:solidFill>
                                  <a:latin typeface="Cambria Math" panose="02040503050406030204" pitchFamily="18" charset="0"/>
                                </a:rPr>
                                <m:t>𝑚𝑎𝑥𝐸𝑥</m:t>
                              </m:r>
                              <m:r>
                                <a:rPr lang="en-US" sz="1200" u="none">
                                  <a:solidFill>
                                    <a:schemeClr val="tx1"/>
                                  </a:solidFill>
                                  <a:latin typeface="Cambria Math" panose="02040503050406030204" pitchFamily="18" charset="0"/>
                                </a:rPr>
                                <m:t>0+</m:t>
                              </m:r>
                              <m:r>
                                <a:rPr lang="en-US" sz="1200" i="1" u="none">
                                  <a:solidFill>
                                    <a:schemeClr val="tx1"/>
                                  </a:solidFill>
                                  <a:latin typeface="Cambria Math" panose="02040503050406030204" pitchFamily="18" charset="0"/>
                                </a:rPr>
                                <m:t>𝑔𝑅𝑎𝑛𝑑𝑜𝑚</m:t>
                              </m:r>
                              <m:r>
                                <a:rPr lang="en-US" sz="1200" u="none">
                                  <a:solidFill>
                                    <a:schemeClr val="tx1"/>
                                  </a:solidFill>
                                  <a:latin typeface="Cambria Math" panose="02040503050406030204" pitchFamily="18" charset="0"/>
                                </a:rPr>
                                <m:t>→</m:t>
                              </m:r>
                              <m:r>
                                <a:rPr lang="en-US" sz="1200" i="1" u="none">
                                  <a:solidFill>
                                    <a:schemeClr val="tx1"/>
                                  </a:solidFill>
                                  <a:latin typeface="Cambria Math" panose="02040503050406030204" pitchFamily="18" charset="0"/>
                                </a:rPr>
                                <m:t>𝐺𝑎𝑢𝑠</m:t>
                              </m:r>
                              <m:d>
                                <m:dPr>
                                  <m:ctrlPr>
                                    <a:rPr lang="en-US" sz="1200" i="1" u="none">
                                      <a:solidFill>
                                        <a:schemeClr val="tx1"/>
                                      </a:solidFill>
                                      <a:latin typeface="Cambria Math" panose="02040503050406030204" pitchFamily="18" charset="0"/>
                                    </a:rPr>
                                  </m:ctrlPr>
                                </m:dPr>
                                <m:e>
                                  <m:r>
                                    <a:rPr lang="en-US" sz="1200" u="none">
                                      <a:solidFill>
                                        <a:schemeClr val="tx1"/>
                                      </a:solidFill>
                                      <a:latin typeface="Cambria Math" panose="02040503050406030204" pitchFamily="18" charset="0"/>
                                    </a:rPr>
                                    <m:t>0,</m:t>
                                  </m:r>
                                  <m:r>
                                    <a:rPr lang="en-US" sz="1200" i="1" u="none">
                                      <a:solidFill>
                                        <a:schemeClr val="tx1"/>
                                      </a:solidFill>
                                      <a:latin typeface="Cambria Math" panose="02040503050406030204" pitchFamily="18" charset="0"/>
                                    </a:rPr>
                                    <m:t>𝐸𝑥𝑆𝑔𝑚</m:t>
                                  </m:r>
                                </m:e>
                              </m:d>
                            </m:e>
                          </m:d>
                        </m:num>
                        <m:den>
                          <m:r>
                            <a:rPr lang="en-US" sz="1200" i="1" u="none">
                              <a:solidFill>
                                <a:schemeClr val="tx1"/>
                              </a:solidFill>
                              <a:latin typeface="Cambria Math" panose="02040503050406030204" pitchFamily="18" charset="0"/>
                            </a:rPr>
                            <m:t>𝑚𝑎𝑥𝐸𝑥𝑆𝑙𝑝</m:t>
                          </m:r>
                        </m:den>
                      </m:f>
                    </m:oMath>
                  </m:oMathPara>
                </a14:m>
                <a:endParaRPr lang="en-US" sz="1200" u="none" dirty="0">
                  <a:solidFill>
                    <a:schemeClr val="tx1"/>
                  </a:solidFill>
                  <a:latin typeface="+mj-lt"/>
                </a:endParaRPr>
              </a:p>
            </p:txBody>
          </p:sp>
        </mc:Choice>
        <mc:Fallback xmlns="">
          <p:sp>
            <p:nvSpPr>
              <p:cNvPr id="14" name="Rettangolo 13">
                <a:extLst>
                  <a:ext uri="{FF2B5EF4-FFF2-40B4-BE49-F238E27FC236}">
                    <a16:creationId xmlns:a16="http://schemas.microsoft.com/office/drawing/2014/main" id="{76599814-A95F-4F4F-A8EF-16CD4FA4ABC5}"/>
                  </a:ext>
                </a:extLst>
              </p:cNvPr>
              <p:cNvSpPr>
                <a:spLocks noRot="1" noChangeAspect="1" noMove="1" noResize="1" noEditPoints="1" noAdjustHandles="1" noChangeArrowheads="1" noChangeShapeType="1" noTextEdit="1"/>
              </p:cNvSpPr>
              <p:nvPr/>
            </p:nvSpPr>
            <p:spPr>
              <a:xfrm>
                <a:off x="5419100" y="5285618"/>
                <a:ext cx="4965494" cy="504562"/>
              </a:xfrm>
              <a:prstGeom prst="rect">
                <a:avLst/>
              </a:prstGeom>
              <a:blipFill>
                <a:blip r:embed="rId5"/>
                <a:stretch>
                  <a:fillRect b="-4819"/>
                </a:stretch>
              </a:blipFill>
            </p:spPr>
            <p:txBody>
              <a:bodyPr/>
              <a:lstStyle/>
              <a:p>
                <a:r>
                  <a:rPr lang="en-US">
                    <a:noFill/>
                  </a:rPr>
                  <a:t> </a:t>
                </a:r>
              </a:p>
            </p:txBody>
          </p:sp>
        </mc:Fallback>
      </mc:AlternateContent>
      <p:sp>
        <p:nvSpPr>
          <p:cNvPr id="15" name="CasellaDiTesto 14">
            <a:extLst>
              <a:ext uri="{FF2B5EF4-FFF2-40B4-BE49-F238E27FC236}">
                <a16:creationId xmlns:a16="http://schemas.microsoft.com/office/drawing/2014/main" id="{377ED6BE-070C-4B40-9AEB-BABFAFABA87D}"/>
              </a:ext>
            </a:extLst>
          </p:cNvPr>
          <p:cNvSpPr txBox="1"/>
          <p:nvPr/>
        </p:nvSpPr>
        <p:spPr>
          <a:xfrm>
            <a:off x="5164240" y="5871226"/>
            <a:ext cx="6188704" cy="534368"/>
          </a:xfrm>
          <a:prstGeom prst="rect">
            <a:avLst/>
          </a:prstGeom>
          <a:noFill/>
          <a:ln w="19050">
            <a:solidFill>
              <a:srgbClr val="C00000"/>
            </a:solidFill>
          </a:ln>
        </p:spPr>
        <p:txBody>
          <a:bodyPr wrap="square" lIns="36000" tIns="36000" rIns="36000" bIns="36000" anchor="t" anchorCtr="0" compatLnSpc="0">
            <a:spAutoFit/>
          </a:bodyPr>
          <a:lstStyle>
            <a:defPPr>
              <a:defRPr lang="en-GB"/>
            </a:defPPr>
            <a:lvl1pPr marL="0" marR="0" lvl="0" indent="0">
              <a:lnSpc>
                <a:spcPct val="100000"/>
              </a:lnSpc>
              <a:spcBef>
                <a:spcPts val="0"/>
              </a:spcBef>
              <a:spcAft>
                <a:spcPts val="0"/>
              </a:spcAft>
              <a:buNone/>
              <a:tabLst/>
              <a:defRPr sz="1100" b="0" i="0" u="none" strike="noStrike">
                <a:ln>
                  <a:noFill/>
                </a:ln>
                <a:solidFill>
                  <a:schemeClr val="tx1"/>
                </a:solidFill>
                <a:latin typeface="+mj-lt"/>
                <a:ea typeface="Arimo" pitchFamily="32"/>
                <a:cs typeface="Arimo" pitchFamily="32"/>
              </a:defRPr>
            </a:lvl1pPr>
          </a:lstStyle>
          <a:p>
            <a:r>
              <a:rPr lang="en-US" sz="1600" dirty="0"/>
              <a:t>The figure shows an example of distribution of total energy loss for extra energy between 90 and 100 eV for cluster with cluster size higher than one.</a:t>
            </a:r>
          </a:p>
        </p:txBody>
      </p:sp>
    </p:spTree>
    <p:extLst>
      <p:ext uri="{BB962C8B-B14F-4D97-AF65-F5344CB8AC3E}">
        <p14:creationId xmlns:p14="http://schemas.microsoft.com/office/powerpoint/2010/main" val="3082136173"/>
      </p:ext>
    </p:extLst>
  </p:cSld>
  <p:clrMapOvr>
    <a:masterClrMapping/>
  </p:clrMapOvr>
</p:sld>
</file>

<file path=ppt/theme/theme1.xml><?xml version="1.0" encoding="utf-8"?>
<a:theme xmlns:a="http://schemas.openxmlformats.org/drawingml/2006/main" name="Scia di vapore">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TM04033937[[fn=Scia di vapore]]</Template>
  <TotalTime>838</TotalTime>
  <Words>3010</Words>
  <Application>Microsoft Office PowerPoint</Application>
  <PresentationFormat>Widescreen</PresentationFormat>
  <Paragraphs>331</Paragraphs>
  <Slides>37</Slides>
  <Notes>5</Notes>
  <HiddenSlides>0</HiddenSlides>
  <MMClips>0</MMClips>
  <ScaleCrop>false</ScaleCrop>
  <HeadingPairs>
    <vt:vector size="8" baseType="variant">
      <vt:variant>
        <vt:lpstr>Caratteri utilizzati</vt:lpstr>
      </vt:variant>
      <vt:variant>
        <vt:i4>11</vt:i4>
      </vt:variant>
      <vt:variant>
        <vt:lpstr>Tema</vt:lpstr>
      </vt:variant>
      <vt:variant>
        <vt:i4>1</vt:i4>
      </vt:variant>
      <vt:variant>
        <vt:lpstr>Server OLE incorporati</vt:lpstr>
      </vt:variant>
      <vt:variant>
        <vt:i4>1</vt:i4>
      </vt:variant>
      <vt:variant>
        <vt:lpstr>Titoli diapositive</vt:lpstr>
      </vt:variant>
      <vt:variant>
        <vt:i4>37</vt:i4>
      </vt:variant>
    </vt:vector>
  </HeadingPairs>
  <TitlesOfParts>
    <vt:vector size="50" baseType="lpstr">
      <vt:lpstr>Arial</vt:lpstr>
      <vt:lpstr>Arimo</vt:lpstr>
      <vt:lpstr>Calibri</vt:lpstr>
      <vt:lpstr>Cambria Math</vt:lpstr>
      <vt:lpstr>Garamond</vt:lpstr>
      <vt:lpstr>Garuda</vt:lpstr>
      <vt:lpstr>Lucida Grande</vt:lpstr>
      <vt:lpstr>Source Sans Pro</vt:lpstr>
      <vt:lpstr>StarSymbol</vt:lpstr>
      <vt:lpstr>Times New Roman</vt:lpstr>
      <vt:lpstr>Wingdings</vt:lpstr>
      <vt:lpstr>Scia di vapore</vt:lpstr>
      <vt:lpstr>Equation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Federica Cuna</dc:creator>
  <cp:lastModifiedBy>Federica Cuna</cp:lastModifiedBy>
  <cp:revision>62</cp:revision>
  <dcterms:created xsi:type="dcterms:W3CDTF">2021-03-16T08:16:07Z</dcterms:created>
  <dcterms:modified xsi:type="dcterms:W3CDTF">2021-04-14T11:05:33Z</dcterms:modified>
</cp:coreProperties>
</file>