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6" r:id="rId3"/>
    <p:sldId id="261" r:id="rId4"/>
    <p:sldId id="267" r:id="rId5"/>
    <p:sldId id="262" r:id="rId6"/>
    <p:sldId id="275" r:id="rId7"/>
    <p:sldId id="263" r:id="rId8"/>
    <p:sldId id="268" r:id="rId9"/>
    <p:sldId id="264" r:id="rId10"/>
    <p:sldId id="276" r:id="rId11"/>
    <p:sldId id="270" r:id="rId12"/>
    <p:sldId id="271" r:id="rId13"/>
    <p:sldId id="277" r:id="rId14"/>
    <p:sldId id="269" r:id="rId15"/>
    <p:sldId id="265" r:id="rId16"/>
    <p:sldId id="25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8BCCD-DE35-41FC-AD82-96B797A6DC9C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68C63-0502-4303-A937-80AE242C0D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60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268C63-0502-4303-A937-80AE242C0D4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42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727" y="1228896"/>
            <a:ext cx="10889673" cy="2200104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727" y="4015967"/>
            <a:ext cx="10889673" cy="220010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B984-D04E-4B80-BFE7-CAE4428C1026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Line 8">
            <a:extLst>
              <a:ext uri="{FF2B5EF4-FFF2-40B4-BE49-F238E27FC236}">
                <a16:creationId xmlns="" xmlns:a16="http://schemas.microsoft.com/office/drawing/2014/main" id="{D145B3C5-C94B-4E8F-810D-0996518EB6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0145" y="3429000"/>
            <a:ext cx="9171709" cy="1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529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10DC-1C77-4E9D-BFA4-7422C0331D89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652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75420" y="376988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6953" y="376988"/>
            <a:ext cx="8366067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06BE-756C-48F1-8A9D-44D88C000193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23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953" y="308610"/>
            <a:ext cx="11147367" cy="96427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3" y="1419225"/>
            <a:ext cx="11147368" cy="476091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F9331-C149-4707-B003-A2C87BF1CEF9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79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953" y="1712423"/>
            <a:ext cx="11147367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953" y="4552633"/>
            <a:ext cx="11147367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8D15-EAB9-4053-9247-2DBC38A7D006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649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6953" y="1418400"/>
            <a:ext cx="5469774" cy="4753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18400"/>
            <a:ext cx="5532121" cy="4753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53B-188F-4173-B6D0-D4C79B5B7EAB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042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953" y="1418400"/>
            <a:ext cx="5444374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953" y="2244098"/>
            <a:ext cx="5444374" cy="395667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18400"/>
            <a:ext cx="5532120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44098"/>
            <a:ext cx="5532120" cy="395667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663B-D58A-4582-9085-8D0FCB485722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2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007A-0F9C-4474-9CA7-0F0D34732594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1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036C2-F7F8-48C4-AECF-333A943CC424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52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953" y="457200"/>
            <a:ext cx="4216215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52272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953" y="2057399"/>
            <a:ext cx="4216215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A8D0-26FF-431F-BBDF-B29FD5901054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4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953" y="457200"/>
            <a:ext cx="4216215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52272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953" y="2057400"/>
            <a:ext cx="4216215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0A4-1085-4FA8-B774-CC7786826618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396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="" xmlns:a16="http://schemas.microsoft.com/office/drawing/2014/main" id="{EA0291EE-7739-43B3-BE80-12E4E557A155}"/>
              </a:ext>
            </a:extLst>
          </p:cNvPr>
          <p:cNvGrpSpPr/>
          <p:nvPr/>
        </p:nvGrpSpPr>
        <p:grpSpPr>
          <a:xfrm rot="10800000">
            <a:off x="-1" y="4991101"/>
            <a:ext cx="12183053" cy="1866899"/>
            <a:chOff x="0" y="1"/>
            <a:chExt cx="12183053" cy="1866899"/>
          </a:xfrm>
        </p:grpSpPr>
        <p:sp>
          <p:nvSpPr>
            <p:cNvPr id="15" name="矩形 14">
              <a:extLst>
                <a:ext uri="{FF2B5EF4-FFF2-40B4-BE49-F238E27FC236}">
                  <a16:creationId xmlns="" xmlns:a16="http://schemas.microsoft.com/office/drawing/2014/main" id="{29A07860-A216-4AEC-A1F7-2D764B895DE2}"/>
                </a:ext>
              </a:extLst>
            </p:cNvPr>
            <p:cNvSpPr/>
            <p:nvPr/>
          </p:nvSpPr>
          <p:spPr>
            <a:xfrm>
              <a:off x="0" y="1"/>
              <a:ext cx="12183053" cy="9642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9DC3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="" xmlns:a16="http://schemas.microsoft.com/office/drawing/2014/main" id="{E0E2584E-1780-4A32-991E-F8298737371C}"/>
                </a:ext>
              </a:extLst>
            </p:cNvPr>
            <p:cNvSpPr/>
            <p:nvPr/>
          </p:nvSpPr>
          <p:spPr>
            <a:xfrm>
              <a:off x="76199" y="66676"/>
              <a:ext cx="6448425" cy="18002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a16="http://schemas.microsoft.com/office/drawing/2014/main" id="{760759D7-A20D-4313-AAF3-FEB9BB874249}"/>
                </a:ext>
              </a:extLst>
            </p:cNvPr>
            <p:cNvSpPr/>
            <p:nvPr/>
          </p:nvSpPr>
          <p:spPr>
            <a:xfrm>
              <a:off x="3208713" y="66674"/>
              <a:ext cx="8974340" cy="1330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="" xmlns:a16="http://schemas.microsoft.com/office/drawing/2014/main" id="{2A553BD2-9FA1-41B2-8118-992B0CE09591}"/>
              </a:ext>
            </a:extLst>
          </p:cNvPr>
          <p:cNvGrpSpPr/>
          <p:nvPr/>
        </p:nvGrpSpPr>
        <p:grpSpPr>
          <a:xfrm>
            <a:off x="0" y="1"/>
            <a:ext cx="12191999" cy="1866899"/>
            <a:chOff x="0" y="1"/>
            <a:chExt cx="12191999" cy="1866899"/>
          </a:xfrm>
        </p:grpSpPr>
        <p:grpSp>
          <p:nvGrpSpPr>
            <p:cNvPr id="13" name="组合 12">
              <a:extLst>
                <a:ext uri="{FF2B5EF4-FFF2-40B4-BE49-F238E27FC236}">
                  <a16:creationId xmlns="" xmlns:a16="http://schemas.microsoft.com/office/drawing/2014/main" id="{7B0283AB-6D86-4DBE-915A-6CEDB8F0F9C2}"/>
                </a:ext>
              </a:extLst>
            </p:cNvPr>
            <p:cNvGrpSpPr/>
            <p:nvPr/>
          </p:nvGrpSpPr>
          <p:grpSpPr>
            <a:xfrm>
              <a:off x="0" y="1"/>
              <a:ext cx="12183053" cy="1866899"/>
              <a:chOff x="0" y="1"/>
              <a:chExt cx="12183053" cy="1866899"/>
            </a:xfrm>
          </p:grpSpPr>
          <p:sp>
            <p:nvSpPr>
              <p:cNvPr id="9" name="矩形 8">
                <a:extLst>
                  <a:ext uri="{FF2B5EF4-FFF2-40B4-BE49-F238E27FC236}">
                    <a16:creationId xmlns="" xmlns:a16="http://schemas.microsoft.com/office/drawing/2014/main" id="{60106682-F498-4C9D-A59A-8A76C40C1A97}"/>
                  </a:ext>
                </a:extLst>
              </p:cNvPr>
              <p:cNvSpPr/>
              <p:nvPr/>
            </p:nvSpPr>
            <p:spPr>
              <a:xfrm>
                <a:off x="0" y="1"/>
                <a:ext cx="12183053" cy="96427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9DC3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>
                <a:extLst>
                  <a:ext uri="{FF2B5EF4-FFF2-40B4-BE49-F238E27FC236}">
                    <a16:creationId xmlns="" xmlns:a16="http://schemas.microsoft.com/office/drawing/2014/main" id="{E0546C34-A5D4-42F8-BF7F-6754B19D6466}"/>
                  </a:ext>
                </a:extLst>
              </p:cNvPr>
              <p:cNvSpPr/>
              <p:nvPr/>
            </p:nvSpPr>
            <p:spPr>
              <a:xfrm>
                <a:off x="76199" y="66676"/>
                <a:ext cx="6448425" cy="180022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="" xmlns:a16="http://schemas.microsoft.com/office/drawing/2014/main" id="{BF7DBB90-0C88-4D36-AF1D-4BF499EAA26B}"/>
                  </a:ext>
                </a:extLst>
              </p:cNvPr>
              <p:cNvSpPr/>
              <p:nvPr/>
            </p:nvSpPr>
            <p:spPr>
              <a:xfrm>
                <a:off x="3208713" y="66674"/>
                <a:ext cx="8974339" cy="13300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CF7064C0-B7FE-4D73-AF4E-FC6CE48856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10960042" y="108239"/>
              <a:ext cx="1231957" cy="908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6953" y="309600"/>
            <a:ext cx="11147367" cy="964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953" y="1418400"/>
            <a:ext cx="11147368" cy="4753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6953" y="6356349"/>
            <a:ext cx="2194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48DD41-4CA8-4EEA-9508-B80D4F592116}" type="datetime1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713" y="6356350"/>
            <a:ext cx="59851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21471" y="6356349"/>
            <a:ext cx="2103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B12B7E-C31E-4616-B497-14A16DCC3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86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opscience.iop.org/1742-6596/513/5/052028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epc/cepcs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ndico.cern.ch/event/773049/contributions/3474763/attachments/1938664/3213633/191105_sailer_key4hep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key4he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B271B4D-A4F2-4FA2-BB06-E77D21AFE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The Status of CEPCSW Software Framework</a:t>
            </a:r>
            <a:endParaRPr lang="zh-CN" altLang="en-US" sz="4000" dirty="0"/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ABC57DA6-AD79-4332-B959-597D7FD77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Zou </a:t>
            </a:r>
            <a:r>
              <a:rPr lang="en-US" altLang="zh-CN" dirty="0" err="1"/>
              <a:t>Jiaheng</a:t>
            </a:r>
            <a:endParaRPr lang="en-US" altLang="zh-CN" dirty="0"/>
          </a:p>
          <a:p>
            <a:r>
              <a:rPr lang="en-US" altLang="zh-CN" dirty="0"/>
              <a:t>On behalf of the CEPCSW software framework working group</a:t>
            </a:r>
          </a:p>
          <a:p>
            <a:r>
              <a:rPr lang="en-US" altLang="zh-CN" dirty="0" smtClean="0"/>
              <a:t>2021.04.16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7A1CAC62-6E63-4B0B-A3A1-F5F8E9273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44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03F5910-B154-4709-982C-B3687DE8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D0CF098-B7CB-474B-B220-434430A40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Key4HEP and CEPCSW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The Framework and Core Components</a:t>
            </a:r>
          </a:p>
          <a:p>
            <a:pPr>
              <a:spcBef>
                <a:spcPts val="1800"/>
              </a:spcBef>
            </a:pPr>
            <a:r>
              <a:rPr lang="en-US" altLang="zh-CN" sz="3600" dirty="0"/>
              <a:t>Functions in Progress and Plans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93DBFB0-FD7F-440A-84FF-2E7594E2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993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6BB2B62-A973-410B-A8AB-883A3FBA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Model Extension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694E0DB-9703-4445-8AA1-60AD0D49A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Based on </a:t>
            </a:r>
            <a:r>
              <a:rPr lang="en-US" altLang="zh-CN" dirty="0" err="1"/>
              <a:t>podio</a:t>
            </a:r>
            <a:endParaRPr lang="en-US" altLang="zh-CN" dirty="0"/>
          </a:p>
          <a:p>
            <a:r>
              <a:rPr lang="en-US" altLang="zh-CN" dirty="0"/>
              <a:t>EDM for CEPC specific detectors, such as drift chamber</a:t>
            </a:r>
          </a:p>
          <a:p>
            <a:pPr lvl="1"/>
            <a:r>
              <a:rPr lang="en-US" altLang="zh-CN" dirty="0"/>
              <a:t>A parallel package to EDM4hep</a:t>
            </a:r>
          </a:p>
          <a:p>
            <a:pPr lvl="1"/>
            <a:r>
              <a:rPr lang="en-US" altLang="zh-CN" dirty="0"/>
              <a:t>In a different namespace (“</a:t>
            </a:r>
            <a:r>
              <a:rPr lang="en-US" altLang="zh-CN" dirty="0" err="1"/>
              <a:t>cepc</a:t>
            </a:r>
            <a:r>
              <a:rPr lang="en-US" altLang="zh-CN" dirty="0"/>
              <a:t>” for example)</a:t>
            </a:r>
          </a:p>
          <a:p>
            <a:pPr lvl="1"/>
            <a:r>
              <a:rPr lang="en-US" altLang="zh-CN" dirty="0"/>
              <a:t>Link to EDM4hep data types by external data associations</a:t>
            </a:r>
          </a:p>
          <a:p>
            <a:r>
              <a:rPr lang="en-US" altLang="zh-CN" dirty="0"/>
              <a:t>Workload</a:t>
            </a:r>
          </a:p>
          <a:p>
            <a:pPr lvl="1"/>
            <a:r>
              <a:rPr lang="en-US" altLang="zh-CN" dirty="0"/>
              <a:t>Yaml</a:t>
            </a:r>
          </a:p>
          <a:p>
            <a:pPr lvl="1"/>
            <a:r>
              <a:rPr lang="en-US" altLang="zh-CN" dirty="0"/>
              <a:t>Generate C++ code with </a:t>
            </a:r>
            <a:r>
              <a:rPr lang="en-US" altLang="zh-CN" dirty="0" err="1"/>
              <a:t>podio</a:t>
            </a:r>
            <a:endParaRPr lang="en-US" altLang="zh-CN" dirty="0"/>
          </a:p>
          <a:p>
            <a:pPr lvl="1"/>
            <a:r>
              <a:rPr lang="en-US" altLang="zh-CN" dirty="0"/>
              <a:t>Data I/O: be compatible with </a:t>
            </a:r>
            <a:r>
              <a:rPr lang="en-US" altLang="zh-CN" dirty="0" err="1"/>
              <a:t>PodioDataSvc</a:t>
            </a:r>
            <a:endParaRPr lang="en-US" altLang="zh-CN" dirty="0"/>
          </a:p>
          <a:p>
            <a:r>
              <a:rPr lang="en-US" altLang="zh-CN" dirty="0"/>
              <a:t>Depend on our requirements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6AE42BF8-3F51-4274-B955-2C72429E4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11</a:t>
            </a:fld>
            <a:endParaRPr lang="zh-CN" altLang="en-US"/>
          </a:p>
        </p:txBody>
      </p:sp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6503E86F-4F9D-4671-B64F-F32A0BEEEEFD}"/>
              </a:ext>
            </a:extLst>
          </p:cNvPr>
          <p:cNvGrpSpPr/>
          <p:nvPr/>
        </p:nvGrpSpPr>
        <p:grpSpPr>
          <a:xfrm>
            <a:off x="8119533" y="4036751"/>
            <a:ext cx="3351338" cy="1776558"/>
            <a:chOff x="8119533" y="3799681"/>
            <a:chExt cx="3351338" cy="1776558"/>
          </a:xfrm>
        </p:grpSpPr>
        <p:sp>
          <p:nvSpPr>
            <p:cNvPr id="5" name="矩形 4">
              <a:extLst>
                <a:ext uri="{FF2B5EF4-FFF2-40B4-BE49-F238E27FC236}">
                  <a16:creationId xmlns="" xmlns:a16="http://schemas.microsoft.com/office/drawing/2014/main" id="{4F8E8F50-E283-4DF8-9240-B5446B40C3FF}"/>
                </a:ext>
              </a:extLst>
            </p:cNvPr>
            <p:cNvSpPr/>
            <p:nvPr/>
          </p:nvSpPr>
          <p:spPr>
            <a:xfrm>
              <a:off x="10041467" y="3799681"/>
              <a:ext cx="1429404" cy="4863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EDM4hep</a:t>
              </a:r>
              <a:endParaRPr lang="zh-CN" altLang="en-US" dirty="0"/>
            </a:p>
          </p:txBody>
        </p:sp>
        <p:sp>
          <p:nvSpPr>
            <p:cNvPr id="7" name="矩形 6">
              <a:extLst>
                <a:ext uri="{FF2B5EF4-FFF2-40B4-BE49-F238E27FC236}">
                  <a16:creationId xmlns="" xmlns:a16="http://schemas.microsoft.com/office/drawing/2014/main" id="{7948B1A2-A5DD-421A-883B-A999F1BE9D18}"/>
                </a:ext>
              </a:extLst>
            </p:cNvPr>
            <p:cNvSpPr/>
            <p:nvPr/>
          </p:nvSpPr>
          <p:spPr>
            <a:xfrm>
              <a:off x="9105169" y="5089935"/>
              <a:ext cx="1429404" cy="4863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err="1"/>
                <a:t>podio</a:t>
              </a:r>
              <a:endParaRPr lang="zh-CN" altLang="en-US" dirty="0"/>
            </a:p>
          </p:txBody>
        </p:sp>
        <p:sp>
          <p:nvSpPr>
            <p:cNvPr id="8" name="矩形 7">
              <a:extLst>
                <a:ext uri="{FF2B5EF4-FFF2-40B4-BE49-F238E27FC236}">
                  <a16:creationId xmlns="" xmlns:a16="http://schemas.microsoft.com/office/drawing/2014/main" id="{760FD798-DFF3-49BF-B5DA-37390BF480ED}"/>
                </a:ext>
              </a:extLst>
            </p:cNvPr>
            <p:cNvSpPr/>
            <p:nvPr/>
          </p:nvSpPr>
          <p:spPr>
            <a:xfrm>
              <a:off x="8119533" y="3799681"/>
              <a:ext cx="1429404" cy="4802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EDM4cepc</a:t>
              </a:r>
              <a:endParaRPr lang="zh-CN" altLang="en-US" dirty="0"/>
            </a:p>
          </p:txBody>
        </p:sp>
        <p:cxnSp>
          <p:nvCxnSpPr>
            <p:cNvPr id="10" name="直接箭头连接符 9">
              <a:extLst>
                <a:ext uri="{FF2B5EF4-FFF2-40B4-BE49-F238E27FC236}">
                  <a16:creationId xmlns="" xmlns:a16="http://schemas.microsoft.com/office/drawing/2014/main" id="{93718687-47CA-4331-81DB-0A17DEE36AB5}"/>
                </a:ext>
              </a:extLst>
            </p:cNvPr>
            <p:cNvCxnSpPr>
              <a:stCxn id="8" idx="2"/>
              <a:endCxn id="7" idx="0"/>
            </p:cNvCxnSpPr>
            <p:nvPr/>
          </p:nvCxnSpPr>
          <p:spPr>
            <a:xfrm>
              <a:off x="8834235" y="4279924"/>
              <a:ext cx="985636" cy="81001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>
              <a:extLst>
                <a:ext uri="{FF2B5EF4-FFF2-40B4-BE49-F238E27FC236}">
                  <a16:creationId xmlns="" xmlns:a16="http://schemas.microsoft.com/office/drawing/2014/main" id="{59A50B01-3F32-4EF8-A45D-68301241A7F9}"/>
                </a:ext>
              </a:extLst>
            </p:cNvPr>
            <p:cNvCxnSpPr>
              <a:stCxn id="5" idx="2"/>
              <a:endCxn id="7" idx="0"/>
            </p:cNvCxnSpPr>
            <p:nvPr/>
          </p:nvCxnSpPr>
          <p:spPr>
            <a:xfrm flipH="1">
              <a:off x="9819871" y="4285985"/>
              <a:ext cx="936298" cy="8039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6865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2DE64596-1509-4B34-90AB-3AC5048D4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270" y="2503488"/>
            <a:ext cx="6115050" cy="367665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49C0E05-1A8A-4195-9376-15C662EB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Parallel Computing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30975152-5D26-4BD8-9D42-64BF4274C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GaudiHive</a:t>
            </a:r>
            <a:endParaRPr lang="en-US" altLang="zh-CN" dirty="0"/>
          </a:p>
          <a:p>
            <a:pPr lvl="1"/>
            <a:r>
              <a:rPr lang="en-US" altLang="zh-CN" dirty="0"/>
              <a:t>A component in Gaudi now</a:t>
            </a:r>
          </a:p>
          <a:p>
            <a:pPr lvl="1"/>
            <a:r>
              <a:rPr lang="en-US" altLang="zh-CN" dirty="0"/>
              <a:t>Concurrency in event &amp; </a:t>
            </a:r>
            <a:r>
              <a:rPr lang="en-US" altLang="zh-CN" dirty="0" err="1"/>
              <a:t>alg</a:t>
            </a:r>
            <a:r>
              <a:rPr lang="en-US" altLang="zh-CN" dirty="0"/>
              <a:t> level</a:t>
            </a:r>
          </a:p>
          <a:p>
            <a:r>
              <a:rPr lang="en-US" altLang="zh-CN" dirty="0"/>
              <a:t>Works to be done in Key4HEP</a:t>
            </a:r>
          </a:p>
          <a:p>
            <a:pPr lvl="1"/>
            <a:r>
              <a:rPr lang="en-US" altLang="zh-CN" dirty="0"/>
              <a:t>Thread-safe I/O components</a:t>
            </a:r>
          </a:p>
          <a:p>
            <a:pPr lvl="1"/>
            <a:r>
              <a:rPr lang="en-US" altLang="zh-CN" dirty="0"/>
              <a:t>Other core services (DB, </a:t>
            </a:r>
            <a:r>
              <a:rPr lang="en-US" altLang="zh-CN" dirty="0" err="1"/>
              <a:t>Geom</a:t>
            </a:r>
            <a:r>
              <a:rPr lang="en-US" altLang="zh-CN" dirty="0"/>
              <a:t> …)</a:t>
            </a:r>
          </a:p>
          <a:p>
            <a:pPr lvl="1"/>
            <a:r>
              <a:rPr lang="en-US" altLang="zh-CN" dirty="0"/>
              <a:t>Performance testing and optimization</a:t>
            </a:r>
          </a:p>
          <a:p>
            <a:r>
              <a:rPr lang="en-US" altLang="zh-CN" dirty="0"/>
              <a:t>Challenges to users</a:t>
            </a:r>
          </a:p>
          <a:p>
            <a:pPr lvl="1"/>
            <a:r>
              <a:rPr lang="en-US" altLang="zh-CN" dirty="0"/>
              <a:t>Thread-safe algorithms</a:t>
            </a:r>
          </a:p>
          <a:p>
            <a:pPr lvl="1"/>
            <a:r>
              <a:rPr lang="en-US" altLang="zh-CN" dirty="0"/>
              <a:t>Suitable job types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D4D4259-3C97-49DF-BC05-49625D24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21471" y="6356349"/>
            <a:ext cx="2103120" cy="365125"/>
          </a:xfrm>
        </p:spPr>
        <p:txBody>
          <a:bodyPr/>
          <a:lstStyle/>
          <a:p>
            <a:fld id="{02B12B7E-C31E-4616-B497-14A16DCC383E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5B3A0FE4-15CD-4D18-BF75-629C2FB59BAB}"/>
              </a:ext>
            </a:extLst>
          </p:cNvPr>
          <p:cNvSpPr/>
          <p:nvPr/>
        </p:nvSpPr>
        <p:spPr>
          <a:xfrm>
            <a:off x="5698875" y="1876321"/>
            <a:ext cx="5895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From: </a:t>
            </a:r>
            <a:r>
              <a:rPr lang="zh-CN" altLang="en-US" dirty="0">
                <a:hlinkClick r:id="rId4"/>
              </a:rPr>
              <a:t>http://iopscience.iop.org/1742-6596/513/5/052028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01688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4B0762A-47CB-4345-A2F0-4550A18B8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More Features Being Considered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1ADC7B7-9026-45FA-A783-16EC71A46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Database accessing and management</a:t>
            </a:r>
          </a:p>
          <a:p>
            <a:r>
              <a:rPr lang="en-US" altLang="zh-CN" sz="3200" dirty="0"/>
              <a:t>Interfaces to machine learning and</a:t>
            </a:r>
            <a:r>
              <a:rPr lang="zh-CN" altLang="en-US" sz="3200" dirty="0"/>
              <a:t> </a:t>
            </a:r>
            <a:r>
              <a:rPr lang="en-US" altLang="zh-CN" sz="3200" dirty="0"/>
              <a:t>GPU</a:t>
            </a:r>
          </a:p>
          <a:p>
            <a:r>
              <a:rPr lang="en-US" altLang="zh-CN" sz="3200" dirty="0"/>
              <a:t>Framework for data analysis</a:t>
            </a:r>
            <a:endParaRPr lang="zh-CN" altLang="en-US" sz="3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53D8AC1B-7BA5-439A-AF0C-6948BAEB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31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A499D61-1BB4-49F1-9E4A-42DAAF64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Software Building and Management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7E51B7C-ABD5-47A7-974D-04E684FEE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Common tools </a:t>
            </a:r>
          </a:p>
          <a:p>
            <a:pPr lvl="1"/>
            <a:r>
              <a:rPr lang="en-US" altLang="zh-CN" dirty="0" err="1"/>
              <a:t>CMake</a:t>
            </a:r>
            <a:r>
              <a:rPr lang="en-US" altLang="zh-CN" dirty="0"/>
              <a:t>: Build &amp; deployment</a:t>
            </a:r>
          </a:p>
          <a:p>
            <a:pPr lvl="2"/>
            <a:r>
              <a:rPr lang="en-US" altLang="zh-CN" dirty="0"/>
              <a:t>Gaudi </a:t>
            </a:r>
            <a:r>
              <a:rPr lang="en-US" altLang="zh-CN" dirty="0" err="1"/>
              <a:t>cmake</a:t>
            </a:r>
            <a:r>
              <a:rPr lang="en-US" altLang="zh-CN" dirty="0"/>
              <a:t> macros</a:t>
            </a:r>
          </a:p>
          <a:p>
            <a:pPr lvl="1"/>
            <a:r>
              <a:rPr lang="en-US" altLang="zh-CN" dirty="0"/>
              <a:t>Git: version control</a:t>
            </a:r>
          </a:p>
          <a:p>
            <a:pPr lvl="2"/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github.com/cepc/cepcsw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CVMFS: software distribution</a:t>
            </a:r>
          </a:p>
          <a:p>
            <a:pPr lvl="2"/>
            <a:r>
              <a:rPr lang="en-US" altLang="zh-CN" dirty="0"/>
              <a:t>CEPC specific: /</a:t>
            </a:r>
            <a:r>
              <a:rPr lang="en-US" altLang="zh-CN" dirty="0" err="1"/>
              <a:t>cvmfs</a:t>
            </a:r>
            <a:r>
              <a:rPr lang="en-US" altLang="zh-CN" dirty="0"/>
              <a:t>/cepcsw.ihep.ac.cn/prototype</a:t>
            </a:r>
          </a:p>
          <a:p>
            <a:r>
              <a:rPr lang="en-US" altLang="zh-CN" dirty="0"/>
              <a:t>In current software release</a:t>
            </a:r>
          </a:p>
          <a:p>
            <a:pPr lvl="1"/>
            <a:r>
              <a:rPr lang="en-US" altLang="zh-CN" dirty="0"/>
              <a:t>Build by ourselves: Gaudi, k4FWCore, EDM4hep, GEAR, </a:t>
            </a:r>
            <a:r>
              <a:rPr lang="en-US" altLang="zh-CN" dirty="0" err="1"/>
              <a:t>GenFit</a:t>
            </a:r>
            <a:r>
              <a:rPr lang="en-US" altLang="zh-CN" dirty="0"/>
              <a:t>, </a:t>
            </a:r>
            <a:r>
              <a:rPr lang="en-US" altLang="zh-CN" dirty="0" err="1"/>
              <a:t>podio</a:t>
            </a:r>
            <a:r>
              <a:rPr lang="en-US" altLang="zh-CN" dirty="0"/>
              <a:t>, LCIO, k4LCIOReader, Pandora</a:t>
            </a:r>
          </a:p>
          <a:p>
            <a:pPr lvl="1"/>
            <a:r>
              <a:rPr lang="en-US" altLang="zh-CN" dirty="0"/>
              <a:t>Re-use the LCG software stack for other external libraries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BE479F0-7EA9-4D3D-8253-CCE40446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996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1317410-6DDB-4730-8EF0-6A1598CB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244F8BF-098B-41EE-A90E-0E9471A5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zh-CN" sz="3600" dirty="0"/>
              <a:t>Take part in the collaboration of Key4HEP</a:t>
            </a:r>
          </a:p>
          <a:p>
            <a:pPr>
              <a:spcBef>
                <a:spcPts val="1800"/>
              </a:spcBef>
            </a:pPr>
            <a:r>
              <a:rPr lang="en-US" altLang="zh-CN" sz="3600" dirty="0"/>
              <a:t>Most high priority core components are in their place</a:t>
            </a:r>
          </a:p>
          <a:p>
            <a:pPr lvl="1">
              <a:spcBef>
                <a:spcPts val="1800"/>
              </a:spcBef>
            </a:pPr>
            <a:r>
              <a:rPr lang="en-US" altLang="zh-CN" sz="3200" dirty="0"/>
              <a:t>Framework, data model, I/O, etc.</a:t>
            </a:r>
          </a:p>
          <a:p>
            <a:pPr>
              <a:spcBef>
                <a:spcPts val="1800"/>
              </a:spcBef>
            </a:pPr>
            <a:r>
              <a:rPr lang="en-US" altLang="zh-CN" sz="3600" dirty="0"/>
              <a:t>CEPCSW has been developed based on Key4HEP</a:t>
            </a:r>
          </a:p>
          <a:p>
            <a:pPr lvl="1">
              <a:spcBef>
                <a:spcPts val="1800"/>
              </a:spcBef>
            </a:pPr>
            <a:r>
              <a:rPr lang="en-US" altLang="zh-CN" sz="3200" dirty="0"/>
              <a:t>4 preliminary versions have been released</a:t>
            </a:r>
            <a:endParaRPr lang="en-US" altLang="zh-CN" sz="3600" dirty="0"/>
          </a:p>
          <a:p>
            <a:pPr>
              <a:spcBef>
                <a:spcPts val="1800"/>
              </a:spcBef>
            </a:pPr>
            <a:r>
              <a:rPr lang="en-US" altLang="zh-CN" sz="3600" dirty="0"/>
              <a:t>More advanced features is being in progress</a:t>
            </a:r>
          </a:p>
          <a:p>
            <a:pPr>
              <a:spcBef>
                <a:spcPts val="1800"/>
              </a:spcBef>
            </a:pPr>
            <a:endParaRPr lang="zh-CN" altLang="en-US" sz="3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D45797F1-3A00-445C-A981-5A65574C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841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3DC01A63-4B55-47C0-B75A-1525544C4199}"/>
              </a:ext>
            </a:extLst>
          </p:cNvPr>
          <p:cNvSpPr txBox="1">
            <a:spLocks/>
          </p:cNvSpPr>
          <p:nvPr/>
        </p:nvSpPr>
        <p:spPr>
          <a:xfrm>
            <a:off x="838200" y="2476871"/>
            <a:ext cx="10515600" cy="167788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zh-CN" sz="9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Thanks!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773948A-E557-4DEA-B27E-65BAE5F3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23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03F5910-B154-4709-982C-B3687DE8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D0CF098-B7CB-474B-B220-434430A40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zh-CN" sz="3600" dirty="0"/>
              <a:t>Key4HEP and CEPCSW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The Framework and Core Components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Functions in Progress and Plans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93DBFB0-FD7F-440A-84FF-2E7594E2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256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809EDC4-7E19-4C14-9E15-F73856B0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Key4HEP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B227F28E-79E0-4E8C-89DB-D5CFF315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3DBB-A4EA-4D9C-9D9A-CD1331BB573C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9D400F25-63A6-4A35-BDEA-8A5146B07A89}"/>
              </a:ext>
            </a:extLst>
          </p:cNvPr>
          <p:cNvSpPr txBox="1"/>
          <p:nvPr/>
        </p:nvSpPr>
        <p:spPr>
          <a:xfrm>
            <a:off x="3395818" y="1809226"/>
            <a:ext cx="81836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/>
              <a:t>[Ref]: André </a:t>
            </a:r>
            <a:r>
              <a:rPr lang="en-US" altLang="zh-CN" sz="1600" dirty="0" err="1"/>
              <a:t>Sailer</a:t>
            </a:r>
            <a:r>
              <a:rPr lang="en-US" altLang="zh-CN" sz="1600" dirty="0"/>
              <a:t>, etc. , CHEP2019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hlinkClick r:id="rId2"/>
              </a:rPr>
              <a:t>https://indico.cern.ch/event/773049/contributions/3474763/attachments/1938664/3213633/191105_sailer_key4hep.pdf</a:t>
            </a:r>
            <a:r>
              <a:rPr lang="en-US" altLang="zh-CN" sz="1200" dirty="0"/>
              <a:t> 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49F629B9-DC94-4222-8310-EC35CFD21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5818" y="2546303"/>
            <a:ext cx="8396693" cy="378492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BB2058B5-01EB-48E9-977D-24BD39F9605C}"/>
              </a:ext>
            </a:extLst>
          </p:cNvPr>
          <p:cNvSpPr txBox="1"/>
          <p:nvPr/>
        </p:nvSpPr>
        <p:spPr>
          <a:xfrm>
            <a:off x="716377" y="2191702"/>
            <a:ext cx="2490926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dirty="0"/>
              <a:t>An agreement at a workshop in June, 2019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CEPC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CLIC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FCC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ILC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SCTF</a:t>
            </a:r>
          </a:p>
          <a:p>
            <a:pPr>
              <a:spcBef>
                <a:spcPts val="1200"/>
              </a:spcBef>
            </a:pPr>
            <a:r>
              <a:rPr lang="en-US" altLang="zh-CN" dirty="0"/>
              <a:t>Software components sharing between different experiments</a:t>
            </a:r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07AA03A4-C555-4BAA-84C7-166168B32539}"/>
              </a:ext>
            </a:extLst>
          </p:cNvPr>
          <p:cNvSpPr/>
          <p:nvPr/>
        </p:nvSpPr>
        <p:spPr>
          <a:xfrm>
            <a:off x="8922058" y="3429000"/>
            <a:ext cx="1012055" cy="3528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="" xmlns:a16="http://schemas.microsoft.com/office/drawing/2014/main" id="{0D8790E9-FE7B-49A1-A6EF-1C74D0D24044}"/>
              </a:ext>
            </a:extLst>
          </p:cNvPr>
          <p:cNvSpPr/>
          <p:nvPr/>
        </p:nvSpPr>
        <p:spPr>
          <a:xfrm>
            <a:off x="8922058" y="3995588"/>
            <a:ext cx="2334827" cy="3528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ADEE7DB6-6116-4629-8634-7F09B74A5C5F}"/>
              </a:ext>
            </a:extLst>
          </p:cNvPr>
          <p:cNvSpPr/>
          <p:nvPr/>
        </p:nvSpPr>
        <p:spPr>
          <a:xfrm>
            <a:off x="8926606" y="2888278"/>
            <a:ext cx="2330279" cy="352887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DA5135C0-174C-49FE-A45E-BFEA1253760F}"/>
              </a:ext>
            </a:extLst>
          </p:cNvPr>
          <p:cNvSpPr/>
          <p:nvPr/>
        </p:nvSpPr>
        <p:spPr>
          <a:xfrm>
            <a:off x="556953" y="1274913"/>
            <a:ext cx="7714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-apple-system"/>
              </a:rPr>
              <a:t>Turnkey Software for Future Colliders</a:t>
            </a:r>
            <a:endParaRPr lang="en-US" altLang="zh-CN" sz="2800" b="0" i="0" dirty="0">
              <a:solidFill>
                <a:srgbClr val="0070C0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96362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DB5419A-6E2F-4BD5-97E3-8039A70BA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Key4HEP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143AABE-E231-466B-9929-DC42E7B7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53" y="1419225"/>
            <a:ext cx="11147368" cy="5210175"/>
          </a:xfrm>
        </p:spPr>
        <p:txBody>
          <a:bodyPr/>
          <a:lstStyle/>
          <a:p>
            <a:r>
              <a:rPr lang="en-US" altLang="zh-CN" dirty="0">
                <a:hlinkClick r:id="rId2"/>
              </a:rPr>
              <a:t>https://github.com/key4hep</a:t>
            </a:r>
            <a:endParaRPr lang="en-US" altLang="zh-CN" dirty="0"/>
          </a:p>
          <a:p>
            <a:r>
              <a:rPr lang="en-US" altLang="zh-CN" dirty="0"/>
              <a:t>Main components</a:t>
            </a:r>
          </a:p>
          <a:p>
            <a:pPr lvl="1"/>
            <a:r>
              <a:rPr lang="en-US" altLang="zh-CN" dirty="0"/>
              <a:t>Key4hep-spack</a:t>
            </a:r>
          </a:p>
          <a:p>
            <a:pPr lvl="1"/>
            <a:r>
              <a:rPr lang="en-US" altLang="zh-CN" dirty="0"/>
              <a:t>k4FWCore</a:t>
            </a:r>
          </a:p>
          <a:p>
            <a:pPr lvl="1"/>
            <a:r>
              <a:rPr lang="en-US" altLang="zh-CN" dirty="0"/>
              <a:t>k4MarlinWrapper</a:t>
            </a:r>
          </a:p>
          <a:p>
            <a:pPr lvl="1"/>
            <a:r>
              <a:rPr lang="en-US" altLang="zh-CN" dirty="0"/>
              <a:t>EDM4hep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k4LCIOReader</a:t>
            </a:r>
          </a:p>
          <a:p>
            <a:pPr lvl="1"/>
            <a:r>
              <a:rPr lang="en-US" altLang="zh-CN" dirty="0"/>
              <a:t>k4SimDelphes</a:t>
            </a:r>
          </a:p>
          <a:p>
            <a:pPr lvl="1"/>
            <a:r>
              <a:rPr lang="en-US" altLang="zh-CN" dirty="0"/>
              <a:t>k4ActsTracking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k4Pandora</a:t>
            </a:r>
          </a:p>
          <a:p>
            <a:r>
              <a:rPr lang="en-US" altLang="zh-CN" dirty="0"/>
              <a:t>Weekly meeting: experts from CERN, DESY,</a:t>
            </a:r>
            <a:r>
              <a:rPr lang="zh-CN" altLang="en-US" dirty="0"/>
              <a:t> </a:t>
            </a:r>
            <a:r>
              <a:rPr lang="en-US" altLang="zh-CN" dirty="0"/>
              <a:t>IHEP,</a:t>
            </a:r>
            <a:r>
              <a:rPr lang="zh-CN" altLang="en-US" dirty="0"/>
              <a:t> </a:t>
            </a:r>
            <a:r>
              <a:rPr lang="en-US" altLang="zh-CN" dirty="0"/>
              <a:t>INFN …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B497B77A-DEE0-4D22-9A7D-E26A8957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E46B4922-6EFB-46EC-8FE0-D3814F226214}"/>
              </a:ext>
            </a:extLst>
          </p:cNvPr>
          <p:cNvSpPr txBox="1"/>
          <p:nvPr/>
        </p:nvSpPr>
        <p:spPr>
          <a:xfrm>
            <a:off x="4749803" y="3063875"/>
            <a:ext cx="6688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Core software to facilitate the usage of Gaudi (and Marlin, too)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E072FC97-9C07-41E8-A624-08FB12C24737}"/>
              </a:ext>
            </a:extLst>
          </p:cNvPr>
          <p:cNvSpPr txBox="1"/>
          <p:nvPr/>
        </p:nvSpPr>
        <p:spPr>
          <a:xfrm>
            <a:off x="4749803" y="2455483"/>
            <a:ext cx="6688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For software building/packaging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DCCD5B7F-34D4-4466-A741-0B8B55C18A8D}"/>
              </a:ext>
            </a:extLst>
          </p:cNvPr>
          <p:cNvSpPr txBox="1"/>
          <p:nvPr/>
        </p:nvSpPr>
        <p:spPr>
          <a:xfrm>
            <a:off x="4749803" y="3769872"/>
            <a:ext cx="6688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Generic event data model for HEP collider experiments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02FD6277-F645-4F21-ACE6-39EE7DEF6FBC}"/>
              </a:ext>
            </a:extLst>
          </p:cNvPr>
          <p:cNvSpPr txBox="1"/>
          <p:nvPr/>
        </p:nvSpPr>
        <p:spPr>
          <a:xfrm>
            <a:off x="4749803" y="4178963"/>
            <a:ext cx="6688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Read LCIO format data in Gaudi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CF516C28-C558-49C8-BA35-6263F5C25B5E}"/>
              </a:ext>
            </a:extLst>
          </p:cNvPr>
          <p:cNvSpPr txBox="1"/>
          <p:nvPr/>
        </p:nvSpPr>
        <p:spPr>
          <a:xfrm>
            <a:off x="4749803" y="5053818"/>
            <a:ext cx="6688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Generic simulation &amp; reconstruction algorithms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439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74988E1-3BDE-49F6-A030-19BC4786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CEPCSW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9CAAA81-BAA3-4CE4-9FBB-65F6E6B9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altLang="zh-CN" dirty="0"/>
              <a:t>Based on Key4HEP</a:t>
            </a:r>
          </a:p>
          <a:p>
            <a:pPr>
              <a:spcBef>
                <a:spcPts val="1200"/>
              </a:spcBef>
            </a:pPr>
            <a:r>
              <a:rPr lang="en-US" altLang="zh-CN" dirty="0"/>
              <a:t>Reuse existing components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Gaudi, EDM4hep, DD4hep, ROOT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/>
              <a:t>Implement the specific components for CEPC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Detectors, simulation and reconstruction algorithms, data model, etc.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/>
              <a:t>Provide a ready-to-work environment to algorithm developers and physicists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/>
              <a:t>Porting algorithms from </a:t>
            </a:r>
            <a:r>
              <a:rPr lang="en-US" altLang="zh-CN" dirty="0" err="1"/>
              <a:t>iLCSoft</a:t>
            </a:r>
            <a:r>
              <a:rPr lang="en-US" altLang="zh-CN" dirty="0"/>
              <a:t> to CEPCSW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/>
              <a:t>Integrate/develop more algorithms and features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0EB0C54-CA0A-4755-9413-553D13341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3DBB-A4EA-4D9C-9D9A-CD1331BB573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41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03F5910-B154-4709-982C-B3687DE8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D0CF098-B7CB-474B-B220-434430A40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Key4HEP and CEPCSW</a:t>
            </a:r>
          </a:p>
          <a:p>
            <a:pPr>
              <a:spcBef>
                <a:spcPts val="1800"/>
              </a:spcBef>
            </a:pPr>
            <a:r>
              <a:rPr lang="en-US" altLang="zh-CN" sz="3600" dirty="0"/>
              <a:t>The Framework and Core Components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Functions in Progress and Plans</a:t>
            </a:r>
          </a:p>
          <a:p>
            <a:pPr>
              <a:spcBef>
                <a:spcPts val="1800"/>
              </a:spcBef>
            </a:pP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93DBFB0-FD7F-440A-84FF-2E7594E2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87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5103A3D-7C49-4487-BF03-22F9F3524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Framework: Gaudi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1EAA1C5-B47C-449C-9EB3-A27FA9F6F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53" y="1419226"/>
            <a:ext cx="3267777" cy="4609042"/>
          </a:xfrm>
        </p:spPr>
        <p:txBody>
          <a:bodyPr/>
          <a:lstStyle/>
          <a:p>
            <a:r>
              <a:rPr lang="en-US" altLang="zh-CN" dirty="0"/>
              <a:t>Various algorithms and unified data</a:t>
            </a:r>
          </a:p>
          <a:p>
            <a:endParaRPr lang="en-US" altLang="zh-CN" dirty="0"/>
          </a:p>
          <a:p>
            <a:r>
              <a:rPr lang="en-US" altLang="zh-CN" dirty="0"/>
              <a:t>Transient data in memory and persistent data on disk</a:t>
            </a:r>
          </a:p>
          <a:p>
            <a:endParaRPr lang="en-US" altLang="zh-CN" dirty="0"/>
          </a:p>
          <a:p>
            <a:r>
              <a:rPr lang="en-US" altLang="zh-CN" dirty="0"/>
              <a:t>Event loop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BEA6C295-47DB-41E5-A24A-D73DC576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2E91C22A-B99E-4071-BED8-DEBBD6A3B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523" y="1861586"/>
            <a:ext cx="7809524" cy="387619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="" xmlns:a16="http://schemas.microsoft.com/office/drawing/2014/main" id="{7F8C0114-DBDE-4A60-AD9A-6E8DF85F7E78}"/>
              </a:ext>
            </a:extLst>
          </p:cNvPr>
          <p:cNvSpPr/>
          <p:nvPr/>
        </p:nvSpPr>
        <p:spPr>
          <a:xfrm>
            <a:off x="9624291" y="3198093"/>
            <a:ext cx="923636" cy="2770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/>
              <a:t>PODIO</a:t>
            </a:r>
            <a:endParaRPr lang="zh-CN" altLang="en-US" sz="1400" b="1" dirty="0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3E97B343-01D2-446E-B1CF-8475FF80C541}"/>
              </a:ext>
            </a:extLst>
          </p:cNvPr>
          <p:cNvSpPr/>
          <p:nvPr/>
        </p:nvSpPr>
        <p:spPr>
          <a:xfrm>
            <a:off x="9615055" y="4522544"/>
            <a:ext cx="923636" cy="2770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/>
              <a:t>DD4HEP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8166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8A038C4-4614-42AF-9D59-C2597BFC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Model: EDM4hep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F36C47FC-6C3A-4610-9537-3ED17504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="" xmlns:a16="http://schemas.microsoft.com/office/drawing/2014/main" id="{D3D3C19E-D787-435B-8BC9-4A842BC33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53" y="1419225"/>
            <a:ext cx="3168380" cy="4760913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 code is generated by PODIO from a yaml file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An event is described by a set of data collections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 default storage backend is ROOT</a:t>
            </a:r>
            <a:endParaRPr lang="zh-CN" altLang="en-US" dirty="0"/>
          </a:p>
        </p:txBody>
      </p:sp>
      <p:pic>
        <p:nvPicPr>
          <p:cNvPr id="10" name="图形 9">
            <a:extLst>
              <a:ext uri="{FF2B5EF4-FFF2-40B4-BE49-F238E27FC236}">
                <a16:creationId xmlns="" xmlns:a16="http://schemas.microsoft.com/office/drawing/2014/main" id="{CD207615-710A-46CF-9F27-10C4EA6EC2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5134" y="2184401"/>
            <a:ext cx="7839186" cy="399573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7D2012C5-7E94-43B9-BE05-B6E73E1D077C}"/>
              </a:ext>
            </a:extLst>
          </p:cNvPr>
          <p:cNvSpPr txBox="1"/>
          <p:nvPr/>
        </p:nvSpPr>
        <p:spPr>
          <a:xfrm>
            <a:off x="3865133" y="1543977"/>
            <a:ext cx="7769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The first version, v0.1 is released in April, 2020.  (Current version is v0.3)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42478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8D421A2-F0EB-4926-8EE2-6F1BA999E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I/O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FF4BFE3-A5CE-404A-B5EB-2101ECDAA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default EDM4hep data format: ROOT</a:t>
            </a:r>
          </a:p>
          <a:p>
            <a:r>
              <a:rPr lang="en-US" altLang="zh-CN" dirty="0"/>
              <a:t>k4FWCore: the default data I/O components</a:t>
            </a:r>
          </a:p>
          <a:p>
            <a:pPr lvl="1"/>
            <a:r>
              <a:rPr lang="en-US" altLang="zh-CN" dirty="0" err="1"/>
              <a:t>PodioDataSvc</a:t>
            </a:r>
            <a:r>
              <a:rPr lang="en-US" altLang="zh-CN" dirty="0"/>
              <a:t>: read/write </a:t>
            </a:r>
            <a:r>
              <a:rPr lang="en-US" altLang="zh-CN" dirty="0" err="1"/>
              <a:t>podio</a:t>
            </a:r>
            <a:r>
              <a:rPr lang="en-US" altLang="zh-CN" dirty="0"/>
              <a:t> data collections in ROOT</a:t>
            </a:r>
          </a:p>
          <a:p>
            <a:pPr lvl="1"/>
            <a:r>
              <a:rPr lang="en-US" altLang="zh-CN" dirty="0" err="1"/>
              <a:t>DataHandler</a:t>
            </a:r>
            <a:r>
              <a:rPr lang="en-US" altLang="zh-CN" dirty="0"/>
              <a:t>: register data collections to Gaudi</a:t>
            </a:r>
          </a:p>
          <a:p>
            <a:r>
              <a:rPr lang="en-US" altLang="zh-CN" dirty="0"/>
              <a:t>k4LCIOReader: read LCIO data generated by Marlin</a:t>
            </a:r>
          </a:p>
          <a:p>
            <a:pPr lvl="1"/>
            <a:r>
              <a:rPr lang="en-US" altLang="zh-CN" dirty="0"/>
              <a:t>Data converters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DB4FB5BB-3C57-4A39-A147-530AA733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2B7E-C31E-4616-B497-14A16DCC383E}" type="slidenum">
              <a:rPr lang="zh-CN" altLang="en-US" smtClean="0"/>
              <a:t>9</a:t>
            </a:fld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65D3B39E-3925-4F55-86DE-E45BDFA35667}"/>
              </a:ext>
            </a:extLst>
          </p:cNvPr>
          <p:cNvGrpSpPr/>
          <p:nvPr/>
        </p:nvGrpSpPr>
        <p:grpSpPr>
          <a:xfrm>
            <a:off x="1972473" y="4066243"/>
            <a:ext cx="8316325" cy="2383243"/>
            <a:chOff x="437231" y="2568207"/>
            <a:chExt cx="8316325" cy="2383243"/>
          </a:xfrm>
        </p:grpSpPr>
        <p:sp>
          <p:nvSpPr>
            <p:cNvPr id="6" name="圆角右箭头 43">
              <a:extLst>
                <a:ext uri="{FF2B5EF4-FFF2-40B4-BE49-F238E27FC236}">
                  <a16:creationId xmlns="" xmlns:a16="http://schemas.microsoft.com/office/drawing/2014/main" id="{78D2321E-DDEF-4112-BF60-D67749808CC3}"/>
                </a:ext>
              </a:extLst>
            </p:cNvPr>
            <p:cNvSpPr/>
            <p:nvPr/>
          </p:nvSpPr>
          <p:spPr bwMode="auto">
            <a:xfrm rot="16200000">
              <a:off x="4898420" y="3380007"/>
              <a:ext cx="440303" cy="1355282"/>
            </a:xfrm>
            <a:prstGeom prst="bentArrow">
              <a:avLst>
                <a:gd name="adj1" fmla="val 25000"/>
                <a:gd name="adj2" fmla="val 25944"/>
                <a:gd name="adj3" fmla="val 25000"/>
                <a:gd name="adj4" fmla="val 43750"/>
              </a:avLst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彩云" pitchFamily="2" charset="-122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="" xmlns:a16="http://schemas.microsoft.com/office/drawing/2014/main" id="{E75057F3-8D2F-4C8E-87AF-41D716A04DE0}"/>
                </a:ext>
              </a:extLst>
            </p:cNvPr>
            <p:cNvGrpSpPr/>
            <p:nvPr/>
          </p:nvGrpSpPr>
          <p:grpSpPr>
            <a:xfrm>
              <a:off x="437231" y="2690103"/>
              <a:ext cx="8316325" cy="959382"/>
              <a:chOff x="365577" y="4672978"/>
              <a:chExt cx="8316325" cy="959382"/>
            </a:xfrm>
          </p:grpSpPr>
          <p:sp>
            <p:nvSpPr>
              <p:cNvPr id="18" name="矩形 17">
                <a:extLst>
                  <a:ext uri="{FF2B5EF4-FFF2-40B4-BE49-F238E27FC236}">
                    <a16:creationId xmlns="" xmlns:a16="http://schemas.microsoft.com/office/drawing/2014/main" id="{8BE621D8-93FB-4829-901B-6A98585093EE}"/>
                  </a:ext>
                </a:extLst>
              </p:cNvPr>
              <p:cNvSpPr/>
              <p:nvPr/>
            </p:nvSpPr>
            <p:spPr bwMode="auto">
              <a:xfrm>
                <a:off x="1758942" y="4961273"/>
                <a:ext cx="1332649" cy="523702"/>
              </a:xfrm>
              <a:prstGeom prst="rect">
                <a:avLst/>
              </a:prstGeom>
              <a:solidFill>
                <a:srgbClr val="99CC0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6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DataHandle</a:t>
                </a:r>
                <a:endParaRPr kumimoji="0" lang="zh-CN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="" xmlns:a16="http://schemas.microsoft.com/office/drawing/2014/main" id="{2133CA9F-0A14-4D3D-84AD-EA734EF188B8}"/>
                  </a:ext>
                </a:extLst>
              </p:cNvPr>
              <p:cNvSpPr/>
              <p:nvPr/>
            </p:nvSpPr>
            <p:spPr bwMode="auto">
              <a:xfrm>
                <a:off x="5743656" y="4961273"/>
                <a:ext cx="1323109" cy="523702"/>
              </a:xfrm>
              <a:prstGeom prst="rect">
                <a:avLst/>
              </a:prstGeom>
              <a:solidFill>
                <a:srgbClr val="99CC0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6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PodioDataSvc</a:t>
                </a:r>
                <a:endParaRPr kumimoji="0" lang="zh-CN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20" name="矩形 19">
                <a:extLst>
                  <a:ext uri="{FF2B5EF4-FFF2-40B4-BE49-F238E27FC236}">
                    <a16:creationId xmlns="" xmlns:a16="http://schemas.microsoft.com/office/drawing/2014/main" id="{181CE6C9-FDA0-4FB6-B424-E1009E37FC98}"/>
                  </a:ext>
                </a:extLst>
              </p:cNvPr>
              <p:cNvSpPr/>
              <p:nvPr/>
            </p:nvSpPr>
            <p:spPr bwMode="auto">
              <a:xfrm>
                <a:off x="365577" y="4917530"/>
                <a:ext cx="976198" cy="606336"/>
              </a:xfrm>
              <a:prstGeom prst="rect">
                <a:avLst/>
              </a:prstGeom>
              <a:solidFill>
                <a:srgbClr val="0070C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6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华文彩云" pitchFamily="2" charset="-122"/>
                  </a:rPr>
                  <a:t>User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6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华文彩云" pitchFamily="2" charset="-122"/>
                  </a:rPr>
                  <a:t>Algorithm</a:t>
                </a:r>
                <a:endParaRPr kumimoji="0" lang="zh-CN" alt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grpSp>
            <p:nvGrpSpPr>
              <p:cNvPr id="21" name="组合 20">
                <a:extLst>
                  <a:ext uri="{FF2B5EF4-FFF2-40B4-BE49-F238E27FC236}">
                    <a16:creationId xmlns="" xmlns:a16="http://schemas.microsoft.com/office/drawing/2014/main" id="{5C29EF24-760D-4588-88FC-02D313C8EE49}"/>
                  </a:ext>
                </a:extLst>
              </p:cNvPr>
              <p:cNvGrpSpPr/>
              <p:nvPr/>
            </p:nvGrpSpPr>
            <p:grpSpPr>
              <a:xfrm>
                <a:off x="3549075" y="4672978"/>
                <a:ext cx="1724083" cy="959382"/>
                <a:chOff x="3639819" y="4472574"/>
                <a:chExt cx="1724083" cy="959382"/>
              </a:xfrm>
            </p:grpSpPr>
            <p:sp>
              <p:nvSpPr>
                <p:cNvPr id="27" name="圆角矩形 14">
                  <a:extLst>
                    <a:ext uri="{FF2B5EF4-FFF2-40B4-BE49-F238E27FC236}">
                      <a16:creationId xmlns="" xmlns:a16="http://schemas.microsoft.com/office/drawing/2014/main" id="{D171B009-AECB-41B9-A785-61854FE1B70D}"/>
                    </a:ext>
                  </a:extLst>
                </p:cNvPr>
                <p:cNvSpPr/>
                <p:nvPr/>
              </p:nvSpPr>
              <p:spPr bwMode="auto">
                <a:xfrm>
                  <a:off x="3639819" y="4472574"/>
                  <a:ext cx="1419283" cy="654582"/>
                </a:xfrm>
                <a:prstGeom prst="roundRect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6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华文彩云" pitchFamily="2" charset="-122"/>
                    </a:rPr>
                    <a:t>DataWrapper</a:t>
                  </a:r>
                  <a:endParaRPr kumimoji="0" lang="en-US" altLang="zh-CN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dirty="0">
                      <a:latin typeface="Arial" charset="0"/>
                      <a:ea typeface="华文彩云" pitchFamily="2" charset="-122"/>
                    </a:rPr>
                    <a:t>[PLCIO </a:t>
                  </a:r>
                  <a:r>
                    <a:rPr lang="en-US" altLang="zh-CN" sz="1400" dirty="0" err="1">
                      <a:latin typeface="Arial" charset="0"/>
                      <a:ea typeface="华文彩云" pitchFamily="2" charset="-122"/>
                    </a:rPr>
                    <a:t>Objs</a:t>
                  </a:r>
                  <a:r>
                    <a:rPr lang="en-US" altLang="zh-CN" sz="1400" dirty="0">
                      <a:latin typeface="Arial" charset="0"/>
                      <a:ea typeface="华文彩云" pitchFamily="2" charset="-122"/>
                    </a:rPr>
                    <a:t>]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endParaRPr>
                </a:p>
              </p:txBody>
            </p:sp>
            <p:sp>
              <p:nvSpPr>
                <p:cNvPr id="28" name="圆角矩形 15">
                  <a:extLst>
                    <a:ext uri="{FF2B5EF4-FFF2-40B4-BE49-F238E27FC236}">
                      <a16:creationId xmlns="" xmlns:a16="http://schemas.microsoft.com/office/drawing/2014/main" id="{EE0D14E2-6F3A-4A8D-8600-6CD025695B9D}"/>
                    </a:ext>
                  </a:extLst>
                </p:cNvPr>
                <p:cNvSpPr/>
                <p:nvPr/>
              </p:nvSpPr>
              <p:spPr bwMode="auto">
                <a:xfrm>
                  <a:off x="3792219" y="4624974"/>
                  <a:ext cx="1419283" cy="654582"/>
                </a:xfrm>
                <a:prstGeom prst="roundRect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6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华文彩云" pitchFamily="2" charset="-122"/>
                    </a:rPr>
                    <a:t>DataWrapper</a:t>
                  </a:r>
                  <a:endParaRPr kumimoji="0" lang="en-US" altLang="zh-CN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dirty="0">
                      <a:latin typeface="Arial" charset="0"/>
                      <a:ea typeface="华文彩云" pitchFamily="2" charset="-122"/>
                    </a:rPr>
                    <a:t>[PLCIO </a:t>
                  </a:r>
                  <a:r>
                    <a:rPr lang="en-US" altLang="zh-CN" sz="1400" dirty="0" err="1">
                      <a:latin typeface="Arial" charset="0"/>
                      <a:ea typeface="华文彩云" pitchFamily="2" charset="-122"/>
                    </a:rPr>
                    <a:t>Objs</a:t>
                  </a:r>
                  <a:r>
                    <a:rPr lang="en-US" altLang="zh-CN" sz="1400" dirty="0">
                      <a:latin typeface="Arial" charset="0"/>
                      <a:ea typeface="华文彩云" pitchFamily="2" charset="-122"/>
                    </a:rPr>
                    <a:t>]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endParaRPr>
                </a:p>
              </p:txBody>
            </p:sp>
            <p:sp>
              <p:nvSpPr>
                <p:cNvPr id="29" name="圆角矩形 16">
                  <a:extLst>
                    <a:ext uri="{FF2B5EF4-FFF2-40B4-BE49-F238E27FC236}">
                      <a16:creationId xmlns="" xmlns:a16="http://schemas.microsoft.com/office/drawing/2014/main" id="{3E0C2527-0FB4-4487-ABC1-6CB46D11CD74}"/>
                    </a:ext>
                  </a:extLst>
                </p:cNvPr>
                <p:cNvSpPr/>
                <p:nvPr/>
              </p:nvSpPr>
              <p:spPr bwMode="auto">
                <a:xfrm>
                  <a:off x="3944619" y="4777374"/>
                  <a:ext cx="1419283" cy="654582"/>
                </a:xfrm>
                <a:prstGeom prst="roundRect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6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华文彩云" pitchFamily="2" charset="-122"/>
                    </a:rPr>
                    <a:t>DataWrapper</a:t>
                  </a:r>
                  <a:endParaRPr kumimoji="0" lang="en-US" altLang="zh-CN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dirty="0">
                      <a:latin typeface="Arial" charset="0"/>
                      <a:ea typeface="华文彩云" pitchFamily="2" charset="-122"/>
                    </a:rPr>
                    <a:t>[EDM4hep </a:t>
                  </a:r>
                  <a:r>
                    <a:rPr lang="en-US" altLang="zh-CN" sz="1400" dirty="0" err="1">
                      <a:latin typeface="Arial" charset="0"/>
                      <a:ea typeface="华文彩云" pitchFamily="2" charset="-122"/>
                    </a:rPr>
                    <a:t>Objs</a:t>
                  </a:r>
                  <a:r>
                    <a:rPr lang="en-US" altLang="zh-CN" sz="1400" dirty="0">
                      <a:latin typeface="Arial" charset="0"/>
                      <a:ea typeface="华文彩云" pitchFamily="2" charset="-122"/>
                    </a:rPr>
                    <a:t>]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endParaRPr>
                </a:p>
              </p:txBody>
            </p:sp>
          </p:grpSp>
          <p:sp>
            <p:nvSpPr>
              <p:cNvPr id="22" name="流程图: 磁盘 21">
                <a:extLst>
                  <a:ext uri="{FF2B5EF4-FFF2-40B4-BE49-F238E27FC236}">
                    <a16:creationId xmlns="" xmlns:a16="http://schemas.microsoft.com/office/drawing/2014/main" id="{D20A8792-15B7-4F18-AAFC-F1C62D3A4D6D}"/>
                  </a:ext>
                </a:extLst>
              </p:cNvPr>
              <p:cNvSpPr/>
              <p:nvPr/>
            </p:nvSpPr>
            <p:spPr bwMode="auto">
              <a:xfrm>
                <a:off x="7505397" y="4946559"/>
                <a:ext cx="1176505" cy="548277"/>
              </a:xfrm>
              <a:prstGeom prst="flowChartMagneticDisk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dirty="0">
                    <a:latin typeface="Arial" charset="0"/>
                    <a:ea typeface="华文彩云" pitchFamily="2" charset="-122"/>
                  </a:rPr>
                  <a:t>ROOT</a:t>
                </a:r>
                <a:r>
                  <a:rPr kumimoji="0" lang="en-US" altLang="zh-CN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 Data</a:t>
                </a:r>
                <a:endParaRPr kumimoji="0" lang="zh-CN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23" name="左右箭头 10">
                <a:extLst>
                  <a:ext uri="{FF2B5EF4-FFF2-40B4-BE49-F238E27FC236}">
                    <a16:creationId xmlns="" xmlns:a16="http://schemas.microsoft.com/office/drawing/2014/main" id="{45C95247-9BF4-4F61-8864-6FBAE36D29D7}"/>
                  </a:ext>
                </a:extLst>
              </p:cNvPr>
              <p:cNvSpPr/>
              <p:nvPr/>
            </p:nvSpPr>
            <p:spPr bwMode="auto">
              <a:xfrm>
                <a:off x="5283943" y="5113837"/>
                <a:ext cx="448927" cy="213723"/>
              </a:xfrm>
              <a:prstGeom prst="leftRightArrow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24" name="左右箭头 11">
                <a:extLst>
                  <a:ext uri="{FF2B5EF4-FFF2-40B4-BE49-F238E27FC236}">
                    <a16:creationId xmlns="" xmlns:a16="http://schemas.microsoft.com/office/drawing/2014/main" id="{FE625698-B8EE-42BA-8657-4F148F9A38F2}"/>
                  </a:ext>
                </a:extLst>
              </p:cNvPr>
              <p:cNvSpPr/>
              <p:nvPr/>
            </p:nvSpPr>
            <p:spPr bwMode="auto">
              <a:xfrm>
                <a:off x="3082135" y="5114605"/>
                <a:ext cx="448927" cy="213723"/>
              </a:xfrm>
              <a:prstGeom prst="leftRightArrow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25" name="左右箭头 12">
                <a:extLst>
                  <a:ext uri="{FF2B5EF4-FFF2-40B4-BE49-F238E27FC236}">
                    <a16:creationId xmlns="" xmlns:a16="http://schemas.microsoft.com/office/drawing/2014/main" id="{0EE4F85B-F81E-4345-BAB9-0C4B3859B626}"/>
                  </a:ext>
                </a:extLst>
              </p:cNvPr>
              <p:cNvSpPr/>
              <p:nvPr/>
            </p:nvSpPr>
            <p:spPr bwMode="auto">
              <a:xfrm>
                <a:off x="1317910" y="5113837"/>
                <a:ext cx="448927" cy="213723"/>
              </a:xfrm>
              <a:prstGeom prst="leftRightArrow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26" name="左右箭头 13">
                <a:extLst>
                  <a:ext uri="{FF2B5EF4-FFF2-40B4-BE49-F238E27FC236}">
                    <a16:creationId xmlns="" xmlns:a16="http://schemas.microsoft.com/office/drawing/2014/main" id="{F14565DB-FA91-403B-A0F6-18A680FCDC66}"/>
                  </a:ext>
                </a:extLst>
              </p:cNvPr>
              <p:cNvSpPr/>
              <p:nvPr/>
            </p:nvSpPr>
            <p:spPr bwMode="auto">
              <a:xfrm>
                <a:off x="7057461" y="5091346"/>
                <a:ext cx="448927" cy="213723"/>
              </a:xfrm>
              <a:prstGeom prst="leftRightArrow">
                <a:avLst/>
              </a:prstGeom>
              <a:solidFill>
                <a:schemeClr val="bg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</p:grpSp>
        <p:sp>
          <p:nvSpPr>
            <p:cNvPr id="8" name="流程图: 磁盘 7">
              <a:extLst>
                <a:ext uri="{FF2B5EF4-FFF2-40B4-BE49-F238E27FC236}">
                  <a16:creationId xmlns="" xmlns:a16="http://schemas.microsoft.com/office/drawing/2014/main" id="{8883E9B2-2D6E-49BF-890B-4D4D88494C15}"/>
                </a:ext>
              </a:extLst>
            </p:cNvPr>
            <p:cNvSpPr/>
            <p:nvPr/>
          </p:nvSpPr>
          <p:spPr bwMode="auto">
            <a:xfrm>
              <a:off x="7577050" y="3888907"/>
              <a:ext cx="1176505" cy="648393"/>
            </a:xfrm>
            <a:prstGeom prst="flowChartMagneticDisk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dirty="0">
                  <a:latin typeface="Arial" charset="0"/>
                  <a:ea typeface="华文彩云" pitchFamily="2" charset="-122"/>
                </a:rPr>
                <a:t>LCIO Data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彩云" pitchFamily="2" charset="-122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3179F971-EF45-4A9F-9615-AD023023C2A1}"/>
                </a:ext>
              </a:extLst>
            </p:cNvPr>
            <p:cNvSpPr/>
            <p:nvPr/>
          </p:nvSpPr>
          <p:spPr bwMode="auto">
            <a:xfrm>
              <a:off x="5815310" y="4023845"/>
              <a:ext cx="1313805" cy="386352"/>
            </a:xfrm>
            <a:prstGeom prst="rect">
              <a:avLst/>
            </a:prstGeom>
            <a:solidFill>
              <a:schemeClr val="accent4"/>
            </a:solidFill>
            <a:ln w="158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rPr>
                <a:t>k4LCIOReader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="" xmlns:a16="http://schemas.microsoft.com/office/drawing/2014/main" id="{A00EEAA9-609D-4F4C-B917-ECFC2AA9CAA4}"/>
                </a:ext>
              </a:extLst>
            </p:cNvPr>
            <p:cNvSpPr/>
            <p:nvPr/>
          </p:nvSpPr>
          <p:spPr bwMode="auto">
            <a:xfrm>
              <a:off x="5818909" y="4597410"/>
              <a:ext cx="1310206" cy="354040"/>
            </a:xfrm>
            <a:prstGeom prst="rect">
              <a:avLst/>
            </a:prstGeom>
            <a:solidFill>
              <a:srgbClr val="00B0F0"/>
            </a:solidFill>
            <a:ln w="158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rPr>
                <a:t>LCIO Library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彩云" pitchFamily="2" charset="-122"/>
              </a:endParaRPr>
            </a:p>
          </p:txBody>
        </p:sp>
        <p:cxnSp>
          <p:nvCxnSpPr>
            <p:cNvPr id="11" name="直接箭头连接符 10">
              <a:extLst>
                <a:ext uri="{FF2B5EF4-FFF2-40B4-BE49-F238E27FC236}">
                  <a16:creationId xmlns="" xmlns:a16="http://schemas.microsoft.com/office/drawing/2014/main" id="{D02EB60E-F55C-47ED-9D43-819DB845B528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472213" y="4410197"/>
              <a:ext cx="1799" cy="187213"/>
            </a:xfrm>
            <a:prstGeom prst="straightConnector1">
              <a:avLst/>
            </a:prstGeom>
            <a:solidFill>
              <a:srgbClr val="99CC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12" name="组合 11">
              <a:extLst>
                <a:ext uri="{FF2B5EF4-FFF2-40B4-BE49-F238E27FC236}">
                  <a16:creationId xmlns="" xmlns:a16="http://schemas.microsoft.com/office/drawing/2014/main" id="{F5115AD4-1AA2-499A-ABCF-F2E069AA7925}"/>
                </a:ext>
              </a:extLst>
            </p:cNvPr>
            <p:cNvGrpSpPr/>
            <p:nvPr/>
          </p:nvGrpSpPr>
          <p:grpSpPr>
            <a:xfrm>
              <a:off x="3375880" y="2568207"/>
              <a:ext cx="2019605" cy="1497250"/>
              <a:chOff x="3375880" y="2568207"/>
              <a:chExt cx="2019605" cy="1497250"/>
            </a:xfrm>
          </p:grpSpPr>
          <p:sp>
            <p:nvSpPr>
              <p:cNvPr id="16" name="矩形 15">
                <a:extLst>
                  <a:ext uri="{FF2B5EF4-FFF2-40B4-BE49-F238E27FC236}">
                    <a16:creationId xmlns="" xmlns:a16="http://schemas.microsoft.com/office/drawing/2014/main" id="{7077F911-13B9-4D8D-8972-224BEEB4DE08}"/>
                  </a:ext>
                </a:extLst>
              </p:cNvPr>
              <p:cNvSpPr/>
              <p:nvPr/>
            </p:nvSpPr>
            <p:spPr>
              <a:xfrm>
                <a:off x="3375880" y="3757680"/>
                <a:ext cx="108966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latin typeface="Arial" charset="0"/>
                    <a:ea typeface="华文彩云" pitchFamily="2" charset="-122"/>
                  </a:rPr>
                  <a:t>Gaudi TES</a:t>
                </a:r>
              </a:p>
            </p:txBody>
          </p:sp>
          <p:sp>
            <p:nvSpPr>
              <p:cNvPr id="17" name="圆角矩形 31">
                <a:extLst>
                  <a:ext uri="{FF2B5EF4-FFF2-40B4-BE49-F238E27FC236}">
                    <a16:creationId xmlns="" xmlns:a16="http://schemas.microsoft.com/office/drawing/2014/main" id="{86418ED1-5420-433C-8AA2-E4B5D324FC88}"/>
                  </a:ext>
                </a:extLst>
              </p:cNvPr>
              <p:cNvSpPr/>
              <p:nvPr/>
            </p:nvSpPr>
            <p:spPr bwMode="auto">
              <a:xfrm>
                <a:off x="3580413" y="2568207"/>
                <a:ext cx="1815072" cy="1171777"/>
              </a:xfrm>
              <a:prstGeom prst="roundRect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zh-CN" dirty="0">
                  <a:latin typeface="Arial" charset="0"/>
                  <a:ea typeface="华文彩云" pitchFamily="2" charset="-122"/>
                </a:endParaRPr>
              </a:p>
            </p:txBody>
          </p:sp>
        </p:grpSp>
        <p:sp>
          <p:nvSpPr>
            <p:cNvPr id="13" name="左箭头 42">
              <a:extLst>
                <a:ext uri="{FF2B5EF4-FFF2-40B4-BE49-F238E27FC236}">
                  <a16:creationId xmlns="" xmlns:a16="http://schemas.microsoft.com/office/drawing/2014/main" id="{2FA771A0-3896-4A1D-8EA5-F8E494589DD4}"/>
                </a:ext>
              </a:extLst>
            </p:cNvPr>
            <p:cNvSpPr/>
            <p:nvPr/>
          </p:nvSpPr>
          <p:spPr bwMode="auto">
            <a:xfrm>
              <a:off x="7146733" y="4100368"/>
              <a:ext cx="376286" cy="228895"/>
            </a:xfrm>
            <a:prstGeom prst="leftArrow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彩云" pitchFamily="2" charset="-122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a16="http://schemas.microsoft.com/office/drawing/2014/main" id="{5BCBCA18-45D9-4B19-B8DE-7B3843CB63EC}"/>
                </a:ext>
              </a:extLst>
            </p:cNvPr>
            <p:cNvSpPr/>
            <p:nvPr/>
          </p:nvSpPr>
          <p:spPr>
            <a:xfrm>
              <a:off x="6790043" y="3788458"/>
              <a:ext cx="90754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latin typeface="Arial" charset="0"/>
                  <a:ea typeface="华文彩云" pitchFamily="2" charset="-122"/>
                </a:rPr>
                <a:t>LCIO </a:t>
              </a:r>
              <a:r>
                <a:rPr lang="en-US" altLang="zh-CN" sz="1200" dirty="0" err="1">
                  <a:latin typeface="Arial" charset="0"/>
                  <a:ea typeface="华文彩云" pitchFamily="2" charset="-122"/>
                </a:rPr>
                <a:t>Objs</a:t>
              </a:r>
              <a:endParaRPr lang="en-US" altLang="zh-CN" sz="1200" dirty="0">
                <a:latin typeface="Arial" charset="0"/>
                <a:ea typeface="华文彩云" pitchFamily="2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="" xmlns:a16="http://schemas.microsoft.com/office/drawing/2014/main" id="{A96064F2-681E-4670-B8A2-A54A1A39FEB8}"/>
                </a:ext>
              </a:extLst>
            </p:cNvPr>
            <p:cNvSpPr/>
            <p:nvPr/>
          </p:nvSpPr>
          <p:spPr>
            <a:xfrm>
              <a:off x="4605713" y="3876415"/>
              <a:ext cx="124037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latin typeface="Arial" charset="0"/>
                  <a:ea typeface="华文彩云" pitchFamily="2" charset="-122"/>
                </a:rPr>
                <a:t>EDM4hep </a:t>
              </a:r>
              <a:r>
                <a:rPr lang="en-US" altLang="zh-CN" sz="1200" dirty="0" err="1">
                  <a:latin typeface="Arial" charset="0"/>
                  <a:ea typeface="华文彩云" pitchFamily="2" charset="-122"/>
                </a:rPr>
                <a:t>Objs</a:t>
              </a:r>
              <a:endParaRPr lang="en-US" altLang="zh-CN" sz="1200" dirty="0">
                <a:latin typeface="Arial" charset="0"/>
                <a:ea typeface="华文彩云" pitchFamily="2" charset="-122"/>
              </a:endParaRPr>
            </a:p>
          </p:txBody>
        </p:sp>
      </p:grp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5E13CB39-8812-4270-8797-F50E472CA91F}"/>
              </a:ext>
            </a:extLst>
          </p:cNvPr>
          <p:cNvSpPr txBox="1"/>
          <p:nvPr/>
        </p:nvSpPr>
        <p:spPr>
          <a:xfrm>
            <a:off x="964926" y="5714246"/>
            <a:ext cx="2526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Data I/O in CEPCSW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825586"/>
      </p:ext>
    </p:extLst>
  </p:cSld>
  <p:clrMapOvr>
    <a:masterClrMapping/>
  </p:clrMapOvr>
</p:sld>
</file>

<file path=ppt/theme/theme1.xml><?xml version="1.0" encoding="utf-8"?>
<a:theme xmlns:a="http://schemas.openxmlformats.org/drawingml/2006/main" name="MyIHEP.0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IHEP.01" id="{34155B90-4148-4205-B8FB-F79E02BFE76A}" vid="{A746109D-0A37-4A38-B379-62D0A342198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MyIHEP.01</Template>
  <TotalTime>945</TotalTime>
  <Words>622</Words>
  <Application>Microsoft Office PowerPoint</Application>
  <PresentationFormat>宽屏</PresentationFormat>
  <Paragraphs>160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-apple-system</vt:lpstr>
      <vt:lpstr>等线</vt:lpstr>
      <vt:lpstr>华文彩云</vt:lpstr>
      <vt:lpstr>楷体</vt:lpstr>
      <vt:lpstr>宋体</vt:lpstr>
      <vt:lpstr>Arial</vt:lpstr>
      <vt:lpstr>Calibri</vt:lpstr>
      <vt:lpstr>Wingdings 2</vt:lpstr>
      <vt:lpstr>MyIHEP.01</vt:lpstr>
      <vt:lpstr>The Status of CEPCSW Software Framework</vt:lpstr>
      <vt:lpstr>Outline</vt:lpstr>
      <vt:lpstr>Key4HEP</vt:lpstr>
      <vt:lpstr>Key4HEP Status</vt:lpstr>
      <vt:lpstr>CEPCSW</vt:lpstr>
      <vt:lpstr>Outline</vt:lpstr>
      <vt:lpstr>Framework: Gaudi</vt:lpstr>
      <vt:lpstr>Data Model: EDM4hep </vt:lpstr>
      <vt:lpstr>Data I/O</vt:lpstr>
      <vt:lpstr>Outline</vt:lpstr>
      <vt:lpstr>Data Model Extension</vt:lpstr>
      <vt:lpstr>Parallel Computing</vt:lpstr>
      <vt:lpstr>More Features Being Considered</vt:lpstr>
      <vt:lpstr>Software Building and Management</vt:lpstr>
      <vt:lpstr>Summary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Status of CEPCSW Software  Framework</dc:title>
  <dc:creator>zoujh</dc:creator>
  <cp:lastModifiedBy>邹 佳恒</cp:lastModifiedBy>
  <cp:revision>35</cp:revision>
  <dcterms:created xsi:type="dcterms:W3CDTF">2021-04-07T02:21:54Z</dcterms:created>
  <dcterms:modified xsi:type="dcterms:W3CDTF">2021-04-16T03:40:52Z</dcterms:modified>
</cp:coreProperties>
</file>