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7" r:id="rId4"/>
    <p:sldId id="259" r:id="rId5"/>
    <p:sldId id="265" r:id="rId6"/>
    <p:sldId id="266" r:id="rId7"/>
    <p:sldId id="270" r:id="rId8"/>
    <p:sldId id="271" r:id="rId9"/>
    <p:sldId id="263" r:id="rId10"/>
    <p:sldId id="261" r:id="rId11"/>
    <p:sldId id="264" r:id="rId12"/>
    <p:sldId id="272" r:id="rId13"/>
    <p:sldId id="273" r:id="rId14"/>
    <p:sldId id="274" r:id="rId15"/>
    <p:sldId id="269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B534-FDC1-4403-9211-69B8480CA736}" type="datetimeFigureOut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CDE96-0F7B-4461-8FFC-8F65B3A715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1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DE96-0F7B-4461-8FFC-8F65B3A7150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02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CDE96-0F7B-4461-8FFC-8F65B3A7150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14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271F-6769-4450-8928-9B8016A1F0B2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29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3BE2-7DE9-48B8-999F-26D171E1A2AC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51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D65E-6EDC-42AF-B561-CB4B5962A4DA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D397-2481-4B9F-9DEF-FE7007E6E342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7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A33-A1E7-4955-B9DE-B9DB05C993FF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39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2CBF-3057-4503-9746-D84851529EBA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46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9732-E344-4391-B27C-66D3CEFB5DCA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17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9F7B-4BD5-484A-B232-E17DC9D032D9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8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B6A-B0BB-4F60-AEF7-EE01135C56AD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04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D7A2-4330-49EC-8A52-20AB44E1B6BF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27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B126-B44E-458D-80C4-555E2875474B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12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1ACC6-AF36-4A72-BE6E-E6A6FACE66BF}" type="datetime1">
              <a:rPr lang="zh-CN" altLang="en-US" smtClean="0"/>
              <a:t>2021/4/15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3747-8FD3-4640-93D6-A4201C45AF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69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Solenoid magnet progress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Ning Feipeng</a:t>
            </a:r>
          </a:p>
          <a:p>
            <a:r>
              <a:rPr lang="en-US" altLang="zh-CN" dirty="0"/>
              <a:t>On behalf of superconducting magnet group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050" y="3534412"/>
            <a:ext cx="2573659" cy="30883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3.Progress </a:t>
            </a:r>
            <a:r>
              <a:rPr lang="en-US" altLang="zh-CN" dirty="0"/>
              <a:t>of LTS and HTS cable development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9558" y="1622108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HTS cable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595" y="2006214"/>
            <a:ext cx="9315169" cy="20224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35" y="4236981"/>
            <a:ext cx="6137721" cy="226027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7178892" y="5006520"/>
            <a:ext cx="820847" cy="55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07281" y="1544549"/>
            <a:ext cx="2695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Under development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5839485" y="5973446"/>
            <a:ext cx="2879002" cy="2553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1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HTS cable(Al Stabilized stack Tape Cable)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334228" y="4574817"/>
            <a:ext cx="6971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</a:t>
            </a:r>
            <a:r>
              <a:rPr lang="en-US" altLang="zh-CN" sz="2000" dirty="0" smtClean="0"/>
              <a:t>core broke when </a:t>
            </a:r>
            <a:r>
              <a:rPr lang="en-US" altLang="zh-CN" sz="2000" dirty="0"/>
              <a:t>processing the long </a:t>
            </a:r>
            <a:r>
              <a:rPr lang="en-US" altLang="zh-CN" sz="2000" dirty="0" smtClean="0"/>
              <a:t>dummy HTS cable.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We are solving this problem, adjust the machine, changing the winding material</a:t>
            </a:r>
            <a:r>
              <a:rPr lang="en-US" altLang="zh-CN" sz="2000" dirty="0" smtClean="0"/>
              <a:t>……</a:t>
            </a:r>
          </a:p>
          <a:p>
            <a:endParaRPr lang="en-US" altLang="zh-CN" sz="2000" dirty="0" smtClean="0"/>
          </a:p>
          <a:p>
            <a:r>
              <a:rPr lang="en-US" altLang="zh-CN" sz="2000" dirty="0"/>
              <a:t>plan to produce a real short HTS cable before July this year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1171198" y="6214512"/>
            <a:ext cx="244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Short Dummy HTS cable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89" y="1795187"/>
            <a:ext cx="2343150" cy="4314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23" y="2227152"/>
            <a:ext cx="8184210" cy="18984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95389" cy="1325563"/>
          </a:xfrm>
        </p:spPr>
        <p:txBody>
          <a:bodyPr/>
          <a:lstStyle/>
          <a:p>
            <a:r>
              <a:rPr lang="en-US" altLang="zh-CN" dirty="0" smtClean="0"/>
              <a:t>LTS conductor</a:t>
            </a:r>
            <a:endParaRPr lang="zh-CN" altLang="en-US" dirty="0"/>
          </a:p>
        </p:txBody>
      </p:sp>
      <p:pic>
        <p:nvPicPr>
          <p:cNvPr id="28" name="内容占位符 2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8" y="1451727"/>
            <a:ext cx="3263502" cy="4351337"/>
          </a:xfrm>
        </p:spPr>
      </p:pic>
      <p:grpSp>
        <p:nvGrpSpPr>
          <p:cNvPr id="4" name="组合 3"/>
          <p:cNvGrpSpPr/>
          <p:nvPr/>
        </p:nvGrpSpPr>
        <p:grpSpPr>
          <a:xfrm>
            <a:off x="5525039" y="511219"/>
            <a:ext cx="4981640" cy="3193112"/>
            <a:chOff x="9525" y="-104042"/>
            <a:chExt cx="4391703" cy="3186842"/>
          </a:xfrm>
        </p:grpSpPr>
        <p:grpSp>
          <p:nvGrpSpPr>
            <p:cNvPr id="5" name="组合 4"/>
            <p:cNvGrpSpPr/>
            <p:nvPr/>
          </p:nvGrpSpPr>
          <p:grpSpPr>
            <a:xfrm>
              <a:off x="1143000" y="1066800"/>
              <a:ext cx="792000" cy="2016000"/>
              <a:chOff x="0" y="0"/>
              <a:chExt cx="792000" cy="201600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792000" cy="2016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28600" y="438150"/>
                <a:ext cx="360000" cy="11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514475" y="1743075"/>
              <a:ext cx="75565" cy="7556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525" y="-104042"/>
              <a:ext cx="4391703" cy="3186017"/>
              <a:chOff x="9525" y="-104042"/>
              <a:chExt cx="4391703" cy="3186017"/>
            </a:xfrm>
          </p:grpSpPr>
          <p:sp>
            <p:nvSpPr>
              <p:cNvPr id="8" name="文本框 2"/>
              <p:cNvSpPr txBox="1">
                <a:spLocks noChangeArrowheads="1"/>
              </p:cNvSpPr>
              <p:nvPr/>
            </p:nvSpPr>
            <p:spPr bwMode="auto">
              <a:xfrm>
                <a:off x="9525" y="-104042"/>
                <a:ext cx="1066800" cy="5738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indent="200025" algn="just">
                  <a:spcAft>
                    <a:spcPts val="0"/>
                  </a:spcAft>
                </a:pPr>
                <a:r>
                  <a:rPr lang="en-US" sz="14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CMS</a:t>
                </a:r>
                <a:endParaRPr lang="zh-CN" sz="14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4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Pure Al+Alloy</a:t>
                </a:r>
                <a:endParaRPr lang="zh-CN" sz="14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2"/>
              <p:cNvSpPr txBox="1">
                <a:spLocks noChangeArrowheads="1"/>
              </p:cNvSpPr>
              <p:nvPr/>
            </p:nvSpPr>
            <p:spPr bwMode="auto">
              <a:xfrm>
                <a:off x="1143000" y="-102084"/>
                <a:ext cx="1066800" cy="5738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indent="200025" algn="just">
                  <a:spcAft>
                    <a:spcPts val="0"/>
                  </a:spcAft>
                </a:pPr>
                <a:r>
                  <a:rPr lang="en-US" sz="14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CEPC</a:t>
                </a:r>
                <a:endParaRPr lang="zh-CN" sz="14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4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Pure </a:t>
                </a:r>
                <a:r>
                  <a:rPr lang="en-US" sz="1400" kern="100" dirty="0" err="1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Al+Alloy</a:t>
                </a:r>
                <a:endParaRPr lang="zh-CN" sz="14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9525" y="561975"/>
                <a:ext cx="4391703" cy="2520000"/>
                <a:chOff x="0" y="0"/>
                <a:chExt cx="4391703" cy="2520000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0" y="0"/>
                  <a:ext cx="802800" cy="2520000"/>
                  <a:chOff x="0" y="0"/>
                  <a:chExt cx="802800" cy="2520000"/>
                </a:xfrm>
              </p:grpSpPr>
              <p:sp>
                <p:nvSpPr>
                  <p:cNvPr id="16" name="矩形 15"/>
                  <p:cNvSpPr/>
                  <p:nvPr/>
                </p:nvSpPr>
                <p:spPr>
                  <a:xfrm>
                    <a:off x="0" y="0"/>
                    <a:ext cx="802800" cy="2520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0" y="695325"/>
                    <a:ext cx="802800" cy="115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352425" y="885825"/>
                    <a:ext cx="82800" cy="8388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" name="矩形 11"/>
                <p:cNvSpPr/>
                <p:nvPr/>
              </p:nvSpPr>
              <p:spPr>
                <a:xfrm flipV="1">
                  <a:off x="2994124" y="1709395"/>
                  <a:ext cx="123825" cy="14283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2994124" y="2071304"/>
                  <a:ext cx="123825" cy="1428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" name="文本框 2"/>
                <p:cNvSpPr txBox="1">
                  <a:spLocks noChangeArrowheads="1"/>
                </p:cNvSpPr>
                <p:nvPr/>
              </p:nvSpPr>
              <p:spPr bwMode="auto">
                <a:xfrm>
                  <a:off x="3200591" y="1593341"/>
                  <a:ext cx="1191112" cy="456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kern="100" dirty="0"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Pure </a:t>
                  </a:r>
                  <a:r>
                    <a:rPr lang="en-US" sz="1400" kern="100" dirty="0" smtClean="0"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aluminum</a:t>
                  </a:r>
                </a:p>
                <a:p>
                  <a:pPr algn="just">
                    <a:spcAft>
                      <a:spcPts val="0"/>
                    </a:spcAft>
                  </a:pPr>
                  <a:r>
                    <a:rPr lang="en-US" sz="1400" kern="100" dirty="0" smtClean="0"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sz="1400" kern="100" dirty="0"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stabilizer</a:t>
                  </a:r>
                  <a:endParaRPr lang="zh-CN" sz="14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文本框 2"/>
                <p:cNvSpPr txBox="1">
                  <a:spLocks noChangeArrowheads="1"/>
                </p:cNvSpPr>
                <p:nvPr/>
              </p:nvSpPr>
              <p:spPr bwMode="auto">
                <a:xfrm>
                  <a:off x="3146525" y="2042728"/>
                  <a:ext cx="1245177" cy="456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kern="100" dirty="0"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Aluminum alloy </a:t>
                  </a:r>
                  <a:endParaRPr lang="en-US" sz="1400" kern="100" dirty="0" smtClean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0"/>
                    </a:spcAft>
                  </a:pPr>
                  <a:r>
                    <a:rPr lang="en-US" sz="1400" kern="100" dirty="0" smtClean="0"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reinforcement</a:t>
                  </a:r>
                  <a:endParaRPr lang="zh-CN" sz="14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1" name="矩形 20"/>
          <p:cNvSpPr/>
          <p:nvPr/>
        </p:nvSpPr>
        <p:spPr>
          <a:xfrm>
            <a:off x="7938549" y="1226202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22 mm </a:t>
            </a:r>
            <a:r>
              <a:rPr lang="zh-CN" altLang="zh-CN" dirty="0"/>
              <a:t>× </a:t>
            </a:r>
            <a:r>
              <a:rPr lang="en-US" altLang="zh-CN" dirty="0"/>
              <a:t>56 mm 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938549" y="943077"/>
            <a:ext cx="164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32 </a:t>
            </a:r>
            <a:r>
              <a:rPr lang="en-US" altLang="zh-CN" dirty="0" err="1"/>
              <a:t>NbTi</a:t>
            </a:r>
            <a:r>
              <a:rPr lang="en-US" altLang="zh-CN" dirty="0"/>
              <a:t> strands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887183" y="1686367"/>
            <a:ext cx="898389" cy="20199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270057" y="2315845"/>
            <a:ext cx="85716" cy="757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68888" y="5974080"/>
            <a:ext cx="326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Dummy cable</a:t>
            </a:r>
            <a:r>
              <a:rPr lang="zh-CN" altLang="en-US" dirty="0" smtClean="0"/>
              <a:t>（</a:t>
            </a:r>
            <a:r>
              <a:rPr lang="en-US" altLang="zh-CN" dirty="0" smtClean="0"/>
              <a:t>copper+ 6061alloy aluminum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4447454" y="3982172"/>
            <a:ext cx="7560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Shor sample of dummy cable  has been </a:t>
            </a:r>
            <a:r>
              <a:rPr lang="en-US" altLang="zh-CN" sz="2800" dirty="0" smtClean="0"/>
              <a:t>developed successfully.</a:t>
            </a:r>
            <a:endParaRPr lang="en-US" altLang="zh-CN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1000m long dummy cable will be completed recently.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0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LTS conductor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521794"/>
              </p:ext>
            </p:extLst>
          </p:nvPr>
        </p:nvGraphicFramePr>
        <p:xfrm>
          <a:off x="321923" y="4430687"/>
          <a:ext cx="7392287" cy="2261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036">
                  <a:extLst>
                    <a:ext uri="{9D8B030D-6E8A-4147-A177-3AD203B41FA5}">
                      <a16:colId xmlns="" xmlns:a16="http://schemas.microsoft.com/office/drawing/2014/main" val="2292003376"/>
                    </a:ext>
                  </a:extLst>
                </a:gridCol>
                <a:gridCol w="1302706">
                  <a:extLst>
                    <a:ext uri="{9D8B030D-6E8A-4147-A177-3AD203B41FA5}">
                      <a16:colId xmlns="" xmlns:a16="http://schemas.microsoft.com/office/drawing/2014/main" val="1072550392"/>
                    </a:ext>
                  </a:extLst>
                </a:gridCol>
                <a:gridCol w="1029036">
                  <a:extLst>
                    <a:ext uri="{9D8B030D-6E8A-4147-A177-3AD203B41FA5}">
                      <a16:colId xmlns="" xmlns:a16="http://schemas.microsoft.com/office/drawing/2014/main" val="4124201160"/>
                    </a:ext>
                  </a:extLst>
                </a:gridCol>
                <a:gridCol w="821805">
                  <a:extLst>
                    <a:ext uri="{9D8B030D-6E8A-4147-A177-3AD203B41FA5}">
                      <a16:colId xmlns="" xmlns:a16="http://schemas.microsoft.com/office/drawing/2014/main" val="2490493095"/>
                    </a:ext>
                  </a:extLst>
                </a:gridCol>
                <a:gridCol w="821805">
                  <a:extLst>
                    <a:ext uri="{9D8B030D-6E8A-4147-A177-3AD203B41FA5}">
                      <a16:colId xmlns="" xmlns:a16="http://schemas.microsoft.com/office/drawing/2014/main" val="1794321656"/>
                    </a:ext>
                  </a:extLst>
                </a:gridCol>
                <a:gridCol w="908019">
                  <a:extLst>
                    <a:ext uri="{9D8B030D-6E8A-4147-A177-3AD203B41FA5}">
                      <a16:colId xmlns="" xmlns:a16="http://schemas.microsoft.com/office/drawing/2014/main" val="1697209754"/>
                    </a:ext>
                  </a:extLst>
                </a:gridCol>
                <a:gridCol w="908019">
                  <a:extLst>
                    <a:ext uri="{9D8B030D-6E8A-4147-A177-3AD203B41FA5}">
                      <a16:colId xmlns="" xmlns:a16="http://schemas.microsoft.com/office/drawing/2014/main" val="4162655122"/>
                    </a:ext>
                  </a:extLst>
                </a:gridCol>
                <a:gridCol w="571861">
                  <a:extLst>
                    <a:ext uri="{9D8B030D-6E8A-4147-A177-3AD203B41FA5}">
                      <a16:colId xmlns="" xmlns:a16="http://schemas.microsoft.com/office/drawing/2014/main" val="2724756586"/>
                    </a:ext>
                  </a:extLst>
                </a:gridCol>
              </a:tblGrid>
              <a:tr h="447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condition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sample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tensile strength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yield strength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extensibility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Resistivity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RRR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92158954"/>
                  </a:ext>
                </a:extLst>
              </a:tr>
              <a:tr h="22941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Annealed </a:t>
                      </a: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Ø9.5mm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3#</a:t>
                      </a:r>
                      <a:r>
                        <a:rPr lang="zh-CN" sz="1400" kern="100">
                          <a:effectLst/>
                        </a:rPr>
                        <a:t>（</a:t>
                      </a:r>
                      <a:r>
                        <a:rPr lang="en-US" sz="1400" kern="100">
                          <a:effectLst/>
                        </a:rPr>
                        <a:t>0.1%Ni</a:t>
                      </a:r>
                      <a:r>
                        <a:rPr lang="zh-CN" sz="1400" kern="10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67/65/65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40/39/40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35/36/35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0.0263027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308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12055386"/>
                  </a:ext>
                </a:extLst>
              </a:tr>
              <a:tr h="2294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5#</a:t>
                      </a:r>
                      <a:r>
                        <a:rPr lang="zh-CN" sz="1400" kern="100">
                          <a:effectLst/>
                        </a:rPr>
                        <a:t>（</a:t>
                      </a:r>
                      <a:r>
                        <a:rPr lang="en-US" sz="1400" kern="100">
                          <a:effectLst/>
                        </a:rPr>
                        <a:t>0.2%Ni</a:t>
                      </a:r>
                      <a:r>
                        <a:rPr lang="zh-CN" sz="1400" kern="10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69/69/69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41/41/42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31/31/32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0.0263532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301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159931"/>
                  </a:ext>
                </a:extLst>
              </a:tr>
              <a:tr h="22941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Cold working             </a:t>
                      </a: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Ø8.5mm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3#</a:t>
                      </a:r>
                      <a:r>
                        <a:rPr lang="zh-CN" sz="1400" kern="100" dirty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0.1%Ni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83/87/83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73/74/74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10/7/10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0.0271910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141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53976668"/>
                  </a:ext>
                </a:extLst>
              </a:tr>
              <a:tr h="447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5#</a:t>
                      </a:r>
                      <a:r>
                        <a:rPr lang="zh-CN" sz="1400" kern="100" dirty="0">
                          <a:effectLst/>
                        </a:rPr>
                        <a:t>（</a:t>
                      </a:r>
                      <a:r>
                        <a:rPr lang="en-US" sz="1400" kern="100" dirty="0">
                          <a:effectLst/>
                        </a:rPr>
                        <a:t>0.2%Ni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87/88/88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83/85/95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8/8/8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0.0272114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181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18671891"/>
                  </a:ext>
                </a:extLst>
              </a:tr>
              <a:tr h="22941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Aging </a:t>
                      </a: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sz="1400" kern="100" dirty="0" smtClean="0">
                          <a:effectLst/>
                        </a:rPr>
                        <a:t>130</a:t>
                      </a:r>
                      <a:r>
                        <a:rPr lang="zh-CN" altLang="en-US" sz="1400" kern="100" dirty="0" smtClean="0">
                          <a:effectLst/>
                        </a:rPr>
                        <a:t>℃</a:t>
                      </a:r>
                      <a:r>
                        <a:rPr lang="zh-CN" sz="1400" kern="100" dirty="0" smtClean="0">
                          <a:effectLst/>
                        </a:rPr>
                        <a:t>，</a:t>
                      </a:r>
                      <a:r>
                        <a:rPr lang="en-US" sz="1400" kern="100" dirty="0" smtClean="0">
                          <a:effectLst/>
                        </a:rPr>
                        <a:t>15</a:t>
                      </a:r>
                      <a:r>
                        <a:rPr lang="en-US" altLang="zh-CN" sz="1400" kern="100" dirty="0" smtClean="0">
                          <a:effectLst/>
                        </a:rPr>
                        <a:t>h</a:t>
                      </a:r>
                      <a:r>
                        <a:rPr lang="zh-CN" sz="1400" kern="100" dirty="0" smtClean="0">
                          <a:effectLst/>
                        </a:rPr>
                        <a:t>）</a:t>
                      </a:r>
                      <a:r>
                        <a:rPr lang="en-US" sz="1400" kern="100" dirty="0">
                          <a:effectLst/>
                        </a:rPr>
                        <a:t>Ø8.5mm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3#</a:t>
                      </a:r>
                      <a:r>
                        <a:rPr lang="zh-CN" sz="1400" kern="100">
                          <a:effectLst/>
                        </a:rPr>
                        <a:t>（</a:t>
                      </a:r>
                      <a:r>
                        <a:rPr lang="en-US" sz="1400" kern="100">
                          <a:effectLst/>
                        </a:rPr>
                        <a:t>0.1%Ni</a:t>
                      </a:r>
                      <a:r>
                        <a:rPr lang="zh-CN" sz="1400" kern="10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79/79/79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70/71/70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10/12/13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0.0271016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212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59485167"/>
                  </a:ext>
                </a:extLst>
              </a:tr>
              <a:tr h="447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5#</a:t>
                      </a:r>
                      <a:r>
                        <a:rPr lang="zh-CN" sz="1400" kern="100">
                          <a:effectLst/>
                        </a:rPr>
                        <a:t>（</a:t>
                      </a:r>
                      <a:r>
                        <a:rPr lang="en-US" sz="1400" kern="100">
                          <a:effectLst/>
                        </a:rPr>
                        <a:t>0.2%Ni</a:t>
                      </a:r>
                      <a:r>
                        <a:rPr lang="zh-CN" sz="1400" kern="10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86/85/86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79/80/82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9/10/8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0.0270946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234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32493944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28320" y="1542416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High strength superconducting cable---</a:t>
            </a:r>
            <a:r>
              <a:rPr lang="en-US" altLang="zh-CN" dirty="0">
                <a:solidFill>
                  <a:srgbClr val="FF0000"/>
                </a:solidFill>
              </a:rPr>
              <a:t>D</a:t>
            </a:r>
            <a:r>
              <a:rPr lang="en-US" altLang="zh-CN" dirty="0" smtClean="0">
                <a:solidFill>
                  <a:srgbClr val="FF0000"/>
                </a:solidFill>
              </a:rPr>
              <a:t>evelopment of Al-Ni alloy materials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Cooperation with Xinjiang </a:t>
            </a:r>
            <a:r>
              <a:rPr lang="en-US" altLang="zh-CN" dirty="0" err="1" smtClean="0"/>
              <a:t>Zhonghe</a:t>
            </a:r>
            <a:r>
              <a:rPr lang="en-US" altLang="zh-CN" dirty="0" smtClean="0"/>
              <a:t> company on doping process of high purity aluminum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F</a:t>
            </a:r>
            <a:r>
              <a:rPr lang="en-US" altLang="zh-CN" dirty="0" smtClean="0"/>
              <a:t>irst batch of samples have been completed and tested. The mechanical properties meet the requirements, but the RRR value was lower, as shown in the table below.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doping process is being adjusted and waiting for the second batch.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092" y="428901"/>
            <a:ext cx="3369586" cy="59503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02502" y="6422534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est device of RRR value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altLang="zh-CN" dirty="0" smtClean="0"/>
              <a:t>Research on inner winding </a:t>
            </a:r>
            <a:r>
              <a:rPr lang="en-US" altLang="zh-CN" dirty="0" smtClean="0"/>
              <a:t>process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00" y="1724882"/>
            <a:ext cx="5302282" cy="35028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7040" y="5303390"/>
            <a:ext cx="30276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Winding platform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8100"/>
          <a:stretch/>
        </p:blipFill>
        <p:spPr>
          <a:xfrm>
            <a:off x="6096000" y="128651"/>
            <a:ext cx="5899628" cy="44597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52426" y="4588407"/>
            <a:ext cx="409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General view of inner winding process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792567" y="5283072"/>
            <a:ext cx="609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Cooperated with </a:t>
            </a:r>
            <a:r>
              <a:rPr lang="en-US" altLang="zh-CN" dirty="0" err="1" smtClean="0"/>
              <a:t>KeYe</a:t>
            </a:r>
            <a:r>
              <a:rPr lang="en-US" altLang="zh-CN" dirty="0" smtClean="0"/>
              <a:t> company.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design has been completed, and</a:t>
            </a:r>
            <a:r>
              <a:rPr lang="en-US" altLang="zh-CN" dirty="0"/>
              <a:t> i</a:t>
            </a:r>
            <a:r>
              <a:rPr lang="en-US" altLang="zh-CN" dirty="0" smtClean="0"/>
              <a:t>n the process of processing and assembly.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 Dummy coil winding will start in August to September.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90" y="2246489"/>
            <a:ext cx="4956160" cy="4621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Magnetic </a:t>
            </a:r>
            <a:r>
              <a:rPr lang="en-US" altLang="zh-CN" dirty="0"/>
              <a:t>force of yoke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2515" y="1641981"/>
            <a:ext cx="5049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In order to satisfy the Muon detector, the yoke has a spiral structure</a:t>
            </a:r>
            <a:r>
              <a:rPr lang="en-US" altLang="zh-CN" sz="2000" dirty="0" smtClean="0"/>
              <a:t>.(designed by Ji </a:t>
            </a:r>
            <a:r>
              <a:rPr lang="en-US" altLang="zh-CN" sz="2000" dirty="0" err="1" smtClean="0"/>
              <a:t>Quan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125127" y="5890661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1/2 model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36" y="1811504"/>
            <a:ext cx="6007717" cy="4882868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8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Magnetic force of </a:t>
            </a:r>
            <a:r>
              <a:rPr lang="en-US" altLang="zh-CN" dirty="0" smtClean="0"/>
              <a:t>barrel yoke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0" y="1743003"/>
            <a:ext cx="6285153" cy="511499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85623"/>
              </p:ext>
            </p:extLst>
          </p:nvPr>
        </p:nvGraphicFramePr>
        <p:xfrm>
          <a:off x="7007012" y="2498237"/>
          <a:ext cx="4620305" cy="41148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69458"/>
                <a:gridCol w="1075997"/>
                <a:gridCol w="1022281"/>
                <a:gridCol w="1152569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Barrel yoke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X Axis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Y Axis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Z Axis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-1.060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-46.005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3.212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0.058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13.621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1.740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0.044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13.001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1.425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0.038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12.623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1.163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0.026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12.231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0.925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6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0.028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11.803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1.042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7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22.150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-38.210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0.483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14.804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24.012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0.924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419266" y="1817566"/>
            <a:ext cx="548900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等线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agnetic </a:t>
            </a:r>
            <a:r>
              <a:rPr lang="en-US" altLang="zh-CN" sz="2000" b="1" dirty="0">
                <a:latin typeface="等线" panose="02010600030101010101" pitchFamily="2" charset="-122"/>
                <a:cs typeface="Times New Roman" panose="02020603050405020304" pitchFamily="18" charset="0"/>
              </a:rPr>
              <a:t>force of </a:t>
            </a:r>
            <a:r>
              <a:rPr lang="en-US" altLang="zh-CN" sz="2000" b="1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barrel yoke (640 mm long) </a:t>
            </a:r>
          </a:p>
          <a:p>
            <a:r>
              <a:rPr lang="en-US" altLang="zh-CN" sz="2000" b="1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/(</a:t>
            </a:r>
            <a:r>
              <a:rPr lang="en-US" altLang="zh-CN" sz="2000" b="1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unit, </a:t>
            </a:r>
            <a:r>
              <a:rPr lang="en-US" altLang="zh-CN" sz="2000" b="1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ton)</a:t>
            </a:r>
            <a:endParaRPr lang="zh-CN" altLang="en-US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6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Magnetic force of </a:t>
            </a:r>
            <a:r>
              <a:rPr lang="en-US" altLang="zh-CN" dirty="0" smtClean="0"/>
              <a:t>end yoke</a:t>
            </a:r>
            <a:endParaRPr lang="zh-CN" altLang="en-US" dirty="0"/>
          </a:p>
        </p:txBody>
      </p:sp>
      <p:pic>
        <p:nvPicPr>
          <p:cNvPr id="4" name="内容占位符 3" descr="图片包含 徽标&#10;&#10;描述已自动生成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46" y="1674796"/>
            <a:ext cx="6344707" cy="499091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92139"/>
              </p:ext>
            </p:extLst>
          </p:nvPr>
        </p:nvGraphicFramePr>
        <p:xfrm>
          <a:off x="7318522" y="2544179"/>
          <a:ext cx="3615777" cy="3657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63363"/>
                <a:gridCol w="1652414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End yoke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Z Axis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ffectLst/>
                        </a:rPr>
                        <a:t>-243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-98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-55.6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-27.6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-9.26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>
                          <a:effectLst/>
                        </a:rPr>
                        <a:t>6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-5.24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7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3.7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408422" y="2100240"/>
            <a:ext cx="5665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等线" panose="02010600030101010101" pitchFamily="2" charset="-122"/>
                <a:cs typeface="Times New Roman" panose="02020603050405020304" pitchFamily="18" charset="0"/>
              </a:rPr>
              <a:t>Summary force of </a:t>
            </a:r>
            <a:r>
              <a:rPr lang="en-US" altLang="zh-CN" sz="2000" b="1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end yoke </a:t>
            </a:r>
            <a:r>
              <a:rPr lang="en-US" altLang="zh-CN" sz="2000" b="1" dirty="0">
                <a:latin typeface="等线" panose="02010600030101010101" pitchFamily="2" charset="-122"/>
                <a:cs typeface="Times New Roman" panose="02020603050405020304" pitchFamily="18" charset="0"/>
              </a:rPr>
              <a:t>(Z Axis) /</a:t>
            </a:r>
            <a:r>
              <a:rPr lang="zh-CN" altLang="zh-CN" sz="2000" b="1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unit, t</a:t>
            </a:r>
            <a:r>
              <a:rPr lang="zh-CN" altLang="zh-CN" sz="2000" b="1" dirty="0" smtClean="0"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2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and plan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The magnetic field distribution is provided considering the anti-solenoids, and quadrupole magnets will be considered in the future.</a:t>
            </a:r>
          </a:p>
          <a:p>
            <a:r>
              <a:rPr lang="en-US" altLang="zh-CN" dirty="0" smtClean="0"/>
              <a:t>2. LTS and HTS </a:t>
            </a:r>
            <a:r>
              <a:rPr lang="en-US" altLang="zh-CN" dirty="0" smtClean="0"/>
              <a:t>cables </a:t>
            </a:r>
            <a:r>
              <a:rPr lang="en-US" altLang="zh-CN" dirty="0" smtClean="0"/>
              <a:t>are developing on time. The real cable will be produced and tested this year.</a:t>
            </a:r>
          </a:p>
          <a:p>
            <a:r>
              <a:rPr lang="en-US" altLang="zh-CN" dirty="0" smtClean="0"/>
              <a:t>3. Cooperate with Ji </a:t>
            </a:r>
            <a:r>
              <a:rPr lang="en-US" altLang="zh-CN" dirty="0" err="1"/>
              <a:t>Q</a:t>
            </a:r>
            <a:r>
              <a:rPr lang="en-US" altLang="zh-CN" dirty="0" err="1" smtClean="0"/>
              <a:t>uan</a:t>
            </a:r>
            <a:r>
              <a:rPr lang="en-US" altLang="zh-CN" dirty="0" smtClean="0"/>
              <a:t> to design the yoke. Magnetic force is considered to optimize the yoke structure. Muon detector will also be considered recently.</a:t>
            </a:r>
          </a:p>
          <a:p>
            <a:r>
              <a:rPr lang="en-US" altLang="zh-CN" dirty="0" smtClean="0"/>
              <a:t>4. Mechanical and cryostat design of the magnet are also started.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36771" y="5604656"/>
            <a:ext cx="2214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4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Introduction of new solenoid magnet version;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Progress of physical design of solenoid magnet;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Progress of LTS and HTS cable development;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Magnetic force of yoke;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Conclusion </a:t>
            </a:r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7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891" y="220405"/>
            <a:ext cx="11039764" cy="1325563"/>
          </a:xfrm>
        </p:spPr>
        <p:txBody>
          <a:bodyPr/>
          <a:lstStyle/>
          <a:p>
            <a:r>
              <a:rPr lang="en-US" altLang="zh-CN" dirty="0" smtClean="0"/>
              <a:t>1. Introduction </a:t>
            </a:r>
            <a:r>
              <a:rPr lang="en-US" altLang="zh-CN" dirty="0"/>
              <a:t>of new solenoid magnet version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790" y="1888998"/>
            <a:ext cx="4538205" cy="4351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12" y="1740265"/>
            <a:ext cx="6698819" cy="46488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79418" y="6339492"/>
            <a:ext cx="1431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CDR version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7957127" y="6389069"/>
            <a:ext cx="1442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new version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346036" y="4099164"/>
            <a:ext cx="2290619" cy="592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HCAL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8177" y="4710179"/>
            <a:ext cx="1558477" cy="1687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ECAL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78177" y="4913477"/>
            <a:ext cx="1558477" cy="10347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Tracker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342340" y="3630441"/>
            <a:ext cx="2294315" cy="4687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5400000">
            <a:off x="2334539" y="5239635"/>
            <a:ext cx="1238038" cy="1791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ECAL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1967972" y="5084549"/>
            <a:ext cx="1238038" cy="489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HCAL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右弧形箭头 2"/>
          <p:cNvSpPr/>
          <p:nvPr/>
        </p:nvSpPr>
        <p:spPr>
          <a:xfrm>
            <a:off x="4697129" y="3917483"/>
            <a:ext cx="471638" cy="914400"/>
          </a:xfrm>
          <a:prstGeom prst="curvedLeftArrow">
            <a:avLst>
              <a:gd name="adj1" fmla="val 20853"/>
              <a:gd name="adj2" fmla="val 54114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6715" y="102575"/>
            <a:ext cx="11571083" cy="1325563"/>
          </a:xfrm>
        </p:spPr>
        <p:txBody>
          <a:bodyPr/>
          <a:lstStyle/>
          <a:p>
            <a:r>
              <a:rPr lang="en-US" altLang="zh-CN" dirty="0"/>
              <a:t>1. Introduction of new solenoid magnet version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097" y="1925303"/>
            <a:ext cx="7107903" cy="49326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6715" y="1549908"/>
            <a:ext cx="783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Requirements: </a:t>
            </a:r>
            <a:r>
              <a:rPr lang="en-US" altLang="zh-CN" sz="2400" dirty="0" smtClean="0"/>
              <a:t>A huge Low </a:t>
            </a:r>
            <a:r>
              <a:rPr lang="en-US" altLang="zh-CN" sz="2400" dirty="0"/>
              <a:t>mass &amp; ultra-thin solenoid magnet</a:t>
            </a:r>
          </a:p>
        </p:txBody>
      </p:sp>
      <p:sp>
        <p:nvSpPr>
          <p:cNvPr id="4" name="矩形 3"/>
          <p:cNvSpPr/>
          <p:nvPr/>
        </p:nvSpPr>
        <p:spPr>
          <a:xfrm>
            <a:off x="300255" y="2632357"/>
            <a:ext cx="47048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200" kern="100" dirty="0" smtClean="0">
                <a:latin typeface="Times New Roman" panose="02020603050405020304" pitchFamily="18" charset="0"/>
              </a:rPr>
              <a:t>Inner diameter: 4660mm</a:t>
            </a:r>
            <a:r>
              <a:rPr lang="zh-CN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length: &lt; </a:t>
            </a:r>
            <a:r>
              <a:rPr lang="en-US" altLang="zh-CN" sz="2200" kern="100" dirty="0" smtClean="0">
                <a:latin typeface="Times New Roman" panose="02020603050405020304" pitchFamily="18" charset="0"/>
              </a:rPr>
              <a:t>8m</a:t>
            </a:r>
            <a:r>
              <a:rPr lang="zh-CN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magnetic field: </a:t>
            </a:r>
            <a:r>
              <a:rPr lang="en-US" altLang="zh-CN" sz="2200" kern="100" dirty="0" smtClean="0">
                <a:latin typeface="Times New Roman" panose="02020603050405020304" pitchFamily="18" charset="0"/>
              </a:rPr>
              <a:t>3 </a:t>
            </a:r>
            <a:r>
              <a:rPr lang="en-US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 radial thickness: &lt; </a:t>
            </a:r>
            <a:r>
              <a:rPr lang="en-US" altLang="zh-CN" sz="22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150 mm</a:t>
            </a:r>
            <a:r>
              <a:rPr lang="zh-CN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2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magnet: &lt; </a:t>
            </a:r>
            <a:r>
              <a:rPr lang="en-US" altLang="zh-CN" sz="22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1.5X</a:t>
            </a:r>
            <a:r>
              <a:rPr lang="en-US" altLang="zh-CN" sz="2200" kern="100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kern="100" dirty="0" smtClean="0">
                <a:latin typeface="Times New Roman" panose="02020603050405020304" pitchFamily="18" charset="0"/>
              </a:rPr>
              <a:t>134 mm</a:t>
            </a:r>
            <a:r>
              <a:rPr lang="en-US" altLang="zh-CN" sz="2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r>
              <a:rPr lang="zh-CN" altLang="zh-CN" sz="2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200" dirty="0"/>
          </a:p>
        </p:txBody>
      </p:sp>
      <p:sp>
        <p:nvSpPr>
          <p:cNvPr id="6" name="矩形 5"/>
          <p:cNvSpPr/>
          <p:nvPr/>
        </p:nvSpPr>
        <p:spPr>
          <a:xfrm>
            <a:off x="145326" y="5193972"/>
            <a:ext cx="45371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Use </a:t>
            </a:r>
            <a:r>
              <a:rPr lang="en-US" altLang="zh-CN" sz="2400" dirty="0" smtClean="0">
                <a:solidFill>
                  <a:srgbClr val="FF0000"/>
                </a:solidFill>
              </a:rPr>
              <a:t>new </a:t>
            </a:r>
            <a:r>
              <a:rPr lang="en-US" altLang="zh-CN" sz="2400" dirty="0">
                <a:solidFill>
                  <a:srgbClr val="FF0000"/>
                </a:solidFill>
              </a:rPr>
              <a:t>materials, new </a:t>
            </a:r>
            <a:r>
              <a:rPr lang="en-US" altLang="zh-CN" sz="2400" dirty="0" smtClean="0">
                <a:solidFill>
                  <a:srgbClr val="FF0000"/>
                </a:solidFill>
              </a:rPr>
              <a:t>processes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Need to do a lot of researches.</a:t>
            </a:r>
            <a:endParaRPr lang="zh-CN" altLang="en-US" sz="24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889" y="365125"/>
            <a:ext cx="11724238" cy="1325563"/>
          </a:xfrm>
        </p:spPr>
        <p:txBody>
          <a:bodyPr/>
          <a:lstStyle/>
          <a:p>
            <a:r>
              <a:rPr lang="en-US" altLang="zh-CN" dirty="0" smtClean="0"/>
              <a:t>The parameters of different Detector magnets</a:t>
            </a:r>
            <a:endParaRPr lang="zh-CN" altLang="en-US" dirty="0"/>
          </a:p>
        </p:txBody>
      </p:sp>
      <p:graphicFrame>
        <p:nvGraphicFramePr>
          <p:cNvPr id="4" name="内容占位符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63608283"/>
              </p:ext>
            </p:extLst>
          </p:nvPr>
        </p:nvGraphicFramePr>
        <p:xfrm>
          <a:off x="668216" y="1939764"/>
          <a:ext cx="10685584" cy="42583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74718"/>
                <a:gridCol w="720661"/>
                <a:gridCol w="704673"/>
                <a:gridCol w="770226"/>
                <a:gridCol w="950492"/>
                <a:gridCol w="688286"/>
                <a:gridCol w="1235701"/>
                <a:gridCol w="1019450"/>
                <a:gridCol w="1198598"/>
                <a:gridCol w="1322779"/>
              </a:tblGrid>
              <a:tr h="65402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BESIII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ALEPH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BESS-POLAR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WASA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SDC PROTOTYPE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IDEA*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CDR(CEPC)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CEPC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NEW</a:t>
                      </a:r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DESIGN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1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Central field 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1.5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0.8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1.3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1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Operating current 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19600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3369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380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900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12000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20000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16796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30000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654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Inner diameter of coil 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6360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2960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5300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900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553.6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2200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7200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4658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1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Length of coil 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12480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3520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6350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1400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465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1900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6000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7606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6300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654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Outer shell external 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diameter(mm)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u="none" strike="noStrike" kern="1200" dirty="0" smtClean="0">
                          <a:effectLst/>
                        </a:rPr>
                        <a:t>7600</a:t>
                      </a:r>
                      <a:endParaRPr lang="zh-CN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3292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5840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1060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650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4012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8700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4960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654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Inner shell inside 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diameter(mm</a:t>
                      </a:r>
                      <a:r>
                        <a:rPr lang="en-US" sz="1800" u="none" strike="noStrike" dirty="0">
                          <a:effectLst/>
                        </a:rPr>
                        <a:t>)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u="none" strike="noStrike" kern="1200" dirty="0" smtClean="0">
                          <a:effectLst/>
                        </a:rPr>
                        <a:t>5940</a:t>
                      </a:r>
                      <a:endParaRPr lang="zh-CN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2750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4960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800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490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3400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4200</a:t>
                      </a:r>
                      <a:endParaRPr lang="zh-CN" altLang="en-US" sz="2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6800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4660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5270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Thickness of </a:t>
                      </a:r>
                      <a:r>
                        <a:rPr lang="en-US" sz="1800" u="none" strike="noStrike" dirty="0" smtClean="0">
                          <a:effectLst/>
                        </a:rPr>
                        <a:t>cryostat 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830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271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440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130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80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306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300? 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950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zh-CN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altLang="zh-CN" sz="2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150</a:t>
                      </a:r>
                      <a:r>
                        <a:rPr lang="en-US" altLang="zh-CN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altLang="zh-CN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07803" y="2681868"/>
            <a:ext cx="5765327" cy="24206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473" y="343568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2. Progress </a:t>
            </a:r>
            <a:r>
              <a:rPr lang="en-US" altLang="zh-CN" dirty="0"/>
              <a:t>of physical design of magnet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5919"/>
              </p:ext>
            </p:extLst>
          </p:nvPr>
        </p:nvGraphicFramePr>
        <p:xfrm>
          <a:off x="376473" y="2643611"/>
          <a:ext cx="3272074" cy="39573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49032"/>
                <a:gridCol w="1023042"/>
              </a:tblGrid>
              <a:tr h="50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Central field 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1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Operating current 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29700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1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Length of coil 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6300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654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Outer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diameter(mm)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4960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654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Inner  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diameter(mm</a:t>
                      </a:r>
                      <a:r>
                        <a:rPr lang="en-US" sz="1800" u="none" strike="noStrike" dirty="0">
                          <a:effectLst/>
                        </a:rPr>
                        <a:t>)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4660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5270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Thickness of </a:t>
                      </a:r>
                      <a:r>
                        <a:rPr lang="en-US" sz="1800" u="none" strike="noStrike" dirty="0" smtClean="0">
                          <a:effectLst/>
                        </a:rPr>
                        <a:t>cryostat 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5270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Inductance (H)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0.53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5270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Stored energy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(J)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2.34e8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3345" y="1594148"/>
            <a:ext cx="363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Solenoid add anti-solenoids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831" y="2565156"/>
            <a:ext cx="4454588" cy="42507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5346" y="2165046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Solenoid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648547" y="2165046"/>
            <a:ext cx="5805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29 pairs of </a:t>
            </a:r>
            <a:r>
              <a:rPr lang="en-US" altLang="zh-CN" sz="2000" dirty="0" smtClean="0"/>
              <a:t>Anti-Solenoids </a:t>
            </a:r>
            <a:r>
              <a:rPr lang="en-US" altLang="zh-CN" sz="2000" dirty="0" smtClean="0"/>
              <a:t>(designed by </a:t>
            </a:r>
            <a:r>
              <a:rPr lang="en-US" altLang="zh-CN" sz="2000" dirty="0" err="1" smtClean="0"/>
              <a:t>Yingshun</a:t>
            </a:r>
            <a:r>
              <a:rPr lang="en-US" altLang="zh-CN" sz="2000" dirty="0" smtClean="0"/>
              <a:t> Zhu)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983277" y="5253644"/>
            <a:ext cx="492443" cy="16043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 smtClean="0"/>
              <a:t>Solenoid  coil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9583372" y="1687483"/>
            <a:ext cx="553998" cy="26933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 smtClean="0"/>
              <a:t>Anti-solenoid coils</a:t>
            </a:r>
            <a:endParaRPr lang="zh-CN" altLang="en-US" sz="24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25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Progress of physical design of magnet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4021"/>
            <a:ext cx="10515600" cy="582597"/>
          </a:xfrm>
        </p:spPr>
        <p:txBody>
          <a:bodyPr/>
          <a:lstStyle/>
          <a:p>
            <a:r>
              <a:rPr lang="en-US" altLang="zh-CN" dirty="0" smtClean="0"/>
              <a:t>Magnetic field distribution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5" y="2625505"/>
            <a:ext cx="6794841" cy="39693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638" y="2651758"/>
            <a:ext cx="4840720" cy="36825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07381" y="6430479"/>
            <a:ext cx="483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Magnetic field distribution (R 1.8m and L ±2.3m)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4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6" y="4296939"/>
            <a:ext cx="3222914" cy="24862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26" y="2004638"/>
            <a:ext cx="3047492" cy="23486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Progress of physical design of magnet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1574" y="1626119"/>
            <a:ext cx="10515600" cy="4351338"/>
          </a:xfrm>
        </p:spPr>
        <p:txBody>
          <a:bodyPr/>
          <a:lstStyle/>
          <a:p>
            <a:r>
              <a:rPr lang="en-US" altLang="zh-CN" dirty="0"/>
              <a:t>Magnetic field </a:t>
            </a:r>
            <a:r>
              <a:rPr lang="en-US" altLang="zh-CN" dirty="0" smtClean="0"/>
              <a:t>distribution of </a:t>
            </a:r>
            <a:r>
              <a:rPr lang="en-US" altLang="zh-CN" dirty="0" smtClean="0">
                <a:solidFill>
                  <a:srgbClr val="FF0000"/>
                </a:solidFill>
              </a:rPr>
              <a:t>solenoid add anti-solenoids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493" y="4455621"/>
            <a:ext cx="3061947" cy="2291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434" y="1997676"/>
            <a:ext cx="3150525" cy="23766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6983" y="3690159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Axial magnetic field distribution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00604" y="3717868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</a:rPr>
              <a:t>Radial </a:t>
            </a:r>
            <a:r>
              <a:rPr lang="en-US" altLang="zh-CN" dirty="0">
                <a:latin typeface="Arial" panose="020B0604020202020204" pitchFamily="34" charset="0"/>
              </a:rPr>
              <a:t>magnetic field distribution</a:t>
            </a:r>
            <a:endParaRPr lang="zh-CN" altLang="en-US" dirty="0"/>
          </a:p>
        </p:txBody>
      </p:sp>
      <p:sp>
        <p:nvSpPr>
          <p:cNvPr id="11" name="十字形 10"/>
          <p:cNvSpPr/>
          <p:nvPr/>
        </p:nvSpPr>
        <p:spPr>
          <a:xfrm>
            <a:off x="3424844" y="5012574"/>
            <a:ext cx="814647" cy="748146"/>
          </a:xfrm>
          <a:prstGeom prst="plus">
            <a:avLst>
              <a:gd name="adj" fmla="val 3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368" y="4505497"/>
            <a:ext cx="3300152" cy="2292927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7822276" y="5153891"/>
            <a:ext cx="980902" cy="590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80961" y="2098306"/>
            <a:ext cx="45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effect of </a:t>
            </a:r>
            <a:r>
              <a:rPr lang="en-US" altLang="zh-CN" b="1" dirty="0" smtClean="0">
                <a:solidFill>
                  <a:srgbClr val="FF0000"/>
                </a:solidFill>
              </a:rPr>
              <a:t>Quadrupole</a:t>
            </a:r>
            <a:r>
              <a:rPr lang="en-US" altLang="zh-CN" dirty="0" smtClean="0"/>
              <a:t> magnets QD0 and QF1 will be considered recently.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7827" y="2751722"/>
            <a:ext cx="4457545" cy="12138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488456" y="3291841"/>
            <a:ext cx="442762" cy="211755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934678" y="4928135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solenoid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958038" y="4928135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Anti-solenoids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85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2524" y="130931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Concept details of HTS solenoid magnet</a:t>
            </a:r>
            <a:endParaRPr lang="zh-CN" altLang="en-US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2369"/>
            <a:ext cx="11324250" cy="5498629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43041"/>
              </p:ext>
            </p:extLst>
          </p:nvPr>
        </p:nvGraphicFramePr>
        <p:xfrm>
          <a:off x="9609434" y="4843861"/>
          <a:ext cx="2064193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8756"/>
                <a:gridCol w="4654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HTS cable length (km)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Cold</a:t>
                      </a:r>
                      <a:r>
                        <a:rPr lang="en-US" altLang="zh-CN" baseline="0" dirty="0" smtClean="0"/>
                        <a:t> mass weight (t)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</a:t>
                      </a:r>
                      <a:r>
                        <a:rPr lang="en-US" altLang="zh-CN" baseline="0" dirty="0" smtClean="0"/>
                        <a:t> weight (t)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487" y="2229735"/>
            <a:ext cx="2922830" cy="236547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253" y="0"/>
            <a:ext cx="1832747" cy="95966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3747-8FD3-4640-93D6-A4201C45AF1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927</Words>
  <Application>Microsoft Office PowerPoint</Application>
  <PresentationFormat>宽屏</PresentationFormat>
  <Paragraphs>322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Solenoid magnet progress</vt:lpstr>
      <vt:lpstr>Outline </vt:lpstr>
      <vt:lpstr>1. Introduction of new solenoid magnet version</vt:lpstr>
      <vt:lpstr>1. Introduction of new solenoid magnet version</vt:lpstr>
      <vt:lpstr>The parameters of different Detector magnets</vt:lpstr>
      <vt:lpstr>2. Progress of physical design of magnet</vt:lpstr>
      <vt:lpstr>2. Progress of physical design of magnet</vt:lpstr>
      <vt:lpstr>2. Progress of physical design of magnet</vt:lpstr>
      <vt:lpstr>Concept details of HTS solenoid magnet</vt:lpstr>
      <vt:lpstr>3.Progress of LTS and HTS cable development</vt:lpstr>
      <vt:lpstr>PowerPoint 演示文稿</vt:lpstr>
      <vt:lpstr>LTS conductor</vt:lpstr>
      <vt:lpstr>LTS conductor</vt:lpstr>
      <vt:lpstr>Research on inner winding process</vt:lpstr>
      <vt:lpstr>4. Magnetic force of yoke</vt:lpstr>
      <vt:lpstr>4. Magnetic force of barrel yoke</vt:lpstr>
      <vt:lpstr>4. Magnetic force of end yoke</vt:lpstr>
      <vt:lpstr>Conclusion and plan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Solenoid magnet progress and plan</dc:title>
  <dc:creator>Ning Feipeng</dc:creator>
  <cp:lastModifiedBy>Ning Feipeng</cp:lastModifiedBy>
  <cp:revision>209</cp:revision>
  <dcterms:created xsi:type="dcterms:W3CDTF">2021-01-27T00:06:41Z</dcterms:created>
  <dcterms:modified xsi:type="dcterms:W3CDTF">2021-04-15T14:47:05Z</dcterms:modified>
</cp:coreProperties>
</file>