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30" r:id="rId4"/>
    <p:sldId id="331" r:id="rId5"/>
    <p:sldId id="276" r:id="rId6"/>
    <p:sldId id="301" r:id="rId7"/>
    <p:sldId id="302" r:id="rId8"/>
    <p:sldId id="303" r:id="rId9"/>
    <p:sldId id="305" r:id="rId10"/>
    <p:sldId id="310" r:id="rId11"/>
    <p:sldId id="304" r:id="rId12"/>
    <p:sldId id="311" r:id="rId13"/>
    <p:sldId id="281" r:id="rId14"/>
    <p:sldId id="277" r:id="rId15"/>
    <p:sldId id="297" r:id="rId16"/>
    <p:sldId id="272" r:id="rId17"/>
    <p:sldId id="267" r:id="rId18"/>
    <p:sldId id="273" r:id="rId19"/>
    <p:sldId id="270" r:id="rId20"/>
    <p:sldId id="274" r:id="rId21"/>
    <p:sldId id="295" r:id="rId22"/>
  </p:sldIdLst>
  <p:sldSz cx="12192000" cy="6858000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6"/>
    <p:restoredTop sz="94640"/>
  </p:normalViewPr>
  <p:slideViewPr>
    <p:cSldViewPr snapToGrid="0" snapToObjects="1">
      <p:cViewPr varScale="1">
        <p:scale>
          <a:sx n="111" d="100"/>
          <a:sy n="111" d="100"/>
        </p:scale>
        <p:origin x="4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28B77-88C0-3B4B-996B-F38C82BB8B44}" type="datetimeFigureOut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2CE7E-2CB1-7043-9435-281D4C9F600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137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在高能所计算集群使用CernVM File System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(CVMFS)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安装新版本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CEPCSW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01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10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2CE7E-2CB1-7043-9435-281D4C9F600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423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B41F3-28D1-4031-8B8D-C65ACD0844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8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B41F3-28D1-4031-8B8D-C65ACD0844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35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B41F3-28D1-4031-8B8D-C65ACD0844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798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B41F3-28D1-4031-8B8D-C65ACD0844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26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B41F3-28D1-4031-8B8D-C65ACD0844F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8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B41F3-28D1-4031-8B8D-C65ACD0844F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0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8B0EE-DD63-374C-BBE5-13A91D91B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E27CAE3-5606-444E-977F-B7588D76E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453050-23F0-0140-AC84-8A166063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7806C-E477-8847-A4BA-55C59EA50679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6325A-2D01-A64E-B47F-181C95CA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218021-D1D3-0E43-AC7A-563A459D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091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D9EF9-5F43-3140-B6BF-E013F27E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69AD00-0F35-894E-B102-38723C15C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1E126E-2ED8-464B-B436-7085A91F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E5A8B-2BA9-8E49-9FA7-075AF81D1B1C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59D340-6D08-834C-B012-9351F2916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92890E-7EED-5946-8ED7-A123CB4E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145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CD508F-6B21-5945-AE48-37F4CD8F6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2F9FC-F8A7-BB4E-B138-61066B1B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A19BAA-90C1-BF4F-9029-D258FE4F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3C4D-5150-D249-A9ED-2BC26FB1B8F6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2646F2-DD19-5740-9710-A1A8326F8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4739BC-E569-C547-B9FC-D8BA6F419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650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7C12FB-34D7-7848-9E93-F4CBA3395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0AA72A-E812-1144-B70C-4EB9E2190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160ED-BC72-1F49-BE31-2E6CC9FF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D08D-27AE-AB49-864C-7BF28872F3C2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7F261-15A7-4A42-9C38-3873A1A7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A04A0B-2021-F940-AEF5-F2213FBF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774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7F4E3-ABB3-8447-A102-AAF69DD6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CC6C6-BA40-7541-9D3C-E4668C5D4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B8F20F-1E9B-8146-B9AB-DBA7C4BE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83B3-E613-C94D-AC54-42AE418DB2DD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146695-5326-A041-8691-9C8C403CD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A46F29-0B4E-D242-9342-193BE3CD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518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35D436-ED2A-F949-8D7E-788418AA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2047FB-BF85-D043-9E96-9B0C881EA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C7EEF6-4F00-284F-9FE5-198E628E6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E25EB0-446A-5B4A-9F92-B0C9FC81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FB33-230F-EE42-A344-EF528C91C9C0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905259-66EB-E545-AD36-167A2B08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D5BCFF-6C7F-D646-A47C-1497101A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752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CE908-7E65-0440-A7C7-482AF4C9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130E-B35B-1C4B-891E-78808E93F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019D7E8-6C91-794F-9185-BA72A44D3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6C13DD-F1BF-044D-8316-D46194ADE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67AA125-FCB2-0947-9500-D18D7B8A8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976138-F55B-8240-98D2-C5E1F66B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7D9C-310D-0B4B-9422-F397C8C44307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CA8816-5573-D74D-8890-AA234DE5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C03767C-5D50-3445-91D1-0032E5A9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771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E988C-1B97-D647-A7A9-5E3A39B5A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D07289-2DE2-D249-8A4E-D67A32C4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8C689-66F2-AE4A-9ACD-93E161748E42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CEA8B9-3C9A-CC48-B3DD-2076D8EB9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6BE66F-D70C-5F4F-9F51-4972CB49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66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E353F-0FF0-3040-80C9-FD5436F4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A847-97D6-484F-A213-52C66EA12046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B427C3-6C3F-C443-9E7F-14DDFC32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859AA0-6AC2-9B43-A075-4D41F7F70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04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DB4C59-A7F1-514A-979C-4C9C411E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702ACD-E131-B84D-A76C-13E330E1B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81A304-CF14-7040-9B06-474F77A59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EFB148-4E6D-6149-AD16-B6A1A379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1529-7DBB-ED44-AEBC-9893F33B16F6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4BBE02-56AF-E34D-A57F-85988D8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CD8F18-5D5F-7D41-B7DA-5A3451C9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515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AD5921-307E-0A48-859D-2012F058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56E2AD-FDCD-4348-AD07-8273701AC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59FAAE-61F4-B445-A648-0DEA2B5C6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6DA3B-960A-E04E-910B-31B18634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B6E7D-AEAC-1147-B283-03CC312DB53C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AA364F-B1D9-8340-A76D-6DB2A270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F3832E-44F2-6E46-9792-C7BE5349D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7125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47EFF7-3741-6645-9FFD-7CC2F40C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167757-9DE7-0E42-8405-FA707285B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2476AD-A685-1D4C-B931-0C19DA122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A3716-ECA9-DC49-9305-3EC8561E19C6}" type="datetime1">
              <a:rPr kumimoji="1" lang="zh-CN" altLang="en-US" smtClean="0"/>
              <a:t>2021/3/9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4AE036-EF1F-2F46-8241-DB8B94B10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DE90AB-7434-854E-B593-FC6AB4DFB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65B8E-DC02-AD43-BFD8-7366C42008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025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tiff"/><Relationship Id="rId5" Type="http://schemas.microsoft.com/office/2007/relationships/hdphoto" Target="../media/hdphoto2.wdp"/><Relationship Id="rId10" Type="http://schemas.openxmlformats.org/officeDocument/2006/relationships/image" Target="../media/image37.jpe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46.png"/><Relationship Id="rId5" Type="http://schemas.microsoft.com/office/2007/relationships/hdphoto" Target="../media/hdphoto2.wdp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3.jpeg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1.wdp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52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3.wdp"/><Relationship Id="rId4" Type="http://schemas.openxmlformats.org/officeDocument/2006/relationships/image" Target="../media/image57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1.wdp"/><Relationship Id="rId7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emf"/><Relationship Id="rId5" Type="http://schemas.microsoft.com/office/2007/relationships/hdphoto" Target="../media/hdphoto2.wdp"/><Relationship Id="rId10" Type="http://schemas.openxmlformats.org/officeDocument/2006/relationships/image" Target="../media/image120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4.jpg"/><Relationship Id="rId4" Type="http://schemas.openxmlformats.org/officeDocument/2006/relationships/image" Target="../media/image9.jp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microsoft.com/office/2007/relationships/hdphoto" Target="../media/hdphoto2.wdp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4A271E48-6F19-9841-9774-0A8B739D3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857" y="3967806"/>
            <a:ext cx="10014284" cy="238854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kumimoji="1" lang="en-US" altLang="zh-CN" sz="2800" b="1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Hongyu Zhang, </a:t>
            </a: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Baosheng Gao, Yuxin Liu, </a:t>
            </a:r>
          </a:p>
          <a:p>
            <a:pPr>
              <a:lnSpc>
                <a:spcPct val="160000"/>
              </a:lnSpc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Xu Dong,  Xiyang Wang</a:t>
            </a:r>
            <a:r>
              <a:rPr kumimoji="1" lang="zh-CN" altLang="en-US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 </a:t>
            </a: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Xiaolong Wang</a:t>
            </a:r>
          </a:p>
          <a:p>
            <a:pPr>
              <a:lnSpc>
                <a:spcPct val="160000"/>
              </a:lnSpc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Fudan University, Shanghai</a:t>
            </a:r>
          </a:p>
          <a:p>
            <a:pPr>
              <a:lnSpc>
                <a:spcPct val="160000"/>
              </a:lnSpc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CEPC</a:t>
            </a:r>
            <a:r>
              <a:rPr kumimoji="1" lang="zh-CN" altLang="en-US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PhyDet Meeting</a:t>
            </a:r>
            <a:r>
              <a:rPr kumimoji="1" lang="zh-CN" altLang="en-US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</a:t>
            </a: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10/3/2021</a:t>
            </a:r>
          </a:p>
          <a:p>
            <a:pPr>
              <a:lnSpc>
                <a:spcPct val="160000"/>
              </a:lnSpc>
            </a:pPr>
            <a:endParaRPr kumimoji="1" lang="zh-CN" altLang="en-US" sz="28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967E318F-B1C7-D642-AAB2-098F99891B59}"/>
              </a:ext>
            </a:extLst>
          </p:cNvPr>
          <p:cNvSpPr/>
          <p:nvPr/>
        </p:nvSpPr>
        <p:spPr>
          <a:xfrm>
            <a:off x="2201554" y="1787706"/>
            <a:ext cx="7780646" cy="165576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Status of the Muon detector</a:t>
            </a:r>
            <a:endParaRPr kumimoji="1" lang="zh-CN" altLang="en-US" sz="40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36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953C4F-3FE6-D544-B2DA-2699B1AF7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756" y="2400871"/>
            <a:ext cx="4171873" cy="351094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z="2000" smtClean="0"/>
              <a:t>10</a:t>
            </a:fld>
            <a:endParaRPr kumimoji="1" lang="zh-CN" altLang="en-US" sz="200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A370FAF-7067-9142-AFDF-C5A419012468}"/>
              </a:ext>
            </a:extLst>
          </p:cNvPr>
          <p:cNvSpPr/>
          <p:nvPr/>
        </p:nvSpPr>
        <p:spPr>
          <a:xfrm>
            <a:off x="200098" y="2676780"/>
            <a:ext cx="239595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Pulse generator 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signal</a:t>
            </a:r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（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CFD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）</a:t>
            </a:r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52B2AF-6663-EA42-81AF-0B749BC19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183" y="2400870"/>
            <a:ext cx="3815886" cy="372198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858B627-A5AE-194B-97DC-A77BADD510F0}"/>
              </a:ext>
            </a:extLst>
          </p:cNvPr>
          <p:cNvSpPr/>
          <p:nvPr/>
        </p:nvSpPr>
        <p:spPr>
          <a:xfrm>
            <a:off x="5668819" y="2676779"/>
            <a:ext cx="16926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 + preamp</a:t>
            </a:r>
          </a:p>
          <a:p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(CFD)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9D9084-F197-E944-9E1C-3D747802F24F}"/>
              </a:ext>
            </a:extLst>
          </p:cNvPr>
          <p:cNvSpPr/>
          <p:nvPr/>
        </p:nvSpPr>
        <p:spPr>
          <a:xfrm>
            <a:off x="3251693" y="816940"/>
            <a:ext cx="6244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Time Difference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of Pulse</a:t>
            </a: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signal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and preamp</a:t>
            </a: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2CAE71-251E-C946-9D1D-4C671566C2F5}"/>
                  </a:ext>
                </a:extLst>
              </p:cNvPr>
              <p:cNvSpPr txBox="1"/>
              <p:nvPr/>
            </p:nvSpPr>
            <p:spPr>
              <a:xfrm>
                <a:off x="2080721" y="6125517"/>
                <a:ext cx="2834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altLang="zh-CN" sz="2400" dirty="0"/>
                  <a:t>𝛿𝑇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=45</m:t>
                    </m:r>
                    <m:r>
                      <a:rPr lang="zh-CN" alt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2CAE71-251E-C946-9D1D-4C671566C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21" y="6125517"/>
                <a:ext cx="2834640" cy="461665"/>
              </a:xfrm>
              <a:prstGeom prst="rect">
                <a:avLst/>
              </a:prstGeom>
              <a:blipFill>
                <a:blip r:embed="rId7"/>
                <a:stretch>
                  <a:fillRect l="-3125" t="-10811" b="-270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B824D04-A186-0F43-8C74-54B0CE514809}"/>
                  </a:ext>
                </a:extLst>
              </p:cNvPr>
              <p:cNvSpPr/>
              <p:nvPr/>
            </p:nvSpPr>
            <p:spPr>
              <a:xfrm>
                <a:off x="2080721" y="5609920"/>
                <a:ext cx="17491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64 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B824D04-A186-0F43-8C74-54B0CE514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21" y="5609920"/>
                <a:ext cx="1749133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3A42134-5774-2647-A3C0-0DE003BED4A0}"/>
                  </a:ext>
                </a:extLst>
              </p:cNvPr>
              <p:cNvSpPr txBox="1"/>
              <p:nvPr/>
            </p:nvSpPr>
            <p:spPr>
              <a:xfrm>
                <a:off x="9496672" y="3948980"/>
                <a:ext cx="2534242" cy="1200329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altLang="zh-CN" sz="24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resolution</m:t>
                      </m:r>
                      <m:r>
                        <a:rPr lang="en-US" altLang="zh-CN" sz="24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preamp</m:t>
                      </m:r>
                      <m:r>
                        <a:rPr lang="en-US" altLang="zh-CN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altLang="zh-CN" sz="240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164 </m:t>
                      </m:r>
                      <m:r>
                        <m:rPr>
                          <m:sty m:val="p"/>
                        </m:rPr>
                        <a:rPr lang="en-US" altLang="zh-CN" sz="2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altLang="zh-CN" sz="240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3A42134-5774-2647-A3C0-0DE003BED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672" y="3948980"/>
                <a:ext cx="2534242" cy="1200329"/>
              </a:xfrm>
              <a:prstGeom prst="rect">
                <a:avLst/>
              </a:prstGeom>
              <a:blipFill>
                <a:blip r:embed="rId9"/>
                <a:stretch>
                  <a:fillRect b="-6186"/>
                </a:stretch>
              </a:blip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F56A58D0-E350-3246-B726-CBE8BD71B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717"/>
          <a:stretch/>
        </p:blipFill>
        <p:spPr>
          <a:xfrm>
            <a:off x="408857" y="892682"/>
            <a:ext cx="2286471" cy="15653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3CBD655-B084-C642-B6C4-6A3B8EFDB1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813" t="19860" r="10075" b="27434"/>
          <a:stretch/>
        </p:blipFill>
        <p:spPr>
          <a:xfrm>
            <a:off x="9329380" y="906876"/>
            <a:ext cx="2407691" cy="16801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4B372DC-E56D-0740-923F-78C0F4364D8D}"/>
                  </a:ext>
                </a:extLst>
              </p:cNvPr>
              <p:cNvSpPr/>
              <p:nvPr/>
            </p:nvSpPr>
            <p:spPr>
              <a:xfrm>
                <a:off x="7147560" y="5680985"/>
                <a:ext cx="19220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241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4B372DC-E56D-0740-923F-78C0F4364D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560" y="5680985"/>
                <a:ext cx="1922065" cy="461665"/>
              </a:xfrm>
              <a:prstGeom prst="rect">
                <a:avLst/>
              </a:prstGeom>
              <a:blipFill>
                <a:blip r:embed="rId12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A04353B-ED8F-E04F-BD8E-4FD836BFA6DF}"/>
                  </a:ext>
                </a:extLst>
              </p:cNvPr>
              <p:cNvSpPr txBox="1"/>
              <p:nvPr/>
            </p:nvSpPr>
            <p:spPr>
              <a:xfrm>
                <a:off x="7147560" y="6093154"/>
                <a:ext cx="2834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altLang="zh-CN" sz="2400" dirty="0"/>
                  <a:t>𝛿𝑇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170</m:t>
                    </m:r>
                    <m:r>
                      <a:rPr lang="zh-CN" alt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A04353B-ED8F-E04F-BD8E-4FD836BFA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560" y="6093154"/>
                <a:ext cx="2834640" cy="461665"/>
              </a:xfrm>
              <a:prstGeom prst="rect">
                <a:avLst/>
              </a:prstGeom>
              <a:blipFill>
                <a:blip r:embed="rId13"/>
                <a:stretch>
                  <a:fillRect l="-3571" t="-13889" b="-30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6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9AA9028C-36BF-8440-893D-2E2DAE921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436" y="3067347"/>
            <a:ext cx="4442416" cy="32161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z="2000" smtClean="0"/>
              <a:t>11</a:t>
            </a:fld>
            <a:endParaRPr kumimoji="1" lang="zh-CN" altLang="en-US" sz="200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4079820-132B-1A4D-8E7F-707D40A3AA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97" y="1436025"/>
            <a:ext cx="2472690" cy="1648460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E45D418E-1EDC-444C-8C88-7B9B5FFDD60D}"/>
              </a:ext>
            </a:extLst>
          </p:cNvPr>
          <p:cNvSpPr txBox="1"/>
          <p:nvPr/>
        </p:nvSpPr>
        <p:spPr>
          <a:xfrm>
            <a:off x="7087897" y="2426561"/>
            <a:ext cx="5373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accent1">
                    <a:lumMod val="75000"/>
                  </a:schemeClr>
                </a:solidFill>
              </a:rPr>
              <a:t>LED</a:t>
            </a:r>
            <a:endParaRPr kumimoji="1" lang="zh-CN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5D1B7CB-C2F3-CF45-9645-6AAD776B8B52}"/>
              </a:ext>
            </a:extLst>
          </p:cNvPr>
          <p:cNvSpPr txBox="1"/>
          <p:nvPr/>
        </p:nvSpPr>
        <p:spPr>
          <a:xfrm>
            <a:off x="6426812" y="1822874"/>
            <a:ext cx="7425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MPPC</a:t>
            </a:r>
            <a:endParaRPr kumimoji="1"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3B6F2666-E702-B242-BE96-0BEB5988CF01}"/>
              </a:ext>
            </a:extLst>
          </p:cNvPr>
          <p:cNvSpPr txBox="1"/>
          <p:nvPr/>
        </p:nvSpPr>
        <p:spPr>
          <a:xfrm>
            <a:off x="7552638" y="1890923"/>
            <a:ext cx="7425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MPPC</a:t>
            </a:r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229977C-7DDE-794B-9387-0D4524C31676}"/>
              </a:ext>
            </a:extLst>
          </p:cNvPr>
          <p:cNvSpPr/>
          <p:nvPr/>
        </p:nvSpPr>
        <p:spPr>
          <a:xfrm>
            <a:off x="6354387" y="3342427"/>
            <a:ext cx="219002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LED+MPPC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（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CFD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）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B11481-1121-B04D-981B-C25542E21AC1}"/>
              </a:ext>
            </a:extLst>
          </p:cNvPr>
          <p:cNvSpPr/>
          <p:nvPr/>
        </p:nvSpPr>
        <p:spPr>
          <a:xfrm>
            <a:off x="4054223" y="776057"/>
            <a:ext cx="3657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Time Difference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of MPPC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FA69FFB-61F9-6748-83B1-41E7CCCE9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75" y="3429000"/>
            <a:ext cx="4616692" cy="2854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4B82E5-43C6-6F45-8E3C-73D7E872D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3330" y="1480718"/>
            <a:ext cx="2189115" cy="164183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8EABB85-F0A0-8140-860A-F44050EAF6F8}"/>
              </a:ext>
            </a:extLst>
          </p:cNvPr>
          <p:cNvSpPr txBox="1"/>
          <p:nvPr/>
        </p:nvSpPr>
        <p:spPr>
          <a:xfrm>
            <a:off x="4172749" y="1650330"/>
            <a:ext cx="5373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accent1">
                    <a:lumMod val="75000"/>
                  </a:schemeClr>
                </a:solidFill>
              </a:rPr>
              <a:t>LED</a:t>
            </a:r>
            <a:endParaRPr kumimoji="1" lang="zh-CN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13E03E4-9EE9-7F4C-81C8-2A86C1D28B88}"/>
              </a:ext>
            </a:extLst>
          </p:cNvPr>
          <p:cNvSpPr txBox="1"/>
          <p:nvPr/>
        </p:nvSpPr>
        <p:spPr>
          <a:xfrm>
            <a:off x="3252249" y="2470427"/>
            <a:ext cx="7425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MPPC</a:t>
            </a:r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61171D3-0A2F-2141-9CA3-16FC20E0BD87}"/>
              </a:ext>
            </a:extLst>
          </p:cNvPr>
          <p:cNvSpPr txBox="1"/>
          <p:nvPr/>
        </p:nvSpPr>
        <p:spPr>
          <a:xfrm>
            <a:off x="4424347" y="2455958"/>
            <a:ext cx="7425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MPPC</a:t>
            </a:r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1DC313A-7609-1C41-8F1B-93F7754AFCC6}"/>
              </a:ext>
            </a:extLst>
          </p:cNvPr>
          <p:cNvSpPr/>
          <p:nvPr/>
        </p:nvSpPr>
        <p:spPr>
          <a:xfrm>
            <a:off x="157682" y="3429000"/>
            <a:ext cx="200086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LED+MPPC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（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）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D31A615-DE34-9247-87D6-62428E4FE204}"/>
              </a:ext>
            </a:extLst>
          </p:cNvPr>
          <p:cNvSpPr/>
          <p:nvPr/>
        </p:nvSpPr>
        <p:spPr>
          <a:xfrm>
            <a:off x="8610600" y="2019662"/>
            <a:ext cx="3331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Noise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caused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bad resolution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7DB4478-1409-BA4D-A9D4-19E2431BDE78}"/>
                  </a:ext>
                </a:extLst>
              </p:cNvPr>
              <p:cNvSpPr txBox="1"/>
              <p:nvPr/>
            </p:nvSpPr>
            <p:spPr>
              <a:xfrm>
                <a:off x="9621279" y="5342571"/>
                <a:ext cx="2349622" cy="461665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altLang="zh-CN" sz="2400" dirty="0">
                    <a:solidFill>
                      <a:srgbClr val="FF0000"/>
                    </a:solidFill>
                  </a:rPr>
                  <a:t>𝛿𝑇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=1223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7DB4478-1409-BA4D-A9D4-19E2431BD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279" y="5342571"/>
                <a:ext cx="2349622" cy="461665"/>
              </a:xfrm>
              <a:prstGeom prst="rect">
                <a:avLst/>
              </a:prstGeom>
              <a:blipFill>
                <a:blip r:embed="rId9"/>
                <a:stretch>
                  <a:fillRect l="-3191" t="-10526" b="-26316"/>
                </a:stretch>
              </a:blip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AA9AEFB-9996-424C-9D00-9668B981CA80}"/>
                  </a:ext>
                </a:extLst>
              </p:cNvPr>
              <p:cNvSpPr txBox="1"/>
              <p:nvPr/>
            </p:nvSpPr>
            <p:spPr>
              <a:xfrm>
                <a:off x="3604215" y="5328704"/>
                <a:ext cx="2010345" cy="461665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altLang="zh-CN" sz="2400" dirty="0">
                    <a:solidFill>
                      <a:srgbClr val="FF0000"/>
                    </a:solidFill>
                  </a:rPr>
                  <a:t>𝛿𝑇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=1962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AA9AEFB-9996-424C-9D00-9668B981C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215" y="5328704"/>
                <a:ext cx="2010345" cy="461665"/>
              </a:xfrm>
              <a:prstGeom prst="rect">
                <a:avLst/>
              </a:prstGeom>
              <a:blipFill>
                <a:blip r:embed="rId10"/>
                <a:stretch>
                  <a:fillRect l="-4375" t="-10526" b="-26316"/>
                </a:stretch>
              </a:blip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0540BA45-0F1D-3644-9263-C83782BDDDDA}"/>
                  </a:ext>
                </a:extLst>
              </p:cNvPr>
              <p:cNvSpPr/>
              <p:nvPr/>
            </p:nvSpPr>
            <p:spPr>
              <a:xfrm>
                <a:off x="1861963" y="6219778"/>
                <a:ext cx="209198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2775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0540BA45-0F1D-3644-9263-C83782BDD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963" y="6219778"/>
                <a:ext cx="2091983" cy="461665"/>
              </a:xfrm>
              <a:prstGeom prst="rect">
                <a:avLst/>
              </a:prstGeom>
              <a:blipFill>
                <a:blip r:embed="rId11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9A16E324-8089-2547-ABF0-F5E07AEF037F}"/>
                  </a:ext>
                </a:extLst>
              </p:cNvPr>
              <p:cNvSpPr/>
              <p:nvPr/>
            </p:nvSpPr>
            <p:spPr>
              <a:xfrm>
                <a:off x="8023551" y="6125517"/>
                <a:ext cx="209198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1730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9A16E324-8089-2547-ABF0-F5E07AEF03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551" y="6125517"/>
                <a:ext cx="2091983" cy="461665"/>
              </a:xfrm>
              <a:prstGeom prst="rect">
                <a:avLst/>
              </a:prstGeom>
              <a:blipFill>
                <a:blip r:embed="rId12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5663B5C9-3261-604C-8973-F3CF17ECEE6F}"/>
              </a:ext>
            </a:extLst>
          </p:cNvPr>
          <p:cNvSpPr/>
          <p:nvPr/>
        </p:nvSpPr>
        <p:spPr>
          <a:xfrm>
            <a:off x="3649518" y="4600236"/>
            <a:ext cx="3638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Need low threshold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Noise caused worse resolution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3597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z="2000" smtClean="0"/>
              <a:t>12</a:t>
            </a:fld>
            <a:endParaRPr kumimoji="1" lang="zh-CN" altLang="en-US" sz="200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B1B5156-5863-5C49-9FC3-7BB0EF94D3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2" y="2262685"/>
            <a:ext cx="2472692" cy="16484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E18D0B00-268A-0044-843F-B1695EAFFF5E}"/>
                  </a:ext>
                </a:extLst>
              </p:cNvPr>
              <p:cNvSpPr txBox="1"/>
              <p:nvPr/>
            </p:nvSpPr>
            <p:spPr>
              <a:xfrm>
                <a:off x="1808631" y="3691630"/>
                <a:ext cx="2153155" cy="64633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dirty="0"/>
                  <a:t>Extrusion</a:t>
                </a:r>
                <a:r>
                  <a:rPr kumimoji="1" lang="zh-CN" altLang="en-US"/>
                  <a:t> </a:t>
                </a:r>
                <a:r>
                  <a:rPr kumimoji="1" lang="en-US" altLang="zh-CN" dirty="0"/>
                  <a:t>scintillator</a:t>
                </a:r>
              </a:p>
              <a:p>
                <a:pPr algn="ctr"/>
                <a:r>
                  <a:rPr kumimoji="1" lang="zh-CN" altLang="en-US"/>
                  <a:t>（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4  </m:t>
                    </m:r>
                    <m:r>
                      <m:rPr>
                        <m:sty m:val="p"/>
                      </m:rPr>
                      <a:rPr kumimoji="1" lang="en-US" altLang="zh-CN" i="1">
                        <a:latin typeface="Cambria Math" panose="02040503050406030204" pitchFamily="18" charset="0"/>
                      </a:rPr>
                      <m:t>cm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4  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kumimoji="1" lang="zh-CN" altLang="en-US"/>
                  <a:t>）</a:t>
                </a:r>
              </a:p>
            </p:txBody>
          </p:sp>
        </mc:Choice>
        <mc:Fallback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E18D0B00-268A-0044-843F-B1695EAFF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631" y="3691630"/>
                <a:ext cx="2153155" cy="646331"/>
              </a:xfrm>
              <a:prstGeom prst="rect">
                <a:avLst/>
              </a:prstGeom>
              <a:blipFill>
                <a:blip r:embed="rId6"/>
                <a:stretch>
                  <a:fillRect l="-1754" t="-3774" r="-1754" b="-113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0E9F190B-7AD9-A546-9446-C7C4B8D7D7D5}"/>
              </a:ext>
            </a:extLst>
          </p:cNvPr>
          <p:cNvSpPr txBox="1"/>
          <p:nvPr/>
        </p:nvSpPr>
        <p:spPr>
          <a:xfrm>
            <a:off x="2695473" y="2438975"/>
            <a:ext cx="7425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MPPC</a:t>
            </a:r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532A177-ACFA-6747-9A2B-56EB20930EC3}"/>
              </a:ext>
            </a:extLst>
          </p:cNvPr>
          <p:cNvSpPr txBox="1"/>
          <p:nvPr/>
        </p:nvSpPr>
        <p:spPr>
          <a:xfrm>
            <a:off x="961415" y="2481748"/>
            <a:ext cx="74251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dirty="0"/>
              <a:t>MPPC</a:t>
            </a:r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E5D4864-8308-614F-AEA8-31E29C13A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531" y="1492704"/>
            <a:ext cx="5524500" cy="40894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2B12CB6-AD8D-9C42-A35C-64063D403886}"/>
              </a:ext>
            </a:extLst>
          </p:cNvPr>
          <p:cNvSpPr/>
          <p:nvPr/>
        </p:nvSpPr>
        <p:spPr>
          <a:xfrm>
            <a:off x="4429531" y="1642206"/>
            <a:ext cx="22156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Scintillator (CFD)</a:t>
            </a:r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310C488-FA19-714B-B5A0-00702192FBF0}"/>
              </a:ext>
            </a:extLst>
          </p:cNvPr>
          <p:cNvSpPr/>
          <p:nvPr/>
        </p:nvSpPr>
        <p:spPr>
          <a:xfrm>
            <a:off x="4054223" y="776057"/>
            <a:ext cx="4138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Time Difference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of scintillator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F47C9D75-DAA2-2244-A5FC-BBF0E7FE47D1}"/>
              </a:ext>
            </a:extLst>
          </p:cNvPr>
          <p:cNvCxnSpPr/>
          <p:nvPr/>
        </p:nvCxnSpPr>
        <p:spPr>
          <a:xfrm flipH="1">
            <a:off x="1045785" y="1997593"/>
            <a:ext cx="1734058" cy="25106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7BCDCD39-4530-C945-9754-980352685C09}"/>
              </a:ext>
            </a:extLst>
          </p:cNvPr>
          <p:cNvSpPr/>
          <p:nvPr/>
        </p:nvSpPr>
        <p:spPr>
          <a:xfrm>
            <a:off x="2408587" y="1653306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Cosmic ray</a:t>
            </a:r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D014ECD-7D83-4D48-AB82-7ED3BC3A7F4D}"/>
              </a:ext>
            </a:extLst>
          </p:cNvPr>
          <p:cNvSpPr/>
          <p:nvPr/>
        </p:nvSpPr>
        <p:spPr>
          <a:xfrm>
            <a:off x="1927119" y="6104645"/>
            <a:ext cx="2882199" cy="369332"/>
          </a:xfrm>
          <a:prstGeom prst="rect">
            <a:avLst/>
          </a:prstGeom>
          <a:ln w="15875">
            <a:solidFill>
              <a:schemeClr val="dk1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than LED + MPPC</a:t>
            </a:r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EB2BE327-C3C7-6944-B19A-6D398B80F39D}"/>
                  </a:ext>
                </a:extLst>
              </p:cNvPr>
              <p:cNvSpPr/>
              <p:nvPr/>
            </p:nvSpPr>
            <p:spPr>
              <a:xfrm>
                <a:off x="6009556" y="5500773"/>
                <a:ext cx="209198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1356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EB2BE327-C3C7-6944-B19A-6D398B80F3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556" y="5500773"/>
                <a:ext cx="2091983" cy="461665"/>
              </a:xfrm>
              <a:prstGeom prst="rect">
                <a:avLst/>
              </a:prstGeom>
              <a:blipFill>
                <a:blip r:embed="rId8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940FB92-8387-1447-819A-187ACBE0FD05}"/>
                  </a:ext>
                </a:extLst>
              </p:cNvPr>
              <p:cNvSpPr txBox="1"/>
              <p:nvPr/>
            </p:nvSpPr>
            <p:spPr>
              <a:xfrm>
                <a:off x="6123539" y="6125517"/>
                <a:ext cx="2349622" cy="461665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altLang="zh-CN" sz="2400" dirty="0">
                    <a:solidFill>
                      <a:srgbClr val="FF0000"/>
                    </a:solidFill>
                  </a:rPr>
                  <a:t>𝛿𝑇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959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940FB92-8387-1447-819A-187ACBE0F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539" y="6125517"/>
                <a:ext cx="2349622" cy="461665"/>
              </a:xfrm>
              <a:prstGeom prst="rect">
                <a:avLst/>
              </a:prstGeom>
              <a:blipFill>
                <a:blip r:embed="rId9"/>
                <a:stretch>
                  <a:fillRect l="-3743" t="-7692" b="-23077"/>
                </a:stretch>
              </a:blip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155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8" name="副标题 8">
            <a:extLst>
              <a:ext uri="{FF2B5EF4-FFF2-40B4-BE49-F238E27FC236}">
                <a16:creationId xmlns:a16="http://schemas.microsoft.com/office/drawing/2014/main" id="{7328B50E-86A9-8940-ADA2-D1D34C447CE4}"/>
              </a:ext>
            </a:extLst>
          </p:cNvPr>
          <p:cNvSpPr txBox="1">
            <a:spLocks/>
          </p:cNvSpPr>
          <p:nvPr/>
        </p:nvSpPr>
        <p:spPr>
          <a:xfrm>
            <a:off x="1398078" y="929289"/>
            <a:ext cx="8162611" cy="4999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algn="l">
              <a:lnSpc>
                <a:spcPct val="100000"/>
              </a:lnSpc>
              <a:spcBef>
                <a:spcPts val="1000"/>
              </a:spcBef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Progress: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Install CEPCSW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  the attenuation length: 4.37 cm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 the time resolution</a:t>
            </a:r>
          </a:p>
          <a:p>
            <a:pPr marL="1257300" lvl="3" indent="-342900" algn="l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1" lang="en-US" altLang="zh-CN" sz="1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Preamp: 164 ps        good!</a:t>
            </a:r>
          </a:p>
          <a:p>
            <a:pPr marL="1257300" lvl="3" indent="-342900" algn="l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1" lang="en-US" altLang="zh-CN" sz="1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MPPC: 1223 ps</a:t>
            </a:r>
          </a:p>
          <a:p>
            <a:pPr marL="1200150" lvl="3" indent="-285750" algn="l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1" lang="en-US" altLang="zh-CN" sz="1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scintillator: 959 ps</a:t>
            </a:r>
          </a:p>
          <a:p>
            <a:pPr marL="914400" lvl="3" algn="l">
              <a:lnSpc>
                <a:spcPct val="100000"/>
              </a:lnSpc>
              <a:spcBef>
                <a:spcPts val="1000"/>
              </a:spcBef>
            </a:pPr>
            <a:r>
              <a:rPr kumimoji="1" lang="en-US" altLang="zh-CN" sz="1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457200" lvl="2" algn="l">
              <a:lnSpc>
                <a:spcPct val="100000"/>
              </a:lnSpc>
              <a:spcBef>
                <a:spcPts val="1000"/>
              </a:spcBef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Plan: 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Simulation using Geant4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 </a:t>
            </a: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attenuation length of</a:t>
            </a: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more samples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Reduce noise to get better time resolution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r>
              <a:rPr kumimoji="1" lang="en-US" altLang="zh-CN" sz="20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 time resolution of other type of scintillator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endParaRPr kumimoji="1" lang="en-US" altLang="zh-CN" sz="20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</a:pPr>
            <a:endParaRPr kumimoji="1" lang="en-US" altLang="zh-CN" sz="20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57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2" y="7495602"/>
            <a:ext cx="2743200" cy="365125"/>
          </a:xfrm>
        </p:spPr>
        <p:txBody>
          <a:bodyPr/>
          <a:lstStyle/>
          <a:p>
            <a:fld id="{8D565B8E-DC02-AD43-BFD8-7366C420080C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967E318F-B1C7-D642-AAB2-098F99891B59}"/>
              </a:ext>
            </a:extLst>
          </p:cNvPr>
          <p:cNvSpPr/>
          <p:nvPr/>
        </p:nvSpPr>
        <p:spPr>
          <a:xfrm>
            <a:off x="2588418" y="2478946"/>
            <a:ext cx="7015163" cy="165576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Thanks for listening!</a:t>
            </a:r>
            <a:endParaRPr kumimoji="1" lang="zh-CN" altLang="en-US" sz="40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7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Scintillation detector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73C5A70-634A-AC4D-9158-F5E7D02F4196}"/>
              </a:ext>
            </a:extLst>
          </p:cNvPr>
          <p:cNvSpPr/>
          <p:nvPr/>
        </p:nvSpPr>
        <p:spPr>
          <a:xfrm>
            <a:off x="3555080" y="741440"/>
            <a:ext cx="5081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Composition of Scintillation</a:t>
            </a: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detector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2" name="副标题 8">
            <a:extLst>
              <a:ext uri="{FF2B5EF4-FFF2-40B4-BE49-F238E27FC236}">
                <a16:creationId xmlns:a16="http://schemas.microsoft.com/office/drawing/2014/main" id="{D66E135B-BC1B-7945-973F-CA9A57EE75D2}"/>
              </a:ext>
            </a:extLst>
          </p:cNvPr>
          <p:cNvSpPr txBox="1">
            <a:spLocks/>
          </p:cNvSpPr>
          <p:nvPr/>
        </p:nvSpPr>
        <p:spPr>
          <a:xfrm>
            <a:off x="361520" y="1642451"/>
            <a:ext cx="6833364" cy="187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Scintillator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Gao Neng Ke Di company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with TiO2/Teflon reflective coating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Geometry : 1 cm x 4 cm x  1.5 m.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wavelength-shifting fibre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DCF867D-1B2E-A843-8A25-D712CE8A5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674" y="1630706"/>
            <a:ext cx="3230770" cy="13603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6B17FC6-7B2A-0448-9DD8-91F64C21D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051" y="3687819"/>
            <a:ext cx="4871393" cy="23983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8F559A-C2F6-E646-9991-B6A78345987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3" b="18596"/>
          <a:stretch/>
        </p:blipFill>
        <p:spPr bwMode="auto">
          <a:xfrm rot="10800000">
            <a:off x="847202" y="3522178"/>
            <a:ext cx="3907687" cy="1704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3C4D2D6-ACE9-3B40-BB93-70634D1637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89" t="14208" r="12906" b="29774"/>
          <a:stretch/>
        </p:blipFill>
        <p:spPr>
          <a:xfrm rot="5400000">
            <a:off x="3161938" y="5283478"/>
            <a:ext cx="1520664" cy="16652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CF2F5FC-B34B-FE41-959A-A9C2E258A6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79" t="5555" r="25495" b="33498"/>
          <a:stretch/>
        </p:blipFill>
        <p:spPr>
          <a:xfrm>
            <a:off x="838200" y="5355764"/>
            <a:ext cx="2138788" cy="14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86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Scintillation detector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73C5A70-634A-AC4D-9158-F5E7D02F4196}"/>
              </a:ext>
            </a:extLst>
          </p:cNvPr>
          <p:cNvSpPr/>
          <p:nvPr/>
        </p:nvSpPr>
        <p:spPr>
          <a:xfrm>
            <a:off x="5058443" y="830454"/>
            <a:ext cx="2422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Readout: SiPM 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21B5058-6BE0-204A-BAC8-49C5249098F9}"/>
              </a:ext>
            </a:extLst>
          </p:cNvPr>
          <p:cNvSpPr txBox="1">
            <a:spLocks/>
          </p:cNvSpPr>
          <p:nvPr/>
        </p:nvSpPr>
        <p:spPr>
          <a:xfrm>
            <a:off x="4221506" y="4928570"/>
            <a:ext cx="2876365" cy="1171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1.3</a:t>
            </a:r>
            <a:r>
              <a:rPr lang="zh-CN" altLang="zh-CN" sz="1800">
                <a:latin typeface="Microsoft YaHei" panose="020B0503020204020204" pitchFamily="34" charset="-122"/>
                <a:ea typeface="Microsoft YaHei" panose="020B0503020204020204" pitchFamily="34" charset="-122"/>
              </a:rPr>
              <a:t>×</a:t>
            </a: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1.3mm</a:t>
            </a:r>
            <a:r>
              <a:rPr lang="en-US" altLang="zh-CN" sz="18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  </a:t>
            </a:r>
          </a:p>
          <a:p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667 pixels</a:t>
            </a:r>
            <a:endParaRPr lang="zh-CN" altLang="zh-CN" sz="18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sz="18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51146CD-94DC-D049-A463-B60D1E95F724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3810" y1="20238" x2="23810" y2="20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6846">
            <a:off x="1127042" y="4443262"/>
            <a:ext cx="1569359" cy="157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626D122-5931-DA48-B8D9-9BF5A806E96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319348" y="4557372"/>
            <a:ext cx="1543050" cy="1543050"/>
          </a:xfrm>
          <a:prstGeom prst="rect">
            <a:avLst/>
          </a:prstGeom>
        </p:spPr>
      </p:pic>
      <p:cxnSp>
        <p:nvCxnSpPr>
          <p:cNvPr id="13" name="直接箭头连接符 6">
            <a:extLst>
              <a:ext uri="{FF2B5EF4-FFF2-40B4-BE49-F238E27FC236}">
                <a16:creationId xmlns:a16="http://schemas.microsoft.com/office/drawing/2014/main" id="{03AB323B-A099-D44D-A54B-7EDB95B7E55A}"/>
              </a:ext>
            </a:extLst>
          </p:cNvPr>
          <p:cNvCxnSpPr/>
          <p:nvPr/>
        </p:nvCxnSpPr>
        <p:spPr>
          <a:xfrm flipV="1">
            <a:off x="1911722" y="4747322"/>
            <a:ext cx="1260629" cy="743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8">
            <a:extLst>
              <a:ext uri="{FF2B5EF4-FFF2-40B4-BE49-F238E27FC236}">
                <a16:creationId xmlns:a16="http://schemas.microsoft.com/office/drawing/2014/main" id="{FD1C99A6-A7B7-6541-AADA-251D0F708490}"/>
              </a:ext>
            </a:extLst>
          </p:cNvPr>
          <p:cNvCxnSpPr/>
          <p:nvPr/>
        </p:nvCxnSpPr>
        <p:spPr>
          <a:xfrm>
            <a:off x="1893967" y="5650625"/>
            <a:ext cx="1305017" cy="3107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22A6C7E1-0908-144E-B58A-C26A7ED59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287" y="1876856"/>
            <a:ext cx="4445602" cy="18933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6AB6481-7AC8-214B-9A3C-B8D8F4711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090" y="1404115"/>
            <a:ext cx="2901020" cy="225255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71BACF-08DE-A94C-BFA9-3E421C460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505" y="4088240"/>
            <a:ext cx="4006189" cy="269094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92B7CD0-E885-FA45-8744-C439AC7A259F}"/>
              </a:ext>
            </a:extLst>
          </p:cNvPr>
          <p:cNvSpPr/>
          <p:nvPr/>
        </p:nvSpPr>
        <p:spPr>
          <a:xfrm>
            <a:off x="1347845" y="59364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MPPC</a:t>
            </a:r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66AED5C-31C4-8346-8FE3-73C3F0B3B633}"/>
              </a:ext>
            </a:extLst>
          </p:cNvPr>
          <p:cNvSpPr/>
          <p:nvPr/>
        </p:nvSpPr>
        <p:spPr>
          <a:xfrm>
            <a:off x="7481222" y="3665763"/>
            <a:ext cx="2580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work in Geiger mode</a:t>
            </a:r>
            <a:r>
              <a:rPr lang="zh-C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2159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Scintillation detector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F623C3-A2E8-3744-95AB-06FA195F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948" y="1690936"/>
            <a:ext cx="3251200" cy="21571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32BBA9-7946-654F-9669-59B3BFEE62E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944721" y="1478638"/>
            <a:ext cx="4017728" cy="22803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8673D6E-C584-3042-9746-D60B8EBA3FA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3778" y="3898760"/>
            <a:ext cx="24384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400507-EAB9-034D-B858-AB9EF310E86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60231" y="4270703"/>
            <a:ext cx="6515631" cy="250731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9B10729-A4F1-CF40-9D02-06E6873729E6}"/>
              </a:ext>
            </a:extLst>
          </p:cNvPr>
          <p:cNvSpPr/>
          <p:nvPr/>
        </p:nvSpPr>
        <p:spPr>
          <a:xfrm>
            <a:off x="3889306" y="806699"/>
            <a:ext cx="4413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Readout: Preamplifier</a:t>
            </a: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&amp;</a:t>
            </a: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carrier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16AA8E2-1E0B-D449-8134-507A826660B6}"/>
              </a:ext>
            </a:extLst>
          </p:cNvPr>
          <p:cNvSpPr txBox="1"/>
          <p:nvPr/>
        </p:nvSpPr>
        <p:spPr>
          <a:xfrm>
            <a:off x="97452" y="5892581"/>
            <a:ext cx="148149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zh-CN" b="1" dirty="0"/>
              <a:t>Scintillation </a:t>
            </a:r>
          </a:p>
          <a:p>
            <a:pPr algn="ctr"/>
            <a:r>
              <a:rPr kumimoji="1" lang="en-US" altLang="zh-CN" b="1" dirty="0"/>
              <a:t>detector</a:t>
            </a:r>
            <a:endParaRPr kumimoji="1" lang="zh-CN" altLang="en-US" b="1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E69325-27D2-1342-9307-DEE51947EF95}"/>
              </a:ext>
            </a:extLst>
          </p:cNvPr>
          <p:cNvSpPr txBox="1"/>
          <p:nvPr/>
        </p:nvSpPr>
        <p:spPr>
          <a:xfrm>
            <a:off x="5361664" y="5892581"/>
            <a:ext cx="14686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/>
              <a:t>preamplifier</a:t>
            </a:r>
            <a:endParaRPr kumimoji="1" lang="zh-CN" altLang="en-US" b="1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6DB25F-88D5-F34A-9482-099EC5854C02}"/>
              </a:ext>
            </a:extLst>
          </p:cNvPr>
          <p:cNvSpPr/>
          <p:nvPr/>
        </p:nvSpPr>
        <p:spPr>
          <a:xfrm>
            <a:off x="2028585" y="3848130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Preamplifier</a:t>
            </a:r>
            <a:r>
              <a:rPr lang="zh-CN" altLang="en-US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&amp;</a:t>
            </a:r>
            <a:r>
              <a:rPr lang="zh-CN" altLang="en-US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carrier</a:t>
            </a: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0265836-C853-764E-9CE5-58C016AFE692}"/>
              </a:ext>
            </a:extLst>
          </p:cNvPr>
          <p:cNvSpPr/>
          <p:nvPr/>
        </p:nvSpPr>
        <p:spPr>
          <a:xfrm>
            <a:off x="7350620" y="3784587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Circuit diagram of preamplifier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6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9" name="副标题 8">
            <a:extLst>
              <a:ext uri="{FF2B5EF4-FFF2-40B4-BE49-F238E27FC236}">
                <a16:creationId xmlns:a16="http://schemas.microsoft.com/office/drawing/2014/main" id="{74CD3ECD-1C11-3A46-A7AA-2727C6C41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678" y="1920729"/>
            <a:ext cx="4601967" cy="4179693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Gain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Dark count rate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zh-CN" altLang="en-US" sz="20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E6B41EF-6E3B-1D41-A7F8-2A2411659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518" y="1230785"/>
            <a:ext cx="5353050" cy="27797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FB3F23-9BBE-1A43-A9A4-9DD3CB6F0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89" y="3429000"/>
            <a:ext cx="6340329" cy="32924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8A9B8A-A6FD-AF4E-86D1-201E92A24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370" y="5429575"/>
            <a:ext cx="1859331" cy="77200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E23325-C991-3F48-8F1F-4ABEC2067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727" y="3938741"/>
            <a:ext cx="3891706" cy="277979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FFE326D-BE86-F74B-AC78-9E9E468D46C3}"/>
              </a:ext>
            </a:extLst>
          </p:cNvPr>
          <p:cNvSpPr/>
          <p:nvPr/>
        </p:nvSpPr>
        <p:spPr>
          <a:xfrm>
            <a:off x="4221506" y="842334"/>
            <a:ext cx="4559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Study of MPPC parameters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08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9" name="副标题 8">
            <a:extLst>
              <a:ext uri="{FF2B5EF4-FFF2-40B4-BE49-F238E27FC236}">
                <a16:creationId xmlns:a16="http://schemas.microsoft.com/office/drawing/2014/main" id="{74CD3ECD-1C11-3A46-A7AA-2727C6C41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678" y="1920729"/>
            <a:ext cx="4601967" cy="4179693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endParaRPr lang="zh-CN" altLang="en-US" sz="20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525C3FA-02A5-A74D-8D63-640080D4DC9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69436" y="3565525"/>
            <a:ext cx="4887346" cy="32924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BCECBD-FE38-8044-B7EA-01059C7826B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342231" y="1595241"/>
            <a:ext cx="5256530" cy="20345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9F451E2-97E2-5A4E-B796-0DE02FAF18A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17725" y="3704016"/>
            <a:ext cx="4601967" cy="29975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70C397E-3F47-C742-A2BA-38388619114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2" y="1500518"/>
            <a:ext cx="3257637" cy="187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C7BE0FA-625A-CB46-BAAE-64E2143C4720}"/>
              </a:ext>
            </a:extLst>
          </p:cNvPr>
          <p:cNvSpPr/>
          <p:nvPr/>
        </p:nvSpPr>
        <p:spPr>
          <a:xfrm>
            <a:off x="5326645" y="741166"/>
            <a:ext cx="1677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efficiency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0CEC5EE-4C03-8943-B482-6D915A34E7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494"/>
          <a:stretch/>
        </p:blipFill>
        <p:spPr>
          <a:xfrm>
            <a:off x="9119335" y="3840157"/>
            <a:ext cx="2743200" cy="26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18" name="副标题 8">
            <a:extLst>
              <a:ext uri="{FF2B5EF4-FFF2-40B4-BE49-F238E27FC236}">
                <a16:creationId xmlns:a16="http://schemas.microsoft.com/office/drawing/2014/main" id="{FE7F8BFA-A3A0-EB43-8F8D-2196CB115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2777" y="1523753"/>
            <a:ext cx="7962797" cy="4586803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Font typeface="Wingdings" pitchFamily="2" charset="2"/>
              <a:buChar char="Ø"/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CEPCSW</a:t>
            </a:r>
            <a:r>
              <a:rPr kumimoji="1" lang="zh-CN" altLang="en-US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and Geant4 simulation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CEPCSW on cluster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Simulation using Geant4</a:t>
            </a:r>
          </a:p>
          <a:p>
            <a:pPr marL="457200" lvl="2" algn="l">
              <a:lnSpc>
                <a:spcPct val="100000"/>
              </a:lnSpc>
              <a:spcBef>
                <a:spcPts val="1000"/>
              </a:spcBef>
            </a:pPr>
            <a:endParaRPr kumimoji="1" lang="en-US" altLang="zh-CN" sz="2800" dirty="0">
              <a:solidFill>
                <a:schemeClr val="accent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buFont typeface="Wingdings" pitchFamily="2" charset="2"/>
              <a:buChar char="Ø"/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Attenuation length of Scintillator</a:t>
            </a:r>
          </a:p>
          <a:p>
            <a:pPr lvl="2" indent="-457200" algn="l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Time resolution</a:t>
            </a:r>
          </a:p>
          <a:p>
            <a:pPr marL="800100" lvl="1" indent="-342900" algn="l">
              <a:lnSpc>
                <a:spcPct val="100000"/>
              </a:lnSpc>
              <a:buFont typeface="Wingdings" pitchFamily="2" charset="2"/>
              <a:buChar char="Ø"/>
            </a:pP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105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20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73C5A70-634A-AC4D-9158-F5E7D02F4196}"/>
              </a:ext>
            </a:extLst>
          </p:cNvPr>
          <p:cNvSpPr/>
          <p:nvPr/>
        </p:nvSpPr>
        <p:spPr>
          <a:xfrm>
            <a:off x="1092230" y="1633525"/>
            <a:ext cx="3526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Helvetica" pitchFamily="2" charset="0"/>
              </a:rPr>
              <a:t>Number of fired pixels</a:t>
            </a:r>
            <a:endParaRPr lang="en-US" altLang="zh-CN" sz="2400" dirty="0">
              <a:effectLst/>
              <a:latin typeface="Helvetica" pitchFamily="2" charset="0"/>
            </a:endParaRPr>
          </a:p>
        </p:txBody>
      </p:sp>
      <p:sp>
        <p:nvSpPr>
          <p:cNvPr id="9" name="副标题 8">
            <a:extLst>
              <a:ext uri="{FF2B5EF4-FFF2-40B4-BE49-F238E27FC236}">
                <a16:creationId xmlns:a16="http://schemas.microsoft.com/office/drawing/2014/main" id="{74CD3ECD-1C11-3A46-A7AA-2727C6C41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9231" y="2678306"/>
            <a:ext cx="4601967" cy="4179693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Belle2 TDR</a:t>
            </a:r>
            <a:endParaRPr lang="zh-CN" altLang="en-US" sz="20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8" name="Object 1">
            <a:extLst>
              <a:ext uri="{FF2B5EF4-FFF2-40B4-BE49-F238E27FC236}">
                <a16:creationId xmlns:a16="http://schemas.microsoft.com/office/drawing/2014/main" id="{6D9AC70B-DC36-914E-98D8-B6C96B6E1D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761557"/>
              </p:ext>
            </p:extLst>
          </p:nvPr>
        </p:nvGraphicFramePr>
        <p:xfrm>
          <a:off x="5829440" y="3132211"/>
          <a:ext cx="5270330" cy="3271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" name="Acrobat Document" r:id="rId5" imgW="5400339" imgH="3352658" progId="Acrobat.Document.DC">
                  <p:embed/>
                </p:oleObj>
              </mc:Choice>
              <mc:Fallback>
                <p:oleObj name="Acrobat Document" r:id="rId5" imgW="5400339" imgH="3352658" progId="Acrobat.Document.DC">
                  <p:embed/>
                  <p:pic>
                    <p:nvPicPr>
                      <p:cNvPr id="14" name="Object 1">
                        <a:extLst>
                          <a:ext uri="{FF2B5EF4-FFF2-40B4-BE49-F238E27FC236}">
                            <a16:creationId xmlns:a16="http://schemas.microsoft.com/office/drawing/2014/main" id="{B1EA250D-B945-0E44-A128-F290378872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29440" y="3132211"/>
                        <a:ext cx="5270330" cy="3271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BB21CC51-D3CB-4E46-A2BB-EF7A8DF08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230" y="3071812"/>
            <a:ext cx="4330700" cy="3467100"/>
          </a:xfrm>
          <a:prstGeom prst="rect">
            <a:avLst/>
          </a:prstGeom>
        </p:spPr>
      </p:pic>
      <p:sp>
        <p:nvSpPr>
          <p:cNvPr id="10" name="副标题 8">
            <a:extLst>
              <a:ext uri="{FF2B5EF4-FFF2-40B4-BE49-F238E27FC236}">
                <a16:creationId xmlns:a16="http://schemas.microsoft.com/office/drawing/2014/main" id="{C771896F-1F13-E44B-B501-A1E719FEDE06}"/>
              </a:ext>
            </a:extLst>
          </p:cNvPr>
          <p:cNvSpPr txBox="1">
            <a:spLocks/>
          </p:cNvSpPr>
          <p:nvPr/>
        </p:nvSpPr>
        <p:spPr>
          <a:xfrm>
            <a:off x="7305220" y="2678304"/>
            <a:ext cx="4601967" cy="4179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itchFamily="2" charset="2"/>
              <a:buChar char="Ø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Scintillator in lab</a:t>
            </a:r>
            <a:endParaRPr lang="zh-CN" altLang="en-US" sz="20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724814A-8C5C-7941-BCF3-18A72D3515C3}"/>
              </a:ext>
            </a:extLst>
          </p:cNvPr>
          <p:cNvSpPr/>
          <p:nvPr/>
        </p:nvSpPr>
        <p:spPr>
          <a:xfrm>
            <a:off x="4221506" y="842334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ADC distribution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87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36DD078-EBF4-BB4C-9ECB-77562460F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0356" y="3895524"/>
            <a:ext cx="2854953" cy="28346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Scintillation detector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z="2000" smtClean="0"/>
              <a:t>21</a:t>
            </a:fld>
            <a:endParaRPr kumimoji="1" lang="zh-CN" altLang="en-US" sz="200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F005EC4-34E4-0840-9F68-8CBA43AE3555}"/>
              </a:ext>
            </a:extLst>
          </p:cNvPr>
          <p:cNvSpPr/>
          <p:nvPr/>
        </p:nvSpPr>
        <p:spPr>
          <a:xfrm>
            <a:off x="4283190" y="3947798"/>
            <a:ext cx="160601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scintillation</a:t>
            </a:r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6A7E925-8709-AE4D-8EA2-67AB04C3B8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5556" y="884565"/>
            <a:ext cx="3164483" cy="312058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7C18911-09DB-D144-81DF-1634836BE566}"/>
              </a:ext>
            </a:extLst>
          </p:cNvPr>
          <p:cNvSpPr/>
          <p:nvPr/>
        </p:nvSpPr>
        <p:spPr>
          <a:xfrm>
            <a:off x="4455942" y="740380"/>
            <a:ext cx="21763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 + preamp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(CFD)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BEA045-5269-8945-A140-5754B8489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891" y="913020"/>
            <a:ext cx="3082311" cy="324469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880FFFB-3287-F34A-AF7D-47987D3E2359}"/>
              </a:ext>
            </a:extLst>
          </p:cNvPr>
          <p:cNvSpPr/>
          <p:nvPr/>
        </p:nvSpPr>
        <p:spPr>
          <a:xfrm>
            <a:off x="43335" y="964739"/>
            <a:ext cx="257613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Pulse generator 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signal</a:t>
            </a:r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(CFD_delay_24ns,F_0.4)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DA70F2-7F79-8047-B3E1-AB0A374A9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51" y="3869310"/>
            <a:ext cx="3675324" cy="266960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582BB62-DAD9-E948-8C5C-66B9DAAC11DD}"/>
              </a:ext>
            </a:extLst>
          </p:cNvPr>
          <p:cNvSpPr/>
          <p:nvPr/>
        </p:nvSpPr>
        <p:spPr>
          <a:xfrm>
            <a:off x="366633" y="3700701"/>
            <a:ext cx="19715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KLM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scint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module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2CBAC13-0054-B54E-BE55-A779554B4A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6849" y="762844"/>
            <a:ext cx="3980495" cy="288176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2E86331-28EC-C845-971B-280F5FF2E4BA}"/>
              </a:ext>
            </a:extLst>
          </p:cNvPr>
          <p:cNvSpPr/>
          <p:nvPr/>
        </p:nvSpPr>
        <p:spPr>
          <a:xfrm>
            <a:off x="8485969" y="682890"/>
            <a:ext cx="12105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LED+MPPC</a:t>
            </a:r>
            <a:endParaRPr lang="zh-CN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89C04479-89CF-084A-8A7A-4BED79894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89948"/>
              </p:ext>
            </p:extLst>
          </p:nvPr>
        </p:nvGraphicFramePr>
        <p:xfrm>
          <a:off x="8161097" y="3559640"/>
          <a:ext cx="3767837" cy="2386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303">
                  <a:extLst>
                    <a:ext uri="{9D8B030D-6E8A-4147-A177-3AD203B41FA5}">
                      <a16:colId xmlns:a16="http://schemas.microsoft.com/office/drawing/2014/main" val="1127735883"/>
                    </a:ext>
                  </a:extLst>
                </a:gridCol>
                <a:gridCol w="1489534">
                  <a:extLst>
                    <a:ext uri="{9D8B030D-6E8A-4147-A177-3AD203B41FA5}">
                      <a16:colId xmlns:a16="http://schemas.microsoft.com/office/drawing/2014/main" val="3258732125"/>
                    </a:ext>
                  </a:extLst>
                </a:gridCol>
              </a:tblGrid>
              <a:tr h="397805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 </a:t>
                      </a:r>
                      <a:r>
                        <a:rPr lang="en-US" altLang="zh-CN" baseline="-25000" dirty="0"/>
                        <a:t>diff </a:t>
                      </a:r>
                      <a:r>
                        <a:rPr lang="en-US" altLang="zh-CN" baseline="0" dirty="0"/>
                        <a:t>( ps )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218717"/>
                  </a:ext>
                </a:extLst>
              </a:tr>
              <a:tr h="3978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Pulse generator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64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915700"/>
                  </a:ext>
                </a:extLst>
              </a:tr>
              <a:tr h="3978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Generator + preamp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241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903500"/>
                  </a:ext>
                </a:extLst>
              </a:tr>
              <a:tr h="3978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LED+MPPC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1730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619850"/>
                  </a:ext>
                </a:extLst>
              </a:tr>
              <a:tr h="3978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KLM scint.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1822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173239"/>
                  </a:ext>
                </a:extLst>
              </a:tr>
              <a:tr h="39780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Injection scint.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1356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96159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8279237" y="6084673"/>
                <a:ext cx="2834640" cy="54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zh-CN" alt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237" y="6084673"/>
                <a:ext cx="2834640" cy="5433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416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CEPCSW and Geant4 simulation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3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33265" y="834380"/>
            <a:ext cx="292671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CEPCSW on cluster</a:t>
            </a:r>
          </a:p>
        </p:txBody>
      </p:sp>
      <p:pic>
        <p:nvPicPr>
          <p:cNvPr id="7173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07" y="1294755"/>
            <a:ext cx="5884878" cy="25502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71166" y="1398624"/>
            <a:ext cx="3469005" cy="1431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86079" y="3994795"/>
            <a:ext cx="5495925" cy="2028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git clone git@github.com:cepc/CEPCSW.git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cd CEPCSW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git checkout master # branch name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source setup.sh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./build.sh</a:t>
            </a:r>
            <a:endParaRPr lang="en-US" altLang="zh-CN" dirty="0">
              <a:latin typeface="Helvetica" pitchFamily="2" charset="0"/>
            </a:endParaRPr>
          </a:p>
          <a:p>
            <a:pPr marL="342900" indent="-342900" eaLnBrk="0" hangingPunct="0">
              <a:spcBef>
                <a:spcPct val="20000"/>
              </a:spcBef>
              <a:buSzTx/>
              <a:buFont typeface="Arial" panose="020B0604020202020204" pitchFamily="34" charset="0"/>
            </a:pPr>
            <a:r>
              <a:rPr lang="en-US" altLang="zh-CN" dirty="0">
                <a:latin typeface="Helvetica" pitchFamily="2" charset="0"/>
                <a:sym typeface="+mn-ea"/>
              </a:rPr>
              <a:t>$ ./run.sh Examples/options/helloalg.py</a:t>
            </a:r>
            <a:endParaRPr lang="en-US" altLang="zh-CN" dirty="0">
              <a:latin typeface="Helvetica" pitchFamily="2" charset="0"/>
            </a:endParaRPr>
          </a:p>
        </p:txBody>
      </p:sp>
      <p:pic>
        <p:nvPicPr>
          <p:cNvPr id="11268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166" y="3459988"/>
            <a:ext cx="4019339" cy="27224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98449" y="2891613"/>
            <a:ext cx="14401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check CVMFS</a:t>
            </a:r>
            <a:endParaRPr lang="en-US" altLang="zh-CN" dirty="0">
              <a:latin typeface="Helvetica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59980" y="6304245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dirty="0">
                <a:latin typeface="Helvetica" pitchFamily="2" charset="0"/>
                <a:sym typeface="+mn-ea"/>
              </a:rPr>
              <a:t>CEPCSW installed</a:t>
            </a:r>
            <a:endParaRPr lang="en-US" altLang="zh-CN" dirty="0">
              <a:latin typeface="Helvetica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656BBB7-9A32-0A4A-8B60-4D77883DEBB3}"/>
              </a:ext>
            </a:extLst>
          </p:cNvPr>
          <p:cNvSpPr/>
          <p:nvPr/>
        </p:nvSpPr>
        <p:spPr>
          <a:xfrm>
            <a:off x="10444337" y="1294755"/>
            <a:ext cx="1723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by Xu</a:t>
            </a:r>
            <a:r>
              <a:rPr lang="zh-CN" altLang="en-US" dirty="0">
                <a:latin typeface="Helvetica" pitchFamily="2" charset="0"/>
                <a:sym typeface="+mn-ea"/>
              </a:rPr>
              <a:t> </a:t>
            </a:r>
            <a:r>
              <a:rPr lang="en-US" altLang="zh-CN" dirty="0">
                <a:latin typeface="Helvetica" pitchFamily="2" charset="0"/>
                <a:sym typeface="+mn-ea"/>
              </a:rPr>
              <a:t>Dong,</a:t>
            </a:r>
          </a:p>
          <a:p>
            <a:r>
              <a:rPr lang="en-US" altLang="zh-CN" dirty="0">
                <a:latin typeface="Helvetica" pitchFamily="2" charset="0"/>
                <a:sym typeface="+mn-ea"/>
              </a:rPr>
              <a:t>Baosheng Gao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663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CEPCSW and Geant4 simulation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21329" y="863012"/>
            <a:ext cx="7160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l"/>
            <a:r>
              <a:rPr kumimoji="1" lang="en-US" altLang="zh-CN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Implement of muon detector in CEPCSW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89941" y="1842204"/>
            <a:ext cx="7276267" cy="4339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latin typeface="Helvetica" pitchFamily="2" charset="0"/>
                <a:sym typeface="+mn-ea"/>
              </a:rPr>
              <a:t>Scintillator + SiPM  readout</a:t>
            </a:r>
          </a:p>
          <a:p>
            <a:r>
              <a:rPr lang="en-US" altLang="zh-CN" sz="2400" b="1" dirty="0">
                <a:latin typeface="Helvetica" pitchFamily="2" charset="0"/>
                <a:sym typeface="+mn-ea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  <a:sym typeface="+mn-ea"/>
              </a:rPr>
              <a:t>Set up</a:t>
            </a:r>
            <a:endParaRPr lang="en-US" altLang="zh-CN" sz="2000" dirty="0">
              <a:latin typeface="Helvetica" pitchFamily="2" charset="0"/>
              <a:sym typeface="+mn-ea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sym typeface="+mn-ea"/>
              </a:rPr>
              <a:t>Geometry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sym typeface="+mn-ea"/>
              </a:rPr>
              <a:t>Scintillator parameters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sym typeface="+mn-ea"/>
              </a:rPr>
              <a:t>WLS fiber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Helvetica" pitchFamily="2" charset="0"/>
              <a:sym typeface="+mn-e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  <a:sym typeface="+mn-ea"/>
              </a:rPr>
              <a:t>Simulation</a:t>
            </a:r>
            <a:r>
              <a:rPr lang="zh-CN" altLang="en-US" sz="2400" dirty="0">
                <a:latin typeface="Helvetica" pitchFamily="2" charset="0"/>
                <a:sym typeface="+mn-ea"/>
              </a:rPr>
              <a:t> </a:t>
            </a:r>
            <a:endParaRPr lang="en-US" altLang="zh-CN" sz="2000" dirty="0">
              <a:latin typeface="Helvetica" pitchFamily="2" charset="0"/>
              <a:sym typeface="+mn-ea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sym typeface="+mn-ea"/>
              </a:rPr>
              <a:t>Detector efficiency</a:t>
            </a:r>
            <a:r>
              <a:rPr lang="zh-CN" altLang="en-US" sz="2000" dirty="0">
                <a:latin typeface="Helvetica" pitchFamily="2" charset="0"/>
                <a:sym typeface="+mn-ea"/>
              </a:rPr>
              <a:t> </a:t>
            </a:r>
            <a:r>
              <a:rPr lang="en-US" altLang="zh-CN" sz="2000" dirty="0">
                <a:latin typeface="Helvetica" pitchFamily="2" charset="0"/>
                <a:sym typeface="+mn-ea"/>
              </a:rPr>
              <a:t>for</a:t>
            </a:r>
            <a:r>
              <a:rPr lang="zh-CN" altLang="en-US" sz="2000" dirty="0">
                <a:latin typeface="Helvetica" pitchFamily="2" charset="0"/>
                <a:sym typeface="+mn-ea"/>
              </a:rPr>
              <a:t> </a:t>
            </a:r>
            <a:r>
              <a:rPr lang="en-US" altLang="zh-CN" sz="2000" dirty="0">
                <a:latin typeface="Helvetica" pitchFamily="2" charset="0"/>
                <a:sym typeface="+mn-ea"/>
              </a:rPr>
              <a:t>muon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sym typeface="+mn-ea"/>
              </a:rPr>
              <a:t>Behavior of long-lived particle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sym typeface="+mn-ea"/>
              </a:rPr>
              <a:t>Tail of hadron cluster from HCAL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sym typeface="+mn-ea"/>
              </a:rPr>
              <a:t>Spatial resolution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sym typeface="+mn-ea"/>
              </a:rPr>
              <a:t>Time resolution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47E1798-45EB-7B46-B136-1555FF504E3C}"/>
              </a:ext>
            </a:extLst>
          </p:cNvPr>
          <p:cNvSpPr/>
          <p:nvPr/>
        </p:nvSpPr>
        <p:spPr>
          <a:xfrm>
            <a:off x="9838375" y="5535523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Helvetica" pitchFamily="2" charset="0"/>
                <a:sym typeface="+mn-ea"/>
              </a:rPr>
              <a:t>collaboration with</a:t>
            </a:r>
          </a:p>
          <a:p>
            <a:pPr algn="ctr"/>
            <a:r>
              <a:rPr lang="en-US" altLang="zh-CN" dirty="0">
                <a:latin typeface="Helvetica" pitchFamily="2" charset="0"/>
                <a:sym typeface="+mn-ea"/>
              </a:rPr>
              <a:t>SJTU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9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DAF4E02-F20A-8B47-BDC2-2457BAE07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5" t="10476" r="13270" b="7315"/>
          <a:stretch/>
        </p:blipFill>
        <p:spPr>
          <a:xfrm>
            <a:off x="2592446" y="5658259"/>
            <a:ext cx="1270758" cy="12273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713EF435-2968-7841-812E-484985D01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53" y="3565818"/>
            <a:ext cx="4389598" cy="267798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23956F6-FDE9-B947-9773-29D7D8ECDD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003" t="1934" r="3269"/>
          <a:stretch/>
        </p:blipFill>
        <p:spPr>
          <a:xfrm rot="5400000">
            <a:off x="2488750" y="1716305"/>
            <a:ext cx="1758628" cy="6260797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B7C74E9D-D97B-7740-A920-F9A2A319C07B}"/>
              </a:ext>
            </a:extLst>
          </p:cNvPr>
          <p:cNvSpPr txBox="1"/>
          <p:nvPr/>
        </p:nvSpPr>
        <p:spPr>
          <a:xfrm>
            <a:off x="744272" y="4373427"/>
            <a:ext cx="6463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accent1">
                    <a:lumMod val="75000"/>
                  </a:schemeClr>
                </a:solidFill>
              </a:rPr>
              <a:t>LED </a:t>
            </a:r>
            <a:endParaRPr kumimoji="1" lang="zh-CN" alt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27094B8-6326-AA40-B665-D5B27E4FE948}"/>
              </a:ext>
            </a:extLst>
          </p:cNvPr>
          <p:cNvSpPr txBox="1"/>
          <p:nvPr/>
        </p:nvSpPr>
        <p:spPr>
          <a:xfrm>
            <a:off x="6241529" y="4792158"/>
            <a:ext cx="8098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/>
              <a:t>MPPC</a:t>
            </a:r>
            <a:endParaRPr kumimoji="1" lang="zh-CN" altLang="en-US" b="1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868DEB3-A8A2-4F4C-87E9-686B54A807E3}"/>
              </a:ext>
            </a:extLst>
          </p:cNvPr>
          <p:cNvSpPr txBox="1"/>
          <p:nvPr/>
        </p:nvSpPr>
        <p:spPr>
          <a:xfrm>
            <a:off x="4318511" y="4140495"/>
            <a:ext cx="210346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/>
              <a:t>Scintillator</a:t>
            </a:r>
            <a:r>
              <a:rPr kumimoji="1" lang="zh-CN" altLang="en-US" b="1"/>
              <a:t> </a:t>
            </a:r>
            <a:r>
              <a:rPr kumimoji="1" lang="en-US" altLang="zh-CN" b="1" dirty="0"/>
              <a:t>blocks</a:t>
            </a:r>
            <a:endParaRPr kumimoji="1" lang="zh-CN" altLang="en-US" b="1"/>
          </a:p>
        </p:txBody>
      </p: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615BC90C-62DD-5243-B5DE-6F80B21A0A0A}"/>
              </a:ext>
            </a:extLst>
          </p:cNvPr>
          <p:cNvCxnSpPr/>
          <p:nvPr/>
        </p:nvCxnSpPr>
        <p:spPr>
          <a:xfrm>
            <a:off x="4866880" y="5052265"/>
            <a:ext cx="122912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>
            <a:extLst>
              <a:ext uri="{FF2B5EF4-FFF2-40B4-BE49-F238E27FC236}">
                <a16:creationId xmlns:a16="http://schemas.microsoft.com/office/drawing/2014/main" id="{32DF490A-10D1-AC4F-9F92-6A2A44A3D4CF}"/>
              </a:ext>
            </a:extLst>
          </p:cNvPr>
          <p:cNvSpPr/>
          <p:nvPr/>
        </p:nvSpPr>
        <p:spPr>
          <a:xfrm>
            <a:off x="5456096" y="4674244"/>
            <a:ext cx="298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</a:t>
            </a:r>
            <a:endParaRPr lang="zh-CN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F95D2A47-BA48-614B-8960-884FC6829E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56" y="1759320"/>
            <a:ext cx="2418537" cy="149844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748D34E-B7A7-4446-BBE4-7EC89087A01B}"/>
              </a:ext>
            </a:extLst>
          </p:cNvPr>
          <p:cNvSpPr/>
          <p:nvPr/>
        </p:nvSpPr>
        <p:spPr>
          <a:xfrm>
            <a:off x="9817710" y="3314037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Helvetica" pitchFamily="2" charset="0"/>
              </a:rPr>
              <a:t>DT5725</a:t>
            </a: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AF648B2-DFB6-904C-8EC0-5981327E578B}"/>
              </a:ext>
            </a:extLst>
          </p:cNvPr>
          <p:cNvSpPr/>
          <p:nvPr/>
        </p:nvSpPr>
        <p:spPr>
          <a:xfrm>
            <a:off x="8156320" y="6126249"/>
            <a:ext cx="400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Multiphoton spectrum from MPPC</a:t>
            </a:r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7D251A0-93EE-8C45-BBE8-EECF1EFE8516}"/>
              </a:ext>
            </a:extLst>
          </p:cNvPr>
          <p:cNvSpPr/>
          <p:nvPr/>
        </p:nvSpPr>
        <p:spPr>
          <a:xfrm>
            <a:off x="889416" y="19786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Add scintillator between LED and MPPC</a:t>
            </a:r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4D9BFF6-A505-0440-BAC4-6B3FB5792B65}"/>
              </a:ext>
            </a:extLst>
          </p:cNvPr>
          <p:cNvSpPr/>
          <p:nvPr/>
        </p:nvSpPr>
        <p:spPr>
          <a:xfrm>
            <a:off x="2206583" y="2653213"/>
            <a:ext cx="739229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LED</a:t>
            </a:r>
          </a:p>
          <a:p>
            <a:pPr algn="ctr"/>
            <a:r>
              <a:rPr lang="en-US" altLang="zh-CN" sz="2000" dirty="0"/>
              <a:t>light</a:t>
            </a:r>
            <a:endParaRPr lang="zh-CN" altLang="en-US" sz="200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1E334D2-7C72-3445-B4E9-ECE86D93631E}"/>
              </a:ext>
            </a:extLst>
          </p:cNvPr>
          <p:cNvSpPr/>
          <p:nvPr/>
        </p:nvSpPr>
        <p:spPr>
          <a:xfrm>
            <a:off x="3163176" y="2657212"/>
            <a:ext cx="1703704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scintillator</a:t>
            </a:r>
            <a:endParaRPr lang="zh-CN" altLang="en-US" sz="200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02813C1-2CFC-1244-AF04-B491BE16624C}"/>
              </a:ext>
            </a:extLst>
          </p:cNvPr>
          <p:cNvSpPr/>
          <p:nvPr/>
        </p:nvSpPr>
        <p:spPr>
          <a:xfrm>
            <a:off x="368778" y="2657212"/>
            <a:ext cx="1471613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Pulse</a:t>
            </a:r>
            <a:r>
              <a:rPr lang="zh-CN" altLang="en-US" sz="2000"/>
              <a:t> </a:t>
            </a:r>
            <a:r>
              <a:rPr lang="en-US" altLang="zh-CN" sz="2000" dirty="0"/>
              <a:t>generator</a:t>
            </a:r>
            <a:endParaRPr lang="zh-CN" altLang="en-US" sz="2000"/>
          </a:p>
        </p:txBody>
      </p:sp>
      <p:cxnSp>
        <p:nvCxnSpPr>
          <p:cNvPr id="31" name="直接箭头连接符 4">
            <a:extLst>
              <a:ext uri="{FF2B5EF4-FFF2-40B4-BE49-F238E27FC236}">
                <a16:creationId xmlns:a16="http://schemas.microsoft.com/office/drawing/2014/main" id="{20E48531-5A66-AF43-BE8E-24ABE9073D3B}"/>
              </a:ext>
            </a:extLst>
          </p:cNvPr>
          <p:cNvCxnSpPr>
            <a:cxnSpLocks/>
            <a:stCxn id="30" idx="3"/>
            <a:endCxn id="28" idx="1"/>
          </p:cNvCxnSpPr>
          <p:nvPr/>
        </p:nvCxnSpPr>
        <p:spPr>
          <a:xfrm flipV="1">
            <a:off x="1840391" y="2967538"/>
            <a:ext cx="366192" cy="3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14">
            <a:extLst>
              <a:ext uri="{FF2B5EF4-FFF2-40B4-BE49-F238E27FC236}">
                <a16:creationId xmlns:a16="http://schemas.microsoft.com/office/drawing/2014/main" id="{CCC1706F-C185-2F42-9404-67BC3AC9F75D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2945812" y="2967538"/>
            <a:ext cx="217364" cy="3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A7872957-A41D-8B41-BF5C-030CBDA64F12}"/>
              </a:ext>
            </a:extLst>
          </p:cNvPr>
          <p:cNvSpPr/>
          <p:nvPr/>
        </p:nvSpPr>
        <p:spPr>
          <a:xfrm>
            <a:off x="6556414" y="2879095"/>
            <a:ext cx="2135893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Digital analyzer</a:t>
            </a:r>
            <a:endParaRPr lang="zh-CN" altLang="en-US" sz="200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947BD1D-395B-084A-A5D7-DE96C8EC6A0B}"/>
              </a:ext>
            </a:extLst>
          </p:cNvPr>
          <p:cNvSpPr/>
          <p:nvPr/>
        </p:nvSpPr>
        <p:spPr>
          <a:xfrm>
            <a:off x="5150015" y="2653213"/>
            <a:ext cx="1041276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MPPC</a:t>
            </a:r>
            <a:endParaRPr lang="zh-CN" altLang="en-US" sz="200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10A33A91-B4B6-3B46-9464-E07547124F8B}"/>
              </a:ext>
            </a:extLst>
          </p:cNvPr>
          <p:cNvCxnSpPr>
            <a:cxnSpLocks/>
            <a:stCxn id="34" idx="3"/>
            <a:endCxn id="33" idx="1"/>
          </p:cNvCxnSpPr>
          <p:nvPr/>
        </p:nvCxnSpPr>
        <p:spPr>
          <a:xfrm>
            <a:off x="6191291" y="2967538"/>
            <a:ext cx="365123" cy="225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9CAEA18E-09A5-9C4E-87F0-9BAF3642F773}"/>
              </a:ext>
            </a:extLst>
          </p:cNvPr>
          <p:cNvSpPr/>
          <p:nvPr/>
        </p:nvSpPr>
        <p:spPr>
          <a:xfrm>
            <a:off x="6646447" y="1747495"/>
            <a:ext cx="1618753" cy="628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oscilloscope</a:t>
            </a:r>
            <a:endParaRPr lang="zh-CN" altLang="en-US" sz="2000"/>
          </a:p>
        </p:txBody>
      </p:sp>
      <p:cxnSp>
        <p:nvCxnSpPr>
          <p:cNvPr id="37" name="直接箭头连接符 51">
            <a:extLst>
              <a:ext uri="{FF2B5EF4-FFF2-40B4-BE49-F238E27FC236}">
                <a16:creationId xmlns:a16="http://schemas.microsoft.com/office/drawing/2014/main" id="{97BAD79A-AC0A-E742-B6C2-2D22874244B9}"/>
              </a:ext>
            </a:extLst>
          </p:cNvPr>
          <p:cNvCxnSpPr>
            <a:cxnSpLocks/>
            <a:stCxn id="34" idx="3"/>
            <a:endCxn id="36" idx="1"/>
          </p:cNvCxnSpPr>
          <p:nvPr/>
        </p:nvCxnSpPr>
        <p:spPr>
          <a:xfrm flipV="1">
            <a:off x="6191291" y="2061820"/>
            <a:ext cx="455156" cy="90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51">
            <a:extLst>
              <a:ext uri="{FF2B5EF4-FFF2-40B4-BE49-F238E27FC236}">
                <a16:creationId xmlns:a16="http://schemas.microsoft.com/office/drawing/2014/main" id="{6FAD85CA-E381-D741-882C-75D1FD5FF215}"/>
              </a:ext>
            </a:extLst>
          </p:cNvPr>
          <p:cNvCxnSpPr>
            <a:cxnSpLocks/>
          </p:cNvCxnSpPr>
          <p:nvPr/>
        </p:nvCxnSpPr>
        <p:spPr>
          <a:xfrm flipH="1">
            <a:off x="3745475" y="5381682"/>
            <a:ext cx="1452752" cy="8530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FBECDBB0-02F7-7344-A2D5-3B567F128BE0}"/>
              </a:ext>
            </a:extLst>
          </p:cNvPr>
          <p:cNvSpPr txBox="1"/>
          <p:nvPr/>
        </p:nvSpPr>
        <p:spPr>
          <a:xfrm>
            <a:off x="791657" y="6190106"/>
            <a:ext cx="18245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b="1" dirty="0"/>
              <a:t>Smooth surface</a:t>
            </a:r>
            <a:endParaRPr kumimoji="1" lang="zh-CN" altLang="en-US" b="1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5C7D650-68CB-004C-9435-696A0ADC45DE}"/>
              </a:ext>
            </a:extLst>
          </p:cNvPr>
          <p:cNvSpPr/>
          <p:nvPr/>
        </p:nvSpPr>
        <p:spPr>
          <a:xfrm>
            <a:off x="4851374" y="5866940"/>
            <a:ext cx="2428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Trigger: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 channel coincidence</a:t>
            </a:r>
          </a:p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reduce dark count</a:t>
            </a:r>
            <a:endParaRPr lang="zh-CN" altLang="en-US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54C2EAF-FE07-524A-A437-54DB5B93C618}"/>
              </a:ext>
            </a:extLst>
          </p:cNvPr>
          <p:cNvSpPr/>
          <p:nvPr/>
        </p:nvSpPr>
        <p:spPr>
          <a:xfrm>
            <a:off x="10264582" y="887095"/>
            <a:ext cx="1920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by Xiyang Wang,</a:t>
            </a:r>
          </a:p>
          <a:p>
            <a:r>
              <a:rPr lang="en-US" altLang="zh-CN" dirty="0">
                <a:latin typeface="Helvetica" pitchFamily="2" charset="0"/>
                <a:sym typeface="+mn-ea"/>
              </a:rPr>
              <a:t>Hongyu Zhang</a:t>
            </a:r>
            <a:endParaRPr lang="zh-CN" altLang="en-US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D86D587D-61D8-A847-A0B2-FFC96EB7EEFC}"/>
              </a:ext>
            </a:extLst>
          </p:cNvPr>
          <p:cNvCxnSpPr/>
          <p:nvPr/>
        </p:nvCxnSpPr>
        <p:spPr>
          <a:xfrm>
            <a:off x="2945812" y="2786495"/>
            <a:ext cx="220420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03060E1F-023D-6E43-B6C4-3817E3AC202A}"/>
              </a:ext>
            </a:extLst>
          </p:cNvPr>
          <p:cNvSpPr/>
          <p:nvPr/>
        </p:nvSpPr>
        <p:spPr>
          <a:xfrm>
            <a:off x="3822355" y="2319421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light</a:t>
            </a:r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1517A7-2F74-CC42-9437-AB89288D69A3}"/>
              </a:ext>
            </a:extLst>
          </p:cNvPr>
          <p:cNvSpPr/>
          <p:nvPr/>
        </p:nvSpPr>
        <p:spPr>
          <a:xfrm>
            <a:off x="1968820" y="788348"/>
            <a:ext cx="8444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Measurement on attenuation length(</a:t>
            </a:r>
            <a:r>
              <a:rPr lang="en-US" altLang="zh-CN" sz="2800" i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L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) of Scintillator</a:t>
            </a:r>
          </a:p>
        </p:txBody>
      </p:sp>
    </p:spTree>
    <p:extLst>
      <p:ext uri="{BB962C8B-B14F-4D97-AF65-F5344CB8AC3E}">
        <p14:creationId xmlns:p14="http://schemas.microsoft.com/office/powerpoint/2010/main" val="420329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B9CB504-4902-1147-96ED-4509462217DB}"/>
              </a:ext>
            </a:extLst>
          </p:cNvPr>
          <p:cNvSpPr/>
          <p:nvPr/>
        </p:nvSpPr>
        <p:spPr>
          <a:xfrm>
            <a:off x="2767850" y="776802"/>
            <a:ext cx="8004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Measurement on attenuation length of Scintillator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6F784E2-5FC1-8244-B648-B8DFBE697213}"/>
              </a:ext>
            </a:extLst>
          </p:cNvPr>
          <p:cNvSpPr/>
          <p:nvPr/>
        </p:nvSpPr>
        <p:spPr>
          <a:xfrm>
            <a:off x="7250447" y="302742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detected photon reduced 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as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blocks of scintillator increased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FBB05B-C94E-6A49-A5DA-C3DD41EE2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35" y="1947076"/>
            <a:ext cx="2224434" cy="13570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DD8F8-37C5-3549-9797-5D24E3DA7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7" y="3986706"/>
            <a:ext cx="2224433" cy="135707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7A3132-8D22-694F-BB8F-F9B0D3282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54" y="4027637"/>
            <a:ext cx="2224433" cy="135707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45B262D-4A33-C845-A8F0-ED3BF5177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74" y="4027637"/>
            <a:ext cx="2224433" cy="135707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76453B8-126E-9748-BAD8-DE0CE084E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7" y="1948347"/>
            <a:ext cx="2224432" cy="135706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67D6967-D54A-6D44-BE16-82483A4F18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0" y="1947076"/>
            <a:ext cx="2224432" cy="135706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3DF771C-0A31-3C49-A297-AA1BD0708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53" y="4113549"/>
            <a:ext cx="2174257" cy="132645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578D937-8761-A542-9320-90D88EC887ED}"/>
              </a:ext>
            </a:extLst>
          </p:cNvPr>
          <p:cNvSpPr/>
          <p:nvPr/>
        </p:nvSpPr>
        <p:spPr>
          <a:xfrm>
            <a:off x="1088563" y="3316218"/>
            <a:ext cx="362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zh-CN" altLang="en-US" sz="160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9B1A7CA-5561-0C4B-A069-801B8226940C}"/>
              </a:ext>
            </a:extLst>
          </p:cNvPr>
          <p:cNvSpPr/>
          <p:nvPr/>
        </p:nvSpPr>
        <p:spPr>
          <a:xfrm>
            <a:off x="3576496" y="3316083"/>
            <a:ext cx="362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CN" altLang="en-US" sz="160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7BC57E-CE1B-774D-866E-843E97AC097B}"/>
              </a:ext>
            </a:extLst>
          </p:cNvPr>
          <p:cNvSpPr/>
          <p:nvPr/>
        </p:nvSpPr>
        <p:spPr>
          <a:xfrm>
            <a:off x="5576334" y="3289168"/>
            <a:ext cx="362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CN" altLang="en-US" sz="160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6EDE137-4625-BF4F-933D-D07C944C243D}"/>
              </a:ext>
            </a:extLst>
          </p:cNvPr>
          <p:cNvSpPr/>
          <p:nvPr/>
        </p:nvSpPr>
        <p:spPr>
          <a:xfrm>
            <a:off x="1091022" y="5355771"/>
            <a:ext cx="362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        </a:t>
            </a:r>
            <a:endParaRPr lang="zh-CN" altLang="en-US" sz="160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6444318-C2FF-6742-B45A-FEA16BDED2A9}"/>
              </a:ext>
            </a:extLst>
          </p:cNvPr>
          <p:cNvSpPr/>
          <p:nvPr/>
        </p:nvSpPr>
        <p:spPr>
          <a:xfrm>
            <a:off x="3560712" y="5384289"/>
            <a:ext cx="362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endParaRPr lang="zh-CN" altLang="en-US" sz="160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27F05E8-24C3-654F-A094-B035FB81DAFD}"/>
              </a:ext>
            </a:extLst>
          </p:cNvPr>
          <p:cNvSpPr/>
          <p:nvPr/>
        </p:nvSpPr>
        <p:spPr>
          <a:xfrm>
            <a:off x="2974021" y="6010197"/>
            <a:ext cx="768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zh-CN" altLang="en-US" sz="280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7788B1D-7997-1646-A8F3-B177F1E3C291}"/>
              </a:ext>
            </a:extLst>
          </p:cNvPr>
          <p:cNvSpPr/>
          <p:nvPr/>
        </p:nvSpPr>
        <p:spPr>
          <a:xfrm>
            <a:off x="7468415" y="5407658"/>
            <a:ext cx="1868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background</a:t>
            </a:r>
            <a:endParaRPr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04BCFBD-F08E-5D4B-877B-8FFF2ABCDDC9}"/>
              </a:ext>
            </a:extLst>
          </p:cNvPr>
          <p:cNvSpPr/>
          <p:nvPr/>
        </p:nvSpPr>
        <p:spPr>
          <a:xfrm>
            <a:off x="5590396" y="5372295"/>
            <a:ext cx="362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endParaRPr lang="zh-CN" altLang="en-US" sz="16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E69C73-6AB9-984F-96F5-84CFB4B4A024}"/>
              </a:ext>
            </a:extLst>
          </p:cNvPr>
          <p:cNvSpPr/>
          <p:nvPr/>
        </p:nvSpPr>
        <p:spPr>
          <a:xfrm>
            <a:off x="9304264" y="4748646"/>
            <a:ext cx="1988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When LED off</a:t>
            </a:r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851DE67-5EA1-5147-8C51-FA6176F35D11}"/>
              </a:ext>
            </a:extLst>
          </p:cNvPr>
          <p:cNvSpPr/>
          <p:nvPr/>
        </p:nvSpPr>
        <p:spPr>
          <a:xfrm>
            <a:off x="7504399" y="2337453"/>
            <a:ext cx="2212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Testing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time: 5min</a:t>
            </a:r>
          </a:p>
        </p:txBody>
      </p:sp>
    </p:spTree>
    <p:extLst>
      <p:ext uri="{BB962C8B-B14F-4D97-AF65-F5344CB8AC3E}">
        <p14:creationId xmlns:p14="http://schemas.microsoft.com/office/powerpoint/2010/main" val="2746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85C85E2-7230-6141-89E7-BE3CA829EEFE}"/>
                  </a:ext>
                </a:extLst>
              </p:cNvPr>
              <p:cNvSpPr/>
              <p:nvPr/>
            </p:nvSpPr>
            <p:spPr>
              <a:xfrm>
                <a:off x="4974475" y="5812889"/>
                <a:ext cx="2243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𝐿</m:t>
                    </m:r>
                    <m:r>
                      <a:rPr lang="en-US" altLang="zh-CN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m:rPr>
                        <m:nor/>
                      </m:rPr>
                      <a:rPr lang="en-US" altLang="zh-CN" b="0" i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(4.37</m:t>
                    </m:r>
                    <m:r>
                      <m:rPr>
                        <m:nor/>
                      </m:rPr>
                      <a:rPr lang="en-US" altLang="zh-CN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±</m:t>
                    </m:r>
                    <m:r>
                      <m:rPr>
                        <m:nor/>
                      </m:rPr>
                      <a:rPr lang="en-US" altLang="zh-CN" b="0" i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m:t>0.11</m:t>
                    </m:r>
                  </m:oMath>
                </a14:m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 cm</a:t>
                </a:r>
                <a:endParaRPr lang="zh-CN" altLang="en-US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85C85E2-7230-6141-89E7-BE3CA829E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475" y="5812889"/>
                <a:ext cx="2243050" cy="369332"/>
              </a:xfrm>
              <a:prstGeom prst="rect">
                <a:avLst/>
              </a:prstGeom>
              <a:blipFill>
                <a:blip r:embed="rId4"/>
                <a:stretch>
                  <a:fillRect t="-6667" r="-224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63138839-135E-594A-B7AF-4746CE66251C}"/>
              </a:ext>
            </a:extLst>
          </p:cNvPr>
          <p:cNvSpPr txBox="1"/>
          <p:nvPr/>
        </p:nvSpPr>
        <p:spPr>
          <a:xfrm>
            <a:off x="1881956" y="5099679"/>
            <a:ext cx="1955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blocks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 scintillator</a:t>
            </a:r>
            <a:endParaRPr kumimoji="1"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B145EDEA-1031-E541-86F1-FA54381A66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86" t="-1" b="7178"/>
          <a:stretch/>
        </p:blipFill>
        <p:spPr>
          <a:xfrm>
            <a:off x="902824" y="2449972"/>
            <a:ext cx="3740257" cy="26428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5B0B7C2-5C70-8143-8078-42AEBFA7E1EC}"/>
                  </a:ext>
                </a:extLst>
              </p:cNvPr>
              <p:cNvSpPr txBox="1"/>
              <p:nvPr/>
            </p:nvSpPr>
            <p:spPr>
              <a:xfrm>
                <a:off x="4878745" y="4599863"/>
                <a:ext cx="2915742" cy="807593"/>
              </a:xfrm>
              <a:prstGeom prst="rect">
                <a:avLst/>
              </a:prstGeom>
              <a:noFill/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Attenuation formula </a:t>
                </a:r>
                <a:r>
                  <a:rPr lang="zh-CN" altLang="en-US" sz="200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：</a:t>
                </a:r>
                <a:endParaRPr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lang="zh-CN" altLang="en-US" sz="200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1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f>
                          <m:f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zh-CN" altLang="en-US" sz="200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5B0B7C2-5C70-8143-8078-42AEBFA7E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745" y="4599863"/>
                <a:ext cx="2915742" cy="807593"/>
              </a:xfrm>
              <a:prstGeom prst="rect">
                <a:avLst/>
              </a:prstGeom>
              <a:blipFill>
                <a:blip r:embed="rId6"/>
                <a:stretch>
                  <a:fillRect l="-1724" t="-3030" r="-3879" b="-1515"/>
                </a:stretch>
              </a:blip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472757C-49CF-3D48-B5EB-192746D90BBB}"/>
                  </a:ext>
                </a:extLst>
              </p:cNvPr>
              <p:cNvSpPr/>
              <p:nvPr/>
            </p:nvSpPr>
            <p:spPr>
              <a:xfrm>
                <a:off x="4843056" y="2698864"/>
                <a:ext cx="4911922" cy="1007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light yield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the integration of spectrum</a:t>
                </a:r>
              </a:p>
              <a:p>
                <a:endParaRPr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y = y </a:t>
                </a:r>
                <a:r>
                  <a:rPr lang="en-US" altLang="zh-CN" baseline="-25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signal </a:t>
                </a:r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- y </a:t>
                </a:r>
                <a:r>
                  <a:rPr lang="en-US" altLang="zh-CN" baseline="-250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background     </a:t>
                </a:r>
                <a:r>
                  <a:rPr lang="en-US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(to cut dark counts)</a:t>
                </a:r>
                <a:endPara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472757C-49CF-3D48-B5EB-192746D90B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056" y="2698864"/>
                <a:ext cx="4911922" cy="1007135"/>
              </a:xfrm>
              <a:prstGeom prst="rect">
                <a:avLst/>
              </a:prstGeom>
              <a:blipFill>
                <a:blip r:embed="rId7"/>
                <a:stretch>
                  <a:fillRect l="-1034" r="-258" b="-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D436A0D4-A3C1-0D42-B520-2D57BB365B3A}"/>
              </a:ext>
            </a:extLst>
          </p:cNvPr>
          <p:cNvSpPr/>
          <p:nvPr/>
        </p:nvSpPr>
        <p:spPr>
          <a:xfrm>
            <a:off x="7794487" y="5850945"/>
            <a:ext cx="3741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Need study of more samples……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420F58-D536-0A41-941C-885A39B8D87C}"/>
              </a:ext>
            </a:extLst>
          </p:cNvPr>
          <p:cNvSpPr txBox="1"/>
          <p:nvPr/>
        </p:nvSpPr>
        <p:spPr>
          <a:xfrm rot="10800000">
            <a:off x="436327" y="2783991"/>
            <a:ext cx="461665" cy="2141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y</a:t>
            </a:r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4BFDEE5-8963-0D45-8035-0EE29215926A}"/>
              </a:ext>
            </a:extLst>
          </p:cNvPr>
          <p:cNvSpPr/>
          <p:nvPr/>
        </p:nvSpPr>
        <p:spPr>
          <a:xfrm>
            <a:off x="2018970" y="799145"/>
            <a:ext cx="8962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Measurement on attenuation length of Scintillator strips</a:t>
            </a:r>
          </a:p>
        </p:txBody>
      </p:sp>
    </p:spTree>
    <p:extLst>
      <p:ext uri="{BB962C8B-B14F-4D97-AF65-F5344CB8AC3E}">
        <p14:creationId xmlns:p14="http://schemas.microsoft.com/office/powerpoint/2010/main" val="3815096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z="2000" smtClean="0"/>
              <a:t>8</a:t>
            </a:fld>
            <a:endParaRPr kumimoji="1"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89F9CCC-D93B-4E47-8C65-AB6855475051}"/>
              </a:ext>
            </a:extLst>
          </p:cNvPr>
          <p:cNvSpPr/>
          <p:nvPr/>
        </p:nvSpPr>
        <p:spPr>
          <a:xfrm>
            <a:off x="2801452" y="1947911"/>
            <a:ext cx="1949893" cy="667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Photon signal 1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9B6C23B-BD08-2748-A4C3-5465C1DCC9F3}"/>
              </a:ext>
            </a:extLst>
          </p:cNvPr>
          <p:cNvSpPr/>
          <p:nvPr/>
        </p:nvSpPr>
        <p:spPr>
          <a:xfrm>
            <a:off x="8328222" y="1990301"/>
            <a:ext cx="1550504" cy="5996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preamplifier</a:t>
            </a:r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6B4C729-EF46-214B-87A9-FC1472BA1BE8}"/>
              </a:ext>
            </a:extLst>
          </p:cNvPr>
          <p:cNvSpPr/>
          <p:nvPr/>
        </p:nvSpPr>
        <p:spPr>
          <a:xfrm>
            <a:off x="8819770" y="1194194"/>
            <a:ext cx="567408" cy="5057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HV</a:t>
            </a:r>
          </a:p>
          <a:p>
            <a:pPr algn="ctr"/>
            <a:r>
              <a:rPr kumimoji="1" lang="en-US" altLang="zh-CN" dirty="0"/>
              <a:t>LV</a:t>
            </a:r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88A1D9D-39D8-F74E-BE60-40F4FB16CDA0}"/>
              </a:ext>
            </a:extLst>
          </p:cNvPr>
          <p:cNvSpPr/>
          <p:nvPr/>
        </p:nvSpPr>
        <p:spPr>
          <a:xfrm>
            <a:off x="10896553" y="2440886"/>
            <a:ext cx="787189" cy="5796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DAQ</a:t>
            </a:r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67C5761-2B23-3048-B67B-33617A02C5A7}"/>
              </a:ext>
            </a:extLst>
          </p:cNvPr>
          <p:cNvSpPr/>
          <p:nvPr/>
        </p:nvSpPr>
        <p:spPr>
          <a:xfrm>
            <a:off x="6085253" y="1945144"/>
            <a:ext cx="787188" cy="6365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MPPC1</a:t>
            </a:r>
            <a:endParaRPr kumimoji="1" lang="zh-CN" altLang="en-US"/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929EB7ED-876A-1B41-B177-CD00226E9843}"/>
              </a:ext>
            </a:extLst>
          </p:cNvPr>
          <p:cNvCxnSpPr>
            <a:cxnSpLocks/>
            <a:stCxn id="11" idx="3"/>
            <a:endCxn id="8" idx="1"/>
          </p:cNvCxnSpPr>
          <p:nvPr/>
        </p:nvCxnSpPr>
        <p:spPr>
          <a:xfrm>
            <a:off x="6872441" y="2263405"/>
            <a:ext cx="1455781" cy="267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8F2BA8ED-5C03-1549-990D-EBAA403811B3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9878726" y="2290132"/>
            <a:ext cx="1017827" cy="4405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EA7F065C-A316-244A-9848-291186AA5B06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9103474" y="1699951"/>
            <a:ext cx="0" cy="2903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DA7E13A9-2CD6-074D-B378-7E8FE55C4E03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4751345" y="2263405"/>
            <a:ext cx="1333908" cy="183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1AA6921D-15E7-234A-8724-837D50B50B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3" y="4162116"/>
            <a:ext cx="3839039" cy="2559359"/>
          </a:xfrm>
          <a:prstGeom prst="rect">
            <a:avLst/>
          </a:prstGeom>
        </p:spPr>
      </p:pic>
      <p:sp>
        <p:nvSpPr>
          <p:cNvPr id="69" name="矩形 68">
            <a:extLst>
              <a:ext uri="{FF2B5EF4-FFF2-40B4-BE49-F238E27FC236}">
                <a16:creationId xmlns:a16="http://schemas.microsoft.com/office/drawing/2014/main" id="{BF3C18B0-D895-EC48-869D-BD7120434BD4}"/>
              </a:ext>
            </a:extLst>
          </p:cNvPr>
          <p:cNvSpPr/>
          <p:nvPr/>
        </p:nvSpPr>
        <p:spPr>
          <a:xfrm>
            <a:off x="4820766" y="4448698"/>
            <a:ext cx="1550504" cy="599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signal</a:t>
            </a:r>
            <a:r>
              <a:rPr kumimoji="1" lang="zh-CN" altLang="en-US"/>
              <a:t> </a:t>
            </a:r>
            <a:r>
              <a:rPr kumimoji="1" lang="en-US" altLang="zh-CN" dirty="0"/>
              <a:t>1</a:t>
            </a:r>
            <a:endParaRPr kumimoji="1"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40FC3B11-B557-1441-B0A6-746C489DB035}"/>
              </a:ext>
            </a:extLst>
          </p:cNvPr>
          <p:cNvSpPr/>
          <p:nvPr/>
        </p:nvSpPr>
        <p:spPr>
          <a:xfrm>
            <a:off x="6680943" y="4453942"/>
            <a:ext cx="1550504" cy="599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signal</a:t>
            </a:r>
            <a:r>
              <a:rPr kumimoji="1" lang="zh-CN" altLang="en-US"/>
              <a:t> </a:t>
            </a:r>
            <a:r>
              <a:rPr kumimoji="1" lang="en-US" altLang="zh-CN" dirty="0"/>
              <a:t>2</a:t>
            </a:r>
            <a:endParaRPr kumimoji="1" lang="zh-CN" altLang="en-US"/>
          </a:p>
        </p:txBody>
      </p:sp>
      <p:cxnSp>
        <p:nvCxnSpPr>
          <p:cNvPr id="71" name="直线箭头连接符 70">
            <a:extLst>
              <a:ext uri="{FF2B5EF4-FFF2-40B4-BE49-F238E27FC236}">
                <a16:creationId xmlns:a16="http://schemas.microsoft.com/office/drawing/2014/main" id="{B456BD11-E0B3-4647-834C-F1C2FB9F2176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5596018" y="5048359"/>
            <a:ext cx="0" cy="638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线箭头连接符 71">
            <a:extLst>
              <a:ext uri="{FF2B5EF4-FFF2-40B4-BE49-F238E27FC236}">
                <a16:creationId xmlns:a16="http://schemas.microsoft.com/office/drawing/2014/main" id="{C924D0C0-62CD-E54C-96BF-B5C4C9AD0233}"/>
              </a:ext>
            </a:extLst>
          </p:cNvPr>
          <p:cNvCxnSpPr>
            <a:cxnSpLocks/>
          </p:cNvCxnSpPr>
          <p:nvPr/>
        </p:nvCxnSpPr>
        <p:spPr>
          <a:xfrm>
            <a:off x="7509983" y="5048359"/>
            <a:ext cx="0" cy="638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>
            <a:extLst>
              <a:ext uri="{FF2B5EF4-FFF2-40B4-BE49-F238E27FC236}">
                <a16:creationId xmlns:a16="http://schemas.microsoft.com/office/drawing/2014/main" id="{CC2766C1-2AFD-BE40-8028-6E1C2779059B}"/>
              </a:ext>
            </a:extLst>
          </p:cNvPr>
          <p:cNvSpPr/>
          <p:nvPr/>
        </p:nvSpPr>
        <p:spPr>
          <a:xfrm>
            <a:off x="4617828" y="5687344"/>
            <a:ext cx="1861019" cy="5728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discriminator</a:t>
            </a:r>
            <a:r>
              <a:rPr kumimoji="1" lang="zh-CN" altLang="en-US"/>
              <a:t> </a:t>
            </a:r>
            <a:r>
              <a:rPr kumimoji="1" lang="en-US" altLang="zh-CN" dirty="0"/>
              <a:t>1</a:t>
            </a:r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EA435F90-3207-E940-9915-3D776278A172}"/>
                  </a:ext>
                </a:extLst>
              </p:cNvPr>
              <p:cNvSpPr/>
              <p:nvPr/>
            </p:nvSpPr>
            <p:spPr>
              <a:xfrm>
                <a:off x="9117719" y="5114765"/>
                <a:ext cx="18134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zh-CN" alt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EA435F90-3207-E940-9915-3D776278A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7719" y="5114765"/>
                <a:ext cx="1813445" cy="461665"/>
              </a:xfrm>
              <a:prstGeom prst="rect">
                <a:avLst/>
              </a:prstGeom>
              <a:blipFill>
                <a:blip r:embed="rId6"/>
                <a:stretch>
                  <a:fillRect l="-699" t="-10526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D936401F-8C7F-404D-B2AF-A3373B8B8972}"/>
                  </a:ext>
                </a:extLst>
              </p:cNvPr>
              <p:cNvSpPr txBox="1"/>
              <p:nvPr/>
            </p:nvSpPr>
            <p:spPr>
              <a:xfrm>
                <a:off x="8322139" y="5648337"/>
                <a:ext cx="2834640" cy="745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D936401F-8C7F-404D-B2AF-A3373B8B8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139" y="5648337"/>
                <a:ext cx="2834640" cy="745204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矩形 80">
            <a:extLst>
              <a:ext uri="{FF2B5EF4-FFF2-40B4-BE49-F238E27FC236}">
                <a16:creationId xmlns:a16="http://schemas.microsoft.com/office/drawing/2014/main" id="{A2F192A1-0FA3-3E4A-90AE-FF8AEBD0566B}"/>
              </a:ext>
            </a:extLst>
          </p:cNvPr>
          <p:cNvSpPr/>
          <p:nvPr/>
        </p:nvSpPr>
        <p:spPr>
          <a:xfrm>
            <a:off x="3280479" y="737371"/>
            <a:ext cx="59699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Measurement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of time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resolution (𝛿𝑇)</a:t>
            </a: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8E907B07-538D-4D4C-AEFD-A19A2A22D8F8}"/>
              </a:ext>
            </a:extLst>
          </p:cNvPr>
          <p:cNvSpPr/>
          <p:nvPr/>
        </p:nvSpPr>
        <p:spPr>
          <a:xfrm>
            <a:off x="2729937" y="5114765"/>
            <a:ext cx="580421" cy="4025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/>
              <a:t>HV</a:t>
            </a:r>
          </a:p>
          <a:p>
            <a:pPr algn="ctr"/>
            <a:r>
              <a:rPr kumimoji="1" lang="en-US" altLang="zh-CN" sz="1600" dirty="0"/>
              <a:t>LV</a:t>
            </a:r>
            <a:endParaRPr kumimoji="1" lang="zh-CN" altLang="en-US" sz="1600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0768F3B2-50D8-A849-AFAD-619109316DEC}"/>
              </a:ext>
            </a:extLst>
          </p:cNvPr>
          <p:cNvSpPr/>
          <p:nvPr/>
        </p:nvSpPr>
        <p:spPr>
          <a:xfrm>
            <a:off x="6661205" y="5679110"/>
            <a:ext cx="1861017" cy="5728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discriminator</a:t>
            </a:r>
            <a:r>
              <a:rPr kumimoji="1" lang="zh-CN" altLang="en-US"/>
              <a:t> </a:t>
            </a:r>
            <a:r>
              <a:rPr kumimoji="1" lang="en-US" altLang="zh-CN" dirty="0"/>
              <a:t>2</a:t>
            </a:r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D3AC5E8A-8C1D-E94C-BE78-5A3827904CC5}"/>
                  </a:ext>
                </a:extLst>
              </p:cNvPr>
              <p:cNvSpPr/>
              <p:nvPr/>
            </p:nvSpPr>
            <p:spPr>
              <a:xfrm>
                <a:off x="5364897" y="6229559"/>
                <a:ext cx="462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D3AC5E8A-8C1D-E94C-BE78-5A3827904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897" y="6229559"/>
                <a:ext cx="46224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6F69EC97-85CA-2048-9E28-B319250917ED}"/>
                  </a:ext>
                </a:extLst>
              </p:cNvPr>
              <p:cNvSpPr/>
              <p:nvPr/>
            </p:nvSpPr>
            <p:spPr>
              <a:xfrm>
                <a:off x="7357931" y="6229559"/>
                <a:ext cx="467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6F69EC97-85CA-2048-9E28-B31925091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931" y="6229559"/>
                <a:ext cx="46756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矩形 105">
            <a:extLst>
              <a:ext uri="{FF2B5EF4-FFF2-40B4-BE49-F238E27FC236}">
                <a16:creationId xmlns:a16="http://schemas.microsoft.com/office/drawing/2014/main" id="{9703A64D-DD90-C049-A1CB-28B75D27C984}"/>
              </a:ext>
            </a:extLst>
          </p:cNvPr>
          <p:cNvSpPr/>
          <p:nvPr/>
        </p:nvSpPr>
        <p:spPr>
          <a:xfrm>
            <a:off x="563052" y="5853708"/>
            <a:ext cx="1058355" cy="502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signal</a:t>
            </a:r>
            <a:r>
              <a:rPr kumimoji="1" lang="zh-CN" altLang="en-US"/>
              <a:t> </a:t>
            </a:r>
            <a:r>
              <a:rPr kumimoji="1" lang="en-US" altLang="zh-CN" dirty="0"/>
              <a:t>1</a:t>
            </a:r>
            <a:endParaRPr kumimoji="1" lang="zh-CN" altLang="en-US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762EF520-68C4-8046-B726-57DB553188C8}"/>
              </a:ext>
            </a:extLst>
          </p:cNvPr>
          <p:cNvSpPr/>
          <p:nvPr/>
        </p:nvSpPr>
        <p:spPr>
          <a:xfrm>
            <a:off x="2540476" y="6121711"/>
            <a:ext cx="1058355" cy="502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signal</a:t>
            </a:r>
            <a:r>
              <a:rPr kumimoji="1" lang="zh-CN" altLang="en-US"/>
              <a:t> </a:t>
            </a:r>
            <a:r>
              <a:rPr kumimoji="1" lang="en-US" altLang="zh-CN" dirty="0"/>
              <a:t>2</a:t>
            </a:r>
            <a:endParaRPr kumimoji="1"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8F01BAC-AC9D-8A4F-B7AA-F2AC38C97583}"/>
              </a:ext>
            </a:extLst>
          </p:cNvPr>
          <p:cNvSpPr/>
          <p:nvPr/>
        </p:nvSpPr>
        <p:spPr>
          <a:xfrm>
            <a:off x="-169291" y="2104962"/>
            <a:ext cx="2618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/>
              <a:t> </a:t>
            </a:r>
          </a:p>
          <a:p>
            <a:pPr algn="ctr"/>
            <a:r>
              <a:rPr kumimoji="1" lang="en-US" altLang="zh-CN" dirty="0"/>
              <a:t>Generator</a:t>
            </a:r>
            <a:r>
              <a:rPr kumimoji="1" lang="zh-CN" altLang="en-US"/>
              <a:t> </a:t>
            </a:r>
            <a:r>
              <a:rPr kumimoji="1" lang="en-US" altLang="zh-CN" dirty="0"/>
              <a:t>driving</a:t>
            </a:r>
            <a:r>
              <a:rPr kumimoji="1" lang="zh-CN" altLang="en-US"/>
              <a:t> </a:t>
            </a:r>
            <a:r>
              <a:rPr kumimoji="1" lang="en-US" altLang="zh-CN" dirty="0"/>
              <a:t>LED</a:t>
            </a:r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C43D6F7-1AB1-3844-B07B-2746C1DB433A}"/>
              </a:ext>
            </a:extLst>
          </p:cNvPr>
          <p:cNvSpPr/>
          <p:nvPr/>
        </p:nvSpPr>
        <p:spPr>
          <a:xfrm>
            <a:off x="2773086" y="2918262"/>
            <a:ext cx="1949893" cy="667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Photon signal 2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6F7BB8D-9B89-6F4D-969E-4C4B63560CF0}"/>
              </a:ext>
            </a:extLst>
          </p:cNvPr>
          <p:cNvSpPr/>
          <p:nvPr/>
        </p:nvSpPr>
        <p:spPr>
          <a:xfrm>
            <a:off x="8328222" y="2928484"/>
            <a:ext cx="1550504" cy="5996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preamplifier</a:t>
            </a:r>
            <a:endParaRPr kumimoji="1"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35CB8F2-7AEB-864E-9541-FDF6E94F5F64}"/>
              </a:ext>
            </a:extLst>
          </p:cNvPr>
          <p:cNvSpPr/>
          <p:nvPr/>
        </p:nvSpPr>
        <p:spPr>
          <a:xfrm>
            <a:off x="8819770" y="3789475"/>
            <a:ext cx="567408" cy="5057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HV</a:t>
            </a:r>
          </a:p>
          <a:p>
            <a:pPr algn="ctr"/>
            <a:r>
              <a:rPr kumimoji="1" lang="en-US" altLang="zh-CN" dirty="0"/>
              <a:t>LV</a:t>
            </a:r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817CC5C-44F5-AE4E-A265-83EE3B76F339}"/>
              </a:ext>
            </a:extLst>
          </p:cNvPr>
          <p:cNvSpPr/>
          <p:nvPr/>
        </p:nvSpPr>
        <p:spPr>
          <a:xfrm>
            <a:off x="6085253" y="2951634"/>
            <a:ext cx="787188" cy="5996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MPPC2</a:t>
            </a:r>
            <a:endParaRPr kumimoji="1" lang="zh-CN" altLang="en-US"/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9EDBD2E9-1E31-F64D-BA36-13F2460B9A7E}"/>
              </a:ext>
            </a:extLst>
          </p:cNvPr>
          <p:cNvCxnSpPr>
            <a:cxnSpLocks/>
            <a:stCxn id="37" idx="3"/>
            <a:endCxn id="34" idx="1"/>
          </p:cNvCxnSpPr>
          <p:nvPr/>
        </p:nvCxnSpPr>
        <p:spPr>
          <a:xfrm flipV="1">
            <a:off x="6872441" y="3228315"/>
            <a:ext cx="1455781" cy="231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AB1266C5-4CE2-A541-9951-0FB27396FD9E}"/>
              </a:ext>
            </a:extLst>
          </p:cNvPr>
          <p:cNvCxnSpPr>
            <a:cxnSpLocks/>
            <a:stCxn id="34" idx="3"/>
            <a:endCxn id="10" idx="1"/>
          </p:cNvCxnSpPr>
          <p:nvPr/>
        </p:nvCxnSpPr>
        <p:spPr>
          <a:xfrm flipV="1">
            <a:off x="9878726" y="2730725"/>
            <a:ext cx="1017827" cy="4975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7DC6E458-FD5D-BC41-8650-6E158542875D}"/>
              </a:ext>
            </a:extLst>
          </p:cNvPr>
          <p:cNvCxnSpPr>
            <a:cxnSpLocks/>
            <a:stCxn id="33" idx="3"/>
            <a:endCxn id="37" idx="1"/>
          </p:cNvCxnSpPr>
          <p:nvPr/>
        </p:nvCxnSpPr>
        <p:spPr>
          <a:xfrm flipV="1">
            <a:off x="4722979" y="3251465"/>
            <a:ext cx="1362274" cy="6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9A0EF318-0FF9-0441-AD6C-2FE916A78007}"/>
              </a:ext>
            </a:extLst>
          </p:cNvPr>
          <p:cNvSpPr/>
          <p:nvPr/>
        </p:nvSpPr>
        <p:spPr>
          <a:xfrm>
            <a:off x="10417440" y="869212"/>
            <a:ext cx="1762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Helvetica" pitchFamily="2" charset="0"/>
                <a:sym typeface="+mn-ea"/>
              </a:rPr>
              <a:t>by </a:t>
            </a:r>
          </a:p>
          <a:p>
            <a:r>
              <a:rPr lang="en-US" altLang="zh-CN" dirty="0">
                <a:latin typeface="Helvetica" pitchFamily="2" charset="0"/>
                <a:sym typeface="+mn-ea"/>
              </a:rPr>
              <a:t>Hongyu Zhang,</a:t>
            </a:r>
          </a:p>
          <a:p>
            <a:r>
              <a:rPr lang="en-US" altLang="zh-CN" dirty="0">
                <a:latin typeface="Helvetica" pitchFamily="2" charset="0"/>
                <a:sym typeface="+mn-ea"/>
              </a:rPr>
              <a:t>Yuxin Liu</a:t>
            </a:r>
            <a:endParaRPr lang="zh-CN" altLang="en-US" dirty="0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165AF347-F0DD-6E48-895F-86E90377805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53" y="1216823"/>
            <a:ext cx="1629752" cy="1086501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AE6F6AF-4A2D-964B-9B5C-9306275B6D62}"/>
              </a:ext>
            </a:extLst>
          </p:cNvPr>
          <p:cNvSpPr/>
          <p:nvPr/>
        </p:nvSpPr>
        <p:spPr>
          <a:xfrm>
            <a:off x="513056" y="889948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scintillator</a:t>
            </a:r>
            <a:endParaRPr lang="zh-CN" altLang="en-US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9F8D8AE3-1B40-334F-A230-93E1E75FCA6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" y="2801689"/>
            <a:ext cx="1754342" cy="1169562"/>
          </a:xfrm>
          <a:prstGeom prst="rect">
            <a:avLst/>
          </a:prstGeom>
        </p:spPr>
      </p:pic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2A476655-5CC2-3443-A795-2DE7D14924D0}"/>
              </a:ext>
            </a:extLst>
          </p:cNvPr>
          <p:cNvCxnSpPr>
            <a:cxnSpLocks/>
            <a:stCxn id="35" idx="0"/>
            <a:endCxn id="34" idx="2"/>
          </p:cNvCxnSpPr>
          <p:nvPr/>
        </p:nvCxnSpPr>
        <p:spPr>
          <a:xfrm flipV="1">
            <a:off x="9103474" y="3528145"/>
            <a:ext cx="0" cy="26133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1C4C88F2-DA08-334E-BDF4-618F04E6847A}"/>
              </a:ext>
            </a:extLst>
          </p:cNvPr>
          <p:cNvSpPr/>
          <p:nvPr/>
        </p:nvSpPr>
        <p:spPr>
          <a:xfrm>
            <a:off x="9982200" y="2108167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/>
              <a:t>signal</a:t>
            </a:r>
            <a:r>
              <a:rPr kumimoji="1" lang="zh-CN" altLang="en-US"/>
              <a:t> </a:t>
            </a:r>
            <a:r>
              <a:rPr kumimoji="1" lang="en-US" altLang="zh-CN" dirty="0"/>
              <a:t>1</a:t>
            </a:r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4EED13F-4EB4-ED45-9B43-0008D78698DA}"/>
              </a:ext>
            </a:extLst>
          </p:cNvPr>
          <p:cNvSpPr/>
          <p:nvPr/>
        </p:nvSpPr>
        <p:spPr>
          <a:xfrm>
            <a:off x="10007042" y="304364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dirty="0"/>
              <a:t>signal</a:t>
            </a:r>
            <a:r>
              <a:rPr kumimoji="1" lang="zh-CN" altLang="en-US"/>
              <a:t> </a:t>
            </a:r>
            <a:r>
              <a:rPr kumimoji="1" lang="en-US" altLang="zh-CN" dirty="0"/>
              <a:t>2</a:t>
            </a:r>
            <a:endParaRPr kumimoji="1" lang="zh-CN" altLang="en-US"/>
          </a:p>
        </p:txBody>
      </p:sp>
      <p:cxnSp>
        <p:nvCxnSpPr>
          <p:cNvPr id="40" name="曲线连接符 39">
            <a:extLst>
              <a:ext uri="{FF2B5EF4-FFF2-40B4-BE49-F238E27FC236}">
                <a16:creationId xmlns:a16="http://schemas.microsoft.com/office/drawing/2014/main" id="{034DB58A-B158-904C-B2E5-8444BCE3AA97}"/>
              </a:ext>
            </a:extLst>
          </p:cNvPr>
          <p:cNvCxnSpPr>
            <a:cxnSpLocks/>
          </p:cNvCxnSpPr>
          <p:nvPr/>
        </p:nvCxnSpPr>
        <p:spPr>
          <a:xfrm rot="5400000">
            <a:off x="8716611" y="2745270"/>
            <a:ext cx="2211194" cy="2886928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43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2696B24-F8F0-6F46-9B51-E1CB00891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354" y="3922517"/>
            <a:ext cx="3518806" cy="26184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1BC337-B522-7541-B00E-77E2AA77BA1A}"/>
              </a:ext>
            </a:extLst>
          </p:cNvPr>
          <p:cNvSpPr/>
          <p:nvPr/>
        </p:nvSpPr>
        <p:spPr>
          <a:xfrm>
            <a:off x="0" y="1"/>
            <a:ext cx="12192000" cy="71845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Study of Scintillator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7B8A59-D789-424E-BE11-CE43F1DC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5B8E-DC02-AD43-BFD8-7366C420080C}" type="slidenum">
              <a:rPr kumimoji="1" lang="zh-CN" altLang="en-US" sz="2000" smtClean="0"/>
              <a:t>9</a:t>
            </a:fld>
            <a:endParaRPr kumimoji="1" lang="zh-CN" altLang="en-US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090933-3201-5147-B974-69D3334BAA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30" y="41446"/>
            <a:ext cx="611696" cy="6116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62674E2-09D8-B942-8AA3-7219C2B13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0" y="4630756"/>
            <a:ext cx="2991198" cy="15983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3D9BD0-4AA0-3943-8D63-F69934DE6E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73" y="1626240"/>
            <a:ext cx="2576451" cy="1717633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C7298A4D-8CAD-A04C-8B2E-5E5E4D278B75}"/>
              </a:ext>
            </a:extLst>
          </p:cNvPr>
          <p:cNvSpPr/>
          <p:nvPr/>
        </p:nvSpPr>
        <p:spPr>
          <a:xfrm>
            <a:off x="3193549" y="789438"/>
            <a:ext cx="4701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DAQ</a:t>
            </a: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：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two</a:t>
            </a: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kinds</a:t>
            </a: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of discriminator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EE4FF5-07FC-214D-9DDF-E9E02398843B}"/>
              </a:ext>
            </a:extLst>
          </p:cNvPr>
          <p:cNvSpPr/>
          <p:nvPr/>
        </p:nvSpPr>
        <p:spPr>
          <a:xfrm>
            <a:off x="275061" y="3647996"/>
            <a:ext cx="4622612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CFD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Oscilloscope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startkick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+CFD</a:t>
            </a:r>
            <a:endParaRPr lang="en-US" altLang="zh-CN" baseline="30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副标题 8">
                <a:extLst>
                  <a:ext uri="{FF2B5EF4-FFF2-40B4-BE49-F238E27FC236}">
                    <a16:creationId xmlns:a16="http://schemas.microsoft.com/office/drawing/2014/main" id="{C3CA6DBB-EA36-354B-97D5-BF75141CC8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90744" y="3986601"/>
                <a:ext cx="5160634" cy="21485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00100" lvl="1" indent="-342900" algn="l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Sampling rate of Oscilloscope</a:t>
                </a:r>
                <a:r>
                  <a:rPr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：</a:t>
                </a:r>
                <a:endParaRPr lang="en-US" altLang="zh-CN" sz="18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lvl="1" algn="l">
                  <a:lnSpc>
                    <a:spcPct val="150000"/>
                  </a:lnSpc>
                </a:pPr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	2.5Gs/s</a:t>
                </a:r>
              </a:p>
              <a:p>
                <a:pPr marL="800100" lvl="1" indent="-342900" algn="l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H</m:t>
                    </m:r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𝐶𝐹𝐷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𝑉</m:t>
                    </m:r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𝑡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−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𝐹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∗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𝑉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(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𝑡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)</m:t>
                    </m:r>
                  </m:oMath>
                </a14:m>
                <a:endParaRPr lang="en-US" altLang="zh-CN" sz="18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800100" lvl="1" indent="-342900" algn="l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Poly fit</a:t>
                </a:r>
                <a:r>
                  <a:rPr lang="zh-CN" altLang="en-US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𝑃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1+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𝑃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2</m:t>
                    </m:r>
                    <m:r>
                      <a:rPr lang="zh-CN" altLang="en-US" sz="1800" i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∗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𝑡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+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𝑃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3∗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𝑡</m:t>
                    </m:r>
                    <m:r>
                      <a:rPr lang="en-US" altLang="zh-CN" sz="1800" i="1" baseline="30000" dirty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2</m:t>
                    </m:r>
                  </m:oMath>
                </a14:m>
                <a:endParaRPr lang="en-US" altLang="zh-CN" sz="1800" baseline="300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800100" lvl="1" indent="-342900" algn="l">
                  <a:lnSpc>
                    <a:spcPct val="15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zh-CN" sz="1800" i="1">
                        <a:latin typeface="Cambria Math" panose="02040503050406030204" pitchFamily="18" charset="0"/>
                      </a:rPr>
                      <m:t>𝑍𝐶𝑃</m:t>
                    </m:r>
                    <m:r>
                      <a:rPr lang="en-US" altLang="zh-CN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 zero crossing point</a:t>
                </a:r>
              </a:p>
            </p:txBody>
          </p:sp>
        </mc:Choice>
        <mc:Fallback>
          <p:sp>
            <p:nvSpPr>
              <p:cNvPr id="17" name="副标题 8">
                <a:extLst>
                  <a:ext uri="{FF2B5EF4-FFF2-40B4-BE49-F238E27FC236}">
                    <a16:creationId xmlns:a16="http://schemas.microsoft.com/office/drawing/2014/main" id="{C3CA6DBB-EA36-354B-97D5-BF75141CC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744" y="3986601"/>
                <a:ext cx="5160634" cy="2148550"/>
              </a:xfrm>
              <a:prstGeom prst="rect">
                <a:avLst/>
              </a:prstGeom>
              <a:blipFill>
                <a:blip r:embed="rId8"/>
                <a:stretch>
                  <a:fillRect b="-1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8620201C-FF61-1E40-9CB7-B8815C44DD60}"/>
              </a:ext>
            </a:extLst>
          </p:cNvPr>
          <p:cNvSpPr/>
          <p:nvPr/>
        </p:nvSpPr>
        <p:spPr>
          <a:xfrm>
            <a:off x="219855" y="6330640"/>
            <a:ext cx="3076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Waveform from Oscilloscope </a:t>
            </a:r>
            <a:endParaRPr lang="zh-CN" altLang="en-US" sz="1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224BCB0-718A-5B41-A658-9AF2970560F0}"/>
              </a:ext>
            </a:extLst>
          </p:cNvPr>
          <p:cNvSpPr/>
          <p:nvPr/>
        </p:nvSpPr>
        <p:spPr>
          <a:xfrm>
            <a:off x="472435" y="2392316"/>
            <a:ext cx="4803303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Trigger</a:t>
            </a:r>
            <a:r>
              <a:rPr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coincidence of two signal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62008FB-B494-2D48-932B-ACB93F855DBC}"/>
                  </a:ext>
                </a:extLst>
              </p:cNvPr>
              <p:cNvSpPr/>
              <p:nvPr/>
            </p:nvSpPr>
            <p:spPr>
              <a:xfrm>
                <a:off x="8797901" y="2449492"/>
                <a:ext cx="20351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62008FB-B494-2D48-932B-ACB93F855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901" y="2449492"/>
                <a:ext cx="2035173" cy="461665"/>
              </a:xfrm>
              <a:prstGeom prst="rect">
                <a:avLst/>
              </a:prstGeom>
              <a:blipFill>
                <a:blip r:embed="rId9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49D98EA8-9534-0244-A1BA-F6A3113AF0AE}"/>
              </a:ext>
            </a:extLst>
          </p:cNvPr>
          <p:cNvSpPr/>
          <p:nvPr/>
        </p:nvSpPr>
        <p:spPr>
          <a:xfrm>
            <a:off x="8829539" y="1700758"/>
            <a:ext cx="2060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TDC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resolution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25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ps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F709171-0C10-BF46-AB25-E9D59A415190}"/>
              </a:ext>
            </a:extLst>
          </p:cNvPr>
          <p:cNvSpPr txBox="1"/>
          <p:nvPr/>
        </p:nvSpPr>
        <p:spPr>
          <a:xfrm rot="10800000">
            <a:off x="3459646" y="4292059"/>
            <a:ext cx="461665" cy="7800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zh-CN" i="1" dirty="0"/>
              <a:t>V</a:t>
            </a:r>
            <a:r>
              <a:rPr kumimoji="1" lang="zh-CN" altLang="en-US" i="1"/>
              <a:t> </a:t>
            </a:r>
            <a:r>
              <a:rPr kumimoji="1" lang="en-US" altLang="zh-CN" dirty="0"/>
              <a:t>/</a:t>
            </a:r>
            <a:r>
              <a:rPr kumimoji="1" lang="zh-CN" altLang="en-US"/>
              <a:t> </a:t>
            </a:r>
            <a:r>
              <a:rPr kumimoji="1" lang="en-US" altLang="zh-CN" dirty="0"/>
              <a:t>mV</a:t>
            </a:r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B244762-0D5D-6749-ADA7-1C525F011D73}"/>
              </a:ext>
            </a:extLst>
          </p:cNvPr>
          <p:cNvSpPr txBox="1"/>
          <p:nvPr/>
        </p:nvSpPr>
        <p:spPr>
          <a:xfrm>
            <a:off x="5752270" y="6382369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 40 ns /div</a:t>
            </a:r>
            <a:endParaRPr kumimoji="1" lang="zh-CN" altLang="en-US"/>
          </a:p>
        </p:txBody>
      </p:sp>
      <p:sp>
        <p:nvSpPr>
          <p:cNvPr id="11" name="下箭头 10">
            <a:extLst>
              <a:ext uri="{FF2B5EF4-FFF2-40B4-BE49-F238E27FC236}">
                <a16:creationId xmlns:a16="http://schemas.microsoft.com/office/drawing/2014/main" id="{DF86D6A4-1957-F546-8ECC-2F5359EB3557}"/>
              </a:ext>
            </a:extLst>
          </p:cNvPr>
          <p:cNvSpPr/>
          <p:nvPr/>
        </p:nvSpPr>
        <p:spPr>
          <a:xfrm rot="17467420" flipH="1">
            <a:off x="6181371" y="3562618"/>
            <a:ext cx="154919" cy="240868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46ADAAB-E76F-8746-B698-803A58CD0C5F}"/>
                  </a:ext>
                </a:extLst>
              </p:cNvPr>
              <p:cNvSpPr/>
              <p:nvPr/>
            </p:nvSpPr>
            <p:spPr>
              <a:xfrm>
                <a:off x="7720630" y="6382369"/>
                <a:ext cx="20213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zh-CN" alt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𝑍𝐶𝑃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𝑍𝐶𝑃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46ADAAB-E76F-8746-B698-803A58CD0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0630" y="6382369"/>
                <a:ext cx="2021387" cy="369332"/>
              </a:xfrm>
              <a:prstGeom prst="rect">
                <a:avLst/>
              </a:prstGeom>
              <a:blipFill>
                <a:blip r:embed="rId1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11788518-1861-3741-B11B-3647789B2C4F}"/>
              </a:ext>
            </a:extLst>
          </p:cNvPr>
          <p:cNvSpPr/>
          <p:nvPr/>
        </p:nvSpPr>
        <p:spPr>
          <a:xfrm>
            <a:off x="261039" y="1469985"/>
            <a:ext cx="11592630" cy="1959015"/>
          </a:xfrm>
          <a:prstGeom prst="rect">
            <a:avLst/>
          </a:prstGeom>
          <a:noFill/>
          <a:ln w="38100"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D76CF-1049-A546-A440-AB23FD781D5A}"/>
              </a:ext>
            </a:extLst>
          </p:cNvPr>
          <p:cNvSpPr/>
          <p:nvPr/>
        </p:nvSpPr>
        <p:spPr>
          <a:xfrm>
            <a:off x="410892" y="1737555"/>
            <a:ext cx="5989908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Leading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edge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LE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N841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+TDC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V1290</a:t>
            </a:r>
            <a:r>
              <a:rPr lang="zh-CN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93BFC91-5B35-3548-BFE2-278B2F953287}"/>
              </a:ext>
            </a:extLst>
          </p:cNvPr>
          <p:cNvSpPr/>
          <p:nvPr/>
        </p:nvSpPr>
        <p:spPr>
          <a:xfrm>
            <a:off x="261038" y="3728036"/>
            <a:ext cx="11592631" cy="3023665"/>
          </a:xfrm>
          <a:prstGeom prst="rect">
            <a:avLst/>
          </a:prstGeom>
          <a:noFill/>
          <a:ln w="38100"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FD92E2D-74E1-7D44-98E1-387451B5E0AE}"/>
                  </a:ext>
                </a:extLst>
              </p:cNvPr>
              <p:cNvSpPr txBox="1"/>
              <p:nvPr/>
            </p:nvSpPr>
            <p:spPr>
              <a:xfrm>
                <a:off x="9813377" y="3043183"/>
                <a:ext cx="2349622" cy="887166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FD92E2D-74E1-7D44-98E1-387451B5E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377" y="3043183"/>
                <a:ext cx="2349622" cy="8871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cmpd="thickThin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3CDC378B-662C-7847-AB83-17693818A6CB}"/>
              </a:ext>
            </a:extLst>
          </p:cNvPr>
          <p:cNvCxnSpPr/>
          <p:nvPr/>
        </p:nvCxnSpPr>
        <p:spPr>
          <a:xfrm>
            <a:off x="4155311" y="4572881"/>
            <a:ext cx="172428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9101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55,&quot;width&quot;:789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7333</TotalTime>
  <Words>866</Words>
  <Application>Microsoft Macintosh PowerPoint</Application>
  <PresentationFormat>宽屏</PresentationFormat>
  <Paragraphs>275</Paragraphs>
  <Slides>21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等线</vt:lpstr>
      <vt:lpstr>等线 Light</vt:lpstr>
      <vt:lpstr>楷体</vt:lpstr>
      <vt:lpstr>微软雅黑</vt:lpstr>
      <vt:lpstr>微软雅黑</vt:lpstr>
      <vt:lpstr>Arial</vt:lpstr>
      <vt:lpstr>Cambria Math</vt:lpstr>
      <vt:lpstr>Helvetica</vt:lpstr>
      <vt:lpstr>Times New Roman</vt:lpstr>
      <vt:lpstr>Wingdings</vt:lpstr>
      <vt:lpstr>Office 主题​​</vt:lpstr>
      <vt:lpstr>Acrobat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2720104552@qq.com</cp:lastModifiedBy>
  <cp:revision>378</cp:revision>
  <cp:lastPrinted>2021-03-09T13:43:10Z</cp:lastPrinted>
  <dcterms:created xsi:type="dcterms:W3CDTF">2020-12-20T06:09:03Z</dcterms:created>
  <dcterms:modified xsi:type="dcterms:W3CDTF">2021-03-09T16:04:41Z</dcterms:modified>
</cp:coreProperties>
</file>