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43" r:id="rId3"/>
    <p:sldId id="344" r:id="rId4"/>
    <p:sldId id="298" r:id="rId5"/>
    <p:sldId id="369" r:id="rId6"/>
    <p:sldId id="299" r:id="rId7"/>
    <p:sldId id="300" r:id="rId8"/>
    <p:sldId id="353" r:id="rId9"/>
    <p:sldId id="354" r:id="rId10"/>
    <p:sldId id="368" r:id="rId11"/>
    <p:sldId id="355" r:id="rId12"/>
    <p:sldId id="352" r:id="rId13"/>
    <p:sldId id="356" r:id="rId14"/>
    <p:sldId id="345" r:id="rId15"/>
    <p:sldId id="346" r:id="rId16"/>
    <p:sldId id="359" r:id="rId17"/>
    <p:sldId id="302" r:id="rId18"/>
    <p:sldId id="371" r:id="rId19"/>
    <p:sldId id="303" r:id="rId20"/>
    <p:sldId id="372" r:id="rId21"/>
    <p:sldId id="360" r:id="rId22"/>
    <p:sldId id="373" r:id="rId23"/>
    <p:sldId id="305" r:id="rId24"/>
    <p:sldId id="257" r:id="rId25"/>
    <p:sldId id="306" r:id="rId26"/>
    <p:sldId id="307" r:id="rId27"/>
    <p:sldId id="308" r:id="rId28"/>
    <p:sldId id="309" r:id="rId29"/>
    <p:sldId id="310" r:id="rId30"/>
    <p:sldId id="311" r:id="rId31"/>
    <p:sldId id="370" r:id="rId32"/>
    <p:sldId id="313" r:id="rId33"/>
    <p:sldId id="338" r:id="rId34"/>
    <p:sldId id="365" r:id="rId35"/>
    <p:sldId id="366" r:id="rId36"/>
    <p:sldId id="367" r:id="rId37"/>
    <p:sldId id="318" r:id="rId38"/>
    <p:sldId id="319" r:id="rId39"/>
    <p:sldId id="320" r:id="rId40"/>
    <p:sldId id="321" r:id="rId41"/>
    <p:sldId id="322" r:id="rId42"/>
    <p:sldId id="327" r:id="rId43"/>
    <p:sldId id="347" r:id="rId44"/>
    <p:sldId id="348" r:id="rId45"/>
    <p:sldId id="349" r:id="rId46"/>
    <p:sldId id="361" r:id="rId47"/>
    <p:sldId id="326" r:id="rId4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>
      <p:cViewPr varScale="1">
        <p:scale>
          <a:sx n="97" d="100"/>
          <a:sy n="97" d="100"/>
        </p:scale>
        <p:origin x="14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9E8A1-0F82-4BC3-A37F-74152CD45E7C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22565-2465-44F4-A821-EDC239E3D7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746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>
                <a:solidFill>
                  <a:srgbClr val="000C34"/>
                </a:solidFill>
              </a:rPr>
              <a:t>夸克胶子等离子体（</a:t>
            </a:r>
            <a:r>
              <a:rPr lang="en-US" altLang="zh-CN" dirty="0">
                <a:solidFill>
                  <a:srgbClr val="000C34"/>
                </a:solidFill>
              </a:rPr>
              <a:t>QGP)</a:t>
            </a:r>
            <a:r>
              <a:rPr lang="zh-CN" altLang="en-US" dirty="0">
                <a:solidFill>
                  <a:srgbClr val="000C34"/>
                </a:solidFill>
              </a:rPr>
              <a:t>在极早期宇宙大爆炸后形成，现在已经在实验室中通过重核的高速碰撞形成。实验表明</a:t>
            </a:r>
            <a:r>
              <a:rPr lang="en-US" altLang="zh-CN" dirty="0">
                <a:solidFill>
                  <a:srgbClr val="000C34"/>
                </a:solidFill>
              </a:rPr>
              <a:t>QGP</a:t>
            </a:r>
            <a:r>
              <a:rPr lang="zh-CN" altLang="en-US" dirty="0">
                <a:solidFill>
                  <a:srgbClr val="000C34"/>
                </a:solidFill>
              </a:rPr>
              <a:t>是一种近理想流体，粘滞性很小，其粘滞系数与</a:t>
            </a:r>
            <a:r>
              <a:rPr lang="en-US" altLang="zh-CN" dirty="0">
                <a:solidFill>
                  <a:srgbClr val="000C34"/>
                </a:solidFill>
              </a:rPr>
              <a:t> </a:t>
            </a:r>
            <a:r>
              <a:rPr lang="zh-CN" altLang="en-US" dirty="0">
                <a:solidFill>
                  <a:srgbClr val="000C34"/>
                </a:solidFill>
              </a:rPr>
              <a:t>熵密度之比是</a:t>
            </a:r>
            <a:r>
              <a:rPr lang="en-US" altLang="zh-CN" dirty="0">
                <a:solidFill>
                  <a:srgbClr val="000C34"/>
                </a:solidFill>
              </a:rPr>
              <a:t>1/4pi</a:t>
            </a:r>
            <a:r>
              <a:rPr lang="zh-CN" altLang="en-US" dirty="0">
                <a:solidFill>
                  <a:srgbClr val="000C34"/>
                </a:solidFill>
              </a:rPr>
              <a:t>的</a:t>
            </a:r>
            <a:r>
              <a:rPr lang="en-US" altLang="zh-CN" dirty="0">
                <a:solidFill>
                  <a:srgbClr val="000C34"/>
                </a:solidFill>
              </a:rPr>
              <a:t>1</a:t>
            </a:r>
            <a:r>
              <a:rPr lang="zh-CN" altLang="en-US" dirty="0">
                <a:solidFill>
                  <a:srgbClr val="000C34"/>
                </a:solidFill>
              </a:rPr>
              <a:t>到</a:t>
            </a:r>
            <a:r>
              <a:rPr lang="en-US" altLang="zh-CN" dirty="0">
                <a:solidFill>
                  <a:srgbClr val="000C34"/>
                </a:solidFill>
              </a:rPr>
              <a:t>2.5</a:t>
            </a:r>
            <a:r>
              <a:rPr lang="zh-CN" altLang="en-US" dirty="0">
                <a:solidFill>
                  <a:srgbClr val="000C34"/>
                </a:solidFill>
              </a:rPr>
              <a:t>倍，但仍处于</a:t>
            </a:r>
            <a:r>
              <a:rPr lang="en-US" altLang="zh-CN" dirty="0">
                <a:solidFill>
                  <a:srgbClr val="000C34"/>
                </a:solidFill>
              </a:rPr>
              <a:t>QCD</a:t>
            </a:r>
            <a:r>
              <a:rPr lang="zh-CN" altLang="en-US" dirty="0">
                <a:solidFill>
                  <a:srgbClr val="000C34"/>
                </a:solidFill>
              </a:rPr>
              <a:t>的强耦合区域，微扰</a:t>
            </a:r>
            <a:r>
              <a:rPr lang="en-US" altLang="zh-CN" dirty="0">
                <a:solidFill>
                  <a:srgbClr val="000C34"/>
                </a:solidFill>
              </a:rPr>
              <a:t>QCD</a:t>
            </a:r>
            <a:r>
              <a:rPr lang="zh-CN" altLang="en-US" dirty="0">
                <a:solidFill>
                  <a:srgbClr val="000C34"/>
                </a:solidFill>
              </a:rPr>
              <a:t>无能为力，而格点</a:t>
            </a:r>
            <a:r>
              <a:rPr lang="en-US" altLang="zh-CN" dirty="0">
                <a:solidFill>
                  <a:srgbClr val="000C34"/>
                </a:solidFill>
              </a:rPr>
              <a:t>QCD</a:t>
            </a:r>
            <a:r>
              <a:rPr lang="zh-CN" altLang="en-US" dirty="0">
                <a:solidFill>
                  <a:srgbClr val="000C34"/>
                </a:solidFill>
              </a:rPr>
              <a:t>无法处理实时输运过程。引力</a:t>
            </a:r>
            <a:r>
              <a:rPr lang="en-US" altLang="zh-CN" dirty="0">
                <a:solidFill>
                  <a:srgbClr val="000C34"/>
                </a:solidFill>
              </a:rPr>
              <a:t>/</a:t>
            </a:r>
            <a:r>
              <a:rPr lang="zh-CN" altLang="en-US" dirty="0">
                <a:solidFill>
                  <a:srgbClr val="000C34"/>
                </a:solidFill>
              </a:rPr>
              <a:t>规范场论对应提供了目前</a:t>
            </a:r>
            <a:r>
              <a:rPr lang="zh-CN" altLang="en-US" dirty="0"/>
              <a:t>唯一有效的手段来研究</a:t>
            </a:r>
            <a:r>
              <a:rPr lang="en-US" altLang="zh-CN" dirty="0"/>
              <a:t>QGP</a:t>
            </a:r>
            <a:r>
              <a:rPr lang="zh-CN" altLang="en-US" dirty="0"/>
              <a:t>的实时输运过程。通过在引力理论中计算黑洞的散射振幅，得到了</a:t>
            </a:r>
            <a:r>
              <a:rPr lang="zh-CN" altLang="en-US" dirty="0">
                <a:solidFill>
                  <a:srgbClr val="000C34"/>
                </a:solidFill>
              </a:rPr>
              <a:t>粘滞系数与</a:t>
            </a:r>
            <a:r>
              <a:rPr lang="en-US" altLang="zh-CN" dirty="0">
                <a:solidFill>
                  <a:srgbClr val="000C34"/>
                </a:solidFill>
              </a:rPr>
              <a:t> </a:t>
            </a:r>
            <a:r>
              <a:rPr lang="zh-CN" altLang="en-US" dirty="0">
                <a:solidFill>
                  <a:srgbClr val="000C34"/>
                </a:solidFill>
              </a:rPr>
              <a:t>熵密度之比</a:t>
            </a:r>
            <a:r>
              <a:rPr lang="en-US" altLang="zh-CN" dirty="0">
                <a:solidFill>
                  <a:srgbClr val="000C34"/>
                </a:solidFill>
              </a:rPr>
              <a:t>1/4pi</a:t>
            </a:r>
            <a:r>
              <a:rPr lang="zh-CN" altLang="en-US" dirty="0">
                <a:solidFill>
                  <a:srgbClr val="000C34"/>
                </a:solidFill>
              </a:rPr>
              <a:t>， 非常接近于实验值。</a:t>
            </a:r>
            <a:endParaRPr lang="en-US" altLang="zh-CN" dirty="0"/>
          </a:p>
          <a:p>
            <a:pPr eaLnBrk="1" hangingPunct="1">
              <a:spcBef>
                <a:spcPct val="0"/>
              </a:spcBef>
            </a:pPr>
            <a:endParaRPr lang="en-US" altLang="zh-CN" dirty="0">
              <a:solidFill>
                <a:srgbClr val="000C34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zh-CN" dirty="0">
              <a:solidFill>
                <a:srgbClr val="000C34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zh-CN" dirty="0">
              <a:solidFill>
                <a:srgbClr val="000C34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FB29CB1-A959-41ED-9970-03FC30C0EE72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295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尽管引力</a:t>
            </a:r>
            <a:r>
              <a:rPr lang="en-US" altLang="zh-CN"/>
              <a:t>/</a:t>
            </a:r>
            <a:r>
              <a:rPr lang="zh-CN" altLang="en-US"/>
              <a:t>规范对应的研究取得了很大的进展（</a:t>
            </a:r>
            <a:r>
              <a:rPr lang="en-US" altLang="zh-CN"/>
              <a:t>12000+</a:t>
            </a:r>
            <a:r>
              <a:rPr lang="zh-CN" altLang="en-US"/>
              <a:t>），其影响扩展到了物理学的很多领域，但这个对应关系本身存在着一些基本问题亟待解决。在理论上，我们希望更好地 理解引力</a:t>
            </a:r>
            <a:r>
              <a:rPr lang="en-US" altLang="zh-CN"/>
              <a:t>/</a:t>
            </a:r>
            <a:r>
              <a:rPr lang="zh-CN" altLang="en-US"/>
              <a:t>规范对应的普适性问题，比如说，对于一个一般的引力系统，如何建立它的全息描述？对于非</a:t>
            </a:r>
            <a:r>
              <a:rPr lang="en-US" altLang="zh-CN"/>
              <a:t>AdS</a:t>
            </a:r>
            <a:r>
              <a:rPr lang="zh-CN" altLang="en-US"/>
              <a:t>的时空，如我们的宇宙，它具有暗能量，可以看作是具有一个正的宇宙学常数，是渐近</a:t>
            </a:r>
            <a:r>
              <a:rPr lang="en-US" altLang="zh-CN"/>
              <a:t>dS</a:t>
            </a:r>
            <a:r>
              <a:rPr lang="zh-CN" altLang="en-US"/>
              <a:t>，它们的全息描述是什么？</a:t>
            </a:r>
            <a:r>
              <a:rPr lang="en-US" altLang="zh-CN"/>
              <a:t>AdS/CFT</a:t>
            </a:r>
            <a:r>
              <a:rPr lang="zh-CN" altLang="en-US"/>
              <a:t>说明量子引力可以通过对偶的场论来定义，这让我们重新思考引力和时空的本质，它们是否是基本的，还是只是一种呈展现象？对于量子场论而言，什么样的量子场论可以有引力的描述，以及如何建立更加准确的对应关系来描述实验现象？这些基本问题都需要我们对引力的全息性有更加深入的理解。</a:t>
            </a:r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F8F104D-EAD3-4217-BF1D-FF20CE75799C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43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近年来的研究发现，纠缠熵也许是理解引力全息性的关键。（美国</a:t>
            </a:r>
            <a:r>
              <a:rPr lang="en-US" altLang="zh-CN"/>
              <a:t>Simons</a:t>
            </a:r>
            <a:r>
              <a:rPr lang="zh-CN" altLang="en-US"/>
              <a:t>几何和物理中心资助了该方向的研究）纠缠是量子系统的典型特征，而纠缠熵是对纠缠程度的度量。考虑一个双粒子系统，粒子具有自旋</a:t>
            </a:r>
            <a:r>
              <a:rPr lang="en-US" altLang="zh-CN"/>
              <a:t>1/2</a:t>
            </a:r>
            <a:r>
              <a:rPr lang="zh-CN" altLang="en-US"/>
              <a:t>。如果系统的波函数可以分解成两个粒子波函数的直积，说明这两个粒子没有纠缠，纠缠熵为</a:t>
            </a:r>
            <a:r>
              <a:rPr lang="en-US" altLang="zh-CN"/>
              <a:t>0.</a:t>
            </a:r>
            <a:r>
              <a:rPr lang="zh-CN" altLang="en-US"/>
              <a:t>而如果这个系统的波函数是</a:t>
            </a:r>
            <a:r>
              <a:rPr lang="en-US" altLang="zh-CN"/>
              <a:t>EPR</a:t>
            </a:r>
            <a:r>
              <a:rPr lang="zh-CN" altLang="en-US"/>
              <a:t>态，则这两个粒子互相纠缠，纠缠熵是</a:t>
            </a:r>
            <a:r>
              <a:rPr lang="en-US" altLang="zh-CN"/>
              <a:t>log2. </a:t>
            </a:r>
            <a:endParaRPr lang="zh-CN" altLang="en-US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50712BC-F18D-4C02-A312-2D41BEF6779A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060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纠缠熵在量子多体物理、量子场论中有多方面的应用：。。。</a:t>
            </a:r>
            <a:endParaRPr lang="en-US" altLang="zh-CN"/>
          </a:p>
          <a:p>
            <a:r>
              <a:rPr lang="zh-CN" altLang="en-US"/>
              <a:t>更为重要的是纠缠熵提供了研究引力</a:t>
            </a:r>
            <a:r>
              <a:rPr lang="en-US" altLang="zh-CN"/>
              <a:t>/</a:t>
            </a:r>
            <a:r>
              <a:rPr lang="zh-CN" altLang="en-US"/>
              <a:t>规范对应的新窗口。</a:t>
            </a:r>
            <a:r>
              <a:rPr lang="en-US" altLang="zh-CN"/>
              <a:t>2006</a:t>
            </a:r>
            <a:r>
              <a:rPr lang="zh-CN" altLang="en-US"/>
              <a:t>年</a:t>
            </a:r>
            <a:r>
              <a:rPr lang="en-US" altLang="zh-CN"/>
              <a:t>ryu</a:t>
            </a:r>
            <a:r>
              <a:rPr lang="zh-CN" altLang="en-US"/>
              <a:t>和</a:t>
            </a:r>
            <a:r>
              <a:rPr lang="en-US" altLang="zh-CN"/>
              <a:t>Takayanagi</a:t>
            </a:r>
            <a:r>
              <a:rPr lang="zh-CN" altLang="en-US"/>
              <a:t>提出，边界场论中的纠缠熵可以通过引力来计算：边界上区域</a:t>
            </a:r>
            <a:r>
              <a:rPr lang="en-US" altLang="zh-CN"/>
              <a:t>A</a:t>
            </a:r>
            <a:r>
              <a:rPr lang="zh-CN" altLang="en-US"/>
              <a:t>与</a:t>
            </a:r>
            <a:r>
              <a:rPr lang="en-US" altLang="zh-CN"/>
              <a:t>B</a:t>
            </a:r>
            <a:r>
              <a:rPr lang="zh-CN" altLang="en-US"/>
              <a:t>间的纠缠熵可以由高维时空中边界为</a:t>
            </a:r>
            <a:r>
              <a:rPr lang="en-US" altLang="zh-CN"/>
              <a:t>A</a:t>
            </a:r>
            <a:r>
              <a:rPr lang="zh-CN" altLang="en-US"/>
              <a:t>的最小曲面的面积给出。反过来，最小曲面</a:t>
            </a:r>
            <a:r>
              <a:rPr lang="en-US" altLang="zh-CN"/>
              <a:t>gammaA</a:t>
            </a:r>
            <a:r>
              <a:rPr lang="zh-CN" altLang="en-US"/>
              <a:t>可以看作是来自于量子纠缠的比特。</a:t>
            </a:r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27B20AF-1AF5-4D80-918A-83DDE377F798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16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2021/3/17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2021/3/17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2021/3/17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2021/3/17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2021/3/17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2021/3/17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2021/3/17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2021/3/17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2021/3/17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4154-C99E-46EF-92BF-1F15C72AA343}" type="datetimeFigureOut">
              <a:rPr lang="zh-CN" altLang="en-US" smtClean="0"/>
              <a:pPr/>
              <a:t>2021/3/17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4154-C99E-46EF-92BF-1F15C72AA343}" type="datetimeFigureOut">
              <a:rPr lang="zh-CN" altLang="en-US" smtClean="0"/>
              <a:pPr/>
              <a:t>2021/3/17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2D6FC-8E69-4DFD-A78F-6D4E47D2EB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</p:spPr>
        <p:txBody>
          <a:bodyPr/>
          <a:lstStyle/>
          <a:p>
            <a:r>
              <a:rPr lang="en-US" altLang="zh-CN" b="1" dirty="0"/>
              <a:t>Gauge/Gravity Correspondence</a:t>
            </a:r>
            <a:br>
              <a:rPr lang="en-US" altLang="zh-CN" b="1" dirty="0"/>
            </a:br>
            <a:r>
              <a:rPr lang="en-US" altLang="zh-CN" b="1" dirty="0"/>
              <a:t>     (</a:t>
            </a:r>
            <a:r>
              <a:rPr lang="en-US" altLang="zh-CN" sz="3600" b="1" dirty="0" err="1"/>
              <a:t>AdS</a:t>
            </a:r>
            <a:r>
              <a:rPr lang="en-US" altLang="zh-CN" sz="3600" b="1" dirty="0"/>
              <a:t>/CFT correspondence)</a:t>
            </a:r>
            <a:endParaRPr lang="zh-CN" altLang="en-US" sz="3600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51620" y="3284984"/>
            <a:ext cx="6440760" cy="2088232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chemeClr val="tx1"/>
                </a:solidFill>
              </a:rPr>
              <a:t>Bin Chen (PKU)</a:t>
            </a:r>
          </a:p>
          <a:p>
            <a:endParaRPr lang="en-US" altLang="zh-CN" sz="3000" dirty="0">
              <a:solidFill>
                <a:srgbClr val="4D40F2"/>
              </a:solidFill>
            </a:endParaRPr>
          </a:p>
          <a:p>
            <a:r>
              <a:rPr lang="en-US" altLang="zh-CN" sz="3000" dirty="0">
                <a:solidFill>
                  <a:srgbClr val="4D40F2"/>
                </a:solidFill>
              </a:rPr>
              <a:t>17-03-2021</a:t>
            </a: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78AF8-3CDB-E847-A318-FC356043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000902C-F864-0A46-8D7A-3F687F4E5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237004" cy="5626070"/>
          </a:xfrm>
        </p:spPr>
      </p:pic>
    </p:spTree>
    <p:extLst>
      <p:ext uri="{BB962C8B-B14F-4D97-AF65-F5344CB8AC3E}">
        <p14:creationId xmlns:p14="http://schemas.microsoft.com/office/powerpoint/2010/main" val="1382139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F26EDC-B470-224F-8FEC-A86C1114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dirty="0">
                <a:solidFill>
                  <a:srgbClr val="030305"/>
                </a:solidFill>
              </a:rPr>
              <a:t>Image of BH</a:t>
            </a:r>
            <a:endParaRPr lang="zh-CN" altLang="en-US" sz="3600" b="1" dirty="0">
              <a:solidFill>
                <a:srgbClr val="030305"/>
              </a:solidFill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4FC41E8-9F56-B34C-96EF-794B28930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83" y="300718"/>
            <a:ext cx="4730641" cy="6368642"/>
          </a:xfrm>
        </p:spPr>
      </p:pic>
    </p:spTree>
    <p:extLst>
      <p:ext uri="{BB962C8B-B14F-4D97-AF65-F5344CB8AC3E}">
        <p14:creationId xmlns:p14="http://schemas.microsoft.com/office/powerpoint/2010/main" val="935016502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dirty="0">
                <a:solidFill>
                  <a:srgbClr val="FF0000"/>
                </a:solidFill>
              </a:rPr>
              <a:t>Features of</a:t>
            </a:r>
            <a:r>
              <a:rPr lang="en-US" altLang="zh-CN" sz="3600" b="1" dirty="0">
                <a:solidFill>
                  <a:srgbClr val="030305"/>
                </a:solidFill>
              </a:rPr>
              <a:t> Gravity</a:t>
            </a:r>
            <a:endParaRPr lang="zh-CN" altLang="en-US" sz="3600" dirty="0"/>
          </a:p>
        </p:txBody>
      </p:sp>
      <p:sp>
        <p:nvSpPr>
          <p:cNvPr id="512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sz="2800" b="1" dirty="0">
                <a:solidFill>
                  <a:srgbClr val="000C34"/>
                </a:solidFill>
              </a:rPr>
              <a:t>Everywhere</a:t>
            </a:r>
          </a:p>
          <a:p>
            <a:endParaRPr lang="en-US" altLang="zh-CN" sz="2800" b="1" dirty="0">
              <a:solidFill>
                <a:srgbClr val="000C34"/>
              </a:solidFill>
            </a:endParaRPr>
          </a:p>
          <a:p>
            <a:r>
              <a:rPr lang="en-US" altLang="zh-CN" sz="2800" b="1" dirty="0">
                <a:solidFill>
                  <a:srgbClr val="000C34"/>
                </a:solidFill>
              </a:rPr>
              <a:t>Only attraction, no repulsion</a:t>
            </a:r>
          </a:p>
          <a:p>
            <a:endParaRPr lang="en-US" altLang="zh-CN" sz="2800" b="1" dirty="0">
              <a:solidFill>
                <a:srgbClr val="000C34"/>
              </a:solidFill>
            </a:endParaRPr>
          </a:p>
          <a:p>
            <a:r>
              <a:rPr lang="en-US" altLang="zh-CN" sz="2800" b="1" dirty="0">
                <a:solidFill>
                  <a:srgbClr val="000C34"/>
                </a:solidFill>
              </a:rPr>
              <a:t>Long-range force</a:t>
            </a:r>
          </a:p>
          <a:p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en-US" altLang="zh-CN" sz="2800" b="1" dirty="0">
                <a:solidFill>
                  <a:srgbClr val="000C34"/>
                </a:solidFill>
              </a:rPr>
              <a:t>Weakest force</a:t>
            </a:r>
          </a:p>
          <a:p>
            <a:endParaRPr lang="en-US" altLang="zh-CN" sz="2800" b="1" dirty="0">
              <a:solidFill>
                <a:srgbClr val="000C34"/>
              </a:solidFill>
            </a:endParaRPr>
          </a:p>
          <a:p>
            <a:r>
              <a:rPr lang="en-US" altLang="zh-CN" sz="2800" b="1" dirty="0">
                <a:solidFill>
                  <a:srgbClr val="FF0000"/>
                </a:solidFill>
              </a:rPr>
              <a:t>Untamable </a:t>
            </a:r>
            <a:endParaRPr lang="en-US" altLang="zh-CN" sz="2800" dirty="0">
              <a:solidFill>
                <a:srgbClr val="FF0000"/>
              </a:solidFill>
            </a:endParaRPr>
          </a:p>
          <a:p>
            <a:endParaRPr lang="en-US" altLang="zh-CN" sz="2800" dirty="0">
              <a:solidFill>
                <a:srgbClr val="000C34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68760"/>
            <a:ext cx="2697088" cy="18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85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B43026-88DF-2243-9186-F0B8BF62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>
                <a:solidFill>
                  <a:srgbClr val="030305"/>
                </a:solidFill>
              </a:rPr>
              <a:t>Cornerstones of physics in 20</a:t>
            </a:r>
            <a:r>
              <a:rPr lang="en-US" altLang="zh-CN" sz="3600" b="1" baseline="30000" dirty="0">
                <a:solidFill>
                  <a:srgbClr val="030305"/>
                </a:solidFill>
              </a:rPr>
              <a:t>th</a:t>
            </a:r>
            <a:r>
              <a:rPr lang="en-US" altLang="zh-CN" sz="3600" b="1" dirty="0">
                <a:solidFill>
                  <a:srgbClr val="030305"/>
                </a:solidFill>
              </a:rPr>
              <a:t> Century</a:t>
            </a:r>
            <a:endParaRPr lang="zh-CN" altLang="en-US" sz="3600" b="1" dirty="0">
              <a:solidFill>
                <a:srgbClr val="030305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966657-8318-BC47-A481-B70992AB5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b="1" dirty="0"/>
              <a:t>Relativity</a:t>
            </a:r>
          </a:p>
          <a:p>
            <a:pPr marL="0" indent="0">
              <a:buNone/>
            </a:pPr>
            <a:r>
              <a:rPr kumimoji="1" lang="zh-CN" altLang="en-US" b="1" dirty="0"/>
              <a:t>    </a:t>
            </a:r>
            <a:r>
              <a:rPr kumimoji="1" lang="en-US" altLang="zh-CN" sz="2800" dirty="0"/>
              <a:t>Special relativity, General Relativity</a:t>
            </a:r>
          </a:p>
          <a:p>
            <a:endParaRPr kumimoji="1" lang="en-US" altLang="zh-CN" dirty="0"/>
          </a:p>
          <a:p>
            <a:r>
              <a:rPr kumimoji="1" lang="en-US" altLang="zh-CN" b="1" dirty="0"/>
              <a:t>Quantum theory</a:t>
            </a:r>
          </a:p>
          <a:p>
            <a:pPr marL="0" indent="0">
              <a:buNone/>
            </a:pPr>
            <a:r>
              <a:rPr kumimoji="1" lang="zh-CN" altLang="en-US" b="1" dirty="0"/>
              <a:t>    </a:t>
            </a:r>
            <a:r>
              <a:rPr kumimoji="1" lang="en-US" altLang="zh-CN" sz="2800" dirty="0"/>
              <a:t>QM, QFT (QED,QCD, SM)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87336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5699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/>
              <a:t>Fundamental interactions: </a:t>
            </a:r>
            <a:r>
              <a:rPr lang="en-US" altLang="zh-CN" sz="2800" dirty="0"/>
              <a:t>EM, Weak and Strong</a:t>
            </a:r>
            <a:endParaRPr lang="zh-CN" altLang="en-US" sz="2800" dirty="0"/>
          </a:p>
        </p:txBody>
      </p:sp>
      <p:pic>
        <p:nvPicPr>
          <p:cNvPr id="10243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698625"/>
            <a:ext cx="5616575" cy="4244975"/>
          </a:xfrm>
        </p:spPr>
      </p:pic>
      <p:sp>
        <p:nvSpPr>
          <p:cNvPr id="2" name="文本框 1"/>
          <p:cNvSpPr txBox="1"/>
          <p:nvPr/>
        </p:nvSpPr>
        <p:spPr>
          <a:xfrm>
            <a:off x="457200" y="59436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CC"/>
                </a:solidFill>
              </a:rPr>
              <a:t>In the framework of QFT, these three interactions are unified in the principle of gauge symmetry</a:t>
            </a:r>
            <a:endParaRPr lang="zh-CN" alt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96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>
                <a:solidFill>
                  <a:srgbClr val="030305"/>
                </a:solidFill>
              </a:rPr>
              <a:t>Grand Unification: </a:t>
            </a:r>
            <a:r>
              <a:rPr lang="en-US" altLang="zh-CN" sz="3600" dirty="0">
                <a:solidFill>
                  <a:srgbClr val="030305"/>
                </a:solidFill>
              </a:rPr>
              <a:t>Einstein’s dream</a:t>
            </a:r>
            <a:endParaRPr lang="zh-CN" altLang="en-US" sz="3600" dirty="0"/>
          </a:p>
        </p:txBody>
      </p:sp>
      <p:sp>
        <p:nvSpPr>
          <p:cNvPr id="1331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sz="2800" b="1" dirty="0">
                <a:solidFill>
                  <a:srgbClr val="000C34"/>
                </a:solidFill>
              </a:rPr>
              <a:t>EM, weak and Strong: gauge particle          </a:t>
            </a:r>
            <a:r>
              <a:rPr lang="en-US" altLang="zh-CN" sz="2000" b="1" dirty="0">
                <a:solidFill>
                  <a:srgbClr val="000C34"/>
                </a:solidFill>
              </a:rPr>
              <a:t>spin 1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rgbClr val="000C34"/>
                </a:solidFill>
              </a:rPr>
              <a:t>           </a:t>
            </a:r>
            <a:endParaRPr lang="en-US" altLang="zh-CN" sz="2400" dirty="0"/>
          </a:p>
          <a:p>
            <a:pPr>
              <a:buFont typeface="Wingdings" panose="05000000000000000000" pitchFamily="2" charset="2"/>
              <a:buNone/>
            </a:pPr>
            <a:endParaRPr lang="en-US" altLang="zh-CN" sz="2800" b="1" dirty="0">
              <a:solidFill>
                <a:srgbClr val="000C34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800" b="1" dirty="0">
                <a:solidFill>
                  <a:srgbClr val="000C34"/>
                </a:solidFill>
              </a:rPr>
              <a:t>Gravity</a:t>
            </a:r>
            <a:r>
              <a:rPr lang="zh-CN" altLang="en-US" sz="2800" b="1" dirty="0">
                <a:solidFill>
                  <a:srgbClr val="000C34"/>
                </a:solidFill>
              </a:rPr>
              <a:t>：</a:t>
            </a:r>
            <a:r>
              <a:rPr lang="en-US" altLang="zh-CN" sz="2800" b="1" dirty="0">
                <a:solidFill>
                  <a:srgbClr val="000C34"/>
                </a:solidFill>
              </a:rPr>
              <a:t>graviton </a:t>
            </a:r>
            <a:r>
              <a:rPr lang="zh-CN" altLang="en-US" sz="2800" b="1" dirty="0">
                <a:solidFill>
                  <a:srgbClr val="000C34"/>
                </a:solidFill>
              </a:rPr>
              <a:t> </a:t>
            </a:r>
            <a:r>
              <a:rPr lang="en-US" altLang="zh-CN" sz="2800" b="1" dirty="0">
                <a:solidFill>
                  <a:srgbClr val="000C34"/>
                </a:solidFill>
              </a:rPr>
              <a:t>   </a:t>
            </a:r>
            <a:r>
              <a:rPr lang="zh-CN" altLang="en-US" sz="2800" b="1" dirty="0">
                <a:solidFill>
                  <a:srgbClr val="000C34"/>
                </a:solidFill>
              </a:rPr>
              <a:t>                                     </a:t>
            </a:r>
            <a:r>
              <a:rPr lang="en-US" altLang="zh-CN" sz="2000" b="1" dirty="0">
                <a:solidFill>
                  <a:srgbClr val="000C34"/>
                </a:solidFill>
              </a:rPr>
              <a:t>   spin 2</a:t>
            </a:r>
            <a:endParaRPr lang="en-US" altLang="zh-CN" sz="2000" dirty="0">
              <a:solidFill>
                <a:srgbClr val="000C34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rgbClr val="000C34"/>
                </a:solidFill>
              </a:rPr>
              <a:t>    </a:t>
            </a:r>
            <a:endParaRPr lang="en-US" altLang="zh-CN" sz="2400" dirty="0"/>
          </a:p>
          <a:p>
            <a:pPr>
              <a:buFont typeface="Wingdings" panose="05000000000000000000" pitchFamily="2" charset="2"/>
              <a:buNone/>
            </a:pPr>
            <a:endParaRPr lang="en-US" altLang="zh-CN" sz="2400" dirty="0">
              <a:solidFill>
                <a:srgbClr val="000C34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000C34"/>
                </a:solidFill>
              </a:rPr>
              <a:t>   </a:t>
            </a:r>
          </a:p>
          <a:p>
            <a:pPr>
              <a:buNone/>
            </a:pPr>
            <a:r>
              <a:rPr lang="en-US" altLang="zh-CN" sz="2800" b="1" dirty="0">
                <a:solidFill>
                  <a:srgbClr val="FF0000"/>
                </a:solidFill>
              </a:rPr>
              <a:t>How to unify gravity with other three forces? </a:t>
            </a:r>
          </a:p>
          <a:p>
            <a:pPr>
              <a:buFont typeface="Wingdings" panose="05000000000000000000" pitchFamily="2" charset="2"/>
              <a:buNone/>
            </a:pPr>
            <a:endParaRPr lang="zh-CN" altLang="en-US" dirty="0"/>
          </a:p>
        </p:txBody>
      </p:sp>
      <p:grpSp>
        <p:nvGrpSpPr>
          <p:cNvPr id="13316" name="Group 15"/>
          <p:cNvGrpSpPr>
            <a:grpSpLocks noChangeAspect="1"/>
          </p:cNvGrpSpPr>
          <p:nvPr/>
        </p:nvGrpSpPr>
        <p:grpSpPr bwMode="auto">
          <a:xfrm>
            <a:off x="6948488" y="1989138"/>
            <a:ext cx="196850" cy="595312"/>
            <a:chOff x="1037" y="1028"/>
            <a:chExt cx="115" cy="288"/>
          </a:xfrm>
        </p:grpSpPr>
        <p:sp>
          <p:nvSpPr>
            <p:cNvPr id="13334" name="Arc 16"/>
            <p:cNvSpPr>
              <a:spLocks noChangeAspect="1"/>
            </p:cNvSpPr>
            <p:nvPr/>
          </p:nvSpPr>
          <p:spPr bwMode="auto">
            <a:xfrm flipH="1" flipV="1">
              <a:off x="1055" y="1028"/>
              <a:ext cx="97" cy="288"/>
            </a:xfrm>
            <a:custGeom>
              <a:avLst/>
              <a:gdLst>
                <a:gd name="T0" fmla="*/ 0 w 40637"/>
                <a:gd name="T1" fmla="*/ 0 h 43200"/>
                <a:gd name="T2" fmla="*/ 0 w 40637"/>
                <a:gd name="T3" fmla="*/ 0 h 43200"/>
                <a:gd name="T4" fmla="*/ 0 w 40637"/>
                <a:gd name="T5" fmla="*/ 0 h 43200"/>
                <a:gd name="T6" fmla="*/ 0 60000 65536"/>
                <a:gd name="T7" fmla="*/ 0 60000 65536"/>
                <a:gd name="T8" fmla="*/ 0 60000 65536"/>
                <a:gd name="T9" fmla="*/ 0 w 40637"/>
                <a:gd name="T10" fmla="*/ 0 h 43200"/>
                <a:gd name="T11" fmla="*/ 40637 w 40637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637" h="43200" fill="none" extrusionOk="0">
                  <a:moveTo>
                    <a:pt x="37264" y="36471"/>
                  </a:moveTo>
                  <a:cubicBezTo>
                    <a:pt x="33186" y="40767"/>
                    <a:pt x="27523" y="43199"/>
                    <a:pt x="21600" y="43199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61" y="0"/>
                    <a:pt x="36876" y="4379"/>
                    <a:pt x="40637" y="11395"/>
                  </a:cubicBezTo>
                </a:path>
                <a:path w="40637" h="43200" stroke="0" extrusionOk="0">
                  <a:moveTo>
                    <a:pt x="37264" y="36471"/>
                  </a:moveTo>
                  <a:cubicBezTo>
                    <a:pt x="33186" y="40767"/>
                    <a:pt x="27523" y="43199"/>
                    <a:pt x="21600" y="43199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61" y="0"/>
                    <a:pt x="36876" y="4379"/>
                    <a:pt x="40637" y="11395"/>
                  </a:cubicBezTo>
                  <a:lnTo>
                    <a:pt x="21600" y="21600"/>
                  </a:lnTo>
                  <a:lnTo>
                    <a:pt x="37264" y="36471"/>
                  </a:lnTo>
                  <a:close/>
                </a:path>
              </a:pathLst>
            </a:cu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35" name="Line 17"/>
            <p:cNvSpPr>
              <a:spLocks noChangeAspect="1" noChangeShapeType="1"/>
            </p:cNvSpPr>
            <p:nvPr/>
          </p:nvSpPr>
          <p:spPr bwMode="auto">
            <a:xfrm flipV="1">
              <a:off x="1037" y="1236"/>
              <a:ext cx="18" cy="52"/>
            </a:xfrm>
            <a:prstGeom prst="line">
              <a:avLst/>
            </a:pr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36" name="Line 18"/>
            <p:cNvSpPr>
              <a:spLocks noChangeAspect="1" noChangeShapeType="1"/>
            </p:cNvSpPr>
            <p:nvPr/>
          </p:nvSpPr>
          <p:spPr bwMode="auto">
            <a:xfrm flipH="1" flipV="1">
              <a:off x="1053" y="1236"/>
              <a:ext cx="40" cy="34"/>
            </a:xfrm>
            <a:prstGeom prst="line">
              <a:avLst/>
            </a:pr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3317" name="Group 3"/>
          <p:cNvGrpSpPr>
            <a:grpSpLocks noChangeAspect="1"/>
          </p:cNvGrpSpPr>
          <p:nvPr/>
        </p:nvGrpSpPr>
        <p:grpSpPr bwMode="auto">
          <a:xfrm>
            <a:off x="6713645" y="2218362"/>
            <a:ext cx="915987" cy="133350"/>
            <a:chOff x="432" y="2372"/>
            <a:chExt cx="384" cy="56"/>
          </a:xfrm>
        </p:grpSpPr>
        <p:sp>
          <p:nvSpPr>
            <p:cNvPr id="13331" name="Line 4"/>
            <p:cNvSpPr>
              <a:spLocks noChangeAspect="1" noChangeShapeType="1"/>
            </p:cNvSpPr>
            <p:nvPr/>
          </p:nvSpPr>
          <p:spPr bwMode="auto">
            <a:xfrm>
              <a:off x="432" y="2400"/>
              <a:ext cx="38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32" name="Line 5"/>
            <p:cNvSpPr>
              <a:spLocks noChangeAspect="1" noChangeShapeType="1"/>
            </p:cNvSpPr>
            <p:nvPr/>
          </p:nvSpPr>
          <p:spPr bwMode="auto">
            <a:xfrm>
              <a:off x="758" y="2372"/>
              <a:ext cx="58" cy="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33" name="Line 6"/>
            <p:cNvSpPr>
              <a:spLocks noChangeAspect="1" noChangeShapeType="1"/>
            </p:cNvSpPr>
            <p:nvPr/>
          </p:nvSpPr>
          <p:spPr bwMode="auto">
            <a:xfrm flipV="1">
              <a:off x="760" y="2400"/>
              <a:ext cx="56" cy="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3318" name="Group 27"/>
          <p:cNvGrpSpPr>
            <a:grpSpLocks noChangeAspect="1"/>
          </p:cNvGrpSpPr>
          <p:nvPr/>
        </p:nvGrpSpPr>
        <p:grpSpPr bwMode="auto">
          <a:xfrm>
            <a:off x="6963893" y="3668712"/>
            <a:ext cx="196850" cy="596900"/>
            <a:chOff x="1037" y="1028"/>
            <a:chExt cx="115" cy="288"/>
          </a:xfrm>
        </p:grpSpPr>
        <p:sp>
          <p:nvSpPr>
            <p:cNvPr id="13328" name="Arc 28"/>
            <p:cNvSpPr>
              <a:spLocks noChangeAspect="1"/>
            </p:cNvSpPr>
            <p:nvPr/>
          </p:nvSpPr>
          <p:spPr bwMode="auto">
            <a:xfrm flipH="1" flipV="1">
              <a:off x="1055" y="1028"/>
              <a:ext cx="97" cy="288"/>
            </a:xfrm>
            <a:custGeom>
              <a:avLst/>
              <a:gdLst>
                <a:gd name="T0" fmla="*/ 0 w 40637"/>
                <a:gd name="T1" fmla="*/ 0 h 43200"/>
                <a:gd name="T2" fmla="*/ 0 w 40637"/>
                <a:gd name="T3" fmla="*/ 0 h 43200"/>
                <a:gd name="T4" fmla="*/ 0 w 40637"/>
                <a:gd name="T5" fmla="*/ 0 h 43200"/>
                <a:gd name="T6" fmla="*/ 0 60000 65536"/>
                <a:gd name="T7" fmla="*/ 0 60000 65536"/>
                <a:gd name="T8" fmla="*/ 0 60000 65536"/>
                <a:gd name="T9" fmla="*/ 0 w 40637"/>
                <a:gd name="T10" fmla="*/ 0 h 43200"/>
                <a:gd name="T11" fmla="*/ 40637 w 40637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637" h="43200" fill="none" extrusionOk="0">
                  <a:moveTo>
                    <a:pt x="37264" y="36471"/>
                  </a:moveTo>
                  <a:cubicBezTo>
                    <a:pt x="33186" y="40767"/>
                    <a:pt x="27523" y="43199"/>
                    <a:pt x="21600" y="43199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61" y="0"/>
                    <a:pt x="36876" y="4379"/>
                    <a:pt x="40637" y="11395"/>
                  </a:cubicBezTo>
                </a:path>
                <a:path w="40637" h="43200" stroke="0" extrusionOk="0">
                  <a:moveTo>
                    <a:pt x="37264" y="36471"/>
                  </a:moveTo>
                  <a:cubicBezTo>
                    <a:pt x="33186" y="40767"/>
                    <a:pt x="27523" y="43199"/>
                    <a:pt x="21600" y="43199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61" y="0"/>
                    <a:pt x="36876" y="4379"/>
                    <a:pt x="40637" y="11395"/>
                  </a:cubicBezTo>
                  <a:lnTo>
                    <a:pt x="21600" y="21600"/>
                  </a:lnTo>
                  <a:lnTo>
                    <a:pt x="37264" y="36471"/>
                  </a:lnTo>
                  <a:close/>
                </a:path>
              </a:pathLst>
            </a:cu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29" name="Line 29"/>
            <p:cNvSpPr>
              <a:spLocks noChangeAspect="1" noChangeShapeType="1"/>
            </p:cNvSpPr>
            <p:nvPr/>
          </p:nvSpPr>
          <p:spPr bwMode="auto">
            <a:xfrm flipV="1">
              <a:off x="1037" y="1236"/>
              <a:ext cx="18" cy="52"/>
            </a:xfrm>
            <a:prstGeom prst="line">
              <a:avLst/>
            </a:pr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30" name="Line 30"/>
            <p:cNvSpPr>
              <a:spLocks noChangeAspect="1" noChangeShapeType="1"/>
            </p:cNvSpPr>
            <p:nvPr/>
          </p:nvSpPr>
          <p:spPr bwMode="auto">
            <a:xfrm flipH="1" flipV="1">
              <a:off x="1053" y="1236"/>
              <a:ext cx="40" cy="34"/>
            </a:xfrm>
            <a:prstGeom prst="line">
              <a:avLst/>
            </a:pr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3319" name="Group 27"/>
          <p:cNvGrpSpPr>
            <a:grpSpLocks noChangeAspect="1"/>
          </p:cNvGrpSpPr>
          <p:nvPr/>
        </p:nvGrpSpPr>
        <p:grpSpPr bwMode="auto">
          <a:xfrm>
            <a:off x="7110016" y="3670110"/>
            <a:ext cx="196850" cy="596900"/>
            <a:chOff x="1037" y="1028"/>
            <a:chExt cx="115" cy="288"/>
          </a:xfrm>
        </p:grpSpPr>
        <p:sp>
          <p:nvSpPr>
            <p:cNvPr id="13325" name="Arc 28"/>
            <p:cNvSpPr>
              <a:spLocks noChangeAspect="1"/>
            </p:cNvSpPr>
            <p:nvPr/>
          </p:nvSpPr>
          <p:spPr bwMode="auto">
            <a:xfrm flipH="1" flipV="1">
              <a:off x="1055" y="1028"/>
              <a:ext cx="97" cy="288"/>
            </a:xfrm>
            <a:custGeom>
              <a:avLst/>
              <a:gdLst>
                <a:gd name="T0" fmla="*/ 0 w 40637"/>
                <a:gd name="T1" fmla="*/ 0 h 43200"/>
                <a:gd name="T2" fmla="*/ 0 w 40637"/>
                <a:gd name="T3" fmla="*/ 0 h 43200"/>
                <a:gd name="T4" fmla="*/ 0 w 40637"/>
                <a:gd name="T5" fmla="*/ 0 h 43200"/>
                <a:gd name="T6" fmla="*/ 0 60000 65536"/>
                <a:gd name="T7" fmla="*/ 0 60000 65536"/>
                <a:gd name="T8" fmla="*/ 0 60000 65536"/>
                <a:gd name="T9" fmla="*/ 0 w 40637"/>
                <a:gd name="T10" fmla="*/ 0 h 43200"/>
                <a:gd name="T11" fmla="*/ 40637 w 40637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637" h="43200" fill="none" extrusionOk="0">
                  <a:moveTo>
                    <a:pt x="37264" y="36471"/>
                  </a:moveTo>
                  <a:cubicBezTo>
                    <a:pt x="33186" y="40767"/>
                    <a:pt x="27523" y="43199"/>
                    <a:pt x="21600" y="43199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61" y="0"/>
                    <a:pt x="36876" y="4379"/>
                    <a:pt x="40637" y="11395"/>
                  </a:cubicBezTo>
                </a:path>
                <a:path w="40637" h="43200" stroke="0" extrusionOk="0">
                  <a:moveTo>
                    <a:pt x="37264" y="36471"/>
                  </a:moveTo>
                  <a:cubicBezTo>
                    <a:pt x="33186" y="40767"/>
                    <a:pt x="27523" y="43199"/>
                    <a:pt x="21600" y="43199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61" y="0"/>
                    <a:pt x="36876" y="4379"/>
                    <a:pt x="40637" y="11395"/>
                  </a:cubicBezTo>
                  <a:lnTo>
                    <a:pt x="21600" y="21600"/>
                  </a:lnTo>
                  <a:lnTo>
                    <a:pt x="37264" y="36471"/>
                  </a:lnTo>
                  <a:close/>
                </a:path>
              </a:pathLst>
            </a:cu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26" name="Line 29"/>
            <p:cNvSpPr>
              <a:spLocks noChangeAspect="1" noChangeShapeType="1"/>
            </p:cNvSpPr>
            <p:nvPr/>
          </p:nvSpPr>
          <p:spPr bwMode="auto">
            <a:xfrm flipV="1">
              <a:off x="1037" y="1236"/>
              <a:ext cx="18" cy="52"/>
            </a:xfrm>
            <a:prstGeom prst="line">
              <a:avLst/>
            </a:pr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27" name="Line 30"/>
            <p:cNvSpPr>
              <a:spLocks noChangeAspect="1" noChangeShapeType="1"/>
            </p:cNvSpPr>
            <p:nvPr/>
          </p:nvSpPr>
          <p:spPr bwMode="auto">
            <a:xfrm flipH="1" flipV="1">
              <a:off x="1053" y="1236"/>
              <a:ext cx="40" cy="34"/>
            </a:xfrm>
            <a:prstGeom prst="line">
              <a:avLst/>
            </a:pr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3320" name="Group 3"/>
          <p:cNvGrpSpPr>
            <a:grpSpLocks noChangeAspect="1"/>
          </p:cNvGrpSpPr>
          <p:nvPr/>
        </p:nvGrpSpPr>
        <p:grpSpPr bwMode="auto">
          <a:xfrm>
            <a:off x="6739245" y="3841615"/>
            <a:ext cx="935070" cy="133350"/>
            <a:chOff x="424" y="2372"/>
            <a:chExt cx="392" cy="56"/>
          </a:xfrm>
        </p:grpSpPr>
        <p:sp>
          <p:nvSpPr>
            <p:cNvPr id="13322" name="Line 4"/>
            <p:cNvSpPr>
              <a:spLocks noChangeAspect="1" noChangeShapeType="1"/>
            </p:cNvSpPr>
            <p:nvPr/>
          </p:nvSpPr>
          <p:spPr bwMode="auto">
            <a:xfrm>
              <a:off x="424" y="2407"/>
              <a:ext cx="38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23" name="Line 5"/>
            <p:cNvSpPr>
              <a:spLocks noChangeAspect="1" noChangeShapeType="1"/>
            </p:cNvSpPr>
            <p:nvPr/>
          </p:nvSpPr>
          <p:spPr bwMode="auto">
            <a:xfrm>
              <a:off x="758" y="2372"/>
              <a:ext cx="58" cy="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24" name="Line 6"/>
            <p:cNvSpPr>
              <a:spLocks noChangeAspect="1" noChangeShapeType="1"/>
            </p:cNvSpPr>
            <p:nvPr/>
          </p:nvSpPr>
          <p:spPr bwMode="auto">
            <a:xfrm flipV="1">
              <a:off x="760" y="2400"/>
              <a:ext cx="56" cy="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7608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6349">
        <p15:prstTrans prst="origami"/>
      </p:transition>
    </mc:Choice>
    <mc:Fallback xmlns="">
      <p:transition spd="slow" advTm="26349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dirty="0"/>
              <a:t>Quantum gravity</a:t>
            </a:r>
            <a:endParaRPr lang="zh-CN" altLang="en-US" sz="3600" b="1" dirty="0"/>
          </a:p>
        </p:txBody>
      </p:sp>
      <p:sp>
        <p:nvSpPr>
          <p:cNvPr id="16387" name="内容占位符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endParaRPr lang="en-US" altLang="zh-CN" sz="2800" b="1" dirty="0">
              <a:solidFill>
                <a:srgbClr val="000C34"/>
              </a:solidFill>
            </a:endParaRPr>
          </a:p>
          <a:p>
            <a:r>
              <a:rPr lang="en-US" altLang="zh-CN" sz="2800" b="1" dirty="0">
                <a:solidFill>
                  <a:srgbClr val="000C34"/>
                </a:solidFill>
              </a:rPr>
              <a:t>How to </a:t>
            </a:r>
            <a:r>
              <a:rPr lang="en-US" altLang="zh-CN" sz="2800" b="1" dirty="0">
                <a:solidFill>
                  <a:srgbClr val="FF0000"/>
                </a:solidFill>
              </a:rPr>
              <a:t>unify</a:t>
            </a:r>
            <a:r>
              <a:rPr lang="en-US" altLang="zh-CN" sz="2800" b="1" dirty="0">
                <a:solidFill>
                  <a:srgbClr val="000C34"/>
                </a:solidFill>
              </a:rPr>
              <a:t> gravity with other forces? </a:t>
            </a:r>
          </a:p>
          <a:p>
            <a:endParaRPr lang="en-US" altLang="zh-CN" sz="2800" b="1" dirty="0">
              <a:solidFill>
                <a:srgbClr val="000C34"/>
              </a:solidFill>
            </a:endParaRPr>
          </a:p>
          <a:p>
            <a:r>
              <a:rPr lang="en-US" altLang="zh-CN" sz="2800" b="1" dirty="0">
                <a:solidFill>
                  <a:srgbClr val="000C34"/>
                </a:solidFill>
              </a:rPr>
              <a:t>How to quantize gravity? </a:t>
            </a:r>
            <a:r>
              <a:rPr lang="en-US" altLang="zh-CN" sz="2800" b="1" dirty="0">
                <a:solidFill>
                  <a:srgbClr val="FF0000"/>
                </a:solidFill>
              </a:rPr>
              <a:t>Ultraviolet completeness?</a:t>
            </a:r>
          </a:p>
          <a:p>
            <a:endParaRPr lang="en-US" altLang="zh-CN" sz="2800" b="1" dirty="0">
              <a:solidFill>
                <a:srgbClr val="000C34"/>
              </a:solidFill>
            </a:endParaRPr>
          </a:p>
          <a:p>
            <a:r>
              <a:rPr lang="en-US" altLang="zh-CN" sz="2800" b="1" dirty="0">
                <a:solidFill>
                  <a:srgbClr val="4D40F2"/>
                </a:solidFill>
              </a:rPr>
              <a:t>Why we need quantum gravity?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0344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dirty="0">
                <a:solidFill>
                  <a:srgbClr val="000C34"/>
                </a:solidFill>
              </a:rPr>
              <a:t>Very early universe</a:t>
            </a:r>
            <a:endParaRPr lang="zh-CN" altLang="en-US" sz="3600" b="1" dirty="0">
              <a:solidFill>
                <a:srgbClr val="000C34"/>
              </a:solidFill>
            </a:endParaRPr>
          </a:p>
        </p:txBody>
      </p:sp>
      <p:pic>
        <p:nvPicPr>
          <p:cNvPr id="17411" name="Picture 4" descr="144789main_CMB_Timeline75_l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r="1675"/>
          <a:stretch>
            <a:fillRect/>
          </a:stretch>
        </p:blipFill>
        <p:spPr>
          <a:xfrm>
            <a:off x="3419872" y="1988840"/>
            <a:ext cx="5545138" cy="4159250"/>
          </a:xfrm>
          <a:noFill/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0" y="2636912"/>
            <a:ext cx="3347863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rgbClr val="000C34"/>
                </a:solidFill>
              </a:rPr>
              <a:t>Significant effects of QG</a:t>
            </a:r>
            <a:r>
              <a:rPr lang="zh-CN" altLang="en-US" sz="2000" b="1" dirty="0">
                <a:solidFill>
                  <a:srgbClr val="000C34"/>
                </a:solidFill>
              </a:rPr>
              <a:t> </a:t>
            </a:r>
            <a:r>
              <a:rPr lang="en-US" altLang="zh-CN" sz="2000" b="1" dirty="0">
                <a:solidFill>
                  <a:srgbClr val="000C34"/>
                </a:solidFill>
              </a:rPr>
              <a:t>near the </a:t>
            </a:r>
            <a:r>
              <a:rPr lang="en-US" altLang="zh-CN" sz="2000" b="1" dirty="0">
                <a:solidFill>
                  <a:srgbClr val="FF0000"/>
                </a:solidFill>
              </a:rPr>
              <a:t>cosmological singularity</a:t>
            </a:r>
            <a:r>
              <a:rPr lang="en-US" altLang="zh-CN" sz="2000" b="1" dirty="0">
                <a:solidFill>
                  <a:srgbClr val="000C34"/>
                </a:solidFill>
              </a:rPr>
              <a:t>: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C34"/>
                </a:solidFill>
              </a:rPr>
              <a:t>berth, evolution and fate of  the universe?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C34"/>
                </a:solidFill>
              </a:rPr>
              <a:t>Dark energy and dark matter? </a:t>
            </a:r>
          </a:p>
          <a:p>
            <a:pPr eaLnBrk="1" hangingPunct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9257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474">
        <p15:prstTrans prst="pageCurlDouble"/>
      </p:transition>
    </mc:Choice>
    <mc:Fallback xmlns="">
      <p:transition spd="slow" advTm="16474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1BDEE3-3971-BC4C-9A10-E115F61C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4CE710BD-74C7-6448-A5D6-7C34AD95F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77" y="150064"/>
            <a:ext cx="7726739" cy="5519099"/>
          </a:xfrm>
        </p:spPr>
      </p:pic>
    </p:spTree>
    <p:extLst>
      <p:ext uri="{BB962C8B-B14F-4D97-AF65-F5344CB8AC3E}">
        <p14:creationId xmlns:p14="http://schemas.microsoft.com/office/powerpoint/2010/main" val="1456951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>
                <a:solidFill>
                  <a:srgbClr val="000C34"/>
                </a:solidFill>
              </a:rPr>
              <a:t>Large scale structure: </a:t>
            </a:r>
            <a:r>
              <a:rPr lang="en-US" altLang="zh-CN" sz="3200" dirty="0">
                <a:solidFill>
                  <a:srgbClr val="000C34"/>
                </a:solidFill>
              </a:rPr>
              <a:t>CMB anisotropy</a:t>
            </a:r>
            <a:endParaRPr lang="zh-CN" altLang="en-US" sz="3200" dirty="0">
              <a:solidFill>
                <a:srgbClr val="000C34"/>
              </a:solidFill>
            </a:endParaRPr>
          </a:p>
        </p:txBody>
      </p:sp>
      <p:sp>
        <p:nvSpPr>
          <p:cNvPr id="1843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843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850265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638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/>
              <a:t>Gravity on Earth</a:t>
            </a:r>
            <a:endParaRPr lang="zh-CN" altLang="en-US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altLang="zh-CN" sz="2800" b="1" dirty="0"/>
              <a:t>The acceleration of gravity is uniform</a:t>
            </a:r>
          </a:p>
          <a:p>
            <a:pPr marL="0" indent="0">
              <a:buNone/>
              <a:defRPr/>
            </a:pPr>
            <a:r>
              <a:rPr lang="en-US" altLang="zh-CN" sz="2800" b="1" dirty="0"/>
              <a:t>     </a:t>
            </a:r>
            <a:r>
              <a:rPr lang="en-US" altLang="zh-CN" sz="2800" b="1" dirty="0">
                <a:solidFill>
                  <a:srgbClr val="0000CC"/>
                </a:solidFill>
              </a:rPr>
              <a:t>(Weak) Equivalence Principle</a:t>
            </a:r>
          </a:p>
          <a:p>
            <a:pPr>
              <a:defRPr/>
            </a:pPr>
            <a:endParaRPr lang="en-US" altLang="zh-CN" sz="2800" b="1" dirty="0"/>
          </a:p>
          <a:p>
            <a:pPr>
              <a:defRPr/>
            </a:pPr>
            <a:endParaRPr lang="en-US" altLang="zh-CN" sz="2800" b="1" dirty="0"/>
          </a:p>
          <a:p>
            <a:pPr>
              <a:defRPr/>
            </a:pPr>
            <a:endParaRPr lang="en-US" altLang="zh-CN" sz="2800" b="1" dirty="0"/>
          </a:p>
          <a:p>
            <a:pPr>
              <a:defRPr/>
            </a:pPr>
            <a:endParaRPr lang="en-US" altLang="zh-CN" sz="2800" b="1" dirty="0"/>
          </a:p>
          <a:p>
            <a:pPr>
              <a:defRPr/>
            </a:pPr>
            <a:endParaRPr lang="en-US" altLang="zh-CN" sz="2800" b="1" dirty="0"/>
          </a:p>
          <a:p>
            <a:pPr>
              <a:defRPr/>
            </a:pPr>
            <a:endParaRPr lang="en-US" altLang="zh-CN" sz="2800" dirty="0"/>
          </a:p>
          <a:p>
            <a:pPr>
              <a:defRPr/>
            </a:pPr>
            <a:endParaRPr lang="en-US" altLang="zh-CN" sz="2800" dirty="0"/>
          </a:p>
          <a:p>
            <a:pPr>
              <a:defRPr/>
            </a:pPr>
            <a:r>
              <a:rPr lang="en-US" altLang="zh-CN" sz="2800" b="1" dirty="0">
                <a:solidFill>
                  <a:srgbClr val="0000CC"/>
                </a:solidFill>
              </a:rPr>
              <a:t>Relativistic Principle</a:t>
            </a:r>
          </a:p>
          <a:p>
            <a:pPr marL="0" indent="0">
              <a:buNone/>
              <a:defRPr/>
            </a:pPr>
            <a:endParaRPr lang="en-US" altLang="zh-CN" sz="2800" dirty="0"/>
          </a:p>
          <a:p>
            <a:pPr>
              <a:defRPr/>
            </a:pPr>
            <a:endParaRPr lang="en-US" altLang="zh-CN" sz="2000" dirty="0"/>
          </a:p>
          <a:p>
            <a:pPr>
              <a:defRPr/>
            </a:pPr>
            <a:endParaRPr lang="en-US" altLang="zh-CN" sz="2800" dirty="0"/>
          </a:p>
          <a:p>
            <a:pPr>
              <a:defRPr/>
            </a:pPr>
            <a:endParaRPr lang="en-US" altLang="zh-CN" sz="2800" dirty="0"/>
          </a:p>
          <a:p>
            <a:pPr>
              <a:defRPr/>
            </a:pPr>
            <a:endParaRPr lang="en-US" altLang="zh-CN" sz="2800" dirty="0"/>
          </a:p>
          <a:p>
            <a:pPr>
              <a:defRPr/>
            </a:pPr>
            <a:endParaRPr lang="en-US" altLang="zh-CN" sz="2800" dirty="0"/>
          </a:p>
          <a:p>
            <a:pPr marL="0" indent="0">
              <a:buNone/>
              <a:defRPr/>
            </a:pPr>
            <a:endParaRPr lang="en-US" altLang="zh-CN" sz="2000" dirty="0"/>
          </a:p>
          <a:p>
            <a:pPr>
              <a:defRPr/>
            </a:pP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26" y="2708920"/>
            <a:ext cx="2048256" cy="31211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38" y="2957934"/>
            <a:ext cx="1619250" cy="2038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00" y="-74898"/>
            <a:ext cx="2336660" cy="30328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E3FF141-47EB-4141-BC4F-4BA1894768CB}"/>
              </a:ext>
            </a:extLst>
          </p:cNvPr>
          <p:cNvSpPr txBox="1"/>
          <p:nvPr/>
        </p:nvSpPr>
        <p:spPr>
          <a:xfrm>
            <a:off x="6879568" y="2895327"/>
            <a:ext cx="2242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Galileo Galilei (1564-1642)</a:t>
            </a:r>
            <a:endParaRPr kumimoji="1"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175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4E228A-20CC-A947-8A13-007F8C26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2A93D45-216C-D54D-A7B6-2738049FD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392" y="-21024"/>
            <a:ext cx="7119983" cy="5875878"/>
          </a:xfrm>
        </p:spPr>
      </p:pic>
    </p:spTree>
    <p:extLst>
      <p:ext uri="{BB962C8B-B14F-4D97-AF65-F5344CB8AC3E}">
        <p14:creationId xmlns:p14="http://schemas.microsoft.com/office/powerpoint/2010/main" val="3566786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zh-CN" altLang="en-US" sz="3600" b="1" dirty="0">
              <a:solidFill>
                <a:srgbClr val="000C34"/>
              </a:solidFill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84DDD8CA-B1DD-9747-AA04-5E118ADE5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4" y="1452206"/>
            <a:ext cx="5392222" cy="4525963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C416C0B-4CD7-9C41-A7AD-2EC15FA6A48A}"/>
              </a:ext>
            </a:extLst>
          </p:cNvPr>
          <p:cNvSpPr txBox="1"/>
          <p:nvPr/>
        </p:nvSpPr>
        <p:spPr>
          <a:xfrm>
            <a:off x="6156176" y="4653136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Dark Energy? </a:t>
            </a:r>
            <a:endParaRPr kumimoji="1" lang="en-US" altLang="zh-CN" sz="2400" b="1" dirty="0"/>
          </a:p>
          <a:p>
            <a:endParaRPr kumimoji="1" lang="en-US" altLang="zh-CN" sz="2400" dirty="0"/>
          </a:p>
          <a:p>
            <a:r>
              <a:rPr kumimoji="1" lang="en-US" altLang="zh-CN" sz="2400" b="1" dirty="0">
                <a:solidFill>
                  <a:srgbClr val="FF0000"/>
                </a:solidFill>
              </a:rPr>
              <a:t>Dark Matter? 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57462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F1DD61-926F-4E49-9DE6-BE4D81BAF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3887806-4BEE-A941-A279-13F302F69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922434" cy="5679889"/>
          </a:xfrm>
        </p:spPr>
      </p:pic>
    </p:spTree>
    <p:extLst>
      <p:ext uri="{BB962C8B-B14F-4D97-AF65-F5344CB8AC3E}">
        <p14:creationId xmlns:p14="http://schemas.microsoft.com/office/powerpoint/2010/main" val="2058876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</a:pPr>
            <a:r>
              <a:rPr lang="en-US" altLang="zh-CN" sz="3600" b="1" dirty="0">
                <a:solidFill>
                  <a:srgbClr val="030305"/>
                </a:solidFill>
              </a:rPr>
              <a:t>Black hole</a:t>
            </a:r>
            <a:r>
              <a:rPr lang="zh-CN" altLang="en-US" sz="3600" b="1" dirty="0">
                <a:solidFill>
                  <a:srgbClr val="030305"/>
                </a:solidFill>
              </a:rPr>
              <a:t>：</a:t>
            </a:r>
            <a:r>
              <a:rPr lang="en-US" altLang="zh-CN" sz="3600" b="1" dirty="0">
                <a:solidFill>
                  <a:srgbClr val="030305"/>
                </a:solidFill>
              </a:rPr>
              <a:t>window to probe QG!</a:t>
            </a:r>
            <a:br>
              <a:rPr lang="en-US" altLang="zh-CN" dirty="0">
                <a:solidFill>
                  <a:srgbClr val="030305"/>
                </a:solidFill>
              </a:rPr>
            </a:br>
            <a:endParaRPr lang="zh-CN" altLang="en-US" dirty="0"/>
          </a:p>
        </p:txBody>
      </p:sp>
      <p:sp>
        <p:nvSpPr>
          <p:cNvPr id="20483" name="内容占位符 2"/>
          <p:cNvSpPr>
            <a:spLocks noGrp="1"/>
          </p:cNvSpPr>
          <p:nvPr>
            <p:ph idx="1"/>
          </p:nvPr>
        </p:nvSpPr>
        <p:spPr>
          <a:xfrm>
            <a:off x="107504" y="1417638"/>
            <a:ext cx="8579296" cy="5323730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b="1" dirty="0">
                <a:solidFill>
                  <a:srgbClr val="000C34"/>
                </a:solidFill>
              </a:rPr>
              <a:t>Simple system: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dirty="0"/>
              <a:t>     M, J, Q</a:t>
            </a:r>
          </a:p>
          <a:p>
            <a:r>
              <a:rPr lang="en-US" altLang="zh-CN" b="1" dirty="0">
                <a:solidFill>
                  <a:srgbClr val="000C34"/>
                </a:solidFill>
              </a:rPr>
              <a:t>Rich physics: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400" dirty="0">
                <a:solidFill>
                  <a:srgbClr val="000C34"/>
                </a:solidFill>
              </a:rPr>
              <a:t>Entropy: </a:t>
            </a:r>
            <a:r>
              <a:rPr lang="en-US" altLang="zh-CN" sz="2400" dirty="0">
                <a:solidFill>
                  <a:srgbClr val="0000CC"/>
                </a:solidFill>
              </a:rPr>
              <a:t>area law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FF0000"/>
                </a:solidFill>
              </a:rPr>
              <a:t>    microscopic interpretation?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dirty="0"/>
              <a:t>  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zh-CN" sz="2400" dirty="0">
              <a:solidFill>
                <a:srgbClr val="000C34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400" dirty="0">
                <a:solidFill>
                  <a:srgbClr val="000C34"/>
                </a:solidFill>
              </a:rPr>
              <a:t>Hawking radiation: blackbody radiation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000C34"/>
                </a:solidFill>
              </a:rPr>
              <a:t>     </a:t>
            </a:r>
            <a:r>
              <a:rPr lang="en-US" altLang="zh-CN" sz="2400" dirty="0">
                <a:solidFill>
                  <a:srgbClr val="FF0000"/>
                </a:solidFill>
              </a:rPr>
              <a:t>Information loss?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C00000"/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en-US" altLang="zh-CN" sz="2400" dirty="0">
              <a:solidFill>
                <a:srgbClr val="000C34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400" dirty="0">
                <a:solidFill>
                  <a:srgbClr val="FF0000"/>
                </a:solidFill>
              </a:rPr>
              <a:t>Physics near BH singularity?</a:t>
            </a:r>
          </a:p>
        </p:txBody>
      </p:sp>
      <p:pic>
        <p:nvPicPr>
          <p:cNvPr id="20484" name="Picture 4" descr="300px-BH_LM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610" y="932187"/>
            <a:ext cx="42592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H:\document\图片\Maldacena\arealaw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61048"/>
            <a:ext cx="2487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9" descr="H:\document\图片\Maldacena\HawkingTe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354091"/>
            <a:ext cx="960438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5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6114">
        <p14:ripple/>
      </p:transition>
    </mc:Choice>
    <mc:Fallback xmlns="">
      <p:transition spd="slow" advTm="36114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D82862-BC59-0C46-A8B4-74ADFB228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08E90513-B764-FF4F-8E31-D286D22AA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462683"/>
            <a:ext cx="6120680" cy="6120680"/>
          </a:xfrm>
        </p:spPr>
      </p:pic>
    </p:spTree>
    <p:extLst>
      <p:ext uri="{BB962C8B-B14F-4D97-AF65-F5344CB8AC3E}">
        <p14:creationId xmlns:p14="http://schemas.microsoft.com/office/powerpoint/2010/main" val="2288050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685800"/>
            <a:ext cx="8121650" cy="106045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zh-CN" sz="3600" b="1" dirty="0"/>
              <a:t>String theory</a:t>
            </a:r>
            <a:r>
              <a:rPr lang="zh-CN" altLang="en-US" sz="3600" b="1" dirty="0"/>
              <a:t>：</a:t>
            </a:r>
            <a:r>
              <a:rPr lang="en-US" altLang="zh-CN" sz="3600" dirty="0"/>
              <a:t> </a:t>
            </a:r>
            <a:r>
              <a:rPr lang="en-US" altLang="zh-CN" sz="3600" dirty="0">
                <a:solidFill>
                  <a:srgbClr val="0000CC"/>
                </a:solidFill>
              </a:rPr>
              <a:t>a theory of Quantum gravity</a:t>
            </a:r>
            <a:endParaRPr lang="en-US" altLang="zh-CN" sz="3600" b="1" dirty="0">
              <a:solidFill>
                <a:srgbClr val="0000CC"/>
              </a:solidFill>
            </a:endParaRPr>
          </a:p>
        </p:txBody>
      </p:sp>
      <p:sp>
        <p:nvSpPr>
          <p:cNvPr id="50995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79388" y="1746250"/>
            <a:ext cx="8335962" cy="4430713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32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32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200" dirty="0"/>
              <a:t>        String theory unifies all the elementary particles and fundamental forces in nature in an elegant way</a:t>
            </a:r>
            <a:endParaRPr lang="en-US" altLang="zh-CN" sz="2800" b="1" dirty="0"/>
          </a:p>
          <a:p>
            <a:pPr eaLnBrk="1" hangingPunct="1"/>
            <a:endParaRPr lang="en-US" altLang="zh-CN" dirty="0"/>
          </a:p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32187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>
                <a:solidFill>
                  <a:srgbClr val="030305"/>
                </a:solidFill>
              </a:rPr>
              <a:t>Basic picture of string theory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solidFill>
                  <a:srgbClr val="030305"/>
                </a:solidFill>
              </a:rPr>
              <a:t>All elementary particles are the excitations of string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030305"/>
                </a:solidFill>
              </a:rPr>
              <a:t>  gauge particle </a:t>
            </a:r>
            <a:r>
              <a:rPr lang="en-US" altLang="zh-CN" sz="2400" b="1" dirty="0"/>
              <a:t>-&gt; open string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en-US" altLang="zh-CN" sz="2400" b="1" dirty="0"/>
              <a:t>  graviton -&gt; closed string 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en-US" altLang="zh-CN" sz="2400" b="1" dirty="0">
              <a:solidFill>
                <a:srgbClr val="030305"/>
              </a:solidFill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en-US" altLang="zh-CN" sz="2400" b="1" dirty="0">
              <a:solidFill>
                <a:srgbClr val="030305"/>
              </a:solidFill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en-US" altLang="zh-CN" sz="2800" b="1" dirty="0">
              <a:solidFill>
                <a:srgbClr val="030305"/>
              </a:solidFill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en-US" altLang="zh-CN" sz="2800" b="1" dirty="0">
                <a:solidFill>
                  <a:srgbClr val="030305"/>
                </a:solidFill>
              </a:rPr>
              <a:t>In string theory, four fundamental interactions get unified </a:t>
            </a:r>
            <a:endParaRPr lang="en-US" altLang="zh-CN" sz="2400" b="1" dirty="0">
              <a:solidFill>
                <a:srgbClr val="030305"/>
              </a:solidFill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en-US" altLang="zh-CN" sz="2400" b="1" dirty="0">
              <a:solidFill>
                <a:srgbClr val="030305"/>
              </a:solidFill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en-US" altLang="zh-CN" sz="2400" b="1" dirty="0">
              <a:solidFill>
                <a:srgbClr val="030305"/>
              </a:solidFill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en-US" altLang="zh-CN" sz="2400" b="1" dirty="0">
              <a:solidFill>
                <a:srgbClr val="030305"/>
              </a:solidFill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en-US" altLang="zh-CN" sz="2400" b="1" dirty="0">
              <a:solidFill>
                <a:srgbClr val="030305"/>
              </a:solidFill>
            </a:endParaRPr>
          </a:p>
          <a:p>
            <a:pPr>
              <a:defRPr/>
            </a:pPr>
            <a:endParaRPr lang="zh-CN" altLang="en-US" dirty="0"/>
          </a:p>
        </p:txBody>
      </p:sp>
      <p:pic>
        <p:nvPicPr>
          <p:cNvPr id="22532" name="Picture 2" descr="H:\document\图片\superst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41751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337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770">
        <p15:prstTrans prst="peelOff"/>
      </p:transition>
    </mc:Choice>
    <mc:Fallback xmlns="">
      <p:transition spd="slow" advTm="1677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dirty="0">
                <a:solidFill>
                  <a:srgbClr val="000C34"/>
                </a:solidFill>
              </a:rPr>
              <a:t>Open and closed strings</a:t>
            </a:r>
            <a:endParaRPr lang="zh-CN" altLang="en-US" sz="3600" b="1" dirty="0">
              <a:solidFill>
                <a:srgbClr val="000C34"/>
              </a:solidFill>
            </a:endParaRPr>
          </a:p>
        </p:txBody>
      </p:sp>
      <p:grpSp>
        <p:nvGrpSpPr>
          <p:cNvPr id="34819" name="Group 15"/>
          <p:cNvGrpSpPr>
            <a:grpSpLocks noChangeAspect="1"/>
          </p:cNvGrpSpPr>
          <p:nvPr/>
        </p:nvGrpSpPr>
        <p:grpSpPr bwMode="auto">
          <a:xfrm>
            <a:off x="2771775" y="3429000"/>
            <a:ext cx="196850" cy="595313"/>
            <a:chOff x="1037" y="1028"/>
            <a:chExt cx="115" cy="288"/>
          </a:xfrm>
        </p:grpSpPr>
        <p:sp>
          <p:nvSpPr>
            <p:cNvPr id="34852" name="Arc 16"/>
            <p:cNvSpPr>
              <a:spLocks noChangeAspect="1"/>
            </p:cNvSpPr>
            <p:nvPr/>
          </p:nvSpPr>
          <p:spPr bwMode="auto">
            <a:xfrm flipH="1" flipV="1">
              <a:off x="1055" y="1028"/>
              <a:ext cx="97" cy="288"/>
            </a:xfrm>
            <a:custGeom>
              <a:avLst/>
              <a:gdLst>
                <a:gd name="T0" fmla="*/ 0 w 40637"/>
                <a:gd name="T1" fmla="*/ 0 h 43200"/>
                <a:gd name="T2" fmla="*/ 0 w 40637"/>
                <a:gd name="T3" fmla="*/ 0 h 43200"/>
                <a:gd name="T4" fmla="*/ 0 w 40637"/>
                <a:gd name="T5" fmla="*/ 0 h 43200"/>
                <a:gd name="T6" fmla="*/ 0 60000 65536"/>
                <a:gd name="T7" fmla="*/ 0 60000 65536"/>
                <a:gd name="T8" fmla="*/ 0 60000 65536"/>
                <a:gd name="T9" fmla="*/ 0 w 40637"/>
                <a:gd name="T10" fmla="*/ 0 h 43200"/>
                <a:gd name="T11" fmla="*/ 40637 w 40637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637" h="43200" fill="none" extrusionOk="0">
                  <a:moveTo>
                    <a:pt x="37264" y="36471"/>
                  </a:moveTo>
                  <a:cubicBezTo>
                    <a:pt x="33186" y="40767"/>
                    <a:pt x="27523" y="43199"/>
                    <a:pt x="21600" y="43199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61" y="0"/>
                    <a:pt x="36876" y="4379"/>
                    <a:pt x="40637" y="11395"/>
                  </a:cubicBezTo>
                </a:path>
                <a:path w="40637" h="43200" stroke="0" extrusionOk="0">
                  <a:moveTo>
                    <a:pt x="37264" y="36471"/>
                  </a:moveTo>
                  <a:cubicBezTo>
                    <a:pt x="33186" y="40767"/>
                    <a:pt x="27523" y="43199"/>
                    <a:pt x="21600" y="43199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61" y="0"/>
                    <a:pt x="36876" y="4379"/>
                    <a:pt x="40637" y="11395"/>
                  </a:cubicBezTo>
                  <a:lnTo>
                    <a:pt x="21600" y="21600"/>
                  </a:lnTo>
                  <a:lnTo>
                    <a:pt x="37264" y="36471"/>
                  </a:lnTo>
                  <a:close/>
                </a:path>
              </a:pathLst>
            </a:cu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53" name="Line 17"/>
            <p:cNvSpPr>
              <a:spLocks noChangeAspect="1" noChangeShapeType="1"/>
            </p:cNvSpPr>
            <p:nvPr/>
          </p:nvSpPr>
          <p:spPr bwMode="auto">
            <a:xfrm flipV="1">
              <a:off x="1037" y="1236"/>
              <a:ext cx="18" cy="52"/>
            </a:xfrm>
            <a:prstGeom prst="line">
              <a:avLst/>
            </a:pr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54" name="Line 18"/>
            <p:cNvSpPr>
              <a:spLocks noChangeAspect="1" noChangeShapeType="1"/>
            </p:cNvSpPr>
            <p:nvPr/>
          </p:nvSpPr>
          <p:spPr bwMode="auto">
            <a:xfrm flipH="1" flipV="1">
              <a:off x="1053" y="1236"/>
              <a:ext cx="40" cy="34"/>
            </a:xfrm>
            <a:prstGeom prst="line">
              <a:avLst/>
            </a:pr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4820" name="Group 3"/>
          <p:cNvGrpSpPr>
            <a:grpSpLocks noChangeAspect="1"/>
          </p:cNvGrpSpPr>
          <p:nvPr/>
        </p:nvGrpSpPr>
        <p:grpSpPr bwMode="auto">
          <a:xfrm>
            <a:off x="2555875" y="3644900"/>
            <a:ext cx="915988" cy="133350"/>
            <a:chOff x="432" y="2372"/>
            <a:chExt cx="384" cy="56"/>
          </a:xfrm>
        </p:grpSpPr>
        <p:sp>
          <p:nvSpPr>
            <p:cNvPr id="34849" name="Line 4"/>
            <p:cNvSpPr>
              <a:spLocks noChangeAspect="1" noChangeShapeType="1"/>
            </p:cNvSpPr>
            <p:nvPr/>
          </p:nvSpPr>
          <p:spPr bwMode="auto">
            <a:xfrm>
              <a:off x="432" y="2400"/>
              <a:ext cx="38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50" name="Line 5"/>
            <p:cNvSpPr>
              <a:spLocks noChangeAspect="1" noChangeShapeType="1"/>
            </p:cNvSpPr>
            <p:nvPr/>
          </p:nvSpPr>
          <p:spPr bwMode="auto">
            <a:xfrm>
              <a:off x="758" y="2372"/>
              <a:ext cx="58" cy="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51" name="Line 6"/>
            <p:cNvSpPr>
              <a:spLocks noChangeAspect="1" noChangeShapeType="1"/>
            </p:cNvSpPr>
            <p:nvPr/>
          </p:nvSpPr>
          <p:spPr bwMode="auto">
            <a:xfrm flipV="1">
              <a:off x="760" y="2400"/>
              <a:ext cx="56" cy="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34821" name="Picture 2" descr="H:\document\图片\openop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0575"/>
            <a:ext cx="39782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3" descr="H:\document\图片\toclos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060575"/>
            <a:ext cx="222567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3" name="Group 15"/>
          <p:cNvGrpSpPr>
            <a:grpSpLocks noChangeAspect="1"/>
          </p:cNvGrpSpPr>
          <p:nvPr/>
        </p:nvGrpSpPr>
        <p:grpSpPr bwMode="auto">
          <a:xfrm>
            <a:off x="1042988" y="3429000"/>
            <a:ext cx="196850" cy="595313"/>
            <a:chOff x="1037" y="1028"/>
            <a:chExt cx="115" cy="288"/>
          </a:xfrm>
        </p:grpSpPr>
        <p:sp>
          <p:nvSpPr>
            <p:cNvPr id="34846" name="Arc 16"/>
            <p:cNvSpPr>
              <a:spLocks noChangeAspect="1"/>
            </p:cNvSpPr>
            <p:nvPr/>
          </p:nvSpPr>
          <p:spPr bwMode="auto">
            <a:xfrm flipH="1" flipV="1">
              <a:off x="1055" y="1028"/>
              <a:ext cx="97" cy="288"/>
            </a:xfrm>
            <a:custGeom>
              <a:avLst/>
              <a:gdLst>
                <a:gd name="T0" fmla="*/ 0 w 40637"/>
                <a:gd name="T1" fmla="*/ 0 h 43200"/>
                <a:gd name="T2" fmla="*/ 0 w 40637"/>
                <a:gd name="T3" fmla="*/ 0 h 43200"/>
                <a:gd name="T4" fmla="*/ 0 w 40637"/>
                <a:gd name="T5" fmla="*/ 0 h 43200"/>
                <a:gd name="T6" fmla="*/ 0 60000 65536"/>
                <a:gd name="T7" fmla="*/ 0 60000 65536"/>
                <a:gd name="T8" fmla="*/ 0 60000 65536"/>
                <a:gd name="T9" fmla="*/ 0 w 40637"/>
                <a:gd name="T10" fmla="*/ 0 h 43200"/>
                <a:gd name="T11" fmla="*/ 40637 w 40637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637" h="43200" fill="none" extrusionOk="0">
                  <a:moveTo>
                    <a:pt x="37264" y="36471"/>
                  </a:moveTo>
                  <a:cubicBezTo>
                    <a:pt x="33186" y="40767"/>
                    <a:pt x="27523" y="43199"/>
                    <a:pt x="21600" y="43199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61" y="0"/>
                    <a:pt x="36876" y="4379"/>
                    <a:pt x="40637" y="11395"/>
                  </a:cubicBezTo>
                </a:path>
                <a:path w="40637" h="43200" stroke="0" extrusionOk="0">
                  <a:moveTo>
                    <a:pt x="37264" y="36471"/>
                  </a:moveTo>
                  <a:cubicBezTo>
                    <a:pt x="33186" y="40767"/>
                    <a:pt x="27523" y="43199"/>
                    <a:pt x="21600" y="43199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61" y="0"/>
                    <a:pt x="36876" y="4379"/>
                    <a:pt x="40637" y="11395"/>
                  </a:cubicBezTo>
                  <a:lnTo>
                    <a:pt x="21600" y="21600"/>
                  </a:lnTo>
                  <a:lnTo>
                    <a:pt x="37264" y="36471"/>
                  </a:lnTo>
                  <a:close/>
                </a:path>
              </a:pathLst>
            </a:cu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47" name="Line 17"/>
            <p:cNvSpPr>
              <a:spLocks noChangeAspect="1" noChangeShapeType="1"/>
            </p:cNvSpPr>
            <p:nvPr/>
          </p:nvSpPr>
          <p:spPr bwMode="auto">
            <a:xfrm flipV="1">
              <a:off x="1037" y="1236"/>
              <a:ext cx="18" cy="52"/>
            </a:xfrm>
            <a:prstGeom prst="line">
              <a:avLst/>
            </a:pr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48" name="Line 18"/>
            <p:cNvSpPr>
              <a:spLocks noChangeAspect="1" noChangeShapeType="1"/>
            </p:cNvSpPr>
            <p:nvPr/>
          </p:nvSpPr>
          <p:spPr bwMode="auto">
            <a:xfrm flipH="1" flipV="1">
              <a:off x="1053" y="1236"/>
              <a:ext cx="40" cy="34"/>
            </a:xfrm>
            <a:prstGeom prst="line">
              <a:avLst/>
            </a:pr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4824" name="Group 3"/>
          <p:cNvGrpSpPr>
            <a:grpSpLocks noChangeAspect="1"/>
          </p:cNvGrpSpPr>
          <p:nvPr/>
        </p:nvGrpSpPr>
        <p:grpSpPr bwMode="auto">
          <a:xfrm>
            <a:off x="827088" y="3644900"/>
            <a:ext cx="915987" cy="133350"/>
            <a:chOff x="432" y="2372"/>
            <a:chExt cx="384" cy="56"/>
          </a:xfrm>
        </p:grpSpPr>
        <p:sp>
          <p:nvSpPr>
            <p:cNvPr id="34843" name="Line 4"/>
            <p:cNvSpPr>
              <a:spLocks noChangeAspect="1" noChangeShapeType="1"/>
            </p:cNvSpPr>
            <p:nvPr/>
          </p:nvSpPr>
          <p:spPr bwMode="auto">
            <a:xfrm>
              <a:off x="432" y="2400"/>
              <a:ext cx="38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44" name="Line 5"/>
            <p:cNvSpPr>
              <a:spLocks noChangeAspect="1" noChangeShapeType="1"/>
            </p:cNvSpPr>
            <p:nvPr/>
          </p:nvSpPr>
          <p:spPr bwMode="auto">
            <a:xfrm>
              <a:off x="758" y="2372"/>
              <a:ext cx="58" cy="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45" name="Line 6"/>
            <p:cNvSpPr>
              <a:spLocks noChangeAspect="1" noChangeShapeType="1"/>
            </p:cNvSpPr>
            <p:nvPr/>
          </p:nvSpPr>
          <p:spPr bwMode="auto">
            <a:xfrm flipV="1">
              <a:off x="760" y="2400"/>
              <a:ext cx="56" cy="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4825" name="Text Box 31"/>
          <p:cNvSpPr txBox="1">
            <a:spLocks noChangeArrowheads="1"/>
          </p:cNvSpPr>
          <p:nvPr/>
        </p:nvSpPr>
        <p:spPr bwMode="auto">
          <a:xfrm>
            <a:off x="2051050" y="3429000"/>
            <a:ext cx="407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>
                <a:solidFill>
                  <a:srgbClr val="090FDE"/>
                </a:solidFill>
                <a:latin typeface="Symbol" panose="05050102010706020507" pitchFamily="18" charset="2"/>
              </a:rPr>
              <a:t>+</a:t>
            </a:r>
            <a:endParaRPr lang="en-US" altLang="zh-CN" sz="2800">
              <a:solidFill>
                <a:srgbClr val="090FDE"/>
              </a:solidFill>
              <a:latin typeface="Symbol" panose="05050102010706020507" pitchFamily="18" charset="2"/>
            </a:endParaRPr>
          </a:p>
        </p:txBody>
      </p:sp>
      <p:grpSp>
        <p:nvGrpSpPr>
          <p:cNvPr id="34826" name="Group 27"/>
          <p:cNvGrpSpPr>
            <a:grpSpLocks noChangeAspect="1"/>
          </p:cNvGrpSpPr>
          <p:nvPr/>
        </p:nvGrpSpPr>
        <p:grpSpPr bwMode="auto">
          <a:xfrm>
            <a:off x="5651500" y="3429000"/>
            <a:ext cx="196850" cy="596900"/>
            <a:chOff x="1037" y="1028"/>
            <a:chExt cx="115" cy="288"/>
          </a:xfrm>
        </p:grpSpPr>
        <p:sp>
          <p:nvSpPr>
            <p:cNvPr id="34840" name="Arc 28"/>
            <p:cNvSpPr>
              <a:spLocks noChangeAspect="1"/>
            </p:cNvSpPr>
            <p:nvPr/>
          </p:nvSpPr>
          <p:spPr bwMode="auto">
            <a:xfrm flipH="1" flipV="1">
              <a:off x="1055" y="1028"/>
              <a:ext cx="97" cy="288"/>
            </a:xfrm>
            <a:custGeom>
              <a:avLst/>
              <a:gdLst>
                <a:gd name="T0" fmla="*/ 0 w 40637"/>
                <a:gd name="T1" fmla="*/ 0 h 43200"/>
                <a:gd name="T2" fmla="*/ 0 w 40637"/>
                <a:gd name="T3" fmla="*/ 0 h 43200"/>
                <a:gd name="T4" fmla="*/ 0 w 40637"/>
                <a:gd name="T5" fmla="*/ 0 h 43200"/>
                <a:gd name="T6" fmla="*/ 0 60000 65536"/>
                <a:gd name="T7" fmla="*/ 0 60000 65536"/>
                <a:gd name="T8" fmla="*/ 0 60000 65536"/>
                <a:gd name="T9" fmla="*/ 0 w 40637"/>
                <a:gd name="T10" fmla="*/ 0 h 43200"/>
                <a:gd name="T11" fmla="*/ 40637 w 40637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637" h="43200" fill="none" extrusionOk="0">
                  <a:moveTo>
                    <a:pt x="37264" y="36471"/>
                  </a:moveTo>
                  <a:cubicBezTo>
                    <a:pt x="33186" y="40767"/>
                    <a:pt x="27523" y="43199"/>
                    <a:pt x="21600" y="43199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61" y="0"/>
                    <a:pt x="36876" y="4379"/>
                    <a:pt x="40637" y="11395"/>
                  </a:cubicBezTo>
                </a:path>
                <a:path w="40637" h="43200" stroke="0" extrusionOk="0">
                  <a:moveTo>
                    <a:pt x="37264" y="36471"/>
                  </a:moveTo>
                  <a:cubicBezTo>
                    <a:pt x="33186" y="40767"/>
                    <a:pt x="27523" y="43199"/>
                    <a:pt x="21600" y="43199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61" y="0"/>
                    <a:pt x="36876" y="4379"/>
                    <a:pt x="40637" y="11395"/>
                  </a:cubicBezTo>
                  <a:lnTo>
                    <a:pt x="21600" y="21600"/>
                  </a:lnTo>
                  <a:lnTo>
                    <a:pt x="37264" y="36471"/>
                  </a:lnTo>
                  <a:close/>
                </a:path>
              </a:pathLst>
            </a:cu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41" name="Line 29"/>
            <p:cNvSpPr>
              <a:spLocks noChangeAspect="1" noChangeShapeType="1"/>
            </p:cNvSpPr>
            <p:nvPr/>
          </p:nvSpPr>
          <p:spPr bwMode="auto">
            <a:xfrm flipV="1">
              <a:off x="1037" y="1236"/>
              <a:ext cx="18" cy="52"/>
            </a:xfrm>
            <a:prstGeom prst="line">
              <a:avLst/>
            </a:pr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42" name="Line 30"/>
            <p:cNvSpPr>
              <a:spLocks noChangeAspect="1" noChangeShapeType="1"/>
            </p:cNvSpPr>
            <p:nvPr/>
          </p:nvSpPr>
          <p:spPr bwMode="auto">
            <a:xfrm flipH="1" flipV="1">
              <a:off x="1053" y="1236"/>
              <a:ext cx="40" cy="34"/>
            </a:xfrm>
            <a:prstGeom prst="line">
              <a:avLst/>
            </a:pr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4827" name="Group 27"/>
          <p:cNvGrpSpPr>
            <a:grpSpLocks noChangeAspect="1"/>
          </p:cNvGrpSpPr>
          <p:nvPr/>
        </p:nvGrpSpPr>
        <p:grpSpPr bwMode="auto">
          <a:xfrm>
            <a:off x="5795963" y="3429000"/>
            <a:ext cx="196850" cy="596900"/>
            <a:chOff x="1037" y="1028"/>
            <a:chExt cx="115" cy="288"/>
          </a:xfrm>
        </p:grpSpPr>
        <p:sp>
          <p:nvSpPr>
            <p:cNvPr id="34837" name="Arc 28"/>
            <p:cNvSpPr>
              <a:spLocks noChangeAspect="1"/>
            </p:cNvSpPr>
            <p:nvPr/>
          </p:nvSpPr>
          <p:spPr bwMode="auto">
            <a:xfrm flipH="1" flipV="1">
              <a:off x="1055" y="1028"/>
              <a:ext cx="97" cy="288"/>
            </a:xfrm>
            <a:custGeom>
              <a:avLst/>
              <a:gdLst>
                <a:gd name="T0" fmla="*/ 0 w 40637"/>
                <a:gd name="T1" fmla="*/ 0 h 43200"/>
                <a:gd name="T2" fmla="*/ 0 w 40637"/>
                <a:gd name="T3" fmla="*/ 0 h 43200"/>
                <a:gd name="T4" fmla="*/ 0 w 40637"/>
                <a:gd name="T5" fmla="*/ 0 h 43200"/>
                <a:gd name="T6" fmla="*/ 0 60000 65536"/>
                <a:gd name="T7" fmla="*/ 0 60000 65536"/>
                <a:gd name="T8" fmla="*/ 0 60000 65536"/>
                <a:gd name="T9" fmla="*/ 0 w 40637"/>
                <a:gd name="T10" fmla="*/ 0 h 43200"/>
                <a:gd name="T11" fmla="*/ 40637 w 40637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637" h="43200" fill="none" extrusionOk="0">
                  <a:moveTo>
                    <a:pt x="37264" y="36471"/>
                  </a:moveTo>
                  <a:cubicBezTo>
                    <a:pt x="33186" y="40767"/>
                    <a:pt x="27523" y="43199"/>
                    <a:pt x="21600" y="43199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61" y="0"/>
                    <a:pt x="36876" y="4379"/>
                    <a:pt x="40637" y="11395"/>
                  </a:cubicBezTo>
                </a:path>
                <a:path w="40637" h="43200" stroke="0" extrusionOk="0">
                  <a:moveTo>
                    <a:pt x="37264" y="36471"/>
                  </a:moveTo>
                  <a:cubicBezTo>
                    <a:pt x="33186" y="40767"/>
                    <a:pt x="27523" y="43199"/>
                    <a:pt x="21600" y="43199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61" y="0"/>
                    <a:pt x="36876" y="4379"/>
                    <a:pt x="40637" y="11395"/>
                  </a:cubicBezTo>
                  <a:lnTo>
                    <a:pt x="21600" y="21600"/>
                  </a:lnTo>
                  <a:lnTo>
                    <a:pt x="37264" y="36471"/>
                  </a:lnTo>
                  <a:close/>
                </a:path>
              </a:pathLst>
            </a:cu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38" name="Line 29"/>
            <p:cNvSpPr>
              <a:spLocks noChangeAspect="1" noChangeShapeType="1"/>
            </p:cNvSpPr>
            <p:nvPr/>
          </p:nvSpPr>
          <p:spPr bwMode="auto">
            <a:xfrm flipV="1">
              <a:off x="1037" y="1236"/>
              <a:ext cx="18" cy="52"/>
            </a:xfrm>
            <a:prstGeom prst="line">
              <a:avLst/>
            </a:pr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39" name="Line 30"/>
            <p:cNvSpPr>
              <a:spLocks noChangeAspect="1" noChangeShapeType="1"/>
            </p:cNvSpPr>
            <p:nvPr/>
          </p:nvSpPr>
          <p:spPr bwMode="auto">
            <a:xfrm flipH="1" flipV="1">
              <a:off x="1053" y="1236"/>
              <a:ext cx="40" cy="34"/>
            </a:xfrm>
            <a:prstGeom prst="line">
              <a:avLst/>
            </a:prstGeom>
            <a:noFill/>
            <a:ln w="25400">
              <a:solidFill>
                <a:srgbClr val="D30B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4828" name="Group 3"/>
          <p:cNvGrpSpPr>
            <a:grpSpLocks noChangeAspect="1"/>
          </p:cNvGrpSpPr>
          <p:nvPr/>
        </p:nvGrpSpPr>
        <p:grpSpPr bwMode="auto">
          <a:xfrm>
            <a:off x="5435600" y="3644900"/>
            <a:ext cx="915988" cy="133350"/>
            <a:chOff x="432" y="2372"/>
            <a:chExt cx="384" cy="56"/>
          </a:xfrm>
        </p:grpSpPr>
        <p:sp>
          <p:nvSpPr>
            <p:cNvPr id="34834" name="Line 4"/>
            <p:cNvSpPr>
              <a:spLocks noChangeAspect="1" noChangeShapeType="1"/>
            </p:cNvSpPr>
            <p:nvPr/>
          </p:nvSpPr>
          <p:spPr bwMode="auto">
            <a:xfrm>
              <a:off x="432" y="2400"/>
              <a:ext cx="38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35" name="Line 5"/>
            <p:cNvSpPr>
              <a:spLocks noChangeAspect="1" noChangeShapeType="1"/>
            </p:cNvSpPr>
            <p:nvPr/>
          </p:nvSpPr>
          <p:spPr bwMode="auto">
            <a:xfrm>
              <a:off x="758" y="2372"/>
              <a:ext cx="58" cy="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36" name="Line 6"/>
            <p:cNvSpPr>
              <a:spLocks noChangeAspect="1" noChangeShapeType="1"/>
            </p:cNvSpPr>
            <p:nvPr/>
          </p:nvSpPr>
          <p:spPr bwMode="auto">
            <a:xfrm flipV="1">
              <a:off x="760" y="2400"/>
              <a:ext cx="56" cy="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4829" name="TextBox 52"/>
          <p:cNvSpPr txBox="1">
            <a:spLocks noChangeArrowheads="1"/>
          </p:cNvSpPr>
          <p:nvPr/>
        </p:nvSpPr>
        <p:spPr bwMode="auto">
          <a:xfrm>
            <a:off x="4427538" y="3573463"/>
            <a:ext cx="1223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=</a:t>
            </a:r>
            <a:endParaRPr lang="zh-CN" altLang="en-US"/>
          </a:p>
        </p:txBody>
      </p:sp>
      <p:sp>
        <p:nvSpPr>
          <p:cNvPr id="34830" name="TextBox 53"/>
          <p:cNvSpPr txBox="1">
            <a:spLocks noChangeArrowheads="1"/>
          </p:cNvSpPr>
          <p:nvPr/>
        </p:nvSpPr>
        <p:spPr bwMode="auto">
          <a:xfrm>
            <a:off x="4284663" y="3429000"/>
            <a:ext cx="460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？</a:t>
            </a:r>
          </a:p>
        </p:txBody>
      </p:sp>
      <p:sp>
        <p:nvSpPr>
          <p:cNvPr id="34831" name="Text Box 34"/>
          <p:cNvSpPr txBox="1">
            <a:spLocks noChangeArrowheads="1"/>
          </p:cNvSpPr>
          <p:nvPr/>
        </p:nvSpPr>
        <p:spPr bwMode="auto">
          <a:xfrm>
            <a:off x="900112" y="4221163"/>
            <a:ext cx="32502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dirty="0">
                <a:solidFill>
                  <a:srgbClr val="000C34"/>
                </a:solidFill>
              </a:rPr>
              <a:t>Photon/gluon (gauge particle)</a:t>
            </a:r>
          </a:p>
        </p:txBody>
      </p:sp>
      <p:sp>
        <p:nvSpPr>
          <p:cNvPr id="34832" name="TextBox 55"/>
          <p:cNvSpPr txBox="1">
            <a:spLocks noChangeArrowheads="1"/>
          </p:cNvSpPr>
          <p:nvPr/>
        </p:nvSpPr>
        <p:spPr bwMode="auto">
          <a:xfrm>
            <a:off x="5292725" y="4221163"/>
            <a:ext cx="1223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C34"/>
                </a:solidFill>
              </a:rPr>
              <a:t>Graviton</a:t>
            </a:r>
            <a:endParaRPr lang="zh-CN" altLang="en-US" dirty="0">
              <a:solidFill>
                <a:srgbClr val="000C34"/>
              </a:solidFill>
            </a:endParaRPr>
          </a:p>
        </p:txBody>
      </p:sp>
      <p:sp>
        <p:nvSpPr>
          <p:cNvPr id="34833" name="TextBox 39"/>
          <p:cNvSpPr txBox="1">
            <a:spLocks noChangeArrowheads="1"/>
          </p:cNvSpPr>
          <p:nvPr/>
        </p:nvSpPr>
        <p:spPr bwMode="auto">
          <a:xfrm>
            <a:off x="755650" y="5033408"/>
            <a:ext cx="76327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FF0000"/>
                </a:solidFill>
              </a:rPr>
              <a:t>Relation between gauge theory and Gravity? 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11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941">
        <p15:prstTrans prst="peelOff"/>
      </p:transition>
    </mc:Choice>
    <mc:Fallback xmlns="">
      <p:transition spd="slow" advTm="16941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/>
          <p:cNvSpPr>
            <a:spLocks noGrp="1"/>
          </p:cNvSpPr>
          <p:nvPr>
            <p:ph type="title"/>
          </p:nvPr>
        </p:nvSpPr>
        <p:spPr>
          <a:xfrm>
            <a:off x="379413" y="360363"/>
            <a:ext cx="7886700" cy="1325562"/>
          </a:xfrm>
        </p:spPr>
        <p:txBody>
          <a:bodyPr/>
          <a:lstStyle/>
          <a:p>
            <a:pPr algn="l"/>
            <a:r>
              <a:rPr lang="en-US" altLang="zh-CN" sz="3600" b="1" dirty="0">
                <a:solidFill>
                  <a:srgbClr val="000C34"/>
                </a:solidFill>
              </a:rPr>
              <a:t>Open/Close duality</a:t>
            </a:r>
            <a:endParaRPr lang="zh-CN" altLang="en-US" sz="3600" b="1" dirty="0">
              <a:solidFill>
                <a:srgbClr val="000C34"/>
              </a:solidFill>
            </a:endParaRPr>
          </a:p>
        </p:txBody>
      </p:sp>
      <p:pic>
        <p:nvPicPr>
          <p:cNvPr id="35843" name="内容占位符 3" descr="D-bran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2763" y="908050"/>
            <a:ext cx="4857750" cy="2881313"/>
          </a:xfrm>
          <a:noFill/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323850" y="1844675"/>
            <a:ext cx="734377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solidFill>
                  <a:srgbClr val="000C34"/>
                </a:solidFill>
              </a:rPr>
              <a:t>Open string picture</a:t>
            </a:r>
            <a:r>
              <a:rPr lang="zh-CN" altLang="en-US" sz="2000" dirty="0">
                <a:solidFill>
                  <a:srgbClr val="000C34"/>
                </a:solidFill>
              </a:rPr>
              <a:t>：</a:t>
            </a:r>
            <a:r>
              <a:rPr lang="en-US" altLang="zh-CN" sz="2000" b="1" dirty="0"/>
              <a:t>Gauge theory</a:t>
            </a:r>
          </a:p>
          <a:p>
            <a:pPr eaLnBrk="1" hangingPunct="1"/>
            <a:endParaRPr lang="en-US" altLang="zh-CN" sz="3200" b="1" dirty="0"/>
          </a:p>
          <a:p>
            <a:pPr eaLnBrk="1" hangingPunct="1"/>
            <a:endParaRPr lang="en-US" altLang="zh-CN" sz="3200" b="1" dirty="0"/>
          </a:p>
          <a:p>
            <a:r>
              <a:rPr lang="en-US" altLang="zh-CN" sz="2000" dirty="0">
                <a:solidFill>
                  <a:srgbClr val="000C34"/>
                </a:solidFill>
              </a:rPr>
              <a:t>Close string picture</a:t>
            </a:r>
            <a:r>
              <a:rPr lang="zh-CN" altLang="en-US" sz="2000" dirty="0">
                <a:solidFill>
                  <a:srgbClr val="000C34"/>
                </a:solidFill>
              </a:rPr>
              <a:t>：</a:t>
            </a:r>
            <a:r>
              <a:rPr lang="en-US" altLang="zh-CN" sz="2000" b="1" dirty="0">
                <a:solidFill>
                  <a:srgbClr val="000C34"/>
                </a:solidFill>
              </a:rPr>
              <a:t>Gravity in higher dim.</a:t>
            </a:r>
          </a:p>
          <a:p>
            <a:pPr eaLnBrk="1" hangingPunct="1"/>
            <a:endParaRPr lang="en-US" altLang="zh-CN" sz="3200" b="1" dirty="0"/>
          </a:p>
          <a:p>
            <a:r>
              <a:rPr lang="en-US" altLang="zh-CN" sz="2800" dirty="0">
                <a:solidFill>
                  <a:srgbClr val="000C34"/>
                </a:solidFill>
              </a:rPr>
              <a:t>Equivalence between two pictures is referred to as </a:t>
            </a:r>
            <a:r>
              <a:rPr lang="en-US" altLang="zh-CN" sz="2800" b="1" dirty="0">
                <a:solidFill>
                  <a:srgbClr val="FF0000"/>
                </a:solidFill>
              </a:rPr>
              <a:t>duality</a:t>
            </a:r>
            <a:r>
              <a:rPr lang="en-US" altLang="zh-CN" sz="2800" dirty="0">
                <a:solidFill>
                  <a:srgbClr val="000C34"/>
                </a:solidFill>
              </a:rPr>
              <a:t> or </a:t>
            </a:r>
            <a:r>
              <a:rPr lang="en-US" altLang="zh-CN" sz="2800" b="1" dirty="0">
                <a:solidFill>
                  <a:srgbClr val="FF0000"/>
                </a:solidFill>
              </a:rPr>
              <a:t>correspondence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 eaLnBrk="1" hangingPunct="1"/>
            <a:endParaRPr lang="en-US" altLang="zh-CN" sz="3200" dirty="0"/>
          </a:p>
          <a:p>
            <a:pPr eaLnBrk="1" hangingPunct="1"/>
            <a:r>
              <a:rPr lang="en-US" altLang="zh-CN" sz="2000" dirty="0">
                <a:solidFill>
                  <a:srgbClr val="000C34"/>
                </a:solidFill>
              </a:rPr>
              <a:t>Due to the presence of large number of D-branes, </a:t>
            </a:r>
          </a:p>
          <a:p>
            <a:pPr eaLnBrk="1" hangingPunct="1"/>
            <a:r>
              <a:rPr lang="en-US" altLang="zh-CN" sz="2000" dirty="0">
                <a:solidFill>
                  <a:srgbClr val="000C34"/>
                </a:solidFill>
              </a:rPr>
              <a:t>spacetime is curved and becomes </a:t>
            </a:r>
          </a:p>
          <a:p>
            <a:pPr eaLnBrk="1" hangingPunct="1"/>
            <a:r>
              <a:rPr lang="en-US" altLang="zh-CN" sz="2000" b="1" dirty="0">
                <a:solidFill>
                  <a:srgbClr val="6600CC"/>
                </a:solidFill>
              </a:rPr>
              <a:t>Anti-de Sitter(</a:t>
            </a:r>
            <a:r>
              <a:rPr lang="en-US" altLang="zh-CN" sz="2000" b="1" dirty="0" err="1">
                <a:solidFill>
                  <a:srgbClr val="6600CC"/>
                </a:solidFill>
              </a:rPr>
              <a:t>AdS</a:t>
            </a:r>
            <a:r>
              <a:rPr lang="en-US" altLang="zh-CN" sz="2000" b="1" dirty="0">
                <a:solidFill>
                  <a:srgbClr val="6600CC"/>
                </a:solidFill>
              </a:rPr>
              <a:t>) </a:t>
            </a:r>
            <a:r>
              <a:rPr lang="en-US" altLang="zh-CN" sz="2000" dirty="0">
                <a:solidFill>
                  <a:srgbClr val="000C34"/>
                </a:solidFill>
              </a:rPr>
              <a:t>spacetime.</a:t>
            </a:r>
          </a:p>
          <a:p>
            <a:pPr eaLnBrk="1" hangingPunct="1"/>
            <a:r>
              <a:rPr lang="en-US" altLang="zh-CN" dirty="0">
                <a:solidFill>
                  <a:srgbClr val="000C34"/>
                </a:solidFill>
              </a:rPr>
              <a:t>(</a:t>
            </a:r>
            <a:r>
              <a:rPr lang="en-US" altLang="zh-CN" dirty="0" err="1">
                <a:solidFill>
                  <a:srgbClr val="000C34"/>
                </a:solidFill>
              </a:rPr>
              <a:t>AdS</a:t>
            </a:r>
            <a:r>
              <a:rPr lang="en-US" altLang="zh-CN" dirty="0">
                <a:solidFill>
                  <a:srgbClr val="000C34"/>
                </a:solidFill>
              </a:rPr>
              <a:t> spacetime: pseudo sphere, a spacetime </a:t>
            </a:r>
          </a:p>
          <a:p>
            <a:pPr eaLnBrk="1" hangingPunct="1"/>
            <a:r>
              <a:rPr lang="en-US" altLang="zh-CN" dirty="0">
                <a:solidFill>
                  <a:srgbClr val="000C34"/>
                </a:solidFill>
              </a:rPr>
              <a:t>with negative constant curvature)</a:t>
            </a:r>
            <a:endParaRPr lang="zh-CN" altLang="en-US" dirty="0"/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748267" y="2528888"/>
            <a:ext cx="4619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/>
              <a:t>==</a:t>
            </a:r>
            <a:endParaRPr lang="zh-CN" altLang="en-US" dirty="0"/>
          </a:p>
        </p:txBody>
      </p:sp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2979739" y="2564606"/>
            <a:ext cx="4619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/>
              <a:t>==</a:t>
            </a:r>
            <a:endParaRPr lang="zh-CN" altLang="en-US" dirty="0"/>
          </a:p>
        </p:txBody>
      </p:sp>
      <p:sp>
        <p:nvSpPr>
          <p:cNvPr id="35847" name="圆角矩形标注 7"/>
          <p:cNvSpPr>
            <a:spLocks noChangeArrowheads="1"/>
          </p:cNvSpPr>
          <p:nvPr/>
        </p:nvSpPr>
        <p:spPr bwMode="auto">
          <a:xfrm>
            <a:off x="6948488" y="476250"/>
            <a:ext cx="792162" cy="442913"/>
          </a:xfrm>
          <a:prstGeom prst="wedgeRoundRectCallout">
            <a:avLst>
              <a:gd name="adj1" fmla="val -22847"/>
              <a:gd name="adj2" fmla="val 122176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/>
              <a:t>D-</a:t>
            </a:r>
            <a:r>
              <a:rPr lang="zh-CN" altLang="en-US" sz="2000"/>
              <a:t>膜</a:t>
            </a:r>
          </a:p>
        </p:txBody>
      </p:sp>
      <p:pic>
        <p:nvPicPr>
          <p:cNvPr id="35848" name="Picture 9" descr="H:\document\图片\Hyperbolo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5010150"/>
            <a:ext cx="16764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左箭头 10"/>
          <p:cNvSpPr>
            <a:spLocks noChangeArrowheads="1"/>
          </p:cNvSpPr>
          <p:nvPr/>
        </p:nvSpPr>
        <p:spPr bwMode="auto">
          <a:xfrm>
            <a:off x="5940425" y="1700213"/>
            <a:ext cx="503238" cy="144462"/>
          </a:xfrm>
          <a:prstGeom prst="leftArrow">
            <a:avLst>
              <a:gd name="adj1" fmla="val 50000"/>
              <a:gd name="adj2" fmla="val 49769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5850" name="左箭头 11"/>
          <p:cNvSpPr>
            <a:spLocks noChangeArrowheads="1"/>
          </p:cNvSpPr>
          <p:nvPr/>
        </p:nvSpPr>
        <p:spPr bwMode="auto">
          <a:xfrm>
            <a:off x="6084888" y="2852738"/>
            <a:ext cx="503237" cy="144462"/>
          </a:xfrm>
          <a:prstGeom prst="leftArrow">
            <a:avLst>
              <a:gd name="adj1" fmla="val 50000"/>
              <a:gd name="adj2" fmla="val 49769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650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3618">
        <p15:prstTrans prst="pageCurlDouble"/>
      </p:transition>
    </mc:Choice>
    <mc:Fallback xmlns="">
      <p:transition spd="slow" advTm="53618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388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zh-CN" sz="3600" b="1" dirty="0" err="1"/>
              <a:t>AdS</a:t>
            </a:r>
            <a:r>
              <a:rPr lang="en-US" altLang="zh-CN" sz="3600" b="1" dirty="0"/>
              <a:t>/CFT correspondence </a:t>
            </a:r>
            <a:endParaRPr lang="zh-CN" altLang="en-US" sz="3600" b="1" dirty="0"/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50825" y="1341438"/>
            <a:ext cx="7845425" cy="4895850"/>
          </a:xfrm>
        </p:spPr>
        <p:txBody>
          <a:bodyPr rtlCol="0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altLang="zh-CN" sz="2800" b="1" dirty="0"/>
              <a:t>String theory/M-theory in Anti-de-Sitter spacetime is dual (equivalent) to Conformal field theory (CFT) at </a:t>
            </a:r>
            <a:r>
              <a:rPr lang="en-US" altLang="zh-CN" sz="2800" b="1" dirty="0" err="1"/>
              <a:t>AdS</a:t>
            </a:r>
            <a:r>
              <a:rPr lang="en-US" altLang="zh-CN" sz="2800" b="1" dirty="0"/>
              <a:t> boundary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solidFill>
                  <a:srgbClr val="FF0000"/>
                </a:solidFill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</a:rPr>
              <a:t>J. </a:t>
            </a:r>
            <a:r>
              <a:rPr lang="en-US" altLang="zh-CN" sz="2400" dirty="0" err="1">
                <a:solidFill>
                  <a:srgbClr val="FF0000"/>
                </a:solidFill>
              </a:rPr>
              <a:t>Maldacena</a:t>
            </a:r>
            <a:r>
              <a:rPr lang="en-US" altLang="zh-CN" sz="2400" dirty="0">
                <a:solidFill>
                  <a:srgbClr val="FF0000"/>
                </a:solidFill>
              </a:rPr>
              <a:t> 1997</a:t>
            </a:r>
            <a:r>
              <a:rPr lang="zh-CN" altLang="en-US" sz="2400" dirty="0">
                <a:solidFill>
                  <a:srgbClr val="FF0000"/>
                </a:solidFill>
              </a:rPr>
              <a:t>）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36868" name="Picture 4" descr="AdS_C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389" y="2276872"/>
            <a:ext cx="2644320" cy="457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175px-JuanMaldac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6992"/>
            <a:ext cx="261302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9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/>
              <a:t>Newton’s gravity</a:t>
            </a:r>
            <a:endParaRPr lang="zh-CN" altLang="en-US" sz="3600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50702"/>
            <a:ext cx="3228949" cy="2260264"/>
          </a:xfrm>
        </p:spPr>
      </p:pic>
      <p:sp>
        <p:nvSpPr>
          <p:cNvPr id="5" name="文本框 4"/>
          <p:cNvSpPr txBox="1"/>
          <p:nvPr/>
        </p:nvSpPr>
        <p:spPr>
          <a:xfrm>
            <a:off x="457200" y="1670938"/>
            <a:ext cx="61745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2800" b="1" dirty="0"/>
              <a:t>Kepler’s laws on planets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zh-CN" sz="28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2800" b="1" dirty="0"/>
              <a:t>Newton:  gravity is universal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zh-CN" sz="28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2800" b="1" dirty="0"/>
              <a:t>Inverse-square law</a:t>
            </a:r>
          </a:p>
        </p:txBody>
      </p:sp>
      <p:pic>
        <p:nvPicPr>
          <p:cNvPr id="7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9934"/>
            <a:ext cx="1984825" cy="3098264"/>
          </a:xfrm>
          <a:prstGeom prst="rect">
            <a:avLst/>
          </a:prstGeom>
        </p:spPr>
      </p:pic>
      <p:pic>
        <p:nvPicPr>
          <p:cNvPr id="6" name="内容占位符 3">
            <a:extLst>
              <a:ext uri="{FF2B5EF4-FFF2-40B4-BE49-F238E27FC236}">
                <a16:creationId xmlns:a16="http://schemas.microsoft.com/office/drawing/2014/main" id="{54094795-C49C-3F4C-86C9-742339586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35" y="4084926"/>
            <a:ext cx="20574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1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455613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zh-CN" sz="3600" b="1" dirty="0" err="1"/>
              <a:t>AdS</a:t>
            </a:r>
            <a:r>
              <a:rPr lang="en-US" altLang="zh-CN" sz="3600" b="1" dirty="0"/>
              <a:t>/CFT Correspondence II</a:t>
            </a:r>
          </a:p>
        </p:txBody>
      </p:sp>
      <p:sp>
        <p:nvSpPr>
          <p:cNvPr id="53043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23850" y="1598613"/>
            <a:ext cx="8712646" cy="492601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CN" sz="2800" b="1" dirty="0"/>
              <a:t>(Quantum)</a:t>
            </a:r>
            <a:r>
              <a:rPr lang="en-US" altLang="zh-CN" sz="2800" b="1" dirty="0">
                <a:solidFill>
                  <a:srgbClr val="0000CC"/>
                </a:solidFill>
              </a:rPr>
              <a:t>Gravity</a:t>
            </a:r>
            <a:r>
              <a:rPr lang="en-US" altLang="zh-CN" sz="2800" b="1" dirty="0"/>
              <a:t>/</a:t>
            </a:r>
            <a:r>
              <a:rPr lang="en-US" altLang="zh-CN" sz="2800" b="1" dirty="0">
                <a:solidFill>
                  <a:srgbClr val="FF0000"/>
                </a:solidFill>
              </a:rPr>
              <a:t>Gauge</a:t>
            </a:r>
            <a:r>
              <a:rPr lang="en-US" altLang="zh-CN" sz="2800" b="1" dirty="0"/>
              <a:t> correspondence</a:t>
            </a:r>
          </a:p>
          <a:p>
            <a:pPr marL="0" indent="0">
              <a:buNone/>
            </a:pPr>
            <a:r>
              <a:rPr lang="en-US" altLang="zh-CN" sz="2800" b="1" dirty="0"/>
              <a:t>  AdS</a:t>
            </a:r>
            <a:r>
              <a:rPr lang="en-US" altLang="zh-CN" sz="2800" b="1" baseline="-25000" dirty="0"/>
              <a:t>5</a:t>
            </a:r>
            <a:r>
              <a:rPr lang="en-US" altLang="zh-CN" sz="2800" b="1" dirty="0"/>
              <a:t>/SYM</a:t>
            </a:r>
            <a:r>
              <a:rPr lang="en-US" altLang="zh-CN" sz="2800" b="1" baseline="-25000" dirty="0"/>
              <a:t>4</a:t>
            </a:r>
            <a:r>
              <a:rPr lang="en-US" altLang="zh-CN" sz="2800" b="1" dirty="0"/>
              <a:t>:</a:t>
            </a:r>
            <a:r>
              <a:rPr lang="en-US" altLang="zh-CN" sz="1800" dirty="0">
                <a:solidFill>
                  <a:srgbClr val="6600CC"/>
                </a:solidFill>
              </a:rPr>
              <a:t>Maldacena 1997</a:t>
            </a:r>
            <a:endParaRPr lang="en-US" altLang="zh-CN" sz="1800" b="1" dirty="0">
              <a:solidFill>
                <a:srgbClr val="6600CC"/>
              </a:solidFill>
            </a:endParaRPr>
          </a:p>
          <a:p>
            <a:pPr marL="0" indent="0" eaLnBrk="1" hangingPunct="1">
              <a:buNone/>
            </a:pPr>
            <a:r>
              <a:rPr lang="en-US" altLang="zh-CN" sz="2800" dirty="0"/>
              <a:t>IIB superstring in AdS</a:t>
            </a:r>
            <a:r>
              <a:rPr lang="en-US" altLang="zh-CN" sz="2800" baseline="-25000" dirty="0"/>
              <a:t>5</a:t>
            </a:r>
            <a:r>
              <a:rPr lang="en-US" altLang="zh-CN" sz="2800" dirty="0"/>
              <a:t> x S</a:t>
            </a:r>
            <a:r>
              <a:rPr lang="en-US" altLang="zh-CN" sz="2800" baseline="30000" dirty="0"/>
              <a:t>5</a:t>
            </a:r>
            <a:r>
              <a:rPr lang="en-US" altLang="zh-CN" sz="2800" dirty="0"/>
              <a:t> spacetime with RR background = large N limit of </a:t>
            </a:r>
            <a:r>
              <a:rPr lang="en-US" altLang="zh-CN" sz="2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N</a:t>
            </a:r>
            <a:r>
              <a:rPr lang="en-US" altLang="zh-CN" sz="2800" dirty="0"/>
              <a:t>=4 SU(N) supersymmetric Yang-Mills theory</a:t>
            </a:r>
          </a:p>
          <a:p>
            <a:pPr eaLnBrk="1" hangingPunct="1"/>
            <a:endParaRPr lang="en-US" altLang="zh-CN" sz="2800" dirty="0">
              <a:ln>
                <a:solidFill>
                  <a:schemeClr val="tx1"/>
                </a:solidFill>
              </a:ln>
            </a:endParaRPr>
          </a:p>
          <a:p>
            <a:pPr marL="0" indent="0" eaLnBrk="1" hangingPunct="1">
              <a:buNone/>
            </a:pPr>
            <a:r>
              <a:rPr lang="en-US" altLang="zh-CN" sz="2800" dirty="0">
                <a:ln>
                  <a:solidFill>
                    <a:schemeClr val="tx1"/>
                  </a:solidFill>
                </a:ln>
              </a:rPr>
              <a:t> AdS</a:t>
            </a:r>
            <a:r>
              <a:rPr lang="en-US" altLang="zh-CN" sz="2800" baseline="-25000" dirty="0">
                <a:ln>
                  <a:solidFill>
                    <a:schemeClr val="tx1"/>
                  </a:solidFill>
                </a:ln>
              </a:rPr>
              <a:t>4</a:t>
            </a:r>
            <a:r>
              <a:rPr lang="en-US" altLang="zh-CN" sz="2800" dirty="0">
                <a:ln>
                  <a:solidFill>
                    <a:schemeClr val="tx1"/>
                  </a:solidFill>
                </a:ln>
              </a:rPr>
              <a:t>/ABJM, AdS</a:t>
            </a:r>
            <a:r>
              <a:rPr lang="en-US" altLang="zh-CN" sz="2800" baseline="-25000" dirty="0">
                <a:ln>
                  <a:solidFill>
                    <a:schemeClr val="tx1"/>
                  </a:solidFill>
                </a:ln>
              </a:rPr>
              <a:t>3</a:t>
            </a:r>
            <a:r>
              <a:rPr lang="en-US" altLang="zh-CN" sz="2800" dirty="0">
                <a:ln>
                  <a:solidFill>
                    <a:schemeClr val="tx1"/>
                  </a:solidFill>
                </a:ln>
              </a:rPr>
              <a:t>/CFT</a:t>
            </a:r>
            <a:r>
              <a:rPr lang="en-US" altLang="zh-CN" sz="2800" baseline="-25000" dirty="0">
                <a:ln>
                  <a:solidFill>
                    <a:schemeClr val="tx1"/>
                  </a:solidFill>
                </a:ln>
              </a:rPr>
              <a:t>2</a:t>
            </a:r>
            <a:r>
              <a:rPr lang="en-US" altLang="zh-CN" sz="2800" dirty="0">
                <a:ln>
                  <a:solidFill>
                    <a:schemeClr val="tx1"/>
                  </a:solidFill>
                </a:ln>
              </a:rPr>
              <a:t>, AdS</a:t>
            </a:r>
            <a:r>
              <a:rPr lang="en-US" altLang="zh-CN" sz="2800" baseline="-25000" dirty="0">
                <a:ln>
                  <a:solidFill>
                    <a:schemeClr val="tx1"/>
                  </a:solidFill>
                </a:ln>
              </a:rPr>
              <a:t>7</a:t>
            </a:r>
            <a:r>
              <a:rPr lang="en-US" altLang="zh-CN" sz="2800" dirty="0">
                <a:ln>
                  <a:solidFill>
                    <a:schemeClr val="tx1"/>
                  </a:solidFill>
                </a:ln>
              </a:rPr>
              <a:t>/CFT</a:t>
            </a:r>
            <a:r>
              <a:rPr lang="en-US" altLang="zh-CN" sz="2800" baseline="-25000" dirty="0">
                <a:ln>
                  <a:solidFill>
                    <a:schemeClr val="tx1"/>
                  </a:solidFill>
                </a:ln>
              </a:rPr>
              <a:t>6</a:t>
            </a:r>
            <a:r>
              <a:rPr lang="en-US" altLang="zh-CN" sz="2800" dirty="0">
                <a:ln>
                  <a:solidFill>
                    <a:schemeClr val="tx1"/>
                  </a:solidFill>
                </a:ln>
              </a:rPr>
              <a:t>, AdS</a:t>
            </a:r>
            <a:r>
              <a:rPr lang="en-US" altLang="zh-CN" sz="2800" baseline="-25000" dirty="0">
                <a:ln>
                  <a:solidFill>
                    <a:schemeClr val="tx1"/>
                  </a:solidFill>
                </a:ln>
              </a:rPr>
              <a:t>2</a:t>
            </a:r>
            <a:r>
              <a:rPr lang="en-US" altLang="zh-CN" sz="2800" dirty="0">
                <a:ln>
                  <a:solidFill>
                    <a:schemeClr val="tx1"/>
                  </a:solidFill>
                </a:ln>
              </a:rPr>
              <a:t>/SYK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No proof but no contradiction</a:t>
            </a:r>
          </a:p>
          <a:p>
            <a:r>
              <a:rPr lang="en" altLang="zh-CN" dirty="0"/>
              <a:t>A wealth of supporting evidence</a:t>
            </a:r>
          </a:p>
          <a:p>
            <a:pPr marL="0" indent="0">
              <a:buNone/>
            </a:pPr>
            <a:r>
              <a:rPr lang="en" altLang="zh-CN" sz="2800" dirty="0"/>
              <a:t> symmetries, state/operator correspondence, correlation </a:t>
            </a:r>
            <a:r>
              <a:rPr lang="en" altLang="zh-CN" sz="2800" dirty="0" err="1"/>
              <a:t>funtions</a:t>
            </a:r>
            <a:r>
              <a:rPr lang="en" altLang="zh-CN" sz="2800" dirty="0"/>
              <a:t>, ……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310479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FDE357-48DD-D349-8C40-B0F423914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dirty="0"/>
              <a:t>Physical Implications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29F786-BDE3-B449-95B5-692F0B1E2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  <a:p>
            <a:r>
              <a:rPr lang="en-US" altLang="zh-CN" b="1" dirty="0"/>
              <a:t>Rich physics: </a:t>
            </a:r>
            <a:r>
              <a:rPr lang="en-US" altLang="zh-CN" dirty="0">
                <a:solidFill>
                  <a:srgbClr val="FF0000"/>
                </a:solidFill>
              </a:rPr>
              <a:t>Holographic principle,  </a:t>
            </a:r>
            <a:r>
              <a:rPr lang="en-US" altLang="zh-CN" dirty="0"/>
              <a:t>Large N limit of YM, Open/Close duality</a:t>
            </a:r>
          </a:p>
          <a:p>
            <a:endParaRPr lang="en-US" altLang="zh-CN" dirty="0"/>
          </a:p>
          <a:p>
            <a:r>
              <a:rPr lang="en-US" altLang="zh-CN" dirty="0"/>
              <a:t>A novel way to </a:t>
            </a:r>
            <a:r>
              <a:rPr lang="en-US" altLang="zh-CN" b="1" dirty="0"/>
              <a:t>define</a:t>
            </a:r>
            <a:r>
              <a:rPr lang="en-US" altLang="zh-CN" dirty="0"/>
              <a:t> string theory (M-theory)</a:t>
            </a:r>
          </a:p>
          <a:p>
            <a:endParaRPr lang="en-US" altLang="zh-CN" dirty="0"/>
          </a:p>
          <a:p>
            <a:r>
              <a:rPr lang="en-US" altLang="zh-CN" dirty="0"/>
              <a:t>A powerful </a:t>
            </a:r>
            <a:r>
              <a:rPr lang="en-US" altLang="zh-CN" b="1" dirty="0"/>
              <a:t>tool</a:t>
            </a:r>
            <a:r>
              <a:rPr lang="en-US" altLang="zh-CN" dirty="0"/>
              <a:t> to study strongly coupled problems in QFT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1617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1"/>
          <p:cNvSpPr>
            <a:spLocks noGrp="1"/>
          </p:cNvSpPr>
          <p:nvPr>
            <p:ph type="title"/>
          </p:nvPr>
        </p:nvSpPr>
        <p:spPr>
          <a:xfrm>
            <a:off x="0" y="268287"/>
            <a:ext cx="9144000" cy="108743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zh-CN" sz="4000" b="1" dirty="0">
                <a:solidFill>
                  <a:srgbClr val="000C34"/>
                </a:solidFill>
              </a:rPr>
              <a:t>Holographic Principle</a:t>
            </a:r>
            <a:r>
              <a:rPr lang="zh-CN" altLang="en-US" sz="4000" b="1" dirty="0">
                <a:solidFill>
                  <a:srgbClr val="000C34"/>
                </a:solidFill>
              </a:rPr>
              <a:t>：</a:t>
            </a:r>
            <a:br>
              <a:rPr lang="en-US" altLang="zh-CN" sz="2800" b="1" dirty="0">
                <a:solidFill>
                  <a:srgbClr val="000C34"/>
                </a:solidFill>
              </a:rPr>
            </a:br>
            <a:r>
              <a:rPr lang="en-US" altLang="zh-CN" sz="2800" b="1" dirty="0">
                <a:solidFill>
                  <a:srgbClr val="000C34"/>
                </a:solidFill>
              </a:rPr>
              <a:t>          </a:t>
            </a:r>
            <a:r>
              <a:rPr lang="zh-CN" altLang="en-US" sz="2800" dirty="0">
                <a:solidFill>
                  <a:srgbClr val="000C34"/>
                </a:solidFill>
              </a:rPr>
              <a:t>（</a:t>
            </a:r>
            <a:r>
              <a:rPr lang="en-US" altLang="zh-CN" sz="2800" dirty="0">
                <a:solidFill>
                  <a:srgbClr val="000C34"/>
                </a:solidFill>
              </a:rPr>
              <a:t>’t </a:t>
            </a:r>
            <a:r>
              <a:rPr lang="en-US" altLang="zh-CN" sz="2800" dirty="0" err="1">
                <a:solidFill>
                  <a:srgbClr val="000C34"/>
                </a:solidFill>
              </a:rPr>
              <a:t>Hooft</a:t>
            </a:r>
            <a:r>
              <a:rPr lang="en-US" altLang="zh-CN" sz="2800" dirty="0">
                <a:solidFill>
                  <a:srgbClr val="000C34"/>
                </a:solidFill>
              </a:rPr>
              <a:t>,  </a:t>
            </a:r>
            <a:r>
              <a:rPr lang="en-US" altLang="zh-CN" sz="2800" dirty="0" err="1">
                <a:solidFill>
                  <a:srgbClr val="000C34"/>
                </a:solidFill>
              </a:rPr>
              <a:t>L.Susskind</a:t>
            </a:r>
            <a:r>
              <a:rPr lang="zh-CN" altLang="en-US" sz="2800" dirty="0">
                <a:solidFill>
                  <a:srgbClr val="000C34"/>
                </a:solidFill>
              </a:rPr>
              <a:t>，</a:t>
            </a:r>
            <a:r>
              <a:rPr lang="en-US" altLang="zh-CN" sz="2800" dirty="0">
                <a:solidFill>
                  <a:srgbClr val="000C34"/>
                </a:solidFill>
              </a:rPr>
              <a:t>1993)</a:t>
            </a:r>
            <a:endParaRPr lang="zh-CN" altLang="en-US" sz="2800" dirty="0">
              <a:solidFill>
                <a:srgbClr val="000C34"/>
              </a:solidFill>
            </a:endParaRPr>
          </a:p>
        </p:txBody>
      </p:sp>
      <p:sp>
        <p:nvSpPr>
          <p:cNvPr id="39939" name="内容占位符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52578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400" b="1" dirty="0"/>
              <a:t>In a gravity system,  the maximal entropy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400" b="1" dirty="0"/>
              <a:t>in a region V is proportional to the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400" b="1" dirty="0"/>
              <a:t>area of the boundary of V, rather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400" b="1" dirty="0"/>
              <a:t>than the volume of V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dirty="0">
              <a:solidFill>
                <a:srgbClr val="000C34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000C34"/>
                </a:solidFill>
              </a:rPr>
              <a:t>The physics in V can be described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000C34"/>
                </a:solidFill>
              </a:rPr>
              <a:t>by some theory on the holographic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000C34"/>
                </a:solidFill>
              </a:rPr>
              <a:t>screen at the boundary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000C34"/>
                </a:solidFill>
              </a:rPr>
              <a:t>=&gt;Holographic description of BH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dirty="0">
              <a:solidFill>
                <a:srgbClr val="000C34"/>
              </a:solidFill>
            </a:endParaRPr>
          </a:p>
          <a:p>
            <a:pPr>
              <a:buNone/>
            </a:pPr>
            <a:r>
              <a:rPr lang="en-US" altLang="zh-CN" sz="2800" b="1" dirty="0" err="1">
                <a:solidFill>
                  <a:srgbClr val="0000CC"/>
                </a:solidFill>
              </a:rPr>
              <a:t>AdS</a:t>
            </a:r>
            <a:r>
              <a:rPr lang="en-US" altLang="zh-CN" sz="2800" b="1" dirty="0">
                <a:solidFill>
                  <a:srgbClr val="0000CC"/>
                </a:solidFill>
              </a:rPr>
              <a:t>/CFT is a successful </a:t>
            </a:r>
          </a:p>
          <a:p>
            <a:pPr>
              <a:buNone/>
            </a:pPr>
            <a:r>
              <a:rPr lang="en-US" altLang="zh-CN" sz="2800" b="1" dirty="0">
                <a:solidFill>
                  <a:srgbClr val="0000CC"/>
                </a:solidFill>
              </a:rPr>
              <a:t>    realization of holographic principle</a:t>
            </a:r>
            <a:endParaRPr lang="en-US" altLang="zh-CN" sz="2400" dirty="0">
              <a:solidFill>
                <a:srgbClr val="000C34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zh-CN" altLang="en-US" sz="2400" dirty="0"/>
          </a:p>
        </p:txBody>
      </p:sp>
      <p:pic>
        <p:nvPicPr>
          <p:cNvPr id="613378" name="Picture 2" descr="H:\document\图片\Holograph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87" y="2364966"/>
            <a:ext cx="4419322" cy="379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erardus 't Hoo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954" y="-7438"/>
            <a:ext cx="1626734" cy="209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300px-LeonardSusskindStanford2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531" y="0"/>
            <a:ext cx="2055469" cy="209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521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8985">
        <p14:flip dir="r"/>
      </p:transition>
    </mc:Choice>
    <mc:Fallback xmlns="">
      <p:transition spd="slow" advTm="18985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/>
              <a:t>Hawking radiation</a:t>
            </a:r>
            <a:endParaRPr lang="zh-CN" altLang="en-US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b="1" dirty="0"/>
              <a:t>No-hair theorem</a:t>
            </a:r>
            <a:r>
              <a:rPr lang="zh-CN" altLang="en-US" sz="2800" dirty="0"/>
              <a:t>：</a:t>
            </a:r>
            <a:r>
              <a:rPr lang="en-US" altLang="zh-CN" sz="2800" dirty="0"/>
              <a:t> J, M, Q</a:t>
            </a:r>
          </a:p>
          <a:p>
            <a:r>
              <a:rPr lang="en-US" altLang="zh-CN" sz="2800" b="1" dirty="0"/>
              <a:t>Hawking radiation as blackbody radiation</a:t>
            </a:r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87" y="3734532"/>
            <a:ext cx="4433402" cy="2520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75" y="3745036"/>
            <a:ext cx="2857500" cy="2638425"/>
          </a:xfrm>
          <a:prstGeom prst="rect">
            <a:avLst/>
          </a:prstGeom>
        </p:spPr>
      </p:pic>
      <p:pic>
        <p:nvPicPr>
          <p:cNvPr id="7" name="Picture 9" descr="H:\document\图片\Maldacena\HawkingTe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61271"/>
            <a:ext cx="1152128" cy="85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00px-Stephen_Hawking_StarChi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04095"/>
            <a:ext cx="1851025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75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7AA9E4-68B9-E944-8F45-EEC45E2F6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/>
              <a:t>Information loss and unitarity</a:t>
            </a:r>
            <a:endParaRPr lang="zh-CN" altLang="en-US" sz="3600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003E7B7-B767-054B-BA49-DAC32A0DC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3974773" cy="4525963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56B903C-4F62-274A-B5F3-2D714297EED9}"/>
              </a:ext>
            </a:extLst>
          </p:cNvPr>
          <p:cNvSpPr txBox="1"/>
          <p:nvPr/>
        </p:nvSpPr>
        <p:spPr>
          <a:xfrm>
            <a:off x="3610744" y="1484784"/>
            <a:ext cx="50760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/>
              <a:t>Pure state becomes mixed state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/>
              <a:t>Entanglement between the radiated particles and their partners in the horizon</a:t>
            </a:r>
          </a:p>
          <a:p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FD2837-7B7F-8C49-B184-4D247E805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154493"/>
            <a:ext cx="5076056" cy="321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5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C97DD-3D35-5F4E-ACA0-FC7876A4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dirty="0" err="1"/>
              <a:t>AdS</a:t>
            </a:r>
            <a:r>
              <a:rPr lang="en-US" altLang="zh-CN" sz="3600" b="1" dirty="0"/>
              <a:t>/CFT: unitarity is intact</a:t>
            </a:r>
            <a:endParaRPr lang="zh-CN" altLang="en-US" sz="3600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AC47B72-9F8F-EF46-B951-D8A77A2C2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7097859" cy="4525963"/>
          </a:xfrm>
        </p:spPr>
      </p:pic>
    </p:spTree>
    <p:extLst>
      <p:ext uri="{BB962C8B-B14F-4D97-AF65-F5344CB8AC3E}">
        <p14:creationId xmlns:p14="http://schemas.microsoft.com/office/powerpoint/2010/main" val="306468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8DCF65-3581-354B-ABE4-B31519D6C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/>
              <a:t>Information loss in </a:t>
            </a:r>
            <a:r>
              <a:rPr lang="en-US" altLang="zh-CN" sz="3600" b="1" dirty="0" err="1"/>
              <a:t>AdS</a:t>
            </a:r>
            <a:r>
              <a:rPr lang="en-US" altLang="zh-CN" sz="3600" b="1" dirty="0"/>
              <a:t>/CFT</a:t>
            </a:r>
            <a:endParaRPr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52CDE0-65ED-3C4E-8257-B0F7AFDEB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399"/>
            <a:ext cx="8229600" cy="4525963"/>
          </a:xfrm>
        </p:spPr>
        <p:txBody>
          <a:bodyPr/>
          <a:lstStyle/>
          <a:p>
            <a:r>
              <a:rPr lang="en-US" altLang="zh-CN" sz="2800" b="1" dirty="0"/>
              <a:t>How unitarity is kept</a:t>
            </a:r>
            <a:r>
              <a:rPr lang="zh-CN" altLang="en-US" sz="2800" b="1" dirty="0"/>
              <a:t>？</a:t>
            </a:r>
            <a:endParaRPr lang="en-US" altLang="zh-CN" sz="2800" b="1" dirty="0"/>
          </a:p>
          <a:p>
            <a:endParaRPr kumimoji="1" lang="en-US" altLang="zh-CN" sz="2800" dirty="0"/>
          </a:p>
          <a:p>
            <a:r>
              <a:rPr lang="en-US" altLang="zh-CN" sz="2800" b="1" dirty="0"/>
              <a:t>How to probe the interior of blackhole?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……</a:t>
            </a:r>
          </a:p>
          <a:p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69211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altLang="zh-CN" sz="3600" b="1" dirty="0"/>
              <a:t>Emergence of spacetime</a:t>
            </a:r>
            <a:endParaRPr lang="zh-CN" altLang="en-US" sz="3600" b="1" dirty="0"/>
          </a:p>
        </p:txBody>
      </p:sp>
      <p:sp>
        <p:nvSpPr>
          <p:cNvPr id="4505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pic>
        <p:nvPicPr>
          <p:cNvPr id="45060" name="Picture 4" descr="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17638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8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zh-CN" sz="3600" b="1" dirty="0"/>
              <a:t>Emergent spacetime</a:t>
            </a:r>
          </a:p>
        </p:txBody>
      </p:sp>
      <p:sp>
        <p:nvSpPr>
          <p:cNvPr id="53248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z="2800" dirty="0"/>
              <a:t>Space and time are emergent</a:t>
            </a:r>
          </a:p>
          <a:p>
            <a:pPr eaLnBrk="1" hangingPunct="1"/>
            <a:r>
              <a:rPr lang="en-US" altLang="zh-CN" sz="2800" dirty="0"/>
              <a:t>The notion of locality is not fundamental</a:t>
            </a:r>
          </a:p>
          <a:p>
            <a:pPr eaLnBrk="1" hangingPunct="1"/>
            <a:endParaRPr lang="en-US" altLang="zh-CN" sz="2000" dirty="0"/>
          </a:p>
          <a:p>
            <a:pPr eaLnBrk="1" hangingPunct="1"/>
            <a:r>
              <a:rPr lang="en-US" altLang="zh-CN" sz="2800" dirty="0"/>
              <a:t>Diffeomorphism is a derived concept</a:t>
            </a:r>
          </a:p>
          <a:p>
            <a:pPr eaLnBrk="1" hangingPunct="1"/>
            <a:r>
              <a:rPr lang="en-US" altLang="zh-CN" sz="2800" dirty="0"/>
              <a:t>A fundamental theory does not need a background spacetime</a:t>
            </a:r>
          </a:p>
          <a:p>
            <a:pPr eaLnBrk="1" hangingPunct="1"/>
            <a:endParaRPr lang="en-US" altLang="zh-CN" sz="2800" dirty="0"/>
          </a:p>
          <a:p>
            <a:pPr eaLnBrk="1" hangingPunct="1"/>
            <a:r>
              <a:rPr lang="en-US" altLang="zh-CN" sz="2800" b="1" dirty="0">
                <a:solidFill>
                  <a:srgbClr val="FF0000"/>
                </a:solidFill>
              </a:rPr>
              <a:t>Nature of gravity? </a:t>
            </a:r>
            <a:endParaRPr lang="en-US" altLang="zh-CN" sz="2800" dirty="0"/>
          </a:p>
          <a:p>
            <a:pPr eaLnBrk="1" hangingPunct="1"/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351779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dirty="0"/>
              <a:t>Applied </a:t>
            </a:r>
            <a:r>
              <a:rPr lang="en-US" altLang="zh-CN" sz="3600" b="1" dirty="0" err="1"/>
              <a:t>AdS</a:t>
            </a:r>
            <a:r>
              <a:rPr lang="en-US" altLang="zh-CN" sz="3600" b="1" dirty="0"/>
              <a:t>/CFT</a:t>
            </a:r>
            <a:endParaRPr lang="zh-CN" altLang="en-US" sz="3600" b="1" dirty="0"/>
          </a:p>
        </p:txBody>
      </p:sp>
      <p:sp>
        <p:nvSpPr>
          <p:cNvPr id="4710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sz="2800" dirty="0"/>
          </a:p>
          <a:p>
            <a:r>
              <a:rPr lang="en-US" altLang="zh-CN" sz="2800" b="1" dirty="0">
                <a:solidFill>
                  <a:srgbClr val="FF0000"/>
                </a:solidFill>
              </a:rPr>
              <a:t>Strong/weak duality: </a:t>
            </a:r>
            <a:r>
              <a:rPr lang="en-US" altLang="zh-CN" sz="2800" b="1" dirty="0"/>
              <a:t>typical feature of </a:t>
            </a:r>
            <a:r>
              <a:rPr lang="en-US" altLang="zh-CN" sz="2800" b="1" dirty="0" err="1"/>
              <a:t>AdS</a:t>
            </a:r>
            <a:r>
              <a:rPr lang="en-US" altLang="zh-CN" sz="2800" b="1" dirty="0"/>
              <a:t>/CFT</a:t>
            </a:r>
          </a:p>
          <a:p>
            <a:pPr marL="0" indent="0">
              <a:buNone/>
            </a:pPr>
            <a:r>
              <a:rPr lang="zh-CN" altLang="en-US" sz="2800" b="1" dirty="0"/>
              <a:t>        </a:t>
            </a:r>
            <a:r>
              <a:rPr lang="en-US" altLang="zh-CN" sz="2800" b="1" dirty="0"/>
              <a:t>One theory at  strong coupling is equivalent to the other theory at weak coupling</a:t>
            </a:r>
            <a:endParaRPr lang="en-US" altLang="zh-CN" sz="2800" dirty="0"/>
          </a:p>
          <a:p>
            <a:endParaRPr lang="en-US" altLang="zh-CN" dirty="0"/>
          </a:p>
          <a:p>
            <a:r>
              <a:rPr lang="en-US" altLang="zh-CN" sz="2800" b="1" dirty="0"/>
              <a:t>A new tool to study strongly coupled system: from QCD at low energy to various strongly coupled condensed matter systems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17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altLang="zh-CN" sz="3600" b="1" dirty="0"/>
              <a:t>Newton’s gravity II:</a:t>
            </a:r>
            <a:endParaRPr lang="zh-CN" altLang="en-US" sz="3600" b="1" dirty="0"/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28650" y="1556792"/>
            <a:ext cx="8058150" cy="433600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000C34"/>
                </a:solidFill>
              </a:rPr>
              <a:t>Well developed in </a:t>
            </a:r>
            <a:r>
              <a:rPr lang="en-US" altLang="zh-CN" sz="2800" b="1" dirty="0"/>
              <a:t>18th-19th</a:t>
            </a:r>
            <a:r>
              <a:rPr lang="zh-CN" altLang="en-US" sz="2800" b="1" dirty="0"/>
              <a:t>：</a:t>
            </a:r>
            <a:r>
              <a:rPr lang="en-US" altLang="zh-CN" sz="2400" dirty="0">
                <a:solidFill>
                  <a:srgbClr val="000C34"/>
                </a:solidFill>
              </a:rPr>
              <a:t>Newton, Laplace, Poisson, Hamilton …</a:t>
            </a:r>
          </a:p>
          <a:p>
            <a:pPr>
              <a:defRPr/>
            </a:pPr>
            <a:endParaRPr lang="en-US" altLang="zh-CN" sz="2800" b="1" dirty="0">
              <a:solidFill>
                <a:srgbClr val="000C34"/>
              </a:solidFill>
            </a:endParaRPr>
          </a:p>
          <a:p>
            <a:pPr>
              <a:defRPr/>
            </a:pPr>
            <a:endParaRPr lang="en-US" altLang="zh-CN" sz="2800" b="1" dirty="0">
              <a:solidFill>
                <a:srgbClr val="000C34"/>
              </a:solidFill>
            </a:endParaRPr>
          </a:p>
          <a:p>
            <a:pPr>
              <a:defRPr/>
            </a:pPr>
            <a:endParaRPr lang="en-US" altLang="zh-CN" sz="2800" b="1" dirty="0">
              <a:solidFill>
                <a:srgbClr val="000C34"/>
              </a:solidFill>
            </a:endParaRPr>
          </a:p>
          <a:p>
            <a:pPr>
              <a:defRPr/>
            </a:pPr>
            <a:endParaRPr lang="en-US" altLang="zh-CN" sz="2800" b="1" dirty="0">
              <a:solidFill>
                <a:srgbClr val="000C34"/>
              </a:solidFill>
            </a:endParaRPr>
          </a:p>
          <a:p>
            <a:pPr>
              <a:defRPr/>
            </a:pPr>
            <a:r>
              <a:rPr lang="en-US" altLang="zh-CN" sz="2800" b="1" dirty="0">
                <a:solidFill>
                  <a:srgbClr val="000C34"/>
                </a:solidFill>
              </a:rPr>
              <a:t>Solar system: a triumph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CN" sz="2400" dirty="0">
                <a:solidFill>
                  <a:srgbClr val="000C34"/>
                </a:solidFill>
              </a:rPr>
              <a:t>    Newton’s gravity successfully  explained all the available data,  and continued to do so for 200 years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zh-CN" sz="2400" dirty="0">
              <a:solidFill>
                <a:srgbClr val="000C34"/>
              </a:solidFill>
            </a:endParaRPr>
          </a:p>
          <a:p>
            <a:pPr>
              <a:defRPr/>
            </a:pPr>
            <a:r>
              <a:rPr lang="en-US" altLang="zh-CN" sz="2800" b="1" dirty="0">
                <a:solidFill>
                  <a:srgbClr val="000C34"/>
                </a:solidFill>
              </a:rPr>
              <a:t>Tidal force: </a:t>
            </a:r>
          </a:p>
          <a:p>
            <a:pPr marL="0" indent="0">
              <a:buNone/>
              <a:defRPr/>
            </a:pPr>
            <a:r>
              <a:rPr lang="en-US" altLang="zh-CN" sz="2800" b="1" dirty="0">
                <a:solidFill>
                  <a:srgbClr val="000C34"/>
                </a:solidFill>
              </a:rPr>
              <a:t>     </a:t>
            </a:r>
            <a:r>
              <a:rPr lang="en-US" altLang="zh-CN" sz="2400" dirty="0">
                <a:solidFill>
                  <a:srgbClr val="000C34"/>
                </a:solidFill>
              </a:rPr>
              <a:t>a real signature of gravity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zh-CN" sz="2400" dirty="0">
              <a:solidFill>
                <a:srgbClr val="000C34"/>
              </a:solidFill>
            </a:endParaRPr>
          </a:p>
          <a:p>
            <a:pPr>
              <a:defRPr/>
            </a:pPr>
            <a:endParaRPr lang="en-US" altLang="zh-CN" sz="2400" dirty="0">
              <a:solidFill>
                <a:srgbClr val="000C34"/>
              </a:solidFill>
            </a:endParaRPr>
          </a:p>
          <a:p>
            <a:pPr eaLnBrk="1" hangingPunct="1">
              <a:defRPr/>
            </a:pPr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E9D7020-2CB5-F149-98DC-BDF24529B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353604"/>
            <a:ext cx="4647215" cy="10843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D6A5C90-3D9F-9F46-B95A-A0F6AFBCF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6763"/>
            <a:ext cx="3654616" cy="165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9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188913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zh-CN" sz="3600" b="1" dirty="0" err="1"/>
              <a:t>AdS</a:t>
            </a:r>
            <a:r>
              <a:rPr lang="en-US" altLang="zh-CN" sz="3600" b="1" dirty="0"/>
              <a:t>/QCD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79388" y="1341438"/>
            <a:ext cx="7916862" cy="5183187"/>
          </a:xfrm>
        </p:spPr>
        <p:txBody>
          <a:bodyPr/>
          <a:lstStyle/>
          <a:p>
            <a:pPr eaLnBrk="1" hangingPunct="1"/>
            <a:r>
              <a:rPr lang="en-US" altLang="zh-CN" sz="2400" b="1" dirty="0"/>
              <a:t>At low energy, QCD is strongly coupled </a:t>
            </a:r>
          </a:p>
          <a:p>
            <a:pPr eaLnBrk="1" hangingPunct="1"/>
            <a:r>
              <a:rPr lang="en-US" altLang="zh-CN" sz="2400" b="1" dirty="0"/>
              <a:t>Weakly coupled gravity for help</a:t>
            </a:r>
          </a:p>
          <a:p>
            <a:pPr eaLnBrk="1" hangingPunct="1"/>
            <a:r>
              <a:rPr lang="en-US" altLang="zh-CN" sz="2400" b="1" dirty="0" err="1"/>
              <a:t>AdS</a:t>
            </a:r>
            <a:r>
              <a:rPr lang="en-US" altLang="zh-CN" sz="2400" b="1" dirty="0"/>
              <a:t>/QCD: various strongly coupled problems in QCD</a:t>
            </a:r>
          </a:p>
          <a:p>
            <a:pPr eaLnBrk="1" hangingPunct="1"/>
            <a:endParaRPr lang="en-US" altLang="zh-CN" sz="2800" dirty="0"/>
          </a:p>
          <a:p>
            <a:pPr eaLnBrk="1" hangingPunct="1"/>
            <a:endParaRPr lang="en-US" altLang="zh-CN" sz="2800" dirty="0"/>
          </a:p>
        </p:txBody>
      </p:sp>
      <p:pic>
        <p:nvPicPr>
          <p:cNvPr id="48132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67" y="2938462"/>
            <a:ext cx="4802188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246760"/>
      </p:ext>
    </p:extLst>
  </p:cSld>
  <p:clrMapOvr>
    <a:masterClrMapping/>
  </p:clrMapOvr>
  <p:transition>
    <p:zoom dir="in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26988"/>
            <a:ext cx="7772400" cy="1143001"/>
          </a:xfrm>
        </p:spPr>
        <p:txBody>
          <a:bodyPr/>
          <a:lstStyle/>
          <a:p>
            <a:pPr algn="l"/>
            <a:r>
              <a:rPr lang="en-US" altLang="zh-CN" sz="2800" b="1" dirty="0">
                <a:solidFill>
                  <a:srgbClr val="000C34"/>
                </a:solidFill>
              </a:rPr>
              <a:t>QGP: a perfect fluid? </a:t>
            </a:r>
          </a:p>
        </p:txBody>
      </p:sp>
      <p:sp>
        <p:nvSpPr>
          <p:cNvPr id="256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47650" y="2198816"/>
            <a:ext cx="8896350" cy="462438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altLang="zh-CN" sz="2800" dirty="0">
              <a:solidFill>
                <a:srgbClr val="000C34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zh-CN" sz="2800" dirty="0">
              <a:solidFill>
                <a:srgbClr val="000C34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zh-CN" sz="2400" dirty="0">
              <a:solidFill>
                <a:srgbClr val="000C34"/>
              </a:solidFill>
            </a:endParaRPr>
          </a:p>
          <a:p>
            <a:pPr>
              <a:defRPr/>
            </a:pPr>
            <a:r>
              <a:rPr lang="en-US" altLang="zh-CN" sz="2400" dirty="0">
                <a:solidFill>
                  <a:srgbClr val="000C34"/>
                </a:solidFill>
              </a:rPr>
              <a:t>Exp.: nearly perfect fluid </a:t>
            </a:r>
          </a:p>
          <a:p>
            <a:pPr>
              <a:defRPr/>
            </a:pPr>
            <a:endParaRPr lang="en-US" altLang="zh-CN" sz="1800" dirty="0">
              <a:solidFill>
                <a:srgbClr val="000C34"/>
              </a:solidFill>
            </a:endParaRPr>
          </a:p>
          <a:p>
            <a:pPr>
              <a:defRPr/>
            </a:pPr>
            <a:endParaRPr lang="en-US" altLang="zh-CN" sz="2800" dirty="0">
              <a:solidFill>
                <a:srgbClr val="000C34"/>
              </a:solidFill>
            </a:endParaRPr>
          </a:p>
          <a:p>
            <a:pPr>
              <a:defRPr/>
            </a:pPr>
            <a:r>
              <a:rPr lang="en-US" altLang="zh-CN" sz="2400" dirty="0">
                <a:solidFill>
                  <a:srgbClr val="000C34"/>
                </a:solidFill>
              </a:rPr>
              <a:t>Pert. QCD:  weakly coupling</a:t>
            </a:r>
          </a:p>
          <a:p>
            <a:pPr>
              <a:defRPr/>
            </a:pPr>
            <a:r>
              <a:rPr lang="en-US" altLang="zh-CN" sz="2400" dirty="0">
                <a:solidFill>
                  <a:srgbClr val="000C34"/>
                </a:solidFill>
              </a:rPr>
              <a:t>Lattice QCD</a:t>
            </a:r>
            <a:r>
              <a:rPr lang="zh-CN" altLang="en-US" sz="2400" dirty="0">
                <a:solidFill>
                  <a:srgbClr val="000C34"/>
                </a:solidFill>
              </a:rPr>
              <a:t>：</a:t>
            </a:r>
            <a:r>
              <a:rPr lang="en-US" altLang="zh-CN" sz="2400" dirty="0">
                <a:solidFill>
                  <a:srgbClr val="000C34"/>
                </a:solidFill>
              </a:rPr>
              <a:t>Euclidean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zh-CN" sz="2400" dirty="0" err="1">
                <a:solidFill>
                  <a:srgbClr val="000C34"/>
                </a:solidFill>
              </a:rPr>
              <a:t>AdS</a:t>
            </a:r>
            <a:r>
              <a:rPr lang="en-US" altLang="zh-CN" sz="2400" dirty="0">
                <a:solidFill>
                  <a:srgbClr val="000C34"/>
                </a:solidFill>
              </a:rPr>
              <a:t>/CFT: </a:t>
            </a:r>
          </a:p>
          <a:p>
            <a:pPr>
              <a:defRPr/>
            </a:pPr>
            <a:endParaRPr lang="en-US" altLang="zh-CN" sz="2800" dirty="0">
              <a:solidFill>
                <a:srgbClr val="000C34"/>
              </a:solidFill>
            </a:endParaRPr>
          </a:p>
          <a:p>
            <a:pPr>
              <a:defRPr/>
            </a:pPr>
            <a:r>
              <a:rPr lang="en-US" altLang="zh-CN" sz="2400" b="1" dirty="0">
                <a:solidFill>
                  <a:srgbClr val="FF0000"/>
                </a:solidFill>
              </a:rPr>
              <a:t>An efficient way to study transport property of QGP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zh-CN" sz="2800" dirty="0">
                <a:solidFill>
                  <a:srgbClr val="000C34"/>
                </a:solidFill>
              </a:rPr>
              <a:t>   </a:t>
            </a:r>
          </a:p>
          <a:p>
            <a:pPr>
              <a:defRPr/>
            </a:pPr>
            <a:endParaRPr lang="en-US" altLang="zh-CN" sz="2800" dirty="0"/>
          </a:p>
        </p:txBody>
      </p:sp>
      <p:pic>
        <p:nvPicPr>
          <p:cNvPr id="49156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069" y="4978993"/>
            <a:ext cx="1927051" cy="69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矩形 13"/>
          <p:cNvSpPr>
            <a:spLocks noChangeArrowheads="1"/>
          </p:cNvSpPr>
          <p:nvPr/>
        </p:nvSpPr>
        <p:spPr bwMode="auto">
          <a:xfrm>
            <a:off x="846932" y="5297738"/>
            <a:ext cx="411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 b="1" dirty="0" err="1">
                <a:solidFill>
                  <a:srgbClr val="090F40"/>
                </a:solidFill>
              </a:rPr>
              <a:t>Phys.Rev.Lett</a:t>
            </a:r>
            <a:r>
              <a:rPr lang="en-US" altLang="zh-CN" sz="1400" b="1" dirty="0">
                <a:solidFill>
                  <a:srgbClr val="090F40"/>
                </a:solidFill>
              </a:rPr>
              <a:t>. 94 (2005) 111601</a:t>
            </a:r>
            <a:r>
              <a:rPr lang="en-US" altLang="zh-CN" sz="1400" dirty="0">
                <a:solidFill>
                  <a:srgbClr val="090F40"/>
                </a:solidFill>
              </a:rPr>
              <a:t> </a:t>
            </a:r>
          </a:p>
        </p:txBody>
      </p:sp>
      <p:pic>
        <p:nvPicPr>
          <p:cNvPr id="49158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2405063"/>
            <a:ext cx="2159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3779838"/>
            <a:ext cx="18907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文本框 15"/>
          <p:cNvSpPr txBox="1">
            <a:spLocks noChangeArrowheads="1"/>
          </p:cNvSpPr>
          <p:nvPr/>
        </p:nvSpPr>
        <p:spPr bwMode="auto">
          <a:xfrm>
            <a:off x="3429000" y="3859213"/>
            <a:ext cx="3074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 b="1">
                <a:solidFill>
                  <a:srgbClr val="090F40"/>
                </a:solidFill>
              </a:rPr>
              <a:t>Phys.Rev.Lett. 106 (2011) 192301</a:t>
            </a:r>
            <a:r>
              <a:rPr lang="en-US" altLang="zh-CN" sz="1400">
                <a:solidFill>
                  <a:srgbClr val="090F40"/>
                </a:solidFill>
              </a:rPr>
              <a:t> </a:t>
            </a:r>
          </a:p>
          <a:p>
            <a:endParaRPr lang="zh-CN" altLang="en-US"/>
          </a:p>
        </p:txBody>
      </p:sp>
      <p:pic>
        <p:nvPicPr>
          <p:cNvPr id="49161" name="Picture 4" descr="collision-frame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257175"/>
            <a:ext cx="16160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5" descr="collision-frame-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57175"/>
            <a:ext cx="1627187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内容占位符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785813"/>
            <a:ext cx="39243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4" name="灯片编号占位符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49B50D8-DE74-4446-8C32-FE583ED58F25}" type="slidenum">
              <a:rPr lang="zh-CN" altLang="en-US" sz="1400" smtClean="0"/>
              <a:pPr/>
              <a:t>41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1563048658"/>
      </p:ext>
    </p:extLst>
  </p:cSld>
  <p:clrMapOvr>
    <a:masterClrMapping/>
  </p:clrMapOvr>
  <p:transition advTm="69250">
    <p:zoom dir="in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/>
              <a:t>Other problems in </a:t>
            </a:r>
            <a:r>
              <a:rPr lang="en-US" altLang="zh-CN" sz="3600" b="1" dirty="0" err="1"/>
              <a:t>AdS</a:t>
            </a:r>
            <a:r>
              <a:rPr lang="en-US" altLang="zh-CN" sz="3600" b="1" dirty="0"/>
              <a:t>/QCD</a:t>
            </a:r>
            <a:endParaRPr lang="zh-CN" altLang="en-US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925144"/>
          </a:xfrm>
        </p:spPr>
        <p:txBody>
          <a:bodyPr>
            <a:normAutofit/>
          </a:bodyPr>
          <a:lstStyle/>
          <a:p>
            <a:r>
              <a:rPr lang="en-US" altLang="zh-CN" dirty="0"/>
              <a:t>The calculation of quenching parameter; </a:t>
            </a:r>
          </a:p>
          <a:p>
            <a:r>
              <a:rPr lang="en-US" altLang="zh-CN" dirty="0"/>
              <a:t>Energy loss via drag force; </a:t>
            </a:r>
          </a:p>
          <a:p>
            <a:r>
              <a:rPr lang="en-US" altLang="zh-CN" dirty="0"/>
              <a:t>Disassociation length; </a:t>
            </a:r>
          </a:p>
          <a:p>
            <a:r>
              <a:rPr lang="en-US" altLang="zh-CN" dirty="0"/>
              <a:t>Wake of the quark: Mach cone …;</a:t>
            </a:r>
          </a:p>
          <a:p>
            <a:r>
              <a:rPr lang="en-US" altLang="zh-CN" dirty="0" err="1"/>
              <a:t>Thermalization</a:t>
            </a:r>
            <a:endParaRPr lang="en-US" altLang="zh-CN" dirty="0"/>
          </a:p>
          <a:p>
            <a:r>
              <a:rPr lang="en-US" altLang="zh-CN" dirty="0"/>
              <a:t>Anomalous transport</a:t>
            </a:r>
          </a:p>
          <a:p>
            <a:r>
              <a:rPr lang="en-US" altLang="zh-CN" dirty="0"/>
              <a:t>Meson spectrum</a:t>
            </a:r>
          </a:p>
          <a:p>
            <a:r>
              <a:rPr lang="en-US" altLang="zh-CN" dirty="0"/>
              <a:t>……</a:t>
            </a:r>
          </a:p>
          <a:p>
            <a:endParaRPr lang="zh-CN" altLang="en-US" dirty="0"/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2535238"/>
            <a:ext cx="3032125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167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dirty="0">
                <a:solidFill>
                  <a:srgbClr val="030305"/>
                </a:solidFill>
              </a:rPr>
              <a:t>Questions</a:t>
            </a:r>
            <a:r>
              <a:rPr lang="zh-CN" altLang="en-US" sz="3600" b="1" dirty="0">
                <a:solidFill>
                  <a:srgbClr val="030305"/>
                </a:solidFill>
              </a:rPr>
              <a:t>：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030305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solidFill>
                  <a:srgbClr val="FF0000"/>
                </a:solidFill>
              </a:rPr>
              <a:t>Universality of gravity/gauge correspondence? </a:t>
            </a:r>
          </a:p>
          <a:p>
            <a:pPr>
              <a:buClr>
                <a:srgbClr val="030305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rgbClr val="030305"/>
                </a:solidFill>
              </a:rPr>
              <a:t>How to establish a holographic picture?</a:t>
            </a:r>
          </a:p>
          <a:p>
            <a:pPr>
              <a:buClr>
                <a:srgbClr val="030305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rgbClr val="030305"/>
                </a:solidFill>
              </a:rPr>
              <a:t>Holographic universe? </a:t>
            </a:r>
          </a:p>
          <a:p>
            <a:pPr>
              <a:buClr>
                <a:srgbClr val="030305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rgbClr val="030305"/>
                </a:solidFill>
              </a:rPr>
              <a:t>What kind of QFT can have </a:t>
            </a:r>
          </a:p>
          <a:p>
            <a:pPr marL="0" indent="0">
              <a:buClr>
                <a:srgbClr val="030305"/>
              </a:buClr>
              <a:buNone/>
              <a:defRPr/>
            </a:pPr>
            <a:r>
              <a:rPr lang="en-US" altLang="zh-CN" sz="2400" b="1" dirty="0">
                <a:solidFill>
                  <a:srgbClr val="030305"/>
                </a:solidFill>
              </a:rPr>
              <a:t>     gravity description? </a:t>
            </a:r>
            <a:r>
              <a:rPr lang="en-US" altLang="zh-CN" sz="2400" dirty="0">
                <a:solidFill>
                  <a:srgbClr val="030305"/>
                </a:solidFill>
              </a:rPr>
              <a:t> </a:t>
            </a:r>
          </a:p>
          <a:p>
            <a:pPr>
              <a:buClr>
                <a:srgbClr val="030305"/>
              </a:buClr>
              <a:buFont typeface="Wingdings" panose="05000000000000000000" pitchFamily="2" charset="2"/>
              <a:buChar char="Ø"/>
              <a:defRPr/>
            </a:pPr>
            <a:endParaRPr lang="en-US" altLang="zh-CN" sz="2800" b="1" dirty="0">
              <a:solidFill>
                <a:srgbClr val="FF0000"/>
              </a:solidFill>
            </a:endParaRPr>
          </a:p>
          <a:p>
            <a:pPr>
              <a:buClr>
                <a:srgbClr val="030305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solidFill>
                  <a:srgbClr val="FF0000"/>
                </a:solidFill>
              </a:rPr>
              <a:t>How to set up a more precise correspondence to describe experiments?</a:t>
            </a:r>
          </a:p>
          <a:p>
            <a:pPr>
              <a:buClr>
                <a:srgbClr val="030305"/>
              </a:buClr>
              <a:buFont typeface="Wingdings" panose="05000000000000000000" pitchFamily="2" charset="2"/>
              <a:buChar char="Ø"/>
              <a:defRPr/>
            </a:pPr>
            <a:endParaRPr lang="en-US" altLang="zh-CN" sz="2800" dirty="0">
              <a:solidFill>
                <a:srgbClr val="030305"/>
              </a:solidFill>
            </a:endParaRPr>
          </a:p>
          <a:p>
            <a:pPr marL="0" indent="0">
              <a:buClr>
                <a:srgbClr val="030305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800" dirty="0">
                <a:solidFill>
                  <a:srgbClr val="030305"/>
                </a:solidFill>
              </a:rPr>
              <a:t>                Better understanding of holography </a:t>
            </a:r>
            <a:endParaRPr lang="zh-CN" altLang="en-US" sz="2800" b="1" dirty="0"/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8DF10F-74EB-4ACD-BB99-B8EDF7270591}" type="slidenum">
              <a:rPr lang="zh-CN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zh-CN" sz="1400"/>
          </a:p>
        </p:txBody>
      </p:sp>
      <p:grpSp>
        <p:nvGrpSpPr>
          <p:cNvPr id="22533" name="Group 16"/>
          <p:cNvGrpSpPr>
            <a:grpSpLocks noGrp="1" noChangeAspect="1"/>
          </p:cNvGrpSpPr>
          <p:nvPr/>
        </p:nvGrpSpPr>
        <p:grpSpPr bwMode="auto">
          <a:xfrm>
            <a:off x="3822700" y="157163"/>
            <a:ext cx="5321300" cy="2420937"/>
            <a:chOff x="0" y="0"/>
            <a:chExt cx="9144000" cy="6858000"/>
          </a:xfrm>
        </p:grpSpPr>
        <p:cxnSp>
          <p:nvCxnSpPr>
            <p:cNvPr id="22536" name="Straight Connector 13"/>
            <p:cNvCxnSpPr>
              <a:cxnSpLocks noChangeShapeType="1"/>
            </p:cNvCxnSpPr>
            <p:nvPr/>
          </p:nvCxnSpPr>
          <p:spPr bwMode="auto">
            <a:xfrm rot="16200000" flipH="1">
              <a:off x="-408781" y="2237581"/>
              <a:ext cx="5029200" cy="4211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37" name="Straight Connector 15"/>
            <p:cNvCxnSpPr>
              <a:cxnSpLocks noChangeShapeType="1"/>
            </p:cNvCxnSpPr>
            <p:nvPr/>
          </p:nvCxnSpPr>
          <p:spPr bwMode="auto">
            <a:xfrm rot="16200000" flipH="1">
              <a:off x="370681" y="2732882"/>
              <a:ext cx="6442075" cy="12398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38" name="Straight Connector 17"/>
            <p:cNvCxnSpPr>
              <a:cxnSpLocks noChangeShapeType="1"/>
            </p:cNvCxnSpPr>
            <p:nvPr/>
          </p:nvCxnSpPr>
          <p:spPr bwMode="auto">
            <a:xfrm rot="5400000">
              <a:off x="3467100" y="1181100"/>
              <a:ext cx="6858000" cy="449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39" name="Straight Connector 21"/>
            <p:cNvCxnSpPr>
              <a:cxnSpLocks noChangeShapeType="1"/>
            </p:cNvCxnSpPr>
            <p:nvPr/>
          </p:nvCxnSpPr>
          <p:spPr bwMode="auto">
            <a:xfrm rot="5400000">
              <a:off x="2999581" y="3477419"/>
              <a:ext cx="4745038" cy="1447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0" name="Picture 14" descr="bubble-j.jpg"/>
            <p:cNvPicPr>
              <a:picLocks noChangeAspect="1"/>
            </p:cNvPicPr>
            <p:nvPr/>
          </p:nvPicPr>
          <p:blipFill>
            <a:blip r:embed="rId3" cstate="print"/>
            <a:srcRect b="5443"/>
            <a:stretch>
              <a:fillRect/>
            </a:stretch>
          </p:blipFill>
          <p:spPr>
            <a:xfrm>
              <a:off x="0" y="0"/>
              <a:ext cx="9144000" cy="1828800"/>
            </a:xfrm>
            <a:prstGeom prst="parallelogram">
              <a:avLst>
                <a:gd name="adj" fmla="val 165701"/>
              </a:avLst>
            </a:prstGeom>
          </p:spPr>
        </p:pic>
      </p:grpSp>
      <p:pic>
        <p:nvPicPr>
          <p:cNvPr id="22534" name="Picture 4" descr="144789main_CMB_Timeline75_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r="1675"/>
          <a:stretch>
            <a:fillRect/>
          </a:stretch>
        </p:blipFill>
        <p:spPr bwMode="auto">
          <a:xfrm>
            <a:off x="5799138" y="2357438"/>
            <a:ext cx="189865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右箭头 11"/>
          <p:cNvSpPr>
            <a:spLocks noChangeArrowheads="1"/>
          </p:cNvSpPr>
          <p:nvPr/>
        </p:nvSpPr>
        <p:spPr bwMode="auto">
          <a:xfrm>
            <a:off x="899592" y="5517232"/>
            <a:ext cx="792162" cy="360362"/>
          </a:xfrm>
          <a:prstGeom prst="rightArrow">
            <a:avLst>
              <a:gd name="adj1" fmla="val 50000"/>
              <a:gd name="adj2" fmla="val 49959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810231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1"/>
          <p:cNvSpPr>
            <a:spLocks noGrp="1"/>
          </p:cNvSpPr>
          <p:nvPr>
            <p:ph type="title"/>
          </p:nvPr>
        </p:nvSpPr>
        <p:spPr>
          <a:xfrm>
            <a:off x="179388" y="430213"/>
            <a:ext cx="854075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030305"/>
                </a:solidFill>
              </a:rPr>
              <a:t>It from Qubit? </a:t>
            </a:r>
            <a:br>
              <a:rPr lang="en-US" altLang="zh-CN" dirty="0">
                <a:solidFill>
                  <a:srgbClr val="030305"/>
                </a:solidFill>
              </a:rPr>
            </a:br>
            <a:r>
              <a:rPr lang="en-US" altLang="zh-CN" sz="2400" dirty="0">
                <a:solidFill>
                  <a:srgbClr val="030305"/>
                </a:solidFill>
              </a:rPr>
              <a:t>--</a:t>
            </a:r>
            <a:r>
              <a:rPr lang="en-US" altLang="zh-CN" sz="2000" dirty="0">
                <a:solidFill>
                  <a:srgbClr val="030305"/>
                </a:solidFill>
              </a:rPr>
              <a:t>Simons Center of Geometry and Physics</a:t>
            </a:r>
            <a:endParaRPr lang="zh-CN" altLang="en-US" sz="2000" dirty="0">
              <a:solidFill>
                <a:srgbClr val="030305"/>
              </a:solidFill>
            </a:endParaRPr>
          </a:p>
        </p:txBody>
      </p:sp>
      <p:sp>
        <p:nvSpPr>
          <p:cNvPr id="24579" name="内容占位符 2"/>
          <p:cNvSpPr>
            <a:spLocks noGrp="1"/>
          </p:cNvSpPr>
          <p:nvPr>
            <p:ph idx="1"/>
          </p:nvPr>
        </p:nvSpPr>
        <p:spPr>
          <a:xfrm>
            <a:off x="301625" y="2174875"/>
            <a:ext cx="8540750" cy="3886200"/>
          </a:xfrm>
        </p:spPr>
        <p:txBody>
          <a:bodyPr/>
          <a:lstStyle/>
          <a:p>
            <a:pPr>
              <a:buClr>
                <a:srgbClr val="030305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00CC"/>
                </a:solidFill>
              </a:rPr>
              <a:t>Entanglement could be the key to understand holography</a:t>
            </a:r>
          </a:p>
          <a:p>
            <a:pPr>
              <a:buClr>
                <a:srgbClr val="030305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30305"/>
                </a:solidFill>
              </a:rPr>
              <a:t>Entanglement is a typical feature of QM: EPR </a:t>
            </a:r>
          </a:p>
          <a:p>
            <a:pPr>
              <a:buClr>
                <a:srgbClr val="030305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30305"/>
                </a:solidFill>
              </a:rPr>
              <a:t>Entanglement entropy is a measure of entanglement</a:t>
            </a:r>
            <a:endParaRPr lang="zh-CN" altLang="en-US" sz="2400" dirty="0">
              <a:solidFill>
                <a:srgbClr val="030305"/>
              </a:solidFill>
            </a:endParaRPr>
          </a:p>
        </p:txBody>
      </p:sp>
      <p:sp>
        <p:nvSpPr>
          <p:cNvPr id="24580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FC41C6-C923-4478-8611-65FAA7BF629A}" type="slidenum">
              <a:rPr lang="zh-CN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zh-CN" sz="1400"/>
          </a:p>
        </p:txBody>
      </p:sp>
      <p:pic>
        <p:nvPicPr>
          <p:cNvPr id="24581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0"/>
            <a:ext cx="3810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114925"/>
            <a:ext cx="60039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4032250"/>
            <a:ext cx="62198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4032250"/>
            <a:ext cx="23939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4995863"/>
            <a:ext cx="24701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6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title"/>
          </p:nvPr>
        </p:nvSpPr>
        <p:spPr>
          <a:xfrm>
            <a:off x="323850" y="117475"/>
            <a:ext cx="8797925" cy="1150938"/>
          </a:xfrm>
        </p:spPr>
        <p:txBody>
          <a:bodyPr>
            <a:noAutofit/>
          </a:bodyPr>
          <a:lstStyle/>
          <a:p>
            <a:pPr algn="l"/>
            <a:r>
              <a:rPr lang="en-US" altLang="zh-CN" sz="3600" b="1" dirty="0">
                <a:solidFill>
                  <a:srgbClr val="000C34"/>
                </a:solidFill>
              </a:rPr>
              <a:t>Holographic entanglement</a:t>
            </a:r>
            <a:br>
              <a:rPr lang="en-US" altLang="zh-CN" sz="3600" b="1" dirty="0">
                <a:solidFill>
                  <a:srgbClr val="000C34"/>
                </a:solidFill>
              </a:rPr>
            </a:br>
            <a:r>
              <a:rPr lang="en-US" altLang="zh-CN" sz="2400" dirty="0"/>
              <a:t>Ryu-</a:t>
            </a:r>
            <a:r>
              <a:rPr lang="en-US" altLang="zh-CN" sz="2400" dirty="0" err="1"/>
              <a:t>Takayanagi</a:t>
            </a:r>
            <a:r>
              <a:rPr lang="en-US" altLang="zh-CN" sz="2400" dirty="0"/>
              <a:t> (2006)</a:t>
            </a:r>
            <a:br>
              <a:rPr lang="en-US" altLang="zh-CN" sz="2400" dirty="0">
                <a:solidFill>
                  <a:srgbClr val="000C34"/>
                </a:solidFill>
              </a:rPr>
            </a:br>
            <a:endParaRPr lang="zh-CN" altLang="en-US" sz="2400" dirty="0"/>
          </a:p>
        </p:txBody>
      </p:sp>
      <p:sp>
        <p:nvSpPr>
          <p:cNvPr id="18435" name="内容占位符 2"/>
          <p:cNvSpPr>
            <a:spLocks noGrp="1"/>
          </p:cNvSpPr>
          <p:nvPr>
            <p:ph idx="1"/>
          </p:nvPr>
        </p:nvSpPr>
        <p:spPr>
          <a:xfrm>
            <a:off x="301625" y="1322387"/>
            <a:ext cx="8540750" cy="38862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zh-CN" altLang="en-US" sz="2800" dirty="0">
                <a:solidFill>
                  <a:srgbClr val="FF0000"/>
                </a:solidFill>
              </a:rPr>
              <a:t>   </a:t>
            </a:r>
            <a:r>
              <a:rPr lang="en-US" altLang="zh-CN" dirty="0">
                <a:solidFill>
                  <a:srgbClr val="030305"/>
                </a:solidFill>
              </a:rPr>
              <a:t>  </a:t>
            </a:r>
          </a:p>
          <a:p>
            <a:pPr>
              <a:defRPr/>
            </a:pPr>
            <a:endParaRPr lang="zh-CN" altLang="en-US" dirty="0"/>
          </a:p>
        </p:txBody>
      </p:sp>
      <p:sp>
        <p:nvSpPr>
          <p:cNvPr id="26628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0535AD3-2BAC-4712-8B15-A6469E936272}" type="slidenum">
              <a:rPr lang="zh-CN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zh-CN" sz="1400"/>
          </a:p>
        </p:txBody>
      </p:sp>
      <p:pic>
        <p:nvPicPr>
          <p:cNvPr id="26629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25650"/>
            <a:ext cx="579278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文本框 7"/>
          <p:cNvSpPr txBox="1">
            <a:spLocks noChangeArrowheads="1"/>
          </p:cNvSpPr>
          <p:nvPr/>
        </p:nvSpPr>
        <p:spPr bwMode="auto">
          <a:xfrm>
            <a:off x="1691680" y="4816346"/>
            <a:ext cx="72729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</a:rPr>
              <a:t>spacetime=bit of quantum entanglement?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76537"/>
      </p:ext>
    </p:extLst>
  </p:cSld>
  <p:clrMapOvr>
    <a:masterClrMapping/>
  </p:clrMapOvr>
  <p:transition spd="med" advTm="61341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9B60D-9243-4B41-A86F-892700F1D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44D4FA4-C6FA-B040-9B5B-1E4D9521C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" y="96836"/>
            <a:ext cx="9045420" cy="6284492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8F29A49-784A-9241-8990-9C8ABAB22C15}"/>
              </a:ext>
            </a:extLst>
          </p:cNvPr>
          <p:cNvSpPr txBox="1"/>
          <p:nvPr/>
        </p:nvSpPr>
        <p:spPr>
          <a:xfrm>
            <a:off x="5220072" y="648866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C. Herzog’s talk</a:t>
            </a:r>
            <a:r>
              <a:rPr kumimoji="1" lang="zh-CN" altLang="en-US" dirty="0"/>
              <a:t> </a:t>
            </a:r>
            <a:r>
              <a:rPr kumimoji="1" lang="en-US" altLang="zh-CN" dirty="0"/>
              <a:t>at “</a:t>
            </a:r>
            <a:r>
              <a:rPr kumimoji="1" lang="en-US" altLang="zh-CN" dirty="0" err="1"/>
              <a:t>AdS</a:t>
            </a:r>
            <a:r>
              <a:rPr kumimoji="1" lang="en-US" altLang="zh-CN" dirty="0"/>
              <a:t>/CFT 20 years”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6270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676400" y="2438400"/>
            <a:ext cx="571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C3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6000" b="1" dirty="0">
                <a:solidFill>
                  <a:srgbClr val="090F4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56388812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3CA13C-47FC-DD43-A9F5-C3A84295E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b="1" dirty="0"/>
              <a:t>Inconsistency: </a:t>
            </a:r>
            <a:r>
              <a:rPr kumimoji="1" lang="en-US" altLang="zh-CN" sz="3600" dirty="0"/>
              <a:t>Newton’s gravity &amp; SR</a:t>
            </a:r>
            <a:endParaRPr kumimoji="1"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8CD650-044B-464C-821C-DD00D6B57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Absolute time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Instantaneous 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Nonrelativistic </a:t>
            </a:r>
          </a:p>
          <a:p>
            <a:endParaRPr kumimoji="1" lang="en-US" altLang="zh-CN" dirty="0"/>
          </a:p>
          <a:p>
            <a:r>
              <a:rPr kumimoji="1" lang="en-US" altLang="zh-CN" dirty="0">
                <a:solidFill>
                  <a:srgbClr val="FF0000"/>
                </a:solidFill>
              </a:rPr>
              <a:t>A relativistic theory of gravity? 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CF5CA2-6056-0A48-B0DF-F86B78D11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67" y="4154180"/>
            <a:ext cx="4647215" cy="1084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B31674-6301-3F44-823A-B604CC028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5336"/>
            <a:ext cx="2643184" cy="286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98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467544" y="54820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sz="4000" b="1" dirty="0"/>
              <a:t>General Relativity: </a:t>
            </a:r>
            <a:br>
              <a:rPr lang="en-US" altLang="zh-CN" sz="3600" b="1" dirty="0"/>
            </a:br>
            <a:r>
              <a:rPr lang="en-US" altLang="zh-CN" sz="2700" dirty="0"/>
              <a:t>Einstein theory about time, space and gravity</a:t>
            </a:r>
            <a:br>
              <a:rPr lang="en-US" altLang="zh-CN" sz="3100" b="1" dirty="0"/>
            </a:br>
            <a:endParaRPr lang="zh-CN" altLang="en-US" sz="3100" b="1" dirty="0"/>
          </a:p>
        </p:txBody>
      </p:sp>
      <p:sp>
        <p:nvSpPr>
          <p:cNvPr id="8195" name="内容占位符 1"/>
          <p:cNvSpPr>
            <a:spLocks noGrp="1"/>
          </p:cNvSpPr>
          <p:nvPr>
            <p:ph idx="1"/>
          </p:nvPr>
        </p:nvSpPr>
        <p:spPr>
          <a:xfrm>
            <a:off x="628650" y="1825625"/>
            <a:ext cx="8191500" cy="44116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zh-CN" sz="2800" b="1" dirty="0"/>
              <a:t>Special </a:t>
            </a:r>
            <a:r>
              <a:rPr lang="en-US" altLang="zh-CN" sz="2800" b="1" dirty="0" err="1"/>
              <a:t>Relavity</a:t>
            </a:r>
            <a:r>
              <a:rPr lang="zh-CN" altLang="en-US" sz="2800" b="1" dirty="0"/>
              <a:t>（</a:t>
            </a:r>
            <a:r>
              <a:rPr lang="en-US" altLang="zh-CN" sz="2800" b="1" dirty="0"/>
              <a:t>1905</a:t>
            </a:r>
            <a:r>
              <a:rPr lang="zh-CN" altLang="en-US" sz="2800" b="1" dirty="0"/>
              <a:t>）</a:t>
            </a:r>
            <a:r>
              <a:rPr lang="zh-CN" altLang="en-US" sz="2800" dirty="0"/>
              <a:t>：</a:t>
            </a:r>
            <a:endParaRPr lang="en-US" altLang="zh-CN" sz="2800" dirty="0"/>
          </a:p>
          <a:p>
            <a:pPr marL="0" indent="0">
              <a:buNone/>
              <a:defRPr/>
            </a:pPr>
            <a:r>
              <a:rPr lang="en-US" altLang="zh-CN" sz="2800" dirty="0">
                <a:solidFill>
                  <a:srgbClr val="FF0000"/>
                </a:solidFill>
              </a:rPr>
              <a:t>     Flat</a:t>
            </a:r>
            <a:r>
              <a:rPr lang="en-US" altLang="zh-CN" sz="2800" dirty="0"/>
              <a:t> </a:t>
            </a:r>
            <a:r>
              <a:rPr lang="en-US" altLang="zh-CN" sz="2800" dirty="0">
                <a:solidFill>
                  <a:srgbClr val="0000CC"/>
                </a:solidFill>
              </a:rPr>
              <a:t>space-time</a:t>
            </a:r>
            <a:endParaRPr lang="en-US" altLang="zh-CN" sz="2800" b="1" dirty="0">
              <a:solidFill>
                <a:srgbClr val="0000CC"/>
              </a:solidFill>
            </a:endParaRPr>
          </a:p>
          <a:p>
            <a:pPr>
              <a:defRPr/>
            </a:pPr>
            <a:endParaRPr lang="en-US" altLang="zh-CN" sz="2800" dirty="0"/>
          </a:p>
          <a:p>
            <a:pPr>
              <a:defRPr/>
            </a:pPr>
            <a:r>
              <a:rPr lang="en-US" altLang="zh-CN" sz="2800" b="1" dirty="0"/>
              <a:t>General relativity</a:t>
            </a:r>
            <a:r>
              <a:rPr lang="zh-CN" altLang="en-US" sz="2800" b="1" dirty="0"/>
              <a:t>（</a:t>
            </a:r>
            <a:r>
              <a:rPr lang="en-US" altLang="zh-CN" sz="2800" b="1" dirty="0"/>
              <a:t>1915</a:t>
            </a:r>
            <a:r>
              <a:rPr lang="zh-CN" altLang="en-US" sz="2800" b="1" dirty="0"/>
              <a:t>）</a:t>
            </a:r>
            <a:r>
              <a:rPr lang="zh-CN" altLang="en-US" sz="2800" dirty="0"/>
              <a:t>：</a:t>
            </a:r>
            <a:r>
              <a:rPr lang="en-US" altLang="zh-CN" sz="2800" dirty="0"/>
              <a:t>Relativistic theory of gravity</a:t>
            </a:r>
          </a:p>
          <a:p>
            <a:pPr marL="0" indent="0">
              <a:buNone/>
              <a:defRPr/>
            </a:pPr>
            <a:r>
              <a:rPr lang="en-US" altLang="zh-CN" sz="2800" dirty="0"/>
              <a:t>    </a:t>
            </a:r>
            <a:r>
              <a:rPr lang="en-US" altLang="zh-CN" sz="2800" b="1" dirty="0">
                <a:solidFill>
                  <a:srgbClr val="FF0000"/>
                </a:solidFill>
              </a:rPr>
              <a:t>Curved</a:t>
            </a:r>
            <a:r>
              <a:rPr lang="en-US" altLang="zh-CN" sz="2800" b="1" dirty="0"/>
              <a:t> space-time</a:t>
            </a:r>
          </a:p>
          <a:p>
            <a:pPr marL="0" indent="0">
              <a:buNone/>
              <a:defRPr/>
            </a:pPr>
            <a:endParaRPr lang="en-US" altLang="zh-CN" sz="2800" b="1" dirty="0">
              <a:solidFill>
                <a:srgbClr val="4D40F2"/>
              </a:solidFill>
            </a:endParaRPr>
          </a:p>
          <a:p>
            <a:pPr>
              <a:defRPr/>
            </a:pPr>
            <a:r>
              <a:rPr lang="en-US" altLang="zh-CN" sz="2800" b="1" dirty="0"/>
              <a:t>The most beautiful theory in classical physics</a:t>
            </a:r>
          </a:p>
          <a:p>
            <a:pPr marL="0" indent="0">
              <a:buNone/>
              <a:defRPr/>
            </a:pPr>
            <a:r>
              <a:rPr lang="zh-CN" altLang="en-US" sz="2800" dirty="0"/>
              <a:t>    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zh-CN" sz="2400" dirty="0"/>
          </a:p>
        </p:txBody>
      </p:sp>
      <p:pic>
        <p:nvPicPr>
          <p:cNvPr id="7172" name="Picture 48" descr="225px-Einstein1921_by_F_Schmutzer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98947"/>
            <a:ext cx="2267744" cy="28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323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dirty="0"/>
              <a:t>Gravity is spacetime</a:t>
            </a:r>
          </a:p>
        </p:txBody>
      </p:sp>
      <p:sp>
        <p:nvSpPr>
          <p:cNvPr id="8195" name="内容占位符 2"/>
          <p:cNvSpPr>
            <a:spLocks noGrp="1"/>
          </p:cNvSpPr>
          <p:nvPr>
            <p:ph idx="1"/>
          </p:nvPr>
        </p:nvSpPr>
        <p:spPr>
          <a:xfrm>
            <a:off x="457200" y="1988840"/>
            <a:ext cx="7886700" cy="4351337"/>
          </a:xfrm>
        </p:spPr>
        <p:txBody>
          <a:bodyPr>
            <a:normAutofit lnSpcReduction="10000"/>
          </a:bodyPr>
          <a:lstStyle/>
          <a:p>
            <a:r>
              <a:rPr lang="en-US" altLang="zh-CN" sz="2800" b="1" dirty="0"/>
              <a:t>Gravity=Curvature</a:t>
            </a:r>
          </a:p>
          <a:p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r>
              <a:rPr lang="en-US" altLang="zh-CN" sz="2800" b="1" dirty="0"/>
              <a:t>Spacetime is dynamic</a:t>
            </a:r>
          </a:p>
          <a:p>
            <a:endParaRPr lang="en-US" altLang="zh-CN" sz="2800" dirty="0"/>
          </a:p>
          <a:p>
            <a:pPr>
              <a:defRPr/>
            </a:pPr>
            <a:r>
              <a:rPr lang="en-US" altLang="zh-CN" sz="2800" b="1" dirty="0"/>
              <a:t>Applications</a:t>
            </a:r>
            <a:r>
              <a:rPr lang="zh-CN" altLang="en-US" sz="2800" b="1" dirty="0"/>
              <a:t>：</a:t>
            </a:r>
            <a:endParaRPr lang="en-US" altLang="zh-CN" sz="2800" b="1" dirty="0"/>
          </a:p>
          <a:p>
            <a:pPr marL="0" indent="0">
              <a:buNone/>
              <a:defRPr/>
            </a:pPr>
            <a:r>
              <a:rPr lang="en-US" altLang="zh-CN" sz="2800" dirty="0"/>
              <a:t>       GPS, Astrophysics (Black holes, Pulsars, Quasars, etc.), Cosmology</a:t>
            </a:r>
          </a:p>
        </p:txBody>
      </p:sp>
      <p:pic>
        <p:nvPicPr>
          <p:cNvPr id="8196" name="Picture 49" descr="Einstein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3166740" cy="68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0" descr="445468b-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1108"/>
            <a:ext cx="3810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76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563169-A797-6846-AA29-2B9DAC9AD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dirty="0">
                <a:solidFill>
                  <a:srgbClr val="030305"/>
                </a:solidFill>
              </a:rPr>
              <a:t>Gravitational wave </a:t>
            </a:r>
            <a:r>
              <a:rPr lang="en-US" altLang="zh-CN" sz="3600" dirty="0">
                <a:solidFill>
                  <a:srgbClr val="030305"/>
                </a:solidFill>
              </a:rPr>
              <a:t>(2015</a:t>
            </a:r>
            <a:r>
              <a:rPr lang="zh-CN" altLang="en-US" sz="3600" dirty="0">
                <a:solidFill>
                  <a:srgbClr val="030305"/>
                </a:solidFill>
              </a:rPr>
              <a:t>～</a:t>
            </a:r>
            <a:r>
              <a:rPr lang="en-US" altLang="zh-CN" sz="3600" dirty="0">
                <a:solidFill>
                  <a:srgbClr val="030305"/>
                </a:solidFill>
              </a:rPr>
              <a:t>)</a:t>
            </a:r>
            <a:endParaRPr lang="zh-CN" altLang="en-US" sz="3600" dirty="0">
              <a:solidFill>
                <a:srgbClr val="030305"/>
              </a:solidFill>
            </a:endParaRPr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132C0DAE-0520-B142-AF5E-51B559C6D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8075240" cy="5133928"/>
          </a:xfrm>
        </p:spPr>
      </p:pic>
    </p:spTree>
    <p:extLst>
      <p:ext uri="{BB962C8B-B14F-4D97-AF65-F5344CB8AC3E}">
        <p14:creationId xmlns:p14="http://schemas.microsoft.com/office/powerpoint/2010/main" val="395006916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852E5-29D6-A54D-A07C-529FB694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01CFEAA-E154-5A46-9DE4-A5C79C9C8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53516"/>
            <a:ext cx="8229600" cy="5232065"/>
          </a:xfrm>
        </p:spPr>
      </p:pic>
    </p:spTree>
    <p:extLst>
      <p:ext uri="{BB962C8B-B14F-4D97-AF65-F5344CB8AC3E}">
        <p14:creationId xmlns:p14="http://schemas.microsoft.com/office/powerpoint/2010/main" val="1799114120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32876</TotalTime>
  <Words>1714</Words>
  <Application>Microsoft Macintosh PowerPoint</Application>
  <PresentationFormat>全屏显示(4:3)</PresentationFormat>
  <Paragraphs>285</Paragraphs>
  <Slides>47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3" baseType="lpstr">
      <vt:lpstr>Apple Chancery</vt:lpstr>
      <vt:lpstr>Arial</vt:lpstr>
      <vt:lpstr>Calibri</vt:lpstr>
      <vt:lpstr>Symbol</vt:lpstr>
      <vt:lpstr>Wingdings</vt:lpstr>
      <vt:lpstr>Office 主题</vt:lpstr>
      <vt:lpstr>Gauge/Gravity Correspondence      (AdS/CFT correspondence)</vt:lpstr>
      <vt:lpstr>Gravity on Earth</vt:lpstr>
      <vt:lpstr>Newton’s gravity</vt:lpstr>
      <vt:lpstr>Newton’s gravity II:</vt:lpstr>
      <vt:lpstr>Inconsistency: Newton’s gravity &amp; SR</vt:lpstr>
      <vt:lpstr>General Relativity:  Einstein theory about time, space and gravity </vt:lpstr>
      <vt:lpstr>Gravity is spacetime</vt:lpstr>
      <vt:lpstr>Gravitational wave (2015～)</vt:lpstr>
      <vt:lpstr>PowerPoint 演示文稿</vt:lpstr>
      <vt:lpstr>PowerPoint 演示文稿</vt:lpstr>
      <vt:lpstr>Image of BH</vt:lpstr>
      <vt:lpstr>Features of Gravity</vt:lpstr>
      <vt:lpstr>Cornerstones of physics in 20th Century</vt:lpstr>
      <vt:lpstr>Fundamental interactions: EM, Weak and Strong</vt:lpstr>
      <vt:lpstr>Grand Unification: Einstein’s dream</vt:lpstr>
      <vt:lpstr>Quantum gravity</vt:lpstr>
      <vt:lpstr>Very early universe</vt:lpstr>
      <vt:lpstr>PowerPoint 演示文稿</vt:lpstr>
      <vt:lpstr>Large scale structure: CMB anisotropy</vt:lpstr>
      <vt:lpstr>PowerPoint 演示文稿</vt:lpstr>
      <vt:lpstr>PowerPoint 演示文稿</vt:lpstr>
      <vt:lpstr>PowerPoint 演示文稿</vt:lpstr>
      <vt:lpstr>Black hole：window to probe QG! </vt:lpstr>
      <vt:lpstr>PowerPoint 演示文稿</vt:lpstr>
      <vt:lpstr>String theory： a theory of Quantum gravity</vt:lpstr>
      <vt:lpstr>Basic picture of string theory</vt:lpstr>
      <vt:lpstr>Open and closed strings</vt:lpstr>
      <vt:lpstr>Open/Close duality</vt:lpstr>
      <vt:lpstr>AdS/CFT correspondence </vt:lpstr>
      <vt:lpstr>AdS/CFT Correspondence II</vt:lpstr>
      <vt:lpstr>Physical Implications</vt:lpstr>
      <vt:lpstr>Holographic Principle：           （’t Hooft,  L.Susskind，1993)</vt:lpstr>
      <vt:lpstr>Hawking radiation</vt:lpstr>
      <vt:lpstr>Information loss and unitarity</vt:lpstr>
      <vt:lpstr>AdS/CFT: unitarity is intact</vt:lpstr>
      <vt:lpstr>Information loss in AdS/CFT</vt:lpstr>
      <vt:lpstr>Emergence of spacetime</vt:lpstr>
      <vt:lpstr>Emergent spacetime</vt:lpstr>
      <vt:lpstr>Applied AdS/CFT</vt:lpstr>
      <vt:lpstr>AdS/QCD</vt:lpstr>
      <vt:lpstr>QGP: a perfect fluid? </vt:lpstr>
      <vt:lpstr>Other problems in AdS/QCD</vt:lpstr>
      <vt:lpstr>Questions：</vt:lpstr>
      <vt:lpstr>It from Qubit?  --Simons Center of Geometry and Physics</vt:lpstr>
      <vt:lpstr>Holographic entanglement Ryu-Takayanagi (2006)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AdS/CFT and its applications in QCD physics</dc:title>
  <dc:creator>Bin Chen</dc:creator>
  <cp:lastModifiedBy>Microsoft Office User</cp:lastModifiedBy>
  <cp:revision>180</cp:revision>
  <dcterms:created xsi:type="dcterms:W3CDTF">2010-07-31T13:25:59Z</dcterms:created>
  <dcterms:modified xsi:type="dcterms:W3CDTF">2021-03-17T03:06:30Z</dcterms:modified>
</cp:coreProperties>
</file>