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56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9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D8699-0A62-442E-BF83-ED49C8165BC4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8ED05-9C7D-49FA-974E-3A5913955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34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315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93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79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2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71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015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914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08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71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43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50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578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811987"/>
            <a:ext cx="7886700" cy="5364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0953-5B8E-425A-B270-46C96102DB66}" type="datetimeFigureOut">
              <a:rPr lang="zh-CN" altLang="en-US" smtClean="0"/>
              <a:t>2021/3/8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BCCDE-0767-4A6D-B25D-64720064B1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19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1E0832-D9CB-47D9-A322-D47BF1B2EE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Silicon Tracking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B4291A-967F-457F-9D0C-C00195256D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Chengdong FU</a:t>
            </a:r>
          </a:p>
          <a:p>
            <a:r>
              <a:rPr lang="en-US" altLang="zh-CN" dirty="0"/>
              <a:t>2021-03-08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401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FA3102-2986-450A-AA72-533B83680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Progress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E56133-C542-484B-AF93-121CF8460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11987"/>
            <a:ext cx="7886700" cy="2309368"/>
          </a:xfrm>
        </p:spPr>
        <p:txBody>
          <a:bodyPr>
            <a:normAutofit lnSpcReduction="10000"/>
          </a:bodyPr>
          <a:lstStyle/>
          <a:p>
            <a:r>
              <a:rPr lang="en-US" altLang="zh-CN" sz="2000" dirty="0">
                <a:sym typeface="Symbol" panose="05050102010706020507" pitchFamily="18" charset="2"/>
              </a:rPr>
              <a:t>CEPC_v4’s tracker has been implemented into CEPCSW, and there are two reconstruction chains, in release plan</a:t>
            </a:r>
          </a:p>
          <a:p>
            <a:pPr lvl="1"/>
            <a:r>
              <a:rPr lang="en-US" altLang="zh-CN" sz="1600" dirty="0">
                <a:sym typeface="Symbol" panose="05050102010706020507" pitchFamily="18" charset="2"/>
              </a:rPr>
              <a:t>(database)</a:t>
            </a:r>
            <a:r>
              <a:rPr lang="en-US" altLang="zh-CN" sz="1600" dirty="0" err="1">
                <a:solidFill>
                  <a:srgbClr val="FF0000"/>
                </a:solidFill>
                <a:sym typeface="Symbol" panose="05050102010706020507" pitchFamily="18" charset="2"/>
              </a:rPr>
              <a:t>Mokka</a:t>
            </a:r>
            <a:r>
              <a:rPr lang="en-US" altLang="zh-CN" sz="1600" dirty="0">
                <a:sym typeface="Symbol" panose="05050102010706020507" pitchFamily="18" charset="2"/>
              </a:rPr>
              <a:t>(saved LCIO, Gear file)</a:t>
            </a:r>
            <a:r>
              <a:rPr lang="en-US" altLang="zh-CN" sz="1600" dirty="0" err="1">
                <a:solidFill>
                  <a:srgbClr val="0000FF"/>
                </a:solidFill>
                <a:sym typeface="Symbol" panose="05050102010706020507" pitchFamily="18" charset="2"/>
              </a:rPr>
              <a:t>Digi</a:t>
            </a:r>
            <a:r>
              <a:rPr lang="en-US" altLang="zh-CN" sz="1600" dirty="0" err="1">
                <a:sym typeface="Symbol" panose="05050102010706020507" pitchFamily="18" charset="2"/>
              </a:rPr>
              <a:t></a:t>
            </a:r>
            <a:r>
              <a:rPr lang="en-US" altLang="zh-CN" sz="1600" dirty="0" err="1">
                <a:solidFill>
                  <a:srgbClr val="0000FF"/>
                </a:solidFill>
                <a:sym typeface="Symbol" panose="05050102010706020507" pitchFamily="18" charset="2"/>
              </a:rPr>
              <a:t>Tracking</a:t>
            </a:r>
            <a:r>
              <a:rPr lang="en-US" altLang="zh-CN" sz="1600" dirty="0" err="1">
                <a:sym typeface="Symbol" panose="05050102010706020507" pitchFamily="18" charset="2"/>
              </a:rPr>
              <a:t></a:t>
            </a:r>
            <a:r>
              <a:rPr lang="en-US" altLang="zh-CN" sz="1600" dirty="0" err="1">
                <a:solidFill>
                  <a:srgbClr val="0000FF"/>
                </a:solidFill>
                <a:sym typeface="Symbol" panose="05050102010706020507" pitchFamily="18" charset="2"/>
              </a:rPr>
              <a:t>Fitting</a:t>
            </a:r>
            <a:endParaRPr lang="en-US" altLang="zh-CN" sz="1600" dirty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pPr lvl="1"/>
            <a:r>
              <a:rPr lang="en-US" altLang="zh-CN" sz="1600" dirty="0">
                <a:sym typeface="Symbol" panose="05050102010706020507" pitchFamily="18" charset="2"/>
              </a:rPr>
              <a:t>(compact)</a:t>
            </a:r>
            <a:r>
              <a:rPr lang="en-US" altLang="zh-CN" sz="1600" dirty="0">
                <a:solidFill>
                  <a:srgbClr val="0000FF"/>
                </a:solidFill>
                <a:sym typeface="Symbol" panose="05050102010706020507" pitchFamily="18" charset="2"/>
              </a:rPr>
              <a:t>Sim                                                  </a:t>
            </a:r>
            <a:r>
              <a:rPr lang="en-US" altLang="zh-CN" sz="1600" dirty="0">
                <a:sym typeface="Symbol" panose="05050102010706020507" pitchFamily="18" charset="2"/>
              </a:rPr>
              <a:t></a:t>
            </a:r>
            <a:r>
              <a:rPr lang="en-US" altLang="zh-CN" sz="1600" dirty="0" err="1">
                <a:solidFill>
                  <a:srgbClr val="0000FF"/>
                </a:solidFill>
                <a:sym typeface="Symbol" panose="05050102010706020507" pitchFamily="18" charset="2"/>
              </a:rPr>
              <a:t>Digi</a:t>
            </a:r>
            <a:r>
              <a:rPr lang="en-US" altLang="zh-CN" sz="1600" dirty="0" err="1">
                <a:sym typeface="Symbol" panose="05050102010706020507" pitchFamily="18" charset="2"/>
              </a:rPr>
              <a:t></a:t>
            </a:r>
            <a:r>
              <a:rPr lang="en-US" altLang="zh-CN" sz="1600" dirty="0" err="1">
                <a:solidFill>
                  <a:srgbClr val="0000FF"/>
                </a:solidFill>
                <a:sym typeface="Symbol" panose="05050102010706020507" pitchFamily="18" charset="2"/>
              </a:rPr>
              <a:t>Tracking</a:t>
            </a:r>
            <a:r>
              <a:rPr lang="en-US" altLang="zh-CN" sz="1600" dirty="0" err="1">
                <a:sym typeface="Symbol" panose="05050102010706020507" pitchFamily="18" charset="2"/>
              </a:rPr>
              <a:t></a:t>
            </a:r>
            <a:r>
              <a:rPr lang="en-US" altLang="zh-CN" sz="1600" dirty="0" err="1">
                <a:solidFill>
                  <a:srgbClr val="0000FF"/>
                </a:solidFill>
                <a:sym typeface="Symbol" panose="05050102010706020507" pitchFamily="18" charset="2"/>
              </a:rPr>
              <a:t>Fitting</a:t>
            </a:r>
            <a:endParaRPr lang="en-US" altLang="zh-CN" sz="1600" dirty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r>
              <a:rPr lang="en-US" altLang="zh-CN" dirty="0"/>
              <a:t>Validation</a:t>
            </a:r>
          </a:p>
          <a:p>
            <a:pPr lvl="1"/>
            <a:r>
              <a:rPr lang="en-US" altLang="zh-CN" dirty="0"/>
              <a:t>single muon </a:t>
            </a:r>
          </a:p>
          <a:p>
            <a:pPr lvl="1"/>
            <a:r>
              <a:rPr lang="en-US" altLang="zh-CN" dirty="0"/>
              <a:t>CEPC_v4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F944311-E4A9-4036-8F79-B8E005F51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3121355"/>
            <a:ext cx="3838371" cy="317620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DDD03A7-5B45-4294-A16D-7646EEE33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294" y="3121355"/>
            <a:ext cx="3419782" cy="319231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DF62D70-7B1E-4830-8628-221412823563}"/>
              </a:ext>
            </a:extLst>
          </p:cNvPr>
          <p:cNvSpPr txBox="1"/>
          <p:nvPr/>
        </p:nvSpPr>
        <p:spPr>
          <a:xfrm>
            <a:off x="2798397" y="3396128"/>
            <a:ext cx="17736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CEPCSW (LCIO)   </a:t>
            </a:r>
            <a:r>
              <a:rPr lang="en-US" altLang="zh-CN" sz="1200" dirty="0">
                <a:solidFill>
                  <a:srgbClr val="FF0000"/>
                </a:solidFill>
                <a:sym typeface="Symbol" panose="05050102010706020507" pitchFamily="18" charset="2"/>
              </a:rPr>
              <a:t>=85</a:t>
            </a:r>
          </a:p>
          <a:p>
            <a:r>
              <a:rPr lang="en-US" altLang="zh-CN" sz="1200" dirty="0">
                <a:solidFill>
                  <a:srgbClr val="FF0000"/>
                </a:solidFill>
              </a:rPr>
              <a:t>CEPCSW (LCIO)   </a:t>
            </a:r>
            <a:r>
              <a:rPr lang="en-US" altLang="zh-CN" sz="1200" dirty="0">
                <a:solidFill>
                  <a:srgbClr val="FF0000"/>
                </a:solidFill>
                <a:sym typeface="Symbol" panose="05050102010706020507" pitchFamily="18" charset="2"/>
              </a:rPr>
              <a:t>=20</a:t>
            </a:r>
          </a:p>
          <a:p>
            <a:r>
              <a:rPr lang="en-US" altLang="zh-CN" sz="800" dirty="0"/>
              <a:t>  </a:t>
            </a:r>
          </a:p>
          <a:p>
            <a:r>
              <a:rPr lang="en-US" altLang="zh-CN" sz="1200" dirty="0"/>
              <a:t>CEPCSW full </a:t>
            </a:r>
            <a:r>
              <a:rPr lang="en-US" altLang="zh-CN" sz="1200" dirty="0">
                <a:sym typeface="Symbol" panose="05050102010706020507" pitchFamily="18" charset="2"/>
              </a:rPr>
              <a:t>=85</a:t>
            </a:r>
          </a:p>
          <a:p>
            <a:r>
              <a:rPr lang="en-US" altLang="zh-CN" sz="1200" dirty="0"/>
              <a:t>CEPCSW full </a:t>
            </a:r>
            <a:r>
              <a:rPr lang="en-US" altLang="zh-CN" sz="1200" dirty="0">
                <a:sym typeface="Symbol" panose="05050102010706020507" pitchFamily="18" charset="2"/>
              </a:rPr>
              <a:t>=20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1636ECF-1A81-4C25-8B6D-574CABDD4961}"/>
              </a:ext>
            </a:extLst>
          </p:cNvPr>
          <p:cNvSpPr txBox="1"/>
          <p:nvPr/>
        </p:nvSpPr>
        <p:spPr>
          <a:xfrm>
            <a:off x="6675382" y="3204557"/>
            <a:ext cx="17736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CEPCSW (LCIO)   </a:t>
            </a:r>
            <a:r>
              <a:rPr lang="en-US" altLang="zh-CN" sz="1200" dirty="0">
                <a:solidFill>
                  <a:srgbClr val="FF0000"/>
                </a:solidFill>
                <a:sym typeface="Symbol" panose="05050102010706020507" pitchFamily="18" charset="2"/>
              </a:rPr>
              <a:t>=85</a:t>
            </a:r>
          </a:p>
          <a:p>
            <a:r>
              <a:rPr lang="en-US" altLang="zh-CN" sz="1200" dirty="0">
                <a:solidFill>
                  <a:srgbClr val="FF0000"/>
                </a:solidFill>
              </a:rPr>
              <a:t>CEPCSW (LCIO)   </a:t>
            </a:r>
            <a:r>
              <a:rPr lang="en-US" altLang="zh-CN" sz="1200" dirty="0">
                <a:solidFill>
                  <a:srgbClr val="FF0000"/>
                </a:solidFill>
                <a:sym typeface="Symbol" panose="05050102010706020507" pitchFamily="18" charset="2"/>
              </a:rPr>
              <a:t>=20</a:t>
            </a:r>
          </a:p>
          <a:p>
            <a:r>
              <a:rPr lang="en-US" altLang="zh-CN" sz="1200" dirty="0"/>
              <a:t>  </a:t>
            </a:r>
          </a:p>
          <a:p>
            <a:r>
              <a:rPr lang="en-US" altLang="zh-CN" sz="1200" dirty="0"/>
              <a:t>CEPCSW full </a:t>
            </a:r>
            <a:r>
              <a:rPr lang="en-US" altLang="zh-CN" sz="1200" dirty="0">
                <a:sym typeface="Symbol" panose="05050102010706020507" pitchFamily="18" charset="2"/>
              </a:rPr>
              <a:t>=85</a:t>
            </a:r>
          </a:p>
          <a:p>
            <a:r>
              <a:rPr lang="en-US" altLang="zh-CN" sz="1200" dirty="0"/>
              <a:t>CEPCSW full </a:t>
            </a:r>
            <a:r>
              <a:rPr lang="en-US" altLang="zh-CN" sz="1200" dirty="0">
                <a:sym typeface="Symbol" panose="05050102010706020507" pitchFamily="18" charset="2"/>
              </a:rPr>
              <a:t>=20</a:t>
            </a:r>
          </a:p>
        </p:txBody>
      </p:sp>
    </p:spTree>
    <p:extLst>
      <p:ext uri="{BB962C8B-B14F-4D97-AF65-F5344CB8AC3E}">
        <p14:creationId xmlns:p14="http://schemas.microsoft.com/office/powerpoint/2010/main" val="235372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7DE136-2329-4411-B495-870B1231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for CRD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7413BF-A08C-4012-8A1B-1CCB56420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Yao Zhang feedback that current silicon track (</a:t>
            </a:r>
            <a:r>
              <a:rPr lang="en-US" altLang="zh-CN" dirty="0">
                <a:solidFill>
                  <a:srgbClr val="FF0000"/>
                </a:solidFill>
              </a:rPr>
              <a:t>SET not included</a:t>
            </a:r>
            <a:r>
              <a:rPr lang="en-US" altLang="zh-CN" dirty="0"/>
              <a:t>) can not be used as initial track for extrapolating</a:t>
            </a:r>
          </a:p>
          <a:p>
            <a:r>
              <a:rPr lang="en-US" altLang="zh-CN" dirty="0"/>
              <a:t>To include SET, by </a:t>
            </a:r>
            <a:r>
              <a:rPr lang="en-US" altLang="zh-CN" dirty="0" err="1"/>
              <a:t>FullLDCTracking</a:t>
            </a:r>
            <a:endParaRPr lang="zh-CN" altLang="en-US" dirty="0"/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10B7BA87-D884-461F-B4DC-8D50A49FE7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771299"/>
              </p:ext>
            </p:extLst>
          </p:nvPr>
        </p:nvGraphicFramePr>
        <p:xfrm>
          <a:off x="749073" y="2883787"/>
          <a:ext cx="7503899" cy="1909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Visio" r:id="rId3" imgW="10001206" imgH="2552700" progId="Visio.Drawing.15">
                  <p:embed/>
                </p:oleObj>
              </mc:Choice>
              <mc:Fallback>
                <p:oleObj name="Visio" r:id="rId3" imgW="10001206" imgH="2552700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ECF4E8B9-E997-4287-B214-65F1C7C99A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9073" y="2883787"/>
                        <a:ext cx="7503899" cy="1909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: 圆角 4">
            <a:extLst>
              <a:ext uri="{FF2B5EF4-FFF2-40B4-BE49-F238E27FC236}">
                <a16:creationId xmlns:a16="http://schemas.microsoft.com/office/drawing/2014/main" id="{78230EB6-2D23-4488-AA05-39F18E3DD661}"/>
              </a:ext>
            </a:extLst>
          </p:cNvPr>
          <p:cNvSpPr/>
          <p:nvPr/>
        </p:nvSpPr>
        <p:spPr>
          <a:xfrm>
            <a:off x="628650" y="2691580"/>
            <a:ext cx="5030137" cy="1608540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For Silicon Tracker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54AF11D-9857-4F62-A40A-A442AB05C5EF}"/>
              </a:ext>
            </a:extLst>
          </p:cNvPr>
          <p:cNvSpPr txBox="1"/>
          <p:nvPr/>
        </p:nvSpPr>
        <p:spPr>
          <a:xfrm>
            <a:off x="707927" y="2654877"/>
            <a:ext cx="314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VXD+SIT+FTD (section search</a:t>
            </a:r>
            <a:r>
              <a:rPr lang="zh-CN" altLang="en-US" dirty="0"/>
              <a:t>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6E18A5E-09E0-4D0A-9FD7-838255B62F22}"/>
              </a:ext>
            </a:extLst>
          </p:cNvPr>
          <p:cNvSpPr txBox="1"/>
          <p:nvPr/>
        </p:nvSpPr>
        <p:spPr>
          <a:xfrm>
            <a:off x="685801" y="3458980"/>
            <a:ext cx="2555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FTD (pattern recognition)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426B03F-3C97-47A6-AD40-D4B76E6496B4}"/>
              </a:ext>
            </a:extLst>
          </p:cNvPr>
          <p:cNvSpPr txBox="1"/>
          <p:nvPr/>
        </p:nvSpPr>
        <p:spPr>
          <a:xfrm>
            <a:off x="3355258" y="3070657"/>
            <a:ext cx="2043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Merge silicon tracks</a:t>
            </a:r>
            <a:endParaRPr lang="zh-CN" altLang="en-US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EAE6F7B4-6EDD-4027-AA7B-DEA67627F0D3}"/>
              </a:ext>
            </a:extLst>
          </p:cNvPr>
          <p:cNvSpPr/>
          <p:nvPr/>
        </p:nvSpPr>
        <p:spPr>
          <a:xfrm>
            <a:off x="640941" y="4365523"/>
            <a:ext cx="5030137" cy="566319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dirty="0">
              <a:solidFill>
                <a:srgbClr val="FF0000"/>
              </a:solidFill>
            </a:endParaRP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don’t load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86760CA-5715-4B45-A9AC-FF961BDDDA8D}"/>
              </a:ext>
            </a:extLst>
          </p:cNvPr>
          <p:cNvSpPr txBox="1"/>
          <p:nvPr/>
        </p:nvSpPr>
        <p:spPr>
          <a:xfrm>
            <a:off x="5816552" y="3066588"/>
            <a:ext cx="2857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Merge silicon and TPC tracks</a:t>
            </a:r>
            <a:endParaRPr lang="zh-CN" altLang="en-US" dirty="0"/>
          </a:p>
        </p:txBody>
      </p:sp>
      <p:sp>
        <p:nvSpPr>
          <p:cNvPr id="11" name="箭头: 下 10">
            <a:extLst>
              <a:ext uri="{FF2B5EF4-FFF2-40B4-BE49-F238E27FC236}">
                <a16:creationId xmlns:a16="http://schemas.microsoft.com/office/drawing/2014/main" id="{5C8E4099-A514-4DA6-8FDF-AB97A7D13E7C}"/>
              </a:ext>
            </a:extLst>
          </p:cNvPr>
          <p:cNvSpPr/>
          <p:nvPr/>
        </p:nvSpPr>
        <p:spPr>
          <a:xfrm>
            <a:off x="4501022" y="3735242"/>
            <a:ext cx="390833" cy="16085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箭头: 下 11">
            <a:extLst>
              <a:ext uri="{FF2B5EF4-FFF2-40B4-BE49-F238E27FC236}">
                <a16:creationId xmlns:a16="http://schemas.microsoft.com/office/drawing/2014/main" id="{32D767BC-DF43-4D5C-BC74-55A3DF2CD25B}"/>
              </a:ext>
            </a:extLst>
          </p:cNvPr>
          <p:cNvSpPr/>
          <p:nvPr/>
        </p:nvSpPr>
        <p:spPr>
          <a:xfrm>
            <a:off x="7138568" y="3769343"/>
            <a:ext cx="390833" cy="1574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07F74BC-F32D-40F3-9C17-6F25928717F6}"/>
              </a:ext>
            </a:extLst>
          </p:cNvPr>
          <p:cNvSpPr txBox="1"/>
          <p:nvPr/>
        </p:nvSpPr>
        <p:spPr>
          <a:xfrm>
            <a:off x="3952151" y="5440710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VXD+SIT+FTD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4ED0BD5-F4F4-41BB-BC84-96562DD34309}"/>
              </a:ext>
            </a:extLst>
          </p:cNvPr>
          <p:cNvSpPr txBox="1"/>
          <p:nvPr/>
        </p:nvSpPr>
        <p:spPr>
          <a:xfrm>
            <a:off x="6256907" y="5440710"/>
            <a:ext cx="189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VXD+SIT+FTD+SET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970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811987"/>
            <a:ext cx="7886700" cy="198283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>
                <a:sym typeface="Symbol" panose="05050102010706020507" pitchFamily="18" charset="2"/>
              </a:rPr>
              <a:t>CRD_o1_v02</a:t>
            </a:r>
          </a:p>
          <a:p>
            <a:r>
              <a:rPr lang="en-US" altLang="zh-CN" dirty="0">
                <a:sym typeface="Symbol" panose="05050102010706020507" pitchFamily="18" charset="2"/>
              </a:rPr>
              <a:t>=85</a:t>
            </a:r>
          </a:p>
          <a:p>
            <a:r>
              <a:rPr lang="en-US" altLang="zh-CN" dirty="0">
                <a:sym typeface="Symbol" panose="05050102010706020507" pitchFamily="18" charset="2"/>
              </a:rPr>
              <a:t>p=100 GeV/c</a:t>
            </a:r>
          </a:p>
          <a:p>
            <a:endParaRPr lang="en-US" altLang="zh-CN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                VXD+SIT                                              VXD+SIT+SET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804" y="2685119"/>
            <a:ext cx="4581195" cy="36267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99" y="2691685"/>
            <a:ext cx="4424706" cy="362021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FB220C1F-F1C6-4B15-B007-C9058CA64C22}"/>
              </a:ext>
            </a:extLst>
          </p:cNvPr>
          <p:cNvSpPr txBox="1"/>
          <p:nvPr/>
        </p:nvSpPr>
        <p:spPr>
          <a:xfrm>
            <a:off x="2964426" y="3878516"/>
            <a:ext cx="1544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bad resolution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0E22B26-1EAA-4B59-B629-67DE7B27B1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9865" y="236880"/>
            <a:ext cx="2716730" cy="2143293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FDC75DF-6853-4803-901D-C61994D13C26}"/>
              </a:ext>
            </a:extLst>
          </p:cNvPr>
          <p:cNvSpPr txBox="1"/>
          <p:nvPr/>
        </p:nvSpPr>
        <p:spPr>
          <a:xfrm>
            <a:off x="7907146" y="435229"/>
            <a:ext cx="49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SET</a:t>
            </a:r>
          </a:p>
          <a:p>
            <a:endParaRPr lang="en-US" altLang="zh-CN" sz="1400" dirty="0"/>
          </a:p>
          <a:p>
            <a:endParaRPr lang="en-US" altLang="zh-CN" sz="1400" dirty="0"/>
          </a:p>
          <a:p>
            <a:r>
              <a:rPr lang="en-US" altLang="zh-CN" sz="1400" dirty="0"/>
              <a:t>SIT</a:t>
            </a:r>
          </a:p>
          <a:p>
            <a:endParaRPr lang="en-US" altLang="zh-CN" sz="1400" dirty="0"/>
          </a:p>
          <a:p>
            <a:r>
              <a:rPr lang="en-US" altLang="zh-CN" sz="1400" dirty="0"/>
              <a:t>VXD</a:t>
            </a:r>
            <a:endParaRPr lang="zh-CN" altLang="en-US" sz="1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5AC4EE3-3333-48E6-AA17-B2335C5E801A}"/>
              </a:ext>
            </a:extLst>
          </p:cNvPr>
          <p:cNvSpPr txBox="1"/>
          <p:nvPr/>
        </p:nvSpPr>
        <p:spPr>
          <a:xfrm>
            <a:off x="3606024" y="729828"/>
            <a:ext cx="46519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DC</a:t>
            </a:r>
          </a:p>
          <a:p>
            <a:endParaRPr lang="en-US" altLang="zh-CN" sz="1400" dirty="0"/>
          </a:p>
          <a:p>
            <a:r>
              <a:rPr lang="en-US" altLang="zh-CN" sz="1400" dirty="0"/>
              <a:t>FTD</a:t>
            </a:r>
            <a:endParaRPr lang="zh-CN" altLang="en-US" sz="1400" dirty="0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28896319-A70E-4791-A46E-161F2A355EA0}"/>
              </a:ext>
            </a:extLst>
          </p:cNvPr>
          <p:cNvCxnSpPr/>
          <p:nvPr/>
        </p:nvCxnSpPr>
        <p:spPr>
          <a:xfrm flipV="1">
            <a:off x="3923071" y="546102"/>
            <a:ext cx="840658" cy="341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CBB6FA3-3989-47BE-95C1-42D32E428F17}"/>
              </a:ext>
            </a:extLst>
          </p:cNvPr>
          <p:cNvCxnSpPr>
            <a:cxnSpLocks/>
          </p:cNvCxnSpPr>
          <p:nvPr/>
        </p:nvCxnSpPr>
        <p:spPr>
          <a:xfrm>
            <a:off x="3965212" y="894141"/>
            <a:ext cx="798517" cy="75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EF0728C5-CE69-4286-9C65-721AED9B2C98}"/>
              </a:ext>
            </a:extLst>
          </p:cNvPr>
          <p:cNvCxnSpPr>
            <a:cxnSpLocks/>
          </p:cNvCxnSpPr>
          <p:nvPr/>
        </p:nvCxnSpPr>
        <p:spPr>
          <a:xfrm flipV="1">
            <a:off x="3965212" y="1199846"/>
            <a:ext cx="1575311" cy="97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C29D28D9-0595-4D6A-82DE-BBB40C6FB396}"/>
              </a:ext>
            </a:extLst>
          </p:cNvPr>
          <p:cNvCxnSpPr>
            <a:cxnSpLocks/>
          </p:cNvCxnSpPr>
          <p:nvPr/>
        </p:nvCxnSpPr>
        <p:spPr>
          <a:xfrm flipH="1" flipV="1">
            <a:off x="7321393" y="296675"/>
            <a:ext cx="657484" cy="301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4D52EA75-02EF-459F-9D9B-3296DFBCD1C5}"/>
              </a:ext>
            </a:extLst>
          </p:cNvPr>
          <p:cNvCxnSpPr>
            <a:cxnSpLocks/>
          </p:cNvCxnSpPr>
          <p:nvPr/>
        </p:nvCxnSpPr>
        <p:spPr>
          <a:xfrm flipH="1">
            <a:off x="7321393" y="598305"/>
            <a:ext cx="657484" cy="176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09A21E5C-434E-4066-8DAD-6508AA4454CF}"/>
              </a:ext>
            </a:extLst>
          </p:cNvPr>
          <p:cNvCxnSpPr>
            <a:cxnSpLocks/>
          </p:cNvCxnSpPr>
          <p:nvPr/>
        </p:nvCxnSpPr>
        <p:spPr>
          <a:xfrm flipH="1" flipV="1">
            <a:off x="7356092" y="1164208"/>
            <a:ext cx="622785" cy="43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769A4800-6F30-47F0-A058-7D8F3A428FC8}"/>
              </a:ext>
            </a:extLst>
          </p:cNvPr>
          <p:cNvCxnSpPr>
            <a:cxnSpLocks/>
          </p:cNvCxnSpPr>
          <p:nvPr/>
        </p:nvCxnSpPr>
        <p:spPr>
          <a:xfrm flipH="1">
            <a:off x="6260691" y="1207945"/>
            <a:ext cx="1718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FFE1B440-D96F-4F5B-B047-4BF6BDDBB60A}"/>
              </a:ext>
            </a:extLst>
          </p:cNvPr>
          <p:cNvCxnSpPr>
            <a:cxnSpLocks/>
          </p:cNvCxnSpPr>
          <p:nvPr/>
        </p:nvCxnSpPr>
        <p:spPr>
          <a:xfrm flipH="1" flipV="1">
            <a:off x="6031074" y="1297153"/>
            <a:ext cx="1947803" cy="3620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701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811987"/>
            <a:ext cx="7886700" cy="1005103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Fast estimation: V(</a:t>
            </a:r>
            <a:r>
              <a:rPr lang="en-US" altLang="zh-CN" dirty="0">
                <a:sym typeface="Symbol" panose="05050102010706020507" pitchFamily="18" charset="2"/>
              </a:rPr>
              <a:t>)=(A</a:t>
            </a:r>
            <a:r>
              <a:rPr lang="en-US" altLang="zh-CN" baseline="30000" dirty="0">
                <a:sym typeface="Symbol" panose="05050102010706020507" pitchFamily="18" charset="2"/>
              </a:rPr>
              <a:t>T</a:t>
            </a:r>
            <a:r>
              <a:rPr lang="en-US" altLang="zh-CN" dirty="0">
                <a:sym typeface="Symbol" panose="05050102010706020507" pitchFamily="18" charset="2"/>
              </a:rPr>
              <a:t>V</a:t>
            </a:r>
            <a:r>
              <a:rPr lang="en-US" altLang="zh-CN" baseline="30000" dirty="0">
                <a:sym typeface="Symbol" panose="05050102010706020507" pitchFamily="18" charset="2"/>
              </a:rPr>
              <a:t>1</a:t>
            </a:r>
            <a:r>
              <a:rPr lang="en-US" altLang="zh-CN" dirty="0">
                <a:sym typeface="Symbol" panose="05050102010706020507" pitchFamily="18" charset="2"/>
              </a:rPr>
              <a:t>A)</a:t>
            </a:r>
            <a:r>
              <a:rPr lang="en-US" altLang="zh-CN" baseline="30000" dirty="0">
                <a:sym typeface="Symbol" panose="05050102010706020507" pitchFamily="18" charset="2"/>
              </a:rPr>
              <a:t>1</a:t>
            </a:r>
          </a:p>
          <a:p>
            <a:r>
              <a:rPr lang="en-US" altLang="zh-CN" dirty="0">
                <a:sym typeface="Symbol" panose="05050102010706020507" pitchFamily="18" charset="2"/>
              </a:rPr>
              <a:t>at p= 100 GeV/c,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0.29 GeV/c </a:t>
            </a:r>
            <a:r>
              <a:rPr lang="en-US" altLang="zh-CN" dirty="0">
                <a:sym typeface="Symbol" panose="05050102010706020507" pitchFamily="18" charset="2"/>
              </a:rPr>
              <a:t>VS </a:t>
            </a:r>
            <a:r>
              <a:rPr lang="en-US" altLang="zh-CN" dirty="0">
                <a:solidFill>
                  <a:srgbClr val="0000CC"/>
                </a:solidFill>
                <a:sym typeface="Symbol" panose="05050102010706020507" pitchFamily="18" charset="2"/>
              </a:rPr>
              <a:t>0.27 GeV/c</a:t>
            </a:r>
          </a:p>
          <a:p>
            <a:r>
              <a:rPr lang="en-US" altLang="zh-CN" dirty="0"/>
              <a:t>Adding SET hits by </a:t>
            </a:r>
            <a:r>
              <a:rPr lang="en-US" altLang="zh-CN" dirty="0" err="1"/>
              <a:t>FullLDCTracking</a:t>
            </a:r>
            <a:r>
              <a:rPr lang="en-US" altLang="zh-CN" dirty="0"/>
              <a:t> algorithm is effective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613" y="1817090"/>
            <a:ext cx="5536773" cy="460706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BDF69013-B849-41A5-8401-5C69823C752D}"/>
              </a:ext>
            </a:extLst>
          </p:cNvPr>
          <p:cNvSpPr txBox="1"/>
          <p:nvPr/>
        </p:nvSpPr>
        <p:spPr>
          <a:xfrm>
            <a:off x="4940708" y="1954160"/>
            <a:ext cx="22717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VXD+SIT+SET+FTD 85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</a:t>
            </a:r>
          </a:p>
          <a:p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VXD+SIT+SET+FTD 35</a:t>
            </a:r>
          </a:p>
          <a:p>
            <a:r>
              <a:rPr lang="en-US" altLang="zh-CN" dirty="0">
                <a:sym typeface="Symbol" panose="05050102010706020507" pitchFamily="18" charset="2"/>
              </a:rPr>
              <a:t>VXD+SIT+FTD         </a:t>
            </a:r>
            <a:r>
              <a:rPr lang="en-US" altLang="zh-CN" dirty="0"/>
              <a:t>85</a:t>
            </a:r>
            <a:r>
              <a:rPr lang="en-US" altLang="zh-CN" dirty="0">
                <a:sym typeface="Symbol" panose="05050102010706020507" pitchFamily="18" charset="2"/>
              </a:rPr>
              <a:t></a:t>
            </a:r>
          </a:p>
          <a:p>
            <a:r>
              <a:rPr lang="en-US" altLang="zh-CN" dirty="0">
                <a:sym typeface="Symbol" panose="05050102010706020507" pitchFamily="18" charset="2"/>
              </a:rPr>
              <a:t>VXD+SIT+FTD         35</a:t>
            </a:r>
          </a:p>
          <a:p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89C3F46-1987-4C36-9F09-E308FABE01F9}"/>
              </a:ext>
            </a:extLst>
          </p:cNvPr>
          <p:cNvSpPr txBox="1"/>
          <p:nvPr/>
        </p:nvSpPr>
        <p:spPr>
          <a:xfrm>
            <a:off x="2952882" y="1986695"/>
            <a:ext cx="17967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00CC"/>
                </a:solidFill>
                <a:sym typeface="Symbol" panose="05050102010706020507" pitchFamily="18" charset="2"/>
              </a:rPr>
              <a:t> fast</a:t>
            </a:r>
            <a:r>
              <a:rPr lang="zh-CN" altLang="en-US" dirty="0">
                <a:solidFill>
                  <a:srgbClr val="0000CC"/>
                </a:solidFill>
                <a:sym typeface="Symbol" panose="05050102010706020507" pitchFamily="18" charset="2"/>
              </a:rPr>
              <a:t> </a:t>
            </a:r>
            <a:r>
              <a:rPr lang="en-US" altLang="zh-CN" dirty="0">
                <a:solidFill>
                  <a:srgbClr val="0000CC"/>
                </a:solidFill>
                <a:sym typeface="Symbol" panose="05050102010706020507" pitchFamily="18" charset="2"/>
              </a:rPr>
              <a:t>estimation</a:t>
            </a:r>
          </a:p>
          <a:p>
            <a:endParaRPr lang="en-US" altLang="zh-CN" dirty="0">
              <a:sym typeface="Symbol" panose="05050102010706020507" pitchFamily="18" charset="2"/>
            </a:endParaRPr>
          </a:p>
          <a:p>
            <a:endParaRPr lang="zh-CN" altLang="en-US" dirty="0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A794CB84-4AA0-4DA4-AF9D-6A84935EB27B}"/>
              </a:ext>
            </a:extLst>
          </p:cNvPr>
          <p:cNvCxnSpPr>
            <a:cxnSpLocks/>
          </p:cNvCxnSpPr>
          <p:nvPr/>
        </p:nvCxnSpPr>
        <p:spPr>
          <a:xfrm flipV="1">
            <a:off x="1976284" y="3605981"/>
            <a:ext cx="671051" cy="1364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34D22C79-AD6D-4C2A-8547-4E9433BB6604}"/>
              </a:ext>
            </a:extLst>
          </p:cNvPr>
          <p:cNvSpPr txBox="1"/>
          <p:nvPr/>
        </p:nvSpPr>
        <p:spPr>
          <a:xfrm>
            <a:off x="231803" y="4698916"/>
            <a:ext cx="4015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large difference:</a:t>
            </a:r>
          </a:p>
          <a:p>
            <a:r>
              <a:rPr lang="en-US" altLang="zh-CN" dirty="0">
                <a:solidFill>
                  <a:srgbClr val="C00000"/>
                </a:solidFill>
              </a:rPr>
              <a:t>current estimation does not consider helix in magnetic field (straight)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8B4955E-ABC2-422A-89E1-1009BB4B5C3C}"/>
              </a:ext>
            </a:extLst>
          </p:cNvPr>
          <p:cNvSpPr txBox="1"/>
          <p:nvPr/>
        </p:nvSpPr>
        <p:spPr>
          <a:xfrm>
            <a:off x="7281388" y="2765095"/>
            <a:ext cx="1715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lost one group of SETs</a:t>
            </a:r>
            <a:endParaRPr lang="zh-CN" altLang="en-US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46F90E18-3FA6-45AD-B135-619F97F06D0C}"/>
              </a:ext>
            </a:extLst>
          </p:cNvPr>
          <p:cNvCxnSpPr/>
          <p:nvPr/>
        </p:nvCxnSpPr>
        <p:spPr>
          <a:xfrm flipH="1" flipV="1">
            <a:off x="7064477" y="2448232"/>
            <a:ext cx="275909" cy="530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8F187CA8-CBE8-4AD2-97DC-A64D9310E58D}"/>
              </a:ext>
            </a:extLst>
          </p:cNvPr>
          <p:cNvCxnSpPr>
            <a:cxnSpLocks/>
          </p:cNvCxnSpPr>
          <p:nvPr/>
        </p:nvCxnSpPr>
        <p:spPr>
          <a:xfrm flipH="1">
            <a:off x="7049730" y="2979174"/>
            <a:ext cx="290656" cy="29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088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</TotalTime>
  <Words>315</Words>
  <Application>Microsoft Office PowerPoint</Application>
  <PresentationFormat>全屏显示(4:3)</PresentationFormat>
  <Paragraphs>65</Paragraphs>
  <Slides>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等线</vt:lpstr>
      <vt:lpstr>等线 Light</vt:lpstr>
      <vt:lpstr>Arial</vt:lpstr>
      <vt:lpstr>Calibri</vt:lpstr>
      <vt:lpstr>Calibri Light</vt:lpstr>
      <vt:lpstr>Symbol</vt:lpstr>
      <vt:lpstr>Office 主题​​</vt:lpstr>
      <vt:lpstr>Visio</vt:lpstr>
      <vt:lpstr>Silicon Tracking</vt:lpstr>
      <vt:lpstr>Progress</vt:lpstr>
      <vt:lpstr>Performance for CRD</vt:lpstr>
      <vt:lpstr>Resolution</vt:lpstr>
      <vt:lpstr>Comparison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Detector Description in CEPCSW</dc:title>
  <dc:creator>Fu Chengdong</dc:creator>
  <cp:lastModifiedBy>Fu Chengdong</cp:lastModifiedBy>
  <cp:revision>84</cp:revision>
  <dcterms:created xsi:type="dcterms:W3CDTF">2021-02-22T00:25:24Z</dcterms:created>
  <dcterms:modified xsi:type="dcterms:W3CDTF">2021-03-08T06:59:35Z</dcterms:modified>
</cp:coreProperties>
</file>