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80" r:id="rId14"/>
    <p:sldId id="281" r:id="rId15"/>
    <p:sldId id="28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2DF4-A580-4FF2-A5D8-5F1AEA83A6D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07C7-061E-40F9-A0D2-2BD4DDF2B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81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2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2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7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3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58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B9D1D-A76D-463E-9768-899DB54060E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50F-7FD1-48AC-ADE7-54A5972EB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718" y="746765"/>
            <a:ext cx="102040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altLang="zh-CN" sz="4400" b="1" dirty="0">
                <a:latin typeface="+mj-lt"/>
                <a:ea typeface="+mj-ea"/>
                <a:cs typeface="+mj-cs"/>
              </a:rPr>
              <a:t>Modification suggestion of vacuum chamber for the collider ring</a:t>
            </a:r>
            <a:endParaRPr kumimoji="1" lang="zh-CN" alt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4790" y="3056932"/>
            <a:ext cx="861391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3200" dirty="0"/>
              <a:t>Liu Yu Dong for CEPC </a:t>
            </a:r>
            <a:r>
              <a:rPr kumimoji="1" lang="en-US" altLang="zh-CN" sz="3200" dirty="0" smtClean="0"/>
              <a:t>accelerator physical </a:t>
            </a:r>
            <a:r>
              <a:rPr kumimoji="1" lang="en-US" altLang="zh-CN" sz="3200" dirty="0"/>
              <a:t>group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3200" dirty="0" smtClean="0"/>
              <a:t>2021/3/25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8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1154" y="257118"/>
            <a:ext cx="699065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en-US" altLang="zh-CN" sz="3200" dirty="0">
                <a:solidFill>
                  <a:srgbClr val="3366FF"/>
                </a:solidFill>
              </a:rPr>
              <a:t>Challenge and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Response : </a:t>
            </a:r>
            <a:r>
              <a:rPr lang="en-US" altLang="zh-CN" sz="2800" dirty="0"/>
              <a:t>E</a:t>
            </a:r>
            <a:r>
              <a:rPr lang="en-US" altLang="zh-CN" sz="2800" dirty="0" smtClean="0"/>
              <a:t>lectron </a:t>
            </a:r>
            <a:r>
              <a:rPr lang="en-US" altLang="zh-CN" sz="2800" dirty="0"/>
              <a:t>C</a:t>
            </a:r>
            <a:r>
              <a:rPr lang="en-US" altLang="zh-CN" sz="2800" dirty="0" smtClean="0"/>
              <a:t>loud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4" y="1432585"/>
            <a:ext cx="6715184" cy="42220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89529" y="1604625"/>
            <a:ext cx="4606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</a:t>
            </a:r>
            <a:r>
              <a:rPr lang="en-US" altLang="zh-CN" sz="2400" dirty="0" smtClean="0"/>
              <a:t>lliptical chamber:  SEY&lt;1.3</a:t>
            </a:r>
          </a:p>
          <a:p>
            <a:r>
              <a:rPr lang="en-US" altLang="zh-CN" sz="2400" dirty="0" smtClean="0"/>
              <a:t>Round chamber:     SEY&lt;1.2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NEG coating : effective method on control SEY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4578"/>
          <a:stretch/>
        </p:blipFill>
        <p:spPr>
          <a:xfrm>
            <a:off x="6886508" y="3928367"/>
            <a:ext cx="2306073" cy="1972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1" r="25212"/>
          <a:stretch/>
        </p:blipFill>
        <p:spPr>
          <a:xfrm>
            <a:off x="9415337" y="3925851"/>
            <a:ext cx="2208945" cy="1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9891" y="1487150"/>
            <a:ext cx="967203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accent1"/>
                </a:solidFill>
              </a:rPr>
              <a:t>Beam physics: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Solution on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quadrupolar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wakes and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etatron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tune correction </a:t>
            </a:r>
          </a:p>
          <a:p>
            <a:pPr marL="342900" indent="-342900">
              <a:lnSpc>
                <a:spcPct val="120000"/>
              </a:lnSpc>
              <a:buFont typeface="Calibri" panose="020F0502020204030204" pitchFamily="34" charset="0"/>
              <a:buChar char="×"/>
            </a:pPr>
            <a:r>
              <a:rPr lang="en-US" altLang="zh-CN" sz="2400" dirty="0" smtClean="0"/>
              <a:t>Serious  instability caused by resistive </a:t>
            </a:r>
            <a:r>
              <a:rPr lang="en-US" altLang="zh-CN" sz="2400" dirty="0"/>
              <a:t>wall </a:t>
            </a:r>
            <a:r>
              <a:rPr lang="en-US" altLang="zh-CN" sz="2400" dirty="0" smtClean="0"/>
              <a:t>impedance</a:t>
            </a:r>
          </a:p>
          <a:p>
            <a:pPr marL="342900" indent="-342900">
              <a:lnSpc>
                <a:spcPct val="120000"/>
              </a:lnSpc>
              <a:buFont typeface="Calibri" panose="020F0502020204030204" pitchFamily="34" charset="0"/>
              <a:buChar char="×"/>
            </a:pPr>
            <a:r>
              <a:rPr lang="en-US" altLang="zh-CN" sz="2400" dirty="0"/>
              <a:t>Electron cloud density increase 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413306" y="938756"/>
            <a:ext cx="473725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Shrinking of  </a:t>
            </a:r>
            <a:r>
              <a:rPr lang="en-US" altLang="zh-CN" sz="2800" dirty="0"/>
              <a:t>the pipe aperture: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861" y="1817505"/>
            <a:ext cx="707200" cy="6997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750" y="2800801"/>
            <a:ext cx="602799" cy="5484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861" y="2750094"/>
            <a:ext cx="658755" cy="6489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53126" y="3323334"/>
            <a:ext cx="684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Strictly restriction </a:t>
            </a:r>
            <a:r>
              <a:rPr lang="en-US" altLang="zh-CN" sz="2400" dirty="0" smtClean="0">
                <a:solidFill>
                  <a:srgbClr val="FF0000"/>
                </a:solidFill>
              </a:rPr>
              <a:t>on NEG coating and its impedance!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3306" y="3754617"/>
            <a:ext cx="96720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accent1"/>
                </a:solidFill>
              </a:rPr>
              <a:t>Technique on vacuum, magnets and power supply: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Manufacture easily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Lower power </a:t>
            </a:r>
            <a:r>
              <a:rPr lang="en-US" altLang="zh-CN" sz="2400" dirty="0"/>
              <a:t>consumption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94551" y="4433206"/>
            <a:ext cx="2646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More cost saving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725" y="4341232"/>
            <a:ext cx="657225" cy="64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16" y="4352235"/>
            <a:ext cx="644180" cy="6441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158" y="1998273"/>
            <a:ext cx="644180" cy="6441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049093" y="332010"/>
            <a:ext cx="228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>
                <a:solidFill>
                  <a:srgbClr val="3366FF"/>
                </a:solidFill>
              </a:rPr>
              <a:t>Summary</a:t>
            </a:r>
            <a:endParaRPr lang="zh-CN" altLang="en-US" dirty="0"/>
          </a:p>
        </p:txBody>
      </p: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2987335" y="5302123"/>
            <a:ext cx="2061758" cy="1323190"/>
            <a:chOff x="703583" y="469731"/>
            <a:chExt cx="4731301" cy="3036443"/>
          </a:xfrm>
        </p:grpSpPr>
        <p:cxnSp>
          <p:nvCxnSpPr>
            <p:cNvPr id="39" name="直接箭头连接符 38"/>
            <p:cNvCxnSpPr>
              <a:endCxn id="41" idx="6"/>
            </p:cNvCxnSpPr>
            <p:nvPr/>
          </p:nvCxnSpPr>
          <p:spPr>
            <a:xfrm>
              <a:off x="3035153" y="1987953"/>
              <a:ext cx="239973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703583" y="469731"/>
              <a:ext cx="4731301" cy="3036443"/>
              <a:chOff x="703583" y="469731"/>
              <a:chExt cx="4731301" cy="3036443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03583" y="469731"/>
                <a:ext cx="4731301" cy="3036443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箭头连接符 41"/>
              <p:cNvCxnSpPr/>
              <p:nvPr/>
            </p:nvCxnSpPr>
            <p:spPr>
              <a:xfrm flipV="1">
                <a:off x="3036866" y="469731"/>
                <a:ext cx="0" cy="151822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3020483" y="1765346"/>
                <a:ext cx="2406512" cy="91816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37.5mm</a:t>
                </a:r>
                <a:endParaRPr lang="zh-CN" altLang="en-US" sz="2000" dirty="0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6200000">
                <a:off x="1679938" y="995063"/>
                <a:ext cx="1961405" cy="91816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28mm</a:t>
                </a:r>
                <a:endParaRPr lang="zh-CN" altLang="en-US" sz="2000" dirty="0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175989" y="5308901"/>
            <a:ext cx="1373434" cy="1365122"/>
            <a:chOff x="8028545" y="469731"/>
            <a:chExt cx="3038332" cy="3017473"/>
          </a:xfrm>
        </p:grpSpPr>
        <p:sp>
          <p:nvSpPr>
            <p:cNvPr id="46" name="椭圆 45"/>
            <p:cNvSpPr/>
            <p:nvPr/>
          </p:nvSpPr>
          <p:spPr>
            <a:xfrm>
              <a:off x="8028545" y="469731"/>
              <a:ext cx="3034408" cy="30174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箭头连接符 46"/>
            <p:cNvCxnSpPr/>
            <p:nvPr/>
          </p:nvCxnSpPr>
          <p:spPr>
            <a:xfrm flipV="1">
              <a:off x="9448413" y="480462"/>
              <a:ext cx="0" cy="1518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 rot="16200000">
              <a:off x="8400313" y="1494346"/>
              <a:ext cx="1202193" cy="54245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28mm</a:t>
              </a:r>
              <a:endParaRPr lang="zh-CN" altLang="en-US" sz="2000" dirty="0"/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V="1">
              <a:off x="9450191" y="1949003"/>
              <a:ext cx="1616686" cy="260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9276560" y="1803903"/>
              <a:ext cx="1158796" cy="5627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28mm</a:t>
              </a:r>
              <a:endParaRPr lang="zh-CN" altLang="en-US" sz="2000" dirty="0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605145" y="5635983"/>
            <a:ext cx="80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</a:rPr>
              <a:t>OR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27094" y="2555017"/>
            <a:ext cx="3250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Backup slides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058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7128" r="5291"/>
          <a:stretch/>
        </p:blipFill>
        <p:spPr>
          <a:xfrm>
            <a:off x="2215166" y="721389"/>
            <a:ext cx="3052293" cy="31994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535" y="816475"/>
            <a:ext cx="3758333" cy="3157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166" y="4111012"/>
            <a:ext cx="3101336" cy="22821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266" y="4301930"/>
            <a:ext cx="3036460" cy="23745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3081" y="198169"/>
            <a:ext cx="618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vacuum chamber of KEKB and </a:t>
            </a:r>
            <a:r>
              <a:rPr lang="en-US" altLang="zh-CN" sz="2800" dirty="0" err="1" smtClean="0"/>
              <a:t>superKEKB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0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6262"/>
          <a:stretch/>
        </p:blipFill>
        <p:spPr>
          <a:xfrm>
            <a:off x="135234" y="1205079"/>
            <a:ext cx="6359037" cy="40495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5234" y="463640"/>
            <a:ext cx="4738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Vacuum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chamber in FCC design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271" y="1228070"/>
            <a:ext cx="5520128" cy="4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426" y="69096"/>
            <a:ext cx="10515600" cy="80583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CEPC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Parameters-IAS2021 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682420" y="872679"/>
          <a:ext cx="8658852" cy="5727688"/>
        </p:xfrm>
        <a:graphic>
          <a:graphicData uri="http://schemas.openxmlformats.org/drawingml/2006/table">
            <a:tbl>
              <a:tblPr firstRow="1" bandRow="1"/>
              <a:tblGrid>
                <a:gridCol w="2689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731">
                  <a:extLst>
                    <a:ext uri="{9D8B030D-6E8A-4147-A177-3AD203B41FA5}">
                      <a16:colId xmlns="" xmlns:a16="http://schemas.microsoft.com/office/drawing/2014/main" val="3927621432"/>
                    </a:ext>
                  </a:extLst>
                </a:gridCol>
                <a:gridCol w="1277731">
                  <a:extLst>
                    <a:ext uri="{9D8B030D-6E8A-4147-A177-3AD203B41FA5}">
                      <a16:colId xmlns="" xmlns:a16="http://schemas.microsoft.com/office/drawing/2014/main" val="4036828383"/>
                    </a:ext>
                  </a:extLst>
                </a:gridCol>
                <a:gridCol w="1344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523">
                  <a:extLst>
                    <a:ext uri="{9D8B030D-6E8A-4147-A177-3AD203B41FA5}">
                      <a16:colId xmlns="" xmlns:a16="http://schemas.microsoft.com/office/drawing/2014/main" val="1406244322"/>
                    </a:ext>
                  </a:extLst>
                </a:gridCol>
                <a:gridCol w="999920">
                  <a:extLst>
                    <a:ext uri="{9D8B030D-6E8A-4147-A177-3AD203B41FA5}">
                      <a16:colId xmlns="" xmlns:a16="http://schemas.microsoft.com/office/drawing/2014/main" val="2175532179"/>
                    </a:ext>
                  </a:extLst>
                </a:gridCol>
              </a:tblGrid>
              <a:tr h="2885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1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1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9.12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11.6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spacing)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(4.45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 (0.7us)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1588 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3816 (86ns)</a:t>
                      </a:r>
                      <a:endParaRPr lang="zh-CN" altLang="zh-CN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11498 (26ns)</a:t>
                      </a:r>
                      <a:endParaRPr lang="zh-CN" altLang="zh-CN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88.5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278.8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839.9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Phase advance of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arc cell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16423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1.0/0.0027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0.15/0.001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1.45/0.0047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0.28/0.00084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0.27/0.00135</a:t>
                      </a:r>
                      <a:endPara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37.9/0.11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9.6/0.029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6.36/0.037</a:t>
                      </a:r>
                      <a:endParaRPr kumimoji="0" lang="zh-CN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0.076/0.106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0.014/0.13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0.0046/0.131</a:t>
                      </a:r>
                      <a:endParaRPr kumimoji="0" lang="zh-CN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5.3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9.6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power/cavity (kw)</a:t>
                      </a: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 (5cell)</a:t>
                      </a:r>
                      <a:endParaRPr lang="zh-CN" altLang="en-US" sz="11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0.48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0.79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2.0</a:t>
                      </a: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altLang="en-US" sz="11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3.02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55074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0.12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(DA)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1.2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1.3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09258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0.35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1.7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18.7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35.0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105.5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188E-BB25-4E1D-9033-95337694C7F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7"/>
          <p:cNvSpPr txBox="1"/>
          <p:nvPr/>
        </p:nvSpPr>
        <p:spPr>
          <a:xfrm>
            <a:off x="10463808" y="53148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Dou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1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969474" y="1281511"/>
            <a:ext cx="9913174" cy="383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200" dirty="0">
                <a:solidFill>
                  <a:srgbClr val="3366FF"/>
                </a:solidFill>
              </a:rPr>
              <a:t>The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vacuum </a:t>
            </a:r>
            <a:r>
              <a:rPr kumimoji="1" lang="en-US" altLang="zh-CN" sz="3200" dirty="0">
                <a:solidFill>
                  <a:srgbClr val="3366FF"/>
                </a:solidFill>
              </a:rPr>
              <a:t>chamber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in </a:t>
            </a:r>
            <a:r>
              <a:rPr kumimoji="1" lang="en-US" altLang="zh-CN" sz="3200" dirty="0">
                <a:solidFill>
                  <a:srgbClr val="3366FF"/>
                </a:solidFill>
              </a:rPr>
              <a:t>pre-CDR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and </a:t>
            </a:r>
            <a:r>
              <a:rPr kumimoji="1" lang="en-US" altLang="zh-CN" sz="3200" dirty="0">
                <a:solidFill>
                  <a:srgbClr val="3366FF"/>
                </a:solidFill>
              </a:rPr>
              <a:t>CDR Design</a:t>
            </a:r>
            <a:endParaRPr kumimoji="1" lang="zh-CN" altLang="en-US" sz="3200" dirty="0">
              <a:solidFill>
                <a:srgbClr val="3366FF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200" dirty="0" smtClean="0">
                <a:solidFill>
                  <a:srgbClr val="3366FF"/>
                </a:solidFill>
              </a:rPr>
              <a:t>The physical reason for modification </a:t>
            </a:r>
            <a:r>
              <a:rPr kumimoji="1" lang="en-US" altLang="zh-CN" sz="3200" dirty="0">
                <a:solidFill>
                  <a:srgbClr val="3366FF"/>
                </a:solidFill>
              </a:rPr>
              <a:t>on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chamber shape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200" dirty="0">
                <a:solidFill>
                  <a:srgbClr val="3366FF"/>
                </a:solidFill>
              </a:rPr>
              <a:t>A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dvantage </a:t>
            </a:r>
            <a:r>
              <a:rPr kumimoji="1" lang="en-US" altLang="zh-CN" sz="3200" dirty="0">
                <a:solidFill>
                  <a:srgbClr val="3366FF"/>
                </a:solidFill>
              </a:rPr>
              <a:t>and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challenge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200" dirty="0" smtClean="0">
                <a:solidFill>
                  <a:srgbClr val="3366FF"/>
                </a:solidFill>
              </a:rPr>
              <a:t>Summary</a:t>
            </a:r>
          </a:p>
        </p:txBody>
      </p:sp>
      <p:sp>
        <p:nvSpPr>
          <p:cNvPr id="2" name="矩形 1"/>
          <p:cNvSpPr/>
          <p:nvPr/>
        </p:nvSpPr>
        <p:spPr>
          <a:xfrm>
            <a:off x="4568450" y="41506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5170" y="35839"/>
            <a:ext cx="7048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accent1"/>
                </a:solidFill>
              </a:rPr>
              <a:t>The vacuum chamber in pre-CDR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719" y="826062"/>
            <a:ext cx="711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Single Ring (50km) and Pretzel Orbit  in pre-CDR phase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5035" r="3364"/>
          <a:stretch/>
        </p:blipFill>
        <p:spPr>
          <a:xfrm>
            <a:off x="7594769" y="604801"/>
            <a:ext cx="3287879" cy="36066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6888" y="1314815"/>
            <a:ext cx="6362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two beams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need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to be separated horizontally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at parasitic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crossing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points.  ~3mm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maximums horizontal beam-stay-clear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region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~45mm;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Injection region aperture: &gt;30mm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6888" y="3340066"/>
            <a:ext cx="625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eferen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ed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from PEPII and LEP vacuum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chamber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20203"/>
          <a:stretch/>
        </p:blipFill>
        <p:spPr>
          <a:xfrm>
            <a:off x="2925925" y="4211410"/>
            <a:ext cx="3586773" cy="21476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9" y="3910081"/>
            <a:ext cx="2884852" cy="25494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3349" y="641321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95mm*55mm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826574" y="641321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131mm*70mm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54" y="4211410"/>
            <a:ext cx="3369632" cy="25711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152788" y="4211410"/>
            <a:ext cx="219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chamber aperture in pre-CDR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6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5442" t="-970" b="12908"/>
          <a:stretch/>
        </p:blipFill>
        <p:spPr>
          <a:xfrm>
            <a:off x="180305" y="3265588"/>
            <a:ext cx="4623516" cy="33771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22168" y="153404"/>
            <a:ext cx="9209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</a:rPr>
              <a:t>The Vacuum chamber from pre-CDR to CDR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758" y="915832"/>
            <a:ext cx="731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CDR: electron and positron beam stored in separate rings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46975" y="1324972"/>
            <a:ext cx="6709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maximums horizontal beam-stay-clear region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~26.85mm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Injection region aperture: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&gt;26mm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53" y="2879244"/>
            <a:ext cx="6402097" cy="39250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339748" y="2468963"/>
            <a:ext cx="4852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aintain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the aperture size and shape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900" y="2350806"/>
            <a:ext cx="6447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Elliptical chamber (75mm*56mm) is satisfied for CDR design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362" y="0"/>
            <a:ext cx="116733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4000" dirty="0">
                <a:solidFill>
                  <a:schemeClr val="accent1"/>
                </a:solidFill>
              </a:rPr>
              <a:t>The physical reason for modification on chamber shape</a:t>
            </a:r>
          </a:p>
        </p:txBody>
      </p:sp>
      <p:sp>
        <p:nvSpPr>
          <p:cNvPr id="3" name="矩形 2"/>
          <p:cNvSpPr/>
          <p:nvPr/>
        </p:nvSpPr>
        <p:spPr>
          <a:xfrm>
            <a:off x="267457" y="1726611"/>
            <a:ext cx="104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Tune shift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contribution from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quadrupolar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wakes of noncircular vacuum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chamber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2883" y="2213025"/>
            <a:ext cx="3890227" cy="75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Chao, Samuel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Heifets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Bruno </a:t>
            </a:r>
            <a:r>
              <a:rPr lang="en-US" altLang="zh-CN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Zotter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PHYSICAL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SPECIAL TOPICS - ACCELERATORS AND BEAMS,VOLUME </a:t>
            </a:r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111001 (2002)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52261" y="2480331"/>
                <a:ext cx="3155191" cy="685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den>
                    </m:f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𝑟𝑁𝑟</m:t>
                        </m:r>
                        <m:r>
                          <a:rPr lang="en-US" altLang="zh-CN" sz="2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800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altLang="zh-CN" sz="2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1" y="2480331"/>
                <a:ext cx="3155191" cy="685801"/>
              </a:xfrm>
              <a:prstGeom prst="rect">
                <a:avLst/>
              </a:prstGeom>
              <a:blipFill rotWithShape="0">
                <a:blip r:embed="rId2"/>
                <a:stretch>
                  <a:fillRect t="-1786" b="-16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9031" y="3254308"/>
                <a:ext cx="4714625" cy="78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sz="2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𝑑𝐼</m:t>
                        </m:r>
                      </m:den>
                    </m:f>
                    <m:r>
                      <a:rPr lang="zh-CN" altLang="en-US" sz="2400" i="0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den>
                        </m:f>
                      </m:e>
                    </m:d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zh-CN" sz="2400" b="0" i="1" baseline="100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dirty="0" smtClean="0"/>
                  <a:t>,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1" y="3254308"/>
                <a:ext cx="4714625" cy="788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852563" y="3189781"/>
                <a:ext cx="1661417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63" y="3189781"/>
                <a:ext cx="1661417" cy="8334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217362" y="4131385"/>
            <a:ext cx="612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Confirmation in PEPII and BEPCII experiments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46" y="4638633"/>
            <a:ext cx="4604127" cy="1795110"/>
          </a:xfrm>
          <a:prstGeom prst="rect">
            <a:avLst/>
          </a:prstGeom>
        </p:spPr>
      </p:pic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47" y="4802763"/>
            <a:ext cx="2590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11" y="4825885"/>
            <a:ext cx="25431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348" y="2899920"/>
            <a:ext cx="4876800" cy="18383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529848" y="6457890"/>
            <a:ext cx="4473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0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王娜，王九庆，田赛克，杜冲冲，段哲，刘瑜冬，于程辉，麻惠洲，尹</a:t>
            </a:r>
            <a:r>
              <a:rPr lang="zh-CN" altLang="zh-CN" sz="1000" kern="100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頔</a:t>
            </a:r>
            <a:r>
              <a:rPr lang="zh-CN" altLang="en-US" sz="1000" kern="100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</a:t>
            </a:r>
            <a:r>
              <a:rPr lang="en-US" altLang="zh-CN" sz="1000" dirty="0"/>
              <a:t> BEPCII</a:t>
            </a:r>
            <a:r>
              <a:rPr lang="zh-CN" altLang="zh-CN" sz="1000" dirty="0"/>
              <a:t>对撞模式工作点频移测量与</a:t>
            </a:r>
            <a:r>
              <a:rPr lang="zh-CN" altLang="zh-CN" sz="1000" dirty="0" smtClean="0"/>
              <a:t>分析</a:t>
            </a:r>
            <a:r>
              <a:rPr lang="zh-CN" altLang="en-US" sz="1000" dirty="0"/>
              <a:t>， </a:t>
            </a:r>
            <a:r>
              <a:rPr lang="en-US" altLang="zh-CN" sz="1000" dirty="0"/>
              <a:t>BEPC'18</a:t>
            </a:r>
            <a:r>
              <a:rPr lang="zh-CN" altLang="en-US" sz="1000" dirty="0"/>
              <a:t>第二十三届年会文集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7457" y="1146496"/>
            <a:ext cx="675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Higher beam current for Z mode operation after CDR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76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6217"/>
            <a:ext cx="4721421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dirty="0" err="1" smtClean="0">
                <a:solidFill>
                  <a:schemeClr val="accent1"/>
                </a:solidFill>
              </a:rPr>
              <a:t>Betatron</a:t>
            </a:r>
            <a:r>
              <a:rPr lang="en-US" altLang="zh-CN" sz="3200" dirty="0" smtClean="0">
                <a:solidFill>
                  <a:schemeClr val="accent1"/>
                </a:solidFill>
              </a:rPr>
              <a:t> Tune </a:t>
            </a:r>
            <a:r>
              <a:rPr lang="en-US" altLang="zh-CN" sz="3200" dirty="0">
                <a:solidFill>
                  <a:schemeClr val="accent1"/>
                </a:solidFill>
              </a:rPr>
              <a:t>shift in CEPC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39363"/>
              </p:ext>
            </p:extLst>
          </p:nvPr>
        </p:nvGraphicFramePr>
        <p:xfrm>
          <a:off x="1041730" y="788101"/>
          <a:ext cx="9647735" cy="523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305"/>
                <a:gridCol w="1364034"/>
                <a:gridCol w="1364034"/>
                <a:gridCol w="1580147"/>
                <a:gridCol w="1326068"/>
                <a:gridCol w="1198757"/>
                <a:gridCol w="1388390"/>
              </a:tblGrid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BEPCII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PEPII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CEPC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C (m)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237.5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2219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 smtClean="0">
                          <a:effectLst/>
                        </a:rPr>
                        <a:t>E</a:t>
                      </a:r>
                      <a:r>
                        <a:rPr lang="en-US" sz="1800" i="1" kern="100" dirty="0" smtClean="0">
                          <a:effectLst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800" i="1" kern="100" dirty="0" smtClean="0">
                          <a:effectLst/>
                        </a:rPr>
                        <a:t>(GeV</a:t>
                      </a:r>
                      <a:r>
                        <a:rPr lang="en-US" sz="1800" i="1" kern="100" dirty="0">
                          <a:effectLst/>
                        </a:rPr>
                        <a:t>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1.89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120</a:t>
                      </a:r>
                      <a:r>
                        <a:rPr lang="zh-CN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zh-CN" sz="1800" kern="100" dirty="0" smtClean="0">
                          <a:effectLst/>
                        </a:rPr>
                        <a:t>Higgs</a:t>
                      </a:r>
                      <a:r>
                        <a:rPr lang="zh-CN" altLang="en-US" sz="1800" kern="100" dirty="0" smtClean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80</a:t>
                      </a:r>
                      <a:r>
                        <a:rPr lang="zh-CN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zh-CN" sz="1800" kern="100" dirty="0" smtClean="0">
                          <a:effectLst/>
                        </a:rPr>
                        <a:t>W</a:t>
                      </a:r>
                      <a:r>
                        <a:rPr lang="zh-CN" altLang="en-US" sz="1800" kern="100" dirty="0" smtClean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45</a:t>
                      </a:r>
                      <a:r>
                        <a:rPr lang="en-US" altLang="zh-CN" sz="1800" kern="100" dirty="0" smtClean="0">
                          <a:effectLst/>
                        </a:rPr>
                        <a:t>.5</a:t>
                      </a:r>
                      <a:r>
                        <a:rPr lang="zh-CN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zh-CN" sz="1800" kern="100" dirty="0" smtClean="0">
                          <a:effectLst/>
                        </a:rPr>
                        <a:t>Z</a:t>
                      </a:r>
                      <a:r>
                        <a:rPr lang="zh-CN" altLang="en-US" sz="1800" kern="100" dirty="0" smtClean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69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altLang="en-US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zh-CN" altLang="en-US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930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88.5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278.8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839.9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high Luminosity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b (m)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0.026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0.028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d (m)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0.054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0.0354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0.0375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L/C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0.59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4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800" i="1" kern="100" baseline="-25000" dirty="0">
                          <a:effectLst/>
                        </a:rPr>
                        <a:t>x</a:t>
                      </a:r>
                      <a:r>
                        <a:rPr lang="en-US" sz="1800" i="1" kern="100" dirty="0">
                          <a:effectLst/>
                        </a:rPr>
                        <a:t>/</a:t>
                      </a:r>
                      <a:r>
                        <a:rPr lang="en-US" sz="1800" i="1" kern="1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800" i="1" kern="100" baseline="-25000" dirty="0">
                          <a:effectLst/>
                        </a:rPr>
                        <a:t>y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6.51/5.60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24.62/24.64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445.12/445.22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319.12/319.22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89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</a:rPr>
                        <a:t>d</a:t>
                      </a:r>
                      <a:r>
                        <a:rPr lang="en-US" sz="1800" i="1" kern="100" dirty="0" err="1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800" i="1" kern="100" baseline="-25000" dirty="0" err="1">
                          <a:effectLst/>
                        </a:rPr>
                        <a:t>x</a:t>
                      </a:r>
                      <a:r>
                        <a:rPr lang="en-US" sz="1800" i="1" kern="100" dirty="0">
                          <a:effectLst/>
                        </a:rPr>
                        <a:t>/</a:t>
                      </a:r>
                      <a:r>
                        <a:rPr lang="en-US" sz="1800" i="1" kern="100" dirty="0" err="1">
                          <a:effectLst/>
                        </a:rPr>
                        <a:t>dI</a:t>
                      </a:r>
                      <a:r>
                        <a:rPr lang="en-US" sz="1800" i="1" kern="100" dirty="0">
                          <a:effectLst/>
                        </a:rPr>
                        <a:t> (A</a:t>
                      </a:r>
                      <a:r>
                        <a:rPr lang="en-US" sz="1800" i="1" kern="100" baseline="30000" dirty="0">
                          <a:effectLst/>
                        </a:rPr>
                        <a:t>-1</a:t>
                      </a:r>
                      <a:r>
                        <a:rPr lang="en-US" sz="1800" i="1" kern="100" dirty="0">
                          <a:effectLst/>
                        </a:rPr>
                        <a:t>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0.0037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0.0197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.186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0.3891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0.6841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4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</a:rPr>
                        <a:t>d</a:t>
                      </a:r>
                      <a:r>
                        <a:rPr lang="en-US" sz="1800" i="1" kern="100" dirty="0" err="1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800" i="1" kern="100" baseline="-25000" dirty="0" err="1">
                          <a:effectLst/>
                        </a:rPr>
                        <a:t>y</a:t>
                      </a:r>
                      <a:r>
                        <a:rPr lang="en-US" sz="1800" i="1" kern="100" dirty="0">
                          <a:effectLst/>
                        </a:rPr>
                        <a:t>/</a:t>
                      </a:r>
                      <a:r>
                        <a:rPr lang="en-US" sz="1800" i="1" kern="100" dirty="0" err="1">
                          <a:effectLst/>
                        </a:rPr>
                        <a:t>dI</a:t>
                      </a:r>
                      <a:r>
                        <a:rPr lang="en-US" sz="1800" i="1" kern="100" dirty="0">
                          <a:effectLst/>
                        </a:rPr>
                        <a:t> (A</a:t>
                      </a:r>
                      <a:r>
                        <a:rPr lang="en-US" sz="1800" i="1" kern="100" baseline="30000" dirty="0">
                          <a:effectLst/>
                        </a:rPr>
                        <a:t>-1</a:t>
                      </a:r>
                      <a:r>
                        <a:rPr lang="en-US" sz="1800" i="1" kern="100" dirty="0">
                          <a:effectLst/>
                        </a:rPr>
                        <a:t>)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-0.0042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-0.0196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-0.1859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0.3890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0.6839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69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l-GR" altLang="zh-CN" sz="1800" i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800" i="1" kern="100" dirty="0" smtClean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altLang="zh-CN" sz="1800" i="1" kern="100" baseline="-25000" dirty="0" smtClean="0">
                          <a:effectLst/>
                        </a:rPr>
                        <a:t>x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0.0034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0.0194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0.00312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0.03443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0.19072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0.57457</a:t>
                      </a:r>
                      <a:endParaRPr lang="zh-CN" alt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5469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i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Max </a:t>
                      </a:r>
                      <a:r>
                        <a:rPr lang="el-GR" altLang="zh-CN" sz="1800" i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800" i="1" kern="100" dirty="0" smtClean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altLang="zh-CN" sz="1800" i="1" kern="100" baseline="-25000" dirty="0" smtClean="0">
                          <a:effectLst/>
                        </a:rPr>
                        <a:t>y</a:t>
                      </a:r>
                      <a:endParaRPr lang="zh-CN" sz="1800" i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-0.0039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-0.0193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-0.00312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-0.03442</a:t>
                      </a:r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-0.19067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-0.57440</a:t>
                      </a:r>
                      <a:endParaRPr lang="zh-CN" alt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41730" y="6233374"/>
            <a:ext cx="973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That will be difficult for </a:t>
            </a:r>
            <a:r>
              <a:rPr lang="en-US" altLang="zh-CN" sz="2400" dirty="0"/>
              <a:t>global tune correction </a:t>
            </a:r>
            <a:r>
              <a:rPr lang="en-US" altLang="zh-CN" sz="2400" dirty="0" smtClean="0"/>
              <a:t>for Z mode operation in CEPC!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88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4840" y="0"/>
            <a:ext cx="416549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dirty="0">
                <a:solidFill>
                  <a:schemeClr val="accent1"/>
                </a:solidFill>
              </a:rPr>
              <a:t>Chamber </a:t>
            </a:r>
            <a:r>
              <a:rPr lang="en-US" altLang="zh-CN" sz="3200" dirty="0" smtClean="0">
                <a:solidFill>
                  <a:schemeClr val="accent1"/>
                </a:solidFill>
              </a:rPr>
              <a:t>modification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21781" y="1149191"/>
            <a:ext cx="6065949" cy="4351277"/>
            <a:chOff x="2627885" y="1894779"/>
            <a:chExt cx="3906000" cy="2880000"/>
          </a:xfrm>
        </p:grpSpPr>
        <p:sp>
          <p:nvSpPr>
            <p:cNvPr id="5" name="椭圆 4"/>
            <p:cNvSpPr/>
            <p:nvPr/>
          </p:nvSpPr>
          <p:spPr>
            <a:xfrm>
              <a:off x="2627885" y="1894779"/>
              <a:ext cx="3906000" cy="2880000"/>
            </a:xfrm>
            <a:prstGeom prst="ellips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140885" y="1894779"/>
              <a:ext cx="2880000" cy="288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/>
            <p:cNvCxnSpPr>
              <a:endCxn id="5" idx="6"/>
            </p:cNvCxnSpPr>
            <p:nvPr/>
          </p:nvCxnSpPr>
          <p:spPr>
            <a:xfrm>
              <a:off x="4552749" y="3334779"/>
              <a:ext cx="198113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4554164" y="1894779"/>
              <a:ext cx="0" cy="144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136906" y="3277176"/>
              <a:ext cx="784686" cy="3055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37.5mm</a:t>
              </a:r>
              <a:endParaRPr lang="zh-CN" altLang="en-US" sz="2400" dirty="0"/>
            </a:p>
          </p:txBody>
        </p:sp>
        <p:sp>
          <p:nvSpPr>
            <p:cNvPr id="16" name="文本框 15"/>
            <p:cNvSpPr txBox="1"/>
            <p:nvPr/>
          </p:nvSpPr>
          <p:spPr>
            <a:xfrm rot="16200000">
              <a:off x="4080289" y="2446322"/>
              <a:ext cx="743964" cy="33691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28mm</a:t>
              </a:r>
              <a:endParaRPr lang="zh-CN" altLang="en-US" sz="2800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535296" y="5974552"/>
            <a:ext cx="1063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This tune shift can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eradicated by round chamber such as in KEKB and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sperKEKB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64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46338" y="44197"/>
            <a:ext cx="769259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en-US" altLang="zh-CN" sz="3200" dirty="0">
                <a:solidFill>
                  <a:srgbClr val="3366FF"/>
                </a:solidFill>
              </a:rPr>
              <a:t>A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dvantage on round vacuum chamber</a:t>
            </a:r>
            <a:endParaRPr kumimoji="1" lang="en-US" altLang="zh-CN" sz="3200" dirty="0">
              <a:solidFill>
                <a:srgbClr val="3366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928" y="1106441"/>
            <a:ext cx="7897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Elimination on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quadrupolar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wakes from elliptical structure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28928" y="1954300"/>
            <a:ext cx="1092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400" dirty="0"/>
              <a:t>Aperture </a:t>
            </a:r>
            <a:r>
              <a:rPr lang="en-US" altLang="zh-CN" sz="2400" dirty="0" smtClean="0"/>
              <a:t>reduction for power consumption on quadrupole and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magnets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184041" y="2828931"/>
            <a:ext cx="3925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quadrupole magnet power: 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P(Q)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11882" y="3639293"/>
            <a:ext cx="3846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/>
              <a:t>sextupole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mag</a:t>
            </a:r>
            <a:r>
              <a:rPr lang="en-US" altLang="zh-CN" sz="2000" dirty="0"/>
              <a:t>n</a:t>
            </a:r>
            <a:r>
              <a:rPr lang="en-US" altLang="zh-CN" sz="2000" dirty="0" smtClean="0"/>
              <a:t>et power:   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P(Q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zh-CN" altLang="en-US" sz="2000" dirty="0"/>
          </a:p>
        </p:txBody>
      </p:sp>
      <p:sp>
        <p:nvSpPr>
          <p:cNvPr id="8" name="右箭头 7"/>
          <p:cNvSpPr/>
          <p:nvPr/>
        </p:nvSpPr>
        <p:spPr>
          <a:xfrm>
            <a:off x="5202672" y="2841205"/>
            <a:ext cx="1011071" cy="4616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右箭头 8"/>
          <p:cNvSpPr/>
          <p:nvPr/>
        </p:nvSpPr>
        <p:spPr>
          <a:xfrm>
            <a:off x="5192341" y="3669732"/>
            <a:ext cx="1011071" cy="4616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6242048" y="2841205"/>
            <a:ext cx="237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Power decrease 20%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6280688" y="3650014"/>
            <a:ext cx="237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Power decrease 30%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970603" y="2904779"/>
            <a:ext cx="294235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/>
              <a:t>Cost saving </a:t>
            </a:r>
            <a:r>
              <a:rPr lang="zh-CN" altLang="en-US" sz="2400" b="1" dirty="0" smtClean="0"/>
              <a:t>￥</a:t>
            </a:r>
            <a:r>
              <a:rPr lang="en-US" altLang="zh-CN" sz="2400" b="1" dirty="0"/>
              <a:t>8</a:t>
            </a:r>
            <a:r>
              <a:rPr lang="en-US" altLang="zh-CN" sz="2400" b="1" dirty="0" smtClean="0"/>
              <a:t>0 M</a:t>
            </a:r>
            <a:r>
              <a:rPr lang="zh-CN" altLang="en-US" sz="1400" b="1" dirty="0" smtClean="0"/>
              <a:t>（</a:t>
            </a:r>
            <a:r>
              <a:rPr lang="en-US" altLang="zh-CN" sz="1400" dirty="0"/>
              <a:t>equipment </a:t>
            </a:r>
            <a:r>
              <a:rPr lang="en-US" altLang="zh-CN" sz="1400" dirty="0" smtClean="0"/>
              <a:t>manufacture </a:t>
            </a:r>
            <a:r>
              <a:rPr lang="zh-CN" altLang="en-US" sz="1400" b="1" dirty="0"/>
              <a:t>￥ </a:t>
            </a:r>
            <a:r>
              <a:rPr lang="en-US" altLang="zh-CN" sz="1400" dirty="0" smtClean="0"/>
              <a:t>60M,</a:t>
            </a:r>
          </a:p>
          <a:p>
            <a:pPr>
              <a:lnSpc>
                <a:spcPct val="120000"/>
              </a:lnSpc>
            </a:pPr>
            <a:r>
              <a:rPr lang="en-US" altLang="zh-CN" sz="1400" dirty="0" smtClean="0"/>
              <a:t> operation </a:t>
            </a:r>
            <a:r>
              <a:rPr lang="zh-CN" altLang="en-US" sz="1400" b="1" dirty="0" smtClean="0"/>
              <a:t>￥</a:t>
            </a:r>
            <a:r>
              <a:rPr lang="en-US" altLang="zh-CN" sz="1400" dirty="0" smtClean="0"/>
              <a:t>20M</a:t>
            </a:r>
            <a:r>
              <a:rPr lang="zh-CN" altLang="en-US" sz="1400" b="1" dirty="0" smtClean="0"/>
              <a:t>）</a:t>
            </a:r>
            <a:endParaRPr lang="zh-CN" altLang="en-US" sz="1400" b="1" dirty="0"/>
          </a:p>
        </p:txBody>
      </p:sp>
      <p:sp>
        <p:nvSpPr>
          <p:cNvPr id="15" name="右大括号 14"/>
          <p:cNvSpPr/>
          <p:nvPr/>
        </p:nvSpPr>
        <p:spPr>
          <a:xfrm>
            <a:off x="8659994" y="2988465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15"/>
          <p:cNvSpPr/>
          <p:nvPr/>
        </p:nvSpPr>
        <p:spPr>
          <a:xfrm>
            <a:off x="566096" y="4497873"/>
            <a:ext cx="677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/>
              <a:t>Materials and manufacture for round </a:t>
            </a:r>
            <a:r>
              <a:rPr lang="en-US" altLang="zh-CN" sz="2800" dirty="0" smtClean="0"/>
              <a:t>pipe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11882" y="5112075"/>
            <a:ext cx="5484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Materials </a:t>
            </a:r>
            <a:r>
              <a:rPr lang="en-US" altLang="zh-CN" sz="2400" dirty="0"/>
              <a:t>saving</a:t>
            </a:r>
            <a:r>
              <a:rPr lang="en-US" altLang="zh-CN" sz="2400" dirty="0" smtClean="0"/>
              <a:t>: Cu&amp; 82 tons, Al&amp; 26 tons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Manufacture simplification</a:t>
            </a:r>
            <a:endParaRPr lang="zh-CN" altLang="en-US" sz="2400" dirty="0"/>
          </a:p>
        </p:txBody>
      </p:sp>
      <p:sp>
        <p:nvSpPr>
          <p:cNvPr id="18" name="右大括号 17"/>
          <p:cNvSpPr/>
          <p:nvPr/>
        </p:nvSpPr>
        <p:spPr>
          <a:xfrm>
            <a:off x="6990330" y="5306682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264302" y="5523108"/>
            <a:ext cx="2946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Cost </a:t>
            </a:r>
            <a:r>
              <a:rPr lang="en-US" altLang="zh-CN" sz="2400" b="1" dirty="0"/>
              <a:t>saving </a:t>
            </a:r>
            <a:r>
              <a:rPr lang="zh-CN" altLang="en-US" sz="2400" b="1" dirty="0" smtClean="0"/>
              <a:t>￥</a:t>
            </a:r>
            <a:r>
              <a:rPr lang="en-US" altLang="zh-CN" sz="2400" b="1" dirty="0" smtClean="0"/>
              <a:t>7.61 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15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7227" y="0"/>
            <a:ext cx="1172677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en-US" altLang="zh-CN" sz="3200" dirty="0">
                <a:solidFill>
                  <a:srgbClr val="3366FF"/>
                </a:solidFill>
              </a:rPr>
              <a:t>Challenge and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Response : </a:t>
            </a:r>
            <a:r>
              <a:rPr lang="en-US" altLang="zh-CN" sz="2800" dirty="0"/>
              <a:t>Resistive wall impedance </a:t>
            </a:r>
            <a:r>
              <a:rPr lang="en-US" altLang="zh-CN" sz="2800" dirty="0" smtClean="0"/>
              <a:t>instability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36522" y="1000453"/>
            <a:ext cx="736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FF6600"/>
                </a:solidFill>
                <a:latin typeface="Calibri" charset="0"/>
                <a:ea typeface="宋体" charset="0"/>
              </a:rPr>
              <a:t>Resistive </a:t>
            </a:r>
            <a:r>
              <a:rPr lang="en-US" altLang="zh-CN" sz="2000" b="1" i="1" dirty="0" smtClean="0">
                <a:solidFill>
                  <a:srgbClr val="FF6600"/>
                </a:solidFill>
                <a:latin typeface="Calibri" charset="0"/>
                <a:ea typeface="宋体" charset="0"/>
              </a:rPr>
              <a:t>wall impedance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Calibri" charset="0"/>
                <a:ea typeface="宋体" charset="0"/>
              </a:rPr>
              <a:t>Round pipe of Copper (3mm) with NEG coating (200nm)</a:t>
            </a:r>
            <a:endParaRPr lang="en-US" altLang="zh-CN" sz="2000" dirty="0">
              <a:latin typeface="Calibri" charset="0"/>
              <a:ea typeface="宋体" charset="0"/>
            </a:endParaRPr>
          </a:p>
        </p:txBody>
      </p:sp>
      <p:pic>
        <p:nvPicPr>
          <p:cNvPr id="7" name="图片 6" descr="RWLong02u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7858"/>
          <a:stretch/>
        </p:blipFill>
        <p:spPr>
          <a:xfrm>
            <a:off x="89616" y="1902361"/>
            <a:ext cx="3208421" cy="2403659"/>
          </a:xfrm>
          <a:prstGeom prst="rect">
            <a:avLst/>
          </a:prstGeom>
        </p:spPr>
      </p:pic>
      <p:pic>
        <p:nvPicPr>
          <p:cNvPr id="8" name="图片 7" descr="RWTrans02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36" y="1915233"/>
            <a:ext cx="2886375" cy="2167187"/>
          </a:xfrm>
          <a:prstGeom prst="rect">
            <a:avLst/>
          </a:prstGeom>
        </p:spPr>
      </p:pic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265884" y="1958296"/>
            <a:ext cx="3297708" cy="1986102"/>
            <a:chOff x="1107374" y="2427734"/>
            <a:chExt cx="3960442" cy="238524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r="100000"/>
            <a:stretch/>
          </p:blipFill>
          <p:spPr bwMode="auto">
            <a:xfrm>
              <a:off x="4346461" y="2427734"/>
              <a:ext cx="194470" cy="2385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374" y="2454187"/>
              <a:ext cx="3960442" cy="2358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87227" y="4782257"/>
            <a:ext cx="33042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50A0"/>
                </a:solidFill>
              </a:rPr>
              <a:t>H</a:t>
            </a:r>
            <a:r>
              <a:rPr lang="en-US" altLang="zh-CN" dirty="0" smtClean="0">
                <a:solidFill>
                  <a:srgbClr val="0050A0"/>
                </a:solidFill>
              </a:rPr>
              <a:t>igh </a:t>
            </a:r>
            <a:r>
              <a:rPr lang="en-US" altLang="zh-CN" dirty="0">
                <a:solidFill>
                  <a:srgbClr val="0050A0"/>
                </a:solidFill>
              </a:rPr>
              <a:t>luminosity Z </a:t>
            </a:r>
            <a:r>
              <a:rPr lang="en-US" altLang="zh-CN" dirty="0" smtClean="0">
                <a:solidFill>
                  <a:srgbClr val="0050A0"/>
                </a:solidFill>
              </a:rPr>
              <a:t> operation: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B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unch lengthening 90%;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E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nergy spread</a:t>
            </a: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 increasing  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4%</a:t>
            </a:r>
            <a:endParaRPr lang="zh-CN" alt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3" y="4053893"/>
            <a:ext cx="3297708" cy="197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90" y="2121357"/>
            <a:ext cx="2811215" cy="15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675453" y="412157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50A0"/>
                </a:solidFill>
              </a:rPr>
              <a:t>Coupled bunch instability</a:t>
            </a:r>
            <a:endParaRPr lang="zh-CN" altLang="en-US" dirty="0">
              <a:solidFill>
                <a:srgbClr val="0050A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51129" y="4521161"/>
            <a:ext cx="47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ea typeface="宋体" charset="0"/>
                <a:cs typeface="宋体" charset="0"/>
              </a:rPr>
              <a:t>Instability growth </a:t>
            </a:r>
            <a:r>
              <a:rPr lang="en-US" altLang="zh-CN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time </a:t>
            </a:r>
            <a:r>
              <a:rPr lang="en-US" altLang="zh-CN" dirty="0" smtClean="0">
                <a:solidFill>
                  <a:srgbClr val="FF0000"/>
                </a:solidFill>
                <a:ea typeface="宋体" charset="0"/>
                <a:cs typeface="Calibri" charset="0"/>
              </a:rPr>
              <a:t>1.7ms,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more efficient </a:t>
            </a:r>
            <a:r>
              <a:rPr lang="en-US" altLang="zh-CN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feedback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its suppression</a:t>
            </a:r>
            <a:endParaRPr lang="en-US" altLang="zh-CN" dirty="0" smtClean="0">
              <a:solidFill>
                <a:srgbClr val="FF0000"/>
              </a:solidFill>
              <a:ea typeface="宋体" charset="0"/>
              <a:cs typeface="Calibri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3649" y="6212530"/>
            <a:ext cx="1110156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Strictly control on the coating thickness for impedance source to restrain the instability!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102790" y="1175004"/>
            <a:ext cx="21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N. Wang’s talk on last CEPD Day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90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20819</TotalTime>
  <Words>1040</Words>
  <Application>Microsoft Office PowerPoint</Application>
  <PresentationFormat>宽屏</PresentationFormat>
  <Paragraphs>298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MS Mincho</vt:lpstr>
      <vt:lpstr>楷体_GB2312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CEPC high luminosity Parameters-IAS2021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liuyd</dc:creator>
  <cp:lastModifiedBy>liuyd</cp:lastModifiedBy>
  <cp:revision>342</cp:revision>
  <dcterms:created xsi:type="dcterms:W3CDTF">2020-03-17T01:06:26Z</dcterms:created>
  <dcterms:modified xsi:type="dcterms:W3CDTF">2021-03-24T07:58:34Z</dcterms:modified>
</cp:coreProperties>
</file>