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314" r:id="rId4"/>
    <p:sldId id="302" r:id="rId5"/>
    <p:sldId id="331" r:id="rId6"/>
    <p:sldId id="327" r:id="rId7"/>
    <p:sldId id="323" r:id="rId8"/>
    <p:sldId id="324" r:id="rId9"/>
    <p:sldId id="325" r:id="rId10"/>
    <p:sldId id="328" r:id="rId11"/>
    <p:sldId id="329" r:id="rId12"/>
    <p:sldId id="330" r:id="rId13"/>
    <p:sldId id="297" r:id="rId14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notesViewPr>
    <p:cSldViewPr snapToGrid="0">
      <p:cViewPr varScale="1">
        <p:scale>
          <a:sx n="79" d="100"/>
          <a:sy n="79" d="100"/>
        </p:scale>
        <p:origin x="40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6AA8D-FC16-44FE-BDBD-A5E2517875A9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E1BE-12DF-46C8-B395-FFED87FCB1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07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3A07A-8B5F-4E9A-86D3-F7880C79A09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87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7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3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5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727" y="365126"/>
            <a:ext cx="11056691" cy="59122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728" y="1048624"/>
            <a:ext cx="11056690" cy="512833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02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62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0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6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0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38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7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3138-125A-416F-B838-2E46F621EB7C}" type="datetimeFigureOut">
              <a:rPr lang="zh-CN" altLang="en-US" smtClean="0"/>
              <a:t>2021-3-23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0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8212" y="1610442"/>
            <a:ext cx="10972799" cy="1815147"/>
          </a:xfrm>
        </p:spPr>
        <p:txBody>
          <a:bodyPr anchor="ctr">
            <a:no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ring dual aperture quadrupole design progress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47582" y="3587700"/>
            <a:ext cx="7328848" cy="1183755"/>
          </a:xfrm>
        </p:spPr>
        <p:txBody>
          <a:bodyPr>
            <a:noAutofit/>
          </a:bodyPr>
          <a:lstStyle/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IHEP, CAS</a:t>
            </a:r>
          </a:p>
          <a:p>
            <a:endParaRPr lang="en-US" altLang="zh-CN" dirty="0" smtClean="0"/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20210325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DAY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50" y="223939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99" y="504195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8" y="187329"/>
            <a:ext cx="4386461" cy="7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5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2"/>
    </mc:Choice>
    <mc:Fallback xmlns="">
      <p:transition spd="slow" advTm="92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F/D </a:t>
            </a:r>
            <a:r>
              <a:rPr lang="en-US" altLang="zh-CN" dirty="0" smtClean="0"/>
              <a:t>design-2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Reduce b1 and b3</a:t>
            </a:r>
          </a:p>
          <a:p>
            <a:pPr lvl="1"/>
            <a:r>
              <a:rPr lang="en-US" altLang="zh-CN" dirty="0" smtClean="0"/>
              <a:t>Beam separation change</a:t>
            </a:r>
          </a:p>
          <a:p>
            <a:pPr lvl="1"/>
            <a:r>
              <a:rPr lang="en-US" altLang="zh-CN" dirty="0" smtClean="0"/>
              <a:t>Different shim at the pole face</a:t>
            </a:r>
          </a:p>
          <a:p>
            <a:pPr lvl="1"/>
            <a:r>
              <a:rPr lang="en-US" altLang="zh-CN" dirty="0" smtClean="0"/>
              <a:t>Pole shift</a:t>
            </a:r>
          </a:p>
          <a:p>
            <a:pPr lvl="1"/>
            <a:r>
              <a:rPr lang="en-US" altLang="zh-CN" dirty="0" smtClean="0"/>
              <a:t>Pole rotate</a:t>
            </a:r>
          </a:p>
          <a:p>
            <a:pPr lvl="1"/>
            <a:r>
              <a:rPr lang="en-US" altLang="zh-CN" dirty="0" smtClean="0"/>
              <a:t>Shim at the center</a:t>
            </a:r>
          </a:p>
          <a:p>
            <a:pPr lvl="1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51" y="3440735"/>
            <a:ext cx="3958614" cy="32711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09" y="1185863"/>
            <a:ext cx="3571875" cy="24955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109" y="3851169"/>
            <a:ext cx="36195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F/D design-2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Final scheme with trim coil</a:t>
            </a:r>
          </a:p>
          <a:p>
            <a:pPr lvl="1"/>
            <a:r>
              <a:rPr lang="en-US" altLang="zh-CN" dirty="0" smtClean="0"/>
              <a:t>Without trim coil, from Z </a:t>
            </a:r>
            <a:r>
              <a:rPr lang="en-US" altLang="zh-CN" dirty="0"/>
              <a:t>to </a:t>
            </a:r>
            <a:r>
              <a:rPr lang="en-US" altLang="zh-CN" dirty="0" smtClean="0"/>
              <a:t>TT, </a:t>
            </a:r>
            <a:r>
              <a:rPr lang="en-US" altLang="zh-CN" dirty="0"/>
              <a:t>b1 varies about 5units.</a:t>
            </a:r>
          </a:p>
          <a:p>
            <a:pPr lvl="1"/>
            <a:r>
              <a:rPr lang="en-US" altLang="zh-CN" dirty="0" smtClean="0"/>
              <a:t>1.5% trim coil: b1 varies about 260units, b3 varies 20 units.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816" y="2427778"/>
            <a:ext cx="3872923" cy="32031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37" y="2769898"/>
            <a:ext cx="69342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6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F/D design with J23 only</a:t>
            </a:r>
          </a:p>
          <a:p>
            <a:pPr lvl="1"/>
            <a:r>
              <a:rPr lang="en-US" altLang="zh-CN" dirty="0" smtClean="0"/>
              <a:t>Without trim coil, the 2D results show the harmonic variation are acceptable.</a:t>
            </a:r>
          </a:p>
          <a:p>
            <a:pPr lvl="1"/>
            <a:r>
              <a:rPr lang="en-US" altLang="zh-CN" dirty="0" smtClean="0"/>
              <a:t>Trim coils with 1.5% adjustability result in b1 and b3, which cause the magnetic center shift by 0.36mm in x axis in one aperture.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The end effect and large leakage field affect the 3D field distribution, cause the b1 and b3 change. </a:t>
            </a:r>
          </a:p>
          <a:p>
            <a:pPr lvl="1"/>
            <a:r>
              <a:rPr lang="en-US" altLang="zh-CN" dirty="0" smtClean="0"/>
              <a:t>More simulations need to do in 3D.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893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15370" y="2560940"/>
            <a:ext cx="6026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Outline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728" y="1249960"/>
            <a:ext cx="11056690" cy="52763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 smtClean="0"/>
              <a:t>DAQ parameter and prototype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 smtClean="0"/>
              <a:t>F/F design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 smtClean="0"/>
              <a:t>F/D design and optimization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 smtClean="0"/>
              <a:t>Summary</a:t>
            </a:r>
            <a:endParaRPr lang="en-US" altLang="zh-CN" sz="3200" b="1" dirty="0" smtClean="0"/>
          </a:p>
          <a:p>
            <a:pPr lvl="2">
              <a:lnSpc>
                <a:spcPct val="120000"/>
              </a:lnSpc>
              <a:spcBef>
                <a:spcPct val="0"/>
              </a:spcBef>
            </a:pPr>
            <a:endParaRPr lang="en-US" altLang="zh-CN" b="1" dirty="0" smtClean="0"/>
          </a:p>
          <a:p>
            <a:pPr marL="1371600" lvl="3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b="1" dirty="0" smtClean="0"/>
          </a:p>
          <a:p>
            <a:pPr lvl="2">
              <a:lnSpc>
                <a:spcPct val="120000"/>
              </a:lnSpc>
              <a:spcBef>
                <a:spcPct val="0"/>
              </a:spcBef>
            </a:pPr>
            <a:endParaRPr lang="en-US" altLang="zh-CN" b="1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altLang="zh-CN" b="1" dirty="0" smtClean="0"/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32035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6"/>
    </mc:Choice>
    <mc:Fallback xmlns="">
      <p:transition spd="slow" advTm="127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Collider ring dual aperture quadrupole(DAQ)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 parameters of DAQ</a:t>
            </a:r>
          </a:p>
          <a:p>
            <a:pPr lvl="1"/>
            <a:r>
              <a:rPr lang="en-US" altLang="zh-CN" dirty="0" smtClean="0"/>
              <a:t>Apertures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76mm</a:t>
            </a:r>
          </a:p>
          <a:p>
            <a:pPr lvl="1"/>
            <a:r>
              <a:rPr lang="en-US" altLang="zh-CN" dirty="0" smtClean="0"/>
              <a:t>Beam separation is 350mm</a:t>
            </a:r>
          </a:p>
          <a:p>
            <a:pPr lvl="1"/>
            <a:r>
              <a:rPr lang="en-US" altLang="zh-CN" dirty="0" smtClean="0"/>
              <a:t>Gradient range: 3.20T/m@45.5GeV~12.8T/m@182.5GeV</a:t>
            </a:r>
          </a:p>
          <a:p>
            <a:pPr lvl="1"/>
            <a:r>
              <a:rPr lang="en-US" altLang="zh-CN" dirty="0" smtClean="0"/>
              <a:t>Trim coil:+-1.5%</a:t>
            </a:r>
          </a:p>
          <a:p>
            <a:pPr lvl="1"/>
            <a:r>
              <a:rPr lang="en-US" altLang="zh-CN" dirty="0"/>
              <a:t>Good field region: 5</a:t>
            </a:r>
            <a:r>
              <a:rPr lang="en-US" altLang="zh-CN" b="1" dirty="0">
                <a:ea typeface="MS Mincho" panose="02020609040205080304" pitchFamily="49" charset="-128"/>
              </a:rPr>
              <a:t>×</a:t>
            </a:r>
            <a:r>
              <a:rPr lang="en-US" altLang="zh-CN" dirty="0"/>
              <a:t>10</a:t>
            </a:r>
            <a:r>
              <a:rPr lang="en-US" altLang="zh-CN" baseline="30000" dirty="0"/>
              <a:t>-4</a:t>
            </a:r>
            <a:r>
              <a:rPr lang="en-US" altLang="zh-CN" dirty="0"/>
              <a:t>@Rref=12.2mm</a:t>
            </a:r>
          </a:p>
          <a:p>
            <a:r>
              <a:rPr lang="en-US" altLang="zh-CN" dirty="0" smtClean="0"/>
              <a:t>First prototype F/D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-1713" b="16684"/>
          <a:stretch/>
        </p:blipFill>
        <p:spPr>
          <a:xfrm>
            <a:off x="1240152" y="3990271"/>
            <a:ext cx="3459255" cy="27897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60" y="3990271"/>
            <a:ext cx="2810287" cy="2555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344" y="3963870"/>
            <a:ext cx="29813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Prelimary</a:t>
            </a:r>
            <a:r>
              <a:rPr lang="en-US" altLang="zh-CN" dirty="0" smtClean="0"/>
              <a:t> </a:t>
            </a:r>
            <a:r>
              <a:rPr lang="en-US" altLang="zh-CN" dirty="0"/>
              <a:t>measurement </a:t>
            </a:r>
            <a:r>
              <a:rPr lang="en-US" altLang="zh-CN" dirty="0" smtClean="0"/>
              <a:t>results of prototype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Magnetic axis shift</a:t>
            </a:r>
          </a:p>
          <a:p>
            <a:pPr lvl="1"/>
            <a:r>
              <a:rPr lang="en-US" altLang="zh-CN" dirty="0" smtClean="0"/>
              <a:t>The magnetic center in horizontal direction is shown below. The </a:t>
            </a:r>
            <a:r>
              <a:rPr lang="en-US" altLang="zh-CN" dirty="0" err="1" smtClean="0"/>
              <a:t>Xcen</a:t>
            </a:r>
            <a:r>
              <a:rPr lang="en-US" altLang="zh-CN" dirty="0" smtClean="0"/>
              <a:t> shift by 2mm in aperture A and by -1.7mm in aperture B when the energy rises from 45GeV to 182.5GeV. The magnetic center distance between the two apertures is less than 350mm and shifted by 3.7mm in the ramping process.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11" y="3287136"/>
            <a:ext cx="4603661" cy="26989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87572" y="3770589"/>
            <a:ext cx="1329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Aperture A</a:t>
            </a:r>
          </a:p>
          <a:p>
            <a:r>
              <a:rPr lang="en-US" altLang="zh-CN" sz="2000" dirty="0" smtClean="0"/>
              <a:t>G&lt;0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9482002" y="3770589"/>
            <a:ext cx="1319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Aperture B</a:t>
            </a:r>
          </a:p>
          <a:p>
            <a:r>
              <a:rPr lang="en-US" altLang="zh-CN" sz="2000" dirty="0" smtClean="0"/>
              <a:t>G&gt;0</a:t>
            </a:r>
            <a:endParaRPr lang="zh-CN" altLang="en-US" sz="2000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8114339" y="4760718"/>
            <a:ext cx="245885" cy="2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993763" y="4636589"/>
            <a:ext cx="22455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9817238" y="4762920"/>
            <a:ext cx="3171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664308" y="4267257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350mm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8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F/F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F/F scheme features:</a:t>
            </a:r>
          </a:p>
          <a:p>
            <a:pPr lvl="1"/>
            <a:r>
              <a:rPr lang="en-US" altLang="zh-CN" sz="2000" dirty="0" smtClean="0"/>
              <a:t>For </a:t>
            </a:r>
            <a:r>
              <a:rPr lang="en-US" altLang="zh-CN" sz="2000" dirty="0"/>
              <a:t>strict space, the middle yoke is shared.</a:t>
            </a:r>
          </a:p>
          <a:p>
            <a:pPr lvl="1"/>
            <a:r>
              <a:rPr lang="en-US" altLang="zh-CN" sz="2000" dirty="0"/>
              <a:t>The power consumption </a:t>
            </a:r>
            <a:r>
              <a:rPr lang="en-US" altLang="zh-CN" sz="2000" dirty="0" smtClean="0"/>
              <a:t>increases a lot.</a:t>
            </a:r>
            <a:endParaRPr lang="en-US" altLang="zh-CN" sz="2000" dirty="0"/>
          </a:p>
          <a:p>
            <a:pPr lvl="1"/>
            <a:r>
              <a:rPr lang="en-US" altLang="zh-CN" sz="2000" dirty="0"/>
              <a:t>Nearly no cross talk effect between the two apertures</a:t>
            </a:r>
            <a:r>
              <a:rPr lang="en-US" altLang="zh-CN" sz="2000" dirty="0" smtClean="0"/>
              <a:t>.</a:t>
            </a:r>
          </a:p>
          <a:p>
            <a:pPr lvl="1"/>
            <a:r>
              <a:rPr lang="en-US" altLang="zh-CN" sz="2000" dirty="0"/>
              <a:t>The results show that it can meet the requirement.</a:t>
            </a:r>
          </a:p>
          <a:p>
            <a:pPr lvl="1"/>
            <a:r>
              <a:rPr lang="en-US" altLang="zh-CN" sz="2000" dirty="0"/>
              <a:t>The field harmonics change are acceptable. </a:t>
            </a:r>
          </a:p>
          <a:p>
            <a:pPr lvl="1"/>
            <a:r>
              <a:rPr lang="en-US" altLang="zh-CN" sz="2000" dirty="0"/>
              <a:t>3D end field has little effect on the integral field harmonics.</a:t>
            </a:r>
            <a:endParaRPr lang="zh-CN" altLang="en-US" sz="2000" dirty="0"/>
          </a:p>
          <a:p>
            <a:pPr lvl="1"/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52" y="1048624"/>
            <a:ext cx="4724221" cy="17627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0622" t="7092" r="4525" b="2941"/>
          <a:stretch/>
        </p:blipFill>
        <p:spPr>
          <a:xfrm>
            <a:off x="8197137" y="3150326"/>
            <a:ext cx="3823982" cy="333499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55409"/>
              </p:ext>
            </p:extLst>
          </p:nvPr>
        </p:nvGraphicFramePr>
        <p:xfrm>
          <a:off x="511728" y="3837170"/>
          <a:ext cx="7519155" cy="23397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74165"/>
                <a:gridCol w="1074165"/>
                <a:gridCol w="1074165"/>
                <a:gridCol w="1074165"/>
                <a:gridCol w="1074165"/>
                <a:gridCol w="1074165"/>
                <a:gridCol w="1074165"/>
              </a:tblGrid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45GeV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45GeV+tr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120GeV+tr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182.5GeV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182.5GeV+tr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ight-</a:t>
                      </a:r>
                      <a:r>
                        <a:rPr lang="en-US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Right-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Right-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Right-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Left-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Right-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-7.43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-7.35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-3.78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-0.89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99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47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F/D scheme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F/D design features:</a:t>
            </a:r>
          </a:p>
          <a:p>
            <a:pPr lvl="1"/>
            <a:r>
              <a:rPr lang="en-US" altLang="zh-CN" dirty="0" smtClean="0"/>
              <a:t>Save about 50% power consumption.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trong cross talk effect at the two apertures.</a:t>
            </a:r>
          </a:p>
          <a:p>
            <a:pPr lvl="1"/>
            <a:r>
              <a:rPr lang="en-US" altLang="zh-CN" dirty="0" smtClean="0"/>
              <a:t>Large leakage field at the outside and the middle of the magnet.</a:t>
            </a:r>
          </a:p>
          <a:p>
            <a:pPr lvl="1"/>
            <a:r>
              <a:rPr lang="en-US" altLang="zh-CN" dirty="0" smtClean="0"/>
              <a:t>Complex end field.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-1713" b="16684"/>
          <a:stretch/>
        </p:blipFill>
        <p:spPr>
          <a:xfrm>
            <a:off x="373182" y="3354298"/>
            <a:ext cx="3459255" cy="27897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983" y="4034943"/>
            <a:ext cx="3549051" cy="14284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580" y="3540848"/>
            <a:ext cx="4235773" cy="24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2D simulation: F/D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DT4 sheet design</a:t>
            </a:r>
          </a:p>
          <a:p>
            <a:pPr lvl="1"/>
            <a:r>
              <a:rPr lang="en-US" altLang="zh-CN" dirty="0" smtClean="0"/>
              <a:t>The field in DT4 sheet varies a lot at different energies cause large magnetic shift in x axis.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dirty="0"/>
              <a:t>J23 only </a:t>
            </a:r>
            <a:r>
              <a:rPr lang="en-US" altLang="zh-CN" dirty="0" smtClean="0"/>
              <a:t>scheme:</a:t>
            </a:r>
          </a:p>
          <a:p>
            <a:pPr lvl="1"/>
            <a:r>
              <a:rPr lang="en-US" altLang="zh-CN" dirty="0" smtClean="0"/>
              <a:t>The b1 and b3 varies little at four energies without trim coil.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593" y="3433763"/>
            <a:ext cx="2790825" cy="2743200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0865"/>
              </p:ext>
            </p:extLst>
          </p:nvPr>
        </p:nvGraphicFramePr>
        <p:xfrm>
          <a:off x="5332146" y="2196744"/>
          <a:ext cx="2523068" cy="192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67"/>
                <a:gridCol w="630767"/>
                <a:gridCol w="630767"/>
                <a:gridCol w="630767"/>
              </a:tblGrid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E(GeV)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45.5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120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182.5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G(T/m)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3.49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8.53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12.94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9620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Bn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/B2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10000 (units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effectLst/>
                        </a:rPr>
                        <a:t>423.143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effectLst/>
                        </a:rPr>
                        <a:t>-7.976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effectLst/>
                        </a:rPr>
                        <a:t>-602.69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-10000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-10000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-10000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effectLst/>
                        </a:rPr>
                        <a:t>34.28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effectLst/>
                        </a:rPr>
                        <a:t>-0.65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effectLst/>
                        </a:rPr>
                        <a:t>-48.829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-0.479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-0.521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-0.532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0.465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-0.009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-0.662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0.013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0.011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65" y="2326216"/>
            <a:ext cx="3549051" cy="14284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69" y="4658735"/>
            <a:ext cx="3988935" cy="16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F/D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With trim coils</a:t>
            </a:r>
          </a:p>
          <a:p>
            <a:pPr lvl="1"/>
            <a:r>
              <a:rPr lang="en-US" altLang="zh-CN" dirty="0" smtClean="0"/>
              <a:t>1.5% :  b1 varies 288 units, x0 shifts 0.36mm.</a:t>
            </a:r>
          </a:p>
          <a:p>
            <a:pPr lvl="1"/>
            <a:r>
              <a:rPr lang="en-US" altLang="zh-CN" dirty="0" smtClean="0"/>
              <a:t>The harmonic changes are linear to the field difference.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465" y="2673985"/>
            <a:ext cx="3629025" cy="30060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7" y="2673985"/>
            <a:ext cx="72675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2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of F/D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Reduce b1 and b3</a:t>
            </a:r>
          </a:p>
          <a:p>
            <a:pPr lvl="1"/>
            <a:r>
              <a:rPr lang="en-US" altLang="zh-CN" dirty="0" smtClean="0"/>
              <a:t>Outside loop</a:t>
            </a:r>
          </a:p>
          <a:p>
            <a:pPr lvl="1"/>
            <a:r>
              <a:rPr lang="en-US" altLang="zh-CN" dirty="0" smtClean="0"/>
              <a:t>block</a:t>
            </a:r>
          </a:p>
          <a:p>
            <a:pPr lvl="1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00" y="365126"/>
            <a:ext cx="5414963" cy="3000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566" y="3365501"/>
            <a:ext cx="4067175" cy="2733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04" y="2549814"/>
            <a:ext cx="4914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7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2118871</TotalTime>
  <Words>600</Words>
  <Application>Microsoft Office PowerPoint</Application>
  <PresentationFormat>宽屏</PresentationFormat>
  <Paragraphs>182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MS Mincho</vt:lpstr>
      <vt:lpstr>宋体</vt:lpstr>
      <vt:lpstr>Arial</vt:lpstr>
      <vt:lpstr>Calibri</vt:lpstr>
      <vt:lpstr>Calibri Light</vt:lpstr>
      <vt:lpstr>Times New Roman</vt:lpstr>
      <vt:lpstr>Office 主题</vt:lpstr>
      <vt:lpstr> CEPC collider ring dual aperture quadrupole design progress</vt:lpstr>
      <vt:lpstr>Outline</vt:lpstr>
      <vt:lpstr>Collider ring dual aperture quadrupole(DAQ) </vt:lpstr>
      <vt:lpstr>Prelimary measurement results of prototype</vt:lpstr>
      <vt:lpstr>F/F design</vt:lpstr>
      <vt:lpstr>F/D scheme features</vt:lpstr>
      <vt:lpstr>2D simulation: F/D design</vt:lpstr>
      <vt:lpstr>F/D design</vt:lpstr>
      <vt:lpstr>Optimization of F/D design</vt:lpstr>
      <vt:lpstr>Optimization of F/D design-2</vt:lpstr>
      <vt:lpstr>Optimization of F/D design-2</vt:lpstr>
      <vt:lpstr>Summary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</dc:title>
  <dc:creator>ym</dc:creator>
  <cp:lastModifiedBy>ym</cp:lastModifiedBy>
  <cp:revision>276</cp:revision>
  <cp:lastPrinted>2020-10-25T14:18:40Z</cp:lastPrinted>
  <dcterms:created xsi:type="dcterms:W3CDTF">2019-10-30T04:34:47Z</dcterms:created>
  <dcterms:modified xsi:type="dcterms:W3CDTF">2019-03-25T05:10:35Z</dcterms:modified>
</cp:coreProperties>
</file>