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1367" r:id="rId2"/>
    <p:sldId id="1385" r:id="rId3"/>
    <p:sldId id="1386" r:id="rId4"/>
    <p:sldId id="1387" r:id="rId5"/>
    <p:sldId id="1378" r:id="rId6"/>
    <p:sldId id="1390" r:id="rId7"/>
    <p:sldId id="1391" r:id="rId8"/>
    <p:sldId id="1392" r:id="rId9"/>
    <p:sldId id="1393" r:id="rId10"/>
    <p:sldId id="1394" r:id="rId11"/>
    <p:sldId id="1395" r:id="rId12"/>
    <p:sldId id="1396" r:id="rId13"/>
    <p:sldId id="1397" r:id="rId14"/>
    <p:sldId id="1398" r:id="rId15"/>
    <p:sldId id="1399" r:id="rId16"/>
    <p:sldId id="1400" r:id="rId17"/>
    <p:sldId id="1401" r:id="rId18"/>
    <p:sldId id="1402" r:id="rId19"/>
    <p:sldId id="1403" r:id="rId20"/>
    <p:sldId id="1404" r:id="rId21"/>
    <p:sldId id="1405" r:id="rId22"/>
    <p:sldId id="1406" r:id="rId23"/>
    <p:sldId id="1407" r:id="rId24"/>
    <p:sldId id="1408" r:id="rId25"/>
    <p:sldId id="1409" r:id="rId26"/>
    <p:sldId id="1381" r:id="rId27"/>
    <p:sldId id="1410"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5" autoAdjust="0"/>
    <p:restoredTop sz="91974" autoAdjust="0"/>
  </p:normalViewPr>
  <p:slideViewPr>
    <p:cSldViewPr>
      <p:cViewPr varScale="1">
        <p:scale>
          <a:sx n="122" d="100"/>
          <a:sy n="122" d="100"/>
        </p:scale>
        <p:origin x="1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4687DBFB-ACE0-4E79-8808-385FCEFCB5B7}" type="datetimeFigureOut">
              <a:rPr lang="zh-CN" altLang="en-US" smtClean="0"/>
              <a:pPr/>
              <a:t>2021-3-25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0892393D-F701-47C2-9EFF-2C365D8DDB79}" type="slidenum">
              <a:rPr lang="zh-CN" altLang="en-US" smtClean="0"/>
              <a:pPr/>
              <a:t>‹#›</a:t>
            </a:fld>
            <a:endParaRPr lang="zh-CN" altLang="en-US"/>
          </a:p>
        </p:txBody>
      </p:sp>
    </p:spTree>
    <p:extLst>
      <p:ext uri="{BB962C8B-B14F-4D97-AF65-F5344CB8AC3E}">
        <p14:creationId xmlns:p14="http://schemas.microsoft.com/office/powerpoint/2010/main" val="318692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4"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26C558D-B080-46CB-A37C-768934525088}" type="datetimeFigureOut">
              <a:rPr lang="zh-CN" altLang="en-US"/>
              <a:pPr>
                <a:defRPr/>
              </a:pPr>
              <a:t>2021-3-25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E3ED4EB-D48F-4AD8-9AAC-BC93CF80A6A5}" type="slidenum">
              <a:rPr lang="zh-CN" altLang="en-US"/>
              <a:pPr>
                <a:defRPr/>
              </a:pPr>
              <a:t>‹#›</a:t>
            </a:fld>
            <a:endParaRPr lang="zh-CN" altLang="en-US"/>
          </a:p>
        </p:txBody>
      </p:sp>
    </p:spTree>
    <p:extLst>
      <p:ext uri="{BB962C8B-B14F-4D97-AF65-F5344CB8AC3E}">
        <p14:creationId xmlns:p14="http://schemas.microsoft.com/office/powerpoint/2010/main" val="3843401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106757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11</a:t>
            </a:fld>
            <a:endParaRPr lang="zh-CN" altLang="en-US"/>
          </a:p>
        </p:txBody>
      </p:sp>
    </p:spTree>
    <p:extLst>
      <p:ext uri="{BB962C8B-B14F-4D97-AF65-F5344CB8AC3E}">
        <p14:creationId xmlns:p14="http://schemas.microsoft.com/office/powerpoint/2010/main" val="398452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26</a:t>
            </a:fld>
            <a:endParaRPr lang="zh-CN" altLang="en-US"/>
          </a:p>
        </p:txBody>
      </p:sp>
    </p:spTree>
    <p:extLst>
      <p:ext uri="{BB962C8B-B14F-4D97-AF65-F5344CB8AC3E}">
        <p14:creationId xmlns:p14="http://schemas.microsoft.com/office/powerpoint/2010/main" val="1032092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80ED3A54-1904-4E17-84E8-BB4B350DC3A3}" type="datetime1">
              <a:rPr lang="zh-CN" altLang="en-US"/>
              <a:pPr>
                <a:defRPr/>
              </a:pPr>
              <a:t>2021-3-25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22D90F-8D20-4013-A7B5-546066B0362C}" type="slidenum">
              <a:rPr lang="zh-CN" altLang="en-US"/>
              <a:pPr>
                <a:defRPr/>
              </a:pPr>
              <a:t>‹#›</a:t>
            </a:fld>
            <a:endParaRPr lang="zh-CN" altLang="en-US"/>
          </a:p>
        </p:txBody>
      </p:sp>
    </p:spTree>
    <p:extLst>
      <p:ext uri="{BB962C8B-B14F-4D97-AF65-F5344CB8AC3E}">
        <p14:creationId xmlns:p14="http://schemas.microsoft.com/office/powerpoint/2010/main" val="6224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EF32A55-595B-4F44-B581-04FD36FBDD8C}" type="datetime1">
              <a:rPr lang="zh-CN" altLang="en-US"/>
              <a:pPr>
                <a:defRPr/>
              </a:pPr>
              <a:t>2021-3-25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DD02241-F8B1-49C5-AD48-4205DFFF0DF8}" type="slidenum">
              <a:rPr lang="zh-CN" altLang="en-US"/>
              <a:pPr>
                <a:defRPr/>
              </a:pPr>
              <a:t>‹#›</a:t>
            </a:fld>
            <a:endParaRPr lang="zh-CN" altLang="en-US"/>
          </a:p>
        </p:txBody>
      </p:sp>
    </p:spTree>
    <p:extLst>
      <p:ext uri="{BB962C8B-B14F-4D97-AF65-F5344CB8AC3E}">
        <p14:creationId xmlns:p14="http://schemas.microsoft.com/office/powerpoint/2010/main" val="328009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0EFFE94-4799-4926-9AA6-974A9816E3F5}" type="datetime1">
              <a:rPr lang="zh-CN" altLang="en-US"/>
              <a:pPr>
                <a:defRPr/>
              </a:pPr>
              <a:t>2021-3-25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02A648-6BBF-4411-9A4F-CE96B9DD1809}" type="slidenum">
              <a:rPr lang="zh-CN" altLang="en-US"/>
              <a:pPr>
                <a:defRPr/>
              </a:pPr>
              <a:t>‹#›</a:t>
            </a:fld>
            <a:endParaRPr lang="zh-CN" altLang="en-US"/>
          </a:p>
        </p:txBody>
      </p:sp>
    </p:spTree>
    <p:extLst>
      <p:ext uri="{BB962C8B-B14F-4D97-AF65-F5344CB8AC3E}">
        <p14:creationId xmlns:p14="http://schemas.microsoft.com/office/powerpoint/2010/main" val="27692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B57AE6C-3C8B-4491-8DEC-66A76F65C630}" type="datetime1">
              <a:rPr lang="zh-CN" altLang="en-US"/>
              <a:pPr>
                <a:defRPr/>
              </a:pPr>
              <a:t>2021-3-25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4BEEA27-C98A-4D6E-B88E-6F0045E4FB59}" type="slidenum">
              <a:rPr lang="zh-CN" altLang="en-US"/>
              <a:pPr>
                <a:defRPr/>
              </a:pPr>
              <a:t>‹#›</a:t>
            </a:fld>
            <a:endParaRPr lang="zh-CN" altLang="en-US"/>
          </a:p>
        </p:txBody>
      </p:sp>
    </p:spTree>
    <p:extLst>
      <p:ext uri="{BB962C8B-B14F-4D97-AF65-F5344CB8AC3E}">
        <p14:creationId xmlns:p14="http://schemas.microsoft.com/office/powerpoint/2010/main" val="364444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0A65F29-60A3-4066-B963-C100D2849938}" type="datetime1">
              <a:rPr lang="zh-CN" altLang="en-US"/>
              <a:pPr>
                <a:defRPr/>
              </a:pPr>
              <a:t>2021-3-25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FFE8A5-05D8-4769-8E3F-EEA84A81994B}" type="slidenum">
              <a:rPr lang="zh-CN" altLang="en-US"/>
              <a:pPr>
                <a:defRPr/>
              </a:pPr>
              <a:t>‹#›</a:t>
            </a:fld>
            <a:endParaRPr lang="zh-CN" altLang="en-US"/>
          </a:p>
        </p:txBody>
      </p:sp>
    </p:spTree>
    <p:extLst>
      <p:ext uri="{BB962C8B-B14F-4D97-AF65-F5344CB8AC3E}">
        <p14:creationId xmlns:p14="http://schemas.microsoft.com/office/powerpoint/2010/main" val="68457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AFC77544-914E-40B4-B20F-2DACF109E5FA}" type="datetime1">
              <a:rPr lang="zh-CN" altLang="en-US"/>
              <a:pPr>
                <a:defRPr/>
              </a:pPr>
              <a:t>2021-3-25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FFDD9CA-8383-469B-9581-0D9B14342F10}" type="slidenum">
              <a:rPr lang="zh-CN" altLang="en-US"/>
              <a:pPr>
                <a:defRPr/>
              </a:pPr>
              <a:t>‹#›</a:t>
            </a:fld>
            <a:endParaRPr lang="zh-CN" altLang="en-US"/>
          </a:p>
        </p:txBody>
      </p:sp>
    </p:spTree>
    <p:extLst>
      <p:ext uri="{BB962C8B-B14F-4D97-AF65-F5344CB8AC3E}">
        <p14:creationId xmlns:p14="http://schemas.microsoft.com/office/powerpoint/2010/main" val="46454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84A18E5C-1A62-46C1-AA26-BC8C3E4D3267}" type="datetime1">
              <a:rPr lang="zh-CN" altLang="en-US"/>
              <a:pPr>
                <a:defRPr/>
              </a:pPr>
              <a:t>2021-3-25</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11588BE-B011-41E5-9F1F-3575DA4BE413}" type="slidenum">
              <a:rPr lang="zh-CN" altLang="en-US"/>
              <a:pPr>
                <a:defRPr/>
              </a:pPr>
              <a:t>‹#›</a:t>
            </a:fld>
            <a:endParaRPr lang="zh-CN" altLang="en-US"/>
          </a:p>
        </p:txBody>
      </p:sp>
    </p:spTree>
    <p:extLst>
      <p:ext uri="{BB962C8B-B14F-4D97-AF65-F5344CB8AC3E}">
        <p14:creationId xmlns:p14="http://schemas.microsoft.com/office/powerpoint/2010/main" val="421400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257D8D97-50B5-499D-9D7B-B2A11E855E85}" type="datetime1">
              <a:rPr lang="zh-CN" altLang="en-US"/>
              <a:pPr>
                <a:defRPr/>
              </a:pPr>
              <a:t>2021-3-25</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21683DF-D507-43F4-81CB-95BA739AB1EA}" type="slidenum">
              <a:rPr lang="zh-CN" altLang="en-US"/>
              <a:pPr>
                <a:defRPr/>
              </a:pPr>
              <a:t>‹#›</a:t>
            </a:fld>
            <a:endParaRPr lang="zh-CN" altLang="en-US"/>
          </a:p>
        </p:txBody>
      </p:sp>
    </p:spTree>
    <p:extLst>
      <p:ext uri="{BB962C8B-B14F-4D97-AF65-F5344CB8AC3E}">
        <p14:creationId xmlns:p14="http://schemas.microsoft.com/office/powerpoint/2010/main" val="16385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4E6E73A-3660-416E-8EB2-44838A593738}" type="datetime1">
              <a:rPr lang="zh-CN" altLang="en-US"/>
              <a:pPr>
                <a:defRPr/>
              </a:pPr>
              <a:t>2021-3-25</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087F39C-DA07-4146-9BE6-BD889279E46C}" type="slidenum">
              <a:rPr lang="zh-CN" altLang="en-US"/>
              <a:pPr>
                <a:defRPr/>
              </a:pPr>
              <a:t>‹#›</a:t>
            </a:fld>
            <a:endParaRPr lang="zh-CN" altLang="en-US"/>
          </a:p>
        </p:txBody>
      </p:sp>
    </p:spTree>
    <p:extLst>
      <p:ext uri="{BB962C8B-B14F-4D97-AF65-F5344CB8AC3E}">
        <p14:creationId xmlns:p14="http://schemas.microsoft.com/office/powerpoint/2010/main" val="213951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F0F7EB4-2A4F-45E1-8FEF-5C493C7C2346}" type="datetime1">
              <a:rPr lang="zh-CN" altLang="en-US"/>
              <a:pPr>
                <a:defRPr/>
              </a:pPr>
              <a:t>2021-3-25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E3654C-B73D-4C9B-A229-34ACFB827E4D}" type="slidenum">
              <a:rPr lang="zh-CN" altLang="en-US"/>
              <a:pPr>
                <a:defRPr/>
              </a:pPr>
              <a:t>‹#›</a:t>
            </a:fld>
            <a:endParaRPr lang="zh-CN" altLang="en-US"/>
          </a:p>
        </p:txBody>
      </p:sp>
    </p:spTree>
    <p:extLst>
      <p:ext uri="{BB962C8B-B14F-4D97-AF65-F5344CB8AC3E}">
        <p14:creationId xmlns:p14="http://schemas.microsoft.com/office/powerpoint/2010/main" val="61877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F251A15-BF9C-4CC2-93EB-129534A89A57}" type="datetime1">
              <a:rPr lang="zh-CN" altLang="en-US"/>
              <a:pPr>
                <a:defRPr/>
              </a:pPr>
              <a:t>2021-3-25</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B01335-BBCB-4139-A816-7BD1F02F478F}" type="slidenum">
              <a:rPr lang="zh-CN" altLang="en-US"/>
              <a:pPr>
                <a:defRPr/>
              </a:pPr>
              <a:t>‹#›</a:t>
            </a:fld>
            <a:endParaRPr lang="zh-CN" altLang="en-US"/>
          </a:p>
        </p:txBody>
      </p:sp>
    </p:spTree>
    <p:extLst>
      <p:ext uri="{BB962C8B-B14F-4D97-AF65-F5344CB8AC3E}">
        <p14:creationId xmlns:p14="http://schemas.microsoft.com/office/powerpoint/2010/main" val="229860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FF06AB4-B2EC-44ED-92C7-503B65F8638E}" type="datetime1">
              <a:rPr lang="zh-CN" altLang="en-US"/>
              <a:pPr>
                <a:defRPr/>
              </a:pPr>
              <a:t>2021-3-25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15536B3-966F-41F4-9BC4-AD498C85DBE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33.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4.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9.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image" Target="../media/image37.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5.bin"/><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2.wmf"/><Relationship Id="rId11" Type="http://schemas.openxmlformats.org/officeDocument/2006/relationships/image" Target="../media/image47.png"/><Relationship Id="rId5" Type="http://schemas.openxmlformats.org/officeDocument/2006/relationships/oleObject" Target="../embeddings/oleObject6.bin"/><Relationship Id="rId10" Type="http://schemas.openxmlformats.org/officeDocument/2006/relationships/image" Target="../media/image46.png"/><Relationship Id="rId4" Type="http://schemas.openxmlformats.org/officeDocument/2006/relationships/image" Target="../media/image41.wmf"/><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55.wmf"/><Relationship Id="rId10" Type="http://schemas.openxmlformats.org/officeDocument/2006/relationships/oleObject" Target="../embeddings/oleObject11.bin"/><Relationship Id="rId4" Type="http://schemas.openxmlformats.org/officeDocument/2006/relationships/oleObject" Target="../embeddings/oleObject7.bin"/><Relationship Id="rId9"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 xmlns:a16="http://schemas.microsoft.com/office/drawing/2014/main" id="{09771956-C183-4CC2-B4B8-3EB100AA2085}"/>
              </a:ext>
            </a:extLst>
          </p:cNvPr>
          <p:cNvSpPr>
            <a:spLocks noGrp="1"/>
          </p:cNvSpPr>
          <p:nvPr>
            <p:ph type="sldNum" sz="quarter" idx="12"/>
          </p:nvPr>
        </p:nvSpPr>
        <p:spPr/>
        <p:txBody>
          <a:bodyPr/>
          <a:lstStyle/>
          <a:p>
            <a:pPr>
              <a:defRPr/>
            </a:pPr>
            <a:fld id="{8087F39C-DA07-4146-9BE6-BD889279E46C}" type="slidenum">
              <a:rPr lang="zh-CN" altLang="en-US" smtClean="0"/>
              <a:pPr>
                <a:defRPr/>
              </a:pPr>
              <a:t>1</a:t>
            </a:fld>
            <a:endParaRPr lang="zh-CN" altLang="en-US"/>
          </a:p>
        </p:txBody>
      </p:sp>
      <p:sp>
        <p:nvSpPr>
          <p:cNvPr id="3" name="矩形 2">
            <a:extLst>
              <a:ext uri="{FF2B5EF4-FFF2-40B4-BE49-F238E27FC236}">
                <a16:creationId xmlns="" xmlns:a16="http://schemas.microsoft.com/office/drawing/2014/main" id="{64B2C9C3-AA40-44B5-B256-534CD35C7E4C}"/>
              </a:ext>
            </a:extLst>
          </p:cNvPr>
          <p:cNvSpPr/>
          <p:nvPr/>
        </p:nvSpPr>
        <p:spPr>
          <a:xfrm>
            <a:off x="2555776" y="2420888"/>
            <a:ext cx="3775393" cy="707886"/>
          </a:xfrm>
          <a:prstGeom prst="rect">
            <a:avLst/>
          </a:prstGeom>
        </p:spPr>
        <p:txBody>
          <a:bodyPr wrap="none">
            <a:spAutoFit/>
          </a:bodyPr>
          <a:lstStyle/>
          <a:p>
            <a:r>
              <a:rPr lang="zh-CN" altLang="en-US" sz="4000" dirty="0">
                <a:solidFill>
                  <a:srgbClr val="FF0000"/>
                </a:solidFill>
              </a:rPr>
              <a:t>视觉仪研制进展</a:t>
            </a:r>
          </a:p>
        </p:txBody>
      </p:sp>
      <p:sp>
        <p:nvSpPr>
          <p:cNvPr id="4" name="矩形 3"/>
          <p:cNvSpPr/>
          <p:nvPr/>
        </p:nvSpPr>
        <p:spPr>
          <a:xfrm>
            <a:off x="2391243" y="3717032"/>
            <a:ext cx="4104457" cy="1323439"/>
          </a:xfrm>
          <a:prstGeom prst="rect">
            <a:avLst/>
          </a:prstGeom>
        </p:spPr>
        <p:txBody>
          <a:bodyPr wrap="square">
            <a:spAutoFit/>
          </a:bodyPr>
          <a:lstStyle/>
          <a:p>
            <a:pPr algn="ctr"/>
            <a:r>
              <a:rPr lang="zh-CN" altLang="en-US" sz="2000" dirty="0">
                <a:solidFill>
                  <a:srgbClr val="FF0000"/>
                </a:solidFill>
                <a:latin typeface="Adobe 黑体 Std R" pitchFamily="34" charset="-122"/>
                <a:ea typeface="Adobe 黑体 Std R" pitchFamily="34" charset="-122"/>
              </a:rPr>
              <a:t>王小龙  王铜  梁静  马娜  柯志勇 杨武林</a:t>
            </a:r>
            <a:r>
              <a:rPr lang="en-US" altLang="zh-CN" sz="2000" dirty="0">
                <a:solidFill>
                  <a:srgbClr val="FF0000"/>
                </a:solidFill>
                <a:latin typeface="Adobe 黑体 Std R" pitchFamily="34" charset="-122"/>
                <a:ea typeface="Adobe 黑体 Std R" pitchFamily="34" charset="-122"/>
              </a:rPr>
              <a:t/>
            </a:r>
            <a:br>
              <a:rPr lang="en-US" altLang="zh-CN" sz="2000" dirty="0">
                <a:solidFill>
                  <a:srgbClr val="FF0000"/>
                </a:solidFill>
                <a:latin typeface="Adobe 黑体 Std R" pitchFamily="34" charset="-122"/>
                <a:ea typeface="Adobe 黑体 Std R" pitchFamily="34" charset="-122"/>
              </a:rPr>
            </a:br>
            <a:r>
              <a:rPr lang="en-US" altLang="zh-CN" sz="2000" dirty="0">
                <a:solidFill>
                  <a:srgbClr val="FF0000"/>
                </a:solidFill>
                <a:latin typeface="Adobe 黑体 Std R" pitchFamily="34" charset="-122"/>
                <a:ea typeface="Adobe 黑体 Std R" pitchFamily="34" charset="-122"/>
              </a:rPr>
              <a:t/>
            </a:r>
            <a:br>
              <a:rPr lang="en-US" altLang="zh-CN" sz="2000" dirty="0">
                <a:solidFill>
                  <a:srgbClr val="FF0000"/>
                </a:solidFill>
                <a:latin typeface="Adobe 黑体 Std R" pitchFamily="34" charset="-122"/>
                <a:ea typeface="Adobe 黑体 Std R" pitchFamily="34" charset="-122"/>
              </a:rPr>
            </a:br>
            <a:r>
              <a:rPr lang="en-US" altLang="zh-CN" sz="2000" dirty="0">
                <a:solidFill>
                  <a:srgbClr val="FF0000"/>
                </a:solidFill>
                <a:latin typeface="Adobe 黑体 Std R" pitchFamily="34" charset="-122"/>
                <a:ea typeface="Adobe 黑体 Std R" pitchFamily="34" charset="-122"/>
              </a:rPr>
              <a:t> 2021.3.25</a:t>
            </a:r>
            <a:endParaRPr lang="zh-CN" altLang="en-US" sz="2000" dirty="0"/>
          </a:p>
        </p:txBody>
      </p:sp>
    </p:spTree>
    <p:extLst>
      <p:ext uri="{BB962C8B-B14F-4D97-AF65-F5344CB8AC3E}">
        <p14:creationId xmlns:p14="http://schemas.microsoft.com/office/powerpoint/2010/main" val="63630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10</a:t>
            </a:fld>
            <a:endParaRPr lang="en-US" altLang="zh-CN"/>
          </a:p>
        </p:txBody>
      </p:sp>
      <p:sp>
        <p:nvSpPr>
          <p:cNvPr id="1048616" name="矩形 3"/>
          <p:cNvSpPr/>
          <p:nvPr/>
        </p:nvSpPr>
        <p:spPr>
          <a:xfrm>
            <a:off x="598205" y="684001"/>
            <a:ext cx="8041795" cy="2585323"/>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通过质量分析、参数设计，计算出俯仰轴系所需驱动力矩</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选型设计的俯仰摆动陶瓷环半径</a:t>
            </a:r>
            <a:r>
              <a:rPr lang="en-US" altLang="zh-CN" b="1" dirty="0">
                <a:solidFill>
                  <a:srgbClr val="000000"/>
                </a:solidFill>
                <a:latin typeface="宋体"/>
              </a:rPr>
              <a:t>r =50mm</a:t>
            </a:r>
            <a:r>
              <a:rPr lang="zh-CN" altLang="en-US" b="1" dirty="0">
                <a:solidFill>
                  <a:srgbClr val="000000"/>
                </a:solidFill>
                <a:latin typeface="宋体"/>
              </a:rPr>
              <a:t>，计算出所需电陶瓷电机合力</a:t>
            </a:r>
            <a:r>
              <a:rPr lang="en-US" altLang="zh-CN" b="1" dirty="0">
                <a:solidFill>
                  <a:srgbClr val="000000"/>
                </a:solidFill>
                <a:latin typeface="宋体"/>
              </a:rPr>
              <a:t>F</a:t>
            </a:r>
            <a:r>
              <a:rPr lang="zh-CN" altLang="en-US" b="1" dirty="0">
                <a:solidFill>
                  <a:srgbClr val="000000"/>
                </a:solidFill>
                <a:latin typeface="宋体"/>
              </a:rPr>
              <a:t>为：</a:t>
            </a:r>
            <a:r>
              <a:rPr lang="en-US" altLang="zh-CN" b="1" dirty="0">
                <a:solidFill>
                  <a:srgbClr val="000000"/>
                </a:solidFill>
                <a:latin typeface="宋体"/>
              </a:rPr>
              <a:t>13N</a:t>
            </a:r>
            <a:r>
              <a:rPr lang="zh-CN" altLang="en-US" b="1" dirty="0">
                <a:solidFill>
                  <a:srgbClr val="000000"/>
                </a:solidFill>
                <a:latin typeface="宋体"/>
              </a:rPr>
              <a:t>。</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使用两个</a:t>
            </a:r>
            <a:r>
              <a:rPr lang="en-US" altLang="zh-CN" b="1" dirty="0">
                <a:solidFill>
                  <a:srgbClr val="000000"/>
                </a:solidFill>
                <a:latin typeface="宋体"/>
              </a:rPr>
              <a:t>HR2</a:t>
            </a:r>
            <a:r>
              <a:rPr lang="zh-CN" altLang="en-US" b="1" dirty="0">
                <a:solidFill>
                  <a:srgbClr val="000000"/>
                </a:solidFill>
                <a:latin typeface="宋体"/>
              </a:rPr>
              <a:t>型超声波电机可以满足要求。</a:t>
            </a:r>
            <a:endParaRPr lang="en-US" altLang="zh-CN" b="1" dirty="0">
              <a:solidFill>
                <a:srgbClr val="000000"/>
              </a:solidFill>
              <a:latin typeface="宋体"/>
            </a:endParaRPr>
          </a:p>
          <a:p>
            <a:pPr marL="914400" lvl="1" indent="-457200" algn="just">
              <a:lnSpc>
                <a:spcPct val="150000"/>
              </a:lnSpc>
              <a:buClr>
                <a:srgbClr val="FF3300"/>
              </a:buClr>
              <a:buSzPct val="75000"/>
              <a:buFont typeface="+mj-ea"/>
              <a:buAutoNum type="circleNumDbPlain" startAt="2"/>
            </a:pPr>
            <a:r>
              <a:rPr lang="zh-CN" altLang="en-US" b="1" dirty="0">
                <a:solidFill>
                  <a:srgbClr val="000000"/>
                </a:solidFill>
                <a:latin typeface="宋体"/>
              </a:rPr>
              <a:t>俯仰轴结构设计</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11" name="矩形 3"/>
          <p:cNvSpPr/>
          <p:nvPr/>
        </p:nvSpPr>
        <p:spPr>
          <a:xfrm>
            <a:off x="603765" y="2780928"/>
            <a:ext cx="4189540" cy="2585323"/>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左轴系和右轴系分别安装于</a:t>
            </a:r>
            <a:r>
              <a:rPr lang="en-US" altLang="zh-CN" b="1" dirty="0">
                <a:solidFill>
                  <a:srgbClr val="000000"/>
                </a:solidFill>
                <a:latin typeface="宋体"/>
              </a:rPr>
              <a:t>U</a:t>
            </a:r>
            <a:r>
              <a:rPr lang="zh-CN" altLang="en-US" b="1" dirty="0">
                <a:solidFill>
                  <a:srgbClr val="000000"/>
                </a:solidFill>
                <a:latin typeface="宋体"/>
              </a:rPr>
              <a:t>型架的左右两侧，通过</a:t>
            </a:r>
            <a:r>
              <a:rPr lang="en-US" altLang="zh-CN" b="1" dirty="0">
                <a:solidFill>
                  <a:srgbClr val="000000"/>
                </a:solidFill>
                <a:latin typeface="宋体"/>
              </a:rPr>
              <a:t>U</a:t>
            </a:r>
            <a:r>
              <a:rPr lang="zh-CN" altLang="en-US" b="1" dirty="0">
                <a:solidFill>
                  <a:srgbClr val="000000"/>
                </a:solidFill>
                <a:latin typeface="宋体"/>
              </a:rPr>
              <a:t>型座连接成为一体。</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陶瓷环与法兰轴固接一起转动，两个陶瓷电机安装在</a:t>
            </a:r>
            <a:r>
              <a:rPr lang="en-US" altLang="zh-CN" b="1" dirty="0">
                <a:solidFill>
                  <a:srgbClr val="000000"/>
                </a:solidFill>
                <a:latin typeface="宋体"/>
              </a:rPr>
              <a:t>U</a:t>
            </a:r>
            <a:r>
              <a:rPr lang="zh-CN" altLang="en-US" b="1" dirty="0">
                <a:solidFill>
                  <a:srgbClr val="000000"/>
                </a:solidFill>
                <a:latin typeface="宋体"/>
              </a:rPr>
              <a:t>型架左耳上，沿陶瓷环对称布置。</a:t>
            </a:r>
          </a:p>
        </p:txBody>
      </p:sp>
      <p:pic>
        <p:nvPicPr>
          <p:cNvPr id="2" name="图片 1"/>
          <p:cNvPicPr>
            <a:picLocks noChangeAspect="1"/>
          </p:cNvPicPr>
          <p:nvPr/>
        </p:nvPicPr>
        <p:blipFill>
          <a:blip r:embed="rId2"/>
          <a:stretch>
            <a:fillRect/>
          </a:stretch>
        </p:blipFill>
        <p:spPr>
          <a:xfrm>
            <a:off x="7454118" y="836712"/>
            <a:ext cx="1152128" cy="288032"/>
          </a:xfrm>
          <a:prstGeom prst="rect">
            <a:avLst/>
          </a:prstGeom>
        </p:spPr>
      </p:pic>
      <p:pic>
        <p:nvPicPr>
          <p:cNvPr id="4" name="图片 3"/>
          <p:cNvPicPr>
            <a:picLocks noChangeAspect="1"/>
          </p:cNvPicPr>
          <p:nvPr/>
        </p:nvPicPr>
        <p:blipFill>
          <a:blip r:embed="rId3"/>
          <a:stretch>
            <a:fillRect/>
          </a:stretch>
        </p:blipFill>
        <p:spPr>
          <a:xfrm>
            <a:off x="4860032" y="2716758"/>
            <a:ext cx="4052054" cy="2728188"/>
          </a:xfrm>
          <a:prstGeom prst="rect">
            <a:avLst/>
          </a:prstGeom>
        </p:spPr>
      </p:pic>
      <p:sp>
        <p:nvSpPr>
          <p:cNvPr id="10" name="矩形 3"/>
          <p:cNvSpPr/>
          <p:nvPr/>
        </p:nvSpPr>
        <p:spPr>
          <a:xfrm>
            <a:off x="598205" y="5301208"/>
            <a:ext cx="8041795" cy="1338828"/>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光电编码器固定端通过外端盖与</a:t>
            </a:r>
            <a:r>
              <a:rPr lang="en-US" altLang="zh-CN" b="1" dirty="0">
                <a:solidFill>
                  <a:srgbClr val="000000"/>
                </a:solidFill>
                <a:latin typeface="宋体"/>
              </a:rPr>
              <a:t>U</a:t>
            </a:r>
            <a:r>
              <a:rPr lang="zh-CN" altLang="en-US" b="1" dirty="0">
                <a:solidFill>
                  <a:srgbClr val="000000"/>
                </a:solidFill>
                <a:latin typeface="宋体"/>
              </a:rPr>
              <a:t>型架右耳固定连接。</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U</a:t>
            </a:r>
            <a:r>
              <a:rPr lang="zh-CN" altLang="en-US" b="1" dirty="0">
                <a:solidFill>
                  <a:srgbClr val="000000"/>
                </a:solidFill>
                <a:latin typeface="宋体"/>
              </a:rPr>
              <a:t>型座为测量设备的承载平台，可以通过配重块调整运动部的重心，降低转动惯量，提高转动精度和动态稳定性。</a:t>
            </a:r>
            <a:endParaRPr lang="en-US" altLang="zh-CN" b="1" dirty="0">
              <a:solidFill>
                <a:srgbClr val="000000"/>
              </a:solidFill>
              <a:latin typeface="宋体"/>
            </a:endParaRPr>
          </a:p>
        </p:txBody>
      </p:sp>
    </p:spTree>
    <p:extLst>
      <p:ext uri="{BB962C8B-B14F-4D97-AF65-F5344CB8AC3E}">
        <p14:creationId xmlns:p14="http://schemas.microsoft.com/office/powerpoint/2010/main" val="277223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11</a:t>
            </a:fld>
            <a:endParaRPr lang="en-US" altLang="zh-CN"/>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11" name="矩形 3"/>
          <p:cNvSpPr/>
          <p:nvPr/>
        </p:nvSpPr>
        <p:spPr>
          <a:xfrm>
            <a:off x="611560" y="676921"/>
            <a:ext cx="8222269" cy="1800493"/>
          </a:xfrm>
          <a:prstGeom prst="rect">
            <a:avLst/>
          </a:prstGeom>
        </p:spPr>
        <p:txBody>
          <a:bodyPr wrap="square">
            <a:spAutoFit/>
          </a:bodyPr>
          <a:lstStyle/>
          <a:p>
            <a:pPr marL="457200" indent="-457200" algn="just">
              <a:lnSpc>
                <a:spcPct val="150000"/>
              </a:lnSpc>
              <a:buClr>
                <a:srgbClr val="FF3300"/>
              </a:buClr>
              <a:buSzPct val="75000"/>
              <a:buFont typeface="+mj-lt"/>
              <a:buAutoNum type="arabicPeriod" startAt="6"/>
            </a:pPr>
            <a:r>
              <a:rPr lang="zh-CN" altLang="en-US" sz="2000" b="1" dirty="0">
                <a:solidFill>
                  <a:srgbClr val="000000"/>
                </a:solidFill>
                <a:latin typeface="宋体"/>
              </a:rPr>
              <a:t>控制系统设计</a:t>
            </a:r>
            <a:endParaRPr lang="en-US" altLang="zh-CN" sz="2000"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转台控制系统硬件组成：</a:t>
            </a:r>
            <a:r>
              <a:rPr lang="en-US" altLang="zh-CN" b="1" dirty="0">
                <a:solidFill>
                  <a:srgbClr val="000000"/>
                </a:solidFill>
                <a:latin typeface="宋体"/>
              </a:rPr>
              <a:t>PC</a:t>
            </a:r>
            <a:r>
              <a:rPr lang="zh-CN" altLang="en-US" b="1" dirty="0">
                <a:solidFill>
                  <a:srgbClr val="000000"/>
                </a:solidFill>
                <a:latin typeface="宋体"/>
              </a:rPr>
              <a:t>机、运动控制器、驱动器、陶瓷电机、绝对值光电角度编码器、增量式圆光栅、开关电源等</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PC</a:t>
            </a:r>
            <a:r>
              <a:rPr lang="zh-CN" altLang="en-US" b="1" dirty="0">
                <a:solidFill>
                  <a:srgbClr val="000000"/>
                </a:solidFill>
                <a:latin typeface="宋体"/>
              </a:rPr>
              <a:t>机提供人机交互界面</a:t>
            </a:r>
          </a:p>
        </p:txBody>
      </p:sp>
      <p:pic>
        <p:nvPicPr>
          <p:cNvPr id="4" name="图片 3"/>
          <p:cNvPicPr>
            <a:picLocks noChangeAspect="1"/>
          </p:cNvPicPr>
          <p:nvPr/>
        </p:nvPicPr>
        <p:blipFill>
          <a:blip r:embed="rId3"/>
          <a:stretch>
            <a:fillRect/>
          </a:stretch>
        </p:blipFill>
        <p:spPr>
          <a:xfrm>
            <a:off x="1043608" y="2780928"/>
            <a:ext cx="3480120" cy="2976055"/>
          </a:xfrm>
          <a:prstGeom prst="rect">
            <a:avLst/>
          </a:prstGeom>
        </p:spPr>
      </p:pic>
      <p:pic>
        <p:nvPicPr>
          <p:cNvPr id="5" name="图片 4"/>
          <p:cNvPicPr>
            <a:picLocks noChangeAspect="1"/>
          </p:cNvPicPr>
          <p:nvPr/>
        </p:nvPicPr>
        <p:blipFill>
          <a:blip r:embed="rId4"/>
          <a:stretch>
            <a:fillRect/>
          </a:stretch>
        </p:blipFill>
        <p:spPr>
          <a:xfrm>
            <a:off x="5155664" y="2846401"/>
            <a:ext cx="3510444" cy="2845107"/>
          </a:xfrm>
          <a:prstGeom prst="rect">
            <a:avLst/>
          </a:prstGeom>
        </p:spPr>
      </p:pic>
    </p:spTree>
    <p:extLst>
      <p:ext uri="{BB962C8B-B14F-4D97-AF65-F5344CB8AC3E}">
        <p14:creationId xmlns:p14="http://schemas.microsoft.com/office/powerpoint/2010/main" val="3110973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12</a:t>
            </a:fld>
            <a:endParaRPr lang="en-US" altLang="zh-CN"/>
          </a:p>
        </p:txBody>
      </p:sp>
      <p:sp>
        <p:nvSpPr>
          <p:cNvPr id="1048616" name="矩形 3"/>
          <p:cNvSpPr/>
          <p:nvPr/>
        </p:nvSpPr>
        <p:spPr>
          <a:xfrm>
            <a:off x="611560" y="2810713"/>
            <a:ext cx="4834880" cy="3831818"/>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增量式编码器选择雷尼绍增量式圆光栅</a:t>
            </a:r>
            <a:r>
              <a:rPr lang="en-US" altLang="zh-CN" b="1" dirty="0">
                <a:solidFill>
                  <a:srgbClr val="000000"/>
                </a:solidFill>
                <a:latin typeface="宋体"/>
              </a:rPr>
              <a:t>RESM20USA100</a:t>
            </a:r>
            <a:r>
              <a:rPr lang="zh-CN" altLang="en-US" b="1" dirty="0">
                <a:solidFill>
                  <a:srgbClr val="000000"/>
                </a:solidFill>
                <a:latin typeface="宋体"/>
              </a:rPr>
              <a:t>，读头型号：</a:t>
            </a:r>
            <a:r>
              <a:rPr lang="en-US" altLang="zh-CN" b="1" dirty="0">
                <a:solidFill>
                  <a:srgbClr val="000000"/>
                </a:solidFill>
                <a:latin typeface="宋体"/>
              </a:rPr>
              <a:t>V2CKW05D40B</a:t>
            </a:r>
            <a:r>
              <a:rPr lang="zh-CN" altLang="en-US" b="1" dirty="0">
                <a:solidFill>
                  <a:srgbClr val="000000"/>
                </a:solidFill>
                <a:latin typeface="宋体"/>
              </a:rPr>
              <a:t>。</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控制器：</a:t>
            </a:r>
            <a:r>
              <a:rPr lang="en-US" altLang="zh-CN" b="1" dirty="0" err="1">
                <a:solidFill>
                  <a:srgbClr val="000000"/>
                </a:solidFill>
                <a:latin typeface="宋体"/>
              </a:rPr>
              <a:t>Galil</a:t>
            </a:r>
            <a:r>
              <a:rPr lang="en-US" altLang="zh-CN" b="1" dirty="0">
                <a:solidFill>
                  <a:srgbClr val="000000"/>
                </a:solidFill>
                <a:latin typeface="宋体"/>
              </a:rPr>
              <a:t> Motion Control</a:t>
            </a:r>
            <a:r>
              <a:rPr lang="zh-CN" altLang="en-US" b="1" dirty="0">
                <a:solidFill>
                  <a:srgbClr val="000000"/>
                </a:solidFill>
                <a:latin typeface="宋体"/>
              </a:rPr>
              <a:t>的</a:t>
            </a:r>
            <a:r>
              <a:rPr lang="en-US" altLang="zh-CN" b="1" dirty="0">
                <a:solidFill>
                  <a:srgbClr val="000000"/>
                </a:solidFill>
                <a:latin typeface="宋体"/>
              </a:rPr>
              <a:t>DMC-2143-BOX</a:t>
            </a:r>
            <a:r>
              <a:rPr lang="zh-CN" altLang="en-US" b="1" dirty="0">
                <a:solidFill>
                  <a:srgbClr val="000000"/>
                </a:solidFill>
                <a:latin typeface="宋体"/>
              </a:rPr>
              <a:t>。能够实现点动、点到点定位、矢量定位。控制器在程序控制下能够对运动规划曲线做平滑处理以及加、减速过程控制，大大减小运动中对机械部分的冲击。</a:t>
            </a: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11" name="矩形 3"/>
          <p:cNvSpPr/>
          <p:nvPr/>
        </p:nvSpPr>
        <p:spPr>
          <a:xfrm>
            <a:off x="611560" y="676921"/>
            <a:ext cx="8222269" cy="2104872"/>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绝对式编码器不存在增量累积误差和开机寻找参考点的问题，因此本设计中采用绝对式编码器实现转台角度实时测量。</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采用增量式编码器做位置反馈，实现陶瓷电机闭环控制。</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为实现角秒级角度反馈精度，采用</a:t>
            </a:r>
            <a:r>
              <a:rPr lang="en-US" altLang="zh-CN" b="1" dirty="0">
                <a:solidFill>
                  <a:srgbClr val="000000"/>
                </a:solidFill>
                <a:latin typeface="宋体"/>
              </a:rPr>
              <a:t>21</a:t>
            </a:r>
            <a:r>
              <a:rPr lang="zh-CN" altLang="en-US" b="1" dirty="0">
                <a:solidFill>
                  <a:srgbClr val="000000"/>
                </a:solidFill>
                <a:latin typeface="宋体"/>
              </a:rPr>
              <a:t>位绝对式光电角度传感器，性能参数如表所示。</a:t>
            </a:r>
          </a:p>
        </p:txBody>
      </p:sp>
      <p:graphicFrame>
        <p:nvGraphicFramePr>
          <p:cNvPr id="2" name="表格 1"/>
          <p:cNvGraphicFramePr>
            <a:graphicFrameLocks noGrp="1"/>
          </p:cNvGraphicFramePr>
          <p:nvPr/>
        </p:nvGraphicFramePr>
        <p:xfrm>
          <a:off x="5717018" y="2924944"/>
          <a:ext cx="2894965" cy="2194560"/>
        </p:xfrm>
        <a:graphic>
          <a:graphicData uri="http://schemas.openxmlformats.org/drawingml/2006/table">
            <a:tbl>
              <a:tblPr firstRow="1" firstCol="1" bandRow="1">
                <a:tableStyleId>{5C22544A-7EE6-4342-B048-85BDC9FD1C3A}</a:tableStyleId>
              </a:tblPr>
              <a:tblGrid>
                <a:gridCol w="1438275">
                  <a:extLst>
                    <a:ext uri="{9D8B030D-6E8A-4147-A177-3AD203B41FA5}">
                      <a16:colId xmlns="" xmlns:a16="http://schemas.microsoft.com/office/drawing/2014/main" val="20000"/>
                    </a:ext>
                  </a:extLst>
                </a:gridCol>
                <a:gridCol w="1456690">
                  <a:extLst>
                    <a:ext uri="{9D8B030D-6E8A-4147-A177-3AD203B41FA5}">
                      <a16:colId xmlns="" xmlns:a16="http://schemas.microsoft.com/office/drawing/2014/main" val="20001"/>
                    </a:ext>
                  </a:extLst>
                </a:gridCol>
              </a:tblGrid>
              <a:tr h="0">
                <a:tc>
                  <a:txBody>
                    <a:bodyPr/>
                    <a:lstStyle/>
                    <a:p>
                      <a:pPr algn="ctr">
                        <a:lnSpc>
                          <a:spcPct val="150000"/>
                        </a:lnSpc>
                        <a:spcAft>
                          <a:spcPts val="0"/>
                        </a:spcAft>
                      </a:pPr>
                      <a:r>
                        <a:rPr lang="zh-CN" sz="1200" kern="100" dirty="0">
                          <a:effectLst/>
                        </a:rPr>
                        <a:t>名称</a:t>
                      </a:r>
                      <a:endParaRPr lang="zh-CN" sz="1050" kern="100" dirty="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100" dirty="0">
                          <a:effectLst/>
                        </a:rPr>
                        <a:t>参数指标</a:t>
                      </a:r>
                      <a:endParaRPr lang="zh-CN" sz="1050" kern="100" dirty="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0">
                <a:tc>
                  <a:txBody>
                    <a:bodyPr/>
                    <a:lstStyle/>
                    <a:p>
                      <a:pPr algn="ctr">
                        <a:lnSpc>
                          <a:spcPct val="150000"/>
                        </a:lnSpc>
                        <a:spcAft>
                          <a:spcPts val="0"/>
                        </a:spcAft>
                      </a:pPr>
                      <a:r>
                        <a:rPr lang="zh-CN" sz="1200" kern="100">
                          <a:effectLst/>
                        </a:rPr>
                        <a:t>产品型号</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kern="100">
                          <a:effectLst/>
                        </a:rPr>
                        <a:t>MG-46</a:t>
                      </a:r>
                      <a:endParaRPr lang="zh-CN" sz="1050" kern="10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0">
                <a:tc>
                  <a:txBody>
                    <a:bodyPr/>
                    <a:lstStyle/>
                    <a:p>
                      <a:pPr algn="ctr">
                        <a:lnSpc>
                          <a:spcPct val="150000"/>
                        </a:lnSpc>
                        <a:spcAft>
                          <a:spcPts val="0"/>
                        </a:spcAft>
                      </a:pPr>
                      <a:r>
                        <a:rPr lang="zh-CN" sz="1200" kern="100">
                          <a:effectLst/>
                        </a:rPr>
                        <a:t>外形尺寸</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100">
                          <a:effectLst/>
                        </a:rPr>
                        <a:t>φ</a:t>
                      </a:r>
                      <a:r>
                        <a:rPr lang="en-US" sz="1200" kern="100">
                          <a:effectLst/>
                        </a:rPr>
                        <a:t>150mm</a:t>
                      </a:r>
                      <a:r>
                        <a:rPr lang="zh-CN" sz="1200" kern="100">
                          <a:effectLst/>
                        </a:rPr>
                        <a:t>×</a:t>
                      </a:r>
                      <a:r>
                        <a:rPr lang="en-US" sz="1200" kern="100">
                          <a:effectLst/>
                        </a:rPr>
                        <a:t>25mm</a:t>
                      </a:r>
                      <a:endParaRPr lang="zh-CN" sz="1050" kern="10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0">
                <a:tc>
                  <a:txBody>
                    <a:bodyPr/>
                    <a:lstStyle/>
                    <a:p>
                      <a:pPr algn="ctr">
                        <a:lnSpc>
                          <a:spcPct val="150000"/>
                        </a:lnSpc>
                        <a:spcAft>
                          <a:spcPts val="0"/>
                        </a:spcAft>
                      </a:pPr>
                      <a:r>
                        <a:rPr lang="zh-CN" sz="1200" kern="100">
                          <a:effectLst/>
                        </a:rPr>
                        <a:t>分辨率</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kern="100">
                          <a:effectLst/>
                        </a:rPr>
                        <a:t>21</a:t>
                      </a:r>
                      <a:r>
                        <a:rPr lang="zh-CN" sz="1200" kern="100">
                          <a:effectLst/>
                        </a:rPr>
                        <a:t>位</a:t>
                      </a:r>
                      <a:endParaRPr lang="zh-CN" sz="1050" kern="10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0">
                <a:tc>
                  <a:txBody>
                    <a:bodyPr/>
                    <a:lstStyle/>
                    <a:p>
                      <a:pPr algn="ctr">
                        <a:lnSpc>
                          <a:spcPct val="150000"/>
                        </a:lnSpc>
                        <a:spcAft>
                          <a:spcPts val="0"/>
                        </a:spcAft>
                      </a:pPr>
                      <a:r>
                        <a:rPr lang="zh-CN" sz="1200" kern="100">
                          <a:effectLst/>
                        </a:rPr>
                        <a:t>系统精度</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kern="100">
                          <a:effectLst/>
                        </a:rPr>
                        <a:t>0.86</a:t>
                      </a:r>
                      <a:r>
                        <a:rPr lang="zh-CN" sz="1200" kern="100">
                          <a:effectLst/>
                        </a:rPr>
                        <a:t>〞</a:t>
                      </a:r>
                      <a:endParaRPr lang="zh-CN" sz="1050" kern="10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0">
                <a:tc>
                  <a:txBody>
                    <a:bodyPr/>
                    <a:lstStyle/>
                    <a:p>
                      <a:pPr algn="ctr">
                        <a:lnSpc>
                          <a:spcPct val="150000"/>
                        </a:lnSpc>
                        <a:spcAft>
                          <a:spcPts val="0"/>
                        </a:spcAft>
                      </a:pPr>
                      <a:r>
                        <a:rPr lang="zh-CN" sz="1200" kern="100">
                          <a:effectLst/>
                        </a:rPr>
                        <a:t>功耗</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kern="100">
                          <a:effectLst/>
                        </a:rPr>
                        <a:t>2.5W</a:t>
                      </a:r>
                      <a:endParaRPr lang="zh-CN" sz="1050" kern="10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0">
                <a:tc>
                  <a:txBody>
                    <a:bodyPr/>
                    <a:lstStyle/>
                    <a:p>
                      <a:pPr algn="ctr">
                        <a:lnSpc>
                          <a:spcPct val="150000"/>
                        </a:lnSpc>
                        <a:spcAft>
                          <a:spcPts val="0"/>
                        </a:spcAft>
                      </a:pPr>
                      <a:r>
                        <a:rPr lang="zh-CN" sz="1200" kern="100">
                          <a:effectLst/>
                        </a:rPr>
                        <a:t>输入电压</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kern="100">
                          <a:effectLst/>
                        </a:rPr>
                        <a:t>5V</a:t>
                      </a:r>
                      <a:endParaRPr lang="zh-CN" sz="1050" kern="10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0">
                <a:tc>
                  <a:txBody>
                    <a:bodyPr/>
                    <a:lstStyle/>
                    <a:p>
                      <a:pPr algn="ctr">
                        <a:lnSpc>
                          <a:spcPct val="150000"/>
                        </a:lnSpc>
                        <a:spcAft>
                          <a:spcPts val="0"/>
                        </a:spcAft>
                      </a:pPr>
                      <a:r>
                        <a:rPr lang="zh-CN" sz="1200" kern="100">
                          <a:effectLst/>
                        </a:rPr>
                        <a:t>重量</a:t>
                      </a:r>
                      <a:endParaRPr lang="zh-CN" sz="1050" kern="100">
                        <a:effectLst/>
                        <a:latin typeface="等线"/>
                        <a:ea typeface="等线"/>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200" kern="100" dirty="0">
                          <a:effectLst/>
                        </a:rPr>
                        <a:t>830g</a:t>
                      </a:r>
                      <a:endParaRPr lang="zh-CN" sz="1050" kern="100" dirty="0">
                        <a:effectLst/>
                        <a:latin typeface="等线"/>
                        <a:ea typeface="等线"/>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98301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13</a:t>
            </a:fld>
            <a:endParaRPr lang="en-US" altLang="zh-CN"/>
          </a:p>
        </p:txBody>
      </p:sp>
      <p:sp>
        <p:nvSpPr>
          <p:cNvPr id="1048616" name="矩形 3"/>
          <p:cNvSpPr/>
          <p:nvPr/>
        </p:nvSpPr>
        <p:spPr>
          <a:xfrm>
            <a:off x="611561" y="884759"/>
            <a:ext cx="8136904" cy="5124480"/>
          </a:xfrm>
          <a:prstGeom prst="rect">
            <a:avLst/>
          </a:prstGeom>
        </p:spPr>
        <p:txBody>
          <a:bodyPr wrap="square">
            <a:spAutoFit/>
          </a:bodyPr>
          <a:lstStyle/>
          <a:p>
            <a:pPr marL="457200" lvl="0" indent="-457200" algn="just">
              <a:lnSpc>
                <a:spcPct val="150000"/>
              </a:lnSpc>
              <a:buClr>
                <a:srgbClr val="FF3300"/>
              </a:buClr>
              <a:buSzPct val="75000"/>
              <a:buFont typeface="+mj-lt"/>
              <a:buAutoNum type="arabicPeriod" startAt="7"/>
            </a:pPr>
            <a:r>
              <a:rPr lang="zh-CN" altLang="en-US" sz="2000" b="1" dirty="0">
                <a:solidFill>
                  <a:srgbClr val="000000"/>
                </a:solidFill>
                <a:latin typeface="宋体"/>
              </a:rPr>
              <a:t>转台研制过程</a:t>
            </a:r>
            <a:endParaRPr lang="en-US" altLang="zh-CN" sz="2000"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转台关键机械零部件需要满足高精度、大承载、轻质量的要求。</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设计中运用三维建模和有限元方法对异形结构件不同厚度和不同结构形式做出刚性对比分析，进行结构优化。</a:t>
            </a:r>
            <a:endParaRPr lang="en-US" altLang="zh-CN" b="1" dirty="0">
              <a:solidFill>
                <a:srgbClr val="000000"/>
              </a:solidFill>
              <a:latin typeface="宋体"/>
            </a:endParaRPr>
          </a:p>
          <a:p>
            <a:pPr marL="914400" lvl="1" indent="-457200" algn="just">
              <a:lnSpc>
                <a:spcPct val="150000"/>
              </a:lnSpc>
              <a:buClr>
                <a:srgbClr val="FF3300"/>
              </a:buClr>
              <a:buSzPct val="75000"/>
              <a:buFont typeface="+mj-ea"/>
              <a:buAutoNum type="circleNumDbPlain"/>
            </a:pPr>
            <a:r>
              <a:rPr lang="en-US" altLang="zh-CN" b="1" dirty="0">
                <a:solidFill>
                  <a:srgbClr val="000000"/>
                </a:solidFill>
                <a:latin typeface="宋体"/>
              </a:rPr>
              <a:t>U</a:t>
            </a:r>
            <a:r>
              <a:rPr lang="zh-CN" altLang="en-US" b="1" dirty="0">
                <a:solidFill>
                  <a:srgbClr val="000000"/>
                </a:solidFill>
                <a:latin typeface="宋体"/>
              </a:rPr>
              <a:t>型架研制</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第一版方案采取铝合金</a:t>
            </a:r>
            <a:r>
              <a:rPr lang="en-US" altLang="zh-CN" b="1" dirty="0">
                <a:solidFill>
                  <a:srgbClr val="000000"/>
                </a:solidFill>
                <a:latin typeface="宋体"/>
              </a:rPr>
              <a:t>3D</a:t>
            </a:r>
            <a:r>
              <a:rPr lang="zh-CN" altLang="en-US" b="1" dirty="0">
                <a:solidFill>
                  <a:srgbClr val="000000"/>
                </a:solidFill>
                <a:latin typeface="宋体"/>
              </a:rPr>
              <a:t>打印技术一体成型，再经过加工中心整体</a:t>
            </a:r>
            <a:r>
              <a:rPr lang="en-US" altLang="zh-CN" b="1" dirty="0">
                <a:solidFill>
                  <a:srgbClr val="000000"/>
                </a:solidFill>
                <a:latin typeface="宋体"/>
              </a:rPr>
              <a:t>CNC</a:t>
            </a:r>
            <a:r>
              <a:rPr lang="zh-CN" altLang="en-US" b="1" dirty="0">
                <a:solidFill>
                  <a:srgbClr val="000000"/>
                </a:solidFill>
                <a:latin typeface="宋体"/>
              </a:rPr>
              <a:t>加工。</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优点：可以使得内部结构是蜂窝网状结构，降低质量。缺点：打印周期长、成本高，</a:t>
            </a:r>
            <a:r>
              <a:rPr lang="en-US" altLang="zh-CN" b="1" dirty="0">
                <a:solidFill>
                  <a:srgbClr val="000000"/>
                </a:solidFill>
                <a:latin typeface="宋体"/>
              </a:rPr>
              <a:t>3D</a:t>
            </a:r>
            <a:r>
              <a:rPr lang="zh-CN" altLang="en-US" b="1" dirty="0">
                <a:solidFill>
                  <a:srgbClr val="000000"/>
                </a:solidFill>
                <a:latin typeface="宋体"/>
              </a:rPr>
              <a:t>打印过程中出现鼓包、变形等不可控因素。</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第二版采用五轴加工中心一体加工成型，对结构进一步优化，保证精度、刚性的同时质量减少了</a:t>
            </a:r>
            <a:r>
              <a:rPr lang="en-US" altLang="zh-CN" b="1" dirty="0">
                <a:solidFill>
                  <a:srgbClr val="000000"/>
                </a:solidFill>
                <a:latin typeface="宋体"/>
              </a:rPr>
              <a:t>2kg</a:t>
            </a:r>
            <a:r>
              <a:rPr lang="zh-CN" altLang="en-US" b="1" dirty="0">
                <a:solidFill>
                  <a:srgbClr val="000000"/>
                </a:solidFill>
                <a:latin typeface="宋体"/>
              </a:rPr>
              <a:t>。</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14821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8087F39C-DA07-4146-9BE6-BD889279E46C}" type="slidenum">
              <a:rPr lang="zh-CN" altLang="en-US" smtClean="0"/>
              <a:pPr>
                <a:defRPr/>
              </a:pPr>
              <a:t>14</a:t>
            </a:fld>
            <a:endParaRPr lang="zh-CN" altLang="en-US"/>
          </a:p>
        </p:txBody>
      </p:sp>
      <p:pic>
        <p:nvPicPr>
          <p:cNvPr id="3" name="图片 2"/>
          <p:cNvPicPr>
            <a:picLocks noChangeAspect="1"/>
          </p:cNvPicPr>
          <p:nvPr/>
        </p:nvPicPr>
        <p:blipFill>
          <a:blip r:embed="rId2"/>
          <a:stretch>
            <a:fillRect/>
          </a:stretch>
        </p:blipFill>
        <p:spPr>
          <a:xfrm>
            <a:off x="1043608" y="476672"/>
            <a:ext cx="2578427" cy="2268488"/>
          </a:xfrm>
          <a:prstGeom prst="rect">
            <a:avLst/>
          </a:prstGeom>
        </p:spPr>
      </p:pic>
      <p:pic>
        <p:nvPicPr>
          <p:cNvPr id="4" name="图片 3"/>
          <p:cNvPicPr>
            <a:picLocks noChangeAspect="1"/>
          </p:cNvPicPr>
          <p:nvPr/>
        </p:nvPicPr>
        <p:blipFill>
          <a:blip r:embed="rId3"/>
          <a:stretch>
            <a:fillRect/>
          </a:stretch>
        </p:blipFill>
        <p:spPr>
          <a:xfrm>
            <a:off x="1043608" y="3645024"/>
            <a:ext cx="2349447" cy="2362572"/>
          </a:xfrm>
          <a:prstGeom prst="rect">
            <a:avLst/>
          </a:prstGeom>
        </p:spPr>
      </p:pic>
      <p:pic>
        <p:nvPicPr>
          <p:cNvPr id="5" name="图片 4"/>
          <p:cNvPicPr>
            <a:picLocks noChangeAspect="1"/>
          </p:cNvPicPr>
          <p:nvPr/>
        </p:nvPicPr>
        <p:blipFill>
          <a:blip r:embed="rId4"/>
          <a:stretch>
            <a:fillRect/>
          </a:stretch>
        </p:blipFill>
        <p:spPr>
          <a:xfrm>
            <a:off x="4355976" y="476672"/>
            <a:ext cx="3325192" cy="2545120"/>
          </a:xfrm>
          <a:prstGeom prst="rect">
            <a:avLst/>
          </a:prstGeom>
        </p:spPr>
      </p:pic>
      <p:pic>
        <p:nvPicPr>
          <p:cNvPr id="6" name="图片 5"/>
          <p:cNvPicPr>
            <a:picLocks noChangeAspect="1"/>
          </p:cNvPicPr>
          <p:nvPr/>
        </p:nvPicPr>
        <p:blipFill>
          <a:blip r:embed="rId5"/>
          <a:stretch>
            <a:fillRect/>
          </a:stretch>
        </p:blipFill>
        <p:spPr>
          <a:xfrm>
            <a:off x="4860032" y="3669731"/>
            <a:ext cx="2566814" cy="2337865"/>
          </a:xfrm>
          <a:prstGeom prst="rect">
            <a:avLst/>
          </a:prstGeom>
        </p:spPr>
      </p:pic>
      <p:sp>
        <p:nvSpPr>
          <p:cNvPr id="7" name="文本框 6"/>
          <p:cNvSpPr txBox="1"/>
          <p:nvPr/>
        </p:nvSpPr>
        <p:spPr>
          <a:xfrm>
            <a:off x="1894239" y="2924944"/>
            <a:ext cx="877163" cy="369332"/>
          </a:xfrm>
          <a:prstGeom prst="rect">
            <a:avLst/>
          </a:prstGeom>
          <a:noFill/>
        </p:spPr>
        <p:txBody>
          <a:bodyPr wrap="none" rtlCol="0">
            <a:spAutoFit/>
          </a:bodyPr>
          <a:lstStyle/>
          <a:p>
            <a:r>
              <a:rPr lang="zh-CN" altLang="en-US" dirty="0"/>
              <a:t>第一版</a:t>
            </a:r>
          </a:p>
        </p:txBody>
      </p:sp>
      <p:sp>
        <p:nvSpPr>
          <p:cNvPr id="8" name="文本框 7"/>
          <p:cNvSpPr txBox="1"/>
          <p:nvPr/>
        </p:nvSpPr>
        <p:spPr>
          <a:xfrm>
            <a:off x="1779749" y="6237312"/>
            <a:ext cx="877163" cy="369332"/>
          </a:xfrm>
          <a:prstGeom prst="rect">
            <a:avLst/>
          </a:prstGeom>
          <a:noFill/>
        </p:spPr>
        <p:txBody>
          <a:bodyPr wrap="none" rtlCol="0">
            <a:spAutoFit/>
          </a:bodyPr>
          <a:lstStyle/>
          <a:p>
            <a:r>
              <a:rPr lang="zh-CN" altLang="en-US" dirty="0"/>
              <a:t>第二版</a:t>
            </a:r>
          </a:p>
        </p:txBody>
      </p:sp>
      <p:sp>
        <p:nvSpPr>
          <p:cNvPr id="9" name="文本框 8"/>
          <p:cNvSpPr txBox="1"/>
          <p:nvPr/>
        </p:nvSpPr>
        <p:spPr>
          <a:xfrm>
            <a:off x="5464574" y="3021792"/>
            <a:ext cx="1107996" cy="369332"/>
          </a:xfrm>
          <a:prstGeom prst="rect">
            <a:avLst/>
          </a:prstGeom>
          <a:noFill/>
        </p:spPr>
        <p:txBody>
          <a:bodyPr wrap="none" rtlCol="0">
            <a:spAutoFit/>
          </a:bodyPr>
          <a:lstStyle/>
          <a:p>
            <a:r>
              <a:rPr lang="zh-CN" altLang="en-US" dirty="0"/>
              <a:t>应力分析</a:t>
            </a:r>
          </a:p>
        </p:txBody>
      </p:sp>
      <p:sp>
        <p:nvSpPr>
          <p:cNvPr id="10" name="文本框 9"/>
          <p:cNvSpPr txBox="1"/>
          <p:nvPr/>
        </p:nvSpPr>
        <p:spPr>
          <a:xfrm>
            <a:off x="5868144" y="6237312"/>
            <a:ext cx="646331" cy="369332"/>
          </a:xfrm>
          <a:prstGeom prst="rect">
            <a:avLst/>
          </a:prstGeom>
          <a:noFill/>
        </p:spPr>
        <p:txBody>
          <a:bodyPr wrap="none" rtlCol="0">
            <a:spAutoFit/>
          </a:bodyPr>
          <a:lstStyle/>
          <a:p>
            <a:r>
              <a:rPr lang="zh-CN" altLang="en-US" dirty="0"/>
              <a:t>成品</a:t>
            </a:r>
          </a:p>
        </p:txBody>
      </p:sp>
    </p:spTree>
    <p:extLst>
      <p:ext uri="{BB962C8B-B14F-4D97-AF65-F5344CB8AC3E}">
        <p14:creationId xmlns:p14="http://schemas.microsoft.com/office/powerpoint/2010/main" val="1750018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15</a:t>
            </a:fld>
            <a:endParaRPr lang="en-US" altLang="zh-CN"/>
          </a:p>
        </p:txBody>
      </p:sp>
      <p:sp>
        <p:nvSpPr>
          <p:cNvPr id="1048616" name="矩形 3"/>
          <p:cNvSpPr/>
          <p:nvPr/>
        </p:nvSpPr>
        <p:spPr>
          <a:xfrm>
            <a:off x="611561" y="884759"/>
            <a:ext cx="8136904" cy="3416320"/>
          </a:xfrm>
          <a:prstGeom prst="rect">
            <a:avLst/>
          </a:prstGeom>
        </p:spPr>
        <p:txBody>
          <a:bodyPr wrap="square">
            <a:spAutoFit/>
          </a:bodyPr>
          <a:lstStyle/>
          <a:p>
            <a:pPr marL="914400" lvl="1" indent="-457200" algn="just">
              <a:lnSpc>
                <a:spcPct val="150000"/>
              </a:lnSpc>
              <a:buClr>
                <a:srgbClr val="FF3300"/>
              </a:buClr>
              <a:buSzPct val="75000"/>
              <a:buFont typeface="+mj-ea"/>
              <a:buAutoNum type="circleNumDbPlain" startAt="2"/>
            </a:pPr>
            <a:r>
              <a:rPr lang="zh-CN" altLang="en-US" b="1" dirty="0">
                <a:solidFill>
                  <a:srgbClr val="000000"/>
                </a:solidFill>
                <a:latin typeface="宋体"/>
              </a:rPr>
              <a:t>零件加工和组装调试</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2019</a:t>
            </a:r>
            <a:r>
              <a:rPr lang="zh-CN" altLang="en-US" b="1" dirty="0">
                <a:solidFill>
                  <a:srgbClr val="000000"/>
                </a:solidFill>
                <a:latin typeface="宋体"/>
              </a:rPr>
              <a:t>年</a:t>
            </a:r>
            <a:r>
              <a:rPr lang="en-US" altLang="zh-CN" b="1" dirty="0">
                <a:solidFill>
                  <a:srgbClr val="000000"/>
                </a:solidFill>
                <a:latin typeface="宋体"/>
              </a:rPr>
              <a:t>12</a:t>
            </a:r>
            <a:r>
              <a:rPr lang="zh-CN" altLang="en-US" b="1" dirty="0">
                <a:solidFill>
                  <a:srgbClr val="000000"/>
                </a:solidFill>
                <a:latin typeface="宋体"/>
              </a:rPr>
              <a:t>月完成电机、驱动器、控制器、电滑环采购</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2020</a:t>
            </a:r>
            <a:r>
              <a:rPr lang="zh-CN" altLang="en-US" b="1" dirty="0">
                <a:solidFill>
                  <a:srgbClr val="000000"/>
                </a:solidFill>
                <a:latin typeface="宋体"/>
              </a:rPr>
              <a:t>年</a:t>
            </a:r>
            <a:r>
              <a:rPr lang="en-US" altLang="zh-CN" b="1" dirty="0">
                <a:solidFill>
                  <a:srgbClr val="000000"/>
                </a:solidFill>
                <a:latin typeface="宋体"/>
              </a:rPr>
              <a:t>3</a:t>
            </a:r>
            <a:r>
              <a:rPr lang="zh-CN" altLang="en-US" b="1" dirty="0">
                <a:solidFill>
                  <a:srgbClr val="000000"/>
                </a:solidFill>
                <a:latin typeface="宋体"/>
              </a:rPr>
              <a:t>月完成测距仪安调机构加工</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2020</a:t>
            </a:r>
            <a:r>
              <a:rPr lang="zh-CN" altLang="en-US" b="1" dirty="0">
                <a:solidFill>
                  <a:srgbClr val="000000"/>
                </a:solidFill>
                <a:latin typeface="宋体"/>
              </a:rPr>
              <a:t>年</a:t>
            </a:r>
            <a:r>
              <a:rPr lang="en-US" altLang="zh-CN" b="1" dirty="0">
                <a:solidFill>
                  <a:srgbClr val="000000"/>
                </a:solidFill>
                <a:latin typeface="宋体"/>
              </a:rPr>
              <a:t>5</a:t>
            </a:r>
            <a:r>
              <a:rPr lang="zh-CN" altLang="en-US" b="1" dirty="0">
                <a:solidFill>
                  <a:srgbClr val="000000"/>
                </a:solidFill>
                <a:latin typeface="宋体"/>
              </a:rPr>
              <a:t>月完成了转台机械零部件加工。</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2020</a:t>
            </a:r>
            <a:r>
              <a:rPr lang="zh-CN" altLang="en-US" b="1" dirty="0">
                <a:solidFill>
                  <a:srgbClr val="000000"/>
                </a:solidFill>
                <a:latin typeface="宋体"/>
              </a:rPr>
              <a:t>年</a:t>
            </a:r>
            <a:r>
              <a:rPr lang="en-US" altLang="zh-CN" b="1" dirty="0">
                <a:solidFill>
                  <a:srgbClr val="000000"/>
                </a:solidFill>
                <a:latin typeface="宋体"/>
              </a:rPr>
              <a:t>6</a:t>
            </a:r>
            <a:r>
              <a:rPr lang="zh-CN" altLang="en-US" b="1" dirty="0">
                <a:solidFill>
                  <a:srgbClr val="000000"/>
                </a:solidFill>
                <a:latin typeface="宋体"/>
              </a:rPr>
              <a:t>月，转台发往大连厂家安装高精度编码器</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2020</a:t>
            </a:r>
            <a:r>
              <a:rPr lang="zh-CN" altLang="en-US" b="1" dirty="0">
                <a:solidFill>
                  <a:srgbClr val="000000"/>
                </a:solidFill>
                <a:latin typeface="宋体"/>
              </a:rPr>
              <a:t>年</a:t>
            </a:r>
            <a:r>
              <a:rPr lang="en-US" altLang="zh-CN" b="1" dirty="0">
                <a:solidFill>
                  <a:srgbClr val="000000"/>
                </a:solidFill>
                <a:latin typeface="宋体"/>
              </a:rPr>
              <a:t>7</a:t>
            </a:r>
            <a:r>
              <a:rPr lang="zh-CN" altLang="en-US" b="1" dirty="0">
                <a:solidFill>
                  <a:srgbClr val="000000"/>
                </a:solidFill>
                <a:latin typeface="宋体"/>
              </a:rPr>
              <a:t>月，编码器厂家反馈说光栅编码器反馈数据波动超差，达不到角秒级的检测精度。又重新加工了精度等级更高的转轴，调整轴系预紧力，发到厂家重新安装编码器。</a:t>
            </a: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2" name="图片 1"/>
          <p:cNvPicPr>
            <a:picLocks noChangeAspect="1"/>
          </p:cNvPicPr>
          <p:nvPr/>
        </p:nvPicPr>
        <p:blipFill>
          <a:blip r:embed="rId2"/>
          <a:stretch>
            <a:fillRect/>
          </a:stretch>
        </p:blipFill>
        <p:spPr>
          <a:xfrm>
            <a:off x="971600" y="4565638"/>
            <a:ext cx="4193377" cy="1939134"/>
          </a:xfrm>
          <a:prstGeom prst="rect">
            <a:avLst/>
          </a:prstGeom>
        </p:spPr>
      </p:pic>
      <p:pic>
        <p:nvPicPr>
          <p:cNvPr id="3" name="图片 2"/>
          <p:cNvPicPr>
            <a:picLocks noChangeAspect="1"/>
          </p:cNvPicPr>
          <p:nvPr/>
        </p:nvPicPr>
        <p:blipFill>
          <a:blip r:embed="rId3"/>
          <a:stretch>
            <a:fillRect/>
          </a:stretch>
        </p:blipFill>
        <p:spPr>
          <a:xfrm>
            <a:off x="5679377" y="4649665"/>
            <a:ext cx="2727553" cy="1771079"/>
          </a:xfrm>
          <a:prstGeom prst="rect">
            <a:avLst/>
          </a:prstGeom>
        </p:spPr>
      </p:pic>
    </p:spTree>
    <p:extLst>
      <p:ext uri="{BB962C8B-B14F-4D97-AF65-F5344CB8AC3E}">
        <p14:creationId xmlns:p14="http://schemas.microsoft.com/office/powerpoint/2010/main" val="2702677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16</a:t>
            </a:fld>
            <a:endParaRPr lang="en-US" altLang="zh-CN"/>
          </a:p>
        </p:txBody>
      </p:sp>
      <p:sp>
        <p:nvSpPr>
          <p:cNvPr id="1048616" name="矩形 3"/>
          <p:cNvSpPr/>
          <p:nvPr/>
        </p:nvSpPr>
        <p:spPr>
          <a:xfrm>
            <a:off x="611561" y="884759"/>
            <a:ext cx="4680519" cy="2585323"/>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2020</a:t>
            </a:r>
            <a:r>
              <a:rPr lang="zh-CN" altLang="en-US" b="1" dirty="0">
                <a:solidFill>
                  <a:srgbClr val="000000"/>
                </a:solidFill>
                <a:latin typeface="宋体"/>
              </a:rPr>
              <a:t>年</a:t>
            </a:r>
            <a:r>
              <a:rPr lang="en-US" altLang="zh-CN" b="1" dirty="0">
                <a:solidFill>
                  <a:srgbClr val="000000"/>
                </a:solidFill>
                <a:latin typeface="宋体"/>
              </a:rPr>
              <a:t>8</a:t>
            </a:r>
            <a:r>
              <a:rPr lang="zh-CN" altLang="en-US" b="1" dirty="0">
                <a:solidFill>
                  <a:srgbClr val="000000"/>
                </a:solidFill>
                <a:latin typeface="宋体"/>
              </a:rPr>
              <a:t>月，编码器厂家反馈，调试时不小心把光栅给打坏了，得重新定制补货，重新安装调试，需要</a:t>
            </a:r>
            <a:r>
              <a:rPr lang="en-US" altLang="zh-CN" b="1" dirty="0">
                <a:solidFill>
                  <a:srgbClr val="000000"/>
                </a:solidFill>
                <a:latin typeface="宋体"/>
              </a:rPr>
              <a:t>48</a:t>
            </a:r>
            <a:r>
              <a:rPr lang="zh-CN" altLang="en-US" b="1" dirty="0">
                <a:solidFill>
                  <a:srgbClr val="000000"/>
                </a:solidFill>
                <a:latin typeface="宋体"/>
              </a:rPr>
              <a:t>天左右。</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2020</a:t>
            </a:r>
            <a:r>
              <a:rPr lang="zh-CN" altLang="en-US" b="1" dirty="0">
                <a:solidFill>
                  <a:srgbClr val="000000"/>
                </a:solidFill>
                <a:latin typeface="宋体"/>
              </a:rPr>
              <a:t>年</a:t>
            </a:r>
            <a:r>
              <a:rPr lang="en-US" altLang="zh-CN" b="1" dirty="0">
                <a:solidFill>
                  <a:srgbClr val="000000"/>
                </a:solidFill>
                <a:latin typeface="宋体"/>
              </a:rPr>
              <a:t>10</a:t>
            </a:r>
            <a:r>
              <a:rPr lang="zh-CN" altLang="en-US" b="1" dirty="0">
                <a:solidFill>
                  <a:srgbClr val="000000"/>
                </a:solidFill>
                <a:latin typeface="宋体"/>
              </a:rPr>
              <a:t>月转台编码器安装调试完毕，开始运动控制调试。</a:t>
            </a: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4" name="图片 3"/>
          <p:cNvPicPr>
            <a:picLocks noChangeAspect="1"/>
          </p:cNvPicPr>
          <p:nvPr/>
        </p:nvPicPr>
        <p:blipFill>
          <a:blip r:embed="rId2"/>
          <a:stretch>
            <a:fillRect/>
          </a:stretch>
        </p:blipFill>
        <p:spPr>
          <a:xfrm>
            <a:off x="5292080" y="980728"/>
            <a:ext cx="1841376" cy="2745015"/>
          </a:xfrm>
          <a:prstGeom prst="rect">
            <a:avLst/>
          </a:prstGeom>
        </p:spPr>
      </p:pic>
      <p:pic>
        <p:nvPicPr>
          <p:cNvPr id="5" name="图片 4"/>
          <p:cNvPicPr>
            <a:picLocks noChangeAspect="1"/>
          </p:cNvPicPr>
          <p:nvPr/>
        </p:nvPicPr>
        <p:blipFill>
          <a:blip r:embed="rId3"/>
          <a:stretch>
            <a:fillRect/>
          </a:stretch>
        </p:blipFill>
        <p:spPr>
          <a:xfrm>
            <a:off x="7167114" y="980728"/>
            <a:ext cx="1941390" cy="2745015"/>
          </a:xfrm>
          <a:prstGeom prst="rect">
            <a:avLst/>
          </a:prstGeom>
        </p:spPr>
      </p:pic>
      <p:sp>
        <p:nvSpPr>
          <p:cNvPr id="10" name="矩形 3"/>
          <p:cNvSpPr/>
          <p:nvPr/>
        </p:nvSpPr>
        <p:spPr>
          <a:xfrm>
            <a:off x="522932" y="3809203"/>
            <a:ext cx="4493486" cy="2585323"/>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解决了陶瓷电机的闭环控制问题。</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完成了安装</a:t>
            </a:r>
            <a:r>
              <a:rPr lang="zh-CN" altLang="zh-CN" b="1" dirty="0">
                <a:solidFill>
                  <a:srgbClr val="000000"/>
                </a:solidFill>
                <a:latin typeface="宋体"/>
              </a:rPr>
              <a:t>相机、测距仪</a:t>
            </a:r>
            <a:r>
              <a:rPr lang="zh-CN" altLang="en-US" b="1" dirty="0">
                <a:solidFill>
                  <a:srgbClr val="000000"/>
                </a:solidFill>
                <a:latin typeface="宋体"/>
              </a:rPr>
              <a:t>后的运动调试</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zh-CN" b="1" dirty="0">
                <a:solidFill>
                  <a:srgbClr val="000000"/>
                </a:solidFill>
                <a:latin typeface="宋体"/>
              </a:rPr>
              <a:t>滑环</a:t>
            </a:r>
            <a:r>
              <a:rPr lang="zh-CN" altLang="en-US" b="1" dirty="0">
                <a:solidFill>
                  <a:srgbClr val="000000"/>
                </a:solidFill>
                <a:latin typeface="宋体"/>
              </a:rPr>
              <a:t>运动</a:t>
            </a:r>
            <a:r>
              <a:rPr lang="zh-CN" altLang="en-US" b="1" dirty="0" smtClean="0">
                <a:solidFill>
                  <a:srgbClr val="000000"/>
                </a:solidFill>
                <a:latin typeface="宋体"/>
              </a:rPr>
              <a:t>测试</a:t>
            </a:r>
            <a:endParaRPr lang="en-US" altLang="zh-CN" b="1" dirty="0" smtClean="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smtClean="0">
                <a:solidFill>
                  <a:srgbClr val="000000"/>
                </a:solidFill>
                <a:latin typeface="宋体"/>
              </a:rPr>
              <a:t>正在进行运动</a:t>
            </a:r>
            <a:r>
              <a:rPr lang="zh-CN" altLang="en-US" b="1" dirty="0">
                <a:solidFill>
                  <a:srgbClr val="000000"/>
                </a:solidFill>
                <a:latin typeface="宋体"/>
              </a:rPr>
              <a:t>控制功能</a:t>
            </a:r>
            <a:r>
              <a:rPr lang="zh-CN" altLang="en-US" b="1" dirty="0" smtClean="0">
                <a:solidFill>
                  <a:srgbClr val="000000"/>
                </a:solidFill>
                <a:latin typeface="宋体"/>
              </a:rPr>
              <a:t>完善和定位精度调试。</a:t>
            </a:r>
            <a:endParaRPr lang="zh-CN" altLang="en-US" b="1" dirty="0">
              <a:solidFill>
                <a:srgbClr val="000000"/>
              </a:solidFill>
              <a:latin typeface="宋体"/>
            </a:endParaRPr>
          </a:p>
        </p:txBody>
      </p:sp>
      <p:pic>
        <p:nvPicPr>
          <p:cNvPr id="6" name="图片 5"/>
          <p:cNvPicPr>
            <a:picLocks noChangeAspect="1"/>
          </p:cNvPicPr>
          <p:nvPr/>
        </p:nvPicPr>
        <p:blipFill>
          <a:blip r:embed="rId4"/>
          <a:stretch>
            <a:fillRect/>
          </a:stretch>
        </p:blipFill>
        <p:spPr>
          <a:xfrm>
            <a:off x="5292080" y="3988582"/>
            <a:ext cx="1909019" cy="2550330"/>
          </a:xfrm>
          <a:prstGeom prst="rect">
            <a:avLst/>
          </a:prstGeom>
        </p:spPr>
      </p:pic>
      <p:pic>
        <p:nvPicPr>
          <p:cNvPr id="7" name="图片 6"/>
          <p:cNvPicPr>
            <a:picLocks noChangeAspect="1"/>
          </p:cNvPicPr>
          <p:nvPr/>
        </p:nvPicPr>
        <p:blipFill>
          <a:blip r:embed="rId5"/>
          <a:stretch>
            <a:fillRect/>
          </a:stretch>
        </p:blipFill>
        <p:spPr>
          <a:xfrm>
            <a:off x="7316125" y="3809203"/>
            <a:ext cx="1792379" cy="2993395"/>
          </a:xfrm>
          <a:prstGeom prst="rect">
            <a:avLst/>
          </a:prstGeom>
        </p:spPr>
      </p:pic>
    </p:spTree>
    <p:extLst>
      <p:ext uri="{BB962C8B-B14F-4D97-AF65-F5344CB8AC3E}">
        <p14:creationId xmlns:p14="http://schemas.microsoft.com/office/powerpoint/2010/main" val="2991116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17</a:t>
            </a:fld>
            <a:endParaRPr lang="en-US" altLang="zh-CN"/>
          </a:p>
        </p:txBody>
      </p:sp>
      <p:sp>
        <p:nvSpPr>
          <p:cNvPr id="1048616" name="矩形 3"/>
          <p:cNvSpPr/>
          <p:nvPr/>
        </p:nvSpPr>
        <p:spPr>
          <a:xfrm>
            <a:off x="611561" y="884759"/>
            <a:ext cx="5832647" cy="4016484"/>
          </a:xfrm>
          <a:prstGeom prst="rect">
            <a:avLst/>
          </a:prstGeom>
        </p:spPr>
        <p:txBody>
          <a:bodyPr wrap="square">
            <a:spAutoFit/>
          </a:bodyPr>
          <a:lstStyle/>
          <a:p>
            <a:pPr marL="514350" lvl="0" indent="-514350" algn="just">
              <a:lnSpc>
                <a:spcPct val="150000"/>
              </a:lnSpc>
              <a:buClr>
                <a:srgbClr val="FF3300"/>
              </a:buClr>
              <a:buSzPct val="75000"/>
              <a:buFont typeface="+mj-ea"/>
              <a:buAutoNum type="ea1JpnChsDbPeriod" startAt="2"/>
            </a:pPr>
            <a:r>
              <a:rPr lang="zh-CN" altLang="en-US" sz="2400" b="1" dirty="0">
                <a:solidFill>
                  <a:srgbClr val="000000"/>
                </a:solidFill>
                <a:latin typeface="宋体"/>
              </a:rPr>
              <a:t>视觉仪校准补偿研究</a:t>
            </a:r>
            <a:r>
              <a:rPr lang="zh-CN" altLang="en-US" sz="2000" b="1" dirty="0">
                <a:solidFill>
                  <a:srgbClr val="000000"/>
                </a:solidFill>
                <a:latin typeface="宋体"/>
              </a:rPr>
              <a:t>（王铜）</a:t>
            </a:r>
            <a:endParaRPr lang="en-US" altLang="zh-CN" sz="2000" b="1" dirty="0">
              <a:solidFill>
                <a:srgbClr val="000000"/>
              </a:solidFill>
              <a:latin typeface="宋体"/>
            </a:endParaRPr>
          </a:p>
          <a:p>
            <a:pPr marL="457200" lvl="0" indent="-457200" algn="just">
              <a:lnSpc>
                <a:spcPct val="150000"/>
              </a:lnSpc>
              <a:buClr>
                <a:srgbClr val="FF3300"/>
              </a:buClr>
              <a:buSzPct val="75000"/>
              <a:buFont typeface="+mj-lt"/>
              <a:buAutoNum type="arabicPeriod"/>
            </a:pPr>
            <a:r>
              <a:rPr lang="zh-CN" altLang="en-US" sz="2000" b="1" dirty="0">
                <a:solidFill>
                  <a:srgbClr val="000000"/>
                </a:solidFill>
                <a:latin typeface="宋体"/>
              </a:rPr>
              <a:t>视觉仪的轴系精密</a:t>
            </a:r>
            <a:r>
              <a:rPr lang="zh-CN" altLang="en-US" sz="2000" b="1" dirty="0" smtClean="0">
                <a:solidFill>
                  <a:srgbClr val="000000"/>
                </a:solidFill>
                <a:latin typeface="宋体"/>
              </a:rPr>
              <a:t>调整（转台、相机、测距仪）</a:t>
            </a:r>
            <a:endParaRPr lang="en-US" altLang="zh-CN" sz="2000" b="1" dirty="0">
              <a:solidFill>
                <a:srgbClr val="000000"/>
              </a:solidFill>
              <a:latin typeface="宋体"/>
            </a:endParaRPr>
          </a:p>
          <a:p>
            <a:pPr marL="457200" lvl="0" indent="-457200" algn="just">
              <a:lnSpc>
                <a:spcPct val="150000"/>
              </a:lnSpc>
              <a:buClr>
                <a:srgbClr val="FF3300"/>
              </a:buClr>
              <a:buSzPct val="75000"/>
              <a:buFont typeface="+mj-ea"/>
              <a:buAutoNum type="circleNumDbPlain"/>
            </a:pPr>
            <a:r>
              <a:rPr lang="zh-CN" altLang="en-US" b="1" dirty="0">
                <a:solidFill>
                  <a:srgbClr val="000000"/>
                </a:solidFill>
                <a:latin typeface="宋体"/>
              </a:rPr>
              <a:t>量测相机的内参数标定及引出</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建立了摄影测量共线模型及十参数模型，作为相机参数标定的数学模型。</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采购了一批摄影测量与激光跟踪仪共用靶标</a:t>
            </a:r>
            <a:r>
              <a:rPr lang="zh-CN" altLang="en-US" b="1" dirty="0" smtClean="0">
                <a:solidFill>
                  <a:srgbClr val="000000"/>
                </a:solidFill>
                <a:latin typeface="宋体"/>
              </a:rPr>
              <a:t>，应用高</a:t>
            </a:r>
            <a:r>
              <a:rPr lang="zh-CN" altLang="en-US" b="1" dirty="0">
                <a:solidFill>
                  <a:srgbClr val="000000"/>
                </a:solidFill>
                <a:latin typeface="宋体"/>
              </a:rPr>
              <a:t>精度三维标定场，通过量测相机与激光跟踪仪的共同测量，实现量测相机参数的引出。</a:t>
            </a:r>
          </a:p>
          <a:p>
            <a:pPr marL="914400" lvl="1" indent="-457200" algn="just">
              <a:lnSpc>
                <a:spcPct val="150000"/>
              </a:lnSpc>
              <a:buClr>
                <a:srgbClr val="FF3300"/>
              </a:buClr>
              <a:buSzPct val="75000"/>
              <a:buFont typeface="Wingdings" panose="05000000000000000000" pitchFamily="2" charset="2"/>
              <a:buChar char="Ø"/>
            </a:pP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2" name="图片 1"/>
          <p:cNvPicPr>
            <a:picLocks noChangeAspect="1"/>
          </p:cNvPicPr>
          <p:nvPr/>
        </p:nvPicPr>
        <p:blipFill>
          <a:blip r:embed="rId3"/>
          <a:stretch>
            <a:fillRect/>
          </a:stretch>
        </p:blipFill>
        <p:spPr>
          <a:xfrm>
            <a:off x="7012164" y="3010168"/>
            <a:ext cx="1736300" cy="1442405"/>
          </a:xfrm>
          <a:prstGeom prst="rect">
            <a:avLst/>
          </a:prstGeom>
        </p:spPr>
      </p:pic>
      <p:pic>
        <p:nvPicPr>
          <p:cNvPr id="3" name="图片 2"/>
          <p:cNvPicPr>
            <a:picLocks noChangeAspect="1"/>
          </p:cNvPicPr>
          <p:nvPr/>
        </p:nvPicPr>
        <p:blipFill>
          <a:blip r:embed="rId4"/>
          <a:stretch>
            <a:fillRect/>
          </a:stretch>
        </p:blipFill>
        <p:spPr>
          <a:xfrm>
            <a:off x="1189861" y="4951821"/>
            <a:ext cx="1941979" cy="1749127"/>
          </a:xfrm>
          <a:prstGeom prst="rect">
            <a:avLst/>
          </a:prstGeom>
        </p:spPr>
      </p:pic>
      <p:graphicFrame>
        <p:nvGraphicFramePr>
          <p:cNvPr id="13" name="Object 3"/>
          <p:cNvGraphicFramePr>
            <a:graphicFrameLocks noChangeAspect="1"/>
          </p:cNvGraphicFramePr>
          <p:nvPr>
            <p:extLst>
              <p:ext uri="{D42A27DB-BD31-4B8C-83A1-F6EECF244321}">
                <p14:modId xmlns:p14="http://schemas.microsoft.com/office/powerpoint/2010/main" val="420924267"/>
              </p:ext>
            </p:extLst>
          </p:nvPr>
        </p:nvGraphicFramePr>
        <p:xfrm>
          <a:off x="3667279" y="4725332"/>
          <a:ext cx="4289097" cy="1075074"/>
        </p:xfrm>
        <a:graphic>
          <a:graphicData uri="http://schemas.openxmlformats.org/presentationml/2006/ole">
            <mc:AlternateContent xmlns:mc="http://schemas.openxmlformats.org/markup-compatibility/2006">
              <mc:Choice xmlns:v="urn:schemas-microsoft-com:vml" Requires="v">
                <p:oleObj spid="_x0000_s1102" name="Equation" r:id="rId5" imgW="3644900" imgH="914400" progId="Equation.DSMT4">
                  <p:embed/>
                </p:oleObj>
              </mc:Choice>
              <mc:Fallback>
                <p:oleObj name="Equation" r:id="rId5" imgW="3644900" imgH="914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279" y="4725332"/>
                        <a:ext cx="4289097" cy="1075074"/>
                      </a:xfrm>
                      <a:prstGeom prst="rect">
                        <a:avLst/>
                      </a:prstGeom>
                      <a:noFill/>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7634759"/>
              </p:ext>
            </p:extLst>
          </p:nvPr>
        </p:nvGraphicFramePr>
        <p:xfrm>
          <a:off x="3667279" y="5933640"/>
          <a:ext cx="5081185" cy="599389"/>
        </p:xfrm>
        <a:graphic>
          <a:graphicData uri="http://schemas.openxmlformats.org/presentationml/2006/ole">
            <mc:AlternateContent xmlns:mc="http://schemas.openxmlformats.org/markup-compatibility/2006">
              <mc:Choice xmlns:v="urn:schemas-microsoft-com:vml" Requires="v">
                <p:oleObj spid="_x0000_s1103" name="Equation" r:id="rId7" imgW="3556000" imgH="419100" progId="Equation.DSMT4">
                  <p:embed/>
                </p:oleObj>
              </mc:Choice>
              <mc:Fallback>
                <p:oleObj name="Equation" r:id="rId7" imgW="3556000" imgH="419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279" y="5933640"/>
                        <a:ext cx="5081185" cy="599389"/>
                      </a:xfrm>
                      <a:prstGeom prst="rect">
                        <a:avLst/>
                      </a:prstGeom>
                      <a:noFill/>
                    </p:spPr>
                  </p:pic>
                </p:oleObj>
              </mc:Fallback>
            </mc:AlternateContent>
          </a:graphicData>
        </a:graphic>
      </p:graphicFrame>
      <p:pic>
        <p:nvPicPr>
          <p:cNvPr id="4" name="图片 3">
            <a:extLst>
              <a:ext uri="{FF2B5EF4-FFF2-40B4-BE49-F238E27FC236}">
                <a16:creationId xmlns="" xmlns:a16="http://schemas.microsoft.com/office/drawing/2014/main" id="{88955810-5038-4C66-83CB-FE4C2692AC2C}"/>
              </a:ext>
            </a:extLst>
          </p:cNvPr>
          <p:cNvPicPr>
            <a:picLocks noChangeAspect="1"/>
          </p:cNvPicPr>
          <p:nvPr/>
        </p:nvPicPr>
        <p:blipFill>
          <a:blip r:embed="rId9"/>
          <a:stretch>
            <a:fillRect/>
          </a:stretch>
        </p:blipFill>
        <p:spPr>
          <a:xfrm>
            <a:off x="6722612" y="781235"/>
            <a:ext cx="2315403" cy="1879283"/>
          </a:xfrm>
          <a:prstGeom prst="rect">
            <a:avLst/>
          </a:prstGeom>
        </p:spPr>
      </p:pic>
    </p:spTree>
    <p:extLst>
      <p:ext uri="{BB962C8B-B14F-4D97-AF65-F5344CB8AC3E}">
        <p14:creationId xmlns:p14="http://schemas.microsoft.com/office/powerpoint/2010/main" val="3656863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18</a:t>
            </a:fld>
            <a:endParaRPr lang="en-US" altLang="zh-CN"/>
          </a:p>
        </p:txBody>
      </p:sp>
      <p:sp>
        <p:nvSpPr>
          <p:cNvPr id="1048616" name="矩形 3"/>
          <p:cNvSpPr/>
          <p:nvPr/>
        </p:nvSpPr>
        <p:spPr>
          <a:xfrm>
            <a:off x="611560" y="709583"/>
            <a:ext cx="7272807" cy="5909310"/>
          </a:xfrm>
          <a:prstGeom prst="rect">
            <a:avLst/>
          </a:prstGeom>
        </p:spPr>
        <p:txBody>
          <a:bodyPr wrap="square">
            <a:spAutoFit/>
          </a:bodyPr>
          <a:lstStyle/>
          <a:p>
            <a:pPr marL="457200" lvl="0" indent="-457200" algn="just">
              <a:lnSpc>
                <a:spcPct val="150000"/>
              </a:lnSpc>
              <a:buClr>
                <a:srgbClr val="FF3300"/>
              </a:buClr>
              <a:buSzPct val="75000"/>
              <a:buFont typeface="+mj-ea"/>
              <a:buAutoNum type="circleNumDbPlain" startAt="2"/>
            </a:pPr>
            <a:r>
              <a:rPr lang="zh-CN" altLang="en-US" b="1" dirty="0">
                <a:solidFill>
                  <a:srgbClr val="000000"/>
                </a:solidFill>
                <a:latin typeface="宋体"/>
              </a:rPr>
              <a:t>转台轴系的标定及引出</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搭建三坐标机标定平台，让转台分别进行水平转动和俯仰转动，三坐标机的接触测头对转台轴系外部基准进行测量，从而将横轴和竖轴的轴心位置引出。</a:t>
            </a:r>
          </a:p>
          <a:p>
            <a:pPr marL="457200" indent="-457200" algn="just">
              <a:lnSpc>
                <a:spcPct val="150000"/>
              </a:lnSpc>
              <a:buClr>
                <a:srgbClr val="FF3300"/>
              </a:buClr>
              <a:buSzPct val="75000"/>
              <a:buFont typeface="+mj-ea"/>
              <a:buAutoNum type="circleNumDbPlain" startAt="2"/>
            </a:pPr>
            <a:r>
              <a:rPr lang="zh-CN" altLang="en-US" b="1" dirty="0" smtClean="0">
                <a:solidFill>
                  <a:srgbClr val="000000"/>
                </a:solidFill>
                <a:latin typeface="宋体"/>
              </a:rPr>
              <a:t>测距仪零点的</a:t>
            </a:r>
            <a:r>
              <a:rPr lang="zh-CN" altLang="en-US" b="1" dirty="0">
                <a:solidFill>
                  <a:srgbClr val="000000"/>
                </a:solidFill>
                <a:latin typeface="宋体"/>
              </a:rPr>
              <a:t>标定及引出</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采用三点直线测量法</a:t>
            </a:r>
            <a:r>
              <a:rPr lang="zh-CN" altLang="en-US" b="1" dirty="0" smtClean="0">
                <a:solidFill>
                  <a:srgbClr val="000000"/>
                </a:solidFill>
                <a:latin typeface="宋体"/>
              </a:rPr>
              <a:t>，利用基线导轨构建直线，测距仪</a:t>
            </a:r>
            <a:r>
              <a:rPr lang="zh-CN" altLang="en-US" b="1" dirty="0">
                <a:solidFill>
                  <a:srgbClr val="000000"/>
                </a:solidFill>
                <a:latin typeface="宋体"/>
              </a:rPr>
              <a:t>安置在直线外以及直线内进行测距较差，标定出仪器测距零点参数定。</a:t>
            </a: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按照光强示值将角锥靶标调整到测距仪视准轴线上，应用激光跟踪仪测量角锥靶标位置，实现测距仪激光束轴线引出标定。</a:t>
            </a:r>
            <a:endParaRPr lang="en-US" altLang="zh-CN" b="1" dirty="0">
              <a:solidFill>
                <a:srgbClr val="000000"/>
              </a:solidFill>
              <a:latin typeface="宋体"/>
            </a:endParaRPr>
          </a:p>
          <a:p>
            <a:pPr marL="457200" indent="-457200" algn="just">
              <a:lnSpc>
                <a:spcPct val="150000"/>
              </a:lnSpc>
              <a:buClr>
                <a:srgbClr val="FF3300"/>
              </a:buClr>
              <a:buSzPct val="75000"/>
              <a:buFont typeface="+mj-ea"/>
              <a:buAutoNum type="circleNumDbPlain" startAt="2"/>
            </a:pPr>
            <a:r>
              <a:rPr lang="zh-CN" altLang="en-US" b="1" dirty="0">
                <a:solidFill>
                  <a:srgbClr val="000000"/>
                </a:solidFill>
                <a:latin typeface="宋体"/>
              </a:rPr>
              <a:t>系统间的精密装配</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在三坐标机标定平台上，以转台的轴系为基准，通过微调机构，对量测相机</a:t>
            </a:r>
            <a:r>
              <a:rPr lang="zh-CN" altLang="en-US" b="1" dirty="0" smtClean="0">
                <a:solidFill>
                  <a:srgbClr val="000000"/>
                </a:solidFill>
                <a:latin typeface="宋体"/>
              </a:rPr>
              <a:t>的坐标系</a:t>
            </a:r>
            <a:r>
              <a:rPr lang="zh-CN" altLang="en-US" b="1" dirty="0">
                <a:solidFill>
                  <a:srgbClr val="000000"/>
                </a:solidFill>
                <a:latin typeface="宋体"/>
              </a:rPr>
              <a:t>以及测距仪</a:t>
            </a:r>
            <a:r>
              <a:rPr lang="zh-CN" altLang="en-US" b="1" dirty="0" smtClean="0">
                <a:solidFill>
                  <a:srgbClr val="000000"/>
                </a:solidFill>
                <a:latin typeface="宋体"/>
              </a:rPr>
              <a:t>的坐标系</a:t>
            </a:r>
            <a:r>
              <a:rPr lang="zh-CN" altLang="en-US" b="1" dirty="0">
                <a:solidFill>
                  <a:srgbClr val="000000"/>
                </a:solidFill>
                <a:latin typeface="宋体"/>
              </a:rPr>
              <a:t>进行准直调整。</a:t>
            </a: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4" name="图片 3"/>
          <p:cNvPicPr>
            <a:picLocks noChangeAspect="1"/>
          </p:cNvPicPr>
          <p:nvPr/>
        </p:nvPicPr>
        <p:blipFill>
          <a:blip r:embed="rId2"/>
          <a:stretch>
            <a:fillRect/>
          </a:stretch>
        </p:blipFill>
        <p:spPr>
          <a:xfrm>
            <a:off x="2915816" y="3789040"/>
            <a:ext cx="3475021" cy="317019"/>
          </a:xfrm>
          <a:prstGeom prst="rect">
            <a:avLst/>
          </a:prstGeom>
        </p:spPr>
      </p:pic>
    </p:spTree>
    <p:extLst>
      <p:ext uri="{BB962C8B-B14F-4D97-AF65-F5344CB8AC3E}">
        <p14:creationId xmlns:p14="http://schemas.microsoft.com/office/powerpoint/2010/main" val="265377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19</a:t>
            </a:fld>
            <a:endParaRPr lang="en-US" altLang="zh-CN"/>
          </a:p>
        </p:txBody>
      </p:sp>
      <p:sp>
        <p:nvSpPr>
          <p:cNvPr id="1048616" name="矩形 3"/>
          <p:cNvSpPr/>
          <p:nvPr/>
        </p:nvSpPr>
        <p:spPr>
          <a:xfrm>
            <a:off x="611561" y="836712"/>
            <a:ext cx="7272807" cy="1689373"/>
          </a:xfrm>
          <a:prstGeom prst="rect">
            <a:avLst/>
          </a:prstGeom>
        </p:spPr>
        <p:txBody>
          <a:bodyPr wrap="square">
            <a:spAutoFit/>
          </a:bodyPr>
          <a:lstStyle/>
          <a:p>
            <a:pPr marL="457200" lvl="0" indent="-457200" algn="just">
              <a:lnSpc>
                <a:spcPct val="150000"/>
              </a:lnSpc>
              <a:buClr>
                <a:srgbClr val="FF3300"/>
              </a:buClr>
              <a:buSzPct val="75000"/>
              <a:buFont typeface="+mj-lt"/>
              <a:buAutoNum type="arabicPeriod" startAt="2"/>
            </a:pPr>
            <a:r>
              <a:rPr lang="zh-CN" altLang="en-US" b="1" dirty="0">
                <a:solidFill>
                  <a:srgbClr val="000000"/>
                </a:solidFill>
                <a:latin typeface="宋体"/>
              </a:rPr>
              <a:t>视觉仪的参数校准</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需校准的误差项包括：</a:t>
            </a:r>
            <a:endParaRPr lang="en-US" altLang="zh-CN" b="1" dirty="0">
              <a:solidFill>
                <a:srgbClr val="000000"/>
              </a:solidFill>
              <a:latin typeface="宋体"/>
            </a:endParaRPr>
          </a:p>
          <a:p>
            <a:pPr marL="914400" lvl="1" indent="-457200" algn="just">
              <a:lnSpc>
                <a:spcPct val="150000"/>
              </a:lnSpc>
              <a:buClr>
                <a:srgbClr val="FF3300"/>
              </a:buClr>
              <a:buSzPct val="75000"/>
              <a:buFont typeface="+mj-ea"/>
              <a:buAutoNum type="circleNumDbPlain"/>
            </a:pPr>
            <a:r>
              <a:rPr lang="zh-CN" altLang="en-US" b="1" dirty="0">
                <a:solidFill>
                  <a:srgbClr val="000000"/>
                </a:solidFill>
                <a:latin typeface="宋体"/>
              </a:rPr>
              <a:t>测角码盘的偏心误差：度盘分划线的中心与照准部旋转中心不重合所致。</a:t>
            </a: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2" name="图片 1">
            <a:extLst>
              <a:ext uri="{FF2B5EF4-FFF2-40B4-BE49-F238E27FC236}">
                <a16:creationId xmlns="" xmlns:a16="http://schemas.microsoft.com/office/drawing/2014/main" id="{D3FCC1FF-EFBE-4D00-A005-B1BBFD40F66D}"/>
              </a:ext>
            </a:extLst>
          </p:cNvPr>
          <p:cNvPicPr>
            <a:picLocks noChangeAspect="1"/>
          </p:cNvPicPr>
          <p:nvPr/>
        </p:nvPicPr>
        <p:blipFill>
          <a:blip r:embed="rId3"/>
          <a:stretch>
            <a:fillRect/>
          </a:stretch>
        </p:blipFill>
        <p:spPr>
          <a:xfrm>
            <a:off x="3203848" y="2490674"/>
            <a:ext cx="1591194" cy="1511939"/>
          </a:xfrm>
          <a:prstGeom prst="rect">
            <a:avLst/>
          </a:prstGeom>
        </p:spPr>
      </p:pic>
      <p:graphicFrame>
        <p:nvGraphicFramePr>
          <p:cNvPr id="7" name="Object 2">
            <a:extLst>
              <a:ext uri="{FF2B5EF4-FFF2-40B4-BE49-F238E27FC236}">
                <a16:creationId xmlns="" xmlns:a16="http://schemas.microsoft.com/office/drawing/2014/main" id="{CB17A4DF-845A-4D6C-B201-9F8735F4D4D5}"/>
              </a:ext>
            </a:extLst>
          </p:cNvPr>
          <p:cNvGraphicFramePr>
            <a:graphicFrameLocks noChangeAspect="1"/>
          </p:cNvGraphicFramePr>
          <p:nvPr>
            <p:extLst>
              <p:ext uri="{D42A27DB-BD31-4B8C-83A1-F6EECF244321}">
                <p14:modId xmlns:p14="http://schemas.microsoft.com/office/powerpoint/2010/main" val="1038710066"/>
              </p:ext>
            </p:extLst>
          </p:nvPr>
        </p:nvGraphicFramePr>
        <p:xfrm>
          <a:off x="5384477" y="2930671"/>
          <a:ext cx="1910456" cy="571504"/>
        </p:xfrm>
        <a:graphic>
          <a:graphicData uri="http://schemas.openxmlformats.org/presentationml/2006/ole">
            <mc:AlternateContent xmlns:mc="http://schemas.openxmlformats.org/markup-compatibility/2006">
              <mc:Choice xmlns:v="urn:schemas-microsoft-com:vml" Requires="v">
                <p:oleObj spid="_x0000_s2126" name="Equation" r:id="rId4" imgW="1117600" imgH="330200" progId="Equation.DSMT4">
                  <p:embed/>
                </p:oleObj>
              </mc:Choice>
              <mc:Fallback>
                <p:oleObj name="Equation" r:id="rId4" imgW="1117600" imgH="330200" progId="Equation.DSMT4">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477" y="2930671"/>
                        <a:ext cx="1910456"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矩形 3">
            <a:extLst>
              <a:ext uri="{FF2B5EF4-FFF2-40B4-BE49-F238E27FC236}">
                <a16:creationId xmlns="" xmlns:a16="http://schemas.microsoft.com/office/drawing/2014/main" id="{A26681A0-CE5A-4931-98F9-84061321B682}"/>
              </a:ext>
            </a:extLst>
          </p:cNvPr>
          <p:cNvSpPr/>
          <p:nvPr/>
        </p:nvSpPr>
        <p:spPr>
          <a:xfrm>
            <a:off x="611560" y="3929963"/>
            <a:ext cx="7272807" cy="858377"/>
          </a:xfrm>
          <a:prstGeom prst="rect">
            <a:avLst/>
          </a:prstGeom>
        </p:spPr>
        <p:txBody>
          <a:bodyPr wrap="square">
            <a:spAutoFit/>
          </a:bodyPr>
          <a:lstStyle/>
          <a:p>
            <a:pPr marL="914400" lvl="1" indent="-457200" algn="just">
              <a:lnSpc>
                <a:spcPct val="150000"/>
              </a:lnSpc>
              <a:buClr>
                <a:srgbClr val="FF3300"/>
              </a:buClr>
              <a:buSzPct val="75000"/>
              <a:buFont typeface="+mj-ea"/>
              <a:buAutoNum type="circleNumDbPlain" startAt="2"/>
            </a:pPr>
            <a:r>
              <a:rPr lang="zh-CN" altLang="en-US" b="1" dirty="0">
                <a:solidFill>
                  <a:srgbClr val="000000"/>
                </a:solidFill>
                <a:latin typeface="宋体"/>
              </a:rPr>
              <a:t>视准轴误差：量测相机的主光轴与横轴不正交所产生的误差。</a:t>
            </a:r>
          </a:p>
          <a:p>
            <a:pPr marL="914400" lvl="1" indent="-457200" algn="just">
              <a:lnSpc>
                <a:spcPct val="150000"/>
              </a:lnSpc>
              <a:buClr>
                <a:srgbClr val="FF3300"/>
              </a:buClr>
              <a:buSzPct val="75000"/>
              <a:buFont typeface="+mj-ea"/>
              <a:buAutoNum type="circleNumDbPlain" startAt="2"/>
            </a:pPr>
            <a:endParaRPr lang="en-US" altLang="zh-CN" b="1" dirty="0">
              <a:solidFill>
                <a:srgbClr val="000000"/>
              </a:solidFill>
              <a:latin typeface="宋体"/>
            </a:endParaRPr>
          </a:p>
        </p:txBody>
      </p:sp>
      <p:pic>
        <p:nvPicPr>
          <p:cNvPr id="3" name="图片 2">
            <a:extLst>
              <a:ext uri="{FF2B5EF4-FFF2-40B4-BE49-F238E27FC236}">
                <a16:creationId xmlns="" xmlns:a16="http://schemas.microsoft.com/office/drawing/2014/main" id="{626BDE10-C153-4187-BC39-8C60F94AD450}"/>
              </a:ext>
            </a:extLst>
          </p:cNvPr>
          <p:cNvPicPr>
            <a:picLocks noChangeAspect="1"/>
          </p:cNvPicPr>
          <p:nvPr/>
        </p:nvPicPr>
        <p:blipFill>
          <a:blip r:embed="rId6"/>
          <a:stretch>
            <a:fillRect/>
          </a:stretch>
        </p:blipFill>
        <p:spPr>
          <a:xfrm>
            <a:off x="2195736" y="4850533"/>
            <a:ext cx="2859024" cy="1440180"/>
          </a:xfrm>
          <a:prstGeom prst="rect">
            <a:avLst/>
          </a:prstGeom>
        </p:spPr>
      </p:pic>
      <p:graphicFrame>
        <p:nvGraphicFramePr>
          <p:cNvPr id="11" name="Object 6">
            <a:extLst>
              <a:ext uri="{FF2B5EF4-FFF2-40B4-BE49-F238E27FC236}">
                <a16:creationId xmlns="" xmlns:a16="http://schemas.microsoft.com/office/drawing/2014/main" id="{C7B84416-8440-4479-9F0E-DCE8037439A1}"/>
              </a:ext>
            </a:extLst>
          </p:cNvPr>
          <p:cNvGraphicFramePr>
            <a:graphicFrameLocks noChangeAspect="1"/>
          </p:cNvGraphicFramePr>
          <p:nvPr>
            <p:extLst>
              <p:ext uri="{D42A27DB-BD31-4B8C-83A1-F6EECF244321}">
                <p14:modId xmlns:p14="http://schemas.microsoft.com/office/powerpoint/2010/main" val="2376029545"/>
              </p:ext>
            </p:extLst>
          </p:nvPr>
        </p:nvGraphicFramePr>
        <p:xfrm>
          <a:off x="5580112" y="5172450"/>
          <a:ext cx="1204103" cy="676277"/>
        </p:xfrm>
        <a:graphic>
          <a:graphicData uri="http://schemas.openxmlformats.org/presentationml/2006/ole">
            <mc:AlternateContent xmlns:mc="http://schemas.openxmlformats.org/markup-compatibility/2006">
              <mc:Choice xmlns:v="urn:schemas-microsoft-com:vml" Requires="v">
                <p:oleObj spid="_x0000_s2127" name="Equation" r:id="rId7" imgW="698197" imgH="393529" progId="Equation.DSMT4">
                  <p:embed/>
                </p:oleObj>
              </mc:Choice>
              <mc:Fallback>
                <p:oleObj name="Equation" r:id="rId7" imgW="698197" imgH="393529" progId="Equation.DSMT4">
                  <p:embed/>
                  <p:pic>
                    <p:nvPicPr>
                      <p:cNvPr id="4102"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5172450"/>
                        <a:ext cx="1204103" cy="6762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63451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0"/>
          <p:cNvSpPr>
            <a:spLocks noGrp="1"/>
          </p:cNvSpPr>
          <p:nvPr>
            <p:ph idx="1"/>
          </p:nvPr>
        </p:nvSpPr>
        <p:spPr>
          <a:xfrm>
            <a:off x="1000100" y="764704"/>
            <a:ext cx="7244308" cy="4320480"/>
          </a:xfrm>
        </p:spPr>
        <p:txBody>
          <a:bodyPr/>
          <a:lstStyle/>
          <a:p>
            <a:pPr marL="0" indent="0" eaLnBrk="1" hangingPunct="1">
              <a:lnSpc>
                <a:spcPct val="110000"/>
              </a:lnSpc>
              <a:buNone/>
            </a:pPr>
            <a:r>
              <a:rPr lang="en-US" altLang="zh-CN" b="1" dirty="0">
                <a:solidFill>
                  <a:srgbClr val="FF0000"/>
                </a:solidFill>
                <a:latin typeface="Arial Unicode MS" pitchFamily="34" charset="-122"/>
                <a:ea typeface="Arial Unicode MS" panose="020B0604020202020204" pitchFamily="34" charset="-122"/>
                <a:cs typeface="Arial Unicode MS" pitchFamily="34" charset="-122"/>
              </a:rPr>
              <a:t>Outline</a:t>
            </a:r>
          </a:p>
          <a:p>
            <a:pPr marL="514350" indent="-514350" eaLnBrk="1" hangingPunct="1">
              <a:lnSpc>
                <a:spcPct val="200000"/>
              </a:lnSpc>
              <a:buFont typeface="+mj-lt"/>
              <a:buAutoNum type="arabicPeriod"/>
            </a:pPr>
            <a:r>
              <a:rPr lang="zh-CN" altLang="en-US" sz="2800" b="1" dirty="0">
                <a:latin typeface="+mj-ea"/>
                <a:ea typeface="+mj-ea"/>
                <a:cs typeface="Arial Unicode MS" pitchFamily="34" charset="-122"/>
              </a:rPr>
              <a:t>研究内容</a:t>
            </a:r>
            <a:endParaRPr lang="en-US" altLang="zh-CN" sz="2800" b="1" dirty="0">
              <a:latin typeface="+mj-ea"/>
              <a:ea typeface="+mj-ea"/>
              <a:cs typeface="Arial Unicode MS" pitchFamily="34" charset="-122"/>
            </a:endParaRPr>
          </a:p>
          <a:p>
            <a:pPr marL="514350" indent="-514350" eaLnBrk="1" hangingPunct="1">
              <a:lnSpc>
                <a:spcPct val="200000"/>
              </a:lnSpc>
              <a:buFont typeface="+mj-lt"/>
              <a:buAutoNum type="arabicPeriod"/>
            </a:pPr>
            <a:r>
              <a:rPr lang="zh-CN" altLang="en-US" sz="2800" b="1" dirty="0">
                <a:latin typeface="+mj-ea"/>
                <a:ea typeface="+mj-ea"/>
                <a:cs typeface="Arial Unicode MS" pitchFamily="34" charset="-122"/>
              </a:rPr>
              <a:t>最新进展</a:t>
            </a:r>
            <a:endParaRPr lang="en-US" altLang="zh-CN" sz="2800" b="1" dirty="0">
              <a:latin typeface="+mj-ea"/>
              <a:ea typeface="+mj-ea"/>
              <a:cs typeface="Arial Unicode MS" pitchFamily="34" charset="-122"/>
            </a:endParaRPr>
          </a:p>
          <a:p>
            <a:pPr marL="514350" indent="-514350" eaLnBrk="1" hangingPunct="1">
              <a:lnSpc>
                <a:spcPct val="200000"/>
              </a:lnSpc>
              <a:buFont typeface="+mj-lt"/>
              <a:buAutoNum type="arabicPeriod"/>
            </a:pPr>
            <a:r>
              <a:rPr lang="zh-CN" altLang="en-US" sz="2800" b="1" dirty="0">
                <a:latin typeface="+mj-ea"/>
                <a:ea typeface="+mj-ea"/>
                <a:cs typeface="Arial Unicode MS" pitchFamily="34" charset="-122"/>
              </a:rPr>
              <a:t>下一步计划</a:t>
            </a:r>
            <a:endParaRPr lang="en-US" altLang="zh-CN" sz="2800" b="1" dirty="0">
              <a:latin typeface="+mj-ea"/>
              <a:ea typeface="+mj-ea"/>
              <a:cs typeface="Arial Unicode MS" pitchFamily="34" charset="-122"/>
            </a:endParaRPr>
          </a:p>
        </p:txBody>
      </p:sp>
    </p:spTree>
    <p:extLst>
      <p:ext uri="{BB962C8B-B14F-4D97-AF65-F5344CB8AC3E}">
        <p14:creationId xmlns:p14="http://schemas.microsoft.com/office/powerpoint/2010/main" val="251710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20</a:t>
            </a:fld>
            <a:endParaRPr lang="en-US" altLang="zh-CN"/>
          </a:p>
        </p:txBody>
      </p:sp>
      <p:sp>
        <p:nvSpPr>
          <p:cNvPr id="1048616" name="矩形 3"/>
          <p:cNvSpPr/>
          <p:nvPr/>
        </p:nvSpPr>
        <p:spPr>
          <a:xfrm>
            <a:off x="611561" y="836712"/>
            <a:ext cx="7272807" cy="442878"/>
          </a:xfrm>
          <a:prstGeom prst="rect">
            <a:avLst/>
          </a:prstGeom>
        </p:spPr>
        <p:txBody>
          <a:bodyPr wrap="square">
            <a:spAutoFit/>
          </a:bodyPr>
          <a:lstStyle/>
          <a:p>
            <a:pPr marL="914400" lvl="1" indent="-457200" algn="just">
              <a:lnSpc>
                <a:spcPct val="150000"/>
              </a:lnSpc>
              <a:buClr>
                <a:srgbClr val="FF3300"/>
              </a:buClr>
              <a:buSzPct val="75000"/>
              <a:buFont typeface="+mj-ea"/>
              <a:buAutoNum type="circleNumDbPlain" startAt="3"/>
            </a:pPr>
            <a:r>
              <a:rPr lang="zh-CN" altLang="en-US" b="1" dirty="0">
                <a:solidFill>
                  <a:srgbClr val="000000"/>
                </a:solidFill>
                <a:latin typeface="宋体"/>
              </a:rPr>
              <a:t>横轴倾斜误差：转台的横轴与竖轴不垂直产生的误差。</a:t>
            </a: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10" name="矩形 3">
            <a:extLst>
              <a:ext uri="{FF2B5EF4-FFF2-40B4-BE49-F238E27FC236}">
                <a16:creationId xmlns="" xmlns:a16="http://schemas.microsoft.com/office/drawing/2014/main" id="{A26681A0-CE5A-4931-98F9-84061321B682}"/>
              </a:ext>
            </a:extLst>
          </p:cNvPr>
          <p:cNvSpPr/>
          <p:nvPr/>
        </p:nvSpPr>
        <p:spPr>
          <a:xfrm>
            <a:off x="611560" y="3073706"/>
            <a:ext cx="7560840" cy="1273875"/>
          </a:xfrm>
          <a:prstGeom prst="rect">
            <a:avLst/>
          </a:prstGeom>
        </p:spPr>
        <p:txBody>
          <a:bodyPr wrap="square">
            <a:spAutoFit/>
          </a:bodyPr>
          <a:lstStyle/>
          <a:p>
            <a:pPr marL="914400" lvl="1" indent="-457200" algn="just">
              <a:lnSpc>
                <a:spcPct val="150000"/>
              </a:lnSpc>
              <a:buClr>
                <a:srgbClr val="FF3300"/>
              </a:buClr>
              <a:buSzPct val="75000"/>
              <a:buFont typeface="+mj-ea"/>
              <a:buAutoNum type="circleNumDbPlain" startAt="4"/>
            </a:pPr>
            <a:r>
              <a:rPr lang="zh-CN" altLang="en-US" b="1" dirty="0">
                <a:solidFill>
                  <a:srgbClr val="000000"/>
                </a:solidFill>
                <a:latin typeface="宋体"/>
              </a:rPr>
              <a:t>横轴与竖轴中心偏差：横轴与竖轴有一个偏移常量；</a:t>
            </a:r>
          </a:p>
          <a:p>
            <a:pPr lvl="1" algn="just">
              <a:lnSpc>
                <a:spcPct val="150000"/>
              </a:lnSpc>
              <a:buClr>
                <a:srgbClr val="FF3300"/>
              </a:buClr>
              <a:buSzPct val="75000"/>
            </a:pPr>
            <a:r>
              <a:rPr lang="zh-CN" altLang="en-US" b="1" dirty="0">
                <a:solidFill>
                  <a:srgbClr val="000000"/>
                </a:solidFill>
                <a:latin typeface="宋体"/>
              </a:rPr>
              <a:t>    视准轴与横轴中心偏差：视准轴与横轴有一个偏移常量。</a:t>
            </a:r>
          </a:p>
          <a:p>
            <a:pPr marL="914400" lvl="1" indent="-457200" algn="just">
              <a:lnSpc>
                <a:spcPct val="150000"/>
              </a:lnSpc>
              <a:buClr>
                <a:srgbClr val="FF3300"/>
              </a:buClr>
              <a:buSzPct val="75000"/>
              <a:buFont typeface="+mj-ea"/>
              <a:buAutoNum type="circleNumDbPlain" startAt="4"/>
            </a:pPr>
            <a:endParaRPr lang="en-US" altLang="zh-CN" b="1" dirty="0">
              <a:solidFill>
                <a:srgbClr val="000000"/>
              </a:solidFill>
              <a:latin typeface="宋体"/>
            </a:endParaRPr>
          </a:p>
        </p:txBody>
      </p:sp>
      <p:graphicFrame>
        <p:nvGraphicFramePr>
          <p:cNvPr id="13" name="Object 5">
            <a:extLst>
              <a:ext uri="{FF2B5EF4-FFF2-40B4-BE49-F238E27FC236}">
                <a16:creationId xmlns="" xmlns:a16="http://schemas.microsoft.com/office/drawing/2014/main" id="{49097C2F-5100-40F2-A2C0-FE52C4C94018}"/>
              </a:ext>
            </a:extLst>
          </p:cNvPr>
          <p:cNvGraphicFramePr>
            <a:graphicFrameLocks noChangeAspect="1"/>
          </p:cNvGraphicFramePr>
          <p:nvPr>
            <p:extLst>
              <p:ext uri="{D42A27DB-BD31-4B8C-83A1-F6EECF244321}">
                <p14:modId xmlns:p14="http://schemas.microsoft.com/office/powerpoint/2010/main" val="940252271"/>
              </p:ext>
            </p:extLst>
          </p:nvPr>
        </p:nvGraphicFramePr>
        <p:xfrm>
          <a:off x="1588557" y="1379910"/>
          <a:ext cx="3086100" cy="1600200"/>
        </p:xfrm>
        <a:graphic>
          <a:graphicData uri="http://schemas.openxmlformats.org/presentationml/2006/ole">
            <mc:AlternateContent xmlns:mc="http://schemas.openxmlformats.org/markup-compatibility/2006">
              <mc:Choice xmlns:v="urn:schemas-microsoft-com:vml" Requires="v">
                <p:oleObj spid="_x0000_s3150" r:id="rId3" imgW="4008120" imgH="2138680" progId="">
                  <p:embed/>
                </p:oleObj>
              </mc:Choice>
              <mc:Fallback>
                <p:oleObj r:id="rId3" imgW="4008120" imgH="2138680" progId="">
                  <p:embed/>
                  <p:pic>
                    <p:nvPicPr>
                      <p:cNvPr id="14341" name="Object 5"/>
                      <p:cNvPicPr>
                        <a:picLocks noChangeAspect="1" noChangeArrowheads="1"/>
                      </p:cNvPicPr>
                      <p:nvPr/>
                    </p:nvPicPr>
                    <p:blipFill>
                      <a:blip r:embed="rId4">
                        <a:extLst>
                          <a:ext uri="{28A0092B-C50C-407E-A947-70E740481C1C}">
                            <a14:useLocalDpi xmlns:a14="http://schemas.microsoft.com/office/drawing/2010/main" val="0"/>
                          </a:ext>
                        </a:extLst>
                      </a:blip>
                      <a:srcRect l="5734" t="5403" r="5963"/>
                      <a:stretch>
                        <a:fillRect/>
                      </a:stretch>
                    </p:blipFill>
                    <p:spPr bwMode="auto">
                      <a:xfrm>
                        <a:off x="1588557" y="1379910"/>
                        <a:ext cx="308610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a:extLst>
              <a:ext uri="{FF2B5EF4-FFF2-40B4-BE49-F238E27FC236}">
                <a16:creationId xmlns="" xmlns:a16="http://schemas.microsoft.com/office/drawing/2014/main" id="{177B5B18-F46F-4194-B16A-B34DB719C5E3}"/>
              </a:ext>
            </a:extLst>
          </p:cNvPr>
          <p:cNvGraphicFramePr>
            <a:graphicFrameLocks noChangeAspect="1"/>
          </p:cNvGraphicFramePr>
          <p:nvPr>
            <p:extLst>
              <p:ext uri="{D42A27DB-BD31-4B8C-83A1-F6EECF244321}">
                <p14:modId xmlns:p14="http://schemas.microsoft.com/office/powerpoint/2010/main" val="3698240802"/>
              </p:ext>
            </p:extLst>
          </p:nvPr>
        </p:nvGraphicFramePr>
        <p:xfrm>
          <a:off x="5058987" y="1993130"/>
          <a:ext cx="1725228" cy="500066"/>
        </p:xfrm>
        <a:graphic>
          <a:graphicData uri="http://schemas.openxmlformats.org/presentationml/2006/ole">
            <mc:AlternateContent xmlns:mc="http://schemas.openxmlformats.org/markup-compatibility/2006">
              <mc:Choice xmlns:v="urn:schemas-microsoft-com:vml" Requires="v">
                <p:oleObj spid="_x0000_s3151" name="Equation" r:id="rId5" imgW="660113" imgH="190417" progId="Equation.DSMT4">
                  <p:embed/>
                </p:oleObj>
              </mc:Choice>
              <mc:Fallback>
                <p:oleObj name="Equation" r:id="rId5" imgW="660113" imgH="190417" progId="Equation.DSMT4">
                  <p:embed/>
                  <p:pic>
                    <p:nvPicPr>
                      <p:cNvPr id="1434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8987" y="1993130"/>
                        <a:ext cx="1725228"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5">
            <a:extLst>
              <a:ext uri="{FF2B5EF4-FFF2-40B4-BE49-F238E27FC236}">
                <a16:creationId xmlns="" xmlns:a16="http://schemas.microsoft.com/office/drawing/2014/main" id="{AEF381E6-62B5-4DFE-AC5B-445DA91B7FF1}"/>
              </a:ext>
            </a:extLst>
          </p:cNvPr>
          <p:cNvPicPr>
            <a:picLocks noChangeAspect="1" noChangeArrowheads="1"/>
          </p:cNvPicPr>
          <p:nvPr/>
        </p:nvPicPr>
        <p:blipFill>
          <a:blip r:embed="rId7"/>
          <a:srcRect/>
          <a:stretch>
            <a:fillRect/>
          </a:stretch>
        </p:blipFill>
        <p:spPr bwMode="auto">
          <a:xfrm>
            <a:off x="1071538" y="4429132"/>
            <a:ext cx="1860144" cy="2005015"/>
          </a:xfrm>
          <a:prstGeom prst="rect">
            <a:avLst/>
          </a:prstGeom>
          <a:noFill/>
          <a:ln w="9525">
            <a:noFill/>
            <a:miter lim="800000"/>
            <a:headEnd/>
            <a:tailEnd/>
          </a:ln>
          <a:effectLst/>
        </p:spPr>
      </p:pic>
      <p:pic>
        <p:nvPicPr>
          <p:cNvPr id="16" name="Picture 9">
            <a:extLst>
              <a:ext uri="{FF2B5EF4-FFF2-40B4-BE49-F238E27FC236}">
                <a16:creationId xmlns="" xmlns:a16="http://schemas.microsoft.com/office/drawing/2014/main" id="{CD2B9667-88FD-4707-B990-71308AB7C19C}"/>
              </a:ext>
            </a:extLst>
          </p:cNvPr>
          <p:cNvPicPr>
            <a:picLocks noChangeAspect="1" noChangeArrowheads="1"/>
          </p:cNvPicPr>
          <p:nvPr/>
        </p:nvPicPr>
        <p:blipFill>
          <a:blip r:embed="rId8"/>
          <a:srcRect/>
          <a:stretch>
            <a:fillRect/>
          </a:stretch>
        </p:blipFill>
        <p:spPr bwMode="auto">
          <a:xfrm>
            <a:off x="2857488" y="5143512"/>
            <a:ext cx="1133475" cy="428625"/>
          </a:xfrm>
          <a:prstGeom prst="rect">
            <a:avLst/>
          </a:prstGeom>
          <a:noFill/>
          <a:ln w="9525">
            <a:noFill/>
            <a:miter lim="800000"/>
            <a:headEnd/>
            <a:tailEnd/>
          </a:ln>
          <a:effectLst/>
        </p:spPr>
      </p:pic>
      <p:pic>
        <p:nvPicPr>
          <p:cNvPr id="17" name="Picture 4">
            <a:extLst>
              <a:ext uri="{FF2B5EF4-FFF2-40B4-BE49-F238E27FC236}">
                <a16:creationId xmlns="" xmlns:a16="http://schemas.microsoft.com/office/drawing/2014/main" id="{52DFB6A8-D5C7-4F60-88AC-9FD343B13325}"/>
              </a:ext>
            </a:extLst>
          </p:cNvPr>
          <p:cNvPicPr>
            <a:picLocks noChangeAspect="1" noChangeArrowheads="1"/>
          </p:cNvPicPr>
          <p:nvPr/>
        </p:nvPicPr>
        <p:blipFill>
          <a:blip r:embed="rId9"/>
          <a:srcRect/>
          <a:stretch>
            <a:fillRect/>
          </a:stretch>
        </p:blipFill>
        <p:spPr bwMode="auto">
          <a:xfrm>
            <a:off x="4643438" y="4429132"/>
            <a:ext cx="1927845" cy="1933566"/>
          </a:xfrm>
          <a:prstGeom prst="rect">
            <a:avLst/>
          </a:prstGeom>
          <a:noFill/>
          <a:ln w="9525">
            <a:noFill/>
            <a:miter lim="800000"/>
            <a:headEnd/>
            <a:tailEnd/>
          </a:ln>
          <a:effectLst/>
        </p:spPr>
      </p:pic>
      <p:pic>
        <p:nvPicPr>
          <p:cNvPr id="18" name="Picture 10">
            <a:extLst>
              <a:ext uri="{FF2B5EF4-FFF2-40B4-BE49-F238E27FC236}">
                <a16:creationId xmlns="" xmlns:a16="http://schemas.microsoft.com/office/drawing/2014/main" id="{FD17FC9B-B7F8-4676-B2F9-C470B85D8E28}"/>
              </a:ext>
            </a:extLst>
          </p:cNvPr>
          <p:cNvPicPr>
            <a:picLocks noChangeAspect="1" noChangeArrowheads="1"/>
          </p:cNvPicPr>
          <p:nvPr/>
        </p:nvPicPr>
        <p:blipFill>
          <a:blip r:embed="rId10"/>
          <a:srcRect/>
          <a:stretch>
            <a:fillRect/>
          </a:stretch>
        </p:blipFill>
        <p:spPr bwMode="auto">
          <a:xfrm>
            <a:off x="6761114" y="4962537"/>
            <a:ext cx="1266825" cy="361950"/>
          </a:xfrm>
          <a:prstGeom prst="rect">
            <a:avLst/>
          </a:prstGeom>
          <a:noFill/>
          <a:ln w="9525">
            <a:noFill/>
            <a:miter lim="800000"/>
            <a:headEnd/>
            <a:tailEnd/>
          </a:ln>
          <a:effectLst/>
        </p:spPr>
      </p:pic>
      <p:pic>
        <p:nvPicPr>
          <p:cNvPr id="19" name="Picture 11">
            <a:extLst>
              <a:ext uri="{FF2B5EF4-FFF2-40B4-BE49-F238E27FC236}">
                <a16:creationId xmlns="" xmlns:a16="http://schemas.microsoft.com/office/drawing/2014/main" id="{353493E1-1701-43A9-BA1D-533610DCB806}"/>
              </a:ext>
            </a:extLst>
          </p:cNvPr>
          <p:cNvPicPr>
            <a:picLocks noChangeAspect="1" noChangeArrowheads="1"/>
          </p:cNvPicPr>
          <p:nvPr/>
        </p:nvPicPr>
        <p:blipFill>
          <a:blip r:embed="rId11"/>
          <a:srcRect/>
          <a:stretch>
            <a:fillRect/>
          </a:stretch>
        </p:blipFill>
        <p:spPr bwMode="auto">
          <a:xfrm>
            <a:off x="6761114" y="5507311"/>
            <a:ext cx="847725" cy="371475"/>
          </a:xfrm>
          <a:prstGeom prst="rect">
            <a:avLst/>
          </a:prstGeom>
          <a:noFill/>
          <a:ln w="9525">
            <a:noFill/>
            <a:miter lim="800000"/>
            <a:headEnd/>
            <a:tailEnd/>
          </a:ln>
          <a:effectLst/>
        </p:spPr>
      </p:pic>
    </p:spTree>
    <p:extLst>
      <p:ext uri="{BB962C8B-B14F-4D97-AF65-F5344CB8AC3E}">
        <p14:creationId xmlns:p14="http://schemas.microsoft.com/office/powerpoint/2010/main" val="3559840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21</a:t>
            </a:fld>
            <a:endParaRPr lang="en-US" altLang="zh-CN"/>
          </a:p>
        </p:txBody>
      </p:sp>
      <p:sp>
        <p:nvSpPr>
          <p:cNvPr id="1048616" name="矩形 3"/>
          <p:cNvSpPr/>
          <p:nvPr/>
        </p:nvSpPr>
        <p:spPr>
          <a:xfrm>
            <a:off x="339851" y="612000"/>
            <a:ext cx="7892317" cy="3000821"/>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误差标定补偿方法：</a:t>
            </a:r>
            <a:endParaRPr lang="en-US" altLang="zh-CN" b="1" dirty="0">
              <a:solidFill>
                <a:srgbClr val="000000"/>
              </a:solidFill>
              <a:latin typeface="宋体"/>
            </a:endParaRPr>
          </a:p>
          <a:p>
            <a:pPr marL="914400" lvl="1" indent="-457200" algn="just">
              <a:lnSpc>
                <a:spcPct val="150000"/>
              </a:lnSpc>
              <a:buClr>
                <a:srgbClr val="FF3300"/>
              </a:buClr>
              <a:buSzPct val="75000"/>
              <a:buFont typeface="+mj-ea"/>
              <a:buAutoNum type="circleNumDbPlain"/>
            </a:pPr>
            <a:r>
              <a:rPr lang="zh-CN" altLang="en-US" b="1" dirty="0">
                <a:solidFill>
                  <a:srgbClr val="000000"/>
                </a:solidFill>
                <a:latin typeface="宋体"/>
              </a:rPr>
              <a:t>对于视准轴误差、横轴倾斜误差、横轴与竖轴中心偏差、视准轴与横轴中心偏差，将视觉仪的量测相机像中心</a:t>
            </a:r>
            <a:r>
              <a:rPr lang="zh-CN" altLang="en-US" b="1" dirty="0" smtClean="0">
                <a:solidFill>
                  <a:srgbClr val="000000"/>
                </a:solidFill>
                <a:latin typeface="宋体"/>
              </a:rPr>
              <a:t>对准一</a:t>
            </a:r>
            <a:r>
              <a:rPr lang="zh-CN" altLang="en-US" b="1" dirty="0">
                <a:solidFill>
                  <a:srgbClr val="000000"/>
                </a:solidFill>
                <a:latin typeface="宋体"/>
              </a:rPr>
              <a:t>个目标点，采用正反盘面测量方式标定出误差参数。</a:t>
            </a:r>
            <a:endParaRPr lang="en-US" altLang="zh-CN" b="1" dirty="0">
              <a:solidFill>
                <a:srgbClr val="000000"/>
              </a:solidFill>
              <a:latin typeface="宋体"/>
            </a:endParaRPr>
          </a:p>
          <a:p>
            <a:pPr marL="914400" lvl="1" indent="-457200" algn="just">
              <a:lnSpc>
                <a:spcPct val="150000"/>
              </a:lnSpc>
              <a:buClr>
                <a:srgbClr val="FF3300"/>
              </a:buClr>
              <a:buSzPct val="75000"/>
              <a:buFont typeface="+mj-ea"/>
              <a:buAutoNum type="circleNumDbPlain"/>
            </a:pPr>
            <a:r>
              <a:rPr lang="zh-CN" altLang="en-US" b="1" dirty="0">
                <a:solidFill>
                  <a:srgbClr val="000000"/>
                </a:solidFill>
                <a:latin typeface="宋体"/>
              </a:rPr>
              <a:t>对于码盘偏心误差补偿：已采购一台多齿分度台角度标准器</a:t>
            </a:r>
            <a:r>
              <a:rPr lang="zh-CN" altLang="en-US" b="1" dirty="0" smtClean="0">
                <a:solidFill>
                  <a:srgbClr val="000000"/>
                </a:solidFill>
                <a:latin typeface="宋体"/>
              </a:rPr>
              <a:t>，应用多</a:t>
            </a:r>
            <a:r>
              <a:rPr lang="zh-CN" altLang="en-US" b="1" dirty="0">
                <a:solidFill>
                  <a:srgbClr val="000000"/>
                </a:solidFill>
                <a:latin typeface="宋体"/>
              </a:rPr>
              <a:t>齿分度</a:t>
            </a:r>
            <a:r>
              <a:rPr lang="zh-CN" altLang="en-US" b="1" dirty="0" smtClean="0">
                <a:solidFill>
                  <a:srgbClr val="000000"/>
                </a:solidFill>
                <a:latin typeface="宋体"/>
              </a:rPr>
              <a:t>台标定出视觉仪码盘若干</a:t>
            </a:r>
            <a:r>
              <a:rPr lang="zh-CN" altLang="en-US" b="1" dirty="0">
                <a:solidFill>
                  <a:srgbClr val="000000"/>
                </a:solidFill>
                <a:latin typeface="宋体"/>
              </a:rPr>
              <a:t>转角测量误差，采用拟合插值的方法进行测角误差补偿。</a:t>
            </a: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12" name="Picture 3" descr="http://www.csscjingda.com/ueditor/php/upload/image/20200529/1590706406127163.jpg">
            <a:extLst>
              <a:ext uri="{FF2B5EF4-FFF2-40B4-BE49-F238E27FC236}">
                <a16:creationId xmlns="" xmlns:a16="http://schemas.microsoft.com/office/drawing/2014/main" id="{5728B325-1170-40CA-9CE9-8C893291B78A}"/>
              </a:ext>
            </a:extLst>
          </p:cNvPr>
          <p:cNvPicPr>
            <a:picLocks noChangeAspect="1" noChangeArrowheads="1"/>
          </p:cNvPicPr>
          <p:nvPr/>
        </p:nvPicPr>
        <p:blipFill>
          <a:blip r:embed="rId2"/>
          <a:srcRect t="4854" r="45625" b="12621"/>
          <a:stretch>
            <a:fillRect/>
          </a:stretch>
        </p:blipFill>
        <p:spPr bwMode="auto">
          <a:xfrm>
            <a:off x="1003186" y="3928262"/>
            <a:ext cx="3655945" cy="2143140"/>
          </a:xfrm>
          <a:prstGeom prst="rect">
            <a:avLst/>
          </a:prstGeom>
          <a:noFill/>
        </p:spPr>
      </p:pic>
      <p:pic>
        <p:nvPicPr>
          <p:cNvPr id="13" name="Picture 6">
            <a:extLst>
              <a:ext uri="{FF2B5EF4-FFF2-40B4-BE49-F238E27FC236}">
                <a16:creationId xmlns="" xmlns:a16="http://schemas.microsoft.com/office/drawing/2014/main" id="{0BFA5DF9-0FEB-44E1-B50E-51931E7BC585}"/>
              </a:ext>
            </a:extLst>
          </p:cNvPr>
          <p:cNvPicPr>
            <a:picLocks noChangeAspect="1" noChangeArrowheads="1"/>
          </p:cNvPicPr>
          <p:nvPr/>
        </p:nvPicPr>
        <p:blipFill>
          <a:blip r:embed="rId3"/>
          <a:srcRect b="8910"/>
          <a:stretch>
            <a:fillRect/>
          </a:stretch>
        </p:blipFill>
        <p:spPr bwMode="auto">
          <a:xfrm>
            <a:off x="5734940" y="3547868"/>
            <a:ext cx="1833482" cy="2071702"/>
          </a:xfrm>
          <a:prstGeom prst="rect">
            <a:avLst/>
          </a:prstGeom>
          <a:noFill/>
          <a:ln w="9525">
            <a:noFill/>
            <a:miter lim="800000"/>
            <a:headEnd/>
            <a:tailEnd/>
          </a:ln>
          <a:effectLst/>
        </p:spPr>
      </p:pic>
      <p:pic>
        <p:nvPicPr>
          <p:cNvPr id="14" name="Picture 7">
            <a:extLst>
              <a:ext uri="{FF2B5EF4-FFF2-40B4-BE49-F238E27FC236}">
                <a16:creationId xmlns="" xmlns:a16="http://schemas.microsoft.com/office/drawing/2014/main" id="{987DA4B3-8E3C-4915-9E98-0F8F81067ACC}"/>
              </a:ext>
            </a:extLst>
          </p:cNvPr>
          <p:cNvPicPr>
            <a:picLocks noChangeAspect="1" noChangeArrowheads="1"/>
          </p:cNvPicPr>
          <p:nvPr/>
        </p:nvPicPr>
        <p:blipFill>
          <a:blip r:embed="rId4"/>
          <a:srcRect/>
          <a:stretch>
            <a:fillRect/>
          </a:stretch>
        </p:blipFill>
        <p:spPr bwMode="auto">
          <a:xfrm>
            <a:off x="5196267" y="5651631"/>
            <a:ext cx="2606142" cy="312737"/>
          </a:xfrm>
          <a:prstGeom prst="rect">
            <a:avLst/>
          </a:prstGeom>
          <a:noFill/>
          <a:ln w="9525">
            <a:noFill/>
            <a:miter lim="800000"/>
            <a:headEnd/>
            <a:tailEnd/>
          </a:ln>
          <a:effectLst/>
        </p:spPr>
      </p:pic>
      <p:pic>
        <p:nvPicPr>
          <p:cNvPr id="15" name="Picture 8">
            <a:extLst>
              <a:ext uri="{FF2B5EF4-FFF2-40B4-BE49-F238E27FC236}">
                <a16:creationId xmlns="" xmlns:a16="http://schemas.microsoft.com/office/drawing/2014/main" id="{6C423FCE-B9BA-4E51-9789-EA7F59B46723}"/>
              </a:ext>
            </a:extLst>
          </p:cNvPr>
          <p:cNvPicPr>
            <a:picLocks noChangeAspect="1" noChangeArrowheads="1"/>
          </p:cNvPicPr>
          <p:nvPr/>
        </p:nvPicPr>
        <p:blipFill>
          <a:blip r:embed="rId5"/>
          <a:srcRect/>
          <a:stretch>
            <a:fillRect/>
          </a:stretch>
        </p:blipFill>
        <p:spPr bwMode="auto">
          <a:xfrm>
            <a:off x="5165120" y="5964368"/>
            <a:ext cx="2874963" cy="491264"/>
          </a:xfrm>
          <a:prstGeom prst="rect">
            <a:avLst/>
          </a:prstGeom>
          <a:noFill/>
          <a:ln w="9525">
            <a:noFill/>
            <a:miter lim="800000"/>
            <a:headEnd/>
            <a:tailEnd/>
          </a:ln>
          <a:effectLst/>
        </p:spPr>
      </p:pic>
    </p:spTree>
    <p:extLst>
      <p:ext uri="{BB962C8B-B14F-4D97-AF65-F5344CB8AC3E}">
        <p14:creationId xmlns:p14="http://schemas.microsoft.com/office/powerpoint/2010/main" val="1447403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22</a:t>
            </a:fld>
            <a:endParaRPr lang="en-US" altLang="zh-CN"/>
          </a:p>
        </p:txBody>
      </p:sp>
      <p:sp>
        <p:nvSpPr>
          <p:cNvPr id="1048616" name="矩形 3"/>
          <p:cNvSpPr/>
          <p:nvPr/>
        </p:nvSpPr>
        <p:spPr>
          <a:xfrm>
            <a:off x="611561" y="884759"/>
            <a:ext cx="5832647" cy="969496"/>
          </a:xfrm>
          <a:prstGeom prst="rect">
            <a:avLst/>
          </a:prstGeom>
        </p:spPr>
        <p:txBody>
          <a:bodyPr wrap="square">
            <a:spAutoFit/>
          </a:bodyPr>
          <a:lstStyle/>
          <a:p>
            <a:pPr marL="514350" lvl="0" indent="-514350" algn="just">
              <a:lnSpc>
                <a:spcPct val="150000"/>
              </a:lnSpc>
              <a:buClr>
                <a:srgbClr val="FF3300"/>
              </a:buClr>
              <a:buSzPct val="75000"/>
              <a:buFont typeface="+mj-ea"/>
              <a:buAutoNum type="ea1JpnChsDbPeriod" startAt="3"/>
            </a:pPr>
            <a:r>
              <a:rPr lang="zh-CN" altLang="en-US" sz="2000" b="1" dirty="0" smtClean="0">
                <a:solidFill>
                  <a:srgbClr val="000000"/>
                </a:solidFill>
                <a:latin typeface="宋体"/>
              </a:rPr>
              <a:t>数据处理软件研发（梁静）</a:t>
            </a:r>
            <a:endParaRPr lang="en-US" altLang="zh-CN" sz="2000"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5" name="图片 4"/>
          <p:cNvPicPr>
            <a:picLocks noChangeAspect="1"/>
          </p:cNvPicPr>
          <p:nvPr/>
        </p:nvPicPr>
        <p:blipFill>
          <a:blip r:embed="rId2"/>
          <a:stretch>
            <a:fillRect/>
          </a:stretch>
        </p:blipFill>
        <p:spPr>
          <a:xfrm>
            <a:off x="330819" y="1556792"/>
            <a:ext cx="8192910" cy="4608512"/>
          </a:xfrm>
          <a:prstGeom prst="rect">
            <a:avLst/>
          </a:prstGeom>
        </p:spPr>
      </p:pic>
    </p:spTree>
    <p:extLst>
      <p:ext uri="{BB962C8B-B14F-4D97-AF65-F5344CB8AC3E}">
        <p14:creationId xmlns:p14="http://schemas.microsoft.com/office/powerpoint/2010/main" val="2558427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23</a:t>
            </a:fld>
            <a:endParaRPr lang="en-US" altLang="zh-CN" dirty="0"/>
          </a:p>
        </p:txBody>
      </p:sp>
      <p:sp>
        <p:nvSpPr>
          <p:cNvPr id="1048616" name="矩形 3"/>
          <p:cNvSpPr/>
          <p:nvPr/>
        </p:nvSpPr>
        <p:spPr>
          <a:xfrm>
            <a:off x="611561" y="836712"/>
            <a:ext cx="7272807" cy="5493812"/>
          </a:xfrm>
          <a:prstGeom prst="rect">
            <a:avLst/>
          </a:prstGeom>
        </p:spPr>
        <p:txBody>
          <a:bodyPr wrap="square">
            <a:spAutoFit/>
          </a:bodyPr>
          <a:lstStyle/>
          <a:p>
            <a:pPr marL="457200" lvl="0" indent="-457200" algn="just">
              <a:lnSpc>
                <a:spcPct val="150000"/>
              </a:lnSpc>
              <a:buClr>
                <a:srgbClr val="FF3300"/>
              </a:buClr>
              <a:buSzPct val="75000"/>
              <a:buFont typeface="+mj-lt"/>
              <a:buAutoNum type="arabicPeriod"/>
            </a:pPr>
            <a:r>
              <a:rPr lang="zh-CN" altLang="en-US" b="1" dirty="0" smtClean="0">
                <a:solidFill>
                  <a:srgbClr val="000000"/>
                </a:solidFill>
                <a:latin typeface="宋体"/>
              </a:rPr>
              <a:t>图像</a:t>
            </a:r>
            <a:r>
              <a:rPr lang="zh-CN" altLang="en-US" b="1" dirty="0">
                <a:solidFill>
                  <a:srgbClr val="000000"/>
                </a:solidFill>
                <a:latin typeface="宋体"/>
              </a:rPr>
              <a:t>观测数据处理及精度</a:t>
            </a:r>
            <a:r>
              <a:rPr lang="zh-CN" altLang="en-US" b="1" dirty="0" smtClean="0">
                <a:solidFill>
                  <a:srgbClr val="000000"/>
                </a:solidFill>
                <a:latin typeface="宋体"/>
              </a:rPr>
              <a:t>评定</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物方点坐标、摄站参数及相机</a:t>
            </a:r>
            <a:r>
              <a:rPr lang="zh-CN" altLang="en-US" b="1" dirty="0" smtClean="0">
                <a:solidFill>
                  <a:srgbClr val="000000"/>
                </a:solidFill>
                <a:latin typeface="宋体"/>
              </a:rPr>
              <a:t>参数建立共线方程，求解空间测量点坐标。</a:t>
            </a:r>
            <a:endParaRPr lang="en-US" altLang="zh-CN" b="1" dirty="0" smtClean="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l"/>
            </a:pPr>
            <a:r>
              <a:rPr lang="zh-CN" altLang="en-US" b="1" dirty="0" smtClean="0">
                <a:solidFill>
                  <a:srgbClr val="000000"/>
                </a:solidFill>
                <a:latin typeface="宋体"/>
              </a:rPr>
              <a:t>以误差方程为基础建立数学模型，</a:t>
            </a:r>
            <a:r>
              <a:rPr lang="zh-CN" altLang="en-US" b="1" dirty="0">
                <a:solidFill>
                  <a:srgbClr val="000000"/>
                </a:solidFill>
                <a:latin typeface="宋体"/>
              </a:rPr>
              <a:t>评估控制点的不同空间分布对图像平差精度影响，设计</a:t>
            </a:r>
            <a:r>
              <a:rPr lang="zh-CN" altLang="en-US" b="1" dirty="0" smtClean="0">
                <a:solidFill>
                  <a:srgbClr val="000000"/>
                </a:solidFill>
                <a:latin typeface="宋体"/>
              </a:rPr>
              <a:t>合理的</a:t>
            </a:r>
            <a:r>
              <a:rPr lang="zh-CN" altLang="en-US" b="1" dirty="0">
                <a:solidFill>
                  <a:srgbClr val="000000"/>
                </a:solidFill>
                <a:latin typeface="宋体"/>
              </a:rPr>
              <a:t>外业控制</a:t>
            </a:r>
            <a:r>
              <a:rPr lang="zh-CN" altLang="en-US" b="1" dirty="0" smtClean="0">
                <a:solidFill>
                  <a:srgbClr val="000000"/>
                </a:solidFill>
                <a:latin typeface="宋体"/>
              </a:rPr>
              <a:t>网。</a:t>
            </a:r>
            <a:endParaRPr lang="zh-CN" altLang="en-US"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已完成：构建像素观测值误差方程，可求解物方点坐标等</a:t>
            </a:r>
            <a:r>
              <a:rPr lang="zh-CN" altLang="en-US" b="1" dirty="0" smtClean="0">
                <a:solidFill>
                  <a:srgbClr val="000000"/>
                </a:solidFill>
                <a:latin typeface="宋体"/>
              </a:rPr>
              <a:t>参数。</a:t>
            </a:r>
            <a:endParaRPr lang="zh-CN" altLang="en-US"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下一步：评估控制点空间分布影响，设计合理的外业控制网</a:t>
            </a:r>
          </a:p>
          <a:p>
            <a:pPr marL="457200" indent="-457200" algn="just">
              <a:lnSpc>
                <a:spcPct val="150000"/>
              </a:lnSpc>
              <a:buClr>
                <a:srgbClr val="FF3300"/>
              </a:buClr>
              <a:buSzPct val="75000"/>
              <a:buFont typeface="+mj-lt"/>
              <a:buAutoNum type="arabicPeriod"/>
            </a:pPr>
            <a:r>
              <a:rPr lang="zh-CN" altLang="en-US" b="1" dirty="0">
                <a:solidFill>
                  <a:srgbClr val="000000"/>
                </a:solidFill>
                <a:latin typeface="宋体"/>
              </a:rPr>
              <a:t>多源观测值融合</a:t>
            </a:r>
          </a:p>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观测值包含角度、距离及图像观测信息三类</a:t>
            </a:r>
          </a:p>
          <a:p>
            <a:pPr marL="914400" lvl="1" indent="-457200" algn="just">
              <a:lnSpc>
                <a:spcPct val="150000"/>
              </a:lnSpc>
              <a:buClr>
                <a:srgbClr val="FF3300"/>
              </a:buClr>
              <a:buSzPct val="75000"/>
              <a:buFont typeface="Wingdings" panose="05000000000000000000" pitchFamily="2" charset="2"/>
              <a:buChar char="l"/>
            </a:pPr>
            <a:r>
              <a:rPr lang="zh-CN" altLang="en-US" b="1" dirty="0" smtClean="0">
                <a:solidFill>
                  <a:srgbClr val="000000"/>
                </a:solidFill>
                <a:latin typeface="宋体"/>
              </a:rPr>
              <a:t>需要合理定权：利用三类观测值</a:t>
            </a:r>
            <a:r>
              <a:rPr lang="zh-CN" altLang="en-US" b="1" dirty="0">
                <a:solidFill>
                  <a:srgbClr val="000000"/>
                </a:solidFill>
                <a:latin typeface="宋体"/>
              </a:rPr>
              <a:t>先验精度进行观测值初权确定</a:t>
            </a:r>
            <a:r>
              <a:rPr lang="zh-CN" altLang="en-US" b="1" dirty="0" smtClean="0">
                <a:solidFill>
                  <a:srgbClr val="000000"/>
                </a:solidFill>
                <a:latin typeface="宋体"/>
              </a:rPr>
              <a:t>及预平</a:t>
            </a:r>
            <a:r>
              <a:rPr lang="zh-CN" altLang="en-US" b="1" dirty="0">
                <a:solidFill>
                  <a:srgbClr val="000000"/>
                </a:solidFill>
                <a:latin typeface="宋体"/>
              </a:rPr>
              <a:t>差</a:t>
            </a:r>
          </a:p>
          <a:p>
            <a:pPr marL="914400" lvl="1" indent="-457200" algn="just">
              <a:lnSpc>
                <a:spcPct val="150000"/>
              </a:lnSpc>
              <a:buClr>
                <a:srgbClr val="FF3300"/>
              </a:buClr>
              <a:buSzPct val="75000"/>
              <a:buFont typeface="Wingdings" panose="05000000000000000000" pitchFamily="2" charset="2"/>
              <a:buChar char="Ø"/>
            </a:pP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381506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24</a:t>
            </a:fld>
            <a:endParaRPr lang="en-US" altLang="zh-CN"/>
          </a:p>
        </p:txBody>
      </p:sp>
      <p:sp>
        <p:nvSpPr>
          <p:cNvPr id="1048616" name="矩形 3"/>
          <p:cNvSpPr/>
          <p:nvPr/>
        </p:nvSpPr>
        <p:spPr>
          <a:xfrm>
            <a:off x="611561" y="836712"/>
            <a:ext cx="7272807" cy="1754326"/>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利用预平差得到的相应各类观测值的残差平方和，对各类观测值的验前</a:t>
            </a:r>
            <a:r>
              <a:rPr lang="zh-CN" altLang="en-US" b="1" dirty="0" smtClean="0">
                <a:solidFill>
                  <a:srgbClr val="000000"/>
                </a:solidFill>
                <a:latin typeface="宋体"/>
              </a:rPr>
              <a:t>方差作出</a:t>
            </a:r>
            <a:r>
              <a:rPr lang="zh-CN" altLang="en-US" b="1" dirty="0">
                <a:solidFill>
                  <a:srgbClr val="000000"/>
                </a:solidFill>
                <a:latin typeface="宋体"/>
              </a:rPr>
              <a:t>估计重新定权，通过迭代计算，最终实现多源数据单位权中误差一致</a:t>
            </a:r>
          </a:p>
          <a:p>
            <a:pPr marL="914400" lvl="1" indent="-457200" algn="just">
              <a:lnSpc>
                <a:spcPct val="150000"/>
              </a:lnSpc>
              <a:buClr>
                <a:srgbClr val="FF3300"/>
              </a:buClr>
              <a:buSzPct val="75000"/>
              <a:buFont typeface="Wingdings" panose="05000000000000000000" pitchFamily="2" charset="2"/>
              <a:buChar char="Ø"/>
            </a:pPr>
            <a:r>
              <a:rPr lang="zh-CN" altLang="en-US" b="1" dirty="0" smtClean="0">
                <a:solidFill>
                  <a:srgbClr val="000000"/>
                </a:solidFill>
                <a:latin typeface="宋体"/>
              </a:rPr>
              <a:t>已</a:t>
            </a:r>
            <a:r>
              <a:rPr lang="zh-CN" altLang="en-US" b="1" dirty="0">
                <a:solidFill>
                  <a:srgbClr val="000000"/>
                </a:solidFill>
                <a:latin typeface="宋体"/>
              </a:rPr>
              <a:t>完成</a:t>
            </a:r>
            <a:r>
              <a:rPr lang="zh-CN" altLang="en-US" b="1" dirty="0" smtClean="0">
                <a:solidFill>
                  <a:srgbClr val="000000"/>
                </a:solidFill>
                <a:latin typeface="宋体"/>
              </a:rPr>
              <a:t>：像素、角度</a:t>
            </a:r>
            <a:r>
              <a:rPr lang="zh-CN" altLang="en-US" b="1" dirty="0">
                <a:solidFill>
                  <a:srgbClr val="000000"/>
                </a:solidFill>
                <a:latin typeface="宋体"/>
              </a:rPr>
              <a:t>、距离误差方程构建与</a:t>
            </a:r>
            <a:r>
              <a:rPr lang="zh-CN" altLang="en-US" b="1" dirty="0" smtClean="0">
                <a:solidFill>
                  <a:srgbClr val="000000"/>
                </a:solidFill>
                <a:latin typeface="宋体"/>
              </a:rPr>
              <a:t>求解</a:t>
            </a:r>
            <a:endParaRPr lang="zh-CN" altLang="en-US"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10" name="矩形 3">
            <a:extLst>
              <a:ext uri="{FF2B5EF4-FFF2-40B4-BE49-F238E27FC236}">
                <a16:creationId xmlns="" xmlns:a16="http://schemas.microsoft.com/office/drawing/2014/main" id="{A26681A0-CE5A-4931-98F9-84061321B682}"/>
              </a:ext>
            </a:extLst>
          </p:cNvPr>
          <p:cNvSpPr/>
          <p:nvPr/>
        </p:nvSpPr>
        <p:spPr>
          <a:xfrm>
            <a:off x="611560" y="5301208"/>
            <a:ext cx="7272807" cy="507831"/>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下一步：通过方差验后分析方法融合三类观测</a:t>
            </a:r>
            <a:r>
              <a:rPr lang="zh-CN" altLang="en-US" b="1" dirty="0" smtClean="0">
                <a:solidFill>
                  <a:srgbClr val="000000"/>
                </a:solidFill>
                <a:latin typeface="宋体"/>
              </a:rPr>
              <a:t>数据</a:t>
            </a:r>
            <a:endParaRPr lang="zh-CN" altLang="en-US" b="1" dirty="0">
              <a:solidFill>
                <a:srgbClr val="000000"/>
              </a:solidFill>
              <a:latin typeface="宋体"/>
            </a:endParaRPr>
          </a:p>
        </p:txBody>
      </p:sp>
      <p:sp>
        <p:nvSpPr>
          <p:cNvPr id="7" name="矩形 6">
            <a:extLst>
              <a:ext uri="{FF2B5EF4-FFF2-40B4-BE49-F238E27FC236}">
                <a16:creationId xmlns="" xmlns:a16="http://schemas.microsoft.com/office/drawing/2014/main" id="{2ABE0503-55F9-45AA-A807-FE4468B025CC}"/>
              </a:ext>
            </a:extLst>
          </p:cNvPr>
          <p:cNvSpPr/>
          <p:nvPr/>
        </p:nvSpPr>
        <p:spPr>
          <a:xfrm>
            <a:off x="1475656" y="2841331"/>
            <a:ext cx="2459328" cy="338554"/>
          </a:xfrm>
          <a:prstGeom prst="rect">
            <a:avLst/>
          </a:prstGeom>
        </p:spPr>
        <p:txBody>
          <a:bodyPr wrap="none">
            <a:spAutoFit/>
          </a:bodyPr>
          <a:lstStyle/>
          <a:p>
            <a:r>
              <a:rPr lang="zh-CN" altLang="en-US" sz="1600" b="1" dirty="0">
                <a:latin typeface="+mn-ea"/>
              </a:rPr>
              <a:t>像素观测数据误差方程</a:t>
            </a:r>
            <a:r>
              <a:rPr lang="zh-CN" altLang="zh-CN" sz="1600" b="1" dirty="0">
                <a:latin typeface="+mn-ea"/>
              </a:rPr>
              <a:t>：</a:t>
            </a:r>
            <a:endParaRPr lang="zh-CN" altLang="en-US" sz="1600" dirty="0">
              <a:latin typeface="+mn-ea"/>
            </a:endParaRPr>
          </a:p>
        </p:txBody>
      </p:sp>
      <p:pic>
        <p:nvPicPr>
          <p:cNvPr id="11" name="图片 10">
            <a:extLst>
              <a:ext uri="{FF2B5EF4-FFF2-40B4-BE49-F238E27FC236}">
                <a16:creationId xmlns="" xmlns:a16="http://schemas.microsoft.com/office/drawing/2014/main" id="{C38B9794-5150-4926-BB63-B2C3287807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7812" y="2591038"/>
            <a:ext cx="3840572" cy="96207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 xmlns:a16="http://schemas.microsoft.com/office/drawing/2014/main" id="{1DCAFA4C-300C-4F95-A225-D30CD936DFDC}"/>
              </a:ext>
            </a:extLst>
          </p:cNvPr>
          <p:cNvSpPr/>
          <p:nvPr/>
        </p:nvSpPr>
        <p:spPr>
          <a:xfrm>
            <a:off x="1475656" y="3587433"/>
            <a:ext cx="2232248"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latin typeface="+mn-ea"/>
                <a:ea typeface="宋体" pitchFamily="2" charset="-122"/>
              </a:rPr>
              <a:t>距离观测误差方程</a:t>
            </a:r>
            <a:r>
              <a:rPr lang="zh-CN" altLang="zh-CN" sz="1600" b="1" dirty="0">
                <a:latin typeface="+mn-ea"/>
                <a:ea typeface="宋体" pitchFamily="2" charset="-122"/>
              </a:rPr>
              <a:t>：</a:t>
            </a:r>
            <a:endParaRPr lang="zh-CN" altLang="en-US" sz="1600" b="1" dirty="0">
              <a:latin typeface="+mn-ea"/>
              <a:ea typeface="宋体" pitchFamily="2" charset="-122"/>
            </a:endParaRPr>
          </a:p>
        </p:txBody>
      </p:sp>
      <p:pic>
        <p:nvPicPr>
          <p:cNvPr id="13" name="图片 12">
            <a:extLst>
              <a:ext uri="{FF2B5EF4-FFF2-40B4-BE49-F238E27FC236}">
                <a16:creationId xmlns="" xmlns:a16="http://schemas.microsoft.com/office/drawing/2014/main" id="{2BBDFDC1-0597-4AEC-AEAD-51D127A2F8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632" y="3639535"/>
            <a:ext cx="2747820" cy="286452"/>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 xmlns:a16="http://schemas.microsoft.com/office/drawing/2014/main" id="{4EF40E89-2613-4687-B9A9-5360094F88ED}"/>
              </a:ext>
            </a:extLst>
          </p:cNvPr>
          <p:cNvSpPr/>
          <p:nvPr/>
        </p:nvSpPr>
        <p:spPr>
          <a:xfrm>
            <a:off x="1470188" y="4195521"/>
            <a:ext cx="6435257"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latin typeface="+mn-ea"/>
                <a:ea typeface="宋体" pitchFamily="2" charset="-122"/>
              </a:rPr>
              <a:t>角度观测误差方程</a:t>
            </a:r>
            <a:r>
              <a:rPr lang="zh-CN" altLang="zh-CN" sz="1600" b="1" dirty="0">
                <a:latin typeface="+mn-ea"/>
                <a:ea typeface="宋体" pitchFamily="2" charset="-122"/>
              </a:rPr>
              <a:t>：</a:t>
            </a:r>
            <a:endParaRPr lang="zh-CN" altLang="en-US" sz="1600" b="1" dirty="0">
              <a:latin typeface="+mn-ea"/>
              <a:ea typeface="宋体" pitchFamily="2" charset="-122"/>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 xmlns:a16="http://schemas.microsoft.com/office/drawing/2014/main" id="{D1ED120C-E1EE-4504-A9B6-D24E709EEF22}"/>
                  </a:ext>
                </a:extLst>
              </p:cNvPr>
              <p:cNvSpPr/>
              <p:nvPr/>
            </p:nvSpPr>
            <p:spPr>
              <a:xfrm>
                <a:off x="1115616" y="4538487"/>
                <a:ext cx="7842198" cy="5877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000" i="1" smtClean="0">
                              <a:latin typeface="Cambria Math" panose="02040503050406030204" pitchFamily="18" charset="0"/>
                            </a:rPr>
                          </m:ctrlPr>
                        </m:sSubPr>
                        <m:e>
                          <m:r>
                            <a:rPr lang="zh-CN" altLang="en-US" sz="1000" i="1">
                              <a:latin typeface="Cambria Math" panose="02040503050406030204" pitchFamily="18" charset="0"/>
                            </a:rPr>
                            <m:t>𝑣</m:t>
                          </m:r>
                        </m:e>
                        <m:sub>
                          <m:r>
                            <a:rPr lang="zh-CN" altLang="en-US" sz="1000" i="1">
                              <a:latin typeface="Cambria Math" panose="02040503050406030204" pitchFamily="18" charset="0"/>
                            </a:rPr>
                            <m:t>𝑖</m:t>
                          </m:r>
                        </m:sub>
                      </m:sSub>
                      <m:r>
                        <a:rPr lang="zh-CN" altLang="en-US" sz="1000" i="0">
                          <a:latin typeface="Cambria Math" panose="02040503050406030204" pitchFamily="18" charset="0"/>
                        </a:rPr>
                        <m:t>=</m:t>
                      </m:r>
                      <m:sSup>
                        <m:sSupPr>
                          <m:ctrlPr>
                            <a:rPr lang="zh-CN" altLang="en-US" sz="1000" i="1">
                              <a:latin typeface="Cambria Math" panose="02040503050406030204" pitchFamily="18" charset="0"/>
                            </a:rPr>
                          </m:ctrlPr>
                        </m:sSupPr>
                        <m:e>
                          <m:r>
                            <a:rPr lang="zh-CN" altLang="en-US" sz="1000" i="1">
                              <a:latin typeface="Cambria Math" panose="02040503050406030204" pitchFamily="18" charset="0"/>
                            </a:rPr>
                            <m:t>𝜌</m:t>
                          </m:r>
                        </m:e>
                        <m:sup>
                          <m:r>
                            <a:rPr lang="zh-CN" altLang="en-US" sz="1000" i="0">
                              <a:latin typeface="Cambria Math" panose="02040503050406030204" pitchFamily="18" charset="0"/>
                            </a:rPr>
                            <m:t>′′</m:t>
                          </m:r>
                        </m:sup>
                      </m:sSup>
                      <m:d>
                        <m:dPr>
                          <m:ctrlPr>
                            <a:rPr lang="zh-CN" altLang="en-US" sz="1000" i="1">
                              <a:latin typeface="Cambria Math" panose="02040503050406030204" pitchFamily="18" charset="0"/>
                            </a:rPr>
                          </m:ctrlPr>
                        </m:dPr>
                        <m:e>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𝑌</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r>
                            <a:rPr lang="zh-CN" altLang="en-US" sz="1000" i="0">
                              <a:latin typeface="Cambria Math" panose="02040503050406030204" pitchFamily="18" charset="0"/>
                            </a:rPr>
                            <m:t>−</m:t>
                          </m:r>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𝑌</m:t>
                                  </m:r>
                                </m:e>
                                <m:sub>
                                  <m:r>
                                    <a:rPr lang="zh-CN" altLang="en-US" sz="1000" i="1">
                                      <a:latin typeface="Cambria Math" panose="02040503050406030204" pitchFamily="18" charset="0"/>
                                    </a:rPr>
                                    <m:t>𝑗h</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𝑗h</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e>
                      </m:d>
                      <m:acc>
                        <m:accPr>
                          <m:chr m:val="̂"/>
                          <m:ctrlPr>
                            <a:rPr lang="zh-CN" altLang="en-US" sz="1000" i="1">
                              <a:latin typeface="Cambria Math" panose="02040503050406030204" pitchFamily="18" charset="0"/>
                            </a:rPr>
                          </m:ctrlPr>
                        </m:accPr>
                        <m:e>
                          <m:sSub>
                            <m:sSubPr>
                              <m:ctrlPr>
                                <a:rPr lang="zh-CN" altLang="en-US" sz="1000" i="1">
                                  <a:latin typeface="Cambria Math" panose="02040503050406030204" pitchFamily="18" charset="0"/>
                                </a:rPr>
                              </m:ctrlPr>
                            </m:sSubPr>
                            <m:e>
                              <m:r>
                                <a:rPr lang="zh-CN" altLang="en-US" sz="1000" i="1">
                                  <a:latin typeface="Cambria Math" panose="02040503050406030204" pitchFamily="18" charset="0"/>
                                </a:rPr>
                                <m:t>𝑥</m:t>
                              </m:r>
                            </m:e>
                            <m:sub>
                              <m:r>
                                <a:rPr lang="zh-CN" altLang="en-US" sz="1000" i="1">
                                  <a:latin typeface="Cambria Math" panose="02040503050406030204" pitchFamily="18" charset="0"/>
                                </a:rPr>
                                <m:t>𝑗</m:t>
                              </m:r>
                            </m:sub>
                          </m:sSub>
                        </m:e>
                      </m:acc>
                      <m:r>
                        <a:rPr lang="zh-CN" altLang="en-US" sz="1000" i="0">
                          <a:latin typeface="Cambria Math" panose="02040503050406030204" pitchFamily="18" charset="0"/>
                        </a:rPr>
                        <m:t>−</m:t>
                      </m:r>
                      <m:sSup>
                        <m:sSupPr>
                          <m:ctrlPr>
                            <a:rPr lang="zh-CN" altLang="en-US" sz="1000" i="1">
                              <a:latin typeface="Cambria Math" panose="02040503050406030204" pitchFamily="18" charset="0"/>
                            </a:rPr>
                          </m:ctrlPr>
                        </m:sSupPr>
                        <m:e>
                          <m:r>
                            <a:rPr lang="zh-CN" altLang="en-US" sz="1000" i="1">
                              <a:latin typeface="Cambria Math" panose="02040503050406030204" pitchFamily="18" charset="0"/>
                            </a:rPr>
                            <m:t>𝜌</m:t>
                          </m:r>
                        </m:e>
                        <m:sup>
                          <m:r>
                            <a:rPr lang="zh-CN" altLang="en-US" sz="1000" i="0">
                              <a:latin typeface="Cambria Math" panose="02040503050406030204" pitchFamily="18" charset="0"/>
                            </a:rPr>
                            <m:t>′′</m:t>
                          </m:r>
                        </m:sup>
                      </m:sSup>
                      <m:d>
                        <m:dPr>
                          <m:ctrlPr>
                            <a:rPr lang="zh-CN" altLang="en-US" sz="1000" i="1">
                              <a:latin typeface="Cambria Math" panose="02040503050406030204" pitchFamily="18" charset="0"/>
                            </a:rPr>
                          </m:ctrlPr>
                        </m:dPr>
                        <m:e>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𝑋</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r>
                            <a:rPr lang="zh-CN" altLang="en-US" sz="1000" i="0">
                              <a:latin typeface="Cambria Math" panose="02040503050406030204" pitchFamily="18" charset="0"/>
                            </a:rPr>
                            <m:t>−</m:t>
                          </m:r>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𝑋</m:t>
                                  </m:r>
                                </m:e>
                                <m:sub>
                                  <m:r>
                                    <a:rPr lang="zh-CN" altLang="en-US" sz="1000" i="1">
                                      <a:latin typeface="Cambria Math" panose="02040503050406030204" pitchFamily="18" charset="0"/>
                                    </a:rPr>
                                    <m:t>𝑗h</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𝑗h</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e>
                      </m:d>
                      <m:acc>
                        <m:accPr>
                          <m:chr m:val="̂"/>
                          <m:ctrlPr>
                            <a:rPr lang="zh-CN" altLang="en-US" sz="1000" i="1">
                              <a:latin typeface="Cambria Math" panose="02040503050406030204" pitchFamily="18" charset="0"/>
                            </a:rPr>
                          </m:ctrlPr>
                        </m:accPr>
                        <m:e>
                          <m:sSub>
                            <m:sSubPr>
                              <m:ctrlPr>
                                <a:rPr lang="zh-CN" altLang="en-US" sz="1000" i="1">
                                  <a:latin typeface="Cambria Math" panose="02040503050406030204" pitchFamily="18" charset="0"/>
                                </a:rPr>
                              </m:ctrlPr>
                            </m:sSubPr>
                            <m:e>
                              <m:r>
                                <m:rPr>
                                  <m:sty m:val="p"/>
                                </m:rPr>
                                <a:rPr lang="en-US" altLang="zh-CN" sz="1000" i="1">
                                  <a:latin typeface="Cambria Math" panose="02040503050406030204" pitchFamily="18" charset="0"/>
                                </a:rPr>
                                <m:t>y</m:t>
                              </m:r>
                            </m:e>
                            <m:sub>
                              <m:r>
                                <a:rPr lang="zh-CN" altLang="en-US" sz="1000" i="1">
                                  <a:latin typeface="Cambria Math" panose="02040503050406030204" pitchFamily="18" charset="0"/>
                                </a:rPr>
                                <m:t>𝑗</m:t>
                              </m:r>
                            </m:sub>
                          </m:sSub>
                        </m:e>
                      </m:acc>
                      <m:r>
                        <a:rPr lang="zh-CN" altLang="en-US" sz="1000" i="0">
                          <a:latin typeface="Cambria Math" panose="02040503050406030204" pitchFamily="18" charset="0"/>
                        </a:rPr>
                        <m:t>−</m:t>
                      </m:r>
                      <m:sSup>
                        <m:sSupPr>
                          <m:ctrlPr>
                            <a:rPr lang="zh-CN" altLang="en-US" sz="1000" i="1">
                              <a:latin typeface="Cambria Math" panose="02040503050406030204" pitchFamily="18" charset="0"/>
                            </a:rPr>
                          </m:ctrlPr>
                        </m:sSupPr>
                        <m:e>
                          <m:r>
                            <a:rPr lang="zh-CN" altLang="en-US" sz="1000" i="1">
                              <a:latin typeface="Cambria Math" panose="02040503050406030204" pitchFamily="18" charset="0"/>
                            </a:rPr>
                            <m:t>𝜌</m:t>
                          </m:r>
                        </m:e>
                        <m:sup>
                          <m:r>
                            <a:rPr lang="zh-CN" altLang="en-US" sz="1000" i="0">
                              <a:latin typeface="Cambria Math" panose="02040503050406030204" pitchFamily="18" charset="0"/>
                            </a:rPr>
                            <m:t>′′</m:t>
                          </m:r>
                        </m:sup>
                      </m:sSup>
                      <m:d>
                        <m:dPr>
                          <m:ctrlPr>
                            <a:rPr lang="zh-CN" altLang="en-US" sz="1000" i="1">
                              <a:latin typeface="Cambria Math" panose="02040503050406030204" pitchFamily="18" charset="0"/>
                            </a:rPr>
                          </m:ctrlPr>
                        </m:dPr>
                        <m:e>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𝑌</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e>
                      </m:d>
                      <m:acc>
                        <m:accPr>
                          <m:chr m:val="̂"/>
                          <m:ctrlPr>
                            <a:rPr lang="zh-CN" altLang="en-US" sz="1000" i="1">
                              <a:latin typeface="Cambria Math" panose="02040503050406030204" pitchFamily="18" charset="0"/>
                            </a:rPr>
                          </m:ctrlPr>
                        </m:accPr>
                        <m:e>
                          <m:sSub>
                            <m:sSubPr>
                              <m:ctrlPr>
                                <a:rPr lang="zh-CN" altLang="en-US" sz="1000" i="1">
                                  <a:latin typeface="Cambria Math" panose="02040503050406030204" pitchFamily="18" charset="0"/>
                                </a:rPr>
                              </m:ctrlPr>
                            </m:sSubPr>
                            <m:e>
                              <m:r>
                                <a:rPr lang="zh-CN" altLang="en-US" sz="1000" i="1">
                                  <a:latin typeface="Cambria Math" panose="02040503050406030204" pitchFamily="18" charset="0"/>
                                </a:rPr>
                                <m:t>𝑥</m:t>
                              </m:r>
                            </m:e>
                            <m:sub>
                              <m:r>
                                <a:rPr lang="zh-CN" altLang="en-US" sz="1000" i="1">
                                  <a:latin typeface="Cambria Math" panose="02040503050406030204" pitchFamily="18" charset="0"/>
                                </a:rPr>
                                <m:t>𝑘</m:t>
                              </m:r>
                            </m:sub>
                          </m:sSub>
                        </m:e>
                      </m:acc>
                      <m:r>
                        <a:rPr lang="zh-CN" altLang="en-US" sz="1000" i="0">
                          <a:latin typeface="Cambria Math" panose="02040503050406030204" pitchFamily="18" charset="0"/>
                        </a:rPr>
                        <m:t>+</m:t>
                      </m:r>
                      <m:sSup>
                        <m:sSupPr>
                          <m:ctrlPr>
                            <a:rPr lang="zh-CN" altLang="en-US" sz="1000" i="1">
                              <a:latin typeface="Cambria Math" panose="02040503050406030204" pitchFamily="18" charset="0"/>
                            </a:rPr>
                          </m:ctrlPr>
                        </m:sSupPr>
                        <m:e>
                          <m:r>
                            <a:rPr lang="zh-CN" altLang="en-US" sz="1000" i="1">
                              <a:latin typeface="Cambria Math" panose="02040503050406030204" pitchFamily="18" charset="0"/>
                            </a:rPr>
                            <m:t>𝜌</m:t>
                          </m:r>
                        </m:e>
                        <m:sup>
                          <m:r>
                            <a:rPr lang="zh-CN" altLang="en-US" sz="1000" i="0">
                              <a:latin typeface="Cambria Math" panose="02040503050406030204" pitchFamily="18" charset="0"/>
                            </a:rPr>
                            <m:t>′′</m:t>
                          </m:r>
                        </m:sup>
                      </m:sSup>
                      <m:d>
                        <m:dPr>
                          <m:ctrlPr>
                            <a:rPr lang="zh-CN" altLang="en-US" sz="1000" i="1">
                              <a:latin typeface="Cambria Math" panose="02040503050406030204" pitchFamily="18" charset="0"/>
                            </a:rPr>
                          </m:ctrlPr>
                        </m:dPr>
                        <m:e>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𝑋</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e>
                      </m:d>
                      <m:acc>
                        <m:accPr>
                          <m:chr m:val="̂"/>
                          <m:ctrlPr>
                            <a:rPr lang="zh-CN" altLang="en-US" sz="1000" i="1">
                              <a:latin typeface="Cambria Math" panose="02040503050406030204" pitchFamily="18" charset="0"/>
                            </a:rPr>
                          </m:ctrlPr>
                        </m:accPr>
                        <m:e>
                          <m:sSub>
                            <m:sSubPr>
                              <m:ctrlPr>
                                <a:rPr lang="zh-CN" altLang="en-US" sz="1000" i="1">
                                  <a:latin typeface="Cambria Math" panose="02040503050406030204" pitchFamily="18" charset="0"/>
                                </a:rPr>
                              </m:ctrlPr>
                            </m:sSubPr>
                            <m:e>
                              <m:r>
                                <a:rPr lang="zh-CN" altLang="en-US" sz="1000" i="1">
                                  <a:latin typeface="Cambria Math" panose="02040503050406030204" pitchFamily="18" charset="0"/>
                                </a:rPr>
                                <m:t>𝑦</m:t>
                              </m:r>
                            </m:e>
                            <m:sub>
                              <m:r>
                                <a:rPr lang="en-US" altLang="zh-CN" sz="1000" b="0" i="1" smtClean="0">
                                  <a:latin typeface="Cambria Math" panose="02040503050406030204" pitchFamily="18" charset="0"/>
                                </a:rPr>
                                <m:t>𝑘</m:t>
                              </m:r>
                            </m:sub>
                          </m:sSub>
                        </m:e>
                      </m:acc>
                      <m:r>
                        <a:rPr lang="zh-CN" altLang="en-US" sz="1000" i="0">
                          <a:latin typeface="Cambria Math" panose="02040503050406030204" pitchFamily="18" charset="0"/>
                        </a:rPr>
                        <m:t>+</m:t>
                      </m:r>
                      <m:sSup>
                        <m:sSupPr>
                          <m:ctrlPr>
                            <a:rPr lang="zh-CN" altLang="en-US" sz="1000" i="1">
                              <a:latin typeface="Cambria Math" panose="02040503050406030204" pitchFamily="18" charset="0"/>
                            </a:rPr>
                          </m:ctrlPr>
                        </m:sSupPr>
                        <m:e>
                          <m:r>
                            <a:rPr lang="zh-CN" altLang="en-US" sz="1000" i="1">
                              <a:latin typeface="Cambria Math" panose="02040503050406030204" pitchFamily="18" charset="0"/>
                            </a:rPr>
                            <m:t>𝜌</m:t>
                          </m:r>
                        </m:e>
                        <m:sup>
                          <m:r>
                            <a:rPr lang="zh-CN" altLang="en-US" sz="1000" i="0">
                              <a:latin typeface="Cambria Math" panose="02040503050406030204" pitchFamily="18" charset="0"/>
                            </a:rPr>
                            <m:t>′′</m:t>
                          </m:r>
                        </m:sup>
                      </m:sSup>
                      <m:d>
                        <m:dPr>
                          <m:ctrlPr>
                            <a:rPr lang="zh-CN" altLang="en-US" sz="1000" i="1">
                              <a:latin typeface="Cambria Math" panose="02040503050406030204" pitchFamily="18" charset="0"/>
                            </a:rPr>
                          </m:ctrlPr>
                        </m:dPr>
                        <m:e>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𝑌</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e>
                      </m:d>
                      <m:acc>
                        <m:accPr>
                          <m:chr m:val="̂"/>
                          <m:ctrlPr>
                            <a:rPr lang="zh-CN" altLang="en-US" sz="1000" i="1">
                              <a:latin typeface="Cambria Math" panose="02040503050406030204" pitchFamily="18" charset="0"/>
                            </a:rPr>
                          </m:ctrlPr>
                        </m:accPr>
                        <m:e>
                          <m:sSub>
                            <m:sSubPr>
                              <m:ctrlPr>
                                <a:rPr lang="zh-CN" altLang="en-US" sz="1000" i="1">
                                  <a:latin typeface="Cambria Math" panose="02040503050406030204" pitchFamily="18" charset="0"/>
                                </a:rPr>
                              </m:ctrlPr>
                            </m:sSubPr>
                            <m:e>
                              <m:r>
                                <a:rPr lang="zh-CN" altLang="en-US" sz="1000" i="1">
                                  <a:latin typeface="Cambria Math" panose="02040503050406030204" pitchFamily="18" charset="0"/>
                                </a:rPr>
                                <m:t>𝑥</m:t>
                              </m:r>
                            </m:e>
                            <m:sub>
                              <m:r>
                                <a:rPr lang="zh-CN" altLang="en-US" sz="1000" i="1">
                                  <a:latin typeface="Cambria Math" panose="02040503050406030204" pitchFamily="18" charset="0"/>
                                </a:rPr>
                                <m:t>h</m:t>
                              </m:r>
                            </m:sub>
                          </m:sSub>
                        </m:e>
                      </m:acc>
                      <m:r>
                        <a:rPr lang="zh-CN" altLang="en-US" sz="1000" i="0">
                          <a:latin typeface="Cambria Math" panose="02040503050406030204" pitchFamily="18" charset="0"/>
                        </a:rPr>
                        <m:t>−</m:t>
                      </m:r>
                      <m:sSup>
                        <m:sSupPr>
                          <m:ctrlPr>
                            <a:rPr lang="zh-CN" altLang="en-US" sz="1000" i="1">
                              <a:latin typeface="Cambria Math" panose="02040503050406030204" pitchFamily="18" charset="0"/>
                            </a:rPr>
                          </m:ctrlPr>
                        </m:sSupPr>
                        <m:e>
                          <m:r>
                            <a:rPr lang="zh-CN" altLang="en-US" sz="1000" i="1">
                              <a:latin typeface="Cambria Math" panose="02040503050406030204" pitchFamily="18" charset="0"/>
                            </a:rPr>
                            <m:t>𝜌</m:t>
                          </m:r>
                        </m:e>
                        <m:sup>
                          <m:r>
                            <a:rPr lang="zh-CN" altLang="en-US" sz="1000" i="0">
                              <a:latin typeface="Cambria Math" panose="02040503050406030204" pitchFamily="18" charset="0"/>
                            </a:rPr>
                            <m:t>′′</m:t>
                          </m:r>
                        </m:sup>
                      </m:sSup>
                      <m:d>
                        <m:dPr>
                          <m:ctrlPr>
                            <a:rPr lang="zh-CN" altLang="en-US" sz="1000" i="1">
                              <a:latin typeface="Cambria Math" panose="02040503050406030204" pitchFamily="18" charset="0"/>
                            </a:rPr>
                          </m:ctrlPr>
                        </m:dPr>
                        <m:e>
                          <m:f>
                            <m:fPr>
                              <m:ctrlPr>
                                <a:rPr lang="zh-CN" altLang="en-US" sz="1000" i="1">
                                  <a:latin typeface="Cambria Math" panose="02040503050406030204" pitchFamily="18" charset="0"/>
                                </a:rPr>
                              </m:ctrlPr>
                            </m:fPr>
                            <m:num>
                              <m:r>
                                <a:rPr lang="zh-CN" altLang="en-US" sz="1000" i="0">
                                  <a:latin typeface="Cambria Math" panose="02040503050406030204" pitchFamily="18" charset="0"/>
                                </a:rPr>
                                <m:t>∆</m:t>
                              </m:r>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𝑋</m:t>
                                  </m:r>
                                </m:e>
                                <m:sub>
                                  <m:r>
                                    <a:rPr lang="zh-CN" altLang="en-US" sz="1000" i="1">
                                      <a:latin typeface="Cambria Math" panose="02040503050406030204" pitchFamily="18" charset="0"/>
                                    </a:rPr>
                                    <m:t>𝑗𝑘</m:t>
                                  </m:r>
                                </m:sub>
                                <m:sup>
                                  <m:r>
                                    <a:rPr lang="zh-CN" altLang="en-US" sz="1000" i="0">
                                      <a:latin typeface="Cambria Math" panose="02040503050406030204" pitchFamily="18" charset="0"/>
                                    </a:rPr>
                                    <m:t>0</m:t>
                                  </m:r>
                                </m:sup>
                              </m:sSubSup>
                            </m:num>
                            <m:den>
                              <m:sSup>
                                <m:sSupPr>
                                  <m:ctrlPr>
                                    <a:rPr lang="zh-CN" altLang="en-US" sz="1000" i="1">
                                      <a:latin typeface="Cambria Math" panose="02040503050406030204" pitchFamily="18" charset="0"/>
                                    </a:rPr>
                                  </m:ctrlPr>
                                </m:sSupPr>
                                <m:e>
                                  <m:d>
                                    <m:dPr>
                                      <m:ctrlPr>
                                        <a:rPr lang="zh-CN" altLang="en-US" sz="1000" i="1">
                                          <a:latin typeface="Cambria Math" panose="02040503050406030204" pitchFamily="18" charset="0"/>
                                        </a:rPr>
                                      </m:ctrlPr>
                                    </m:dPr>
                                    <m:e>
                                      <m:sSubSup>
                                        <m:sSubSupPr>
                                          <m:ctrlPr>
                                            <a:rPr lang="zh-CN" altLang="en-US" sz="1000" i="1">
                                              <a:latin typeface="Cambria Math" panose="02040503050406030204" pitchFamily="18" charset="0"/>
                                            </a:rPr>
                                          </m:ctrlPr>
                                        </m:sSubSupPr>
                                        <m:e>
                                          <m:r>
                                            <a:rPr lang="zh-CN" altLang="en-US" sz="1000" i="1">
                                              <a:latin typeface="Cambria Math" panose="02040503050406030204" pitchFamily="18" charset="0"/>
                                            </a:rPr>
                                            <m:t>𝑆</m:t>
                                          </m:r>
                                        </m:e>
                                        <m:sub>
                                          <m:r>
                                            <a:rPr lang="zh-CN" altLang="en-US" sz="1000" i="1">
                                              <a:latin typeface="Cambria Math" panose="02040503050406030204" pitchFamily="18" charset="0"/>
                                            </a:rPr>
                                            <m:t>𝑗h</m:t>
                                          </m:r>
                                        </m:sub>
                                        <m:sup>
                                          <m:r>
                                            <a:rPr lang="zh-CN" altLang="en-US" sz="1000" i="0">
                                              <a:latin typeface="Cambria Math" panose="02040503050406030204" pitchFamily="18" charset="0"/>
                                            </a:rPr>
                                            <m:t>0</m:t>
                                          </m:r>
                                        </m:sup>
                                      </m:sSubSup>
                                    </m:e>
                                  </m:d>
                                </m:e>
                                <m:sup>
                                  <m:r>
                                    <a:rPr lang="zh-CN" altLang="en-US" sz="1000" i="0">
                                      <a:latin typeface="Cambria Math" panose="02040503050406030204" pitchFamily="18" charset="0"/>
                                    </a:rPr>
                                    <m:t>2</m:t>
                                  </m:r>
                                </m:sup>
                              </m:sSup>
                            </m:den>
                          </m:f>
                        </m:e>
                      </m:d>
                      <m:acc>
                        <m:accPr>
                          <m:chr m:val="̂"/>
                          <m:ctrlPr>
                            <a:rPr lang="zh-CN" altLang="en-US" sz="1000" i="1">
                              <a:latin typeface="Cambria Math" panose="02040503050406030204" pitchFamily="18" charset="0"/>
                            </a:rPr>
                          </m:ctrlPr>
                        </m:accPr>
                        <m:e>
                          <m:sSub>
                            <m:sSubPr>
                              <m:ctrlPr>
                                <a:rPr lang="zh-CN" altLang="en-US" sz="1000" i="1">
                                  <a:latin typeface="Cambria Math" panose="02040503050406030204" pitchFamily="18" charset="0"/>
                                </a:rPr>
                              </m:ctrlPr>
                            </m:sSubPr>
                            <m:e>
                              <m:r>
                                <a:rPr lang="zh-CN" altLang="en-US" sz="1000" i="1">
                                  <a:latin typeface="Cambria Math" panose="02040503050406030204" pitchFamily="18" charset="0"/>
                                </a:rPr>
                                <m:t>𝑦</m:t>
                              </m:r>
                            </m:e>
                            <m:sub>
                              <m:r>
                                <a:rPr lang="zh-CN" altLang="en-US" sz="1000" i="1">
                                  <a:latin typeface="Cambria Math" panose="02040503050406030204" pitchFamily="18" charset="0"/>
                                </a:rPr>
                                <m:t>h</m:t>
                              </m:r>
                            </m:sub>
                          </m:sSub>
                        </m:e>
                      </m:acc>
                      <m:r>
                        <a:rPr lang="zh-CN" altLang="en-US" sz="1000" i="0">
                          <a:latin typeface="Cambria Math" panose="02040503050406030204" pitchFamily="18" charset="0"/>
                        </a:rPr>
                        <m:t>−</m:t>
                      </m:r>
                      <m:sSub>
                        <m:sSubPr>
                          <m:ctrlPr>
                            <a:rPr lang="zh-CN" altLang="en-US" sz="1000" i="1">
                              <a:latin typeface="Cambria Math" panose="02040503050406030204" pitchFamily="18" charset="0"/>
                            </a:rPr>
                          </m:ctrlPr>
                        </m:sSubPr>
                        <m:e>
                          <m:r>
                            <a:rPr lang="zh-CN" altLang="en-US" sz="1000" i="1">
                              <a:latin typeface="Cambria Math" panose="02040503050406030204" pitchFamily="18" charset="0"/>
                            </a:rPr>
                            <m:t>𝑙</m:t>
                          </m:r>
                        </m:e>
                        <m:sub>
                          <m:r>
                            <a:rPr lang="zh-CN" altLang="en-US" sz="1000" i="1">
                              <a:latin typeface="Cambria Math" panose="02040503050406030204" pitchFamily="18" charset="0"/>
                            </a:rPr>
                            <m:t>𝑖</m:t>
                          </m:r>
                        </m:sub>
                      </m:sSub>
                    </m:oMath>
                  </m:oMathPara>
                </a14:m>
                <a:endParaRPr lang="zh-CN" altLang="en-US" sz="1000" dirty="0"/>
              </a:p>
            </p:txBody>
          </p:sp>
        </mc:Choice>
        <mc:Fallback xmlns="">
          <p:sp>
            <p:nvSpPr>
              <p:cNvPr id="16" name="矩形 15">
                <a:extLst>
                  <a:ext uri="{FF2B5EF4-FFF2-40B4-BE49-F238E27FC236}">
                    <a16:creationId xmlns:a16="http://schemas.microsoft.com/office/drawing/2014/main" xmlns:a14="http://schemas.microsoft.com/office/drawing/2010/main" xmlns="" id="{D1ED120C-E1EE-4504-A9B6-D24E709EEF22}"/>
                  </a:ext>
                </a:extLst>
              </p:cNvPr>
              <p:cNvSpPr>
                <a:spLocks noRot="1" noChangeAspect="1" noMove="1" noResize="1" noEditPoints="1" noAdjustHandles="1" noChangeArrowheads="1" noChangeShapeType="1" noTextEdit="1"/>
              </p:cNvSpPr>
              <p:nvPr/>
            </p:nvSpPr>
            <p:spPr>
              <a:xfrm>
                <a:off x="1115616" y="4538487"/>
                <a:ext cx="7842198" cy="587790"/>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677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25</a:t>
            </a:fld>
            <a:endParaRPr lang="en-US" altLang="zh-CN" dirty="0"/>
          </a:p>
        </p:txBody>
      </p:sp>
      <p:sp>
        <p:nvSpPr>
          <p:cNvPr id="1048616" name="矩形 3"/>
          <p:cNvSpPr/>
          <p:nvPr/>
        </p:nvSpPr>
        <p:spPr>
          <a:xfrm>
            <a:off x="611561" y="836712"/>
            <a:ext cx="7272807" cy="3000821"/>
          </a:xfrm>
          <a:prstGeom prst="rect">
            <a:avLst/>
          </a:prstGeom>
        </p:spPr>
        <p:txBody>
          <a:bodyPr wrap="square">
            <a:spAutoFit/>
          </a:bodyPr>
          <a:lstStyle/>
          <a:p>
            <a:pPr marL="457200" lvl="0" indent="-457200" algn="just">
              <a:lnSpc>
                <a:spcPct val="150000"/>
              </a:lnSpc>
              <a:buClr>
                <a:srgbClr val="FF3300"/>
              </a:buClr>
              <a:buSzPct val="75000"/>
              <a:buFont typeface="+mj-lt"/>
              <a:buAutoNum type="arabicPeriod" startAt="3"/>
            </a:pPr>
            <a:r>
              <a:rPr lang="zh-CN" altLang="en-US" b="1" dirty="0">
                <a:solidFill>
                  <a:srgbClr val="000000"/>
                </a:solidFill>
                <a:latin typeface="宋体"/>
              </a:rPr>
              <a:t>大规模网平差</a:t>
            </a:r>
          </a:p>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稀疏矩阵存储，降低内存占用</a:t>
            </a:r>
          </a:p>
          <a:p>
            <a:pPr marL="914400" lvl="1" indent="-457200" algn="just">
              <a:lnSpc>
                <a:spcPct val="150000"/>
              </a:lnSpc>
              <a:buClr>
                <a:srgbClr val="FF3300"/>
              </a:buClr>
              <a:buSzPct val="75000"/>
              <a:buFont typeface="Wingdings" panose="05000000000000000000" pitchFamily="2" charset="2"/>
              <a:buChar char="l"/>
            </a:pPr>
            <a:r>
              <a:rPr lang="zh-CN" altLang="en-US" b="1" dirty="0">
                <a:solidFill>
                  <a:srgbClr val="000000"/>
                </a:solidFill>
                <a:latin typeface="宋体"/>
              </a:rPr>
              <a:t>法方程</a:t>
            </a:r>
            <a:r>
              <a:rPr lang="en-US" altLang="zh-CN" b="1" dirty="0" err="1">
                <a:solidFill>
                  <a:srgbClr val="000000"/>
                </a:solidFill>
                <a:latin typeface="宋体"/>
              </a:rPr>
              <a:t>LLt</a:t>
            </a:r>
            <a:r>
              <a:rPr lang="zh-CN" altLang="en-US" b="1" dirty="0">
                <a:solidFill>
                  <a:srgbClr val="000000"/>
                </a:solidFill>
                <a:latin typeface="宋体"/>
              </a:rPr>
              <a:t>分解，快速解算线性方程组</a:t>
            </a:r>
          </a:p>
          <a:p>
            <a:pPr marL="914400" lvl="1" indent="-457200" algn="just">
              <a:lnSpc>
                <a:spcPct val="150000"/>
              </a:lnSpc>
              <a:buClr>
                <a:srgbClr val="FF3300"/>
              </a:buClr>
              <a:buSzPct val="75000"/>
              <a:buFont typeface="Wingdings" panose="05000000000000000000" pitchFamily="2" charset="2"/>
              <a:buChar char="l"/>
            </a:pPr>
            <a:r>
              <a:rPr lang="zh-CN" altLang="en-US" b="1" dirty="0" smtClean="0">
                <a:solidFill>
                  <a:srgbClr val="000000"/>
                </a:solidFill>
                <a:latin typeface="宋体"/>
              </a:rPr>
              <a:t>并行算法</a:t>
            </a:r>
            <a:endParaRPr lang="zh-CN" altLang="en-US"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已完成：稀疏矩阵设计，法方程分解及快速解算方法</a:t>
            </a: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下一步：进一步评估软件解算效率，探索并行计算等提速</a:t>
            </a:r>
            <a:r>
              <a:rPr lang="zh-CN" altLang="en-US" b="1" dirty="0" smtClean="0">
                <a:solidFill>
                  <a:srgbClr val="000000"/>
                </a:solidFill>
                <a:latin typeface="宋体"/>
              </a:rPr>
              <a:t>方法。</a:t>
            </a:r>
            <a:endParaRPr lang="zh-CN" altLang="en-US"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6" name="内容占位符 2"/>
          <p:cNvSpPr txBox="1">
            <a:spLocks/>
          </p:cNvSpPr>
          <p:nvPr/>
        </p:nvSpPr>
        <p:spPr>
          <a:xfrm>
            <a:off x="539552" y="4026244"/>
            <a:ext cx="7560840" cy="206705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1800" b="1" dirty="0">
                <a:latin typeface="Times New Roman" pitchFamily="18" charset="0"/>
                <a:cs typeface="Times New Roman" pitchFamily="18" charset="0"/>
              </a:rPr>
              <a:t>存在问题</a:t>
            </a:r>
            <a:r>
              <a:rPr lang="en-US" altLang="zh-CN" sz="1800" dirty="0">
                <a:latin typeface="Times New Roman" pitchFamily="18" charset="0"/>
                <a:cs typeface="Times New Roman" pitchFamily="18" charset="0"/>
              </a:rPr>
              <a:t>.</a:t>
            </a:r>
          </a:p>
          <a:p>
            <a:pPr marL="342900" lvl="1" indent="-342900" eaLnBrk="1" hangingPunct="1">
              <a:spcBef>
                <a:spcPts val="600"/>
              </a:spcBef>
              <a:spcAft>
                <a:spcPts val="600"/>
              </a:spcAft>
              <a:buClr>
                <a:srgbClr val="FF0000"/>
              </a:buClr>
              <a:buSzPct val="80000"/>
              <a:buFont typeface="+mj-lt"/>
              <a:buAutoNum type="arabicPeriod"/>
              <a:defRPr/>
            </a:pPr>
            <a:r>
              <a:rPr lang="zh-CN" altLang="en-US" sz="1800" dirty="0">
                <a:latin typeface="Times New Roman" pitchFamily="18" charset="0"/>
                <a:cs typeface="Times New Roman" pitchFamily="18" charset="0"/>
              </a:rPr>
              <a:t>国内现有激光测距设备精度相较国际先进水平有较大差距，并且体积太过庞大，无法满足视觉仪应用需求。</a:t>
            </a:r>
          </a:p>
          <a:p>
            <a:pPr marL="342900" lvl="1" indent="-342900" eaLnBrk="1" hangingPunct="1">
              <a:spcBef>
                <a:spcPts val="600"/>
              </a:spcBef>
              <a:spcAft>
                <a:spcPts val="600"/>
              </a:spcAft>
              <a:buClr>
                <a:srgbClr val="FF0000"/>
              </a:buClr>
              <a:buSzPct val="80000"/>
              <a:buFont typeface="+mj-lt"/>
              <a:buAutoNum type="arabicPeriod"/>
              <a:defRPr/>
            </a:pPr>
            <a:r>
              <a:rPr lang="zh-CN" altLang="en-US" sz="1800" dirty="0">
                <a:latin typeface="Times New Roman" pitchFamily="18" charset="0"/>
                <a:cs typeface="Times New Roman" pitchFamily="18" charset="0"/>
              </a:rPr>
              <a:t>视觉仪由转台</a:t>
            </a:r>
            <a:r>
              <a:rPr lang="zh-CN" altLang="en-US" sz="1800" dirty="0" smtClean="0">
                <a:latin typeface="Times New Roman" pitchFamily="18" charset="0"/>
                <a:cs typeface="Times New Roman" pitchFamily="18" charset="0"/>
              </a:rPr>
              <a:t>、相机、</a:t>
            </a:r>
            <a:r>
              <a:rPr lang="zh-CN" altLang="en-US" sz="1800" dirty="0">
                <a:latin typeface="Times New Roman" pitchFamily="18" charset="0"/>
                <a:cs typeface="Times New Roman" pitchFamily="18" charset="0"/>
              </a:rPr>
              <a:t>测距仪三部分组成，结构复杂，需要标定校准的参数众多，标定校准方法有待进一步</a:t>
            </a:r>
            <a:r>
              <a:rPr lang="zh-CN" altLang="en-US" sz="1800" dirty="0" smtClean="0">
                <a:latin typeface="Times New Roman" pitchFamily="18" charset="0"/>
                <a:cs typeface="Times New Roman" pitchFamily="18" charset="0"/>
              </a:rPr>
              <a:t>研究和完善</a:t>
            </a:r>
            <a:endParaRPr lang="zh-CN" altLang="en-US" sz="18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a:latin typeface="Times New Roman" pitchFamily="18" charset="0"/>
              <a:cs typeface="Times New Roman" pitchFamily="18" charset="0"/>
            </a:endParaRPr>
          </a:p>
        </p:txBody>
      </p:sp>
    </p:spTree>
    <p:extLst>
      <p:ext uri="{BB962C8B-B14F-4D97-AF65-F5344CB8AC3E}">
        <p14:creationId xmlns:p14="http://schemas.microsoft.com/office/powerpoint/2010/main" val="1158499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6341" name="Equation" r:id="rId4" imgW="428207" imgH="666100" progId="Equation.DSMT4">
                  <p:embed/>
                </p:oleObj>
              </mc:Choice>
              <mc:Fallback>
                <p:oleObj name="Equation" r:id="rId4" imgW="428207" imgH="666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6342" name="Equation" r:id="rId6" imgW="428207" imgH="666100" progId="Equation.DSMT4">
                  <p:embed/>
                </p:oleObj>
              </mc:Choice>
              <mc:Fallback>
                <p:oleObj name="Equation" r:id="rId6" imgW="428207" imgH="666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spid="_x0000_s6343" name="Equation" r:id="rId8" imgW="428207" imgH="666100" progId="Equation.DSMT4">
                  <p:embed/>
                </p:oleObj>
              </mc:Choice>
              <mc:Fallback>
                <p:oleObj name="Equation" r:id="rId8" imgW="428207" imgH="666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spid="_x0000_s6344" name="Equation" r:id="rId9" imgW="428207" imgH="666100" progId="Equation.DSMT4">
                  <p:embed/>
                </p:oleObj>
              </mc:Choice>
              <mc:Fallback>
                <p:oleObj name="Equation" r:id="rId9" imgW="428207" imgH="666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spid="_x0000_s6345" name="Equation" r:id="rId10" imgW="428207" imgH="666100" progId="Equation.DSMT4">
                  <p:embed/>
                </p:oleObj>
              </mc:Choice>
              <mc:Fallback>
                <p:oleObj name="Equation" r:id="rId10" imgW="428207" imgH="666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内容占位符 2"/>
          <p:cNvSpPr txBox="1">
            <a:spLocks/>
          </p:cNvSpPr>
          <p:nvPr/>
        </p:nvSpPr>
        <p:spPr>
          <a:xfrm>
            <a:off x="796984" y="980728"/>
            <a:ext cx="7956432" cy="475252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1800" b="1" dirty="0" smtClean="0">
                <a:latin typeface="Times New Roman" pitchFamily="18" charset="0"/>
                <a:cs typeface="Times New Roman" pitchFamily="18" charset="0"/>
              </a:rPr>
              <a:t>下一步工作</a:t>
            </a:r>
            <a:endParaRPr lang="en-US" altLang="zh-CN" sz="1800" b="1"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latin typeface="Times New Roman" pitchFamily="18" charset="0"/>
                <a:cs typeface="Times New Roman" pitchFamily="18" charset="0"/>
              </a:rPr>
              <a:t>2021</a:t>
            </a:r>
            <a:r>
              <a:rPr lang="zh-CN" altLang="en-US" sz="1800" dirty="0" smtClean="0">
                <a:latin typeface="Times New Roman" pitchFamily="18" charset="0"/>
                <a:cs typeface="Times New Roman" pitchFamily="18" charset="0"/>
              </a:rPr>
              <a:t>年</a:t>
            </a:r>
            <a:r>
              <a:rPr lang="en-US" altLang="zh-CN" sz="1800" dirty="0" smtClean="0">
                <a:latin typeface="Times New Roman" pitchFamily="18" charset="0"/>
                <a:cs typeface="Times New Roman" pitchFamily="18" charset="0"/>
              </a:rPr>
              <a:t>4</a:t>
            </a:r>
            <a:r>
              <a:rPr lang="zh-CN" altLang="en-US" sz="1800" dirty="0" smtClean="0">
                <a:latin typeface="Times New Roman" pitchFamily="18" charset="0"/>
                <a:cs typeface="Times New Roman" pitchFamily="18" charset="0"/>
              </a:rPr>
              <a:t>月完成</a:t>
            </a:r>
            <a:r>
              <a:rPr lang="zh-CN" altLang="en-US" sz="1800" dirty="0">
                <a:latin typeface="Times New Roman" pitchFamily="18" charset="0"/>
                <a:cs typeface="Times New Roman" pitchFamily="18" charset="0"/>
              </a:rPr>
              <a:t>视觉仪样机的硬件</a:t>
            </a:r>
            <a:r>
              <a:rPr lang="zh-CN" altLang="en-US" sz="1800" dirty="0" smtClean="0">
                <a:latin typeface="Times New Roman" pitchFamily="18" charset="0"/>
                <a:cs typeface="Times New Roman" pitchFamily="18" charset="0"/>
              </a:rPr>
              <a:t>调试</a:t>
            </a:r>
            <a:endParaRPr lang="en-US" altLang="zh-CN" sz="1800"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2021</a:t>
            </a:r>
            <a:r>
              <a:rPr lang="zh-CN" altLang="en-US" sz="1800" dirty="0" smtClean="0">
                <a:latin typeface="Times New Roman" pitchFamily="18" charset="0"/>
                <a:cs typeface="Times New Roman" pitchFamily="18" charset="0"/>
              </a:rPr>
              <a:t>年</a:t>
            </a:r>
            <a:r>
              <a:rPr lang="en-US" altLang="zh-CN" sz="1800" dirty="0" smtClean="0">
                <a:latin typeface="Times New Roman" pitchFamily="18" charset="0"/>
                <a:cs typeface="Times New Roman" pitchFamily="18" charset="0"/>
              </a:rPr>
              <a:t>5</a:t>
            </a:r>
            <a:r>
              <a:rPr lang="zh-CN" altLang="en-US" sz="1800" dirty="0" smtClean="0">
                <a:latin typeface="Times New Roman" pitchFamily="18" charset="0"/>
                <a:cs typeface="Times New Roman" pitchFamily="18" charset="0"/>
              </a:rPr>
              <a:t>月开展视觉仪补偿校准工作。完善</a:t>
            </a:r>
            <a:r>
              <a:rPr lang="zh-CN" altLang="en-US" sz="1800" dirty="0">
                <a:latin typeface="Times New Roman" pitchFamily="18" charset="0"/>
                <a:cs typeface="Times New Roman" pitchFamily="18" charset="0"/>
              </a:rPr>
              <a:t>视觉仪误差校准</a:t>
            </a:r>
            <a:r>
              <a:rPr lang="zh-CN" altLang="en-US" sz="1800" dirty="0" smtClean="0">
                <a:latin typeface="Times New Roman" pitchFamily="18" charset="0"/>
                <a:cs typeface="Times New Roman" pitchFamily="18" charset="0"/>
              </a:rPr>
              <a:t>补偿方案。</a:t>
            </a:r>
            <a:endParaRPr lang="en-US" altLang="zh-CN" sz="1800"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smtClean="0">
                <a:latin typeface="Times New Roman" pitchFamily="18" charset="0"/>
                <a:cs typeface="Times New Roman" pitchFamily="18" charset="0"/>
              </a:rPr>
              <a:t>2021</a:t>
            </a:r>
            <a:r>
              <a:rPr lang="zh-CN" altLang="en-US" sz="1800" dirty="0" smtClean="0">
                <a:latin typeface="Times New Roman" pitchFamily="18" charset="0"/>
                <a:cs typeface="Times New Roman" pitchFamily="18" charset="0"/>
              </a:rPr>
              <a:t>年</a:t>
            </a:r>
            <a:r>
              <a:rPr lang="en-US" altLang="zh-CN" sz="1800" dirty="0" smtClean="0">
                <a:latin typeface="Times New Roman" pitchFamily="18" charset="0"/>
                <a:cs typeface="Times New Roman" pitchFamily="18" charset="0"/>
              </a:rPr>
              <a:t>8</a:t>
            </a:r>
            <a:r>
              <a:rPr lang="zh-CN" altLang="en-US" sz="1800" dirty="0" smtClean="0">
                <a:latin typeface="Times New Roman" pitchFamily="18" charset="0"/>
                <a:cs typeface="Times New Roman" pitchFamily="18" charset="0"/>
              </a:rPr>
              <a:t>月完成</a:t>
            </a:r>
            <a:r>
              <a:rPr lang="zh-CN" altLang="en-US" sz="1800" dirty="0">
                <a:latin typeface="Times New Roman" pitchFamily="18" charset="0"/>
                <a:cs typeface="Times New Roman" pitchFamily="18" charset="0"/>
              </a:rPr>
              <a:t>视觉仪的精调</a:t>
            </a:r>
            <a:r>
              <a:rPr lang="zh-CN" altLang="en-US" sz="1800" dirty="0" smtClean="0">
                <a:latin typeface="Times New Roman" pitchFamily="18" charset="0"/>
                <a:cs typeface="Times New Roman" pitchFamily="18" charset="0"/>
              </a:rPr>
              <a:t>校准</a:t>
            </a:r>
            <a:endParaRPr lang="en-US" altLang="zh-CN" sz="1800"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2021.04-2021.06  </a:t>
            </a:r>
            <a:r>
              <a:rPr lang="zh-CN" altLang="en-US" sz="1800" dirty="0">
                <a:latin typeface="Times New Roman" pitchFamily="18" charset="0"/>
                <a:cs typeface="Times New Roman" pitchFamily="18" charset="0"/>
              </a:rPr>
              <a:t>完成软件框架搭建、程序编写和优化</a:t>
            </a: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2021.07-2021.08  </a:t>
            </a:r>
            <a:r>
              <a:rPr lang="zh-CN" altLang="en-US" sz="1800" dirty="0">
                <a:latin typeface="Times New Roman" pitchFamily="18" charset="0"/>
                <a:cs typeface="Times New Roman" pitchFamily="18" charset="0"/>
              </a:rPr>
              <a:t>程序调试</a:t>
            </a:r>
            <a:r>
              <a:rPr lang="en-US" altLang="zh-CN" sz="1800" dirty="0">
                <a:latin typeface="Times New Roman" pitchFamily="18" charset="0"/>
                <a:cs typeface="Times New Roman" pitchFamily="18" charset="0"/>
              </a:rPr>
              <a:t>, </a:t>
            </a:r>
            <a:r>
              <a:rPr lang="zh-CN" altLang="en-US" sz="1800" dirty="0" smtClean="0">
                <a:latin typeface="Times New Roman" pitchFamily="18" charset="0"/>
                <a:cs typeface="Times New Roman" pitchFamily="18" charset="0"/>
              </a:rPr>
              <a:t>用模拟数据</a:t>
            </a:r>
            <a:r>
              <a:rPr lang="zh-CN" altLang="en-US" sz="1800" dirty="0">
                <a:latin typeface="Times New Roman" pitchFamily="18" charset="0"/>
                <a:cs typeface="Times New Roman" pitchFamily="18" charset="0"/>
              </a:rPr>
              <a:t>初步验证程序正确性</a:t>
            </a: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2021.09-2021.10  </a:t>
            </a:r>
            <a:r>
              <a:rPr lang="zh-CN" altLang="en-US" sz="1800" dirty="0" smtClean="0">
                <a:latin typeface="Times New Roman" pitchFamily="18" charset="0"/>
                <a:cs typeface="Times New Roman" pitchFamily="18" charset="0"/>
              </a:rPr>
              <a:t>系统测试</a:t>
            </a:r>
            <a:r>
              <a:rPr lang="zh-CN" altLang="en-US" sz="1800" dirty="0">
                <a:latin typeface="Times New Roman" pitchFamily="18" charset="0"/>
                <a:cs typeface="Times New Roman" pitchFamily="18" charset="0"/>
              </a:rPr>
              <a:t>，视觉</a:t>
            </a:r>
            <a:r>
              <a:rPr lang="zh-CN" altLang="en-US" sz="1800" dirty="0" smtClean="0">
                <a:latin typeface="Times New Roman" pitchFamily="18" charset="0"/>
                <a:cs typeface="Times New Roman" pitchFamily="18" charset="0"/>
              </a:rPr>
              <a:t>仪测量实验。</a:t>
            </a:r>
            <a:endParaRPr lang="en-US" altLang="zh-CN" sz="1800"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1800" b="1" dirty="0">
                <a:latin typeface="Times New Roman" pitchFamily="18" charset="0"/>
                <a:cs typeface="Times New Roman" pitchFamily="18" charset="0"/>
              </a:rPr>
              <a:t>已</a:t>
            </a:r>
            <a:r>
              <a:rPr lang="zh-CN" altLang="en-US" sz="1800" b="1" dirty="0" smtClean="0">
                <a:latin typeface="Times New Roman" pitchFamily="18" charset="0"/>
                <a:cs typeface="Times New Roman" pitchFamily="18" charset="0"/>
              </a:rPr>
              <a:t>用经费</a:t>
            </a:r>
            <a:endParaRPr lang="en-US" altLang="zh-CN" sz="1800" b="1"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mj-lt"/>
              <a:buAutoNum type="arabicPeriod"/>
              <a:defRPr/>
            </a:pPr>
            <a:r>
              <a:rPr lang="zh-CN" altLang="en-US" sz="1800" dirty="0">
                <a:latin typeface="Times New Roman" pitchFamily="18" charset="0"/>
                <a:cs typeface="Times New Roman" pitchFamily="18" charset="0"/>
              </a:rPr>
              <a:t>百万级编码点研制：</a:t>
            </a:r>
            <a:r>
              <a:rPr lang="en-US" altLang="zh-CN" sz="1800" dirty="0">
                <a:latin typeface="Times New Roman" pitchFamily="18" charset="0"/>
                <a:cs typeface="Times New Roman" pitchFamily="18" charset="0"/>
              </a:rPr>
              <a:t>264800</a:t>
            </a:r>
            <a:r>
              <a:rPr lang="zh-CN" altLang="en-US" sz="1800" dirty="0" smtClean="0">
                <a:latin typeface="Times New Roman" pitchFamily="18" charset="0"/>
                <a:cs typeface="Times New Roman" pitchFamily="18" charset="0"/>
              </a:rPr>
              <a:t>元</a:t>
            </a:r>
            <a:endParaRPr lang="en-US" altLang="zh-CN" sz="1800" dirty="0" smtClean="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mj-lt"/>
              <a:buAutoNum type="arabicPeriod"/>
              <a:defRPr/>
            </a:pPr>
            <a:r>
              <a:rPr lang="zh-CN" altLang="en-US" sz="1800" dirty="0">
                <a:latin typeface="Times New Roman" pitchFamily="18" charset="0"/>
                <a:cs typeface="Times New Roman" pitchFamily="18" charset="0"/>
              </a:rPr>
              <a:t>隧道量测相机研制：</a:t>
            </a:r>
            <a:r>
              <a:rPr lang="en-US" altLang="zh-CN" sz="1800" dirty="0">
                <a:latin typeface="Times New Roman" pitchFamily="18" charset="0"/>
                <a:cs typeface="Times New Roman" pitchFamily="18" charset="0"/>
              </a:rPr>
              <a:t>285200</a:t>
            </a:r>
            <a:r>
              <a:rPr lang="zh-CN" altLang="en-US" sz="1800" dirty="0">
                <a:latin typeface="Times New Roman" pitchFamily="18" charset="0"/>
                <a:cs typeface="Times New Roman" pitchFamily="18" charset="0"/>
              </a:rPr>
              <a:t>元</a:t>
            </a:r>
            <a:endParaRPr lang="en-US" altLang="zh-CN" sz="1800" dirty="0">
              <a:latin typeface="Times New Roman" pitchFamily="18" charset="0"/>
              <a:cs typeface="Times New Roman" pitchFamily="18" charset="0"/>
            </a:endParaRPr>
          </a:p>
        </p:txBody>
      </p:sp>
      <p:sp>
        <p:nvSpPr>
          <p:cNvPr id="14" name="标题 1">
            <a:extLst>
              <a:ext uri="{FF2B5EF4-FFF2-40B4-BE49-F238E27FC236}">
                <a16:creationId xmlns="" xmlns:a16="http://schemas.microsoft.com/office/drawing/2014/main" id="{41B4AF54-54FF-4B9C-8007-36210E3A4CB8}"/>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endParaRPr lang="en-US" altLang="zh-C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79892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5"/>
          <p:cNvSpPr>
            <a:spLocks noChangeArrowheads="1" noChangeShapeType="1" noTextEdit="1"/>
          </p:cNvSpPr>
          <p:nvPr/>
        </p:nvSpPr>
        <p:spPr bwMode="auto">
          <a:xfrm>
            <a:off x="2520000" y="2160000"/>
            <a:ext cx="3600000" cy="1800000"/>
          </a:xfrm>
          <a:prstGeom prst="rect">
            <a:avLst/>
          </a:prstGeom>
        </p:spPr>
        <p:txBody>
          <a:bodyPr wrap="none" fromWordArt="1">
            <a:prstTxWarp prst="textDeflate">
              <a:avLst>
                <a:gd name="adj" fmla="val 26227"/>
              </a:avLst>
            </a:prstTxWarp>
          </a:bodyPr>
          <a:lstStyle/>
          <a:p>
            <a:pPr algn="ctr"/>
            <a:endParaRPr lang="zh-CN" altLang="en-US" sz="3600" kern="10" dirty="0">
              <a:ln w="9525">
                <a:solidFill>
                  <a:srgbClr val="000000"/>
                </a:solidFill>
                <a:round/>
                <a:headEnd/>
                <a:tailEnd/>
              </a:ln>
              <a:solidFill>
                <a:srgbClr val="000000"/>
              </a:solidFill>
              <a:latin typeface="宋体"/>
              <a:ea typeface="宋体"/>
            </a:endParaRPr>
          </a:p>
        </p:txBody>
      </p:sp>
      <p:sp>
        <p:nvSpPr>
          <p:cNvPr id="2" name="文本框 1"/>
          <p:cNvSpPr txBox="1"/>
          <p:nvPr/>
        </p:nvSpPr>
        <p:spPr>
          <a:xfrm>
            <a:off x="3006667" y="2924944"/>
            <a:ext cx="3130665" cy="830997"/>
          </a:xfrm>
          <a:prstGeom prst="rect">
            <a:avLst/>
          </a:prstGeom>
          <a:noFill/>
        </p:spPr>
        <p:txBody>
          <a:bodyPr wrap="none" rtlCol="0">
            <a:spAutoFit/>
          </a:bodyPr>
          <a:lstStyle/>
          <a:p>
            <a:r>
              <a:rPr lang="en-US" altLang="zh-CN" sz="4800" b="1" dirty="0">
                <a:solidFill>
                  <a:srgbClr val="FF0000"/>
                </a:solidFill>
                <a:latin typeface="Calibri Light" panose="020F0302020204030204" pitchFamily="34" charset="0"/>
              </a:rPr>
              <a:t>Thank  You !</a:t>
            </a:r>
            <a:endParaRPr lang="zh-CN" altLang="en-US" sz="4800" b="1" dirty="0">
              <a:solidFill>
                <a:srgbClr val="FF0000"/>
              </a:solidFill>
              <a:latin typeface="Calibri Light" panose="020F0302020204030204" pitchFamily="34" charset="0"/>
            </a:endParaRPr>
          </a:p>
        </p:txBody>
      </p:sp>
    </p:spTree>
    <p:extLst>
      <p:ext uri="{BB962C8B-B14F-4D97-AF65-F5344CB8AC3E}">
        <p14:creationId xmlns:p14="http://schemas.microsoft.com/office/powerpoint/2010/main" val="1365262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a:extLst>
              <a:ext uri="{FF2B5EF4-FFF2-40B4-BE49-F238E27FC236}">
                <a16:creationId xmlns="" xmlns:a16="http://schemas.microsoft.com/office/drawing/2014/main" id="{8C0368D0-8B3D-472E-B33A-F3BEFFE4E31E}"/>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a:extLst>
              <a:ext uri="{FF2B5EF4-FFF2-40B4-BE49-F238E27FC236}">
                <a16:creationId xmlns="" xmlns:a16="http://schemas.microsoft.com/office/drawing/2014/main" id="{D91035DA-4B83-4BCE-9891-4F47F2AD7132}"/>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研究内容</a:t>
            </a:r>
            <a:endParaRPr lang="en-US" altLang="zh-CN" sz="2400" b="1" dirty="0">
              <a:latin typeface="Times New Roman" pitchFamily="18" charset="0"/>
              <a:cs typeface="Times New Roman" pitchFamily="18" charset="0"/>
            </a:endParaRPr>
          </a:p>
        </p:txBody>
      </p:sp>
      <p:sp>
        <p:nvSpPr>
          <p:cNvPr id="14" name="矩形 13">
            <a:extLst>
              <a:ext uri="{FF2B5EF4-FFF2-40B4-BE49-F238E27FC236}">
                <a16:creationId xmlns="" xmlns:a16="http://schemas.microsoft.com/office/drawing/2014/main" id="{2D66BDD6-E67C-4657-B955-1C905A16F91C}"/>
              </a:ext>
            </a:extLst>
          </p:cNvPr>
          <p:cNvSpPr/>
          <p:nvPr/>
        </p:nvSpPr>
        <p:spPr>
          <a:xfrm>
            <a:off x="630598" y="764704"/>
            <a:ext cx="8009401" cy="2887970"/>
          </a:xfrm>
          <a:prstGeom prst="rect">
            <a:avLst/>
          </a:prstGeom>
        </p:spPr>
        <p:txBody>
          <a:bodyPr wrap="square">
            <a:spAutoFit/>
          </a:bodyPr>
          <a:lstStyle/>
          <a:p>
            <a:pPr marL="358775" lvl="1" indent="-358775">
              <a:spcBef>
                <a:spcPts val="500"/>
              </a:spcBef>
              <a:spcAft>
                <a:spcPts val="500"/>
              </a:spcAft>
              <a:buClr>
                <a:srgbClr val="FF0000"/>
              </a:buClr>
              <a:buSzPct val="80000"/>
              <a:buFont typeface="Wingdings" panose="05000000000000000000" pitchFamily="2" charset="2"/>
              <a:buChar char="l"/>
              <a:defRPr/>
            </a:pPr>
            <a:r>
              <a:rPr lang="en-US" altLang="zh-CN" sz="2000" dirty="0">
                <a:solidFill>
                  <a:prstClr val="black"/>
                </a:solidFill>
                <a:latin typeface="Times New Roman" pitchFamily="18" charset="0"/>
                <a:cs typeface="Times New Roman" pitchFamily="18" charset="0"/>
              </a:rPr>
              <a:t>CEPC</a:t>
            </a:r>
            <a:r>
              <a:rPr lang="zh-CN" altLang="en-US" sz="2000" dirty="0">
                <a:solidFill>
                  <a:prstClr val="black"/>
                </a:solidFill>
                <a:latin typeface="Times New Roman" pitchFamily="18" charset="0"/>
                <a:cs typeface="Times New Roman" pitchFamily="18" charset="0"/>
              </a:rPr>
              <a:t>隧道长度</a:t>
            </a:r>
            <a:r>
              <a:rPr lang="en-US" altLang="zh-CN" sz="2000" dirty="0">
                <a:solidFill>
                  <a:prstClr val="black"/>
                </a:solidFill>
                <a:latin typeface="Times New Roman" pitchFamily="18" charset="0"/>
                <a:cs typeface="Times New Roman" pitchFamily="18" charset="0"/>
              </a:rPr>
              <a:t> 109.55km</a:t>
            </a:r>
            <a:r>
              <a:rPr lang="zh-CN" altLang="en-US" sz="2000" dirty="0">
                <a:solidFill>
                  <a:prstClr val="black"/>
                </a:solidFill>
                <a:latin typeface="Times New Roman" pitchFamily="18" charset="0"/>
                <a:cs typeface="Times New Roman" pitchFamily="18" charset="0"/>
              </a:rPr>
              <a:t>：</a:t>
            </a:r>
            <a:r>
              <a:rPr lang="en-US" altLang="zh-CN" sz="2000" dirty="0">
                <a:solidFill>
                  <a:prstClr val="black"/>
                </a:solidFill>
                <a:latin typeface="Times New Roman" pitchFamily="18" charset="0"/>
                <a:cs typeface="Times New Roman" pitchFamily="18" charset="0"/>
              </a:rPr>
              <a:t>100.034km main ring + 6.64kmIR booster tunnel + 1.21km </a:t>
            </a:r>
            <a:r>
              <a:rPr lang="en-US" altLang="zh-CN" sz="2000" dirty="0" err="1">
                <a:solidFill>
                  <a:prstClr val="black"/>
                </a:solidFill>
                <a:latin typeface="Times New Roman" pitchFamily="18" charset="0"/>
                <a:cs typeface="Times New Roman" pitchFamily="18" charset="0"/>
              </a:rPr>
              <a:t>Linac</a:t>
            </a:r>
            <a:r>
              <a:rPr lang="en-US" altLang="zh-CN" sz="2000" dirty="0">
                <a:solidFill>
                  <a:prstClr val="black"/>
                </a:solidFill>
                <a:latin typeface="Times New Roman" pitchFamily="18" charset="0"/>
                <a:cs typeface="Times New Roman" pitchFamily="18" charset="0"/>
              </a:rPr>
              <a:t> + 0.06km DR+ 1.07km BT + 2X0.268km BT</a:t>
            </a:r>
          </a:p>
          <a:p>
            <a:pPr marL="358775" lvl="1" indent="-358775">
              <a:spcBef>
                <a:spcPts val="500"/>
              </a:spcBef>
              <a:spcAft>
                <a:spcPts val="500"/>
              </a:spcAft>
              <a:buClr>
                <a:srgbClr val="FF0000"/>
              </a:buClr>
              <a:buSzPct val="80000"/>
              <a:buFont typeface="Wingdings" panose="05000000000000000000" pitchFamily="2" charset="2"/>
              <a:buChar char="Ø"/>
              <a:defRPr/>
            </a:pPr>
            <a:r>
              <a:rPr lang="zh-CN" altLang="en-US" sz="2000" dirty="0">
                <a:solidFill>
                  <a:prstClr val="black"/>
                </a:solidFill>
                <a:latin typeface="Times New Roman" pitchFamily="18" charset="0"/>
                <a:cs typeface="Times New Roman" pitchFamily="18" charset="0"/>
              </a:rPr>
              <a:t>需准直设备数量</a:t>
            </a:r>
            <a:r>
              <a:rPr lang="en-US" altLang="zh-CN" sz="2000" dirty="0">
                <a:solidFill>
                  <a:prstClr val="black"/>
                </a:solidFill>
                <a:latin typeface="Times New Roman" pitchFamily="18" charset="0"/>
                <a:cs typeface="Times New Roman" pitchFamily="18" charset="0"/>
              </a:rPr>
              <a:t>:41228</a:t>
            </a:r>
          </a:p>
          <a:p>
            <a:pPr marL="358775" lvl="1" indent="-358775">
              <a:spcBef>
                <a:spcPts val="500"/>
              </a:spcBef>
              <a:spcAft>
                <a:spcPts val="500"/>
              </a:spcAft>
              <a:buClr>
                <a:srgbClr val="FF0000"/>
              </a:buClr>
              <a:buSzPct val="80000"/>
              <a:buFont typeface="Wingdings" panose="05000000000000000000" pitchFamily="2" charset="2"/>
              <a:buChar char="Ø"/>
              <a:defRPr/>
            </a:pPr>
            <a:r>
              <a:rPr lang="zh-CN" altLang="en-US" sz="2000" dirty="0">
                <a:solidFill>
                  <a:prstClr val="black"/>
                </a:solidFill>
                <a:latin typeface="Times New Roman" pitchFamily="18" charset="0"/>
                <a:cs typeface="Times New Roman" pitchFamily="18" charset="0"/>
              </a:rPr>
              <a:t>激光跟踪仪测量：</a:t>
            </a:r>
            <a:r>
              <a:rPr lang="en-US" altLang="zh-CN" sz="2000" dirty="0">
                <a:solidFill>
                  <a:prstClr val="black"/>
                </a:solidFill>
                <a:latin typeface="Times New Roman" pitchFamily="18" charset="0"/>
                <a:cs typeface="Times New Roman" pitchFamily="18" charset="0"/>
              </a:rPr>
              <a:t>18259 X2=36518 stations.</a:t>
            </a:r>
          </a:p>
          <a:p>
            <a:pPr marL="358775" lvl="1" indent="-358775">
              <a:spcBef>
                <a:spcPts val="500"/>
              </a:spcBef>
              <a:spcAft>
                <a:spcPts val="500"/>
              </a:spcAft>
              <a:buClr>
                <a:srgbClr val="FF0000"/>
              </a:buClr>
              <a:buSzPct val="80000"/>
              <a:buFont typeface="Wingdings" panose="05000000000000000000" pitchFamily="2" charset="2"/>
              <a:buChar char="Ø"/>
              <a:defRPr/>
            </a:pPr>
            <a:r>
              <a:rPr lang="en-US" altLang="zh-CN" sz="2000" dirty="0">
                <a:solidFill>
                  <a:prstClr val="black"/>
                </a:solidFill>
                <a:latin typeface="Times New Roman" pitchFamily="18" charset="0"/>
                <a:cs typeface="Times New Roman" pitchFamily="18" charset="0"/>
              </a:rPr>
              <a:t>1 </a:t>
            </a:r>
            <a:r>
              <a:rPr lang="zh-CN" altLang="en-US" sz="2000" dirty="0">
                <a:solidFill>
                  <a:prstClr val="black"/>
                </a:solidFill>
                <a:latin typeface="Times New Roman" pitchFamily="18" charset="0"/>
                <a:cs typeface="Times New Roman" pitchFamily="18" charset="0"/>
              </a:rPr>
              <a:t>组</a:t>
            </a:r>
            <a:r>
              <a:rPr lang="en-US" altLang="zh-CN" sz="2000" dirty="0">
                <a:solidFill>
                  <a:prstClr val="black"/>
                </a:solidFill>
                <a:latin typeface="Times New Roman" pitchFamily="18" charset="0"/>
                <a:cs typeface="Times New Roman" pitchFamily="18" charset="0"/>
              </a:rPr>
              <a:t> 10 </a:t>
            </a:r>
            <a:r>
              <a:rPr lang="zh-CN" altLang="en-US" sz="2000" dirty="0">
                <a:solidFill>
                  <a:prstClr val="black"/>
                </a:solidFill>
                <a:latin typeface="Times New Roman" pitchFamily="18" charset="0"/>
                <a:cs typeface="Times New Roman" pitchFamily="18" charset="0"/>
              </a:rPr>
              <a:t>站</a:t>
            </a:r>
            <a:r>
              <a:rPr lang="en-US" altLang="zh-CN" sz="2000" dirty="0">
                <a:solidFill>
                  <a:prstClr val="black"/>
                </a:solidFill>
                <a:latin typeface="Times New Roman" pitchFamily="18" charset="0"/>
                <a:cs typeface="Times New Roman" pitchFamily="18" charset="0"/>
              </a:rPr>
              <a:t> / </a:t>
            </a:r>
            <a:r>
              <a:rPr lang="zh-CN" altLang="en-US" sz="2000" dirty="0">
                <a:solidFill>
                  <a:prstClr val="black"/>
                </a:solidFill>
                <a:latin typeface="Times New Roman" pitchFamily="18" charset="0"/>
                <a:cs typeface="Times New Roman" pitchFamily="18" charset="0"/>
              </a:rPr>
              <a:t>天</a:t>
            </a:r>
            <a:r>
              <a:rPr lang="en-US" altLang="zh-CN" sz="2000" dirty="0">
                <a:solidFill>
                  <a:prstClr val="black"/>
                </a:solidFill>
                <a:latin typeface="Times New Roman" pitchFamily="18" charset="0"/>
                <a:cs typeface="Times New Roman" pitchFamily="18" charset="0"/>
              </a:rPr>
              <a:t>.      12 groups, 1 year</a:t>
            </a:r>
          </a:p>
          <a:p>
            <a:pPr marL="358775" lvl="1" indent="-358775">
              <a:spcBef>
                <a:spcPts val="500"/>
              </a:spcBef>
              <a:spcAft>
                <a:spcPts val="500"/>
              </a:spcAft>
              <a:buClr>
                <a:srgbClr val="FF0000"/>
              </a:buClr>
              <a:buSzPct val="80000"/>
              <a:buFont typeface="Wingdings" panose="05000000000000000000" pitchFamily="2" charset="2"/>
              <a:buChar char="Ø"/>
              <a:defRPr/>
            </a:pPr>
            <a:r>
              <a:rPr lang="en-US" altLang="zh-CN" sz="2000" dirty="0">
                <a:solidFill>
                  <a:prstClr val="black"/>
                </a:solidFill>
                <a:latin typeface="Times New Roman" pitchFamily="18" charset="0"/>
                <a:cs typeface="Times New Roman" pitchFamily="18" charset="0"/>
              </a:rPr>
              <a:t>LHC stop period 2013.03—2014.12, 41 persons, 20 months, total 60km </a:t>
            </a:r>
          </a:p>
          <a:p>
            <a:pPr marL="358775" lvl="1" indent="-358775">
              <a:spcBef>
                <a:spcPts val="500"/>
              </a:spcBef>
              <a:spcAft>
                <a:spcPts val="500"/>
              </a:spcAft>
              <a:buClr>
                <a:srgbClr val="FF0000"/>
              </a:buClr>
              <a:buSzPct val="80000"/>
              <a:buFont typeface="Wingdings" panose="05000000000000000000" pitchFamily="2" charset="2"/>
              <a:buChar char="Ø"/>
              <a:defRPr/>
            </a:pPr>
            <a:r>
              <a:rPr lang="zh-CN" altLang="en-US" sz="2000" dirty="0">
                <a:solidFill>
                  <a:prstClr val="black"/>
                </a:solidFill>
                <a:latin typeface="Times New Roman" pitchFamily="18" charset="0"/>
                <a:cs typeface="Times New Roman" pitchFamily="18" charset="0"/>
              </a:rPr>
              <a:t>测量工作量十分繁重</a:t>
            </a:r>
            <a:r>
              <a:rPr lang="en-US" altLang="zh-CN" sz="2000" dirty="0">
                <a:solidFill>
                  <a:prstClr val="black"/>
                </a:solidFill>
                <a:latin typeface="Times New Roman" pitchFamily="18" charset="0"/>
                <a:cs typeface="Times New Roman" pitchFamily="18" charset="0"/>
              </a:rPr>
              <a:t>, </a:t>
            </a:r>
            <a:r>
              <a:rPr lang="zh-CN" altLang="en-US" sz="2000" dirty="0">
                <a:solidFill>
                  <a:prstClr val="black"/>
                </a:solidFill>
                <a:latin typeface="Times New Roman" pitchFamily="18" charset="0"/>
                <a:cs typeface="Times New Roman" pitchFamily="18" charset="0"/>
              </a:rPr>
              <a:t>需要提高工作效率</a:t>
            </a:r>
            <a:r>
              <a:rPr lang="en-US" altLang="zh-CN" sz="2000" dirty="0">
                <a:solidFill>
                  <a:prstClr val="black"/>
                </a:solidFill>
                <a:latin typeface="Times New Roman" pitchFamily="18" charset="0"/>
                <a:cs typeface="Times New Roman" pitchFamily="18" charset="0"/>
              </a:rPr>
              <a:t>.</a:t>
            </a:r>
          </a:p>
        </p:txBody>
      </p:sp>
      <p:pic>
        <p:nvPicPr>
          <p:cNvPr id="2" name="图片 1">
            <a:extLst>
              <a:ext uri="{FF2B5EF4-FFF2-40B4-BE49-F238E27FC236}">
                <a16:creationId xmlns="" xmlns:a16="http://schemas.microsoft.com/office/drawing/2014/main" id="{D022FD54-2977-48DA-80DF-FEE138CF2BEB}"/>
              </a:ext>
            </a:extLst>
          </p:cNvPr>
          <p:cNvPicPr>
            <a:picLocks noChangeAspect="1"/>
          </p:cNvPicPr>
          <p:nvPr/>
        </p:nvPicPr>
        <p:blipFill>
          <a:blip r:embed="rId3"/>
          <a:stretch>
            <a:fillRect/>
          </a:stretch>
        </p:blipFill>
        <p:spPr>
          <a:xfrm>
            <a:off x="630598" y="3929495"/>
            <a:ext cx="4160160" cy="2595849"/>
          </a:xfrm>
          <a:prstGeom prst="rect">
            <a:avLst/>
          </a:prstGeom>
        </p:spPr>
      </p:pic>
      <p:pic>
        <p:nvPicPr>
          <p:cNvPr id="3" name="图片 2">
            <a:extLst>
              <a:ext uri="{FF2B5EF4-FFF2-40B4-BE49-F238E27FC236}">
                <a16:creationId xmlns="" xmlns:a16="http://schemas.microsoft.com/office/drawing/2014/main" id="{C95641FD-902F-4B88-B408-55D162B6DE93}"/>
              </a:ext>
            </a:extLst>
          </p:cNvPr>
          <p:cNvPicPr>
            <a:picLocks noChangeAspect="1"/>
          </p:cNvPicPr>
          <p:nvPr/>
        </p:nvPicPr>
        <p:blipFill>
          <a:blip r:embed="rId4"/>
          <a:stretch>
            <a:fillRect/>
          </a:stretch>
        </p:blipFill>
        <p:spPr>
          <a:xfrm>
            <a:off x="4790758" y="3933056"/>
            <a:ext cx="4160160" cy="2592285"/>
          </a:xfrm>
          <a:prstGeom prst="rect">
            <a:avLst/>
          </a:prstGeom>
        </p:spPr>
      </p:pic>
    </p:spTree>
    <p:extLst>
      <p:ext uri="{BB962C8B-B14F-4D97-AF65-F5344CB8AC3E}">
        <p14:creationId xmlns:p14="http://schemas.microsoft.com/office/powerpoint/2010/main" val="2815074286"/>
      </p:ext>
    </p:extLst>
  </p:cSld>
  <p:clrMapOvr>
    <a:masterClrMapping/>
  </p:clrMapOvr>
  <mc:AlternateContent xmlns:mc="http://schemas.openxmlformats.org/markup-compatibility/2006" xmlns:p14="http://schemas.microsoft.com/office/powerpoint/2010/main">
    <mc:Choice Requires="p14">
      <p:transition spd="slow" p14:dur="2000" advTm="1053"/>
    </mc:Choice>
    <mc:Fallback xmlns="">
      <p:transition spd="slow" advTm="105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3234" y="778748"/>
            <a:ext cx="8186766" cy="2657828"/>
          </a:xfrm>
        </p:spPr>
        <p:txBody>
          <a:bodyPr/>
          <a:lstStyle/>
          <a:p>
            <a:pPr>
              <a:buClr>
                <a:srgbClr val="FF0000"/>
              </a:buClr>
              <a:buSzPct val="75000"/>
              <a:buFont typeface="Wingdings" panose="05000000000000000000" pitchFamily="2" charset="2"/>
              <a:buChar char="l"/>
            </a:pPr>
            <a:r>
              <a:rPr lang="zh-CN" altLang="en-US" sz="2800" dirty="0">
                <a:solidFill>
                  <a:prstClr val="black"/>
                </a:solidFill>
                <a:latin typeface="Times New Roman" pitchFamily="18" charset="0"/>
                <a:ea typeface="宋体" pitchFamily="2" charset="-122"/>
                <a:cs typeface="Times New Roman" pitchFamily="18" charset="0"/>
              </a:rPr>
              <a:t>视觉测量仪</a:t>
            </a:r>
            <a:endParaRPr lang="en-US" altLang="zh-CN" sz="2800" dirty="0">
              <a:solidFill>
                <a:prstClr val="black"/>
              </a:solidFill>
              <a:latin typeface="Times New Roman" pitchFamily="18" charset="0"/>
              <a:ea typeface="宋体" pitchFamily="2" charset="-122"/>
              <a:cs typeface="Times New Roman" pitchFamily="18" charset="0"/>
            </a:endParaRPr>
          </a:p>
          <a:p>
            <a:pPr>
              <a:lnSpc>
                <a:spcPct val="150000"/>
              </a:lnSpc>
              <a:buClr>
                <a:srgbClr val="FF0000"/>
              </a:buClr>
              <a:buSzPct val="75000"/>
              <a:buFont typeface="Wingdings" pitchFamily="2" charset="2"/>
              <a:buChar char="Ø"/>
            </a:pPr>
            <a:r>
              <a:rPr lang="zh-CN" altLang="en-US" sz="2000" dirty="0">
                <a:solidFill>
                  <a:prstClr val="black"/>
                </a:solidFill>
                <a:latin typeface="Times New Roman" pitchFamily="18" charset="0"/>
                <a:ea typeface="宋体" pitchFamily="2" charset="-122"/>
                <a:cs typeface="Times New Roman" pitchFamily="18" charset="0"/>
              </a:rPr>
              <a:t>一种新型测量仪器，集成了摄影测量</a:t>
            </a:r>
            <a:r>
              <a:rPr lang="en-US" altLang="zh-CN" sz="2000" dirty="0">
                <a:solidFill>
                  <a:prstClr val="black"/>
                </a:solidFill>
                <a:latin typeface="Times New Roman" pitchFamily="18" charset="0"/>
                <a:ea typeface="宋体" pitchFamily="2" charset="-122"/>
                <a:cs typeface="Times New Roman" pitchFamily="18" charset="0"/>
              </a:rPr>
              <a:t>, </a:t>
            </a:r>
            <a:r>
              <a:rPr lang="zh-CN" altLang="en-US" sz="2000" dirty="0">
                <a:solidFill>
                  <a:prstClr val="black"/>
                </a:solidFill>
                <a:latin typeface="Times New Roman" pitchFamily="18" charset="0"/>
                <a:ea typeface="宋体" pitchFamily="2" charset="-122"/>
                <a:cs typeface="Times New Roman" pitchFamily="18" charset="0"/>
              </a:rPr>
              <a:t>测距</a:t>
            </a:r>
            <a:r>
              <a:rPr lang="en-US" altLang="zh-CN" sz="2000" dirty="0">
                <a:solidFill>
                  <a:prstClr val="black"/>
                </a:solidFill>
                <a:latin typeface="Times New Roman" pitchFamily="18" charset="0"/>
                <a:ea typeface="宋体" pitchFamily="2" charset="-122"/>
                <a:cs typeface="Times New Roman" pitchFamily="18" charset="0"/>
              </a:rPr>
              <a:t>, </a:t>
            </a:r>
            <a:r>
              <a:rPr lang="zh-CN" altLang="en-US" sz="2000" dirty="0">
                <a:solidFill>
                  <a:prstClr val="black"/>
                </a:solidFill>
                <a:latin typeface="Times New Roman" pitchFamily="18" charset="0"/>
                <a:ea typeface="宋体" pitchFamily="2" charset="-122"/>
                <a:cs typeface="Times New Roman" pitchFamily="18" charset="0"/>
              </a:rPr>
              <a:t>测角功能，</a:t>
            </a:r>
            <a:r>
              <a:rPr lang="en-US" altLang="zh-CN" sz="2000" dirty="0">
                <a:solidFill>
                  <a:prstClr val="black"/>
                </a:solidFill>
                <a:latin typeface="Times New Roman" pitchFamily="18" charset="0"/>
                <a:ea typeface="宋体" pitchFamily="2" charset="-122"/>
                <a:cs typeface="Times New Roman" pitchFamily="18" charset="0"/>
              </a:rPr>
              <a:t> </a:t>
            </a:r>
            <a:r>
              <a:rPr lang="zh-CN" altLang="en-US" sz="2000" dirty="0">
                <a:solidFill>
                  <a:prstClr val="black"/>
                </a:solidFill>
                <a:latin typeface="Times New Roman" pitchFamily="18" charset="0"/>
                <a:ea typeface="宋体" pitchFamily="2" charset="-122"/>
                <a:cs typeface="Times New Roman" pitchFamily="18" charset="0"/>
              </a:rPr>
              <a:t>具有高精度、高效率特点</a:t>
            </a:r>
            <a:r>
              <a:rPr lang="en-US" altLang="zh-CN" sz="2000" dirty="0">
                <a:solidFill>
                  <a:prstClr val="black"/>
                </a:solidFill>
                <a:latin typeface="Times New Roman" pitchFamily="18" charset="0"/>
                <a:ea typeface="宋体" pitchFamily="2" charset="-122"/>
                <a:cs typeface="Times New Roman" pitchFamily="18" charset="0"/>
              </a:rPr>
              <a:t>.</a:t>
            </a:r>
            <a:endParaRPr lang="zh-CN" altLang="en-US" sz="2000" dirty="0">
              <a:solidFill>
                <a:prstClr val="black"/>
              </a:solidFill>
              <a:latin typeface="Times New Roman" pitchFamily="18" charset="0"/>
              <a:ea typeface="宋体" pitchFamily="2" charset="-122"/>
              <a:cs typeface="Times New Roman" pitchFamily="18" charset="0"/>
            </a:endParaRPr>
          </a:p>
          <a:p>
            <a:pPr>
              <a:lnSpc>
                <a:spcPct val="150000"/>
              </a:lnSpc>
              <a:buClr>
                <a:srgbClr val="FF0000"/>
              </a:buClr>
              <a:buSzPct val="75000"/>
              <a:buFont typeface="Wingdings" pitchFamily="2" charset="2"/>
              <a:buChar char="Ø"/>
            </a:pPr>
            <a:r>
              <a:rPr lang="zh-CN" altLang="en-US" sz="2000" dirty="0">
                <a:solidFill>
                  <a:prstClr val="black"/>
                </a:solidFill>
                <a:latin typeface="Times New Roman" pitchFamily="18" charset="0"/>
                <a:ea typeface="宋体" pitchFamily="2" charset="-122"/>
                <a:cs typeface="Times New Roman" pitchFamily="18" charset="0"/>
              </a:rPr>
              <a:t>区别于传统单点测量仪器，可以同时对多点测量提高测量效率</a:t>
            </a:r>
            <a:r>
              <a:rPr lang="en-US" altLang="zh-CN" sz="2000" dirty="0">
                <a:solidFill>
                  <a:prstClr val="black"/>
                </a:solidFill>
                <a:latin typeface="Times New Roman" pitchFamily="18" charset="0"/>
                <a:ea typeface="宋体" pitchFamily="2" charset="-122"/>
                <a:cs typeface="Times New Roman" pitchFamily="18" charset="0"/>
              </a:rPr>
              <a:t>.</a:t>
            </a:r>
          </a:p>
        </p:txBody>
      </p:sp>
      <p:sp>
        <p:nvSpPr>
          <p:cNvPr id="6" name="TextBox 5"/>
          <p:cNvSpPr txBox="1"/>
          <p:nvPr/>
        </p:nvSpPr>
        <p:spPr>
          <a:xfrm>
            <a:off x="7610547" y="5712943"/>
            <a:ext cx="1338828" cy="369332"/>
          </a:xfrm>
          <a:prstGeom prst="rect">
            <a:avLst/>
          </a:prstGeom>
          <a:noFill/>
        </p:spPr>
        <p:txBody>
          <a:bodyPr wrap="none" rtlCol="0">
            <a:spAutoFit/>
          </a:bodyPr>
          <a:lstStyle/>
          <a:p>
            <a:r>
              <a:rPr lang="zh-CN" altLang="en-US" dirty="0"/>
              <a:t>五面体目标</a:t>
            </a:r>
          </a:p>
        </p:txBody>
      </p:sp>
      <p:pic>
        <p:nvPicPr>
          <p:cNvPr id="7" name="Picture 2"/>
          <p:cNvPicPr>
            <a:picLocks noChangeAspect="1" noChangeArrowheads="1"/>
          </p:cNvPicPr>
          <p:nvPr/>
        </p:nvPicPr>
        <p:blipFill>
          <a:blip r:embed="rId2"/>
          <a:srcRect/>
          <a:stretch>
            <a:fillRect/>
          </a:stretch>
        </p:blipFill>
        <p:spPr bwMode="auto">
          <a:xfrm>
            <a:off x="4348863" y="3463849"/>
            <a:ext cx="2786082" cy="3099495"/>
          </a:xfrm>
          <a:prstGeom prst="rect">
            <a:avLst/>
          </a:prstGeom>
          <a:noFill/>
          <a:ln w="9525">
            <a:noFill/>
            <a:miter lim="800000"/>
            <a:headEnd/>
            <a:tailEnd/>
          </a:ln>
          <a:effectLst/>
        </p:spPr>
      </p:pic>
      <p:pic>
        <p:nvPicPr>
          <p:cNvPr id="8" name="Picture 4"/>
          <p:cNvPicPr>
            <a:picLocks noChangeAspect="1" noChangeArrowheads="1"/>
          </p:cNvPicPr>
          <p:nvPr/>
        </p:nvPicPr>
        <p:blipFill rotWithShape="1">
          <a:blip r:embed="rId3" cstate="print"/>
          <a:srcRect l="13010" t="-5025" r="8614" b="-1"/>
          <a:stretch/>
        </p:blipFill>
        <p:spPr bwMode="auto">
          <a:xfrm>
            <a:off x="7380312" y="3925599"/>
            <a:ext cx="1692659" cy="1467466"/>
          </a:xfrm>
          <a:prstGeom prst="rect">
            <a:avLst/>
          </a:prstGeom>
          <a:noFill/>
          <a:ln w="9525">
            <a:noFill/>
            <a:miter lim="800000"/>
            <a:headEnd/>
            <a:tailEnd/>
          </a:ln>
          <a:effectLst/>
        </p:spPr>
      </p:pic>
      <p:sp>
        <p:nvSpPr>
          <p:cNvPr id="9" name="Line 12"/>
          <p:cNvSpPr>
            <a:spLocks noChangeShapeType="1"/>
          </p:cNvSpPr>
          <p:nvPr/>
        </p:nvSpPr>
        <p:spPr bwMode="auto">
          <a:xfrm flipH="1">
            <a:off x="6228184" y="3238853"/>
            <a:ext cx="720080" cy="766211"/>
          </a:xfrm>
          <a:prstGeom prst="line">
            <a:avLst/>
          </a:prstGeom>
          <a:noFill/>
          <a:ln w="9525">
            <a:solidFill>
              <a:schemeClr val="tx1"/>
            </a:solidFill>
            <a:round/>
            <a:headEnd/>
            <a:tailEnd type="triangle" w="med" len="med"/>
          </a:ln>
          <a:effectLst/>
        </p:spPr>
        <p:txBody>
          <a:bodyPr/>
          <a:lstStyle/>
          <a:p>
            <a:endParaRPr lang="zh-CN" altLang="en-US"/>
          </a:p>
        </p:txBody>
      </p:sp>
      <p:sp>
        <p:nvSpPr>
          <p:cNvPr id="10" name="Text Box 11"/>
          <p:cNvSpPr txBox="1">
            <a:spLocks noChangeArrowheads="1"/>
          </p:cNvSpPr>
          <p:nvPr/>
        </p:nvSpPr>
        <p:spPr bwMode="auto">
          <a:xfrm>
            <a:off x="6481843" y="2869521"/>
            <a:ext cx="905471" cy="369332"/>
          </a:xfrm>
          <a:prstGeom prst="rect">
            <a:avLst/>
          </a:prstGeom>
          <a:noFill/>
          <a:ln w="9525">
            <a:noFill/>
            <a:miter lim="800000"/>
            <a:headEnd/>
            <a:tailEnd/>
          </a:ln>
          <a:effectLst/>
        </p:spPr>
        <p:txBody>
          <a:bodyPr wrap="square">
            <a:spAutoFit/>
          </a:bodyPr>
          <a:lstStyle/>
          <a:p>
            <a:pPr>
              <a:spcBef>
                <a:spcPct val="50000"/>
              </a:spcBef>
            </a:pPr>
            <a:r>
              <a:rPr lang="zh-CN" altLang="en-US" dirty="0">
                <a:latin typeface="+mn-lt"/>
                <a:ea typeface="+mn-ea"/>
              </a:rPr>
              <a:t>测距仪</a:t>
            </a:r>
          </a:p>
        </p:txBody>
      </p:sp>
      <p:sp>
        <p:nvSpPr>
          <p:cNvPr id="11" name="Line 12"/>
          <p:cNvSpPr>
            <a:spLocks noChangeShapeType="1"/>
          </p:cNvSpPr>
          <p:nvPr/>
        </p:nvSpPr>
        <p:spPr bwMode="auto">
          <a:xfrm flipH="1">
            <a:off x="6156175" y="3608185"/>
            <a:ext cx="1152128" cy="1188967"/>
          </a:xfrm>
          <a:prstGeom prst="line">
            <a:avLst/>
          </a:prstGeom>
          <a:noFill/>
          <a:ln w="9525">
            <a:solidFill>
              <a:schemeClr val="tx1"/>
            </a:solidFill>
            <a:round/>
            <a:headEnd/>
            <a:tailEnd type="triangle" w="med" len="med"/>
          </a:ln>
          <a:effectLst/>
        </p:spPr>
        <p:txBody>
          <a:bodyPr/>
          <a:lstStyle/>
          <a:p>
            <a:endParaRPr lang="zh-CN" altLang="en-US"/>
          </a:p>
        </p:txBody>
      </p:sp>
      <p:sp>
        <p:nvSpPr>
          <p:cNvPr id="12" name="Text Box 11"/>
          <p:cNvSpPr txBox="1">
            <a:spLocks noChangeArrowheads="1"/>
          </p:cNvSpPr>
          <p:nvPr/>
        </p:nvSpPr>
        <p:spPr bwMode="auto">
          <a:xfrm>
            <a:off x="7194899" y="3311755"/>
            <a:ext cx="831296" cy="369332"/>
          </a:xfrm>
          <a:prstGeom prst="rect">
            <a:avLst/>
          </a:prstGeom>
          <a:noFill/>
          <a:ln w="9525">
            <a:noFill/>
            <a:miter lim="800000"/>
            <a:headEnd/>
            <a:tailEnd/>
          </a:ln>
          <a:effectLst/>
        </p:spPr>
        <p:txBody>
          <a:bodyPr wrap="square">
            <a:spAutoFit/>
          </a:bodyPr>
          <a:lstStyle/>
          <a:p>
            <a:pPr>
              <a:spcBef>
                <a:spcPct val="50000"/>
              </a:spcBef>
            </a:pPr>
            <a:r>
              <a:rPr lang="zh-CN" altLang="en-US" dirty="0">
                <a:latin typeface="+mn-lt"/>
                <a:ea typeface="+mn-ea"/>
              </a:rPr>
              <a:t>相机</a:t>
            </a:r>
          </a:p>
        </p:txBody>
      </p:sp>
      <p:sp>
        <p:nvSpPr>
          <p:cNvPr id="13" name="Line 12"/>
          <p:cNvSpPr>
            <a:spLocks noChangeShapeType="1"/>
          </p:cNvSpPr>
          <p:nvPr/>
        </p:nvSpPr>
        <p:spPr bwMode="auto">
          <a:xfrm>
            <a:off x="4860031" y="3436576"/>
            <a:ext cx="360041" cy="1504592"/>
          </a:xfrm>
          <a:prstGeom prst="line">
            <a:avLst/>
          </a:prstGeom>
          <a:noFill/>
          <a:ln w="9525">
            <a:solidFill>
              <a:schemeClr val="tx1"/>
            </a:solidFill>
            <a:round/>
            <a:headEnd/>
            <a:tailEnd type="triangle" w="med" len="med"/>
          </a:ln>
          <a:effectLst/>
        </p:spPr>
        <p:txBody>
          <a:bodyPr/>
          <a:lstStyle/>
          <a:p>
            <a:endParaRPr lang="zh-CN" altLang="en-US"/>
          </a:p>
        </p:txBody>
      </p:sp>
      <p:sp>
        <p:nvSpPr>
          <p:cNvPr id="14" name="Text Box 11"/>
          <p:cNvSpPr txBox="1">
            <a:spLocks noChangeArrowheads="1"/>
          </p:cNvSpPr>
          <p:nvPr/>
        </p:nvSpPr>
        <p:spPr bwMode="auto">
          <a:xfrm>
            <a:off x="4313657" y="2968383"/>
            <a:ext cx="1155469" cy="369332"/>
          </a:xfrm>
          <a:prstGeom prst="rect">
            <a:avLst/>
          </a:prstGeom>
          <a:noFill/>
          <a:ln w="9525">
            <a:noFill/>
            <a:miter lim="800000"/>
            <a:headEnd/>
            <a:tailEnd/>
          </a:ln>
          <a:effectLst/>
        </p:spPr>
        <p:txBody>
          <a:bodyPr wrap="square">
            <a:spAutoFit/>
          </a:bodyPr>
          <a:lstStyle/>
          <a:p>
            <a:pPr>
              <a:spcBef>
                <a:spcPct val="50000"/>
              </a:spcBef>
            </a:pPr>
            <a:r>
              <a:rPr lang="zh-CN" altLang="en-US" dirty="0">
                <a:latin typeface="+mn-lt"/>
                <a:ea typeface="+mn-ea"/>
              </a:rPr>
              <a:t>二维转台</a:t>
            </a:r>
          </a:p>
        </p:txBody>
      </p:sp>
      <p:cxnSp>
        <p:nvCxnSpPr>
          <p:cNvPr id="15" name="直接连接符 14">
            <a:extLst>
              <a:ext uri="{FF2B5EF4-FFF2-40B4-BE49-F238E27FC236}">
                <a16:creationId xmlns="" xmlns:a16="http://schemas.microsoft.com/office/drawing/2014/main" id="{8C0368D0-8B3D-472E-B33A-F3BEFFE4E31E}"/>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标题 1">
            <a:extLst>
              <a:ext uri="{FF2B5EF4-FFF2-40B4-BE49-F238E27FC236}">
                <a16:creationId xmlns="" xmlns:a16="http://schemas.microsoft.com/office/drawing/2014/main" id="{D91035DA-4B83-4BCE-9891-4F47F2AD7132}"/>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研究内容</a:t>
            </a:r>
            <a:endParaRPr lang="en-US" altLang="zh-CN" sz="2400" b="1" dirty="0">
              <a:latin typeface="Times New Roman" pitchFamily="18" charset="0"/>
              <a:cs typeface="Times New Roman" pitchFamily="18" charset="0"/>
            </a:endParaRPr>
          </a:p>
        </p:txBody>
      </p:sp>
      <p:sp>
        <p:nvSpPr>
          <p:cNvPr id="17" name="矩形 16">
            <a:extLst>
              <a:ext uri="{FF2B5EF4-FFF2-40B4-BE49-F238E27FC236}">
                <a16:creationId xmlns="" xmlns:a16="http://schemas.microsoft.com/office/drawing/2014/main" id="{A8FDEF1E-22D9-4615-8BE8-518466366F71}"/>
              </a:ext>
            </a:extLst>
          </p:cNvPr>
          <p:cNvSpPr/>
          <p:nvPr/>
        </p:nvSpPr>
        <p:spPr>
          <a:xfrm>
            <a:off x="21381" y="3143040"/>
            <a:ext cx="3888432" cy="1764586"/>
          </a:xfrm>
          <a:prstGeom prst="rect">
            <a:avLst/>
          </a:prstGeom>
        </p:spPr>
        <p:txBody>
          <a:bodyPr wrap="square">
            <a:spAutoFit/>
          </a:bodyPr>
          <a:lstStyle/>
          <a:p>
            <a:pPr marL="800100" lvl="1" indent="-342900">
              <a:lnSpc>
                <a:spcPts val="2900"/>
              </a:lnSpc>
              <a:spcBef>
                <a:spcPct val="20000"/>
              </a:spcBef>
              <a:buClr>
                <a:srgbClr val="FF0000"/>
              </a:buClr>
              <a:buSzPct val="75000"/>
              <a:buFont typeface="Wingdings" panose="05000000000000000000" pitchFamily="2" charset="2"/>
              <a:buChar char="l"/>
            </a:pPr>
            <a:r>
              <a:rPr lang="zh-CN" altLang="en-US" sz="2000" dirty="0"/>
              <a:t>主要工作内容</a:t>
            </a:r>
            <a:endParaRPr lang="en-US" altLang="zh-CN" sz="2000" dirty="0"/>
          </a:p>
          <a:p>
            <a:pPr marL="914400" lvl="1" indent="-457200">
              <a:lnSpc>
                <a:spcPts val="2900"/>
              </a:lnSpc>
              <a:spcBef>
                <a:spcPct val="20000"/>
              </a:spcBef>
              <a:buClr>
                <a:srgbClr val="FF0000"/>
              </a:buClr>
              <a:buSzPct val="75000"/>
              <a:buFont typeface="+mj-lt"/>
              <a:buAutoNum type="arabicPeriod"/>
            </a:pPr>
            <a:r>
              <a:rPr lang="zh-CN" altLang="en-US" sz="2000" dirty="0"/>
              <a:t>高精度二维转台研制。</a:t>
            </a:r>
            <a:endParaRPr lang="en-US" altLang="zh-CN" sz="2000" dirty="0"/>
          </a:p>
          <a:p>
            <a:pPr marL="914400" lvl="1" indent="-457200">
              <a:lnSpc>
                <a:spcPts val="2900"/>
              </a:lnSpc>
              <a:spcBef>
                <a:spcPct val="20000"/>
              </a:spcBef>
              <a:buClr>
                <a:srgbClr val="FF0000"/>
              </a:buClr>
              <a:buSzPct val="75000"/>
              <a:buFont typeface="+mj-lt"/>
              <a:buAutoNum type="arabicPeriod"/>
            </a:pPr>
            <a:r>
              <a:rPr lang="zh-CN" altLang="en-US" sz="2000" dirty="0"/>
              <a:t>参数校准补偿研究。</a:t>
            </a:r>
            <a:endParaRPr lang="en-US" altLang="zh-CN" sz="2000" dirty="0"/>
          </a:p>
          <a:p>
            <a:pPr marL="914400" lvl="1" indent="-457200">
              <a:lnSpc>
                <a:spcPts val="2900"/>
              </a:lnSpc>
              <a:spcBef>
                <a:spcPct val="20000"/>
              </a:spcBef>
              <a:buClr>
                <a:srgbClr val="FF0000"/>
              </a:buClr>
              <a:buSzPct val="75000"/>
              <a:buFont typeface="+mj-lt"/>
              <a:buAutoNum type="arabicPeriod"/>
            </a:pPr>
            <a:r>
              <a:rPr lang="zh-CN" altLang="en-US" sz="2000" dirty="0"/>
              <a:t>数据处理软件</a:t>
            </a:r>
            <a:r>
              <a:rPr lang="zh-CN" altLang="en-US" sz="2000" dirty="0" smtClean="0"/>
              <a:t>研发</a:t>
            </a:r>
            <a:endParaRPr lang="en-US" altLang="zh-CN" sz="2000" dirty="0"/>
          </a:p>
        </p:txBody>
      </p:sp>
    </p:spTree>
    <p:extLst>
      <p:ext uri="{BB962C8B-B14F-4D97-AF65-F5344CB8AC3E}">
        <p14:creationId xmlns:p14="http://schemas.microsoft.com/office/powerpoint/2010/main" val="1612940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5</a:t>
            </a:fld>
            <a:endParaRPr lang="en-US" altLang="zh-CN"/>
          </a:p>
        </p:txBody>
      </p:sp>
      <p:sp>
        <p:nvSpPr>
          <p:cNvPr id="1048616" name="矩形 3"/>
          <p:cNvSpPr/>
          <p:nvPr/>
        </p:nvSpPr>
        <p:spPr>
          <a:xfrm>
            <a:off x="611561" y="884759"/>
            <a:ext cx="5112567" cy="5678478"/>
          </a:xfrm>
          <a:prstGeom prst="rect">
            <a:avLst/>
          </a:prstGeom>
        </p:spPr>
        <p:txBody>
          <a:bodyPr wrap="square">
            <a:spAutoFit/>
          </a:bodyPr>
          <a:lstStyle/>
          <a:p>
            <a:pPr marL="514350" lvl="0" indent="-514350" algn="just">
              <a:lnSpc>
                <a:spcPct val="150000"/>
              </a:lnSpc>
              <a:buClr>
                <a:srgbClr val="FF3300"/>
              </a:buClr>
              <a:buSzPct val="75000"/>
              <a:buFont typeface="+mj-ea"/>
              <a:buAutoNum type="ea1JpnChsDbPeriod"/>
            </a:pPr>
            <a:r>
              <a:rPr lang="zh-CN" altLang="en-US" sz="2400" b="1" dirty="0">
                <a:solidFill>
                  <a:srgbClr val="000000"/>
                </a:solidFill>
                <a:latin typeface="宋体"/>
              </a:rPr>
              <a:t>高精度二维转台研制</a:t>
            </a:r>
            <a:r>
              <a:rPr lang="zh-CN" altLang="en-US" sz="2000" b="1" dirty="0">
                <a:solidFill>
                  <a:srgbClr val="000000"/>
                </a:solidFill>
                <a:latin typeface="宋体"/>
              </a:rPr>
              <a:t>（杨武林）</a:t>
            </a:r>
            <a:endParaRPr lang="en-US" altLang="zh-CN" sz="2000" b="1" dirty="0">
              <a:solidFill>
                <a:srgbClr val="000000"/>
              </a:solidFill>
              <a:latin typeface="宋体"/>
            </a:endParaRPr>
          </a:p>
          <a:p>
            <a:pPr marL="457200" lvl="0" indent="-457200" algn="just">
              <a:lnSpc>
                <a:spcPct val="150000"/>
              </a:lnSpc>
              <a:buClr>
                <a:srgbClr val="FF3300"/>
              </a:buClr>
              <a:buSzPct val="75000"/>
              <a:buFont typeface="+mj-lt"/>
              <a:buAutoNum type="arabicPeriod"/>
            </a:pPr>
            <a:r>
              <a:rPr lang="zh-CN" altLang="en-US" sz="2000" b="1" dirty="0">
                <a:solidFill>
                  <a:srgbClr val="000000"/>
                </a:solidFill>
                <a:latin typeface="宋体"/>
              </a:rPr>
              <a:t>总体设计方案</a:t>
            </a:r>
            <a:endParaRPr lang="en-US" altLang="zh-CN" sz="2000"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方案采用地平式结构：两相互垂直的轴系组成，一根铅锤，一根水平。该种结构具有力学性能好，机械结构简单，两轴垂直精度能够做高等优点。</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相机</a:t>
            </a:r>
            <a:r>
              <a:rPr lang="zh-CN" altLang="zh-CN" b="1" dirty="0">
                <a:solidFill>
                  <a:srgbClr val="000000"/>
                </a:solidFill>
                <a:latin typeface="宋体"/>
              </a:rPr>
              <a:t>和</a:t>
            </a:r>
            <a:r>
              <a:rPr lang="zh-CN" altLang="en-US" b="1" dirty="0">
                <a:solidFill>
                  <a:srgbClr val="000000"/>
                </a:solidFill>
                <a:latin typeface="宋体"/>
              </a:rPr>
              <a:t>测距仪安装在水平轴上可以减小纵向空间，便于加配重</a:t>
            </a:r>
            <a:r>
              <a:rPr lang="zh-CN" altLang="zh-CN" b="1" dirty="0">
                <a:solidFill>
                  <a:srgbClr val="000000"/>
                </a:solidFill>
                <a:latin typeface="宋体"/>
              </a:rPr>
              <a:t>降低俯仰摆动所需驱动力矩。</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方位轴可以实现</a:t>
            </a:r>
            <a:r>
              <a:rPr lang="en-US" altLang="zh-CN" b="1" dirty="0">
                <a:solidFill>
                  <a:srgbClr val="000000"/>
                </a:solidFill>
                <a:latin typeface="宋体"/>
              </a:rPr>
              <a:t>360°</a:t>
            </a:r>
            <a:r>
              <a:rPr lang="zh-CN" altLang="en-US" b="1" dirty="0">
                <a:solidFill>
                  <a:srgbClr val="000000"/>
                </a:solidFill>
                <a:latin typeface="宋体"/>
              </a:rPr>
              <a:t>无限旋转，俯仰轴可以实现</a:t>
            </a:r>
            <a:r>
              <a:rPr lang="en-US" altLang="zh-CN" b="1" dirty="0">
                <a:solidFill>
                  <a:srgbClr val="000000"/>
                </a:solidFill>
                <a:latin typeface="宋体"/>
              </a:rPr>
              <a:t>-60°~90°</a:t>
            </a:r>
            <a:r>
              <a:rPr lang="zh-CN" altLang="en-US" b="1" dirty="0">
                <a:solidFill>
                  <a:srgbClr val="000000"/>
                </a:solidFill>
                <a:latin typeface="宋体"/>
              </a:rPr>
              <a:t>有限旋转，实现水平、俯仰旋转运动和精确角度参数测量功能。</a:t>
            </a: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7" name="图片 6"/>
          <p:cNvPicPr>
            <a:picLocks noChangeAspect="1"/>
          </p:cNvPicPr>
          <p:nvPr/>
        </p:nvPicPr>
        <p:blipFill>
          <a:blip r:embed="rId2"/>
          <a:stretch>
            <a:fillRect/>
          </a:stretch>
        </p:blipFill>
        <p:spPr>
          <a:xfrm>
            <a:off x="6348863" y="1196752"/>
            <a:ext cx="2292262" cy="2993527"/>
          </a:xfrm>
          <a:prstGeom prst="rect">
            <a:avLst/>
          </a:prstGeom>
        </p:spPr>
      </p:pic>
      <p:pic>
        <p:nvPicPr>
          <p:cNvPr id="11" name="图片 10"/>
          <p:cNvPicPr>
            <a:picLocks noChangeAspect="1"/>
          </p:cNvPicPr>
          <p:nvPr/>
        </p:nvPicPr>
        <p:blipFill>
          <a:blip r:embed="rId3"/>
          <a:stretch>
            <a:fillRect/>
          </a:stretch>
        </p:blipFill>
        <p:spPr>
          <a:xfrm>
            <a:off x="6084168" y="4675315"/>
            <a:ext cx="1296144" cy="2046160"/>
          </a:xfrm>
          <a:prstGeom prst="rect">
            <a:avLst/>
          </a:prstGeom>
        </p:spPr>
      </p:pic>
      <p:pic>
        <p:nvPicPr>
          <p:cNvPr id="12" name="图片 11"/>
          <p:cNvPicPr>
            <a:picLocks noChangeAspect="1"/>
          </p:cNvPicPr>
          <p:nvPr/>
        </p:nvPicPr>
        <p:blipFill>
          <a:blip r:embed="rId4"/>
          <a:stretch>
            <a:fillRect/>
          </a:stretch>
        </p:blipFill>
        <p:spPr>
          <a:xfrm>
            <a:off x="7494994" y="4739030"/>
            <a:ext cx="1541502" cy="1946125"/>
          </a:xfrm>
          <a:prstGeom prst="rect">
            <a:avLst/>
          </a:prstGeom>
        </p:spPr>
      </p:pic>
    </p:spTree>
    <p:extLst>
      <p:ext uri="{BB962C8B-B14F-4D97-AF65-F5344CB8AC3E}">
        <p14:creationId xmlns:p14="http://schemas.microsoft.com/office/powerpoint/2010/main" val="51748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6</a:t>
            </a:fld>
            <a:endParaRPr lang="en-US" altLang="zh-CN"/>
          </a:p>
        </p:txBody>
      </p:sp>
      <p:sp>
        <p:nvSpPr>
          <p:cNvPr id="1048616" name="矩形 3"/>
          <p:cNvSpPr/>
          <p:nvPr/>
        </p:nvSpPr>
        <p:spPr>
          <a:xfrm>
            <a:off x="598205" y="684001"/>
            <a:ext cx="5832647" cy="2631490"/>
          </a:xfrm>
          <a:prstGeom prst="rect">
            <a:avLst/>
          </a:prstGeom>
        </p:spPr>
        <p:txBody>
          <a:bodyPr wrap="square">
            <a:spAutoFit/>
          </a:bodyPr>
          <a:lstStyle/>
          <a:p>
            <a:pPr marL="457200" indent="-457200" algn="just">
              <a:lnSpc>
                <a:spcPct val="150000"/>
              </a:lnSpc>
              <a:buClr>
                <a:srgbClr val="FF3300"/>
              </a:buClr>
              <a:buSzPct val="75000"/>
              <a:buFont typeface="+mj-lt"/>
              <a:buAutoNum type="arabicPeriod" startAt="2"/>
            </a:pPr>
            <a:r>
              <a:rPr lang="zh-CN" altLang="en-US" sz="2000" b="1" dirty="0">
                <a:solidFill>
                  <a:srgbClr val="000000"/>
                </a:solidFill>
                <a:latin typeface="宋体"/>
              </a:rPr>
              <a:t>系统组成</a:t>
            </a:r>
            <a:endParaRPr lang="en-US" altLang="zh-CN" sz="2000"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机械结构主体</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压电陶瓷电机</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增量式圆光栅</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绝对值光电角度传感器</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运动控制器</a:t>
            </a: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5" name="图片 4"/>
          <p:cNvPicPr>
            <a:picLocks noChangeAspect="1"/>
          </p:cNvPicPr>
          <p:nvPr/>
        </p:nvPicPr>
        <p:blipFill>
          <a:blip r:embed="rId2"/>
          <a:stretch>
            <a:fillRect/>
          </a:stretch>
        </p:blipFill>
        <p:spPr>
          <a:xfrm>
            <a:off x="6012160" y="980728"/>
            <a:ext cx="2860519" cy="2165821"/>
          </a:xfrm>
          <a:prstGeom prst="rect">
            <a:avLst/>
          </a:prstGeom>
        </p:spPr>
      </p:pic>
      <p:sp>
        <p:nvSpPr>
          <p:cNvPr id="15" name="矩形 3"/>
          <p:cNvSpPr/>
          <p:nvPr/>
        </p:nvSpPr>
        <p:spPr>
          <a:xfrm>
            <a:off x="598205" y="3270029"/>
            <a:ext cx="8136903" cy="3924151"/>
          </a:xfrm>
          <a:prstGeom prst="rect">
            <a:avLst/>
          </a:prstGeom>
        </p:spPr>
        <p:txBody>
          <a:bodyPr wrap="square">
            <a:spAutoFit/>
          </a:bodyPr>
          <a:lstStyle/>
          <a:p>
            <a:pPr marL="457200" lvl="0" indent="-457200" algn="just">
              <a:lnSpc>
                <a:spcPct val="150000"/>
              </a:lnSpc>
              <a:buClr>
                <a:srgbClr val="FF3300"/>
              </a:buClr>
              <a:buSzPct val="75000"/>
              <a:buFont typeface="+mj-lt"/>
              <a:buAutoNum type="arabicPeriod" startAt="3"/>
            </a:pPr>
            <a:r>
              <a:rPr lang="zh-CN" altLang="en-US" sz="2000" b="1" dirty="0">
                <a:solidFill>
                  <a:srgbClr val="000000"/>
                </a:solidFill>
                <a:latin typeface="宋体"/>
              </a:rPr>
              <a:t>驱动方式选择</a:t>
            </a:r>
            <a:endParaRPr lang="en-US" altLang="zh-CN" sz="2000"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精密转台要求：高回转精度，低定位噪声，较好的重复性</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传统电磁电机驱动：转矩小、响应时间长、电机启动角大、制动时间长，电机内部的线圈和绕组会对系统带来较大电磁干扰，影响系统的精度。</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压电陶瓷电机：能量密度是普通电磁型电机的</a:t>
            </a:r>
            <a:r>
              <a:rPr lang="en-US" altLang="zh-CN" b="1" dirty="0">
                <a:solidFill>
                  <a:srgbClr val="000000"/>
                </a:solidFill>
                <a:latin typeface="宋体"/>
              </a:rPr>
              <a:t>5~10</a:t>
            </a:r>
            <a:r>
              <a:rPr lang="zh-CN" altLang="en-US" b="1" dirty="0">
                <a:solidFill>
                  <a:srgbClr val="000000"/>
                </a:solidFill>
                <a:latin typeface="宋体"/>
              </a:rPr>
              <a:t>倍，具有低速大扭矩特点，具有极高的分辨率和定位精度，动态响应灵敏、结构紧凑、无电磁干扰。</a:t>
            </a:r>
          </a:p>
          <a:p>
            <a:pPr marL="914400" lvl="1" indent="-457200" algn="just">
              <a:lnSpc>
                <a:spcPct val="150000"/>
              </a:lnSpc>
              <a:buClr>
                <a:srgbClr val="FF3300"/>
              </a:buClr>
              <a:buSzPct val="75000"/>
              <a:buFont typeface="Wingdings" panose="05000000000000000000" pitchFamily="2" charset="2"/>
              <a:buChar char="Ø"/>
            </a:pPr>
            <a:endParaRPr lang="en-US" altLang="zh-CN" sz="2000" b="1" dirty="0">
              <a:solidFill>
                <a:srgbClr val="000000"/>
              </a:solidFill>
              <a:latin typeface="宋体"/>
            </a:endParaRPr>
          </a:p>
        </p:txBody>
      </p:sp>
    </p:spTree>
    <p:extLst>
      <p:ext uri="{BB962C8B-B14F-4D97-AF65-F5344CB8AC3E}">
        <p14:creationId xmlns:p14="http://schemas.microsoft.com/office/powerpoint/2010/main" val="158614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7</a:t>
            </a:fld>
            <a:endParaRPr lang="en-US" altLang="zh-CN"/>
          </a:p>
        </p:txBody>
      </p:sp>
      <p:sp>
        <p:nvSpPr>
          <p:cNvPr id="1048616" name="矩形 3"/>
          <p:cNvSpPr/>
          <p:nvPr/>
        </p:nvSpPr>
        <p:spPr>
          <a:xfrm>
            <a:off x="598205" y="684001"/>
            <a:ext cx="8150259" cy="5955476"/>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电机厂家：</a:t>
            </a:r>
            <a:r>
              <a:rPr lang="en-US" altLang="zh-CN" b="1" dirty="0" err="1">
                <a:solidFill>
                  <a:srgbClr val="000000"/>
                </a:solidFill>
                <a:latin typeface="宋体"/>
              </a:rPr>
              <a:t>Nanomotion</a:t>
            </a:r>
            <a:r>
              <a:rPr lang="zh-CN" altLang="en-US" b="1" dirty="0">
                <a:solidFill>
                  <a:srgbClr val="000000"/>
                </a:solidFill>
                <a:latin typeface="宋体"/>
              </a:rPr>
              <a:t>，将压电陶瓷电机应用在精密运动控制领域的主要生产厂家。</a:t>
            </a:r>
            <a:endParaRPr lang="en-US" altLang="zh-CN" b="1" dirty="0">
              <a:solidFill>
                <a:srgbClr val="000000"/>
              </a:solidFill>
              <a:latin typeface="宋体"/>
            </a:endParaRPr>
          </a:p>
          <a:p>
            <a:pPr marL="457200" indent="-457200" algn="just">
              <a:lnSpc>
                <a:spcPct val="150000"/>
              </a:lnSpc>
              <a:buClr>
                <a:srgbClr val="FF3300"/>
              </a:buClr>
              <a:buSzPct val="75000"/>
              <a:buFont typeface="+mj-lt"/>
              <a:buAutoNum type="arabicPeriod" startAt="4"/>
            </a:pPr>
            <a:r>
              <a:rPr lang="zh-CN" altLang="en-US" sz="2000" b="1" dirty="0">
                <a:solidFill>
                  <a:srgbClr val="000000"/>
                </a:solidFill>
                <a:latin typeface="宋体"/>
              </a:rPr>
              <a:t>方位轴系设计</a:t>
            </a:r>
            <a:endParaRPr lang="en-US" altLang="zh-CN" sz="2000" b="1" dirty="0">
              <a:solidFill>
                <a:srgbClr val="000000"/>
              </a:solidFill>
              <a:latin typeface="宋体"/>
            </a:endParaRPr>
          </a:p>
          <a:p>
            <a:pPr marL="914400" lvl="1" indent="-457200" algn="just">
              <a:lnSpc>
                <a:spcPct val="150000"/>
              </a:lnSpc>
              <a:buClr>
                <a:srgbClr val="FF3300"/>
              </a:buClr>
              <a:buSzPct val="75000"/>
              <a:buFont typeface="+mj-ea"/>
              <a:buAutoNum type="circleNumDbPlain"/>
            </a:pPr>
            <a:r>
              <a:rPr lang="zh-CN" altLang="en-US" b="1" dirty="0">
                <a:solidFill>
                  <a:srgbClr val="000000"/>
                </a:solidFill>
                <a:latin typeface="宋体"/>
              </a:rPr>
              <a:t>方位轴载荷计算</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方位轴采用陶瓷轴</a:t>
            </a:r>
            <a:r>
              <a:rPr lang="zh-CN" altLang="en-US" b="1" dirty="0" smtClean="0">
                <a:solidFill>
                  <a:srgbClr val="000000"/>
                </a:solidFill>
                <a:latin typeface="宋体"/>
              </a:rPr>
              <a:t>环有自</a:t>
            </a:r>
            <a:r>
              <a:rPr lang="zh-CN" altLang="en-US" b="1" dirty="0">
                <a:solidFill>
                  <a:srgbClr val="000000"/>
                </a:solidFill>
                <a:latin typeface="宋体"/>
              </a:rPr>
              <a:t>润滑作用，转动摩擦力矩可忽略不计。</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驱动力矩分析</a:t>
            </a:r>
            <a:r>
              <a:rPr lang="zh-CN" altLang="en-US" b="1" dirty="0" smtClean="0">
                <a:solidFill>
                  <a:srgbClr val="000000"/>
                </a:solidFill>
                <a:latin typeface="宋体"/>
              </a:rPr>
              <a:t>：方位</a:t>
            </a:r>
            <a:r>
              <a:rPr lang="zh-CN" altLang="en-US" b="1" dirty="0">
                <a:solidFill>
                  <a:srgbClr val="000000"/>
                </a:solidFill>
                <a:latin typeface="宋体"/>
              </a:rPr>
              <a:t>回转</a:t>
            </a:r>
            <a:r>
              <a:rPr lang="zh-CN" altLang="en-US" b="1" dirty="0" smtClean="0">
                <a:solidFill>
                  <a:srgbClr val="000000"/>
                </a:solidFill>
                <a:latin typeface="宋体"/>
              </a:rPr>
              <a:t>部</a:t>
            </a:r>
            <a:r>
              <a:rPr lang="zh-CN" altLang="en-US" b="1" dirty="0">
                <a:solidFill>
                  <a:srgbClr val="000000"/>
                </a:solidFill>
                <a:latin typeface="宋体"/>
              </a:rPr>
              <a:t>上</a:t>
            </a:r>
            <a:r>
              <a:rPr lang="zh-CN" altLang="en-US" b="1" dirty="0" smtClean="0">
                <a:solidFill>
                  <a:srgbClr val="000000"/>
                </a:solidFill>
                <a:latin typeface="宋体"/>
              </a:rPr>
              <a:t>的</a:t>
            </a:r>
            <a:r>
              <a:rPr lang="zh-CN" altLang="en-US" b="1" dirty="0">
                <a:solidFill>
                  <a:srgbClr val="000000"/>
                </a:solidFill>
                <a:latin typeface="宋体"/>
              </a:rPr>
              <a:t>质量分布不均匀</a:t>
            </a:r>
            <a:r>
              <a:rPr lang="zh-CN" altLang="en-US" b="1" dirty="0">
                <a:solidFill>
                  <a:srgbClr val="000000"/>
                </a:solidFill>
                <a:latin typeface="宋体"/>
              </a:rPr>
              <a:t>，俯仰轴摆动处于极限位置时，转动惯量</a:t>
            </a:r>
            <a:r>
              <a:rPr lang="zh-CN" altLang="en-US" b="1" dirty="0">
                <a:solidFill>
                  <a:srgbClr val="000000"/>
                </a:solidFill>
                <a:latin typeface="宋体"/>
              </a:rPr>
              <a:t>最大，需要的转动驱动力矩最大。</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对转台回转部分进行质量分析，计算了惯性张量：        </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设计方位轴最大角加速度：</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传递效率：由于电机安装误差、环境温度差异导致的电机性能不同，假设驱动力传递效率：</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转动惯量关系式：            ，求得驱动力矩</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选型设计的方位回转陶瓷环半径：</a:t>
            </a:r>
            <a:r>
              <a:rPr lang="en-US" altLang="zh-CN" i="1" dirty="0"/>
              <a:t> r </a:t>
            </a:r>
            <a:r>
              <a:rPr lang="en-US" altLang="zh-CN" dirty="0"/>
              <a:t>=50mm</a:t>
            </a: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所需压电陶瓷电机合力：</a:t>
            </a: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4" name="图片 3"/>
          <p:cNvPicPr>
            <a:picLocks noChangeAspect="1"/>
          </p:cNvPicPr>
          <p:nvPr/>
        </p:nvPicPr>
        <p:blipFill>
          <a:blip r:embed="rId2"/>
          <a:stretch>
            <a:fillRect/>
          </a:stretch>
        </p:blipFill>
        <p:spPr>
          <a:xfrm>
            <a:off x="6732240" y="3789040"/>
            <a:ext cx="1038095" cy="247619"/>
          </a:xfrm>
          <a:prstGeom prst="rect">
            <a:avLst/>
          </a:prstGeom>
        </p:spPr>
      </p:pic>
      <p:pic>
        <p:nvPicPr>
          <p:cNvPr id="6" name="图片 5"/>
          <p:cNvPicPr>
            <a:picLocks noChangeAspect="1"/>
          </p:cNvPicPr>
          <p:nvPr/>
        </p:nvPicPr>
        <p:blipFill>
          <a:blip r:embed="rId3"/>
          <a:stretch>
            <a:fillRect/>
          </a:stretch>
        </p:blipFill>
        <p:spPr>
          <a:xfrm>
            <a:off x="4355976" y="4172384"/>
            <a:ext cx="946913" cy="264728"/>
          </a:xfrm>
          <a:prstGeom prst="rect">
            <a:avLst/>
          </a:prstGeom>
        </p:spPr>
      </p:pic>
      <p:pic>
        <p:nvPicPr>
          <p:cNvPr id="7" name="图片 6"/>
          <p:cNvPicPr>
            <a:picLocks noChangeAspect="1"/>
          </p:cNvPicPr>
          <p:nvPr/>
        </p:nvPicPr>
        <p:blipFill>
          <a:blip r:embed="rId4"/>
          <a:stretch>
            <a:fillRect/>
          </a:stretch>
        </p:blipFill>
        <p:spPr>
          <a:xfrm>
            <a:off x="3923928" y="5013175"/>
            <a:ext cx="504056" cy="221785"/>
          </a:xfrm>
          <a:prstGeom prst="rect">
            <a:avLst/>
          </a:prstGeom>
        </p:spPr>
      </p:pic>
      <p:pic>
        <p:nvPicPr>
          <p:cNvPr id="10" name="图片 9"/>
          <p:cNvPicPr>
            <a:picLocks noChangeAspect="1"/>
          </p:cNvPicPr>
          <p:nvPr/>
        </p:nvPicPr>
        <p:blipFill>
          <a:blip r:embed="rId5"/>
          <a:stretch>
            <a:fillRect/>
          </a:stretch>
        </p:blipFill>
        <p:spPr>
          <a:xfrm>
            <a:off x="3535457" y="5407781"/>
            <a:ext cx="1135534" cy="253467"/>
          </a:xfrm>
          <a:prstGeom prst="rect">
            <a:avLst/>
          </a:prstGeom>
        </p:spPr>
      </p:pic>
      <p:pic>
        <p:nvPicPr>
          <p:cNvPr id="11" name="图片 10"/>
          <p:cNvPicPr>
            <a:picLocks noChangeAspect="1"/>
          </p:cNvPicPr>
          <p:nvPr/>
        </p:nvPicPr>
        <p:blipFill>
          <a:blip r:embed="rId6"/>
          <a:stretch>
            <a:fillRect/>
          </a:stretch>
        </p:blipFill>
        <p:spPr>
          <a:xfrm>
            <a:off x="6673200" y="5407781"/>
            <a:ext cx="1067151" cy="269482"/>
          </a:xfrm>
          <a:prstGeom prst="rect">
            <a:avLst/>
          </a:prstGeom>
        </p:spPr>
      </p:pic>
      <p:pic>
        <p:nvPicPr>
          <p:cNvPr id="12" name="图片 11"/>
          <p:cNvPicPr>
            <a:picLocks noChangeAspect="1"/>
          </p:cNvPicPr>
          <p:nvPr/>
        </p:nvPicPr>
        <p:blipFill>
          <a:blip r:embed="rId7"/>
          <a:stretch>
            <a:fillRect/>
          </a:stretch>
        </p:blipFill>
        <p:spPr>
          <a:xfrm>
            <a:off x="4863355" y="6212047"/>
            <a:ext cx="1809845" cy="345390"/>
          </a:xfrm>
          <a:prstGeom prst="rect">
            <a:avLst/>
          </a:prstGeom>
        </p:spPr>
      </p:pic>
    </p:spTree>
    <p:extLst>
      <p:ext uri="{BB962C8B-B14F-4D97-AF65-F5344CB8AC3E}">
        <p14:creationId xmlns:p14="http://schemas.microsoft.com/office/powerpoint/2010/main" val="326752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8</a:t>
            </a:fld>
            <a:endParaRPr lang="en-US" altLang="zh-CN"/>
          </a:p>
        </p:txBody>
      </p:sp>
      <p:sp>
        <p:nvSpPr>
          <p:cNvPr id="1048616" name="矩形 3"/>
          <p:cNvSpPr/>
          <p:nvPr/>
        </p:nvSpPr>
        <p:spPr>
          <a:xfrm>
            <a:off x="598205" y="684001"/>
            <a:ext cx="8041795" cy="923330"/>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en-US" altLang="zh-CN" b="1" dirty="0">
                <a:solidFill>
                  <a:srgbClr val="000000"/>
                </a:solidFill>
                <a:latin typeface="宋体"/>
              </a:rPr>
              <a:t>HR2</a:t>
            </a:r>
            <a:r>
              <a:rPr lang="zh-CN" altLang="en-US" b="1" dirty="0">
                <a:solidFill>
                  <a:srgbClr val="000000"/>
                </a:solidFill>
                <a:latin typeface="宋体"/>
              </a:rPr>
              <a:t>型超声波压电陶瓷电机的标称驱动力可达</a:t>
            </a:r>
            <a:r>
              <a:rPr lang="en-US" altLang="zh-CN" b="1" dirty="0">
                <a:solidFill>
                  <a:srgbClr val="000000"/>
                </a:solidFill>
                <a:latin typeface="宋体"/>
              </a:rPr>
              <a:t>7N</a:t>
            </a: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方位回转部分使用两个</a:t>
            </a:r>
            <a:r>
              <a:rPr lang="en-US" altLang="zh-CN" b="1" dirty="0">
                <a:solidFill>
                  <a:srgbClr val="000000"/>
                </a:solidFill>
                <a:latin typeface="宋体"/>
              </a:rPr>
              <a:t>HR2</a:t>
            </a:r>
            <a:r>
              <a:rPr lang="zh-CN" altLang="en-US" b="1" dirty="0">
                <a:solidFill>
                  <a:srgbClr val="000000"/>
                </a:solidFill>
                <a:latin typeface="宋体"/>
              </a:rPr>
              <a:t>型超声波电机，方位轴电机组驱动力为</a:t>
            </a:r>
            <a:r>
              <a:rPr lang="en-US" altLang="zh-CN" b="1" dirty="0">
                <a:solidFill>
                  <a:srgbClr val="000000"/>
                </a:solidFill>
                <a:latin typeface="宋体"/>
              </a:rPr>
              <a:t>14N</a:t>
            </a: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pic>
        <p:nvPicPr>
          <p:cNvPr id="2" name="图片 1"/>
          <p:cNvPicPr>
            <a:picLocks noChangeAspect="1"/>
          </p:cNvPicPr>
          <p:nvPr/>
        </p:nvPicPr>
        <p:blipFill>
          <a:blip r:embed="rId2"/>
          <a:stretch>
            <a:fillRect/>
          </a:stretch>
        </p:blipFill>
        <p:spPr>
          <a:xfrm>
            <a:off x="4473602" y="1772816"/>
            <a:ext cx="4628118" cy="3191229"/>
          </a:xfrm>
          <a:prstGeom prst="rect">
            <a:avLst/>
          </a:prstGeom>
        </p:spPr>
      </p:pic>
      <p:sp>
        <p:nvSpPr>
          <p:cNvPr id="10" name="矩形 3"/>
          <p:cNvSpPr/>
          <p:nvPr/>
        </p:nvSpPr>
        <p:spPr>
          <a:xfrm>
            <a:off x="598204" y="1556792"/>
            <a:ext cx="3875397" cy="3000821"/>
          </a:xfrm>
          <a:prstGeom prst="rect">
            <a:avLst/>
          </a:prstGeom>
        </p:spPr>
        <p:txBody>
          <a:bodyPr wrap="square">
            <a:spAutoFit/>
          </a:bodyPr>
          <a:lstStyle/>
          <a:p>
            <a:pPr marL="914400" lvl="1" indent="-457200" algn="just">
              <a:lnSpc>
                <a:spcPct val="150000"/>
              </a:lnSpc>
              <a:buClr>
                <a:srgbClr val="FF3300"/>
              </a:buClr>
              <a:buSzPct val="75000"/>
              <a:buFont typeface="+mj-ea"/>
              <a:buAutoNum type="circleNumDbPlain" startAt="2"/>
            </a:pPr>
            <a:r>
              <a:rPr lang="zh-CN" altLang="en-US" b="1" dirty="0">
                <a:solidFill>
                  <a:srgbClr val="000000"/>
                </a:solidFill>
                <a:latin typeface="宋体"/>
              </a:rPr>
              <a:t>方位轴结构设计</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光电编码器的固定端安装在支柱上，转动端安装在转接轴上。转接轴带动光电编码器转动端旋转，实时检测当前角度位置，为方位角控制提供反馈，测量方位角数据。</a:t>
            </a:r>
            <a:endParaRPr lang="en-US" altLang="zh-CN" b="1" dirty="0">
              <a:solidFill>
                <a:srgbClr val="000000"/>
              </a:solidFill>
              <a:latin typeface="宋体"/>
            </a:endParaRPr>
          </a:p>
        </p:txBody>
      </p:sp>
      <p:sp>
        <p:nvSpPr>
          <p:cNvPr id="11" name="矩形 3"/>
          <p:cNvSpPr/>
          <p:nvPr/>
        </p:nvSpPr>
        <p:spPr>
          <a:xfrm>
            <a:off x="598202" y="4849539"/>
            <a:ext cx="8222269" cy="1338828"/>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两个陶瓷电机对称安装在陶瓷环的圆周上，可以消除方位轴的预紧力，有利于减小轴系的变形，保证转台回转精度。</a:t>
            </a: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轴系采用中空设计，可以方便设备线缆穿过。</a:t>
            </a:r>
            <a:endParaRPr lang="en-US" altLang="zh-CN" b="1" dirty="0">
              <a:solidFill>
                <a:srgbClr val="000000"/>
              </a:solidFill>
              <a:latin typeface="宋体"/>
            </a:endParaRPr>
          </a:p>
        </p:txBody>
      </p:sp>
    </p:spTree>
    <p:extLst>
      <p:ext uri="{BB962C8B-B14F-4D97-AF65-F5344CB8AC3E}">
        <p14:creationId xmlns:p14="http://schemas.microsoft.com/office/powerpoint/2010/main" val="298188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灯片编号占位符 1"/>
          <p:cNvSpPr>
            <a:spLocks noGrp="1"/>
          </p:cNvSpPr>
          <p:nvPr>
            <p:ph type="sldNum" sz="quarter" idx="10"/>
          </p:nvPr>
        </p:nvSpPr>
        <p:spPr/>
        <p:txBody>
          <a:bodyPr/>
          <a:lstStyle/>
          <a:p>
            <a:fld id="{EFCD09C4-77C1-4ECB-8989-7EF4ED8527F4}" type="slidenum">
              <a:rPr lang="en-US" altLang="zh-CN" smtClean="0"/>
              <a:pPr/>
              <a:t>9</a:t>
            </a:fld>
            <a:endParaRPr lang="en-US" altLang="zh-CN"/>
          </a:p>
        </p:txBody>
      </p:sp>
      <p:sp>
        <p:nvSpPr>
          <p:cNvPr id="1048616" name="矩形 3"/>
          <p:cNvSpPr/>
          <p:nvPr/>
        </p:nvSpPr>
        <p:spPr>
          <a:xfrm>
            <a:off x="598205" y="684001"/>
            <a:ext cx="8041795" cy="1754326"/>
          </a:xfrm>
          <a:prstGeom prst="rect">
            <a:avLst/>
          </a:prstGeom>
        </p:spPr>
        <p:txBody>
          <a:bodyPr wrap="square">
            <a:spAutoFit/>
          </a:bodyPr>
          <a:lstStyle/>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陶瓷电机与光电编码器采用上下布局，便于根据实际选型大小作调整，直径尺寸较小者可以布置在上层，使得整体尺寸较为紧凑。</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为实现</a:t>
            </a:r>
            <a:r>
              <a:rPr lang="en-US" altLang="zh-CN" b="1" dirty="0">
                <a:solidFill>
                  <a:srgbClr val="000000"/>
                </a:solidFill>
                <a:latin typeface="宋体"/>
              </a:rPr>
              <a:t>360°</a:t>
            </a:r>
            <a:r>
              <a:rPr lang="zh-CN" altLang="en-US" b="1" dirty="0">
                <a:solidFill>
                  <a:srgbClr val="000000"/>
                </a:solidFill>
                <a:latin typeface="宋体"/>
              </a:rPr>
              <a:t>无限旋转，在方位轴内部设计安装有电滑环。轴系旋转时电滑环可以实现固定线缆与运动线缆的信号传输。</a:t>
            </a:r>
            <a:endParaRPr lang="en-US" altLang="zh-CN" b="1" dirty="0">
              <a:solidFill>
                <a:srgbClr val="000000"/>
              </a:solidFill>
              <a:latin typeface="宋体"/>
            </a:endParaRPr>
          </a:p>
        </p:txBody>
      </p:sp>
      <p:cxnSp>
        <p:nvCxnSpPr>
          <p:cNvPr id="8" name="直接连接符 7">
            <a:extLst>
              <a:ext uri="{FF2B5EF4-FFF2-40B4-BE49-F238E27FC236}">
                <a16:creationId xmlns="" xmlns:a16="http://schemas.microsoft.com/office/drawing/2014/main" id="{45B55C8B-332E-4524-8A96-465A83A21A1C}"/>
              </a:ext>
            </a:extLst>
          </p:cNvPr>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标题 1">
            <a:extLst>
              <a:ext uri="{FF2B5EF4-FFF2-40B4-BE49-F238E27FC236}">
                <a16:creationId xmlns="" xmlns:a16="http://schemas.microsoft.com/office/drawing/2014/main" id="{659D8B91-A4DD-424B-806D-0464F628B1CA}"/>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latin typeface="Times New Roman" pitchFamily="18" charset="0"/>
                <a:cs typeface="Times New Roman" pitchFamily="18" charset="0"/>
              </a:rPr>
              <a:t>最新进展</a:t>
            </a:r>
            <a:endParaRPr lang="en-US" altLang="zh-CN" sz="2400" b="1" dirty="0">
              <a:latin typeface="Times New Roman" pitchFamily="18" charset="0"/>
              <a:cs typeface="Times New Roman" pitchFamily="18" charset="0"/>
            </a:endParaRPr>
          </a:p>
        </p:txBody>
      </p:sp>
      <p:sp>
        <p:nvSpPr>
          <p:cNvPr id="11" name="矩形 3"/>
          <p:cNvSpPr/>
          <p:nvPr/>
        </p:nvSpPr>
        <p:spPr>
          <a:xfrm>
            <a:off x="598202" y="4849539"/>
            <a:ext cx="8222269" cy="1800493"/>
          </a:xfrm>
          <a:prstGeom prst="rect">
            <a:avLst/>
          </a:prstGeom>
        </p:spPr>
        <p:txBody>
          <a:bodyPr wrap="square">
            <a:spAutoFit/>
          </a:bodyPr>
          <a:lstStyle/>
          <a:p>
            <a:pPr marL="457200" indent="-457200" algn="just">
              <a:lnSpc>
                <a:spcPct val="150000"/>
              </a:lnSpc>
              <a:buClr>
                <a:srgbClr val="FF3300"/>
              </a:buClr>
              <a:buSzPct val="75000"/>
              <a:buFont typeface="+mj-lt"/>
              <a:buAutoNum type="arabicPeriod" startAt="5"/>
            </a:pPr>
            <a:r>
              <a:rPr lang="zh-CN" altLang="en-US" sz="2000" b="1" dirty="0">
                <a:solidFill>
                  <a:srgbClr val="000000"/>
                </a:solidFill>
                <a:latin typeface="宋体"/>
              </a:rPr>
              <a:t>俯仰轴系设计</a:t>
            </a:r>
            <a:endParaRPr lang="en-US" altLang="zh-CN" sz="2000" b="1" dirty="0">
              <a:solidFill>
                <a:srgbClr val="000000"/>
              </a:solidFill>
              <a:latin typeface="宋体"/>
            </a:endParaRPr>
          </a:p>
          <a:p>
            <a:pPr marL="914400" lvl="1" indent="-457200" algn="just">
              <a:lnSpc>
                <a:spcPct val="150000"/>
              </a:lnSpc>
              <a:buClr>
                <a:srgbClr val="FF3300"/>
              </a:buClr>
              <a:buSzPct val="75000"/>
              <a:buFont typeface="+mj-ea"/>
              <a:buAutoNum type="circleNumDbPlain"/>
            </a:pPr>
            <a:r>
              <a:rPr lang="zh-CN" altLang="en-US" b="1" dirty="0">
                <a:solidFill>
                  <a:srgbClr val="000000"/>
                </a:solidFill>
                <a:latin typeface="宋体"/>
              </a:rPr>
              <a:t>俯仰轴载荷计算</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相机和测距仪俯仰转动时重心随转动角度的变化而变化</a:t>
            </a:r>
            <a:endParaRPr lang="en-US" altLang="zh-CN" b="1" dirty="0">
              <a:solidFill>
                <a:srgbClr val="000000"/>
              </a:solidFill>
              <a:latin typeface="宋体"/>
            </a:endParaRPr>
          </a:p>
          <a:p>
            <a:pPr marL="914400" lvl="1" indent="-457200" algn="just">
              <a:lnSpc>
                <a:spcPct val="150000"/>
              </a:lnSpc>
              <a:buClr>
                <a:srgbClr val="FF3300"/>
              </a:buClr>
              <a:buSzPct val="75000"/>
              <a:buFont typeface="Wingdings" panose="05000000000000000000" pitchFamily="2" charset="2"/>
              <a:buChar char="Ø"/>
            </a:pPr>
            <a:r>
              <a:rPr lang="zh-CN" altLang="en-US" b="1" dirty="0">
                <a:solidFill>
                  <a:srgbClr val="000000"/>
                </a:solidFill>
                <a:latin typeface="宋体"/>
              </a:rPr>
              <a:t>设计上通过增加配重块调节重心位置，降低驱动力矩。</a:t>
            </a:r>
          </a:p>
        </p:txBody>
      </p:sp>
      <p:pic>
        <p:nvPicPr>
          <p:cNvPr id="3" name="图片 2"/>
          <p:cNvPicPr>
            <a:picLocks noChangeAspect="1"/>
          </p:cNvPicPr>
          <p:nvPr/>
        </p:nvPicPr>
        <p:blipFill>
          <a:blip r:embed="rId2"/>
          <a:stretch>
            <a:fillRect/>
          </a:stretch>
        </p:blipFill>
        <p:spPr>
          <a:xfrm>
            <a:off x="2181524" y="2476849"/>
            <a:ext cx="4780952" cy="2133333"/>
          </a:xfrm>
          <a:prstGeom prst="rect">
            <a:avLst/>
          </a:prstGeom>
        </p:spPr>
      </p:pic>
    </p:spTree>
    <p:extLst>
      <p:ext uri="{BB962C8B-B14F-4D97-AF65-F5344CB8AC3E}">
        <p14:creationId xmlns:p14="http://schemas.microsoft.com/office/powerpoint/2010/main" val="2602078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19499</TotalTime>
  <Words>2394</Words>
  <Application>Microsoft Office PowerPoint</Application>
  <PresentationFormat>全屏显示(4:3)</PresentationFormat>
  <Paragraphs>221</Paragraphs>
  <Slides>27</Slides>
  <Notes>3</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9" baseType="lpstr">
      <vt:lpstr>Adobe 黑体 Std R</vt:lpstr>
      <vt:lpstr>Arial Unicode MS</vt:lpstr>
      <vt:lpstr>等线</vt:lpstr>
      <vt:lpstr>宋体</vt:lpstr>
      <vt:lpstr>Arial</vt:lpstr>
      <vt:lpstr>Calibri</vt:lpstr>
      <vt:lpstr>Calibri Light</vt:lpstr>
      <vt:lpstr>Cambria Math</vt:lpstr>
      <vt:lpstr>Times New Roman</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Lattice Layout (tentative as of April 30, 2014)</dc:title>
  <dc:creator>chengj</dc:creator>
  <cp:lastModifiedBy>unknown</cp:lastModifiedBy>
  <cp:revision>1386</cp:revision>
  <cp:lastPrinted>2018-06-26T00:45:21Z</cp:lastPrinted>
  <dcterms:created xsi:type="dcterms:W3CDTF">2014-08-05T02:42:36Z</dcterms:created>
  <dcterms:modified xsi:type="dcterms:W3CDTF">2021-03-25T02:50:56Z</dcterms:modified>
</cp:coreProperties>
</file>