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2" r:id="rId2"/>
    <p:sldId id="296" r:id="rId3"/>
    <p:sldId id="297" r:id="rId4"/>
    <p:sldId id="298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19" r:id="rId14"/>
    <p:sldId id="308" r:id="rId15"/>
    <p:sldId id="309" r:id="rId16"/>
    <p:sldId id="312" r:id="rId17"/>
    <p:sldId id="313" r:id="rId18"/>
    <p:sldId id="314" r:id="rId19"/>
    <p:sldId id="315" r:id="rId20"/>
    <p:sldId id="320" r:id="rId21"/>
    <p:sldId id="316" r:id="rId22"/>
    <p:sldId id="317" r:id="rId23"/>
    <p:sldId id="289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9CE"/>
    <a:srgbClr val="FF9900"/>
    <a:srgbClr val="0000FF"/>
    <a:srgbClr val="759E00"/>
    <a:srgbClr val="3366FF"/>
    <a:srgbClr val="4B76FF"/>
    <a:srgbClr val="638600"/>
    <a:srgbClr val="7199C9"/>
    <a:srgbClr val="009644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9" autoAdjust="0"/>
    <p:restoredTop sz="94608" autoAdjust="0"/>
  </p:normalViewPr>
  <p:slideViewPr>
    <p:cSldViewPr>
      <p:cViewPr varScale="1">
        <p:scale>
          <a:sx n="104" d="100"/>
          <a:sy n="104" d="100"/>
        </p:scale>
        <p:origin x="107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85" d="100"/>
          <a:sy n="85" d="100"/>
        </p:scale>
        <p:origin x="31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CEPC\MDI_magnet_girder_analyses\FEA\results\magnet-to-cyostat-option3\response%20result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H:\CEPC\MDI_magnet_girder_analyses\FEA\results\magnet-to-cyostat-option3\response%20result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'DX-QD0'!$B$1</c:f>
              <c:strCache>
                <c:ptCount val="1"/>
                <c:pt idx="0">
                  <c:v>DX-QD0-solid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'DX-QD0'!$A$2:$A$26</c:f>
              <c:numCache>
                <c:formatCode>General</c:formatCode>
                <c:ptCount val="25"/>
                <c:pt idx="0">
                  <c:v>-5.8</c:v>
                </c:pt>
                <c:pt idx="1">
                  <c:v>-5.7249999999999996</c:v>
                </c:pt>
                <c:pt idx="2">
                  <c:v>-5.6499999999999897</c:v>
                </c:pt>
                <c:pt idx="3">
                  <c:v>-5.5750000000000002</c:v>
                </c:pt>
                <c:pt idx="4">
                  <c:v>-5.5</c:v>
                </c:pt>
                <c:pt idx="5">
                  <c:v>-5.4249999999999998</c:v>
                </c:pt>
                <c:pt idx="6">
                  <c:v>-5.35</c:v>
                </c:pt>
                <c:pt idx="7">
                  <c:v>-5.2749999999999897</c:v>
                </c:pt>
                <c:pt idx="8">
                  <c:v>-5.2</c:v>
                </c:pt>
                <c:pt idx="9">
                  <c:v>-5.125</c:v>
                </c:pt>
                <c:pt idx="10">
                  <c:v>-5.05</c:v>
                </c:pt>
                <c:pt idx="11">
                  <c:v>-4.9749999999999996</c:v>
                </c:pt>
                <c:pt idx="12">
                  <c:v>-4.9000000000000004</c:v>
                </c:pt>
                <c:pt idx="13">
                  <c:v>-4.8250000000000002</c:v>
                </c:pt>
                <c:pt idx="14">
                  <c:v>-4.75</c:v>
                </c:pt>
                <c:pt idx="15">
                  <c:v>-4.6749999999999998</c:v>
                </c:pt>
                <c:pt idx="16">
                  <c:v>-4.5999999999999996</c:v>
                </c:pt>
                <c:pt idx="17">
                  <c:v>-4.5250000000000004</c:v>
                </c:pt>
                <c:pt idx="18">
                  <c:v>-4.45</c:v>
                </c:pt>
                <c:pt idx="19">
                  <c:v>-4.375</c:v>
                </c:pt>
                <c:pt idx="20">
                  <c:v>-4.3</c:v>
                </c:pt>
                <c:pt idx="21">
                  <c:v>-4.2249999999999996</c:v>
                </c:pt>
                <c:pt idx="22">
                  <c:v>-4.1500000000000004</c:v>
                </c:pt>
                <c:pt idx="23">
                  <c:v>-4.0750000000000002</c:v>
                </c:pt>
                <c:pt idx="24">
                  <c:v>-4</c:v>
                </c:pt>
              </c:numCache>
            </c:numRef>
          </c:cat>
          <c:val>
            <c:numRef>
              <c:f>'DX-QD0'!$B$2:$B$26</c:f>
              <c:numCache>
                <c:formatCode>General</c:formatCode>
                <c:ptCount val="25"/>
                <c:pt idx="0">
                  <c:v>-1.2646801786690501E-3</c:v>
                </c:pt>
                <c:pt idx="1">
                  <c:v>-1.2118829691446899E-3</c:v>
                </c:pt>
                <c:pt idx="2">
                  <c:v>-1.1590609821438001E-3</c:v>
                </c:pt>
                <c:pt idx="3">
                  <c:v>-1.1063433549476399E-3</c:v>
                </c:pt>
                <c:pt idx="4">
                  <c:v>-1.05390478956724E-3</c:v>
                </c:pt>
                <c:pt idx="5">
                  <c:v>-1.00198546740365E-3</c:v>
                </c:pt>
                <c:pt idx="6">
                  <c:v>-9.5092314590412797E-4</c:v>
                </c:pt>
                <c:pt idx="7">
                  <c:v>-9.0120832618239199E-4</c:v>
                </c:pt>
                <c:pt idx="8">
                  <c:v>-8.5358817069801699E-4</c:v>
                </c:pt>
                <c:pt idx="9">
                  <c:v>-8.0929211137460201E-4</c:v>
                </c:pt>
                <c:pt idx="10">
                  <c:v>-7.7021372780676999E-4</c:v>
                </c:pt>
                <c:pt idx="11">
                  <c:v>-7.3477374837702895E-4</c:v>
                </c:pt>
                <c:pt idx="12">
                  <c:v>-7.0053535201737701E-4</c:v>
                </c:pt>
                <c:pt idx="13">
                  <c:v>-6.6654187400237296E-4</c:v>
                </c:pt>
                <c:pt idx="14">
                  <c:v>-6.3260354038401198E-4</c:v>
                </c:pt>
                <c:pt idx="15">
                  <c:v>-5.9875202041511104E-4</c:v>
                </c:pt>
                <c:pt idx="16">
                  <c:v>-5.6507764200335205E-4</c:v>
                </c:pt>
                <c:pt idx="17">
                  <c:v>-5.3170416054956499E-4</c:v>
                </c:pt>
                <c:pt idx="18">
                  <c:v>-4.9877662441929495E-4</c:v>
                </c:pt>
                <c:pt idx="19">
                  <c:v>-4.6645506952912498E-4</c:v>
                </c:pt>
                <c:pt idx="20">
                  <c:v>-4.3491110235789398E-4</c:v>
                </c:pt>
                <c:pt idx="21">
                  <c:v>-4.0432604172897302E-4</c:v>
                </c:pt>
                <c:pt idx="22">
                  <c:v>-3.7488996802921402E-4</c:v>
                </c:pt>
                <c:pt idx="23">
                  <c:v>-3.46801342621424E-4</c:v>
                </c:pt>
                <c:pt idx="24">
                  <c:v>-3.20267017671713E-4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AC-45D6-8D68-BDE24F8CB165}"/>
            </c:ext>
          </c:extLst>
        </c:ser>
        <c:ser>
          <c:idx val="1"/>
          <c:order val="1"/>
          <c:tx>
            <c:strRef>
              <c:f>'DX-QD0'!$C$1</c:f>
              <c:strCache>
                <c:ptCount val="1"/>
                <c:pt idx="0">
                  <c:v>DX-QD0-s-o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'DX-QD0'!$A$2:$A$26</c:f>
              <c:numCache>
                <c:formatCode>General</c:formatCode>
                <c:ptCount val="25"/>
                <c:pt idx="0">
                  <c:v>-5.8</c:v>
                </c:pt>
                <c:pt idx="1">
                  <c:v>-5.7249999999999996</c:v>
                </c:pt>
                <c:pt idx="2">
                  <c:v>-5.6499999999999897</c:v>
                </c:pt>
                <c:pt idx="3">
                  <c:v>-5.5750000000000002</c:v>
                </c:pt>
                <c:pt idx="4">
                  <c:v>-5.5</c:v>
                </c:pt>
                <c:pt idx="5">
                  <c:v>-5.4249999999999998</c:v>
                </c:pt>
                <c:pt idx="6">
                  <c:v>-5.35</c:v>
                </c:pt>
                <c:pt idx="7">
                  <c:v>-5.2749999999999897</c:v>
                </c:pt>
                <c:pt idx="8">
                  <c:v>-5.2</c:v>
                </c:pt>
                <c:pt idx="9">
                  <c:v>-5.125</c:v>
                </c:pt>
                <c:pt idx="10">
                  <c:v>-5.05</c:v>
                </c:pt>
                <c:pt idx="11">
                  <c:v>-4.9749999999999996</c:v>
                </c:pt>
                <c:pt idx="12">
                  <c:v>-4.9000000000000004</c:v>
                </c:pt>
                <c:pt idx="13">
                  <c:v>-4.8250000000000002</c:v>
                </c:pt>
                <c:pt idx="14">
                  <c:v>-4.75</c:v>
                </c:pt>
                <c:pt idx="15">
                  <c:v>-4.6749999999999998</c:v>
                </c:pt>
                <c:pt idx="16">
                  <c:v>-4.5999999999999996</c:v>
                </c:pt>
                <c:pt idx="17">
                  <c:v>-4.5250000000000004</c:v>
                </c:pt>
                <c:pt idx="18">
                  <c:v>-4.45</c:v>
                </c:pt>
                <c:pt idx="19">
                  <c:v>-4.375</c:v>
                </c:pt>
                <c:pt idx="20">
                  <c:v>-4.3</c:v>
                </c:pt>
                <c:pt idx="21">
                  <c:v>-4.2249999999999996</c:v>
                </c:pt>
                <c:pt idx="22">
                  <c:v>-4.1500000000000004</c:v>
                </c:pt>
                <c:pt idx="23">
                  <c:v>-4.0750000000000002</c:v>
                </c:pt>
                <c:pt idx="24">
                  <c:v>-4</c:v>
                </c:pt>
              </c:numCache>
            </c:numRef>
          </c:cat>
          <c:val>
            <c:numRef>
              <c:f>'DX-QD0'!$C$2:$C$26</c:f>
              <c:numCache>
                <c:formatCode>General</c:formatCode>
                <c:ptCount val="25"/>
                <c:pt idx="0">
                  <c:v>-7.43965500120379E-4</c:v>
                </c:pt>
                <c:pt idx="1">
                  <c:v>-7.1592691928922903E-4</c:v>
                </c:pt>
                <c:pt idx="2">
                  <c:v>-6.8854279100261605E-4</c:v>
                </c:pt>
                <c:pt idx="3">
                  <c:v>-6.6179452113344201E-4</c:v>
                </c:pt>
                <c:pt idx="4">
                  <c:v>-6.3565879978886002E-4</c:v>
                </c:pt>
                <c:pt idx="5">
                  <c:v>-6.1010804336440597E-4</c:v>
                </c:pt>
                <c:pt idx="6">
                  <c:v>-5.8511092150761903E-4</c:v>
                </c:pt>
                <c:pt idx="7">
                  <c:v>-5.6063295858172196E-4</c:v>
                </c:pt>
                <c:pt idx="8">
                  <c:v>-5.3663719770941499E-4</c:v>
                </c:pt>
                <c:pt idx="9">
                  <c:v>-5.1308491420742604E-4</c:v>
                </c:pt>
                <c:pt idx="10">
                  <c:v>-4.8993636422027997E-4</c:v>
                </c:pt>
                <c:pt idx="11">
                  <c:v>-4.6715155364738397E-4</c:v>
                </c:pt>
                <c:pt idx="12">
                  <c:v>-4.4469101204564198E-4</c:v>
                </c:pt>
                <c:pt idx="13">
                  <c:v>-4.2251655608897002E-4</c:v>
                </c:pt>
                <c:pt idx="14">
                  <c:v>-4.00592027378235E-4</c:v>
                </c:pt>
                <c:pt idx="15">
                  <c:v>-3.78883989916028E-4</c:v>
                </c:pt>
                <c:pt idx="16">
                  <c:v>-3.5736237337951802E-4</c:v>
                </c:pt>
                <c:pt idx="17">
                  <c:v>-3.3600104942460102E-4</c:v>
                </c:pt>
                <c:pt idx="18">
                  <c:v>-3.1477832961302501E-4</c:v>
                </c:pt>
                <c:pt idx="19">
                  <c:v>-2.9367737514321201E-4</c:v>
                </c:pt>
                <c:pt idx="20">
                  <c:v>-2.7268651035245302E-4</c:v>
                </c:pt>
                <c:pt idx="21">
                  <c:v>-2.5179943390630599E-4</c:v>
                </c:pt>
                <c:pt idx="22">
                  <c:v>-2.3101532366037901E-4</c:v>
                </c:pt>
                <c:pt idx="23">
                  <c:v>-2.1033883332782099E-4</c:v>
                </c:pt>
                <c:pt idx="24">
                  <c:v>-1.8977998126866501E-4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AC-45D6-8D68-BDE24F8CB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5764928"/>
        <c:axId val="549758384"/>
      </c:lineChart>
      <c:catAx>
        <c:axId val="54576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49758384"/>
        <c:crosses val="autoZero"/>
        <c:auto val="1"/>
        <c:lblAlgn val="ctr"/>
        <c:lblOffset val="100"/>
        <c:noMultiLvlLbl val="0"/>
      </c:catAx>
      <c:valAx>
        <c:axId val="54975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4576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frequency!$B$1</c:f>
              <c:strCache>
                <c:ptCount val="1"/>
                <c:pt idx="0">
                  <c:v>DX-QD0-solid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frequency!$A$2:$A$26</c:f>
              <c:numCache>
                <c:formatCode>General</c:formatCode>
                <c:ptCount val="25"/>
                <c:pt idx="0">
                  <c:v>-5.8</c:v>
                </c:pt>
                <c:pt idx="1">
                  <c:v>-5.7249999999999996</c:v>
                </c:pt>
                <c:pt idx="2">
                  <c:v>-5.6499999999999897</c:v>
                </c:pt>
                <c:pt idx="3">
                  <c:v>-5.5750000000000002</c:v>
                </c:pt>
                <c:pt idx="4">
                  <c:v>-5.5</c:v>
                </c:pt>
                <c:pt idx="5">
                  <c:v>-5.4249999999999998</c:v>
                </c:pt>
                <c:pt idx="6">
                  <c:v>-5.35</c:v>
                </c:pt>
                <c:pt idx="7">
                  <c:v>-5.2749999999999897</c:v>
                </c:pt>
                <c:pt idx="8">
                  <c:v>-5.2</c:v>
                </c:pt>
                <c:pt idx="9">
                  <c:v>-5.125</c:v>
                </c:pt>
                <c:pt idx="10">
                  <c:v>-5.05</c:v>
                </c:pt>
                <c:pt idx="11">
                  <c:v>-4.9749999999999996</c:v>
                </c:pt>
                <c:pt idx="12">
                  <c:v>-4.9000000000000004</c:v>
                </c:pt>
                <c:pt idx="13">
                  <c:v>-4.8250000000000002</c:v>
                </c:pt>
                <c:pt idx="14">
                  <c:v>-4.75</c:v>
                </c:pt>
                <c:pt idx="15">
                  <c:v>-4.6749999999999998</c:v>
                </c:pt>
                <c:pt idx="16">
                  <c:v>-4.5999999999999996</c:v>
                </c:pt>
                <c:pt idx="17">
                  <c:v>-4.5250000000000004</c:v>
                </c:pt>
                <c:pt idx="18">
                  <c:v>-4.45</c:v>
                </c:pt>
                <c:pt idx="19">
                  <c:v>-4.375</c:v>
                </c:pt>
                <c:pt idx="20">
                  <c:v>-4.3</c:v>
                </c:pt>
                <c:pt idx="21">
                  <c:v>-4.2249999999999996</c:v>
                </c:pt>
                <c:pt idx="22">
                  <c:v>-4.1500000000000004</c:v>
                </c:pt>
                <c:pt idx="23">
                  <c:v>-4.0750000000000002</c:v>
                </c:pt>
                <c:pt idx="24">
                  <c:v>-4</c:v>
                </c:pt>
              </c:numCache>
            </c:numRef>
          </c:cat>
          <c:val>
            <c:numRef>
              <c:f>frequency!$B$2:$B$26</c:f>
              <c:numCache>
                <c:formatCode>General</c:formatCode>
                <c:ptCount val="25"/>
                <c:pt idx="0">
                  <c:v>13.28432312</c:v>
                </c:pt>
                <c:pt idx="1">
                  <c:v>13.62802639</c:v>
                </c:pt>
                <c:pt idx="2">
                  <c:v>13.973179269999999</c:v>
                </c:pt>
                <c:pt idx="3">
                  <c:v>14.32003123</c:v>
                </c:pt>
                <c:pt idx="4">
                  <c:v>14.66888539</c:v>
                </c:pt>
                <c:pt idx="5">
                  <c:v>15.020115240000001</c:v>
                </c:pt>
                <c:pt idx="6">
                  <c:v>15.374188759999999</c:v>
                </c:pt>
                <c:pt idx="7">
                  <c:v>15.731704349999999</c:v>
                </c:pt>
                <c:pt idx="8">
                  <c:v>16.093446719999999</c:v>
                </c:pt>
                <c:pt idx="9">
                  <c:v>16.460478340000002</c:v>
                </c:pt>
                <c:pt idx="10">
                  <c:v>16.834300209999999</c:v>
                </c:pt>
                <c:pt idx="11">
                  <c:v>17.217161359999999</c:v>
                </c:pt>
                <c:pt idx="12">
                  <c:v>17.612740859999999</c:v>
                </c:pt>
                <c:pt idx="13">
                  <c:v>18.027532919999999</c:v>
                </c:pt>
                <c:pt idx="14">
                  <c:v>18.476200009999999</c:v>
                </c:pt>
                <c:pt idx="15">
                  <c:v>18.970675249999999</c:v>
                </c:pt>
                <c:pt idx="16">
                  <c:v>19.491384230000001</c:v>
                </c:pt>
                <c:pt idx="17">
                  <c:v>20.023842760000001</c:v>
                </c:pt>
                <c:pt idx="18">
                  <c:v>20.55785638</c:v>
                </c:pt>
                <c:pt idx="19">
                  <c:v>21.08531653</c:v>
                </c:pt>
                <c:pt idx="20">
                  <c:v>21.599334939999999</c:v>
                </c:pt>
                <c:pt idx="21">
                  <c:v>22.09382957</c:v>
                </c:pt>
                <c:pt idx="22">
                  <c:v>22.563301249999999</c:v>
                </c:pt>
                <c:pt idx="23">
                  <c:v>23.002703090000001</c:v>
                </c:pt>
                <c:pt idx="24">
                  <c:v>23.407360270000002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BD-4FA2-8A19-79BF549ABE70}"/>
            </c:ext>
          </c:extLst>
        </c:ser>
        <c:ser>
          <c:idx val="1"/>
          <c:order val="1"/>
          <c:tx>
            <c:strRef>
              <c:f>frequency!$C$1</c:f>
              <c:strCache>
                <c:ptCount val="1"/>
                <c:pt idx="0">
                  <c:v>DX-QD0-s-o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frequency!$A$2:$A$26</c:f>
              <c:numCache>
                <c:formatCode>General</c:formatCode>
                <c:ptCount val="25"/>
                <c:pt idx="0">
                  <c:v>-5.8</c:v>
                </c:pt>
                <c:pt idx="1">
                  <c:v>-5.7249999999999996</c:v>
                </c:pt>
                <c:pt idx="2">
                  <c:v>-5.6499999999999897</c:v>
                </c:pt>
                <c:pt idx="3">
                  <c:v>-5.5750000000000002</c:v>
                </c:pt>
                <c:pt idx="4">
                  <c:v>-5.5</c:v>
                </c:pt>
                <c:pt idx="5">
                  <c:v>-5.4249999999999998</c:v>
                </c:pt>
                <c:pt idx="6">
                  <c:v>-5.35</c:v>
                </c:pt>
                <c:pt idx="7">
                  <c:v>-5.2749999999999897</c:v>
                </c:pt>
                <c:pt idx="8">
                  <c:v>-5.2</c:v>
                </c:pt>
                <c:pt idx="9">
                  <c:v>-5.125</c:v>
                </c:pt>
                <c:pt idx="10">
                  <c:v>-5.05</c:v>
                </c:pt>
                <c:pt idx="11">
                  <c:v>-4.9749999999999996</c:v>
                </c:pt>
                <c:pt idx="12">
                  <c:v>-4.9000000000000004</c:v>
                </c:pt>
                <c:pt idx="13">
                  <c:v>-4.8250000000000002</c:v>
                </c:pt>
                <c:pt idx="14">
                  <c:v>-4.75</c:v>
                </c:pt>
                <c:pt idx="15">
                  <c:v>-4.6749999999999998</c:v>
                </c:pt>
                <c:pt idx="16">
                  <c:v>-4.5999999999999996</c:v>
                </c:pt>
                <c:pt idx="17">
                  <c:v>-4.5250000000000004</c:v>
                </c:pt>
                <c:pt idx="18">
                  <c:v>-4.45</c:v>
                </c:pt>
                <c:pt idx="19">
                  <c:v>-4.375</c:v>
                </c:pt>
                <c:pt idx="20">
                  <c:v>-4.3</c:v>
                </c:pt>
                <c:pt idx="21">
                  <c:v>-4.2249999999999996</c:v>
                </c:pt>
                <c:pt idx="22">
                  <c:v>-4.1500000000000004</c:v>
                </c:pt>
                <c:pt idx="23">
                  <c:v>-4.0750000000000002</c:v>
                </c:pt>
                <c:pt idx="24">
                  <c:v>-4</c:v>
                </c:pt>
              </c:numCache>
            </c:numRef>
          </c:cat>
          <c:val>
            <c:numRef>
              <c:f>frequency!$C$2:$C$26</c:f>
              <c:numCache>
                <c:formatCode>General</c:formatCode>
                <c:ptCount val="25"/>
                <c:pt idx="0">
                  <c:v>16.084571644733501</c:v>
                </c:pt>
                <c:pt idx="1">
                  <c:v>16.4890245264558</c:v>
                </c:pt>
                <c:pt idx="2">
                  <c:v>16.8952339149686</c:v>
                </c:pt>
                <c:pt idx="3">
                  <c:v>17.303492497206001</c:v>
                </c:pt>
                <c:pt idx="4">
                  <c:v>17.714155021143</c:v>
                </c:pt>
                <c:pt idx="5">
                  <c:v>18.127657531486999</c:v>
                </c:pt>
                <c:pt idx="6">
                  <c:v>18.544545051594099</c:v>
                </c:pt>
                <c:pt idx="7">
                  <c:v>18.965512828825499</c:v>
                </c:pt>
                <c:pt idx="8">
                  <c:v>19.391470473648099</c:v>
                </c:pt>
                <c:pt idx="9">
                  <c:v>19.8236472291368</c:v>
                </c:pt>
                <c:pt idx="10">
                  <c:v>20.263777335316501</c:v>
                </c:pt>
                <c:pt idx="11">
                  <c:v>20.714459243623701</c:v>
                </c:pt>
                <c:pt idx="12">
                  <c:v>21.179955666327899</c:v>
                </c:pt>
                <c:pt idx="13">
                  <c:v>21.667855538861101</c:v>
                </c:pt>
                <c:pt idx="14">
                  <c:v>22.195141888633898</c:v>
                </c:pt>
                <c:pt idx="15">
                  <c:v>22.769423091518501</c:v>
                </c:pt>
                <c:pt idx="16">
                  <c:v>23.369264363059099</c:v>
                </c:pt>
                <c:pt idx="17">
                  <c:v>23.9801838213831</c:v>
                </c:pt>
                <c:pt idx="18">
                  <c:v>24.591840463289799</c:v>
                </c:pt>
                <c:pt idx="19">
                  <c:v>25.1959391387945</c:v>
                </c:pt>
                <c:pt idx="20">
                  <c:v>25.7853911278604</c:v>
                </c:pt>
                <c:pt idx="21">
                  <c:v>26.353907691380702</c:v>
                </c:pt>
                <c:pt idx="22">
                  <c:v>26.8957785072215</c:v>
                </c:pt>
                <c:pt idx="23">
                  <c:v>27.4057409128648</c:v>
                </c:pt>
                <c:pt idx="24">
                  <c:v>27.878898545271198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BD-4FA2-8A19-79BF549AB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8696848"/>
        <c:axId val="552469280"/>
      </c:lineChart>
      <c:catAx>
        <c:axId val="55869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52469280"/>
        <c:crosses val="autoZero"/>
        <c:auto val="1"/>
        <c:lblAlgn val="ctr"/>
        <c:lblOffset val="100"/>
        <c:noMultiLvlLbl val="0"/>
      </c:catAx>
      <c:valAx>
        <c:axId val="55246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5869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787CF-DF26-4A86-A01F-7CD7536027AC}" type="datetimeFigureOut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69B33-E269-410F-A93E-DBDAB0AF5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60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0D183-6031-4C32-B44B-14746A336CF0}" type="datetimeFigureOut">
              <a:rPr lang="zh-CN" altLang="en-US" smtClean="0"/>
              <a:pPr/>
              <a:t>2021/3/25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图标-单色.tif"/>
          <p:cNvPicPr>
            <a:picLocks noChangeAspect="1"/>
          </p:cNvPicPr>
          <p:nvPr userDrawn="1"/>
        </p:nvPicPr>
        <p:blipFill>
          <a:blip r:embed="rId2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48880"/>
            <a:ext cx="5580112" cy="450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DD93-4389-43A1-B6A6-324EB326FA98}" type="datetime1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9144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29454" y="-2"/>
            <a:ext cx="2214546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4030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0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C54E-EC9F-49A6-944B-D9C80DF90956}" type="datetime1">
              <a:rPr lang="zh-CN" altLang="en-US" smtClean="0"/>
              <a:t>2021/3/25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14282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202F-9DF5-4300-9C6A-D78B92D8844A}" type="datetime1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17B5-36B9-4733-BD5E-65A0540D282D}" type="datetime1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07E1-D71C-41BA-A46F-7D59ABA25668}" type="datetime1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6889-027D-4052-8D72-88A2CBDA31F4}" type="datetime1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1" r:id="rId3"/>
    <p:sldLayoutId id="2147483652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800" dirty="0"/>
              <a:t>Static and stability study of MDI SC cryostat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/>
          <a:p>
            <a:r>
              <a:rPr lang="en-US" altLang="zh-CN" sz="2000" dirty="0" err="1"/>
              <a:t>Haijing</a:t>
            </a:r>
            <a:r>
              <a:rPr lang="en-US" altLang="zh-CN" sz="2000" dirty="0"/>
              <a:t> Wang</a:t>
            </a:r>
          </a:p>
          <a:p>
            <a:r>
              <a:rPr lang="en-US" altLang="zh-CN" sz="2800" dirty="0"/>
              <a:t>CEPC DAY, 2021/3/25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1860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F56147A-1686-4CE2-860A-485365F0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62156"/>
            <a:ext cx="8686800" cy="4840303"/>
          </a:xfrm>
        </p:spPr>
        <p:txBody>
          <a:bodyPr/>
          <a:lstStyle/>
          <a:p>
            <a:r>
              <a:rPr lang="en-US" altLang="zh-CN" sz="2000" dirty="0"/>
              <a:t>Connection method of vacuum vessels</a:t>
            </a:r>
          </a:p>
          <a:p>
            <a:pPr lvl="1"/>
            <a:r>
              <a:rPr lang="en-US" altLang="zh-CN" sz="1800" dirty="0"/>
              <a:t>Model: QD0/QF1 to vacuum vessel (the whole cryostat).</a:t>
            </a:r>
          </a:p>
          <a:p>
            <a:pPr lvl="1"/>
            <a:r>
              <a:rPr lang="en-US" altLang="zh-CN" sz="1800" dirty="0"/>
              <a:t>Constraint: fixed constrained at mounting bolts (experience from SKEKB)</a:t>
            </a:r>
          </a:p>
          <a:p>
            <a:pPr lvl="1"/>
            <a:r>
              <a:rPr lang="en-US" altLang="zh-CN" sz="1800" dirty="0"/>
              <a:t>Length of cantilever is </a:t>
            </a:r>
            <a:r>
              <a:rPr lang="en-US" altLang="zh-CN" sz="1800" dirty="0">
                <a:solidFill>
                  <a:srgbClr val="FF0000"/>
                </a:solidFill>
              </a:rPr>
              <a:t>5486 mm</a:t>
            </a:r>
            <a:r>
              <a:rPr lang="en-US" altLang="zh-CN" sz="1800" dirty="0"/>
              <a:t>,  in accord with the new yoke length of 12 m.</a:t>
            </a:r>
          </a:p>
          <a:p>
            <a:pPr lvl="1"/>
            <a:r>
              <a:rPr lang="en-US" altLang="zh-CN" sz="1800" dirty="0"/>
              <a:t>Loads</a:t>
            </a:r>
            <a:r>
              <a:rPr lang="zh-CN" altLang="en-US" sz="1800" dirty="0"/>
              <a:t>：</a:t>
            </a:r>
            <a:r>
              <a:rPr lang="en-US" altLang="zh-CN" sz="1800" dirty="0"/>
              <a:t>gravity, Lorentz force </a:t>
            </a:r>
            <a:r>
              <a:rPr lang="en-US" altLang="zh-CN" sz="1800" dirty="0" err="1"/>
              <a:t>Fz</a:t>
            </a:r>
            <a:r>
              <a:rPr lang="en-US" altLang="zh-CN" sz="1800" dirty="0"/>
              <a:t> with detector solenoid operation</a:t>
            </a:r>
          </a:p>
          <a:p>
            <a:pPr lvl="1"/>
            <a:endParaRPr lang="en-US" altLang="zh-CN" sz="18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D8D97E6-7D5E-44A7-ACB6-022C8B48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0D64589-55A9-4817-8B01-99D437A5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 and stability calculation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96952"/>
            <a:ext cx="3600000" cy="28148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87824" y="600245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Constraint bolts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60140" y="595711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Connect bolts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488" y="3089501"/>
            <a:ext cx="4320000" cy="1321412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>
            <a:off x="6444208" y="3645024"/>
            <a:ext cx="0" cy="5040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5148064" y="3750207"/>
            <a:ext cx="3600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6012160" y="3717032"/>
            <a:ext cx="43204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6948264" y="3645024"/>
            <a:ext cx="5040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553200" y="4005064"/>
            <a:ext cx="39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5076056" y="38379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Fz1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5884498" y="378904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Fz2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6972768" y="374568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Fz3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4716016" y="4653136"/>
            <a:ext cx="4079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Two connection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Connect bolts: three parts of vacuum vessel bolted together.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Bounded: the vacuum vessel is an integral vessel.</a:t>
            </a:r>
            <a:endParaRPr lang="zh-CN" altLang="en-US" dirty="0"/>
          </a:p>
        </p:txBody>
      </p:sp>
      <p:cxnSp>
        <p:nvCxnSpPr>
          <p:cNvPr id="26" name="直接连接符 25"/>
          <p:cNvCxnSpPr>
            <a:endCxn id="8" idx="0"/>
          </p:cNvCxnSpPr>
          <p:nvPr/>
        </p:nvCxnSpPr>
        <p:spPr>
          <a:xfrm flipH="1">
            <a:off x="1608212" y="5301208"/>
            <a:ext cx="83468" cy="655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endCxn id="8" idx="0"/>
          </p:cNvCxnSpPr>
          <p:nvPr/>
        </p:nvCxnSpPr>
        <p:spPr>
          <a:xfrm flipH="1">
            <a:off x="1608212" y="5229200"/>
            <a:ext cx="803548" cy="727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endCxn id="7" idx="0"/>
          </p:cNvCxnSpPr>
          <p:nvPr/>
        </p:nvCxnSpPr>
        <p:spPr>
          <a:xfrm>
            <a:off x="3635896" y="5445224"/>
            <a:ext cx="0" cy="557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307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05315FC1-AB57-4BF7-937F-290EE0D5E8F3}"/>
              </a:ext>
            </a:extLst>
          </p:cNvPr>
          <p:cNvGrpSpPr/>
          <p:nvPr/>
        </p:nvGrpSpPr>
        <p:grpSpPr>
          <a:xfrm>
            <a:off x="323528" y="1428639"/>
            <a:ext cx="7200000" cy="1189403"/>
            <a:chOff x="684529" y="5166947"/>
            <a:chExt cx="5760000" cy="1189403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EF5AFE1-B412-4F51-86F5-33DFC8B17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8459"/>
            <a:stretch/>
          </p:blipFill>
          <p:spPr>
            <a:xfrm>
              <a:off x="684529" y="5991224"/>
              <a:ext cx="5760000" cy="365126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7CEA4BA-3C82-4710-8383-26856A9D65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3736"/>
            <a:stretch/>
          </p:blipFill>
          <p:spPr>
            <a:xfrm>
              <a:off x="684529" y="5166947"/>
              <a:ext cx="5760000" cy="830889"/>
            </a:xfrm>
            <a:prstGeom prst="rect">
              <a:avLst/>
            </a:prstGeom>
          </p:spPr>
        </p:pic>
      </p:grp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F56147A-1686-4CE2-860A-485365F0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7"/>
            <a:ext cx="8507288" cy="576064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Connection method of vacuum vessels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D8D97E6-7D5E-44A7-ACB6-022C8B48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0D64589-55A9-4817-8B01-99D437A5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 and stability calculation</a:t>
            </a:r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2BECEB3-F49E-400D-AA96-9B70C6651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78254"/>
              </p:ext>
            </p:extLst>
          </p:nvPr>
        </p:nvGraphicFramePr>
        <p:xfrm>
          <a:off x="500034" y="3597910"/>
          <a:ext cx="7168310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654">
                  <a:extLst>
                    <a:ext uri="{9D8B030D-6E8A-4147-A177-3AD203B41FA5}">
                      <a16:colId xmlns:a16="http://schemas.microsoft.com/office/drawing/2014/main" val="6360603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02517319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02301997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643191071"/>
                    </a:ext>
                  </a:extLst>
                </a:gridCol>
                <a:gridCol w="1013527">
                  <a:extLst>
                    <a:ext uri="{9D8B030D-6E8A-4147-A177-3AD203B41FA5}">
                      <a16:colId xmlns:a16="http://schemas.microsoft.com/office/drawing/2014/main" val="686450623"/>
                    </a:ext>
                  </a:extLst>
                </a:gridCol>
                <a:gridCol w="1434745">
                  <a:extLst>
                    <a:ext uri="{9D8B030D-6E8A-4147-A177-3AD203B41FA5}">
                      <a16:colId xmlns:a16="http://schemas.microsoft.com/office/drawing/2014/main" val="2488992302"/>
                    </a:ext>
                  </a:extLst>
                </a:gridCol>
              </a:tblGrid>
              <a:tr h="308738"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Loads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Vacuum vessel</a:t>
                      </a:r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altLang="zh-CN" dirty="0"/>
                        <a:t>Uneven deformation (mm)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Frequency of 1</a:t>
                      </a:r>
                      <a:r>
                        <a:rPr lang="en-US" altLang="zh-CN" baseline="30000" dirty="0"/>
                        <a:t>st</a:t>
                      </a:r>
                      <a:r>
                        <a:rPr lang="en-US" altLang="zh-CN" dirty="0"/>
                        <a:t> mode (Hz)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4833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Cryostat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QD0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QF1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849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Gravity 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Three parts bolted together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V: 4.095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V: 2.220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V: 0.588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10.2</a:t>
                      </a:r>
                    </a:p>
                    <a:p>
                      <a:r>
                        <a:rPr lang="en-US" altLang="zh-CN" dirty="0"/>
                        <a:t>Holistic swing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278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Gravity + </a:t>
                      </a:r>
                      <a:r>
                        <a:rPr lang="en-US" altLang="zh-CN" dirty="0" err="1"/>
                        <a:t>Fz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V: 4.071</a:t>
                      </a:r>
                    </a:p>
                    <a:p>
                      <a:r>
                        <a:rPr lang="en-US" altLang="zh-CN" dirty="0"/>
                        <a:t>H: -1.573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V: 2.210</a:t>
                      </a:r>
                    </a:p>
                    <a:p>
                      <a:r>
                        <a:rPr lang="en-US" altLang="zh-CN" dirty="0"/>
                        <a:t>H: 0.111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V: 0.588</a:t>
                      </a:r>
                    </a:p>
                    <a:p>
                      <a:r>
                        <a:rPr lang="en-US" altLang="zh-CN" dirty="0"/>
                        <a:t>H: 0.054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770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Gravity 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Integral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V: -2.774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V: 1.251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V: 0.588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12.7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Holistic swing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119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Gravity + </a:t>
                      </a:r>
                      <a:r>
                        <a:rPr lang="en-US" altLang="zh-CN" dirty="0" err="1"/>
                        <a:t>Fz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V: -2.774</a:t>
                      </a:r>
                    </a:p>
                    <a:p>
                      <a:r>
                        <a:rPr lang="en-US" altLang="zh-CN" dirty="0"/>
                        <a:t>H: 1.195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V: 1.252</a:t>
                      </a:r>
                    </a:p>
                    <a:p>
                      <a:r>
                        <a:rPr lang="en-US" altLang="zh-CN" dirty="0"/>
                        <a:t>H: 0.073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V: 0.588</a:t>
                      </a:r>
                    </a:p>
                    <a:p>
                      <a:r>
                        <a:rPr lang="en-US" altLang="zh-CN" dirty="0"/>
                        <a:t>H: 0.054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894897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D06CFF25-E876-42B7-8777-36D83CD50EC8}"/>
              </a:ext>
            </a:extLst>
          </p:cNvPr>
          <p:cNvSpPr txBox="1"/>
          <p:nvPr/>
        </p:nvSpPr>
        <p:spPr>
          <a:xfrm>
            <a:off x="7602710" y="512824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V: Vertical</a:t>
            </a:r>
          </a:p>
          <a:p>
            <a:r>
              <a:rPr lang="en-US" altLang="zh-CN" dirty="0"/>
              <a:t>H:</a:t>
            </a:r>
            <a:r>
              <a:rPr lang="zh-CN" altLang="en-US" dirty="0"/>
              <a:t> </a:t>
            </a:r>
            <a:r>
              <a:rPr lang="en-US" altLang="zh-CN" dirty="0"/>
              <a:t>Horizontal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150874D-72D1-4BC7-AD36-9AD7E1AFA391}"/>
              </a:ext>
            </a:extLst>
          </p:cNvPr>
          <p:cNvSpPr txBox="1"/>
          <p:nvPr/>
        </p:nvSpPr>
        <p:spPr>
          <a:xfrm>
            <a:off x="2123728" y="3129441"/>
            <a:ext cx="3888432" cy="36933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The integral vacuum vessel is better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0696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F56147A-1686-4CE2-860A-485365F0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4840303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Connection method of vacuum vessels</a:t>
            </a:r>
          </a:p>
          <a:p>
            <a:pPr lvl="1"/>
            <a:r>
              <a:rPr lang="en-US" altLang="zh-CN" sz="1800" dirty="0"/>
              <a:t>Alignment cannot based on the displacement.</a:t>
            </a:r>
          </a:p>
          <a:p>
            <a:pPr lvl="1"/>
            <a:r>
              <a:rPr lang="en-US" altLang="zh-CN" sz="1800" dirty="0"/>
              <a:t>An alternative method is to </a:t>
            </a:r>
            <a:r>
              <a:rPr lang="en-US" altLang="zh-CN" sz="1800" dirty="0">
                <a:solidFill>
                  <a:srgbClr val="FF0000"/>
                </a:solidFill>
              </a:rPr>
              <a:t>pre-align</a:t>
            </a:r>
            <a:r>
              <a:rPr lang="en-US" altLang="zh-CN" sz="1800" dirty="0"/>
              <a:t> the magnet to certain position to </a:t>
            </a:r>
            <a:r>
              <a:rPr lang="en-US" altLang="zh-CN" sz="1800" dirty="0">
                <a:solidFill>
                  <a:srgbClr val="FF0000"/>
                </a:solidFill>
              </a:rPr>
              <a:t>compensate the absolute deformation</a:t>
            </a:r>
            <a:r>
              <a:rPr lang="en-US" altLang="zh-CN" sz="1800" dirty="0"/>
              <a:t>.</a:t>
            </a:r>
          </a:p>
          <a:p>
            <a:pPr lvl="1"/>
            <a:r>
              <a:rPr lang="en-US" altLang="zh-CN" sz="1800" dirty="0"/>
              <a:t>An assumed line is made, then the uneven deformation relative to the line is calculated.</a:t>
            </a:r>
          </a:p>
          <a:p>
            <a:pPr lvl="1"/>
            <a:r>
              <a:rPr lang="en-US" altLang="zh-CN" sz="1800" dirty="0"/>
              <a:t>The uneven deformation is the same in integral and bolted vacuum vessel. 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D8D97E6-7D5E-44A7-ACB6-022C8B48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0D64589-55A9-4817-8B01-99D437A5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 and stability calculation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84A5785-E19F-418B-A200-A0AFC87BFC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3308581"/>
            <a:ext cx="9144000" cy="274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38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D8D97E6-7D5E-44A7-ACB6-022C8B48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0D64589-55A9-4817-8B01-99D437A5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 and stability calculation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3600000" cy="2535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00" y="1340768"/>
            <a:ext cx="3600000" cy="2535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92960" y="115610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Displacement, three parts bolted together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2987824" y="38757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Displacement, integral vacuum vessel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00" y="4186475"/>
            <a:ext cx="3600000" cy="2535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C6E3E56-74A6-45F3-8324-2B682610FE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80148"/>
            <a:ext cx="3600000" cy="25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43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F56147A-1686-4CE2-860A-485365F0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7"/>
            <a:ext cx="8507288" cy="2232248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Effect of magnet supports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D8D97E6-7D5E-44A7-ACB6-022C8B48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0D64589-55A9-4817-8B01-99D437A5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 and stability calculation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0F9089-7F14-475B-9716-CF7E180632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44" y="3063173"/>
            <a:ext cx="5400000" cy="3241463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9826CB31-6A5E-4D99-9FD3-46805ED12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255613"/>
              </p:ext>
            </p:extLst>
          </p:nvPr>
        </p:nvGraphicFramePr>
        <p:xfrm>
          <a:off x="611560" y="1445196"/>
          <a:ext cx="7677123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303">
                  <a:extLst>
                    <a:ext uri="{9D8B030D-6E8A-4147-A177-3AD203B41FA5}">
                      <a16:colId xmlns:a16="http://schemas.microsoft.com/office/drawing/2014/main" val="336262127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53339976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79716417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3984513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160144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007930522"/>
                    </a:ext>
                  </a:extLst>
                </a:gridCol>
                <a:gridCol w="1460236">
                  <a:extLst>
                    <a:ext uri="{9D8B030D-6E8A-4147-A177-3AD203B41FA5}">
                      <a16:colId xmlns:a16="http://schemas.microsoft.com/office/drawing/2014/main" val="20302523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altLang="zh-CN" sz="1600" dirty="0"/>
                        <a:t>Magnet support </a:t>
                      </a:r>
                      <a:endParaRPr lang="zh-CN" alt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600" dirty="0"/>
                        <a:t>uneven deformation in QD0 (um)</a:t>
                      </a:r>
                      <a:endParaRPr lang="zh-CN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uneven deformation in QF1 (um)</a:t>
                      </a:r>
                      <a:endParaRPr lang="zh-CN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Total weight (kg)</a:t>
                      </a:r>
                      <a:endParaRPr lang="zh-CN" alt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Frequency of 1</a:t>
                      </a:r>
                      <a:r>
                        <a:rPr lang="en-US" altLang="zh-CN" sz="1600" baseline="30000" dirty="0"/>
                        <a:t>st</a:t>
                      </a:r>
                      <a:r>
                        <a:rPr lang="en-US" altLang="zh-CN" sz="1600" dirty="0"/>
                        <a:t> mode (Hz)</a:t>
                      </a:r>
                      <a:endParaRPr lang="zh-CN" altLang="en-US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9227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Vertical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Horizontal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Vertical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Horizontal </a:t>
                      </a:r>
                      <a:endParaRPr lang="zh-CN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838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Skeleton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44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3244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12.7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548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Solid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7.3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5041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11.3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140692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1CA5EA2E-BDB1-4C34-A257-B46A78EDC23B}"/>
              </a:ext>
            </a:extLst>
          </p:cNvPr>
          <p:cNvSpPr txBox="1"/>
          <p:nvPr/>
        </p:nvSpPr>
        <p:spPr>
          <a:xfrm>
            <a:off x="1259632" y="6130373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Uneven deformation in QD0 and QF1 in case of skeleton support</a:t>
            </a:r>
            <a:endParaRPr lang="zh-CN" altLang="en-US" sz="1600" dirty="0"/>
          </a:p>
        </p:txBody>
      </p:sp>
      <p:sp>
        <p:nvSpPr>
          <p:cNvPr id="13" name="内容占位符 1">
            <a:extLst>
              <a:ext uri="{FF2B5EF4-FFF2-40B4-BE49-F238E27FC236}">
                <a16:creationId xmlns:a16="http://schemas.microsoft.com/office/drawing/2014/main" id="{2E4FD7C2-C23D-4A25-A654-6C80712B7C62}"/>
              </a:ext>
            </a:extLst>
          </p:cNvPr>
          <p:cNvSpPr txBox="1">
            <a:spLocks/>
          </p:cNvSpPr>
          <p:nvPr/>
        </p:nvSpPr>
        <p:spPr>
          <a:xfrm>
            <a:off x="5188940" y="3245290"/>
            <a:ext cx="3789403" cy="3241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Uneven deformation is much smaller in case of solid support.</a:t>
            </a:r>
          </a:p>
          <a:p>
            <a:pPr lvl="1"/>
            <a:r>
              <a:rPr lang="en-US" altLang="zh-CN" sz="1600" dirty="0"/>
              <a:t>Solid support has better stiffness.</a:t>
            </a:r>
          </a:p>
          <a:p>
            <a:pPr lvl="1"/>
            <a:r>
              <a:rPr lang="en-US" altLang="zh-CN" sz="1600" dirty="0"/>
              <a:t>There may have a structure with less weight and comparable stiffness.</a:t>
            </a:r>
          </a:p>
          <a:p>
            <a:r>
              <a:rPr lang="en-US" altLang="zh-CN" sz="2000" dirty="0"/>
              <a:t>Natural frequency is a little lower in case of solid support.</a:t>
            </a:r>
          </a:p>
        </p:txBody>
      </p:sp>
    </p:spTree>
    <p:extLst>
      <p:ext uri="{BB962C8B-B14F-4D97-AF65-F5344CB8AC3E}">
        <p14:creationId xmlns:p14="http://schemas.microsoft.com/office/powerpoint/2010/main" val="910086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F56147A-1686-4CE2-860A-485365F0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7"/>
            <a:ext cx="8507288" cy="1224136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Effect of magnet supports</a:t>
            </a:r>
          </a:p>
          <a:p>
            <a:pPr lvl="1"/>
            <a:r>
              <a:rPr lang="en-US" altLang="zh-CN" sz="1600" dirty="0"/>
              <a:t>Add outer ring to enhance stiffness</a:t>
            </a:r>
          </a:p>
          <a:p>
            <a:pPr lvl="1"/>
            <a:r>
              <a:rPr lang="en-US" altLang="zh-CN" sz="1600" dirty="0"/>
              <a:t>Add inner ring to enhance stiffness (equals to enlarge outer diameter of QD0/QF1)</a:t>
            </a:r>
          </a:p>
          <a:p>
            <a:pPr lvl="1"/>
            <a:endParaRPr lang="en-US" altLang="zh-CN" sz="16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D8D97E6-7D5E-44A7-ACB6-022C8B48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0D64589-55A9-4817-8B01-99D437A5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 and stability calculation</a:t>
            </a:r>
            <a:endParaRPr lang="zh-CN" altLang="en-US" dirty="0"/>
          </a:p>
        </p:txBody>
      </p:sp>
      <p:sp>
        <p:nvSpPr>
          <p:cNvPr id="11" name="内容占位符 1">
            <a:extLst>
              <a:ext uri="{FF2B5EF4-FFF2-40B4-BE49-F238E27FC236}">
                <a16:creationId xmlns:a16="http://schemas.microsoft.com/office/drawing/2014/main" id="{9482C766-0D48-47B2-9F6D-5B088877A624}"/>
              </a:ext>
            </a:extLst>
          </p:cNvPr>
          <p:cNvSpPr txBox="1">
            <a:spLocks/>
          </p:cNvSpPr>
          <p:nvPr/>
        </p:nvSpPr>
        <p:spPr>
          <a:xfrm>
            <a:off x="3933952" y="3639165"/>
            <a:ext cx="3577487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Add an outer ring decrease the uneven deformation largely.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69CFF208-E6BC-4C06-8535-B3405AB6C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809264"/>
              </p:ext>
            </p:extLst>
          </p:nvPr>
        </p:nvGraphicFramePr>
        <p:xfrm>
          <a:off x="251520" y="4509120"/>
          <a:ext cx="8037163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343">
                  <a:extLst>
                    <a:ext uri="{9D8B030D-6E8A-4147-A177-3AD203B41FA5}">
                      <a16:colId xmlns:a16="http://schemas.microsoft.com/office/drawing/2014/main" val="336262127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53339976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79716417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3984513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160144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007930522"/>
                    </a:ext>
                  </a:extLst>
                </a:gridCol>
                <a:gridCol w="1460236">
                  <a:extLst>
                    <a:ext uri="{9D8B030D-6E8A-4147-A177-3AD203B41FA5}">
                      <a16:colId xmlns:a16="http://schemas.microsoft.com/office/drawing/2014/main" val="20302523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altLang="zh-CN" sz="1600" dirty="0"/>
                        <a:t>Magnet support </a:t>
                      </a:r>
                      <a:endParaRPr lang="zh-CN" alt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600" dirty="0"/>
                        <a:t>uneven deformation in QD0 (um)</a:t>
                      </a:r>
                      <a:endParaRPr lang="zh-CN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uneven deformation in QF1 (um)</a:t>
                      </a:r>
                      <a:endParaRPr lang="zh-CN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Total weight (kg)</a:t>
                      </a:r>
                      <a:endParaRPr lang="zh-CN" alt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Frequency of 1</a:t>
                      </a:r>
                      <a:r>
                        <a:rPr lang="en-US" altLang="zh-CN" sz="1600" baseline="30000" dirty="0"/>
                        <a:t>st</a:t>
                      </a:r>
                      <a:r>
                        <a:rPr lang="en-US" altLang="zh-CN" sz="1600" dirty="0"/>
                        <a:t> mode (Hz)</a:t>
                      </a:r>
                      <a:endParaRPr lang="zh-CN" altLang="en-US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9227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Vertical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Horizontal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Vertical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Horizontal </a:t>
                      </a:r>
                      <a:endParaRPr lang="zh-CN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838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Skeleton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44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3244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12.7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548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Solid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7.3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5041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11.3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140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S-o support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1.6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3477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13.7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212678"/>
                  </a:ext>
                </a:extLst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077573"/>
            <a:ext cx="2880000" cy="245670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27984" y="25649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Outer ring</a:t>
            </a:r>
            <a:endParaRPr lang="zh-CN" altLang="en-US" dirty="0"/>
          </a:p>
        </p:txBody>
      </p:sp>
      <p:cxnSp>
        <p:nvCxnSpPr>
          <p:cNvPr id="9" name="直接连接符 8"/>
          <p:cNvCxnSpPr>
            <a:endCxn id="5" idx="1"/>
          </p:cNvCxnSpPr>
          <p:nvPr/>
        </p:nvCxnSpPr>
        <p:spPr>
          <a:xfrm>
            <a:off x="2339752" y="2636912"/>
            <a:ext cx="2088232" cy="112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endCxn id="5" idx="1"/>
          </p:cNvCxnSpPr>
          <p:nvPr/>
        </p:nvCxnSpPr>
        <p:spPr>
          <a:xfrm flipV="1">
            <a:off x="3059832" y="2749570"/>
            <a:ext cx="1368152" cy="1111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E1C36231-9AB2-410F-A040-D34276F35CC4}"/>
              </a:ext>
            </a:extLst>
          </p:cNvPr>
          <p:cNvSpPr txBox="1"/>
          <p:nvPr/>
        </p:nvSpPr>
        <p:spPr>
          <a:xfrm>
            <a:off x="4132380" y="3172733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S-o support: skeleton support with outer ring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1761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F56147A-1686-4CE2-860A-485365F0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7"/>
            <a:ext cx="8507288" cy="1399760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Performance with different QD0/QF1 magnets</a:t>
            </a:r>
          </a:p>
          <a:p>
            <a:pPr lvl="1"/>
            <a:r>
              <a:rPr lang="en-US" altLang="zh-CN" sz="1600" dirty="0"/>
              <a:t>Outer radius of QD0: from 40.5 to 44 mm; </a:t>
            </a:r>
          </a:p>
          <a:p>
            <a:pPr lvl="1"/>
            <a:r>
              <a:rPr lang="en-US" altLang="zh-CN" sz="1600" dirty="0"/>
              <a:t>Outer radius of QF1: from 68 to 72 mm;</a:t>
            </a:r>
          </a:p>
          <a:p>
            <a:pPr lvl="1"/>
            <a:r>
              <a:rPr lang="en-US" altLang="zh-CN" sz="1600" dirty="0"/>
              <a:t>Equals to adding a inner ring support for option 3.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D8D97E6-7D5E-44A7-ACB6-022C8B48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0D64589-55A9-4817-8B01-99D437A5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 and stability calculation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032E17D-83FD-4A87-8E17-1F897CB3438D}"/>
              </a:ext>
            </a:extLst>
          </p:cNvPr>
          <p:cNvSpPr txBox="1"/>
          <p:nvPr/>
        </p:nvSpPr>
        <p:spPr>
          <a:xfrm>
            <a:off x="5812827" y="1376312"/>
            <a:ext cx="2573978" cy="36933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Option 2 in Zhu’s report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A35B4DC-728E-43B8-9FC4-7D88EB593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962" b="49016"/>
          <a:stretch/>
        </p:blipFill>
        <p:spPr>
          <a:xfrm>
            <a:off x="971600" y="2488968"/>
            <a:ext cx="6480000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6228499-6C93-44A3-A40A-FCEADDDD14F3}"/>
              </a:ext>
            </a:extLst>
          </p:cNvPr>
          <p:cNvSpPr txBox="1"/>
          <p:nvPr/>
        </p:nvSpPr>
        <p:spPr>
          <a:xfrm>
            <a:off x="5812827" y="1854382"/>
            <a:ext cx="2573978" cy="36933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Modified approximately</a:t>
            </a:r>
            <a:endParaRPr lang="zh-CN" altLang="en-US" dirty="0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E2D9D71-584A-472C-BA3D-7214997F2D58}"/>
              </a:ext>
            </a:extLst>
          </p:cNvPr>
          <p:cNvCxnSpPr>
            <a:cxnSpLocks/>
          </p:cNvCxnSpPr>
          <p:nvPr/>
        </p:nvCxnSpPr>
        <p:spPr>
          <a:xfrm flipH="1">
            <a:off x="5148064" y="1547263"/>
            <a:ext cx="664763" cy="117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DE9C2ECE-920A-4BE2-8543-AA6DCA5957B5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5164755" y="1930059"/>
            <a:ext cx="648072" cy="108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4ED3AA7B-1C5F-432C-ADAF-BEB758CF3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322535"/>
              </p:ext>
            </p:extLst>
          </p:nvPr>
        </p:nvGraphicFramePr>
        <p:xfrm>
          <a:off x="179512" y="3172054"/>
          <a:ext cx="8784977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99">
                  <a:extLst>
                    <a:ext uri="{9D8B030D-6E8A-4147-A177-3AD203B41FA5}">
                      <a16:colId xmlns:a16="http://schemas.microsoft.com/office/drawing/2014/main" val="1253170093"/>
                    </a:ext>
                  </a:extLst>
                </a:gridCol>
                <a:gridCol w="1245952">
                  <a:extLst>
                    <a:ext uri="{9D8B030D-6E8A-4147-A177-3AD203B41FA5}">
                      <a16:colId xmlns:a16="http://schemas.microsoft.com/office/drawing/2014/main" val="3362621275"/>
                    </a:ext>
                  </a:extLst>
                </a:gridCol>
                <a:gridCol w="952787">
                  <a:extLst>
                    <a:ext uri="{9D8B030D-6E8A-4147-A177-3AD203B41FA5}">
                      <a16:colId xmlns:a16="http://schemas.microsoft.com/office/drawing/2014/main" val="2533399765"/>
                    </a:ext>
                  </a:extLst>
                </a:gridCol>
                <a:gridCol w="1105642">
                  <a:extLst>
                    <a:ext uri="{9D8B030D-6E8A-4147-A177-3AD203B41FA5}">
                      <a16:colId xmlns:a16="http://schemas.microsoft.com/office/drawing/2014/main" val="1797164176"/>
                    </a:ext>
                  </a:extLst>
                </a:gridCol>
                <a:gridCol w="862727">
                  <a:extLst>
                    <a:ext uri="{9D8B030D-6E8A-4147-A177-3AD203B41FA5}">
                      <a16:colId xmlns:a16="http://schemas.microsoft.com/office/drawing/2014/main" val="2639845139"/>
                    </a:ext>
                  </a:extLst>
                </a:gridCol>
                <a:gridCol w="1081637">
                  <a:extLst>
                    <a:ext uri="{9D8B030D-6E8A-4147-A177-3AD203B41FA5}">
                      <a16:colId xmlns:a16="http://schemas.microsoft.com/office/drawing/2014/main" val="51601445"/>
                    </a:ext>
                  </a:extLst>
                </a:gridCol>
                <a:gridCol w="1149239">
                  <a:extLst>
                    <a:ext uri="{9D8B030D-6E8A-4147-A177-3AD203B41FA5}">
                      <a16:colId xmlns:a16="http://schemas.microsoft.com/office/drawing/2014/main" val="4007930522"/>
                    </a:ext>
                  </a:extLst>
                </a:gridCol>
                <a:gridCol w="1370894">
                  <a:extLst>
                    <a:ext uri="{9D8B030D-6E8A-4147-A177-3AD203B41FA5}">
                      <a16:colId xmlns:a16="http://schemas.microsoft.com/office/drawing/2014/main" val="20302523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altLang="zh-CN" sz="1600" dirty="0"/>
                        <a:t>Magnet </a:t>
                      </a:r>
                      <a:endParaRPr lang="zh-CN" alt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sz="1600" dirty="0"/>
                        <a:t>Magnet support </a:t>
                      </a:r>
                      <a:endParaRPr lang="zh-CN" alt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600" dirty="0"/>
                        <a:t>uneven deformation in QD0 (um)</a:t>
                      </a:r>
                      <a:endParaRPr lang="zh-CN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uneven deformation in QF1 (um)</a:t>
                      </a:r>
                      <a:endParaRPr lang="zh-CN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Total weight (kg)</a:t>
                      </a:r>
                      <a:endParaRPr lang="zh-CN" alt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Frequency of 1</a:t>
                      </a:r>
                      <a:r>
                        <a:rPr lang="en-US" altLang="zh-CN" sz="1600" baseline="30000" dirty="0"/>
                        <a:t>st</a:t>
                      </a:r>
                      <a:r>
                        <a:rPr lang="en-US" altLang="zh-CN" sz="1600" dirty="0"/>
                        <a:t> mode (Hz)</a:t>
                      </a:r>
                      <a:endParaRPr lang="zh-CN" altLang="en-US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9227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Vertical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Horizontal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Vertical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Horizontal </a:t>
                      </a:r>
                      <a:endParaRPr lang="zh-CN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83892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altLang="zh-CN" sz="1600" dirty="0"/>
                        <a:t>Option 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Skeleton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44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3244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12.7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5480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Solid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7.3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5041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11.3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1406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S-o support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1.6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3477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13.7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21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Option 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S-o support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12.5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3542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14.0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414173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87CD7672-1A54-4F7A-82C7-B7036FEC3256}"/>
              </a:ext>
            </a:extLst>
          </p:cNvPr>
          <p:cNvSpPr txBox="1"/>
          <p:nvPr/>
        </p:nvSpPr>
        <p:spPr>
          <a:xfrm>
            <a:off x="457200" y="6165304"/>
            <a:ext cx="757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larger diameter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magnets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decrease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uneven deformation further.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9590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F56147A-1686-4CE2-860A-485365F0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7"/>
            <a:ext cx="8507288" cy="1399760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Auxiliary support of cryostat</a:t>
            </a:r>
          </a:p>
          <a:p>
            <a:pPr lvl="1"/>
            <a:r>
              <a:rPr lang="en-US" altLang="zh-CN" sz="1600" dirty="0"/>
              <a:t>Magnet: option 3</a:t>
            </a:r>
          </a:p>
          <a:p>
            <a:pPr lvl="1"/>
            <a:r>
              <a:rPr lang="en-US" altLang="zh-CN" sz="1600" dirty="0"/>
              <a:t>Auxiliary constraint: V groove, </a:t>
            </a:r>
            <a:r>
              <a:rPr lang="en-US" altLang="zh-CN" sz="1600" dirty="0">
                <a:solidFill>
                  <a:srgbClr val="FF0000"/>
                </a:solidFill>
              </a:rPr>
              <a:t>translational</a:t>
            </a:r>
            <a:r>
              <a:rPr lang="en-US" altLang="zh-CN" sz="1600" dirty="0"/>
              <a:t> in beam direction</a:t>
            </a:r>
          </a:p>
          <a:p>
            <a:pPr lvl="1"/>
            <a:r>
              <a:rPr lang="en-US" altLang="zh-CN" sz="1600" dirty="0"/>
              <a:t>Range: 4 m to 5.9 m from IP (on inner wall of  detector yoke) 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D8D97E6-7D5E-44A7-ACB6-022C8B48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0D64589-55A9-4817-8B01-99D437A5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 and stability calculation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34" y="2708920"/>
            <a:ext cx="3600000" cy="250352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15616" y="55892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Auxiliary support</a:t>
            </a:r>
            <a:endParaRPr lang="zh-CN" altLang="en-US" dirty="0"/>
          </a:p>
        </p:txBody>
      </p:sp>
      <p:cxnSp>
        <p:nvCxnSpPr>
          <p:cNvPr id="10" name="直接连接符 9"/>
          <p:cNvCxnSpPr>
            <a:endCxn id="7" idx="0"/>
          </p:cNvCxnSpPr>
          <p:nvPr/>
        </p:nvCxnSpPr>
        <p:spPr>
          <a:xfrm>
            <a:off x="1259632" y="4797152"/>
            <a:ext cx="756084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67" y="2636912"/>
            <a:ext cx="4320000" cy="30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0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F56147A-1686-4CE2-860A-485365F0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7"/>
            <a:ext cx="8507288" cy="1399760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Auxiliary support of cryostat</a:t>
            </a:r>
          </a:p>
          <a:p>
            <a:pPr lvl="1"/>
            <a:r>
              <a:rPr lang="en-US" altLang="zh-CN" sz="1600" dirty="0"/>
              <a:t>Can decrease the uneven deformation as well as enhance natural frequency largely.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D8D97E6-7D5E-44A7-ACB6-022C8B48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0D64589-55A9-4817-8B01-99D437A5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 and stability calculation</a:t>
            </a:r>
            <a:endParaRPr lang="zh-CN" altLang="en-US" dirty="0"/>
          </a:p>
        </p:txBody>
      </p:sp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6B49C49B-DF78-4186-8E71-06751A18AF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831749"/>
              </p:ext>
            </p:extLst>
          </p:nvPr>
        </p:nvGraphicFramePr>
        <p:xfrm>
          <a:off x="617404" y="2056011"/>
          <a:ext cx="399995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图表 14">
            <a:extLst>
              <a:ext uri="{FF2B5EF4-FFF2-40B4-BE49-F238E27FC236}">
                <a16:creationId xmlns:a16="http://schemas.microsoft.com/office/drawing/2014/main" id="{0CF058EF-CCC5-4980-9299-C2D8780120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954585"/>
              </p:ext>
            </p:extLst>
          </p:nvPr>
        </p:nvGraphicFramePr>
        <p:xfrm>
          <a:off x="4687823" y="2056011"/>
          <a:ext cx="410072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D8BA089E-CAC4-43F8-843A-2CB573438B77}"/>
              </a:ext>
            </a:extLst>
          </p:cNvPr>
          <p:cNvSpPr txBox="1"/>
          <p:nvPr/>
        </p:nvSpPr>
        <p:spPr>
          <a:xfrm>
            <a:off x="963303" y="4645323"/>
            <a:ext cx="4100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Maximum deformation of QD0 vs V groove location</a:t>
            </a:r>
            <a:endParaRPr lang="zh-CN" altLang="en-US" sz="1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2788E1D-04B8-4CC6-A46E-4A92CDF95A26}"/>
              </a:ext>
            </a:extLst>
          </p:cNvPr>
          <p:cNvSpPr txBox="1"/>
          <p:nvPr/>
        </p:nvSpPr>
        <p:spPr>
          <a:xfrm>
            <a:off x="4885285" y="4146103"/>
            <a:ext cx="4100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</a:t>
            </a:r>
            <a:r>
              <a:rPr lang="en-US" altLang="zh-CN" sz="1400" baseline="30000" dirty="0"/>
              <a:t>st</a:t>
            </a:r>
            <a:r>
              <a:rPr lang="en-US" altLang="zh-CN" sz="1400" dirty="0"/>
              <a:t> natural frequency vs V groove location</a:t>
            </a:r>
            <a:endParaRPr lang="zh-CN" altLang="en-US" sz="1400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5CCAC48B-083F-4C44-BC0D-A9F8D6D21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308890"/>
              </p:ext>
            </p:extLst>
          </p:nvPr>
        </p:nvGraphicFramePr>
        <p:xfrm>
          <a:off x="755576" y="5010041"/>
          <a:ext cx="749176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073">
                  <a:extLst>
                    <a:ext uri="{9D8B030D-6E8A-4147-A177-3AD203B41FA5}">
                      <a16:colId xmlns:a16="http://schemas.microsoft.com/office/drawing/2014/main" val="336262127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53339976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79716417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63984513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1601445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20302523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altLang="zh-CN" sz="1600" dirty="0"/>
                        <a:t>Magnet support </a:t>
                      </a:r>
                      <a:endParaRPr lang="zh-CN" alt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600" dirty="0"/>
                        <a:t>uneven deformation in QD0 (um)</a:t>
                      </a:r>
                      <a:endParaRPr lang="zh-CN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uneven deformation in QF1 (um)</a:t>
                      </a:r>
                      <a:endParaRPr lang="zh-CN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Frequency of 1</a:t>
                      </a:r>
                      <a:r>
                        <a:rPr lang="en-US" altLang="zh-CN" sz="1600" baseline="30000" dirty="0"/>
                        <a:t>st</a:t>
                      </a:r>
                      <a:r>
                        <a:rPr lang="en-US" altLang="zh-CN" sz="1600" dirty="0"/>
                        <a:t> mode (Hz)</a:t>
                      </a:r>
                      <a:endParaRPr lang="zh-CN" altLang="en-US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9227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Vertical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Horizontal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Vertical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Horizontal </a:t>
                      </a:r>
                      <a:endParaRPr lang="zh-CN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838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S-o support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12.7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27.9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548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Solid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8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23.4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140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400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F56147A-1686-4CE2-860A-485365F0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3538736" cy="5303613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Harmonic response</a:t>
            </a:r>
          </a:p>
          <a:p>
            <a:pPr lvl="1"/>
            <a:r>
              <a:rPr lang="en-US" altLang="zh-CN" sz="1600" dirty="0"/>
              <a:t>Frequency 1~50 Hz.</a:t>
            </a:r>
          </a:p>
          <a:p>
            <a:pPr lvl="1"/>
            <a:r>
              <a:rPr lang="en-US" altLang="zh-CN" sz="1600" dirty="0"/>
              <a:t>Displacement at constraint bolts, 10 nm is X, Y, Z directions.</a:t>
            </a:r>
          </a:p>
          <a:p>
            <a:pPr lvl="1"/>
            <a:r>
              <a:rPr lang="en-US" altLang="zh-CN" sz="1600" dirty="0"/>
              <a:t>Responses in X and Y directions are similar. </a:t>
            </a:r>
          </a:p>
          <a:p>
            <a:pPr lvl="1"/>
            <a:r>
              <a:rPr lang="en-US" altLang="zh-CN" sz="1600" dirty="0"/>
              <a:t>The auxiliary support can reduce the response amplitude largely.</a:t>
            </a:r>
          </a:p>
          <a:p>
            <a:pPr lvl="1"/>
            <a:r>
              <a:rPr lang="en-US" altLang="zh-CN" sz="1600" dirty="0"/>
              <a:t>QD0 and QF1 has phase angles in vibration.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D8D97E6-7D5E-44A7-ACB6-022C8B48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0D64589-55A9-4817-8B01-99D437A5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 and stability calculation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A0A4880-A139-415C-BBB3-6FB005A70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39" y="1102497"/>
            <a:ext cx="5400000" cy="270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AAFF10D-EF71-4155-BDA5-A5B3A757F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828" y="3845801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2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00034" y="1412776"/>
            <a:ext cx="8229600" cy="4840303"/>
          </a:xfrm>
        </p:spPr>
        <p:txBody>
          <a:bodyPr>
            <a:normAutofit/>
          </a:bodyPr>
          <a:lstStyle/>
          <a:p>
            <a:r>
              <a:rPr lang="en-US" altLang="zh-CN" dirty="0"/>
              <a:t>Background</a:t>
            </a:r>
          </a:p>
          <a:p>
            <a:r>
              <a:rPr lang="en-US" altLang="zh-CN" dirty="0"/>
              <a:t>Structure of cryostat</a:t>
            </a:r>
          </a:p>
          <a:p>
            <a:r>
              <a:rPr lang="en-US" altLang="zh-CN" dirty="0"/>
              <a:t>Static and stability calculation</a:t>
            </a:r>
          </a:p>
          <a:p>
            <a:pPr lvl="1"/>
            <a:r>
              <a:rPr lang="en-US" altLang="zh-CN" dirty="0"/>
              <a:t>Location optimization of support rods</a:t>
            </a:r>
          </a:p>
          <a:p>
            <a:pPr lvl="1"/>
            <a:r>
              <a:rPr lang="en-US" altLang="zh-CN" dirty="0"/>
              <a:t>Connection method of vacuum vessels</a:t>
            </a:r>
          </a:p>
          <a:p>
            <a:pPr lvl="1"/>
            <a:r>
              <a:rPr lang="en-US" altLang="zh-CN" dirty="0"/>
              <a:t>Effect of magnet supports</a:t>
            </a:r>
          </a:p>
          <a:p>
            <a:pPr lvl="1"/>
            <a:r>
              <a:rPr lang="en-US" altLang="zh-CN" dirty="0"/>
              <a:t>Performance with different QD0/QF1 magnets</a:t>
            </a:r>
          </a:p>
          <a:p>
            <a:pPr lvl="1"/>
            <a:r>
              <a:rPr lang="en-US" altLang="zh-CN" dirty="0"/>
              <a:t>Auxiliary support of cryostat</a:t>
            </a:r>
          </a:p>
          <a:p>
            <a:pPr lvl="1"/>
            <a:r>
              <a:rPr lang="en-US" altLang="zh-CN" dirty="0"/>
              <a:t>Harmonic response</a:t>
            </a:r>
          </a:p>
          <a:p>
            <a:r>
              <a:rPr lang="en-US" altLang="zh-CN" dirty="0"/>
              <a:t>Discussion</a:t>
            </a:r>
          </a:p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1642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F7EE287-FD12-4817-8981-89F85BA7A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Comparison with cryostat of SKEKB</a:t>
            </a:r>
          </a:p>
          <a:p>
            <a:pPr lvl="1"/>
            <a:r>
              <a:rPr lang="en-US" altLang="zh-CN" dirty="0"/>
              <a:t>Deformation is proportional to the 4</a:t>
            </a:r>
            <a:r>
              <a:rPr lang="en-US" altLang="zh-CN" baseline="30000" dirty="0"/>
              <a:t>th</a:t>
            </a:r>
            <a:r>
              <a:rPr lang="en-US" altLang="zh-CN" dirty="0"/>
              <a:t> power of cantilever length.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123A1F6-EAB1-47CB-B89B-899BCCD6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0CD08D87-1F7C-458F-B8B2-F1B41A8AB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Discussion </a:t>
            </a:r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7A91093-EE87-43D9-B7B3-AE2FD1C71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245010"/>
              </p:ext>
            </p:extLst>
          </p:nvPr>
        </p:nvGraphicFramePr>
        <p:xfrm>
          <a:off x="457200" y="2780928"/>
          <a:ext cx="8229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656">
                  <a:extLst>
                    <a:ext uri="{9D8B030D-6E8A-4147-A177-3AD203B41FA5}">
                      <a16:colId xmlns:a16="http://schemas.microsoft.com/office/drawing/2014/main" val="319274606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87522986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035564807"/>
                    </a:ext>
                  </a:extLst>
                </a:gridCol>
                <a:gridCol w="1522512">
                  <a:extLst>
                    <a:ext uri="{9D8B030D-6E8A-4147-A177-3AD203B41FA5}">
                      <a16:colId xmlns:a16="http://schemas.microsoft.com/office/drawing/2014/main" val="1752292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CEPC-solid support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CEPC s-o support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SKEKB-QCS-R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078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Vacuum vessel length (mm)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5486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5486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3287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840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Vacuum vessel mass (kg)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1691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1691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1472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800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Front magnets and others (kg)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1441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794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805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340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Tungsten radiation shield (kg)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1271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402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Rear magnets and others (kg)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1909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992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1063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111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Total mass (kg)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5041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3477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4611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461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Calculated max. displacement (mm)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3.4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2.4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0.9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125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Calculated max. displacement with auxiliary support (mm)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0.55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0.34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79718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0339E62-7FF3-4035-9726-5019F245815D}"/>
                  </a:ext>
                </a:extLst>
              </p:cNvPr>
              <p:cNvSpPr txBox="1"/>
              <p:nvPr/>
            </p:nvSpPr>
            <p:spPr>
              <a:xfrm>
                <a:off x="1475656" y="2106700"/>
                <a:ext cx="1442511" cy="554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0339E62-7FF3-4035-9726-5019F2458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106700"/>
                <a:ext cx="1442511" cy="5546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A002ED3-9DF3-4C4A-BB15-24DBE3E620EB}"/>
                  </a:ext>
                </a:extLst>
              </p:cNvPr>
              <p:cNvSpPr txBox="1"/>
              <p:nvPr/>
            </p:nvSpPr>
            <p:spPr>
              <a:xfrm>
                <a:off x="3347864" y="2188902"/>
                <a:ext cx="1734834" cy="472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A002ED3-9DF3-4C4A-BB15-24DBE3E62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188902"/>
                <a:ext cx="1734834" cy="4724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1F3F8F5-4D06-42AF-B87B-AA3F9B3E310C}"/>
                  </a:ext>
                </a:extLst>
              </p:cNvPr>
              <p:cNvSpPr txBox="1"/>
              <p:nvPr/>
            </p:nvSpPr>
            <p:spPr>
              <a:xfrm>
                <a:off x="5391537" y="2286620"/>
                <a:ext cx="12728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1F3F8F5-4D06-42AF-B87B-AA3F9B3E3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537" y="2286620"/>
                <a:ext cx="1272849" cy="276999"/>
              </a:xfrm>
              <a:prstGeom prst="rect">
                <a:avLst/>
              </a:prstGeom>
              <a:blipFill>
                <a:blip r:embed="rId4"/>
                <a:stretch>
                  <a:fillRect l="-4306" t="-4348" r="-1435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786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F7EE287-FD12-4817-8981-89F85BA7A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The position accuracy of SC magnets is 100 um. If the uneven deformation is less than 20 um, it has no big effect on other requirement. </a:t>
            </a:r>
          </a:p>
          <a:p>
            <a:r>
              <a:rPr lang="en-US" altLang="zh-CN" dirty="0"/>
              <a:t>The solid support of QD0/QF1 has the minimized uneven deformation.</a:t>
            </a:r>
          </a:p>
          <a:p>
            <a:r>
              <a:rPr lang="en-US" altLang="zh-CN" dirty="0"/>
              <a:t>There should be a skeleton support with less weight and comparable stiffness, saving some space for </a:t>
            </a:r>
            <a:r>
              <a:rPr lang="en-US" altLang="zh-CN" dirty="0">
                <a:solidFill>
                  <a:srgbClr val="FF0000"/>
                </a:solidFill>
              </a:rPr>
              <a:t>shielding structure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The cross section of the vacuum vessel has not been optimized, which may have effects on the deformation or stability.</a:t>
            </a:r>
          </a:p>
          <a:p>
            <a:r>
              <a:rPr lang="en-US" altLang="zh-CN" dirty="0"/>
              <a:t>The support system of cryostat has not been considered, which may weaken the static and stability performance.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123A1F6-EAB1-47CB-B89B-899BCCD6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0CD08D87-1F7C-458F-B8B2-F1B41A8AB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Discussion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1059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F7EE287-FD12-4817-8981-89F85BA7A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Work lists to be done</a:t>
            </a:r>
          </a:p>
          <a:p>
            <a:pPr lvl="1"/>
            <a:r>
              <a:rPr lang="en-US" altLang="zh-CN" dirty="0"/>
              <a:t>Add the cryostat support system to evaluate static and stability performance.</a:t>
            </a:r>
          </a:p>
          <a:p>
            <a:pPr lvl="1"/>
            <a:r>
              <a:rPr lang="en-US" altLang="zh-CN" dirty="0"/>
              <a:t>Optimization of cryostat system, including the dimensions, </a:t>
            </a:r>
            <a:r>
              <a:rPr lang="en-US" altLang="zh-CN"/>
              <a:t>materials…</a:t>
            </a:r>
            <a:endParaRPr lang="en-US" altLang="zh-CN" dirty="0"/>
          </a:p>
          <a:p>
            <a:pPr lvl="1"/>
            <a:r>
              <a:rPr lang="en-US" altLang="zh-CN" dirty="0"/>
              <a:t>FEA to mechanical design.</a:t>
            </a:r>
          </a:p>
          <a:p>
            <a:pPr lvl="1"/>
            <a:r>
              <a:rPr lang="en-US" altLang="zh-CN" dirty="0"/>
              <a:t>…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123A1F6-EAB1-47CB-B89B-899BCCD6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0CD08D87-1F7C-458F-B8B2-F1B41A8AB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Discussion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7651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9306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B79954B-1CB9-4CA9-8A66-D9431D7DE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2000" dirty="0"/>
              <a:t>On CEPC MDI workshop in 2020, the </a:t>
            </a:r>
            <a:r>
              <a:rPr lang="en-US" altLang="zh-CN" sz="2000" dirty="0">
                <a:solidFill>
                  <a:srgbClr val="FF0000"/>
                </a:solidFill>
              </a:rPr>
              <a:t>very preliminary </a:t>
            </a:r>
            <a:r>
              <a:rPr lang="en-US" altLang="zh-CN" sz="2000" dirty="0"/>
              <a:t>calculation was presented, showing it needed stability study.</a:t>
            </a:r>
          </a:p>
          <a:p>
            <a:pPr>
              <a:spcBef>
                <a:spcPts val="0"/>
              </a:spcBef>
            </a:pPr>
            <a:r>
              <a:rPr lang="en-US" altLang="zh-CN" sz="2000" dirty="0"/>
              <a:t>Cantilever length was </a:t>
            </a:r>
            <a:r>
              <a:rPr lang="en-US" altLang="zh-CN" sz="2000" dirty="0">
                <a:solidFill>
                  <a:srgbClr val="FF0000"/>
                </a:solidFill>
              </a:rPr>
              <a:t>3.6 m</a:t>
            </a:r>
            <a:r>
              <a:rPr lang="en-US" altLang="zh-CN" sz="2000" dirty="0"/>
              <a:t>, based on the yoke length of </a:t>
            </a:r>
            <a:r>
              <a:rPr lang="en-US" altLang="zh-CN" sz="2000" dirty="0">
                <a:solidFill>
                  <a:srgbClr val="FF0000"/>
                </a:solidFill>
              </a:rPr>
              <a:t>9.2 m</a:t>
            </a:r>
            <a:r>
              <a:rPr lang="en-US" altLang="zh-CN" sz="2000" dirty="0"/>
              <a:t>.</a:t>
            </a:r>
          </a:p>
          <a:p>
            <a:pPr>
              <a:spcBef>
                <a:spcPts val="0"/>
              </a:spcBef>
            </a:pPr>
            <a:r>
              <a:rPr lang="en-US" altLang="zh-CN" sz="2000" dirty="0"/>
              <a:t>The cryostat was 5 meters long with18 mm thick stainless wall. The maximum deformation was </a:t>
            </a:r>
            <a:r>
              <a:rPr lang="en-US" altLang="zh-CN" sz="2000" dirty="0">
                <a:solidFill>
                  <a:srgbClr val="FF0000"/>
                </a:solidFill>
              </a:rPr>
              <a:t>190 um.</a:t>
            </a:r>
            <a:endParaRPr lang="en-US" altLang="zh-CN" sz="2000" dirty="0"/>
          </a:p>
          <a:p>
            <a:pPr>
              <a:spcBef>
                <a:spcPts val="0"/>
              </a:spcBef>
            </a:pPr>
            <a:r>
              <a:rPr lang="en-US" altLang="zh-CN" sz="2000" dirty="0"/>
              <a:t>Only the cryostat vacuum vessel weighting </a:t>
            </a:r>
            <a:r>
              <a:rPr lang="en-US" altLang="zh-CN" sz="2000" dirty="0">
                <a:solidFill>
                  <a:srgbClr val="FF0000"/>
                </a:solidFill>
              </a:rPr>
              <a:t>2 tons </a:t>
            </a:r>
            <a:r>
              <a:rPr lang="en-US" altLang="zh-CN" sz="2000" dirty="0"/>
              <a:t>was considered.</a:t>
            </a:r>
          </a:p>
          <a:p>
            <a:pPr>
              <a:spcBef>
                <a:spcPts val="0"/>
              </a:spcBef>
            </a:pPr>
            <a:endParaRPr lang="en-US" altLang="zh-CN" sz="2000" dirty="0"/>
          </a:p>
          <a:p>
            <a:pPr>
              <a:spcBef>
                <a:spcPts val="0"/>
              </a:spcBef>
            </a:pPr>
            <a:endParaRPr lang="en-US" altLang="zh-CN" sz="2000" dirty="0"/>
          </a:p>
          <a:p>
            <a:pPr>
              <a:spcBef>
                <a:spcPts val="0"/>
              </a:spcBef>
            </a:pPr>
            <a:endParaRPr lang="zh-CN" altLang="en-US" sz="20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9038CA9-D51A-4B1B-8CAD-31D3C9D1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46B3F5AA-E3FB-4305-B495-6E6D888C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02AF8AC-548D-4F74-877C-803EC32A9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478249"/>
            <a:ext cx="5400000" cy="31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0B437795-B6C9-4216-8B7A-4F216B37DC76}"/>
              </a:ext>
            </a:extLst>
          </p:cNvPr>
          <p:cNvGrpSpPr/>
          <p:nvPr/>
        </p:nvGrpSpPr>
        <p:grpSpPr>
          <a:xfrm>
            <a:off x="0" y="3717590"/>
            <a:ext cx="9144000" cy="3130353"/>
            <a:chOff x="0" y="2127412"/>
            <a:chExt cx="9144000" cy="3130353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4E5D510D-E4CD-48C0-961E-BA8B57737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127412"/>
              <a:ext cx="9144000" cy="2690949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1CAF13E-2E2A-489B-AE85-1EDCAA6016D5}"/>
                </a:ext>
              </a:extLst>
            </p:cNvPr>
            <p:cNvSpPr txBox="1"/>
            <p:nvPr/>
          </p:nvSpPr>
          <p:spPr>
            <a:xfrm>
              <a:off x="683568" y="2492896"/>
              <a:ext cx="936104" cy="646331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Vacuum vessel</a:t>
              </a:r>
              <a:endParaRPr lang="zh-CN" altLang="en-US" dirty="0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F9AFA0C-9AC3-4FE7-AB13-B23A8FF9A6A6}"/>
                </a:ext>
              </a:extLst>
            </p:cNvPr>
            <p:cNvSpPr txBox="1"/>
            <p:nvPr/>
          </p:nvSpPr>
          <p:spPr>
            <a:xfrm>
              <a:off x="3836183" y="2290554"/>
              <a:ext cx="936104" cy="646331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Helium vessel</a:t>
              </a:r>
              <a:endParaRPr lang="zh-CN" altLang="en-US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9222D7D-A9EB-4F70-BBC8-5D3C99469AEC}"/>
                </a:ext>
              </a:extLst>
            </p:cNvPr>
            <p:cNvSpPr txBox="1"/>
            <p:nvPr/>
          </p:nvSpPr>
          <p:spPr>
            <a:xfrm>
              <a:off x="4274312" y="4722627"/>
              <a:ext cx="1440159" cy="369332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Support rods</a:t>
              </a:r>
              <a:endParaRPr lang="zh-CN" altLang="en-US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9E24D6D-74D0-42FC-9BCF-457EFDDA7FF9}"/>
                </a:ext>
              </a:extLst>
            </p:cNvPr>
            <p:cNvSpPr txBox="1"/>
            <p:nvPr/>
          </p:nvSpPr>
          <p:spPr>
            <a:xfrm>
              <a:off x="2553605" y="2752219"/>
              <a:ext cx="620941" cy="369332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QD0</a:t>
              </a:r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4C7920D-5C87-4851-AEC6-1A58015D8871}"/>
                </a:ext>
              </a:extLst>
            </p:cNvPr>
            <p:cNvSpPr txBox="1"/>
            <p:nvPr/>
          </p:nvSpPr>
          <p:spPr>
            <a:xfrm>
              <a:off x="5567548" y="2496588"/>
              <a:ext cx="620941" cy="369332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QF1</a:t>
              </a:r>
              <a:endParaRPr lang="zh-CN" altLang="en-US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3346BE1-859D-4707-8776-C300B39A768D}"/>
                </a:ext>
              </a:extLst>
            </p:cNvPr>
            <p:cNvSpPr txBox="1"/>
            <p:nvPr/>
          </p:nvSpPr>
          <p:spPr>
            <a:xfrm>
              <a:off x="755576" y="4888433"/>
              <a:ext cx="1440160" cy="369332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Anti-solenoid</a:t>
              </a:r>
              <a:endParaRPr lang="zh-CN" altLang="en-US" dirty="0"/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AFDBCBCD-2EA3-46C6-A857-4DC469A235BE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1151620" y="3139227"/>
              <a:ext cx="108012" cy="6498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F8408C7E-1664-457D-B8F7-82B9F0E74C7F}"/>
                </a:ext>
              </a:extLst>
            </p:cNvPr>
            <p:cNvCxnSpPr/>
            <p:nvPr/>
          </p:nvCxnSpPr>
          <p:spPr>
            <a:xfrm>
              <a:off x="2864075" y="3139227"/>
              <a:ext cx="261483" cy="8177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4452FD6B-B26E-4031-85E5-44A227293ACE}"/>
                </a:ext>
              </a:extLst>
            </p:cNvPr>
            <p:cNvCxnSpPr>
              <a:stCxn id="10" idx="2"/>
            </p:cNvCxnSpPr>
            <p:nvPr/>
          </p:nvCxnSpPr>
          <p:spPr>
            <a:xfrm>
              <a:off x="5878019" y="2865920"/>
              <a:ext cx="310470" cy="6924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B9CD4B5E-4EC4-4C41-ACC2-EFA848B558A8}"/>
                </a:ext>
              </a:extLst>
            </p:cNvPr>
            <p:cNvCxnSpPr>
              <a:stCxn id="7" idx="2"/>
            </p:cNvCxnSpPr>
            <p:nvPr/>
          </p:nvCxnSpPr>
          <p:spPr>
            <a:xfrm flipH="1">
              <a:off x="3920819" y="2936885"/>
              <a:ext cx="383416" cy="7081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768FCF05-BAB1-4860-95D0-A3FD4A51CB76}"/>
                </a:ext>
              </a:extLst>
            </p:cNvPr>
            <p:cNvCxnSpPr>
              <a:cxnSpLocks/>
            </p:cNvCxnSpPr>
            <p:nvPr/>
          </p:nvCxnSpPr>
          <p:spPr>
            <a:xfrm>
              <a:off x="4304235" y="2935951"/>
              <a:ext cx="1086822" cy="4930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97D521F9-67FE-4908-9430-BC1FBDD57F77}"/>
                </a:ext>
              </a:extLst>
            </p:cNvPr>
            <p:cNvCxnSpPr>
              <a:stCxn id="11" idx="0"/>
            </p:cNvCxnSpPr>
            <p:nvPr/>
          </p:nvCxnSpPr>
          <p:spPr>
            <a:xfrm flipH="1" flipV="1">
              <a:off x="1287691" y="4354126"/>
              <a:ext cx="187965" cy="5343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82E64D96-0A67-4366-976B-EBF6E2F63369}"/>
                </a:ext>
              </a:extLst>
            </p:cNvPr>
            <p:cNvCxnSpPr>
              <a:stCxn id="11" idx="0"/>
            </p:cNvCxnSpPr>
            <p:nvPr/>
          </p:nvCxnSpPr>
          <p:spPr>
            <a:xfrm flipV="1">
              <a:off x="1475656" y="4149080"/>
              <a:ext cx="1388419" cy="7393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8ADFAF0C-FA60-4156-91DF-56221C09C55B}"/>
                </a:ext>
              </a:extLst>
            </p:cNvPr>
            <p:cNvCxnSpPr>
              <a:stCxn id="11" idx="0"/>
            </p:cNvCxnSpPr>
            <p:nvPr/>
          </p:nvCxnSpPr>
          <p:spPr>
            <a:xfrm flipV="1">
              <a:off x="1475656" y="4017509"/>
              <a:ext cx="4091892" cy="8709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F532EE2B-28E3-4CE3-8F7B-79A3496A320A}"/>
                </a:ext>
              </a:extLst>
            </p:cNvPr>
            <p:cNvCxnSpPr>
              <a:stCxn id="8" idx="0"/>
            </p:cNvCxnSpPr>
            <p:nvPr/>
          </p:nvCxnSpPr>
          <p:spPr>
            <a:xfrm flipH="1" flipV="1">
              <a:off x="4536281" y="3613414"/>
              <a:ext cx="458111" cy="1109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DDF4C79F-E0F9-43AE-8E17-DD6B1C51ECA8}"/>
                </a:ext>
              </a:extLst>
            </p:cNvPr>
            <p:cNvCxnSpPr>
              <a:stCxn id="8" idx="0"/>
            </p:cNvCxnSpPr>
            <p:nvPr/>
          </p:nvCxnSpPr>
          <p:spPr>
            <a:xfrm flipV="1">
              <a:off x="4994392" y="3309370"/>
              <a:ext cx="908044" cy="14132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6543527-B8C3-4036-B0CC-DFB58B611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089" y="1113547"/>
            <a:ext cx="5050905" cy="2767421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altLang="zh-CN" sz="2000" dirty="0"/>
              <a:t>The model has been upgraded.</a:t>
            </a:r>
          </a:p>
          <a:p>
            <a:pPr>
              <a:spcBef>
                <a:spcPts val="0"/>
              </a:spcBef>
            </a:pPr>
            <a:r>
              <a:rPr lang="en-US" altLang="zh-CN" sz="2000" dirty="0"/>
              <a:t>Total length: 5486 mm. Position along Z direction: 1125mm~6611mm.</a:t>
            </a:r>
          </a:p>
          <a:p>
            <a:pPr>
              <a:spcBef>
                <a:spcPts val="0"/>
              </a:spcBef>
            </a:pPr>
            <a:r>
              <a:rPr lang="en-US" altLang="zh-CN" sz="2000" dirty="0"/>
              <a:t>Min. distance to acos0.99 angle: 10.5 mm</a:t>
            </a:r>
          </a:p>
          <a:p>
            <a:pPr>
              <a:spcBef>
                <a:spcPts val="0"/>
              </a:spcBef>
            </a:pPr>
            <a:r>
              <a:rPr lang="en-US" altLang="zh-CN" sz="2000" dirty="0"/>
              <a:t>The cryostat dimensions in different cases </a:t>
            </a:r>
            <a:r>
              <a:rPr lang="en-US" altLang="zh-CN" sz="2000" dirty="0">
                <a:solidFill>
                  <a:srgbClr val="FF0000"/>
                </a:solidFill>
              </a:rPr>
              <a:t>remain the same</a:t>
            </a:r>
            <a:r>
              <a:rPr lang="en-US" altLang="zh-CN" sz="2000" dirty="0"/>
              <a:t>, basing </a:t>
            </a:r>
            <a:r>
              <a:rPr lang="en-US" altLang="zh-CN" sz="2000" dirty="0">
                <a:solidFill>
                  <a:srgbClr val="FF0000"/>
                </a:solidFill>
              </a:rPr>
              <a:t>on the CDR magnets</a:t>
            </a:r>
            <a:r>
              <a:rPr lang="en-US" altLang="zh-CN" sz="2000" dirty="0"/>
              <a:t> (option 1, the smallest).  </a:t>
            </a:r>
          </a:p>
          <a:p>
            <a:pPr>
              <a:spcBef>
                <a:spcPts val="0"/>
              </a:spcBef>
            </a:pPr>
            <a:endParaRPr lang="zh-CN" altLang="en-US" sz="20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9470E58-8499-4659-AD6D-B322365A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5273010-26BB-4445-BE54-BA2E9201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Structure of cryostat</a:t>
            </a:r>
            <a:endParaRPr lang="zh-CN" altLang="en-US" dirty="0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2C4FCC53-BA33-4678-8184-9E23648E22A1}"/>
              </a:ext>
            </a:extLst>
          </p:cNvPr>
          <p:cNvGrpSpPr>
            <a:grpSpLocks noChangeAspect="1"/>
          </p:cNvGrpSpPr>
          <p:nvPr/>
        </p:nvGrpSpPr>
        <p:grpSpPr>
          <a:xfrm>
            <a:off x="5292080" y="1160165"/>
            <a:ext cx="3600000" cy="2584537"/>
            <a:chOff x="4534576" y="1878278"/>
            <a:chExt cx="4320000" cy="3101444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7534BA9C-F278-472D-8F8D-8E5ED20E6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4576" y="1878278"/>
              <a:ext cx="4320000" cy="3101444"/>
            </a:xfrm>
            <a:prstGeom prst="rect">
              <a:avLst/>
            </a:prstGeom>
          </p:spPr>
        </p:pic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C023995A-482E-486F-9338-E8F4F8E5D315}"/>
                </a:ext>
              </a:extLst>
            </p:cNvPr>
            <p:cNvSpPr txBox="1"/>
            <p:nvPr/>
          </p:nvSpPr>
          <p:spPr>
            <a:xfrm>
              <a:off x="4716016" y="2420888"/>
              <a:ext cx="432048" cy="369332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IP</a:t>
              </a:r>
              <a:endParaRPr lang="zh-CN" altLang="en-US" dirty="0"/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AE2E3583-5196-43F3-AEC9-65FBB43B83C5}"/>
                </a:ext>
              </a:extLst>
            </p:cNvPr>
            <p:cNvCxnSpPr>
              <a:stCxn id="38" idx="2"/>
            </p:cNvCxnSpPr>
            <p:nvPr/>
          </p:nvCxnSpPr>
          <p:spPr>
            <a:xfrm flipH="1">
              <a:off x="4644008" y="2790220"/>
              <a:ext cx="288032" cy="7827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81DFBEA5-E30C-4357-AC26-0AA3724B00B5}"/>
              </a:ext>
            </a:extLst>
          </p:cNvPr>
          <p:cNvSpPr txBox="1"/>
          <p:nvPr/>
        </p:nvSpPr>
        <p:spPr>
          <a:xfrm>
            <a:off x="231003" y="3641788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3B79CE"/>
                </a:solidFill>
              </a:rPr>
              <a:t>Cryostat dimensions are from M. Xu</a:t>
            </a:r>
            <a:r>
              <a:rPr lang="zh-CN" altLang="en-US" sz="1600" dirty="0">
                <a:solidFill>
                  <a:srgbClr val="3B79C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408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08D1C64F-F173-4B32-951C-51A042417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200" y="4182321"/>
            <a:ext cx="2880000" cy="2475710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6543527-B8C3-4036-B0CC-DFB58B611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5122912" cy="54726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2000" dirty="0"/>
              <a:t>Cooling shields are neglected in the analyses.</a:t>
            </a:r>
          </a:p>
          <a:p>
            <a:pPr>
              <a:spcBef>
                <a:spcPts val="0"/>
              </a:spcBef>
            </a:pPr>
            <a:r>
              <a:rPr lang="en-US" altLang="zh-CN" sz="2000" dirty="0"/>
              <a:t>The magnets are supported to the helium vessels. </a:t>
            </a:r>
          </a:p>
          <a:p>
            <a:pPr>
              <a:spcBef>
                <a:spcPts val="0"/>
              </a:spcBef>
            </a:pPr>
            <a:r>
              <a:rPr lang="en-US" altLang="zh-CN" sz="2000" dirty="0"/>
              <a:t>Two kinds of magnet supports are considered.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Solid support similar to SKEKB.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Skeleton support to minimize weight.</a:t>
            </a:r>
          </a:p>
          <a:p>
            <a:pPr>
              <a:spcBef>
                <a:spcPts val="0"/>
              </a:spcBef>
            </a:pPr>
            <a:endParaRPr lang="en-US" altLang="zh-CN" sz="2000" dirty="0"/>
          </a:p>
          <a:p>
            <a:pPr>
              <a:spcBef>
                <a:spcPts val="0"/>
              </a:spcBef>
            </a:pPr>
            <a:endParaRPr lang="zh-CN" altLang="en-US" sz="20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9470E58-8499-4659-AD6D-B322365A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5273010-26BB-4445-BE54-BA2E9201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Structure of cryostat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79B27F1-0602-4838-B412-28A383921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124745"/>
            <a:ext cx="2880000" cy="295413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4FB5DE7-6A3D-4899-BD4E-2EEAB3E49FF3}"/>
              </a:ext>
            </a:extLst>
          </p:cNvPr>
          <p:cNvSpPr txBox="1"/>
          <p:nvPr/>
        </p:nvSpPr>
        <p:spPr>
          <a:xfrm>
            <a:off x="5796136" y="3974917"/>
            <a:ext cx="296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Iron support of SKEKB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EF6685F-3468-4D23-BDA6-EA11E62E4B54}"/>
              </a:ext>
            </a:extLst>
          </p:cNvPr>
          <p:cNvSpPr txBox="1"/>
          <p:nvPr/>
        </p:nvSpPr>
        <p:spPr>
          <a:xfrm>
            <a:off x="5538776" y="6320421"/>
            <a:ext cx="296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Sketch of skeleton support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5CECC3B-CF3C-4714-A57B-82261789E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882" y="4313804"/>
            <a:ext cx="2880000" cy="200661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5D94964E-EAC2-41B1-ADC8-BEF481D39E7D}"/>
              </a:ext>
            </a:extLst>
          </p:cNvPr>
          <p:cNvSpPr txBox="1"/>
          <p:nvPr/>
        </p:nvSpPr>
        <p:spPr>
          <a:xfrm>
            <a:off x="1225975" y="6102584"/>
            <a:ext cx="296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Sketch of solid support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477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9D9AFA3-31E3-400C-9063-B2D9231B1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The magnets needs to be adjusted individually.</a:t>
            </a:r>
          </a:p>
          <a:p>
            <a:r>
              <a:rPr lang="en-US" altLang="zh-CN" sz="2000" dirty="0"/>
              <a:t>Two helium vessels are considered corresponding to QD0 and QF1, respectively.</a:t>
            </a:r>
          </a:p>
          <a:p>
            <a:r>
              <a:rPr lang="en-US" altLang="zh-CN" sz="2000" dirty="0"/>
              <a:t>Support rods similar to SKEKB are considered, with </a:t>
            </a:r>
            <a:r>
              <a:rPr lang="en-US" altLang="zh-CN" sz="2000" dirty="0">
                <a:solidFill>
                  <a:srgbClr val="FF0000"/>
                </a:solidFill>
              </a:rPr>
              <a:t>larger stiffness</a:t>
            </a:r>
            <a:r>
              <a:rPr lang="en-US" altLang="zh-CN" sz="2000" dirty="0"/>
              <a:t>.</a:t>
            </a:r>
          </a:p>
          <a:p>
            <a:pPr lvl="1"/>
            <a:r>
              <a:rPr lang="en-US" altLang="zh-CN" sz="1800" dirty="0"/>
              <a:t>Diameter in SKEKB: 15/11/8 mm</a:t>
            </a:r>
          </a:p>
          <a:p>
            <a:pPr lvl="1"/>
            <a:r>
              <a:rPr lang="en-US" altLang="zh-CN" sz="1800" dirty="0"/>
              <a:t>Diameters in CEPC: 20 mm</a:t>
            </a:r>
          </a:p>
          <a:p>
            <a:endParaRPr lang="zh-CN" altLang="en-US" sz="20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449F8B8-4B60-416C-BE6A-9F4F65EFD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4CD50F1F-CF8C-4080-845E-04C34205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Structure of cryostat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01E1C45-57D7-46B8-9386-E566CBFF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468" y="3223953"/>
            <a:ext cx="2520000" cy="258057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4845F2E-E4DB-47DD-8762-3A7DC7CF6976}"/>
              </a:ext>
            </a:extLst>
          </p:cNvPr>
          <p:cNvSpPr txBox="1"/>
          <p:nvPr/>
        </p:nvSpPr>
        <p:spPr>
          <a:xfrm>
            <a:off x="6231804" y="5835362"/>
            <a:ext cx="277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Support rods in SKEKB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13D8BF8-0C12-46CE-A422-4FCFC4632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14" y="3789040"/>
            <a:ext cx="4320000" cy="270495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F9D253A-7BDF-40B7-886F-1C78483B7A43}"/>
              </a:ext>
            </a:extLst>
          </p:cNvPr>
          <p:cNvSpPr txBox="1"/>
          <p:nvPr/>
        </p:nvSpPr>
        <p:spPr>
          <a:xfrm>
            <a:off x="2514949" y="6124662"/>
            <a:ext cx="296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Sketch of support rods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588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F56147A-1686-4CE2-860A-485365F0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4840303"/>
          </a:xfrm>
        </p:spPr>
        <p:txBody>
          <a:bodyPr/>
          <a:lstStyle/>
          <a:p>
            <a:r>
              <a:rPr lang="en-US" altLang="zh-CN" sz="2000" dirty="0"/>
              <a:t>Location optimization of support rods</a:t>
            </a:r>
          </a:p>
          <a:p>
            <a:pPr lvl="1"/>
            <a:r>
              <a:rPr lang="en-US" altLang="zh-CN" sz="1800" dirty="0"/>
              <a:t>Aim: minimize the deformation deference between QD0/QF1 and helium vessel</a:t>
            </a:r>
          </a:p>
          <a:p>
            <a:pPr lvl="1"/>
            <a:r>
              <a:rPr lang="en-US" altLang="zh-CN" sz="1800" dirty="0"/>
              <a:t>Model: QD0/QF1 to helium vessel</a:t>
            </a:r>
            <a:r>
              <a:rPr lang="zh-CN" altLang="en-US" sz="1800" dirty="0"/>
              <a:t>， </a:t>
            </a:r>
            <a:r>
              <a:rPr lang="en-US" altLang="zh-CN" sz="1800" dirty="0"/>
              <a:t>option 3 from Y. Zhu as the baseline</a:t>
            </a:r>
          </a:p>
          <a:p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D8D97E6-7D5E-44A7-ACB6-022C8B48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0D64589-55A9-4817-8B01-99D437A5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 and stability calculation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4B6D17F-2769-4E9E-BBB2-4DCDCD940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844" y="2590890"/>
            <a:ext cx="6480000" cy="404491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BF91FD7-12F8-481E-9A1A-8667F9310C02}"/>
              </a:ext>
            </a:extLst>
          </p:cNvPr>
          <p:cNvSpPr/>
          <p:nvPr/>
        </p:nvSpPr>
        <p:spPr>
          <a:xfrm>
            <a:off x="1230178" y="4509120"/>
            <a:ext cx="674450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64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F56147A-1686-4CE2-860A-485365F0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7"/>
            <a:ext cx="8507288" cy="2706774"/>
          </a:xfrm>
        </p:spPr>
        <p:txBody>
          <a:bodyPr/>
          <a:lstStyle/>
          <a:p>
            <a:r>
              <a:rPr lang="en-US" altLang="zh-CN" dirty="0"/>
              <a:t>Location optimization of support rods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High stiffness, low density materials/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structure </a:t>
            </a:r>
            <a:r>
              <a:rPr lang="en-US" altLang="zh-CN" dirty="0"/>
              <a:t>are preferred.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D8D97E6-7D5E-44A7-ACB6-022C8B48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0D64589-55A9-4817-8B01-99D437A5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 and stability calculation</a:t>
            </a:r>
            <a:endParaRPr lang="zh-CN" altLang="en-US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355DCC72-1FCC-4D85-854C-5C9DEA150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693536"/>
              </p:ext>
            </p:extLst>
          </p:nvPr>
        </p:nvGraphicFramePr>
        <p:xfrm>
          <a:off x="770283" y="3775038"/>
          <a:ext cx="4608512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716879023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778167723"/>
                    </a:ext>
                  </a:extLst>
                </a:gridCol>
              </a:tblGrid>
              <a:tr h="278044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Models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materials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317560"/>
                  </a:ext>
                </a:extLst>
              </a:tr>
              <a:tr h="278044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QD0/QF1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Fe-Co-V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319165"/>
                  </a:ext>
                </a:extLst>
              </a:tr>
              <a:tr h="278044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Anti-solenoid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Fe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355480"/>
                  </a:ext>
                </a:extLst>
              </a:tr>
              <a:tr h="278044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Anti-solenoid inner pipe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048829"/>
                  </a:ext>
                </a:extLst>
              </a:tr>
              <a:tr h="278044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Helium vessel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796329"/>
                  </a:ext>
                </a:extLst>
              </a:tr>
              <a:tr h="480257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Magnet supports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SS for solid and </a:t>
                      </a:r>
                    </a:p>
                    <a:p>
                      <a:r>
                        <a:rPr lang="en-US" altLang="zh-CN" sz="1600" dirty="0"/>
                        <a:t>Ti-6Al-4V for skeleton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285621"/>
                  </a:ext>
                </a:extLst>
              </a:tr>
            </a:tbl>
          </a:graphicData>
        </a:graphic>
      </p:graphicFrame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871E7CB2-A0F0-4F19-9B26-1FA43BEA6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361252"/>
              </p:ext>
            </p:extLst>
          </p:nvPr>
        </p:nvGraphicFramePr>
        <p:xfrm>
          <a:off x="755576" y="2348880"/>
          <a:ext cx="7931224" cy="1257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45">
                  <a:extLst>
                    <a:ext uri="{9D8B030D-6E8A-4147-A177-3AD203B41FA5}">
                      <a16:colId xmlns:a16="http://schemas.microsoft.com/office/drawing/2014/main" val="4023302621"/>
                    </a:ext>
                  </a:extLst>
                </a:gridCol>
                <a:gridCol w="1477070">
                  <a:extLst>
                    <a:ext uri="{9D8B030D-6E8A-4147-A177-3AD203B41FA5}">
                      <a16:colId xmlns:a16="http://schemas.microsoft.com/office/drawing/2014/main" val="3874943601"/>
                    </a:ext>
                  </a:extLst>
                </a:gridCol>
                <a:gridCol w="1271564">
                  <a:extLst>
                    <a:ext uri="{9D8B030D-6E8A-4147-A177-3AD203B41FA5}">
                      <a16:colId xmlns:a16="http://schemas.microsoft.com/office/drawing/2014/main" val="275498953"/>
                    </a:ext>
                  </a:extLst>
                </a:gridCol>
                <a:gridCol w="1377528">
                  <a:extLst>
                    <a:ext uri="{9D8B030D-6E8A-4147-A177-3AD203B41FA5}">
                      <a16:colId xmlns:a16="http://schemas.microsoft.com/office/drawing/2014/main" val="3755153398"/>
                    </a:ext>
                  </a:extLst>
                </a:gridCol>
                <a:gridCol w="1811017">
                  <a:extLst>
                    <a:ext uri="{9D8B030D-6E8A-4147-A177-3AD203B41FA5}">
                      <a16:colId xmlns:a16="http://schemas.microsoft.com/office/drawing/2014/main" val="1784860436"/>
                    </a:ext>
                  </a:extLst>
                </a:gridCol>
              </a:tblGrid>
              <a:tr h="1465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Material</a:t>
                      </a:r>
                    </a:p>
                  </a:txBody>
                  <a:tcPr marL="7715" marR="7715" marT="771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Ti-6Al-4V</a:t>
                      </a:r>
                    </a:p>
                  </a:txBody>
                  <a:tcPr marL="7715" marR="7715" marT="771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316L</a:t>
                      </a:r>
                    </a:p>
                  </a:txBody>
                  <a:tcPr marL="7715" marR="7715" marT="771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carbon fiber</a:t>
                      </a:r>
                    </a:p>
                  </a:txBody>
                  <a:tcPr marL="7715" marR="7715" marT="771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CF/Al</a:t>
                      </a:r>
                    </a:p>
                  </a:txBody>
                  <a:tcPr marL="7715" marR="7715" marT="7715" marB="0" anchor="b"/>
                </a:tc>
                <a:extLst>
                  <a:ext uri="{0D108BD9-81ED-4DB2-BD59-A6C34878D82A}">
                    <a16:rowId xmlns:a16="http://schemas.microsoft.com/office/drawing/2014/main" val="1468009276"/>
                  </a:ext>
                </a:extLst>
              </a:tr>
              <a:tr h="1465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Young's modulus (GPa)</a:t>
                      </a:r>
                    </a:p>
                  </a:txBody>
                  <a:tcPr marL="7715" marR="7715" marT="771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113.8</a:t>
                      </a:r>
                    </a:p>
                  </a:txBody>
                  <a:tcPr marL="7715" marR="7715" marT="771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193</a:t>
                      </a:r>
                    </a:p>
                  </a:txBody>
                  <a:tcPr marL="7715" marR="7715" marT="771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35.9</a:t>
                      </a:r>
                    </a:p>
                  </a:txBody>
                  <a:tcPr marL="7715" marR="7715" marT="771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230(</a:t>
                      </a:r>
                      <a:r>
                        <a:rPr lang="zh-CN" altLang="en-US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平行</a:t>
                      </a:r>
                      <a:r>
                        <a:rPr lang="en-US" altLang="zh-CN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36(</a:t>
                      </a:r>
                      <a:r>
                        <a:rPr lang="zh-CN" altLang="en-US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垂直</a:t>
                      </a:r>
                      <a:r>
                        <a:rPr lang="en-US" altLang="zh-CN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715" marR="7715" marT="7715" marB="0" anchor="b"/>
                </a:tc>
                <a:extLst>
                  <a:ext uri="{0D108BD9-81ED-4DB2-BD59-A6C34878D82A}">
                    <a16:rowId xmlns:a16="http://schemas.microsoft.com/office/drawing/2014/main" val="3674021262"/>
                  </a:ext>
                </a:extLst>
              </a:tr>
              <a:tr h="1465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density (kg/cm^3)</a:t>
                      </a:r>
                    </a:p>
                  </a:txBody>
                  <a:tcPr marL="7715" marR="7715" marT="771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4430</a:t>
                      </a:r>
                    </a:p>
                  </a:txBody>
                  <a:tcPr marL="7715" marR="7715" marT="771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8000</a:t>
                      </a:r>
                    </a:p>
                  </a:txBody>
                  <a:tcPr marL="7715" marR="7715" marT="771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1750</a:t>
                      </a:r>
                    </a:p>
                  </a:txBody>
                  <a:tcPr marL="7715" marR="7715" marT="771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2100-2200</a:t>
                      </a:r>
                    </a:p>
                  </a:txBody>
                  <a:tcPr marL="7715" marR="7715" marT="7715" marB="0" anchor="b"/>
                </a:tc>
                <a:extLst>
                  <a:ext uri="{0D108BD9-81ED-4DB2-BD59-A6C34878D82A}">
                    <a16:rowId xmlns:a16="http://schemas.microsoft.com/office/drawing/2014/main" val="3232340631"/>
                  </a:ext>
                </a:extLst>
              </a:tr>
              <a:tr h="1465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Ulti-strength (MPa)</a:t>
                      </a:r>
                    </a:p>
                  </a:txBody>
                  <a:tcPr marL="7715" marR="7715" marT="771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950</a:t>
                      </a:r>
                    </a:p>
                  </a:txBody>
                  <a:tcPr marL="7715" marR="7715" marT="771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560</a:t>
                      </a:r>
                    </a:p>
                  </a:txBody>
                  <a:tcPr marL="7715" marR="7715" marT="771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7715" marR="7715" marT="771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974 (</a:t>
                      </a:r>
                      <a:r>
                        <a:rPr lang="zh-CN" altLang="en-US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平行</a:t>
                      </a:r>
                      <a:r>
                        <a:rPr lang="en-US" altLang="zh-CN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60(</a:t>
                      </a:r>
                      <a:r>
                        <a:rPr lang="zh-CN" altLang="en-US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垂直</a:t>
                      </a:r>
                      <a:r>
                        <a:rPr lang="en-US" altLang="zh-CN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715" marR="7715" marT="7715" marB="0" anchor="b"/>
                </a:tc>
                <a:extLst>
                  <a:ext uri="{0D108BD9-81ED-4DB2-BD59-A6C34878D82A}">
                    <a16:rowId xmlns:a16="http://schemas.microsoft.com/office/drawing/2014/main" val="2309907755"/>
                  </a:ext>
                </a:extLst>
              </a:tr>
              <a:tr h="1465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magnetic permeability</a:t>
                      </a:r>
                    </a:p>
                  </a:txBody>
                  <a:tcPr marL="7715" marR="7715" marT="771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1.00005</a:t>
                      </a:r>
                    </a:p>
                  </a:txBody>
                  <a:tcPr marL="7715" marR="7715" marT="771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1.008</a:t>
                      </a:r>
                    </a:p>
                  </a:txBody>
                  <a:tcPr marL="7715" marR="7715" marT="771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7715" marR="7715" marT="771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7715" marR="7715" marT="7715" marB="0" anchor="b"/>
                </a:tc>
                <a:extLst>
                  <a:ext uri="{0D108BD9-81ED-4DB2-BD59-A6C34878D82A}">
                    <a16:rowId xmlns:a16="http://schemas.microsoft.com/office/drawing/2014/main" val="3163304193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DC900B2B-15FF-4DF8-B75F-2932FF28B393}"/>
              </a:ext>
            </a:extLst>
          </p:cNvPr>
          <p:cNvSpPr txBox="1"/>
          <p:nvPr/>
        </p:nvSpPr>
        <p:spPr>
          <a:xfrm>
            <a:off x="2542991" y="197954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Candidate materials for supports</a:t>
            </a:r>
            <a:endParaRPr lang="zh-CN" altLang="en-US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151F59D-BF65-498A-A540-08CA45D8744A}"/>
              </a:ext>
            </a:extLst>
          </p:cNvPr>
          <p:cNvSpPr/>
          <p:nvPr/>
        </p:nvSpPr>
        <p:spPr>
          <a:xfrm>
            <a:off x="2699792" y="2348880"/>
            <a:ext cx="2808312" cy="12577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794" y="3746321"/>
            <a:ext cx="3600000" cy="260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3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F56147A-1686-4CE2-860A-485365F0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4840303"/>
          </a:xfrm>
        </p:spPr>
        <p:txBody>
          <a:bodyPr/>
          <a:lstStyle/>
          <a:p>
            <a:r>
              <a:rPr lang="en-US" altLang="zh-CN" dirty="0"/>
              <a:t>Location optimization of support rods</a:t>
            </a:r>
          </a:p>
          <a:p>
            <a:pPr lvl="1"/>
            <a:r>
              <a:rPr lang="en-US" altLang="zh-CN" dirty="0"/>
              <a:t>The CDR magnet length are used.</a:t>
            </a:r>
          </a:p>
          <a:p>
            <a:pPr lvl="1"/>
            <a:r>
              <a:rPr lang="en-US" altLang="zh-CN" dirty="0"/>
              <a:t>Locations of support rods are optimized by response surface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D8D97E6-7D5E-44A7-ACB6-022C8B48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0D64589-55A9-4817-8B01-99D437A5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 and stability calculation</a:t>
            </a:r>
            <a:endParaRPr lang="zh-CN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42BF341-38DA-4512-9D04-5AC0F1177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896443"/>
              </p:ext>
            </p:extLst>
          </p:nvPr>
        </p:nvGraphicFramePr>
        <p:xfrm>
          <a:off x="296938" y="2574196"/>
          <a:ext cx="8507288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140">
                  <a:extLst>
                    <a:ext uri="{9D8B030D-6E8A-4147-A177-3AD203B41FA5}">
                      <a16:colId xmlns:a16="http://schemas.microsoft.com/office/drawing/2014/main" val="2606284000"/>
                    </a:ext>
                  </a:extLst>
                </a:gridCol>
                <a:gridCol w="1221690">
                  <a:extLst>
                    <a:ext uri="{9D8B030D-6E8A-4147-A177-3AD203B41FA5}">
                      <a16:colId xmlns:a16="http://schemas.microsoft.com/office/drawing/2014/main" val="346553951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939844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64836428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549631211"/>
                    </a:ext>
                  </a:extLst>
                </a:gridCol>
                <a:gridCol w="1999978">
                  <a:extLst>
                    <a:ext uri="{9D8B030D-6E8A-4147-A177-3AD203B41FA5}">
                      <a16:colId xmlns:a16="http://schemas.microsoft.com/office/drawing/2014/main" val="3800329813"/>
                    </a:ext>
                  </a:extLst>
                </a:gridCol>
              </a:tblGrid>
              <a:tr h="300575">
                <a:tc rowSpan="2">
                  <a:txBody>
                    <a:bodyPr/>
                    <a:lstStyle/>
                    <a:p>
                      <a:r>
                        <a:rPr lang="en-US" altLang="zh-CN" sz="1600" dirty="0"/>
                        <a:t>Magnet </a:t>
                      </a:r>
                      <a:endParaRPr lang="zh-CN" alt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sz="1600" dirty="0"/>
                        <a:t>Support </a:t>
                      </a:r>
                      <a:endParaRPr lang="zh-CN" alt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600" dirty="0"/>
                        <a:t>Weight (kg)</a:t>
                      </a:r>
                      <a:endParaRPr lang="zh-CN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600" dirty="0"/>
                        <a:t>Optimized uneven deformation (um)</a:t>
                      </a:r>
                      <a:endParaRPr lang="zh-CN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673170"/>
                  </a:ext>
                </a:extLst>
              </a:tr>
              <a:tr h="3005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Support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Total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 support locations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3 support locations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466820"/>
                  </a:ext>
                </a:extLst>
              </a:tr>
              <a:tr h="300575">
                <a:tc rowSpan="2">
                  <a:txBody>
                    <a:bodyPr/>
                    <a:lstStyle/>
                    <a:p>
                      <a:r>
                        <a:rPr lang="en-US" altLang="zh-CN" sz="1600" dirty="0"/>
                        <a:t>QD0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Skeleton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47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691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6.6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2.1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675944"/>
                  </a:ext>
                </a:extLst>
              </a:tr>
              <a:tr h="30057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Solid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806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1441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----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3.2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934919"/>
                  </a:ext>
                </a:extLst>
              </a:tr>
              <a:tr h="300575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QF1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skeleton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104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865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0.8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----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341309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E5BB715A-D4F7-4BBA-BB22-2EC217CB80A3}"/>
              </a:ext>
            </a:extLst>
          </p:cNvPr>
          <p:cNvSpPr txBox="1"/>
          <p:nvPr/>
        </p:nvSpPr>
        <p:spPr>
          <a:xfrm>
            <a:off x="1979712" y="220486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Deformation calculation, QD0/QF1 to helium vessel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262875"/>
            <a:ext cx="3240000" cy="24953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281" y="4262875"/>
            <a:ext cx="3240000" cy="23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56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25702</TotalTime>
  <Words>1590</Words>
  <Application>Microsoft Office PowerPoint</Application>
  <PresentationFormat>全屏显示(4:3)</PresentationFormat>
  <Paragraphs>417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宋体</vt:lpstr>
      <vt:lpstr>微软雅黑</vt:lpstr>
      <vt:lpstr>Arial</vt:lpstr>
      <vt:lpstr>Arial Black</vt:lpstr>
      <vt:lpstr>Calibri</vt:lpstr>
      <vt:lpstr>Cambria Math</vt:lpstr>
      <vt:lpstr>Wingdings</vt:lpstr>
      <vt:lpstr>Office 主题</vt:lpstr>
      <vt:lpstr>Static and stability study of MDI SC cryostat</vt:lpstr>
      <vt:lpstr>Outline</vt:lpstr>
      <vt:lpstr>Background </vt:lpstr>
      <vt:lpstr>Structure of cryostat</vt:lpstr>
      <vt:lpstr>Structure of cryostat</vt:lpstr>
      <vt:lpstr>Structure of cryostat</vt:lpstr>
      <vt:lpstr>Static and stability calculation</vt:lpstr>
      <vt:lpstr>Static and stability calculation</vt:lpstr>
      <vt:lpstr>Static and stability calculation</vt:lpstr>
      <vt:lpstr>Static and stability calculation</vt:lpstr>
      <vt:lpstr>Static and stability calculation</vt:lpstr>
      <vt:lpstr>Static and stability calculation</vt:lpstr>
      <vt:lpstr>Static and stability calculation</vt:lpstr>
      <vt:lpstr>Static and stability calculation</vt:lpstr>
      <vt:lpstr>Static and stability calculation</vt:lpstr>
      <vt:lpstr>Static and stability calculation</vt:lpstr>
      <vt:lpstr>Static and stability calculation</vt:lpstr>
      <vt:lpstr>Static and stability calculation</vt:lpstr>
      <vt:lpstr>Static and stability calculation</vt:lpstr>
      <vt:lpstr>Discussion </vt:lpstr>
      <vt:lpstr>Discussion </vt:lpstr>
      <vt:lpstr>Discussion 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wanghaijing</cp:lastModifiedBy>
  <cp:revision>1869</cp:revision>
  <cp:lastPrinted>2013-10-17T01:59:13Z</cp:lastPrinted>
  <dcterms:created xsi:type="dcterms:W3CDTF">2012-09-04T11:33:36Z</dcterms:created>
  <dcterms:modified xsi:type="dcterms:W3CDTF">2021-03-25T05:04:53Z</dcterms:modified>
</cp:coreProperties>
</file>