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83" r:id="rId2"/>
    <p:sldId id="484" r:id="rId3"/>
    <p:sldId id="485" r:id="rId4"/>
    <p:sldId id="486" r:id="rId5"/>
    <p:sldId id="487" r:id="rId6"/>
    <p:sldId id="488" r:id="rId7"/>
    <p:sldId id="489" r:id="rId8"/>
    <p:sldId id="491" r:id="rId9"/>
    <p:sldId id="492" r:id="rId10"/>
    <p:sldId id="493" r:id="rId11"/>
    <p:sldId id="495" r:id="rId12"/>
    <p:sldId id="496" r:id="rId13"/>
    <p:sldId id="497" r:id="rId14"/>
    <p:sldId id="498" r:id="rId15"/>
    <p:sldId id="499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28" autoAdjust="0"/>
    <p:restoredTop sz="80445" autoAdjust="0"/>
  </p:normalViewPr>
  <p:slideViewPr>
    <p:cSldViewPr>
      <p:cViewPr varScale="1">
        <p:scale>
          <a:sx n="87" d="100"/>
          <a:sy n="87" d="100"/>
        </p:scale>
        <p:origin x="1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85D39-3822-4555-9C1C-FFDF2E716F90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40068-B1DC-4838-A4D6-ADCD59FC1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07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76ED6-A585-4742-936E-77848F14D482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F2924-98E7-46FA-B168-569CDB3EDD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85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2924-98E7-46FA-B168-569CDB3EDDF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22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Vacuum of  Booster 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storage ring, MDI are</a:t>
            </a:r>
            <a:r>
              <a:rPr lang="en-US" altLang="zh-CN" baseline="0" dirty="0" smtClean="0"/>
              <a:t> all considered and  under technical design. Conventional technical such as ion pump /Al will be used in CEPC. There is no especial issue exceed our control, except to balance the impedance and gas absorb ability of NEG film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2924-98E7-46FA-B168-569CDB3EDDF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06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）在技术上没有困难； 但在相同泵的配置上，真空度最大位置真空降低（变差）约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28%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，真空度最大位置为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2.16E-9Torr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，但满足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CEPC   3E-9Torr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的要求。（</a:t>
            </a:r>
            <a:r>
              <a:rPr lang="en-US" altLang="zh-CN" sz="1200" b="1" dirty="0" err="1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molflow</a:t>
            </a:r>
            <a:r>
              <a:rPr lang="en-US" altLang="zh-CN" sz="12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计算结果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）经调研，圆管（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56mm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）能够节约铜材料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82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吨，节省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572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万元材料，拉制费用节约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113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万元；铝材料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25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吨节省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42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万元材料，拉制费用节约</a:t>
            </a:r>
            <a:r>
              <a:rPr lang="en-US" altLang="zh-CN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34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万元；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合计节约</a:t>
            </a:r>
            <a:r>
              <a:rPr lang="en-US" altLang="zh-CN" sz="12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761</a:t>
            </a:r>
            <a:r>
              <a:rPr lang="zh-CN" altLang="en-US" sz="1200" b="1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万元（按现价格计算）</a:t>
            </a:r>
            <a:r>
              <a:rPr lang="zh-CN" altLang="en-US" sz="1200" dirty="0" smtClean="0">
                <a:solidFill>
                  <a:srgbClr val="0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2924-98E7-46FA-B168-569CDB3EDDF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75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2924-98E7-46FA-B168-569CDB3EDDF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924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zh-CN" sz="1200" kern="100" dirty="0" smtClean="0">
                <a:latin typeface="+mn-ea"/>
                <a:sym typeface="Symbol" panose="05050102010706020507" pitchFamily="18" charset="2"/>
              </a:rPr>
              <a:t>Because of</a:t>
            </a:r>
            <a:r>
              <a:rPr lang="en-US" altLang="zh-CN" sz="1200" kern="100" baseline="0" dirty="0" smtClean="0">
                <a:latin typeface="+mn-ea"/>
                <a:sym typeface="Symbol" panose="05050102010706020507" pitchFamily="18" charset="2"/>
              </a:rPr>
              <a:t> NEG coating,</a:t>
            </a:r>
            <a:r>
              <a:rPr lang="en-US" altLang="zh-CN" dirty="0" smtClean="0">
                <a:latin typeface="微软雅黑" panose="020B0503020204020204" pitchFamily="34" charset="-122"/>
              </a:rPr>
              <a:t> Preparation of Cu substrate is</a:t>
            </a:r>
            <a:r>
              <a:rPr lang="en-US" altLang="zh-CN" baseline="0" dirty="0" smtClean="0">
                <a:latin typeface="微软雅黑" panose="020B0503020204020204" pitchFamily="34" charset="-122"/>
              </a:rPr>
              <a:t> very important, which processing contains degreasing, etching about 30min to remove the oxidized layer  of Cu surface, and the passivation by chromic acid to prevent oxidized again </a:t>
            </a:r>
            <a:endParaRPr lang="en-US" altLang="zh-CN" sz="1200" kern="100" dirty="0" smtClean="0">
              <a:latin typeface="+mn-ea"/>
              <a:sym typeface="Symbol" panose="05050102010706020507" pitchFamily="18" charset="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2924-98E7-46FA-B168-569CDB3EDDF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8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1350" dirty="0" smtClean="0"/>
              <a:t>实验用</a:t>
            </a:r>
            <a:r>
              <a:rPr lang="en-US" altLang="zh-CN" sz="1350" dirty="0" smtClean="0"/>
              <a:t>6</a:t>
            </a:r>
            <a:r>
              <a:rPr lang="zh-CN" altLang="en-US" sz="1350" dirty="0" smtClean="0"/>
              <a:t>米和</a:t>
            </a:r>
            <a:r>
              <a:rPr lang="en-US" altLang="zh-CN" sz="1350" dirty="0" smtClean="0"/>
              <a:t>2</a:t>
            </a:r>
            <a:r>
              <a:rPr lang="zh-CN" altLang="en-US" sz="1350" dirty="0" smtClean="0"/>
              <a:t>米长椭圆截面铜管到货；</a:t>
            </a:r>
            <a:endParaRPr lang="en-US" altLang="zh-CN" sz="135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1350" dirty="0" smtClean="0"/>
              <a:t>期间，采用双丝靶对椭圆截面</a:t>
            </a:r>
            <a:r>
              <a:rPr lang="en-US" altLang="zh-CN" sz="1350" dirty="0" smtClean="0"/>
              <a:t>2</a:t>
            </a:r>
            <a:r>
              <a:rPr lang="zh-CN" altLang="en-US" sz="1350" dirty="0" smtClean="0"/>
              <a:t>米长铜管镀膜进行了四次镀膜；</a:t>
            </a:r>
            <a:endParaRPr lang="en-US" altLang="zh-CN" sz="135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1350" dirty="0" smtClean="0"/>
              <a:t>根据实验过程中遇到的问题对镀膜工装做了以下几点优化：</a:t>
            </a:r>
            <a:endParaRPr lang="en-US" altLang="zh-CN" sz="1350" dirty="0" smtClean="0"/>
          </a:p>
          <a:p>
            <a:pPr lvl="1">
              <a:buFont typeface="Calibri" panose="020F0502020204030204" pitchFamily="34" charset="0"/>
              <a:buAutoNum type="romanUcPeriod"/>
            </a:pPr>
            <a:r>
              <a:rPr lang="zh-CN" altLang="en-US" sz="1350" dirty="0" smtClean="0"/>
              <a:t>增加管道内部丝靶支撑，解决放电不稳易短路问题；</a:t>
            </a:r>
            <a:endParaRPr lang="en-US" altLang="zh-CN" sz="1350" dirty="0" smtClean="0"/>
          </a:p>
          <a:p>
            <a:pPr lvl="1">
              <a:buFont typeface="Calibri" panose="020F0502020204030204" pitchFamily="34" charset="0"/>
              <a:buAutoNum type="romanUcPeriod"/>
            </a:pPr>
            <a:r>
              <a:rPr lang="zh-CN" altLang="en-US" sz="1350" dirty="0" smtClean="0"/>
              <a:t>更换优化丝靶调节波纹管，便于预紧管内丝靶</a:t>
            </a:r>
            <a:endParaRPr lang="en-US" altLang="zh-CN" sz="1350" dirty="0" smtClean="0"/>
          </a:p>
          <a:p>
            <a:pPr lvl="1">
              <a:buFont typeface="Calibri" panose="020F0502020204030204" pitchFamily="34" charset="0"/>
              <a:buAutoNum type="romanUcPeriod"/>
            </a:pPr>
            <a:r>
              <a:rPr lang="zh-CN" altLang="en-US" sz="1350" dirty="0" smtClean="0"/>
              <a:t>优化视窗安装位置，直观观察放电 情况</a:t>
            </a:r>
            <a:endParaRPr lang="en-US" altLang="zh-CN" sz="135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1350" dirty="0" smtClean="0"/>
              <a:t>改造之后镀膜系统能够实现稳定放电；</a:t>
            </a:r>
            <a:endParaRPr lang="en-US" altLang="zh-CN" sz="135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2924-98E7-46FA-B168-569CDB3EDDF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30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zh-CN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租用东莞周边一个企业的场地，可以使用氢气和</a:t>
            </a:r>
            <a:r>
              <a:rPr lang="en-US" altLang="zh-CN" sz="1200" dirty="0" smtClean="0"/>
              <a:t>CO</a:t>
            </a:r>
            <a:endParaRPr lang="zh-CN" altLang="en-US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完成极限真空及薄膜抽速测试平台搭建</a:t>
            </a:r>
            <a:endParaRPr lang="en-US" altLang="zh-CN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1200" dirty="0" smtClean="0"/>
              <a:t>目前已进行了三次管道测试，平台硬件和测试流程有待继续优化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F2924-98E7-46FA-B168-569CDB3EDDF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50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85CD-3C7A-4C54-A788-B054059A6817}" type="datetime1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715F-5FF4-4582-8B0E-DAF705522D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464455" y="6472190"/>
            <a:ext cx="3679547" cy="376385"/>
            <a:chOff x="3891916" y="6461760"/>
            <a:chExt cx="5252086" cy="484568"/>
          </a:xfrm>
        </p:grpSpPr>
        <p:sp>
          <p:nvSpPr>
            <p:cNvPr id="8" name="文本框 14"/>
            <p:cNvSpPr txBox="1"/>
            <p:nvPr userDrawn="1"/>
          </p:nvSpPr>
          <p:spPr>
            <a:xfrm>
              <a:off x="3891916" y="6461760"/>
              <a:ext cx="5252086" cy="48456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846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直角三角形 8"/>
            <p:cNvSpPr/>
            <p:nvPr userDrawn="1"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62"/>
            </a:p>
          </p:txBody>
        </p:sp>
      </p:grpSp>
      <p:sp>
        <p:nvSpPr>
          <p:cNvPr id="10" name="菱形 9"/>
          <p:cNvSpPr/>
          <p:nvPr userDrawn="1"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62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5539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8" y="233275"/>
            <a:ext cx="3913322" cy="741191"/>
          </a:xfrm>
          <a:prstGeom prst="rect">
            <a:avLst/>
          </a:prstGeom>
        </p:spPr>
      </p:pic>
      <p:sp>
        <p:nvSpPr>
          <p:cNvPr id="14" name="文本框 26"/>
          <p:cNvSpPr txBox="1"/>
          <p:nvPr userDrawn="1"/>
        </p:nvSpPr>
        <p:spPr>
          <a:xfrm>
            <a:off x="5782156" y="6450249"/>
            <a:ext cx="3515463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62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62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ircular </a:t>
            </a:r>
            <a:r>
              <a:rPr lang="en-US" altLang="zh-CN" sz="1662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662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lectron </a:t>
            </a:r>
            <a:r>
              <a:rPr lang="en-US" altLang="zh-CN" sz="1662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662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ositron </a:t>
            </a:r>
            <a:r>
              <a:rPr lang="en-US" altLang="zh-CN" sz="1662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1662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ollider</a:t>
            </a:r>
            <a:endParaRPr lang="zh-CN" altLang="en-US" sz="1662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8" name="组合 17"/>
              <p:cNvGrpSpPr/>
              <p:nvPr userDrawn="1"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62"/>
                </a:p>
              </p:txBody>
            </p:sp>
            <p:sp>
              <p:nvSpPr>
                <p:cNvPr id="21" name="直角三角形 20"/>
                <p:cNvSpPr/>
                <p:nvPr userDrawn="1"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62"/>
                </a:p>
              </p:txBody>
            </p:sp>
          </p:grpSp>
          <p:sp>
            <p:nvSpPr>
              <p:cNvPr id="19" name="矩形 18"/>
              <p:cNvSpPr/>
              <p:nvPr userDrawn="1"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62"/>
              </a:p>
            </p:txBody>
          </p:sp>
        </p:grpSp>
        <p:cxnSp>
          <p:nvCxnSpPr>
            <p:cNvPr id="17" name="直接连接符 16"/>
            <p:cNvCxnSpPr>
              <a:stCxn id="21" idx="2"/>
            </p:cNvCxnSpPr>
            <p:nvPr userDrawn="1"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175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C07C-F74C-449E-8D55-D76B70AB7A75}" type="datetime1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715F-5FF4-4582-8B0E-DAF705522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5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EEF59-3C24-4F2C-B4C0-4E888BE6C4F6}" type="datetime1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715F-5FF4-4582-8B0E-DAF705522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66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62"/>
          </a:p>
        </p:txBody>
      </p:sp>
      <p:sp>
        <p:nvSpPr>
          <p:cNvPr id="5" name="矩形 4"/>
          <p:cNvSpPr/>
          <p:nvPr userDrawn="1"/>
        </p:nvSpPr>
        <p:spPr>
          <a:xfrm>
            <a:off x="1857376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62"/>
          </a:p>
        </p:txBody>
      </p:sp>
      <p:sp>
        <p:nvSpPr>
          <p:cNvPr id="6" name="矩形 5"/>
          <p:cNvSpPr/>
          <p:nvPr userDrawn="1"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62"/>
          </a:p>
        </p:txBody>
      </p:sp>
      <p:sp>
        <p:nvSpPr>
          <p:cNvPr id="7" name="矩形 6"/>
          <p:cNvSpPr/>
          <p:nvPr userDrawn="1"/>
        </p:nvSpPr>
        <p:spPr>
          <a:xfrm>
            <a:off x="1" y="2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62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2769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10DB-70AF-444F-9F4A-553C87110CD3}" type="datetimeFigureOut">
              <a:rPr lang="zh-CN" altLang="en-US"/>
              <a:pPr>
                <a:defRPr/>
              </a:pPr>
              <a:t>2021/3/24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853AB-8515-40A7-8EBE-6DC200A2F7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389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/>
          </p:cNvPr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62"/>
          </a:p>
        </p:txBody>
      </p:sp>
      <p:sp>
        <p:nvSpPr>
          <p:cNvPr id="5" name="矩形 4">
            <a:extLst/>
          </p:cNvPr>
          <p:cNvSpPr/>
          <p:nvPr userDrawn="1"/>
        </p:nvSpPr>
        <p:spPr>
          <a:xfrm>
            <a:off x="1857376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62"/>
          </a:p>
        </p:txBody>
      </p:sp>
      <p:sp>
        <p:nvSpPr>
          <p:cNvPr id="6" name="矩形 5">
            <a:extLst/>
          </p:cNvPr>
          <p:cNvSpPr/>
          <p:nvPr userDrawn="1"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62"/>
          </a:p>
        </p:txBody>
      </p:sp>
      <p:sp>
        <p:nvSpPr>
          <p:cNvPr id="7" name="矩形 6">
            <a:extLst/>
          </p:cNvPr>
          <p:cNvSpPr/>
          <p:nvPr userDrawn="1"/>
        </p:nvSpPr>
        <p:spPr>
          <a:xfrm>
            <a:off x="1" y="2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62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923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585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215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2769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90BC5-6B2C-42CD-B8D7-6F4532951411}" type="datetimeFigureOut">
              <a:rPr lang="zh-CN" altLang="en-US"/>
              <a:pPr>
                <a:defRPr/>
              </a:pPr>
              <a:t>2021/3/24</a:t>
            </a:fld>
            <a:endParaRPr lang="zh-CN" altLang="en-US"/>
          </a:p>
        </p:txBody>
      </p:sp>
      <p:sp>
        <p:nvSpPr>
          <p:cNvPr id="9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FF65-6284-49AE-BAA3-7853546C6DA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10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456" y="22523"/>
            <a:ext cx="7598397" cy="823704"/>
          </a:xfrm>
        </p:spPr>
        <p:txBody>
          <a:bodyPr>
            <a:normAutofit/>
          </a:bodyPr>
          <a:lstStyle>
            <a:lvl1pPr>
              <a:defRPr sz="3323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标题 1"/>
          <p:cNvSpPr txBox="1">
            <a:spLocks/>
          </p:cNvSpPr>
          <p:nvPr userDrawn="1"/>
        </p:nvSpPr>
        <p:spPr>
          <a:xfrm>
            <a:off x="1168613" y="108725"/>
            <a:ext cx="7912425" cy="712920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zh-CN" altLang="en-US" sz="4062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" y="108727"/>
            <a:ext cx="954117" cy="633385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6586928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185709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7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733651" y="6588019"/>
            <a:ext cx="1347387" cy="267236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477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47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0"/>
          <p:cNvSpPr txBox="1"/>
          <p:nvPr userDrawn="1"/>
        </p:nvSpPr>
        <p:spPr>
          <a:xfrm>
            <a:off x="0" y="6567604"/>
            <a:ext cx="8036560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77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CEPC · Vacuum</a:t>
            </a:r>
            <a:r>
              <a:rPr lang="en-US" altLang="zh-CN" sz="1477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1477" b="1" dirty="0" smtClean="0">
                <a:solidFill>
                  <a:schemeClr val="bg1"/>
                </a:solidFill>
              </a:rPr>
              <a:t>IHEP</a:t>
            </a:r>
            <a:r>
              <a:rPr lang="en-US" altLang="zh-CN" sz="1477" b="1" baseline="0" dirty="0" smtClean="0">
                <a:solidFill>
                  <a:schemeClr val="bg1"/>
                </a:solidFill>
              </a:rPr>
              <a:t> / </a:t>
            </a:r>
            <a:r>
              <a:rPr lang="en-US" altLang="zh-CN" sz="1477" b="1" dirty="0" smtClean="0">
                <a:solidFill>
                  <a:schemeClr val="bg1"/>
                </a:solidFill>
              </a:rPr>
              <a:t>Ma Y.S </a:t>
            </a:r>
            <a:endParaRPr lang="zh-CN" altLang="en-US" sz="147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flipV="1">
            <a:off x="8182108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7" name="组合 16"/>
            <p:cNvGrpSpPr/>
            <p:nvPr userDrawn="1"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9" name="组合 18"/>
              <p:cNvGrpSpPr/>
              <p:nvPr userDrawn="1"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21" name="矩形 20"/>
                <p:cNvSpPr/>
                <p:nvPr userDrawn="1"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62"/>
                </a:p>
              </p:txBody>
            </p:sp>
            <p:sp>
              <p:nvSpPr>
                <p:cNvPr id="22" name="直角三角形 21"/>
                <p:cNvSpPr/>
                <p:nvPr userDrawn="1"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62"/>
                </a:p>
              </p:txBody>
            </p:sp>
          </p:grpSp>
          <p:sp>
            <p:nvSpPr>
              <p:cNvPr id="20" name="矩形 19"/>
              <p:cNvSpPr/>
              <p:nvPr userDrawn="1"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62"/>
              </a:p>
            </p:txBody>
          </p:sp>
        </p:grpSp>
        <p:cxnSp>
          <p:nvCxnSpPr>
            <p:cNvPr id="18" name="直接连接符 17"/>
            <p:cNvCxnSpPr/>
            <p:nvPr userDrawn="1"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连接符 22"/>
          <p:cNvCxnSpPr/>
          <p:nvPr userDrawn="1"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28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 hasCustomPrompt="1"/>
          </p:nvPr>
        </p:nvSpPr>
        <p:spPr>
          <a:xfrm>
            <a:off x="1168613" y="108725"/>
            <a:ext cx="7912425" cy="712920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215" y="2153920"/>
            <a:ext cx="5772945" cy="15951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/>
          <a:lstStyle>
            <a:lvl1pPr marL="211021" indent="-211021">
              <a:spcBef>
                <a:spcPts val="1108"/>
              </a:spcBef>
              <a:buFont typeface="Wingdings" panose="05000000000000000000" pitchFamily="2" charset="2"/>
              <a:buChar char="Ø"/>
              <a:defRPr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3062" indent="-211021">
              <a:spcBef>
                <a:spcPts val="1108"/>
              </a:spcBef>
              <a:buFont typeface="Wingdings" panose="05000000000000000000" pitchFamily="2" charset="2"/>
              <a:buChar char="u"/>
              <a:defRPr baseline="0"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55103" marR="0" indent="-211021" algn="l" defTabSz="844083" rtl="0" eaLnBrk="1" fontAlgn="auto" latinLnBrk="0" hangingPunct="1">
              <a:lnSpc>
                <a:spcPct val="90000"/>
              </a:lnSpc>
              <a:spcBef>
                <a:spcPts val="110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77145" indent="-211021">
              <a:buFont typeface="Wingdings" panose="05000000000000000000" pitchFamily="2" charset="2"/>
              <a:buChar char="l"/>
              <a:defRPr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99186" indent="-211021">
              <a:buFont typeface="Wingdings" panose="05000000000000000000" pitchFamily="2" charset="2"/>
              <a:buChar char="l"/>
              <a:defRPr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marL="1055103" marR="0" lvl="2" indent="-211021" algn="l" defTabSz="844083" rtl="0" eaLnBrk="1" fontAlgn="auto" latinLnBrk="0" hangingPunct="1">
              <a:lnSpc>
                <a:spcPct val="90000"/>
              </a:lnSpc>
              <a:spcBef>
                <a:spcPts val="110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108725"/>
            <a:ext cx="9144000" cy="848346"/>
            <a:chOff x="0" y="108725"/>
            <a:chExt cx="9144000" cy="848346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39" y="108725"/>
              <a:ext cx="954117" cy="633385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 userDrawn="1"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 userDrawn="1"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 userDrawn="1"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62"/>
                </a:p>
              </p:txBody>
            </p:sp>
            <p:sp>
              <p:nvSpPr>
                <p:cNvPr id="15" name="直角三角形 14"/>
                <p:cNvSpPr/>
                <p:nvPr userDrawn="1"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62"/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62"/>
              </a:p>
            </p:txBody>
          </p:sp>
        </p:grpSp>
      </p:grp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33216" y="1137460"/>
            <a:ext cx="8613095" cy="8810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>
            <a:normAutofit/>
          </a:bodyPr>
          <a:lstStyle>
            <a:lvl1pPr marL="0" indent="0">
              <a:buNone/>
              <a:defRPr sz="2954" baseline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33215" y="3835033"/>
            <a:ext cx="5772945" cy="15951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/>
          <a:lstStyle>
            <a:lvl1pPr marL="211021" indent="-211021">
              <a:spcBef>
                <a:spcPts val="1108"/>
              </a:spcBef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33062" indent="-211021">
              <a:spcBef>
                <a:spcPts val="1108"/>
              </a:spcBef>
              <a:buFont typeface="Wingdings" panose="05000000000000000000" pitchFamily="2" charset="2"/>
              <a:buChar char="u"/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055103" marR="0" indent="-211021" algn="l" defTabSz="844083" rtl="0" eaLnBrk="1" fontAlgn="auto" latinLnBrk="0" hangingPunct="1">
              <a:lnSpc>
                <a:spcPct val="90000"/>
              </a:lnSpc>
              <a:spcBef>
                <a:spcPts val="110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477145" indent="-211021">
              <a:buFont typeface="Wingdings" panose="05000000000000000000" pitchFamily="2" charset="2"/>
              <a:buChar char="l"/>
              <a:defRPr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99186" indent="-211021">
              <a:buFont typeface="Wingdings" panose="05000000000000000000" pitchFamily="2" charset="2"/>
              <a:buChar char="l"/>
              <a:defRPr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marL="1055103" marR="0" lvl="2" indent="-211021" algn="l" defTabSz="844083" rtl="0" eaLnBrk="1" fontAlgn="auto" latinLnBrk="0" hangingPunct="1">
              <a:lnSpc>
                <a:spcPct val="90000"/>
              </a:lnSpc>
              <a:spcBef>
                <a:spcPts val="1108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</p:txBody>
      </p:sp>
      <p:cxnSp>
        <p:nvCxnSpPr>
          <p:cNvPr id="18" name="直接连接符 17"/>
          <p:cNvCxnSpPr>
            <a:endCxn id="15" idx="0"/>
          </p:cNvCxnSpPr>
          <p:nvPr userDrawn="1"/>
        </p:nvCxnSpPr>
        <p:spPr>
          <a:xfrm flipV="1">
            <a:off x="975360" y="846225"/>
            <a:ext cx="0" cy="1104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图表占位符 18"/>
          <p:cNvSpPr>
            <a:spLocks noGrp="1"/>
          </p:cNvSpPr>
          <p:nvPr>
            <p:ph type="chart" sz="quarter" idx="18" hasCustomPrompt="1"/>
          </p:nvPr>
        </p:nvSpPr>
        <p:spPr>
          <a:xfrm>
            <a:off x="6268721" y="2153921"/>
            <a:ext cx="2676843" cy="1595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chart</a:t>
            </a:r>
            <a:endParaRPr lang="zh-CN" altLang="en-US" dirty="0"/>
          </a:p>
        </p:txBody>
      </p:sp>
      <p:sp>
        <p:nvSpPr>
          <p:cNvPr id="20" name="图片占位符 34"/>
          <p:cNvSpPr>
            <a:spLocks noGrp="1"/>
          </p:cNvSpPr>
          <p:nvPr>
            <p:ph type="pic" sz="quarter" idx="19" hasCustomPrompt="1"/>
          </p:nvPr>
        </p:nvSpPr>
        <p:spPr>
          <a:xfrm>
            <a:off x="6268721" y="3835034"/>
            <a:ext cx="2676843" cy="1595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graph</a:t>
            </a:r>
            <a:endParaRPr lang="zh-CN" altLang="en-US" dirty="0"/>
          </a:p>
        </p:txBody>
      </p:sp>
      <p:sp>
        <p:nvSpPr>
          <p:cNvPr id="21" name="矩形 20"/>
          <p:cNvSpPr/>
          <p:nvPr userDrawn="1"/>
        </p:nvSpPr>
        <p:spPr>
          <a:xfrm>
            <a:off x="1" y="6586928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8185709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7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7733651" y="6588019"/>
            <a:ext cx="1347387" cy="267236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477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47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44"/>
          <p:cNvSpPr txBox="1"/>
          <p:nvPr userDrawn="1"/>
        </p:nvSpPr>
        <p:spPr>
          <a:xfrm>
            <a:off x="0" y="6567604"/>
            <a:ext cx="8036560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77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CEPC · Vacuum</a:t>
            </a:r>
            <a:r>
              <a:rPr lang="en-US" altLang="zh-CN" sz="1477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1477" b="1" dirty="0" smtClean="0">
                <a:solidFill>
                  <a:schemeClr val="bg1"/>
                </a:solidFill>
              </a:rPr>
              <a:t>IHEP</a:t>
            </a:r>
            <a:r>
              <a:rPr lang="en-US" altLang="zh-CN" sz="1477" b="1" baseline="0" dirty="0" smtClean="0">
                <a:solidFill>
                  <a:schemeClr val="bg1"/>
                </a:solidFill>
              </a:rPr>
              <a:t> / </a:t>
            </a:r>
            <a:r>
              <a:rPr lang="en-US" altLang="zh-CN" sz="1477" b="1" dirty="0" smtClean="0">
                <a:solidFill>
                  <a:schemeClr val="bg1"/>
                </a:solidFill>
              </a:rPr>
              <a:t>Ma Y.S </a:t>
            </a:r>
            <a:endParaRPr lang="zh-CN" altLang="en-US" sz="1477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直角三角形 24"/>
          <p:cNvSpPr/>
          <p:nvPr userDrawn="1"/>
        </p:nvSpPr>
        <p:spPr>
          <a:xfrm flipV="1">
            <a:off x="8182108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77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42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859C-7E02-439F-A42C-3D25E9EA2232}" type="datetime1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715F-5FF4-4582-8B0E-DAF705522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67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CBED-41D6-43A9-9EBB-66ABBD4099AA}" type="datetime1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715F-5FF4-4582-8B0E-DAF705522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1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A5B4D-25AA-49E5-93B6-DE88ADBC914C}" type="datetime1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520260"/>
            <a:ext cx="2133600" cy="365125"/>
          </a:xfrm>
        </p:spPr>
        <p:txBody>
          <a:bodyPr/>
          <a:lstStyle/>
          <a:p>
            <a:fld id="{5BE3715F-5FF4-4582-8B0E-DAF705522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EBBC-64CA-4E4B-AB9A-F6F022CBF868}" type="datetime1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715F-5FF4-4582-8B0E-DAF705522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71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02CB1-F81B-49F8-9A6F-81DF9FEF8F45}" type="datetime1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715F-5FF4-4582-8B0E-DAF705522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1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7C8A-B03D-46FE-85EC-9A19527A6D4F}" type="datetime1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715F-5FF4-4582-8B0E-DAF705522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06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332A-F4CA-4F62-900C-CC98942D2B2C}" type="datetime1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715F-5FF4-4582-8B0E-DAF705522D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spcBef>
                <a:spcPts val="1350"/>
              </a:spcBef>
            </a:pPr>
            <a:r>
              <a:rPr lang="en-US" altLang="zh-CN" sz="2700" b="1" dirty="0"/>
              <a:t>Progress of CEPC vacuum system</a:t>
            </a:r>
            <a:r>
              <a:rPr lang="en-US" altLang="zh-CN" sz="2700" b="1" dirty="0">
                <a:solidFill>
                  <a:srgbClr val="FF0000"/>
                </a:solidFill>
              </a:rPr>
              <a:t/>
            </a:r>
            <a:br>
              <a:rPr lang="en-US" altLang="zh-CN" sz="2700" b="1" dirty="0">
                <a:solidFill>
                  <a:srgbClr val="FF0000"/>
                </a:solidFill>
              </a:rPr>
            </a:br>
            <a:endParaRPr lang="zh-CN" altLang="en-US" sz="2700" b="1" dirty="0">
              <a:solidFill>
                <a:srgbClr val="FF0000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951820" y="4239090"/>
            <a:ext cx="5200650" cy="1314450"/>
          </a:xfrm>
        </p:spPr>
        <p:txBody>
          <a:bodyPr>
            <a:normAutofit/>
          </a:bodyPr>
          <a:lstStyle/>
          <a:p>
            <a:r>
              <a:rPr lang="en-US" altLang="zh-CN" sz="1350" dirty="0"/>
              <a:t>3/25/2021</a:t>
            </a:r>
            <a:endParaRPr lang="zh-CN" altLang="en-US" sz="1350" dirty="0"/>
          </a:p>
          <a:p>
            <a:endParaRPr lang="zh-CN" altLang="en-US" sz="135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EA53-4DB1-4D95-B40D-C748397C9D0C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32830" y="3394823"/>
            <a:ext cx="30783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/>
              <a:t>Ma </a:t>
            </a:r>
            <a:r>
              <a:rPr lang="en-US" altLang="zh-CN" sz="1350" b="1" dirty="0" err="1"/>
              <a:t>Yongsheng</a:t>
            </a:r>
            <a:r>
              <a:rPr lang="en-US" altLang="zh-CN" sz="1350" b="1" dirty="0"/>
              <a:t>, </a:t>
            </a:r>
            <a:r>
              <a:rPr lang="en-US" altLang="zh-CN" sz="1350" dirty="0"/>
              <a:t>Dong </a:t>
            </a:r>
            <a:r>
              <a:rPr lang="en-US" altLang="zh-CN" sz="1350" dirty="0" err="1"/>
              <a:t>Haiyi</a:t>
            </a:r>
            <a:r>
              <a:rPr lang="en-US" altLang="zh-CN" sz="1350" dirty="0"/>
              <a:t>, Huang Tao, Wang </a:t>
            </a:r>
            <a:r>
              <a:rPr lang="en-US" altLang="zh-CN" sz="1350" dirty="0" err="1"/>
              <a:t>Pengcheng</a:t>
            </a:r>
            <a:r>
              <a:rPr lang="en-US" altLang="zh-CN" sz="1350" dirty="0"/>
              <a:t>, Liu </a:t>
            </a:r>
            <a:r>
              <a:rPr lang="en-US" altLang="zh-CN" sz="1350" dirty="0" err="1"/>
              <a:t>Jiaming</a:t>
            </a:r>
            <a:endParaRPr lang="en-US" altLang="zh-CN" sz="1350" dirty="0"/>
          </a:p>
        </p:txBody>
      </p:sp>
    </p:spTree>
    <p:extLst>
      <p:ext uri="{BB962C8B-B14F-4D97-AF65-F5344CB8AC3E}">
        <p14:creationId xmlns:p14="http://schemas.microsoft.com/office/powerpoint/2010/main" val="13812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FF65-6284-49AE-BAA3-7853546C6DAD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19" y="2356811"/>
            <a:ext cx="2724311" cy="36302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5400000">
            <a:off x="1144489" y="3955105"/>
            <a:ext cx="3410687" cy="300082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sz="1350"/>
          </a:p>
        </p:txBody>
      </p:sp>
      <p:sp>
        <p:nvSpPr>
          <p:cNvPr id="2" name="矩形 1"/>
          <p:cNvSpPr/>
          <p:nvPr/>
        </p:nvSpPr>
        <p:spPr>
          <a:xfrm>
            <a:off x="971600" y="1583720"/>
            <a:ext cx="7328945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62" dirty="0"/>
              <a:t>Pumping speed test of 2 meters long CEPC Cu pipe of NEG coating in Beijing</a:t>
            </a:r>
            <a:endParaRPr lang="zh-CN" altLang="en-US" sz="1662" dirty="0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Pumping speed test of NEG coating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2604130"/>
            <a:ext cx="4232601" cy="324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Lifetime </a:t>
            </a:r>
            <a:r>
              <a:rPr lang="en-US" altLang="zh-CN" dirty="0" smtClean="0"/>
              <a:t>test of </a:t>
            </a:r>
            <a:r>
              <a:rPr lang="en-US" altLang="zh-CN" dirty="0"/>
              <a:t>NEG coating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FF65-6284-49AE-BAA3-7853546C6DAD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07847"/>
            <a:ext cx="6363676" cy="487156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15616" y="11247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HEPS NEG coating</a:t>
            </a:r>
          </a:p>
        </p:txBody>
      </p:sp>
    </p:spTree>
    <p:extLst>
      <p:ext uri="{BB962C8B-B14F-4D97-AF65-F5344CB8AC3E}">
        <p14:creationId xmlns:p14="http://schemas.microsoft.com/office/powerpoint/2010/main" val="4766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t="11549" r="23222" b="679"/>
          <a:stretch/>
        </p:blipFill>
        <p:spPr>
          <a:xfrm>
            <a:off x="1230118" y="2348880"/>
            <a:ext cx="3456384" cy="3921667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All metal gate valve develop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FF65-6284-49AE-BAA3-7853546C6DAD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50" y="4220056"/>
            <a:ext cx="2171498" cy="10141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32040" y="2752677"/>
            <a:ext cx="3754760" cy="115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62" dirty="0"/>
              <a:t>After testing the first </a:t>
            </a:r>
            <a:r>
              <a:rPr lang="en-US" altLang="zh-CN" sz="1662" dirty="0" smtClean="0"/>
              <a:t>Porotype of </a:t>
            </a:r>
            <a:r>
              <a:rPr lang="en-US" altLang="zh-CN" sz="1600" dirty="0"/>
              <a:t>All metal gate </a:t>
            </a:r>
            <a:r>
              <a:rPr lang="en-US" altLang="zh-CN" sz="1662" dirty="0" smtClean="0"/>
              <a:t>valve</a:t>
            </a:r>
            <a:r>
              <a:rPr lang="en-US" altLang="zh-CN" sz="1662" dirty="0"/>
              <a:t>, some causes of leakage </a:t>
            </a:r>
            <a:r>
              <a:rPr lang="en-US" altLang="zh-CN" sz="1662" dirty="0" smtClean="0"/>
              <a:t>have been </a:t>
            </a:r>
            <a:r>
              <a:rPr lang="en-US" altLang="zh-CN" sz="1662" dirty="0" smtClean="0"/>
              <a:t>found</a:t>
            </a:r>
            <a:r>
              <a:rPr lang="en-US" altLang="zh-CN" sz="1662" dirty="0"/>
              <a:t>.</a:t>
            </a:r>
          </a:p>
          <a:p>
            <a:pPr algn="just"/>
            <a:endParaRPr lang="en-US" altLang="zh-CN" sz="1662" dirty="0"/>
          </a:p>
        </p:txBody>
      </p:sp>
      <p:sp>
        <p:nvSpPr>
          <p:cNvPr id="8" name="矩形 7"/>
          <p:cNvSpPr/>
          <p:nvPr/>
        </p:nvSpPr>
        <p:spPr>
          <a:xfrm>
            <a:off x="1008112" y="1379208"/>
            <a:ext cx="7452320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662" b="1" dirty="0">
                <a:solidFill>
                  <a:srgbClr val="666666"/>
                </a:solidFill>
                <a:latin typeface="Arial" panose="020B0604020202020204" pitchFamily="34" charset="0"/>
              </a:rPr>
              <a:t>SHZK developed a new type of structure, which is different from VAT</a:t>
            </a:r>
          </a:p>
        </p:txBody>
      </p:sp>
    </p:spTree>
    <p:extLst>
      <p:ext uri="{BB962C8B-B14F-4D97-AF65-F5344CB8AC3E}">
        <p14:creationId xmlns:p14="http://schemas.microsoft.com/office/powerpoint/2010/main" val="12332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zh-CN" dirty="0" smtClean="0">
                <a:latin typeface="微软雅黑" panose="020B0503020204020204" pitchFamily="34" charset="-122"/>
              </a:rPr>
              <a:t>MDI vacuum</a:t>
            </a:r>
            <a:endParaRPr lang="zh-CN" altLang="en-US" dirty="0">
              <a:latin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23798" y="1497821"/>
            <a:ext cx="652223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8" indent="-214318"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CN" b="1" dirty="0">
                <a:solidFill>
                  <a:srgbClr val="333333"/>
                </a:solidFill>
                <a:latin typeface="微软雅黑" pitchFamily="34" charset="-122"/>
                <a:ea typeface="微软雅黑" pitchFamily="34" charset="-122"/>
              </a:rPr>
              <a:t>Conception  design </a:t>
            </a:r>
            <a:endParaRPr lang="zh-CN" altLang="en-US" b="1" dirty="0">
              <a:solidFill>
                <a:srgbClr val="33333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5752" t="19176" r="25742" b="10816"/>
          <a:stretch/>
        </p:blipFill>
        <p:spPr>
          <a:xfrm>
            <a:off x="1209124" y="3591020"/>
            <a:ext cx="3175793" cy="21375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4920" t="32285" b="27710"/>
          <a:stretch/>
        </p:blipFill>
        <p:spPr>
          <a:xfrm>
            <a:off x="4810595" y="4455116"/>
            <a:ext cx="3153970" cy="7484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07064" y="1999999"/>
            <a:ext cx="7363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8" indent="-214318">
              <a:buFont typeface="Wingdings" panose="05000000000000000000" pitchFamily="2" charset="2"/>
              <a:buChar char="Ø"/>
            </a:pPr>
            <a:r>
              <a:rPr lang="en-US" altLang="zh-CN" sz="1600" dirty="0"/>
              <a:t>OFE copper or </a:t>
            </a:r>
            <a:r>
              <a:rPr lang="en-GB" altLang="zh-CN" sz="1600" dirty="0"/>
              <a:t>tungsten alloy </a:t>
            </a:r>
            <a:r>
              <a:rPr lang="en-US" altLang="zh-CN" sz="1600" dirty="0"/>
              <a:t>will be  used to made the fork vacuum chamber of MDI</a:t>
            </a:r>
          </a:p>
          <a:p>
            <a:pPr marL="214318" indent="-214318">
              <a:buFont typeface="Wingdings" panose="05000000000000000000" pitchFamily="2" charset="2"/>
              <a:buChar char="Ø"/>
            </a:pPr>
            <a:r>
              <a:rPr lang="en-US" altLang="zh-CN" sz="1600" dirty="0"/>
              <a:t>NEG coating is suggested to the fork vacuum chambers </a:t>
            </a:r>
          </a:p>
          <a:p>
            <a:pPr marL="214318" indent="-214318">
              <a:buFont typeface="Wingdings" panose="05000000000000000000" pitchFamily="2" charset="2"/>
              <a:buChar char="Ø"/>
            </a:pPr>
            <a:r>
              <a:rPr lang="en-US" altLang="zh-CN" sz="1600" dirty="0"/>
              <a:t>Water cooling pipe is designed due to the high thermal load of impedance at high light Z model.</a:t>
            </a:r>
          </a:p>
          <a:p>
            <a:r>
              <a:rPr lang="en-US" altLang="zh-CN" sz="1600" dirty="0"/>
              <a:t>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363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50333" y="1767277"/>
            <a:ext cx="8175678" cy="3630227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350" b="1" dirty="0">
                <a:latin typeface="Arial" panose="020B0604020202020204" pitchFamily="34" charset="0"/>
                <a:cs typeface="Arial" panose="020B0604020202020204" pitchFamily="34" charset="0"/>
              </a:rPr>
              <a:t>The prototypes of copper &amp; aluminum vacuum chambers with a length of 6 m have been fabricated and tested, which meet the engineering requirements. Surface treatment of copper is undertaking. </a:t>
            </a:r>
          </a:p>
          <a:p>
            <a:pPr algn="just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1350" b="1" dirty="0">
                <a:latin typeface="Arial" panose="020B0604020202020204" pitchFamily="34" charset="0"/>
                <a:cs typeface="Arial" panose="020B0604020202020204" pitchFamily="34" charset="0"/>
              </a:rPr>
              <a:t>The key components experiments such as spring fingers and contact fingers have been carried out. Contact force is uniformly from different fingers and meets the target of 125±25g. The prototypes of RF shielding bellows have been fabricated.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2m </a:t>
            </a:r>
            <a:r>
              <a:rPr lang="en-US" altLang="zh-CN" sz="1350" b="1" dirty="0">
                <a:latin typeface="Arial" panose="020B0604020202020204" pitchFamily="34" charset="0"/>
                <a:cs typeface="Arial" panose="020B0604020202020204" pitchFamily="34" charset="0"/>
              </a:rPr>
              <a:t>long vacuum pipe have been coated to explore the coating parameter at geometrical shape </a:t>
            </a:r>
            <a:r>
              <a:rPr lang="en-US" altLang="zh-CN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of </a:t>
            </a:r>
            <a:r>
              <a:rPr lang="en-US" altLang="zh-CN" sz="1350" b="1" dirty="0">
                <a:latin typeface="Arial" panose="020B0604020202020204" pitchFamily="34" charset="0"/>
                <a:cs typeface="Arial" panose="020B0604020202020204" pitchFamily="34" charset="0"/>
              </a:rPr>
              <a:t>56×75. 6m long vacuum chambers will be coated by moving the solenoid by a horizontal coating equipment 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After </a:t>
            </a:r>
            <a:r>
              <a:rPr lang="en-US" altLang="zh-CN" sz="1350" b="1" dirty="0">
                <a:latin typeface="Arial" panose="020B0604020202020204" pitchFamily="34" charset="0"/>
                <a:cs typeface="Arial" panose="020B0604020202020204" pitchFamily="34" charset="0"/>
              </a:rPr>
              <a:t>testing the first Porotype </a:t>
            </a:r>
            <a:r>
              <a:rPr lang="en-US" altLang="zh-CN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valve</a:t>
            </a:r>
            <a:r>
              <a:rPr lang="en-US" altLang="zh-CN" sz="1350" b="1" dirty="0">
                <a:latin typeface="Arial" panose="020B0604020202020204" pitchFamily="34" charset="0"/>
                <a:cs typeface="Arial" panose="020B0604020202020204" pitchFamily="34" charset="0"/>
              </a:rPr>
              <a:t>, some causes of leakage were found.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sz="13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Summary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04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01666" y="2725852"/>
            <a:ext cx="3237800" cy="767063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r>
              <a:rPr lang="en-US" altLang="zh-CN" sz="456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</a:t>
            </a:r>
            <a:r>
              <a:rPr lang="zh-CN" altLang="en-US" sz="456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！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0834" y="1700808"/>
            <a:ext cx="7663754" cy="36302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Preview of CEPC vacuum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R&amp;D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RF shielding bellows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R&amp;D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vacuum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chambers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NEG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coating inside of vacuum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chambers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>
              <a:buFont typeface="Wingdings" panose="05000000000000000000" pitchFamily="2" charset="2"/>
              <a:buChar char="u"/>
            </a:pP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b="1" dirty="0" smtClean="0"/>
              <a:t>Contents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836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Preview of CEPC vacuum system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/>
          <a:stretch/>
        </p:blipFill>
        <p:spPr>
          <a:xfrm>
            <a:off x="5159572" y="1793373"/>
            <a:ext cx="3437517" cy="2382273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82937"/>
              </p:ext>
            </p:extLst>
          </p:nvPr>
        </p:nvGraphicFramePr>
        <p:xfrm>
          <a:off x="1694658" y="4725144"/>
          <a:ext cx="6330789" cy="1368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159451051"/>
                    </a:ext>
                  </a:extLst>
                </a:gridCol>
                <a:gridCol w="2392239">
                  <a:extLst>
                    <a:ext uri="{9D8B030D-6E8A-4147-A177-3AD203B41FA5}">
                      <a16:colId xmlns:a16="http://schemas.microsoft.com/office/drawing/2014/main" val="7536785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285413683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47107708"/>
                    </a:ext>
                  </a:extLst>
                </a:gridCol>
              </a:tblGrid>
              <a:tr h="279596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Material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Vacuum/ </a:t>
                      </a:r>
                      <a:r>
                        <a:rPr lang="en-US" altLang="zh-CN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Torr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Cross</a:t>
                      </a:r>
                      <a:r>
                        <a:rPr lang="en-US" altLang="zh-CN" sz="1200" baseline="0" dirty="0" smtClean="0"/>
                        <a:t> Section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40739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Booster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Extruded</a:t>
                      </a:r>
                      <a:r>
                        <a:rPr lang="en-US" altLang="zh-CN" sz="1200" baseline="0" dirty="0" smtClean="0"/>
                        <a:t> aluminum 6061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× 10</a:t>
                      </a:r>
                      <a:r>
                        <a:rPr lang="en-US" altLang="zh-CN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</a:t>
                      </a:r>
                      <a:endParaRPr lang="zh-CN" altLang="en-US" sz="10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φ56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931835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Electron Ring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Extruded</a:t>
                      </a:r>
                      <a:r>
                        <a:rPr lang="en-US" altLang="zh-CN" sz="1200" baseline="0" dirty="0" smtClean="0"/>
                        <a:t> aluminum 6061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× 10</a:t>
                      </a:r>
                      <a:r>
                        <a:rPr lang="en-US" altLang="zh-CN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  <a:endParaRPr lang="zh-CN" alt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56×75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4062807"/>
                  </a:ext>
                </a:extLst>
              </a:tr>
              <a:tr h="25215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Positron</a:t>
                      </a:r>
                      <a:r>
                        <a:rPr lang="en-US" altLang="zh-CN" sz="1200" baseline="0" dirty="0" smtClean="0"/>
                        <a:t> Ring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Extruded</a:t>
                      </a:r>
                      <a:r>
                        <a:rPr lang="en-US" altLang="zh-CN" sz="1200" baseline="0" dirty="0" smtClean="0"/>
                        <a:t> copper, NEG film</a:t>
                      </a:r>
                      <a:endParaRPr lang="zh-CN" altLang="en-US" sz="1200" dirty="0" smtClean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56×75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651053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MDI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Copper/</a:t>
                      </a:r>
                      <a:r>
                        <a:rPr lang="en-GB" altLang="zh-CN" sz="1200" dirty="0" smtClean="0"/>
                        <a:t>tungsten alloy, </a:t>
                      </a:r>
                      <a:r>
                        <a:rPr lang="en-US" altLang="zh-CN" sz="1200" baseline="0" dirty="0" smtClean="0"/>
                        <a:t>NEG film</a:t>
                      </a:r>
                      <a:endParaRPr lang="zh-CN" altLang="en-US" sz="12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× 10</a:t>
                      </a:r>
                      <a:r>
                        <a:rPr lang="en-US" altLang="zh-CN" sz="12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φ20</a:t>
                      </a:r>
                      <a:endParaRPr lang="zh-CN" alt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3266695"/>
                  </a:ext>
                </a:extLst>
              </a:tr>
            </a:tbl>
          </a:graphicData>
        </a:graphic>
      </p:graphicFrame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1" y="2006142"/>
            <a:ext cx="3769482" cy="231066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90571" y="1675543"/>
            <a:ext cx="3769482" cy="300082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350" dirty="0"/>
              <a:t>Vacuum of Electron Ring 6m long pipe simulation</a:t>
            </a:r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0548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704" y="116444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Ellipse VS Circle of vacuum chamber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738289" y="6985183"/>
            <a:ext cx="2133600" cy="365125"/>
          </a:xfrm>
        </p:spPr>
        <p:txBody>
          <a:bodyPr/>
          <a:lstStyle/>
          <a:p>
            <a:fld id="{E03853AB-8515-40A7-8EBE-6DC200A2F7A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49179" y="5408155"/>
            <a:ext cx="7939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Vacuum </a:t>
            </a:r>
            <a:r>
              <a:rPr lang="en-US" altLang="zh-CN" dirty="0" smtClean="0"/>
              <a:t>value deterioration is </a:t>
            </a:r>
            <a:r>
              <a:rPr lang="en-US" altLang="zh-CN" dirty="0"/>
              <a:t>about 28</a:t>
            </a:r>
            <a:r>
              <a:rPr lang="en-US" altLang="zh-CN" dirty="0" smtClean="0"/>
              <a:t>%;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The cost will reduce about 7.61 million yuan.</a:t>
            </a: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749179" y="1752562"/>
            <a:ext cx="8099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Synchrotron radiation gas load </a:t>
            </a:r>
            <a:r>
              <a:rPr lang="zh-CN" altLang="en-US" sz="1600" dirty="0" smtClean="0"/>
              <a:t>Q</a:t>
            </a:r>
            <a:r>
              <a:rPr lang="zh-CN" altLang="en-US" sz="1600" baseline="-25000" dirty="0" smtClean="0"/>
              <a:t>LS</a:t>
            </a:r>
            <a:r>
              <a:rPr lang="zh-CN" altLang="en-US" sz="1600" dirty="0" smtClean="0"/>
              <a:t> </a:t>
            </a:r>
            <a:r>
              <a:rPr lang="zh-CN" altLang="en-US" sz="1600" dirty="0"/>
              <a:t>= </a:t>
            </a:r>
            <a:r>
              <a:rPr lang="en-US" altLang="zh-CN" sz="1600" dirty="0" smtClean="0"/>
              <a:t>1.5×</a:t>
            </a:r>
            <a:r>
              <a:rPr lang="zh-CN" altLang="en-US" sz="1600" dirty="0"/>
              <a:t>10</a:t>
            </a:r>
            <a:r>
              <a:rPr lang="zh-CN" altLang="en-US" sz="1600" baseline="30000" dirty="0"/>
              <a:t>-8 </a:t>
            </a:r>
            <a:r>
              <a:rPr lang="zh-CN" altLang="en-US" sz="1600" baseline="30000" dirty="0" smtClean="0"/>
              <a:t>                    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Thermal load gas </a:t>
            </a:r>
            <a:r>
              <a:rPr lang="en-US" altLang="zh-CN" sz="1600" dirty="0"/>
              <a:t>q= </a:t>
            </a:r>
            <a:r>
              <a:rPr lang="en-US" altLang="zh-CN" sz="1600" dirty="0" smtClean="0"/>
              <a:t>1.0×</a:t>
            </a:r>
            <a:r>
              <a:rPr lang="zh-CN" altLang="en-US" sz="1600" dirty="0"/>
              <a:t>10</a:t>
            </a:r>
            <a:r>
              <a:rPr lang="zh-CN" altLang="en-US" sz="1600" baseline="30000" dirty="0" smtClean="0"/>
              <a:t>-</a:t>
            </a:r>
            <a:r>
              <a:rPr lang="en-US" altLang="zh-CN" sz="1600" baseline="30000" dirty="0" smtClean="0"/>
              <a:t>11</a:t>
            </a:r>
            <a:endParaRPr lang="en-US" altLang="zh-CN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/>
              <a:t> Suppose </a:t>
            </a:r>
            <a:r>
              <a:rPr lang="en-US" altLang="zh-CN" sz="1600" dirty="0"/>
              <a:t>every 6 meters </a:t>
            </a:r>
            <a:r>
              <a:rPr lang="en-US" altLang="zh-CN" sz="1600" dirty="0" smtClean="0"/>
              <a:t>put </a:t>
            </a:r>
            <a:r>
              <a:rPr lang="en-US" altLang="zh-CN" sz="1600" dirty="0"/>
              <a:t>an ion </a:t>
            </a:r>
            <a:r>
              <a:rPr lang="en-US" altLang="zh-CN" sz="1600" dirty="0" smtClean="0"/>
              <a:t>pump of 100L/s</a:t>
            </a:r>
            <a:r>
              <a:rPr lang="en-US" altLang="zh-CN" sz="1600" dirty="0"/>
              <a:t>;</a:t>
            </a:r>
            <a:endParaRPr lang="zh-CN" altLang="en-US" sz="1600" baseline="30000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140968"/>
            <a:ext cx="3075753" cy="18854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29" y="3140968"/>
            <a:ext cx="1971681" cy="16893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6" y="3105562"/>
            <a:ext cx="2918590" cy="21476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1566" y="1156901"/>
            <a:ext cx="7999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 smtClean="0"/>
              <a:t>Comparison cross </a:t>
            </a:r>
            <a:r>
              <a:rPr lang="en-US" altLang="zh-CN" dirty="0"/>
              <a:t>section  between </a:t>
            </a:r>
            <a:r>
              <a:rPr lang="en-US" altLang="zh-CN" dirty="0" smtClean="0"/>
              <a:t> </a:t>
            </a:r>
            <a:r>
              <a:rPr lang="en-US" altLang="zh-CN" b="1" dirty="0" smtClean="0"/>
              <a:t>ellipse</a:t>
            </a:r>
            <a:r>
              <a:rPr lang="en-US" altLang="zh-CN" dirty="0" smtClean="0"/>
              <a:t> and </a:t>
            </a:r>
            <a:r>
              <a:rPr lang="en-US" altLang="zh-CN" b="1" dirty="0" smtClean="0"/>
              <a:t>circle</a:t>
            </a:r>
            <a:r>
              <a:rPr lang="en-US" altLang="zh-CN" dirty="0" smtClean="0"/>
              <a:t> of the </a:t>
            </a:r>
            <a:r>
              <a:rPr lang="en-US" altLang="zh-CN" dirty="0"/>
              <a:t>vacuum </a:t>
            </a:r>
            <a:r>
              <a:rPr lang="en-US" altLang="zh-CN" dirty="0" smtClean="0"/>
              <a:t>chamber of storage ring</a:t>
            </a:r>
            <a:r>
              <a:rPr lang="en-US" altLang="zh-CN" dirty="0"/>
              <a:t>.</a:t>
            </a:r>
            <a:endParaRPr lang="zh-CN" altLang="en-US" dirty="0"/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757800"/>
              </p:ext>
            </p:extLst>
          </p:nvPr>
        </p:nvGraphicFramePr>
        <p:xfrm>
          <a:off x="5059746" y="1887153"/>
          <a:ext cx="1294928" cy="26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7" imgW="977760" imgH="203040" progId="Equation.DSMT4">
                  <p:embed/>
                </p:oleObj>
              </mc:Choice>
              <mc:Fallback>
                <p:oleObj name="Equation" r:id="rId7" imgW="9777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59746" y="1887153"/>
                        <a:ext cx="1294928" cy="269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40815"/>
              </p:ext>
            </p:extLst>
          </p:nvPr>
        </p:nvGraphicFramePr>
        <p:xfrm>
          <a:off x="3735529" y="2226901"/>
          <a:ext cx="1353533" cy="26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9" imgW="1041120" imgH="203040" progId="Equation.DSMT4">
                  <p:embed/>
                </p:oleObj>
              </mc:Choice>
              <mc:Fallback>
                <p:oleObj name="Equation" r:id="rId9" imgW="1041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35529" y="2226901"/>
                        <a:ext cx="1353533" cy="264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21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EA53-4DB1-4D95-B40D-C748397C9D0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82190" y="1604962"/>
            <a:ext cx="1899285" cy="1965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140" y="1604964"/>
            <a:ext cx="1798796" cy="19445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4497"/>
          <a:stretch>
            <a:fillRect/>
          </a:stretch>
        </p:blipFill>
        <p:spPr>
          <a:xfrm>
            <a:off x="2285526" y="3711416"/>
            <a:ext cx="1895951" cy="190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r="9392"/>
          <a:stretch>
            <a:fillRect/>
          </a:stretch>
        </p:blipFill>
        <p:spPr>
          <a:xfrm>
            <a:off x="4539142" y="3711418"/>
            <a:ext cx="1787366" cy="190452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15617" y="2587943"/>
            <a:ext cx="1080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Porotype </a:t>
            </a:r>
            <a:r>
              <a:rPr lang="en-US" altLang="zh-CN" sz="1350" dirty="0">
                <a:latin typeface="华光中长宋_CNKI" panose="02000500000000000000" pitchFamily="2" charset="-122"/>
                <a:ea typeface="华光中长宋_CNKI" panose="02000500000000000000" pitchFamily="2" charset="-122"/>
              </a:rPr>
              <a:t>I</a:t>
            </a:r>
            <a:r>
              <a:rPr lang="zh-CN" altLang="en-US" sz="1350" dirty="0"/>
              <a:t>：</a:t>
            </a:r>
            <a:endParaRPr lang="en-US" altLang="zh-CN" sz="1350" dirty="0"/>
          </a:p>
        </p:txBody>
      </p:sp>
      <p:sp>
        <p:nvSpPr>
          <p:cNvPr id="10" name="文本框 9"/>
          <p:cNvSpPr txBox="1"/>
          <p:nvPr/>
        </p:nvSpPr>
        <p:spPr>
          <a:xfrm>
            <a:off x="1115617" y="4293097"/>
            <a:ext cx="1080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Porotype </a:t>
            </a:r>
            <a:r>
              <a:rPr lang="en-US" altLang="zh-CN" sz="1350" dirty="0">
                <a:latin typeface="华光中长宋_CNKI" panose="02000500000000000000" pitchFamily="2" charset="-122"/>
                <a:ea typeface="华光中长宋_CNKI" panose="02000500000000000000" pitchFamily="2" charset="-122"/>
              </a:rPr>
              <a:t>II</a:t>
            </a:r>
            <a:r>
              <a:rPr lang="zh-CN" altLang="en-US" sz="1350" dirty="0"/>
              <a:t>：</a:t>
            </a:r>
            <a:endParaRPr lang="en-US" altLang="zh-CN" sz="1350" dirty="0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14306" y="116632"/>
            <a:ext cx="8072494" cy="72547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Porotype  </a:t>
            </a:r>
            <a:r>
              <a:rPr lang="en-US" altLang="zh-CN" dirty="0"/>
              <a:t>of RF shielding </a:t>
            </a:r>
            <a:r>
              <a:rPr lang="en-US" altLang="zh-CN" dirty="0" smtClean="0"/>
              <a:t>bellows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18350" y="5663033"/>
            <a:ext cx="8002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force is uniformly from different fingers and meets the target of 125±25g.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prototypes of RF shielding bellows have been fabricated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79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84A759-CA27-43A1-AEBB-968BC24BC8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879" y="1646803"/>
            <a:ext cx="6686550" cy="3630227"/>
          </a:xfrm>
        </p:spPr>
        <p:txBody>
          <a:bodyPr>
            <a:noAutofit/>
          </a:bodyPr>
          <a:lstStyle/>
          <a:p>
            <a:pPr algn="just"/>
            <a:r>
              <a:rPr lang="en-US" altLang="zh-CN" sz="13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6 m long simple vacuum furnace is  fabricated, which is used to weld the water cooling channels of Cu chambers through low temperature brazing solder.</a:t>
            </a:r>
          </a:p>
          <a:p>
            <a:pPr algn="just"/>
            <a:r>
              <a:rPr lang="en-US" altLang="zh-CN" sz="13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welding seams are checked by wire-electrode cutting. The welding joints are smooth and have good contacting.</a:t>
            </a:r>
          </a:p>
          <a:p>
            <a:pPr algn="just"/>
            <a:r>
              <a:rPr lang="en-US" altLang="zh-CN" sz="13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prototypes of copper &amp; aluminum vacuum chambers with a length of 6 m have been fabricated and tested, which meet the engineering requirements.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40B9DC5-C20B-4934-B196-63FE6E165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 and Al vacuum chamber </a:t>
            </a:r>
            <a:r>
              <a:rPr kumimoji="1"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prototypes</a:t>
            </a:r>
            <a:endParaRPr kumimoji="1" lang="zh-CN" alt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B10A225-282F-4FF3-8335-E57838D5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2" t="54048"/>
          <a:stretch>
            <a:fillRect/>
          </a:stretch>
        </p:blipFill>
        <p:spPr bwMode="auto">
          <a:xfrm>
            <a:off x="2741090" y="4940208"/>
            <a:ext cx="1608476" cy="7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1583959D-9534-4388-8185-7A996E98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66" y="3686228"/>
            <a:ext cx="1067091" cy="18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64188C44-A82E-47DB-88D7-CD4E8ED5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02083" y="3711172"/>
            <a:ext cx="1379337" cy="183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7F93CF5C-AFA4-4CE1-8287-4A4E2F9D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2923" y="3711172"/>
            <a:ext cx="1379337" cy="183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2AF820F8-3EF7-49A5-A945-62F4EC0F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2592" y="4384274"/>
            <a:ext cx="689619" cy="51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4786" y="3686226"/>
            <a:ext cx="1742632" cy="125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F57D0970-3A18-4543-A447-26F38F3962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044" y="2082351"/>
            <a:ext cx="2297274" cy="172295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8400" b="20201"/>
          <a:stretch/>
        </p:blipFill>
        <p:spPr bwMode="auto">
          <a:xfrm>
            <a:off x="1296507" y="4424134"/>
            <a:ext cx="3687643" cy="12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69622" y="1711832"/>
            <a:ext cx="577864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8" indent="-214318">
              <a:buFont typeface="Wingdings" panose="05000000000000000000" pitchFamily="2" charset="2"/>
              <a:buChar char="n"/>
            </a:pPr>
            <a:r>
              <a:rPr lang="en-US" altLang="zh-CN" sz="13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Vacuum pipes fabricated for NEG coating </a:t>
            </a:r>
            <a:endParaRPr lang="zh-CN" altLang="en-US" sz="13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70412" y="4080169"/>
            <a:ext cx="63897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8" indent="-214318">
              <a:buFont typeface="Wingdings" panose="05000000000000000000" pitchFamily="2" charset="2"/>
              <a:buChar char="ü"/>
            </a:pPr>
            <a:r>
              <a:rPr lang="en-US" altLang="zh-CN" sz="1350" dirty="0"/>
              <a:t>Vacuum pipes will be degreasing,  </a:t>
            </a:r>
            <a:endParaRPr lang="zh-CN" altLang="en-US" sz="135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9" y="2059859"/>
            <a:ext cx="1286514" cy="1715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22110" r="13814" b="2080"/>
          <a:stretch/>
        </p:blipFill>
        <p:spPr>
          <a:xfrm>
            <a:off x="3005825" y="2059858"/>
            <a:ext cx="1389746" cy="17116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08293" y="3771539"/>
            <a:ext cx="70416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/>
              <a:t>etching</a:t>
            </a:r>
            <a:endParaRPr lang="zh-CN" altLang="en-US" sz="1350" dirty="0"/>
          </a:p>
        </p:txBody>
      </p:sp>
      <p:sp>
        <p:nvSpPr>
          <p:cNvPr id="6" name="矩形 5"/>
          <p:cNvSpPr/>
          <p:nvPr/>
        </p:nvSpPr>
        <p:spPr>
          <a:xfrm>
            <a:off x="3130375" y="3793332"/>
            <a:ext cx="9723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/>
              <a:t>passivation</a:t>
            </a:r>
            <a:endParaRPr lang="zh-CN" altLang="en-US" sz="135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785" y="3775027"/>
            <a:ext cx="2800556" cy="2143902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607777" y="2059859"/>
            <a:ext cx="1855848" cy="1755966"/>
            <a:chOff x="4998816" y="1603478"/>
            <a:chExt cx="1872209" cy="196154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AECEF82-B880-4050-80AB-BA3024479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15"/>
            <a:stretch/>
          </p:blipFill>
          <p:spPr>
            <a:xfrm>
              <a:off x="4998817" y="1628604"/>
              <a:ext cx="1872208" cy="193641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4998816" y="1849769"/>
              <a:ext cx="758846" cy="3352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50" dirty="0"/>
                <a:t>5 um</a:t>
              </a:r>
              <a:endParaRPr lang="zh-CN" altLang="en-US" sz="1350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998818" y="1603478"/>
              <a:ext cx="755329" cy="3352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CN" altLang="en-US" sz="1350" dirty="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127142" y="1685022"/>
              <a:ext cx="454201" cy="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文本框 24"/>
          <p:cNvSpPr txBox="1"/>
          <p:nvPr/>
        </p:nvSpPr>
        <p:spPr>
          <a:xfrm>
            <a:off x="5112061" y="5719114"/>
            <a:ext cx="33292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The content of oxygen decreases as depth of Cu surface</a:t>
            </a:r>
            <a:endParaRPr lang="zh-CN" altLang="en-US" sz="1050" dirty="0"/>
          </a:p>
        </p:txBody>
      </p:sp>
      <p:sp>
        <p:nvSpPr>
          <p:cNvPr id="26" name="标题 25"/>
          <p:cNvSpPr>
            <a:spLocks noGrp="1"/>
          </p:cNvSpPr>
          <p:nvPr>
            <p:ph type="title"/>
          </p:nvPr>
        </p:nvSpPr>
        <p:spPr>
          <a:xfrm>
            <a:off x="716803" y="482877"/>
            <a:ext cx="7439515" cy="54410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微软雅黑" panose="020B0503020204020204" pitchFamily="34" charset="-122"/>
              </a:rPr>
              <a:t>Preparation of Cu substrate for NEG </a:t>
            </a:r>
            <a:r>
              <a:rPr lang="en-US" altLang="zh-CN" dirty="0" smtClean="0">
                <a:latin typeface="微软雅黑" panose="020B0503020204020204" pitchFamily="34" charset="-122"/>
              </a:rPr>
              <a:t>coating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269188"/>
      </p:ext>
    </p:extLst>
  </p:cSld>
  <p:clrMapOvr>
    <a:masterClrMapping/>
  </p:clrMapOvr>
  <p:transition advTm="3214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9" y="5101048"/>
            <a:ext cx="1232297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t="-414" r="25514" b="327"/>
          <a:stretch>
            <a:fillRect/>
          </a:stretch>
        </p:blipFill>
        <p:spPr bwMode="auto">
          <a:xfrm>
            <a:off x="6369701" y="2251577"/>
            <a:ext cx="1765594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517396" y="359122"/>
            <a:ext cx="6054328" cy="5441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dirty="0" smtClean="0"/>
              <a:t>6 m </a:t>
            </a:r>
            <a:r>
              <a:rPr lang="en-US" altLang="zh-CN" dirty="0"/>
              <a:t>vacuum pipe NEG coating 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4102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84" y="2270281"/>
            <a:ext cx="2025001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13" y="5101048"/>
            <a:ext cx="1800225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5846" r="27396" b="18481"/>
          <a:stretch>
            <a:fillRect/>
          </a:stretch>
        </p:blipFill>
        <p:spPr bwMode="auto">
          <a:xfrm>
            <a:off x="6058991" y="5089140"/>
            <a:ext cx="81081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图片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t="-89" r="19020" b="-900"/>
          <a:stretch>
            <a:fillRect/>
          </a:stretch>
        </p:blipFill>
        <p:spPr bwMode="auto">
          <a:xfrm>
            <a:off x="1403648" y="5101046"/>
            <a:ext cx="102631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图片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26" y="5101048"/>
            <a:ext cx="1800225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0"/>
          <a:stretch/>
        </p:blipFill>
        <p:spPr bwMode="auto">
          <a:xfrm>
            <a:off x="1403648" y="2276872"/>
            <a:ext cx="2564384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/>
          </p:cNvPr>
          <p:cNvSpPr txBox="1"/>
          <p:nvPr/>
        </p:nvSpPr>
        <p:spPr>
          <a:xfrm>
            <a:off x="1115616" y="1171982"/>
            <a:ext cx="7477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/>
              <a:t>6 m vacuum </a:t>
            </a:r>
            <a:r>
              <a:rPr lang="en-US" altLang="zh-CN" sz="2000" dirty="0" smtClean="0"/>
              <a:t>pipe have been installed on the coating setup carefully, and there are two cathodes in  it to uniform the thickness of film.</a:t>
            </a:r>
            <a:endParaRPr lang="zh-CN" altLang="en-US" b="1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16" name="文本框 15">
            <a:extLst/>
          </p:cNvPr>
          <p:cNvSpPr txBox="1"/>
          <p:nvPr/>
        </p:nvSpPr>
        <p:spPr>
          <a:xfrm>
            <a:off x="6300991" y="2218751"/>
            <a:ext cx="877163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350" b="1" dirty="0">
                <a:solidFill>
                  <a:srgbClr val="FF0000"/>
                </a:solidFill>
                <a:highlight>
                  <a:srgbClr val="C0C0C0"/>
                </a:highlight>
              </a:rPr>
              <a:t>视窗位置</a:t>
            </a:r>
          </a:p>
        </p:txBody>
      </p:sp>
      <p:sp>
        <p:nvSpPr>
          <p:cNvPr id="17" name="文本框 16">
            <a:extLst/>
          </p:cNvPr>
          <p:cNvSpPr txBox="1"/>
          <p:nvPr/>
        </p:nvSpPr>
        <p:spPr>
          <a:xfrm>
            <a:off x="2110578" y="5946339"/>
            <a:ext cx="1396536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350" b="1" dirty="0">
                <a:solidFill>
                  <a:srgbClr val="FF0000"/>
                </a:solidFill>
                <a:highlight>
                  <a:srgbClr val="C0C0C0"/>
                </a:highlight>
              </a:rPr>
              <a:t>调节波纹管优化</a:t>
            </a:r>
          </a:p>
        </p:txBody>
      </p:sp>
      <p:sp>
        <p:nvSpPr>
          <p:cNvPr id="18" name="文本框 17">
            <a:extLst/>
          </p:cNvPr>
          <p:cNvSpPr txBox="1"/>
          <p:nvPr/>
        </p:nvSpPr>
        <p:spPr>
          <a:xfrm>
            <a:off x="4534503" y="5631878"/>
            <a:ext cx="105028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350" b="1" dirty="0" smtClean="0">
                <a:solidFill>
                  <a:srgbClr val="FF0000"/>
                </a:solidFill>
                <a:highlight>
                  <a:srgbClr val="C0C0C0"/>
                </a:highlight>
              </a:rPr>
              <a:t>无支撑</a:t>
            </a:r>
            <a:r>
              <a:rPr lang="zh-CN" altLang="en-US" sz="1350" b="1" dirty="0">
                <a:solidFill>
                  <a:srgbClr val="FF0000"/>
                </a:solidFill>
                <a:highlight>
                  <a:srgbClr val="C0C0C0"/>
                </a:highlight>
              </a:rPr>
              <a:t>丝靶</a:t>
            </a:r>
          </a:p>
        </p:txBody>
      </p:sp>
      <p:sp>
        <p:nvSpPr>
          <p:cNvPr id="19" name="文本框 16">
            <a:extLst/>
          </p:cNvPr>
          <p:cNvSpPr txBox="1"/>
          <p:nvPr/>
        </p:nvSpPr>
        <p:spPr>
          <a:xfrm>
            <a:off x="6052875" y="5929425"/>
            <a:ext cx="877163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1350" b="1" dirty="0">
                <a:solidFill>
                  <a:srgbClr val="FF0000"/>
                </a:solidFill>
                <a:highlight>
                  <a:srgbClr val="C0C0C0"/>
                </a:highlight>
              </a:rPr>
              <a:t>陶瓷支撑</a:t>
            </a:r>
          </a:p>
        </p:txBody>
      </p:sp>
    </p:spTree>
    <p:extLst>
      <p:ext uri="{BB962C8B-B14F-4D97-AF65-F5344CB8AC3E}">
        <p14:creationId xmlns:p14="http://schemas.microsoft.com/office/powerpoint/2010/main" val="29754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/>
          </p:cNvPr>
          <p:cNvSpPr>
            <a:spLocks noGrp="1"/>
          </p:cNvSpPr>
          <p:nvPr>
            <p:ph type="title"/>
          </p:nvPr>
        </p:nvSpPr>
        <p:spPr>
          <a:xfrm>
            <a:off x="673896" y="260648"/>
            <a:ext cx="7066455" cy="54411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 smtClean="0"/>
              <a:t>Pumping speed test setup in </a:t>
            </a:r>
            <a:r>
              <a:rPr lang="en-US" altLang="zh-CN" dirty="0"/>
              <a:t>D</a:t>
            </a:r>
            <a:r>
              <a:rPr lang="en-US" altLang="zh-CN" dirty="0" smtClean="0"/>
              <a:t>ongguan</a:t>
            </a:r>
            <a:endParaRPr lang="zh-CN" altLang="en-US" dirty="0"/>
          </a:p>
        </p:txBody>
      </p:sp>
      <p:pic>
        <p:nvPicPr>
          <p:cNvPr id="5123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0" b="25224"/>
          <a:stretch>
            <a:fillRect/>
          </a:stretch>
        </p:blipFill>
        <p:spPr bwMode="auto">
          <a:xfrm>
            <a:off x="1318117" y="2060848"/>
            <a:ext cx="4154091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文本框 8"/>
          <p:cNvSpPr txBox="1">
            <a:spLocks noChangeArrowheads="1"/>
          </p:cNvSpPr>
          <p:nvPr/>
        </p:nvSpPr>
        <p:spPr bwMode="auto">
          <a:xfrm>
            <a:off x="5003102" y="2153714"/>
            <a:ext cx="36420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 b="1">
                <a:solidFill>
                  <a:srgbClr val="FF0000"/>
                </a:solidFill>
              </a:rPr>
              <a:t>P1</a:t>
            </a:r>
            <a:endParaRPr lang="zh-CN" altLang="en-US" sz="1350" b="1">
              <a:solidFill>
                <a:srgbClr val="FF0000"/>
              </a:solidFill>
            </a:endParaRPr>
          </a:p>
        </p:txBody>
      </p:sp>
      <p:sp>
        <p:nvSpPr>
          <p:cNvPr id="5125" name="文本框 12"/>
          <p:cNvSpPr txBox="1">
            <a:spLocks noChangeArrowheads="1"/>
          </p:cNvSpPr>
          <p:nvPr/>
        </p:nvSpPr>
        <p:spPr bwMode="auto">
          <a:xfrm>
            <a:off x="3067146" y="2212055"/>
            <a:ext cx="33694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 b="1">
                <a:solidFill>
                  <a:srgbClr val="FF0000"/>
                </a:solidFill>
              </a:rPr>
              <a:t>P2</a:t>
            </a:r>
            <a:endParaRPr lang="zh-CN" altLang="en-US" sz="1350" b="1">
              <a:solidFill>
                <a:srgbClr val="FF0000"/>
              </a:solidFill>
            </a:endParaRPr>
          </a:p>
        </p:txBody>
      </p:sp>
      <p:sp>
        <p:nvSpPr>
          <p:cNvPr id="5126" name="文本框 13"/>
          <p:cNvSpPr txBox="1">
            <a:spLocks noChangeArrowheads="1"/>
          </p:cNvSpPr>
          <p:nvPr/>
        </p:nvSpPr>
        <p:spPr bwMode="auto">
          <a:xfrm>
            <a:off x="2590895" y="2306116"/>
            <a:ext cx="36420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 b="1">
                <a:solidFill>
                  <a:srgbClr val="FF0000"/>
                </a:solidFill>
              </a:rPr>
              <a:t>P3</a:t>
            </a:r>
            <a:endParaRPr lang="zh-CN" altLang="en-US" sz="1350" b="1">
              <a:solidFill>
                <a:srgbClr val="FF0000"/>
              </a:solidFill>
            </a:endParaRPr>
          </a:p>
        </p:txBody>
      </p:sp>
      <p:sp>
        <p:nvSpPr>
          <p:cNvPr id="5127" name="文本框 12"/>
          <p:cNvSpPr txBox="1">
            <a:spLocks noChangeArrowheads="1"/>
          </p:cNvSpPr>
          <p:nvPr/>
        </p:nvSpPr>
        <p:spPr bwMode="auto">
          <a:xfrm>
            <a:off x="3175491" y="1991791"/>
            <a:ext cx="6727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 b="1">
                <a:solidFill>
                  <a:srgbClr val="FF0000"/>
                </a:solidFill>
              </a:rPr>
              <a:t>RGA2</a:t>
            </a:r>
            <a:endParaRPr lang="zh-CN" altLang="en-US" sz="1350" b="1">
              <a:solidFill>
                <a:srgbClr val="FF0000"/>
              </a:solidFill>
            </a:endParaRPr>
          </a:p>
        </p:txBody>
      </p:sp>
      <p:sp>
        <p:nvSpPr>
          <p:cNvPr id="5128" name="文本框 12"/>
          <p:cNvSpPr txBox="1">
            <a:spLocks noChangeArrowheads="1"/>
          </p:cNvSpPr>
          <p:nvPr/>
        </p:nvSpPr>
        <p:spPr bwMode="auto">
          <a:xfrm>
            <a:off x="4694729" y="1985836"/>
            <a:ext cx="6727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 b="1">
                <a:solidFill>
                  <a:srgbClr val="FF0000"/>
                </a:solidFill>
              </a:rPr>
              <a:t>RGA1</a:t>
            </a:r>
            <a:endParaRPr lang="zh-CN" altLang="en-US" sz="1350" b="1">
              <a:solidFill>
                <a:srgbClr val="FF0000"/>
              </a:solidFill>
            </a:endParaRPr>
          </a:p>
        </p:txBody>
      </p:sp>
      <p:sp>
        <p:nvSpPr>
          <p:cNvPr id="5129" name="文本框 13"/>
          <p:cNvSpPr txBox="1">
            <a:spLocks noChangeArrowheads="1"/>
          </p:cNvSpPr>
          <p:nvPr/>
        </p:nvSpPr>
        <p:spPr bwMode="auto">
          <a:xfrm>
            <a:off x="2182511" y="3018110"/>
            <a:ext cx="51167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350" b="1">
                <a:solidFill>
                  <a:srgbClr val="FF0000"/>
                </a:solidFill>
              </a:rPr>
              <a:t>TMP</a:t>
            </a:r>
            <a:endParaRPr lang="zh-CN" altLang="en-US" sz="1350" b="1">
              <a:solidFill>
                <a:srgbClr val="FF0000"/>
              </a:solidFill>
            </a:endParaRPr>
          </a:p>
        </p:txBody>
      </p:sp>
      <p:sp>
        <p:nvSpPr>
          <p:cNvPr id="5130" name="椭圆 4"/>
          <p:cNvSpPr>
            <a:spLocks noChangeArrowheads="1"/>
          </p:cNvSpPr>
          <p:nvPr/>
        </p:nvSpPr>
        <p:spPr bwMode="auto">
          <a:xfrm>
            <a:off x="2933796" y="2714499"/>
            <a:ext cx="80962" cy="80962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5131" name="文本框 12"/>
          <p:cNvSpPr txBox="1">
            <a:spLocks noChangeArrowheads="1"/>
          </p:cNvSpPr>
          <p:nvPr/>
        </p:nvSpPr>
        <p:spPr bwMode="auto">
          <a:xfrm>
            <a:off x="3014758" y="2621630"/>
            <a:ext cx="89058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350" b="1">
                <a:solidFill>
                  <a:srgbClr val="FF0000"/>
                </a:solidFill>
              </a:rPr>
              <a:t>小孔</a:t>
            </a:r>
            <a:r>
              <a:rPr lang="en-US" altLang="zh-CN" sz="1350" b="1">
                <a:solidFill>
                  <a:srgbClr val="FF0000"/>
                </a:solidFill>
              </a:rPr>
              <a:t>4mm</a:t>
            </a:r>
            <a:endParaRPr lang="zh-CN" altLang="en-US" sz="1350" b="1">
              <a:solidFill>
                <a:srgbClr val="FF0000"/>
              </a:solidFill>
            </a:endParaRPr>
          </a:p>
        </p:txBody>
      </p:sp>
      <p:sp>
        <p:nvSpPr>
          <p:cNvPr id="5132" name="文本框 13"/>
          <p:cNvSpPr txBox="1">
            <a:spLocks noChangeArrowheads="1"/>
          </p:cNvSpPr>
          <p:nvPr/>
        </p:nvSpPr>
        <p:spPr bwMode="auto">
          <a:xfrm>
            <a:off x="1306704" y="2504949"/>
            <a:ext cx="392415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350" b="1">
                <a:solidFill>
                  <a:srgbClr val="FF0000"/>
                </a:solidFill>
              </a:rPr>
              <a:t>氢气罐</a:t>
            </a:r>
          </a:p>
        </p:txBody>
      </p:sp>
      <p:pic>
        <p:nvPicPr>
          <p:cNvPr id="5133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57" y="2060848"/>
            <a:ext cx="2159794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70293" y="4093200"/>
            <a:ext cx="784887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Rent one house from an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enterprise near Dongguan, which can use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H</a:t>
            </a:r>
            <a:r>
              <a:rPr lang="en-US" altLang="zh-CN" baseline="-25000" dirty="0" smtClean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and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Facility of pumping speed test have been finished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Currently,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some tests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have been </a:t>
            </a:r>
            <a:r>
              <a:rPr lang="en-US" altLang="zh-CN" dirty="0" smtClean="0">
                <a:solidFill>
                  <a:srgbClr val="333333"/>
                </a:solidFill>
                <a:latin typeface="Arial" panose="020B0604020202020204" pitchFamily="34" charset="0"/>
              </a:rPr>
              <a:t>carried out,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and the platform hardware and test process need to be further optimized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010,&quot;width&quot;:7740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28825</TotalTime>
  <Words>905</Words>
  <Application>Microsoft Office PowerPoint</Application>
  <PresentationFormat>全屏显示(4:3)</PresentationFormat>
  <Paragraphs>117</Paragraphs>
  <Slides>15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Microsoft YaHei UI</vt:lpstr>
      <vt:lpstr>等线</vt:lpstr>
      <vt:lpstr>华光中长宋_CNKI</vt:lpstr>
      <vt:lpstr>楷体</vt:lpstr>
      <vt:lpstr>宋体</vt:lpstr>
      <vt:lpstr>微软雅黑</vt:lpstr>
      <vt:lpstr>Arial</vt:lpstr>
      <vt:lpstr>Arial Black</vt:lpstr>
      <vt:lpstr>Calibri</vt:lpstr>
      <vt:lpstr>Symbol</vt:lpstr>
      <vt:lpstr>Times New Roman</vt:lpstr>
      <vt:lpstr>Wingdings</vt:lpstr>
      <vt:lpstr>1_Office 主题​​</vt:lpstr>
      <vt:lpstr>Equation</vt:lpstr>
      <vt:lpstr>Progress of CEPC vacuum system </vt:lpstr>
      <vt:lpstr>Contents</vt:lpstr>
      <vt:lpstr>Preview of CEPC vacuum system</vt:lpstr>
      <vt:lpstr>Ellipse VS Circle of vacuum chamber</vt:lpstr>
      <vt:lpstr>Porotype  of RF shielding bellows</vt:lpstr>
      <vt:lpstr>Cu and Al vacuum chamber prototypes</vt:lpstr>
      <vt:lpstr>Preparation of Cu substrate for NEG coating</vt:lpstr>
      <vt:lpstr>6 m vacuum pipe NEG coating  </vt:lpstr>
      <vt:lpstr>Pumping speed test setup in Dongguan</vt:lpstr>
      <vt:lpstr>Pumping speed test of NEG coating</vt:lpstr>
      <vt:lpstr>Lifetime test of NEG coating</vt:lpstr>
      <vt:lpstr>All metal gate valve develop</vt:lpstr>
      <vt:lpstr>MDI vacuum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&amp; D of the CEPC vacuum system</dc:title>
  <dc:creator>Donghy</dc:creator>
  <cp:lastModifiedBy>mays</cp:lastModifiedBy>
  <cp:revision>545</cp:revision>
  <dcterms:created xsi:type="dcterms:W3CDTF">2014-12-19T08:20:13Z</dcterms:created>
  <dcterms:modified xsi:type="dcterms:W3CDTF">2021-03-24T03:08:09Z</dcterms:modified>
</cp:coreProperties>
</file>