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3" r:id="rId3"/>
    <p:sldId id="397" r:id="rId4"/>
    <p:sldId id="389" r:id="rId5"/>
    <p:sldId id="390" r:id="rId6"/>
    <p:sldId id="391" r:id="rId7"/>
    <p:sldId id="401" r:id="rId8"/>
    <p:sldId id="398" r:id="rId9"/>
    <p:sldId id="353" r:id="rId10"/>
    <p:sldId id="375" r:id="rId11"/>
    <p:sldId id="357" r:id="rId12"/>
    <p:sldId id="399" r:id="rId13"/>
    <p:sldId id="361" r:id="rId14"/>
    <p:sldId id="395" r:id="rId15"/>
    <p:sldId id="380" r:id="rId16"/>
    <p:sldId id="363" r:id="rId17"/>
    <p:sldId id="400" r:id="rId18"/>
    <p:sldId id="351" r:id="rId19"/>
    <p:sldId id="366" r:id="rId20"/>
    <p:sldId id="402" r:id="rId21"/>
    <p:sldId id="36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 俊杰" initials="王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BDD"/>
    <a:srgbClr val="0000FF"/>
    <a:srgbClr val="9F80E4"/>
    <a:srgbClr val="66FF99"/>
    <a:srgbClr val="4822C0"/>
    <a:srgbClr val="E9EEF8"/>
    <a:srgbClr val="6600FF"/>
    <a:srgbClr val="0000CC"/>
    <a:srgbClr val="769289"/>
    <a:srgbClr val="1E5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80"/>
    </p:cViewPr>
  </p:sorter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A4DB4-B286-4BBF-8F64-25266B1D9082}" type="datetimeFigureOut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3D771-356E-4F81-A733-0BF5D97D2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B29AC-3DA3-4B62-A6B7-BE2A41189AB6}" type="datetimeFigureOut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0281-CA5A-496B-AFC0-B6C0EBFF4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43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04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11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73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98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89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32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402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22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145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0281-CA5A-496B-AFC0-B6C0EBFF4C4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2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371-AEDE-4F8A-8607-E9BA6CF299C5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814F-2BBF-459B-BF67-784C1EC58EA6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5C0E-77D4-47C8-AD63-DDBC2A7233CD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48382F53-8199-4B9B-A85C-99CD06301CCF}"/>
              </a:ext>
            </a:extLst>
          </p:cNvPr>
          <p:cNvSpPr/>
          <p:nvPr userDrawn="1"/>
        </p:nvSpPr>
        <p:spPr>
          <a:xfrm>
            <a:off x="1" y="6584290"/>
            <a:ext cx="6095999" cy="2654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9"/>
          <p:cNvSpPr txBox="1">
            <a:spLocks noChangeArrowheads="1"/>
          </p:cNvSpPr>
          <p:nvPr/>
        </p:nvSpPr>
        <p:spPr bwMode="auto">
          <a:xfrm>
            <a:off x="9523703" y="657508"/>
            <a:ext cx="238984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050" b="1" dirty="0">
                <a:latin typeface="Times New Roman" panose="02020603050405020304" pitchFamily="18" charset="0"/>
              </a:rPr>
              <a:t>UNIVERSITY OF SOUTH CHINA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934382"/>
            <a:ext cx="12192000" cy="289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7" descr="校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13892" r="923" b="15616"/>
          <a:stretch>
            <a:fillRect/>
          </a:stretch>
        </p:blipFill>
        <p:spPr bwMode="auto">
          <a:xfrm>
            <a:off x="8627920" y="57150"/>
            <a:ext cx="827087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532" y="104775"/>
            <a:ext cx="25177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 userDrawn="1"/>
            </p:nvSpPr>
            <p:spPr>
              <a:xfrm>
                <a:off x="0" y="6584290"/>
                <a:ext cx="4853909" cy="265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1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e>
                      <m:sup>
                        <m: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altLang="zh-CN" sz="11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CN" altLang="en-US" sz="11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zh-CN" altLang="en-US" sz="1100" b="1" dirty="0">
                    <a:solidFill>
                      <a:schemeClr val="bg1"/>
                    </a:solidFill>
                  </a:rPr>
                  <a:t> </a:t>
                </a:r>
                <a:r>
                  <a:rPr lang="en-US" altLang="zh-CN" sz="1100" b="1" dirty="0">
                    <a:solidFill>
                      <a:schemeClr val="bg1"/>
                    </a:solidFill>
                  </a:rPr>
                  <a:t>mixing contribution to the measured CP asymmetry of</a:t>
                </a:r>
                <a:r>
                  <a:rPr lang="zh-CN" altLang="en-US" sz="11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1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11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sSup>
                      <m:sSupPr>
                        <m:ctrlP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p>
                        <m:r>
                          <a:rPr lang="en-US" altLang="zh-CN" sz="11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zh-CN" altLang="en-US" sz="1400" dirty="0">
                  <a:solidFill>
                    <a:srgbClr val="00206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0" y="6584290"/>
                <a:ext cx="4853909" cy="265457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35F6A1C-DAA4-46AB-9830-7A1E91B2E3F7}"/>
                  </a:ext>
                </a:extLst>
              </p:cNvPr>
              <p:cNvSpPr txBox="1"/>
              <p:nvPr userDrawn="1"/>
            </p:nvSpPr>
            <p:spPr>
              <a:xfrm>
                <a:off x="2977979" y="3242635"/>
                <a:ext cx="6153664" cy="3727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800" dirty="0">
                    <a:solidFill>
                      <a:schemeClr val="bg1"/>
                    </a:solidFill>
                  </a:rPr>
                  <a:t>机制对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1800" dirty="0">
                    <a:solidFill>
                      <a:schemeClr val="bg1"/>
                    </a:solidFill>
                  </a:rPr>
                  <a:t>衰变道</a:t>
                </a:r>
                <a:r>
                  <a:rPr lang="en-US" altLang="zh-CN" sz="1800" dirty="0">
                    <a:solidFill>
                      <a:schemeClr val="bg1"/>
                    </a:solidFill>
                  </a:rPr>
                  <a:t>CP</a:t>
                </a:r>
                <a:r>
                  <a:rPr lang="zh-CN" altLang="en-US" sz="1800" dirty="0">
                    <a:solidFill>
                      <a:schemeClr val="bg1"/>
                    </a:solidFill>
                  </a:rPr>
                  <a:t>破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35F6A1C-DAA4-46AB-9830-7A1E91B2E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977979" y="3242635"/>
                <a:ext cx="6153664" cy="372731"/>
              </a:xfrm>
              <a:prstGeom prst="rect">
                <a:avLst/>
              </a:prstGeom>
              <a:blipFill>
                <a:blip r:embed="rId5"/>
                <a:stretch>
                  <a:fillRect l="-892" t="-8197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4C016383-E931-4823-8D13-A67EE4797E06}"/>
              </a:ext>
            </a:extLst>
          </p:cNvPr>
          <p:cNvSpPr/>
          <p:nvPr userDrawn="1"/>
        </p:nvSpPr>
        <p:spPr>
          <a:xfrm>
            <a:off x="6096000" y="6584289"/>
            <a:ext cx="6095999" cy="2654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E41B-613E-43A9-A98D-AE14C33FDB1D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1D2E-D169-42AF-AA4B-8F8658307A59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0302-0F97-4CA7-8427-06DEE1EB5F34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A38D-59AF-4819-A1F4-8F062344CDE5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E063-3A6D-4C64-B295-A335372AD5F2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4FF5-469F-420A-B7B0-C1FFDB8250F8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79BB-CEAC-4710-A1D1-166336B294AF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698A-2831-41BA-A3B1-48BF54E8C020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F154-5F47-4D02-ACEF-60BE5429CB6F}" type="datetime1">
              <a:rPr lang="zh-CN" altLang="en-US" smtClean="0"/>
              <a:t>2021/5/2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7F53-ECE0-4318-90E2-54DE9B360F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image" Target="../media/image4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png"/><Relationship Id="rId5" Type="http://schemas.openxmlformats.org/officeDocument/2006/relationships/image" Target="../media/image310.png"/><Relationship Id="rId4" Type="http://schemas.openxmlformats.org/officeDocument/2006/relationships/image" Target="../media/image43.png"/><Relationship Id="rId9" Type="http://schemas.openxmlformats.org/officeDocument/2006/relationships/image" Target="../media/image3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40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png"/><Relationship Id="rId5" Type="http://schemas.openxmlformats.org/officeDocument/2006/relationships/image" Target="../media/image47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640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8.png"/><Relationship Id="rId5" Type="http://schemas.openxmlformats.org/officeDocument/2006/relationships/image" Target="../media/image59.png"/><Relationship Id="rId4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2.png"/><Relationship Id="rId5" Type="http://schemas.openxmlformats.org/officeDocument/2006/relationships/image" Target="../media/image7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6.png"/><Relationship Id="rId4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0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8.png"/><Relationship Id="rId5" Type="http://schemas.openxmlformats.org/officeDocument/2006/relationships/image" Target="../media/image85.png"/><Relationship Id="rId4" Type="http://schemas.openxmlformats.org/officeDocument/2006/relationships/image" Target="../media/image8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4" Type="http://schemas.openxmlformats.org/officeDocument/2006/relationships/image" Target="../media/image810.png"/><Relationship Id="rId9" Type="http://schemas.openxmlformats.org/officeDocument/2006/relationships/image" Target="../media/image9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0" Type="http://schemas.openxmlformats.org/officeDocument/2006/relationships/image" Target="../media/image30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0.png"/><Relationship Id="rId5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F6B7A1AA-28FA-46C6-9439-44DA934C7DEF}"/>
              </a:ext>
            </a:extLst>
          </p:cNvPr>
          <p:cNvSpPr txBox="1"/>
          <p:nvPr/>
        </p:nvSpPr>
        <p:spPr>
          <a:xfrm>
            <a:off x="1518721" y="6002405"/>
            <a:ext cx="9154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第三届重味物理和量子色动力学研讨会   天津   </a:t>
            </a:r>
            <a:r>
              <a:rPr lang="en-US" altLang="zh-CN" sz="2800" dirty="0">
                <a:latin typeface="华文宋体" panose="02010600040101010101" pitchFamily="2" charset="-122"/>
                <a:ea typeface="华文宋体" panose="02010600040101010101" pitchFamily="2" charset="-122"/>
              </a:rPr>
              <a:t>2021/5/3</a:t>
            </a:r>
            <a:endParaRPr lang="zh-CN" altLang="en-US" sz="280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D3DD53-21F4-4122-8521-74659DDC0A34}"/>
              </a:ext>
            </a:extLst>
          </p:cNvPr>
          <p:cNvSpPr txBox="1"/>
          <p:nvPr/>
        </p:nvSpPr>
        <p:spPr>
          <a:xfrm>
            <a:off x="4857771" y="3177303"/>
            <a:ext cx="2476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Sheng Yang</a:t>
            </a:r>
            <a:r>
              <a:rPr lang="en-US" altLang="zh-CN" sz="2400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杨晟</a:t>
            </a:r>
            <a:r>
              <a:rPr lang="en-US" altLang="zh-CN" sz="2400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E00661E-C5E6-4222-8B18-6167D265BD7A}"/>
              </a:ext>
            </a:extLst>
          </p:cNvPr>
          <p:cNvSpPr txBox="1"/>
          <p:nvPr/>
        </p:nvSpPr>
        <p:spPr>
          <a:xfrm>
            <a:off x="3636232" y="3644306"/>
            <a:ext cx="491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University of South China</a:t>
            </a:r>
            <a:r>
              <a:rPr lang="zh-CN" altLang="en-US" sz="2400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（南华大学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7AE149-228E-4F00-B1EC-1EF18091E99B}"/>
              </a:ext>
            </a:extLst>
          </p:cNvPr>
          <p:cNvSpPr txBox="1"/>
          <p:nvPr/>
        </p:nvSpPr>
        <p:spPr>
          <a:xfrm>
            <a:off x="1186952" y="4936435"/>
            <a:ext cx="9818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collaboration with :Zhen-Hua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张振华</a:t>
            </a:r>
            <a:r>
              <a:rPr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Xin-Heng Guo</a:t>
            </a:r>
            <a:r>
              <a:rPr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郭新恒</a:t>
            </a:r>
            <a:r>
              <a:rPr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400" b="1" dirty="0">
              <a:latin typeface="华文宋体" panose="02010600040101010101" pitchFamily="2" charset="-122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9EB8D19C-01B4-4685-96CC-C4D711BCB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0982" y="657508"/>
            <a:ext cx="238984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050" b="1" dirty="0">
                <a:latin typeface="Times New Roman" panose="02020603050405020304" pitchFamily="18" charset="0"/>
              </a:rPr>
              <a:t>UNIVERSITY OF SOUTH CHINA</a:t>
            </a:r>
          </a:p>
        </p:txBody>
      </p:sp>
      <p:pic>
        <p:nvPicPr>
          <p:cNvPr id="7" name="图片 7" descr="校徽">
            <a:extLst>
              <a:ext uri="{FF2B5EF4-FFF2-40B4-BE49-F238E27FC236}">
                <a16:creationId xmlns:a16="http://schemas.microsoft.com/office/drawing/2014/main" id="{C984B8B9-769D-44DA-9421-1543A433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13892" r="923" b="15616"/>
          <a:stretch>
            <a:fillRect/>
          </a:stretch>
        </p:blipFill>
        <p:spPr bwMode="auto">
          <a:xfrm>
            <a:off x="8635199" y="57150"/>
            <a:ext cx="827087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1">
            <a:extLst>
              <a:ext uri="{FF2B5EF4-FFF2-40B4-BE49-F238E27FC236}">
                <a16:creationId xmlns:a16="http://schemas.microsoft.com/office/drawing/2014/main" id="{9CBCEFCB-74E9-4F8A-B154-13922054A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811" y="104775"/>
            <a:ext cx="25177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996662" y="929518"/>
                <a:ext cx="10439403" cy="13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e>
                      <m:sup>
                        <m: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altLang="zh-CN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CN" altLang="en-US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zh-CN" altLang="en-US" sz="4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4000" b="1" dirty="0">
                    <a:solidFill>
                      <a:srgbClr val="FF0000"/>
                    </a:solidFill>
                  </a:rPr>
                  <a:t>mixing contribution to the measured CP asymmetry of</a:t>
                </a:r>
                <a:r>
                  <a:rPr lang="zh-CN" altLang="en-US" sz="4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sSup>
                      <m:sSupPr>
                        <m:ctrlP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p>
                        <m:r>
                          <a:rPr lang="en-US" altLang="zh-CN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zh-CN" altLang="en-US" sz="4000" b="1" dirty="0">
                  <a:solidFill>
                    <a:srgbClr val="00B0F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3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6662" y="929518"/>
                <a:ext cx="10439403" cy="1345048"/>
              </a:xfrm>
              <a:prstGeom prst="rect">
                <a:avLst/>
              </a:prstGeom>
              <a:blipFill>
                <a:blip r:embed="rId5"/>
                <a:stretch>
                  <a:fillRect t="-6787" r="-3211" b="-190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5ABF9E18-554E-4CA0-857D-F57AC9F9BEF0}"/>
              </a:ext>
            </a:extLst>
          </p:cNvPr>
          <p:cNvSpPr txBox="1"/>
          <p:nvPr/>
        </p:nvSpPr>
        <p:spPr>
          <a:xfrm>
            <a:off x="2870130" y="5469420"/>
            <a:ext cx="645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1E56D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Based on: </a:t>
            </a:r>
            <a:r>
              <a:rPr lang="en-US" altLang="zh-CN" sz="2400" dirty="0">
                <a:solidFill>
                  <a:srgbClr val="335BDD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JHEP</a:t>
            </a:r>
            <a:r>
              <a:rPr lang="en-US" altLang="zh-CN" sz="2400" b="0" i="0" dirty="0">
                <a:solidFill>
                  <a:srgbClr val="335BD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  <a:r>
              <a:rPr lang="en-US" altLang="zh-CN" sz="2400" b="0" i="0" dirty="0">
                <a:solidFill>
                  <a:srgbClr val="1E56D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 (2020) 020, [arXiv:2005.09157]</a:t>
            </a:r>
            <a:endParaRPr lang="en-US" altLang="zh-CN" sz="2400" dirty="0">
              <a:solidFill>
                <a:srgbClr val="1E56D4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0" name="矩形 5">
            <a:extLst>
              <a:ext uri="{FF2B5EF4-FFF2-40B4-BE49-F238E27FC236}">
                <a16:creationId xmlns:a16="http://schemas.microsoft.com/office/drawing/2014/main" id="{5D401506-2C6A-433F-860A-3FCEF101234D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8896"/>
            <a:ext cx="12192000" cy="7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灯片编号占位符 1">
            <a:extLst>
              <a:ext uri="{FF2B5EF4-FFF2-40B4-BE49-F238E27FC236}">
                <a16:creationId xmlns:a16="http://schemas.microsoft.com/office/drawing/2014/main" id="{22257BD6-214A-44EB-B583-AA75C66607D0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18061F51-8E12-4AE3-ADC2-4F0618FDF157}"/>
                  </a:ext>
                </a:extLst>
              </p:cNvPr>
              <p:cNvSpPr txBox="1"/>
              <p:nvPr/>
            </p:nvSpPr>
            <p:spPr>
              <a:xfrm>
                <a:off x="623977" y="1061647"/>
                <a:ext cx="4006393" cy="441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parameterized: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18061F51-8E12-4AE3-ADC2-4F0618FDF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77" y="1061647"/>
                <a:ext cx="4006393" cy="441596"/>
              </a:xfrm>
              <a:prstGeom prst="rect">
                <a:avLst/>
              </a:prstGeom>
              <a:blipFill>
                <a:blip r:embed="rId3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02FA80B-6D6E-41E0-AD8B-8764D72D9AFE}"/>
                  </a:ext>
                </a:extLst>
              </p:cNvPr>
              <p:cNvSpPr txBox="1"/>
              <p:nvPr/>
            </p:nvSpPr>
            <p:spPr>
              <a:xfrm>
                <a:off x="2409567" y="1540276"/>
                <a:ext cx="9425751" cy="680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  <m: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zh-CN" altLang="en-US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𝜌𝜔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altLang="zh-C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zh-CN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zh-CN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→3</m:t>
                            </m:r>
                            <m:r>
                              <a:rPr lang="zh-CN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zh-CN" altLang="en-US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 </a:t>
                </a:r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02FA80B-6D6E-41E0-AD8B-8764D72D9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67" y="1540276"/>
                <a:ext cx="9425751" cy="680251"/>
              </a:xfrm>
              <a:prstGeom prst="rect">
                <a:avLst/>
              </a:prstGeom>
              <a:blipFill>
                <a:blip r:embed="rId4"/>
                <a:stretch>
                  <a:fillRect r="-29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876E36-C2CE-457A-AB6B-4902F9471BF7}"/>
                  </a:ext>
                </a:extLst>
              </p:cNvPr>
              <p:cNvSpPr txBox="1"/>
              <p:nvPr/>
            </p:nvSpPr>
            <p:spPr>
              <a:xfrm>
                <a:off x="623976" y="2268200"/>
                <a:ext cx="24694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Integral for </a:t>
                </a: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Eq. (4)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6876E36-C2CE-457A-AB6B-4902F9471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76" y="2268200"/>
                <a:ext cx="2469419" cy="369332"/>
              </a:xfrm>
              <a:prstGeom prst="rect">
                <a:avLst/>
              </a:prstGeom>
              <a:blipFill>
                <a:blip r:embed="rId5"/>
                <a:stretch>
                  <a:fillRect l="-197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0B92E97-C82B-4074-A3CC-D70BBF8B350A}"/>
                  </a:ext>
                </a:extLst>
              </p:cNvPr>
              <p:cNvSpPr txBox="1"/>
              <p:nvPr/>
            </p:nvSpPr>
            <p:spPr>
              <a:xfrm>
                <a:off x="2744530" y="3500202"/>
                <a:ext cx="9239947" cy="1068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  <m:r>
                      <a:rPr lang="en-US" altLang="zh-C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a:rPr lang="en-US" altLang="zh-CN" sz="2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zh-CN" sz="2400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zh-CN" altLang="en-US" sz="2400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</m:acc>
                                <m:r>
                                  <a:rPr lang="zh-CN" altLang="en-US" sz="2400" i="1" baseline="-2500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𝜌𝜔</m:t>
                                </m:r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CN" sz="240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zh-CN" altLang="en-US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𝛿</m:t>
                                        </m:r>
                                      </m:e>
                                    </m:acc>
                                    <m:r>
                                      <a:rPr lang="zh-CN" altLang="en-US" sz="2400" i="1" baseline="-2500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CN" sz="240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zh-CN" altLang="en-US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𝛿</m:t>
                                        </m:r>
                                      </m:e>
                                    </m:acc>
                                    <m:r>
                                      <a:rPr lang="zh-CN" altLang="en-US" sz="2400" i="1" baseline="-2500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CN" sz="2400" i="1" smtClean="0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zh-CN" altLang="en-US" sz="2400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𝛿</m:t>
                                        </m:r>
                                      </m:e>
                                    </m:acc>
                                    <m:r>
                                      <a:rPr lang="zh-CN" altLang="en-US" sz="2400" i="1" baseline="-2500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  <m:r>
                                      <a:rPr lang="en-US" altLang="zh-CN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0B92E97-C82B-4074-A3CC-D70BBF8B3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530" y="3500202"/>
                <a:ext cx="9239947" cy="10685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6070085-DA20-474C-A471-3511C0BFA3F9}"/>
                  </a:ext>
                </a:extLst>
              </p:cNvPr>
              <p:cNvSpPr txBox="1"/>
              <p:nvPr/>
            </p:nvSpPr>
            <p:spPr>
              <a:xfrm>
                <a:off x="623976" y="5734510"/>
                <a:ext cx="8501736" cy="380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Strong phase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acc>
                    <m:r>
                      <a:rPr lang="zh-CN" altLang="en-US" sz="1600" i="1" baseline="-250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𝜌𝜔</m:t>
                    </m:r>
                    <m:r>
                      <a:rPr lang="en-US" altLang="zh-CN" sz="16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zh-CN" altLang="en-US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b>
                    </m:sSub>
                    <m:d>
                      <m:dPr>
                        <m:ctrlP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6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zh-CN" altLang="en-US" sz="16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  <m:sup>
                            <m:r>
                              <a:rPr lang="en-US" altLang="zh-CN" sz="16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ℱ</m:t>
                        </m:r>
                      </m:e>
                      <m:sub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zh-CN" alt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ℱ</m:t>
                        </m:r>
                      </m:e>
                      <m:sub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zh-CN" alt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sSup>
                          <m:sSup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</m:sSub>
                  </m:oMath>
                </a14:m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rest part of amplitudes, respectively.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6070085-DA20-474C-A471-3511C0BFA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76" y="5734510"/>
                <a:ext cx="8501736" cy="380040"/>
              </a:xfrm>
              <a:prstGeom prst="rect">
                <a:avLst/>
              </a:prstGeom>
              <a:blipFill>
                <a:blip r:embed="rId7"/>
                <a:stretch>
                  <a:fillRect l="-358" t="-3226" b="-12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D2423BB-1F09-4A64-B38D-DBC8D0C64577}"/>
                  </a:ext>
                </a:extLst>
              </p:cNvPr>
              <p:cNvSpPr txBox="1"/>
              <p:nvPr/>
            </p:nvSpPr>
            <p:spPr>
              <a:xfrm rot="16200000">
                <a:off x="2659052" y="-2231562"/>
                <a:ext cx="796885" cy="545093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derivation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endParaRPr lang="zh-CN" altLang="en-US" sz="20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D2423BB-1F09-4A64-B38D-DBC8D0C64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59052" y="-2231562"/>
                <a:ext cx="796885" cy="5450935"/>
              </a:xfrm>
              <a:prstGeom prst="rect">
                <a:avLst/>
              </a:prstGeom>
              <a:blipFill>
                <a:blip r:embed="rId8"/>
                <a:stretch>
                  <a:fillRect l="-4246" t="-3077" b="-1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3339F1C8-3C5B-4867-9D51-D66B38DD1D44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10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E545978-AB05-4A88-B86A-C2C0DE27BD0D}"/>
                  </a:ext>
                </a:extLst>
              </p:cNvPr>
              <p:cNvSpPr txBox="1"/>
              <p:nvPr/>
            </p:nvSpPr>
            <p:spPr>
              <a:xfrm>
                <a:off x="5241420" y="4568764"/>
                <a:ext cx="1709160" cy="78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zh-CN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𝜌𝜔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)≡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zh-CN" alt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𝜌𝜔</m:t>
                              </m:r>
                            </m:sub>
                            <m:sup>
                              <m:r>
                                <a:rPr lang="en-US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CN" alt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E545978-AB05-4A88-B86A-C2C0DE27B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420" y="4568764"/>
                <a:ext cx="1709160" cy="7805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9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184EEF8-3159-4954-9A56-89C1DA33FCE5}"/>
                  </a:ext>
                </a:extLst>
              </p:cNvPr>
              <p:cNvSpPr txBox="1"/>
              <p:nvPr/>
            </p:nvSpPr>
            <p:spPr>
              <a:xfrm>
                <a:off x="755922" y="5779075"/>
                <a:ext cx="8817673" cy="61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contribution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effect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conventionally defined 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zh-CN" alt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excluding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1600" b="1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contribution.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184EEF8-3159-4954-9A56-89C1DA33F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22" y="5779075"/>
                <a:ext cx="8817673" cy="618118"/>
              </a:xfrm>
              <a:prstGeom prst="rect">
                <a:avLst/>
              </a:prstGeom>
              <a:blipFill>
                <a:blip r:embed="rId3"/>
                <a:stretch>
                  <a:fillRect b="-128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3E75D6D-135F-4FAE-8114-AD369C576AC8}"/>
                  </a:ext>
                </a:extLst>
              </p:cNvPr>
              <p:cNvSpPr txBox="1"/>
              <p:nvPr/>
            </p:nvSpPr>
            <p:spPr>
              <a:xfrm>
                <a:off x="4267337" y="2859005"/>
                <a:ext cx="7807712" cy="576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  <m:r>
                      <a:rPr lang="en-US" altLang="zh-CN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  <m:r>
                      <a:rPr lang="en-US" altLang="zh-CN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3E75D6D-135F-4FAE-8114-AD369C576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337" y="2859005"/>
                <a:ext cx="7807712" cy="576120"/>
              </a:xfrm>
              <a:prstGeom prst="rect">
                <a:avLst/>
              </a:prstGeom>
              <a:blipFill>
                <a:blip r:embed="rId4"/>
                <a:stretch>
                  <a:fillRect b="-8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BF6ED4C-42FD-48CC-9420-F956EE1C44C0}"/>
                  </a:ext>
                </a:extLst>
              </p:cNvPr>
              <p:cNvSpPr txBox="1"/>
              <p:nvPr/>
            </p:nvSpPr>
            <p:spPr>
              <a:xfrm>
                <a:off x="2311351" y="4700681"/>
                <a:ext cx="9880649" cy="888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𝐶𝑃</m:t>
                                </m:r>
                              </m:sub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𝑐𝑜𝑛</m:t>
                                </m:r>
                              </m:sup>
                            </m:sSubSup>
                          </m:e>
                          <m:sup>
                            <m: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  <m: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  <m: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</m:sSub>
                      </m:den>
                    </m:f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</m:sSub>
                      </m:den>
                    </m:f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acc>
                    <m:r>
                      <a:rPr lang="zh-CN" altLang="en-US" sz="2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𝜌𝜔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(7)</a:t>
                </a:r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BF6ED4C-42FD-48CC-9420-F956EE1C4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351" y="4700681"/>
                <a:ext cx="9880649" cy="8882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D9EE22A-3CCA-48FE-8DDE-9B927E083373}"/>
                  </a:ext>
                </a:extLst>
              </p:cNvPr>
              <p:cNvSpPr txBox="1"/>
              <p:nvPr/>
            </p:nvSpPr>
            <p:spPr>
              <a:xfrm rot="16200000">
                <a:off x="2549084" y="-2126532"/>
                <a:ext cx="806759" cy="524087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derivation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endParaRPr lang="zh-CN" alt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D9EE22A-3CCA-48FE-8DDE-9B927E083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49084" y="-2126532"/>
                <a:ext cx="806759" cy="5240873"/>
              </a:xfrm>
              <a:prstGeom prst="rect">
                <a:avLst/>
              </a:prstGeom>
              <a:blipFill>
                <a:blip r:embed="rId6"/>
                <a:stretch>
                  <a:fillRect l="-4419" t="-2273" b="-174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39EAB28-CE17-49CF-8025-1EB93515994C}"/>
                  </a:ext>
                </a:extLst>
              </p:cNvPr>
              <p:cNvSpPr txBox="1"/>
              <p:nvPr/>
            </p:nvSpPr>
            <p:spPr>
              <a:xfrm>
                <a:off x="4084490" y="3938869"/>
                <a:ext cx="8107510" cy="76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zh-CN" alt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(6)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39EAB28-CE17-49CF-8025-1EB935159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490" y="3938869"/>
                <a:ext cx="8107510" cy="7618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FF95FD40-1940-4A82-B476-383707A0A371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11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9985F92-BD13-4320-9AE0-EB4016449B2D}"/>
                  </a:ext>
                </a:extLst>
              </p:cNvPr>
              <p:cNvSpPr txBox="1"/>
              <p:nvPr/>
            </p:nvSpPr>
            <p:spPr>
              <a:xfrm>
                <a:off x="332027" y="1780774"/>
                <a:ext cx="10269616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Taylor expansion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(Eq. (5))</a:t>
                </a:r>
                <a:r>
                  <a:rPr lang="zh-CN" altLang="en-US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 to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𝒪</m:t>
                    </m:r>
                    <m:r>
                      <a:rPr lang="en-US" altLang="zh-CN" sz="240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acc>
                    <m:r>
                      <a:rPr lang="zh-CN" altLang="en-US" sz="2400" i="1" baseline="-25000">
                        <a:latin typeface="Cambria Math" panose="02040503050406030204" pitchFamily="18" charset="0"/>
                      </a:rPr>
                      <m:t>𝜌𝜔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9985F92-BD13-4320-9AE0-EB4016449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7" y="1780774"/>
                <a:ext cx="10269616" cy="500458"/>
              </a:xfrm>
              <a:prstGeom prst="rect">
                <a:avLst/>
              </a:prstGeom>
              <a:blipFill>
                <a:blip r:embed="rId8"/>
                <a:stretch>
                  <a:fillRect l="-772" t="-6098" b="-231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A559537-AA49-4A7B-B497-8FE7844FACD0}"/>
                  </a:ext>
                </a:extLst>
              </p:cNvPr>
              <p:cNvSpPr txBox="1"/>
              <p:nvPr/>
            </p:nvSpPr>
            <p:spPr>
              <a:xfrm>
                <a:off x="681651" y="1083763"/>
                <a:ext cx="5685597" cy="482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</m:acc>
                      <m:r>
                        <a:rPr lang="zh-CN" altLang="en-US" sz="2400" i="1" baseline="-25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𝜌𝜔</m:t>
                      </m:r>
                      <m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lang="en-US" altLang="zh-CN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0.049</m:t>
                          </m:r>
                          <m:r>
                            <a:rPr lang="en-US" altLang="zh-CN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±0.018</m:t>
                          </m:r>
                        </m:e>
                      </m:d>
                      <m:r>
                        <a:rPr lang="en-US" altLang="zh-CN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0.045</m:t>
                          </m:r>
                          <m:r>
                            <a:rPr lang="en-US" altLang="zh-CN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±0.003</m:t>
                          </m:r>
                        </m:e>
                      </m:d>
                      <m:r>
                        <a:rPr lang="en-US" altLang="zh-CN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A559537-AA49-4A7B-B497-8FE7844FA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51" y="1083763"/>
                <a:ext cx="5685597" cy="4824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48930BE9-4CD5-4406-B3D4-6ED9394162A0}"/>
              </a:ext>
            </a:extLst>
          </p:cNvPr>
          <p:cNvSpPr txBox="1"/>
          <p:nvPr/>
        </p:nvSpPr>
        <p:spPr>
          <a:xfrm>
            <a:off x="6367248" y="1230278"/>
            <a:ext cx="310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Wolfe and K. </a:t>
            </a:r>
            <a:r>
              <a:rPr lang="en-US" altLang="zh-CN" sz="1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Maltman</a:t>
            </a:r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PRD, 83(2011)077301</a:t>
            </a:r>
            <a:endParaRPr lang="zh-CN" alt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7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12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C24547C0-C266-48C2-8983-058B83E98244}"/>
              </a:ext>
            </a:extLst>
          </p:cNvPr>
          <p:cNvSpPr/>
          <p:nvPr/>
        </p:nvSpPr>
        <p:spPr>
          <a:xfrm>
            <a:off x="418288" y="2741577"/>
            <a:ext cx="11355422" cy="149597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225384" y="2639905"/>
                <a:ext cx="9741231" cy="1578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ctr">
                  <a:lnSpc>
                    <a:spcPct val="150000"/>
                  </a:lnSpc>
                  <a:buClr>
                    <a:srgbClr val="6600FF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3200" b="1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Calculation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𝑪𝑷</m:t>
                        </m:r>
                      </m:sub>
                      <m:sup>
                        <m:r>
                          <a:rPr lang="zh-CN" alt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𝝆𝝎</m:t>
                        </m:r>
                      </m:sup>
                    </m:sSub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with the amplitudes extracted from experiment</a:t>
                </a:r>
                <a:endParaRPr lang="en-US" altLang="zh-CN" sz="28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384" y="2639905"/>
                <a:ext cx="9741231" cy="1578189"/>
              </a:xfrm>
              <a:prstGeom prst="rect">
                <a:avLst/>
              </a:prstGeom>
              <a:blipFill>
                <a:blip r:embed="rId2"/>
                <a:stretch>
                  <a:fillRect r="-814" b="-11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F1F96E9-496E-4791-9E97-C37A674D0B4A}"/>
                  </a:ext>
                </a:extLst>
              </p:cNvPr>
              <p:cNvSpPr txBox="1"/>
              <p:nvPr/>
            </p:nvSpPr>
            <p:spPr>
              <a:xfrm rot="16200000">
                <a:off x="5143505" y="-3673683"/>
                <a:ext cx="558614" cy="1018157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Select decay channel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F1F96E9-496E-4791-9E97-C37A674D0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143505" y="-3673683"/>
                <a:ext cx="558614" cy="10181571"/>
              </a:xfrm>
              <a:prstGeom prst="rect">
                <a:avLst/>
              </a:prstGeom>
              <a:blipFill>
                <a:blip r:embed="rId3"/>
                <a:stretch>
                  <a:fillRect l="-1257" b="-164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0F15D488-11B6-42D1-9DDC-A19F88177B6B}"/>
              </a:ext>
            </a:extLst>
          </p:cNvPr>
          <p:cNvSpPr txBox="1"/>
          <p:nvPr/>
        </p:nvSpPr>
        <p:spPr>
          <a:xfrm rot="16200000">
            <a:off x="2780839" y="-2324237"/>
            <a:ext cx="738664" cy="5636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a suitable channel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5197BDB-7127-4C4A-97AA-C2E0408AD9C5}"/>
                  </a:ext>
                </a:extLst>
              </p:cNvPr>
              <p:cNvSpPr txBox="1"/>
              <p:nvPr/>
            </p:nvSpPr>
            <p:spPr>
              <a:xfrm>
                <a:off x="332026" y="1970965"/>
                <a:ext cx="5450935" cy="372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amplitudes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5197BDB-7127-4C4A-97AA-C2E0408AD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6" y="1970965"/>
                <a:ext cx="5450935" cy="372731"/>
              </a:xfrm>
              <a:prstGeom prst="rect">
                <a:avLst/>
              </a:prstGeom>
              <a:blipFill>
                <a:blip r:embed="rId4"/>
                <a:stretch>
                  <a:fillRect l="-670" t="-6557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B243629-B5DA-4094-B39B-27D711CDB280}"/>
                  </a:ext>
                </a:extLst>
              </p:cNvPr>
              <p:cNvSpPr txBox="1"/>
              <p:nvPr/>
            </p:nvSpPr>
            <p:spPr>
              <a:xfrm>
                <a:off x="2729665" y="2346365"/>
                <a:ext cx="9345384" cy="65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∼</m:t>
                        </m:r>
                        <m:sSubSup>
                          <m:sSub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sub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̃"/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∏</m:t>
                                </m:r>
                              </m:e>
                            </m:acc>
                            <m:r>
                              <a:rPr lang="zh-CN" altLang="en-US" sz="2000" b="0" i="1" baseline="-25000" smtClean="0">
                                <a:latin typeface="Cambria Math" panose="02040503050406030204" pitchFamily="18" charset="0"/>
                              </a:rPr>
                              <m:t>𝜌𝜔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0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zh-CN" altLang="en-US" sz="20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B243629-B5DA-4094-B39B-27D711CDB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665" y="2346365"/>
                <a:ext cx="9345384" cy="655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1D75478-DA72-48F3-B8DD-7BDE3EC75737}"/>
                  </a:ext>
                </a:extLst>
              </p:cNvPr>
              <p:cNvSpPr txBox="1"/>
              <p:nvPr/>
            </p:nvSpPr>
            <p:spPr>
              <a:xfrm>
                <a:off x="332026" y="3964556"/>
                <a:ext cx="4687446" cy="372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amplitudes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1D75478-DA72-48F3-B8DD-7BDE3EC7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6" y="3964556"/>
                <a:ext cx="4687446" cy="372731"/>
              </a:xfrm>
              <a:prstGeom prst="rect">
                <a:avLst/>
              </a:prstGeom>
              <a:blipFill>
                <a:blip r:embed="rId6"/>
                <a:stretch>
                  <a:fillRect l="-780" t="-6557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DC15CAB-857F-402B-BD3E-90879CB86A2E}"/>
                  </a:ext>
                </a:extLst>
              </p:cNvPr>
              <p:cNvSpPr txBox="1"/>
              <p:nvPr/>
            </p:nvSpPr>
            <p:spPr>
              <a:xfrm>
                <a:off x="2970506" y="4340532"/>
                <a:ext cx="9104544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∏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latin typeface="Cambria Math" panose="02040503050406030204" pitchFamily="18" charset="0"/>
                                  </a:rPr>
                                  <m:t>𝜌𝜔</m:t>
                                </m:r>
                              </m:sub>
                              <m:sup>
                                <m:r>
                                  <a:rPr lang="zh-CN" altLang="en-US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0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</a:rPr>
                              <m:t>→3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zh-CN" altLang="en-US" sz="20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DC15CAB-857F-402B-BD3E-90879CB86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506" y="4340532"/>
                <a:ext cx="9104544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99A651D-B9AF-4600-869B-0E6A11B899B2}"/>
                  </a:ext>
                </a:extLst>
              </p:cNvPr>
              <p:cNvSpPr txBox="1"/>
              <p:nvPr/>
            </p:nvSpPr>
            <p:spPr>
              <a:xfrm>
                <a:off x="688760" y="5975948"/>
                <a:ext cx="6932872" cy="360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600" i="1">
                            <a:latin typeface="Cambria Math" panose="02040503050406030204" pitchFamily="18" charset="0"/>
                          </a:rPr>
                          <m:t>𝞒</m:t>
                        </m:r>
                      </m:e>
                      <m:sub>
                        <m:r>
                          <a:rPr lang="zh-CN" alt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6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149.1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.8MeV;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600" i="1">
                            <a:latin typeface="Cambria Math" panose="02040503050406030204" pitchFamily="18" charset="0"/>
                          </a:rPr>
                          <m:t>𝞒</m:t>
                        </m:r>
                      </m:e>
                      <m:sub>
                        <m:r>
                          <a:rPr lang="zh-CN" altLang="en-US" sz="1600" i="1" smtClean="0">
                            <a:latin typeface="Cambria Math" panose="02040503050406030204" pitchFamily="18" charset="0"/>
                          </a:rPr>
                          <m:t>𝜔</m:t>
                        </m:r>
                      </m:sub>
                    </m:sSub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6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8.49</a:t>
                </a:r>
                <a14:m>
                  <m:oMath xmlns:m="http://schemas.openxmlformats.org/officeDocument/2006/math">
                    <m:r>
                      <a:rPr lang="en-US" altLang="zh-CN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±0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.08MeV.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99A651D-B9AF-4600-869B-0E6A11B89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60" y="5975948"/>
                <a:ext cx="6932872" cy="360483"/>
              </a:xfrm>
              <a:prstGeom prst="rect">
                <a:avLst/>
              </a:prstGeom>
              <a:blipFill>
                <a:blip r:embed="rId8"/>
                <a:stretch>
                  <a:fillRect t="-5085" b="-152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007C4BA7-E99A-4B95-908C-B046BE455A5B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13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3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6798F6E-DCC1-489C-8F83-9999568DDCBB}"/>
                  </a:ext>
                </a:extLst>
              </p:cNvPr>
              <p:cNvSpPr txBox="1"/>
              <p:nvPr/>
            </p:nvSpPr>
            <p:spPr>
              <a:xfrm>
                <a:off x="312571" y="1285335"/>
                <a:ext cx="10835327" cy="127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latest amplitude analysis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</a:t>
                </a: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BaBar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extract four amplitudes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simultaneously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</m:oMath>
                </a14:m>
                <a:r>
                  <a:rPr lang="zh-CN" altLang="en-US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rgbClr val="0000FF"/>
                  </a:buClr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put into 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Eq. (7):</a:t>
                </a:r>
                <a:endParaRPr lang="zh-CN" altLang="en-US" sz="2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6798F6E-DCC1-489C-8F83-9999568DD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1" y="1285335"/>
                <a:ext cx="10835327" cy="1277594"/>
              </a:xfrm>
              <a:prstGeom prst="rect">
                <a:avLst/>
              </a:prstGeom>
              <a:blipFill>
                <a:blip r:embed="rId3"/>
                <a:stretch>
                  <a:fillRect l="-731" t="-3349" b="-10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B1CCFC14-BBAD-44F4-85B0-60B1359AFF14}"/>
              </a:ext>
            </a:extLst>
          </p:cNvPr>
          <p:cNvSpPr txBox="1"/>
          <p:nvPr/>
        </p:nvSpPr>
        <p:spPr>
          <a:xfrm>
            <a:off x="653688" y="1120522"/>
            <a:ext cx="3517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BaBar</a:t>
            </a:r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collaboration, PRD 78 (2008) 012004</a:t>
            </a:r>
            <a:endParaRPr lang="zh-CN" alt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8674A10-586E-4A77-B224-F1E975EB07A2}"/>
                  </a:ext>
                </a:extLst>
              </p:cNvPr>
              <p:cNvSpPr txBox="1"/>
              <p:nvPr/>
            </p:nvSpPr>
            <p:spPr>
              <a:xfrm rot="16200000">
                <a:off x="7291010" y="-688368"/>
                <a:ext cx="694357" cy="8234736"/>
              </a:xfrm>
              <a:prstGeom prst="rect">
                <a:avLst/>
              </a:prstGeom>
              <a:noFill/>
            </p:spPr>
            <p:txBody>
              <a:bodyPr vert="eaVert"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zh-CN" altLang="en-US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ρω</m:t>
                        </m:r>
                      </m:sup>
                    </m:sSubSup>
                    <m:r>
                      <a:rPr lang="en-US" altLang="zh-CN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altLang="zh-C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ℜ</m:t>
                    </m:r>
                    <m:r>
                      <a:rPr lang="en-US" altLang="zh-C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den>
                    </m:f>
                    <m:r>
                      <a:rPr lang="en-US" altLang="zh-C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den>
                    </m:f>
                    <m:r>
                      <a:rPr lang="en-US" altLang="zh-C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̃"/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∏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zh-CN" altLang="en-US" sz="2400" i="0" baseline="-250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ρω</m:t>
                        </m:r>
                        <m:r>
                          <a:rPr lang="en-US" altLang="zh-CN" sz="2400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400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ρω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altLang="zh-CN" sz="2400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sub>
                          <m: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400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zh-CN" altLang="en-US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sub>
                              <m:sup>
                                <m:r>
                                  <a:rPr lang="en-US" altLang="zh-CN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zh-CN" altLang="en-US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</m:sub>
                              <m:sup>
                                <m:r>
                                  <a:rPr lang="en-US" altLang="zh-CN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altLang="zh-CN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zh-CN" altLang="en-US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400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𝝘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zh-CN" altLang="en-US" sz="2400" i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</m:sub>
                            </m:sSub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400" i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8674A10-586E-4A77-B224-F1E975EB0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291010" y="-688368"/>
                <a:ext cx="694357" cy="8234736"/>
              </a:xfrm>
              <a:prstGeom prst="rect">
                <a:avLst/>
              </a:prstGeom>
              <a:blipFill>
                <a:blip r:embed="rId4"/>
                <a:stretch>
                  <a:fillRect r="-1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09EB057-A5E2-4DDE-ADD6-D7768B3BD0E3}"/>
                  </a:ext>
                </a:extLst>
              </p:cNvPr>
              <p:cNvSpPr txBox="1"/>
              <p:nvPr/>
            </p:nvSpPr>
            <p:spPr>
              <a:xfrm>
                <a:off x="714648" y="4572850"/>
                <a:ext cx="6594041" cy="44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</m:d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m:rPr>
                            <m:sty m:val="p"/>
                          </m:rPr>
                          <a:rPr lang="el-GR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𝜔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simplified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09EB057-A5E2-4DDE-ADD6-D7768B3BD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48" y="4572850"/>
                <a:ext cx="6594041" cy="443583"/>
              </a:xfrm>
              <a:prstGeom prst="rect">
                <a:avLst/>
              </a:prstGeom>
              <a:blipFill>
                <a:blip r:embed="rId5"/>
                <a:stretch>
                  <a:fillRect t="-1370" b="-109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F129BAD-7524-4238-B280-691C975093B7}"/>
                  </a:ext>
                </a:extLst>
              </p:cNvPr>
              <p:cNvSpPr txBox="1"/>
              <p:nvPr/>
            </p:nvSpPr>
            <p:spPr>
              <a:xfrm rot="16200000">
                <a:off x="7596411" y="1266290"/>
                <a:ext cx="578428" cy="8612750"/>
              </a:xfrm>
              <a:prstGeom prst="rect">
                <a:avLst/>
              </a:prstGeom>
              <a:noFill/>
            </p:spPr>
            <p:txBody>
              <a:bodyPr vert="eaVert"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≈−2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ℜ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[(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̃"/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∏</m:t>
                            </m:r>
                          </m:e>
                        </m:acc>
                        <m:r>
                          <a:rPr lang="zh-CN" altLang="en-US" sz="200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Sup>
                          <m:sSubSup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∏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𝜌𝜔</m:t>
                            </m:r>
                          </m:sub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𝞒</m:t>
                                </m:r>
                              </m:e>
                              <m:sub>
                                <m:r>
                                  <a:rPr lang="zh-CN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(9)</a:t>
                </a:r>
                <a:endPara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F129BAD-7524-4238-B280-691C97509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96411" y="1266290"/>
                <a:ext cx="578428" cy="8612750"/>
              </a:xfrm>
              <a:prstGeom prst="rect">
                <a:avLst/>
              </a:prstGeom>
              <a:blipFill>
                <a:blip r:embed="rId6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0F15D488-11B6-42D1-9DDC-A19F88177B6B}"/>
              </a:ext>
            </a:extLst>
          </p:cNvPr>
          <p:cNvSpPr txBox="1"/>
          <p:nvPr/>
        </p:nvSpPr>
        <p:spPr>
          <a:xfrm rot="16200000">
            <a:off x="2780838" y="-2324237"/>
            <a:ext cx="738664" cy="5636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amplitudes extracted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BD965C4F-DC7E-4BB3-911D-53FB49DE60BF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14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64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0">
                <a:extLst>
                  <a:ext uri="{FF2B5EF4-FFF2-40B4-BE49-F238E27FC236}">
                    <a16:creationId xmlns:a16="http://schemas.microsoft.com/office/drawing/2014/main" id="{72E47F6B-AAD5-4290-85EC-BAF9A29B45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7028213"/>
                  </p:ext>
                </p:extLst>
              </p:nvPr>
            </p:nvGraphicFramePr>
            <p:xfrm>
              <a:off x="1126875" y="2116990"/>
              <a:ext cx="9938246" cy="37131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9596">
                      <a:extLst>
                        <a:ext uri="{9D8B030D-6E8A-4147-A177-3AD203B41FA5}">
                          <a16:colId xmlns:a16="http://schemas.microsoft.com/office/drawing/2014/main" val="3144351710"/>
                        </a:ext>
                      </a:extLst>
                    </a:gridCol>
                    <a:gridCol w="4998650">
                      <a:extLst>
                        <a:ext uri="{9D8B030D-6E8A-4147-A177-3AD203B41FA5}">
                          <a16:colId xmlns:a16="http://schemas.microsoft.com/office/drawing/2014/main" val="118595920"/>
                        </a:ext>
                      </a:extLst>
                    </a:gridCol>
                  </a:tblGrid>
                  <a:tr h="877773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𝐶𝑃</m:t>
                                    </m:r>
                                  </m:sub>
                                  <m:sup>
                                    <m:r>
                                      <a:rPr lang="zh-CN" alt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</m:sup>
                                </m:sSubSup>
                                <m:r>
                                  <a:rPr lang="en-US" altLang="zh-CN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≈−2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ℜ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[(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</m:sub>
                                    </m:sSub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</m:sSub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acc>
                                      <m:accPr>
                                        <m:chr m:val="̃"/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∏</m:t>
                                        </m:r>
                                      </m:e>
                                    </m:acc>
                                    <m:r>
                                      <a:rPr lang="zh-CN" altLang="en-US" sz="2000" i="1" baseline="-250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∏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𝜌𝜔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𝞒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</m:sSub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CN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6498122"/>
                      </a:ext>
                    </a:extLst>
                  </a:tr>
                  <a:tr h="4186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BaBar</a:t>
                          </a:r>
                          <a:r>
                            <a:rPr lang="en-US" altLang="zh-CN" sz="2000" dirty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collaboration, PRD 78 (2008) 012004.</a:t>
                          </a:r>
                          <a:endParaRPr lang="zh-CN" alt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C. Wolfe et al, PRD 83 (2011) 077301</a:t>
                          </a:r>
                          <a:endParaRPr lang="zh-CN" alt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6626050"/>
                      </a:ext>
                    </a:extLst>
                  </a:tr>
                  <a:tr h="2416658">
                    <a:tc>
                      <a:txBody>
                        <a:bodyPr/>
                        <a:lstStyle/>
                        <a:p>
                          <a:pPr algn="ctr"/>
                          <a:endParaRPr lang="en-US" altLang="zh-CN" sz="200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0.058</a:t>
                          </a:r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0.067</a:t>
                          </a:r>
                          <a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0.018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−0.011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+0.053</m:t>
                                  </m:r>
                                </m:sup>
                              </m:sSubSup>
                            </m:oMath>
                          </a14:m>
                          <a:endParaRPr lang="en-US" altLang="zh-CN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zh-CN" alt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0.100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0.051</a:t>
                          </a:r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0.01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US" altLang="zh-CN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0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0.160</a:t>
                          </a:r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0.049</a:t>
                          </a:r>
                          <a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</m:t>
                                  </m:r>
                                  <m:r>
                                    <a:rPr lang="en-US" altLang="zh-C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−0.01</m:t>
                                  </m:r>
                                  <m:r>
                                    <a:rPr lang="en-US" altLang="zh-C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+0.0</m:t>
                                  </m:r>
                                  <m:r>
                                    <a:rPr lang="en-US" altLang="zh-C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94</m:t>
                                  </m:r>
                                </m:sup>
                              </m:sSubSup>
                            </m:oMath>
                          </a14:m>
                          <a:endParaRPr lang="en-US" altLang="zh-CN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zh-CN" altLang="en-US" sz="20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0.169</a:t>
                          </a:r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CN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0.096</a:t>
                          </a:r>
                          <a:r>
                            <a:rPr lang="en-US" altLang="zh-CN" sz="2000" dirty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57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oMath>
                          </a14:m>
                          <a:endParaRPr lang="en-US" altLang="zh-CN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altLang="zh-CN" sz="2000" i="1" baseline="0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20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0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altLang="zh-CN" sz="2000" dirty="0">
                              <a:solidFill>
                                <a:schemeClr val="accent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zh-CN" altLang="en-US" sz="2000" dirty="0">
                              <a:solidFill>
                                <a:schemeClr val="accent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，</a:t>
                          </a:r>
                          <a:r>
                            <a:rPr lang="en-US" altLang="zh-CN" sz="2000" dirty="0">
                              <a:solidFill>
                                <a:schemeClr val="accent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20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zh-CN" altLang="en-US" sz="200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altLang="zh-CN" sz="2000" dirty="0">
                              <a:solidFill>
                                <a:schemeClr val="accent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CN" altLang="en-US" sz="2000" dirty="0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acc>
                                      <m:accPr>
                                        <m:chr m:val="̃"/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∏</m:t>
                                        </m:r>
                                      </m:e>
                                    </m:acc>
                                    <m:r>
                                      <a:rPr lang="zh-CN" altLang="en-US" sz="2000" i="1" baseline="-250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𝜌𝜔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∏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𝜌𝜔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zh-CN" alt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sub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altLang="zh-CN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altLang="zh-CN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𝞒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</m:sSub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altLang="zh-CN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altLang="zh-CN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=[</m:t>
                                </m:r>
                                <m:d>
                                  <m:dPr>
                                    <m:ctrlP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−2.20</m:t>
                                    </m:r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±0.33</m:t>
                                    </m:r>
                                  </m:e>
                                </m:d>
                                <m:r>
                                  <a:rPr lang="en-US" altLang="zh-CN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1.30</m:t>
                                    </m:r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±0.46</m:t>
                                    </m:r>
                                  </m:e>
                                </m:d>
                                <m:r>
                                  <a:rPr lang="en-US" altLang="zh-CN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]×</m:t>
                                </m:r>
                                <m:sSup>
                                  <m:sSupPr>
                                    <m:ctrlP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736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0">
                <a:extLst>
                  <a:ext uri="{FF2B5EF4-FFF2-40B4-BE49-F238E27FC236}">
                    <a16:creationId xmlns:a16="http://schemas.microsoft.com/office/drawing/2014/main" id="{72E47F6B-AAD5-4290-85EC-BAF9A29B45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7028213"/>
                  </p:ext>
                </p:extLst>
              </p:nvPr>
            </p:nvGraphicFramePr>
            <p:xfrm>
              <a:off x="1126875" y="2116990"/>
              <a:ext cx="9938246" cy="37131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9596">
                      <a:extLst>
                        <a:ext uri="{9D8B030D-6E8A-4147-A177-3AD203B41FA5}">
                          <a16:colId xmlns:a16="http://schemas.microsoft.com/office/drawing/2014/main" val="3144351710"/>
                        </a:ext>
                      </a:extLst>
                    </a:gridCol>
                    <a:gridCol w="4998650">
                      <a:extLst>
                        <a:ext uri="{9D8B030D-6E8A-4147-A177-3AD203B41FA5}">
                          <a16:colId xmlns:a16="http://schemas.microsoft.com/office/drawing/2014/main" val="118595920"/>
                        </a:ext>
                      </a:extLst>
                    </a:gridCol>
                  </a:tblGrid>
                  <a:tr h="877773"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94" r="-61" b="-32430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6498122"/>
                      </a:ext>
                    </a:extLst>
                  </a:tr>
                  <a:tr h="4186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BaBar</a:t>
                          </a:r>
                          <a:r>
                            <a:rPr lang="en-US" altLang="zh-CN" sz="2000" dirty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collaboration, PRD 78 (2008) 012004.</a:t>
                          </a:r>
                          <a:endParaRPr lang="zh-CN" alt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C. Wolfe et al, PRD 83 (2011) 077301</a:t>
                          </a:r>
                          <a:endParaRPr lang="zh-CN" alt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6626050"/>
                      </a:ext>
                    </a:extLst>
                  </a:tr>
                  <a:tr h="24166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3904" r="-101356" b="-2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8782" t="-53904" r="-122" b="-2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736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5DFB5DA-0378-47E3-9EE6-2BF428D39FDC}"/>
                  </a:ext>
                </a:extLst>
              </p:cNvPr>
              <p:cNvSpPr txBox="1"/>
              <p:nvPr/>
            </p:nvSpPr>
            <p:spPr>
              <a:xfrm rot="16200000">
                <a:off x="5796333" y="531127"/>
                <a:ext cx="599331" cy="233883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5DFB5DA-0378-47E3-9EE6-2BF428D39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796333" y="531127"/>
                <a:ext cx="599331" cy="2338838"/>
              </a:xfrm>
              <a:prstGeom prst="rect">
                <a:avLst/>
              </a:prstGeom>
              <a:blipFill>
                <a:blip r:embed="rId4"/>
                <a:stretch>
                  <a:fillRect l="-5990" b="-112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4DA1E29-7AE9-4F8A-BF84-852C1F1DE1EA}"/>
                  </a:ext>
                </a:extLst>
              </p:cNvPr>
              <p:cNvSpPr txBox="1"/>
              <p:nvPr/>
            </p:nvSpPr>
            <p:spPr>
              <a:xfrm rot="16200000">
                <a:off x="1523472" y="-1100921"/>
                <a:ext cx="806759" cy="318964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CN" alt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4DA1E29-7AE9-4F8A-BF84-852C1F1DE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523472" y="-1100921"/>
                <a:ext cx="806759" cy="3189649"/>
              </a:xfrm>
              <a:prstGeom prst="rect">
                <a:avLst/>
              </a:prstGeom>
              <a:blipFill>
                <a:blip r:embed="rId5"/>
                <a:stretch>
                  <a:fillRect l="-7252" t="-2273" b="-174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F3320AB9-F322-4529-A4B9-711D08D7477F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15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7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010E35A-F017-47CF-A8EB-A067F90DFDFE}"/>
                  </a:ext>
                </a:extLst>
              </p:cNvPr>
              <p:cNvSpPr txBox="1"/>
              <p:nvPr/>
            </p:nvSpPr>
            <p:spPr>
              <a:xfrm>
                <a:off x="4521750" y="1924024"/>
                <a:ext cx="3148497" cy="576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zh-CN" alt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𝜌𝜔</m:t>
                          </m:r>
                        </m:sup>
                      </m:sSubSup>
                      <m:r>
                        <a:rPr lang="zh-CN" altLang="en-US" sz="28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Sup>
                        <m:sSubSupPr>
                          <m:ctrlPr>
                            <a:rPr lang="en-US" altLang="zh-CN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0.01</m:t>
                          </m:r>
                        </m:e>
                        <m:sub>
                          <m:r>
                            <a:rPr lang="en-US" altLang="zh-CN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−0.02</m:t>
                          </m:r>
                        </m:sub>
                        <m:sup>
                          <m:r>
                            <a:rPr lang="en-US" altLang="zh-CN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+0.01</m:t>
                          </m:r>
                        </m:sup>
                      </m:sSubSup>
                    </m:oMath>
                  </m:oMathPara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010E35A-F017-47CF-A8EB-A067F90DF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750" y="1924024"/>
                <a:ext cx="3148497" cy="576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0EA0E06-F9C8-4E0F-B09B-F4FDCE60E9DD}"/>
                  </a:ext>
                </a:extLst>
              </p:cNvPr>
              <p:cNvSpPr/>
              <p:nvPr/>
            </p:nvSpPr>
            <p:spPr>
              <a:xfrm>
                <a:off x="4521750" y="4014636"/>
                <a:ext cx="3458126" cy="596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𝑐𝑝</m:t>
                          </m:r>
                        </m:sub>
                        <m:sup>
                          <m:r>
                            <a:rPr lang="en-US" altLang="zh-CN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𝑒𝑥𝑝</m:t>
                          </m:r>
                        </m:sup>
                      </m:sSubSup>
                      <m:r>
                        <a:rPr lang="en-US" altLang="zh-CN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=−0.02±0.04</m:t>
                      </m:r>
                    </m:oMath>
                  </m:oMathPara>
                </a14:m>
                <a:endParaRPr lang="zh-CN" altLang="en-US" sz="2800" i="1" dirty="0">
                  <a:solidFill>
                    <a:schemeClr val="accent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0EA0E06-F9C8-4E0F-B09B-F4FDCE60E9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750" y="4014636"/>
                <a:ext cx="3458126" cy="596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2058CAA1-05E0-4AEC-B996-92B6A31EB38D}"/>
              </a:ext>
            </a:extLst>
          </p:cNvPr>
          <p:cNvSpPr txBox="1"/>
          <p:nvPr/>
        </p:nvSpPr>
        <p:spPr>
          <a:xfrm rot="16200000">
            <a:off x="1162105" y="-705507"/>
            <a:ext cx="738664" cy="23988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result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灯片编号占位符 1">
            <a:extLst>
              <a:ext uri="{FF2B5EF4-FFF2-40B4-BE49-F238E27FC236}">
                <a16:creationId xmlns:a16="http://schemas.microsoft.com/office/drawing/2014/main" id="{2481E018-D40E-417B-B75C-8CBC6CF3918D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16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755B7DA-D9DE-4263-AB13-278AF9F87165}"/>
                  </a:ext>
                </a:extLst>
              </p:cNvPr>
              <p:cNvSpPr txBox="1"/>
              <p:nvPr/>
            </p:nvSpPr>
            <p:spPr>
              <a:xfrm rot="16200000">
                <a:off x="3350226" y="-1873447"/>
                <a:ext cx="544701" cy="658109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0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20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2000" b="1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effect contributing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𝑐𝑝</m:t>
                        </m:r>
                      </m:sub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755B7DA-D9DE-4263-AB13-278AF9F87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350226" y="-1873447"/>
                <a:ext cx="544701" cy="6581099"/>
              </a:xfrm>
              <a:prstGeom prst="rect">
                <a:avLst/>
              </a:prstGeom>
              <a:blipFill>
                <a:blip r:embed="rId5"/>
                <a:stretch>
                  <a:fillRect l="-1481" b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7E6E93A7-ACFA-457A-A1A8-EBCF7BBB2CD9}"/>
              </a:ext>
            </a:extLst>
          </p:cNvPr>
          <p:cNvSpPr txBox="1"/>
          <p:nvPr/>
        </p:nvSpPr>
        <p:spPr>
          <a:xfrm>
            <a:off x="332027" y="3228945"/>
            <a:ext cx="5692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value measured by Bell and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BaBar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F79108C-8FE6-4109-8AE5-5730F5BB1F10}"/>
              </a:ext>
            </a:extLst>
          </p:cNvPr>
          <p:cNvSpPr txBox="1"/>
          <p:nvPr/>
        </p:nvSpPr>
        <p:spPr>
          <a:xfrm>
            <a:off x="8102048" y="4177553"/>
            <a:ext cx="611646" cy="26604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PDG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0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17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5E0BD974-C091-4B8C-8AF7-92EE97FA5F0E}"/>
              </a:ext>
            </a:extLst>
          </p:cNvPr>
          <p:cNvSpPr/>
          <p:nvPr/>
        </p:nvSpPr>
        <p:spPr>
          <a:xfrm>
            <a:off x="418289" y="3165351"/>
            <a:ext cx="11355422" cy="73866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36868" y="3057744"/>
            <a:ext cx="2744221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3367C89-B706-43F2-A79A-04F338874A55}"/>
                  </a:ext>
                </a:extLst>
              </p:cNvPr>
              <p:cNvSpPr/>
              <p:nvPr/>
            </p:nvSpPr>
            <p:spPr>
              <a:xfrm>
                <a:off x="985010" y="1184328"/>
                <a:ext cx="10221980" cy="1079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Clr>
                    <a:srgbClr val="0000CC"/>
                  </a:buClr>
                  <a:buFont typeface="Wingdings" panose="05000000000000000000" pitchFamily="2" charset="2"/>
                  <a:buChar char="l"/>
                </a:pP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zh-CN" alt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compared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different.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  <m:r>
                      <a:rPr lang="en-US" altLang="zh-CN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  <m:r>
                      <a:rPr lang="en-US" altLang="zh-CN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 contributing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20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non-negligible.</a:t>
                </a: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3367C89-B706-43F2-A79A-04F338874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10" y="1184328"/>
                <a:ext cx="10221980" cy="1079334"/>
              </a:xfrm>
              <a:prstGeom prst="rect">
                <a:avLst/>
              </a:prstGeom>
              <a:blipFill>
                <a:blip r:embed="rId3"/>
                <a:stretch>
                  <a:fillRect l="-537" r="-656" b="-73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B9248351-DE50-47C4-84C0-953E67E8C12E}"/>
              </a:ext>
            </a:extLst>
          </p:cNvPr>
          <p:cNvSpPr txBox="1"/>
          <p:nvPr/>
        </p:nvSpPr>
        <p:spPr>
          <a:xfrm rot="16200000">
            <a:off x="1483378" y="-1026778"/>
            <a:ext cx="738664" cy="30413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Summary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35BCFBB-2ED1-454E-B637-8CFD5F821C4B}"/>
                  </a:ext>
                </a:extLst>
              </p:cNvPr>
              <p:cNvSpPr txBox="1"/>
              <p:nvPr/>
            </p:nvSpPr>
            <p:spPr>
              <a:xfrm>
                <a:off x="985010" y="4501598"/>
                <a:ext cx="1109003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Wingdings" panose="05000000000000000000" pitchFamily="2" charset="2"/>
                  <a:buChar char="l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 contributing should be </a:t>
                </a:r>
                <a:r>
                  <a:rPr lang="en-US" altLang="zh-CN" sz="20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careful considered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CPV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zh-CN" altLang="en-US" sz="20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altLang="zh-CN" sz="20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altLang="zh-CN" sz="20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one or more particles), instead of neglect.</a:t>
                </a:r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35BCFBB-2ED1-454E-B637-8CFD5F821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10" y="4501598"/>
                <a:ext cx="11090039" cy="707886"/>
              </a:xfrm>
              <a:prstGeom prst="rect">
                <a:avLst/>
              </a:prstGeom>
              <a:blipFill>
                <a:blip r:embed="rId4"/>
                <a:stretch>
                  <a:fillRect l="-495" t="-4274" r="-935" b="-136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E54BFA6D-173F-49FE-89FF-9F07A32FC7BE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18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7D7F42D-250F-45CC-9605-88125CEE2619}"/>
                  </a:ext>
                </a:extLst>
              </p:cNvPr>
              <p:cNvSpPr txBox="1"/>
              <p:nvPr/>
            </p:nvSpPr>
            <p:spPr>
              <a:xfrm>
                <a:off x="765052" y="2624359"/>
                <a:ext cx="3148497" cy="437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zh-CN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𝜌𝜔</m:t>
                          </m:r>
                        </m:sup>
                      </m:sSubSup>
                      <m:r>
                        <a:rPr lang="zh-CN" alt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Sup>
                        <m:sSub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0.01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−0.02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+0.01</m:t>
                          </m:r>
                        </m:sup>
                      </m:sSubSup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7D7F42D-250F-45CC-9605-88125CEE2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52" y="2624359"/>
                <a:ext cx="3148497" cy="437940"/>
              </a:xfrm>
              <a:prstGeom prst="rect">
                <a:avLst/>
              </a:prstGeom>
              <a:blipFill>
                <a:blip r:embed="rId6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78B92840-01E1-4A33-827D-3E5B2BFEF865}"/>
                  </a:ext>
                </a:extLst>
              </p:cNvPr>
              <p:cNvSpPr/>
              <p:nvPr/>
            </p:nvSpPr>
            <p:spPr>
              <a:xfrm>
                <a:off x="4489540" y="2618902"/>
                <a:ext cx="2538259" cy="452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𝑐𝑝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𝑒𝑥𝑝</m:t>
                          </m:r>
                        </m:sup>
                      </m:sSub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=−0.02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±0.04</m:t>
                      </m:r>
                    </m:oMath>
                  </m:oMathPara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78B92840-01E1-4A33-827D-3E5B2BFEF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540" y="2618902"/>
                <a:ext cx="2538259" cy="452368"/>
              </a:xfrm>
              <a:prstGeom prst="rect">
                <a:avLst/>
              </a:prstGeom>
              <a:blipFill>
                <a:blip r:embed="rId7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4357E7A-D5D4-44D2-9D5B-F3CC2FB16086}"/>
                  </a:ext>
                </a:extLst>
              </p:cNvPr>
              <p:cNvSpPr txBox="1"/>
              <p:nvPr/>
            </p:nvSpPr>
            <p:spPr>
              <a:xfrm>
                <a:off x="7603791" y="2638850"/>
                <a:ext cx="3823157" cy="408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𝑐𝑜𝑛</m:t>
                          </m:r>
                        </m:sup>
                      </m:sSubSup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Sup>
                        <m:sSubSup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b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4357E7A-D5D4-44D2-9D5B-F3CC2FB16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791" y="2638850"/>
                <a:ext cx="3823157" cy="408958"/>
              </a:xfrm>
              <a:prstGeom prst="rect">
                <a:avLst/>
              </a:prstGeom>
              <a:blipFill>
                <a:blip r:embed="rId8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04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E452F72-9367-42A2-949B-088AD6AAAA0D}"/>
              </a:ext>
            </a:extLst>
          </p:cNvPr>
          <p:cNvSpPr/>
          <p:nvPr/>
        </p:nvSpPr>
        <p:spPr>
          <a:xfrm>
            <a:off x="1799835" y="2705725"/>
            <a:ext cx="859233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800" b="0" cap="none" spc="0" dirty="0">
                <a:ln w="0"/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 !</a:t>
            </a:r>
            <a:endParaRPr lang="zh-CN" altLang="en-US" sz="8800" b="0" cap="none" spc="0" dirty="0">
              <a:ln w="0"/>
              <a:solidFill>
                <a:schemeClr val="accent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46FB042-379F-4FCB-8D41-F0A06762202B}"/>
              </a:ext>
            </a:extLst>
          </p:cNvPr>
          <p:cNvSpPr txBox="1"/>
          <p:nvPr/>
        </p:nvSpPr>
        <p:spPr>
          <a:xfrm rot="16200000">
            <a:off x="964397" y="-507796"/>
            <a:ext cx="738664" cy="20034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end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CDC162BB-B719-4E44-996B-37F8C119B0CA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19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5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592001" y="1600607"/>
                <a:ext cx="8309464" cy="4072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Introduction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CN" alt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contribution to CP asymmetry </a:t>
                </a:r>
              </a:p>
              <a:p>
                <a:pPr>
                  <a:lnSpc>
                    <a:spcPct val="150000"/>
                  </a:lnSpc>
                  <a:buClr>
                    <a:srgbClr val="7030A0"/>
                  </a:buClr>
                </a:pP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Calculation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with the amplitudes extracted from </a:t>
                </a:r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experiment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Summary</a:t>
                </a:r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001" y="1600607"/>
                <a:ext cx="8309464" cy="4072653"/>
              </a:xfrm>
              <a:prstGeom prst="rect">
                <a:avLst/>
              </a:prstGeom>
              <a:blipFill>
                <a:blip r:embed="rId2"/>
                <a:stretch>
                  <a:fillRect l="-1247" b="-10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299AAB3E-FDAB-4F7C-9457-67987580A24F}"/>
              </a:ext>
            </a:extLst>
          </p:cNvPr>
          <p:cNvSpPr txBox="1"/>
          <p:nvPr/>
        </p:nvSpPr>
        <p:spPr>
          <a:xfrm rot="16200000">
            <a:off x="976957" y="-520357"/>
            <a:ext cx="738664" cy="2028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2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I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5E0BD974-C091-4B8C-8AF7-92EE97FA5F0E}"/>
              </a:ext>
            </a:extLst>
          </p:cNvPr>
          <p:cNvSpPr/>
          <p:nvPr/>
        </p:nvSpPr>
        <p:spPr>
          <a:xfrm>
            <a:off x="418289" y="3165351"/>
            <a:ext cx="11355422" cy="73866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80345" y="3057744"/>
            <a:ext cx="1631309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Back up</a:t>
            </a:r>
          </a:p>
        </p:txBody>
      </p:sp>
    </p:spTree>
    <p:extLst>
      <p:ext uri="{BB962C8B-B14F-4D97-AF65-F5344CB8AC3E}">
        <p14:creationId xmlns:p14="http://schemas.microsoft.com/office/powerpoint/2010/main" val="2304984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591D69F-5DDC-45D9-BAAC-8246D9B12947}"/>
                  </a:ext>
                </a:extLst>
              </p:cNvPr>
              <p:cNvSpPr txBox="1"/>
              <p:nvPr/>
            </p:nvSpPr>
            <p:spPr>
              <a:xfrm>
                <a:off x="4184420" y="2174507"/>
                <a:ext cx="3823157" cy="472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𝑐𝑜𝑛</m:t>
                          </m:r>
                        </m:sup>
                      </m:sSubSup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Sup>
                        <m:sSub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b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591D69F-5DDC-45D9-BAAC-8246D9B12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20" y="2174507"/>
                <a:ext cx="3823157" cy="472309"/>
              </a:xfrm>
              <a:prstGeom prst="rect">
                <a:avLst/>
              </a:prstGeom>
              <a:blipFill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A2FA8C02-5B1C-4C55-AAD5-AA4A81839B77}"/>
                  </a:ext>
                </a:extLst>
              </p:cNvPr>
              <p:cNvSpPr txBox="1"/>
              <p:nvPr/>
            </p:nvSpPr>
            <p:spPr>
              <a:xfrm>
                <a:off x="2815009" y="3429000"/>
                <a:ext cx="6561977" cy="1274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Theoretical predictions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QCDf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: 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0.221</m:t>
                                </m:r>
                              </m:e>
                              <m:sub>
                                <m: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−0.128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−0.130</m:t>
                                </m:r>
                              </m:sub>
                              <m:sup>
                                <m: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+0.137+0.140</m:t>
                                </m:r>
                              </m:sup>
                            </m:sSubSup>
                          </m:e>
                          <m:e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PQCD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: 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0.116</m:t>
                                </m:r>
                              </m:e>
                              <m:sub>
                                <m: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−0.204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−0.011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+0.182+0.011</m:t>
                                </m:r>
                              </m:sup>
                            </m:sSubSup>
                          </m:e>
                          <m:e>
                            <m:r>
                              <m:rPr>
                                <m:nor/>
                              </m:rPr>
                              <a:rPr lang="en-US" altLang="zh-CN" sz="2000" b="0" i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SCET</m:t>
                            </m:r>
                            <m:r>
                              <m:rPr>
                                <m:nor/>
                              </m:rPr>
                              <a:rPr lang="en-US" altLang="zh-CN" sz="2000" dirty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zh-CN" sz="2000" dirty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0.123</m:t>
                                </m:r>
                              </m:e>
                              <m:sub>
                                <m: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−0.173−0.011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+0.166+0.080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zh-CN" altLang="en-US" sz="20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A2FA8C02-5B1C-4C55-AAD5-AA4A81839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009" y="3429000"/>
                <a:ext cx="6561977" cy="1274836"/>
              </a:xfrm>
              <a:prstGeom prst="rect">
                <a:avLst/>
              </a:prstGeom>
              <a:blipFill>
                <a:blip r:embed="rId4"/>
                <a:stretch>
                  <a:fillRect l="-10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6A2EB5DD-EEF6-4B8C-B386-3E5E4E4E3884}"/>
                  </a:ext>
                </a:extLst>
              </p:cNvPr>
              <p:cNvSpPr txBox="1"/>
              <p:nvPr/>
            </p:nvSpPr>
            <p:spPr>
              <a:xfrm>
                <a:off x="734104" y="5539855"/>
                <a:ext cx="6418968" cy="868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Note, extracted amplitudes from </a:t>
                </a:r>
                <a:r>
                  <a:rPr lang="en-US" altLang="zh-CN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BaBar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be zero by hand;</a:t>
                </a:r>
              </a:p>
              <a:p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extracted amplitudes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suffer from large uncertainties.</a:t>
                </a: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6A2EB5DD-EEF6-4B8C-B386-3E5E4E4E3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04" y="5539855"/>
                <a:ext cx="6418968" cy="868251"/>
              </a:xfrm>
              <a:prstGeom prst="rect">
                <a:avLst/>
              </a:prstGeom>
              <a:blipFill>
                <a:blip r:embed="rId5"/>
                <a:stretch>
                  <a:fillRect l="-475" t="-2817" b="-49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F1C0834F-D6BD-4A0D-A5D3-CF3A704C6FA3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II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43CB2C2-0F1C-46B3-8F07-7176294E3BA8}"/>
                  </a:ext>
                </a:extLst>
              </p:cNvPr>
              <p:cNvSpPr txBox="1"/>
              <p:nvPr/>
            </p:nvSpPr>
            <p:spPr>
              <a:xfrm rot="16200000">
                <a:off x="5143505" y="-3673683"/>
                <a:ext cx="558614" cy="1018157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conventionally defined 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zh-CN" altLang="en-US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2400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43CB2C2-0F1C-46B3-8F07-7176294E3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143505" y="-3673683"/>
                <a:ext cx="558614" cy="10181571"/>
              </a:xfrm>
              <a:prstGeom prst="rect">
                <a:avLst/>
              </a:prstGeom>
              <a:blipFill>
                <a:blip r:embed="rId6"/>
                <a:stretch>
                  <a:fillRect l="-1257" b="-164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F7E7E85C-EB3A-40A1-B5C7-2546C60D0ADE}"/>
              </a:ext>
            </a:extLst>
          </p:cNvPr>
          <p:cNvSpPr txBox="1"/>
          <p:nvPr/>
        </p:nvSpPr>
        <p:spPr>
          <a:xfrm>
            <a:off x="9242514" y="3466254"/>
            <a:ext cx="3030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H.-Y. Cheng and C.-K.,PRD 80(2009)114008; </a:t>
            </a:r>
          </a:p>
          <a:p>
            <a:r>
              <a:rPr lang="en-US" altLang="zh-CN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H.-n. Li et al., PRD 74(2006)094020 </a:t>
            </a:r>
          </a:p>
          <a:p>
            <a:r>
              <a:rPr lang="en-US" altLang="zh-CN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Wang ,Y.-M et al., PRD 78(2008)034011</a:t>
            </a:r>
            <a:endParaRPr lang="zh-CN" alt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3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485FBD43-CD3F-41D0-97F0-61E1954EF606}"/>
              </a:ext>
            </a:extLst>
          </p:cNvPr>
          <p:cNvSpPr/>
          <p:nvPr/>
        </p:nvSpPr>
        <p:spPr>
          <a:xfrm>
            <a:off x="418287" y="3145895"/>
            <a:ext cx="11355422" cy="73866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9369" y="3057744"/>
            <a:ext cx="3173259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3662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4D2AB7F-541D-4DC2-8CF5-AF7B60582D81}"/>
                  </a:ext>
                </a:extLst>
              </p:cNvPr>
              <p:cNvSpPr txBox="1"/>
              <p:nvPr/>
            </p:nvSpPr>
            <p:spPr>
              <a:xfrm>
                <a:off x="228263" y="1118043"/>
                <a:ext cx="76043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around the vicinity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(770) 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4D2AB7F-541D-4DC2-8CF5-AF7B60582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118043"/>
                <a:ext cx="7604388" cy="461665"/>
              </a:xfrm>
              <a:prstGeom prst="rect">
                <a:avLst/>
              </a:prstGeom>
              <a:blipFill>
                <a:blip r:embed="rId3"/>
                <a:stretch>
                  <a:fillRect l="-1042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ABFCB719-A3E7-4857-B7AC-CD7DB469C3F6}"/>
              </a:ext>
            </a:extLst>
          </p:cNvPr>
          <p:cNvSpPr txBox="1"/>
          <p:nvPr/>
        </p:nvSpPr>
        <p:spPr>
          <a:xfrm>
            <a:off x="7261880" y="1146911"/>
            <a:ext cx="3023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X.-H. Guo et al., PRD 63(2001)056012</a:t>
            </a:r>
          </a:p>
          <a:p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wang, Z.-H. Zhang et al., EPJC 75(2015)536 </a:t>
            </a:r>
            <a:endParaRPr lang="zh-CN" alt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21D0B1C-D431-4407-A079-1AD148A2B1BE}"/>
                  </a:ext>
                </a:extLst>
              </p:cNvPr>
              <p:cNvSpPr txBox="1"/>
              <p:nvPr/>
            </p:nvSpPr>
            <p:spPr>
              <a:xfrm>
                <a:off x="1051614" y="5739957"/>
                <a:ext cx="40302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1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1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mixing contributions 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zh-CN" altLang="en-US" sz="1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Β</m:t>
                    </m:r>
                    <m:r>
                      <a:rPr lang="en-US" altLang="zh-CN" sz="1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16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21D0B1C-D431-4407-A079-1AD148A2B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14" y="5739957"/>
                <a:ext cx="4030230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B847964B-A0CC-41CD-9806-F6E96D40A0AE}"/>
                  </a:ext>
                </a:extLst>
              </p:cNvPr>
              <p:cNvSpPr txBox="1"/>
              <p:nvPr/>
            </p:nvSpPr>
            <p:spPr>
              <a:xfrm rot="16200000">
                <a:off x="3577849" y="-3121249"/>
                <a:ext cx="738664" cy="7230312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mixing contributions to CPV</a:t>
                </a:r>
                <a:endParaRPr lang="zh-CN" altLang="en-US" sz="20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B847964B-A0CC-41CD-9806-F6E96D40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77849" y="-3121249"/>
                <a:ext cx="738664" cy="7230312"/>
              </a:xfrm>
              <a:prstGeom prst="rect">
                <a:avLst/>
              </a:prstGeom>
              <a:blipFill>
                <a:blip r:embed="rId6"/>
                <a:stretch>
                  <a:fillRect t="-6557" r="-2527" b="-237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971FC04-2683-42A9-8447-8F9141178E41}"/>
                  </a:ext>
                </a:extLst>
              </p:cNvPr>
              <p:cNvSpPr txBox="1"/>
              <p:nvPr/>
            </p:nvSpPr>
            <p:spPr>
              <a:xfrm>
                <a:off x="228263" y="1886382"/>
                <a:ext cx="5802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Interference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(782)→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971FC04-2683-42A9-8447-8F9141178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886382"/>
                <a:ext cx="5802886" cy="369332"/>
              </a:xfrm>
              <a:prstGeom prst="rect">
                <a:avLst/>
              </a:prstGeom>
              <a:blipFill>
                <a:blip r:embed="rId7"/>
                <a:stretch>
                  <a:fillRect l="-630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3A97C766-AE78-4390-8775-245622DF739F}"/>
                  </a:ext>
                </a:extLst>
              </p:cNvPr>
              <p:cNvSpPr txBox="1"/>
              <p:nvPr/>
            </p:nvSpPr>
            <p:spPr>
              <a:xfrm>
                <a:off x="6555259" y="1857542"/>
                <a:ext cx="4160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amplitudes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3A97C766-AE78-4390-8775-245622DF7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259" y="1857542"/>
                <a:ext cx="4160614" cy="369332"/>
              </a:xfrm>
              <a:prstGeom prst="rect">
                <a:avLst/>
              </a:prstGeom>
              <a:blipFill>
                <a:blip r:embed="rId8"/>
                <a:stretch>
                  <a:fillRect l="-87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01FC028-AE48-4EB7-B10C-4C6ECF69B5C0}"/>
                  </a:ext>
                </a:extLst>
              </p:cNvPr>
              <p:cNvSpPr txBox="1"/>
              <p:nvPr/>
            </p:nvSpPr>
            <p:spPr>
              <a:xfrm rot="16200000">
                <a:off x="9309845" y="339735"/>
                <a:ext cx="566374" cy="4662304"/>
              </a:xfrm>
              <a:prstGeom prst="rect">
                <a:avLst/>
              </a:prstGeom>
              <a:noFill/>
            </p:spPr>
            <p:txBody>
              <a:bodyPr vert="eaVert"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e>
                          <m:sub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→2</m:t>
                            </m:r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l-G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l-G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CN" sz="2000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zh-CN" sz="2000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zh-CN" altLang="en-US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𝜌𝜔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zh-CN" altLang="en-US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zh-CN" altLang="en-US" sz="2000" dirty="0"/>
                  <a:t>    </a:t>
                </a:r>
                <a:r>
                  <a:rPr lang="zh-CN" altLang="en-US" sz="2000" b="1" dirty="0"/>
                  <a:t>   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01FC028-AE48-4EB7-B10C-4C6ECF69B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309845" y="339735"/>
                <a:ext cx="566374" cy="4662304"/>
              </a:xfrm>
              <a:prstGeom prst="rect">
                <a:avLst/>
              </a:prstGeom>
              <a:blipFill>
                <a:blip r:embed="rId9"/>
                <a:stretch>
                  <a:fillRect r="-2484" b="-2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96F22AFE-9AE3-450E-A7D3-16927FA04F82}"/>
              </a:ext>
            </a:extLst>
          </p:cNvPr>
          <p:cNvSpPr txBox="1"/>
          <p:nvPr/>
        </p:nvSpPr>
        <p:spPr>
          <a:xfrm>
            <a:off x="6247482" y="2990335"/>
            <a:ext cx="307777" cy="65"/>
          </a:xfrm>
          <a:prstGeom prst="rect">
            <a:avLst/>
          </a:prstGeom>
          <a:noFill/>
        </p:spPr>
        <p:txBody>
          <a:bodyPr vert="eaVert" wrap="none" lIns="0" tIns="0" rIns="0" bIns="0" rtlCol="0">
            <a:spAutoFit/>
          </a:bodyPr>
          <a:lstStyle/>
          <a:p>
            <a:pPr algn="l"/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E788CF5E-04D7-4EE3-9D45-7A2240845FE9}"/>
                  </a:ext>
                </a:extLst>
              </p:cNvPr>
              <p:cNvSpPr txBox="1"/>
              <p:nvPr/>
            </p:nvSpPr>
            <p:spPr>
              <a:xfrm rot="16200000">
                <a:off x="9196308" y="2414093"/>
                <a:ext cx="282450" cy="3233578"/>
              </a:xfrm>
              <a:prstGeom prst="rect">
                <a:avLst/>
              </a:prstGeom>
              <a:noFill/>
            </p:spPr>
            <p:txBody>
              <a:bodyPr vert="eaVert"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E788CF5E-04D7-4EE3-9D45-7A2240845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196308" y="2414093"/>
                <a:ext cx="282450" cy="32335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E081216B-D9A7-4974-9CA0-716A7047A778}"/>
              </a:ext>
            </a:extLst>
          </p:cNvPr>
          <p:cNvSpPr txBox="1"/>
          <p:nvPr/>
        </p:nvSpPr>
        <p:spPr>
          <a:xfrm>
            <a:off x="6247482" y="2990335"/>
            <a:ext cx="307777" cy="65"/>
          </a:xfrm>
          <a:prstGeom prst="rect">
            <a:avLst/>
          </a:prstGeom>
          <a:noFill/>
        </p:spPr>
        <p:txBody>
          <a:bodyPr vert="eaVert" wrap="none" lIns="0" tIns="0" rIns="0" bIns="0" rtlCol="0">
            <a:spAutoFit/>
          </a:bodyPr>
          <a:lstStyle/>
          <a:p>
            <a:pPr algn="l"/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2FE60CD-5200-4D66-B9AF-198E8D839611}"/>
                  </a:ext>
                </a:extLst>
              </p:cNvPr>
              <p:cNvSpPr txBox="1"/>
              <p:nvPr/>
            </p:nvSpPr>
            <p:spPr>
              <a:xfrm rot="16200000">
                <a:off x="9051494" y="2160076"/>
                <a:ext cx="368499" cy="4662302"/>
              </a:xfrm>
              <a:prstGeom prst="rect">
                <a:avLst/>
              </a:prstGeom>
              <a:noFill/>
            </p:spPr>
            <p:txBody>
              <a:bodyPr vert="eaVert"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𝔑</m:t>
                      </m:r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𝜌𝜔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zh-CN" alt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  <m:sup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=−4620±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220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𝑚𝑜𝑑𝑒𝑙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170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2FE60CD-5200-4D66-B9AF-198E8D839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051494" y="2160076"/>
                <a:ext cx="368499" cy="466230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7DAC91B-5F05-4A8F-BDEF-8A4A80989424}"/>
                  </a:ext>
                </a:extLst>
              </p:cNvPr>
              <p:cNvSpPr txBox="1"/>
              <p:nvPr/>
            </p:nvSpPr>
            <p:spPr>
              <a:xfrm rot="16200000">
                <a:off x="9153284" y="2450484"/>
                <a:ext cx="368499" cy="4865883"/>
              </a:xfrm>
              <a:prstGeom prst="rect">
                <a:avLst/>
              </a:prstGeom>
              <a:noFill/>
            </p:spPr>
            <p:txBody>
              <a:bodyPr vert="eaVert"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ℑ</m:t>
                      </m:r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𝜌𝜔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zh-CN" alt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  <m:sup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=−6100±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1800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𝑚𝑜𝑑𝑒𝑙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1110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7DAC91B-5F05-4A8F-BDEF-8A4A80989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153284" y="2450484"/>
                <a:ext cx="368499" cy="4865883"/>
              </a:xfrm>
              <a:prstGeom prst="rect">
                <a:avLst/>
              </a:prstGeom>
              <a:blipFill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灯片编号占位符 1">
            <a:extLst>
              <a:ext uri="{FF2B5EF4-FFF2-40B4-BE49-F238E27FC236}">
                <a16:creationId xmlns:a16="http://schemas.microsoft.com/office/drawing/2014/main" id="{7CF88C6D-10DF-4ED7-A187-AC2BB1111CB6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4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2C93D984-ECBE-4F4B-9D63-C7ED866CE5E2}"/>
                  </a:ext>
                </a:extLst>
              </p:cNvPr>
              <p:cNvSpPr txBox="1"/>
              <p:nvPr/>
            </p:nvSpPr>
            <p:spPr>
              <a:xfrm>
                <a:off x="6555259" y="5671284"/>
                <a:ext cx="4849261" cy="40722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Strong phase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zh-CN" alt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Π</m:t>
                            </m:r>
                          </m:e>
                        </m:acc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𝜌𝜔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zh-CN" altLang="en-US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altLang="zh-CN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CN" altLang="en-US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altLang="zh-CN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altLang="zh-CN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CN" alt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2C93D984-ECBE-4F4B-9D63-C7ED866CE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259" y="5671284"/>
                <a:ext cx="4849261" cy="407227"/>
              </a:xfrm>
              <a:prstGeom prst="rect">
                <a:avLst/>
              </a:prstGeom>
              <a:blipFill>
                <a:blip r:embed="rId13"/>
                <a:stretch>
                  <a:fillRect l="-754" t="-4478" b="-179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F62A0D7E-DF67-4B1E-88F5-DD1D41450C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04406" y="2712783"/>
            <a:ext cx="3524646" cy="284061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9CA2105-2056-4E93-B9B7-2B4A70DBFD44}"/>
              </a:ext>
            </a:extLst>
          </p:cNvPr>
          <p:cNvSpPr txBox="1"/>
          <p:nvPr/>
        </p:nvSpPr>
        <p:spPr>
          <a:xfrm>
            <a:off x="6904592" y="6013902"/>
            <a:ext cx="2420112" cy="2616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S. Gardner et al., PRL. 80(1998)1834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FEC05AE-B37E-483D-B621-FED82E26511B}"/>
              </a:ext>
            </a:extLst>
          </p:cNvPr>
          <p:cNvSpPr txBox="1"/>
          <p:nvPr/>
        </p:nvSpPr>
        <p:spPr>
          <a:xfrm>
            <a:off x="6904592" y="5067675"/>
            <a:ext cx="2759286" cy="2616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en-US" altLang="zh-CN" sz="1100" dirty="0">
                <a:solidFill>
                  <a:srgbClr val="C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 Wolfe et al, PRD 83 (2011) 077301</a:t>
            </a:r>
            <a:endParaRPr lang="zh-CN" altLang="en-US" sz="1100" dirty="0">
              <a:solidFill>
                <a:srgbClr val="C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5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421D9F2-CC5D-4D3B-BF08-25AA221E91BB}"/>
              </a:ext>
            </a:extLst>
          </p:cNvPr>
          <p:cNvSpPr txBox="1"/>
          <p:nvPr/>
        </p:nvSpPr>
        <p:spPr>
          <a:xfrm>
            <a:off x="332025" y="1311335"/>
            <a:ext cx="579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Wang, ZHZ, Z.-Y. Wang, and X.-H. Guo, EPJC75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2015)11,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536 [</a:t>
            </a:r>
            <a:r>
              <a:rPr lang="en-US" altLang="zh-C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arXiv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1506.00324]</a:t>
            </a:r>
            <a:endParaRPr lang="zh-CN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C22ACE-DB46-4A4D-9DD1-F71D11414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25" y="2402266"/>
            <a:ext cx="5369426" cy="317995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3A70F34E-1438-4AC0-94F3-CF6F2DC13B11}"/>
              </a:ext>
            </a:extLst>
          </p:cNvPr>
          <p:cNvSpPr txBox="1"/>
          <p:nvPr/>
        </p:nvSpPr>
        <p:spPr>
          <a:xfrm>
            <a:off x="6799705" y="1311335"/>
            <a:ext cx="522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LHCb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PRL.124(2020)031801 [</a:t>
            </a:r>
            <a:r>
              <a:rPr lang="en-US" altLang="zh-C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arXiv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1909.05211]</a:t>
            </a:r>
            <a:endParaRPr lang="zh-CN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FC4BBB53-B6B0-4099-838C-995D8B22A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5834" y="2131876"/>
            <a:ext cx="3088147" cy="37207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F90E5A6E-DDFE-44FD-8BB8-39CD71CA5BFC}"/>
                  </a:ext>
                </a:extLst>
              </p:cNvPr>
              <p:cNvSpPr txBox="1"/>
              <p:nvPr/>
            </p:nvSpPr>
            <p:spPr>
              <a:xfrm rot="16200000">
                <a:off x="1535490" y="-1082384"/>
                <a:ext cx="745653" cy="3152582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p>
                      </m:sSup>
                      <m:r>
                        <a:rPr lang="en-US" altLang="zh-CN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F90E5A6E-DDFE-44FD-8BB8-39CD71CA5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535490" y="-1082384"/>
                <a:ext cx="745653" cy="31525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94489C45-9A6A-45F9-811F-7E2984836F5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5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0D3FF26-0E49-4C8E-9814-3AAF29F1A079}"/>
              </a:ext>
            </a:extLst>
          </p:cNvPr>
          <p:cNvSpPr txBox="1"/>
          <p:nvPr/>
        </p:nvSpPr>
        <p:spPr>
          <a:xfrm rot="16200000">
            <a:off x="1538985" y="-1082384"/>
            <a:ext cx="738664" cy="3152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8D8521A-D92F-425F-A46D-4E05BF5704CB}"/>
                  </a:ext>
                </a:extLst>
              </p:cNvPr>
              <p:cNvSpPr txBox="1"/>
              <p:nvPr/>
            </p:nvSpPr>
            <p:spPr>
              <a:xfrm rot="16200000">
                <a:off x="4621647" y="-2749831"/>
                <a:ext cx="496354" cy="918389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4-body B meson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zh-CN" alt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invariant mass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around </a:t>
                </a:r>
                <a14:m>
                  <m:oMath xmlns:m="http://schemas.openxmlformats.org/officeDocument/2006/math">
                    <m:r>
                      <a:rPr lang="zh-CN" altLang="en-US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𝟕𝟖𝟐</m:t>
                    </m:r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8D8521A-D92F-425F-A46D-4E05BF5704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621647" y="-2749831"/>
                <a:ext cx="496354" cy="9183891"/>
              </a:xfrm>
              <a:prstGeom prst="rect">
                <a:avLst/>
              </a:prstGeom>
              <a:blipFill>
                <a:blip r:embed="rId2"/>
                <a:stretch>
                  <a:fillRect l="-1129" b="-121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7BBB119-DC84-47DA-9235-53ADA72C15B6}"/>
                  </a:ext>
                </a:extLst>
              </p:cNvPr>
              <p:cNvSpPr txBox="1"/>
              <p:nvPr/>
            </p:nvSpPr>
            <p:spPr>
              <a:xfrm>
                <a:off x="863677" y="2465260"/>
                <a:ext cx="4463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Interference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zh-CN" alt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altLang="zh-CN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zh-CN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zh-CN" altLang="en-US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7BBB119-DC84-47DA-9235-53ADA72C1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77" y="2465260"/>
                <a:ext cx="4463087" cy="369332"/>
              </a:xfrm>
              <a:prstGeom prst="rect">
                <a:avLst/>
              </a:prstGeom>
              <a:blipFill>
                <a:blip r:embed="rId3"/>
                <a:stretch>
                  <a:fillRect l="-956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DDB6504-44B5-48E9-AE92-502D75DBC060}"/>
                  </a:ext>
                </a:extLst>
              </p:cNvPr>
              <p:cNvSpPr txBox="1"/>
              <p:nvPr/>
            </p:nvSpPr>
            <p:spPr>
              <a:xfrm>
                <a:off x="6258360" y="2459392"/>
                <a:ext cx="4160614" cy="372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0000FF"/>
                  </a:buClr>
                </a:pPr>
                <a:r>
                  <a:rPr lang="en-US" altLang="zh-CN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amplitudes of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→3</m:t>
                    </m:r>
                    <m:r>
                      <a:rPr lang="zh-CN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DDB6504-44B5-48E9-AE92-502D75DBC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360" y="2459392"/>
                <a:ext cx="4160614" cy="372731"/>
              </a:xfrm>
              <a:prstGeom prst="rect">
                <a:avLst/>
              </a:prstGeom>
              <a:blipFill>
                <a:blip r:embed="rId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732CD9E-BD84-4D9A-BEE3-5D23A3CF4EF7}"/>
                  </a:ext>
                </a:extLst>
              </p:cNvPr>
              <p:cNvSpPr txBox="1"/>
              <p:nvPr/>
            </p:nvSpPr>
            <p:spPr>
              <a:xfrm>
                <a:off x="6478982" y="3014805"/>
                <a:ext cx="5509167" cy="542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𝜌𝜔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ℱ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zh-CN" alt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zh-CN" alt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→3</m:t>
                            </m:r>
                            <m:r>
                              <a:rPr lang="zh-CN" alt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zh-CN" altLang="en-US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accent1"/>
                    </a:solidFill>
                  </a:rPr>
                  <a:t>    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8732CD9E-BD84-4D9A-BEE3-5D23A3CF4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982" y="3014805"/>
                <a:ext cx="5509167" cy="542328"/>
              </a:xfrm>
              <a:prstGeom prst="rect">
                <a:avLst/>
              </a:prstGeom>
              <a:blipFill>
                <a:blip r:embed="rId5"/>
                <a:stretch>
                  <a:fillRect r="-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623C0BF-D76A-48FF-9CAF-807D05399D01}"/>
                  </a:ext>
                </a:extLst>
              </p:cNvPr>
              <p:cNvSpPr txBox="1"/>
              <p:nvPr/>
            </p:nvSpPr>
            <p:spPr>
              <a:xfrm>
                <a:off x="6478982" y="3597144"/>
                <a:ext cx="1709160" cy="78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zh-CN" alt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𝜌𝜔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)≡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C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zh-CN" alt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𝜌𝜔</m:t>
                              </m:r>
                            </m:sub>
                            <m:sup>
                              <m:r>
                                <a:rPr lang="en-US" altLang="zh-C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CN" alt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623C0BF-D76A-48FF-9CAF-807D05399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982" y="3597144"/>
                <a:ext cx="1709160" cy="7805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A9CD2983-42A3-4363-A582-8C459C7050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1686" y="3238571"/>
            <a:ext cx="3203010" cy="139636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C4D863C-7335-4DF5-B968-6044240B7A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2450" y="4829206"/>
            <a:ext cx="3365543" cy="125957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669059A-8EB8-4596-968C-5951843FEFDF}"/>
              </a:ext>
            </a:extLst>
          </p:cNvPr>
          <p:cNvSpPr txBox="1"/>
          <p:nvPr/>
        </p:nvSpPr>
        <p:spPr>
          <a:xfrm rot="16200000">
            <a:off x="938332" y="4591166"/>
            <a:ext cx="492443" cy="1942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en-US" altLang="zh-CN" sz="2000" dirty="0"/>
              <a:t>+</a:t>
            </a:r>
            <a:endParaRPr lang="zh-CN" altLang="en-US" sz="2000" dirty="0"/>
          </a:p>
        </p:txBody>
      </p:sp>
      <p:sp>
        <p:nvSpPr>
          <p:cNvPr id="17" name="灯片编号占位符 1">
            <a:extLst>
              <a:ext uri="{FF2B5EF4-FFF2-40B4-BE49-F238E27FC236}">
                <a16:creationId xmlns:a16="http://schemas.microsoft.com/office/drawing/2014/main" id="{639234AE-0A60-4526-8F4E-66F1DF25889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6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02BA0F90-B34B-4F5D-B030-4DB4B358A34C}"/>
                  </a:ext>
                </a:extLst>
              </p:cNvPr>
              <p:cNvSpPr txBox="1"/>
              <p:nvPr/>
            </p:nvSpPr>
            <p:spPr>
              <a:xfrm>
                <a:off x="228263" y="1118043"/>
                <a:ext cx="76043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2400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mixing 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in an inverse way</a:t>
                </a:r>
                <a:endParaRPr lang="zh-CN" altLang="en-US" sz="2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02BA0F90-B34B-4F5D-B030-4DB4B358A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118043"/>
                <a:ext cx="7604388" cy="461665"/>
              </a:xfrm>
              <a:prstGeom prst="rect">
                <a:avLst/>
              </a:prstGeom>
              <a:blipFill>
                <a:blip r:embed="rId10"/>
                <a:stretch>
                  <a:fillRect l="-1042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D00AE077-29CF-4307-BFB7-017D008086FB}"/>
                  </a:ext>
                </a:extLst>
              </p:cNvPr>
              <p:cNvSpPr txBox="1"/>
              <p:nvPr/>
            </p:nvSpPr>
            <p:spPr>
              <a:xfrm>
                <a:off x="6096000" y="5394445"/>
                <a:ext cx="4654189" cy="691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acc>
                    <m:r>
                      <a:rPr lang="zh-CN" altLang="en-US" i="1" baseline="-25000">
                        <a:latin typeface="Cambria Math" panose="02040503050406030204" pitchFamily="18" charset="0"/>
                      </a:rPr>
                      <m:t>𝜌𝜔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very small,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sSup>
                          <m:sSupPr>
                            <m:ctrlP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sub>
                    </m:sSub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negligible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rgbClr val="0000FF"/>
                  </a:buClr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but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non-negligible. 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D00AE077-29CF-4307-BFB7-017D00808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394445"/>
                <a:ext cx="4654189" cy="691023"/>
              </a:xfrm>
              <a:prstGeom prst="rect">
                <a:avLst/>
              </a:prstGeom>
              <a:blipFill>
                <a:blip r:embed="rId11"/>
                <a:stretch>
                  <a:fillRect l="-786" t="-5310" b="-115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77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4F6DA3C-1011-40D1-9BF3-B7F3A1A3E164}"/>
                  </a:ext>
                </a:extLst>
              </p:cNvPr>
              <p:cNvSpPr txBox="1"/>
              <p:nvPr/>
            </p:nvSpPr>
            <p:spPr>
              <a:xfrm>
                <a:off x="7702945" y="5172907"/>
                <a:ext cx="2113018" cy="368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zh-CN" alt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𝜌𝜔</m:t>
                          </m:r>
                        </m:sup>
                      </m:sSubSup>
                      <m:r>
                        <a:rPr lang="zh-CN" alt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Sup>
                        <m:sSubSupPr>
                          <m:ctrlPr>
                            <a:rPr lang="en-US" altLang="zh-CN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600" b="0" i="1" smtClean="0">
                              <a:solidFill>
                                <a:srgbClr val="335BDD"/>
                              </a:solidFill>
                              <a:latin typeface="Cambria Math" panose="02040503050406030204" pitchFamily="18" charset="0"/>
                            </a:rPr>
                            <m:t>0.01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−0.02</m:t>
                          </m:r>
                        </m:sub>
                        <m:sup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+0.01</m:t>
                          </m:r>
                        </m:sup>
                      </m:sSubSup>
                    </m:oMath>
                  </m:oMathPara>
                </a14:m>
                <a:endParaRPr lang="zh-CN" alt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4F6DA3C-1011-40D1-9BF3-B7F3A1A3E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945" y="5172907"/>
                <a:ext cx="2113018" cy="368819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484A95A-E891-4F65-8D87-8502E84825E1}"/>
                  </a:ext>
                </a:extLst>
              </p:cNvPr>
              <p:cNvSpPr txBox="1"/>
              <p:nvPr/>
            </p:nvSpPr>
            <p:spPr>
              <a:xfrm>
                <a:off x="3992479" y="2248093"/>
                <a:ext cx="7907078" cy="645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0000FF"/>
                  </a:buClr>
                </a:pPr>
                <a:r>
                  <a:rPr lang="en-US" altLang="zh-CN" sz="28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2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  <m:r>
                      <a:rPr lang="en-US" altLang="zh-C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  <m:r>
                      <a:rPr lang="en-US" altLang="zh-C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3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3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3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zh-CN" altLang="en-US" sz="28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:r>
                  <a:rPr lang="zh-CN" altLang="en-US" sz="24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800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endParaRPr lang="zh-CN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484A95A-E891-4F65-8D87-8502E8482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79" y="2248093"/>
                <a:ext cx="7907078" cy="645369"/>
              </a:xfrm>
              <a:prstGeom prst="rect">
                <a:avLst/>
              </a:prstGeom>
              <a:blipFill>
                <a:blip r:embed="rId3"/>
                <a:stretch>
                  <a:fillRect r="-694" b="-5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1D1BCEE1-F82A-45C1-9B8D-C0337BB096DA}"/>
                  </a:ext>
                </a:extLst>
              </p:cNvPr>
              <p:cNvSpPr/>
              <p:nvPr/>
            </p:nvSpPr>
            <p:spPr>
              <a:xfrm>
                <a:off x="7654530" y="3879034"/>
                <a:ext cx="2064603" cy="3803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1600" i="1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altLang="zh-CN" sz="1600" i="1">
                              <a:latin typeface="Cambria Math" panose="02040503050406030204" pitchFamily="18" charset="0"/>
                            </a:rPr>
                            <m:t>𝑐𝑝</m:t>
                          </m:r>
                        </m:sub>
                        <m:sup>
                          <m:r>
                            <a:rPr lang="en-US" altLang="zh-CN" sz="1600" i="1">
                              <a:latin typeface="Cambria Math" panose="02040503050406030204" pitchFamily="18" charset="0"/>
                            </a:rPr>
                            <m:t>𝑒𝑥𝑝</m:t>
                          </m:r>
                        </m:sup>
                      </m:sSubSup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6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−0.02</m:t>
                      </m:r>
                      <m:r>
                        <a:rPr lang="en-US" altLang="zh-CN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±0.04</m:t>
                      </m:r>
                    </m:oMath>
                  </m:oMathPara>
                </a14:m>
                <a:endParaRPr lang="zh-CN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1D1BCEE1-F82A-45C1-9B8D-C0337BB096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530" y="3879034"/>
                <a:ext cx="2064603" cy="380361"/>
              </a:xfrm>
              <a:prstGeom prst="rect">
                <a:avLst/>
              </a:prstGeom>
              <a:blipFill>
                <a:blip r:embed="rId4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C896052D-058A-4D9D-94BF-97641C920D74}"/>
              </a:ext>
            </a:extLst>
          </p:cNvPr>
          <p:cNvSpPr txBox="1"/>
          <p:nvPr/>
        </p:nvSpPr>
        <p:spPr>
          <a:xfrm rot="16200000">
            <a:off x="1162105" y="-705507"/>
            <a:ext cx="738664" cy="23988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result  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EA64C4F7-88B9-436E-8A2B-6DD91589CC03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7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6054329-7310-40BE-A18E-530E379A112A}"/>
                  </a:ext>
                </a:extLst>
              </p:cNvPr>
              <p:cNvSpPr txBox="1"/>
              <p:nvPr/>
            </p:nvSpPr>
            <p:spPr>
              <a:xfrm>
                <a:off x="228263" y="3893063"/>
                <a:ext cx="6354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Experimental value measured by Bell and </a:t>
                </a:r>
                <a:r>
                  <a:rPr lang="en-US" altLang="zh-CN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BaBar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6054329-7310-40BE-A18E-530E379A1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3893063"/>
                <a:ext cx="6354120" cy="369332"/>
              </a:xfrm>
              <a:prstGeom prst="rect">
                <a:avLst/>
              </a:prstGeom>
              <a:blipFill>
                <a:blip r:embed="rId5"/>
                <a:stretch>
                  <a:fillRect l="-384" t="-1667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3B4163-8450-47BE-94B8-007DEFC436CD}"/>
                  </a:ext>
                </a:extLst>
              </p:cNvPr>
              <p:cNvSpPr txBox="1"/>
              <p:nvPr/>
            </p:nvSpPr>
            <p:spPr>
              <a:xfrm>
                <a:off x="228263" y="4501875"/>
                <a:ext cx="9223745" cy="341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p>
                    </m:sSub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conventionally defined 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zh-CN" alt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excluding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1600" b="1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contribution;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53B4163-8450-47BE-94B8-007DEFC43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4501875"/>
                <a:ext cx="9223745" cy="341632"/>
              </a:xfrm>
              <a:prstGeom prst="rect">
                <a:avLst/>
              </a:prstGeom>
              <a:blipFill>
                <a:blip r:embed="rId6"/>
                <a:stretch>
                  <a:fillRect l="-264" t="-5263" b="-192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30DBD4F-4FD4-4887-8695-35EBD96A72A1}"/>
                  </a:ext>
                </a:extLst>
              </p:cNvPr>
              <p:cNvSpPr txBox="1"/>
              <p:nvPr/>
            </p:nvSpPr>
            <p:spPr>
              <a:xfrm>
                <a:off x="228263" y="1118043"/>
                <a:ext cx="3319090" cy="466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30DBD4F-4FD4-4887-8695-35EBD96A7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118043"/>
                <a:ext cx="3319090" cy="466281"/>
              </a:xfrm>
              <a:prstGeom prst="rect">
                <a:avLst/>
              </a:prstGeom>
              <a:blipFill>
                <a:blip r:embed="rId8"/>
                <a:stretch>
                  <a:fillRect l="-2385" t="-9091" b="-28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1DB0CFFD-A37D-4FDC-8D1A-6390D4687B07}"/>
                  </a:ext>
                </a:extLst>
              </p:cNvPr>
              <p:cNvSpPr txBox="1"/>
              <p:nvPr/>
            </p:nvSpPr>
            <p:spPr>
              <a:xfrm rot="16200000">
                <a:off x="3168976" y="2191967"/>
                <a:ext cx="472694" cy="6254734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𝜌𝜔</m:t>
                        </m:r>
                      </m:sup>
                    </m:sSub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600" b="1" i="1">
                            <a:latin typeface="Cambria Math" panose="02040503050406030204" pitchFamily="18" charset="0"/>
                            <a:ea typeface="黑体" panose="02010609060101010101" pitchFamily="49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sz="1600" b="1" i="1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altLang="zh-CN" sz="1600" b="1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effect contributing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16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𝑐𝑝</m:t>
                        </m:r>
                      </m:sub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1DB0CFFD-A37D-4FDC-8D1A-6390D4687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68976" y="2191967"/>
                <a:ext cx="472694" cy="62547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DB28DE3F-619E-4283-B7E0-C245939D31DC}"/>
              </a:ext>
            </a:extLst>
          </p:cNvPr>
          <p:cNvSpPr txBox="1"/>
          <p:nvPr/>
        </p:nvSpPr>
        <p:spPr>
          <a:xfrm>
            <a:off x="9767548" y="3899938"/>
            <a:ext cx="900452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PDG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3295E2B-877E-43EC-AE39-6F75255CC417}"/>
              </a:ext>
            </a:extLst>
          </p:cNvPr>
          <p:cNvSpPr txBox="1"/>
          <p:nvPr/>
        </p:nvSpPr>
        <p:spPr>
          <a:xfrm>
            <a:off x="9372613" y="5172907"/>
            <a:ext cx="1062308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en-US" altLang="zh-CN" sz="1600" dirty="0">
                <a:solidFill>
                  <a:srgbClr val="C00000"/>
                </a:solidFill>
              </a:rPr>
              <a:t>This work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1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EC455AD-6710-4EA8-A947-CD0004C73582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8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3ADE6C9-98D3-4DA3-8057-B58369F137DB}"/>
              </a:ext>
            </a:extLst>
          </p:cNvPr>
          <p:cNvSpPr/>
          <p:nvPr/>
        </p:nvSpPr>
        <p:spPr>
          <a:xfrm>
            <a:off x="413105" y="3155408"/>
            <a:ext cx="11355422" cy="73866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83695" y="3051941"/>
                <a:ext cx="11224609" cy="754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Clr>
                    <a:srgbClr val="7030A0"/>
                  </a:buCl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altLang="zh-CN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CN" alt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zh-CN" alt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contribution to CP asymmetry</a:t>
                </a:r>
                <a:r>
                  <a:rPr lang="en-US" altLang="zh-C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zh-CN" alt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95" y="3051941"/>
                <a:ext cx="11224609" cy="754117"/>
              </a:xfrm>
              <a:prstGeom prst="rect">
                <a:avLst/>
              </a:prstGeom>
              <a:blipFill>
                <a:blip r:embed="rId2"/>
                <a:stretch>
                  <a:fillRect b="-260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8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D87118-CDA0-49F0-A9A7-C82CE99CC165}"/>
                  </a:ext>
                </a:extLst>
              </p:cNvPr>
              <p:cNvSpPr txBox="1"/>
              <p:nvPr/>
            </p:nvSpPr>
            <p:spPr>
              <a:xfrm>
                <a:off x="228263" y="1758424"/>
                <a:ext cx="69660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meson reconstructed through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experience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9D87118-CDA0-49F0-A9A7-C82CE99CC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758424"/>
                <a:ext cx="6966039" cy="369332"/>
              </a:xfrm>
              <a:prstGeom prst="rect">
                <a:avLst/>
              </a:prstGeom>
              <a:blipFill>
                <a:blip r:embed="rId3"/>
                <a:stretch>
                  <a:fillRect l="-52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3FD830F-A422-4B27-A0B6-1FB2F0B770BF}"/>
                  </a:ext>
                </a:extLst>
              </p:cNvPr>
              <p:cNvSpPr txBox="1"/>
              <p:nvPr/>
            </p:nvSpPr>
            <p:spPr>
              <a:xfrm>
                <a:off x="2726694" y="3551561"/>
                <a:ext cx="9348355" cy="113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  <m:r>
                      <a:rPr lang="en-US" altLang="zh-C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altLang="zh-CN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altLang="zh-CN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b>
                          <m:sup>
                            <m:sSup>
                              <m:sSupPr>
                                <m:ctrlPr>
                                  <a:rPr lang="en-US" altLang="zh-CN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d>
                                      <m:dPr>
                                        <m:ctrlP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altLang="zh-CN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en-US" altLang="zh-CN" sz="24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𝐴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CN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CN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en-US" altLang="zh-CN" sz="24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𝐴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+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CN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𝑑𝑠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+0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𝑑𝑠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−0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d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𝑑𝑠</m:t>
                            </m:r>
                          </m:e>
                        </m:nary>
                      </m:num>
                      <m:den>
                        <m:nary>
                          <m:nary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b>
                          <m:sup>
                            <m:sSup>
                              <m:sSupPr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altLang="zh-C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d>
                                      <m:d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altLang="zh-CN" sz="2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en-US" altLang="zh-CN" sz="24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altLang="zh-CN" sz="2400" i="1" smtClean="0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𝐴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CN" sz="2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altLang="zh-CN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CN" sz="2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en-US" altLang="zh-CN" sz="24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altLang="zh-CN" sz="2400" i="1" smtClean="0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𝐴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altLang="zh-CN" sz="2400" i="1">
                                                        <a:solidFill>
                                                          <a:schemeClr val="accent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+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altLang="zh-CN" sz="2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𝑑𝑠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+0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𝑑𝑠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−0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d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𝑑𝑠</m:t>
                            </m:r>
                          </m:e>
                        </m:nary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3FD830F-A422-4B27-A0B6-1FB2F0B77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694" y="3551561"/>
                <a:ext cx="9348355" cy="1133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98B99D8-FAFC-48F3-94F4-3F3862F43010}"/>
                  </a:ext>
                </a:extLst>
              </p:cNvPr>
              <p:cNvSpPr txBox="1"/>
              <p:nvPr/>
            </p:nvSpPr>
            <p:spPr>
              <a:xfrm>
                <a:off x="712536" y="5863871"/>
                <a:ext cx="10140852" cy="413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:the decay amplitude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+0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respectively.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98B99D8-FAFC-48F3-94F4-3F3862F43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36" y="5863871"/>
                <a:ext cx="10140852" cy="413190"/>
              </a:xfrm>
              <a:prstGeom prst="rect">
                <a:avLst/>
              </a:prstGeom>
              <a:blipFill>
                <a:blip r:embed="rId5"/>
                <a:stretch>
                  <a:fillRect t="-4412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2CAE092-3A10-4050-AF26-5596C3A2308D}"/>
                  </a:ext>
                </a:extLst>
              </p:cNvPr>
              <p:cNvSpPr txBox="1"/>
              <p:nvPr/>
            </p:nvSpPr>
            <p:spPr>
              <a:xfrm rot="16200000">
                <a:off x="2659052" y="-2231562"/>
                <a:ext cx="796885" cy="545093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derivation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CN" altLang="en-US" sz="20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2CAE092-3A10-4050-AF26-5596C3A23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59052" y="-2231562"/>
                <a:ext cx="796885" cy="5450935"/>
              </a:xfrm>
              <a:prstGeom prst="rect">
                <a:avLst/>
              </a:prstGeom>
              <a:blipFill>
                <a:blip r:embed="rId6"/>
                <a:stretch>
                  <a:fillRect l="-4246" t="-3077" b="-1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6CD0712-BCA7-4422-B940-4256E9A9F472}"/>
                  </a:ext>
                </a:extLst>
              </p:cNvPr>
              <p:cNvSpPr txBox="1"/>
              <p:nvPr/>
            </p:nvSpPr>
            <p:spPr>
              <a:xfrm>
                <a:off x="573030" y="2267679"/>
                <a:ext cx="8993556" cy="398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measured with the invariant mass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around </a:t>
                </a:r>
                <a14:m>
                  <m:oMath xmlns:m="http://schemas.openxmlformats.org/officeDocument/2006/math">
                    <m:r>
                      <a:rPr lang="zh-CN" altLang="en-US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altLang="zh-CN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𝟕𝟖𝟐</m:t>
                    </m:r>
                    <m:r>
                      <a:rPr lang="en-US" altLang="zh-CN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6CD0712-BCA7-4422-B940-4256E9A9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30" y="2267679"/>
                <a:ext cx="8993556" cy="398442"/>
              </a:xfrm>
              <a:prstGeom prst="rect">
                <a:avLst/>
              </a:prstGeom>
              <a:blipFill>
                <a:blip r:embed="rId7"/>
                <a:stretch>
                  <a:fillRect t="-6154"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27A50A51-4090-4302-B5AB-D7F5E885FA9A}"/>
              </a:ext>
            </a:extLst>
          </p:cNvPr>
          <p:cNvSpPr txBox="1">
            <a:spLocks/>
          </p:cNvSpPr>
          <p:nvPr/>
        </p:nvSpPr>
        <p:spPr>
          <a:xfrm>
            <a:off x="11436065" y="6596425"/>
            <a:ext cx="638984" cy="261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497AC8-66D6-4B06-BC3B-483DE6250AE3}" type="slidenum">
              <a:rPr lang="zh-CN" altLang="en-US" smtClean="0">
                <a:solidFill>
                  <a:schemeClr val="tx1"/>
                </a:solidFill>
              </a:rPr>
              <a:pPr/>
              <a:t>9</a:t>
            </a:fld>
            <a:r>
              <a:rPr lang="en-US" altLang="zh-CN" dirty="0">
                <a:solidFill>
                  <a:schemeClr val="tx1"/>
                </a:solidFill>
              </a:rPr>
              <a:t>/21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A68C366-34A0-42B0-95E9-24C144E6BA16}"/>
                  </a:ext>
                </a:extLst>
              </p:cNvPr>
              <p:cNvSpPr txBox="1"/>
              <p:nvPr/>
            </p:nvSpPr>
            <p:spPr>
              <a:xfrm>
                <a:off x="228263" y="1118043"/>
                <a:ext cx="10269616" cy="500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0000FF"/>
                  </a:buCl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CPV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</m:sup>
                    </m:sSubSup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including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40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 contributions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A68C366-34A0-42B0-95E9-24C144E6B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3" y="1118043"/>
                <a:ext cx="10269616" cy="500458"/>
              </a:xfrm>
              <a:prstGeom prst="rect">
                <a:avLst/>
              </a:prstGeom>
              <a:blipFill>
                <a:blip r:embed="rId9"/>
                <a:stretch>
                  <a:fillRect l="-772" t="-6024" b="-216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858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91440" tIns="45720" rIns="91440" bIns="45720" rtlCol="0" anchor="ctr"/>
      <a:lstStyle>
        <a:defPPr algn="l">
          <a:defRPr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29657</TotalTime>
  <Words>1220</Words>
  <Application>Microsoft Office PowerPoint</Application>
  <PresentationFormat>宽屏</PresentationFormat>
  <Paragraphs>160</Paragraphs>
  <Slides>21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等线</vt:lpstr>
      <vt:lpstr>等线 Light</vt:lpstr>
      <vt:lpstr>黑体</vt:lpstr>
      <vt:lpstr>华文宋体</vt:lpstr>
      <vt:lpstr>华文中宋</vt:lpstr>
      <vt:lpstr>楷体</vt:lpstr>
      <vt:lpstr>Arial</vt:lpstr>
      <vt:lpstr>Cambria Math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1575261603@qq.com</cp:lastModifiedBy>
  <cp:revision>825</cp:revision>
  <dcterms:created xsi:type="dcterms:W3CDTF">2018-05-17T14:07:00Z</dcterms:created>
  <dcterms:modified xsi:type="dcterms:W3CDTF">2021-05-02T10:18:51Z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