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10" r:id="rId2"/>
    <p:sldId id="393" r:id="rId3"/>
    <p:sldId id="394" r:id="rId4"/>
    <p:sldId id="429" r:id="rId5"/>
    <p:sldId id="395" r:id="rId6"/>
    <p:sldId id="397" r:id="rId7"/>
    <p:sldId id="374" r:id="rId8"/>
    <p:sldId id="396" r:id="rId9"/>
    <p:sldId id="399" r:id="rId10"/>
    <p:sldId id="430" r:id="rId11"/>
    <p:sldId id="401" r:id="rId12"/>
    <p:sldId id="405" r:id="rId13"/>
    <p:sldId id="407" r:id="rId14"/>
    <p:sldId id="408" r:id="rId15"/>
    <p:sldId id="409" r:id="rId16"/>
    <p:sldId id="417" r:id="rId17"/>
    <p:sldId id="418" r:id="rId18"/>
    <p:sldId id="419" r:id="rId19"/>
    <p:sldId id="431" r:id="rId20"/>
    <p:sldId id="420" r:id="rId21"/>
    <p:sldId id="421" r:id="rId22"/>
    <p:sldId id="422" r:id="rId23"/>
    <p:sldId id="423" r:id="rId24"/>
    <p:sldId id="424" r:id="rId25"/>
    <p:sldId id="425" r:id="rId26"/>
    <p:sldId id="427" r:id="rId27"/>
    <p:sldId id="428" r:id="rId28"/>
    <p:sldId id="432" r:id="rId29"/>
    <p:sldId id="332" r:id="rId30"/>
    <p:sldId id="341" r:id="rId31"/>
    <p:sldId id="410" r:id="rId32"/>
    <p:sldId id="404" r:id="rId33"/>
    <p:sldId id="406" r:id="rId34"/>
    <p:sldId id="411" r:id="rId35"/>
    <p:sldId id="413" r:id="rId36"/>
    <p:sldId id="414" r:id="rId37"/>
    <p:sldId id="412" r:id="rId38"/>
    <p:sldId id="415" r:id="rId39"/>
    <p:sldId id="41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EA6"/>
    <a:srgbClr val="C32BED"/>
    <a:srgbClr val="FFCCFF"/>
    <a:srgbClr val="F484BF"/>
    <a:srgbClr val="FFD5FF"/>
    <a:srgbClr val="8BC7F9"/>
    <a:srgbClr val="98D2FA"/>
    <a:srgbClr val="0000FF"/>
    <a:srgbClr val="BCDFFC"/>
    <a:srgbClr val="FF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995" autoAdjust="0"/>
  </p:normalViewPr>
  <p:slideViewPr>
    <p:cSldViewPr snapToGrid="0" showGuides="1">
      <p:cViewPr varScale="1">
        <p:scale>
          <a:sx n="63" d="100"/>
          <a:sy n="63" d="100"/>
        </p:scale>
        <p:origin x="1404" y="32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79A50-6EB7-49C5-A991-2B5725FBF362}" type="datetimeFigureOut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94A3-07B3-4E94-BECD-C04081439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94A3-07B3-4E94-BECD-C040814395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1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68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445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7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755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50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9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0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36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强调形状因子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5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7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286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9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68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306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17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969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367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88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76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85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94A3-07B3-4E94-BECD-C0408143957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1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05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94A3-07B3-4E94-BECD-C0408143957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13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360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27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68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29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09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952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30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975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4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00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1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6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8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67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75C1-B6F0-42D9-88F5-191E435D21C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0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B302-D625-48E1-9C91-EB34FA9C0A82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C373-B16B-48C2-A3BF-5EE7C22D3BCF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DE2-22F2-48CE-BDE1-7D812F0750E3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3173-F615-4B10-ADC1-8F2E60005521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B353-2208-4AA1-AB41-4512B3C4997B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190-47B6-43C2-9275-22C21F6FE72D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B878-0ABB-42A9-A676-EEC7A0384252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B29-E3D2-4EEC-B898-35FDBEBEC3D2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6DE-1BFD-432F-B9BD-901D3F7DD5F5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301-67E4-4998-9F40-6E1BC081D0FB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DE45-5D85-449B-9742-06EAA5C205FE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F5B8-025C-42D1-8B06-6AFAFFDB511C}" type="datetime1">
              <a:rPr lang="zh-CN" altLang="en-US" smtClean="0"/>
              <a:t>2021/5/2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A0E02-9D28-42D2-AA4B-CECCBB016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330.png"/><Relationship Id="rId4" Type="http://schemas.openxmlformats.org/officeDocument/2006/relationships/image" Target="../media/image4.png"/><Relationship Id="rId9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5.png"/><Relationship Id="rId5" Type="http://schemas.openxmlformats.org/officeDocument/2006/relationships/image" Target="../media/image123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6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76.png"/><Relationship Id="rId5" Type="http://schemas.openxmlformats.org/officeDocument/2006/relationships/image" Target="../media/image470.png"/><Relationship Id="rId10" Type="http://schemas.openxmlformats.org/officeDocument/2006/relationships/image" Target="../media/image75.pn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6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83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50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70.png"/><Relationship Id="rId10" Type="http://schemas.openxmlformats.org/officeDocument/2006/relationships/image" Target="../media/image720.png"/><Relationship Id="rId4" Type="http://schemas.openxmlformats.org/officeDocument/2006/relationships/image" Target="../media/image4.png"/><Relationship Id="rId9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800.png"/><Relationship Id="rId5" Type="http://schemas.openxmlformats.org/officeDocument/2006/relationships/image" Target="../media/image90.png"/><Relationship Id="rId10" Type="http://schemas.openxmlformats.org/officeDocument/2006/relationships/image" Target="../media/image790.png"/><Relationship Id="rId4" Type="http://schemas.openxmlformats.org/officeDocument/2006/relationships/image" Target="../media/image740.png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3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0" Type="http://schemas.openxmlformats.org/officeDocument/2006/relationships/image" Target="../media/image890.png"/><Relationship Id="rId4" Type="http://schemas.openxmlformats.org/officeDocument/2006/relationships/image" Target="../media/image4.png"/><Relationship Id="rId9" Type="http://schemas.openxmlformats.org/officeDocument/2006/relationships/image" Target="../media/image8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1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3040" y="873760"/>
            <a:ext cx="8681328" cy="1320590"/>
          </a:xfrm>
          <a:prstGeom prst="roundRect">
            <a:avLst/>
          </a:prstGeom>
          <a:solidFill>
            <a:srgbClr val="BCDF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-245327" y="977776"/>
                <a:ext cx="9389327" cy="84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3600" b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在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𝑸𝑪𝑫</m:t>
                    </m:r>
                    <m:r>
                      <a:rPr lang="zh-CN" altLang="en-US" sz="3600" b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中精确计算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𝑩</m:t>
                    </m:r>
                    <m:r>
                      <a:rPr lang="en-US" altLang="zh-CN" sz="3600" b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→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𝑽</m:t>
                    </m:r>
                    <m:r>
                      <a:rPr lang="zh-CN" altLang="en-US" sz="3600" b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过程</m:t>
                    </m:r>
                  </m:oMath>
                </a14:m>
                <a:r>
                  <a:rPr lang="zh-CN" altLang="en-US" sz="36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的形状因子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327" y="977776"/>
                <a:ext cx="9389327" cy="841192"/>
              </a:xfrm>
              <a:prstGeom prst="rect">
                <a:avLst/>
              </a:prstGeom>
              <a:blipFill>
                <a:blip r:embed="rId4"/>
                <a:stretch>
                  <a:fillRect b="-26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2545487" y="2766677"/>
            <a:ext cx="6423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高婧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中国科学院高能物理研究所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9352" y="4974897"/>
            <a:ext cx="7768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合作者：吕才典研究员、沈月龙教授、王玉明教授和魏焰冰博士后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6" y="2226492"/>
            <a:ext cx="2411463" cy="2411463"/>
          </a:xfrm>
          <a:prstGeom prst="rect">
            <a:avLst/>
          </a:prstGeom>
        </p:spPr>
      </p:pic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513768" y="6623286"/>
            <a:ext cx="2260600" cy="373062"/>
          </a:xfrm>
        </p:spPr>
        <p:txBody>
          <a:bodyPr>
            <a:normAutofit/>
          </a:bodyPr>
          <a:lstStyle/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1/39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606907" y="6007395"/>
            <a:ext cx="526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Jing Gao </a:t>
            </a:r>
            <a:r>
              <a:rPr lang="en-US" altLang="zh-CN" dirty="0" smtClean="0"/>
              <a:t>et </a:t>
            </a:r>
            <a:r>
              <a:rPr lang="en-US" altLang="zh-CN" dirty="0" err="1" smtClean="0"/>
              <a:t>al.Physical</a:t>
            </a:r>
            <a:r>
              <a:rPr lang="en-US" altLang="zh-CN" dirty="0" smtClean="0"/>
              <a:t> </a:t>
            </a:r>
            <a:r>
              <a:rPr lang="en-US" altLang="zh-CN" dirty="0"/>
              <a:t>Review </a:t>
            </a:r>
            <a:r>
              <a:rPr lang="en-US" altLang="zh-CN" dirty="0" smtClean="0"/>
              <a:t>D</a:t>
            </a:r>
            <a:r>
              <a:rPr lang="en-US" altLang="zh-CN" dirty="0"/>
              <a:t> </a:t>
            </a:r>
            <a:r>
              <a:rPr lang="en-US" altLang="zh-CN" dirty="0" smtClean="0"/>
              <a:t>101</a:t>
            </a:r>
            <a:r>
              <a:rPr lang="en-US" altLang="zh-CN" dirty="0"/>
              <a:t> (</a:t>
            </a:r>
            <a:r>
              <a:rPr lang="en-US" altLang="zh-CN" dirty="0" smtClean="0"/>
              <a:t>2020) 7,074035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70216" y="290343"/>
            <a:ext cx="744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第三届重味物理与量子色动力学研讨会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南开大学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34"/>
    </mc:Choice>
    <mc:Fallback xmlns="">
      <p:transition spd="slow" advTm="51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3530" y="2464582"/>
            <a:ext cx="301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理论框架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530" y="341527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结果与讨论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3530" y="438444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结论与展望</a:t>
            </a:r>
          </a:p>
        </p:txBody>
      </p:sp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530" y="14954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引言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10/39</a:t>
            </a:r>
            <a:endParaRPr lang="zh-CN" altLang="en-US" sz="1200" dirty="0"/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5" y="691351"/>
            <a:ext cx="8429985" cy="3147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18788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altLang="zh-CN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zh-CN" sz="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形状因子的因子化</a:t>
                </a: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8788"/>
                <a:ext cx="9144000" cy="617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11/39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50976" y="3910213"/>
                <a:ext cx="87930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从</a:t>
                </a:r>
                <a:r>
                  <a:rPr lang="en-US" altLang="zh-CN" sz="1900" dirty="0" smtClean="0"/>
                  <a:t> QCD 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:r>
                  <a:rPr lang="en-US" altLang="zh-CN" sz="19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𝑆𝐶𝐸𝑇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1900" dirty="0" smtClean="0"/>
                  <a:t> 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算符</a:t>
                </a:r>
                <a:r>
                  <a:rPr lang="en-US" altLang="zh-CN" sz="2100" dirty="0" smtClean="0"/>
                  <a:t> </a:t>
                </a:r>
                <a:r>
                  <a:rPr lang="en-US" altLang="zh-CN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: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将硬的能标积分掉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, 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得到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硬函数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6" y="3910213"/>
                <a:ext cx="8793024" cy="415498"/>
              </a:xfrm>
              <a:prstGeom prst="rect">
                <a:avLst/>
              </a:prstGeom>
              <a:blipFill>
                <a:blip r:embed="rId5"/>
                <a:stretch>
                  <a:fillRect l="-693" t="-10145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0" y="4384221"/>
            <a:ext cx="8186887" cy="67561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74033" y="4495186"/>
            <a:ext cx="1154546" cy="471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977268" y="4476270"/>
            <a:ext cx="1343891" cy="480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328481" y="5143320"/>
                <a:ext cx="8793024" cy="5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𝑆𝐶𝐸𝑇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算符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𝑆𝐶𝐸𝑇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算符</a:t>
                </a:r>
                <a:r>
                  <a:rPr lang="en-US" altLang="zh-CN" sz="1900" dirty="0" smtClean="0"/>
                  <a:t>:</a:t>
                </a:r>
                <a:r>
                  <a:rPr lang="zh-CN" altLang="en-US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将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硬共线的能标积分掉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, 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得到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1900" dirty="0" smtClean="0">
                    <a:solidFill>
                      <a:srgbClr val="FF0000"/>
                    </a:solidFill>
                  </a:rPr>
                  <a:t>jet function</a:t>
                </a:r>
                <a:endParaRPr lang="zh-CN" altLang="en-US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1" y="5143320"/>
                <a:ext cx="8793024" cy="510011"/>
              </a:xfrm>
              <a:prstGeom prst="rect">
                <a:avLst/>
              </a:prstGeom>
              <a:blipFill>
                <a:blip r:embed="rId7"/>
                <a:stretch>
                  <a:fillRect l="-624" b="-2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304" y="5736813"/>
            <a:ext cx="2581275" cy="4857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49657" y="5799600"/>
            <a:ext cx="349815" cy="3417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05324" y="6089815"/>
            <a:ext cx="384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err="1"/>
              <a:t>Beneke</a:t>
            </a:r>
            <a:r>
              <a:rPr lang="en-US" altLang="zh-CN" sz="1400" dirty="0"/>
              <a:t> and D. S. Yang,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736 (2006)</a:t>
            </a:r>
            <a:endParaRPr lang="zh-CN" altLang="en-US" sz="1400" dirty="0"/>
          </a:p>
        </p:txBody>
      </p:sp>
      <p:sp>
        <p:nvSpPr>
          <p:cNvPr id="17" name="太阳形 16"/>
          <p:cNvSpPr/>
          <p:nvPr/>
        </p:nvSpPr>
        <p:spPr>
          <a:xfrm>
            <a:off x="4955501" y="6162841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6" y="1992763"/>
            <a:ext cx="5633261" cy="1601365"/>
          </a:xfrm>
          <a:prstGeom prst="rect">
            <a:avLst/>
          </a:prstGeom>
          <a:ln w="19050">
            <a:solidFill>
              <a:srgbClr val="850EA6"/>
            </a:solidFill>
          </a:ln>
        </p:spPr>
      </p:pic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SCET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中的形状因子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37036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12/39</a:t>
            </a:r>
            <a:endParaRPr lang="zh-CN" altLang="en-US" sz="12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" y="875743"/>
            <a:ext cx="305801" cy="209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146" y="5027365"/>
            <a:ext cx="662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2800" dirty="0" smtClean="0"/>
              <a:t>SCET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中定义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有效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形状因子：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56" y="5509772"/>
            <a:ext cx="8186887" cy="675617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167619" y="5637622"/>
            <a:ext cx="868222" cy="4351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156496" y="5626895"/>
            <a:ext cx="1149933" cy="4351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49490" y="6232573"/>
            <a:ext cx="367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err="1"/>
              <a:t>Beneke</a:t>
            </a:r>
            <a:r>
              <a:rPr lang="en-US" altLang="zh-CN" sz="1400" dirty="0"/>
              <a:t> and D. S. Yang,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(2006)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609146" y="699840"/>
            <a:ext cx="511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2800" dirty="0" smtClean="0"/>
              <a:t>QCD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形状因子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的定义：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2" y="1267771"/>
            <a:ext cx="4832169" cy="571215"/>
          </a:xfrm>
          <a:prstGeom prst="rect">
            <a:avLst/>
          </a:prstGeom>
          <a:ln w="19050">
            <a:solidFill>
              <a:srgbClr val="850EA6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89" y="3695193"/>
            <a:ext cx="5694953" cy="1240485"/>
          </a:xfrm>
          <a:prstGeom prst="rect">
            <a:avLst/>
          </a:prstGeom>
          <a:ln w="19050">
            <a:solidFill>
              <a:srgbClr val="850EA6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337729" y="1232853"/>
                <a:ext cx="1977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29" y="1232853"/>
                <a:ext cx="197793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6357542" y="2464023"/>
                <a:ext cx="2238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i="1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i="1" dirty="0">
                  <a:solidFill>
                    <a:srgbClr val="850EA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42" y="2464023"/>
                <a:ext cx="22386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6375191" y="4050587"/>
                <a:ext cx="2238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i="1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i="1" dirty="0">
                  <a:solidFill>
                    <a:srgbClr val="850EA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91" y="4050587"/>
                <a:ext cx="22386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3" y="5205518"/>
            <a:ext cx="305801" cy="209914"/>
          </a:xfrm>
          <a:prstGeom prst="rect">
            <a:avLst/>
          </a:prstGeom>
        </p:spPr>
      </p:pic>
      <p:sp>
        <p:nvSpPr>
          <p:cNvPr id="28" name="太阳形 27"/>
          <p:cNvSpPr/>
          <p:nvPr/>
        </p:nvSpPr>
        <p:spPr>
          <a:xfrm>
            <a:off x="5019966" y="6315988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0" y="4793381"/>
            <a:ext cx="3637836" cy="1337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1" y="675743"/>
            <a:ext cx="2324548" cy="3265463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夸克层次上的关联函数</a:t>
            </a:r>
            <a:endParaRPr lang="en-US" sz="4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13/39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6049601" y="2531027"/>
            <a:ext cx="4250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重到轻弱流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6144" y="865828"/>
            <a:ext cx="493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两点关联函数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16" y="1071615"/>
            <a:ext cx="305801" cy="2099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667" y="1418098"/>
            <a:ext cx="7069880" cy="65019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4870232" y="2027671"/>
            <a:ext cx="752251" cy="249463"/>
          </a:xfrm>
          <a:prstGeom prst="straightConnector1">
            <a:avLst/>
          </a:prstGeom>
          <a:ln w="9525" cap="flat" cmpd="sng" algn="ctr">
            <a:solidFill>
              <a:srgbClr val="850E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6834224" y="1999269"/>
            <a:ext cx="461241" cy="428848"/>
          </a:xfrm>
          <a:prstGeom prst="straightConnector1">
            <a:avLst/>
          </a:prstGeom>
          <a:ln w="9525" cap="flat" cmpd="sng" algn="ctr">
            <a:solidFill>
              <a:srgbClr val="850E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053463" y="2458879"/>
            <a:ext cx="24251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矢量介子内插流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2670242" y="3028621"/>
                <a:ext cx="7069873" cy="151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zh-CN" altLang="en-US" sz="21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深欧空间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下计算</a:t>
                </a:r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sz="2000" dirty="0" smtClean="0"/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zh-CN" altLang="en-US" sz="21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大反冲区域下计算</m:t>
                    </m:r>
                    <m:r>
                      <a:rPr lang="en-US" altLang="zh-CN" sz="21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𝑞</m:t>
                        </m:r>
                      </m:e>
                      <m:sup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1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1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1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−</m:t>
                        </m:r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𝑝</m:t>
                        </m:r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1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2100" dirty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沿着光锥方向展开</m:t>
                    </m:r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1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1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=0 </m:t>
                    </m:r>
                  </m:oMath>
                </a14:m>
                <a:r>
                  <a:rPr lang="en-US" altLang="zh-CN" sz="2000" dirty="0" smtClean="0"/>
                  <a:t> </a:t>
                </a: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42" y="3028621"/>
                <a:ext cx="7069873" cy="1510606"/>
              </a:xfrm>
              <a:prstGeom prst="rect">
                <a:avLst/>
              </a:prstGeom>
              <a:blipFill>
                <a:blip r:embed="rId7"/>
                <a:stretch>
                  <a:fillRect l="-862" b="-5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6" y="4649704"/>
            <a:ext cx="305801" cy="20991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722289" y="4464863"/>
            <a:ext cx="60056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色散关系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968441" y="5201986"/>
            <a:ext cx="546510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将结果从深欧空间解析延拓到</a:t>
            </a:r>
            <a:r>
              <a:rPr lang="zh-CN" altLang="en-US" sz="2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物理空间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200399" y="6195442"/>
            <a:ext cx="653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PIETRO COLANGELO, ALEXANDER KHODJAMIRIAN, </a:t>
            </a:r>
            <a:r>
              <a:rPr lang="en-US" altLang="zh-CN" sz="1400" dirty="0" err="1"/>
              <a:t>arXiv:hep-ph</a:t>
            </a:r>
            <a:r>
              <a:rPr lang="en-US" altLang="zh-CN" sz="1400" dirty="0"/>
              <a:t>/0010175v1</a:t>
            </a:r>
            <a:endParaRPr lang="zh-CN" altLang="en-US" sz="1400" dirty="0"/>
          </a:p>
        </p:txBody>
      </p:sp>
      <p:sp>
        <p:nvSpPr>
          <p:cNvPr id="49" name="太阳形 48"/>
          <p:cNvSpPr/>
          <p:nvPr/>
        </p:nvSpPr>
        <p:spPr>
          <a:xfrm>
            <a:off x="3093392" y="6257754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1" name="圆角矩形 50"/>
          <p:cNvSpPr/>
          <p:nvPr/>
        </p:nvSpPr>
        <p:spPr>
          <a:xfrm>
            <a:off x="2978269" y="2314494"/>
            <a:ext cx="2192286" cy="707886"/>
          </a:xfrm>
          <a:prstGeom prst="roundRect">
            <a:avLst/>
          </a:prstGeom>
          <a:noFill/>
          <a:ln w="19050">
            <a:solidFill>
              <a:srgbClr val="850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5575607" y="2471715"/>
            <a:ext cx="2676295" cy="565784"/>
          </a:xfrm>
          <a:prstGeom prst="roundRect">
            <a:avLst/>
          </a:prstGeom>
          <a:noFill/>
          <a:ln w="19050">
            <a:solidFill>
              <a:srgbClr val="850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14/39</a:t>
            </a:r>
            <a:endParaRPr lang="zh-CN" altLang="en-US" sz="12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1025002"/>
            <a:ext cx="305801" cy="20991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32099" y="822296"/>
            <a:ext cx="64592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强子矩阵</a:t>
            </a:r>
            <a:r>
              <a:rPr lang="zh-CN" altLang="en-US" sz="29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元定义：</a:t>
            </a:r>
            <a:endParaRPr lang="zh-CN" altLang="en-US" sz="2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67" y="1488310"/>
            <a:ext cx="7940817" cy="182368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94207" y="1598910"/>
            <a:ext cx="3435031" cy="471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66668" y="3454793"/>
                <a:ext cx="8108314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2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插入一套完整的强子态</a:t>
                </a:r>
                <a:endParaRPr lang="en-US" altLang="zh-CN" sz="22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表示成基态和激发态以及共振态的贡献之和</a:t>
                </a:r>
                <a:endParaRPr lang="en-US" altLang="zh-CN" sz="22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矢量介子</a:t>
                </a: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衰变常数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b="0" i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en-US" altLang="zh-CN" sz="22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𝑉</m:t>
                        </m:r>
                      </m:sub>
                    </m:sSub>
                  </m:oMath>
                </a14:m>
                <a:endParaRPr lang="en-US" altLang="zh-CN" sz="2200" dirty="0" smtClean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zh-CN" altLang="en-US" sz="22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重到轻的形状因子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8" y="3454793"/>
                <a:ext cx="8108314" cy="2169825"/>
              </a:xfrm>
              <a:prstGeom prst="rect">
                <a:avLst/>
              </a:prstGeom>
              <a:blipFill>
                <a:blip r:embed="rId5"/>
                <a:stretch>
                  <a:fillRect l="-827" b="-1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3256155" y="5841200"/>
            <a:ext cx="653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PIETRO COLANGELO, ALEXANDER KHODJAMIRIAN, </a:t>
            </a:r>
            <a:r>
              <a:rPr lang="en-US" altLang="zh-CN" sz="1400" dirty="0" err="1"/>
              <a:t>arXiv:hep-ph</a:t>
            </a:r>
            <a:r>
              <a:rPr lang="en-US" altLang="zh-CN" sz="1400" dirty="0"/>
              <a:t>/0010175v1</a:t>
            </a:r>
            <a:endParaRPr lang="zh-CN" altLang="en-US" sz="1400" dirty="0"/>
          </a:p>
        </p:txBody>
      </p:sp>
      <p:sp>
        <p:nvSpPr>
          <p:cNvPr id="26" name="太阳形 25"/>
          <p:cNvSpPr/>
          <p:nvPr/>
        </p:nvSpPr>
        <p:spPr>
          <a:xfrm>
            <a:off x="3149147" y="5923219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176" y="3476887"/>
            <a:ext cx="1457325" cy="609600"/>
          </a:xfrm>
          <a:prstGeom prst="rect">
            <a:avLst/>
          </a:prstGeom>
        </p:spPr>
      </p:pic>
      <p:sp>
        <p:nvSpPr>
          <p:cNvPr id="14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强子层次</a:t>
            </a: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上的关联函数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</a:rPr>
              <a:t>LCSR</a:t>
            </a:r>
            <a:r>
              <a:rPr lang="zh-CN" altLang="en-US" sz="3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中的</a:t>
            </a:r>
            <a:r>
              <a:rPr lang="zh-CN" altLang="en-US" sz="3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技术方法</a:t>
            </a:r>
            <a:r>
              <a:rPr lang="en-US" sz="3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sz="3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  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15/39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3365568" y="2962279"/>
            <a:ext cx="4250715" cy="896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991549"/>
            <a:ext cx="305801" cy="2099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2888" y="797278"/>
            <a:ext cx="705872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夸克</a:t>
            </a:r>
            <a:r>
              <a:rPr lang="en-US" altLang="zh-CN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强子对偶性假设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" y="3657572"/>
            <a:ext cx="305801" cy="2099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8645" y="3445164"/>
            <a:ext cx="53525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Borel</a:t>
            </a:r>
            <a:r>
              <a:rPr lang="en-US" altLang="zh-CN" sz="2800" dirty="0"/>
              <a:t> </a:t>
            </a:r>
            <a:r>
              <a:rPr lang="zh-CN" altLang="en-US" sz="29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变换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54" y="1341426"/>
            <a:ext cx="5274886" cy="100010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0866" y="2746590"/>
            <a:ext cx="7402390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强子层次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激发态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和连续谱的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贡献与夸克层次相互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抵消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弧形 20"/>
          <p:cNvSpPr/>
          <p:nvPr/>
        </p:nvSpPr>
        <p:spPr>
          <a:xfrm rot="10484306">
            <a:off x="1116081" y="1900430"/>
            <a:ext cx="4498975" cy="372873"/>
          </a:xfrm>
          <a:prstGeom prst="arc">
            <a:avLst/>
          </a:prstGeom>
          <a:ln>
            <a:solidFill>
              <a:srgbClr val="850EA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80089" y="2423851"/>
            <a:ext cx="2297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有效阈值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89" y="3972705"/>
            <a:ext cx="4928455" cy="75744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66639" y="2031222"/>
            <a:ext cx="270266" cy="283548"/>
          </a:xfrm>
          <a:prstGeom prst="rect">
            <a:avLst/>
          </a:prstGeom>
          <a:noFill/>
          <a:ln w="19050">
            <a:solidFill>
              <a:srgbClr val="850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360791" y="2016356"/>
            <a:ext cx="270266" cy="283548"/>
          </a:xfrm>
          <a:prstGeom prst="rect">
            <a:avLst/>
          </a:prstGeom>
          <a:noFill/>
          <a:ln w="19050">
            <a:solidFill>
              <a:srgbClr val="850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062654" y="4001273"/>
            <a:ext cx="379141" cy="349268"/>
          </a:xfrm>
          <a:prstGeom prst="rect">
            <a:avLst/>
          </a:prstGeom>
          <a:noFill/>
          <a:ln w="19050">
            <a:solidFill>
              <a:srgbClr val="850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553307" y="3975409"/>
                <a:ext cx="383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smtClean="0">
                          <a:solidFill>
                            <a:srgbClr val="850EA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2800" dirty="0">
                  <a:solidFill>
                    <a:srgbClr val="850EA6"/>
                  </a:solidFill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07" y="3975409"/>
                <a:ext cx="38311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5909919" y="3995035"/>
            <a:ext cx="2018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</a:rPr>
              <a:t>Borel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zh-CN" altLang="en-US" sz="2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质量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69358" y="4773296"/>
            <a:ext cx="8174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指数压低激发态和连续谱的贡献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减小对偶假设的敏感度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09975" y="6162948"/>
            <a:ext cx="653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PIETRO COLANGELO, ALEXANDER KHODJAMIRIAN, </a:t>
            </a:r>
            <a:r>
              <a:rPr lang="en-US" altLang="zh-CN" sz="1400" dirty="0" err="1"/>
              <a:t>arXiv:hep-ph</a:t>
            </a:r>
            <a:r>
              <a:rPr lang="en-US" altLang="zh-CN" sz="1400" dirty="0"/>
              <a:t>/0010175v1</a:t>
            </a:r>
            <a:endParaRPr lang="zh-CN" altLang="en-US" sz="1400" dirty="0"/>
          </a:p>
        </p:txBody>
      </p:sp>
      <p:sp>
        <p:nvSpPr>
          <p:cNvPr id="34" name="太阳形 33"/>
          <p:cNvSpPr/>
          <p:nvPr/>
        </p:nvSpPr>
        <p:spPr>
          <a:xfrm>
            <a:off x="3405624" y="6224302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4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bg1"/>
                </a:solidFill>
                <a:latin typeface="Cambria Math" panose="02040503050406030204" pitchFamily="18" charset="0"/>
                <a:ea typeface="华文楷体" panose="02010600040101010101" pitchFamily="2" charset="-122"/>
              </a:rPr>
              <a:t>需要注意</a:t>
            </a:r>
            <a:r>
              <a:rPr lang="zh-CN" altLang="en-US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华文楷体" panose="02010600040101010101" pitchFamily="2" charset="-122"/>
              </a:rPr>
              <a:t>的两个问题</a:t>
            </a:r>
            <a:endParaRPr lang="en-US" altLang="zh-CN" sz="4400" b="1" dirty="0">
              <a:solidFill>
                <a:schemeClr val="bg1"/>
              </a:solidFill>
              <a:latin typeface="Cambria Math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16/39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6" y="863726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45773" y="661197"/>
                <a:ext cx="32234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/>
                  <a:t>D</a:t>
                </a:r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维</a:t>
                </a:r>
                <a14:m>
                  <m:oMath xmlns:m="http://schemas.openxmlformats.org/officeDocument/2006/math">
                    <m:r>
                      <a:rPr lang="zh-CN" altLang="en-US" sz="28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下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zh-CN" altLang="en-US" sz="28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𝛾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5</m:t>
                        </m:r>
                      </m:sub>
                    </m:sSub>
                    <m:r>
                      <a:rPr lang="zh-CN" altLang="en-US" sz="28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</m:t>
                    </m:r>
                  </m:oMath>
                </a14:m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问题</a:t>
                </a:r>
              </a:p>
              <a:p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3" y="661197"/>
                <a:ext cx="3223491" cy="954107"/>
              </a:xfrm>
              <a:prstGeom prst="rect">
                <a:avLst/>
              </a:prstGeom>
              <a:blipFill>
                <a:blip r:embed="rId4"/>
                <a:stretch>
                  <a:fillRect l="-3970" t="-6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" y="3682008"/>
            <a:ext cx="305801" cy="2099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2639" y="3501938"/>
            <a:ext cx="474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重求和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040" y="1196010"/>
            <a:ext cx="463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无良好定义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3767" y="1516340"/>
            <a:ext cx="4202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rgbClr val="FF0000"/>
                </a:solidFill>
              </a:rPr>
              <a:t>Naive Dimensional Regularization</a:t>
            </a:r>
          </a:p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Arial" panose="020B0604020202020204" pitchFamily="34" charset="0"/>
              <a:buChar char="•"/>
            </a:pPr>
            <a:r>
              <a:rPr lang="en-US" altLang="zh-CN" sz="2100" dirty="0"/>
              <a:t>The ‘t </a:t>
            </a:r>
            <a:r>
              <a:rPr lang="en-US" altLang="zh-CN" sz="2100" dirty="0" err="1"/>
              <a:t>Hooft</a:t>
            </a:r>
            <a:r>
              <a:rPr lang="en-US" altLang="zh-CN" sz="2100" dirty="0"/>
              <a:t> - </a:t>
            </a:r>
            <a:r>
              <a:rPr lang="en-US" altLang="zh-CN" sz="2100" dirty="0" err="1"/>
              <a:t>Veltman</a:t>
            </a:r>
            <a:r>
              <a:rPr lang="en-US" altLang="zh-CN" sz="2100" dirty="0"/>
              <a:t> Rules</a:t>
            </a:r>
            <a:endParaRPr lang="zh-CN" altLang="en-US" sz="21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56040" y="2554864"/>
            <a:ext cx="4636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100" dirty="0"/>
              <a:t>e</a:t>
            </a:r>
            <a:r>
              <a:rPr lang="en-US" altLang="zh-CN" sz="2100" dirty="0" smtClean="0"/>
              <a:t>vanescent operator</a:t>
            </a:r>
            <a:endParaRPr lang="en-US" altLang="zh-CN" sz="21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13767" y="2921819"/>
            <a:ext cx="4202546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投影到物理算符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1459" y="3122260"/>
            <a:ext cx="4003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Andrzej J. Buras, </a:t>
            </a:r>
            <a:r>
              <a:rPr lang="en-US" altLang="zh-CN" sz="1400" dirty="0" err="1"/>
              <a:t>arXiv:hep-ph</a:t>
            </a:r>
            <a:r>
              <a:rPr lang="en-US" altLang="zh-CN" sz="1400" dirty="0"/>
              <a:t>/9806471v1</a:t>
            </a:r>
            <a:endParaRPr lang="zh-CN" altLang="en-US" sz="1400" dirty="0"/>
          </a:p>
        </p:txBody>
      </p:sp>
      <p:sp>
        <p:nvSpPr>
          <p:cNvPr id="17" name="太阳形 16"/>
          <p:cNvSpPr/>
          <p:nvPr/>
        </p:nvSpPr>
        <p:spPr>
          <a:xfrm>
            <a:off x="5078809" y="6259005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53749" y="3929119"/>
                <a:ext cx="7274046" cy="2184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避免出现大</a:t>
                </a:r>
                <a:r>
                  <a:rPr lang="en-US" altLang="zh-CN" sz="22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Log</a:t>
                </a:r>
                <a:r>
                  <a:rPr lang="zh-CN" altLang="en-US" sz="22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，例如</a:t>
                </a:r>
                <a:r>
                  <a:rPr lang="en-US" altLang="zh-CN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2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利用</a:t>
                </a: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重整化群方程对硬函数做重求和</m:t>
                    </m:r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200" b="0" i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𝜇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h</m:t>
                        </m:r>
                      </m:sub>
                    </m:sSub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→</m:t>
                    </m:r>
                    <m:r>
                      <a:rPr lang="zh-CN" altLang="en-US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𝜇</m:t>
                    </m:r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(</m:t>
                    </m:r>
                    <m:rad>
                      <m:radPr>
                        <m:degHide m:val="on"/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2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2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𝑏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zh-CN" sz="22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Λ</m:t>
                        </m:r>
                      </m:e>
                    </m:rad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)</m:t>
                    </m:r>
                  </m:oMath>
                </a14:m>
                <a:r>
                  <a:rPr lang="en-US" altLang="zh-CN" sz="2100" dirty="0"/>
                  <a:t> </a:t>
                </a:r>
                <a:endParaRPr lang="en-US" altLang="zh-CN" sz="2100" dirty="0" smtClean="0"/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en-US" altLang="zh-CN" sz="2100" dirty="0"/>
                  <a:t> </a:t>
                </a:r>
                <a:r>
                  <a:rPr lang="en-US" altLang="zh-CN" sz="2100" dirty="0" smtClean="0"/>
                  <a:t>   </a:t>
                </a:r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en-US" altLang="zh-CN" sz="2100" dirty="0" smtClean="0"/>
                  <a:t> </a:t>
                </a:r>
                <a:endParaRPr lang="en-US" altLang="zh-CN" sz="21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49" y="3929119"/>
                <a:ext cx="7274046" cy="2184637"/>
              </a:xfrm>
              <a:prstGeom prst="rect">
                <a:avLst/>
              </a:prstGeom>
              <a:blipFill>
                <a:blip r:embed="rId5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413" y="4080864"/>
            <a:ext cx="1104900" cy="3714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71221" y="6178233"/>
            <a:ext cx="420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J. Hill, T. Becher, S. J. Lee and M. </a:t>
            </a:r>
            <a:r>
              <a:rPr lang="en-US" altLang="zh-CN" sz="1400" dirty="0" err="1"/>
              <a:t>Neubert</a:t>
            </a:r>
            <a:r>
              <a:rPr lang="en-US" altLang="zh-CN" sz="1400" dirty="0"/>
              <a:t>, JHEP</a:t>
            </a:r>
            <a:endParaRPr lang="zh-CN" altLang="en-US" sz="1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49" y="5070808"/>
            <a:ext cx="4694473" cy="4414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149" y="5558849"/>
            <a:ext cx="7425804" cy="642397"/>
          </a:xfrm>
          <a:prstGeom prst="rect">
            <a:avLst/>
          </a:prstGeom>
        </p:spPr>
      </p:pic>
      <p:sp>
        <p:nvSpPr>
          <p:cNvPr id="21" name="太阳形 20"/>
          <p:cNvSpPr/>
          <p:nvPr/>
        </p:nvSpPr>
        <p:spPr>
          <a:xfrm>
            <a:off x="5563713" y="3206379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3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zh-CN" altLang="en-US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华文楷体" panose="02010600040101010101" pitchFamily="2" charset="-122"/>
              </a:rPr>
              <a:t>幂次修正</a:t>
            </a:r>
            <a:endParaRPr lang="en-US" sz="4400" b="1" dirty="0">
              <a:solidFill>
                <a:schemeClr val="bg1"/>
              </a:solidFill>
              <a:latin typeface="Cambria Math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17/39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7" y="1020770"/>
            <a:ext cx="305801" cy="209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8451" y="878787"/>
            <a:ext cx="6465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>
                <a:latin typeface="Cambria Math" panose="02040503050406030204" pitchFamily="18" charset="0"/>
              </a:rPr>
              <a:t>Subleading</a:t>
            </a:r>
            <a:r>
              <a:rPr lang="en-US" altLang="zh-CN" sz="2500" dirty="0">
                <a:latin typeface="Cambria Math" panose="02040503050406030204" pitchFamily="18" charset="0"/>
              </a:rPr>
              <a:t> power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修正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61847" y="1622278"/>
                <a:ext cx="56341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00" dirty="0">
                    <a:latin typeface="Cambria Math" panose="02040503050406030204" pitchFamily="18" charset="0"/>
                  </a:rPr>
                  <a:t>LP @ NLO </a:t>
                </a:r>
                <a14:m>
                  <m:oMath xmlns:m="http://schemas.openxmlformats.org/officeDocument/2006/math">
                    <m:r>
                      <a:rPr lang="en-US" altLang="zh-CN" sz="2600">
                        <a:latin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altLang="zh-CN" sz="26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NLP @ LO</a:t>
                </a:r>
                <a:endParaRPr lang="zh-CN" altLang="en-US" sz="26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47" y="1622278"/>
                <a:ext cx="5634182" cy="492443"/>
              </a:xfrm>
              <a:prstGeom prst="rect">
                <a:avLst/>
              </a:prstGeom>
              <a:blipFill>
                <a:blip r:embed="rId4"/>
                <a:stretch>
                  <a:fillRect l="-1946" t="-11111" b="-30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" y="2497792"/>
            <a:ext cx="305801" cy="2099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2800" y="2365769"/>
            <a:ext cx="646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两粒子高扭度的</a:t>
            </a:r>
            <a:r>
              <a:rPr lang="en-US" altLang="zh-CN" sz="2300" dirty="0" smtClean="0">
                <a:latin typeface="Cambria Math" panose="02040503050406030204" pitchFamily="18" charset="0"/>
              </a:rPr>
              <a:t>B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介子</a:t>
            </a:r>
            <a:r>
              <a:rPr lang="en-US" altLang="zh-CN" sz="2300" dirty="0" smtClean="0">
                <a:latin typeface="Cambria Math" panose="02040503050406030204" pitchFamily="18" charset="0"/>
              </a:rPr>
              <a:t> LCDA</a:t>
            </a:r>
            <a:endParaRPr lang="zh-CN" altLang="en-US" sz="23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58451" y="5248553"/>
                <a:ext cx="5637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sz="2100" dirty="0" smtClean="0"/>
                  <a:t> 是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扭度为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4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和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B 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介子</a:t>
                </a:r>
                <a:r>
                  <a:rPr lang="en-US" altLang="zh-CN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2100" dirty="0" smtClean="0"/>
                  <a:t>LCDA 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51" y="5248553"/>
                <a:ext cx="5637578" cy="646331"/>
              </a:xfrm>
              <a:prstGeom prst="rect">
                <a:avLst/>
              </a:prstGeom>
              <a:blipFill>
                <a:blip r:embed="rId5"/>
                <a:stretch>
                  <a:fillRect l="-1081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67" y="3093424"/>
            <a:ext cx="7164953" cy="20848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29891" y="6170257"/>
            <a:ext cx="617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H. Kawamura, J. </a:t>
            </a:r>
            <a:r>
              <a:rPr lang="en-US" altLang="zh-CN" sz="1400" dirty="0" err="1"/>
              <a:t>Kodaira</a:t>
            </a:r>
            <a:r>
              <a:rPr lang="en-US" altLang="zh-CN" sz="1400" dirty="0"/>
              <a:t>, C. F. </a:t>
            </a:r>
            <a:r>
              <a:rPr lang="en-US" altLang="zh-CN" sz="1400" dirty="0" err="1"/>
              <a:t>Qiao</a:t>
            </a:r>
            <a:r>
              <a:rPr lang="en-US" altLang="zh-CN" sz="1400" dirty="0"/>
              <a:t> and K. Tanaka, Phys. Lett. B 523 (2001)</a:t>
            </a:r>
            <a:endParaRPr lang="zh-CN" altLang="en-US" sz="1400" dirty="0"/>
          </a:p>
        </p:txBody>
      </p:sp>
      <p:sp>
        <p:nvSpPr>
          <p:cNvPr id="16" name="太阳形 15"/>
          <p:cNvSpPr/>
          <p:nvPr/>
        </p:nvSpPr>
        <p:spPr>
          <a:xfrm>
            <a:off x="3517862" y="6240523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chemeClr val="bg1"/>
                </a:solidFill>
              </a:rPr>
              <a:t>NLP</a:t>
            </a:r>
            <a:r>
              <a:rPr lang="zh-CN" altLang="en-US" sz="4400" b="1" dirty="0">
                <a:solidFill>
                  <a:schemeClr val="bg1"/>
                </a:solidFill>
                <a:latin typeface="Cambria Math" panose="02040503050406030204" pitchFamily="18" charset="0"/>
                <a:ea typeface="华文楷体" panose="02010600040101010101" pitchFamily="2" charset="-122"/>
              </a:rPr>
              <a:t>的幂次修正</a:t>
            </a:r>
            <a:endParaRPr lang="en-US" altLang="zh-CN" sz="4400" b="1" dirty="0">
              <a:solidFill>
                <a:schemeClr val="bg1"/>
              </a:solidFill>
              <a:latin typeface="Cambria Math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18/39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3" y="638514"/>
            <a:ext cx="2066925" cy="2524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67" y="898668"/>
            <a:ext cx="305801" cy="2099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20292" y="748154"/>
            <a:ext cx="554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胶子背景场中的夸克传播子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25" y="1169096"/>
            <a:ext cx="2576890" cy="578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454" y="1702115"/>
            <a:ext cx="6351275" cy="7357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3206475"/>
            <a:ext cx="305801" cy="2099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00479" y="3118722"/>
            <a:ext cx="646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三粒子高扭度的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B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介子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LCDA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3818" y="2609409"/>
            <a:ext cx="617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I. I. </a:t>
            </a:r>
            <a:r>
              <a:rPr lang="en-US" altLang="zh-CN" sz="1400" dirty="0" err="1"/>
              <a:t>Balitsky</a:t>
            </a:r>
            <a:r>
              <a:rPr lang="en-US" altLang="zh-CN" sz="1400" dirty="0"/>
              <a:t> and V. M. Braun,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311 (1989)</a:t>
            </a:r>
            <a:endParaRPr lang="zh-CN" altLang="en-US" sz="1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8" y="3647758"/>
            <a:ext cx="8122012" cy="1558293"/>
          </a:xfrm>
          <a:prstGeom prst="rect">
            <a:avLst/>
          </a:prstGeom>
        </p:spPr>
      </p:pic>
      <p:sp>
        <p:nvSpPr>
          <p:cNvPr id="19" name="太阳形 18"/>
          <p:cNvSpPr/>
          <p:nvPr/>
        </p:nvSpPr>
        <p:spPr>
          <a:xfrm>
            <a:off x="4967967" y="2684518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861815" y="6315757"/>
            <a:ext cx="460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V. M. Braun, Y. Ji and A. N. </a:t>
            </a:r>
            <a:r>
              <a:rPr lang="en-US" altLang="zh-CN" sz="1400" dirty="0" err="1"/>
              <a:t>Manashov</a:t>
            </a:r>
            <a:r>
              <a:rPr lang="en-US" altLang="zh-CN" sz="1400" dirty="0"/>
              <a:t>, JHEP 1705 (2017)</a:t>
            </a:r>
            <a:endParaRPr lang="zh-CN" altLang="en-US" sz="1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67" y="5233757"/>
            <a:ext cx="7077417" cy="1146804"/>
          </a:xfrm>
          <a:prstGeom prst="rect">
            <a:avLst/>
          </a:prstGeom>
        </p:spPr>
      </p:pic>
      <p:sp>
        <p:nvSpPr>
          <p:cNvPr id="21" name="太阳形 20"/>
          <p:cNvSpPr/>
          <p:nvPr/>
        </p:nvSpPr>
        <p:spPr>
          <a:xfrm>
            <a:off x="4760151" y="6402160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4572000" y="3674231"/>
            <a:ext cx="344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!!! 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达到扭度为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的精度</a:t>
            </a:r>
          </a:p>
        </p:txBody>
      </p:sp>
      <p:sp>
        <p:nvSpPr>
          <p:cNvPr id="22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3530" y="2464582"/>
            <a:ext cx="301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理论框架</a:t>
            </a:r>
            <a:endParaRPr lang="en-US" altLang="zh-CN" sz="3600" b="1" dirty="0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530" y="341527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结果与讨论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3530" y="438444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结论与展望</a:t>
            </a:r>
          </a:p>
        </p:txBody>
      </p:sp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530" y="14954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引言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 2020.10.28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19/39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22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3768" y="2387481"/>
            <a:ext cx="301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理论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框架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768" y="3385963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结果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与讨论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3768" y="4384445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总结与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展望</a:t>
            </a:r>
          </a:p>
        </p:txBody>
      </p:sp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4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3768" y="135968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引言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767768" y="6623170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2/39</a:t>
            </a:r>
            <a:endParaRPr lang="zh-CN" altLang="en-US" sz="1200" dirty="0"/>
          </a:p>
        </p:txBody>
      </p:sp>
      <p:sp>
        <p:nvSpPr>
          <p:cNvPr id="13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理论参数输入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20/39</a:t>
            </a:r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0" y="935393"/>
            <a:ext cx="305801" cy="209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0364" y="834188"/>
            <a:ext cx="5135418" cy="42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25" y="1327068"/>
            <a:ext cx="5994400" cy="9002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6017" y="75879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总的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形状因子：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7" y="2694920"/>
            <a:ext cx="305801" cy="2099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39109" y="243949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latin typeface="Cambria Math" panose="02040503050406030204" pitchFamily="18" charset="0"/>
              </a:rPr>
              <a:t>B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介子</a:t>
            </a:r>
            <a:r>
              <a:rPr lang="en-US" altLang="zh-CN" sz="2600" dirty="0" smtClean="0">
                <a:latin typeface="Cambria Math" panose="02040503050406030204" pitchFamily="18" charset="0"/>
              </a:rPr>
              <a:t> LCDA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的两个模型：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147" y="3540791"/>
            <a:ext cx="40270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100" dirty="0"/>
              <a:t>Exponential model</a:t>
            </a:r>
          </a:p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100" dirty="0"/>
              <a:t>Local-duality model</a:t>
            </a:r>
            <a:endParaRPr lang="zh-CN" altLang="en-US" sz="21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286626" y="5858858"/>
            <a:ext cx="398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400" dirty="0"/>
              <a:t>C. D. </a:t>
            </a:r>
            <a:r>
              <a:rPr lang="de-DE" altLang="zh-CN" sz="1400" dirty="0" smtClean="0"/>
              <a:t>L</a:t>
            </a:r>
            <a:r>
              <a:rPr lang="de-DE" altLang="zh-CN" sz="1400" dirty="0"/>
              <a:t>v</a:t>
            </a:r>
            <a:r>
              <a:rPr lang="de-DE" altLang="zh-CN" sz="1400" dirty="0" smtClean="0"/>
              <a:t>, </a:t>
            </a:r>
            <a:r>
              <a:rPr lang="de-DE" altLang="zh-CN" sz="1400" dirty="0"/>
              <a:t>Y. L. Shen, Y. M. Wang and Y. B. Wei, JHEP</a:t>
            </a:r>
            <a:endParaRPr lang="zh-CN" altLang="en-US" sz="1400" dirty="0"/>
          </a:p>
        </p:txBody>
      </p:sp>
      <p:sp>
        <p:nvSpPr>
          <p:cNvPr id="19" name="太阳形 18"/>
          <p:cNvSpPr/>
          <p:nvPr/>
        </p:nvSpPr>
        <p:spPr>
          <a:xfrm>
            <a:off x="5194261" y="5942633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77147" y="3097007"/>
            <a:ext cx="778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0EA6"/>
              </a:buClr>
            </a:pPr>
            <a:r>
              <a:rPr lang="en-US" altLang="zh-CN" sz="2100" dirty="0"/>
              <a:t>B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介子</a:t>
            </a:r>
            <a:r>
              <a:rPr lang="en-US" altLang="zh-CN" sz="2100" dirty="0" smtClean="0"/>
              <a:t> </a:t>
            </a:r>
            <a:r>
              <a:rPr lang="en-US" altLang="zh-CN" sz="2100" dirty="0"/>
              <a:t>LCDAs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是非微扰输入参数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3" y="4993753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726853" y="4722375"/>
                <a:ext cx="445192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zh-CN" altLang="en-US" sz="2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衰变常数</a:t>
                </a:r>
                <a:r>
                  <a:rPr lang="en-US" altLang="zh-CN" sz="2600" dirty="0" smtClean="0">
                    <a:latin typeface="Cambria Math" panose="02040503050406030204" pitchFamily="18" charset="0"/>
                  </a:rPr>
                  <a:t>:</a:t>
                </a:r>
                <a:r>
                  <a:rPr lang="en-US" altLang="zh-CN" sz="24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,∥ ,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,⊥</m:t>
                        </m:r>
                      </m:sub>
                    </m:sSub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LCSR </a:t>
                </a:r>
                <a:r>
                  <a:rPr lang="zh-CN" altLang="en-US" sz="2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参数</a:t>
                </a:r>
                <a:r>
                  <a:rPr lang="en-US" altLang="zh-CN" sz="24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 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53" y="4722375"/>
                <a:ext cx="4451927" cy="1292662"/>
              </a:xfrm>
              <a:prstGeom prst="rect">
                <a:avLst/>
              </a:prstGeom>
              <a:blipFill>
                <a:blip r:embed="rId5"/>
                <a:stretch>
                  <a:fillRect l="-2462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" y="720436"/>
            <a:ext cx="5379786" cy="5593949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形状因子的</a:t>
            </a:r>
            <a:r>
              <a:rPr lang="en-US" sz="3600" dirty="0" smtClean="0">
                <a:solidFill>
                  <a:schemeClr val="bg1"/>
                </a:solidFill>
              </a:rPr>
              <a:t>NLO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sz="3600" dirty="0" smtClean="0">
                <a:solidFill>
                  <a:schemeClr val="bg1"/>
                </a:solidFill>
              </a:rPr>
              <a:t> NLP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修正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21/39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264723" y="967193"/>
                <a:ext cx="3398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LP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NLO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LP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LO</m:t>
                    </m:r>
                  </m:oMath>
                </a14:m>
                <a:endParaRPr lang="en-US" altLang="zh-CN" sz="2400" b="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0" smtClean="0">
                          <a:latin typeface="Cambria Math" panose="02040503050406030204" pitchFamily="18" charset="0"/>
                        </a:rPr>
                        <m:t>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25−30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3" y="967193"/>
                <a:ext cx="3398985" cy="1200329"/>
              </a:xfrm>
              <a:prstGeom prst="rect">
                <a:avLst/>
              </a:prstGeom>
              <a:blipFill>
                <a:blip r:embed="rId4"/>
                <a:stretch>
                  <a:fillRect l="-2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244474" y="2024028"/>
                <a:ext cx="3722255" cy="17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000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000" i="0">
                            <a:latin typeface="Cambria Math" panose="02040503050406030204" pitchFamily="18" charset="0"/>
                          </a:rPr>
                          <m:t>PHT</m:t>
                        </m:r>
                        <m:r>
                          <a:rPr lang="en-US" altLang="zh-CN" sz="3000" i="0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m:rPr>
                            <m:sty m:val="p"/>
                          </m:rPr>
                          <a:rPr lang="en-US" altLang="zh-CN" sz="3000" i="0">
                            <a:latin typeface="Cambria Math" panose="02040503050406030204" pitchFamily="18" charset="0"/>
                          </a:rPr>
                          <m:t>LO</m:t>
                        </m:r>
                        <m:r>
                          <m:rPr>
                            <m:nor/>
                          </m:rPr>
                          <a:rPr lang="en-US" altLang="zh-CN" sz="3000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3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000" b="0" i="0" smtClean="0">
                            <a:latin typeface="Cambria Math" panose="02040503050406030204" pitchFamily="18" charset="0"/>
                          </a:rPr>
                          <m:t>PNLO</m:t>
                        </m:r>
                      </m:den>
                    </m:f>
                    <m:r>
                      <a:rPr lang="zh-CN" altLang="en-US" sz="3000" i="0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altLang="zh-CN" sz="3000" dirty="0" smtClean="0"/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en-US" altLang="zh-CN" sz="2800" dirty="0" smtClean="0"/>
                  <a:t>     </a:t>
                </a:r>
                <a:r>
                  <a:rPr lang="en-US" altLang="zh-CN" sz="2700" dirty="0" smtClean="0"/>
                  <a:t>(20-30)%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74" y="2024028"/>
                <a:ext cx="3722255" cy="1736566"/>
              </a:xfrm>
              <a:prstGeom prst="rect">
                <a:avLst/>
              </a:prstGeom>
              <a:blipFill>
                <a:blip r:embed="rId5"/>
                <a:stretch>
                  <a:fillRect l="-2782" b="-4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264722" y="3769220"/>
                <a:ext cx="350834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>
                    <a:latin typeface="Cambria Math" panose="02040503050406030204" pitchFamily="18" charset="0"/>
                  </a:rPr>
                  <a:t>3PHT 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对于横向极化和纵向极化的矢量</a:t>
                </a:r>
                <a:r>
                  <a:rPr lang="zh-CN" altLang="en-US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粒子形状因子分别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给出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𝒪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10%</m:t>
                        </m:r>
                      </m:e>
                    </m:d>
                    <m:r>
                      <a:rPr lang="zh-CN" altLang="en-US" sz="2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和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r>
                      <a:rPr lang="zh-CN" altLang="en-US" sz="2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𝒪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2%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的修正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  <a:buClr>
                    <a:srgbClr val="850EA6"/>
                  </a:buClr>
                </a:pPr>
                <a:r>
                  <a:rPr lang="en-US" altLang="zh-CN" sz="2000" dirty="0" smtClean="0">
                    <a:latin typeface="Cambria Math" panose="02040503050406030204" pitchFamily="18" charset="0"/>
                  </a:rPr>
                  <a:t>    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2" y="3769220"/>
                <a:ext cx="3508342" cy="2400657"/>
              </a:xfrm>
              <a:prstGeom prst="rect">
                <a:avLst/>
              </a:prstGeom>
              <a:blipFill>
                <a:blip r:embed="rId6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96"/>
            <a:ext cx="5102484" cy="5738812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dirty="0" smtClean="0">
                <a:solidFill>
                  <a:schemeClr val="bg1"/>
                </a:solidFill>
              </a:rPr>
              <a:t>SU(3)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味道对称性破坏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22/39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4962495" y="1764695"/>
            <a:ext cx="396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SU(3) symmetry </a:t>
            </a:r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修正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25" y="2438797"/>
            <a:ext cx="2933093" cy="9360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62495" y="3537734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50EA6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对于横向极化和纵向极化的矢量粒子形状因子分别给出</a:t>
            </a:r>
            <a:r>
              <a:rPr lang="en-US" altLang="zh-CN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25% 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40%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的修正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55437" y="5119385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100" dirty="0" smtClean="0"/>
              <a:t>NLP </a:t>
            </a:r>
            <a:r>
              <a:rPr lang="zh-CN" altLang="en-US" sz="2100" dirty="0" smtClean="0"/>
              <a:t>下</a:t>
            </a:r>
            <a:r>
              <a:rPr lang="en-US" altLang="zh-CN" sz="2000" dirty="0"/>
              <a:t>SU(3) symmetry 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效应的修正非常小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62495" y="1055892"/>
            <a:ext cx="3341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考虑轻夸克的质量</a:t>
            </a:r>
            <a:endParaRPr lang="en-US" altLang="zh-CN" sz="25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895"/>
            <a:ext cx="4617767" cy="4814268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形状因子的模型依赖性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23/39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21895"/>
            <a:ext cx="4494998" cy="4718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86237" y="5497659"/>
                <a:ext cx="497626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I : exponential model   II : local dual model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形状因子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7" y="5497659"/>
                <a:ext cx="4976261" cy="1015663"/>
              </a:xfrm>
              <a:prstGeom prst="rect">
                <a:avLst/>
              </a:prstGeom>
              <a:blipFill>
                <a:blip r:embed="rId5"/>
                <a:stretch>
                  <a:fillRect l="-858" b="-6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全动量空间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 smtClean="0">
                    <a:solidFill>
                      <a:schemeClr val="bg1"/>
                    </a:solidFill>
                  </a:rPr>
                  <a:t> </a:t>
                </a:r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的形状因子</a:t>
                </a:r>
                <a:endParaRPr lang="en-US" sz="4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24/39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" y="898265"/>
            <a:ext cx="305801" cy="209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8072" y="756987"/>
            <a:ext cx="5560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</a:rPr>
              <a:t>BCL version </a:t>
            </a:r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400" dirty="0" smtClean="0">
                <a:latin typeface="Cambria Math" panose="02040503050406030204" pitchFamily="18" charset="0"/>
              </a:rPr>
              <a:t>z-series </a:t>
            </a:r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展开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69" y="1302357"/>
            <a:ext cx="6792696" cy="8724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61" y="2188463"/>
            <a:ext cx="4019550" cy="4324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64" y="2286709"/>
            <a:ext cx="3981161" cy="4210293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0" y="587621"/>
            <a:ext cx="7127118" cy="3185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4" y="3553281"/>
            <a:ext cx="7193078" cy="3196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全动量空间</a:t>
                </a:r>
                <a:r>
                  <a:rPr lang="en-US" altLang="zh-CN" sz="3200" dirty="0" smtClean="0">
                    <a:solidFill>
                      <a:schemeClr val="bg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zh-CN" alt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C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的形状因子</a:t>
                </a:r>
                <a:endParaRPr lang="en-US" altLang="zh-CN" sz="4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34/39</a:t>
            </a:r>
            <a:endParaRPr lang="zh-CN" altLang="en-US" sz="1200" dirty="0"/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063" y="5853647"/>
            <a:ext cx="3697181" cy="5657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7" y="5853647"/>
            <a:ext cx="3657784" cy="617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半轻衰变</a:t>
                </a:r>
                <a:r>
                  <a:rPr 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acc>
                      <m:accPr>
                        <m:chr m:val="̅"/>
                        <m:ctrlP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zh-CN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26/39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0" y="935393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35717" y="775856"/>
                <a:ext cx="4876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5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抽取</a:t>
                </a:r>
                <a:r>
                  <a:rPr lang="en-US" altLang="zh-CN" sz="24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CKM </a:t>
                </a:r>
                <a:r>
                  <a:rPr lang="zh-CN" altLang="en-US" sz="25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矩阵元</a:t>
                </a:r>
                <a:r>
                  <a:rPr lang="en-US" altLang="zh-CN" sz="2400" dirty="0" smtClean="0">
                    <a:latin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</a:rPr>
                  <a:t>|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7" y="775856"/>
                <a:ext cx="4876800" cy="477054"/>
              </a:xfrm>
              <a:prstGeom prst="rect">
                <a:avLst/>
              </a:prstGeom>
              <a:blipFill>
                <a:blip r:embed="rId7"/>
                <a:stretch>
                  <a:fillRect l="-2125" t="-11392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68" y="1340868"/>
            <a:ext cx="8386618" cy="694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633" y="2035058"/>
            <a:ext cx="2527444" cy="6817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961742" y="1340868"/>
            <a:ext cx="938644" cy="3470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79086" y="1997567"/>
            <a:ext cx="938644" cy="3470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181" y="2626228"/>
            <a:ext cx="3759269" cy="3194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7540" y="2593708"/>
            <a:ext cx="3192456" cy="32599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840084" y="1526874"/>
            <a:ext cx="866326" cy="3393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68" y="1955511"/>
            <a:ext cx="4546455" cy="4626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稀有</a:t>
                </a:r>
                <a14:m>
                  <m:oMath xmlns:m="http://schemas.openxmlformats.org/officeDocument/2006/math">
                    <m:r>
                      <a:rPr lang="zh-CN" altLang="en-US" sz="4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衰变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𝐵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→</m:t>
                    </m:r>
                    <m:sSup>
                      <m:sSupPr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𝐾</m:t>
                        </m:r>
                      </m:e>
                      <m:sup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zh-CN" alt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𝜈</m:t>
                        </m:r>
                      </m:e>
                      <m:sub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𝑙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27/39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7" y="944629"/>
            <a:ext cx="305801" cy="209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3491" y="759976"/>
            <a:ext cx="5523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对比</a:t>
            </a:r>
            <a:r>
              <a:rPr lang="zh-CN" altLang="en-US" sz="25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未来</a:t>
            </a:r>
            <a:r>
              <a:rPr lang="en-US" altLang="zh-CN" sz="2400" dirty="0" smtClean="0">
                <a:latin typeface="Cambria Math" panose="02040503050406030204" pitchFamily="18" charset="0"/>
              </a:rPr>
              <a:t>Belle </a:t>
            </a:r>
            <a:r>
              <a:rPr lang="en-US" altLang="zh-CN" sz="2400" dirty="0">
                <a:latin typeface="Cambria Math" panose="02040503050406030204" pitchFamily="18" charset="0"/>
              </a:rPr>
              <a:t>II </a:t>
            </a:r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的实验数据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17" y="1221641"/>
            <a:ext cx="5045941" cy="7924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38617" y="2713779"/>
            <a:ext cx="3628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500" dirty="0">
                <a:latin typeface="华文楷体" panose="02010600040101010101" pitchFamily="2" charset="-122"/>
                <a:ea typeface="华文楷体" panose="02010600040101010101" pitchFamily="2" charset="-122"/>
              </a:rPr>
              <a:t>理解强相互作用机制</a:t>
            </a:r>
            <a:endParaRPr lang="en-US" altLang="zh-CN" sz="25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77567" y="3801845"/>
            <a:ext cx="32494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寻找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在暗物质背景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下引入的</a:t>
            </a:r>
            <a:r>
              <a:rPr lang="en-US" altLang="zh-CN" sz="2400" dirty="0" smtClean="0"/>
              <a:t>exotic particle X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12623" y="5779198"/>
            <a:ext cx="534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</a:t>
            </a:r>
            <a:r>
              <a:rPr lang="en-US" altLang="zh-CN" sz="1400" dirty="0"/>
              <a:t>. Buras, J. </a:t>
            </a:r>
            <a:r>
              <a:rPr lang="en-US" altLang="zh-CN" sz="1400" dirty="0" err="1"/>
              <a:t>Girrbach-Noe</a:t>
            </a:r>
            <a:r>
              <a:rPr lang="en-US" altLang="zh-CN" sz="1400" dirty="0"/>
              <a:t>, C. </a:t>
            </a:r>
            <a:r>
              <a:rPr lang="en-US" altLang="zh-CN" sz="1400" dirty="0" err="1"/>
              <a:t>Nieho</a:t>
            </a:r>
            <a:r>
              <a:rPr lang="en-US" altLang="zh-CN" sz="1400" dirty="0"/>
              <a:t> and D. M. Straub, </a:t>
            </a:r>
            <a:endParaRPr lang="en-US" altLang="zh-CN" sz="1400" dirty="0" smtClean="0"/>
          </a:p>
          <a:p>
            <a:r>
              <a:rPr lang="en-US" altLang="zh-CN" sz="1400" dirty="0" smtClean="0"/>
              <a:t>JHEP </a:t>
            </a:r>
            <a:r>
              <a:rPr lang="en-US" altLang="zh-CN" sz="1400" dirty="0"/>
              <a:t>(2015</a:t>
            </a:r>
            <a:r>
              <a:rPr lang="en-US" altLang="zh-CN" sz="1400" dirty="0" smtClean="0"/>
              <a:t>) [arXiv:1409.4557 [</a:t>
            </a:r>
            <a:r>
              <a:rPr lang="en-US" altLang="zh-CN" sz="1400" dirty="0" err="1" smtClean="0"/>
              <a:t>hep-ph</a:t>
            </a:r>
            <a:r>
              <a:rPr lang="en-US" altLang="zh-CN" sz="1400" dirty="0" smtClean="0"/>
              <a:t>]]</a:t>
            </a:r>
            <a:endParaRPr lang="zh-CN" altLang="en-US" sz="1400" dirty="0"/>
          </a:p>
        </p:txBody>
      </p:sp>
      <p:sp>
        <p:nvSpPr>
          <p:cNvPr id="13" name="太阳形 12"/>
          <p:cNvSpPr/>
          <p:nvPr/>
        </p:nvSpPr>
        <p:spPr>
          <a:xfrm>
            <a:off x="5098589" y="5859845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4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3530" y="2464582"/>
            <a:ext cx="301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理论框架</a:t>
            </a:r>
            <a:endParaRPr lang="en-US" altLang="zh-CN" sz="3600" b="1" dirty="0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530" y="341527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结果与讨论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3530" y="438444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结论与展望</a:t>
            </a:r>
          </a:p>
        </p:txBody>
      </p:sp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530" y="14954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引言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28/39</a:t>
            </a:r>
            <a:endParaRPr lang="zh-CN" altLang="en-US" sz="1200" dirty="0"/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50" y="0"/>
            <a:ext cx="9079895" cy="647922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总结与展望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528" y="1209367"/>
            <a:ext cx="845296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LP@NLO</a:t>
            </a:r>
            <a:r>
              <a:rPr lang="en-US" altLang="zh-CN" sz="2400" dirty="0" smtClean="0"/>
              <a:t>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修正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轻夸克的贡献没有被压低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NLP@LO</a:t>
            </a:r>
            <a:r>
              <a:rPr lang="en-US" altLang="zh-CN" sz="2400" dirty="0" smtClean="0"/>
              <a:t> : 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高扭度</a:t>
            </a:r>
            <a:r>
              <a:rPr lang="en-US" altLang="zh-CN" sz="2400" dirty="0" smtClean="0"/>
              <a:t> B meson LCDA 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修正直到</a:t>
            </a:r>
            <a:r>
              <a:rPr lang="en-US" altLang="zh-CN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twist-6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2" y="1001817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46545" y="825142"/>
                <a:ext cx="802910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3000" dirty="0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m:t>SCET</m:t>
                    </m:r>
                    <m:r>
                      <m:rPr>
                        <m:nor/>
                      </m:rPr>
                      <a:rPr lang="en-US" altLang="zh-CN" sz="3000" dirty="0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000" dirty="0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m:t>sum</m:t>
                    </m:r>
                    <m:r>
                      <m:rPr>
                        <m:nor/>
                      </m:rPr>
                      <a:rPr lang="en-US" altLang="zh-CN" sz="3000" dirty="0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000" dirty="0"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m:t>rule</m:t>
                    </m:r>
                    <m:r>
                      <a:rPr lang="zh-CN" altLang="en-US" sz="3000" dirty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框架下</m:t>
                    </m:r>
                    <m:r>
                      <a:rPr lang="en-US" altLang="zh-CN" sz="3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𝐵</m:t>
                    </m:r>
                    <m:r>
                      <a:rPr lang="en-US" altLang="zh-CN" sz="3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→</m:t>
                    </m:r>
                    <m:r>
                      <a:rPr lang="zh-CN" altLang="en-US" sz="3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𝜌</m:t>
                    </m:r>
                    <m:r>
                      <a:rPr lang="en-US" altLang="zh-CN" sz="3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,</m:t>
                    </m:r>
                    <m:r>
                      <a:rPr lang="zh-CN" altLang="en-US" sz="3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𝜔</m:t>
                    </m:r>
                    <m:r>
                      <a:rPr lang="en-US" altLang="zh-CN" sz="30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,</m:t>
                    </m:r>
                    <m:sSup>
                      <m:sSup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30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𝐾</m:t>
                        </m:r>
                      </m:e>
                      <m:sup>
                        <m:r>
                          <a:rPr lang="en-US" altLang="zh-CN" sz="30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3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形状因子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825142"/>
                <a:ext cx="8029104" cy="553998"/>
              </a:xfrm>
              <a:prstGeom prst="rect">
                <a:avLst/>
              </a:prstGeom>
              <a:blipFill>
                <a:blip r:embed="rId4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23002" y="3148224"/>
                <a:ext cx="6969738" cy="110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/>
                  <a:t>CKM </a:t>
                </a:r>
                <a:r>
                  <a:rPr lang="zh-CN" altLang="en-US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矩阵元</a:t>
                </a:r>
                <a:endParaRPr lang="en-US" altLang="zh-CN" sz="22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预测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𝐵</m:t>
                    </m:r>
                    <m:r>
                      <a:rPr lang="zh-CN" altLang="en-US" sz="22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介子稀有衰变</m:t>
                    </m:r>
                    <m:r>
                      <a:rPr lang="zh-CN" altLang="en-US" sz="220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中</m:t>
                    </m:r>
                    <m:r>
                      <a:rPr lang="zh-CN" altLang="en-US" sz="22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</m:t>
                    </m:r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∆</m:t>
                    </m:r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𝐵𝑅</m:t>
                    </m:r>
                    <m:r>
                      <a:rPr lang="zh-CN" altLang="en-US" sz="22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和</m:t>
                    </m:r>
                    <m:r>
                      <a:rPr lang="en-US" altLang="zh-CN" sz="22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∆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F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22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2" y="3148224"/>
                <a:ext cx="6969738" cy="1103957"/>
              </a:xfrm>
              <a:prstGeom prst="rect">
                <a:avLst/>
              </a:prstGeom>
              <a:blipFill>
                <a:blip r:embed="rId5"/>
                <a:stretch>
                  <a:fillRect l="-122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29/39</a:t>
            </a:r>
            <a:endParaRPr lang="zh-CN" altLang="en-US" sz="1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1" y="4922523"/>
            <a:ext cx="305801" cy="209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3002" y="4679165"/>
            <a:ext cx="8820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希望能够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熟炼掌握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NNLO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的修正计算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能够将研究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介子的理论方法推广到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重子的研究中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019" y="3111142"/>
            <a:ext cx="4295042" cy="725137"/>
          </a:xfrm>
          <a:prstGeom prst="rect">
            <a:avLst/>
          </a:prstGeom>
        </p:spPr>
      </p:pic>
      <p:sp>
        <p:nvSpPr>
          <p:cNvPr id="14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32"/>
    </mc:Choice>
    <mc:Fallback xmlns="">
      <p:transition spd="slow" advTm="897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3530" y="2464582"/>
            <a:ext cx="301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理论框架</a:t>
            </a:r>
            <a:endParaRPr lang="en-US" altLang="zh-CN" sz="3600" b="1" dirty="0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530" y="341527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结果与讨论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3530" y="438444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结论与展望</a:t>
            </a:r>
          </a:p>
        </p:txBody>
      </p:sp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530" y="14954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引言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3/39</a:t>
            </a:r>
            <a:endParaRPr lang="zh-CN" altLang="en-US" sz="1200" dirty="0"/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05331" y="2837477"/>
            <a:ext cx="717375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Thanks</a:t>
            </a:r>
            <a:r>
              <a:rPr lang="en-US" altLang="zh-CN" sz="5400" i="1" dirty="0">
                <a:latin typeface="Bell MT" panose="02020503060305020303" pitchFamily="18" charset="0"/>
              </a:rPr>
              <a:t> </a:t>
            </a:r>
            <a:r>
              <a:rPr lang="en-US" altLang="zh-CN" sz="5400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for your attention !</a:t>
            </a:r>
            <a:endParaRPr lang="zh-CN" altLang="en-US" sz="5400" i="1" dirty="0">
              <a:ln w="0"/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"/>
    </mc:Choice>
    <mc:Fallback xmlns="">
      <p:transition spd="slow" advTm="198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SCET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的基本概念</a:t>
            </a:r>
            <a:endParaRPr lang="en-US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37036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11/39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914623" y="1100407"/>
            <a:ext cx="7593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有效场论</a:t>
            </a:r>
            <a:r>
              <a:rPr lang="en-US" altLang="zh-CN" sz="3000" dirty="0" smtClean="0"/>
              <a:t>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199" y="1698334"/>
            <a:ext cx="812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不同的能标分开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用合适的技术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去处理不同能标下的贡献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5" y="1277974"/>
            <a:ext cx="305801" cy="20991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11613" y="2957152"/>
            <a:ext cx="55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400" dirty="0"/>
              <a:t>T. Bechera, A. Broggiob, A. Ferrogliac, </a:t>
            </a:r>
            <a:r>
              <a:rPr lang="en-US" altLang="zh-CN" sz="1400" dirty="0"/>
              <a:t>arXiv:1410.1892v2</a:t>
            </a:r>
            <a:endParaRPr lang="zh-CN" altLang="en-US" sz="1400" dirty="0"/>
          </a:p>
        </p:txBody>
      </p:sp>
      <p:sp>
        <p:nvSpPr>
          <p:cNvPr id="36" name="太阳形 35"/>
          <p:cNvSpPr/>
          <p:nvPr/>
        </p:nvSpPr>
        <p:spPr>
          <a:xfrm>
            <a:off x="4607102" y="3021683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7" name="文本框 36"/>
          <p:cNvSpPr txBox="1"/>
          <p:nvPr/>
        </p:nvSpPr>
        <p:spPr>
          <a:xfrm>
            <a:off x="892320" y="3413863"/>
            <a:ext cx="7593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SCET (</a:t>
            </a: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软共线有效理论</a:t>
            </a:r>
            <a:r>
              <a:rPr lang="en-US" altLang="zh-CN" sz="2800" dirty="0" smtClean="0"/>
              <a:t>) :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8" y="3545412"/>
            <a:ext cx="305801" cy="2099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1803" y="3925934"/>
            <a:ext cx="7831606" cy="163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3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解决多能标的问题</a:t>
            </a:r>
            <a:endParaRPr lang="en-US" altLang="zh-CN" sz="23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3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将给出红外发散的共线标度和软标度分离出来</a:t>
            </a:r>
            <a:endParaRPr lang="en-US" altLang="zh-CN" sz="23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3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采用了有效拉式量的方法</a:t>
            </a:r>
            <a:endParaRPr lang="en-US" altLang="zh-CN" sz="23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太阳形 39"/>
          <p:cNvSpPr/>
          <p:nvPr/>
        </p:nvSpPr>
        <p:spPr>
          <a:xfrm>
            <a:off x="4595950" y="5783975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736411" y="5696092"/>
            <a:ext cx="558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400" dirty="0"/>
              <a:t>T. Bechera, A. Broggiob, A. Ferrogliac, </a:t>
            </a:r>
            <a:r>
              <a:rPr lang="en-US" altLang="zh-CN" sz="1400" dirty="0"/>
              <a:t>arXiv:1410.1892v2</a:t>
            </a:r>
            <a:endParaRPr lang="zh-CN" altLang="en-US" sz="1400" dirty="0"/>
          </a:p>
        </p:txBody>
      </p:sp>
      <p:sp>
        <p:nvSpPr>
          <p:cNvPr id="18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-2105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SCET</a:t>
            </a:r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的基本概念</a:t>
            </a:r>
            <a:endParaRPr lang="en-US" altLang="zh-CN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837036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12/39</a:t>
            </a:r>
            <a:endParaRPr lang="zh-CN" altLang="en-US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470597" y="747469"/>
            <a:ext cx="674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Power counting</a:t>
            </a:r>
            <a:endParaRPr lang="zh-CN" altLang="en-US" sz="30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2" y="947219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68998" y="1387519"/>
                <a:ext cx="774977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zh-CN" altLang="en-US" sz="23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过程中矢量介子的动量</a:t>
                </a:r>
                <a:r>
                  <a:rPr lang="en-US" altLang="zh-CN" sz="23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:</a:t>
                </a:r>
              </a:p>
              <a:p>
                <a:pPr>
                  <a:buClr>
                    <a:srgbClr val="850EA6"/>
                  </a:buClr>
                </a:pPr>
                <a:r>
                  <a:rPr lang="en-US" altLang="zh-CN" sz="2000" dirty="0"/>
                  <a:t>     </a:t>
                </a:r>
              </a:p>
              <a:p>
                <a:pPr>
                  <a:buClr>
                    <a:srgbClr val="850EA6"/>
                  </a:buClr>
                </a:pPr>
                <a:r>
                  <a:rPr lang="en-US" altLang="zh-CN" sz="2000" dirty="0" smtClean="0"/>
                  <a:t>        </a:t>
                </a:r>
                <a:r>
                  <a:rPr lang="zh-CN" altLang="en-US" sz="23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在光锥坐标系下</a:t>
                </a:r>
                <a:endParaRPr lang="en-US" altLang="zh-CN" sz="23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8" y="1387519"/>
                <a:ext cx="7749773" cy="1107996"/>
              </a:xfrm>
              <a:prstGeom prst="rect">
                <a:avLst/>
              </a:prstGeom>
              <a:blipFill>
                <a:blip r:embed="rId4"/>
                <a:stretch>
                  <a:fillRect l="-708" t="-4972" b="-11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810" y="1859106"/>
            <a:ext cx="3343275" cy="7429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02699" y="1844786"/>
            <a:ext cx="6235425" cy="742950"/>
          </a:xfrm>
          <a:prstGeom prst="rect">
            <a:avLst/>
          </a:prstGeom>
          <a:noFill/>
          <a:ln w="19050">
            <a:solidFill>
              <a:srgbClr val="850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482654" y="2779668"/>
                <a:ext cx="2999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654" y="2779668"/>
                <a:ext cx="299954" cy="299313"/>
              </a:xfrm>
              <a:prstGeom prst="rect">
                <a:avLst/>
              </a:prstGeom>
              <a:blipFill>
                <a:blip r:embed="rId6"/>
                <a:stretch>
                  <a:fillRect l="-12245" r="-26531" b="-2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727475" y="2772286"/>
                <a:ext cx="2999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5" y="2772286"/>
                <a:ext cx="299954" cy="299313"/>
              </a:xfrm>
              <a:prstGeom prst="rect">
                <a:avLst/>
              </a:prstGeom>
              <a:blipFill>
                <a:blip r:embed="rId7"/>
                <a:stretch>
                  <a:fillRect l="-12000" r="-6000" b="-2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951346" y="2761202"/>
            <a:ext cx="818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and   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是定义的沿光锥方向和背离光锥方向的两个基矢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983" y="3258627"/>
            <a:ext cx="1428750" cy="9620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12974" y="3535912"/>
            <a:ext cx="341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Power counting scheme: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412974" y="4200280"/>
            <a:ext cx="34159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300" dirty="0">
                <a:latin typeface="华文楷体" panose="02010600040101010101" pitchFamily="2" charset="-122"/>
                <a:ea typeface="华文楷体" panose="02010600040101010101" pitchFamily="2" charset="-122"/>
              </a:rPr>
              <a:t>硬共线的动量</a:t>
            </a:r>
            <a:r>
              <a:rPr lang="en-US" altLang="zh-CN" sz="2300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en-US" sz="23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2974" y="4954749"/>
            <a:ext cx="34159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3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2000" dirty="0" smtClean="0"/>
              <a:t>SCET</a:t>
            </a:r>
            <a:r>
              <a:rPr lang="zh-CN" altLang="en-US" sz="23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中的场</a:t>
            </a:r>
            <a:r>
              <a:rPr lang="en-US" altLang="zh-CN" sz="23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en-US" sz="23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7879" y="4789792"/>
            <a:ext cx="5467350" cy="122872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44403" y="6164702"/>
            <a:ext cx="617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J. Hill, T. Becher, S. J. Lee and M. </a:t>
            </a:r>
            <a:r>
              <a:rPr lang="en-US" altLang="zh-CN" sz="1400" dirty="0" err="1"/>
              <a:t>Neubert</a:t>
            </a:r>
            <a:r>
              <a:rPr lang="en-US" altLang="zh-CN" sz="1400" dirty="0"/>
              <a:t>, JHEP 0407 (2004)</a:t>
            </a:r>
            <a:endParaRPr lang="zh-CN" altLang="en-US" sz="1400" dirty="0"/>
          </a:p>
        </p:txBody>
      </p:sp>
      <p:sp>
        <p:nvSpPr>
          <p:cNvPr id="35" name="太阳形 34"/>
          <p:cNvSpPr/>
          <p:nvPr/>
        </p:nvSpPr>
        <p:spPr>
          <a:xfrm>
            <a:off x="525768" y="6244389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4553" y="4148123"/>
            <a:ext cx="3334036" cy="500853"/>
          </a:xfrm>
          <a:prstGeom prst="rect">
            <a:avLst/>
          </a:prstGeom>
        </p:spPr>
      </p:pic>
      <p:sp>
        <p:nvSpPr>
          <p:cNvPr id="22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dirty="0" smtClean="0">
                <a:solidFill>
                  <a:schemeClr val="bg1"/>
                </a:solidFill>
              </a:rPr>
              <a:t>LCSR</a:t>
            </a: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的基本概念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69664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15/39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864669" y="811160"/>
            <a:ext cx="8630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LCSR (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光锥求和规则</a:t>
            </a:r>
            <a:r>
              <a:rPr lang="en-US" altLang="zh-CN" sz="2800" dirty="0" smtClean="0"/>
              <a:t>)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0" y="1085321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13250" y="3746535"/>
                <a:ext cx="8894910" cy="154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两点的</a:t>
                </a:r>
                <a:r>
                  <a:rPr lang="zh-CN" altLang="en-US" sz="2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关联函数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solidFill>
                          <a:srgbClr val="850EA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2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避免双重的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色散</a:t>
                </a:r>
                <a:r>
                  <a:rPr lang="zh-CN" altLang="en-US" sz="2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关系</a:t>
                </a:r>
                <a:endParaRPr lang="en-US" altLang="zh-CN" sz="2100" dirty="0" smtClean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算符乘积展开在</a:t>
                </a:r>
                <a:r>
                  <a:rPr lang="en-US" altLang="zh-CN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850EA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dirty="0" smtClean="0">
                        <a:solidFill>
                          <a:srgbClr val="850EA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避免了由于截断而</a:t>
                </a:r>
                <a:r>
                  <a:rPr lang="zh-CN" altLang="en-US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导致诸多的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问题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同时考虑硬散射贡献和软贡献</a:t>
                </a:r>
                <a:r>
                  <a:rPr lang="en-US" altLang="zh-CN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endParaRPr lang="zh-CN" altLang="en-US" sz="21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0" y="3746535"/>
                <a:ext cx="8894910" cy="1546577"/>
              </a:xfrm>
              <a:prstGeom prst="rect">
                <a:avLst/>
              </a:prstGeom>
              <a:blipFill>
                <a:blip r:embed="rId4"/>
                <a:stretch>
                  <a:fillRect l="-685" b="-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864669" y="3001959"/>
            <a:ext cx="2532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优势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1" y="3201512"/>
            <a:ext cx="305801" cy="2099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6834" y="1613281"/>
            <a:ext cx="8479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QCD 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sum rule </a:t>
            </a:r>
            <a:r>
              <a:rPr lang="zh-CN" altLang="en-US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</a:t>
            </a:r>
            <a:r>
              <a:rPr lang="en-US" altLang="zh-CN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+ 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硬遍举过程的</a:t>
            </a:r>
            <a:r>
              <a:rPr lang="zh-CN" altLang="en-US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扭</a:t>
            </a:r>
            <a:r>
              <a:rPr lang="zh-CN" altLang="en-US" sz="2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度</a:t>
            </a:r>
            <a:r>
              <a:rPr lang="zh-CN" altLang="en-US" sz="2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展开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计算不同的强子跃迁形状因子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00399" y="6040397"/>
            <a:ext cx="653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PIETRO COLANGELO, ALEXANDER KHODJAMIRIAN, </a:t>
            </a:r>
            <a:r>
              <a:rPr lang="en-US" altLang="zh-CN" sz="1400" dirty="0" err="1"/>
              <a:t>arXiv:hep-ph</a:t>
            </a:r>
            <a:r>
              <a:rPr lang="en-US" altLang="zh-CN" sz="1400" dirty="0"/>
              <a:t>/0010175v1</a:t>
            </a:r>
            <a:endParaRPr lang="zh-CN" altLang="en-US" sz="1400" dirty="0"/>
          </a:p>
        </p:txBody>
      </p:sp>
      <p:sp>
        <p:nvSpPr>
          <p:cNvPr id="24" name="太阳形 23"/>
          <p:cNvSpPr/>
          <p:nvPr/>
        </p:nvSpPr>
        <p:spPr>
          <a:xfrm>
            <a:off x="3071090" y="6112790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-1" y="-21050"/>
                <a:ext cx="9144001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38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en-US" altLang="zh-CN" sz="4400" dirty="0">
                    <a:solidFill>
                      <a:schemeClr val="bg1"/>
                    </a:solidFill>
                  </a:rPr>
                  <a:t> LP </a:t>
                </a:r>
                <a:r>
                  <a:rPr lang="zh-CN" altLang="en-US" sz="39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</a:t>
                </a:r>
                <a14:m>
                  <m:oMath xmlns:m="http://schemas.openxmlformats.org/officeDocument/2006/math">
                    <m:r>
                      <a:rPr lang="zh-CN" altLang="en-US" sz="39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的形状因子</m:t>
                    </m:r>
                    <m:sSub>
                      <m:sSubPr>
                        <m:ctrlPr>
                          <a:rPr lang="en-US" altLang="zh-CN" sz="39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𝜉</m:t>
                        </m:r>
                      </m:e>
                      <m:sub>
                        <m:r>
                          <a:rPr lang="en-US" altLang="zh-CN" sz="39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∥</m:t>
                        </m:r>
                      </m:sub>
                    </m:sSub>
                    <m:r>
                      <a:rPr lang="en-US" altLang="zh-CN" sz="39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(</m:t>
                    </m:r>
                    <m:r>
                      <a:rPr lang="en-US" altLang="zh-CN" sz="39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𝑛</m:t>
                    </m:r>
                    <m:r>
                      <a:rPr lang="en-US" altLang="zh-CN" sz="39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⋅</m:t>
                    </m:r>
                    <m:r>
                      <a:rPr lang="en-US" altLang="zh-CN" sz="39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𝑝</m:t>
                    </m:r>
                    <m:r>
                      <a:rPr lang="en-US" altLang="zh-CN" sz="39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)</m:t>
                    </m:r>
                  </m:oMath>
                </a14:m>
                <a:endParaRPr lang="en-US" sz="39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21050"/>
                <a:ext cx="9144001" cy="61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19/39</a:t>
            </a:r>
            <a:endParaRPr lang="zh-CN" altLang="en-US" sz="12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6" y="886275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2775" y="2372119"/>
                <a:ext cx="756179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SCET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表象下的关联函数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5" y="2372119"/>
                <a:ext cx="7561791" cy="538609"/>
              </a:xfrm>
              <a:prstGeom prst="rect">
                <a:avLst/>
              </a:prstGeom>
              <a:blipFill>
                <a:blip r:embed="rId5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70055" y="725531"/>
                <a:ext cx="6139087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850EA6"/>
                  </a:buClr>
                </a:pPr>
                <a:r>
                  <a:rPr lang="en-US" altLang="zh-CN" sz="2400" dirty="0" smtClean="0"/>
                  <a:t> 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QCD</a:t>
                </a:r>
                <a:r>
                  <a:rPr lang="en-US" altLang="zh-CN" sz="2800" i="1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:r>
                  <a:rPr lang="en-US" altLang="zh-CN" sz="28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5" y="725531"/>
                <a:ext cx="6139087" cy="538609"/>
              </a:xfrm>
              <a:prstGeom prst="rect">
                <a:avLst/>
              </a:prstGeom>
              <a:blipFill>
                <a:blip r:embed="rId6"/>
                <a:stretch>
                  <a:fillRect l="-993" t="-12500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75" y="1217261"/>
            <a:ext cx="2133600" cy="10858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3019637" y="1738920"/>
            <a:ext cx="786378" cy="0"/>
          </a:xfrm>
          <a:prstGeom prst="straightConnector1">
            <a:avLst/>
          </a:prstGeom>
          <a:ln w="19050" cap="flat" cmpd="sng" algn="ctr">
            <a:solidFill>
              <a:srgbClr val="850E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9277" y="1174729"/>
            <a:ext cx="2247900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1084" y="1815661"/>
            <a:ext cx="1181100" cy="600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76735"/>
            <a:ext cx="9198384" cy="21695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783" y="3082455"/>
            <a:ext cx="1152525" cy="514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02" y="5738260"/>
            <a:ext cx="4029075" cy="514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" y="2527237"/>
            <a:ext cx="305801" cy="20991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575546" y="1886429"/>
            <a:ext cx="1083856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232298" y="3676242"/>
            <a:ext cx="1909647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738578" y="4399261"/>
            <a:ext cx="1970565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485864" y="5136452"/>
            <a:ext cx="1970565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463827" y="6185968"/>
            <a:ext cx="617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J. Hill, T. Becher, S. J. Lee and M. </a:t>
            </a:r>
            <a:r>
              <a:rPr lang="en-US" altLang="zh-CN" sz="1400" dirty="0" err="1"/>
              <a:t>Neubert</a:t>
            </a:r>
            <a:r>
              <a:rPr lang="en-US" altLang="zh-CN" sz="1400" dirty="0"/>
              <a:t>, JHEP 0407 (2004)</a:t>
            </a:r>
            <a:endParaRPr lang="zh-CN" altLang="en-US" sz="1400" dirty="0"/>
          </a:p>
        </p:txBody>
      </p:sp>
      <p:sp>
        <p:nvSpPr>
          <p:cNvPr id="28" name="太阳形 27"/>
          <p:cNvSpPr/>
          <p:nvPr/>
        </p:nvSpPr>
        <p:spPr>
          <a:xfrm>
            <a:off x="4330660" y="6266834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en-US" altLang="zh-CN" sz="4800" dirty="0">
                    <a:solidFill>
                      <a:schemeClr val="bg1"/>
                    </a:solidFill>
                  </a:rPr>
                  <a:t> LP 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</a:t>
                </a:r>
                <a14:m>
                  <m:oMath xmlns:m="http://schemas.openxmlformats.org/officeDocument/2006/math">
                    <m:r>
                      <a:rPr lang="zh-CN" alt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的形状因子</m:t>
                    </m:r>
                    <m:sSub>
                      <m:sSubPr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𝜉</m:t>
                        </m:r>
                      </m:e>
                      <m:sub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∥</m:t>
                        </m:r>
                      </m:sub>
                    </m:sSub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(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𝑛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⋅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𝑝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)</m:t>
                    </m:r>
                  </m:oMath>
                </a14:m>
                <a:endParaRPr lang="en-US" altLang="zh-CN" sz="4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20/39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8" y="1511225"/>
            <a:ext cx="9001203" cy="2032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906" y="3681203"/>
            <a:ext cx="6268254" cy="8753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66" y="3809576"/>
            <a:ext cx="1185643" cy="6185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" y="1031450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50603" y="850133"/>
                <a:ext cx="419986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单圈</a:t>
                </a: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SCET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的费曼图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3" y="850133"/>
                <a:ext cx="4199861" cy="538609"/>
              </a:xfrm>
              <a:prstGeom prst="rect">
                <a:avLst/>
              </a:prstGeom>
              <a:blipFill>
                <a:blip r:embed="rId8"/>
                <a:stretch>
                  <a:fillRect l="-3198" t="-11236" b="-3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478096" y="3946656"/>
                <a:ext cx="456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96" y="3946656"/>
                <a:ext cx="4566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392766" y="4693625"/>
            <a:ext cx="5954234" cy="105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幂次压低的内插流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100" dirty="0" smtClean="0"/>
              <a:t>A-type </a:t>
            </a:r>
            <a:r>
              <a:rPr lang="en-US" altLang="zh-CN" sz="2100" dirty="0"/>
              <a:t>SCET 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算符</a:t>
            </a: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17" y="2747122"/>
            <a:ext cx="7054069" cy="7036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8" y="4048040"/>
            <a:ext cx="3292325" cy="22966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68" y="587422"/>
            <a:ext cx="7034488" cy="2173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en-US" altLang="zh-CN" sz="4800" dirty="0">
                    <a:solidFill>
                      <a:schemeClr val="bg1"/>
                    </a:solidFill>
                  </a:rPr>
                  <a:t> LP 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</a:t>
                </a:r>
                <a14:m>
                  <m:oMath xmlns:m="http://schemas.openxmlformats.org/officeDocument/2006/math">
                    <m:r>
                      <a:rPr lang="zh-CN" alt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的形状因子</m:t>
                    </m:r>
                    <m:sSub>
                      <m:sSubPr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𝜉</m:t>
                        </m:r>
                      </m:e>
                      <m:sub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∥</m:t>
                        </m:r>
                      </m:sub>
                    </m:sSub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(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𝑛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⋅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𝑝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)</m:t>
                    </m:r>
                  </m:oMath>
                </a14:m>
                <a:endParaRPr lang="en-US" altLang="zh-CN" sz="4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21/39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23" y="2814037"/>
            <a:ext cx="1085850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374787" y="2911162"/>
                <a:ext cx="456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87" y="2911162"/>
                <a:ext cx="4566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290770" y="3476713"/>
            <a:ext cx="6772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次领先幂次的</a:t>
            </a:r>
            <a:r>
              <a:rPr lang="en-US" altLang="zh-CN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SCET</a:t>
            </a: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拉式量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4515" y="4135565"/>
            <a:ext cx="6339485" cy="6355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6073" y="4879624"/>
            <a:ext cx="3279248" cy="49976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23790" y="5601127"/>
            <a:ext cx="3848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轻夸克的质量贡献</a:t>
            </a:r>
            <a:r>
              <a:rPr lang="en-US" altLang="zh-CN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en-US" altLang="zh-CN" sz="4800" dirty="0">
                    <a:solidFill>
                      <a:schemeClr val="bg1"/>
                    </a:solidFill>
                  </a:rPr>
                  <a:t> LP 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</a:t>
                </a:r>
                <a14:m>
                  <m:oMath xmlns:m="http://schemas.openxmlformats.org/officeDocument/2006/math">
                    <m:r>
                      <a:rPr lang="zh-CN" alt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的形状因子</m:t>
                    </m:r>
                    <m:sSub>
                      <m:sSubPr>
                        <m:ctrlPr>
                          <a:rPr lang="en-US" altLang="zh-C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𝜉</m:t>
                        </m:r>
                      </m:e>
                      <m:sub>
                        <m:r>
                          <a:rPr lang="en-US" altLang="zh-CN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∥</m:t>
                        </m:r>
                      </m:sub>
                    </m:sSub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(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𝑛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⋅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𝑝</m:t>
                    </m:r>
                    <m:r>
                      <a:rPr lang="en-US" altLang="zh-C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)</m:t>
                    </m:r>
                  </m:oMath>
                </a14:m>
                <a:endParaRPr lang="en-US" altLang="zh-CN" sz="44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22/39</a:t>
            </a:r>
            <a:endParaRPr lang="zh-CN" altLang="en-US" sz="12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1" y="939440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65545" y="761521"/>
                <a:ext cx="518292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II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5" y="761521"/>
                <a:ext cx="5182928" cy="538609"/>
              </a:xfrm>
              <a:prstGeom prst="rect">
                <a:avLst/>
              </a:prstGeom>
              <a:blipFill>
                <a:blip r:embed="rId5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96" y="1550561"/>
            <a:ext cx="2247900" cy="8191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337" y="1550561"/>
            <a:ext cx="2247900" cy="819150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3081806" y="2121695"/>
            <a:ext cx="786378" cy="0"/>
          </a:xfrm>
          <a:prstGeom prst="straightConnector1">
            <a:avLst/>
          </a:prstGeom>
          <a:ln w="19050" cap="flat" cmpd="sng" algn="ctr">
            <a:solidFill>
              <a:srgbClr val="850E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96573" y="2669831"/>
                <a:ext cx="756179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SCET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表象下的关联函数</a:t>
                </a: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3" y="2669831"/>
                <a:ext cx="7561791" cy="538609"/>
              </a:xfrm>
              <a:prstGeom prst="rect">
                <a:avLst/>
              </a:prstGeom>
              <a:blipFill>
                <a:blip r:embed="rId7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6" y="2856846"/>
            <a:ext cx="305801" cy="2099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52" y="3300911"/>
            <a:ext cx="8682569" cy="10565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068" y="4330732"/>
            <a:ext cx="16383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28466" y="4940332"/>
                <a:ext cx="5182928" cy="1095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2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积分掉硬共线标度</a:t>
                </a:r>
                <a:endParaRPr lang="en-US" altLang="zh-CN" sz="22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100" dirty="0" smtClean="0"/>
                  <a:t>jet </a:t>
                </a:r>
                <a:r>
                  <a:rPr lang="en-US" altLang="zh-CN" sz="2100" dirty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6" y="4940332"/>
                <a:ext cx="5182928" cy="1095236"/>
              </a:xfrm>
              <a:prstGeom prst="rect">
                <a:avLst/>
              </a:prstGeom>
              <a:blipFill>
                <a:blip r:embed="rId10"/>
                <a:stretch>
                  <a:fillRect l="-1294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4774019" y="3572013"/>
            <a:ext cx="527414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463827" y="6185968"/>
            <a:ext cx="617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J. Hill, T. Becher, S. J. Lee and M. </a:t>
            </a:r>
            <a:r>
              <a:rPr lang="en-US" altLang="zh-CN" sz="1400" dirty="0" err="1"/>
              <a:t>Neubert</a:t>
            </a:r>
            <a:r>
              <a:rPr lang="en-US" altLang="zh-CN" sz="1400" dirty="0"/>
              <a:t>, JHEP 0407 (2004)</a:t>
            </a:r>
            <a:endParaRPr lang="zh-CN" altLang="en-US" sz="1400" dirty="0"/>
          </a:p>
        </p:txBody>
      </p:sp>
      <p:sp>
        <p:nvSpPr>
          <p:cNvPr id="35" name="太阳形 34"/>
          <p:cNvSpPr/>
          <p:nvPr/>
        </p:nvSpPr>
        <p:spPr>
          <a:xfrm>
            <a:off x="4330660" y="6277467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1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3" y="3689696"/>
            <a:ext cx="3331738" cy="2266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en-US" altLang="zh-CN" sz="4800" dirty="0">
                    <a:solidFill>
                      <a:schemeClr val="bg1"/>
                    </a:solidFill>
                  </a:rPr>
                  <a:t> LP 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</a:t>
                </a:r>
                <a14:m>
                  <m:oMath xmlns:m="http://schemas.openxmlformats.org/officeDocument/2006/math">
                    <m:r>
                      <a:rPr lang="zh-CN" alt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的形状因子</m:t>
                    </m:r>
                    <m:sSub>
                      <m:sSubPr>
                        <m:ctrlPr>
                          <a:rPr lang="en-US" altLang="zh-CN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 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 2020.10.28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23/39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68" y="1449898"/>
            <a:ext cx="20859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233" y="1449898"/>
            <a:ext cx="2171700" cy="133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234" y="1307578"/>
            <a:ext cx="2152650" cy="127635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2737967" y="1913854"/>
            <a:ext cx="430536" cy="5817"/>
          </a:xfrm>
          <a:prstGeom prst="straightConnector1">
            <a:avLst/>
          </a:prstGeom>
          <a:ln w="19050" cap="flat" cmpd="sng" algn="ctr">
            <a:solidFill>
              <a:srgbClr val="850E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545698" y="1937526"/>
            <a:ext cx="430536" cy="5817"/>
          </a:xfrm>
          <a:prstGeom prst="straightConnector1">
            <a:avLst/>
          </a:prstGeom>
          <a:ln w="19050" cap="flat" cmpd="sng" algn="ctr">
            <a:solidFill>
              <a:srgbClr val="850E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974" y="2783398"/>
            <a:ext cx="981075" cy="4667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" y="903854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83896" y="717575"/>
                <a:ext cx="380674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 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QCD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:r>
                  <a:rPr lang="en-US" altLang="zh-CN" sz="28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29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:r>
                  <a:rPr lang="en-US" altLang="zh-CN" sz="28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II</m:t>
                        </m:r>
                      </m:sub>
                    </m:sSub>
                  </m:oMath>
                </a14:m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6" y="717575"/>
                <a:ext cx="3806748" cy="538609"/>
              </a:xfrm>
              <a:prstGeom prst="rect">
                <a:avLst/>
              </a:prstGeom>
              <a:blipFill>
                <a:blip r:embed="rId10"/>
                <a:stretch>
                  <a:fillRect l="-1760" t="-13636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3" y="3437946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902444" y="3256987"/>
                <a:ext cx="756179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600" dirty="0"/>
                          <m:t>SCET</m:t>
                        </m:r>
                      </m:e>
                      <m:sub>
                        <m:r>
                          <a:rPr lang="en-US" altLang="zh-CN" sz="260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表象下的关联函数</a:t>
                </a:r>
                <a:endParaRPr lang="zh-CN" altLang="en-US" sz="26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4" y="3256987"/>
                <a:ext cx="7561791" cy="538609"/>
              </a:xfrm>
              <a:prstGeom prst="rect">
                <a:avLst/>
              </a:prstGeom>
              <a:blipFill>
                <a:blip r:embed="rId11"/>
                <a:stretch>
                  <a:fillRect t="-11236" b="-26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1229" y="5415692"/>
            <a:ext cx="6572250" cy="561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7240" y="4584038"/>
            <a:ext cx="5076825" cy="7239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63827" y="6185968"/>
            <a:ext cx="617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J. Hill, T. Becher, S. J. Lee and M. </a:t>
            </a:r>
            <a:r>
              <a:rPr lang="en-US" altLang="zh-CN" sz="1400" dirty="0" err="1"/>
              <a:t>Neubert</a:t>
            </a:r>
            <a:r>
              <a:rPr lang="en-US" altLang="zh-CN" sz="1400" dirty="0"/>
              <a:t>, JHEP 0407 (2004)</a:t>
            </a:r>
            <a:endParaRPr lang="zh-CN" altLang="en-US" sz="1400" dirty="0"/>
          </a:p>
        </p:txBody>
      </p:sp>
      <p:sp>
        <p:nvSpPr>
          <p:cNvPr id="23" name="太阳形 22"/>
          <p:cNvSpPr/>
          <p:nvPr/>
        </p:nvSpPr>
        <p:spPr>
          <a:xfrm>
            <a:off x="4330660" y="6277467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4" name="矩形 23"/>
          <p:cNvSpPr/>
          <p:nvPr/>
        </p:nvSpPr>
        <p:spPr>
          <a:xfrm>
            <a:off x="3855156" y="2754427"/>
            <a:ext cx="1047894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985649" y="5439004"/>
            <a:ext cx="4442535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9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/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gradFill flip="none" rotWithShape="1">
                <a:gsLst>
                  <a:gs pos="0">
                    <a:srgbClr val="7E1490"/>
                  </a:gs>
                  <a:gs pos="85000">
                    <a:srgbClr val="350252"/>
                  </a:gs>
                  <a:gs pos="100000">
                    <a:srgbClr val="261036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</a:t>
                </a:r>
                <a:r>
                  <a:rPr lang="en-US" altLang="zh-CN" sz="4800" dirty="0">
                    <a:solidFill>
                      <a:schemeClr val="bg1"/>
                    </a:solidFill>
                  </a:rPr>
                  <a:t> LP 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</a:t>
                </a:r>
                <a14:m>
                  <m:oMath xmlns:m="http://schemas.openxmlformats.org/officeDocument/2006/math">
                    <m:r>
                      <a:rPr lang="zh-CN" alt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的形状因子</m:t>
                    </m:r>
                    <m:sSub>
                      <m:sSubPr>
                        <m:ctrlPr>
                          <a:rPr lang="en-US" altLang="zh-CN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lang="en-US" altLang="zh-CN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1050"/>
                <a:ext cx="9144000" cy="61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副标题 2"/>
          <p:cNvSpPr txBox="1">
            <a:spLocks/>
          </p:cNvSpPr>
          <p:nvPr/>
        </p:nvSpPr>
        <p:spPr>
          <a:xfrm>
            <a:off x="513768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24/39</a:t>
            </a:r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" y="903854"/>
            <a:ext cx="305801" cy="2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98567" y="716675"/>
                <a:ext cx="3600024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 </a:t>
                </a:r>
                <a:r>
                  <a:rPr lang="en-US" altLang="zh-CN" sz="2800" dirty="0" smtClean="0">
                    <a:latin typeface="Cambria Math" panose="02040503050406030204" pitchFamily="18" charset="0"/>
                  </a:rPr>
                  <a:t>QCD</a:t>
                </a:r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SCET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II</m:t>
                        </m:r>
                      </m:sub>
                    </m:sSub>
                  </m:oMath>
                </a14:m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7" y="716675"/>
                <a:ext cx="3600024" cy="538609"/>
              </a:xfrm>
              <a:prstGeom prst="rect">
                <a:avLst/>
              </a:prstGeom>
              <a:blipFill>
                <a:blip r:embed="rId5"/>
                <a:stretch>
                  <a:fillRect l="-2034" t="-15909" b="-28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376219" y="1285300"/>
            <a:ext cx="7585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横向极化的矢量介子的内插流</a:t>
            </a:r>
            <a:endParaRPr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重到轻的弱流匹配到</a:t>
            </a:r>
            <a:r>
              <a:rPr lang="en-US" altLang="zh-CN" sz="2100" dirty="0" smtClean="0">
                <a:solidFill>
                  <a:srgbClr val="FF0000"/>
                </a:solidFill>
              </a:rPr>
              <a:t>A-type </a:t>
            </a:r>
            <a:r>
              <a:rPr lang="zh-CN" altLang="en-US" sz="2100" dirty="0" smtClean="0">
                <a:solidFill>
                  <a:srgbClr val="FF0000"/>
                </a:solidFill>
              </a:rPr>
              <a:t>算符</a:t>
            </a:r>
            <a:r>
              <a:rPr lang="en-US" altLang="zh-CN" sz="2100" dirty="0" smtClean="0">
                <a:solidFill>
                  <a:srgbClr val="FF0000"/>
                </a:solidFill>
              </a:rPr>
              <a:t> </a:t>
            </a:r>
            <a:r>
              <a:rPr lang="en-US" altLang="zh-CN" sz="2100" dirty="0" smtClean="0"/>
              <a:t>(</a:t>
            </a:r>
            <a:r>
              <a:rPr lang="en-US" altLang="zh-CN" sz="2100" dirty="0" smtClean="0">
                <a:solidFill>
                  <a:srgbClr val="FF0000"/>
                </a:solidFill>
              </a:rPr>
              <a:t>B-type </a:t>
            </a:r>
            <a:r>
              <a:rPr lang="zh-CN" altLang="en-US" sz="2100" dirty="0" smtClean="0">
                <a:solidFill>
                  <a:srgbClr val="FF0000"/>
                </a:solidFill>
              </a:rPr>
              <a:t>算符</a:t>
            </a:r>
            <a:r>
              <a:rPr lang="en-US" altLang="zh-CN" sz="2100" dirty="0" smtClean="0"/>
              <a:t>)</a:t>
            </a:r>
            <a:endParaRPr lang="zh-CN" altLang="en-US" sz="21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" y="2623023"/>
            <a:ext cx="305801" cy="2099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1104" y="2475543"/>
            <a:ext cx="7561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SCET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表象下的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关联函数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5" y="3184149"/>
            <a:ext cx="7467600" cy="1409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983" y="3280404"/>
            <a:ext cx="1562100" cy="581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5" y="4657559"/>
            <a:ext cx="7912553" cy="848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62404" y="3152598"/>
                <a:ext cx="9888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: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4" y="3152598"/>
                <a:ext cx="988828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62404" y="4798316"/>
                <a:ext cx="9888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: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4" y="4798316"/>
                <a:ext cx="988828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4114800" y="3880362"/>
            <a:ext cx="527414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029200" y="4880351"/>
            <a:ext cx="499058" cy="464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13768" y="5741798"/>
                <a:ext cx="591170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1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210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zh-CN" altLang="en-US" sz="2100" dirty="0"/>
                  <a:t> </a:t>
                </a:r>
                <a:r>
                  <a:rPr lang="en-US" altLang="zh-CN" sz="2100" dirty="0"/>
                  <a:t>jet function 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sz="2100" dirty="0"/>
                  <a:t> </a:t>
                </a:r>
                <a:r>
                  <a:rPr lang="en-US" altLang="zh-CN" sz="2100" dirty="0"/>
                  <a:t>B meson LCDA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8" y="5741798"/>
                <a:ext cx="5911702" cy="415498"/>
              </a:xfrm>
              <a:prstGeom prst="rect">
                <a:avLst/>
              </a:prstGeom>
              <a:blipFill>
                <a:blip r:embed="rId11"/>
                <a:stretch>
                  <a:fillRect l="-1031" t="-8824" b="-27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6500037" y="3873271"/>
            <a:ext cx="974649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205333" y="4855012"/>
            <a:ext cx="928574" cy="51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研究动机</a:t>
            </a:r>
            <a:endParaRPr lang="en-US" altLang="zh-CN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4/39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93" y="1329484"/>
            <a:ext cx="2857831" cy="14753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5" y="910341"/>
            <a:ext cx="305801" cy="2099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9344" y="692133"/>
            <a:ext cx="714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CKM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矩阵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83" y="1579055"/>
            <a:ext cx="1274809" cy="77385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936382" y="1483114"/>
            <a:ext cx="758282" cy="479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" y="3114563"/>
            <a:ext cx="305801" cy="20991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99344" y="2933607"/>
            <a:ext cx="663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参数化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CKM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矩阵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(3+1)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731" y="3666660"/>
            <a:ext cx="6696075" cy="1085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60" y="3811820"/>
            <a:ext cx="1095375" cy="676275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7467594" y="3525736"/>
            <a:ext cx="1141147" cy="618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799344" y="4954726"/>
                <a:ext cx="61704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400" dirty="0">
                            <a:latin typeface="华文楷体" panose="02010600040101010101" pitchFamily="2" charset="-122"/>
                            <a:ea typeface="华文楷体" panose="02010600040101010101" pitchFamily="2" charset="-122"/>
                          </a:rPr>
                          <m:t>混合</m:t>
                        </m:r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23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𝛿</m:t>
                    </m:r>
                    <m:r>
                      <a:rPr lang="en-US" altLang="zh-CN" sz="23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r>
                      <a:rPr lang="zh-CN" altLang="en-US" sz="230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是</m:t>
                    </m:r>
                  </m:oMath>
                </a14:m>
                <a:r>
                  <a:rPr lang="en-US" altLang="zh-CN" sz="23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CP</a:t>
                </a:r>
                <a:r>
                  <a:rPr lang="zh-CN" altLang="en-US" sz="23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破坏相位</a:t>
                </a:r>
                <a:endParaRPr lang="en-US" altLang="zh-CN" sz="23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4" y="4954726"/>
                <a:ext cx="6170416" cy="1200329"/>
              </a:xfrm>
              <a:prstGeom prst="rect">
                <a:avLst/>
              </a:prstGeom>
              <a:blipFill>
                <a:blip r:embed="rId8"/>
                <a:stretch>
                  <a:fillRect l="-1285" b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5937840" y="6226509"/>
            <a:ext cx="3814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PHYSICAL REVIEWD 98, 030001 (2018)</a:t>
            </a:r>
            <a:endParaRPr lang="zh-CN" altLang="en-US" sz="1400" dirty="0"/>
          </a:p>
        </p:txBody>
      </p:sp>
      <p:sp>
        <p:nvSpPr>
          <p:cNvPr id="28" name="太阳形 27"/>
          <p:cNvSpPr/>
          <p:nvPr/>
        </p:nvSpPr>
        <p:spPr>
          <a:xfrm>
            <a:off x="5820797" y="6301627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5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1257725"/>
            <a:ext cx="3821708" cy="41258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119" y="1105370"/>
            <a:ext cx="3766325" cy="4360617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研究动机</a:t>
            </a:r>
            <a:endParaRPr lang="en-US" altLang="zh-CN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</a:t>
            </a:r>
            <a:r>
              <a:rPr lang="en-US" altLang="zh-CN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Gao  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5/39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763575" y="639302"/>
                <a:ext cx="375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360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en-US" altLang="zh-CN" sz="3600" dirty="0"/>
                  <a:t>| </a:t>
                </a:r>
                <a:r>
                  <a:rPr lang="en-US" altLang="zh-CN" sz="3600" dirty="0" smtClean="0">
                    <a:solidFill>
                      <a:srgbClr val="FF0000"/>
                    </a:solidFill>
                  </a:rPr>
                  <a:t>Puzzle</a:t>
                </a:r>
                <a:r>
                  <a:rPr lang="en-US" altLang="zh-CN" sz="3600" dirty="0" smtClean="0"/>
                  <a:t> ???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575" y="639302"/>
                <a:ext cx="3759200" cy="646331"/>
              </a:xfrm>
              <a:prstGeom prst="rect">
                <a:avLst/>
              </a:prstGeom>
              <a:blipFill>
                <a:blip r:embed="rId5"/>
                <a:stretch>
                  <a:fillRect l="-4862" t="-15094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1402249" y="5128477"/>
            <a:ext cx="1447800" cy="4524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Comic Sans MS" panose="030F0702030302020204" pitchFamily="66" charset="0"/>
              </a:rPr>
              <a:t>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遍举过程</a:t>
            </a:r>
            <a:endParaRPr lang="en-US" altLang="zh-CN" sz="2000" dirty="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794399" y="5198828"/>
            <a:ext cx="1447800" cy="44023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Comic Sans MS" panose="030F0702030302020204" pitchFamily="66" charset="0"/>
              </a:rPr>
              <a:t>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单举过程</a:t>
            </a:r>
            <a:endParaRPr lang="en-US" altLang="zh-CN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08" y="5710632"/>
            <a:ext cx="4193352" cy="7602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59034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2020 PDG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204088" y="5932055"/>
            <a:ext cx="18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HFAG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304" y="5925078"/>
            <a:ext cx="2725479" cy="360102"/>
          </a:xfrm>
          <a:prstGeom prst="rect">
            <a:avLst/>
          </a:prstGeom>
        </p:spPr>
      </p:pic>
      <p:sp>
        <p:nvSpPr>
          <p:cNvPr id="15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6" y="1339123"/>
            <a:ext cx="8997288" cy="3315667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研究动机</a:t>
            </a:r>
            <a:endParaRPr lang="en-US" altLang="zh-CN" sz="4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6/39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1091648" y="750485"/>
            <a:ext cx="872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FCNC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过程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                       的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反常现象               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752" y="767154"/>
            <a:ext cx="2266280" cy="584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39934" y="4736238"/>
                <a:ext cx="7771962" cy="154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                                 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用来检验轻子的普适性</a:t>
                </a:r>
                <a:endParaRPr lang="en-US" altLang="zh-CN" sz="21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暗示了新</a:t>
                </a:r>
                <a:r>
                  <a:rPr lang="zh-CN" altLang="en-US" sz="2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物理信号的存在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或者忽略了</a:t>
                </a:r>
                <a:r>
                  <a:rPr lang="en-US" altLang="zh-CN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QCD</a:t>
                </a: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动力学的修正效应</a:t>
                </a:r>
                <a:endParaRPr lang="en-US" altLang="zh-CN" sz="21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850EA6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2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需要更多的实验数据和理论计算</a:t>
                </a:r>
                <a:endParaRPr lang="en-US" altLang="zh-CN" sz="21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4" y="4736238"/>
                <a:ext cx="7771962" cy="1546577"/>
              </a:xfrm>
              <a:prstGeom prst="rect">
                <a:avLst/>
              </a:prstGeom>
              <a:blipFill>
                <a:blip r:embed="rId5"/>
                <a:stretch>
                  <a:fillRect l="-784" b="-3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219" y="4755903"/>
            <a:ext cx="1616792" cy="52474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01032" y="6274463"/>
            <a:ext cx="458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LHCb-PAPER-2017-013, arXiv:1705.05802v2</a:t>
            </a:r>
            <a:endParaRPr lang="zh-CN" altLang="en-US" sz="1400" dirty="0"/>
          </a:p>
        </p:txBody>
      </p:sp>
      <p:sp>
        <p:nvSpPr>
          <p:cNvPr id="20" name="太阳形 19"/>
          <p:cNvSpPr/>
          <p:nvPr/>
        </p:nvSpPr>
        <p:spPr>
          <a:xfrm>
            <a:off x="5742139" y="6360619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990" y="855696"/>
            <a:ext cx="4000500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42954" y="3225664"/>
                <a:ext cx="6899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850EA6"/>
                  </a:buClr>
                </a:pPr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抽取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CKM </a:t>
                </a:r>
                <a:r>
                  <a:rPr lang="zh-CN" altLang="en-US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矩阵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|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                                                  </a:t>
                </a:r>
                <a:endParaRPr lang="en-US" altLang="zh-CN" sz="2800" dirty="0" smtClean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4" y="3225664"/>
                <a:ext cx="6899564" cy="523220"/>
              </a:xfrm>
              <a:prstGeom prst="rect">
                <a:avLst/>
              </a:prstGeom>
              <a:blipFill>
                <a:blip r:embed="rId4"/>
                <a:stretch>
                  <a:fillRect l="-185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974" y="-82048"/>
            <a:ext cx="9725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重到轻形状因子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0447" y="1606970"/>
            <a:ext cx="8246281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包含强相互作用的信息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在因子化理论中作为非微扰参数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8" y="1218464"/>
            <a:ext cx="305801" cy="2099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" y="3361091"/>
            <a:ext cx="305801" cy="2099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769116" y="6104244"/>
            <a:ext cx="5867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A. J. Buras, J. </a:t>
            </a:r>
            <a:r>
              <a:rPr lang="en-US" altLang="zh-CN" sz="1400" dirty="0" err="1"/>
              <a:t>Girrbach-Noe</a:t>
            </a:r>
            <a:r>
              <a:rPr lang="en-US" altLang="zh-CN" sz="1400" dirty="0"/>
              <a:t>, C. </a:t>
            </a:r>
            <a:r>
              <a:rPr lang="en-US" altLang="zh-CN" sz="1400" dirty="0" err="1"/>
              <a:t>Nieho</a:t>
            </a:r>
            <a:r>
              <a:rPr lang="en-US" altLang="zh-CN" sz="1400" dirty="0"/>
              <a:t> and D. M. Straub, JHEP 1502 (2015)</a:t>
            </a:r>
            <a:endParaRPr lang="zh-CN" altLang="en-US" sz="1400" dirty="0"/>
          </a:p>
        </p:txBody>
      </p:sp>
      <p:sp>
        <p:nvSpPr>
          <p:cNvPr id="16" name="太阳形 15"/>
          <p:cNvSpPr/>
          <p:nvPr/>
        </p:nvSpPr>
        <p:spPr>
          <a:xfrm>
            <a:off x="4578390" y="2778757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7/39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659748" y="2692551"/>
            <a:ext cx="516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err="1"/>
              <a:t>Beneke</a:t>
            </a:r>
            <a:r>
              <a:rPr lang="en-US" altLang="zh-CN" sz="1400" dirty="0"/>
              <a:t> and T. </a:t>
            </a:r>
            <a:r>
              <a:rPr lang="en-US" altLang="zh-CN" sz="1400" dirty="0" err="1"/>
              <a:t>Feldmann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592 (2001)</a:t>
            </a:r>
            <a:endParaRPr lang="zh-CN" altLang="en-US" sz="1400" dirty="0"/>
          </a:p>
        </p:txBody>
      </p:sp>
      <p:sp>
        <p:nvSpPr>
          <p:cNvPr id="21" name="太阳形 20"/>
          <p:cNvSpPr/>
          <p:nvPr/>
        </p:nvSpPr>
        <p:spPr>
          <a:xfrm>
            <a:off x="3647100" y="6184489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349" y="5092965"/>
            <a:ext cx="1623936" cy="4187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2954" y="3709482"/>
            <a:ext cx="74168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从</a:t>
            </a:r>
            <a:endParaRPr lang="en-US" altLang="zh-CN" sz="2200" dirty="0"/>
          </a:p>
        </p:txBody>
      </p:sp>
      <p:sp>
        <p:nvSpPr>
          <p:cNvPr id="2" name="文本框 1"/>
          <p:cNvSpPr txBox="1"/>
          <p:nvPr/>
        </p:nvSpPr>
        <p:spPr>
          <a:xfrm>
            <a:off x="711212" y="1012529"/>
            <a:ext cx="24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定义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5" y="4687139"/>
            <a:ext cx="305801" cy="20991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42954" y="4480759"/>
            <a:ext cx="689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50EA6"/>
              </a:buClr>
            </a:pPr>
            <a:r>
              <a:rPr lang="en-US" altLang="zh-CN" sz="27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7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介子的稀有衰变</a:t>
            </a:r>
            <a:r>
              <a:rPr lang="en-US" altLang="zh-CN" sz="27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</a:t>
            </a:r>
            <a:endParaRPr lang="en-US" altLang="zh-CN" sz="27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668" y="5094175"/>
            <a:ext cx="2139811" cy="44330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11124" y="4913307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例如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抽取超出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标准模型的新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物理信息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037" y="3868735"/>
            <a:ext cx="3671649" cy="391527"/>
          </a:xfrm>
          <a:prstGeom prst="rect">
            <a:avLst/>
          </a:prstGeom>
        </p:spPr>
      </p:pic>
      <p:sp>
        <p:nvSpPr>
          <p:cNvPr id="29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8/39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-30936"/>
            <a:ext cx="4583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理论方法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" y="1021460"/>
            <a:ext cx="305801" cy="2099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9070" y="699096"/>
            <a:ext cx="77031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在低能反冲区域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LQCD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 </a:t>
            </a:r>
            <a:r>
              <a:rPr lang="en-US" altLang="zh-CN" sz="2400" dirty="0" smtClean="0"/>
              <a:t>HQET</a:t>
            </a:r>
            <a:endParaRPr lang="en-US" altLang="zh-CN" sz="1400" dirty="0"/>
          </a:p>
        </p:txBody>
      </p:sp>
      <p:sp>
        <p:nvSpPr>
          <p:cNvPr id="9" name="太阳形 8"/>
          <p:cNvSpPr/>
          <p:nvPr/>
        </p:nvSpPr>
        <p:spPr>
          <a:xfrm>
            <a:off x="2793014" y="1638002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6" y="2344750"/>
            <a:ext cx="305801" cy="2099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5976" y="2008519"/>
            <a:ext cx="642211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在高能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反冲区域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81683" y="1548232"/>
            <a:ext cx="563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R. </a:t>
            </a:r>
            <a:r>
              <a:rPr lang="en-US" altLang="zh-CN" sz="1400" dirty="0" err="1"/>
              <a:t>Horgan</a:t>
            </a:r>
            <a:r>
              <a:rPr lang="en-US" altLang="zh-CN" sz="1400" dirty="0"/>
              <a:t>, Z. Liu, S. </a:t>
            </a:r>
            <a:r>
              <a:rPr lang="en-US" altLang="zh-CN" sz="1400" dirty="0" err="1"/>
              <a:t>Meinel</a:t>
            </a:r>
            <a:r>
              <a:rPr lang="en-US" altLang="zh-CN" sz="1400" dirty="0"/>
              <a:t> and M. Wingate, </a:t>
            </a:r>
            <a:r>
              <a:rPr lang="en-US" altLang="zh-CN" sz="1400" dirty="0" err="1"/>
              <a:t>PoS</a:t>
            </a:r>
            <a:r>
              <a:rPr lang="en-US" altLang="zh-CN" sz="1400" dirty="0"/>
              <a:t> LATTICE 2014 (2015) </a:t>
            </a: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94825" y="2704494"/>
            <a:ext cx="668764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QCDF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5976" y="5198901"/>
            <a:ext cx="589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LCSR</a:t>
            </a: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219591" y="2913644"/>
            <a:ext cx="673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err="1"/>
              <a:t>Beneke</a:t>
            </a:r>
            <a:r>
              <a:rPr lang="en-US" altLang="zh-CN" sz="1400" dirty="0"/>
              <a:t> and T. </a:t>
            </a:r>
            <a:r>
              <a:rPr lang="en-US" altLang="zh-CN" sz="1400" dirty="0" err="1"/>
              <a:t>Feldmann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(2001) [</a:t>
            </a:r>
            <a:r>
              <a:rPr lang="en-US" altLang="zh-CN" sz="1400" dirty="0" err="1" smtClean="0"/>
              <a:t>hep-ph</a:t>
            </a:r>
            <a:r>
              <a:rPr lang="en-US" altLang="zh-CN" sz="1400" dirty="0" smtClean="0"/>
              <a:t>/0008255]</a:t>
            </a:r>
            <a:endParaRPr lang="zh-CN" altLang="en-US" sz="1400" dirty="0"/>
          </a:p>
        </p:txBody>
      </p:sp>
      <p:sp>
        <p:nvSpPr>
          <p:cNvPr id="22" name="太阳形 21"/>
          <p:cNvSpPr/>
          <p:nvPr/>
        </p:nvSpPr>
        <p:spPr>
          <a:xfrm>
            <a:off x="2040429" y="3004885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1422172" y="5691730"/>
            <a:ext cx="706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P. Ball and V. M. Braun, Phys. Rev. D 58 (1998) 094016 [</a:t>
            </a:r>
            <a:r>
              <a:rPr lang="en-US" altLang="zh-CN" sz="1400" dirty="0" err="1"/>
              <a:t>hep-ph</a:t>
            </a:r>
            <a:r>
              <a:rPr lang="en-US" altLang="zh-CN" sz="1400" dirty="0"/>
              <a:t>/9805422]</a:t>
            </a:r>
            <a:endParaRPr lang="zh-CN" altLang="en-US" sz="1400" dirty="0"/>
          </a:p>
        </p:txBody>
      </p:sp>
      <p:sp>
        <p:nvSpPr>
          <p:cNvPr id="26" name="太阳形 25"/>
          <p:cNvSpPr/>
          <p:nvPr/>
        </p:nvSpPr>
        <p:spPr>
          <a:xfrm>
            <a:off x="1263566" y="5762945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805976" y="3309724"/>
            <a:ext cx="107914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SCET</a:t>
            </a:r>
            <a:endParaRPr lang="zh-CN" altLang="en-US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1405557" y="3957137"/>
            <a:ext cx="869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F. De Fazio, T. </a:t>
            </a:r>
            <a:r>
              <a:rPr lang="en-US" altLang="zh-CN" sz="1400" dirty="0" err="1"/>
              <a:t>Feldmann</a:t>
            </a:r>
            <a:r>
              <a:rPr lang="en-US" altLang="zh-CN" sz="1400" dirty="0"/>
              <a:t> and T. Hurth,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733 (2006</a:t>
            </a:r>
            <a:r>
              <a:rPr lang="en-US" altLang="zh-CN" sz="1400" dirty="0" smtClean="0"/>
              <a:t>)</a:t>
            </a:r>
            <a:r>
              <a:rPr lang="en-US" altLang="zh-CN" dirty="0" smtClean="0"/>
              <a:t> </a:t>
            </a:r>
            <a:r>
              <a:rPr lang="en-US" altLang="zh-CN" sz="1400" dirty="0"/>
              <a:t>[</a:t>
            </a:r>
            <a:r>
              <a:rPr lang="en-US" altLang="zh-CN" sz="1400" dirty="0" err="1"/>
              <a:t>hep-ph</a:t>
            </a:r>
            <a:r>
              <a:rPr lang="en-US" altLang="zh-CN" sz="1400" dirty="0"/>
              <a:t>/0504088]</a:t>
            </a:r>
            <a:endParaRPr lang="zh-CN" altLang="en-US" sz="1400" dirty="0"/>
          </a:p>
        </p:txBody>
      </p:sp>
      <p:sp>
        <p:nvSpPr>
          <p:cNvPr id="28" name="太阳形 27"/>
          <p:cNvSpPr/>
          <p:nvPr/>
        </p:nvSpPr>
        <p:spPr>
          <a:xfrm>
            <a:off x="1233826" y="4038231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405556" y="4357281"/>
            <a:ext cx="869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F. De Fazio, T. </a:t>
            </a:r>
            <a:r>
              <a:rPr lang="en-US" altLang="zh-CN" sz="1400" dirty="0" err="1"/>
              <a:t>Feldmann</a:t>
            </a:r>
            <a:r>
              <a:rPr lang="en-US" altLang="zh-CN" sz="1400" dirty="0"/>
              <a:t> and T. Hurth, JHEP 0802 (2008</a:t>
            </a:r>
            <a:r>
              <a:rPr lang="en-US" altLang="zh-CN" sz="1400" dirty="0" smtClean="0"/>
              <a:t>) </a:t>
            </a:r>
            <a:r>
              <a:rPr lang="en-US" altLang="zh-CN" sz="1400" dirty="0"/>
              <a:t>[arXiv:0711.3999 [</a:t>
            </a:r>
            <a:r>
              <a:rPr lang="en-US" altLang="zh-CN" sz="1400" dirty="0" err="1"/>
              <a:t>hepph</a:t>
            </a:r>
            <a:r>
              <a:rPr lang="en-US" altLang="zh-CN" sz="1400" dirty="0"/>
              <a:t>]]</a:t>
            </a:r>
            <a:endParaRPr lang="zh-CN" altLang="en-US" sz="1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405555" y="4743893"/>
            <a:ext cx="869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err="1"/>
              <a:t>Beneke</a:t>
            </a:r>
            <a:r>
              <a:rPr lang="en-US" altLang="zh-CN" sz="1400" dirty="0"/>
              <a:t> and T. </a:t>
            </a:r>
            <a:r>
              <a:rPr lang="en-US" altLang="zh-CN" sz="1400" dirty="0" err="1"/>
              <a:t>Feldmann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 685 (2004</a:t>
            </a:r>
            <a:r>
              <a:rPr lang="en-US" altLang="zh-CN" sz="1400" dirty="0" smtClean="0"/>
              <a:t>) </a:t>
            </a:r>
            <a:r>
              <a:rPr lang="en-US" altLang="zh-CN" sz="1400" dirty="0"/>
              <a:t>[</a:t>
            </a:r>
            <a:r>
              <a:rPr lang="en-US" altLang="zh-CN" sz="1400" dirty="0" err="1"/>
              <a:t>hep-ph</a:t>
            </a:r>
            <a:r>
              <a:rPr lang="en-US" altLang="zh-CN" sz="1400" dirty="0"/>
              <a:t>/0311335]</a:t>
            </a:r>
            <a:endParaRPr lang="zh-CN" altLang="en-US" sz="1400" dirty="0"/>
          </a:p>
        </p:txBody>
      </p:sp>
      <p:sp>
        <p:nvSpPr>
          <p:cNvPr id="32" name="太阳形 31"/>
          <p:cNvSpPr/>
          <p:nvPr/>
        </p:nvSpPr>
        <p:spPr>
          <a:xfrm>
            <a:off x="1241263" y="4435956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3" name="太阳形 32"/>
          <p:cNvSpPr/>
          <p:nvPr/>
        </p:nvSpPr>
        <p:spPr>
          <a:xfrm>
            <a:off x="1237549" y="4800225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411021" y="6025208"/>
            <a:ext cx="991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A. </a:t>
            </a:r>
            <a:r>
              <a:rPr lang="en-US" altLang="zh-CN" sz="1400" dirty="0" err="1"/>
              <a:t>Khodjamirian</a:t>
            </a:r>
            <a:r>
              <a:rPr lang="en-US" altLang="zh-CN" sz="1400" dirty="0"/>
              <a:t>, T. </a:t>
            </a:r>
            <a:r>
              <a:rPr lang="en-US" altLang="zh-CN" sz="1400" dirty="0" err="1"/>
              <a:t>Mannel</a:t>
            </a:r>
            <a:r>
              <a:rPr lang="en-US" altLang="zh-CN" sz="1400" dirty="0"/>
              <a:t> and N. </a:t>
            </a:r>
            <a:r>
              <a:rPr lang="en-US" altLang="zh-CN" sz="1400" dirty="0" err="1"/>
              <a:t>Oen</a:t>
            </a:r>
            <a:r>
              <a:rPr lang="en-US" altLang="zh-CN" sz="1400" dirty="0"/>
              <a:t>, Phys. Rev. D 75 (2007) 054013 [</a:t>
            </a:r>
            <a:r>
              <a:rPr lang="en-US" altLang="zh-CN" sz="1400" dirty="0" err="1" smtClean="0"/>
              <a:t>hepph</a:t>
            </a:r>
            <a:r>
              <a:rPr lang="en-US" altLang="zh-CN" sz="1400" dirty="0" smtClean="0"/>
              <a:t>/0611193</a:t>
            </a:r>
            <a:r>
              <a:rPr lang="en-US" altLang="zh-CN" sz="1400" dirty="0"/>
              <a:t>]</a:t>
            </a:r>
            <a:endParaRPr lang="zh-CN" altLang="en-US" sz="1400" dirty="0"/>
          </a:p>
        </p:txBody>
      </p:sp>
      <p:sp>
        <p:nvSpPr>
          <p:cNvPr id="34" name="太阳形 33"/>
          <p:cNvSpPr/>
          <p:nvPr/>
        </p:nvSpPr>
        <p:spPr>
          <a:xfrm>
            <a:off x="1248701" y="6082610"/>
            <a:ext cx="129309" cy="138546"/>
          </a:xfrm>
          <a:prstGeom prst="sun">
            <a:avLst/>
          </a:prstGeom>
          <a:noFill/>
          <a:ln w="127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副标题 2"/>
          <p:cNvSpPr txBox="1">
            <a:spLocks/>
          </p:cNvSpPr>
          <p:nvPr/>
        </p:nvSpPr>
        <p:spPr>
          <a:xfrm>
            <a:off x="3677240" y="661866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0" y="0"/>
            <a:ext cx="9144000" cy="617815"/>
          </a:xfrm>
          <a:prstGeom prst="rect">
            <a:avLst/>
          </a:prstGeom>
          <a:gradFill flip="none" rotWithShape="1">
            <a:gsLst>
              <a:gs pos="0">
                <a:srgbClr val="7E1490"/>
              </a:gs>
              <a:gs pos="85000">
                <a:srgbClr val="350252"/>
              </a:gs>
              <a:gs pos="100000">
                <a:srgbClr val="26103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800084" y="6623286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 Gao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1742" y="6582240"/>
            <a:ext cx="10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9/39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-33453"/>
            <a:ext cx="700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我们做了什么？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195" y="2059390"/>
            <a:ext cx="8602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建立</a:t>
            </a:r>
            <a:r>
              <a:rPr lang="en-US" altLang="zh-CN" sz="2500" dirty="0" smtClean="0">
                <a:solidFill>
                  <a:srgbClr val="FF0000"/>
                </a:solidFill>
              </a:rPr>
              <a:t>SCET sum rule </a:t>
            </a:r>
            <a:r>
              <a:rPr lang="en-US" altLang="zh-CN" sz="2500" dirty="0" smtClean="0"/>
              <a:t>(SCET+LCSR)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理论框架，计算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500" dirty="0" smtClean="0">
                <a:solidFill>
                  <a:srgbClr val="FF0000"/>
                </a:solidFill>
              </a:rPr>
              <a:t>NLO</a:t>
            </a:r>
            <a:r>
              <a:rPr lang="en-US" altLang="zh-CN" sz="2500" dirty="0" smtClean="0"/>
              <a:t>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修正下形状因子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Clr>
                <a:srgbClr val="850EA6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在树图阶计算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两粒子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三粒子</a:t>
            </a:r>
            <a:r>
              <a:rPr lang="en-US" altLang="zh-CN" sz="2500" dirty="0" smtClean="0"/>
              <a:t>B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介子</a:t>
            </a:r>
            <a:r>
              <a:rPr lang="en-US" altLang="zh-CN" sz="2500" dirty="0" smtClean="0"/>
              <a:t> LCDA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对形状因子幂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次修正效应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3626440" y="6608505"/>
            <a:ext cx="2260600" cy="37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 2021.5.3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32841</TotalTime>
  <Words>2423</Words>
  <Application>Microsoft Office PowerPoint</Application>
  <PresentationFormat>全屏显示(4:3)</PresentationFormat>
  <Paragraphs>406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等线</vt:lpstr>
      <vt:lpstr>等线 Light</vt:lpstr>
      <vt:lpstr>华文楷体</vt:lpstr>
      <vt:lpstr>楷体</vt:lpstr>
      <vt:lpstr>宋体</vt:lpstr>
      <vt:lpstr>Arial</vt:lpstr>
      <vt:lpstr>Bell MT</vt:lpstr>
      <vt:lpstr>Calibri</vt:lpstr>
      <vt:lpstr>Calibri Light</vt:lpstr>
      <vt:lpstr>Cambria Math</vt:lpstr>
      <vt:lpstr>Comic Sans MS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</dc:creator>
  <cp:lastModifiedBy>ThinkPad</cp:lastModifiedBy>
  <cp:revision>1937</cp:revision>
  <dcterms:created xsi:type="dcterms:W3CDTF">2018-01-23T07:32:00Z</dcterms:created>
  <dcterms:modified xsi:type="dcterms:W3CDTF">2021-05-02T12:02:03Z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2</vt:lpwstr>
  </property>
</Properties>
</file>