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70" r:id="rId2"/>
    <p:sldId id="568" r:id="rId3"/>
    <p:sldId id="567" r:id="rId4"/>
    <p:sldId id="570" r:id="rId5"/>
    <p:sldId id="56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23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D8699-0A62-442E-BF83-ED49C8165BC4}" type="datetimeFigureOut">
              <a:rPr lang="zh-CN" altLang="en-US" smtClean="0"/>
              <a:t>2021/3/22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8ED05-9C7D-49FA-974E-3A59139551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1341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0953-5B8E-425A-B270-46C96102DB66}" type="datetimeFigureOut">
              <a:rPr lang="zh-CN" altLang="en-US" smtClean="0"/>
              <a:t>2021/3/22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CCDE-0767-4A6D-B25D-64720064B1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3150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0953-5B8E-425A-B270-46C96102DB66}" type="datetimeFigureOut">
              <a:rPr lang="zh-CN" altLang="en-US" smtClean="0"/>
              <a:t>2021/3/22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CCDE-0767-4A6D-B25D-64720064B1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3939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0953-5B8E-425A-B270-46C96102DB66}" type="datetimeFigureOut">
              <a:rPr lang="zh-CN" altLang="en-US" smtClean="0"/>
              <a:t>2021/3/22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CCDE-0767-4A6D-B25D-64720064B1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4794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0953-5B8E-425A-B270-46C96102DB66}" type="datetimeFigureOut">
              <a:rPr lang="zh-CN" altLang="en-US" smtClean="0"/>
              <a:t>2021/3/22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CCDE-0767-4A6D-B25D-64720064B1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0426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0953-5B8E-425A-B270-46C96102DB66}" type="datetimeFigureOut">
              <a:rPr lang="zh-CN" altLang="en-US" smtClean="0"/>
              <a:t>2021/3/22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CCDE-0767-4A6D-B25D-64720064B1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5714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0953-5B8E-425A-B270-46C96102DB66}" type="datetimeFigureOut">
              <a:rPr lang="zh-CN" altLang="en-US" smtClean="0"/>
              <a:t>2021/3/22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CCDE-0767-4A6D-B25D-64720064B1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0154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0953-5B8E-425A-B270-46C96102DB66}" type="datetimeFigureOut">
              <a:rPr lang="zh-CN" altLang="en-US" smtClean="0"/>
              <a:t>2021/3/22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CCDE-0767-4A6D-B25D-64720064B1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9146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0953-5B8E-425A-B270-46C96102DB66}" type="datetimeFigureOut">
              <a:rPr lang="zh-CN" altLang="en-US" smtClean="0"/>
              <a:t>2021/3/22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CCDE-0767-4A6D-B25D-64720064B1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081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0953-5B8E-425A-B270-46C96102DB66}" type="datetimeFigureOut">
              <a:rPr lang="zh-CN" altLang="en-US" smtClean="0"/>
              <a:t>2021/3/22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CCDE-0767-4A6D-B25D-64720064B1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2713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0953-5B8E-425A-B270-46C96102DB66}" type="datetimeFigureOut">
              <a:rPr lang="zh-CN" altLang="en-US" smtClean="0"/>
              <a:t>2021/3/22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CCDE-0767-4A6D-B25D-64720064B1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2434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0953-5B8E-425A-B270-46C96102DB66}" type="datetimeFigureOut">
              <a:rPr lang="zh-CN" altLang="en-US" smtClean="0"/>
              <a:t>2021/3/22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CCDE-0767-4A6D-B25D-64720064B1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8506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5785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811987"/>
            <a:ext cx="7886700" cy="5364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10953-5B8E-425A-B270-46C96102DB66}" type="datetimeFigureOut">
              <a:rPr lang="zh-CN" altLang="en-US" smtClean="0"/>
              <a:t>2021/3/22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BCCDE-0767-4A6D-B25D-64720064B1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194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1E0832-D9CB-47D9-A322-D47BF1B2EE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Silicon Tracking for 4</a:t>
            </a:r>
            <a:r>
              <a:rPr lang="en-US" altLang="zh-CN" baseline="30000" dirty="0"/>
              <a:t>th</a:t>
            </a:r>
            <a:r>
              <a:rPr lang="en-US" altLang="zh-CN" dirty="0"/>
              <a:t> Concept Detector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2B4291A-967F-457F-9D0C-C00195256D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Chengdong FU</a:t>
            </a:r>
          </a:p>
          <a:p>
            <a:r>
              <a:rPr lang="en-US" altLang="zh-CN" dirty="0"/>
              <a:t>2021-03-022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44010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9282AB-2347-4282-B68D-0DFC0414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115C42-D760-4D9F-900A-33AC6205B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4th concept detector (preliminary)</a:t>
            </a:r>
          </a:p>
          <a:p>
            <a:pPr lvl="1"/>
            <a:r>
              <a:rPr lang="en-US" altLang="zh-CN" dirty="0"/>
              <a:t>4+1 outer silicon layers (SOT)</a:t>
            </a:r>
          </a:p>
          <a:p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8AEEBA6E-FE07-453E-8BD2-54CC9B8910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4215" y="425791"/>
            <a:ext cx="2461136" cy="1961746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0C1023BB-93BA-4E76-82BA-73AD96D4EBAA}"/>
              </a:ext>
            </a:extLst>
          </p:cNvPr>
          <p:cNvSpPr txBox="1"/>
          <p:nvPr/>
        </p:nvSpPr>
        <p:spPr>
          <a:xfrm>
            <a:off x="6600658" y="3458496"/>
            <a:ext cx="1136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~1000mm</a:t>
            </a:r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35D67BC-B666-4427-AC6B-37DFC63074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902542"/>
            <a:ext cx="5883519" cy="4594120"/>
          </a:xfrm>
          <a:prstGeom prst="rect">
            <a:avLst/>
          </a:prstGeom>
        </p:spPr>
      </p:pic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3F0DA2E4-6F46-441B-91CF-C342B9DF9D05}"/>
              </a:ext>
            </a:extLst>
          </p:cNvPr>
          <p:cNvCxnSpPr/>
          <p:nvPr/>
        </p:nvCxnSpPr>
        <p:spPr>
          <a:xfrm flipV="1">
            <a:off x="3569110" y="2514600"/>
            <a:ext cx="2750574" cy="1666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>
            <a:extLst>
              <a:ext uri="{FF2B5EF4-FFF2-40B4-BE49-F238E27FC236}">
                <a16:creationId xmlns:a16="http://schemas.microsoft.com/office/drawing/2014/main" id="{6ED8A80C-7733-43F6-8A2F-4DEBE437F295}"/>
              </a:ext>
            </a:extLst>
          </p:cNvPr>
          <p:cNvSpPr txBox="1"/>
          <p:nvPr/>
        </p:nvSpPr>
        <p:spPr>
          <a:xfrm>
            <a:off x="6407369" y="2344343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~31</a:t>
            </a:r>
            <a:r>
              <a:rPr lang="en-US" altLang="zh-CN" dirty="0">
                <a:sym typeface="Symbol" panose="05050102010706020507" pitchFamily="18" charset="2"/>
              </a:rPr>
              <a:t></a:t>
            </a:r>
            <a:endParaRPr lang="zh-CN" altLang="en-US" dirty="0"/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A1B06051-B657-4AE2-AD9F-7B693D3D305F}"/>
              </a:ext>
            </a:extLst>
          </p:cNvPr>
          <p:cNvCxnSpPr>
            <a:cxnSpLocks/>
          </p:cNvCxnSpPr>
          <p:nvPr/>
        </p:nvCxnSpPr>
        <p:spPr>
          <a:xfrm flipH="1">
            <a:off x="5126964" y="1805614"/>
            <a:ext cx="1" cy="13874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C548ACB0-5DA7-487E-9DBB-351D3D5EF2EF}"/>
              </a:ext>
            </a:extLst>
          </p:cNvPr>
          <p:cNvCxnSpPr>
            <a:cxnSpLocks/>
          </p:cNvCxnSpPr>
          <p:nvPr/>
        </p:nvCxnSpPr>
        <p:spPr>
          <a:xfrm flipH="1">
            <a:off x="5126965" y="3657600"/>
            <a:ext cx="15319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3EBCCC10-D993-4F21-876A-1AB982A21ACB}"/>
              </a:ext>
            </a:extLst>
          </p:cNvPr>
          <p:cNvSpPr txBox="1"/>
          <p:nvPr/>
        </p:nvSpPr>
        <p:spPr>
          <a:xfrm>
            <a:off x="5169311" y="1664878"/>
            <a:ext cx="1136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~3000mm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022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7DE136-2329-4411-B495-870B12317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Tracking for silicon tracker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7413BF-A08C-4012-8A1B-1CCB56420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To include SET, by </a:t>
            </a:r>
            <a:r>
              <a:rPr lang="en-US" altLang="zh-CN" dirty="0" err="1"/>
              <a:t>FullLDCTracking</a:t>
            </a:r>
            <a:endParaRPr lang="zh-CN" altLang="en-US" dirty="0"/>
          </a:p>
        </p:txBody>
      </p:sp>
      <p:graphicFrame>
        <p:nvGraphicFramePr>
          <p:cNvPr id="4" name="对象 3">
            <a:extLst>
              <a:ext uri="{FF2B5EF4-FFF2-40B4-BE49-F238E27FC236}">
                <a16:creationId xmlns:a16="http://schemas.microsoft.com/office/drawing/2014/main" id="{10B7BA87-D884-461F-B4DC-8D50A49FE7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771299"/>
              </p:ext>
            </p:extLst>
          </p:nvPr>
        </p:nvGraphicFramePr>
        <p:xfrm>
          <a:off x="749073" y="2883787"/>
          <a:ext cx="7503899" cy="1909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Visio" r:id="rId3" imgW="10001206" imgH="2552700" progId="Visio.Drawing.15">
                  <p:embed/>
                </p:oleObj>
              </mc:Choice>
              <mc:Fallback>
                <p:oleObj name="Visio" r:id="rId3" imgW="10001206" imgH="2552700" progId="Visio.Drawing.15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ECF4E8B9-E997-4287-B214-65F1C7C99A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9073" y="2883787"/>
                        <a:ext cx="7503899" cy="1909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: 圆角 4">
            <a:extLst>
              <a:ext uri="{FF2B5EF4-FFF2-40B4-BE49-F238E27FC236}">
                <a16:creationId xmlns:a16="http://schemas.microsoft.com/office/drawing/2014/main" id="{78230EB6-2D23-4488-AA05-39F18E3DD661}"/>
              </a:ext>
            </a:extLst>
          </p:cNvPr>
          <p:cNvSpPr/>
          <p:nvPr/>
        </p:nvSpPr>
        <p:spPr>
          <a:xfrm>
            <a:off x="628650" y="2691580"/>
            <a:ext cx="5030137" cy="1608540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dirty="0">
              <a:solidFill>
                <a:srgbClr val="FF0000"/>
              </a:solidFill>
            </a:endParaRPr>
          </a:p>
          <a:p>
            <a:pPr algn="ctr"/>
            <a:endParaRPr lang="en-US" altLang="zh-CN" dirty="0">
              <a:solidFill>
                <a:srgbClr val="FF0000"/>
              </a:solidFill>
            </a:endParaRPr>
          </a:p>
          <a:p>
            <a:pPr algn="ctr"/>
            <a:endParaRPr lang="en-US" altLang="zh-CN" dirty="0">
              <a:solidFill>
                <a:srgbClr val="FF0000"/>
              </a:solidFill>
            </a:endParaRPr>
          </a:p>
          <a:p>
            <a:pPr algn="ctr"/>
            <a:endParaRPr lang="en-US" altLang="zh-CN" dirty="0">
              <a:solidFill>
                <a:srgbClr val="FF0000"/>
              </a:solidFill>
            </a:endParaRPr>
          </a:p>
          <a:p>
            <a:pPr algn="ctr"/>
            <a:endParaRPr lang="en-US" altLang="zh-CN" dirty="0">
              <a:solidFill>
                <a:srgbClr val="FF0000"/>
              </a:solidFill>
            </a:endParaRPr>
          </a:p>
          <a:p>
            <a:pPr algn="ctr"/>
            <a:r>
              <a:rPr lang="en-US" altLang="zh-CN" dirty="0">
                <a:solidFill>
                  <a:srgbClr val="FF0000"/>
                </a:solidFill>
              </a:rPr>
              <a:t>For Silicon Tracker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54AF11D-9857-4F62-A40A-A442AB05C5EF}"/>
              </a:ext>
            </a:extLst>
          </p:cNvPr>
          <p:cNvSpPr txBox="1"/>
          <p:nvPr/>
        </p:nvSpPr>
        <p:spPr>
          <a:xfrm>
            <a:off x="707927" y="2654877"/>
            <a:ext cx="3142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VXD+SIT+FTD (section search</a:t>
            </a:r>
            <a:r>
              <a:rPr lang="zh-CN" altLang="en-US" dirty="0"/>
              <a:t>）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6E18A5E-09E0-4D0A-9FD7-838255B62F22}"/>
              </a:ext>
            </a:extLst>
          </p:cNvPr>
          <p:cNvSpPr txBox="1"/>
          <p:nvPr/>
        </p:nvSpPr>
        <p:spPr>
          <a:xfrm>
            <a:off x="685801" y="3458980"/>
            <a:ext cx="2555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FTD (pattern recognition)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426B03F-3C97-47A6-AD40-D4B76E6496B4}"/>
              </a:ext>
            </a:extLst>
          </p:cNvPr>
          <p:cNvSpPr txBox="1"/>
          <p:nvPr/>
        </p:nvSpPr>
        <p:spPr>
          <a:xfrm>
            <a:off x="3355258" y="3070657"/>
            <a:ext cx="2043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Merge silicon tracks</a:t>
            </a:r>
            <a:endParaRPr lang="zh-CN" altLang="en-US" dirty="0"/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EAE6F7B4-6EDD-4027-AA7B-DEA67627F0D3}"/>
              </a:ext>
            </a:extLst>
          </p:cNvPr>
          <p:cNvSpPr/>
          <p:nvPr/>
        </p:nvSpPr>
        <p:spPr>
          <a:xfrm>
            <a:off x="640941" y="4365523"/>
            <a:ext cx="5030137" cy="566319"/>
          </a:xfrm>
          <a:prstGeom prst="roundRect">
            <a:avLst/>
          </a:prstGeom>
          <a:noFill/>
          <a:ln w="38100">
            <a:solidFill>
              <a:schemeClr val="accent2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dirty="0">
              <a:solidFill>
                <a:srgbClr val="FF0000"/>
              </a:solidFill>
            </a:endParaRPr>
          </a:p>
          <a:p>
            <a:pPr algn="ctr"/>
            <a:r>
              <a:rPr lang="en-US" altLang="zh-CN" dirty="0">
                <a:solidFill>
                  <a:srgbClr val="FF0000"/>
                </a:solidFill>
              </a:rPr>
              <a:t>For Drift Chamber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86760CA-5715-4B45-A9AC-FF961BDDDA8D}"/>
              </a:ext>
            </a:extLst>
          </p:cNvPr>
          <p:cNvSpPr txBox="1"/>
          <p:nvPr/>
        </p:nvSpPr>
        <p:spPr>
          <a:xfrm>
            <a:off x="5816552" y="3066588"/>
            <a:ext cx="2857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Merge silicon and TPC tracks</a:t>
            </a:r>
            <a:endParaRPr lang="zh-CN" altLang="en-US" dirty="0"/>
          </a:p>
        </p:txBody>
      </p:sp>
      <p:sp>
        <p:nvSpPr>
          <p:cNvPr id="11" name="箭头: 下 10">
            <a:extLst>
              <a:ext uri="{FF2B5EF4-FFF2-40B4-BE49-F238E27FC236}">
                <a16:creationId xmlns:a16="http://schemas.microsoft.com/office/drawing/2014/main" id="{5C8E4099-A514-4DA6-8FDF-AB97A7D13E7C}"/>
              </a:ext>
            </a:extLst>
          </p:cNvPr>
          <p:cNvSpPr/>
          <p:nvPr/>
        </p:nvSpPr>
        <p:spPr>
          <a:xfrm>
            <a:off x="4501022" y="3735242"/>
            <a:ext cx="390833" cy="16085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箭头: 下 11">
            <a:extLst>
              <a:ext uri="{FF2B5EF4-FFF2-40B4-BE49-F238E27FC236}">
                <a16:creationId xmlns:a16="http://schemas.microsoft.com/office/drawing/2014/main" id="{32D767BC-DF43-4D5C-BC74-55A3DF2CD25B}"/>
              </a:ext>
            </a:extLst>
          </p:cNvPr>
          <p:cNvSpPr/>
          <p:nvPr/>
        </p:nvSpPr>
        <p:spPr>
          <a:xfrm>
            <a:off x="7138568" y="3769343"/>
            <a:ext cx="390833" cy="15744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707F74BC-F32D-40F3-9C17-6F25928717F6}"/>
              </a:ext>
            </a:extLst>
          </p:cNvPr>
          <p:cNvSpPr txBox="1"/>
          <p:nvPr/>
        </p:nvSpPr>
        <p:spPr>
          <a:xfrm>
            <a:off x="3952151" y="5440710"/>
            <a:ext cx="1446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VXD+SIT+FTD</a:t>
            </a:r>
            <a:endParaRPr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E4ED0BD5-F4F4-41BB-BC84-96562DD34309}"/>
              </a:ext>
            </a:extLst>
          </p:cNvPr>
          <p:cNvSpPr txBox="1"/>
          <p:nvPr/>
        </p:nvSpPr>
        <p:spPr>
          <a:xfrm>
            <a:off x="6183167" y="5440710"/>
            <a:ext cx="227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VXD+SIT+FTD+DC+SET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9707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Hits Number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811987"/>
            <a:ext cx="7886700" cy="1223292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2400" dirty="0">
                <a:sym typeface="Symbol" panose="05050102010706020507" pitchFamily="18" charset="2"/>
              </a:rPr>
              <a:t>CRD_o2_v01</a:t>
            </a:r>
          </a:p>
          <a:p>
            <a:r>
              <a:rPr lang="en-US" altLang="zh-CN" sz="2400" dirty="0">
                <a:sym typeface="Symbol" panose="05050102010706020507" pitchFamily="18" charset="2"/>
              </a:rPr>
              <a:t>=35~145</a:t>
            </a:r>
          </a:p>
          <a:p>
            <a:r>
              <a:rPr lang="en-US" altLang="zh-CN" sz="2400" dirty="0">
                <a:sym typeface="Symbol" panose="05050102010706020507" pitchFamily="18" charset="2"/>
              </a:rPr>
              <a:t>p=100 GeV/c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BAB5E28A-14D6-4957-A2D3-CDD8F18E8E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452" y="425791"/>
            <a:ext cx="3037550" cy="2662161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5271EE15-D4E7-48D6-9786-969A4B8E9D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1278" y="1968910"/>
            <a:ext cx="2942911" cy="2565788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2E09C276-2FA8-46FE-8E03-4FAC54483C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7450" y="3087952"/>
            <a:ext cx="3037551" cy="2615763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82D85400-ED7E-46EA-AFBB-2EF8FEF13710}"/>
              </a:ext>
            </a:extLst>
          </p:cNvPr>
          <p:cNvSpPr txBox="1"/>
          <p:nvPr/>
        </p:nvSpPr>
        <p:spPr>
          <a:xfrm>
            <a:off x="1218483" y="4534459"/>
            <a:ext cx="38182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TODO: confirm lost hits</a:t>
            </a:r>
          </a:p>
          <a:p>
            <a:pPr marL="342900" indent="-342900">
              <a:buAutoNum type="arabicPeriod"/>
            </a:pPr>
            <a:r>
              <a:rPr lang="en-US" altLang="zh-CN" dirty="0"/>
              <a:t>update </a:t>
            </a:r>
            <a:r>
              <a:rPr lang="en-US" altLang="zh-CN" dirty="0" err="1"/>
              <a:t>SpacePointBuilder</a:t>
            </a:r>
            <a:endParaRPr lang="en-US" altLang="zh-CN" dirty="0"/>
          </a:p>
          <a:p>
            <a:pPr marL="342900" indent="-342900">
              <a:buAutoNum type="arabicPeriod"/>
            </a:pPr>
            <a:r>
              <a:rPr lang="en-US" altLang="zh-CN" dirty="0"/>
              <a:t>reduce gap of two strip</a:t>
            </a:r>
          </a:p>
          <a:p>
            <a:pPr marL="342900" indent="-342900">
              <a:buAutoNum type="arabicPeriod"/>
            </a:pPr>
            <a:r>
              <a:rPr lang="en-US" altLang="zh-CN" dirty="0"/>
              <a:t>pixel SET</a:t>
            </a:r>
            <a:endParaRPr lang="zh-CN" altLang="en-US" dirty="0"/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0CA9DAE9-5D99-48A0-A4F2-269E9F4FA2FD}"/>
              </a:ext>
            </a:extLst>
          </p:cNvPr>
          <p:cNvSpPr/>
          <p:nvPr/>
        </p:nvSpPr>
        <p:spPr>
          <a:xfrm>
            <a:off x="5110316" y="4055807"/>
            <a:ext cx="1909916" cy="15405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failure to build space point</a:t>
            </a:r>
            <a:endParaRPr lang="zh-CN" altLang="en-US" dirty="0">
              <a:solidFill>
                <a:schemeClr val="tx1"/>
              </a:solidFill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DFDD3AAF-CDFB-47E2-A22D-4257DA768D0A}"/>
              </a:ext>
            </a:extLst>
          </p:cNvPr>
          <p:cNvGrpSpPr/>
          <p:nvPr/>
        </p:nvGrpSpPr>
        <p:grpSpPr>
          <a:xfrm>
            <a:off x="997782" y="5691621"/>
            <a:ext cx="3871450" cy="641554"/>
            <a:chOff x="3945194" y="5928852"/>
            <a:chExt cx="3871450" cy="641554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856CF02E-646F-4B87-AD31-E8D07EE66443}"/>
                </a:ext>
              </a:extLst>
            </p:cNvPr>
            <p:cNvSpPr/>
            <p:nvPr/>
          </p:nvSpPr>
          <p:spPr>
            <a:xfrm>
              <a:off x="3945194" y="6172200"/>
              <a:ext cx="1932038" cy="12536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278269C5-9E44-445D-A783-2DBE63BE5E35}"/>
                </a:ext>
              </a:extLst>
            </p:cNvPr>
            <p:cNvSpPr/>
            <p:nvPr/>
          </p:nvSpPr>
          <p:spPr>
            <a:xfrm>
              <a:off x="5884606" y="6174295"/>
              <a:ext cx="1932038" cy="12536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2" name="直接箭头连接符 11">
              <a:extLst>
                <a:ext uri="{FF2B5EF4-FFF2-40B4-BE49-F238E27FC236}">
                  <a16:creationId xmlns:a16="http://schemas.microsoft.com/office/drawing/2014/main" id="{54C06BEA-AE12-40A3-9322-BB06283A3DC3}"/>
                </a:ext>
              </a:extLst>
            </p:cNvPr>
            <p:cNvCxnSpPr/>
            <p:nvPr/>
          </p:nvCxnSpPr>
          <p:spPr>
            <a:xfrm flipV="1">
              <a:off x="5515897" y="5928852"/>
              <a:ext cx="685800" cy="64155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矩形 13">
            <a:extLst>
              <a:ext uri="{FF2B5EF4-FFF2-40B4-BE49-F238E27FC236}">
                <a16:creationId xmlns:a16="http://schemas.microsoft.com/office/drawing/2014/main" id="{A22CFA34-2DDF-4066-ACE5-55AF63263192}"/>
              </a:ext>
            </a:extLst>
          </p:cNvPr>
          <p:cNvSpPr/>
          <p:nvPr/>
        </p:nvSpPr>
        <p:spPr>
          <a:xfrm>
            <a:off x="5257450" y="5734788"/>
            <a:ext cx="2668067" cy="6974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3A166BB1-5D9C-4E91-872A-4CE3E2C8F95E}"/>
              </a:ext>
            </a:extLst>
          </p:cNvPr>
          <p:cNvCxnSpPr>
            <a:cxnSpLocks/>
          </p:cNvCxnSpPr>
          <p:nvPr/>
        </p:nvCxnSpPr>
        <p:spPr>
          <a:xfrm>
            <a:off x="5257450" y="5877232"/>
            <a:ext cx="2668067" cy="45594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9121C20F-D1FB-4D6C-B376-43B19078412F}"/>
              </a:ext>
            </a:extLst>
          </p:cNvPr>
          <p:cNvCxnSpPr>
            <a:cxnSpLocks/>
          </p:cNvCxnSpPr>
          <p:nvPr/>
        </p:nvCxnSpPr>
        <p:spPr>
          <a:xfrm flipV="1">
            <a:off x="5257450" y="5670064"/>
            <a:ext cx="2668067" cy="4214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>
            <a:extLst>
              <a:ext uri="{FF2B5EF4-FFF2-40B4-BE49-F238E27FC236}">
                <a16:creationId xmlns:a16="http://schemas.microsoft.com/office/drawing/2014/main" id="{84677EDA-C783-42F9-83CB-E42604582C4C}"/>
              </a:ext>
            </a:extLst>
          </p:cNvPr>
          <p:cNvSpPr txBox="1"/>
          <p:nvPr/>
        </p:nvSpPr>
        <p:spPr>
          <a:xfrm>
            <a:off x="6449457" y="567703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x</a:t>
            </a:r>
            <a:endParaRPr lang="zh-CN" altLang="en-US" dirty="0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9A14E65C-E39C-42CB-BF5C-E3F75E5FE190}"/>
              </a:ext>
            </a:extLst>
          </p:cNvPr>
          <p:cNvSpPr txBox="1"/>
          <p:nvPr/>
        </p:nvSpPr>
        <p:spPr>
          <a:xfrm>
            <a:off x="6449457" y="5892769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x</a:t>
            </a:r>
            <a:endParaRPr lang="zh-CN" altLang="en-US" dirty="0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51A86C69-9A04-400D-B1B3-E986AC75FC7A}"/>
              </a:ext>
            </a:extLst>
          </p:cNvPr>
          <p:cNvSpPr txBox="1"/>
          <p:nvPr/>
        </p:nvSpPr>
        <p:spPr>
          <a:xfrm>
            <a:off x="5777187" y="577748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x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74265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7D27842C-2E33-4841-BC6D-D4C503259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57" y="715059"/>
            <a:ext cx="3648382" cy="292788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Resolution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811986"/>
            <a:ext cx="7886700" cy="2246929"/>
          </a:xfrm>
        </p:spPr>
        <p:txBody>
          <a:bodyPr>
            <a:normAutofit/>
          </a:bodyPr>
          <a:lstStyle/>
          <a:p>
            <a:endParaRPr lang="en-US" altLang="zh-CN" dirty="0">
              <a:sym typeface="Symbol" panose="05050102010706020507" pitchFamily="18" charset="2"/>
            </a:endParaRPr>
          </a:p>
          <a:p>
            <a:endParaRPr lang="en-US" altLang="zh-CN" dirty="0">
              <a:sym typeface="Symbol" panose="05050102010706020507" pitchFamily="18" charset="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781" y="3693753"/>
            <a:ext cx="3578495" cy="2927859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6E731DCA-D18F-4AF9-9680-82347816B1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4482" y="3738714"/>
            <a:ext cx="3476950" cy="2816942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503A73EE-B2D3-40D6-B141-039168207161}"/>
              </a:ext>
            </a:extLst>
          </p:cNvPr>
          <p:cNvSpPr txBox="1"/>
          <p:nvPr/>
        </p:nvSpPr>
        <p:spPr>
          <a:xfrm>
            <a:off x="3785814" y="432789"/>
            <a:ext cx="1797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VXD+SIT+DC+SET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E4C18D7D-9853-4715-9EE4-92544A3F3159}"/>
              </a:ext>
            </a:extLst>
          </p:cNvPr>
          <p:cNvSpPr txBox="1"/>
          <p:nvPr/>
        </p:nvSpPr>
        <p:spPr>
          <a:xfrm>
            <a:off x="1140540" y="3828089"/>
            <a:ext cx="14462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0000CC"/>
                </a:solidFill>
              </a:rPr>
              <a:t>CRD_o1_v02:</a:t>
            </a:r>
          </a:p>
          <a:p>
            <a:r>
              <a:rPr lang="en-US" altLang="zh-CN" dirty="0">
                <a:solidFill>
                  <a:srgbClr val="0000CC"/>
                </a:solidFill>
              </a:rPr>
              <a:t>2 SIT</a:t>
            </a:r>
            <a:endParaRPr lang="zh-CN" altLang="en-US" dirty="0">
              <a:solidFill>
                <a:srgbClr val="0000CC"/>
              </a:solidFill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A84331AC-DBB6-4473-8902-003A0BA0A62C}"/>
              </a:ext>
            </a:extLst>
          </p:cNvPr>
          <p:cNvSpPr txBox="1"/>
          <p:nvPr/>
        </p:nvSpPr>
        <p:spPr>
          <a:xfrm>
            <a:off x="4964149" y="3828089"/>
            <a:ext cx="14462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0000CC"/>
                </a:solidFill>
              </a:rPr>
              <a:t>CRD_o2_v01:</a:t>
            </a:r>
          </a:p>
          <a:p>
            <a:r>
              <a:rPr lang="en-US" altLang="zh-CN" dirty="0">
                <a:solidFill>
                  <a:srgbClr val="0000CC"/>
                </a:solidFill>
              </a:rPr>
              <a:t>4 SIT</a:t>
            </a:r>
            <a:endParaRPr lang="zh-CN" altLang="en-US" dirty="0">
              <a:solidFill>
                <a:srgbClr val="0000CC"/>
              </a:solidFill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7DA9A4E1-208D-4326-BA9A-14542CFE2E20}"/>
              </a:ext>
            </a:extLst>
          </p:cNvPr>
          <p:cNvSpPr txBox="1"/>
          <p:nvPr/>
        </p:nvSpPr>
        <p:spPr>
          <a:xfrm>
            <a:off x="4333918" y="4549878"/>
            <a:ext cx="420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VS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02258CE7-B576-4A29-8E2C-2726D341E9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72756" y="715058"/>
            <a:ext cx="3412598" cy="302596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340082DB-7B19-46D3-93A9-01A3479ADB02}"/>
              </a:ext>
            </a:extLst>
          </p:cNvPr>
          <p:cNvSpPr txBox="1"/>
          <p:nvPr/>
        </p:nvSpPr>
        <p:spPr>
          <a:xfrm>
            <a:off x="5014454" y="803787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0000CC"/>
                </a:solidFill>
              </a:rPr>
              <a:t>NSET==0</a:t>
            </a:r>
            <a:endParaRPr lang="zh-CN" altLang="en-US" dirty="0">
              <a:solidFill>
                <a:srgbClr val="0000CC"/>
              </a:solidFill>
            </a:endParaRPr>
          </a:p>
        </p:txBody>
      </p:sp>
      <p:sp>
        <p:nvSpPr>
          <p:cNvPr id="7" name="箭头: 右 6">
            <a:extLst>
              <a:ext uri="{FF2B5EF4-FFF2-40B4-BE49-F238E27FC236}">
                <a16:creationId xmlns:a16="http://schemas.microsoft.com/office/drawing/2014/main" id="{7E574469-79E6-4D4D-9C9E-30EE4B2CC30E}"/>
              </a:ext>
            </a:extLst>
          </p:cNvPr>
          <p:cNvSpPr/>
          <p:nvPr/>
        </p:nvSpPr>
        <p:spPr>
          <a:xfrm>
            <a:off x="4430239" y="5073445"/>
            <a:ext cx="392487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箭头: 右 14">
            <a:extLst>
              <a:ext uri="{FF2B5EF4-FFF2-40B4-BE49-F238E27FC236}">
                <a16:creationId xmlns:a16="http://schemas.microsoft.com/office/drawing/2014/main" id="{ECECEFC3-EBCF-4A13-BAA7-5F38CD93BBAB}"/>
              </a:ext>
            </a:extLst>
          </p:cNvPr>
          <p:cNvSpPr/>
          <p:nvPr/>
        </p:nvSpPr>
        <p:spPr>
          <a:xfrm rot="16200000">
            <a:off x="5675687" y="3418176"/>
            <a:ext cx="392487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箭头: 右 17">
            <a:extLst>
              <a:ext uri="{FF2B5EF4-FFF2-40B4-BE49-F238E27FC236}">
                <a16:creationId xmlns:a16="http://schemas.microsoft.com/office/drawing/2014/main" id="{CC6A16A3-ECB9-48A5-8FD3-DFBA215338E1}"/>
              </a:ext>
            </a:extLst>
          </p:cNvPr>
          <p:cNvSpPr/>
          <p:nvPr/>
        </p:nvSpPr>
        <p:spPr>
          <a:xfrm rot="10800000">
            <a:off x="4374548" y="1862811"/>
            <a:ext cx="392487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C62C165C-F3A5-4850-8443-42FED7E282D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8613" y="1293594"/>
            <a:ext cx="1416597" cy="1095616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C212C4F2-48CA-47CF-AD4D-FDC0A64DA036}"/>
              </a:ext>
            </a:extLst>
          </p:cNvPr>
          <p:cNvSpPr txBox="1"/>
          <p:nvPr/>
        </p:nvSpPr>
        <p:spPr>
          <a:xfrm>
            <a:off x="851840" y="1176065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0000CC"/>
                </a:solidFill>
              </a:rPr>
              <a:t>NSET==2</a:t>
            </a:r>
            <a:endParaRPr lang="zh-CN" altLang="en-US" dirty="0">
              <a:solidFill>
                <a:srgbClr val="0000CC"/>
              </a:solidFill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901E4616-4657-4DA9-A8A0-36CEFF7047BD}"/>
              </a:ext>
            </a:extLst>
          </p:cNvPr>
          <p:cNvSpPr txBox="1"/>
          <p:nvPr/>
        </p:nvSpPr>
        <p:spPr>
          <a:xfrm>
            <a:off x="2816283" y="701039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0000CC"/>
                </a:solidFill>
              </a:rPr>
              <a:t>ALL</a:t>
            </a:r>
            <a:endParaRPr lang="zh-CN" altLang="en-US" dirty="0">
              <a:solidFill>
                <a:srgbClr val="0000CC"/>
              </a:solidFill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911C03B6-4B96-44CD-A233-422DA9F8914E}"/>
              </a:ext>
            </a:extLst>
          </p:cNvPr>
          <p:cNvSpPr txBox="1"/>
          <p:nvPr/>
        </p:nvSpPr>
        <p:spPr>
          <a:xfrm>
            <a:off x="4119792" y="3531089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VXD+SIT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198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848</TotalTime>
  <Words>159</Words>
  <Application>Microsoft Office PowerPoint</Application>
  <PresentationFormat>全屏显示(4:3)</PresentationFormat>
  <Paragraphs>48</Paragraphs>
  <Slides>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等线</vt:lpstr>
      <vt:lpstr>等线 Light</vt:lpstr>
      <vt:lpstr>Arial</vt:lpstr>
      <vt:lpstr>Calibri</vt:lpstr>
      <vt:lpstr>Calibri Light</vt:lpstr>
      <vt:lpstr>Symbol</vt:lpstr>
      <vt:lpstr>Office 主题​​</vt:lpstr>
      <vt:lpstr>Visio</vt:lpstr>
      <vt:lpstr>Silicon Tracking for 4th Concept Detector</vt:lpstr>
      <vt:lpstr>Introduction</vt:lpstr>
      <vt:lpstr>Tracking for silicon tracker</vt:lpstr>
      <vt:lpstr>Hits Number</vt:lpstr>
      <vt:lpstr>Resolution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Detector Description in CEPCSW</dc:title>
  <dc:creator>Fu Chengdong</dc:creator>
  <cp:lastModifiedBy>Fu Chengdong</cp:lastModifiedBy>
  <cp:revision>110</cp:revision>
  <dcterms:created xsi:type="dcterms:W3CDTF">2021-02-22T00:25:24Z</dcterms:created>
  <dcterms:modified xsi:type="dcterms:W3CDTF">2021-03-22T07:01:11Z</dcterms:modified>
</cp:coreProperties>
</file>