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613" r:id="rId2"/>
    <p:sldId id="645" r:id="rId3"/>
    <p:sldId id="640" r:id="rId4"/>
    <p:sldId id="641" r:id="rId5"/>
    <p:sldId id="643" r:id="rId6"/>
    <p:sldId id="642" r:id="rId7"/>
    <p:sldId id="644" r:id="rId8"/>
    <p:sldId id="647" r:id="rId9"/>
    <p:sldId id="646" r:id="rId10"/>
    <p:sldId id="626" r:id="rId11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sng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sng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sng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sng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sng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sng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sng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sng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sng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15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9039C-5B3D-4CD2-B6BE-5D81831B2DDD}" type="datetimeFigureOut">
              <a:rPr lang="zh-CN" altLang="en-US" smtClean="0"/>
              <a:t>2021/3/22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BAE2A-023D-4AA6-8ADE-5E7373B24C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711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>
            <a:extLst>
              <a:ext uri="{FF2B5EF4-FFF2-40B4-BE49-F238E27FC236}">
                <a16:creationId xmlns:a16="http://schemas.microsoft.com/office/drawing/2014/main" id="{BC63E519-8707-4B35-8C76-0E9F8E941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备注占位符 2">
            <a:extLst>
              <a:ext uri="{FF2B5EF4-FFF2-40B4-BE49-F238E27FC236}">
                <a16:creationId xmlns:a16="http://schemas.microsoft.com/office/drawing/2014/main" id="{CAA600B6-A816-40AA-BF4C-8D6E1EC56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0" name="日期占位符 3">
            <a:extLst>
              <a:ext uri="{FF2B5EF4-FFF2-40B4-BE49-F238E27FC236}">
                <a16:creationId xmlns:a16="http://schemas.microsoft.com/office/drawing/2014/main" id="{48307592-F3C3-4C18-B5CC-CE24C9D311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2014A4DD-C807-4D49-B1E0-289E239AFB85}" type="datetime1">
              <a:rPr kumimoji="0" lang="zh-CN" altLang="en-US" sz="1100" u="none" smtClean="0">
                <a:latin typeface="Arial" panose="020B0604020202020204" pitchFamily="34" charset="0"/>
              </a:rPr>
              <a:t>2021/3/22</a:t>
            </a:fld>
            <a:endParaRPr kumimoji="0" lang="en-US" altLang="zh-CN" sz="1100" u="none" dirty="0">
              <a:latin typeface="Arial" panose="020B0604020202020204" pitchFamily="34" charset="0"/>
            </a:endParaRPr>
          </a:p>
        </p:txBody>
      </p:sp>
      <p:sp>
        <p:nvSpPr>
          <p:cNvPr id="9221" name="灯片编号占位符 4">
            <a:extLst>
              <a:ext uri="{FF2B5EF4-FFF2-40B4-BE49-F238E27FC236}">
                <a16:creationId xmlns:a16="http://schemas.microsoft.com/office/drawing/2014/main" id="{BD57CC71-8321-4EB1-A03B-25378EB818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97ADF4F7-EE45-4B52-A2CC-BE02AB8147F7}" type="slidenum">
              <a:rPr kumimoji="0" lang="en-US" altLang="zh-CN" sz="1100" u="none">
                <a:latin typeface="Arial" panose="020B0604020202020204" pitchFamily="34" charset="0"/>
              </a:rPr>
              <a:pPr/>
              <a:t>1</a:t>
            </a:fld>
            <a:endParaRPr kumimoji="0" lang="en-US" altLang="zh-CN" sz="1100" u="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>
            <a:extLst>
              <a:ext uri="{FF2B5EF4-FFF2-40B4-BE49-F238E27FC236}">
                <a16:creationId xmlns:a16="http://schemas.microsoft.com/office/drawing/2014/main" id="{BC63E519-8707-4B35-8C76-0E9F8E941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备注占位符 2">
            <a:extLst>
              <a:ext uri="{FF2B5EF4-FFF2-40B4-BE49-F238E27FC236}">
                <a16:creationId xmlns:a16="http://schemas.microsoft.com/office/drawing/2014/main" id="{CAA600B6-A816-40AA-BF4C-8D6E1EC56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0" name="日期占位符 3">
            <a:extLst>
              <a:ext uri="{FF2B5EF4-FFF2-40B4-BE49-F238E27FC236}">
                <a16:creationId xmlns:a16="http://schemas.microsoft.com/office/drawing/2014/main" id="{48307592-F3C3-4C18-B5CC-CE24C9D311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2014A4DD-C807-4D49-B1E0-289E239AFB85}" type="datetime1">
              <a:rPr kumimoji="0" lang="zh-CN" altLang="en-US" sz="1100" u="none" smtClean="0">
                <a:latin typeface="Arial" panose="020B0604020202020204" pitchFamily="34" charset="0"/>
              </a:rPr>
              <a:t>2021/3/22</a:t>
            </a:fld>
            <a:endParaRPr kumimoji="0" lang="en-US" altLang="zh-CN" sz="1100" u="none" dirty="0">
              <a:latin typeface="Arial" panose="020B0604020202020204" pitchFamily="34" charset="0"/>
            </a:endParaRPr>
          </a:p>
        </p:txBody>
      </p:sp>
      <p:sp>
        <p:nvSpPr>
          <p:cNvPr id="9221" name="灯片编号占位符 4">
            <a:extLst>
              <a:ext uri="{FF2B5EF4-FFF2-40B4-BE49-F238E27FC236}">
                <a16:creationId xmlns:a16="http://schemas.microsoft.com/office/drawing/2014/main" id="{BD57CC71-8321-4EB1-A03B-25378EB818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97ADF4F7-EE45-4B52-A2CC-BE02AB8147F7}" type="slidenum">
              <a:rPr kumimoji="0" lang="en-US" altLang="zh-CN" sz="1100" u="none">
                <a:latin typeface="Arial" panose="020B0604020202020204" pitchFamily="34" charset="0"/>
              </a:rPr>
              <a:pPr/>
              <a:t>10</a:t>
            </a:fld>
            <a:endParaRPr kumimoji="0" lang="en-US" altLang="zh-CN" sz="1100" u="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722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BBAB-2209-4110-8B85-60DF9C46E70E}" type="datetimeFigureOut">
              <a:rPr lang="zh-CN" altLang="en-US" smtClean="0"/>
              <a:t>2021/3/22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none"/>
            </a:lvl1pPr>
          </a:lstStyle>
          <a:p>
            <a:fld id="{6F192E6A-DE8E-4A46-A33B-9636571D00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196281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BBAB-2209-4110-8B85-60DF9C46E70E}" type="datetimeFigureOut">
              <a:rPr lang="zh-CN" altLang="en-US" smtClean="0"/>
              <a:t>2021/3/22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none"/>
            </a:lvl1pPr>
          </a:lstStyle>
          <a:p>
            <a:fld id="{6F192E6A-DE8E-4A46-A33B-9636571D00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84481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9436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9436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BBAB-2209-4110-8B85-60DF9C46E70E}" type="datetimeFigureOut">
              <a:rPr lang="zh-CN" altLang="en-US" smtClean="0"/>
              <a:t>2021/3/22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2E6A-DE8E-4A46-A33B-9636571D00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58464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2400" cy="666732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48965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u="none"/>
            </a:lvl1pPr>
          </a:lstStyle>
          <a:p>
            <a:fld id="{6F192E6A-DE8E-4A46-A33B-9636571D008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BBAB-2209-4110-8B85-60DF9C46E70E}" type="datetimeFigureOut">
              <a:rPr lang="zh-CN" altLang="en-US" smtClean="0"/>
              <a:t>2021/3/22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427985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6667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685800" y="1391444"/>
            <a:ext cx="7772400" cy="49712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u="none"/>
            </a:lvl1pPr>
          </a:lstStyle>
          <a:p>
            <a:fld id="{6F192E6A-DE8E-4A46-A33B-9636571D008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BBAB-2209-4110-8B85-60DF9C46E70E}" type="datetimeFigureOut">
              <a:rPr lang="zh-CN" altLang="en-US" smtClean="0"/>
              <a:t>2021/3/22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40316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79163" y="641118"/>
            <a:ext cx="8246762" cy="389006"/>
          </a:xfrm>
          <a:prstGeom prst="rect">
            <a:avLst/>
          </a:prstGeom>
        </p:spPr>
        <p:txBody>
          <a:bodyPr/>
          <a:lstStyle>
            <a:lvl1pPr algn="l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88125" y="252413"/>
            <a:ext cx="2133600" cy="3635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fld id="{6F192E6A-DE8E-4A46-A33B-9636571D008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BBAB-2209-4110-8B85-60DF9C46E70E}" type="datetimeFigureOut">
              <a:rPr lang="zh-CN" altLang="en-US" smtClean="0"/>
              <a:t>2021/3/22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83872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>
            <a:lvl1pPr>
              <a:defRPr sz="2700">
                <a:solidFill>
                  <a:srgbClr val="003399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>
            <a:lvl1pPr>
              <a:defRPr i="0" u="none">
                <a:solidFill>
                  <a:srgbClr val="003399"/>
                </a:solidFill>
              </a:defRPr>
            </a:lvl1pPr>
            <a:lvl2pPr>
              <a:defRPr i="0" u="none">
                <a:solidFill>
                  <a:srgbClr val="003399"/>
                </a:solidFill>
              </a:defRPr>
            </a:lvl2pPr>
            <a:lvl3pPr>
              <a:defRPr i="0" u="none">
                <a:solidFill>
                  <a:srgbClr val="003399"/>
                </a:solidFill>
              </a:defRPr>
            </a:lvl3pPr>
            <a:lvl4pPr>
              <a:defRPr i="0" u="none">
                <a:solidFill>
                  <a:srgbClr val="003399"/>
                </a:solidFill>
              </a:defRPr>
            </a:lvl4pPr>
            <a:lvl5pPr>
              <a:defRPr i="0" u="none">
                <a:solidFill>
                  <a:srgbClr val="003399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u="none">
                <a:solidFill>
                  <a:srgbClr val="003399"/>
                </a:solidFill>
              </a:defRPr>
            </a:lvl1pPr>
          </a:lstStyle>
          <a:p>
            <a:fld id="{FB95BBAB-2209-4110-8B85-60DF9C46E70E}" type="datetimeFigureOut">
              <a:rPr lang="zh-CN" altLang="en-US" smtClean="0"/>
              <a:t>2021/3/22</a:t>
            </a:fld>
            <a:endParaRPr lang="zh-CN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u="none">
                <a:solidFill>
                  <a:srgbClr val="00339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u="none"/>
            </a:lvl1pPr>
          </a:lstStyle>
          <a:p>
            <a:fld id="{6F192E6A-DE8E-4A46-A33B-9636571D00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15712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BBAB-2209-4110-8B85-60DF9C46E70E}" type="datetimeFigureOut">
              <a:rPr lang="zh-CN" altLang="en-US" smtClean="0"/>
              <a:t>2021/3/22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none"/>
            </a:lvl1pPr>
          </a:lstStyle>
          <a:p>
            <a:fld id="{6F192E6A-DE8E-4A46-A33B-9636571D00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20976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874838"/>
            <a:ext cx="4038600" cy="452596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74838"/>
            <a:ext cx="4038600" cy="452596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BBAB-2209-4110-8B85-60DF9C46E70E}" type="datetimeFigureOut">
              <a:rPr lang="zh-CN" altLang="en-US" smtClean="0"/>
              <a:t>2021/3/22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none"/>
            </a:lvl1pPr>
          </a:lstStyle>
          <a:p>
            <a:fld id="{6F192E6A-DE8E-4A46-A33B-9636571D00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85745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BBAB-2209-4110-8B85-60DF9C46E70E}" type="datetimeFigureOut">
              <a:rPr lang="zh-CN" altLang="en-US" smtClean="0"/>
              <a:t>2021/3/22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none"/>
            </a:lvl1pPr>
          </a:lstStyle>
          <a:p>
            <a:fld id="{6F192E6A-DE8E-4A46-A33B-9636571D00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98963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BBAB-2209-4110-8B85-60DF9C46E70E}" type="datetimeFigureOut">
              <a:rPr lang="zh-CN" altLang="en-US" smtClean="0"/>
              <a:t>2021/3/22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none"/>
            </a:lvl1pPr>
          </a:lstStyle>
          <a:p>
            <a:fld id="{6F192E6A-DE8E-4A46-A33B-9636571D00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66156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BBAB-2209-4110-8B85-60DF9C46E70E}" type="datetimeFigureOut">
              <a:rPr lang="zh-CN" altLang="en-US" smtClean="0"/>
              <a:t>2021/3/22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none"/>
            </a:lvl1pPr>
          </a:lstStyle>
          <a:p>
            <a:fld id="{6F192E6A-DE8E-4A46-A33B-9636571D00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835265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BBAB-2209-4110-8B85-60DF9C46E70E}" type="datetimeFigureOut">
              <a:rPr lang="zh-CN" altLang="en-US" smtClean="0"/>
              <a:t>2021/3/22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none"/>
            </a:lvl1pPr>
          </a:lstStyle>
          <a:p>
            <a:fld id="{6F192E6A-DE8E-4A46-A33B-9636571D00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34399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BBAB-2209-4110-8B85-60DF9C46E70E}" type="datetimeFigureOut">
              <a:rPr lang="zh-CN" altLang="en-US" smtClean="0"/>
              <a:t>2021/3/22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none"/>
            </a:lvl1pPr>
          </a:lstStyle>
          <a:p>
            <a:fld id="{6F192E6A-DE8E-4A46-A33B-9636571D00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55309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349ACD91-FF1D-4FB1-B27E-DEC6E632D3DF}"/>
              </a:ext>
            </a:extLst>
          </p:cNvPr>
          <p:cNvSpPr/>
          <p:nvPr/>
        </p:nvSpPr>
        <p:spPr bwMode="auto">
          <a:xfrm>
            <a:off x="0" y="0"/>
            <a:ext cx="9144000" cy="401042"/>
          </a:xfrm>
          <a:prstGeom prst="rect">
            <a:avLst/>
          </a:prstGeom>
          <a:solidFill>
            <a:srgbClr val="2F559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68580" tIns="34290" rIns="68580" bIns="34290" numCol="1" rtlCol="0" anchor="ctr" anchorCtr="0" compatLnSpc="1"/>
          <a:lstStyle/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endParaRPr lang="zh-CN" altLang="zh-CN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874838"/>
            <a:ext cx="82296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05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FB95BBAB-2209-4110-8B85-60DF9C46E70E}" type="datetimeFigureOut">
              <a:rPr lang="zh-CN" altLang="en-US" smtClean="0"/>
              <a:t>2021/3/22</a:t>
            </a:fld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05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fld id="{6F192E6A-DE8E-4A46-A33B-9636571D008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6" name="西北工业大学">
            <a:extLst>
              <a:ext uri="{FF2B5EF4-FFF2-40B4-BE49-F238E27FC236}">
                <a16:creationId xmlns:a16="http://schemas.microsoft.com/office/drawing/2014/main" id="{284DB349-7DA8-497B-A5A0-B7B87CE1CC4A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641" y="2"/>
            <a:ext cx="1483360" cy="388933"/>
          </a:xfrm>
          <a:prstGeom prst="rect">
            <a:avLst/>
          </a:prstGeom>
          <a:solidFill>
            <a:srgbClr val="4472C4">
              <a:lumMod val="75000"/>
            </a:srgbClr>
          </a:solidFill>
        </p:spPr>
      </p:pic>
      <p:pic>
        <p:nvPicPr>
          <p:cNvPr id="17" name="校徽">
            <a:extLst>
              <a:ext uri="{FF2B5EF4-FFF2-40B4-BE49-F238E27FC236}">
                <a16:creationId xmlns:a16="http://schemas.microsoft.com/office/drawing/2014/main" id="{19D1074B-C806-499B-BA3E-B98D55B999BD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1" y="5343"/>
            <a:ext cx="401198" cy="395701"/>
          </a:xfrm>
          <a:prstGeom prst="rect">
            <a:avLst/>
          </a:prstGeom>
          <a:solidFill>
            <a:srgbClr val="4472C4">
              <a:lumMod val="7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069123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18D27680-F366-45FE-8402-74BD06CAAFB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111375"/>
            <a:ext cx="9144000" cy="1470025"/>
          </a:xfrm>
          <a:solidFill>
            <a:srgbClr val="003399"/>
          </a:solidFill>
        </p:spPr>
        <p:txBody>
          <a:bodyPr/>
          <a:lstStyle/>
          <a:p>
            <a:pPr algn="ctr" eaLnBrk="1" hangingPunct="1"/>
            <a:r>
              <a:rPr lang="en-US" altLang="zh-CN" sz="3600" b="1" dirty="0">
                <a:solidFill>
                  <a:schemeClr val="bg1"/>
                </a:solidFill>
                <a:ea typeface="黑体" panose="02010609060101010101" pitchFamily="49" charset="-122"/>
              </a:rPr>
              <a:t>TaichuPix2—LDO</a:t>
            </a:r>
            <a:r>
              <a:rPr lang="zh-CN" altLang="en-US" sz="3600" b="1" dirty="0">
                <a:solidFill>
                  <a:schemeClr val="bg1"/>
                </a:solidFill>
                <a:ea typeface="黑体" panose="02010609060101010101" pitchFamily="49" charset="-122"/>
              </a:rPr>
              <a:t>测试</a:t>
            </a:r>
            <a:endParaRPr lang="zh-CN" altLang="en-US" sz="4000" b="1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8195" name="矩形 4">
            <a:extLst>
              <a:ext uri="{FF2B5EF4-FFF2-40B4-BE49-F238E27FC236}">
                <a16:creationId xmlns:a16="http://schemas.microsoft.com/office/drawing/2014/main" id="{12C0A9A6-1FD8-4FBF-8276-E39888151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962400"/>
            <a:ext cx="48768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800" b="1" u="none" dirty="0">
                <a:solidFill>
                  <a:srgbClr val="0033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王 佳</a:t>
            </a:r>
            <a:endParaRPr lang="en-US" altLang="zh-CN" sz="2800" b="1" u="none" dirty="0">
              <a:solidFill>
                <a:srgbClr val="003399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zh-CN" sz="2400" b="1" u="none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jwang@nwpu.edu.cn</a:t>
            </a:r>
          </a:p>
        </p:txBody>
      </p:sp>
      <p:sp>
        <p:nvSpPr>
          <p:cNvPr id="8196" name="矩形 4">
            <a:extLst>
              <a:ext uri="{FF2B5EF4-FFF2-40B4-BE49-F238E27FC236}">
                <a16:creationId xmlns:a16="http://schemas.microsoft.com/office/drawing/2014/main" id="{6C52D7E8-B8A7-4E38-866B-AF8FC9696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943592"/>
            <a:ext cx="5116512" cy="48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000" b="1" u="none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西北工业大学 计算机学院 微电子学研究所</a:t>
            </a:r>
            <a:endParaRPr lang="en-US" altLang="zh-CN" sz="2000" b="1" u="none" dirty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8197" name="组合 1">
            <a:extLst>
              <a:ext uri="{FF2B5EF4-FFF2-40B4-BE49-F238E27FC236}">
                <a16:creationId xmlns:a16="http://schemas.microsoft.com/office/drawing/2014/main" id="{2D052ECB-BA44-43F2-8AEA-31569A25BFCF}"/>
              </a:ext>
            </a:extLst>
          </p:cNvPr>
          <p:cNvGrpSpPr>
            <a:grpSpLocks/>
          </p:cNvGrpSpPr>
          <p:nvPr/>
        </p:nvGrpSpPr>
        <p:grpSpPr bwMode="auto">
          <a:xfrm>
            <a:off x="-36513" y="-76200"/>
            <a:ext cx="9180513" cy="990600"/>
            <a:chOff x="-36513" y="0"/>
            <a:chExt cx="9180513" cy="990600"/>
          </a:xfrm>
        </p:grpSpPr>
        <p:pic>
          <p:nvPicPr>
            <p:cNvPr id="8199" name="Picture 62" descr="title_01">
              <a:extLst>
                <a:ext uri="{FF2B5EF4-FFF2-40B4-BE49-F238E27FC236}">
                  <a16:creationId xmlns:a16="http://schemas.microsoft.com/office/drawing/2014/main" id="{F867F539-2F3C-41BC-8EA4-9C681B97E3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3" y="0"/>
              <a:ext cx="4597401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63" descr="title_02">
              <a:extLst>
                <a:ext uri="{FF2B5EF4-FFF2-40B4-BE49-F238E27FC236}">
                  <a16:creationId xmlns:a16="http://schemas.microsoft.com/office/drawing/2014/main" id="{FCACE2AD-62BF-4EB7-A68B-C63CD86D87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888" y="0"/>
              <a:ext cx="4583112" cy="989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1">
            <a:extLst>
              <a:ext uri="{FF2B5EF4-FFF2-40B4-BE49-F238E27FC236}">
                <a16:creationId xmlns:a16="http://schemas.microsoft.com/office/drawing/2014/main" id="{E66CE9EE-EE86-468E-8EBD-FF05A10C5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50132"/>
            <a:ext cx="12827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1596957-C973-4386-ADAA-1DD7AA55BF51}"/>
              </a:ext>
            </a:extLst>
          </p:cNvPr>
          <p:cNvSpPr txBox="1"/>
          <p:nvPr/>
        </p:nvSpPr>
        <p:spPr>
          <a:xfrm>
            <a:off x="2263256" y="6217144"/>
            <a:ext cx="45891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u="none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2021.3.22</a:t>
            </a:r>
            <a:endParaRPr lang="zh-CN" altLang="en-US" u="none" dirty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54D0495-A97B-4033-B961-27B024C7AA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171" y="937478"/>
            <a:ext cx="1088629" cy="1088629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1EF72A2-4AB3-498B-9377-4B0A4C408C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1241" y="1095333"/>
            <a:ext cx="1841595" cy="8255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18D27680-F366-45FE-8402-74BD06CAAFB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111375"/>
            <a:ext cx="9144000" cy="1470025"/>
          </a:xfrm>
          <a:solidFill>
            <a:srgbClr val="003399"/>
          </a:solidFill>
        </p:spPr>
        <p:txBody>
          <a:bodyPr/>
          <a:lstStyle/>
          <a:p>
            <a:pPr algn="ctr" eaLnBrk="1" hangingPunct="1"/>
            <a:r>
              <a:rPr lang="en-US" altLang="zh-CN" sz="3600" b="1" dirty="0">
                <a:solidFill>
                  <a:schemeClr val="bg1"/>
                </a:solidFill>
                <a:ea typeface="黑体" panose="02010609060101010101" pitchFamily="49" charset="-122"/>
              </a:rPr>
              <a:t>TaichuPix2—LDO</a:t>
            </a:r>
            <a:r>
              <a:rPr lang="zh-CN" altLang="en-US" sz="3600" b="1" dirty="0">
                <a:solidFill>
                  <a:schemeClr val="bg1"/>
                </a:solidFill>
                <a:ea typeface="黑体" panose="02010609060101010101" pitchFamily="49" charset="-122"/>
              </a:rPr>
              <a:t>测试</a:t>
            </a:r>
            <a:endParaRPr lang="zh-CN" altLang="en-US" sz="4000" b="1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8195" name="矩形 4">
            <a:extLst>
              <a:ext uri="{FF2B5EF4-FFF2-40B4-BE49-F238E27FC236}">
                <a16:creationId xmlns:a16="http://schemas.microsoft.com/office/drawing/2014/main" id="{12C0A9A6-1FD8-4FBF-8276-E39888151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962400"/>
            <a:ext cx="48768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800" b="1" u="none" dirty="0">
                <a:solidFill>
                  <a:srgbClr val="0033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王 佳</a:t>
            </a:r>
            <a:endParaRPr lang="en-US" altLang="zh-CN" sz="2800" b="1" u="none" dirty="0">
              <a:solidFill>
                <a:srgbClr val="003399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zh-CN" sz="2400" b="1" u="none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jwang@nwpu.edu.cn</a:t>
            </a:r>
          </a:p>
        </p:txBody>
      </p:sp>
      <p:sp>
        <p:nvSpPr>
          <p:cNvPr id="8196" name="矩形 4">
            <a:extLst>
              <a:ext uri="{FF2B5EF4-FFF2-40B4-BE49-F238E27FC236}">
                <a16:creationId xmlns:a16="http://schemas.microsoft.com/office/drawing/2014/main" id="{6C52D7E8-B8A7-4E38-866B-AF8FC9696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2488" y="4818063"/>
            <a:ext cx="5116512" cy="94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000" b="1" u="none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西北工业大学 计算机学院 微电子学研究所</a:t>
            </a:r>
            <a:endParaRPr lang="en-US" altLang="zh-CN" sz="2000" b="1" u="none" dirty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000" b="1" u="none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辐射探测材料与器件工信部重点实验室</a:t>
            </a:r>
            <a:endParaRPr lang="en-US" altLang="zh-CN" sz="2000" b="1" u="none" dirty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8197" name="组合 1">
            <a:extLst>
              <a:ext uri="{FF2B5EF4-FFF2-40B4-BE49-F238E27FC236}">
                <a16:creationId xmlns:a16="http://schemas.microsoft.com/office/drawing/2014/main" id="{2D052ECB-BA44-43F2-8AEA-31569A25BFCF}"/>
              </a:ext>
            </a:extLst>
          </p:cNvPr>
          <p:cNvGrpSpPr>
            <a:grpSpLocks/>
          </p:cNvGrpSpPr>
          <p:nvPr/>
        </p:nvGrpSpPr>
        <p:grpSpPr bwMode="auto">
          <a:xfrm>
            <a:off x="-36513" y="-76200"/>
            <a:ext cx="9180513" cy="990600"/>
            <a:chOff x="-36513" y="0"/>
            <a:chExt cx="9180513" cy="990600"/>
          </a:xfrm>
        </p:grpSpPr>
        <p:pic>
          <p:nvPicPr>
            <p:cNvPr id="8199" name="Picture 62" descr="title_01">
              <a:extLst>
                <a:ext uri="{FF2B5EF4-FFF2-40B4-BE49-F238E27FC236}">
                  <a16:creationId xmlns:a16="http://schemas.microsoft.com/office/drawing/2014/main" id="{F867F539-2F3C-41BC-8EA4-9C681B97E3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3" y="0"/>
              <a:ext cx="4597401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63" descr="title_02">
              <a:extLst>
                <a:ext uri="{FF2B5EF4-FFF2-40B4-BE49-F238E27FC236}">
                  <a16:creationId xmlns:a16="http://schemas.microsoft.com/office/drawing/2014/main" id="{FCACE2AD-62BF-4EB7-A68B-C63CD86D87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888" y="0"/>
              <a:ext cx="4583112" cy="989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1">
            <a:extLst>
              <a:ext uri="{FF2B5EF4-FFF2-40B4-BE49-F238E27FC236}">
                <a16:creationId xmlns:a16="http://schemas.microsoft.com/office/drawing/2014/main" id="{E66CE9EE-EE86-468E-8EBD-FF05A10C5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50132"/>
            <a:ext cx="12827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54D0495-A97B-4033-B961-27B024C7AA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67780"/>
            <a:ext cx="1088629" cy="1088629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1EF72A2-4AB3-498B-9377-4B0A4C408C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6205" y="1115945"/>
            <a:ext cx="1841595" cy="8255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3080660"/>
      </p:ext>
    </p:extLst>
  </p:cSld>
  <p:clrMapOvr>
    <a:masterClrMapping/>
  </p:clrMapOvr>
  <p:transition advTm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7761DB-9C5E-44F9-985D-05244B856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LAYOUT</a:t>
            </a:r>
            <a:r>
              <a:rPr lang="zh-CN" altLang="en-US" dirty="0"/>
              <a:t>问题、隐患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F0F8F3-12DD-49AD-847D-32D4329B0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4874" y="1295400"/>
            <a:ext cx="631925" cy="510540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1F3CC84-3935-4CB0-8DFA-5185E0826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1" y="1295400"/>
            <a:ext cx="7760234" cy="481885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84A751E-CF4C-4318-B6BC-EAFBDBF2EBBF}"/>
              </a:ext>
            </a:extLst>
          </p:cNvPr>
          <p:cNvSpPr txBox="1"/>
          <p:nvPr/>
        </p:nvSpPr>
        <p:spPr>
          <a:xfrm>
            <a:off x="1398693" y="4063758"/>
            <a:ext cx="24011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u="none" dirty="0">
                <a:solidFill>
                  <a:schemeClr val="bg1"/>
                </a:solidFill>
              </a:rPr>
              <a:t>WN</a:t>
            </a:r>
            <a:r>
              <a:rPr lang="zh-CN" altLang="en-US" u="none" dirty="0">
                <a:solidFill>
                  <a:schemeClr val="bg1"/>
                </a:solidFill>
              </a:rPr>
              <a:t>处</a:t>
            </a:r>
            <a:r>
              <a:rPr lang="en-US" altLang="zh-CN" u="none" dirty="0">
                <a:solidFill>
                  <a:schemeClr val="bg1"/>
                </a:solidFill>
              </a:rPr>
              <a:t>(</a:t>
            </a:r>
            <a:r>
              <a:rPr lang="zh-CN" altLang="en-US" u="none" dirty="0">
                <a:solidFill>
                  <a:schemeClr val="bg1"/>
                </a:solidFill>
              </a:rPr>
              <a:t>粉色边框</a:t>
            </a:r>
            <a:r>
              <a:rPr lang="en-US" altLang="zh-CN" u="none" dirty="0">
                <a:solidFill>
                  <a:schemeClr val="bg1"/>
                </a:solidFill>
              </a:rPr>
              <a:t>)</a:t>
            </a:r>
            <a:r>
              <a:rPr lang="zh-CN" altLang="en-US" u="none" dirty="0">
                <a:solidFill>
                  <a:schemeClr val="bg1"/>
                </a:solidFill>
              </a:rPr>
              <a:t>没有画和</a:t>
            </a:r>
            <a:r>
              <a:rPr lang="en-US" altLang="zh-CN" u="none" dirty="0">
                <a:solidFill>
                  <a:schemeClr val="bg1"/>
                </a:solidFill>
              </a:rPr>
              <a:t>VDD</a:t>
            </a:r>
            <a:r>
              <a:rPr lang="zh-CN" altLang="en-US" u="none" dirty="0">
                <a:solidFill>
                  <a:schemeClr val="bg1"/>
                </a:solidFill>
              </a:rPr>
              <a:t>的接触。</a:t>
            </a:r>
            <a:endParaRPr lang="en-US" altLang="zh-CN" u="none" dirty="0">
              <a:solidFill>
                <a:schemeClr val="bg1"/>
              </a:solidFill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C9CF66B4-87DF-4C90-BABB-7894854DA264}"/>
              </a:ext>
            </a:extLst>
          </p:cNvPr>
          <p:cNvCxnSpPr>
            <a:cxnSpLocks/>
          </p:cNvCxnSpPr>
          <p:nvPr/>
        </p:nvCxnSpPr>
        <p:spPr bwMode="auto">
          <a:xfrm flipV="1">
            <a:off x="3373120" y="3704827"/>
            <a:ext cx="325120" cy="284667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92F9056D-A554-4C1C-AD4D-D22C119CFC06}"/>
              </a:ext>
            </a:extLst>
          </p:cNvPr>
          <p:cNvSpPr txBox="1"/>
          <p:nvPr/>
        </p:nvSpPr>
        <p:spPr>
          <a:xfrm>
            <a:off x="5193021" y="4417701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u="none" dirty="0">
                <a:solidFill>
                  <a:schemeClr val="bg1"/>
                </a:solidFill>
              </a:rPr>
              <a:t>NPN</a:t>
            </a:r>
            <a:r>
              <a:rPr lang="zh-CN" altLang="en-US" u="none" dirty="0">
                <a:solidFill>
                  <a:schemeClr val="bg1"/>
                </a:solidFill>
              </a:rPr>
              <a:t>管阵列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5F5D218-01BB-4A53-8AEE-20F7378800B8}"/>
              </a:ext>
            </a:extLst>
          </p:cNvPr>
          <p:cNvSpPr txBox="1"/>
          <p:nvPr/>
        </p:nvSpPr>
        <p:spPr>
          <a:xfrm>
            <a:off x="783581" y="2920794"/>
            <a:ext cx="2510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u="none" dirty="0">
                <a:solidFill>
                  <a:schemeClr val="bg1"/>
                </a:solidFill>
              </a:rPr>
              <a:t>其余</a:t>
            </a:r>
            <a:r>
              <a:rPr lang="en-US" altLang="zh-CN" u="none" dirty="0">
                <a:solidFill>
                  <a:schemeClr val="bg1"/>
                </a:solidFill>
              </a:rPr>
              <a:t>WN</a:t>
            </a:r>
            <a:r>
              <a:rPr lang="zh-CN" altLang="en-US" u="none" dirty="0">
                <a:solidFill>
                  <a:schemeClr val="bg1"/>
                </a:solidFill>
              </a:rPr>
              <a:t>均接</a:t>
            </a:r>
            <a:r>
              <a:rPr lang="en-US" altLang="zh-CN" u="none" dirty="0">
                <a:solidFill>
                  <a:schemeClr val="bg1"/>
                </a:solidFill>
              </a:rPr>
              <a:t>VDD2V</a:t>
            </a:r>
            <a:endParaRPr lang="zh-CN" altLang="en-US" u="none" dirty="0">
              <a:solidFill>
                <a:schemeClr val="bg1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E05F4DD-C47F-400A-8A29-6B642DF9EFBE}"/>
              </a:ext>
            </a:extLst>
          </p:cNvPr>
          <p:cNvSpPr txBox="1"/>
          <p:nvPr/>
        </p:nvSpPr>
        <p:spPr>
          <a:xfrm>
            <a:off x="3068459" y="1988026"/>
            <a:ext cx="2502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u="none" dirty="0">
                <a:solidFill>
                  <a:schemeClr val="bg1"/>
                </a:solidFill>
              </a:rPr>
              <a:t>PMOS pass transistors</a:t>
            </a:r>
            <a:endParaRPr lang="zh-CN" altLang="en-US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3220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8AC69F-781B-4455-A797-4F4FBCFF4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B2EF6FE-628D-465B-8F47-669605AD8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8880" y="1727200"/>
            <a:ext cx="3925954" cy="46736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WN</a:t>
            </a:r>
            <a:r>
              <a:rPr lang="zh-CN" altLang="en-US" dirty="0"/>
              <a:t>处</a:t>
            </a:r>
            <a:r>
              <a:rPr lang="en-US" altLang="zh-CN" dirty="0"/>
              <a:t>(</a:t>
            </a:r>
            <a:r>
              <a:rPr lang="zh-CN" altLang="en-US" dirty="0"/>
              <a:t>粉色边框</a:t>
            </a:r>
            <a:r>
              <a:rPr lang="en-US" altLang="zh-CN" dirty="0"/>
              <a:t>)</a:t>
            </a:r>
            <a:r>
              <a:rPr lang="zh-CN" altLang="en-US" dirty="0"/>
              <a:t>没有画和</a:t>
            </a:r>
            <a:r>
              <a:rPr lang="en-US" altLang="zh-CN" dirty="0"/>
              <a:t>VDD</a:t>
            </a:r>
            <a:r>
              <a:rPr lang="zh-CN" altLang="en-US" dirty="0"/>
              <a:t>的接触。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LVS</a:t>
            </a:r>
            <a:r>
              <a:rPr lang="zh-CN" altLang="en-US" dirty="0"/>
              <a:t>的</a:t>
            </a:r>
            <a:r>
              <a:rPr lang="en-US" altLang="zh-CN" dirty="0"/>
              <a:t>extraction</a:t>
            </a:r>
            <a:r>
              <a:rPr lang="zh-CN" altLang="en-US" dirty="0"/>
              <a:t>报错，错误器件。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FECCE-8034-439B-B1B0-978E90E4D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520" y="874341"/>
            <a:ext cx="3925955" cy="3011996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3E00B0CD-8BD7-428F-9C47-33A7B502D09C}"/>
              </a:ext>
            </a:extLst>
          </p:cNvPr>
          <p:cNvCxnSpPr/>
          <p:nvPr/>
        </p:nvCxnSpPr>
        <p:spPr bwMode="auto">
          <a:xfrm>
            <a:off x="354715" y="1488440"/>
            <a:ext cx="579120" cy="23876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59DFF9E6-B94D-450C-8C6B-7B5B11ADC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480" y="4218809"/>
            <a:ext cx="4811111" cy="218199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D568AF7-8C3C-488E-B389-E52A180D8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520" y="4318855"/>
            <a:ext cx="2811257" cy="218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2417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1FC4C4-3A89-4A18-BE7E-7767A91EE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768796-DE45-4716-9E60-798A34DF0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440" y="1280588"/>
            <a:ext cx="2956560" cy="3499692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信号选择线</a:t>
            </a:r>
            <a:r>
              <a:rPr lang="en-US" altLang="zh-CN" dirty="0"/>
              <a:t>LDOSEL</a:t>
            </a:r>
            <a:r>
              <a:rPr lang="zh-CN" altLang="en-US" dirty="0"/>
              <a:t>上有天线效应消除</a:t>
            </a:r>
            <a:r>
              <a:rPr lang="en-US" altLang="zh-CN" dirty="0"/>
              <a:t>diode</a:t>
            </a:r>
            <a:r>
              <a:rPr lang="zh-CN" altLang="en-US" dirty="0"/>
              <a:t>。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该信号和</a:t>
            </a:r>
            <a:r>
              <a:rPr lang="en-US" altLang="zh-CN" dirty="0"/>
              <a:t>VDD2V</a:t>
            </a:r>
            <a:r>
              <a:rPr lang="zh-CN" altLang="en-US" dirty="0"/>
              <a:t>存在软连接错误。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25D1898-172E-4B7D-9667-57BABB238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08" y="838200"/>
            <a:ext cx="5371253" cy="32507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BB5B04E-C247-4C99-9348-066EF77F5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06" y="4469991"/>
            <a:ext cx="7201270" cy="1657435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544A820B-EC29-4155-A5DB-F3FEFE7463CE}"/>
              </a:ext>
            </a:extLst>
          </p:cNvPr>
          <p:cNvSpPr/>
          <p:nvPr/>
        </p:nvSpPr>
        <p:spPr bwMode="auto">
          <a:xfrm>
            <a:off x="2887134" y="1456267"/>
            <a:ext cx="609600" cy="582506"/>
          </a:xfrm>
          <a:prstGeom prst="ellips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258567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7AE0A2-721A-456A-8607-5E4315AAA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9BB8FD-D96B-4FED-A9FF-E3FEAE407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787" y="4382347"/>
            <a:ext cx="8531013" cy="22284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LDOSEL</a:t>
            </a:r>
            <a:r>
              <a:rPr lang="zh-CN" altLang="en-US" dirty="0"/>
              <a:t>默认寄存器值为</a:t>
            </a:r>
            <a:r>
              <a:rPr lang="en-US" altLang="zh-CN" dirty="0"/>
              <a:t>0</a:t>
            </a:r>
            <a:r>
              <a:rPr lang="zh-CN" altLang="en-US" dirty="0"/>
              <a:t>。</a:t>
            </a:r>
            <a:r>
              <a:rPr lang="en-US" altLang="zh-CN" dirty="0"/>
              <a:t>VDD2V</a:t>
            </a:r>
            <a:r>
              <a:rPr lang="zh-CN" altLang="en-US" dirty="0"/>
              <a:t>和地之间存在通路。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若数字部分为</a:t>
            </a:r>
            <a:r>
              <a:rPr lang="en-US" altLang="zh-CN" dirty="0"/>
              <a:t>1.8V</a:t>
            </a:r>
            <a:r>
              <a:rPr lang="zh-CN" altLang="en-US" dirty="0"/>
              <a:t>供电。则</a:t>
            </a:r>
            <a:r>
              <a:rPr lang="en-US" altLang="zh-CN" dirty="0"/>
              <a:t>VDD2V</a:t>
            </a:r>
            <a:r>
              <a:rPr lang="zh-CN" altLang="en-US" dirty="0"/>
              <a:t>和</a:t>
            </a:r>
            <a:r>
              <a:rPr lang="en-US" altLang="zh-CN" dirty="0"/>
              <a:t>VDD1.8V</a:t>
            </a:r>
            <a:r>
              <a:rPr lang="zh-CN" altLang="en-US" dirty="0"/>
              <a:t>之间有通路。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隐患，对</a:t>
            </a:r>
            <a:r>
              <a:rPr lang="en-US" altLang="zh-CN" dirty="0"/>
              <a:t>LDO</a:t>
            </a:r>
            <a:r>
              <a:rPr lang="zh-CN" altLang="en-US" dirty="0"/>
              <a:t>功能的影响较低。但是选择输出</a:t>
            </a:r>
            <a:r>
              <a:rPr lang="en-US" altLang="zh-CN" dirty="0"/>
              <a:t>VB/VBG</a:t>
            </a:r>
            <a:r>
              <a:rPr lang="zh-CN" altLang="en-US" dirty="0"/>
              <a:t>，存在不确定性。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CA84F1B-BE09-4D5F-82D2-3482E4B15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45067"/>
            <a:ext cx="8229600" cy="3681342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E4F48D9-9323-415C-941A-2F7C2DB7E9CC}"/>
              </a:ext>
            </a:extLst>
          </p:cNvPr>
          <p:cNvCxnSpPr/>
          <p:nvPr/>
        </p:nvCxnSpPr>
        <p:spPr bwMode="auto">
          <a:xfrm>
            <a:off x="3108960" y="838200"/>
            <a:ext cx="0" cy="3544147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B699CC77-D3DD-4EB6-98D1-F71505233DF2}"/>
              </a:ext>
            </a:extLst>
          </p:cNvPr>
          <p:cNvSpPr txBox="1"/>
          <p:nvPr/>
        </p:nvSpPr>
        <p:spPr>
          <a:xfrm>
            <a:off x="4212803" y="745067"/>
            <a:ext cx="1685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u="none" dirty="0">
                <a:solidFill>
                  <a:schemeClr val="bg1"/>
                </a:solidFill>
              </a:rPr>
              <a:t>VDD:VDD2V</a:t>
            </a:r>
            <a:endParaRPr lang="zh-CN" altLang="en-US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4303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F28D2E-141B-47BC-A98E-59BC212C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80" y="334279"/>
            <a:ext cx="8229600" cy="762000"/>
          </a:xfrm>
        </p:spPr>
        <p:txBody>
          <a:bodyPr/>
          <a:lstStyle/>
          <a:p>
            <a:r>
              <a:rPr lang="zh-CN" altLang="en-US" dirty="0"/>
              <a:t>几个</a:t>
            </a:r>
            <a:r>
              <a:rPr lang="en-US" altLang="zh-CN" dirty="0"/>
              <a:t>DRC</a:t>
            </a:r>
            <a:r>
              <a:rPr lang="zh-CN" altLang="en-US" dirty="0"/>
              <a:t>错误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E044FCA2-E67E-407E-B1A4-CE7B5A95A4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376" y="1300698"/>
            <a:ext cx="5404128" cy="3867349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4190548-032C-472A-B483-05157E704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645" y="129859"/>
            <a:ext cx="6318575" cy="405150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074A3DD-864E-4C24-916A-8281D8491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7210" y="4078415"/>
            <a:ext cx="4011010" cy="270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0885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9BE72C-34A9-4363-8E58-DC8D9FA0F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TaichuPix3</a:t>
            </a:r>
            <a:r>
              <a:rPr lang="zh-CN" altLang="en-US" dirty="0"/>
              <a:t>投片计划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FF53640-0B90-4B3D-B593-6905E9E2B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8844DC0-AAC9-4458-B09D-13E212C48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545" y="1295400"/>
            <a:ext cx="7233921" cy="507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6198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DCF625-63B2-42D7-B928-77CC2E42D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Layout</a:t>
            </a:r>
            <a:r>
              <a:rPr lang="zh-CN" altLang="en-US" dirty="0"/>
              <a:t>预估面积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A4013B-B7BE-404D-B081-3EB722251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CF155F4-6ACB-419A-B193-1EC8D1271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3828"/>
            <a:ext cx="9144000" cy="243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813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DE83F-FB21-4D12-803E-91D08764C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PAD</a:t>
            </a:r>
            <a:r>
              <a:rPr lang="zh-CN" altLang="en-US" dirty="0"/>
              <a:t>问题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92F3E0-01E7-4EB6-9CE0-DBBA3FC1D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VDD2V</a:t>
            </a:r>
            <a:r>
              <a:rPr lang="zh-CN" altLang="en-US" dirty="0"/>
              <a:t>：电源</a:t>
            </a:r>
            <a:r>
              <a:rPr lang="en-US" altLang="zh-CN" dirty="0"/>
              <a:t>PAD</a:t>
            </a:r>
            <a:r>
              <a:rPr lang="zh-CN" altLang="en-US" dirty="0"/>
              <a:t>，与</a:t>
            </a:r>
            <a:r>
              <a:rPr lang="en-US" altLang="zh-CN" dirty="0"/>
              <a:t>vdd1.8V</a:t>
            </a:r>
            <a:r>
              <a:rPr lang="zh-CN" altLang="en-US" dirty="0"/>
              <a:t>和</a:t>
            </a:r>
            <a:r>
              <a:rPr lang="en-US" altLang="zh-CN" dirty="0"/>
              <a:t>vda1.8V</a:t>
            </a:r>
            <a:r>
              <a:rPr lang="zh-CN" altLang="en-US" dirty="0"/>
              <a:t>隔开。</a:t>
            </a:r>
            <a:endParaRPr lang="en-US" altLang="zh-CN" dirty="0"/>
          </a:p>
          <a:p>
            <a:r>
              <a:rPr lang="en-US" altLang="zh-CN" dirty="0"/>
              <a:t>VDDA</a:t>
            </a:r>
            <a:r>
              <a:rPr lang="zh-CN" altLang="en-US" dirty="0"/>
              <a:t>、</a:t>
            </a:r>
            <a:r>
              <a:rPr lang="en-US" altLang="zh-CN" dirty="0"/>
              <a:t>VBG</a:t>
            </a:r>
            <a:r>
              <a:rPr lang="zh-CN" altLang="en-US" dirty="0"/>
              <a:t>、</a:t>
            </a:r>
            <a:r>
              <a:rPr lang="en-US" altLang="zh-CN" dirty="0"/>
              <a:t>VB</a:t>
            </a:r>
            <a:r>
              <a:rPr lang="zh-CN" altLang="en-US" dirty="0"/>
              <a:t>：模拟</a:t>
            </a:r>
            <a:r>
              <a:rPr lang="en-US" altLang="zh-CN" dirty="0"/>
              <a:t>PAD</a:t>
            </a:r>
          </a:p>
          <a:p>
            <a:r>
              <a:rPr lang="zh-CN" altLang="en-US" dirty="0"/>
              <a:t>个数？自己摆？</a:t>
            </a:r>
          </a:p>
        </p:txBody>
      </p:sp>
    </p:spTree>
    <p:extLst>
      <p:ext uri="{BB962C8B-B14F-4D97-AF65-F5344CB8AC3E}">
        <p14:creationId xmlns:p14="http://schemas.microsoft.com/office/powerpoint/2010/main" val="175051345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pulover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pulover" id="{681E1272-EDD9-4233-B5CB-6117111A5FBC}" vid="{DBADE309-F3D4-4ABB-BDA2-B1566EB2BE37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npulover</Template>
  <TotalTime>1183</TotalTime>
  <Words>210</Words>
  <Application>Microsoft Office PowerPoint</Application>
  <PresentationFormat>全屏显示(4:3)</PresentationFormat>
  <Paragraphs>34</Paragraphs>
  <Slides>10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等线</vt:lpstr>
      <vt:lpstr>黑体</vt:lpstr>
      <vt:lpstr>Arial</vt:lpstr>
      <vt:lpstr>Calibri</vt:lpstr>
      <vt:lpstr>Cambria</vt:lpstr>
      <vt:lpstr>Times New Roman</vt:lpstr>
      <vt:lpstr>npulover</vt:lpstr>
      <vt:lpstr>TaichuPix2—LDO测试</vt:lpstr>
      <vt:lpstr>LAYOUT问题、隐患</vt:lpstr>
      <vt:lpstr>PowerPoint 演示文稿</vt:lpstr>
      <vt:lpstr>PowerPoint 演示文稿</vt:lpstr>
      <vt:lpstr>PowerPoint 演示文稿</vt:lpstr>
      <vt:lpstr>几个DRC错误</vt:lpstr>
      <vt:lpstr>TaichuPix3投片计划</vt:lpstr>
      <vt:lpstr>Layout预估面积</vt:lpstr>
      <vt:lpstr>PAD问题</vt:lpstr>
      <vt:lpstr>TaichuPix2—LDO测试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CREST</cp:lastModifiedBy>
  <cp:revision>76</cp:revision>
  <dcterms:created xsi:type="dcterms:W3CDTF">2020-05-30T03:13:35Z</dcterms:created>
  <dcterms:modified xsi:type="dcterms:W3CDTF">2021-03-22T08:59:35Z</dcterms:modified>
</cp:coreProperties>
</file>