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331" r:id="rId5"/>
    <p:sldId id="349" r:id="rId6"/>
    <p:sldId id="332" r:id="rId7"/>
    <p:sldId id="350" r:id="rId8"/>
    <p:sldId id="333" r:id="rId9"/>
    <p:sldId id="355" r:id="rId10"/>
    <p:sldId id="334" r:id="rId11"/>
    <p:sldId id="351" r:id="rId12"/>
    <p:sldId id="337" r:id="rId13"/>
    <p:sldId id="338" r:id="rId14"/>
    <p:sldId id="353" r:id="rId15"/>
    <p:sldId id="354" r:id="rId16"/>
    <p:sldId id="339" r:id="rId17"/>
    <p:sldId id="344" r:id="rId18"/>
    <p:sldId id="258" r:id="rId19"/>
    <p:sldId id="309" r:id="rId20"/>
    <p:sldId id="31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 varScale="1">
        <p:scale>
          <a:sx n="84" d="100"/>
          <a:sy n="84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9796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BEPCII</a:t>
            </a:r>
            <a:r>
              <a:rPr lang="zh-CN" altLang="en-US" b="1" dirty="0" smtClean="0">
                <a:solidFill>
                  <a:srgbClr val="C00000"/>
                </a:solidFill>
              </a:rPr>
              <a:t>升级的物理方案设计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5596" y="3595993"/>
            <a:ext cx="7200800" cy="1752600"/>
          </a:xfrm>
        </p:spPr>
        <p:txBody>
          <a:bodyPr/>
          <a:lstStyle/>
          <a:p>
            <a:r>
              <a:rPr lang="zh-CN" altLang="en-US" sz="2400" b="1" dirty="0">
                <a:solidFill>
                  <a:srgbClr val="2E1FF3"/>
                </a:solidFill>
              </a:rPr>
              <a:t>耿会平 </a:t>
            </a:r>
            <a:endParaRPr lang="en-US" altLang="zh-CN" sz="2400" b="1" dirty="0">
              <a:solidFill>
                <a:srgbClr val="2E1FF3"/>
              </a:solidFill>
            </a:endParaRPr>
          </a:p>
          <a:p>
            <a:r>
              <a:rPr lang="en-US" altLang="zh-CN" sz="2400" b="1" dirty="0">
                <a:solidFill>
                  <a:srgbClr val="2E1FF3"/>
                </a:solidFill>
              </a:rPr>
              <a:t>for BII upgrade AP study group</a:t>
            </a:r>
          </a:p>
          <a:p>
            <a:r>
              <a:rPr lang="en-US" altLang="zh-CN" sz="2400" b="1" dirty="0" smtClean="0">
                <a:solidFill>
                  <a:srgbClr val="2E1FF3"/>
                </a:solidFill>
              </a:rPr>
              <a:t>2021.4.25</a:t>
            </a:r>
            <a:endParaRPr lang="en-US" altLang="zh-CN" sz="2400" b="1" dirty="0">
              <a:solidFill>
                <a:srgbClr val="2E1FF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88" y="5373216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</a:t>
            </a:r>
            <a:r>
              <a:rPr lang="en-US" altLang="zh-CN" sz="2400" b="1" dirty="0">
                <a:solidFill>
                  <a:srgbClr val="2E1FF3"/>
                </a:solidFill>
              </a:rPr>
              <a:t>BEPCII</a:t>
            </a:r>
            <a:r>
              <a:rPr lang="zh-CN" altLang="en-US" sz="2400" b="1" dirty="0">
                <a:solidFill>
                  <a:srgbClr val="2E1FF3"/>
                </a:solidFill>
              </a:rPr>
              <a:t>升级暨</a:t>
            </a:r>
            <a:r>
              <a:rPr lang="en-US" altLang="zh-CN" sz="2400" b="1" dirty="0">
                <a:solidFill>
                  <a:srgbClr val="2E1FF3"/>
                </a:solidFill>
              </a:rPr>
              <a:t>BESIII</a:t>
            </a:r>
            <a:r>
              <a:rPr lang="zh-CN" altLang="en-US" sz="2400" b="1" dirty="0">
                <a:solidFill>
                  <a:srgbClr val="2E1FF3"/>
                </a:solidFill>
              </a:rPr>
              <a:t>物理联合研讨会</a:t>
            </a:r>
          </a:p>
        </p:txBody>
      </p:sp>
    </p:spTree>
    <p:extLst>
      <p:ext uri="{BB962C8B-B14F-4D97-AF65-F5344CB8AC3E}">
        <p14:creationId xmlns:p14="http://schemas.microsoft.com/office/powerpoint/2010/main" val="17267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"/>
    </mc:Choice>
    <mc:Fallback xmlns="">
      <p:transition spd="slow" advTm="19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2.8GeV</a:t>
            </a:r>
            <a:r>
              <a:rPr lang="zh-CN" altLang="en-US" b="1" dirty="0" smtClean="0"/>
              <a:t>高能量运行</a:t>
            </a:r>
            <a:endParaRPr lang="zh-CN" altLang="en-US" b="1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9" y="1340768"/>
            <a:ext cx="1728192" cy="1944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2800" b="1" dirty="0"/>
              <a:t>lattice</a:t>
            </a:r>
            <a:r>
              <a:rPr lang="zh-CN" altLang="en-US" sz="2800" b="1" dirty="0" smtClean="0"/>
              <a:t>线性</a:t>
            </a:r>
            <a:r>
              <a:rPr lang="en-US" altLang="zh-CN" sz="2800" b="1" dirty="0" smtClean="0"/>
              <a:t>scale</a:t>
            </a:r>
            <a:r>
              <a:rPr lang="zh-CN" altLang="en-US" sz="2800" b="1" dirty="0" smtClean="0"/>
              <a:t>到</a:t>
            </a:r>
            <a:r>
              <a:rPr lang="en-US" altLang="zh-CN" sz="2800" b="1" dirty="0" smtClean="0"/>
              <a:t>2.8GeV</a:t>
            </a:r>
            <a:r>
              <a:rPr lang="zh-CN" altLang="en-US" sz="2800" b="1" dirty="0" smtClean="0"/>
              <a:t>，假设硬件设备均可正常运行，可以实现的亮度：</a:t>
            </a:r>
            <a:endParaRPr lang="en-US" altLang="zh-CN" sz="2800" b="1" dirty="0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753672"/>
                  </p:ext>
                </p:extLst>
              </p:nvPr>
            </p:nvGraphicFramePr>
            <p:xfrm>
              <a:off x="2195736" y="1268760"/>
              <a:ext cx="5760640" cy="5326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936104"/>
                    <a:gridCol w="1512168"/>
                    <a:gridCol w="1584176"/>
                  </a:tblGrid>
                  <a:tr h="360040">
                    <a:tc>
                      <a:txBody>
                        <a:bodyPr/>
                        <a:lstStyle/>
                        <a:p>
                          <a:endParaRPr lang="zh-CN" sz="1100" kern="100" dirty="0">
                            <a:effectLst/>
                            <a:latin typeface="Calibri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BEPCII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 smtClean="0">
                              <a:effectLst/>
                            </a:rPr>
                            <a:t>BEPC3@2.35</a:t>
                          </a:r>
                          <a:r>
                            <a:rPr lang="en-US" altLang="zh-CN" sz="1400" kern="100" dirty="0" smtClean="0">
                              <a:effectLst/>
                            </a:rPr>
                            <a:t>GeV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BEPC3@2.8GeV</a:t>
                          </a:r>
                          <a:endParaRPr lang="zh-CN" altLang="zh-CN" sz="1400" b="1" kern="100" dirty="0" smtClean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高频腔压</a:t>
                          </a:r>
                          <a:r>
                            <a:rPr lang="en-US" sz="1400" kern="100" dirty="0">
                              <a:effectLst/>
                            </a:rPr>
                            <a:t> [MV]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同步辐射功率</a:t>
                          </a:r>
                          <a:r>
                            <a:rPr lang="en-US" sz="1400" kern="100" dirty="0">
                              <a:effectLst/>
                            </a:rPr>
                            <a:t> [kW]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110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束流流强</a:t>
                          </a:r>
                          <a:r>
                            <a:rPr lang="en-US" sz="1400" kern="100">
                              <a:effectLst/>
                            </a:rPr>
                            <a:t> [mA]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398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450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5696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峰值亮度</a:t>
                          </a:r>
                          <a:r>
                            <a:rPr lang="en-US" sz="1400" kern="100">
                              <a:effectLst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𝟑𝟐</m:t>
                                  </m:r>
                                </m:sup>
                              </m:sSup>
                              <m:r>
                                <a:rPr lang="en-US" sz="1400" kern="100">
                                  <a:effectLst/>
                                  <a:latin typeface="Cambria Math"/>
                                </a:rPr>
                                <m:t>𝐜</m:t>
                              </m:r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kern="100">
                              <a:effectLst/>
                            </a:rPr>
                            <a:t>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3.5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7.0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822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400" kern="100">
                                  <a:effectLst/>
                                  <a:latin typeface="Cambria Math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400" kern="100" dirty="0">
                              <a:effectLst/>
                            </a:rPr>
                            <a:t> [m]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1.0/0.015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1.0/0.013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1.0/0.015</a:t>
                          </a:r>
                          <a:endParaRPr lang="zh-CN" altLang="zh-CN" sz="1400" b="1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束团流</a:t>
                          </a:r>
                          <a:r>
                            <a:rPr lang="zh-CN" sz="1400" kern="100" dirty="0" smtClean="0">
                              <a:effectLst/>
                            </a:rPr>
                            <a:t>强</a:t>
                          </a:r>
                          <a:r>
                            <a:rPr lang="en-US" altLang="zh-CN" sz="1400" kern="100" dirty="0" smtClean="0">
                              <a:effectLst/>
                            </a:rPr>
                            <a:t>[mA]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7.1 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7.5 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17.0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束团数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120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885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束束参数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𝐥𝐮𝐦</m:t>
                                  </m:r>
                                </m:sub>
                              </m:sSub>
                            </m:oMath>
                          </a14:m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0.036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0.058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发射度</a:t>
                          </a:r>
                          <a:r>
                            <a:rPr lang="en-US" sz="1400" kern="100">
                              <a:effectLst/>
                            </a:rPr>
                            <a:t> [nmrad]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152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194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耦合度</a:t>
                          </a:r>
                          <a:r>
                            <a:rPr lang="en-US" sz="1400" kern="100">
                              <a:effectLst/>
                            </a:rPr>
                            <a:t> [%]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0.53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0.35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0.035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Bucket Height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0.0069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0.011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0.009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39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自然束长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𝒛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>
                              <a:effectLst/>
                            </a:rPr>
                            <a:t> [cm]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1.04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拉伸束长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>
                              <a:effectLst/>
                            </a:rPr>
                            <a:t> [cm]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753672"/>
                  </p:ext>
                </p:extLst>
              </p:nvPr>
            </p:nvGraphicFramePr>
            <p:xfrm>
              <a:off x="2195736" y="1268760"/>
              <a:ext cx="5760640" cy="5326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936104"/>
                    <a:gridCol w="1512168"/>
                    <a:gridCol w="1584176"/>
                  </a:tblGrid>
                  <a:tr h="360040">
                    <a:tc>
                      <a:txBody>
                        <a:bodyPr/>
                        <a:lstStyle/>
                        <a:p>
                          <a:endParaRPr lang="zh-CN" sz="1100" kern="100" dirty="0">
                            <a:effectLst/>
                            <a:latin typeface="Calibri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BEPCII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 smtClean="0">
                              <a:effectLst/>
                            </a:rPr>
                            <a:t>BEPC3@2.35</a:t>
                          </a:r>
                          <a:r>
                            <a:rPr lang="en-US" altLang="zh-CN" sz="1400" kern="100" dirty="0" smtClean="0">
                              <a:effectLst/>
                            </a:rPr>
                            <a:t>GeV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BEPC3@2.8GeV</a:t>
                          </a:r>
                          <a:endParaRPr lang="zh-CN" altLang="zh-CN" sz="1400" b="1" kern="100" dirty="0" smtClean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高频腔压</a:t>
                          </a:r>
                          <a:r>
                            <a:rPr lang="en-US" sz="1400" kern="100" dirty="0">
                              <a:effectLst/>
                            </a:rPr>
                            <a:t> [MV]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同步辐射功率</a:t>
                          </a:r>
                          <a:r>
                            <a:rPr lang="en-US" sz="1400" kern="100" dirty="0">
                              <a:effectLst/>
                            </a:rPr>
                            <a:t> [kW]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110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束流流强</a:t>
                          </a:r>
                          <a:r>
                            <a:rPr lang="en-US" sz="1400" kern="100">
                              <a:effectLst/>
                            </a:rPr>
                            <a:t> [mA]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398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450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5696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35106" r="-233099" b="-6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3.5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7.0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8220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500000" r="-233099" b="-8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1.0/0.015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1.0/0.013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1.0/0.015</a:t>
                          </a:r>
                          <a:endParaRPr lang="zh-CN" altLang="zh-CN" sz="1400" b="1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束团流</a:t>
                          </a:r>
                          <a:r>
                            <a:rPr lang="zh-CN" sz="1400" kern="100" dirty="0" smtClean="0">
                              <a:effectLst/>
                            </a:rPr>
                            <a:t>强</a:t>
                          </a:r>
                          <a:r>
                            <a:rPr lang="en-US" altLang="zh-CN" sz="1400" kern="100" dirty="0" smtClean="0">
                              <a:effectLst/>
                            </a:rPr>
                            <a:t>[mA]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7.1 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7.5 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17.0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束团数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120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88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783871" r="-233099" b="-5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0.036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0.058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发射度</a:t>
                          </a:r>
                          <a:r>
                            <a:rPr lang="en-US" sz="1400" kern="100">
                              <a:effectLst/>
                            </a:rPr>
                            <a:t> [nmrad]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152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194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耦合度</a:t>
                          </a:r>
                          <a:r>
                            <a:rPr lang="en-US" sz="1400" kern="100">
                              <a:effectLst/>
                            </a:rPr>
                            <a:t> [%]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0.53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0.35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214815" r="-233099" b="-3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0.035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Bucket Height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0.0069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0.011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0.009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394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364286" r="-233099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1.04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518519" r="-23309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92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402507" y="1278052"/>
            <a:ext cx="8345957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800" b="1" dirty="0" smtClean="0"/>
              <a:t>物理孔径要求：</a:t>
            </a:r>
            <a:endParaRPr lang="en-US" altLang="zh-CN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BEPCII</a:t>
            </a:r>
            <a:r>
              <a:rPr lang="zh-CN" altLang="en-US" sz="2000" dirty="0" smtClean="0"/>
              <a:t>的物理孔径上限是束流发射度到</a:t>
            </a:r>
            <a:r>
              <a:rPr lang="en-US" altLang="zh-CN" sz="2000" dirty="0" smtClean="0"/>
              <a:t>180nm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BEPC3@2.35GeV</a:t>
            </a:r>
            <a:r>
              <a:rPr lang="zh-CN" altLang="en-US" sz="2000" dirty="0" smtClean="0"/>
              <a:t>的发射度为</a:t>
            </a:r>
            <a:r>
              <a:rPr lang="en-US" altLang="zh-CN" sz="2000" dirty="0" smtClean="0"/>
              <a:t>152nm</a:t>
            </a:r>
            <a:r>
              <a:rPr lang="zh-CN" altLang="en-US" sz="2000" dirty="0" smtClean="0"/>
              <a:t>，因此物理孔径满足要求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BEPC3@2.80GeV</a:t>
            </a:r>
            <a:r>
              <a:rPr lang="zh-CN" altLang="en-US" sz="2000" dirty="0"/>
              <a:t>的发射度为</a:t>
            </a:r>
            <a:r>
              <a:rPr lang="en-US" altLang="zh-CN" sz="2000" dirty="0" smtClean="0"/>
              <a:t>194nm</a:t>
            </a:r>
            <a:r>
              <a:rPr lang="zh-CN" altLang="en-US" sz="2000" dirty="0" smtClean="0"/>
              <a:t>，</a:t>
            </a:r>
            <a:r>
              <a:rPr lang="zh-CN" altLang="en-US" sz="2000" dirty="0">
                <a:solidFill>
                  <a:srgbClr val="FF0000"/>
                </a:solidFill>
              </a:rPr>
              <a:t>已</a:t>
            </a:r>
            <a:r>
              <a:rPr lang="zh-CN" altLang="en-US" sz="2000" dirty="0" smtClean="0">
                <a:solidFill>
                  <a:srgbClr val="FF0000"/>
                </a:solidFill>
              </a:rPr>
              <a:t>经超出了</a:t>
            </a:r>
            <a:r>
              <a:rPr lang="en-US" altLang="zh-CN" sz="2000" dirty="0" smtClean="0">
                <a:solidFill>
                  <a:srgbClr val="FF0000"/>
                </a:solidFill>
              </a:rPr>
              <a:t>BEPCII</a:t>
            </a:r>
            <a:r>
              <a:rPr lang="zh-CN" altLang="en-US" sz="2000" dirty="0" smtClean="0">
                <a:solidFill>
                  <a:srgbClr val="FF0000"/>
                </a:solidFill>
              </a:rPr>
              <a:t>物理孔径设计的上限，对束流寿命及本底的影响需要进一步评估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 smtClean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2996952"/>
            <a:ext cx="4392487" cy="347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 dirty="0" smtClean="0"/>
              <a:t>注入孔径要求：</a:t>
            </a:r>
            <a:endParaRPr lang="en-US" altLang="zh-CN" sz="2800" b="1" dirty="0" smtClean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/>
              <a:t>注入</a:t>
            </a:r>
            <a:r>
              <a:rPr lang="zh-CN" altLang="en-US" sz="1800" dirty="0" smtClean="0"/>
              <a:t>时水平方向的</a:t>
            </a:r>
            <a:r>
              <a:rPr lang="zh-CN" altLang="en-US" sz="1800" dirty="0"/>
              <a:t>束流清晰区定义：</a:t>
            </a:r>
            <a:r>
              <a:rPr lang="en-US" altLang="zh-CN" sz="1800" dirty="0"/>
              <a:t> 4</a:t>
            </a:r>
            <a:r>
              <a:rPr lang="zh-CN" altLang="en-US" sz="1800" dirty="0"/>
              <a:t>倍注入</a:t>
            </a:r>
            <a:r>
              <a:rPr lang="zh-CN" altLang="en-US" sz="1800" dirty="0" smtClean="0"/>
              <a:t>束尺寸（</a:t>
            </a:r>
            <a:r>
              <a:rPr lang="en-US" altLang="zh-CN" sz="1800" dirty="0" smtClean="0"/>
              <a:t>2.8GeV</a:t>
            </a:r>
            <a:r>
              <a:rPr lang="zh-CN" altLang="en-US" sz="1800" dirty="0" smtClean="0"/>
              <a:t>时注入束发射度变小）</a:t>
            </a:r>
            <a:r>
              <a:rPr lang="en-US" altLang="zh-CN" sz="1800" dirty="0" smtClean="0"/>
              <a:t>+</a:t>
            </a:r>
            <a:r>
              <a:rPr lang="en-US" altLang="zh-CN" sz="1800" dirty="0"/>
              <a:t>6</a:t>
            </a:r>
            <a:r>
              <a:rPr lang="zh-CN" altLang="en-US" sz="1800" dirty="0"/>
              <a:t>倍循环</a:t>
            </a:r>
            <a:r>
              <a:rPr lang="zh-CN" altLang="en-US" sz="1800" dirty="0" smtClean="0"/>
              <a:t>束尺寸（</a:t>
            </a:r>
            <a:r>
              <a:rPr lang="en-US" altLang="zh-CN" sz="1800" dirty="0"/>
              <a:t> 2.8GeV</a:t>
            </a:r>
            <a:r>
              <a:rPr lang="zh-CN" altLang="en-US" sz="1800" dirty="0"/>
              <a:t>时</a:t>
            </a:r>
            <a:r>
              <a:rPr lang="zh-CN" altLang="en-US" sz="1800" dirty="0" smtClean="0"/>
              <a:t>循环束发射度变大）</a:t>
            </a:r>
            <a:r>
              <a:rPr lang="en-US" altLang="zh-CN" sz="1800" dirty="0" smtClean="0"/>
              <a:t>+</a:t>
            </a:r>
            <a:r>
              <a:rPr lang="zh-CN" altLang="en-US" sz="1800" dirty="0"/>
              <a:t>切割板厚</a:t>
            </a:r>
            <a:r>
              <a:rPr lang="zh-CN" altLang="en-US" sz="1800" dirty="0" smtClean="0"/>
              <a:t>度，</a:t>
            </a:r>
            <a:r>
              <a:rPr lang="zh-CN" altLang="en-US" sz="1800" dirty="0"/>
              <a:t>等效为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倍循环束</a:t>
            </a:r>
            <a:r>
              <a:rPr lang="zh-CN" altLang="en-US" sz="1800" dirty="0"/>
              <a:t>尺</a:t>
            </a:r>
            <a:r>
              <a:rPr lang="zh-CN" altLang="en-US" sz="1800" dirty="0" smtClean="0"/>
              <a:t>寸</a:t>
            </a:r>
            <a:endParaRPr lang="en-US" altLang="zh-CN" sz="1800" dirty="0" smtClean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/>
              <a:t>垂</a:t>
            </a:r>
            <a:r>
              <a:rPr lang="zh-CN" altLang="en-US" sz="1800" dirty="0" smtClean="0"/>
              <a:t>直方向</a:t>
            </a:r>
            <a:r>
              <a:rPr lang="zh-CN" altLang="en-US" sz="1800" dirty="0"/>
              <a:t>束流清晰区定义：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倍</a:t>
            </a:r>
            <a:r>
              <a:rPr lang="zh-CN" altLang="en-US" sz="1800" dirty="0"/>
              <a:t>循环束尺</a:t>
            </a:r>
            <a:r>
              <a:rPr lang="zh-CN" altLang="en-US" sz="1800" dirty="0" smtClean="0"/>
              <a:t>寸</a:t>
            </a:r>
            <a:endParaRPr lang="en-US" altLang="zh-CN" sz="1800" dirty="0" smtClean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FF0000"/>
                </a:solidFill>
              </a:rPr>
              <a:t>动力</a:t>
            </a:r>
            <a:r>
              <a:rPr lang="zh-CN" altLang="en-US" sz="1800" dirty="0" smtClean="0">
                <a:solidFill>
                  <a:srgbClr val="FF0000"/>
                </a:solidFill>
              </a:rPr>
              <a:t>学孔径可以满足要求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92080" y="3687415"/>
            <a:ext cx="2919853" cy="2693913"/>
            <a:chOff x="5468571" y="1556792"/>
            <a:chExt cx="2919853" cy="2693913"/>
          </a:xfrm>
        </p:grpSpPr>
        <p:sp>
          <p:nvSpPr>
            <p:cNvPr id="10" name="矩形 9"/>
            <p:cNvSpPr/>
            <p:nvPr/>
          </p:nvSpPr>
          <p:spPr>
            <a:xfrm>
              <a:off x="6764715" y="1556792"/>
              <a:ext cx="216024" cy="2376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893560" y="1914970"/>
              <a:ext cx="799147" cy="165804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00819" y="2132856"/>
              <a:ext cx="684076" cy="108012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6980739" y="3501008"/>
              <a:ext cx="106211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5893560" y="3653408"/>
              <a:ext cx="85315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68571" y="3789040"/>
              <a:ext cx="1375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4</a:t>
              </a:r>
              <a:r>
                <a:rPr lang="en-US" altLang="zh-CN" sz="2400" b="1" dirty="0" smtClean="0">
                  <a:latin typeface="Symbol" panose="05050102010706020507" pitchFamily="18" charset="2"/>
                </a:rPr>
                <a:t>s</a:t>
              </a:r>
              <a:r>
                <a:rPr lang="zh-CN" altLang="en-US" b="1" dirty="0" smtClean="0"/>
                <a:t>注入束</a:t>
              </a:r>
              <a:endParaRPr lang="zh-CN" alt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3213" y="3789039"/>
              <a:ext cx="1375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6</a:t>
              </a:r>
              <a:r>
                <a:rPr lang="en-US" altLang="zh-CN" sz="2400" b="1" dirty="0" smtClean="0">
                  <a:latin typeface="Symbol" panose="05050102010706020507" pitchFamily="18" charset="2"/>
                </a:rPr>
                <a:t>s</a:t>
              </a:r>
              <a:r>
                <a:rPr lang="zh-CN" altLang="en-US" b="1" dirty="0"/>
                <a:t>循环</a:t>
              </a:r>
              <a:r>
                <a:rPr lang="zh-CN" altLang="en-US" b="1" dirty="0" smtClean="0"/>
                <a:t>束</a:t>
              </a:r>
              <a:endParaRPr lang="zh-CN" altLang="en-US" sz="20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98445" y="3175354"/>
            <a:ext cx="99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切割板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598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9009"/>
            <a:ext cx="3368844" cy="25266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23727" y="4077072"/>
            <a:ext cx="18004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内环二极铁样机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42625"/>
            <a:ext cx="4961160" cy="28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697848"/>
            <a:ext cx="8318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内</a:t>
            </a:r>
            <a:r>
              <a:rPr lang="zh-CN" altLang="en-US" sz="2000" dirty="0">
                <a:solidFill>
                  <a:prstClr val="black"/>
                </a:solidFill>
              </a:rPr>
              <a:t>环二极磁铁强度超出磁测数据范</a:t>
            </a:r>
            <a:r>
              <a:rPr lang="zh-CN" altLang="en-US" sz="2000" dirty="0" smtClean="0">
                <a:solidFill>
                  <a:prstClr val="black"/>
                </a:solidFill>
              </a:rPr>
              <a:t>围（</a:t>
            </a:r>
            <a:r>
              <a:rPr lang="zh-CN" altLang="en-US" sz="2000" dirty="0" smtClean="0"/>
              <a:t>原</a:t>
            </a:r>
            <a:r>
              <a:rPr lang="zh-CN" altLang="en-US" sz="2000" dirty="0"/>
              <a:t>最大磁测电流</a:t>
            </a:r>
            <a:r>
              <a:rPr lang="en-US" altLang="zh-CN" sz="2000" dirty="0" smtClean="0"/>
              <a:t>900A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2.2GeV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对内</a:t>
            </a:r>
            <a:r>
              <a:rPr lang="zh-CN" altLang="en-US" sz="2000" dirty="0">
                <a:solidFill>
                  <a:prstClr val="black"/>
                </a:solidFill>
              </a:rPr>
              <a:t>环二极磁</a:t>
            </a:r>
            <a:r>
              <a:rPr lang="zh-CN" altLang="en-US" sz="2000" dirty="0" smtClean="0">
                <a:solidFill>
                  <a:prstClr val="black"/>
                </a:solidFill>
              </a:rPr>
              <a:t>铁的样铁</a:t>
            </a:r>
            <a:r>
              <a:rPr lang="zh-CN" altLang="en-US" sz="2000" dirty="0" smtClean="0"/>
              <a:t>重新进行了测量，测量至</a:t>
            </a:r>
            <a:r>
              <a:rPr lang="en-US" altLang="zh-CN" sz="2000" dirty="0"/>
              <a:t>1250A</a:t>
            </a:r>
            <a:r>
              <a:rPr lang="zh-CN" altLang="en-US" sz="2000" dirty="0"/>
              <a:t>（</a:t>
            </a:r>
            <a:r>
              <a:rPr lang="en-US" altLang="zh-CN" sz="2000" dirty="0"/>
              <a:t>2.8GeV</a:t>
            </a:r>
            <a:r>
              <a:rPr lang="zh-CN" altLang="en-US" sz="2000" dirty="0"/>
              <a:t>）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测</a:t>
            </a:r>
            <a:r>
              <a:rPr lang="zh-CN" altLang="en-US" sz="2000" dirty="0" smtClean="0"/>
              <a:t>量结果显示，通过提高励磁电流，</a:t>
            </a:r>
            <a:r>
              <a:rPr lang="zh-CN" altLang="en-US" sz="2000" dirty="0" smtClean="0">
                <a:solidFill>
                  <a:srgbClr val="FF0000"/>
                </a:solidFill>
              </a:rPr>
              <a:t>磁铁可以满足</a:t>
            </a:r>
            <a:r>
              <a:rPr lang="en-US" altLang="zh-CN" sz="2000" dirty="0" smtClean="0">
                <a:solidFill>
                  <a:srgbClr val="FF0000"/>
                </a:solidFill>
              </a:rPr>
              <a:t>2.8GeV</a:t>
            </a:r>
            <a:r>
              <a:rPr lang="zh-CN" altLang="en-US" sz="2000" dirty="0" smtClean="0">
                <a:solidFill>
                  <a:srgbClr val="FF0000"/>
                </a:solidFill>
              </a:rPr>
              <a:t>要求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 </a:t>
            </a:r>
            <a:r>
              <a:rPr lang="zh-CN" altLang="en-US" sz="2000" dirty="0" smtClean="0"/>
              <a:t>励磁电流和发热功率变大，对电源和通用提出新的要求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66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323727" y="4077072"/>
            <a:ext cx="18004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dirty="0" smtClean="0">
                <a:solidFill>
                  <a:prstClr val="black"/>
                </a:solidFill>
              </a:rPr>
              <a:t>内环二极铁样机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314" y="4509120"/>
            <a:ext cx="8318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全环四分之一的四极磁铁超出最大磁测数据范围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超</a:t>
            </a:r>
            <a:r>
              <a:rPr lang="zh-CN" altLang="en-US" sz="2000" dirty="0" smtClean="0"/>
              <a:t>限个数最多的四极磁铁类型（</a:t>
            </a:r>
            <a:r>
              <a:rPr lang="en-US" altLang="zh-CN" sz="2000" dirty="0" smtClean="0"/>
              <a:t>105Q</a:t>
            </a:r>
            <a:r>
              <a:rPr lang="zh-CN" altLang="en-US" sz="2000" dirty="0" smtClean="0"/>
              <a:t>）原最大磁测电流</a:t>
            </a:r>
            <a:r>
              <a:rPr lang="en-US" altLang="zh-CN" sz="2000" dirty="0" smtClean="0"/>
              <a:t>162A</a:t>
            </a:r>
            <a:r>
              <a:rPr lang="zh-CN" altLang="en-US" sz="2000" dirty="0" smtClean="0"/>
              <a:t>，重新测量至</a:t>
            </a:r>
            <a:r>
              <a:rPr lang="en-US" altLang="zh-CN" sz="2000" dirty="0" smtClean="0"/>
              <a:t>200A</a:t>
            </a:r>
            <a:r>
              <a:rPr lang="zh-CN" altLang="en-US" sz="2000" dirty="0" smtClean="0"/>
              <a:t>（电源最大电流）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磁场已进入饱和区，且极头场强大，无法通过加工新铁进一步提高场强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讨论后决定</a:t>
            </a:r>
            <a:r>
              <a:rPr lang="zh-CN" altLang="en-US" sz="2000" dirty="0">
                <a:solidFill>
                  <a:srgbClr val="FF0000"/>
                </a:solidFill>
              </a:rPr>
              <a:t>从物理设计上降低</a:t>
            </a:r>
            <a:r>
              <a:rPr lang="en-US" altLang="zh-CN" sz="2000" dirty="0">
                <a:solidFill>
                  <a:srgbClr val="FF0000"/>
                </a:solidFill>
              </a:rPr>
              <a:t>Q</a:t>
            </a:r>
            <a:r>
              <a:rPr lang="zh-CN" altLang="en-US" sz="2000" dirty="0">
                <a:solidFill>
                  <a:srgbClr val="FF0000"/>
                </a:solidFill>
              </a:rPr>
              <a:t>铁强度</a:t>
            </a:r>
            <a:r>
              <a:rPr lang="zh-CN" altLang="en-US" sz="2000" dirty="0"/>
              <a:t>至当前磁测数据范围内，会牺牲部分机器性能（预计发射度会有所增大）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5" y="1454144"/>
            <a:ext cx="2146145" cy="286152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17" y="1351032"/>
            <a:ext cx="4579412" cy="289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376857" y="3284984"/>
            <a:ext cx="2481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effectLst/>
              </a:rPr>
              <a:t>105Q</a:t>
            </a:r>
            <a:r>
              <a:rPr lang="zh-CN" altLang="en-US" sz="1600" dirty="0"/>
              <a:t>样机磁铁</a:t>
            </a:r>
            <a:r>
              <a:rPr lang="zh-CN" altLang="en-US" sz="1600" dirty="0" smtClean="0"/>
              <a:t>的磁场测量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34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1" y="2726588"/>
            <a:ext cx="3733242" cy="27464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25627"/>
            <a:ext cx="3892486" cy="2863613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Q1A/B </a:t>
            </a:r>
            <a:r>
              <a:rPr lang="zh-CN" altLang="en-US" sz="2800" dirty="0">
                <a:latin typeface="+mn-lt"/>
                <a:ea typeface="+mn-ea"/>
                <a:cs typeface="+mn-cs"/>
              </a:rPr>
              <a:t>励磁曲</a:t>
            </a:r>
            <a:r>
              <a:rPr lang="zh-CN" altLang="en-US" sz="2800" dirty="0" smtClean="0">
                <a:latin typeface="+mn-lt"/>
                <a:ea typeface="+mn-ea"/>
                <a:cs typeface="+mn-cs"/>
              </a:rPr>
              <a:t>线和温升</a:t>
            </a:r>
            <a:endParaRPr lang="zh-CN" alt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74061"/>
            <a:ext cx="7789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Q1A</a:t>
            </a:r>
            <a:r>
              <a:rPr lang="zh-CN" altLang="en-US" sz="1400" dirty="0"/>
              <a:t>目标</a:t>
            </a:r>
            <a:r>
              <a:rPr lang="zh-CN" altLang="en-US" sz="1400" dirty="0" smtClean="0"/>
              <a:t>工作电流</a:t>
            </a:r>
            <a:r>
              <a:rPr lang="en-US" altLang="zh-CN" sz="1400" dirty="0" smtClean="0"/>
              <a:t>1473.4A@2.455GeV</a:t>
            </a:r>
            <a:r>
              <a:rPr lang="zh-CN" altLang="en-US" sz="1400" dirty="0" smtClean="0"/>
              <a:t>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1680.46A@2.8GeV</a:t>
            </a:r>
            <a:r>
              <a:rPr lang="zh-CN" altLang="en-US" sz="1400" dirty="0" smtClean="0"/>
              <a:t>），</a:t>
            </a:r>
            <a:r>
              <a:rPr lang="zh-CN" altLang="en-US" sz="1400" dirty="0"/>
              <a:t>磁测至</a:t>
            </a:r>
            <a:r>
              <a:rPr lang="en-US" altLang="zh-CN" sz="1400" dirty="0" smtClean="0"/>
              <a:t>1577A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，线圈温升分析结果显示</a:t>
            </a:r>
            <a:r>
              <a:rPr lang="en-US" altLang="zh-CN" sz="1400" dirty="0" smtClean="0"/>
              <a:t>1577.2A</a:t>
            </a:r>
            <a:r>
              <a:rPr lang="zh-CN" altLang="en-US" sz="1400" dirty="0" smtClean="0"/>
              <a:t>时，温升为</a:t>
            </a:r>
            <a:r>
              <a:rPr lang="en-US" altLang="zh-CN" sz="1400" dirty="0" smtClean="0"/>
              <a:t>23.4</a:t>
            </a:r>
            <a:r>
              <a:rPr lang="zh-CN" altLang="en-US" sz="1400" dirty="0" smtClean="0"/>
              <a:t>℃，</a:t>
            </a:r>
            <a:r>
              <a:rPr lang="zh-CN" altLang="en-US" sz="1400" b="1" dirty="0">
                <a:solidFill>
                  <a:srgbClr val="FF0000"/>
                </a:solidFill>
              </a:rPr>
              <a:t>磁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场及温升能</a:t>
            </a:r>
            <a:r>
              <a:rPr lang="zh-CN" altLang="en-US" sz="1400" b="1" dirty="0">
                <a:solidFill>
                  <a:srgbClr val="FF0000"/>
                </a:solidFill>
              </a:rPr>
              <a:t>否满足</a:t>
            </a:r>
            <a:r>
              <a:rPr lang="en-US" altLang="zh-CN" sz="1400" b="1" dirty="0">
                <a:solidFill>
                  <a:srgbClr val="FF0000"/>
                </a:solidFill>
              </a:rPr>
              <a:t>2.8GeV</a:t>
            </a:r>
            <a:r>
              <a:rPr lang="zh-CN" altLang="en-US" sz="1400" b="1" dirty="0">
                <a:solidFill>
                  <a:srgbClr val="FF0000"/>
                </a:solidFill>
              </a:rPr>
              <a:t>要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求需要重新进行模拟及测量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Q1B</a:t>
            </a:r>
            <a:r>
              <a:rPr lang="zh-CN" altLang="en-US" sz="1400" dirty="0"/>
              <a:t>目标工作电流</a:t>
            </a:r>
            <a:r>
              <a:rPr lang="en-US" altLang="zh-CN" sz="1400" dirty="0" smtClean="0"/>
              <a:t>1056.4A@2.455GeV</a:t>
            </a:r>
            <a:r>
              <a:rPr lang="zh-CN" altLang="en-US" sz="1400" dirty="0"/>
              <a:t> 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1204.86A@2.8GeV</a:t>
            </a:r>
            <a:r>
              <a:rPr lang="zh-CN" altLang="en-US" sz="1400" dirty="0"/>
              <a:t>）， </a:t>
            </a:r>
            <a:r>
              <a:rPr lang="zh-CN" altLang="en-US" sz="1400" dirty="0" smtClean="0"/>
              <a:t>磁</a:t>
            </a:r>
            <a:r>
              <a:rPr lang="zh-CN" altLang="en-US" sz="1400" dirty="0"/>
              <a:t>测至</a:t>
            </a:r>
            <a:r>
              <a:rPr lang="en-US" altLang="zh-CN" sz="1400" dirty="0" smtClean="0"/>
              <a:t>1262.78A</a:t>
            </a:r>
            <a:r>
              <a:rPr lang="zh-CN" altLang="en-US" sz="1400" dirty="0" smtClean="0"/>
              <a:t>，线</a:t>
            </a:r>
            <a:r>
              <a:rPr lang="zh-CN" altLang="en-US" sz="1400" dirty="0"/>
              <a:t>圈温升分</a:t>
            </a:r>
            <a:r>
              <a:rPr lang="zh-CN" altLang="en-US" sz="1400" dirty="0" smtClean="0"/>
              <a:t>析结果显示</a:t>
            </a:r>
            <a:r>
              <a:rPr lang="en-US" altLang="zh-CN" sz="1400" dirty="0" smtClean="0"/>
              <a:t>1262.78A</a:t>
            </a:r>
            <a:r>
              <a:rPr lang="zh-CN" altLang="en-US" sz="1400" dirty="0" smtClean="0"/>
              <a:t>时</a:t>
            </a:r>
            <a:r>
              <a:rPr lang="zh-CN" altLang="en-US" sz="1400" dirty="0"/>
              <a:t>，温升</a:t>
            </a:r>
            <a:r>
              <a:rPr lang="zh-CN" altLang="en-US" sz="1400" dirty="0" smtClean="0"/>
              <a:t>为</a:t>
            </a:r>
            <a:r>
              <a:rPr lang="en-US" altLang="zh-CN" sz="1400" dirty="0" smtClean="0"/>
              <a:t>15.6</a:t>
            </a:r>
            <a:r>
              <a:rPr lang="zh-CN" altLang="en-US" sz="1400" dirty="0" smtClean="0"/>
              <a:t>℃，</a:t>
            </a:r>
            <a:r>
              <a:rPr lang="en-US" altLang="zh-CN" sz="1400" b="1" dirty="0">
                <a:solidFill>
                  <a:srgbClr val="FF0000"/>
                </a:solidFill>
              </a:rPr>
              <a:t>Q1B</a:t>
            </a:r>
            <a:r>
              <a:rPr lang="zh-CN" altLang="en-US" sz="1400" b="1" dirty="0">
                <a:solidFill>
                  <a:srgbClr val="FF0000"/>
                </a:solidFill>
              </a:rPr>
              <a:t>可以满足</a:t>
            </a:r>
            <a:r>
              <a:rPr lang="en-US" altLang="zh-CN" sz="1400" b="1" dirty="0">
                <a:solidFill>
                  <a:srgbClr val="FF0000"/>
                </a:solidFill>
              </a:rPr>
              <a:t>2.8GeV</a:t>
            </a:r>
            <a:r>
              <a:rPr lang="zh-CN" altLang="en-US" sz="1400" b="1" dirty="0">
                <a:solidFill>
                  <a:srgbClr val="FF0000"/>
                </a:solidFill>
              </a:rPr>
              <a:t>要求</a:t>
            </a:r>
            <a:r>
              <a:rPr lang="zh-CN" altLang="en-US" sz="1400" dirty="0" smtClean="0"/>
              <a:t>。</a:t>
            </a:r>
            <a:endParaRPr lang="en-US" altLang="zh-CN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128345" y="57332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磁测数据提供：邱静 、李黎</a:t>
            </a:r>
            <a:endParaRPr lang="en-US" altLang="zh-CN" sz="1600" dirty="0" smtClean="0"/>
          </a:p>
          <a:p>
            <a:r>
              <a:rPr lang="zh-CN" altLang="en-US" sz="1600" dirty="0" smtClean="0"/>
              <a:t>温升分析数据提供：邱静、陈沅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55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l"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ISPB </a:t>
            </a:r>
            <a:r>
              <a:rPr lang="zh-CN" altLang="en-US" sz="2800" dirty="0">
                <a:latin typeface="+mn-lt"/>
                <a:ea typeface="+mn-ea"/>
                <a:cs typeface="+mn-cs"/>
              </a:rPr>
              <a:t>励磁曲</a:t>
            </a:r>
            <a:r>
              <a:rPr lang="zh-CN" altLang="en-US" sz="2800" dirty="0" smtClean="0">
                <a:latin typeface="+mn-lt"/>
                <a:ea typeface="+mn-ea"/>
                <a:cs typeface="+mn-cs"/>
              </a:rPr>
              <a:t>线和温升</a:t>
            </a:r>
            <a:endParaRPr lang="zh-CN" alt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9" y="3573016"/>
            <a:ext cx="3608659" cy="2654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7" y="3573016"/>
            <a:ext cx="3608659" cy="26548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9856" y="1196752"/>
            <a:ext cx="7394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ISPB</a:t>
            </a:r>
            <a:r>
              <a:rPr lang="zh-CN" altLang="en-US" sz="1600" dirty="0" smtClean="0"/>
              <a:t>目</a:t>
            </a:r>
            <a:r>
              <a:rPr lang="zh-CN" altLang="en-US" sz="1600" dirty="0"/>
              <a:t>标工作电流</a:t>
            </a:r>
            <a:r>
              <a:rPr lang="en-US" altLang="zh-CN" sz="1600" dirty="0" smtClean="0"/>
              <a:t>1337.3A@2.455GeV</a:t>
            </a:r>
            <a:r>
              <a:rPr lang="zh-CN" altLang="en-US" sz="1600" dirty="0"/>
              <a:t> （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1525.23A@2.8GeV</a:t>
            </a:r>
            <a:r>
              <a:rPr lang="zh-CN" altLang="en-US" sz="1600" dirty="0"/>
              <a:t>），最大磁测电流</a:t>
            </a:r>
            <a:r>
              <a:rPr lang="en-US" altLang="zh-CN" sz="1600" dirty="0" smtClean="0"/>
              <a:t>1300A</a:t>
            </a:r>
            <a:r>
              <a:rPr lang="zh-CN" altLang="en-US" sz="1600" dirty="0" smtClean="0"/>
              <a:t> 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ISPB</a:t>
            </a:r>
            <a:r>
              <a:rPr lang="zh-CN" altLang="en-US" sz="1600" dirty="0" smtClean="0"/>
              <a:t>线圈温升测试报告显示，</a:t>
            </a:r>
            <a:r>
              <a:rPr lang="en-US" altLang="zh-CN" sz="1600" dirty="0" smtClean="0"/>
              <a:t>1326A</a:t>
            </a:r>
            <a:r>
              <a:rPr lang="zh-CN" altLang="en-US" sz="1600" dirty="0" smtClean="0"/>
              <a:t>时实际测量温升为</a:t>
            </a:r>
            <a:r>
              <a:rPr lang="en-US" altLang="zh-CN" sz="1600" dirty="0" smtClean="0"/>
              <a:t>23.2</a:t>
            </a:r>
            <a:r>
              <a:rPr lang="zh-CN" altLang="en-US" sz="1600" dirty="0" smtClean="0"/>
              <a:t>℃，</a:t>
            </a:r>
            <a:r>
              <a:rPr lang="en-US" altLang="zh-CN" sz="1600" dirty="0" smtClean="0"/>
              <a:t>1520A</a:t>
            </a:r>
            <a:r>
              <a:rPr lang="zh-CN" altLang="en-US" sz="1600" dirty="0" smtClean="0"/>
              <a:t>时</a:t>
            </a:r>
            <a:r>
              <a:rPr lang="en-US" altLang="zh-CN" sz="1600" dirty="0" smtClean="0"/>
              <a:t>35.5</a:t>
            </a:r>
            <a:r>
              <a:rPr lang="zh-CN" altLang="en-US" sz="1600" dirty="0" smtClean="0"/>
              <a:t>摄氏度（陈沅</a:t>
            </a:r>
            <a:r>
              <a:rPr lang="zh-CN" altLang="en-US" sz="1600" dirty="0"/>
              <a:t>） （</a:t>
            </a:r>
            <a:r>
              <a:rPr lang="en-US" altLang="zh-CN" sz="1600" b="1" dirty="0" smtClean="0"/>
              <a:t>1525.23A@2.8GeV</a:t>
            </a:r>
            <a:r>
              <a:rPr lang="zh-CN" altLang="en-US" sz="1600" b="1" dirty="0" smtClean="0"/>
              <a:t>的与测试报告中的最大流强接近，因此温升应该也约为</a:t>
            </a:r>
            <a:r>
              <a:rPr lang="en-US" altLang="zh-CN" sz="1600" b="1" dirty="0" smtClean="0"/>
              <a:t>35.5</a:t>
            </a:r>
            <a:r>
              <a:rPr lang="zh-CN" altLang="en-US" sz="1600" b="1" dirty="0" smtClean="0"/>
              <a:t>摄氏度</a:t>
            </a:r>
            <a:r>
              <a:rPr lang="en-US" altLang="zh-CN" sz="1600" b="1" dirty="0" smtClean="0"/>
              <a:t>@2.8GeV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ISPB</a:t>
            </a:r>
            <a:r>
              <a:rPr lang="zh-CN" altLang="en-US" sz="1600" dirty="0" smtClean="0"/>
              <a:t>强度能否满足</a:t>
            </a:r>
            <a:r>
              <a:rPr lang="en-US" altLang="zh-CN" sz="1600" dirty="0" smtClean="0"/>
              <a:t>2.8GeV</a:t>
            </a:r>
            <a:r>
              <a:rPr lang="zh-CN" altLang="en-US" sz="1600" dirty="0" smtClean="0"/>
              <a:t>能量要求，</a:t>
            </a:r>
            <a:r>
              <a:rPr lang="zh-CN" altLang="en-US" sz="1600" dirty="0" smtClean="0">
                <a:solidFill>
                  <a:srgbClr val="FF0000"/>
                </a:solidFill>
              </a:rPr>
              <a:t>需要进一步的评估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1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6986" y="4365104"/>
            <a:ext cx="8318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超导</a:t>
            </a:r>
            <a:r>
              <a:rPr lang="en-US" altLang="zh-CN" sz="2000" dirty="0" smtClean="0"/>
              <a:t>SCQ</a:t>
            </a:r>
            <a:r>
              <a:rPr lang="zh-CN" altLang="en-US" sz="2000" dirty="0" smtClean="0"/>
              <a:t>原最大磁测电流</a:t>
            </a:r>
            <a:r>
              <a:rPr lang="en-US" altLang="zh-CN" sz="2000" dirty="0" smtClean="0"/>
              <a:t>530A</a:t>
            </a:r>
            <a:r>
              <a:rPr lang="zh-CN" altLang="en-US" sz="2000" dirty="0" smtClean="0"/>
              <a:t>，失超电流</a:t>
            </a:r>
            <a:r>
              <a:rPr lang="en-US" altLang="zh-CN" sz="2000" dirty="0" smtClean="0"/>
              <a:t>580A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2.8GeV</a:t>
            </a:r>
            <a:r>
              <a:rPr lang="zh-CN" altLang="en-US" sz="2000" dirty="0" smtClean="0"/>
              <a:t>时所需励磁电流</a:t>
            </a:r>
            <a:r>
              <a:rPr lang="en-US" altLang="zh-CN" sz="2000" dirty="0" smtClean="0"/>
              <a:t>625A</a:t>
            </a:r>
            <a:r>
              <a:rPr lang="zh-CN" altLang="en-US" sz="2000" dirty="0" smtClean="0"/>
              <a:t>，已经</a:t>
            </a:r>
            <a:r>
              <a:rPr lang="zh-CN" altLang="en-US" sz="2000" dirty="0" smtClean="0">
                <a:solidFill>
                  <a:srgbClr val="FF0000"/>
                </a:solidFill>
              </a:rPr>
              <a:t>超过了失超电流阈值，需要替换为新的</a:t>
            </a:r>
            <a:r>
              <a:rPr lang="en-US" altLang="zh-CN" sz="2000" dirty="0" smtClean="0">
                <a:solidFill>
                  <a:srgbClr val="FF0000"/>
                </a:solidFill>
              </a:rPr>
              <a:t>SCQ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已经把新</a:t>
            </a:r>
            <a:r>
              <a:rPr lang="en-US" altLang="zh-CN" sz="2000" dirty="0" smtClean="0"/>
              <a:t>SCQ</a:t>
            </a:r>
            <a:r>
              <a:rPr lang="zh-CN" altLang="en-US" sz="2000" dirty="0" smtClean="0"/>
              <a:t>的设计指标发送给磁铁组及相关人员，正在进行相关设计工作</a:t>
            </a:r>
            <a:endParaRPr lang="en-US" altLang="zh-CN" sz="20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为</a:t>
            </a:r>
            <a:r>
              <a:rPr lang="zh-CN" altLang="en-US" sz="2000" dirty="0">
                <a:solidFill>
                  <a:prstClr val="black"/>
                </a:solidFill>
              </a:rPr>
              <a:t>了防</a:t>
            </a:r>
            <a:r>
              <a:rPr lang="zh-CN" altLang="en-US" sz="2000" dirty="0" smtClean="0">
                <a:solidFill>
                  <a:prstClr val="black"/>
                </a:solidFill>
              </a:rPr>
              <a:t>止新</a:t>
            </a:r>
            <a:r>
              <a:rPr lang="en-US" altLang="zh-CN" sz="2000" dirty="0" smtClean="0">
                <a:solidFill>
                  <a:prstClr val="black"/>
                </a:solidFill>
              </a:rPr>
              <a:t>SCQ</a:t>
            </a:r>
            <a:r>
              <a:rPr lang="zh-CN" altLang="en-US" sz="2000" dirty="0" smtClean="0">
                <a:solidFill>
                  <a:prstClr val="black"/>
                </a:solidFill>
              </a:rPr>
              <a:t>未能在</a:t>
            </a:r>
            <a:r>
              <a:rPr lang="en-US" altLang="zh-CN" sz="2000" dirty="0" smtClean="0">
                <a:solidFill>
                  <a:prstClr val="black"/>
                </a:solidFill>
              </a:rPr>
              <a:t>2014</a:t>
            </a:r>
            <a:r>
              <a:rPr lang="zh-CN" altLang="en-US" sz="2000" dirty="0" smtClean="0">
                <a:solidFill>
                  <a:prstClr val="black"/>
                </a:solidFill>
              </a:rPr>
              <a:t>年</a:t>
            </a:r>
            <a:r>
              <a:rPr lang="en-US" altLang="zh-CN" sz="2000" dirty="0" smtClean="0">
                <a:solidFill>
                  <a:prstClr val="black"/>
                </a:solidFill>
              </a:rPr>
              <a:t>7</a:t>
            </a:r>
            <a:r>
              <a:rPr lang="zh-CN" altLang="en-US" sz="2000" dirty="0" smtClean="0">
                <a:solidFill>
                  <a:prstClr val="black"/>
                </a:solidFill>
              </a:rPr>
              <a:t>月前完成</a:t>
            </a:r>
            <a:r>
              <a:rPr lang="zh-CN" altLang="en-US" sz="2000" dirty="0">
                <a:solidFill>
                  <a:prstClr val="black"/>
                </a:solidFill>
              </a:rPr>
              <a:t>加工</a:t>
            </a:r>
            <a:r>
              <a:rPr lang="zh-CN" altLang="en-US" sz="2000" dirty="0" smtClean="0">
                <a:solidFill>
                  <a:prstClr val="black"/>
                </a:solidFill>
              </a:rPr>
              <a:t>，设计了</a:t>
            </a:r>
            <a:r>
              <a:rPr lang="zh-CN" altLang="en-US" sz="2000" dirty="0">
                <a:solidFill>
                  <a:prstClr val="black"/>
                </a:solidFill>
              </a:rPr>
              <a:t>使用现有</a:t>
            </a:r>
            <a:r>
              <a:rPr lang="en-US" altLang="zh-CN" sz="2000" dirty="0">
                <a:solidFill>
                  <a:prstClr val="black"/>
                </a:solidFill>
              </a:rPr>
              <a:t>SCQ</a:t>
            </a:r>
            <a:r>
              <a:rPr lang="zh-CN" altLang="en-US" sz="2000" dirty="0">
                <a:solidFill>
                  <a:prstClr val="black"/>
                </a:solidFill>
              </a:rPr>
              <a:t>运行在</a:t>
            </a:r>
            <a:r>
              <a:rPr lang="en-US" altLang="zh-CN" sz="2000" dirty="0">
                <a:solidFill>
                  <a:prstClr val="black"/>
                </a:solidFill>
              </a:rPr>
              <a:t>2.8GeV</a:t>
            </a:r>
            <a:r>
              <a:rPr lang="zh-CN" altLang="en-US" sz="2000" dirty="0">
                <a:solidFill>
                  <a:prstClr val="black"/>
                </a:solidFill>
              </a:rPr>
              <a:t>的备用方</a:t>
            </a:r>
            <a:r>
              <a:rPr lang="zh-CN" altLang="en-US" sz="2000" dirty="0" smtClean="0">
                <a:solidFill>
                  <a:prstClr val="black"/>
                </a:solidFill>
              </a:rPr>
              <a:t>案</a:t>
            </a:r>
            <a:endParaRPr lang="zh-CN" alt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8695"/>
            <a:ext cx="4210268" cy="26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021865" y="1406030"/>
            <a:ext cx="3594682" cy="2792363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 flipV="1">
            <a:off x="8417591" y="1700808"/>
            <a:ext cx="7200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028384" y="234888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530A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44483" y="4206945"/>
            <a:ext cx="7887957" cy="2390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800" b="1" dirty="0" smtClean="0"/>
              <a:t>2.8GeV</a:t>
            </a:r>
            <a:r>
              <a:rPr lang="zh-CN" altLang="en-US" sz="2800" b="1" dirty="0" smtClean="0"/>
              <a:t>备用方案设计：</a:t>
            </a:r>
            <a:endParaRPr lang="en-US" altLang="zh-CN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SCQ</a:t>
            </a:r>
            <a:r>
              <a:rPr lang="zh-CN" altLang="en-US" sz="2200" dirty="0" smtClean="0"/>
              <a:t>降梯度运行，</a:t>
            </a:r>
            <a:r>
              <a:rPr lang="en-US" altLang="zh-CN" sz="2200" dirty="0" smtClean="0"/>
              <a:t>2.8GeV</a:t>
            </a:r>
            <a:r>
              <a:rPr lang="zh-CN" altLang="en-US" sz="2200" dirty="0" smtClean="0"/>
              <a:t>时励磁电流降低为</a:t>
            </a:r>
            <a:r>
              <a:rPr lang="en-US" altLang="zh-CN" sz="2200" dirty="0" smtClean="0"/>
              <a:t>549A</a:t>
            </a:r>
            <a:r>
              <a:rPr lang="zh-CN" altLang="en-US" sz="2200" dirty="0" smtClean="0"/>
              <a:t>，为当前</a:t>
            </a:r>
            <a:r>
              <a:rPr lang="en-US" altLang="zh-CN" sz="2200" dirty="0" smtClean="0"/>
              <a:t>SCQ</a:t>
            </a:r>
            <a:r>
              <a:rPr lang="zh-CN" altLang="en-US" sz="2200" dirty="0" smtClean="0"/>
              <a:t>正常运行过的最大电流</a:t>
            </a: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束流发射度为</a:t>
            </a:r>
            <a:r>
              <a:rPr lang="en-US" altLang="zh-CN" sz="2200" dirty="0" smtClean="0"/>
              <a:t>200nm</a:t>
            </a:r>
            <a:r>
              <a:rPr lang="zh-CN" altLang="en-US" sz="2200" dirty="0" smtClean="0"/>
              <a:t>，与直接</a:t>
            </a:r>
            <a:r>
              <a:rPr lang="en-US" altLang="zh-CN" sz="2200" dirty="0" smtClean="0"/>
              <a:t>scale SCQ</a:t>
            </a:r>
            <a:r>
              <a:rPr lang="zh-CN" altLang="en-US" sz="2200" dirty="0" smtClean="0"/>
              <a:t>的</a:t>
            </a:r>
            <a:r>
              <a:rPr lang="en-US" altLang="zh-CN" sz="2200" dirty="0" smtClean="0"/>
              <a:t>lattice</a:t>
            </a:r>
            <a:r>
              <a:rPr lang="zh-CN" altLang="en-US" sz="2200" dirty="0" smtClean="0"/>
              <a:t>发射度相当</a:t>
            </a: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动力学孔径大小满足束流注入的需求</a:t>
            </a: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zh-CN" sz="2200" dirty="0" smtClean="0">
                <a:solidFill>
                  <a:srgbClr val="FF0000"/>
                </a:solidFill>
              </a:rPr>
              <a:t>y*</a:t>
            </a:r>
            <a:r>
              <a:rPr lang="zh-CN" altLang="en-US" sz="2200" dirty="0" smtClean="0">
                <a:solidFill>
                  <a:srgbClr val="FF0000"/>
                </a:solidFill>
              </a:rPr>
              <a:t>增大为</a:t>
            </a:r>
            <a:r>
              <a:rPr lang="en-US" altLang="zh-CN" sz="2200" dirty="0" smtClean="0">
                <a:solidFill>
                  <a:srgbClr val="FF0000"/>
                </a:solidFill>
              </a:rPr>
              <a:t>6cm</a:t>
            </a:r>
            <a:r>
              <a:rPr lang="zh-CN" altLang="en-US" sz="2200" dirty="0" smtClean="0"/>
              <a:t>，对撞亮度大幅度降低</a:t>
            </a: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rgbClr val="FF0000"/>
                </a:solidFill>
              </a:rPr>
              <a:t>对撞点交叉角变大，会进一步增大本</a:t>
            </a:r>
            <a:r>
              <a:rPr lang="zh-CN" altLang="en-US" sz="2200" dirty="0" smtClean="0">
                <a:solidFill>
                  <a:srgbClr val="FF0000"/>
                </a:solidFill>
              </a:rPr>
              <a:t>底</a:t>
            </a:r>
            <a:endParaRPr lang="en-US" altLang="zh-CN" sz="2200" dirty="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59743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88091" cy="26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27584" y="1052736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227964"/>
                  </p:ext>
                </p:extLst>
              </p:nvPr>
            </p:nvGraphicFramePr>
            <p:xfrm>
              <a:off x="899592" y="620688"/>
              <a:ext cx="6912768" cy="5507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296144"/>
                    <a:gridCol w="1296144"/>
                    <a:gridCol w="1440160"/>
                    <a:gridCol w="1152128"/>
                  </a:tblGrid>
                  <a:tr h="322696">
                    <a:tc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Calibri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effectLst/>
                            </a:rPr>
                            <a:t>BEPCII@2.35GeV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effectLst/>
                            </a:rPr>
                            <a:t>BEPC3@2.35GeV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BEPC3@2.8GeV</a:t>
                          </a:r>
                          <a:endParaRPr lang="zh-CN" altLang="zh-CN" sz="1400" b="1" kern="100" dirty="0" smtClean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B3@2.8GeV*</a:t>
                          </a: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高频腔压</a:t>
                          </a:r>
                          <a:r>
                            <a:rPr lang="en-US" sz="1200" kern="100">
                              <a:effectLst/>
                            </a:rPr>
                            <a:t> [MV]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1.6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3.3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3.3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同步辐射功率</a:t>
                          </a:r>
                          <a:r>
                            <a:rPr lang="en-US" sz="1200" kern="100">
                              <a:effectLst/>
                            </a:rPr>
                            <a:t> [kW]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110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250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250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 dirty="0">
                              <a:effectLst/>
                            </a:rPr>
                            <a:t>束流流强</a:t>
                          </a:r>
                          <a:r>
                            <a:rPr lang="en-US" sz="1200" kern="100" dirty="0">
                              <a:effectLst/>
                            </a:rPr>
                            <a:t> [mA]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398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900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450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442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5576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峰值亮度</a:t>
                          </a:r>
                          <a:r>
                            <a:rPr lang="en-US" sz="1200" kern="100">
                              <a:effectLst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𝟑𝟐</m:t>
                                  </m:r>
                                </m:sup>
                              </m:sSup>
                              <m:r>
                                <a:rPr lang="en-US" sz="1200" kern="100">
                                  <a:effectLst/>
                                  <a:latin typeface="Cambria Math"/>
                                </a:rPr>
                                <m:t>𝐜</m:t>
                              </m:r>
                              <m:sSup>
                                <m:sSup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kern="100">
                              <a:effectLst/>
                            </a:rPr>
                            <a:t>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3.5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7.0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1.7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41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200" kern="100">
                                  <a:effectLst/>
                                  <a:latin typeface="Cambria Math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200" kern="100">
                              <a:effectLst/>
                            </a:rPr>
                            <a:t> [m]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1.0/0.015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1.0/0.013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1.0/0.015</a:t>
                          </a:r>
                          <a:endParaRPr lang="zh-CN" altLang="zh-CN" sz="1400" b="1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1.0/0.060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 dirty="0">
                              <a:effectLst/>
                            </a:rPr>
                            <a:t>束团流</a:t>
                          </a:r>
                          <a:r>
                            <a:rPr lang="zh-CN" sz="1200" kern="100" dirty="0" smtClean="0">
                              <a:effectLst/>
                            </a:rPr>
                            <a:t>强</a:t>
                          </a:r>
                          <a:r>
                            <a:rPr lang="en-US" altLang="zh-CN" sz="1200" kern="100" dirty="0" smtClean="0">
                              <a:effectLst/>
                            </a:rPr>
                            <a:t> [mA]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7.1 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7.5 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17.0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7.4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束团数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56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120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60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087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束束参数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𝐥𝐮𝐦</m:t>
                                  </m:r>
                                </m:sub>
                              </m:sSub>
                            </m:oMath>
                          </a14:m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0.029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0.036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0.043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0.04</a:t>
                          </a:r>
                          <a:endParaRPr lang="zh-CN" sz="12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发射度</a:t>
                          </a:r>
                          <a:r>
                            <a:rPr lang="en-US" sz="1200" kern="100">
                              <a:effectLst/>
                            </a:rPr>
                            <a:t> [nmrad]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147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152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194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200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耦合度</a:t>
                          </a:r>
                          <a:r>
                            <a:rPr lang="en-US" sz="1200" kern="100">
                              <a:effectLst/>
                            </a:rPr>
                            <a:t> [%]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0.53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0.35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0.5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2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kern="100">
                                        <a:effectLst/>
                                        <a:latin typeface="Cambria Math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sz="1200" kern="100">
                                        <a:effectLst/>
                                        <a:latin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0.027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0.04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0.035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0.036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Bucket Height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0.0069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0.009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0.0096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322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自然束长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𝒛</m:t>
                                  </m:r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effectLst/>
                            </a:rPr>
                            <a:t> [cm]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1.54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1.04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1.39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 dirty="0">
                              <a:effectLst/>
                            </a:rPr>
                            <a:t>拉伸束长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2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 dirty="0">
                              <a:effectLst/>
                            </a:rPr>
                            <a:t> [cm]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1.69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1.8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altLang="en-US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半交叉角 </a:t>
                          </a: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[</a:t>
                          </a:r>
                          <a:r>
                            <a:rPr lang="en-US" altLang="zh-CN" sz="1200" b="1" kern="1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mrad</a:t>
                          </a: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]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13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227964"/>
                  </p:ext>
                </p:extLst>
              </p:nvPr>
            </p:nvGraphicFramePr>
            <p:xfrm>
              <a:off x="899592" y="620688"/>
              <a:ext cx="6912768" cy="5507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296144"/>
                    <a:gridCol w="1296144"/>
                    <a:gridCol w="1440160"/>
                    <a:gridCol w="1152128"/>
                  </a:tblGrid>
                  <a:tr h="322696">
                    <a:tc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Calibri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effectLst/>
                            </a:rPr>
                            <a:t>BEPCII@2.35GeV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effectLst/>
                            </a:rPr>
                            <a:t>BEPC3@2.35GeV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BEPC3@2.8GeV</a:t>
                          </a:r>
                          <a:endParaRPr lang="zh-CN" altLang="zh-CN" sz="1400" b="1" kern="100" dirty="0" smtClean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B3@2.8GeV*</a:t>
                          </a:r>
                          <a:endParaRPr lang="en-US" altLang="zh-CN" sz="1200" b="1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高频腔压</a:t>
                          </a:r>
                          <a:r>
                            <a:rPr lang="en-US" sz="1200" kern="100">
                              <a:effectLst/>
                            </a:rPr>
                            <a:t> [MV]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1.6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3.3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3.3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同步辐射功率</a:t>
                          </a:r>
                          <a:r>
                            <a:rPr lang="en-US" sz="1200" kern="100">
                              <a:effectLst/>
                            </a:rPr>
                            <a:t> [kW]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110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250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250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 dirty="0">
                              <a:effectLst/>
                            </a:rPr>
                            <a:t>束流流强</a:t>
                          </a:r>
                          <a:r>
                            <a:rPr lang="en-US" sz="1200" kern="100" dirty="0">
                              <a:effectLst/>
                            </a:rPr>
                            <a:t> [mA]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398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900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450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442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5576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2" t="-234066" r="-299296" b="-663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3.5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7.0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1.7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416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2" t="-498361" r="-299296" b="-8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1.0/0.015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1.0/0.013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1.0/0.015</a:t>
                          </a:r>
                          <a:endParaRPr lang="zh-CN" altLang="zh-CN" sz="1400" b="1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1.0/0.060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 dirty="0">
                              <a:effectLst/>
                            </a:rPr>
                            <a:t>束团流</a:t>
                          </a:r>
                          <a:r>
                            <a:rPr lang="zh-CN" sz="1200" kern="100" dirty="0" smtClean="0">
                              <a:effectLst/>
                            </a:rPr>
                            <a:t>强</a:t>
                          </a:r>
                          <a:r>
                            <a:rPr lang="en-US" altLang="zh-CN" sz="1200" kern="100" dirty="0" smtClean="0">
                              <a:effectLst/>
                            </a:rPr>
                            <a:t> [mA]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7.1 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7.5 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17.0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7.4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束团数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56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120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60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08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2" t="-772131" r="-299296" b="-6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0.029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0.036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0.043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0.04</a:t>
                          </a:r>
                          <a:endParaRPr lang="zh-CN" sz="1200" b="1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发射度</a:t>
                          </a:r>
                          <a:r>
                            <a:rPr lang="en-US" sz="1200" kern="100">
                              <a:effectLst/>
                            </a:rPr>
                            <a:t> [nmrad]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147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152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194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200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200" kern="100">
                              <a:effectLst/>
                            </a:rPr>
                            <a:t>耦合度</a:t>
                          </a:r>
                          <a:r>
                            <a:rPr lang="en-US" sz="1200" kern="100">
                              <a:effectLst/>
                            </a:rPr>
                            <a:t> [%]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0.53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0.35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0.5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2" t="-1203774" r="-299296" b="-4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0.027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0.04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0.035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0.036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Bucket Height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0.0069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0.009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0.0096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32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2" t="-1377778" r="-299296" b="-2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1.54</a:t>
                          </a:r>
                          <a:endParaRPr lang="zh-CN" sz="12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1.04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1.4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1.39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2" t="-1505660" r="-299296" b="-1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1.69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1.3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1.8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26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altLang="en-US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半交叉角 </a:t>
                          </a: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[</a:t>
                          </a:r>
                          <a:r>
                            <a:rPr lang="en-US" altLang="zh-CN" sz="1200" b="1" kern="1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mrad</a:t>
                          </a: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]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11</a:t>
                          </a:r>
                          <a:endParaRPr lang="zh-CN" sz="12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宋体"/>
                            </a:rPr>
                            <a:t>13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71600" y="6285573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 BEPC3 backup lattice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48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7"/>
    </mc:Choice>
    <mc:Fallback xmlns="">
      <p:transition spd="slow" advTm="22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003232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BEPCII</a:t>
            </a:r>
            <a:r>
              <a:rPr lang="zh-CN" altLang="en-US" sz="2000" dirty="0" smtClean="0">
                <a:solidFill>
                  <a:srgbClr val="FF0000"/>
                </a:solidFill>
              </a:rPr>
              <a:t>升级的物理方案已完成设计，通过对高频区进行局部改造，可实现单环双腔布局，在优化能量</a:t>
            </a:r>
            <a:r>
              <a:rPr lang="en-US" altLang="zh-CN" sz="2000" dirty="0" smtClean="0">
                <a:solidFill>
                  <a:srgbClr val="FF0000"/>
                </a:solidFill>
              </a:rPr>
              <a:t>2.35GeV</a:t>
            </a:r>
            <a:r>
              <a:rPr lang="zh-CN" altLang="en-US" sz="2000" dirty="0" smtClean="0">
                <a:solidFill>
                  <a:srgbClr val="FF0000"/>
                </a:solidFill>
              </a:rPr>
              <a:t>下预计可实现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倍以上亮度的提</a:t>
            </a:r>
            <a:r>
              <a:rPr lang="zh-CN" altLang="en-US" sz="2000" dirty="0" smtClean="0">
                <a:solidFill>
                  <a:srgbClr val="FF0000"/>
                </a:solidFill>
              </a:rPr>
              <a:t>升，动力学孔径满足注入要求，磁铁强度可满足要求</a:t>
            </a:r>
            <a:r>
              <a:rPr lang="zh-CN" altLang="en-US" sz="2000" dirty="0" smtClean="0"/>
              <a:t>，本底研究正在推进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/>
              <a:t>针</a:t>
            </a:r>
            <a:r>
              <a:rPr lang="zh-CN" altLang="en-US" sz="2000" dirty="0" smtClean="0"/>
              <a:t>对高能量</a:t>
            </a:r>
            <a:r>
              <a:rPr lang="en-US" altLang="zh-CN" sz="2000" dirty="0" smtClean="0"/>
              <a:t>2.8GeV</a:t>
            </a:r>
            <a:r>
              <a:rPr lang="zh-CN" altLang="en-US" sz="2000" dirty="0" smtClean="0"/>
              <a:t>：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通过提高励磁电流，内环二极磁铁可以满足要求</a:t>
            </a:r>
            <a:r>
              <a:rPr lang="en-US" altLang="zh-CN" sz="2000" dirty="0" smtClean="0"/>
              <a:t>2.8GeV</a:t>
            </a:r>
            <a:r>
              <a:rPr lang="zh-CN" altLang="en-US" sz="2000" dirty="0" smtClean="0"/>
              <a:t>运行要求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部分四极磁铁已经进入饱和区，且极头场强较大，无法</a:t>
            </a:r>
            <a:r>
              <a:rPr lang="zh-CN" altLang="en-US" sz="2000" dirty="0"/>
              <a:t>通过通过提高励磁电</a:t>
            </a:r>
            <a:r>
              <a:rPr lang="zh-CN" altLang="en-US" sz="2000" dirty="0" smtClean="0"/>
              <a:t>流或制造新铁的方法提高场强以满足</a:t>
            </a:r>
            <a:r>
              <a:rPr lang="en-US" altLang="zh-CN" sz="2000" dirty="0" smtClean="0"/>
              <a:t>2.8GeV</a:t>
            </a:r>
            <a:r>
              <a:rPr lang="zh-CN" altLang="en-US" sz="2000" dirty="0" smtClean="0"/>
              <a:t>的要求，需要设计新</a:t>
            </a:r>
            <a:r>
              <a:rPr lang="en-US" altLang="zh-CN" sz="2000" dirty="0" smtClean="0"/>
              <a:t>lattice</a:t>
            </a:r>
            <a:r>
              <a:rPr lang="zh-CN" altLang="en-US" sz="2000" dirty="0" smtClean="0"/>
              <a:t>降低四极铁强度，预计发射度会有所增加，会牺牲部分亮度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非常规磁铁</a:t>
            </a:r>
            <a:r>
              <a:rPr lang="en-US" altLang="zh-CN" sz="2000" dirty="0" smtClean="0"/>
              <a:t>Q1A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ISPB</a:t>
            </a:r>
            <a:r>
              <a:rPr lang="zh-CN" altLang="en-US" sz="2000" dirty="0">
                <a:solidFill>
                  <a:prstClr val="black"/>
                </a:solidFill>
              </a:rPr>
              <a:t>强度超出磁测数据范</a:t>
            </a:r>
            <a:r>
              <a:rPr lang="zh-CN" altLang="en-US" sz="2000" dirty="0" smtClean="0">
                <a:solidFill>
                  <a:prstClr val="black"/>
                </a:solidFill>
              </a:rPr>
              <a:t>围，</a:t>
            </a:r>
            <a:r>
              <a:rPr lang="zh-CN" altLang="en-US" sz="2000" dirty="0" smtClean="0"/>
              <a:t>需要对强度和发热情况进行评估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为了在</a:t>
            </a:r>
            <a:r>
              <a:rPr lang="en-US" altLang="zh-CN" sz="2000" dirty="0" smtClean="0"/>
              <a:t>2.8GeV</a:t>
            </a:r>
            <a:r>
              <a:rPr lang="zh-CN" altLang="en-US" sz="2000" dirty="0" smtClean="0"/>
              <a:t>时获得较高亮度，</a:t>
            </a:r>
            <a:r>
              <a:rPr lang="en-US" altLang="zh-CN" sz="2000" dirty="0" smtClean="0"/>
              <a:t>SCQ</a:t>
            </a:r>
            <a:r>
              <a:rPr lang="zh-CN" altLang="en-US" sz="2000" dirty="0" smtClean="0"/>
              <a:t>需要重新加工，目前正在设计中；为防止新</a:t>
            </a:r>
            <a:r>
              <a:rPr lang="en-US" altLang="zh-CN" sz="2000" dirty="0" smtClean="0"/>
              <a:t>SCQ</a:t>
            </a:r>
            <a:r>
              <a:rPr lang="zh-CN" altLang="en-US" sz="2000" dirty="0" smtClean="0"/>
              <a:t>无法按时完成加工，设计了仍使用当前</a:t>
            </a:r>
            <a:r>
              <a:rPr lang="en-US" altLang="zh-CN" sz="2000" dirty="0" smtClean="0"/>
              <a:t>SCQ</a:t>
            </a:r>
            <a:r>
              <a:rPr lang="zh-CN" altLang="en-US" sz="2000" dirty="0"/>
              <a:t>运</a:t>
            </a:r>
            <a:r>
              <a:rPr lang="zh-CN" altLang="en-US" sz="2000" dirty="0" smtClean="0"/>
              <a:t>行在</a:t>
            </a:r>
            <a:r>
              <a:rPr lang="en-US" altLang="zh-CN" sz="2000" dirty="0" smtClean="0"/>
              <a:t>2.8GeV</a:t>
            </a:r>
            <a:r>
              <a:rPr lang="zh-CN" altLang="en-US" sz="2000" dirty="0" smtClean="0"/>
              <a:t>的备用方案，</a:t>
            </a:r>
            <a:r>
              <a:rPr lang="zh-CN" altLang="en-US" sz="2000" dirty="0"/>
              <a:t>动力学孔径满足注入要</a:t>
            </a:r>
            <a:r>
              <a:rPr lang="zh-CN" altLang="en-US" sz="2000" dirty="0" smtClean="0"/>
              <a:t>求，但亮度大幅下降</a:t>
            </a:r>
            <a:endParaRPr lang="zh-CN" altLang="en-US" sz="20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052736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37"/>
    </mc:Choice>
    <mc:Fallback xmlns="">
      <p:transition spd="slow" advTm="505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/>
              <a:t>报</a:t>
            </a:r>
            <a:r>
              <a:rPr lang="zh-CN" altLang="en-US" b="1" dirty="0" smtClean="0"/>
              <a:t>告内容</a:t>
            </a:r>
            <a:endParaRPr lang="zh-CN" altLang="en-US" b="1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</a:t>
            </a:r>
            <a:r>
              <a:rPr lang="zh-CN" altLang="en-US" b="1" dirty="0" smtClean="0"/>
              <a:t>简介</a:t>
            </a:r>
            <a:r>
              <a:rPr lang="en-US" altLang="zh-CN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/>
              <a:t> </a:t>
            </a:r>
            <a:r>
              <a:rPr lang="zh-CN" altLang="en-US" b="1" dirty="0" smtClean="0"/>
              <a:t>束流动力学设计</a:t>
            </a:r>
            <a:r>
              <a:rPr lang="en-US" altLang="zh-CN" b="1" dirty="0" smtClean="0"/>
              <a:t>@2.35GeV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</a:t>
            </a:r>
            <a:r>
              <a:rPr lang="zh-CN" altLang="en-US" b="1" dirty="0" smtClean="0"/>
              <a:t>关于</a:t>
            </a:r>
            <a:r>
              <a:rPr lang="en-US" altLang="zh-CN" b="1" dirty="0" smtClean="0"/>
              <a:t>2.8GeV</a:t>
            </a:r>
            <a:r>
              <a:rPr lang="zh-CN" altLang="en-US" b="1" dirty="0" smtClean="0"/>
              <a:t>高能量运行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</a:t>
            </a:r>
            <a:r>
              <a:rPr lang="zh-CN" altLang="en-US" b="1" dirty="0" smtClean="0"/>
              <a:t>小结</a:t>
            </a:r>
            <a:endParaRPr lang="en-US" altLang="zh-CN" b="1" dirty="0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800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4486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789775" y="283295"/>
            <a:ext cx="3924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Arial" charset="0"/>
              </a:rPr>
              <a:t>简介</a:t>
            </a:r>
            <a:endParaRPr lang="zh-CN" altLang="en-US" sz="4400" b="1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1230819"/>
                  </p:ext>
                </p:extLst>
              </p:nvPr>
            </p:nvGraphicFramePr>
            <p:xfrm>
              <a:off x="4256891" y="1268760"/>
              <a:ext cx="4203541" cy="5296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073"/>
                    <a:gridCol w="1359129"/>
                    <a:gridCol w="1062339"/>
                  </a:tblGrid>
                  <a:tr h="329634">
                    <a:tc>
                      <a:txBody>
                        <a:bodyPr/>
                        <a:lstStyle/>
                        <a:p>
                          <a:endParaRPr lang="zh-CN" sz="1100" kern="100" dirty="0">
                            <a:effectLst/>
                            <a:latin typeface="Calibri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BEPCII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BEPC3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高频腔压</a:t>
                          </a:r>
                          <a:r>
                            <a:rPr lang="en-US" sz="1400" kern="100">
                              <a:effectLst/>
                            </a:rPr>
                            <a:t> [MV]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同步辐射功率</a:t>
                          </a:r>
                          <a:r>
                            <a:rPr lang="en-US" sz="1400" kern="100">
                              <a:effectLst/>
                            </a:rPr>
                            <a:t> [kW]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110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束流流强</a:t>
                          </a:r>
                          <a:r>
                            <a:rPr lang="en-US" sz="1400" kern="100">
                              <a:effectLst/>
                            </a:rPr>
                            <a:t> [mA]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398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900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5696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峰值亮度</a:t>
                          </a:r>
                          <a:r>
                            <a:rPr lang="en-US" sz="1400" kern="100">
                              <a:effectLst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𝟑𝟐</m:t>
                                  </m:r>
                                </m:sup>
                              </m:sSup>
                              <m:r>
                                <a:rPr lang="en-US" sz="1400" kern="100">
                                  <a:effectLst/>
                                  <a:latin typeface="Cambria Math"/>
                                </a:rPr>
                                <m:t>𝐜</m:t>
                              </m:r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kern="100">
                              <a:effectLst/>
                            </a:rPr>
                            <a:t>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rgbClr val="FF0000"/>
                              </a:solidFill>
                              <a:effectLst/>
                            </a:rPr>
                            <a:t>3.5</a:t>
                          </a:r>
                          <a:endParaRPr lang="zh-CN" sz="1400" b="1" kern="1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11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822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400" kern="100">
                                  <a:effectLst/>
                                  <a:latin typeface="Cambria Math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400" kern="100">
                              <a:effectLst/>
                            </a:rPr>
                            <a:t> [m]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1.0/0.015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1.0/0.013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束团流强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7.1 mA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7.5 mA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束团数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120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885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束束参数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𝐥𝐮𝐦</m:t>
                                  </m:r>
                                </m:sub>
                              </m:sSub>
                            </m:oMath>
                          </a14:m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0.036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发射度</a:t>
                          </a:r>
                          <a:r>
                            <a:rPr lang="en-US" sz="1400" kern="100">
                              <a:effectLst/>
                            </a:rPr>
                            <a:t> [nmrad]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152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耦合度</a:t>
                          </a:r>
                          <a:r>
                            <a:rPr lang="en-US" sz="1400" kern="100">
                              <a:effectLst/>
                            </a:rPr>
                            <a:t> [%]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0.53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0.35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Bucket Height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0.0069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0.011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39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自然束长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𝒛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>
                              <a:effectLst/>
                            </a:rPr>
                            <a:t> [cm]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1.04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拉伸束长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>
                              <a:effectLst/>
                            </a:rPr>
                            <a:t> [cm]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1230819"/>
                  </p:ext>
                </p:extLst>
              </p:nvPr>
            </p:nvGraphicFramePr>
            <p:xfrm>
              <a:off x="4256891" y="1268760"/>
              <a:ext cx="4203541" cy="5296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073"/>
                    <a:gridCol w="1359129"/>
                    <a:gridCol w="1062339"/>
                  </a:tblGrid>
                  <a:tr h="329634">
                    <a:tc>
                      <a:txBody>
                        <a:bodyPr/>
                        <a:lstStyle/>
                        <a:p>
                          <a:endParaRPr lang="zh-CN" sz="1100" kern="100" dirty="0">
                            <a:effectLst/>
                            <a:latin typeface="Calibri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BEPCII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BEPC3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高频腔压</a:t>
                          </a:r>
                          <a:r>
                            <a:rPr lang="en-US" sz="1400" kern="100">
                              <a:effectLst/>
                            </a:rPr>
                            <a:t> [MV]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3.3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同步辐射功率</a:t>
                          </a:r>
                          <a:r>
                            <a:rPr lang="en-US" sz="1400" kern="100">
                              <a:effectLst/>
                            </a:rPr>
                            <a:t> [kW]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110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250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束流流强</a:t>
                          </a:r>
                          <a:r>
                            <a:rPr lang="en-US" sz="1400" kern="100">
                              <a:effectLst/>
                            </a:rPr>
                            <a:t> [mA]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398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900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5696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29787" r="-135495" b="-6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rgbClr val="FF0000"/>
                              </a:solidFill>
                              <a:effectLst/>
                            </a:rPr>
                            <a:t>3.5</a:t>
                          </a:r>
                          <a:endParaRPr lang="zh-CN" sz="1400" b="1" kern="1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11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8220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92063" r="-135495" b="-8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1.0/0.015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1.0/0.013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束团流强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7.1 mA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7.5 mA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束团数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56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120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788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775806" r="-135495" b="-5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0.036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发射度</a:t>
                          </a:r>
                          <a:r>
                            <a:rPr lang="en-US" sz="1400" kern="100">
                              <a:effectLst/>
                            </a:rPr>
                            <a:t> [nmrad]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152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耦合度</a:t>
                          </a:r>
                          <a:r>
                            <a:rPr lang="en-US" sz="1400" kern="100">
                              <a:effectLst/>
                            </a:rPr>
                            <a:t> [%]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0.53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0.35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205556" r="-135495" b="-3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0.027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Bucket Height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0.0069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0.011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394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355357" r="-135495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1.04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  <a:tr h="3296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509259" r="-13549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1.69</a:t>
                          </a:r>
                          <a:endParaRPr lang="zh-CN" sz="1400" b="1" kern="1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1.3</a:t>
                          </a:r>
                          <a:endParaRPr lang="zh-CN" sz="1400" b="1" kern="1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95536" y="1196752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BEPCII</a:t>
            </a:r>
            <a:r>
              <a:rPr lang="zh-CN" altLang="en-US" sz="2400" dirty="0" smtClean="0"/>
              <a:t>升级到</a:t>
            </a:r>
            <a:r>
              <a:rPr lang="en-US" altLang="zh-CN" sz="2400" dirty="0" smtClean="0"/>
              <a:t>BEPC3</a:t>
            </a:r>
            <a:r>
              <a:rPr lang="zh-CN" altLang="en-US" sz="2400" dirty="0" smtClean="0"/>
              <a:t>，实现了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倍以上亮度的提升（</a:t>
            </a:r>
            <a:r>
              <a:rPr lang="en-US" altLang="zh-CN" sz="2400" dirty="0" smtClean="0"/>
              <a:t>@2.35GeV</a:t>
            </a:r>
            <a:r>
              <a:rPr lang="zh-CN" altLang="en-US" sz="2400" dirty="0" smtClean="0"/>
              <a:t>），主要是通过提高高频腔压和增大束流功率实现的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为了实现以上亮度的提升需要把</a:t>
            </a:r>
            <a:r>
              <a:rPr lang="en-US" altLang="zh-CN" sz="2400" dirty="0" smtClean="0"/>
              <a:t>BEPCII</a:t>
            </a:r>
            <a:r>
              <a:rPr lang="zh-CN" altLang="en-US" sz="2400" dirty="0" smtClean="0"/>
              <a:t>单环单腔的布局升级为单环双腔的结构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BEPCII</a:t>
            </a:r>
            <a:r>
              <a:rPr lang="zh-CN" altLang="en-US" sz="2400" dirty="0" smtClean="0"/>
              <a:t>的硬件布局比较紧凑，需要在尽量不改变</a:t>
            </a:r>
            <a:r>
              <a:rPr lang="en-US" altLang="zh-CN" sz="2400" dirty="0" smtClean="0"/>
              <a:t>BEPCII</a:t>
            </a:r>
            <a:r>
              <a:rPr lang="zh-CN" altLang="en-US" sz="2400" dirty="0" smtClean="0"/>
              <a:t>几何布局的条件下寻找增加高频腔的空间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9672515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r="4970" b="15285"/>
          <a:stretch/>
        </p:blipFill>
        <p:spPr bwMode="auto">
          <a:xfrm>
            <a:off x="683568" y="332655"/>
            <a:ext cx="7774528" cy="21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3"/>
          <p:cNvSpPr txBox="1"/>
          <p:nvPr/>
        </p:nvSpPr>
        <p:spPr>
          <a:xfrm>
            <a:off x="2627784" y="476672"/>
            <a:ext cx="39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高频区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3"/>
          <a:stretch/>
        </p:blipFill>
        <p:spPr bwMode="auto">
          <a:xfrm>
            <a:off x="791546" y="2574183"/>
            <a:ext cx="7470828" cy="21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3"/>
          <p:cNvSpPr txBox="1"/>
          <p:nvPr/>
        </p:nvSpPr>
        <p:spPr>
          <a:xfrm>
            <a:off x="2647056" y="2391271"/>
            <a:ext cx="39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BEPC3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高频区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59632" y="1082353"/>
            <a:ext cx="2304256" cy="47443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508104" y="1082353"/>
            <a:ext cx="2304256" cy="47443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259632" y="3242593"/>
            <a:ext cx="2304256" cy="474439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444480" y="3242593"/>
            <a:ext cx="2367880" cy="474439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2267744" y="1916832"/>
            <a:ext cx="252028" cy="115212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6696236" y="1916832"/>
            <a:ext cx="252028" cy="115212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50112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改造</a:t>
            </a:r>
            <a:r>
              <a:rPr lang="zh-CN" altLang="en-US" sz="2000" dirty="0"/>
              <a:t>高</a:t>
            </a:r>
            <a:r>
              <a:rPr lang="zh-CN" altLang="en-US" sz="2000" dirty="0" smtClean="0"/>
              <a:t>频区，把原来的</a:t>
            </a:r>
            <a:r>
              <a:rPr lang="en-US" altLang="zh-CN" sz="2000" dirty="0" smtClean="0"/>
              <a:t>Q</a:t>
            </a:r>
            <a:r>
              <a:rPr lang="zh-CN" altLang="en-US" sz="2000" dirty="0" smtClean="0"/>
              <a:t>铁全部替换为新的小尺寸</a:t>
            </a:r>
            <a:r>
              <a:rPr lang="en-US" altLang="zh-CN" sz="2000" dirty="0" smtClean="0"/>
              <a:t>Q</a:t>
            </a:r>
            <a:r>
              <a:rPr lang="zh-CN" altLang="en-US" sz="2000" dirty="0" smtClean="0"/>
              <a:t>铁，并分别移动到高频区两侧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拆</a:t>
            </a:r>
            <a:r>
              <a:rPr lang="zh-CN" altLang="en-US" sz="2000" dirty="0" smtClean="0"/>
              <a:t>除纵向反馈</a:t>
            </a:r>
            <a:r>
              <a:rPr lang="en-US" altLang="zh-CN" sz="2000" dirty="0" smtClean="0"/>
              <a:t>kicker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准直器及真空泵口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尽量压缩硬件安装所占纵向空间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除了高频区，</a:t>
            </a:r>
            <a:r>
              <a:rPr lang="en-US" altLang="zh-CN" sz="2000" dirty="0" smtClean="0"/>
              <a:t>BEPC3</a:t>
            </a:r>
            <a:r>
              <a:rPr lang="zh-CN" altLang="en-US" sz="2000" dirty="0" smtClean="0"/>
              <a:t>元件布局与</a:t>
            </a:r>
            <a:r>
              <a:rPr lang="en-US" altLang="zh-CN" sz="2000" dirty="0"/>
              <a:t>BEPCII</a:t>
            </a:r>
            <a:r>
              <a:rPr lang="zh-CN" altLang="en-US" sz="2000" dirty="0"/>
              <a:t>保持一</a:t>
            </a:r>
            <a:r>
              <a:rPr lang="zh-CN" altLang="en-US" sz="2000" dirty="0" smtClean="0"/>
              <a:t>致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54631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同</a:t>
            </a:r>
            <a:r>
              <a:rPr lang="zh-CN" altLang="en-US" b="1" dirty="0"/>
              <a:t>步辐射功</a:t>
            </a:r>
            <a:r>
              <a:rPr lang="zh-CN" altLang="en-US" b="1" dirty="0" smtClean="0"/>
              <a:t>率沉积</a:t>
            </a:r>
            <a:r>
              <a:rPr lang="en-US" altLang="zh-CN" b="1" dirty="0" smtClean="0"/>
              <a:t>@2.35GeV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4043" y="378904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BEPCII</a:t>
            </a:r>
            <a:r>
              <a:rPr lang="zh-CN" altLang="en-US" sz="2000" dirty="0" smtClean="0"/>
              <a:t>超导腔距离弱</a:t>
            </a:r>
            <a:r>
              <a:rPr lang="en-US" altLang="zh-CN" sz="2000" dirty="0" smtClean="0"/>
              <a:t>B</a:t>
            </a:r>
            <a:r>
              <a:rPr lang="zh-CN" altLang="en-US" sz="2000" dirty="0" smtClean="0"/>
              <a:t>磁铁</a:t>
            </a:r>
            <a:r>
              <a:rPr lang="en-US" altLang="zh-CN" sz="2000" dirty="0" smtClean="0"/>
              <a:t>1.4m</a:t>
            </a:r>
            <a:r>
              <a:rPr lang="zh-CN" altLang="en-US" sz="2000" dirty="0" smtClean="0"/>
              <a:t>，受到的辐射功率（</a:t>
            </a:r>
            <a:r>
              <a:rPr lang="en-US" altLang="zh-CN" sz="2000" dirty="0" smtClean="0"/>
              <a:t>@1.89GeV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910mA</a:t>
            </a:r>
            <a:r>
              <a:rPr lang="zh-CN" altLang="en-US" sz="2000" dirty="0" smtClean="0"/>
              <a:t>）为</a:t>
            </a:r>
            <a:r>
              <a:rPr lang="en-US" altLang="zh-CN" sz="2000" dirty="0" smtClean="0">
                <a:solidFill>
                  <a:srgbClr val="FF0000"/>
                </a:solidFill>
              </a:rPr>
              <a:t>79.4W</a:t>
            </a:r>
            <a:r>
              <a:rPr lang="zh-CN" altLang="en-US" sz="2000" dirty="0" smtClean="0"/>
              <a:t>，通过在超导腔入口安装同步光挡块把辐射功率降低至</a:t>
            </a:r>
            <a:r>
              <a:rPr lang="en-US" altLang="zh-CN" sz="2000" dirty="0" smtClean="0"/>
              <a:t>65.4W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BEPC3</a:t>
            </a:r>
            <a:r>
              <a:rPr lang="zh-CN" altLang="en-US" sz="2000" dirty="0"/>
              <a:t>超导腔距离弱</a:t>
            </a:r>
            <a:r>
              <a:rPr lang="en-US" altLang="zh-CN" sz="2000" dirty="0"/>
              <a:t>B</a:t>
            </a:r>
            <a:r>
              <a:rPr lang="zh-CN" altLang="en-US" sz="2000" dirty="0"/>
              <a:t>磁铁</a:t>
            </a:r>
            <a:r>
              <a:rPr lang="en-US" altLang="zh-CN" sz="2000" dirty="0" smtClean="0"/>
              <a:t>1.9m</a:t>
            </a:r>
            <a:r>
              <a:rPr lang="zh-CN" altLang="en-US" sz="2000" dirty="0" smtClean="0"/>
              <a:t>，（</a:t>
            </a:r>
            <a:r>
              <a:rPr lang="en-US" altLang="zh-CN" sz="2000" dirty="0" smtClean="0"/>
              <a:t>2.35GeV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900mA</a:t>
            </a:r>
            <a:r>
              <a:rPr lang="zh-CN" altLang="en-US" sz="2000" dirty="0"/>
              <a:t>时</a:t>
            </a:r>
            <a:r>
              <a:rPr lang="zh-CN" altLang="en-US" sz="2000" dirty="0" smtClean="0"/>
              <a:t>）上游腔受到的辐射功率为</a:t>
            </a:r>
            <a:r>
              <a:rPr lang="en-US" altLang="zh-CN" sz="2000" dirty="0" smtClean="0">
                <a:solidFill>
                  <a:srgbClr val="FF0000"/>
                </a:solidFill>
              </a:rPr>
              <a:t>175.4W</a:t>
            </a:r>
            <a:r>
              <a:rPr lang="zh-CN" altLang="en-US" sz="2000" dirty="0" smtClean="0"/>
              <a:t>，下游腔受到的辐射功率为</a:t>
            </a:r>
            <a:r>
              <a:rPr lang="en-US" altLang="zh-CN" sz="2000" dirty="0" smtClean="0"/>
              <a:t>49.9W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FF0000"/>
                </a:solidFill>
              </a:rPr>
              <a:t>可以设计挡块，减少同步光功率在腔体上的沉积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束流能量提高时，若保持全环同步辐射功率不变，则高频腔上沉积的功率也保持不变</a:t>
            </a:r>
            <a:endParaRPr lang="en-US" altLang="zh-CN" sz="20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7624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BEPC3</a:t>
            </a:r>
            <a:r>
              <a:rPr lang="zh-CN" altLang="en-US" dirty="0" smtClean="0"/>
              <a:t>超导腔布局图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18071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BEPC2</a:t>
            </a:r>
            <a:r>
              <a:rPr lang="zh-CN" altLang="en-US" dirty="0" smtClean="0"/>
              <a:t>超导腔布局图</a:t>
            </a:r>
            <a:endParaRPr lang="zh-CN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2955"/>
            <a:ext cx="5688632" cy="16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00400" cy="18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0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束流动力学设计</a:t>
            </a:r>
            <a:r>
              <a:rPr lang="en-US" altLang="zh-CN" b="1" dirty="0" smtClean="0"/>
              <a:t>@2.35GeV</a:t>
            </a:r>
            <a:endParaRPr lang="zh-CN" altLang="en-US" b="1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11997" y="4206945"/>
            <a:ext cx="7887957" cy="23904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 smtClean="0"/>
              <a:t>线性</a:t>
            </a:r>
            <a:r>
              <a:rPr lang="en-US" altLang="zh-CN" sz="2800" b="1" dirty="0" smtClean="0"/>
              <a:t>lattice</a:t>
            </a:r>
            <a:r>
              <a:rPr lang="zh-CN" altLang="en-US" sz="2800" b="1" dirty="0" smtClean="0"/>
              <a:t>设计：</a:t>
            </a:r>
            <a:endParaRPr lang="en-US" altLang="zh-CN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保证高频腔位置处包络不大于</a:t>
            </a:r>
            <a:r>
              <a:rPr lang="en-US" altLang="zh-CN" sz="2400" dirty="0" smtClean="0"/>
              <a:t>15m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（高频腔的</a:t>
            </a:r>
            <a:r>
              <a:rPr lang="zh-CN" altLang="en-US" sz="2400" dirty="0"/>
              <a:t>要求）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保</a:t>
            </a:r>
            <a:r>
              <a:rPr lang="zh-CN" altLang="en-US" sz="2400" dirty="0"/>
              <a:t>证注入区的包络和相移要</a:t>
            </a:r>
            <a:r>
              <a:rPr lang="zh-CN" altLang="en-US" sz="2400" dirty="0" smtClean="0"/>
              <a:t>求（注入的</a:t>
            </a:r>
            <a:r>
              <a:rPr lang="zh-CN" altLang="en-US" sz="2400" dirty="0"/>
              <a:t>要求）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保证全环工作点在半整数附近（亮度的要求）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优化束流发射度</a:t>
            </a:r>
            <a:r>
              <a:rPr lang="zh-CN" altLang="en-US" sz="2400" dirty="0"/>
              <a:t>（亮</a:t>
            </a:r>
            <a:r>
              <a:rPr lang="zh-CN" altLang="en-US" sz="2400" dirty="0" smtClean="0"/>
              <a:t>度和物理孔径的要求）</a:t>
            </a:r>
            <a:endParaRPr lang="en-US" altLang="zh-CN" sz="24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4392"/>
            <a:ext cx="3726599" cy="273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67544" y="1445492"/>
            <a:ext cx="3096344" cy="2516529"/>
            <a:chOff x="467544" y="1268761"/>
            <a:chExt cx="5400600" cy="424847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1"/>
              <a:ext cx="5400600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2438912" y="4122711"/>
              <a:ext cx="0" cy="4857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76707" y="4113918"/>
              <a:ext cx="0" cy="4857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2438912" y="4244156"/>
              <a:ext cx="6377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0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423219" y="1340768"/>
            <a:ext cx="788795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800" b="1" dirty="0" smtClean="0"/>
              <a:t>物理孔径要求：</a:t>
            </a:r>
            <a:endParaRPr lang="en-US" altLang="zh-CN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BEPCII</a:t>
            </a:r>
            <a:r>
              <a:rPr lang="zh-CN" altLang="en-US" sz="2000" dirty="0" smtClean="0"/>
              <a:t>的物理孔径上限是束流发射度到</a:t>
            </a:r>
            <a:r>
              <a:rPr lang="en-US" altLang="zh-CN" sz="2000" dirty="0" smtClean="0"/>
              <a:t>180nm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BEPC3@2.35GeV</a:t>
            </a:r>
            <a:r>
              <a:rPr lang="zh-CN" altLang="en-US" sz="2000" dirty="0" smtClean="0"/>
              <a:t>的发射度为</a:t>
            </a:r>
            <a:r>
              <a:rPr lang="en-US" altLang="zh-CN" sz="2000" dirty="0" smtClean="0"/>
              <a:t>152nm</a:t>
            </a:r>
            <a:r>
              <a:rPr lang="zh-CN" altLang="en-US" sz="2000" dirty="0" smtClean="0"/>
              <a:t>，因此物理孔径满足要求</a:t>
            </a:r>
            <a:endParaRPr lang="en-US" altLang="zh-CN" sz="2000" dirty="0" smtClean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67545" y="2780927"/>
            <a:ext cx="4392487" cy="2952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 dirty="0" smtClean="0"/>
              <a:t>注入孔径要求：</a:t>
            </a:r>
            <a:endParaRPr lang="en-US" altLang="zh-CN" sz="2800" b="1" dirty="0" smtClean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/>
              <a:t>注入</a:t>
            </a:r>
            <a:r>
              <a:rPr lang="zh-CN" altLang="en-US" sz="2000" dirty="0" smtClean="0"/>
              <a:t>时水平方向的</a:t>
            </a:r>
            <a:r>
              <a:rPr lang="zh-CN" altLang="en-US" sz="2000" dirty="0"/>
              <a:t>束流清晰区定义：</a:t>
            </a:r>
            <a:r>
              <a:rPr lang="en-US" altLang="zh-CN" sz="2000" dirty="0"/>
              <a:t> 4</a:t>
            </a:r>
            <a:r>
              <a:rPr lang="zh-CN" altLang="en-US" sz="2000" dirty="0"/>
              <a:t>倍注入</a:t>
            </a:r>
            <a:r>
              <a:rPr lang="zh-CN" altLang="en-US" sz="2000" dirty="0" smtClean="0"/>
              <a:t>束尺</a:t>
            </a:r>
            <a:r>
              <a:rPr lang="zh-CN" altLang="en-US" sz="2000" dirty="0"/>
              <a:t>寸</a:t>
            </a:r>
            <a:r>
              <a:rPr lang="en-US" altLang="zh-CN" sz="2000" dirty="0"/>
              <a:t>+6</a:t>
            </a:r>
            <a:r>
              <a:rPr lang="zh-CN" altLang="en-US" sz="2000" dirty="0"/>
              <a:t>倍循环</a:t>
            </a:r>
            <a:r>
              <a:rPr lang="zh-CN" altLang="en-US" sz="2000" dirty="0" smtClean="0"/>
              <a:t>束尺</a:t>
            </a:r>
            <a:r>
              <a:rPr lang="zh-CN" altLang="en-US" sz="2000" dirty="0"/>
              <a:t>寸</a:t>
            </a:r>
            <a:r>
              <a:rPr lang="en-US" altLang="zh-CN" sz="2000" dirty="0"/>
              <a:t>+</a:t>
            </a:r>
            <a:r>
              <a:rPr lang="zh-CN" altLang="en-US" sz="2000" dirty="0"/>
              <a:t>切割板厚度（</a:t>
            </a:r>
            <a:r>
              <a:rPr lang="en-US" altLang="zh-CN" sz="2000" dirty="0"/>
              <a:t>4mm</a:t>
            </a:r>
            <a:r>
              <a:rPr lang="zh-CN" altLang="en-US" sz="2000" dirty="0"/>
              <a:t>），等效为</a:t>
            </a:r>
            <a:r>
              <a:rPr lang="en-US" altLang="zh-CN" sz="2000" dirty="0"/>
              <a:t>14</a:t>
            </a:r>
            <a:r>
              <a:rPr lang="zh-CN" altLang="en-US" sz="2000" dirty="0" smtClean="0"/>
              <a:t>倍循环束</a:t>
            </a:r>
            <a:r>
              <a:rPr lang="zh-CN" altLang="en-US" sz="2000" dirty="0"/>
              <a:t>尺</a:t>
            </a:r>
            <a:r>
              <a:rPr lang="zh-CN" altLang="en-US" sz="2000" dirty="0" smtClean="0"/>
              <a:t>寸</a:t>
            </a:r>
            <a:endParaRPr lang="en-US" altLang="zh-CN" sz="2000" dirty="0" smtClean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/>
              <a:t>垂</a:t>
            </a:r>
            <a:r>
              <a:rPr lang="zh-CN" altLang="en-US" sz="2000" dirty="0" smtClean="0"/>
              <a:t>直方向</a:t>
            </a:r>
            <a:r>
              <a:rPr lang="zh-CN" altLang="en-US" sz="2000" dirty="0"/>
              <a:t>束流清晰区定义：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倍</a:t>
            </a:r>
            <a:r>
              <a:rPr lang="zh-CN" altLang="en-US" sz="2000" dirty="0"/>
              <a:t>循环束尺寸</a:t>
            </a:r>
            <a:endParaRPr lang="en-US" altLang="zh-CN" sz="2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5292080" y="3068960"/>
            <a:ext cx="2919853" cy="2693913"/>
            <a:chOff x="5468571" y="1556792"/>
            <a:chExt cx="2919853" cy="2693913"/>
          </a:xfrm>
        </p:grpSpPr>
        <p:sp>
          <p:nvSpPr>
            <p:cNvPr id="10" name="矩形 9"/>
            <p:cNvSpPr/>
            <p:nvPr/>
          </p:nvSpPr>
          <p:spPr>
            <a:xfrm>
              <a:off x="6764715" y="1556792"/>
              <a:ext cx="216024" cy="2376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893560" y="1914970"/>
              <a:ext cx="799147" cy="165804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00819" y="2132856"/>
              <a:ext cx="684076" cy="108012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6980739" y="3501008"/>
              <a:ext cx="106211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5893560" y="3653408"/>
              <a:ext cx="85315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68571" y="3789040"/>
              <a:ext cx="1375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4</a:t>
              </a:r>
              <a:r>
                <a:rPr lang="en-US" altLang="zh-CN" sz="2400" b="1" dirty="0" smtClean="0">
                  <a:latin typeface="Symbol" panose="05050102010706020507" pitchFamily="18" charset="2"/>
                </a:rPr>
                <a:t>s</a:t>
              </a:r>
              <a:r>
                <a:rPr lang="zh-CN" altLang="en-US" b="1" dirty="0" smtClean="0"/>
                <a:t>注入束</a:t>
              </a:r>
              <a:endParaRPr lang="zh-CN" alt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3213" y="3789039"/>
              <a:ext cx="1375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6</a:t>
              </a:r>
              <a:r>
                <a:rPr lang="en-US" altLang="zh-CN" sz="2400" b="1" dirty="0" smtClean="0">
                  <a:latin typeface="Symbol" panose="05050102010706020507" pitchFamily="18" charset="2"/>
                </a:rPr>
                <a:t>s</a:t>
              </a:r>
              <a:r>
                <a:rPr lang="zh-CN" altLang="en-US" b="1" dirty="0"/>
                <a:t>循环</a:t>
              </a:r>
              <a:r>
                <a:rPr lang="zh-CN" altLang="en-US" b="1" dirty="0" smtClean="0"/>
                <a:t>束</a:t>
              </a:r>
              <a:endParaRPr lang="zh-CN" altLang="en-US" sz="20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39725" y="2708920"/>
            <a:ext cx="99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切割板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840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2837" y="3933056"/>
            <a:ext cx="7887957" cy="23904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800" b="1" dirty="0" smtClean="0"/>
              <a:t>动力学孔径优化：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±15</a:t>
            </a:r>
            <a:r>
              <a:rPr lang="el-GR" altLang="zh-CN" sz="2400" dirty="0" smtClean="0"/>
              <a:t>σ</a:t>
            </a:r>
            <a:r>
              <a:rPr lang="en-US" altLang="zh-CN" sz="2400" dirty="0" smtClean="0"/>
              <a:t>e</a:t>
            </a:r>
            <a:r>
              <a:rPr lang="zh-CN" altLang="en-US" sz="2400" dirty="0" smtClean="0"/>
              <a:t>能散度范围内，满足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动力学孔径满足注入尺寸</a:t>
            </a:r>
            <a:r>
              <a:rPr lang="zh-CN" altLang="en-US" sz="2400" dirty="0"/>
              <a:t>要</a:t>
            </a:r>
            <a:r>
              <a:rPr lang="zh-CN" altLang="en-US" sz="2400" dirty="0" smtClean="0"/>
              <a:t>求 （注入效率和寿命的要求）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工作点靠近但不跨过半整数（高亮度和稳</a:t>
            </a:r>
            <a:r>
              <a:rPr lang="zh-CN" altLang="en-US" sz="2400" dirty="0"/>
              <a:t>定</a:t>
            </a:r>
            <a:r>
              <a:rPr lang="zh-CN" altLang="en-US" sz="2400" dirty="0" smtClean="0"/>
              <a:t>性要求）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对撞点</a:t>
            </a:r>
            <a:r>
              <a:rPr lang="en-US" altLang="zh-CN" sz="2400" dirty="0" smtClean="0">
                <a:latin typeface="Symbol" panose="05050102010706020507" pitchFamily="18" charset="2"/>
              </a:rPr>
              <a:t>b</a:t>
            </a:r>
            <a:r>
              <a:rPr lang="zh-CN" altLang="en-US" sz="2400" dirty="0" smtClean="0"/>
              <a:t>函数畸变</a:t>
            </a:r>
            <a:r>
              <a:rPr lang="zh-CN" altLang="en-US" sz="2400" dirty="0"/>
              <a:t>在</a:t>
            </a:r>
            <a:r>
              <a:rPr lang="en-US" altLang="zh-CN" sz="2400" dirty="0"/>
              <a:t>±15 </a:t>
            </a:r>
            <a:r>
              <a:rPr lang="en-US" altLang="zh-CN" sz="2400" dirty="0" smtClean="0"/>
              <a:t>%</a:t>
            </a:r>
            <a:r>
              <a:rPr lang="zh-CN" altLang="en-US" sz="2400" dirty="0" smtClean="0"/>
              <a:t>范围内（亮度的要求）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六</a:t>
            </a:r>
            <a:r>
              <a:rPr lang="zh-CN" altLang="en-US" sz="2400" dirty="0"/>
              <a:t>极</a:t>
            </a:r>
            <a:r>
              <a:rPr lang="zh-CN" altLang="en-US" sz="2400" dirty="0" smtClean="0"/>
              <a:t>铁强度在磁测范围内（磁铁强度的要求）</a:t>
            </a:r>
            <a:endParaRPr lang="en-US" altLang="zh-CN" sz="24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53" y="1347587"/>
            <a:ext cx="1181720" cy="23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" y="1347587"/>
            <a:ext cx="3585788" cy="24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82575"/>
            <a:ext cx="3943246" cy="244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292DA465-A7AC-4056-A213-886646A6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933056"/>
            <a:ext cx="5871835" cy="566936"/>
          </a:xfrm>
        </p:spPr>
        <p:txBody>
          <a:bodyPr>
            <a:noAutofit/>
          </a:bodyPr>
          <a:lstStyle/>
          <a:p>
            <a:pPr algn="l"/>
            <a:r>
              <a:rPr lang="zh-CN" altLang="en-US" sz="2600" b="1" dirty="0">
                <a:latin typeface="+mn-lt"/>
                <a:ea typeface="+mn-ea"/>
                <a:cs typeface="+mn-cs"/>
              </a:rPr>
              <a:t>本底暗电流研</a:t>
            </a:r>
            <a:r>
              <a:rPr lang="zh-CN" altLang="en-US" sz="2600" b="1" dirty="0" smtClean="0">
                <a:latin typeface="+mn-lt"/>
                <a:ea typeface="+mn-ea"/>
                <a:cs typeface="+mn-cs"/>
              </a:rPr>
              <a:t>究：</a:t>
            </a:r>
            <a:endParaRPr lang="zh-CN" altLang="en-US" sz="2600" b="1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6">
                <a:extLst>
                  <a:ext uri="{FF2B5EF4-FFF2-40B4-BE49-F238E27FC236}">
                    <a16:creationId xmlns="" xmlns:a16="http://schemas.microsoft.com/office/drawing/2014/main" id="{186F703F-EAF0-473B-9159-5700A028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56" y="4473113"/>
                <a:ext cx="8100392" cy="19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通过</a:t>
                </a:r>
                <a:r>
                  <a:rPr lang="en-US" altLang="zh-CN" sz="2000" dirty="0"/>
                  <a:t>2.35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2.45 GeV</a:t>
                </a:r>
                <a:r>
                  <a:rPr lang="zh-CN" altLang="en-US" sz="2000" dirty="0"/>
                  <a:t>运行数据的外推，可以得到在</a:t>
                </a:r>
                <a:r>
                  <a:rPr lang="en-US" altLang="zh-CN" sz="2000" dirty="0"/>
                  <a:t>900 mA</a:t>
                </a:r>
                <a:r>
                  <a:rPr lang="zh-CN" altLang="en-US" sz="2000" dirty="0"/>
                  <a:t>流强下的暗电流在</a:t>
                </a:r>
                <a:r>
                  <a:rPr lang="en-US" altLang="zh-CN" sz="2000" dirty="0"/>
                  <a:t>10~15 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/>
                      </a:rPr>
                      <m:t>𝜇</m:t>
                    </m:r>
                    <m:r>
                      <a:rPr lang="en-US" altLang="zh-CN" sz="2000">
                        <a:latin typeface="Cambria Math"/>
                      </a:rPr>
                      <m:t>𝐴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通过最新获取的</a:t>
                </a:r>
                <a:r>
                  <a:rPr lang="en-US" altLang="zh-CN" sz="2000" dirty="0"/>
                  <a:t>1.8498 GeV</a:t>
                </a:r>
                <a:r>
                  <a:rPr lang="zh-CN" altLang="en-US" sz="2000" dirty="0"/>
                  <a:t>数据进行外推，在</a:t>
                </a:r>
                <a:r>
                  <a:rPr lang="en-US" altLang="zh-CN" sz="2000" dirty="0"/>
                  <a:t>900 mA</a:t>
                </a:r>
                <a:r>
                  <a:rPr lang="zh-CN" altLang="en-US" sz="2000" dirty="0"/>
                  <a:t>流强下的暗电流约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20 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srgbClr val="FF0000"/>
                        </a:solidFill>
                        <a:latin typeface="Cambria Math"/>
                      </a:rPr>
                      <m:t>𝜇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继续在</a:t>
                </a:r>
                <a:r>
                  <a:rPr lang="en-US" altLang="zh-CN" sz="2000" dirty="0"/>
                  <a:t>BEPCII</a:t>
                </a:r>
                <a:r>
                  <a:rPr lang="zh-CN" altLang="en-US" sz="2000" dirty="0"/>
                  <a:t>上进行暗电流的实验研究</a:t>
                </a:r>
              </a:p>
            </p:txBody>
          </p:sp>
        </mc:Choice>
        <mc:Fallback xmlns="">
          <p:sp>
            <p:nvSpPr>
              <p:cNvPr id="8" name="Rectangle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6F703F-EAF0-473B-9159-5700A028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056" y="4473113"/>
                <a:ext cx="8100392" cy="1908215"/>
              </a:xfrm>
              <a:prstGeom prst="rect">
                <a:avLst/>
              </a:prstGeom>
              <a:blipFill rotWithShape="1">
                <a:blip r:embed="rId2"/>
                <a:stretch>
                  <a:fillRect l="-678" t="-2556" r="-226" b="-22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1689629" y="1285903"/>
            <a:ext cx="4754579" cy="2791170"/>
            <a:chOff x="1689629" y="1285902"/>
            <a:chExt cx="5104342" cy="3684337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719C8D50-8987-4802-BCB1-F858761C600A}"/>
                </a:ext>
              </a:extLst>
            </p:cNvPr>
            <p:cNvGrpSpPr/>
            <p:nvPr/>
          </p:nvGrpSpPr>
          <p:grpSpPr>
            <a:xfrm>
              <a:off x="1689629" y="1285902"/>
              <a:ext cx="5104342" cy="3684337"/>
              <a:chOff x="297391" y="1586831"/>
              <a:chExt cx="5104342" cy="3684337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6="http://schemas.microsoft.com/office/drawing/2014/main" id="{6141670E-D8DD-47B3-97AF-7C9ACF7B8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91" y="1586831"/>
                <a:ext cx="5104342" cy="3684337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="" xmlns:a16="http://schemas.microsoft.com/office/drawing/2014/main" id="{5E3FB863-A564-4ED9-AEEE-EE52DFFEA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4234" y="1852083"/>
                <a:ext cx="1311310" cy="1325563"/>
              </a:xfrm>
              <a:prstGeom prst="rect">
                <a:avLst/>
              </a:prstGeom>
            </p:spPr>
          </p:pic>
        </p:grp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A8365AA0-F8FA-491D-BB08-D6EA8A221990}"/>
                </a:ext>
              </a:extLst>
            </p:cNvPr>
            <p:cNvCxnSpPr/>
            <p:nvPr/>
          </p:nvCxnSpPr>
          <p:spPr>
            <a:xfrm>
              <a:off x="6096000" y="1413933"/>
              <a:ext cx="0" cy="296333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9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25015</TotalTime>
  <Words>2704</Words>
  <Application>Microsoft Office PowerPoint</Application>
  <PresentationFormat>全屏显示(4:3)</PresentationFormat>
  <Paragraphs>286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BEPCII升级的物理方案设计</vt:lpstr>
      <vt:lpstr>报告内容</vt:lpstr>
      <vt:lpstr>PowerPoint 演示文稿</vt:lpstr>
      <vt:lpstr>PowerPoint 演示文稿</vt:lpstr>
      <vt:lpstr>同步辐射功率沉积@2.35GeV</vt:lpstr>
      <vt:lpstr>束流动力学设计@2.35GeV</vt:lpstr>
      <vt:lpstr>PowerPoint 演示文稿</vt:lpstr>
      <vt:lpstr>PowerPoint 演示文稿</vt:lpstr>
      <vt:lpstr>本底暗电流研究：</vt:lpstr>
      <vt:lpstr>关于2.8GeV高能量运行</vt:lpstr>
      <vt:lpstr>PowerPoint 演示文稿</vt:lpstr>
      <vt:lpstr>PowerPoint 演示文稿</vt:lpstr>
      <vt:lpstr>PowerPoint 演示文稿</vt:lpstr>
      <vt:lpstr>Q1A/B 励磁曲线和温升</vt:lpstr>
      <vt:lpstr>ISPB 励磁曲线和温升</vt:lpstr>
      <vt:lpstr>PowerPoint 演示文稿</vt:lpstr>
      <vt:lpstr>PowerPoint 演示文稿</vt:lpstr>
      <vt:lpstr>PowerPoint 演示文稿</vt:lpstr>
      <vt:lpstr>小结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Lattice设计与束流性能</dc:title>
  <dc:creator>GENGHP</dc:creator>
  <cp:lastModifiedBy>GENGHP</cp:lastModifiedBy>
  <cp:revision>475</cp:revision>
  <dcterms:created xsi:type="dcterms:W3CDTF">2020-05-06T02:12:28Z</dcterms:created>
  <dcterms:modified xsi:type="dcterms:W3CDTF">2021-04-25T00:08:25Z</dcterms:modified>
</cp:coreProperties>
</file>