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2" r:id="rId4"/>
    <p:sldId id="260" r:id="rId5"/>
    <p:sldId id="263" r:id="rId6"/>
    <p:sldId id="266" r:id="rId7"/>
    <p:sldId id="269" r:id="rId8"/>
    <p:sldId id="264" r:id="rId9"/>
    <p:sldId id="283" r:id="rId10"/>
    <p:sldId id="285" r:id="rId11"/>
    <p:sldId id="267" r:id="rId12"/>
    <p:sldId id="270" r:id="rId13"/>
    <p:sldId id="271" r:id="rId14"/>
    <p:sldId id="272" r:id="rId15"/>
    <p:sldId id="274" r:id="rId16"/>
    <p:sldId id="281" r:id="rId17"/>
    <p:sldId id="275" r:id="rId18"/>
    <p:sldId id="282" r:id="rId19"/>
    <p:sldId id="276" r:id="rId20"/>
    <p:sldId id="278" r:id="rId21"/>
    <p:sldId id="277" r:id="rId22"/>
    <p:sldId id="280" r:id="rId23"/>
    <p:sldId id="279" r:id="rId24"/>
    <p:sldId id="284" r:id="rId25"/>
    <p:sldId id="25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BE3"/>
    <a:srgbClr val="0000FF"/>
    <a:srgbClr val="006699"/>
    <a:srgbClr val="0000CC"/>
    <a:srgbClr val="00649B"/>
    <a:srgbClr val="0066CC"/>
    <a:srgbClr val="006666"/>
    <a:srgbClr val="336699"/>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BESIII</a:t>
            </a:r>
            <a:r>
              <a:rPr lang="zh-CN" altLang="en-US" dirty="0"/>
              <a:t>数据存储</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9.5354725226781664E-2"/>
          <c:y val="2.8519399365217985E-2"/>
          <c:w val="0.86773019727735834"/>
          <c:h val="0.59258656764686402"/>
        </c:manualLayout>
      </c:layout>
      <c:barChart>
        <c:barDir val="col"/>
        <c:grouping val="stacked"/>
        <c:varyColors val="0"/>
        <c:ser>
          <c:idx val="0"/>
          <c:order val="0"/>
          <c:tx>
            <c:strRef>
              <c:f>Sheet1!$A$2</c:f>
              <c:strCache>
                <c:ptCount val="1"/>
                <c:pt idx="0">
                  <c:v>原始数据总和</c:v>
                </c:pt>
              </c:strCache>
            </c:strRef>
          </c:tx>
          <c:spPr>
            <a:solidFill>
              <a:schemeClr val="accent1"/>
            </a:solidFill>
            <a:ln>
              <a:noFill/>
            </a:ln>
            <a:effectLst/>
          </c:spPr>
          <c:invertIfNegative val="0"/>
          <c:cat>
            <c:strRef>
              <c:f>Sheet1!$B$1:$M$1</c:f>
              <c:strCache>
                <c:ptCount val="12"/>
                <c:pt idx="0">
                  <c:v>2009年－2019年</c:v>
                </c:pt>
                <c:pt idx="1">
                  <c:v>2020年</c:v>
                </c:pt>
                <c:pt idx="2">
                  <c:v>2021年</c:v>
                </c:pt>
                <c:pt idx="3">
                  <c:v>2022年</c:v>
                </c:pt>
                <c:pt idx="4">
                  <c:v>2023年</c:v>
                </c:pt>
                <c:pt idx="5">
                  <c:v>2024年</c:v>
                </c:pt>
                <c:pt idx="6">
                  <c:v>2025年</c:v>
                </c:pt>
                <c:pt idx="7">
                  <c:v>2026年</c:v>
                </c:pt>
                <c:pt idx="8">
                  <c:v>2027年</c:v>
                </c:pt>
                <c:pt idx="9">
                  <c:v>2028年</c:v>
                </c:pt>
                <c:pt idx="10">
                  <c:v>2029年</c:v>
                </c:pt>
                <c:pt idx="11">
                  <c:v>2030年</c:v>
                </c:pt>
              </c:strCache>
            </c:strRef>
          </c:cat>
          <c:val>
            <c:numRef>
              <c:f>Sheet1!$B$2:$M$2</c:f>
              <c:numCache>
                <c:formatCode>General</c:formatCode>
                <c:ptCount val="12"/>
                <c:pt idx="0">
                  <c:v>1100</c:v>
                </c:pt>
                <c:pt idx="1">
                  <c:v>1200</c:v>
                </c:pt>
                <c:pt idx="2">
                  <c:v>1350</c:v>
                </c:pt>
                <c:pt idx="3">
                  <c:v>1500</c:v>
                </c:pt>
                <c:pt idx="4">
                  <c:v>1650</c:v>
                </c:pt>
                <c:pt idx="5">
                  <c:v>1800</c:v>
                </c:pt>
                <c:pt idx="6">
                  <c:v>2250</c:v>
                </c:pt>
                <c:pt idx="7">
                  <c:v>2700</c:v>
                </c:pt>
                <c:pt idx="8">
                  <c:v>3150</c:v>
                </c:pt>
                <c:pt idx="9">
                  <c:v>3600</c:v>
                </c:pt>
                <c:pt idx="10">
                  <c:v>4050</c:v>
                </c:pt>
                <c:pt idx="11">
                  <c:v>4500</c:v>
                </c:pt>
              </c:numCache>
            </c:numRef>
          </c:val>
          <c:extLst>
            <c:ext xmlns:c16="http://schemas.microsoft.com/office/drawing/2014/chart" uri="{C3380CC4-5D6E-409C-BE32-E72D297353CC}">
              <c16:uniqueId val="{00000000-FD2E-4DB3-9682-DB8E548C1E77}"/>
            </c:ext>
          </c:extLst>
        </c:ser>
        <c:ser>
          <c:idx val="1"/>
          <c:order val="1"/>
          <c:tx>
            <c:strRef>
              <c:f>Sheet1!$A$3</c:f>
              <c:strCache>
                <c:ptCount val="1"/>
                <c:pt idx="0">
                  <c:v>重建原始＋模拟数据总和</c:v>
                </c:pt>
              </c:strCache>
            </c:strRef>
          </c:tx>
          <c:spPr>
            <a:solidFill>
              <a:schemeClr val="accent2"/>
            </a:solidFill>
            <a:ln>
              <a:noFill/>
            </a:ln>
            <a:effectLst/>
          </c:spPr>
          <c:invertIfNegative val="0"/>
          <c:cat>
            <c:strRef>
              <c:f>Sheet1!$B$1:$M$1</c:f>
              <c:strCache>
                <c:ptCount val="12"/>
                <c:pt idx="0">
                  <c:v>2009年－2019年</c:v>
                </c:pt>
                <c:pt idx="1">
                  <c:v>2020年</c:v>
                </c:pt>
                <c:pt idx="2">
                  <c:v>2021年</c:v>
                </c:pt>
                <c:pt idx="3">
                  <c:v>2022年</c:v>
                </c:pt>
                <c:pt idx="4">
                  <c:v>2023年</c:v>
                </c:pt>
                <c:pt idx="5">
                  <c:v>2024年</c:v>
                </c:pt>
                <c:pt idx="6">
                  <c:v>2025年</c:v>
                </c:pt>
                <c:pt idx="7">
                  <c:v>2026年</c:v>
                </c:pt>
                <c:pt idx="8">
                  <c:v>2027年</c:v>
                </c:pt>
                <c:pt idx="9">
                  <c:v>2028年</c:v>
                </c:pt>
                <c:pt idx="10">
                  <c:v>2029年</c:v>
                </c:pt>
                <c:pt idx="11">
                  <c:v>2030年</c:v>
                </c:pt>
              </c:strCache>
            </c:strRef>
          </c:cat>
          <c:val>
            <c:numRef>
              <c:f>Sheet1!$B$3:$M$3</c:f>
              <c:numCache>
                <c:formatCode>General</c:formatCode>
                <c:ptCount val="12"/>
                <c:pt idx="0">
                  <c:v>2200</c:v>
                </c:pt>
                <c:pt idx="1">
                  <c:v>2400</c:v>
                </c:pt>
                <c:pt idx="2">
                  <c:v>2700</c:v>
                </c:pt>
                <c:pt idx="3">
                  <c:v>3000</c:v>
                </c:pt>
                <c:pt idx="4">
                  <c:v>3300</c:v>
                </c:pt>
                <c:pt idx="5">
                  <c:v>3600</c:v>
                </c:pt>
                <c:pt idx="6">
                  <c:v>4500</c:v>
                </c:pt>
                <c:pt idx="7">
                  <c:v>5400</c:v>
                </c:pt>
                <c:pt idx="8">
                  <c:v>6300</c:v>
                </c:pt>
                <c:pt idx="9">
                  <c:v>7200</c:v>
                </c:pt>
                <c:pt idx="10">
                  <c:v>8100</c:v>
                </c:pt>
                <c:pt idx="11">
                  <c:v>9000</c:v>
                </c:pt>
              </c:numCache>
            </c:numRef>
          </c:val>
          <c:extLst>
            <c:ext xmlns:c16="http://schemas.microsoft.com/office/drawing/2014/chart" uri="{C3380CC4-5D6E-409C-BE32-E72D297353CC}">
              <c16:uniqueId val="{00000001-FD2E-4DB3-9682-DB8E548C1E77}"/>
            </c:ext>
          </c:extLst>
        </c:ser>
        <c:ser>
          <c:idx val="2"/>
          <c:order val="2"/>
          <c:tx>
            <c:strRef>
              <c:f>Sheet1!$A$4</c:f>
              <c:strCache>
                <c:ptCount val="1"/>
                <c:pt idx="0">
                  <c:v>分析数据空间</c:v>
                </c:pt>
              </c:strCache>
            </c:strRef>
          </c:tx>
          <c:spPr>
            <a:solidFill>
              <a:schemeClr val="accent3"/>
            </a:solidFill>
            <a:ln>
              <a:noFill/>
            </a:ln>
            <a:effectLst/>
          </c:spPr>
          <c:invertIfNegative val="0"/>
          <c:cat>
            <c:strRef>
              <c:f>Sheet1!$B$1:$M$1</c:f>
              <c:strCache>
                <c:ptCount val="12"/>
                <c:pt idx="0">
                  <c:v>2009年－2019年</c:v>
                </c:pt>
                <c:pt idx="1">
                  <c:v>2020年</c:v>
                </c:pt>
                <c:pt idx="2">
                  <c:v>2021年</c:v>
                </c:pt>
                <c:pt idx="3">
                  <c:v>2022年</c:v>
                </c:pt>
                <c:pt idx="4">
                  <c:v>2023年</c:v>
                </c:pt>
                <c:pt idx="5">
                  <c:v>2024年</c:v>
                </c:pt>
                <c:pt idx="6">
                  <c:v>2025年</c:v>
                </c:pt>
                <c:pt idx="7">
                  <c:v>2026年</c:v>
                </c:pt>
                <c:pt idx="8">
                  <c:v>2027年</c:v>
                </c:pt>
                <c:pt idx="9">
                  <c:v>2028年</c:v>
                </c:pt>
                <c:pt idx="10">
                  <c:v>2029年</c:v>
                </c:pt>
                <c:pt idx="11">
                  <c:v>2030年</c:v>
                </c:pt>
              </c:strCache>
            </c:strRef>
          </c:cat>
          <c:val>
            <c:numRef>
              <c:f>Sheet1!$B$4:$M$4</c:f>
              <c:numCache>
                <c:formatCode>General</c:formatCode>
                <c:ptCount val="12"/>
                <c:pt idx="0">
                  <c:v>600</c:v>
                </c:pt>
                <c:pt idx="1">
                  <c:v>1500</c:v>
                </c:pt>
                <c:pt idx="2">
                  <c:v>1500</c:v>
                </c:pt>
                <c:pt idx="3">
                  <c:v>1500</c:v>
                </c:pt>
                <c:pt idx="4">
                  <c:v>2200</c:v>
                </c:pt>
                <c:pt idx="5">
                  <c:v>2200</c:v>
                </c:pt>
                <c:pt idx="6">
                  <c:v>2200</c:v>
                </c:pt>
                <c:pt idx="7">
                  <c:v>2900</c:v>
                </c:pt>
                <c:pt idx="8">
                  <c:v>2900</c:v>
                </c:pt>
                <c:pt idx="9">
                  <c:v>2900</c:v>
                </c:pt>
                <c:pt idx="10">
                  <c:v>3600</c:v>
                </c:pt>
                <c:pt idx="11">
                  <c:v>3600</c:v>
                </c:pt>
              </c:numCache>
            </c:numRef>
          </c:val>
          <c:extLst>
            <c:ext xmlns:c16="http://schemas.microsoft.com/office/drawing/2014/chart" uri="{C3380CC4-5D6E-409C-BE32-E72D297353CC}">
              <c16:uniqueId val="{00000002-FD2E-4DB3-9682-DB8E548C1E77}"/>
            </c:ext>
          </c:extLst>
        </c:ser>
        <c:dLbls>
          <c:showLegendKey val="0"/>
          <c:showVal val="0"/>
          <c:showCatName val="0"/>
          <c:showSerName val="0"/>
          <c:showPercent val="0"/>
          <c:showBubbleSize val="0"/>
        </c:dLbls>
        <c:gapWidth val="150"/>
        <c:overlap val="100"/>
        <c:axId val="598490832"/>
        <c:axId val="598492512"/>
      </c:barChart>
      <c:catAx>
        <c:axId val="59849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8492512"/>
        <c:crosses val="autoZero"/>
        <c:auto val="1"/>
        <c:lblAlgn val="ctr"/>
        <c:lblOffset val="100"/>
        <c:noMultiLvlLbl val="0"/>
      </c:catAx>
      <c:valAx>
        <c:axId val="59849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849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BESIII CPU</a:t>
            </a:r>
            <a:r>
              <a:rPr lang="zh-CN" altLang="en-US" dirty="0"/>
              <a:t>核数</a:t>
            </a:r>
          </a:p>
        </c:rich>
      </c:tx>
      <c:layout>
        <c:manualLayout>
          <c:xMode val="edge"/>
          <c:yMode val="edge"/>
          <c:x val="0.36726997277354873"/>
          <c:y val="5.88023126440251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0843951951720392"/>
          <c:y val="7.4504855750828519E-2"/>
          <c:w val="0.85987755467686022"/>
          <c:h val="0.55679708943467865"/>
        </c:manualLayout>
      </c:layout>
      <c:barChart>
        <c:barDir val="col"/>
        <c:grouping val="stacked"/>
        <c:varyColors val="0"/>
        <c:ser>
          <c:idx val="0"/>
          <c:order val="0"/>
          <c:tx>
            <c:strRef>
              <c:f>Sheet3!$A$2</c:f>
              <c:strCache>
                <c:ptCount val="1"/>
                <c:pt idx="0">
                  <c:v>重建需要核数</c:v>
                </c:pt>
              </c:strCache>
            </c:strRef>
          </c:tx>
          <c:spPr>
            <a:solidFill>
              <a:schemeClr val="accent1"/>
            </a:solidFill>
            <a:ln>
              <a:noFill/>
            </a:ln>
            <a:effectLst/>
          </c:spPr>
          <c:invertIfNegative val="0"/>
          <c:cat>
            <c:strRef>
              <c:f>Sheet3!$B$1:$M$1</c:f>
              <c:strCache>
                <c:ptCount val="12"/>
                <c:pt idx="0">
                  <c:v>2009年－2019年</c:v>
                </c:pt>
                <c:pt idx="1">
                  <c:v>2020年</c:v>
                </c:pt>
                <c:pt idx="2">
                  <c:v>2021年</c:v>
                </c:pt>
                <c:pt idx="3">
                  <c:v>2022年</c:v>
                </c:pt>
                <c:pt idx="4">
                  <c:v>2023年</c:v>
                </c:pt>
                <c:pt idx="5">
                  <c:v>2024年</c:v>
                </c:pt>
                <c:pt idx="6">
                  <c:v>2025年</c:v>
                </c:pt>
                <c:pt idx="7">
                  <c:v>2026年</c:v>
                </c:pt>
                <c:pt idx="8">
                  <c:v>2027年</c:v>
                </c:pt>
                <c:pt idx="9">
                  <c:v>2028年</c:v>
                </c:pt>
                <c:pt idx="10">
                  <c:v>2029年</c:v>
                </c:pt>
                <c:pt idx="11">
                  <c:v>2030年</c:v>
                </c:pt>
              </c:strCache>
            </c:strRef>
          </c:cat>
          <c:val>
            <c:numRef>
              <c:f>Sheet3!$B$2:$M$2</c:f>
              <c:numCache>
                <c:formatCode>General</c:formatCode>
                <c:ptCount val="12"/>
                <c:pt idx="0">
                  <c:v>1200</c:v>
                </c:pt>
                <c:pt idx="1">
                  <c:v>1330</c:v>
                </c:pt>
                <c:pt idx="2">
                  <c:v>1460</c:v>
                </c:pt>
                <c:pt idx="3">
                  <c:v>1590</c:v>
                </c:pt>
                <c:pt idx="4">
                  <c:v>1720</c:v>
                </c:pt>
                <c:pt idx="5">
                  <c:v>1850</c:v>
                </c:pt>
                <c:pt idx="6">
                  <c:v>2110</c:v>
                </c:pt>
                <c:pt idx="7">
                  <c:v>2370</c:v>
                </c:pt>
                <c:pt idx="8">
                  <c:v>2630</c:v>
                </c:pt>
                <c:pt idx="9">
                  <c:v>2890</c:v>
                </c:pt>
                <c:pt idx="10">
                  <c:v>3150</c:v>
                </c:pt>
                <c:pt idx="11">
                  <c:v>3410</c:v>
                </c:pt>
              </c:numCache>
            </c:numRef>
          </c:val>
          <c:extLst>
            <c:ext xmlns:c16="http://schemas.microsoft.com/office/drawing/2014/chart" uri="{C3380CC4-5D6E-409C-BE32-E72D297353CC}">
              <c16:uniqueId val="{00000000-CC1B-40F1-A0C3-2319CEADACAB}"/>
            </c:ext>
          </c:extLst>
        </c:ser>
        <c:ser>
          <c:idx val="1"/>
          <c:order val="1"/>
          <c:tx>
            <c:strRef>
              <c:f>Sheet3!$A$3</c:f>
              <c:strCache>
                <c:ptCount val="1"/>
                <c:pt idx="0">
                  <c:v>分析需要核数</c:v>
                </c:pt>
              </c:strCache>
            </c:strRef>
          </c:tx>
          <c:spPr>
            <a:solidFill>
              <a:schemeClr val="accent2"/>
            </a:solidFill>
            <a:ln>
              <a:noFill/>
            </a:ln>
            <a:effectLst/>
          </c:spPr>
          <c:invertIfNegative val="0"/>
          <c:cat>
            <c:strRef>
              <c:f>Sheet3!$B$1:$M$1</c:f>
              <c:strCache>
                <c:ptCount val="12"/>
                <c:pt idx="0">
                  <c:v>2009年－2019年</c:v>
                </c:pt>
                <c:pt idx="1">
                  <c:v>2020年</c:v>
                </c:pt>
                <c:pt idx="2">
                  <c:v>2021年</c:v>
                </c:pt>
                <c:pt idx="3">
                  <c:v>2022年</c:v>
                </c:pt>
                <c:pt idx="4">
                  <c:v>2023年</c:v>
                </c:pt>
                <c:pt idx="5">
                  <c:v>2024年</c:v>
                </c:pt>
                <c:pt idx="6">
                  <c:v>2025年</c:v>
                </c:pt>
                <c:pt idx="7">
                  <c:v>2026年</c:v>
                </c:pt>
                <c:pt idx="8">
                  <c:v>2027年</c:v>
                </c:pt>
                <c:pt idx="9">
                  <c:v>2028年</c:v>
                </c:pt>
                <c:pt idx="10">
                  <c:v>2029年</c:v>
                </c:pt>
                <c:pt idx="11">
                  <c:v>2030年</c:v>
                </c:pt>
              </c:strCache>
            </c:strRef>
          </c:cat>
          <c:val>
            <c:numRef>
              <c:f>Sheet3!$B$3:$M$3</c:f>
              <c:numCache>
                <c:formatCode>General</c:formatCode>
                <c:ptCount val="12"/>
                <c:pt idx="0">
                  <c:v>8000</c:v>
                </c:pt>
                <c:pt idx="1">
                  <c:v>8870</c:v>
                </c:pt>
                <c:pt idx="2">
                  <c:v>9740</c:v>
                </c:pt>
                <c:pt idx="3">
                  <c:v>10610</c:v>
                </c:pt>
                <c:pt idx="4">
                  <c:v>11480</c:v>
                </c:pt>
                <c:pt idx="5">
                  <c:v>12350</c:v>
                </c:pt>
                <c:pt idx="6">
                  <c:v>14090</c:v>
                </c:pt>
                <c:pt idx="7">
                  <c:v>15830</c:v>
                </c:pt>
                <c:pt idx="8">
                  <c:v>17570</c:v>
                </c:pt>
                <c:pt idx="9">
                  <c:v>19310</c:v>
                </c:pt>
                <c:pt idx="10">
                  <c:v>21050</c:v>
                </c:pt>
                <c:pt idx="11">
                  <c:v>22790</c:v>
                </c:pt>
              </c:numCache>
            </c:numRef>
          </c:val>
          <c:extLst>
            <c:ext xmlns:c16="http://schemas.microsoft.com/office/drawing/2014/chart" uri="{C3380CC4-5D6E-409C-BE32-E72D297353CC}">
              <c16:uniqueId val="{00000001-CC1B-40F1-A0C3-2319CEADACAB}"/>
            </c:ext>
          </c:extLst>
        </c:ser>
        <c:dLbls>
          <c:showLegendKey val="0"/>
          <c:showVal val="0"/>
          <c:showCatName val="0"/>
          <c:showSerName val="0"/>
          <c:showPercent val="0"/>
          <c:showBubbleSize val="0"/>
        </c:dLbls>
        <c:gapWidth val="150"/>
        <c:overlap val="100"/>
        <c:axId val="598507072"/>
        <c:axId val="598507632"/>
      </c:barChart>
      <c:catAx>
        <c:axId val="59850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8507632"/>
        <c:crosses val="autoZero"/>
        <c:auto val="1"/>
        <c:lblAlgn val="ctr"/>
        <c:lblOffset val="100"/>
        <c:noMultiLvlLbl val="0"/>
      </c:catAx>
      <c:valAx>
        <c:axId val="59850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9850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512F6-1103-4ADC-BB4B-74F5313A13F0}" type="datetimeFigureOut">
              <a:rPr lang="zh-CN" altLang="en-US" smtClean="0"/>
              <a:t>2021/4/25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0F038-D906-4F68-A8EB-48948B279D5C}" type="slidenum">
              <a:rPr lang="zh-CN" altLang="en-US" smtClean="0"/>
              <a:t>‹#›</a:t>
            </a:fld>
            <a:endParaRPr lang="zh-CN" altLang="en-US"/>
          </a:p>
        </p:txBody>
      </p:sp>
    </p:spTree>
    <p:extLst>
      <p:ext uri="{BB962C8B-B14F-4D97-AF65-F5344CB8AC3E}">
        <p14:creationId xmlns:p14="http://schemas.microsoft.com/office/powerpoint/2010/main" val="27169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7CD58EC-B748-426C-AD8B-2F475D825362}" type="datetime1">
              <a:rPr lang="zh-CN" altLang="en-US" smtClean="0"/>
              <a:t>2021/4/25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302547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17EFAA9-75C6-4C93-8AFE-25CD0D9BD7B0}" type="datetime1">
              <a:rPr lang="zh-CN" altLang="en-US" smtClean="0"/>
              <a:t>2021/4/25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93007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EBF61A-A948-4D54-80C0-9CCEFD45F513}" type="datetime1">
              <a:rPr lang="zh-CN" altLang="en-US" smtClean="0"/>
              <a:t>2021/4/25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210624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DF490BA-1ED3-4950-ADFA-3D96DBF029CC}" type="datetime1">
              <a:rPr lang="zh-CN" altLang="en-US" smtClean="0"/>
              <a:t>2021/4/25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176382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1902B-619D-46EF-BC5D-A45CE66745C9}" type="datetime1">
              <a:rPr lang="zh-CN" altLang="en-US" smtClean="0"/>
              <a:t>2021/4/25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756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C8ED9E5-927A-440E-95BA-AAE85210E122}" type="datetime1">
              <a:rPr lang="zh-CN" altLang="en-US" smtClean="0"/>
              <a:t>2021/4/25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226222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0096146-55E6-43C3-978C-2771299C3723}" type="datetime1">
              <a:rPr lang="zh-CN" altLang="en-US" smtClean="0"/>
              <a:t>2021/4/25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420609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795A026-BA74-466B-9CED-CBEE8704EACA}" type="datetime1">
              <a:rPr lang="zh-CN" altLang="en-US" smtClean="0"/>
              <a:t>2021/4/25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189606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58E0C-BC38-49C4-AAF1-71D484782D1B}" type="datetime1">
              <a:rPr lang="zh-CN" altLang="en-US" smtClean="0"/>
              <a:t>2021/4/25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422007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4B0EA2D-7D73-4AA2-8863-9DA9C3B694A6}" type="datetime1">
              <a:rPr lang="zh-CN" altLang="en-US" smtClean="0"/>
              <a:t>2021/4/25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133147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87CF024-77E4-4288-9933-F8E63AB5E2B6}" type="datetime1">
              <a:rPr lang="zh-CN" altLang="en-US" smtClean="0"/>
              <a:t>2021/4/25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328833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DB7CD-4EC2-4129-91A9-FC9D7C8D843B}" type="datetime1">
              <a:rPr lang="zh-CN" altLang="en-US" smtClean="0"/>
              <a:t>2021/4/25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E14E2-FA62-4C79-9B07-10B4E017B998}" type="slidenum">
              <a:rPr lang="zh-CN" altLang="en-US" smtClean="0"/>
              <a:t>‹#›</a:t>
            </a:fld>
            <a:endParaRPr lang="zh-CN" altLang="en-US"/>
          </a:p>
        </p:txBody>
      </p:sp>
    </p:spTree>
    <p:extLst>
      <p:ext uri="{BB962C8B-B14F-4D97-AF65-F5344CB8AC3E}">
        <p14:creationId xmlns:p14="http://schemas.microsoft.com/office/powerpoint/2010/main" val="48409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ihep.ac.cn/event/141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1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7.emf"/><Relationship Id="rId7" Type="http://schemas.openxmlformats.org/officeDocument/2006/relationships/image" Target="../media/image50.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emf"/></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4.emf"/><Relationship Id="rId7" Type="http://schemas.openxmlformats.org/officeDocument/2006/relationships/image" Target="../media/image57.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540.png"/></Relationships>
</file>

<file path=ppt/slides/_rels/slide1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hyperlink" Target="http://code.ihep.ac.cn/" TargetMode="External"/><Relationship Id="rId4" Type="http://schemas.openxmlformats.org/officeDocument/2006/relationships/hyperlink" Target="https://github.com/"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0.png"/><Relationship Id="rId5" Type="http://schemas.openxmlformats.org/officeDocument/2006/relationships/image" Target="../media/image16.emf"/><Relationship Id="rId10" Type="http://schemas.openxmlformats.org/officeDocument/2006/relationships/image" Target="../media/image19.png"/><Relationship Id="rId4" Type="http://schemas.openxmlformats.org/officeDocument/2006/relationships/image" Target="../media/image15.emf"/><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05984" y="1111143"/>
            <a:ext cx="7332031" cy="2387600"/>
          </a:xfrm>
        </p:spPr>
        <p:txBody>
          <a:bodyPr>
            <a:noAutofit/>
          </a:bodyPr>
          <a:lstStyle/>
          <a:p>
            <a:pPr algn="r"/>
            <a:r>
              <a:rPr lang="en-US" altLang="zh-CN" sz="4000" dirty="0">
                <a:solidFill>
                  <a:srgbClr val="0000FF"/>
                </a:solidFill>
              </a:rPr>
              <a:t>BESIII Software and Computing</a:t>
            </a:r>
            <a:br>
              <a:rPr lang="en-US" altLang="zh-CN" sz="4000" dirty="0">
                <a:solidFill>
                  <a:srgbClr val="0000FF"/>
                </a:solidFill>
              </a:rPr>
            </a:br>
            <a:r>
              <a:rPr lang="en-US" altLang="zh-CN" sz="3400" i="1" dirty="0"/>
              <a:t>for</a:t>
            </a:r>
            <a:r>
              <a:rPr lang="en-US" altLang="zh-CN" sz="3400" dirty="0"/>
              <a:t> BEPC</a:t>
            </a:r>
            <a:r>
              <a:rPr lang="en-US" altLang="zh-CN" sz="3400" dirty="0">
                <a:solidFill>
                  <a:srgbClr val="FF0000"/>
                </a:solidFill>
              </a:rPr>
              <a:t>3</a:t>
            </a:r>
            <a:r>
              <a:rPr lang="en-US" altLang="zh-CN" sz="3400" dirty="0"/>
              <a:t> </a:t>
            </a:r>
            <a:r>
              <a:rPr lang="en-US" altLang="zh-CN" sz="3400" b="1" dirty="0">
                <a:effectLst>
                  <a:outerShdw blurRad="38100" dist="38100" dir="2700000" algn="tl">
                    <a:srgbClr val="000000">
                      <a:alpha val="43137"/>
                    </a:srgbClr>
                  </a:outerShdw>
                </a:effectLst>
                <a:latin typeface="Kunstler Script" panose="030304020206070D0D06" pitchFamily="66" charset="0"/>
              </a:rPr>
              <a:t>L</a:t>
            </a:r>
            <a:r>
              <a:rPr lang="en-US" altLang="zh-CN" sz="3400" b="1" dirty="0">
                <a:effectLst>
                  <a:outerShdw blurRad="38100" dist="38100" dir="2700000" algn="tl">
                    <a:srgbClr val="000000">
                      <a:alpha val="43137"/>
                    </a:srgbClr>
                  </a:outerShdw>
                </a:effectLst>
              </a:rPr>
              <a:t>  </a:t>
            </a:r>
            <a:r>
              <a:rPr lang="en-US" altLang="zh-CN" sz="3400" dirty="0"/>
              <a:t>and </a:t>
            </a:r>
            <a:r>
              <a:rPr lang="en-US" altLang="zh-CN" sz="3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3400" dirty="0"/>
              <a:t> Upgrades</a:t>
            </a:r>
            <a:br>
              <a:rPr lang="en-US" altLang="zh-CN" sz="3400" dirty="0"/>
            </a:br>
            <a:br>
              <a:rPr lang="en-US" altLang="zh-CN" sz="3400" dirty="0"/>
            </a:br>
            <a:r>
              <a:rPr lang="en-US" altLang="zh-CN" sz="2000" dirty="0">
                <a:latin typeface="Times New Roman" panose="02020603050405020304" pitchFamily="18" charset="0"/>
                <a:cs typeface="Times New Roman" panose="02020603050405020304" pitchFamily="18" charset="0"/>
              </a:rPr>
              <a:t>A summary of Mini-Workshop on BESIII Software and Computing for BEPC3 Upgrade </a:t>
            </a:r>
            <a:r>
              <a:rPr lang="en-US" altLang="zh-CN" sz="2000" dirty="0">
                <a:latin typeface="Times New Roman" panose="02020603050405020304" pitchFamily="18" charset="0"/>
                <a:cs typeface="Times New Roman" panose="02020603050405020304" pitchFamily="18" charset="0"/>
                <a:hlinkClick r:id="rId2"/>
              </a:rPr>
              <a:t>https://indico.ihep.ac.cn/event/14106/</a:t>
            </a:r>
            <a:endParaRPr lang="zh-CN" altLang="en-US" sz="2000"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3000" y="4139600"/>
            <a:ext cx="6858000" cy="2149003"/>
          </a:xfrm>
        </p:spPr>
        <p:txBody>
          <a:bodyPr>
            <a:normAutofit/>
          </a:bodyPr>
          <a:lstStyle/>
          <a:p>
            <a:r>
              <a:rPr lang="en-US" altLang="zh-CN" sz="2800" dirty="0"/>
              <a:t>Sun </a:t>
            </a:r>
            <a:r>
              <a:rPr lang="en-US" altLang="zh-CN" sz="2800" dirty="0" err="1"/>
              <a:t>Shengsen</a:t>
            </a:r>
            <a:endParaRPr lang="en-US" altLang="zh-CN" sz="2800" dirty="0"/>
          </a:p>
          <a:p>
            <a:r>
              <a:rPr lang="en-US" altLang="zh-CN" dirty="0"/>
              <a:t>On behalf of BESIII software group</a:t>
            </a:r>
          </a:p>
          <a:p>
            <a:r>
              <a:rPr lang="en-US" altLang="zh-CN" dirty="0"/>
              <a:t>2021. 4. 25.</a:t>
            </a:r>
            <a:endParaRPr lang="zh-CN" altLang="en-US" dirty="0"/>
          </a:p>
        </p:txBody>
      </p:sp>
      <p:sp>
        <p:nvSpPr>
          <p:cNvPr id="4" name="灯片编号占位符 3">
            <a:extLst>
              <a:ext uri="{FF2B5EF4-FFF2-40B4-BE49-F238E27FC236}">
                <a16:creationId xmlns:a16="http://schemas.microsoft.com/office/drawing/2014/main" id="{E429CA0C-01B6-46EC-A188-0437E99C02E5}"/>
              </a:ext>
            </a:extLst>
          </p:cNvPr>
          <p:cNvSpPr>
            <a:spLocks noGrp="1"/>
          </p:cNvSpPr>
          <p:nvPr>
            <p:ph type="sldNum" sz="quarter" idx="12"/>
          </p:nvPr>
        </p:nvSpPr>
        <p:spPr/>
        <p:txBody>
          <a:bodyPr/>
          <a:lstStyle/>
          <a:p>
            <a:fld id="{BB0E14E2-FA62-4C79-9B07-10B4E017B998}" type="slidenum">
              <a:rPr lang="zh-CN" altLang="en-US" smtClean="0"/>
              <a:t>1</a:t>
            </a:fld>
            <a:endParaRPr lang="zh-CN" altLang="en-US"/>
          </a:p>
        </p:txBody>
      </p:sp>
    </p:spTree>
    <p:extLst>
      <p:ext uri="{BB962C8B-B14F-4D97-AF65-F5344CB8AC3E}">
        <p14:creationId xmlns:p14="http://schemas.microsoft.com/office/powerpoint/2010/main" val="109689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Stable and Efficient Detector Operation</a:t>
            </a:r>
            <a:endParaRPr lang="zh-CN" altLang="en-US" sz="4000" b="1" dirty="0">
              <a:solidFill>
                <a:srgbClr val="FFFF00"/>
              </a:solidFill>
            </a:endParaRPr>
          </a:p>
        </p:txBody>
      </p:sp>
      <p:sp>
        <p:nvSpPr>
          <p:cNvPr id="5" name="内容占位符 4"/>
          <p:cNvSpPr>
            <a:spLocks noGrp="1"/>
          </p:cNvSpPr>
          <p:nvPr>
            <p:ph idx="1"/>
          </p:nvPr>
        </p:nvSpPr>
        <p:spPr>
          <a:xfrm>
            <a:off x="563160" y="1111678"/>
            <a:ext cx="5631115" cy="3422486"/>
          </a:xfrm>
        </p:spPr>
        <p:txBody>
          <a:bodyPr>
            <a:noAutofit/>
          </a:bodyPr>
          <a:lstStyle/>
          <a:p>
            <a:r>
              <a:rPr lang="en-US" altLang="zh-CN" sz="2000" dirty="0">
                <a:solidFill>
                  <a:schemeClr val="accent5"/>
                </a:solidFill>
              </a:rPr>
              <a:t>Top-Up pattern </a:t>
            </a:r>
            <a:r>
              <a:rPr lang="en-US" altLang="zh-CN" sz="2000" dirty="0"/>
              <a:t>is an advanced technology which provide extra &gt;30% integral luminosity</a:t>
            </a:r>
          </a:p>
          <a:p>
            <a:r>
              <a:rPr lang="en-US" altLang="zh-CN" sz="2000" dirty="0"/>
              <a:t>Data quality is not satisfied the requirement of physics analyses in a specific short time range after beam injection</a:t>
            </a:r>
          </a:p>
          <a:p>
            <a:r>
              <a:rPr lang="en-US" altLang="zh-CN" sz="2000" dirty="0"/>
              <a:t>Online trigger shielding and offline event filters works together to guarantee the satisfied data quality</a:t>
            </a:r>
          </a:p>
          <a:p>
            <a:r>
              <a:rPr lang="en-US" altLang="zh-CN" sz="2000" dirty="0"/>
              <a:t>“50Hz noise” will be filtered in offline data processing, improve </a:t>
            </a:r>
            <a:r>
              <a:rPr lang="en-US" altLang="zh-CN" sz="2000" dirty="0">
                <a:solidFill>
                  <a:srgbClr val="C00000"/>
                </a:solidFill>
              </a:rPr>
              <a:t>3-5% data taking efficiency</a:t>
            </a:r>
            <a:endParaRPr lang="en-US" altLang="zh-CN" sz="1800" dirty="0">
              <a:solidFill>
                <a:srgbClr val="C00000"/>
              </a:solidFill>
            </a:endParaRPr>
          </a:p>
        </p:txBody>
      </p:sp>
      <p:pic>
        <p:nvPicPr>
          <p:cNvPr id="3" name="图片 2">
            <a:extLst>
              <a:ext uri="{FF2B5EF4-FFF2-40B4-BE49-F238E27FC236}">
                <a16:creationId xmlns:a16="http://schemas.microsoft.com/office/drawing/2014/main" id="{126BEC06-C7DF-44F9-8828-8C20D6780680}"/>
              </a:ext>
            </a:extLst>
          </p:cNvPr>
          <p:cNvPicPr>
            <a:picLocks noChangeAspect="1"/>
          </p:cNvPicPr>
          <p:nvPr/>
        </p:nvPicPr>
        <p:blipFill>
          <a:blip r:embed="rId2"/>
          <a:stretch>
            <a:fillRect/>
          </a:stretch>
        </p:blipFill>
        <p:spPr>
          <a:xfrm>
            <a:off x="132202" y="4534164"/>
            <a:ext cx="2413649" cy="2169686"/>
          </a:xfrm>
          <a:prstGeom prst="rect">
            <a:avLst/>
          </a:prstGeom>
        </p:spPr>
      </p:pic>
      <p:pic>
        <p:nvPicPr>
          <p:cNvPr id="6" name="图片 5">
            <a:extLst>
              <a:ext uri="{FF2B5EF4-FFF2-40B4-BE49-F238E27FC236}">
                <a16:creationId xmlns:a16="http://schemas.microsoft.com/office/drawing/2014/main" id="{D15D1A58-7E04-49BC-A2F7-354EBF46E70E}"/>
              </a:ext>
            </a:extLst>
          </p:cNvPr>
          <p:cNvPicPr>
            <a:picLocks noChangeAspect="1"/>
          </p:cNvPicPr>
          <p:nvPr/>
        </p:nvPicPr>
        <p:blipFill>
          <a:blip r:embed="rId3"/>
          <a:stretch>
            <a:fillRect/>
          </a:stretch>
        </p:blipFill>
        <p:spPr>
          <a:xfrm>
            <a:off x="6126053" y="1487740"/>
            <a:ext cx="2885516" cy="1255160"/>
          </a:xfrm>
          <a:prstGeom prst="rect">
            <a:avLst/>
          </a:prstGeom>
        </p:spPr>
      </p:pic>
      <p:pic>
        <p:nvPicPr>
          <p:cNvPr id="7" name="图片 6">
            <a:extLst>
              <a:ext uri="{FF2B5EF4-FFF2-40B4-BE49-F238E27FC236}">
                <a16:creationId xmlns:a16="http://schemas.microsoft.com/office/drawing/2014/main" id="{DD446E59-6EBE-4C60-98E5-288057A2D90B}"/>
              </a:ext>
            </a:extLst>
          </p:cNvPr>
          <p:cNvPicPr>
            <a:picLocks noChangeAspect="1"/>
          </p:cNvPicPr>
          <p:nvPr/>
        </p:nvPicPr>
        <p:blipFill>
          <a:blip r:embed="rId4"/>
          <a:stretch>
            <a:fillRect/>
          </a:stretch>
        </p:blipFill>
        <p:spPr>
          <a:xfrm>
            <a:off x="6126051" y="2759508"/>
            <a:ext cx="2885517" cy="1251805"/>
          </a:xfrm>
          <a:prstGeom prst="rect">
            <a:avLst/>
          </a:prstGeom>
        </p:spPr>
      </p:pic>
      <p:sp>
        <p:nvSpPr>
          <p:cNvPr id="8" name="文本框 7">
            <a:extLst>
              <a:ext uri="{FF2B5EF4-FFF2-40B4-BE49-F238E27FC236}">
                <a16:creationId xmlns:a16="http://schemas.microsoft.com/office/drawing/2014/main" id="{D00B6195-8E09-4958-9FC4-035F97C4C0D5}"/>
              </a:ext>
            </a:extLst>
          </p:cNvPr>
          <p:cNvSpPr txBox="1"/>
          <p:nvPr/>
        </p:nvSpPr>
        <p:spPr>
          <a:xfrm>
            <a:off x="6274675" y="2087033"/>
            <a:ext cx="1450427" cy="338554"/>
          </a:xfrm>
          <a:prstGeom prst="rect">
            <a:avLst/>
          </a:prstGeom>
          <a:noFill/>
        </p:spPr>
        <p:txBody>
          <a:bodyPr wrap="square" rtlCol="0">
            <a:spAutoFit/>
          </a:bodyPr>
          <a:lstStyle/>
          <a:p>
            <a:r>
              <a:rPr lang="en-US" altLang="zh-CN" sz="1600" dirty="0"/>
              <a:t>Beam Current</a:t>
            </a:r>
            <a:endParaRPr lang="zh-CN" altLang="en-US" sz="1600" dirty="0"/>
          </a:p>
        </p:txBody>
      </p:sp>
      <p:sp>
        <p:nvSpPr>
          <p:cNvPr id="9" name="文本框 8">
            <a:extLst>
              <a:ext uri="{FF2B5EF4-FFF2-40B4-BE49-F238E27FC236}">
                <a16:creationId xmlns:a16="http://schemas.microsoft.com/office/drawing/2014/main" id="{66218A45-B6C7-420B-B208-5C7E6D6C998A}"/>
              </a:ext>
            </a:extLst>
          </p:cNvPr>
          <p:cNvSpPr txBox="1"/>
          <p:nvPr/>
        </p:nvSpPr>
        <p:spPr>
          <a:xfrm>
            <a:off x="6269421" y="3506978"/>
            <a:ext cx="1827748" cy="338554"/>
          </a:xfrm>
          <a:prstGeom prst="rect">
            <a:avLst/>
          </a:prstGeom>
          <a:noFill/>
        </p:spPr>
        <p:txBody>
          <a:bodyPr wrap="square" rtlCol="0">
            <a:spAutoFit/>
          </a:bodyPr>
          <a:lstStyle/>
          <a:p>
            <a:r>
              <a:rPr lang="en-US" altLang="zh-CN" sz="1600" dirty="0"/>
              <a:t>MDC Dark Current</a:t>
            </a:r>
            <a:endParaRPr lang="zh-CN" altLang="en-US" sz="1600" dirty="0"/>
          </a:p>
        </p:txBody>
      </p:sp>
      <p:pic>
        <p:nvPicPr>
          <p:cNvPr id="10" name="图片 9">
            <a:extLst>
              <a:ext uri="{FF2B5EF4-FFF2-40B4-BE49-F238E27FC236}">
                <a16:creationId xmlns:a16="http://schemas.microsoft.com/office/drawing/2014/main" id="{506338CD-F8C9-41CA-A6C8-FF91179A7A99}"/>
              </a:ext>
            </a:extLst>
          </p:cNvPr>
          <p:cNvPicPr>
            <a:picLocks noChangeAspect="1"/>
          </p:cNvPicPr>
          <p:nvPr/>
        </p:nvPicPr>
        <p:blipFill>
          <a:blip r:embed="rId5"/>
          <a:stretch>
            <a:fillRect/>
          </a:stretch>
        </p:blipFill>
        <p:spPr>
          <a:xfrm>
            <a:off x="1939069" y="4336886"/>
            <a:ext cx="1213563" cy="1189903"/>
          </a:xfrm>
          <a:prstGeom prst="rect">
            <a:avLst/>
          </a:prstGeom>
        </p:spPr>
      </p:pic>
      <p:pic>
        <p:nvPicPr>
          <p:cNvPr id="12" name="图片 11">
            <a:extLst>
              <a:ext uri="{FF2B5EF4-FFF2-40B4-BE49-F238E27FC236}">
                <a16:creationId xmlns:a16="http://schemas.microsoft.com/office/drawing/2014/main" id="{47C1B1B1-698E-40E6-B11A-583D0AC14F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820" b="13883"/>
          <a:stretch/>
        </p:blipFill>
        <p:spPr>
          <a:xfrm>
            <a:off x="3293923" y="4722193"/>
            <a:ext cx="5664256" cy="1873899"/>
          </a:xfrm>
          <a:prstGeom prst="rect">
            <a:avLst/>
          </a:prstGeom>
        </p:spPr>
      </p:pic>
      <p:sp>
        <p:nvSpPr>
          <p:cNvPr id="13" name="灯片编号占位符 12">
            <a:extLst>
              <a:ext uri="{FF2B5EF4-FFF2-40B4-BE49-F238E27FC236}">
                <a16:creationId xmlns:a16="http://schemas.microsoft.com/office/drawing/2014/main" id="{FF1754E1-6E0F-45B5-B686-AA98E2C73355}"/>
              </a:ext>
            </a:extLst>
          </p:cNvPr>
          <p:cNvSpPr>
            <a:spLocks noGrp="1"/>
          </p:cNvSpPr>
          <p:nvPr>
            <p:ph type="sldNum" sz="quarter" idx="12"/>
          </p:nvPr>
        </p:nvSpPr>
        <p:spPr/>
        <p:txBody>
          <a:bodyPr/>
          <a:lstStyle/>
          <a:p>
            <a:fld id="{BB0E14E2-FA62-4C79-9B07-10B4E017B998}" type="slidenum">
              <a:rPr lang="zh-CN" altLang="en-US" smtClean="0"/>
              <a:t>10</a:t>
            </a:fld>
            <a:endParaRPr lang="zh-CN" altLang="en-US"/>
          </a:p>
        </p:txBody>
      </p:sp>
    </p:spTree>
    <p:extLst>
      <p:ext uri="{BB962C8B-B14F-4D97-AF65-F5344CB8AC3E}">
        <p14:creationId xmlns:p14="http://schemas.microsoft.com/office/powerpoint/2010/main" val="321566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187769"/>
            <a:ext cx="7886700" cy="1325563"/>
          </a:xfrm>
        </p:spPr>
        <p:txBody>
          <a:bodyPr/>
          <a:lstStyle/>
          <a:p>
            <a:r>
              <a:rPr lang="en-US" altLang="zh-CN" b="1" dirty="0">
                <a:solidFill>
                  <a:srgbClr val="FFFF00"/>
                </a:solidFill>
              </a:rPr>
              <a:t>Impact of Noise and Background</a:t>
            </a:r>
            <a:endParaRPr lang="zh-CN" altLang="en-US" b="1" dirty="0">
              <a:solidFill>
                <a:srgbClr val="FFFF00"/>
              </a:solidFill>
            </a:endParaRPr>
          </a:p>
        </p:txBody>
      </p:sp>
      <p:sp>
        <p:nvSpPr>
          <p:cNvPr id="5" name="内容占位符 4"/>
          <p:cNvSpPr>
            <a:spLocks noGrp="1"/>
          </p:cNvSpPr>
          <p:nvPr>
            <p:ph idx="1"/>
          </p:nvPr>
        </p:nvSpPr>
        <p:spPr>
          <a:xfrm>
            <a:off x="-9303" y="974598"/>
            <a:ext cx="9153303" cy="935555"/>
          </a:xfrm>
        </p:spPr>
        <p:txBody>
          <a:bodyPr>
            <a:noAutofit/>
          </a:bodyPr>
          <a:lstStyle/>
          <a:p>
            <a:r>
              <a:rPr lang="en-US" altLang="zh-CN" sz="2400" dirty="0"/>
              <a:t>Random trigger data is employed to simulate noise/background in MC</a:t>
            </a:r>
          </a:p>
          <a:p>
            <a:r>
              <a:rPr lang="en-US" altLang="zh-CN" sz="2400" dirty="0"/>
              <a:t>High / Low levels of MDC occupancies are selected</a:t>
            </a:r>
            <a:endParaRPr lang="zh-CN" altLang="en-US" sz="2400" dirty="0"/>
          </a:p>
        </p:txBody>
      </p:sp>
      <p:pic>
        <p:nvPicPr>
          <p:cNvPr id="12" name="图片 11"/>
          <p:cNvPicPr>
            <a:picLocks noChangeAspect="1"/>
          </p:cNvPicPr>
          <p:nvPr/>
        </p:nvPicPr>
        <p:blipFill>
          <a:blip r:embed="rId2"/>
          <a:stretch>
            <a:fillRect/>
          </a:stretch>
        </p:blipFill>
        <p:spPr>
          <a:xfrm>
            <a:off x="5022616" y="1843460"/>
            <a:ext cx="3044631" cy="2057668"/>
          </a:xfrm>
          <a:prstGeom prst="rect">
            <a:avLst/>
          </a:prstGeom>
        </p:spPr>
      </p:pic>
      <p:sp>
        <p:nvSpPr>
          <p:cNvPr id="13" name="内容占位符 4">
            <a:extLst>
              <a:ext uri="{FF2B5EF4-FFF2-40B4-BE49-F238E27FC236}">
                <a16:creationId xmlns:a16="http://schemas.microsoft.com/office/drawing/2014/main" id="{5C00826B-1B60-4412-B44F-0D040622600C}"/>
              </a:ext>
            </a:extLst>
          </p:cNvPr>
          <p:cNvSpPr txBox="1">
            <a:spLocks/>
          </p:cNvSpPr>
          <p:nvPr/>
        </p:nvSpPr>
        <p:spPr>
          <a:xfrm>
            <a:off x="143097" y="4723002"/>
            <a:ext cx="4412593" cy="1843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MDC leakage current is related to the beam background level</a:t>
            </a:r>
          </a:p>
          <a:p>
            <a:r>
              <a:rPr lang="en-US" altLang="zh-CN" sz="2400" dirty="0"/>
              <a:t>Performance check with different leakage current level</a:t>
            </a:r>
            <a:endParaRPr lang="zh-CN" altLang="en-US" sz="2400" dirty="0"/>
          </a:p>
        </p:txBody>
      </p:sp>
      <p:pic>
        <p:nvPicPr>
          <p:cNvPr id="7" name="图片 6">
            <a:extLst>
              <a:ext uri="{FF2B5EF4-FFF2-40B4-BE49-F238E27FC236}">
                <a16:creationId xmlns:a16="http://schemas.microsoft.com/office/drawing/2014/main" id="{EE4E3D04-0D41-4996-8F32-2DC037B28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182" y="4110227"/>
            <a:ext cx="4770818" cy="2701906"/>
          </a:xfrm>
          <a:prstGeom prst="rect">
            <a:avLst/>
          </a:prstGeom>
        </p:spPr>
      </p:pic>
      <p:pic>
        <p:nvPicPr>
          <p:cNvPr id="8" name="图片 7"/>
          <p:cNvPicPr>
            <a:picLocks noChangeAspect="1"/>
          </p:cNvPicPr>
          <p:nvPr/>
        </p:nvPicPr>
        <p:blipFill>
          <a:blip r:embed="rId4"/>
          <a:stretch>
            <a:fillRect/>
          </a:stretch>
        </p:blipFill>
        <p:spPr>
          <a:xfrm>
            <a:off x="163611" y="1916005"/>
            <a:ext cx="4298030" cy="2712476"/>
          </a:xfrm>
          <a:prstGeom prst="rect">
            <a:avLst/>
          </a:prstGeom>
        </p:spPr>
      </p:pic>
      <p:sp>
        <p:nvSpPr>
          <p:cNvPr id="9" name="椭圆 8"/>
          <p:cNvSpPr/>
          <p:nvPr/>
        </p:nvSpPr>
        <p:spPr>
          <a:xfrm>
            <a:off x="1843010" y="2289313"/>
            <a:ext cx="627321" cy="201341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69108" y="2962321"/>
            <a:ext cx="627321" cy="13404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4A3A3E20-BB52-413C-9B1D-026B0135B3E1}"/>
              </a:ext>
            </a:extLst>
          </p:cNvPr>
          <p:cNvSpPr>
            <a:spLocks noGrp="1"/>
          </p:cNvSpPr>
          <p:nvPr>
            <p:ph type="sldNum" sz="quarter" idx="12"/>
          </p:nvPr>
        </p:nvSpPr>
        <p:spPr/>
        <p:txBody>
          <a:bodyPr/>
          <a:lstStyle/>
          <a:p>
            <a:fld id="{BB0E14E2-FA62-4C79-9B07-10B4E017B998}" type="slidenum">
              <a:rPr lang="zh-CN" altLang="en-US" smtClean="0"/>
              <a:t>11</a:t>
            </a:fld>
            <a:endParaRPr lang="zh-CN" altLang="en-US"/>
          </a:p>
        </p:txBody>
      </p:sp>
    </p:spTree>
    <p:extLst>
      <p:ext uri="{BB962C8B-B14F-4D97-AF65-F5344CB8AC3E}">
        <p14:creationId xmlns:p14="http://schemas.microsoft.com/office/powerpoint/2010/main" val="323078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3BB09EBF-FCC0-4268-8F4F-B4963E8D7E4F}"/>
              </a:ext>
            </a:extLst>
          </p:cNvPr>
          <p:cNvPicPr>
            <a:picLocks noChangeAspect="1"/>
          </p:cNvPicPr>
          <p:nvPr/>
        </p:nvPicPr>
        <p:blipFill rotWithShape="1">
          <a:blip r:embed="rId2"/>
          <a:srcRect r="52308" b="3737"/>
          <a:stretch/>
        </p:blipFill>
        <p:spPr>
          <a:xfrm>
            <a:off x="6787909" y="4309827"/>
            <a:ext cx="2356091" cy="2135387"/>
          </a:xfrm>
          <a:prstGeom prst="rect">
            <a:avLst/>
          </a:prstGeom>
        </p:spPr>
      </p:pic>
      <p:pic>
        <p:nvPicPr>
          <p:cNvPr id="13" name="图片 12">
            <a:extLst>
              <a:ext uri="{FF2B5EF4-FFF2-40B4-BE49-F238E27FC236}">
                <a16:creationId xmlns:a16="http://schemas.microsoft.com/office/drawing/2014/main" id="{A4EB0131-5B00-4D11-A427-A083B47BCC1F}"/>
              </a:ext>
            </a:extLst>
          </p:cNvPr>
          <p:cNvPicPr>
            <a:picLocks noChangeAspect="1"/>
          </p:cNvPicPr>
          <p:nvPr/>
        </p:nvPicPr>
        <p:blipFill>
          <a:blip r:embed="rId3"/>
          <a:stretch>
            <a:fillRect/>
          </a:stretch>
        </p:blipFill>
        <p:spPr>
          <a:xfrm>
            <a:off x="2169351" y="4288869"/>
            <a:ext cx="2563292" cy="2190921"/>
          </a:xfrm>
          <a:prstGeom prst="rect">
            <a:avLst/>
          </a:prstGeom>
        </p:spPr>
      </p:pic>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22780" y="-201782"/>
            <a:ext cx="8930523" cy="1325563"/>
          </a:xfrm>
        </p:spPr>
        <p:txBody>
          <a:bodyPr>
            <a:normAutofit/>
          </a:bodyPr>
          <a:lstStyle/>
          <a:p>
            <a:r>
              <a:rPr lang="en-US" altLang="zh-CN" sz="4000" b="1" dirty="0">
                <a:solidFill>
                  <a:srgbClr val="FFFF00"/>
                </a:solidFill>
              </a:rPr>
              <a:t>Impact of Noise and Background—MDC</a:t>
            </a:r>
            <a:endParaRPr lang="zh-CN" altLang="en-US" sz="4000" b="1" dirty="0">
              <a:solidFill>
                <a:srgbClr val="FFFF00"/>
              </a:solidFill>
            </a:endParaRPr>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a:xfrm>
                <a:off x="331076" y="1034878"/>
                <a:ext cx="8822227" cy="935555"/>
              </a:xfrm>
            </p:spPr>
            <p:txBody>
              <a:bodyPr>
                <a:noAutofit/>
              </a:bodyPr>
              <a:lstStyle/>
              <a:p>
                <a:r>
                  <a:rPr lang="en-US" altLang="zh-CN" sz="2000" dirty="0"/>
                  <a:t>Degradation on spatial resolution and hit efficiency in inner chamber</a:t>
                </a:r>
              </a:p>
              <a:p>
                <a:r>
                  <a:rPr lang="en-US" altLang="zh-CN" sz="2000" dirty="0"/>
                  <a:t>Significant impact on tracking efficiency with low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𝑡</m:t>
                        </m:r>
                      </m:sub>
                    </m:sSub>
                  </m:oMath>
                </a14:m>
                <a:r>
                  <a:rPr lang="en-US" altLang="zh-CN" sz="2000" dirty="0"/>
                  <a:t> or large </a:t>
                </a:r>
                <a14:m>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𝑐𝑜𝑠</m:t>
                    </m:r>
                    <m:r>
                      <a:rPr lang="zh-CN" altLang="en-US" sz="2000" b="0" i="1" smtClean="0">
                        <a:latin typeface="Cambria Math" panose="02040503050406030204" pitchFamily="18" charset="0"/>
                      </a:rPr>
                      <m:t>𝜃</m:t>
                    </m:r>
                    <m:r>
                      <a:rPr lang="en-US" altLang="zh-CN" sz="2000" b="0" i="1" smtClean="0">
                        <a:latin typeface="Cambria Math" panose="02040503050406030204" pitchFamily="18" charset="0"/>
                      </a:rPr>
                      <m:t>|</m:t>
                    </m:r>
                  </m:oMath>
                </a14:m>
                <a:r>
                  <a:rPr lang="en-US" altLang="zh-CN" sz="2000" dirty="0"/>
                  <a:t> </a:t>
                </a:r>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xfrm>
                <a:off x="331076" y="1034878"/>
                <a:ext cx="8822227" cy="935555"/>
              </a:xfrm>
              <a:blipFill>
                <a:blip r:embed="rId4"/>
                <a:stretch>
                  <a:fillRect l="-622" t="-719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603D3956-1A82-4E04-A466-130285C833AE}"/>
              </a:ext>
            </a:extLst>
          </p:cNvPr>
          <p:cNvPicPr>
            <a:picLocks noChangeAspect="1"/>
          </p:cNvPicPr>
          <p:nvPr/>
        </p:nvPicPr>
        <p:blipFill>
          <a:blip r:embed="rId5"/>
          <a:stretch>
            <a:fillRect/>
          </a:stretch>
        </p:blipFill>
        <p:spPr>
          <a:xfrm>
            <a:off x="4571999" y="1838426"/>
            <a:ext cx="3501984" cy="2367673"/>
          </a:xfrm>
          <a:prstGeom prst="rect">
            <a:avLst/>
          </a:prstGeom>
        </p:spPr>
      </p:pic>
      <p:pic>
        <p:nvPicPr>
          <p:cNvPr id="6" name="图片 5">
            <a:extLst>
              <a:ext uri="{FF2B5EF4-FFF2-40B4-BE49-F238E27FC236}">
                <a16:creationId xmlns:a16="http://schemas.microsoft.com/office/drawing/2014/main" id="{B36269D6-74CD-4918-B13A-ADB144B70F9B}"/>
              </a:ext>
            </a:extLst>
          </p:cNvPr>
          <p:cNvPicPr>
            <a:picLocks noChangeAspect="1"/>
          </p:cNvPicPr>
          <p:nvPr/>
        </p:nvPicPr>
        <p:blipFill>
          <a:blip r:embed="rId6"/>
          <a:stretch>
            <a:fillRect/>
          </a:stretch>
        </p:blipFill>
        <p:spPr>
          <a:xfrm>
            <a:off x="1" y="4261280"/>
            <a:ext cx="2442082" cy="2218510"/>
          </a:xfrm>
          <a:prstGeom prst="rect">
            <a:avLst/>
          </a:prstGeom>
        </p:spPr>
      </p:pic>
      <p:pic>
        <p:nvPicPr>
          <p:cNvPr id="7" name="图片 6">
            <a:extLst>
              <a:ext uri="{FF2B5EF4-FFF2-40B4-BE49-F238E27FC236}">
                <a16:creationId xmlns:a16="http://schemas.microsoft.com/office/drawing/2014/main" id="{3E6BA407-1E15-47B5-8F1A-99103D1D73E0}"/>
              </a:ext>
            </a:extLst>
          </p:cNvPr>
          <p:cNvPicPr>
            <a:picLocks noChangeAspect="1"/>
          </p:cNvPicPr>
          <p:nvPr/>
        </p:nvPicPr>
        <p:blipFill>
          <a:blip r:embed="rId7"/>
          <a:stretch>
            <a:fillRect/>
          </a:stretch>
        </p:blipFill>
        <p:spPr>
          <a:xfrm>
            <a:off x="942452" y="1838426"/>
            <a:ext cx="3504903" cy="2367672"/>
          </a:xfrm>
          <a:prstGeom prst="rect">
            <a:avLst/>
          </a:prstGeom>
        </p:spPr>
      </p:pic>
      <p:pic>
        <p:nvPicPr>
          <p:cNvPr id="14" name="图片 13">
            <a:extLst>
              <a:ext uri="{FF2B5EF4-FFF2-40B4-BE49-F238E27FC236}">
                <a16:creationId xmlns:a16="http://schemas.microsoft.com/office/drawing/2014/main" id="{8B300765-A44B-469D-967C-049B1620C22D}"/>
              </a:ext>
            </a:extLst>
          </p:cNvPr>
          <p:cNvPicPr>
            <a:picLocks noChangeAspect="1"/>
          </p:cNvPicPr>
          <p:nvPr/>
        </p:nvPicPr>
        <p:blipFill rotWithShape="1">
          <a:blip r:embed="rId8"/>
          <a:srcRect r="51214" b="53273"/>
          <a:stretch/>
        </p:blipFill>
        <p:spPr>
          <a:xfrm>
            <a:off x="4616061" y="4286178"/>
            <a:ext cx="2442081" cy="2206825"/>
          </a:xfrm>
          <a:prstGeom prst="rect">
            <a:avLst/>
          </a:prstGeom>
        </p:spPr>
      </p:pic>
      <p:sp>
        <p:nvSpPr>
          <p:cNvPr id="8" name="灯片编号占位符 7">
            <a:extLst>
              <a:ext uri="{FF2B5EF4-FFF2-40B4-BE49-F238E27FC236}">
                <a16:creationId xmlns:a16="http://schemas.microsoft.com/office/drawing/2014/main" id="{2F88E72A-2585-4FC1-9D25-CF25344D1B40}"/>
              </a:ext>
            </a:extLst>
          </p:cNvPr>
          <p:cNvSpPr>
            <a:spLocks noGrp="1"/>
          </p:cNvSpPr>
          <p:nvPr>
            <p:ph type="sldNum" sz="quarter" idx="12"/>
          </p:nvPr>
        </p:nvSpPr>
        <p:spPr/>
        <p:txBody>
          <a:bodyPr/>
          <a:lstStyle/>
          <a:p>
            <a:fld id="{BB0E14E2-FA62-4C79-9B07-10B4E017B998}" type="slidenum">
              <a:rPr lang="zh-CN" altLang="en-US" smtClean="0"/>
              <a:t>12</a:t>
            </a:fld>
            <a:endParaRPr lang="zh-CN" altLang="en-US"/>
          </a:p>
        </p:txBody>
      </p:sp>
    </p:spTree>
    <p:extLst>
      <p:ext uri="{BB962C8B-B14F-4D97-AF65-F5344CB8AC3E}">
        <p14:creationId xmlns:p14="http://schemas.microsoft.com/office/powerpoint/2010/main" val="343775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17097" y="-213886"/>
            <a:ext cx="8709806" cy="1325563"/>
          </a:xfrm>
        </p:spPr>
        <p:txBody>
          <a:bodyPr>
            <a:normAutofit/>
          </a:bodyPr>
          <a:lstStyle/>
          <a:p>
            <a:r>
              <a:rPr lang="en-US" altLang="zh-CN" sz="4000" b="1" dirty="0">
                <a:solidFill>
                  <a:srgbClr val="FFFF00"/>
                </a:solidFill>
              </a:rPr>
              <a:t>Impact of Noise and Background—TOF</a:t>
            </a:r>
            <a:endParaRPr lang="zh-CN" altLang="en-US" sz="4000" b="1" dirty="0">
              <a:solidFill>
                <a:srgbClr val="FFFF00"/>
              </a:solidFill>
            </a:endParaRPr>
          </a:p>
        </p:txBody>
      </p:sp>
      <p:sp>
        <p:nvSpPr>
          <p:cNvPr id="5" name="内容占位符 4"/>
          <p:cNvSpPr>
            <a:spLocks noGrp="1"/>
          </p:cNvSpPr>
          <p:nvPr>
            <p:ph idx="1"/>
          </p:nvPr>
        </p:nvSpPr>
        <p:spPr>
          <a:xfrm>
            <a:off x="184249" y="4992337"/>
            <a:ext cx="4131986" cy="1731970"/>
          </a:xfrm>
        </p:spPr>
        <p:txBody>
          <a:bodyPr>
            <a:noAutofit/>
          </a:bodyPr>
          <a:lstStyle/>
          <a:p>
            <a:pPr marL="0" indent="0" algn="ctr">
              <a:buNone/>
            </a:pPr>
            <a:r>
              <a:rPr lang="en-US" altLang="zh-CN" sz="2000" dirty="0"/>
              <a:t>Barrel TOF</a:t>
            </a:r>
          </a:p>
          <a:p>
            <a:r>
              <a:rPr lang="en-US" altLang="zh-CN" sz="2000" dirty="0"/>
              <a:t>Time resolution keep stable</a:t>
            </a:r>
          </a:p>
          <a:p>
            <a:r>
              <a:rPr lang="en-US" altLang="zh-CN" sz="2000" dirty="0"/>
              <a:t>Significant impact on efficiency</a:t>
            </a:r>
          </a:p>
        </p:txBody>
      </p:sp>
      <p:graphicFrame>
        <p:nvGraphicFramePr>
          <p:cNvPr id="9" name="表格 6">
            <a:extLst>
              <a:ext uri="{FF2B5EF4-FFF2-40B4-BE49-F238E27FC236}">
                <a16:creationId xmlns:a16="http://schemas.microsoft.com/office/drawing/2014/main" id="{A379358E-89C1-42E1-BF31-CB111AF49447}"/>
              </a:ext>
            </a:extLst>
          </p:cNvPr>
          <p:cNvGraphicFramePr>
            <a:graphicFrameLocks noGrp="1"/>
          </p:cNvGraphicFramePr>
          <p:nvPr>
            <p:extLst>
              <p:ext uri="{D42A27DB-BD31-4B8C-83A1-F6EECF244321}">
                <p14:modId xmlns:p14="http://schemas.microsoft.com/office/powerpoint/2010/main" val="2625436150"/>
              </p:ext>
            </p:extLst>
          </p:nvPr>
        </p:nvGraphicFramePr>
        <p:xfrm>
          <a:off x="184249" y="999678"/>
          <a:ext cx="4619971" cy="1394044"/>
        </p:xfrm>
        <a:graphic>
          <a:graphicData uri="http://schemas.openxmlformats.org/drawingml/2006/table">
            <a:tbl>
              <a:tblPr firstRow="1" bandRow="1">
                <a:tableStyleId>{912C8C85-51F0-491E-9774-3900AFEF0FD7}</a:tableStyleId>
              </a:tblPr>
              <a:tblGrid>
                <a:gridCol w="1258296">
                  <a:extLst>
                    <a:ext uri="{9D8B030D-6E8A-4147-A177-3AD203B41FA5}">
                      <a16:colId xmlns:a16="http://schemas.microsoft.com/office/drawing/2014/main" val="20000"/>
                    </a:ext>
                  </a:extLst>
                </a:gridCol>
                <a:gridCol w="799709">
                  <a:extLst>
                    <a:ext uri="{9D8B030D-6E8A-4147-A177-3AD203B41FA5}">
                      <a16:colId xmlns:a16="http://schemas.microsoft.com/office/drawing/2014/main" val="20001"/>
                    </a:ext>
                  </a:extLst>
                </a:gridCol>
                <a:gridCol w="846225">
                  <a:extLst>
                    <a:ext uri="{9D8B030D-6E8A-4147-A177-3AD203B41FA5}">
                      <a16:colId xmlns:a16="http://schemas.microsoft.com/office/drawing/2014/main" val="20002"/>
                    </a:ext>
                  </a:extLst>
                </a:gridCol>
                <a:gridCol w="838462">
                  <a:extLst>
                    <a:ext uri="{9D8B030D-6E8A-4147-A177-3AD203B41FA5}">
                      <a16:colId xmlns:a16="http://schemas.microsoft.com/office/drawing/2014/main" val="20003"/>
                    </a:ext>
                  </a:extLst>
                </a:gridCol>
                <a:gridCol w="877279">
                  <a:extLst>
                    <a:ext uri="{9D8B030D-6E8A-4147-A177-3AD203B41FA5}">
                      <a16:colId xmlns:a16="http://schemas.microsoft.com/office/drawing/2014/main" val="20004"/>
                    </a:ext>
                  </a:extLst>
                </a:gridCol>
              </a:tblGrid>
              <a:tr h="348511">
                <a:tc>
                  <a:txBody>
                    <a:bodyPr/>
                    <a:lstStyle/>
                    <a:p>
                      <a:pPr algn="ctr">
                        <a:defRPr/>
                      </a:pPr>
                      <a:r>
                        <a:rPr lang="en-US" altLang="zh-CN" sz="1600" dirty="0"/>
                        <a:t>BARREL</a:t>
                      </a:r>
                      <a:endParaRPr lang="zh-CN" sz="1600" dirty="0"/>
                    </a:p>
                  </a:txBody>
                  <a:tcPr anchor="ctr"/>
                </a:tc>
                <a:tc>
                  <a:txBody>
                    <a:bodyPr/>
                    <a:lstStyle/>
                    <a:p>
                      <a:pPr algn="ctr">
                        <a:defRPr/>
                      </a:pPr>
                      <a:r>
                        <a:rPr lang="en-US" sz="1600" dirty="0"/>
                        <a:t>Low ×1</a:t>
                      </a:r>
                      <a:endParaRPr lang="zh-CN" sz="1600" dirty="0"/>
                    </a:p>
                  </a:txBody>
                  <a:tcPr anchor="ctr"/>
                </a:tc>
                <a:tc>
                  <a:txBody>
                    <a:bodyPr/>
                    <a:lstStyle/>
                    <a:p>
                      <a:pPr algn="ctr">
                        <a:defRPr/>
                      </a:pPr>
                      <a:r>
                        <a:rPr lang="en-US" sz="1600" dirty="0"/>
                        <a:t>Low ×3</a:t>
                      </a:r>
                      <a:endParaRPr lang="zh-CN" sz="1600" dirty="0"/>
                    </a:p>
                  </a:txBody>
                  <a:tcPr anchor="ctr"/>
                </a:tc>
                <a:tc>
                  <a:txBody>
                    <a:bodyPr/>
                    <a:lstStyle/>
                    <a:p>
                      <a:pPr algn="ctr">
                        <a:defRPr/>
                      </a:pPr>
                      <a:r>
                        <a:rPr lang="en-US" sz="1600" dirty="0"/>
                        <a:t>High ×1</a:t>
                      </a:r>
                      <a:endParaRPr lang="zh-CN" sz="1600" dirty="0"/>
                    </a:p>
                  </a:txBody>
                  <a:tcPr anchor="ctr"/>
                </a:tc>
                <a:tc>
                  <a:txBody>
                    <a:bodyPr/>
                    <a:lstStyle/>
                    <a:p>
                      <a:pPr algn="ctr">
                        <a:defRPr/>
                      </a:pPr>
                      <a:r>
                        <a:rPr lang="en-US" sz="1600" dirty="0"/>
                        <a:t>High ×3</a:t>
                      </a:r>
                      <a:endParaRPr lang="zh-CN" sz="1600" dirty="0"/>
                    </a:p>
                  </a:txBody>
                  <a:tcPr anchor="ctr"/>
                </a:tc>
                <a:extLst>
                  <a:ext uri="{0D108BD9-81ED-4DB2-BD59-A6C34878D82A}">
                    <a16:rowId xmlns:a16="http://schemas.microsoft.com/office/drawing/2014/main" val="10000"/>
                  </a:ext>
                </a:extLst>
              </a:tr>
              <a:tr h="348511">
                <a:tc>
                  <a:txBody>
                    <a:bodyPr/>
                    <a:lstStyle/>
                    <a:p>
                      <a:pPr algn="ctr">
                        <a:defRPr/>
                      </a:pPr>
                      <a:r>
                        <a:rPr lang="en-US" sz="1600"/>
                        <a:t>Single end</a:t>
                      </a:r>
                      <a:endParaRPr lang="zh-CN" sz="1600"/>
                    </a:p>
                  </a:txBody>
                  <a:tcPr anchor="ctr"/>
                </a:tc>
                <a:tc>
                  <a:txBody>
                    <a:bodyPr/>
                    <a:lstStyle/>
                    <a:p>
                      <a:pPr algn="ctr">
                        <a:defRPr/>
                      </a:pPr>
                      <a:r>
                        <a:rPr lang="en-US" sz="1600"/>
                        <a:t>148</a:t>
                      </a:r>
                      <a:endParaRPr lang="zh-CN" sz="1600"/>
                    </a:p>
                  </a:txBody>
                  <a:tcPr anchor="ctr"/>
                </a:tc>
                <a:tc>
                  <a:txBody>
                    <a:bodyPr/>
                    <a:lstStyle/>
                    <a:p>
                      <a:pPr algn="ctr">
                        <a:defRPr/>
                      </a:pPr>
                      <a:r>
                        <a:rPr lang="en-US" sz="1600"/>
                        <a:t>149</a:t>
                      </a:r>
                      <a:endParaRPr lang="zh-CN" sz="1600"/>
                    </a:p>
                  </a:txBody>
                  <a:tcPr anchor="ctr"/>
                </a:tc>
                <a:tc>
                  <a:txBody>
                    <a:bodyPr/>
                    <a:lstStyle/>
                    <a:p>
                      <a:pPr algn="ctr">
                        <a:defRPr/>
                      </a:pPr>
                      <a:r>
                        <a:rPr lang="en-US" sz="1600"/>
                        <a:t>148</a:t>
                      </a:r>
                      <a:endParaRPr lang="zh-CN" sz="1600"/>
                    </a:p>
                  </a:txBody>
                  <a:tcPr anchor="ctr"/>
                </a:tc>
                <a:tc>
                  <a:txBody>
                    <a:bodyPr/>
                    <a:lstStyle/>
                    <a:p>
                      <a:pPr algn="ctr">
                        <a:defRPr/>
                      </a:pPr>
                      <a:r>
                        <a:rPr lang="en-US" sz="1600"/>
                        <a:t>150</a:t>
                      </a:r>
                      <a:endParaRPr lang="zh-CN" sz="1600"/>
                    </a:p>
                  </a:txBody>
                  <a:tcPr anchor="ctr"/>
                </a:tc>
                <a:extLst>
                  <a:ext uri="{0D108BD9-81ED-4DB2-BD59-A6C34878D82A}">
                    <a16:rowId xmlns:a16="http://schemas.microsoft.com/office/drawing/2014/main" val="10001"/>
                  </a:ext>
                </a:extLst>
              </a:tr>
              <a:tr h="348511">
                <a:tc>
                  <a:txBody>
                    <a:bodyPr/>
                    <a:lstStyle/>
                    <a:p>
                      <a:pPr algn="ctr">
                        <a:defRPr/>
                      </a:pPr>
                      <a:r>
                        <a:rPr lang="en-US" sz="1600"/>
                        <a:t>Single layer</a:t>
                      </a:r>
                      <a:endParaRPr lang="zh-CN" sz="1600"/>
                    </a:p>
                  </a:txBody>
                  <a:tcPr anchor="ctr"/>
                </a:tc>
                <a:tc>
                  <a:txBody>
                    <a:bodyPr/>
                    <a:lstStyle/>
                    <a:p>
                      <a:pPr algn="ctr">
                        <a:defRPr/>
                      </a:pPr>
                      <a:r>
                        <a:rPr lang="en-US" sz="1600"/>
                        <a:t>101</a:t>
                      </a:r>
                      <a:endParaRPr lang="zh-CN" sz="1600"/>
                    </a:p>
                  </a:txBody>
                  <a:tcPr anchor="ctr"/>
                </a:tc>
                <a:tc>
                  <a:txBody>
                    <a:bodyPr/>
                    <a:lstStyle/>
                    <a:p>
                      <a:pPr algn="ctr">
                        <a:defRPr/>
                      </a:pPr>
                      <a:r>
                        <a:rPr lang="en-US" sz="1600"/>
                        <a:t>101</a:t>
                      </a:r>
                      <a:endParaRPr lang="zh-CN" sz="1600"/>
                    </a:p>
                  </a:txBody>
                  <a:tcPr anchor="ctr"/>
                </a:tc>
                <a:tc>
                  <a:txBody>
                    <a:bodyPr/>
                    <a:lstStyle/>
                    <a:p>
                      <a:pPr algn="ctr">
                        <a:defRPr/>
                      </a:pPr>
                      <a:r>
                        <a:rPr lang="en-US" sz="1600" dirty="0"/>
                        <a:t>101</a:t>
                      </a:r>
                      <a:endParaRPr lang="zh-CN" sz="1600" dirty="0"/>
                    </a:p>
                  </a:txBody>
                  <a:tcPr anchor="ctr"/>
                </a:tc>
                <a:tc>
                  <a:txBody>
                    <a:bodyPr/>
                    <a:lstStyle/>
                    <a:p>
                      <a:pPr algn="ctr">
                        <a:defRPr/>
                      </a:pPr>
                      <a:r>
                        <a:rPr lang="en-US" sz="1600"/>
                        <a:t>101</a:t>
                      </a:r>
                      <a:endParaRPr lang="zh-CN" sz="1600"/>
                    </a:p>
                  </a:txBody>
                  <a:tcPr anchor="ctr"/>
                </a:tc>
                <a:extLst>
                  <a:ext uri="{0D108BD9-81ED-4DB2-BD59-A6C34878D82A}">
                    <a16:rowId xmlns:a16="http://schemas.microsoft.com/office/drawing/2014/main" val="10002"/>
                  </a:ext>
                </a:extLst>
              </a:tr>
              <a:tr h="348511">
                <a:tc>
                  <a:txBody>
                    <a:bodyPr/>
                    <a:lstStyle/>
                    <a:p>
                      <a:pPr algn="ctr">
                        <a:defRPr/>
                      </a:pPr>
                      <a:r>
                        <a:rPr lang="en-US" sz="1600"/>
                        <a:t>Double layer</a:t>
                      </a:r>
                      <a:endParaRPr lang="zh-CN" sz="1600"/>
                    </a:p>
                  </a:txBody>
                  <a:tcPr anchor="ctr">
                    <a:solidFill>
                      <a:srgbClr val="FFFF00"/>
                    </a:solidFill>
                  </a:tcPr>
                </a:tc>
                <a:tc>
                  <a:txBody>
                    <a:bodyPr/>
                    <a:lstStyle/>
                    <a:p>
                      <a:pPr algn="ctr">
                        <a:defRPr/>
                      </a:pPr>
                      <a:r>
                        <a:rPr lang="en-US" sz="1600"/>
                        <a:t>77</a:t>
                      </a:r>
                      <a:endParaRPr lang="zh-CN" sz="1600"/>
                    </a:p>
                  </a:txBody>
                  <a:tcPr anchor="ctr">
                    <a:solidFill>
                      <a:srgbClr val="FFFF00"/>
                    </a:solidFill>
                  </a:tcPr>
                </a:tc>
                <a:tc>
                  <a:txBody>
                    <a:bodyPr/>
                    <a:lstStyle/>
                    <a:p>
                      <a:pPr algn="ctr">
                        <a:defRPr/>
                      </a:pPr>
                      <a:r>
                        <a:rPr lang="en-US" sz="1600"/>
                        <a:t>77</a:t>
                      </a:r>
                      <a:endParaRPr lang="zh-CN" sz="1600"/>
                    </a:p>
                  </a:txBody>
                  <a:tcPr anchor="ctr">
                    <a:solidFill>
                      <a:srgbClr val="FFFF00"/>
                    </a:solidFill>
                  </a:tcPr>
                </a:tc>
                <a:tc>
                  <a:txBody>
                    <a:bodyPr/>
                    <a:lstStyle/>
                    <a:p>
                      <a:pPr algn="ctr">
                        <a:defRPr/>
                      </a:pPr>
                      <a:r>
                        <a:rPr lang="en-US" sz="1600" dirty="0"/>
                        <a:t>77</a:t>
                      </a:r>
                      <a:endParaRPr lang="zh-CN" sz="1600" dirty="0"/>
                    </a:p>
                  </a:txBody>
                  <a:tcPr anchor="ctr">
                    <a:solidFill>
                      <a:srgbClr val="FFFF00"/>
                    </a:solidFill>
                  </a:tcPr>
                </a:tc>
                <a:tc>
                  <a:txBody>
                    <a:bodyPr/>
                    <a:lstStyle/>
                    <a:p>
                      <a:pPr algn="ctr">
                        <a:defRPr/>
                      </a:pPr>
                      <a:r>
                        <a:rPr lang="en-US" sz="1600" dirty="0"/>
                        <a:t>77</a:t>
                      </a:r>
                      <a:endParaRPr lang="zh-CN" sz="1600" dirty="0"/>
                    </a:p>
                  </a:txBody>
                  <a:tcPr anchor="ctr">
                    <a:solidFill>
                      <a:srgbClr val="FFFF00"/>
                    </a:solidFill>
                  </a:tcPr>
                </a:tc>
                <a:extLst>
                  <a:ext uri="{0D108BD9-81ED-4DB2-BD59-A6C34878D82A}">
                    <a16:rowId xmlns:a16="http://schemas.microsoft.com/office/drawing/2014/main" val="10003"/>
                  </a:ext>
                </a:extLst>
              </a:tr>
            </a:tbl>
          </a:graphicData>
        </a:graphic>
      </p:graphicFrame>
      <p:graphicFrame>
        <p:nvGraphicFramePr>
          <p:cNvPr id="10" name="表格 7">
            <a:extLst>
              <a:ext uri="{FF2B5EF4-FFF2-40B4-BE49-F238E27FC236}">
                <a16:creationId xmlns:a16="http://schemas.microsoft.com/office/drawing/2014/main" id="{16CBA986-D401-41F4-AB04-E3A5768451C2}"/>
              </a:ext>
            </a:extLst>
          </p:cNvPr>
          <p:cNvGraphicFramePr>
            <a:graphicFrameLocks noGrp="1"/>
          </p:cNvGraphicFramePr>
          <p:nvPr>
            <p:extLst>
              <p:ext uri="{D42A27DB-BD31-4B8C-83A1-F6EECF244321}">
                <p14:modId xmlns:p14="http://schemas.microsoft.com/office/powerpoint/2010/main" val="2920843012"/>
              </p:ext>
            </p:extLst>
          </p:nvPr>
        </p:nvGraphicFramePr>
        <p:xfrm>
          <a:off x="4421551" y="5183518"/>
          <a:ext cx="4619973" cy="1586096"/>
        </p:xfrm>
        <a:graphic>
          <a:graphicData uri="http://schemas.openxmlformats.org/drawingml/2006/table">
            <a:tbl>
              <a:tblPr firstRow="1" bandRow="1">
                <a:tableStyleId>{912C8C85-51F0-491E-9774-3900AFEF0FD7}</a:tableStyleId>
              </a:tblPr>
              <a:tblGrid>
                <a:gridCol w="1155577">
                  <a:extLst>
                    <a:ext uri="{9D8B030D-6E8A-4147-A177-3AD203B41FA5}">
                      <a16:colId xmlns:a16="http://schemas.microsoft.com/office/drawing/2014/main" val="20000"/>
                    </a:ext>
                  </a:extLst>
                </a:gridCol>
                <a:gridCol w="866099">
                  <a:extLst>
                    <a:ext uri="{9D8B030D-6E8A-4147-A177-3AD203B41FA5}">
                      <a16:colId xmlns:a16="http://schemas.microsoft.com/office/drawing/2014/main" val="20001"/>
                    </a:ext>
                  </a:extLst>
                </a:gridCol>
                <a:gridCol w="866099">
                  <a:extLst>
                    <a:ext uri="{9D8B030D-6E8A-4147-A177-3AD203B41FA5}">
                      <a16:colId xmlns:a16="http://schemas.microsoft.com/office/drawing/2014/main" val="20002"/>
                    </a:ext>
                  </a:extLst>
                </a:gridCol>
                <a:gridCol w="866099">
                  <a:extLst>
                    <a:ext uri="{9D8B030D-6E8A-4147-A177-3AD203B41FA5}">
                      <a16:colId xmlns:a16="http://schemas.microsoft.com/office/drawing/2014/main" val="20003"/>
                    </a:ext>
                  </a:extLst>
                </a:gridCol>
                <a:gridCol w="866099">
                  <a:extLst>
                    <a:ext uri="{9D8B030D-6E8A-4147-A177-3AD203B41FA5}">
                      <a16:colId xmlns:a16="http://schemas.microsoft.com/office/drawing/2014/main" val="20004"/>
                    </a:ext>
                  </a:extLst>
                </a:gridCol>
              </a:tblGrid>
              <a:tr h="396524">
                <a:tc>
                  <a:txBody>
                    <a:bodyPr/>
                    <a:lstStyle/>
                    <a:p>
                      <a:pPr algn="ctr">
                        <a:defRPr/>
                      </a:pPr>
                      <a:r>
                        <a:rPr lang="en-US" altLang="zh-CN" sz="1600" dirty="0"/>
                        <a:t>ENDCAP</a:t>
                      </a:r>
                      <a:endParaRPr lang="zh-CN" sz="1600" dirty="0"/>
                    </a:p>
                  </a:txBody>
                  <a:tcPr anchor="ctr"/>
                </a:tc>
                <a:tc>
                  <a:txBody>
                    <a:bodyPr/>
                    <a:lstStyle/>
                    <a:p>
                      <a:pPr algn="ctr">
                        <a:defRPr/>
                      </a:pPr>
                      <a:r>
                        <a:rPr lang="en-US" sz="1600" dirty="0"/>
                        <a:t>Low ×1</a:t>
                      </a:r>
                      <a:endParaRPr lang="zh-CN" sz="1600" dirty="0"/>
                    </a:p>
                  </a:txBody>
                  <a:tcPr anchor="ctr"/>
                </a:tc>
                <a:tc>
                  <a:txBody>
                    <a:bodyPr/>
                    <a:lstStyle/>
                    <a:p>
                      <a:pPr algn="ctr">
                        <a:defRPr/>
                      </a:pPr>
                      <a:r>
                        <a:rPr lang="en-US" sz="1600" dirty="0"/>
                        <a:t>Low ×3</a:t>
                      </a:r>
                      <a:endParaRPr lang="zh-CN" sz="1600" dirty="0"/>
                    </a:p>
                  </a:txBody>
                  <a:tcPr anchor="ctr"/>
                </a:tc>
                <a:tc>
                  <a:txBody>
                    <a:bodyPr/>
                    <a:lstStyle/>
                    <a:p>
                      <a:pPr algn="ctr">
                        <a:defRPr/>
                      </a:pPr>
                      <a:r>
                        <a:rPr lang="en-US" sz="1600" dirty="0"/>
                        <a:t>High ×1</a:t>
                      </a:r>
                      <a:endParaRPr lang="zh-CN" sz="1600" dirty="0"/>
                    </a:p>
                  </a:txBody>
                  <a:tcPr anchor="ctr"/>
                </a:tc>
                <a:tc>
                  <a:txBody>
                    <a:bodyPr/>
                    <a:lstStyle/>
                    <a:p>
                      <a:pPr algn="ctr">
                        <a:defRPr/>
                      </a:pPr>
                      <a:r>
                        <a:rPr lang="en-US" sz="1600" dirty="0"/>
                        <a:t>High ×3</a:t>
                      </a:r>
                      <a:endParaRPr lang="zh-CN" sz="1600" dirty="0"/>
                    </a:p>
                  </a:txBody>
                  <a:tcPr anchor="ctr"/>
                </a:tc>
                <a:extLst>
                  <a:ext uri="{0D108BD9-81ED-4DB2-BD59-A6C34878D82A}">
                    <a16:rowId xmlns:a16="http://schemas.microsoft.com/office/drawing/2014/main" val="10000"/>
                  </a:ext>
                </a:extLst>
              </a:tr>
              <a:tr h="396524">
                <a:tc>
                  <a:txBody>
                    <a:bodyPr/>
                    <a:lstStyle/>
                    <a:p>
                      <a:pPr algn="ctr">
                        <a:defRPr/>
                      </a:pPr>
                      <a:r>
                        <a:rPr lang="en-US" sz="1600"/>
                        <a:t>East end</a:t>
                      </a:r>
                      <a:endParaRPr lang="zh-CN" sz="1600"/>
                    </a:p>
                  </a:txBody>
                  <a:tcPr anchor="ctr"/>
                </a:tc>
                <a:tc>
                  <a:txBody>
                    <a:bodyPr/>
                    <a:lstStyle/>
                    <a:p>
                      <a:pPr algn="ctr">
                        <a:defRPr/>
                      </a:pPr>
                      <a:r>
                        <a:rPr lang="en-US" sz="1600"/>
                        <a:t>78</a:t>
                      </a:r>
                      <a:endParaRPr lang="zh-CN" sz="1600"/>
                    </a:p>
                  </a:txBody>
                  <a:tcPr anchor="ctr"/>
                </a:tc>
                <a:tc>
                  <a:txBody>
                    <a:bodyPr/>
                    <a:lstStyle/>
                    <a:p>
                      <a:pPr algn="ctr">
                        <a:defRPr/>
                      </a:pPr>
                      <a:r>
                        <a:rPr lang="en-US" sz="1600"/>
                        <a:t>81</a:t>
                      </a:r>
                      <a:endParaRPr lang="zh-CN" sz="1600"/>
                    </a:p>
                  </a:txBody>
                  <a:tcPr anchor="ctr"/>
                </a:tc>
                <a:tc>
                  <a:txBody>
                    <a:bodyPr/>
                    <a:lstStyle/>
                    <a:p>
                      <a:pPr algn="ctr">
                        <a:defRPr/>
                      </a:pPr>
                      <a:r>
                        <a:rPr lang="en-US" sz="1600"/>
                        <a:t>79</a:t>
                      </a:r>
                      <a:endParaRPr lang="zh-CN" sz="1600"/>
                    </a:p>
                  </a:txBody>
                  <a:tcPr anchor="ctr"/>
                </a:tc>
                <a:tc>
                  <a:txBody>
                    <a:bodyPr/>
                    <a:lstStyle/>
                    <a:p>
                      <a:pPr algn="ctr">
                        <a:defRPr/>
                      </a:pPr>
                      <a:r>
                        <a:rPr lang="en-US" sz="1600"/>
                        <a:t>84</a:t>
                      </a:r>
                      <a:endParaRPr lang="zh-CN" sz="1600"/>
                    </a:p>
                  </a:txBody>
                  <a:tcPr anchor="ctr"/>
                </a:tc>
                <a:extLst>
                  <a:ext uri="{0D108BD9-81ED-4DB2-BD59-A6C34878D82A}">
                    <a16:rowId xmlns:a16="http://schemas.microsoft.com/office/drawing/2014/main" val="10001"/>
                  </a:ext>
                </a:extLst>
              </a:tr>
              <a:tr h="396524">
                <a:tc>
                  <a:txBody>
                    <a:bodyPr/>
                    <a:lstStyle/>
                    <a:p>
                      <a:pPr algn="ctr">
                        <a:defRPr/>
                      </a:pPr>
                      <a:r>
                        <a:rPr lang="en-US" sz="1600"/>
                        <a:t>West end</a:t>
                      </a:r>
                      <a:endParaRPr lang="zh-CN" sz="1600"/>
                    </a:p>
                  </a:txBody>
                  <a:tcPr anchor="ctr"/>
                </a:tc>
                <a:tc>
                  <a:txBody>
                    <a:bodyPr/>
                    <a:lstStyle/>
                    <a:p>
                      <a:pPr algn="ctr">
                        <a:defRPr/>
                      </a:pPr>
                      <a:r>
                        <a:rPr lang="en-US" sz="1600"/>
                        <a:t>78</a:t>
                      </a:r>
                      <a:endParaRPr lang="zh-CN" sz="1600"/>
                    </a:p>
                  </a:txBody>
                  <a:tcPr anchor="ctr"/>
                </a:tc>
                <a:tc>
                  <a:txBody>
                    <a:bodyPr/>
                    <a:lstStyle/>
                    <a:p>
                      <a:pPr algn="ctr">
                        <a:defRPr/>
                      </a:pPr>
                      <a:r>
                        <a:rPr lang="en-US" sz="1600"/>
                        <a:t>81</a:t>
                      </a:r>
                      <a:endParaRPr lang="zh-CN" sz="1600"/>
                    </a:p>
                  </a:txBody>
                  <a:tcPr anchor="ctr"/>
                </a:tc>
                <a:tc>
                  <a:txBody>
                    <a:bodyPr/>
                    <a:lstStyle/>
                    <a:p>
                      <a:pPr algn="ctr">
                        <a:defRPr/>
                      </a:pPr>
                      <a:r>
                        <a:rPr lang="en-US" sz="1600"/>
                        <a:t>79</a:t>
                      </a:r>
                      <a:endParaRPr lang="zh-CN" sz="1600"/>
                    </a:p>
                  </a:txBody>
                  <a:tcPr anchor="ctr"/>
                </a:tc>
                <a:tc>
                  <a:txBody>
                    <a:bodyPr/>
                    <a:lstStyle/>
                    <a:p>
                      <a:pPr algn="ctr">
                        <a:defRPr/>
                      </a:pPr>
                      <a:r>
                        <a:rPr lang="en-US" sz="1600"/>
                        <a:t>84</a:t>
                      </a:r>
                      <a:endParaRPr lang="zh-CN" sz="1600"/>
                    </a:p>
                  </a:txBody>
                  <a:tcPr anchor="ctr"/>
                </a:tc>
                <a:extLst>
                  <a:ext uri="{0D108BD9-81ED-4DB2-BD59-A6C34878D82A}">
                    <a16:rowId xmlns:a16="http://schemas.microsoft.com/office/drawing/2014/main" val="10002"/>
                  </a:ext>
                </a:extLst>
              </a:tr>
              <a:tr h="396524">
                <a:tc>
                  <a:txBody>
                    <a:bodyPr/>
                    <a:lstStyle/>
                    <a:p>
                      <a:pPr algn="ctr">
                        <a:defRPr/>
                      </a:pPr>
                      <a:r>
                        <a:rPr lang="en-US" sz="1600"/>
                        <a:t>Double end</a:t>
                      </a:r>
                      <a:endParaRPr lang="zh-CN" sz="1600"/>
                    </a:p>
                  </a:txBody>
                  <a:tcPr anchor="ctr">
                    <a:solidFill>
                      <a:srgbClr val="FFFF00"/>
                    </a:solidFill>
                  </a:tcPr>
                </a:tc>
                <a:tc>
                  <a:txBody>
                    <a:bodyPr/>
                    <a:lstStyle/>
                    <a:p>
                      <a:pPr algn="ctr">
                        <a:defRPr/>
                      </a:pPr>
                      <a:r>
                        <a:rPr lang="en-US" sz="1600"/>
                        <a:t>53</a:t>
                      </a:r>
                      <a:endParaRPr lang="zh-CN" sz="1600"/>
                    </a:p>
                  </a:txBody>
                  <a:tcPr anchor="ctr">
                    <a:solidFill>
                      <a:srgbClr val="FFFF00"/>
                    </a:solidFill>
                  </a:tcPr>
                </a:tc>
                <a:tc>
                  <a:txBody>
                    <a:bodyPr/>
                    <a:lstStyle/>
                    <a:p>
                      <a:pPr algn="ctr">
                        <a:defRPr/>
                      </a:pPr>
                      <a:r>
                        <a:rPr lang="en-US" sz="1600"/>
                        <a:t>56</a:t>
                      </a:r>
                      <a:endParaRPr lang="zh-CN" sz="1600"/>
                    </a:p>
                  </a:txBody>
                  <a:tcPr anchor="ctr">
                    <a:solidFill>
                      <a:srgbClr val="FFFF00"/>
                    </a:solidFill>
                  </a:tcPr>
                </a:tc>
                <a:tc>
                  <a:txBody>
                    <a:bodyPr/>
                    <a:lstStyle/>
                    <a:p>
                      <a:pPr algn="ctr">
                        <a:defRPr/>
                      </a:pPr>
                      <a:r>
                        <a:rPr lang="en-US" sz="1600"/>
                        <a:t>54</a:t>
                      </a:r>
                      <a:endParaRPr lang="zh-CN" sz="1600"/>
                    </a:p>
                  </a:txBody>
                  <a:tcPr anchor="ctr">
                    <a:solidFill>
                      <a:srgbClr val="FFFF00"/>
                    </a:solidFill>
                  </a:tcPr>
                </a:tc>
                <a:tc>
                  <a:txBody>
                    <a:bodyPr/>
                    <a:lstStyle/>
                    <a:p>
                      <a:pPr algn="ctr">
                        <a:defRPr/>
                      </a:pPr>
                      <a:r>
                        <a:rPr lang="en-US" sz="1600" dirty="0"/>
                        <a:t>57</a:t>
                      </a:r>
                      <a:endParaRPr lang="zh-CN" sz="1600" dirty="0"/>
                    </a:p>
                  </a:txBody>
                  <a:tcPr anchor="ctr">
                    <a:solidFill>
                      <a:srgbClr val="FFFF00"/>
                    </a:solidFill>
                  </a:tcPr>
                </a:tc>
                <a:extLst>
                  <a:ext uri="{0D108BD9-81ED-4DB2-BD59-A6C34878D82A}">
                    <a16:rowId xmlns:a16="http://schemas.microsoft.com/office/drawing/2014/main" val="10003"/>
                  </a:ext>
                </a:extLst>
              </a:tr>
            </a:tbl>
          </a:graphicData>
        </a:graphic>
      </p:graphicFrame>
      <p:pic>
        <p:nvPicPr>
          <p:cNvPr id="11" name="图片 10">
            <a:extLst>
              <a:ext uri="{FF2B5EF4-FFF2-40B4-BE49-F238E27FC236}">
                <a16:creationId xmlns:a16="http://schemas.microsoft.com/office/drawing/2014/main" id="{6FDC1C5C-4153-4BD6-BDBC-743DE24535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11" t="56763" r="60537" b="2630"/>
          <a:stretch/>
        </p:blipFill>
        <p:spPr bwMode="auto">
          <a:xfrm>
            <a:off x="63062" y="2628902"/>
            <a:ext cx="2493564" cy="2210892"/>
          </a:xfrm>
          <a:prstGeom prst="rect">
            <a:avLst/>
          </a:prstGeom>
        </p:spPr>
      </p:pic>
      <p:pic>
        <p:nvPicPr>
          <p:cNvPr id="12" name="图片 11">
            <a:extLst>
              <a:ext uri="{FF2B5EF4-FFF2-40B4-BE49-F238E27FC236}">
                <a16:creationId xmlns:a16="http://schemas.microsoft.com/office/drawing/2014/main" id="{DD272848-C4B7-489E-BC18-87DD4E4A82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951" t="56577" r="10262" b="1518"/>
          <a:stretch/>
        </p:blipFill>
        <p:spPr bwMode="auto">
          <a:xfrm>
            <a:off x="2608517" y="2593567"/>
            <a:ext cx="2412800" cy="2281561"/>
          </a:xfrm>
          <a:prstGeom prst="rect">
            <a:avLst/>
          </a:prstGeom>
        </p:spPr>
      </p:pic>
      <p:pic>
        <p:nvPicPr>
          <p:cNvPr id="15" name="图片 14">
            <a:extLst>
              <a:ext uri="{FF2B5EF4-FFF2-40B4-BE49-F238E27FC236}">
                <a16:creationId xmlns:a16="http://schemas.microsoft.com/office/drawing/2014/main" id="{511F4C6F-E83D-4565-B147-0B4AC589A4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1" t="16826" r="51352" b="42613"/>
          <a:stretch/>
        </p:blipFill>
        <p:spPr bwMode="auto">
          <a:xfrm>
            <a:off x="5496825" y="2023644"/>
            <a:ext cx="2724896" cy="1667742"/>
          </a:xfrm>
          <a:prstGeom prst="rect">
            <a:avLst/>
          </a:prstGeom>
        </p:spPr>
      </p:pic>
      <p:pic>
        <p:nvPicPr>
          <p:cNvPr id="16" name="图片 15">
            <a:extLst>
              <a:ext uri="{FF2B5EF4-FFF2-40B4-BE49-F238E27FC236}">
                <a16:creationId xmlns:a16="http://schemas.microsoft.com/office/drawing/2014/main" id="{C7D4F043-B6D6-4CA2-9F1A-7A113AC09C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574" t="17888" r="1712" b="43245"/>
          <a:stretch/>
        </p:blipFill>
        <p:spPr bwMode="auto">
          <a:xfrm>
            <a:off x="5502030" y="3533729"/>
            <a:ext cx="2724896" cy="1605104"/>
          </a:xfrm>
          <a:prstGeom prst="rect">
            <a:avLst/>
          </a:prstGeom>
        </p:spPr>
      </p:pic>
      <p:sp>
        <p:nvSpPr>
          <p:cNvPr id="14" name="内容占位符 4">
            <a:extLst>
              <a:ext uri="{FF2B5EF4-FFF2-40B4-BE49-F238E27FC236}">
                <a16:creationId xmlns:a16="http://schemas.microsoft.com/office/drawing/2014/main" id="{95417B86-ED5F-418C-899D-78FB42DC1E3D}"/>
              </a:ext>
            </a:extLst>
          </p:cNvPr>
          <p:cNvSpPr txBox="1">
            <a:spLocks/>
          </p:cNvSpPr>
          <p:nvPr/>
        </p:nvSpPr>
        <p:spPr>
          <a:xfrm>
            <a:off x="4955968" y="943208"/>
            <a:ext cx="4131986" cy="1731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t>Endcap TOF</a:t>
            </a:r>
          </a:p>
          <a:p>
            <a:r>
              <a:rPr lang="en-US" altLang="zh-CN" sz="2000" dirty="0"/>
              <a:t>Time resolution become worse</a:t>
            </a:r>
          </a:p>
          <a:p>
            <a:r>
              <a:rPr lang="en-US" altLang="zh-CN" sz="2000" dirty="0"/>
              <a:t>Significant impact on efficiency</a:t>
            </a:r>
          </a:p>
        </p:txBody>
      </p:sp>
      <p:sp>
        <p:nvSpPr>
          <p:cNvPr id="3" name="灯片编号占位符 2">
            <a:extLst>
              <a:ext uri="{FF2B5EF4-FFF2-40B4-BE49-F238E27FC236}">
                <a16:creationId xmlns:a16="http://schemas.microsoft.com/office/drawing/2014/main" id="{AD9A191E-8A34-46C6-93C8-CC3E05F28EF3}"/>
              </a:ext>
            </a:extLst>
          </p:cNvPr>
          <p:cNvSpPr>
            <a:spLocks noGrp="1"/>
          </p:cNvSpPr>
          <p:nvPr>
            <p:ph type="sldNum" sz="quarter" idx="12"/>
          </p:nvPr>
        </p:nvSpPr>
        <p:spPr/>
        <p:txBody>
          <a:bodyPr/>
          <a:lstStyle/>
          <a:p>
            <a:fld id="{BB0E14E2-FA62-4C79-9B07-10B4E017B998}" type="slidenum">
              <a:rPr lang="zh-CN" altLang="en-US" smtClean="0"/>
              <a:t>13</a:t>
            </a:fld>
            <a:endParaRPr lang="zh-CN" altLang="en-US"/>
          </a:p>
        </p:txBody>
      </p:sp>
    </p:spTree>
    <p:extLst>
      <p:ext uri="{BB962C8B-B14F-4D97-AF65-F5344CB8AC3E}">
        <p14:creationId xmlns:p14="http://schemas.microsoft.com/office/powerpoint/2010/main" val="101770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8335" y="-213886"/>
            <a:ext cx="8607330" cy="1325563"/>
          </a:xfrm>
        </p:spPr>
        <p:txBody>
          <a:bodyPr>
            <a:normAutofit/>
          </a:bodyPr>
          <a:lstStyle/>
          <a:p>
            <a:r>
              <a:rPr lang="en-US" altLang="zh-CN" sz="4000" b="1" dirty="0">
                <a:solidFill>
                  <a:srgbClr val="FFFF00"/>
                </a:solidFill>
              </a:rPr>
              <a:t>Impact of Noise and Background—EMC</a:t>
            </a:r>
            <a:endParaRPr lang="zh-CN" altLang="en-US" sz="4000" b="1" dirty="0">
              <a:solidFill>
                <a:srgbClr val="FFFF00"/>
              </a:solidFill>
            </a:endParaRPr>
          </a:p>
        </p:txBody>
      </p:sp>
      <p:sp>
        <p:nvSpPr>
          <p:cNvPr id="5" name="内容占位符 4"/>
          <p:cNvSpPr>
            <a:spLocks noGrp="1"/>
          </p:cNvSpPr>
          <p:nvPr>
            <p:ph idx="1"/>
          </p:nvPr>
        </p:nvSpPr>
        <p:spPr>
          <a:xfrm>
            <a:off x="440013" y="1052005"/>
            <a:ext cx="8152193" cy="1325563"/>
          </a:xfrm>
        </p:spPr>
        <p:txBody>
          <a:bodyPr>
            <a:noAutofit/>
          </a:bodyPr>
          <a:lstStyle/>
          <a:p>
            <a:r>
              <a:rPr lang="en-US" altLang="zh-CN" sz="2000" dirty="0"/>
              <a:t>Number of fake photons increase with noise or background</a:t>
            </a:r>
          </a:p>
          <a:p>
            <a:r>
              <a:rPr lang="en-US" altLang="zh-CN" sz="2000" dirty="0"/>
              <a:t>Slight impact on the peak of energy deposition</a:t>
            </a:r>
          </a:p>
          <a:p>
            <a:r>
              <a:rPr lang="en-US" altLang="zh-CN" sz="2000" dirty="0"/>
              <a:t>Energy resolution degradation</a:t>
            </a:r>
          </a:p>
        </p:txBody>
      </p:sp>
      <p:pic>
        <p:nvPicPr>
          <p:cNvPr id="3" name="图片 2">
            <a:extLst>
              <a:ext uri="{FF2B5EF4-FFF2-40B4-BE49-F238E27FC236}">
                <a16:creationId xmlns:a16="http://schemas.microsoft.com/office/drawing/2014/main" id="{4B0505D4-7D7F-4E88-BD51-E40D72BCF1B8}"/>
              </a:ext>
            </a:extLst>
          </p:cNvPr>
          <p:cNvPicPr>
            <a:picLocks noChangeAspect="1"/>
          </p:cNvPicPr>
          <p:nvPr/>
        </p:nvPicPr>
        <p:blipFill>
          <a:blip r:embed="rId2"/>
          <a:stretch>
            <a:fillRect/>
          </a:stretch>
        </p:blipFill>
        <p:spPr>
          <a:xfrm>
            <a:off x="1120095" y="4348555"/>
            <a:ext cx="3097180" cy="2372840"/>
          </a:xfrm>
          <a:prstGeom prst="rect">
            <a:avLst/>
          </a:prstGeom>
        </p:spPr>
      </p:pic>
      <p:pic>
        <p:nvPicPr>
          <p:cNvPr id="6" name="图片 5">
            <a:extLst>
              <a:ext uri="{FF2B5EF4-FFF2-40B4-BE49-F238E27FC236}">
                <a16:creationId xmlns:a16="http://schemas.microsoft.com/office/drawing/2014/main" id="{49014D4C-ACC4-4AF2-AB1D-1284B3A0FF94}"/>
              </a:ext>
            </a:extLst>
          </p:cNvPr>
          <p:cNvPicPr>
            <a:picLocks noChangeAspect="1"/>
          </p:cNvPicPr>
          <p:nvPr/>
        </p:nvPicPr>
        <p:blipFill>
          <a:blip r:embed="rId3"/>
          <a:stretch>
            <a:fillRect/>
          </a:stretch>
        </p:blipFill>
        <p:spPr>
          <a:xfrm>
            <a:off x="4879055" y="4431248"/>
            <a:ext cx="3231930" cy="2207455"/>
          </a:xfrm>
          <a:prstGeom prst="rect">
            <a:avLst/>
          </a:prstGeom>
        </p:spPr>
      </p:pic>
      <p:pic>
        <p:nvPicPr>
          <p:cNvPr id="7" name="图片 6">
            <a:extLst>
              <a:ext uri="{FF2B5EF4-FFF2-40B4-BE49-F238E27FC236}">
                <a16:creationId xmlns:a16="http://schemas.microsoft.com/office/drawing/2014/main" id="{2F53E1DA-99D7-4159-AF24-DCE9456B1036}"/>
              </a:ext>
            </a:extLst>
          </p:cNvPr>
          <p:cNvPicPr>
            <a:picLocks noChangeAspect="1"/>
          </p:cNvPicPr>
          <p:nvPr/>
        </p:nvPicPr>
        <p:blipFill>
          <a:blip r:embed="rId4"/>
          <a:stretch>
            <a:fillRect/>
          </a:stretch>
        </p:blipFill>
        <p:spPr>
          <a:xfrm>
            <a:off x="1120096" y="2223391"/>
            <a:ext cx="3097179" cy="2079125"/>
          </a:xfrm>
          <a:prstGeom prst="rect">
            <a:avLst/>
          </a:prstGeom>
        </p:spPr>
      </p:pic>
      <p:pic>
        <p:nvPicPr>
          <p:cNvPr id="8" name="图片 7">
            <a:extLst>
              <a:ext uri="{FF2B5EF4-FFF2-40B4-BE49-F238E27FC236}">
                <a16:creationId xmlns:a16="http://schemas.microsoft.com/office/drawing/2014/main" id="{6F11AE10-2F13-40C7-BFAB-05F9E5E54E85}"/>
              </a:ext>
            </a:extLst>
          </p:cNvPr>
          <p:cNvPicPr>
            <a:picLocks noChangeAspect="1"/>
          </p:cNvPicPr>
          <p:nvPr/>
        </p:nvPicPr>
        <p:blipFill>
          <a:blip r:embed="rId5"/>
          <a:stretch>
            <a:fillRect/>
          </a:stretch>
        </p:blipFill>
        <p:spPr>
          <a:xfrm>
            <a:off x="4997669" y="2152024"/>
            <a:ext cx="2994702" cy="2125273"/>
          </a:xfrm>
          <a:prstGeom prst="rect">
            <a:avLst/>
          </a:prstGeom>
        </p:spPr>
      </p:pic>
      <p:sp>
        <p:nvSpPr>
          <p:cNvPr id="9" name="灯片编号占位符 8">
            <a:extLst>
              <a:ext uri="{FF2B5EF4-FFF2-40B4-BE49-F238E27FC236}">
                <a16:creationId xmlns:a16="http://schemas.microsoft.com/office/drawing/2014/main" id="{3680BFEA-2C0E-4252-A834-1AC1C4CF0116}"/>
              </a:ext>
            </a:extLst>
          </p:cNvPr>
          <p:cNvSpPr>
            <a:spLocks noGrp="1"/>
          </p:cNvSpPr>
          <p:nvPr>
            <p:ph type="sldNum" sz="quarter" idx="12"/>
          </p:nvPr>
        </p:nvSpPr>
        <p:spPr/>
        <p:txBody>
          <a:bodyPr/>
          <a:lstStyle/>
          <a:p>
            <a:fld id="{BB0E14E2-FA62-4C79-9B07-10B4E017B998}" type="slidenum">
              <a:rPr lang="zh-CN" altLang="en-US" smtClean="0"/>
              <a:t>14</a:t>
            </a:fld>
            <a:endParaRPr lang="zh-CN" altLang="en-US"/>
          </a:p>
        </p:txBody>
      </p:sp>
    </p:spTree>
    <p:extLst>
      <p:ext uri="{BB962C8B-B14F-4D97-AF65-F5344CB8AC3E}">
        <p14:creationId xmlns:p14="http://schemas.microsoft.com/office/powerpoint/2010/main" val="84013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8335" y="-213886"/>
            <a:ext cx="8607330" cy="1325563"/>
          </a:xfrm>
        </p:spPr>
        <p:txBody>
          <a:bodyPr>
            <a:normAutofit/>
          </a:bodyPr>
          <a:lstStyle/>
          <a:p>
            <a:r>
              <a:rPr lang="en-US" altLang="zh-CN" sz="4000" b="1" dirty="0">
                <a:solidFill>
                  <a:srgbClr val="FFFF00"/>
                </a:solidFill>
              </a:rPr>
              <a:t>Status of CGEM Software</a:t>
            </a:r>
            <a:endParaRPr lang="zh-CN" altLang="en-US" sz="4000" b="1" dirty="0">
              <a:solidFill>
                <a:srgbClr val="FFFF00"/>
              </a:solidFill>
            </a:endParaRPr>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a:xfrm>
                <a:off x="423183" y="930927"/>
                <a:ext cx="4305891" cy="5092066"/>
              </a:xfrm>
            </p:spPr>
            <p:txBody>
              <a:bodyPr>
                <a:noAutofit/>
              </a:bodyPr>
              <a:lstStyle/>
              <a:p>
                <a:r>
                  <a:rPr lang="en-US" altLang="zh-CN" sz="2000" dirty="0">
                    <a:solidFill>
                      <a:srgbClr val="C00000"/>
                    </a:solidFill>
                  </a:rPr>
                  <a:t>Simulation</a:t>
                </a:r>
              </a:p>
              <a:p>
                <a:pPr marL="633150" lvl="1" indent="-285750">
                  <a:buFont typeface="Calibri" panose="020F0502020204030204" pitchFamily="34" charset="0"/>
                  <a:buChar char="—"/>
                </a:pPr>
                <a:r>
                  <a:rPr lang="en-US" altLang="zh-CN" sz="1800" dirty="0"/>
                  <a:t>Geometry  </a:t>
                </a:r>
                <a14:m>
                  <m:oMath xmlns:m="http://schemas.openxmlformats.org/officeDocument/2006/math">
                    <m:r>
                      <a:rPr lang="en-US" altLang="zh-CN" sz="1800" b="1" i="1" smtClean="0">
                        <a:solidFill>
                          <a:srgbClr val="00B050"/>
                        </a:solidFill>
                        <a:latin typeface="Cambria Math" panose="02040503050406030204" pitchFamily="18" charset="0"/>
                        <a:ea typeface="Cambria Math" panose="02040503050406030204" pitchFamily="18" charset="0"/>
                      </a:rPr>
                      <m:t>√</m:t>
                    </m:r>
                  </m:oMath>
                </a14:m>
                <a:endParaRPr lang="en-US" altLang="zh-CN" sz="1800" b="1" dirty="0"/>
              </a:p>
              <a:p>
                <a:pPr marL="633150" lvl="1" indent="-285750">
                  <a:buFont typeface="Calibri" panose="020F0502020204030204" pitchFamily="34" charset="0"/>
                  <a:buChar char="—"/>
                </a:pPr>
                <a:r>
                  <a:rPr lang="en-US" altLang="zh-CN" sz="1800" dirty="0"/>
                  <a:t>Material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pPr marL="633150" lvl="1" indent="-285750">
                  <a:buFont typeface="Calibri" panose="020F0502020204030204" pitchFamily="34" charset="0"/>
                  <a:buChar char="—"/>
                </a:pPr>
                <a:r>
                  <a:rPr lang="en-US" altLang="zh-CN" sz="1800" dirty="0">
                    <a:solidFill>
                      <a:schemeClr val="accent5"/>
                    </a:solidFill>
                  </a:rPr>
                  <a:t>Digitization:  in </a:t>
                </a:r>
                <a:r>
                  <a:rPr lang="en-US" altLang="zh-CN" sz="1800" dirty="0" err="1">
                    <a:solidFill>
                      <a:schemeClr val="accent5"/>
                    </a:solidFill>
                  </a:rPr>
                  <a:t>tunning</a:t>
                </a:r>
                <a:endParaRPr lang="en-US" altLang="zh-CN" sz="1800" dirty="0">
                  <a:solidFill>
                    <a:schemeClr val="accent5"/>
                  </a:solidFill>
                </a:endParaRPr>
              </a:p>
              <a:p>
                <a:r>
                  <a:rPr lang="en-US" altLang="zh-CN" sz="2000" dirty="0">
                    <a:solidFill>
                      <a:srgbClr val="C00000"/>
                    </a:solidFill>
                  </a:rPr>
                  <a:t>Reconstruction</a:t>
                </a:r>
              </a:p>
              <a:p>
                <a:pPr marL="633150" lvl="1" indent="-285750">
                  <a:buFont typeface="Calibri" panose="020F0502020204030204" pitchFamily="34" charset="0"/>
                  <a:buChar char="—"/>
                </a:pPr>
                <a:r>
                  <a:rPr lang="en-US" altLang="zh-CN" sz="1800" dirty="0"/>
                  <a:t>Cluster Reconstruction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pPr marL="900000" lvl="2" indent="-285750">
                  <a:buFont typeface="Wingdings" panose="05000000000000000000" pitchFamily="2" charset="2"/>
                  <a:buChar char="ü"/>
                </a:pPr>
                <a:r>
                  <a:rPr lang="en-US" altLang="zh-CN" sz="1600" dirty="0"/>
                  <a:t>Charge of center of gravity</a:t>
                </a:r>
              </a:p>
              <a:p>
                <a:pPr marL="900000" lvl="2" indent="-285750">
                  <a:buFont typeface="Wingdings" panose="05000000000000000000" pitchFamily="2" charset="2"/>
                  <a:buChar char="ü"/>
                </a:pPr>
                <a14:m>
                  <m:oMath xmlns:m="http://schemas.openxmlformats.org/officeDocument/2006/math">
                    <m:r>
                      <a:rPr lang="zh-CN" altLang="en-US" sz="1600">
                        <a:latin typeface="Cambria Math" panose="02040503050406030204" pitchFamily="18" charset="0"/>
                      </a:rPr>
                      <m:t>𝜇</m:t>
                    </m:r>
                  </m:oMath>
                </a14:m>
                <a:r>
                  <a:rPr lang="en-US" altLang="zh-CN" sz="1600" dirty="0"/>
                  <a:t>-TPC Projection</a:t>
                </a:r>
              </a:p>
              <a:p>
                <a:pPr marL="633150" lvl="1" indent="-285750">
                  <a:buFont typeface="Calibri" panose="020F0502020204030204" pitchFamily="34" charset="0"/>
                  <a:buChar char="—"/>
                </a:pPr>
                <a:r>
                  <a:rPr lang="en-US" altLang="zh-CN" sz="1800" dirty="0"/>
                  <a:t>Track reconstruction with CGEM + ODC </a:t>
                </a:r>
              </a:p>
              <a:p>
                <a:pPr marL="900000" lvl="2" indent="-285750">
                  <a:buFont typeface="Wingdings" panose="05000000000000000000" pitchFamily="2" charset="2"/>
                  <a:buChar char="ü"/>
                </a:pPr>
                <a:r>
                  <a:rPr lang="en-US" altLang="zh-CN" sz="1600" dirty="0"/>
                  <a:t>Track finding with Hough transform </a:t>
                </a:r>
                <a14:m>
                  <m:oMath xmlns:m="http://schemas.openxmlformats.org/officeDocument/2006/math">
                    <m:r>
                      <a:rPr lang="en-US" altLang="zh-CN" sz="1600" b="1" i="1">
                        <a:solidFill>
                          <a:srgbClr val="00B050"/>
                        </a:solidFill>
                        <a:latin typeface="Cambria Math" panose="02040503050406030204" pitchFamily="18" charset="0"/>
                        <a:ea typeface="Cambria Math" panose="02040503050406030204" pitchFamily="18" charset="0"/>
                      </a:rPr>
                      <m:t>√</m:t>
                    </m:r>
                  </m:oMath>
                </a14:m>
                <a:endParaRPr lang="en-US" altLang="zh-CN" sz="1600" dirty="0"/>
              </a:p>
              <a:p>
                <a:pPr marL="900000" lvl="2" indent="-285750">
                  <a:buFont typeface="Wingdings" panose="05000000000000000000" pitchFamily="2" charset="2"/>
                  <a:buChar char="ü"/>
                </a:pPr>
                <a:r>
                  <a:rPr lang="en-US" altLang="zh-CN" sz="1600" dirty="0"/>
                  <a:t>Track fitting with Least-Square          </a:t>
                </a:r>
                <a14:m>
                  <m:oMath xmlns:m="http://schemas.openxmlformats.org/officeDocument/2006/math">
                    <m:r>
                      <a:rPr lang="en-US" altLang="zh-CN" sz="1600" b="1" i="1">
                        <a:solidFill>
                          <a:srgbClr val="00B050"/>
                        </a:solidFill>
                        <a:latin typeface="Cambria Math" panose="02040503050406030204" pitchFamily="18" charset="0"/>
                        <a:ea typeface="Cambria Math" panose="02040503050406030204" pitchFamily="18" charset="0"/>
                      </a:rPr>
                      <m:t>√</m:t>
                    </m:r>
                  </m:oMath>
                </a14:m>
                <a:endParaRPr lang="en-US" altLang="zh-CN" sz="1600" dirty="0"/>
              </a:p>
              <a:p>
                <a:pPr marL="900000" lvl="2" indent="-285750">
                  <a:buFont typeface="Wingdings" panose="05000000000000000000" pitchFamily="2" charset="2"/>
                  <a:buChar char="ü"/>
                </a:pPr>
                <a:r>
                  <a:rPr lang="en-US" altLang="zh-CN" sz="1600" dirty="0" err="1"/>
                  <a:t>Kalman</a:t>
                </a:r>
                <a:r>
                  <a:rPr lang="en-US" altLang="zh-CN" sz="1600" dirty="0"/>
                  <a:t> filter                                          </a:t>
                </a:r>
                <a14:m>
                  <m:oMath xmlns:m="http://schemas.openxmlformats.org/officeDocument/2006/math">
                    <m:r>
                      <a:rPr lang="en-US" altLang="zh-CN" sz="1600" b="1" i="1">
                        <a:solidFill>
                          <a:srgbClr val="00B050"/>
                        </a:solidFill>
                        <a:latin typeface="Cambria Math" panose="02040503050406030204" pitchFamily="18" charset="0"/>
                        <a:ea typeface="Cambria Math" panose="02040503050406030204" pitchFamily="18" charset="0"/>
                      </a:rPr>
                      <m:t>√</m:t>
                    </m:r>
                  </m:oMath>
                </a14:m>
                <a:endParaRPr lang="en-US" altLang="zh-CN" sz="1600" dirty="0"/>
              </a:p>
              <a:p>
                <a:pPr marL="900000" lvl="2" indent="-285750">
                  <a:buFont typeface="Wingdings" panose="05000000000000000000" pitchFamily="2" charset="2"/>
                  <a:buChar char="ü"/>
                </a:pPr>
                <a:r>
                  <a:rPr lang="en-US" altLang="zh-CN" sz="1600" dirty="0">
                    <a:solidFill>
                      <a:schemeClr val="accent5"/>
                    </a:solidFill>
                  </a:rPr>
                  <a:t>Optimization </a:t>
                </a:r>
                <a:r>
                  <a:rPr lang="en-US" altLang="zh-CN" sz="1600" dirty="0"/>
                  <a:t>in processing</a:t>
                </a:r>
              </a:p>
              <a:p>
                <a:pPr marL="900000" lvl="2" indent="-285750">
                  <a:buFont typeface="Wingdings" panose="05000000000000000000" pitchFamily="2" charset="2"/>
                  <a:buChar char="ü"/>
                </a:pPr>
                <a:r>
                  <a:rPr lang="en-US" altLang="zh-CN" sz="1600" dirty="0">
                    <a:solidFill>
                      <a:schemeClr val="accent5"/>
                    </a:solidFill>
                  </a:rPr>
                  <a:t>Track finding with secondary vertex</a:t>
                </a:r>
              </a:p>
            </p:txBody>
          </p:sp>
        </mc:Choice>
        <mc:Fallback>
          <p:sp>
            <p:nvSpPr>
              <p:cNvPr id="5" name="内容占位符 4"/>
              <p:cNvSpPr>
                <a:spLocks noGrp="1" noRot="1" noChangeAspect="1" noMove="1" noResize="1" noEditPoints="1" noAdjustHandles="1" noChangeArrowheads="1" noChangeShapeType="1" noTextEdit="1"/>
              </p:cNvSpPr>
              <p:nvPr>
                <p:ph idx="1"/>
              </p:nvPr>
            </p:nvSpPr>
            <p:spPr>
              <a:xfrm>
                <a:off x="423183" y="930927"/>
                <a:ext cx="4305891" cy="5092066"/>
              </a:xfrm>
              <a:blipFill>
                <a:blip r:embed="rId2"/>
                <a:stretch>
                  <a:fillRect l="-1273" t="-13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内容占位符 4"/>
              <p:cNvSpPr txBox="1">
                <a:spLocks/>
              </p:cNvSpPr>
              <p:nvPr/>
            </p:nvSpPr>
            <p:spPr>
              <a:xfrm>
                <a:off x="4684196" y="1701880"/>
                <a:ext cx="4337314" cy="5092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rgbClr val="C00000"/>
                    </a:solidFill>
                  </a:rPr>
                  <a:t>Alignment</a:t>
                </a:r>
              </a:p>
              <a:p>
                <a:pPr marL="633150" lvl="1" indent="-285750">
                  <a:buFont typeface="Calibri" panose="020F0502020204030204" pitchFamily="34" charset="0"/>
                  <a:buChar char="—"/>
                </a:pPr>
                <a:r>
                  <a:rPr lang="en-US" altLang="zh-CN" sz="1800" dirty="0"/>
                  <a:t>Framework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pPr marL="633150" lvl="1" indent="-285750">
                  <a:buFont typeface="Calibri" panose="020F0502020204030204" pitchFamily="34" charset="0"/>
                  <a:buChar char="—"/>
                </a:pPr>
                <a:r>
                  <a:rPr lang="en-US" altLang="zh-CN" sz="1800" dirty="0"/>
                  <a:t>Alignment algorithm and preliminary parameters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pPr marL="633150" lvl="1" indent="-285750">
                  <a:buFont typeface="Calibri" panose="020F0502020204030204" pitchFamily="34" charset="0"/>
                  <a:buChar char="—"/>
                </a:pPr>
                <a:r>
                  <a:rPr lang="en-US" altLang="zh-CN" sz="1800" dirty="0">
                    <a:solidFill>
                      <a:schemeClr val="accent5"/>
                    </a:solidFill>
                  </a:rPr>
                  <a:t>Algorithm for CGEM + ODC</a:t>
                </a:r>
              </a:p>
              <a:p>
                <a:r>
                  <a:rPr lang="en-US" altLang="zh-CN" sz="2000" dirty="0">
                    <a:solidFill>
                      <a:srgbClr val="C00000"/>
                    </a:solidFill>
                  </a:rPr>
                  <a:t>Calibration</a:t>
                </a:r>
              </a:p>
              <a:p>
                <a:pPr marL="633150" lvl="1" indent="-285750">
                  <a:buFont typeface="Calibri" panose="020F0502020204030204" pitchFamily="34" charset="0"/>
                  <a:buChar char="—"/>
                </a:pPr>
                <a:r>
                  <a:rPr lang="en-US" altLang="zh-CN" sz="1800" dirty="0">
                    <a:solidFill>
                      <a:schemeClr val="accent5"/>
                    </a:solidFill>
                  </a:rPr>
                  <a:t>Fine time calibration </a:t>
                </a:r>
                <a:r>
                  <a:rPr lang="en-US" altLang="zh-CN" sz="1800" dirty="0"/>
                  <a:t>in processing</a:t>
                </a:r>
              </a:p>
              <a:p>
                <a:pPr marL="804600" lvl="2" indent="0">
                  <a:buNone/>
                </a:pPr>
                <a:r>
                  <a:rPr lang="en-US" altLang="zh-CN" sz="1600" dirty="0">
                    <a:solidFill>
                      <a:schemeClr val="accent5"/>
                    </a:solidFill>
                  </a:rPr>
                  <a:t>time walk, propagation velocity in strip, start time of each channel </a:t>
                </a:r>
              </a:p>
              <a:p>
                <a:pPr marL="633150" lvl="1" indent="-285750">
                  <a:buFont typeface="Calibri" panose="020F0502020204030204" pitchFamily="34" charset="0"/>
                  <a:buChar char="—"/>
                </a:pPr>
                <a:r>
                  <a:rPr lang="en-US" altLang="zh-CN" sz="1800" dirty="0">
                    <a:solidFill>
                      <a:schemeClr val="accent5"/>
                    </a:solidFill>
                  </a:rPr>
                  <a:t>Resolution curve</a:t>
                </a:r>
              </a:p>
              <a:p>
                <a:r>
                  <a:rPr lang="en-US" altLang="zh-CN" sz="2000" dirty="0">
                    <a:solidFill>
                      <a:srgbClr val="C00000"/>
                    </a:solidFill>
                  </a:rPr>
                  <a:t>Cosmic Ray Analyses</a:t>
                </a:r>
              </a:p>
              <a:p>
                <a:pPr marL="633150" lvl="1" indent="-285750">
                  <a:buFont typeface="Calibri" panose="020F0502020204030204" pitchFamily="34" charset="0"/>
                  <a:buChar char="—"/>
                </a:pPr>
                <a:r>
                  <a:rPr lang="en-US" altLang="zh-CN" sz="1800" dirty="0"/>
                  <a:t>3D linear fitting (no magnetic field)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pPr marL="633150" lvl="1" indent="-285750">
                  <a:buFont typeface="Calibri" panose="020F0502020204030204" pitchFamily="34" charset="0"/>
                  <a:buChar char="—"/>
                </a:pPr>
                <a:r>
                  <a:rPr lang="en-US" altLang="zh-CN" sz="1800" dirty="0"/>
                  <a:t>2 layers CGEM cosmic ray analyses  </a:t>
                </a:r>
                <a14:m>
                  <m:oMath xmlns:m="http://schemas.openxmlformats.org/officeDocument/2006/math">
                    <m:r>
                      <a:rPr lang="en-US" altLang="zh-CN" sz="1800" b="1" i="1">
                        <a:solidFill>
                          <a:srgbClr val="00B050"/>
                        </a:solidFill>
                        <a:latin typeface="Cambria Math" panose="02040503050406030204" pitchFamily="18" charset="0"/>
                        <a:ea typeface="Cambria Math" panose="02040503050406030204" pitchFamily="18" charset="0"/>
                      </a:rPr>
                      <m:t>√</m:t>
                    </m:r>
                  </m:oMath>
                </a14:m>
                <a:endParaRPr lang="en-US" altLang="zh-CN" sz="1800" dirty="0"/>
              </a:p>
              <a:p>
                <a:r>
                  <a:rPr lang="en-US" altLang="zh-CN" sz="2000" dirty="0">
                    <a:solidFill>
                      <a:srgbClr val="C00000"/>
                    </a:solidFill>
                  </a:rPr>
                  <a:t>Event Display: CGEM + ODC</a:t>
                </a:r>
              </a:p>
            </p:txBody>
          </p:sp>
        </mc:Choice>
        <mc:Fallback>
          <p:sp>
            <p:nvSpPr>
              <p:cNvPr id="9" name="内容占位符 4"/>
              <p:cNvSpPr txBox="1">
                <a:spLocks noRot="1" noChangeAspect="1" noMove="1" noResize="1" noEditPoints="1" noAdjustHandles="1" noChangeArrowheads="1" noChangeShapeType="1" noTextEdit="1"/>
              </p:cNvSpPr>
              <p:nvPr/>
            </p:nvSpPr>
            <p:spPr>
              <a:xfrm>
                <a:off x="4684196" y="1701880"/>
                <a:ext cx="4337314" cy="5092066"/>
              </a:xfrm>
              <a:prstGeom prst="rect">
                <a:avLst/>
              </a:prstGeom>
              <a:blipFill>
                <a:blip r:embed="rId3"/>
                <a:stretch>
                  <a:fillRect l="-1264" t="-1198" r="-281"/>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05EEE1F-D677-492A-BF80-C0D5BB2C9A80}"/>
              </a:ext>
            </a:extLst>
          </p:cNvPr>
          <p:cNvPicPr>
            <a:picLocks noChangeAspect="1"/>
          </p:cNvPicPr>
          <p:nvPr/>
        </p:nvPicPr>
        <p:blipFill>
          <a:blip r:embed="rId4"/>
          <a:stretch>
            <a:fillRect/>
          </a:stretch>
        </p:blipFill>
        <p:spPr>
          <a:xfrm>
            <a:off x="7087006" y="996801"/>
            <a:ext cx="1934504" cy="1409515"/>
          </a:xfrm>
          <a:prstGeom prst="rect">
            <a:avLst/>
          </a:prstGeom>
        </p:spPr>
      </p:pic>
      <p:pic>
        <p:nvPicPr>
          <p:cNvPr id="11" name="图片 10">
            <a:extLst>
              <a:ext uri="{FF2B5EF4-FFF2-40B4-BE49-F238E27FC236}">
                <a16:creationId xmlns:a16="http://schemas.microsoft.com/office/drawing/2014/main" id="{9D3159CA-C0C3-4B69-9E6B-3889BE721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401" y="5561906"/>
            <a:ext cx="3112268" cy="1251290"/>
          </a:xfrm>
          <a:prstGeom prst="rect">
            <a:avLst/>
          </a:prstGeom>
        </p:spPr>
      </p:pic>
      <p:sp>
        <p:nvSpPr>
          <p:cNvPr id="12" name="灯片编号占位符 11">
            <a:extLst>
              <a:ext uri="{FF2B5EF4-FFF2-40B4-BE49-F238E27FC236}">
                <a16:creationId xmlns:a16="http://schemas.microsoft.com/office/drawing/2014/main" id="{61314479-0EA9-4883-97BE-C5A818974EF5}"/>
              </a:ext>
            </a:extLst>
          </p:cNvPr>
          <p:cNvSpPr>
            <a:spLocks noGrp="1"/>
          </p:cNvSpPr>
          <p:nvPr>
            <p:ph type="sldNum" sz="quarter" idx="12"/>
          </p:nvPr>
        </p:nvSpPr>
        <p:spPr/>
        <p:txBody>
          <a:bodyPr/>
          <a:lstStyle/>
          <a:p>
            <a:fld id="{BB0E14E2-FA62-4C79-9B07-10B4E017B998}" type="slidenum">
              <a:rPr lang="zh-CN" altLang="en-US" smtClean="0"/>
              <a:t>15</a:t>
            </a:fld>
            <a:endParaRPr lang="zh-CN" altLang="en-US"/>
          </a:p>
        </p:txBody>
      </p:sp>
    </p:spTree>
    <p:extLst>
      <p:ext uri="{BB962C8B-B14F-4D97-AF65-F5344CB8AC3E}">
        <p14:creationId xmlns:p14="http://schemas.microsoft.com/office/powerpoint/2010/main" val="239097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8335" y="-213886"/>
            <a:ext cx="8607330" cy="1325563"/>
          </a:xfrm>
        </p:spPr>
        <p:txBody>
          <a:bodyPr>
            <a:normAutofit/>
          </a:bodyPr>
          <a:lstStyle/>
          <a:p>
            <a:r>
              <a:rPr lang="en-US" altLang="zh-CN" sz="4000" b="1" dirty="0">
                <a:solidFill>
                  <a:srgbClr val="FFFF00"/>
                </a:solidFill>
              </a:rPr>
              <a:t>Accurate Simulation</a:t>
            </a:r>
            <a:endParaRPr lang="zh-CN" altLang="en-US" sz="4000" b="1" dirty="0">
              <a:solidFill>
                <a:srgbClr val="FFFF00"/>
              </a:solidFill>
            </a:endParaRPr>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a:xfrm>
                <a:off x="577188" y="1508442"/>
                <a:ext cx="8152193" cy="4314842"/>
              </a:xfrm>
            </p:spPr>
            <p:txBody>
              <a:bodyPr>
                <a:noAutofit/>
              </a:bodyPr>
              <a:lstStyle/>
              <a:p>
                <a:r>
                  <a:rPr lang="en-US" altLang="zh-CN" sz="2200" dirty="0"/>
                  <a:t>Upgrade of Simulation</a:t>
                </a:r>
              </a:p>
              <a:p>
                <a:pPr lvl="1"/>
                <a:r>
                  <a:rPr lang="en-US" altLang="zh-CN" sz="2200" dirty="0">
                    <a:solidFill>
                      <a:srgbClr val="0070C0"/>
                    </a:solidFill>
                  </a:rPr>
                  <a:t>Upgrade of GEANT4</a:t>
                </a:r>
              </a:p>
              <a:p>
                <a:pPr lvl="1"/>
                <a:r>
                  <a:rPr lang="en-US" altLang="zh-CN" sz="2200" dirty="0">
                    <a:solidFill>
                      <a:srgbClr val="0070C0"/>
                    </a:solidFill>
                  </a:rPr>
                  <a:t>Hadron simulation, try different </a:t>
                </a:r>
                <a:r>
                  <a:rPr lang="en-US" altLang="zh-CN" sz="2200" dirty="0" err="1">
                    <a:solidFill>
                      <a:srgbClr val="0070C0"/>
                    </a:solidFill>
                  </a:rPr>
                  <a:t>hadronization</a:t>
                </a:r>
                <a:r>
                  <a:rPr lang="en-US" altLang="zh-CN" sz="2200" dirty="0">
                    <a:solidFill>
                      <a:srgbClr val="0070C0"/>
                    </a:solidFill>
                  </a:rPr>
                  <a:t> model</a:t>
                </a:r>
              </a:p>
              <a:p>
                <a:pPr lvl="1"/>
                <a:r>
                  <a:rPr lang="en-US" altLang="zh-CN" sz="2200" dirty="0"/>
                  <a:t>MDC simulation</a:t>
                </a:r>
              </a:p>
              <a:p>
                <a:pPr lvl="1"/>
                <a:r>
                  <a:rPr lang="en-US" altLang="zh-CN" sz="2200" dirty="0" err="1"/>
                  <a:t>dE</a:t>
                </a:r>
                <a:r>
                  <a:rPr lang="en-US" altLang="zh-CN" sz="2200" dirty="0"/>
                  <a:t>/dx simulation</a:t>
                </a:r>
              </a:p>
              <a:p>
                <a:r>
                  <a:rPr lang="en-US" altLang="zh-CN" sz="2200" dirty="0"/>
                  <a:t>Further study of consistency between data and MC, provide useful information for optimization of </a:t>
                </a:r>
                <a:r>
                  <a:rPr lang="en-US" altLang="zh-CN" sz="2200" dirty="0">
                    <a:solidFill>
                      <a:schemeClr val="accent5"/>
                    </a:solidFill>
                  </a:rPr>
                  <a:t>simulation and reconstruction </a:t>
                </a:r>
                <a:r>
                  <a:rPr lang="en-US" altLang="zh-CN" sz="2200" dirty="0"/>
                  <a:t>algorithm</a:t>
                </a:r>
              </a:p>
              <a:p>
                <a:r>
                  <a:rPr lang="en-US" altLang="zh-CN" sz="2200" dirty="0"/>
                  <a:t>Further reduction of systematic error (</a:t>
                </a:r>
                <a:r>
                  <a:rPr lang="en-US" altLang="zh-CN" sz="2200" dirty="0">
                    <a:solidFill>
                      <a:srgbClr val="C00000"/>
                    </a:solidFill>
                  </a:rPr>
                  <a:t>&lt;0.5%</a:t>
                </a:r>
                <a:r>
                  <a:rPr lang="en-US" altLang="zh-CN" sz="2200" dirty="0"/>
                  <a:t>), application of data-driven method (scale factor)</a:t>
                </a:r>
              </a:p>
              <a:p>
                <a:r>
                  <a:rPr lang="en-US" altLang="zh-CN" sz="2200" dirty="0"/>
                  <a:t>Expanding control samples for performance check, especially for non-</a:t>
                </a:r>
                <a14:m>
                  <m:oMath xmlns:m="http://schemas.openxmlformats.org/officeDocument/2006/math">
                    <m:f>
                      <m:fPr>
                        <m:type m:val="lin"/>
                        <m:ctrlPr>
                          <a:rPr lang="en-US" altLang="zh-CN" sz="2200" i="1" smtClean="0">
                            <a:latin typeface="Cambria Math" panose="02040503050406030204" pitchFamily="18" charset="0"/>
                          </a:rPr>
                        </m:ctrlPr>
                      </m:fPr>
                      <m:num>
                        <m:r>
                          <a:rPr lang="en-US" altLang="zh-CN" sz="2200" b="0" i="1" smtClean="0">
                            <a:latin typeface="Cambria Math" panose="02040503050406030204" pitchFamily="18" charset="0"/>
                          </a:rPr>
                          <m:t>𝐽</m:t>
                        </m:r>
                      </m:num>
                      <m:den>
                        <m:r>
                          <a:rPr lang="zh-CN" altLang="en-US" sz="2200" i="1" smtClean="0">
                            <a:latin typeface="Cambria Math" panose="02040503050406030204" pitchFamily="18" charset="0"/>
                          </a:rPr>
                          <m:t>𝜓</m:t>
                        </m:r>
                      </m:den>
                    </m:f>
                  </m:oMath>
                </a14:m>
                <a:r>
                  <a:rPr lang="en-US" altLang="zh-CN" sz="2200" dirty="0"/>
                  <a:t> data</a:t>
                </a:r>
              </a:p>
              <a:p>
                <a:endParaRPr lang="en-US" altLang="zh-CN" sz="2000" dirty="0"/>
              </a:p>
            </p:txBody>
          </p:sp>
        </mc:Choice>
        <mc:Fallback>
          <p:sp>
            <p:nvSpPr>
              <p:cNvPr id="5" name="内容占位符 4"/>
              <p:cNvSpPr>
                <a:spLocks noGrp="1" noRot="1" noChangeAspect="1" noMove="1" noResize="1" noEditPoints="1" noAdjustHandles="1" noChangeArrowheads="1" noChangeShapeType="1" noTextEdit="1"/>
              </p:cNvSpPr>
              <p:nvPr>
                <p:ph idx="1"/>
              </p:nvPr>
            </p:nvSpPr>
            <p:spPr>
              <a:xfrm>
                <a:off x="577188" y="1508442"/>
                <a:ext cx="8152193" cy="4314842"/>
              </a:xfrm>
              <a:blipFill>
                <a:blip r:embed="rId2"/>
                <a:stretch>
                  <a:fillRect l="-898" t="-1695" b="-19350"/>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330753B-D166-4440-88EA-668C5797BF7E}"/>
              </a:ext>
            </a:extLst>
          </p:cNvPr>
          <p:cNvSpPr>
            <a:spLocks noGrp="1"/>
          </p:cNvSpPr>
          <p:nvPr>
            <p:ph type="sldNum" sz="quarter" idx="12"/>
          </p:nvPr>
        </p:nvSpPr>
        <p:spPr/>
        <p:txBody>
          <a:bodyPr/>
          <a:lstStyle/>
          <a:p>
            <a:fld id="{BB0E14E2-FA62-4C79-9B07-10B4E017B998}" type="slidenum">
              <a:rPr lang="zh-CN" altLang="en-US" smtClean="0"/>
              <a:t>16</a:t>
            </a:fld>
            <a:endParaRPr lang="zh-CN" altLang="en-US"/>
          </a:p>
        </p:txBody>
      </p:sp>
    </p:spTree>
    <p:extLst>
      <p:ext uri="{BB962C8B-B14F-4D97-AF65-F5344CB8AC3E}">
        <p14:creationId xmlns:p14="http://schemas.microsoft.com/office/powerpoint/2010/main" val="306357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8335" y="-213886"/>
            <a:ext cx="8607330" cy="1325563"/>
          </a:xfrm>
        </p:spPr>
        <p:txBody>
          <a:bodyPr>
            <a:normAutofit/>
          </a:bodyPr>
          <a:lstStyle/>
          <a:p>
            <a:r>
              <a:rPr lang="en-US" altLang="zh-CN" sz="4000" b="1" dirty="0">
                <a:solidFill>
                  <a:srgbClr val="FFFF00"/>
                </a:solidFill>
              </a:rPr>
              <a:t>Systematic Error Study</a:t>
            </a:r>
            <a:endParaRPr lang="zh-CN" altLang="en-US" sz="4000" b="1" dirty="0">
              <a:solidFill>
                <a:srgbClr val="FFFF00"/>
              </a:solidFill>
            </a:endParaRPr>
          </a:p>
        </p:txBody>
      </p:sp>
      <mc:AlternateContent xmlns:mc="http://schemas.openxmlformats.org/markup-compatibility/2006" xmlns:a14="http://schemas.microsoft.com/office/drawing/2010/main">
        <mc:Choice Requires="a14">
          <p:sp>
            <p:nvSpPr>
              <p:cNvPr id="5" name="内容占位符 4"/>
              <p:cNvSpPr>
                <a:spLocks noGrp="1"/>
              </p:cNvSpPr>
              <p:nvPr>
                <p:ph idx="1"/>
              </p:nvPr>
            </p:nvSpPr>
            <p:spPr>
              <a:xfrm>
                <a:off x="417573" y="1033852"/>
                <a:ext cx="8152193" cy="5092066"/>
              </a:xfrm>
            </p:spPr>
            <p:txBody>
              <a:bodyPr>
                <a:noAutofit/>
              </a:bodyPr>
              <a:lstStyle/>
              <a:p>
                <a:r>
                  <a:rPr lang="en-US" altLang="zh-CN" sz="2000" dirty="0"/>
                  <a:t>Using 10B </a:t>
                </a:r>
                <a14:m>
                  <m:oMath xmlns:m="http://schemas.openxmlformats.org/officeDocument/2006/math">
                    <m:f>
                      <m:fPr>
                        <m:type m:val="lin"/>
                        <m:ctrlPr>
                          <a:rPr lang="en-US" altLang="zh-CN" sz="2000" i="1">
                            <a:latin typeface="Cambria Math" panose="02040503050406030204" pitchFamily="18" charset="0"/>
                          </a:rPr>
                        </m:ctrlPr>
                      </m:fPr>
                      <m:num>
                        <m:r>
                          <a:rPr lang="en-US" altLang="zh-CN" sz="2000" i="1">
                            <a:latin typeface="Cambria Math" panose="02040503050406030204" pitchFamily="18" charset="0"/>
                          </a:rPr>
                          <m:t>𝐽</m:t>
                        </m:r>
                      </m:num>
                      <m:den>
                        <m:r>
                          <a:rPr lang="zh-CN" altLang="en-US" sz="2000" i="1">
                            <a:latin typeface="Cambria Math" panose="02040503050406030204" pitchFamily="18" charset="0"/>
                          </a:rPr>
                          <m:t>𝜓</m:t>
                        </m:r>
                      </m:den>
                    </m:f>
                  </m:oMath>
                </a14:m>
                <a:r>
                  <a:rPr lang="en-US" altLang="zh-CN" sz="2000" dirty="0"/>
                  <a:t> data, study of consistency of tracking efficiency, PID efficiency and photon reconstruction efficiency between data and MC are performed.</a:t>
                </a:r>
              </a:p>
              <a:p>
                <a:pPr lvl="1"/>
                <a:r>
                  <a:rPr lang="en-US" altLang="zh-CN" sz="2000" dirty="0"/>
                  <a:t>Transverse momentum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𝑇</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𝑐𝑜𝑠</m:t>
                    </m:r>
                    <m:r>
                      <a:rPr lang="zh-CN" altLang="en-US" sz="2000" b="0" i="1" smtClean="0">
                        <a:latin typeface="Cambria Math" panose="02040503050406030204" pitchFamily="18" charset="0"/>
                      </a:rPr>
                      <m:t>𝜃</m:t>
                    </m:r>
                  </m:oMath>
                </a14:m>
                <a:r>
                  <a:rPr lang="en-US" altLang="zh-CN" sz="2000" dirty="0"/>
                  <a:t>, </a:t>
                </a:r>
                <a14:m>
                  <m:oMath xmlns:m="http://schemas.openxmlformats.org/officeDocument/2006/math">
                    <m:r>
                      <a:rPr lang="zh-CN" altLang="en-US" sz="2000" i="1" smtClean="0">
                        <a:latin typeface="Cambria Math" panose="02040503050406030204" pitchFamily="18" charset="0"/>
                      </a:rPr>
                      <m:t>𝜙</m:t>
                    </m:r>
                  </m:oMath>
                </a14:m>
                <a:r>
                  <a:rPr lang="en-US" altLang="zh-CN" sz="2000" dirty="0"/>
                  <a:t>, charge, data taking round</a:t>
                </a:r>
              </a:p>
              <a:p>
                <a:pPr lvl="1"/>
                <a:r>
                  <a:rPr lang="en-US" altLang="zh-CN" sz="2000" dirty="0"/>
                  <a:t>Different particle species</a:t>
                </a:r>
              </a:p>
              <a:p>
                <a:r>
                  <a:rPr lang="en-US" altLang="zh-CN" sz="2000" dirty="0"/>
                  <a:t>Contributions to inconsistency</a:t>
                </a:r>
              </a:p>
              <a:p>
                <a:pPr lvl="1"/>
                <a:r>
                  <a:rPr lang="en-US" altLang="zh-CN" sz="2000" dirty="0"/>
                  <a:t>Accuracy of simulation</a:t>
                </a:r>
              </a:p>
              <a:p>
                <a:pPr lvl="1"/>
                <a:r>
                  <a:rPr lang="en-US" altLang="zh-CN" sz="2000" dirty="0"/>
                  <a:t>Reconstruction algorithm</a:t>
                </a:r>
              </a:p>
              <a:p>
                <a:pPr lvl="1"/>
                <a:r>
                  <a:rPr lang="en-US" altLang="zh-CN" sz="2000" dirty="0"/>
                  <a:t>Research Methods</a:t>
                </a:r>
              </a:p>
              <a:p>
                <a:r>
                  <a:rPr lang="en-US" altLang="zh-CN" sz="2000" dirty="0"/>
                  <a:t>Provide reference to other data sets</a:t>
                </a:r>
              </a:p>
              <a:p>
                <a:r>
                  <a:rPr lang="en-US" altLang="zh-CN" sz="2000" dirty="0">
                    <a:solidFill>
                      <a:srgbClr val="C00000"/>
                    </a:solidFill>
                  </a:rPr>
                  <a:t>Target: 0.5%</a:t>
                </a:r>
                <a:r>
                  <a:rPr lang="en-US" altLang="zh-CN" sz="2000" dirty="0"/>
                  <a:t> </a:t>
                </a:r>
              </a:p>
              <a:p>
                <a:pPr marL="0" indent="0">
                  <a:buNone/>
                </a:pPr>
                <a:endParaRPr lang="en-US" altLang="zh-CN" sz="2000" dirty="0"/>
              </a:p>
            </p:txBody>
          </p:sp>
        </mc:Choice>
        <mc:Fallback xmlns="">
          <p:sp>
            <p:nvSpPr>
              <p:cNvPr id="5" name="内容占位符 4"/>
              <p:cNvSpPr>
                <a:spLocks noGrp="1" noRot="1" noChangeAspect="1" noMove="1" noResize="1" noEditPoints="1" noAdjustHandles="1" noChangeArrowheads="1" noChangeShapeType="1" noTextEdit="1"/>
              </p:cNvSpPr>
              <p:nvPr>
                <p:ph idx="1"/>
              </p:nvPr>
            </p:nvSpPr>
            <p:spPr>
              <a:xfrm>
                <a:off x="417573" y="1033852"/>
                <a:ext cx="8152193" cy="5092066"/>
              </a:xfrm>
              <a:blipFill rotWithShape="0">
                <a:blip r:embed="rId2"/>
                <a:stretch>
                  <a:fillRect l="-598" t="-9820"/>
                </a:stretch>
              </a:blipFill>
            </p:spPr>
            <p:txBody>
              <a:bodyPr/>
              <a:lstStyle/>
              <a:p>
                <a:r>
                  <a:rPr lang="zh-CN" altLang="en-US">
                    <a:noFill/>
                  </a:rPr>
                  <a:t> </a:t>
                </a:r>
              </a:p>
            </p:txBody>
          </p:sp>
        </mc:Fallback>
      </mc:AlternateContent>
      <p:pic>
        <p:nvPicPr>
          <p:cNvPr id="3" name="图片 2"/>
          <p:cNvPicPr>
            <a:picLocks noChangeAspect="1"/>
          </p:cNvPicPr>
          <p:nvPr/>
        </p:nvPicPr>
        <p:blipFill>
          <a:blip r:embed="rId3"/>
          <a:stretch>
            <a:fillRect/>
          </a:stretch>
        </p:blipFill>
        <p:spPr>
          <a:xfrm>
            <a:off x="5625989" y="2306456"/>
            <a:ext cx="3145731" cy="2546857"/>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4246630" y="3211884"/>
                <a:ext cx="1564595" cy="861774"/>
              </a:xfrm>
              <a:prstGeom prst="rect">
                <a:avLst/>
              </a:prstGeom>
              <a:noFill/>
            </p:spPr>
            <p:txBody>
              <a:bodyPr wrap="none" lIns="0" tIns="0" rIns="0" bIns="0" rtlCol="0">
                <a:spAutoFit/>
              </a:bodyPr>
              <a:lstStyle/>
              <a:p>
                <a:pPr marL="105750"/>
                <a:r>
                  <a:rPr lang="en-US" altLang="zh-CN" sz="1400" i="1" dirty="0">
                    <a:solidFill>
                      <a:srgbClr val="0070C0"/>
                    </a:solidFill>
                    <a:latin typeface="Cambria Math" panose="02040503050406030204" pitchFamily="18" charset="0"/>
                  </a:rPr>
                  <a:t>Tracking Efficiency</a:t>
                </a:r>
              </a:p>
              <a:p>
                <a:pPr marL="285750" indent="-180000">
                  <a:buFont typeface="Arial" panose="020B0604020202020204" pitchFamily="34" charset="0"/>
                  <a:buChar char="•"/>
                </a:pPr>
                <a14:m>
                  <m:oMath xmlns:m="http://schemas.openxmlformats.org/officeDocument/2006/math">
                    <m:f>
                      <m:fPr>
                        <m:type m:val="lin"/>
                        <m:ctrlPr>
                          <a:rPr lang="zh-CN" altLang="en-US" sz="1400" i="1" smtClean="0">
                            <a:solidFill>
                              <a:srgbClr val="0070C0"/>
                            </a:solidFill>
                            <a:latin typeface="Cambria Math" panose="02040503050406030204" pitchFamily="18" charset="0"/>
                          </a:rPr>
                        </m:ctrlPr>
                      </m:fPr>
                      <m:num>
                        <m:r>
                          <a:rPr lang="en-US" altLang="zh-CN" sz="1400" i="1">
                            <a:solidFill>
                              <a:srgbClr val="0070C0"/>
                            </a:solidFill>
                            <a:latin typeface="Cambria Math" panose="02040503050406030204" pitchFamily="18" charset="0"/>
                          </a:rPr>
                          <m:t>𝐽</m:t>
                        </m:r>
                      </m:num>
                      <m:den>
                        <m:r>
                          <a:rPr lang="zh-CN" altLang="en-US" sz="1400" i="1">
                            <a:solidFill>
                              <a:srgbClr val="0070C0"/>
                            </a:solidFill>
                            <a:latin typeface="Cambria Math" panose="02040503050406030204" pitchFamily="18" charset="0"/>
                          </a:rPr>
                          <m:t>𝜓</m:t>
                        </m:r>
                      </m:den>
                    </m:f>
                    <m:r>
                      <a:rPr lang="zh-CN" altLang="en-US" sz="1400" i="1">
                        <a:solidFill>
                          <a:srgbClr val="0070C0"/>
                        </a:solidFill>
                        <a:latin typeface="Cambria Math" panose="02040503050406030204" pitchFamily="18" charset="0"/>
                      </a:rPr>
                      <m:t>→</m:t>
                    </m:r>
                    <m:sSup>
                      <m:sSupPr>
                        <m:ctrlPr>
                          <a:rPr lang="en-US" altLang="zh-CN" sz="1400" i="1">
                            <a:solidFill>
                              <a:srgbClr val="0070C0"/>
                            </a:solidFill>
                            <a:latin typeface="Cambria Math" panose="02040503050406030204" pitchFamily="18" charset="0"/>
                          </a:rPr>
                        </m:ctrlPr>
                      </m:sSupPr>
                      <m:e>
                        <m:r>
                          <a:rPr lang="zh-CN" altLang="en-US" sz="1400" i="1">
                            <a:solidFill>
                              <a:srgbClr val="0070C0"/>
                            </a:solidFill>
                            <a:latin typeface="Cambria Math" panose="02040503050406030204" pitchFamily="18" charset="0"/>
                          </a:rPr>
                          <m:t>𝜋</m:t>
                        </m:r>
                      </m:e>
                      <m:sup>
                        <m:r>
                          <a:rPr lang="en-US" altLang="zh-CN" sz="1400" i="1">
                            <a:solidFill>
                              <a:srgbClr val="0070C0"/>
                            </a:solidFill>
                            <a:latin typeface="Cambria Math" panose="02040503050406030204" pitchFamily="18" charset="0"/>
                          </a:rPr>
                          <m:t>+</m:t>
                        </m:r>
                      </m:sup>
                    </m:sSup>
                    <m:sSup>
                      <m:sSupPr>
                        <m:ctrlPr>
                          <a:rPr lang="en-US" altLang="zh-CN" sz="1400" i="1">
                            <a:solidFill>
                              <a:srgbClr val="0070C0"/>
                            </a:solidFill>
                            <a:latin typeface="Cambria Math" panose="02040503050406030204" pitchFamily="18" charset="0"/>
                          </a:rPr>
                        </m:ctrlPr>
                      </m:sSupPr>
                      <m:e>
                        <m:r>
                          <a:rPr lang="zh-CN" altLang="en-US" sz="1400" i="1">
                            <a:solidFill>
                              <a:srgbClr val="0070C0"/>
                            </a:solidFill>
                            <a:latin typeface="Cambria Math" panose="02040503050406030204" pitchFamily="18" charset="0"/>
                          </a:rPr>
                          <m:t>𝜋</m:t>
                        </m:r>
                      </m:e>
                      <m:sup>
                        <m:r>
                          <a:rPr lang="en-US" altLang="zh-CN" sz="1400" i="1">
                            <a:solidFill>
                              <a:srgbClr val="0070C0"/>
                            </a:solidFill>
                            <a:latin typeface="Cambria Math" panose="02040503050406030204" pitchFamily="18" charset="0"/>
                          </a:rPr>
                          <m:t>−</m:t>
                        </m:r>
                      </m:sup>
                    </m:sSup>
                    <m:sSup>
                      <m:sSupPr>
                        <m:ctrlPr>
                          <a:rPr lang="en-US" altLang="zh-CN" sz="1400" i="1">
                            <a:solidFill>
                              <a:srgbClr val="0070C0"/>
                            </a:solidFill>
                            <a:latin typeface="Cambria Math" panose="02040503050406030204" pitchFamily="18" charset="0"/>
                          </a:rPr>
                        </m:ctrlPr>
                      </m:sSupPr>
                      <m:e>
                        <m:r>
                          <a:rPr lang="zh-CN" altLang="en-US" sz="1400" i="1">
                            <a:solidFill>
                              <a:srgbClr val="0070C0"/>
                            </a:solidFill>
                            <a:latin typeface="Cambria Math" panose="02040503050406030204" pitchFamily="18" charset="0"/>
                          </a:rPr>
                          <m:t>𝜋</m:t>
                        </m:r>
                      </m:e>
                      <m:sup>
                        <m:r>
                          <a:rPr lang="en-US" altLang="zh-CN" sz="1400" i="1">
                            <a:solidFill>
                              <a:srgbClr val="0070C0"/>
                            </a:solidFill>
                            <a:latin typeface="Cambria Math" panose="02040503050406030204" pitchFamily="18" charset="0"/>
                          </a:rPr>
                          <m:t>0</m:t>
                        </m:r>
                      </m:sup>
                    </m:sSup>
                  </m:oMath>
                </a14:m>
                <a:endParaRPr lang="en-US" altLang="zh-CN" sz="1400" dirty="0">
                  <a:solidFill>
                    <a:srgbClr val="0070C0"/>
                  </a:solidFill>
                </a:endParaRPr>
              </a:p>
              <a:p>
                <a:pPr marL="285750" indent="-180000">
                  <a:buFont typeface="Arial" panose="020B0604020202020204" pitchFamily="34" charset="0"/>
                  <a:buChar char="•"/>
                </a:pPr>
                <a14:m>
                  <m:oMath xmlns:m="http://schemas.openxmlformats.org/officeDocument/2006/math">
                    <m:f>
                      <m:fPr>
                        <m:type m:val="lin"/>
                        <m:ctrlPr>
                          <a:rPr lang="zh-CN" altLang="en-US" sz="1400" i="1">
                            <a:solidFill>
                              <a:srgbClr val="0070C0"/>
                            </a:solidFill>
                            <a:latin typeface="Cambria Math" panose="02040503050406030204" pitchFamily="18" charset="0"/>
                          </a:rPr>
                        </m:ctrlPr>
                      </m:fPr>
                      <m:num>
                        <m:r>
                          <a:rPr lang="en-US" altLang="zh-CN" sz="1400" i="1">
                            <a:solidFill>
                              <a:srgbClr val="0070C0"/>
                            </a:solidFill>
                            <a:latin typeface="Cambria Math" panose="02040503050406030204" pitchFamily="18" charset="0"/>
                          </a:rPr>
                          <m:t>𝐽</m:t>
                        </m:r>
                      </m:num>
                      <m:den>
                        <m:r>
                          <a:rPr lang="zh-CN" altLang="en-US" sz="1400" i="1">
                            <a:solidFill>
                              <a:srgbClr val="0070C0"/>
                            </a:solidFill>
                            <a:latin typeface="Cambria Math" panose="02040503050406030204" pitchFamily="18" charset="0"/>
                          </a:rPr>
                          <m:t>𝜓</m:t>
                        </m:r>
                      </m:den>
                    </m:f>
                    <m:r>
                      <a:rPr lang="zh-CN" altLang="en-US" sz="1400" i="1">
                        <a:solidFill>
                          <a:srgbClr val="0070C0"/>
                        </a:solidFill>
                        <a:latin typeface="Cambria Math" panose="02040503050406030204" pitchFamily="18" charset="0"/>
                      </a:rPr>
                      <m:t>→</m:t>
                    </m:r>
                    <m:r>
                      <a:rPr lang="en-US" altLang="zh-CN" sz="1400" b="0" i="1" smtClean="0">
                        <a:solidFill>
                          <a:srgbClr val="0070C0"/>
                        </a:solidFill>
                        <a:latin typeface="Cambria Math" panose="02040503050406030204" pitchFamily="18" charset="0"/>
                      </a:rPr>
                      <m:t>𝑝</m:t>
                    </m:r>
                    <m:acc>
                      <m:accPr>
                        <m:chr m:val="̅"/>
                        <m:ctrlPr>
                          <a:rPr lang="en-US" altLang="zh-CN" sz="1400" b="0" i="1" smtClean="0">
                            <a:solidFill>
                              <a:srgbClr val="0070C0"/>
                            </a:solidFill>
                            <a:latin typeface="Cambria Math" panose="02040503050406030204" pitchFamily="18" charset="0"/>
                          </a:rPr>
                        </m:ctrlPr>
                      </m:accPr>
                      <m:e>
                        <m:r>
                          <a:rPr lang="en-US" altLang="zh-CN" sz="1400" b="0" i="1" smtClean="0">
                            <a:solidFill>
                              <a:srgbClr val="0070C0"/>
                            </a:solidFill>
                            <a:latin typeface="Cambria Math" panose="02040503050406030204" pitchFamily="18" charset="0"/>
                          </a:rPr>
                          <m:t>𝑝</m:t>
                        </m:r>
                      </m:e>
                    </m:acc>
                    <m:sSup>
                      <m:sSupPr>
                        <m:ctrlPr>
                          <a:rPr lang="en-US" altLang="zh-CN" sz="1400" i="1">
                            <a:solidFill>
                              <a:srgbClr val="0070C0"/>
                            </a:solidFill>
                            <a:latin typeface="Cambria Math" panose="02040503050406030204" pitchFamily="18" charset="0"/>
                          </a:rPr>
                        </m:ctrlPr>
                      </m:sSupPr>
                      <m:e>
                        <m:r>
                          <a:rPr lang="zh-CN" altLang="en-US" sz="1400" i="1">
                            <a:solidFill>
                              <a:srgbClr val="0070C0"/>
                            </a:solidFill>
                            <a:latin typeface="Cambria Math" panose="02040503050406030204" pitchFamily="18" charset="0"/>
                          </a:rPr>
                          <m:t>𝜋</m:t>
                        </m:r>
                      </m:e>
                      <m:sup>
                        <m:r>
                          <a:rPr lang="en-US" altLang="zh-CN" sz="1400" i="1">
                            <a:solidFill>
                              <a:srgbClr val="0070C0"/>
                            </a:solidFill>
                            <a:latin typeface="Cambria Math" panose="02040503050406030204" pitchFamily="18" charset="0"/>
                          </a:rPr>
                          <m:t>+</m:t>
                        </m:r>
                      </m:sup>
                    </m:sSup>
                    <m:sSup>
                      <m:sSupPr>
                        <m:ctrlPr>
                          <a:rPr lang="en-US" altLang="zh-CN" sz="1400" i="1">
                            <a:solidFill>
                              <a:srgbClr val="0070C0"/>
                            </a:solidFill>
                            <a:latin typeface="Cambria Math" panose="02040503050406030204" pitchFamily="18" charset="0"/>
                          </a:rPr>
                        </m:ctrlPr>
                      </m:sSupPr>
                      <m:e>
                        <m:r>
                          <a:rPr lang="zh-CN" altLang="en-US" sz="1400" i="1">
                            <a:solidFill>
                              <a:srgbClr val="0070C0"/>
                            </a:solidFill>
                            <a:latin typeface="Cambria Math" panose="02040503050406030204" pitchFamily="18" charset="0"/>
                          </a:rPr>
                          <m:t>𝜋</m:t>
                        </m:r>
                      </m:e>
                      <m:sup>
                        <m:r>
                          <a:rPr lang="en-US" altLang="zh-CN" sz="1400" i="1">
                            <a:solidFill>
                              <a:srgbClr val="0070C0"/>
                            </a:solidFill>
                            <a:latin typeface="Cambria Math" panose="02040503050406030204" pitchFamily="18" charset="0"/>
                          </a:rPr>
                          <m:t>−</m:t>
                        </m:r>
                      </m:sup>
                    </m:sSup>
                  </m:oMath>
                </a14:m>
                <a:endParaRPr lang="en-US" altLang="zh-CN" sz="1400" dirty="0">
                  <a:solidFill>
                    <a:srgbClr val="0070C0"/>
                  </a:solidFill>
                </a:endParaRPr>
              </a:p>
              <a:p>
                <a:pPr marL="285750" indent="-180000">
                  <a:buFont typeface="Arial" panose="020B0604020202020204" pitchFamily="34" charset="0"/>
                  <a:buChar char="•"/>
                </a:pPr>
                <a14:m>
                  <m:oMath xmlns:m="http://schemas.openxmlformats.org/officeDocument/2006/math">
                    <m:f>
                      <m:fPr>
                        <m:type m:val="lin"/>
                        <m:ctrlPr>
                          <a:rPr lang="zh-CN" altLang="en-US" sz="1400" i="1">
                            <a:solidFill>
                              <a:srgbClr val="0070C0"/>
                            </a:solidFill>
                            <a:latin typeface="Cambria Math" panose="02040503050406030204" pitchFamily="18" charset="0"/>
                          </a:rPr>
                        </m:ctrlPr>
                      </m:fPr>
                      <m:num>
                        <m:r>
                          <a:rPr lang="en-US" altLang="zh-CN" sz="1400" i="1">
                            <a:solidFill>
                              <a:srgbClr val="0070C0"/>
                            </a:solidFill>
                            <a:latin typeface="Cambria Math" panose="02040503050406030204" pitchFamily="18" charset="0"/>
                          </a:rPr>
                          <m:t>𝐽</m:t>
                        </m:r>
                      </m:num>
                      <m:den>
                        <m:r>
                          <a:rPr lang="zh-CN" altLang="en-US" sz="1400" i="1">
                            <a:solidFill>
                              <a:srgbClr val="0070C0"/>
                            </a:solidFill>
                            <a:latin typeface="Cambria Math" panose="02040503050406030204" pitchFamily="18" charset="0"/>
                          </a:rPr>
                          <m:t>𝜓</m:t>
                        </m:r>
                      </m:den>
                    </m:f>
                    <m:r>
                      <a:rPr lang="zh-CN" altLang="en-US" sz="1400" i="1">
                        <a:solidFill>
                          <a:srgbClr val="0070C0"/>
                        </a:solidFill>
                        <a:latin typeface="Cambria Math" panose="02040503050406030204" pitchFamily="18" charset="0"/>
                      </a:rPr>
                      <m:t>→</m:t>
                    </m:r>
                    <m:r>
                      <a:rPr lang="zh-CN" altLang="en-US" sz="1400" i="1" smtClean="0">
                        <a:solidFill>
                          <a:srgbClr val="0070C0"/>
                        </a:solidFill>
                        <a:latin typeface="Cambria Math" panose="02040503050406030204" pitchFamily="18" charset="0"/>
                      </a:rPr>
                      <m:t>𝛾</m:t>
                    </m:r>
                    <m:sSup>
                      <m:sSupPr>
                        <m:ctrlPr>
                          <a:rPr lang="en-US" altLang="zh-CN" sz="1400" i="1">
                            <a:solidFill>
                              <a:srgbClr val="0070C0"/>
                            </a:solidFill>
                            <a:latin typeface="Cambria Math" panose="02040503050406030204" pitchFamily="18" charset="0"/>
                          </a:rPr>
                        </m:ctrlPr>
                      </m:sSupPr>
                      <m:e>
                        <m:r>
                          <a:rPr lang="en-US" altLang="zh-CN" sz="1400" b="0" i="1" smtClean="0">
                            <a:solidFill>
                              <a:srgbClr val="0070C0"/>
                            </a:solidFill>
                            <a:latin typeface="Cambria Math" panose="02040503050406030204" pitchFamily="18" charset="0"/>
                          </a:rPr>
                          <m:t>𝑒</m:t>
                        </m:r>
                      </m:e>
                      <m:sup>
                        <m:r>
                          <a:rPr lang="en-US" altLang="zh-CN" sz="1400" i="1">
                            <a:solidFill>
                              <a:srgbClr val="0070C0"/>
                            </a:solidFill>
                            <a:latin typeface="Cambria Math" panose="02040503050406030204" pitchFamily="18" charset="0"/>
                          </a:rPr>
                          <m:t>+</m:t>
                        </m:r>
                      </m:sup>
                    </m:sSup>
                    <m:sSup>
                      <m:sSupPr>
                        <m:ctrlPr>
                          <a:rPr lang="en-US" altLang="zh-CN" sz="1400" i="1">
                            <a:solidFill>
                              <a:srgbClr val="0070C0"/>
                            </a:solidFill>
                            <a:latin typeface="Cambria Math" panose="02040503050406030204" pitchFamily="18" charset="0"/>
                          </a:rPr>
                        </m:ctrlPr>
                      </m:sSupPr>
                      <m:e>
                        <m:r>
                          <a:rPr lang="en-US" altLang="zh-CN" sz="1400" b="0" i="1" smtClean="0">
                            <a:solidFill>
                              <a:srgbClr val="0070C0"/>
                            </a:solidFill>
                            <a:latin typeface="Cambria Math" panose="02040503050406030204" pitchFamily="18" charset="0"/>
                          </a:rPr>
                          <m:t>𝑒</m:t>
                        </m:r>
                      </m:e>
                      <m:sup>
                        <m:r>
                          <a:rPr lang="en-US" altLang="zh-CN" sz="1400" i="1">
                            <a:solidFill>
                              <a:srgbClr val="0070C0"/>
                            </a:solidFill>
                            <a:latin typeface="Cambria Math" panose="02040503050406030204" pitchFamily="18" charset="0"/>
                          </a:rPr>
                          <m:t>−</m:t>
                        </m:r>
                      </m:sup>
                    </m:sSup>
                  </m:oMath>
                </a14:m>
                <a:endParaRPr lang="zh-CN" altLang="en-US" sz="1400" dirty="0">
                  <a:solidFill>
                    <a:srgbClr val="0070C0"/>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4246630" y="3211884"/>
                <a:ext cx="1564595" cy="861774"/>
              </a:xfrm>
              <a:prstGeom prst="rect">
                <a:avLst/>
              </a:prstGeom>
              <a:blipFill rotWithShape="0">
                <a:blip r:embed="rId4"/>
                <a:stretch>
                  <a:fillRect l="-391" t="-14184" r="-6250" b="-59574"/>
                </a:stretch>
              </a:blipFill>
            </p:spPr>
            <p:txBody>
              <a:bodyPr/>
              <a:lstStyle/>
              <a:p>
                <a:r>
                  <a:rPr lang="zh-CN" altLang="en-US">
                    <a:noFill/>
                  </a:rPr>
                  <a:t> </a:t>
                </a:r>
              </a:p>
            </p:txBody>
          </p:sp>
        </mc:Fallback>
      </mc:AlternateContent>
      <p:pic>
        <p:nvPicPr>
          <p:cNvPr id="7" name="图片 6"/>
          <p:cNvPicPr>
            <a:picLocks noChangeAspect="1"/>
          </p:cNvPicPr>
          <p:nvPr/>
        </p:nvPicPr>
        <p:blipFill rotWithShape="1">
          <a:blip r:embed="rId5"/>
          <a:srcRect t="-1" r="50289" b="3897"/>
          <a:stretch/>
        </p:blipFill>
        <p:spPr>
          <a:xfrm>
            <a:off x="668911" y="4928124"/>
            <a:ext cx="3702420" cy="1435599"/>
          </a:xfrm>
          <a:prstGeom prst="rect">
            <a:avLst/>
          </a:prstGeom>
        </p:spPr>
      </p:pic>
      <p:pic>
        <p:nvPicPr>
          <p:cNvPr id="8" name="图片 7"/>
          <p:cNvPicPr>
            <a:picLocks noChangeAspect="1"/>
          </p:cNvPicPr>
          <p:nvPr/>
        </p:nvPicPr>
        <p:blipFill rotWithShape="1">
          <a:blip r:embed="rId6"/>
          <a:srcRect r="22093" b="4716"/>
          <a:stretch/>
        </p:blipFill>
        <p:spPr>
          <a:xfrm>
            <a:off x="4986578" y="4928124"/>
            <a:ext cx="3736138" cy="1422493"/>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1647318" y="6350617"/>
                <a:ext cx="17456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b="0" i="1" smtClean="0">
                          <a:solidFill>
                            <a:srgbClr val="0070C0"/>
                          </a:solidFill>
                          <a:latin typeface="Cambria Math" panose="02040503050406030204" pitchFamily="18" charset="0"/>
                        </a:rPr>
                        <m:t>0.9&lt;|</m:t>
                      </m:r>
                      <m:r>
                        <a:rPr lang="en-US" altLang="zh-CN" sz="1400" i="1" smtClean="0">
                          <a:solidFill>
                            <a:srgbClr val="0070C0"/>
                          </a:solidFill>
                          <a:latin typeface="Cambria Math" panose="02040503050406030204" pitchFamily="18" charset="0"/>
                        </a:rPr>
                        <m:t>𝑐𝑜𝑠</m:t>
                      </m:r>
                      <m:r>
                        <a:rPr lang="zh-CN" altLang="en-US" sz="1400" i="1">
                          <a:solidFill>
                            <a:srgbClr val="0070C0"/>
                          </a:solidFill>
                          <a:latin typeface="Cambria Math" panose="02040503050406030204" pitchFamily="18" charset="0"/>
                        </a:rPr>
                        <m:t>𝜃</m:t>
                      </m:r>
                      <m:r>
                        <a:rPr lang="en-US" altLang="zh-CN" sz="1400" b="0" i="1" smtClean="0">
                          <a:solidFill>
                            <a:srgbClr val="0070C0"/>
                          </a:solidFill>
                          <a:latin typeface="Cambria Math" panose="02040503050406030204" pitchFamily="18" charset="0"/>
                        </a:rPr>
                        <m:t>|&lt;0.92</m:t>
                      </m:r>
                    </m:oMath>
                  </m:oMathPara>
                </a14:m>
                <a:endParaRPr lang="zh-CN" altLang="en-US" sz="1400" dirty="0">
                  <a:solidFill>
                    <a:srgbClr val="0070C0"/>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1647318" y="6350617"/>
                <a:ext cx="1745606" cy="307777"/>
              </a:xfrm>
              <a:prstGeom prst="rect">
                <a:avLst/>
              </a:prstGeom>
              <a:blipFill rotWithShape="0">
                <a:blip r:embed="rId7"/>
                <a:stretch>
                  <a:fillRect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6260011" y="6364028"/>
                <a:ext cx="127695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400" b="0" i="1" smtClean="0">
                              <a:solidFill>
                                <a:srgbClr val="0070C0"/>
                              </a:solidFill>
                              <a:latin typeface="Cambria Math" panose="02040503050406030204" pitchFamily="18" charset="0"/>
                            </a:rPr>
                          </m:ctrlPr>
                        </m:dPr>
                        <m:e>
                          <m:r>
                            <a:rPr lang="en-US" altLang="zh-CN" sz="1400" i="1" smtClean="0">
                              <a:solidFill>
                                <a:srgbClr val="0070C0"/>
                              </a:solidFill>
                              <a:latin typeface="Cambria Math" panose="02040503050406030204" pitchFamily="18" charset="0"/>
                            </a:rPr>
                            <m:t>𝑐𝑜𝑠</m:t>
                          </m:r>
                          <m:r>
                            <a:rPr lang="zh-CN" altLang="en-US" sz="1400" i="1">
                              <a:solidFill>
                                <a:srgbClr val="0070C0"/>
                              </a:solidFill>
                              <a:latin typeface="Cambria Math" panose="02040503050406030204" pitchFamily="18" charset="0"/>
                            </a:rPr>
                            <m:t>𝜃</m:t>
                          </m:r>
                        </m:e>
                      </m:d>
                      <m:r>
                        <a:rPr lang="en-US" altLang="zh-CN" sz="1400" b="0" i="1" smtClean="0">
                          <a:solidFill>
                            <a:srgbClr val="0070C0"/>
                          </a:solidFill>
                          <a:latin typeface="Cambria Math" panose="02040503050406030204" pitchFamily="18" charset="0"/>
                        </a:rPr>
                        <m:t>&gt;0.92</m:t>
                      </m:r>
                    </m:oMath>
                  </m:oMathPara>
                </a14:m>
                <a:endParaRPr lang="zh-CN" altLang="en-US" sz="1400" dirty="0">
                  <a:solidFill>
                    <a:srgbClr val="0070C0"/>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6260011" y="6364028"/>
                <a:ext cx="1276953" cy="307777"/>
              </a:xfrm>
              <a:prstGeom prst="rect">
                <a:avLst/>
              </a:prstGeom>
              <a:blipFill rotWithShape="0">
                <a:blip r:embed="rId8"/>
                <a:stretch>
                  <a:fillRect/>
                </a:stretch>
              </a:blipFill>
            </p:spPr>
            <p:txBody>
              <a:bodyPr/>
              <a:lstStyle/>
              <a:p>
                <a:r>
                  <a:rPr lang="zh-CN" altLang="en-US">
                    <a:noFill/>
                  </a:rPr>
                  <a:t> </a:t>
                </a:r>
              </a:p>
            </p:txBody>
          </p:sp>
        </mc:Fallback>
      </mc:AlternateContent>
      <p:sp>
        <p:nvSpPr>
          <p:cNvPr id="9" name="灯片编号占位符 8">
            <a:extLst>
              <a:ext uri="{FF2B5EF4-FFF2-40B4-BE49-F238E27FC236}">
                <a16:creationId xmlns:a16="http://schemas.microsoft.com/office/drawing/2014/main" id="{EDA80DE2-E507-4B20-B9D7-1DBD4724D894}"/>
              </a:ext>
            </a:extLst>
          </p:cNvPr>
          <p:cNvSpPr>
            <a:spLocks noGrp="1"/>
          </p:cNvSpPr>
          <p:nvPr>
            <p:ph type="sldNum" sz="quarter" idx="12"/>
          </p:nvPr>
        </p:nvSpPr>
        <p:spPr/>
        <p:txBody>
          <a:bodyPr/>
          <a:lstStyle/>
          <a:p>
            <a:fld id="{BB0E14E2-FA62-4C79-9B07-10B4E017B998}" type="slidenum">
              <a:rPr lang="zh-CN" altLang="en-US" smtClean="0"/>
              <a:t>17</a:t>
            </a:fld>
            <a:endParaRPr lang="zh-CN" altLang="en-US"/>
          </a:p>
        </p:txBody>
      </p:sp>
    </p:spTree>
    <p:extLst>
      <p:ext uri="{BB962C8B-B14F-4D97-AF65-F5344CB8AC3E}">
        <p14:creationId xmlns:p14="http://schemas.microsoft.com/office/powerpoint/2010/main" val="6964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Application of Advanced Technology</a:t>
            </a:r>
            <a:endParaRPr lang="zh-CN" altLang="en-US" sz="4000" b="1" dirty="0">
              <a:solidFill>
                <a:srgbClr val="FFFF00"/>
              </a:solidFill>
            </a:endParaRPr>
          </a:p>
        </p:txBody>
      </p:sp>
      <p:sp>
        <p:nvSpPr>
          <p:cNvPr id="5" name="内容占位符 4"/>
          <p:cNvSpPr>
            <a:spLocks noGrp="1"/>
          </p:cNvSpPr>
          <p:nvPr>
            <p:ph idx="1"/>
          </p:nvPr>
        </p:nvSpPr>
        <p:spPr>
          <a:xfrm>
            <a:off x="533195" y="1794409"/>
            <a:ext cx="5631115" cy="4896477"/>
          </a:xfrm>
        </p:spPr>
        <p:txBody>
          <a:bodyPr>
            <a:noAutofit/>
          </a:bodyPr>
          <a:lstStyle/>
          <a:p>
            <a:r>
              <a:rPr lang="en-US" altLang="zh-CN" sz="2000" dirty="0"/>
              <a:t>High statistic data sample is a dedicated </a:t>
            </a:r>
            <a:r>
              <a:rPr lang="en-US" altLang="zh-CN" sz="2000" dirty="0">
                <a:solidFill>
                  <a:srgbClr val="C00000"/>
                </a:solidFill>
              </a:rPr>
              <a:t>advantage</a:t>
            </a:r>
            <a:r>
              <a:rPr lang="en-US" altLang="zh-CN" sz="2000" dirty="0"/>
              <a:t> of high energy physics experiment</a:t>
            </a:r>
          </a:p>
          <a:p>
            <a:r>
              <a:rPr lang="en-US" altLang="zh-CN" sz="2000" dirty="0"/>
              <a:t>Take </a:t>
            </a:r>
            <a:r>
              <a:rPr lang="en-US" altLang="zh-CN" sz="2000" dirty="0">
                <a:solidFill>
                  <a:srgbClr val="C00000"/>
                </a:solidFill>
              </a:rPr>
              <a:t>advantage</a:t>
            </a:r>
            <a:r>
              <a:rPr lang="en-US" altLang="zh-CN" sz="2000" dirty="0"/>
              <a:t> of advanced technology to solve the problems of complicated correlation</a:t>
            </a:r>
          </a:p>
          <a:p>
            <a:r>
              <a:rPr lang="en-US" altLang="zh-CN" sz="2000" dirty="0" err="1">
                <a:solidFill>
                  <a:srgbClr val="0070C0"/>
                </a:solidFill>
              </a:rPr>
              <a:t>dE</a:t>
            </a:r>
            <a:r>
              <a:rPr lang="en-US" altLang="zh-CN" sz="2000" dirty="0">
                <a:solidFill>
                  <a:srgbClr val="0070C0"/>
                </a:solidFill>
              </a:rPr>
              <a:t>/dx simulation</a:t>
            </a:r>
          </a:p>
          <a:p>
            <a:pPr marL="669150" lvl="1" indent="-285750">
              <a:buFont typeface="Calibri" panose="020F0502020204030204" pitchFamily="34" charset="0"/>
              <a:buChar char="―"/>
            </a:pPr>
            <a:r>
              <a:rPr lang="en-US" altLang="zh-CN" sz="1800" dirty="0"/>
              <a:t>Potential to achieve a perfect result</a:t>
            </a:r>
          </a:p>
          <a:p>
            <a:pPr marL="669150" lvl="1" indent="-285750">
              <a:buFont typeface="Calibri" panose="020F0502020204030204" pitchFamily="34" charset="0"/>
              <a:buChar char="―"/>
            </a:pPr>
            <a:r>
              <a:rPr lang="en-US" altLang="zh-CN" sz="1800" dirty="0"/>
              <a:t>Less steps compared with conventional method</a:t>
            </a:r>
          </a:p>
          <a:p>
            <a:r>
              <a:rPr lang="en-US" altLang="zh-CN" sz="2000" dirty="0">
                <a:solidFill>
                  <a:srgbClr val="0070C0"/>
                </a:solidFill>
              </a:rPr>
              <a:t>Charged track reconstruction</a:t>
            </a:r>
          </a:p>
          <a:p>
            <a:pPr marL="669150" lvl="1" indent="-285750">
              <a:buFont typeface="Calibri" panose="020F0502020204030204" pitchFamily="34" charset="0"/>
              <a:buChar char="―"/>
            </a:pPr>
            <a:r>
              <a:rPr lang="en-US" altLang="zh-CN" sz="1800" dirty="0"/>
              <a:t>Noise rejection</a:t>
            </a:r>
          </a:p>
          <a:p>
            <a:pPr marL="669150" lvl="1" indent="-285750">
              <a:buFont typeface="Calibri" panose="020F0502020204030204" pitchFamily="34" charset="0"/>
              <a:buChar char="―"/>
            </a:pPr>
            <a:r>
              <a:rPr lang="en-US" altLang="zh-CN" sz="1800" dirty="0"/>
              <a:t>Track finding</a:t>
            </a:r>
          </a:p>
          <a:p>
            <a:r>
              <a:rPr lang="en-US" altLang="zh-CN" sz="2000" dirty="0">
                <a:solidFill>
                  <a:srgbClr val="0070C0"/>
                </a:solidFill>
              </a:rPr>
              <a:t>Particle identification</a:t>
            </a:r>
          </a:p>
          <a:p>
            <a:pPr marL="669150" lvl="1" indent="-285750">
              <a:buFont typeface="Calibri" panose="020F0502020204030204" pitchFamily="34" charset="0"/>
              <a:buChar char="―"/>
            </a:pPr>
            <a:r>
              <a:rPr lang="en-US" altLang="zh-CN" sz="1800" dirty="0"/>
              <a:t>Combine information of all sub-detector</a:t>
            </a:r>
          </a:p>
          <a:p>
            <a:pPr marL="669150" lvl="1" indent="-285750">
              <a:buFont typeface="Calibri" panose="020F0502020204030204" pitchFamily="34" charset="0"/>
              <a:buChar char="―"/>
            </a:pPr>
            <a:r>
              <a:rPr lang="en-US" altLang="zh-CN" sz="1800" dirty="0"/>
              <a:t>Pure data sample is the key point</a:t>
            </a:r>
          </a:p>
        </p:txBody>
      </p:sp>
      <p:pic>
        <p:nvPicPr>
          <p:cNvPr id="3" name="图片 2">
            <a:extLst>
              <a:ext uri="{FF2B5EF4-FFF2-40B4-BE49-F238E27FC236}">
                <a16:creationId xmlns:a16="http://schemas.microsoft.com/office/drawing/2014/main" id="{A988FD06-8BAF-49B0-9E4A-EF2A81E9921C}"/>
              </a:ext>
            </a:extLst>
          </p:cNvPr>
          <p:cNvPicPr>
            <a:picLocks noChangeAspect="1"/>
          </p:cNvPicPr>
          <p:nvPr/>
        </p:nvPicPr>
        <p:blipFill>
          <a:blip r:embed="rId2"/>
          <a:stretch>
            <a:fillRect/>
          </a:stretch>
        </p:blipFill>
        <p:spPr>
          <a:xfrm>
            <a:off x="6164310" y="1111677"/>
            <a:ext cx="2711355" cy="2602173"/>
          </a:xfrm>
          <a:prstGeom prst="rect">
            <a:avLst/>
          </a:prstGeom>
        </p:spPr>
      </p:pic>
      <p:sp>
        <p:nvSpPr>
          <p:cNvPr id="6" name="文本框 5">
            <a:extLst>
              <a:ext uri="{FF2B5EF4-FFF2-40B4-BE49-F238E27FC236}">
                <a16:creationId xmlns:a16="http://schemas.microsoft.com/office/drawing/2014/main" id="{C4906CB5-1BD6-48F5-BDE8-B9C8C32165D2}"/>
              </a:ext>
            </a:extLst>
          </p:cNvPr>
          <p:cNvSpPr txBox="1"/>
          <p:nvPr/>
        </p:nvSpPr>
        <p:spPr>
          <a:xfrm>
            <a:off x="662153" y="1028456"/>
            <a:ext cx="4780104" cy="984885"/>
          </a:xfrm>
          <a:prstGeom prst="rect">
            <a:avLst/>
          </a:prstGeom>
          <a:noFill/>
        </p:spPr>
        <p:txBody>
          <a:bodyPr wrap="square" rtlCol="0">
            <a:spAutoFit/>
          </a:bodyPr>
          <a:lstStyle/>
          <a:p>
            <a:r>
              <a:rPr lang="en-US" altLang="zh-CN" sz="2000" dirty="0">
                <a:solidFill>
                  <a:srgbClr val="C00000"/>
                </a:solidFill>
              </a:rPr>
              <a:t>Machine learning and deep learning to improve the performance of BESIII software</a:t>
            </a:r>
          </a:p>
          <a:p>
            <a:endParaRPr lang="zh-CN" altLang="en-US" dirty="0"/>
          </a:p>
        </p:txBody>
      </p:sp>
      <p:pic>
        <p:nvPicPr>
          <p:cNvPr id="7" name="图片 6">
            <a:extLst>
              <a:ext uri="{FF2B5EF4-FFF2-40B4-BE49-F238E27FC236}">
                <a16:creationId xmlns:a16="http://schemas.microsoft.com/office/drawing/2014/main" id="{D3BE2A47-7E85-4B90-9201-47484E063003}"/>
              </a:ext>
            </a:extLst>
          </p:cNvPr>
          <p:cNvPicPr>
            <a:picLocks noChangeAspect="1"/>
          </p:cNvPicPr>
          <p:nvPr/>
        </p:nvPicPr>
        <p:blipFill>
          <a:blip r:embed="rId3"/>
          <a:stretch>
            <a:fillRect/>
          </a:stretch>
        </p:blipFill>
        <p:spPr>
          <a:xfrm>
            <a:off x="6455799" y="3978711"/>
            <a:ext cx="2353972" cy="2342203"/>
          </a:xfrm>
          <a:prstGeom prst="rect">
            <a:avLst/>
          </a:prstGeom>
        </p:spPr>
      </p:pic>
      <p:sp>
        <p:nvSpPr>
          <p:cNvPr id="8" name="灯片编号占位符 7">
            <a:extLst>
              <a:ext uri="{FF2B5EF4-FFF2-40B4-BE49-F238E27FC236}">
                <a16:creationId xmlns:a16="http://schemas.microsoft.com/office/drawing/2014/main" id="{151855ED-04B9-4A15-8C27-43B12313E65F}"/>
              </a:ext>
            </a:extLst>
          </p:cNvPr>
          <p:cNvSpPr>
            <a:spLocks noGrp="1"/>
          </p:cNvSpPr>
          <p:nvPr>
            <p:ph type="sldNum" sz="quarter" idx="12"/>
          </p:nvPr>
        </p:nvSpPr>
        <p:spPr/>
        <p:txBody>
          <a:bodyPr/>
          <a:lstStyle/>
          <a:p>
            <a:fld id="{BB0E14E2-FA62-4C79-9B07-10B4E017B998}" type="slidenum">
              <a:rPr lang="zh-CN" altLang="en-US" smtClean="0"/>
              <a:t>18</a:t>
            </a:fld>
            <a:endParaRPr lang="zh-CN" altLang="en-US"/>
          </a:p>
        </p:txBody>
      </p:sp>
    </p:spTree>
    <p:extLst>
      <p:ext uri="{BB962C8B-B14F-4D97-AF65-F5344CB8AC3E}">
        <p14:creationId xmlns:p14="http://schemas.microsoft.com/office/powerpoint/2010/main" val="242551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907A2EC-C924-47E6-B747-04B8CA500799}"/>
              </a:ext>
            </a:extLst>
          </p:cNvPr>
          <p:cNvPicPr>
            <a:picLocks noChangeAspect="1"/>
          </p:cNvPicPr>
          <p:nvPr/>
        </p:nvPicPr>
        <p:blipFill>
          <a:blip r:embed="rId2"/>
          <a:stretch>
            <a:fillRect/>
          </a:stretch>
        </p:blipFill>
        <p:spPr>
          <a:xfrm>
            <a:off x="6643925" y="971938"/>
            <a:ext cx="2384689" cy="1814570"/>
          </a:xfrm>
          <a:prstGeom prst="rect">
            <a:avLst/>
          </a:prstGeom>
        </p:spPr>
      </p:pic>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Online Event Filter</a:t>
            </a:r>
            <a:endParaRPr lang="zh-CN" altLang="en-US" sz="4000" b="1" dirty="0">
              <a:solidFill>
                <a:srgbClr val="FFFF00"/>
              </a:solidFill>
            </a:endParaRPr>
          </a:p>
        </p:txBody>
      </p:sp>
      <p:sp>
        <p:nvSpPr>
          <p:cNvPr id="5" name="内容占位符 4"/>
          <p:cNvSpPr>
            <a:spLocks noGrp="1"/>
          </p:cNvSpPr>
          <p:nvPr>
            <p:ph idx="1"/>
          </p:nvPr>
        </p:nvSpPr>
        <p:spPr>
          <a:xfrm>
            <a:off x="417573" y="1253286"/>
            <a:ext cx="6572257" cy="5092066"/>
          </a:xfrm>
        </p:spPr>
        <p:txBody>
          <a:bodyPr>
            <a:noAutofit/>
          </a:bodyPr>
          <a:lstStyle/>
          <a:p>
            <a:r>
              <a:rPr lang="en-US" altLang="zh-CN" sz="2000" dirty="0"/>
              <a:t>Important sub-system running on DAQ computer cluster</a:t>
            </a:r>
          </a:p>
          <a:p>
            <a:pPr lvl="1">
              <a:buSzPct val="80000"/>
              <a:buFont typeface="Wingdings" panose="05000000000000000000" pitchFamily="2" charset="2"/>
              <a:buChar char="Ø"/>
            </a:pPr>
            <a:r>
              <a:rPr lang="en-US" altLang="zh-CN" sz="1800" dirty="0"/>
              <a:t>Online data taking status monitoring: </a:t>
            </a:r>
            <a:r>
              <a:rPr lang="en-US" altLang="zh-CN" sz="1800" dirty="0">
                <a:solidFill>
                  <a:srgbClr val="C00000"/>
                </a:solidFill>
              </a:rPr>
              <a:t>luminosity, hadron cross section</a:t>
            </a:r>
          </a:p>
          <a:p>
            <a:pPr lvl="1">
              <a:buSzPct val="80000"/>
              <a:buFont typeface="Wingdings" panose="05000000000000000000" pitchFamily="2" charset="2"/>
              <a:buChar char="Ø"/>
            </a:pPr>
            <a:r>
              <a:rPr lang="en-US" altLang="zh-CN" sz="1800" dirty="0"/>
              <a:t>Offline </a:t>
            </a:r>
            <a:r>
              <a:rPr lang="en-US" altLang="zh-CN" sz="1800" dirty="0">
                <a:solidFill>
                  <a:srgbClr val="0070C0"/>
                </a:solidFill>
              </a:rPr>
              <a:t>calibration sample</a:t>
            </a:r>
          </a:p>
          <a:p>
            <a:pPr lvl="1">
              <a:buSzPct val="80000"/>
              <a:buFont typeface="Wingdings" panose="05000000000000000000" pitchFamily="2" charset="2"/>
              <a:buChar char="Ø"/>
            </a:pPr>
            <a:r>
              <a:rPr lang="en-US" altLang="zh-CN" sz="1800" dirty="0"/>
              <a:t>A </a:t>
            </a:r>
            <a:r>
              <a:rPr lang="en-US" altLang="zh-CN" sz="1800" dirty="0">
                <a:solidFill>
                  <a:srgbClr val="C00000"/>
                </a:solidFill>
              </a:rPr>
              <a:t>fast ( &lt;5ms/event ) feedback </a:t>
            </a:r>
            <a:r>
              <a:rPr lang="en-US" altLang="zh-CN" sz="1800" dirty="0"/>
              <a:t>without full event reconstruction</a:t>
            </a:r>
          </a:p>
          <a:p>
            <a:r>
              <a:rPr lang="en-US" altLang="zh-CN" sz="2000" dirty="0">
                <a:solidFill>
                  <a:schemeClr val="accent5"/>
                </a:solidFill>
              </a:rPr>
              <a:t>Typical event selection criteria</a:t>
            </a:r>
          </a:p>
          <a:p>
            <a:pPr lvl="1">
              <a:buSzPct val="80000"/>
              <a:buFont typeface="Wingdings" panose="05000000000000000000" pitchFamily="2" charset="2"/>
              <a:buChar char="Ø"/>
            </a:pPr>
            <a:r>
              <a:rPr lang="en-US" altLang="zh-CN" sz="1800" dirty="0"/>
              <a:t>EMC energy deposition: normalized at different energy points</a:t>
            </a:r>
          </a:p>
          <a:p>
            <a:pPr lvl="1">
              <a:buSzPct val="80000"/>
              <a:buFont typeface="Wingdings" panose="05000000000000000000" pitchFamily="2" charset="2"/>
              <a:buChar char="Ø"/>
            </a:pPr>
            <a:r>
              <a:rPr lang="en-US" altLang="zh-CN" sz="1800" dirty="0"/>
              <a:t>Fast reconstruction of charged tracks</a:t>
            </a:r>
          </a:p>
          <a:p>
            <a:r>
              <a:rPr lang="en-US" altLang="zh-CN" sz="2000" dirty="0">
                <a:solidFill>
                  <a:schemeClr val="accent2"/>
                </a:solidFill>
              </a:rPr>
              <a:t>Challenge and Plan</a:t>
            </a:r>
          </a:p>
          <a:p>
            <a:pPr lvl="1">
              <a:buSzPct val="80000"/>
              <a:buFont typeface="Wingdings" panose="05000000000000000000" pitchFamily="2" charset="2"/>
              <a:buChar char="Ø"/>
            </a:pPr>
            <a:r>
              <a:rPr lang="en-US" altLang="zh-CN" sz="1800" dirty="0"/>
              <a:t>Study of efficiency and cross section of QED processes (&gt;5GeV)</a:t>
            </a:r>
          </a:p>
          <a:p>
            <a:pPr lvl="1">
              <a:buSzPct val="80000"/>
              <a:buFont typeface="Wingdings" panose="05000000000000000000" pitchFamily="2" charset="2"/>
              <a:buChar char="Ø"/>
            </a:pPr>
            <a:r>
              <a:rPr lang="en-US" altLang="zh-CN" sz="1800" dirty="0"/>
              <a:t>Optimize algorithms based on the status of background</a:t>
            </a:r>
          </a:p>
          <a:p>
            <a:pPr lvl="1">
              <a:buSzPct val="80000"/>
              <a:buFont typeface="Wingdings" panose="05000000000000000000" pitchFamily="2" charset="2"/>
              <a:buChar char="Ø"/>
            </a:pPr>
            <a:r>
              <a:rPr lang="en-US" altLang="zh-CN" sz="1800" dirty="0"/>
              <a:t>Real time monitoring, and tuning event selection criteria</a:t>
            </a:r>
          </a:p>
          <a:p>
            <a:endParaRPr lang="en-US" altLang="zh-CN" sz="2000" dirty="0"/>
          </a:p>
          <a:p>
            <a:pPr marL="0" indent="0">
              <a:buNone/>
            </a:pPr>
            <a:endParaRPr lang="en-US" altLang="zh-CN" sz="2000" dirty="0"/>
          </a:p>
        </p:txBody>
      </p:sp>
      <p:sp>
        <p:nvSpPr>
          <p:cNvPr id="9" name="文本框 8"/>
          <p:cNvSpPr txBox="1"/>
          <p:nvPr/>
        </p:nvSpPr>
        <p:spPr>
          <a:xfrm>
            <a:off x="7053039" y="1169215"/>
            <a:ext cx="1093569" cy="338554"/>
          </a:xfrm>
          <a:prstGeom prst="rect">
            <a:avLst/>
          </a:prstGeom>
          <a:noFill/>
        </p:spPr>
        <p:txBody>
          <a:bodyPr wrap="none" rtlCol="0">
            <a:spAutoFit/>
          </a:bodyPr>
          <a:lstStyle/>
          <a:p>
            <a:r>
              <a:rPr lang="en-US" altLang="zh-CN" sz="1600" dirty="0">
                <a:solidFill>
                  <a:srgbClr val="C00000"/>
                </a:solidFill>
              </a:rPr>
              <a:t>Luminosity</a:t>
            </a:r>
            <a:endParaRPr lang="zh-CN" altLang="en-US" sz="1600" dirty="0">
              <a:solidFill>
                <a:srgbClr val="C00000"/>
              </a:solidFill>
            </a:endParaRPr>
          </a:p>
        </p:txBody>
      </p:sp>
      <p:sp>
        <p:nvSpPr>
          <p:cNvPr id="13" name="文本框 12"/>
          <p:cNvSpPr txBox="1"/>
          <p:nvPr/>
        </p:nvSpPr>
        <p:spPr>
          <a:xfrm>
            <a:off x="7053971" y="2084551"/>
            <a:ext cx="1293816" cy="338554"/>
          </a:xfrm>
          <a:prstGeom prst="rect">
            <a:avLst/>
          </a:prstGeom>
          <a:noFill/>
        </p:spPr>
        <p:txBody>
          <a:bodyPr wrap="none" rtlCol="0">
            <a:spAutoFit/>
          </a:bodyPr>
          <a:lstStyle/>
          <a:p>
            <a:r>
              <a:rPr lang="en-US" altLang="zh-CN" sz="1600" dirty="0">
                <a:solidFill>
                  <a:srgbClr val="C00000"/>
                </a:solidFill>
              </a:rPr>
              <a:t>Cross Section</a:t>
            </a:r>
            <a:endParaRPr lang="zh-CN" altLang="en-US" sz="1600" dirty="0">
              <a:solidFill>
                <a:srgbClr val="C00000"/>
              </a:solidFill>
            </a:endParaRPr>
          </a:p>
        </p:txBody>
      </p:sp>
      <p:pic>
        <p:nvPicPr>
          <p:cNvPr id="14" name="图片 13">
            <a:extLst>
              <a:ext uri="{FF2B5EF4-FFF2-40B4-BE49-F238E27FC236}">
                <a16:creationId xmlns:a16="http://schemas.microsoft.com/office/drawing/2014/main" id="{DABACA8F-7C25-4FDA-A5A3-6CEA5BF85A49}"/>
              </a:ext>
            </a:extLst>
          </p:cNvPr>
          <p:cNvPicPr>
            <a:picLocks noChangeAspect="1"/>
          </p:cNvPicPr>
          <p:nvPr/>
        </p:nvPicPr>
        <p:blipFill rotWithShape="1">
          <a:blip r:embed="rId3"/>
          <a:srcRect l="4" t="20414" r="52460" b="-283"/>
          <a:stretch/>
        </p:blipFill>
        <p:spPr>
          <a:xfrm>
            <a:off x="6695467" y="2871706"/>
            <a:ext cx="2141197" cy="1855227"/>
          </a:xfrm>
          <a:prstGeom prst="rect">
            <a:avLst/>
          </a:prstGeom>
        </p:spPr>
      </p:pic>
      <p:pic>
        <p:nvPicPr>
          <p:cNvPr id="15" name="图片 14">
            <a:extLst>
              <a:ext uri="{FF2B5EF4-FFF2-40B4-BE49-F238E27FC236}">
                <a16:creationId xmlns:a16="http://schemas.microsoft.com/office/drawing/2014/main" id="{DABACA8F-7C25-4FDA-A5A3-6CEA5BF85A49}"/>
              </a:ext>
            </a:extLst>
          </p:cNvPr>
          <p:cNvPicPr>
            <a:picLocks noChangeAspect="1"/>
          </p:cNvPicPr>
          <p:nvPr/>
        </p:nvPicPr>
        <p:blipFill rotWithShape="1">
          <a:blip r:embed="rId3"/>
          <a:srcRect l="52063" t="13798" r="3178" b="2025"/>
          <a:stretch/>
        </p:blipFill>
        <p:spPr>
          <a:xfrm>
            <a:off x="6789208" y="4771969"/>
            <a:ext cx="2094122" cy="2031002"/>
          </a:xfrm>
          <a:prstGeom prst="rect">
            <a:avLst/>
          </a:prstGeom>
        </p:spPr>
      </p:pic>
      <p:sp>
        <p:nvSpPr>
          <p:cNvPr id="3" name="灯片编号占位符 2">
            <a:extLst>
              <a:ext uri="{FF2B5EF4-FFF2-40B4-BE49-F238E27FC236}">
                <a16:creationId xmlns:a16="http://schemas.microsoft.com/office/drawing/2014/main" id="{84C01F33-46AC-4BEB-A4A0-3100E1FD06E2}"/>
              </a:ext>
            </a:extLst>
          </p:cNvPr>
          <p:cNvSpPr>
            <a:spLocks noGrp="1"/>
          </p:cNvSpPr>
          <p:nvPr>
            <p:ph type="sldNum" sz="quarter" idx="12"/>
          </p:nvPr>
        </p:nvSpPr>
        <p:spPr/>
        <p:txBody>
          <a:bodyPr/>
          <a:lstStyle/>
          <a:p>
            <a:fld id="{BB0E14E2-FA62-4C79-9B07-10B4E017B998}" type="slidenum">
              <a:rPr lang="zh-CN" altLang="en-US" smtClean="0"/>
              <a:t>19</a:t>
            </a:fld>
            <a:endParaRPr lang="zh-CN" altLang="en-US"/>
          </a:p>
        </p:txBody>
      </p:sp>
    </p:spTree>
    <p:extLst>
      <p:ext uri="{BB962C8B-B14F-4D97-AF65-F5344CB8AC3E}">
        <p14:creationId xmlns:p14="http://schemas.microsoft.com/office/powerpoint/2010/main" val="47491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H="1" flipV="1">
            <a:off x="7695111" y="2205728"/>
            <a:ext cx="1116421" cy="225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内容占位符 3"/>
          <p:cNvPicPr>
            <a:picLocks noChangeAspect="1"/>
          </p:cNvPicPr>
          <p:nvPr/>
        </p:nvPicPr>
        <p:blipFill rotWithShape="1">
          <a:blip r:embed="rId2"/>
          <a:srcRect t="17196"/>
          <a:stretch/>
        </p:blipFill>
        <p:spPr>
          <a:xfrm>
            <a:off x="628650" y="3664552"/>
            <a:ext cx="3943351" cy="2366301"/>
          </a:xfrm>
          <a:prstGeom prst="rect">
            <a:avLst/>
          </a:prstGeom>
        </p:spPr>
      </p:pic>
      <p:sp>
        <p:nvSpPr>
          <p:cNvPr id="5" name="文本框 4"/>
          <p:cNvSpPr txBox="1"/>
          <p:nvPr/>
        </p:nvSpPr>
        <p:spPr>
          <a:xfrm>
            <a:off x="722116" y="6030853"/>
            <a:ext cx="3647152" cy="615553"/>
          </a:xfrm>
          <a:prstGeom prst="rect">
            <a:avLst/>
          </a:prstGeom>
          <a:noFill/>
        </p:spPr>
        <p:txBody>
          <a:bodyPr wrap="none" rtlCol="0">
            <a:spAutoFit/>
          </a:bodyPr>
          <a:lstStyle/>
          <a:p>
            <a:pPr algn="ctr"/>
            <a:r>
              <a:rPr lang="en-US" altLang="zh-CN" dirty="0">
                <a:solidFill>
                  <a:srgbClr val="0000FF"/>
                </a:solidFill>
                <a:latin typeface="Times New Roman" panose="02020603050405020304" pitchFamily="18" charset="0"/>
                <a:cs typeface="Times New Roman" panose="02020603050405020304" pitchFamily="18" charset="0"/>
              </a:rPr>
              <a:t>Future Physics </a:t>
            </a:r>
            <a:r>
              <a:rPr lang="en-US" altLang="zh-CN" dirty="0" err="1">
                <a:solidFill>
                  <a:srgbClr val="0000FF"/>
                </a:solidFill>
                <a:latin typeface="Times New Roman" panose="02020603050405020304" pitchFamily="18" charset="0"/>
                <a:cs typeface="Times New Roman" panose="02020603050405020304" pitchFamily="18" charset="0"/>
              </a:rPr>
              <a:t>Programme</a:t>
            </a:r>
            <a:r>
              <a:rPr lang="en-US" altLang="zh-CN" dirty="0">
                <a:solidFill>
                  <a:srgbClr val="0000FF"/>
                </a:solidFill>
                <a:latin typeface="Times New Roman" panose="02020603050405020304" pitchFamily="18" charset="0"/>
                <a:cs typeface="Times New Roman" panose="02020603050405020304" pitchFamily="18" charset="0"/>
              </a:rPr>
              <a:t> of BESIII</a:t>
            </a:r>
          </a:p>
          <a:p>
            <a:pPr algn="ctr"/>
            <a:r>
              <a:rPr lang="en-US" altLang="zh-CN" sz="1600" i="1" dirty="0">
                <a:latin typeface="Times New Roman" panose="02020603050405020304" pitchFamily="18" charset="0"/>
                <a:cs typeface="Times New Roman" panose="02020603050405020304" pitchFamily="18" charset="0"/>
              </a:rPr>
              <a:t>Chin. Phys. C </a:t>
            </a:r>
            <a:r>
              <a:rPr lang="en-US" altLang="zh-CN" sz="1600" b="1" dirty="0">
                <a:latin typeface="Times New Roman" panose="02020603050405020304" pitchFamily="18" charset="0"/>
                <a:cs typeface="Times New Roman" panose="02020603050405020304" pitchFamily="18" charset="0"/>
              </a:rPr>
              <a:t>44</a:t>
            </a:r>
            <a:r>
              <a:rPr lang="en-US" altLang="zh-CN" sz="1600" dirty="0">
                <a:latin typeface="Times New Roman" panose="02020603050405020304" pitchFamily="18" charset="0"/>
                <a:cs typeface="Times New Roman" panose="02020603050405020304" pitchFamily="18" charset="0"/>
              </a:rPr>
              <a:t>, 040001(2020)</a:t>
            </a:r>
            <a:endParaRPr lang="zh-CN" altLang="en-US" sz="1600" dirty="0">
              <a:latin typeface="Times New Roman" panose="02020603050405020304" pitchFamily="18" charset="0"/>
              <a:cs typeface="Times New Roman" panose="02020603050405020304" pitchFamily="18" charset="0"/>
            </a:endParaRPr>
          </a:p>
        </p:txBody>
      </p:sp>
      <p:sp>
        <p:nvSpPr>
          <p:cNvPr id="6" name="矩形 5"/>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209032"/>
            <a:ext cx="7886700" cy="1325563"/>
          </a:xfrm>
        </p:spPr>
        <p:txBody>
          <a:bodyPr/>
          <a:lstStyle/>
          <a:p>
            <a:r>
              <a:rPr lang="en-US" altLang="zh-CN" b="1" dirty="0">
                <a:solidFill>
                  <a:srgbClr val="FFFF00"/>
                </a:solidFill>
              </a:rPr>
              <a:t>Motivation: BEPC</a:t>
            </a:r>
            <a:r>
              <a:rPr lang="en-US" altLang="zh-CN" b="1" dirty="0">
                <a:solidFill>
                  <a:srgbClr val="FF0000"/>
                </a:solidFill>
              </a:rPr>
              <a:t>3</a:t>
            </a:r>
            <a:r>
              <a:rPr lang="en-US" altLang="zh-CN" b="1" dirty="0">
                <a:solidFill>
                  <a:srgbClr val="FFFF00"/>
                </a:solidFill>
              </a:rPr>
              <a:t> Upgrade</a:t>
            </a:r>
            <a:endParaRPr lang="zh-CN" altLang="en-US" b="1" dirty="0">
              <a:solidFill>
                <a:srgbClr val="FFFF00"/>
              </a:solidFill>
            </a:endParaRPr>
          </a:p>
        </p:txBody>
      </p:sp>
      <p:cxnSp>
        <p:nvCxnSpPr>
          <p:cNvPr id="10" name="直接连接符 9"/>
          <p:cNvCxnSpPr/>
          <p:nvPr/>
        </p:nvCxnSpPr>
        <p:spPr>
          <a:xfrm flipH="1" flipV="1">
            <a:off x="6709152" y="1043817"/>
            <a:ext cx="21264" cy="113922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375456" y="2212789"/>
            <a:ext cx="0" cy="112104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rot="10800000">
            <a:off x="6720887" y="1131958"/>
            <a:ext cx="1306691" cy="90911"/>
          </a:xfrm>
          <a:prstGeom prst="rightArrow">
            <a:avLst>
              <a:gd name="adj1" fmla="val 50000"/>
              <a:gd name="adj2" fmla="val 98436"/>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2C7B2E42-3861-4341-AEE6-2C51410503BF}"/>
              </a:ext>
            </a:extLst>
          </p:cNvPr>
          <p:cNvPicPr>
            <a:picLocks noChangeAspect="1"/>
          </p:cNvPicPr>
          <p:nvPr/>
        </p:nvPicPr>
        <p:blipFill>
          <a:blip r:embed="rId3"/>
          <a:stretch>
            <a:fillRect/>
          </a:stretch>
        </p:blipFill>
        <p:spPr>
          <a:xfrm>
            <a:off x="169193" y="1187078"/>
            <a:ext cx="3768795" cy="2253967"/>
          </a:xfrm>
          <a:prstGeom prst="rect">
            <a:avLst/>
          </a:prstGeom>
        </p:spPr>
      </p:pic>
      <p:sp>
        <p:nvSpPr>
          <p:cNvPr id="29" name="文本框 28"/>
          <p:cNvSpPr txBox="1"/>
          <p:nvPr/>
        </p:nvSpPr>
        <p:spPr>
          <a:xfrm>
            <a:off x="8169310" y="3287156"/>
            <a:ext cx="412292"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5.6</a:t>
            </a:r>
            <a:endParaRPr lang="zh-CN" altLang="en-US" sz="1400" dirty="0">
              <a:latin typeface="Times New Roman" panose="02020603050405020304" pitchFamily="18" charset="0"/>
              <a:cs typeface="Times New Roman" panose="02020603050405020304" pitchFamily="18" charset="0"/>
            </a:endParaRPr>
          </a:p>
        </p:txBody>
      </p:sp>
      <p:sp>
        <p:nvSpPr>
          <p:cNvPr id="30" name="文本框 29"/>
          <p:cNvSpPr txBox="1"/>
          <p:nvPr/>
        </p:nvSpPr>
        <p:spPr>
          <a:xfrm>
            <a:off x="717644" y="1389209"/>
            <a:ext cx="1733167" cy="338554"/>
          </a:xfrm>
          <a:prstGeom prst="rect">
            <a:avLst/>
          </a:prstGeom>
          <a:noFill/>
        </p:spPr>
        <p:txBody>
          <a:bodyPr wrap="none" rtlCol="0">
            <a:spAutoFit/>
          </a:bodyPr>
          <a:lstStyle/>
          <a:p>
            <a:r>
              <a:rPr lang="en-US" altLang="zh-CN" sz="1600" dirty="0">
                <a:solidFill>
                  <a:srgbClr val="C00000"/>
                </a:solidFill>
                <a:latin typeface="Times New Roman" panose="02020603050405020304" pitchFamily="18" charset="0"/>
                <a:cs typeface="Times New Roman" panose="02020603050405020304" pitchFamily="18" charset="0"/>
              </a:rPr>
              <a:t>BEPC3</a:t>
            </a:r>
            <a:r>
              <a:rPr lang="en-US" altLang="zh-CN" sz="1600" dirty="0">
                <a:latin typeface="Times New Roman" panose="02020603050405020304" pitchFamily="18" charset="0"/>
                <a:cs typeface="Times New Roman" panose="02020603050405020304" pitchFamily="18" charset="0"/>
              </a:rPr>
              <a:t> vs </a:t>
            </a:r>
            <a:r>
              <a:rPr lang="en-US" altLang="zh-CN" sz="1600" dirty="0">
                <a:solidFill>
                  <a:srgbClr val="0000FF"/>
                </a:solidFill>
                <a:latin typeface="Times New Roman" panose="02020603050405020304" pitchFamily="18" charset="0"/>
                <a:cs typeface="Times New Roman" panose="02020603050405020304" pitchFamily="18" charset="0"/>
              </a:rPr>
              <a:t>BEPCII</a:t>
            </a:r>
            <a:endParaRPr lang="zh-CN" altLang="en-US" sz="1600" dirty="0">
              <a:solidFill>
                <a:srgbClr val="0000FF"/>
              </a:solidFill>
              <a:latin typeface="Times New Roman" panose="02020603050405020304" pitchFamily="18" charset="0"/>
              <a:cs typeface="Times New Roman" panose="02020603050405020304" pitchFamily="18" charset="0"/>
            </a:endParaRPr>
          </a:p>
        </p:txBody>
      </p:sp>
      <p:cxnSp>
        <p:nvCxnSpPr>
          <p:cNvPr id="32" name="直接箭头连接符 31"/>
          <p:cNvCxnSpPr/>
          <p:nvPr/>
        </p:nvCxnSpPr>
        <p:spPr>
          <a:xfrm>
            <a:off x="3570514" y="1222869"/>
            <a:ext cx="21772" cy="1336208"/>
          </a:xfrm>
          <a:prstGeom prst="straightConnector1">
            <a:avLst/>
          </a:prstGeom>
          <a:ln w="9525">
            <a:solidFill>
              <a:schemeClr val="accent2"/>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矩形 33"/>
              <p:cNvSpPr/>
              <p:nvPr/>
            </p:nvSpPr>
            <p:spPr>
              <a:xfrm>
                <a:off x="2857283" y="1395427"/>
                <a:ext cx="978858" cy="338554"/>
              </a:xfrm>
              <a:prstGeom prst="rect">
                <a:avLst/>
              </a:prstGeom>
            </p:spPr>
            <p:txBody>
              <a:bodyPr wrap="none">
                <a:spAutoFit/>
              </a:bodyPr>
              <a:lstStyle/>
              <a:p>
                <a:r>
                  <a:rPr lang="en-US" altLang="zh-CN" sz="1600" dirty="0">
                    <a:latin typeface="Times New Roman" panose="02020603050405020304" pitchFamily="18" charset="0"/>
                    <a:cs typeface="Times New Roman" panose="02020603050405020304" pitchFamily="18" charset="0"/>
                  </a:rPr>
                  <a:t>L</a:t>
                </a:r>
                <a:r>
                  <a:rPr lang="en-US" altLang="zh-CN" sz="1600" dirty="0" err="1">
                    <a:latin typeface="Times New Roman" panose="02020603050405020304" pitchFamily="18" charset="0"/>
                    <a:cs typeface="Times New Roman" panose="02020603050405020304" pitchFamily="18" charset="0"/>
                  </a:rPr>
                  <a:t>um</a:t>
                </a:r>
                <a:r>
                  <a:rPr lang="en-US" altLang="zh-CN" sz="1600" dirty="0"/>
                  <a:t>: </a:t>
                </a: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3</m:t>
                    </m:r>
                  </m:oMath>
                </a14:m>
                <a:endParaRPr lang="zh-CN" altLang="en-US" sz="1600" dirty="0"/>
              </a:p>
            </p:txBody>
          </p:sp>
        </mc:Choice>
        <mc:Fallback xmlns="">
          <p:sp>
            <p:nvSpPr>
              <p:cNvPr id="34" name="矩形 33"/>
              <p:cNvSpPr>
                <a:spLocks noRot="1" noChangeAspect="1" noMove="1" noResize="1" noEditPoints="1" noAdjustHandles="1" noChangeArrowheads="1" noChangeShapeType="1" noTextEdit="1"/>
              </p:cNvSpPr>
              <p:nvPr/>
            </p:nvSpPr>
            <p:spPr>
              <a:xfrm>
                <a:off x="2857283" y="1395427"/>
                <a:ext cx="978858" cy="338554"/>
              </a:xfrm>
              <a:prstGeom prst="rect">
                <a:avLst/>
              </a:prstGeom>
              <a:blipFill rotWithShape="0">
                <a:blip r:embed="rId5"/>
                <a:stretch>
                  <a:fillRect l="-3750" t="-7273" b="-236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4810978" y="3704604"/>
                <a:ext cx="4325928" cy="2758576"/>
              </a:xfrm>
              <a:prstGeom prst="rect">
                <a:avLst/>
              </a:prstGeom>
              <a:noFill/>
            </p:spPr>
            <p:txBody>
              <a:bodyPr wrap="none" rtlCol="0">
                <a:spAutoFit/>
              </a:bodyPr>
              <a:lstStyle/>
              <a:p>
                <a:pPr marL="105750" indent="-285750">
                  <a:spcBef>
                    <a:spcPts val="600"/>
                  </a:spcBef>
                  <a:buSzPct val="70000"/>
                  <a:buFont typeface="Wingdings" panose="05000000000000000000" pitchFamily="2" charset="2"/>
                  <a:buChar char="l"/>
                </a:pPr>
                <a:r>
                  <a:rPr lang="en-US" altLang="zh-CN" sz="2200" dirty="0">
                    <a:solidFill>
                      <a:srgbClr val="C00000"/>
                    </a:solidFill>
                  </a:rPr>
                  <a:t>Luminosity Upgrade</a:t>
                </a:r>
              </a:p>
              <a:p>
                <a:pPr marL="432000" lvl="2" indent="-252000">
                  <a:spcBef>
                    <a:spcPts val="600"/>
                  </a:spcBef>
                  <a:buSzPct val="90000"/>
                  <a:buFont typeface="Wingdings" panose="05000000000000000000" pitchFamily="2" charset="2"/>
                  <a:buChar char="Ø"/>
                </a:pPr>
                <a14:m>
                  <m:oMath xmlns:m="http://schemas.openxmlformats.org/officeDocument/2006/math">
                    <m:rad>
                      <m:radPr>
                        <m:degHide m:val="on"/>
                        <m:ctrlPr>
                          <a:rPr lang="en-US" altLang="zh-CN" i="1" smtClean="0">
                            <a:latin typeface="Cambria Math" panose="02040503050406030204" pitchFamily="18" charset="0"/>
                          </a:rPr>
                        </m:ctrlPr>
                      </m:radPr>
                      <m:deg/>
                      <m:e>
                        <m:r>
                          <a:rPr lang="en-US" altLang="zh-CN" b="0" i="1" smtClean="0">
                            <a:latin typeface="Cambria Math" panose="02040503050406030204" pitchFamily="18" charset="0"/>
                          </a:rPr>
                          <m:t>𝑠</m:t>
                        </m:r>
                      </m:e>
                    </m:rad>
                    <m:r>
                      <a:rPr lang="en-US" altLang="zh-CN" b="0" i="1" smtClean="0">
                        <a:latin typeface="Cambria Math" panose="02040503050406030204" pitchFamily="18" charset="0"/>
                      </a:rPr>
                      <m:t>=4.0~5.0</m:t>
                    </m:r>
                    <m:r>
                      <a:rPr lang="en-US" altLang="zh-CN" b="0" i="1" smtClean="0">
                        <a:latin typeface="Cambria Math" panose="02040503050406030204" pitchFamily="18" charset="0"/>
                      </a:rPr>
                      <m:t>𝐺𝑒𝑉</m:t>
                    </m:r>
                  </m:oMath>
                </a14:m>
                <a:r>
                  <a:rPr lang="en-US" altLang="zh-CN" dirty="0"/>
                  <a:t>: </a:t>
                </a:r>
                <a14:m>
                  <m:oMath xmlns:m="http://schemas.openxmlformats.org/officeDocument/2006/math">
                    <m:r>
                      <a:rPr lang="en-US" altLang="zh-CN" b="0" i="1" smtClean="0">
                        <a:latin typeface="Cambria Math" panose="02040503050406030204" pitchFamily="18" charset="0"/>
                      </a:rPr>
                      <m:t>1.2</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33</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𝑐𝑚</m:t>
                        </m:r>
                      </m:e>
                      <m:sup>
                        <m:r>
                          <a:rPr lang="en-US" altLang="zh-CN" b="0" i="1" smtClean="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oMath>
                </a14:m>
                <a:endParaRPr lang="en-US" altLang="zh-CN" dirty="0"/>
              </a:p>
              <a:p>
                <a:pPr marL="432000" lvl="2" indent="-252000">
                  <a:spcBef>
                    <a:spcPts val="600"/>
                  </a:spcBef>
                  <a:buSzPct val="90000"/>
                  <a:buFont typeface="Wingdings" panose="05000000000000000000" pitchFamily="2" charset="2"/>
                  <a:buChar char="Ø"/>
                </a:pPr>
                <a14:m>
                  <m:oMath xmlns:m="http://schemas.openxmlformats.org/officeDocument/2006/math">
                    <m:rad>
                      <m:radPr>
                        <m:degHide m:val="on"/>
                        <m:ctrlPr>
                          <a:rPr lang="en-US" altLang="zh-CN" i="1" smtClean="0">
                            <a:latin typeface="Cambria Math" panose="02040503050406030204" pitchFamily="18" charset="0"/>
                          </a:rPr>
                        </m:ctrlPr>
                      </m:radPr>
                      <m:deg/>
                      <m:e>
                        <m:r>
                          <a:rPr lang="en-US" altLang="zh-CN" b="0" i="1" smtClean="0">
                            <a:latin typeface="Cambria Math" panose="02040503050406030204" pitchFamily="18" charset="0"/>
                          </a:rPr>
                          <m:t>𝑠</m:t>
                        </m:r>
                      </m:e>
                    </m:rad>
                    <m:r>
                      <a:rPr lang="en-US" altLang="zh-CN" b="0" i="1" smtClean="0">
                        <a:latin typeface="Cambria Math" panose="02040503050406030204" pitchFamily="18" charset="0"/>
                      </a:rPr>
                      <m:t>=5.0~5.6</m:t>
                    </m:r>
                    <m:r>
                      <a:rPr lang="en-US" altLang="zh-CN" b="0" i="1" smtClean="0">
                        <a:latin typeface="Cambria Math" panose="02040503050406030204" pitchFamily="18" charset="0"/>
                      </a:rPr>
                      <m:t>𝐺𝑒𝑉</m:t>
                    </m:r>
                  </m:oMath>
                </a14:m>
                <a:r>
                  <a:rPr lang="en-US" altLang="zh-CN" dirty="0"/>
                  <a:t>: </a:t>
                </a:r>
                <a14:m>
                  <m:oMath xmlns:m="http://schemas.openxmlformats.org/officeDocument/2006/math">
                    <m:r>
                      <a:rPr lang="en-US" altLang="zh-CN" i="1">
                        <a:latin typeface="Cambria Math" panose="02040503050406030204" pitchFamily="18" charset="0"/>
                      </a:rPr>
                      <m:t>0</m:t>
                    </m:r>
                    <m:r>
                      <a:rPr lang="en-US" altLang="zh-CN" b="0" i="1" smtClean="0">
                        <a:latin typeface="Cambria Math" panose="02040503050406030204" pitchFamily="18" charset="0"/>
                      </a:rPr>
                      <m:t>.5~0.8</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33</m:t>
                            </m:r>
                          </m:sup>
                        </m:sSup>
                      </m:num>
                      <m:den>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𝑐𝑚</m:t>
                            </m:r>
                          </m:e>
                          <m:sup>
                            <m:r>
                              <a:rPr lang="en-US" altLang="zh-CN" b="0" i="1" smtClean="0">
                                <a:latin typeface="Cambria Math" panose="02040503050406030204" pitchFamily="18" charset="0"/>
                                <a:ea typeface="Cambria Math" panose="02040503050406030204" pitchFamily="18" charset="0"/>
                              </a:rPr>
                              <m:t>2</m:t>
                            </m:r>
                          </m:sup>
                        </m:sSup>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oMath>
                </a14:m>
                <a:endParaRPr lang="en-US" altLang="zh-CN" b="0" dirty="0">
                  <a:ea typeface="Cambria Math" panose="02040503050406030204" pitchFamily="18" charset="0"/>
                </a:endParaRPr>
              </a:p>
              <a:p>
                <a:pPr marL="105750" indent="-285750">
                  <a:spcBef>
                    <a:spcPts val="600"/>
                  </a:spcBef>
                  <a:buSzPct val="70000"/>
                  <a:buFont typeface="Wingdings" panose="05000000000000000000" pitchFamily="2" charset="2"/>
                  <a:buChar char="l"/>
                </a:pPr>
                <a:r>
                  <a:rPr lang="en-US" altLang="zh-CN" sz="2200" dirty="0">
                    <a:solidFill>
                      <a:srgbClr val="C00000"/>
                    </a:solidFill>
                  </a:rPr>
                  <a:t>Energy Upgrade</a:t>
                </a:r>
              </a:p>
              <a:p>
                <a:pPr marL="432000" lvl="2" indent="-252000">
                  <a:spcBef>
                    <a:spcPts val="600"/>
                  </a:spcBef>
                  <a:buSzPct val="90000"/>
                  <a:buFont typeface="Wingdings" panose="05000000000000000000" pitchFamily="2" charset="2"/>
                  <a:buChar char="Ø"/>
                </a:pPr>
                <a:r>
                  <a:rPr lang="en-US" altLang="zh-CN" dirty="0"/>
                  <a:t>Upper limit: </a:t>
                </a:r>
                <a14:m>
                  <m:oMath xmlns:m="http://schemas.openxmlformats.org/officeDocument/2006/math">
                    <m:r>
                      <a:rPr lang="en-US" altLang="zh-CN" i="1">
                        <a:latin typeface="Cambria Math" panose="02040503050406030204" pitchFamily="18" charset="0"/>
                      </a:rPr>
                      <m:t>5.0~5.6</m:t>
                    </m:r>
                    <m:r>
                      <a:rPr lang="en-US" altLang="zh-CN" i="1">
                        <a:latin typeface="Cambria Math" panose="02040503050406030204" pitchFamily="18" charset="0"/>
                      </a:rPr>
                      <m:t>𝐺𝑒𝑉</m:t>
                    </m:r>
                  </m:oMath>
                </a14:m>
                <a:endParaRPr lang="en-US" altLang="zh-CN" i="1" dirty="0">
                  <a:latin typeface="Cambria Math" panose="02040503050406030204" pitchFamily="18" charset="0"/>
                </a:endParaRPr>
              </a:p>
              <a:p>
                <a:pPr marL="105750" indent="-285750">
                  <a:spcBef>
                    <a:spcPts val="600"/>
                  </a:spcBef>
                  <a:buSzPct val="70000"/>
                  <a:buFont typeface="Wingdings" panose="05000000000000000000" pitchFamily="2" charset="2"/>
                  <a:buChar char="l"/>
                </a:pPr>
                <a:r>
                  <a:rPr lang="en-US" altLang="zh-CN" sz="2200" dirty="0">
                    <a:solidFill>
                      <a:srgbClr val="C00000"/>
                    </a:solidFill>
                  </a:rPr>
                  <a:t>Noise / Dark Current</a:t>
                </a:r>
                <a:endParaRPr lang="en-US" altLang="zh-CN" sz="2200" dirty="0"/>
              </a:p>
              <a:p>
                <a:pPr marL="285750" indent="-285750">
                  <a:buSzPct val="70000"/>
                  <a:buFont typeface="Wingdings" panose="05000000000000000000" pitchFamily="2" charset="2"/>
                  <a:buChar char="l"/>
                </a:pPr>
                <a:endParaRPr lang="zh-CN" altLang="en-US" dirty="0"/>
              </a:p>
            </p:txBody>
          </p:sp>
        </mc:Choice>
        <mc:Fallback>
          <p:sp>
            <p:nvSpPr>
              <p:cNvPr id="35" name="文本框 34"/>
              <p:cNvSpPr txBox="1">
                <a:spLocks noRot="1" noChangeAspect="1" noMove="1" noResize="1" noEditPoints="1" noAdjustHandles="1" noChangeArrowheads="1" noChangeShapeType="1" noTextEdit="1"/>
              </p:cNvSpPr>
              <p:nvPr/>
            </p:nvSpPr>
            <p:spPr>
              <a:xfrm>
                <a:off x="4810978" y="3704604"/>
                <a:ext cx="4325928" cy="2758576"/>
              </a:xfrm>
              <a:prstGeom prst="rect">
                <a:avLst/>
              </a:prstGeom>
              <a:blipFill>
                <a:blip r:embed="rId6"/>
                <a:stretch>
                  <a:fillRect l="-423" t="-1549"/>
                </a:stretch>
              </a:blipFill>
            </p:spPr>
            <p:txBody>
              <a:bodyPr/>
              <a:lstStyle/>
              <a:p>
                <a:r>
                  <a:rPr lang="zh-CN" altLang="en-US">
                    <a:noFill/>
                  </a:rPr>
                  <a:t> </a:t>
                </a:r>
              </a:p>
            </p:txBody>
          </p:sp>
        </mc:Fallback>
      </mc:AlternateContent>
      <p:pic>
        <p:nvPicPr>
          <p:cNvPr id="3" name="图片 2"/>
          <p:cNvPicPr>
            <a:picLocks noChangeAspect="1"/>
          </p:cNvPicPr>
          <p:nvPr/>
        </p:nvPicPr>
        <p:blipFill rotWithShape="1">
          <a:blip r:embed="rId7"/>
          <a:srcRect l="-1" t="1" r="827" b="387"/>
          <a:stretch/>
        </p:blipFill>
        <p:spPr>
          <a:xfrm>
            <a:off x="4711989" y="914401"/>
            <a:ext cx="3366146" cy="2614174"/>
          </a:xfrm>
          <a:prstGeom prst="rect">
            <a:avLst/>
          </a:prstGeom>
        </p:spPr>
      </p:pic>
      <p:cxnSp>
        <p:nvCxnSpPr>
          <p:cNvPr id="15" name="直接连接符 14"/>
          <p:cNvCxnSpPr/>
          <p:nvPr/>
        </p:nvCxnSpPr>
        <p:spPr>
          <a:xfrm flipH="1" flipV="1">
            <a:off x="7738532" y="3333834"/>
            <a:ext cx="1116421" cy="225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17757" y="2645249"/>
            <a:ext cx="1071127" cy="523220"/>
          </a:xfrm>
          <a:prstGeom prst="rect">
            <a:avLst/>
          </a:prstGeom>
          <a:noFill/>
        </p:spPr>
        <p:txBody>
          <a:bodyPr wrap="none" rtlCol="0">
            <a:spAutoFit/>
          </a:bodyPr>
          <a:lstStyle/>
          <a:p>
            <a:r>
              <a:rPr lang="en-US" altLang="zh-CN" sz="1400" dirty="0">
                <a:solidFill>
                  <a:srgbClr val="C00000"/>
                </a:solidFill>
                <a:latin typeface="Times New Roman" panose="02020603050405020304" pitchFamily="18" charset="0"/>
                <a:cs typeface="Times New Roman" panose="02020603050405020304" pitchFamily="18" charset="0"/>
              </a:rPr>
              <a:t>Energy:</a:t>
            </a:r>
          </a:p>
          <a:p>
            <a:r>
              <a:rPr lang="en-US" altLang="zh-CN" sz="1400" dirty="0">
                <a:solidFill>
                  <a:srgbClr val="C00000"/>
                </a:solidFill>
                <a:latin typeface="Times New Roman" panose="02020603050405020304" pitchFamily="18" charset="0"/>
                <a:cs typeface="Times New Roman" panose="02020603050405020304" pitchFamily="18" charset="0"/>
              </a:rPr>
              <a:t>5.0~5.6GeV</a:t>
            </a:r>
            <a:endParaRPr lang="zh-CN" altLang="en-US" sz="1400" dirty="0">
              <a:solidFill>
                <a:srgbClr val="C00000"/>
              </a:solidFill>
              <a:latin typeface="Times New Roman" panose="02020603050405020304" pitchFamily="18" charset="0"/>
              <a:cs typeface="Times New Roman" panose="02020603050405020304" pitchFamily="18" charset="0"/>
            </a:endParaRPr>
          </a:p>
        </p:txBody>
      </p:sp>
      <p:sp>
        <p:nvSpPr>
          <p:cNvPr id="26" name="右箭头 25"/>
          <p:cNvSpPr/>
          <p:nvPr/>
        </p:nvSpPr>
        <p:spPr>
          <a:xfrm>
            <a:off x="4970298" y="2253605"/>
            <a:ext cx="3405158" cy="125354"/>
          </a:xfrm>
          <a:prstGeom prst="rightArrow">
            <a:avLst>
              <a:gd name="adj1" fmla="val 50000"/>
              <a:gd name="adj2" fmla="val 125922"/>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a:extLst>
              <a:ext uri="{FF2B5EF4-FFF2-40B4-BE49-F238E27FC236}">
                <a16:creationId xmlns:a16="http://schemas.microsoft.com/office/drawing/2014/main" id="{ECB1E6E6-F828-4986-BE2A-8533B4A1162D}"/>
              </a:ext>
            </a:extLst>
          </p:cNvPr>
          <p:cNvSpPr>
            <a:spLocks noGrp="1"/>
          </p:cNvSpPr>
          <p:nvPr>
            <p:ph type="sldNum" sz="quarter" idx="12"/>
          </p:nvPr>
        </p:nvSpPr>
        <p:spPr/>
        <p:txBody>
          <a:bodyPr/>
          <a:lstStyle/>
          <a:p>
            <a:fld id="{BB0E14E2-FA62-4C79-9B07-10B4E017B998}" type="slidenum">
              <a:rPr lang="zh-CN" altLang="en-US" smtClean="0"/>
              <a:t>2</a:t>
            </a:fld>
            <a:endParaRPr lang="zh-CN" altLang="en-US"/>
          </a:p>
        </p:txBody>
      </p:sp>
    </p:spTree>
    <p:extLst>
      <p:ext uri="{BB962C8B-B14F-4D97-AF65-F5344CB8AC3E}">
        <p14:creationId xmlns:p14="http://schemas.microsoft.com/office/powerpoint/2010/main" val="1129345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BESIII Offline Software System (BOSS)</a:t>
            </a:r>
            <a:endParaRPr lang="zh-CN" altLang="en-US" sz="4000" b="1" dirty="0">
              <a:solidFill>
                <a:srgbClr val="FFFF00"/>
              </a:solidFill>
            </a:endParaRPr>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a:xfrm>
                <a:off x="417574" y="1033852"/>
                <a:ext cx="8204713" cy="5092066"/>
              </a:xfrm>
            </p:spPr>
            <p:txBody>
              <a:bodyPr>
                <a:noAutofit/>
              </a:bodyPr>
              <a:lstStyle/>
              <a:p>
                <a:pPr>
                  <a:lnSpc>
                    <a:spcPct val="100000"/>
                  </a:lnSpc>
                  <a:spcBef>
                    <a:spcPts val="0"/>
                  </a:spcBef>
                </a:pPr>
                <a:r>
                  <a:rPr lang="en-US" altLang="zh-CN" sz="2000" dirty="0"/>
                  <a:t>Underlying framework: GAUDI</a:t>
                </a:r>
              </a:p>
              <a:p>
                <a:pPr>
                  <a:lnSpc>
                    <a:spcPct val="100000"/>
                  </a:lnSpc>
                  <a:spcBef>
                    <a:spcPts val="0"/>
                  </a:spcBef>
                </a:pPr>
                <a:r>
                  <a:rPr lang="en-US" altLang="zh-CN" sz="2000" dirty="0"/>
                  <a:t>Simulation: GEANT4</a:t>
                </a:r>
              </a:p>
              <a:p>
                <a:pPr>
                  <a:lnSpc>
                    <a:spcPct val="100000"/>
                  </a:lnSpc>
                  <a:spcBef>
                    <a:spcPts val="0"/>
                  </a:spcBef>
                </a:pPr>
                <a:r>
                  <a:rPr lang="en-US" altLang="zh-CN" sz="2000" dirty="0"/>
                  <a:t>Other external libs: CERNLIB, CLHEP, ROOT, </a:t>
                </a:r>
                <a:r>
                  <a:rPr lang="en-US" altLang="zh-CN" sz="2000" dirty="0" err="1"/>
                  <a:t>XercesC</a:t>
                </a:r>
                <a:r>
                  <a:rPr lang="en-US" altLang="zh-CN" sz="2000" dirty="0"/>
                  <a:t>, GDML, ……</a:t>
                </a:r>
              </a:p>
              <a:p>
                <a:pPr>
                  <a:lnSpc>
                    <a:spcPct val="100000"/>
                  </a:lnSpc>
                  <a:spcBef>
                    <a:spcPts val="0"/>
                  </a:spcBef>
                </a:pPr>
                <a:r>
                  <a:rPr lang="en-US" altLang="zh-CN" sz="2000" dirty="0" err="1"/>
                  <a:t>DataBase</a:t>
                </a:r>
                <a:r>
                  <a:rPr lang="en-US" altLang="zh-CN" sz="2000" dirty="0"/>
                  <a:t>: MySQL</a:t>
                </a:r>
              </a:p>
              <a:p>
                <a:pPr>
                  <a:lnSpc>
                    <a:spcPct val="100000"/>
                  </a:lnSpc>
                  <a:spcBef>
                    <a:spcPts val="0"/>
                  </a:spcBef>
                </a:pPr>
                <a:r>
                  <a:rPr lang="en-US" altLang="zh-CN" sz="2000" dirty="0"/>
                  <a:t>Software configuration management: CMT and CVS</a:t>
                </a:r>
              </a:p>
              <a:p>
                <a:pPr>
                  <a:lnSpc>
                    <a:spcPct val="100000"/>
                  </a:lnSpc>
                  <a:spcBef>
                    <a:spcPts val="0"/>
                  </a:spcBef>
                </a:pPr>
                <a:r>
                  <a:rPr lang="en-US" altLang="zh-CN" sz="2000" dirty="0"/>
                  <a:t>Computer language: C++</a:t>
                </a:r>
              </a:p>
              <a:p>
                <a:pPr>
                  <a:lnSpc>
                    <a:spcPct val="100000"/>
                  </a:lnSpc>
                  <a:spcBef>
                    <a:spcPts val="0"/>
                  </a:spcBef>
                </a:pPr>
                <a:r>
                  <a:rPr lang="en-US" altLang="zh-CN" sz="2000" dirty="0"/>
                  <a:t>Operation system: SL </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oMath>
                </a14:m>
                <a:r>
                  <a:rPr lang="en-US" altLang="zh-CN" sz="2000" dirty="0"/>
                  <a:t> CentOS</a:t>
                </a:r>
              </a:p>
              <a:p>
                <a:pPr marL="0" indent="0">
                  <a:buNone/>
                </a:pPr>
                <a:endParaRPr lang="en-US" altLang="zh-CN" sz="2000" dirty="0"/>
              </a:p>
            </p:txBody>
          </p:sp>
        </mc:Choice>
        <mc:Fallback>
          <p:sp>
            <p:nvSpPr>
              <p:cNvPr id="5" name="内容占位符 4"/>
              <p:cNvSpPr>
                <a:spLocks noGrp="1" noRot="1" noChangeAspect="1" noMove="1" noResize="1" noEditPoints="1" noAdjustHandles="1" noChangeArrowheads="1" noChangeShapeType="1" noTextEdit="1"/>
              </p:cNvSpPr>
              <p:nvPr>
                <p:ph idx="1"/>
              </p:nvPr>
            </p:nvSpPr>
            <p:spPr>
              <a:xfrm>
                <a:off x="417574" y="1033852"/>
                <a:ext cx="8204713" cy="5092066"/>
              </a:xfrm>
              <a:blipFill>
                <a:blip r:embed="rId2"/>
                <a:stretch>
                  <a:fillRect l="-594" t="-719"/>
                </a:stretch>
              </a:blipFill>
            </p:spPr>
            <p:txBody>
              <a:bodyPr/>
              <a:lstStyle/>
              <a:p>
                <a:r>
                  <a:rPr lang="zh-CN" altLang="en-US">
                    <a:noFill/>
                  </a:rPr>
                  <a:t> </a:t>
                </a:r>
              </a:p>
            </p:txBody>
          </p:sp>
        </mc:Fallback>
      </mc:AlternateContent>
      <p:graphicFrame>
        <p:nvGraphicFramePr>
          <p:cNvPr id="10" name="表格 9"/>
          <p:cNvGraphicFramePr>
            <a:graphicFrameLocks noGrp="1"/>
          </p:cNvGraphicFramePr>
          <p:nvPr>
            <p:extLst/>
          </p:nvPr>
        </p:nvGraphicFramePr>
        <p:xfrm>
          <a:off x="235470" y="4078444"/>
          <a:ext cx="8640195" cy="2545080"/>
        </p:xfrm>
        <a:graphic>
          <a:graphicData uri="http://schemas.openxmlformats.org/drawingml/2006/table">
            <a:tbl>
              <a:tblPr firstRow="1" bandRow="1">
                <a:tableStyleId>{5C22544A-7EE6-4342-B048-85BDC9FD1C3A}</a:tableStyleId>
              </a:tblPr>
              <a:tblGrid>
                <a:gridCol w="690383">
                  <a:extLst>
                    <a:ext uri="{9D8B030D-6E8A-4147-A177-3AD203B41FA5}">
                      <a16:colId xmlns:a16="http://schemas.microsoft.com/office/drawing/2014/main" val="20000"/>
                    </a:ext>
                  </a:extLst>
                </a:gridCol>
                <a:gridCol w="690383">
                  <a:extLst>
                    <a:ext uri="{9D8B030D-6E8A-4147-A177-3AD203B41FA5}">
                      <a16:colId xmlns:a16="http://schemas.microsoft.com/office/drawing/2014/main" val="20001"/>
                    </a:ext>
                  </a:extLst>
                </a:gridCol>
                <a:gridCol w="690383">
                  <a:extLst>
                    <a:ext uri="{9D8B030D-6E8A-4147-A177-3AD203B41FA5}">
                      <a16:colId xmlns:a16="http://schemas.microsoft.com/office/drawing/2014/main" val="20002"/>
                    </a:ext>
                  </a:extLst>
                </a:gridCol>
                <a:gridCol w="690383">
                  <a:extLst>
                    <a:ext uri="{9D8B030D-6E8A-4147-A177-3AD203B41FA5}">
                      <a16:colId xmlns:a16="http://schemas.microsoft.com/office/drawing/2014/main" val="20003"/>
                    </a:ext>
                  </a:extLst>
                </a:gridCol>
                <a:gridCol w="550835">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90423">
                  <a:extLst>
                    <a:ext uri="{9D8B030D-6E8A-4147-A177-3AD203B41FA5}">
                      <a16:colId xmlns:a16="http://schemas.microsoft.com/office/drawing/2014/main" val="20007"/>
                    </a:ext>
                  </a:extLst>
                </a:gridCol>
                <a:gridCol w="542153">
                  <a:extLst>
                    <a:ext uri="{9D8B030D-6E8A-4147-A177-3AD203B41FA5}">
                      <a16:colId xmlns:a16="http://schemas.microsoft.com/office/drawing/2014/main" val="20008"/>
                    </a:ext>
                  </a:extLst>
                </a:gridCol>
                <a:gridCol w="501347">
                  <a:extLst>
                    <a:ext uri="{9D8B030D-6E8A-4147-A177-3AD203B41FA5}">
                      <a16:colId xmlns:a16="http://schemas.microsoft.com/office/drawing/2014/main" val="20009"/>
                    </a:ext>
                  </a:extLst>
                </a:gridCol>
                <a:gridCol w="542153">
                  <a:extLst>
                    <a:ext uri="{9D8B030D-6E8A-4147-A177-3AD203B41FA5}">
                      <a16:colId xmlns:a16="http://schemas.microsoft.com/office/drawing/2014/main" val="20010"/>
                    </a:ext>
                  </a:extLst>
                </a:gridCol>
                <a:gridCol w="827804">
                  <a:extLst>
                    <a:ext uri="{9D8B030D-6E8A-4147-A177-3AD203B41FA5}">
                      <a16:colId xmlns:a16="http://schemas.microsoft.com/office/drawing/2014/main" val="20011"/>
                    </a:ext>
                  </a:extLst>
                </a:gridCol>
                <a:gridCol w="827804">
                  <a:extLst>
                    <a:ext uri="{9D8B030D-6E8A-4147-A177-3AD203B41FA5}">
                      <a16:colId xmlns:a16="http://schemas.microsoft.com/office/drawing/2014/main" val="20012"/>
                    </a:ext>
                  </a:extLst>
                </a:gridCol>
              </a:tblGrid>
              <a:tr h="278130">
                <a:tc>
                  <a:txBody>
                    <a:bodyPr/>
                    <a:lstStyle/>
                    <a:p>
                      <a:r>
                        <a:rPr lang="en-US" altLang="zh-CN" sz="1400" dirty="0">
                          <a:latin typeface="Calibri" panose="020F0502020204030204" pitchFamily="34" charset="0"/>
                          <a:ea typeface="+mj-ea"/>
                        </a:rPr>
                        <a:t>Year</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2009</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2010</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2011</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2012</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2013</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2014</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2015</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2016</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2017</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2018</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2019</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2020</a:t>
                      </a:r>
                      <a:endParaRPr lang="zh-CN" altLang="en-US" sz="1400" dirty="0">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0"/>
                  </a:ext>
                </a:extLst>
              </a:tr>
              <a:tr h="891540">
                <a:tc>
                  <a:txBody>
                    <a:bodyPr/>
                    <a:lstStyle/>
                    <a:p>
                      <a:r>
                        <a:rPr lang="en-US" altLang="zh-CN" sz="1400" dirty="0">
                          <a:latin typeface="Calibri" panose="020F0502020204030204" pitchFamily="34" charset="0"/>
                          <a:ea typeface="+mj-ea"/>
                        </a:rPr>
                        <a:t>BOSS</a:t>
                      </a:r>
                    </a:p>
                    <a:p>
                      <a:r>
                        <a:rPr lang="zh-CN" altLang="en-US" sz="1400" dirty="0">
                          <a:latin typeface="Calibri" panose="020F0502020204030204" pitchFamily="34" charset="0"/>
                          <a:ea typeface="+mj-ea"/>
                        </a:rPr>
                        <a:t>版本</a:t>
                      </a:r>
                    </a:p>
                  </a:txBody>
                  <a:tcPr marL="68580" marR="68580" marT="34290" marB="34290"/>
                </a:tc>
                <a:tc>
                  <a:txBody>
                    <a:bodyPr/>
                    <a:lstStyle/>
                    <a:p>
                      <a:r>
                        <a:rPr lang="en-US" altLang="zh-CN" sz="1400" dirty="0">
                          <a:latin typeface="Calibri" panose="020F0502020204030204" pitchFamily="34" charset="0"/>
                          <a:ea typeface="+mj-ea"/>
                        </a:rPr>
                        <a:t>6.5.1</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6.5.2</a:t>
                      </a:r>
                    </a:p>
                    <a:p>
                      <a:r>
                        <a:rPr lang="en-US" altLang="zh-CN" sz="1400" dirty="0">
                          <a:latin typeface="Calibri" panose="020F0502020204030204" pitchFamily="34" charset="0"/>
                          <a:ea typeface="+mj-ea"/>
                        </a:rPr>
                        <a:t>6.5.3</a:t>
                      </a:r>
                    </a:p>
                    <a:p>
                      <a:r>
                        <a:rPr lang="en-US" altLang="zh-CN" sz="1400" dirty="0">
                          <a:latin typeface="Calibri" panose="020F0502020204030204" pitchFamily="34" charset="0"/>
                          <a:ea typeface="+mj-ea"/>
                        </a:rPr>
                        <a:t>6.5.4</a:t>
                      </a:r>
                    </a:p>
                    <a:p>
                      <a:r>
                        <a:rPr lang="en-US" altLang="zh-CN" sz="1400" dirty="0">
                          <a:latin typeface="Calibri" panose="020F0502020204030204" pitchFamily="34" charset="0"/>
                          <a:ea typeface="+mj-ea"/>
                        </a:rPr>
                        <a:t>6.5.5</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6.6.0</a:t>
                      </a:r>
                    </a:p>
                    <a:p>
                      <a:r>
                        <a:rPr lang="en-US" altLang="zh-CN" sz="1400" dirty="0">
                          <a:latin typeface="Calibri" panose="020F0502020204030204" pitchFamily="34" charset="0"/>
                          <a:ea typeface="+mj-ea"/>
                        </a:rPr>
                        <a:t>6.6.1</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6.6.2</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6.6.3</a:t>
                      </a:r>
                    </a:p>
                    <a:p>
                      <a:r>
                        <a:rPr lang="en-US" altLang="zh-CN" sz="1400" dirty="0">
                          <a:latin typeface="Calibri" panose="020F0502020204030204" pitchFamily="34" charset="0"/>
                          <a:ea typeface="+mj-ea"/>
                        </a:rPr>
                        <a:t>6.6.4</a:t>
                      </a:r>
                    </a:p>
                    <a:p>
                      <a:r>
                        <a:rPr lang="en-US" altLang="zh-CN" sz="1400" dirty="0">
                          <a:latin typeface="Calibri" panose="020F0502020204030204" pitchFamily="34" charset="0"/>
                          <a:ea typeface="+mj-ea"/>
                        </a:rPr>
                        <a:t>6.6.4.p01</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6.6.4.p03</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6.6.5</a:t>
                      </a:r>
                    </a:p>
                    <a:p>
                      <a:r>
                        <a:rPr lang="en-US" altLang="zh-CN" sz="1400" dirty="0">
                          <a:latin typeface="Calibri" panose="020F0502020204030204" pitchFamily="34" charset="0"/>
                          <a:ea typeface="+mj-ea"/>
                        </a:rPr>
                        <a:t>7.0.0</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7.0.1</a:t>
                      </a:r>
                    </a:p>
                    <a:p>
                      <a:r>
                        <a:rPr lang="en-US" altLang="zh-CN" sz="1400" dirty="0">
                          <a:latin typeface="Calibri" panose="020F0502020204030204" pitchFamily="34" charset="0"/>
                          <a:ea typeface="+mj-ea"/>
                        </a:rPr>
                        <a:t>7.0.2</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7.0.3</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7.0.4</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7.0.5</a:t>
                      </a:r>
                    </a:p>
                    <a:p>
                      <a:r>
                        <a:rPr lang="en-US" altLang="zh-CN" sz="1400" dirty="0">
                          <a:solidFill>
                            <a:srgbClr val="FF0000"/>
                          </a:solidFill>
                          <a:latin typeface="Calibri" panose="020F0502020204030204" pitchFamily="34" charset="0"/>
                          <a:ea typeface="+mj-ea"/>
                        </a:rPr>
                        <a:t>7.0.3-g10</a:t>
                      </a:r>
                      <a:endParaRPr lang="zh-CN" altLang="en-US" sz="1400" dirty="0">
                        <a:solidFill>
                          <a:srgbClr val="FF0000"/>
                        </a:solidFill>
                        <a:latin typeface="Calibri" panose="020F0502020204030204" pitchFamily="34" charset="0"/>
                        <a:ea typeface="+mj-ea"/>
                      </a:endParaRPr>
                    </a:p>
                  </a:txBody>
                  <a:tcPr marL="68580" marR="68580" marT="34290" marB="34290"/>
                </a:tc>
                <a:tc>
                  <a:txBody>
                    <a:bodyPr/>
                    <a:lstStyle/>
                    <a:p>
                      <a:r>
                        <a:rPr lang="en-US" altLang="zh-CN" sz="1400" dirty="0">
                          <a:latin typeface="Calibri" panose="020F0502020204030204" pitchFamily="34" charset="0"/>
                          <a:ea typeface="+mj-ea"/>
                        </a:rPr>
                        <a:t>7.0.6</a:t>
                      </a:r>
                      <a:endParaRPr lang="zh-CN" altLang="en-US" sz="1400" dirty="0">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1"/>
                  </a:ext>
                </a:extLst>
              </a:tr>
              <a:tr h="480060">
                <a:tc>
                  <a:txBody>
                    <a:bodyPr/>
                    <a:lstStyle/>
                    <a:p>
                      <a:r>
                        <a:rPr lang="zh-CN" altLang="en-US" sz="1200" dirty="0">
                          <a:latin typeface="Calibri" panose="020F0502020204030204" pitchFamily="34" charset="0"/>
                          <a:ea typeface="+mj-ea"/>
                        </a:rPr>
                        <a:t>操作系统</a:t>
                      </a:r>
                    </a:p>
                  </a:txBody>
                  <a:tcPr marL="68580" marR="68580" marT="34290" marB="34290"/>
                </a:tc>
                <a:tc>
                  <a:txBody>
                    <a:bodyPr/>
                    <a:lstStyle/>
                    <a:p>
                      <a:r>
                        <a:rPr lang="en-US" altLang="zh-CN" sz="1400" dirty="0">
                          <a:solidFill>
                            <a:schemeClr val="tx1"/>
                          </a:solidFill>
                          <a:latin typeface="Calibri" panose="020F0502020204030204" pitchFamily="34" charset="0"/>
                          <a:ea typeface="+mj-ea"/>
                        </a:rPr>
                        <a:t>SL4</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SL5</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b="1" dirty="0">
                          <a:solidFill>
                            <a:srgbClr val="FF0000"/>
                          </a:solidFill>
                          <a:latin typeface="Calibri" panose="020F0502020204030204" pitchFamily="34" charset="0"/>
                          <a:ea typeface="+mj-ea"/>
                        </a:rPr>
                        <a:t>SL5 </a:t>
                      </a:r>
                    </a:p>
                    <a:p>
                      <a:r>
                        <a:rPr lang="en-US" altLang="zh-CN" sz="1400" b="1" dirty="0">
                          <a:solidFill>
                            <a:srgbClr val="FF0000"/>
                          </a:solidFill>
                          <a:latin typeface="Calibri" panose="020F0502020204030204" pitchFamily="34" charset="0"/>
                          <a:ea typeface="+mj-ea"/>
                        </a:rPr>
                        <a:t>64-bit</a:t>
                      </a:r>
                      <a:endParaRPr lang="zh-CN" altLang="en-US" sz="1400" b="1" dirty="0">
                        <a:solidFill>
                          <a:srgbClr val="FF0000"/>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SL6</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SL6</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SL7?</a:t>
                      </a:r>
                      <a:endParaRPr lang="zh-CN" altLang="en-US" sz="1400" dirty="0">
                        <a:solidFill>
                          <a:schemeClr val="tx1"/>
                        </a:solidFill>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2"/>
                  </a:ext>
                </a:extLst>
              </a:tr>
              <a:tr h="278130">
                <a:tc>
                  <a:txBody>
                    <a:bodyPr/>
                    <a:lstStyle/>
                    <a:p>
                      <a:r>
                        <a:rPr lang="en-US" altLang="zh-CN" sz="1400" dirty="0">
                          <a:latin typeface="Calibri" panose="020F0502020204030204" pitchFamily="34" charset="0"/>
                          <a:ea typeface="+mj-ea"/>
                        </a:rPr>
                        <a:t>Gaudi</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v19r4</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v21r6</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v23r9</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v27r1</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3"/>
                  </a:ext>
                </a:extLst>
              </a:tr>
              <a:tr h="278130">
                <a:tc>
                  <a:txBody>
                    <a:bodyPr/>
                    <a:lstStyle/>
                    <a:p>
                      <a:r>
                        <a:rPr lang="en-US" altLang="zh-CN" sz="1400" dirty="0">
                          <a:latin typeface="Calibri" panose="020F0502020204030204" pitchFamily="34" charset="0"/>
                          <a:ea typeface="+mj-ea"/>
                        </a:rPr>
                        <a:t>Geant4</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9.0</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9.3</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b="1" dirty="0">
                          <a:solidFill>
                            <a:srgbClr val="FF0000"/>
                          </a:solidFill>
                          <a:latin typeface="Calibri" panose="020F0502020204030204" pitchFamily="34" charset="0"/>
                          <a:ea typeface="+mj-ea"/>
                        </a:rPr>
                        <a:t>10.4</a:t>
                      </a:r>
                      <a:endParaRPr lang="zh-CN" altLang="en-US" sz="1400" b="1" dirty="0">
                        <a:solidFill>
                          <a:srgbClr val="FF0000"/>
                        </a:solidFill>
                        <a:latin typeface="Calibri" panose="020F0502020204030204" pitchFamily="34" charset="0"/>
                        <a:ea typeface="+mj-ea"/>
                      </a:endParaRPr>
                    </a:p>
                  </a:txBody>
                  <a:tcPr marL="68580" marR="68580" marT="34290" marB="34290"/>
                </a:tc>
                <a:tc>
                  <a:txBody>
                    <a:bodyPr/>
                    <a:lstStyle/>
                    <a:p>
                      <a:endParaRPr lang="zh-CN" altLang="en-US" sz="1400" b="1" dirty="0">
                        <a:solidFill>
                          <a:srgbClr val="FF0000"/>
                        </a:solidFill>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4"/>
                  </a:ext>
                </a:extLst>
              </a:tr>
              <a:tr h="278130">
                <a:tc>
                  <a:txBody>
                    <a:bodyPr/>
                    <a:lstStyle/>
                    <a:p>
                      <a:r>
                        <a:rPr lang="en-US" altLang="zh-CN" sz="1400" dirty="0">
                          <a:latin typeface="Calibri" panose="020F0502020204030204" pitchFamily="34" charset="0"/>
                          <a:ea typeface="+mj-ea"/>
                        </a:rPr>
                        <a:t>ROOT</a:t>
                      </a:r>
                      <a:endParaRPr lang="zh-CN" altLang="en-US" sz="1400" dirty="0">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5.14</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5.24</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5.34</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r>
                        <a:rPr lang="en-US" altLang="zh-CN" sz="1400" dirty="0">
                          <a:solidFill>
                            <a:schemeClr val="tx1"/>
                          </a:solidFill>
                          <a:latin typeface="Calibri" panose="020F0502020204030204" pitchFamily="34" charset="0"/>
                          <a:ea typeface="+mj-ea"/>
                        </a:rPr>
                        <a:t>6.06</a:t>
                      </a:r>
                      <a:endParaRPr lang="zh-CN" altLang="en-US" sz="1400" dirty="0">
                        <a:solidFill>
                          <a:schemeClr val="tx1"/>
                        </a:solidFill>
                        <a:latin typeface="Calibri" panose="020F0502020204030204" pitchFamily="34" charset="0"/>
                        <a:ea typeface="+mj-ea"/>
                      </a:endParaRPr>
                    </a:p>
                  </a:txBody>
                  <a:tcPr marL="68580" marR="68580" marT="34290" marB="34290"/>
                </a:tc>
                <a:tc>
                  <a:txBody>
                    <a:bodyPr/>
                    <a:lstStyle/>
                    <a:p>
                      <a:endParaRPr lang="zh-CN" altLang="en-US" sz="1400" dirty="0">
                        <a:solidFill>
                          <a:schemeClr val="tx1"/>
                        </a:solidFill>
                        <a:latin typeface="Calibri" panose="020F0502020204030204" pitchFamily="34" charset="0"/>
                        <a:ea typeface="+mj-ea"/>
                      </a:endParaRPr>
                    </a:p>
                  </a:txBody>
                  <a:tcPr marL="68580" marR="68580" marT="34290" marB="34290"/>
                </a:tc>
                <a:extLst>
                  <a:ext uri="{0D108BD9-81ED-4DB2-BD59-A6C34878D82A}">
                    <a16:rowId xmlns:a16="http://schemas.microsoft.com/office/drawing/2014/main" val="10005"/>
                  </a:ext>
                </a:extLst>
              </a:tr>
            </a:tbl>
          </a:graphicData>
        </a:graphic>
      </p:graphicFrame>
      <p:sp>
        <p:nvSpPr>
          <p:cNvPr id="3" name="文本框 2"/>
          <p:cNvSpPr txBox="1"/>
          <p:nvPr/>
        </p:nvSpPr>
        <p:spPr>
          <a:xfrm>
            <a:off x="4356740" y="2777411"/>
            <a:ext cx="4696350" cy="646331"/>
          </a:xfrm>
          <a:prstGeom prst="rect">
            <a:avLst/>
          </a:prstGeom>
          <a:noFill/>
        </p:spPr>
        <p:txBody>
          <a:bodyPr wrap="none" rtlCol="0">
            <a:spAutoFit/>
          </a:bodyPr>
          <a:lstStyle/>
          <a:p>
            <a:r>
              <a:rPr lang="en-US" altLang="zh-CN" dirty="0">
                <a:solidFill>
                  <a:srgbClr val="C00000"/>
                </a:solidFill>
              </a:rPr>
              <a:t>Part of them stopped updating and maintaining.</a:t>
            </a:r>
          </a:p>
          <a:p>
            <a:r>
              <a:rPr lang="en-US" altLang="zh-CN" dirty="0">
                <a:solidFill>
                  <a:srgbClr val="C00000"/>
                </a:solidFill>
              </a:rPr>
              <a:t>Upgrade is NECESSARY for next 10 years.</a:t>
            </a:r>
            <a:endParaRPr lang="zh-CN" altLang="en-US" dirty="0">
              <a:solidFill>
                <a:srgbClr val="C00000"/>
              </a:solidFill>
            </a:endParaRPr>
          </a:p>
        </p:txBody>
      </p:sp>
      <p:sp>
        <p:nvSpPr>
          <p:cNvPr id="8" name="文本框 7">
            <a:extLst>
              <a:ext uri="{FF2B5EF4-FFF2-40B4-BE49-F238E27FC236}">
                <a16:creationId xmlns:a16="http://schemas.microsoft.com/office/drawing/2014/main" id="{D5C48F96-7E43-49DE-9342-9E7A097FE528}"/>
              </a:ext>
            </a:extLst>
          </p:cNvPr>
          <p:cNvSpPr txBox="1"/>
          <p:nvPr/>
        </p:nvSpPr>
        <p:spPr>
          <a:xfrm>
            <a:off x="1260395" y="3662876"/>
            <a:ext cx="3860242" cy="369332"/>
          </a:xfrm>
          <a:prstGeom prst="rect">
            <a:avLst/>
          </a:prstGeom>
          <a:noFill/>
        </p:spPr>
        <p:txBody>
          <a:bodyPr wrap="square" rtlCol="0">
            <a:spAutoFit/>
          </a:bodyPr>
          <a:lstStyle/>
          <a:p>
            <a:r>
              <a:rPr lang="en-US" altLang="zh-CN" dirty="0">
                <a:solidFill>
                  <a:srgbClr val="0000FF"/>
                </a:solidFill>
              </a:rPr>
              <a:t>Speed of Data</a:t>
            </a:r>
            <a:r>
              <a:rPr lang="zh-CN" altLang="en-US" dirty="0">
                <a:solidFill>
                  <a:srgbClr val="0000FF"/>
                </a:solidFill>
              </a:rPr>
              <a:t> </a:t>
            </a:r>
            <a:r>
              <a:rPr lang="en-US" altLang="zh-CN" dirty="0">
                <a:solidFill>
                  <a:srgbClr val="0000FF"/>
                </a:solidFill>
              </a:rPr>
              <a:t>Processing</a:t>
            </a:r>
            <a:r>
              <a:rPr lang="zh-CN" altLang="en-US" dirty="0">
                <a:solidFill>
                  <a:srgbClr val="0000FF"/>
                </a:solidFill>
              </a:rPr>
              <a:t> </a:t>
            </a:r>
            <a:r>
              <a:rPr lang="en-US" altLang="zh-CN" dirty="0">
                <a:solidFill>
                  <a:srgbClr val="0000FF"/>
                </a:solidFill>
              </a:rPr>
              <a:t>1 time faster</a:t>
            </a:r>
            <a:endParaRPr lang="zh-CN" altLang="en-US" dirty="0">
              <a:solidFill>
                <a:srgbClr val="0000FF"/>
              </a:solidFill>
            </a:endParaRPr>
          </a:p>
        </p:txBody>
      </p:sp>
      <p:sp>
        <p:nvSpPr>
          <p:cNvPr id="9" name="文本框 8">
            <a:extLst>
              <a:ext uri="{FF2B5EF4-FFF2-40B4-BE49-F238E27FC236}">
                <a16:creationId xmlns:a16="http://schemas.microsoft.com/office/drawing/2014/main" id="{83C14827-9D1B-46F5-9A44-29EE7FE5D400}"/>
              </a:ext>
            </a:extLst>
          </p:cNvPr>
          <p:cNvSpPr txBox="1"/>
          <p:nvPr/>
        </p:nvSpPr>
        <p:spPr>
          <a:xfrm>
            <a:off x="4958709" y="3648260"/>
            <a:ext cx="1847543" cy="369332"/>
          </a:xfrm>
          <a:prstGeom prst="rect">
            <a:avLst/>
          </a:prstGeom>
          <a:noFill/>
        </p:spPr>
        <p:txBody>
          <a:bodyPr wrap="square" rtlCol="0">
            <a:spAutoFit/>
          </a:bodyPr>
          <a:lstStyle/>
          <a:p>
            <a:r>
              <a:rPr lang="en-US" altLang="zh-CN" dirty="0">
                <a:solidFill>
                  <a:srgbClr val="0000FF"/>
                </a:solidFill>
              </a:rPr>
              <a:t>Detector</a:t>
            </a:r>
            <a:r>
              <a:rPr lang="zh-CN" altLang="en-US" dirty="0">
                <a:solidFill>
                  <a:srgbClr val="0000FF"/>
                </a:solidFill>
              </a:rPr>
              <a:t> </a:t>
            </a:r>
            <a:r>
              <a:rPr lang="en-US" altLang="zh-CN" dirty="0">
                <a:solidFill>
                  <a:srgbClr val="0000FF"/>
                </a:solidFill>
              </a:rPr>
              <a:t>Upgrade</a:t>
            </a:r>
            <a:endParaRPr lang="zh-CN" altLang="en-US" dirty="0">
              <a:solidFill>
                <a:srgbClr val="0000FF"/>
              </a:solidFill>
            </a:endParaRPr>
          </a:p>
        </p:txBody>
      </p:sp>
      <p:sp>
        <p:nvSpPr>
          <p:cNvPr id="13" name="文本框 12">
            <a:extLst>
              <a:ext uri="{FF2B5EF4-FFF2-40B4-BE49-F238E27FC236}">
                <a16:creationId xmlns:a16="http://schemas.microsoft.com/office/drawing/2014/main" id="{3867698C-8CBC-44C0-9FE0-E9249815B28D}"/>
              </a:ext>
            </a:extLst>
          </p:cNvPr>
          <p:cNvSpPr txBox="1"/>
          <p:nvPr/>
        </p:nvSpPr>
        <p:spPr>
          <a:xfrm>
            <a:off x="7237060" y="3642932"/>
            <a:ext cx="1567331" cy="369332"/>
          </a:xfrm>
          <a:prstGeom prst="rect">
            <a:avLst/>
          </a:prstGeom>
          <a:noFill/>
        </p:spPr>
        <p:txBody>
          <a:bodyPr wrap="square" rtlCol="0">
            <a:spAutoFit/>
          </a:bodyPr>
          <a:lstStyle/>
          <a:p>
            <a:r>
              <a:rPr lang="en-US" altLang="zh-CN" dirty="0">
                <a:solidFill>
                  <a:srgbClr val="0000FF"/>
                </a:solidFill>
              </a:rPr>
              <a:t>TopUp Pattern</a:t>
            </a:r>
            <a:endParaRPr lang="zh-CN" altLang="en-US" dirty="0">
              <a:solidFill>
                <a:srgbClr val="0000FF"/>
              </a:solidFill>
            </a:endParaRPr>
          </a:p>
        </p:txBody>
      </p:sp>
      <p:cxnSp>
        <p:nvCxnSpPr>
          <p:cNvPr id="7" name="直接箭头连接符 6">
            <a:extLst>
              <a:ext uri="{FF2B5EF4-FFF2-40B4-BE49-F238E27FC236}">
                <a16:creationId xmlns:a16="http://schemas.microsoft.com/office/drawing/2014/main" id="{5CB75FC0-E2DE-44BA-8F10-BBE59C0015F9}"/>
              </a:ext>
            </a:extLst>
          </p:cNvPr>
          <p:cNvCxnSpPr/>
          <p:nvPr/>
        </p:nvCxnSpPr>
        <p:spPr>
          <a:xfrm>
            <a:off x="2916580" y="3935265"/>
            <a:ext cx="0" cy="21705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直接箭头连接符 10">
            <a:extLst>
              <a:ext uri="{FF2B5EF4-FFF2-40B4-BE49-F238E27FC236}">
                <a16:creationId xmlns:a16="http://schemas.microsoft.com/office/drawing/2014/main" id="{8BC70100-3F8A-4293-A8BD-B9D786E57F5A}"/>
              </a:ext>
            </a:extLst>
          </p:cNvPr>
          <p:cNvCxnSpPr/>
          <p:nvPr/>
        </p:nvCxnSpPr>
        <p:spPr>
          <a:xfrm>
            <a:off x="5652884" y="3935265"/>
            <a:ext cx="0" cy="21705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a:extLst>
              <a:ext uri="{FF2B5EF4-FFF2-40B4-BE49-F238E27FC236}">
                <a16:creationId xmlns:a16="http://schemas.microsoft.com/office/drawing/2014/main" id="{81D927E7-224A-41B2-BF80-9795FD1C72FB}"/>
              </a:ext>
            </a:extLst>
          </p:cNvPr>
          <p:cNvCxnSpPr/>
          <p:nvPr/>
        </p:nvCxnSpPr>
        <p:spPr>
          <a:xfrm>
            <a:off x="7741116" y="3935265"/>
            <a:ext cx="0" cy="21705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灯片编号占位符 5">
            <a:extLst>
              <a:ext uri="{FF2B5EF4-FFF2-40B4-BE49-F238E27FC236}">
                <a16:creationId xmlns:a16="http://schemas.microsoft.com/office/drawing/2014/main" id="{AAAE0874-1B4A-4015-910A-7564AB1C7E2E}"/>
              </a:ext>
            </a:extLst>
          </p:cNvPr>
          <p:cNvSpPr>
            <a:spLocks noGrp="1"/>
          </p:cNvSpPr>
          <p:nvPr>
            <p:ph type="sldNum" sz="quarter" idx="12"/>
          </p:nvPr>
        </p:nvSpPr>
        <p:spPr/>
        <p:txBody>
          <a:bodyPr/>
          <a:lstStyle/>
          <a:p>
            <a:fld id="{BB0E14E2-FA62-4C79-9B07-10B4E017B998}" type="slidenum">
              <a:rPr lang="zh-CN" altLang="en-US" smtClean="0"/>
              <a:t>20</a:t>
            </a:fld>
            <a:endParaRPr lang="zh-CN" altLang="en-US"/>
          </a:p>
        </p:txBody>
      </p:sp>
    </p:spTree>
    <p:extLst>
      <p:ext uri="{BB962C8B-B14F-4D97-AF65-F5344CB8AC3E}">
        <p14:creationId xmlns:p14="http://schemas.microsoft.com/office/powerpoint/2010/main" val="73991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Proposal of BOSS Upgrade</a:t>
            </a:r>
            <a:endParaRPr lang="zh-CN" altLang="en-US" sz="4000" b="1" dirty="0">
              <a:solidFill>
                <a:srgbClr val="FFFF00"/>
              </a:solidFill>
            </a:endParaRPr>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a:xfrm>
                <a:off x="417574" y="1033852"/>
                <a:ext cx="8204713" cy="4682550"/>
              </a:xfrm>
            </p:spPr>
            <p:txBody>
              <a:bodyPr>
                <a:noAutofit/>
              </a:bodyPr>
              <a:lstStyle/>
              <a:p>
                <a:r>
                  <a:rPr lang="en-US" altLang="zh-CN" sz="2000" dirty="0"/>
                  <a:t>Based on a relatively new LCG Release (Similar to original scheme)</a:t>
                </a:r>
              </a:p>
              <a:p>
                <a:pPr lvl="1">
                  <a:buSzPct val="80000"/>
                  <a:buFont typeface="Calibri" panose="020F0502020204030204" pitchFamily="34" charset="0"/>
                  <a:buChar char="—"/>
                </a:pPr>
                <a:r>
                  <a:rPr lang="en-US" altLang="zh-CN" sz="1800" dirty="0"/>
                  <a:t>Relatively stable</a:t>
                </a:r>
              </a:p>
              <a:p>
                <a:pPr lvl="1">
                  <a:buSzPct val="80000"/>
                  <a:buFont typeface="Calibri" panose="020F0502020204030204" pitchFamily="34" charset="0"/>
                  <a:buChar char="—"/>
                </a:pPr>
                <a:r>
                  <a:rPr lang="en-US" altLang="zh-CN" sz="1800" dirty="0"/>
                  <a:t>Gaudi, GEANT4, ROOT, …, as external lib</a:t>
                </a:r>
              </a:p>
              <a:p>
                <a:pPr lvl="1">
                  <a:buSzPct val="80000"/>
                  <a:buFont typeface="Calibri" panose="020F0502020204030204" pitchFamily="34" charset="0"/>
                  <a:buChar char="—"/>
                </a:pPr>
                <a:r>
                  <a:rPr lang="en-US" altLang="zh-CN" sz="1800" dirty="0"/>
                  <a:t>Almost no great modification of BOSS structure</a:t>
                </a:r>
              </a:p>
              <a:p>
                <a:r>
                  <a:rPr lang="en-US" altLang="zh-CN" sz="2000" dirty="0"/>
                  <a:t>Take LCG_99 ( </a:t>
                </a:r>
                <a:r>
                  <a:rPr lang="en-US" altLang="zh-CN" sz="2000" dirty="0" err="1"/>
                  <a:t>CentOS</a:t>
                </a:r>
                <a:r>
                  <a:rPr lang="en-US" altLang="zh-CN" sz="2000" dirty="0"/>
                  <a:t> + GCC10.1 ) as an example</a:t>
                </a:r>
              </a:p>
              <a:p>
                <a:pPr lvl="1"/>
                <a:r>
                  <a:rPr lang="en-US" altLang="zh-CN" sz="1800" dirty="0">
                    <a:solidFill>
                      <a:srgbClr val="C00000"/>
                    </a:solidFill>
                  </a:rPr>
                  <a:t>Gaudi</a:t>
                </a:r>
                <a:r>
                  <a:rPr lang="en-US" altLang="zh-CN" sz="1800" dirty="0"/>
                  <a:t> v35r0 and </a:t>
                </a:r>
                <a:r>
                  <a:rPr lang="en-US" altLang="zh-CN" sz="1800" dirty="0">
                    <a:solidFill>
                      <a:srgbClr val="C00000"/>
                    </a:solidFill>
                  </a:rPr>
                  <a:t>GEANT4</a:t>
                </a:r>
                <a:r>
                  <a:rPr lang="en-US" altLang="zh-CN" sz="1800" dirty="0"/>
                  <a:t> 10.7:     </a:t>
                </a:r>
                <a:r>
                  <a:rPr lang="en-US" altLang="zh-CN" sz="1800" dirty="0">
                    <a:solidFill>
                      <a:srgbClr val="C00000"/>
                    </a:solidFill>
                  </a:rPr>
                  <a:t>Significant impact on BOSS</a:t>
                </a:r>
              </a:p>
              <a:p>
                <a:pPr lvl="1"/>
                <a:r>
                  <a:rPr lang="en-US" altLang="zh-CN" sz="1800" dirty="0">
                    <a:solidFill>
                      <a:srgbClr val="0070C0"/>
                    </a:solidFill>
                  </a:rPr>
                  <a:t>ROOT</a:t>
                </a:r>
                <a:r>
                  <a:rPr lang="en-US" altLang="zh-CN" sz="1800" dirty="0"/>
                  <a:t> 6.22.06 and </a:t>
                </a:r>
                <a:r>
                  <a:rPr lang="en-US" altLang="zh-CN" sz="1800" dirty="0">
                    <a:solidFill>
                      <a:srgbClr val="0070C0"/>
                    </a:solidFill>
                  </a:rPr>
                  <a:t>CLHEP</a:t>
                </a:r>
                <a:r>
                  <a:rPr lang="en-US" altLang="zh-CN" sz="1800" dirty="0"/>
                  <a:t> 2.4.4.0: </a:t>
                </a:r>
                <a:r>
                  <a:rPr lang="en-US" altLang="zh-CN" sz="1800" dirty="0">
                    <a:solidFill>
                      <a:srgbClr val="0070C0"/>
                    </a:solidFill>
                  </a:rPr>
                  <a:t>Risk controllable</a:t>
                </a:r>
              </a:p>
              <a:p>
                <a:pPr lvl="1"/>
                <a:r>
                  <a:rPr lang="en-US" altLang="zh-CN" sz="1800" dirty="0"/>
                  <a:t>C++ standard:                                    Backward compatible</a:t>
                </a:r>
              </a:p>
              <a:p>
                <a:r>
                  <a:rPr lang="en-US" altLang="zh-CN" sz="2000" dirty="0">
                    <a:solidFill>
                      <a:srgbClr val="C00000"/>
                    </a:solidFill>
                  </a:rPr>
                  <a:t>Two Phases</a:t>
                </a:r>
              </a:p>
              <a:p>
                <a:pPr marL="800100" lvl="1" indent="-342900">
                  <a:buFont typeface="+mj-lt"/>
                  <a:buAutoNum type="arabicPeriod"/>
                </a:pPr>
                <a:r>
                  <a:rPr lang="en-US" altLang="zh-CN" sz="2000" dirty="0"/>
                  <a:t>Software management ( </a:t>
                </a:r>
                <a:r>
                  <a:rPr lang="en-US" altLang="zh-CN" sz="2000" dirty="0">
                    <a:solidFill>
                      <a:srgbClr val="C00000"/>
                    </a:solidFill>
                  </a:rPr>
                  <a:t>CVS</a:t>
                </a:r>
                <a14:m>
                  <m:oMath xmlns:m="http://schemas.openxmlformats.org/officeDocument/2006/math">
                    <m:r>
                      <a:rPr lang="en-US" altLang="zh-CN" sz="2000" b="0" i="0" smtClean="0">
                        <a:solidFill>
                          <a:srgbClr val="C00000"/>
                        </a:solidFill>
                        <a:latin typeface="Cambria Math" panose="02040503050406030204" pitchFamily="18" charset="0"/>
                        <a:ea typeface="Cambria Math" panose="02040503050406030204" pitchFamily="18" charset="0"/>
                      </a:rPr>
                      <m:t> </m:t>
                    </m:r>
                    <m:r>
                      <a:rPr lang="en-US" altLang="zh-CN" sz="2000" i="1" smtClean="0">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rPr>
                  <a:t> </a:t>
                </a:r>
                <a:r>
                  <a:rPr lang="en-US" altLang="zh-CN" sz="2000" dirty="0" err="1">
                    <a:solidFill>
                      <a:srgbClr val="C00000"/>
                    </a:solidFill>
                  </a:rPr>
                  <a:t>Git</a:t>
                </a:r>
                <a:r>
                  <a:rPr lang="en-US" altLang="zh-CN" sz="2000" dirty="0">
                    <a:solidFill>
                      <a:srgbClr val="C00000"/>
                    </a:solidFill>
                  </a:rPr>
                  <a:t> </a:t>
                </a:r>
                <a:r>
                  <a:rPr lang="en-US" altLang="zh-CN" sz="2000" dirty="0"/>
                  <a:t>)</a:t>
                </a:r>
              </a:p>
              <a:p>
                <a:pPr marL="457200" lvl="1" indent="0">
                  <a:buNone/>
                </a:pPr>
                <a:r>
                  <a:rPr lang="en-US" altLang="zh-CN" sz="2000" dirty="0"/>
                  <a:t>      Porting ( </a:t>
                </a:r>
                <a:r>
                  <a:rPr lang="en-US" altLang="zh-CN" sz="2000" dirty="0">
                    <a:solidFill>
                      <a:srgbClr val="C00000"/>
                    </a:solidFill>
                  </a:rPr>
                  <a:t>Update of interface of software packages</a:t>
                </a:r>
                <a:r>
                  <a:rPr lang="en-US" altLang="zh-CN" sz="2000" dirty="0"/>
                  <a:t>)</a:t>
                </a:r>
              </a:p>
              <a:p>
                <a:pPr marL="457200" lvl="1" indent="0">
                  <a:buNone/>
                </a:pPr>
                <a:r>
                  <a:rPr lang="en-US" altLang="zh-CN" sz="2000" dirty="0"/>
                  <a:t>      Configuration ( </a:t>
                </a:r>
                <a:r>
                  <a:rPr lang="en-US" altLang="zh-CN" sz="2000" dirty="0">
                    <a:solidFill>
                      <a:srgbClr val="C00000"/>
                    </a:solidFill>
                  </a:rPr>
                  <a:t>CMT </a:t>
                </a:r>
                <a14:m>
                  <m:oMath xmlns:m="http://schemas.openxmlformats.org/officeDocument/2006/math">
                    <m:r>
                      <a:rPr lang="en-US" altLang="zh-CN" sz="2000" i="1">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rPr>
                  <a:t> CMake </a:t>
                </a:r>
                <a:r>
                  <a:rPr lang="en-US" altLang="zh-CN" sz="2000" dirty="0"/>
                  <a:t>)</a:t>
                </a:r>
              </a:p>
              <a:p>
                <a:pPr marL="457200" lvl="1" indent="0">
                  <a:buNone/>
                </a:pPr>
                <a:r>
                  <a:rPr lang="en-US" altLang="zh-CN" sz="2000" dirty="0"/>
                  <a:t>      Running</a:t>
                </a:r>
              </a:p>
              <a:p>
                <a:pPr marL="457200" lvl="1" indent="0">
                  <a:buNone/>
                </a:pPr>
                <a:r>
                  <a:rPr lang="en-US" altLang="zh-CN" sz="2000" dirty="0">
                    <a:solidFill>
                      <a:schemeClr val="accent5"/>
                    </a:solidFill>
                  </a:rPr>
                  <a:t>      A lot of tedious work and technical problems</a:t>
                </a:r>
              </a:p>
              <a:p>
                <a:pPr marL="792000" lvl="1" indent="-324000">
                  <a:buFont typeface="+mj-lt"/>
                  <a:buAutoNum type="arabicPeriod" startAt="2"/>
                </a:pPr>
                <a:r>
                  <a:rPr lang="en-US" altLang="zh-CN" sz="2000" dirty="0">
                    <a:solidFill>
                      <a:srgbClr val="C00000"/>
                    </a:solidFill>
                  </a:rPr>
                  <a:t>Validation and performance check </a:t>
                </a:r>
                <a:r>
                  <a:rPr lang="en-US" altLang="zh-CN" sz="2000" dirty="0"/>
                  <a:t>of software and physics: Hard to predict now</a:t>
                </a:r>
              </a:p>
            </p:txBody>
          </p:sp>
        </mc:Choice>
        <mc:Fallback>
          <p:sp>
            <p:nvSpPr>
              <p:cNvPr id="5" name="内容占位符 4"/>
              <p:cNvSpPr>
                <a:spLocks noGrp="1" noRot="1" noChangeAspect="1" noMove="1" noResize="1" noEditPoints="1" noAdjustHandles="1" noChangeArrowheads="1" noChangeShapeType="1" noTextEdit="1"/>
              </p:cNvSpPr>
              <p:nvPr>
                <p:ph idx="1"/>
              </p:nvPr>
            </p:nvSpPr>
            <p:spPr>
              <a:xfrm>
                <a:off x="417574" y="1033852"/>
                <a:ext cx="8204713" cy="4682550"/>
              </a:xfrm>
              <a:blipFill>
                <a:blip r:embed="rId2"/>
                <a:stretch>
                  <a:fillRect l="-594" t="-1432" b="-16276"/>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436E516D-DA8D-4FBA-AC51-609601CF06FF}"/>
              </a:ext>
            </a:extLst>
          </p:cNvPr>
          <p:cNvSpPr>
            <a:spLocks noGrp="1"/>
          </p:cNvSpPr>
          <p:nvPr>
            <p:ph type="sldNum" sz="quarter" idx="12"/>
          </p:nvPr>
        </p:nvSpPr>
        <p:spPr/>
        <p:txBody>
          <a:bodyPr/>
          <a:lstStyle/>
          <a:p>
            <a:fld id="{BB0E14E2-FA62-4C79-9B07-10B4E017B998}" type="slidenum">
              <a:rPr lang="zh-CN" altLang="en-US" smtClean="0"/>
              <a:t>21</a:t>
            </a:fld>
            <a:endParaRPr lang="zh-CN" altLang="en-US"/>
          </a:p>
        </p:txBody>
      </p:sp>
    </p:spTree>
    <p:extLst>
      <p:ext uri="{BB962C8B-B14F-4D97-AF65-F5344CB8AC3E}">
        <p14:creationId xmlns:p14="http://schemas.microsoft.com/office/powerpoint/2010/main" val="49621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Proposal of BOSS Upgrade</a:t>
            </a:r>
            <a:endParaRPr lang="zh-CN" altLang="en-US" sz="4000" b="1" dirty="0">
              <a:solidFill>
                <a:srgbClr val="FFFF00"/>
              </a:solidFill>
            </a:endParaRPr>
          </a:p>
        </p:txBody>
      </p:sp>
      <p:pic>
        <p:nvPicPr>
          <p:cNvPr id="6" name="图片 5">
            <a:extLst>
              <a:ext uri="{FF2B5EF4-FFF2-40B4-BE49-F238E27FC236}">
                <a16:creationId xmlns:a16="http://schemas.microsoft.com/office/drawing/2014/main" id="{05576934-CF6F-4A89-A6F7-7F174A967C4D}"/>
              </a:ext>
            </a:extLst>
          </p:cNvPr>
          <p:cNvPicPr>
            <a:picLocks noChangeAspect="1"/>
          </p:cNvPicPr>
          <p:nvPr/>
        </p:nvPicPr>
        <p:blipFill>
          <a:blip r:embed="rId2"/>
          <a:stretch>
            <a:fillRect/>
          </a:stretch>
        </p:blipFill>
        <p:spPr>
          <a:xfrm>
            <a:off x="5744388" y="1303958"/>
            <a:ext cx="3391373" cy="1686160"/>
          </a:xfrm>
          <a:prstGeom prst="rect">
            <a:avLst/>
          </a:prstGeom>
        </p:spPr>
      </p:pic>
      <p:sp>
        <p:nvSpPr>
          <p:cNvPr id="7" name="矩形 6">
            <a:extLst>
              <a:ext uri="{FF2B5EF4-FFF2-40B4-BE49-F238E27FC236}">
                <a16:creationId xmlns:a16="http://schemas.microsoft.com/office/drawing/2014/main" id="{2677C337-551B-4D4D-BB57-13EB4DCAED24}"/>
              </a:ext>
            </a:extLst>
          </p:cNvPr>
          <p:cNvSpPr/>
          <p:nvPr/>
        </p:nvSpPr>
        <p:spPr>
          <a:xfrm>
            <a:off x="8464769" y="1303958"/>
            <a:ext cx="628651" cy="168616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内容占位符 4">
            <a:extLst>
              <a:ext uri="{FF2B5EF4-FFF2-40B4-BE49-F238E27FC236}">
                <a16:creationId xmlns:a16="http://schemas.microsoft.com/office/drawing/2014/main" id="{8F667641-2A6A-435C-9454-554C6C1ADFC2}"/>
              </a:ext>
            </a:extLst>
          </p:cNvPr>
          <p:cNvPicPr>
            <a:picLocks noChangeAspect="1"/>
          </p:cNvPicPr>
          <p:nvPr/>
        </p:nvPicPr>
        <p:blipFill>
          <a:blip r:embed="rId3"/>
          <a:stretch>
            <a:fillRect/>
          </a:stretch>
        </p:blipFill>
        <p:spPr>
          <a:xfrm>
            <a:off x="5200760" y="3563003"/>
            <a:ext cx="3917091" cy="2873992"/>
          </a:xfrm>
          <a:prstGeom prst="rect">
            <a:avLst/>
          </a:prstGeom>
        </p:spPr>
      </p:pic>
      <p:sp>
        <p:nvSpPr>
          <p:cNvPr id="10" name="文本框 9">
            <a:extLst>
              <a:ext uri="{FF2B5EF4-FFF2-40B4-BE49-F238E27FC236}">
                <a16:creationId xmlns:a16="http://schemas.microsoft.com/office/drawing/2014/main" id="{132836B6-5F6C-4695-8CA2-4AE0A5C8E428}"/>
              </a:ext>
            </a:extLst>
          </p:cNvPr>
          <p:cNvSpPr txBox="1"/>
          <p:nvPr/>
        </p:nvSpPr>
        <p:spPr>
          <a:xfrm>
            <a:off x="6511676" y="5389419"/>
            <a:ext cx="936104" cy="338554"/>
          </a:xfrm>
          <a:prstGeom prst="rect">
            <a:avLst/>
          </a:prstGeom>
          <a:noFill/>
        </p:spPr>
        <p:txBody>
          <a:bodyPr wrap="square" rtlCol="0">
            <a:spAutoFit/>
          </a:bodyPr>
          <a:lstStyle/>
          <a:p>
            <a:r>
              <a:rPr lang="en-US" altLang="zh-CN" sz="1600" b="1" dirty="0">
                <a:highlight>
                  <a:srgbClr val="FFFF00"/>
                </a:highlight>
              </a:rPr>
              <a:t>Project</a:t>
            </a:r>
            <a:endParaRPr lang="zh-CN" altLang="en-US" sz="1600" b="1" dirty="0">
              <a:highlight>
                <a:srgbClr val="FFFF00"/>
              </a:highlight>
            </a:endParaRPr>
          </a:p>
        </p:txBody>
      </p:sp>
      <p:sp>
        <p:nvSpPr>
          <p:cNvPr id="11" name="矩形 10">
            <a:extLst>
              <a:ext uri="{FF2B5EF4-FFF2-40B4-BE49-F238E27FC236}">
                <a16:creationId xmlns:a16="http://schemas.microsoft.com/office/drawing/2014/main" id="{A8516CFF-FF8A-4DD9-B3AB-AC6EEEFF58F2}"/>
              </a:ext>
            </a:extLst>
          </p:cNvPr>
          <p:cNvSpPr/>
          <p:nvPr/>
        </p:nvSpPr>
        <p:spPr>
          <a:xfrm>
            <a:off x="5259375" y="6121162"/>
            <a:ext cx="190770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No version to modules</a:t>
            </a:r>
            <a:endParaRPr lang="zh-CN" altLang="en-US" sz="1400" dirty="0"/>
          </a:p>
        </p:txBody>
      </p:sp>
      <p:sp>
        <p:nvSpPr>
          <p:cNvPr id="12" name="矩形 11">
            <a:extLst>
              <a:ext uri="{FF2B5EF4-FFF2-40B4-BE49-F238E27FC236}">
                <a16:creationId xmlns:a16="http://schemas.microsoft.com/office/drawing/2014/main" id="{251F5EAD-C7B3-44FF-8B64-59882D9E66BB}"/>
              </a:ext>
            </a:extLst>
          </p:cNvPr>
          <p:cNvSpPr/>
          <p:nvPr/>
        </p:nvSpPr>
        <p:spPr>
          <a:xfrm>
            <a:off x="5782793" y="5796316"/>
            <a:ext cx="10252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A module</a:t>
            </a:r>
            <a:endParaRPr lang="zh-CN" altLang="en-US" sz="1600" dirty="0"/>
          </a:p>
        </p:txBody>
      </p:sp>
      <p:sp>
        <p:nvSpPr>
          <p:cNvPr id="13" name="文本框 12">
            <a:extLst>
              <a:ext uri="{FF2B5EF4-FFF2-40B4-BE49-F238E27FC236}">
                <a16:creationId xmlns:a16="http://schemas.microsoft.com/office/drawing/2014/main" id="{3F9407C8-9EF5-4CD6-AAB9-0CF37B56AA65}"/>
              </a:ext>
            </a:extLst>
          </p:cNvPr>
          <p:cNvSpPr txBox="1"/>
          <p:nvPr/>
        </p:nvSpPr>
        <p:spPr>
          <a:xfrm>
            <a:off x="7588202" y="4415224"/>
            <a:ext cx="432048" cy="584775"/>
          </a:xfrm>
          <a:prstGeom prst="rect">
            <a:avLst/>
          </a:prstGeom>
          <a:noFill/>
        </p:spPr>
        <p:txBody>
          <a:bodyPr wrap="square" rtlCol="0">
            <a:spAutoFit/>
          </a:bodyPr>
          <a:lstStyle/>
          <a:p>
            <a:r>
              <a:rPr lang="en-US" altLang="zh-CN" sz="3200" b="1" dirty="0">
                <a:solidFill>
                  <a:srgbClr val="FF0000"/>
                </a:solidFill>
                <a:highlight>
                  <a:srgbClr val="FFFFFF"/>
                </a:highlight>
              </a:rPr>
              <a:t>X</a:t>
            </a:r>
            <a:endParaRPr lang="zh-CN" altLang="en-US" sz="3200" b="1" dirty="0">
              <a:solidFill>
                <a:srgbClr val="FF0000"/>
              </a:solidFill>
              <a:highlight>
                <a:srgbClr val="FFFFFF"/>
              </a:highlight>
            </a:endParaRPr>
          </a:p>
        </p:txBody>
      </p:sp>
      <p:sp>
        <p:nvSpPr>
          <p:cNvPr id="14" name="文本框 13">
            <a:extLst>
              <a:ext uri="{FF2B5EF4-FFF2-40B4-BE49-F238E27FC236}">
                <a16:creationId xmlns:a16="http://schemas.microsoft.com/office/drawing/2014/main" id="{DA798812-31AE-478E-B43D-BC7A31993B35}"/>
              </a:ext>
            </a:extLst>
          </p:cNvPr>
          <p:cNvSpPr txBox="1"/>
          <p:nvPr/>
        </p:nvSpPr>
        <p:spPr>
          <a:xfrm>
            <a:off x="7231313" y="5149785"/>
            <a:ext cx="432048" cy="584775"/>
          </a:xfrm>
          <a:prstGeom prst="rect">
            <a:avLst/>
          </a:prstGeom>
          <a:noFill/>
        </p:spPr>
        <p:txBody>
          <a:bodyPr wrap="square" rtlCol="0">
            <a:spAutoFit/>
          </a:bodyPr>
          <a:lstStyle/>
          <a:p>
            <a:r>
              <a:rPr lang="en-US" altLang="zh-CN" sz="3200" b="1" dirty="0">
                <a:solidFill>
                  <a:srgbClr val="FF0000"/>
                </a:solidFill>
                <a:highlight>
                  <a:srgbClr val="FFFFFF"/>
                </a:highlight>
              </a:rPr>
              <a:t>X</a:t>
            </a:r>
            <a:endParaRPr lang="zh-CN" altLang="en-US" sz="3200" b="1" dirty="0">
              <a:solidFill>
                <a:srgbClr val="FF0000"/>
              </a:solidFill>
              <a:highlight>
                <a:srgbClr val="FFFFFF"/>
              </a:highlight>
            </a:endParaRPr>
          </a:p>
        </p:txBody>
      </p:sp>
      <p:sp>
        <p:nvSpPr>
          <p:cNvPr id="15" name="矩形 14">
            <a:extLst>
              <a:ext uri="{FF2B5EF4-FFF2-40B4-BE49-F238E27FC236}">
                <a16:creationId xmlns:a16="http://schemas.microsoft.com/office/drawing/2014/main" id="{204DC2E2-B5FB-4AED-A076-1675D009A4EA}"/>
              </a:ext>
            </a:extLst>
          </p:cNvPr>
          <p:cNvSpPr/>
          <p:nvPr/>
        </p:nvSpPr>
        <p:spPr>
          <a:xfrm>
            <a:off x="6409631" y="4664731"/>
            <a:ext cx="749674"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a:t>
            </a:r>
            <a:endParaRPr lang="zh-CN" altLang="en-US" dirty="0">
              <a:solidFill>
                <a:schemeClr val="tx1"/>
              </a:solidFill>
            </a:endParaRPr>
          </a:p>
        </p:txBody>
      </p:sp>
      <p:sp>
        <p:nvSpPr>
          <p:cNvPr id="16" name="箭头: 下 15">
            <a:extLst>
              <a:ext uri="{FF2B5EF4-FFF2-40B4-BE49-F238E27FC236}">
                <a16:creationId xmlns:a16="http://schemas.microsoft.com/office/drawing/2014/main" id="{2CBDDEF0-1896-49BB-80DA-C10CE24C556C}"/>
              </a:ext>
            </a:extLst>
          </p:cNvPr>
          <p:cNvSpPr/>
          <p:nvPr/>
        </p:nvSpPr>
        <p:spPr>
          <a:xfrm rot="18484115">
            <a:off x="7550580" y="4691956"/>
            <a:ext cx="225563" cy="61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5" name="内容占位符 4"/>
              <p:cNvSpPr>
                <a:spLocks noGrp="1"/>
              </p:cNvSpPr>
              <p:nvPr>
                <p:ph idx="1"/>
              </p:nvPr>
            </p:nvSpPr>
            <p:spPr>
              <a:xfrm>
                <a:off x="269712" y="873702"/>
                <a:ext cx="5403055" cy="5984297"/>
              </a:xfrm>
            </p:spPr>
            <p:txBody>
              <a:bodyPr>
                <a:noAutofit/>
              </a:bodyPr>
              <a:lstStyle/>
              <a:p>
                <a:r>
                  <a:rPr lang="en-US" altLang="zh-CN" sz="2000" dirty="0"/>
                  <a:t>Version management </a:t>
                </a:r>
                <a:r>
                  <a:rPr lang="en-US" altLang="zh-CN" sz="2000" dirty="0">
                    <a:solidFill>
                      <a:srgbClr val="C00000"/>
                    </a:solidFill>
                  </a:rPr>
                  <a:t>CVS </a:t>
                </a:r>
                <a14:m>
                  <m:oMath xmlns:m="http://schemas.openxmlformats.org/officeDocument/2006/math">
                    <m:r>
                      <a:rPr lang="en-US" altLang="zh-CN" sz="2000" i="1" smtClean="0">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rPr>
                  <a:t> Git</a:t>
                </a:r>
                <a:endParaRPr lang="en-US" altLang="zh-CN" sz="2000" dirty="0"/>
              </a:p>
              <a:p>
                <a:pPr marL="669150" lvl="1" indent="-285750">
                  <a:buFont typeface="Calibri" panose="020F0502020204030204" pitchFamily="34" charset="0"/>
                  <a:buChar char="―"/>
                </a:pPr>
                <a:r>
                  <a:rPr lang="en-US" altLang="zh-CN" sz="1800" dirty="0"/>
                  <a:t>Repository and project management platform</a:t>
                </a:r>
              </a:p>
              <a:p>
                <a:pPr marL="936000" lvl="2" indent="-285750">
                  <a:buFont typeface="Wingdings" panose="05000000000000000000" pitchFamily="2" charset="2"/>
                  <a:buChar char="ü"/>
                </a:pPr>
                <a:r>
                  <a:rPr lang="en-US" altLang="zh-CN" sz="1600" dirty="0"/>
                  <a:t>GitHub: </a:t>
                </a:r>
                <a:r>
                  <a:rPr lang="en-US" altLang="zh-CN" sz="1600" dirty="0">
                    <a:hlinkClick r:id="rId4"/>
                  </a:rPr>
                  <a:t>https://github.com/</a:t>
                </a:r>
                <a:r>
                  <a:rPr lang="en-US" altLang="zh-CN" sz="1600" dirty="0"/>
                  <a:t> </a:t>
                </a:r>
              </a:p>
              <a:p>
                <a:pPr marL="936000" lvl="2" indent="-285750">
                  <a:buFont typeface="Wingdings" panose="05000000000000000000" pitchFamily="2" charset="2"/>
                  <a:buChar char="ü"/>
                </a:pPr>
                <a:r>
                  <a:rPr lang="en-US" altLang="zh-CN" sz="1600" dirty="0"/>
                  <a:t>GitLab: support independent </a:t>
                </a:r>
                <a:r>
                  <a:rPr lang="en-US" altLang="zh-CN" sz="1600" dirty="0" err="1"/>
                  <a:t>deloyment</a:t>
                </a:r>
                <a:r>
                  <a:rPr lang="en-US" altLang="zh-CN" sz="1600" dirty="0"/>
                  <a:t> IHEP</a:t>
                </a:r>
                <a:r>
                  <a:rPr lang="zh-CN" altLang="en-US" sz="1600" dirty="0"/>
                  <a:t> </a:t>
                </a:r>
                <a:r>
                  <a:rPr lang="en-US" altLang="zh-CN" sz="1600" dirty="0">
                    <a:hlinkClick r:id="rId5"/>
                  </a:rPr>
                  <a:t>http://code.ihep.ac.cn/</a:t>
                </a:r>
                <a:r>
                  <a:rPr lang="en-US" altLang="zh-CN" sz="1600" dirty="0"/>
                  <a:t> </a:t>
                </a:r>
              </a:p>
              <a:p>
                <a:pPr marL="669150" lvl="1" indent="-285750">
                  <a:buFont typeface="Calibri" panose="020F0502020204030204" pitchFamily="34" charset="0"/>
                  <a:buChar char="―"/>
                </a:pPr>
                <a:r>
                  <a:rPr lang="en-US" altLang="zh-CN" sz="1800" dirty="0"/>
                  <a:t>Development mode</a:t>
                </a:r>
              </a:p>
              <a:p>
                <a:pPr marL="936000" lvl="2" indent="-285750">
                  <a:buFont typeface="Wingdings" panose="05000000000000000000" pitchFamily="2" charset="2"/>
                  <a:buChar char="ü"/>
                </a:pPr>
                <a:r>
                  <a:rPr lang="en-US" altLang="zh-CN" sz="1600" dirty="0"/>
                  <a:t>Pull Request (PR), Code</a:t>
                </a:r>
                <a:r>
                  <a:rPr lang="zh-CN" altLang="en-US" sz="1600" dirty="0"/>
                  <a:t> </a:t>
                </a:r>
                <a:r>
                  <a:rPr lang="en-US" altLang="zh-CN" sz="1600" dirty="0"/>
                  <a:t>Review,</a:t>
                </a:r>
                <a:r>
                  <a:rPr lang="zh-CN" altLang="en-US" sz="1600" dirty="0"/>
                  <a:t> </a:t>
                </a:r>
                <a:r>
                  <a:rPr lang="en-US" altLang="zh-CN" sz="1600" dirty="0"/>
                  <a:t>Continuous Integration (CI)</a:t>
                </a:r>
              </a:p>
              <a:p>
                <a:pPr marL="936000" lvl="2" indent="-285750">
                  <a:buFont typeface="Wingdings" panose="05000000000000000000" pitchFamily="2" charset="2"/>
                  <a:buChar char="ü"/>
                </a:pPr>
                <a:r>
                  <a:rPr lang="en-US" altLang="zh-CN" sz="1600" dirty="0"/>
                  <a:t>CEPCSW provide experience</a:t>
                </a:r>
              </a:p>
              <a:p>
                <a:pPr marL="669150" lvl="1" indent="-285750">
                  <a:buFont typeface="Calibri" panose="020F0502020204030204" pitchFamily="34" charset="0"/>
                  <a:buChar char="―"/>
                </a:pPr>
                <a:r>
                  <a:rPr lang="en-US" altLang="zh-CN" sz="2000" dirty="0"/>
                  <a:t>Challenge: a large number of software packages, how to split?</a:t>
                </a:r>
              </a:p>
              <a:p>
                <a:r>
                  <a:rPr lang="en-US" altLang="zh-CN" sz="2000" dirty="0"/>
                  <a:t>Software configuration management </a:t>
                </a:r>
                <a:r>
                  <a:rPr lang="en-US" altLang="zh-CN" sz="2000" dirty="0">
                    <a:solidFill>
                      <a:srgbClr val="C00000"/>
                    </a:solidFill>
                  </a:rPr>
                  <a:t>CMT</a:t>
                </a:r>
                <a:r>
                  <a:rPr lang="en-US" altLang="zh-CN" sz="2000" dirty="0">
                    <a:solidFill>
                      <a:srgbClr val="C00000"/>
                    </a:solidFill>
                    <a:ea typeface="Cambria Math" panose="02040503050406030204" pitchFamily="18" charset="0"/>
                  </a:rPr>
                  <a:t> </a:t>
                </a:r>
                <a14:m>
                  <m:oMath xmlns:m="http://schemas.openxmlformats.org/officeDocument/2006/math">
                    <m:r>
                      <a:rPr lang="en-US" altLang="zh-CN" sz="2000" i="1">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rPr>
                  <a:t> CMake</a:t>
                </a:r>
                <a:endParaRPr lang="en-US" altLang="zh-CN" sz="2000" dirty="0"/>
              </a:p>
              <a:p>
                <a:pPr marL="669150" lvl="1" indent="-285750">
                  <a:buFont typeface="Calibri" panose="020F0502020204030204" pitchFamily="34" charset="0"/>
                  <a:buChar char="―"/>
                </a:pPr>
                <a:r>
                  <a:rPr lang="en-US" altLang="zh-CN" sz="1800" dirty="0"/>
                  <a:t>CMT: stopped updating in 2010</a:t>
                </a:r>
              </a:p>
              <a:p>
                <a:pPr marL="669150" lvl="1" indent="-285750">
                  <a:buFont typeface="Calibri" panose="020F0502020204030204" pitchFamily="34" charset="0"/>
                  <a:buChar char="―"/>
                </a:pPr>
                <a:r>
                  <a:rPr lang="en-US" altLang="zh-CN" sz="1800" dirty="0" err="1"/>
                  <a:t>CMake</a:t>
                </a:r>
                <a:r>
                  <a:rPr lang="en-US" altLang="zh-CN" sz="1800" dirty="0"/>
                  <a:t>: a lot of efforts in early stage</a:t>
                </a:r>
              </a:p>
              <a:p>
                <a:r>
                  <a:rPr lang="en-US" altLang="zh-CN" sz="2000" dirty="0"/>
                  <a:t>Management strategy based on project</a:t>
                </a:r>
              </a:p>
              <a:p>
                <a:pPr marL="669150" lvl="1" indent="-285750">
                  <a:buFont typeface="Calibri" panose="020F0502020204030204" pitchFamily="34" charset="0"/>
                  <a:buChar char="―"/>
                </a:pPr>
                <a:r>
                  <a:rPr lang="en-US" altLang="zh-CN" sz="1800" dirty="0"/>
                  <a:t>A large number of modules compose a project</a:t>
                </a:r>
              </a:p>
              <a:p>
                <a:pPr marL="669150" lvl="1" indent="-285750">
                  <a:buFont typeface="Calibri" panose="020F0502020204030204" pitchFamily="34" charset="0"/>
                  <a:buChar char="―"/>
                </a:pPr>
                <a:r>
                  <a:rPr lang="en-US" altLang="zh-CN" sz="1800" dirty="0"/>
                  <a:t>Dependence between different projects</a:t>
                </a:r>
              </a:p>
              <a:p>
                <a:pPr marL="669150" lvl="1" indent="-285750">
                  <a:buFont typeface="Calibri" panose="020F0502020204030204" pitchFamily="34" charset="0"/>
                  <a:buChar char="―"/>
                </a:pPr>
                <a:r>
                  <a:rPr lang="en-US" altLang="zh-CN" sz="1800" dirty="0"/>
                  <a:t>Software developer is required to operate the entire project</a:t>
                </a:r>
              </a:p>
            </p:txBody>
          </p:sp>
        </mc:Choice>
        <mc:Fallback>
          <p:sp>
            <p:nvSpPr>
              <p:cNvPr id="5" name="内容占位符 4"/>
              <p:cNvSpPr>
                <a:spLocks noGrp="1" noRot="1" noChangeAspect="1" noMove="1" noResize="1" noEditPoints="1" noAdjustHandles="1" noChangeArrowheads="1" noChangeShapeType="1" noTextEdit="1"/>
              </p:cNvSpPr>
              <p:nvPr>
                <p:ph idx="1"/>
              </p:nvPr>
            </p:nvSpPr>
            <p:spPr>
              <a:xfrm>
                <a:off x="269712" y="873702"/>
                <a:ext cx="5403055" cy="5984297"/>
              </a:xfrm>
              <a:blipFill>
                <a:blip r:embed="rId6"/>
                <a:stretch>
                  <a:fillRect l="-1015" t="-1018" b="-2648"/>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30B34987-FB1A-4CA2-80FA-3319E972CD4C}"/>
              </a:ext>
            </a:extLst>
          </p:cNvPr>
          <p:cNvSpPr>
            <a:spLocks noGrp="1"/>
          </p:cNvSpPr>
          <p:nvPr>
            <p:ph type="sldNum" sz="quarter" idx="12"/>
          </p:nvPr>
        </p:nvSpPr>
        <p:spPr/>
        <p:txBody>
          <a:bodyPr/>
          <a:lstStyle/>
          <a:p>
            <a:fld id="{BB0E14E2-FA62-4C79-9B07-10B4E017B998}" type="slidenum">
              <a:rPr lang="zh-CN" altLang="en-US" smtClean="0"/>
              <a:t>22</a:t>
            </a:fld>
            <a:endParaRPr lang="zh-CN" altLang="en-US"/>
          </a:p>
        </p:txBody>
      </p:sp>
    </p:spTree>
    <p:extLst>
      <p:ext uri="{BB962C8B-B14F-4D97-AF65-F5344CB8AC3E}">
        <p14:creationId xmlns:p14="http://schemas.microsoft.com/office/powerpoint/2010/main" val="165522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3600" b="1" dirty="0">
                <a:solidFill>
                  <a:srgbClr val="FFFF00"/>
                </a:solidFill>
              </a:rPr>
              <a:t>Requirement of Computing and Storage</a:t>
            </a:r>
            <a:endParaRPr lang="zh-CN" altLang="en-US" sz="3600" b="1" dirty="0">
              <a:solidFill>
                <a:srgbClr val="FFFF00"/>
              </a:solidFill>
            </a:endParaRPr>
          </a:p>
        </p:txBody>
      </p:sp>
      <p:sp>
        <p:nvSpPr>
          <p:cNvPr id="5" name="内容占位符 4"/>
          <p:cNvSpPr>
            <a:spLocks noGrp="1"/>
          </p:cNvSpPr>
          <p:nvPr>
            <p:ph idx="1"/>
          </p:nvPr>
        </p:nvSpPr>
        <p:spPr>
          <a:xfrm>
            <a:off x="417572" y="931230"/>
            <a:ext cx="8086909" cy="3459611"/>
          </a:xfrm>
        </p:spPr>
        <p:txBody>
          <a:bodyPr>
            <a:noAutofit/>
          </a:bodyPr>
          <a:lstStyle/>
          <a:p>
            <a:r>
              <a:rPr lang="en-US" altLang="zh-CN" sz="2000" dirty="0"/>
              <a:t>Storage (actual available space)</a:t>
            </a:r>
          </a:p>
          <a:p>
            <a:pPr lvl="1" indent="-288000">
              <a:buFont typeface="Calibri" panose="020F0502020204030204" pitchFamily="34" charset="0"/>
              <a:buChar char="—"/>
            </a:pPr>
            <a:r>
              <a:rPr lang="en-US" altLang="zh-CN" sz="1800" dirty="0"/>
              <a:t>Raw Data: </a:t>
            </a:r>
            <a:r>
              <a:rPr lang="en-US" altLang="zh-CN" sz="1800" dirty="0">
                <a:solidFill>
                  <a:srgbClr val="0070C0"/>
                </a:solidFill>
              </a:rPr>
              <a:t>2021-2024: 150TB/y</a:t>
            </a:r>
            <a:r>
              <a:rPr lang="en-US" altLang="zh-CN" sz="1800" dirty="0"/>
              <a:t>; </a:t>
            </a:r>
            <a:r>
              <a:rPr lang="en-US" altLang="zh-CN" sz="1800" dirty="0">
                <a:solidFill>
                  <a:srgbClr val="C00000"/>
                </a:solidFill>
              </a:rPr>
              <a:t>2025-2030: 450TB/y</a:t>
            </a:r>
          </a:p>
          <a:p>
            <a:pPr lvl="1" indent="-288000">
              <a:buFont typeface="Calibri" panose="020F0502020204030204" pitchFamily="34" charset="0"/>
              <a:buChar char="—"/>
            </a:pPr>
            <a:r>
              <a:rPr lang="en-US" altLang="zh-CN" sz="1800" dirty="0"/>
              <a:t>DST Data:  ratio of DST vs raw data is 1:2</a:t>
            </a:r>
          </a:p>
          <a:p>
            <a:pPr lvl="1" indent="-288000">
              <a:buFont typeface="Calibri" panose="020F0502020204030204" pitchFamily="34" charset="0"/>
              <a:buChar char="—"/>
            </a:pPr>
            <a:r>
              <a:rPr lang="en-US" altLang="zh-CN" sz="1800" dirty="0"/>
              <a:t>MC sample: ratio of MC and raw data is 1:1</a:t>
            </a:r>
          </a:p>
          <a:p>
            <a:pPr lvl="1" indent="-288000">
              <a:buFont typeface="Calibri" panose="020F0502020204030204" pitchFamily="34" charset="0"/>
              <a:buChar char="—"/>
            </a:pPr>
            <a:r>
              <a:rPr lang="en-US" altLang="zh-CN" sz="1800" dirty="0"/>
              <a:t>Analyses: 6 physics group and 1 software group, 200TB/group, 100TB/group/3 years </a:t>
            </a:r>
          </a:p>
          <a:p>
            <a:r>
              <a:rPr lang="en-US" altLang="zh-CN" sz="2000" dirty="0"/>
              <a:t>Computing</a:t>
            </a:r>
          </a:p>
          <a:p>
            <a:pPr lvl="1" indent="-288000">
              <a:buFont typeface="Calibri" panose="020F0502020204030204" pitchFamily="34" charset="0"/>
              <a:buChar char="—"/>
            </a:pPr>
            <a:r>
              <a:rPr lang="en-US" altLang="zh-CN" sz="1800" dirty="0"/>
              <a:t>2009-2019: data reconstruction and MC simulation: 3000 CPU cores/half year; physics analyses requires 6.7 times</a:t>
            </a:r>
          </a:p>
          <a:p>
            <a:pPr lvl="1" indent="-288000">
              <a:buFont typeface="Calibri" panose="020F0502020204030204" pitchFamily="34" charset="0"/>
              <a:buChar char="—"/>
            </a:pPr>
            <a:r>
              <a:rPr lang="en-US" altLang="zh-CN" sz="1800" dirty="0"/>
              <a:t>2021-2024: </a:t>
            </a:r>
            <a:r>
              <a:rPr lang="en-US" altLang="zh-CN" sz="1800" dirty="0">
                <a:solidFill>
                  <a:srgbClr val="0070C0"/>
                </a:solidFill>
              </a:rPr>
              <a:t>+1000 CPU cores/ year</a:t>
            </a:r>
          </a:p>
          <a:p>
            <a:pPr lvl="1" indent="-288000">
              <a:buFont typeface="Calibri" panose="020F0502020204030204" pitchFamily="34" charset="0"/>
              <a:buChar char="—"/>
            </a:pPr>
            <a:r>
              <a:rPr lang="en-US" altLang="zh-CN" sz="1800" dirty="0"/>
              <a:t>2025-2030: </a:t>
            </a:r>
            <a:r>
              <a:rPr lang="en-US" altLang="zh-CN" sz="1800" dirty="0">
                <a:solidFill>
                  <a:srgbClr val="C00000"/>
                </a:solidFill>
              </a:rPr>
              <a:t>+2000 CPU cores/year</a:t>
            </a:r>
          </a:p>
          <a:p>
            <a:pPr lvl="1"/>
            <a:endParaRPr lang="en-US" altLang="zh-CN" sz="1600" dirty="0"/>
          </a:p>
        </p:txBody>
      </p:sp>
      <p:graphicFrame>
        <p:nvGraphicFramePr>
          <p:cNvPr id="6" name="图表 5">
            <a:extLst>
              <a:ext uri="{FF2B5EF4-FFF2-40B4-BE49-F238E27FC236}">
                <a16:creationId xmlns:a16="http://schemas.microsoft.com/office/drawing/2014/main" id="{02EA1470-67C5-441C-B3B7-8A638E7CACBF}"/>
              </a:ext>
            </a:extLst>
          </p:cNvPr>
          <p:cNvGraphicFramePr>
            <a:graphicFrameLocks/>
          </p:cNvGraphicFramePr>
          <p:nvPr>
            <p:extLst>
              <p:ext uri="{D42A27DB-BD31-4B8C-83A1-F6EECF244321}">
                <p14:modId xmlns:p14="http://schemas.microsoft.com/office/powerpoint/2010/main" val="2341025106"/>
              </p:ext>
            </p:extLst>
          </p:nvPr>
        </p:nvGraphicFramePr>
        <p:xfrm>
          <a:off x="123416" y="4467059"/>
          <a:ext cx="4370047" cy="2053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内容占位符 3">
            <a:extLst>
              <a:ext uri="{FF2B5EF4-FFF2-40B4-BE49-F238E27FC236}">
                <a16:creationId xmlns:a16="http://schemas.microsoft.com/office/drawing/2014/main" id="{11322EE8-90E1-474D-B091-F3B5B735C7B8}"/>
              </a:ext>
            </a:extLst>
          </p:cNvPr>
          <p:cNvGraphicFramePr>
            <a:graphicFrameLocks/>
          </p:cNvGraphicFramePr>
          <p:nvPr>
            <p:extLst>
              <p:ext uri="{D42A27DB-BD31-4B8C-83A1-F6EECF244321}">
                <p14:modId xmlns:p14="http://schemas.microsoft.com/office/powerpoint/2010/main" val="2902260426"/>
              </p:ext>
            </p:extLst>
          </p:nvPr>
        </p:nvGraphicFramePr>
        <p:xfrm>
          <a:off x="4644928" y="4386876"/>
          <a:ext cx="4409315" cy="2159779"/>
        </p:xfrm>
        <a:graphic>
          <a:graphicData uri="http://schemas.openxmlformats.org/drawingml/2006/chart">
            <c:chart xmlns:c="http://schemas.openxmlformats.org/drawingml/2006/chart" xmlns:r="http://schemas.openxmlformats.org/officeDocument/2006/relationships" r:id="rId3"/>
          </a:graphicData>
        </a:graphic>
      </p:graphicFrame>
      <p:sp>
        <p:nvSpPr>
          <p:cNvPr id="3" name="灯片编号占位符 2">
            <a:extLst>
              <a:ext uri="{FF2B5EF4-FFF2-40B4-BE49-F238E27FC236}">
                <a16:creationId xmlns:a16="http://schemas.microsoft.com/office/drawing/2014/main" id="{887826A3-3194-4AB2-B320-0614580F887A}"/>
              </a:ext>
            </a:extLst>
          </p:cNvPr>
          <p:cNvSpPr>
            <a:spLocks noGrp="1"/>
          </p:cNvSpPr>
          <p:nvPr>
            <p:ph type="sldNum" sz="quarter" idx="12"/>
          </p:nvPr>
        </p:nvSpPr>
        <p:spPr/>
        <p:txBody>
          <a:bodyPr/>
          <a:lstStyle/>
          <a:p>
            <a:fld id="{BB0E14E2-FA62-4C79-9B07-10B4E017B998}" type="slidenum">
              <a:rPr lang="zh-CN" altLang="en-US" smtClean="0"/>
              <a:t>23</a:t>
            </a:fld>
            <a:endParaRPr lang="zh-CN" altLang="en-US"/>
          </a:p>
        </p:txBody>
      </p:sp>
    </p:spTree>
    <p:extLst>
      <p:ext uri="{BB962C8B-B14F-4D97-AF65-F5344CB8AC3E}">
        <p14:creationId xmlns:p14="http://schemas.microsoft.com/office/powerpoint/2010/main" val="267479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Improvement of Analyses Speed</a:t>
            </a:r>
            <a:endParaRPr lang="zh-CN" altLang="en-US" sz="4000" b="1" dirty="0">
              <a:solidFill>
                <a:srgbClr val="FFFF00"/>
              </a:solidFill>
            </a:endParaRPr>
          </a:p>
        </p:txBody>
      </p:sp>
      <p:sp>
        <p:nvSpPr>
          <p:cNvPr id="5" name="内容占位符 4"/>
          <p:cNvSpPr>
            <a:spLocks noGrp="1"/>
          </p:cNvSpPr>
          <p:nvPr>
            <p:ph idx="1"/>
          </p:nvPr>
        </p:nvSpPr>
        <p:spPr>
          <a:xfrm>
            <a:off x="306661" y="1061228"/>
            <a:ext cx="5701166" cy="5541371"/>
          </a:xfrm>
        </p:spPr>
        <p:txBody>
          <a:bodyPr>
            <a:noAutofit/>
          </a:bodyPr>
          <a:lstStyle/>
          <a:p>
            <a:r>
              <a:rPr lang="en-US" altLang="zh-CN" sz="2000" dirty="0"/>
              <a:t>For specific decay modes of physics analyses, most events in DST file could be excluded through very simple selection criteria, such as number of good charge track, tag of charm mason or baryon</a:t>
            </a:r>
          </a:p>
          <a:p>
            <a:r>
              <a:rPr lang="en-US" altLang="zh-CN" sz="2000" dirty="0"/>
              <a:t>In current physics analyses strategy, frequent disk access is the </a:t>
            </a:r>
            <a:r>
              <a:rPr lang="en-US" altLang="zh-CN" sz="2000" dirty="0">
                <a:solidFill>
                  <a:srgbClr val="0070C0"/>
                </a:solidFill>
              </a:rPr>
              <a:t>bottleneck</a:t>
            </a:r>
            <a:r>
              <a:rPr lang="en-US" altLang="zh-CN" sz="2000" dirty="0"/>
              <a:t> block the improvement of analyses speed</a:t>
            </a:r>
          </a:p>
          <a:p>
            <a:r>
              <a:rPr lang="en-US" altLang="zh-CN" sz="2000" dirty="0"/>
              <a:t>This issue will become more serious with increasing of statistic of data sets.</a:t>
            </a:r>
          </a:p>
          <a:p>
            <a:r>
              <a:rPr lang="en-US" altLang="zh-CN" sz="2000" dirty="0"/>
              <a:t>Event tag provide a solution to access basic features of event without disk access</a:t>
            </a:r>
          </a:p>
          <a:p>
            <a:r>
              <a:rPr lang="en-US" altLang="zh-CN" sz="2000" dirty="0">
                <a:solidFill>
                  <a:srgbClr val="C00000"/>
                </a:solidFill>
              </a:rPr>
              <a:t>Tag-based analyses have been proved to </a:t>
            </a:r>
            <a:r>
              <a:rPr lang="en-US" altLang="zh-CN" sz="2000" dirty="0" err="1">
                <a:solidFill>
                  <a:srgbClr val="C00000"/>
                </a:solidFill>
              </a:rPr>
              <a:t>accelate</a:t>
            </a:r>
            <a:r>
              <a:rPr lang="en-US" altLang="zh-CN" sz="2000" dirty="0">
                <a:solidFill>
                  <a:srgbClr val="C00000"/>
                </a:solidFill>
              </a:rPr>
              <a:t> the physics analyses speed 20% -- 95%</a:t>
            </a:r>
          </a:p>
          <a:p>
            <a:r>
              <a:rPr lang="en-US" altLang="zh-CN" sz="2000" dirty="0">
                <a:solidFill>
                  <a:srgbClr val="C00000"/>
                </a:solidFill>
              </a:rPr>
              <a:t>Challenge:</a:t>
            </a:r>
          </a:p>
          <a:p>
            <a:pPr lvl="1"/>
            <a:r>
              <a:rPr lang="en-US" altLang="zh-CN" sz="1800" dirty="0"/>
              <a:t>Selection of event features to satisfy each user’s requirement</a:t>
            </a:r>
          </a:p>
          <a:p>
            <a:pPr lvl="1"/>
            <a:r>
              <a:rPr lang="en-US" altLang="zh-CN" sz="1800" dirty="0"/>
              <a:t>Drive users’ acceptance</a:t>
            </a:r>
          </a:p>
        </p:txBody>
      </p:sp>
      <p:pic>
        <p:nvPicPr>
          <p:cNvPr id="6" name="图片 5">
            <a:extLst>
              <a:ext uri="{FF2B5EF4-FFF2-40B4-BE49-F238E27FC236}">
                <a16:creationId xmlns:a16="http://schemas.microsoft.com/office/drawing/2014/main" id="{C2EBD943-A15C-448B-B9B1-6B077987B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8723" y="990849"/>
            <a:ext cx="1852117" cy="1449212"/>
          </a:xfrm>
          <a:prstGeom prst="rect">
            <a:avLst/>
          </a:prstGeom>
        </p:spPr>
      </p:pic>
      <p:pic>
        <p:nvPicPr>
          <p:cNvPr id="7" name="图片 6">
            <a:extLst>
              <a:ext uri="{FF2B5EF4-FFF2-40B4-BE49-F238E27FC236}">
                <a16:creationId xmlns:a16="http://schemas.microsoft.com/office/drawing/2014/main" id="{03583D09-E3DD-4C3A-94D5-7A6C0A096B40}"/>
              </a:ext>
            </a:extLst>
          </p:cNvPr>
          <p:cNvPicPr>
            <a:picLocks noChangeAspect="1"/>
          </p:cNvPicPr>
          <p:nvPr/>
        </p:nvPicPr>
        <p:blipFill>
          <a:blip r:embed="rId3"/>
          <a:stretch>
            <a:fillRect/>
          </a:stretch>
        </p:blipFill>
        <p:spPr>
          <a:xfrm>
            <a:off x="6007827" y="2561533"/>
            <a:ext cx="2867838" cy="2035119"/>
          </a:xfrm>
          <a:prstGeom prst="rect">
            <a:avLst/>
          </a:prstGeom>
        </p:spPr>
      </p:pic>
      <p:pic>
        <p:nvPicPr>
          <p:cNvPr id="8" name="图片 7">
            <a:extLst>
              <a:ext uri="{FF2B5EF4-FFF2-40B4-BE49-F238E27FC236}">
                <a16:creationId xmlns:a16="http://schemas.microsoft.com/office/drawing/2014/main" id="{F90FB401-127A-4142-AB95-014A15721C48}"/>
              </a:ext>
            </a:extLst>
          </p:cNvPr>
          <p:cNvPicPr>
            <a:picLocks noChangeAspect="1"/>
          </p:cNvPicPr>
          <p:nvPr/>
        </p:nvPicPr>
        <p:blipFill>
          <a:blip r:embed="rId4"/>
          <a:stretch>
            <a:fillRect/>
          </a:stretch>
        </p:blipFill>
        <p:spPr>
          <a:xfrm>
            <a:off x="6036621" y="4724430"/>
            <a:ext cx="2867838" cy="2056396"/>
          </a:xfrm>
          <a:prstGeom prst="rect">
            <a:avLst/>
          </a:prstGeom>
        </p:spPr>
      </p:pic>
      <p:sp>
        <p:nvSpPr>
          <p:cNvPr id="9" name="灯片编号占位符 8">
            <a:extLst>
              <a:ext uri="{FF2B5EF4-FFF2-40B4-BE49-F238E27FC236}">
                <a16:creationId xmlns:a16="http://schemas.microsoft.com/office/drawing/2014/main" id="{6DBC3F4F-2CDC-4EEE-9EEC-5A37B706B170}"/>
              </a:ext>
            </a:extLst>
          </p:cNvPr>
          <p:cNvSpPr>
            <a:spLocks noGrp="1"/>
          </p:cNvSpPr>
          <p:nvPr>
            <p:ph type="sldNum" sz="quarter" idx="12"/>
          </p:nvPr>
        </p:nvSpPr>
        <p:spPr/>
        <p:txBody>
          <a:bodyPr/>
          <a:lstStyle/>
          <a:p>
            <a:fld id="{BB0E14E2-FA62-4C79-9B07-10B4E017B998}" type="slidenum">
              <a:rPr lang="zh-CN" altLang="en-US" smtClean="0"/>
              <a:t>24</a:t>
            </a:fld>
            <a:endParaRPr lang="zh-CN" altLang="en-US"/>
          </a:p>
        </p:txBody>
      </p:sp>
    </p:spTree>
    <p:extLst>
      <p:ext uri="{BB962C8B-B14F-4D97-AF65-F5344CB8AC3E}">
        <p14:creationId xmlns:p14="http://schemas.microsoft.com/office/powerpoint/2010/main" val="3169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9624" y="2437126"/>
            <a:ext cx="8656507" cy="4185055"/>
          </a:xfrm>
        </p:spPr>
        <p:txBody>
          <a:bodyPr>
            <a:normAutofit/>
          </a:bodyPr>
          <a:lstStyle/>
          <a:p>
            <a:pPr marL="396000" indent="-324000">
              <a:lnSpc>
                <a:spcPct val="100000"/>
              </a:lnSpc>
              <a:spcBef>
                <a:spcPts val="200"/>
              </a:spcBef>
            </a:pPr>
            <a:r>
              <a:rPr lang="en-US" altLang="zh-CN" sz="1800" dirty="0"/>
              <a:t>Current result of estimation of aging effect is acceptable, no ability to predict emergency situation.</a:t>
            </a:r>
          </a:p>
          <a:p>
            <a:pPr marL="396000" indent="-324000">
              <a:lnSpc>
                <a:spcPct val="100000"/>
              </a:lnSpc>
              <a:spcBef>
                <a:spcPts val="200"/>
              </a:spcBef>
            </a:pPr>
            <a:r>
              <a:rPr lang="en-US" altLang="zh-CN" sz="1800" dirty="0"/>
              <a:t>Noise and background have serious impact on efficiency and resolution for each sub-detector, </a:t>
            </a:r>
            <a:r>
              <a:rPr lang="en-US" altLang="zh-CN" sz="1800" dirty="0">
                <a:solidFill>
                  <a:srgbClr val="0070C0"/>
                </a:solidFill>
              </a:rPr>
              <a:t>optimization of reconstruction algorithms are very important to achieve accurate physics results</a:t>
            </a:r>
            <a:r>
              <a:rPr lang="en-US" altLang="zh-CN" sz="1800" dirty="0"/>
              <a:t>.</a:t>
            </a:r>
          </a:p>
          <a:p>
            <a:pPr marL="396000" indent="-324000">
              <a:lnSpc>
                <a:spcPct val="100000"/>
              </a:lnSpc>
              <a:spcBef>
                <a:spcPts val="200"/>
              </a:spcBef>
            </a:pPr>
            <a:r>
              <a:rPr lang="en-US" altLang="zh-CN" sz="1800" dirty="0">
                <a:solidFill>
                  <a:srgbClr val="C00000"/>
                </a:solidFill>
              </a:rPr>
              <a:t>Software</a:t>
            </a:r>
            <a:r>
              <a:rPr lang="en-US" altLang="zh-CN" sz="1800" dirty="0"/>
              <a:t> development and cosmic ray data analyses for </a:t>
            </a:r>
            <a:r>
              <a:rPr lang="en-US" altLang="zh-CN" sz="1800" dirty="0">
                <a:solidFill>
                  <a:srgbClr val="C00000"/>
                </a:solidFill>
              </a:rPr>
              <a:t>CGEM-IT</a:t>
            </a:r>
            <a:r>
              <a:rPr lang="en-US" altLang="zh-CN" sz="1800" dirty="0"/>
              <a:t> is in good progress.</a:t>
            </a:r>
          </a:p>
          <a:p>
            <a:pPr marL="396000" indent="-324000">
              <a:lnSpc>
                <a:spcPct val="100000"/>
              </a:lnSpc>
              <a:spcBef>
                <a:spcPts val="200"/>
              </a:spcBef>
            </a:pPr>
            <a:r>
              <a:rPr lang="en-US" altLang="zh-CN" sz="1800" dirty="0"/>
              <a:t>Significant progress of systematic errors study, more efforts are expected to achieve </a:t>
            </a:r>
            <a:r>
              <a:rPr lang="en-US" altLang="zh-CN" sz="1800" dirty="0">
                <a:solidFill>
                  <a:srgbClr val="C00000"/>
                </a:solidFill>
              </a:rPr>
              <a:t>systematic errors of tracking and PID 0.5% </a:t>
            </a:r>
          </a:p>
          <a:p>
            <a:pPr marL="396000" indent="-324000">
              <a:lnSpc>
                <a:spcPct val="100000"/>
              </a:lnSpc>
              <a:spcBef>
                <a:spcPts val="200"/>
              </a:spcBef>
            </a:pPr>
            <a:r>
              <a:rPr lang="en-US" altLang="zh-CN" sz="1800" dirty="0">
                <a:solidFill>
                  <a:srgbClr val="C00000"/>
                </a:solidFill>
              </a:rPr>
              <a:t>Upgrade of BOSS has a high priority for stable operation in next 10 years.</a:t>
            </a:r>
          </a:p>
          <a:p>
            <a:pPr lvl="1" indent="-288000">
              <a:lnSpc>
                <a:spcPct val="100000"/>
              </a:lnSpc>
              <a:spcBef>
                <a:spcPts val="200"/>
              </a:spcBef>
              <a:buFont typeface="Calibri" panose="020F0502020204030204" pitchFamily="34" charset="0"/>
              <a:buChar char="—"/>
            </a:pPr>
            <a:r>
              <a:rPr lang="en-US" altLang="zh-CN" sz="1800" dirty="0"/>
              <a:t>A complicated system project</a:t>
            </a:r>
          </a:p>
          <a:p>
            <a:pPr lvl="1" indent="-288000">
              <a:lnSpc>
                <a:spcPct val="100000"/>
              </a:lnSpc>
              <a:spcBef>
                <a:spcPts val="200"/>
              </a:spcBef>
              <a:buFont typeface="Calibri" panose="020F0502020204030204" pitchFamily="34" charset="0"/>
              <a:buChar char="—"/>
            </a:pPr>
            <a:r>
              <a:rPr lang="en-US" altLang="zh-CN" sz="1800" dirty="0"/>
              <a:t>Program evaluation, Review and Implementation</a:t>
            </a:r>
          </a:p>
          <a:p>
            <a:pPr marL="396000" indent="-324000">
              <a:lnSpc>
                <a:spcPct val="100000"/>
              </a:lnSpc>
              <a:spcBef>
                <a:spcPts val="200"/>
              </a:spcBef>
            </a:pPr>
            <a:r>
              <a:rPr lang="en-US" altLang="zh-CN" sz="1800" dirty="0"/>
              <a:t>Optimization and update of online event filter and online data quality monitoring.</a:t>
            </a:r>
          </a:p>
          <a:p>
            <a:pPr marL="396000" indent="-324000">
              <a:lnSpc>
                <a:spcPct val="100000"/>
              </a:lnSpc>
              <a:spcBef>
                <a:spcPts val="200"/>
              </a:spcBef>
            </a:pPr>
            <a:r>
              <a:rPr lang="en-US" altLang="zh-CN" sz="1800" dirty="0"/>
              <a:t>An estimation of requirement of computing and storage for BEPC3 era.</a:t>
            </a:r>
          </a:p>
          <a:p>
            <a:pPr marL="396000" indent="-324000">
              <a:lnSpc>
                <a:spcPct val="100000"/>
              </a:lnSpc>
              <a:spcBef>
                <a:spcPts val="200"/>
              </a:spcBef>
            </a:pPr>
            <a:r>
              <a:rPr lang="en-US" altLang="zh-CN" sz="1800" dirty="0"/>
              <a:t>Enhance cooperation</a:t>
            </a:r>
          </a:p>
        </p:txBody>
      </p:sp>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209035"/>
            <a:ext cx="7886700" cy="1325563"/>
          </a:xfrm>
        </p:spPr>
        <p:txBody>
          <a:bodyPr>
            <a:normAutofit/>
          </a:bodyPr>
          <a:lstStyle/>
          <a:p>
            <a:r>
              <a:rPr lang="en-US" altLang="zh-CN" sz="4000" b="1" dirty="0">
                <a:solidFill>
                  <a:srgbClr val="FFFF00"/>
                </a:solidFill>
              </a:rPr>
              <a:t>Summary and Plan</a:t>
            </a:r>
            <a:endParaRPr lang="zh-CN" altLang="en-US" sz="4000" b="1" dirty="0">
              <a:solidFill>
                <a:srgbClr val="FFFF00"/>
              </a:solidFill>
            </a:endParaRPr>
          </a:p>
        </p:txBody>
      </p:sp>
      <p:sp>
        <p:nvSpPr>
          <p:cNvPr id="6" name="文本框 5"/>
          <p:cNvSpPr txBox="1"/>
          <p:nvPr/>
        </p:nvSpPr>
        <p:spPr>
          <a:xfrm>
            <a:off x="6682470" y="6341739"/>
            <a:ext cx="1683602" cy="461665"/>
          </a:xfrm>
          <a:prstGeom prst="rect">
            <a:avLst/>
          </a:prstGeom>
          <a:noFill/>
        </p:spPr>
        <p:txBody>
          <a:bodyPr wrap="none" rtlCol="0">
            <a:spAutoFit/>
          </a:bodyPr>
          <a:lstStyle/>
          <a:p>
            <a:r>
              <a:rPr lang="en-US" altLang="zh-CN" sz="2400" b="1" dirty="0">
                <a:solidFill>
                  <a:srgbClr val="FF0000"/>
                </a:solidFill>
                <a:latin typeface="Segoe UI Symbol" panose="020B0502040204020203" pitchFamily="34" charset="0"/>
                <a:ea typeface="Segoe UI Symbol" panose="020B0502040204020203" pitchFamily="34" charset="0"/>
              </a:rPr>
              <a:t>Thank you!</a:t>
            </a:r>
            <a:endParaRPr lang="zh-CN" altLang="en-US" sz="2400" b="1" dirty="0">
              <a:solidFill>
                <a:srgbClr val="FF0000"/>
              </a:solidFill>
              <a:latin typeface="Segoe UI Symbol" panose="020B0502040204020203" pitchFamily="34" charset="0"/>
            </a:endParaRPr>
          </a:p>
        </p:txBody>
      </p:sp>
      <p:sp>
        <p:nvSpPr>
          <p:cNvPr id="5" name="文本框 4">
            <a:extLst>
              <a:ext uri="{FF2B5EF4-FFF2-40B4-BE49-F238E27FC236}">
                <a16:creationId xmlns:a16="http://schemas.microsoft.com/office/drawing/2014/main" id="{988A6621-B2E7-46F3-83F1-8F8992B95B2F}"/>
              </a:ext>
            </a:extLst>
          </p:cNvPr>
          <p:cNvSpPr txBox="1"/>
          <p:nvPr/>
        </p:nvSpPr>
        <p:spPr>
          <a:xfrm flipH="1">
            <a:off x="628650" y="992945"/>
            <a:ext cx="8165726" cy="1446550"/>
          </a:xfrm>
          <a:prstGeom prst="rect">
            <a:avLst/>
          </a:prstGeom>
          <a:noFill/>
        </p:spPr>
        <p:txBody>
          <a:bodyPr wrap="square" rtlCol="0">
            <a:spAutoFit/>
          </a:bodyPr>
          <a:lstStyle/>
          <a:p>
            <a:r>
              <a:rPr lang="en-US" altLang="zh-CN" sz="2200" dirty="0">
                <a:solidFill>
                  <a:schemeClr val="accent5"/>
                </a:solidFill>
              </a:rPr>
              <a:t>Towards High Statistic, High Energy; High Noise/Background</a:t>
            </a:r>
          </a:p>
          <a:p>
            <a:r>
              <a:rPr lang="en-US" altLang="zh-CN" sz="2200" dirty="0">
                <a:solidFill>
                  <a:srgbClr val="C00000"/>
                </a:solidFill>
              </a:rPr>
              <a:t>Stable Operation of Detector and Software, High Efficiency and Precise Resolution, Accurate Simulation and Computing resource Utilization </a:t>
            </a:r>
          </a:p>
          <a:p>
            <a:r>
              <a:rPr lang="en-US" altLang="zh-CN" sz="2200" dirty="0">
                <a:solidFill>
                  <a:srgbClr val="FF0000"/>
                </a:solidFill>
                <a:sym typeface="Wingdings" panose="05000000000000000000" pitchFamily="2" charset="2"/>
              </a:rPr>
              <a:t> Correctness, Precision and Speediness of Physics Output</a:t>
            </a:r>
            <a:endParaRPr lang="zh-CN" altLang="en-US" sz="2200" dirty="0">
              <a:solidFill>
                <a:srgbClr val="FF0000"/>
              </a:solidFill>
            </a:endParaRPr>
          </a:p>
        </p:txBody>
      </p:sp>
      <p:sp>
        <p:nvSpPr>
          <p:cNvPr id="7" name="灯片编号占位符 6">
            <a:extLst>
              <a:ext uri="{FF2B5EF4-FFF2-40B4-BE49-F238E27FC236}">
                <a16:creationId xmlns:a16="http://schemas.microsoft.com/office/drawing/2014/main" id="{062D22ED-34B9-418A-A0EC-21BEBDF1525A}"/>
              </a:ext>
            </a:extLst>
          </p:cNvPr>
          <p:cNvSpPr>
            <a:spLocks noGrp="1"/>
          </p:cNvSpPr>
          <p:nvPr>
            <p:ph type="sldNum" sz="quarter" idx="12"/>
          </p:nvPr>
        </p:nvSpPr>
        <p:spPr/>
        <p:txBody>
          <a:bodyPr/>
          <a:lstStyle/>
          <a:p>
            <a:fld id="{BB0E14E2-FA62-4C79-9B07-10B4E017B998}" type="slidenum">
              <a:rPr lang="zh-CN" altLang="en-US" smtClean="0"/>
              <a:t>25</a:t>
            </a:fld>
            <a:endParaRPr lang="zh-CN" altLang="en-US"/>
          </a:p>
        </p:txBody>
      </p:sp>
    </p:spTree>
    <p:extLst>
      <p:ext uri="{BB962C8B-B14F-4D97-AF65-F5344CB8AC3E}">
        <p14:creationId xmlns:p14="http://schemas.microsoft.com/office/powerpoint/2010/main" val="90094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9410" y="1521422"/>
            <a:ext cx="5710884" cy="4351338"/>
          </a:xfrm>
        </p:spPr>
        <p:txBody>
          <a:bodyPr>
            <a:normAutofit/>
          </a:bodyPr>
          <a:lstStyle/>
          <a:p>
            <a:r>
              <a:rPr lang="en-US" altLang="zh-CN" sz="2000" dirty="0">
                <a:solidFill>
                  <a:srgbClr val="C00000"/>
                </a:solidFill>
              </a:rPr>
              <a:t>Advantage</a:t>
            </a:r>
          </a:p>
          <a:p>
            <a:pPr lvl="1">
              <a:lnSpc>
                <a:spcPct val="100000"/>
              </a:lnSpc>
              <a:spcBef>
                <a:spcPts val="0"/>
              </a:spcBef>
              <a:buFont typeface="Wingdings" panose="05000000000000000000" pitchFamily="2" charset="2"/>
              <a:buChar char="ü"/>
            </a:pPr>
            <a:r>
              <a:rPr lang="en-US" altLang="zh-CN" sz="1800" dirty="0">
                <a:solidFill>
                  <a:schemeClr val="accent5"/>
                </a:solidFill>
              </a:rPr>
              <a:t>Clean data sample, low background/noise</a:t>
            </a:r>
          </a:p>
          <a:p>
            <a:pPr lvl="1">
              <a:lnSpc>
                <a:spcPct val="100000"/>
              </a:lnSpc>
              <a:spcBef>
                <a:spcPts val="0"/>
              </a:spcBef>
              <a:buFont typeface="Wingdings" panose="05000000000000000000" pitchFamily="2" charset="2"/>
              <a:buChar char="ü"/>
            </a:pPr>
            <a:r>
              <a:rPr lang="en-US" altLang="zh-CN" sz="1800" dirty="0">
                <a:solidFill>
                  <a:schemeClr val="accent5"/>
                </a:solidFill>
              </a:rPr>
              <a:t>High efficiency and resolution</a:t>
            </a:r>
          </a:p>
          <a:p>
            <a:pPr lvl="1">
              <a:lnSpc>
                <a:spcPct val="100000"/>
              </a:lnSpc>
              <a:spcBef>
                <a:spcPts val="0"/>
              </a:spcBef>
              <a:buFont typeface="Wingdings" panose="05000000000000000000" pitchFamily="2" charset="2"/>
              <a:buChar char="ü"/>
            </a:pPr>
            <a:r>
              <a:rPr lang="en-US" altLang="zh-CN" sz="1800" dirty="0"/>
              <a:t>Known initial state of event (quantum number and four momentum)</a:t>
            </a:r>
          </a:p>
          <a:p>
            <a:pPr lvl="1">
              <a:lnSpc>
                <a:spcPct val="100000"/>
              </a:lnSpc>
              <a:spcBef>
                <a:spcPts val="0"/>
              </a:spcBef>
              <a:buFont typeface="Wingdings" panose="05000000000000000000" pitchFamily="2" charset="2"/>
              <a:buChar char="ü"/>
            </a:pPr>
            <a:r>
              <a:rPr lang="en-US" altLang="zh-CN" sz="1800" dirty="0"/>
              <a:t>Pair production near threshold</a:t>
            </a:r>
          </a:p>
          <a:p>
            <a:pPr lvl="1">
              <a:lnSpc>
                <a:spcPct val="100000"/>
              </a:lnSpc>
              <a:spcBef>
                <a:spcPts val="0"/>
              </a:spcBef>
              <a:buFont typeface="Wingdings" panose="05000000000000000000" pitchFamily="2" charset="2"/>
              <a:buChar char="ü"/>
            </a:pPr>
            <a:r>
              <a:rPr lang="en-US" altLang="zh-CN" sz="1800" dirty="0"/>
              <a:t>Quantum coherent effect</a:t>
            </a:r>
          </a:p>
          <a:p>
            <a:pPr marL="457200" lvl="1" indent="0">
              <a:lnSpc>
                <a:spcPct val="100000"/>
              </a:lnSpc>
              <a:spcBef>
                <a:spcPts val="0"/>
              </a:spcBef>
              <a:buNone/>
            </a:pPr>
            <a:endParaRPr lang="en-US" altLang="zh-CN" sz="1800" dirty="0"/>
          </a:p>
          <a:p>
            <a:r>
              <a:rPr lang="en-US" altLang="zh-CN" sz="2000" dirty="0">
                <a:solidFill>
                  <a:srgbClr val="C00000"/>
                </a:solidFill>
              </a:rPr>
              <a:t>Competition and Complementary</a:t>
            </a:r>
          </a:p>
          <a:p>
            <a:pPr lvl="1">
              <a:buFont typeface="Wingdings" panose="05000000000000000000" pitchFamily="2" charset="2"/>
              <a:buChar char="Ø"/>
            </a:pPr>
            <a:r>
              <a:rPr lang="en-US" altLang="zh-CN" sz="1600" dirty="0">
                <a:solidFill>
                  <a:srgbClr val="00B0F0"/>
                </a:solidFill>
              </a:rPr>
              <a:t>Belle II Experiment</a:t>
            </a:r>
            <a:r>
              <a:rPr lang="en-US" altLang="zh-CN" sz="1600" dirty="0"/>
              <a:t>: high luminosity, ISR production, </a:t>
            </a:r>
            <a:r>
              <a:rPr lang="en-US" altLang="zh-CN" sz="1600" dirty="0">
                <a:solidFill>
                  <a:schemeClr val="accent5"/>
                </a:solidFill>
              </a:rPr>
              <a:t>low efficiency</a:t>
            </a:r>
          </a:p>
          <a:p>
            <a:pPr lvl="1">
              <a:buFont typeface="Wingdings" panose="05000000000000000000" pitchFamily="2" charset="2"/>
              <a:buChar char="Ø"/>
            </a:pPr>
            <a:r>
              <a:rPr lang="en-US" altLang="zh-CN" sz="1600" dirty="0" err="1">
                <a:solidFill>
                  <a:srgbClr val="00B0F0"/>
                </a:solidFill>
              </a:rPr>
              <a:t>LHCb</a:t>
            </a:r>
            <a:r>
              <a:rPr lang="en-US" altLang="zh-CN" sz="1600" dirty="0">
                <a:solidFill>
                  <a:srgbClr val="00B0F0"/>
                </a:solidFill>
              </a:rPr>
              <a:t>    Experiment</a:t>
            </a:r>
            <a:r>
              <a:rPr lang="en-US" altLang="zh-CN" sz="1600" dirty="0"/>
              <a:t>: extremely high cross section, all quantum state, </a:t>
            </a:r>
            <a:r>
              <a:rPr lang="en-US" altLang="zh-CN" sz="1600" dirty="0">
                <a:solidFill>
                  <a:schemeClr val="accent5"/>
                </a:solidFill>
              </a:rPr>
              <a:t>small acceptance region</a:t>
            </a:r>
          </a:p>
          <a:p>
            <a:pPr lvl="1">
              <a:buFont typeface="Wingdings" panose="05000000000000000000" pitchFamily="2" charset="2"/>
              <a:buChar char="Ø"/>
            </a:pPr>
            <a:r>
              <a:rPr lang="en-US" altLang="zh-CN" sz="1600" dirty="0">
                <a:solidFill>
                  <a:srgbClr val="00B0F0"/>
                </a:solidFill>
              </a:rPr>
              <a:t>PANDA Experiment</a:t>
            </a:r>
            <a:r>
              <a:rPr lang="en-US" altLang="zh-CN" sz="1600" dirty="0"/>
              <a:t>: start data taking in 2026</a:t>
            </a:r>
          </a:p>
          <a:p>
            <a:pPr lvl="1">
              <a:buFont typeface="Wingdings" panose="05000000000000000000" pitchFamily="2" charset="2"/>
              <a:buChar char="Ø"/>
            </a:pPr>
            <a:r>
              <a:rPr lang="en-US" altLang="zh-CN" sz="1600" dirty="0" err="1">
                <a:solidFill>
                  <a:srgbClr val="00B0F0"/>
                </a:solidFill>
              </a:rPr>
              <a:t>GlueX</a:t>
            </a:r>
            <a:r>
              <a:rPr lang="en-US" altLang="zh-CN" sz="1600" dirty="0">
                <a:solidFill>
                  <a:srgbClr val="00B0F0"/>
                </a:solidFill>
              </a:rPr>
              <a:t>   Experiment</a:t>
            </a:r>
            <a:r>
              <a:rPr lang="en-US" altLang="zh-CN" sz="1600" dirty="0"/>
              <a:t>: spectrum of light-mass hybrid mesons</a:t>
            </a:r>
            <a:endParaRPr lang="zh-CN" altLang="en-US" sz="1600" dirty="0"/>
          </a:p>
        </p:txBody>
      </p:sp>
      <p:pic>
        <p:nvPicPr>
          <p:cNvPr id="4" name="图片 3"/>
          <p:cNvPicPr>
            <a:picLocks noChangeAspect="1"/>
          </p:cNvPicPr>
          <p:nvPr/>
        </p:nvPicPr>
        <p:blipFill>
          <a:blip r:embed="rId2"/>
          <a:stretch>
            <a:fillRect/>
          </a:stretch>
        </p:blipFill>
        <p:spPr>
          <a:xfrm>
            <a:off x="6573606" y="1022474"/>
            <a:ext cx="2326296" cy="1742673"/>
          </a:xfrm>
          <a:prstGeom prst="rect">
            <a:avLst/>
          </a:prstGeom>
        </p:spPr>
      </p:pic>
      <p:pic>
        <p:nvPicPr>
          <p:cNvPr id="5" name="图片 4"/>
          <p:cNvPicPr>
            <a:picLocks noChangeAspect="1"/>
          </p:cNvPicPr>
          <p:nvPr/>
        </p:nvPicPr>
        <p:blipFill>
          <a:blip r:embed="rId3"/>
          <a:stretch>
            <a:fillRect/>
          </a:stretch>
        </p:blipFill>
        <p:spPr>
          <a:xfrm>
            <a:off x="6574836" y="2847545"/>
            <a:ext cx="2266437" cy="1214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978" y="5433125"/>
            <a:ext cx="1901800" cy="125214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163" y="944486"/>
            <a:ext cx="609601" cy="49682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9534" y="2597324"/>
            <a:ext cx="838200" cy="558800"/>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3245" y="4214592"/>
            <a:ext cx="1688023" cy="1066120"/>
          </a:xfrm>
          <a:prstGeom prst="rect">
            <a:avLst/>
          </a:prstGeom>
        </p:spPr>
      </p:pic>
      <p:pic>
        <p:nvPicPr>
          <p:cNvPr id="10"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8015" y="4386876"/>
            <a:ext cx="921983" cy="210327"/>
          </a:xfrm>
          <a:prstGeom prst="rect">
            <a:avLst/>
          </a:prstGeom>
        </p:spPr>
      </p:pic>
      <p:sp>
        <p:nvSpPr>
          <p:cNvPr id="11" name="矩形 10"/>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229518"/>
            <a:ext cx="7886700" cy="1325563"/>
          </a:xfrm>
        </p:spPr>
        <p:txBody>
          <a:bodyPr>
            <a:normAutofit/>
          </a:bodyPr>
          <a:lstStyle/>
          <a:p>
            <a:r>
              <a:rPr lang="en-US" altLang="zh-CN" sz="3200" b="1" dirty="0">
                <a:solidFill>
                  <a:srgbClr val="FFFF00"/>
                </a:solidFill>
              </a:rPr>
              <a:t>Advantage and Competition/Complementary</a:t>
            </a:r>
            <a:endParaRPr lang="zh-CN" altLang="en-US" sz="3200" dirty="0"/>
          </a:p>
        </p:txBody>
      </p:sp>
      <p:sp>
        <p:nvSpPr>
          <p:cNvPr id="12" name="灯片编号占位符 11">
            <a:extLst>
              <a:ext uri="{FF2B5EF4-FFF2-40B4-BE49-F238E27FC236}">
                <a16:creationId xmlns:a16="http://schemas.microsoft.com/office/drawing/2014/main" id="{EA9D76E7-0C8A-46B6-A1F6-562C287EE1D5}"/>
              </a:ext>
            </a:extLst>
          </p:cNvPr>
          <p:cNvSpPr>
            <a:spLocks noGrp="1"/>
          </p:cNvSpPr>
          <p:nvPr>
            <p:ph type="sldNum" sz="quarter" idx="12"/>
          </p:nvPr>
        </p:nvSpPr>
        <p:spPr/>
        <p:txBody>
          <a:bodyPr/>
          <a:lstStyle/>
          <a:p>
            <a:fld id="{BB0E14E2-FA62-4C79-9B07-10B4E017B998}" type="slidenum">
              <a:rPr lang="zh-CN" altLang="en-US" smtClean="0"/>
              <a:t>3</a:t>
            </a:fld>
            <a:endParaRPr lang="zh-CN" altLang="en-US"/>
          </a:p>
        </p:txBody>
      </p:sp>
    </p:spTree>
    <p:extLst>
      <p:ext uri="{BB962C8B-B14F-4D97-AF65-F5344CB8AC3E}">
        <p14:creationId xmlns:p14="http://schemas.microsoft.com/office/powerpoint/2010/main" val="350904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209035"/>
            <a:ext cx="7886700" cy="1325563"/>
          </a:xfrm>
        </p:spPr>
        <p:txBody>
          <a:bodyPr/>
          <a:lstStyle/>
          <a:p>
            <a:r>
              <a:rPr lang="en-US" altLang="zh-CN" b="1" dirty="0">
                <a:solidFill>
                  <a:srgbClr val="FFFF00"/>
                </a:solidFill>
              </a:rPr>
              <a:t>Challenges </a:t>
            </a:r>
            <a:r>
              <a:rPr lang="en-US" altLang="zh-CN" b="1" i="1" dirty="0">
                <a:solidFill>
                  <a:srgbClr val="FFFF00"/>
                </a:solidFill>
                <a:latin typeface="Times New Roman" panose="02020603050405020304" pitchFamily="18" charset="0"/>
                <a:cs typeface="Times New Roman" panose="02020603050405020304" pitchFamily="18" charset="0"/>
              </a:rPr>
              <a:t>for</a:t>
            </a:r>
            <a:r>
              <a:rPr lang="en-US" altLang="zh-CN" b="1" dirty="0">
                <a:solidFill>
                  <a:srgbClr val="FFFF00"/>
                </a:solidFill>
              </a:rPr>
              <a:t> BESIII</a:t>
            </a:r>
            <a:endParaRPr lang="zh-CN" altLang="en-US" b="1" dirty="0">
              <a:solidFill>
                <a:srgbClr val="FFFF00"/>
              </a:solidFill>
            </a:endParaRPr>
          </a:p>
        </p:txBody>
      </p:sp>
      <p:sp>
        <p:nvSpPr>
          <p:cNvPr id="5" name="文本框 4"/>
          <p:cNvSpPr txBox="1"/>
          <p:nvPr/>
        </p:nvSpPr>
        <p:spPr>
          <a:xfrm>
            <a:off x="2643631" y="922571"/>
            <a:ext cx="6500369" cy="369332"/>
          </a:xfrm>
          <a:prstGeom prst="rect">
            <a:avLst/>
          </a:prstGeom>
          <a:noFill/>
        </p:spPr>
        <p:txBody>
          <a:bodyPr wrap="none" rtlCol="0">
            <a:spAutoFit/>
          </a:bodyPr>
          <a:lstStyle/>
          <a:p>
            <a:r>
              <a:rPr lang="en-US" altLang="zh-CN" i="1" dirty="0">
                <a:solidFill>
                  <a:srgbClr val="C00000"/>
                </a:solidFill>
                <a:latin typeface="Times New Roman" panose="02020603050405020304" pitchFamily="18" charset="0"/>
                <a:cs typeface="Times New Roman" panose="02020603050405020304" pitchFamily="18" charset="0"/>
              </a:rPr>
              <a:t>Most are Software, not Just Software, but also Detector and Physics.</a:t>
            </a:r>
            <a:endParaRPr lang="zh-CN" altLang="en-US" i="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文本框 6"/>
              <p:cNvSpPr txBox="1"/>
              <p:nvPr/>
            </p:nvSpPr>
            <p:spPr>
              <a:xfrm>
                <a:off x="566940" y="1839192"/>
                <a:ext cx="3713348" cy="2277547"/>
              </a:xfrm>
              <a:prstGeom prst="rect">
                <a:avLst/>
              </a:prstGeom>
              <a:noFill/>
              <a:ln>
                <a:solidFill>
                  <a:schemeClr val="accent1"/>
                </a:solidFill>
              </a:ln>
            </p:spPr>
            <p:txBody>
              <a:bodyPr wrap="square" rtlCol="0">
                <a:spAutoFit/>
              </a:bodyPr>
              <a:lstStyle/>
              <a:p>
                <a:pPr marL="180000" indent="-180000">
                  <a:spcBef>
                    <a:spcPts val="600"/>
                  </a:spcBef>
                  <a:buFont typeface="Arial" panose="020B0604020202020204" pitchFamily="34" charset="0"/>
                  <a:buChar char="•"/>
                </a:pPr>
                <a:r>
                  <a:rPr lang="en-US" altLang="zh-CN" dirty="0"/>
                  <a:t>Stable Operation in next 10 years</a:t>
                </a:r>
              </a:p>
              <a:p>
                <a:pPr marL="504000" lvl="1" indent="-216000">
                  <a:spcBef>
                    <a:spcPts val="300"/>
                  </a:spcBef>
                  <a:buFont typeface="Wingdings" panose="05000000000000000000" pitchFamily="2" charset="2"/>
                  <a:buChar char="ü"/>
                </a:pPr>
                <a:r>
                  <a:rPr lang="en-US" altLang="zh-CN" sz="1600" dirty="0"/>
                  <a:t>Aging Effect and Lifetime</a:t>
                </a:r>
              </a:p>
              <a:p>
                <a:pPr marL="180000" indent="-180000">
                  <a:spcBef>
                    <a:spcPts val="600"/>
                  </a:spcBef>
                  <a:buFont typeface="Arial" panose="020B0604020202020204" pitchFamily="34" charset="0"/>
                  <a:buChar char="•"/>
                </a:pPr>
                <a:r>
                  <a:rPr lang="en-US" altLang="zh-CN" dirty="0"/>
                  <a:t>Data Taking with </a:t>
                </a:r>
                <a14:m>
                  <m:oMath xmlns:m="http://schemas.openxmlformats.org/officeDocument/2006/math">
                    <m:r>
                      <a:rPr lang="en-US" altLang="zh-CN" i="1">
                        <a:latin typeface="Cambria Math" panose="02040503050406030204" pitchFamily="18" charset="0"/>
                        <a:ea typeface="Cambria Math" panose="02040503050406030204" pitchFamily="18" charset="0"/>
                      </a:rPr>
                      <m:t>×</m:t>
                    </m:r>
                  </m:oMath>
                </a14:m>
                <a:r>
                  <a:rPr lang="en-US" altLang="zh-CN" dirty="0"/>
                  <a:t>3 </a:t>
                </a:r>
                <a:r>
                  <a:rPr lang="en-US" altLang="zh-CN" i="1" dirty="0">
                    <a:latin typeface="Times New Roman" panose="02020603050405020304" pitchFamily="18" charset="0"/>
                    <a:cs typeface="Times New Roman" panose="02020603050405020304" pitchFamily="18" charset="0"/>
                  </a:rPr>
                  <a:t>L</a:t>
                </a:r>
                <a:r>
                  <a:rPr lang="en-US" altLang="zh-CN" dirty="0"/>
                  <a:t> and more noise</a:t>
                </a:r>
              </a:p>
              <a:p>
                <a:pPr marL="504000" lvl="1" indent="-216000">
                  <a:spcBef>
                    <a:spcPts val="300"/>
                  </a:spcBef>
                  <a:buFont typeface="Wingdings" panose="05000000000000000000" pitchFamily="2" charset="2"/>
                  <a:buChar char="ü"/>
                </a:pPr>
                <a:r>
                  <a:rPr lang="en-US" altLang="zh-CN" sz="1600" dirty="0"/>
                  <a:t>High Event Rate</a:t>
                </a:r>
              </a:p>
              <a:p>
                <a:pPr marL="180000" indent="-180000">
                  <a:spcBef>
                    <a:spcPts val="600"/>
                  </a:spcBef>
                  <a:buFont typeface="Arial" panose="020B0604020202020204" pitchFamily="34" charset="0"/>
                  <a:buChar char="•"/>
                </a:pPr>
                <a:r>
                  <a:rPr lang="en-US" altLang="zh-CN" dirty="0"/>
                  <a:t>Detector Performance</a:t>
                </a:r>
              </a:p>
              <a:p>
                <a:pPr marL="180000" indent="-180000">
                  <a:spcBef>
                    <a:spcPts val="600"/>
                  </a:spcBef>
                  <a:buFont typeface="Arial" panose="020B0604020202020204" pitchFamily="34" charset="0"/>
                  <a:buChar char="•"/>
                </a:pPr>
                <a:r>
                  <a:rPr lang="en-US" altLang="zh-CN" dirty="0"/>
                  <a:t>Data Quality</a:t>
                </a:r>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566940" y="1839192"/>
                <a:ext cx="3713348" cy="2277547"/>
              </a:xfrm>
              <a:prstGeom prst="rect">
                <a:avLst/>
              </a:prstGeom>
              <a:blipFill>
                <a:blip r:embed="rId2"/>
                <a:stretch>
                  <a:fillRect l="-818" t="-1333" b="-3200"/>
                </a:stretch>
              </a:blipFill>
              <a:ln>
                <a:solidFill>
                  <a:schemeClr val="accent1"/>
                </a:solidFill>
              </a:ln>
            </p:spPr>
            <p:txBody>
              <a:bodyPr/>
              <a:lstStyle/>
              <a:p>
                <a:r>
                  <a:rPr lang="zh-CN" altLang="en-US">
                    <a:noFill/>
                  </a:rPr>
                  <a:t> </a:t>
                </a:r>
              </a:p>
            </p:txBody>
          </p:sp>
        </mc:Fallback>
      </mc:AlternateContent>
      <p:sp>
        <p:nvSpPr>
          <p:cNvPr id="3" name="矩形 2"/>
          <p:cNvSpPr/>
          <p:nvPr/>
        </p:nvSpPr>
        <p:spPr>
          <a:xfrm>
            <a:off x="566940" y="1384797"/>
            <a:ext cx="3713348" cy="420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BESIII Detector</a:t>
            </a:r>
            <a:endParaRPr lang="zh-CN" altLang="en-US" sz="2000" b="1" dirty="0"/>
          </a:p>
        </p:txBody>
      </p:sp>
      <p:sp>
        <p:nvSpPr>
          <p:cNvPr id="8" name="文本框 7"/>
          <p:cNvSpPr txBox="1"/>
          <p:nvPr/>
        </p:nvSpPr>
        <p:spPr>
          <a:xfrm>
            <a:off x="566940" y="4697230"/>
            <a:ext cx="3713348" cy="1431161"/>
          </a:xfrm>
          <a:prstGeom prst="rect">
            <a:avLst/>
          </a:prstGeom>
          <a:noFill/>
          <a:ln>
            <a:solidFill>
              <a:schemeClr val="accent6"/>
            </a:solidFill>
          </a:ln>
        </p:spPr>
        <p:txBody>
          <a:bodyPr wrap="square" rtlCol="0">
            <a:spAutoFit/>
          </a:bodyPr>
          <a:lstStyle/>
          <a:p>
            <a:pPr marL="180000" indent="-180000">
              <a:spcBef>
                <a:spcPts val="600"/>
              </a:spcBef>
              <a:buFont typeface="Arial" panose="020B0604020202020204" pitchFamily="34" charset="0"/>
              <a:buChar char="•"/>
            </a:pPr>
            <a:r>
              <a:rPr lang="en-US" altLang="zh-CN" dirty="0"/>
              <a:t>High Efficiency / Low Noise or BG</a:t>
            </a:r>
          </a:p>
          <a:p>
            <a:pPr marL="180000" indent="-180000">
              <a:spcBef>
                <a:spcPts val="600"/>
              </a:spcBef>
              <a:buFont typeface="Arial" panose="020B0604020202020204" pitchFamily="34" charset="0"/>
              <a:buChar char="•"/>
            </a:pPr>
            <a:r>
              <a:rPr lang="en-US" altLang="zh-CN" dirty="0"/>
              <a:t>Low Systematic Error</a:t>
            </a:r>
          </a:p>
          <a:p>
            <a:pPr marL="180000" indent="-180000">
              <a:spcBef>
                <a:spcPts val="600"/>
              </a:spcBef>
              <a:buFont typeface="Arial" panose="020B0604020202020204" pitchFamily="34" charset="0"/>
              <a:buChar char="•"/>
            </a:pPr>
            <a:r>
              <a:rPr lang="en-US" altLang="zh-CN" dirty="0"/>
              <a:t>Improve Detection Performance</a:t>
            </a:r>
          </a:p>
          <a:p>
            <a:pPr marL="180000" indent="-180000">
              <a:spcBef>
                <a:spcPts val="600"/>
              </a:spcBef>
              <a:buFont typeface="Arial" panose="020B0604020202020204" pitchFamily="34" charset="0"/>
              <a:buChar char="•"/>
            </a:pPr>
            <a:r>
              <a:rPr lang="en-US" altLang="zh-CN" dirty="0"/>
              <a:t>Speed up Physics Analyses</a:t>
            </a:r>
          </a:p>
        </p:txBody>
      </p:sp>
      <p:sp>
        <p:nvSpPr>
          <p:cNvPr id="9" name="矩形 8"/>
          <p:cNvSpPr/>
          <p:nvPr/>
        </p:nvSpPr>
        <p:spPr>
          <a:xfrm>
            <a:off x="566940" y="4242835"/>
            <a:ext cx="3713348" cy="4207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Physics Research</a:t>
            </a:r>
            <a:endParaRPr lang="zh-CN" altLang="en-US" sz="2000" b="1" dirty="0"/>
          </a:p>
        </p:txBody>
      </p:sp>
      <p:sp>
        <p:nvSpPr>
          <p:cNvPr id="10" name="文本框 9"/>
          <p:cNvSpPr txBox="1"/>
          <p:nvPr/>
        </p:nvSpPr>
        <p:spPr>
          <a:xfrm>
            <a:off x="4797670" y="1745576"/>
            <a:ext cx="3785348" cy="5093702"/>
          </a:xfrm>
          <a:prstGeom prst="rect">
            <a:avLst/>
          </a:prstGeom>
          <a:noFill/>
          <a:ln>
            <a:solidFill>
              <a:schemeClr val="accent2"/>
            </a:solidFill>
          </a:ln>
        </p:spPr>
        <p:txBody>
          <a:bodyPr wrap="square" rtlCol="0">
            <a:spAutoFit/>
          </a:bodyPr>
          <a:lstStyle/>
          <a:p>
            <a:pPr marL="180000" indent="-180000">
              <a:buFont typeface="Arial" panose="020B0604020202020204" pitchFamily="34" charset="0"/>
              <a:buChar char="•"/>
            </a:pPr>
            <a:r>
              <a:rPr lang="en-US" altLang="zh-CN" dirty="0"/>
              <a:t>Prediction of Detector Aging Effect</a:t>
            </a:r>
          </a:p>
          <a:p>
            <a:pPr marL="180000" indent="-180000">
              <a:spcBef>
                <a:spcPts val="200"/>
              </a:spcBef>
              <a:buFont typeface="Arial" panose="020B0604020202020204" pitchFamily="34" charset="0"/>
              <a:buChar char="•"/>
            </a:pPr>
            <a:r>
              <a:rPr lang="en-US" altLang="zh-CN" dirty="0"/>
              <a:t>Stable and Efficient Data Taking</a:t>
            </a:r>
          </a:p>
          <a:p>
            <a:pPr marL="504000" lvl="1" indent="-216000">
              <a:buFont typeface="Wingdings" panose="05000000000000000000" pitchFamily="2" charset="2"/>
              <a:buChar char="ü"/>
            </a:pPr>
            <a:r>
              <a:rPr lang="en-US" altLang="zh-CN" sz="1600" dirty="0"/>
              <a:t>Regular Detector Performance Check</a:t>
            </a:r>
          </a:p>
          <a:p>
            <a:pPr marL="504000" lvl="1" indent="-216000">
              <a:buFont typeface="Wingdings" panose="05000000000000000000" pitchFamily="2" charset="2"/>
              <a:buChar char="ü"/>
            </a:pPr>
            <a:r>
              <a:rPr lang="en-US" altLang="zh-CN" sz="1600" dirty="0"/>
              <a:t>Online Data Quality Monitoring</a:t>
            </a:r>
          </a:p>
          <a:p>
            <a:pPr marL="504000" lvl="1" indent="-216000">
              <a:buFont typeface="Wingdings" panose="05000000000000000000" pitchFamily="2" charset="2"/>
              <a:buChar char="ü"/>
            </a:pPr>
            <a:r>
              <a:rPr lang="en-US" altLang="zh-CN" sz="1600" dirty="0"/>
              <a:t>Offline Top-Up Event Filter</a:t>
            </a:r>
          </a:p>
          <a:p>
            <a:pPr marL="180000" indent="-180000">
              <a:spcBef>
                <a:spcPts val="200"/>
              </a:spcBef>
              <a:buFont typeface="Arial" panose="020B0604020202020204" pitchFamily="34" charset="0"/>
              <a:buChar char="•"/>
            </a:pPr>
            <a:r>
              <a:rPr lang="en-US" altLang="zh-CN" dirty="0"/>
              <a:t>Optimization of </a:t>
            </a:r>
            <a:r>
              <a:rPr lang="en-US" altLang="zh-CN" dirty="0">
                <a:solidFill>
                  <a:srgbClr val="C00000"/>
                </a:solidFill>
              </a:rPr>
              <a:t>Reconstruction</a:t>
            </a:r>
            <a:r>
              <a:rPr lang="en-US" altLang="zh-CN" dirty="0"/>
              <a:t> Alg.</a:t>
            </a:r>
          </a:p>
          <a:p>
            <a:pPr marL="504000" lvl="1" indent="-216000">
              <a:buFont typeface="Wingdings" panose="05000000000000000000" pitchFamily="2" charset="2"/>
              <a:buChar char="ü"/>
            </a:pPr>
            <a:r>
              <a:rPr lang="en-US" altLang="zh-CN" sz="1600" dirty="0"/>
              <a:t>Improve ability to eliminate noise</a:t>
            </a:r>
          </a:p>
          <a:p>
            <a:pPr marL="180000" indent="-180000">
              <a:spcBef>
                <a:spcPts val="200"/>
              </a:spcBef>
              <a:buFont typeface="Arial" panose="020B0604020202020204" pitchFamily="34" charset="0"/>
              <a:buChar char="•"/>
            </a:pPr>
            <a:r>
              <a:rPr lang="en-US" altLang="zh-CN" dirty="0"/>
              <a:t>Fine </a:t>
            </a:r>
            <a:r>
              <a:rPr lang="en-US" altLang="zh-CN" dirty="0">
                <a:solidFill>
                  <a:srgbClr val="C00000"/>
                </a:solidFill>
              </a:rPr>
              <a:t>Calibration</a:t>
            </a:r>
            <a:r>
              <a:rPr lang="en-US" altLang="zh-CN" dirty="0"/>
              <a:t> and </a:t>
            </a:r>
            <a:r>
              <a:rPr lang="en-US" altLang="zh-CN" dirty="0">
                <a:solidFill>
                  <a:srgbClr val="C00000"/>
                </a:solidFill>
              </a:rPr>
              <a:t>Alignment</a:t>
            </a:r>
          </a:p>
          <a:p>
            <a:pPr marL="180000" indent="-180000">
              <a:spcBef>
                <a:spcPts val="200"/>
              </a:spcBef>
              <a:buFont typeface="Arial" panose="020B0604020202020204" pitchFamily="34" charset="0"/>
              <a:buChar char="•"/>
            </a:pPr>
            <a:r>
              <a:rPr lang="en-US" altLang="zh-CN" dirty="0"/>
              <a:t>Accurate </a:t>
            </a:r>
            <a:r>
              <a:rPr lang="en-US" altLang="zh-CN" dirty="0">
                <a:solidFill>
                  <a:srgbClr val="C00000"/>
                </a:solidFill>
              </a:rPr>
              <a:t>Simulation</a:t>
            </a:r>
            <a:r>
              <a:rPr lang="en-US" altLang="zh-CN" dirty="0"/>
              <a:t> and </a:t>
            </a:r>
            <a:r>
              <a:rPr lang="en-US" altLang="zh-CN" dirty="0">
                <a:solidFill>
                  <a:srgbClr val="C00000"/>
                </a:solidFill>
              </a:rPr>
              <a:t>Common Systematic Error </a:t>
            </a:r>
            <a:r>
              <a:rPr lang="en-US" altLang="zh-CN" dirty="0"/>
              <a:t>Study</a:t>
            </a:r>
          </a:p>
          <a:p>
            <a:pPr marL="180000" indent="-180000">
              <a:spcBef>
                <a:spcPts val="200"/>
              </a:spcBef>
              <a:buFont typeface="Arial" panose="020B0604020202020204" pitchFamily="34" charset="0"/>
              <a:buChar char="•"/>
            </a:pPr>
            <a:r>
              <a:rPr lang="en-US" altLang="zh-CN" dirty="0">
                <a:solidFill>
                  <a:srgbClr val="C00000"/>
                </a:solidFill>
              </a:rPr>
              <a:t>CGEM Software</a:t>
            </a:r>
          </a:p>
          <a:p>
            <a:pPr marL="180000" indent="-180000">
              <a:spcBef>
                <a:spcPts val="200"/>
              </a:spcBef>
              <a:buFont typeface="Arial" panose="020B0604020202020204" pitchFamily="34" charset="0"/>
              <a:buChar char="•"/>
            </a:pPr>
            <a:r>
              <a:rPr lang="en-US" altLang="zh-CN" dirty="0">
                <a:solidFill>
                  <a:srgbClr val="C00000"/>
                </a:solidFill>
              </a:rPr>
              <a:t>Stable Software System</a:t>
            </a:r>
            <a:r>
              <a:rPr lang="en-US" altLang="zh-CN" dirty="0"/>
              <a:t> for &gt;10 </a:t>
            </a:r>
            <a:r>
              <a:rPr lang="en-US" altLang="zh-CN" dirty="0" err="1"/>
              <a:t>yrs</a:t>
            </a:r>
            <a:endParaRPr lang="en-US" altLang="zh-CN" dirty="0"/>
          </a:p>
          <a:p>
            <a:pPr marL="504000" lvl="1" indent="-216000">
              <a:buFont typeface="Wingdings" panose="05000000000000000000" pitchFamily="2" charset="2"/>
              <a:buChar char="ü"/>
            </a:pPr>
            <a:r>
              <a:rPr lang="en-US" altLang="zh-CN" sz="1600" dirty="0">
                <a:latin typeface="Times New Roman" panose="02020603050405020304" pitchFamily="18" charset="0"/>
                <a:cs typeface="Times New Roman" panose="02020603050405020304" pitchFamily="18" charset="0"/>
              </a:rPr>
              <a:t>Gaudi, GEANT, </a:t>
            </a:r>
            <a:r>
              <a:rPr lang="en-US" altLang="zh-CN" sz="1600" dirty="0" err="1">
                <a:latin typeface="Times New Roman" panose="02020603050405020304" pitchFamily="18" charset="0"/>
                <a:cs typeface="Times New Roman" panose="02020603050405020304" pitchFamily="18" charset="0"/>
              </a:rPr>
              <a:t>Git</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CMake</a:t>
            </a:r>
            <a:r>
              <a:rPr lang="en-US" altLang="zh-CN" sz="1600" dirty="0">
                <a:latin typeface="Times New Roman" panose="02020603050405020304" pitchFamily="18" charset="0"/>
                <a:cs typeface="Times New Roman" panose="02020603050405020304" pitchFamily="18" charset="0"/>
              </a:rPr>
              <a:t>, …</a:t>
            </a:r>
          </a:p>
          <a:p>
            <a:pPr marL="180000" indent="-180000">
              <a:spcBef>
                <a:spcPts val="200"/>
              </a:spcBef>
              <a:buFont typeface="Arial" panose="020B0604020202020204" pitchFamily="34" charset="0"/>
              <a:buChar char="•"/>
            </a:pPr>
            <a:r>
              <a:rPr lang="en-US" altLang="zh-CN" dirty="0">
                <a:solidFill>
                  <a:srgbClr val="C00000"/>
                </a:solidFill>
              </a:rPr>
              <a:t>Advanced Technology </a:t>
            </a:r>
            <a:r>
              <a:rPr lang="en-US" altLang="zh-CN" dirty="0"/>
              <a:t>Application</a:t>
            </a:r>
          </a:p>
          <a:p>
            <a:pPr marL="504000" lvl="1" indent="-216000">
              <a:buFont typeface="Wingdings" panose="05000000000000000000" pitchFamily="2" charset="2"/>
              <a:buChar char="ü"/>
            </a:pPr>
            <a:r>
              <a:rPr lang="en-US" altLang="zh-CN" sz="1600" dirty="0"/>
              <a:t>Detection Performance</a:t>
            </a:r>
          </a:p>
          <a:p>
            <a:pPr marL="504000" lvl="1" indent="-216000">
              <a:buFont typeface="Wingdings" panose="05000000000000000000" pitchFamily="2" charset="2"/>
              <a:buChar char="ü"/>
            </a:pPr>
            <a:r>
              <a:rPr lang="en-US" altLang="zh-CN" sz="1600" dirty="0"/>
              <a:t>Physics Analyses Speed</a:t>
            </a:r>
          </a:p>
          <a:p>
            <a:pPr marL="180000" indent="-180000">
              <a:spcBef>
                <a:spcPts val="200"/>
              </a:spcBef>
              <a:buFont typeface="Arial" panose="020B0604020202020204" pitchFamily="34" charset="0"/>
              <a:buChar char="•"/>
            </a:pPr>
            <a:r>
              <a:rPr lang="en-US" altLang="zh-CN" dirty="0">
                <a:solidFill>
                  <a:schemeClr val="accent1">
                    <a:lumMod val="50000"/>
                  </a:schemeClr>
                </a:solidFill>
              </a:rPr>
              <a:t>Computing and Storage Plan</a:t>
            </a:r>
          </a:p>
          <a:p>
            <a:pPr marL="180000" indent="-180000">
              <a:spcBef>
                <a:spcPts val="200"/>
              </a:spcBef>
              <a:buFont typeface="Arial" panose="020B0604020202020204" pitchFamily="34" charset="0"/>
              <a:buChar char="•"/>
            </a:pPr>
            <a:r>
              <a:rPr lang="en-US" altLang="zh-CN" dirty="0"/>
              <a:t>Enhance Cooperation</a:t>
            </a:r>
          </a:p>
        </p:txBody>
      </p:sp>
      <p:sp>
        <p:nvSpPr>
          <p:cNvPr id="11" name="矩形 10"/>
          <p:cNvSpPr/>
          <p:nvPr/>
        </p:nvSpPr>
        <p:spPr>
          <a:xfrm>
            <a:off x="4797670" y="1291181"/>
            <a:ext cx="3785348" cy="420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Software and Computing</a:t>
            </a:r>
            <a:endParaRPr lang="zh-CN" altLang="en-US" sz="2000" b="1" dirty="0"/>
          </a:p>
        </p:txBody>
      </p:sp>
      <p:sp>
        <p:nvSpPr>
          <p:cNvPr id="6" name="文本框 5"/>
          <p:cNvSpPr txBox="1"/>
          <p:nvPr/>
        </p:nvSpPr>
        <p:spPr>
          <a:xfrm>
            <a:off x="338412" y="6311925"/>
            <a:ext cx="4155689" cy="338554"/>
          </a:xfrm>
          <a:prstGeom prst="rect">
            <a:avLst/>
          </a:prstGeom>
          <a:noFill/>
        </p:spPr>
        <p:txBody>
          <a:bodyPr wrap="none" rtlCol="0">
            <a:spAutoFit/>
          </a:bodyPr>
          <a:lstStyle/>
          <a:p>
            <a:r>
              <a:rPr lang="en-US" altLang="zh-CN" sz="1600" i="1" dirty="0">
                <a:solidFill>
                  <a:srgbClr val="00B0F0"/>
                </a:solidFill>
                <a:latin typeface="Times New Roman" panose="02020603050405020304" pitchFamily="18" charset="0"/>
                <a:cs typeface="Times New Roman" panose="02020603050405020304" pitchFamily="18" charset="0"/>
              </a:rPr>
              <a:t>Low Noise/BG; High Efficiency; High Precision</a:t>
            </a:r>
            <a:endParaRPr lang="zh-CN" altLang="en-US" sz="1600" i="1" dirty="0">
              <a:solidFill>
                <a:srgbClr val="00B0F0"/>
              </a:solidFill>
              <a:latin typeface="Times New Roman" panose="02020603050405020304" pitchFamily="18" charset="0"/>
              <a:cs typeface="Times New Roman" panose="02020603050405020304" pitchFamily="18" charset="0"/>
            </a:endParaRPr>
          </a:p>
        </p:txBody>
      </p:sp>
      <p:sp>
        <p:nvSpPr>
          <p:cNvPr id="12" name="灯片编号占位符 11">
            <a:extLst>
              <a:ext uri="{FF2B5EF4-FFF2-40B4-BE49-F238E27FC236}">
                <a16:creationId xmlns:a16="http://schemas.microsoft.com/office/drawing/2014/main" id="{A327B40F-D9F2-4B21-8A39-FDB4A41479F4}"/>
              </a:ext>
            </a:extLst>
          </p:cNvPr>
          <p:cNvSpPr>
            <a:spLocks noGrp="1"/>
          </p:cNvSpPr>
          <p:nvPr>
            <p:ph type="sldNum" sz="quarter" idx="12"/>
          </p:nvPr>
        </p:nvSpPr>
        <p:spPr/>
        <p:txBody>
          <a:bodyPr/>
          <a:lstStyle/>
          <a:p>
            <a:fld id="{BB0E14E2-FA62-4C79-9B07-10B4E017B998}" type="slidenum">
              <a:rPr lang="zh-CN" altLang="en-US" smtClean="0"/>
              <a:t>4</a:t>
            </a:fld>
            <a:endParaRPr lang="zh-CN" altLang="en-US"/>
          </a:p>
        </p:txBody>
      </p:sp>
    </p:spTree>
    <p:extLst>
      <p:ext uri="{BB962C8B-B14F-4D97-AF65-F5344CB8AC3E}">
        <p14:creationId xmlns:p14="http://schemas.microsoft.com/office/powerpoint/2010/main" val="257757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2836" y="1304299"/>
            <a:ext cx="8724312" cy="2342559"/>
          </a:xfrm>
        </p:spPr>
        <p:txBody>
          <a:bodyPr>
            <a:normAutofit/>
          </a:bodyPr>
          <a:lstStyle/>
          <a:p>
            <a:pPr>
              <a:lnSpc>
                <a:spcPct val="100000"/>
              </a:lnSpc>
              <a:spcBef>
                <a:spcPts val="400"/>
              </a:spcBef>
            </a:pPr>
            <a:r>
              <a:rPr lang="en-US" altLang="zh-CN" sz="2400" dirty="0"/>
              <a:t>Aging effect of inner drift chamber: gain decreasing year by year</a:t>
            </a:r>
          </a:p>
          <a:p>
            <a:pPr>
              <a:lnSpc>
                <a:spcPct val="100000"/>
              </a:lnSpc>
              <a:spcBef>
                <a:spcPts val="400"/>
              </a:spcBef>
            </a:pPr>
            <a:r>
              <a:rPr lang="en-US" altLang="zh-CN" sz="2400" dirty="0"/>
              <a:t>Performance degradation</a:t>
            </a:r>
          </a:p>
          <a:p>
            <a:pPr marL="648000" lvl="1" indent="-288000">
              <a:lnSpc>
                <a:spcPct val="100000"/>
              </a:lnSpc>
              <a:spcBef>
                <a:spcPts val="400"/>
              </a:spcBef>
              <a:buSzPct val="80000"/>
              <a:buFont typeface="Wingdings" panose="05000000000000000000" pitchFamily="2" charset="2"/>
              <a:buChar char="Ø"/>
            </a:pPr>
            <a:r>
              <a:rPr lang="en-US" altLang="zh-CN" dirty="0"/>
              <a:t>Spatial Resolution</a:t>
            </a:r>
          </a:p>
          <a:p>
            <a:pPr marL="648000" lvl="1" indent="-288000">
              <a:lnSpc>
                <a:spcPct val="100000"/>
              </a:lnSpc>
              <a:spcBef>
                <a:spcPts val="400"/>
              </a:spcBef>
              <a:buSzPct val="80000"/>
              <a:buFont typeface="Wingdings" panose="05000000000000000000" pitchFamily="2" charset="2"/>
              <a:buChar char="Ø"/>
            </a:pPr>
            <a:r>
              <a:rPr lang="en-US" altLang="zh-CN" dirty="0"/>
              <a:t>Hit Efficiency</a:t>
            </a:r>
            <a:endParaRPr lang="zh-CN" altLang="en-US" dirty="0"/>
          </a:p>
        </p:txBody>
      </p:sp>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187769"/>
            <a:ext cx="7886700" cy="1325563"/>
          </a:xfrm>
        </p:spPr>
        <p:txBody>
          <a:bodyPr>
            <a:normAutofit/>
          </a:bodyPr>
          <a:lstStyle/>
          <a:p>
            <a:r>
              <a:rPr lang="en-US" altLang="zh-CN" sz="3600" b="1" dirty="0">
                <a:solidFill>
                  <a:srgbClr val="FFFF00"/>
                </a:solidFill>
              </a:rPr>
              <a:t>Performance and Aging Effect — MDC</a:t>
            </a:r>
            <a:endParaRPr lang="zh-CN" altLang="en-US" sz="3600" b="1" dirty="0">
              <a:solidFill>
                <a:srgbClr val="FFFF00"/>
              </a:solidFill>
            </a:endParaRPr>
          </a:p>
        </p:txBody>
      </p:sp>
      <p:pic>
        <p:nvPicPr>
          <p:cNvPr id="5" name="图片 4"/>
          <p:cNvPicPr>
            <a:picLocks noChangeAspect="1"/>
          </p:cNvPicPr>
          <p:nvPr/>
        </p:nvPicPr>
        <p:blipFill>
          <a:blip r:embed="rId2"/>
          <a:stretch>
            <a:fillRect/>
          </a:stretch>
        </p:blipFill>
        <p:spPr>
          <a:xfrm>
            <a:off x="30618" y="3510790"/>
            <a:ext cx="4095449" cy="2979475"/>
          </a:xfrm>
          <a:prstGeom prst="rect">
            <a:avLst/>
          </a:prstGeom>
        </p:spPr>
      </p:pic>
      <p:pic>
        <p:nvPicPr>
          <p:cNvPr id="6" name="图片 5"/>
          <p:cNvPicPr>
            <a:picLocks noChangeAspect="1"/>
          </p:cNvPicPr>
          <p:nvPr/>
        </p:nvPicPr>
        <p:blipFill>
          <a:blip r:embed="rId3"/>
          <a:stretch>
            <a:fillRect/>
          </a:stretch>
        </p:blipFill>
        <p:spPr>
          <a:xfrm>
            <a:off x="3948445" y="2001471"/>
            <a:ext cx="2526472" cy="1745474"/>
          </a:xfrm>
          <a:prstGeom prst="rect">
            <a:avLst/>
          </a:prstGeom>
        </p:spPr>
      </p:pic>
      <p:pic>
        <p:nvPicPr>
          <p:cNvPr id="7" name="图片 6"/>
          <p:cNvPicPr>
            <a:picLocks noChangeAspect="1"/>
          </p:cNvPicPr>
          <p:nvPr/>
        </p:nvPicPr>
        <p:blipFill>
          <a:blip r:embed="rId4"/>
          <a:stretch>
            <a:fillRect/>
          </a:stretch>
        </p:blipFill>
        <p:spPr>
          <a:xfrm>
            <a:off x="6443372" y="2001471"/>
            <a:ext cx="2548083" cy="1803734"/>
          </a:xfrm>
          <a:prstGeom prst="rect">
            <a:avLst/>
          </a:prstGeom>
        </p:spPr>
      </p:pic>
      <p:pic>
        <p:nvPicPr>
          <p:cNvPr id="8" name="图片 7"/>
          <p:cNvPicPr>
            <a:picLocks noChangeAspect="1"/>
          </p:cNvPicPr>
          <p:nvPr/>
        </p:nvPicPr>
        <p:blipFill>
          <a:blip r:embed="rId5"/>
          <a:stretch>
            <a:fillRect/>
          </a:stretch>
        </p:blipFill>
        <p:spPr>
          <a:xfrm>
            <a:off x="3957576" y="3801116"/>
            <a:ext cx="2526472" cy="1734557"/>
          </a:xfrm>
          <a:prstGeom prst="rect">
            <a:avLst/>
          </a:prstGeom>
        </p:spPr>
      </p:pic>
      <p:pic>
        <p:nvPicPr>
          <p:cNvPr id="9" name="图片 8"/>
          <p:cNvPicPr>
            <a:picLocks noChangeAspect="1"/>
          </p:cNvPicPr>
          <p:nvPr/>
        </p:nvPicPr>
        <p:blipFill>
          <a:blip r:embed="rId6"/>
          <a:stretch>
            <a:fillRect/>
          </a:stretch>
        </p:blipFill>
        <p:spPr>
          <a:xfrm>
            <a:off x="6453317" y="3834379"/>
            <a:ext cx="2538138" cy="1748850"/>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4685037" y="2610950"/>
                <a:ext cx="1728165" cy="584775"/>
              </a:xfrm>
              <a:prstGeom prst="rect">
                <a:avLst/>
              </a:prstGeom>
              <a:noFill/>
            </p:spPr>
            <p:txBody>
              <a:bodyPr wrap="none" rtlCol="0">
                <a:spAutoFit/>
              </a:bodyPr>
              <a:lstStyle/>
              <a:p>
                <a:pPr algn="ctr"/>
                <a:r>
                  <a:rPr lang="en-US" altLang="zh-CN" sz="1600" dirty="0">
                    <a:solidFill>
                      <a:srgbClr val="006699"/>
                    </a:solidFill>
                  </a:rPr>
                  <a:t>Spatial Resolution</a:t>
                </a:r>
              </a:p>
              <a:p>
                <a:pPr algn="ctr"/>
                <a:r>
                  <a:rPr lang="en-US" altLang="zh-CN" sz="1600" dirty="0">
                    <a:solidFill>
                      <a:srgbClr val="0000FF"/>
                    </a:solidFill>
                  </a:rPr>
                  <a:t>2009</a:t>
                </a:r>
                <a:r>
                  <a:rPr lang="en-US" altLang="zh-CN" sz="1600" dirty="0"/>
                  <a:t> / </a:t>
                </a:r>
                <a:r>
                  <a:rPr lang="en-US" altLang="zh-CN" sz="1600" dirty="0">
                    <a:solidFill>
                      <a:srgbClr val="FF0000"/>
                    </a:solidFill>
                  </a:rPr>
                  <a:t>2019</a:t>
                </a:r>
                <a:r>
                  <a:rPr lang="en-US" altLang="zh-CN" sz="1600" dirty="0"/>
                  <a:t> </a:t>
                </a:r>
                <a14:m>
                  <m:oMath xmlns:m="http://schemas.openxmlformats.org/officeDocument/2006/math">
                    <m:f>
                      <m:fPr>
                        <m:type m:val="lin"/>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𝐽</m:t>
                        </m:r>
                      </m:num>
                      <m:den>
                        <m:r>
                          <a:rPr lang="zh-CN" altLang="en-US" sz="1600" i="1" smtClean="0">
                            <a:latin typeface="Cambria Math" panose="02040503050406030204" pitchFamily="18" charset="0"/>
                          </a:rPr>
                          <m:t>𝜓</m:t>
                        </m:r>
                      </m:den>
                    </m:f>
                  </m:oMath>
                </a14:m>
                <a:endParaRPr lang="zh-CN" altLang="en-US" sz="16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4685037" y="2610950"/>
                <a:ext cx="1728165" cy="584775"/>
              </a:xfrm>
              <a:prstGeom prst="rect">
                <a:avLst/>
              </a:prstGeom>
              <a:blipFill rotWithShape="0">
                <a:blip r:embed="rId7"/>
                <a:stretch>
                  <a:fillRect t="-17708" r="-18021" b="-947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7107178" y="2874208"/>
                <a:ext cx="1579728" cy="584775"/>
              </a:xfrm>
              <a:prstGeom prst="rect">
                <a:avLst/>
              </a:prstGeom>
              <a:noFill/>
            </p:spPr>
            <p:txBody>
              <a:bodyPr wrap="none" rtlCol="0">
                <a:spAutoFit/>
              </a:bodyPr>
              <a:lstStyle/>
              <a:p>
                <a:pPr algn="ctr"/>
                <a:r>
                  <a:rPr lang="en-US" altLang="zh-CN" sz="1600" dirty="0">
                    <a:solidFill>
                      <a:srgbClr val="006699"/>
                    </a:solidFill>
                  </a:rPr>
                  <a:t>Hit Efficiency</a:t>
                </a:r>
              </a:p>
              <a:p>
                <a:pPr algn="ctr"/>
                <a:r>
                  <a:rPr lang="en-US" altLang="zh-CN" sz="1600" dirty="0">
                    <a:solidFill>
                      <a:srgbClr val="0000FF"/>
                    </a:solidFill>
                  </a:rPr>
                  <a:t>2009</a:t>
                </a:r>
                <a:r>
                  <a:rPr lang="en-US" altLang="zh-CN" sz="1600" dirty="0"/>
                  <a:t> / </a:t>
                </a:r>
                <a:r>
                  <a:rPr lang="en-US" altLang="zh-CN" sz="1600" dirty="0">
                    <a:solidFill>
                      <a:srgbClr val="FF0000"/>
                    </a:solidFill>
                  </a:rPr>
                  <a:t>2019</a:t>
                </a:r>
                <a:r>
                  <a:rPr lang="en-US" altLang="zh-CN" sz="1600" dirty="0"/>
                  <a:t> </a:t>
                </a:r>
                <a14:m>
                  <m:oMath xmlns:m="http://schemas.openxmlformats.org/officeDocument/2006/math">
                    <m:f>
                      <m:fPr>
                        <m:type m:val="lin"/>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𝐽</m:t>
                        </m:r>
                      </m:num>
                      <m:den>
                        <m:r>
                          <a:rPr lang="zh-CN" altLang="en-US" sz="1600" i="1" smtClean="0">
                            <a:latin typeface="Cambria Math" panose="02040503050406030204" pitchFamily="18" charset="0"/>
                          </a:rPr>
                          <m:t>𝜓</m:t>
                        </m:r>
                      </m:den>
                    </m:f>
                  </m:oMath>
                </a14:m>
                <a:endParaRPr lang="zh-CN" alt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107178" y="2874208"/>
                <a:ext cx="1579728" cy="584775"/>
              </a:xfrm>
              <a:prstGeom prst="rect">
                <a:avLst/>
              </a:prstGeom>
              <a:blipFill rotWithShape="0">
                <a:blip r:embed="rId8"/>
                <a:stretch>
                  <a:fillRect l="-1931" t="-17708" r="-24324" b="-947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4569389" y="4294434"/>
                <a:ext cx="1945277" cy="584775"/>
              </a:xfrm>
              <a:prstGeom prst="rect">
                <a:avLst/>
              </a:prstGeom>
              <a:noFill/>
            </p:spPr>
            <p:txBody>
              <a:bodyPr wrap="none" rtlCol="0">
                <a:spAutoFit/>
              </a:bodyPr>
              <a:lstStyle/>
              <a:p>
                <a:pPr algn="ctr"/>
                <a:r>
                  <a:rPr lang="en-US" altLang="zh-CN" sz="1600" dirty="0">
                    <a:solidFill>
                      <a:srgbClr val="006699"/>
                    </a:solidFill>
                  </a:rPr>
                  <a:t>Spatial Resolution</a:t>
                </a:r>
              </a:p>
              <a:p>
                <a:pPr algn="ctr"/>
                <a:r>
                  <a:rPr lang="en-US" altLang="zh-CN" sz="1600" dirty="0">
                    <a:solidFill>
                      <a:srgbClr val="0000FF"/>
                    </a:solidFill>
                  </a:rPr>
                  <a:t>2009</a:t>
                </a:r>
                <a:r>
                  <a:rPr lang="en-US" altLang="zh-CN" sz="1600" dirty="0"/>
                  <a:t>/</a:t>
                </a:r>
                <a:r>
                  <a:rPr lang="en-US" altLang="zh-CN" sz="1600" dirty="0">
                    <a:solidFill>
                      <a:srgbClr val="0000FF"/>
                    </a:solidFill>
                  </a:rPr>
                  <a:t> </a:t>
                </a:r>
                <a:r>
                  <a:rPr lang="en-US" altLang="zh-CN" sz="1600" dirty="0">
                    <a:solidFill>
                      <a:schemeClr val="accent6"/>
                    </a:solidFill>
                  </a:rPr>
                  <a:t>2012</a:t>
                </a:r>
                <a:r>
                  <a:rPr lang="en-US" altLang="zh-CN" sz="1600" dirty="0">
                    <a:solidFill>
                      <a:srgbClr val="0000FF"/>
                    </a:solidFill>
                  </a:rPr>
                  <a:t>/</a:t>
                </a:r>
                <a:r>
                  <a:rPr lang="en-US" altLang="zh-CN" sz="1600" dirty="0"/>
                  <a:t> </a:t>
                </a:r>
                <a:r>
                  <a:rPr lang="en-US" altLang="zh-CN" sz="1600" dirty="0">
                    <a:solidFill>
                      <a:schemeClr val="accent2"/>
                    </a:solidFill>
                  </a:rPr>
                  <a:t>2021</a:t>
                </a:r>
                <a:r>
                  <a:rPr lang="en-US" altLang="zh-CN" sz="1600" dirty="0">
                    <a:solidFill>
                      <a:srgbClr val="FF0000"/>
                    </a:solidFill>
                  </a:rPr>
                  <a:t> </a:t>
                </a:r>
                <a14:m>
                  <m:oMath xmlns:m="http://schemas.openxmlformats.org/officeDocument/2006/math">
                    <m:sSup>
                      <m:sSupPr>
                        <m:ctrlPr>
                          <a:rPr lang="en-US" altLang="zh-CN" sz="1600" i="1" smtClean="0">
                            <a:solidFill>
                              <a:schemeClr val="tx1"/>
                            </a:solidFill>
                            <a:latin typeface="Cambria Math" panose="02040503050406030204" pitchFamily="18" charset="0"/>
                          </a:rPr>
                        </m:ctrlPr>
                      </m:sSupPr>
                      <m:e>
                        <m:r>
                          <a:rPr lang="zh-CN" altLang="en-US" sz="1600" i="1" smtClean="0">
                            <a:solidFill>
                              <a:schemeClr val="tx1"/>
                            </a:solidFill>
                            <a:latin typeface="Cambria Math" panose="02040503050406030204" pitchFamily="18" charset="0"/>
                          </a:rPr>
                          <m:t>𝜓</m:t>
                        </m:r>
                      </m:e>
                      <m:sup>
                        <m:r>
                          <a:rPr lang="en-US" altLang="zh-CN" sz="1600" b="0" i="1" smtClean="0">
                            <a:solidFill>
                              <a:schemeClr val="tx1"/>
                            </a:solidFill>
                            <a:latin typeface="Cambria Math" panose="02040503050406030204" pitchFamily="18" charset="0"/>
                          </a:rPr>
                          <m:t>′</m:t>
                        </m:r>
                      </m:sup>
                    </m:sSup>
                  </m:oMath>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569389" y="4294434"/>
                <a:ext cx="1945277" cy="584775"/>
              </a:xfrm>
              <a:prstGeom prst="rect">
                <a:avLst/>
              </a:prstGeom>
              <a:blipFill rotWithShape="0">
                <a:blip r:embed="rId9"/>
                <a:stretch>
                  <a:fillRect l="-1567" t="-3125"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957988" y="4172777"/>
                <a:ext cx="1945277" cy="584775"/>
              </a:xfrm>
              <a:prstGeom prst="rect">
                <a:avLst/>
              </a:prstGeom>
              <a:noFill/>
            </p:spPr>
            <p:txBody>
              <a:bodyPr wrap="none" rtlCol="0">
                <a:spAutoFit/>
              </a:bodyPr>
              <a:lstStyle/>
              <a:p>
                <a:pPr algn="ctr"/>
                <a:r>
                  <a:rPr lang="en-US" altLang="zh-CN" sz="1600" dirty="0">
                    <a:solidFill>
                      <a:srgbClr val="006699"/>
                    </a:solidFill>
                  </a:rPr>
                  <a:t>Hit Efficiency</a:t>
                </a:r>
              </a:p>
              <a:p>
                <a:pPr algn="ctr"/>
                <a:r>
                  <a:rPr lang="en-US" altLang="zh-CN" sz="1600" dirty="0">
                    <a:solidFill>
                      <a:srgbClr val="0000FF"/>
                    </a:solidFill>
                  </a:rPr>
                  <a:t>2009</a:t>
                </a:r>
                <a:r>
                  <a:rPr lang="en-US" altLang="zh-CN" sz="1600" dirty="0"/>
                  <a:t>/</a:t>
                </a:r>
                <a:r>
                  <a:rPr lang="en-US" altLang="zh-CN" sz="1600" dirty="0">
                    <a:solidFill>
                      <a:srgbClr val="0000FF"/>
                    </a:solidFill>
                  </a:rPr>
                  <a:t> </a:t>
                </a:r>
                <a:r>
                  <a:rPr lang="en-US" altLang="zh-CN" sz="1600" dirty="0">
                    <a:solidFill>
                      <a:schemeClr val="accent6"/>
                    </a:solidFill>
                  </a:rPr>
                  <a:t>2012</a:t>
                </a:r>
                <a:r>
                  <a:rPr lang="en-US" altLang="zh-CN" sz="1600" dirty="0">
                    <a:solidFill>
                      <a:srgbClr val="0000FF"/>
                    </a:solidFill>
                  </a:rPr>
                  <a:t>/</a:t>
                </a:r>
                <a:r>
                  <a:rPr lang="en-US" altLang="zh-CN" sz="1600" dirty="0"/>
                  <a:t> </a:t>
                </a:r>
                <a:r>
                  <a:rPr lang="en-US" altLang="zh-CN" sz="1600" dirty="0">
                    <a:solidFill>
                      <a:schemeClr val="accent2"/>
                    </a:solidFill>
                  </a:rPr>
                  <a:t>2021</a:t>
                </a:r>
                <a:r>
                  <a:rPr lang="en-US" altLang="zh-CN" sz="1600" dirty="0">
                    <a:solidFill>
                      <a:srgbClr val="FF0000"/>
                    </a:solidFill>
                  </a:rPr>
                  <a:t> </a:t>
                </a:r>
                <a14:m>
                  <m:oMath xmlns:m="http://schemas.openxmlformats.org/officeDocument/2006/math">
                    <m:sSup>
                      <m:sSupPr>
                        <m:ctrlPr>
                          <a:rPr lang="en-US" altLang="zh-CN" sz="1600" i="1" smtClean="0">
                            <a:solidFill>
                              <a:schemeClr val="tx1"/>
                            </a:solidFill>
                            <a:latin typeface="Cambria Math" panose="02040503050406030204" pitchFamily="18" charset="0"/>
                          </a:rPr>
                        </m:ctrlPr>
                      </m:sSupPr>
                      <m:e>
                        <m:r>
                          <a:rPr lang="zh-CN" altLang="en-US" sz="1600" i="1" smtClean="0">
                            <a:solidFill>
                              <a:schemeClr val="tx1"/>
                            </a:solidFill>
                            <a:latin typeface="Cambria Math" panose="02040503050406030204" pitchFamily="18" charset="0"/>
                          </a:rPr>
                          <m:t>𝜓</m:t>
                        </m:r>
                      </m:e>
                      <m:sup>
                        <m:r>
                          <a:rPr lang="en-US" altLang="zh-CN" sz="1600" b="0" i="1" smtClean="0">
                            <a:solidFill>
                              <a:schemeClr val="tx1"/>
                            </a:solidFill>
                            <a:latin typeface="Cambria Math" panose="02040503050406030204" pitchFamily="18" charset="0"/>
                          </a:rPr>
                          <m:t>′</m:t>
                        </m:r>
                      </m:sup>
                    </m:sSup>
                  </m:oMath>
                </a14:m>
                <a:endParaRPr lang="zh-CN" altLang="en-US" sz="16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957988" y="4172777"/>
                <a:ext cx="1945277" cy="584775"/>
              </a:xfrm>
              <a:prstGeom prst="rect">
                <a:avLst/>
              </a:prstGeom>
              <a:blipFill rotWithShape="0">
                <a:blip r:embed="rId10"/>
                <a:stretch>
                  <a:fillRect l="-1250" t="-3158" b="-136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4345587" y="5666833"/>
                <a:ext cx="4557678"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Best spatial resolution and hit efficiency of outer chamber of 2021 </a:t>
                </a:r>
                <a14:m>
                  <m:oMath xmlns:m="http://schemas.openxmlformats.org/officeDocument/2006/math">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𝜓</m:t>
                        </m:r>
                      </m:e>
                      <m:sup>
                        <m:r>
                          <a:rPr lang="en-US" altLang="zh-CN" sz="1600" i="1">
                            <a:latin typeface="Cambria Math" panose="02040503050406030204" pitchFamily="18" charset="0"/>
                          </a:rPr>
                          <m:t>′</m:t>
                        </m:r>
                      </m:sup>
                    </m:sSup>
                  </m:oMath>
                </a14:m>
                <a:r>
                  <a:rPr lang="zh-CN" altLang="en-US" sz="1600" dirty="0"/>
                  <a:t> </a:t>
                </a:r>
                <a:r>
                  <a:rPr lang="en-US" altLang="zh-CN" sz="1600" dirty="0"/>
                  <a:t>data due to optimized H.V.</a:t>
                </a:r>
              </a:p>
              <a:p>
                <a:pPr marL="285750" indent="-285750">
                  <a:buFont typeface="Arial" panose="020B0604020202020204" pitchFamily="34" charset="0"/>
                  <a:buChar char="•"/>
                </a:pPr>
                <a:r>
                  <a:rPr lang="en-US" altLang="zh-CN" sz="1600" dirty="0"/>
                  <a:t>Worse spatial resolution of 2012 </a:t>
                </a:r>
                <a14:m>
                  <m:oMath xmlns:m="http://schemas.openxmlformats.org/officeDocument/2006/math">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𝜓</m:t>
                        </m:r>
                      </m:e>
                      <m:sup>
                        <m:r>
                          <a:rPr lang="en-US" altLang="zh-CN" sz="1600" i="1">
                            <a:latin typeface="Cambria Math" panose="02040503050406030204" pitchFamily="18" charset="0"/>
                          </a:rPr>
                          <m:t>′</m:t>
                        </m:r>
                      </m:sup>
                    </m:sSup>
                  </m:oMath>
                </a14:m>
                <a:r>
                  <a:rPr lang="zh-CN" altLang="en-US" sz="1600" dirty="0"/>
                  <a:t> </a:t>
                </a:r>
                <a:r>
                  <a:rPr lang="en-US" altLang="zh-CN" sz="1600" dirty="0"/>
                  <a:t>data with gas problem</a:t>
                </a:r>
                <a:endParaRPr lang="zh-CN" altLang="en-US" sz="16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4345587" y="5666833"/>
                <a:ext cx="4557678" cy="1077218"/>
              </a:xfrm>
              <a:prstGeom prst="rect">
                <a:avLst/>
              </a:prstGeom>
              <a:blipFill rotWithShape="0">
                <a:blip r:embed="rId11"/>
                <a:stretch>
                  <a:fillRect l="-535" t="-1705" r="-1203" b="-6818"/>
                </a:stretch>
              </a:blipFill>
            </p:spPr>
            <p:txBody>
              <a:bodyPr/>
              <a:lstStyle/>
              <a:p>
                <a:r>
                  <a:rPr lang="zh-CN" altLang="en-US">
                    <a:noFill/>
                  </a:rPr>
                  <a:t> </a:t>
                </a:r>
              </a:p>
            </p:txBody>
          </p:sp>
        </mc:Fallback>
      </mc:AlternateContent>
      <p:sp>
        <p:nvSpPr>
          <p:cNvPr id="15" name="灯片编号占位符 14">
            <a:extLst>
              <a:ext uri="{FF2B5EF4-FFF2-40B4-BE49-F238E27FC236}">
                <a16:creationId xmlns:a16="http://schemas.microsoft.com/office/drawing/2014/main" id="{46C89A1C-00FB-4CBB-BCBF-02EAF57F5949}"/>
              </a:ext>
            </a:extLst>
          </p:cNvPr>
          <p:cNvSpPr>
            <a:spLocks noGrp="1"/>
          </p:cNvSpPr>
          <p:nvPr>
            <p:ph type="sldNum" sz="quarter" idx="12"/>
          </p:nvPr>
        </p:nvSpPr>
        <p:spPr/>
        <p:txBody>
          <a:bodyPr/>
          <a:lstStyle/>
          <a:p>
            <a:fld id="{BB0E14E2-FA62-4C79-9B07-10B4E017B998}" type="slidenum">
              <a:rPr lang="zh-CN" altLang="en-US" smtClean="0"/>
              <a:t>5</a:t>
            </a:fld>
            <a:endParaRPr lang="zh-CN" altLang="en-US"/>
          </a:p>
        </p:txBody>
      </p:sp>
    </p:spTree>
    <p:extLst>
      <p:ext uri="{BB962C8B-B14F-4D97-AF65-F5344CB8AC3E}">
        <p14:creationId xmlns:p14="http://schemas.microsoft.com/office/powerpoint/2010/main" val="115297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3AA5DEB-6764-40DC-986A-C3E6625AD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647" y="1221731"/>
            <a:ext cx="3061400" cy="2241152"/>
          </a:xfrm>
          <a:prstGeom prst="rect">
            <a:avLst/>
          </a:prstGeom>
        </p:spPr>
      </p:pic>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37074" y="1137794"/>
                <a:ext cx="3049015" cy="2721544"/>
              </a:xfrm>
            </p:spPr>
            <p:txBody>
              <a:bodyPr>
                <a:normAutofit fontScale="77500" lnSpcReduction="20000"/>
              </a:bodyPr>
              <a:lstStyle/>
              <a:p>
                <a:pPr>
                  <a:lnSpc>
                    <a:spcPct val="110000"/>
                  </a:lnSpc>
                  <a:spcBef>
                    <a:spcPts val="400"/>
                  </a:spcBef>
                </a:pPr>
                <a:r>
                  <a:rPr lang="en-US" altLang="zh-CN" sz="2400" dirty="0"/>
                  <a:t>Attenuation Length</a:t>
                </a:r>
              </a:p>
              <a:p>
                <a:pPr marL="0" indent="0">
                  <a:lnSpc>
                    <a:spcPct val="110000"/>
                  </a:lnSpc>
                  <a:spcBef>
                    <a:spcPts val="400"/>
                  </a:spcBef>
                  <a:buNone/>
                </a:pPr>
                <a14:m>
                  <m:oMathPara xmlns:m="http://schemas.openxmlformats.org/officeDocument/2006/math">
                    <m:oMathParaPr>
                      <m:jc m:val="centerGroup"/>
                    </m:oMathParaPr>
                    <m:oMath xmlns:m="http://schemas.openxmlformats.org/officeDocument/2006/math">
                      <m:func>
                        <m:funcPr>
                          <m:ctrlPr>
                            <a:rPr lang="en-US" altLang="zh-CN" sz="1900" i="1">
                              <a:latin typeface="Cambria Math" panose="02040503050406030204" pitchFamily="18" charset="0"/>
                            </a:rPr>
                          </m:ctrlPr>
                        </m:funcPr>
                        <m:fName>
                          <m:r>
                            <m:rPr>
                              <m:sty m:val="p"/>
                            </m:rPr>
                            <a:rPr lang="en-US" altLang="zh-CN" sz="1900">
                              <a:latin typeface="Cambria Math" panose="02040503050406030204" pitchFamily="18" charset="0"/>
                            </a:rPr>
                            <m:t>ln</m:t>
                          </m:r>
                        </m:fName>
                        <m:e>
                          <m:d>
                            <m:dPr>
                              <m:ctrlPr>
                                <a:rPr lang="en-US" altLang="zh-CN" sz="1900" i="1">
                                  <a:latin typeface="Cambria Math" panose="02040503050406030204" pitchFamily="18" charset="0"/>
                                </a:rPr>
                              </m:ctrlPr>
                            </m:dPr>
                            <m:e>
                              <m:f>
                                <m:fPr>
                                  <m:ctrlPr>
                                    <a:rPr lang="en-US" altLang="zh-CN" sz="1900" i="1">
                                      <a:latin typeface="Cambria Math" panose="02040503050406030204" pitchFamily="18" charset="0"/>
                                    </a:rPr>
                                  </m:ctrlPr>
                                </m:fPr>
                                <m:num>
                                  <m:sSub>
                                    <m:sSubPr>
                                      <m:ctrlPr>
                                        <a:rPr lang="zh-CN" altLang="en-US" sz="1900" i="1">
                                          <a:latin typeface="Cambria Math" panose="02040503050406030204" pitchFamily="18" charset="0"/>
                                        </a:rPr>
                                      </m:ctrlPr>
                                    </m:sSubPr>
                                    <m:e>
                                      <m:r>
                                        <a:rPr lang="zh-CN" altLang="en-US" sz="1900" i="1">
                                          <a:latin typeface="Cambria Math" panose="02040503050406030204" pitchFamily="18" charset="0"/>
                                        </a:rPr>
                                        <m:t>𝑞</m:t>
                                      </m:r>
                                    </m:e>
                                    <m:sub>
                                      <m:r>
                                        <a:rPr lang="en-US" altLang="zh-CN" sz="1900" i="1">
                                          <a:latin typeface="Cambria Math" panose="02040503050406030204" pitchFamily="18" charset="0"/>
                                        </a:rPr>
                                        <m:t>1</m:t>
                                      </m:r>
                                    </m:sub>
                                  </m:sSub>
                                </m:num>
                                <m:den>
                                  <m:sSub>
                                    <m:sSubPr>
                                      <m:ctrlPr>
                                        <a:rPr lang="zh-CN" altLang="en-US" sz="1900" i="1">
                                          <a:latin typeface="Cambria Math" panose="02040503050406030204" pitchFamily="18" charset="0"/>
                                        </a:rPr>
                                      </m:ctrlPr>
                                    </m:sSubPr>
                                    <m:e>
                                      <m:r>
                                        <a:rPr lang="zh-CN" altLang="en-US" sz="1900" i="1">
                                          <a:latin typeface="Cambria Math" panose="02040503050406030204" pitchFamily="18" charset="0"/>
                                        </a:rPr>
                                        <m:t>𝑞</m:t>
                                      </m:r>
                                    </m:e>
                                    <m:sub>
                                      <m:r>
                                        <a:rPr lang="en-US" altLang="zh-CN" sz="1900" i="1">
                                          <a:latin typeface="Cambria Math" panose="02040503050406030204" pitchFamily="18" charset="0"/>
                                        </a:rPr>
                                        <m:t>2</m:t>
                                      </m:r>
                                    </m:sub>
                                  </m:sSub>
                                </m:den>
                              </m:f>
                            </m:e>
                          </m:d>
                        </m:e>
                      </m:func>
                      <m:r>
                        <a:rPr lang="en-US" altLang="zh-CN" sz="1900" i="1">
                          <a:latin typeface="Cambria Math" panose="02040503050406030204" pitchFamily="18" charset="0"/>
                        </a:rPr>
                        <m:t>=</m:t>
                      </m:r>
                      <m:func>
                        <m:funcPr>
                          <m:ctrlPr>
                            <a:rPr lang="en-US" altLang="zh-CN" sz="1900" i="1">
                              <a:latin typeface="Cambria Math" panose="02040503050406030204" pitchFamily="18" charset="0"/>
                            </a:rPr>
                          </m:ctrlPr>
                        </m:funcPr>
                        <m:fName>
                          <m:r>
                            <m:rPr>
                              <m:sty m:val="p"/>
                            </m:rPr>
                            <a:rPr lang="en-US" altLang="zh-CN" sz="1900">
                              <a:latin typeface="Cambria Math" panose="02040503050406030204" pitchFamily="18" charset="0"/>
                            </a:rPr>
                            <m:t>ln</m:t>
                          </m:r>
                        </m:fName>
                        <m:e>
                          <m:d>
                            <m:dPr>
                              <m:ctrlPr>
                                <a:rPr lang="en-US" altLang="zh-CN" sz="1900" i="1">
                                  <a:latin typeface="Cambria Math" panose="02040503050406030204" pitchFamily="18" charset="0"/>
                                </a:rPr>
                              </m:ctrlPr>
                            </m:dPr>
                            <m:e>
                              <m:f>
                                <m:fPr>
                                  <m:ctrlPr>
                                    <a:rPr lang="en-US" altLang="zh-CN" sz="1900" i="1">
                                      <a:latin typeface="Cambria Math" panose="02040503050406030204" pitchFamily="18" charset="0"/>
                                    </a:rPr>
                                  </m:ctrlPr>
                                </m:fPr>
                                <m:num>
                                  <m:sSub>
                                    <m:sSubPr>
                                      <m:ctrlPr>
                                        <a:rPr lang="zh-CN" altLang="en-US" sz="1900" i="1">
                                          <a:latin typeface="Cambria Math" panose="02040503050406030204" pitchFamily="18" charset="0"/>
                                        </a:rPr>
                                      </m:ctrlPr>
                                    </m:sSubPr>
                                    <m:e>
                                      <m:r>
                                        <a:rPr lang="en-US" altLang="zh-CN" sz="1900" i="1">
                                          <a:latin typeface="Cambria Math" panose="02040503050406030204" pitchFamily="18" charset="0"/>
                                        </a:rPr>
                                        <m:t>𝐴</m:t>
                                      </m:r>
                                    </m:e>
                                    <m:sub>
                                      <m:r>
                                        <a:rPr lang="en-US" altLang="zh-CN" sz="1900" i="1">
                                          <a:latin typeface="Cambria Math" panose="02040503050406030204" pitchFamily="18" charset="0"/>
                                        </a:rPr>
                                        <m:t>1</m:t>
                                      </m:r>
                                    </m:sub>
                                  </m:sSub>
                                </m:num>
                                <m:den>
                                  <m:sSub>
                                    <m:sSubPr>
                                      <m:ctrlPr>
                                        <a:rPr lang="zh-CN" altLang="en-US" sz="1900" i="1">
                                          <a:latin typeface="Cambria Math" panose="02040503050406030204" pitchFamily="18" charset="0"/>
                                        </a:rPr>
                                      </m:ctrlPr>
                                    </m:sSubPr>
                                    <m:e>
                                      <m:r>
                                        <a:rPr lang="en-US" altLang="zh-CN" sz="1900" i="1">
                                          <a:latin typeface="Cambria Math" panose="02040503050406030204" pitchFamily="18" charset="0"/>
                                        </a:rPr>
                                        <m:t>𝐴</m:t>
                                      </m:r>
                                    </m:e>
                                    <m:sub>
                                      <m:r>
                                        <a:rPr lang="en-US" altLang="zh-CN" sz="1900" i="1">
                                          <a:latin typeface="Cambria Math" panose="02040503050406030204" pitchFamily="18" charset="0"/>
                                        </a:rPr>
                                        <m:t>2</m:t>
                                      </m:r>
                                    </m:sub>
                                  </m:sSub>
                                </m:den>
                              </m:f>
                            </m:e>
                          </m:d>
                        </m:e>
                      </m:func>
                      <m:r>
                        <a:rPr lang="en-US" altLang="zh-CN" sz="1900" i="1">
                          <a:latin typeface="Cambria Math" panose="02040503050406030204" pitchFamily="18" charset="0"/>
                        </a:rPr>
                        <m:t>+</m:t>
                      </m:r>
                      <m:f>
                        <m:fPr>
                          <m:ctrlPr>
                            <a:rPr lang="en-US" altLang="zh-CN" sz="1900" i="1">
                              <a:latin typeface="Cambria Math" panose="02040503050406030204" pitchFamily="18" charset="0"/>
                            </a:rPr>
                          </m:ctrlPr>
                        </m:fPr>
                        <m:num>
                          <m:r>
                            <a:rPr lang="en-US" altLang="zh-CN" sz="1900" i="1">
                              <a:latin typeface="Cambria Math" panose="02040503050406030204" pitchFamily="18" charset="0"/>
                            </a:rPr>
                            <m:t>2</m:t>
                          </m:r>
                          <m:r>
                            <a:rPr lang="zh-CN" altLang="en-US" sz="1900" i="1">
                              <a:latin typeface="Cambria Math" panose="02040503050406030204" pitchFamily="18" charset="0"/>
                            </a:rPr>
                            <m:t>∙</m:t>
                          </m:r>
                          <m:r>
                            <a:rPr lang="en-US" altLang="zh-CN" sz="1900" i="1">
                              <a:latin typeface="Cambria Math" panose="02040503050406030204" pitchFamily="18" charset="0"/>
                            </a:rPr>
                            <m:t>𝑧</m:t>
                          </m:r>
                        </m:num>
                        <m:den>
                          <m:r>
                            <a:rPr lang="zh-CN" altLang="en-US" sz="1900" b="1" i="1">
                              <a:solidFill>
                                <a:srgbClr val="FF0000"/>
                              </a:solidFill>
                              <a:latin typeface="Cambria Math" panose="02040503050406030204" pitchFamily="18" charset="0"/>
                            </a:rPr>
                            <m:t>𝝀</m:t>
                          </m:r>
                        </m:den>
                      </m:f>
                    </m:oMath>
                  </m:oMathPara>
                </a14:m>
                <a:endParaRPr lang="en-US" altLang="zh-CN" sz="2400" dirty="0"/>
              </a:p>
              <a:p>
                <a:pPr>
                  <a:lnSpc>
                    <a:spcPct val="110000"/>
                  </a:lnSpc>
                  <a:spcBef>
                    <a:spcPts val="400"/>
                  </a:spcBef>
                </a:pPr>
                <a:r>
                  <a:rPr lang="en-US" altLang="zh-CN" sz="2400" dirty="0"/>
                  <a:t>Relative Gain</a:t>
                </a:r>
              </a:p>
              <a:p>
                <a:pPr marL="0" indent="0">
                  <a:lnSpc>
                    <a:spcPct val="110000"/>
                  </a:lnSpc>
                  <a:spcBef>
                    <a:spcPts val="400"/>
                  </a:spcBef>
                  <a:buNone/>
                </a:pPr>
                <a14:m>
                  <m:oMathPara xmlns:m="http://schemas.openxmlformats.org/officeDocument/2006/math">
                    <m:oMathParaPr>
                      <m:jc m:val="centerGroup"/>
                    </m:oMathParaPr>
                    <m:oMath xmlns:m="http://schemas.openxmlformats.org/officeDocument/2006/math">
                      <m:sSub>
                        <m:sSubPr>
                          <m:ctrlPr>
                            <a:rPr lang="en-US" altLang="zh-CN" sz="1900" b="1" i="1" smtClean="0">
                              <a:solidFill>
                                <a:srgbClr val="097BE3"/>
                              </a:solidFill>
                              <a:latin typeface="Cambria Math" panose="02040503050406030204" pitchFamily="18" charset="0"/>
                            </a:rPr>
                          </m:ctrlPr>
                        </m:sSubPr>
                        <m:e>
                          <m:r>
                            <a:rPr lang="en-US" altLang="zh-CN" sz="1900" b="1" i="1" smtClean="0">
                              <a:solidFill>
                                <a:srgbClr val="097BE3"/>
                              </a:solidFill>
                              <a:latin typeface="Cambria Math" panose="02040503050406030204" pitchFamily="18" charset="0"/>
                            </a:rPr>
                            <m:t>𝑨</m:t>
                          </m:r>
                        </m:e>
                        <m:sub>
                          <m:r>
                            <a:rPr lang="en-US" altLang="zh-CN" sz="1900" b="1" i="1" smtClean="0">
                              <a:solidFill>
                                <a:srgbClr val="097BE3"/>
                              </a:solidFill>
                              <a:latin typeface="Cambria Math" panose="02040503050406030204" pitchFamily="18" charset="0"/>
                            </a:rPr>
                            <m:t>𝟏</m:t>
                          </m:r>
                        </m:sub>
                      </m:sSub>
                      <m:r>
                        <a:rPr lang="en-US" altLang="zh-CN" sz="1900" i="1" smtClean="0">
                          <a:latin typeface="Cambria Math" panose="02040503050406030204" pitchFamily="18" charset="0"/>
                          <a:ea typeface="Cambria Math" panose="02040503050406030204" pitchFamily="18" charset="0"/>
                        </a:rPr>
                        <m:t>∙</m:t>
                      </m:r>
                      <m:sSub>
                        <m:sSubPr>
                          <m:ctrlPr>
                            <a:rPr lang="en-US" altLang="zh-CN" sz="1900" i="1" smtClean="0">
                              <a:latin typeface="Cambria Math" panose="02040503050406030204" pitchFamily="18" charset="0"/>
                              <a:ea typeface="Cambria Math" panose="02040503050406030204" pitchFamily="18" charset="0"/>
                            </a:rPr>
                          </m:ctrlPr>
                        </m:sSubPr>
                        <m:e>
                          <m:r>
                            <a:rPr lang="en-US" altLang="zh-CN" sz="1900" b="0" i="1" smtClean="0">
                              <a:latin typeface="Cambria Math" panose="02040503050406030204" pitchFamily="18" charset="0"/>
                              <a:ea typeface="Cambria Math" panose="02040503050406030204" pitchFamily="18" charset="0"/>
                            </a:rPr>
                            <m:t>𝑞</m:t>
                          </m:r>
                        </m:e>
                        <m:sub>
                          <m:r>
                            <a:rPr lang="en-US" altLang="zh-CN" sz="1900" b="0" i="1" smtClean="0">
                              <a:latin typeface="Cambria Math" panose="02040503050406030204" pitchFamily="18" charset="0"/>
                              <a:ea typeface="Cambria Math" panose="02040503050406030204" pitchFamily="18" charset="0"/>
                            </a:rPr>
                            <m:t>0</m:t>
                          </m:r>
                        </m:sub>
                      </m:sSub>
                      <m:r>
                        <a:rPr lang="en-US" altLang="zh-CN" sz="1900" b="0" i="1" smtClean="0">
                          <a:latin typeface="Cambria Math" panose="02040503050406030204" pitchFamily="18" charset="0"/>
                          <a:ea typeface="Cambria Math" panose="02040503050406030204" pitchFamily="18" charset="0"/>
                        </a:rPr>
                        <m:t>=</m:t>
                      </m:r>
                      <m:sSub>
                        <m:sSubPr>
                          <m:ctrlPr>
                            <a:rPr lang="en-US" altLang="zh-CN" sz="1900" i="1" smtClean="0">
                              <a:latin typeface="Cambria Math" panose="02040503050406030204" pitchFamily="18" charset="0"/>
                              <a:ea typeface="Cambria Math" panose="02040503050406030204" pitchFamily="18" charset="0"/>
                            </a:rPr>
                          </m:ctrlPr>
                        </m:sSubPr>
                        <m:e>
                          <m:r>
                            <a:rPr lang="en-US" altLang="zh-CN" sz="1900" b="0" i="1" smtClean="0">
                              <a:latin typeface="Cambria Math" panose="02040503050406030204" pitchFamily="18" charset="0"/>
                              <a:ea typeface="Cambria Math" panose="02040503050406030204" pitchFamily="18" charset="0"/>
                            </a:rPr>
                            <m:t>𝑞</m:t>
                          </m:r>
                        </m:e>
                        <m:sub>
                          <m:r>
                            <a:rPr lang="en-US" altLang="zh-CN" sz="1900" b="0" i="1" smtClean="0">
                              <a:latin typeface="Cambria Math" panose="02040503050406030204" pitchFamily="18" charset="0"/>
                              <a:ea typeface="Cambria Math" panose="02040503050406030204" pitchFamily="18" charset="0"/>
                            </a:rPr>
                            <m:t>1</m:t>
                          </m:r>
                        </m:sub>
                      </m:sSub>
                      <m:r>
                        <a:rPr lang="en-US" altLang="zh-CN" sz="1900" i="1" smtClean="0">
                          <a:latin typeface="Cambria Math" panose="02040503050406030204" pitchFamily="18" charset="0"/>
                          <a:ea typeface="Cambria Math" panose="02040503050406030204" pitchFamily="18" charset="0"/>
                        </a:rPr>
                        <m:t>∙</m:t>
                      </m:r>
                      <m:r>
                        <a:rPr lang="en-US" altLang="zh-CN" sz="1900" b="0" i="1" smtClean="0">
                          <a:latin typeface="Cambria Math" panose="02040503050406030204" pitchFamily="18" charset="0"/>
                          <a:ea typeface="Cambria Math" panose="02040503050406030204" pitchFamily="18" charset="0"/>
                        </a:rPr>
                        <m:t>𝑠𝑖𝑛</m:t>
                      </m:r>
                      <m:r>
                        <a:rPr lang="zh-CN" altLang="en-US" sz="1900" b="0" i="1" smtClean="0">
                          <a:latin typeface="Cambria Math" panose="02040503050406030204" pitchFamily="18" charset="0"/>
                          <a:ea typeface="Cambria Math" panose="02040503050406030204" pitchFamily="18" charset="0"/>
                        </a:rPr>
                        <m:t>𝜃</m:t>
                      </m:r>
                      <m:r>
                        <a:rPr lang="zh-CN" altLang="en-US" sz="1900" b="0" i="1" smtClean="0">
                          <a:latin typeface="Cambria Math" panose="02040503050406030204" pitchFamily="18" charset="0"/>
                          <a:ea typeface="Cambria Math" panose="02040503050406030204" pitchFamily="18" charset="0"/>
                        </a:rPr>
                        <m:t>∙</m:t>
                      </m:r>
                      <m:func>
                        <m:funcPr>
                          <m:ctrlPr>
                            <a:rPr lang="en-US" altLang="zh-CN" sz="1900" b="0" i="1" smtClean="0">
                              <a:latin typeface="Cambria Math" panose="02040503050406030204" pitchFamily="18" charset="0"/>
                              <a:ea typeface="Cambria Math" panose="02040503050406030204" pitchFamily="18" charset="0"/>
                            </a:rPr>
                          </m:ctrlPr>
                        </m:funcPr>
                        <m:fName>
                          <m:r>
                            <m:rPr>
                              <m:sty m:val="p"/>
                            </m:rPr>
                            <a:rPr lang="en-US" altLang="zh-CN" sz="1900" b="0" i="0" smtClean="0">
                              <a:latin typeface="Cambria Math" panose="02040503050406030204" pitchFamily="18" charset="0"/>
                              <a:ea typeface="Cambria Math" panose="02040503050406030204" pitchFamily="18" charset="0"/>
                            </a:rPr>
                            <m:t>exp</m:t>
                          </m:r>
                        </m:fName>
                        <m:e>
                          <m:d>
                            <m:dPr>
                              <m:ctrlPr>
                                <a:rPr lang="en-US" altLang="zh-CN" sz="1900" b="0" i="1" smtClean="0">
                                  <a:latin typeface="Cambria Math" panose="02040503050406030204" pitchFamily="18" charset="0"/>
                                  <a:ea typeface="Cambria Math" panose="02040503050406030204" pitchFamily="18" charset="0"/>
                                </a:rPr>
                              </m:ctrlPr>
                            </m:dPr>
                            <m:e>
                              <m:f>
                                <m:fPr>
                                  <m:ctrlPr>
                                    <a:rPr lang="en-US" altLang="zh-CN" sz="1900" i="1">
                                      <a:latin typeface="Cambria Math" panose="02040503050406030204" pitchFamily="18" charset="0"/>
                                      <a:ea typeface="Cambria Math" panose="02040503050406030204" pitchFamily="18" charset="0"/>
                                    </a:rPr>
                                  </m:ctrlPr>
                                </m:fPr>
                                <m:num>
                                  <m:f>
                                    <m:fPr>
                                      <m:type m:val="lin"/>
                                      <m:ctrlPr>
                                        <a:rPr lang="en-US" altLang="zh-CN" sz="1900" i="1">
                                          <a:latin typeface="Cambria Math" panose="02040503050406030204" pitchFamily="18" charset="0"/>
                                          <a:ea typeface="Cambria Math" panose="02040503050406030204" pitchFamily="18" charset="0"/>
                                        </a:rPr>
                                      </m:ctrlPr>
                                    </m:fPr>
                                    <m:num>
                                      <m:r>
                                        <a:rPr lang="en-US" altLang="zh-CN" sz="1900" i="1">
                                          <a:latin typeface="Cambria Math" panose="02040503050406030204" pitchFamily="18" charset="0"/>
                                          <a:ea typeface="Cambria Math" panose="02040503050406030204" pitchFamily="18" charset="0"/>
                                        </a:rPr>
                                        <m:t>𝑙</m:t>
                                      </m:r>
                                    </m:num>
                                    <m:den>
                                      <m:r>
                                        <a:rPr lang="en-US" altLang="zh-CN" sz="1900" i="1">
                                          <a:latin typeface="Cambria Math" panose="02040503050406030204" pitchFamily="18" charset="0"/>
                                          <a:ea typeface="Cambria Math" panose="02040503050406030204" pitchFamily="18" charset="0"/>
                                        </a:rPr>
                                        <m:t>2</m:t>
                                      </m:r>
                                    </m:den>
                                  </m:f>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𝑧</m:t>
                                  </m:r>
                                </m:num>
                                <m:den>
                                  <m:r>
                                    <a:rPr lang="zh-CN" altLang="en-US" sz="1900" i="1">
                                      <a:latin typeface="Cambria Math" panose="02040503050406030204" pitchFamily="18" charset="0"/>
                                      <a:ea typeface="Cambria Math" panose="02040503050406030204" pitchFamily="18" charset="0"/>
                                    </a:rPr>
                                    <m:t>𝜆</m:t>
                                  </m:r>
                                </m:den>
                              </m:f>
                            </m:e>
                          </m:d>
                        </m:e>
                      </m:func>
                    </m:oMath>
                  </m:oMathPara>
                </a14:m>
                <a:endParaRPr lang="en-US" altLang="zh-CN" sz="1900" b="0" dirty="0">
                  <a:ea typeface="Cambria Math" panose="02040503050406030204" pitchFamily="18" charset="0"/>
                </a:endParaRPr>
              </a:p>
              <a:p>
                <a:pPr marL="0" indent="0">
                  <a:lnSpc>
                    <a:spcPct val="110000"/>
                  </a:lnSpc>
                  <a:spcBef>
                    <a:spcPts val="400"/>
                  </a:spcBef>
                  <a:buNone/>
                </a:pPr>
                <a14:m>
                  <m:oMathPara xmlns:m="http://schemas.openxmlformats.org/officeDocument/2006/math">
                    <m:oMathParaPr>
                      <m:jc m:val="centerGroup"/>
                    </m:oMathParaPr>
                    <m:oMath xmlns:m="http://schemas.openxmlformats.org/officeDocument/2006/math">
                      <m:sSub>
                        <m:sSubPr>
                          <m:ctrlPr>
                            <a:rPr lang="en-US" altLang="zh-CN" sz="1900" b="1" i="1" smtClean="0">
                              <a:solidFill>
                                <a:srgbClr val="097BE3"/>
                              </a:solidFill>
                              <a:latin typeface="Cambria Math" panose="02040503050406030204" pitchFamily="18" charset="0"/>
                            </a:rPr>
                          </m:ctrlPr>
                        </m:sSubPr>
                        <m:e>
                          <m:r>
                            <a:rPr lang="en-US" altLang="zh-CN" sz="1900" b="1" i="1">
                              <a:solidFill>
                                <a:srgbClr val="097BE3"/>
                              </a:solidFill>
                              <a:latin typeface="Cambria Math" panose="02040503050406030204" pitchFamily="18" charset="0"/>
                            </a:rPr>
                            <m:t>𝑨</m:t>
                          </m:r>
                        </m:e>
                        <m:sub>
                          <m:r>
                            <a:rPr lang="en-US" altLang="zh-CN" sz="1900" b="1" i="1" smtClean="0">
                              <a:solidFill>
                                <a:srgbClr val="097BE3"/>
                              </a:solidFill>
                              <a:latin typeface="Cambria Math" panose="02040503050406030204" pitchFamily="18" charset="0"/>
                            </a:rPr>
                            <m:t>𝟐</m:t>
                          </m:r>
                        </m:sub>
                      </m:sSub>
                      <m:r>
                        <a:rPr lang="en-US" altLang="zh-CN" sz="1900" i="1">
                          <a:latin typeface="Cambria Math" panose="02040503050406030204" pitchFamily="18" charset="0"/>
                          <a:ea typeface="Cambria Math" panose="02040503050406030204" pitchFamily="18" charset="0"/>
                        </a:rPr>
                        <m:t>∙</m:t>
                      </m:r>
                      <m:sSub>
                        <m:sSubPr>
                          <m:ctrlPr>
                            <a:rPr lang="en-US" altLang="zh-CN" sz="1900" i="1">
                              <a:latin typeface="Cambria Math" panose="02040503050406030204" pitchFamily="18" charset="0"/>
                              <a:ea typeface="Cambria Math" panose="02040503050406030204" pitchFamily="18" charset="0"/>
                            </a:rPr>
                          </m:ctrlPr>
                        </m:sSubPr>
                        <m:e>
                          <m:r>
                            <a:rPr lang="en-US" altLang="zh-CN" sz="1900" i="1">
                              <a:latin typeface="Cambria Math" panose="02040503050406030204" pitchFamily="18" charset="0"/>
                              <a:ea typeface="Cambria Math" panose="02040503050406030204" pitchFamily="18" charset="0"/>
                            </a:rPr>
                            <m:t>𝑞</m:t>
                          </m:r>
                        </m:e>
                        <m:sub>
                          <m:r>
                            <a:rPr lang="en-US" altLang="zh-CN" sz="1900" i="1">
                              <a:latin typeface="Cambria Math" panose="02040503050406030204" pitchFamily="18" charset="0"/>
                              <a:ea typeface="Cambria Math" panose="02040503050406030204" pitchFamily="18" charset="0"/>
                            </a:rPr>
                            <m:t>0</m:t>
                          </m:r>
                        </m:sub>
                      </m:sSub>
                      <m:r>
                        <a:rPr lang="en-US" altLang="zh-CN" sz="1900" i="1">
                          <a:latin typeface="Cambria Math" panose="02040503050406030204" pitchFamily="18" charset="0"/>
                          <a:ea typeface="Cambria Math" panose="02040503050406030204" pitchFamily="18" charset="0"/>
                        </a:rPr>
                        <m:t>=</m:t>
                      </m:r>
                      <m:sSub>
                        <m:sSubPr>
                          <m:ctrlPr>
                            <a:rPr lang="en-US" altLang="zh-CN" sz="1900" i="1">
                              <a:latin typeface="Cambria Math" panose="02040503050406030204" pitchFamily="18" charset="0"/>
                              <a:ea typeface="Cambria Math" panose="02040503050406030204" pitchFamily="18" charset="0"/>
                            </a:rPr>
                          </m:ctrlPr>
                        </m:sSubPr>
                        <m:e>
                          <m:r>
                            <a:rPr lang="en-US" altLang="zh-CN" sz="1900" i="1">
                              <a:latin typeface="Cambria Math" panose="02040503050406030204" pitchFamily="18" charset="0"/>
                              <a:ea typeface="Cambria Math" panose="02040503050406030204" pitchFamily="18" charset="0"/>
                            </a:rPr>
                            <m:t>𝑞</m:t>
                          </m:r>
                        </m:e>
                        <m:sub>
                          <m:r>
                            <a:rPr lang="en-US" altLang="zh-CN" sz="1900" b="0" i="1" smtClean="0">
                              <a:latin typeface="Cambria Math" panose="02040503050406030204" pitchFamily="18" charset="0"/>
                              <a:ea typeface="Cambria Math" panose="02040503050406030204" pitchFamily="18" charset="0"/>
                            </a:rPr>
                            <m:t>2</m:t>
                          </m:r>
                        </m:sub>
                      </m:sSub>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𝑠𝑖𝑛</m:t>
                      </m:r>
                      <m:r>
                        <a:rPr lang="zh-CN" altLang="en-US" sz="1900" i="1">
                          <a:latin typeface="Cambria Math" panose="02040503050406030204" pitchFamily="18" charset="0"/>
                          <a:ea typeface="Cambria Math" panose="02040503050406030204" pitchFamily="18" charset="0"/>
                        </a:rPr>
                        <m:t>𝜃</m:t>
                      </m:r>
                      <m:r>
                        <a:rPr lang="zh-CN" altLang="en-US" sz="1900" i="1">
                          <a:latin typeface="Cambria Math" panose="02040503050406030204" pitchFamily="18" charset="0"/>
                          <a:ea typeface="Cambria Math" panose="02040503050406030204" pitchFamily="18" charset="0"/>
                        </a:rPr>
                        <m:t>∙</m:t>
                      </m:r>
                      <m:r>
                        <m:rPr>
                          <m:sty m:val="p"/>
                        </m:rPr>
                        <a:rPr lang="en-US" altLang="zh-CN" sz="1900">
                          <a:latin typeface="Cambria Math" panose="02040503050406030204" pitchFamily="18" charset="0"/>
                          <a:ea typeface="Cambria Math" panose="02040503050406030204" pitchFamily="18" charset="0"/>
                        </a:rPr>
                        <m:t>exp</m:t>
                      </m:r>
                      <m:r>
                        <a:rPr lang="en-US" altLang="zh-CN" sz="1900" i="1">
                          <a:latin typeface="Cambria Math" panose="02040503050406030204" pitchFamily="18" charset="0"/>
                          <a:ea typeface="Cambria Math" panose="02040503050406030204" pitchFamily="18" charset="0"/>
                        </a:rPr>
                        <m:t>⁡</m:t>
                      </m:r>
                      <m:d>
                        <m:dPr>
                          <m:ctrlPr>
                            <a:rPr lang="en-US" altLang="zh-CN" sz="1900" i="1">
                              <a:latin typeface="Cambria Math" panose="02040503050406030204" pitchFamily="18" charset="0"/>
                              <a:ea typeface="Cambria Math" panose="02040503050406030204" pitchFamily="18" charset="0"/>
                            </a:rPr>
                          </m:ctrlPr>
                        </m:dPr>
                        <m:e>
                          <m:f>
                            <m:fPr>
                              <m:ctrlPr>
                                <a:rPr lang="en-US" altLang="zh-CN" sz="1900" i="1">
                                  <a:latin typeface="Cambria Math" panose="02040503050406030204" pitchFamily="18" charset="0"/>
                                  <a:ea typeface="Cambria Math" panose="02040503050406030204" pitchFamily="18" charset="0"/>
                                </a:rPr>
                              </m:ctrlPr>
                            </m:fPr>
                            <m:num>
                              <m:f>
                                <m:fPr>
                                  <m:type m:val="lin"/>
                                  <m:ctrlPr>
                                    <a:rPr lang="en-US" altLang="zh-CN" sz="1900" i="1">
                                      <a:latin typeface="Cambria Math" panose="02040503050406030204" pitchFamily="18" charset="0"/>
                                      <a:ea typeface="Cambria Math" panose="02040503050406030204" pitchFamily="18" charset="0"/>
                                    </a:rPr>
                                  </m:ctrlPr>
                                </m:fPr>
                                <m:num>
                                  <m:r>
                                    <a:rPr lang="en-US" altLang="zh-CN" sz="1900" i="1">
                                      <a:latin typeface="Cambria Math" panose="02040503050406030204" pitchFamily="18" charset="0"/>
                                      <a:ea typeface="Cambria Math" panose="02040503050406030204" pitchFamily="18" charset="0"/>
                                    </a:rPr>
                                    <m:t>𝑙</m:t>
                                  </m:r>
                                </m:num>
                                <m:den>
                                  <m:r>
                                    <a:rPr lang="en-US" altLang="zh-CN" sz="1900" i="1">
                                      <a:latin typeface="Cambria Math" panose="02040503050406030204" pitchFamily="18" charset="0"/>
                                      <a:ea typeface="Cambria Math" panose="02040503050406030204" pitchFamily="18" charset="0"/>
                                    </a:rPr>
                                    <m:t>2</m:t>
                                  </m:r>
                                </m:den>
                              </m:f>
                              <m:r>
                                <a:rPr lang="en-US" altLang="zh-CN" sz="1900" b="0" i="1" smtClean="0">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𝑧</m:t>
                              </m:r>
                            </m:num>
                            <m:den>
                              <m:r>
                                <a:rPr lang="zh-CN" altLang="en-US" sz="1900" i="1">
                                  <a:latin typeface="Cambria Math" panose="02040503050406030204" pitchFamily="18" charset="0"/>
                                  <a:ea typeface="Cambria Math" panose="02040503050406030204" pitchFamily="18" charset="0"/>
                                </a:rPr>
                                <m:t>𝜆</m:t>
                              </m:r>
                            </m:den>
                          </m:f>
                        </m:e>
                      </m:d>
                    </m:oMath>
                  </m:oMathPara>
                </a14:m>
                <a:endParaRPr lang="en-US" altLang="zh-CN" sz="26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37074" y="1137794"/>
                <a:ext cx="3049015" cy="2721544"/>
              </a:xfrm>
              <a:blipFill rotWithShape="0">
                <a:blip r:embed="rId3"/>
                <a:stretch>
                  <a:fillRect l="-1397" t="-2242"/>
                </a:stretch>
              </a:blipFill>
            </p:spPr>
            <p:txBody>
              <a:bodyPr/>
              <a:lstStyle/>
              <a:p>
                <a:r>
                  <a:rPr lang="zh-CN" altLang="en-US">
                    <a:noFill/>
                  </a:rPr>
                  <a:t> </a:t>
                </a:r>
              </a:p>
            </p:txBody>
          </p:sp>
        </mc:Fallback>
      </mc:AlternateContent>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55284" y="-187769"/>
            <a:ext cx="8433431" cy="1325563"/>
          </a:xfrm>
        </p:spPr>
        <p:txBody>
          <a:bodyPr>
            <a:normAutofit/>
          </a:bodyPr>
          <a:lstStyle/>
          <a:p>
            <a:r>
              <a:rPr lang="en-US" altLang="zh-CN" sz="3600" b="1" dirty="0">
                <a:solidFill>
                  <a:srgbClr val="FFFF00"/>
                </a:solidFill>
              </a:rPr>
              <a:t>Performance and Aging Effect — Barrel TOF</a:t>
            </a:r>
            <a:endParaRPr lang="zh-CN" altLang="en-US" sz="3600" b="1" dirty="0">
              <a:solidFill>
                <a:srgbClr val="FFFF00"/>
              </a:solidFill>
            </a:endParaRPr>
          </a:p>
        </p:txBody>
      </p:sp>
      <p:pic>
        <p:nvPicPr>
          <p:cNvPr id="6" name="图片 5">
            <a:extLst>
              <a:ext uri="{FF2B5EF4-FFF2-40B4-BE49-F238E27FC236}">
                <a16:creationId xmlns:a16="http://schemas.microsoft.com/office/drawing/2014/main" id="{FDB25834-8210-481B-BFDC-D8CE5D0B2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538" y="1497136"/>
            <a:ext cx="3187991" cy="1830855"/>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4764387" y="1883222"/>
                <a:ext cx="1105303" cy="369332"/>
              </a:xfrm>
              <a:prstGeom prst="rect">
                <a:avLst/>
              </a:prstGeom>
              <a:noFill/>
            </p:spPr>
            <p:txBody>
              <a:bodyPr wrap="none" rtlCol="0">
                <a:spAutoFit/>
              </a:bodyPr>
              <a:lstStyle/>
              <a:p>
                <a14:m>
                  <m:oMath xmlns:m="http://schemas.openxmlformats.org/officeDocument/2006/math">
                    <m:r>
                      <a:rPr lang="zh-CN" altLang="en-US" b="1" i="1">
                        <a:solidFill>
                          <a:srgbClr val="FF0000"/>
                        </a:solidFill>
                        <a:latin typeface="Cambria Math" panose="02040503050406030204" pitchFamily="18" charset="0"/>
                      </a:rPr>
                      <m:t>𝝀</m:t>
                    </m:r>
                  </m:oMath>
                </a14:m>
                <a:r>
                  <a:rPr lang="zh-CN" altLang="en-US" dirty="0"/>
                  <a:t> </a:t>
                </a:r>
                <a:r>
                  <a:rPr lang="en-US" altLang="zh-CN" dirty="0">
                    <a:latin typeface="Times New Roman" panose="02020603050405020304" pitchFamily="18" charset="0"/>
                    <a:cs typeface="Times New Roman" panose="02020603050405020304" pitchFamily="18" charset="0"/>
                  </a:rPr>
                  <a:t>vs Time</a:t>
                </a:r>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4764387" y="1883222"/>
                <a:ext cx="1105303" cy="369332"/>
              </a:xfrm>
              <a:prstGeom prst="rect">
                <a:avLst/>
              </a:prstGeom>
              <a:blipFill rotWithShape="0">
                <a:blip r:embed="rId5"/>
                <a:stretch>
                  <a:fillRect t="-11475" r="-4420" b="-2295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10D6F92D-A6BE-4CB9-A929-41617BE244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7988" y="3738288"/>
            <a:ext cx="2900026" cy="1928947"/>
          </a:xfrm>
          <a:prstGeom prst="rect">
            <a:avLst/>
          </a:prstGeom>
        </p:spPr>
      </p:pic>
      <p:pic>
        <p:nvPicPr>
          <p:cNvPr id="9" name="图片 8">
            <a:extLst>
              <a:ext uri="{FF2B5EF4-FFF2-40B4-BE49-F238E27FC236}">
                <a16:creationId xmlns:a16="http://schemas.microsoft.com/office/drawing/2014/main" id="{8B5F5B6E-C651-40A2-B725-1B3F06DF9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4960" y="3738288"/>
            <a:ext cx="3077061" cy="1767147"/>
          </a:xfrm>
          <a:prstGeom prst="rect">
            <a:avLst/>
          </a:prstGeom>
        </p:spPr>
      </p:pic>
      <p:sp>
        <p:nvSpPr>
          <p:cNvPr id="10" name="文本框 9"/>
          <p:cNvSpPr txBox="1"/>
          <p:nvPr/>
        </p:nvSpPr>
        <p:spPr>
          <a:xfrm>
            <a:off x="4509611" y="3983181"/>
            <a:ext cx="1467581" cy="369332"/>
          </a:xfrm>
          <a:prstGeom prst="rect">
            <a:avLst/>
          </a:prstGeom>
          <a:noFill/>
        </p:spPr>
        <p:txBody>
          <a:bodyPr wrap="none" rtlCol="0">
            <a:spAutoFit/>
          </a:bodyPr>
          <a:lstStyle/>
          <a:p>
            <a:r>
              <a:rPr lang="en-US" altLang="zh-CN" b="1" dirty="0">
                <a:solidFill>
                  <a:srgbClr val="097BE3"/>
                </a:solidFill>
                <a:latin typeface="Times New Roman" panose="02020603050405020304" pitchFamily="18" charset="0"/>
                <a:cs typeface="Times New Roman" panose="02020603050405020304" pitchFamily="18" charset="0"/>
              </a:rPr>
              <a:t>Gain</a:t>
            </a:r>
            <a:r>
              <a:rPr lang="en-US" altLang="zh-CN" dirty="0">
                <a:latin typeface="Times New Roman" panose="02020603050405020304" pitchFamily="18" charset="0"/>
                <a:cs typeface="Times New Roman" panose="02020603050405020304" pitchFamily="18" charset="0"/>
              </a:rPr>
              <a:t> vs Time</a:t>
            </a:r>
            <a:endParaRPr lang="zh-CN" altLang="en-US"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6878061" y="1857966"/>
            <a:ext cx="550151" cy="307777"/>
          </a:xfrm>
          <a:prstGeom prst="rect">
            <a:avLst/>
          </a:prstGeom>
          <a:solidFill>
            <a:srgbClr val="FFFF00"/>
          </a:solidFill>
        </p:spPr>
        <p:txBody>
          <a:bodyPr wrap="none" rtlCol="0">
            <a:spAutoFit/>
          </a:bodyPr>
          <a:lstStyle/>
          <a:p>
            <a:r>
              <a:rPr lang="en-US" altLang="zh-CN" sz="1400" dirty="0"/>
              <a:t>2009</a:t>
            </a:r>
            <a:endParaRPr lang="zh-CN" altLang="en-US" sz="1400" dirty="0"/>
          </a:p>
        </p:txBody>
      </p:sp>
      <p:sp>
        <p:nvSpPr>
          <p:cNvPr id="12" name="文本框 11"/>
          <p:cNvSpPr txBox="1"/>
          <p:nvPr/>
        </p:nvSpPr>
        <p:spPr>
          <a:xfrm>
            <a:off x="8465856" y="1861506"/>
            <a:ext cx="550151" cy="307777"/>
          </a:xfrm>
          <a:prstGeom prst="rect">
            <a:avLst/>
          </a:prstGeom>
          <a:solidFill>
            <a:srgbClr val="FFFF00"/>
          </a:solidFill>
        </p:spPr>
        <p:txBody>
          <a:bodyPr wrap="none" rtlCol="0">
            <a:spAutoFit/>
          </a:bodyPr>
          <a:lstStyle/>
          <a:p>
            <a:r>
              <a:rPr lang="en-US" altLang="zh-CN" sz="1400" dirty="0"/>
              <a:t>2020</a:t>
            </a:r>
            <a:endParaRPr lang="zh-CN" altLang="en-US" sz="1400" dirty="0"/>
          </a:p>
        </p:txBody>
      </p:sp>
      <p:sp>
        <p:nvSpPr>
          <p:cNvPr id="13" name="文本框 12"/>
          <p:cNvSpPr txBox="1"/>
          <p:nvPr/>
        </p:nvSpPr>
        <p:spPr>
          <a:xfrm>
            <a:off x="6924135" y="2765279"/>
            <a:ext cx="550151" cy="307777"/>
          </a:xfrm>
          <a:prstGeom prst="rect">
            <a:avLst/>
          </a:prstGeom>
          <a:solidFill>
            <a:srgbClr val="FFFF00"/>
          </a:solidFill>
        </p:spPr>
        <p:txBody>
          <a:bodyPr wrap="none" rtlCol="0">
            <a:spAutoFit/>
          </a:bodyPr>
          <a:lstStyle/>
          <a:p>
            <a:r>
              <a:rPr lang="en-US" altLang="zh-CN" sz="1400" dirty="0"/>
              <a:t>2025</a:t>
            </a:r>
            <a:endParaRPr lang="zh-CN" altLang="en-US" sz="1400" dirty="0"/>
          </a:p>
        </p:txBody>
      </p:sp>
      <p:sp>
        <p:nvSpPr>
          <p:cNvPr id="14" name="文本框 13"/>
          <p:cNvSpPr txBox="1"/>
          <p:nvPr/>
        </p:nvSpPr>
        <p:spPr>
          <a:xfrm>
            <a:off x="8511930" y="2768819"/>
            <a:ext cx="550151" cy="307777"/>
          </a:xfrm>
          <a:prstGeom prst="rect">
            <a:avLst/>
          </a:prstGeom>
          <a:solidFill>
            <a:srgbClr val="FFFF00"/>
          </a:solidFill>
        </p:spPr>
        <p:txBody>
          <a:bodyPr wrap="none" rtlCol="0">
            <a:spAutoFit/>
          </a:bodyPr>
          <a:lstStyle/>
          <a:p>
            <a:r>
              <a:rPr lang="en-US" altLang="zh-CN" sz="1400" dirty="0"/>
              <a:t>2030</a:t>
            </a:r>
            <a:endParaRPr lang="zh-CN" altLang="en-US" sz="1400" dirty="0"/>
          </a:p>
        </p:txBody>
      </p:sp>
      <p:sp>
        <p:nvSpPr>
          <p:cNvPr id="15" name="文本框 14"/>
          <p:cNvSpPr txBox="1"/>
          <p:nvPr/>
        </p:nvSpPr>
        <p:spPr>
          <a:xfrm>
            <a:off x="6881523" y="4085522"/>
            <a:ext cx="550151" cy="307777"/>
          </a:xfrm>
          <a:prstGeom prst="rect">
            <a:avLst/>
          </a:prstGeom>
          <a:solidFill>
            <a:srgbClr val="FFFF00"/>
          </a:solidFill>
        </p:spPr>
        <p:txBody>
          <a:bodyPr wrap="none" rtlCol="0">
            <a:spAutoFit/>
          </a:bodyPr>
          <a:lstStyle/>
          <a:p>
            <a:r>
              <a:rPr lang="en-US" altLang="zh-CN" sz="1400" dirty="0"/>
              <a:t>2009</a:t>
            </a:r>
            <a:endParaRPr lang="zh-CN" altLang="en-US" sz="1400" dirty="0"/>
          </a:p>
        </p:txBody>
      </p:sp>
      <p:sp>
        <p:nvSpPr>
          <p:cNvPr id="16" name="文本框 15"/>
          <p:cNvSpPr txBox="1"/>
          <p:nvPr/>
        </p:nvSpPr>
        <p:spPr>
          <a:xfrm>
            <a:off x="8469318" y="4089062"/>
            <a:ext cx="550151" cy="307777"/>
          </a:xfrm>
          <a:prstGeom prst="rect">
            <a:avLst/>
          </a:prstGeom>
          <a:solidFill>
            <a:srgbClr val="FFFF00"/>
          </a:solidFill>
        </p:spPr>
        <p:txBody>
          <a:bodyPr wrap="none" rtlCol="0">
            <a:spAutoFit/>
          </a:bodyPr>
          <a:lstStyle/>
          <a:p>
            <a:r>
              <a:rPr lang="en-US" altLang="zh-CN" sz="1400" dirty="0"/>
              <a:t>2020</a:t>
            </a:r>
            <a:endParaRPr lang="zh-CN" altLang="en-US" sz="1400" dirty="0"/>
          </a:p>
        </p:txBody>
      </p:sp>
      <p:sp>
        <p:nvSpPr>
          <p:cNvPr id="17" name="文本框 16"/>
          <p:cNvSpPr txBox="1"/>
          <p:nvPr/>
        </p:nvSpPr>
        <p:spPr>
          <a:xfrm>
            <a:off x="6927597" y="4992835"/>
            <a:ext cx="550151" cy="307777"/>
          </a:xfrm>
          <a:prstGeom prst="rect">
            <a:avLst/>
          </a:prstGeom>
          <a:solidFill>
            <a:srgbClr val="FFFF00"/>
          </a:solidFill>
        </p:spPr>
        <p:txBody>
          <a:bodyPr wrap="none" rtlCol="0">
            <a:spAutoFit/>
          </a:bodyPr>
          <a:lstStyle/>
          <a:p>
            <a:r>
              <a:rPr lang="en-US" altLang="zh-CN" sz="1400" dirty="0"/>
              <a:t>2025</a:t>
            </a:r>
            <a:endParaRPr lang="zh-CN" altLang="en-US" sz="1400" dirty="0"/>
          </a:p>
        </p:txBody>
      </p:sp>
      <p:sp>
        <p:nvSpPr>
          <p:cNvPr id="18" name="文本框 17"/>
          <p:cNvSpPr txBox="1"/>
          <p:nvPr/>
        </p:nvSpPr>
        <p:spPr>
          <a:xfrm>
            <a:off x="8515392" y="4996375"/>
            <a:ext cx="550151" cy="307777"/>
          </a:xfrm>
          <a:prstGeom prst="rect">
            <a:avLst/>
          </a:prstGeom>
          <a:solidFill>
            <a:srgbClr val="FFFF00"/>
          </a:solidFill>
        </p:spPr>
        <p:txBody>
          <a:bodyPr wrap="none" rtlCol="0">
            <a:spAutoFit/>
          </a:bodyPr>
          <a:lstStyle/>
          <a:p>
            <a:r>
              <a:rPr lang="en-US" altLang="zh-CN" sz="1400" dirty="0"/>
              <a:t>2030</a:t>
            </a:r>
            <a:endParaRPr lang="zh-CN" altLang="en-US" sz="1400" dirty="0"/>
          </a:p>
        </p:txBody>
      </p:sp>
      <mc:AlternateContent xmlns:mc="http://schemas.openxmlformats.org/markup-compatibility/2006" xmlns:a14="http://schemas.microsoft.com/office/drawing/2010/main">
        <mc:Choice Requires="a14">
          <p:graphicFrame>
            <p:nvGraphicFramePr>
              <p:cNvPr id="19" name="表格 18">
                <a:extLst>
                  <a:ext uri="{FF2B5EF4-FFF2-40B4-BE49-F238E27FC236}">
                    <a16:creationId xmlns:a16="http://schemas.microsoft.com/office/drawing/2014/main" id="{72F9DB29-9111-4F35-AD75-EC5629F24CF7}"/>
                  </a:ext>
                </a:extLst>
              </p:cNvPr>
              <p:cNvGraphicFramePr>
                <a:graphicFrameLocks noGrp="1"/>
              </p:cNvGraphicFramePr>
              <p:nvPr>
                <p:extLst/>
              </p:nvPr>
            </p:nvGraphicFramePr>
            <p:xfrm>
              <a:off x="85033" y="3729014"/>
              <a:ext cx="3183336" cy="1910325"/>
            </p:xfrm>
            <a:graphic>
              <a:graphicData uri="http://schemas.openxmlformats.org/drawingml/2006/table">
                <a:tbl>
                  <a:tblPr firstRow="1" bandRow="1">
                    <a:tableStyleId>{93296810-A885-4BE3-A3E7-6D5BEEA58F35}</a:tableStyleId>
                  </a:tblPr>
                  <a:tblGrid>
                    <a:gridCol w="716163">
                      <a:extLst>
                        <a:ext uri="{9D8B030D-6E8A-4147-A177-3AD203B41FA5}">
                          <a16:colId xmlns:a16="http://schemas.microsoft.com/office/drawing/2014/main" val="1484894939"/>
                        </a:ext>
                      </a:extLst>
                    </a:gridCol>
                    <a:gridCol w="1020726">
                      <a:extLst>
                        <a:ext uri="{9D8B030D-6E8A-4147-A177-3AD203B41FA5}">
                          <a16:colId xmlns:a16="http://schemas.microsoft.com/office/drawing/2014/main" val="876884010"/>
                        </a:ext>
                      </a:extLst>
                    </a:gridCol>
                    <a:gridCol w="1446447">
                      <a:extLst>
                        <a:ext uri="{9D8B030D-6E8A-4147-A177-3AD203B41FA5}">
                          <a16:colId xmlns:a16="http://schemas.microsoft.com/office/drawing/2014/main" val="20002"/>
                        </a:ext>
                      </a:extLst>
                    </a:gridCol>
                  </a:tblGrid>
                  <a:tr h="447285">
                    <a:tc>
                      <a:txBody>
                        <a:bodyPr/>
                        <a:lstStyle/>
                        <a:p>
                          <a:pPr algn="ctr"/>
                          <a:r>
                            <a:rPr lang="en-US" altLang="zh-CN" dirty="0"/>
                            <a:t>Time</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1" i="1" smtClean="0">
                                  <a:solidFill>
                                    <a:srgbClr val="FF0000"/>
                                  </a:solidFill>
                                  <a:latin typeface="Cambria Math" panose="02040503050406030204" pitchFamily="18" charset="0"/>
                                </a:rPr>
                                <m:t>𝝀</m:t>
                              </m:r>
                            </m:oMath>
                          </a14:m>
                          <a:r>
                            <a:rPr lang="zh-CN" altLang="en-US" sz="1800" dirty="0"/>
                            <a:t> </a:t>
                          </a:r>
                          <a:r>
                            <a:rPr lang="en-US" altLang="zh-CN" sz="1800" dirty="0"/>
                            <a:t>(m)</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Rel. Gain</a:t>
                          </a:r>
                          <a:endParaRPr lang="zh-CN" altLang="en-US" sz="1800" dirty="0"/>
                        </a:p>
                      </a:txBody>
                      <a:tcPr/>
                    </a:tc>
                    <a:extLst>
                      <a:ext uri="{0D108BD9-81ED-4DB2-BD59-A6C34878D82A}">
                        <a16:rowId xmlns:a16="http://schemas.microsoft.com/office/drawing/2014/main" val="1861065787"/>
                      </a:ext>
                    </a:extLst>
                  </a:tr>
                  <a:tr h="314247">
                    <a:tc>
                      <a:txBody>
                        <a:bodyPr/>
                        <a:lstStyle/>
                        <a:p>
                          <a:pPr algn="ctr"/>
                          <a:r>
                            <a:rPr lang="en-US" altLang="zh-CN" dirty="0"/>
                            <a:t>2009</a:t>
                          </a:r>
                          <a:endParaRPr lang="zh-CN" altLang="en-US" dirty="0"/>
                        </a:p>
                      </a:txBody>
                      <a:tcPr/>
                    </a:tc>
                    <a:tc>
                      <a:txBody>
                        <a:bodyPr/>
                        <a:lstStyle/>
                        <a:p>
                          <a:pPr algn="ctr"/>
                          <a:r>
                            <a:rPr lang="en-US" altLang="zh-CN"/>
                            <a:t>1.8</a:t>
                          </a:r>
                          <a:endParaRPr lang="zh-CN" altLang="en-US"/>
                        </a:p>
                      </a:txBody>
                      <a:tcPr/>
                    </a:tc>
                    <a:tc>
                      <a:txBody>
                        <a:bodyPr/>
                        <a:lstStyle/>
                        <a:p>
                          <a:pPr algn="ctr"/>
                          <a:r>
                            <a:rPr lang="en-US" altLang="zh-CN" dirty="0"/>
                            <a:t>2025 (100%)</a:t>
                          </a:r>
                          <a:endParaRPr lang="zh-CN" altLang="en-US" dirty="0"/>
                        </a:p>
                      </a:txBody>
                      <a:tcPr/>
                    </a:tc>
                    <a:extLst>
                      <a:ext uri="{0D108BD9-81ED-4DB2-BD59-A6C34878D82A}">
                        <a16:rowId xmlns:a16="http://schemas.microsoft.com/office/drawing/2014/main" val="265437306"/>
                      </a:ext>
                    </a:extLst>
                  </a:tr>
                  <a:tr h="314247">
                    <a:tc>
                      <a:txBody>
                        <a:bodyPr/>
                        <a:lstStyle/>
                        <a:p>
                          <a:pPr algn="ctr"/>
                          <a:r>
                            <a:rPr lang="en-US" altLang="zh-CN" dirty="0"/>
                            <a:t>2020</a:t>
                          </a:r>
                          <a:endParaRPr lang="zh-CN" altLang="en-US" dirty="0"/>
                        </a:p>
                      </a:txBody>
                      <a:tcPr/>
                    </a:tc>
                    <a:tc>
                      <a:txBody>
                        <a:bodyPr/>
                        <a:lstStyle/>
                        <a:p>
                          <a:pPr algn="ctr"/>
                          <a:r>
                            <a:rPr lang="en-US" altLang="zh-CN"/>
                            <a:t>1.3  </a:t>
                          </a:r>
                          <a:endParaRPr lang="zh-CN" altLang="en-US"/>
                        </a:p>
                      </a:txBody>
                      <a:tcPr/>
                    </a:tc>
                    <a:tc>
                      <a:txBody>
                        <a:bodyPr/>
                        <a:lstStyle/>
                        <a:p>
                          <a:pPr algn="ctr"/>
                          <a:r>
                            <a:rPr lang="en-US" altLang="zh-CN" dirty="0"/>
                            <a:t>1150 (58%)</a:t>
                          </a:r>
                          <a:endParaRPr lang="zh-CN" altLang="en-US" dirty="0"/>
                        </a:p>
                      </a:txBody>
                      <a:tcPr/>
                    </a:tc>
                    <a:extLst>
                      <a:ext uri="{0D108BD9-81ED-4DB2-BD59-A6C34878D82A}">
                        <a16:rowId xmlns:a16="http://schemas.microsoft.com/office/drawing/2014/main" val="2804583842"/>
                      </a:ext>
                    </a:extLst>
                  </a:tr>
                  <a:tr h="314247">
                    <a:tc>
                      <a:txBody>
                        <a:bodyPr/>
                        <a:lstStyle/>
                        <a:p>
                          <a:pPr algn="ctr"/>
                          <a:r>
                            <a:rPr lang="en-US" altLang="zh-CN" dirty="0"/>
                            <a:t>2025</a:t>
                          </a:r>
                          <a:endParaRPr lang="zh-CN" altLang="en-US" dirty="0"/>
                        </a:p>
                      </a:txBody>
                      <a:tcPr/>
                    </a:tc>
                    <a:tc>
                      <a:txBody>
                        <a:bodyPr/>
                        <a:lstStyle/>
                        <a:p>
                          <a:pPr algn="ctr"/>
                          <a:r>
                            <a:rPr lang="en-US" altLang="zh-CN"/>
                            <a:t>1.2</a:t>
                          </a:r>
                          <a:endParaRPr lang="zh-CN" altLang="en-US"/>
                        </a:p>
                      </a:txBody>
                      <a:tcPr/>
                    </a:tc>
                    <a:tc>
                      <a:txBody>
                        <a:bodyPr/>
                        <a:lstStyle/>
                        <a:p>
                          <a:pPr algn="ctr"/>
                          <a:r>
                            <a:rPr lang="en-US" altLang="zh-CN" dirty="0"/>
                            <a:t>1016 (50%)</a:t>
                          </a:r>
                          <a:endParaRPr lang="zh-CN" altLang="en-US" dirty="0"/>
                        </a:p>
                      </a:txBody>
                      <a:tcPr/>
                    </a:tc>
                    <a:extLst>
                      <a:ext uri="{0D108BD9-81ED-4DB2-BD59-A6C34878D82A}">
                        <a16:rowId xmlns:a16="http://schemas.microsoft.com/office/drawing/2014/main" val="2482925076"/>
                      </a:ext>
                    </a:extLst>
                  </a:tr>
                  <a:tr h="314247">
                    <a:tc>
                      <a:txBody>
                        <a:bodyPr/>
                        <a:lstStyle/>
                        <a:p>
                          <a:pPr algn="ctr"/>
                          <a:r>
                            <a:rPr lang="en-US" altLang="zh-CN" dirty="0"/>
                            <a:t>2030</a:t>
                          </a:r>
                          <a:endParaRPr lang="zh-CN" altLang="en-US" dirty="0"/>
                        </a:p>
                      </a:txBody>
                      <a:tcPr>
                        <a:solidFill>
                          <a:srgbClr val="FFFF00"/>
                        </a:solidFill>
                      </a:tcPr>
                    </a:tc>
                    <a:tc>
                      <a:txBody>
                        <a:bodyPr/>
                        <a:lstStyle/>
                        <a:p>
                          <a:pPr algn="ctr"/>
                          <a:r>
                            <a:rPr lang="en-US" altLang="zh-CN" dirty="0"/>
                            <a:t>1.1</a:t>
                          </a:r>
                          <a:endParaRPr lang="zh-CN" altLang="en-US" dirty="0"/>
                        </a:p>
                      </a:txBody>
                      <a:tcPr>
                        <a:solidFill>
                          <a:srgbClr val="FFFF00"/>
                        </a:solidFill>
                      </a:tcPr>
                    </a:tc>
                    <a:tc>
                      <a:txBody>
                        <a:bodyPr/>
                        <a:lstStyle/>
                        <a:p>
                          <a:pPr algn="ctr"/>
                          <a:r>
                            <a:rPr lang="en-US" altLang="zh-CN" dirty="0"/>
                            <a:t>968  (48%)</a:t>
                          </a:r>
                          <a:endParaRPr lang="zh-CN" altLang="en-US" dirty="0"/>
                        </a:p>
                      </a:txBody>
                      <a:tcPr>
                        <a:solidFill>
                          <a:srgbClr val="FFFF00"/>
                        </a:solidFill>
                      </a:tcPr>
                    </a:tc>
                    <a:extLst>
                      <a:ext uri="{0D108BD9-81ED-4DB2-BD59-A6C34878D82A}">
                        <a16:rowId xmlns:a16="http://schemas.microsoft.com/office/drawing/2014/main" val="2223026753"/>
                      </a:ext>
                    </a:extLst>
                  </a:tr>
                </a:tbl>
              </a:graphicData>
            </a:graphic>
          </p:graphicFrame>
        </mc:Choice>
        <mc:Fallback xmlns="">
          <p:graphicFrame>
            <p:nvGraphicFramePr>
              <p:cNvPr id="19" name="表格 18">
                <a:extLst>
                  <a:ext uri="{FF2B5EF4-FFF2-40B4-BE49-F238E27FC236}">
                    <a16:creationId xmlns:a16="http://schemas.microsoft.com/office/drawing/2014/main" xmlns="" id="{72F9DB29-9111-4F35-AD75-EC5629F24CF7}"/>
                  </a:ext>
                </a:extLst>
              </p:cNvPr>
              <p:cNvGraphicFramePr>
                <a:graphicFrameLocks noGrp="1"/>
              </p:cNvGraphicFramePr>
              <p:nvPr>
                <p:extLst/>
              </p:nvPr>
            </p:nvGraphicFramePr>
            <p:xfrm>
              <a:off x="85033" y="3729014"/>
              <a:ext cx="3183336" cy="1910325"/>
            </p:xfrm>
            <a:graphic>
              <a:graphicData uri="http://schemas.openxmlformats.org/drawingml/2006/table">
                <a:tbl>
                  <a:tblPr firstRow="1" bandRow="1">
                    <a:tableStyleId>{93296810-A885-4BE3-A3E7-6D5BEEA58F35}</a:tableStyleId>
                  </a:tblPr>
                  <a:tblGrid>
                    <a:gridCol w="716163">
                      <a:extLst>
                        <a:ext uri="{9D8B030D-6E8A-4147-A177-3AD203B41FA5}">
                          <a16:colId xmlns:a16="http://schemas.microsoft.com/office/drawing/2014/main" xmlns="" val="1484894939"/>
                        </a:ext>
                      </a:extLst>
                    </a:gridCol>
                    <a:gridCol w="1020726">
                      <a:extLst>
                        <a:ext uri="{9D8B030D-6E8A-4147-A177-3AD203B41FA5}">
                          <a16:colId xmlns:a16="http://schemas.microsoft.com/office/drawing/2014/main" xmlns="" val="876884010"/>
                        </a:ext>
                      </a:extLst>
                    </a:gridCol>
                    <a:gridCol w="1446447"/>
                  </a:tblGrid>
                  <a:tr h="447285">
                    <a:tc>
                      <a:txBody>
                        <a:bodyPr/>
                        <a:lstStyle/>
                        <a:p>
                          <a:pPr algn="ctr"/>
                          <a:r>
                            <a:rPr lang="en-US" altLang="zh-CN" dirty="0" smtClean="0"/>
                            <a:t>Time</a:t>
                          </a:r>
                          <a:endParaRPr lang="zh-CN" altLang="en-US" dirty="0"/>
                        </a:p>
                      </a:txBody>
                      <a:tcPr/>
                    </a:tc>
                    <a:tc>
                      <a:txBody>
                        <a:bodyPr/>
                        <a:lstStyle/>
                        <a:p>
                          <a:endParaRPr lang="zh-CN"/>
                        </a:p>
                      </a:txBody>
                      <a:tcPr>
                        <a:blipFill rotWithShape="0">
                          <a:blip r:embed="rId8"/>
                          <a:stretch>
                            <a:fillRect l="-70833" t="-6757" r="-144048" b="-34594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Rel. Gain</a:t>
                          </a:r>
                          <a:endParaRPr lang="zh-CN" altLang="en-US" sz="1800" dirty="0"/>
                        </a:p>
                      </a:txBody>
                      <a:tcPr/>
                    </a:tc>
                    <a:extLst>
                      <a:ext uri="{0D108BD9-81ED-4DB2-BD59-A6C34878D82A}">
                        <a16:rowId xmlns:a16="http://schemas.microsoft.com/office/drawing/2014/main" xmlns="" val="1861065787"/>
                      </a:ext>
                    </a:extLst>
                  </a:tr>
                  <a:tr h="365760">
                    <a:tc>
                      <a:txBody>
                        <a:bodyPr/>
                        <a:lstStyle/>
                        <a:p>
                          <a:pPr algn="ctr"/>
                          <a:r>
                            <a:rPr lang="en-US" altLang="zh-CN" dirty="0" smtClean="0"/>
                            <a:t>2009</a:t>
                          </a:r>
                          <a:endParaRPr lang="zh-CN" altLang="en-US" dirty="0"/>
                        </a:p>
                      </a:txBody>
                      <a:tcPr/>
                    </a:tc>
                    <a:tc>
                      <a:txBody>
                        <a:bodyPr/>
                        <a:lstStyle/>
                        <a:p>
                          <a:pPr algn="ctr"/>
                          <a:r>
                            <a:rPr lang="en-US" altLang="zh-CN"/>
                            <a:t>1.8</a:t>
                          </a:r>
                          <a:endParaRPr lang="zh-CN" altLang="en-US"/>
                        </a:p>
                      </a:txBody>
                      <a:tcPr/>
                    </a:tc>
                    <a:tc>
                      <a:txBody>
                        <a:bodyPr/>
                        <a:lstStyle/>
                        <a:p>
                          <a:pPr algn="ctr"/>
                          <a:r>
                            <a:rPr lang="en-US" altLang="zh-CN" dirty="0" smtClean="0"/>
                            <a:t>2025 (100%)</a:t>
                          </a:r>
                          <a:endParaRPr lang="zh-CN" altLang="en-US" dirty="0"/>
                        </a:p>
                      </a:txBody>
                      <a:tcPr/>
                    </a:tc>
                    <a:extLst>
                      <a:ext uri="{0D108BD9-81ED-4DB2-BD59-A6C34878D82A}">
                        <a16:rowId xmlns:a16="http://schemas.microsoft.com/office/drawing/2014/main" xmlns="" val="265437306"/>
                      </a:ext>
                    </a:extLst>
                  </a:tr>
                  <a:tr h="365760">
                    <a:tc>
                      <a:txBody>
                        <a:bodyPr/>
                        <a:lstStyle/>
                        <a:p>
                          <a:pPr algn="ctr"/>
                          <a:r>
                            <a:rPr lang="en-US" altLang="zh-CN" dirty="0" smtClean="0"/>
                            <a:t>2020</a:t>
                          </a:r>
                          <a:endParaRPr lang="zh-CN" altLang="en-US" dirty="0"/>
                        </a:p>
                      </a:txBody>
                      <a:tcPr/>
                    </a:tc>
                    <a:tc>
                      <a:txBody>
                        <a:bodyPr/>
                        <a:lstStyle/>
                        <a:p>
                          <a:pPr algn="ctr"/>
                          <a:r>
                            <a:rPr lang="en-US" altLang="zh-CN"/>
                            <a:t>1.3  </a:t>
                          </a:r>
                          <a:endParaRPr lang="zh-CN" altLang="en-US"/>
                        </a:p>
                      </a:txBody>
                      <a:tcPr/>
                    </a:tc>
                    <a:tc>
                      <a:txBody>
                        <a:bodyPr/>
                        <a:lstStyle/>
                        <a:p>
                          <a:pPr algn="ctr"/>
                          <a:r>
                            <a:rPr lang="en-US" altLang="zh-CN" dirty="0" smtClean="0"/>
                            <a:t>1150 (58%)</a:t>
                          </a:r>
                          <a:endParaRPr lang="zh-CN" altLang="en-US" dirty="0"/>
                        </a:p>
                      </a:txBody>
                      <a:tcPr/>
                    </a:tc>
                    <a:extLst>
                      <a:ext uri="{0D108BD9-81ED-4DB2-BD59-A6C34878D82A}">
                        <a16:rowId xmlns:a16="http://schemas.microsoft.com/office/drawing/2014/main" xmlns="" val="2804583842"/>
                      </a:ext>
                    </a:extLst>
                  </a:tr>
                  <a:tr h="365760">
                    <a:tc>
                      <a:txBody>
                        <a:bodyPr/>
                        <a:lstStyle/>
                        <a:p>
                          <a:pPr algn="ctr"/>
                          <a:r>
                            <a:rPr lang="en-US" altLang="zh-CN" dirty="0" smtClean="0"/>
                            <a:t>2025</a:t>
                          </a:r>
                          <a:endParaRPr lang="zh-CN" altLang="en-US" dirty="0"/>
                        </a:p>
                      </a:txBody>
                      <a:tcPr/>
                    </a:tc>
                    <a:tc>
                      <a:txBody>
                        <a:bodyPr/>
                        <a:lstStyle/>
                        <a:p>
                          <a:pPr algn="ctr"/>
                          <a:r>
                            <a:rPr lang="en-US" altLang="zh-CN"/>
                            <a:t>1.2</a:t>
                          </a:r>
                          <a:endParaRPr lang="zh-CN" altLang="en-US"/>
                        </a:p>
                      </a:txBody>
                      <a:tcPr/>
                    </a:tc>
                    <a:tc>
                      <a:txBody>
                        <a:bodyPr/>
                        <a:lstStyle/>
                        <a:p>
                          <a:pPr algn="ctr"/>
                          <a:r>
                            <a:rPr lang="en-US" altLang="zh-CN" dirty="0" smtClean="0"/>
                            <a:t>1016 (50%)</a:t>
                          </a:r>
                          <a:endParaRPr lang="zh-CN" altLang="en-US" dirty="0"/>
                        </a:p>
                      </a:txBody>
                      <a:tcPr/>
                    </a:tc>
                    <a:extLst>
                      <a:ext uri="{0D108BD9-81ED-4DB2-BD59-A6C34878D82A}">
                        <a16:rowId xmlns:a16="http://schemas.microsoft.com/office/drawing/2014/main" xmlns="" val="2482925076"/>
                      </a:ext>
                    </a:extLst>
                  </a:tr>
                  <a:tr h="365760">
                    <a:tc>
                      <a:txBody>
                        <a:bodyPr/>
                        <a:lstStyle/>
                        <a:p>
                          <a:pPr algn="ctr"/>
                          <a:r>
                            <a:rPr lang="en-US" altLang="zh-CN" dirty="0" smtClean="0"/>
                            <a:t>2030</a:t>
                          </a:r>
                          <a:endParaRPr lang="zh-CN" altLang="en-US" dirty="0"/>
                        </a:p>
                      </a:txBody>
                      <a:tcPr>
                        <a:solidFill>
                          <a:srgbClr val="FFFF00"/>
                        </a:solidFill>
                      </a:tcPr>
                    </a:tc>
                    <a:tc>
                      <a:txBody>
                        <a:bodyPr/>
                        <a:lstStyle/>
                        <a:p>
                          <a:pPr algn="ctr"/>
                          <a:r>
                            <a:rPr lang="en-US" altLang="zh-CN" dirty="0"/>
                            <a:t>1.1</a:t>
                          </a:r>
                          <a:endParaRPr lang="zh-CN" altLang="en-US" dirty="0"/>
                        </a:p>
                      </a:txBody>
                      <a:tcPr>
                        <a:solidFill>
                          <a:srgbClr val="FFFF00"/>
                        </a:solidFill>
                      </a:tcPr>
                    </a:tc>
                    <a:tc>
                      <a:txBody>
                        <a:bodyPr/>
                        <a:lstStyle/>
                        <a:p>
                          <a:pPr algn="ctr"/>
                          <a:r>
                            <a:rPr lang="en-US" altLang="zh-CN" dirty="0" smtClean="0"/>
                            <a:t>968  (48%)</a:t>
                          </a:r>
                          <a:endParaRPr lang="zh-CN" altLang="en-US" dirty="0"/>
                        </a:p>
                      </a:txBody>
                      <a:tcPr>
                        <a:solidFill>
                          <a:srgbClr val="FFFF00"/>
                        </a:solidFill>
                      </a:tcPr>
                    </a:tc>
                    <a:extLst>
                      <a:ext uri="{0D108BD9-81ED-4DB2-BD59-A6C34878D82A}">
                        <a16:rowId xmlns:a16="http://schemas.microsoft.com/office/drawing/2014/main" xmlns="" val="2223026753"/>
                      </a:ext>
                    </a:extLst>
                  </a:tr>
                </a:tbl>
              </a:graphicData>
            </a:graphic>
          </p:graphicFrame>
        </mc:Fallback>
      </mc:AlternateContent>
      <p:sp>
        <p:nvSpPr>
          <p:cNvPr id="20" name="文本框 19"/>
          <p:cNvSpPr txBox="1"/>
          <p:nvPr/>
        </p:nvSpPr>
        <p:spPr>
          <a:xfrm>
            <a:off x="469098" y="5934537"/>
            <a:ext cx="8307274" cy="707886"/>
          </a:xfrm>
          <a:prstGeom prst="rect">
            <a:avLst/>
          </a:prstGeom>
          <a:noFill/>
        </p:spPr>
        <p:txBody>
          <a:bodyPr wrap="none" rtlCol="0">
            <a:spAutoFit/>
          </a:bodyPr>
          <a:lstStyle/>
          <a:p>
            <a:pPr marL="342900" indent="-252000">
              <a:buFont typeface="Arial" panose="020B0604020202020204" pitchFamily="34" charset="0"/>
              <a:buChar char="•"/>
            </a:pPr>
            <a:r>
              <a:rPr lang="en-US" altLang="zh-CN" sz="2000" dirty="0"/>
              <a:t>Integrated charge of PMT is far smaller than the limit of lifetime of </a:t>
            </a:r>
            <a:r>
              <a:rPr lang="en-US" altLang="zh-CN" sz="2000" dirty="0" err="1"/>
              <a:t>PMTs.</a:t>
            </a:r>
            <a:endParaRPr lang="zh-CN" altLang="en-US" sz="2000" dirty="0"/>
          </a:p>
          <a:p>
            <a:pPr marL="342900" indent="-252000">
              <a:buFont typeface="Arial" panose="020B0604020202020204" pitchFamily="34" charset="0"/>
              <a:buChar char="•"/>
            </a:pPr>
            <a:r>
              <a:rPr lang="en-US" altLang="zh-CN" sz="2000" dirty="0">
                <a:solidFill>
                  <a:srgbClr val="097BE3"/>
                </a:solidFill>
              </a:rPr>
              <a:t>Increasing H.V. </a:t>
            </a:r>
            <a:r>
              <a:rPr lang="en-US" altLang="zh-CN" sz="2000" dirty="0"/>
              <a:t>of PMT every 3 years to compensate the reduced efficiency.</a:t>
            </a:r>
          </a:p>
        </p:txBody>
      </p:sp>
      <p:sp>
        <p:nvSpPr>
          <p:cNvPr id="21" name="灯片编号占位符 20">
            <a:extLst>
              <a:ext uri="{FF2B5EF4-FFF2-40B4-BE49-F238E27FC236}">
                <a16:creationId xmlns:a16="http://schemas.microsoft.com/office/drawing/2014/main" id="{A119BC68-522B-4834-96F3-6B62BDCA784C}"/>
              </a:ext>
            </a:extLst>
          </p:cNvPr>
          <p:cNvSpPr>
            <a:spLocks noGrp="1"/>
          </p:cNvSpPr>
          <p:nvPr>
            <p:ph type="sldNum" sz="quarter" idx="12"/>
          </p:nvPr>
        </p:nvSpPr>
        <p:spPr/>
        <p:txBody>
          <a:bodyPr/>
          <a:lstStyle/>
          <a:p>
            <a:fld id="{BB0E14E2-FA62-4C79-9B07-10B4E017B998}" type="slidenum">
              <a:rPr lang="zh-CN" altLang="en-US" smtClean="0"/>
              <a:t>6</a:t>
            </a:fld>
            <a:endParaRPr lang="zh-CN" altLang="en-US"/>
          </a:p>
        </p:txBody>
      </p:sp>
    </p:spTree>
    <p:extLst>
      <p:ext uri="{BB962C8B-B14F-4D97-AF65-F5344CB8AC3E}">
        <p14:creationId xmlns:p14="http://schemas.microsoft.com/office/powerpoint/2010/main" val="164609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35E7C208-6A95-4C92-A646-5F0601188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41" y="4152134"/>
            <a:ext cx="5206968" cy="2490289"/>
          </a:xfrm>
          <a:prstGeom prst="rect">
            <a:avLst/>
          </a:prstGeom>
        </p:spPr>
      </p:pic>
      <p:pic>
        <p:nvPicPr>
          <p:cNvPr id="21" name="图片 20">
            <a:extLst>
              <a:ext uri="{FF2B5EF4-FFF2-40B4-BE49-F238E27FC236}">
                <a16:creationId xmlns:a16="http://schemas.microsoft.com/office/drawing/2014/main" id="{BA44095C-8813-486E-A191-B68637845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4" y="1429211"/>
            <a:ext cx="5368518" cy="2567552"/>
          </a:xfrm>
          <a:prstGeom prst="rect">
            <a:avLst/>
          </a:prstGeom>
        </p:spPr>
      </p:pic>
      <p:sp>
        <p:nvSpPr>
          <p:cNvPr id="3" name="内容占位符 2"/>
          <p:cNvSpPr>
            <a:spLocks noGrp="1"/>
          </p:cNvSpPr>
          <p:nvPr>
            <p:ph idx="1"/>
          </p:nvPr>
        </p:nvSpPr>
        <p:spPr>
          <a:xfrm>
            <a:off x="137074" y="1052729"/>
            <a:ext cx="3049015" cy="3306615"/>
          </a:xfrm>
        </p:spPr>
        <p:txBody>
          <a:bodyPr>
            <a:normAutofit/>
          </a:bodyPr>
          <a:lstStyle/>
          <a:p>
            <a:pPr>
              <a:lnSpc>
                <a:spcPct val="110000"/>
              </a:lnSpc>
              <a:spcBef>
                <a:spcPts val="400"/>
              </a:spcBef>
            </a:pPr>
            <a:r>
              <a:rPr lang="en-US" altLang="zh-CN" sz="2400" dirty="0"/>
              <a:t>Time Resolution</a:t>
            </a:r>
          </a:p>
          <a:p>
            <a:pPr marL="0" indent="0">
              <a:lnSpc>
                <a:spcPct val="110000"/>
              </a:lnSpc>
              <a:spcBef>
                <a:spcPts val="400"/>
              </a:spcBef>
              <a:buNone/>
            </a:pPr>
            <a:endParaRPr lang="en-US" altLang="zh-CN" sz="2400" dirty="0"/>
          </a:p>
          <a:p>
            <a:pPr marL="0" indent="0">
              <a:lnSpc>
                <a:spcPct val="110000"/>
              </a:lnSpc>
              <a:spcBef>
                <a:spcPts val="400"/>
              </a:spcBef>
              <a:buNone/>
            </a:pPr>
            <a:endParaRPr lang="en-US" altLang="zh-CN" sz="2400" dirty="0"/>
          </a:p>
          <a:p>
            <a:pPr marL="0" indent="0">
              <a:lnSpc>
                <a:spcPct val="110000"/>
              </a:lnSpc>
              <a:spcBef>
                <a:spcPts val="400"/>
              </a:spcBef>
              <a:buNone/>
            </a:pPr>
            <a:endParaRPr lang="en-US" altLang="zh-CN" sz="2400" dirty="0"/>
          </a:p>
          <a:p>
            <a:pPr marL="0" indent="0">
              <a:lnSpc>
                <a:spcPct val="110000"/>
              </a:lnSpc>
              <a:spcBef>
                <a:spcPts val="400"/>
              </a:spcBef>
              <a:buNone/>
            </a:pPr>
            <a:endParaRPr lang="en-US" altLang="zh-CN" sz="2400" dirty="0"/>
          </a:p>
          <a:p>
            <a:pPr marL="0" indent="0">
              <a:lnSpc>
                <a:spcPct val="110000"/>
              </a:lnSpc>
              <a:spcBef>
                <a:spcPts val="400"/>
              </a:spcBef>
              <a:buNone/>
            </a:pPr>
            <a:endParaRPr lang="en-US" altLang="zh-CN" sz="2400" dirty="0"/>
          </a:p>
          <a:p>
            <a:pPr>
              <a:lnSpc>
                <a:spcPct val="110000"/>
              </a:lnSpc>
              <a:spcBef>
                <a:spcPts val="400"/>
              </a:spcBef>
            </a:pPr>
            <a:r>
              <a:rPr lang="en-US" altLang="zh-CN" sz="2400" dirty="0"/>
              <a:t>Efficiency</a:t>
            </a:r>
          </a:p>
        </p:txBody>
      </p:sp>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55284" y="-187769"/>
            <a:ext cx="8433431" cy="1325563"/>
          </a:xfrm>
        </p:spPr>
        <p:txBody>
          <a:bodyPr>
            <a:normAutofit/>
          </a:bodyPr>
          <a:lstStyle/>
          <a:p>
            <a:r>
              <a:rPr lang="en-US" altLang="zh-CN" sz="3600" b="1" dirty="0">
                <a:solidFill>
                  <a:srgbClr val="FFFF00"/>
                </a:solidFill>
              </a:rPr>
              <a:t>Performance and Aging Effect — Barrel TOF</a:t>
            </a:r>
            <a:endParaRPr lang="zh-CN" altLang="en-US" sz="3600" b="1" dirty="0">
              <a:solidFill>
                <a:srgbClr val="FFFF00"/>
              </a:solidFill>
            </a:endParaRPr>
          </a:p>
        </p:txBody>
      </p:sp>
      <p:sp>
        <p:nvSpPr>
          <p:cNvPr id="20" name="文本框 19"/>
          <p:cNvSpPr txBox="1"/>
          <p:nvPr/>
        </p:nvSpPr>
        <p:spPr>
          <a:xfrm>
            <a:off x="5456129" y="4057556"/>
            <a:ext cx="3687871" cy="2554545"/>
          </a:xfrm>
          <a:prstGeom prst="rect">
            <a:avLst/>
          </a:prstGeom>
          <a:noFill/>
        </p:spPr>
        <p:txBody>
          <a:bodyPr wrap="square" rtlCol="0">
            <a:spAutoFit/>
          </a:bodyPr>
          <a:lstStyle/>
          <a:p>
            <a:pPr marL="342900" indent="-252000">
              <a:buFont typeface="Arial" panose="020B0604020202020204" pitchFamily="34" charset="0"/>
              <a:buChar char="•"/>
            </a:pPr>
            <a:r>
              <a:rPr lang="en-US" altLang="zh-CN" sz="2000" dirty="0"/>
              <a:t>No obvious time resolution degradation is observed. Beam quality may contribute</a:t>
            </a:r>
          </a:p>
          <a:p>
            <a:pPr marL="342900" indent="-252000">
              <a:buFont typeface="Arial" panose="020B0604020202020204" pitchFamily="34" charset="0"/>
              <a:buChar char="•"/>
            </a:pPr>
            <a:r>
              <a:rPr lang="en-US" altLang="zh-CN" sz="2000" dirty="0"/>
              <a:t>H.V. adjustment may compensate efficiency</a:t>
            </a:r>
          </a:p>
          <a:p>
            <a:pPr marL="342900" indent="-252000">
              <a:buFont typeface="Arial" panose="020B0604020202020204" pitchFamily="34" charset="0"/>
              <a:buChar char="•"/>
            </a:pPr>
            <a:r>
              <a:rPr lang="en-US" altLang="zh-CN" sz="2000" dirty="0"/>
              <a:t>Electronics saturation will become serious with aging effect</a:t>
            </a:r>
          </a:p>
        </p:txBody>
      </p:sp>
      <p:pic>
        <p:nvPicPr>
          <p:cNvPr id="23" name="图片 22">
            <a:extLst>
              <a:ext uri="{FF2B5EF4-FFF2-40B4-BE49-F238E27FC236}">
                <a16:creationId xmlns:a16="http://schemas.microsoft.com/office/drawing/2014/main" id="{13F92212-CBC1-4EAF-A8A2-AD13E817D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0157" y="1397385"/>
            <a:ext cx="3687871" cy="2380465"/>
          </a:xfrm>
          <a:prstGeom prst="rect">
            <a:avLst/>
          </a:prstGeom>
        </p:spPr>
      </p:pic>
      <p:sp>
        <p:nvSpPr>
          <p:cNvPr id="24" name="内容占位符 2"/>
          <p:cNvSpPr txBox="1">
            <a:spLocks/>
          </p:cNvSpPr>
          <p:nvPr/>
        </p:nvSpPr>
        <p:spPr>
          <a:xfrm>
            <a:off x="5563238" y="1045640"/>
            <a:ext cx="3346845" cy="575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400"/>
              </a:spcBef>
            </a:pPr>
            <a:r>
              <a:rPr lang="en-US" altLang="zh-CN" sz="2400" dirty="0"/>
              <a:t>Electronics Saturation</a:t>
            </a:r>
          </a:p>
        </p:txBody>
      </p:sp>
      <p:sp>
        <p:nvSpPr>
          <p:cNvPr id="5" name="灯片编号占位符 4">
            <a:extLst>
              <a:ext uri="{FF2B5EF4-FFF2-40B4-BE49-F238E27FC236}">
                <a16:creationId xmlns:a16="http://schemas.microsoft.com/office/drawing/2014/main" id="{BEC3ABDD-5219-4360-8B1D-2CE93F491B2E}"/>
              </a:ext>
            </a:extLst>
          </p:cNvPr>
          <p:cNvSpPr>
            <a:spLocks noGrp="1"/>
          </p:cNvSpPr>
          <p:nvPr>
            <p:ph type="sldNum" sz="quarter" idx="12"/>
          </p:nvPr>
        </p:nvSpPr>
        <p:spPr/>
        <p:txBody>
          <a:bodyPr/>
          <a:lstStyle/>
          <a:p>
            <a:fld id="{BB0E14E2-FA62-4C79-9B07-10B4E017B998}" type="slidenum">
              <a:rPr lang="zh-CN" altLang="en-US" smtClean="0"/>
              <a:t>7</a:t>
            </a:fld>
            <a:endParaRPr lang="zh-CN" altLang="en-US"/>
          </a:p>
        </p:txBody>
      </p:sp>
    </p:spTree>
    <p:extLst>
      <p:ext uri="{BB962C8B-B14F-4D97-AF65-F5344CB8AC3E}">
        <p14:creationId xmlns:p14="http://schemas.microsoft.com/office/powerpoint/2010/main" val="34944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4759" y="1098046"/>
            <a:ext cx="4646339" cy="1212001"/>
          </a:xfrm>
        </p:spPr>
        <p:txBody>
          <a:bodyPr>
            <a:normAutofit fontScale="92500"/>
          </a:bodyPr>
          <a:lstStyle/>
          <a:p>
            <a:pPr>
              <a:lnSpc>
                <a:spcPct val="110000"/>
              </a:lnSpc>
              <a:spcBef>
                <a:spcPts val="400"/>
              </a:spcBef>
            </a:pPr>
            <a:r>
              <a:rPr lang="en-US" altLang="zh-CN" sz="2000" dirty="0"/>
              <a:t>Too low temperature caused “Photodiode unglued”</a:t>
            </a:r>
            <a:r>
              <a:rPr lang="zh-CN" altLang="en-US" sz="2000" dirty="0"/>
              <a:t>， </a:t>
            </a:r>
            <a:r>
              <a:rPr lang="en-US" altLang="zh-CN" sz="2000" dirty="0"/>
              <a:t>light output dropped 60-70%</a:t>
            </a:r>
          </a:p>
          <a:p>
            <a:pPr>
              <a:lnSpc>
                <a:spcPct val="110000"/>
              </a:lnSpc>
              <a:spcBef>
                <a:spcPts val="400"/>
              </a:spcBef>
            </a:pPr>
            <a:r>
              <a:rPr lang="en-US" altLang="zh-CN" sz="2000" dirty="0"/>
              <a:t>NO dead detection unit ( 2PD / crystal )</a:t>
            </a:r>
          </a:p>
          <a:p>
            <a:pPr>
              <a:lnSpc>
                <a:spcPct val="110000"/>
              </a:lnSpc>
              <a:spcBef>
                <a:spcPts val="400"/>
              </a:spcBef>
            </a:pPr>
            <a:endParaRPr lang="en-US" altLang="zh-CN" sz="2000" dirty="0"/>
          </a:p>
          <a:p>
            <a:pPr>
              <a:lnSpc>
                <a:spcPct val="110000"/>
              </a:lnSpc>
              <a:spcBef>
                <a:spcPts val="400"/>
              </a:spcBef>
            </a:pPr>
            <a:endParaRPr lang="en-US" altLang="zh-CN" sz="2600" dirty="0"/>
          </a:p>
        </p:txBody>
      </p:sp>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28650" y="-187769"/>
            <a:ext cx="7886700" cy="1325563"/>
          </a:xfrm>
        </p:spPr>
        <p:txBody>
          <a:bodyPr>
            <a:normAutofit/>
          </a:bodyPr>
          <a:lstStyle/>
          <a:p>
            <a:r>
              <a:rPr lang="en-US" altLang="zh-CN" sz="3600" b="1" dirty="0">
                <a:solidFill>
                  <a:srgbClr val="FFFF00"/>
                </a:solidFill>
              </a:rPr>
              <a:t>Performance and Aging Effect — EMC</a:t>
            </a:r>
            <a:endParaRPr lang="zh-CN" altLang="en-US" sz="3600" b="1" dirty="0">
              <a:solidFill>
                <a:srgbClr val="FFFF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17718890"/>
              </p:ext>
            </p:extLst>
          </p:nvPr>
        </p:nvGraphicFramePr>
        <p:xfrm>
          <a:off x="5499962" y="1126574"/>
          <a:ext cx="2907449" cy="1097280"/>
        </p:xfrm>
        <a:graphic>
          <a:graphicData uri="http://schemas.openxmlformats.org/drawingml/2006/table">
            <a:tbl>
              <a:tblPr firstRow="1" bandRow="1">
                <a:tableStyleId>{5C22544A-7EE6-4342-B048-85BDC9FD1C3A}</a:tableStyleId>
              </a:tblPr>
              <a:tblGrid>
                <a:gridCol w="1122071">
                  <a:extLst>
                    <a:ext uri="{9D8B030D-6E8A-4147-A177-3AD203B41FA5}">
                      <a16:colId xmlns:a16="http://schemas.microsoft.com/office/drawing/2014/main" val="20000"/>
                    </a:ext>
                  </a:extLst>
                </a:gridCol>
                <a:gridCol w="1785378">
                  <a:extLst>
                    <a:ext uri="{9D8B030D-6E8A-4147-A177-3AD203B41FA5}">
                      <a16:colId xmlns:a16="http://schemas.microsoft.com/office/drawing/2014/main" val="20001"/>
                    </a:ext>
                  </a:extLst>
                </a:gridCol>
              </a:tblGrid>
              <a:tr h="253671">
                <a:tc>
                  <a:txBody>
                    <a:bodyPr/>
                    <a:lstStyle/>
                    <a:p>
                      <a:pPr algn="ctr"/>
                      <a:r>
                        <a:rPr lang="en-US" altLang="zh-CN" sz="1200" dirty="0"/>
                        <a:t>Time</a:t>
                      </a:r>
                      <a:endParaRPr lang="zh-CN" altLang="en-US" sz="1200" dirty="0"/>
                    </a:p>
                  </a:txBody>
                  <a:tcPr/>
                </a:tc>
                <a:tc>
                  <a:txBody>
                    <a:bodyPr/>
                    <a:lstStyle/>
                    <a:p>
                      <a:pPr algn="ctr"/>
                      <a:r>
                        <a:rPr lang="en-US" altLang="zh-CN" sz="1200" dirty="0"/>
                        <a:t>Number of PD unglued</a:t>
                      </a:r>
                      <a:endParaRPr lang="zh-CN" altLang="en-US" sz="1200" dirty="0"/>
                    </a:p>
                  </a:txBody>
                  <a:tcPr/>
                </a:tc>
                <a:extLst>
                  <a:ext uri="{0D108BD9-81ED-4DB2-BD59-A6C34878D82A}">
                    <a16:rowId xmlns:a16="http://schemas.microsoft.com/office/drawing/2014/main" val="10000"/>
                  </a:ext>
                </a:extLst>
              </a:tr>
              <a:tr h="253671">
                <a:tc>
                  <a:txBody>
                    <a:bodyPr/>
                    <a:lstStyle/>
                    <a:p>
                      <a:pPr algn="ctr"/>
                      <a:r>
                        <a:rPr lang="en-US" altLang="zh-CN" sz="1200" dirty="0"/>
                        <a:t>2009</a:t>
                      </a:r>
                      <a:endParaRPr lang="zh-CN" altLang="en-US" sz="1200" dirty="0"/>
                    </a:p>
                  </a:txBody>
                  <a:tcPr/>
                </a:tc>
                <a:tc>
                  <a:txBody>
                    <a:bodyPr/>
                    <a:lstStyle/>
                    <a:p>
                      <a:pPr algn="ctr"/>
                      <a:r>
                        <a:rPr lang="en-US" altLang="zh-CN" sz="1200" dirty="0"/>
                        <a:t>15</a:t>
                      </a:r>
                      <a:endParaRPr lang="zh-CN" altLang="en-US" sz="1200" dirty="0"/>
                    </a:p>
                  </a:txBody>
                  <a:tcPr/>
                </a:tc>
                <a:extLst>
                  <a:ext uri="{0D108BD9-81ED-4DB2-BD59-A6C34878D82A}">
                    <a16:rowId xmlns:a16="http://schemas.microsoft.com/office/drawing/2014/main" val="10001"/>
                  </a:ext>
                </a:extLst>
              </a:tr>
              <a:tr h="253671">
                <a:tc>
                  <a:txBody>
                    <a:bodyPr/>
                    <a:lstStyle/>
                    <a:p>
                      <a:pPr algn="ctr"/>
                      <a:r>
                        <a:rPr lang="en-US" altLang="zh-CN" sz="1200" dirty="0"/>
                        <a:t>2010</a:t>
                      </a:r>
                      <a:endParaRPr lang="zh-CN" altLang="en-US" sz="1200" dirty="0"/>
                    </a:p>
                  </a:txBody>
                  <a:tcPr/>
                </a:tc>
                <a:tc>
                  <a:txBody>
                    <a:bodyPr/>
                    <a:lstStyle/>
                    <a:p>
                      <a:pPr algn="ctr"/>
                      <a:r>
                        <a:rPr lang="en-US" altLang="zh-CN" sz="1200" dirty="0"/>
                        <a:t>2</a:t>
                      </a:r>
                      <a:endParaRPr lang="zh-CN" altLang="en-US" sz="1200" dirty="0"/>
                    </a:p>
                  </a:txBody>
                  <a:tcPr/>
                </a:tc>
                <a:extLst>
                  <a:ext uri="{0D108BD9-81ED-4DB2-BD59-A6C34878D82A}">
                    <a16:rowId xmlns:a16="http://schemas.microsoft.com/office/drawing/2014/main" val="10002"/>
                  </a:ext>
                </a:extLst>
              </a:tr>
              <a:tr h="253671">
                <a:tc>
                  <a:txBody>
                    <a:bodyPr/>
                    <a:lstStyle/>
                    <a:p>
                      <a:pPr algn="ctr"/>
                      <a:r>
                        <a:rPr lang="en-US" altLang="zh-CN" sz="1200" dirty="0"/>
                        <a:t>2017</a:t>
                      </a:r>
                      <a:endParaRPr lang="zh-CN" altLang="en-US" sz="1200" dirty="0"/>
                    </a:p>
                  </a:txBody>
                  <a:tcPr/>
                </a:tc>
                <a:tc>
                  <a:txBody>
                    <a:bodyPr/>
                    <a:lstStyle/>
                    <a:p>
                      <a:pPr algn="ctr"/>
                      <a:r>
                        <a:rPr lang="en-US" altLang="zh-CN" sz="1200" dirty="0"/>
                        <a:t>10</a:t>
                      </a:r>
                      <a:endParaRPr lang="zh-CN" altLang="en-US" sz="1200" dirty="0"/>
                    </a:p>
                  </a:txBody>
                  <a:tcPr/>
                </a:tc>
                <a:extLst>
                  <a:ext uri="{0D108BD9-81ED-4DB2-BD59-A6C34878D82A}">
                    <a16:rowId xmlns:a16="http://schemas.microsoft.com/office/drawing/2014/main" val="10003"/>
                  </a:ext>
                </a:extLst>
              </a:tr>
            </a:tbl>
          </a:graphicData>
        </a:graphic>
      </p:graphicFrame>
      <p:pic>
        <p:nvPicPr>
          <p:cNvPr id="6" name="图片 5"/>
          <p:cNvPicPr>
            <a:picLocks noChangeAspect="1"/>
          </p:cNvPicPr>
          <p:nvPr/>
        </p:nvPicPr>
        <p:blipFill>
          <a:blip r:embed="rId2"/>
          <a:stretch>
            <a:fillRect/>
          </a:stretch>
        </p:blipFill>
        <p:spPr>
          <a:xfrm>
            <a:off x="531619" y="2403184"/>
            <a:ext cx="6422068" cy="2142373"/>
          </a:xfrm>
          <a:prstGeom prst="rect">
            <a:avLst/>
          </a:prstGeom>
        </p:spPr>
      </p:pic>
      <p:pic>
        <p:nvPicPr>
          <p:cNvPr id="7" name="图片 6"/>
          <p:cNvPicPr>
            <a:picLocks noChangeAspect="1"/>
          </p:cNvPicPr>
          <p:nvPr/>
        </p:nvPicPr>
        <p:blipFill>
          <a:blip r:embed="rId3"/>
          <a:stretch>
            <a:fillRect/>
          </a:stretch>
        </p:blipFill>
        <p:spPr>
          <a:xfrm>
            <a:off x="531619" y="4492172"/>
            <a:ext cx="6396233" cy="2185078"/>
          </a:xfrm>
          <a:prstGeom prst="rect">
            <a:avLst/>
          </a:prstGeom>
        </p:spPr>
      </p:pic>
      <p:sp>
        <p:nvSpPr>
          <p:cNvPr id="8" name="文本框 7"/>
          <p:cNvSpPr txBox="1"/>
          <p:nvPr/>
        </p:nvSpPr>
        <p:spPr>
          <a:xfrm>
            <a:off x="5833798" y="3226782"/>
            <a:ext cx="3310202" cy="646331"/>
          </a:xfrm>
          <a:prstGeom prst="rect">
            <a:avLst/>
          </a:prstGeom>
          <a:noFill/>
        </p:spPr>
        <p:txBody>
          <a:bodyPr wrap="none" rtlCol="0">
            <a:spAutoFit/>
          </a:bodyPr>
          <a:lstStyle/>
          <a:p>
            <a:r>
              <a:rPr lang="en-US" altLang="zh-CN" dirty="0">
                <a:solidFill>
                  <a:srgbClr val="C00000"/>
                </a:solidFill>
              </a:rPr>
              <a:t>Normalized Calibration Constants</a:t>
            </a:r>
          </a:p>
          <a:p>
            <a:r>
              <a:rPr lang="en-US" altLang="zh-CN" dirty="0">
                <a:solidFill>
                  <a:srgbClr val="C00000"/>
                </a:solidFill>
              </a:rPr>
              <a:t>Represent Light Yield of crystal</a:t>
            </a:r>
            <a:endParaRPr lang="zh-CN" altLang="en-US" dirty="0">
              <a:solidFill>
                <a:srgbClr val="C00000"/>
              </a:solidFill>
            </a:endParaRPr>
          </a:p>
        </p:txBody>
      </p:sp>
      <p:sp>
        <p:nvSpPr>
          <p:cNvPr id="9" name="文本框 8"/>
          <p:cNvSpPr txBox="1"/>
          <p:nvPr/>
        </p:nvSpPr>
        <p:spPr>
          <a:xfrm>
            <a:off x="5108065" y="5638935"/>
            <a:ext cx="4148131" cy="646331"/>
          </a:xfrm>
          <a:prstGeom prst="rect">
            <a:avLst/>
          </a:prstGeom>
          <a:noFill/>
        </p:spPr>
        <p:txBody>
          <a:bodyPr wrap="square" rtlCol="0">
            <a:spAutoFit/>
          </a:bodyPr>
          <a:lstStyle/>
          <a:p>
            <a:r>
              <a:rPr lang="en-US" altLang="zh-CN" dirty="0">
                <a:solidFill>
                  <a:srgbClr val="0070C0"/>
                </a:solidFill>
              </a:rPr>
              <a:t>Normalized RMS of Calibration Constants</a:t>
            </a:r>
          </a:p>
          <a:p>
            <a:r>
              <a:rPr lang="en-US" altLang="zh-CN" dirty="0">
                <a:solidFill>
                  <a:srgbClr val="0070C0"/>
                </a:solidFill>
              </a:rPr>
              <a:t>Represent Difference between crystals</a:t>
            </a:r>
            <a:endParaRPr lang="zh-CN" altLang="en-US" dirty="0">
              <a:solidFill>
                <a:srgbClr val="0070C0"/>
              </a:solidFill>
            </a:endParaRPr>
          </a:p>
        </p:txBody>
      </p:sp>
      <p:sp>
        <p:nvSpPr>
          <p:cNvPr id="10" name="文本框 9"/>
          <p:cNvSpPr txBox="1"/>
          <p:nvPr/>
        </p:nvSpPr>
        <p:spPr>
          <a:xfrm>
            <a:off x="1881962" y="5560116"/>
            <a:ext cx="1162498" cy="338554"/>
          </a:xfrm>
          <a:prstGeom prst="rect">
            <a:avLst/>
          </a:prstGeom>
          <a:noFill/>
          <a:ln>
            <a:solidFill>
              <a:srgbClr val="C00000"/>
            </a:solidFill>
          </a:ln>
        </p:spPr>
        <p:txBody>
          <a:bodyPr wrap="none" rtlCol="0">
            <a:spAutoFit/>
          </a:bodyPr>
          <a:lstStyle/>
          <a:p>
            <a:r>
              <a:rPr lang="en-US" altLang="zh-CN" sz="1600" dirty="0"/>
              <a:t>PD Unglued</a:t>
            </a:r>
            <a:endParaRPr lang="zh-CN" altLang="en-US" sz="1600" dirty="0"/>
          </a:p>
        </p:txBody>
      </p:sp>
      <p:sp>
        <p:nvSpPr>
          <p:cNvPr id="11" name="文本框 10"/>
          <p:cNvSpPr txBox="1"/>
          <p:nvPr/>
        </p:nvSpPr>
        <p:spPr>
          <a:xfrm>
            <a:off x="3522921" y="4693503"/>
            <a:ext cx="1162498" cy="338554"/>
          </a:xfrm>
          <a:prstGeom prst="rect">
            <a:avLst/>
          </a:prstGeom>
          <a:noFill/>
          <a:ln>
            <a:solidFill>
              <a:srgbClr val="C00000"/>
            </a:solidFill>
          </a:ln>
        </p:spPr>
        <p:txBody>
          <a:bodyPr wrap="none" rtlCol="0">
            <a:spAutoFit/>
          </a:bodyPr>
          <a:lstStyle/>
          <a:p>
            <a:r>
              <a:rPr lang="en-US" altLang="zh-CN" sz="1600" dirty="0"/>
              <a:t>PD Unglued</a:t>
            </a:r>
            <a:endParaRPr lang="zh-CN" altLang="en-US" sz="1600" dirty="0"/>
          </a:p>
        </p:txBody>
      </p:sp>
      <p:sp>
        <p:nvSpPr>
          <p:cNvPr id="12" name="文本框 11"/>
          <p:cNvSpPr txBox="1"/>
          <p:nvPr/>
        </p:nvSpPr>
        <p:spPr>
          <a:xfrm>
            <a:off x="1619070" y="3839659"/>
            <a:ext cx="1425390" cy="338554"/>
          </a:xfrm>
          <a:prstGeom prst="rect">
            <a:avLst/>
          </a:prstGeom>
          <a:noFill/>
          <a:ln>
            <a:solidFill>
              <a:srgbClr val="C00000"/>
            </a:solidFill>
          </a:ln>
        </p:spPr>
        <p:txBody>
          <a:bodyPr wrap="none" rtlCol="0">
            <a:spAutoFit/>
          </a:bodyPr>
          <a:lstStyle/>
          <a:p>
            <a:r>
              <a:rPr lang="en-US" altLang="zh-CN" sz="1600" dirty="0"/>
              <a:t>Machine Study</a:t>
            </a:r>
            <a:endParaRPr lang="zh-CN" altLang="en-US" sz="1600" dirty="0"/>
          </a:p>
        </p:txBody>
      </p:sp>
      <p:sp>
        <p:nvSpPr>
          <p:cNvPr id="13" name="文本框 12"/>
          <p:cNvSpPr txBox="1"/>
          <p:nvPr/>
        </p:nvSpPr>
        <p:spPr>
          <a:xfrm>
            <a:off x="3329185" y="2454729"/>
            <a:ext cx="1425390" cy="338554"/>
          </a:xfrm>
          <a:prstGeom prst="rect">
            <a:avLst/>
          </a:prstGeom>
          <a:noFill/>
          <a:ln>
            <a:solidFill>
              <a:srgbClr val="C00000"/>
            </a:solidFill>
          </a:ln>
        </p:spPr>
        <p:txBody>
          <a:bodyPr wrap="none" rtlCol="0">
            <a:spAutoFit/>
          </a:bodyPr>
          <a:lstStyle/>
          <a:p>
            <a:r>
              <a:rPr lang="en-US" altLang="zh-CN" sz="1600" dirty="0"/>
              <a:t>Machine Study</a:t>
            </a:r>
            <a:endParaRPr lang="zh-CN" altLang="en-US" sz="1600" dirty="0"/>
          </a:p>
        </p:txBody>
      </p:sp>
      <p:sp>
        <p:nvSpPr>
          <p:cNvPr id="14" name="文本框 13"/>
          <p:cNvSpPr txBox="1"/>
          <p:nvPr/>
        </p:nvSpPr>
        <p:spPr>
          <a:xfrm>
            <a:off x="3635708" y="3420654"/>
            <a:ext cx="1002903" cy="338554"/>
          </a:xfrm>
          <a:prstGeom prst="rect">
            <a:avLst/>
          </a:prstGeom>
          <a:noFill/>
          <a:ln>
            <a:solidFill>
              <a:srgbClr val="C00000"/>
            </a:solidFill>
          </a:ln>
        </p:spPr>
        <p:txBody>
          <a:bodyPr wrap="none" rtlCol="0">
            <a:spAutoFit/>
          </a:bodyPr>
          <a:lstStyle/>
          <a:p>
            <a:r>
              <a:rPr lang="en-US" altLang="zh-CN" sz="1600" dirty="0" err="1"/>
              <a:t>Lum</a:t>
            </a:r>
            <a:r>
              <a:rPr lang="en-US" altLang="zh-CN" sz="1600" dirty="0"/>
              <a:t>. Opt.</a:t>
            </a:r>
            <a:endParaRPr lang="zh-CN" altLang="en-US" sz="1600" dirty="0"/>
          </a:p>
        </p:txBody>
      </p:sp>
      <p:cxnSp>
        <p:nvCxnSpPr>
          <p:cNvPr id="16" name="直接箭头连接符 15"/>
          <p:cNvCxnSpPr/>
          <p:nvPr/>
        </p:nvCxnSpPr>
        <p:spPr>
          <a:xfrm flipH="1" flipV="1">
            <a:off x="1158949" y="3956414"/>
            <a:ext cx="460121" cy="525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2" idx="1"/>
          </p:cNvCxnSpPr>
          <p:nvPr/>
        </p:nvCxnSpPr>
        <p:spPr>
          <a:xfrm flipH="1" flipV="1">
            <a:off x="1389011" y="3766830"/>
            <a:ext cx="230059" cy="2421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1158949" y="3956413"/>
            <a:ext cx="414670" cy="525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4" idx="0"/>
          </p:cNvCxnSpPr>
          <p:nvPr/>
        </p:nvCxnSpPr>
        <p:spPr>
          <a:xfrm flipV="1">
            <a:off x="4137160" y="3101605"/>
            <a:ext cx="94634" cy="3190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3" idx="2"/>
          </p:cNvCxnSpPr>
          <p:nvPr/>
        </p:nvCxnSpPr>
        <p:spPr>
          <a:xfrm>
            <a:off x="4041880" y="2793283"/>
            <a:ext cx="434427" cy="2101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1881962" y="5372582"/>
            <a:ext cx="581249" cy="1875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4685419" y="4864606"/>
            <a:ext cx="226823" cy="183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灯片编号占位符 14">
            <a:extLst>
              <a:ext uri="{FF2B5EF4-FFF2-40B4-BE49-F238E27FC236}">
                <a16:creationId xmlns:a16="http://schemas.microsoft.com/office/drawing/2014/main" id="{5FAD28B6-AEC9-42FF-A0A7-9991D8249FC1}"/>
              </a:ext>
            </a:extLst>
          </p:cNvPr>
          <p:cNvSpPr>
            <a:spLocks noGrp="1"/>
          </p:cNvSpPr>
          <p:nvPr>
            <p:ph type="sldNum" sz="quarter" idx="12"/>
          </p:nvPr>
        </p:nvSpPr>
        <p:spPr/>
        <p:txBody>
          <a:bodyPr/>
          <a:lstStyle/>
          <a:p>
            <a:fld id="{BB0E14E2-FA62-4C79-9B07-10B4E017B998}" type="slidenum">
              <a:rPr lang="zh-CN" altLang="en-US" smtClean="0"/>
              <a:t>8</a:t>
            </a:fld>
            <a:endParaRPr lang="zh-CN" altLang="en-US"/>
          </a:p>
        </p:txBody>
      </p:sp>
    </p:spTree>
    <p:extLst>
      <p:ext uri="{BB962C8B-B14F-4D97-AF65-F5344CB8AC3E}">
        <p14:creationId xmlns:p14="http://schemas.microsoft.com/office/powerpoint/2010/main" val="415280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44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17573" y="-213886"/>
            <a:ext cx="8458092" cy="1325563"/>
          </a:xfrm>
        </p:spPr>
        <p:txBody>
          <a:bodyPr>
            <a:normAutofit/>
          </a:bodyPr>
          <a:lstStyle/>
          <a:p>
            <a:r>
              <a:rPr lang="en-US" altLang="zh-CN" sz="4000" b="1" dirty="0">
                <a:solidFill>
                  <a:srgbClr val="FFFF00"/>
                </a:solidFill>
              </a:rPr>
              <a:t>Known Issues</a:t>
            </a:r>
            <a:endParaRPr lang="zh-CN" altLang="en-US" sz="4000" b="1" dirty="0">
              <a:solidFill>
                <a:srgbClr val="FFFF00"/>
              </a:solidFill>
            </a:endParaRPr>
          </a:p>
        </p:txBody>
      </p:sp>
      <p:sp>
        <p:nvSpPr>
          <p:cNvPr id="5" name="内容占位符 4"/>
          <p:cNvSpPr>
            <a:spLocks noGrp="1"/>
          </p:cNvSpPr>
          <p:nvPr>
            <p:ph idx="1"/>
          </p:nvPr>
        </p:nvSpPr>
        <p:spPr>
          <a:xfrm>
            <a:off x="136901" y="1106164"/>
            <a:ext cx="4802511" cy="3651210"/>
          </a:xfrm>
        </p:spPr>
        <p:txBody>
          <a:bodyPr>
            <a:noAutofit/>
          </a:bodyPr>
          <a:lstStyle/>
          <a:p>
            <a:r>
              <a:rPr lang="en-US" altLang="zh-CN" sz="2000" dirty="0">
                <a:solidFill>
                  <a:srgbClr val="0070C0"/>
                </a:solidFill>
              </a:rPr>
              <a:t>High systematic error level from </a:t>
            </a:r>
            <a:r>
              <a:rPr lang="en-US" altLang="zh-CN" sz="2000" dirty="0" err="1">
                <a:solidFill>
                  <a:srgbClr val="0070C0"/>
                </a:solidFill>
              </a:rPr>
              <a:t>dE</a:t>
            </a:r>
            <a:r>
              <a:rPr lang="en-US" altLang="zh-CN" sz="2000" dirty="0">
                <a:solidFill>
                  <a:srgbClr val="0070C0"/>
                </a:solidFill>
              </a:rPr>
              <a:t>/dx PID</a:t>
            </a:r>
          </a:p>
          <a:p>
            <a:pPr marL="669150" lvl="1" indent="-285750">
              <a:buFont typeface="Calibri" panose="020F0502020204030204" pitchFamily="34" charset="0"/>
              <a:buChar char="―"/>
            </a:pPr>
            <a:r>
              <a:rPr lang="en-US" altLang="zh-CN" sz="1800" dirty="0"/>
              <a:t>Complicated and tedious process; time consuming</a:t>
            </a:r>
          </a:p>
          <a:p>
            <a:pPr marL="669150" lvl="1" indent="-285750">
              <a:buFont typeface="Calibri" panose="020F0502020204030204" pitchFamily="34" charset="0"/>
              <a:buChar char="―"/>
            </a:pPr>
            <a:r>
              <a:rPr lang="en-US" altLang="zh-CN" sz="1800" dirty="0"/>
              <a:t>Lack of experts and volunteers</a:t>
            </a:r>
          </a:p>
          <a:p>
            <a:r>
              <a:rPr lang="en-US" altLang="zh-CN" sz="2000" dirty="0">
                <a:solidFill>
                  <a:srgbClr val="0070C0"/>
                </a:solidFill>
              </a:rPr>
              <a:t>Electronics saturation and “special dead channel” of EMC</a:t>
            </a:r>
          </a:p>
          <a:p>
            <a:pPr marL="669150" lvl="1" indent="-285750">
              <a:buFont typeface="Calibri" panose="020F0502020204030204" pitchFamily="34" charset="0"/>
              <a:buChar char="―"/>
            </a:pPr>
            <a:r>
              <a:rPr lang="en-US" altLang="zh-CN" sz="1800" dirty="0"/>
              <a:t>Energy measurement range is beyond expectation</a:t>
            </a:r>
          </a:p>
          <a:p>
            <a:pPr marL="669150" lvl="1" indent="-285750">
              <a:buFont typeface="Calibri" panose="020F0502020204030204" pitchFamily="34" charset="0"/>
              <a:buChar char="―"/>
            </a:pPr>
            <a:r>
              <a:rPr lang="en-US" altLang="zh-CN" sz="1800" dirty="0"/>
              <a:t>Saturation energy is different for each crystal</a:t>
            </a:r>
          </a:p>
          <a:p>
            <a:pPr marL="669150" lvl="1" indent="-285750">
              <a:buFont typeface="Calibri" panose="020F0502020204030204" pitchFamily="34" charset="0"/>
              <a:buChar char="―"/>
            </a:pPr>
            <a:r>
              <a:rPr lang="en-US" altLang="zh-CN" sz="1800" dirty="0"/>
              <a:t>A large signal </a:t>
            </a:r>
            <a:r>
              <a:rPr lang="en-US" altLang="zh-CN" sz="1800" dirty="0">
                <a:sym typeface="Wingdings" panose="05000000000000000000" pitchFamily="2" charset="2"/>
              </a:rPr>
              <a:t> Electronics chip works abnormal  </a:t>
            </a:r>
            <a:r>
              <a:rPr lang="en-US" altLang="zh-CN" sz="1800" dirty="0">
                <a:solidFill>
                  <a:srgbClr val="C00000"/>
                </a:solidFill>
                <a:sym typeface="Wingdings" panose="05000000000000000000" pitchFamily="2" charset="2"/>
              </a:rPr>
              <a:t>Signal Lost</a:t>
            </a:r>
            <a:endParaRPr lang="en-US" altLang="zh-CN" sz="1800" dirty="0">
              <a:solidFill>
                <a:srgbClr val="C00000"/>
              </a:solidFill>
            </a:endParaRPr>
          </a:p>
        </p:txBody>
      </p:sp>
      <p:pic>
        <p:nvPicPr>
          <p:cNvPr id="10" name="图片 9">
            <a:extLst>
              <a:ext uri="{FF2B5EF4-FFF2-40B4-BE49-F238E27FC236}">
                <a16:creationId xmlns:a16="http://schemas.microsoft.com/office/drawing/2014/main" id="{519865DB-0048-4F31-BD50-39FEA65BB8DB}"/>
              </a:ext>
            </a:extLst>
          </p:cNvPr>
          <p:cNvPicPr>
            <a:picLocks noChangeAspect="1"/>
          </p:cNvPicPr>
          <p:nvPr/>
        </p:nvPicPr>
        <p:blipFill>
          <a:blip r:embed="rId2"/>
          <a:stretch>
            <a:fillRect/>
          </a:stretch>
        </p:blipFill>
        <p:spPr>
          <a:xfrm>
            <a:off x="7110569" y="1111677"/>
            <a:ext cx="2033431" cy="1813395"/>
          </a:xfrm>
          <a:prstGeom prst="rect">
            <a:avLst/>
          </a:prstGeom>
        </p:spPr>
      </p:pic>
      <p:sp>
        <p:nvSpPr>
          <p:cNvPr id="11" name="文本框 10">
            <a:extLst>
              <a:ext uri="{FF2B5EF4-FFF2-40B4-BE49-F238E27FC236}">
                <a16:creationId xmlns:a16="http://schemas.microsoft.com/office/drawing/2014/main" id="{8FFF03F3-FB00-49AF-B7E4-866CF9E410DD}"/>
              </a:ext>
            </a:extLst>
          </p:cNvPr>
          <p:cNvSpPr txBox="1"/>
          <p:nvPr/>
        </p:nvSpPr>
        <p:spPr>
          <a:xfrm>
            <a:off x="7674654" y="1308954"/>
            <a:ext cx="1317998" cy="584775"/>
          </a:xfrm>
          <a:prstGeom prst="rect">
            <a:avLst/>
          </a:prstGeom>
          <a:noFill/>
        </p:spPr>
        <p:txBody>
          <a:bodyPr wrap="square" rtlCol="0">
            <a:spAutoFit/>
          </a:bodyPr>
          <a:lstStyle/>
          <a:p>
            <a:pPr algn="ctr"/>
            <a:r>
              <a:rPr lang="en-US" altLang="zh-CN" sz="1600" dirty="0"/>
              <a:t>Kaon Simulation</a:t>
            </a:r>
            <a:endParaRPr lang="zh-CN" altLang="en-US" sz="1600" dirty="0"/>
          </a:p>
        </p:txBody>
      </p:sp>
      <p:pic>
        <p:nvPicPr>
          <p:cNvPr id="12" name="图片 11">
            <a:extLst>
              <a:ext uri="{FF2B5EF4-FFF2-40B4-BE49-F238E27FC236}">
                <a16:creationId xmlns:a16="http://schemas.microsoft.com/office/drawing/2014/main" id="{15872BDA-172D-4FF2-AB54-EAFF85CCA8E7}"/>
              </a:ext>
            </a:extLst>
          </p:cNvPr>
          <p:cNvPicPr>
            <a:picLocks noChangeAspect="1"/>
          </p:cNvPicPr>
          <p:nvPr/>
        </p:nvPicPr>
        <p:blipFill>
          <a:blip r:embed="rId3"/>
          <a:stretch>
            <a:fillRect/>
          </a:stretch>
        </p:blipFill>
        <p:spPr>
          <a:xfrm>
            <a:off x="5032346" y="1092759"/>
            <a:ext cx="2033431" cy="1811260"/>
          </a:xfrm>
          <a:prstGeom prst="rect">
            <a:avLst/>
          </a:prstGeom>
        </p:spPr>
      </p:pic>
      <p:sp>
        <p:nvSpPr>
          <p:cNvPr id="13" name="文本框 12">
            <a:extLst>
              <a:ext uri="{FF2B5EF4-FFF2-40B4-BE49-F238E27FC236}">
                <a16:creationId xmlns:a16="http://schemas.microsoft.com/office/drawing/2014/main" id="{2C14EEBB-5421-4AB3-B9FC-C9E1270FFF41}"/>
              </a:ext>
            </a:extLst>
          </p:cNvPr>
          <p:cNvSpPr txBox="1"/>
          <p:nvPr/>
        </p:nvSpPr>
        <p:spPr>
          <a:xfrm>
            <a:off x="5550519" y="1316312"/>
            <a:ext cx="1317998" cy="584775"/>
          </a:xfrm>
          <a:prstGeom prst="rect">
            <a:avLst/>
          </a:prstGeom>
          <a:noFill/>
        </p:spPr>
        <p:txBody>
          <a:bodyPr wrap="square" rtlCol="0">
            <a:spAutoFit/>
          </a:bodyPr>
          <a:lstStyle/>
          <a:p>
            <a:pPr algn="ctr"/>
            <a:r>
              <a:rPr lang="en-US" altLang="zh-CN" sz="1600" dirty="0"/>
              <a:t>Pion Simulation</a:t>
            </a:r>
            <a:endParaRPr lang="zh-CN" altLang="en-US" sz="1600" dirty="0"/>
          </a:p>
        </p:txBody>
      </p:sp>
      <p:pic>
        <p:nvPicPr>
          <p:cNvPr id="14" name="图片 13">
            <a:extLst>
              <a:ext uri="{FF2B5EF4-FFF2-40B4-BE49-F238E27FC236}">
                <a16:creationId xmlns:a16="http://schemas.microsoft.com/office/drawing/2014/main" id="{319CFE84-D38B-47F9-A473-27DA88695566}"/>
              </a:ext>
            </a:extLst>
          </p:cNvPr>
          <p:cNvPicPr>
            <a:picLocks noChangeAspect="1"/>
          </p:cNvPicPr>
          <p:nvPr/>
        </p:nvPicPr>
        <p:blipFill>
          <a:blip r:embed="rId4"/>
          <a:stretch>
            <a:fillRect/>
          </a:stretch>
        </p:blipFill>
        <p:spPr>
          <a:xfrm>
            <a:off x="4635062" y="3220499"/>
            <a:ext cx="2266239" cy="1536875"/>
          </a:xfrm>
          <a:prstGeom prst="rect">
            <a:avLst/>
          </a:prstGeom>
        </p:spPr>
      </p:pic>
      <p:pic>
        <p:nvPicPr>
          <p:cNvPr id="15" name="图片 14">
            <a:extLst>
              <a:ext uri="{FF2B5EF4-FFF2-40B4-BE49-F238E27FC236}">
                <a16:creationId xmlns:a16="http://schemas.microsoft.com/office/drawing/2014/main" id="{A0DC2591-C08C-442F-B3AC-371D1F981278}"/>
              </a:ext>
            </a:extLst>
          </p:cNvPr>
          <p:cNvPicPr>
            <a:picLocks noChangeAspect="1"/>
          </p:cNvPicPr>
          <p:nvPr/>
        </p:nvPicPr>
        <p:blipFill>
          <a:blip r:embed="rId5"/>
          <a:stretch>
            <a:fillRect/>
          </a:stretch>
        </p:blipFill>
        <p:spPr>
          <a:xfrm>
            <a:off x="6743933" y="3251196"/>
            <a:ext cx="2422741" cy="1538579"/>
          </a:xfrm>
          <a:prstGeom prst="rect">
            <a:avLst/>
          </a:prstGeom>
        </p:spPr>
      </p:pic>
      <p:sp>
        <p:nvSpPr>
          <p:cNvPr id="16" name="文本框 15">
            <a:extLst>
              <a:ext uri="{FF2B5EF4-FFF2-40B4-BE49-F238E27FC236}">
                <a16:creationId xmlns:a16="http://schemas.microsoft.com/office/drawing/2014/main" id="{33A7651A-C3BD-4D39-8939-E7791C8BF5F9}"/>
              </a:ext>
            </a:extLst>
          </p:cNvPr>
          <p:cNvSpPr txBox="1"/>
          <p:nvPr/>
        </p:nvSpPr>
        <p:spPr>
          <a:xfrm>
            <a:off x="7006680" y="4321269"/>
            <a:ext cx="2496173" cy="338554"/>
          </a:xfrm>
          <a:prstGeom prst="rect">
            <a:avLst/>
          </a:prstGeom>
          <a:noFill/>
        </p:spPr>
        <p:txBody>
          <a:bodyPr wrap="square" rtlCol="0">
            <a:spAutoFit/>
          </a:bodyPr>
          <a:lstStyle/>
          <a:p>
            <a:r>
              <a:rPr lang="en-US" altLang="zh-CN" sz="1600" dirty="0" err="1">
                <a:solidFill>
                  <a:srgbClr val="C00000"/>
                </a:solidFill>
              </a:rPr>
              <a:t>Speical</a:t>
            </a:r>
            <a:r>
              <a:rPr lang="en-US" altLang="zh-CN" sz="1600" dirty="0">
                <a:solidFill>
                  <a:srgbClr val="C00000"/>
                </a:solidFill>
              </a:rPr>
              <a:t> Dead Channel</a:t>
            </a:r>
            <a:endParaRPr lang="zh-CN" altLang="en-US" sz="1600" dirty="0">
              <a:solidFill>
                <a:srgbClr val="C00000"/>
              </a:solidFill>
            </a:endParaRPr>
          </a:p>
        </p:txBody>
      </p:sp>
      <p:cxnSp>
        <p:nvCxnSpPr>
          <p:cNvPr id="18" name="直接箭头连接符 17">
            <a:extLst>
              <a:ext uri="{FF2B5EF4-FFF2-40B4-BE49-F238E27FC236}">
                <a16:creationId xmlns:a16="http://schemas.microsoft.com/office/drawing/2014/main" id="{BF9D5847-B34A-4C60-B1B5-9C06809F11CF}"/>
              </a:ext>
            </a:extLst>
          </p:cNvPr>
          <p:cNvCxnSpPr>
            <a:cxnSpLocks/>
          </p:cNvCxnSpPr>
          <p:nvPr/>
        </p:nvCxnSpPr>
        <p:spPr>
          <a:xfrm flipH="1" flipV="1">
            <a:off x="7674654" y="4045284"/>
            <a:ext cx="340535" cy="354808"/>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0" name="图片 19">
            <a:extLst>
              <a:ext uri="{FF2B5EF4-FFF2-40B4-BE49-F238E27FC236}">
                <a16:creationId xmlns:a16="http://schemas.microsoft.com/office/drawing/2014/main" id="{8985037A-AB2D-41E5-92AF-EB26EF760C02}"/>
              </a:ext>
            </a:extLst>
          </p:cNvPr>
          <p:cNvPicPr>
            <a:picLocks noChangeAspect="1"/>
          </p:cNvPicPr>
          <p:nvPr/>
        </p:nvPicPr>
        <p:blipFill>
          <a:blip r:embed="rId6"/>
          <a:stretch>
            <a:fillRect/>
          </a:stretch>
        </p:blipFill>
        <p:spPr>
          <a:xfrm>
            <a:off x="6901302" y="5065587"/>
            <a:ext cx="2158621" cy="1581156"/>
          </a:xfrm>
          <a:prstGeom prst="rect">
            <a:avLst/>
          </a:prstGeom>
        </p:spPr>
      </p:pic>
      <p:graphicFrame>
        <p:nvGraphicFramePr>
          <p:cNvPr id="21" name="object 2">
            <a:extLst>
              <a:ext uri="{FF2B5EF4-FFF2-40B4-BE49-F238E27FC236}">
                <a16:creationId xmlns:a16="http://schemas.microsoft.com/office/drawing/2014/main" id="{FBBF0184-30ED-4EF5-B960-1EC69D59BBED}"/>
              </a:ext>
            </a:extLst>
          </p:cNvPr>
          <p:cNvGraphicFramePr>
            <a:graphicFrameLocks noGrp="1"/>
          </p:cNvGraphicFramePr>
          <p:nvPr>
            <p:extLst>
              <p:ext uri="{D42A27DB-BD31-4B8C-83A1-F6EECF244321}">
                <p14:modId xmlns:p14="http://schemas.microsoft.com/office/powerpoint/2010/main" val="3759669829"/>
              </p:ext>
            </p:extLst>
          </p:nvPr>
        </p:nvGraphicFramePr>
        <p:xfrm>
          <a:off x="107678" y="4909289"/>
          <a:ext cx="6765288" cy="1803907"/>
        </p:xfrm>
        <a:graphic>
          <a:graphicData uri="http://schemas.openxmlformats.org/drawingml/2006/table">
            <a:tbl>
              <a:tblPr firstRow="1" bandRow="1">
                <a:tableStyleId>{2D5ABB26-0587-4C30-8999-92F81FD0307C}</a:tableStyleId>
              </a:tblPr>
              <a:tblGrid>
                <a:gridCol w="1186180">
                  <a:extLst>
                    <a:ext uri="{9D8B030D-6E8A-4147-A177-3AD203B41FA5}">
                      <a16:colId xmlns:a16="http://schemas.microsoft.com/office/drawing/2014/main" val="20000"/>
                    </a:ext>
                  </a:extLst>
                </a:gridCol>
                <a:gridCol w="1416684">
                  <a:extLst>
                    <a:ext uri="{9D8B030D-6E8A-4147-A177-3AD203B41FA5}">
                      <a16:colId xmlns:a16="http://schemas.microsoft.com/office/drawing/2014/main" val="20001"/>
                    </a:ext>
                  </a:extLst>
                </a:gridCol>
                <a:gridCol w="1246505">
                  <a:extLst>
                    <a:ext uri="{9D8B030D-6E8A-4147-A177-3AD203B41FA5}">
                      <a16:colId xmlns:a16="http://schemas.microsoft.com/office/drawing/2014/main" val="20002"/>
                    </a:ext>
                  </a:extLst>
                </a:gridCol>
                <a:gridCol w="1522729">
                  <a:extLst>
                    <a:ext uri="{9D8B030D-6E8A-4147-A177-3AD203B41FA5}">
                      <a16:colId xmlns:a16="http://schemas.microsoft.com/office/drawing/2014/main" val="20003"/>
                    </a:ext>
                  </a:extLst>
                </a:gridCol>
                <a:gridCol w="1393190">
                  <a:extLst>
                    <a:ext uri="{9D8B030D-6E8A-4147-A177-3AD203B41FA5}">
                      <a16:colId xmlns:a16="http://schemas.microsoft.com/office/drawing/2014/main" val="20004"/>
                    </a:ext>
                  </a:extLst>
                </a:gridCol>
              </a:tblGrid>
              <a:tr h="517144">
                <a:tc rowSpan="2">
                  <a:txBody>
                    <a:bodyPr/>
                    <a:lstStyle/>
                    <a:p>
                      <a:pPr>
                        <a:lnSpc>
                          <a:spcPct val="100000"/>
                        </a:lnSpc>
                      </a:pPr>
                      <a:endParaRPr sz="1400" dirty="0">
                        <a:latin typeface="Times New Roman"/>
                        <a:cs typeface="Times New Roman"/>
                      </a:endParaRPr>
                    </a:p>
                    <a:p>
                      <a:pPr>
                        <a:lnSpc>
                          <a:spcPct val="100000"/>
                        </a:lnSpc>
                        <a:spcBef>
                          <a:spcPts val="30"/>
                        </a:spcBef>
                      </a:pPr>
                      <a:endParaRPr sz="1100" dirty="0">
                        <a:latin typeface="Times New Roman"/>
                        <a:cs typeface="Times New Roman"/>
                      </a:endParaRPr>
                    </a:p>
                    <a:p>
                      <a:pPr marL="361950" marR="354330" indent="77470">
                        <a:lnSpc>
                          <a:spcPct val="100000"/>
                        </a:lnSpc>
                      </a:pPr>
                      <a:r>
                        <a:rPr sz="1400" b="1" spc="-10" dirty="0">
                          <a:solidFill>
                            <a:srgbClr val="FFFFFF"/>
                          </a:solidFill>
                          <a:latin typeface="Calibri"/>
                          <a:cs typeface="Calibri"/>
                        </a:rPr>
                        <a:t>Ecm </a:t>
                      </a:r>
                      <a:r>
                        <a:rPr sz="1400" b="1" spc="-5" dirty="0">
                          <a:solidFill>
                            <a:srgbClr val="FFFFFF"/>
                          </a:solidFill>
                          <a:latin typeface="Calibri"/>
                          <a:cs typeface="Calibri"/>
                        </a:rPr>
                        <a:t> (</a:t>
                      </a:r>
                      <a:r>
                        <a:rPr sz="1400" b="1" dirty="0">
                          <a:solidFill>
                            <a:srgbClr val="FFFFFF"/>
                          </a:solidFill>
                          <a:latin typeface="Calibri"/>
                          <a:cs typeface="Calibri"/>
                        </a:rPr>
                        <a:t>MeV)</a:t>
                      </a:r>
                      <a:endParaRPr sz="1400" dirty="0">
                        <a:latin typeface="Calibri"/>
                        <a:cs typeface="Calibri"/>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5B9BD4"/>
                    </a:solidFill>
                  </a:tcPr>
                </a:tc>
                <a:tc gridSpan="2">
                  <a:txBody>
                    <a:bodyPr/>
                    <a:lstStyle/>
                    <a:p>
                      <a:pPr marL="853440">
                        <a:lnSpc>
                          <a:spcPct val="100000"/>
                        </a:lnSpc>
                        <a:spcBef>
                          <a:spcPts val="1105"/>
                        </a:spcBef>
                      </a:pPr>
                      <a:r>
                        <a:rPr sz="1400" b="1" dirty="0">
                          <a:solidFill>
                            <a:srgbClr val="FFFFFF"/>
                          </a:solidFill>
                          <a:latin typeface="Calibri"/>
                          <a:cs typeface="Calibri"/>
                        </a:rPr>
                        <a:t>Barrel</a:t>
                      </a:r>
                      <a:r>
                        <a:rPr sz="1400" b="1" spc="-55" dirty="0">
                          <a:solidFill>
                            <a:srgbClr val="FFFFFF"/>
                          </a:solidFill>
                          <a:latin typeface="Calibri"/>
                          <a:cs typeface="Calibri"/>
                        </a:rPr>
                        <a:t> </a:t>
                      </a:r>
                      <a:r>
                        <a:rPr sz="1400" b="1" spc="-5" dirty="0">
                          <a:solidFill>
                            <a:srgbClr val="FFFFFF"/>
                          </a:solidFill>
                          <a:latin typeface="Calibri"/>
                          <a:cs typeface="Calibri"/>
                        </a:rPr>
                        <a:t>(5280)</a:t>
                      </a:r>
                      <a:endParaRPr sz="1400">
                        <a:latin typeface="Calibri"/>
                        <a:cs typeface="Calibri"/>
                      </a:endParaRPr>
                    </a:p>
                  </a:txBody>
                  <a:tcPr marL="0" marR="0" marT="14033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hMerge="1">
                  <a:txBody>
                    <a:bodyPr/>
                    <a:lstStyle/>
                    <a:p>
                      <a:endParaRPr/>
                    </a:p>
                  </a:txBody>
                  <a:tcPr marL="0" marR="0" marT="0" marB="0"/>
                </a:tc>
                <a:tc rowSpan="2">
                  <a:txBody>
                    <a:bodyPr/>
                    <a:lstStyle/>
                    <a:p>
                      <a:pPr>
                        <a:lnSpc>
                          <a:spcPct val="100000"/>
                        </a:lnSpc>
                        <a:spcBef>
                          <a:spcPts val="55"/>
                        </a:spcBef>
                      </a:pPr>
                      <a:endParaRPr sz="1750">
                        <a:latin typeface="Times New Roman"/>
                        <a:cs typeface="Times New Roman"/>
                      </a:endParaRPr>
                    </a:p>
                    <a:p>
                      <a:pPr marL="320040" marR="313055" algn="ctr">
                        <a:lnSpc>
                          <a:spcPct val="100000"/>
                        </a:lnSpc>
                      </a:pPr>
                      <a:r>
                        <a:rPr sz="1400" b="1" spc="-25" dirty="0">
                          <a:solidFill>
                            <a:srgbClr val="FFFFFF"/>
                          </a:solidFill>
                          <a:latin typeface="Calibri"/>
                          <a:cs typeface="Calibri"/>
                        </a:rPr>
                        <a:t>E</a:t>
                      </a:r>
                      <a:r>
                        <a:rPr sz="1400" b="1" dirty="0">
                          <a:solidFill>
                            <a:srgbClr val="FFFFFF"/>
                          </a:solidFill>
                          <a:latin typeface="Calibri"/>
                          <a:cs typeface="Calibri"/>
                        </a:rPr>
                        <a:t>a</a:t>
                      </a:r>
                      <a:r>
                        <a:rPr sz="1400" b="1" spc="-10" dirty="0">
                          <a:solidFill>
                            <a:srgbClr val="FFFFFF"/>
                          </a:solidFill>
                          <a:latin typeface="Calibri"/>
                          <a:cs typeface="Calibri"/>
                        </a:rPr>
                        <a:t>s</a:t>
                      </a:r>
                      <a:r>
                        <a:rPr sz="1400" b="1" dirty="0">
                          <a:solidFill>
                            <a:srgbClr val="FFFFFF"/>
                          </a:solidFill>
                          <a:latin typeface="Calibri"/>
                          <a:cs typeface="Calibri"/>
                        </a:rPr>
                        <a:t>t</a:t>
                      </a:r>
                      <a:r>
                        <a:rPr sz="1400" b="1" spc="-15" dirty="0">
                          <a:solidFill>
                            <a:srgbClr val="FFFFFF"/>
                          </a:solidFill>
                          <a:latin typeface="Calibri"/>
                          <a:cs typeface="Calibri"/>
                        </a:rPr>
                        <a:t> </a:t>
                      </a:r>
                      <a:r>
                        <a:rPr sz="1400" b="1" spc="-5" dirty="0">
                          <a:solidFill>
                            <a:srgbClr val="FFFFFF"/>
                          </a:solidFill>
                          <a:latin typeface="Calibri"/>
                          <a:cs typeface="Calibri"/>
                        </a:rPr>
                        <a:t>en</a:t>
                      </a:r>
                      <a:r>
                        <a:rPr sz="1400" b="1" dirty="0">
                          <a:solidFill>
                            <a:srgbClr val="FFFFFF"/>
                          </a:solidFill>
                          <a:latin typeface="Calibri"/>
                          <a:cs typeface="Calibri"/>
                        </a:rPr>
                        <a:t>d</a:t>
                      </a:r>
                      <a:r>
                        <a:rPr sz="1400" b="1" spc="-15" dirty="0">
                          <a:solidFill>
                            <a:srgbClr val="FFFFFF"/>
                          </a:solidFill>
                          <a:latin typeface="Calibri"/>
                          <a:cs typeface="Calibri"/>
                        </a:rPr>
                        <a:t>c</a:t>
                      </a:r>
                      <a:r>
                        <a:rPr sz="1400" b="1" dirty="0">
                          <a:solidFill>
                            <a:srgbClr val="FFFFFF"/>
                          </a:solidFill>
                          <a:latin typeface="Calibri"/>
                          <a:cs typeface="Calibri"/>
                        </a:rPr>
                        <a:t>ap  </a:t>
                      </a:r>
                      <a:r>
                        <a:rPr sz="1400" b="1" spc="-5" dirty="0">
                          <a:solidFill>
                            <a:srgbClr val="FFFFFF"/>
                          </a:solidFill>
                          <a:latin typeface="Calibri"/>
                          <a:cs typeface="Calibri"/>
                        </a:rPr>
                        <a:t>(480)</a:t>
                      </a:r>
                      <a:endParaRPr sz="1400">
                        <a:latin typeface="Calibri"/>
                        <a:cs typeface="Calibri"/>
                      </a:endParaRPr>
                    </a:p>
                    <a:p>
                      <a:pPr marL="635" algn="ctr">
                        <a:lnSpc>
                          <a:spcPct val="100000"/>
                        </a:lnSpc>
                      </a:pPr>
                      <a:r>
                        <a:rPr sz="1400" b="1" dirty="0">
                          <a:solidFill>
                            <a:srgbClr val="FFFFFF"/>
                          </a:solidFill>
                          <a:latin typeface="Calibri"/>
                          <a:cs typeface="Calibri"/>
                        </a:rPr>
                        <a:t>Elec-Satu</a:t>
                      </a:r>
                      <a:endParaRPr sz="1400">
                        <a:latin typeface="Calibri"/>
                        <a:cs typeface="Calibri"/>
                      </a:endParaRPr>
                    </a:p>
                  </a:txBody>
                  <a:tcPr marL="0" marR="0" marT="698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rowSpan="2">
                  <a:txBody>
                    <a:bodyPr/>
                    <a:lstStyle/>
                    <a:p>
                      <a:pPr>
                        <a:lnSpc>
                          <a:spcPct val="100000"/>
                        </a:lnSpc>
                        <a:spcBef>
                          <a:spcPts val="55"/>
                        </a:spcBef>
                      </a:pPr>
                      <a:endParaRPr sz="1750">
                        <a:latin typeface="Times New Roman"/>
                        <a:cs typeface="Times New Roman"/>
                      </a:endParaRPr>
                    </a:p>
                    <a:p>
                      <a:pPr marL="219075" marR="211454" algn="ctr">
                        <a:lnSpc>
                          <a:spcPct val="100000"/>
                        </a:lnSpc>
                      </a:pPr>
                      <a:r>
                        <a:rPr sz="1400" b="1" spc="-50" dirty="0">
                          <a:solidFill>
                            <a:srgbClr val="FFFFFF"/>
                          </a:solidFill>
                          <a:latin typeface="Calibri"/>
                          <a:cs typeface="Calibri"/>
                        </a:rPr>
                        <a:t>W</a:t>
                      </a:r>
                      <a:r>
                        <a:rPr sz="1400" b="1" spc="-5" dirty="0">
                          <a:solidFill>
                            <a:srgbClr val="FFFFFF"/>
                          </a:solidFill>
                          <a:latin typeface="Calibri"/>
                          <a:cs typeface="Calibri"/>
                        </a:rPr>
                        <a:t>e</a:t>
                      </a:r>
                      <a:r>
                        <a:rPr sz="1400" b="1" spc="-10" dirty="0">
                          <a:solidFill>
                            <a:srgbClr val="FFFFFF"/>
                          </a:solidFill>
                          <a:latin typeface="Calibri"/>
                          <a:cs typeface="Calibri"/>
                        </a:rPr>
                        <a:t>s</a:t>
                      </a:r>
                      <a:r>
                        <a:rPr sz="1400" b="1" dirty="0">
                          <a:solidFill>
                            <a:srgbClr val="FFFFFF"/>
                          </a:solidFill>
                          <a:latin typeface="Calibri"/>
                          <a:cs typeface="Calibri"/>
                        </a:rPr>
                        <a:t>t</a:t>
                      </a:r>
                      <a:r>
                        <a:rPr sz="1400" b="1" spc="-15" dirty="0">
                          <a:solidFill>
                            <a:srgbClr val="FFFFFF"/>
                          </a:solidFill>
                          <a:latin typeface="Calibri"/>
                          <a:cs typeface="Calibri"/>
                        </a:rPr>
                        <a:t> </a:t>
                      </a:r>
                      <a:r>
                        <a:rPr sz="1400" b="1" spc="-5" dirty="0">
                          <a:solidFill>
                            <a:srgbClr val="FFFFFF"/>
                          </a:solidFill>
                          <a:latin typeface="Calibri"/>
                          <a:cs typeface="Calibri"/>
                        </a:rPr>
                        <a:t>en</a:t>
                      </a:r>
                      <a:r>
                        <a:rPr sz="1400" b="1" dirty="0">
                          <a:solidFill>
                            <a:srgbClr val="FFFFFF"/>
                          </a:solidFill>
                          <a:latin typeface="Calibri"/>
                          <a:cs typeface="Calibri"/>
                        </a:rPr>
                        <a:t>d</a:t>
                      </a:r>
                      <a:r>
                        <a:rPr sz="1400" b="1" spc="-15" dirty="0">
                          <a:solidFill>
                            <a:srgbClr val="FFFFFF"/>
                          </a:solidFill>
                          <a:latin typeface="Calibri"/>
                          <a:cs typeface="Calibri"/>
                        </a:rPr>
                        <a:t>c</a:t>
                      </a:r>
                      <a:r>
                        <a:rPr sz="1400" b="1" dirty="0">
                          <a:solidFill>
                            <a:srgbClr val="FFFFFF"/>
                          </a:solidFill>
                          <a:latin typeface="Calibri"/>
                          <a:cs typeface="Calibri"/>
                        </a:rPr>
                        <a:t>ap  </a:t>
                      </a:r>
                      <a:r>
                        <a:rPr sz="1400" b="1" spc="-5" dirty="0">
                          <a:solidFill>
                            <a:srgbClr val="FFFFFF"/>
                          </a:solidFill>
                          <a:latin typeface="Calibri"/>
                          <a:cs typeface="Calibri"/>
                        </a:rPr>
                        <a:t>(480)</a:t>
                      </a:r>
                      <a:endParaRPr sz="1400">
                        <a:latin typeface="Calibri"/>
                        <a:cs typeface="Calibri"/>
                      </a:endParaRPr>
                    </a:p>
                    <a:p>
                      <a:pPr marL="1905" algn="ctr">
                        <a:lnSpc>
                          <a:spcPct val="100000"/>
                        </a:lnSpc>
                      </a:pPr>
                      <a:r>
                        <a:rPr sz="1400" b="1" dirty="0">
                          <a:solidFill>
                            <a:srgbClr val="FFFFFF"/>
                          </a:solidFill>
                          <a:latin typeface="Calibri"/>
                          <a:cs typeface="Calibri"/>
                        </a:rPr>
                        <a:t>Elec-Satu</a:t>
                      </a:r>
                      <a:endParaRPr sz="140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670560">
                <a:tc vMerge="1">
                  <a:txBody>
                    <a:bodyPr/>
                    <a:lstStyle/>
                    <a:p>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45"/>
                        </a:spcBef>
                      </a:pPr>
                      <a:endParaRPr sz="1450" dirty="0">
                        <a:latin typeface="Times New Roman"/>
                        <a:cs typeface="Times New Roman"/>
                      </a:endParaRPr>
                    </a:p>
                    <a:p>
                      <a:pPr algn="ctr">
                        <a:lnSpc>
                          <a:spcPct val="100000"/>
                        </a:lnSpc>
                      </a:pPr>
                      <a:r>
                        <a:rPr sz="1400" spc="-5" dirty="0">
                          <a:latin typeface="Calibri"/>
                          <a:cs typeface="Calibri"/>
                        </a:rPr>
                        <a:t>Elec-Satu</a:t>
                      </a:r>
                      <a:endParaRPr sz="1400" dirty="0">
                        <a:latin typeface="Calibri"/>
                        <a:cs typeface="Calibri"/>
                      </a:endParaRPr>
                    </a:p>
                  </a:txBody>
                  <a:tcPr marL="0" marR="0" marT="5715"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94970" marR="357505" indent="-109855">
                        <a:lnSpc>
                          <a:spcPct val="100000"/>
                        </a:lnSpc>
                        <a:spcBef>
                          <a:spcPts val="275"/>
                        </a:spcBef>
                      </a:pPr>
                      <a:r>
                        <a:rPr sz="1400" dirty="0">
                          <a:latin typeface="Calibri"/>
                          <a:cs typeface="Calibri"/>
                        </a:rPr>
                        <a:t>‘S</a:t>
                      </a:r>
                      <a:r>
                        <a:rPr sz="1400" spc="-5" dirty="0">
                          <a:latin typeface="Calibri"/>
                          <a:cs typeface="Calibri"/>
                        </a:rPr>
                        <a:t>p</a:t>
                      </a:r>
                      <a:r>
                        <a:rPr sz="1400" dirty="0">
                          <a:latin typeface="Calibri"/>
                          <a:cs typeface="Calibri"/>
                        </a:rPr>
                        <a:t>e</a:t>
                      </a:r>
                      <a:r>
                        <a:rPr sz="1400" spc="-10" dirty="0">
                          <a:latin typeface="Calibri"/>
                          <a:cs typeface="Calibri"/>
                        </a:rPr>
                        <a:t>c</a:t>
                      </a:r>
                      <a:r>
                        <a:rPr sz="1400" dirty="0">
                          <a:latin typeface="Calibri"/>
                          <a:cs typeface="Calibri"/>
                        </a:rPr>
                        <a:t>ial’  </a:t>
                      </a:r>
                      <a:r>
                        <a:rPr sz="1400" spc="-5" dirty="0">
                          <a:latin typeface="Calibri"/>
                          <a:cs typeface="Calibri"/>
                        </a:rPr>
                        <a:t>Dead</a:t>
                      </a:r>
                      <a:endParaRPr sz="1400" dirty="0">
                        <a:latin typeface="Calibri"/>
                        <a:cs typeface="Calibri"/>
                      </a:endParaRPr>
                    </a:p>
                    <a:p>
                      <a:pPr marL="52069">
                        <a:lnSpc>
                          <a:spcPct val="100000"/>
                        </a:lnSpc>
                        <a:spcBef>
                          <a:spcPts val="50"/>
                        </a:spcBef>
                      </a:pPr>
                      <a:r>
                        <a:rPr sz="1000" spc="-5" dirty="0">
                          <a:latin typeface="宋体"/>
                          <a:cs typeface="宋体"/>
                        </a:rPr>
                        <a:t>（占饱</a:t>
                      </a:r>
                      <a:r>
                        <a:rPr sz="1000" spc="5" dirty="0">
                          <a:latin typeface="宋体"/>
                          <a:cs typeface="宋体"/>
                        </a:rPr>
                        <a:t>和</a:t>
                      </a:r>
                      <a:r>
                        <a:rPr sz="1000" spc="-5" dirty="0">
                          <a:latin typeface="宋体"/>
                          <a:cs typeface="宋体"/>
                        </a:rPr>
                        <a:t>晶体</a:t>
                      </a:r>
                      <a:r>
                        <a:rPr sz="1000" spc="5" dirty="0">
                          <a:latin typeface="宋体"/>
                          <a:cs typeface="宋体"/>
                        </a:rPr>
                        <a:t>比</a:t>
                      </a:r>
                      <a:r>
                        <a:rPr sz="1000" spc="-5" dirty="0">
                          <a:latin typeface="宋体"/>
                          <a:cs typeface="宋体"/>
                        </a:rPr>
                        <a:t>例）</a:t>
                      </a:r>
                      <a:endParaRPr sz="1000" dirty="0">
                        <a:latin typeface="宋体"/>
                        <a:cs typeface="宋体"/>
                      </a:endParaRPr>
                    </a:p>
                  </a:txBody>
                  <a:tcPr marL="0" marR="0" marT="34925"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D2DEEE"/>
                    </a:solidFill>
                  </a:tcPr>
                </a:tc>
                <a:tc vMerge="1">
                  <a:txBody>
                    <a:bodyPr/>
                    <a:lstStyle/>
                    <a:p>
                      <a:endParaRPr/>
                    </a:p>
                  </a:txBody>
                  <a:tcPr marL="0" marR="0" marT="6985"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vMerge="1">
                  <a:txBody>
                    <a:bodyPr/>
                    <a:lstStyle/>
                    <a:p>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1"/>
                  </a:ext>
                </a:extLst>
              </a:tr>
              <a:tr h="304800">
                <a:tc>
                  <a:txBody>
                    <a:bodyPr/>
                    <a:lstStyle/>
                    <a:p>
                      <a:pPr algn="ctr">
                        <a:lnSpc>
                          <a:spcPct val="100000"/>
                        </a:lnSpc>
                        <a:spcBef>
                          <a:spcPts val="270"/>
                        </a:spcBef>
                      </a:pPr>
                      <a:r>
                        <a:rPr sz="1400" spc="-5" dirty="0">
                          <a:latin typeface="Calibri"/>
                          <a:cs typeface="Calibri"/>
                        </a:rPr>
                        <a:t>4680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270"/>
                        </a:spcBef>
                      </a:pPr>
                      <a:r>
                        <a:rPr sz="1400" spc="-5" dirty="0">
                          <a:latin typeface="Calibri"/>
                          <a:cs typeface="Calibri"/>
                        </a:rPr>
                        <a:t>3682(~70%)</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270"/>
                        </a:spcBef>
                      </a:pPr>
                      <a:r>
                        <a:rPr sz="1400" spc="-5" dirty="0">
                          <a:solidFill>
                            <a:srgbClr val="C00000"/>
                          </a:solidFill>
                          <a:latin typeface="Calibri"/>
                          <a:cs typeface="Calibri"/>
                        </a:rPr>
                        <a:t>1247(~34%)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74650">
                        <a:lnSpc>
                          <a:spcPct val="100000"/>
                        </a:lnSpc>
                        <a:spcBef>
                          <a:spcPts val="270"/>
                        </a:spcBef>
                      </a:pPr>
                      <a:r>
                        <a:rPr sz="1400" spc="-5" dirty="0">
                          <a:latin typeface="Calibri"/>
                          <a:cs typeface="Calibri"/>
                        </a:rPr>
                        <a:t>306(~64%)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spcBef>
                          <a:spcPts val="270"/>
                        </a:spcBef>
                      </a:pPr>
                      <a:r>
                        <a:rPr sz="1400" spc="-5" dirty="0">
                          <a:latin typeface="Calibri"/>
                          <a:cs typeface="Calibri"/>
                        </a:rPr>
                        <a:t>220(~46%)</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11403">
                <a:tc>
                  <a:txBody>
                    <a:bodyPr/>
                    <a:lstStyle/>
                    <a:p>
                      <a:pPr algn="ctr">
                        <a:lnSpc>
                          <a:spcPct val="100000"/>
                        </a:lnSpc>
                        <a:spcBef>
                          <a:spcPts val="300"/>
                        </a:spcBef>
                      </a:pPr>
                      <a:r>
                        <a:rPr sz="1400" spc="-5" dirty="0">
                          <a:latin typeface="Calibri"/>
                          <a:cs typeface="Calibri"/>
                        </a:rPr>
                        <a:t>4944</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00"/>
                        </a:spcBef>
                      </a:pPr>
                      <a:r>
                        <a:rPr sz="1400" spc="-5" dirty="0">
                          <a:latin typeface="Calibri"/>
                          <a:cs typeface="Calibri"/>
                        </a:rPr>
                        <a:t>4299(~81%)</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300"/>
                        </a:spcBef>
                      </a:pPr>
                      <a:r>
                        <a:rPr sz="1400" spc="-5" dirty="0">
                          <a:solidFill>
                            <a:srgbClr val="C00000"/>
                          </a:solidFill>
                          <a:latin typeface="Calibri"/>
                          <a:cs typeface="Calibri"/>
                        </a:rPr>
                        <a:t>1974(~46%)</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74650">
                        <a:lnSpc>
                          <a:spcPct val="100000"/>
                        </a:lnSpc>
                        <a:spcBef>
                          <a:spcPts val="300"/>
                        </a:spcBef>
                      </a:pPr>
                      <a:r>
                        <a:rPr sz="1400" spc="-5" dirty="0">
                          <a:latin typeface="Calibri"/>
                          <a:cs typeface="Calibri"/>
                        </a:rPr>
                        <a:t>342(~71%)</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spcBef>
                          <a:spcPts val="300"/>
                        </a:spcBef>
                      </a:pPr>
                      <a:r>
                        <a:rPr sz="1400" spc="-5" dirty="0">
                          <a:latin typeface="Calibri"/>
                          <a:cs typeface="Calibri"/>
                        </a:rPr>
                        <a:t>264(~55%)</a:t>
                      </a:r>
                      <a:endParaRPr sz="1400" dirty="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bl>
          </a:graphicData>
        </a:graphic>
      </p:graphicFrame>
      <p:sp>
        <p:nvSpPr>
          <p:cNvPr id="3" name="灯片编号占位符 2">
            <a:extLst>
              <a:ext uri="{FF2B5EF4-FFF2-40B4-BE49-F238E27FC236}">
                <a16:creationId xmlns:a16="http://schemas.microsoft.com/office/drawing/2014/main" id="{2F368E9F-7DAB-49F1-967A-3FC9AAABD938}"/>
              </a:ext>
            </a:extLst>
          </p:cNvPr>
          <p:cNvSpPr>
            <a:spLocks noGrp="1"/>
          </p:cNvSpPr>
          <p:nvPr>
            <p:ph type="sldNum" sz="quarter" idx="12"/>
          </p:nvPr>
        </p:nvSpPr>
        <p:spPr/>
        <p:txBody>
          <a:bodyPr/>
          <a:lstStyle/>
          <a:p>
            <a:fld id="{BB0E14E2-FA62-4C79-9B07-10B4E017B998}" type="slidenum">
              <a:rPr lang="zh-CN" altLang="en-US" smtClean="0"/>
              <a:t>9</a:t>
            </a:fld>
            <a:endParaRPr lang="zh-CN" altLang="en-US"/>
          </a:p>
        </p:txBody>
      </p:sp>
    </p:spTree>
    <p:extLst>
      <p:ext uri="{BB962C8B-B14F-4D97-AF65-F5344CB8AC3E}">
        <p14:creationId xmlns:p14="http://schemas.microsoft.com/office/powerpoint/2010/main" val="359201656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4326</TotalTime>
  <Words>2321</Words>
  <Application>Microsoft Office PowerPoint</Application>
  <PresentationFormat>全屏显示(4:3)</PresentationFormat>
  <Paragraphs>494</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宋体</vt:lpstr>
      <vt:lpstr>Arial</vt:lpstr>
      <vt:lpstr>Calibri</vt:lpstr>
      <vt:lpstr>Cambria Math</vt:lpstr>
      <vt:lpstr>Kunstler Script</vt:lpstr>
      <vt:lpstr>Segoe UI Symbol</vt:lpstr>
      <vt:lpstr>Times New Roman</vt:lpstr>
      <vt:lpstr>Wingdings</vt:lpstr>
      <vt:lpstr>Office 主题</vt:lpstr>
      <vt:lpstr>BESIII Software and Computing for BEPC3 L  and E Upgrades  A summary of Mini-Workshop on BESIII Software and Computing for BEPC3 Upgrade https://indico.ihep.ac.cn/event/14106/</vt:lpstr>
      <vt:lpstr>Motivation: BEPC3 Upgrade</vt:lpstr>
      <vt:lpstr>Advantage and Competition/Complementary</vt:lpstr>
      <vt:lpstr>Challenges for BESIII</vt:lpstr>
      <vt:lpstr>Performance and Aging Effect — MDC</vt:lpstr>
      <vt:lpstr>Performance and Aging Effect — Barrel TOF</vt:lpstr>
      <vt:lpstr>Performance and Aging Effect — Barrel TOF</vt:lpstr>
      <vt:lpstr>Performance and Aging Effect — EMC</vt:lpstr>
      <vt:lpstr>Known Issues</vt:lpstr>
      <vt:lpstr>Stable and Efficient Detector Operation</vt:lpstr>
      <vt:lpstr>Impact of Noise and Background</vt:lpstr>
      <vt:lpstr>Impact of Noise and Background—MDC</vt:lpstr>
      <vt:lpstr>Impact of Noise and Background—TOF</vt:lpstr>
      <vt:lpstr>Impact of Noise and Background—EMC</vt:lpstr>
      <vt:lpstr>Status of CGEM Software</vt:lpstr>
      <vt:lpstr>Accurate Simulation</vt:lpstr>
      <vt:lpstr>Systematic Error Study</vt:lpstr>
      <vt:lpstr>Application of Advanced Technology</vt:lpstr>
      <vt:lpstr>Online Event Filter</vt:lpstr>
      <vt:lpstr>BESIII Offline Software System (BOSS)</vt:lpstr>
      <vt:lpstr>Proposal of BOSS Upgrade</vt:lpstr>
      <vt:lpstr>Proposal of BOSS Upgrade</vt:lpstr>
      <vt:lpstr>Requirement of Computing and Storage</vt:lpstr>
      <vt:lpstr>Improvement of Analyses Speed</vt:lpstr>
      <vt:lpstr>Summary and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Upgrade of BESIII Software for BEPCIII Era</dc:title>
  <dc:creator>sunss</dc:creator>
  <cp:lastModifiedBy>sunss</cp:lastModifiedBy>
  <cp:revision>195</cp:revision>
  <dcterms:created xsi:type="dcterms:W3CDTF">2021-03-18T07:13:12Z</dcterms:created>
  <dcterms:modified xsi:type="dcterms:W3CDTF">2021-04-25T03:16:26Z</dcterms:modified>
</cp:coreProperties>
</file>