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9" r:id="rId3"/>
    <p:sldId id="268" r:id="rId4"/>
    <p:sldId id="267" r:id="rId5"/>
    <p:sldId id="266" r:id="rId6"/>
    <p:sldId id="271" r:id="rId7"/>
    <p:sldId id="273" r:id="rId8"/>
    <p:sldId id="274" r:id="rId9"/>
    <p:sldId id="272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9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D0759-83B7-46E6-B27B-800FBC2F926D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16AB2-ACA7-4283-ABB2-610A2E1AE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1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1581-15DF-4269-9274-2F06CE6E153D}" type="datetime1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73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8B33-95A7-4C3E-95E3-B99CA9587A72}" type="datetime1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24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5666-F96D-4CE5-B7F3-E3E9F93C22E6}" type="datetime1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78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12CC-9DDF-4F76-982F-DCFD7B7EBCEA}" type="datetime1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21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D60E-E6BF-4144-8283-4AF85B99917B}" type="datetime1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68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6C9F-35DF-4CF3-9AB0-8E5B97DDC942}" type="datetime1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99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9930-E7C4-4563-8C5F-5AD3AE3A4FD5}" type="datetime1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0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F59D-24E5-4F17-A943-7DF28A63E43E}" type="datetime1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78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B489-DF98-453E-BFB3-34243DE0789E}" type="datetime1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28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900D-9213-4C36-BA0F-BE8B71F1B377}" type="datetime1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02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92F-F45E-4D04-871D-CD020E99B6D0}" type="datetime1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99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2B8C-6098-49F9-ACA3-BB1B82F8CEB6}" type="datetime1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2CE76-BC46-46A5-B13A-2A90D7E0B5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10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79540" y="3442565"/>
            <a:ext cx="9399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Status from the LDT simulation </a:t>
            </a:r>
            <a:endParaRPr kumimoji="1" lang="ja-JP" altLang="en-US" sz="4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65822" y="6261780"/>
            <a:ext cx="1924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03/22/</a:t>
            </a:r>
            <a:r>
              <a:rPr kumimoji="1" lang="en-US" altLang="ja-JP" sz="2400" dirty="0" smtClean="0"/>
              <a:t>2021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9481" y="4946910"/>
            <a:ext cx="1319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 smtClean="0"/>
              <a:t>Ryuta</a:t>
            </a:r>
            <a:endParaRPr kumimoji="1" lang="ja-JP" altLang="en-US" sz="32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08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2</a:t>
            </a:fld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0" y="980885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3819411" y="182037"/>
            <a:ext cx="455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Geometry </a:t>
            </a:r>
            <a:r>
              <a:rPr lang="en-US" altLang="ja-JP" sz="4000" dirty="0" smtClean="0"/>
              <a:t>Setting</a:t>
            </a:r>
            <a:endParaRPr kumimoji="1" lang="ja-JP" altLang="en-US" sz="40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324" t="13478" r="39155" b="51183"/>
          <a:stretch/>
        </p:blipFill>
        <p:spPr>
          <a:xfrm>
            <a:off x="5105997" y="1356161"/>
            <a:ext cx="7009206" cy="25204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39765" y="158791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Barrel part :  “default”</a:t>
            </a:r>
          </a:p>
          <a:p>
            <a:r>
              <a:rPr lang="en-US" altLang="ja-JP" sz="2000" dirty="0" smtClean="0"/>
              <a:t>unless specified.</a:t>
            </a:r>
            <a:endParaRPr kumimoji="1" lang="en-US" altLang="ja-JP" sz="20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9765" y="2883310"/>
            <a:ext cx="2833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Z max value  </a:t>
            </a:r>
            <a:endParaRPr kumimoji="1" lang="en-US" altLang="ja-JP" sz="20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479" y="4410023"/>
            <a:ext cx="2676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Ω[</a:t>
            </a:r>
            <a:r>
              <a:rPr lang="en-US" altLang="ja-JP" sz="2000" dirty="0" err="1" smtClean="0"/>
              <a:t>sr</a:t>
            </a:r>
            <a:r>
              <a:rPr lang="en-US" altLang="ja-JP" sz="2000" dirty="0" smtClean="0"/>
              <a:t>] = 2</a:t>
            </a:r>
            <a:r>
              <a:rPr lang="en-US" altLang="ja-JP" sz="2000" dirty="0" smtClean="0">
                <a:latin typeface="Symbol" panose="05050102010706020507" pitchFamily="18" charset="2"/>
              </a:rPr>
              <a:t>p</a:t>
            </a:r>
            <a:r>
              <a:rPr lang="en-US" altLang="ja-JP" sz="2000" dirty="0" smtClean="0"/>
              <a:t>(1-cos(</a:t>
            </a:r>
            <a:r>
              <a:rPr lang="en-US" altLang="ja-JP" sz="2000" dirty="0" smtClean="0">
                <a:latin typeface="Symbol" panose="05050102010706020507" pitchFamily="18" charset="2"/>
              </a:rPr>
              <a:t>q</a:t>
            </a:r>
            <a:r>
              <a:rPr lang="en-US" altLang="ja-JP" sz="2000" dirty="0" smtClean="0"/>
              <a:t>))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6900" y="3998751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U</a:t>
            </a:r>
            <a:r>
              <a:rPr lang="en-US" altLang="ja-JP" dirty="0" smtClean="0"/>
              <a:t>sing a formula: 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62478" y="4934380"/>
            <a:ext cx="10435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Ω/4</a:t>
            </a:r>
            <a:r>
              <a:rPr lang="en-US" altLang="ja-JP" sz="2000" dirty="0" smtClean="0">
                <a:latin typeface="Symbol" panose="05050102010706020507" pitchFamily="18" charset="2"/>
              </a:rPr>
              <a:t>p</a:t>
            </a:r>
            <a:r>
              <a:rPr lang="en-US" altLang="ja-JP" sz="2000" dirty="0" smtClean="0"/>
              <a:t> = (100-80%)/2  </a:t>
            </a:r>
            <a:r>
              <a:rPr lang="en-US" altLang="ja-JP" sz="2000" dirty="0" smtClean="0">
                <a:sym typeface="Wingdings" panose="05000000000000000000" pitchFamily="2" charset="2"/>
              </a:rPr>
              <a:t></a:t>
            </a:r>
            <a:r>
              <a:rPr lang="en-US" altLang="ja-JP" sz="2000" dirty="0" smtClean="0"/>
              <a:t> cos(</a:t>
            </a:r>
            <a:r>
              <a:rPr lang="en-US" altLang="ja-JP" sz="2000" dirty="0" smtClean="0">
                <a:latin typeface="Symbol" panose="05050102010706020507" pitchFamily="18" charset="2"/>
              </a:rPr>
              <a:t>q</a:t>
            </a:r>
            <a:r>
              <a:rPr lang="en-US" altLang="ja-JP" sz="2000" dirty="0" smtClean="0"/>
              <a:t>)=0.8 </a:t>
            </a:r>
            <a:r>
              <a:rPr lang="en-US" altLang="ja-JP" sz="2000" dirty="0" smtClean="0">
                <a:sym typeface="Wingdings" panose="05000000000000000000" pitchFamily="2" charset="2"/>
              </a:rPr>
              <a:t> </a:t>
            </a:r>
            <a:r>
              <a:rPr lang="en-US" altLang="ja-JP" sz="2000" dirty="0" err="1" smtClean="0">
                <a:sym typeface="Wingdings" panose="05000000000000000000" pitchFamily="2" charset="2"/>
              </a:rPr>
              <a:t>Zmax</a:t>
            </a:r>
            <a:r>
              <a:rPr lang="en-US" altLang="ja-JP" sz="2000" dirty="0" smtClean="0">
                <a:sym typeface="Wingdings" panose="05000000000000000000" pitchFamily="2" charset="2"/>
              </a:rPr>
              <a:t>=1800mm/tan(</a:t>
            </a:r>
            <a:r>
              <a:rPr lang="en-US" altLang="ja-JP" sz="2000" dirty="0" smtClean="0">
                <a:latin typeface="Symbol" panose="05050102010706020507" pitchFamily="18" charset="2"/>
                <a:sym typeface="Wingdings" panose="05000000000000000000" pitchFamily="2" charset="2"/>
              </a:rPr>
              <a:t>q</a:t>
            </a:r>
            <a:r>
              <a:rPr lang="en-US" altLang="ja-JP" sz="2000" dirty="0" smtClean="0">
                <a:sym typeface="Wingdings" panose="05000000000000000000" pitchFamily="2" charset="2"/>
              </a:rPr>
              <a:t>) = 2400 mm</a:t>
            </a:r>
            <a:r>
              <a:rPr lang="en-US" altLang="ja-JP" sz="2000" dirty="0" smtClean="0"/>
              <a:t> 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59439" y="4391927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solid angle of a cone with half-angle </a:t>
            </a:r>
            <a:r>
              <a:rPr lang="en-US" altLang="ja-JP" dirty="0" smtClean="0">
                <a:latin typeface="Symbol" panose="05050102010706020507" pitchFamily="18" charset="2"/>
              </a:rPr>
              <a:t>q</a:t>
            </a:r>
            <a:endParaRPr kumimoji="1" lang="ja-JP" altLang="en-US" dirty="0">
              <a:latin typeface="Symbol" panose="05050102010706020507" pitchFamily="18" charset="2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H="1" flipV="1">
            <a:off x="7645400" y="3835134"/>
            <a:ext cx="1371600" cy="1194066"/>
          </a:xfrm>
          <a:prstGeom prst="straightConnector1">
            <a:avLst/>
          </a:prstGeom>
          <a:ln cmpd="sng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39765" y="5788088"/>
            <a:ext cx="552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lang="en-US" altLang="ja-JP" sz="2400" dirty="0" smtClean="0"/>
              <a:t>Radiation length value input </a:t>
            </a:r>
            <a:endParaRPr kumimoji="1" lang="en-US" altLang="ja-JP" sz="20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6900" y="3465802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-- </a:t>
            </a:r>
            <a:r>
              <a:rPr kumimoji="1" lang="en-US" altLang="ja-JP" dirty="0" smtClean="0"/>
              <a:t>Coverage (of barrel part) ~ 80%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7198" y="6352143"/>
            <a:ext cx="1064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-- </a:t>
            </a:r>
            <a:r>
              <a:rPr kumimoji="1" lang="en-US" altLang="ja-JP" dirty="0" smtClean="0"/>
              <a:t>Change to 0.00001752 (X/X0/cm) for He:C3H8=6:4, as discussed during last Friday’s discussion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212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3</a:t>
            </a:fld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0" y="980885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3414656" y="156637"/>
            <a:ext cx="536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Momentum resolution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2688" y="4623210"/>
            <a:ext cx="6503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R1.8m </a:t>
            </a:r>
            <a:r>
              <a:rPr lang="en-US" altLang="ja-JP" sz="2400" dirty="0" smtClean="0">
                <a:sym typeface="Wingdings" panose="05000000000000000000" pitchFamily="2" charset="2"/>
              </a:rPr>
              <a:t>&lt;-&gt; R1.5m</a:t>
            </a:r>
            <a:endParaRPr kumimoji="1" lang="en-US" altLang="ja-JP" sz="24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0624" y="5358102"/>
            <a:ext cx="1098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-- </a:t>
            </a:r>
            <a:r>
              <a:rPr kumimoji="1" lang="en-US" altLang="ja-JP" dirty="0" smtClean="0"/>
              <a:t>for R1.5m,  DCH: 300-1500mm, 10cm cell size, 120layers.  SET position is also shifted as well.   </a:t>
            </a:r>
            <a:r>
              <a:rPr kumimoji="1" lang="en-US" altLang="ja-JP" b="1" dirty="0" smtClean="0"/>
              <a:t>(IV)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2688" y="1536503"/>
            <a:ext cx="6503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R1.8m: 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0624" y="2271395"/>
            <a:ext cx="11113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-- </a:t>
            </a:r>
            <a:r>
              <a:rPr lang="en-US" altLang="ja-JP" dirty="0" smtClean="0"/>
              <a:t>Change the R</a:t>
            </a:r>
            <a:r>
              <a:rPr lang="en-US" altLang="ja-JP" baseline="-25000" dirty="0" smtClean="0"/>
              <a:t>min</a:t>
            </a:r>
            <a:r>
              <a:rPr lang="en-US" altLang="ja-JP" dirty="0" smtClean="0"/>
              <a:t>-R</a:t>
            </a:r>
            <a:r>
              <a:rPr lang="en-US" altLang="ja-JP" baseline="-25000" dirty="0" smtClean="0"/>
              <a:t>max</a:t>
            </a:r>
            <a:r>
              <a:rPr lang="en-US" altLang="ja-JP" dirty="0" smtClean="0"/>
              <a:t> of DCH, while the others including SITs settings are kept the same.  </a:t>
            </a:r>
            <a:r>
              <a:rPr lang="en-US" altLang="ja-JP" b="1" dirty="0" smtClean="0"/>
              <a:t>(I)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0624" y="2913954"/>
            <a:ext cx="1098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-- </a:t>
            </a:r>
            <a:r>
              <a:rPr lang="en-US" altLang="ja-JP" dirty="0" smtClean="0"/>
              <a:t>Change the R</a:t>
            </a:r>
            <a:r>
              <a:rPr lang="en-US" altLang="ja-JP" baseline="-25000" dirty="0" smtClean="0"/>
              <a:t>min</a:t>
            </a:r>
            <a:r>
              <a:rPr lang="en-US" altLang="ja-JP" dirty="0" smtClean="0"/>
              <a:t>-R</a:t>
            </a:r>
            <a:r>
              <a:rPr lang="en-US" altLang="ja-JP" baseline="-25000" dirty="0" smtClean="0"/>
              <a:t>max</a:t>
            </a:r>
            <a:r>
              <a:rPr lang="en-US" altLang="ja-JP" dirty="0" smtClean="0"/>
              <a:t> of SIT, with DCH (R</a:t>
            </a:r>
            <a:r>
              <a:rPr lang="en-US" altLang="ja-JP" baseline="-25000" dirty="0" smtClean="0"/>
              <a:t>min = </a:t>
            </a:r>
            <a:r>
              <a:rPr lang="en-US" altLang="ja-JP" dirty="0" smtClean="0"/>
              <a:t>900 mm, 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max</a:t>
            </a:r>
            <a:r>
              <a:rPr lang="en-US" altLang="ja-JP" baseline="-25000" dirty="0" smtClean="0"/>
              <a:t> </a:t>
            </a:r>
            <a:r>
              <a:rPr lang="en-US" altLang="ja-JP" dirty="0" smtClean="0"/>
              <a:t>= 1800mm )  </a:t>
            </a:r>
            <a:r>
              <a:rPr lang="en-US" altLang="ja-JP" b="1" dirty="0"/>
              <a:t>(</a:t>
            </a:r>
            <a:r>
              <a:rPr lang="en-US" altLang="ja-JP" b="1" dirty="0" smtClean="0"/>
              <a:t>II) </a:t>
            </a:r>
            <a:endParaRPr kumimoji="1" lang="ja-JP" altLang="en-US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0624" y="3556513"/>
            <a:ext cx="1098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-- </a:t>
            </a:r>
            <a:r>
              <a:rPr lang="en-US" altLang="ja-JP" dirty="0" smtClean="0"/>
              <a:t>Change the R</a:t>
            </a:r>
            <a:r>
              <a:rPr lang="en-US" altLang="ja-JP" baseline="-25000" dirty="0" smtClean="0"/>
              <a:t>min</a:t>
            </a:r>
            <a:r>
              <a:rPr lang="en-US" altLang="ja-JP" dirty="0" smtClean="0"/>
              <a:t>-R</a:t>
            </a:r>
            <a:r>
              <a:rPr lang="en-US" altLang="ja-JP" baseline="-25000" dirty="0" smtClean="0"/>
              <a:t>max</a:t>
            </a:r>
            <a:r>
              <a:rPr lang="en-US" altLang="ja-JP" dirty="0" smtClean="0"/>
              <a:t> of SIT/DCH </a:t>
            </a:r>
            <a:r>
              <a:rPr lang="en-US" altLang="ja-JP" b="1" dirty="0" smtClean="0"/>
              <a:t>(III)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519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1235075"/>
            <a:ext cx="7600950" cy="5486400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4</a:t>
            </a:fld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0" y="980885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3325756" y="145905"/>
            <a:ext cx="6084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Momentum resolution (I)</a:t>
            </a:r>
            <a:endParaRPr kumimoji="1" lang="ja-JP" altLang="en-US" sz="40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l="7857" t="17710" r="8577" b="4104"/>
          <a:stretch/>
        </p:blipFill>
        <p:spPr>
          <a:xfrm>
            <a:off x="349941" y="3766454"/>
            <a:ext cx="3689303" cy="2736852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98232" y="1376678"/>
            <a:ext cx="4392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-- </a:t>
            </a:r>
            <a:r>
              <a:rPr lang="en-US" altLang="ja-JP" sz="2000" dirty="0" smtClean="0"/>
              <a:t>Only change the range of DCH</a:t>
            </a:r>
            <a:endParaRPr kumimoji="1" lang="ja-JP" altLang="en-US" sz="20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29594"/>
              </p:ext>
            </p:extLst>
          </p:nvPr>
        </p:nvGraphicFramePr>
        <p:xfrm>
          <a:off x="406400" y="2029941"/>
          <a:ext cx="3708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val="357362351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958279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DCH R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612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Black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300-1800 mm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81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600-1800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0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00B050"/>
                          </a:solidFill>
                        </a:rPr>
                        <a:t>Breen</a:t>
                      </a:r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900-1800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9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54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1235075"/>
            <a:ext cx="7600950" cy="5486400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5</a:t>
            </a:fld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0" y="980885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3414656" y="156637"/>
            <a:ext cx="6351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Momentum resolution (I’)</a:t>
            </a:r>
            <a:endParaRPr kumimoji="1" lang="ja-JP" altLang="en-US" sz="40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/>
          <a:srcRect l="6946" t="20253" r="7979" b="7376"/>
          <a:stretch/>
        </p:blipFill>
        <p:spPr>
          <a:xfrm>
            <a:off x="406400" y="3719512"/>
            <a:ext cx="3683000" cy="281940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98232" y="1194961"/>
            <a:ext cx="4392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-- </a:t>
            </a:r>
            <a:r>
              <a:rPr lang="en-US" altLang="ja-JP" sz="2000" dirty="0" smtClean="0"/>
              <a:t>Only change the range of DCH</a:t>
            </a:r>
          </a:p>
          <a:p>
            <a:r>
              <a:rPr lang="en-US" altLang="ja-JP" sz="2000" dirty="0" smtClean="0"/>
              <a:t>but cut from the outer side</a:t>
            </a:r>
            <a:endParaRPr kumimoji="1" lang="ja-JP" altLang="en-US" sz="20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520981"/>
              </p:ext>
            </p:extLst>
          </p:nvPr>
        </p:nvGraphicFramePr>
        <p:xfrm>
          <a:off x="406400" y="2029941"/>
          <a:ext cx="3708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val="357362351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958279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DCH R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612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Black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300-1800 mm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81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300-1500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0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00B050"/>
                          </a:solidFill>
                        </a:rPr>
                        <a:t>Breen</a:t>
                      </a:r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300-1200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9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23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25" y="1097248"/>
            <a:ext cx="7600950" cy="5486400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6</a:t>
            </a:fld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0" y="980885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3414656" y="156637"/>
            <a:ext cx="6453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Momentum resolution (II)</a:t>
            </a:r>
            <a:endParaRPr kumimoji="1" lang="ja-JP" altLang="en-US" sz="40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l="8388" t="17128" r="8763" b="6221"/>
          <a:stretch/>
        </p:blipFill>
        <p:spPr>
          <a:xfrm>
            <a:off x="166695" y="3552837"/>
            <a:ext cx="4210045" cy="316863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55595" y="1097248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-- </a:t>
            </a:r>
            <a:r>
              <a:rPr lang="en-US" altLang="ja-JP" sz="2000" dirty="0" smtClean="0"/>
              <a:t>Keep R</a:t>
            </a:r>
            <a:r>
              <a:rPr lang="en-US" altLang="ja-JP" sz="2000" baseline="-25000" dirty="0" smtClean="0"/>
              <a:t>min</a:t>
            </a:r>
            <a:r>
              <a:rPr lang="en-US" altLang="ja-JP" sz="2000" dirty="0" smtClean="0"/>
              <a:t> of DCH as 900mm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5595" y="1457696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-- </a:t>
            </a:r>
            <a:r>
              <a:rPr lang="en-US" altLang="ja-JP" sz="2000" dirty="0" smtClean="0"/>
              <a:t>Change the range of SITs</a:t>
            </a:r>
            <a:endParaRPr kumimoji="1" lang="ja-JP" altLang="en-US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646197"/>
              </p:ext>
            </p:extLst>
          </p:nvPr>
        </p:nvGraphicFramePr>
        <p:xfrm>
          <a:off x="423016" y="1967579"/>
          <a:ext cx="3708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val="357362351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958279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SIT R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612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Black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78-298 mm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81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78-598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0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00B050"/>
                          </a:solidFill>
                        </a:rPr>
                        <a:t>Breen</a:t>
                      </a:r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300-898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9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562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825" y="1097248"/>
            <a:ext cx="7600950" cy="5486400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7</a:t>
            </a:fld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0" y="980885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3236856" y="170586"/>
            <a:ext cx="6491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Momentum resolution (III)</a:t>
            </a:r>
            <a:endParaRPr kumimoji="1" lang="ja-JP" altLang="en-US" sz="40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l="4760" t="24453" r="7327"/>
          <a:stretch/>
        </p:blipFill>
        <p:spPr>
          <a:xfrm>
            <a:off x="254000" y="3508023"/>
            <a:ext cx="3975100" cy="307562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54000" y="1244925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-- </a:t>
            </a:r>
            <a:r>
              <a:rPr lang="en-US" altLang="ja-JP" sz="2000" dirty="0" smtClean="0"/>
              <a:t>Change both of SIT/DCH  </a:t>
            </a:r>
            <a:endParaRPr kumimoji="1" lang="ja-JP" altLang="en-US" sz="20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784073"/>
              </p:ext>
            </p:extLst>
          </p:nvPr>
        </p:nvGraphicFramePr>
        <p:xfrm>
          <a:off x="381000" y="1834849"/>
          <a:ext cx="4597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35736235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958279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SIT R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612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Black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78-298 mm, DCH:300-1800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81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78-598,</a:t>
                      </a:r>
                      <a:r>
                        <a:rPr kumimoji="1" lang="en-US" altLang="ja-JP" baseline="0" dirty="0" smtClean="0"/>
                        <a:t>  DCH:600-1800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0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00B050"/>
                          </a:solidFill>
                        </a:rPr>
                        <a:t>Breen</a:t>
                      </a:r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300-898, DCH:900-1800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9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55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325" y="1235075"/>
            <a:ext cx="7600950" cy="5486400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8</a:t>
            </a:fld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0" y="980885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3414656" y="156637"/>
            <a:ext cx="6580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Momentum resolution (IV)</a:t>
            </a:r>
            <a:endParaRPr kumimoji="1" lang="ja-JP" altLang="en-US" sz="40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l="6253" t="24226" r="8535" b="9495"/>
          <a:stretch/>
        </p:blipFill>
        <p:spPr>
          <a:xfrm>
            <a:off x="174321" y="2440222"/>
            <a:ext cx="4204003" cy="320928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95123" y="1785923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-- </a:t>
            </a:r>
            <a:r>
              <a:rPr lang="en-US" altLang="ja-JP" sz="2000" dirty="0" smtClean="0"/>
              <a:t>Change to R=1500mm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686814" y="2279134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R=1500mm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274314" y="3608943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R=1800mm</a:t>
            </a:r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4321" y="6033184"/>
            <a:ext cx="4677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solidFill>
                  <a:srgbClr val="FF0000"/>
                </a:solidFill>
              </a:rPr>
              <a:t>Would need to check the dependency of SET position, as well as this results. </a:t>
            </a:r>
            <a:endParaRPr kumimoji="1" lang="ja-JP" alt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96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CE76-BC46-46A5-B13A-2A90D7E0B526}" type="slidenum">
              <a:rPr kumimoji="1" lang="ja-JP" altLang="en-US" smtClean="0"/>
              <a:t>9</a:t>
            </a:fld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0" y="980885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5391150" y="272999"/>
            <a:ext cx="1409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Next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7800" y="1688771"/>
            <a:ext cx="854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Number of hits layers vs injection angle ( cos(</a:t>
            </a:r>
            <a:r>
              <a:rPr lang="en-US" altLang="ja-JP" sz="2400" dirty="0" smtClean="0">
                <a:latin typeface="Symbol" panose="05050102010706020507" pitchFamily="18" charset="2"/>
              </a:rPr>
              <a:t>q</a:t>
            </a:r>
            <a:r>
              <a:rPr lang="en-US" altLang="ja-JP" sz="2400" dirty="0" smtClean="0"/>
              <a:t>) )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7800" y="4491919"/>
            <a:ext cx="895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Effect of Gas mixture ratio (as shown in last slide by </a:t>
            </a:r>
            <a:r>
              <a:rPr lang="en-US" altLang="ja-JP" sz="2400" dirty="0" err="1" smtClean="0"/>
              <a:t>Lizi</a:t>
            </a:r>
            <a:r>
              <a:rPr lang="en-US" altLang="ja-JP" sz="2400" dirty="0" smtClean="0"/>
              <a:t> ) 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7800" y="2627488"/>
            <a:ext cx="1055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Comparison of “a”, “b” terms, with different setup (i.e. R1.5m)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7800" y="3566205"/>
            <a:ext cx="1055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Something others, such as SET position dependence.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4917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366</Words>
  <Application>Microsoft Office PowerPoint</Application>
  <PresentationFormat>ワイド画面</PresentationFormat>
  <Paragraphs>78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游ゴシック</vt:lpstr>
      <vt:lpstr>游ゴシック Light</vt:lpstr>
      <vt:lpstr>Arial</vt:lpstr>
      <vt:lpstr>Symbol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木内隆太</dc:creator>
  <cp:lastModifiedBy>木内隆太</cp:lastModifiedBy>
  <cp:revision>23</cp:revision>
  <dcterms:created xsi:type="dcterms:W3CDTF">2021-01-31T14:08:41Z</dcterms:created>
  <dcterms:modified xsi:type="dcterms:W3CDTF">2021-03-22T08:30:26Z</dcterms:modified>
</cp:coreProperties>
</file>