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9" r:id="rId1"/>
    <p:sldMasterId id="2147483724" r:id="rId2"/>
    <p:sldMasterId id="2147483750" r:id="rId3"/>
  </p:sldMasterIdLst>
  <p:notesMasterIdLst>
    <p:notesMasterId r:id="rId31"/>
  </p:notesMasterIdLst>
  <p:sldIdLst>
    <p:sldId id="256" r:id="rId4"/>
    <p:sldId id="677" r:id="rId5"/>
    <p:sldId id="674" r:id="rId6"/>
    <p:sldId id="675" r:id="rId7"/>
    <p:sldId id="641" r:id="rId8"/>
    <p:sldId id="962" r:id="rId9"/>
    <p:sldId id="657" r:id="rId10"/>
    <p:sldId id="971" r:id="rId11"/>
    <p:sldId id="950" r:id="rId12"/>
    <p:sldId id="275" r:id="rId13"/>
    <p:sldId id="651" r:id="rId14"/>
    <p:sldId id="967" r:id="rId15"/>
    <p:sldId id="973" r:id="rId16"/>
    <p:sldId id="949" r:id="rId17"/>
    <p:sldId id="670" r:id="rId18"/>
    <p:sldId id="958" r:id="rId19"/>
    <p:sldId id="650" r:id="rId20"/>
    <p:sldId id="977" r:id="rId21"/>
    <p:sldId id="689" r:id="rId22"/>
    <p:sldId id="682" r:id="rId23"/>
    <p:sldId id="283" r:id="rId24"/>
    <p:sldId id="683" r:id="rId25"/>
    <p:sldId id="685" r:id="rId26"/>
    <p:sldId id="687" r:id="rId27"/>
    <p:sldId id="972" r:id="rId28"/>
    <p:sldId id="955" r:id="rId29"/>
    <p:sldId id="939" r:id="rId3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3" autoAdjust="0"/>
    <p:restoredTop sz="68789" autoAdjust="0"/>
  </p:normalViewPr>
  <p:slideViewPr>
    <p:cSldViewPr snapToGrid="0">
      <p:cViewPr varScale="1">
        <p:scale>
          <a:sx n="66" d="100"/>
          <a:sy n="66" d="100"/>
        </p:scale>
        <p:origin x="1478" y="71"/>
      </p:cViewPr>
      <p:guideLst/>
    </p:cSldViewPr>
  </p:slideViewPr>
  <p:notesTextViewPr>
    <p:cViewPr>
      <p:scale>
        <a:sx n="1" d="1"/>
        <a:sy n="1" d="1"/>
      </p:scale>
      <p:origin x="0" y="0"/>
    </p:cViewPr>
  </p:notesTextViewPr>
  <p:sorterViewPr>
    <p:cViewPr>
      <p:scale>
        <a:sx n="90" d="100"/>
        <a:sy n="90" d="100"/>
      </p:scale>
      <p:origin x="0" y="-106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5AB4805-37CC-477E-A03D-8EBCA6099EC3}" type="datetimeFigureOut">
              <a:rPr lang="zh-CN" altLang="en-US" smtClean="0"/>
              <a:t>2021/5/16</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9755CB0-F7D9-42DE-A034-2C21D81048BD}" type="slidenum">
              <a:rPr lang="zh-CN" altLang="en-US" smtClean="0"/>
              <a:t>‹#›</a:t>
            </a:fld>
            <a:endParaRPr lang="zh-CN" altLang="en-US"/>
          </a:p>
        </p:txBody>
      </p:sp>
    </p:spTree>
    <p:extLst>
      <p:ext uri="{BB962C8B-B14F-4D97-AF65-F5344CB8AC3E}">
        <p14:creationId xmlns:p14="http://schemas.microsoft.com/office/powerpoint/2010/main" val="221825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9755CB0-F7D9-42DE-A034-2C21D81048BD}" type="slidenum">
              <a:rPr lang="zh-CN" altLang="en-US" smtClean="0"/>
              <a:t>1</a:t>
            </a:fld>
            <a:endParaRPr lang="zh-CN" altLang="en-US"/>
          </a:p>
        </p:txBody>
      </p:sp>
    </p:spTree>
    <p:extLst>
      <p:ext uri="{BB962C8B-B14F-4D97-AF65-F5344CB8AC3E}">
        <p14:creationId xmlns:p14="http://schemas.microsoft.com/office/powerpoint/2010/main" val="3521966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前苏联在上世纪</a:t>
            </a:r>
            <a:r>
              <a:rPr lang="en-US" altLang="zh-CN" dirty="0"/>
              <a:t>80</a:t>
            </a:r>
            <a:r>
              <a:rPr lang="zh-CN" altLang="en-US" dirty="0"/>
              <a:t>年代就开始在贝加尔湖，开始做相关的实验，</a:t>
            </a:r>
            <a:r>
              <a:rPr lang="en-US" altLang="zh-CN" dirty="0"/>
              <a:t>GVD</a:t>
            </a:r>
            <a:r>
              <a:rPr lang="zh-CN" altLang="en-US" dirty="0"/>
              <a:t>发展到</a:t>
            </a:r>
            <a:r>
              <a:rPr lang="en-US" altLang="zh-CN" dirty="0"/>
              <a:t>2020</a:t>
            </a:r>
            <a:r>
              <a:rPr lang="zh-CN" altLang="en-US" dirty="0"/>
              <a:t>年完成了</a:t>
            </a:r>
            <a:r>
              <a:rPr lang="en-US" altLang="zh-CN" dirty="0"/>
              <a:t>7</a:t>
            </a:r>
            <a:r>
              <a:rPr lang="zh-CN" altLang="en-US" dirty="0"/>
              <a:t>个</a:t>
            </a:r>
            <a:r>
              <a:rPr lang="en-US" altLang="zh-CN" dirty="0"/>
              <a:t>cluster</a:t>
            </a:r>
            <a:r>
              <a:rPr lang="zh-CN" altLang="en-US" dirty="0"/>
              <a:t>，</a:t>
            </a:r>
            <a:r>
              <a:rPr lang="en-US" altLang="zh-CN" dirty="0"/>
              <a:t>2000</a:t>
            </a:r>
            <a:r>
              <a:rPr lang="zh-CN" altLang="en-US" dirty="0"/>
              <a:t>个探头的安装实验进度。</a:t>
            </a:r>
          </a:p>
        </p:txBody>
      </p:sp>
      <p:sp>
        <p:nvSpPr>
          <p:cNvPr id="4" name="灯片编号占位符 3"/>
          <p:cNvSpPr>
            <a:spLocks noGrp="1"/>
          </p:cNvSpPr>
          <p:nvPr>
            <p:ph type="sldNum" sz="quarter" idx="5"/>
          </p:nvPr>
        </p:nvSpPr>
        <p:spPr/>
        <p:txBody>
          <a:bodyPr/>
          <a:lstStyle/>
          <a:p>
            <a:fld id="{89755CB0-F7D9-42DE-A034-2C21D81048BD}" type="slidenum">
              <a:rPr lang="zh-CN" altLang="en-US" smtClean="0"/>
              <a:t>11</a:t>
            </a:fld>
            <a:endParaRPr lang="zh-CN" altLang="en-US"/>
          </a:p>
        </p:txBody>
      </p:sp>
    </p:spTree>
    <p:extLst>
      <p:ext uri="{BB962C8B-B14F-4D97-AF65-F5344CB8AC3E}">
        <p14:creationId xmlns:p14="http://schemas.microsoft.com/office/powerpoint/2010/main" val="168493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G2</a:t>
            </a:r>
            <a:r>
              <a:rPr lang="zh-CN" altLang="en-US" dirty="0"/>
              <a:t>的目标很清晰，对准了超高能中微子观测，但是由于分布太稀疏，探测器的阈值很高，约为</a:t>
            </a:r>
            <a:r>
              <a:rPr lang="en-US" altLang="zh-CN" dirty="0"/>
              <a:t>1PeV</a:t>
            </a:r>
            <a:r>
              <a:rPr lang="zh-CN" altLang="en-US" dirty="0"/>
              <a:t>。</a:t>
            </a:r>
            <a:endParaRPr lang="en-US" altLang="zh-CN" dirty="0"/>
          </a:p>
          <a:p>
            <a:r>
              <a:rPr lang="zh-CN" altLang="en-US" dirty="0"/>
              <a:t>而</a:t>
            </a:r>
            <a:r>
              <a:rPr lang="en-US" altLang="zh-CN" dirty="0"/>
              <a:t>KM3Net</a:t>
            </a:r>
            <a:r>
              <a:rPr lang="zh-CN" altLang="en-US" dirty="0"/>
              <a:t>的</a:t>
            </a:r>
            <a:r>
              <a:rPr lang="en-US" altLang="zh-CN" dirty="0" err="1"/>
              <a:t>arca</a:t>
            </a:r>
            <a:r>
              <a:rPr lang="zh-CN" altLang="en-US" dirty="0"/>
              <a:t>实验，存在目前的规模太小，对于天文观测的能力还欠缺，还存在经费过高的问题。</a:t>
            </a:r>
            <a:endParaRPr lang="en-US" altLang="zh-CN" dirty="0"/>
          </a:p>
          <a:p>
            <a:endParaRPr lang="en-US" altLang="zh-CN" dirty="0"/>
          </a:p>
          <a:p>
            <a:r>
              <a:rPr lang="en-US" altLang="zh-CN" dirty="0"/>
              <a:t>GVD</a:t>
            </a:r>
            <a:r>
              <a:rPr lang="zh-CN" altLang="en-US" dirty="0"/>
              <a:t>实验的话，始终进展太慢。</a:t>
            </a:r>
          </a:p>
        </p:txBody>
      </p:sp>
      <p:sp>
        <p:nvSpPr>
          <p:cNvPr id="4" name="灯片编号占位符 3"/>
          <p:cNvSpPr>
            <a:spLocks noGrp="1"/>
          </p:cNvSpPr>
          <p:nvPr>
            <p:ph type="sldNum" sz="quarter" idx="5"/>
          </p:nvPr>
        </p:nvSpPr>
        <p:spPr/>
        <p:txBody>
          <a:bodyPr/>
          <a:lstStyle/>
          <a:p>
            <a:fld id="{89755CB0-F7D9-42DE-A034-2C21D81048BD}" type="slidenum">
              <a:rPr lang="zh-CN" altLang="en-US" smtClean="0"/>
              <a:t>12</a:t>
            </a:fld>
            <a:endParaRPr lang="zh-CN" altLang="en-US"/>
          </a:p>
        </p:txBody>
      </p:sp>
    </p:spTree>
    <p:extLst>
      <p:ext uri="{BB962C8B-B14F-4D97-AF65-F5344CB8AC3E}">
        <p14:creationId xmlns:p14="http://schemas.microsoft.com/office/powerpoint/2010/main" val="490236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9755CB0-F7D9-42DE-A034-2C21D81048BD}" type="slidenum">
              <a:rPr lang="zh-CN" altLang="en-US" smtClean="0"/>
              <a:t>13</a:t>
            </a:fld>
            <a:endParaRPr lang="zh-CN" altLang="en-US"/>
          </a:p>
        </p:txBody>
      </p:sp>
    </p:spTree>
    <p:extLst>
      <p:ext uri="{BB962C8B-B14F-4D97-AF65-F5344CB8AC3E}">
        <p14:creationId xmlns:p14="http://schemas.microsoft.com/office/powerpoint/2010/main" val="95209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9755CB0-F7D9-42DE-A034-2C21D81048BD}" type="slidenum">
              <a:rPr lang="zh-CN" altLang="en-US" smtClean="0"/>
              <a:t>14</a:t>
            </a:fld>
            <a:endParaRPr lang="zh-CN" altLang="en-US"/>
          </a:p>
        </p:txBody>
      </p:sp>
    </p:spTree>
    <p:extLst>
      <p:ext uri="{BB962C8B-B14F-4D97-AF65-F5344CB8AC3E}">
        <p14:creationId xmlns:p14="http://schemas.microsoft.com/office/powerpoint/2010/main" val="1011055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9755CB0-F7D9-42DE-A034-2C21D81048BD}" type="slidenum">
              <a:rPr lang="zh-CN" altLang="en-US" smtClean="0"/>
              <a:t>15</a:t>
            </a:fld>
            <a:endParaRPr lang="zh-CN" altLang="en-US"/>
          </a:p>
        </p:txBody>
      </p:sp>
    </p:spTree>
    <p:extLst>
      <p:ext uri="{BB962C8B-B14F-4D97-AF65-F5344CB8AC3E}">
        <p14:creationId xmlns:p14="http://schemas.microsoft.com/office/powerpoint/2010/main" val="930180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9755CB0-F7D9-42DE-A034-2C21D81048BD}" type="slidenum">
              <a:rPr lang="zh-CN" altLang="en-US" smtClean="0"/>
              <a:t>16</a:t>
            </a:fld>
            <a:endParaRPr lang="zh-CN" altLang="en-US"/>
          </a:p>
        </p:txBody>
      </p:sp>
    </p:spTree>
    <p:extLst>
      <p:ext uri="{BB962C8B-B14F-4D97-AF65-F5344CB8AC3E}">
        <p14:creationId xmlns:p14="http://schemas.microsoft.com/office/powerpoint/2010/main" val="340693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9755CB0-F7D9-42DE-A034-2C21D81048BD}" type="slidenum">
              <a:rPr lang="zh-CN" altLang="en-US" smtClean="0"/>
              <a:t>17</a:t>
            </a:fld>
            <a:endParaRPr lang="zh-CN" altLang="en-US"/>
          </a:p>
        </p:txBody>
      </p:sp>
    </p:spTree>
    <p:extLst>
      <p:ext uri="{BB962C8B-B14F-4D97-AF65-F5344CB8AC3E}">
        <p14:creationId xmlns:p14="http://schemas.microsoft.com/office/powerpoint/2010/main" val="2206765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9755CB0-F7D9-42DE-A034-2C21D81048BD}" type="slidenum">
              <a:rPr lang="zh-CN" altLang="en-US" smtClean="0"/>
              <a:t>19</a:t>
            </a:fld>
            <a:endParaRPr lang="zh-CN" altLang="en-US"/>
          </a:p>
        </p:txBody>
      </p:sp>
    </p:spTree>
    <p:extLst>
      <p:ext uri="{BB962C8B-B14F-4D97-AF65-F5344CB8AC3E}">
        <p14:creationId xmlns:p14="http://schemas.microsoft.com/office/powerpoint/2010/main" val="2743894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9755CB0-F7D9-42DE-A034-2C21D81048BD}" type="slidenum">
              <a:rPr lang="zh-CN" altLang="en-US" smtClean="0"/>
              <a:t>20</a:t>
            </a:fld>
            <a:endParaRPr lang="zh-CN" altLang="en-US"/>
          </a:p>
        </p:txBody>
      </p:sp>
    </p:spTree>
    <p:extLst>
      <p:ext uri="{BB962C8B-B14F-4D97-AF65-F5344CB8AC3E}">
        <p14:creationId xmlns:p14="http://schemas.microsoft.com/office/powerpoint/2010/main" val="3893338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9755CB0-F7D9-42DE-A034-2C21D81048BD}" type="slidenum">
              <a:rPr lang="zh-CN" altLang="en-US" smtClean="0"/>
              <a:t>21</a:t>
            </a:fld>
            <a:endParaRPr lang="zh-CN" altLang="en-US"/>
          </a:p>
        </p:txBody>
      </p:sp>
    </p:spTree>
    <p:extLst>
      <p:ext uri="{BB962C8B-B14F-4D97-AF65-F5344CB8AC3E}">
        <p14:creationId xmlns:p14="http://schemas.microsoft.com/office/powerpoint/2010/main" val="295174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9755CB0-F7D9-42DE-A034-2C21D81048BD}" type="slidenum">
              <a:rPr lang="zh-CN" altLang="en-US" smtClean="0"/>
              <a:t>2</a:t>
            </a:fld>
            <a:endParaRPr lang="zh-CN" altLang="en-US"/>
          </a:p>
        </p:txBody>
      </p:sp>
    </p:spTree>
    <p:extLst>
      <p:ext uri="{BB962C8B-B14F-4D97-AF65-F5344CB8AC3E}">
        <p14:creationId xmlns:p14="http://schemas.microsoft.com/office/powerpoint/2010/main" val="104773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9755CB0-F7D9-42DE-A034-2C21D81048BD}" type="slidenum">
              <a:rPr lang="zh-CN" altLang="en-US" smtClean="0"/>
              <a:t>22</a:t>
            </a:fld>
            <a:endParaRPr lang="zh-CN" altLang="en-US"/>
          </a:p>
        </p:txBody>
      </p:sp>
    </p:spTree>
    <p:extLst>
      <p:ext uri="{BB962C8B-B14F-4D97-AF65-F5344CB8AC3E}">
        <p14:creationId xmlns:p14="http://schemas.microsoft.com/office/powerpoint/2010/main" val="3478725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9755CB0-F7D9-42DE-A034-2C21D81048BD}" type="slidenum">
              <a:rPr lang="zh-CN" altLang="en-US" smtClean="0"/>
              <a:t>24</a:t>
            </a:fld>
            <a:endParaRPr lang="zh-CN" altLang="en-US"/>
          </a:p>
        </p:txBody>
      </p:sp>
    </p:spTree>
    <p:extLst>
      <p:ext uri="{BB962C8B-B14F-4D97-AF65-F5344CB8AC3E}">
        <p14:creationId xmlns:p14="http://schemas.microsoft.com/office/powerpoint/2010/main" val="2092794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9755CB0-F7D9-42DE-A034-2C21D81048BD}" type="slidenum">
              <a:rPr lang="zh-CN" altLang="en-US" smtClean="0"/>
              <a:t>25</a:t>
            </a:fld>
            <a:endParaRPr lang="zh-CN" altLang="en-US"/>
          </a:p>
        </p:txBody>
      </p:sp>
    </p:spTree>
    <p:extLst>
      <p:ext uri="{BB962C8B-B14F-4D97-AF65-F5344CB8AC3E}">
        <p14:creationId xmlns:p14="http://schemas.microsoft.com/office/powerpoint/2010/main" val="434725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9755CB0-F7D9-42DE-A034-2C21D81048BD}" type="slidenum">
              <a:rPr lang="zh-CN" altLang="en-US" smtClean="0"/>
              <a:t>26</a:t>
            </a:fld>
            <a:endParaRPr lang="zh-CN" altLang="en-US"/>
          </a:p>
        </p:txBody>
      </p:sp>
    </p:spTree>
    <p:extLst>
      <p:ext uri="{BB962C8B-B14F-4D97-AF65-F5344CB8AC3E}">
        <p14:creationId xmlns:p14="http://schemas.microsoft.com/office/powerpoint/2010/main" val="328890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9755CB0-F7D9-42DE-A034-2C21D81048BD}" type="slidenum">
              <a:rPr lang="zh-CN" altLang="en-US" smtClean="0"/>
              <a:t>27</a:t>
            </a:fld>
            <a:endParaRPr lang="zh-CN" altLang="en-US"/>
          </a:p>
        </p:txBody>
      </p:sp>
    </p:spTree>
    <p:extLst>
      <p:ext uri="{BB962C8B-B14F-4D97-AF65-F5344CB8AC3E}">
        <p14:creationId xmlns:p14="http://schemas.microsoft.com/office/powerpoint/2010/main" val="2267345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对于宇宙线起源问题是天体粒子物理最重要的难题和挑战。</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对于天体粒子物理中的标准烛光 </a:t>
            </a:r>
            <a:r>
              <a:rPr lang="en-US" altLang="zh-CN" sz="1200" b="0" i="0" kern="1200" dirty="0">
                <a:solidFill>
                  <a:schemeClr val="tx1"/>
                </a:solidFill>
                <a:effectLst/>
                <a:latin typeface="+mn-lt"/>
                <a:ea typeface="+mn-ea"/>
                <a:cs typeface="+mn-cs"/>
              </a:rPr>
              <a:t>Crab</a:t>
            </a:r>
            <a:r>
              <a:rPr lang="zh-CN" altLang="en-US" sz="1200" b="0" i="0" kern="1200" dirty="0">
                <a:solidFill>
                  <a:schemeClr val="tx1"/>
                </a:solidFill>
                <a:effectLst/>
                <a:latin typeface="+mn-lt"/>
                <a:ea typeface="+mn-ea"/>
                <a:cs typeface="+mn-cs"/>
              </a:rPr>
              <a:t>源，目前可以只利用</a:t>
            </a:r>
            <a:r>
              <a:rPr lang="en-US" altLang="zh-CN" sz="1200" b="0" i="0" kern="1200" dirty="0">
                <a:solidFill>
                  <a:schemeClr val="tx1"/>
                </a:solidFill>
                <a:effectLst/>
                <a:latin typeface="+mn-lt"/>
                <a:ea typeface="+mn-ea"/>
                <a:cs typeface="+mn-cs"/>
              </a:rPr>
              <a:t>5</a:t>
            </a:r>
            <a:r>
              <a:rPr lang="zh-CN" altLang="en-US" sz="1200" b="0" i="0" kern="1200" dirty="0">
                <a:solidFill>
                  <a:schemeClr val="tx1"/>
                </a:solidFill>
                <a:effectLst/>
                <a:latin typeface="+mn-lt"/>
                <a:ea typeface="+mn-ea"/>
                <a:cs typeface="+mn-cs"/>
              </a:rPr>
              <a:t>个参数很好地拟合出其</a:t>
            </a:r>
            <a:r>
              <a:rPr lang="en-US" altLang="zh-CN" sz="1200" b="0" i="0" kern="1200" dirty="0">
                <a:solidFill>
                  <a:schemeClr val="tx1"/>
                </a:solidFill>
                <a:effectLst/>
                <a:latin typeface="+mn-lt"/>
                <a:ea typeface="+mn-ea"/>
                <a:cs typeface="+mn-cs"/>
              </a:rPr>
              <a:t>21</a:t>
            </a:r>
            <a:r>
              <a:rPr lang="zh-CN" altLang="en-US" sz="1200" b="0" i="0" kern="1200" dirty="0">
                <a:solidFill>
                  <a:schemeClr val="tx1"/>
                </a:solidFill>
                <a:effectLst/>
                <a:latin typeface="+mn-lt"/>
                <a:ea typeface="+mn-ea"/>
                <a:cs typeface="+mn-cs"/>
              </a:rPr>
              <a:t>个量级，直到</a:t>
            </a:r>
            <a:r>
              <a:rPr lang="en-US" altLang="zh-CN" sz="1200" b="0" i="0" kern="1200" dirty="0" err="1">
                <a:solidFill>
                  <a:schemeClr val="tx1"/>
                </a:solidFill>
                <a:effectLst/>
                <a:latin typeface="+mn-lt"/>
                <a:ea typeface="+mn-ea"/>
                <a:cs typeface="+mn-cs"/>
              </a:rPr>
              <a:t>PeV</a:t>
            </a:r>
            <a:r>
              <a:rPr lang="zh-CN" altLang="en-US" sz="1200" b="0" i="0" kern="1200" dirty="0">
                <a:solidFill>
                  <a:schemeClr val="tx1"/>
                </a:solidFill>
                <a:effectLst/>
                <a:latin typeface="+mn-lt"/>
                <a:ea typeface="+mn-ea"/>
                <a:cs typeface="+mn-cs"/>
              </a:rPr>
              <a:t>的光能谱流强分布。</a:t>
            </a:r>
            <a:endParaRPr lang="en-US" altLang="zh-CN" sz="1200" b="0" i="0" kern="1200" dirty="0">
              <a:solidFill>
                <a:schemeClr val="tx1"/>
              </a:solidFill>
              <a:effectLst/>
              <a:latin typeface="+mn-lt"/>
              <a:ea typeface="+mn-ea"/>
              <a:cs typeface="+mn-cs"/>
            </a:endParaRPr>
          </a:p>
          <a:p>
            <a:endParaRPr lang="en-US" altLang="zh-CN" sz="1200" dirty="0">
              <a:effectLst/>
            </a:endParaRPr>
          </a:p>
          <a:p>
            <a:r>
              <a:rPr lang="zh-CN" altLang="en-US" sz="1200" dirty="0">
                <a:effectLst/>
              </a:rPr>
              <a:t>对于超高能宇宙伽马射线的起源问题，目前有两种观点，一是强子起源说，认为它们来自于</a:t>
            </a:r>
            <a:r>
              <a:rPr lang="en-US" altLang="zh-CN" sz="1200" dirty="0" err="1">
                <a:effectLst/>
              </a:rPr>
              <a:t>PeV</a:t>
            </a:r>
            <a:r>
              <a:rPr lang="zh-CN" altLang="en-US" sz="1200" dirty="0">
                <a:effectLst/>
              </a:rPr>
              <a:t>能量宇宙线和银河系分子云的碰撞</a:t>
            </a:r>
            <a:r>
              <a:rPr lang="zh-CN" altLang="en-US" sz="1200" kern="1200" dirty="0">
                <a:solidFill>
                  <a:schemeClr val="tx1"/>
                </a:solidFill>
                <a:effectLst/>
                <a:latin typeface="+mn-lt"/>
                <a:ea typeface="+mn-ea"/>
                <a:cs typeface="+mn-cs"/>
              </a:rPr>
              <a:t>产生中性</a:t>
            </a:r>
            <a:r>
              <a:rPr lang="en-US" altLang="zh-CN" sz="1200" kern="1200" dirty="0">
                <a:solidFill>
                  <a:schemeClr val="tx1"/>
                </a:solidFill>
                <a:effectLst/>
                <a:latin typeface="+mn-lt"/>
                <a:ea typeface="+mn-ea"/>
                <a:cs typeface="+mn-cs"/>
              </a:rPr>
              <a:t>π</a:t>
            </a:r>
            <a:r>
              <a:rPr lang="zh-CN" altLang="en-US" sz="1200" kern="1200" dirty="0">
                <a:solidFill>
                  <a:schemeClr val="tx1"/>
                </a:solidFill>
                <a:effectLst/>
                <a:latin typeface="+mn-lt"/>
                <a:ea typeface="+mn-ea"/>
                <a:cs typeface="+mn-cs"/>
              </a:rPr>
              <a:t>介子，随后</a:t>
            </a:r>
            <a:r>
              <a:rPr lang="en-US" altLang="zh-CN" sz="1200" kern="1200" dirty="0">
                <a:solidFill>
                  <a:schemeClr val="tx1"/>
                </a:solidFill>
                <a:effectLst/>
                <a:latin typeface="+mn-lt"/>
                <a:ea typeface="+mn-ea"/>
                <a:cs typeface="+mn-cs"/>
              </a:rPr>
              <a:t>π</a:t>
            </a:r>
            <a:r>
              <a:rPr lang="zh-CN" altLang="en-US" sz="1200" kern="1200" dirty="0">
                <a:solidFill>
                  <a:schemeClr val="tx1"/>
                </a:solidFill>
                <a:effectLst/>
                <a:latin typeface="+mn-lt"/>
                <a:ea typeface="+mn-ea"/>
                <a:cs typeface="+mn-cs"/>
              </a:rPr>
              <a:t>介子衰变产生能量约为母体宇宙射线能量十分之一的伽马射线</a:t>
            </a:r>
            <a:r>
              <a:rPr lang="zh-CN" altLang="en-US" sz="1200" dirty="0">
                <a:effectLst/>
              </a:rPr>
              <a:t>；另一种轻子起源，认为它们可能来自脉冲星发射的相对论性电子产生的韧致辐射和低能光子发生的逆康普顿散射（轻子起源说）。</a:t>
            </a:r>
            <a:r>
              <a:rPr lang="zh-CN" altLang="en-US" dirty="0"/>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它可以现有的理论模型里极端条件下（比如所谓的玻姆极限扩散，磁场放大效应等），可以用轻子起源模型来解释。但是我们现在也不排除是强子起源的解释。</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目前，除了</a:t>
            </a:r>
            <a:r>
              <a:rPr lang="en-US" altLang="zh-CN" sz="1200" b="0" i="0" kern="1200" dirty="0">
                <a:solidFill>
                  <a:schemeClr val="tx1"/>
                </a:solidFill>
                <a:effectLst/>
                <a:latin typeface="+mn-lt"/>
                <a:ea typeface="+mn-ea"/>
                <a:cs typeface="+mn-cs"/>
              </a:rPr>
              <a:t>Crab</a:t>
            </a:r>
            <a:r>
              <a:rPr lang="zh-CN" altLang="en-US" sz="1200" b="0" i="0" kern="1200" dirty="0">
                <a:solidFill>
                  <a:schemeClr val="tx1"/>
                </a:solidFill>
                <a:effectLst/>
                <a:latin typeface="+mn-lt"/>
                <a:ea typeface="+mn-ea"/>
                <a:cs typeface="+mn-cs"/>
              </a:rPr>
              <a:t>源，我们还观测了近</a:t>
            </a:r>
            <a:r>
              <a:rPr lang="en-US" altLang="zh-CN" sz="1200" b="0" i="0" kern="1200" dirty="0">
                <a:solidFill>
                  <a:schemeClr val="tx1"/>
                </a:solidFill>
                <a:effectLst/>
                <a:latin typeface="+mn-lt"/>
                <a:ea typeface="+mn-ea"/>
                <a:cs typeface="+mn-cs"/>
              </a:rPr>
              <a:t>300</a:t>
            </a:r>
            <a:r>
              <a:rPr lang="zh-CN" altLang="en-US" sz="1200" b="0" i="0" kern="1200" dirty="0">
                <a:solidFill>
                  <a:schemeClr val="tx1"/>
                </a:solidFill>
                <a:effectLst/>
                <a:latin typeface="+mn-lt"/>
                <a:ea typeface="+mn-ea"/>
                <a:cs typeface="+mn-cs"/>
              </a:rPr>
              <a:t>个源的</a:t>
            </a:r>
            <a:r>
              <a:rPr lang="en-US" altLang="zh-CN" sz="1200" b="0" i="0" kern="1200" dirty="0">
                <a:solidFill>
                  <a:schemeClr val="tx1"/>
                </a:solidFill>
                <a:effectLst/>
                <a:latin typeface="+mn-lt"/>
                <a:ea typeface="+mn-ea"/>
                <a:cs typeface="+mn-cs"/>
              </a:rPr>
              <a:t>TeV gamma</a:t>
            </a:r>
            <a:r>
              <a:rPr lang="zh-CN" altLang="en-US" sz="1200" b="0" i="0" kern="1200" dirty="0">
                <a:solidFill>
                  <a:schemeClr val="tx1"/>
                </a:solidFill>
                <a:effectLst/>
                <a:latin typeface="+mn-lt"/>
                <a:ea typeface="+mn-ea"/>
                <a:cs typeface="+mn-cs"/>
              </a:rPr>
              <a:t>辐射。</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 spectral energy distribution (SED) </a:t>
            </a:r>
            <a:r>
              <a:rPr lang="zh-CN" altLang="en-US" sz="1200" b="0" i="0" kern="1200" dirty="0">
                <a:solidFill>
                  <a:schemeClr val="tx1"/>
                </a:solidFill>
                <a:effectLst/>
                <a:latin typeface="+mn-lt"/>
                <a:ea typeface="+mn-ea"/>
                <a:cs typeface="+mn-cs"/>
              </a:rPr>
              <a:t>，轻子加速条件已经用到极限，不排除强子起源。</a:t>
            </a:r>
            <a:endParaRPr lang="zh-CN" altLang="en-US" dirty="0"/>
          </a:p>
        </p:txBody>
      </p:sp>
      <p:sp>
        <p:nvSpPr>
          <p:cNvPr id="4" name="灯片编号占位符 3"/>
          <p:cNvSpPr>
            <a:spLocks noGrp="1"/>
          </p:cNvSpPr>
          <p:nvPr>
            <p:ph type="sldNum" sz="quarter" idx="5"/>
          </p:nvPr>
        </p:nvSpPr>
        <p:spPr/>
        <p:txBody>
          <a:bodyPr/>
          <a:lstStyle/>
          <a:p>
            <a:fld id="{89755CB0-F7D9-42DE-A034-2C21D81048BD}" type="slidenum">
              <a:rPr lang="zh-CN" altLang="en-US" smtClean="0"/>
              <a:t>3</a:t>
            </a:fld>
            <a:endParaRPr lang="zh-CN" altLang="en-US"/>
          </a:p>
        </p:txBody>
      </p:sp>
    </p:spTree>
    <p:extLst>
      <p:ext uri="{BB962C8B-B14F-4D97-AF65-F5344CB8AC3E}">
        <p14:creationId xmlns:p14="http://schemas.microsoft.com/office/powerpoint/2010/main" val="402036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a:t>
            </a:r>
            <a:r>
              <a:rPr lang="en-US" altLang="zh-CN" dirty="0"/>
              <a:t>LHAASO</a:t>
            </a:r>
            <a:r>
              <a:rPr lang="zh-CN" altLang="en-US" dirty="0"/>
              <a:t>观测到了</a:t>
            </a:r>
            <a:r>
              <a:rPr lang="en-US" altLang="zh-CN" dirty="0"/>
              <a:t>12</a:t>
            </a:r>
            <a:r>
              <a:rPr lang="zh-CN" altLang="en-US" dirty="0"/>
              <a:t>个</a:t>
            </a:r>
            <a:r>
              <a:rPr lang="en-US" altLang="zh-CN" dirty="0" err="1"/>
              <a:t>PeVatron</a:t>
            </a:r>
            <a:r>
              <a:rPr lang="zh-CN" altLang="en-US" dirty="0"/>
              <a:t>的超高能宇宙线源，但是我们还不能确定轻子起源，或是强子起源。</a:t>
            </a:r>
          </a:p>
        </p:txBody>
      </p:sp>
      <p:sp>
        <p:nvSpPr>
          <p:cNvPr id="4" name="灯片编号占位符 3"/>
          <p:cNvSpPr>
            <a:spLocks noGrp="1"/>
          </p:cNvSpPr>
          <p:nvPr>
            <p:ph type="sldNum" sz="quarter" idx="5"/>
          </p:nvPr>
        </p:nvSpPr>
        <p:spPr/>
        <p:txBody>
          <a:bodyPr/>
          <a:lstStyle/>
          <a:p>
            <a:fld id="{89755CB0-F7D9-42DE-A034-2C21D81048BD}" type="slidenum">
              <a:rPr lang="zh-CN" altLang="en-US" smtClean="0"/>
              <a:t>4</a:t>
            </a:fld>
            <a:endParaRPr lang="zh-CN" altLang="en-US"/>
          </a:p>
        </p:txBody>
      </p:sp>
    </p:spTree>
    <p:extLst>
      <p:ext uri="{BB962C8B-B14F-4D97-AF65-F5344CB8AC3E}">
        <p14:creationId xmlns:p14="http://schemas.microsoft.com/office/powerpoint/2010/main" val="348362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a:t>
            </a:r>
            <a:r>
              <a:rPr lang="en-US" altLang="zh-CN" dirty="0" err="1"/>
              <a:t>PeVatron</a:t>
            </a:r>
            <a:r>
              <a:rPr lang="zh-CN" altLang="en-US" dirty="0"/>
              <a:t>的测量，我们利用高能</a:t>
            </a:r>
            <a:r>
              <a:rPr lang="en-US" altLang="zh-CN" dirty="0"/>
              <a:t>muon</a:t>
            </a:r>
            <a:r>
              <a:rPr lang="zh-CN" altLang="en-US" dirty="0"/>
              <a:t>子，中微子和</a:t>
            </a:r>
            <a:r>
              <a:rPr lang="en-US" altLang="zh-CN" dirty="0"/>
              <a:t>gamma</a:t>
            </a:r>
            <a:r>
              <a:rPr lang="zh-CN" altLang="en-US" dirty="0"/>
              <a:t>射线等。</a:t>
            </a:r>
            <a:endParaRPr lang="en-US" altLang="zh-CN" dirty="0"/>
          </a:p>
          <a:p>
            <a:r>
              <a:rPr lang="zh-CN" altLang="en-US" sz="1200" kern="1200" dirty="0">
                <a:solidFill>
                  <a:schemeClr val="tx1"/>
                </a:solidFill>
                <a:effectLst/>
                <a:latin typeface="+mn-lt"/>
                <a:ea typeface="+mn-ea"/>
                <a:cs typeface="+mn-cs"/>
              </a:rPr>
              <a:t>在超高能质子的强子过程产生的</a:t>
            </a:r>
            <a:r>
              <a:rPr lang="en-US" altLang="zh-CN" sz="1200" kern="1200" dirty="0">
                <a:solidFill>
                  <a:schemeClr val="tx1"/>
                </a:solidFill>
                <a:effectLst/>
                <a:latin typeface="+mn-lt"/>
                <a:ea typeface="+mn-ea"/>
                <a:cs typeface="+mn-cs"/>
              </a:rPr>
              <a:t>π0</a:t>
            </a:r>
            <a:r>
              <a:rPr lang="zh-CN" altLang="en-US" sz="1200" dirty="0">
                <a:effectLst/>
              </a:rPr>
              <a:t> </a:t>
            </a:r>
            <a:r>
              <a:rPr lang="zh-CN" altLang="en-US"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π±</a:t>
            </a:r>
            <a:r>
              <a:rPr lang="zh-CN" altLang="en-US" sz="1200" dirty="0">
                <a:effectLst/>
              </a:rPr>
              <a:t> </a:t>
            </a:r>
            <a:r>
              <a:rPr lang="zh-CN" altLang="en-US" sz="1200" kern="1200" dirty="0">
                <a:solidFill>
                  <a:schemeClr val="tx1"/>
                </a:solidFill>
                <a:effectLst/>
                <a:latin typeface="+mn-lt"/>
                <a:ea typeface="+mn-ea"/>
                <a:cs typeface="+mn-cs"/>
              </a:rPr>
              <a:t>能量成正比，其中</a:t>
            </a:r>
            <a:r>
              <a:rPr lang="en-US" altLang="zh-CN" sz="1200" kern="1200" dirty="0">
                <a:solidFill>
                  <a:schemeClr val="tx1"/>
                </a:solidFill>
                <a:effectLst/>
                <a:latin typeface="+mn-lt"/>
                <a:ea typeface="+mn-ea"/>
                <a:cs typeface="+mn-cs"/>
              </a:rPr>
              <a:t>π0</a:t>
            </a:r>
            <a:r>
              <a:rPr lang="zh-CN" altLang="en-US" sz="1200" dirty="0">
                <a:effectLst/>
              </a:rPr>
              <a:t> </a:t>
            </a:r>
            <a:r>
              <a:rPr lang="zh-CN" altLang="en-US" sz="1200" kern="1200" dirty="0">
                <a:solidFill>
                  <a:schemeClr val="tx1"/>
                </a:solidFill>
                <a:effectLst/>
                <a:latin typeface="+mn-lt"/>
                <a:ea typeface="+mn-ea"/>
                <a:cs typeface="+mn-cs"/>
              </a:rPr>
              <a:t>衰变产生的伽玛射线流量，和</a:t>
            </a:r>
            <a:r>
              <a:rPr lang="en-US" altLang="zh-CN" sz="1200" kern="1200" dirty="0">
                <a:solidFill>
                  <a:schemeClr val="tx1"/>
                </a:solidFill>
                <a:effectLst/>
                <a:latin typeface="+mn-lt"/>
                <a:ea typeface="+mn-ea"/>
                <a:cs typeface="+mn-cs"/>
              </a:rPr>
              <a:t>π±</a:t>
            </a:r>
            <a:r>
              <a:rPr lang="zh-CN" altLang="en-US" sz="1200" dirty="0">
                <a:effectLst/>
              </a:rPr>
              <a:t> </a:t>
            </a:r>
            <a:r>
              <a:rPr lang="zh-CN" altLang="en-US" sz="1200" kern="1200" dirty="0">
                <a:solidFill>
                  <a:schemeClr val="tx1"/>
                </a:solidFill>
                <a:effectLst/>
                <a:latin typeface="+mn-lt"/>
                <a:ea typeface="+mn-ea"/>
                <a:cs typeface="+mn-cs"/>
              </a:rPr>
              <a:t>衰变产生的正负电子和中微子流量存在确定比例关系</a:t>
            </a:r>
            <a:r>
              <a:rPr lang="zh-CN" altLang="en-US" dirty="0"/>
              <a:t> 。</a:t>
            </a:r>
            <a:endParaRPr lang="en-US" altLang="zh-CN" dirty="0"/>
          </a:p>
          <a:p>
            <a:r>
              <a:rPr lang="en-US" altLang="zh-CN" dirty="0" err="1"/>
              <a:t>pai</a:t>
            </a:r>
            <a:r>
              <a:rPr lang="en-US" altLang="zh-CN" dirty="0"/>
              <a:t>+-</a:t>
            </a:r>
            <a:r>
              <a:rPr lang="zh-CN" altLang="en-US" dirty="0"/>
              <a:t>会产生等能量的正负电子和中微子，这个正负电子在电磁级联过程中产生的</a:t>
            </a:r>
            <a:r>
              <a:rPr lang="en-US" altLang="zh-CN" dirty="0"/>
              <a:t>gamma</a:t>
            </a:r>
            <a:r>
              <a:rPr lang="zh-CN" altLang="en-US" dirty="0"/>
              <a:t>射线流量与中微子的相当。</a:t>
            </a:r>
            <a:endParaRPr lang="en-US" altLang="zh-CN" dirty="0"/>
          </a:p>
          <a:p>
            <a:endParaRPr lang="en-US" altLang="zh-CN" dirty="0"/>
          </a:p>
          <a:p>
            <a:r>
              <a:rPr lang="zh-CN" altLang="en-US" dirty="0"/>
              <a:t>那么我们可以预期，对于</a:t>
            </a:r>
            <a:r>
              <a:rPr lang="en-US" altLang="zh-CN" dirty="0" err="1"/>
              <a:t>PeVatron</a:t>
            </a:r>
            <a:r>
              <a:rPr lang="zh-CN" altLang="en-US" dirty="0"/>
              <a:t>的天体源，存在着大量的大于</a:t>
            </a:r>
            <a:r>
              <a:rPr lang="en-US" altLang="zh-CN" dirty="0"/>
              <a:t>100TeV</a:t>
            </a:r>
            <a:r>
              <a:rPr lang="zh-CN" altLang="en-US" dirty="0"/>
              <a:t>超高能中微子。</a:t>
            </a:r>
            <a:endParaRPr lang="en-US" altLang="zh-CN" dirty="0"/>
          </a:p>
          <a:p>
            <a:endParaRPr lang="en-US" altLang="zh-CN" dirty="0"/>
          </a:p>
          <a:p>
            <a:r>
              <a:rPr lang="zh-CN" altLang="en-US" dirty="0"/>
              <a:t>也就是说，如果在</a:t>
            </a:r>
            <a:r>
              <a:rPr lang="en-US" altLang="zh-CN" dirty="0" err="1"/>
              <a:t>PeVatron</a:t>
            </a:r>
            <a:r>
              <a:rPr lang="zh-CN" altLang="en-US" dirty="0"/>
              <a:t>的天体源方向上，同时观测到关联的超高能</a:t>
            </a:r>
            <a:r>
              <a:rPr lang="en-US" altLang="zh-CN" dirty="0"/>
              <a:t>gamma</a:t>
            </a:r>
            <a:r>
              <a:rPr lang="zh-CN" altLang="en-US" dirty="0"/>
              <a:t>和超高能中微子这两种信使，则确认为超高能</a:t>
            </a:r>
            <a:r>
              <a:rPr lang="en-US" altLang="zh-CN" dirty="0"/>
              <a:t>gamma</a:t>
            </a:r>
            <a:r>
              <a:rPr lang="zh-CN" altLang="en-US" dirty="0"/>
              <a:t>射线为强子起源，那么就可以一锤定音地找到超高能宇宙线的源头。</a:t>
            </a:r>
          </a:p>
        </p:txBody>
      </p:sp>
      <p:sp>
        <p:nvSpPr>
          <p:cNvPr id="4" name="灯片编号占位符 3"/>
          <p:cNvSpPr>
            <a:spLocks noGrp="1"/>
          </p:cNvSpPr>
          <p:nvPr>
            <p:ph type="sldNum" sz="quarter" idx="5"/>
          </p:nvPr>
        </p:nvSpPr>
        <p:spPr/>
        <p:txBody>
          <a:bodyPr/>
          <a:lstStyle/>
          <a:p>
            <a:fld id="{89755CB0-F7D9-42DE-A034-2C21D81048BD}" type="slidenum">
              <a:rPr lang="zh-CN" altLang="en-US" smtClean="0"/>
              <a:t>5</a:t>
            </a:fld>
            <a:endParaRPr lang="zh-CN" altLang="en-US"/>
          </a:p>
        </p:txBody>
      </p:sp>
    </p:spTree>
    <p:extLst>
      <p:ext uri="{BB962C8B-B14F-4D97-AF65-F5344CB8AC3E}">
        <p14:creationId xmlns:p14="http://schemas.microsoft.com/office/powerpoint/2010/main" val="3485973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IceCube</a:t>
            </a:r>
            <a:r>
              <a:rPr lang="zh-CN" altLang="en-US" dirty="0"/>
              <a:t>实验在</a:t>
            </a:r>
            <a:r>
              <a:rPr lang="en-US" altLang="zh-CN" dirty="0"/>
              <a:t>18</a:t>
            </a:r>
            <a:r>
              <a:rPr lang="zh-CN" altLang="en-US" dirty="0"/>
              <a:t>年宣布了其</a:t>
            </a:r>
            <a:r>
              <a:rPr lang="en-US" altLang="zh-CN" dirty="0"/>
              <a:t>170922A</a:t>
            </a:r>
            <a:r>
              <a:rPr lang="zh-CN" altLang="en-US" dirty="0"/>
              <a:t>的超高能中微子事例，预示着高能天体中微子时代的来临。</a:t>
            </a:r>
            <a:endParaRPr lang="en-US" altLang="zh-CN" dirty="0"/>
          </a:p>
          <a:p>
            <a:endParaRPr lang="en-US" altLang="zh-CN" dirty="0"/>
          </a:p>
          <a:p>
            <a:r>
              <a:rPr lang="zh-CN" altLang="en-US" dirty="0"/>
              <a:t>来自</a:t>
            </a:r>
            <a:r>
              <a:rPr lang="en-US" altLang="zh-CN" dirty="0" err="1"/>
              <a:t>IceCube</a:t>
            </a:r>
            <a:r>
              <a:rPr lang="zh-CN" altLang="en-US" dirty="0"/>
              <a:t>和</a:t>
            </a:r>
            <a:r>
              <a:rPr lang="en-US" altLang="zh-CN" dirty="0"/>
              <a:t>Fermi-LAT</a:t>
            </a:r>
            <a:r>
              <a:rPr lang="zh-CN" altLang="en-US" dirty="0"/>
              <a:t>的数据，在中微子流强分布图，我们可以看到如果将阈值设置在</a:t>
            </a:r>
            <a:r>
              <a:rPr lang="en-US" altLang="zh-CN" dirty="0"/>
              <a:t>100TeV</a:t>
            </a:r>
            <a:r>
              <a:rPr lang="zh-CN" altLang="en-US" dirty="0"/>
              <a:t>，就可以很好的排除掉大气中微子的背景，并有可能测量到大量的超高能的中微子。</a:t>
            </a:r>
            <a:endParaRPr lang="en-US" altLang="zh-CN" dirty="0"/>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89755CB0-F7D9-42DE-A034-2C21D81048BD}" type="slidenum">
              <a:rPr lang="zh-CN" altLang="en-US" smtClean="0"/>
              <a:t>6</a:t>
            </a:fld>
            <a:endParaRPr lang="zh-CN" altLang="en-US"/>
          </a:p>
        </p:txBody>
      </p:sp>
    </p:spTree>
    <p:extLst>
      <p:ext uri="{BB962C8B-B14F-4D97-AF65-F5344CB8AC3E}">
        <p14:creationId xmlns:p14="http://schemas.microsoft.com/office/powerpoint/2010/main" val="1151629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对于高能中微子的探测方法，早在</a:t>
            </a:r>
            <a:r>
              <a:rPr lang="en-US" altLang="zh-CN" dirty="0"/>
              <a:t>1960</a:t>
            </a:r>
            <a:r>
              <a:rPr lang="zh-CN" altLang="en-US" dirty="0"/>
              <a:t>年的时候，前苏联的马可夫理论物理学家就提出，可以在巨大的水体中利用切伦科夫辐射来测量带电粒子。当中微子穿过这个探测器这列的时候，主要有带电流过程</a:t>
            </a:r>
            <a:r>
              <a:rPr lang="zh-CN" altLang="en-US"/>
              <a:t>，产生相应的</a:t>
            </a:r>
            <a:r>
              <a:rPr lang="zh-CN" altLang="en-US" dirty="0"/>
              <a:t>轻子，或是中性流过程。比如对于，带电流过程的</a:t>
            </a:r>
            <a:r>
              <a:rPr lang="en-US" altLang="zh-CN" dirty="0"/>
              <a:t>muon</a:t>
            </a:r>
            <a:r>
              <a:rPr lang="zh-CN" altLang="en-US" dirty="0"/>
              <a:t>中微子，可以有一个长的</a:t>
            </a:r>
            <a:r>
              <a:rPr lang="en-US" altLang="zh-CN" dirty="0"/>
              <a:t>u</a:t>
            </a:r>
            <a:r>
              <a:rPr lang="zh-CN" altLang="en-US" dirty="0"/>
              <a:t>径迹，可以有很强指向性，而对于其他过程，可以很好测量到能量。</a:t>
            </a:r>
            <a:endParaRPr lang="en-US" altLang="zh-CN" dirty="0"/>
          </a:p>
          <a:p>
            <a:r>
              <a:rPr lang="zh-CN" altLang="en-US" dirty="0"/>
              <a:t>对于高能中微子测量来说，有一个问题是存在着大量的“大气中微子”产生的</a:t>
            </a:r>
            <a:r>
              <a:rPr lang="en-US" altLang="zh-CN" dirty="0"/>
              <a:t>muon</a:t>
            </a:r>
            <a:r>
              <a:rPr lang="zh-CN" altLang="en-US" dirty="0"/>
              <a:t>。</a:t>
            </a:r>
          </a:p>
          <a:p>
            <a:pPr>
              <a:buFont typeface="Wingdings" panose="05000000000000000000" pitchFamily="2" charset="2"/>
              <a:buNone/>
            </a:pPr>
            <a:endParaRPr lang="en-US" altLang="zh-CN" dirty="0"/>
          </a:p>
          <a:p>
            <a:pPr>
              <a:buFont typeface="Wingdings" panose="05000000000000000000" pitchFamily="2" charset="2"/>
              <a:buNone/>
            </a:pPr>
            <a:endParaRPr lang="en-US" altLang="zh-CN" dirty="0"/>
          </a:p>
          <a:p>
            <a:pPr>
              <a:buFont typeface="Wingdings" panose="05000000000000000000" pitchFamily="2" charset="2"/>
              <a:buNone/>
            </a:pPr>
            <a:r>
              <a:rPr lang="zh-CN" altLang="en-US" dirty="0"/>
              <a:t>对于我们来说，精确测量簇射事例的方向是</a:t>
            </a:r>
            <a:r>
              <a:rPr lang="en-US" altLang="zh-CN" dirty="0"/>
              <a:t>UHE</a:t>
            </a:r>
            <a:r>
              <a:rPr lang="en-US" altLang="zh-CN" dirty="0">
                <a:sym typeface="Symbol" panose="05050102010706020507" pitchFamily="18" charset="2"/>
              </a:rPr>
              <a:t> </a:t>
            </a:r>
            <a:r>
              <a:rPr lang="en-US" altLang="zh-CN" dirty="0"/>
              <a:t>-astronomy </a:t>
            </a:r>
            <a:r>
              <a:rPr lang="zh-CN" altLang="en-US" dirty="0"/>
              <a:t>的关键。</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9755CB0-F7D9-42DE-A034-2C21D81048BD}" type="slidenum">
              <a:rPr lang="zh-CN" altLang="en-US" smtClean="0"/>
              <a:t>7</a:t>
            </a:fld>
            <a:endParaRPr lang="zh-CN" altLang="en-US"/>
          </a:p>
        </p:txBody>
      </p:sp>
    </p:spTree>
    <p:extLst>
      <p:ext uri="{BB962C8B-B14F-4D97-AF65-F5344CB8AC3E}">
        <p14:creationId xmlns:p14="http://schemas.microsoft.com/office/powerpoint/2010/main" val="48333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9755CB0-F7D9-42DE-A034-2C21D81048BD}" type="slidenum">
              <a:rPr lang="zh-CN" altLang="en-US" smtClean="0"/>
              <a:t>8</a:t>
            </a:fld>
            <a:endParaRPr lang="zh-CN" altLang="en-US"/>
          </a:p>
        </p:txBody>
      </p:sp>
    </p:spTree>
    <p:extLst>
      <p:ext uri="{BB962C8B-B14F-4D97-AF65-F5344CB8AC3E}">
        <p14:creationId xmlns:p14="http://schemas.microsoft.com/office/powerpoint/2010/main" val="2822700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9755CB0-F7D9-42DE-A034-2C21D81048BD}" type="slidenum">
              <a:rPr lang="zh-CN" altLang="en-US" smtClean="0"/>
              <a:t>9</a:t>
            </a:fld>
            <a:endParaRPr lang="zh-CN" altLang="en-US"/>
          </a:p>
        </p:txBody>
      </p:sp>
    </p:spTree>
    <p:extLst>
      <p:ext uri="{BB962C8B-B14F-4D97-AF65-F5344CB8AC3E}">
        <p14:creationId xmlns:p14="http://schemas.microsoft.com/office/powerpoint/2010/main" val="4265414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3E549AFF-4C80-4748-9CA5-2265DF2307D6}"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082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622A783-540E-407A-92E6-35491162EBB8}"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984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4D742F1-5273-49C5-8764-077C551E5819}"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9190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18169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853764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3CDBDFB-A20F-49A2-95BB-DE5A16761852}"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4712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1AF4D10-2C3F-425C-97A4-AC81DE84E637}"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40076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61F1204-3F6E-49D0-979C-726B5C8ADFB0}"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64171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DF90D5EC-5F76-4905-A598-E1954A292A35}" type="datetime1">
              <a:rPr lang="zh-CN" altLang="en-US" smtClean="0"/>
              <a:t>2021/5/16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38429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p:txBody>
          <a:bodyPr/>
          <a:lstStyle/>
          <a:p>
            <a:fld id="{5D3687CD-DAE1-410D-8B34-675835DD8708}" type="datetime1">
              <a:rPr lang="zh-CN" altLang="en-US" smtClean="0"/>
              <a:t>2021/5/16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4242636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21921A2-CF09-4395-8ADF-FF127098EC3F}" type="datetime1">
              <a:rPr lang="zh-CN" altLang="en-US" smtClean="0"/>
              <a:t>2021/5/16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2961475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E29B901-E67F-4ED6-AB2A-EB48763CEE33}"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0549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CA786-9511-432C-9DA9-75F928B8EB14}" type="datetime1">
              <a:rPr lang="zh-CN" altLang="en-US" smtClean="0"/>
              <a:t>2021/5/16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6405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7E1F906B-17E5-44D4-AA4C-D4AE174877C7}" type="datetime1">
              <a:rPr lang="zh-CN" altLang="en-US" smtClean="0"/>
              <a:t>2021/5/16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135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42912508-C782-4A1C-A877-48CD5E8D5A28}" type="datetime1">
              <a:rPr lang="zh-CN" altLang="en-US" smtClean="0"/>
              <a:t>2021/5/16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6371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DA6187E-FB3A-46D0-9590-CAA449F9618A}"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45985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26B99EB9-1CE5-43B0-8D95-A1E9016B52F1}"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8038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197661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3CDBDFB-A20F-49A2-95BB-DE5A16761852}"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6684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1AF4D10-2C3F-425C-97A4-AC81DE84E637}"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9002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593667" y="6272784"/>
            <a:ext cx="2644309" cy="365125"/>
          </a:xfrm>
        </p:spPr>
        <p:txBody>
          <a:bodyPr/>
          <a:lstStyle/>
          <a:p>
            <a:fld id="{E61F1204-3F6E-49D0-979C-726B5C8ADFB0}" type="datetime1">
              <a:rPr lang="zh-CN" altLang="en-US" smtClean="0"/>
              <a:t>2021/5/16</a:t>
            </a:fld>
            <a:endParaRPr lang="zh-CN" altLang="en-US"/>
          </a:p>
        </p:txBody>
      </p:sp>
      <p:sp>
        <p:nvSpPr>
          <p:cNvPr id="5" name="Footer Placeholder 4"/>
          <p:cNvSpPr>
            <a:spLocks noGrp="1"/>
          </p:cNvSpPr>
          <p:nvPr>
            <p:ph type="ftr" sz="quarter" idx="11"/>
          </p:nvPr>
        </p:nvSpPr>
        <p:spPr>
          <a:xfrm>
            <a:off x="2182708" y="6272784"/>
            <a:ext cx="6327648" cy="365125"/>
          </a:xfrm>
        </p:spPr>
        <p:txBody>
          <a:bodyPr/>
          <a:lstStyle/>
          <a:p>
            <a:endParaRPr lang="zh-CN" alt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2323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DF90D5EC-5F76-4905-A598-E1954A292A35}" type="datetime1">
              <a:rPr lang="zh-CN" altLang="en-US" smtClean="0"/>
              <a:t>2021/5/16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713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F58193E-8685-4806-AB68-CE764E056A7B}"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842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D3687CD-DAE1-410D-8B34-675835DD8708}" type="datetime1">
              <a:rPr lang="zh-CN" altLang="en-US" smtClean="0"/>
              <a:t>2021/5/16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9134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21921A2-CF09-4395-8ADF-FF127098EC3F}" type="datetime1">
              <a:rPr lang="zh-CN" altLang="en-US" smtClean="0"/>
              <a:t>2021/5/16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0603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CA786-9511-432C-9DA9-75F928B8EB14}" type="datetime1">
              <a:rPr lang="zh-CN" altLang="en-US" smtClean="0"/>
              <a:t>2021/5/16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96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CN" altLang="en-US"/>
              <a:t>单击此处编辑母版标题样式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7E1F906B-17E5-44D4-AA4C-D4AE174877C7}" type="datetime1">
              <a:rPr lang="zh-CN" altLang="en-US" smtClean="0"/>
              <a:t>2021/5/16</a:t>
            </a:fld>
            <a:endParaRPr lang="zh-CN" altLang="en-US"/>
          </a:p>
        </p:txBody>
      </p:sp>
      <p:sp>
        <p:nvSpPr>
          <p:cNvPr id="6" name="Footer Placeholder 5"/>
          <p:cNvSpPr>
            <a:spLocks noGrp="1"/>
          </p:cNvSpPr>
          <p:nvPr>
            <p:ph type="ftr" sz="quarter" idx="11"/>
          </p:nvPr>
        </p:nvSpPr>
        <p:spPr/>
        <p:txBody>
          <a:bodyPr/>
          <a:lstStyle/>
          <a:p>
            <a:endParaRPr lang="zh-CN" alt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124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42912508-C782-4A1C-A877-48CD5E8D5A28}" type="datetime1">
              <a:rPr lang="zh-CN" altLang="en-US" smtClean="0"/>
              <a:t>2021/5/16</a:t>
            </a:fld>
            <a:endParaRPr lang="zh-CN" alt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76300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DA6187E-FB3A-46D0-9590-CAA449F9618A}"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8930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6B99EB9-1CE5-43B0-8D95-A1E9016B52F1}" type="datetime1">
              <a:rPr lang="zh-CN" altLang="en-US" smtClean="0"/>
              <a:t>2021/5/16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9155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4963A46-4BD7-455E-A567-BB528285B200}" type="datetime1">
              <a:rPr lang="zh-CN" altLang="en-US" smtClean="0"/>
              <a:t>2021/5/16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776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109728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21792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40CB27BE-3CD5-4213-B7A9-01BE55E76FF6}" type="datetime1">
              <a:rPr lang="zh-CN" altLang="en-US" smtClean="0"/>
              <a:t>2021/5/16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4359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318CBEE-945F-45C3-9ED6-03108F1E7A8B}" type="datetime1">
              <a:rPr lang="zh-CN" altLang="en-US" smtClean="0"/>
              <a:t>2021/5/16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173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1DBD245-DB08-4B5C-BECD-E90C6CFCB740}" type="datetime1">
              <a:rPr lang="zh-CN" altLang="en-US" smtClean="0"/>
              <a:t>2021/5/16</a:t>
            </a:fld>
            <a:endParaRPr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839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BFE2E47-0BA7-4185-9691-A0855393D5E6}" type="datetime1">
              <a:rPr lang="zh-CN" altLang="en-US" smtClean="0"/>
              <a:t>2021/5/16</a:t>
            </a:fld>
            <a:endParaRPr lang="zh-CN"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CN"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5710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3CDFFE28-C7B6-40EB-844F-AB14DBA85CB0}" type="datetime1">
              <a:rPr lang="zh-CN" altLang="en-US" smtClean="0"/>
              <a:t>2021/5/16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2757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F1F2B1B-E9BA-4B17-B9F1-4495FC780ADE}" type="datetime1">
              <a:rPr lang="zh-CN" altLang="en-US" smtClean="0"/>
              <a:t>2021/5/16</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65CE74E-AB26-4998-AD42-012C4C1AD076}" type="slidenum">
              <a:rPr lang="zh-CN" altLang="en-US" smtClean="0"/>
              <a:t>‹#›</a:t>
            </a:fld>
            <a:endParaRPr lang="zh-CN"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2345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F042294-A137-4D2F-BE45-03587DD60DA5}" type="datetime1">
              <a:rPr lang="zh-CN" altLang="en-US" smtClean="0"/>
              <a:t>2021/5/16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9714565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0F1F2B1B-E9BA-4B17-B9F1-4495FC780ADE}" type="datetime1">
              <a:rPr lang="zh-CN" altLang="en-US" smtClean="0"/>
              <a:t>2021/5/16</a:t>
            </a:fld>
            <a:endParaRPr lang="zh-CN" alt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zh-CN" alt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7530327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emf"/><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46505" y="2316877"/>
            <a:ext cx="10181702" cy="2387600"/>
          </a:xfrm>
        </p:spPr>
        <p:txBody>
          <a:bodyPr>
            <a:normAutofit fontScale="90000"/>
          </a:bodyPr>
          <a:lstStyle/>
          <a:p>
            <a:r>
              <a:rPr lang="zh-CN" altLang="zh-CN" sz="7200" dirty="0">
                <a:solidFill>
                  <a:srgbClr val="444444"/>
                </a:solidFill>
                <a:latin typeface="Verdana" panose="020B0604030504040204" pitchFamily="34" charset="0"/>
              </a:rPr>
              <a:t>超高能中微子望远镜阵列</a:t>
            </a:r>
            <a:br>
              <a:rPr lang="en-US" altLang="zh-CN" sz="7200" dirty="0">
                <a:solidFill>
                  <a:srgbClr val="444444"/>
                </a:solidFill>
                <a:latin typeface="Verdana" panose="020B0604030504040204" pitchFamily="34" charset="0"/>
              </a:rPr>
            </a:br>
            <a:r>
              <a:rPr lang="zh-CN" altLang="zh-CN" sz="7200" dirty="0">
                <a:solidFill>
                  <a:srgbClr val="444444"/>
                </a:solidFill>
                <a:latin typeface="Verdana" panose="020B0604030504040204" pitchFamily="34" charset="0"/>
              </a:rPr>
              <a:t>探测技术的可行性探讨</a:t>
            </a:r>
            <a:r>
              <a:rPr lang="zh-CN" altLang="zh-CN" sz="4800" dirty="0">
                <a:solidFill>
                  <a:schemeClr val="tx1"/>
                </a:solidFill>
              </a:rPr>
              <a:t> </a:t>
            </a:r>
            <a:br>
              <a:rPr lang="zh-CN" altLang="zh-CN" sz="9600" dirty="0">
                <a:solidFill>
                  <a:schemeClr val="tx1"/>
                </a:solidFill>
                <a:latin typeface="Arial" panose="020B0604020202020204" pitchFamily="34" charset="0"/>
              </a:rPr>
            </a:br>
            <a:endParaRPr lang="en-US" altLang="zh-CN" sz="7200" dirty="0">
              <a:latin typeface="微软雅黑" panose="020B0503020204020204" pitchFamily="34" charset="-122"/>
              <a:ea typeface="微软雅黑" panose="020B0503020204020204" pitchFamily="34" charset="-122"/>
            </a:endParaRPr>
          </a:p>
        </p:txBody>
      </p:sp>
      <p:sp>
        <p:nvSpPr>
          <p:cNvPr id="3" name="副标题 2"/>
          <p:cNvSpPr>
            <a:spLocks noGrp="1"/>
          </p:cNvSpPr>
          <p:nvPr>
            <p:ph type="subTitle" idx="1"/>
          </p:nvPr>
        </p:nvSpPr>
        <p:spPr>
          <a:xfrm>
            <a:off x="1246505" y="4541123"/>
            <a:ext cx="9144000" cy="1655762"/>
          </a:xfrm>
        </p:spPr>
        <p:txBody>
          <a:bodyPr>
            <a:normAutofit/>
          </a:bodyPr>
          <a:lstStyle/>
          <a:p>
            <a:r>
              <a:rPr lang="zh-CN" altLang="en-US" dirty="0">
                <a:latin typeface="微软雅黑" panose="020B0503020204020204" pitchFamily="34" charset="-122"/>
                <a:ea typeface="微软雅黑" panose="020B0503020204020204" pitchFamily="34" charset="-122"/>
              </a:rPr>
              <a:t>陈明君 高能所</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2021-5-16</a:t>
            </a:r>
            <a:endParaRPr lang="zh-CN" altLang="en-US" dirty="0">
              <a:latin typeface="微软雅黑" panose="020B0503020204020204" pitchFamily="34" charset="-122"/>
              <a:ea typeface="微软雅黑" panose="020B0503020204020204" pitchFamily="34" charset="-122"/>
            </a:endParaRPr>
          </a:p>
          <a:p>
            <a:r>
              <a:rPr lang="zh-CN" altLang="en-US" dirty="0"/>
              <a:t>高能物理分会非加速器物理研讨会</a:t>
            </a:r>
            <a:endParaRPr lang="en-US" altLang="zh-CN" dirty="0">
              <a:latin typeface="微软雅黑" panose="020B0503020204020204" pitchFamily="34" charset="-122"/>
              <a:ea typeface="微软雅黑" panose="020B0503020204020204" pitchFamily="34" charset="-122"/>
            </a:endParaRPr>
          </a:p>
        </p:txBody>
      </p:sp>
      <p:sp>
        <p:nvSpPr>
          <p:cNvPr id="4" name="Rectangle 1">
            <a:extLst>
              <a:ext uri="{FF2B5EF4-FFF2-40B4-BE49-F238E27FC236}">
                <a16:creationId xmlns:a16="http://schemas.microsoft.com/office/drawing/2014/main" id="{4D96B060-8CA9-4BED-97F4-704AC2FD1246}"/>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 name="Picture 12" descr="Picture 12"/>
          <p:cNvPicPr>
            <a:picLocks noChangeAspect="1"/>
          </p:cNvPicPr>
          <p:nvPr/>
        </p:nvPicPr>
        <p:blipFill>
          <a:blip r:embed="rId2"/>
          <a:stretch>
            <a:fillRect/>
          </a:stretch>
        </p:blipFill>
        <p:spPr>
          <a:xfrm>
            <a:off x="116730" y="948281"/>
            <a:ext cx="4183542" cy="4536769"/>
          </a:xfrm>
          <a:prstGeom prst="rect">
            <a:avLst/>
          </a:prstGeom>
          <a:ln w="12700">
            <a:miter lim="400000"/>
          </a:ln>
        </p:spPr>
      </p:pic>
      <p:sp>
        <p:nvSpPr>
          <p:cNvPr id="669" name="Line 10"/>
          <p:cNvSpPr/>
          <p:nvPr/>
        </p:nvSpPr>
        <p:spPr>
          <a:xfrm flipH="1" flipV="1">
            <a:off x="2886572" y="2203788"/>
            <a:ext cx="72009" cy="1872209"/>
          </a:xfrm>
          <a:prstGeom prst="line">
            <a:avLst/>
          </a:prstGeom>
          <a:ln w="12700">
            <a:solidFill>
              <a:srgbClr val="FFFFFF"/>
            </a:solidFill>
            <a:headEnd type="triangle"/>
            <a:tailEnd type="triangle"/>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0" name="Text Box 9"/>
          <p:cNvSpPr txBox="1"/>
          <p:nvPr/>
        </p:nvSpPr>
        <p:spPr>
          <a:xfrm>
            <a:off x="2932291" y="2491819"/>
            <a:ext cx="7142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solidFill>
                  <a:srgbClr val="FFFFFF"/>
                </a:solidFill>
              </a:defRPr>
            </a:pPr>
            <a:r>
              <a:rPr kumimoji="0" sz="1800" b="0" i="0" u="none" strike="noStrike" kern="1200" cap="none" spc="0" normalizeH="0" baseline="0" noProof="0">
                <a:ln>
                  <a:noFill/>
                </a:ln>
                <a:solidFill>
                  <a:srgbClr val="FFFFFF"/>
                </a:solidFill>
                <a:effectLst/>
                <a:uLnTx/>
                <a:uFillTx/>
                <a:latin typeface="Calibri" panose="020F0502020204030204"/>
                <a:ea typeface="+mn-ea"/>
                <a:cs typeface="+mn-cs"/>
              </a:rPr>
              <a:t>450 m</a:t>
            </a:r>
          </a:p>
        </p:txBody>
      </p:sp>
      <p:sp>
        <p:nvSpPr>
          <p:cNvPr id="671" name="ZoneTexte 13"/>
          <p:cNvSpPr txBox="1"/>
          <p:nvPr/>
        </p:nvSpPr>
        <p:spPr>
          <a:xfrm>
            <a:off x="5324628" y="3558130"/>
            <a:ext cx="287835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2000"/>
            </a:pPr>
            <a:r>
              <a:rPr kumimoji="0" sz="2000" b="0" i="0" u="none" strike="noStrike" kern="1200" cap="none" spc="0" normalizeH="0" baseline="0" noProof="0">
                <a:ln>
                  <a:noFill/>
                </a:ln>
                <a:solidFill>
                  <a:srgbClr val="000000"/>
                </a:solidFill>
                <a:effectLst/>
                <a:uLnTx/>
                <a:uFillTx/>
                <a:latin typeface="Calibri" panose="020F0502020204030204"/>
                <a:ea typeface="+mn-ea"/>
                <a:cs typeface="+mn-cs"/>
              </a:rPr>
              <a:t>115 lines, 20m spaced, </a:t>
            </a:r>
          </a:p>
          <a:p>
            <a:pPr marL="0" marR="0" lvl="0" indent="0" algn="ctr" defTabSz="457200" rtl="0" eaLnBrk="1" fontAlgn="auto" latinLnBrk="0" hangingPunct="1">
              <a:lnSpc>
                <a:spcPct val="100000"/>
              </a:lnSpc>
              <a:spcBef>
                <a:spcPts val="0"/>
              </a:spcBef>
              <a:spcAft>
                <a:spcPts val="0"/>
              </a:spcAft>
              <a:buClrTx/>
              <a:buSzTx/>
              <a:buFontTx/>
              <a:buNone/>
              <a:tabLst/>
              <a:defRPr sz="2000">
                <a:solidFill>
                  <a:srgbClr val="FF4040"/>
                </a:solidFill>
              </a:defRPr>
            </a:pPr>
            <a:r>
              <a:rPr kumimoji="0" sz="2000" b="0" i="0" u="none" strike="noStrike" kern="1200" cap="none" spc="0" normalizeH="0" baseline="0" noProof="0">
                <a:ln>
                  <a:noFill/>
                </a:ln>
                <a:solidFill>
                  <a:srgbClr val="FF4040"/>
                </a:solidFill>
                <a:effectLst/>
                <a:uLnTx/>
                <a:uFillTx/>
                <a:latin typeface="Calibri" panose="020F0502020204030204"/>
                <a:ea typeface="+mn-ea"/>
                <a:cs typeface="+mn-cs"/>
              </a:rPr>
              <a:t>18 DOMs/line 9m spaced</a:t>
            </a:r>
          </a:p>
        </p:txBody>
      </p:sp>
      <p:sp>
        <p:nvSpPr>
          <p:cNvPr id="672" name="Espace réservé du numéro de diapositive 4"/>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05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4" name="Espaço Reservado para Conteúdo 5"/>
          <p:cNvSpPr txBox="1">
            <a:spLocks noGrp="1"/>
          </p:cNvSpPr>
          <p:nvPr>
            <p:ph type="body" sz="quarter" idx="4294967295"/>
          </p:nvPr>
        </p:nvSpPr>
        <p:spPr>
          <a:xfrm>
            <a:off x="586539" y="5300910"/>
            <a:ext cx="2894013" cy="1158875"/>
          </a:xfrm>
          <a:prstGeom prst="rect">
            <a:avLst/>
          </a:prstGeom>
        </p:spPr>
        <p:txBody>
          <a:bodyPr/>
          <a:lstStyle/>
          <a:p>
            <a:pPr indent="-182879">
              <a:spcBef>
                <a:spcPts val="400"/>
              </a:spcBef>
              <a:defRPr sz="1800" b="1">
                <a:solidFill>
                  <a:srgbClr val="3366FF"/>
                </a:solidFill>
              </a:defRPr>
            </a:pPr>
            <a:r>
              <a:rPr dirty="0"/>
              <a:t>~8 Mton</a:t>
            </a:r>
            <a:r>
              <a:rPr b="0" dirty="0"/>
              <a:t> </a:t>
            </a:r>
            <a:r>
              <a:rPr b="0" dirty="0">
                <a:solidFill>
                  <a:srgbClr val="000000"/>
                </a:solidFill>
              </a:rPr>
              <a:t>instrumented</a:t>
            </a:r>
          </a:p>
          <a:p>
            <a:pPr indent="-182879">
              <a:spcBef>
                <a:spcPts val="400"/>
              </a:spcBef>
              <a:defRPr sz="1800" b="1"/>
            </a:pPr>
            <a:r>
              <a:rPr dirty="0"/>
              <a:t>31</a:t>
            </a:r>
            <a:r>
              <a:rPr b="0" dirty="0"/>
              <a:t> PMTs / DOM     </a:t>
            </a:r>
          </a:p>
          <a:p>
            <a:pPr indent="-182879">
              <a:spcBef>
                <a:spcPts val="400"/>
              </a:spcBef>
              <a:defRPr sz="1800"/>
            </a:pPr>
            <a:r>
              <a:rPr dirty="0"/>
              <a:t>Total: </a:t>
            </a:r>
            <a:r>
              <a:rPr b="1" dirty="0"/>
              <a:t>64k*3¨ PMTs</a:t>
            </a:r>
          </a:p>
        </p:txBody>
      </p:sp>
      <p:grpSp>
        <p:nvGrpSpPr>
          <p:cNvPr id="678" name="Group 6"/>
          <p:cNvGrpSpPr/>
          <p:nvPr/>
        </p:nvGrpSpPr>
        <p:grpSpPr>
          <a:xfrm>
            <a:off x="4604552" y="761700"/>
            <a:ext cx="4025295" cy="3963531"/>
            <a:chOff x="0" y="0"/>
            <a:chExt cx="4025294" cy="3963530"/>
          </a:xfrm>
        </p:grpSpPr>
        <p:pic>
          <p:nvPicPr>
            <p:cNvPr id="676" name="Picture 25" descr="Picture 25"/>
            <p:cNvPicPr>
              <a:picLocks noChangeAspect="1"/>
            </p:cNvPicPr>
            <p:nvPr/>
          </p:nvPicPr>
          <p:blipFill>
            <a:blip r:embed="rId3"/>
            <a:stretch>
              <a:fillRect/>
            </a:stretch>
          </p:blipFill>
          <p:spPr>
            <a:xfrm>
              <a:off x="0" y="0"/>
              <a:ext cx="4025294" cy="3963530"/>
            </a:xfrm>
            <a:prstGeom prst="rect">
              <a:avLst/>
            </a:prstGeom>
            <a:ln w="12700" cap="flat">
              <a:noFill/>
              <a:miter lim="400000"/>
            </a:ln>
            <a:effectLst/>
          </p:spPr>
        </p:pic>
        <p:sp>
          <p:nvSpPr>
            <p:cNvPr id="677" name="TextBox 1"/>
            <p:cNvSpPr txBox="1"/>
            <p:nvPr/>
          </p:nvSpPr>
          <p:spPr>
            <a:xfrm>
              <a:off x="371199" y="62852"/>
              <a:ext cx="1347483"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a:ln>
                    <a:noFill/>
                  </a:ln>
                  <a:solidFill>
                    <a:srgbClr val="000000"/>
                  </a:solidFill>
                  <a:effectLst/>
                  <a:uLnTx/>
                  <a:uFillTx/>
                  <a:latin typeface="Calibri" panose="020F0502020204030204"/>
                  <a:ea typeface="+mn-ea"/>
                  <a:cs typeface="+mn-cs"/>
                </a:rPr>
                <a:t>ARCA/</a:t>
              </a:r>
              <a:r>
                <a:rPr kumimoji="0" sz="1800" b="0" i="0" u="none" strike="noStrike" kern="1200" cap="none" spc="0" normalizeH="0" baseline="0" noProof="0">
                  <a:ln>
                    <a:noFill/>
                  </a:ln>
                  <a:solidFill>
                    <a:srgbClr val="FF0000"/>
                  </a:solidFill>
                  <a:effectLst/>
                  <a:uLnTx/>
                  <a:uFillTx/>
                  <a:latin typeface="Calibri" panose="020F0502020204030204"/>
                  <a:ea typeface="+mn-ea"/>
                  <a:cs typeface="+mn-cs"/>
                </a:rPr>
                <a:t>ORCA</a:t>
              </a:r>
            </a:p>
          </p:txBody>
        </p:sp>
      </p:grpSp>
      <p:graphicFrame>
        <p:nvGraphicFramePr>
          <p:cNvPr id="679" name="Table 5"/>
          <p:cNvGraphicFramePr/>
          <p:nvPr>
            <p:extLst>
              <p:ext uri="{D42A27DB-BD31-4B8C-83A1-F6EECF244321}">
                <p14:modId xmlns:p14="http://schemas.microsoft.com/office/powerpoint/2010/main" val="82671753"/>
              </p:ext>
            </p:extLst>
          </p:nvPr>
        </p:nvGraphicFramePr>
        <p:xfrm>
          <a:off x="4300272" y="4738305"/>
          <a:ext cx="4771016" cy="1501205"/>
        </p:xfrm>
        <a:graphic>
          <a:graphicData uri="http://schemas.openxmlformats.org/drawingml/2006/table">
            <a:tbl>
              <a:tblPr firstRow="1" bandRow="1"/>
              <a:tblGrid>
                <a:gridCol w="2058417">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432439">
                  <a:extLst>
                    <a:ext uri="{9D8B030D-6E8A-4147-A177-3AD203B41FA5}">
                      <a16:colId xmlns:a16="http://schemas.microsoft.com/office/drawing/2014/main" val="20002"/>
                    </a:ext>
                  </a:extLst>
                </a:gridCol>
              </a:tblGrid>
              <a:tr h="370840">
                <a:tc>
                  <a:txBody>
                    <a:bodyPr/>
                    <a:lstStyle/>
                    <a:p>
                      <a:pPr algn="l">
                        <a:defRPr sz="1800"/>
                      </a:pPr>
                      <a:endParaRPr dirty="0">
                        <a:solidFill>
                          <a:schemeClr val="tx1"/>
                        </a:solidFill>
                      </a:endParaRPr>
                    </a:p>
                  </a:txBody>
                  <a:tcPr marL="45720" marR="45720" horzOverflow="overflow"/>
                </a:tc>
                <a:tc>
                  <a:txBody>
                    <a:bodyPr/>
                    <a:lstStyle/>
                    <a:p>
                      <a:pPr algn="l">
                        <a:defRPr sz="1800" b="0">
                          <a:solidFill>
                            <a:srgbClr val="000000"/>
                          </a:solidFill>
                        </a:defRPr>
                      </a:pPr>
                      <a:r>
                        <a:rPr b="1" dirty="0">
                          <a:solidFill>
                            <a:schemeClr val="tx1"/>
                          </a:solidFill>
                        </a:rPr>
                        <a:t>ORCA</a:t>
                      </a:r>
                    </a:p>
                  </a:txBody>
                  <a:tcPr marL="45720" marR="45720" horzOverflow="overflow"/>
                </a:tc>
                <a:tc>
                  <a:txBody>
                    <a:bodyPr/>
                    <a:lstStyle/>
                    <a:p>
                      <a:pPr algn="l">
                        <a:defRPr sz="1800" b="0">
                          <a:solidFill>
                            <a:srgbClr val="000000"/>
                          </a:solidFill>
                        </a:defRPr>
                      </a:pPr>
                      <a:r>
                        <a:rPr b="1" dirty="0">
                          <a:solidFill>
                            <a:schemeClr val="tx1"/>
                          </a:solidFill>
                        </a:rPr>
                        <a:t>ARCA</a:t>
                      </a:r>
                    </a:p>
                  </a:txBody>
                  <a:tcPr marL="45720" marR="45720" horzOverflow="overflow"/>
                </a:tc>
                <a:extLst>
                  <a:ext uri="{0D108BD9-81ED-4DB2-BD59-A6C34878D82A}">
                    <a16:rowId xmlns:a16="http://schemas.microsoft.com/office/drawing/2014/main" val="10000"/>
                  </a:ext>
                </a:extLst>
              </a:tr>
              <a:tr h="388685">
                <a:tc>
                  <a:txBody>
                    <a:bodyPr/>
                    <a:lstStyle/>
                    <a:p>
                      <a:pPr algn="l">
                        <a:defRPr sz="1800"/>
                      </a:pPr>
                      <a:r>
                        <a:t>String spacing</a:t>
                      </a:r>
                    </a:p>
                  </a:txBody>
                  <a:tcPr marL="45720" marR="45720" horzOverflow="overflow"/>
                </a:tc>
                <a:tc>
                  <a:txBody>
                    <a:bodyPr/>
                    <a:lstStyle/>
                    <a:p>
                      <a:pPr algn="l">
                        <a:defRPr sz="1800"/>
                      </a:pPr>
                      <a:r>
                        <a:rPr dirty="0"/>
                        <a:t>2</a:t>
                      </a:r>
                      <a:r>
                        <a:rPr lang="fr-FR" dirty="0"/>
                        <a:t>3</a:t>
                      </a:r>
                      <a:r>
                        <a:rPr dirty="0"/>
                        <a:t> m</a:t>
                      </a:r>
                    </a:p>
                  </a:txBody>
                  <a:tcPr marL="45720" marR="45720" horzOverflow="overflow"/>
                </a:tc>
                <a:tc>
                  <a:txBody>
                    <a:bodyPr/>
                    <a:lstStyle/>
                    <a:p>
                      <a:pPr algn="l">
                        <a:defRPr sz="1800"/>
                      </a:pPr>
                      <a:r>
                        <a:rPr dirty="0"/>
                        <a:t>90 m</a:t>
                      </a:r>
                    </a:p>
                  </a:txBody>
                  <a:tcPr marL="45720" marR="45720" horzOverflow="overflow"/>
                </a:tc>
                <a:extLst>
                  <a:ext uri="{0D108BD9-81ED-4DB2-BD59-A6C34878D82A}">
                    <a16:rowId xmlns:a16="http://schemas.microsoft.com/office/drawing/2014/main" val="10001"/>
                  </a:ext>
                </a:extLst>
              </a:tr>
              <a:tr h="370840">
                <a:tc>
                  <a:txBody>
                    <a:bodyPr/>
                    <a:lstStyle/>
                    <a:p>
                      <a:pPr algn="l">
                        <a:defRPr sz="1800"/>
                      </a:pPr>
                      <a:r>
                        <a:t>OM spacing</a:t>
                      </a:r>
                    </a:p>
                  </a:txBody>
                  <a:tcPr marL="45720" marR="45720" horzOverflow="overflow"/>
                </a:tc>
                <a:tc>
                  <a:txBody>
                    <a:bodyPr/>
                    <a:lstStyle/>
                    <a:p>
                      <a:pPr algn="l">
                        <a:defRPr sz="1800"/>
                      </a:pPr>
                      <a:r>
                        <a:t>9 m</a:t>
                      </a:r>
                    </a:p>
                  </a:txBody>
                  <a:tcPr marL="45720" marR="45720" horzOverflow="overflow"/>
                </a:tc>
                <a:tc>
                  <a:txBody>
                    <a:bodyPr/>
                    <a:lstStyle/>
                    <a:p>
                      <a:pPr algn="l">
                        <a:defRPr sz="1800"/>
                      </a:pPr>
                      <a:r>
                        <a:t>36 m</a:t>
                      </a:r>
                    </a:p>
                  </a:txBody>
                  <a:tcPr marL="45720" marR="45720" horzOverflow="overflow"/>
                </a:tc>
                <a:extLst>
                  <a:ext uri="{0D108BD9-81ED-4DB2-BD59-A6C34878D82A}">
                    <a16:rowId xmlns:a16="http://schemas.microsoft.com/office/drawing/2014/main" val="10002"/>
                  </a:ext>
                </a:extLst>
              </a:tr>
              <a:tr h="370840">
                <a:tc>
                  <a:txBody>
                    <a:bodyPr/>
                    <a:lstStyle/>
                    <a:p>
                      <a:pPr algn="l">
                        <a:defRPr sz="1800"/>
                      </a:pPr>
                      <a:r>
                        <a:t>Instrumented mass</a:t>
                      </a:r>
                    </a:p>
                  </a:txBody>
                  <a:tcPr marL="45720" marR="45720" horzOverflow="overflow"/>
                </a:tc>
                <a:tc>
                  <a:txBody>
                    <a:bodyPr/>
                    <a:lstStyle/>
                    <a:p>
                      <a:pPr algn="l">
                        <a:defRPr sz="1800"/>
                      </a:pPr>
                      <a:r>
                        <a:rPr dirty="0"/>
                        <a:t>8 Mton</a:t>
                      </a:r>
                    </a:p>
                  </a:txBody>
                  <a:tcPr marL="45720" marR="45720" horzOverflow="overflow"/>
                </a:tc>
                <a:tc>
                  <a:txBody>
                    <a:bodyPr/>
                    <a:lstStyle/>
                    <a:p>
                      <a:pPr algn="l">
                        <a:defRPr sz="1800"/>
                      </a:pPr>
                      <a:r>
                        <a:rPr dirty="0"/>
                        <a:t>500*2 Mton</a:t>
                      </a:r>
                    </a:p>
                  </a:txBody>
                  <a:tcPr marL="45720" marR="45720" horzOverflow="overflow"/>
                </a:tc>
                <a:extLst>
                  <a:ext uri="{0D108BD9-81ED-4DB2-BD59-A6C34878D82A}">
                    <a16:rowId xmlns:a16="http://schemas.microsoft.com/office/drawing/2014/main" val="10003"/>
                  </a:ext>
                </a:extLst>
              </a:tr>
            </a:tbl>
          </a:graphicData>
        </a:graphic>
      </p:graphicFrame>
      <p:sp>
        <p:nvSpPr>
          <p:cNvPr id="2" name="Rectangle 1">
            <a:extLst>
              <a:ext uri="{FF2B5EF4-FFF2-40B4-BE49-F238E27FC236}">
                <a16:creationId xmlns:a16="http://schemas.microsoft.com/office/drawing/2014/main" id="{EDABA220-411A-624D-AA5B-25FD2828E111}"/>
              </a:ext>
            </a:extLst>
          </p:cNvPr>
          <p:cNvSpPr/>
          <p:nvPr/>
        </p:nvSpPr>
        <p:spPr>
          <a:xfrm>
            <a:off x="356205" y="176925"/>
            <a:ext cx="2031325"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70C0"/>
                </a:solidFill>
                <a:effectLst/>
                <a:uLnTx/>
                <a:uFillTx/>
                <a:latin typeface="Calibri" panose="020F0502020204030204"/>
                <a:ea typeface="+mn-ea"/>
                <a:cs typeface="+mn-cs"/>
              </a:rPr>
              <a:t>1</a:t>
            </a:r>
            <a:r>
              <a:rPr kumimoji="0" lang="en-US" altLang="zh-CN" sz="3200" b="0"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en-GB" sz="3200" b="0" i="0" u="none" strike="noStrike" kern="1200" cap="none" spc="0" normalizeH="0" baseline="0" noProof="0" dirty="0">
                <a:ln>
                  <a:noFill/>
                </a:ln>
                <a:solidFill>
                  <a:srgbClr val="0070C0"/>
                </a:solidFill>
                <a:effectLst/>
                <a:uLnTx/>
                <a:uFillTx/>
                <a:latin typeface="Calibri" panose="020F0502020204030204"/>
                <a:ea typeface="+mn-ea"/>
                <a:cs typeface="+mn-cs"/>
              </a:rPr>
              <a:t>KM3NeT </a:t>
            </a:r>
          </a:p>
        </p:txBody>
      </p:sp>
      <p:pic>
        <p:nvPicPr>
          <p:cNvPr id="13" name="图片 12">
            <a:extLst>
              <a:ext uri="{FF2B5EF4-FFF2-40B4-BE49-F238E27FC236}">
                <a16:creationId xmlns:a16="http://schemas.microsoft.com/office/drawing/2014/main" id="{621E0352-044F-413E-9138-E2B7EE5FC02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15766" y="177207"/>
            <a:ext cx="5312452" cy="3251793"/>
          </a:xfrm>
          <a:prstGeom prst="rect">
            <a:avLst/>
          </a:prstGeom>
        </p:spPr>
      </p:pic>
      <p:pic>
        <p:nvPicPr>
          <p:cNvPr id="14" name="Picture">
            <a:extLst>
              <a:ext uri="{FF2B5EF4-FFF2-40B4-BE49-F238E27FC236}">
                <a16:creationId xmlns:a16="http://schemas.microsoft.com/office/drawing/2014/main" id="{15612CBD-8332-4434-9B4E-2BEA1D4EAB83}"/>
              </a:ext>
            </a:extLst>
          </p:cNvPr>
          <p:cNvPicPr>
            <a:picLocks/>
          </p:cNvPicPr>
          <p:nvPr/>
        </p:nvPicPr>
        <p:blipFill>
          <a:blip r:embed="rId5"/>
          <a:stretch>
            <a:fillRect/>
          </a:stretch>
        </p:blipFill>
        <p:spPr bwMode="auto">
          <a:xfrm>
            <a:off x="9305428" y="3886200"/>
            <a:ext cx="2683833" cy="2239179"/>
          </a:xfrm>
          <a:prstGeom prst="rect">
            <a:avLst/>
          </a:prstGeom>
          <a:noFill/>
          <a:ln w="9525">
            <a:noFill/>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030475" y="0"/>
            <a:ext cx="9832189" cy="6492874"/>
          </a:xfrm>
          <a:prstGeom prst="rect">
            <a:avLst/>
          </a:prstGeom>
        </p:spPr>
      </p:pic>
      <p:sp>
        <p:nvSpPr>
          <p:cNvPr id="3" name="内容占位符 2"/>
          <p:cNvSpPr>
            <a:spLocks noGrp="1"/>
          </p:cNvSpPr>
          <p:nvPr>
            <p:ph idx="1"/>
          </p:nvPr>
        </p:nvSpPr>
        <p:spPr>
          <a:xfrm>
            <a:off x="1098426" y="756877"/>
            <a:ext cx="5146620" cy="4563267"/>
          </a:xfrm>
          <a:solidFill>
            <a:schemeClr val="tx1"/>
          </a:solidFill>
        </p:spPr>
        <p:txBody>
          <a:bodyPr>
            <a:noAutofit/>
          </a:bodyPr>
          <a:lstStyle/>
          <a:p>
            <a:pPr>
              <a:lnSpc>
                <a:spcPts val="1360"/>
              </a:lnSpc>
            </a:pPr>
            <a:r>
              <a:rPr lang="en-US" altLang="zh-CN" sz="1800" dirty="0">
                <a:solidFill>
                  <a:schemeClr val="bg1"/>
                </a:solidFill>
              </a:rPr>
              <a:t>Maximum depth</a:t>
            </a:r>
            <a:r>
              <a:rPr lang="en-US" altLang="zh-CN" sz="1800" b="1" dirty="0">
                <a:solidFill>
                  <a:srgbClr val="FF0000"/>
                </a:solidFill>
              </a:rPr>
              <a:t>: 1366 m </a:t>
            </a:r>
          </a:p>
          <a:p>
            <a:pPr>
              <a:lnSpc>
                <a:spcPts val="1360"/>
              </a:lnSpc>
            </a:pPr>
            <a:r>
              <a:rPr lang="en-US" altLang="zh-CN" sz="1800" dirty="0">
                <a:solidFill>
                  <a:schemeClr val="bg1"/>
                </a:solidFill>
              </a:rPr>
              <a:t>Distance to shore: 3.6 km</a:t>
            </a:r>
          </a:p>
          <a:p>
            <a:pPr>
              <a:lnSpc>
                <a:spcPts val="1360"/>
              </a:lnSpc>
            </a:pPr>
            <a:endParaRPr lang="en-US" altLang="zh-CN" sz="1800" dirty="0">
              <a:solidFill>
                <a:schemeClr val="bg1"/>
              </a:solidFill>
            </a:endParaRPr>
          </a:p>
          <a:p>
            <a:pPr>
              <a:lnSpc>
                <a:spcPts val="1360"/>
              </a:lnSpc>
            </a:pPr>
            <a:r>
              <a:rPr lang="en-US" altLang="zh-CN" sz="1800" dirty="0">
                <a:solidFill>
                  <a:schemeClr val="bg1"/>
                </a:solidFill>
              </a:rPr>
              <a:t>Water properties:</a:t>
            </a:r>
          </a:p>
          <a:p>
            <a:pPr lvl="1">
              <a:lnSpc>
                <a:spcPts val="1360"/>
              </a:lnSpc>
            </a:pPr>
            <a:r>
              <a:rPr lang="en-US" altLang="zh-CN" sz="1400" b="1" dirty="0">
                <a:solidFill>
                  <a:schemeClr val="bg1"/>
                </a:solidFill>
              </a:rPr>
              <a:t>Absorption: </a:t>
            </a:r>
            <a:r>
              <a:rPr lang="en-US" altLang="zh-CN" sz="1600" b="1" dirty="0">
                <a:solidFill>
                  <a:srgbClr val="FF0000"/>
                </a:solidFill>
              </a:rPr>
              <a:t>22±2 m</a:t>
            </a:r>
            <a:endParaRPr lang="en-US" altLang="zh-CN" sz="1400" b="1" dirty="0">
              <a:solidFill>
                <a:srgbClr val="FF0000"/>
              </a:solidFill>
            </a:endParaRPr>
          </a:p>
          <a:p>
            <a:pPr lvl="1">
              <a:lnSpc>
                <a:spcPts val="1360"/>
              </a:lnSpc>
            </a:pPr>
            <a:r>
              <a:rPr lang="en-US" altLang="zh-CN" sz="1400" b="1" dirty="0">
                <a:solidFill>
                  <a:schemeClr val="bg1"/>
                </a:solidFill>
              </a:rPr>
              <a:t>Eff. Scattering: 300-500 m</a:t>
            </a:r>
          </a:p>
          <a:p>
            <a:pPr>
              <a:lnSpc>
                <a:spcPts val="1360"/>
              </a:lnSpc>
            </a:pPr>
            <a:endParaRPr lang="en-US" altLang="zh-CN" sz="1800" dirty="0">
              <a:solidFill>
                <a:schemeClr val="bg1"/>
              </a:solidFill>
            </a:endParaRPr>
          </a:p>
          <a:p>
            <a:pPr>
              <a:lnSpc>
                <a:spcPts val="1360"/>
              </a:lnSpc>
            </a:pPr>
            <a:r>
              <a:rPr lang="en-US" altLang="zh-CN" sz="1800" dirty="0">
                <a:solidFill>
                  <a:schemeClr val="bg1"/>
                </a:solidFill>
              </a:rPr>
              <a:t>Fresh water: constructions made of even iron</a:t>
            </a:r>
          </a:p>
          <a:p>
            <a:pPr>
              <a:lnSpc>
                <a:spcPts val="1360"/>
              </a:lnSpc>
            </a:pPr>
            <a:r>
              <a:rPr lang="en-US" altLang="zh-CN" sz="1800" dirty="0">
                <a:solidFill>
                  <a:schemeClr val="bg1"/>
                </a:solidFill>
              </a:rPr>
              <a:t>Northern location: Galactic Center visible 18</a:t>
            </a:r>
          </a:p>
          <a:p>
            <a:pPr marL="0" indent="0">
              <a:lnSpc>
                <a:spcPts val="1360"/>
              </a:lnSpc>
              <a:buNone/>
            </a:pPr>
            <a:r>
              <a:rPr lang="en-US" altLang="zh-CN" sz="1800" dirty="0">
                <a:solidFill>
                  <a:schemeClr val="bg1"/>
                </a:solidFill>
              </a:rPr>
              <a:t>    hours per day through the Earth</a:t>
            </a:r>
          </a:p>
          <a:p>
            <a:pPr marL="0" indent="0">
              <a:lnSpc>
                <a:spcPts val="1360"/>
              </a:lnSpc>
              <a:buNone/>
            </a:pPr>
            <a:endParaRPr lang="en-US" altLang="zh-CN" sz="1800" dirty="0">
              <a:solidFill>
                <a:schemeClr val="bg1"/>
              </a:solidFill>
            </a:endParaRPr>
          </a:p>
          <a:p>
            <a:pPr>
              <a:lnSpc>
                <a:spcPts val="1360"/>
              </a:lnSpc>
            </a:pPr>
            <a:r>
              <a:rPr lang="en-US" altLang="zh-CN" sz="1800" dirty="0">
                <a:solidFill>
                  <a:schemeClr val="bg1"/>
                </a:solidFill>
              </a:rPr>
              <a:t>Ice cover for two months:</a:t>
            </a:r>
          </a:p>
          <a:p>
            <a:pPr lvl="1">
              <a:lnSpc>
                <a:spcPts val="1360"/>
              </a:lnSpc>
            </a:pPr>
            <a:r>
              <a:rPr lang="en-US" altLang="zh-CN" sz="1400" dirty="0">
                <a:solidFill>
                  <a:schemeClr val="bg1"/>
                </a:solidFill>
              </a:rPr>
              <a:t>simple and cheap deployment procedure</a:t>
            </a:r>
          </a:p>
          <a:p>
            <a:pPr lvl="1">
              <a:lnSpc>
                <a:spcPts val="1360"/>
              </a:lnSpc>
            </a:pPr>
            <a:r>
              <a:rPr lang="en-US" altLang="zh-CN" sz="1400" dirty="0">
                <a:solidFill>
                  <a:schemeClr val="bg1"/>
                </a:solidFill>
              </a:rPr>
              <a:t>simple detector rearrangement</a:t>
            </a:r>
          </a:p>
          <a:p>
            <a:pPr marL="0" indent="0">
              <a:buNone/>
            </a:pPr>
            <a:endParaRPr lang="en-US" altLang="zh-CN" sz="1800" dirty="0">
              <a:solidFill>
                <a:schemeClr val="bg1"/>
              </a:solidFill>
            </a:endParaRPr>
          </a:p>
          <a:p>
            <a:endParaRPr lang="en-US" altLang="zh-CN" sz="1800" dirty="0">
              <a:solidFill>
                <a:schemeClr val="bg1"/>
              </a:solidFill>
            </a:endParaRPr>
          </a:p>
          <a:p>
            <a:endParaRPr lang="en-US" altLang="zh-CN" sz="1800" dirty="0">
              <a:solidFill>
                <a:schemeClr val="bg1"/>
              </a:solidFill>
            </a:endParaRPr>
          </a:p>
          <a:p>
            <a:endParaRPr lang="en-US" altLang="zh-CN" sz="1800" dirty="0">
              <a:solidFill>
                <a:schemeClr val="bg1"/>
              </a:solidFill>
            </a:endParaRPr>
          </a:p>
        </p:txBody>
      </p:sp>
      <p:sp>
        <p:nvSpPr>
          <p:cNvPr id="2" name="灯片编号占位符 1">
            <a:extLst>
              <a:ext uri="{FF2B5EF4-FFF2-40B4-BE49-F238E27FC236}">
                <a16:creationId xmlns:a16="http://schemas.microsoft.com/office/drawing/2014/main" id="{B147DEA7-FEAC-42DF-A37F-16DD4D2590A7}"/>
              </a:ext>
            </a:extLst>
          </p:cNvPr>
          <p:cNvSpPr>
            <a:spLocks noGrp="1"/>
          </p:cNvSpPr>
          <p:nvPr>
            <p:ph type="sldNum" sz="quarter" idx="12"/>
          </p:nvPr>
        </p:nvSpPr>
        <p:spPr/>
        <p:txBody>
          <a:bodyPr/>
          <a:lstStyle/>
          <a:p>
            <a:fld id="{565CE74E-AB26-4998-AD42-012C4C1AD076}" type="slidenum">
              <a:rPr lang="zh-CN" altLang="en-US" smtClean="0"/>
              <a:t>11</a:t>
            </a:fld>
            <a:endParaRPr lang="zh-CN" altLang="en-US"/>
          </a:p>
        </p:txBody>
      </p:sp>
      <p:cxnSp>
        <p:nvCxnSpPr>
          <p:cNvPr id="5" name="直接箭头连接符 4"/>
          <p:cNvCxnSpPr/>
          <p:nvPr/>
        </p:nvCxnSpPr>
        <p:spPr>
          <a:xfrm>
            <a:off x="3179808" y="5649346"/>
            <a:ext cx="128232" cy="57363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358741" y="5705331"/>
            <a:ext cx="949299" cy="461665"/>
          </a:xfrm>
          <a:prstGeom prst="rect">
            <a:avLst/>
          </a:prstGeom>
          <a:noFill/>
        </p:spPr>
        <p:txBody>
          <a:bodyPr wrap="none" rtlCol="0">
            <a:spAutoFit/>
          </a:bodyPr>
          <a:lstStyle/>
          <a:p>
            <a:r>
              <a:rPr lang="en-US" altLang="zh-CN" sz="2400" dirty="0">
                <a:solidFill>
                  <a:srgbClr val="FF0000"/>
                </a:solidFill>
              </a:rPr>
              <a:t>40 km</a:t>
            </a:r>
            <a:endParaRPr lang="zh-CN" altLang="en-US" sz="2400" dirty="0">
              <a:solidFill>
                <a:srgbClr val="FF0000"/>
              </a:solidFill>
            </a:endParaRPr>
          </a:p>
        </p:txBody>
      </p:sp>
      <p:sp>
        <p:nvSpPr>
          <p:cNvPr id="7" name="矩形 6">
            <a:extLst>
              <a:ext uri="{FF2B5EF4-FFF2-40B4-BE49-F238E27FC236}">
                <a16:creationId xmlns:a16="http://schemas.microsoft.com/office/drawing/2014/main" id="{A9FA38B5-35EF-4A3F-B1D5-5B9C57541810}"/>
              </a:ext>
            </a:extLst>
          </p:cNvPr>
          <p:cNvSpPr/>
          <p:nvPr/>
        </p:nvSpPr>
        <p:spPr>
          <a:xfrm>
            <a:off x="1098426" y="64390"/>
            <a:ext cx="4187557"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3200" dirty="0"/>
              <a:t>2. GVD in Lake Baikal</a:t>
            </a:r>
            <a:endParaRPr lang="zh-CN" altLang="en-US" sz="3200" dirty="0"/>
          </a:p>
        </p:txBody>
      </p:sp>
      <p:sp>
        <p:nvSpPr>
          <p:cNvPr id="12" name="文本框 11">
            <a:extLst>
              <a:ext uri="{FF2B5EF4-FFF2-40B4-BE49-F238E27FC236}">
                <a16:creationId xmlns:a16="http://schemas.microsoft.com/office/drawing/2014/main" id="{6EA059D7-E7BC-4CD8-AD3D-A4E927AA6DD9}"/>
              </a:ext>
            </a:extLst>
          </p:cNvPr>
          <p:cNvSpPr txBox="1"/>
          <p:nvPr/>
        </p:nvSpPr>
        <p:spPr>
          <a:xfrm>
            <a:off x="6797962" y="5320144"/>
            <a:ext cx="3886079"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2000" dirty="0">
                <a:solidFill>
                  <a:schemeClr val="tx1"/>
                </a:solidFill>
              </a:rPr>
              <a:t>到</a:t>
            </a:r>
            <a:r>
              <a:rPr lang="en-US" altLang="zh-CN" sz="2000" dirty="0">
                <a:solidFill>
                  <a:schemeClr val="tx1"/>
                </a:solidFill>
              </a:rPr>
              <a:t>2020</a:t>
            </a:r>
            <a:r>
              <a:rPr lang="zh-CN" altLang="en-US" sz="2000" dirty="0">
                <a:solidFill>
                  <a:schemeClr val="tx1"/>
                </a:solidFill>
              </a:rPr>
              <a:t>年</a:t>
            </a:r>
            <a:r>
              <a:rPr lang="en-US" altLang="zh-CN" sz="2000" dirty="0">
                <a:solidFill>
                  <a:schemeClr val="tx1"/>
                </a:solidFill>
              </a:rPr>
              <a:t>,</a:t>
            </a:r>
            <a:r>
              <a:rPr lang="zh-CN" altLang="en-US" sz="2000" dirty="0">
                <a:solidFill>
                  <a:schemeClr val="tx1"/>
                </a:solidFill>
              </a:rPr>
              <a:t>完成了</a:t>
            </a:r>
            <a:r>
              <a:rPr lang="en-US" altLang="zh-CN" sz="2000" dirty="0">
                <a:solidFill>
                  <a:schemeClr val="tx1"/>
                </a:solidFill>
              </a:rPr>
              <a:t>7</a:t>
            </a:r>
            <a:r>
              <a:rPr lang="zh-CN" altLang="en-US" sz="2000" dirty="0">
                <a:solidFill>
                  <a:schemeClr val="tx1"/>
                </a:solidFill>
              </a:rPr>
              <a:t>组</a:t>
            </a:r>
            <a:r>
              <a:rPr lang="en-US" altLang="zh-CN" sz="2000" dirty="0">
                <a:solidFill>
                  <a:schemeClr val="tx1"/>
                </a:solidFill>
              </a:rPr>
              <a:t> : 0.4 km</a:t>
            </a:r>
            <a:r>
              <a:rPr lang="en-US" altLang="zh-CN" sz="2000" baseline="30000" dirty="0">
                <a:solidFill>
                  <a:schemeClr val="tx1"/>
                </a:solidFill>
              </a:rPr>
              <a:t>2</a:t>
            </a:r>
            <a:br>
              <a:rPr lang="en-US" altLang="zh-CN" sz="2000" dirty="0">
                <a:solidFill>
                  <a:schemeClr val="tx1"/>
                </a:solidFill>
              </a:rPr>
            </a:br>
            <a:r>
              <a:rPr lang="zh-CN" altLang="en-US" sz="2000" dirty="0">
                <a:solidFill>
                  <a:schemeClr val="tx1"/>
                </a:solidFill>
              </a:rPr>
              <a:t>（</a:t>
            </a:r>
            <a:r>
              <a:rPr lang="en-US" altLang="zh-CN" sz="2000" dirty="0">
                <a:solidFill>
                  <a:schemeClr val="tx1"/>
                </a:solidFill>
              </a:rPr>
              <a:t>~ 1X </a:t>
            </a:r>
            <a:r>
              <a:rPr lang="en-US" altLang="zh-CN" sz="2000" dirty="0" err="1">
                <a:solidFill>
                  <a:schemeClr val="tx1"/>
                </a:solidFill>
              </a:rPr>
              <a:t>IceCube</a:t>
            </a:r>
            <a:r>
              <a:rPr lang="en-US" altLang="zh-CN" sz="2000" dirty="0">
                <a:solidFill>
                  <a:schemeClr val="tx1"/>
                </a:solidFill>
              </a:rPr>
              <a:t> </a:t>
            </a:r>
            <a:r>
              <a:rPr lang="zh-CN" altLang="en-US" sz="2000" dirty="0">
                <a:solidFill>
                  <a:schemeClr val="tx1"/>
                </a:solidFill>
              </a:rPr>
              <a:t>）。</a:t>
            </a:r>
          </a:p>
        </p:txBody>
      </p:sp>
    </p:spTree>
    <p:extLst>
      <p:ext uri="{BB962C8B-B14F-4D97-AF65-F5344CB8AC3E}">
        <p14:creationId xmlns:p14="http://schemas.microsoft.com/office/powerpoint/2010/main" val="206621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630" y="157522"/>
            <a:ext cx="11698740" cy="1450757"/>
          </a:xfrm>
        </p:spPr>
        <p:txBody>
          <a:bodyPr>
            <a:normAutofit/>
          </a:bodyPr>
          <a:lstStyle/>
          <a:p>
            <a:r>
              <a:rPr lang="en-US" altLang="zh-CN" sz="4000" dirty="0"/>
              <a:t>IceCube-G2, KM3Net-ARCA  and Baikal-GVD</a:t>
            </a:r>
            <a:endParaRPr lang="zh-CN" altLang="en-US" sz="4000" dirty="0"/>
          </a:p>
        </p:txBody>
      </p:sp>
      <p:graphicFrame>
        <p:nvGraphicFramePr>
          <p:cNvPr id="6" name="内容占位符 5">
            <a:extLst>
              <a:ext uri="{FF2B5EF4-FFF2-40B4-BE49-F238E27FC236}">
                <a16:creationId xmlns:a16="http://schemas.microsoft.com/office/drawing/2014/main" id="{A8B67C35-808C-4E78-90A4-30677FC06D24}"/>
              </a:ext>
            </a:extLst>
          </p:cNvPr>
          <p:cNvGraphicFramePr>
            <a:graphicFrameLocks noGrp="1"/>
          </p:cNvGraphicFramePr>
          <p:nvPr>
            <p:ph idx="1"/>
            <p:extLst>
              <p:ext uri="{D42A27DB-BD31-4B8C-83A1-F6EECF244321}">
                <p14:modId xmlns:p14="http://schemas.microsoft.com/office/powerpoint/2010/main" val="1526231328"/>
              </p:ext>
            </p:extLst>
          </p:nvPr>
        </p:nvGraphicFramePr>
        <p:xfrm>
          <a:off x="82550" y="1825625"/>
          <a:ext cx="12109450" cy="1483360"/>
        </p:xfrm>
        <a:graphic>
          <a:graphicData uri="http://schemas.openxmlformats.org/drawingml/2006/table">
            <a:tbl>
              <a:tblPr firstRow="1" bandRow="1">
                <a:tableStyleId>{5C22544A-7EE6-4342-B048-85BDC9FD1C3A}</a:tableStyleId>
              </a:tblPr>
              <a:tblGrid>
                <a:gridCol w="1210945">
                  <a:extLst>
                    <a:ext uri="{9D8B030D-6E8A-4147-A177-3AD203B41FA5}">
                      <a16:colId xmlns:a16="http://schemas.microsoft.com/office/drawing/2014/main" val="453531117"/>
                    </a:ext>
                  </a:extLst>
                </a:gridCol>
                <a:gridCol w="1210945">
                  <a:extLst>
                    <a:ext uri="{9D8B030D-6E8A-4147-A177-3AD203B41FA5}">
                      <a16:colId xmlns:a16="http://schemas.microsoft.com/office/drawing/2014/main" val="3554295976"/>
                    </a:ext>
                  </a:extLst>
                </a:gridCol>
                <a:gridCol w="1210945">
                  <a:extLst>
                    <a:ext uri="{9D8B030D-6E8A-4147-A177-3AD203B41FA5}">
                      <a16:colId xmlns:a16="http://schemas.microsoft.com/office/drawing/2014/main" val="3664762140"/>
                    </a:ext>
                  </a:extLst>
                </a:gridCol>
                <a:gridCol w="1210945">
                  <a:extLst>
                    <a:ext uri="{9D8B030D-6E8A-4147-A177-3AD203B41FA5}">
                      <a16:colId xmlns:a16="http://schemas.microsoft.com/office/drawing/2014/main" val="1858665917"/>
                    </a:ext>
                  </a:extLst>
                </a:gridCol>
                <a:gridCol w="1210945">
                  <a:extLst>
                    <a:ext uri="{9D8B030D-6E8A-4147-A177-3AD203B41FA5}">
                      <a16:colId xmlns:a16="http://schemas.microsoft.com/office/drawing/2014/main" val="1477055212"/>
                    </a:ext>
                  </a:extLst>
                </a:gridCol>
                <a:gridCol w="1210945">
                  <a:extLst>
                    <a:ext uri="{9D8B030D-6E8A-4147-A177-3AD203B41FA5}">
                      <a16:colId xmlns:a16="http://schemas.microsoft.com/office/drawing/2014/main" val="3369747326"/>
                    </a:ext>
                  </a:extLst>
                </a:gridCol>
                <a:gridCol w="1210945">
                  <a:extLst>
                    <a:ext uri="{9D8B030D-6E8A-4147-A177-3AD203B41FA5}">
                      <a16:colId xmlns:a16="http://schemas.microsoft.com/office/drawing/2014/main" val="1259646978"/>
                    </a:ext>
                  </a:extLst>
                </a:gridCol>
                <a:gridCol w="1210945">
                  <a:extLst>
                    <a:ext uri="{9D8B030D-6E8A-4147-A177-3AD203B41FA5}">
                      <a16:colId xmlns:a16="http://schemas.microsoft.com/office/drawing/2014/main" val="987895356"/>
                    </a:ext>
                  </a:extLst>
                </a:gridCol>
                <a:gridCol w="1210945">
                  <a:extLst>
                    <a:ext uri="{9D8B030D-6E8A-4147-A177-3AD203B41FA5}">
                      <a16:colId xmlns:a16="http://schemas.microsoft.com/office/drawing/2014/main" val="483541178"/>
                    </a:ext>
                  </a:extLst>
                </a:gridCol>
                <a:gridCol w="1210945">
                  <a:extLst>
                    <a:ext uri="{9D8B030D-6E8A-4147-A177-3AD203B41FA5}">
                      <a16:colId xmlns:a16="http://schemas.microsoft.com/office/drawing/2014/main" val="1749985585"/>
                    </a:ext>
                  </a:extLst>
                </a:gridCol>
              </a:tblGrid>
              <a:tr h="370840">
                <a:tc>
                  <a:txBody>
                    <a:bodyPr/>
                    <a:lstStyle/>
                    <a:p>
                      <a:endParaRPr lang="zh-CN" altLang="en-US" dirty="0"/>
                    </a:p>
                  </a:txBody>
                  <a:tcPr/>
                </a:tc>
                <a:tc>
                  <a:txBody>
                    <a:bodyPr/>
                    <a:lstStyle/>
                    <a:p>
                      <a:r>
                        <a:rPr lang="en-US" altLang="zh-CN" dirty="0" err="1"/>
                        <a:t>D</a:t>
                      </a:r>
                      <a:r>
                        <a:rPr lang="en-US" altLang="zh-CN" baseline="-25000" dirty="0" err="1"/>
                        <a:t>string</a:t>
                      </a:r>
                      <a:r>
                        <a:rPr lang="en-US" altLang="zh-CN" dirty="0"/>
                        <a:t>(m) </a:t>
                      </a:r>
                      <a:endParaRPr lang="zh-CN" altLang="en-US" dirty="0"/>
                    </a:p>
                  </a:txBody>
                  <a:tcPr/>
                </a:tc>
                <a:tc>
                  <a:txBody>
                    <a:bodyPr/>
                    <a:lstStyle/>
                    <a:p>
                      <a:r>
                        <a:rPr lang="en-US" altLang="zh-CN" dirty="0" err="1"/>
                        <a:t>N</a:t>
                      </a:r>
                      <a:r>
                        <a:rPr lang="en-US" altLang="zh-CN" baseline="-25000" dirty="0" err="1"/>
                        <a:t>string</a:t>
                      </a:r>
                      <a:r>
                        <a:rPr lang="en-US" altLang="zh-CN" dirty="0"/>
                        <a:t> </a:t>
                      </a:r>
                      <a:endParaRPr lang="zh-CN" altLang="en-US" dirty="0"/>
                    </a:p>
                  </a:txBody>
                  <a:tcPr/>
                </a:tc>
                <a:tc>
                  <a:txBody>
                    <a:bodyPr/>
                    <a:lstStyle/>
                    <a:p>
                      <a:r>
                        <a:rPr lang="en-US" altLang="zh-CN" dirty="0"/>
                        <a:t>D</a:t>
                      </a:r>
                      <a:r>
                        <a:rPr lang="en-US" altLang="zh-CN" baseline="-25000" dirty="0"/>
                        <a:t>OM</a:t>
                      </a:r>
                      <a:r>
                        <a:rPr lang="en-US" altLang="zh-CN" dirty="0"/>
                        <a:t>(m) </a:t>
                      </a:r>
                      <a:endParaRPr lang="zh-CN" altLang="en-US" dirty="0"/>
                    </a:p>
                  </a:txBody>
                  <a:tcPr/>
                </a:tc>
                <a:tc>
                  <a:txBody>
                    <a:bodyPr/>
                    <a:lstStyle/>
                    <a:p>
                      <a:r>
                        <a:rPr lang="en-US" altLang="zh-CN" dirty="0"/>
                        <a:t>N</a:t>
                      </a:r>
                      <a:r>
                        <a:rPr lang="en-US" altLang="zh-CN" baseline="-25000" dirty="0"/>
                        <a:t>OM</a:t>
                      </a:r>
                      <a:r>
                        <a:rPr lang="en-US" altLang="zh-CN" dirty="0"/>
                        <a:t> </a:t>
                      </a:r>
                      <a:endParaRPr lang="zh-CN" altLang="en-US" dirty="0"/>
                    </a:p>
                  </a:txBody>
                  <a:tcPr/>
                </a:tc>
                <a:tc>
                  <a:txBody>
                    <a:bodyPr/>
                    <a:lstStyle/>
                    <a:p>
                      <a:r>
                        <a:rPr lang="en-US" altLang="zh-CN" dirty="0"/>
                        <a:t>Area(km</a:t>
                      </a:r>
                      <a:r>
                        <a:rPr lang="en-US" altLang="zh-CN" baseline="30000" dirty="0"/>
                        <a:t>2</a:t>
                      </a:r>
                      <a:r>
                        <a:rPr lang="en-US" altLang="zh-CN" dirty="0"/>
                        <a:t>)</a:t>
                      </a:r>
                      <a:endParaRPr lang="zh-CN" altLang="en-US" dirty="0"/>
                    </a:p>
                  </a:txBody>
                  <a:tcPr/>
                </a:tc>
                <a:tc>
                  <a:txBody>
                    <a:bodyPr/>
                    <a:lstStyle/>
                    <a:p>
                      <a:r>
                        <a:rPr lang="en-US" altLang="zh-CN" dirty="0"/>
                        <a:t>H(km) </a:t>
                      </a:r>
                      <a:endParaRPr lang="zh-CN" altLang="en-US" dirty="0"/>
                    </a:p>
                  </a:txBody>
                  <a:tcPr/>
                </a:tc>
                <a:tc>
                  <a:txBody>
                    <a:bodyPr/>
                    <a:lstStyle/>
                    <a:p>
                      <a:r>
                        <a:rPr lang="en-US" altLang="zh-CN" dirty="0"/>
                        <a:t>E</a:t>
                      </a:r>
                      <a:r>
                        <a:rPr lang="en-US" altLang="zh-CN" baseline="-25000" dirty="0"/>
                        <a:t>th</a:t>
                      </a:r>
                      <a:r>
                        <a:rPr lang="en-US" altLang="zh-CN" dirty="0"/>
                        <a:t>(TeV) </a:t>
                      </a:r>
                      <a:endParaRPr lang="zh-CN" altLang="en-US" dirty="0"/>
                    </a:p>
                  </a:txBody>
                  <a:tcPr/>
                </a:tc>
                <a:tc>
                  <a:txBody>
                    <a:bodyPr/>
                    <a:lstStyle/>
                    <a:p>
                      <a:r>
                        <a:rPr lang="en-US" altLang="zh-CN" dirty="0"/>
                        <a:t>Cost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Timeline</a:t>
                      </a:r>
                      <a:endParaRPr lang="zh-CN" altLang="en-US" dirty="0"/>
                    </a:p>
                  </a:txBody>
                  <a:tcPr/>
                </a:tc>
                <a:extLst>
                  <a:ext uri="{0D108BD9-81ED-4DB2-BD59-A6C34878D82A}">
                    <a16:rowId xmlns:a16="http://schemas.microsoft.com/office/drawing/2014/main" val="3598218912"/>
                  </a:ext>
                </a:extLst>
              </a:tr>
              <a:tr h="370840">
                <a:tc>
                  <a:txBody>
                    <a:bodyPr/>
                    <a:lstStyle/>
                    <a:p>
                      <a:r>
                        <a:rPr lang="en-US" altLang="zh-CN" dirty="0"/>
                        <a:t>G2 </a:t>
                      </a:r>
                      <a:endParaRPr lang="zh-CN" altLang="en-US" dirty="0"/>
                    </a:p>
                  </a:txBody>
                  <a:tcPr/>
                </a:tc>
                <a:tc>
                  <a:txBody>
                    <a:bodyPr/>
                    <a:lstStyle/>
                    <a:p>
                      <a:r>
                        <a:rPr lang="en-US" altLang="zh-CN" dirty="0"/>
                        <a:t>240(340)</a:t>
                      </a:r>
                      <a:endParaRPr lang="zh-CN" altLang="en-US" dirty="0"/>
                    </a:p>
                  </a:txBody>
                  <a:tcPr/>
                </a:tc>
                <a:tc>
                  <a:txBody>
                    <a:bodyPr/>
                    <a:lstStyle/>
                    <a:p>
                      <a:r>
                        <a:rPr lang="en-US" altLang="zh-CN" dirty="0"/>
                        <a:t>86 </a:t>
                      </a:r>
                      <a:endParaRPr lang="zh-CN" altLang="en-US" dirty="0"/>
                    </a:p>
                  </a:txBody>
                  <a:tcPr/>
                </a:tc>
                <a:tc>
                  <a:txBody>
                    <a:bodyPr/>
                    <a:lstStyle/>
                    <a:p>
                      <a:r>
                        <a:rPr lang="en-US" altLang="zh-CN" dirty="0"/>
                        <a:t>17 </a:t>
                      </a:r>
                      <a:endParaRPr lang="zh-CN" altLang="en-US" dirty="0"/>
                    </a:p>
                  </a:txBody>
                  <a:tcPr/>
                </a:tc>
                <a:tc>
                  <a:txBody>
                    <a:bodyPr/>
                    <a:lstStyle/>
                    <a:p>
                      <a:r>
                        <a:rPr lang="en-US" altLang="zh-CN" dirty="0"/>
                        <a:t>5160 </a:t>
                      </a:r>
                      <a:endParaRPr lang="zh-CN" altLang="en-US" dirty="0"/>
                    </a:p>
                  </a:txBody>
                  <a:tcPr/>
                </a:tc>
                <a:tc>
                  <a:txBody>
                    <a:bodyPr/>
                    <a:lstStyle/>
                    <a:p>
                      <a:r>
                        <a:rPr lang="en-US" altLang="zh-CN" dirty="0"/>
                        <a:t>4.7(10)</a:t>
                      </a:r>
                      <a:endParaRPr lang="zh-CN" altLang="en-US" dirty="0"/>
                    </a:p>
                  </a:txBody>
                  <a:tcPr/>
                </a:tc>
                <a:tc>
                  <a:txBody>
                    <a:bodyPr/>
                    <a:lstStyle/>
                    <a:p>
                      <a:r>
                        <a:rPr lang="en-US" altLang="zh-CN" dirty="0"/>
                        <a:t>1.0</a:t>
                      </a:r>
                      <a:endParaRPr lang="zh-CN" altLang="en-US" dirty="0"/>
                    </a:p>
                  </a:txBody>
                  <a:tcPr/>
                </a:tc>
                <a:tc>
                  <a:txBody>
                    <a:bodyPr/>
                    <a:lstStyle/>
                    <a:p>
                      <a:r>
                        <a:rPr lang="en-US" altLang="zh-CN" dirty="0"/>
                        <a:t>&gt;1000 </a:t>
                      </a:r>
                      <a:endParaRPr lang="zh-CN" altLang="en-US" dirty="0"/>
                    </a:p>
                  </a:txBody>
                  <a:tcPr/>
                </a:tc>
                <a:tc>
                  <a:txBody>
                    <a:bodyPr/>
                    <a:lstStyle/>
                    <a:p>
                      <a:r>
                        <a:rPr lang="en-US" altLang="zh-CN" dirty="0"/>
                        <a:t>~$300M </a:t>
                      </a:r>
                      <a:endParaRPr lang="zh-CN" altLang="en-US" dirty="0"/>
                    </a:p>
                  </a:txBody>
                  <a:tcPr/>
                </a:tc>
                <a:tc>
                  <a:txBody>
                    <a:bodyPr/>
                    <a:lstStyle/>
                    <a:p>
                      <a:r>
                        <a:rPr lang="en-US" altLang="zh-CN" dirty="0"/>
                        <a:t>?</a:t>
                      </a:r>
                      <a:endParaRPr lang="zh-CN" altLang="en-US" dirty="0"/>
                    </a:p>
                  </a:txBody>
                  <a:tcPr/>
                </a:tc>
                <a:extLst>
                  <a:ext uri="{0D108BD9-81ED-4DB2-BD59-A6C34878D82A}">
                    <a16:rowId xmlns:a16="http://schemas.microsoft.com/office/drawing/2014/main" val="374399433"/>
                  </a:ext>
                </a:extLst>
              </a:tr>
              <a:tr h="370840">
                <a:tc>
                  <a:txBody>
                    <a:bodyPr/>
                    <a:lstStyle/>
                    <a:p>
                      <a:r>
                        <a:rPr lang="en-US" altLang="zh-CN" dirty="0"/>
                        <a:t>ARCA</a:t>
                      </a:r>
                      <a:endParaRPr lang="zh-CN" altLang="en-US" dirty="0"/>
                    </a:p>
                  </a:txBody>
                  <a:tcPr/>
                </a:tc>
                <a:tc>
                  <a:txBody>
                    <a:bodyPr/>
                    <a:lstStyle/>
                    <a:p>
                      <a:r>
                        <a:rPr lang="en-US" altLang="zh-CN" dirty="0"/>
                        <a:t>90 </a:t>
                      </a:r>
                      <a:endParaRPr lang="zh-CN" altLang="en-US" dirty="0"/>
                    </a:p>
                  </a:txBody>
                  <a:tcPr/>
                </a:tc>
                <a:tc>
                  <a:txBody>
                    <a:bodyPr/>
                    <a:lstStyle/>
                    <a:p>
                      <a:r>
                        <a:rPr lang="en-US" altLang="zh-CN" dirty="0"/>
                        <a:t>230(690) </a:t>
                      </a:r>
                      <a:endParaRPr lang="zh-CN" altLang="en-US" dirty="0"/>
                    </a:p>
                  </a:txBody>
                  <a:tcPr/>
                </a:tc>
                <a:tc>
                  <a:txBody>
                    <a:bodyPr/>
                    <a:lstStyle/>
                    <a:p>
                      <a:r>
                        <a:rPr lang="en-US" altLang="zh-CN" dirty="0"/>
                        <a:t>36 </a:t>
                      </a:r>
                      <a:endParaRPr lang="zh-CN" altLang="en-US" dirty="0"/>
                    </a:p>
                  </a:txBody>
                  <a:tcPr/>
                </a:tc>
                <a:tc>
                  <a:txBody>
                    <a:bodyPr/>
                    <a:lstStyle/>
                    <a:p>
                      <a:r>
                        <a:rPr lang="en-US" altLang="zh-CN" dirty="0"/>
                        <a:t>4140(X3) </a:t>
                      </a:r>
                      <a:endParaRPr lang="zh-CN" altLang="en-US" dirty="0"/>
                    </a:p>
                  </a:txBody>
                  <a:tcPr/>
                </a:tc>
                <a:tc>
                  <a:txBody>
                    <a:bodyPr/>
                    <a:lstStyle/>
                    <a:p>
                      <a:r>
                        <a:rPr lang="en-US" altLang="zh-CN" dirty="0"/>
                        <a:t>1.5(4.5) </a:t>
                      </a:r>
                      <a:endParaRPr lang="zh-CN" altLang="en-US" dirty="0"/>
                    </a:p>
                  </a:txBody>
                  <a:tcPr/>
                </a:tc>
                <a:tc>
                  <a:txBody>
                    <a:bodyPr/>
                    <a:lstStyle/>
                    <a:p>
                      <a:r>
                        <a:rPr lang="en-US" altLang="zh-CN" dirty="0"/>
                        <a:t>0.6</a:t>
                      </a:r>
                      <a:endParaRPr lang="zh-CN" altLang="en-US" dirty="0"/>
                    </a:p>
                  </a:txBody>
                  <a:tcPr/>
                </a:tc>
                <a:tc>
                  <a:txBody>
                    <a:bodyPr/>
                    <a:lstStyle/>
                    <a:p>
                      <a:r>
                        <a:rPr lang="en-US" altLang="zh-CN" dirty="0"/>
                        <a:t>10?</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$81M(X3)</a:t>
                      </a:r>
                      <a:endParaRPr lang="zh-CN" altLang="en-US" dirty="0"/>
                    </a:p>
                  </a:txBody>
                  <a:tcPr/>
                </a:tc>
                <a:tc>
                  <a:txBody>
                    <a:bodyPr/>
                    <a:lstStyle/>
                    <a:p>
                      <a:r>
                        <a:rPr lang="en-US" altLang="zh-CN" dirty="0"/>
                        <a:t>2020(?)</a:t>
                      </a:r>
                      <a:endParaRPr lang="zh-CN" altLang="en-US" dirty="0"/>
                    </a:p>
                  </a:txBody>
                  <a:tcPr/>
                </a:tc>
                <a:extLst>
                  <a:ext uri="{0D108BD9-81ED-4DB2-BD59-A6C34878D82A}">
                    <a16:rowId xmlns:a16="http://schemas.microsoft.com/office/drawing/2014/main" val="2792883536"/>
                  </a:ext>
                </a:extLst>
              </a:tr>
              <a:tr h="370840">
                <a:tc>
                  <a:txBody>
                    <a:bodyPr/>
                    <a:lstStyle/>
                    <a:p>
                      <a:r>
                        <a:rPr lang="en-US" altLang="zh-CN" dirty="0"/>
                        <a:t>GVD</a:t>
                      </a:r>
                      <a:endParaRPr lang="zh-CN" altLang="en-US" dirty="0"/>
                    </a:p>
                  </a:txBody>
                  <a:tcPr/>
                </a:tc>
                <a:tc>
                  <a:txBody>
                    <a:bodyPr/>
                    <a:lstStyle/>
                    <a:p>
                      <a:r>
                        <a:rPr lang="en-US" altLang="zh-CN" dirty="0"/>
                        <a:t>60 </a:t>
                      </a:r>
                      <a:endParaRPr lang="zh-CN" altLang="en-US" dirty="0"/>
                    </a:p>
                  </a:txBody>
                  <a:tcPr/>
                </a:tc>
                <a:tc>
                  <a:txBody>
                    <a:bodyPr/>
                    <a:lstStyle/>
                    <a:p>
                      <a:r>
                        <a:rPr lang="en-US" altLang="zh-CN" dirty="0"/>
                        <a:t>72 </a:t>
                      </a:r>
                      <a:endParaRPr lang="zh-CN" altLang="en-US" dirty="0"/>
                    </a:p>
                  </a:txBody>
                  <a:tcPr/>
                </a:tc>
                <a:tc>
                  <a:txBody>
                    <a:bodyPr/>
                    <a:lstStyle/>
                    <a:p>
                      <a:r>
                        <a:rPr lang="en-US" altLang="zh-CN" dirty="0"/>
                        <a:t>15 </a:t>
                      </a:r>
                      <a:endParaRPr lang="zh-CN" altLang="en-US" dirty="0"/>
                    </a:p>
                  </a:txBody>
                  <a:tcPr/>
                </a:tc>
                <a:tc>
                  <a:txBody>
                    <a:bodyPr/>
                    <a:lstStyle/>
                    <a:p>
                      <a:r>
                        <a:rPr lang="en-US" altLang="zh-CN" dirty="0"/>
                        <a:t>2592 </a:t>
                      </a:r>
                      <a:endParaRPr lang="zh-CN" altLang="en-US" dirty="0"/>
                    </a:p>
                  </a:txBody>
                  <a:tcPr/>
                </a:tc>
                <a:tc>
                  <a:txBody>
                    <a:bodyPr/>
                    <a:lstStyle/>
                    <a:p>
                      <a:r>
                        <a:rPr lang="en-US" altLang="zh-CN" dirty="0"/>
                        <a:t>0.1 </a:t>
                      </a:r>
                      <a:endParaRPr lang="zh-CN" altLang="en-US" dirty="0"/>
                    </a:p>
                  </a:txBody>
                  <a:tcPr/>
                </a:tc>
                <a:tc>
                  <a:txBody>
                    <a:bodyPr/>
                    <a:lstStyle/>
                    <a:p>
                      <a:r>
                        <a:rPr lang="en-US" altLang="zh-CN" dirty="0"/>
                        <a:t>0.5</a:t>
                      </a:r>
                      <a:endParaRPr lang="zh-CN" altLang="en-US" dirty="0"/>
                    </a:p>
                  </a:txBody>
                  <a:tcPr/>
                </a:tc>
                <a:tc>
                  <a:txBody>
                    <a:bodyPr/>
                    <a:lstStyle/>
                    <a:p>
                      <a:r>
                        <a:rPr lang="en-US" altLang="zh-CN" dirty="0"/>
                        <a:t>10 </a:t>
                      </a:r>
                      <a:endParaRPr lang="zh-CN" altLang="en-US" dirty="0"/>
                    </a:p>
                  </a:txBody>
                  <a:tcPr/>
                </a:tc>
                <a:tc>
                  <a:txBody>
                    <a:bodyPr/>
                    <a:lstStyle/>
                    <a:p>
                      <a:r>
                        <a:rPr lang="zh-CN" altLang="en-US" dirty="0"/>
                        <a:t>？</a:t>
                      </a:r>
                    </a:p>
                  </a:txBody>
                  <a:tcPr/>
                </a:tc>
                <a:tc>
                  <a:txBody>
                    <a:bodyPr/>
                    <a:lstStyle/>
                    <a:p>
                      <a:r>
                        <a:rPr lang="en-US" altLang="zh-CN" dirty="0"/>
                        <a:t>2021</a:t>
                      </a:r>
                      <a:endParaRPr lang="zh-CN" altLang="en-US" dirty="0"/>
                    </a:p>
                  </a:txBody>
                  <a:tcPr/>
                </a:tc>
                <a:extLst>
                  <a:ext uri="{0D108BD9-81ED-4DB2-BD59-A6C34878D82A}">
                    <a16:rowId xmlns:a16="http://schemas.microsoft.com/office/drawing/2014/main" val="3137236782"/>
                  </a:ext>
                </a:extLst>
              </a:tr>
            </a:tbl>
          </a:graphicData>
        </a:graphic>
      </p:graphicFrame>
      <p:sp>
        <p:nvSpPr>
          <p:cNvPr id="8" name="灯片编号占位符 7">
            <a:extLst>
              <a:ext uri="{FF2B5EF4-FFF2-40B4-BE49-F238E27FC236}">
                <a16:creationId xmlns:a16="http://schemas.microsoft.com/office/drawing/2014/main" id="{47E9AA7D-3B2E-4D8F-81F2-152F3D2EA8F2}"/>
              </a:ext>
            </a:extLst>
          </p:cNvPr>
          <p:cNvSpPr>
            <a:spLocks noGrp="1"/>
          </p:cNvSpPr>
          <p:nvPr>
            <p:ph type="sldNum" sz="quarter" idx="12"/>
          </p:nvPr>
        </p:nvSpPr>
        <p:spPr/>
        <p:txBody>
          <a:bodyPr/>
          <a:lstStyle/>
          <a:p>
            <a:fld id="{565CE74E-AB26-4998-AD42-012C4C1AD076}" type="slidenum">
              <a:rPr lang="zh-CN" altLang="en-US" smtClean="0"/>
              <a:t>12</a:t>
            </a:fld>
            <a:endParaRPr lang="zh-CN" altLang="en-US"/>
          </a:p>
        </p:txBody>
      </p:sp>
      <p:sp>
        <p:nvSpPr>
          <p:cNvPr id="4" name="内容占位符 2"/>
          <p:cNvSpPr txBox="1">
            <a:spLocks/>
          </p:cNvSpPr>
          <p:nvPr/>
        </p:nvSpPr>
        <p:spPr>
          <a:xfrm>
            <a:off x="838199" y="3806826"/>
            <a:ext cx="11330355" cy="2031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2400" dirty="0"/>
          </a:p>
        </p:txBody>
      </p:sp>
      <p:sp>
        <p:nvSpPr>
          <p:cNvPr id="5" name="内容占位符 2"/>
          <p:cNvSpPr txBox="1">
            <a:spLocks/>
          </p:cNvSpPr>
          <p:nvPr/>
        </p:nvSpPr>
        <p:spPr>
          <a:xfrm>
            <a:off x="82550" y="4079102"/>
            <a:ext cx="11678142" cy="25588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Physics goals: </a:t>
            </a:r>
          </a:p>
          <a:p>
            <a:pPr lvl="1"/>
            <a:r>
              <a:rPr lang="en-US" altLang="zh-CN" sz="2000" dirty="0"/>
              <a:t>G2 is pretty clear for UHE </a:t>
            </a:r>
            <a:r>
              <a:rPr lang="en-US" altLang="zh-CN" sz="2000" dirty="0">
                <a:sym typeface="Symbol" panose="05050102010706020507" pitchFamily="18" charset="2"/>
              </a:rPr>
              <a:t>-astronomy, threshold is high.</a:t>
            </a:r>
          </a:p>
          <a:p>
            <a:pPr lvl="1"/>
            <a:endParaRPr lang="en-US" altLang="zh-CN" sz="2000" dirty="0">
              <a:sym typeface="Symbol" panose="05050102010706020507" pitchFamily="18" charset="2"/>
            </a:endParaRPr>
          </a:p>
          <a:p>
            <a:pPr lvl="1"/>
            <a:r>
              <a:rPr lang="en-US" altLang="zh-CN" sz="2000" dirty="0">
                <a:sym typeface="Symbol" panose="05050102010706020507" pitchFamily="18" charset="2"/>
              </a:rPr>
              <a:t>ARCA-2.0 is also clear, for single galactic source, 0.2 event/</a:t>
            </a:r>
            <a:r>
              <a:rPr lang="en-US" altLang="zh-CN" sz="2000" dirty="0" err="1">
                <a:sym typeface="Symbol" panose="05050102010706020507" pitchFamily="18" charset="2"/>
              </a:rPr>
              <a:t>yr</a:t>
            </a:r>
            <a:r>
              <a:rPr lang="en-US" altLang="zh-CN" sz="2000" dirty="0">
                <a:sym typeface="Symbol" panose="05050102010706020507" pitchFamily="18" charset="2"/>
              </a:rPr>
              <a:t> above 100 TeV, is not good enough for real astronomical research, but is good for stacking detection ~10 event/</a:t>
            </a:r>
            <a:r>
              <a:rPr lang="en-US" altLang="zh-CN" sz="2000" dirty="0" err="1">
                <a:sym typeface="Symbol" panose="05050102010706020507" pitchFamily="18" charset="2"/>
              </a:rPr>
              <a:t>yr</a:t>
            </a:r>
            <a:r>
              <a:rPr lang="en-US" altLang="zh-CN" sz="2000" dirty="0">
                <a:sym typeface="Symbol" panose="05050102010706020507" pitchFamily="18" charset="2"/>
              </a:rPr>
              <a:t> including galactic diffused flux</a:t>
            </a:r>
          </a:p>
          <a:p>
            <a:pPr lvl="1"/>
            <a:r>
              <a:rPr lang="en-US" altLang="zh-CN" sz="2000" dirty="0">
                <a:sym typeface="Symbol" panose="05050102010706020507" pitchFamily="18" charset="2"/>
              </a:rPr>
              <a:t>ARCA-3.0 is able to carry out real astronomic research, but it is simply too costly </a:t>
            </a:r>
          </a:p>
          <a:p>
            <a:pPr lvl="1"/>
            <a:endParaRPr lang="en-US" altLang="zh-CN" sz="2000" dirty="0">
              <a:sym typeface="Symbol" panose="05050102010706020507" pitchFamily="18" charset="2"/>
            </a:endParaRPr>
          </a:p>
          <a:p>
            <a:pPr lvl="1"/>
            <a:r>
              <a:rPr lang="en-US" altLang="zh-CN" sz="2000" dirty="0">
                <a:sym typeface="Symbol" panose="05050102010706020507" pitchFamily="18" charset="2"/>
              </a:rPr>
              <a:t>GVD is still too small to carry out astronomic research in UHE domain.</a:t>
            </a:r>
            <a:endParaRPr lang="zh-CN" altLang="en-US" sz="2000" dirty="0"/>
          </a:p>
        </p:txBody>
      </p:sp>
    </p:spTree>
    <p:extLst>
      <p:ext uri="{BB962C8B-B14F-4D97-AF65-F5344CB8AC3E}">
        <p14:creationId xmlns:p14="http://schemas.microsoft.com/office/powerpoint/2010/main" val="1829356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C80A447-A3A7-4786-8AD4-D0847BF2A04A}"/>
              </a:ext>
            </a:extLst>
          </p:cNvPr>
          <p:cNvSpPr>
            <a:spLocks noGrp="1"/>
          </p:cNvSpPr>
          <p:nvPr>
            <p:ph type="title"/>
          </p:nvPr>
        </p:nvSpPr>
        <p:spPr/>
        <p:txBody>
          <a:bodyPr>
            <a:normAutofit/>
          </a:bodyPr>
          <a:lstStyle/>
          <a:p>
            <a:r>
              <a:rPr lang="zh-CN" altLang="en-US" sz="6000" dirty="0"/>
              <a:t>实验规划和探测测器技术</a:t>
            </a:r>
          </a:p>
        </p:txBody>
      </p:sp>
      <p:sp>
        <p:nvSpPr>
          <p:cNvPr id="6" name="文本占位符 5">
            <a:extLst>
              <a:ext uri="{FF2B5EF4-FFF2-40B4-BE49-F238E27FC236}">
                <a16:creationId xmlns:a16="http://schemas.microsoft.com/office/drawing/2014/main" id="{D306D143-B384-4D7F-A2C3-0F0A66F02AE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E5F4461-CEA5-4397-A26D-8BF81C33BF02}"/>
              </a:ext>
            </a:extLst>
          </p:cNvPr>
          <p:cNvSpPr>
            <a:spLocks noGrp="1"/>
          </p:cNvSpPr>
          <p:nvPr>
            <p:ph type="sldNum" sz="quarter" idx="12"/>
          </p:nvPr>
        </p:nvSpPr>
        <p:spPr/>
        <p:txBody>
          <a:bodyPr/>
          <a:lstStyle/>
          <a:p>
            <a:fld id="{565CE74E-AB26-4998-AD42-012C4C1AD076}" type="slidenum">
              <a:rPr lang="zh-CN" altLang="en-US" smtClean="0"/>
              <a:t>13</a:t>
            </a:fld>
            <a:endParaRPr lang="zh-CN" altLang="en-US"/>
          </a:p>
        </p:txBody>
      </p:sp>
    </p:spTree>
    <p:extLst>
      <p:ext uri="{BB962C8B-B14F-4D97-AF65-F5344CB8AC3E}">
        <p14:creationId xmlns:p14="http://schemas.microsoft.com/office/powerpoint/2010/main" val="387290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2D8810C-61BE-4815-945C-80B846F431EF}"/>
              </a:ext>
            </a:extLst>
          </p:cNvPr>
          <p:cNvSpPr/>
          <p:nvPr/>
        </p:nvSpPr>
        <p:spPr>
          <a:xfrm>
            <a:off x="8095304" y="556708"/>
            <a:ext cx="3810368" cy="5744583"/>
          </a:xfrm>
          <a:prstGeom prst="rect">
            <a:avLst/>
          </a:prstGeom>
          <a:solidFill>
            <a:schemeClr val="accent1">
              <a:lumMod val="50000"/>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95B2B5BD-1CF3-4F8A-9339-872772FE8E3A}"/>
              </a:ext>
            </a:extLst>
          </p:cNvPr>
          <p:cNvSpPr>
            <a:spLocks noGrp="1"/>
          </p:cNvSpPr>
          <p:nvPr>
            <p:ph type="title"/>
          </p:nvPr>
        </p:nvSpPr>
        <p:spPr>
          <a:xfrm>
            <a:off x="528550" y="263527"/>
            <a:ext cx="10058400" cy="1450757"/>
          </a:xfrm>
        </p:spPr>
        <p:txBody>
          <a:bodyPr/>
          <a:lstStyle/>
          <a:p>
            <a:r>
              <a:rPr lang="zh-CN" altLang="en-US" dirty="0"/>
              <a:t>探测器的主要设想</a:t>
            </a:r>
          </a:p>
        </p:txBody>
      </p:sp>
      <p:sp>
        <p:nvSpPr>
          <p:cNvPr id="3" name="内容占位符 2">
            <a:extLst>
              <a:ext uri="{FF2B5EF4-FFF2-40B4-BE49-F238E27FC236}">
                <a16:creationId xmlns:a16="http://schemas.microsoft.com/office/drawing/2014/main" id="{DBBE85F5-B781-4A42-8FFA-3DB2118684A0}"/>
              </a:ext>
            </a:extLst>
          </p:cNvPr>
          <p:cNvSpPr>
            <a:spLocks noGrp="1"/>
          </p:cNvSpPr>
          <p:nvPr>
            <p:ph idx="1"/>
          </p:nvPr>
        </p:nvSpPr>
        <p:spPr>
          <a:xfrm>
            <a:off x="286328" y="1940013"/>
            <a:ext cx="10205719" cy="3879600"/>
          </a:xfrm>
        </p:spPr>
        <p:txBody>
          <a:bodyPr>
            <a:normAutofit fontScale="92500" lnSpcReduction="10000"/>
          </a:bodyPr>
          <a:lstStyle/>
          <a:p>
            <a:pPr marL="457200" indent="-457200">
              <a:buFont typeface="+mj-lt"/>
              <a:buAutoNum type="arabicPeriod"/>
            </a:pPr>
            <a:r>
              <a:rPr lang="zh-CN" altLang="en-US" sz="1900" dirty="0"/>
              <a:t>测量对象：</a:t>
            </a:r>
            <a:r>
              <a:rPr lang="en-US" altLang="zh-CN" sz="1800" dirty="0">
                <a:solidFill>
                  <a:srgbClr val="FF0000"/>
                </a:solidFill>
              </a:rPr>
              <a:t>UHE </a:t>
            </a:r>
            <a:r>
              <a:rPr lang="en-US" altLang="zh-CN" sz="1800" dirty="0">
                <a:solidFill>
                  <a:srgbClr val="FF0000"/>
                </a:solidFill>
                <a:sym typeface="Symbol" panose="05050102010706020507" pitchFamily="18" charset="2"/>
              </a:rPr>
              <a:t>-astronomy (100+ TeV)</a:t>
            </a:r>
            <a:endParaRPr lang="en-US" altLang="zh-CN" sz="1900" dirty="0"/>
          </a:p>
          <a:p>
            <a:pPr marL="457200" indent="-457200">
              <a:buFont typeface="+mj-lt"/>
              <a:buAutoNum type="arabicPeriod"/>
            </a:pPr>
            <a:r>
              <a:rPr lang="zh-CN" altLang="en-US" sz="1900" dirty="0"/>
              <a:t>探测器面积：</a:t>
            </a:r>
            <a:r>
              <a:rPr lang="en-US" altLang="zh-CN" sz="1900" dirty="0"/>
              <a:t>6</a:t>
            </a:r>
            <a:r>
              <a:rPr lang="zh-CN" altLang="en-US" sz="1900" dirty="0"/>
              <a:t>*</a:t>
            </a:r>
            <a:r>
              <a:rPr lang="en-US" altLang="zh-CN" sz="1900" dirty="0"/>
              <a:t>6=36Km</a:t>
            </a:r>
            <a:r>
              <a:rPr lang="en-US" altLang="zh-CN" sz="1900" baseline="30000" dirty="0"/>
              <a:t>2</a:t>
            </a:r>
            <a:r>
              <a:rPr lang="zh-CN" altLang="en-US" sz="1900" dirty="0"/>
              <a:t> （</a:t>
            </a:r>
            <a:r>
              <a:rPr lang="en-US" altLang="zh-CN" sz="1900" dirty="0"/>
              <a:t>~100X </a:t>
            </a:r>
            <a:r>
              <a:rPr lang="en-US" altLang="zh-CN" sz="1900" dirty="0" err="1"/>
              <a:t>IceCube</a:t>
            </a:r>
            <a:r>
              <a:rPr lang="zh-CN" altLang="en-US" sz="1900" dirty="0"/>
              <a:t>）。</a:t>
            </a:r>
            <a:endParaRPr lang="en-US" altLang="zh-CN" sz="1900" dirty="0"/>
          </a:p>
          <a:p>
            <a:pPr lvl="1"/>
            <a:r>
              <a:rPr lang="en-US" altLang="zh-CN" b="1" dirty="0">
                <a:solidFill>
                  <a:srgbClr val="002060"/>
                </a:solidFill>
                <a:sym typeface="Symbol" panose="05050102010706020507" pitchFamily="18" charset="2"/>
              </a:rPr>
              <a:t>Single source </a:t>
            </a:r>
            <a:r>
              <a:rPr lang="en-US" altLang="zh-CN" dirty="0">
                <a:sym typeface="Symbol" panose="05050102010706020507" pitchFamily="18" charset="2"/>
              </a:rPr>
              <a:t>detection requires </a:t>
            </a:r>
            <a:r>
              <a:rPr lang="en-US" altLang="zh-CN" b="1" dirty="0">
                <a:solidFill>
                  <a:srgbClr val="FF0000"/>
                </a:solidFill>
                <a:sym typeface="Symbol" panose="05050102010706020507" pitchFamily="18" charset="2"/>
              </a:rPr>
              <a:t>36 km</a:t>
            </a:r>
            <a:r>
              <a:rPr lang="en-US" altLang="zh-CN" b="1" baseline="30000" dirty="0">
                <a:solidFill>
                  <a:srgbClr val="FF0000"/>
                </a:solidFill>
                <a:sym typeface="Symbol" panose="05050102010706020507" pitchFamily="18" charset="2"/>
              </a:rPr>
              <a:t>2</a:t>
            </a:r>
            <a:r>
              <a:rPr lang="en-US" altLang="zh-CN" dirty="0">
                <a:sym typeface="Symbol" panose="05050102010706020507" pitchFamily="18" charset="2"/>
              </a:rPr>
              <a:t> (</a:t>
            </a:r>
            <a:r>
              <a:rPr lang="en-US" altLang="zh-CN" dirty="0">
                <a:solidFill>
                  <a:srgbClr val="FF0000"/>
                </a:solidFill>
                <a:sym typeface="Symbol" panose="05050102010706020507" pitchFamily="18" charset="2"/>
              </a:rPr>
              <a:t>~</a:t>
            </a:r>
            <a:r>
              <a:rPr lang="en-US" altLang="zh-CN" b="1" dirty="0">
                <a:solidFill>
                  <a:srgbClr val="FF0000"/>
                </a:solidFill>
                <a:sym typeface="Symbol" panose="05050102010706020507" pitchFamily="18" charset="2"/>
              </a:rPr>
              <a:t>100X  </a:t>
            </a:r>
            <a:r>
              <a:rPr lang="en-US" altLang="zh-CN" b="1" dirty="0" err="1">
                <a:solidFill>
                  <a:srgbClr val="FF0000"/>
                </a:solidFill>
                <a:sym typeface="Symbol" panose="05050102010706020507" pitchFamily="18" charset="2"/>
              </a:rPr>
              <a:t>IceCube</a:t>
            </a:r>
            <a:r>
              <a:rPr lang="en-US" altLang="zh-CN" dirty="0">
                <a:sym typeface="Symbol" panose="05050102010706020507" pitchFamily="18" charset="2"/>
              </a:rPr>
              <a:t>), </a:t>
            </a:r>
            <a:r>
              <a:rPr lang="en-US" altLang="zh-CN" b="1" dirty="0">
                <a:solidFill>
                  <a:srgbClr val="00B050"/>
                </a:solidFill>
                <a:sym typeface="Symbol" panose="05050102010706020507" pitchFamily="18" charset="2"/>
              </a:rPr>
              <a:t>4 event/</a:t>
            </a:r>
            <a:r>
              <a:rPr lang="en-US" altLang="zh-CN" b="1" dirty="0" err="1">
                <a:solidFill>
                  <a:srgbClr val="00B050"/>
                </a:solidFill>
                <a:sym typeface="Symbol" panose="05050102010706020507" pitchFamily="18" charset="2"/>
              </a:rPr>
              <a:t>yr</a:t>
            </a:r>
            <a:r>
              <a:rPr lang="en-US" altLang="zh-CN" b="1" dirty="0">
                <a:solidFill>
                  <a:srgbClr val="00B050"/>
                </a:solidFill>
                <a:sym typeface="Symbol" panose="05050102010706020507" pitchFamily="18" charset="2"/>
              </a:rPr>
              <a:t> </a:t>
            </a:r>
            <a:r>
              <a:rPr lang="en-US" altLang="zh-CN" dirty="0">
                <a:sym typeface="Symbol" panose="05050102010706020507" pitchFamily="18" charset="2"/>
              </a:rPr>
              <a:t>above 100 TeV</a:t>
            </a:r>
          </a:p>
          <a:p>
            <a:pPr lvl="1"/>
            <a:r>
              <a:rPr lang="en-US" altLang="zh-CN" dirty="0">
                <a:sym typeface="Symbol" panose="05050102010706020507" pitchFamily="18" charset="2"/>
              </a:rPr>
              <a:t>At least </a:t>
            </a:r>
            <a:r>
              <a:rPr lang="en-US" altLang="zh-CN" b="1" dirty="0">
                <a:solidFill>
                  <a:srgbClr val="FF0000"/>
                </a:solidFill>
                <a:sym typeface="Symbol" panose="05050102010706020507" pitchFamily="18" charset="2"/>
              </a:rPr>
              <a:t>10 sources </a:t>
            </a:r>
            <a:r>
              <a:rPr lang="en-US" altLang="zh-CN" dirty="0">
                <a:sym typeface="Symbol" panose="05050102010706020507" pitchFamily="18" charset="2"/>
              </a:rPr>
              <a:t>according to operation of 1/2-LHAASO </a:t>
            </a:r>
            <a:r>
              <a:rPr lang="en-US" altLang="zh-CN" dirty="0"/>
              <a:t> in 2020</a:t>
            </a:r>
          </a:p>
          <a:p>
            <a:pPr lvl="1"/>
            <a:r>
              <a:rPr lang="en-US" altLang="zh-CN" dirty="0"/>
              <a:t>At least double the number of sources outside our galaxy </a:t>
            </a:r>
          </a:p>
          <a:p>
            <a:pPr marL="0" indent="0">
              <a:buNone/>
            </a:pPr>
            <a:endParaRPr lang="en-US" altLang="zh-CN" sz="1900" b="1" dirty="0"/>
          </a:p>
          <a:p>
            <a:pPr marL="0" indent="0">
              <a:buNone/>
            </a:pPr>
            <a:r>
              <a:rPr lang="zh-CN" altLang="en-US" sz="1900" b="1" dirty="0"/>
              <a:t>如果布置在</a:t>
            </a:r>
            <a:r>
              <a:rPr lang="en-US" altLang="zh-CN" sz="1900" b="1" dirty="0"/>
              <a:t>Baikal</a:t>
            </a:r>
            <a:r>
              <a:rPr lang="zh-CN" altLang="en-US" sz="1900" b="1" dirty="0"/>
              <a:t>（ </a:t>
            </a:r>
            <a:r>
              <a:rPr lang="en-US" altLang="zh-CN" sz="1900" b="1" dirty="0">
                <a:sym typeface="Symbol" panose="05050102010706020507" pitchFamily="18" charset="2"/>
              </a:rPr>
              <a:t></a:t>
            </a:r>
            <a:r>
              <a:rPr lang="en-US" altLang="zh-CN" sz="1900" b="1" baseline="-25000" dirty="0"/>
              <a:t>a</a:t>
            </a:r>
            <a:r>
              <a:rPr lang="en-US" altLang="zh-CN" sz="1900" b="1" dirty="0"/>
              <a:t>~22 m</a:t>
            </a:r>
            <a:r>
              <a:rPr lang="zh-CN" altLang="en-US" sz="1900" b="1" dirty="0"/>
              <a:t>），基本构造如下：</a:t>
            </a:r>
            <a:endParaRPr lang="en-US" altLang="zh-CN" sz="1900" b="1" dirty="0"/>
          </a:p>
          <a:p>
            <a:pPr marL="365760" indent="-457200">
              <a:buFont typeface="+mj-lt"/>
              <a:buAutoNum type="arabicPeriod"/>
            </a:pPr>
            <a:r>
              <a:rPr lang="en-US" altLang="zh-CN" sz="1900" dirty="0" err="1"/>
              <a:t>D</a:t>
            </a:r>
            <a:r>
              <a:rPr lang="en-US" altLang="zh-CN" sz="1900" baseline="-25000" dirty="0" err="1"/>
              <a:t>string</a:t>
            </a:r>
            <a:r>
              <a:rPr lang="en-US" altLang="zh-CN" sz="1900" baseline="-25000" dirty="0"/>
              <a:t> </a:t>
            </a:r>
            <a:r>
              <a:rPr lang="en-US" altLang="zh-CN" sz="1900" dirty="0"/>
              <a:t>~ </a:t>
            </a:r>
            <a:r>
              <a:rPr lang="en-US" altLang="zh-CN" sz="1900" b="1" dirty="0">
                <a:solidFill>
                  <a:srgbClr val="FF0000"/>
                </a:solidFill>
              </a:rPr>
              <a:t>130 m</a:t>
            </a:r>
            <a:r>
              <a:rPr lang="en-US" altLang="zh-CN" sz="1900" dirty="0"/>
              <a:t>  </a:t>
            </a:r>
            <a:r>
              <a:rPr lang="zh-CN" altLang="en-US" sz="1900" dirty="0"/>
              <a:t>；</a:t>
            </a:r>
            <a:endParaRPr lang="en-US" altLang="zh-CN" sz="1900" dirty="0"/>
          </a:p>
          <a:p>
            <a:pPr marL="365760" indent="-457200">
              <a:buFont typeface="+mj-lt"/>
              <a:buAutoNum type="arabicPeriod"/>
            </a:pPr>
            <a:r>
              <a:rPr lang="en-US" altLang="zh-CN" sz="1900" dirty="0"/>
              <a:t>D</a:t>
            </a:r>
            <a:r>
              <a:rPr lang="en-US" altLang="zh-CN" sz="1900" baseline="-25000" dirty="0"/>
              <a:t>OM</a:t>
            </a:r>
            <a:r>
              <a:rPr lang="en-US" altLang="zh-CN" sz="1900" dirty="0"/>
              <a:t>   ~</a:t>
            </a:r>
            <a:r>
              <a:rPr lang="en-US" altLang="zh-CN" sz="1900" b="1" dirty="0">
                <a:solidFill>
                  <a:srgbClr val="FF0000"/>
                </a:solidFill>
              </a:rPr>
              <a:t>36 m</a:t>
            </a:r>
            <a:r>
              <a:rPr lang="en-US" altLang="zh-CN" sz="1900" dirty="0"/>
              <a:t>  </a:t>
            </a:r>
            <a:r>
              <a:rPr lang="zh-CN" altLang="en-US" sz="1900" dirty="0"/>
              <a:t>为了达到较好的角度重建；</a:t>
            </a:r>
            <a:endParaRPr lang="en-US" altLang="zh-CN" sz="1900" dirty="0"/>
          </a:p>
          <a:p>
            <a:pPr marL="365760" indent="-457200">
              <a:buFont typeface="+mj-lt"/>
              <a:buAutoNum type="arabicPeriod"/>
            </a:pPr>
            <a:r>
              <a:rPr lang="zh-CN" altLang="en-US" sz="1900" dirty="0"/>
              <a:t>为了测量事例的</a:t>
            </a:r>
            <a:r>
              <a:rPr lang="en-US" altLang="zh-CN" sz="1900" dirty="0"/>
              <a:t>cascade</a:t>
            </a:r>
            <a:r>
              <a:rPr lang="zh-CN" altLang="en-US" sz="1900" dirty="0"/>
              <a:t>分布，每串长度 </a:t>
            </a:r>
            <a:r>
              <a:rPr lang="en-US" altLang="zh-CN" sz="1900" dirty="0"/>
              <a:t>H is </a:t>
            </a:r>
            <a:r>
              <a:rPr lang="en-US" altLang="zh-CN" sz="1900" b="1" dirty="0">
                <a:solidFill>
                  <a:srgbClr val="FF0000"/>
                </a:solidFill>
              </a:rPr>
              <a:t>0.9 km </a:t>
            </a:r>
            <a:r>
              <a:rPr lang="zh-CN" altLang="en-US" sz="1900" dirty="0"/>
              <a:t>；</a:t>
            </a:r>
            <a:endParaRPr lang="en-US" altLang="zh-CN" sz="1900" dirty="0"/>
          </a:p>
          <a:p>
            <a:pPr marL="365760" indent="-457200">
              <a:buFont typeface="+mj-lt"/>
              <a:buAutoNum type="arabicPeriod"/>
            </a:pPr>
            <a:r>
              <a:rPr lang="en-US" altLang="zh-CN" b="1" dirty="0"/>
              <a:t>2130 </a:t>
            </a:r>
            <a:r>
              <a:rPr lang="zh-CN" altLang="en-US" b="1" dirty="0"/>
              <a:t>串</a:t>
            </a:r>
            <a:r>
              <a:rPr lang="en-US" altLang="zh-CN" b="1" dirty="0"/>
              <a:t>, </a:t>
            </a:r>
            <a:r>
              <a:rPr lang="zh-CN" altLang="en-US" b="1" dirty="0"/>
              <a:t>每串有</a:t>
            </a:r>
            <a:r>
              <a:rPr lang="en-US" altLang="zh-CN" b="1" dirty="0"/>
              <a:t> 25</a:t>
            </a:r>
            <a:r>
              <a:rPr lang="zh-CN" altLang="en-US" b="1" dirty="0"/>
              <a:t>个光敏探头，</a:t>
            </a:r>
            <a:r>
              <a:rPr lang="en-US" altLang="zh-CN" b="1" dirty="0"/>
              <a:t>~53K OMs</a:t>
            </a:r>
            <a:r>
              <a:rPr lang="zh-CN" altLang="en-US" b="1" dirty="0"/>
              <a:t>。</a:t>
            </a:r>
            <a:endParaRPr lang="en-US" altLang="zh-CN" b="1" dirty="0"/>
          </a:p>
          <a:p>
            <a:pPr marL="544068" lvl="1" indent="-342900">
              <a:buFont typeface="+mj-lt"/>
              <a:buAutoNum type="arabicPeriod"/>
            </a:pPr>
            <a:endParaRPr lang="en-US" altLang="zh-CN" dirty="0">
              <a:sym typeface="Symbol" panose="05050102010706020507" pitchFamily="18" charset="2"/>
            </a:endParaRPr>
          </a:p>
          <a:p>
            <a:endParaRPr lang="en-US" altLang="zh-CN" dirty="0"/>
          </a:p>
          <a:p>
            <a:endParaRPr lang="zh-CN" altLang="en-US" dirty="0"/>
          </a:p>
        </p:txBody>
      </p:sp>
      <p:sp>
        <p:nvSpPr>
          <p:cNvPr id="4" name="灯片编号占位符 3">
            <a:extLst>
              <a:ext uri="{FF2B5EF4-FFF2-40B4-BE49-F238E27FC236}">
                <a16:creationId xmlns:a16="http://schemas.microsoft.com/office/drawing/2014/main" id="{7A80C5FC-CA3B-4717-8FD9-8C9D96DE4F5C}"/>
              </a:ext>
            </a:extLst>
          </p:cNvPr>
          <p:cNvSpPr>
            <a:spLocks noGrp="1"/>
          </p:cNvSpPr>
          <p:nvPr>
            <p:ph type="sldNum" sz="quarter" idx="12"/>
          </p:nvPr>
        </p:nvSpPr>
        <p:spPr/>
        <p:txBody>
          <a:bodyPr/>
          <a:lstStyle/>
          <a:p>
            <a:fld id="{565CE74E-AB26-4998-AD42-012C4C1AD076}" type="slidenum">
              <a:rPr lang="zh-CN" altLang="en-US" smtClean="0"/>
              <a:t>14</a:t>
            </a:fld>
            <a:endParaRPr lang="zh-CN" altLang="en-US"/>
          </a:p>
        </p:txBody>
      </p:sp>
      <p:pic>
        <p:nvPicPr>
          <p:cNvPr id="5" name="图片 4">
            <a:extLst>
              <a:ext uri="{FF2B5EF4-FFF2-40B4-BE49-F238E27FC236}">
                <a16:creationId xmlns:a16="http://schemas.microsoft.com/office/drawing/2014/main" id="{3909910B-071C-49E6-BEF0-85771F645454}"/>
              </a:ext>
            </a:extLst>
          </p:cNvPr>
          <p:cNvPicPr>
            <a:picLocks noChangeAspect="1"/>
          </p:cNvPicPr>
          <p:nvPr/>
        </p:nvPicPr>
        <p:blipFill>
          <a:blip r:embed="rId3"/>
          <a:stretch>
            <a:fillRect/>
          </a:stretch>
        </p:blipFill>
        <p:spPr>
          <a:xfrm>
            <a:off x="8878837" y="1996107"/>
            <a:ext cx="2333646" cy="4023360"/>
          </a:xfrm>
          <a:prstGeom prst="rect">
            <a:avLst/>
          </a:prstGeom>
        </p:spPr>
      </p:pic>
    </p:spTree>
    <p:extLst>
      <p:ext uri="{BB962C8B-B14F-4D97-AF65-F5344CB8AC3E}">
        <p14:creationId xmlns:p14="http://schemas.microsoft.com/office/powerpoint/2010/main" val="1772711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88DF18F-90B7-447F-A9D4-6DEFF9BCC7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158388"/>
            <a:ext cx="6782850" cy="3661756"/>
          </a:xfrm>
          <a:prstGeom prst="rect">
            <a:avLst/>
          </a:prstGeom>
        </p:spPr>
      </p:pic>
      <p:sp>
        <p:nvSpPr>
          <p:cNvPr id="40962" name="TextBox 15"/>
          <p:cNvSpPr txBox="1">
            <a:spLocks noChangeArrowheads="1"/>
          </p:cNvSpPr>
          <p:nvPr/>
        </p:nvSpPr>
        <p:spPr bwMode="auto">
          <a:xfrm>
            <a:off x="1599529" y="229533"/>
            <a:ext cx="8788400" cy="149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1800" b="0" i="0" u="none" strike="noStrike" kern="1200" cap="none" spc="0" normalizeH="0" baseline="0" noProof="0" dirty="0">
                <a:ln>
                  <a:noFill/>
                </a:ln>
                <a:solidFill>
                  <a:srgbClr val="FFFF00"/>
                </a:solidFill>
                <a:effectLst/>
                <a:uLnTx/>
                <a:uFillTx/>
                <a:latin typeface="Arial" pitchFamily="34" charset="0"/>
                <a:ea typeface="+mn-ea"/>
                <a:cs typeface="+mn-cs"/>
              </a:rPr>
              <a:t>       </a:t>
            </a:r>
            <a:r>
              <a:rPr kumimoji="0" lang="en-US" altLang="ru-RU" sz="2800" b="1" i="0" u="none" strike="noStrike" kern="1200" cap="none" spc="0" normalizeH="0" baseline="0" noProof="0" dirty="0">
                <a:ln>
                  <a:noFill/>
                </a:ln>
                <a:solidFill>
                  <a:srgbClr val="FF0000"/>
                </a:solidFill>
                <a:effectLst/>
                <a:uLnTx/>
                <a:uFillTx/>
                <a:latin typeface="Arial" pitchFamily="34" charset="0"/>
                <a:ea typeface="+mn-ea"/>
                <a:cs typeface="+mn-cs"/>
              </a:rPr>
              <a:t>Energy spectrum</a:t>
            </a:r>
            <a:r>
              <a:rPr kumimoji="0" lang="ru-RU" altLang="ru-RU"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altLang="ru-RU" sz="2800" b="1" i="0" u="none" strike="noStrike" kern="1200" cap="none" spc="0" normalizeH="0" baseline="0" noProof="0" dirty="0">
                <a:ln>
                  <a:noFill/>
                </a:ln>
                <a:solidFill>
                  <a:srgbClr val="FF0000"/>
                </a:solidFill>
                <a:effectLst/>
                <a:uLnTx/>
                <a:uFillTx/>
                <a:latin typeface="Arial" pitchFamily="34" charset="0"/>
                <a:ea typeface="+mn-ea"/>
                <a:cs typeface="+mn-cs"/>
              </a:rPr>
              <a:t>of astrophysical neutrinos </a:t>
            </a:r>
            <a:r>
              <a:rPr kumimoji="0" lang="ru-RU" altLang="ru-RU" sz="2800" b="1" i="0" u="none" strike="noStrike" kern="1200" cap="none" spc="0" normalizeH="0" baseline="0" noProof="0" dirty="0">
                <a:ln>
                  <a:noFill/>
                </a:ln>
                <a:solidFill>
                  <a:srgbClr val="FF0000"/>
                </a:solidFill>
                <a:effectLst/>
                <a:uLnTx/>
                <a:uFillTx/>
                <a:latin typeface="Arial" pitchFamily="34" charset="0"/>
                <a:ea typeface="+mn-ea"/>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altLang="ru-RU" sz="2800" b="1" i="0" u="none" strike="noStrike" kern="1200" cap="none" spc="0" normalizeH="0" baseline="0" noProof="0" dirty="0">
                <a:ln>
                  <a:noFill/>
                </a:ln>
                <a:solidFill>
                  <a:srgbClr val="FF0000"/>
                </a:solidFill>
                <a:effectLst/>
                <a:uLnTx/>
                <a:uFillTx/>
                <a:latin typeface="Arial" pitchFamily="34" charset="0"/>
                <a:ea typeface="+mn-ea"/>
                <a:cs typeface="+mn-cs"/>
              </a:rPr>
              <a:t>measured by </a:t>
            </a:r>
            <a:r>
              <a:rPr kumimoji="0" lang="en-US" altLang="ru-RU" sz="2800" b="1" i="0" u="none" strike="noStrike" kern="1200" cap="none" spc="0" normalizeH="0" baseline="0" noProof="0" dirty="0" err="1">
                <a:ln>
                  <a:noFill/>
                </a:ln>
                <a:solidFill>
                  <a:srgbClr val="FF0000"/>
                </a:solidFill>
                <a:effectLst/>
                <a:uLnTx/>
                <a:uFillTx/>
                <a:latin typeface="Arial" pitchFamily="34" charset="0"/>
                <a:ea typeface="+mn-ea"/>
                <a:cs typeface="+mn-cs"/>
              </a:rPr>
              <a:t>IceCube</a:t>
            </a:r>
            <a:r>
              <a:rPr kumimoji="0" lang="en-US" altLang="ru-RU" sz="2800" b="1" i="0" u="none" strike="noStrike" kern="1200" cap="none" spc="0" normalizeH="0" baseline="0" noProof="0" dirty="0">
                <a:ln>
                  <a:noFill/>
                </a:ln>
                <a:solidFill>
                  <a:srgbClr val="FF0000"/>
                </a:solidFill>
                <a:effectLst/>
                <a:uLnTx/>
                <a:uFillTx/>
                <a:latin typeface="Arial" pitchFamily="34" charset="0"/>
                <a:ea typeface="+mn-ea"/>
                <a:cs typeface="+mn-cs"/>
              </a:rPr>
              <a:t>:</a:t>
            </a:r>
            <a:endParaRPr kumimoji="0" lang="ru-RU" altLang="ru-RU" sz="2000" b="0"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1800" b="0" i="0" u="none" strike="noStrike" kern="1200" cap="none" spc="0" normalizeH="0" baseline="0" noProof="0" dirty="0">
                <a:ln>
                  <a:noFill/>
                </a:ln>
                <a:solidFill>
                  <a:srgbClr val="FF0000"/>
                </a:solidFill>
                <a:effectLst/>
                <a:uLnTx/>
                <a:uFillTx/>
                <a:latin typeface="Arial" pitchFamily="34" charset="0"/>
                <a:ea typeface="+mn-ea"/>
                <a:cs typeface="+mn-cs"/>
              </a:rPr>
              <a:t>                                 4.1∙10</a:t>
            </a:r>
            <a:r>
              <a:rPr kumimoji="0" lang="en-US" altLang="ru-RU" sz="1800" b="0" i="0" u="none" strike="noStrike" kern="1200" cap="none" spc="0" normalizeH="0" baseline="30000" noProof="0" dirty="0">
                <a:ln>
                  <a:noFill/>
                </a:ln>
                <a:solidFill>
                  <a:srgbClr val="FF0000"/>
                </a:solidFill>
                <a:effectLst/>
                <a:uLnTx/>
                <a:uFillTx/>
                <a:latin typeface="Arial" pitchFamily="34" charset="0"/>
                <a:ea typeface="+mn-ea"/>
                <a:cs typeface="+mn-cs"/>
              </a:rPr>
              <a:t>-6</a:t>
            </a:r>
            <a:r>
              <a:rPr kumimoji="0" lang="en-US" altLang="ru-RU" sz="1800" b="0"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altLang="ru-RU" sz="1800" b="1" i="0" u="none" strike="noStrike" kern="1200" cap="none" spc="0" normalizeH="0" baseline="0" noProof="0" dirty="0">
                <a:ln>
                  <a:noFill/>
                </a:ln>
                <a:solidFill>
                  <a:srgbClr val="FF0000"/>
                </a:solidFill>
                <a:effectLst/>
                <a:uLnTx/>
                <a:uFillTx/>
                <a:latin typeface="Arial" pitchFamily="34" charset="0"/>
                <a:ea typeface="+mn-ea"/>
                <a:cs typeface="+mn-cs"/>
              </a:rPr>
              <a:t>E</a:t>
            </a:r>
            <a:r>
              <a:rPr kumimoji="0" lang="en-US" altLang="ru-RU" sz="1800" b="1" i="0" u="none" strike="noStrike" kern="1200" cap="none" spc="0" normalizeH="0" baseline="30000" noProof="0" dirty="0">
                <a:ln>
                  <a:noFill/>
                </a:ln>
                <a:solidFill>
                  <a:srgbClr val="FF0000"/>
                </a:solidFill>
                <a:effectLst/>
                <a:uLnTx/>
                <a:uFillTx/>
                <a:latin typeface="Arial" pitchFamily="34" charset="0"/>
                <a:ea typeface="+mn-ea"/>
                <a:cs typeface="+mn-cs"/>
              </a:rPr>
              <a:t>-2.46</a:t>
            </a:r>
            <a:r>
              <a:rPr kumimoji="0" lang="en-US" altLang="ru-RU" sz="1800" b="0" i="0" u="none" strike="noStrike" kern="1200" cap="none" spc="0" normalizeH="0" baseline="30000" noProof="0" dirty="0">
                <a:ln>
                  <a:noFill/>
                </a:ln>
                <a:solidFill>
                  <a:srgbClr val="FF0000"/>
                </a:solidFill>
                <a:effectLst/>
                <a:uLnTx/>
                <a:uFillTx/>
                <a:latin typeface="Arial" pitchFamily="34" charset="0"/>
                <a:ea typeface="+mn-ea"/>
                <a:cs typeface="+mn-cs"/>
              </a:rPr>
              <a:t> </a:t>
            </a:r>
            <a:r>
              <a:rPr kumimoji="0" lang="en-US" altLang="ru-RU" sz="1800" b="0" i="0" u="none" strike="noStrike" kern="1200" cap="none" spc="0" normalizeH="0" baseline="0" noProof="0" dirty="0">
                <a:ln>
                  <a:noFill/>
                </a:ln>
                <a:solidFill>
                  <a:srgbClr val="FF0000"/>
                </a:solidFill>
                <a:effectLst/>
                <a:uLnTx/>
                <a:uFillTx/>
                <a:latin typeface="Arial" pitchFamily="34" charset="0"/>
                <a:ea typeface="+mn-ea"/>
                <a:cs typeface="+mn-cs"/>
              </a:rPr>
              <a:t>GeV</a:t>
            </a:r>
            <a:r>
              <a:rPr kumimoji="0" lang="en-US" altLang="ru-RU" sz="1800" b="0" i="0" u="none" strike="noStrike" kern="1200" cap="none" spc="0" normalizeH="0" baseline="30000" noProof="0" dirty="0">
                <a:ln>
                  <a:noFill/>
                </a:ln>
                <a:solidFill>
                  <a:srgbClr val="FF0000"/>
                </a:solidFill>
                <a:effectLst/>
                <a:uLnTx/>
                <a:uFillTx/>
                <a:latin typeface="Arial" pitchFamily="34" charset="0"/>
                <a:ea typeface="+mn-ea"/>
                <a:cs typeface="+mn-cs"/>
              </a:rPr>
              <a:t>-1</a:t>
            </a:r>
            <a:r>
              <a:rPr kumimoji="0" lang="en-US" altLang="ru-RU" sz="1800" b="0" i="0" u="none" strike="noStrike" kern="1200" cap="none" spc="0" normalizeH="0" baseline="0" noProof="0" dirty="0">
                <a:ln>
                  <a:noFill/>
                </a:ln>
                <a:solidFill>
                  <a:srgbClr val="FF0000"/>
                </a:solidFill>
                <a:effectLst/>
                <a:uLnTx/>
                <a:uFillTx/>
                <a:latin typeface="Arial" pitchFamily="34" charset="0"/>
                <a:ea typeface="+mn-ea"/>
                <a:cs typeface="+mn-cs"/>
              </a:rPr>
              <a:t> cm</a:t>
            </a:r>
            <a:r>
              <a:rPr kumimoji="0" lang="en-US" altLang="ru-RU" sz="1800" b="0" i="0" u="none" strike="noStrike" kern="1200" cap="none" spc="0" normalizeH="0" baseline="30000" noProof="0" dirty="0">
                <a:ln>
                  <a:noFill/>
                </a:ln>
                <a:solidFill>
                  <a:srgbClr val="FF0000"/>
                </a:solidFill>
                <a:effectLst/>
                <a:uLnTx/>
                <a:uFillTx/>
                <a:latin typeface="Arial" pitchFamily="34" charset="0"/>
                <a:ea typeface="+mn-ea"/>
                <a:cs typeface="+mn-cs"/>
              </a:rPr>
              <a:t>-2</a:t>
            </a:r>
            <a:r>
              <a:rPr kumimoji="0" lang="en-US" altLang="ru-RU" sz="1800" b="0" i="0" u="none" strike="noStrike" kern="1200" cap="none" spc="0" normalizeH="0" baseline="0" noProof="0" dirty="0">
                <a:ln>
                  <a:noFill/>
                </a:ln>
                <a:solidFill>
                  <a:srgbClr val="FF0000"/>
                </a:solidFill>
                <a:effectLst/>
                <a:uLnTx/>
                <a:uFillTx/>
                <a:latin typeface="Arial" pitchFamily="34" charset="0"/>
                <a:ea typeface="+mn-ea"/>
                <a:cs typeface="+mn-cs"/>
              </a:rPr>
              <a:t> s</a:t>
            </a:r>
            <a:r>
              <a:rPr kumimoji="0" lang="en-US" altLang="ru-RU" sz="1800" b="0" i="0" u="none" strike="noStrike" kern="1200" cap="none" spc="0" normalizeH="0" baseline="30000" noProof="0" dirty="0">
                <a:ln>
                  <a:noFill/>
                </a:ln>
                <a:solidFill>
                  <a:srgbClr val="FF0000"/>
                </a:solidFill>
                <a:effectLst/>
                <a:uLnTx/>
                <a:uFillTx/>
                <a:latin typeface="Arial" pitchFamily="34" charset="0"/>
                <a:ea typeface="+mn-ea"/>
                <a:cs typeface="+mn-cs"/>
              </a:rPr>
              <a:t>-1</a:t>
            </a:r>
            <a:r>
              <a:rPr kumimoji="0" lang="en-US" altLang="ru-RU" sz="1800" b="0"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altLang="ru-RU" sz="1800" b="0" i="0" u="none" strike="noStrike" kern="1200" cap="none" spc="0" normalizeH="0" baseline="0" noProof="0" dirty="0" err="1">
                <a:ln>
                  <a:noFill/>
                </a:ln>
                <a:solidFill>
                  <a:srgbClr val="FF0000"/>
                </a:solidFill>
                <a:effectLst/>
                <a:uLnTx/>
                <a:uFillTx/>
                <a:latin typeface="Arial" pitchFamily="34" charset="0"/>
                <a:ea typeface="+mn-ea"/>
                <a:cs typeface="+mn-cs"/>
              </a:rPr>
              <a:t>sr</a:t>
            </a:r>
            <a:r>
              <a:rPr kumimoji="0" lang="en-US" altLang="ru-RU" sz="1800" b="0"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altLang="ru-RU" sz="1800" b="0" i="0" u="none" strike="noStrike" kern="1200" cap="none" spc="0" normalizeH="0" baseline="30000" noProof="0" dirty="0">
                <a:ln>
                  <a:noFill/>
                </a:ln>
                <a:solidFill>
                  <a:srgbClr val="FF0000"/>
                </a:solidFill>
                <a:effectLst/>
                <a:uLnTx/>
                <a:uFillTx/>
                <a:latin typeface="Arial" pitchFamily="34" charset="0"/>
                <a:ea typeface="+mn-ea"/>
                <a:cs typeface="+mn-cs"/>
              </a:rPr>
              <a:t>-1</a:t>
            </a:r>
            <a:endParaRPr kumimoji="0" lang="en-US" altLang="ru-RU" sz="2600" b="0" i="0" u="none" strike="noStrike" kern="1200" cap="none" spc="0" normalizeH="0" baseline="30000" noProof="0" dirty="0">
              <a:ln>
                <a:noFill/>
              </a:ln>
              <a:solidFill>
                <a:srgbClr val="FF0000"/>
              </a:solidFill>
              <a:effectLst/>
              <a:uLnTx/>
              <a:uFillTx/>
              <a:latin typeface="Arial"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600" b="0" i="0" u="none" strike="noStrike" kern="1200" cap="none" spc="0" normalizeH="0" baseline="30000" noProof="0" dirty="0">
              <a:ln>
                <a:noFill/>
              </a:ln>
              <a:solidFill>
                <a:srgbClr val="FF0000"/>
              </a:solidFill>
              <a:effectLst/>
              <a:uLnTx/>
              <a:uFillTx/>
              <a:latin typeface="Arial" pitchFamily="34" charset="0"/>
              <a:ea typeface="+mn-ea"/>
              <a:cs typeface="+mn-cs"/>
            </a:endParaRPr>
          </a:p>
        </p:txBody>
      </p:sp>
      <p:sp>
        <p:nvSpPr>
          <p:cNvPr id="40970" name="TextBox 14"/>
          <p:cNvSpPr txBox="1">
            <a:spLocks noChangeArrowheads="1"/>
          </p:cNvSpPr>
          <p:nvPr/>
        </p:nvSpPr>
        <p:spPr bwMode="auto">
          <a:xfrm>
            <a:off x="394484" y="1598151"/>
            <a:ext cx="5993882" cy="64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1800" b="0" i="0" u="none" strike="noStrike" kern="1200" cap="none" spc="0" normalizeH="0" baseline="0" noProof="0" dirty="0">
                <a:ln>
                  <a:noFill/>
                </a:ln>
                <a:effectLst/>
                <a:uLnTx/>
                <a:uFillTx/>
                <a:latin typeface="Arial" pitchFamily="34" charset="0"/>
                <a:ea typeface="+mn-ea"/>
                <a:cs typeface="+mn-cs"/>
              </a:rPr>
              <a:t>Expected number of detected  events in GVD-2020 from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1800" b="0" i="0" u="none" strike="noStrike" kern="1200" cap="none" spc="0" normalizeH="0" baseline="0" noProof="0" dirty="0">
                <a:ln>
                  <a:noFill/>
                </a:ln>
                <a:effectLst/>
                <a:uLnTx/>
                <a:uFillTx/>
                <a:latin typeface="Arial" pitchFamily="34" charset="0"/>
                <a:ea typeface="+mn-ea"/>
                <a:cs typeface="+mn-cs"/>
              </a:rPr>
              <a:t>astrophysical neutrinos for 1 yr. observation</a:t>
            </a:r>
          </a:p>
        </p:txBody>
      </p:sp>
      <p:sp>
        <p:nvSpPr>
          <p:cNvPr id="40971" name="TextBox 17"/>
          <p:cNvSpPr txBox="1">
            <a:spLocks noChangeArrowheads="1"/>
          </p:cNvSpPr>
          <p:nvPr/>
        </p:nvSpPr>
        <p:spPr bwMode="auto">
          <a:xfrm>
            <a:off x="1023129" y="3945576"/>
            <a:ext cx="4736592" cy="150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2400" b="1" i="0" u="none" strike="noStrike" kern="1200" cap="none" spc="0" normalizeH="0" baseline="0" noProof="0" dirty="0">
                <a:ln>
                  <a:noFill/>
                </a:ln>
                <a:solidFill>
                  <a:srgbClr val="FF0000"/>
                </a:solidFill>
                <a:effectLst/>
                <a:uLnTx/>
                <a:uFillTx/>
                <a:latin typeface="Arial" pitchFamily="34" charset="0"/>
                <a:ea typeface="+mn-ea"/>
                <a:cs typeface="+mn-cs"/>
              </a:rPr>
              <a:t>Event selection</a:t>
            </a:r>
            <a:r>
              <a:rPr kumimoji="0" lang="en-US" altLang="ru-RU" sz="16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altLang="ru-RU" sz="1600" b="1" i="0" u="none" strike="noStrike" kern="1200" cap="none" spc="0" normalizeH="0" baseline="0" noProof="0" dirty="0" err="1">
                <a:ln>
                  <a:noFill/>
                </a:ln>
                <a:solidFill>
                  <a:srgbClr val="FF0000"/>
                </a:solidFill>
                <a:effectLst/>
                <a:uLnTx/>
                <a:uFillTx/>
                <a:latin typeface="Arial" pitchFamily="34" charset="0"/>
                <a:ea typeface="+mn-ea"/>
                <a:cs typeface="+mn-cs"/>
              </a:rPr>
              <a:t>E</a:t>
            </a:r>
            <a:r>
              <a:rPr kumimoji="0" lang="en-US" altLang="ru-RU" sz="1600" b="1" i="0" u="none" strike="noStrike" kern="1200" cap="none" spc="0" normalizeH="0" baseline="-25000" noProof="0" dirty="0" err="1">
                <a:ln>
                  <a:noFill/>
                </a:ln>
                <a:solidFill>
                  <a:srgbClr val="FF0000"/>
                </a:solidFill>
                <a:effectLst/>
                <a:uLnTx/>
                <a:uFillTx/>
                <a:latin typeface="Arial" pitchFamily="34" charset="0"/>
                <a:ea typeface="+mn-ea"/>
                <a:cs typeface="+mn-cs"/>
              </a:rPr>
              <a:t>sh</a:t>
            </a:r>
            <a:r>
              <a:rPr kumimoji="0" lang="en-US" altLang="ru-RU" sz="1600" b="1" i="0" u="none" strike="noStrike" kern="1200" cap="none" spc="0" normalizeH="0" baseline="0" noProof="0" dirty="0">
                <a:ln>
                  <a:noFill/>
                </a:ln>
                <a:solidFill>
                  <a:srgbClr val="FF0000"/>
                </a:solidFill>
                <a:effectLst/>
                <a:uLnTx/>
                <a:uFillTx/>
                <a:latin typeface="Arial" pitchFamily="34" charset="0"/>
                <a:ea typeface="+mn-ea"/>
                <a:cs typeface="+mn-cs"/>
              </a:rPr>
              <a:t> &gt;100 TeV, </a:t>
            </a:r>
            <a:r>
              <a:rPr kumimoji="0" lang="en-US" altLang="ru-RU" sz="1600" b="1" i="0" u="none" strike="noStrike" kern="1200" cap="none" spc="0" normalizeH="0" baseline="0" noProof="0" dirty="0" err="1">
                <a:ln>
                  <a:noFill/>
                </a:ln>
                <a:solidFill>
                  <a:srgbClr val="FF0000"/>
                </a:solidFill>
                <a:effectLst/>
                <a:uLnTx/>
                <a:uFillTx/>
                <a:latin typeface="Arial" pitchFamily="34" charset="0"/>
                <a:ea typeface="+mn-ea"/>
                <a:cs typeface="+mn-cs"/>
              </a:rPr>
              <a:t>N</a:t>
            </a:r>
            <a:r>
              <a:rPr kumimoji="0" lang="en-US" altLang="ru-RU" sz="1600" b="1" i="0" u="none" strike="noStrike" kern="1200" cap="none" spc="0" normalizeH="0" baseline="-25000" noProof="0" dirty="0" err="1">
                <a:ln>
                  <a:noFill/>
                </a:ln>
                <a:solidFill>
                  <a:srgbClr val="FF0000"/>
                </a:solidFill>
                <a:effectLst/>
                <a:uLnTx/>
                <a:uFillTx/>
                <a:latin typeface="Arial" pitchFamily="34" charset="0"/>
                <a:ea typeface="+mn-ea"/>
                <a:cs typeface="+mn-cs"/>
              </a:rPr>
              <a:t>hit</a:t>
            </a:r>
            <a:r>
              <a:rPr kumimoji="0" lang="en-US" altLang="ru-RU" sz="1600" b="1" i="0" u="none" strike="noStrike" kern="1200" cap="none" spc="0" normalizeH="0" baseline="0" noProof="0" dirty="0">
                <a:ln>
                  <a:noFill/>
                </a:ln>
                <a:solidFill>
                  <a:srgbClr val="FF0000"/>
                </a:solidFill>
                <a:effectLst/>
                <a:uLnTx/>
                <a:uFillTx/>
                <a:latin typeface="Arial" pitchFamily="34" charset="0"/>
                <a:ea typeface="+mn-ea"/>
                <a:cs typeface="+mn-cs"/>
              </a:rPr>
              <a:t> &gt;20): </a:t>
            </a:r>
            <a:r>
              <a:rPr kumimoji="0" lang="ru-RU" altLang="ru-RU" sz="1600" b="1" i="0" u="none" strike="noStrike" kern="1200" cap="none" spc="0" normalizeH="0" baseline="0" noProof="0" dirty="0">
                <a:ln>
                  <a:noFill/>
                </a:ln>
                <a:solidFill>
                  <a:srgbClr val="FF0000"/>
                </a:solidFill>
                <a:effectLst/>
                <a:uLnTx/>
                <a:uFillTx/>
                <a:latin typeface="Arial" pitchFamily="34" charset="0"/>
                <a:ea typeface="+mn-ea"/>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1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400" b="0"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altLang="ru-RU" sz="2400" b="0" i="0" u="none" strike="noStrike" kern="1200" cap="none" spc="0" normalizeH="0" baseline="0" noProof="0" dirty="0">
                <a:ln>
                  <a:noFill/>
                </a:ln>
                <a:solidFill>
                  <a:srgbClr val="FF0000"/>
                </a:solidFill>
                <a:effectLst/>
                <a:uLnTx/>
                <a:uFillTx/>
                <a:latin typeface="Arial" pitchFamily="34" charset="0"/>
                <a:ea typeface="+mn-ea"/>
                <a:cs typeface="+mn-cs"/>
              </a:rPr>
              <a:t>~</a:t>
            </a:r>
            <a:r>
              <a:rPr kumimoji="0" lang="en-US" altLang="ru-RU" sz="2400" b="1" i="0" u="none" strike="noStrike" kern="1200" cap="none" spc="0" normalizeH="0" baseline="0" noProof="0" dirty="0">
                <a:ln>
                  <a:noFill/>
                </a:ln>
                <a:solidFill>
                  <a:srgbClr val="FF0000"/>
                </a:solidFill>
                <a:effectLst/>
                <a:uLnTx/>
                <a:uFillTx/>
                <a:latin typeface="Arial" pitchFamily="34" charset="0"/>
                <a:ea typeface="+mn-ea"/>
                <a:cs typeface="+mn-cs"/>
              </a:rPr>
              <a:t>4</a:t>
            </a:r>
            <a:r>
              <a:rPr kumimoji="0" lang="ru-RU" altLang="ru-RU" sz="24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altLang="ru-RU" sz="2400" b="1" i="0" u="none" strike="noStrike" kern="1200" cap="none" spc="0" normalizeH="0" baseline="0" noProof="0" dirty="0">
                <a:ln>
                  <a:noFill/>
                </a:ln>
                <a:solidFill>
                  <a:srgbClr val="FF0000"/>
                </a:solidFill>
                <a:effectLst/>
                <a:uLnTx/>
                <a:uFillTx/>
                <a:latin typeface="Arial" pitchFamily="34" charset="0"/>
                <a:ea typeface="+mn-ea"/>
                <a:cs typeface="+mn-cs"/>
              </a:rPr>
              <a:t>events/</a:t>
            </a:r>
            <a:r>
              <a:rPr kumimoji="0" lang="en-US" altLang="ru-RU" sz="2400" b="1" i="0" u="none" strike="noStrike" kern="1200" cap="none" spc="0" normalizeH="0" baseline="0" noProof="0" dirty="0" err="1">
                <a:ln>
                  <a:noFill/>
                </a:ln>
                <a:solidFill>
                  <a:srgbClr val="FF0000"/>
                </a:solidFill>
                <a:effectLst/>
                <a:uLnTx/>
                <a:uFillTx/>
                <a:latin typeface="Arial" pitchFamily="34" charset="0"/>
                <a:ea typeface="+mn-ea"/>
                <a:cs typeface="+mn-cs"/>
              </a:rPr>
              <a:t>yr</a:t>
            </a:r>
            <a:r>
              <a:rPr kumimoji="0" lang="en-US" altLang="ru-RU" sz="2400" b="1" i="0" u="none" strike="noStrike" kern="1200" cap="none" spc="0" normalizeH="0" baseline="0" noProof="0" dirty="0">
                <a:ln>
                  <a:noFill/>
                </a:ln>
                <a:solidFill>
                  <a:srgbClr val="FF0000"/>
                </a:solidFill>
                <a:effectLst/>
                <a:uLnTx/>
                <a:uFillTx/>
                <a:latin typeface="Arial" pitchFamily="34" charset="0"/>
                <a:ea typeface="+mn-ea"/>
                <a:cs typeface="+mn-cs"/>
              </a:rPr>
              <a:t> are expected</a:t>
            </a:r>
            <a:r>
              <a:rPr kumimoji="0" lang="en-US" altLang="ru-RU" sz="2000" b="1" i="0" u="none" strike="noStrike" kern="1200" cap="none" spc="0" normalizeH="0" baseline="0" noProof="0" dirty="0">
                <a:ln>
                  <a:noFill/>
                </a:ln>
                <a:solidFill>
                  <a:srgbClr val="FF0000"/>
                </a:solidFill>
                <a:effectLst/>
                <a:uLnTx/>
                <a:uFillTx/>
                <a:latin typeface="Arial" pitchFamily="34" charset="0"/>
                <a:ea typeface="+mn-ea"/>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600" b="0" i="0" u="none" strike="noStrike" kern="1200" cap="none" spc="0" normalizeH="0" baseline="0" noProof="0" dirty="0">
              <a:ln>
                <a:noFill/>
              </a:ln>
              <a:solidFill>
                <a:srgbClr val="FFFF00"/>
              </a:solidFill>
              <a:effectLst/>
              <a:uLnTx/>
              <a:uFillTx/>
              <a:latin typeface="Arial" pitchFamily="34" charset="0"/>
              <a:ea typeface="+mn-ea"/>
              <a:cs typeface="+mn-cs"/>
            </a:endParaRPr>
          </a:p>
        </p:txBody>
      </p:sp>
      <p:pic>
        <p:nvPicPr>
          <p:cNvPr id="7" name="内容占位符 3">
            <a:extLst>
              <a:ext uri="{FF2B5EF4-FFF2-40B4-BE49-F238E27FC236}">
                <a16:creationId xmlns:a16="http://schemas.microsoft.com/office/drawing/2014/main" id="{3772BAE9-326A-4852-9C33-3040D72DA0ED}"/>
              </a:ext>
            </a:extLst>
          </p:cNvPr>
          <p:cNvPicPr>
            <a:picLocks noChangeAspect="1"/>
          </p:cNvPicPr>
          <p:nvPr/>
        </p:nvPicPr>
        <p:blipFill>
          <a:blip r:embed="rId4"/>
          <a:stretch>
            <a:fillRect/>
          </a:stretch>
        </p:blipFill>
        <p:spPr>
          <a:xfrm>
            <a:off x="6432281" y="1921300"/>
            <a:ext cx="5614667" cy="3850927"/>
          </a:xfrm>
          <a:prstGeom prst="rect">
            <a:avLst/>
          </a:prstGeom>
        </p:spPr>
      </p:pic>
      <p:sp>
        <p:nvSpPr>
          <p:cNvPr id="2" name="灯片编号占位符 1">
            <a:extLst>
              <a:ext uri="{FF2B5EF4-FFF2-40B4-BE49-F238E27FC236}">
                <a16:creationId xmlns:a16="http://schemas.microsoft.com/office/drawing/2014/main" id="{CE418BD2-986E-4BCF-A558-7E43A330DD74}"/>
              </a:ext>
            </a:extLst>
          </p:cNvPr>
          <p:cNvSpPr>
            <a:spLocks noGrp="1"/>
          </p:cNvSpPr>
          <p:nvPr>
            <p:ph type="sldNum" sz="quarter" idx="12"/>
          </p:nvPr>
        </p:nvSpPr>
        <p:spPr/>
        <p:txBody>
          <a:bodyPr/>
          <a:lstStyle/>
          <a:p>
            <a:fld id="{565CE74E-AB26-4998-AD42-012C4C1AD076}" type="slidenum">
              <a:rPr lang="zh-CN" altLang="en-US" smtClean="0"/>
              <a:t>15</a:t>
            </a:fld>
            <a:endParaRPr lang="zh-CN" altLang="en-US"/>
          </a:p>
        </p:txBody>
      </p:sp>
    </p:spTree>
    <p:extLst>
      <p:ext uri="{BB962C8B-B14F-4D97-AF65-F5344CB8AC3E}">
        <p14:creationId xmlns:p14="http://schemas.microsoft.com/office/powerpoint/2010/main" val="2895441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E0CF3D1-3082-4327-A226-82BACB74871B}"/>
              </a:ext>
            </a:extLst>
          </p:cNvPr>
          <p:cNvSpPr>
            <a:spLocks noGrp="1"/>
          </p:cNvSpPr>
          <p:nvPr>
            <p:ph type="sldNum" sz="quarter" idx="12"/>
          </p:nvPr>
        </p:nvSpPr>
        <p:spPr/>
        <p:txBody>
          <a:bodyPr/>
          <a:lstStyle/>
          <a:p>
            <a:fld id="{565CE74E-AB26-4998-AD42-012C4C1AD076}" type="slidenum">
              <a:rPr lang="zh-CN" altLang="en-US" smtClean="0"/>
              <a:t>16</a:t>
            </a:fld>
            <a:endParaRPr lang="zh-CN" altLang="en-US"/>
          </a:p>
        </p:txBody>
      </p:sp>
      <p:pic>
        <p:nvPicPr>
          <p:cNvPr id="3" name="图片 2">
            <a:extLst>
              <a:ext uri="{FF2B5EF4-FFF2-40B4-BE49-F238E27FC236}">
                <a16:creationId xmlns:a16="http://schemas.microsoft.com/office/drawing/2014/main" id="{E2E679DD-BC40-4779-9C93-50A34510FDF0}"/>
              </a:ext>
            </a:extLst>
          </p:cNvPr>
          <p:cNvPicPr>
            <a:picLocks noChangeAspect="1"/>
          </p:cNvPicPr>
          <p:nvPr/>
        </p:nvPicPr>
        <p:blipFill>
          <a:blip r:embed="rId3"/>
          <a:stretch>
            <a:fillRect/>
          </a:stretch>
        </p:blipFill>
        <p:spPr>
          <a:xfrm>
            <a:off x="336594" y="2474257"/>
            <a:ext cx="5956536" cy="3213907"/>
          </a:xfrm>
          <a:prstGeom prst="rect">
            <a:avLst/>
          </a:prstGeom>
        </p:spPr>
      </p:pic>
      <p:pic>
        <p:nvPicPr>
          <p:cNvPr id="4" name="图片 3">
            <a:extLst>
              <a:ext uri="{FF2B5EF4-FFF2-40B4-BE49-F238E27FC236}">
                <a16:creationId xmlns:a16="http://schemas.microsoft.com/office/drawing/2014/main" id="{3D0371CD-2935-4CFB-9083-980DD1D7B15F}"/>
              </a:ext>
            </a:extLst>
          </p:cNvPr>
          <p:cNvPicPr>
            <a:picLocks noChangeAspect="1"/>
          </p:cNvPicPr>
          <p:nvPr/>
        </p:nvPicPr>
        <p:blipFill>
          <a:blip r:embed="rId4"/>
          <a:stretch>
            <a:fillRect/>
          </a:stretch>
        </p:blipFill>
        <p:spPr>
          <a:xfrm>
            <a:off x="6096000" y="2474256"/>
            <a:ext cx="5947294" cy="3213907"/>
          </a:xfrm>
          <a:prstGeom prst="rect">
            <a:avLst/>
          </a:prstGeom>
        </p:spPr>
      </p:pic>
      <p:sp>
        <p:nvSpPr>
          <p:cNvPr id="5" name="标题 1">
            <a:extLst>
              <a:ext uri="{FF2B5EF4-FFF2-40B4-BE49-F238E27FC236}">
                <a16:creationId xmlns:a16="http://schemas.microsoft.com/office/drawing/2014/main" id="{45485245-F9D1-42B4-9F22-DF0275C363A9}"/>
              </a:ext>
            </a:extLst>
          </p:cNvPr>
          <p:cNvSpPr txBox="1">
            <a:spLocks/>
          </p:cNvSpPr>
          <p:nvPr/>
        </p:nvSpPr>
        <p:spPr>
          <a:xfrm>
            <a:off x="1612199" y="1622055"/>
            <a:ext cx="3684630" cy="516456"/>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zh-CN" altLang="en-US" sz="4400" dirty="0"/>
              <a:t>有效面积</a:t>
            </a:r>
          </a:p>
        </p:txBody>
      </p:sp>
      <p:sp>
        <p:nvSpPr>
          <p:cNvPr id="6" name="标题 1">
            <a:extLst>
              <a:ext uri="{FF2B5EF4-FFF2-40B4-BE49-F238E27FC236}">
                <a16:creationId xmlns:a16="http://schemas.microsoft.com/office/drawing/2014/main" id="{C87B01EF-E7A4-49E4-8E39-CD9839086FDE}"/>
              </a:ext>
            </a:extLst>
          </p:cNvPr>
          <p:cNvSpPr txBox="1">
            <a:spLocks/>
          </p:cNvSpPr>
          <p:nvPr/>
        </p:nvSpPr>
        <p:spPr>
          <a:xfrm>
            <a:off x="6096000" y="1622055"/>
            <a:ext cx="11266118" cy="932780"/>
          </a:xfrm>
          <a:prstGeom prst="rect">
            <a:avLst/>
          </a:prstGeom>
        </p:spPr>
        <p:txBody>
          <a:bodyP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zh-CN" altLang="en-US" sz="4400" dirty="0"/>
              <a:t>每年可测量到的中微子数</a:t>
            </a:r>
          </a:p>
        </p:txBody>
      </p:sp>
      <p:sp>
        <p:nvSpPr>
          <p:cNvPr id="7" name="文本框 6">
            <a:extLst>
              <a:ext uri="{FF2B5EF4-FFF2-40B4-BE49-F238E27FC236}">
                <a16:creationId xmlns:a16="http://schemas.microsoft.com/office/drawing/2014/main" id="{AEC8C34F-EE87-4B05-A1AF-B0B0E7D6C239}"/>
              </a:ext>
            </a:extLst>
          </p:cNvPr>
          <p:cNvSpPr txBox="1"/>
          <p:nvPr/>
        </p:nvSpPr>
        <p:spPr>
          <a:xfrm>
            <a:off x="557561" y="461950"/>
            <a:ext cx="5300297" cy="707886"/>
          </a:xfrm>
          <a:prstGeom prst="rect">
            <a:avLst/>
          </a:prstGeom>
          <a:noFill/>
        </p:spPr>
        <p:txBody>
          <a:bodyPr wrap="none" rtlCol="0">
            <a:spAutoFit/>
          </a:bodyPr>
          <a:lstStyle/>
          <a:p>
            <a:r>
              <a:rPr lang="en-US" altLang="zh-CN" sz="4000" dirty="0"/>
              <a:t>A very rough estimate of</a:t>
            </a:r>
            <a:endParaRPr lang="zh-CN" altLang="en-US" sz="4000" dirty="0"/>
          </a:p>
        </p:txBody>
      </p:sp>
    </p:spTree>
    <p:extLst>
      <p:ext uri="{BB962C8B-B14F-4D97-AF65-F5344CB8AC3E}">
        <p14:creationId xmlns:p14="http://schemas.microsoft.com/office/powerpoint/2010/main" val="1190025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CEDE881A-94B6-4D7C-BE7A-AE1264C26D13}"/>
              </a:ext>
            </a:extLst>
          </p:cNvPr>
          <p:cNvSpPr>
            <a:spLocks noGrp="1"/>
          </p:cNvSpPr>
          <p:nvPr>
            <p:ph type="sldNum" sz="quarter" idx="12"/>
          </p:nvPr>
        </p:nvSpPr>
        <p:spPr/>
        <p:txBody>
          <a:bodyPr/>
          <a:lstStyle/>
          <a:p>
            <a:fld id="{565CE74E-AB26-4998-AD42-012C4C1AD076}" type="slidenum">
              <a:rPr lang="zh-CN" altLang="en-US" smtClean="0"/>
              <a:t>17</a:t>
            </a:fld>
            <a:endParaRPr lang="zh-CN" altLang="en-US"/>
          </a:p>
        </p:txBody>
      </p:sp>
      <p:sp>
        <p:nvSpPr>
          <p:cNvPr id="6" name="文本框 5">
            <a:extLst>
              <a:ext uri="{FF2B5EF4-FFF2-40B4-BE49-F238E27FC236}">
                <a16:creationId xmlns:a16="http://schemas.microsoft.com/office/drawing/2014/main" id="{F83B54CD-1DCF-4011-BE84-098D64190BA4}"/>
              </a:ext>
            </a:extLst>
          </p:cNvPr>
          <p:cNvSpPr txBox="1"/>
          <p:nvPr/>
        </p:nvSpPr>
        <p:spPr>
          <a:xfrm>
            <a:off x="219022" y="134669"/>
            <a:ext cx="7571303" cy="1569660"/>
          </a:xfrm>
          <a:prstGeom prst="rect">
            <a:avLst/>
          </a:prstGeom>
          <a:noFill/>
        </p:spPr>
        <p:txBody>
          <a:bodyPr wrap="none" rtlCol="0">
            <a:spAutoFit/>
          </a:bodyPr>
          <a:lstStyle/>
          <a:p>
            <a:r>
              <a:rPr lang="zh-CN" altLang="en-US" sz="4800" b="1" dirty="0">
                <a:solidFill>
                  <a:srgbClr val="FF0000"/>
                </a:solidFill>
              </a:rPr>
              <a:t>探测器技术预研的关键工作</a:t>
            </a:r>
            <a:endParaRPr lang="en-US" altLang="zh-CN" sz="4800" b="1" dirty="0">
              <a:solidFill>
                <a:srgbClr val="FF0000"/>
              </a:solidFill>
            </a:endParaRPr>
          </a:p>
          <a:p>
            <a:r>
              <a:rPr lang="en-US" altLang="zh-CN" sz="4800" dirty="0"/>
              <a:t>1</a:t>
            </a:r>
            <a:r>
              <a:rPr lang="zh-CN" altLang="en-US" sz="4800" dirty="0"/>
              <a:t>，水体环境的研究</a:t>
            </a:r>
          </a:p>
        </p:txBody>
      </p:sp>
      <p:pic>
        <p:nvPicPr>
          <p:cNvPr id="7" name="图片 6">
            <a:extLst>
              <a:ext uri="{FF2B5EF4-FFF2-40B4-BE49-F238E27FC236}">
                <a16:creationId xmlns:a16="http://schemas.microsoft.com/office/drawing/2014/main" id="{19AE1978-6D72-49CA-87D8-E7CD4CE9F1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69568" y="1817087"/>
            <a:ext cx="5987143" cy="4296654"/>
          </a:xfrm>
          <a:prstGeom prst="rect">
            <a:avLst/>
          </a:prstGeom>
        </p:spPr>
      </p:pic>
      <p:sp>
        <p:nvSpPr>
          <p:cNvPr id="10" name="矩形 9">
            <a:extLst>
              <a:ext uri="{FF2B5EF4-FFF2-40B4-BE49-F238E27FC236}">
                <a16:creationId xmlns:a16="http://schemas.microsoft.com/office/drawing/2014/main" id="{46702C73-D265-48D3-93B2-08B779BFD926}"/>
              </a:ext>
            </a:extLst>
          </p:cNvPr>
          <p:cNvSpPr/>
          <p:nvPr/>
        </p:nvSpPr>
        <p:spPr>
          <a:xfrm>
            <a:off x="524995" y="6390937"/>
            <a:ext cx="3533361" cy="369332"/>
          </a:xfrm>
          <a:prstGeom prst="rect">
            <a:avLst/>
          </a:prstGeom>
        </p:spPr>
        <p:txBody>
          <a:bodyPr wrap="square">
            <a:spAutoFit/>
          </a:bodyPr>
          <a:lstStyle/>
          <a:p>
            <a:r>
              <a:rPr lang="en-US" altLang="zh-CN" dirty="0"/>
              <a:t> (A. </a:t>
            </a:r>
            <a:r>
              <a:rPr lang="en-US" altLang="zh-CN" dirty="0" err="1"/>
              <a:t>Trovato</a:t>
            </a:r>
            <a:r>
              <a:rPr lang="zh-CN" altLang="en-US" dirty="0"/>
              <a:t>，</a:t>
            </a:r>
            <a:r>
              <a:rPr lang="en-US" altLang="zh-CN" dirty="0"/>
              <a:t> PhD Thesis, 2014)</a:t>
            </a:r>
            <a:endParaRPr lang="zh-CN" altLang="en-US" dirty="0"/>
          </a:p>
        </p:txBody>
      </p:sp>
      <p:pic>
        <p:nvPicPr>
          <p:cNvPr id="3" name="图片 2">
            <a:extLst>
              <a:ext uri="{FF2B5EF4-FFF2-40B4-BE49-F238E27FC236}">
                <a16:creationId xmlns:a16="http://schemas.microsoft.com/office/drawing/2014/main" id="{2B5A38EE-70EB-43A6-BC08-E6E8E74EF4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995" y="1752481"/>
            <a:ext cx="2544431" cy="2105861"/>
          </a:xfrm>
          <a:prstGeom prst="rect">
            <a:avLst/>
          </a:prstGeom>
        </p:spPr>
      </p:pic>
      <p:pic>
        <p:nvPicPr>
          <p:cNvPr id="9" name="图片 8">
            <a:extLst>
              <a:ext uri="{FF2B5EF4-FFF2-40B4-BE49-F238E27FC236}">
                <a16:creationId xmlns:a16="http://schemas.microsoft.com/office/drawing/2014/main" id="{26615C96-F77E-40A2-BA66-07D26C6F81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4995" y="3954646"/>
            <a:ext cx="2665999" cy="2056013"/>
          </a:xfrm>
          <a:prstGeom prst="rect">
            <a:avLst/>
          </a:prstGeom>
        </p:spPr>
      </p:pic>
      <p:sp>
        <p:nvSpPr>
          <p:cNvPr id="2" name="矩形 1">
            <a:extLst>
              <a:ext uri="{FF2B5EF4-FFF2-40B4-BE49-F238E27FC236}">
                <a16:creationId xmlns:a16="http://schemas.microsoft.com/office/drawing/2014/main" id="{FD3C384C-EAAC-41AE-8257-54C33C75A3D0}"/>
              </a:ext>
            </a:extLst>
          </p:cNvPr>
          <p:cNvSpPr/>
          <p:nvPr/>
        </p:nvSpPr>
        <p:spPr>
          <a:xfrm>
            <a:off x="7350680" y="1465612"/>
            <a:ext cx="4768355" cy="17543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zh-CN" dirty="0"/>
              <a:t>1</a:t>
            </a:r>
            <a:r>
              <a:rPr lang="zh-CN" altLang="en-US" dirty="0"/>
              <a:t>，水体中不同深度、位置的噪声率；</a:t>
            </a:r>
            <a:endParaRPr lang="en-US" altLang="zh-CN" dirty="0"/>
          </a:p>
          <a:p>
            <a:r>
              <a:rPr lang="en-US" altLang="zh-CN" dirty="0"/>
              <a:t>2</a:t>
            </a:r>
            <a:r>
              <a:rPr lang="zh-CN" altLang="en-US" dirty="0"/>
              <a:t>，噪声与时间、季节的变化；</a:t>
            </a:r>
            <a:endParaRPr lang="en-US" altLang="zh-CN" dirty="0"/>
          </a:p>
          <a:p>
            <a:r>
              <a:rPr lang="en-US" altLang="zh-CN" dirty="0"/>
              <a:t>3</a:t>
            </a:r>
            <a:r>
              <a:rPr lang="zh-CN" altLang="en-US" dirty="0"/>
              <a:t>，噪声的来源：微生物，放射性材料</a:t>
            </a:r>
            <a:r>
              <a:rPr lang="en-US" altLang="zh-CN" dirty="0"/>
              <a:t>……</a:t>
            </a:r>
          </a:p>
          <a:p>
            <a:endParaRPr lang="en-US" altLang="zh-CN" dirty="0"/>
          </a:p>
          <a:p>
            <a:endParaRPr lang="en-US" altLang="zh-CN" dirty="0"/>
          </a:p>
          <a:p>
            <a:r>
              <a:rPr lang="en-US" altLang="zh-CN" dirty="0"/>
              <a:t>Lake Baikal:  </a:t>
            </a:r>
            <a:r>
              <a:rPr lang="zh-CN" altLang="en-US" dirty="0"/>
              <a:t>平均</a:t>
            </a:r>
            <a:r>
              <a:rPr lang="en-US" altLang="zh-CN" dirty="0"/>
              <a:t>20-25KHz(0.3PE)</a:t>
            </a:r>
          </a:p>
        </p:txBody>
      </p:sp>
      <p:pic>
        <p:nvPicPr>
          <p:cNvPr id="4" name="图片 3">
            <a:extLst>
              <a:ext uri="{FF2B5EF4-FFF2-40B4-BE49-F238E27FC236}">
                <a16:creationId xmlns:a16="http://schemas.microsoft.com/office/drawing/2014/main" id="{3CC76A07-1AB9-4D27-8D7D-0DD22A37B8EE}"/>
              </a:ext>
            </a:extLst>
          </p:cNvPr>
          <p:cNvPicPr>
            <a:picLocks noChangeAspect="1"/>
          </p:cNvPicPr>
          <p:nvPr/>
        </p:nvPicPr>
        <p:blipFill>
          <a:blip r:embed="rId6"/>
          <a:stretch>
            <a:fillRect/>
          </a:stretch>
        </p:blipFill>
        <p:spPr>
          <a:xfrm>
            <a:off x="6433301" y="3284516"/>
            <a:ext cx="5846820" cy="2941983"/>
          </a:xfrm>
          <a:prstGeom prst="rect">
            <a:avLst/>
          </a:prstGeom>
        </p:spPr>
      </p:pic>
    </p:spTree>
    <p:extLst>
      <p:ext uri="{BB962C8B-B14F-4D97-AF65-F5344CB8AC3E}">
        <p14:creationId xmlns:p14="http://schemas.microsoft.com/office/powerpoint/2010/main" val="3755678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6A780F-8890-405E-B7D4-463CC4CB312C}"/>
              </a:ext>
            </a:extLst>
          </p:cNvPr>
          <p:cNvSpPr>
            <a:spLocks noGrp="1"/>
          </p:cNvSpPr>
          <p:nvPr>
            <p:ph type="title"/>
          </p:nvPr>
        </p:nvSpPr>
        <p:spPr>
          <a:xfrm>
            <a:off x="112108" y="227954"/>
            <a:ext cx="10058400" cy="1450757"/>
          </a:xfrm>
        </p:spPr>
        <p:txBody>
          <a:bodyPr/>
          <a:lstStyle/>
          <a:p>
            <a:r>
              <a:rPr lang="en-US" altLang="zh-CN" dirty="0"/>
              <a:t>2, OM</a:t>
            </a:r>
            <a:r>
              <a:rPr lang="zh-CN" altLang="en-US" dirty="0"/>
              <a:t>的定位刻度</a:t>
            </a:r>
          </a:p>
        </p:txBody>
      </p:sp>
      <p:pic>
        <p:nvPicPr>
          <p:cNvPr id="5" name="内容占位符 4">
            <a:extLst>
              <a:ext uri="{FF2B5EF4-FFF2-40B4-BE49-F238E27FC236}">
                <a16:creationId xmlns:a16="http://schemas.microsoft.com/office/drawing/2014/main" id="{881C19D0-EC5B-477D-8117-1926C338AD3E}"/>
              </a:ext>
            </a:extLst>
          </p:cNvPr>
          <p:cNvPicPr>
            <a:picLocks noGrp="1" noChangeAspect="1"/>
          </p:cNvPicPr>
          <p:nvPr>
            <p:ph idx="1"/>
          </p:nvPr>
        </p:nvPicPr>
        <p:blipFill>
          <a:blip r:embed="rId2"/>
          <a:stretch>
            <a:fillRect/>
          </a:stretch>
        </p:blipFill>
        <p:spPr>
          <a:xfrm>
            <a:off x="5652944" y="0"/>
            <a:ext cx="5626083" cy="5235528"/>
          </a:xfrm>
          <a:prstGeom prst="rect">
            <a:avLst/>
          </a:prstGeom>
        </p:spPr>
      </p:pic>
      <p:sp>
        <p:nvSpPr>
          <p:cNvPr id="4" name="灯片编号占位符 3">
            <a:extLst>
              <a:ext uri="{FF2B5EF4-FFF2-40B4-BE49-F238E27FC236}">
                <a16:creationId xmlns:a16="http://schemas.microsoft.com/office/drawing/2014/main" id="{754AFBE7-E93D-40BA-AD3C-07CE2B8AB7B9}"/>
              </a:ext>
            </a:extLst>
          </p:cNvPr>
          <p:cNvSpPr>
            <a:spLocks noGrp="1"/>
          </p:cNvSpPr>
          <p:nvPr>
            <p:ph type="sldNum" sz="quarter" idx="12"/>
          </p:nvPr>
        </p:nvSpPr>
        <p:spPr/>
        <p:txBody>
          <a:bodyPr/>
          <a:lstStyle/>
          <a:p>
            <a:fld id="{565CE74E-AB26-4998-AD42-012C4C1AD076}" type="slidenum">
              <a:rPr lang="zh-CN" altLang="en-US" smtClean="0"/>
              <a:t>18</a:t>
            </a:fld>
            <a:endParaRPr lang="zh-CN" altLang="en-US"/>
          </a:p>
        </p:txBody>
      </p:sp>
      <p:sp>
        <p:nvSpPr>
          <p:cNvPr id="6" name="文本框 5">
            <a:extLst>
              <a:ext uri="{FF2B5EF4-FFF2-40B4-BE49-F238E27FC236}">
                <a16:creationId xmlns:a16="http://schemas.microsoft.com/office/drawing/2014/main" id="{376F7A2F-E8AF-4CF7-89FC-175B2E25ADD1}"/>
              </a:ext>
            </a:extLst>
          </p:cNvPr>
          <p:cNvSpPr txBox="1"/>
          <p:nvPr/>
        </p:nvSpPr>
        <p:spPr>
          <a:xfrm>
            <a:off x="5326379" y="2174885"/>
            <a:ext cx="6623929" cy="95410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800" dirty="0"/>
              <a:t>Baikal-GVD</a:t>
            </a:r>
            <a:r>
              <a:rPr lang="zh-CN" altLang="en-US" sz="2800" dirty="0"/>
              <a:t>，统计了</a:t>
            </a:r>
            <a:r>
              <a:rPr lang="en-US" altLang="zh-CN" sz="2800" dirty="0"/>
              <a:t>8</a:t>
            </a:r>
            <a:r>
              <a:rPr lang="zh-CN" altLang="en-US" sz="2800" dirty="0"/>
              <a:t>串和五个月的时长</a:t>
            </a:r>
            <a:endParaRPr lang="en-US" altLang="zh-CN" sz="2800" dirty="0"/>
          </a:p>
          <a:p>
            <a:r>
              <a:rPr lang="en-US" altLang="zh-CN" sz="2800" dirty="0"/>
              <a:t>X,Y</a:t>
            </a:r>
            <a:r>
              <a:rPr lang="zh-CN" altLang="en-US" sz="2800" dirty="0"/>
              <a:t>两轴上最大有</a:t>
            </a:r>
            <a:r>
              <a:rPr lang="en-US" altLang="zh-CN" sz="2800" dirty="0"/>
              <a:t>15m</a:t>
            </a:r>
            <a:r>
              <a:rPr lang="zh-CN" altLang="en-US" sz="2800" dirty="0"/>
              <a:t>的晃动</a:t>
            </a:r>
          </a:p>
        </p:txBody>
      </p:sp>
      <p:sp>
        <p:nvSpPr>
          <p:cNvPr id="7" name="文本框 6">
            <a:extLst>
              <a:ext uri="{FF2B5EF4-FFF2-40B4-BE49-F238E27FC236}">
                <a16:creationId xmlns:a16="http://schemas.microsoft.com/office/drawing/2014/main" id="{727431ED-FD9F-4737-AB35-0D7BAB26D250}"/>
              </a:ext>
            </a:extLst>
          </p:cNvPr>
          <p:cNvSpPr txBox="1"/>
          <p:nvPr/>
        </p:nvSpPr>
        <p:spPr>
          <a:xfrm>
            <a:off x="182459" y="1657350"/>
            <a:ext cx="5143920" cy="4247317"/>
          </a:xfrm>
          <a:prstGeom prst="rect">
            <a:avLst/>
          </a:prstGeom>
          <a:noFill/>
        </p:spPr>
        <p:txBody>
          <a:bodyPr wrap="square" rtlCol="0">
            <a:spAutoFit/>
          </a:bodyPr>
          <a:lstStyle/>
          <a:p>
            <a:r>
              <a:rPr lang="zh-CN" altLang="en-US" dirty="0"/>
              <a:t>需要发展一套大范围的定位装置</a:t>
            </a:r>
            <a:r>
              <a:rPr lang="en-US" altLang="zh-CN" dirty="0"/>
              <a:t>!</a:t>
            </a:r>
          </a:p>
          <a:p>
            <a:r>
              <a:rPr lang="zh-CN" altLang="en-US" dirty="0"/>
              <a:t>进行一个实时的长期监测。</a:t>
            </a:r>
            <a:endParaRPr lang="en-US" altLang="zh-CN" dirty="0"/>
          </a:p>
          <a:p>
            <a:r>
              <a:rPr lang="zh-CN" altLang="en-US" dirty="0"/>
              <a:t>定位精度要求：</a:t>
            </a:r>
            <a:r>
              <a:rPr lang="en-US" altLang="zh-CN" dirty="0"/>
              <a:t>&lt;20cm</a:t>
            </a:r>
          </a:p>
          <a:p>
            <a:endParaRPr lang="en-US" altLang="zh-CN" dirty="0"/>
          </a:p>
          <a:p>
            <a:r>
              <a:rPr lang="zh-CN" altLang="en-US" dirty="0"/>
              <a:t>基本的解决思路：</a:t>
            </a:r>
            <a:endParaRPr lang="en-US" altLang="zh-CN" dirty="0"/>
          </a:p>
          <a:p>
            <a:r>
              <a:rPr lang="en-US" altLang="zh-CN" dirty="0"/>
              <a:t>1</a:t>
            </a:r>
            <a:r>
              <a:rPr lang="zh-CN" altLang="en-US" dirty="0"/>
              <a:t>，布置声纳系统，实时监测；在阵列底部放置一个主声纳发生器，在每串上安装几个被动声纳接受器。</a:t>
            </a:r>
            <a:endParaRPr lang="en-US" altLang="zh-CN" dirty="0"/>
          </a:p>
          <a:p>
            <a:r>
              <a:rPr lang="en-US" altLang="zh-CN" dirty="0"/>
              <a:t>2</a:t>
            </a:r>
            <a:r>
              <a:rPr lang="zh-CN" altLang="en-US" dirty="0"/>
              <a:t>，发展更稳定的锚定装置。</a:t>
            </a:r>
            <a:endParaRPr lang="en-US" altLang="zh-CN" dirty="0"/>
          </a:p>
          <a:p>
            <a:endParaRPr lang="en-US" altLang="zh-CN" dirty="0"/>
          </a:p>
          <a:p>
            <a:endParaRPr lang="en-US" altLang="zh-CN" dirty="0"/>
          </a:p>
          <a:p>
            <a:r>
              <a:rPr lang="zh-CN" altLang="en-US" dirty="0"/>
              <a:t>德国</a:t>
            </a:r>
            <a:r>
              <a:rPr lang="en-US" altLang="zh-CN" dirty="0" err="1"/>
              <a:t>EvoLogics</a:t>
            </a:r>
            <a:r>
              <a:rPr lang="en-US" altLang="zh-CN" dirty="0"/>
              <a:t> GmbH</a:t>
            </a:r>
            <a:r>
              <a:rPr lang="zh-CN" altLang="en-US" dirty="0"/>
              <a:t>有此技术，精度可达</a:t>
            </a:r>
            <a:r>
              <a:rPr lang="en-US" altLang="zh-CN" dirty="0"/>
              <a:t>5mm</a:t>
            </a:r>
            <a:r>
              <a:rPr lang="zh-CN" altLang="en-US" dirty="0"/>
              <a:t>。</a:t>
            </a:r>
            <a:endParaRPr lang="en-US" altLang="zh-CN" dirty="0"/>
          </a:p>
          <a:p>
            <a:r>
              <a:rPr lang="zh-CN" altLang="en-US" dirty="0"/>
              <a:t>国内需要进一步市场调研论证。</a:t>
            </a:r>
            <a:endParaRPr lang="en-US" altLang="zh-CN" dirty="0"/>
          </a:p>
          <a:p>
            <a:endParaRPr lang="en-US" altLang="zh-CN" dirty="0"/>
          </a:p>
          <a:p>
            <a:endParaRPr lang="zh-CN" altLang="en-US" dirty="0"/>
          </a:p>
        </p:txBody>
      </p:sp>
      <p:pic>
        <p:nvPicPr>
          <p:cNvPr id="8" name="Picture 500">
            <a:extLst>
              <a:ext uri="{FF2B5EF4-FFF2-40B4-BE49-F238E27FC236}">
                <a16:creationId xmlns:a16="http://schemas.microsoft.com/office/drawing/2014/main" id="{4C495D03-9597-4901-B753-E0FB1BD0E748}"/>
              </a:ext>
            </a:extLst>
          </p:cNvPr>
          <p:cNvPicPr/>
          <p:nvPr/>
        </p:nvPicPr>
        <p:blipFill>
          <a:blip r:embed="rId3"/>
          <a:stretch>
            <a:fillRect/>
          </a:stretch>
        </p:blipFill>
        <p:spPr>
          <a:xfrm>
            <a:off x="8638344" y="4206061"/>
            <a:ext cx="2800733" cy="2688382"/>
          </a:xfrm>
          <a:prstGeom prst="rect">
            <a:avLst/>
          </a:prstGeom>
        </p:spPr>
      </p:pic>
    </p:spTree>
    <p:extLst>
      <p:ext uri="{BB962C8B-B14F-4D97-AF65-F5344CB8AC3E}">
        <p14:creationId xmlns:p14="http://schemas.microsoft.com/office/powerpoint/2010/main" val="1800464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E51AD7-2F79-4805-984D-C7D2C3BABDEC}"/>
              </a:ext>
            </a:extLst>
          </p:cNvPr>
          <p:cNvSpPr>
            <a:spLocks noGrp="1"/>
          </p:cNvSpPr>
          <p:nvPr>
            <p:ph type="title"/>
          </p:nvPr>
        </p:nvSpPr>
        <p:spPr>
          <a:xfrm>
            <a:off x="218574" y="142323"/>
            <a:ext cx="10058400" cy="1450757"/>
          </a:xfrm>
        </p:spPr>
        <p:txBody>
          <a:bodyPr>
            <a:normAutofit/>
          </a:bodyPr>
          <a:lstStyle/>
          <a:p>
            <a:r>
              <a:rPr lang="en-US" altLang="zh-CN" dirty="0"/>
              <a:t>3</a:t>
            </a:r>
            <a:r>
              <a:rPr lang="zh-CN" altLang="en-US" dirty="0"/>
              <a:t>，复杂的光敏探头（</a:t>
            </a:r>
            <a:r>
              <a:rPr lang="en-US" altLang="zh-CN" dirty="0"/>
              <a:t>OM</a:t>
            </a:r>
            <a:r>
              <a:rPr lang="zh-CN" altLang="en-US" dirty="0"/>
              <a:t>）</a:t>
            </a:r>
          </a:p>
        </p:txBody>
      </p:sp>
      <p:sp>
        <p:nvSpPr>
          <p:cNvPr id="3" name="内容占位符 2">
            <a:extLst>
              <a:ext uri="{FF2B5EF4-FFF2-40B4-BE49-F238E27FC236}">
                <a16:creationId xmlns:a16="http://schemas.microsoft.com/office/drawing/2014/main" id="{5BC4446D-9277-4328-8440-32A656214F78}"/>
              </a:ext>
            </a:extLst>
          </p:cNvPr>
          <p:cNvSpPr>
            <a:spLocks noGrp="1"/>
          </p:cNvSpPr>
          <p:nvPr>
            <p:ph idx="1"/>
          </p:nvPr>
        </p:nvSpPr>
        <p:spPr>
          <a:xfrm>
            <a:off x="650965" y="2001871"/>
            <a:ext cx="10058400" cy="4023360"/>
          </a:xfrm>
        </p:spPr>
        <p:txBody>
          <a:bodyPr>
            <a:normAutofit/>
          </a:bodyPr>
          <a:lstStyle/>
          <a:p>
            <a:pPr marL="457200" indent="-457200">
              <a:buFont typeface="+mj-lt"/>
              <a:buAutoNum type="arabicPeriod"/>
            </a:pPr>
            <a:r>
              <a:rPr lang="zh-CN" altLang="en-US" dirty="0"/>
              <a:t>光敏器件</a:t>
            </a:r>
            <a:endParaRPr lang="en-US" altLang="zh-CN" dirty="0"/>
          </a:p>
          <a:p>
            <a:pPr marL="457200" indent="-457200">
              <a:buFont typeface="+mj-lt"/>
              <a:buAutoNum type="arabicPeriod"/>
            </a:pPr>
            <a:r>
              <a:rPr lang="zh-CN" altLang="en-US" dirty="0"/>
              <a:t>电子学读出系统</a:t>
            </a:r>
            <a:endParaRPr lang="en-US" altLang="zh-CN" dirty="0"/>
          </a:p>
          <a:p>
            <a:pPr marL="457200" indent="-457200">
              <a:buFont typeface="+mj-lt"/>
              <a:buAutoNum type="arabicPeriod"/>
            </a:pPr>
            <a:r>
              <a:rPr lang="zh-CN" altLang="en-US" dirty="0"/>
              <a:t>光敏器件的高压模块及控制</a:t>
            </a:r>
            <a:endParaRPr lang="en-US" altLang="zh-CN" dirty="0"/>
          </a:p>
          <a:p>
            <a:pPr marL="457200" indent="-457200">
              <a:buFont typeface="+mj-lt"/>
              <a:buAutoNum type="arabicPeriod"/>
            </a:pPr>
            <a:r>
              <a:rPr lang="zh-CN" altLang="en-US" dirty="0"/>
              <a:t>时钟节点和数据输出模块</a:t>
            </a:r>
            <a:endParaRPr lang="en-US" altLang="zh-CN" dirty="0"/>
          </a:p>
          <a:p>
            <a:pPr marL="457200" indent="-457200">
              <a:buFont typeface="+mj-lt"/>
              <a:buAutoNum type="arabicPeriod"/>
            </a:pPr>
            <a:r>
              <a:rPr lang="zh-CN" altLang="en-US" dirty="0"/>
              <a:t>用于时间刻度系统的</a:t>
            </a:r>
            <a:r>
              <a:rPr lang="en-US" altLang="zh-CN" dirty="0"/>
              <a:t>LED</a:t>
            </a:r>
            <a:r>
              <a:rPr lang="zh-CN" altLang="en-US" dirty="0"/>
              <a:t>及控制板</a:t>
            </a:r>
            <a:endParaRPr lang="en-US" altLang="zh-CN" dirty="0"/>
          </a:p>
          <a:p>
            <a:pPr marL="457200" indent="-457200">
              <a:buFont typeface="+mj-lt"/>
              <a:buAutoNum type="arabicPeriod"/>
            </a:pPr>
            <a:r>
              <a:rPr lang="zh-CN" altLang="en-US" dirty="0"/>
              <a:t>磁屏蔽</a:t>
            </a:r>
            <a:endParaRPr lang="en-US" altLang="zh-CN" dirty="0"/>
          </a:p>
          <a:p>
            <a:pPr marL="457200" indent="-457200">
              <a:buFont typeface="+mj-lt"/>
              <a:buAutoNum type="arabicPeriod"/>
            </a:pPr>
            <a:r>
              <a:rPr lang="zh-CN" altLang="en-US" dirty="0"/>
              <a:t>超大的玻璃舱</a:t>
            </a:r>
            <a:endParaRPr lang="en-US" altLang="zh-CN" dirty="0"/>
          </a:p>
          <a:p>
            <a:pPr marL="457200" indent="-457200">
              <a:buFont typeface="+mj-lt"/>
              <a:buAutoNum type="arabicPeriod"/>
            </a:pPr>
            <a:r>
              <a:rPr lang="zh-CN" altLang="en-US" dirty="0"/>
              <a:t>玻璃舱内可靠的</a:t>
            </a:r>
            <a:r>
              <a:rPr lang="zh-CN" altLang="en-US"/>
              <a:t>机械结构。</a:t>
            </a:r>
            <a:endParaRPr lang="en-US" altLang="zh-CN" dirty="0"/>
          </a:p>
          <a:p>
            <a:pPr marL="457200" indent="-457200">
              <a:buFont typeface="+mj-lt"/>
              <a:buAutoNum type="arabicPeriod"/>
            </a:pPr>
            <a:endParaRPr lang="zh-CN" altLang="en-US" dirty="0"/>
          </a:p>
        </p:txBody>
      </p:sp>
      <p:sp>
        <p:nvSpPr>
          <p:cNvPr id="5" name="灯片编号占位符 4">
            <a:extLst>
              <a:ext uri="{FF2B5EF4-FFF2-40B4-BE49-F238E27FC236}">
                <a16:creationId xmlns:a16="http://schemas.microsoft.com/office/drawing/2014/main" id="{5E5576FB-EEE5-4DE1-BB31-A81C34700BE5}"/>
              </a:ext>
            </a:extLst>
          </p:cNvPr>
          <p:cNvSpPr>
            <a:spLocks noGrp="1"/>
          </p:cNvSpPr>
          <p:nvPr>
            <p:ph type="sldNum" sz="quarter" idx="12"/>
          </p:nvPr>
        </p:nvSpPr>
        <p:spPr/>
        <p:txBody>
          <a:bodyPr/>
          <a:lstStyle/>
          <a:p>
            <a:fld id="{565CE74E-AB26-4998-AD42-012C4C1AD076}" type="slidenum">
              <a:rPr lang="zh-CN" altLang="en-US" smtClean="0"/>
              <a:t>19</a:t>
            </a:fld>
            <a:endParaRPr lang="zh-CN" altLang="en-US"/>
          </a:p>
        </p:txBody>
      </p:sp>
      <p:sp>
        <p:nvSpPr>
          <p:cNvPr id="7" name="文本框 6">
            <a:extLst>
              <a:ext uri="{FF2B5EF4-FFF2-40B4-BE49-F238E27FC236}">
                <a16:creationId xmlns:a16="http://schemas.microsoft.com/office/drawing/2014/main" id="{18913C6D-5CC4-4C28-AE7F-75623776E9DF}"/>
              </a:ext>
            </a:extLst>
          </p:cNvPr>
          <p:cNvSpPr txBox="1"/>
          <p:nvPr/>
        </p:nvSpPr>
        <p:spPr>
          <a:xfrm>
            <a:off x="7734749" y="1408414"/>
            <a:ext cx="1192442" cy="369332"/>
          </a:xfrm>
          <a:prstGeom prst="rect">
            <a:avLst/>
          </a:prstGeom>
          <a:noFill/>
        </p:spPr>
        <p:txBody>
          <a:bodyPr wrap="none" rtlCol="0">
            <a:spAutoFit/>
          </a:bodyPr>
          <a:lstStyle/>
          <a:p>
            <a:r>
              <a:rPr lang="en-US" altLang="zh-CN" dirty="0"/>
              <a:t>GVD’s  OM</a:t>
            </a:r>
            <a:endParaRPr lang="zh-CN" altLang="en-US" dirty="0"/>
          </a:p>
        </p:txBody>
      </p:sp>
      <p:pic>
        <p:nvPicPr>
          <p:cNvPr id="9" name="图片 8">
            <a:extLst>
              <a:ext uri="{FF2B5EF4-FFF2-40B4-BE49-F238E27FC236}">
                <a16:creationId xmlns:a16="http://schemas.microsoft.com/office/drawing/2014/main" id="{388B30AB-648C-4148-BC5E-36D960441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774" y="1352092"/>
            <a:ext cx="6293261" cy="4706544"/>
          </a:xfrm>
          <a:prstGeom prst="rect">
            <a:avLst/>
          </a:prstGeom>
        </p:spPr>
      </p:pic>
    </p:spTree>
    <p:extLst>
      <p:ext uri="{BB962C8B-B14F-4D97-AF65-F5344CB8AC3E}">
        <p14:creationId xmlns:p14="http://schemas.microsoft.com/office/powerpoint/2010/main" val="220205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4C558F-B428-4C09-8730-7B59761793A5}"/>
              </a:ext>
            </a:extLst>
          </p:cNvPr>
          <p:cNvSpPr>
            <a:spLocks noGrp="1"/>
          </p:cNvSpPr>
          <p:nvPr>
            <p:ph type="title"/>
          </p:nvPr>
        </p:nvSpPr>
        <p:spPr>
          <a:xfrm>
            <a:off x="865746" y="541421"/>
            <a:ext cx="10058400" cy="1450757"/>
          </a:xfrm>
        </p:spPr>
        <p:txBody>
          <a:bodyPr/>
          <a:lstStyle/>
          <a:p>
            <a:r>
              <a:rPr lang="zh-CN" altLang="en-US" dirty="0"/>
              <a:t>报告内容</a:t>
            </a:r>
          </a:p>
        </p:txBody>
      </p:sp>
      <p:sp>
        <p:nvSpPr>
          <p:cNvPr id="3" name="内容占位符 2">
            <a:extLst>
              <a:ext uri="{FF2B5EF4-FFF2-40B4-BE49-F238E27FC236}">
                <a16:creationId xmlns:a16="http://schemas.microsoft.com/office/drawing/2014/main" id="{2D219921-2163-4CFE-BA27-900A2B5F3975}"/>
              </a:ext>
            </a:extLst>
          </p:cNvPr>
          <p:cNvSpPr>
            <a:spLocks noGrp="1"/>
          </p:cNvSpPr>
          <p:nvPr>
            <p:ph idx="1"/>
          </p:nvPr>
        </p:nvSpPr>
        <p:spPr/>
        <p:txBody>
          <a:bodyPr/>
          <a:lstStyle/>
          <a:p>
            <a:pPr marL="457200" indent="-457200">
              <a:buFont typeface="+mj-lt"/>
              <a:buAutoNum type="arabicPeriod"/>
            </a:pPr>
            <a:r>
              <a:rPr lang="zh-CN" altLang="en-US" sz="2800" dirty="0"/>
              <a:t>科学动机和需求等</a:t>
            </a:r>
            <a:endParaRPr lang="en-US" altLang="zh-CN" sz="2800" dirty="0"/>
          </a:p>
          <a:p>
            <a:pPr marL="457200" indent="-457200">
              <a:buFont typeface="+mj-lt"/>
              <a:buAutoNum type="arabicPeriod"/>
            </a:pPr>
            <a:endParaRPr lang="en-US" altLang="zh-CN" sz="2800" dirty="0"/>
          </a:p>
          <a:p>
            <a:pPr marL="457200" indent="-457200">
              <a:buFont typeface="+mj-lt"/>
              <a:buAutoNum type="arabicPeriod"/>
            </a:pPr>
            <a:r>
              <a:rPr lang="zh-CN" altLang="en-US" sz="2800" dirty="0"/>
              <a:t>国际上正在开展的实验</a:t>
            </a:r>
            <a:endParaRPr lang="en-US" altLang="zh-CN" sz="2800" dirty="0"/>
          </a:p>
          <a:p>
            <a:pPr marL="457200" indent="-457200">
              <a:buFont typeface="+mj-lt"/>
              <a:buAutoNum type="arabicPeriod"/>
            </a:pPr>
            <a:endParaRPr lang="en-US" altLang="zh-CN" sz="2800" dirty="0"/>
          </a:p>
          <a:p>
            <a:pPr marL="457200" indent="-457200">
              <a:buFont typeface="+mj-lt"/>
              <a:buAutoNum type="arabicPeriod"/>
            </a:pPr>
            <a:r>
              <a:rPr lang="zh-CN" altLang="en-US" sz="2800" dirty="0"/>
              <a:t>实验规划和探测器技术</a:t>
            </a:r>
            <a:endParaRPr lang="en-US" altLang="zh-CN" sz="2800" dirty="0"/>
          </a:p>
          <a:p>
            <a:pPr marL="457200" indent="-457200">
              <a:buFont typeface="+mj-lt"/>
              <a:buAutoNum type="arabicPeriod"/>
            </a:pPr>
            <a:endParaRPr lang="en-US" altLang="zh-CN" sz="2800" dirty="0"/>
          </a:p>
          <a:p>
            <a:pPr marL="457200" indent="-457200">
              <a:buFont typeface="+mj-lt"/>
              <a:buAutoNum type="arabicPeriod"/>
            </a:pPr>
            <a:r>
              <a:rPr lang="zh-CN" altLang="en-US" sz="2800" dirty="0"/>
              <a:t>小结</a:t>
            </a:r>
            <a:endParaRPr lang="en-US" altLang="zh-CN" sz="2800" dirty="0"/>
          </a:p>
          <a:p>
            <a:endParaRPr lang="zh-CN" altLang="en-US" dirty="0"/>
          </a:p>
        </p:txBody>
      </p:sp>
      <p:sp>
        <p:nvSpPr>
          <p:cNvPr id="4" name="灯片编号占位符 3">
            <a:extLst>
              <a:ext uri="{FF2B5EF4-FFF2-40B4-BE49-F238E27FC236}">
                <a16:creationId xmlns:a16="http://schemas.microsoft.com/office/drawing/2014/main" id="{7262876C-A76E-44A3-B312-09AC89CB1E58}"/>
              </a:ext>
            </a:extLst>
          </p:cNvPr>
          <p:cNvSpPr>
            <a:spLocks noGrp="1"/>
          </p:cNvSpPr>
          <p:nvPr>
            <p:ph type="sldNum" sz="quarter" idx="12"/>
          </p:nvPr>
        </p:nvSpPr>
        <p:spPr/>
        <p:txBody>
          <a:bodyPr/>
          <a:lstStyle/>
          <a:p>
            <a:fld id="{565CE74E-AB26-4998-AD42-012C4C1AD076}" type="slidenum">
              <a:rPr lang="zh-CN" altLang="en-US" smtClean="0"/>
              <a:t>2</a:t>
            </a:fld>
            <a:endParaRPr lang="zh-CN" altLang="en-US"/>
          </a:p>
        </p:txBody>
      </p:sp>
    </p:spTree>
    <p:extLst>
      <p:ext uri="{BB962C8B-B14F-4D97-AF65-F5344CB8AC3E}">
        <p14:creationId xmlns:p14="http://schemas.microsoft.com/office/powerpoint/2010/main" val="2196810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E51AD7-2F79-4805-984D-C7D2C3BABDEC}"/>
              </a:ext>
            </a:extLst>
          </p:cNvPr>
          <p:cNvSpPr>
            <a:spLocks noGrp="1"/>
          </p:cNvSpPr>
          <p:nvPr>
            <p:ph type="title"/>
          </p:nvPr>
        </p:nvSpPr>
        <p:spPr>
          <a:xfrm>
            <a:off x="910513" y="204134"/>
            <a:ext cx="10058400" cy="1450757"/>
          </a:xfrm>
        </p:spPr>
        <p:txBody>
          <a:bodyPr/>
          <a:lstStyle/>
          <a:p>
            <a:r>
              <a:rPr lang="zh-CN" altLang="en-US" dirty="0"/>
              <a:t>最大光敏面积的</a:t>
            </a:r>
            <a:r>
              <a:rPr lang="en-US" altLang="zh-CN" dirty="0"/>
              <a:t>PMT</a:t>
            </a:r>
            <a:endParaRPr lang="zh-CN" altLang="en-US" dirty="0"/>
          </a:p>
        </p:txBody>
      </p:sp>
      <p:sp>
        <p:nvSpPr>
          <p:cNvPr id="3" name="内容占位符 2">
            <a:extLst>
              <a:ext uri="{FF2B5EF4-FFF2-40B4-BE49-F238E27FC236}">
                <a16:creationId xmlns:a16="http://schemas.microsoft.com/office/drawing/2014/main" id="{5BC4446D-9277-4328-8440-32A656214F78}"/>
              </a:ext>
            </a:extLst>
          </p:cNvPr>
          <p:cNvSpPr>
            <a:spLocks noGrp="1"/>
          </p:cNvSpPr>
          <p:nvPr>
            <p:ph idx="1"/>
          </p:nvPr>
        </p:nvSpPr>
        <p:spPr>
          <a:xfrm>
            <a:off x="923595" y="1863546"/>
            <a:ext cx="2843348" cy="2279952"/>
          </a:xfrm>
        </p:spPr>
        <p:style>
          <a:lnRef idx="2">
            <a:schemeClr val="accent2"/>
          </a:lnRef>
          <a:fillRef idx="1">
            <a:schemeClr val="lt1"/>
          </a:fillRef>
          <a:effectRef idx="0">
            <a:schemeClr val="accent2"/>
          </a:effectRef>
          <a:fontRef idx="minor">
            <a:schemeClr val="dk1"/>
          </a:fontRef>
        </p:style>
        <p:txBody>
          <a:bodyPr>
            <a:normAutofit/>
          </a:bodyPr>
          <a:lstStyle/>
          <a:p>
            <a:pPr marL="457200" indent="-457200">
              <a:buFont typeface="+mj-lt"/>
              <a:buAutoNum type="arabicPeriod"/>
            </a:pPr>
            <a:r>
              <a:rPr lang="zh-CN" altLang="en-US" dirty="0"/>
              <a:t>高时间性能</a:t>
            </a:r>
            <a:r>
              <a:rPr lang="en-US" altLang="zh-CN" dirty="0"/>
              <a:t>;</a:t>
            </a:r>
          </a:p>
          <a:p>
            <a:pPr marL="457200" indent="-457200">
              <a:buFont typeface="+mj-lt"/>
              <a:buAutoNum type="arabicPeriod"/>
            </a:pPr>
            <a:r>
              <a:rPr lang="zh-CN" altLang="en-US" dirty="0"/>
              <a:t>高探测效率；</a:t>
            </a:r>
            <a:endParaRPr lang="en-US" altLang="zh-CN" dirty="0"/>
          </a:p>
          <a:p>
            <a:pPr marL="457200" indent="-457200">
              <a:buFont typeface="+mj-lt"/>
              <a:buAutoNum type="arabicPeriod"/>
            </a:pPr>
            <a:r>
              <a:rPr lang="zh-CN" altLang="en-US" dirty="0"/>
              <a:t>大的光敏面积；</a:t>
            </a:r>
            <a:endParaRPr lang="en-US" altLang="zh-CN" dirty="0"/>
          </a:p>
          <a:p>
            <a:pPr marL="457200" indent="-457200">
              <a:buFont typeface="+mj-lt"/>
              <a:buAutoNum type="arabicPeriod"/>
            </a:pPr>
            <a:r>
              <a:rPr lang="zh-CN" altLang="en-US" dirty="0"/>
              <a:t>单光电子测量能力；</a:t>
            </a:r>
            <a:endParaRPr lang="en-US" altLang="zh-CN" dirty="0"/>
          </a:p>
          <a:p>
            <a:pPr marL="457200" indent="-457200">
              <a:buFont typeface="+mj-lt"/>
              <a:buAutoNum type="arabicPeriod"/>
            </a:pPr>
            <a:r>
              <a:rPr lang="zh-CN" altLang="en-US" dirty="0"/>
              <a:t>稳定的寿命。</a:t>
            </a: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0" indent="0">
              <a:buNone/>
            </a:pPr>
            <a:endParaRPr lang="zh-CN" altLang="en-US" dirty="0"/>
          </a:p>
        </p:txBody>
      </p:sp>
      <p:sp>
        <p:nvSpPr>
          <p:cNvPr id="4" name="灯片编号占位符 3">
            <a:extLst>
              <a:ext uri="{FF2B5EF4-FFF2-40B4-BE49-F238E27FC236}">
                <a16:creationId xmlns:a16="http://schemas.microsoft.com/office/drawing/2014/main" id="{9403B89F-5797-4B93-828B-C743933F0E11}"/>
              </a:ext>
            </a:extLst>
          </p:cNvPr>
          <p:cNvSpPr>
            <a:spLocks noGrp="1"/>
          </p:cNvSpPr>
          <p:nvPr>
            <p:ph type="sldNum" sz="quarter" idx="12"/>
          </p:nvPr>
        </p:nvSpPr>
        <p:spPr/>
        <p:txBody>
          <a:bodyPr/>
          <a:lstStyle/>
          <a:p>
            <a:fld id="{565CE74E-AB26-4998-AD42-012C4C1AD076}" type="slidenum">
              <a:rPr lang="zh-CN" altLang="en-US" smtClean="0"/>
              <a:t>20</a:t>
            </a:fld>
            <a:endParaRPr lang="zh-CN" altLang="en-US"/>
          </a:p>
        </p:txBody>
      </p:sp>
      <p:pic>
        <p:nvPicPr>
          <p:cNvPr id="5" name="图片 4">
            <a:extLst>
              <a:ext uri="{FF2B5EF4-FFF2-40B4-BE49-F238E27FC236}">
                <a16:creationId xmlns:a16="http://schemas.microsoft.com/office/drawing/2014/main" id="{758FCA11-E6E8-4A91-9363-EF14F40ECD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67002" y="1276591"/>
            <a:ext cx="3226928" cy="4304817"/>
          </a:xfrm>
          <a:prstGeom prst="rect">
            <a:avLst/>
          </a:prstGeom>
        </p:spPr>
      </p:pic>
      <p:sp>
        <p:nvSpPr>
          <p:cNvPr id="6" name="文本框 5">
            <a:extLst>
              <a:ext uri="{FF2B5EF4-FFF2-40B4-BE49-F238E27FC236}">
                <a16:creationId xmlns:a16="http://schemas.microsoft.com/office/drawing/2014/main" id="{DA768819-A62A-4566-842D-D136987E7A6F}"/>
              </a:ext>
            </a:extLst>
          </p:cNvPr>
          <p:cNvSpPr txBox="1"/>
          <p:nvPr/>
        </p:nvSpPr>
        <p:spPr>
          <a:xfrm>
            <a:off x="498070" y="4352153"/>
            <a:ext cx="6532558" cy="1753044"/>
          </a:xfrm>
          <a:prstGeom prst="rect">
            <a:avLst/>
          </a:prstGeom>
          <a:noFill/>
        </p:spPr>
        <p:txBody>
          <a:bodyPr wrap="none" rtlCol="0">
            <a:spAutoFit/>
          </a:bodyPr>
          <a:lstStyle/>
          <a:p>
            <a:pPr>
              <a:lnSpc>
                <a:spcPct val="150000"/>
              </a:lnSpc>
            </a:pPr>
            <a:r>
              <a:rPr lang="zh-CN" altLang="en-US" sz="2000" b="1" dirty="0"/>
              <a:t>北方夜视公司生产的的</a:t>
            </a:r>
            <a:r>
              <a:rPr lang="en-US" altLang="zh-CN" sz="2000" b="1" dirty="0"/>
              <a:t>20</a:t>
            </a:r>
            <a:r>
              <a:rPr lang="zh-CN" altLang="en-US" sz="2000" b="1" dirty="0"/>
              <a:t>寸</a:t>
            </a:r>
            <a:r>
              <a:rPr lang="en-US" altLang="zh-CN" sz="2000" b="1" dirty="0"/>
              <a:t>MCP-PMT</a:t>
            </a:r>
            <a:r>
              <a:rPr lang="zh-CN" altLang="en-US" sz="2000" b="1" dirty="0"/>
              <a:t>，可以满足要求：</a:t>
            </a:r>
            <a:endParaRPr lang="en-US" altLang="zh-CN" sz="2000" b="1" dirty="0"/>
          </a:p>
          <a:p>
            <a:pPr marL="342900" indent="-342900">
              <a:lnSpc>
                <a:spcPct val="150000"/>
              </a:lnSpc>
              <a:buFont typeface="+mj-lt"/>
              <a:buAutoNum type="arabicPeriod"/>
            </a:pPr>
            <a:r>
              <a:rPr lang="zh-CN" altLang="en-US" dirty="0"/>
              <a:t>为</a:t>
            </a:r>
            <a:r>
              <a:rPr lang="en-US" altLang="zh-CN" dirty="0"/>
              <a:t>LHAASO</a:t>
            </a:r>
            <a:r>
              <a:rPr lang="zh-CN" altLang="en-US" dirty="0"/>
              <a:t>累计提供近</a:t>
            </a:r>
            <a:r>
              <a:rPr lang="en-US" altLang="zh-CN" dirty="0"/>
              <a:t>2500</a:t>
            </a:r>
            <a:r>
              <a:rPr lang="zh-CN" altLang="en-US" dirty="0"/>
              <a:t>只，为</a:t>
            </a:r>
            <a:r>
              <a:rPr lang="en-US" altLang="zh-CN" dirty="0"/>
              <a:t>JUNO</a:t>
            </a:r>
            <a:r>
              <a:rPr lang="zh-CN" altLang="en-US" dirty="0"/>
              <a:t>提供</a:t>
            </a:r>
            <a:r>
              <a:rPr lang="en-US" altLang="zh-CN" dirty="0"/>
              <a:t>1</a:t>
            </a:r>
            <a:r>
              <a:rPr lang="zh-CN" altLang="en-US" dirty="0"/>
              <a:t>万</a:t>
            </a:r>
            <a:r>
              <a:rPr lang="en-US" altLang="zh-CN" dirty="0"/>
              <a:t>5</a:t>
            </a:r>
            <a:r>
              <a:rPr lang="zh-CN" altLang="en-US" dirty="0"/>
              <a:t>千只。</a:t>
            </a:r>
            <a:endParaRPr lang="en-US" altLang="zh-CN" dirty="0"/>
          </a:p>
          <a:p>
            <a:pPr marL="342900" indent="-342900">
              <a:lnSpc>
                <a:spcPct val="150000"/>
              </a:lnSpc>
              <a:buFont typeface="+mj-lt"/>
              <a:buAutoNum type="arabicPeriod"/>
            </a:pPr>
            <a:r>
              <a:rPr lang="zh-CN" altLang="en-US" dirty="0"/>
              <a:t>初步具备年生产</a:t>
            </a:r>
            <a:r>
              <a:rPr lang="en-US" altLang="zh-CN" dirty="0"/>
              <a:t>1</a:t>
            </a:r>
            <a:r>
              <a:rPr lang="zh-CN" altLang="en-US" dirty="0"/>
              <a:t>万只以上的能力。</a:t>
            </a:r>
            <a:endParaRPr lang="en-US" altLang="zh-CN" dirty="0"/>
          </a:p>
          <a:p>
            <a:pPr marL="342900" indent="-342900">
              <a:lnSpc>
                <a:spcPct val="150000"/>
              </a:lnSpc>
              <a:buFont typeface="+mj-lt"/>
              <a:buAutoNum type="arabicPeriod"/>
            </a:pPr>
            <a:r>
              <a:rPr lang="zh-CN" altLang="en-US" dirty="0"/>
              <a:t>不需要防水封装，性能指标也有下调，成本可进一步降低。</a:t>
            </a:r>
          </a:p>
        </p:txBody>
      </p:sp>
      <p:sp>
        <p:nvSpPr>
          <p:cNvPr id="7" name="文本框 6">
            <a:extLst>
              <a:ext uri="{FF2B5EF4-FFF2-40B4-BE49-F238E27FC236}">
                <a16:creationId xmlns:a16="http://schemas.microsoft.com/office/drawing/2014/main" id="{9E211EF0-0A0D-4443-977C-DE977DBB877E}"/>
              </a:ext>
            </a:extLst>
          </p:cNvPr>
          <p:cNvSpPr txBox="1"/>
          <p:nvPr/>
        </p:nvSpPr>
        <p:spPr>
          <a:xfrm>
            <a:off x="4818080" y="1905785"/>
            <a:ext cx="2261600" cy="219547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defTabSz="914400">
              <a:lnSpc>
                <a:spcPct val="90000"/>
              </a:lnSpc>
              <a:spcBef>
                <a:spcPts val="1200"/>
              </a:spcBef>
              <a:spcAft>
                <a:spcPts val="200"/>
              </a:spcAft>
              <a:buClr>
                <a:schemeClr val="accent1"/>
              </a:buClr>
              <a:buSzPct val="100000"/>
              <a:buFont typeface="+mj-lt"/>
              <a:buAutoNum type="arabicPeriod"/>
            </a:pPr>
            <a:r>
              <a:rPr lang="en-US" altLang="zh-CN" sz="2000" dirty="0">
                <a:solidFill>
                  <a:schemeClr val="tx1">
                    <a:lumMod val="75000"/>
                    <a:lumOff val="25000"/>
                  </a:schemeClr>
                </a:solidFill>
              </a:rPr>
              <a:t>TTS</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~7ns</a:t>
            </a:r>
          </a:p>
          <a:p>
            <a:pPr marL="457200" indent="-457200" defTabSz="914400">
              <a:lnSpc>
                <a:spcPct val="90000"/>
              </a:lnSpc>
              <a:spcBef>
                <a:spcPts val="1200"/>
              </a:spcBef>
              <a:spcAft>
                <a:spcPts val="200"/>
              </a:spcAft>
              <a:buClr>
                <a:schemeClr val="accent1"/>
              </a:buClr>
              <a:buSzPct val="100000"/>
              <a:buFont typeface="+mj-lt"/>
              <a:buAutoNum type="arabicPeriod"/>
            </a:pPr>
            <a:r>
              <a:rPr lang="en-US" altLang="zh-CN" sz="2000" dirty="0">
                <a:solidFill>
                  <a:schemeClr val="tx1">
                    <a:lumMod val="75000"/>
                    <a:lumOff val="25000"/>
                  </a:schemeClr>
                </a:solidFill>
              </a:rPr>
              <a:t>QE: &gt;30%</a:t>
            </a:r>
          </a:p>
          <a:p>
            <a:pPr marL="457200" indent="-457200" defTabSz="914400">
              <a:lnSpc>
                <a:spcPct val="90000"/>
              </a:lnSpc>
              <a:spcBef>
                <a:spcPts val="1200"/>
              </a:spcBef>
              <a:spcAft>
                <a:spcPts val="200"/>
              </a:spcAft>
              <a:buClr>
                <a:schemeClr val="accent1"/>
              </a:buClr>
              <a:buSzPct val="100000"/>
              <a:buFont typeface="+mj-lt"/>
              <a:buAutoNum type="arabicPeriod"/>
            </a:pPr>
            <a:r>
              <a:rPr lang="en-US" altLang="zh-CN" sz="2000" dirty="0">
                <a:solidFill>
                  <a:schemeClr val="tx1">
                    <a:lumMod val="75000"/>
                    <a:lumOff val="25000"/>
                  </a:schemeClr>
                </a:solidFill>
              </a:rPr>
              <a:t>20in</a:t>
            </a:r>
            <a:r>
              <a:rPr lang="zh-CN" altLang="en-US" sz="2000" dirty="0">
                <a:solidFill>
                  <a:schemeClr val="tx1">
                    <a:lumMod val="75000"/>
                    <a:lumOff val="25000"/>
                  </a:schemeClr>
                </a:solidFill>
              </a:rPr>
              <a:t>光阴极</a:t>
            </a:r>
            <a:endParaRPr lang="en-US" altLang="zh-CN" sz="2000" dirty="0">
              <a:solidFill>
                <a:schemeClr val="tx1">
                  <a:lumMod val="75000"/>
                  <a:lumOff val="25000"/>
                </a:schemeClr>
              </a:solidFill>
            </a:endParaRPr>
          </a:p>
          <a:p>
            <a:pPr marL="457200" indent="-457200" defTabSz="914400">
              <a:lnSpc>
                <a:spcPct val="90000"/>
              </a:lnSpc>
              <a:spcBef>
                <a:spcPts val="1200"/>
              </a:spcBef>
              <a:spcAft>
                <a:spcPts val="200"/>
              </a:spcAft>
              <a:buClr>
                <a:schemeClr val="accent1"/>
              </a:buClr>
              <a:buSzPct val="100000"/>
              <a:buFont typeface="+mj-lt"/>
              <a:buAutoNum type="arabicPeriod"/>
            </a:pPr>
            <a:r>
              <a:rPr lang="en-US" altLang="zh-CN" sz="2000" dirty="0">
                <a:solidFill>
                  <a:schemeClr val="tx1">
                    <a:lumMod val="75000"/>
                    <a:lumOff val="25000"/>
                  </a:schemeClr>
                </a:solidFill>
              </a:rPr>
              <a:t>P/V: &gt;2.0</a:t>
            </a:r>
          </a:p>
          <a:p>
            <a:pPr marL="457200" indent="-457200" defTabSz="914400">
              <a:lnSpc>
                <a:spcPct val="90000"/>
              </a:lnSpc>
              <a:spcBef>
                <a:spcPts val="1200"/>
              </a:spcBef>
              <a:spcAft>
                <a:spcPts val="200"/>
              </a:spcAft>
              <a:buClr>
                <a:schemeClr val="accent1"/>
              </a:buClr>
              <a:buSzPct val="100000"/>
              <a:buFont typeface="+mj-lt"/>
              <a:buAutoNum type="arabicPeriod"/>
            </a:pPr>
            <a:r>
              <a:rPr lang="en-US" altLang="zh-CN" sz="2000" dirty="0">
                <a:solidFill>
                  <a:schemeClr val="tx1">
                    <a:lumMod val="75000"/>
                    <a:lumOff val="25000"/>
                  </a:schemeClr>
                </a:solidFill>
              </a:rPr>
              <a:t>Q: &gt;100C</a:t>
            </a:r>
            <a:endParaRPr lang="zh-CN" altLang="en-US" sz="2000" dirty="0">
              <a:solidFill>
                <a:schemeClr val="tx1">
                  <a:lumMod val="75000"/>
                  <a:lumOff val="25000"/>
                </a:schemeClr>
              </a:solidFill>
            </a:endParaRPr>
          </a:p>
        </p:txBody>
      </p:sp>
      <p:sp>
        <p:nvSpPr>
          <p:cNvPr id="8" name="箭头: 右 7">
            <a:extLst>
              <a:ext uri="{FF2B5EF4-FFF2-40B4-BE49-F238E27FC236}">
                <a16:creationId xmlns:a16="http://schemas.microsoft.com/office/drawing/2014/main" id="{07292FDD-26A6-45CF-B980-750ED743B500}"/>
              </a:ext>
            </a:extLst>
          </p:cNvPr>
          <p:cNvSpPr/>
          <p:nvPr/>
        </p:nvSpPr>
        <p:spPr>
          <a:xfrm>
            <a:off x="3915784" y="2818504"/>
            <a:ext cx="796065" cy="322729"/>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79567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D987B1-AF1E-4256-A80D-7DFBCCCDFECC}"/>
              </a:ext>
            </a:extLst>
          </p:cNvPr>
          <p:cNvSpPr>
            <a:spLocks noGrp="1"/>
          </p:cNvSpPr>
          <p:nvPr>
            <p:ph type="title"/>
          </p:nvPr>
        </p:nvSpPr>
        <p:spPr/>
        <p:txBody>
          <a:bodyPr/>
          <a:lstStyle/>
          <a:p>
            <a:endParaRPr lang="en-US"/>
          </a:p>
        </p:txBody>
      </p:sp>
      <p:sp>
        <p:nvSpPr>
          <p:cNvPr id="4" name="灯片编号占位符 3">
            <a:extLst>
              <a:ext uri="{FF2B5EF4-FFF2-40B4-BE49-F238E27FC236}">
                <a16:creationId xmlns:a16="http://schemas.microsoft.com/office/drawing/2014/main" id="{47253677-51F8-4AF8-A1DF-2D4070A4AC37}"/>
              </a:ext>
            </a:extLst>
          </p:cNvPr>
          <p:cNvSpPr>
            <a:spLocks noGrp="1"/>
          </p:cNvSpPr>
          <p:nvPr>
            <p:ph type="sldNum" sz="quarter" idx="12"/>
          </p:nvPr>
        </p:nvSpPr>
        <p:spPr/>
        <p:txBody>
          <a:bodyPr/>
          <a:lstStyle/>
          <a:p>
            <a:fld id="{5DD3DB80-B894-403A-B48E-6FDC1A72010E}" type="slidenum">
              <a:rPr lang="zh-CN" altLang="en-US" smtClean="0"/>
              <a:pPr/>
              <a:t>21</a:t>
            </a:fld>
            <a:endParaRPr lang="zh-CN" altLang="en-US"/>
          </a:p>
        </p:txBody>
      </p:sp>
      <p:pic>
        <p:nvPicPr>
          <p:cNvPr id="5" name="图片 4">
            <a:extLst>
              <a:ext uri="{FF2B5EF4-FFF2-40B4-BE49-F238E27FC236}">
                <a16:creationId xmlns:a16="http://schemas.microsoft.com/office/drawing/2014/main" id="{AC6F3A34-A59B-4C0A-9A06-8BB71CDE7F74}"/>
              </a:ext>
            </a:extLst>
          </p:cNvPr>
          <p:cNvPicPr>
            <a:picLocks noChangeAspect="1"/>
          </p:cNvPicPr>
          <p:nvPr/>
        </p:nvPicPr>
        <p:blipFill>
          <a:blip r:embed="rId3"/>
          <a:stretch>
            <a:fillRect/>
          </a:stretch>
        </p:blipFill>
        <p:spPr>
          <a:xfrm>
            <a:off x="-1" y="0"/>
            <a:ext cx="12192001" cy="6858000"/>
          </a:xfrm>
          <a:prstGeom prst="rect">
            <a:avLst/>
          </a:prstGeom>
        </p:spPr>
      </p:pic>
      <p:sp>
        <p:nvSpPr>
          <p:cNvPr id="3" name="文本框 2">
            <a:extLst>
              <a:ext uri="{FF2B5EF4-FFF2-40B4-BE49-F238E27FC236}">
                <a16:creationId xmlns:a16="http://schemas.microsoft.com/office/drawing/2014/main" id="{BB99F166-D49B-4CEB-897B-236437317881}"/>
              </a:ext>
            </a:extLst>
          </p:cNvPr>
          <p:cNvSpPr txBox="1"/>
          <p:nvPr/>
        </p:nvSpPr>
        <p:spPr>
          <a:xfrm>
            <a:off x="2466995" y="6167397"/>
            <a:ext cx="8852873" cy="58477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zh-CN" altLang="en-US" sz="3200" dirty="0"/>
              <a:t>布置在</a:t>
            </a:r>
            <a:r>
              <a:rPr lang="en-US" altLang="zh-CN" sz="3200" dirty="0"/>
              <a:t>LHAASO-WCDA</a:t>
            </a:r>
            <a:r>
              <a:rPr lang="zh-CN" altLang="en-US" sz="3200" dirty="0"/>
              <a:t>内的</a:t>
            </a:r>
            <a:r>
              <a:rPr lang="en-US" altLang="zh-CN" sz="3200" dirty="0"/>
              <a:t>20</a:t>
            </a:r>
            <a:r>
              <a:rPr lang="zh-CN" altLang="en-US" sz="3200" dirty="0"/>
              <a:t>英寸</a:t>
            </a:r>
            <a:r>
              <a:rPr lang="en-US" altLang="zh-CN" sz="3200" dirty="0"/>
              <a:t>PMT</a:t>
            </a:r>
            <a:r>
              <a:rPr lang="zh-CN" altLang="en-US" sz="3200" dirty="0"/>
              <a:t>阵列 </a:t>
            </a:r>
            <a:r>
              <a:rPr lang="en-US" altLang="zh-CN" sz="3200" dirty="0"/>
              <a:t>2020.7</a:t>
            </a:r>
            <a:endParaRPr lang="zh-CN" altLang="en-US" sz="3200" dirty="0"/>
          </a:p>
        </p:txBody>
      </p:sp>
    </p:spTree>
    <p:extLst>
      <p:ext uri="{BB962C8B-B14F-4D97-AF65-F5344CB8AC3E}">
        <p14:creationId xmlns:p14="http://schemas.microsoft.com/office/powerpoint/2010/main" val="3771871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4DD98-9A06-460E-81A4-0C4DB4AF684A}"/>
              </a:ext>
            </a:extLst>
          </p:cNvPr>
          <p:cNvSpPr>
            <a:spLocks noGrp="1"/>
          </p:cNvSpPr>
          <p:nvPr>
            <p:ph type="title"/>
          </p:nvPr>
        </p:nvSpPr>
        <p:spPr>
          <a:xfrm>
            <a:off x="561123" y="208744"/>
            <a:ext cx="10058400" cy="1609344"/>
          </a:xfrm>
        </p:spPr>
        <p:txBody>
          <a:bodyPr/>
          <a:lstStyle/>
          <a:p>
            <a:r>
              <a:rPr lang="zh-CN" altLang="en-US" dirty="0"/>
              <a:t>超大型深海玻璃舱</a:t>
            </a:r>
          </a:p>
        </p:txBody>
      </p:sp>
      <p:sp>
        <p:nvSpPr>
          <p:cNvPr id="3" name="内容占位符 2">
            <a:extLst>
              <a:ext uri="{FF2B5EF4-FFF2-40B4-BE49-F238E27FC236}">
                <a16:creationId xmlns:a16="http://schemas.microsoft.com/office/drawing/2014/main" id="{C2A5E7AE-F701-4931-BB77-6BEF8B1588EF}"/>
              </a:ext>
            </a:extLst>
          </p:cNvPr>
          <p:cNvSpPr>
            <a:spLocks noGrp="1"/>
          </p:cNvSpPr>
          <p:nvPr>
            <p:ph idx="1"/>
          </p:nvPr>
        </p:nvSpPr>
        <p:spPr>
          <a:xfrm>
            <a:off x="498069" y="1818088"/>
            <a:ext cx="10058400" cy="4050792"/>
          </a:xfrm>
        </p:spPr>
        <p:txBody>
          <a:bodyPr>
            <a:normAutofit fontScale="92500" lnSpcReduction="10000"/>
          </a:bodyPr>
          <a:lstStyle/>
          <a:p>
            <a:pPr marL="457200" indent="-457200">
              <a:buFont typeface="+mj-lt"/>
              <a:buAutoNum type="arabicPeriod"/>
            </a:pPr>
            <a:r>
              <a:rPr lang="zh-CN" altLang="en-US" dirty="0"/>
              <a:t>深海玻璃舱是最关键的设备。</a:t>
            </a:r>
            <a:endParaRPr lang="en-US" altLang="zh-CN" dirty="0"/>
          </a:p>
          <a:p>
            <a:pPr marL="457200" indent="-457200">
              <a:buFont typeface="+mj-lt"/>
              <a:buAutoNum type="arabicPeriod"/>
            </a:pPr>
            <a:r>
              <a:rPr lang="zh-CN" altLang="en-US" dirty="0"/>
              <a:t>国际上，主要由两家提供产品：</a:t>
            </a:r>
            <a:endParaRPr lang="en-US" altLang="zh-CN" dirty="0"/>
          </a:p>
          <a:p>
            <a:pPr marL="749808" lvl="1" indent="-457200">
              <a:buFont typeface="+mj-ea"/>
              <a:buAutoNum type="circleNumDbPlain"/>
            </a:pPr>
            <a:r>
              <a:rPr lang="zh-CN" altLang="zh-CN" dirty="0"/>
              <a:t>美国</a:t>
            </a:r>
            <a:r>
              <a:rPr lang="en-US" altLang="zh-CN" dirty="0"/>
              <a:t>Teledyne Benthos company</a:t>
            </a:r>
            <a:r>
              <a:rPr lang="zh-CN" altLang="zh-CN" dirty="0"/>
              <a:t>（简称</a:t>
            </a:r>
            <a:r>
              <a:rPr lang="en-US" altLang="zh-CN" dirty="0"/>
              <a:t>Benthos</a:t>
            </a:r>
            <a:r>
              <a:rPr lang="zh-CN" altLang="zh-CN" dirty="0"/>
              <a:t>公司）</a:t>
            </a:r>
            <a:endParaRPr lang="en-US" altLang="zh-CN" dirty="0"/>
          </a:p>
          <a:p>
            <a:pPr marL="749808" lvl="1" indent="-457200">
              <a:buFont typeface="+mj-ea"/>
              <a:buAutoNum type="circleNumDbPlain"/>
            </a:pPr>
            <a:r>
              <a:rPr lang="zh-CN" altLang="zh-CN" dirty="0"/>
              <a:t>德国</a:t>
            </a:r>
            <a:r>
              <a:rPr lang="en-US" altLang="zh-CN" dirty="0"/>
              <a:t>NAUTILUS Marine Service GmbH</a:t>
            </a:r>
            <a:r>
              <a:rPr lang="zh-CN" altLang="zh-CN" dirty="0"/>
              <a:t>（简称</a:t>
            </a:r>
            <a:r>
              <a:rPr lang="en-US" altLang="zh-CN" dirty="0"/>
              <a:t>Nautilus</a:t>
            </a:r>
            <a:r>
              <a:rPr lang="zh-CN" altLang="zh-CN" dirty="0"/>
              <a:t>公司）</a:t>
            </a:r>
            <a:r>
              <a:rPr lang="en-US" altLang="zh-CN" dirty="0" err="1"/>
              <a:t>GVD</a:t>
            </a:r>
            <a:endParaRPr lang="en-US" altLang="zh-CN" dirty="0"/>
          </a:p>
          <a:p>
            <a:pPr marL="457200" indent="-457200">
              <a:buFont typeface="+mj-ea"/>
              <a:buAutoNum type="arabicPeriod"/>
            </a:pPr>
            <a:r>
              <a:rPr lang="en-US" altLang="zh-CN" dirty="0"/>
              <a:t>17</a:t>
            </a:r>
            <a:r>
              <a:rPr lang="zh-CN" altLang="en-US" dirty="0"/>
              <a:t>英寸的：</a:t>
            </a:r>
            <a:r>
              <a:rPr lang="en-US" altLang="zh-CN" dirty="0"/>
              <a:t>&gt;1</a:t>
            </a:r>
            <a:r>
              <a:rPr lang="zh-CN" altLang="en-US" dirty="0"/>
              <a:t>万</a:t>
            </a:r>
            <a:r>
              <a:rPr lang="en-US" altLang="zh-CN" dirty="0"/>
              <a:t>/</a:t>
            </a:r>
            <a:r>
              <a:rPr lang="zh-CN" altLang="en-US" dirty="0"/>
              <a:t>个</a:t>
            </a:r>
            <a:endParaRPr lang="en-US" altLang="zh-CN" dirty="0"/>
          </a:p>
          <a:p>
            <a:pPr marL="457200" indent="-457200">
              <a:buFont typeface="+mj-ea"/>
              <a:buAutoNum type="arabicPeriod"/>
            </a:pPr>
            <a:endParaRPr lang="en-US" altLang="zh-CN" dirty="0"/>
          </a:p>
          <a:p>
            <a:pPr marL="457200" indent="-457200">
              <a:buFont typeface="+mj-lt"/>
              <a:buAutoNum type="arabicPeriod"/>
            </a:pPr>
            <a:r>
              <a:rPr lang="zh-CN" altLang="en-US" dirty="0"/>
              <a:t>国内已有厂家已经研制出：</a:t>
            </a:r>
            <a:endParaRPr lang="en-US" altLang="zh-CN" dirty="0"/>
          </a:p>
          <a:p>
            <a:pPr marL="292608" lvl="1" indent="0">
              <a:buNone/>
            </a:pPr>
            <a:r>
              <a:rPr lang="en-US" altLang="zh-CN" dirty="0"/>
              <a:t>          432mm</a:t>
            </a:r>
            <a:r>
              <a:rPr lang="zh-CN" altLang="en-US" dirty="0"/>
              <a:t>（</a:t>
            </a:r>
            <a:r>
              <a:rPr lang="en-US" altLang="zh-CN" dirty="0"/>
              <a:t>17</a:t>
            </a:r>
            <a:r>
              <a:rPr lang="zh-CN" altLang="en-US" dirty="0"/>
              <a:t>英寸）直径壁厚</a:t>
            </a:r>
            <a:r>
              <a:rPr lang="en-US" altLang="zh-CN" dirty="0"/>
              <a:t>21mm</a:t>
            </a:r>
            <a:r>
              <a:rPr lang="zh-CN" altLang="en-US" dirty="0"/>
              <a:t>的玻璃舱</a:t>
            </a:r>
            <a:endParaRPr lang="en-US" altLang="zh-CN" dirty="0"/>
          </a:p>
          <a:p>
            <a:pPr marL="457200" indent="-457200">
              <a:buFont typeface="+mj-lt"/>
              <a:buAutoNum type="arabicPeriod"/>
            </a:pPr>
            <a:r>
              <a:rPr lang="zh-CN" altLang="en-US" dirty="0"/>
              <a:t>超大型玻璃舱的主要三个制作难点：</a:t>
            </a:r>
            <a:endParaRPr lang="en-US" altLang="zh-CN" dirty="0"/>
          </a:p>
          <a:p>
            <a:pPr marL="749808" lvl="1" indent="-457200">
              <a:buFont typeface="+mj-ea"/>
              <a:buAutoNum type="circleNumDbPlain"/>
            </a:pPr>
            <a:r>
              <a:rPr lang="zh-CN" altLang="en-US" dirty="0"/>
              <a:t>模具制作（市场需求量小）</a:t>
            </a:r>
            <a:endParaRPr lang="en-US" altLang="zh-CN" dirty="0"/>
          </a:p>
          <a:p>
            <a:pPr marL="749808" lvl="1" indent="-457200">
              <a:buFont typeface="+mj-ea"/>
              <a:buAutoNum type="circleNumDbPlain"/>
            </a:pPr>
            <a:r>
              <a:rPr lang="zh-CN" altLang="zh-CN" dirty="0"/>
              <a:t>微缺陷控制技术</a:t>
            </a:r>
            <a:endParaRPr lang="en-US" altLang="zh-CN" dirty="0"/>
          </a:p>
          <a:p>
            <a:pPr marL="749808" lvl="1" indent="-457200">
              <a:buFont typeface="+mj-ea"/>
              <a:buAutoNum type="circleNumDbPlain"/>
            </a:pPr>
            <a:r>
              <a:rPr lang="zh-CN" altLang="en-US" dirty="0"/>
              <a:t>玻璃面的穿孔技术</a:t>
            </a:r>
            <a:endParaRPr lang="en-US" altLang="zh-CN" dirty="0"/>
          </a:p>
          <a:p>
            <a:endParaRPr lang="zh-CN" altLang="en-US" dirty="0"/>
          </a:p>
        </p:txBody>
      </p:sp>
      <p:sp>
        <p:nvSpPr>
          <p:cNvPr id="4" name="灯片编号占位符 3">
            <a:extLst>
              <a:ext uri="{FF2B5EF4-FFF2-40B4-BE49-F238E27FC236}">
                <a16:creationId xmlns:a16="http://schemas.microsoft.com/office/drawing/2014/main" id="{40B89D92-EDE8-499B-B33F-D2728EE5E2C4}"/>
              </a:ext>
            </a:extLst>
          </p:cNvPr>
          <p:cNvSpPr>
            <a:spLocks noGrp="1"/>
          </p:cNvSpPr>
          <p:nvPr>
            <p:ph type="sldNum" sz="quarter" idx="12"/>
          </p:nvPr>
        </p:nvSpPr>
        <p:spPr/>
        <p:txBody>
          <a:bodyPr/>
          <a:lstStyle/>
          <a:p>
            <a:fld id="{565CE74E-AB26-4998-AD42-012C4C1AD076}" type="slidenum">
              <a:rPr lang="zh-CN" altLang="en-US" smtClean="0"/>
              <a:t>22</a:t>
            </a:fld>
            <a:endParaRPr lang="zh-CN" altLang="en-US"/>
          </a:p>
        </p:txBody>
      </p:sp>
      <p:pic>
        <p:nvPicPr>
          <p:cNvPr id="7" name="图片 6">
            <a:extLst>
              <a:ext uri="{FF2B5EF4-FFF2-40B4-BE49-F238E27FC236}">
                <a16:creationId xmlns:a16="http://schemas.microsoft.com/office/drawing/2014/main" id="{A113565F-8B61-49CB-A375-1517CB24C7E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29713" y="3168226"/>
            <a:ext cx="3539096" cy="2361962"/>
          </a:xfrm>
          <a:prstGeom prst="rect">
            <a:avLst/>
          </a:prstGeom>
        </p:spPr>
      </p:pic>
      <p:pic>
        <p:nvPicPr>
          <p:cNvPr id="8" name="图片 7">
            <a:extLst>
              <a:ext uri="{FF2B5EF4-FFF2-40B4-BE49-F238E27FC236}">
                <a16:creationId xmlns:a16="http://schemas.microsoft.com/office/drawing/2014/main" id="{485C5F73-779F-464A-B704-3AE436DA4B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7839" y="1818088"/>
            <a:ext cx="2537261" cy="4509138"/>
          </a:xfrm>
          <a:prstGeom prst="rect">
            <a:avLst/>
          </a:prstGeom>
        </p:spPr>
      </p:pic>
      <p:sp>
        <p:nvSpPr>
          <p:cNvPr id="9" name="矩形 8">
            <a:extLst>
              <a:ext uri="{FF2B5EF4-FFF2-40B4-BE49-F238E27FC236}">
                <a16:creationId xmlns:a16="http://schemas.microsoft.com/office/drawing/2014/main" id="{81671A76-A5F1-4808-82D7-2688F8F8B759}"/>
              </a:ext>
            </a:extLst>
          </p:cNvPr>
          <p:cNvSpPr/>
          <p:nvPr/>
        </p:nvSpPr>
        <p:spPr>
          <a:xfrm>
            <a:off x="7100753" y="5638562"/>
            <a:ext cx="1800493" cy="369332"/>
          </a:xfrm>
          <a:prstGeom prst="rect">
            <a:avLst/>
          </a:prstGeom>
        </p:spPr>
        <p:txBody>
          <a:bodyPr wrap="none">
            <a:spAutoFit/>
          </a:bodyPr>
          <a:lstStyle/>
          <a:p>
            <a:r>
              <a:rPr lang="zh-CN" altLang="en-US" dirty="0"/>
              <a:t>火抛光消除冷纹</a:t>
            </a:r>
          </a:p>
        </p:txBody>
      </p:sp>
    </p:spTree>
    <p:extLst>
      <p:ext uri="{BB962C8B-B14F-4D97-AF65-F5344CB8AC3E}">
        <p14:creationId xmlns:p14="http://schemas.microsoft.com/office/powerpoint/2010/main" val="23722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955157-4CBF-406A-8D15-46BEEFA45D54}"/>
              </a:ext>
            </a:extLst>
          </p:cNvPr>
          <p:cNvSpPr>
            <a:spLocks noGrp="1"/>
          </p:cNvSpPr>
          <p:nvPr>
            <p:ph type="title"/>
          </p:nvPr>
        </p:nvSpPr>
        <p:spPr>
          <a:xfrm>
            <a:off x="384049" y="318745"/>
            <a:ext cx="10058400" cy="1609344"/>
          </a:xfrm>
        </p:spPr>
        <p:txBody>
          <a:bodyPr/>
          <a:lstStyle/>
          <a:p>
            <a:r>
              <a:rPr lang="en-US" altLang="zh-CN" dirty="0"/>
              <a:t>4,  OM</a:t>
            </a:r>
            <a:r>
              <a:rPr lang="zh-CN" altLang="en-US" dirty="0"/>
              <a:t>的时间刻度</a:t>
            </a:r>
          </a:p>
        </p:txBody>
      </p:sp>
      <p:sp>
        <p:nvSpPr>
          <p:cNvPr id="3" name="内容占位符 2">
            <a:extLst>
              <a:ext uri="{FF2B5EF4-FFF2-40B4-BE49-F238E27FC236}">
                <a16:creationId xmlns:a16="http://schemas.microsoft.com/office/drawing/2014/main" id="{89CD6263-B4CF-4A1F-9131-BF95AFBE261A}"/>
              </a:ext>
            </a:extLst>
          </p:cNvPr>
          <p:cNvSpPr>
            <a:spLocks noGrp="1"/>
          </p:cNvSpPr>
          <p:nvPr>
            <p:ph idx="1"/>
          </p:nvPr>
        </p:nvSpPr>
        <p:spPr>
          <a:xfrm>
            <a:off x="384049" y="1845734"/>
            <a:ext cx="6005321" cy="3754966"/>
          </a:xfrm>
        </p:spPr>
        <p:txBody>
          <a:bodyPr>
            <a:normAutofit/>
          </a:bodyPr>
          <a:lstStyle/>
          <a:p>
            <a:r>
              <a:rPr lang="zh-CN" altLang="en-US" dirty="0">
                <a:latin typeface="Segoe UI Black" panose="020B0A02040204020203" pitchFamily="34" charset="0"/>
              </a:rPr>
              <a:t>探测器的时间测量测量是方向重建的关键。</a:t>
            </a:r>
            <a:endParaRPr lang="en-US" altLang="zh-CN" dirty="0">
              <a:latin typeface="Segoe UI Black" panose="020B0A02040204020203" pitchFamily="34" charset="0"/>
              <a:ea typeface="Segoe UI Black" panose="020B0A02040204020203" pitchFamily="34" charset="0"/>
            </a:endParaRPr>
          </a:p>
          <a:p>
            <a:endParaRPr lang="en-US" altLang="zh-CN" dirty="0">
              <a:latin typeface="Segoe UI Black" panose="020B0A02040204020203" pitchFamily="34" charset="0"/>
              <a:ea typeface="Segoe UI Black" panose="020B0A02040204020203" pitchFamily="34" charset="0"/>
            </a:endParaRPr>
          </a:p>
          <a:p>
            <a:r>
              <a:rPr lang="zh-CN" altLang="en-US" dirty="0">
                <a:latin typeface="Segoe UI Black" panose="020B0A02040204020203" pitchFamily="34" charset="0"/>
              </a:rPr>
              <a:t>两种方案同时实施：</a:t>
            </a:r>
            <a:endParaRPr lang="en-US" altLang="zh-CN" dirty="0">
              <a:latin typeface="Segoe UI Black" panose="020B0A02040204020203" pitchFamily="34" charset="0"/>
              <a:ea typeface="Segoe UI Black" panose="020B0A02040204020203" pitchFamily="34" charset="0"/>
            </a:endParaRPr>
          </a:p>
          <a:p>
            <a:pPr marL="0" indent="0">
              <a:buNone/>
            </a:pPr>
            <a:r>
              <a:rPr lang="en-US" altLang="zh-CN" dirty="0">
                <a:latin typeface="Segoe UI Black" panose="020B0A02040204020203" pitchFamily="34" charset="0"/>
                <a:ea typeface="Segoe UI Black" panose="020B0A02040204020203" pitchFamily="34" charset="0"/>
              </a:rPr>
              <a:t>1</a:t>
            </a:r>
            <a:r>
              <a:rPr lang="zh-CN" altLang="en-US" dirty="0">
                <a:latin typeface="Segoe UI Black" panose="020B0A02040204020203" pitchFamily="34" charset="0"/>
              </a:rPr>
              <a:t>，在子阵列中间底部放置纳秒脉冲的激光发射器。</a:t>
            </a:r>
            <a:endParaRPr lang="en-US" altLang="zh-CN" dirty="0">
              <a:latin typeface="Segoe UI Black" panose="020B0A02040204020203" pitchFamily="34" charset="0"/>
              <a:ea typeface="Segoe UI Black" panose="020B0A02040204020203" pitchFamily="34" charset="0"/>
            </a:endParaRPr>
          </a:p>
          <a:p>
            <a:pPr marL="0" indent="0">
              <a:buNone/>
            </a:pPr>
            <a:r>
              <a:rPr lang="en-US" altLang="zh-CN" dirty="0">
                <a:latin typeface="Segoe UI Black" panose="020B0A02040204020203" pitchFamily="34" charset="0"/>
                <a:ea typeface="Segoe UI Black" panose="020B0A02040204020203" pitchFamily="34" charset="0"/>
              </a:rPr>
              <a:t>2</a:t>
            </a:r>
            <a:r>
              <a:rPr lang="zh-CN" altLang="en-US" dirty="0">
                <a:latin typeface="Segoe UI Black" panose="020B0A02040204020203" pitchFamily="34" charset="0"/>
              </a:rPr>
              <a:t>，在每个</a:t>
            </a:r>
            <a:r>
              <a:rPr lang="en-US" altLang="zh-CN" dirty="0">
                <a:latin typeface="Segoe UI Black" panose="020B0A02040204020203" pitchFamily="34" charset="0"/>
                <a:ea typeface="Segoe UI Black" panose="020B0A02040204020203" pitchFamily="34" charset="0"/>
              </a:rPr>
              <a:t>OM</a:t>
            </a:r>
            <a:r>
              <a:rPr lang="zh-CN" altLang="en-US" dirty="0">
                <a:latin typeface="Segoe UI Black" panose="020B0A02040204020203" pitchFamily="34" charset="0"/>
              </a:rPr>
              <a:t>布置</a:t>
            </a:r>
            <a:r>
              <a:rPr lang="en-US" altLang="zh-CN" dirty="0">
                <a:latin typeface="Segoe UI Black" panose="020B0A02040204020203" pitchFamily="34" charset="0"/>
                <a:ea typeface="Segoe UI Black" panose="020B0A02040204020203" pitchFamily="34" charset="0"/>
              </a:rPr>
              <a:t>LED</a:t>
            </a:r>
            <a:r>
              <a:rPr lang="zh-CN" altLang="en-US" dirty="0">
                <a:latin typeface="Segoe UI Black" panose="020B0A02040204020203" pitchFamily="34" charset="0"/>
              </a:rPr>
              <a:t>系统，相邻</a:t>
            </a:r>
            <a:r>
              <a:rPr lang="en-US" altLang="zh-CN" dirty="0">
                <a:latin typeface="Segoe UI Black" panose="020B0A02040204020203" pitchFamily="34" charset="0"/>
              </a:rPr>
              <a:t>4</a:t>
            </a:r>
            <a:r>
              <a:rPr lang="zh-CN" altLang="en-US" dirty="0">
                <a:latin typeface="Segoe UI Black" panose="020B0A02040204020203" pitchFamily="34" charset="0"/>
              </a:rPr>
              <a:t>个</a:t>
            </a:r>
            <a:r>
              <a:rPr lang="en-US" altLang="zh-CN" dirty="0">
                <a:latin typeface="Segoe UI Black" panose="020B0A02040204020203" pitchFamily="34" charset="0"/>
                <a:ea typeface="Segoe UI Black" panose="020B0A02040204020203" pitchFamily="34" charset="0"/>
              </a:rPr>
              <a:t>OM</a:t>
            </a:r>
            <a:r>
              <a:rPr lang="zh-CN" altLang="en-US" dirty="0">
                <a:latin typeface="Segoe UI Black" panose="020B0A02040204020203" pitchFamily="34" charset="0"/>
              </a:rPr>
              <a:t>可以测量到</a:t>
            </a:r>
            <a:r>
              <a:rPr lang="en-US" altLang="zh-CN" dirty="0">
                <a:latin typeface="Segoe UI Black" panose="020B0A02040204020203" pitchFamily="34" charset="0"/>
                <a:ea typeface="Segoe UI Black" panose="020B0A02040204020203" pitchFamily="34" charset="0"/>
              </a:rPr>
              <a:t>LED</a:t>
            </a:r>
            <a:r>
              <a:rPr lang="zh-CN" altLang="en-US" dirty="0">
                <a:latin typeface="Segoe UI Black" panose="020B0A02040204020203" pitchFamily="34" charset="0"/>
              </a:rPr>
              <a:t>光。</a:t>
            </a:r>
            <a:endParaRPr lang="en-US" altLang="zh-CN" dirty="0">
              <a:latin typeface="Segoe UI Black" panose="020B0A02040204020203" pitchFamily="34" charset="0"/>
              <a:ea typeface="Segoe UI Black" panose="020B0A02040204020203" pitchFamily="34" charset="0"/>
            </a:endParaRPr>
          </a:p>
          <a:p>
            <a:pPr marL="0" indent="0">
              <a:buNone/>
            </a:pPr>
            <a:endParaRPr lang="en-US" altLang="zh-CN" dirty="0">
              <a:latin typeface="Segoe UI Black" panose="020B0A02040204020203" pitchFamily="34" charset="0"/>
              <a:ea typeface="Segoe UI Black" panose="020B0A02040204020203" pitchFamily="34" charset="0"/>
            </a:endParaRPr>
          </a:p>
          <a:p>
            <a:pPr marL="0" indent="0">
              <a:buNone/>
            </a:pPr>
            <a:r>
              <a:rPr lang="zh-CN" altLang="en-US" dirty="0">
                <a:latin typeface="Segoe UI Black" panose="020B0A02040204020203" pitchFamily="34" charset="0"/>
              </a:rPr>
              <a:t>结合位置测量，可以刻度出</a:t>
            </a:r>
            <a:r>
              <a:rPr lang="en-US" altLang="zh-CN" dirty="0">
                <a:latin typeface="Segoe UI Black" panose="020B0A02040204020203" pitchFamily="34" charset="0"/>
                <a:ea typeface="Segoe UI Black" panose="020B0A02040204020203" pitchFamily="34" charset="0"/>
              </a:rPr>
              <a:t>OM</a:t>
            </a:r>
            <a:r>
              <a:rPr lang="zh-CN" altLang="en-US" dirty="0">
                <a:latin typeface="Segoe UI Black" panose="020B0A02040204020203" pitchFamily="34" charset="0"/>
              </a:rPr>
              <a:t>的时间偏差，以及水质分布情况。</a:t>
            </a:r>
            <a:endParaRPr lang="en-US" altLang="zh-CN" dirty="0">
              <a:latin typeface="Segoe UI Black" panose="020B0A02040204020203" pitchFamily="34" charset="0"/>
              <a:ea typeface="Segoe UI Black" panose="020B0A02040204020203" pitchFamily="34" charset="0"/>
            </a:endParaRPr>
          </a:p>
        </p:txBody>
      </p:sp>
      <p:sp>
        <p:nvSpPr>
          <p:cNvPr id="4" name="灯片编号占位符 3">
            <a:extLst>
              <a:ext uri="{FF2B5EF4-FFF2-40B4-BE49-F238E27FC236}">
                <a16:creationId xmlns:a16="http://schemas.microsoft.com/office/drawing/2014/main" id="{EAC28C5A-D210-4997-B214-8DA5E79947A5}"/>
              </a:ext>
            </a:extLst>
          </p:cNvPr>
          <p:cNvSpPr>
            <a:spLocks noGrp="1"/>
          </p:cNvSpPr>
          <p:nvPr>
            <p:ph type="sldNum" sz="quarter" idx="12"/>
          </p:nvPr>
        </p:nvSpPr>
        <p:spPr/>
        <p:txBody>
          <a:bodyPr/>
          <a:lstStyle/>
          <a:p>
            <a:fld id="{565CE74E-AB26-4998-AD42-012C4C1AD076}" type="slidenum">
              <a:rPr lang="zh-CN" altLang="en-US" smtClean="0"/>
              <a:t>23</a:t>
            </a:fld>
            <a:endParaRPr lang="zh-CN" altLang="en-US"/>
          </a:p>
        </p:txBody>
      </p:sp>
      <p:pic>
        <p:nvPicPr>
          <p:cNvPr id="6" name="图片 5">
            <a:extLst>
              <a:ext uri="{FF2B5EF4-FFF2-40B4-BE49-F238E27FC236}">
                <a16:creationId xmlns:a16="http://schemas.microsoft.com/office/drawing/2014/main" id="{9E3B527F-9125-43BD-9A4F-C37FB6DDFE0E}"/>
              </a:ext>
            </a:extLst>
          </p:cNvPr>
          <p:cNvPicPr>
            <a:picLocks noChangeAspect="1"/>
          </p:cNvPicPr>
          <p:nvPr/>
        </p:nvPicPr>
        <p:blipFill>
          <a:blip r:embed="rId2"/>
          <a:stretch>
            <a:fillRect/>
          </a:stretch>
        </p:blipFill>
        <p:spPr>
          <a:xfrm>
            <a:off x="7429933" y="0"/>
            <a:ext cx="3012516" cy="4477284"/>
          </a:xfrm>
          <a:prstGeom prst="rect">
            <a:avLst/>
          </a:prstGeom>
        </p:spPr>
      </p:pic>
      <p:pic>
        <p:nvPicPr>
          <p:cNvPr id="5" name="图片 4">
            <a:extLst>
              <a:ext uri="{FF2B5EF4-FFF2-40B4-BE49-F238E27FC236}">
                <a16:creationId xmlns:a16="http://schemas.microsoft.com/office/drawing/2014/main" id="{0D6B9FD2-AA2F-408D-A712-01003DA4B12C}"/>
              </a:ext>
            </a:extLst>
          </p:cNvPr>
          <p:cNvPicPr>
            <a:picLocks noChangeAspect="1"/>
          </p:cNvPicPr>
          <p:nvPr/>
        </p:nvPicPr>
        <p:blipFill>
          <a:blip r:embed="rId3"/>
          <a:stretch>
            <a:fillRect/>
          </a:stretch>
        </p:blipFill>
        <p:spPr>
          <a:xfrm>
            <a:off x="6410265" y="3816682"/>
            <a:ext cx="4900863" cy="2821227"/>
          </a:xfrm>
          <a:prstGeom prst="rect">
            <a:avLst/>
          </a:prstGeom>
        </p:spPr>
      </p:pic>
    </p:spTree>
    <p:extLst>
      <p:ext uri="{BB962C8B-B14F-4D97-AF65-F5344CB8AC3E}">
        <p14:creationId xmlns:p14="http://schemas.microsoft.com/office/powerpoint/2010/main" val="2553772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CDEF43-104B-421C-B212-9D2E1769C9CF}"/>
              </a:ext>
            </a:extLst>
          </p:cNvPr>
          <p:cNvSpPr>
            <a:spLocks noGrp="1"/>
          </p:cNvSpPr>
          <p:nvPr>
            <p:ph type="title"/>
          </p:nvPr>
        </p:nvSpPr>
        <p:spPr>
          <a:xfrm>
            <a:off x="324393" y="943669"/>
            <a:ext cx="5747657" cy="646331"/>
          </a:xfrm>
        </p:spPr>
        <p:style>
          <a:lnRef idx="3">
            <a:schemeClr val="lt1"/>
          </a:lnRef>
          <a:fillRef idx="1">
            <a:schemeClr val="accent1"/>
          </a:fillRef>
          <a:effectRef idx="1">
            <a:schemeClr val="accent1"/>
          </a:effectRef>
          <a:fontRef idx="minor">
            <a:schemeClr val="lt1"/>
          </a:fontRef>
        </p:style>
        <p:txBody>
          <a:bodyPr>
            <a:normAutofit/>
          </a:bodyPr>
          <a:lstStyle/>
          <a:p>
            <a:r>
              <a:rPr lang="zh-CN" altLang="en-US" sz="3600" dirty="0"/>
              <a:t>现有成熟的技术内容：</a:t>
            </a:r>
          </a:p>
        </p:txBody>
      </p:sp>
      <p:sp>
        <p:nvSpPr>
          <p:cNvPr id="3" name="内容占位符 2">
            <a:extLst>
              <a:ext uri="{FF2B5EF4-FFF2-40B4-BE49-F238E27FC236}">
                <a16:creationId xmlns:a16="http://schemas.microsoft.com/office/drawing/2014/main" id="{62BC84CD-F34C-4E6A-B1AD-6F1A5C666016}"/>
              </a:ext>
            </a:extLst>
          </p:cNvPr>
          <p:cNvSpPr>
            <a:spLocks noGrp="1"/>
          </p:cNvSpPr>
          <p:nvPr>
            <p:ph sz="half" idx="1"/>
          </p:nvPr>
        </p:nvSpPr>
        <p:spPr>
          <a:xfrm>
            <a:off x="348342" y="1890971"/>
            <a:ext cx="5747658" cy="3978124"/>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457200" indent="-457200">
              <a:buFont typeface="+mj-lt"/>
              <a:buAutoNum type="arabicPeriod"/>
            </a:pPr>
            <a:r>
              <a:rPr lang="zh-CN" altLang="en-US" dirty="0"/>
              <a:t>电子学系统（</a:t>
            </a:r>
            <a:r>
              <a:rPr lang="en-US" altLang="zh-CN" dirty="0"/>
              <a:t>JUNO CC chip</a:t>
            </a:r>
            <a:r>
              <a:rPr lang="zh-CN" altLang="en-US" dirty="0"/>
              <a:t> </a:t>
            </a:r>
            <a:r>
              <a:rPr lang="en-US" altLang="zh-CN" dirty="0"/>
              <a:t>&amp;1GHz FADC</a:t>
            </a:r>
            <a:r>
              <a:rPr lang="zh-CN" altLang="en-US" dirty="0"/>
              <a:t>）</a:t>
            </a:r>
            <a:endParaRPr lang="en-US" altLang="zh-CN" dirty="0"/>
          </a:p>
          <a:p>
            <a:pPr marL="0" indent="0">
              <a:buNone/>
            </a:pPr>
            <a:endParaRPr lang="en-US" altLang="zh-CN" b="1" dirty="0"/>
          </a:p>
          <a:p>
            <a:pPr marL="0" indent="0">
              <a:buNone/>
            </a:pPr>
            <a:r>
              <a:rPr lang="en-US" altLang="zh-CN" b="1" dirty="0"/>
              <a:t>LHAASO</a:t>
            </a:r>
            <a:r>
              <a:rPr lang="zh-CN" altLang="en-US" b="1" dirty="0"/>
              <a:t>的工程技术经验：</a:t>
            </a:r>
            <a:endParaRPr lang="en-US" altLang="zh-CN" b="1" dirty="0"/>
          </a:p>
          <a:p>
            <a:pPr marL="457200" indent="-457200">
              <a:buFont typeface="+mj-lt"/>
              <a:buAutoNum type="arabicPeriod" startAt="3"/>
            </a:pPr>
            <a:r>
              <a:rPr lang="en-US" altLang="zh-CN" dirty="0"/>
              <a:t>PMT</a:t>
            </a:r>
            <a:r>
              <a:rPr lang="zh-CN" altLang="en-US" dirty="0"/>
              <a:t>高压电源模块（</a:t>
            </a:r>
            <a:r>
              <a:rPr lang="en-US" altLang="zh-CN" dirty="0"/>
              <a:t>KM2A</a:t>
            </a:r>
            <a:r>
              <a:rPr lang="zh-CN" altLang="en-US" dirty="0"/>
              <a:t>探测器）</a:t>
            </a:r>
            <a:endParaRPr lang="en-US" altLang="zh-CN" dirty="0"/>
          </a:p>
          <a:p>
            <a:pPr marL="457200" indent="-457200">
              <a:buFont typeface="+mj-lt"/>
              <a:buAutoNum type="arabicPeriod" startAt="3"/>
            </a:pPr>
            <a:r>
              <a:rPr lang="zh-CN" altLang="en-US" dirty="0"/>
              <a:t>时钟分配系统（小白兔时钟系统（</a:t>
            </a:r>
            <a:r>
              <a:rPr lang="en-US" altLang="zh-CN" dirty="0"/>
              <a:t>&lt;0.5ns</a:t>
            </a:r>
            <a:r>
              <a:rPr lang="zh-CN" altLang="en-US" dirty="0"/>
              <a:t>））</a:t>
            </a:r>
            <a:endParaRPr lang="en-US" altLang="zh-CN" dirty="0"/>
          </a:p>
          <a:p>
            <a:pPr marL="457200" indent="-457200">
              <a:buFont typeface="+mj-lt"/>
              <a:buAutoNum type="arabicPeriod" startAt="3"/>
            </a:pPr>
            <a:r>
              <a:rPr lang="zh-CN" altLang="en-US" dirty="0"/>
              <a:t>光电复合缆（电力传输和光纤控制）</a:t>
            </a:r>
            <a:endParaRPr lang="en-US" altLang="zh-CN" dirty="0"/>
          </a:p>
          <a:p>
            <a:pPr marL="0" indent="0">
              <a:buNone/>
            </a:pPr>
            <a:endParaRPr lang="en-US" altLang="zh-CN" b="1" dirty="0"/>
          </a:p>
          <a:p>
            <a:pPr marL="0" indent="0">
              <a:buNone/>
            </a:pPr>
            <a:r>
              <a:rPr lang="en-US" altLang="zh-CN" b="1" dirty="0"/>
              <a:t>LHAASO</a:t>
            </a:r>
            <a:r>
              <a:rPr lang="zh-CN" altLang="en-US" b="1" dirty="0"/>
              <a:t>的项目管理经验：</a:t>
            </a:r>
            <a:endParaRPr lang="en-US" altLang="zh-CN" b="1" dirty="0"/>
          </a:p>
          <a:p>
            <a:pPr>
              <a:buFont typeface="Wingdings" panose="05000000000000000000" pitchFamily="2" charset="2"/>
              <a:buChar char="l"/>
            </a:pPr>
            <a:r>
              <a:rPr lang="zh-CN" altLang="en-US" dirty="0"/>
              <a:t>     八年预研，上百人团队，四年按期完成。</a:t>
            </a:r>
          </a:p>
        </p:txBody>
      </p:sp>
      <p:sp>
        <p:nvSpPr>
          <p:cNvPr id="7" name="内容占位符 6">
            <a:extLst>
              <a:ext uri="{FF2B5EF4-FFF2-40B4-BE49-F238E27FC236}">
                <a16:creationId xmlns:a16="http://schemas.microsoft.com/office/drawing/2014/main" id="{0DC6A9D2-C097-45E8-A39C-7227B71003B2}"/>
              </a:ext>
            </a:extLst>
          </p:cNvPr>
          <p:cNvSpPr>
            <a:spLocks noGrp="1"/>
          </p:cNvSpPr>
          <p:nvPr>
            <p:ph sz="half" idx="2"/>
          </p:nvPr>
        </p:nvSpPr>
        <p:spPr>
          <a:xfrm>
            <a:off x="6217920" y="1890971"/>
            <a:ext cx="5816301" cy="3812787"/>
          </a:xfrm>
        </p:spPr>
        <p:style>
          <a:lnRef idx="2">
            <a:schemeClr val="accent5"/>
          </a:lnRef>
          <a:fillRef idx="1">
            <a:schemeClr val="lt1"/>
          </a:fillRef>
          <a:effectRef idx="0">
            <a:schemeClr val="accent5"/>
          </a:effectRef>
          <a:fontRef idx="minor">
            <a:schemeClr val="dk1"/>
          </a:fontRef>
        </p:style>
        <p:txBody>
          <a:bodyPr>
            <a:normAutofit lnSpcReduction="10000"/>
          </a:bodyPr>
          <a:lstStyle/>
          <a:p>
            <a:pPr marL="365760" indent="-457200">
              <a:buFont typeface="+mj-lt"/>
              <a:buAutoNum type="arabicPeriod"/>
            </a:pPr>
            <a:r>
              <a:rPr lang="zh-CN" altLang="en-US" dirty="0"/>
              <a:t>对 </a:t>
            </a:r>
            <a:r>
              <a:rPr lang="en-US" altLang="zh-CN" dirty="0" err="1"/>
              <a:t>D</a:t>
            </a:r>
            <a:r>
              <a:rPr lang="en-US" altLang="zh-CN" baseline="-25000" dirty="0" err="1"/>
              <a:t>string</a:t>
            </a:r>
            <a:r>
              <a:rPr lang="en-US" altLang="zh-CN" baseline="-25000" dirty="0"/>
              <a:t> </a:t>
            </a:r>
            <a:r>
              <a:rPr lang="en-US" altLang="zh-CN" dirty="0"/>
              <a:t>/ D</a:t>
            </a:r>
            <a:r>
              <a:rPr lang="en-US" altLang="zh-CN" baseline="-25000" dirty="0"/>
              <a:t>OM</a:t>
            </a:r>
            <a:r>
              <a:rPr lang="en-US" altLang="zh-CN" dirty="0"/>
              <a:t> </a:t>
            </a:r>
            <a:r>
              <a:rPr lang="zh-CN" altLang="en-US" dirty="0"/>
              <a:t>需要详细的模拟优化工作；</a:t>
            </a:r>
            <a:endParaRPr lang="en-US" altLang="zh-CN" dirty="0"/>
          </a:p>
          <a:p>
            <a:pPr marL="365760" indent="-457200">
              <a:buFont typeface="+mj-lt"/>
              <a:buAutoNum type="arabicPeriod"/>
            </a:pPr>
            <a:r>
              <a:rPr lang="zh-CN" altLang="en-US" dirty="0"/>
              <a:t>超高的本底信号排除；</a:t>
            </a:r>
            <a:endParaRPr lang="en-US" altLang="zh-CN" dirty="0"/>
          </a:p>
          <a:p>
            <a:pPr marL="365760" indent="-457200">
              <a:buFont typeface="+mj-lt"/>
              <a:buAutoNum type="arabicPeriod"/>
            </a:pPr>
            <a:r>
              <a:rPr lang="zh-CN" altLang="en-US" dirty="0"/>
              <a:t>事例的触发算法；</a:t>
            </a:r>
            <a:endParaRPr lang="en-US" altLang="zh-CN" dirty="0"/>
          </a:p>
          <a:p>
            <a:pPr marL="365760" indent="-457200">
              <a:buFont typeface="+mj-lt"/>
              <a:buAutoNum type="arabicPeriod"/>
            </a:pPr>
            <a:r>
              <a:rPr lang="zh-CN" altLang="en-US" dirty="0"/>
              <a:t>光敏探头的大型玻璃舱国产化工作；</a:t>
            </a:r>
            <a:endParaRPr lang="en-US" altLang="zh-CN" dirty="0"/>
          </a:p>
          <a:p>
            <a:pPr marL="365760" indent="-457200">
              <a:buFont typeface="+mj-lt"/>
              <a:buAutoNum type="arabicPeriod"/>
            </a:pPr>
            <a:r>
              <a:rPr lang="zh-CN" altLang="en-US" dirty="0"/>
              <a:t>超长光敏探头串的位置固定；</a:t>
            </a:r>
            <a:endParaRPr lang="en-US" altLang="zh-CN" dirty="0"/>
          </a:p>
          <a:p>
            <a:pPr marL="365760" indent="-457200">
              <a:buFont typeface="+mj-lt"/>
              <a:buAutoNum type="arabicPeriod"/>
            </a:pPr>
            <a:r>
              <a:rPr lang="zh-CN" altLang="en-US" dirty="0"/>
              <a:t>超大阵列的单元时间刻度；</a:t>
            </a:r>
            <a:endParaRPr lang="en-US" altLang="zh-CN" dirty="0"/>
          </a:p>
          <a:p>
            <a:pPr marL="365760" indent="-457200">
              <a:buFont typeface="+mj-lt"/>
              <a:buAutoNum type="arabicPeriod"/>
            </a:pPr>
            <a:r>
              <a:rPr lang="zh-CN" altLang="en-US" dirty="0"/>
              <a:t>深海电缆的布置；</a:t>
            </a:r>
            <a:endParaRPr lang="en-US" altLang="zh-CN" dirty="0"/>
          </a:p>
          <a:p>
            <a:pPr marL="365760" indent="-457200">
              <a:buFont typeface="+mj-lt"/>
              <a:buAutoNum type="arabicPeriod"/>
            </a:pPr>
            <a:r>
              <a:rPr lang="zh-CN" altLang="en-US" dirty="0"/>
              <a:t>探测器光敏探头的深海投放技术（比如</a:t>
            </a:r>
            <a:r>
              <a:rPr lang="en-US" altLang="zh-CN" dirty="0"/>
              <a:t>Baikal-</a:t>
            </a:r>
            <a:r>
              <a:rPr lang="en-US" altLang="zh-CN" dirty="0" err="1"/>
              <a:t>GVD</a:t>
            </a:r>
            <a:r>
              <a:rPr lang="zh-CN" altLang="en-US" dirty="0"/>
              <a:t>）</a:t>
            </a:r>
            <a:endParaRPr lang="en-US" altLang="zh-CN" dirty="0"/>
          </a:p>
          <a:p>
            <a:pPr marL="365760" indent="-457200">
              <a:buFont typeface="+mj-lt"/>
              <a:buAutoNum type="arabicPeriod"/>
            </a:pPr>
            <a:r>
              <a:rPr lang="en-US" altLang="zh-CN" dirty="0"/>
              <a:t>……</a:t>
            </a:r>
          </a:p>
        </p:txBody>
      </p:sp>
      <p:sp>
        <p:nvSpPr>
          <p:cNvPr id="4" name="灯片编号占位符 3">
            <a:extLst>
              <a:ext uri="{FF2B5EF4-FFF2-40B4-BE49-F238E27FC236}">
                <a16:creationId xmlns:a16="http://schemas.microsoft.com/office/drawing/2014/main" id="{9F19FC81-0108-4BC0-9760-97C43FABB54E}"/>
              </a:ext>
            </a:extLst>
          </p:cNvPr>
          <p:cNvSpPr>
            <a:spLocks noGrp="1"/>
          </p:cNvSpPr>
          <p:nvPr>
            <p:ph type="sldNum" sz="quarter" idx="12"/>
          </p:nvPr>
        </p:nvSpPr>
        <p:spPr/>
        <p:txBody>
          <a:bodyPr/>
          <a:lstStyle/>
          <a:p>
            <a:fld id="{565CE74E-AB26-4998-AD42-012C4C1AD076}" type="slidenum">
              <a:rPr lang="zh-CN" altLang="en-US" smtClean="0"/>
              <a:t>24</a:t>
            </a:fld>
            <a:endParaRPr lang="zh-CN" altLang="en-US"/>
          </a:p>
        </p:txBody>
      </p:sp>
      <p:sp>
        <p:nvSpPr>
          <p:cNvPr id="5" name="文本框 4">
            <a:extLst>
              <a:ext uri="{FF2B5EF4-FFF2-40B4-BE49-F238E27FC236}">
                <a16:creationId xmlns:a16="http://schemas.microsoft.com/office/drawing/2014/main" id="{9ADD828D-C8C0-4080-9AC3-6E0806C430D2}"/>
              </a:ext>
            </a:extLst>
          </p:cNvPr>
          <p:cNvSpPr txBox="1"/>
          <p:nvPr/>
        </p:nvSpPr>
        <p:spPr>
          <a:xfrm>
            <a:off x="6217920" y="943669"/>
            <a:ext cx="581630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3600" dirty="0"/>
              <a:t>还有大量的挑战工作：</a:t>
            </a:r>
          </a:p>
        </p:txBody>
      </p:sp>
    </p:spTree>
    <p:extLst>
      <p:ext uri="{BB962C8B-B14F-4D97-AF65-F5344CB8AC3E}">
        <p14:creationId xmlns:p14="http://schemas.microsoft.com/office/powerpoint/2010/main" val="2278398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9CB7D2-171D-4F6C-8343-93E5DD918735}"/>
              </a:ext>
            </a:extLst>
          </p:cNvPr>
          <p:cNvSpPr>
            <a:spLocks noGrp="1"/>
          </p:cNvSpPr>
          <p:nvPr>
            <p:ph type="title"/>
          </p:nvPr>
        </p:nvSpPr>
        <p:spPr/>
        <p:txBody>
          <a:bodyPr/>
          <a:lstStyle/>
          <a:p>
            <a:r>
              <a:rPr lang="zh-CN" altLang="en-US" dirty="0"/>
              <a:t>成本估算和计划</a:t>
            </a:r>
          </a:p>
        </p:txBody>
      </p:sp>
      <p:graphicFrame>
        <p:nvGraphicFramePr>
          <p:cNvPr id="5" name="内容占位符 4">
            <a:extLst>
              <a:ext uri="{FF2B5EF4-FFF2-40B4-BE49-F238E27FC236}">
                <a16:creationId xmlns:a16="http://schemas.microsoft.com/office/drawing/2014/main" id="{39ECAB50-7565-41BD-992C-4724B04E3309}"/>
              </a:ext>
            </a:extLst>
          </p:cNvPr>
          <p:cNvGraphicFramePr>
            <a:graphicFrameLocks noGrp="1"/>
          </p:cNvGraphicFramePr>
          <p:nvPr>
            <p:ph idx="1"/>
            <p:extLst>
              <p:ext uri="{D42A27DB-BD31-4B8C-83A1-F6EECF244321}">
                <p14:modId xmlns:p14="http://schemas.microsoft.com/office/powerpoint/2010/main" val="3278047291"/>
              </p:ext>
            </p:extLst>
          </p:nvPr>
        </p:nvGraphicFramePr>
        <p:xfrm>
          <a:off x="498070" y="1770821"/>
          <a:ext cx="10058400" cy="4546600"/>
        </p:xfrm>
        <a:graphic>
          <a:graphicData uri="http://schemas.openxmlformats.org/drawingml/2006/table">
            <a:tbl>
              <a:tblPr firstRow="1" bandRow="1">
                <a:tableStyleId>{5C22544A-7EE6-4342-B048-85BDC9FD1C3A}</a:tableStyleId>
              </a:tblPr>
              <a:tblGrid>
                <a:gridCol w="1258310">
                  <a:extLst>
                    <a:ext uri="{9D8B030D-6E8A-4147-A177-3AD203B41FA5}">
                      <a16:colId xmlns:a16="http://schemas.microsoft.com/office/drawing/2014/main" val="858989779"/>
                    </a:ext>
                  </a:extLst>
                </a:gridCol>
                <a:gridCol w="4313382">
                  <a:extLst>
                    <a:ext uri="{9D8B030D-6E8A-4147-A177-3AD203B41FA5}">
                      <a16:colId xmlns:a16="http://schemas.microsoft.com/office/drawing/2014/main" val="3020561165"/>
                    </a:ext>
                  </a:extLst>
                </a:gridCol>
                <a:gridCol w="4486708">
                  <a:extLst>
                    <a:ext uri="{9D8B030D-6E8A-4147-A177-3AD203B41FA5}">
                      <a16:colId xmlns:a16="http://schemas.microsoft.com/office/drawing/2014/main" val="862610700"/>
                    </a:ext>
                  </a:extLst>
                </a:gridCol>
              </a:tblGrid>
              <a:tr h="370840">
                <a:tc>
                  <a:txBody>
                    <a:bodyPr/>
                    <a:lstStyle/>
                    <a:p>
                      <a:r>
                        <a:rPr lang="zh-CN" altLang="en-US" dirty="0"/>
                        <a:t>方案</a:t>
                      </a:r>
                    </a:p>
                  </a:txBody>
                  <a:tcPr/>
                </a:tc>
                <a:tc>
                  <a:txBody>
                    <a:bodyPr/>
                    <a:lstStyle/>
                    <a:p>
                      <a:r>
                        <a:rPr lang="en-US" altLang="zh-CN" dirty="0"/>
                        <a:t>Sea Water</a:t>
                      </a:r>
                      <a:endParaRPr lang="zh-CN" altLang="en-US" dirty="0"/>
                    </a:p>
                  </a:txBody>
                  <a:tcPr/>
                </a:tc>
                <a:tc>
                  <a:txBody>
                    <a:bodyPr/>
                    <a:lstStyle/>
                    <a:p>
                      <a:r>
                        <a:rPr lang="en-US" altLang="zh-CN" dirty="0"/>
                        <a:t>Lake Baikal </a:t>
                      </a:r>
                      <a:endParaRPr lang="zh-CN" altLang="en-US" dirty="0"/>
                    </a:p>
                  </a:txBody>
                  <a:tcPr/>
                </a:tc>
                <a:extLst>
                  <a:ext uri="{0D108BD9-81ED-4DB2-BD59-A6C34878D82A}">
                    <a16:rowId xmlns:a16="http://schemas.microsoft.com/office/drawing/2014/main" val="1156494851"/>
                  </a:ext>
                </a:extLst>
              </a:tr>
              <a:tr h="370840">
                <a:tc>
                  <a:txBody>
                    <a:bodyPr/>
                    <a:lstStyle/>
                    <a:p>
                      <a:r>
                        <a:rPr lang="zh-CN" altLang="en-US" dirty="0"/>
                        <a:t>规模</a:t>
                      </a:r>
                    </a:p>
                  </a:txBody>
                  <a:tcPr/>
                </a:tc>
                <a:tc>
                  <a:txBody>
                    <a:bodyPr/>
                    <a:lstStyle/>
                    <a:p>
                      <a:r>
                        <a:rPr lang="en-US" altLang="zh-CN" dirty="0"/>
                        <a:t>840 strings, each has 25 OMs</a:t>
                      </a:r>
                    </a:p>
                    <a:p>
                      <a:r>
                        <a:rPr lang="en-US" altLang="zh-CN" dirty="0"/>
                        <a:t>21k Oms</a:t>
                      </a:r>
                      <a:endParaRPr lang="zh-CN" altLang="en-US" dirty="0"/>
                    </a:p>
                  </a:txBody>
                  <a:tcPr/>
                </a:tc>
                <a:tc>
                  <a:txBody>
                    <a:bodyPr/>
                    <a:lstStyle/>
                    <a:p>
                      <a:r>
                        <a:rPr lang="en-US" altLang="zh-CN" dirty="0"/>
                        <a:t>2130 strings, each has 25 Oms</a:t>
                      </a:r>
                    </a:p>
                    <a:p>
                      <a:r>
                        <a:rPr lang="en-US" altLang="zh-CN" dirty="0"/>
                        <a:t> 53.5k OMs </a:t>
                      </a:r>
                      <a:endParaRPr lang="zh-CN" altLang="en-US" dirty="0"/>
                    </a:p>
                  </a:txBody>
                  <a:tcPr/>
                </a:tc>
                <a:extLst>
                  <a:ext uri="{0D108BD9-81ED-4DB2-BD59-A6C34878D82A}">
                    <a16:rowId xmlns:a16="http://schemas.microsoft.com/office/drawing/2014/main" val="2886992645"/>
                  </a:ext>
                </a:extLst>
              </a:tr>
              <a:tr h="370840">
                <a:tc>
                  <a:txBody>
                    <a:bodyPr/>
                    <a:lstStyle/>
                    <a:p>
                      <a:r>
                        <a:rPr lang="zh-CN" altLang="en-US" dirty="0"/>
                        <a:t>单串成本</a:t>
                      </a:r>
                    </a:p>
                  </a:txBody>
                  <a:tcPr/>
                </a:tc>
                <a:tc>
                  <a:txBody>
                    <a:bodyPr/>
                    <a:lstStyle/>
                    <a:p>
                      <a:r>
                        <a:rPr lang="en-US" altLang="zh-CN" dirty="0"/>
                        <a:t>0.425M/String </a:t>
                      </a:r>
                    </a:p>
                    <a:p>
                      <a:r>
                        <a:rPr lang="en-US" altLang="zh-CN" dirty="0"/>
                        <a:t>(incl. PMT 0.25M, cable 3000 m)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0.41M/String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 (incl. PMT 0.25M, cable 1500 m)</a:t>
                      </a:r>
                      <a:endParaRPr lang="zh-CN" altLang="en-US" dirty="0"/>
                    </a:p>
                  </a:txBody>
                  <a:tcPr/>
                </a:tc>
                <a:extLst>
                  <a:ext uri="{0D108BD9-81ED-4DB2-BD59-A6C34878D82A}">
                    <a16:rowId xmlns:a16="http://schemas.microsoft.com/office/drawing/2014/main" val="248989567"/>
                  </a:ext>
                </a:extLst>
              </a:tr>
              <a:tr h="492319">
                <a:tc>
                  <a:txBody>
                    <a:bodyPr/>
                    <a:lstStyle/>
                    <a:p>
                      <a:r>
                        <a:rPr lang="zh-CN" altLang="en-US" dirty="0"/>
                        <a:t>安装费用等</a:t>
                      </a:r>
                    </a:p>
                  </a:txBody>
                  <a:tcPr/>
                </a:tc>
                <a:tc>
                  <a:txBody>
                    <a:bodyPr/>
                    <a:lstStyle/>
                    <a:p>
                      <a:r>
                        <a:rPr lang="en-US" altLang="zh-CN" dirty="0">
                          <a:solidFill>
                            <a:srgbClr val="FF0000"/>
                          </a:solidFill>
                        </a:rPr>
                        <a:t>0.68M additional for sea cabling and deployment </a:t>
                      </a:r>
                    </a:p>
                    <a:p>
                      <a:r>
                        <a:rPr lang="en-US" altLang="zh-CN" dirty="0">
                          <a:solidFill>
                            <a:srgbClr val="FF0000"/>
                          </a:solidFill>
                        </a:rPr>
                        <a:t>according to ARCA </a:t>
                      </a:r>
                      <a:endParaRPr lang="zh-CN" altLang="en-US" dirty="0"/>
                    </a:p>
                  </a:txBody>
                  <a:tcPr/>
                </a:tc>
                <a:tc>
                  <a:txBody>
                    <a:bodyPr/>
                    <a:lstStyle/>
                    <a:p>
                      <a:r>
                        <a:rPr lang="en-US" altLang="zh-CN" dirty="0"/>
                        <a:t>0.047M/string </a:t>
                      </a:r>
                    </a:p>
                    <a:p>
                      <a:r>
                        <a:rPr lang="en-US" altLang="zh-CN" dirty="0"/>
                        <a:t>for sea cabling and deployment </a:t>
                      </a:r>
                      <a:endParaRPr lang="zh-CN" altLang="en-US" dirty="0"/>
                    </a:p>
                  </a:txBody>
                  <a:tcPr/>
                </a:tc>
                <a:extLst>
                  <a:ext uri="{0D108BD9-81ED-4DB2-BD59-A6C34878D82A}">
                    <a16:rowId xmlns:a16="http://schemas.microsoft.com/office/drawing/2014/main" val="2249349182"/>
                  </a:ext>
                </a:extLst>
              </a:tr>
              <a:tr h="185420">
                <a:tc>
                  <a:txBody>
                    <a:bodyPr/>
                    <a:lstStyle/>
                    <a:p>
                      <a:r>
                        <a:rPr lang="zh-CN" altLang="en-US" dirty="0"/>
                        <a:t>总计</a:t>
                      </a:r>
                    </a:p>
                  </a:txBody>
                  <a:tcPr/>
                </a:tc>
                <a:tc>
                  <a:txBody>
                    <a:bodyPr/>
                    <a:lstStyle/>
                    <a:p>
                      <a:r>
                        <a:rPr lang="en-US" altLang="zh-CN" sz="1800" b="1" dirty="0">
                          <a:solidFill>
                            <a:schemeClr val="tx1"/>
                          </a:solidFill>
                        </a:rPr>
                        <a:t>~928M</a:t>
                      </a:r>
                      <a:r>
                        <a:rPr lang="en-US" altLang="zh-CN" dirty="0">
                          <a:solidFill>
                            <a:schemeClr val="tx1"/>
                          </a:solidFill>
                        </a:rPr>
                        <a:t> </a:t>
                      </a:r>
                      <a:endParaRPr lang="zh-CN" altLang="en-US" dirty="0">
                        <a:solidFill>
                          <a:schemeClr val="tx1"/>
                        </a:solidFill>
                      </a:endParaRPr>
                    </a:p>
                  </a:txBody>
                  <a:tcPr/>
                </a:tc>
                <a:tc>
                  <a:txBody>
                    <a:bodyPr/>
                    <a:lstStyle/>
                    <a:p>
                      <a:r>
                        <a:rPr lang="en-US" altLang="zh-CN" sz="1800" b="1" dirty="0">
                          <a:solidFill>
                            <a:schemeClr val="tx1"/>
                          </a:solidFill>
                        </a:rPr>
                        <a:t>~971M</a:t>
                      </a:r>
                      <a:endParaRPr lang="zh-CN" altLang="en-US" dirty="0">
                        <a:solidFill>
                          <a:schemeClr val="tx1"/>
                        </a:solidFill>
                      </a:endParaRPr>
                    </a:p>
                  </a:txBody>
                  <a:tcPr/>
                </a:tc>
                <a:extLst>
                  <a:ext uri="{0D108BD9-81ED-4DB2-BD59-A6C34878D82A}">
                    <a16:rowId xmlns:a16="http://schemas.microsoft.com/office/drawing/2014/main" val="431506981"/>
                  </a:ext>
                </a:extLst>
              </a:tr>
              <a:tr h="185420">
                <a:tc>
                  <a:txBody>
                    <a:bodyPr/>
                    <a:lstStyle/>
                    <a:p>
                      <a:r>
                        <a:rPr lang="zh-CN" altLang="en-US" dirty="0"/>
                        <a:t>实施计划</a:t>
                      </a:r>
                    </a:p>
                  </a:txBody>
                  <a:tcPr/>
                </a:tc>
                <a:tc>
                  <a:txBody>
                    <a:bodyPr/>
                    <a:lstStyle/>
                    <a:p>
                      <a:r>
                        <a:rPr lang="en-US" altLang="zh-CN" dirty="0">
                          <a:solidFill>
                            <a:srgbClr val="FF0000"/>
                          </a:solidFill>
                        </a:rPr>
                        <a:t>Unclear. </a:t>
                      </a:r>
                    </a:p>
                    <a:p>
                      <a:r>
                        <a:rPr lang="en-US" altLang="zh-CN" dirty="0">
                          <a:solidFill>
                            <a:schemeClr val="tx1"/>
                          </a:solidFill>
                        </a:rPr>
                        <a:t>&gt;</a:t>
                      </a:r>
                      <a:r>
                        <a:rPr lang="en-US" altLang="zh-CN" sz="2800" dirty="0">
                          <a:solidFill>
                            <a:schemeClr val="tx1"/>
                          </a:solidFill>
                        </a:rPr>
                        <a:t>8years</a:t>
                      </a:r>
                      <a:r>
                        <a:rPr lang="en-US" altLang="zh-CN" dirty="0">
                          <a:solidFill>
                            <a:schemeClr val="tx1"/>
                          </a:solidFill>
                        </a:rPr>
                        <a:t> for difficult to deploy 100 strings per year </a:t>
                      </a:r>
                      <a:r>
                        <a:rPr lang="zh-CN" altLang="en-US" dirty="0">
                          <a:solidFill>
                            <a:schemeClr val="tx1"/>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0" dirty="0">
                          <a:solidFill>
                            <a:schemeClr val="tx1"/>
                          </a:solidFill>
                        </a:rPr>
                        <a:t>3 years </a:t>
                      </a:r>
                      <a:r>
                        <a:rPr lang="en-US" altLang="zh-CN" dirty="0"/>
                        <a:t>(Feb. to Arp.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[10 strings/day, 210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PMT production rate 1500/mon, Currently 900/mon. </a:t>
                      </a:r>
                    </a:p>
                    <a:p>
                      <a:endParaRPr lang="zh-CN" altLang="en-US" dirty="0"/>
                    </a:p>
                  </a:txBody>
                  <a:tcPr/>
                </a:tc>
                <a:extLst>
                  <a:ext uri="{0D108BD9-81ED-4DB2-BD59-A6C34878D82A}">
                    <a16:rowId xmlns:a16="http://schemas.microsoft.com/office/drawing/2014/main" val="2901458166"/>
                  </a:ext>
                </a:extLst>
              </a:tr>
            </a:tbl>
          </a:graphicData>
        </a:graphic>
      </p:graphicFrame>
      <p:sp>
        <p:nvSpPr>
          <p:cNvPr id="4" name="灯片编号占位符 3">
            <a:extLst>
              <a:ext uri="{FF2B5EF4-FFF2-40B4-BE49-F238E27FC236}">
                <a16:creationId xmlns:a16="http://schemas.microsoft.com/office/drawing/2014/main" id="{419553A2-BF54-433B-8B26-485366929E60}"/>
              </a:ext>
            </a:extLst>
          </p:cNvPr>
          <p:cNvSpPr>
            <a:spLocks noGrp="1"/>
          </p:cNvSpPr>
          <p:nvPr>
            <p:ph type="sldNum" sz="quarter" idx="12"/>
          </p:nvPr>
        </p:nvSpPr>
        <p:spPr/>
        <p:txBody>
          <a:bodyPr/>
          <a:lstStyle/>
          <a:p>
            <a:fld id="{565CE74E-AB26-4998-AD42-012C4C1AD076}" type="slidenum">
              <a:rPr lang="zh-CN" altLang="en-US" smtClean="0"/>
              <a:t>25</a:t>
            </a:fld>
            <a:endParaRPr lang="zh-CN" altLang="en-US"/>
          </a:p>
        </p:txBody>
      </p:sp>
      <p:pic>
        <p:nvPicPr>
          <p:cNvPr id="6" name="图片 5">
            <a:extLst>
              <a:ext uri="{FF2B5EF4-FFF2-40B4-BE49-F238E27FC236}">
                <a16:creationId xmlns:a16="http://schemas.microsoft.com/office/drawing/2014/main" id="{816A8A82-B4A0-4AA8-B1E2-7C0F39D5C4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145" y="603313"/>
            <a:ext cx="2857455" cy="1207375"/>
          </a:xfrm>
          <a:prstGeom prst="rect">
            <a:avLst/>
          </a:prstGeom>
        </p:spPr>
      </p:pic>
      <p:sp>
        <p:nvSpPr>
          <p:cNvPr id="7" name="文本框 6">
            <a:extLst>
              <a:ext uri="{FF2B5EF4-FFF2-40B4-BE49-F238E27FC236}">
                <a16:creationId xmlns:a16="http://schemas.microsoft.com/office/drawing/2014/main" id="{89DAAD51-72AE-4D17-816E-D3047A60F37A}"/>
              </a:ext>
            </a:extLst>
          </p:cNvPr>
          <p:cNvSpPr txBox="1"/>
          <p:nvPr/>
        </p:nvSpPr>
        <p:spPr>
          <a:xfrm>
            <a:off x="7620146" y="195946"/>
            <a:ext cx="2773260" cy="369332"/>
          </a:xfrm>
          <a:prstGeom prst="rect">
            <a:avLst/>
          </a:prstGeom>
          <a:noFill/>
        </p:spPr>
        <p:txBody>
          <a:bodyPr wrap="none" rtlCol="0">
            <a:spAutoFit/>
          </a:bodyPr>
          <a:lstStyle/>
          <a:p>
            <a:r>
              <a:rPr lang="en-US" altLang="zh-CN" dirty="0"/>
              <a:t>Taking ARCA as a reference:</a:t>
            </a:r>
            <a:endParaRPr lang="zh-CN" altLang="en-US" dirty="0"/>
          </a:p>
        </p:txBody>
      </p:sp>
    </p:spTree>
    <p:extLst>
      <p:ext uri="{BB962C8B-B14F-4D97-AF65-F5344CB8AC3E}">
        <p14:creationId xmlns:p14="http://schemas.microsoft.com/office/powerpoint/2010/main" val="1367958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3755D5-D6AF-4B79-8919-3676F8DA8A4A}"/>
              </a:ext>
            </a:extLst>
          </p:cNvPr>
          <p:cNvSpPr>
            <a:spLocks noGrp="1"/>
          </p:cNvSpPr>
          <p:nvPr>
            <p:ph type="title"/>
          </p:nvPr>
        </p:nvSpPr>
        <p:spPr/>
        <p:txBody>
          <a:bodyPr/>
          <a:lstStyle/>
          <a:p>
            <a:r>
              <a:rPr lang="zh-CN" altLang="en-US" dirty="0"/>
              <a:t>小结</a:t>
            </a:r>
          </a:p>
        </p:txBody>
      </p:sp>
      <p:sp>
        <p:nvSpPr>
          <p:cNvPr id="3" name="内容占位符 2">
            <a:extLst>
              <a:ext uri="{FF2B5EF4-FFF2-40B4-BE49-F238E27FC236}">
                <a16:creationId xmlns:a16="http://schemas.microsoft.com/office/drawing/2014/main" id="{15DEE3AA-A776-43DF-A661-E4342E7755D1}"/>
              </a:ext>
            </a:extLst>
          </p:cNvPr>
          <p:cNvSpPr>
            <a:spLocks noGrp="1"/>
          </p:cNvSpPr>
          <p:nvPr>
            <p:ph idx="1"/>
          </p:nvPr>
        </p:nvSpPr>
        <p:spPr/>
        <p:txBody>
          <a:bodyPr/>
          <a:lstStyle/>
          <a:p>
            <a:pPr marL="457200" indent="-457200">
              <a:buFont typeface="+mj-lt"/>
              <a:buAutoNum type="arabicPeriod"/>
            </a:pPr>
            <a:r>
              <a:rPr lang="en-US" altLang="zh-CN" dirty="0" err="1"/>
              <a:t>IceCube</a:t>
            </a:r>
            <a:r>
              <a:rPr lang="zh-CN" altLang="en-US" dirty="0"/>
              <a:t>实验，给超高能中微子探测指明了方向。</a:t>
            </a:r>
            <a:endParaRPr lang="en-US" altLang="zh-CN" dirty="0"/>
          </a:p>
          <a:p>
            <a:pPr marL="457200" indent="-457200">
              <a:buFont typeface="+mj-lt"/>
              <a:buAutoNum type="arabicPeriod"/>
            </a:pPr>
            <a:r>
              <a:rPr lang="zh-CN" altLang="en-US" dirty="0"/>
              <a:t>我们将发展：专注于 </a:t>
            </a:r>
            <a:r>
              <a:rPr lang="en-US" altLang="zh-CN" dirty="0"/>
              <a:t>&gt;100TeV</a:t>
            </a:r>
            <a:r>
              <a:rPr lang="zh-CN" altLang="en-US" dirty="0"/>
              <a:t>的超高能中微子探测器的工作</a:t>
            </a:r>
            <a:endParaRPr lang="en-US" altLang="zh-CN" dirty="0"/>
          </a:p>
          <a:p>
            <a:pPr marL="749808" lvl="1" indent="-457200">
              <a:buFont typeface="Wingdings" panose="05000000000000000000" pitchFamily="2" charset="2"/>
              <a:buChar char="Ø"/>
            </a:pPr>
            <a:r>
              <a:rPr lang="en-US" altLang="zh-CN" dirty="0"/>
              <a:t>Either going lake or sea, we can think about a </a:t>
            </a:r>
            <a:r>
              <a:rPr lang="en-US" altLang="zh-CN" b="1" dirty="0">
                <a:solidFill>
                  <a:srgbClr val="FF0000"/>
                </a:solidFill>
              </a:rPr>
              <a:t>36 km</a:t>
            </a:r>
            <a:r>
              <a:rPr lang="en-US" altLang="zh-CN" b="1" baseline="30000" dirty="0">
                <a:solidFill>
                  <a:srgbClr val="FF0000"/>
                </a:solidFill>
              </a:rPr>
              <a:t>2</a:t>
            </a:r>
            <a:r>
              <a:rPr lang="en-US" altLang="zh-CN" b="1" dirty="0">
                <a:solidFill>
                  <a:srgbClr val="FF0000"/>
                </a:solidFill>
              </a:rPr>
              <a:t> </a:t>
            </a:r>
            <a:r>
              <a:rPr lang="en-US" altLang="zh-CN" dirty="0"/>
              <a:t>array for UHE-</a:t>
            </a:r>
            <a:r>
              <a:rPr lang="en-US" altLang="zh-CN" dirty="0">
                <a:sym typeface="Symbol" panose="05050102010706020507" pitchFamily="18" charset="2"/>
              </a:rPr>
              <a:t>, </a:t>
            </a:r>
          </a:p>
          <a:p>
            <a:pPr marL="749808" lvl="1" indent="-457200">
              <a:buFont typeface="Wingdings" panose="05000000000000000000" pitchFamily="2" charset="2"/>
              <a:buChar char="Ø"/>
            </a:pPr>
            <a:r>
              <a:rPr lang="en-US" altLang="zh-CN" b="1" dirty="0">
                <a:solidFill>
                  <a:srgbClr val="FF0000"/>
                </a:solidFill>
                <a:sym typeface="Symbol" panose="05050102010706020507" pitchFamily="18" charset="2"/>
              </a:rPr>
              <a:t>4 events/</a:t>
            </a:r>
            <a:r>
              <a:rPr lang="en-US" altLang="zh-CN" b="1" dirty="0" err="1">
                <a:solidFill>
                  <a:srgbClr val="FF0000"/>
                </a:solidFill>
                <a:sym typeface="Symbol" panose="05050102010706020507" pitchFamily="18" charset="2"/>
              </a:rPr>
              <a:t>yr</a:t>
            </a:r>
            <a:r>
              <a:rPr lang="en-US" altLang="zh-CN" b="1" dirty="0">
                <a:solidFill>
                  <a:srgbClr val="FF0000"/>
                </a:solidFill>
                <a:sym typeface="Symbol" panose="05050102010706020507" pitchFamily="18" charset="2"/>
              </a:rPr>
              <a:t>/source </a:t>
            </a:r>
            <a:r>
              <a:rPr lang="en-US" altLang="zh-CN" dirty="0">
                <a:sym typeface="Symbol" panose="05050102010706020507" pitchFamily="18" charset="2"/>
              </a:rPr>
              <a:t>+ extra galactic sources flares + diffused ’s</a:t>
            </a:r>
          </a:p>
          <a:p>
            <a:pPr marL="457200" indent="-457200">
              <a:buFont typeface="+mj-lt"/>
              <a:buAutoNum type="arabicPeriod"/>
            </a:pPr>
            <a:endParaRPr lang="en-US" altLang="zh-CN" dirty="0"/>
          </a:p>
          <a:p>
            <a:pPr marL="457200" indent="-457200">
              <a:buFont typeface="+mj-lt"/>
              <a:buAutoNum type="arabicPeriod"/>
            </a:pPr>
            <a:r>
              <a:rPr lang="zh-CN" altLang="en-US" dirty="0"/>
              <a:t>依托</a:t>
            </a:r>
            <a:r>
              <a:rPr lang="en-US" altLang="zh-CN" dirty="0"/>
              <a:t>LHAASO</a:t>
            </a:r>
            <a:r>
              <a:rPr lang="zh-CN" altLang="en-US" dirty="0"/>
              <a:t>团队，我们正在规划和调研该项目的实施的可行性。</a:t>
            </a:r>
            <a:endParaRPr lang="en-US" altLang="zh-CN" dirty="0"/>
          </a:p>
          <a:p>
            <a:pPr marL="457200" indent="-457200">
              <a:buFont typeface="+mj-lt"/>
              <a:buAutoNum type="arabicPeriod"/>
            </a:pPr>
            <a:endParaRPr lang="en-US" altLang="zh-CN" b="1" dirty="0"/>
          </a:p>
          <a:p>
            <a:pPr marL="457200" indent="-457200">
              <a:buFont typeface="+mj-lt"/>
              <a:buAutoNum type="arabicPeriod"/>
            </a:pPr>
            <a:r>
              <a:rPr lang="zh-CN" altLang="en-US" dirty="0"/>
              <a:t>规划：</a:t>
            </a:r>
            <a:r>
              <a:rPr lang="en-US" altLang="zh-CN" dirty="0"/>
              <a:t>10</a:t>
            </a:r>
            <a:r>
              <a:rPr lang="zh-CN" altLang="en-US" dirty="0"/>
              <a:t>亿项目规模，约</a:t>
            </a:r>
            <a:r>
              <a:rPr lang="en-US" altLang="zh-CN" dirty="0"/>
              <a:t>3</a:t>
            </a:r>
            <a:r>
              <a:rPr lang="zh-CN" altLang="en-US" dirty="0"/>
              <a:t>年预研工作，</a:t>
            </a:r>
            <a:r>
              <a:rPr lang="en-US" altLang="zh-CN" dirty="0"/>
              <a:t>3-4</a:t>
            </a:r>
            <a:r>
              <a:rPr lang="zh-CN" altLang="en-US" dirty="0"/>
              <a:t>年工程实施。</a:t>
            </a:r>
            <a:endParaRPr lang="en-US" altLang="zh-CN" dirty="0"/>
          </a:p>
          <a:p>
            <a:endParaRPr lang="zh-CN" altLang="en-US" dirty="0"/>
          </a:p>
        </p:txBody>
      </p:sp>
      <p:sp>
        <p:nvSpPr>
          <p:cNvPr id="4" name="灯片编号占位符 3">
            <a:extLst>
              <a:ext uri="{FF2B5EF4-FFF2-40B4-BE49-F238E27FC236}">
                <a16:creationId xmlns:a16="http://schemas.microsoft.com/office/drawing/2014/main" id="{86C714EE-3E38-4E58-ABF3-700C468C82AC}"/>
              </a:ext>
            </a:extLst>
          </p:cNvPr>
          <p:cNvSpPr>
            <a:spLocks noGrp="1"/>
          </p:cNvSpPr>
          <p:nvPr>
            <p:ph type="sldNum" sz="quarter" idx="12"/>
          </p:nvPr>
        </p:nvSpPr>
        <p:spPr/>
        <p:txBody>
          <a:bodyPr/>
          <a:lstStyle/>
          <a:p>
            <a:fld id="{565CE74E-AB26-4998-AD42-012C4C1AD076}" type="slidenum">
              <a:rPr lang="zh-CN" altLang="en-US" smtClean="0"/>
              <a:t>26</a:t>
            </a:fld>
            <a:endParaRPr lang="zh-CN" altLang="en-US"/>
          </a:p>
        </p:txBody>
      </p:sp>
    </p:spTree>
    <p:extLst>
      <p:ext uri="{BB962C8B-B14F-4D97-AF65-F5344CB8AC3E}">
        <p14:creationId xmlns:p14="http://schemas.microsoft.com/office/powerpoint/2010/main" val="875048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BCA0B0E-3A75-4542-91B9-B592C883B639}"/>
              </a:ext>
            </a:extLst>
          </p:cNvPr>
          <p:cNvSpPr>
            <a:spLocks noGrp="1"/>
          </p:cNvSpPr>
          <p:nvPr>
            <p:ph type="ctrTitle"/>
          </p:nvPr>
        </p:nvSpPr>
        <p:spPr>
          <a:xfrm>
            <a:off x="3181391" y="1279055"/>
            <a:ext cx="4690400" cy="3566160"/>
          </a:xfrm>
        </p:spPr>
        <p:txBody>
          <a:bodyPr/>
          <a:lstStyle/>
          <a:p>
            <a:r>
              <a:rPr lang="zh-CN" altLang="en-US" sz="7200" dirty="0"/>
              <a:t>谢谢各位！</a:t>
            </a:r>
          </a:p>
        </p:txBody>
      </p:sp>
    </p:spTree>
    <p:extLst>
      <p:ext uri="{BB962C8B-B14F-4D97-AF65-F5344CB8AC3E}">
        <p14:creationId xmlns:p14="http://schemas.microsoft.com/office/powerpoint/2010/main" val="3053570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130104DB-10CD-48B4-A57D-C901171AF260}"/>
              </a:ext>
            </a:extLst>
          </p:cNvPr>
          <p:cNvSpPr>
            <a:spLocks noGrp="1"/>
          </p:cNvSpPr>
          <p:nvPr>
            <p:ph type="sldNum" sz="quarter" idx="12"/>
          </p:nvPr>
        </p:nvSpPr>
        <p:spPr/>
        <p:txBody>
          <a:bodyPr/>
          <a:lstStyle/>
          <a:p>
            <a:fld id="{565CE74E-AB26-4998-AD42-012C4C1AD076}" type="slidenum">
              <a:rPr lang="zh-CN" altLang="en-US" smtClean="0"/>
              <a:t>3</a:t>
            </a:fld>
            <a:endParaRPr lang="zh-CN" altLang="en-US"/>
          </a:p>
        </p:txBody>
      </p:sp>
      <p:sp>
        <p:nvSpPr>
          <p:cNvPr id="2" name="标题 1">
            <a:extLst>
              <a:ext uri="{FF2B5EF4-FFF2-40B4-BE49-F238E27FC236}">
                <a16:creationId xmlns:a16="http://schemas.microsoft.com/office/drawing/2014/main" id="{F6DDD6B0-4C1D-4271-921C-B2BC6D78FADC}"/>
              </a:ext>
            </a:extLst>
          </p:cNvPr>
          <p:cNvSpPr>
            <a:spLocks noGrp="1"/>
          </p:cNvSpPr>
          <p:nvPr>
            <p:ph type="title" idx="4294967295"/>
          </p:nvPr>
        </p:nvSpPr>
        <p:spPr>
          <a:xfrm>
            <a:off x="0" y="241300"/>
            <a:ext cx="10058400" cy="1449388"/>
          </a:xfrm>
        </p:spPr>
        <p:txBody>
          <a:bodyPr>
            <a:normAutofit fontScale="90000"/>
          </a:bodyPr>
          <a:lstStyle/>
          <a:p>
            <a:r>
              <a:rPr lang="en-US" altLang="zh-CN" dirty="0"/>
              <a:t>Cosmic Ray Origin: </a:t>
            </a:r>
            <a:br>
              <a:rPr lang="en-US" altLang="zh-CN" dirty="0"/>
            </a:br>
            <a:r>
              <a:rPr lang="en-US" altLang="zh-CN" sz="3100" dirty="0"/>
              <a:t>one of challenge of Astro-particle Physics   </a:t>
            </a:r>
            <a:endParaRPr lang="zh-CN" altLang="en-US" sz="3100" dirty="0"/>
          </a:p>
        </p:txBody>
      </p:sp>
      <p:sp>
        <p:nvSpPr>
          <p:cNvPr id="3" name="内容占位符 2">
            <a:extLst>
              <a:ext uri="{FF2B5EF4-FFF2-40B4-BE49-F238E27FC236}">
                <a16:creationId xmlns:a16="http://schemas.microsoft.com/office/drawing/2014/main" id="{E96BBF4C-ECEE-415A-9E13-54492F7EE69A}"/>
              </a:ext>
            </a:extLst>
          </p:cNvPr>
          <p:cNvSpPr>
            <a:spLocks noGrp="1"/>
          </p:cNvSpPr>
          <p:nvPr>
            <p:ph idx="4294967295"/>
          </p:nvPr>
        </p:nvSpPr>
        <p:spPr>
          <a:xfrm>
            <a:off x="181810" y="1855208"/>
            <a:ext cx="7042150" cy="4937125"/>
          </a:xfrm>
        </p:spPr>
        <p:txBody>
          <a:bodyPr>
            <a:normAutofit/>
          </a:bodyPr>
          <a:lstStyle/>
          <a:p>
            <a:pPr>
              <a:buFont typeface="Wingdings" panose="05000000000000000000" pitchFamily="2" charset="2"/>
              <a:buChar char="u"/>
            </a:pPr>
            <a:r>
              <a:rPr lang="en-US" altLang="zh-CN" dirty="0"/>
              <a:t> </a:t>
            </a:r>
            <a:r>
              <a:rPr lang="el-GR" altLang="zh-CN" dirty="0"/>
              <a:t>γ</a:t>
            </a:r>
            <a:r>
              <a:rPr lang="en-US" altLang="zh-CN" dirty="0"/>
              <a:t>-ray Astronomy</a:t>
            </a:r>
          </a:p>
          <a:p>
            <a:pPr>
              <a:buFont typeface="Wingdings" panose="05000000000000000000" pitchFamily="2" charset="2"/>
              <a:buChar char="u"/>
            </a:pPr>
            <a:r>
              <a:rPr lang="en-US" altLang="zh-CN" b="1" dirty="0">
                <a:solidFill>
                  <a:srgbClr val="00B050"/>
                </a:solidFill>
              </a:rPr>
              <a:t>A successful tale </a:t>
            </a:r>
          </a:p>
          <a:p>
            <a:pPr marL="457200" lvl="1" indent="0">
              <a:buNone/>
            </a:pPr>
            <a:r>
              <a:rPr lang="zh-CN" altLang="en-US" b="1" dirty="0">
                <a:solidFill>
                  <a:srgbClr val="00B050"/>
                </a:solidFill>
              </a:rPr>
              <a:t>→</a:t>
            </a:r>
            <a:r>
              <a:rPr lang="en-US" altLang="zh-CN" b="1" dirty="0">
                <a:solidFill>
                  <a:srgbClr val="00B050"/>
                </a:solidFill>
              </a:rPr>
              <a:t>5 parameters fit the SED of the Crab </a:t>
            </a:r>
          </a:p>
          <a:p>
            <a:pPr marL="457200" lvl="1" indent="0">
              <a:buNone/>
            </a:pPr>
            <a:r>
              <a:rPr lang="en-US" altLang="zh-CN" b="1" dirty="0">
                <a:solidFill>
                  <a:srgbClr val="00B050"/>
                </a:solidFill>
              </a:rPr>
              <a:t>over 21 decades of energy up to 1 </a:t>
            </a:r>
            <a:r>
              <a:rPr lang="en-US" altLang="zh-CN" b="1" dirty="0" err="1">
                <a:solidFill>
                  <a:srgbClr val="00B050"/>
                </a:solidFill>
              </a:rPr>
              <a:t>PeV</a:t>
            </a:r>
            <a:r>
              <a:rPr lang="en-US" altLang="zh-CN" b="1" dirty="0">
                <a:solidFill>
                  <a:srgbClr val="00B050"/>
                </a:solidFill>
              </a:rPr>
              <a:t>.</a:t>
            </a:r>
          </a:p>
          <a:p>
            <a:pPr>
              <a:buFont typeface="Wingdings" panose="05000000000000000000" pitchFamily="2" charset="2"/>
              <a:buChar char="u"/>
            </a:pPr>
            <a:endParaRPr lang="en-US" altLang="zh-CN" dirty="0"/>
          </a:p>
          <a:p>
            <a:pPr>
              <a:buFont typeface="Wingdings" panose="05000000000000000000" pitchFamily="2" charset="2"/>
              <a:buChar char="u"/>
            </a:pPr>
            <a:r>
              <a:rPr lang="en-US" altLang="zh-CN" dirty="0"/>
              <a:t>A Perfect Extreme Electron </a:t>
            </a:r>
            <a:r>
              <a:rPr lang="en-US" altLang="zh-CN" dirty="0" err="1"/>
              <a:t>PeVatron</a:t>
            </a:r>
            <a:endParaRPr lang="en-US" altLang="zh-CN" dirty="0"/>
          </a:p>
          <a:p>
            <a:pPr>
              <a:buFont typeface="Wingdings" panose="05000000000000000000" pitchFamily="2" charset="2"/>
              <a:buChar char="u"/>
            </a:pPr>
            <a:endParaRPr lang="en-US" altLang="zh-CN" dirty="0"/>
          </a:p>
          <a:p>
            <a:pPr>
              <a:buFont typeface="Wingdings" panose="05000000000000000000" pitchFamily="2" charset="2"/>
              <a:buChar char="u"/>
            </a:pPr>
            <a:r>
              <a:rPr lang="en-US" altLang="zh-CN" dirty="0"/>
              <a:t>A Proton </a:t>
            </a:r>
            <a:r>
              <a:rPr lang="en-US" altLang="zh-CN" dirty="0" err="1"/>
              <a:t>PeVatron</a:t>
            </a:r>
            <a:r>
              <a:rPr lang="en-US" altLang="zh-CN" dirty="0"/>
              <a:t>? </a:t>
            </a:r>
            <a:r>
              <a:rPr lang="zh-CN" altLang="en-US" b="1" dirty="0">
                <a:solidFill>
                  <a:srgbClr val="00B050"/>
                </a:solidFill>
              </a:rPr>
              <a:t>→ </a:t>
            </a:r>
            <a:r>
              <a:rPr lang="en-US" altLang="zh-CN" b="1" dirty="0">
                <a:solidFill>
                  <a:srgbClr val="FF0000"/>
                </a:solidFill>
              </a:rPr>
              <a:t>NOT CLEAR !</a:t>
            </a:r>
          </a:p>
          <a:p>
            <a:pPr>
              <a:buFont typeface="Wingdings" panose="05000000000000000000" pitchFamily="2" charset="2"/>
              <a:buChar char="u"/>
            </a:pPr>
            <a:endParaRPr lang="en-US" altLang="zh-CN" dirty="0"/>
          </a:p>
          <a:p>
            <a:pPr>
              <a:buFont typeface="Wingdings" panose="05000000000000000000" pitchFamily="2" charset="2"/>
              <a:buChar char="u"/>
            </a:pPr>
            <a:r>
              <a:rPr lang="en-US" altLang="zh-CN" b="1" dirty="0">
                <a:solidFill>
                  <a:srgbClr val="0070C0"/>
                </a:solidFill>
              </a:rPr>
              <a:t>Not only the Crab, but also 280+ sources with </a:t>
            </a:r>
            <a:r>
              <a:rPr lang="en-US" altLang="zh-CN" b="1" dirty="0" err="1">
                <a:solidFill>
                  <a:srgbClr val="0070C0"/>
                </a:solidFill>
              </a:rPr>
              <a:t>TeV</a:t>
            </a:r>
            <a:r>
              <a:rPr lang="en-US" altLang="zh-CN" b="1" dirty="0">
                <a:solidFill>
                  <a:srgbClr val="0070C0"/>
                </a:solidFill>
              </a:rPr>
              <a:t> radiation</a:t>
            </a:r>
            <a:endParaRPr lang="zh-CN" altLang="en-US" b="1" dirty="0">
              <a:solidFill>
                <a:srgbClr val="0070C0"/>
              </a:solidFill>
            </a:endParaRPr>
          </a:p>
        </p:txBody>
      </p:sp>
      <p:grpSp>
        <p:nvGrpSpPr>
          <p:cNvPr id="13" name="组合 12">
            <a:extLst>
              <a:ext uri="{FF2B5EF4-FFF2-40B4-BE49-F238E27FC236}">
                <a16:creationId xmlns:a16="http://schemas.microsoft.com/office/drawing/2014/main" id="{FBD3A18D-0391-4A7B-9137-EDEA38060C42}"/>
              </a:ext>
            </a:extLst>
          </p:cNvPr>
          <p:cNvGrpSpPr/>
          <p:nvPr/>
        </p:nvGrpSpPr>
        <p:grpSpPr>
          <a:xfrm>
            <a:off x="5255490" y="2189018"/>
            <a:ext cx="5981469" cy="3627100"/>
            <a:chOff x="3534163" y="1690688"/>
            <a:chExt cx="7577182" cy="5141430"/>
          </a:xfrm>
        </p:grpSpPr>
        <p:pic>
          <p:nvPicPr>
            <p:cNvPr id="4" name="图片 3">
              <a:extLst>
                <a:ext uri="{FF2B5EF4-FFF2-40B4-BE49-F238E27FC236}">
                  <a16:creationId xmlns:a16="http://schemas.microsoft.com/office/drawing/2014/main" id="{8B24F69E-14CA-43BA-B9EA-0B63C0B84636}"/>
                </a:ext>
              </a:extLst>
            </p:cNvPr>
            <p:cNvPicPr>
              <a:picLocks noChangeAspect="1"/>
            </p:cNvPicPr>
            <p:nvPr/>
          </p:nvPicPr>
          <p:blipFill>
            <a:blip r:embed="rId3"/>
            <a:stretch>
              <a:fillRect/>
            </a:stretch>
          </p:blipFill>
          <p:spPr>
            <a:xfrm>
              <a:off x="3534163" y="1690688"/>
              <a:ext cx="7577182" cy="5141430"/>
            </a:xfrm>
            <a:prstGeom prst="rect">
              <a:avLst/>
            </a:prstGeom>
          </p:spPr>
        </p:pic>
        <p:sp>
          <p:nvSpPr>
            <p:cNvPr id="5" name="矩形 4">
              <a:extLst>
                <a:ext uri="{FF2B5EF4-FFF2-40B4-BE49-F238E27FC236}">
                  <a16:creationId xmlns:a16="http://schemas.microsoft.com/office/drawing/2014/main" id="{55FC6A5C-7FC1-47C8-9064-41A96411534C}"/>
                </a:ext>
              </a:extLst>
            </p:cNvPr>
            <p:cNvSpPr/>
            <p:nvPr/>
          </p:nvSpPr>
          <p:spPr>
            <a:xfrm rot="20677154">
              <a:off x="10543428" y="4999383"/>
              <a:ext cx="18288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92C75C6-44A9-4182-B928-BC846B57E022}"/>
                </a:ext>
              </a:extLst>
            </p:cNvPr>
            <p:cNvSpPr/>
            <p:nvPr/>
          </p:nvSpPr>
          <p:spPr>
            <a:xfrm rot="20677154">
              <a:off x="10382423" y="5316734"/>
              <a:ext cx="174567" cy="40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58C074DE-D14F-4DCB-99F0-85C664088C22}"/>
                </a:ext>
              </a:extLst>
            </p:cNvPr>
            <p:cNvSpPr/>
            <p:nvPr/>
          </p:nvSpPr>
          <p:spPr>
            <a:xfrm>
              <a:off x="10372477" y="5125241"/>
              <a:ext cx="89241" cy="196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61FD645-16C5-48D5-9FFA-096080FCD5FB}"/>
                </a:ext>
              </a:extLst>
            </p:cNvPr>
            <p:cNvSpPr/>
            <p:nvPr/>
          </p:nvSpPr>
          <p:spPr>
            <a:xfrm>
              <a:off x="10474036" y="5691447"/>
              <a:ext cx="136107" cy="20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1" name="直接连接符 10">
              <a:extLst>
                <a:ext uri="{FF2B5EF4-FFF2-40B4-BE49-F238E27FC236}">
                  <a16:creationId xmlns:a16="http://schemas.microsoft.com/office/drawing/2014/main" id="{2E4BC248-53D2-45F7-93D1-95EEA4D6373C}"/>
                </a:ext>
              </a:extLst>
            </p:cNvPr>
            <p:cNvCxnSpPr/>
            <p:nvPr/>
          </p:nvCxnSpPr>
          <p:spPr>
            <a:xfrm>
              <a:off x="10527261" y="5341552"/>
              <a:ext cx="21600" cy="115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165D0F3A-5506-4861-A781-2837884EE182}"/>
                </a:ext>
              </a:extLst>
            </p:cNvPr>
            <p:cNvCxnSpPr/>
            <p:nvPr/>
          </p:nvCxnSpPr>
          <p:spPr>
            <a:xfrm>
              <a:off x="10568339" y="5513832"/>
              <a:ext cx="21600" cy="797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1085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53C718-DE58-4A64-A371-30879997B577}"/>
              </a:ext>
            </a:extLst>
          </p:cNvPr>
          <p:cNvSpPr>
            <a:spLocks noGrp="1"/>
          </p:cNvSpPr>
          <p:nvPr>
            <p:ph type="title"/>
          </p:nvPr>
        </p:nvSpPr>
        <p:spPr>
          <a:xfrm>
            <a:off x="44914" y="28921"/>
            <a:ext cx="10515600" cy="1325563"/>
          </a:xfrm>
        </p:spPr>
        <p:txBody>
          <a:bodyPr>
            <a:normAutofit/>
          </a:bodyPr>
          <a:lstStyle/>
          <a:p>
            <a:r>
              <a:rPr lang="en-US" altLang="zh-CN" dirty="0" err="1"/>
              <a:t>UHE</a:t>
            </a:r>
            <a:r>
              <a:rPr lang="en-US" altLang="zh-CN" dirty="0"/>
              <a:t> gamma-ray  Sky</a:t>
            </a:r>
            <a:endParaRPr lang="zh-CN" altLang="en-US" dirty="0"/>
          </a:p>
        </p:txBody>
      </p:sp>
      <p:sp>
        <p:nvSpPr>
          <p:cNvPr id="18" name="内容占位符 17">
            <a:extLst>
              <a:ext uri="{FF2B5EF4-FFF2-40B4-BE49-F238E27FC236}">
                <a16:creationId xmlns:a16="http://schemas.microsoft.com/office/drawing/2014/main" id="{18D3A17C-7BE9-4C90-9B5F-6BF384CBC127}"/>
              </a:ext>
            </a:extLst>
          </p:cNvPr>
          <p:cNvSpPr>
            <a:spLocks noGrp="1"/>
          </p:cNvSpPr>
          <p:nvPr>
            <p:ph idx="1"/>
          </p:nvPr>
        </p:nvSpPr>
        <p:spPr>
          <a:xfrm>
            <a:off x="360947" y="1227222"/>
            <a:ext cx="3622330" cy="1214002"/>
          </a:xfrm>
        </p:spPr>
        <p:txBody>
          <a:bodyPr>
            <a:normAutofit lnSpcReduction="10000"/>
          </a:bodyPr>
          <a:lstStyle/>
          <a:p>
            <a:r>
              <a:rPr lang="en-US" altLang="zh-CN" dirty="0"/>
              <a:t>Full of </a:t>
            </a:r>
            <a:r>
              <a:rPr lang="en-US" altLang="zh-CN" dirty="0" err="1"/>
              <a:t>PeVatrons</a:t>
            </a:r>
            <a:endParaRPr lang="en-US" altLang="zh-CN" dirty="0"/>
          </a:p>
          <a:p>
            <a:endParaRPr lang="en-US" altLang="zh-CN" dirty="0"/>
          </a:p>
          <a:p>
            <a:r>
              <a:rPr lang="zh-CN" altLang="en-US" dirty="0"/>
              <a:t>轻子起源，</a:t>
            </a:r>
            <a:r>
              <a:rPr lang="en-US" altLang="zh-CN" dirty="0"/>
              <a:t>or </a:t>
            </a:r>
            <a:r>
              <a:rPr lang="zh-CN" altLang="en-US" dirty="0"/>
              <a:t>强子起源 ？</a:t>
            </a:r>
          </a:p>
        </p:txBody>
      </p:sp>
      <p:sp>
        <p:nvSpPr>
          <p:cNvPr id="3" name="灯片编号占位符 2">
            <a:extLst>
              <a:ext uri="{FF2B5EF4-FFF2-40B4-BE49-F238E27FC236}">
                <a16:creationId xmlns:a16="http://schemas.microsoft.com/office/drawing/2014/main" id="{BF08CA79-65F7-41C3-9DB4-BD86C69A665F}"/>
              </a:ext>
            </a:extLst>
          </p:cNvPr>
          <p:cNvSpPr>
            <a:spLocks noGrp="1"/>
          </p:cNvSpPr>
          <p:nvPr>
            <p:ph type="sldNum" sz="quarter" idx="12"/>
          </p:nvPr>
        </p:nvSpPr>
        <p:spPr/>
        <p:txBody>
          <a:bodyPr/>
          <a:lstStyle/>
          <a:p>
            <a:fld id="{565CE74E-AB26-4998-AD42-012C4C1AD076}" type="slidenum">
              <a:rPr lang="zh-CN" altLang="en-US" smtClean="0"/>
              <a:t>4</a:t>
            </a:fld>
            <a:endParaRPr lang="zh-CN" altLang="en-US"/>
          </a:p>
        </p:txBody>
      </p:sp>
      <p:grpSp>
        <p:nvGrpSpPr>
          <p:cNvPr id="21" name="组合 20">
            <a:extLst>
              <a:ext uri="{FF2B5EF4-FFF2-40B4-BE49-F238E27FC236}">
                <a16:creationId xmlns:a16="http://schemas.microsoft.com/office/drawing/2014/main" id="{423ABDB8-C7C7-428D-8BB0-76FC01F79122}"/>
              </a:ext>
            </a:extLst>
          </p:cNvPr>
          <p:cNvGrpSpPr/>
          <p:nvPr/>
        </p:nvGrpSpPr>
        <p:grpSpPr>
          <a:xfrm>
            <a:off x="379093" y="2689694"/>
            <a:ext cx="4615534" cy="3601716"/>
            <a:chOff x="3086795" y="16626"/>
            <a:chExt cx="9144000" cy="6858000"/>
          </a:xfrm>
        </p:grpSpPr>
        <p:pic>
          <p:nvPicPr>
            <p:cNvPr id="20" name="图片 19">
              <a:extLst>
                <a:ext uri="{FF2B5EF4-FFF2-40B4-BE49-F238E27FC236}">
                  <a16:creationId xmlns:a16="http://schemas.microsoft.com/office/drawing/2014/main" id="{E2BD40FA-9E5C-488B-BB88-3DEAD38E82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6795" y="16626"/>
              <a:ext cx="9144000" cy="6858000"/>
            </a:xfrm>
            <a:prstGeom prst="rect">
              <a:avLst/>
            </a:prstGeom>
          </p:spPr>
        </p:pic>
        <p:sp>
          <p:nvSpPr>
            <p:cNvPr id="6" name="矩形 5">
              <a:extLst>
                <a:ext uri="{FF2B5EF4-FFF2-40B4-BE49-F238E27FC236}">
                  <a16:creationId xmlns:a16="http://schemas.microsoft.com/office/drawing/2014/main" id="{11BE0365-FA81-4716-B63A-7B0E75A3C9AF}"/>
                </a:ext>
              </a:extLst>
            </p:cNvPr>
            <p:cNvSpPr/>
            <p:nvPr/>
          </p:nvSpPr>
          <p:spPr>
            <a:xfrm>
              <a:off x="7165573" y="1751214"/>
              <a:ext cx="421177" cy="83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AAA0DBF7-A507-4386-A77D-870CAB16FC39}"/>
                </a:ext>
              </a:extLst>
            </p:cNvPr>
            <p:cNvSpPr/>
            <p:nvPr/>
          </p:nvSpPr>
          <p:spPr>
            <a:xfrm>
              <a:off x="8609217" y="1366057"/>
              <a:ext cx="421177" cy="83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1538758C-A5D7-4A36-84BB-0322648C4ABA}"/>
                </a:ext>
              </a:extLst>
            </p:cNvPr>
            <p:cNvSpPr/>
            <p:nvPr/>
          </p:nvSpPr>
          <p:spPr>
            <a:xfrm>
              <a:off x="7486999" y="2200100"/>
              <a:ext cx="421177" cy="83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8EDD8345-6578-4331-A874-D83B59675F1E}"/>
                </a:ext>
              </a:extLst>
            </p:cNvPr>
            <p:cNvSpPr/>
            <p:nvPr/>
          </p:nvSpPr>
          <p:spPr>
            <a:xfrm>
              <a:off x="6943900" y="2635132"/>
              <a:ext cx="421177" cy="83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CE991D5D-426C-4070-A517-085FDC53FAE0}"/>
                </a:ext>
              </a:extLst>
            </p:cNvPr>
            <p:cNvSpPr/>
            <p:nvPr/>
          </p:nvSpPr>
          <p:spPr>
            <a:xfrm>
              <a:off x="6348155" y="2338645"/>
              <a:ext cx="421177" cy="83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46E0FF23-C49E-408B-B33C-3689297FF4C3}"/>
                </a:ext>
              </a:extLst>
            </p:cNvPr>
            <p:cNvSpPr/>
            <p:nvPr/>
          </p:nvSpPr>
          <p:spPr>
            <a:xfrm>
              <a:off x="5214853" y="3167147"/>
              <a:ext cx="421177" cy="83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5588FD85-1563-4083-AF32-61D92BB02992}"/>
                </a:ext>
              </a:extLst>
            </p:cNvPr>
            <p:cNvSpPr/>
            <p:nvPr/>
          </p:nvSpPr>
          <p:spPr>
            <a:xfrm>
              <a:off x="5613862" y="3654827"/>
              <a:ext cx="421177" cy="83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12">
              <a:extLst>
                <a:ext uri="{FF2B5EF4-FFF2-40B4-BE49-F238E27FC236}">
                  <a16:creationId xmlns:a16="http://schemas.microsoft.com/office/drawing/2014/main" id="{C52DED73-647C-44FD-BB0E-CBB0F5D25480}"/>
                </a:ext>
              </a:extLst>
            </p:cNvPr>
            <p:cNvSpPr/>
            <p:nvPr/>
          </p:nvSpPr>
          <p:spPr>
            <a:xfrm>
              <a:off x="5037515" y="4109256"/>
              <a:ext cx="421177" cy="83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a:extLst>
                <a:ext uri="{FF2B5EF4-FFF2-40B4-BE49-F238E27FC236}">
                  <a16:creationId xmlns:a16="http://schemas.microsoft.com/office/drawing/2014/main" id="{C66BE544-67DA-41B2-A133-21F2D48317BA}"/>
                </a:ext>
              </a:extLst>
            </p:cNvPr>
            <p:cNvSpPr/>
            <p:nvPr/>
          </p:nvSpPr>
          <p:spPr>
            <a:xfrm>
              <a:off x="4538751" y="4585852"/>
              <a:ext cx="421177" cy="83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B231224E-7E09-4C96-BDD7-C150E35A5A80}"/>
                </a:ext>
              </a:extLst>
            </p:cNvPr>
            <p:cNvSpPr/>
            <p:nvPr/>
          </p:nvSpPr>
          <p:spPr>
            <a:xfrm>
              <a:off x="4267202" y="3959627"/>
              <a:ext cx="421177" cy="83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E9240F42-8DF0-4C63-955B-986385A283E7}"/>
                </a:ext>
              </a:extLst>
            </p:cNvPr>
            <p:cNvSpPr/>
            <p:nvPr/>
          </p:nvSpPr>
          <p:spPr>
            <a:xfrm>
              <a:off x="3992883" y="4188890"/>
              <a:ext cx="421177" cy="83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4" name="图片 3">
            <a:extLst>
              <a:ext uri="{FF2B5EF4-FFF2-40B4-BE49-F238E27FC236}">
                <a16:creationId xmlns:a16="http://schemas.microsoft.com/office/drawing/2014/main" id="{63AF0B78-3E22-4FB2-9D57-FDCFE51F336E}"/>
              </a:ext>
            </a:extLst>
          </p:cNvPr>
          <p:cNvPicPr>
            <a:picLocks noChangeAspect="1"/>
          </p:cNvPicPr>
          <p:nvPr/>
        </p:nvPicPr>
        <p:blipFill>
          <a:blip r:embed="rId4"/>
          <a:stretch>
            <a:fillRect/>
          </a:stretch>
        </p:blipFill>
        <p:spPr>
          <a:xfrm>
            <a:off x="6357120" y="1051844"/>
            <a:ext cx="4615534" cy="3275699"/>
          </a:xfrm>
          <a:prstGeom prst="rect">
            <a:avLst/>
          </a:prstGeom>
        </p:spPr>
      </p:pic>
      <p:sp>
        <p:nvSpPr>
          <p:cNvPr id="5" name="矩形 4">
            <a:extLst>
              <a:ext uri="{FF2B5EF4-FFF2-40B4-BE49-F238E27FC236}">
                <a16:creationId xmlns:a16="http://schemas.microsoft.com/office/drawing/2014/main" id="{6A91F743-6CC3-4E41-B832-08D80FBEEF46}"/>
              </a:ext>
            </a:extLst>
          </p:cNvPr>
          <p:cNvSpPr/>
          <p:nvPr/>
        </p:nvSpPr>
        <p:spPr>
          <a:xfrm>
            <a:off x="6068788" y="4108929"/>
            <a:ext cx="6096000" cy="2616101"/>
          </a:xfrm>
          <a:prstGeom prst="rect">
            <a:avLst/>
          </a:prstGeom>
        </p:spPr>
        <p:txBody>
          <a:bodyPr>
            <a:spAutoFit/>
          </a:bodyPr>
          <a:lstStyle/>
          <a:p>
            <a:pPr marL="285750" indent="-285750">
              <a:buFont typeface="Wingdings" panose="05000000000000000000" pitchFamily="2" charset="2"/>
              <a:buChar char="u"/>
            </a:pPr>
            <a:r>
              <a:rPr lang="en-US" altLang="zh-CN" dirty="0"/>
              <a:t>All sources have clear power law spectra in UHE domain</a:t>
            </a:r>
            <a:r>
              <a:rPr lang="en-US" altLang="zh-CN" sz="2000" dirty="0"/>
              <a:t>.</a:t>
            </a:r>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r>
              <a:rPr lang="en-US" altLang="zh-CN" dirty="0"/>
              <a:t> N</a:t>
            </a:r>
            <a:r>
              <a:rPr lang="en-US" altLang="zh-CN" b="1" dirty="0"/>
              <a:t>o indication of cut-off &lt; 0.1 </a:t>
            </a:r>
            <a:r>
              <a:rPr lang="en-US" altLang="zh-CN" b="1" dirty="0" err="1"/>
              <a:t>PeV</a:t>
            </a:r>
            <a:r>
              <a:rPr lang="en-US" altLang="zh-CN" b="1" dirty="0"/>
              <a:t>.</a:t>
            </a:r>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r>
              <a:rPr lang="en-US" altLang="zh-CN" dirty="0"/>
              <a:t> No limit of accelerating power of galactic sources.</a:t>
            </a:r>
          </a:p>
          <a:p>
            <a:pPr marL="285750" indent="-285750">
              <a:buFont typeface="Wingdings" panose="05000000000000000000" pitchFamily="2" charset="2"/>
              <a:buChar char="u"/>
            </a:pPr>
            <a:endParaRPr lang="en-US" altLang="zh-CN" b="1" dirty="0">
              <a:solidFill>
                <a:srgbClr val="FF0000"/>
              </a:solidFill>
            </a:endParaRPr>
          </a:p>
          <a:p>
            <a:pPr marL="285750" indent="-285750">
              <a:buFont typeface="Wingdings" panose="05000000000000000000" pitchFamily="2" charset="2"/>
              <a:buChar char="u"/>
            </a:pPr>
            <a:r>
              <a:rPr lang="en-US" altLang="zh-CN" b="1" dirty="0">
                <a:solidFill>
                  <a:srgbClr val="FF0000"/>
                </a:solidFill>
              </a:rPr>
              <a:t>Strong indication of existence of  hadronic </a:t>
            </a:r>
            <a:r>
              <a:rPr lang="en-US" altLang="zh-CN" b="1" dirty="0" err="1">
                <a:solidFill>
                  <a:srgbClr val="FF0000"/>
                </a:solidFill>
              </a:rPr>
              <a:t>PeVatrons</a:t>
            </a:r>
            <a:r>
              <a:rPr lang="en-US" altLang="zh-CN" b="1" dirty="0">
                <a:solidFill>
                  <a:srgbClr val="FF0000"/>
                </a:solidFill>
              </a:rPr>
              <a:t> .</a:t>
            </a:r>
            <a:endParaRPr lang="zh-CN" altLang="en-US" b="1" dirty="0">
              <a:solidFill>
                <a:srgbClr val="FF0000"/>
              </a:solidFill>
            </a:endParaRPr>
          </a:p>
        </p:txBody>
      </p:sp>
    </p:spTree>
    <p:extLst>
      <p:ext uri="{BB962C8B-B14F-4D97-AF65-F5344CB8AC3E}">
        <p14:creationId xmlns:p14="http://schemas.microsoft.com/office/powerpoint/2010/main" val="102838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65969C4-4489-4D3E-BBFB-C02E8036A117}"/>
              </a:ext>
            </a:extLst>
          </p:cNvPr>
          <p:cNvSpPr>
            <a:spLocks noGrp="1"/>
          </p:cNvSpPr>
          <p:nvPr>
            <p:ph idx="1"/>
          </p:nvPr>
        </p:nvSpPr>
        <p:spPr>
          <a:xfrm>
            <a:off x="409791" y="2041837"/>
            <a:ext cx="4507898" cy="3953221"/>
          </a:xfrm>
        </p:spPr>
        <p:txBody>
          <a:bodyPr>
            <a:normAutofit/>
          </a:bodyPr>
          <a:lstStyle/>
          <a:p>
            <a:pPr marL="0" indent="0">
              <a:buNone/>
            </a:pPr>
            <a:r>
              <a:rPr lang="en-US" altLang="zh-CN" b="1" dirty="0">
                <a:solidFill>
                  <a:srgbClr val="FF0000"/>
                </a:solidFill>
              </a:rPr>
              <a:t>For a Hadronic </a:t>
            </a:r>
            <a:r>
              <a:rPr lang="en-US" altLang="zh-CN" b="1" dirty="0" err="1">
                <a:solidFill>
                  <a:srgbClr val="FF0000"/>
                </a:solidFill>
              </a:rPr>
              <a:t>PeVetran</a:t>
            </a:r>
            <a:r>
              <a:rPr lang="en-US" altLang="zh-CN" b="1" dirty="0">
                <a:solidFill>
                  <a:srgbClr val="FF0000"/>
                </a:solidFill>
              </a:rPr>
              <a:t>:</a:t>
            </a:r>
          </a:p>
          <a:p>
            <a:pPr lvl="1"/>
            <a:r>
              <a:rPr lang="en-US" altLang="zh-CN" b="1" dirty="0">
                <a:solidFill>
                  <a:srgbClr val="FF0000"/>
                </a:solidFill>
              </a:rPr>
              <a:t>N</a:t>
            </a:r>
            <a:r>
              <a:rPr lang="en-US" altLang="zh-CN" b="1" baseline="-25000" dirty="0">
                <a:solidFill>
                  <a:srgbClr val="FF0000"/>
                </a:solidFill>
                <a:sym typeface="Symbol" panose="05050102010706020507" pitchFamily="18" charset="2"/>
              </a:rPr>
              <a:t></a:t>
            </a:r>
            <a:r>
              <a:rPr lang="en-US" altLang="zh-CN" b="1" dirty="0">
                <a:solidFill>
                  <a:srgbClr val="FF0000"/>
                </a:solidFill>
              </a:rPr>
              <a:t>~ N</a:t>
            </a:r>
            <a:r>
              <a:rPr lang="en-US" altLang="zh-CN" b="1" baseline="-25000" dirty="0">
                <a:solidFill>
                  <a:srgbClr val="FF0000"/>
                </a:solidFill>
                <a:sym typeface="Symbol" panose="05050102010706020507" pitchFamily="18" charset="2"/>
              </a:rPr>
              <a:t></a:t>
            </a:r>
            <a:r>
              <a:rPr lang="en-US" altLang="zh-CN" b="1" dirty="0">
                <a:solidFill>
                  <a:srgbClr val="FF0000"/>
                </a:solidFill>
              </a:rPr>
              <a:t> </a:t>
            </a:r>
          </a:p>
          <a:p>
            <a:pPr lvl="1"/>
            <a:r>
              <a:rPr lang="en-US" altLang="zh-CN" b="1" dirty="0">
                <a:solidFill>
                  <a:srgbClr val="FF0000"/>
                </a:solidFill>
              </a:rPr>
              <a:t>E</a:t>
            </a:r>
            <a:r>
              <a:rPr lang="en-US" altLang="zh-CN" b="1" baseline="-25000" dirty="0">
                <a:solidFill>
                  <a:srgbClr val="FF0000"/>
                </a:solidFill>
                <a:sym typeface="Symbol" panose="05050102010706020507" pitchFamily="18" charset="2"/>
              </a:rPr>
              <a:t></a:t>
            </a:r>
            <a:r>
              <a:rPr lang="en-US" altLang="zh-CN" b="1" dirty="0">
                <a:solidFill>
                  <a:srgbClr val="FF0000"/>
                </a:solidFill>
              </a:rPr>
              <a:t>~ E</a:t>
            </a:r>
            <a:r>
              <a:rPr lang="en-US" altLang="zh-CN" b="1" baseline="-25000" dirty="0">
                <a:solidFill>
                  <a:srgbClr val="FF0000"/>
                </a:solidFill>
                <a:sym typeface="Symbol" panose="05050102010706020507" pitchFamily="18" charset="2"/>
              </a:rPr>
              <a:t></a:t>
            </a:r>
            <a:r>
              <a:rPr lang="en-US" altLang="zh-CN" b="1" dirty="0">
                <a:solidFill>
                  <a:srgbClr val="FF0000"/>
                </a:solidFill>
              </a:rPr>
              <a:t> </a:t>
            </a:r>
          </a:p>
          <a:p>
            <a:endParaRPr lang="en-US" altLang="zh-CN" b="1" dirty="0">
              <a:solidFill>
                <a:srgbClr val="FF0000"/>
              </a:solidFill>
            </a:endParaRPr>
          </a:p>
          <a:p>
            <a:r>
              <a:rPr lang="en-US" altLang="zh-CN" b="1" dirty="0">
                <a:solidFill>
                  <a:srgbClr val="FF0000"/>
                </a:solidFill>
              </a:rPr>
              <a:t>UHE (&gt;0.1 </a:t>
            </a:r>
            <a:r>
              <a:rPr lang="en-US" altLang="zh-CN" b="1" dirty="0" err="1">
                <a:solidFill>
                  <a:srgbClr val="FF0000"/>
                </a:solidFill>
              </a:rPr>
              <a:t>PeV</a:t>
            </a:r>
            <a:r>
              <a:rPr lang="en-US" altLang="zh-CN" b="1" dirty="0">
                <a:solidFill>
                  <a:srgbClr val="FF0000"/>
                </a:solidFill>
              </a:rPr>
              <a:t>) neutrinos are expected</a:t>
            </a:r>
          </a:p>
          <a:p>
            <a:endParaRPr lang="en-US" altLang="zh-CN" b="1" dirty="0">
              <a:solidFill>
                <a:srgbClr val="FF0000"/>
              </a:solidFill>
            </a:endParaRPr>
          </a:p>
          <a:p>
            <a:r>
              <a:rPr lang="en-US" altLang="zh-CN" b="1" dirty="0">
                <a:solidFill>
                  <a:srgbClr val="FF0000"/>
                </a:solidFill>
              </a:rPr>
              <a:t>The last nail on coffin!</a:t>
            </a:r>
          </a:p>
          <a:p>
            <a:pPr marL="0" indent="0">
              <a:buNone/>
            </a:pPr>
            <a:r>
              <a:rPr lang="en-US" altLang="zh-CN" b="1" dirty="0">
                <a:solidFill>
                  <a:srgbClr val="FF0000"/>
                </a:solidFill>
              </a:rPr>
              <a:t>----The origin of galactic CRs</a:t>
            </a:r>
            <a:endParaRPr lang="zh-CN" altLang="en-US" b="1" dirty="0">
              <a:solidFill>
                <a:srgbClr val="FF0000"/>
              </a:solidFill>
            </a:endParaRPr>
          </a:p>
        </p:txBody>
      </p:sp>
      <p:sp>
        <p:nvSpPr>
          <p:cNvPr id="2" name="灯片编号占位符 1">
            <a:extLst>
              <a:ext uri="{FF2B5EF4-FFF2-40B4-BE49-F238E27FC236}">
                <a16:creationId xmlns:a16="http://schemas.microsoft.com/office/drawing/2014/main" id="{35E1ECCB-EB5A-4009-9760-177B3A8A97AF}"/>
              </a:ext>
            </a:extLst>
          </p:cNvPr>
          <p:cNvSpPr>
            <a:spLocks noGrp="1"/>
          </p:cNvSpPr>
          <p:nvPr>
            <p:ph type="sldNum" sz="quarter" idx="12"/>
          </p:nvPr>
        </p:nvSpPr>
        <p:spPr/>
        <p:txBody>
          <a:bodyPr/>
          <a:lstStyle/>
          <a:p>
            <a:fld id="{565CE74E-AB26-4998-AD42-012C4C1AD076}" type="slidenum">
              <a:rPr lang="zh-CN" altLang="en-US" smtClean="0"/>
              <a:t>5</a:t>
            </a:fld>
            <a:endParaRPr lang="zh-CN" altLang="en-US"/>
          </a:p>
        </p:txBody>
      </p:sp>
      <p:pic>
        <p:nvPicPr>
          <p:cNvPr id="4" name="Picture 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185318" y="1890018"/>
            <a:ext cx="6453518" cy="4337472"/>
          </a:xfrm>
          <a:prstGeom prst="rect">
            <a:avLst/>
          </a:prstGeom>
          <a:noFill/>
          <a:ln w="9525">
            <a:noFill/>
            <a:miter lim="800000"/>
            <a:headEnd/>
            <a:tailEnd/>
          </a:ln>
          <a:effectLst/>
        </p:spPr>
      </p:pic>
      <p:sp>
        <p:nvSpPr>
          <p:cNvPr id="5" name="文本框 4"/>
          <p:cNvSpPr txBox="1"/>
          <p:nvPr/>
        </p:nvSpPr>
        <p:spPr>
          <a:xfrm>
            <a:off x="6738794" y="2114434"/>
            <a:ext cx="1550809" cy="523220"/>
          </a:xfrm>
          <a:prstGeom prst="rect">
            <a:avLst/>
          </a:prstGeom>
          <a:solidFill>
            <a:schemeClr val="bg1">
              <a:lumMod val="95000"/>
            </a:schemeClr>
          </a:solidFill>
        </p:spPr>
        <p:txBody>
          <a:bodyPr wrap="none" rtlCol="0">
            <a:spAutoFit/>
          </a:bodyPr>
          <a:lstStyle/>
          <a:p>
            <a:r>
              <a:rPr lang="en-US" altLang="zh-CN" sz="2800" b="1" dirty="0" err="1">
                <a:solidFill>
                  <a:srgbClr val="FF0000"/>
                </a:solidFill>
              </a:rPr>
              <a:t>PeVatron</a:t>
            </a:r>
            <a:endParaRPr lang="zh-CN" altLang="en-US" sz="2800" b="1" dirty="0">
              <a:solidFill>
                <a:srgbClr val="FF0000"/>
              </a:solidFill>
            </a:endParaRPr>
          </a:p>
        </p:txBody>
      </p:sp>
      <p:sp>
        <p:nvSpPr>
          <p:cNvPr id="6" name="标题 1">
            <a:extLst>
              <a:ext uri="{FF2B5EF4-FFF2-40B4-BE49-F238E27FC236}">
                <a16:creationId xmlns:a16="http://schemas.microsoft.com/office/drawing/2014/main" id="{8DEF6C76-D242-4BEA-A649-D15A57B92A5A}"/>
              </a:ext>
            </a:extLst>
          </p:cNvPr>
          <p:cNvSpPr txBox="1">
            <a:spLocks/>
          </p:cNvSpPr>
          <p:nvPr/>
        </p:nvSpPr>
        <p:spPr>
          <a:xfrm>
            <a:off x="27710" y="22037"/>
            <a:ext cx="12164290" cy="1457628"/>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FF0000"/>
                </a:solidFill>
              </a:rPr>
              <a:t>What Neutrino</a:t>
            </a:r>
            <a:r>
              <a:rPr lang="zh-CN" altLang="en-US" b="1" dirty="0">
                <a:solidFill>
                  <a:srgbClr val="FF0000"/>
                </a:solidFill>
              </a:rPr>
              <a:t> </a:t>
            </a:r>
            <a:r>
              <a:rPr lang="en-US" altLang="zh-CN" b="1" dirty="0">
                <a:solidFill>
                  <a:srgbClr val="FF0000"/>
                </a:solidFill>
              </a:rPr>
              <a:t>can</a:t>
            </a:r>
            <a:r>
              <a:rPr lang="zh-CN" altLang="en-US" b="1" dirty="0">
                <a:solidFill>
                  <a:srgbClr val="FF0000"/>
                </a:solidFill>
              </a:rPr>
              <a:t> </a:t>
            </a:r>
            <a:r>
              <a:rPr lang="en-US" altLang="zh-CN" b="1" dirty="0">
                <a:solidFill>
                  <a:srgbClr val="FF0000"/>
                </a:solidFill>
              </a:rPr>
              <a:t>help:</a:t>
            </a:r>
            <a:r>
              <a:rPr lang="zh-CN" altLang="en-US" b="1" dirty="0">
                <a:solidFill>
                  <a:srgbClr val="FF0000"/>
                </a:solidFill>
              </a:rPr>
              <a:t> </a:t>
            </a:r>
            <a:r>
              <a:rPr lang="en-US" altLang="zh-CN" b="1" dirty="0">
                <a:solidFill>
                  <a:srgbClr val="FF0000"/>
                </a:solidFill>
              </a:rPr>
              <a:t>just</a:t>
            </a:r>
            <a:r>
              <a:rPr lang="zh-CN" altLang="en-US" b="1" dirty="0">
                <a:solidFill>
                  <a:srgbClr val="FF0000"/>
                </a:solidFill>
              </a:rPr>
              <a:t> </a:t>
            </a:r>
            <a:r>
              <a:rPr lang="en-US" altLang="zh-CN" b="1" dirty="0">
                <a:solidFill>
                  <a:srgbClr val="FF0000"/>
                </a:solidFill>
              </a:rPr>
              <a:t>a</a:t>
            </a:r>
            <a:r>
              <a:rPr lang="zh-CN" altLang="en-US" b="1" dirty="0">
                <a:solidFill>
                  <a:srgbClr val="FF0000"/>
                </a:solidFill>
              </a:rPr>
              <a:t> </a:t>
            </a:r>
            <a:r>
              <a:rPr lang="en-US" altLang="zh-CN" b="1" dirty="0">
                <a:solidFill>
                  <a:srgbClr val="FF0000"/>
                </a:solidFill>
              </a:rPr>
              <a:t>hammer !</a:t>
            </a:r>
          </a:p>
          <a:p>
            <a:r>
              <a:rPr lang="en-US" altLang="zh-CN" b="1" dirty="0">
                <a:solidFill>
                  <a:srgbClr val="FF0000"/>
                </a:solidFill>
              </a:rPr>
              <a:t>                    </a:t>
            </a:r>
            <a:r>
              <a:rPr lang="en-US" altLang="zh-CN" b="1" dirty="0">
                <a:solidFill>
                  <a:srgbClr val="00B050"/>
                </a:solidFill>
              </a:rPr>
              <a:t>——multi-messenger astronomy</a:t>
            </a:r>
            <a:endParaRPr lang="zh-CN" altLang="en-US" dirty="0">
              <a:solidFill>
                <a:srgbClr val="00B050"/>
              </a:solidFill>
            </a:endParaRPr>
          </a:p>
        </p:txBody>
      </p:sp>
    </p:spTree>
    <p:extLst>
      <p:ext uri="{BB962C8B-B14F-4D97-AF65-F5344CB8AC3E}">
        <p14:creationId xmlns:p14="http://schemas.microsoft.com/office/powerpoint/2010/main" val="8591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12608B7-31F6-4024-A200-E3106BAFF1C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61073" y="2829221"/>
            <a:ext cx="5123313" cy="3193576"/>
          </a:xfrm>
          <a:prstGeom prst="rect">
            <a:avLst/>
          </a:prstGeom>
        </p:spPr>
      </p:pic>
      <p:pic>
        <p:nvPicPr>
          <p:cNvPr id="5" name="图片 4">
            <a:extLst>
              <a:ext uri="{FF2B5EF4-FFF2-40B4-BE49-F238E27FC236}">
                <a16:creationId xmlns:a16="http://schemas.microsoft.com/office/drawing/2014/main" id="{54C460E7-A0C8-4CE3-84D2-56E0DA8DB6B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2511"/>
          <a:stretch/>
        </p:blipFill>
        <p:spPr>
          <a:xfrm>
            <a:off x="203629" y="2986429"/>
            <a:ext cx="6550991" cy="3806916"/>
          </a:xfrm>
          <a:prstGeom prst="rect">
            <a:avLst/>
          </a:prstGeom>
        </p:spPr>
      </p:pic>
      <p:cxnSp>
        <p:nvCxnSpPr>
          <p:cNvPr id="7" name="直接连接符 6">
            <a:extLst>
              <a:ext uri="{FF2B5EF4-FFF2-40B4-BE49-F238E27FC236}">
                <a16:creationId xmlns:a16="http://schemas.microsoft.com/office/drawing/2014/main" id="{6167F0F8-BDB2-4264-9D36-77EA929E5858}"/>
              </a:ext>
            </a:extLst>
          </p:cNvPr>
          <p:cNvCxnSpPr>
            <a:cxnSpLocks/>
          </p:cNvCxnSpPr>
          <p:nvPr/>
        </p:nvCxnSpPr>
        <p:spPr>
          <a:xfrm flipH="1" flipV="1">
            <a:off x="1517718" y="4653102"/>
            <a:ext cx="9156564" cy="883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94C07597-6E85-4921-BF19-FAE1ECFDD105}"/>
              </a:ext>
            </a:extLst>
          </p:cNvPr>
          <p:cNvCxnSpPr>
            <a:cxnSpLocks/>
          </p:cNvCxnSpPr>
          <p:nvPr/>
        </p:nvCxnSpPr>
        <p:spPr>
          <a:xfrm flipH="1" flipV="1">
            <a:off x="1517718" y="3873473"/>
            <a:ext cx="3409124" cy="163660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6C3CCACE-54A6-48CD-BC87-20135BD9F110}"/>
              </a:ext>
            </a:extLst>
          </p:cNvPr>
          <p:cNvSpPr>
            <a:spLocks noGrp="1"/>
          </p:cNvSpPr>
          <p:nvPr>
            <p:ph type="title"/>
          </p:nvPr>
        </p:nvSpPr>
        <p:spPr>
          <a:xfrm>
            <a:off x="121181" y="159331"/>
            <a:ext cx="12070819" cy="2500530"/>
          </a:xfrm>
        </p:spPr>
        <p:txBody>
          <a:bodyPr>
            <a:normAutofit fontScale="90000"/>
          </a:bodyPr>
          <a:lstStyle/>
          <a:p>
            <a:r>
              <a:rPr lang="en-US" altLang="zh-CN" sz="4900" b="1" dirty="0">
                <a:solidFill>
                  <a:srgbClr val="FF0000"/>
                </a:solidFill>
              </a:rPr>
              <a:t>What we learned from </a:t>
            </a:r>
            <a:r>
              <a:rPr lang="en-US" altLang="zh-CN" sz="4900" b="1" dirty="0" err="1">
                <a:solidFill>
                  <a:srgbClr val="FF0000"/>
                </a:solidFill>
              </a:rPr>
              <a:t>IceCube</a:t>
            </a:r>
            <a:r>
              <a:rPr lang="en-US" altLang="zh-CN" sz="4900" b="1" dirty="0">
                <a:solidFill>
                  <a:srgbClr val="FF0000"/>
                </a:solidFill>
              </a:rPr>
              <a:t>?</a:t>
            </a:r>
            <a:br>
              <a:rPr lang="en-US" altLang="zh-CN" sz="4900" b="1" dirty="0">
                <a:solidFill>
                  <a:srgbClr val="FF0000"/>
                </a:solidFill>
              </a:rPr>
            </a:br>
            <a:r>
              <a:rPr lang="en-US" altLang="zh-CN" sz="3100" b="1" dirty="0">
                <a:solidFill>
                  <a:schemeClr val="bg1"/>
                </a:solidFill>
              </a:rPr>
              <a:t>dd</a:t>
            </a:r>
            <a:br>
              <a:rPr lang="en-US" altLang="zh-CN" b="1" dirty="0">
                <a:solidFill>
                  <a:srgbClr val="FF0000"/>
                </a:solidFill>
              </a:rPr>
            </a:br>
            <a:r>
              <a:rPr lang="zh-CN" altLang="en-US" sz="4000" b="1" dirty="0">
                <a:solidFill>
                  <a:srgbClr val="FF0000"/>
                </a:solidFill>
              </a:rPr>
              <a:t>两个</a:t>
            </a:r>
            <a:r>
              <a:rPr lang="zh-CN" altLang="en-US" sz="2700" b="1" dirty="0">
                <a:solidFill>
                  <a:schemeClr val="tx1"/>
                </a:solidFill>
              </a:rPr>
              <a:t>基本的问题</a:t>
            </a:r>
            <a:r>
              <a:rPr lang="en-US" altLang="zh-CN" sz="1800" b="1" dirty="0">
                <a:solidFill>
                  <a:schemeClr val="tx1"/>
                </a:solidFill>
              </a:rPr>
              <a:t>:  </a:t>
            </a:r>
            <a:r>
              <a:rPr lang="en-US" altLang="zh-CN" sz="3100" b="1" dirty="0">
                <a:solidFill>
                  <a:srgbClr val="FF0000"/>
                </a:solidFill>
              </a:rPr>
              <a:t>BG</a:t>
            </a:r>
            <a:r>
              <a:rPr lang="en-US" altLang="zh-CN" sz="3100" b="1" dirty="0">
                <a:solidFill>
                  <a:srgbClr val="FF0000"/>
                </a:solidFill>
                <a:sym typeface="Symbol" panose="05050102010706020507" pitchFamily="18" charset="2"/>
              </a:rPr>
              <a:t> ’s </a:t>
            </a:r>
            <a:r>
              <a:rPr lang="en-US" altLang="zh-CN" sz="3100" dirty="0">
                <a:solidFill>
                  <a:srgbClr val="FF0000"/>
                </a:solidFill>
                <a:sym typeface="Symbol" panose="05050102010706020507" pitchFamily="18" charset="2"/>
              </a:rPr>
              <a:t>(natural) </a:t>
            </a:r>
            <a:r>
              <a:rPr lang="en-US" altLang="zh-CN" sz="3100" b="1" dirty="0">
                <a:solidFill>
                  <a:schemeClr val="tx1"/>
                </a:solidFill>
                <a:sym typeface="Symbol" panose="05050102010706020507" pitchFamily="18" charset="2"/>
              </a:rPr>
              <a:t>&amp;</a:t>
            </a:r>
            <a:r>
              <a:rPr lang="en-US" altLang="zh-CN" sz="3100" b="1" dirty="0">
                <a:solidFill>
                  <a:srgbClr val="FF0000"/>
                </a:solidFill>
                <a:sym typeface="Symbol" panose="05050102010706020507" pitchFamily="18" charset="2"/>
              </a:rPr>
              <a:t> Resolutions </a:t>
            </a:r>
            <a:r>
              <a:rPr lang="en-US" altLang="zh-CN" sz="3100" dirty="0">
                <a:solidFill>
                  <a:srgbClr val="FF0000"/>
                </a:solidFill>
                <a:sym typeface="Symbol" panose="05050102010706020507" pitchFamily="18" charset="2"/>
              </a:rPr>
              <a:t>(technical)</a:t>
            </a:r>
            <a:r>
              <a:rPr lang="en-US" altLang="zh-CN" sz="3100" dirty="0">
                <a:solidFill>
                  <a:srgbClr val="FF0000"/>
                </a:solidFill>
              </a:rPr>
              <a:t> </a:t>
            </a:r>
            <a:br>
              <a:rPr lang="en-US" altLang="zh-CN" b="1" dirty="0">
                <a:solidFill>
                  <a:srgbClr val="FF0000"/>
                </a:solidFill>
              </a:rPr>
            </a:br>
            <a:r>
              <a:rPr lang="en-US" altLang="zh-CN" sz="2000" dirty="0"/>
              <a:t>The galactic flux accumulated by </a:t>
            </a:r>
            <a:r>
              <a:rPr lang="en-US" altLang="zh-CN" sz="2000" dirty="0" err="1"/>
              <a:t>IceCube</a:t>
            </a:r>
            <a:r>
              <a:rPr lang="en-US" altLang="zh-CN" sz="2000" dirty="0"/>
              <a:t> and “calibrated “ by FERMI-LAT (</a:t>
            </a:r>
            <a:r>
              <a:rPr lang="en-US" altLang="zh-CN" sz="2000" dirty="0">
                <a:sym typeface="Symbol" panose="05050102010706020507" pitchFamily="18" charset="2"/>
              </a:rPr>
              <a:t> flux)</a:t>
            </a:r>
            <a:r>
              <a:rPr lang="en-US" altLang="zh-CN" sz="2000" dirty="0"/>
              <a:t>, now. </a:t>
            </a:r>
            <a:br>
              <a:rPr lang="en-US" altLang="zh-CN" sz="3100" dirty="0"/>
            </a:br>
            <a:r>
              <a:rPr lang="en-US" altLang="zh-CN" sz="3100" dirty="0">
                <a:solidFill>
                  <a:srgbClr val="FF0000"/>
                </a:solidFill>
              </a:rPr>
              <a:t>Very Good news for UHE </a:t>
            </a:r>
            <a:r>
              <a:rPr lang="en-US" altLang="zh-CN" sz="3100" dirty="0">
                <a:solidFill>
                  <a:srgbClr val="FF0000"/>
                </a:solidFill>
                <a:sym typeface="Symbol" panose="05050102010706020507" pitchFamily="18" charset="2"/>
              </a:rPr>
              <a:t></a:t>
            </a:r>
            <a:r>
              <a:rPr lang="en-US" altLang="zh-CN" sz="3100" dirty="0">
                <a:solidFill>
                  <a:srgbClr val="FF0000"/>
                </a:solidFill>
              </a:rPr>
              <a:t>-astronomy!</a:t>
            </a:r>
            <a:endParaRPr lang="zh-CN" altLang="en-US" dirty="0">
              <a:solidFill>
                <a:srgbClr val="FF0000"/>
              </a:solidFill>
            </a:endParaRPr>
          </a:p>
        </p:txBody>
      </p:sp>
      <p:sp>
        <p:nvSpPr>
          <p:cNvPr id="9" name="灯片编号占位符 8">
            <a:extLst>
              <a:ext uri="{FF2B5EF4-FFF2-40B4-BE49-F238E27FC236}">
                <a16:creationId xmlns:a16="http://schemas.microsoft.com/office/drawing/2014/main" id="{0F225DEB-B3DB-460A-9CB2-547EF9E1F182}"/>
              </a:ext>
            </a:extLst>
          </p:cNvPr>
          <p:cNvSpPr>
            <a:spLocks noGrp="1"/>
          </p:cNvSpPr>
          <p:nvPr>
            <p:ph type="sldNum" sz="quarter" idx="12"/>
          </p:nvPr>
        </p:nvSpPr>
        <p:spPr/>
        <p:txBody>
          <a:bodyPr/>
          <a:lstStyle/>
          <a:p>
            <a:fld id="{565CE74E-AB26-4998-AD42-012C4C1AD076}" type="slidenum">
              <a:rPr lang="zh-CN" altLang="en-US" smtClean="0"/>
              <a:t>6</a:t>
            </a:fld>
            <a:endParaRPr lang="zh-CN" altLang="en-US"/>
          </a:p>
        </p:txBody>
      </p:sp>
      <p:cxnSp>
        <p:nvCxnSpPr>
          <p:cNvPr id="11" name="直接连接符 10">
            <a:extLst>
              <a:ext uri="{FF2B5EF4-FFF2-40B4-BE49-F238E27FC236}">
                <a16:creationId xmlns:a16="http://schemas.microsoft.com/office/drawing/2014/main" id="{6167F0F8-BDB2-4264-9D36-77EA929E5858}"/>
              </a:ext>
            </a:extLst>
          </p:cNvPr>
          <p:cNvCxnSpPr/>
          <p:nvPr/>
        </p:nvCxnSpPr>
        <p:spPr>
          <a:xfrm flipV="1">
            <a:off x="2320477" y="3946778"/>
            <a:ext cx="1" cy="20760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6167F0F8-BDB2-4264-9D36-77EA929E5858}"/>
              </a:ext>
            </a:extLst>
          </p:cNvPr>
          <p:cNvCxnSpPr/>
          <p:nvPr/>
        </p:nvCxnSpPr>
        <p:spPr>
          <a:xfrm flipV="1">
            <a:off x="2838836" y="4131584"/>
            <a:ext cx="1" cy="207601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右箭头 19"/>
          <p:cNvSpPr/>
          <p:nvPr/>
        </p:nvSpPr>
        <p:spPr>
          <a:xfrm rot="18562167" flipH="1">
            <a:off x="2569228" y="3311473"/>
            <a:ext cx="2302940" cy="466140"/>
          </a:xfrm>
          <a:prstGeom prst="rightArrow">
            <a:avLst/>
          </a:prstGeom>
          <a:solidFill>
            <a:schemeClr val="tx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17089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379494" y="1487102"/>
            <a:ext cx="4714926" cy="2854786"/>
          </a:xfrm>
          <a:prstGeom prst="rect">
            <a:avLst/>
          </a:prstGeom>
        </p:spPr>
      </p:pic>
      <p:sp>
        <p:nvSpPr>
          <p:cNvPr id="2" name="标题 1"/>
          <p:cNvSpPr>
            <a:spLocks noGrp="1"/>
          </p:cNvSpPr>
          <p:nvPr>
            <p:ph type="title"/>
          </p:nvPr>
        </p:nvSpPr>
        <p:spPr>
          <a:xfrm>
            <a:off x="370122" y="631279"/>
            <a:ext cx="10446872" cy="466947"/>
          </a:xfrm>
        </p:spPr>
        <p:txBody>
          <a:bodyPr>
            <a:normAutofit fontScale="90000"/>
          </a:bodyPr>
          <a:lstStyle/>
          <a:p>
            <a:r>
              <a:rPr lang="en-US" altLang="zh-CN" b="1" dirty="0">
                <a:solidFill>
                  <a:srgbClr val="FF0000"/>
                </a:solidFill>
              </a:rPr>
              <a:t>What </a:t>
            </a:r>
            <a:r>
              <a:rPr lang="en-US" altLang="zh-CN" b="1" dirty="0" err="1">
                <a:solidFill>
                  <a:srgbClr val="FF0000"/>
                </a:solidFill>
              </a:rPr>
              <a:t>IceCube</a:t>
            </a:r>
            <a:r>
              <a:rPr lang="en-US" altLang="zh-CN" b="1" dirty="0">
                <a:solidFill>
                  <a:srgbClr val="FF0000"/>
                </a:solidFill>
              </a:rPr>
              <a:t> achieved: </a:t>
            </a:r>
            <a:br>
              <a:rPr lang="en-US" altLang="zh-CN" b="1" dirty="0">
                <a:solidFill>
                  <a:srgbClr val="FF0000"/>
                </a:solidFill>
              </a:rPr>
            </a:br>
            <a:r>
              <a:rPr lang="en-US" altLang="zh-CN" sz="2700" b="1" dirty="0">
                <a:solidFill>
                  <a:srgbClr val="FF0000"/>
                </a:solidFill>
              </a:rPr>
              <a:t>a few events per year in the entire sky</a:t>
            </a:r>
            <a:endParaRPr lang="zh-CN" altLang="en-US" b="1" dirty="0">
              <a:solidFill>
                <a:srgbClr val="FF0000"/>
              </a:solidFill>
            </a:endParaRPr>
          </a:p>
        </p:txBody>
      </p:sp>
      <p:sp>
        <p:nvSpPr>
          <p:cNvPr id="3" name="内容占位符 2"/>
          <p:cNvSpPr>
            <a:spLocks noGrp="1"/>
          </p:cNvSpPr>
          <p:nvPr>
            <p:ph idx="1"/>
          </p:nvPr>
        </p:nvSpPr>
        <p:spPr>
          <a:xfrm>
            <a:off x="141522" y="2046615"/>
            <a:ext cx="4141720" cy="6166335"/>
          </a:xfrm>
        </p:spPr>
        <p:txBody>
          <a:bodyPr>
            <a:normAutofit/>
          </a:bodyPr>
          <a:lstStyle/>
          <a:p>
            <a:pPr marL="0" indent="0">
              <a:buNone/>
            </a:pPr>
            <a:r>
              <a:rPr lang="en-US" altLang="zh-CN" dirty="0"/>
              <a:t>In Ice:</a:t>
            </a:r>
          </a:p>
          <a:p>
            <a:pPr>
              <a:buFont typeface="Wingdings" panose="05000000000000000000" pitchFamily="2" charset="2"/>
              <a:buChar char="l"/>
            </a:pPr>
            <a:r>
              <a:rPr lang="en-US" altLang="zh-CN" dirty="0"/>
              <a:t> </a:t>
            </a:r>
            <a:r>
              <a:rPr lang="en-US" altLang="zh-CN" dirty="0">
                <a:sym typeface="Symbol" panose="05050102010706020507" pitchFamily="18" charset="2"/>
              </a:rPr>
              <a:t></a:t>
            </a:r>
            <a:r>
              <a:rPr lang="en-US" altLang="zh-CN" dirty="0"/>
              <a:t>-track</a:t>
            </a:r>
            <a:r>
              <a:rPr lang="zh-CN" altLang="en-US" dirty="0"/>
              <a:t>事例可以很好地测量方向，但能量测量较为困难。</a:t>
            </a:r>
            <a:endParaRPr lang="en-US" altLang="zh-CN" dirty="0"/>
          </a:p>
          <a:p>
            <a:pPr>
              <a:buFont typeface="Wingdings" panose="05000000000000000000" pitchFamily="2" charset="2"/>
              <a:buChar char="l"/>
            </a:pPr>
            <a:r>
              <a:rPr lang="zh-CN" altLang="en-US" dirty="0"/>
              <a:t>相反，</a:t>
            </a:r>
            <a:r>
              <a:rPr lang="en-US" altLang="zh-CN" dirty="0"/>
              <a:t>Cascade</a:t>
            </a:r>
            <a:r>
              <a:rPr lang="zh-CN" altLang="en-US" dirty="0"/>
              <a:t>事例可以较好地测量能量，由于散射却难以对方向进行有效测量。</a:t>
            </a:r>
            <a:endParaRPr lang="en-US" altLang="zh-CN" dirty="0"/>
          </a:p>
          <a:p>
            <a:endParaRPr lang="en-US" altLang="zh-CN" dirty="0"/>
          </a:p>
          <a:p>
            <a:endParaRPr lang="en-US" altLang="zh-CN" dirty="0"/>
          </a:p>
          <a:p>
            <a:pPr marL="0" indent="0">
              <a:buNone/>
            </a:pPr>
            <a:r>
              <a:rPr lang="zh-CN" altLang="en-US" dirty="0"/>
              <a:t>精确测量簇射事例的方向是</a:t>
            </a:r>
            <a:r>
              <a:rPr lang="en-US" altLang="zh-CN" dirty="0"/>
              <a:t>UHE</a:t>
            </a:r>
            <a:r>
              <a:rPr lang="en-US" altLang="zh-CN" dirty="0">
                <a:sym typeface="Symbol" panose="05050102010706020507" pitchFamily="18" charset="2"/>
              </a:rPr>
              <a:t> </a:t>
            </a:r>
            <a:r>
              <a:rPr lang="en-US" altLang="zh-CN" dirty="0"/>
              <a:t>-astronomy </a:t>
            </a:r>
            <a:r>
              <a:rPr lang="zh-CN" altLang="en-US" dirty="0"/>
              <a:t>的关键。</a:t>
            </a:r>
            <a:endParaRPr lang="en-US" altLang="zh-CN" dirty="0"/>
          </a:p>
          <a:p>
            <a:endParaRPr lang="en-US" altLang="zh-CN" dirty="0"/>
          </a:p>
        </p:txBody>
      </p:sp>
      <p:sp>
        <p:nvSpPr>
          <p:cNvPr id="7" name="灯片编号占位符 6">
            <a:extLst>
              <a:ext uri="{FF2B5EF4-FFF2-40B4-BE49-F238E27FC236}">
                <a16:creationId xmlns:a16="http://schemas.microsoft.com/office/drawing/2014/main" id="{E9430B04-DA42-464B-A194-F4936DC1BB12}"/>
              </a:ext>
            </a:extLst>
          </p:cNvPr>
          <p:cNvSpPr>
            <a:spLocks noGrp="1"/>
          </p:cNvSpPr>
          <p:nvPr>
            <p:ph type="sldNum" sz="quarter" idx="12"/>
          </p:nvPr>
        </p:nvSpPr>
        <p:spPr/>
        <p:txBody>
          <a:bodyPr/>
          <a:lstStyle/>
          <a:p>
            <a:fld id="{565CE74E-AB26-4998-AD42-012C4C1AD076}" type="slidenum">
              <a:rPr lang="zh-CN" altLang="en-US" smtClean="0"/>
              <a:t>7</a:t>
            </a:fld>
            <a:endParaRPr lang="zh-CN" altLang="en-US"/>
          </a:p>
        </p:txBody>
      </p:sp>
      <p:pic>
        <p:nvPicPr>
          <p:cNvPr id="5" name="图片 4"/>
          <p:cNvPicPr>
            <a:picLocks noChangeAspect="1"/>
          </p:cNvPicPr>
          <p:nvPr/>
        </p:nvPicPr>
        <p:blipFill>
          <a:blip r:embed="rId4"/>
          <a:stretch>
            <a:fillRect/>
          </a:stretch>
        </p:blipFill>
        <p:spPr>
          <a:xfrm>
            <a:off x="9506350" y="2438734"/>
            <a:ext cx="2315527" cy="1769374"/>
          </a:xfrm>
          <a:prstGeom prst="rect">
            <a:avLst/>
          </a:prstGeom>
        </p:spPr>
      </p:pic>
      <p:sp>
        <p:nvSpPr>
          <p:cNvPr id="6" name="文本框 5"/>
          <p:cNvSpPr txBox="1"/>
          <p:nvPr/>
        </p:nvSpPr>
        <p:spPr>
          <a:xfrm>
            <a:off x="4379493" y="4341889"/>
            <a:ext cx="4811179" cy="461665"/>
          </a:xfrm>
          <a:prstGeom prst="rect">
            <a:avLst/>
          </a:prstGeom>
          <a:noFill/>
        </p:spPr>
        <p:txBody>
          <a:bodyPr wrap="square" rtlCol="0">
            <a:spAutoFit/>
          </a:bodyPr>
          <a:lstStyle/>
          <a:p>
            <a:r>
              <a:rPr lang="en-US" altLang="zh-CN" sz="1200" b="1" dirty="0"/>
              <a:t>Flavor distribution: </a:t>
            </a:r>
            <a:r>
              <a:rPr lang="en-US" altLang="zh-CN" sz="2400" b="1" dirty="0"/>
              <a:t>1:1:1                   NC</a:t>
            </a:r>
            <a:endParaRPr lang="zh-CN" altLang="en-US" sz="2400" b="1" dirty="0"/>
          </a:p>
        </p:txBody>
      </p:sp>
      <p:sp>
        <p:nvSpPr>
          <p:cNvPr id="8" name="矩形 7">
            <a:extLst>
              <a:ext uri="{FF2B5EF4-FFF2-40B4-BE49-F238E27FC236}">
                <a16:creationId xmlns:a16="http://schemas.microsoft.com/office/drawing/2014/main" id="{4458C952-F429-4511-9353-4F9898EB66CC}"/>
              </a:ext>
            </a:extLst>
          </p:cNvPr>
          <p:cNvSpPr/>
          <p:nvPr/>
        </p:nvSpPr>
        <p:spPr>
          <a:xfrm>
            <a:off x="4379492" y="5255017"/>
            <a:ext cx="7442385" cy="646331"/>
          </a:xfrm>
          <a:prstGeom prst="rect">
            <a:avLst/>
          </a:prstGeom>
        </p:spPr>
        <p:txBody>
          <a:bodyPr wrap="square">
            <a:spAutoFit/>
          </a:bodyPr>
          <a:lstStyle/>
          <a:p>
            <a:r>
              <a:rPr lang="en-US" altLang="zh-CN" dirty="0" err="1"/>
              <a:t>IceCube</a:t>
            </a:r>
            <a:r>
              <a:rPr lang="en-US" altLang="zh-CN" dirty="0"/>
              <a:t>: ≳ 1° for track event and &gt; 10° for cascade event</a:t>
            </a:r>
          </a:p>
          <a:p>
            <a:r>
              <a:rPr lang="en-US" altLang="zh-CN" dirty="0"/>
              <a:t>KM3NeT: ~ 0.1° for track event and </a:t>
            </a:r>
            <a:r>
              <a:rPr lang="en-US" altLang="zh-CN" dirty="0">
                <a:solidFill>
                  <a:srgbClr val="FF0000"/>
                </a:solidFill>
              </a:rPr>
              <a:t>≳ 1° for cascade event </a:t>
            </a:r>
          </a:p>
        </p:txBody>
      </p:sp>
    </p:spTree>
    <p:extLst>
      <p:ext uri="{BB962C8B-B14F-4D97-AF65-F5344CB8AC3E}">
        <p14:creationId xmlns:p14="http://schemas.microsoft.com/office/powerpoint/2010/main" val="1473555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897AD35D-4C5C-46AD-B339-2969E1E23B98}"/>
              </a:ext>
            </a:extLst>
          </p:cNvPr>
          <p:cNvSpPr>
            <a:spLocks noGrp="1"/>
          </p:cNvSpPr>
          <p:nvPr>
            <p:ph type="title"/>
          </p:nvPr>
        </p:nvSpPr>
        <p:spPr/>
        <p:txBody>
          <a:bodyPr>
            <a:normAutofit/>
          </a:bodyPr>
          <a:lstStyle/>
          <a:p>
            <a:r>
              <a:rPr lang="zh-CN" altLang="en-US" sz="7200" dirty="0"/>
              <a:t>正在开展的实验项目</a:t>
            </a:r>
          </a:p>
        </p:txBody>
      </p:sp>
      <p:sp>
        <p:nvSpPr>
          <p:cNvPr id="6" name="文本占位符 5">
            <a:extLst>
              <a:ext uri="{FF2B5EF4-FFF2-40B4-BE49-F238E27FC236}">
                <a16:creationId xmlns:a16="http://schemas.microsoft.com/office/drawing/2014/main" id="{AA681087-0230-4DFB-BE4F-31F5641FAE2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AAC270D-E6E7-462B-B32F-F328D859D173}"/>
              </a:ext>
            </a:extLst>
          </p:cNvPr>
          <p:cNvSpPr>
            <a:spLocks noGrp="1"/>
          </p:cNvSpPr>
          <p:nvPr>
            <p:ph type="sldNum" sz="quarter" idx="12"/>
          </p:nvPr>
        </p:nvSpPr>
        <p:spPr/>
        <p:txBody>
          <a:bodyPr/>
          <a:lstStyle/>
          <a:p>
            <a:fld id="{565CE74E-AB26-4998-AD42-012C4C1AD076}" type="slidenum">
              <a:rPr lang="zh-CN" altLang="en-US" smtClean="0"/>
              <a:t>8</a:t>
            </a:fld>
            <a:endParaRPr lang="zh-CN" altLang="en-US"/>
          </a:p>
        </p:txBody>
      </p:sp>
    </p:spTree>
    <p:extLst>
      <p:ext uri="{BB962C8B-B14F-4D97-AF65-F5344CB8AC3E}">
        <p14:creationId xmlns:p14="http://schemas.microsoft.com/office/powerpoint/2010/main" val="772860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BBEDEB5-0C74-42DD-ABBF-61E5ADF20B14}"/>
              </a:ext>
            </a:extLst>
          </p:cNvPr>
          <p:cNvSpPr>
            <a:spLocks noGrp="1"/>
          </p:cNvSpPr>
          <p:nvPr>
            <p:ph type="sldNum" sz="quarter" idx="12"/>
          </p:nvPr>
        </p:nvSpPr>
        <p:spPr/>
        <p:txBody>
          <a:bodyPr/>
          <a:lstStyle/>
          <a:p>
            <a:fld id="{565CE74E-AB26-4998-AD42-012C4C1AD076}" type="slidenum">
              <a:rPr lang="zh-CN" altLang="en-US" smtClean="0"/>
              <a:t>9</a:t>
            </a:fld>
            <a:endParaRPr lang="zh-CN" altLang="en-US"/>
          </a:p>
        </p:txBody>
      </p:sp>
      <p:pic>
        <p:nvPicPr>
          <p:cNvPr id="5" name="图片 4">
            <a:extLst>
              <a:ext uri="{FF2B5EF4-FFF2-40B4-BE49-F238E27FC236}">
                <a16:creationId xmlns:a16="http://schemas.microsoft.com/office/drawing/2014/main" id="{BE65D0A7-4C8E-4AC9-8C5E-6846CF21124D}"/>
              </a:ext>
            </a:extLst>
          </p:cNvPr>
          <p:cNvPicPr>
            <a:picLocks noChangeAspect="1"/>
          </p:cNvPicPr>
          <p:nvPr/>
        </p:nvPicPr>
        <p:blipFill>
          <a:blip r:embed="rId3"/>
          <a:stretch>
            <a:fillRect/>
          </a:stretch>
        </p:blipFill>
        <p:spPr>
          <a:xfrm>
            <a:off x="1522882" y="106662"/>
            <a:ext cx="9146236" cy="6239816"/>
          </a:xfrm>
          <a:prstGeom prst="rect">
            <a:avLst/>
          </a:prstGeom>
        </p:spPr>
      </p:pic>
      <p:sp>
        <p:nvSpPr>
          <p:cNvPr id="6" name="文本框 5">
            <a:extLst>
              <a:ext uri="{FF2B5EF4-FFF2-40B4-BE49-F238E27FC236}">
                <a16:creationId xmlns:a16="http://schemas.microsoft.com/office/drawing/2014/main" id="{BEBF7FA6-C05B-4AA0-BF85-C86F03402B63}"/>
              </a:ext>
            </a:extLst>
          </p:cNvPr>
          <p:cNvSpPr txBox="1"/>
          <p:nvPr/>
        </p:nvSpPr>
        <p:spPr>
          <a:xfrm>
            <a:off x="9154757" y="3313355"/>
            <a:ext cx="638124" cy="400110"/>
          </a:xfrm>
          <a:prstGeom prst="rect">
            <a:avLst/>
          </a:prstGeom>
          <a:noFill/>
        </p:spPr>
        <p:txBody>
          <a:bodyPr wrap="square" rtlCol="0">
            <a:spAutoFit/>
          </a:bodyPr>
          <a:lstStyle/>
          <a:p>
            <a:r>
              <a:rPr lang="en-US" altLang="zh-CN" sz="2000" b="1" dirty="0">
                <a:highlight>
                  <a:srgbClr val="808080"/>
                </a:highlight>
              </a:rPr>
              <a:t>0.4</a:t>
            </a:r>
            <a:endParaRPr lang="zh-CN" altLang="en-US" sz="2000" b="1" dirty="0">
              <a:highlight>
                <a:srgbClr val="808080"/>
              </a:highlight>
            </a:endParaRPr>
          </a:p>
        </p:txBody>
      </p:sp>
      <p:sp>
        <p:nvSpPr>
          <p:cNvPr id="7" name="文本框 6">
            <a:extLst>
              <a:ext uri="{FF2B5EF4-FFF2-40B4-BE49-F238E27FC236}">
                <a16:creationId xmlns:a16="http://schemas.microsoft.com/office/drawing/2014/main" id="{52A3FA64-A5CF-4998-AD97-5EAE92844E20}"/>
              </a:ext>
            </a:extLst>
          </p:cNvPr>
          <p:cNvSpPr txBox="1"/>
          <p:nvPr/>
        </p:nvSpPr>
        <p:spPr>
          <a:xfrm>
            <a:off x="2684546" y="511522"/>
            <a:ext cx="5540299" cy="584775"/>
          </a:xfrm>
          <a:prstGeom prst="rect">
            <a:avLst/>
          </a:prstGeom>
          <a:noFill/>
        </p:spPr>
        <p:txBody>
          <a:bodyPr wrap="none" rtlCol="0">
            <a:spAutoFit/>
          </a:bodyPr>
          <a:lstStyle/>
          <a:p>
            <a:r>
              <a:rPr lang="zh-CN" altLang="en-US" sz="3200" b="1" dirty="0"/>
              <a:t>现有的主要中微子望远镜项目</a:t>
            </a:r>
          </a:p>
        </p:txBody>
      </p:sp>
    </p:spTree>
    <p:extLst>
      <p:ext uri="{BB962C8B-B14F-4D97-AF65-F5344CB8AC3E}">
        <p14:creationId xmlns:p14="http://schemas.microsoft.com/office/powerpoint/2010/main" val="80287031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回顾">
  <a:themeElements>
    <a:clrScheme name="字幕">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木活字">
  <a:themeElements>
    <a:clrScheme name="木活字">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木活字">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41796</TotalTime>
  <Words>2562</Words>
  <Application>Microsoft Office PowerPoint</Application>
  <PresentationFormat>宽屏</PresentationFormat>
  <Paragraphs>382</Paragraphs>
  <Slides>27</Slides>
  <Notes>24</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27</vt:i4>
      </vt:variant>
    </vt:vector>
  </HeadingPairs>
  <TitlesOfParts>
    <vt:vector size="42" baseType="lpstr">
      <vt:lpstr>等线</vt:lpstr>
      <vt:lpstr>微软雅黑</vt:lpstr>
      <vt:lpstr>黑体</vt:lpstr>
      <vt:lpstr>宋体</vt:lpstr>
      <vt:lpstr>Arial</vt:lpstr>
      <vt:lpstr>Calibri</vt:lpstr>
      <vt:lpstr>Calibri Light</vt:lpstr>
      <vt:lpstr>Segoe UI Black</vt:lpstr>
      <vt:lpstr>Symbol</vt:lpstr>
      <vt:lpstr>Verdana</vt:lpstr>
      <vt:lpstr>Wingdings</vt:lpstr>
      <vt:lpstr>Wingdings 2</vt:lpstr>
      <vt:lpstr>1_回顾</vt:lpstr>
      <vt:lpstr>HDOfficeLightV0</vt:lpstr>
      <vt:lpstr>木活字</vt:lpstr>
      <vt:lpstr>超高能中微子望远镜阵列 探测技术的可行性探讨  </vt:lpstr>
      <vt:lpstr>报告内容</vt:lpstr>
      <vt:lpstr>Cosmic Ray Origin:  one of challenge of Astro-particle Physics   </vt:lpstr>
      <vt:lpstr>UHE gamma-ray  Sky</vt:lpstr>
      <vt:lpstr>PowerPoint 演示文稿</vt:lpstr>
      <vt:lpstr>What we learned from IceCube? dd 两个基本的问题:  BG ’s (natural) &amp; Resolutions (technical)  The galactic flux accumulated by IceCube and “calibrated “ by FERMI-LAT ( flux), now.  Very Good news for UHE -astronomy!</vt:lpstr>
      <vt:lpstr>What IceCube achieved:  a few events per year in the entire sky</vt:lpstr>
      <vt:lpstr>正在开展的实验项目</vt:lpstr>
      <vt:lpstr>PowerPoint 演示文稿</vt:lpstr>
      <vt:lpstr>PowerPoint 演示文稿</vt:lpstr>
      <vt:lpstr>PowerPoint 演示文稿</vt:lpstr>
      <vt:lpstr>IceCube-G2, KM3Net-ARCA  and Baikal-GVD</vt:lpstr>
      <vt:lpstr>实验规划和探测测器技术</vt:lpstr>
      <vt:lpstr>探测器的主要设想</vt:lpstr>
      <vt:lpstr>PowerPoint 演示文稿</vt:lpstr>
      <vt:lpstr>PowerPoint 演示文稿</vt:lpstr>
      <vt:lpstr>PowerPoint 演示文稿</vt:lpstr>
      <vt:lpstr>2, OM的定位刻度</vt:lpstr>
      <vt:lpstr>3，复杂的光敏探头（OM）</vt:lpstr>
      <vt:lpstr>最大光敏面积的PMT</vt:lpstr>
      <vt:lpstr>PowerPoint 演示文稿</vt:lpstr>
      <vt:lpstr>超大型深海玻璃舱</vt:lpstr>
      <vt:lpstr>4,  OM的时间刻度</vt:lpstr>
      <vt:lpstr>现有成熟的技术内容：</vt:lpstr>
      <vt:lpstr>成本估算和计划</vt:lpstr>
      <vt:lpstr>小结</vt:lpstr>
      <vt:lpstr>谢谢各位！</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UHE-NeuT</dc:title>
  <dc:creator>Mingjun Chen</dc:creator>
  <cp:lastModifiedBy>mingjun</cp:lastModifiedBy>
  <cp:revision>467</cp:revision>
  <cp:lastPrinted>2021-05-06T15:29:27Z</cp:lastPrinted>
  <dcterms:created xsi:type="dcterms:W3CDTF">2020-02-17T01:20:00Z</dcterms:created>
  <dcterms:modified xsi:type="dcterms:W3CDTF">2021-05-16T01:42:44Z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2052-11.1.0.9440</vt:lpwstr>
  </property>
</Properties>
</file>