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m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1"/>
  </p:notesMasterIdLst>
  <p:handoutMasterIdLst>
    <p:handoutMasterId r:id="rId32"/>
  </p:handoutMasterIdLst>
  <p:sldIdLst>
    <p:sldId id="346" r:id="rId2"/>
    <p:sldId id="345" r:id="rId3"/>
    <p:sldId id="364" r:id="rId4"/>
    <p:sldId id="383" r:id="rId5"/>
    <p:sldId id="375" r:id="rId6"/>
    <p:sldId id="377" r:id="rId7"/>
    <p:sldId id="378" r:id="rId8"/>
    <p:sldId id="376" r:id="rId9"/>
    <p:sldId id="365" r:id="rId10"/>
    <p:sldId id="379" r:id="rId11"/>
    <p:sldId id="380" r:id="rId12"/>
    <p:sldId id="381" r:id="rId13"/>
    <p:sldId id="347" r:id="rId14"/>
    <p:sldId id="385" r:id="rId15"/>
    <p:sldId id="386" r:id="rId16"/>
    <p:sldId id="387" r:id="rId17"/>
    <p:sldId id="396" r:id="rId18"/>
    <p:sldId id="397" r:id="rId19"/>
    <p:sldId id="388" r:id="rId20"/>
    <p:sldId id="389" r:id="rId21"/>
    <p:sldId id="366" r:id="rId22"/>
    <p:sldId id="392" r:id="rId23"/>
    <p:sldId id="395" r:id="rId24"/>
    <p:sldId id="393" r:id="rId25"/>
    <p:sldId id="390" r:id="rId26"/>
    <p:sldId id="348" r:id="rId27"/>
    <p:sldId id="374" r:id="rId28"/>
    <p:sldId id="394" r:id="rId29"/>
    <p:sldId id="384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3C3EB"/>
    <a:srgbClr val="FFFFCC"/>
    <a:srgbClr val="FF33CC"/>
    <a:srgbClr val="CCFF99"/>
    <a:srgbClr val="FFCC00"/>
    <a:srgbClr val="FF9966"/>
    <a:srgbClr val="CCECFF"/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9265" autoAdjust="0"/>
  </p:normalViewPr>
  <p:slideViewPr>
    <p:cSldViewPr>
      <p:cViewPr varScale="1">
        <p:scale>
          <a:sx n="114" d="100"/>
          <a:sy n="114" d="100"/>
        </p:scale>
        <p:origin x="1506" y="8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7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2021/5/15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pPr>
                <a:defRPr/>
              </a:pPr>
              <a:t>2021/5/15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atur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pm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pm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pm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iopscience.iop.org/issue/1674-1137/44/1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opscience.iop.org/volume/1674-1137/44" TargetMode="External"/><Relationship Id="rId5" Type="http://schemas.openxmlformats.org/officeDocument/2006/relationships/hyperlink" Target="https://iopscience.iop.org/journal/1674-1137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77788" y="1432154"/>
            <a:ext cx="7772400" cy="2140862"/>
          </a:xfrm>
        </p:spPr>
        <p:txBody>
          <a:bodyPr/>
          <a:lstStyle/>
          <a:p>
            <a:r>
              <a:rPr lang="zh-CN" altLang="en-US" dirty="0"/>
              <a:t>中低能天体中微子</a:t>
            </a:r>
            <a:br>
              <a:rPr lang="en-US" altLang="zh-CN" dirty="0"/>
            </a:br>
            <a:r>
              <a:rPr lang="en-US" altLang="zh-CN" sz="3600" dirty="0"/>
              <a:t>---JUNO</a:t>
            </a:r>
            <a:r>
              <a:rPr lang="zh-CN" altLang="en-US" sz="3600" dirty="0"/>
              <a:t>，</a:t>
            </a:r>
            <a:r>
              <a:rPr lang="en-US" altLang="zh-CN" sz="3600" dirty="0" err="1"/>
              <a:t>PandaX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979712" y="3975397"/>
            <a:ext cx="4968552" cy="1727795"/>
          </a:xfrm>
        </p:spPr>
        <p:txBody>
          <a:bodyPr/>
          <a:lstStyle/>
          <a:p>
            <a:r>
              <a:rPr lang="zh-CN" altLang="en-US" dirty="0"/>
              <a:t>于泽源</a:t>
            </a:r>
            <a:endParaRPr lang="en-US" altLang="zh-CN" dirty="0"/>
          </a:p>
          <a:p>
            <a:r>
              <a:rPr lang="zh-CN" altLang="en-US" dirty="0"/>
              <a:t>高能物理研究所</a:t>
            </a:r>
            <a:endParaRPr lang="en-US" altLang="zh-CN" dirty="0"/>
          </a:p>
          <a:p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16</a:t>
            </a:r>
            <a:r>
              <a:rPr lang="zh-CN" altLang="en-US" dirty="0"/>
              <a:t>日</a:t>
            </a:r>
          </a:p>
        </p:txBody>
      </p:sp>
      <p:sp>
        <p:nvSpPr>
          <p:cNvPr id="6" name="文本占位符 4">
            <a:extLst>
              <a:ext uri="{FF2B5EF4-FFF2-40B4-BE49-F238E27FC236}">
                <a16:creationId xmlns:a16="http://schemas.microsoft.com/office/drawing/2014/main" id="{9950E8BD-AB17-4940-90F5-42204C5A54E3}"/>
              </a:ext>
            </a:extLst>
          </p:cNvPr>
          <p:cNvSpPr txBox="1">
            <a:spLocks/>
          </p:cNvSpPr>
          <p:nvPr/>
        </p:nvSpPr>
        <p:spPr bwMode="auto">
          <a:xfrm>
            <a:off x="611560" y="5805263"/>
            <a:ext cx="8280920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None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b="0" kern="0" dirty="0">
                <a:solidFill>
                  <a:schemeClr val="tx1"/>
                </a:solidFill>
              </a:rPr>
              <a:t>多谢温良剑、李玉峰、程捷、李慧玲、孟月、周宁、韩然等同仁的帮助！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28E343-3C70-4E3E-BB63-1EBA5105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地球中微子预期信号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B7F345-0372-49BA-AAEE-949337FA4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6304"/>
          </a:xfrm>
        </p:spPr>
        <p:txBody>
          <a:bodyPr/>
          <a:lstStyle/>
          <a:p>
            <a:r>
              <a:rPr lang="en-US" altLang="zh-CN" dirty="0"/>
              <a:t>JUNO 1</a:t>
            </a:r>
            <a:r>
              <a:rPr lang="zh-CN" altLang="en-US" dirty="0"/>
              <a:t>年能够探测大于</a:t>
            </a:r>
            <a:r>
              <a:rPr lang="en-US" altLang="zh-CN" dirty="0"/>
              <a:t>400</a:t>
            </a:r>
            <a:r>
              <a:rPr lang="zh-CN" altLang="en-US" dirty="0"/>
              <a:t>个地球中微子信号</a:t>
            </a:r>
            <a:endParaRPr lang="en-US" altLang="zh-CN" dirty="0"/>
          </a:p>
          <a:p>
            <a:pPr lvl="1"/>
            <a:r>
              <a:rPr lang="zh-CN" altLang="en-US" dirty="0"/>
              <a:t>可超过以往实验</a:t>
            </a:r>
            <a:r>
              <a:rPr lang="en-US" altLang="zh-CN" dirty="0" err="1"/>
              <a:t>Borexino</a:t>
            </a:r>
            <a:r>
              <a:rPr lang="zh-CN" altLang="en-US" dirty="0"/>
              <a:t>和</a:t>
            </a:r>
            <a:r>
              <a:rPr lang="en-US" altLang="zh-CN" dirty="0" err="1"/>
              <a:t>KamLAND</a:t>
            </a:r>
            <a:r>
              <a:rPr lang="zh-CN" altLang="en-US" dirty="0"/>
              <a:t>十多年的积累</a:t>
            </a:r>
            <a:endParaRPr lang="en-US" altLang="zh-CN" dirty="0"/>
          </a:p>
          <a:p>
            <a:pPr lvl="1"/>
            <a:r>
              <a:rPr lang="zh-CN" altLang="en-US" dirty="0"/>
              <a:t>主要本底</a:t>
            </a:r>
            <a:r>
              <a:rPr lang="zh-CN" altLang="en-US" dirty="0">
                <a:sym typeface="Wingdings" panose="05000000000000000000" pitchFamily="2" charset="2"/>
              </a:rPr>
              <a:t>：反应堆中微子，但谱形不同；</a:t>
            </a:r>
            <a:endParaRPr lang="en-US" altLang="zh-CN" dirty="0">
              <a:sym typeface="Wingdings" panose="05000000000000000000" pitchFamily="2" charset="2"/>
            </a:endParaRPr>
          </a:p>
          <a:p>
            <a:pPr lvl="1"/>
            <a:r>
              <a:rPr lang="zh-CN" altLang="en-US" dirty="0">
                <a:sym typeface="Wingdings" panose="05000000000000000000" pitchFamily="2" charset="2"/>
              </a:rPr>
              <a:t>利用</a:t>
            </a:r>
            <a:r>
              <a:rPr lang="en-US" altLang="zh-CN" dirty="0">
                <a:sym typeface="Wingdings" panose="05000000000000000000" pitchFamily="2" charset="2"/>
              </a:rPr>
              <a:t>TAO</a:t>
            </a:r>
            <a:r>
              <a:rPr lang="zh-CN" altLang="en-US" dirty="0">
                <a:sym typeface="Wingdings" panose="05000000000000000000" pitchFamily="2" charset="2"/>
              </a:rPr>
              <a:t>实验精确测量反应堆中微子能谱进行限制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三分之一的地球中微子来自于地幔</a:t>
            </a:r>
            <a:endParaRPr lang="en-US" altLang="zh-CN" dirty="0">
              <a:sym typeface="Wingdings" panose="05000000000000000000" pitchFamily="2" charset="2"/>
            </a:endParaRPr>
          </a:p>
          <a:p>
            <a:pPr lvl="1"/>
            <a:r>
              <a:rPr lang="zh-CN" altLang="en-US" dirty="0">
                <a:sym typeface="Wingdings" panose="05000000000000000000" pitchFamily="2" charset="2"/>
              </a:rPr>
              <a:t>如何扣除来自地壳的贡献？</a:t>
            </a:r>
            <a:endParaRPr lang="en-US" altLang="zh-CN" dirty="0">
              <a:sym typeface="Wingdings" panose="05000000000000000000" pitchFamily="2" charset="2"/>
            </a:endParaRP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2D1F4C-73B8-4D11-9F5B-E15CDEB44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00" y="4077072"/>
            <a:ext cx="7884368" cy="25568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6B961EF-3DFB-415C-93EA-282E34C3420A}"/>
              </a:ext>
            </a:extLst>
          </p:cNvPr>
          <p:cNvSpPr txBox="1"/>
          <p:nvPr/>
        </p:nvSpPr>
        <p:spPr>
          <a:xfrm>
            <a:off x="5868144" y="436510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</a:rPr>
              <a:t>流强预期测量精度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478F22D-712E-4AB1-846E-7B8DAB8D2B20}"/>
              </a:ext>
            </a:extLst>
          </p:cNvPr>
          <p:cNvSpPr txBox="1"/>
          <p:nvPr/>
        </p:nvSpPr>
        <p:spPr>
          <a:xfrm>
            <a:off x="2171912" y="436510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</a:rPr>
              <a:t>预期能谱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5341EF-FEC0-4FFB-93BF-18BBE100EACC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9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545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28E343-3C70-4E3E-BB63-1EBA5105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已完成：</a:t>
            </a:r>
            <a:r>
              <a:rPr lang="en-US" altLang="zh-CN" dirty="0"/>
              <a:t>JUNO</a:t>
            </a:r>
            <a:r>
              <a:rPr lang="zh-CN" altLang="en-US" dirty="0"/>
              <a:t>附近地壳建模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B7F345-0372-49BA-AAEE-949337FA4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/>
          <a:lstStyle/>
          <a:p>
            <a:r>
              <a:rPr lang="zh-CN" altLang="en-US" dirty="0"/>
              <a:t>和地学界已开展深入合作</a:t>
            </a:r>
            <a:endParaRPr lang="en-US" altLang="zh-CN" dirty="0"/>
          </a:p>
          <a:p>
            <a:pPr lvl="1"/>
            <a:r>
              <a:rPr lang="zh-CN" altLang="en-US" dirty="0"/>
              <a:t>建立了</a:t>
            </a:r>
            <a:r>
              <a:rPr lang="en-US" altLang="zh-CN" dirty="0"/>
              <a:t>JUNO Local Crust</a:t>
            </a:r>
            <a:r>
              <a:rPr lang="zh-CN" altLang="en-US" dirty="0"/>
              <a:t>三维高精度地壳模型，覆盖</a:t>
            </a:r>
            <a:r>
              <a:rPr lang="en-US" altLang="zh-CN" dirty="0"/>
              <a:t>JUNO</a:t>
            </a:r>
            <a:r>
              <a:rPr lang="zh-CN" altLang="en-US" dirty="0"/>
              <a:t>为中心</a:t>
            </a:r>
            <a:r>
              <a:rPr lang="en-US" altLang="zh-CN" dirty="0"/>
              <a:t>10</a:t>
            </a:r>
            <a:r>
              <a:rPr lang="zh-CN" altLang="en-US" dirty="0"/>
              <a:t>度乘以</a:t>
            </a:r>
            <a:r>
              <a:rPr lang="en-US" altLang="zh-CN" dirty="0"/>
              <a:t>10</a:t>
            </a:r>
            <a:r>
              <a:rPr lang="zh-CN" altLang="en-US" dirty="0"/>
              <a:t>度范围。</a:t>
            </a:r>
            <a:endParaRPr lang="en-US" altLang="zh-CN" dirty="0"/>
          </a:p>
          <a:p>
            <a:pPr lvl="1"/>
            <a:r>
              <a:rPr lang="zh-CN" altLang="en-US" dirty="0">
                <a:sym typeface="Wingdings" panose="05000000000000000000" pitchFamily="2" charset="2"/>
              </a:rPr>
              <a:t>采样并测量</a:t>
            </a:r>
            <a:r>
              <a:rPr lang="en-US" altLang="zh-CN" dirty="0">
                <a:sym typeface="Wingdings" panose="05000000000000000000" pitchFamily="2" charset="2"/>
              </a:rPr>
              <a:t>800</a:t>
            </a:r>
            <a:r>
              <a:rPr lang="zh-CN" altLang="en-US" dirty="0">
                <a:sym typeface="Wingdings" panose="05000000000000000000" pitchFamily="2" charset="2"/>
              </a:rPr>
              <a:t>多块岩石样本，得出铀钍放射性含量分布</a:t>
            </a:r>
          </a:p>
          <a:p>
            <a:endParaRPr lang="en-US" altLang="zh-CN" i="1" dirty="0">
              <a:sym typeface="Wingdings" panose="05000000000000000000" pitchFamily="2" charset="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1BD1FBD-CC64-4CED-9DC2-DB84A9E49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74" y="3424843"/>
            <a:ext cx="3888432" cy="3107743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F2363E14-2E92-4E83-A3D8-7D7EC89B063B}"/>
              </a:ext>
            </a:extLst>
          </p:cNvPr>
          <p:cNvSpPr txBox="1">
            <a:spLocks/>
          </p:cNvSpPr>
          <p:nvPr/>
        </p:nvSpPr>
        <p:spPr bwMode="auto">
          <a:xfrm>
            <a:off x="4139206" y="3495033"/>
            <a:ext cx="4860031" cy="28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b="0" kern="0" dirty="0">
                <a:sym typeface="Wingdings" panose="05000000000000000000" pitchFamily="2" charset="2"/>
              </a:rPr>
              <a:t>结论：</a:t>
            </a:r>
            <a:endParaRPr lang="en-US" altLang="zh-CN" b="0" kern="0" dirty="0">
              <a:sym typeface="Wingdings" panose="05000000000000000000" pitchFamily="2" charset="2"/>
            </a:endParaRPr>
          </a:p>
          <a:p>
            <a:pPr lvl="1"/>
            <a:r>
              <a:rPr lang="zh-CN" altLang="en-US" b="0" kern="0" dirty="0">
                <a:sym typeface="Wingdings" panose="05000000000000000000" pitchFamily="2" charset="2"/>
              </a:rPr>
              <a:t>上地壳铀钍含量比世界均值高，下地壳含量低</a:t>
            </a:r>
            <a:endParaRPr lang="en-US" altLang="zh-CN" b="0" kern="0" dirty="0">
              <a:sym typeface="Wingdings" panose="05000000000000000000" pitchFamily="2" charset="2"/>
            </a:endParaRPr>
          </a:p>
          <a:p>
            <a:pPr lvl="1"/>
            <a:r>
              <a:rPr lang="zh-CN" altLang="en-US" b="0" kern="0" dirty="0">
                <a:sym typeface="Wingdings" panose="05000000000000000000" pitchFamily="2" charset="2"/>
              </a:rPr>
              <a:t>预期</a:t>
            </a:r>
            <a:r>
              <a:rPr lang="en-US" altLang="zh-CN" b="0" kern="0" dirty="0">
                <a:sym typeface="Wingdings" panose="05000000000000000000" pitchFamily="2" charset="2"/>
              </a:rPr>
              <a:t>JUNO</a:t>
            </a:r>
            <a:r>
              <a:rPr lang="zh-CN" altLang="en-US" b="0" kern="0" dirty="0">
                <a:sym typeface="Wingdings" panose="05000000000000000000" pitchFamily="2" charset="2"/>
              </a:rPr>
              <a:t>中来自地壳的中微子为：</a:t>
            </a:r>
            <a:r>
              <a:rPr lang="en-US" altLang="zh-CN" b="0" dirty="0"/>
              <a:t>38.3 ± 4.8 TNU</a:t>
            </a:r>
          </a:p>
          <a:p>
            <a:pPr lvl="1"/>
            <a:r>
              <a:rPr lang="zh-CN" altLang="en-US" b="0" kern="0" dirty="0">
                <a:sym typeface="Wingdings" panose="05000000000000000000" pitchFamily="2" charset="2"/>
              </a:rPr>
              <a:t>以前使用世界均值的预期为</a:t>
            </a:r>
            <a:r>
              <a:rPr lang="en-US" altLang="zh-CN" b="0" kern="0" dirty="0">
                <a:sym typeface="Wingdings" panose="05000000000000000000" pitchFamily="2" charset="2"/>
              </a:rPr>
              <a:t>(</a:t>
            </a:r>
            <a:r>
              <a:rPr lang="en-US" altLang="zh-CN" b="0" dirty="0"/>
              <a:t>28.2</a:t>
            </a:r>
            <a:r>
              <a:rPr lang="en-US" altLang="zh-CN" b="0" baseline="30000" dirty="0"/>
              <a:t>+5.2</a:t>
            </a:r>
            <a:r>
              <a:rPr lang="en-US" altLang="zh-CN" b="0" baseline="-25000" dirty="0"/>
              <a:t>−4.5</a:t>
            </a:r>
            <a:r>
              <a:rPr lang="en-US" altLang="zh-CN" b="0" dirty="0"/>
              <a:t>) TNU</a:t>
            </a:r>
            <a:endParaRPr lang="en-US" altLang="zh-CN" b="0" kern="0" dirty="0">
              <a:sym typeface="Wingdings" panose="05000000000000000000" pitchFamily="2" charset="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A7F12E7-84B3-43EA-B38D-3E67A4F17E58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10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289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F23D9-BD34-4537-91AF-2911BA78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地球中微子 未来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4AAE7C-EAB0-47CD-8FF0-2A2D39F1E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3670"/>
            <a:ext cx="8686800" cy="5400600"/>
          </a:xfrm>
        </p:spPr>
        <p:txBody>
          <a:bodyPr/>
          <a:lstStyle/>
          <a:p>
            <a:r>
              <a:rPr lang="zh-CN" altLang="en-US" dirty="0"/>
              <a:t>十四五结束时（</a:t>
            </a:r>
            <a:r>
              <a:rPr lang="en-US" altLang="zh-CN" dirty="0"/>
              <a:t>2025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预期已获得最大的地球中微子样本，流强测量精度超过现有结果（</a:t>
            </a:r>
            <a:r>
              <a:rPr lang="en-US" altLang="zh-CN" dirty="0"/>
              <a:t>~15%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十五五</a:t>
            </a:r>
            <a:endParaRPr lang="en-US" altLang="zh-CN" dirty="0"/>
          </a:p>
          <a:p>
            <a:pPr lvl="1"/>
            <a:r>
              <a:rPr lang="zh-CN" altLang="en-US" dirty="0"/>
              <a:t>测量到来自于地幔的中微子信号强度，利用地球中微子理解地球热量来源等关键地球科学问题。</a:t>
            </a:r>
            <a:endParaRPr lang="en-US" altLang="zh-CN" dirty="0"/>
          </a:p>
          <a:p>
            <a:pPr lvl="1"/>
            <a:r>
              <a:rPr lang="zh-CN" altLang="en-US" dirty="0"/>
              <a:t>和地学界合作开展</a:t>
            </a:r>
            <a:r>
              <a:rPr lang="zh-CN" altLang="en-US" dirty="0">
                <a:solidFill>
                  <a:srgbClr val="00B050"/>
                </a:solidFill>
              </a:rPr>
              <a:t>地球科学</a:t>
            </a:r>
            <a:r>
              <a:rPr lang="zh-CN" altLang="en-US" dirty="0"/>
              <a:t>研究</a:t>
            </a:r>
            <a:endParaRPr lang="en-US" altLang="zh-CN" dirty="0"/>
          </a:p>
          <a:p>
            <a:r>
              <a:rPr lang="zh-CN" altLang="en-US" dirty="0"/>
              <a:t>国际竞争</a:t>
            </a:r>
            <a:endParaRPr lang="en-US" altLang="zh-CN" dirty="0"/>
          </a:p>
          <a:p>
            <a:pPr lvl="1"/>
            <a:r>
              <a:rPr lang="zh-CN" altLang="en-US" dirty="0"/>
              <a:t>受益于</a:t>
            </a:r>
            <a:r>
              <a:rPr lang="en-US" altLang="zh-CN" dirty="0"/>
              <a:t>JUNO</a:t>
            </a:r>
            <a:r>
              <a:rPr lang="zh-CN" altLang="en-US" dirty="0"/>
              <a:t>大统计量，目前已批准的实验无法与之竞争</a:t>
            </a:r>
            <a:endParaRPr lang="en-US" altLang="zh-CN" dirty="0"/>
          </a:p>
          <a:p>
            <a:pPr lvl="1"/>
            <a:r>
              <a:rPr lang="zh-CN" altLang="en-US" dirty="0"/>
              <a:t>可能的竞争：海底液闪实验</a:t>
            </a:r>
            <a:r>
              <a:rPr lang="en-US" altLang="zh-CN" dirty="0"/>
              <a:t>OBK</a:t>
            </a:r>
            <a:r>
              <a:rPr lang="zh-CN" altLang="en-US" dirty="0"/>
              <a:t>？</a:t>
            </a:r>
            <a:endParaRPr lang="en-US" altLang="zh-CN" dirty="0"/>
          </a:p>
          <a:p>
            <a:r>
              <a:rPr lang="zh-CN" altLang="en-US" dirty="0"/>
              <a:t>风险</a:t>
            </a:r>
            <a:endParaRPr lang="en-US" altLang="zh-CN" dirty="0"/>
          </a:p>
          <a:p>
            <a:pPr lvl="1"/>
            <a:r>
              <a:rPr lang="zh-CN" altLang="en-US" dirty="0"/>
              <a:t>很小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D00AC7-4E29-4463-972F-BFCC869C68F1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11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853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7EB9973-24D8-4AD2-8DC5-6A07D3B8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528667"/>
            <a:ext cx="5256584" cy="33109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6480720" cy="1143000"/>
          </a:xfrm>
        </p:spPr>
        <p:txBody>
          <a:bodyPr/>
          <a:lstStyle/>
          <a:p>
            <a:pPr algn="l"/>
            <a:r>
              <a:rPr lang="zh-CN" altLang="en-US" dirty="0"/>
              <a:t>科学问题</a:t>
            </a:r>
            <a:r>
              <a:rPr lang="en-US" altLang="zh-CN" dirty="0"/>
              <a:t>—</a:t>
            </a:r>
            <a:r>
              <a:rPr lang="zh-CN" altLang="en-US" dirty="0"/>
              <a:t>太阳中微子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96752"/>
            <a:ext cx="8496944" cy="2471223"/>
          </a:xfrm>
        </p:spPr>
        <p:txBody>
          <a:bodyPr/>
          <a:lstStyle/>
          <a:p>
            <a:r>
              <a:rPr lang="zh-CN" altLang="en-US" dirty="0"/>
              <a:t>中微子振荡</a:t>
            </a:r>
            <a:endParaRPr lang="en-US" altLang="zh-CN" dirty="0"/>
          </a:p>
          <a:p>
            <a:pPr lvl="1"/>
            <a:r>
              <a:rPr lang="zh-CN" altLang="en-US" dirty="0"/>
              <a:t>振荡参数测量，真空振荡</a:t>
            </a:r>
            <a:r>
              <a:rPr lang="en-US" altLang="zh-CN" dirty="0"/>
              <a:t>-</a:t>
            </a:r>
            <a:r>
              <a:rPr lang="zh-CN" altLang="en-US" dirty="0"/>
              <a:t>物质效应共振区转换等</a:t>
            </a:r>
            <a:endParaRPr lang="en-US" altLang="zh-CN" dirty="0"/>
          </a:p>
          <a:p>
            <a:r>
              <a:rPr lang="zh-CN" altLang="en-US" dirty="0"/>
              <a:t>太阳物理</a:t>
            </a:r>
            <a:endParaRPr lang="en-US" altLang="zh-CN" dirty="0"/>
          </a:p>
          <a:p>
            <a:pPr lvl="1"/>
            <a:r>
              <a:rPr lang="zh-CN" altLang="en-US" dirty="0"/>
              <a:t>中微子流强精确测量，内部金属丰度，周期性活动等</a:t>
            </a:r>
            <a:endParaRPr lang="en-US" altLang="zh-CN" dirty="0"/>
          </a:p>
          <a:p>
            <a:r>
              <a:rPr lang="en-US" altLang="zh-CN" dirty="0"/>
              <a:t>WIMP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el-GR" altLang="zh-CN" dirty="0"/>
              <a:t>νββ</a:t>
            </a:r>
            <a:r>
              <a:rPr lang="zh-CN" altLang="en-US" dirty="0"/>
              <a:t>实验的本底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12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775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7308304" cy="1143000"/>
          </a:xfrm>
        </p:spPr>
        <p:txBody>
          <a:bodyPr/>
          <a:lstStyle/>
          <a:p>
            <a:pPr algn="l"/>
            <a:r>
              <a:rPr lang="zh-CN" altLang="en-US" dirty="0"/>
              <a:t>太阳中微子</a:t>
            </a:r>
            <a:r>
              <a:rPr lang="en-US" altLang="zh-CN" dirty="0"/>
              <a:t>-</a:t>
            </a:r>
            <a:r>
              <a:rPr lang="en-US" altLang="zh-CN" sz="3200" dirty="0"/>
              <a:t>leading 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540" y="1238774"/>
            <a:ext cx="8507288" cy="1486412"/>
          </a:xfrm>
        </p:spPr>
        <p:txBody>
          <a:bodyPr/>
          <a:lstStyle/>
          <a:p>
            <a:r>
              <a:rPr lang="en-US" altLang="zh-CN" dirty="0"/>
              <a:t>Super-K</a:t>
            </a:r>
            <a:r>
              <a:rPr lang="zh-CN" altLang="en-US" dirty="0"/>
              <a:t>：大型水切仑科夫探测器</a:t>
            </a:r>
            <a:endParaRPr lang="en-US" altLang="zh-CN" dirty="0"/>
          </a:p>
          <a:p>
            <a:pPr lvl="1"/>
            <a:r>
              <a:rPr lang="en-US" altLang="zh-CN" dirty="0"/>
              <a:t>22.5 </a:t>
            </a:r>
            <a:r>
              <a:rPr lang="en-US" altLang="zh-CN" dirty="0" err="1"/>
              <a:t>kt</a:t>
            </a:r>
            <a:r>
              <a:rPr lang="zh-CN" altLang="en-US" dirty="0"/>
              <a:t> </a:t>
            </a:r>
            <a:r>
              <a:rPr lang="en-US" altLang="zh-CN" dirty="0"/>
              <a:t>fiducial</a:t>
            </a:r>
            <a:r>
              <a:rPr lang="zh-CN" altLang="en-US" dirty="0"/>
              <a:t> </a:t>
            </a:r>
            <a:r>
              <a:rPr lang="en-US" altLang="zh-CN" dirty="0"/>
              <a:t>volume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zh-CN" altLang="en-US" dirty="0"/>
              <a:t>通过能谱变形和日夜流强差提取振荡参数（</a:t>
            </a:r>
            <a:r>
              <a:rPr lang="el-GR" altLang="zh-CN" dirty="0"/>
              <a:t>Δ</a:t>
            </a:r>
            <a:r>
              <a:rPr lang="en-US" altLang="zh-CN" dirty="0"/>
              <a:t>m</a:t>
            </a:r>
            <a:r>
              <a:rPr lang="en-US" altLang="zh-CN" baseline="30000" dirty="0"/>
              <a:t>2</a:t>
            </a:r>
            <a:r>
              <a:rPr lang="en-US" altLang="zh-CN" baseline="-25000" dirty="0"/>
              <a:t>21</a:t>
            </a:r>
            <a:r>
              <a:rPr lang="zh-CN" altLang="en-US" dirty="0"/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13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A0BF89-0433-4C8F-B100-78271F2FF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4" y="2825075"/>
            <a:ext cx="8651871" cy="3872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E63717A-0E56-4387-B676-9B082CBA0966}"/>
              </a:ext>
            </a:extLst>
          </p:cNvPr>
          <p:cNvSpPr txBox="1"/>
          <p:nvPr/>
        </p:nvSpPr>
        <p:spPr>
          <a:xfrm>
            <a:off x="4685184" y="642188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Neutrino</a:t>
            </a:r>
            <a:r>
              <a:rPr lang="zh-CN" altLang="en-US" sz="1600" dirty="0">
                <a:solidFill>
                  <a:schemeClr val="tx1"/>
                </a:solidFill>
              </a:rPr>
              <a:t> </a:t>
            </a:r>
            <a:r>
              <a:rPr lang="en-US" altLang="zh-CN" sz="1600" dirty="0">
                <a:solidFill>
                  <a:schemeClr val="tx1"/>
                </a:solidFill>
              </a:rPr>
              <a:t>2020, </a:t>
            </a:r>
            <a:r>
              <a:rPr lang="en-US" altLang="zh-CN" sz="1600" dirty="0" err="1">
                <a:solidFill>
                  <a:schemeClr val="tx1"/>
                </a:solidFill>
              </a:rPr>
              <a:t>Yasu’s</a:t>
            </a:r>
            <a:r>
              <a:rPr lang="zh-CN" altLang="en-US" sz="1600" dirty="0">
                <a:solidFill>
                  <a:schemeClr val="tx1"/>
                </a:solidFill>
              </a:rPr>
              <a:t> </a:t>
            </a:r>
            <a:r>
              <a:rPr lang="en-US" altLang="zh-CN" sz="1600" dirty="0">
                <a:solidFill>
                  <a:schemeClr val="tx1"/>
                </a:solidFill>
              </a:rPr>
              <a:t>slides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334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7308304" cy="1143000"/>
          </a:xfrm>
        </p:spPr>
        <p:txBody>
          <a:bodyPr/>
          <a:lstStyle/>
          <a:p>
            <a:pPr algn="l"/>
            <a:r>
              <a:rPr lang="zh-CN" altLang="en-US" dirty="0"/>
              <a:t>太阳中微子</a:t>
            </a:r>
            <a:r>
              <a:rPr lang="en-US" altLang="zh-CN" dirty="0"/>
              <a:t>-</a:t>
            </a:r>
            <a:r>
              <a:rPr lang="en-US" altLang="zh-CN" sz="3200" dirty="0"/>
              <a:t>leading 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540" y="1196752"/>
            <a:ext cx="8507288" cy="2232248"/>
          </a:xfrm>
        </p:spPr>
        <p:txBody>
          <a:bodyPr/>
          <a:lstStyle/>
          <a:p>
            <a:r>
              <a:rPr lang="en-US" altLang="zh-CN" dirty="0" err="1"/>
              <a:t>Borexino</a:t>
            </a:r>
            <a:r>
              <a:rPr lang="zh-CN" altLang="en-US" dirty="0"/>
              <a:t>：极低本底液闪实验， </a:t>
            </a:r>
            <a:r>
              <a:rPr lang="en-US" altLang="zh-CN" dirty="0"/>
              <a:t>280t</a:t>
            </a:r>
          </a:p>
          <a:p>
            <a:pPr lvl="1"/>
            <a:r>
              <a:rPr lang="en-US" altLang="zh-CN" dirty="0"/>
              <a:t>Comprehensive measurements of neutrino fluxes of pp chain</a:t>
            </a:r>
          </a:p>
          <a:p>
            <a:pPr lvl="2"/>
            <a:r>
              <a:rPr lang="en-US" altLang="zh-CN" dirty="0"/>
              <a:t>pp</a:t>
            </a:r>
            <a:r>
              <a:rPr lang="zh-CN" altLang="en-US" dirty="0"/>
              <a:t>：</a:t>
            </a:r>
            <a:r>
              <a:rPr lang="en-US" altLang="zh-CN" dirty="0"/>
              <a:t>10% precision</a:t>
            </a:r>
            <a:r>
              <a:rPr lang="zh-CN" altLang="en-US" dirty="0"/>
              <a:t>，</a:t>
            </a:r>
            <a:r>
              <a:rPr lang="en-US" altLang="zh-CN" baseline="30000" dirty="0"/>
              <a:t>7</a:t>
            </a:r>
            <a:r>
              <a:rPr lang="en-US" altLang="zh-CN" dirty="0"/>
              <a:t>Be: 2.8%</a:t>
            </a:r>
          </a:p>
          <a:p>
            <a:pPr lvl="1"/>
            <a:r>
              <a:rPr lang="en-US" altLang="zh-CN" dirty="0"/>
              <a:t>Evidence of neutrinos from CNO cycle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14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94A254-DFC0-4B5A-BA1B-B4DACF904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7253"/>
            <a:ext cx="4716016" cy="29424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D709864-F7D0-41E3-95C6-C3DB7A24AD6C}"/>
              </a:ext>
            </a:extLst>
          </p:cNvPr>
          <p:cNvSpPr/>
          <p:nvPr/>
        </p:nvSpPr>
        <p:spPr>
          <a:xfrm>
            <a:off x="-237377" y="639037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b="0" i="1" dirty="0">
                <a:solidFill>
                  <a:srgbClr val="006699"/>
                </a:solidFill>
                <a:latin typeface="-apple-system"/>
                <a:hlinkClick r:id="rId3"/>
              </a:rPr>
              <a:t>Nature</a:t>
            </a:r>
            <a:r>
              <a:rPr lang="en-US" altLang="zh-CN" sz="1600" b="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US" altLang="zh-CN" sz="1600" dirty="0">
                <a:solidFill>
                  <a:srgbClr val="222222"/>
                </a:solidFill>
                <a:latin typeface="-apple-system"/>
              </a:rPr>
              <a:t>volume 562</a:t>
            </a:r>
            <a:r>
              <a:rPr lang="en-US" altLang="zh-CN" sz="1600" b="0" dirty="0">
                <a:solidFill>
                  <a:srgbClr val="222222"/>
                </a:solidFill>
                <a:latin typeface="-apple-system"/>
              </a:rPr>
              <a:t>, pages505–510(2018)</a:t>
            </a:r>
            <a:endParaRPr lang="zh-CN" altLang="en-US" sz="1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BAA08D-E778-4E5B-96E0-104C82FDF0EF}"/>
              </a:ext>
            </a:extLst>
          </p:cNvPr>
          <p:cNvSpPr/>
          <p:nvPr/>
        </p:nvSpPr>
        <p:spPr>
          <a:xfrm>
            <a:off x="4496193" y="635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800" b="0" i="1" dirty="0">
                <a:solidFill>
                  <a:srgbClr val="006699"/>
                </a:solidFill>
                <a:latin typeface="-apple-system"/>
                <a:hlinkClick r:id="rId3"/>
              </a:rPr>
              <a:t>Nature</a:t>
            </a:r>
            <a:r>
              <a:rPr lang="en-US" altLang="zh-CN" sz="1800" b="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en-US" altLang="zh-CN" sz="1800" dirty="0">
                <a:solidFill>
                  <a:srgbClr val="222222"/>
                </a:solidFill>
                <a:latin typeface="-apple-system"/>
              </a:rPr>
              <a:t>volume 587</a:t>
            </a:r>
            <a:r>
              <a:rPr lang="en-US" altLang="zh-CN" sz="1800" b="0" dirty="0">
                <a:solidFill>
                  <a:srgbClr val="222222"/>
                </a:solidFill>
                <a:latin typeface="-apple-system"/>
              </a:rPr>
              <a:t>, pages577–582(2020)</a:t>
            </a:r>
            <a:endParaRPr lang="zh-CN" altLang="en-US" sz="1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0C0F73E-033F-4E52-8DD3-5FB057710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554" y="4057543"/>
            <a:ext cx="4532085" cy="19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081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03D44-75A0-4DA8-9D2A-5DDB97D1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53752"/>
            <a:ext cx="6851104" cy="1143000"/>
          </a:xfrm>
        </p:spPr>
        <p:txBody>
          <a:bodyPr/>
          <a:lstStyle/>
          <a:p>
            <a:pPr algn="l"/>
            <a:r>
              <a:rPr lang="zh-CN" altLang="en-US" dirty="0"/>
              <a:t>太阳中微子 </a:t>
            </a:r>
            <a:r>
              <a:rPr lang="en-US" altLang="zh-CN" dirty="0"/>
              <a:t>-- JUNO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765BC8-F848-4333-8360-27DE194B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016224"/>
          </a:xfrm>
        </p:spPr>
        <p:txBody>
          <a:bodyPr/>
          <a:lstStyle/>
          <a:p>
            <a:r>
              <a:rPr lang="zh-CN" altLang="en-US" dirty="0"/>
              <a:t>大型液闪探测器，具有独特的优势</a:t>
            </a:r>
            <a:endParaRPr lang="en-US" altLang="zh-CN" dirty="0"/>
          </a:p>
          <a:p>
            <a:pPr lvl="1"/>
            <a:r>
              <a:rPr lang="zh-CN" altLang="en-US" dirty="0"/>
              <a:t>光产额高，分辨率好，可以通过</a:t>
            </a:r>
            <a:r>
              <a:rPr lang="el-GR" altLang="zh-CN" dirty="0"/>
              <a:t>β</a:t>
            </a:r>
            <a:r>
              <a:rPr lang="en-US" altLang="zh-CN" dirty="0"/>
              <a:t>-</a:t>
            </a:r>
            <a:r>
              <a:rPr lang="el-GR" altLang="zh-CN" dirty="0"/>
              <a:t>α</a:t>
            </a:r>
            <a:r>
              <a:rPr lang="zh-CN" altLang="en-US" dirty="0"/>
              <a:t>关联降低本底</a:t>
            </a:r>
            <a:endParaRPr lang="en-US" altLang="zh-CN" dirty="0"/>
          </a:p>
          <a:p>
            <a:pPr lvl="1"/>
            <a:r>
              <a:rPr lang="zh-CN" altLang="en-US" dirty="0"/>
              <a:t>探测器自屏蔽足够去除外部放射性本底</a:t>
            </a:r>
            <a:endParaRPr lang="en-US" altLang="zh-CN" dirty="0"/>
          </a:p>
          <a:p>
            <a:r>
              <a:rPr lang="zh-CN" altLang="en-US" dirty="0"/>
              <a:t>探测道：</a:t>
            </a:r>
            <a:r>
              <a:rPr lang="el-GR" altLang="zh-CN" dirty="0"/>
              <a:t>ν</a:t>
            </a:r>
            <a:r>
              <a:rPr lang="en-US" altLang="zh-CN" dirty="0"/>
              <a:t>-e</a:t>
            </a:r>
            <a:r>
              <a:rPr lang="zh-CN" altLang="en-US" dirty="0"/>
              <a:t>弹性散射，</a:t>
            </a:r>
            <a:r>
              <a:rPr lang="el-GR" altLang="zh-CN" dirty="0"/>
              <a:t> ν</a:t>
            </a:r>
            <a:r>
              <a:rPr lang="en-US" altLang="zh-CN" dirty="0"/>
              <a:t>-</a:t>
            </a:r>
            <a:r>
              <a:rPr lang="en-US" altLang="zh-CN" baseline="30000" dirty="0"/>
              <a:t>13</a:t>
            </a:r>
            <a:r>
              <a:rPr lang="en-US" altLang="zh-CN" dirty="0"/>
              <a:t>C</a:t>
            </a:r>
            <a:r>
              <a:rPr lang="zh-CN" altLang="en-US" dirty="0"/>
              <a:t>的</a:t>
            </a:r>
            <a:r>
              <a:rPr lang="en-US" altLang="zh-CN" dirty="0"/>
              <a:t>NC</a:t>
            </a:r>
            <a:r>
              <a:rPr lang="zh-CN" altLang="en-US" dirty="0"/>
              <a:t>、</a:t>
            </a:r>
            <a:r>
              <a:rPr lang="en-US" altLang="zh-CN" dirty="0"/>
              <a:t>CC</a:t>
            </a:r>
            <a:r>
              <a:rPr lang="zh-CN" altLang="en-US" dirty="0"/>
              <a:t>作用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6EFF38-4BFD-4432-9234-612DE2A9869F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15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728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03D44-75A0-4DA8-9D2A-5DDB97D1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53752"/>
            <a:ext cx="6851104" cy="1143000"/>
          </a:xfrm>
        </p:spPr>
        <p:txBody>
          <a:bodyPr/>
          <a:lstStyle/>
          <a:p>
            <a:pPr algn="l"/>
            <a:r>
              <a:rPr lang="zh-CN" altLang="en-US" dirty="0"/>
              <a:t>太阳中微子 </a:t>
            </a:r>
            <a:r>
              <a:rPr lang="en-US" altLang="zh-CN" dirty="0"/>
              <a:t>-- JUNO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765BC8-F848-4333-8360-27DE194B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9988"/>
            <a:ext cx="8229600" cy="2751060"/>
          </a:xfrm>
        </p:spPr>
        <p:txBody>
          <a:bodyPr/>
          <a:lstStyle/>
          <a:p>
            <a:r>
              <a:rPr lang="zh-CN" altLang="en-US" dirty="0"/>
              <a:t>大型液闪探测器，具有独特的优势</a:t>
            </a:r>
            <a:endParaRPr lang="en-US" altLang="zh-CN" dirty="0"/>
          </a:p>
          <a:p>
            <a:r>
              <a:rPr lang="zh-CN" altLang="en-US" dirty="0"/>
              <a:t>探测道：</a:t>
            </a:r>
            <a:r>
              <a:rPr lang="el-GR" altLang="zh-CN" dirty="0"/>
              <a:t>ν</a:t>
            </a:r>
            <a:r>
              <a:rPr lang="en-US" altLang="zh-CN" dirty="0"/>
              <a:t>-e</a:t>
            </a:r>
            <a:r>
              <a:rPr lang="zh-CN" altLang="en-US" dirty="0"/>
              <a:t>弹性散射</a:t>
            </a:r>
            <a:endParaRPr lang="en-US" altLang="zh-CN" dirty="0"/>
          </a:p>
          <a:p>
            <a:pPr lvl="1"/>
            <a:r>
              <a:rPr lang="en-US" altLang="zh-CN" dirty="0"/>
              <a:t>10</a:t>
            </a:r>
            <a:r>
              <a:rPr lang="zh-CN" altLang="en-US" dirty="0"/>
              <a:t>年</a:t>
            </a:r>
            <a:r>
              <a:rPr lang="en-US" altLang="zh-CN" dirty="0"/>
              <a:t>60,000</a:t>
            </a:r>
            <a:r>
              <a:rPr lang="zh-CN" altLang="en-US" dirty="0"/>
              <a:t>信号，</a:t>
            </a:r>
            <a:r>
              <a:rPr lang="en-US" altLang="zh-CN" dirty="0"/>
              <a:t>30,000</a:t>
            </a:r>
            <a:r>
              <a:rPr lang="zh-CN" altLang="en-US" dirty="0"/>
              <a:t>本底</a:t>
            </a:r>
            <a:endParaRPr lang="en-US" altLang="zh-CN" dirty="0"/>
          </a:p>
          <a:p>
            <a:pPr lvl="1"/>
            <a:r>
              <a:rPr lang="zh-CN" altLang="en-US" dirty="0"/>
              <a:t>研究真空振荡</a:t>
            </a:r>
            <a:r>
              <a:rPr lang="en-US" altLang="zh-CN" dirty="0"/>
              <a:t>-</a:t>
            </a:r>
            <a:r>
              <a:rPr lang="zh-CN" altLang="en-US" dirty="0"/>
              <a:t>物质效应共振区的转换</a:t>
            </a:r>
            <a:endParaRPr lang="en-US" altLang="zh-CN" dirty="0"/>
          </a:p>
          <a:p>
            <a:pPr lvl="1"/>
            <a:r>
              <a:rPr lang="zh-CN" altLang="en-US" dirty="0"/>
              <a:t>测量中微子振荡参数</a:t>
            </a:r>
            <a:r>
              <a:rPr lang="en-US" altLang="zh-CN" dirty="0"/>
              <a:t>sin</a:t>
            </a:r>
            <a:r>
              <a:rPr lang="en-US" altLang="zh-CN" baseline="30000" dirty="0"/>
              <a:t>2</a:t>
            </a:r>
            <a:r>
              <a:rPr lang="el-GR" altLang="zh-CN" dirty="0"/>
              <a:t>θ</a:t>
            </a:r>
            <a:r>
              <a:rPr lang="en-US" altLang="zh-CN" baseline="-25000" dirty="0"/>
              <a:t>12</a:t>
            </a:r>
            <a:r>
              <a:rPr lang="en-US" altLang="zh-CN" dirty="0"/>
              <a:t>, </a:t>
            </a:r>
            <a:r>
              <a:rPr lang="el-GR" altLang="zh-CN" dirty="0"/>
              <a:t>Δ</a:t>
            </a:r>
            <a:r>
              <a:rPr lang="en-US" altLang="zh-CN" dirty="0"/>
              <a:t>m</a:t>
            </a:r>
            <a:r>
              <a:rPr lang="en-US" altLang="zh-CN" baseline="30000" dirty="0"/>
              <a:t>2</a:t>
            </a:r>
            <a:r>
              <a:rPr lang="en-US" altLang="zh-CN" baseline="-25000" dirty="0"/>
              <a:t>21</a:t>
            </a:r>
          </a:p>
          <a:p>
            <a:pPr lvl="1"/>
            <a:r>
              <a:rPr lang="zh-CN" altLang="en-US" dirty="0">
                <a:solidFill>
                  <a:srgbClr val="FF0066"/>
                </a:solidFill>
              </a:rPr>
              <a:t>关键点：液闪极低本底控制</a:t>
            </a:r>
            <a:endParaRPr lang="en-US" altLang="zh-CN" dirty="0">
              <a:solidFill>
                <a:srgbClr val="FF0066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6EFF38-4BFD-4432-9234-612DE2A9869F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16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89F043-D983-4410-ACD0-7DE6AD8F8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61048"/>
            <a:ext cx="3977888" cy="27363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DA8522-4953-4F5A-80E3-AEDFD45A5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933056"/>
            <a:ext cx="3719785" cy="266429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A6FA51F-3F28-4318-A308-38CD683D3860}"/>
              </a:ext>
            </a:extLst>
          </p:cNvPr>
          <p:cNvSpPr/>
          <p:nvPr/>
        </p:nvSpPr>
        <p:spPr>
          <a:xfrm>
            <a:off x="3779912" y="64588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</a:rPr>
              <a:t>Chinese Physics C&gt; 2021, Vol. 45&gt; Issue(2) : 023004</a:t>
            </a:r>
            <a:endParaRPr lang="zh-CN" alt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28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03D44-75A0-4DA8-9D2A-5DDB97D1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53752"/>
            <a:ext cx="6851104" cy="1143000"/>
          </a:xfrm>
        </p:spPr>
        <p:txBody>
          <a:bodyPr/>
          <a:lstStyle/>
          <a:p>
            <a:pPr algn="l"/>
            <a:r>
              <a:rPr lang="zh-CN" altLang="en-US" dirty="0"/>
              <a:t>太阳中微子 </a:t>
            </a:r>
            <a:r>
              <a:rPr lang="en-US" altLang="zh-CN" dirty="0"/>
              <a:t>-- JUNO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765BC8-F848-4333-8360-27DE194B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448272"/>
          </a:xfrm>
        </p:spPr>
        <p:txBody>
          <a:bodyPr/>
          <a:lstStyle/>
          <a:p>
            <a:r>
              <a:rPr lang="zh-CN" altLang="en-US" dirty="0"/>
              <a:t>大型液闪探测器，具有独特的优势</a:t>
            </a:r>
            <a:endParaRPr lang="en-US" altLang="zh-CN" dirty="0"/>
          </a:p>
          <a:p>
            <a:r>
              <a:rPr lang="zh-CN" altLang="en-US" dirty="0"/>
              <a:t>探测道：</a:t>
            </a:r>
            <a:r>
              <a:rPr lang="el-GR" altLang="zh-CN" dirty="0"/>
              <a:t>ν</a:t>
            </a:r>
            <a:r>
              <a:rPr lang="en-US" altLang="zh-CN" dirty="0"/>
              <a:t>-</a:t>
            </a:r>
            <a:r>
              <a:rPr lang="en-US" altLang="zh-CN" baseline="30000" dirty="0"/>
              <a:t>13</a:t>
            </a:r>
            <a:r>
              <a:rPr lang="en-US" altLang="zh-CN" dirty="0"/>
              <a:t>C</a:t>
            </a:r>
            <a:r>
              <a:rPr lang="zh-CN" altLang="en-US" dirty="0"/>
              <a:t>的</a:t>
            </a:r>
            <a:r>
              <a:rPr lang="en-US" altLang="zh-CN" dirty="0"/>
              <a:t>NC</a:t>
            </a:r>
            <a:r>
              <a:rPr lang="zh-CN" altLang="en-US" dirty="0"/>
              <a:t>、</a:t>
            </a:r>
            <a:r>
              <a:rPr lang="en-US" altLang="zh-CN" dirty="0"/>
              <a:t>CC</a:t>
            </a:r>
            <a:r>
              <a:rPr lang="zh-CN" altLang="en-US" dirty="0"/>
              <a:t>作用</a:t>
            </a:r>
            <a:endParaRPr lang="en-US" altLang="zh-CN" dirty="0"/>
          </a:p>
          <a:p>
            <a:pPr lvl="1"/>
            <a:r>
              <a:rPr lang="en-US" altLang="zh-CN" baseline="30000" dirty="0"/>
              <a:t>13</a:t>
            </a:r>
            <a:r>
              <a:rPr lang="en-US" altLang="zh-CN" dirty="0"/>
              <a:t>C</a:t>
            </a:r>
            <a:r>
              <a:rPr lang="zh-CN" altLang="en-US" dirty="0"/>
              <a:t>有</a:t>
            </a:r>
            <a:r>
              <a:rPr lang="en-US" altLang="zh-CN" dirty="0"/>
              <a:t>1.1%</a:t>
            </a:r>
            <a:r>
              <a:rPr lang="zh-CN" altLang="en-US" dirty="0"/>
              <a:t>天然丰度，提供了新的测量手段</a:t>
            </a:r>
            <a:endParaRPr lang="en-US" altLang="zh-CN" dirty="0"/>
          </a:p>
          <a:p>
            <a:pPr lvl="1"/>
            <a:r>
              <a:rPr lang="en-US" altLang="zh-CN" dirty="0"/>
              <a:t>10</a:t>
            </a:r>
            <a:r>
              <a:rPr lang="zh-CN" altLang="en-US" dirty="0"/>
              <a:t>年超过</a:t>
            </a:r>
            <a:r>
              <a:rPr lang="en-US" altLang="zh-CN" dirty="0"/>
              <a:t>3000</a:t>
            </a:r>
            <a:r>
              <a:rPr lang="zh-CN" altLang="en-US" dirty="0"/>
              <a:t>个反应，</a:t>
            </a:r>
            <a:r>
              <a:rPr lang="en-US" altLang="zh-CN" dirty="0"/>
              <a:t>SNO</a:t>
            </a:r>
            <a:r>
              <a:rPr lang="zh-CN" altLang="en-US" dirty="0"/>
              <a:t>实验后新的独立测量</a:t>
            </a:r>
            <a:endParaRPr lang="en-US" altLang="zh-CN" dirty="0"/>
          </a:p>
          <a:p>
            <a:pPr lvl="1"/>
            <a:r>
              <a:rPr lang="zh-CN" altLang="en-US" dirty="0"/>
              <a:t>正在深入研究中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6EFF38-4BFD-4432-9234-612DE2A9869F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17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D4B19F-4949-435B-8866-4B5AD92EE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3" y="3933056"/>
            <a:ext cx="8711952" cy="1855172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1746774-AD26-437C-9298-782CC30692D1}"/>
              </a:ext>
            </a:extLst>
          </p:cNvPr>
          <p:cNvCxnSpPr/>
          <p:nvPr/>
        </p:nvCxnSpPr>
        <p:spPr bwMode="auto">
          <a:xfrm>
            <a:off x="899592" y="5085184"/>
            <a:ext cx="7704856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C796634-23A3-4D05-9257-58AC59FDEE64}"/>
              </a:ext>
            </a:extLst>
          </p:cNvPr>
          <p:cNvCxnSpPr/>
          <p:nvPr/>
        </p:nvCxnSpPr>
        <p:spPr bwMode="auto">
          <a:xfrm>
            <a:off x="899592" y="5661248"/>
            <a:ext cx="7704856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</p:spTree>
    <p:extLst>
      <p:ext uri="{BB962C8B-B14F-4D97-AF65-F5344CB8AC3E}">
        <p14:creationId xmlns:p14="http://schemas.microsoft.com/office/powerpoint/2010/main" val="3911663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03D44-75A0-4DA8-9D2A-5DDB97D1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太阳中微子 </a:t>
            </a:r>
            <a:r>
              <a:rPr lang="en-US" altLang="zh-CN" dirty="0"/>
              <a:t>– </a:t>
            </a:r>
            <a:r>
              <a:rPr lang="en-US" altLang="zh-CN" dirty="0" err="1"/>
              <a:t>PandaX</a:t>
            </a:r>
            <a:r>
              <a:rPr lang="en-US" altLang="zh-CN" dirty="0"/>
              <a:t> 4T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765BC8-F848-4333-8360-27DE194B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2686"/>
            <a:ext cx="8233794" cy="2032162"/>
          </a:xfrm>
        </p:spPr>
        <p:txBody>
          <a:bodyPr/>
          <a:lstStyle/>
          <a:p>
            <a:r>
              <a:rPr lang="zh-CN" altLang="en-US" b="1" dirty="0"/>
              <a:t>探测道</a:t>
            </a:r>
            <a:endParaRPr lang="en-US" altLang="zh-CN" b="1" dirty="0"/>
          </a:p>
          <a:p>
            <a:pPr lvl="1"/>
            <a:r>
              <a:rPr lang="el-GR" altLang="zh-CN" dirty="0"/>
              <a:t>ν</a:t>
            </a:r>
            <a:r>
              <a:rPr lang="en-US" altLang="zh-CN" dirty="0"/>
              <a:t>-e ES: </a:t>
            </a:r>
            <a:r>
              <a:rPr lang="zh-CN" altLang="en-US" dirty="0"/>
              <a:t>测量</a:t>
            </a:r>
            <a:r>
              <a:rPr lang="en-US" altLang="zh-CN" dirty="0"/>
              <a:t>pp neutrino</a:t>
            </a:r>
            <a:r>
              <a:rPr lang="zh-CN" altLang="en-US" dirty="0"/>
              <a:t>的流强，精度预期</a:t>
            </a:r>
            <a:r>
              <a:rPr lang="en-US" altLang="zh-CN" dirty="0"/>
              <a:t>20%</a:t>
            </a:r>
          </a:p>
          <a:p>
            <a:pPr lvl="1"/>
            <a:r>
              <a:rPr lang="el-GR" altLang="zh-CN" dirty="0"/>
              <a:t>ν</a:t>
            </a:r>
            <a:r>
              <a:rPr lang="en-US" altLang="zh-CN" dirty="0"/>
              <a:t>-</a:t>
            </a:r>
            <a:r>
              <a:rPr lang="en-US" altLang="zh-CN" dirty="0" err="1"/>
              <a:t>Xe</a:t>
            </a:r>
            <a:r>
              <a:rPr lang="en-US" altLang="zh-CN" dirty="0"/>
              <a:t> elastic coherent scattering</a:t>
            </a:r>
            <a:r>
              <a:rPr lang="zh-CN" altLang="en-US" dirty="0"/>
              <a:t>：要求低本底、低阈值，难度极大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E9EF3B-8947-4714-82B8-172410F892ED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18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CF7131FA-99C8-4BC7-ADA7-FBCB2CC57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517217"/>
            <a:ext cx="4392488" cy="28764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7EA009-BE52-41B3-8475-D483AF001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73152"/>
            <a:ext cx="1691053" cy="2599267"/>
          </a:xfrm>
          <a:prstGeom prst="rect">
            <a:avLst/>
          </a:prstGeom>
        </p:spPr>
      </p:pic>
      <p:graphicFrame>
        <p:nvGraphicFramePr>
          <p:cNvPr id="7" name="表格 15">
            <a:extLst>
              <a:ext uri="{FF2B5EF4-FFF2-40B4-BE49-F238E27FC236}">
                <a16:creationId xmlns:a16="http://schemas.microsoft.com/office/drawing/2014/main" id="{E5871CCB-FA78-428B-A496-899CCAD8D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810236"/>
              </p:ext>
            </p:extLst>
          </p:nvPr>
        </p:nvGraphicFramePr>
        <p:xfrm>
          <a:off x="6084168" y="3570378"/>
          <a:ext cx="2757936" cy="2823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091">
                  <a:extLst>
                    <a:ext uri="{9D8B030D-6E8A-4147-A177-3AD203B41FA5}">
                      <a16:colId xmlns:a16="http://schemas.microsoft.com/office/drawing/2014/main" val="2416710133"/>
                    </a:ext>
                  </a:extLst>
                </a:gridCol>
                <a:gridCol w="1748845">
                  <a:extLst>
                    <a:ext uri="{9D8B030D-6E8A-4147-A177-3AD203B41FA5}">
                      <a16:colId xmlns:a16="http://schemas.microsoft.com/office/drawing/2014/main" val="3310116775"/>
                    </a:ext>
                  </a:extLst>
                </a:gridCol>
              </a:tblGrid>
              <a:tr h="107175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recoil 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[keV]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PandaX-4T for two years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546173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~0.3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4682218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~6.4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849379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~73.8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3088328"/>
                  </a:ext>
                </a:extLst>
              </a:tr>
              <a:tr h="40865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~547.2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203918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A77A30DC-A22A-4BC3-B99B-661C0ABFB670}"/>
              </a:ext>
            </a:extLst>
          </p:cNvPr>
          <p:cNvSpPr txBox="1"/>
          <p:nvPr/>
        </p:nvSpPr>
        <p:spPr>
          <a:xfrm>
            <a:off x="3131840" y="619050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</a:rPr>
              <a:t>From </a:t>
            </a:r>
            <a:r>
              <a:rPr lang="zh-CN" altLang="en-US" sz="2000" dirty="0">
                <a:solidFill>
                  <a:schemeClr val="tx1"/>
                </a:solidFill>
              </a:rPr>
              <a:t>孟月</a:t>
            </a:r>
          </a:p>
        </p:txBody>
      </p:sp>
    </p:spTree>
    <p:extLst>
      <p:ext uri="{BB962C8B-B14F-4D97-AF65-F5344CB8AC3E}">
        <p14:creationId xmlns:p14="http://schemas.microsoft.com/office/powerpoint/2010/main" val="17036650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D18A428-5615-413C-98BB-A72E97281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88640"/>
            <a:ext cx="8118339" cy="640871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865DF-BAE1-4BBD-AE07-E01934F0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53752"/>
            <a:ext cx="6779096" cy="1143000"/>
          </a:xfrm>
        </p:spPr>
        <p:txBody>
          <a:bodyPr/>
          <a:lstStyle/>
          <a:p>
            <a:pPr algn="l"/>
            <a:r>
              <a:rPr lang="zh-CN" altLang="en-US" dirty="0"/>
              <a:t>太阳中微子 未来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B4F5A7-14B3-4ED6-923F-170347D2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6" y="1340768"/>
            <a:ext cx="8964488" cy="5184576"/>
          </a:xfrm>
        </p:spPr>
        <p:txBody>
          <a:bodyPr/>
          <a:lstStyle/>
          <a:p>
            <a:r>
              <a:rPr lang="zh-CN" altLang="en-US" dirty="0"/>
              <a:t>物理吸引力较好，但探测器难度大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国际竞争</a:t>
            </a:r>
            <a:endParaRPr lang="en-US" altLang="zh-CN" dirty="0"/>
          </a:p>
          <a:p>
            <a:pPr lvl="1"/>
            <a:r>
              <a:rPr lang="en-US" altLang="zh-CN" dirty="0"/>
              <a:t>JUNO</a:t>
            </a:r>
            <a:r>
              <a:rPr lang="zh-CN" altLang="en-US" dirty="0"/>
              <a:t>和</a:t>
            </a:r>
            <a:r>
              <a:rPr lang="en-US" altLang="zh-CN" dirty="0"/>
              <a:t>SK/HK</a:t>
            </a:r>
            <a:r>
              <a:rPr lang="zh-CN" altLang="en-US" dirty="0"/>
              <a:t>、锦屏实验在硼</a:t>
            </a:r>
            <a:r>
              <a:rPr lang="en-US" altLang="zh-CN" dirty="0"/>
              <a:t>8</a:t>
            </a:r>
            <a:r>
              <a:rPr lang="zh-CN" altLang="en-US" dirty="0"/>
              <a:t>中微子测量上有竞争也有互补</a:t>
            </a:r>
            <a:endParaRPr lang="en-US" altLang="zh-CN" dirty="0"/>
          </a:p>
          <a:p>
            <a:pPr lvl="1"/>
            <a:r>
              <a:rPr lang="zh-CN" altLang="en-US" dirty="0"/>
              <a:t>因统计量不足，</a:t>
            </a:r>
            <a:r>
              <a:rPr lang="en-US" altLang="zh-CN" dirty="0"/>
              <a:t>JUNO</a:t>
            </a:r>
            <a:r>
              <a:rPr lang="zh-CN" altLang="en-US" dirty="0"/>
              <a:t>在发现</a:t>
            </a:r>
            <a:r>
              <a:rPr lang="en-US" altLang="zh-CN" dirty="0"/>
              <a:t>hep</a:t>
            </a:r>
            <a:r>
              <a:rPr lang="zh-CN" altLang="en-US" dirty="0"/>
              <a:t>中微子上和</a:t>
            </a:r>
            <a:r>
              <a:rPr lang="en-US" altLang="zh-CN" dirty="0"/>
              <a:t>HK</a:t>
            </a:r>
            <a:r>
              <a:rPr lang="zh-CN" altLang="en-US" dirty="0"/>
              <a:t>、</a:t>
            </a:r>
            <a:r>
              <a:rPr lang="en-US" altLang="zh-CN" dirty="0"/>
              <a:t>DUNE</a:t>
            </a:r>
            <a:r>
              <a:rPr lang="zh-CN" altLang="en-US" dirty="0"/>
              <a:t>相比没有优势</a:t>
            </a:r>
            <a:endParaRPr lang="en-US" altLang="zh-CN" dirty="0"/>
          </a:p>
          <a:p>
            <a:pPr lvl="1"/>
            <a:r>
              <a:rPr lang="en-US" altLang="zh-CN" dirty="0"/>
              <a:t>JUNO</a:t>
            </a:r>
            <a:r>
              <a:rPr lang="zh-CN" altLang="en-US" dirty="0"/>
              <a:t>有通过铍</a:t>
            </a:r>
            <a:r>
              <a:rPr lang="en-US" altLang="zh-CN" dirty="0"/>
              <a:t>7</a:t>
            </a:r>
            <a:r>
              <a:rPr lang="zh-CN" altLang="en-US" dirty="0"/>
              <a:t>、</a:t>
            </a:r>
            <a:r>
              <a:rPr lang="en-US" altLang="zh-CN" dirty="0"/>
              <a:t>pp</a:t>
            </a:r>
            <a:r>
              <a:rPr lang="zh-CN" altLang="en-US" dirty="0"/>
              <a:t>中微子研究太阳内部周期活动的潜力</a:t>
            </a:r>
            <a:endParaRPr lang="en-US" altLang="zh-CN" dirty="0"/>
          </a:p>
          <a:p>
            <a:r>
              <a:rPr lang="zh-CN" altLang="en-US" dirty="0"/>
              <a:t>风险和难点</a:t>
            </a:r>
            <a:endParaRPr lang="en-US" altLang="zh-CN" dirty="0"/>
          </a:p>
          <a:p>
            <a:pPr lvl="1"/>
            <a:r>
              <a:rPr lang="zh-CN" altLang="en-US" dirty="0"/>
              <a:t>探测器极低本底的实现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271674E-49A1-439C-BC0D-5BDB3937DC86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19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241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7272808" cy="1143000"/>
          </a:xfrm>
        </p:spPr>
        <p:txBody>
          <a:bodyPr/>
          <a:lstStyle/>
          <a:p>
            <a:pPr algn="l"/>
            <a:r>
              <a:rPr lang="zh-CN" altLang="en-US" dirty="0"/>
              <a:t>科学问题</a:t>
            </a:r>
            <a:r>
              <a:rPr lang="en-US" altLang="zh-CN" dirty="0"/>
              <a:t>—</a:t>
            </a:r>
            <a:r>
              <a:rPr lang="zh-CN" altLang="en-US" dirty="0"/>
              <a:t>超新星爆发中微子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010" y="1412776"/>
            <a:ext cx="4906888" cy="4968551"/>
          </a:xfrm>
        </p:spPr>
        <p:txBody>
          <a:bodyPr/>
          <a:lstStyle/>
          <a:p>
            <a:r>
              <a:rPr lang="zh-CN" altLang="en-US" dirty="0"/>
              <a:t>超新星预警</a:t>
            </a:r>
            <a:endParaRPr lang="en-US" altLang="zh-CN" dirty="0"/>
          </a:p>
          <a:p>
            <a:pPr lvl="1"/>
            <a:r>
              <a:rPr lang="en-US" altLang="zh-CN" dirty="0"/>
              <a:t>Pre-SN neutrinos</a:t>
            </a:r>
          </a:p>
          <a:p>
            <a:pPr lvl="1"/>
            <a:r>
              <a:rPr lang="en-US" altLang="zh-CN" dirty="0"/>
              <a:t>SN burst neutrinos</a:t>
            </a:r>
          </a:p>
          <a:p>
            <a:r>
              <a:rPr lang="zh-CN" altLang="en-US" dirty="0"/>
              <a:t>天体物理</a:t>
            </a:r>
            <a:endParaRPr lang="en-US" altLang="zh-CN" dirty="0"/>
          </a:p>
          <a:p>
            <a:pPr lvl="1"/>
            <a:r>
              <a:rPr lang="zh-CN" altLang="en-US" dirty="0"/>
              <a:t>探索恒星演化的最终阶段</a:t>
            </a:r>
            <a:endParaRPr lang="en-US" altLang="zh-CN" dirty="0"/>
          </a:p>
          <a:p>
            <a:pPr lvl="1"/>
            <a:r>
              <a:rPr lang="zh-CN" altLang="en-US" dirty="0"/>
              <a:t>超新星爆发机制</a:t>
            </a:r>
            <a:endParaRPr lang="en-US" altLang="zh-CN" dirty="0"/>
          </a:p>
          <a:p>
            <a:r>
              <a:rPr lang="zh-CN" altLang="en-US" dirty="0"/>
              <a:t>中微子物理</a:t>
            </a:r>
            <a:endParaRPr lang="en-US" altLang="zh-CN" dirty="0"/>
          </a:p>
          <a:p>
            <a:pPr lvl="1"/>
            <a:r>
              <a:rPr lang="zh-CN" altLang="en-US" dirty="0"/>
              <a:t>绝对质量</a:t>
            </a:r>
            <a:endParaRPr lang="en-US" altLang="zh-CN" dirty="0"/>
          </a:p>
          <a:p>
            <a:pPr lvl="1"/>
            <a:r>
              <a:rPr lang="zh-CN" altLang="en-US" dirty="0"/>
              <a:t>质量顺序等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20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81CD58-D995-40DE-8A21-AA1BCAB98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22" y="2020755"/>
            <a:ext cx="4150804" cy="32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5338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D922B62-AE0E-41EA-AFE6-D01A49D2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80" y="3563932"/>
            <a:ext cx="4680520" cy="30813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7272808" cy="1143000"/>
          </a:xfrm>
        </p:spPr>
        <p:txBody>
          <a:bodyPr/>
          <a:lstStyle/>
          <a:p>
            <a:pPr algn="l"/>
            <a:r>
              <a:rPr lang="zh-CN" altLang="en-US" dirty="0"/>
              <a:t>超新星预警 </a:t>
            </a:r>
            <a:r>
              <a:rPr lang="en-US" altLang="zh-CN" dirty="0"/>
              <a:t>JUNO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31649"/>
            <a:ext cx="8712968" cy="2760863"/>
          </a:xfrm>
        </p:spPr>
        <p:txBody>
          <a:bodyPr/>
          <a:lstStyle/>
          <a:p>
            <a:r>
              <a:rPr lang="en-US" altLang="zh-CN" sz="2400" dirty="0"/>
              <a:t>Pre-SN@0.2 kpc</a:t>
            </a:r>
            <a:r>
              <a:rPr lang="zh-CN" altLang="en-US" sz="2400" dirty="0"/>
              <a:t>：</a:t>
            </a:r>
            <a:r>
              <a:rPr lang="en-US" altLang="zh-CN" sz="2400" dirty="0"/>
              <a:t>200-1000 IBDs in a day</a:t>
            </a:r>
          </a:p>
          <a:p>
            <a:r>
              <a:rPr lang="en-US" altLang="zh-CN" sz="2400" dirty="0"/>
              <a:t>SN burst@10 kpc: 5000 IBDs in several seconds</a:t>
            </a:r>
          </a:p>
          <a:p>
            <a:r>
              <a:rPr lang="en-US" altLang="zh-CN" sz="2400" dirty="0"/>
              <a:t>Developing a real-time monitor embedded in electronic boards and DAQ</a:t>
            </a:r>
          </a:p>
          <a:p>
            <a:pPr lvl="1"/>
            <a:r>
              <a:rPr lang="en-US" altLang="zh-CN" sz="1800" dirty="0"/>
              <a:t>Sensitive to pre-SN neutrinos within O(1 kpc) and SN burst neutrinos within O(100 kpc)</a:t>
            </a:r>
          </a:p>
          <a:p>
            <a:pPr lvl="1"/>
            <a:r>
              <a:rPr lang="en-US" altLang="zh-CN" sz="1800" dirty="0"/>
              <a:t>Early alerts to astronomy communities, e.g. SNEWS2.0</a:t>
            </a:r>
            <a:endParaRPr lang="zh-CN" altLang="en-US" sz="1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21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011764E-A29B-41B2-87D5-1B2D2A67E08F}"/>
              </a:ext>
            </a:extLst>
          </p:cNvPr>
          <p:cNvSpPr/>
          <p:nvPr/>
        </p:nvSpPr>
        <p:spPr>
          <a:xfrm>
            <a:off x="5724128" y="6517466"/>
            <a:ext cx="2843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Phys. Rev. D 94, 023006 (2016)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B079E60-6DEF-4267-9474-ADFAEE70F4F9}"/>
              </a:ext>
            </a:extLst>
          </p:cNvPr>
          <p:cNvSpPr/>
          <p:nvPr/>
        </p:nvSpPr>
        <p:spPr>
          <a:xfrm>
            <a:off x="5220072" y="3906363"/>
            <a:ext cx="2088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SN burst at 10 kpc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290F847-2B62-44DC-8ABA-1AB729FB7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77" y="3885607"/>
            <a:ext cx="3423103" cy="273066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FAE90ABC-D013-4735-975F-F80B05C81509}"/>
              </a:ext>
            </a:extLst>
          </p:cNvPr>
          <p:cNvSpPr/>
          <p:nvPr/>
        </p:nvSpPr>
        <p:spPr>
          <a:xfrm>
            <a:off x="1296144" y="3761225"/>
            <a:ext cx="2267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Pre-SN at 0.2 kpc</a:t>
            </a:r>
            <a:r>
              <a:rPr lang="zh-CN" altLang="en-US" sz="1400" dirty="0">
                <a:solidFill>
                  <a:schemeClr val="tx1"/>
                </a:solidFill>
              </a:rPr>
              <a:t>， </a:t>
            </a:r>
            <a:r>
              <a:rPr lang="en-US" altLang="zh-CN" sz="1400" dirty="0">
                <a:solidFill>
                  <a:schemeClr val="tx1"/>
                </a:solidFill>
              </a:rPr>
              <a:t>NO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D29B043-8F96-4B14-A319-C04853677B80}"/>
              </a:ext>
            </a:extLst>
          </p:cNvPr>
          <p:cNvSpPr/>
          <p:nvPr/>
        </p:nvSpPr>
        <p:spPr>
          <a:xfrm>
            <a:off x="1115616" y="6389543"/>
            <a:ext cx="1694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JCAP 05 (2020) 049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827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7272808" cy="1143000"/>
          </a:xfrm>
        </p:spPr>
        <p:txBody>
          <a:bodyPr/>
          <a:lstStyle/>
          <a:p>
            <a:pPr algn="l"/>
            <a:r>
              <a:rPr lang="zh-CN" altLang="en-US" dirty="0"/>
              <a:t>超新星爆发中微子 </a:t>
            </a:r>
            <a:r>
              <a:rPr lang="en-US" altLang="zh-CN" dirty="0"/>
              <a:t>JUNO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21134"/>
            <a:ext cx="4824536" cy="4988186"/>
          </a:xfrm>
        </p:spPr>
        <p:txBody>
          <a:bodyPr/>
          <a:lstStyle/>
          <a:p>
            <a:r>
              <a:rPr lang="en-US" altLang="zh-CN" dirty="0"/>
              <a:t>IBD</a:t>
            </a:r>
            <a:r>
              <a:rPr lang="zh-CN" altLang="en-US" dirty="0"/>
              <a:t>只对反电子中微子敏感</a:t>
            </a:r>
            <a:endParaRPr lang="en-US" altLang="zh-CN" dirty="0"/>
          </a:p>
          <a:p>
            <a:r>
              <a:rPr lang="zh-CN" altLang="en-US" dirty="0"/>
              <a:t>深入理解超新星爆发机制需要其他中微子的信息</a:t>
            </a:r>
            <a:endParaRPr lang="en-US" altLang="zh-CN" dirty="0"/>
          </a:p>
          <a:p>
            <a:r>
              <a:rPr lang="en-US" altLang="zh-CN" dirty="0"/>
              <a:t>JUNO</a:t>
            </a:r>
            <a:r>
              <a:rPr lang="zh-CN" altLang="en-US" dirty="0"/>
              <a:t>独特的优势：</a:t>
            </a:r>
            <a:endParaRPr lang="en-US" altLang="zh-CN" dirty="0"/>
          </a:p>
          <a:p>
            <a:pPr lvl="1"/>
            <a:r>
              <a:rPr lang="zh-CN" altLang="en-US" dirty="0"/>
              <a:t>同时探测</a:t>
            </a:r>
            <a:r>
              <a:rPr lang="en-US" altLang="zh-CN" dirty="0"/>
              <a:t>IBD</a:t>
            </a:r>
            <a:r>
              <a:rPr lang="zh-CN" altLang="en-US" dirty="0"/>
              <a:t>、</a:t>
            </a:r>
            <a:r>
              <a:rPr lang="en-US" altLang="zh-CN" dirty="0" err="1"/>
              <a:t>eES</a:t>
            </a:r>
            <a:r>
              <a:rPr lang="zh-CN" altLang="en-US" dirty="0"/>
              <a:t>、</a:t>
            </a:r>
            <a:r>
              <a:rPr lang="en-US" altLang="zh-CN" dirty="0" err="1"/>
              <a:t>pES</a:t>
            </a:r>
            <a:endParaRPr lang="en-US" altLang="zh-CN" dirty="0"/>
          </a:p>
          <a:p>
            <a:r>
              <a:rPr lang="zh-CN" altLang="en-US" dirty="0"/>
              <a:t>完成了模型无关的能谱反解，获得了所有味道中微子的能谱</a:t>
            </a:r>
            <a:endParaRPr lang="en-US" altLang="zh-CN" dirty="0"/>
          </a:p>
          <a:p>
            <a:pPr lvl="1"/>
            <a:r>
              <a:rPr lang="en-US" altLang="zh-CN" sz="1600" dirty="0"/>
              <a:t>Phys. Rev. D </a:t>
            </a:r>
            <a:r>
              <a:rPr lang="en-US" altLang="zh-CN" sz="1600" b="1" dirty="0"/>
              <a:t>99</a:t>
            </a:r>
            <a:r>
              <a:rPr lang="en-US" altLang="zh-CN" sz="1600" dirty="0"/>
              <a:t>, 123009</a:t>
            </a:r>
            <a:r>
              <a:rPr lang="zh-CN" altLang="en-US" sz="1600" dirty="0"/>
              <a:t>，</a:t>
            </a:r>
            <a:r>
              <a:rPr lang="en-US" altLang="zh-CN" sz="1600" dirty="0"/>
              <a:t>2019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22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5D0C63-DA87-4E32-B111-DD5F9849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017" y="1060193"/>
            <a:ext cx="4042792" cy="560910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AA400B5-9433-40AF-B49C-2E58D182F508}"/>
              </a:ext>
            </a:extLst>
          </p:cNvPr>
          <p:cNvSpPr txBox="1"/>
          <p:nvPr/>
        </p:nvSpPr>
        <p:spPr>
          <a:xfrm>
            <a:off x="6804248" y="14127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/>
                </a:solidFill>
              </a:rPr>
              <a:t>模型无关的反解中微子能谱</a:t>
            </a:r>
          </a:p>
        </p:txBody>
      </p:sp>
    </p:spTree>
    <p:extLst>
      <p:ext uri="{BB962C8B-B14F-4D97-AF65-F5344CB8AC3E}">
        <p14:creationId xmlns:p14="http://schemas.microsoft.com/office/powerpoint/2010/main" val="6314728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7272808" cy="1143000"/>
          </a:xfrm>
        </p:spPr>
        <p:txBody>
          <a:bodyPr/>
          <a:lstStyle/>
          <a:p>
            <a:pPr algn="l"/>
            <a:r>
              <a:rPr lang="zh-CN" altLang="en-US" dirty="0"/>
              <a:t>超新星爆发中微子 </a:t>
            </a:r>
            <a:r>
              <a:rPr lang="en-US" altLang="zh-CN" dirty="0"/>
              <a:t>PandaX-4T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2304256"/>
          </a:xfrm>
        </p:spPr>
        <p:txBody>
          <a:bodyPr/>
          <a:lstStyle/>
          <a:p>
            <a:r>
              <a:rPr lang="zh-CN" altLang="en-US" dirty="0"/>
              <a:t>探测</a:t>
            </a:r>
            <a:r>
              <a:rPr lang="el-GR" altLang="zh-CN" dirty="0"/>
              <a:t>ν</a:t>
            </a:r>
            <a:r>
              <a:rPr lang="en-US" altLang="zh-CN" dirty="0"/>
              <a:t>-</a:t>
            </a:r>
            <a:r>
              <a:rPr lang="en-US" altLang="zh-CN" dirty="0" err="1"/>
              <a:t>Xe</a:t>
            </a:r>
            <a:r>
              <a:rPr lang="zh-CN" altLang="en-US" dirty="0"/>
              <a:t>弹性相干散射信号</a:t>
            </a:r>
            <a:endParaRPr lang="en-US" altLang="zh-CN" dirty="0"/>
          </a:p>
          <a:p>
            <a:pPr lvl="1"/>
            <a:r>
              <a:rPr lang="zh-CN" altLang="en-US" dirty="0"/>
              <a:t>爆发后</a:t>
            </a:r>
            <a:r>
              <a:rPr lang="en-US" altLang="zh-CN" dirty="0"/>
              <a:t>0-1s</a:t>
            </a:r>
            <a:r>
              <a:rPr lang="zh-CN" altLang="en-US" dirty="0"/>
              <a:t>：</a:t>
            </a:r>
            <a:r>
              <a:rPr lang="en-US" altLang="zh-CN" dirty="0"/>
              <a:t>fiducial volume</a:t>
            </a:r>
            <a:r>
              <a:rPr lang="zh-CN" altLang="en-US" dirty="0"/>
              <a:t>中可探测到约</a:t>
            </a:r>
            <a:r>
              <a:rPr lang="en-US" altLang="zh-CN" dirty="0"/>
              <a:t>10</a:t>
            </a:r>
            <a:r>
              <a:rPr lang="zh-CN" altLang="en-US" dirty="0"/>
              <a:t>个事例</a:t>
            </a:r>
            <a:endParaRPr lang="en-US" altLang="zh-CN" dirty="0"/>
          </a:p>
          <a:p>
            <a:pPr lvl="1"/>
            <a:r>
              <a:rPr lang="en-US" altLang="zh-CN" dirty="0" err="1"/>
              <a:t>PandaX</a:t>
            </a:r>
            <a:r>
              <a:rPr lang="en-US" altLang="zh-CN" dirty="0"/>
              <a:t>-II</a:t>
            </a:r>
            <a:r>
              <a:rPr lang="zh-CN" altLang="en-US" dirty="0"/>
              <a:t>本底：</a:t>
            </a:r>
            <a:r>
              <a:rPr lang="en-US" altLang="zh-CN" dirty="0"/>
              <a:t>O(0.01) Hz</a:t>
            </a:r>
          </a:p>
          <a:p>
            <a:pPr lvl="1"/>
            <a:r>
              <a:rPr lang="zh-CN" altLang="en-US" dirty="0"/>
              <a:t>超新星预警</a:t>
            </a:r>
            <a:endParaRPr lang="en-US" altLang="zh-CN" dirty="0"/>
          </a:p>
          <a:p>
            <a:pPr lvl="1"/>
            <a:r>
              <a:rPr lang="zh-CN" altLang="en-US" dirty="0"/>
              <a:t>测量</a:t>
            </a:r>
            <a:r>
              <a:rPr lang="en-US" altLang="zh-CN" dirty="0"/>
              <a:t>SN</a:t>
            </a:r>
            <a:r>
              <a:rPr lang="zh-CN" altLang="en-US" dirty="0"/>
              <a:t>中微子绝对流强 新的手段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23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55B978D-73A6-43DD-8571-80C205803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348880"/>
            <a:ext cx="2602632" cy="447273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EE6277E-002F-48B3-9638-537CB6E58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573015"/>
            <a:ext cx="4248472" cy="28922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2EEEE18-C64E-40FD-824E-71283D1D15C2}"/>
              </a:ext>
            </a:extLst>
          </p:cNvPr>
          <p:cNvSpPr txBox="1"/>
          <p:nvPr/>
        </p:nvSpPr>
        <p:spPr>
          <a:xfrm>
            <a:off x="1544111" y="623444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From </a:t>
            </a:r>
            <a:r>
              <a:rPr lang="zh-CN" altLang="en-US" sz="2400" dirty="0">
                <a:solidFill>
                  <a:schemeClr val="tx1"/>
                </a:solidFill>
              </a:rPr>
              <a:t>周宁</a:t>
            </a:r>
          </a:p>
        </p:txBody>
      </p:sp>
    </p:spTree>
    <p:extLst>
      <p:ext uri="{BB962C8B-B14F-4D97-AF65-F5344CB8AC3E}">
        <p14:creationId xmlns:p14="http://schemas.microsoft.com/office/powerpoint/2010/main" val="26656933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7272808" cy="1143000"/>
          </a:xfrm>
        </p:spPr>
        <p:txBody>
          <a:bodyPr/>
          <a:lstStyle/>
          <a:p>
            <a:pPr algn="l"/>
            <a:r>
              <a:rPr lang="zh-CN" altLang="en-US" dirty="0"/>
              <a:t>超新星爆发中微子 未来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7"/>
          </a:xfrm>
        </p:spPr>
        <p:txBody>
          <a:bodyPr/>
          <a:lstStyle/>
          <a:p>
            <a:r>
              <a:rPr lang="zh-CN" altLang="en-US" dirty="0"/>
              <a:t>发展前景</a:t>
            </a:r>
            <a:endParaRPr lang="en-US" altLang="zh-CN" dirty="0"/>
          </a:p>
          <a:p>
            <a:pPr lvl="1"/>
            <a:r>
              <a:rPr lang="zh-CN" altLang="en-US" dirty="0"/>
              <a:t>完成在线的超新星预警系统，并与其它实验共同实现对下一次超新星爆发的预警和多信使观测</a:t>
            </a:r>
            <a:endParaRPr lang="en-US" altLang="zh-CN" dirty="0"/>
          </a:p>
          <a:p>
            <a:pPr lvl="1"/>
            <a:r>
              <a:rPr lang="zh-CN" altLang="en-US" dirty="0"/>
              <a:t>继续研究观测结果在超新星物理中的应用</a:t>
            </a:r>
            <a:endParaRPr lang="en-US" altLang="zh-CN" dirty="0"/>
          </a:p>
          <a:p>
            <a:r>
              <a:rPr lang="zh-CN" altLang="en-US" dirty="0"/>
              <a:t>国际竞争</a:t>
            </a:r>
            <a:endParaRPr lang="en-US" altLang="zh-CN" dirty="0"/>
          </a:p>
          <a:p>
            <a:pPr lvl="1"/>
            <a:r>
              <a:rPr lang="en-US" altLang="zh-CN" dirty="0"/>
              <a:t>JUNO</a:t>
            </a:r>
            <a:r>
              <a:rPr lang="zh-CN" altLang="en-US" dirty="0"/>
              <a:t>、</a:t>
            </a:r>
            <a:r>
              <a:rPr lang="en-US" altLang="zh-CN" dirty="0" err="1"/>
              <a:t>SuperK-Gd</a:t>
            </a:r>
            <a:r>
              <a:rPr lang="zh-CN" altLang="en-US" dirty="0"/>
              <a:t>、</a:t>
            </a:r>
            <a:r>
              <a:rPr lang="en-US" altLang="zh-CN" dirty="0" err="1"/>
              <a:t>HyperK</a:t>
            </a:r>
            <a:r>
              <a:rPr lang="zh-CN" altLang="en-US" dirty="0"/>
              <a:t>、</a:t>
            </a:r>
            <a:r>
              <a:rPr lang="en-US" altLang="zh-CN" dirty="0"/>
              <a:t>DUNE</a:t>
            </a:r>
            <a:r>
              <a:rPr lang="zh-CN" altLang="en-US" dirty="0"/>
              <a:t>探测手段互补</a:t>
            </a:r>
            <a:endParaRPr lang="en-US" altLang="zh-CN" dirty="0"/>
          </a:p>
          <a:p>
            <a:pPr lvl="1"/>
            <a:r>
              <a:rPr lang="en-US" altLang="zh-CN" dirty="0"/>
              <a:t>JUNO (</a:t>
            </a:r>
            <a:r>
              <a:rPr lang="en-US" altLang="zh-CN" dirty="0" err="1"/>
              <a:t>pES</a:t>
            </a:r>
            <a:r>
              <a:rPr lang="en-US" altLang="zh-CN" dirty="0"/>
              <a:t>)</a:t>
            </a:r>
            <a:r>
              <a:rPr lang="zh-CN" altLang="en-US" dirty="0"/>
              <a:t>作用道有独特优势</a:t>
            </a:r>
            <a:endParaRPr lang="en-US" altLang="zh-CN" dirty="0"/>
          </a:p>
          <a:p>
            <a:r>
              <a:rPr lang="zh-CN" altLang="en-US" dirty="0"/>
              <a:t>风险和难点</a:t>
            </a:r>
            <a:endParaRPr lang="en-US" altLang="zh-CN" dirty="0"/>
          </a:p>
          <a:p>
            <a:pPr lvl="1"/>
            <a:r>
              <a:rPr lang="zh-CN" altLang="en-US" dirty="0"/>
              <a:t>未来</a:t>
            </a:r>
            <a:r>
              <a:rPr lang="en-US" altLang="zh-CN" dirty="0"/>
              <a:t>20-30</a:t>
            </a:r>
            <a:r>
              <a:rPr lang="zh-CN" altLang="en-US" dirty="0"/>
              <a:t>年没有银河系内或附近的超新星爆发</a:t>
            </a:r>
            <a:endParaRPr lang="en-US" altLang="zh-CN" dirty="0"/>
          </a:p>
          <a:p>
            <a:pPr lvl="1"/>
            <a:r>
              <a:rPr lang="zh-CN" altLang="en-US" dirty="0"/>
              <a:t>观测到大量超新星爆发中微子事例后，怎样掌握超新星物理解释权？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24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0640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7056784" cy="1143000"/>
          </a:xfrm>
        </p:spPr>
        <p:txBody>
          <a:bodyPr/>
          <a:lstStyle/>
          <a:p>
            <a:pPr algn="l"/>
            <a:r>
              <a:rPr lang="zh-CN" altLang="en-US" dirty="0"/>
              <a:t>科学问题</a:t>
            </a:r>
            <a:r>
              <a:rPr lang="en-US" altLang="zh-CN" dirty="0"/>
              <a:t>—</a:t>
            </a:r>
            <a:r>
              <a:rPr lang="zh-CN" altLang="en-US" dirty="0"/>
              <a:t>超新星遗迹中微子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2664295"/>
          </a:xfrm>
        </p:spPr>
        <p:txBody>
          <a:bodyPr/>
          <a:lstStyle/>
          <a:p>
            <a:r>
              <a:rPr lang="zh-CN" altLang="en-US" dirty="0"/>
              <a:t>来自过去的超新星爆发，携带了宇宙演化的信息</a:t>
            </a:r>
            <a:endParaRPr lang="en-US" altLang="zh-CN" dirty="0"/>
          </a:p>
          <a:p>
            <a:pPr lvl="1"/>
            <a:r>
              <a:rPr lang="en-US" altLang="zh-CN" dirty="0"/>
              <a:t>~10 </a:t>
            </a:r>
            <a:r>
              <a:rPr lang="el-GR" altLang="zh-CN" dirty="0"/>
              <a:t>ν</a:t>
            </a:r>
            <a:r>
              <a:rPr lang="en-US" altLang="zh-CN" dirty="0"/>
              <a:t>/cm</a:t>
            </a:r>
            <a:r>
              <a:rPr lang="en-US" altLang="zh-CN" baseline="30000" dirty="0"/>
              <a:t>2</a:t>
            </a:r>
            <a:r>
              <a:rPr lang="en-US" altLang="zh-CN" dirty="0"/>
              <a:t>/s</a:t>
            </a:r>
          </a:p>
          <a:p>
            <a:r>
              <a:rPr lang="zh-CN" altLang="en-US" dirty="0"/>
              <a:t>尚未被探测到，</a:t>
            </a:r>
            <a:r>
              <a:rPr lang="en-US" altLang="zh-CN" dirty="0"/>
              <a:t>leading experiment</a:t>
            </a:r>
            <a:r>
              <a:rPr lang="zh-CN" altLang="en-US" dirty="0"/>
              <a:t>：</a:t>
            </a:r>
            <a:r>
              <a:rPr lang="en-US" altLang="zh-CN" dirty="0" err="1"/>
              <a:t>SuperK</a:t>
            </a:r>
            <a:endParaRPr lang="en-US" altLang="zh-CN" dirty="0"/>
          </a:p>
          <a:p>
            <a:pPr lvl="1"/>
            <a:r>
              <a:rPr lang="en-US" altLang="zh-CN" dirty="0" err="1"/>
              <a:t>SuperK-Gd</a:t>
            </a:r>
            <a:r>
              <a:rPr lang="zh-CN" altLang="en-US" dirty="0"/>
              <a:t>的主要科学目标之一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25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29F92E-43F4-48ED-9A06-B05A3B142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848" y="3146438"/>
            <a:ext cx="5651464" cy="347849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0086AB8-776F-4E40-821C-1E08C361F678}"/>
              </a:ext>
            </a:extLst>
          </p:cNvPr>
          <p:cNvSpPr txBox="1"/>
          <p:nvPr/>
        </p:nvSpPr>
        <p:spPr>
          <a:xfrm>
            <a:off x="2987824" y="34311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SK-IV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1881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6480720" cy="1143000"/>
          </a:xfrm>
        </p:spPr>
        <p:txBody>
          <a:bodyPr/>
          <a:lstStyle/>
          <a:p>
            <a:pPr algn="l"/>
            <a:r>
              <a:rPr lang="zh-CN" altLang="en-US" dirty="0"/>
              <a:t>超新星遗迹中微子</a:t>
            </a:r>
            <a:r>
              <a:rPr lang="en-US" altLang="zh-CN" dirty="0"/>
              <a:t>—JUNO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088231"/>
          </a:xfrm>
        </p:spPr>
        <p:txBody>
          <a:bodyPr/>
          <a:lstStyle/>
          <a:p>
            <a:r>
              <a:rPr lang="zh-CN" altLang="en-US" sz="2400" dirty="0"/>
              <a:t>信号：大于</a:t>
            </a:r>
            <a:r>
              <a:rPr lang="en-US" altLang="zh-CN" sz="2400" dirty="0"/>
              <a:t>11 MeV</a:t>
            </a:r>
            <a:r>
              <a:rPr lang="zh-CN" altLang="en-US" sz="2400" dirty="0"/>
              <a:t>的能区，每年</a:t>
            </a:r>
            <a:r>
              <a:rPr lang="en-US" altLang="zh-CN" sz="2400" dirty="0"/>
              <a:t>2-4</a:t>
            </a:r>
            <a:r>
              <a:rPr lang="zh-CN" altLang="en-US" sz="2400" dirty="0"/>
              <a:t>个</a:t>
            </a:r>
            <a:r>
              <a:rPr lang="en-US" altLang="zh-CN" sz="2400" dirty="0"/>
              <a:t>IBD</a:t>
            </a:r>
          </a:p>
          <a:p>
            <a:r>
              <a:rPr lang="zh-CN" altLang="en-US" sz="2400" dirty="0"/>
              <a:t>本底：详细研究了大气中微子中性流产物，提出了在线本底测量方法</a:t>
            </a:r>
            <a:endParaRPr lang="en-US" altLang="zh-CN" sz="2400" dirty="0"/>
          </a:p>
          <a:p>
            <a:r>
              <a:rPr lang="en-US" altLang="zh-CN" sz="2400" dirty="0"/>
              <a:t>DSNB</a:t>
            </a:r>
            <a:r>
              <a:rPr lang="zh-CN" altLang="en-US" sz="2400" dirty="0"/>
              <a:t>平均能量</a:t>
            </a:r>
            <a:r>
              <a:rPr lang="en-US" altLang="zh-CN" sz="2400" dirty="0"/>
              <a:t>15 MeV</a:t>
            </a:r>
            <a:r>
              <a:rPr lang="zh-CN" altLang="en-US" sz="2400" dirty="0"/>
              <a:t>时，发现</a:t>
            </a:r>
            <a:r>
              <a:rPr lang="en-US" altLang="zh-CN" sz="2400" dirty="0"/>
              <a:t>DSNB</a:t>
            </a:r>
            <a:r>
              <a:rPr lang="zh-CN" altLang="en-US" sz="2400" dirty="0"/>
              <a:t>的灵敏度</a:t>
            </a:r>
            <a:r>
              <a:rPr lang="en-US" altLang="zh-CN" sz="2400" dirty="0"/>
              <a:t>10</a:t>
            </a:r>
            <a:r>
              <a:rPr lang="zh-CN" altLang="en-US" sz="2400" dirty="0"/>
              <a:t>年</a:t>
            </a:r>
            <a:r>
              <a:rPr lang="en-US" altLang="zh-CN" sz="2400" dirty="0"/>
              <a:t>3</a:t>
            </a:r>
            <a:r>
              <a:rPr lang="el-GR" altLang="zh-CN" sz="2400" dirty="0"/>
              <a:t>σ</a:t>
            </a:r>
            <a:endParaRPr lang="en-US" altLang="zh-CN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26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533E61D-6E01-48D9-94AE-B8764189C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96952"/>
            <a:ext cx="6912768" cy="341307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0DB9E32-0283-49B6-A1F7-86A0CD16DF56}"/>
              </a:ext>
            </a:extLst>
          </p:cNvPr>
          <p:cNvSpPr/>
          <p:nvPr/>
        </p:nvSpPr>
        <p:spPr>
          <a:xfrm>
            <a:off x="2915816" y="623789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0" i="1" dirty="0" err="1">
                <a:solidFill>
                  <a:schemeClr val="tx1"/>
                </a:solidFill>
                <a:latin typeface="-apple-system"/>
              </a:rPr>
              <a:t>Phys.Rev.D</a:t>
            </a:r>
            <a:r>
              <a:rPr lang="en-US" altLang="zh-CN" sz="1800" b="0" dirty="0">
                <a:solidFill>
                  <a:schemeClr val="tx1"/>
                </a:solidFill>
                <a:latin typeface="-apple-system"/>
              </a:rPr>
              <a:t> 103 (2021) 5, 053001</a:t>
            </a:r>
            <a:r>
              <a:rPr lang="en-US" altLang="zh-CN" sz="1800" b="0">
                <a:solidFill>
                  <a:schemeClr val="tx1"/>
                </a:solidFill>
                <a:latin typeface="-apple-system"/>
              </a:rPr>
              <a:t>, 053002</a:t>
            </a:r>
            <a:r>
              <a:rPr lang="zh-CN" altLang="en-US" sz="1800" b="0">
                <a:solidFill>
                  <a:schemeClr val="tx1"/>
                </a:solidFill>
                <a:latin typeface="-apple-system"/>
              </a:rPr>
              <a:t> 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1386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7272808" cy="1143000"/>
          </a:xfrm>
        </p:spPr>
        <p:txBody>
          <a:bodyPr/>
          <a:lstStyle/>
          <a:p>
            <a:pPr algn="l"/>
            <a:r>
              <a:rPr lang="zh-CN" altLang="en-US" dirty="0"/>
              <a:t>超新星遗迹中微子 未来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5081" y="1484784"/>
            <a:ext cx="8712968" cy="4680520"/>
          </a:xfrm>
        </p:spPr>
        <p:txBody>
          <a:bodyPr/>
          <a:lstStyle/>
          <a:p>
            <a:r>
              <a:rPr lang="zh-CN" altLang="en-US" dirty="0"/>
              <a:t>未来</a:t>
            </a:r>
            <a:endParaRPr lang="en-US" altLang="zh-CN" dirty="0"/>
          </a:p>
          <a:p>
            <a:pPr lvl="1"/>
            <a:r>
              <a:rPr lang="zh-CN" altLang="en-US" dirty="0"/>
              <a:t>大气中微子中性流相互作用物理研究</a:t>
            </a:r>
            <a:endParaRPr lang="en-US" altLang="zh-CN" dirty="0"/>
          </a:p>
          <a:p>
            <a:pPr lvl="1"/>
            <a:r>
              <a:rPr lang="zh-CN" altLang="en-US" dirty="0"/>
              <a:t>发展新的分析技术以压低或在线测量本底</a:t>
            </a:r>
            <a:endParaRPr lang="en-US" altLang="zh-CN" dirty="0"/>
          </a:p>
          <a:p>
            <a:r>
              <a:rPr lang="zh-CN" altLang="en-US" dirty="0"/>
              <a:t>国际竞争</a:t>
            </a:r>
            <a:endParaRPr lang="en-US" altLang="zh-CN" dirty="0"/>
          </a:p>
          <a:p>
            <a:pPr lvl="1"/>
            <a:r>
              <a:rPr lang="en-US" altLang="zh-CN" dirty="0" err="1"/>
              <a:t>SuperK-Gd</a:t>
            </a:r>
            <a:r>
              <a:rPr lang="zh-CN" altLang="en-US" dirty="0"/>
              <a:t>，已掺入</a:t>
            </a:r>
            <a:r>
              <a:rPr lang="en-US" altLang="zh-CN" dirty="0"/>
              <a:t>0.011%</a:t>
            </a:r>
            <a:r>
              <a:rPr lang="zh-CN" altLang="en-US" dirty="0"/>
              <a:t>的</a:t>
            </a:r>
            <a:r>
              <a:rPr lang="en-US" altLang="zh-CN" dirty="0"/>
              <a:t>Gd</a:t>
            </a:r>
            <a:r>
              <a:rPr lang="en-US" altLang="zh-CN" baseline="-25000" dirty="0"/>
              <a:t>2</a:t>
            </a:r>
            <a:r>
              <a:rPr lang="en-US" altLang="zh-CN" dirty="0"/>
              <a:t>(SO</a:t>
            </a:r>
            <a:r>
              <a:rPr lang="en-US" altLang="zh-CN" baseline="-25000" dirty="0"/>
              <a:t>4</a:t>
            </a:r>
            <a:r>
              <a:rPr lang="en-US" altLang="zh-CN" dirty="0"/>
              <a:t>)</a:t>
            </a:r>
            <a:r>
              <a:rPr lang="en-US" altLang="zh-CN" baseline="-25000" dirty="0"/>
              <a:t>3</a:t>
            </a:r>
            <a:r>
              <a:rPr lang="zh-CN" altLang="en-US" dirty="0"/>
              <a:t>，最终将掺至</a:t>
            </a:r>
            <a:r>
              <a:rPr lang="en-US" altLang="zh-CN" dirty="0"/>
              <a:t>0.2%</a:t>
            </a:r>
            <a:r>
              <a:rPr lang="zh-CN" altLang="en-US" dirty="0"/>
              <a:t>，大幅度提高信号的探测效率和散裂本底的压低</a:t>
            </a:r>
            <a:endParaRPr lang="en-US" altLang="zh-CN" dirty="0"/>
          </a:p>
          <a:p>
            <a:pPr lvl="1"/>
            <a:r>
              <a:rPr lang="zh-CN" altLang="en-US" dirty="0"/>
              <a:t>与</a:t>
            </a:r>
            <a:r>
              <a:rPr lang="en-US" altLang="zh-CN" dirty="0" err="1"/>
              <a:t>SuperK-Gd</a:t>
            </a:r>
            <a:r>
              <a:rPr lang="zh-CN" altLang="en-US" dirty="0"/>
              <a:t>相比，</a:t>
            </a:r>
            <a:r>
              <a:rPr lang="en-US" altLang="zh-CN" dirty="0"/>
              <a:t>JUNO</a:t>
            </a:r>
            <a:r>
              <a:rPr lang="zh-CN" altLang="en-US" dirty="0"/>
              <a:t>能够更好的测量和鉴别大气中微子中性流带来的本底</a:t>
            </a:r>
            <a:endParaRPr lang="en-US" altLang="zh-CN" dirty="0"/>
          </a:p>
          <a:p>
            <a:r>
              <a:rPr lang="zh-CN" altLang="en-US" dirty="0"/>
              <a:t>风险和难点</a:t>
            </a:r>
            <a:endParaRPr lang="en-US" altLang="zh-CN" dirty="0"/>
          </a:p>
          <a:p>
            <a:pPr lvl="1"/>
            <a:r>
              <a:rPr lang="zh-CN" altLang="en-US" dirty="0"/>
              <a:t>难点：深入研究大气中微子中性流带来的本底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27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932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092F204-0928-4533-B8C5-0423FCE0C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1"/>
            <a:ext cx="5112568" cy="681675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7056784" cy="1143000"/>
          </a:xfrm>
        </p:spPr>
        <p:txBody>
          <a:bodyPr/>
          <a:lstStyle/>
          <a:p>
            <a:pPr algn="l"/>
            <a:r>
              <a:rPr lang="zh-CN" altLang="en-US" dirty="0"/>
              <a:t>未来：多信使天文学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28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296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D18A428-5615-413C-98BB-A72E97281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88640"/>
            <a:ext cx="8118339" cy="640871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2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886263C-8B04-4C18-BFF9-868FD2084E8C}"/>
              </a:ext>
            </a:extLst>
          </p:cNvPr>
          <p:cNvCxnSpPr/>
          <p:nvPr/>
        </p:nvCxnSpPr>
        <p:spPr bwMode="auto">
          <a:xfrm>
            <a:off x="4139952" y="1556792"/>
            <a:ext cx="936104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6459EEF-6DFC-4F3C-8EFE-D899CC85BA75}"/>
              </a:ext>
            </a:extLst>
          </p:cNvPr>
          <p:cNvCxnSpPr>
            <a:cxnSpLocks/>
          </p:cNvCxnSpPr>
          <p:nvPr/>
        </p:nvCxnSpPr>
        <p:spPr bwMode="auto">
          <a:xfrm>
            <a:off x="3275856" y="3717032"/>
            <a:ext cx="1512168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FAE9192-E479-4F5E-B57C-E5BE8BE8E703}"/>
              </a:ext>
            </a:extLst>
          </p:cNvPr>
          <p:cNvCxnSpPr>
            <a:cxnSpLocks/>
          </p:cNvCxnSpPr>
          <p:nvPr/>
        </p:nvCxnSpPr>
        <p:spPr bwMode="auto">
          <a:xfrm>
            <a:off x="5076056" y="1844824"/>
            <a:ext cx="2160240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1E5D5ED-F576-474F-9E9A-06B72C0C18DA}"/>
              </a:ext>
            </a:extLst>
          </p:cNvPr>
          <p:cNvCxnSpPr>
            <a:cxnSpLocks/>
          </p:cNvCxnSpPr>
          <p:nvPr/>
        </p:nvCxnSpPr>
        <p:spPr bwMode="auto">
          <a:xfrm>
            <a:off x="5292080" y="2924944"/>
            <a:ext cx="3024336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8A20677F-9CD1-4431-9642-569BCFBC7BF7}"/>
              </a:ext>
            </a:extLst>
          </p:cNvPr>
          <p:cNvSpPr txBox="1"/>
          <p:nvPr/>
        </p:nvSpPr>
        <p:spPr>
          <a:xfrm>
            <a:off x="2879812" y="371703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16%~18% precision by </a:t>
            </a:r>
            <a:r>
              <a:rPr lang="en-US" altLang="zh-CN" sz="1800" dirty="0" err="1">
                <a:solidFill>
                  <a:srgbClr val="FF0000"/>
                </a:solidFill>
              </a:rPr>
              <a:t>Borexino</a:t>
            </a:r>
            <a:r>
              <a:rPr lang="en-US" altLang="zh-CN" sz="1800" dirty="0">
                <a:solidFill>
                  <a:srgbClr val="FF0000"/>
                </a:solidFill>
              </a:rPr>
              <a:t> and </a:t>
            </a:r>
            <a:r>
              <a:rPr lang="en-US" altLang="zh-CN" sz="1800" dirty="0" err="1">
                <a:solidFill>
                  <a:srgbClr val="FF0000"/>
                </a:solidFill>
              </a:rPr>
              <a:t>KamLAND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504C29C-7083-4B3A-9226-EFD4B77E392B}"/>
              </a:ext>
            </a:extLst>
          </p:cNvPr>
          <p:cNvSpPr txBox="1"/>
          <p:nvPr/>
        </p:nvSpPr>
        <p:spPr>
          <a:xfrm>
            <a:off x="5576168" y="29399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Not observed yet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F806254-707B-4679-83B5-5A6DEF10F9B1}"/>
              </a:ext>
            </a:extLst>
          </p:cNvPr>
          <p:cNvSpPr txBox="1"/>
          <p:nvPr/>
        </p:nvSpPr>
        <p:spPr>
          <a:xfrm>
            <a:off x="3984107" y="983286"/>
            <a:ext cx="267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Nobel Prize 2002, 2015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A829305-04FF-4D92-9166-79ACEBE21269}"/>
              </a:ext>
            </a:extLst>
          </p:cNvPr>
          <p:cNvSpPr txBox="1"/>
          <p:nvPr/>
        </p:nvSpPr>
        <p:spPr>
          <a:xfrm>
            <a:off x="5700815" y="128330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Nobel Prize 2002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516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D18A428-5615-413C-98BB-A72E97281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88640"/>
            <a:ext cx="8118339" cy="640871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3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886263C-8B04-4C18-BFF9-868FD2084E8C}"/>
              </a:ext>
            </a:extLst>
          </p:cNvPr>
          <p:cNvCxnSpPr/>
          <p:nvPr/>
        </p:nvCxnSpPr>
        <p:spPr bwMode="auto">
          <a:xfrm>
            <a:off x="4139952" y="1556792"/>
            <a:ext cx="936104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6459EEF-6DFC-4F3C-8EFE-D899CC85BA75}"/>
              </a:ext>
            </a:extLst>
          </p:cNvPr>
          <p:cNvCxnSpPr>
            <a:cxnSpLocks/>
          </p:cNvCxnSpPr>
          <p:nvPr/>
        </p:nvCxnSpPr>
        <p:spPr bwMode="auto">
          <a:xfrm>
            <a:off x="3275856" y="3717032"/>
            <a:ext cx="1512168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FAE9192-E479-4F5E-B57C-E5BE8BE8E703}"/>
              </a:ext>
            </a:extLst>
          </p:cNvPr>
          <p:cNvCxnSpPr>
            <a:cxnSpLocks/>
          </p:cNvCxnSpPr>
          <p:nvPr/>
        </p:nvCxnSpPr>
        <p:spPr bwMode="auto">
          <a:xfrm>
            <a:off x="5076056" y="1844824"/>
            <a:ext cx="2160240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1E5D5ED-F576-474F-9E9A-06B72C0C18DA}"/>
              </a:ext>
            </a:extLst>
          </p:cNvPr>
          <p:cNvCxnSpPr>
            <a:cxnSpLocks/>
          </p:cNvCxnSpPr>
          <p:nvPr/>
        </p:nvCxnSpPr>
        <p:spPr bwMode="auto">
          <a:xfrm>
            <a:off x="5292080" y="2924944"/>
            <a:ext cx="3024336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8A20677F-9CD1-4431-9642-569BCFBC7BF7}"/>
              </a:ext>
            </a:extLst>
          </p:cNvPr>
          <p:cNvSpPr txBox="1"/>
          <p:nvPr/>
        </p:nvSpPr>
        <p:spPr>
          <a:xfrm>
            <a:off x="2879812" y="371703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16%~18% precision by </a:t>
            </a:r>
            <a:r>
              <a:rPr lang="en-US" altLang="zh-CN" sz="1800" dirty="0" err="1">
                <a:solidFill>
                  <a:srgbClr val="FF0000"/>
                </a:solidFill>
              </a:rPr>
              <a:t>Borexino</a:t>
            </a:r>
            <a:r>
              <a:rPr lang="en-US" altLang="zh-CN" sz="1800" dirty="0">
                <a:solidFill>
                  <a:srgbClr val="FF0000"/>
                </a:solidFill>
              </a:rPr>
              <a:t> and </a:t>
            </a:r>
            <a:r>
              <a:rPr lang="en-US" altLang="zh-CN" sz="1800" dirty="0" err="1">
                <a:solidFill>
                  <a:srgbClr val="FF0000"/>
                </a:solidFill>
              </a:rPr>
              <a:t>KamLAND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504C29C-7083-4B3A-9226-EFD4B77E392B}"/>
              </a:ext>
            </a:extLst>
          </p:cNvPr>
          <p:cNvSpPr txBox="1"/>
          <p:nvPr/>
        </p:nvSpPr>
        <p:spPr>
          <a:xfrm>
            <a:off x="5576168" y="29399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Not observed yet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F806254-707B-4679-83B5-5A6DEF10F9B1}"/>
              </a:ext>
            </a:extLst>
          </p:cNvPr>
          <p:cNvSpPr txBox="1"/>
          <p:nvPr/>
        </p:nvSpPr>
        <p:spPr>
          <a:xfrm>
            <a:off x="3984107" y="983286"/>
            <a:ext cx="267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Nobel Prize 2002, 2015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A829305-04FF-4D92-9166-79ACEBE21269}"/>
              </a:ext>
            </a:extLst>
          </p:cNvPr>
          <p:cNvSpPr txBox="1"/>
          <p:nvPr/>
        </p:nvSpPr>
        <p:spPr>
          <a:xfrm>
            <a:off x="5700815" y="128330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Nobel Prize 2002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D67ED94-5A7D-4B46-BCA8-3B6EF32FB883}"/>
              </a:ext>
            </a:extLst>
          </p:cNvPr>
          <p:cNvSpPr txBox="1"/>
          <p:nvPr/>
        </p:nvSpPr>
        <p:spPr>
          <a:xfrm>
            <a:off x="1668367" y="4830527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u="sng" dirty="0">
                <a:solidFill>
                  <a:schemeClr val="tx1"/>
                </a:solidFill>
              </a:rPr>
              <a:t>中微子穿透力强，携带了天体内部信息</a:t>
            </a:r>
          </a:p>
        </p:txBody>
      </p:sp>
    </p:spTree>
    <p:extLst>
      <p:ext uri="{BB962C8B-B14F-4D97-AF65-F5344CB8AC3E}">
        <p14:creationId xmlns:p14="http://schemas.microsoft.com/office/powerpoint/2010/main" val="35493888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6480720" cy="1143000"/>
          </a:xfrm>
        </p:spPr>
        <p:txBody>
          <a:bodyPr/>
          <a:lstStyle/>
          <a:p>
            <a:pPr algn="l"/>
            <a:r>
              <a:rPr lang="en-US" altLang="zh-CN" dirty="0"/>
              <a:t>JUNO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0032" y="1125970"/>
            <a:ext cx="4168317" cy="4525963"/>
          </a:xfrm>
        </p:spPr>
        <p:txBody>
          <a:bodyPr/>
          <a:lstStyle/>
          <a:p>
            <a:r>
              <a:rPr lang="zh-CN" altLang="en-US" dirty="0"/>
              <a:t>液闪探测器</a:t>
            </a:r>
            <a:endParaRPr lang="en-US" altLang="zh-CN" dirty="0"/>
          </a:p>
          <a:p>
            <a:pPr lvl="1"/>
            <a:r>
              <a:rPr lang="zh-CN" altLang="en-US" dirty="0"/>
              <a:t>反贝塔衰变：探测反电子中微子的黄金作用道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中微子</a:t>
            </a:r>
            <a:r>
              <a:rPr lang="en-US" altLang="zh-CN" dirty="0"/>
              <a:t>-</a:t>
            </a:r>
            <a:r>
              <a:rPr lang="zh-CN" altLang="en-US" dirty="0"/>
              <a:t>电子、质子弹性散射</a:t>
            </a:r>
            <a:endParaRPr lang="en-US" altLang="zh-CN" dirty="0"/>
          </a:p>
          <a:p>
            <a:pPr lvl="1"/>
            <a:r>
              <a:rPr lang="zh-CN" altLang="en-US" dirty="0"/>
              <a:t>中微子</a:t>
            </a:r>
            <a:r>
              <a:rPr lang="en-US" altLang="zh-CN" dirty="0"/>
              <a:t>-</a:t>
            </a:r>
            <a:r>
              <a:rPr lang="zh-CN" altLang="en-US" dirty="0"/>
              <a:t>碳核的中性流、带电流相互作用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4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F4BB0C-0B6F-4B73-B417-08E5E00BA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8" y="1041242"/>
            <a:ext cx="4576624" cy="3948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373BF33-4643-4F70-8C4D-595F825BD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396984"/>
            <a:ext cx="195088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03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DEBB4AD-CAF8-41AC-A03C-6CF5462A1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948268"/>
            <a:ext cx="7884368" cy="17758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6480720" cy="1143000"/>
          </a:xfrm>
        </p:spPr>
        <p:txBody>
          <a:bodyPr/>
          <a:lstStyle/>
          <a:p>
            <a:pPr algn="l"/>
            <a:r>
              <a:rPr lang="en-US" altLang="zh-CN" dirty="0"/>
              <a:t>JUNO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0032" y="1125971"/>
            <a:ext cx="4168317" cy="3822298"/>
          </a:xfrm>
        </p:spPr>
        <p:txBody>
          <a:bodyPr/>
          <a:lstStyle/>
          <a:p>
            <a:r>
              <a:rPr lang="zh-CN" altLang="en-US" dirty="0"/>
              <a:t>预计</a:t>
            </a:r>
            <a:r>
              <a:rPr lang="en-US" altLang="zh-CN" dirty="0"/>
              <a:t>2022</a:t>
            </a:r>
            <a:r>
              <a:rPr lang="zh-CN" altLang="en-US" dirty="0"/>
              <a:t>年底完成探测器建设</a:t>
            </a:r>
            <a:endParaRPr lang="en-US" altLang="zh-CN" dirty="0"/>
          </a:p>
          <a:p>
            <a:pPr lvl="1"/>
            <a:r>
              <a:rPr lang="zh-CN" altLang="en-US" dirty="0"/>
              <a:t>大型、高精度探测器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克服了以往液闪实验探测天体中微子最大的问题：</a:t>
            </a:r>
            <a:r>
              <a:rPr lang="zh-CN" altLang="en-US" u="sng" dirty="0">
                <a:solidFill>
                  <a:srgbClr val="FF0000"/>
                </a:solidFill>
              </a:rPr>
              <a:t>统计量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5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F4BB0C-0B6F-4B73-B417-08E5E00BA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8" y="1041242"/>
            <a:ext cx="4576624" cy="3948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1744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7B01BE-FC05-4263-8398-3216D27F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err="1"/>
              <a:t>PandaX</a:t>
            </a:r>
            <a:r>
              <a:rPr lang="en-US" altLang="zh-CN" dirty="0"/>
              <a:t>-II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11F093-8555-4516-9DE1-F7270147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706" y="1196752"/>
            <a:ext cx="5195093" cy="2940768"/>
          </a:xfrm>
        </p:spPr>
        <p:txBody>
          <a:bodyPr/>
          <a:lstStyle/>
          <a:p>
            <a:r>
              <a:rPr lang="zh-CN" altLang="en-US" dirty="0"/>
              <a:t>双相氙时间投影室探测器</a:t>
            </a:r>
            <a:endParaRPr lang="en-US" altLang="zh-CN" dirty="0"/>
          </a:p>
          <a:p>
            <a:pPr lvl="1"/>
            <a:r>
              <a:rPr lang="zh-CN" altLang="en-US" dirty="0"/>
              <a:t>核反冲、电子反冲信号</a:t>
            </a:r>
            <a:endParaRPr lang="en-US" altLang="zh-CN" dirty="0"/>
          </a:p>
          <a:p>
            <a:r>
              <a:rPr lang="zh-CN" altLang="en-US" dirty="0"/>
              <a:t>已完成所有数据集的分析</a:t>
            </a:r>
            <a:endParaRPr lang="en-US" altLang="zh-CN" dirty="0"/>
          </a:p>
          <a:p>
            <a:pPr lvl="1"/>
            <a:r>
              <a:rPr lang="en-US" altLang="zh-CN" dirty="0"/>
              <a:t>132 ton*day </a:t>
            </a:r>
          </a:p>
          <a:p>
            <a:r>
              <a:rPr lang="zh-CN" altLang="en-US" dirty="0"/>
              <a:t>给出了</a:t>
            </a:r>
            <a:r>
              <a:rPr lang="en-US" altLang="zh-CN" dirty="0"/>
              <a:t>WIMP</a:t>
            </a:r>
            <a:r>
              <a:rPr lang="zh-CN" altLang="en-US" dirty="0"/>
              <a:t>排除线，</a:t>
            </a:r>
            <a:r>
              <a:rPr lang="en-US" altLang="zh-CN" dirty="0"/>
              <a:t>solar axion</a:t>
            </a:r>
            <a:r>
              <a:rPr lang="zh-CN" altLang="en-US" dirty="0"/>
              <a:t>排除线等物理结果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81C49F-D8C0-4571-B862-EBCBF248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" y="1196752"/>
            <a:ext cx="3483406" cy="39405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8C80CE-A06A-4A97-BD92-F3471A17A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02508"/>
            <a:ext cx="2777834" cy="2550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F8C525B-E851-4166-ADCD-2B787195B0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98" y="4137520"/>
            <a:ext cx="2759808" cy="253534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AF2959E-DE85-41EA-94DD-2C4A0341D45E}"/>
              </a:ext>
            </a:extLst>
          </p:cNvPr>
          <p:cNvSpPr/>
          <p:nvPr/>
        </p:nvSpPr>
        <p:spPr>
          <a:xfrm>
            <a:off x="223117" y="6038308"/>
            <a:ext cx="2583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0" u="sng" dirty="0">
                <a:solidFill>
                  <a:srgbClr val="000000"/>
                </a:solidFill>
                <a:latin typeface="Lucida Grande"/>
              </a:rPr>
              <a:t>Chin. Phys. Lett. 2021, Vol. 38 Issue (1): 011301</a:t>
            </a:r>
            <a:endParaRPr lang="zh-CN" altLang="en-US" sz="1400" u="sng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502491C-E08C-463C-9F65-F5D6DECF6835}"/>
              </a:ext>
            </a:extLst>
          </p:cNvPr>
          <p:cNvSpPr/>
          <p:nvPr/>
        </p:nvSpPr>
        <p:spPr>
          <a:xfrm>
            <a:off x="-89217" y="5454302"/>
            <a:ext cx="3108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u="sng" dirty="0">
                <a:solidFill>
                  <a:schemeClr val="tx1"/>
                </a:solidFill>
                <a:latin typeface="inheri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Chinese Physics C</a:t>
            </a:r>
            <a:r>
              <a:rPr lang="en-US" altLang="zh-CN" sz="1600" b="0" u="sng" dirty="0">
                <a:solidFill>
                  <a:schemeClr val="tx1"/>
                </a:solidFill>
                <a:latin typeface="-apple-system"/>
              </a:rPr>
              <a:t>, </a:t>
            </a:r>
            <a:r>
              <a:rPr lang="en-US" altLang="zh-CN" sz="1600" b="0" u="sng" dirty="0">
                <a:solidFill>
                  <a:schemeClr val="tx1"/>
                </a:solidFill>
                <a:latin typeface="inheri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44</a:t>
            </a:r>
            <a:r>
              <a:rPr lang="en-US" altLang="zh-CN" sz="1600" b="0" u="sng" dirty="0">
                <a:solidFill>
                  <a:schemeClr val="tx1"/>
                </a:solidFill>
                <a:latin typeface="-apple-system"/>
              </a:rPr>
              <a:t>, </a:t>
            </a:r>
            <a:r>
              <a:rPr lang="en-US" altLang="zh-CN" sz="1600" b="0" u="sng" dirty="0">
                <a:solidFill>
                  <a:schemeClr val="tx1"/>
                </a:solidFill>
                <a:latin typeface="inheri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Number 12</a:t>
            </a:r>
            <a:endParaRPr lang="zh-CN" altLang="en-US" sz="1600" u="sng" dirty="0">
              <a:solidFill>
                <a:schemeClr val="tx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A002271-A5AF-47A6-BF09-FDDB2607D4D2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6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104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6480720" cy="1143000"/>
          </a:xfrm>
        </p:spPr>
        <p:txBody>
          <a:bodyPr/>
          <a:lstStyle/>
          <a:p>
            <a:pPr algn="l"/>
            <a:r>
              <a:rPr lang="en-US" altLang="zh-CN" dirty="0"/>
              <a:t>PandaX-4T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3968" y="1340769"/>
            <a:ext cx="4752527" cy="4824536"/>
          </a:xfrm>
        </p:spPr>
        <p:txBody>
          <a:bodyPr/>
          <a:lstStyle/>
          <a:p>
            <a:r>
              <a:rPr lang="zh-CN" altLang="en-US" dirty="0"/>
              <a:t>高灵敏、低本底双相氙时间投影室探测器</a:t>
            </a:r>
            <a:endParaRPr lang="en-US" altLang="zh-CN" dirty="0"/>
          </a:p>
          <a:p>
            <a:pPr lvl="1"/>
            <a:r>
              <a:rPr lang="zh-CN" altLang="en-US" dirty="0"/>
              <a:t>灵敏体积</a:t>
            </a:r>
            <a:r>
              <a:rPr lang="en-US" altLang="zh-CN" dirty="0"/>
              <a:t>4</a:t>
            </a:r>
            <a:r>
              <a:rPr lang="zh-CN" altLang="en-US" dirty="0"/>
              <a:t>吨，有效体积</a:t>
            </a:r>
            <a:r>
              <a:rPr lang="en-US" altLang="zh-CN" dirty="0"/>
              <a:t>2.8</a:t>
            </a:r>
            <a:r>
              <a:rPr lang="zh-CN" altLang="en-US" dirty="0"/>
              <a:t>吨</a:t>
            </a:r>
            <a:endParaRPr lang="en-US" altLang="zh-CN" dirty="0"/>
          </a:p>
          <a:p>
            <a:pPr lvl="1"/>
            <a:r>
              <a:rPr lang="zh-CN" altLang="en-US" dirty="0"/>
              <a:t>正在锦屏实验室进行探测器调试</a:t>
            </a:r>
            <a:endParaRPr lang="en-US" altLang="zh-CN" dirty="0"/>
          </a:p>
          <a:p>
            <a:r>
              <a:rPr lang="zh-CN" altLang="en-US" dirty="0"/>
              <a:t>在寻找</a:t>
            </a:r>
            <a:r>
              <a:rPr lang="en-US" altLang="zh-CN" dirty="0"/>
              <a:t>WIMP</a:t>
            </a:r>
            <a:r>
              <a:rPr lang="zh-CN" altLang="en-US" dirty="0"/>
              <a:t>暗物质的同时，可开展太阳中微子、超新星爆发中微子的探测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7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B6BF409-D968-433A-AEF5-E931F167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4032448" cy="508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84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8620FEE-0B3D-4D5E-82DF-C598B896C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859" y="1484784"/>
            <a:ext cx="4247365" cy="38884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6480720" cy="1143000"/>
          </a:xfrm>
        </p:spPr>
        <p:txBody>
          <a:bodyPr/>
          <a:lstStyle/>
          <a:p>
            <a:pPr algn="l"/>
            <a:r>
              <a:rPr lang="zh-CN" altLang="en-US" dirty="0"/>
              <a:t>科学问题</a:t>
            </a:r>
            <a:r>
              <a:rPr lang="en-US" altLang="zh-CN" dirty="0"/>
              <a:t>—</a:t>
            </a:r>
            <a:r>
              <a:rPr lang="zh-CN" altLang="en-US" dirty="0"/>
              <a:t>地球中微子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40768"/>
            <a:ext cx="5040560" cy="5184576"/>
          </a:xfrm>
        </p:spPr>
        <p:txBody>
          <a:bodyPr/>
          <a:lstStyle/>
          <a:p>
            <a:r>
              <a:rPr lang="zh-CN" altLang="en-US" dirty="0"/>
              <a:t>地球演化的能量来源是地球科学关键问题</a:t>
            </a:r>
            <a:endParaRPr lang="en-US" altLang="zh-CN" dirty="0"/>
          </a:p>
          <a:p>
            <a:pPr lvl="1"/>
            <a:r>
              <a:rPr lang="zh-CN" altLang="en-US" dirty="0"/>
              <a:t>板块构造、地幔对流、地磁场等的能量来源是？</a:t>
            </a:r>
            <a:endParaRPr lang="en-US" altLang="zh-CN" dirty="0"/>
          </a:p>
          <a:p>
            <a:r>
              <a:rPr lang="zh-CN" altLang="en-US" dirty="0"/>
              <a:t>地幔能量尤为重要，无法直接探测放射性生热</a:t>
            </a:r>
            <a:endParaRPr lang="en-US" altLang="zh-CN" dirty="0"/>
          </a:p>
          <a:p>
            <a:pPr lvl="1"/>
            <a:r>
              <a:rPr lang="zh-CN" altLang="en-US" dirty="0">
                <a:cs typeface="+mn-cs"/>
              </a:rPr>
              <a:t>地球内部放射性</a:t>
            </a:r>
            <a:r>
              <a:rPr lang="zh-CN" altLang="en-US" dirty="0">
                <a:solidFill>
                  <a:srgbClr val="FF0000"/>
                </a:solidFill>
                <a:cs typeface="+mn-cs"/>
              </a:rPr>
              <a:t>生热率</a:t>
            </a:r>
            <a:r>
              <a:rPr lang="zh-CN" altLang="en-US" sz="2000" dirty="0"/>
              <a:t>？</a:t>
            </a:r>
            <a:endParaRPr lang="en-US" altLang="zh-CN" sz="2000" dirty="0"/>
          </a:p>
          <a:p>
            <a:pPr lvl="1"/>
            <a:r>
              <a:rPr lang="zh-CN" altLang="en-US" dirty="0"/>
              <a:t>地球内部的</a:t>
            </a:r>
            <a:r>
              <a:rPr lang="en-US" altLang="zh-CN" dirty="0"/>
              <a:t>U</a:t>
            </a:r>
            <a:r>
              <a:rPr lang="zh-CN" altLang="en-US" dirty="0"/>
              <a:t>、</a:t>
            </a:r>
            <a:r>
              <a:rPr lang="en-US" altLang="zh-CN" dirty="0"/>
              <a:t>Th</a:t>
            </a:r>
            <a:r>
              <a:rPr lang="zh-CN" altLang="en-US" dirty="0"/>
              <a:t>比？</a:t>
            </a:r>
            <a:endParaRPr lang="en-US" altLang="zh-CN" dirty="0"/>
          </a:p>
          <a:p>
            <a:r>
              <a:rPr lang="zh-CN" altLang="en-US" dirty="0"/>
              <a:t>大统计量的地球中微子数据将为回答上述问题提供独特的途径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B7CE88-FE26-4AF4-9AD5-0DE18A21C72A}"/>
              </a:ext>
            </a:extLst>
          </p:cNvPr>
          <p:cNvSpPr txBox="1"/>
          <p:nvPr/>
        </p:nvSpPr>
        <p:spPr>
          <a:xfrm>
            <a:off x="8686800" y="6597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8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806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13317</TotalTime>
  <Words>1566</Words>
  <Application>Microsoft Office PowerPoint</Application>
  <PresentationFormat>全屏显示(4:3)</PresentationFormat>
  <Paragraphs>231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-apple-system</vt:lpstr>
      <vt:lpstr>inherit</vt:lpstr>
      <vt:lpstr>Lucida Grande</vt:lpstr>
      <vt:lpstr>黑体</vt:lpstr>
      <vt:lpstr>华文中宋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自定义设计方案</vt:lpstr>
      <vt:lpstr>中低能天体中微子 ---JUNO，PandaX</vt:lpstr>
      <vt:lpstr>PowerPoint 演示文稿</vt:lpstr>
      <vt:lpstr>PowerPoint 演示文稿</vt:lpstr>
      <vt:lpstr>PowerPoint 演示文稿</vt:lpstr>
      <vt:lpstr>JUNO</vt:lpstr>
      <vt:lpstr>JUNO</vt:lpstr>
      <vt:lpstr>PandaX-II</vt:lpstr>
      <vt:lpstr>PandaX-4T</vt:lpstr>
      <vt:lpstr>科学问题—地球中微子</vt:lpstr>
      <vt:lpstr>地球中微子预期信号</vt:lpstr>
      <vt:lpstr>已完成：JUNO附近地壳建模</vt:lpstr>
      <vt:lpstr>地球中微子 未来</vt:lpstr>
      <vt:lpstr>科学问题—太阳中微子</vt:lpstr>
      <vt:lpstr>太阳中微子-leading experiments</vt:lpstr>
      <vt:lpstr>太阳中微子-leading experiments</vt:lpstr>
      <vt:lpstr>太阳中微子 -- JUNO</vt:lpstr>
      <vt:lpstr>太阳中微子 -- JUNO</vt:lpstr>
      <vt:lpstr>太阳中微子 -- JUNO</vt:lpstr>
      <vt:lpstr>太阳中微子 – PandaX 4T</vt:lpstr>
      <vt:lpstr>太阳中微子 未来</vt:lpstr>
      <vt:lpstr>科学问题—超新星爆发中微子</vt:lpstr>
      <vt:lpstr>超新星预警 JUNO</vt:lpstr>
      <vt:lpstr>超新星爆发中微子 JUNO</vt:lpstr>
      <vt:lpstr>超新星爆发中微子 PandaX-4T</vt:lpstr>
      <vt:lpstr>超新星爆发中微子 未来</vt:lpstr>
      <vt:lpstr>科学问题—超新星遗迹中微子</vt:lpstr>
      <vt:lpstr>超新星遗迹中微子—JUNO </vt:lpstr>
      <vt:lpstr>超新星遗迹中微子 未来</vt:lpstr>
      <vt:lpstr>未来：多信使天文学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于 泽源</cp:lastModifiedBy>
  <cp:revision>957</cp:revision>
  <dcterms:created xsi:type="dcterms:W3CDTF">2010-03-12T08:32:26Z</dcterms:created>
  <dcterms:modified xsi:type="dcterms:W3CDTF">2021-05-15T00:11:18Z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