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80" r:id="rId2"/>
    <p:sldId id="415" r:id="rId3"/>
    <p:sldId id="437" r:id="rId4"/>
    <p:sldId id="438" r:id="rId5"/>
    <p:sldId id="439" r:id="rId6"/>
    <p:sldId id="423" r:id="rId7"/>
    <p:sldId id="441" r:id="rId8"/>
    <p:sldId id="425" r:id="rId9"/>
    <p:sldId id="426" r:id="rId10"/>
    <p:sldId id="442" r:id="rId11"/>
    <p:sldId id="429" r:id="rId12"/>
    <p:sldId id="427" r:id="rId13"/>
    <p:sldId id="428" r:id="rId14"/>
    <p:sldId id="431" r:id="rId15"/>
    <p:sldId id="440" r:id="rId16"/>
    <p:sldId id="433" r:id="rId17"/>
    <p:sldId id="434" r:id="rId18"/>
    <p:sldId id="435" r:id="rId19"/>
    <p:sldId id="436" r:id="rId20"/>
    <p:sldId id="407" r:id="rId21"/>
  </p:sldIdLst>
  <p:sldSz cx="9144000" cy="6858000" type="screen4x3"/>
  <p:notesSz cx="6735763" cy="98663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E5E8BA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28" autoAdjust="0"/>
    <p:restoredTop sz="99259" autoAdjust="0"/>
  </p:normalViewPr>
  <p:slideViewPr>
    <p:cSldViewPr>
      <p:cViewPr>
        <p:scale>
          <a:sx n="100" d="100"/>
          <a:sy n="100" d="100"/>
        </p:scale>
        <p:origin x="-1080" y="-2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EBF5B7E-1785-4EF1-8833-5E50A221FE36}" type="datetimeFigureOut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F1B784B-8927-4C77-8A24-0689831B3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3031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ED6B688-B709-43AA-B998-98AAC7CAC0C7}" type="datetimeFigureOut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5E95ADD-60EA-4BD1-8CA9-7A9D04FC50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903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2763A-A321-44BE-B21E-97AEC13A850F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2B0D2-4371-42BB-8B3F-0FBE653D3A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94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1AB32-0ACE-416F-96A7-A056EAB3243B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609B-EACC-4E52-932B-95D52E98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0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6036D-708F-4D70-90B0-E55EB2E0A952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2FC9-A020-4594-B47F-46ACDF250D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30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117E-EEB5-4F83-8555-9C4CE575C235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FB81-5496-4E81-804E-B5958B6C76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2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4BC4-DB03-43F1-9F74-BD5D1B682265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6887-12B6-44AB-B93C-F761A394B0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41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32BF2-2812-47A2-8782-272EA3AAFC10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D9BA-76F3-4B36-AA1C-AB6FF01ED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67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F4C5-81CF-4A2C-8FE3-7BE6E2E4D33A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2E03A-83F8-48D2-8713-4A6409D520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92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6B367-F247-48B9-BD49-7E111215133D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BAE12-D4E5-4265-B792-F09D4B538D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65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A32E-CA43-406A-9EE6-7B7A2143AB6C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1299-C2FE-4592-86B6-47CA4155FF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8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E07E1-45DE-4A8E-9965-B7C6A26A2CC2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CA5E-27D6-4C47-8895-98875B64DD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6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6603-BD89-42D3-8C28-1699E8465BDE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25E8F-9810-4767-99CE-7275C4200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23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D977BE2-C5A6-4204-B609-FF655CF8A5D1}" type="datetime1">
              <a:rPr lang="zh-CN" altLang="en-US"/>
              <a:pPr>
                <a:defRPr/>
              </a:pPr>
              <a:t>2021/5/16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942216-63BD-4F4C-90EA-65927C9E93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42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__4444444444444111111111111111111111111111111.vsdx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75.jpeg"/><Relationship Id="rId10" Type="http://schemas.openxmlformats.org/officeDocument/2006/relationships/image" Target="../media/image78.png"/><Relationship Id="rId4" Type="http://schemas.openxmlformats.org/officeDocument/2006/relationships/image" Target="../media/image74.jpeg"/><Relationship Id="rId9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4.wdp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microsoft.com/office/2007/relationships/hdphoto" Target="../media/hdphoto5.wdp"/><Relationship Id="rId7" Type="http://schemas.openxmlformats.org/officeDocument/2006/relationships/image" Target="../media/image92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jpeg"/><Relationship Id="rId4" Type="http://schemas.openxmlformats.org/officeDocument/2006/relationships/image" Target="../media/image37.wmf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tiff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microsoft.com/office/2007/relationships/hdphoto" Target="../media/hdphoto3.wdp"/><Relationship Id="rId5" Type="http://schemas.openxmlformats.org/officeDocument/2006/relationships/image" Target="../media/image46.jpeg"/><Relationship Id="rId10" Type="http://schemas.openxmlformats.org/officeDocument/2006/relationships/image" Target="../media/image48.png"/><Relationship Id="rId4" Type="http://schemas.openxmlformats.org/officeDocument/2006/relationships/image" Target="../media/image41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285720" y="5929330"/>
            <a:ext cx="1562724" cy="720000"/>
            <a:chOff x="7086844" y="0"/>
            <a:chExt cx="2187814" cy="1008000"/>
          </a:xfrm>
        </p:grpSpPr>
        <p:pic>
          <p:nvPicPr>
            <p:cNvPr id="6" name="图片 5" descr="KLRA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6658" y="0"/>
              <a:ext cx="1008000" cy="1008000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</p:pic>
        <p:pic>
          <p:nvPicPr>
            <p:cNvPr id="7" name="图片 6" descr="PMO 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6844" y="0"/>
              <a:ext cx="1006830" cy="100800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285720" y="188640"/>
            <a:ext cx="9110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高能物理分会非加速物理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研讨会</a:t>
            </a:r>
            <a:endParaRPr lang="en-US" altLang="zh-CN" sz="2000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285720" y="1461766"/>
            <a:ext cx="8640000" cy="157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ts val="5500"/>
              </a:lnSpc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面向天文应用的</a:t>
            </a:r>
            <a:endParaRPr lang="en-US" altLang="zh-CN" sz="4800" dirty="0" smtClean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l">
              <a:lnSpc>
                <a:spcPts val="5500"/>
              </a:lnSpc>
            </a:pPr>
            <a:r>
              <a:rPr lang="zh-CN" altLang="en-US" sz="4800" dirty="0" smtClean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太赫兹超导成像探测器技术</a:t>
            </a:r>
            <a:endParaRPr lang="zh-CN" altLang="en-US" sz="48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85720" y="2996952"/>
            <a:ext cx="8640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7662402" y="6309320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2021.05.16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副标题 2"/>
          <p:cNvSpPr txBox="1">
            <a:spLocks/>
          </p:cNvSpPr>
          <p:nvPr/>
        </p:nvSpPr>
        <p:spPr bwMode="auto">
          <a:xfrm>
            <a:off x="285720" y="3501008"/>
            <a:ext cx="72386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缪 巍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中科院紫金山天文台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中科院射电天文重点实验室</a:t>
            </a:r>
            <a:endParaRPr lang="en-US" altLang="zh-CN" sz="2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9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光学近红外波段</a:t>
            </a:r>
            <a:r>
              <a:rPr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超导</a:t>
            </a:r>
            <a:r>
              <a:rPr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TES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A0E9575D-AD63-3B42-B091-C89FF00CE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9" y="1302292"/>
            <a:ext cx="1952915" cy="163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3361813" y="1467431"/>
            <a:ext cx="3313657" cy="2045939"/>
            <a:chOff x="1042465" y="1532310"/>
            <a:chExt cx="6584213" cy="4065267"/>
          </a:xfrm>
        </p:grpSpPr>
        <p:grpSp>
          <p:nvGrpSpPr>
            <p:cNvPr id="57" name="组合 10"/>
            <p:cNvGrpSpPr>
              <a:grpSpLocks noChangeAspect="1"/>
            </p:cNvGrpSpPr>
            <p:nvPr/>
          </p:nvGrpSpPr>
          <p:grpSpPr>
            <a:xfrm>
              <a:off x="2926026" y="1532310"/>
              <a:ext cx="4700652" cy="4065267"/>
              <a:chOff x="351674" y="1220274"/>
              <a:chExt cx="2780163" cy="2404372"/>
            </a:xfrm>
          </p:grpSpPr>
          <p:sp>
            <p:nvSpPr>
              <p:cNvPr id="60" name="矩形 59"/>
              <p:cNvSpPr>
                <a:spLocks noChangeAspect="1"/>
              </p:cNvSpPr>
              <p:nvPr/>
            </p:nvSpPr>
            <p:spPr>
              <a:xfrm>
                <a:off x="358648" y="2980938"/>
                <a:ext cx="2766201" cy="6437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>
                <a:spLocks noChangeAspect="1"/>
              </p:cNvSpPr>
              <p:nvPr/>
            </p:nvSpPr>
            <p:spPr>
              <a:xfrm>
                <a:off x="357665" y="2829528"/>
                <a:ext cx="2766201" cy="15244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>
                <a:spLocks noChangeAspect="1"/>
              </p:cNvSpPr>
              <p:nvPr/>
            </p:nvSpPr>
            <p:spPr>
              <a:xfrm>
                <a:off x="356435" y="2676242"/>
                <a:ext cx="2766201" cy="152443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>
                <a:spLocks noChangeAspect="1"/>
              </p:cNvSpPr>
              <p:nvPr/>
            </p:nvSpPr>
            <p:spPr>
              <a:xfrm>
                <a:off x="365635" y="2291024"/>
                <a:ext cx="2766201" cy="15244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>
                <a:spLocks noChangeAspect="1"/>
              </p:cNvSpPr>
              <p:nvPr/>
            </p:nvSpPr>
            <p:spPr>
              <a:xfrm>
                <a:off x="364405" y="2137737"/>
                <a:ext cx="2766201" cy="152443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/>
              <p:cNvSpPr>
                <a:spLocks noChangeAspect="1"/>
              </p:cNvSpPr>
              <p:nvPr/>
            </p:nvSpPr>
            <p:spPr>
              <a:xfrm>
                <a:off x="365636" y="1990465"/>
                <a:ext cx="2766201" cy="15244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>
                <a:spLocks noChangeAspect="1"/>
              </p:cNvSpPr>
              <p:nvPr/>
            </p:nvSpPr>
            <p:spPr>
              <a:xfrm>
                <a:off x="364406" y="1837178"/>
                <a:ext cx="2766201" cy="152443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6"/>
              <p:cNvSpPr>
                <a:spLocks noChangeAspect="1"/>
              </p:cNvSpPr>
              <p:nvPr/>
            </p:nvSpPr>
            <p:spPr>
              <a:xfrm>
                <a:off x="365635" y="1683073"/>
                <a:ext cx="2766201" cy="15244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/>
              <p:cNvSpPr>
                <a:spLocks noChangeAspect="1"/>
              </p:cNvSpPr>
              <p:nvPr/>
            </p:nvSpPr>
            <p:spPr>
              <a:xfrm>
                <a:off x="364405" y="1529786"/>
                <a:ext cx="2766201" cy="152443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>
                <a:spLocks noChangeAspect="1"/>
              </p:cNvSpPr>
              <p:nvPr/>
            </p:nvSpPr>
            <p:spPr>
              <a:xfrm>
                <a:off x="365636" y="1220274"/>
                <a:ext cx="2766201" cy="239542"/>
              </a:xfrm>
              <a:prstGeom prst="rect">
                <a:avLst/>
              </a:prstGeom>
              <a:solidFill>
                <a:srgbClr val="4374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69"/>
              <p:cNvSpPr>
                <a:spLocks noChangeAspect="1"/>
              </p:cNvSpPr>
              <p:nvPr/>
            </p:nvSpPr>
            <p:spPr>
              <a:xfrm>
                <a:off x="364406" y="1458712"/>
                <a:ext cx="2766201" cy="6640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TextBox 70"/>
              <p:cNvSpPr txBox="1">
                <a:spLocks noChangeAspect="1"/>
              </p:cNvSpPr>
              <p:nvPr/>
            </p:nvSpPr>
            <p:spPr>
              <a:xfrm rot="5400000">
                <a:off x="1539116" y="2408209"/>
                <a:ext cx="418105" cy="337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…</a:t>
                </a:r>
                <a:endParaRPr lang="zh-CN" altLang="en-US" sz="1200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72" name="TextBox 71"/>
              <p:cNvSpPr txBox="1">
                <a:spLocks noChangeAspect="1"/>
              </p:cNvSpPr>
              <p:nvPr/>
            </p:nvSpPr>
            <p:spPr>
              <a:xfrm>
                <a:off x="365337" y="1637457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CN" altLang="en-US" sz="1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Box 72"/>
              <p:cNvSpPr txBox="1">
                <a:spLocks noChangeAspect="1"/>
              </p:cNvSpPr>
              <p:nvPr/>
            </p:nvSpPr>
            <p:spPr>
              <a:xfrm>
                <a:off x="359645" y="1939156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zh-CN" altLang="en-US" sz="1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TextBox 73"/>
              <p:cNvSpPr txBox="1">
                <a:spLocks noChangeAspect="1"/>
              </p:cNvSpPr>
              <p:nvPr/>
            </p:nvSpPr>
            <p:spPr>
              <a:xfrm>
                <a:off x="352813" y="2239716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zh-CN" altLang="en-US" sz="1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TextBox 74"/>
              <p:cNvSpPr txBox="1">
                <a:spLocks noChangeAspect="1"/>
              </p:cNvSpPr>
              <p:nvPr/>
            </p:nvSpPr>
            <p:spPr>
              <a:xfrm>
                <a:off x="351674" y="2785056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latin typeface="Times New Roman" pitchFamily="18" charset="0"/>
                    <a:cs typeface="Times New Roman" pitchFamily="18" charset="0"/>
                  </a:rPr>
                  <a:t>8</a:t>
                </a:r>
                <a:endParaRPr lang="zh-CN" altLang="en-US" sz="1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extBox 75"/>
              <p:cNvSpPr txBox="1">
                <a:spLocks noChangeAspect="1"/>
              </p:cNvSpPr>
              <p:nvPr/>
            </p:nvSpPr>
            <p:spPr>
              <a:xfrm>
                <a:off x="1244839" y="3163335"/>
                <a:ext cx="989390" cy="325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smtClean="0"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Substrate</a:t>
                </a:r>
                <a:endParaRPr lang="zh-CN" altLang="en-US" sz="1200" b="1" dirty="0"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42465" y="1571613"/>
              <a:ext cx="1529522" cy="825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Ti TES</a:t>
              </a:r>
              <a:endParaRPr lang="en-US" altLang="zh-CN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cxnSp>
          <p:nvCxnSpPr>
            <p:cNvPr id="59" name="直接箭头连接符 58"/>
            <p:cNvCxnSpPr>
              <a:stCxn id="58" idx="3"/>
              <a:endCxn id="70" idx="1"/>
            </p:cNvCxnSpPr>
            <p:nvPr/>
          </p:nvCxnSpPr>
          <p:spPr>
            <a:xfrm>
              <a:off x="2571987" y="1984409"/>
              <a:ext cx="375567" cy="71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左大括号 76"/>
          <p:cNvSpPr/>
          <p:nvPr/>
        </p:nvSpPr>
        <p:spPr>
          <a:xfrm>
            <a:off x="4023360" y="1795662"/>
            <a:ext cx="216440" cy="1105982"/>
          </a:xfrm>
          <a:prstGeom prst="leftBrace">
            <a:avLst>
              <a:gd name="adj1" fmla="val 4914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3281674" y="2090324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反射层</a:t>
            </a:r>
            <a:endParaRPr lang="en-US" altLang="zh-CN" sz="1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79" name="左大括号 78"/>
          <p:cNvSpPr/>
          <p:nvPr/>
        </p:nvSpPr>
        <p:spPr>
          <a:xfrm>
            <a:off x="4085089" y="1362562"/>
            <a:ext cx="171986" cy="276496"/>
          </a:xfrm>
          <a:prstGeom prst="leftBrace">
            <a:avLst>
              <a:gd name="adj1" fmla="val 4914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2550825" y="1259683"/>
            <a:ext cx="1599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防</a:t>
            </a:r>
            <a:r>
              <a:rPr lang="zh-CN" altLang="en-US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反层</a:t>
            </a:r>
            <a:r>
              <a:rPr lang="en-US" altLang="zh-CN" sz="1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单层 </a:t>
            </a:r>
            <a:r>
              <a:rPr lang="en-US" altLang="zh-CN" sz="1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TiO</a:t>
            </a:r>
            <a:r>
              <a:rPr lang="en-US" altLang="zh-CN" sz="1400" baseline="-25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en-US" altLang="zh-CN" sz="1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41733" y="2448623"/>
            <a:ext cx="193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组</a:t>
            </a:r>
            <a:r>
              <a: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SiO</a:t>
            </a:r>
            <a:r>
              <a:rPr lang="en-US" altLang="zh-CN" sz="1400" b="1" baseline="-25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/Ta</a:t>
            </a:r>
            <a:r>
              <a:rPr lang="en-US" altLang="zh-CN" sz="1400" b="1" baseline="-25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1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O</a:t>
            </a:r>
            <a:r>
              <a:rPr lang="en-US" altLang="zh-CN" sz="1400" b="1" baseline="-250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1400" b="1" baseline="-250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4" name="图片 83" descr="Fig.2a.tif">
            <a:extLst>
              <a:ext uri="{FF2B5EF4-FFF2-40B4-BE49-F238E27FC236}">
                <a16:creationId xmlns:a16="http://schemas.microsoft.com/office/drawing/2014/main" xmlns="" id="{39ACDA8F-077D-4BC0-B2E2-6B07251A61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5" t="7291" r="26086" b="2083"/>
          <a:stretch>
            <a:fillRect/>
          </a:stretch>
        </p:blipFill>
        <p:spPr>
          <a:xfrm>
            <a:off x="6876256" y="1916832"/>
            <a:ext cx="1888459" cy="1635810"/>
          </a:xfrm>
          <a:prstGeom prst="rect">
            <a:avLst/>
          </a:prstGeom>
        </p:spPr>
      </p:pic>
      <p:sp>
        <p:nvSpPr>
          <p:cNvPr id="88" name="文本框 57">
            <a:extLst>
              <a:ext uri="{FF2B5EF4-FFF2-40B4-BE49-F238E27FC236}">
                <a16:creationId xmlns:a16="http://schemas.microsoft.com/office/drawing/2014/main" xmlns="" id="{CC3B5D39-FE95-4D6B-A30C-55AD4724F6EE}"/>
              </a:ext>
            </a:extLst>
          </p:cNvPr>
          <p:cNvSpPr txBox="1"/>
          <p:nvPr/>
        </p:nvSpPr>
        <p:spPr>
          <a:xfrm>
            <a:off x="4415608" y="4996720"/>
            <a:ext cx="429659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800"/>
              </a:lnSpc>
            </a:pPr>
            <a:r>
              <a:rPr kumimoji="1"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集成光学腔体与光纤对准</a:t>
            </a:r>
            <a:r>
              <a:rPr kumimoji="1"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TES</a:t>
            </a:r>
            <a:r>
              <a:rPr kumimoji="1" lang="zh-CN" altLang="en-US" sz="1800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探测器</a:t>
            </a:r>
            <a:endParaRPr kumimoji="1" lang="en-US" altLang="zh-CN" sz="1800" dirty="0">
              <a:solidFill>
                <a:srgbClr val="0000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72000" lvl="1" indent="457200">
              <a:lnSpc>
                <a:spcPts val="2800"/>
              </a:lnSpc>
              <a:buFont typeface="STIXGeneral-Regular" pitchFamily="2" charset="2"/>
              <a:buChar char="⎯"/>
            </a:pPr>
            <a:r>
              <a:rPr kumimoji="1"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量子效率</a:t>
            </a:r>
            <a:r>
              <a:rPr kumimoji="1"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&gt;80%, </a:t>
            </a:r>
          </a:p>
          <a:p>
            <a:pPr marL="72000" lvl="1" indent="457200">
              <a:lnSpc>
                <a:spcPts val="2800"/>
              </a:lnSpc>
              <a:buFont typeface="STIXGeneral-Regular" pitchFamily="2" charset="2"/>
              <a:buChar char="⎯"/>
            </a:pPr>
            <a:r>
              <a:rPr kumimoji="1"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能量分辨率</a:t>
            </a:r>
            <a:r>
              <a:rPr kumimoji="1"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&lt;</a:t>
            </a:r>
            <a:r>
              <a:rPr kumimoji="1"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0.4eV </a:t>
            </a:r>
            <a:r>
              <a:rPr kumimoji="1" lang="zh-CN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1" lang="en-US" altLang="zh-CN" dirty="0" smtClean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1550 nm</a:t>
            </a:r>
            <a:r>
              <a:rPr kumimoji="1" lang="zh-CN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endParaRPr kumimoji="1" lang="en-US" altLang="zh-CN" dirty="0">
              <a:solidFill>
                <a:srgbClr val="0000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72000" lvl="1" indent="457200">
              <a:lnSpc>
                <a:spcPts val="2800"/>
              </a:lnSpc>
              <a:buFont typeface="STIXGeneral-Regular" pitchFamily="2" charset="2"/>
              <a:buChar char="⎯"/>
            </a:pPr>
            <a:r>
              <a:rPr kumimoji="1" lang="zh-CN" altLang="en-US" dirty="0" smtClean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单光子检测</a:t>
            </a:r>
            <a:endParaRPr kumimoji="1" lang="zh-CN" altLang="en-US" dirty="0">
              <a:solidFill>
                <a:srgbClr val="0000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6811"/>
              </p:ext>
            </p:extLst>
          </p:nvPr>
        </p:nvGraphicFramePr>
        <p:xfrm>
          <a:off x="106448" y="3140968"/>
          <a:ext cx="4415009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48" y="3140968"/>
                        <a:ext cx="4415009" cy="3384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3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超导</a:t>
            </a:r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TES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</a:t>
            </a:r>
            <a:r>
              <a:rPr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读出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复用技术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1800" y="1124744"/>
            <a:ext cx="457529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中法合作超导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TES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探测器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TDM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读出复用技术</a:t>
            </a:r>
            <a:endParaRPr lang="en-US" altLang="zh-CN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2" y="1642778"/>
            <a:ext cx="2852569" cy="215708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6" name="Picture 26" descr="IMG_3755"/>
          <p:cNvPicPr>
            <a:picLocks noChangeAspect="1" noChangeArrowheads="1"/>
          </p:cNvPicPr>
          <p:nvPr/>
        </p:nvPicPr>
        <p:blipFill>
          <a:blip r:embed="rId3" cstate="print"/>
          <a:srcRect l="6552" t="11935" r="7690" b="20798"/>
          <a:stretch>
            <a:fillRect/>
          </a:stretch>
        </p:blipFill>
        <p:spPr bwMode="auto">
          <a:xfrm>
            <a:off x="4427984" y="1642778"/>
            <a:ext cx="1974149" cy="15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4" descr="24 pixel"/>
          <p:cNvPicPr>
            <a:picLocks noChangeAspect="1" noChangeArrowheads="1"/>
          </p:cNvPicPr>
          <p:nvPr/>
        </p:nvPicPr>
        <p:blipFill>
          <a:blip r:embed="rId4" cstate="print"/>
          <a:srcRect l="1451" t="35376" r="8289" b="2069"/>
          <a:stretch>
            <a:fillRect/>
          </a:stretch>
        </p:blipFill>
        <p:spPr bwMode="auto">
          <a:xfrm>
            <a:off x="6516216" y="1642778"/>
            <a:ext cx="2376264" cy="23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3" descr="IMG_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287075"/>
            <a:ext cx="1079980" cy="1512789"/>
          </a:xfrm>
          <a:prstGeom prst="rect">
            <a:avLst/>
          </a:prstGeom>
          <a:noFill/>
        </p:spPr>
      </p:pic>
      <p:sp>
        <p:nvSpPr>
          <p:cNvPr id="39" name="矩形 38"/>
          <p:cNvSpPr/>
          <p:nvPr/>
        </p:nvSpPr>
        <p:spPr>
          <a:xfrm>
            <a:off x="4644472" y="227472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FFFF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ASIC</a:t>
            </a:r>
            <a:endParaRPr lang="zh-CN" altLang="en-US" sz="1400" dirty="0">
              <a:solidFill>
                <a:srgbClr val="FFFF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446997" y="3534724"/>
            <a:ext cx="753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SQUID</a:t>
            </a:r>
            <a:endParaRPr lang="zh-CN" altLang="en-US" sz="14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1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58" y="4282490"/>
            <a:ext cx="2669974" cy="20873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82490"/>
            <a:ext cx="2520280" cy="20873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/>
          <p:cNvSpPr/>
          <p:nvPr/>
        </p:nvSpPr>
        <p:spPr>
          <a:xfrm>
            <a:off x="867540" y="5570850"/>
            <a:ext cx="130918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FDM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读出复用技术</a:t>
            </a:r>
            <a:endParaRPr lang="en-US" altLang="zh-CN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46798" y="5570850"/>
            <a:ext cx="123923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ts val="2800"/>
              </a:lnSpc>
            </a:pP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微波读出复用技术</a:t>
            </a:r>
          </a:p>
        </p:txBody>
      </p:sp>
    </p:spTree>
    <p:extLst>
      <p:ext uri="{BB962C8B-B14F-4D97-AF65-F5344CB8AC3E}">
        <p14:creationId xmlns:p14="http://schemas.microsoft.com/office/powerpoint/2010/main" val="27938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图片 210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t="44750" r="37018" b="10100"/>
          <a:stretch/>
        </p:blipFill>
        <p:spPr>
          <a:xfrm>
            <a:off x="431800" y="1246574"/>
            <a:ext cx="2764499" cy="3021932"/>
          </a:xfrm>
          <a:prstGeom prst="roundRect">
            <a:avLst>
              <a:gd name="adj" fmla="val 32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太赫兹超导动态电感探测器</a:t>
            </a:r>
            <a:r>
              <a:rPr lang="en-US" altLang="zh-CN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(KID)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4"/>
          <a:stretch/>
        </p:blipFill>
        <p:spPr bwMode="auto">
          <a:xfrm>
            <a:off x="420942" y="4641539"/>
            <a:ext cx="1080120" cy="18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52" y="4641538"/>
            <a:ext cx="1846582" cy="18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图片 1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5" t="16134" r="29541" b="9861"/>
          <a:stretch/>
        </p:blipFill>
        <p:spPr>
          <a:xfrm flipH="1">
            <a:off x="3979314" y="2796386"/>
            <a:ext cx="1502106" cy="177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图片 1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flipH="1">
            <a:off x="4999792" y="4904418"/>
            <a:ext cx="180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矩形 141"/>
          <p:cNvSpPr/>
          <p:nvPr/>
        </p:nvSpPr>
        <p:spPr>
          <a:xfrm>
            <a:off x="4508057" y="4113266"/>
            <a:ext cx="360040" cy="360000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3" name="直接连接符 142"/>
          <p:cNvCxnSpPr/>
          <p:nvPr/>
        </p:nvCxnSpPr>
        <p:spPr>
          <a:xfrm>
            <a:off x="4502725" y="4466253"/>
            <a:ext cx="477859" cy="187816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/>
          <p:cNvCxnSpPr>
            <a:endCxn id="178" idx="2"/>
          </p:cNvCxnSpPr>
          <p:nvPr/>
        </p:nvCxnSpPr>
        <p:spPr>
          <a:xfrm>
            <a:off x="4868097" y="4113266"/>
            <a:ext cx="1914029" cy="7864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 144"/>
          <p:cNvSpPr/>
          <p:nvPr/>
        </p:nvSpPr>
        <p:spPr>
          <a:xfrm>
            <a:off x="4114107" y="3006478"/>
            <a:ext cx="360040" cy="216024"/>
          </a:xfrm>
          <a:prstGeom prst="rect">
            <a:avLst/>
          </a:prstGeom>
          <a:noFill/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6" name="直接连接符 145"/>
          <p:cNvCxnSpPr/>
          <p:nvPr/>
        </p:nvCxnSpPr>
        <p:spPr>
          <a:xfrm flipH="1">
            <a:off x="4474147" y="2483370"/>
            <a:ext cx="1012875" cy="7343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/>
        </p:nvCxnSpPr>
        <p:spPr>
          <a:xfrm>
            <a:off x="3974854" y="2483370"/>
            <a:ext cx="129728" cy="7343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组合 128"/>
          <p:cNvGrpSpPr/>
          <p:nvPr/>
        </p:nvGrpSpPr>
        <p:grpSpPr>
          <a:xfrm>
            <a:off x="3462134" y="1259234"/>
            <a:ext cx="2464638" cy="1209735"/>
            <a:chOff x="4635344" y="1844824"/>
            <a:chExt cx="2464638" cy="1209735"/>
          </a:xfrm>
        </p:grpSpPr>
        <p:pic>
          <p:nvPicPr>
            <p:cNvPr id="149" name="图片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48064" y="1844824"/>
              <a:ext cx="1512168" cy="1209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下箭头 149"/>
            <p:cNvSpPr/>
            <p:nvPr/>
          </p:nvSpPr>
          <p:spPr>
            <a:xfrm rot="16200000">
              <a:off x="4854844" y="2018770"/>
              <a:ext cx="72000" cy="288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下箭头 150"/>
            <p:cNvSpPr/>
            <p:nvPr/>
          </p:nvSpPr>
          <p:spPr>
            <a:xfrm rot="16200000">
              <a:off x="6840271" y="2018770"/>
              <a:ext cx="72000" cy="288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635344" y="2231247"/>
              <a:ext cx="421047" cy="4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RF </a:t>
              </a:r>
            </a:p>
            <a:p>
              <a:pPr>
                <a:lnSpc>
                  <a:spcPct val="80000"/>
                </a:lnSpc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in</a:t>
              </a:r>
              <a:endParaRPr lang="zh-CN" altLang="en-US" sz="14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6626776" y="2232912"/>
              <a:ext cx="473206" cy="437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RF </a:t>
              </a:r>
            </a:p>
            <a:p>
              <a:pPr>
                <a:lnSpc>
                  <a:spcPct val="80000"/>
                </a:lnSpc>
              </a:pPr>
              <a:r>
                <a:rPr lang="en-US" altLang="zh-CN" sz="1400" b="1" dirty="0" smtClean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out</a:t>
              </a:r>
              <a:endParaRPr lang="zh-CN" altLang="en-US" sz="14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15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8530" b="9026"/>
          <a:stretch>
            <a:fillRect/>
          </a:stretch>
        </p:blipFill>
        <p:spPr bwMode="auto">
          <a:xfrm>
            <a:off x="7104767" y="1259234"/>
            <a:ext cx="1603381" cy="121256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7" name="组合 103"/>
          <p:cNvGrpSpPr>
            <a:grpSpLocks noChangeAspect="1"/>
          </p:cNvGrpSpPr>
          <p:nvPr/>
        </p:nvGrpSpPr>
        <p:grpSpPr>
          <a:xfrm>
            <a:off x="5941872" y="3225750"/>
            <a:ext cx="1789338" cy="1296000"/>
            <a:chOff x="7104944" y="3398148"/>
            <a:chExt cx="1931552" cy="1399004"/>
          </a:xfrm>
        </p:grpSpPr>
        <p:grpSp>
          <p:nvGrpSpPr>
            <p:cNvPr id="158" name="组合 72"/>
            <p:cNvGrpSpPr/>
            <p:nvPr/>
          </p:nvGrpSpPr>
          <p:grpSpPr>
            <a:xfrm>
              <a:off x="7104944" y="3398148"/>
              <a:ext cx="1931552" cy="1399004"/>
              <a:chOff x="6948264" y="5373216"/>
              <a:chExt cx="1514364" cy="1208910"/>
            </a:xfrm>
          </p:grpSpPr>
          <p:pic>
            <p:nvPicPr>
              <p:cNvPr id="174" name="图片 173" descr="mag1sm.jpg"/>
              <p:cNvPicPr>
                <a:picLocks noChangeAspect="1"/>
              </p:cNvPicPr>
              <p:nvPr/>
            </p:nvPicPr>
            <p:blipFill>
              <a:blip r:embed="rId9" cstate="print"/>
              <a:srcRect r="53024"/>
              <a:stretch>
                <a:fillRect/>
              </a:stretch>
            </p:blipFill>
            <p:spPr>
              <a:xfrm>
                <a:off x="6948264" y="5373216"/>
                <a:ext cx="758280" cy="668272"/>
              </a:xfrm>
              <a:prstGeom prst="rect">
                <a:avLst/>
              </a:prstGeom>
            </p:spPr>
          </p:pic>
          <p:pic>
            <p:nvPicPr>
              <p:cNvPr id="175" name="图片 174" descr="mag1sm.jpg"/>
              <p:cNvPicPr>
                <a:picLocks noChangeAspect="1"/>
              </p:cNvPicPr>
              <p:nvPr/>
            </p:nvPicPr>
            <p:blipFill>
              <a:blip r:embed="rId9" cstate="print"/>
              <a:srcRect r="53024"/>
              <a:stretch>
                <a:fillRect/>
              </a:stretch>
            </p:blipFill>
            <p:spPr>
              <a:xfrm>
                <a:off x="7704348" y="5373216"/>
                <a:ext cx="758280" cy="668272"/>
              </a:xfrm>
              <a:prstGeom prst="rect">
                <a:avLst/>
              </a:prstGeom>
            </p:spPr>
          </p:pic>
          <p:pic>
            <p:nvPicPr>
              <p:cNvPr id="176" name="图片 175" descr="mag1sm.jpg"/>
              <p:cNvPicPr>
                <a:picLocks noChangeAspect="1"/>
              </p:cNvPicPr>
              <p:nvPr/>
            </p:nvPicPr>
            <p:blipFill>
              <a:blip r:embed="rId9" cstate="print"/>
              <a:srcRect r="53024"/>
              <a:stretch>
                <a:fillRect/>
              </a:stretch>
            </p:blipFill>
            <p:spPr>
              <a:xfrm>
                <a:off x="6948264" y="5913854"/>
                <a:ext cx="758280" cy="668272"/>
              </a:xfrm>
              <a:prstGeom prst="rect">
                <a:avLst/>
              </a:prstGeom>
            </p:spPr>
          </p:pic>
          <p:pic>
            <p:nvPicPr>
              <p:cNvPr id="177" name="图片 176" descr="mag1sm.jpg"/>
              <p:cNvPicPr>
                <a:picLocks noChangeAspect="1"/>
              </p:cNvPicPr>
              <p:nvPr/>
            </p:nvPicPr>
            <p:blipFill>
              <a:blip r:embed="rId9" cstate="print"/>
              <a:srcRect r="53024"/>
              <a:stretch>
                <a:fillRect/>
              </a:stretch>
            </p:blipFill>
            <p:spPr>
              <a:xfrm>
                <a:off x="7704348" y="5913854"/>
                <a:ext cx="758280" cy="668272"/>
              </a:xfrm>
              <a:prstGeom prst="rect">
                <a:avLst/>
              </a:prstGeom>
            </p:spPr>
          </p:pic>
        </p:grpSp>
        <p:sp>
          <p:nvSpPr>
            <p:cNvPr id="159" name="椭圆 158"/>
            <p:cNvSpPr/>
            <p:nvPr/>
          </p:nvSpPr>
          <p:spPr>
            <a:xfrm>
              <a:off x="7182117" y="3713370"/>
              <a:ext cx="714986" cy="120299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椭圆 159"/>
            <p:cNvSpPr/>
            <p:nvPr/>
          </p:nvSpPr>
          <p:spPr>
            <a:xfrm>
              <a:off x="8145362" y="3713370"/>
              <a:ext cx="714986" cy="120299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椭圆 160"/>
            <p:cNvSpPr/>
            <p:nvPr/>
          </p:nvSpPr>
          <p:spPr>
            <a:xfrm>
              <a:off x="7182117" y="4336570"/>
              <a:ext cx="714986" cy="120299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椭圆 161"/>
            <p:cNvSpPr/>
            <p:nvPr/>
          </p:nvSpPr>
          <p:spPr>
            <a:xfrm>
              <a:off x="8145362" y="4336570"/>
              <a:ext cx="714986" cy="120299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3" name="图片 162" descr="mag1sm.jpg"/>
            <p:cNvPicPr>
              <a:picLocks noChangeAspect="1"/>
            </p:cNvPicPr>
            <p:nvPr/>
          </p:nvPicPr>
          <p:blipFill>
            <a:blip r:embed="rId9" cstate="print"/>
            <a:srcRect l="5268" t="41604" r="87786" b="44528"/>
            <a:stretch>
              <a:fillRect/>
            </a:stretch>
          </p:blipFill>
          <p:spPr>
            <a:xfrm>
              <a:off x="8252972" y="3992765"/>
              <a:ext cx="142997" cy="107248"/>
            </a:xfrm>
            <a:prstGeom prst="rect">
              <a:avLst/>
            </a:prstGeom>
          </p:spPr>
        </p:pic>
        <p:pic>
          <p:nvPicPr>
            <p:cNvPr id="164" name="图片 163" descr="mag1sm.jpg"/>
            <p:cNvPicPr>
              <a:picLocks noChangeAspect="1"/>
            </p:cNvPicPr>
            <p:nvPr/>
          </p:nvPicPr>
          <p:blipFill>
            <a:blip r:embed="rId10" cstate="print"/>
            <a:srcRect l="30240" t="39303" r="63712" b="42436"/>
            <a:stretch>
              <a:fillRect/>
            </a:stretch>
          </p:blipFill>
          <p:spPr>
            <a:xfrm>
              <a:off x="8693220" y="3953557"/>
              <a:ext cx="114385" cy="14298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5" name="直接箭头连接符 164"/>
            <p:cNvCxnSpPr>
              <a:endCxn id="163" idx="2"/>
            </p:cNvCxnSpPr>
            <p:nvPr/>
          </p:nvCxnSpPr>
          <p:spPr>
            <a:xfrm flipV="1">
              <a:off x="8261172" y="4100013"/>
              <a:ext cx="63299" cy="22176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箭头连接符 165"/>
            <p:cNvCxnSpPr/>
            <p:nvPr/>
          </p:nvCxnSpPr>
          <p:spPr>
            <a:xfrm flipH="1" flipV="1">
              <a:off x="8757028" y="4064773"/>
              <a:ext cx="4100" cy="25930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7997680" y="3453562"/>
              <a:ext cx="144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7976284" y="3668032"/>
              <a:ext cx="180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7974590" y="3869324"/>
              <a:ext cx="190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7993618" y="4081210"/>
              <a:ext cx="144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7968790" y="4297234"/>
              <a:ext cx="190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7972928" y="4496706"/>
              <a:ext cx="1908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7997756" y="4715206"/>
              <a:ext cx="14400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8" name="Picture 17"/>
          <p:cNvPicPr>
            <a:picLocks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17540929">
            <a:off x="6005689" y="4794035"/>
            <a:ext cx="1411260" cy="153114"/>
          </a:xfrm>
          <a:prstGeom prst="rect">
            <a:avLst/>
          </a:prstGeom>
          <a:noFill/>
          <a:ln>
            <a:noFill/>
          </a:ln>
          <a:effectLst>
            <a:outerShdw blurRad="762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9" name="TextBox 178"/>
          <p:cNvSpPr txBox="1"/>
          <p:nvPr/>
        </p:nvSpPr>
        <p:spPr>
          <a:xfrm>
            <a:off x="6783166" y="4610949"/>
            <a:ext cx="811441" cy="48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THz </a:t>
            </a:r>
          </a:p>
          <a:p>
            <a:pPr>
              <a:lnSpc>
                <a:spcPct val="8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photon</a:t>
            </a:r>
            <a:endParaRPr lang="zh-CN" altLang="en-US" sz="1600" b="1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180" name="组合 123"/>
          <p:cNvGrpSpPr/>
          <p:nvPr/>
        </p:nvGrpSpPr>
        <p:grpSpPr>
          <a:xfrm>
            <a:off x="7709132" y="3699408"/>
            <a:ext cx="421910" cy="707886"/>
            <a:chOff x="8614586" y="3513202"/>
            <a:chExt cx="421910" cy="707886"/>
          </a:xfrm>
        </p:grpSpPr>
        <p:sp>
          <p:nvSpPr>
            <p:cNvPr id="181" name="TextBox 180"/>
            <p:cNvSpPr txBox="1"/>
            <p:nvPr/>
          </p:nvSpPr>
          <p:spPr>
            <a:xfrm>
              <a:off x="8614586" y="3513202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n</a:t>
              </a:r>
              <a:r>
                <a:rPr lang="en-US" altLang="zh-CN" sz="2000" b="1" baseline="-25000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</a:t>
              </a:r>
            </a:p>
            <a:p>
              <a:r>
                <a:rPr lang="en-US" altLang="zh-CN" sz="2000" b="1" dirty="0" err="1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n</a:t>
              </a:r>
              <a:r>
                <a:rPr lang="en-US" altLang="zh-CN" sz="2000" b="1" baseline="-25000" dirty="0" err="1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q</a:t>
              </a:r>
              <a:endParaRPr lang="zh-CN" altLang="en-US" sz="2000" b="1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82" name="下箭头 181"/>
            <p:cNvSpPr/>
            <p:nvPr/>
          </p:nvSpPr>
          <p:spPr>
            <a:xfrm>
              <a:off x="9007696" y="3645024"/>
              <a:ext cx="28800" cy="180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下箭头 182"/>
            <p:cNvSpPr/>
            <p:nvPr/>
          </p:nvSpPr>
          <p:spPr>
            <a:xfrm flipV="1">
              <a:off x="9007696" y="3959554"/>
              <a:ext cx="28800" cy="1800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4" name="椭圆 183"/>
          <p:cNvSpPr/>
          <p:nvPr/>
        </p:nvSpPr>
        <p:spPr>
          <a:xfrm>
            <a:off x="6091142" y="5422342"/>
            <a:ext cx="613782" cy="28803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5" name="组合 49"/>
          <p:cNvGrpSpPr>
            <a:grpSpLocks noChangeAspect="1"/>
          </p:cNvGrpSpPr>
          <p:nvPr/>
        </p:nvGrpSpPr>
        <p:grpSpPr bwMode="auto">
          <a:xfrm>
            <a:off x="5974418" y="1259301"/>
            <a:ext cx="1140880" cy="1209600"/>
            <a:chOff x="6143636" y="2071678"/>
            <a:chExt cx="1969736" cy="2571768"/>
          </a:xfrm>
        </p:grpSpPr>
        <p:sp>
          <p:nvSpPr>
            <p:cNvPr id="186" name="矩形 185"/>
            <p:cNvSpPr/>
            <p:nvPr/>
          </p:nvSpPr>
          <p:spPr>
            <a:xfrm>
              <a:off x="6143636" y="2071678"/>
              <a:ext cx="1857388" cy="257176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187" name="Group 114"/>
            <p:cNvGrpSpPr>
              <a:grpSpLocks/>
            </p:cNvGrpSpPr>
            <p:nvPr/>
          </p:nvGrpSpPr>
          <p:grpSpPr bwMode="auto">
            <a:xfrm>
              <a:off x="6143740" y="2278062"/>
              <a:ext cx="1969632" cy="2151879"/>
              <a:chOff x="538" y="1888"/>
              <a:chExt cx="2347" cy="1511"/>
            </a:xfrm>
          </p:grpSpPr>
          <p:sp>
            <p:nvSpPr>
              <p:cNvPr id="188" name="Line 115"/>
              <p:cNvSpPr>
                <a:spLocks noChangeShapeType="1"/>
              </p:cNvSpPr>
              <p:nvPr/>
            </p:nvSpPr>
            <p:spPr bwMode="auto">
              <a:xfrm>
                <a:off x="783" y="1928"/>
                <a:ext cx="1644" cy="0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9" name="Line 116"/>
              <p:cNvSpPr>
                <a:spLocks noChangeShapeType="1"/>
              </p:cNvSpPr>
              <p:nvPr/>
            </p:nvSpPr>
            <p:spPr bwMode="auto">
              <a:xfrm>
                <a:off x="1581" y="1920"/>
                <a:ext cx="0" cy="151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0" name="Line 117"/>
              <p:cNvSpPr>
                <a:spLocks noChangeShapeType="1"/>
              </p:cNvSpPr>
              <p:nvPr/>
            </p:nvSpPr>
            <p:spPr bwMode="auto">
              <a:xfrm>
                <a:off x="1383" y="2079"/>
                <a:ext cx="398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Line 118"/>
              <p:cNvSpPr>
                <a:spLocks noChangeShapeType="1"/>
              </p:cNvSpPr>
              <p:nvPr/>
            </p:nvSpPr>
            <p:spPr bwMode="auto">
              <a:xfrm>
                <a:off x="1383" y="2161"/>
                <a:ext cx="398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Line 119"/>
              <p:cNvSpPr>
                <a:spLocks noChangeShapeType="1"/>
              </p:cNvSpPr>
              <p:nvPr/>
            </p:nvSpPr>
            <p:spPr bwMode="auto">
              <a:xfrm>
                <a:off x="1581" y="2160"/>
                <a:ext cx="0" cy="216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Line 120"/>
              <p:cNvSpPr>
                <a:spLocks noChangeShapeType="1"/>
              </p:cNvSpPr>
              <p:nvPr/>
            </p:nvSpPr>
            <p:spPr bwMode="auto">
              <a:xfrm>
                <a:off x="768" y="3364"/>
                <a:ext cx="1644" cy="0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" name="Line 121"/>
              <p:cNvSpPr>
                <a:spLocks noChangeShapeType="1"/>
              </p:cNvSpPr>
              <p:nvPr/>
            </p:nvSpPr>
            <p:spPr bwMode="auto">
              <a:xfrm>
                <a:off x="1571" y="2951"/>
                <a:ext cx="0" cy="405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Oval 122"/>
              <p:cNvSpPr>
                <a:spLocks noChangeArrowheads="1"/>
              </p:cNvSpPr>
              <p:nvPr/>
            </p:nvSpPr>
            <p:spPr bwMode="auto">
              <a:xfrm>
                <a:off x="2412" y="3325"/>
                <a:ext cx="103" cy="74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196" name="Oval 123"/>
              <p:cNvSpPr>
                <a:spLocks noChangeArrowheads="1"/>
              </p:cNvSpPr>
              <p:nvPr/>
            </p:nvSpPr>
            <p:spPr bwMode="auto">
              <a:xfrm>
                <a:off x="2427" y="1888"/>
                <a:ext cx="103" cy="74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197" name="Oval 124"/>
              <p:cNvSpPr>
                <a:spLocks noChangeArrowheads="1"/>
              </p:cNvSpPr>
              <p:nvPr/>
            </p:nvSpPr>
            <p:spPr bwMode="auto">
              <a:xfrm>
                <a:off x="688" y="3325"/>
                <a:ext cx="103" cy="74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198" name="Oval 125"/>
              <p:cNvSpPr>
                <a:spLocks noChangeArrowheads="1"/>
              </p:cNvSpPr>
              <p:nvPr/>
            </p:nvSpPr>
            <p:spPr bwMode="auto">
              <a:xfrm>
                <a:off x="703" y="1888"/>
                <a:ext cx="103" cy="74"/>
              </a:xfrm>
              <a:prstGeom prst="ellipse">
                <a:avLst/>
              </a:prstGeom>
              <a:solidFill>
                <a:schemeClr val="bg2"/>
              </a:solidFill>
              <a:ln w="19050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199" name="Arc 126"/>
              <p:cNvSpPr>
                <a:spLocks/>
              </p:cNvSpPr>
              <p:nvPr/>
            </p:nvSpPr>
            <p:spPr bwMode="auto">
              <a:xfrm>
                <a:off x="1430" y="2478"/>
                <a:ext cx="141" cy="55"/>
              </a:xfrm>
              <a:custGeom>
                <a:avLst/>
                <a:gdLst>
                  <a:gd name="T0" fmla="*/ 139 w 21600"/>
                  <a:gd name="T1" fmla="*/ 55 h 43199"/>
                  <a:gd name="T2" fmla="*/ 140 w 21600"/>
                  <a:gd name="T3" fmla="*/ 0 h 43199"/>
                  <a:gd name="T4" fmla="*/ 141 w 21600"/>
                  <a:gd name="T5" fmla="*/ 28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</a:path>
                  <a:path w="21600" h="43199" stroke="0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0" name="Arc 127"/>
              <p:cNvSpPr>
                <a:spLocks/>
              </p:cNvSpPr>
              <p:nvPr/>
            </p:nvSpPr>
            <p:spPr bwMode="auto">
              <a:xfrm rot="10800000">
                <a:off x="1568" y="2372"/>
                <a:ext cx="142" cy="160"/>
              </a:xfrm>
              <a:custGeom>
                <a:avLst/>
                <a:gdLst>
                  <a:gd name="T0" fmla="*/ 141 w 21813"/>
                  <a:gd name="T1" fmla="*/ 160 h 43200"/>
                  <a:gd name="T2" fmla="*/ 142 w 21813"/>
                  <a:gd name="T3" fmla="*/ 0 h 43200"/>
                  <a:gd name="T4" fmla="*/ 141 w 21813"/>
                  <a:gd name="T5" fmla="*/ 80 h 43200"/>
                  <a:gd name="T6" fmla="*/ 0 60000 65536"/>
                  <a:gd name="T7" fmla="*/ 0 60000 65536"/>
                  <a:gd name="T8" fmla="*/ 0 60000 65536"/>
                  <a:gd name="T9" fmla="*/ 0 w 21813"/>
                  <a:gd name="T10" fmla="*/ 0 h 43200"/>
                  <a:gd name="T11" fmla="*/ 21813 w 2181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3" h="43200" fill="none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</a:path>
                  <a:path w="21813" h="43200" stroke="0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1" name="Arc 128"/>
              <p:cNvSpPr>
                <a:spLocks/>
              </p:cNvSpPr>
              <p:nvPr/>
            </p:nvSpPr>
            <p:spPr bwMode="auto">
              <a:xfrm rot="10800000">
                <a:off x="1565" y="2478"/>
                <a:ext cx="141" cy="159"/>
              </a:xfrm>
              <a:custGeom>
                <a:avLst/>
                <a:gdLst>
                  <a:gd name="T0" fmla="*/ 140 w 21813"/>
                  <a:gd name="T1" fmla="*/ 159 h 43200"/>
                  <a:gd name="T2" fmla="*/ 141 w 21813"/>
                  <a:gd name="T3" fmla="*/ 0 h 43200"/>
                  <a:gd name="T4" fmla="*/ 140 w 21813"/>
                  <a:gd name="T5" fmla="*/ 80 h 43200"/>
                  <a:gd name="T6" fmla="*/ 0 60000 65536"/>
                  <a:gd name="T7" fmla="*/ 0 60000 65536"/>
                  <a:gd name="T8" fmla="*/ 0 60000 65536"/>
                  <a:gd name="T9" fmla="*/ 0 w 21813"/>
                  <a:gd name="T10" fmla="*/ 0 h 43200"/>
                  <a:gd name="T11" fmla="*/ 21813 w 2181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3" h="43200" fill="none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</a:path>
                  <a:path w="21813" h="43200" stroke="0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2" name="Arc 129"/>
              <p:cNvSpPr>
                <a:spLocks/>
              </p:cNvSpPr>
              <p:nvPr/>
            </p:nvSpPr>
            <p:spPr bwMode="auto">
              <a:xfrm>
                <a:off x="1428" y="2583"/>
                <a:ext cx="141" cy="56"/>
              </a:xfrm>
              <a:custGeom>
                <a:avLst/>
                <a:gdLst>
                  <a:gd name="T0" fmla="*/ 139 w 21600"/>
                  <a:gd name="T1" fmla="*/ 56 h 43199"/>
                  <a:gd name="T2" fmla="*/ 140 w 21600"/>
                  <a:gd name="T3" fmla="*/ 0 h 43199"/>
                  <a:gd name="T4" fmla="*/ 141 w 21600"/>
                  <a:gd name="T5" fmla="*/ 28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</a:path>
                  <a:path w="21600" h="43199" stroke="0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3" name="Arc 130"/>
              <p:cNvSpPr>
                <a:spLocks/>
              </p:cNvSpPr>
              <p:nvPr/>
            </p:nvSpPr>
            <p:spPr bwMode="auto">
              <a:xfrm>
                <a:off x="1426" y="2691"/>
                <a:ext cx="141" cy="54"/>
              </a:xfrm>
              <a:custGeom>
                <a:avLst/>
                <a:gdLst>
                  <a:gd name="T0" fmla="*/ 139 w 21600"/>
                  <a:gd name="T1" fmla="*/ 54 h 43199"/>
                  <a:gd name="T2" fmla="*/ 140 w 21600"/>
                  <a:gd name="T3" fmla="*/ 0 h 43199"/>
                  <a:gd name="T4" fmla="*/ 141 w 21600"/>
                  <a:gd name="T5" fmla="*/ 27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</a:path>
                  <a:path w="21600" h="43199" stroke="0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4" name="Arc 131"/>
              <p:cNvSpPr>
                <a:spLocks/>
              </p:cNvSpPr>
              <p:nvPr/>
            </p:nvSpPr>
            <p:spPr bwMode="auto">
              <a:xfrm rot="10800000">
                <a:off x="1565" y="2584"/>
                <a:ext cx="141" cy="161"/>
              </a:xfrm>
              <a:custGeom>
                <a:avLst/>
                <a:gdLst>
                  <a:gd name="T0" fmla="*/ 140 w 21813"/>
                  <a:gd name="T1" fmla="*/ 161 h 43200"/>
                  <a:gd name="T2" fmla="*/ 141 w 21813"/>
                  <a:gd name="T3" fmla="*/ 0 h 43200"/>
                  <a:gd name="T4" fmla="*/ 140 w 21813"/>
                  <a:gd name="T5" fmla="*/ 81 h 43200"/>
                  <a:gd name="T6" fmla="*/ 0 60000 65536"/>
                  <a:gd name="T7" fmla="*/ 0 60000 65536"/>
                  <a:gd name="T8" fmla="*/ 0 60000 65536"/>
                  <a:gd name="T9" fmla="*/ 0 w 21813"/>
                  <a:gd name="T10" fmla="*/ 0 h 43200"/>
                  <a:gd name="T11" fmla="*/ 21813 w 2181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3" h="43200" fill="none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</a:path>
                  <a:path w="21813" h="43200" stroke="0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5" name="Arc 132"/>
              <p:cNvSpPr>
                <a:spLocks/>
              </p:cNvSpPr>
              <p:nvPr/>
            </p:nvSpPr>
            <p:spPr bwMode="auto">
              <a:xfrm>
                <a:off x="1432" y="2795"/>
                <a:ext cx="140" cy="55"/>
              </a:xfrm>
              <a:custGeom>
                <a:avLst/>
                <a:gdLst>
                  <a:gd name="T0" fmla="*/ 138 w 21600"/>
                  <a:gd name="T1" fmla="*/ 55 h 43199"/>
                  <a:gd name="T2" fmla="*/ 139 w 21600"/>
                  <a:gd name="T3" fmla="*/ 0 h 43199"/>
                  <a:gd name="T4" fmla="*/ 140 w 21600"/>
                  <a:gd name="T5" fmla="*/ 28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</a:path>
                  <a:path w="21600" h="43199" stroke="0" extrusionOk="0">
                    <a:moveTo>
                      <a:pt x="21348" y="43198"/>
                    </a:moveTo>
                    <a:cubicBezTo>
                      <a:pt x="9517" y="43060"/>
                      <a:pt x="0" y="33431"/>
                      <a:pt x="0" y="21600"/>
                    </a:cubicBezTo>
                    <a:cubicBezTo>
                      <a:pt x="-1" y="9726"/>
                      <a:pt x="9584" y="78"/>
                      <a:pt x="2145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6" name="Arc 133"/>
              <p:cNvSpPr>
                <a:spLocks/>
              </p:cNvSpPr>
              <p:nvPr/>
            </p:nvSpPr>
            <p:spPr bwMode="auto">
              <a:xfrm rot="10800000">
                <a:off x="1564" y="2691"/>
                <a:ext cx="142" cy="159"/>
              </a:xfrm>
              <a:custGeom>
                <a:avLst/>
                <a:gdLst>
                  <a:gd name="T0" fmla="*/ 141 w 21813"/>
                  <a:gd name="T1" fmla="*/ 159 h 43200"/>
                  <a:gd name="T2" fmla="*/ 142 w 21813"/>
                  <a:gd name="T3" fmla="*/ 0 h 43200"/>
                  <a:gd name="T4" fmla="*/ 141 w 21813"/>
                  <a:gd name="T5" fmla="*/ 80 h 43200"/>
                  <a:gd name="T6" fmla="*/ 0 60000 65536"/>
                  <a:gd name="T7" fmla="*/ 0 60000 65536"/>
                  <a:gd name="T8" fmla="*/ 0 60000 65536"/>
                  <a:gd name="T9" fmla="*/ 0 w 21813"/>
                  <a:gd name="T10" fmla="*/ 0 h 43200"/>
                  <a:gd name="T11" fmla="*/ 21813 w 2181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3" h="43200" fill="none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</a:path>
                  <a:path w="21813" h="43200" stroke="0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7" name="Arc 134"/>
              <p:cNvSpPr>
                <a:spLocks/>
              </p:cNvSpPr>
              <p:nvPr/>
            </p:nvSpPr>
            <p:spPr bwMode="auto">
              <a:xfrm rot="10800000">
                <a:off x="1567" y="2795"/>
                <a:ext cx="141" cy="161"/>
              </a:xfrm>
              <a:custGeom>
                <a:avLst/>
                <a:gdLst>
                  <a:gd name="T0" fmla="*/ 140 w 21813"/>
                  <a:gd name="T1" fmla="*/ 161 h 43200"/>
                  <a:gd name="T2" fmla="*/ 141 w 21813"/>
                  <a:gd name="T3" fmla="*/ 0 h 43200"/>
                  <a:gd name="T4" fmla="*/ 140 w 21813"/>
                  <a:gd name="T5" fmla="*/ 81 h 43200"/>
                  <a:gd name="T6" fmla="*/ 0 60000 65536"/>
                  <a:gd name="T7" fmla="*/ 0 60000 65536"/>
                  <a:gd name="T8" fmla="*/ 0 60000 65536"/>
                  <a:gd name="T9" fmla="*/ 0 w 21813"/>
                  <a:gd name="T10" fmla="*/ 0 h 43200"/>
                  <a:gd name="T11" fmla="*/ 21813 w 2181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13" h="43200" fill="none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</a:path>
                  <a:path w="21813" h="43200" stroke="0" extrusionOk="0">
                    <a:moveTo>
                      <a:pt x="21651" y="43199"/>
                    </a:moveTo>
                    <a:cubicBezTo>
                      <a:pt x="21634" y="43199"/>
                      <a:pt x="21617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1" y="-1"/>
                      <a:pt x="21742" y="0"/>
                      <a:pt x="21812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pitchFamily="34" charset="0"/>
                </a:endParaRPr>
              </a:p>
            </p:txBody>
          </p:sp>
          <p:sp>
            <p:nvSpPr>
              <p:cNvPr id="208" name="Line 135"/>
              <p:cNvSpPr>
                <a:spLocks noChangeShapeType="1"/>
              </p:cNvSpPr>
              <p:nvPr/>
            </p:nvSpPr>
            <p:spPr bwMode="auto">
              <a:xfrm flipV="1">
                <a:off x="1278" y="2469"/>
                <a:ext cx="611" cy="355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Text Box 136"/>
              <p:cNvSpPr txBox="1">
                <a:spLocks noChangeArrowheads="1"/>
              </p:cNvSpPr>
              <p:nvPr/>
            </p:nvSpPr>
            <p:spPr bwMode="auto">
              <a:xfrm>
                <a:off x="538" y="2501"/>
                <a:ext cx="710" cy="5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</a:rPr>
                  <a:t>in</a:t>
                </a:r>
              </a:p>
            </p:txBody>
          </p:sp>
          <p:sp>
            <p:nvSpPr>
              <p:cNvPr id="210" name="Text Box 137"/>
              <p:cNvSpPr txBox="1">
                <a:spLocks noChangeArrowheads="1"/>
              </p:cNvSpPr>
              <p:nvPr/>
            </p:nvSpPr>
            <p:spPr bwMode="auto">
              <a:xfrm>
                <a:off x="1905" y="2501"/>
                <a:ext cx="980" cy="5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</a:rPr>
                  <a:t>out</a:t>
                </a:r>
              </a:p>
            </p:txBody>
          </p:sp>
        </p:grpSp>
      </p:grpSp>
      <p:sp>
        <p:nvSpPr>
          <p:cNvPr id="212" name="TextBox 211"/>
          <p:cNvSpPr txBox="1"/>
          <p:nvPr/>
        </p:nvSpPr>
        <p:spPr>
          <a:xfrm>
            <a:off x="246015" y="4641538"/>
            <a:ext cx="142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IRAM/NIKA2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6" name="文本框 38">
            <a:extLst>
              <a:ext uri="{FF2B5EF4-FFF2-40B4-BE49-F238E27FC236}">
                <a16:creationId xmlns="" xmlns:a16="http://schemas.microsoft.com/office/drawing/2014/main" id="{EA3565D2-825A-4540-8E48-9483C51B1214}"/>
              </a:ext>
            </a:extLst>
          </p:cNvPr>
          <p:cNvSpPr txBox="1"/>
          <p:nvPr/>
        </p:nvSpPr>
        <p:spPr>
          <a:xfrm>
            <a:off x="6457950" y="6515765"/>
            <a:ext cx="268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kumimoji="1"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NIKA2</a:t>
            </a:r>
            <a:endParaRPr kumimoji="1"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en-US" altLang="zh-CN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0.85THz</a:t>
            </a:r>
            <a:r>
              <a:rPr lang="zh-CN" altLang="en-US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频段</a:t>
            </a:r>
            <a:r>
              <a:rPr lang="en-US" altLang="zh-CN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32x32</a:t>
            </a:r>
            <a:r>
              <a:rPr lang="zh-CN" altLang="en-US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超导</a:t>
            </a:r>
            <a:r>
              <a:rPr lang="en-US" altLang="zh-CN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KID</a:t>
            </a:r>
            <a:r>
              <a:rPr lang="zh-CN" altLang="en-US" sz="43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</a:t>
            </a:r>
            <a:endParaRPr lang="zh-CN" altLang="en-US" sz="43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组合 65"/>
          <p:cNvGrpSpPr/>
          <p:nvPr/>
        </p:nvGrpSpPr>
        <p:grpSpPr>
          <a:xfrm>
            <a:off x="4182984" y="3634400"/>
            <a:ext cx="3672408" cy="1594800"/>
            <a:chOff x="3995936" y="3825044"/>
            <a:chExt cx="3672408" cy="1594800"/>
          </a:xfrm>
        </p:grpSpPr>
        <p:pic>
          <p:nvPicPr>
            <p:cNvPr id="7" name="图片 6" descr="IMG_6558.JPG"/>
            <p:cNvPicPr>
              <a:picLocks noChangeAspect="1"/>
            </p:cNvPicPr>
            <p:nvPr/>
          </p:nvPicPr>
          <p:blipFill>
            <a:blip r:embed="rId2" cstate="print"/>
            <a:srcRect l="15350" t="20469" r="10626" b="2751"/>
            <a:stretch>
              <a:fillRect/>
            </a:stretch>
          </p:blipFill>
          <p:spPr>
            <a:xfrm flipH="1">
              <a:off x="5364088" y="3825760"/>
              <a:ext cx="2304256" cy="15933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图片 7" descr="Yuan-KIDs-051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936" y="3825044"/>
              <a:ext cx="1280137" cy="1594800"/>
            </a:xfrm>
            <a:prstGeom prst="rect">
              <a:avLst/>
            </a:prstGeom>
          </p:spPr>
        </p:pic>
      </p:grpSp>
      <p:grpSp>
        <p:nvGrpSpPr>
          <p:cNvPr id="9" name="组合 30"/>
          <p:cNvGrpSpPr/>
          <p:nvPr/>
        </p:nvGrpSpPr>
        <p:grpSpPr>
          <a:xfrm>
            <a:off x="74544" y="1556792"/>
            <a:ext cx="3849384" cy="4824536"/>
            <a:chOff x="74544" y="1340768"/>
            <a:chExt cx="3849384" cy="4824536"/>
          </a:xfrm>
        </p:grpSpPr>
        <p:pic>
          <p:nvPicPr>
            <p:cNvPr id="10" name="图片 9" descr="IMG_2146.JPG"/>
            <p:cNvPicPr>
              <a:picLocks noChangeAspect="1"/>
            </p:cNvPicPr>
            <p:nvPr/>
          </p:nvPicPr>
          <p:blipFill>
            <a:blip r:embed="rId4" cstate="print"/>
            <a:srcRect b="6000"/>
            <a:stretch>
              <a:fillRect/>
            </a:stretch>
          </p:blipFill>
          <p:spPr>
            <a:xfrm>
              <a:off x="74544" y="1340768"/>
              <a:ext cx="3849384" cy="48245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7504" y="1360712"/>
              <a:ext cx="2448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u="sng" dirty="0" err="1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TeSIA</a:t>
              </a:r>
              <a:r>
                <a:rPr lang="en-US" altLang="zh-CN" sz="2000" b="1" u="sng" dirty="0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system</a:t>
              </a:r>
              <a:endParaRPr lang="zh-CN" altLang="en-US" sz="2000" b="1" u="sng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572" y="3259625"/>
              <a:ext cx="897056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AWG + RT </a:t>
              </a:r>
              <a:r>
                <a:rPr lang="en-US" altLang="zh-CN" sz="1400" dirty="0" err="1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rPr>
                <a:t>Mux</a:t>
              </a:r>
              <a:endParaRPr lang="zh-CN" altLang="en-US" sz="1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39752" y="1391490"/>
              <a:ext cx="1548450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Compact dilution </a:t>
              </a:r>
              <a:r>
                <a:rPr lang="en-US" altLang="zh-CN" sz="1400" dirty="0" err="1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Cryocooler</a:t>
              </a:r>
              <a:r>
                <a:rPr lang="en-US" altLang="zh-CN" sz="1400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en-US" altLang="zh-CN" sz="1400" dirty="0" smtClean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(</a:t>
              </a:r>
              <a:r>
                <a:rPr lang="en-US" altLang="zh-CN" sz="1400" dirty="0" err="1" smtClean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KIDs+HEMT</a:t>
              </a:r>
              <a:r>
                <a:rPr lang="en-US" altLang="zh-CN" sz="1400" dirty="0" smtClean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)</a:t>
              </a:r>
              <a:endParaRPr lang="zh-CN" altLang="en-US" sz="14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14" name="组合 11"/>
          <p:cNvGrpSpPr>
            <a:grpSpLocks noChangeAspect="1"/>
          </p:cNvGrpSpPr>
          <p:nvPr/>
        </p:nvGrpSpPr>
        <p:grpSpPr>
          <a:xfrm>
            <a:off x="4184126" y="1197008"/>
            <a:ext cx="4708354" cy="2304000"/>
            <a:chOff x="683568" y="2969762"/>
            <a:chExt cx="7377843" cy="348357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3" t="35666" r="20626" b="16667"/>
            <a:stretch/>
          </p:blipFill>
          <p:spPr bwMode="auto">
            <a:xfrm>
              <a:off x="683568" y="2996952"/>
              <a:ext cx="7377843" cy="3456384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032933" y="2969762"/>
              <a:ext cx="3571644" cy="74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err="1">
                  <a:solidFill>
                    <a:srgbClr val="FF000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TeSIA</a:t>
              </a:r>
              <a:endParaRPr lang="en-US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system block diagram</a:t>
              </a:r>
              <a:endPara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39746"/>
              </p:ext>
            </p:extLst>
          </p:nvPr>
        </p:nvGraphicFramePr>
        <p:xfrm>
          <a:off x="1201004" y="4657596"/>
          <a:ext cx="2664296" cy="1671945"/>
        </p:xfrm>
        <a:graphic>
          <a:graphicData uri="http://schemas.openxmlformats.org/drawingml/2006/table">
            <a:tbl>
              <a:tblPr/>
              <a:tblGrid>
                <a:gridCol w="102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94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39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Detector  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Al 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KIDs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9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Pixel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32x32</a:t>
                      </a:r>
                      <a:endParaRPr kumimoji="0" lang="zh-CN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9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Band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350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Arial Unicode MS" pitchFamily="34" charset="-122"/>
                          <a:cs typeface="Arial Unicode MS" pitchFamily="34" charset="-122"/>
                        </a:rPr>
                        <a:t>m</a:t>
                      </a: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m/850GHz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Sensitivity (NEP)</a:t>
                      </a:r>
                      <a:endParaRPr kumimoji="0" 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6700" algn="l"/>
                          <a:tab pos="533400" algn="l"/>
                          <a:tab pos="800100" algn="l"/>
                          <a:tab pos="1066800" algn="l"/>
                          <a:tab pos="1333500" algn="l"/>
                          <a:tab pos="1600200" algn="l"/>
                          <a:tab pos="1866900" algn="l"/>
                          <a:tab pos="2133600" algn="l"/>
                          <a:tab pos="2400300" algn="l"/>
                          <a:tab pos="2667000" algn="l"/>
                          <a:tab pos="2933700" algn="l"/>
                          <a:tab pos="3200400" algn="l"/>
                          <a:tab pos="3467100" algn="l"/>
                          <a:tab pos="3733800" algn="l"/>
                          <a:tab pos="4000500" algn="l"/>
                          <a:tab pos="4267200" algn="l"/>
                          <a:tab pos="4533900" algn="l"/>
                          <a:tab pos="4800600" algn="l"/>
                          <a:tab pos="5067300" algn="l"/>
                          <a:tab pos="5334000" algn="l"/>
                          <a:tab pos="5600700" algn="l"/>
                          <a:tab pos="5867400" algn="l"/>
                          <a:tab pos="6134100" algn="l"/>
                          <a:tab pos="6400800" algn="l"/>
                          <a:tab pos="6667500" algn="l"/>
                          <a:tab pos="6934200" algn="l"/>
                          <a:tab pos="7467600" algn="l"/>
                          <a:tab pos="7734300" algn="l"/>
                          <a:tab pos="8001000" algn="l"/>
                          <a:tab pos="8267700" algn="l"/>
                          <a:tab pos="8534400" algn="l"/>
                          <a:tab pos="8801100" algn="l"/>
                        </a:tabLst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&lt;6.5x10</a:t>
                      </a: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-17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W/Hz</a:t>
                      </a: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067944" y="6074712"/>
            <a:ext cx="2279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32x32 </a:t>
            </a:r>
            <a:r>
              <a:rPr lang="en-US" altLang="zh-CN" sz="14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KIDs </a:t>
            </a:r>
            <a:r>
              <a:rPr lang="en-US" altLang="zh-CN" sz="14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&amp; measured S21 response w.r.t. temperature </a:t>
            </a:r>
            <a:endParaRPr lang="zh-CN" altLang="en-US" sz="14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Picture 28" descr="F:\KID_Testing\KIDs_Data\fres4996MHz_S21_T\KID_fres_4996MHz_S21_350mK_01.png">
            <a:extLst>
              <a:ext uri="{FF2B5EF4-FFF2-40B4-BE49-F238E27FC236}">
                <a16:creationId xmlns:a16="http://schemas.microsoft.com/office/drawing/2014/main" xmlns="" id="{8F502280-A387-D345-841E-0DB759B9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39" y="4941168"/>
            <a:ext cx="2735557" cy="18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6250" r="4849" b="6250"/>
          <a:stretch/>
        </p:blipFill>
        <p:spPr>
          <a:xfrm>
            <a:off x="2339752" y="1174452"/>
            <a:ext cx="1594210" cy="1677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太赫兹超导</a:t>
            </a:r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KID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探测器试</a:t>
            </a:r>
            <a:r>
              <a:rPr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观测</a:t>
            </a:r>
          </a:p>
        </p:txBody>
      </p:sp>
      <p:pic>
        <p:nvPicPr>
          <p:cNvPr id="20" name="Picture 2" descr="D:\Work\Project\TeSIA_POST\CAD_TeSIA\Pic\关于Moon的图 11-07.jpg"/>
          <p:cNvPicPr>
            <a:picLocks noChangeAspect="1" noChangeArrowheads="1"/>
          </p:cNvPicPr>
          <p:nvPr/>
        </p:nvPicPr>
        <p:blipFill>
          <a:blip r:embed="rId4" cstate="print"/>
          <a:srcRect l="13793" t="13778" r="15517" b="17330"/>
          <a:stretch>
            <a:fillRect/>
          </a:stretch>
        </p:blipFill>
        <p:spPr bwMode="auto">
          <a:xfrm>
            <a:off x="3609217" y="4005064"/>
            <a:ext cx="2583287" cy="2509190"/>
          </a:xfrm>
          <a:prstGeom prst="rect">
            <a:avLst/>
          </a:prstGeom>
          <a:noFill/>
        </p:spPr>
      </p:pic>
      <p:pic>
        <p:nvPicPr>
          <p:cNvPr id="26" name="Picture 10" descr="C:\Users\Administrator\Desktop\shan\IMG_20160802_144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60"/>
            <a:ext cx="18365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 descr="DSC021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2266095"/>
            <a:ext cx="1628807" cy="14509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print"/>
          <a:srcRect l="32449" t="18650" r="21032" b="12720"/>
          <a:stretch/>
        </p:blipFill>
        <p:spPr bwMode="auto">
          <a:xfrm>
            <a:off x="5364088" y="1268760"/>
            <a:ext cx="3332597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554725"/>
              </p:ext>
            </p:extLst>
          </p:nvPr>
        </p:nvGraphicFramePr>
        <p:xfrm>
          <a:off x="517721" y="4005064"/>
          <a:ext cx="3046167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r:id="rId8" imgW="6714650" imgH="4455919" progId="">
                  <p:embed/>
                </p:oleObj>
              </mc:Choice>
              <mc:Fallback>
                <p:oleObj r:id="rId8" imgW="6714650" imgH="44559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721" y="4005064"/>
                        <a:ext cx="3046167" cy="25202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组合 55"/>
          <p:cNvGrpSpPr/>
          <p:nvPr/>
        </p:nvGrpSpPr>
        <p:grpSpPr>
          <a:xfrm>
            <a:off x="5660054" y="4930078"/>
            <a:ext cx="3405121" cy="1584176"/>
            <a:chOff x="3793560" y="4221088"/>
            <a:chExt cx="5224597" cy="2160000"/>
          </a:xfrm>
        </p:grpSpPr>
        <p:grpSp>
          <p:nvGrpSpPr>
            <p:cNvPr id="33" name="组合 54"/>
            <p:cNvGrpSpPr>
              <a:grpSpLocks noChangeAspect="1"/>
            </p:cNvGrpSpPr>
            <p:nvPr/>
          </p:nvGrpSpPr>
          <p:grpSpPr>
            <a:xfrm>
              <a:off x="3793560" y="4221088"/>
              <a:ext cx="5224597" cy="2160000"/>
              <a:chOff x="4904839" y="4882308"/>
              <a:chExt cx="4239161" cy="1752592"/>
            </a:xfrm>
          </p:grpSpPr>
          <p:pic>
            <p:nvPicPr>
              <p:cNvPr id="35" name="图片 34" descr="D:\Lab\Works\MKIDs\Qinghai\20170509\Moon\Moon3X3_Pixel.png"/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4" t="7304" r="9134" b="3652"/>
              <a:stretch/>
            </p:blipFill>
            <p:spPr bwMode="auto">
              <a:xfrm>
                <a:off x="4904839" y="4882308"/>
                <a:ext cx="2115433" cy="175259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6" name="图片 35" descr="D:\Lab\Works\MKIDs\Qinghai\20170509\Moon\Moon3X3_Contour.png"/>
              <p:cNvPicPr/>
              <p:nvPr/>
            </p:nvPicPr>
            <p:blipFill rotWithShape="1">
              <a:blip r:embed="rId11" cstate="print"/>
              <a:srcRect l="10561" t="9375" r="7854" b="3819"/>
              <a:stretch/>
            </p:blipFill>
            <p:spPr bwMode="auto">
              <a:xfrm>
                <a:off x="7034297" y="4905164"/>
                <a:ext cx="2109703" cy="17068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856960" y="5589240"/>
              <a:ext cx="1722270" cy="54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11FF7D"/>
                  </a:solidFill>
                </a:rPr>
                <a:t>Moon</a:t>
              </a:r>
              <a:endParaRPr lang="zh-CN" altLang="en-US" sz="2000" b="1" dirty="0">
                <a:solidFill>
                  <a:srgbClr val="11FF7D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225773" y="4451554"/>
            <a:ext cx="2160240" cy="416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2800"/>
              </a:lnSpc>
            </a:pP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月亮成像试观测</a:t>
            </a:r>
            <a:endParaRPr lang="zh-CN" altLang="en-US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7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en-US" altLang="zh-CN" sz="40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3D</a:t>
            </a:r>
            <a:r>
              <a:rPr lang="zh-CN" altLang="en-US" sz="40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宽带</a:t>
            </a:r>
            <a:r>
              <a:rPr lang="zh-CN" altLang="en-US" sz="4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成像</a:t>
            </a:r>
            <a:r>
              <a:rPr lang="zh-CN" altLang="en-US" sz="40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频谱仪</a:t>
            </a:r>
            <a:endParaRPr lang="zh-CN" altLang="en-US" sz="40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灯片编号占位符 2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fld id="{19DB664F-1B23-4364-8CBF-9FAC471FD4D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6" y="3996256"/>
            <a:ext cx="2520001" cy="1809008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7" y="2094668"/>
            <a:ext cx="2520000" cy="158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接连接符 10"/>
          <p:cNvCxnSpPr/>
          <p:nvPr/>
        </p:nvCxnSpPr>
        <p:spPr>
          <a:xfrm flipH="1">
            <a:off x="212427" y="3037779"/>
            <a:ext cx="674502" cy="958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 rot="2720287">
            <a:off x="901839" y="3001779"/>
            <a:ext cx="72000" cy="720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988750" y="3037779"/>
            <a:ext cx="1743677" cy="958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94740" y="5810261"/>
            <a:ext cx="3077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On-chip spectrometer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7504" y="1662620"/>
            <a:ext cx="3114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：二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维</a:t>
            </a: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空间</a:t>
            </a:r>
            <a:r>
              <a:rPr lang="en-US" altLang="zh-CN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一维光谱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43" y="1208903"/>
            <a:ext cx="3066358" cy="207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8" y="2267932"/>
            <a:ext cx="3221558" cy="202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01" y="1208903"/>
            <a:ext cx="1510902" cy="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矩形 34"/>
          <p:cNvSpPr/>
          <p:nvPr/>
        </p:nvSpPr>
        <p:spPr>
          <a:xfrm>
            <a:off x="3235992" y="3299836"/>
            <a:ext cx="2623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DESHIMA &amp; </a:t>
            </a:r>
            <a:r>
              <a:rPr lang="en-US" altLang="zh-CN" dirty="0" smtClean="0">
                <a:solidFill>
                  <a:srgbClr val="0000FF"/>
                </a:solidFill>
              </a:rPr>
              <a:t>Spectral </a:t>
            </a:r>
            <a:r>
              <a:rPr lang="en-US" altLang="zh-CN" dirty="0">
                <a:solidFill>
                  <a:srgbClr val="0000FF"/>
                </a:solidFill>
              </a:rPr>
              <a:t>maps of </a:t>
            </a:r>
            <a:r>
              <a:rPr lang="en-US" altLang="zh-CN" dirty="0" smtClean="0">
                <a:solidFill>
                  <a:srgbClr val="0000FF"/>
                </a:solidFill>
              </a:rPr>
              <a:t>Orion </a:t>
            </a:r>
            <a:r>
              <a:rPr lang="en-US" altLang="zh-CN" dirty="0">
                <a:solidFill>
                  <a:srgbClr val="0000FF"/>
                </a:solidFill>
              </a:rPr>
              <a:t>nebula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02" y="4725144"/>
            <a:ext cx="25565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3870303" y="4346262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</a:rPr>
              <a:t>SuperSpec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EA3565D2-825A-4540-8E48-9483C51B1214}"/>
              </a:ext>
            </a:extLst>
          </p:cNvPr>
          <p:cNvSpPr txBox="1"/>
          <p:nvPr/>
        </p:nvSpPr>
        <p:spPr>
          <a:xfrm>
            <a:off x="0" y="6515765"/>
            <a:ext cx="268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kumimoji="1"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DESHIMA/Caltech</a:t>
            </a:r>
            <a:endParaRPr kumimoji="1"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12160" y="6469598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PMO-Spec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45" y="5009647"/>
            <a:ext cx="1800000" cy="180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3" y="4365104"/>
            <a:ext cx="1571451" cy="140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0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77"/>
          <a:stretch/>
        </p:blipFill>
        <p:spPr>
          <a:xfrm>
            <a:off x="528625" y="1188463"/>
            <a:ext cx="3236946" cy="2626512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太赫兹石墨烯热电子探测器</a:t>
            </a:r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(HEB)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 bwMode="auto">
          <a:xfrm>
            <a:off x="4139952" y="2755783"/>
            <a:ext cx="2053598" cy="98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145"/>
          <p:cNvGrpSpPr>
            <a:grpSpLocks/>
          </p:cNvGrpSpPr>
          <p:nvPr/>
        </p:nvGrpSpPr>
        <p:grpSpPr bwMode="auto">
          <a:xfrm rot="16200000">
            <a:off x="4644694" y="3324252"/>
            <a:ext cx="676490" cy="199275"/>
            <a:chOff x="440" y="1645"/>
            <a:chExt cx="409" cy="243"/>
          </a:xfrm>
        </p:grpSpPr>
        <p:sp>
          <p:nvSpPr>
            <p:cNvPr id="24" name="Line 146"/>
            <p:cNvSpPr>
              <a:spLocks noChangeShapeType="1"/>
            </p:cNvSpPr>
            <p:nvPr/>
          </p:nvSpPr>
          <p:spPr bwMode="auto">
            <a:xfrm>
              <a:off x="703" y="1706"/>
              <a:ext cx="0" cy="1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rc 147"/>
            <p:cNvSpPr>
              <a:spLocks/>
            </p:cNvSpPr>
            <p:nvPr/>
          </p:nvSpPr>
          <p:spPr bwMode="auto">
            <a:xfrm rot="10800000">
              <a:off x="637" y="1828"/>
              <a:ext cx="66" cy="6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 w 43200"/>
                <a:gd name="T1" fmla="*/ 21916 h 21916"/>
                <a:gd name="T2" fmla="*/ 43200 w 43200"/>
                <a:gd name="T3" fmla="*/ 21600 h 21916"/>
                <a:gd name="T4" fmla="*/ 21600 w 43200"/>
                <a:gd name="T5" fmla="*/ 21600 h 2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916" fill="none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916" stroke="0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rc 148"/>
            <p:cNvSpPr>
              <a:spLocks/>
            </p:cNvSpPr>
            <p:nvPr/>
          </p:nvSpPr>
          <p:spPr bwMode="auto">
            <a:xfrm>
              <a:off x="703" y="1645"/>
              <a:ext cx="66" cy="6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 w 43200"/>
                <a:gd name="T1" fmla="*/ 21916 h 21916"/>
                <a:gd name="T2" fmla="*/ 43200 w 43200"/>
                <a:gd name="T3" fmla="*/ 21600 h 21916"/>
                <a:gd name="T4" fmla="*/ 21600 w 43200"/>
                <a:gd name="T5" fmla="*/ 21600 h 2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916" fill="none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916" stroke="0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49"/>
            <p:cNvSpPr>
              <a:spLocks noChangeShapeType="1"/>
            </p:cNvSpPr>
            <p:nvPr/>
          </p:nvSpPr>
          <p:spPr bwMode="auto">
            <a:xfrm>
              <a:off x="637" y="1706"/>
              <a:ext cx="0" cy="1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rc 150"/>
            <p:cNvSpPr>
              <a:spLocks/>
            </p:cNvSpPr>
            <p:nvPr/>
          </p:nvSpPr>
          <p:spPr bwMode="auto">
            <a:xfrm rot="10800000">
              <a:off x="769" y="1702"/>
              <a:ext cx="33" cy="59"/>
            </a:xfrm>
            <a:custGeom>
              <a:avLst/>
              <a:gdLst>
                <a:gd name="G0" fmla="+- 0 0 0"/>
                <a:gd name="G1" fmla="+- 21597 0 0"/>
                <a:gd name="G2" fmla="+- 21600 0 0"/>
                <a:gd name="T0" fmla="*/ 385 w 21600"/>
                <a:gd name="T1" fmla="*/ 0 h 21597"/>
                <a:gd name="T2" fmla="*/ 21600 w 21600"/>
                <a:gd name="T3" fmla="*/ 21597 h 21597"/>
                <a:gd name="T4" fmla="*/ 0 w 21600"/>
                <a:gd name="T5" fmla="*/ 21597 h 2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7" fill="none" extrusionOk="0">
                  <a:moveTo>
                    <a:pt x="384" y="0"/>
                  </a:moveTo>
                  <a:cubicBezTo>
                    <a:pt x="12162" y="210"/>
                    <a:pt x="21600" y="9817"/>
                    <a:pt x="21600" y="21597"/>
                  </a:cubicBezTo>
                </a:path>
                <a:path w="21600" h="21597" stroke="0" extrusionOk="0">
                  <a:moveTo>
                    <a:pt x="384" y="0"/>
                  </a:moveTo>
                  <a:cubicBezTo>
                    <a:pt x="12162" y="210"/>
                    <a:pt x="21600" y="9817"/>
                    <a:pt x="21600" y="21597"/>
                  </a:cubicBezTo>
                  <a:lnTo>
                    <a:pt x="0" y="21597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51"/>
            <p:cNvSpPr>
              <a:spLocks noChangeShapeType="1"/>
            </p:cNvSpPr>
            <p:nvPr/>
          </p:nvSpPr>
          <p:spPr bwMode="auto">
            <a:xfrm>
              <a:off x="800" y="1762"/>
              <a:ext cx="4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52"/>
            <p:cNvSpPr>
              <a:spLocks noChangeShapeType="1"/>
            </p:cNvSpPr>
            <p:nvPr/>
          </p:nvSpPr>
          <p:spPr bwMode="auto">
            <a:xfrm>
              <a:off x="572" y="1706"/>
              <a:ext cx="0" cy="1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rc 153"/>
            <p:cNvSpPr>
              <a:spLocks/>
            </p:cNvSpPr>
            <p:nvPr/>
          </p:nvSpPr>
          <p:spPr bwMode="auto">
            <a:xfrm rot="10800000">
              <a:off x="506" y="1828"/>
              <a:ext cx="66" cy="6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 w 43200"/>
                <a:gd name="T1" fmla="*/ 21916 h 21916"/>
                <a:gd name="T2" fmla="*/ 43200 w 43200"/>
                <a:gd name="T3" fmla="*/ 21600 h 21916"/>
                <a:gd name="T4" fmla="*/ 21600 w 43200"/>
                <a:gd name="T5" fmla="*/ 21600 h 2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916" fill="none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916" stroke="0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rc 154"/>
            <p:cNvSpPr>
              <a:spLocks/>
            </p:cNvSpPr>
            <p:nvPr/>
          </p:nvSpPr>
          <p:spPr bwMode="auto">
            <a:xfrm>
              <a:off x="572" y="1645"/>
              <a:ext cx="65" cy="6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 w 43200"/>
                <a:gd name="T1" fmla="*/ 21916 h 21916"/>
                <a:gd name="T2" fmla="*/ 43200 w 43200"/>
                <a:gd name="T3" fmla="*/ 21600 h 21916"/>
                <a:gd name="T4" fmla="*/ 21600 w 43200"/>
                <a:gd name="T5" fmla="*/ 21600 h 2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916" fill="none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916" stroke="0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55"/>
            <p:cNvSpPr>
              <a:spLocks noChangeShapeType="1"/>
            </p:cNvSpPr>
            <p:nvPr/>
          </p:nvSpPr>
          <p:spPr bwMode="auto">
            <a:xfrm>
              <a:off x="506" y="1706"/>
              <a:ext cx="0" cy="1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rc 156"/>
            <p:cNvSpPr>
              <a:spLocks/>
            </p:cNvSpPr>
            <p:nvPr/>
          </p:nvSpPr>
          <p:spPr bwMode="auto">
            <a:xfrm>
              <a:off x="440" y="1645"/>
              <a:ext cx="66" cy="6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 w 43200"/>
                <a:gd name="T1" fmla="*/ 21916 h 21916"/>
                <a:gd name="T2" fmla="*/ 43200 w 43200"/>
                <a:gd name="T3" fmla="*/ 21600 h 21916"/>
                <a:gd name="T4" fmla="*/ 21600 w 43200"/>
                <a:gd name="T5" fmla="*/ 21600 h 2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916" fill="none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916" stroke="0" extrusionOk="0">
                  <a:moveTo>
                    <a:pt x="2" y="21915"/>
                  </a:moveTo>
                  <a:cubicBezTo>
                    <a:pt x="0" y="21810"/>
                    <a:pt x="0" y="217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57"/>
            <p:cNvSpPr>
              <a:spLocks noChangeShapeType="1"/>
            </p:cNvSpPr>
            <p:nvPr/>
          </p:nvSpPr>
          <p:spPr bwMode="auto">
            <a:xfrm>
              <a:off x="440" y="1706"/>
              <a:ext cx="0" cy="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矩形 8"/>
          <p:cNvSpPr>
            <a:spLocks noChangeArrowheads="1"/>
          </p:cNvSpPr>
          <p:nvPr/>
        </p:nvSpPr>
        <p:spPr bwMode="auto">
          <a:xfrm>
            <a:off x="5053759" y="3485136"/>
            <a:ext cx="11211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THz photons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49" name="矩形 8"/>
          <p:cNvSpPr>
            <a:spLocks noChangeArrowheads="1"/>
          </p:cNvSpPr>
          <p:nvPr/>
        </p:nvSpPr>
        <p:spPr bwMode="auto">
          <a:xfrm>
            <a:off x="5498369" y="2871886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Contact </a:t>
            </a:r>
          </a:p>
          <a:p>
            <a:pPr algn="ctr"/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pads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2843808" y="3215028"/>
            <a:ext cx="1296144" cy="39175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2843808" y="1628800"/>
            <a:ext cx="1296144" cy="141800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9"/>
          <a:stretch/>
        </p:blipFill>
        <p:spPr bwMode="auto">
          <a:xfrm>
            <a:off x="4139952" y="1597070"/>
            <a:ext cx="2063462" cy="104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77072"/>
            <a:ext cx="3298526" cy="230425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3298526" cy="230425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016369" y="6402398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Measured </a:t>
            </a:r>
            <a:r>
              <a:rPr lang="en-US" altLang="zh-CN" sz="1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NEP and noise power response</a:t>
            </a:r>
            <a:endParaRPr lang="en-US" altLang="zh-CN" sz="1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6" name="标题 1"/>
          <p:cNvSpPr txBox="1">
            <a:spLocks/>
          </p:cNvSpPr>
          <p:nvPr/>
        </p:nvSpPr>
        <p:spPr bwMode="auto">
          <a:xfrm>
            <a:off x="6300192" y="1268970"/>
            <a:ext cx="2771800" cy="22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Calibri" pitchFamily="34" charset="0"/>
              <a:buChar char="†"/>
            </a:pPr>
            <a:r>
              <a:rPr lang="en-US" altLang="zh-CN" sz="1600" b="1" dirty="0">
                <a:solidFill>
                  <a:srgbClr val="0000CC"/>
                </a:solidFill>
                <a:latin typeface="+mn-lt"/>
                <a:ea typeface="Arial Unicode MS" pitchFamily="34" charset="-122"/>
                <a:cs typeface="Arial Unicode MS" pitchFamily="34" charset="-122"/>
              </a:rPr>
              <a:t>Single layer of graphite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Char char="†"/>
            </a:pPr>
            <a:r>
              <a:rPr lang="en-US" altLang="zh-CN" sz="1600" b="1" dirty="0" smtClean="0">
                <a:solidFill>
                  <a:srgbClr val="0000CC"/>
                </a:solidFill>
                <a:latin typeface="+mn-lt"/>
                <a:ea typeface="Arial Unicode MS" pitchFamily="34" charset="-122"/>
                <a:cs typeface="Arial Unicode MS" pitchFamily="34" charset="-122"/>
              </a:rPr>
              <a:t>Conductance </a:t>
            </a:r>
            <a:r>
              <a:rPr lang="en-US" altLang="zh-CN" sz="1600" b="1" dirty="0">
                <a:solidFill>
                  <a:srgbClr val="0000CC"/>
                </a:solidFill>
                <a:latin typeface="+mn-lt"/>
                <a:ea typeface="Arial Unicode MS" pitchFamily="34" charset="-122"/>
                <a:cs typeface="Arial Unicode MS" pitchFamily="34" charset="-122"/>
              </a:rPr>
              <a:t>and valence bands meet at Dirac </a:t>
            </a:r>
            <a:r>
              <a:rPr lang="en-US" altLang="zh-CN" sz="1600" b="1" dirty="0" smtClean="0">
                <a:solidFill>
                  <a:srgbClr val="0000CC"/>
                </a:solidFill>
                <a:latin typeface="+mn-lt"/>
                <a:ea typeface="Arial Unicode MS" pitchFamily="34" charset="-122"/>
                <a:cs typeface="Arial Unicode MS" pitchFamily="34" charset="-122"/>
              </a:rPr>
              <a:t>points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Char char="†"/>
            </a:pPr>
            <a:r>
              <a:rPr lang="en-US" altLang="zh-CN" sz="1600" b="1" dirty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Small heat </a:t>
            </a:r>
            <a:r>
              <a:rPr lang="en-US" altLang="zh-CN" sz="16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capacity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Char char="†"/>
            </a:pPr>
            <a:r>
              <a:rPr lang="en-US" altLang="zh-CN" sz="16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Weak </a:t>
            </a:r>
            <a:r>
              <a:rPr lang="en-US" altLang="zh-CN" sz="1600" b="1" dirty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e-</a:t>
            </a:r>
            <a:r>
              <a:rPr lang="en-US" altLang="zh-CN" sz="1600" b="1" dirty="0" err="1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ph</a:t>
            </a:r>
            <a:r>
              <a:rPr lang="en-US" altLang="zh-CN" sz="1600" b="1" dirty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coupling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Char char="†"/>
            </a:pPr>
            <a:r>
              <a:rPr lang="en-US" altLang="zh-CN" sz="1600" b="1" dirty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High intrinsic </a:t>
            </a:r>
            <a:r>
              <a:rPr lang="en-US" altLang="zh-CN" sz="16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cs typeface="Arial" charset="0"/>
              </a:rPr>
              <a:t>mobility</a:t>
            </a:r>
            <a:endParaRPr lang="en-US" altLang="zh-CN" sz="1600" b="1" dirty="0">
              <a:solidFill>
                <a:srgbClr val="FF0000"/>
              </a:solidFill>
              <a:latin typeface="+mn-lt"/>
              <a:ea typeface="微软雅黑" pitchFamily="34" charset="-122"/>
              <a:cs typeface="Arial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746646" y="2060848"/>
            <a:ext cx="934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</a:t>
            </a:r>
            <a:r>
              <a:rPr lang="en-US" altLang="zh-CN" sz="1400" baseline="-25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</a:t>
            </a:r>
            <a:r>
              <a:rPr lang="en-US" altLang="zh-CN" sz="14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</a:t>
            </a:r>
            <a:r>
              <a:rPr lang="en-US" altLang="zh-CN" sz="14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</a:t>
            </a:r>
            <a:r>
              <a:rPr lang="en-US" altLang="zh-CN" sz="14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</a:t>
            </a:r>
            <a:r>
              <a:rPr lang="en-US" altLang="zh-CN" sz="14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</a:t>
            </a:r>
            <a:r>
              <a:rPr lang="en-US" altLang="zh-CN" sz="14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14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5199" y="4964975"/>
            <a:ext cx="1956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Dark NEP</a:t>
            </a: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</a:t>
            </a:r>
          </a:p>
          <a:p>
            <a:pPr algn="r"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~1x10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-16</a:t>
            </a: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W/Hz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0.5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@0.8K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2479554" y="4504906"/>
                <a:ext cx="2664296" cy="346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00" b="1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𝐍𝐄𝐏</m:t>
                      </m:r>
                      <m:r>
                        <a:rPr lang="en-US" altLang="zh-CN" sz="800" b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𝒐𝒖𝒕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𝟓</m:t>
                              </m:r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𝑩</m:t>
                              </m:r>
                            </m:e>
                          </m:rad>
                        </m:den>
                      </m:f>
                      <m:r>
                        <a:rPr lang="en-US" altLang="zh-CN" sz="800" b="1" i="1">
                          <a:solidFill>
                            <a:srgbClr val="0000CC"/>
                          </a:solidFill>
                          <a:latin typeface="Cambria Math"/>
                        </a:rPr>
                        <m:t>𝐆</m:t>
                      </m:r>
                      <m:r>
                        <a:rPr lang="en-US" altLang="zh-CN" sz="800" b="1">
                          <a:solidFill>
                            <a:srgbClr val="0000CC"/>
                          </a:solidFill>
                          <a:latin typeface="Cambria Math"/>
                        </a:rPr>
                        <m:t>/(</m:t>
                      </m:r>
                      <m:sSub>
                        <m:sSub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altLang="zh-CN" sz="800" b="1" i="1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f>
                        <m:f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𝜶</m:t>
                          </m:r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altLang="zh-CN" sz="800" b="1" i="1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𝑹</m:t>
                          </m:r>
                        </m:sub>
                      </m:sSub>
                      <m:f>
                        <m:fPr>
                          <m:ctrlPr>
                            <a:rPr lang="zh-CN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altLang="zh-CN" sz="8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𝜶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zh-CN" altLang="en-US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800" b="1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altLang="zh-CN" sz="800" b="1" i="1">
                          <a:solidFill>
                            <a:srgbClr val="0000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CN" altLang="zh-CN" sz="800" b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554" y="4504906"/>
                <a:ext cx="2664296" cy="3466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连接符 31"/>
          <p:cNvCxnSpPr/>
          <p:nvPr/>
        </p:nvCxnSpPr>
        <p:spPr>
          <a:xfrm>
            <a:off x="2657108" y="5805264"/>
            <a:ext cx="2376264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4716016" y="5560799"/>
            <a:ext cx="831855" cy="4938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地面背景极限</a:t>
            </a:r>
            <a:r>
              <a:rPr lang="en-US" altLang="zh-CN" sz="1100" kern="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10</a:t>
            </a:r>
            <a:r>
              <a:rPr lang="en-US" altLang="zh-CN" sz="1100" kern="0" baseline="300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-16</a:t>
            </a:r>
          </a:p>
        </p:txBody>
      </p:sp>
    </p:spTree>
    <p:extLst>
      <p:ext uri="{BB962C8B-B14F-4D97-AF65-F5344CB8AC3E}">
        <p14:creationId xmlns:p14="http://schemas.microsoft.com/office/powerpoint/2010/main" val="41135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1"/>
          <p:cNvGrpSpPr/>
          <p:nvPr/>
        </p:nvGrpSpPr>
        <p:grpSpPr>
          <a:xfrm>
            <a:off x="4499993" y="2996952"/>
            <a:ext cx="4644008" cy="3672407"/>
            <a:chOff x="4788025" y="2077853"/>
            <a:chExt cx="4064391" cy="3151026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88025" y="2371345"/>
              <a:ext cx="4064391" cy="2857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2"/>
            <p:cNvSpPr txBox="1">
              <a:spLocks noChangeArrowheads="1"/>
            </p:cNvSpPr>
            <p:nvPr/>
          </p:nvSpPr>
          <p:spPr bwMode="auto">
            <a:xfrm>
              <a:off x="5508104" y="2077853"/>
              <a:ext cx="2880320" cy="310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更多</a:t>
              </a:r>
              <a:r>
                <a:rPr lang="zh-CN" altLang="en-US" sz="2200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像</a:t>
              </a:r>
              <a:r>
                <a:rPr lang="zh-CN" altLang="en-US" sz="2200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元</a:t>
              </a:r>
              <a:r>
                <a:rPr lang="zh-CN" altLang="en-US" sz="2200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素</a:t>
              </a:r>
              <a:endParaRPr lang="en-US" altLang="zh-CN" sz="22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5294620" y="3375210"/>
              <a:ext cx="338437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"/>
            <p:cNvSpPr txBox="1">
              <a:spLocks noChangeArrowheads="1"/>
            </p:cNvSpPr>
            <p:nvPr/>
          </p:nvSpPr>
          <p:spPr bwMode="auto">
            <a:xfrm>
              <a:off x="5316297" y="3412704"/>
              <a:ext cx="1512168" cy="31027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1k</a:t>
              </a:r>
              <a:r>
                <a:rPr lang="zh-CN" altLang="en-US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像素规模</a:t>
              </a:r>
              <a:endParaRPr lang="en-US" altLang="zh-CN" sz="2000" kern="0" dirty="0"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阵列成像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探测器未来发展</a:t>
            </a:r>
            <a:r>
              <a:rPr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趋势</a:t>
            </a:r>
          </a:p>
        </p:txBody>
      </p:sp>
      <p:grpSp>
        <p:nvGrpSpPr>
          <p:cNvPr id="21" name="组合 30"/>
          <p:cNvGrpSpPr/>
          <p:nvPr/>
        </p:nvGrpSpPr>
        <p:grpSpPr>
          <a:xfrm>
            <a:off x="0" y="1172742"/>
            <a:ext cx="4572000" cy="3624409"/>
            <a:chOff x="251520" y="1998968"/>
            <a:chExt cx="4087080" cy="3281354"/>
          </a:xfrm>
        </p:grpSpPr>
        <p:pic>
          <p:nvPicPr>
            <p:cNvPr id="22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400322"/>
              <a:ext cx="408708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"/>
            <p:cNvSpPr txBox="1">
              <a:spLocks noChangeArrowheads="1"/>
            </p:cNvSpPr>
            <p:nvPr/>
          </p:nvSpPr>
          <p:spPr bwMode="auto">
            <a:xfrm>
              <a:off x="1005578" y="1998968"/>
              <a:ext cx="2846342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更高灵敏度</a:t>
              </a:r>
              <a:endParaRPr lang="en-US" altLang="zh-CN" sz="2200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891006" y="4025950"/>
              <a:ext cx="338437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82216" y="4674022"/>
              <a:ext cx="338437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2979238" y="3341860"/>
              <a:ext cx="1296144" cy="64807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地面背景极限</a:t>
              </a:r>
              <a:r>
                <a:rPr lang="en-US" altLang="zh-CN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10</a:t>
              </a:r>
              <a:r>
                <a:rPr lang="en-US" altLang="zh-CN" sz="2000" kern="0" baseline="3000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-16</a:t>
              </a:r>
            </a:p>
          </p:txBody>
        </p:sp>
        <p:sp>
          <p:nvSpPr>
            <p:cNvPr id="28" name="Rectangle 2"/>
            <p:cNvSpPr txBox="1">
              <a:spLocks noChangeArrowheads="1"/>
            </p:cNvSpPr>
            <p:nvPr/>
          </p:nvSpPr>
          <p:spPr bwMode="auto">
            <a:xfrm>
              <a:off x="865949" y="4354873"/>
              <a:ext cx="1313520" cy="5983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空间背景极限</a:t>
              </a:r>
              <a:r>
                <a:rPr lang="en-US" altLang="zh-CN" sz="2000" kern="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10</a:t>
              </a:r>
              <a:r>
                <a:rPr lang="en-US" altLang="zh-CN" sz="2000" kern="0" baseline="30000" dirty="0"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-19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5496" y="6536376"/>
            <a:ext cx="3347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200" dirty="0">
                <a:solidFill>
                  <a:srgbClr val="002060"/>
                </a:solidFill>
                <a:cs typeface="Arial" panose="020B0604020202020204" pitchFamily="34" charset="0"/>
              </a:rPr>
              <a:t>Courtesy of J. </a:t>
            </a:r>
            <a:r>
              <a:rPr kumimoji="1" lang="en-US" altLang="zh-CN" sz="1200" dirty="0" err="1">
                <a:solidFill>
                  <a:srgbClr val="002060"/>
                </a:solidFill>
                <a:cs typeface="Arial" panose="020B0604020202020204" pitchFamily="34" charset="0"/>
              </a:rPr>
              <a:t>Zmuidzinas</a:t>
            </a:r>
            <a:r>
              <a:rPr kumimoji="1" lang="en-US" altLang="zh-CN" sz="1200" dirty="0">
                <a:solidFill>
                  <a:srgbClr val="002060"/>
                </a:solidFill>
                <a:cs typeface="Arial" panose="020B0604020202020204" pitchFamily="34" charset="0"/>
              </a:rPr>
              <a:t>/J. </a:t>
            </a:r>
            <a:r>
              <a:rPr kumimoji="1" lang="en-US" altLang="zh-CN" sz="1200" dirty="0" err="1">
                <a:solidFill>
                  <a:srgbClr val="002060"/>
                </a:solidFill>
                <a:cs typeface="Arial" panose="020B0604020202020204" pitchFamily="34" charset="0"/>
              </a:rPr>
              <a:t>Baselmans</a:t>
            </a:r>
            <a:endParaRPr kumimoji="1" lang="zh-CN" altLang="en-US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229200"/>
            <a:ext cx="1374571" cy="10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11559" y="1287022"/>
            <a:ext cx="6631503" cy="2497660"/>
            <a:chOff x="4935561" y="1249205"/>
            <a:chExt cx="6631503" cy="249766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561" y="1302951"/>
              <a:ext cx="3677037" cy="2425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8493" y="2142388"/>
              <a:ext cx="1080120" cy="1604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489" t="51312" r="6607"/>
            <a:stretch>
              <a:fillRect/>
            </a:stretch>
          </p:blipFill>
          <p:spPr bwMode="auto">
            <a:xfrm>
              <a:off x="9184034" y="1249205"/>
              <a:ext cx="2383030" cy="136175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应用方向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76056" y="3068960"/>
            <a:ext cx="3220979" cy="77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阿里原初</a:t>
            </a: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引力波</a:t>
            </a:r>
            <a:endParaRPr lang="en-US" altLang="zh-CN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800"/>
              </a:lnSpc>
            </a:pP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望远镜</a:t>
            </a:r>
            <a:endParaRPr lang="en-US" altLang="zh-CN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067228" y="5815181"/>
            <a:ext cx="2664295" cy="77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60m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级</a:t>
            </a: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亚毫米波</a:t>
            </a:r>
            <a:endParaRPr lang="en-US" altLang="zh-CN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800"/>
              </a:lnSpc>
            </a:pPr>
            <a:r>
              <a:rPr lang="zh-CN" altLang="en-US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望远镜</a:t>
            </a:r>
            <a:endParaRPr lang="en-US" altLang="zh-CN" dirty="0" smtClean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767" y="5543895"/>
            <a:ext cx="1916451" cy="10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矩形 42"/>
          <p:cNvSpPr/>
          <p:nvPr/>
        </p:nvSpPr>
        <p:spPr>
          <a:xfrm>
            <a:off x="2137824" y="6252289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宇宙磁场</a:t>
            </a:r>
            <a:endParaRPr lang="zh-CN" altLang="en-US" sz="16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90" y="3966202"/>
            <a:ext cx="3396595" cy="2624642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5364088" y="1492069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宇宙微波背景</a:t>
            </a:r>
            <a:endParaRPr lang="zh-CN" altLang="en-US" sz="16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33766" y="3966203"/>
            <a:ext cx="1912919" cy="153713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633766" y="3971719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亚毫米波星系</a:t>
            </a:r>
            <a:endParaRPr lang="zh-CN" altLang="en-US" sz="16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83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其它应用方向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496" y="6536376"/>
            <a:ext cx="3347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1200" dirty="0">
                <a:solidFill>
                  <a:srgbClr val="002060"/>
                </a:solidFill>
                <a:cs typeface="Arial" panose="020B0604020202020204" pitchFamily="34" charset="0"/>
              </a:rPr>
              <a:t>Courtesy of J. </a:t>
            </a:r>
            <a:r>
              <a:rPr kumimoji="1" lang="en-US" altLang="zh-CN" sz="1200" dirty="0" err="1">
                <a:solidFill>
                  <a:srgbClr val="002060"/>
                </a:solidFill>
                <a:cs typeface="Arial" panose="020B0604020202020204" pitchFamily="34" charset="0"/>
              </a:rPr>
              <a:t>Zmuidzinas</a:t>
            </a:r>
            <a:r>
              <a:rPr kumimoji="1" lang="en-US" altLang="zh-CN" sz="1200" dirty="0">
                <a:solidFill>
                  <a:srgbClr val="002060"/>
                </a:solidFill>
                <a:cs typeface="Arial" panose="020B0604020202020204" pitchFamily="34" charset="0"/>
              </a:rPr>
              <a:t>/J. </a:t>
            </a:r>
            <a:r>
              <a:rPr kumimoji="1" lang="en-US" altLang="zh-CN" sz="1200" dirty="0" err="1">
                <a:solidFill>
                  <a:srgbClr val="002060"/>
                </a:solidFill>
                <a:cs typeface="Arial" panose="020B0604020202020204" pitchFamily="34" charset="0"/>
              </a:rPr>
              <a:t>Baselmans</a:t>
            </a:r>
            <a:endParaRPr kumimoji="1" lang="zh-CN" altLang="en-US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40" y="1203444"/>
            <a:ext cx="9144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566" y="1203444"/>
            <a:ext cx="2936694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6192568" y="1203444"/>
            <a:ext cx="2304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X-ray IFU with TES for Athena+</a:t>
            </a:r>
            <a:endParaRPr lang="zh-CN" altLang="en-US" sz="1600" b="1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9" name="组合 29"/>
          <p:cNvGrpSpPr/>
          <p:nvPr/>
        </p:nvGrpSpPr>
        <p:grpSpPr>
          <a:xfrm>
            <a:off x="37772" y="3357152"/>
            <a:ext cx="4256168" cy="3384216"/>
            <a:chOff x="37772" y="3284984"/>
            <a:chExt cx="4256168" cy="3384216"/>
          </a:xfrm>
        </p:grpSpPr>
        <p:pic>
          <p:nvPicPr>
            <p:cNvPr id="10" name="图片 9" descr="19656a7bq7bxijp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7745" y="5229200"/>
              <a:ext cx="2026195" cy="1440000"/>
            </a:xfrm>
            <a:prstGeom prst="rect">
              <a:avLst/>
            </a:prstGeom>
          </p:spPr>
        </p:pic>
        <p:pic>
          <p:nvPicPr>
            <p:cNvPr id="11" name="图片 10" descr="196569bralc52jpg.jpg"/>
            <p:cNvPicPr>
              <a:picLocks noChangeAspect="1"/>
            </p:cNvPicPr>
            <p:nvPr/>
          </p:nvPicPr>
          <p:blipFill>
            <a:blip r:embed="rId5" cstate="print"/>
            <a:srcRect l="15774" r="13649"/>
            <a:stretch>
              <a:fillRect/>
            </a:stretch>
          </p:blipFill>
          <p:spPr>
            <a:xfrm>
              <a:off x="37772" y="3284984"/>
              <a:ext cx="2256882" cy="1800000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37250" y="3815006"/>
              <a:ext cx="1956408" cy="1440000"/>
            </a:xfrm>
            <a:prstGeom prst="rect">
              <a:avLst/>
            </a:prstGeom>
            <a:solidFill>
              <a:srgbClr val="0004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9512" y="5589080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光学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MKIDs</a:t>
              </a:r>
              <a:r>
                <a:rPr lang="zh-CN" altLang="en-US" dirty="0" smtClean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探测器</a:t>
              </a:r>
              <a:endPara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4427984" y="3284984"/>
            <a:ext cx="4454938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b="1" dirty="0" smtClean="0">
                <a:solidFill>
                  <a:srgbClr val="FF0000"/>
                </a:solidFill>
              </a:rPr>
              <a:t>TES or MKIDs</a:t>
            </a:r>
            <a:r>
              <a:rPr lang="en-US" altLang="zh-CN" dirty="0" smtClean="0">
                <a:solidFill>
                  <a:srgbClr val="002060"/>
                </a:solidFill>
              </a:rPr>
              <a:t>: phonon mediated heat sensors</a:t>
            </a:r>
          </a:p>
          <a:p>
            <a:pPr algn="ctr">
              <a:lnSpc>
                <a:spcPct val="90000"/>
              </a:lnSpc>
            </a:pPr>
            <a:r>
              <a:rPr lang="en-US" altLang="zh-CN" dirty="0" smtClean="0">
                <a:solidFill>
                  <a:srgbClr val="002060"/>
                </a:solidFill>
              </a:rPr>
              <a:t>for detecting super light dark matter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3591427" cy="1368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5099585"/>
            <a:ext cx="2736304" cy="16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4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>
            <a:spLocks/>
          </p:cNvSpPr>
          <p:nvPr/>
        </p:nvSpPr>
        <p:spPr>
          <a:xfrm>
            <a:off x="683568" y="1628800"/>
            <a:ext cx="7704856" cy="4538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p"/>
              <a:tabLst/>
              <a:defRPr/>
            </a:pPr>
            <a:r>
              <a:rPr lang="zh-CN" altLang="en-US" sz="2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</a:t>
            </a:r>
            <a:r>
              <a:rPr lang="zh-CN" altLang="en-US" sz="26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赫兹科学背景</a:t>
            </a:r>
            <a:endParaRPr lang="en-US" altLang="zh-CN" sz="2600" b="1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71500" marR="0" lvl="0" indent="-571500" algn="l" defTabSz="914400" rtl="0" eaLnBrk="1" fontAlgn="auto" latinLnBrk="0" hangingPunct="1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p"/>
              <a:tabLst/>
              <a:defRPr/>
            </a:pP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太赫兹超导相变边缘探测器（</a:t>
            </a:r>
            <a:r>
              <a:rPr lang="en-US" altLang="zh-CN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TES</a:t>
            </a: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）</a:t>
            </a:r>
            <a:endParaRPr lang="en-US" altLang="zh-CN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71500" lvl="0" indent="-571500" fontAlgn="auto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p"/>
              <a:defRPr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太赫兹</a:t>
            </a: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超导动态电感探测器（</a:t>
            </a:r>
            <a:r>
              <a:rPr lang="en-US" altLang="zh-CN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KID</a:t>
            </a: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）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71500" lvl="0" indent="-571500" fontAlgn="auto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p"/>
              <a:defRPr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太赫兹</a:t>
            </a: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石墨烯热电子探测器（</a:t>
            </a:r>
            <a:r>
              <a:rPr lang="en-US" altLang="zh-CN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HEB</a:t>
            </a: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）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71500" lvl="0" indent="-571500" fontAlgn="auto">
              <a:lnSpc>
                <a:spcPts val="4000"/>
              </a:lnSpc>
              <a:spcBef>
                <a:spcPts val="2000"/>
              </a:spcBef>
              <a:spcAft>
                <a:spcPts val="0"/>
              </a:spcAft>
              <a:buClr>
                <a:srgbClr val="C00000"/>
              </a:buClr>
              <a:buSzPct val="90000"/>
              <a:buFont typeface="Wingdings" pitchFamily="2" charset="2"/>
              <a:buChar char="p"/>
              <a:defRPr/>
            </a:pPr>
            <a:r>
              <a:rPr lang="zh-CN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应用方向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000" y="188640"/>
            <a:ext cx="82800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latin typeface="微软雅黑" pitchFamily="34" charset="-122"/>
                <a:ea typeface="微软雅黑" pitchFamily="34" charset="-122"/>
                <a:cs typeface="+mn-cs"/>
              </a:rPr>
              <a:t>报告概要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32000" y="1331648"/>
            <a:ext cx="8280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03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C0C5700-E18C-D149-9ECB-CDE24D55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5628" y="306896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7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华文新魏" pitchFamily="2" charset="-122"/>
              </a:rPr>
              <a:t>谢   谢</a:t>
            </a:r>
            <a:endParaRPr kumimoji="0" lang="en-US" altLang="zh-CN" sz="7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9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sz="4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太</a:t>
            </a:r>
            <a:r>
              <a:rPr lang="zh-CN" altLang="en-US" sz="4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赫兹天文</a:t>
            </a:r>
            <a:endParaRPr lang="zh-CN" altLang="en-US" sz="40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3" name="组合 13"/>
          <p:cNvGrpSpPr>
            <a:grpSpLocks/>
          </p:cNvGrpSpPr>
          <p:nvPr/>
        </p:nvGrpSpPr>
        <p:grpSpPr bwMode="auto">
          <a:xfrm>
            <a:off x="0" y="1268760"/>
            <a:ext cx="9144000" cy="973137"/>
            <a:chOff x="0" y="1071546"/>
            <a:chExt cx="9144000" cy="1266825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71546"/>
              <a:ext cx="9144000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384550" y="1071546"/>
              <a:ext cx="615950" cy="1142829"/>
            </a:xfrm>
            <a:prstGeom prst="rect">
              <a:avLst/>
            </a:prstGeom>
            <a:solidFill>
              <a:srgbClr val="00FF00">
                <a:alpha val="72000"/>
              </a:srgbClr>
            </a:solidFill>
          </p:spPr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宋体" charset="-122"/>
                </a:rPr>
                <a:t>THz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charset="-122"/>
              </a:endParaRPr>
            </a:p>
          </p:txBody>
        </p:sp>
      </p:grpSp>
      <p:grpSp>
        <p:nvGrpSpPr>
          <p:cNvPr id="16" name="组合 32"/>
          <p:cNvGrpSpPr/>
          <p:nvPr/>
        </p:nvGrpSpPr>
        <p:grpSpPr>
          <a:xfrm>
            <a:off x="48543" y="3295978"/>
            <a:ext cx="4031999" cy="3211798"/>
            <a:chOff x="1" y="3068960"/>
            <a:chExt cx="4031999" cy="3211798"/>
          </a:xfrm>
        </p:grpSpPr>
        <p:grpSp>
          <p:nvGrpSpPr>
            <p:cNvPr id="17" name="组 10"/>
            <p:cNvGrpSpPr>
              <a:grpSpLocks noChangeAspect="1"/>
            </p:cNvGrpSpPr>
            <p:nvPr/>
          </p:nvGrpSpPr>
          <p:grpSpPr>
            <a:xfrm>
              <a:off x="1" y="3068960"/>
              <a:ext cx="4031999" cy="2880000"/>
              <a:chOff x="4427984" y="1412776"/>
              <a:chExt cx="4352528" cy="3108949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427984" y="1412776"/>
                <a:ext cx="4352528" cy="3108949"/>
              </a:xfrm>
              <a:prstGeom prst="rect">
                <a:avLst/>
              </a:prstGeom>
            </p:spPr>
          </p:pic>
          <p:sp>
            <p:nvSpPr>
              <p:cNvPr id="21" name="矩形 20"/>
              <p:cNvSpPr/>
              <p:nvPr/>
            </p:nvSpPr>
            <p:spPr>
              <a:xfrm>
                <a:off x="5076056" y="1844824"/>
                <a:ext cx="18422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zh-CN" sz="1000" dirty="0"/>
                  <a:t>Dole et al., 2006, A&amp;A, 451, 417</a:t>
                </a:r>
                <a:endParaRPr lang="zh-CN" altLang="en-US" sz="1000" dirty="0"/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1427114" y="5961654"/>
              <a:ext cx="15547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红外</a:t>
              </a:r>
              <a:r>
                <a:rPr lang="en-US" altLang="zh-CN" sz="14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/</a:t>
              </a:r>
              <a:r>
                <a:rPr lang="zh-CN" altLang="en-US" sz="14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太赫兹</a:t>
              </a:r>
              <a:endPara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00348" y="594220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光学</a:t>
              </a:r>
              <a:endParaRPr lang="zh-CN" altLang="en-US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22" name="组合 24"/>
          <p:cNvGrpSpPr/>
          <p:nvPr/>
        </p:nvGrpSpPr>
        <p:grpSpPr>
          <a:xfrm>
            <a:off x="3791641" y="3469954"/>
            <a:ext cx="3225167" cy="3023877"/>
            <a:chOff x="2409018" y="2736655"/>
            <a:chExt cx="3384376" cy="3023877"/>
          </a:xfrm>
        </p:grpSpPr>
        <p:grpSp>
          <p:nvGrpSpPr>
            <p:cNvPr id="23" name="组合 22"/>
            <p:cNvGrpSpPr/>
            <p:nvPr/>
          </p:nvGrpSpPr>
          <p:grpSpPr>
            <a:xfrm>
              <a:off x="2466709" y="2736655"/>
              <a:ext cx="2947839" cy="2735820"/>
              <a:chOff x="0" y="2899835"/>
              <a:chExt cx="2947839" cy="2735820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99835"/>
                <a:ext cx="2947839" cy="273582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376021" y="5051381"/>
                <a:ext cx="134524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 err="1">
                    <a:solidFill>
                      <a:srgbClr val="FFFF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Ivison</a:t>
                </a:r>
                <a:r>
                  <a:rPr lang="en-US" altLang="zh-CN" sz="1200" dirty="0">
                    <a:solidFill>
                      <a:srgbClr val="FFFF00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 et al. 2000</a:t>
                </a:r>
              </a:p>
            </p:txBody>
          </p:sp>
        </p:grp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2409018" y="5452755"/>
              <a:ext cx="338437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400" kern="0" dirty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太</a:t>
              </a:r>
              <a:r>
                <a:rPr lang="zh-CN" altLang="en-US" sz="1400" kern="0" dirty="0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赫兹</a:t>
              </a:r>
              <a:r>
                <a:rPr lang="en-US" altLang="zh-CN" sz="1400" kern="0" dirty="0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(JCMT) </a:t>
              </a:r>
              <a:r>
                <a:rPr lang="en-US" altLang="zh-CN" sz="1400" kern="0" dirty="0" err="1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vs</a:t>
              </a:r>
              <a:r>
                <a:rPr lang="zh-CN" altLang="en-US" sz="1400" kern="0" dirty="0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光学</a:t>
              </a:r>
              <a:r>
                <a:rPr lang="en-US" altLang="zh-CN" sz="1400" kern="0" dirty="0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lang="en-US" altLang="zh-CN" sz="1400" kern="0" dirty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(HST</a:t>
              </a:r>
              <a:r>
                <a:rPr lang="en-US" altLang="zh-CN" sz="1400" kern="0" dirty="0" smtClean="0">
                  <a:solidFill>
                    <a:srgbClr val="7030A0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)</a:t>
              </a:r>
              <a:endParaRPr lang="en-US" altLang="zh-TW" sz="140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28" name="Picture 180" descr="DataPlot_R5blowout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51101"/>
          <a:stretch/>
        </p:blipFill>
        <p:spPr bwMode="auto">
          <a:xfrm>
            <a:off x="6820551" y="3577720"/>
            <a:ext cx="2170319" cy="72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65"/>
          <p:cNvSpPr txBox="1"/>
          <p:nvPr/>
        </p:nvSpPr>
        <p:spPr>
          <a:xfrm>
            <a:off x="6933985" y="6038418"/>
            <a:ext cx="19587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zh-CN" sz="14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(</a:t>
            </a:r>
            <a:r>
              <a:rPr kumimoji="1" lang="zh-CN" altLang="en-US" sz="14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上</a:t>
            </a:r>
            <a:r>
              <a:rPr kumimoji="1" lang="en-US" altLang="zh-CN" sz="14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)THz</a:t>
            </a:r>
            <a:r>
              <a:rPr kumimoji="1" lang="zh-CN" altLang="en-US" sz="140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丰富分子谱线</a:t>
            </a:r>
            <a:endParaRPr kumimoji="1" lang="en-US" altLang="zh-CN" sz="1400" dirty="0" smtClean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Helvetica Neue"/>
            </a:endParaRPr>
          </a:p>
          <a:p>
            <a:pPr>
              <a:lnSpc>
                <a:spcPts val="2100"/>
              </a:lnSpc>
            </a:pPr>
            <a:r>
              <a:rPr kumimoji="1" lang="en-US" altLang="zh-CN" sz="140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(</a:t>
            </a:r>
            <a:r>
              <a:rPr kumimoji="1" lang="zh-CN" altLang="en-US" sz="14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下</a:t>
            </a:r>
            <a:r>
              <a:rPr kumimoji="1" lang="en-US" altLang="zh-CN" sz="140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)</a:t>
            </a:r>
            <a:r>
              <a:rPr kumimoji="1" lang="zh-CN" altLang="en-US" sz="140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Helvetica Neue"/>
              </a:rPr>
              <a:t>星系介质循环过程</a:t>
            </a:r>
            <a:endParaRPr kumimoji="1" lang="zh-CN" altLang="en-US" sz="14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Helvetica Neue"/>
            </a:endParaRPr>
          </a:p>
        </p:txBody>
      </p:sp>
      <p:sp>
        <p:nvSpPr>
          <p:cNvPr id="30" name="Rounded Rectangle 23"/>
          <p:cNvSpPr/>
          <p:nvPr/>
        </p:nvSpPr>
        <p:spPr>
          <a:xfrm>
            <a:off x="6838803" y="4376098"/>
            <a:ext cx="2162699" cy="1601179"/>
          </a:xfrm>
          <a:prstGeom prst="roundRect">
            <a:avLst>
              <a:gd name="adj" fmla="val 936"/>
            </a:avLst>
          </a:prstGeom>
          <a:blipFill>
            <a:blip r:embed="rId6"/>
            <a:stretch>
              <a:fillRect/>
            </a:stretch>
          </a:blip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652022" y="4376098"/>
            <a:ext cx="2489076" cy="1598941"/>
            <a:chOff x="3334577" y="1875693"/>
            <a:chExt cx="2489076" cy="1728041"/>
          </a:xfrm>
        </p:grpSpPr>
        <p:sp>
          <p:nvSpPr>
            <p:cNvPr id="32" name="矩形 31"/>
            <p:cNvSpPr/>
            <p:nvPr/>
          </p:nvSpPr>
          <p:spPr>
            <a:xfrm>
              <a:off x="4253388" y="1875693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N II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663413" y="2081481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 II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4751518" y="2076581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 II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3334577" y="2396100"/>
              <a:ext cx="674677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 II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5148976" y="2381559"/>
              <a:ext cx="674677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 II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3568581" y="3148707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HD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793784" y="3251539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4301112" y="3342123"/>
              <a:ext cx="674677" cy="26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751520" y="3257094"/>
              <a:ext cx="6746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 II</a:t>
              </a:r>
            </a:p>
          </p:txBody>
        </p:sp>
      </p:grpSp>
      <p:sp>
        <p:nvSpPr>
          <p:cNvPr id="41" name="标题 1"/>
          <p:cNvSpPr txBox="1">
            <a:spLocks/>
          </p:cNvSpPr>
          <p:nvPr/>
        </p:nvSpPr>
        <p:spPr>
          <a:xfrm>
            <a:off x="225018" y="2247868"/>
            <a:ext cx="8783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太赫兹天文特点</a:t>
            </a:r>
            <a:r>
              <a:rPr kumimoji="0" lang="zh-CN" altLang="en-US" sz="22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：</a:t>
            </a:r>
            <a:r>
              <a:rPr kumimoji="0" lang="zh-CN" altLang="en-US" sz="2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占有宇宙</a:t>
            </a:r>
            <a:r>
              <a:rPr kumimoji="0" lang="en-US" altLang="zh-CN" sz="2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50%</a:t>
            </a:r>
            <a:r>
              <a:rPr kumimoji="0" lang="zh-CN" altLang="en-US" sz="2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光子能量；适合观测冷暗、早期遥远、</a:t>
            </a:r>
            <a:endParaRPr kumimoji="0" lang="en-US" altLang="zh-CN" sz="220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 Hebrew Scholar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                            </a:t>
            </a:r>
            <a:r>
              <a:rPr kumimoji="0" lang="zh-CN" altLang="en-US" sz="22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被尘埃遮掩天体；丰富的分子原子“指纹”谱等</a:t>
            </a:r>
            <a:endParaRPr kumimoji="0" lang="zh-CN" altLang="en-US" sz="22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 Hebrew Scholar"/>
            </a:endParaRPr>
          </a:p>
        </p:txBody>
      </p:sp>
    </p:spTree>
    <p:extLst>
      <p:ext uri="{BB962C8B-B14F-4D97-AF65-F5344CB8AC3E}">
        <p14:creationId xmlns:p14="http://schemas.microsoft.com/office/powerpoint/2010/main" val="37521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sz="4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太</a:t>
            </a:r>
            <a:r>
              <a:rPr lang="zh-CN" altLang="en-US" sz="40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赫兹天文</a:t>
            </a:r>
            <a:endParaRPr lang="zh-CN" altLang="en-US" sz="40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183929" y="5805264"/>
            <a:ext cx="8784976" cy="74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覆盖前沿科学</a:t>
            </a:r>
            <a:r>
              <a:rPr kumimoji="0" lang="zh-CN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：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宇宙</a:t>
            </a: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微波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背景、星系</a:t>
            </a:r>
            <a:r>
              <a:rPr lang="en-US" altLang="zh-CN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/</a:t>
            </a: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恒星</a:t>
            </a:r>
            <a:r>
              <a:rPr lang="en-US" altLang="zh-CN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/</a:t>
            </a: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行星系统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形成与演化、暗能量</a:t>
            </a:r>
            <a:r>
              <a:rPr kumimoji="0" lang="zh-CN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等</a:t>
            </a:r>
            <a:endParaRPr kumimoji="0" lang="zh-CN" alt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 Hebrew Scholar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8263" y="6559550"/>
            <a:ext cx="39655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 smtClean="0">
                <a:solidFill>
                  <a:srgbClr val="002060"/>
                </a:solidFill>
                <a:ea typeface="Arial Unicode MS" pitchFamily="34" charset="-122"/>
                <a:cs typeface="Arial" pitchFamily="34" charset="0"/>
              </a:rPr>
              <a:t>Credit</a:t>
            </a:r>
            <a:r>
              <a:rPr lang="en-US" altLang="zh-CN" sz="1200" dirty="0">
                <a:solidFill>
                  <a:srgbClr val="002060"/>
                </a:solidFill>
                <a:ea typeface="Arial Unicode MS" pitchFamily="34" charset="-122"/>
                <a:cs typeface="Arial" pitchFamily="34" charset="0"/>
              </a:rPr>
              <a:t>: </a:t>
            </a:r>
            <a:r>
              <a:rPr lang="en-US" altLang="zh-CN" sz="1200" dirty="0" smtClean="0">
                <a:solidFill>
                  <a:srgbClr val="002060"/>
                </a:solidFill>
                <a:ea typeface="Arial Unicode MS" pitchFamily="34" charset="-122"/>
                <a:cs typeface="Arial" pitchFamily="34" charset="0"/>
              </a:rPr>
              <a:t>S. Yamamoto</a:t>
            </a:r>
            <a:endParaRPr lang="zh-CN" altLang="en-US" sz="1200" dirty="0">
              <a:solidFill>
                <a:srgbClr val="002060"/>
              </a:solidFill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3384817" y="5224633"/>
            <a:ext cx="33228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Evolution </a:t>
            </a:r>
            <a:r>
              <a:rPr lang="en-US" altLang="ja-JP" sz="2000" b="1" dirty="0" smtClean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history </a:t>
            </a:r>
            <a:r>
              <a:rPr lang="en-US" altLang="ja-JP" sz="20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 </a:t>
            </a:r>
            <a:r>
              <a:rPr lang="en-US" altLang="ja-JP" sz="2000" b="1" dirty="0" smtClean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matter</a:t>
            </a:r>
            <a:endParaRPr lang="ja-JP" altLang="en-US" sz="2000" b="1" dirty="0">
              <a:solidFill>
                <a:srgbClr val="00206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32047" y="1260430"/>
            <a:ext cx="3491881" cy="2221169"/>
            <a:chOff x="107503" y="1673347"/>
            <a:chExt cx="3491881" cy="2221169"/>
          </a:xfrm>
        </p:grpSpPr>
        <p:pic>
          <p:nvPicPr>
            <p:cNvPr id="47" name="Picture 2" descr="sky_wmap_bi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673347"/>
              <a:ext cx="3491880" cy="161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107503" y="3248185"/>
              <a:ext cx="2279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2060"/>
                  </a:solidFill>
                </a:rPr>
                <a:t>Fluctuation in early universe</a:t>
              </a:r>
              <a:endParaRPr lang="zh-CN" alt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572582" y="1251092"/>
            <a:ext cx="2239986" cy="2213411"/>
            <a:chOff x="2548038" y="2492896"/>
            <a:chExt cx="2239986" cy="2213411"/>
          </a:xfrm>
        </p:grpSpPr>
        <p:pic>
          <p:nvPicPr>
            <p:cNvPr id="50" name="Picture 3" descr="HDFWF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8038" y="2492896"/>
              <a:ext cx="2239986" cy="221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2552504" y="2492896"/>
              <a:ext cx="1736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Galaxy formation</a:t>
              </a:r>
              <a:endParaRPr lang="zh-CN" altLang="en-US" sz="16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503480" y="2187196"/>
            <a:ext cx="2541336" cy="2304256"/>
            <a:chOff x="4478936" y="3284984"/>
            <a:chExt cx="2541336" cy="2304256"/>
          </a:xfrm>
        </p:grpSpPr>
        <p:pic>
          <p:nvPicPr>
            <p:cNvPr id="53" name="Picture 4" descr="M16WF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8936" y="3284984"/>
              <a:ext cx="2541336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4572000" y="3284984"/>
              <a:ext cx="1475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Star formation</a:t>
              </a:r>
              <a:endParaRPr lang="zh-CN" altLang="en-US" sz="16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612768" y="3123300"/>
            <a:ext cx="2496000" cy="2304000"/>
            <a:chOff x="6612504" y="4149080"/>
            <a:chExt cx="2496000" cy="2304000"/>
          </a:xfrm>
        </p:grpSpPr>
        <p:pic>
          <p:nvPicPr>
            <p:cNvPr id="56" name="Picture 5" descr="9545b4"/>
            <p:cNvPicPr>
              <a:picLocks noChangeAspect="1" noChangeArrowheads="1"/>
            </p:cNvPicPr>
            <p:nvPr/>
          </p:nvPicPr>
          <p:blipFill>
            <a:blip r:embed="rId5" cstate="print"/>
            <a:srcRect l="17609" t="17609" r="17609" b="17609"/>
            <a:stretch>
              <a:fillRect/>
            </a:stretch>
          </p:blipFill>
          <p:spPr bwMode="auto">
            <a:xfrm>
              <a:off x="6612504" y="4149080"/>
              <a:ext cx="2496000" cy="230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6660232" y="4221088"/>
              <a:ext cx="1678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Planet formation</a:t>
              </a:r>
              <a:endParaRPr lang="zh-CN" altLang="en-US" sz="16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pic>
        <p:nvPicPr>
          <p:cNvPr id="58" name="5 Marcador de posición de imagen" descr="FondoCosmic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71372"/>
            <a:ext cx="3142131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直接连接符 20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9DB664F-1B23-4364-8CBF-9FAC471FD4DE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908619" y="1196752"/>
            <a:ext cx="3852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Structure </a:t>
            </a:r>
            <a:r>
              <a:rPr lang="en-US" altLang="ja-JP" sz="2000" b="1" dirty="0" smtClean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formation </a:t>
            </a:r>
            <a:r>
              <a:rPr lang="en-US" altLang="ja-JP" sz="20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</a:t>
            </a:r>
            <a:r>
              <a:rPr lang="en-US" altLang="ja-JP" sz="2000" b="1" dirty="0" smtClean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universe</a:t>
            </a:r>
            <a:endParaRPr lang="ja-JP" altLang="en-US" sz="2000" b="1" dirty="0">
              <a:solidFill>
                <a:srgbClr val="00206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46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sz="40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太赫兹天文</a:t>
            </a:r>
            <a:endParaRPr lang="zh-CN" altLang="en-US" sz="40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38">
            <a:extLst>
              <a:ext uri="{FF2B5EF4-FFF2-40B4-BE49-F238E27FC236}">
                <a16:creationId xmlns="" xmlns:a16="http://schemas.microsoft.com/office/drawing/2014/main" id="{EA3565D2-825A-4540-8E48-9483C51B1214}"/>
              </a:ext>
            </a:extLst>
          </p:cNvPr>
          <p:cNvSpPr txBox="1"/>
          <p:nvPr/>
        </p:nvSpPr>
        <p:spPr>
          <a:xfrm>
            <a:off x="6457950" y="6515765"/>
            <a:ext cx="268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kumimoji="1" lang="en-US" altLang="zh-CN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endParaRPr kumimoji="1" lang="zh-CN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183929" y="5661248"/>
            <a:ext cx="8784976" cy="741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kumimoji="0" lang="zh-CN" altLang="en-US" sz="2400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观测仪器需求</a:t>
            </a:r>
            <a:r>
              <a:rPr kumimoji="0" lang="zh-CN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Hebrew Scholar"/>
              </a:rPr>
              <a:t>：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阵列探测器（成像）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、宽带频谱仪（中低分辨率</a:t>
            </a:r>
            <a:r>
              <a:rPr lang="zh-CN" altLang="en-US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光谱</a:t>
            </a:r>
            <a:r>
              <a:rPr lang="zh-CN" altLang="en-US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）、外差接收机（高分辨率光谱）</a:t>
            </a:r>
            <a:endParaRPr kumimoji="0" lang="zh-CN" altLang="en-US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Arial Hebrew Scholar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3808" y="1196752"/>
            <a:ext cx="8100640" cy="4320480"/>
            <a:chOff x="431800" y="1196752"/>
            <a:chExt cx="8100640" cy="4320480"/>
          </a:xfrm>
        </p:grpSpPr>
        <p:grpSp>
          <p:nvGrpSpPr>
            <p:cNvPr id="21" name="组合 20">
              <a:extLst>
                <a:ext uri="{FF2B5EF4-FFF2-40B4-BE49-F238E27FC236}">
                  <a16:creationId xmlns="" xmlns:a16="http://schemas.microsoft.com/office/drawing/2014/main" id="{53DC95A7-DFDA-914C-B853-1FA7FC2984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1800" y="1196752"/>
              <a:ext cx="8100640" cy="4320480"/>
              <a:chOff x="742742" y="1619093"/>
              <a:chExt cx="8307131" cy="443061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="" xmlns:a16="http://schemas.microsoft.com/office/drawing/2014/main" id="{3711B06B-BDBA-684A-9288-6E352586E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/>
              </a:blip>
              <a:srcRect b="638"/>
              <a:stretch/>
            </p:blipFill>
            <p:spPr bwMode="auto">
              <a:xfrm>
                <a:off x="742742" y="1687185"/>
                <a:ext cx="6273411" cy="4294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C1A1F7E9-F058-454F-9C23-F991B0915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0" t="8983" r="8317" b="6951"/>
              <a:stretch/>
            </p:blipFill>
            <p:spPr>
              <a:xfrm>
                <a:off x="7129941" y="3123141"/>
                <a:ext cx="1919932" cy="1366712"/>
              </a:xfrm>
              <a:prstGeom prst="rect">
                <a:avLst/>
              </a:prstGeom>
            </p:spPr>
          </p:pic>
          <p:sp>
            <p:nvSpPr>
              <p:cNvPr id="24" name="副标题 2">
                <a:extLst>
                  <a:ext uri="{FF2B5EF4-FFF2-40B4-BE49-F238E27FC236}">
                    <a16:creationId xmlns="" xmlns:a16="http://schemas.microsoft.com/office/drawing/2014/main" id="{09D6C162-91F7-CE44-BF8D-10B509A04C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42032" y="1619093"/>
                <a:ext cx="1200071" cy="3945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10000"/>
                  </a:lnSpc>
                  <a:spcBef>
                    <a:spcPts val="0"/>
                  </a:spcBef>
                  <a:buNone/>
                </a:pPr>
                <a:r>
                  <a:rPr lang="en-US" altLang="zh-CN" sz="1600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Imaging</a:t>
                </a:r>
              </a:p>
            </p:txBody>
          </p:sp>
          <p:sp>
            <p:nvSpPr>
              <p:cNvPr id="25" name="副标题 2">
                <a:extLst>
                  <a:ext uri="{FF2B5EF4-FFF2-40B4-BE49-F238E27FC236}">
                    <a16:creationId xmlns="" xmlns:a16="http://schemas.microsoft.com/office/drawing/2014/main" id="{AA5D1E99-AE1E-7C47-BDA0-24F7EC905A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873" y="2023355"/>
                <a:ext cx="1451396" cy="89836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Broadband Imaging</a:t>
                </a:r>
              </a:p>
              <a:p>
                <a:pPr marL="0" indent="0" algn="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Spectroscopy</a:t>
                </a:r>
              </a:p>
            </p:txBody>
          </p:sp>
          <p:sp>
            <p:nvSpPr>
              <p:cNvPr id="26" name="副标题 2">
                <a:extLst>
                  <a:ext uri="{FF2B5EF4-FFF2-40B4-BE49-F238E27FC236}">
                    <a16:creationId xmlns="" xmlns:a16="http://schemas.microsoft.com/office/drawing/2014/main" id="{78E9A8F5-8E95-9E48-8CDA-EF01156D79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9022" y="5151336"/>
                <a:ext cx="1451396" cy="89836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High Resolution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Spectroscopy</a:t>
                </a:r>
              </a:p>
            </p:txBody>
          </p:sp>
        </p:grpSp>
        <p:pic>
          <p:nvPicPr>
            <p:cNvPr id="14" name="图片 44" descr="Hartley2_hydrogen-deuterium_large.jpg">
              <a:extLst>
                <a:ext uri="{FF2B5EF4-FFF2-40B4-BE49-F238E27FC236}">
                  <a16:creationId xmlns:a16="http://schemas.microsoft.com/office/drawing/2014/main" xmlns="" id="{02DFA341-9024-AA40-ABC2-5ACA93105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6660232" y="4145750"/>
              <a:ext cx="1872208" cy="13050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73744" y="1263151"/>
              <a:ext cx="1858696" cy="125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527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阵列成像探测关键因素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13" y="6519130"/>
            <a:ext cx="2500312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Image credits:  JCMT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18" name="组合 32"/>
          <p:cNvGrpSpPr/>
          <p:nvPr/>
        </p:nvGrpSpPr>
        <p:grpSpPr>
          <a:xfrm>
            <a:off x="107504" y="1575916"/>
            <a:ext cx="5678487" cy="3797300"/>
            <a:chOff x="182563" y="1393155"/>
            <a:chExt cx="5678487" cy="3797300"/>
          </a:xfrm>
        </p:grpSpPr>
        <p:grpSp>
          <p:nvGrpSpPr>
            <p:cNvPr id="19" name="Group 198"/>
            <p:cNvGrpSpPr>
              <a:grpSpLocks noChangeAspect="1"/>
            </p:cNvGrpSpPr>
            <p:nvPr/>
          </p:nvGrpSpPr>
          <p:grpSpPr bwMode="auto">
            <a:xfrm>
              <a:off x="182563" y="1393155"/>
              <a:ext cx="5678487" cy="3797300"/>
              <a:chOff x="127" y="1104"/>
              <a:chExt cx="4149" cy="2863"/>
            </a:xfrm>
          </p:grpSpPr>
          <p:pic>
            <p:nvPicPr>
              <p:cNvPr id="28" name="Picture 199" descr="F:\mw1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20000" contrast="20000"/>
              </a:blip>
              <a:srcRect/>
              <a:stretch>
                <a:fillRect/>
              </a:stretch>
            </p:blipFill>
            <p:spPr bwMode="auto">
              <a:xfrm>
                <a:off x="127" y="1104"/>
                <a:ext cx="4149" cy="2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Line 200"/>
              <p:cNvSpPr>
                <a:spLocks noChangeAspect="1" noChangeShapeType="1"/>
              </p:cNvSpPr>
              <p:nvPr/>
            </p:nvSpPr>
            <p:spPr bwMode="auto">
              <a:xfrm flipV="1">
                <a:off x="170" y="1147"/>
                <a:ext cx="3803" cy="211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Rectangle 201"/>
              <p:cNvSpPr>
                <a:spLocks noChangeAspect="1" noChangeArrowheads="1"/>
              </p:cNvSpPr>
              <p:nvPr/>
            </p:nvSpPr>
            <p:spPr bwMode="auto">
              <a:xfrm rot="-1800000">
                <a:off x="2247" y="1986"/>
                <a:ext cx="267" cy="1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" name="Group 204"/>
            <p:cNvGrpSpPr>
              <a:grpSpLocks/>
            </p:cNvGrpSpPr>
            <p:nvPr/>
          </p:nvGrpSpPr>
          <p:grpSpPr bwMode="auto">
            <a:xfrm>
              <a:off x="539750" y="1482055"/>
              <a:ext cx="2833688" cy="1181100"/>
              <a:chOff x="375" y="1217"/>
              <a:chExt cx="1968" cy="847"/>
            </a:xfrm>
          </p:grpSpPr>
          <p:pic>
            <p:nvPicPr>
              <p:cNvPr id="23" name="Picture 205" descr="G:\galcen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4" y="1217"/>
                <a:ext cx="1693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Line 206"/>
              <p:cNvSpPr>
                <a:spLocks noChangeShapeType="1"/>
              </p:cNvSpPr>
              <p:nvPr/>
            </p:nvSpPr>
            <p:spPr bwMode="auto">
              <a:xfrm flipH="1" flipV="1">
                <a:off x="2064" y="1221"/>
                <a:ext cx="279" cy="71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lIns="188210" tIns="94107" rIns="188210" bIns="94107" anchor="ctr"/>
              <a:lstStyle/>
              <a:p>
                <a:endParaRPr lang="zh-CN" altLang="en-US"/>
              </a:p>
            </p:txBody>
          </p:sp>
          <p:sp>
            <p:nvSpPr>
              <p:cNvPr id="25" name="Line 207"/>
              <p:cNvSpPr>
                <a:spLocks noChangeShapeType="1"/>
              </p:cNvSpPr>
              <p:nvPr/>
            </p:nvSpPr>
            <p:spPr bwMode="auto">
              <a:xfrm flipH="1" flipV="1">
                <a:off x="375" y="1665"/>
                <a:ext cx="1758" cy="399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lIns="188210" tIns="94107" rIns="188210" bIns="94107" anchor="ctr"/>
              <a:lstStyle/>
              <a:p>
                <a:endParaRPr lang="zh-CN" altLang="en-US"/>
              </a:p>
            </p:txBody>
          </p:sp>
          <p:sp>
            <p:nvSpPr>
              <p:cNvPr id="26" name="Rectangle 208"/>
              <p:cNvSpPr>
                <a:spLocks noChangeArrowheads="1"/>
              </p:cNvSpPr>
              <p:nvPr/>
            </p:nvSpPr>
            <p:spPr bwMode="auto">
              <a:xfrm>
                <a:off x="375" y="1218"/>
                <a:ext cx="1689" cy="453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lIns="188210" tIns="94107" rIns="188210" bIns="94107" anchor="ctr"/>
              <a:lstStyle/>
              <a:p>
                <a:endParaRPr lang="zh-CN" altLang="en-US"/>
              </a:p>
            </p:txBody>
          </p:sp>
        </p:grpSp>
        <p:sp>
          <p:nvSpPr>
            <p:cNvPr id="21" name="Oval 210"/>
            <p:cNvSpPr>
              <a:spLocks noChangeAspect="1" noChangeArrowheads="1"/>
            </p:cNvSpPr>
            <p:nvPr/>
          </p:nvSpPr>
          <p:spPr bwMode="auto">
            <a:xfrm>
              <a:off x="311150" y="4890418"/>
              <a:ext cx="107950" cy="111125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2" name="Text Box 211"/>
            <p:cNvSpPr txBox="1">
              <a:spLocks noChangeArrowheads="1"/>
            </p:cNvSpPr>
            <p:nvPr/>
          </p:nvSpPr>
          <p:spPr bwMode="auto">
            <a:xfrm>
              <a:off x="519113" y="4798343"/>
              <a:ext cx="1304925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814" tIns="40907" rIns="81814" bIns="40907">
              <a:spAutoFit/>
            </a:bodyPr>
            <a:lstStyle/>
            <a:p>
              <a:pPr defTabSz="819150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/>
                <a:buNone/>
              </a:pPr>
              <a:r>
                <a:rPr kumimoji="1" lang="en-US" altLang="zh-CN" sz="1600">
                  <a:solidFill>
                    <a:srgbClr val="FF6600"/>
                  </a:solidFill>
                  <a:latin typeface="Tahoma" pitchFamily="34" charset="0"/>
                </a:rPr>
                <a:t>Full moon</a:t>
              </a:r>
              <a:endParaRPr kumimoji="1" lang="en-US" altLang="zh-CN" sz="1600">
                <a:solidFill>
                  <a:srgbClr val="00FF00"/>
                </a:solidFill>
                <a:latin typeface="Tahoma" pitchFamily="34" charset="0"/>
              </a:endParaRPr>
            </a:p>
          </p:txBody>
        </p:sp>
      </p:grpSp>
      <p:pic>
        <p:nvPicPr>
          <p:cNvPr id="31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97547"/>
            <a:ext cx="45529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940152" y="116713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Mapping time</a:t>
            </a:r>
            <a:endParaRPr lang="zh-CN" altLang="en-US" sz="2400" b="1" u="sng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979712" y="1916832"/>
            <a:ext cx="986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 smtClean="0">
                <a:solidFill>
                  <a:srgbClr val="11FF7D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rPr>
              <a:t>~150hrs</a:t>
            </a:r>
            <a:endParaRPr lang="zh-CN" altLang="en-US" sz="2000" b="1" i="1" dirty="0">
              <a:solidFill>
                <a:srgbClr val="11FF7D"/>
              </a:solidFill>
              <a:latin typeface="Arial Narrow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07704" y="4541058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500"/>
              </a:spcBef>
            </a:pPr>
            <a:r>
              <a:rPr lang="en-US" altLang="zh-CN" sz="2000" b="1" i="1" dirty="0" smtClean="0">
                <a:solidFill>
                  <a:srgbClr val="11FF7D"/>
                </a:solidFill>
                <a:latin typeface="Arial Narrow" pitchFamily="34" charset="0"/>
                <a:ea typeface="Arial Unicode MS" pitchFamily="34" charset="-122"/>
                <a:cs typeface="Arial Unicode MS" pitchFamily="34" charset="-122"/>
              </a:rPr>
              <a:t>a few hrs with SCUBA-2</a:t>
            </a:r>
            <a:endParaRPr lang="zh-CN" altLang="en-US" sz="2000" b="1" i="1" dirty="0">
              <a:solidFill>
                <a:srgbClr val="11FF7D"/>
              </a:solidFill>
              <a:latin typeface="Arial Narrow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35" name="组合 38"/>
          <p:cNvGrpSpPr/>
          <p:nvPr/>
        </p:nvGrpSpPr>
        <p:grpSpPr>
          <a:xfrm>
            <a:off x="6099175" y="1700213"/>
            <a:ext cx="2843213" cy="1789112"/>
            <a:chOff x="6099175" y="1700213"/>
            <a:chExt cx="2843213" cy="1789112"/>
          </a:xfrm>
        </p:grpSpPr>
        <p:graphicFrame>
          <p:nvGraphicFramePr>
            <p:cNvPr id="36" name="对象 35"/>
            <p:cNvGraphicFramePr>
              <a:graphicFrameLocks noChangeAspect="1"/>
            </p:cNvGraphicFramePr>
            <p:nvPr/>
          </p:nvGraphicFramePr>
          <p:xfrm>
            <a:off x="6099175" y="1700213"/>
            <a:ext cx="2843213" cy="178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" name="公式" r:id="rId6" imgW="1574640" imgH="990360" progId="Equation.3">
                    <p:embed/>
                  </p:oleObj>
                </mc:Choice>
                <mc:Fallback>
                  <p:oleObj name="公式" r:id="rId6" imgW="1574640" imgH="990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9175" y="1700213"/>
                          <a:ext cx="2843213" cy="1789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6995272" y="2647856"/>
              <a:ext cx="7953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NEP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81070" y="3025928"/>
              <a:ext cx="3600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732240" y="4603775"/>
            <a:ext cx="208823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灵敏度（</a:t>
            </a:r>
            <a:r>
              <a:rPr lang="en-US" altLang="zh-CN" sz="2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NEP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）与像素（</a:t>
            </a:r>
            <a:r>
              <a:rPr lang="en-US" altLang="zh-CN" sz="2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zh-CN" altLang="en-US" sz="22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" name="Picture 4" descr="DanielMcVey-25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2" b="5708"/>
          <a:stretch/>
        </p:blipFill>
        <p:spPr>
          <a:xfrm>
            <a:off x="4572000" y="4419110"/>
            <a:ext cx="1152128" cy="864096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4532266" y="5024209"/>
            <a:ext cx="1253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kern="0" dirty="0" smtClean="0">
                <a:solidFill>
                  <a:srgbClr val="FFFF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JCMT/</a:t>
            </a:r>
            <a:r>
              <a:rPr lang="zh-CN" altLang="en-US" sz="1200" kern="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亚毫米波</a:t>
            </a:r>
            <a:endParaRPr lang="zh-CN" altLang="en-US" sz="12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56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超导探测器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1237220"/>
            <a:ext cx="9144000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近量子</a:t>
            </a:r>
            <a:r>
              <a:rPr lang="zh-CN" altLang="en-US" sz="2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极限或背景极限灵敏度超导探测器</a:t>
            </a:r>
            <a:r>
              <a:rPr lang="zh-CN" altLang="en-US" sz="22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 Hebrew Scholar"/>
              </a:rPr>
              <a:t>在天文观测中有不可替代作用</a:t>
            </a:r>
            <a:endParaRPr lang="zh-CN" altLang="en-US" sz="2200" dirty="0"/>
          </a:p>
        </p:txBody>
      </p:sp>
      <p:sp>
        <p:nvSpPr>
          <p:cNvPr id="24" name="圆角矩形 23"/>
          <p:cNvSpPr/>
          <p:nvPr/>
        </p:nvSpPr>
        <p:spPr>
          <a:xfrm>
            <a:off x="493370" y="1772816"/>
            <a:ext cx="8218629" cy="2808311"/>
          </a:xfrm>
          <a:prstGeom prst="roundRect">
            <a:avLst>
              <a:gd name="adj" fmla="val 522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160"/>
          <p:cNvGrpSpPr>
            <a:grpSpLocks noChangeAspect="1"/>
          </p:cNvGrpSpPr>
          <p:nvPr/>
        </p:nvGrpSpPr>
        <p:grpSpPr>
          <a:xfrm>
            <a:off x="1649042" y="2233393"/>
            <a:ext cx="2453186" cy="1843679"/>
            <a:chOff x="401441" y="1071546"/>
            <a:chExt cx="3697649" cy="2643206"/>
          </a:xfrm>
        </p:grpSpPr>
        <p:pic>
          <p:nvPicPr>
            <p:cNvPr id="26" name="图片 25" descr="Trx_sum_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441" y="1071546"/>
              <a:ext cx="3697649" cy="26432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椭圆 27"/>
            <p:cNvSpPr/>
            <p:nvPr/>
          </p:nvSpPr>
          <p:spPr>
            <a:xfrm>
              <a:off x="928662" y="1571612"/>
              <a:ext cx="1500198" cy="571504"/>
            </a:xfrm>
            <a:prstGeom prst="ellipse">
              <a:avLst/>
            </a:prstGeom>
            <a:solidFill>
              <a:srgbClr val="00FFF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29" name="TextBox 157"/>
            <p:cNvSpPr txBox="1"/>
            <p:nvPr/>
          </p:nvSpPr>
          <p:spPr>
            <a:xfrm>
              <a:off x="1106638" y="1649316"/>
              <a:ext cx="1073816" cy="423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rgbClr val="FF0000"/>
                  </a:solidFill>
                  <a:latin typeface="微软雅黑"/>
                  <a:ea typeface="微软雅黑"/>
                  <a:cs typeface="微软雅黑"/>
                </a:rPr>
                <a:t>半导体</a:t>
              </a:r>
              <a:endParaRPr lang="zh-CN" altLang="en-US" sz="1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2183268" y="2000240"/>
              <a:ext cx="1817228" cy="571505"/>
            </a:xfrm>
            <a:prstGeom prst="ellipse">
              <a:avLst/>
            </a:prstGeom>
            <a:solidFill>
              <a:srgbClr val="00FFF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31" name="TextBox 159"/>
            <p:cNvSpPr txBox="1"/>
            <p:nvPr/>
          </p:nvSpPr>
          <p:spPr>
            <a:xfrm>
              <a:off x="2684076" y="2090230"/>
              <a:ext cx="1176208" cy="423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F0000"/>
                  </a:solidFill>
                  <a:latin typeface="微软雅黑"/>
                  <a:ea typeface="微软雅黑"/>
                  <a:cs typeface="微软雅黑"/>
                </a:rPr>
                <a:t>超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微软雅黑"/>
                  <a:ea typeface="微软雅黑"/>
                  <a:cs typeface="微软雅黑"/>
                </a:rPr>
                <a:t>导体</a:t>
              </a:r>
              <a:endParaRPr lang="zh-CN" altLang="en-US" sz="12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sp>
        <p:nvSpPr>
          <p:cNvPr id="32" name="TextBox 159"/>
          <p:cNvSpPr txBox="1"/>
          <p:nvPr/>
        </p:nvSpPr>
        <p:spPr>
          <a:xfrm>
            <a:off x="3474444" y="2521849"/>
            <a:ext cx="511530" cy="2627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100X</a:t>
            </a:r>
            <a:endParaRPr lang="zh-CN" altLang="en-US" sz="1000" b="1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3" name="下箭头 32"/>
          <p:cNvSpPr/>
          <p:nvPr/>
        </p:nvSpPr>
        <p:spPr>
          <a:xfrm rot="16200000">
            <a:off x="4075614" y="3056579"/>
            <a:ext cx="665656" cy="3672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PCTJ_ST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09621"/>
            <a:ext cx="1009594" cy="70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6" descr="HEB_photo_a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78" y="3177995"/>
            <a:ext cx="979968" cy="734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TextBox 35"/>
          <p:cNvSpPr txBox="1"/>
          <p:nvPr/>
        </p:nvSpPr>
        <p:spPr>
          <a:xfrm>
            <a:off x="484905" y="2721806"/>
            <a:ext cx="55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SIS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9178" y="3138571"/>
            <a:ext cx="61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HEB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493370" y="4725143"/>
            <a:ext cx="8218629" cy="1872209"/>
          </a:xfrm>
          <a:prstGeom prst="roundRect">
            <a:avLst>
              <a:gd name="adj" fmla="val 522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0256" y="4815995"/>
            <a:ext cx="2459538" cy="1697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椭圆 39"/>
          <p:cNvSpPr/>
          <p:nvPr/>
        </p:nvSpPr>
        <p:spPr>
          <a:xfrm>
            <a:off x="2484352" y="5877191"/>
            <a:ext cx="1042668" cy="388729"/>
          </a:xfrm>
          <a:prstGeom prst="ellipse">
            <a:avLst/>
          </a:prstGeom>
          <a:solidFill>
            <a:srgbClr val="00FF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"/>
              <a:ea typeface="微软雅黑"/>
              <a:cs typeface="微软雅黑"/>
            </a:endParaRPr>
          </a:p>
        </p:txBody>
      </p:sp>
      <p:sp>
        <p:nvSpPr>
          <p:cNvPr id="53" name="TextBox 157"/>
          <p:cNvSpPr txBox="1"/>
          <p:nvPr/>
        </p:nvSpPr>
        <p:spPr>
          <a:xfrm>
            <a:off x="2615210" y="5928333"/>
            <a:ext cx="982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背景极限</a:t>
            </a:r>
            <a:endParaRPr lang="zh-CN" altLang="en-US" sz="1200" b="1" dirty="0">
              <a:solidFill>
                <a:srgbClr val="FF0000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92" y="4872841"/>
            <a:ext cx="979459" cy="67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592" y="5706712"/>
            <a:ext cx="942655" cy="70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" name="TextBox 57"/>
          <p:cNvSpPr txBox="1"/>
          <p:nvPr/>
        </p:nvSpPr>
        <p:spPr>
          <a:xfrm>
            <a:off x="516555" y="5267351"/>
            <a:ext cx="529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TES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7622" y="6161825"/>
            <a:ext cx="88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MKIDs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1918337" y="6262062"/>
            <a:ext cx="2150500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" descr="Herschel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9308" y="3279806"/>
            <a:ext cx="1928916" cy="123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4192552" y="3238756"/>
            <a:ext cx="2470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最大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太赫兹空间望远镜</a:t>
            </a:r>
            <a:endParaRPr lang="en-US" altLang="zh-CN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algn="r"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Herschel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55" y="3279806"/>
            <a:ext cx="1857295" cy="122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62" y="3318589"/>
            <a:ext cx="912767" cy="593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下箭头 64"/>
          <p:cNvSpPr/>
          <p:nvPr/>
        </p:nvSpPr>
        <p:spPr>
          <a:xfrm rot="16200000">
            <a:off x="4030276" y="5450429"/>
            <a:ext cx="665656" cy="3672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09" y="5003531"/>
            <a:ext cx="1928916" cy="1377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矩形 66"/>
          <p:cNvSpPr/>
          <p:nvPr/>
        </p:nvSpPr>
        <p:spPr>
          <a:xfrm>
            <a:off x="5252280" y="4962416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南极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SPT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望远镜</a:t>
            </a:r>
            <a:endParaRPr lang="en-US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55" y="5007010"/>
            <a:ext cx="1889194" cy="1366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矩形 68"/>
          <p:cNvSpPr/>
          <p:nvPr/>
        </p:nvSpPr>
        <p:spPr>
          <a:xfrm>
            <a:off x="6608925" y="6099573"/>
            <a:ext cx="1889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发现迄今最</a:t>
            </a:r>
            <a:r>
              <a:rPr lang="zh-CN" altLang="en-US" sz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大质量星系团</a:t>
            </a:r>
          </a:p>
        </p:txBody>
      </p:sp>
      <p:sp>
        <p:nvSpPr>
          <p:cNvPr id="70" name="矩形 69"/>
          <p:cNvSpPr/>
          <p:nvPr/>
        </p:nvSpPr>
        <p:spPr>
          <a:xfrm>
            <a:off x="6649600" y="4219651"/>
            <a:ext cx="2189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首次发现矮行星存在“水”</a:t>
            </a:r>
            <a:endParaRPr lang="zh-CN" altLang="en-US" sz="12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" name="Picture 2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59308" y="1884933"/>
            <a:ext cx="1937407" cy="1295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3769279" y="1853034"/>
            <a:ext cx="288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最大太赫兹望远镜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ALMA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71" y="1881643"/>
            <a:ext cx="1865679" cy="1295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矩形 73"/>
          <p:cNvSpPr/>
          <p:nvPr/>
        </p:nvSpPr>
        <p:spPr>
          <a:xfrm>
            <a:off x="6644765" y="2904706"/>
            <a:ext cx="2189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首次</a:t>
            </a:r>
            <a:r>
              <a:rPr lang="zh-CN" altLang="en-US" sz="12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发现</a:t>
            </a:r>
            <a:r>
              <a:rPr lang="zh-CN" altLang="en-US" sz="12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原行星盘精细结构</a:t>
            </a:r>
            <a:endParaRPr lang="zh-CN" altLang="en-US" sz="12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22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zh-CN" altLang="en-US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太赫兹超导相变边缘探测器</a:t>
            </a:r>
            <a:r>
              <a:rPr lang="en-US" altLang="zh-CN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(TES)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91"/>
          <p:cNvGrpSpPr>
            <a:grpSpLocks/>
          </p:cNvGrpSpPr>
          <p:nvPr/>
        </p:nvGrpSpPr>
        <p:grpSpPr bwMode="auto">
          <a:xfrm>
            <a:off x="637232" y="1308571"/>
            <a:ext cx="3175000" cy="4643437"/>
            <a:chOff x="0" y="1571611"/>
            <a:chExt cx="3175000" cy="4643451"/>
          </a:xfrm>
        </p:grpSpPr>
        <p:sp>
          <p:nvSpPr>
            <p:cNvPr id="18" name="矩形 70"/>
            <p:cNvSpPr>
              <a:spLocks noChangeArrowheads="1"/>
            </p:cNvSpPr>
            <p:nvPr/>
          </p:nvSpPr>
          <p:spPr bwMode="auto">
            <a:xfrm>
              <a:off x="31750" y="1571611"/>
              <a:ext cx="3143250" cy="46434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zh-CN" alt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9" name="组合 68"/>
            <p:cNvGrpSpPr>
              <a:grpSpLocks noChangeAspect="1"/>
            </p:cNvGrpSpPr>
            <p:nvPr/>
          </p:nvGrpSpPr>
          <p:grpSpPr bwMode="auto">
            <a:xfrm>
              <a:off x="388912" y="4285124"/>
              <a:ext cx="2013435" cy="1914903"/>
              <a:chOff x="7552910" y="1"/>
              <a:chExt cx="2562646" cy="2781301"/>
            </a:xfrm>
          </p:grpSpPr>
          <p:grpSp>
            <p:nvGrpSpPr>
              <p:cNvPr id="35" name="Group 45"/>
              <p:cNvGrpSpPr>
                <a:grpSpLocks/>
              </p:cNvGrpSpPr>
              <p:nvPr/>
            </p:nvGrpSpPr>
            <p:grpSpPr bwMode="auto">
              <a:xfrm>
                <a:off x="8007355" y="1"/>
                <a:ext cx="2108201" cy="2781301"/>
                <a:chOff x="3812" y="1327"/>
                <a:chExt cx="1328" cy="1752"/>
              </a:xfrm>
            </p:grpSpPr>
            <p:sp>
              <p:nvSpPr>
                <p:cNvPr id="37" name="Freeform 6"/>
                <p:cNvSpPr>
                  <a:spLocks/>
                </p:cNvSpPr>
                <p:nvPr/>
              </p:nvSpPr>
              <p:spPr bwMode="auto">
                <a:xfrm>
                  <a:off x="3819" y="1575"/>
                  <a:ext cx="1139" cy="1133"/>
                </a:xfrm>
                <a:custGeom>
                  <a:avLst/>
                  <a:gdLst>
                    <a:gd name="T0" fmla="*/ 881457 w 751"/>
                    <a:gd name="T1" fmla="*/ 0 h 705"/>
                    <a:gd name="T2" fmla="*/ 863062 w 751"/>
                    <a:gd name="T3" fmla="*/ 0 h 705"/>
                    <a:gd name="T4" fmla="*/ 837429 w 751"/>
                    <a:gd name="T5" fmla="*/ 0 h 705"/>
                    <a:gd name="T6" fmla="*/ 819077 w 751"/>
                    <a:gd name="T7" fmla="*/ 0 h 705"/>
                    <a:gd name="T8" fmla="*/ 799930 w 751"/>
                    <a:gd name="T9" fmla="*/ 22514 h 705"/>
                    <a:gd name="T10" fmla="*/ 770343 w 751"/>
                    <a:gd name="T11" fmla="*/ 22514 h 705"/>
                    <a:gd name="T12" fmla="*/ 751200 w 751"/>
                    <a:gd name="T13" fmla="*/ 32161 h 705"/>
                    <a:gd name="T14" fmla="*/ 731329 w 751"/>
                    <a:gd name="T15" fmla="*/ 52864 h 705"/>
                    <a:gd name="T16" fmla="*/ 711334 w 751"/>
                    <a:gd name="T17" fmla="*/ 67421 h 705"/>
                    <a:gd name="T18" fmla="*/ 693008 w 751"/>
                    <a:gd name="T19" fmla="*/ 88826 h 705"/>
                    <a:gd name="T20" fmla="*/ 673948 w 751"/>
                    <a:gd name="T21" fmla="*/ 110965 h 705"/>
                    <a:gd name="T22" fmla="*/ 653633 w 751"/>
                    <a:gd name="T23" fmla="*/ 130403 h 705"/>
                    <a:gd name="T24" fmla="*/ 639657 w 751"/>
                    <a:gd name="T25" fmla="*/ 166644 h 705"/>
                    <a:gd name="T26" fmla="*/ 625287 w 751"/>
                    <a:gd name="T27" fmla="*/ 198569 h 705"/>
                    <a:gd name="T28" fmla="*/ 611318 w 751"/>
                    <a:gd name="T29" fmla="*/ 241355 h 705"/>
                    <a:gd name="T30" fmla="*/ 596028 w 751"/>
                    <a:gd name="T31" fmla="*/ 273739 h 705"/>
                    <a:gd name="T32" fmla="*/ 581189 w 751"/>
                    <a:gd name="T33" fmla="*/ 319119 h 705"/>
                    <a:gd name="T34" fmla="*/ 571877 w 751"/>
                    <a:gd name="T35" fmla="*/ 362300 h 705"/>
                    <a:gd name="T36" fmla="*/ 557021 w 751"/>
                    <a:gd name="T37" fmla="*/ 393943 h 705"/>
                    <a:gd name="T38" fmla="*/ 543197 w 751"/>
                    <a:gd name="T39" fmla="*/ 460583 h 705"/>
                    <a:gd name="T40" fmla="*/ 527434 w 751"/>
                    <a:gd name="T41" fmla="*/ 506604 h 705"/>
                    <a:gd name="T42" fmla="*/ 518287 w 751"/>
                    <a:gd name="T43" fmla="*/ 560334 h 705"/>
                    <a:gd name="T44" fmla="*/ 508300 w 751"/>
                    <a:gd name="T45" fmla="*/ 613554 h 705"/>
                    <a:gd name="T46" fmla="*/ 474241 w 751"/>
                    <a:gd name="T47" fmla="*/ 824204 h 705"/>
                    <a:gd name="T48" fmla="*/ 469018 w 751"/>
                    <a:gd name="T49" fmla="*/ 869863 h 705"/>
                    <a:gd name="T50" fmla="*/ 464410 w 751"/>
                    <a:gd name="T51" fmla="*/ 910762 h 705"/>
                    <a:gd name="T52" fmla="*/ 455195 w 751"/>
                    <a:gd name="T53" fmla="*/ 968132 h 705"/>
                    <a:gd name="T54" fmla="*/ 450912 w 751"/>
                    <a:gd name="T55" fmla="*/ 1008092 h 705"/>
                    <a:gd name="T56" fmla="*/ 441222 w 751"/>
                    <a:gd name="T57" fmla="*/ 1053156 h 705"/>
                    <a:gd name="T58" fmla="*/ 432081 w 751"/>
                    <a:gd name="T59" fmla="*/ 1096125 h 705"/>
                    <a:gd name="T60" fmla="*/ 426107 w 751"/>
                    <a:gd name="T61" fmla="*/ 1142455 h 705"/>
                    <a:gd name="T62" fmla="*/ 421758 w 751"/>
                    <a:gd name="T63" fmla="*/ 1195852 h 705"/>
                    <a:gd name="T64" fmla="*/ 416909 w 751"/>
                    <a:gd name="T65" fmla="*/ 1241482 h 705"/>
                    <a:gd name="T66" fmla="*/ 411319 w 751"/>
                    <a:gd name="T67" fmla="*/ 1284480 h 705"/>
                    <a:gd name="T68" fmla="*/ 406816 w 751"/>
                    <a:gd name="T69" fmla="*/ 1341057 h 705"/>
                    <a:gd name="T70" fmla="*/ 391822 w 751"/>
                    <a:gd name="T71" fmla="*/ 1393841 h 705"/>
                    <a:gd name="T72" fmla="*/ 382228 w 751"/>
                    <a:gd name="T73" fmla="*/ 1437174 h 705"/>
                    <a:gd name="T74" fmla="*/ 377873 w 751"/>
                    <a:gd name="T75" fmla="*/ 1483410 h 705"/>
                    <a:gd name="T76" fmla="*/ 368188 w 751"/>
                    <a:gd name="T77" fmla="*/ 1536329 h 705"/>
                    <a:gd name="T78" fmla="*/ 363902 w 751"/>
                    <a:gd name="T79" fmla="*/ 1582255 h 705"/>
                    <a:gd name="T80" fmla="*/ 359194 w 751"/>
                    <a:gd name="T81" fmla="*/ 1647657 h 705"/>
                    <a:gd name="T82" fmla="*/ 347764 w 751"/>
                    <a:gd name="T83" fmla="*/ 1702422 h 705"/>
                    <a:gd name="T84" fmla="*/ 343097 w 751"/>
                    <a:gd name="T85" fmla="*/ 1745337 h 705"/>
                    <a:gd name="T86" fmla="*/ 333892 w 751"/>
                    <a:gd name="T87" fmla="*/ 1791529 h 705"/>
                    <a:gd name="T88" fmla="*/ 329126 w 751"/>
                    <a:gd name="T89" fmla="*/ 1833028 h 705"/>
                    <a:gd name="T90" fmla="*/ 319962 w 751"/>
                    <a:gd name="T91" fmla="*/ 1877606 h 705"/>
                    <a:gd name="T92" fmla="*/ 305284 w 751"/>
                    <a:gd name="T93" fmla="*/ 1933567 h 705"/>
                    <a:gd name="T94" fmla="*/ 296102 w 751"/>
                    <a:gd name="T95" fmla="*/ 1976253 h 705"/>
                    <a:gd name="T96" fmla="*/ 275802 w 751"/>
                    <a:gd name="T97" fmla="*/ 2011496 h 705"/>
                    <a:gd name="T98" fmla="*/ 261834 w 751"/>
                    <a:gd name="T99" fmla="*/ 2053557 h 705"/>
                    <a:gd name="T100" fmla="*/ 247043 w 751"/>
                    <a:gd name="T101" fmla="*/ 2086894 h 705"/>
                    <a:gd name="T102" fmla="*/ 232295 w 751"/>
                    <a:gd name="T103" fmla="*/ 2118949 h 705"/>
                    <a:gd name="T104" fmla="*/ 212247 w 751"/>
                    <a:gd name="T105" fmla="*/ 2142749 h 705"/>
                    <a:gd name="T106" fmla="*/ 179237 w 751"/>
                    <a:gd name="T107" fmla="*/ 2174814 h 705"/>
                    <a:gd name="T108" fmla="*/ 154270 w 751"/>
                    <a:gd name="T109" fmla="*/ 2195601 h 705"/>
                    <a:gd name="T110" fmla="*/ 135263 w 751"/>
                    <a:gd name="T111" fmla="*/ 2217535 h 705"/>
                    <a:gd name="T112" fmla="*/ 116870 w 751"/>
                    <a:gd name="T113" fmla="*/ 2217535 h 705"/>
                    <a:gd name="T114" fmla="*/ 96979 w 751"/>
                    <a:gd name="T115" fmla="*/ 2230867 h 705"/>
                    <a:gd name="T116" fmla="*/ 77317 w 751"/>
                    <a:gd name="T117" fmla="*/ 2240031 h 705"/>
                    <a:gd name="T118" fmla="*/ 57874 w 751"/>
                    <a:gd name="T119" fmla="*/ 2240031 h 705"/>
                    <a:gd name="T120" fmla="*/ 39111 w 751"/>
                    <a:gd name="T121" fmla="*/ 2230867 h 705"/>
                    <a:gd name="T122" fmla="*/ 18682 w 751"/>
                    <a:gd name="T123" fmla="*/ 2230867 h 70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51"/>
                    <a:gd name="T187" fmla="*/ 0 h 705"/>
                    <a:gd name="T188" fmla="*/ 751 w 751"/>
                    <a:gd name="T189" fmla="*/ 705 h 70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51" h="705">
                      <a:moveTo>
                        <a:pt x="750" y="0"/>
                      </a:moveTo>
                      <a:lnTo>
                        <a:pt x="742" y="0"/>
                      </a:lnTo>
                      <a:lnTo>
                        <a:pt x="734" y="0"/>
                      </a:lnTo>
                      <a:lnTo>
                        <a:pt x="726" y="0"/>
                      </a:lnTo>
                      <a:lnTo>
                        <a:pt x="717" y="0"/>
                      </a:lnTo>
                      <a:lnTo>
                        <a:pt x="705" y="0"/>
                      </a:lnTo>
                      <a:lnTo>
                        <a:pt x="697" y="0"/>
                      </a:lnTo>
                      <a:lnTo>
                        <a:pt x="689" y="0"/>
                      </a:lnTo>
                      <a:lnTo>
                        <a:pt x="681" y="0"/>
                      </a:lnTo>
                      <a:lnTo>
                        <a:pt x="673" y="7"/>
                      </a:lnTo>
                      <a:lnTo>
                        <a:pt x="660" y="7"/>
                      </a:lnTo>
                      <a:lnTo>
                        <a:pt x="648" y="7"/>
                      </a:lnTo>
                      <a:lnTo>
                        <a:pt x="640" y="10"/>
                      </a:lnTo>
                      <a:lnTo>
                        <a:pt x="632" y="10"/>
                      </a:lnTo>
                      <a:lnTo>
                        <a:pt x="624" y="14"/>
                      </a:lnTo>
                      <a:lnTo>
                        <a:pt x="615" y="17"/>
                      </a:lnTo>
                      <a:lnTo>
                        <a:pt x="607" y="21"/>
                      </a:lnTo>
                      <a:lnTo>
                        <a:pt x="599" y="21"/>
                      </a:lnTo>
                      <a:lnTo>
                        <a:pt x="591" y="24"/>
                      </a:lnTo>
                      <a:lnTo>
                        <a:pt x="583" y="28"/>
                      </a:lnTo>
                      <a:lnTo>
                        <a:pt x="575" y="31"/>
                      </a:lnTo>
                      <a:lnTo>
                        <a:pt x="567" y="35"/>
                      </a:lnTo>
                      <a:lnTo>
                        <a:pt x="558" y="38"/>
                      </a:lnTo>
                      <a:lnTo>
                        <a:pt x="550" y="41"/>
                      </a:lnTo>
                      <a:lnTo>
                        <a:pt x="546" y="48"/>
                      </a:lnTo>
                      <a:lnTo>
                        <a:pt x="538" y="52"/>
                      </a:lnTo>
                      <a:lnTo>
                        <a:pt x="534" y="59"/>
                      </a:lnTo>
                      <a:lnTo>
                        <a:pt x="526" y="62"/>
                      </a:lnTo>
                      <a:lnTo>
                        <a:pt x="518" y="69"/>
                      </a:lnTo>
                      <a:lnTo>
                        <a:pt x="514" y="76"/>
                      </a:lnTo>
                      <a:lnTo>
                        <a:pt x="505" y="79"/>
                      </a:lnTo>
                      <a:lnTo>
                        <a:pt x="501" y="86"/>
                      </a:lnTo>
                      <a:lnTo>
                        <a:pt x="493" y="93"/>
                      </a:lnTo>
                      <a:lnTo>
                        <a:pt x="489" y="100"/>
                      </a:lnTo>
                      <a:lnTo>
                        <a:pt x="485" y="107"/>
                      </a:lnTo>
                      <a:lnTo>
                        <a:pt x="481" y="114"/>
                      </a:lnTo>
                      <a:lnTo>
                        <a:pt x="477" y="121"/>
                      </a:lnTo>
                      <a:lnTo>
                        <a:pt x="469" y="124"/>
                      </a:lnTo>
                      <a:lnTo>
                        <a:pt x="465" y="135"/>
                      </a:lnTo>
                      <a:lnTo>
                        <a:pt x="457" y="145"/>
                      </a:lnTo>
                      <a:lnTo>
                        <a:pt x="448" y="152"/>
                      </a:lnTo>
                      <a:lnTo>
                        <a:pt x="444" y="159"/>
                      </a:lnTo>
                      <a:lnTo>
                        <a:pt x="440" y="169"/>
                      </a:lnTo>
                      <a:lnTo>
                        <a:pt x="436" y="176"/>
                      </a:lnTo>
                      <a:lnTo>
                        <a:pt x="432" y="186"/>
                      </a:lnTo>
                      <a:lnTo>
                        <a:pt x="428" y="193"/>
                      </a:lnTo>
                      <a:lnTo>
                        <a:pt x="404" y="252"/>
                      </a:lnTo>
                      <a:lnTo>
                        <a:pt x="399" y="259"/>
                      </a:lnTo>
                      <a:lnTo>
                        <a:pt x="395" y="266"/>
                      </a:lnTo>
                      <a:lnTo>
                        <a:pt x="395" y="273"/>
                      </a:lnTo>
                      <a:lnTo>
                        <a:pt x="391" y="280"/>
                      </a:lnTo>
                      <a:lnTo>
                        <a:pt x="391" y="286"/>
                      </a:lnTo>
                      <a:lnTo>
                        <a:pt x="387" y="297"/>
                      </a:lnTo>
                      <a:lnTo>
                        <a:pt x="383" y="304"/>
                      </a:lnTo>
                      <a:lnTo>
                        <a:pt x="379" y="311"/>
                      </a:lnTo>
                      <a:lnTo>
                        <a:pt x="379" y="317"/>
                      </a:lnTo>
                      <a:lnTo>
                        <a:pt x="375" y="324"/>
                      </a:lnTo>
                      <a:lnTo>
                        <a:pt x="371" y="331"/>
                      </a:lnTo>
                      <a:lnTo>
                        <a:pt x="367" y="338"/>
                      </a:lnTo>
                      <a:lnTo>
                        <a:pt x="363" y="345"/>
                      </a:lnTo>
                      <a:lnTo>
                        <a:pt x="359" y="352"/>
                      </a:lnTo>
                      <a:lnTo>
                        <a:pt x="359" y="359"/>
                      </a:lnTo>
                      <a:lnTo>
                        <a:pt x="355" y="369"/>
                      </a:lnTo>
                      <a:lnTo>
                        <a:pt x="355" y="376"/>
                      </a:lnTo>
                      <a:lnTo>
                        <a:pt x="351" y="383"/>
                      </a:lnTo>
                      <a:lnTo>
                        <a:pt x="351" y="390"/>
                      </a:lnTo>
                      <a:lnTo>
                        <a:pt x="346" y="397"/>
                      </a:lnTo>
                      <a:lnTo>
                        <a:pt x="346" y="404"/>
                      </a:lnTo>
                      <a:lnTo>
                        <a:pt x="342" y="414"/>
                      </a:lnTo>
                      <a:lnTo>
                        <a:pt x="342" y="421"/>
                      </a:lnTo>
                      <a:lnTo>
                        <a:pt x="334" y="431"/>
                      </a:lnTo>
                      <a:lnTo>
                        <a:pt x="330" y="438"/>
                      </a:lnTo>
                      <a:lnTo>
                        <a:pt x="326" y="445"/>
                      </a:lnTo>
                      <a:lnTo>
                        <a:pt x="322" y="452"/>
                      </a:lnTo>
                      <a:lnTo>
                        <a:pt x="322" y="459"/>
                      </a:lnTo>
                      <a:lnTo>
                        <a:pt x="318" y="466"/>
                      </a:lnTo>
                      <a:lnTo>
                        <a:pt x="314" y="473"/>
                      </a:lnTo>
                      <a:lnTo>
                        <a:pt x="310" y="483"/>
                      </a:lnTo>
                      <a:lnTo>
                        <a:pt x="306" y="490"/>
                      </a:lnTo>
                      <a:lnTo>
                        <a:pt x="306" y="497"/>
                      </a:lnTo>
                      <a:lnTo>
                        <a:pt x="302" y="507"/>
                      </a:lnTo>
                      <a:lnTo>
                        <a:pt x="302" y="518"/>
                      </a:lnTo>
                      <a:lnTo>
                        <a:pt x="298" y="528"/>
                      </a:lnTo>
                      <a:lnTo>
                        <a:pt x="293" y="535"/>
                      </a:lnTo>
                      <a:lnTo>
                        <a:pt x="293" y="542"/>
                      </a:lnTo>
                      <a:lnTo>
                        <a:pt x="289" y="549"/>
                      </a:lnTo>
                      <a:lnTo>
                        <a:pt x="285" y="556"/>
                      </a:lnTo>
                      <a:lnTo>
                        <a:pt x="281" y="563"/>
                      </a:lnTo>
                      <a:lnTo>
                        <a:pt x="277" y="569"/>
                      </a:lnTo>
                      <a:lnTo>
                        <a:pt x="277" y="576"/>
                      </a:lnTo>
                      <a:lnTo>
                        <a:pt x="273" y="583"/>
                      </a:lnTo>
                      <a:lnTo>
                        <a:pt x="269" y="590"/>
                      </a:lnTo>
                      <a:lnTo>
                        <a:pt x="265" y="597"/>
                      </a:lnTo>
                      <a:lnTo>
                        <a:pt x="257" y="607"/>
                      </a:lnTo>
                      <a:lnTo>
                        <a:pt x="253" y="614"/>
                      </a:lnTo>
                      <a:lnTo>
                        <a:pt x="249" y="621"/>
                      </a:lnTo>
                      <a:lnTo>
                        <a:pt x="240" y="625"/>
                      </a:lnTo>
                      <a:lnTo>
                        <a:pt x="232" y="632"/>
                      </a:lnTo>
                      <a:lnTo>
                        <a:pt x="228" y="638"/>
                      </a:lnTo>
                      <a:lnTo>
                        <a:pt x="220" y="645"/>
                      </a:lnTo>
                      <a:lnTo>
                        <a:pt x="216" y="652"/>
                      </a:lnTo>
                      <a:lnTo>
                        <a:pt x="208" y="656"/>
                      </a:lnTo>
                      <a:lnTo>
                        <a:pt x="204" y="663"/>
                      </a:lnTo>
                      <a:lnTo>
                        <a:pt x="196" y="666"/>
                      </a:lnTo>
                      <a:lnTo>
                        <a:pt x="188" y="669"/>
                      </a:lnTo>
                      <a:lnTo>
                        <a:pt x="179" y="673"/>
                      </a:lnTo>
                      <a:lnTo>
                        <a:pt x="163" y="680"/>
                      </a:lnTo>
                      <a:lnTo>
                        <a:pt x="151" y="683"/>
                      </a:lnTo>
                      <a:lnTo>
                        <a:pt x="139" y="687"/>
                      </a:lnTo>
                      <a:lnTo>
                        <a:pt x="130" y="690"/>
                      </a:lnTo>
                      <a:lnTo>
                        <a:pt x="122" y="694"/>
                      </a:lnTo>
                      <a:lnTo>
                        <a:pt x="114" y="697"/>
                      </a:lnTo>
                      <a:lnTo>
                        <a:pt x="106" y="697"/>
                      </a:lnTo>
                      <a:lnTo>
                        <a:pt x="98" y="697"/>
                      </a:lnTo>
                      <a:lnTo>
                        <a:pt x="90" y="701"/>
                      </a:lnTo>
                      <a:lnTo>
                        <a:pt x="82" y="701"/>
                      </a:lnTo>
                      <a:lnTo>
                        <a:pt x="73" y="701"/>
                      </a:lnTo>
                      <a:lnTo>
                        <a:pt x="65" y="704"/>
                      </a:lnTo>
                      <a:lnTo>
                        <a:pt x="57" y="704"/>
                      </a:lnTo>
                      <a:lnTo>
                        <a:pt x="49" y="704"/>
                      </a:lnTo>
                      <a:lnTo>
                        <a:pt x="41" y="701"/>
                      </a:lnTo>
                      <a:lnTo>
                        <a:pt x="33" y="701"/>
                      </a:lnTo>
                      <a:lnTo>
                        <a:pt x="24" y="701"/>
                      </a:lnTo>
                      <a:lnTo>
                        <a:pt x="16" y="701"/>
                      </a:lnTo>
                      <a:lnTo>
                        <a:pt x="0" y="704"/>
                      </a:lnTo>
                    </a:path>
                  </a:pathLst>
                </a:custGeom>
                <a:noFill/>
                <a:ln w="25400" cap="rnd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8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812" y="1327"/>
                  <a:ext cx="0" cy="1389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9" name="Rectangle 9"/>
                <p:cNvSpPr>
                  <a:spLocks noChangeArrowheads="1"/>
                </p:cNvSpPr>
                <p:nvPr/>
              </p:nvSpPr>
              <p:spPr bwMode="auto">
                <a:xfrm>
                  <a:off x="4407" y="2741"/>
                  <a:ext cx="239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altLang="zh-CN">
                      <a:solidFill>
                        <a:schemeClr val="bg1"/>
                      </a:solidFill>
                      <a:latin typeface="Calibri" pitchFamily="34" charset="0"/>
                    </a:rPr>
                    <a:t>T</a:t>
                  </a:r>
                </a:p>
              </p:txBody>
            </p:sp>
            <p:sp>
              <p:nvSpPr>
                <p:cNvPr id="40" name="Oval 10"/>
                <p:cNvSpPr>
                  <a:spLocks noChangeArrowheads="1"/>
                </p:cNvSpPr>
                <p:nvPr/>
              </p:nvSpPr>
              <p:spPr bwMode="auto">
                <a:xfrm>
                  <a:off x="4256" y="2295"/>
                  <a:ext cx="76" cy="8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hangingPunct="1"/>
                  <a:endParaRPr lang="zh-CN" altLang="en-US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4317" y="2004"/>
                  <a:ext cx="106" cy="29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329" y="2009"/>
                  <a:ext cx="89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Line 13"/>
                <p:cNvSpPr>
                  <a:spLocks noChangeShapeType="1"/>
                </p:cNvSpPr>
                <p:nvPr/>
              </p:nvSpPr>
              <p:spPr bwMode="auto">
                <a:xfrm>
                  <a:off x="4426" y="2021"/>
                  <a:ext cx="16" cy="9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Line 14"/>
                <p:cNvSpPr>
                  <a:spLocks noChangeShapeType="1"/>
                </p:cNvSpPr>
                <p:nvPr/>
              </p:nvSpPr>
              <p:spPr bwMode="auto">
                <a:xfrm>
                  <a:off x="3812" y="248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3" name="Line 15"/>
                <p:cNvSpPr>
                  <a:spLocks noChangeShapeType="1"/>
                </p:cNvSpPr>
                <p:nvPr/>
              </p:nvSpPr>
              <p:spPr bwMode="auto">
                <a:xfrm>
                  <a:off x="3812" y="2253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5" name="Line 16"/>
                <p:cNvSpPr>
                  <a:spLocks noChangeShapeType="1"/>
                </p:cNvSpPr>
                <p:nvPr/>
              </p:nvSpPr>
              <p:spPr bwMode="auto">
                <a:xfrm>
                  <a:off x="3812" y="2253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8" name="Line 17"/>
                <p:cNvSpPr>
                  <a:spLocks noChangeShapeType="1"/>
                </p:cNvSpPr>
                <p:nvPr/>
              </p:nvSpPr>
              <p:spPr bwMode="auto">
                <a:xfrm>
                  <a:off x="3812" y="202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Line 18"/>
                <p:cNvSpPr>
                  <a:spLocks noChangeShapeType="1"/>
                </p:cNvSpPr>
                <p:nvPr/>
              </p:nvSpPr>
              <p:spPr bwMode="auto">
                <a:xfrm>
                  <a:off x="3812" y="2021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Line 19"/>
                <p:cNvSpPr>
                  <a:spLocks noChangeShapeType="1"/>
                </p:cNvSpPr>
                <p:nvPr/>
              </p:nvSpPr>
              <p:spPr bwMode="auto">
                <a:xfrm>
                  <a:off x="3812" y="1790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Line 20"/>
                <p:cNvSpPr>
                  <a:spLocks noChangeShapeType="1"/>
                </p:cNvSpPr>
                <p:nvPr/>
              </p:nvSpPr>
              <p:spPr bwMode="auto">
                <a:xfrm>
                  <a:off x="3812" y="1790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Line 21"/>
                <p:cNvSpPr>
                  <a:spLocks noChangeShapeType="1"/>
                </p:cNvSpPr>
                <p:nvPr/>
              </p:nvSpPr>
              <p:spPr bwMode="auto">
                <a:xfrm>
                  <a:off x="3812" y="1558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Line 22"/>
                <p:cNvSpPr>
                  <a:spLocks noChangeShapeType="1"/>
                </p:cNvSpPr>
                <p:nvPr/>
              </p:nvSpPr>
              <p:spPr bwMode="auto">
                <a:xfrm>
                  <a:off x="3812" y="1558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Line 23"/>
                <p:cNvSpPr>
                  <a:spLocks noChangeShapeType="1"/>
                </p:cNvSpPr>
                <p:nvPr/>
              </p:nvSpPr>
              <p:spPr bwMode="auto">
                <a:xfrm>
                  <a:off x="3812" y="1327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6" name="Line 24"/>
                <p:cNvSpPr>
                  <a:spLocks noChangeShapeType="1"/>
                </p:cNvSpPr>
                <p:nvPr/>
              </p:nvSpPr>
              <p:spPr bwMode="auto">
                <a:xfrm>
                  <a:off x="3830" y="2710"/>
                  <a:ext cx="1310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035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4253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4471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689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4908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5126" y="2660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7552910" y="838141"/>
                <a:ext cx="395811" cy="53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Calibri" pitchFamily="34" charset="0"/>
                  </a:rPr>
                  <a:t>R</a:t>
                </a:r>
              </a:p>
            </p:txBody>
          </p:sp>
        </p:grpSp>
        <p:grpSp>
          <p:nvGrpSpPr>
            <p:cNvPr id="20" name="组合 73"/>
            <p:cNvGrpSpPr>
              <a:grpSpLocks/>
            </p:cNvGrpSpPr>
            <p:nvPr/>
          </p:nvGrpSpPr>
          <p:grpSpPr bwMode="auto">
            <a:xfrm>
              <a:off x="103156" y="1714483"/>
              <a:ext cx="3030946" cy="2286016"/>
              <a:chOff x="870283" y="2143102"/>
              <a:chExt cx="3030937" cy="2286034"/>
            </a:xfrm>
          </p:grpSpPr>
          <p:sp>
            <p:nvSpPr>
              <p:cNvPr id="23" name="Rectangle 2"/>
              <p:cNvSpPr>
                <a:spLocks noChangeArrowheads="1"/>
              </p:cNvSpPr>
              <p:nvPr/>
            </p:nvSpPr>
            <p:spPr bwMode="auto">
              <a:xfrm>
                <a:off x="884003" y="4173262"/>
                <a:ext cx="1330543" cy="255874"/>
              </a:xfrm>
              <a:prstGeom prst="rect">
                <a:avLst/>
              </a:prstGeom>
              <a:solidFill>
                <a:srgbClr val="A1A7C3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899994" lon="1500000" rev="0"/>
                </a:camera>
                <a:lightRig rig="legacyFlat4" dir="b"/>
              </a:scene3d>
              <a:sp3d extrusionH="3021000" prstMaterial="legacyMatte">
                <a:bevelT w="13500" h="13500" prst="angle"/>
                <a:bevelB w="13500" h="13500" prst="angle"/>
                <a:extrusionClr>
                  <a:srgbClr val="A1A7C3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zh-CN" altLang="en-US" sz="1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4" name="Oval 3"/>
              <p:cNvSpPr>
                <a:spLocks noChangeArrowheads="1"/>
              </p:cNvSpPr>
              <p:nvPr/>
            </p:nvSpPr>
            <p:spPr bwMode="auto">
              <a:xfrm>
                <a:off x="1928794" y="2714620"/>
                <a:ext cx="153524" cy="190800"/>
              </a:xfrm>
              <a:prstGeom prst="ellipse">
                <a:avLst/>
              </a:prstGeom>
              <a:solidFill>
                <a:srgbClr val="B5E3BF"/>
              </a:solidFill>
              <a:ln w="9525">
                <a:round/>
                <a:headEnd/>
                <a:tailEnd/>
              </a:ln>
              <a:scene3d>
                <a:camera prst="legacyPerspectiveTop">
                  <a:rot lat="16800000" lon="0" rev="0"/>
                </a:camera>
                <a:lightRig rig="legacyFlat4" dir="b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B5E3B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zh-CN" altLang="en-US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5" name="Rectangle 4"/>
              <p:cNvSpPr>
                <a:spLocks noChangeArrowheads="1"/>
              </p:cNvSpPr>
              <p:nvPr/>
            </p:nvSpPr>
            <p:spPr bwMode="auto">
              <a:xfrm>
                <a:off x="1286885" y="3071804"/>
                <a:ext cx="921145" cy="255874"/>
              </a:xfrm>
              <a:prstGeom prst="rect">
                <a:avLst/>
              </a:prstGeom>
              <a:solidFill>
                <a:srgbClr val="FDE9D7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899994" lon="1500000" rev="0"/>
                </a:camera>
                <a:lightRig rig="legacyFlat4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FDE9D7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zh-CN" altLang="en-US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pic>
            <p:nvPicPr>
              <p:cNvPr id="26" name="Picture 32" descr="thermometer_new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205" y="2235864"/>
                <a:ext cx="504284" cy="683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33" descr="DD00942_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042" y="2780740"/>
                <a:ext cx="818795" cy="21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35"/>
              <p:cNvSpPr txBox="1">
                <a:spLocks noChangeArrowheads="1"/>
              </p:cNvSpPr>
              <p:nvPr/>
            </p:nvSpPr>
            <p:spPr bwMode="auto">
              <a:xfrm>
                <a:off x="2714612" y="2643182"/>
                <a:ext cx="10502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Absorber, </a:t>
                </a:r>
                <a:r>
                  <a:rPr lang="en-US" altLang="zh-CN" sz="1200" b="1" i="1">
                    <a:solidFill>
                      <a:schemeClr val="bg1"/>
                    </a:solidFill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2714612" y="2285992"/>
                <a:ext cx="117211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Thermometer</a:t>
                </a:r>
              </a:p>
            </p:txBody>
          </p:sp>
          <p:sp>
            <p:nvSpPr>
              <p:cNvPr id="31" name="Text Box 37"/>
              <p:cNvSpPr txBox="1">
                <a:spLocks noChangeArrowheads="1"/>
              </p:cNvSpPr>
              <p:nvPr/>
            </p:nvSpPr>
            <p:spPr bwMode="auto">
              <a:xfrm>
                <a:off x="2214546" y="3286124"/>
                <a:ext cx="1686674" cy="277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Weak thermal link, </a:t>
                </a:r>
                <a:r>
                  <a:rPr lang="en-US" altLang="zh-CN" sz="1200" b="1" i="1">
                    <a:solidFill>
                      <a:schemeClr val="bg1"/>
                    </a:solidFill>
                    <a:latin typeface="Comic Sans MS" pitchFamily="66" charset="0"/>
                  </a:rPr>
                  <a:t>G</a:t>
                </a:r>
              </a:p>
            </p:txBody>
          </p: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2481602" y="4080696"/>
                <a:ext cx="1390120" cy="277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Heat sink @</a:t>
                </a:r>
                <a:r>
                  <a:rPr lang="en-US" altLang="zh-CN" sz="1200" b="1" i="1">
                    <a:solidFill>
                      <a:schemeClr val="bg1"/>
                    </a:solidFill>
                    <a:latin typeface="Comic Sans MS" pitchFamily="66" charset="0"/>
                  </a:rPr>
                  <a:t>T</a:t>
                </a:r>
                <a:r>
                  <a:rPr lang="en-US" altLang="zh-CN" sz="1200" b="1" i="1" baseline="-25000">
                    <a:solidFill>
                      <a:schemeClr val="bg1"/>
                    </a:solidFill>
                    <a:latin typeface="Comic Sans MS" pitchFamily="66" charset="0"/>
                  </a:rPr>
                  <a:t>bath</a:t>
                </a:r>
              </a:p>
            </p:txBody>
          </p:sp>
          <p:sp>
            <p:nvSpPr>
              <p:cNvPr id="33" name="Text Box 40"/>
              <p:cNvSpPr txBox="1">
                <a:spLocks noChangeArrowheads="1"/>
              </p:cNvSpPr>
              <p:nvPr/>
            </p:nvSpPr>
            <p:spPr bwMode="auto">
              <a:xfrm>
                <a:off x="870283" y="2252955"/>
                <a:ext cx="824262" cy="461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itchFamily="2" charset="-122"/>
                    <a:ea typeface="等线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Photon</a:t>
                </a:r>
              </a:p>
              <a:p>
                <a:pPr eaLnBrk="1" hangingPunct="1"/>
                <a:r>
                  <a:rPr lang="en-US" altLang="zh-CN" sz="1200">
                    <a:solidFill>
                      <a:schemeClr val="bg1"/>
                    </a:solidFill>
                    <a:latin typeface="Comic Sans MS" pitchFamily="66" charset="0"/>
                  </a:rPr>
                  <a:t>Energy </a:t>
                </a:r>
                <a:r>
                  <a:rPr lang="en-US" altLang="zh-CN" sz="1200" b="1" i="1">
                    <a:solidFill>
                      <a:schemeClr val="bg1"/>
                    </a:solidFill>
                    <a:latin typeface="Comic Sans MS" pitchFamily="66" charset="0"/>
                  </a:rPr>
                  <a:t>E</a:t>
                </a:r>
              </a:p>
            </p:txBody>
          </p:sp>
          <p:pic>
            <p:nvPicPr>
              <p:cNvPr id="34" name="Picture 34" descr="photon_wavepacket_transpar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2911" y="2143102"/>
                <a:ext cx="492543" cy="674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1928794" y="4295009"/>
              <a:ext cx="9685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bg1"/>
                  </a:solidFill>
                  <a:latin typeface="Comic Sans MS" pitchFamily="66" charset="0"/>
                </a:rPr>
                <a:t>Normal, </a:t>
              </a:r>
              <a:r>
                <a:rPr lang="en-US" altLang="zh-CN" sz="1200" b="1" i="1">
                  <a:solidFill>
                    <a:schemeClr val="bg1"/>
                  </a:solidFill>
                  <a:latin typeface="Comic Sans MS" pitchFamily="66" charset="0"/>
                </a:rPr>
                <a:t>R</a:t>
              </a:r>
              <a:r>
                <a:rPr lang="en-US" altLang="zh-CN" sz="1200" b="1" i="1" baseline="-25000">
                  <a:solidFill>
                    <a:schemeClr val="bg1"/>
                  </a:solidFill>
                  <a:latin typeface="Comic Sans MS" pitchFamily="66" charset="0"/>
                </a:rPr>
                <a:t>n</a:t>
              </a:r>
            </a:p>
          </p:txBody>
        </p:sp>
        <p:sp>
          <p:nvSpPr>
            <p:cNvPr id="22" name="Text Box 38"/>
            <p:cNvSpPr txBox="1">
              <a:spLocks noChangeArrowheads="1"/>
            </p:cNvSpPr>
            <p:nvPr/>
          </p:nvSpPr>
          <p:spPr bwMode="auto">
            <a:xfrm>
              <a:off x="0" y="5866645"/>
              <a:ext cx="13756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bg1"/>
                  </a:solidFill>
                  <a:latin typeface="Comic Sans MS" pitchFamily="66" charset="0"/>
                </a:rPr>
                <a:t>Superconductive</a:t>
              </a:r>
              <a:endParaRPr lang="en-US" altLang="zh-CN" sz="1200" i="1" baseline="-250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73" name="TextBox 146"/>
          <p:cNvSpPr txBox="1">
            <a:spLocks noChangeArrowheads="1"/>
          </p:cNvSpPr>
          <p:nvPr/>
        </p:nvSpPr>
        <p:spPr bwMode="auto">
          <a:xfrm>
            <a:off x="561825" y="6012605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0000FF"/>
                </a:solidFill>
                <a:latin typeface="Arial Black" pitchFamily="34" charset="0"/>
              </a:rPr>
              <a:t>Thermal detector</a:t>
            </a:r>
            <a:endParaRPr lang="zh-CN" altLang="en-US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0" name="Picture 7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15" y="5021775"/>
            <a:ext cx="1783109" cy="114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" name="对象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919188"/>
              </p:ext>
            </p:extLst>
          </p:nvPr>
        </p:nvGraphicFramePr>
        <p:xfrm>
          <a:off x="4139952" y="3851201"/>
          <a:ext cx="2745377" cy="19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BMP 图像" r:id="rId7" imgW="4781520" imgH="3648240" progId="Paint.Picture">
                  <p:embed/>
                </p:oleObj>
              </mc:Choice>
              <mc:Fallback>
                <p:oleObj name="BMP 图像" r:id="rId7" imgW="4781520" imgH="364824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851201"/>
                        <a:ext cx="2745377" cy="1914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/>
          <p:cNvSpPr txBox="1"/>
          <p:nvPr/>
        </p:nvSpPr>
        <p:spPr>
          <a:xfrm>
            <a:off x="6241873" y="3835453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CMB</a:t>
            </a:r>
            <a:endParaRPr lang="zh-CN" altLang="en-US" sz="160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68344" y="5023795"/>
            <a:ext cx="91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BICEP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4139952" y="1273220"/>
            <a:ext cx="4284525" cy="2198619"/>
            <a:chOff x="64548" y="4607297"/>
            <a:chExt cx="4067944" cy="2198619"/>
          </a:xfrm>
        </p:grpSpPr>
        <p:sp>
          <p:nvSpPr>
            <p:cNvPr id="85" name="矩形 84"/>
            <p:cNvSpPr/>
            <p:nvPr/>
          </p:nvSpPr>
          <p:spPr>
            <a:xfrm>
              <a:off x="64548" y="4645676"/>
              <a:ext cx="4067944" cy="216024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93005" y="5317815"/>
              <a:ext cx="1996455" cy="145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图片 86" descr="TES-Yuan-0516.jpg"/>
            <p:cNvPicPr>
              <a:picLocks noChangeAspect="1"/>
            </p:cNvPicPr>
            <p:nvPr/>
          </p:nvPicPr>
          <p:blipFill>
            <a:blip r:embed="rId10" cstate="print"/>
            <a:srcRect l="3580" t="12639" r="4945"/>
            <a:stretch>
              <a:fillRect/>
            </a:stretch>
          </p:blipFill>
          <p:spPr>
            <a:xfrm rot="10800000">
              <a:off x="107504" y="4710898"/>
              <a:ext cx="2223861" cy="1382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8" name="Picture 17"/>
            <p:cNvPicPr>
              <a:picLocks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7540929" flipH="1" flipV="1">
              <a:off x="64406" y="5006670"/>
              <a:ext cx="869714" cy="15703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9" name="矩形 88"/>
            <p:cNvSpPr/>
            <p:nvPr/>
          </p:nvSpPr>
          <p:spPr>
            <a:xfrm>
              <a:off x="107504" y="4653138"/>
              <a:ext cx="1080120" cy="34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0010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zh-CN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THz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光子</a:t>
              </a:r>
              <a:endPara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90" name="Picture 17"/>
            <p:cNvPicPr>
              <a:picLocks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7540929" flipH="1" flipV="1">
              <a:off x="1295031" y="4963639"/>
              <a:ext cx="869714" cy="15703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矩形 90"/>
            <p:cNvSpPr/>
            <p:nvPr/>
          </p:nvSpPr>
          <p:spPr>
            <a:xfrm>
              <a:off x="1776652" y="4692872"/>
              <a:ext cx="111569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0010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吸收体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温度传感器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92" name="Picture 17"/>
            <p:cNvPicPr>
              <a:picLocks noChangeArrowheads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7540929">
              <a:off x="1008868" y="5942773"/>
              <a:ext cx="869714" cy="15703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3" name="矩形 92"/>
            <p:cNvSpPr/>
            <p:nvPr/>
          </p:nvSpPr>
          <p:spPr>
            <a:xfrm>
              <a:off x="269652" y="6124015"/>
              <a:ext cx="1191862" cy="32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00100">
                <a:lnSpc>
                  <a:spcPct val="11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弱温度连接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4" name="AutoShape 25"/>
          <p:cNvSpPr>
            <a:spLocks noChangeArrowheads="1"/>
          </p:cNvSpPr>
          <p:nvPr/>
        </p:nvSpPr>
        <p:spPr bwMode="auto">
          <a:xfrm>
            <a:off x="6245935" y="3558858"/>
            <a:ext cx="714375" cy="2143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79" y="3844373"/>
            <a:ext cx="1295292" cy="111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7761540" y="3835453"/>
            <a:ext cx="91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ACT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63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1800" y="1115616"/>
            <a:ext cx="82804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664F-1B23-4364-8CBF-9FAC471FD4DE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431800" y="116632"/>
            <a:ext cx="8712200" cy="1143000"/>
          </a:xfrm>
        </p:spPr>
        <p:txBody>
          <a:bodyPr rtlCol="0">
            <a:noAutofit/>
          </a:bodyPr>
          <a:lstStyle/>
          <a:p>
            <a:pPr algn="l"/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0.35THz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频段</a:t>
            </a:r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8x8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超导</a:t>
            </a:r>
            <a:r>
              <a:rPr lang="en-US" altLang="zh-CN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TES</a:t>
            </a:r>
            <a:r>
              <a:rPr lang="zh-CN" altLang="en-US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探测器</a:t>
            </a:r>
            <a:endParaRPr lang="zh-CN" altLang="en-US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 descr="8-8-20160805-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800" y="1268760"/>
            <a:ext cx="2849578" cy="2880000"/>
          </a:xfrm>
          <a:prstGeom prst="rect">
            <a:avLst/>
          </a:prstGeom>
        </p:spPr>
      </p:pic>
      <p:pic>
        <p:nvPicPr>
          <p:cNvPr id="7" name="图片 6" descr="TES-Yuan-05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491881" y="1988760"/>
            <a:ext cx="3318491" cy="2160000"/>
          </a:xfrm>
          <a:prstGeom prst="rect">
            <a:avLst/>
          </a:prstGeom>
        </p:spPr>
      </p:pic>
      <p:grpSp>
        <p:nvGrpSpPr>
          <p:cNvPr id="8" name="组合 32"/>
          <p:cNvGrpSpPr/>
          <p:nvPr/>
        </p:nvGrpSpPr>
        <p:grpSpPr>
          <a:xfrm>
            <a:off x="5724128" y="1268760"/>
            <a:ext cx="2952328" cy="1656184"/>
            <a:chOff x="3652439" y="1196752"/>
            <a:chExt cx="2952328" cy="1656184"/>
          </a:xfrm>
        </p:grpSpPr>
        <p:grpSp>
          <p:nvGrpSpPr>
            <p:cNvPr id="9" name="组合 25"/>
            <p:cNvGrpSpPr>
              <a:grpSpLocks noChangeAspect="1"/>
            </p:cNvGrpSpPr>
            <p:nvPr/>
          </p:nvGrpSpPr>
          <p:grpSpPr>
            <a:xfrm>
              <a:off x="4860032" y="1196752"/>
              <a:ext cx="1744735" cy="1440000"/>
              <a:chOff x="6156176" y="1752536"/>
              <a:chExt cx="2617102" cy="2160000"/>
            </a:xfrm>
          </p:grpSpPr>
          <p:pic>
            <p:nvPicPr>
              <p:cNvPr id="12" name="图片 11" descr="3-1 Ti bridge t15d image005.jpg"/>
              <p:cNvPicPr>
                <a:picLocks noChangeAspect="1"/>
              </p:cNvPicPr>
              <p:nvPr/>
            </p:nvPicPr>
            <p:blipFill>
              <a:blip r:embed="rId5" cstate="print"/>
              <a:srcRect l="11339"/>
              <a:stretch>
                <a:fillRect/>
              </a:stretch>
            </p:blipFill>
            <p:spPr>
              <a:xfrm>
                <a:off x="6264060" y="1752536"/>
                <a:ext cx="2393838" cy="2160000"/>
              </a:xfrm>
              <a:prstGeom prst="rect">
                <a:avLst/>
              </a:prstGeom>
            </p:spPr>
          </p:pic>
          <p:cxnSp>
            <p:nvCxnSpPr>
              <p:cNvPr id="13" name="直接连接符 12"/>
              <p:cNvCxnSpPr/>
              <p:nvPr/>
            </p:nvCxnSpPr>
            <p:spPr>
              <a:xfrm>
                <a:off x="6786578" y="3126718"/>
                <a:ext cx="1357322" cy="15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5797627" y="2662371"/>
                <a:ext cx="1643074" cy="15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982398" y="3081769"/>
                <a:ext cx="1029609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16 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Symbol" pitchFamily="18" charset="2"/>
                    <a:ea typeface="Arial Unicode MS" pitchFamily="34" charset="-122"/>
                    <a:cs typeface="Arial Unicode MS" pitchFamily="34" charset="-122"/>
                  </a:rPr>
                  <a:t>m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m</a:t>
                </a:r>
                <a:endParaRPr lang="zh-CN" altLang="en-US" sz="1400" dirty="0">
                  <a:solidFill>
                    <a:schemeClr val="bg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156176" y="2412338"/>
                <a:ext cx="75608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16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Symbol" pitchFamily="18" charset="2"/>
                    <a:ea typeface="Arial Unicode MS" pitchFamily="34" charset="-122"/>
                    <a:cs typeface="Arial Unicode MS" pitchFamily="34" charset="-122"/>
                  </a:rPr>
                  <a:t>m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m</a:t>
                </a:r>
                <a:endParaRPr lang="zh-CN" altLang="en-US" sz="1400" dirty="0">
                  <a:solidFill>
                    <a:srgbClr val="0000FF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7" name="TextBox 45"/>
              <p:cNvSpPr txBox="1">
                <a:spLocks noChangeArrowheads="1"/>
              </p:cNvSpPr>
              <p:nvPr/>
            </p:nvSpPr>
            <p:spPr bwMode="auto">
              <a:xfrm>
                <a:off x="6982400" y="2055148"/>
                <a:ext cx="998790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Ti</a:t>
                </a:r>
                <a:endParaRPr lang="zh-CN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8" name="TextBox 45"/>
              <p:cNvSpPr txBox="1">
                <a:spLocks noChangeArrowheads="1"/>
              </p:cNvSpPr>
              <p:nvPr/>
            </p:nvSpPr>
            <p:spPr bwMode="auto">
              <a:xfrm>
                <a:off x="7981190" y="2483776"/>
                <a:ext cx="792088" cy="461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Unicode MS" pitchFamily="34" charset="-122"/>
                    <a:ea typeface="Arial Unicode MS" pitchFamily="34" charset="-122"/>
                    <a:cs typeface="Arial Unicode MS" pitchFamily="34" charset="-122"/>
                  </a:rPr>
                  <a:t>Nb</a:t>
                </a:r>
                <a:endParaRPr lang="zh-CN" alt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flipH="1">
              <a:off x="3652439" y="2636752"/>
              <a:ext cx="1279602" cy="21618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652439" y="1196752"/>
              <a:ext cx="1279602" cy="1584176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接连接符 23"/>
          <p:cNvCxnSpPr/>
          <p:nvPr/>
        </p:nvCxnSpPr>
        <p:spPr>
          <a:xfrm flipH="1">
            <a:off x="2555776" y="2001564"/>
            <a:ext cx="936104" cy="1211412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 flipV="1">
            <a:off x="2555776" y="3429000"/>
            <a:ext cx="943484" cy="71976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049539"/>
              </p:ext>
            </p:extLst>
          </p:nvPr>
        </p:nvGraphicFramePr>
        <p:xfrm>
          <a:off x="-116224" y="4149080"/>
          <a:ext cx="3013943" cy="2101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Graph" r:id="rId6" imgW="4129200" imgH="2877120" progId="Origin50.Graph">
                  <p:embed/>
                </p:oleObj>
              </mc:Choice>
              <mc:Fallback>
                <p:oleObj name="Graph" r:id="rId6" imgW="4129200" imgH="287712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6224" y="4149080"/>
                        <a:ext cx="3013943" cy="2101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图片 20" descr="TES IV of T6 after etch.tif">
            <a:extLst>
              <a:ext uri="{FF2B5EF4-FFF2-40B4-BE49-F238E27FC236}">
                <a16:creationId xmlns:a16="http://schemas.microsoft.com/office/drawing/2014/main" xmlns="" id="{0677AF27-7ADF-DD4C-88FB-6ABDE5941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428" t="6909" r="10873"/>
          <a:stretch>
            <a:fillRect/>
          </a:stretch>
        </p:blipFill>
        <p:spPr bwMode="auto">
          <a:xfrm>
            <a:off x="2513602" y="4293096"/>
            <a:ext cx="2506732" cy="197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21" descr="Thermal conductance.tif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6590" t="8118" r="10889" b="2274"/>
          <a:stretch>
            <a:fillRect/>
          </a:stretch>
        </p:blipFill>
        <p:spPr bwMode="auto">
          <a:xfrm>
            <a:off x="5013481" y="4344058"/>
            <a:ext cx="2279036" cy="187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402431" y="6254828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Measured R-T, </a:t>
            </a:r>
            <a:r>
              <a:rPr lang="en-US" altLang="zh-CN" sz="16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I-V and P-T</a:t>
            </a:r>
            <a:endParaRPr lang="en-US" altLang="zh-CN" sz="16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3" name="Text Box 24">
            <a:extLst>
              <a:ext uri="{FF2B5EF4-FFF2-40B4-BE49-F238E27FC236}">
                <a16:creationId xmlns:a16="http://schemas.microsoft.com/office/drawing/2014/main" xmlns="" id="{998256B8-20CF-EE4D-A03E-2366301F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5" y="5656287"/>
            <a:ext cx="219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7030A0"/>
              </a:buClr>
              <a:buSzPct val="80000"/>
            </a:pPr>
            <a:r>
              <a:rPr lang="en-US" altLang="zh-CN" sz="14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G=3000</a:t>
            </a:r>
            <a:r>
              <a:rPr lang="en-US" altLang="zh-CN" sz="14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itchFamily="2" charset="2"/>
              </a:rPr>
              <a:t></a:t>
            </a:r>
            <a:r>
              <a:rPr lang="en-US" altLang="zh-CN" sz="1400" b="1" dirty="0">
                <a:solidFill>
                  <a:srgbClr val="00206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800pW/K</a:t>
            </a:r>
            <a:endParaRPr lang="zh-CN" altLang="en-US" sz="1400" b="1" baseline="30000" dirty="0">
              <a:solidFill>
                <a:srgbClr val="00206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9549" y="5233660"/>
            <a:ext cx="1852111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Dark NEP</a:t>
            </a:r>
            <a:r>
              <a:rPr lang="en-US" altLang="zh-CN" sz="1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</a:t>
            </a:r>
          </a:p>
          <a:p>
            <a:pPr>
              <a:spcBef>
                <a:spcPts val="800"/>
              </a:spcBef>
            </a:pPr>
            <a:r>
              <a:rPr lang="en-US" altLang="zh-CN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~6x10</a:t>
            </a:r>
            <a:r>
              <a:rPr lang="en-US" altLang="zh-CN" b="1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-17</a:t>
            </a:r>
            <a:r>
              <a:rPr lang="en-US" altLang="zh-CN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W/Hz</a:t>
            </a:r>
            <a:r>
              <a:rPr lang="en-US" altLang="zh-CN" b="1" baseline="30000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416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38085</TotalTime>
  <Words>804</Words>
  <Application>Microsoft Office PowerPoint</Application>
  <PresentationFormat>全屏显示(4:3)</PresentationFormat>
  <Paragraphs>225</Paragraphs>
  <Slides>20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Office 主题</vt:lpstr>
      <vt:lpstr>公式</vt:lpstr>
      <vt:lpstr>BMP 图像</vt:lpstr>
      <vt:lpstr>Graph</vt:lpstr>
      <vt:lpstr>PowerPoint 演示文稿</vt:lpstr>
      <vt:lpstr>报告概要</vt:lpstr>
      <vt:lpstr>太赫兹天文</vt:lpstr>
      <vt:lpstr>太赫兹天文</vt:lpstr>
      <vt:lpstr>太赫兹天文</vt:lpstr>
      <vt:lpstr>阵列成像探测关键因素</vt:lpstr>
      <vt:lpstr>超导探测器</vt:lpstr>
      <vt:lpstr>太赫兹超导相变边缘探测器(TES)</vt:lpstr>
      <vt:lpstr>0.35THz频段8x8超导TES探测器</vt:lpstr>
      <vt:lpstr>光学近红外波段超导TES探测器</vt:lpstr>
      <vt:lpstr>超导TES探测器读出复用技术</vt:lpstr>
      <vt:lpstr>太赫兹超导动态电感探测器(KID)</vt:lpstr>
      <vt:lpstr>0.85THz频段32x32超导KID探测器</vt:lpstr>
      <vt:lpstr>太赫兹超导KID探测器试观测</vt:lpstr>
      <vt:lpstr>3D宽带成像频谱仪</vt:lpstr>
      <vt:lpstr>太赫兹石墨烯热电子探测器(HEB)</vt:lpstr>
      <vt:lpstr>阵列成像探测器未来发展趋势</vt:lpstr>
      <vt:lpstr>应用方向</vt:lpstr>
      <vt:lpstr>其它应用方向</vt:lpstr>
      <vt:lpstr>谢   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中国科学院 射电天文重点实验室  依托单位：中科院紫金山天文台</dc:title>
  <dc:creator>scshi</dc:creator>
  <cp:lastModifiedBy>wmiao</cp:lastModifiedBy>
  <cp:revision>1543</cp:revision>
  <cp:lastPrinted>2018-04-25T08:14:12Z</cp:lastPrinted>
  <dcterms:created xsi:type="dcterms:W3CDTF">2012-05-13T03:22:27Z</dcterms:created>
  <dcterms:modified xsi:type="dcterms:W3CDTF">2021-05-16T05:12:50Z</dcterms:modified>
</cp:coreProperties>
</file>