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5" r:id="rId5"/>
    <p:sldId id="313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9" r:id="rId17"/>
    <p:sldId id="308" r:id="rId18"/>
    <p:sldId id="306" r:id="rId19"/>
    <p:sldId id="307" r:id="rId20"/>
    <p:sldId id="310" r:id="rId21"/>
    <p:sldId id="311" r:id="rId22"/>
    <p:sldId id="312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1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34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7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3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1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6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1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2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3AD12A-E05A-4ED7-92F0-DE2146B83A5A}" type="datetimeFigureOut">
              <a:rPr lang="zh-CN" altLang="en-US" smtClean="0"/>
              <a:t>2021/7/18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F0C2-509B-46A8-8B79-252DC0D32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Use machine learning to in the phenomenological study of VBS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08944"/>
            <a:ext cx="9144000" cy="127461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Ji-Chong Yang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Liaoning Normal University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Collaborator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Yu-Chen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, Chong-Xing Yue</a:t>
            </a:r>
          </a:p>
          <a:p>
            <a:r>
              <a:rPr lang="en-US" altLang="zh-CN" dirty="0" smtClean="0"/>
              <a:t>2021-07-19 </a:t>
            </a:r>
            <a:r>
              <a:rPr lang="zh-CN" altLang="en-US" dirty="0"/>
              <a:t>北京</a:t>
            </a:r>
          </a:p>
        </p:txBody>
      </p:sp>
      <p:pic>
        <p:nvPicPr>
          <p:cNvPr id="1026" name="Picture 2" descr="https://timgsa.baidu.com/timg?image&amp;quality=80&amp;size=b9999_10000&amp;sec=1578655343885&amp;di=378571199a1df3524c47f3f1c3e5105d&amp;imgtype=0&amp;src=http%3A%2F%2Fb.hiphotos.baidu.com%2Fbaike%2Fpic%2Fitem%2F95eef01f3a292df5a19fd3ebb0315c6035a873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12" y="3601459"/>
            <a:ext cx="1322243" cy="13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anomaly points are easier to isolate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5951" y="1803435"/>
            <a:ext cx="10515600" cy="435133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9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3251118" y="1293261"/>
            <a:ext cx="5895093" cy="5541503"/>
            <a:chOff x="826343" y="1828800"/>
            <a:chExt cx="4627418" cy="4351337"/>
          </a:xfrm>
        </p:grpSpPr>
        <p:sp>
          <p:nvSpPr>
            <p:cNvPr id="32" name="矩形 31"/>
            <p:cNvSpPr/>
            <p:nvPr/>
          </p:nvSpPr>
          <p:spPr>
            <a:xfrm>
              <a:off x="826343" y="1828800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860816" y="462741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313972" y="484909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536659" y="520815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45361" y="511004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267090" y="473363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382343" y="305261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877806" y="3241651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928933" y="41004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448480" y="449267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60965" y="1295195"/>
            <a:ext cx="5895093" cy="5541503"/>
            <a:chOff x="1636425" y="1828800"/>
            <a:chExt cx="4627418" cy="4351337"/>
          </a:xfrm>
        </p:grpSpPr>
        <p:sp>
          <p:nvSpPr>
            <p:cNvPr id="4" name="矩形 3"/>
            <p:cNvSpPr/>
            <p:nvPr/>
          </p:nvSpPr>
          <p:spPr>
            <a:xfrm>
              <a:off x="1636425" y="1828800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670898" y="462741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124054" y="484909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346741" y="520815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555443" y="511004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077172" y="473363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192425" y="305261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687888" y="3241651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39015" y="41004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258562" y="449267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36425" y="3851564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3470313" y="4373540"/>
              <a:ext cx="42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04502" y="3797475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67275" y="5156290"/>
              <a:ext cx="470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22733" y="4706452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31615" y="4931361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518204" y="5274589"/>
              <a:ext cx="53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20577" y="4322487"/>
              <a:ext cx="500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687888" y="2862300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159574" y="2693409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52700" y="1316497"/>
            <a:ext cx="5895093" cy="5541503"/>
            <a:chOff x="1619401" y="1828800"/>
            <a:chExt cx="4627418" cy="4351337"/>
          </a:xfrm>
        </p:grpSpPr>
        <p:sp>
          <p:nvSpPr>
            <p:cNvPr id="85" name="矩形 84"/>
            <p:cNvSpPr/>
            <p:nvPr/>
          </p:nvSpPr>
          <p:spPr>
            <a:xfrm>
              <a:off x="1619401" y="1828800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653874" y="462741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107030" y="484909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329717" y="520815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538419" y="511004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2060148" y="473363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5175401" y="305261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4670864" y="3241651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21991" y="41004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241538" y="449267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1619401" y="3851564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本框 95"/>
            <p:cNvSpPr txBox="1"/>
            <p:nvPr/>
          </p:nvSpPr>
          <p:spPr>
            <a:xfrm>
              <a:off x="3453289" y="4373540"/>
              <a:ext cx="425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621023" y="3805227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550251" y="5156290"/>
              <a:ext cx="470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305709" y="4706452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014591" y="4931361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2501180" y="5274589"/>
              <a:ext cx="53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2603553" y="4322487"/>
              <a:ext cx="500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4670864" y="2862300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5142550" y="2693409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 flipH="1">
              <a:off x="3056407" y="3844943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3259813" y="1298444"/>
            <a:ext cx="5907440" cy="5541503"/>
            <a:chOff x="2185750" y="1828800"/>
            <a:chExt cx="4637110" cy="4351337"/>
          </a:xfrm>
        </p:grpSpPr>
        <p:sp>
          <p:nvSpPr>
            <p:cNvPr id="106" name="矩形 105"/>
            <p:cNvSpPr/>
            <p:nvPr/>
          </p:nvSpPr>
          <p:spPr>
            <a:xfrm>
              <a:off x="2185750" y="1828800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220223" y="462741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673379" y="484909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896066" y="520815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3104768" y="511004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2626497" y="473363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5741750" y="305261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5237213" y="3241651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288340" y="41004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3807887" y="449267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/>
            <p:nvPr/>
          </p:nvCxnSpPr>
          <p:spPr>
            <a:xfrm>
              <a:off x="2185750" y="3851564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文本框 116"/>
            <p:cNvSpPr txBox="1"/>
            <p:nvPr/>
          </p:nvSpPr>
          <p:spPr>
            <a:xfrm>
              <a:off x="4019637" y="4373540"/>
              <a:ext cx="7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3187372" y="3805227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116600" y="5156290"/>
              <a:ext cx="621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3872058" y="4706452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2580940" y="4931361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3067529" y="5274589"/>
              <a:ext cx="53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3169902" y="4322487"/>
              <a:ext cx="500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5237213" y="2862300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708899" y="2693409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 flipH="1">
              <a:off x="3622756" y="3844943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3585079" y="5125843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组合 197"/>
          <p:cNvGrpSpPr/>
          <p:nvPr/>
        </p:nvGrpSpPr>
        <p:grpSpPr>
          <a:xfrm>
            <a:off x="3259238" y="1308362"/>
            <a:ext cx="5907440" cy="5541503"/>
            <a:chOff x="2650111" y="1808440"/>
            <a:chExt cx="4637110" cy="4351337"/>
          </a:xfrm>
        </p:grpSpPr>
        <p:sp>
          <p:nvSpPr>
            <p:cNvPr id="128" name="矩形 127"/>
            <p:cNvSpPr/>
            <p:nvPr/>
          </p:nvSpPr>
          <p:spPr>
            <a:xfrm>
              <a:off x="2650111" y="1808440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3684584" y="460705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4137740" y="482873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4360427" y="518779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3569129" y="508968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3090858" y="471327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6206111" y="30322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5701574" y="3221291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752701" y="40800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4272248" y="447231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2650111" y="3831204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/>
            <p:cNvSpPr txBox="1"/>
            <p:nvPr/>
          </p:nvSpPr>
          <p:spPr>
            <a:xfrm>
              <a:off x="4483998" y="4353180"/>
              <a:ext cx="7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651733" y="3784867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4580961" y="5135930"/>
              <a:ext cx="621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4336419" y="4686092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3045301" y="4911001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3531890" y="5254229"/>
              <a:ext cx="53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3634263" y="4302127"/>
              <a:ext cx="500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5619524" y="2841940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6173260" y="2673049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>
            <a:xfrm flipH="1">
              <a:off x="4087117" y="3824583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4049440" y="5105483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088767" y="1818748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组合 225"/>
          <p:cNvGrpSpPr/>
          <p:nvPr/>
        </p:nvGrpSpPr>
        <p:grpSpPr>
          <a:xfrm>
            <a:off x="3257208" y="1296744"/>
            <a:ext cx="5907440" cy="5541503"/>
            <a:chOff x="2439008" y="1808440"/>
            <a:chExt cx="4637110" cy="4351337"/>
          </a:xfrm>
        </p:grpSpPr>
        <p:sp>
          <p:nvSpPr>
            <p:cNvPr id="174" name="矩形 173"/>
            <p:cNvSpPr/>
            <p:nvPr/>
          </p:nvSpPr>
          <p:spPr>
            <a:xfrm>
              <a:off x="2439008" y="1808440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3473481" y="460705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3926637" y="482873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4149324" y="5187798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3358026" y="508968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2879755" y="471327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5995008" y="30322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5490471" y="3221291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541598" y="40800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4061145" y="447231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4" name="直接连接符 183"/>
            <p:cNvCxnSpPr/>
            <p:nvPr/>
          </p:nvCxnSpPr>
          <p:spPr>
            <a:xfrm>
              <a:off x="2439008" y="3831204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文本框 184"/>
            <p:cNvSpPr txBox="1"/>
            <p:nvPr/>
          </p:nvSpPr>
          <p:spPr>
            <a:xfrm>
              <a:off x="4272895" y="4353180"/>
              <a:ext cx="7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3361689" y="3794538"/>
              <a:ext cx="6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4369858" y="5135930"/>
              <a:ext cx="621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4125316" y="4686092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2727912" y="4930081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3234018" y="5303798"/>
              <a:ext cx="53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3316364" y="4333538"/>
              <a:ext cx="626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5408421" y="2841940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5962157" y="2673049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4" name="直接连接符 193"/>
            <p:cNvCxnSpPr/>
            <p:nvPr/>
          </p:nvCxnSpPr>
          <p:spPr>
            <a:xfrm flipH="1">
              <a:off x="3876014" y="3824583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3838337" y="5105483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5877664" y="1818748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2448700" y="4338195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3268302" y="1303627"/>
            <a:ext cx="5907440" cy="5541503"/>
            <a:chOff x="2470175" y="1838452"/>
            <a:chExt cx="4637110" cy="4351337"/>
          </a:xfrm>
        </p:grpSpPr>
        <p:sp>
          <p:nvSpPr>
            <p:cNvPr id="199" name="矩形 198"/>
            <p:cNvSpPr/>
            <p:nvPr/>
          </p:nvSpPr>
          <p:spPr>
            <a:xfrm>
              <a:off x="2470175" y="183845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3504648" y="463707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/>
            <p:cNvSpPr/>
            <p:nvPr/>
          </p:nvSpPr>
          <p:spPr>
            <a:xfrm>
              <a:off x="3957804" y="485874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>
              <a:off x="4180491" y="521781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3389193" y="511969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2910922" y="474328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6026175" y="30622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5521638" y="325130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572765" y="411009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4092312" y="450232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9" name="直接连接符 208"/>
            <p:cNvCxnSpPr/>
            <p:nvPr/>
          </p:nvCxnSpPr>
          <p:spPr>
            <a:xfrm>
              <a:off x="2470175" y="386121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文本框 209"/>
            <p:cNvSpPr txBox="1"/>
            <p:nvPr/>
          </p:nvSpPr>
          <p:spPr>
            <a:xfrm>
              <a:off x="4304062" y="4383192"/>
              <a:ext cx="7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1" name="文本框 210"/>
            <p:cNvSpPr txBox="1"/>
            <p:nvPr/>
          </p:nvSpPr>
          <p:spPr>
            <a:xfrm>
              <a:off x="3392856" y="3824550"/>
              <a:ext cx="6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2" name="文本框 211"/>
            <p:cNvSpPr txBox="1"/>
            <p:nvPr/>
          </p:nvSpPr>
          <p:spPr>
            <a:xfrm>
              <a:off x="4401025" y="5165942"/>
              <a:ext cx="621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156483" y="4716104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2621456" y="4959962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3265185" y="5333810"/>
              <a:ext cx="665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6" name="文本框 215"/>
            <p:cNvSpPr txBox="1"/>
            <p:nvPr/>
          </p:nvSpPr>
          <p:spPr>
            <a:xfrm>
              <a:off x="3280615" y="4373336"/>
              <a:ext cx="74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5439588" y="2871952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5993324" y="2703061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19" name="直接连接符 218"/>
            <p:cNvCxnSpPr/>
            <p:nvPr/>
          </p:nvCxnSpPr>
          <p:spPr>
            <a:xfrm flipH="1">
              <a:off x="3907181" y="3854595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3869504" y="5135495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>
              <a:off x="5908831" y="1848760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>
              <a:off x="2479867" y="4368207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V="1">
              <a:off x="3279063" y="4403705"/>
              <a:ext cx="1097" cy="1786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3245654" y="1311763"/>
            <a:ext cx="5907440" cy="5541503"/>
            <a:chOff x="2430555" y="1827729"/>
            <a:chExt cx="4637110" cy="4351337"/>
          </a:xfrm>
        </p:grpSpPr>
        <p:sp>
          <p:nvSpPr>
            <p:cNvPr id="227" name="矩形 226"/>
            <p:cNvSpPr/>
            <p:nvPr/>
          </p:nvSpPr>
          <p:spPr>
            <a:xfrm>
              <a:off x="2430555" y="1827729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3465028" y="462634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/>
            <p:cNvSpPr/>
            <p:nvPr/>
          </p:nvSpPr>
          <p:spPr>
            <a:xfrm>
              <a:off x="3918184" y="484801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4140871" y="520708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3349573" y="510897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2871302" y="4732564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5986555" y="305154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482018" y="32405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533145" y="40993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4052692" y="449160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7" name="直接连接符 236"/>
            <p:cNvCxnSpPr/>
            <p:nvPr/>
          </p:nvCxnSpPr>
          <p:spPr>
            <a:xfrm>
              <a:off x="2430555" y="3850493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文本框 237"/>
            <p:cNvSpPr txBox="1"/>
            <p:nvPr/>
          </p:nvSpPr>
          <p:spPr>
            <a:xfrm>
              <a:off x="4264442" y="4372469"/>
              <a:ext cx="7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9" name="文本框 238"/>
            <p:cNvSpPr txBox="1"/>
            <p:nvPr/>
          </p:nvSpPr>
          <p:spPr>
            <a:xfrm>
              <a:off x="3353236" y="3813827"/>
              <a:ext cx="6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4361405" y="5155219"/>
              <a:ext cx="621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4108103" y="4741801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2" name="文本框 241"/>
            <p:cNvSpPr txBox="1"/>
            <p:nvPr/>
          </p:nvSpPr>
          <p:spPr>
            <a:xfrm>
              <a:off x="2581836" y="4949239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3225565" y="5323087"/>
              <a:ext cx="665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3240995" y="4362613"/>
              <a:ext cx="74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5399968" y="2861229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6" name="文本框 245"/>
            <p:cNvSpPr txBox="1"/>
            <p:nvPr/>
          </p:nvSpPr>
          <p:spPr>
            <a:xfrm>
              <a:off x="5953704" y="2692338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7" name="直接连接符 246"/>
            <p:cNvCxnSpPr/>
            <p:nvPr/>
          </p:nvCxnSpPr>
          <p:spPr>
            <a:xfrm flipH="1">
              <a:off x="3867561" y="3843872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3829884" y="5124772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5869211" y="1838037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2440247" y="4357484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flipV="1">
              <a:off x="3239443" y="4392982"/>
              <a:ext cx="1097" cy="1786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>
              <a:off x="3829884" y="4786884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3253064" y="1303402"/>
            <a:ext cx="5907440" cy="5553112"/>
            <a:chOff x="5808833" y="1780719"/>
            <a:chExt cx="4637110" cy="4360453"/>
          </a:xfrm>
        </p:grpSpPr>
        <p:sp>
          <p:nvSpPr>
            <p:cNvPr id="256" name="矩形 255"/>
            <p:cNvSpPr/>
            <p:nvPr/>
          </p:nvSpPr>
          <p:spPr>
            <a:xfrm>
              <a:off x="5817766" y="1780719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6843306" y="458845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7296462" y="481012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7519149" y="516919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6727851" y="507108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6249580" y="469467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9364833" y="301365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/>
            <p:cNvSpPr/>
            <p:nvPr/>
          </p:nvSpPr>
          <p:spPr>
            <a:xfrm>
              <a:off x="8860296" y="320268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4" name="椭圆 263"/>
            <p:cNvSpPr/>
            <p:nvPr/>
          </p:nvSpPr>
          <p:spPr>
            <a:xfrm>
              <a:off x="6911423" y="4061475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椭圆 264"/>
            <p:cNvSpPr/>
            <p:nvPr/>
          </p:nvSpPr>
          <p:spPr>
            <a:xfrm>
              <a:off x="7430970" y="445370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6" name="直接连接符 265"/>
            <p:cNvCxnSpPr/>
            <p:nvPr/>
          </p:nvCxnSpPr>
          <p:spPr>
            <a:xfrm>
              <a:off x="5808833" y="3812599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文本框 266"/>
            <p:cNvSpPr txBox="1"/>
            <p:nvPr/>
          </p:nvSpPr>
          <p:spPr>
            <a:xfrm>
              <a:off x="7642720" y="4334575"/>
              <a:ext cx="718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8" name="文本框 267"/>
            <p:cNvSpPr txBox="1"/>
            <p:nvPr/>
          </p:nvSpPr>
          <p:spPr>
            <a:xfrm>
              <a:off x="6731514" y="3775933"/>
              <a:ext cx="6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9" name="文本框 268"/>
            <p:cNvSpPr txBox="1"/>
            <p:nvPr/>
          </p:nvSpPr>
          <p:spPr>
            <a:xfrm>
              <a:off x="7739683" y="5117325"/>
              <a:ext cx="621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7486381" y="4703907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1" name="文本框 270"/>
            <p:cNvSpPr txBox="1"/>
            <p:nvPr/>
          </p:nvSpPr>
          <p:spPr>
            <a:xfrm>
              <a:off x="5960114" y="4911345"/>
              <a:ext cx="72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2" name="文本框 271"/>
            <p:cNvSpPr txBox="1"/>
            <p:nvPr/>
          </p:nvSpPr>
          <p:spPr>
            <a:xfrm>
              <a:off x="6555569" y="5268467"/>
              <a:ext cx="864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3" name="文本框 272"/>
            <p:cNvSpPr txBox="1"/>
            <p:nvPr/>
          </p:nvSpPr>
          <p:spPr>
            <a:xfrm>
              <a:off x="6532237" y="4326340"/>
              <a:ext cx="77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10100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4" name="文本框 273"/>
            <p:cNvSpPr txBox="1"/>
            <p:nvPr/>
          </p:nvSpPr>
          <p:spPr>
            <a:xfrm>
              <a:off x="8778246" y="2823335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5" name="文本框 274"/>
            <p:cNvSpPr txBox="1"/>
            <p:nvPr/>
          </p:nvSpPr>
          <p:spPr>
            <a:xfrm>
              <a:off x="9331982" y="2654444"/>
              <a:ext cx="52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76" name="直接连接符 275"/>
            <p:cNvCxnSpPr/>
            <p:nvPr/>
          </p:nvCxnSpPr>
          <p:spPr>
            <a:xfrm flipH="1">
              <a:off x="7245839" y="3805978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7208162" y="5086878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9247489" y="1800143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>
              <a:off x="5818525" y="4319590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 flipV="1">
              <a:off x="6617721" y="4355088"/>
              <a:ext cx="1097" cy="1786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7208162" y="4748990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>
              <a:off x="6629450" y="4933564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1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Tree -&gt; forest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Isolation tree: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Isolation forest: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3519056" y="1691322"/>
            <a:ext cx="1376218" cy="1430568"/>
            <a:chOff x="480291" y="1691322"/>
            <a:chExt cx="4627418" cy="4351337"/>
          </a:xfrm>
        </p:grpSpPr>
        <p:sp>
          <p:nvSpPr>
            <p:cNvPr id="4" name="矩形 3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3494764" y="4004487"/>
            <a:ext cx="931813" cy="930812"/>
            <a:chOff x="480291" y="1691322"/>
            <a:chExt cx="4627418" cy="4351337"/>
          </a:xfrm>
        </p:grpSpPr>
        <p:sp>
          <p:nvSpPr>
            <p:cNvPr id="32" name="矩形 31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5055709" y="4004487"/>
            <a:ext cx="931813" cy="930812"/>
            <a:chOff x="480291" y="1691322"/>
            <a:chExt cx="4627418" cy="4351337"/>
          </a:xfrm>
        </p:grpSpPr>
        <p:sp>
          <p:nvSpPr>
            <p:cNvPr id="51" name="矩形 50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6547392" y="4004487"/>
            <a:ext cx="931813" cy="930812"/>
            <a:chOff x="480291" y="1691322"/>
            <a:chExt cx="4627418" cy="4351337"/>
          </a:xfrm>
        </p:grpSpPr>
        <p:sp>
          <p:nvSpPr>
            <p:cNvPr id="70" name="矩形 69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8099101" y="4004487"/>
            <a:ext cx="931813" cy="930812"/>
            <a:chOff x="480291" y="1691322"/>
            <a:chExt cx="4627418" cy="4351337"/>
          </a:xfrm>
        </p:grpSpPr>
        <p:sp>
          <p:nvSpPr>
            <p:cNvPr id="89" name="矩形 88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9" name="直接连接符 98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9628768" y="4010662"/>
            <a:ext cx="931813" cy="930812"/>
            <a:chOff x="480291" y="1691322"/>
            <a:chExt cx="4627418" cy="4351337"/>
          </a:xfrm>
        </p:grpSpPr>
        <p:sp>
          <p:nvSpPr>
            <p:cNvPr id="108" name="矩形 107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8" name="直接连接符 117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3494764" y="5243150"/>
            <a:ext cx="931813" cy="930812"/>
            <a:chOff x="480291" y="1691322"/>
            <a:chExt cx="4627418" cy="4351337"/>
          </a:xfrm>
        </p:grpSpPr>
        <p:sp>
          <p:nvSpPr>
            <p:cNvPr id="127" name="矩形 126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7" name="直接连接符 136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/>
          <p:cNvGrpSpPr/>
          <p:nvPr/>
        </p:nvGrpSpPr>
        <p:grpSpPr>
          <a:xfrm>
            <a:off x="5055709" y="5243150"/>
            <a:ext cx="931813" cy="930812"/>
            <a:chOff x="480291" y="1691322"/>
            <a:chExt cx="4627418" cy="4351337"/>
          </a:xfrm>
        </p:grpSpPr>
        <p:sp>
          <p:nvSpPr>
            <p:cNvPr id="146" name="矩形 145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6547392" y="5243150"/>
            <a:ext cx="931813" cy="930812"/>
            <a:chOff x="480291" y="1691322"/>
            <a:chExt cx="4627418" cy="4351337"/>
          </a:xfrm>
        </p:grpSpPr>
        <p:sp>
          <p:nvSpPr>
            <p:cNvPr id="165" name="矩形 164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5" name="直接连接符 174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组合 182"/>
          <p:cNvGrpSpPr/>
          <p:nvPr/>
        </p:nvGrpSpPr>
        <p:grpSpPr>
          <a:xfrm>
            <a:off x="8099101" y="5243150"/>
            <a:ext cx="931813" cy="930812"/>
            <a:chOff x="480291" y="1691322"/>
            <a:chExt cx="4627418" cy="4351337"/>
          </a:xfrm>
        </p:grpSpPr>
        <p:sp>
          <p:nvSpPr>
            <p:cNvPr id="184" name="矩形 183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组合 201"/>
          <p:cNvGrpSpPr/>
          <p:nvPr/>
        </p:nvGrpSpPr>
        <p:grpSpPr>
          <a:xfrm>
            <a:off x="9628768" y="5249325"/>
            <a:ext cx="931813" cy="930812"/>
            <a:chOff x="480291" y="1691322"/>
            <a:chExt cx="4627418" cy="4351337"/>
          </a:xfrm>
        </p:grpSpPr>
        <p:sp>
          <p:nvSpPr>
            <p:cNvPr id="203" name="矩形 202"/>
            <p:cNvSpPr/>
            <p:nvPr/>
          </p:nvSpPr>
          <p:spPr>
            <a:xfrm>
              <a:off x="480291" y="1691322"/>
              <a:ext cx="4627418" cy="4351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1514764" y="448994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1967920" y="471161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2190607" y="5070680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1399309" y="497256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921038" y="4596157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4036291" y="2915139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3531754" y="3104173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1582881" y="3962962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2102428" y="4355196"/>
              <a:ext cx="230909" cy="23090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3" name="直接连接符 212"/>
            <p:cNvCxnSpPr/>
            <p:nvPr/>
          </p:nvCxnSpPr>
          <p:spPr>
            <a:xfrm>
              <a:off x="480291" y="3714086"/>
              <a:ext cx="4627418" cy="82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>
              <a:off x="1873250" y="3714086"/>
              <a:ext cx="287" cy="23285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3899333" y="1691322"/>
              <a:ext cx="1" cy="20310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1869928" y="4659743"/>
              <a:ext cx="3237781" cy="192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480291" y="4279181"/>
              <a:ext cx="1389637" cy="20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1869928" y="4998017"/>
              <a:ext cx="3237781" cy="25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H="1" flipV="1">
              <a:off x="1293164" y="4304767"/>
              <a:ext cx="4599" cy="17378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1280318" y="4843845"/>
              <a:ext cx="580373" cy="104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文本框 220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10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0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</a:t>
            </a:r>
            <a:r>
              <a:rPr lang="en-US" altLang="zh-CN" dirty="0"/>
              <a:t>1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2" y="1691322"/>
            <a:ext cx="5599199" cy="45027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26" y="1412499"/>
            <a:ext cx="59340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Transparent</a:t>
            </a:r>
            <a:r>
              <a:rPr lang="en-US" altLang="zh-CN" dirty="0" smtClean="0"/>
              <a:t>: just quantify “anomaly”</a:t>
            </a:r>
          </a:p>
          <a:p>
            <a:r>
              <a:rPr lang="en-US" altLang="zh-CN" dirty="0" smtClean="0"/>
              <a:t>Independent of the operators</a:t>
            </a:r>
          </a:p>
          <a:p>
            <a:pPr marL="0" indent="0">
              <a:buNone/>
            </a:pPr>
            <a:r>
              <a:rPr lang="en-US" altLang="zh-CN" dirty="0" smtClean="0"/>
              <a:t>(automatic event selection strategy)</a:t>
            </a:r>
          </a:p>
          <a:p>
            <a:r>
              <a:rPr lang="en-US" altLang="zh-CN" dirty="0" smtClean="0"/>
              <a:t>The anomaly points are important even </a:t>
            </a:r>
            <a:r>
              <a:rPr lang="en-US" altLang="zh-CN" dirty="0" smtClean="0"/>
              <a:t>when </a:t>
            </a:r>
            <a:r>
              <a:rPr lang="en-US" altLang="zh-CN" dirty="0" smtClean="0"/>
              <a:t>NP </a:t>
            </a:r>
            <a:r>
              <a:rPr lang="en-US" altLang="zh-CN" dirty="0" smtClean="0"/>
              <a:t>is absent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83" y="365760"/>
            <a:ext cx="2528598" cy="2388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12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2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Another problem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624" y="1293090"/>
            <a:ext cx="4997084" cy="482985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954982" y="3020291"/>
            <a:ext cx="609600" cy="618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954982" y="3842327"/>
            <a:ext cx="609600" cy="618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13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63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is an important parameter in the study of an EFT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14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22"/>
            <a:ext cx="12192000" cy="47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When digging for information </a:t>
            </a:r>
            <a:r>
              <a:rPr lang="en-US" altLang="zh-CN" dirty="0" smtClean="0"/>
              <a:t>one </a:t>
            </a:r>
            <a:r>
              <a:rPr lang="en-US" altLang="zh-CN" dirty="0"/>
              <a:t>must ensure that there is indeed information to dig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(1)  </a:t>
            </a:r>
            <a:r>
              <a:rPr lang="en-US" altLang="zh-CN" dirty="0" err="1" smtClean="0"/>
              <a:t>x+y</a:t>
            </a:r>
            <a:r>
              <a:rPr lang="en-US" altLang="zh-CN" dirty="0" smtClean="0"/>
              <a:t>=0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(2) </a:t>
            </a:r>
            <a:r>
              <a:rPr lang="en-US" altLang="zh-CN" dirty="0" err="1" smtClean="0"/>
              <a:t>x+y</a:t>
            </a:r>
            <a:r>
              <a:rPr lang="en-US" altLang="zh-CN" dirty="0" smtClean="0"/>
              <a:t>=0, and: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38" y="3303587"/>
            <a:ext cx="4895850" cy="2876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15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1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approximation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16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146309"/>
            <a:ext cx="3340800" cy="411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673" y="2066425"/>
            <a:ext cx="3657600" cy="57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219" y="2725730"/>
            <a:ext cx="5777548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521" y="3399700"/>
            <a:ext cx="9856812" cy="969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907" y="4274253"/>
            <a:ext cx="3876040" cy="23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Artificial Neural Network (ANN)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77" y="2541299"/>
            <a:ext cx="7810500" cy="3343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17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8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Training dataset and</a:t>
            </a:r>
          </a:p>
          <a:p>
            <a:pPr marL="0" indent="0">
              <a:buNone/>
            </a:pPr>
            <a:r>
              <a:rPr lang="en-US" altLang="zh-CN" dirty="0" smtClean="0"/>
              <a:t>Validation dataset:</a:t>
            </a:r>
          </a:p>
          <a:p>
            <a:r>
              <a:rPr lang="en-US" altLang="zh-CN" dirty="0" smtClean="0"/>
              <a:t>About 600,000 events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15" y="102608"/>
            <a:ext cx="7348940" cy="60775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18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86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isolation forest to identify the signal of </a:t>
            </a:r>
            <a:r>
              <a:rPr lang="en-US" altLang="zh-CN" dirty="0" err="1" smtClean="0"/>
              <a:t>aQGCs</a:t>
            </a:r>
            <a:endParaRPr lang="en-US" altLang="zh-CN" dirty="0" smtClean="0"/>
          </a:p>
          <a:p>
            <a:r>
              <a:rPr lang="en-US" altLang="zh-CN" dirty="0" smtClean="0"/>
              <a:t>Use neural network to reconstruct the energy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7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information is used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147"/>
            <a:ext cx="4790746" cy="40426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19</a:t>
            </a:r>
            <a:r>
              <a:rPr lang="en-US" altLang="zh-CN" dirty="0" smtClean="0"/>
              <a:t>/22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46" y="2446499"/>
            <a:ext cx="3756313" cy="31632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059" y="2508390"/>
            <a:ext cx="3512838" cy="3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we can do with ANN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find more understandable patterns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64" y="4631293"/>
            <a:ext cx="8848725" cy="185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30" y="365760"/>
            <a:ext cx="4940115" cy="40793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20/22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5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we can do with ANN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Highlight signals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Unitarily bound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481" y="365760"/>
            <a:ext cx="4469391" cy="37785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18" y="4817826"/>
            <a:ext cx="8134736" cy="11204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21/22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Isolation forest can be used to </a:t>
            </a:r>
            <a:r>
              <a:rPr lang="en-US" altLang="zh-CN" dirty="0" smtClean="0"/>
              <a:t>highlight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signal events of </a:t>
            </a:r>
            <a:r>
              <a:rPr lang="en-US" altLang="zh-CN" dirty="0" err="1" smtClean="0"/>
              <a:t>aQGCs</a:t>
            </a:r>
            <a:r>
              <a:rPr lang="en-US" altLang="zh-CN" dirty="0"/>
              <a:t>. (2103.03151)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ANN can be used to study the energy of </a:t>
            </a:r>
            <a:r>
              <a:rPr lang="en-US" altLang="zh-CN" dirty="0" smtClean="0"/>
              <a:t>AA</a:t>
            </a:r>
            <a:r>
              <a:rPr lang="en-US" altLang="zh-CN" dirty="0" smtClean="0"/>
              <a:t>-&gt;</a:t>
            </a:r>
            <a:r>
              <a:rPr lang="en-US" altLang="zh-CN" dirty="0" smtClean="0"/>
              <a:t>WW, (will be on arXiv soon.)</a:t>
            </a:r>
          </a:p>
          <a:p>
            <a:endParaRPr lang="en-US" altLang="zh-CN" dirty="0"/>
          </a:p>
          <a:p>
            <a:r>
              <a:rPr lang="en-US" altLang="zh-CN" dirty="0" smtClean="0"/>
              <a:t>Many has been done, more to do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6272" y="5256807"/>
            <a:ext cx="419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Thank you!</a:t>
            </a:r>
            <a:endParaRPr lang="zh-CN" altLang="en-US" sz="5400" dirty="0"/>
          </a:p>
        </p:txBody>
      </p:sp>
      <p:sp>
        <p:nvSpPr>
          <p:cNvPr id="7" name="文本框 6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22/22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3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Machine learning algorithms has been widely used in HEP:</a:t>
            </a:r>
          </a:p>
          <a:p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2/22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851" y="1"/>
            <a:ext cx="2652149" cy="16913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83" y="4672574"/>
            <a:ext cx="5189971" cy="7423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3" y="3763507"/>
            <a:ext cx="5383934" cy="7551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83" y="2833712"/>
            <a:ext cx="5893233" cy="775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21" y="5611626"/>
            <a:ext cx="5567372" cy="775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617" y="3644328"/>
            <a:ext cx="6360536" cy="8743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953" y="4611636"/>
            <a:ext cx="5948218" cy="7841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953" y="5500717"/>
            <a:ext cx="5829156" cy="8168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282" y="2231939"/>
            <a:ext cx="5898718" cy="7887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9464" y="2976874"/>
            <a:ext cx="5806354" cy="8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VBS and </a:t>
            </a:r>
            <a:r>
              <a:rPr lang="en-US" altLang="zh-CN" dirty="0" err="1" smtClean="0"/>
              <a:t>aQGCs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Introduce the </a:t>
            </a:r>
            <a:r>
              <a:rPr lang="en-US" altLang="zh-CN" dirty="0" smtClean="0"/>
              <a:t>arena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91" y="3496468"/>
            <a:ext cx="6248400" cy="1619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3/22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2294514"/>
            <a:ext cx="3819485" cy="38856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31491" y="2294514"/>
            <a:ext cx="517236" cy="4041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47022" y="2294514"/>
            <a:ext cx="23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18 variables</a:t>
            </a:r>
            <a:endParaRPr lang="zh-CN" altLang="en-US" sz="2800" dirty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338906" y="2651055"/>
            <a:ext cx="988291" cy="5060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need to spend a lot of time on kinematic analysis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2437"/>
            <a:ext cx="12192000" cy="21581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4/22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92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selection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(1) SM is successful </a:t>
            </a:r>
          </a:p>
          <a:p>
            <a:pPr marL="0" indent="0">
              <a:buNone/>
            </a:pPr>
            <a:r>
              <a:rPr lang="en-US" altLang="zh-CN" dirty="0" smtClean="0"/>
              <a:t>the signal of NP is few.</a:t>
            </a:r>
          </a:p>
          <a:p>
            <a:r>
              <a:rPr lang="en-US" altLang="zh-CN" dirty="0" smtClean="0"/>
              <a:t>(2) In SMEFT, the signal events are induced by “new” interactions.</a:t>
            </a:r>
          </a:p>
          <a:p>
            <a:pPr marL="0" indent="0">
              <a:buNone/>
            </a:pPr>
            <a:r>
              <a:rPr lang="en-US" altLang="zh-CN" dirty="0" smtClean="0"/>
              <a:t>Signal events are </a:t>
            </a:r>
            <a:r>
              <a:rPr lang="en-US" altLang="zh-CN" dirty="0" err="1" smtClean="0"/>
              <a:t>kinematically</a:t>
            </a:r>
            <a:r>
              <a:rPr lang="en-US" altLang="zh-CN" dirty="0" smtClean="0"/>
              <a:t> different. Event selection strategy.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5/22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5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common feature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687780" y="2503055"/>
            <a:ext cx="1644074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Few</a:t>
            </a:r>
            <a:endParaRPr lang="zh-CN" altLang="en-US" sz="5400" dirty="0"/>
          </a:p>
        </p:txBody>
      </p:sp>
      <p:sp>
        <p:nvSpPr>
          <p:cNvPr id="6" name="文本框 5"/>
          <p:cNvSpPr txBox="1"/>
          <p:nvPr/>
        </p:nvSpPr>
        <p:spPr>
          <a:xfrm>
            <a:off x="5347853" y="2503055"/>
            <a:ext cx="4507345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Different</a:t>
            </a:r>
            <a:endParaRPr lang="zh-CN" altLang="en-US" sz="5400" dirty="0"/>
          </a:p>
        </p:txBody>
      </p:sp>
      <p:sp>
        <p:nvSpPr>
          <p:cNvPr id="7" name="文本框 6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6/22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0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Anomaly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Many machine learning algorithms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Auto-encode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…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Isolation forest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7/22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95" y="4330725"/>
            <a:ext cx="7327619" cy="6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Isolation tree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Randomly choose a undivided leaf</a:t>
            </a:r>
          </a:p>
          <a:p>
            <a:r>
              <a:rPr lang="en-US" altLang="zh-CN" dirty="0" smtClean="0"/>
              <a:t>Randomly choose a dimension</a:t>
            </a:r>
          </a:p>
          <a:p>
            <a:r>
              <a:rPr lang="en-US" altLang="zh-CN" dirty="0" smtClean="0"/>
              <a:t>Divide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733309" y="1828800"/>
            <a:ext cx="4627418" cy="435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67782" y="4627418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20938" y="4849090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443625" y="5208158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652327" y="5110047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174056" y="4733635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289309" y="3052617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84772" y="3241651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835899" y="4100440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55446" y="4492674"/>
            <a:ext cx="230909" cy="2309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6733309" y="3851564"/>
            <a:ext cx="4627418" cy="8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126268" y="3851564"/>
            <a:ext cx="287" cy="23285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152351" y="1828800"/>
            <a:ext cx="1" cy="2031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122946" y="4797221"/>
            <a:ext cx="3237781" cy="192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733309" y="4416659"/>
            <a:ext cx="1389637" cy="208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122946" y="5135495"/>
            <a:ext cx="3237781" cy="254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7546182" y="4442245"/>
            <a:ext cx="4599" cy="17378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533336" y="4981323"/>
            <a:ext cx="580373" cy="10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1360728" y="6488668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7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3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7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174.353"/>
  <p:tag name="LATEXADDIN" val="\documentclass{article}&#10;\usepackage{amsmath}&#10;\usepackage{color}&#10;\pagestyle{empty}&#10;\begin{document}&#10;&#10;\textcolor[rgb]{0,0,0}{&#10;\begin{equation*}&#10;\begin{split}&#10;&amp;(p^{\ell}+p^{\nu})^2\approx M_W^2\ll \hat{s}&#10;\end{split}&#10;\end{equation*}&#10;}&#10;&#10;\end{document}"/>
  <p:tag name="IGUANATEXSIZE" val="28"/>
  <p:tag name="IGUANATEXCURSOR" val="200"/>
  <p:tag name="TRANSPARENCY" val="True"/>
  <p:tag name="FILENAME" val=""/>
  <p:tag name="LATEXENGINEID" val="0"/>
  <p:tag name="TEMPFOLDER" val="D:\Iguana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5565</TotalTime>
  <Words>407</Words>
  <Application>Microsoft Office PowerPoint</Application>
  <PresentationFormat>宽屏</PresentationFormat>
  <Paragraphs>170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Calibri</vt:lpstr>
      <vt:lpstr>Calibri Light</vt:lpstr>
      <vt:lpstr>Wingdings 2</vt:lpstr>
      <vt:lpstr>HDOfficeLightV0</vt:lpstr>
      <vt:lpstr>Use machine learning to in the phenomenological study of VBS</vt:lpstr>
      <vt:lpstr>Outline</vt:lpstr>
      <vt:lpstr>PowerPoint 演示文稿</vt:lpstr>
      <vt:lpstr>VBS and aQGCs</vt:lpstr>
      <vt:lpstr>PowerPoint 演示文稿</vt:lpstr>
      <vt:lpstr>Event selection strategy</vt:lpstr>
      <vt:lpstr>A common feature</vt:lpstr>
      <vt:lpstr>Anomaly detection</vt:lpstr>
      <vt:lpstr>Isolation tree</vt:lpstr>
      <vt:lpstr>anomaly points are easier to isolate</vt:lpstr>
      <vt:lpstr>Tree -&gt; forest</vt:lpstr>
      <vt:lpstr>Result:</vt:lpstr>
      <vt:lpstr>PowerPoint 演示文稿</vt:lpstr>
      <vt:lpstr>Another problem</vt:lpstr>
      <vt:lpstr>Energy is an important parameter in the study of an EFT</vt:lpstr>
      <vt:lpstr>When digging for information one must ensure that there is indeed information to dig</vt:lpstr>
      <vt:lpstr>approximation</vt:lpstr>
      <vt:lpstr>Artificial Neural Network (ANN)</vt:lpstr>
      <vt:lpstr>Results</vt:lpstr>
      <vt:lpstr>What information is used</vt:lpstr>
      <vt:lpstr>What we can do with ANN</vt:lpstr>
      <vt:lpstr>What we can do with ANN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旋转坐标系格点模拟QCD相变</dc:title>
  <dc:creator>Yang Alexis</dc:creator>
  <cp:lastModifiedBy>Yang Alexis</cp:lastModifiedBy>
  <cp:revision>181</cp:revision>
  <dcterms:created xsi:type="dcterms:W3CDTF">2020-01-04T05:17:32Z</dcterms:created>
  <dcterms:modified xsi:type="dcterms:W3CDTF">2021-07-19T01:28:30Z</dcterms:modified>
</cp:coreProperties>
</file>