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sldIdLst>
    <p:sldId id="261" r:id="rId3"/>
    <p:sldId id="257" r:id="rId4"/>
    <p:sldId id="258" r:id="rId5"/>
    <p:sldId id="260" r:id="rId6"/>
    <p:sldId id="262" r:id="rId7"/>
    <p:sldId id="263" r:id="rId8"/>
    <p:sldId id="268" r:id="rId9"/>
    <p:sldId id="267" r:id="rId10"/>
    <p:sldId id="266" r:id="rId11"/>
    <p:sldId id="275" r:id="rId12"/>
    <p:sldId id="281" r:id="rId13"/>
    <p:sldId id="286" r:id="rId14"/>
    <p:sldId id="283" r:id="rId15"/>
    <p:sldId id="284" r:id="rId16"/>
    <p:sldId id="285" r:id="rId17"/>
    <p:sldId id="277" r:id="rId18"/>
    <p:sldId id="278" r:id="rId19"/>
    <p:sldId id="279" r:id="rId20"/>
    <p:sldId id="280" r:id="rId21"/>
    <p:sldId id="289" r:id="rId22"/>
    <p:sldId id="269" r:id="rId23"/>
    <p:sldId id="292" r:id="rId24"/>
    <p:sldId id="272" r:id="rId25"/>
    <p:sldId id="293" r:id="rId26"/>
    <p:sldId id="295" r:id="rId27"/>
    <p:sldId id="287" r:id="rId28"/>
    <p:sldId id="296" r:id="rId29"/>
    <p:sldId id="298" r:id="rId30"/>
    <p:sldId id="300" r:id="rId31"/>
    <p:sldId id="270" r:id="rId32"/>
    <p:sldId id="271" r:id="rId33"/>
    <p:sldId id="288" r:id="rId34"/>
    <p:sldId id="299" r:id="rId35"/>
    <p:sldId id="264" r:id="rId36"/>
    <p:sldId id="301" r:id="rId37"/>
  </p:sldIdLst>
  <p:sldSz cx="12192000" cy="6858000"/>
  <p:notesSz cx="6858000" cy="9144000"/>
  <p:defaultTextStyle>
    <a:defPPr>
      <a:defRPr lang="en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192"/>
    <p:restoredTop sz="94579"/>
  </p:normalViewPr>
  <p:slideViewPr>
    <p:cSldViewPr snapToGrid="0" snapToObjects="1">
      <p:cViewPr varScale="1">
        <p:scale>
          <a:sx n="113" d="100"/>
          <a:sy n="113" d="100"/>
        </p:scale>
        <p:origin x="20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90DFB-80EA-7F42-BB01-98386E718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7D66D0-039B-504F-BFB2-21279F318B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D6996F-77F1-874D-9F12-CE4C52E9A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92795-A06A-B448-A9EF-39B17837CFD3}" type="datetimeFigureOut">
              <a:rPr lang="en-CN" smtClean="0"/>
              <a:t>2021/7/19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BF80CA-E6B4-3B41-A584-D295DB68B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84623-0AC3-E34D-A700-C1A86FF71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7E4E3-135F-0A43-A48B-EB7C928F68A5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545929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10234-E324-7E4A-9990-99DE36D36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8295CC-F980-4E4D-A190-41E0E4027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33472-91B1-A849-922D-9040414A7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92795-A06A-B448-A9EF-39B17837CFD3}" type="datetimeFigureOut">
              <a:rPr lang="en-CN" smtClean="0"/>
              <a:t>2021/7/19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808B6B-D346-674A-A002-01770D339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3D05A-6C04-C442-B7C2-294A59B5A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7E4E3-135F-0A43-A48B-EB7C928F68A5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721468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BFA88E-3B0A-794D-B9E1-B619BF187A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332016-E6FC-2843-B051-8520FB1F9C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9DFD57-44AB-E249-95D0-1A9B14DF0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92795-A06A-B448-A9EF-39B17837CFD3}" type="datetimeFigureOut">
              <a:rPr lang="en-CN" smtClean="0"/>
              <a:t>2021/7/19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AB979-B8E5-3B49-AA9D-9360B5173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F6AF2F-C198-2C46-950F-5BA1101FC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7E4E3-135F-0A43-A48B-EB7C928F68A5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649086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615288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2416969" y="1151930"/>
            <a:ext cx="7358063" cy="2321719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410766"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416969" y="3536156"/>
            <a:ext cx="7358063" cy="794743"/>
          </a:xfrm>
          <a:prstGeom prst="rect">
            <a:avLst/>
          </a:prstGeom>
        </p:spPr>
        <p:txBody>
          <a:bodyPr lIns="71437" tIns="71437" rIns="71437" bIns="71437" anchor="t"/>
          <a:lstStyle>
            <a:lvl1pPr marL="0" indent="0" algn="ctr" defTabSz="410766">
              <a:spcBef>
                <a:spcPts val="0"/>
              </a:spcBef>
              <a:buSzTx/>
              <a:buNone/>
              <a:defRPr sz="2600">
                <a:solidFill>
                  <a:srgbClr val="FFFFFF"/>
                </a:solidFill>
              </a:defRPr>
            </a:lvl1pPr>
            <a:lvl2pPr marL="0" indent="0" algn="ctr" defTabSz="410766">
              <a:spcBef>
                <a:spcPts val="0"/>
              </a:spcBef>
              <a:buSzTx/>
              <a:buNone/>
              <a:defRPr sz="2600">
                <a:solidFill>
                  <a:srgbClr val="FFFFFF"/>
                </a:solidFill>
              </a:defRPr>
            </a:lvl2pPr>
            <a:lvl3pPr marL="0" indent="0" algn="ctr" defTabSz="410766">
              <a:spcBef>
                <a:spcPts val="0"/>
              </a:spcBef>
              <a:buSzTx/>
              <a:buNone/>
              <a:defRPr sz="2600">
                <a:solidFill>
                  <a:srgbClr val="FFFFFF"/>
                </a:solidFill>
              </a:defRPr>
            </a:lvl3pPr>
            <a:lvl4pPr marL="0" indent="0" algn="ctr" defTabSz="410766">
              <a:spcBef>
                <a:spcPts val="0"/>
              </a:spcBef>
              <a:buSzTx/>
              <a:buNone/>
              <a:defRPr sz="2600">
                <a:solidFill>
                  <a:srgbClr val="FFFFFF"/>
                </a:solidFill>
              </a:defRPr>
            </a:lvl4pPr>
            <a:lvl5pPr marL="0" indent="0" algn="ctr" defTabSz="410766">
              <a:spcBef>
                <a:spcPts val="0"/>
              </a:spcBef>
              <a:buSzTx/>
              <a:buNone/>
              <a:defRPr sz="26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7052" y="6536531"/>
            <a:ext cx="296555" cy="313546"/>
          </a:xfrm>
          <a:prstGeom prst="rect">
            <a:avLst/>
          </a:prstGeom>
        </p:spPr>
        <p:txBody>
          <a:bodyPr lIns="71437" tIns="71437" rIns="71437" bIns="71437"/>
          <a:lstStyle>
            <a:lvl1pPr defTabSz="410766">
              <a:defRPr sz="11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405784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1068586" y="357188"/>
            <a:ext cx="8697517" cy="431897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2416969" y="4723805"/>
            <a:ext cx="7358063" cy="1000126"/>
          </a:xfrm>
          <a:prstGeom prst="rect">
            <a:avLst/>
          </a:prstGeom>
        </p:spPr>
        <p:txBody>
          <a:bodyPr lIns="71437" tIns="71437" rIns="71437" bIns="71437"/>
          <a:lstStyle>
            <a:lvl1pPr defTabSz="410766"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416969" y="5732859"/>
            <a:ext cx="7358063" cy="794743"/>
          </a:xfrm>
          <a:prstGeom prst="rect">
            <a:avLst/>
          </a:prstGeom>
        </p:spPr>
        <p:txBody>
          <a:bodyPr lIns="71437" tIns="71437" rIns="71437" bIns="71437" anchor="t"/>
          <a:lstStyle>
            <a:lvl1pPr marL="0" indent="0" algn="ctr" defTabSz="410766">
              <a:spcBef>
                <a:spcPts val="0"/>
              </a:spcBef>
              <a:buSzTx/>
              <a:buNone/>
              <a:defRPr sz="2600">
                <a:solidFill>
                  <a:srgbClr val="FFFFFF"/>
                </a:solidFill>
              </a:defRPr>
            </a:lvl1pPr>
            <a:lvl2pPr marL="0" indent="0" algn="ctr" defTabSz="410766">
              <a:spcBef>
                <a:spcPts val="0"/>
              </a:spcBef>
              <a:buSzTx/>
              <a:buNone/>
              <a:defRPr sz="2600">
                <a:solidFill>
                  <a:srgbClr val="FFFFFF"/>
                </a:solidFill>
              </a:defRPr>
            </a:lvl2pPr>
            <a:lvl3pPr marL="0" indent="0" algn="ctr" defTabSz="410766">
              <a:spcBef>
                <a:spcPts val="0"/>
              </a:spcBef>
              <a:buSzTx/>
              <a:buNone/>
              <a:defRPr sz="2600">
                <a:solidFill>
                  <a:srgbClr val="FFFFFF"/>
                </a:solidFill>
              </a:defRPr>
            </a:lvl3pPr>
            <a:lvl4pPr marL="0" indent="0" algn="ctr" defTabSz="410766">
              <a:spcBef>
                <a:spcPts val="0"/>
              </a:spcBef>
              <a:buSzTx/>
              <a:buNone/>
              <a:defRPr sz="2600">
                <a:solidFill>
                  <a:srgbClr val="FFFFFF"/>
                </a:solidFill>
              </a:defRPr>
            </a:lvl4pPr>
            <a:lvl5pPr marL="0" indent="0" algn="ctr" defTabSz="410766">
              <a:spcBef>
                <a:spcPts val="0"/>
              </a:spcBef>
              <a:buSzTx/>
              <a:buNone/>
              <a:defRPr sz="26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7052" y="6536531"/>
            <a:ext cx="296555" cy="313546"/>
          </a:xfrm>
          <a:prstGeom prst="rect">
            <a:avLst/>
          </a:prstGeom>
        </p:spPr>
        <p:txBody>
          <a:bodyPr lIns="71437" tIns="71437" rIns="71437" bIns="71437"/>
          <a:lstStyle>
            <a:lvl1pPr defTabSz="410766">
              <a:defRPr sz="11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0252608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2416969" y="2268141"/>
            <a:ext cx="7358063" cy="2321719"/>
          </a:xfrm>
          <a:prstGeom prst="rect">
            <a:avLst/>
          </a:prstGeom>
        </p:spPr>
        <p:txBody>
          <a:bodyPr lIns="71437" tIns="71437" rIns="71437" bIns="71437"/>
          <a:lstStyle>
            <a:lvl1pPr defTabSz="410766"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7052" y="6536531"/>
            <a:ext cx="296555" cy="313546"/>
          </a:xfrm>
          <a:prstGeom prst="rect">
            <a:avLst/>
          </a:prstGeom>
        </p:spPr>
        <p:txBody>
          <a:bodyPr lIns="71437" tIns="71437" rIns="71437" bIns="71437"/>
          <a:lstStyle>
            <a:lvl1pPr defTabSz="410766">
              <a:defRPr sz="11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539693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21"/>
          </p:nvPr>
        </p:nvSpPr>
        <p:spPr>
          <a:xfrm>
            <a:off x="3247400" y="-97382"/>
            <a:ext cx="9510119" cy="634007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2193727" y="446484"/>
            <a:ext cx="3750469" cy="2803923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410766">
              <a:defRPr sz="42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193727" y="3321844"/>
            <a:ext cx="3750469" cy="2893219"/>
          </a:xfrm>
          <a:prstGeom prst="rect">
            <a:avLst/>
          </a:prstGeom>
        </p:spPr>
        <p:txBody>
          <a:bodyPr lIns="71437" tIns="71437" rIns="71437" bIns="71437" anchor="t"/>
          <a:lstStyle>
            <a:lvl1pPr marL="0" indent="0" algn="ctr" defTabSz="410766">
              <a:spcBef>
                <a:spcPts val="0"/>
              </a:spcBef>
              <a:buSzTx/>
              <a:buNone/>
              <a:defRPr sz="2600">
                <a:solidFill>
                  <a:srgbClr val="FFFFFF"/>
                </a:solidFill>
              </a:defRPr>
            </a:lvl1pPr>
            <a:lvl2pPr marL="0" indent="0" algn="ctr" defTabSz="410766">
              <a:spcBef>
                <a:spcPts val="0"/>
              </a:spcBef>
              <a:buSzTx/>
              <a:buNone/>
              <a:defRPr sz="2600">
                <a:solidFill>
                  <a:srgbClr val="FFFFFF"/>
                </a:solidFill>
              </a:defRPr>
            </a:lvl2pPr>
            <a:lvl3pPr marL="0" indent="0" algn="ctr" defTabSz="410766">
              <a:spcBef>
                <a:spcPts val="0"/>
              </a:spcBef>
              <a:buSzTx/>
              <a:buNone/>
              <a:defRPr sz="2600">
                <a:solidFill>
                  <a:srgbClr val="FFFFFF"/>
                </a:solidFill>
              </a:defRPr>
            </a:lvl3pPr>
            <a:lvl4pPr marL="0" indent="0" algn="ctr" defTabSz="410766">
              <a:spcBef>
                <a:spcPts val="0"/>
              </a:spcBef>
              <a:buSzTx/>
              <a:buNone/>
              <a:defRPr sz="2600">
                <a:solidFill>
                  <a:srgbClr val="FFFFFF"/>
                </a:solidFill>
              </a:defRPr>
            </a:lvl4pPr>
            <a:lvl5pPr marL="0" indent="0" algn="ctr" defTabSz="410766">
              <a:spcBef>
                <a:spcPts val="0"/>
              </a:spcBef>
              <a:buSzTx/>
              <a:buNone/>
              <a:defRPr sz="26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7052" y="6536531"/>
            <a:ext cx="296555" cy="313546"/>
          </a:xfrm>
          <a:prstGeom prst="rect">
            <a:avLst/>
          </a:prstGeom>
        </p:spPr>
        <p:txBody>
          <a:bodyPr lIns="71437" tIns="71437" rIns="71437" bIns="71437"/>
          <a:lstStyle>
            <a:lvl1pPr defTabSz="410766">
              <a:defRPr sz="11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7938479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xfrm>
            <a:off x="2193727" y="178594"/>
            <a:ext cx="7804547" cy="1518048"/>
          </a:xfrm>
          <a:prstGeom prst="rect">
            <a:avLst/>
          </a:prstGeom>
        </p:spPr>
        <p:txBody>
          <a:bodyPr lIns="71437" tIns="71437" rIns="71437" bIns="71437"/>
          <a:lstStyle>
            <a:lvl1pPr defTabSz="410766"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7052" y="6536531"/>
            <a:ext cx="296555" cy="313546"/>
          </a:xfrm>
          <a:prstGeom prst="rect">
            <a:avLst/>
          </a:prstGeom>
        </p:spPr>
        <p:txBody>
          <a:bodyPr lIns="71437" tIns="71437" rIns="71437" bIns="71437"/>
          <a:lstStyle>
            <a:lvl1pPr defTabSz="410766">
              <a:defRPr sz="11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1029935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2193727" y="178594"/>
            <a:ext cx="7804547" cy="1518048"/>
          </a:xfrm>
          <a:prstGeom prst="rect">
            <a:avLst/>
          </a:prstGeom>
        </p:spPr>
        <p:txBody>
          <a:bodyPr lIns="71437" tIns="71437" rIns="71437" bIns="71437"/>
          <a:lstStyle>
            <a:lvl1pPr defTabSz="410766"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2193727" y="1821656"/>
            <a:ext cx="7804547" cy="4420196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defTabSz="410766">
              <a:buSzTx/>
              <a:buNone/>
              <a:defRPr sz="2200">
                <a:solidFill>
                  <a:srgbClr val="FFFFFF"/>
                </a:solidFill>
              </a:defRPr>
            </a:lvl1pPr>
            <a:lvl2pPr marL="0" indent="114300" defTabSz="410766">
              <a:buSzTx/>
              <a:buNone/>
              <a:defRPr sz="2200">
                <a:solidFill>
                  <a:srgbClr val="FFFFFF"/>
                </a:solidFill>
              </a:defRPr>
            </a:lvl2pPr>
            <a:lvl3pPr marL="0" indent="228600" defTabSz="410766">
              <a:buSzTx/>
              <a:buNone/>
              <a:defRPr sz="2200">
                <a:solidFill>
                  <a:srgbClr val="FFFFFF"/>
                </a:solidFill>
              </a:defRPr>
            </a:lvl3pPr>
            <a:lvl4pPr marL="0" indent="342900" defTabSz="410766">
              <a:buSzTx/>
              <a:buNone/>
              <a:defRPr sz="2200">
                <a:solidFill>
                  <a:srgbClr val="FFFFFF"/>
                </a:solidFill>
              </a:defRPr>
            </a:lvl4pPr>
            <a:lvl5pPr marL="0" indent="457200" defTabSz="410766">
              <a:buSzTx/>
              <a:buNone/>
              <a:defRPr sz="22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7052" y="6536531"/>
            <a:ext cx="296555" cy="313546"/>
          </a:xfrm>
          <a:prstGeom prst="rect">
            <a:avLst/>
          </a:prstGeom>
        </p:spPr>
        <p:txBody>
          <a:bodyPr lIns="71437" tIns="71437" rIns="71437" bIns="71437"/>
          <a:lstStyle>
            <a:lvl1pPr defTabSz="410766">
              <a:defRPr sz="11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3928860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idx="21"/>
          </p:nvPr>
        </p:nvSpPr>
        <p:spPr>
          <a:xfrm>
            <a:off x="4669482" y="1428750"/>
            <a:ext cx="7233048" cy="482203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2193727" y="178594"/>
            <a:ext cx="7804547" cy="1518048"/>
          </a:xfrm>
          <a:prstGeom prst="rect">
            <a:avLst/>
          </a:prstGeom>
        </p:spPr>
        <p:txBody>
          <a:bodyPr lIns="71437" tIns="71437" rIns="71437" bIns="71437"/>
          <a:lstStyle>
            <a:lvl1pPr defTabSz="410766"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193727" y="1821656"/>
            <a:ext cx="3750469" cy="4420196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defTabSz="410766">
              <a:spcBef>
                <a:spcPts val="2250"/>
              </a:spcBef>
              <a:buSzTx/>
              <a:buNone/>
              <a:defRPr sz="1900">
                <a:solidFill>
                  <a:srgbClr val="FFFFFF"/>
                </a:solidFill>
              </a:defRPr>
            </a:lvl1pPr>
            <a:lvl2pPr marL="0" indent="171450" defTabSz="410766">
              <a:spcBef>
                <a:spcPts val="2250"/>
              </a:spcBef>
              <a:buSzTx/>
              <a:buNone/>
              <a:defRPr sz="1900">
                <a:solidFill>
                  <a:srgbClr val="FFFFFF"/>
                </a:solidFill>
              </a:defRPr>
            </a:lvl2pPr>
            <a:lvl3pPr marL="0" indent="342900" defTabSz="410766">
              <a:spcBef>
                <a:spcPts val="2250"/>
              </a:spcBef>
              <a:buSzTx/>
              <a:buNone/>
              <a:defRPr sz="1900">
                <a:solidFill>
                  <a:srgbClr val="FFFFFF"/>
                </a:solidFill>
              </a:defRPr>
            </a:lvl3pPr>
            <a:lvl4pPr marL="0" indent="514350" defTabSz="410766">
              <a:spcBef>
                <a:spcPts val="2250"/>
              </a:spcBef>
              <a:buSzTx/>
              <a:buNone/>
              <a:defRPr sz="1900">
                <a:solidFill>
                  <a:srgbClr val="FFFFFF"/>
                </a:solidFill>
              </a:defRPr>
            </a:lvl4pPr>
            <a:lvl5pPr marL="0" indent="685800" defTabSz="410766">
              <a:spcBef>
                <a:spcPts val="2250"/>
              </a:spcBef>
              <a:buSzTx/>
              <a:buNone/>
              <a:defRPr sz="19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7052" y="6536531"/>
            <a:ext cx="296555" cy="313546"/>
          </a:xfrm>
          <a:prstGeom prst="rect">
            <a:avLst/>
          </a:prstGeom>
        </p:spPr>
        <p:txBody>
          <a:bodyPr lIns="71437" tIns="71437" rIns="71437" bIns="71437"/>
          <a:lstStyle>
            <a:lvl1pPr defTabSz="410766">
              <a:defRPr sz="11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486816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17FA8-FE82-8F43-9544-45718F217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378D4-1B6F-F440-BB1E-4C0C7E6EAA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F91B-73E7-A346-B80E-C9DDEFA36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92795-A06A-B448-A9EF-39B17837CFD3}" type="datetimeFigureOut">
              <a:rPr lang="en-CN" smtClean="0"/>
              <a:t>2021/7/19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59950-E4BE-1B40-B65C-4BBB76F83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C8999-619E-3845-8A0C-F476EC0D9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7E4E3-135F-0A43-A48B-EB7C928F68A5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7644422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2193727" y="892969"/>
            <a:ext cx="7804547" cy="5072063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defTabSz="410766">
              <a:buSzTx/>
              <a:buNone/>
              <a:defRPr sz="2200">
                <a:solidFill>
                  <a:srgbClr val="FFFFFF"/>
                </a:solidFill>
              </a:defRPr>
            </a:lvl1pPr>
            <a:lvl2pPr marL="0" indent="114300" defTabSz="410766">
              <a:buSzTx/>
              <a:buNone/>
              <a:defRPr sz="2200">
                <a:solidFill>
                  <a:srgbClr val="FFFFFF"/>
                </a:solidFill>
              </a:defRPr>
            </a:lvl2pPr>
            <a:lvl3pPr marL="0" indent="228600" defTabSz="410766">
              <a:buSzTx/>
              <a:buNone/>
              <a:defRPr sz="2200">
                <a:solidFill>
                  <a:srgbClr val="FFFFFF"/>
                </a:solidFill>
              </a:defRPr>
            </a:lvl3pPr>
            <a:lvl4pPr marL="0" indent="342900" defTabSz="410766">
              <a:buSzTx/>
              <a:buNone/>
              <a:defRPr sz="2200">
                <a:solidFill>
                  <a:srgbClr val="FFFFFF"/>
                </a:solidFill>
              </a:defRPr>
            </a:lvl4pPr>
            <a:lvl5pPr marL="0" indent="457200" defTabSz="410766">
              <a:buSzTx/>
              <a:buNone/>
              <a:defRPr sz="22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7052" y="6536531"/>
            <a:ext cx="296555" cy="313546"/>
          </a:xfrm>
          <a:prstGeom prst="rect">
            <a:avLst/>
          </a:prstGeom>
        </p:spPr>
        <p:txBody>
          <a:bodyPr lIns="71437" tIns="71437" rIns="71437" bIns="71437"/>
          <a:lstStyle>
            <a:lvl1pPr defTabSz="410766">
              <a:defRPr sz="11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8030153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21"/>
          </p:nvPr>
        </p:nvSpPr>
        <p:spPr>
          <a:xfrm>
            <a:off x="6042421" y="3491508"/>
            <a:ext cx="4138911" cy="275927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22"/>
          </p:nvPr>
        </p:nvSpPr>
        <p:spPr>
          <a:xfrm>
            <a:off x="6261199" y="449461"/>
            <a:ext cx="4134446" cy="275629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23"/>
          </p:nvPr>
        </p:nvSpPr>
        <p:spPr>
          <a:xfrm>
            <a:off x="-866924" y="-89297"/>
            <a:ext cx="9510118" cy="634007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7052" y="6536531"/>
            <a:ext cx="296555" cy="313546"/>
          </a:xfrm>
          <a:prstGeom prst="rect">
            <a:avLst/>
          </a:prstGeom>
        </p:spPr>
        <p:txBody>
          <a:bodyPr lIns="71437" tIns="71437" rIns="71437" bIns="71437"/>
          <a:lstStyle>
            <a:lvl1pPr defTabSz="410766">
              <a:defRPr sz="11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1832312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416969" y="4473773"/>
            <a:ext cx="7358063" cy="390491"/>
          </a:xfrm>
          <a:prstGeom prst="rect">
            <a:avLst/>
          </a:prstGeom>
        </p:spPr>
        <p:txBody>
          <a:bodyPr lIns="71437" tIns="71437" rIns="71437" bIns="71437" anchor="t">
            <a:spAutoFit/>
          </a:bodyPr>
          <a:lstStyle>
            <a:lvl1pPr marL="0" indent="0" algn="ctr" defTabSz="410766">
              <a:spcBef>
                <a:spcPts val="0"/>
              </a:spcBef>
              <a:buSzTx/>
              <a:buNone/>
              <a:defRPr sz="1600" i="1">
                <a:solidFill>
                  <a:srgbClr val="FFFFFF"/>
                </a:solidFill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416969" y="2994753"/>
            <a:ext cx="7358063" cy="498212"/>
          </a:xfrm>
          <a:prstGeom prst="rect">
            <a:avLst/>
          </a:prstGeom>
        </p:spPr>
        <p:txBody>
          <a:bodyPr lIns="71437" tIns="71437" rIns="71437" bIns="71437">
            <a:spAutoFit/>
          </a:bodyPr>
          <a:lstStyle>
            <a:lvl1pPr marL="0" indent="0" algn="ctr" defTabSz="410766">
              <a:spcBef>
                <a:spcPts val="0"/>
              </a:spcBef>
              <a:buSzTx/>
              <a:buNone/>
              <a:defRPr sz="2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7052" y="6536531"/>
            <a:ext cx="296555" cy="313546"/>
          </a:xfrm>
          <a:prstGeom prst="rect">
            <a:avLst/>
          </a:prstGeom>
        </p:spPr>
        <p:txBody>
          <a:bodyPr lIns="71437" tIns="71437" rIns="71437" bIns="71437"/>
          <a:lstStyle>
            <a:lvl1pPr defTabSz="410766">
              <a:defRPr sz="11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1027173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870371" y="-8930"/>
            <a:ext cx="11637968" cy="775864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7052" y="6536531"/>
            <a:ext cx="296555" cy="313546"/>
          </a:xfrm>
          <a:prstGeom prst="rect">
            <a:avLst/>
          </a:prstGeom>
        </p:spPr>
        <p:txBody>
          <a:bodyPr lIns="71437" tIns="71437" rIns="71437" bIns="71437"/>
          <a:lstStyle>
            <a:lvl1pPr defTabSz="410766">
              <a:defRPr sz="11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684582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7052" y="6536531"/>
            <a:ext cx="296555" cy="313546"/>
          </a:xfrm>
          <a:prstGeom prst="rect">
            <a:avLst/>
          </a:prstGeom>
        </p:spPr>
        <p:txBody>
          <a:bodyPr lIns="71437" tIns="71437" rIns="71437" bIns="71437"/>
          <a:lstStyle>
            <a:lvl1pPr defTabSz="410766">
              <a:defRPr sz="11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4870780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8472788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- Cen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xfrm>
            <a:off x="4026545" y="2776017"/>
            <a:ext cx="4138911" cy="1305967"/>
          </a:xfrm>
          <a:prstGeom prst="rect">
            <a:avLst/>
          </a:prstGeom>
        </p:spPr>
        <p:txBody>
          <a:bodyPr lIns="40183" tIns="40183" rIns="40183" bIns="40183"/>
          <a:lstStyle>
            <a:lvl1pPr defTabSz="410766">
              <a:defRPr sz="53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14904" y="5176986"/>
            <a:ext cx="193361" cy="204261"/>
          </a:xfrm>
          <a:prstGeom prst="rect">
            <a:avLst/>
          </a:prstGeom>
        </p:spPr>
        <p:txBody>
          <a:bodyPr lIns="40183" tIns="40183" rIns="40183" bIns="40183"/>
          <a:lstStyle>
            <a:lvl1pPr defTabSz="410766">
              <a:defRPr sz="8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7784717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- Top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tle Text"/>
          <p:cNvSpPr txBox="1">
            <a:spLocks noGrp="1"/>
          </p:cNvSpPr>
          <p:nvPr>
            <p:ph type="title"/>
          </p:nvPr>
        </p:nvSpPr>
        <p:spPr>
          <a:xfrm>
            <a:off x="3900971" y="1600646"/>
            <a:ext cx="4390059" cy="853902"/>
          </a:xfrm>
          <a:prstGeom prst="rect">
            <a:avLst/>
          </a:prstGeom>
        </p:spPr>
        <p:txBody>
          <a:bodyPr lIns="40183" tIns="40183" rIns="40183" bIns="40183"/>
          <a:lstStyle>
            <a:lvl1pPr defTabSz="410766">
              <a:defRPr sz="53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14904" y="5176986"/>
            <a:ext cx="193361" cy="204261"/>
          </a:xfrm>
          <a:prstGeom prst="rect">
            <a:avLst/>
          </a:prstGeom>
        </p:spPr>
        <p:txBody>
          <a:bodyPr lIns="40183" tIns="40183" rIns="40183" bIns="40183"/>
          <a:lstStyle>
            <a:lvl1pPr defTabSz="410766">
              <a:defRPr sz="8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101160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 Text"/>
          <p:cNvSpPr txBox="1">
            <a:spLocks noGrp="1"/>
          </p:cNvSpPr>
          <p:nvPr>
            <p:ph type="title"/>
          </p:nvPr>
        </p:nvSpPr>
        <p:spPr>
          <a:xfrm>
            <a:off x="3900971" y="1600646"/>
            <a:ext cx="4390059" cy="853902"/>
          </a:xfrm>
          <a:prstGeom prst="rect">
            <a:avLst/>
          </a:prstGeom>
        </p:spPr>
        <p:txBody>
          <a:bodyPr lIns="40183" tIns="40183" rIns="40183" bIns="40183"/>
          <a:lstStyle>
            <a:lvl1pPr defTabSz="410766">
              <a:defRPr sz="53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4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900971" y="2524869"/>
            <a:ext cx="4390059" cy="2486361"/>
          </a:xfrm>
          <a:prstGeom prst="rect">
            <a:avLst/>
          </a:prstGeom>
        </p:spPr>
        <p:txBody>
          <a:bodyPr lIns="40183" tIns="40183" rIns="40183" bIns="40183"/>
          <a:lstStyle>
            <a:lvl1pPr marL="0" indent="0" defTabSz="410766">
              <a:buSzTx/>
              <a:buNone/>
              <a:defRPr sz="1900">
                <a:solidFill>
                  <a:srgbClr val="FFFFFF"/>
                </a:solidFill>
              </a:defRPr>
            </a:lvl1pPr>
            <a:lvl2pPr marL="0" indent="114300" defTabSz="410766">
              <a:buSzTx/>
              <a:buNone/>
              <a:defRPr sz="1900">
                <a:solidFill>
                  <a:srgbClr val="FFFFFF"/>
                </a:solidFill>
              </a:defRPr>
            </a:lvl2pPr>
            <a:lvl3pPr marL="0" indent="228600" defTabSz="410766">
              <a:buSzTx/>
              <a:buNone/>
              <a:defRPr sz="1900">
                <a:solidFill>
                  <a:srgbClr val="FFFFFF"/>
                </a:solidFill>
              </a:defRPr>
            </a:lvl3pPr>
            <a:lvl4pPr marL="0" indent="342900" defTabSz="410766">
              <a:buSzTx/>
              <a:buNone/>
              <a:defRPr sz="1900">
                <a:solidFill>
                  <a:srgbClr val="FFFFFF"/>
                </a:solidFill>
              </a:defRPr>
            </a:lvl4pPr>
            <a:lvl5pPr marL="0" indent="457200" defTabSz="410766">
              <a:buSzTx/>
              <a:buNone/>
              <a:defRPr sz="19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14904" y="5176986"/>
            <a:ext cx="193361" cy="204261"/>
          </a:xfrm>
          <a:prstGeom prst="rect">
            <a:avLst/>
          </a:prstGeom>
        </p:spPr>
        <p:txBody>
          <a:bodyPr lIns="40183" tIns="40183" rIns="40183" bIns="40183"/>
          <a:lstStyle>
            <a:lvl1pPr defTabSz="410766">
              <a:defRPr sz="8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064993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3177-6767-E247-8744-2C4B514EF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8EFB1F-EBB1-CD44-9D83-E5B5CDEF3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85F9A6-9B0A-744A-A23A-F69957F22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92795-A06A-B448-A9EF-39B17837CFD3}" type="datetimeFigureOut">
              <a:rPr lang="en-CN" smtClean="0"/>
              <a:t>2021/7/19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83116-C3A1-4641-A131-2D592531A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A7E5BE-7643-2E45-BBFF-8A990D841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7E4E3-135F-0A43-A48B-EB7C928F68A5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91209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66DFC-76B2-D547-AF2D-4EEC76077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9179F-4473-4345-AB0D-94542D2392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EBA69C-3DE1-CB45-841D-90A77448C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AE84E-8744-8E4B-ADCD-F7E9A7966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92795-A06A-B448-A9EF-39B17837CFD3}" type="datetimeFigureOut">
              <a:rPr lang="en-CN" smtClean="0"/>
              <a:t>2021/7/19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CE6E4B-52BC-F74F-ABE5-205A8C0D6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D4878A-3EEE-6743-B076-7201C4C79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7E4E3-135F-0A43-A48B-EB7C928F68A5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990192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71899-3FDB-D047-B69A-C8EF4BA9D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AE69F2-B803-AA4D-A750-71D4D76C4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A2C2E3-20AA-6A49-9809-7C7D74163F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F54AD4-38BE-FE4E-9858-CECAF143AC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7DBD33-B8AE-984C-B266-343CCDE1E2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DB521D-AB5D-1D45-BBA7-A65146CA9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92795-A06A-B448-A9EF-39B17837CFD3}" type="datetimeFigureOut">
              <a:rPr lang="en-CN" smtClean="0"/>
              <a:t>2021/7/19</a:t>
            </a:fld>
            <a:endParaRPr lang="en-C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6EEB34-118E-FB43-A29F-7265B927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B9E4EB-ECC3-D848-B9B7-CDCD7DB7B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7E4E3-135F-0A43-A48B-EB7C928F68A5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756849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926AB-06AC-A043-8B7C-B4713919A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0CCE4C-A68E-5A48-9829-A165EC4B2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92795-A06A-B448-A9EF-39B17837CFD3}" type="datetimeFigureOut">
              <a:rPr lang="en-CN" smtClean="0"/>
              <a:t>2021/7/19</a:t>
            </a:fld>
            <a:endParaRPr lang="en-C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7C13EB-E05F-EE41-B1CB-51DA0F2D0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1FDAD7-D2F1-484A-9587-5808E2844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7E4E3-135F-0A43-A48B-EB7C928F68A5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909469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3C0B01-AA43-4740-A40D-338831D6C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92795-A06A-B448-A9EF-39B17837CFD3}" type="datetimeFigureOut">
              <a:rPr lang="en-CN" smtClean="0"/>
              <a:t>2021/7/19</a:t>
            </a:fld>
            <a:endParaRPr lang="en-C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0C72-A0BB-0C40-B0D5-EF9F9F21C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EAB86F-72A9-3D4E-9A03-748C7B07F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7E4E3-135F-0A43-A48B-EB7C928F68A5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226680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4E949-0947-2E48-A887-114F306EC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DB35E-9AF7-C649-9E5D-E0F753FFF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A8CDE8-1F0B-584F-B11E-97451EC588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2A3A0E-1D13-304A-8EA6-2710A6909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92795-A06A-B448-A9EF-39B17837CFD3}" type="datetimeFigureOut">
              <a:rPr lang="en-CN" smtClean="0"/>
              <a:t>2021/7/19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A905B0-9028-D44A-B39D-C00A04362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EB02FF-A9D1-E84D-A7DB-11298B52F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7E4E3-135F-0A43-A48B-EB7C928F68A5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695158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9BCC5-6786-E04B-97F7-95242DF8B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A0DE32-D282-7547-A58F-3CD12A7A21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267AC6-5BCF-724C-8316-857FB5161C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0C7913-BE36-2941-B785-A66DE2326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92795-A06A-B448-A9EF-39B17837CFD3}" type="datetimeFigureOut">
              <a:rPr lang="en-CN" smtClean="0"/>
              <a:t>2021/7/19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7EDB2F-BADE-DA43-BC5E-6E2622ECE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AE7730-BF24-EC41-990C-4D396C779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7E4E3-135F-0A43-A48B-EB7C928F68A5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730931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E2144F-3F79-1B49-A083-E51A592F5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C58808-2661-FA49-B849-A22678664F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1B730-B4AA-5B4A-B9E9-834A854BF2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92795-A06A-B448-A9EF-39B17837CFD3}" type="datetimeFigureOut">
              <a:rPr lang="en-CN" smtClean="0"/>
              <a:t>2021/7/19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482522-BFFB-5841-A3FC-7F3D0F2001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FA94A-3D40-0445-A04A-F8EDBBBC19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7E4E3-135F-0A43-A48B-EB7C928F68A5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036620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67702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defTabSz="412750">
              <a:defRPr sz="1200" b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61000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transition spd="med"/>
  <p:txStyles>
    <p:titleStyle>
      <a:lvl1pPr marL="0" marR="0" indent="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tif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jpe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70.pn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0.png"/><Relationship Id="rId7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60.jpeg"/><Relationship Id="rId9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t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7F7AF7D4-850E-2342-91B2-25D0C5EC9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6115" y="11151"/>
            <a:ext cx="4219622" cy="959005"/>
          </a:xfrm>
          <a:prstGeom prst="rect">
            <a:avLst/>
          </a:prstGeom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8F0F0CF8-3B1A-7C42-8087-6F293EFDF690}"/>
              </a:ext>
            </a:extLst>
          </p:cNvPr>
          <p:cNvSpPr txBox="1">
            <a:spLocks/>
          </p:cNvSpPr>
          <p:nvPr/>
        </p:nvSpPr>
        <p:spPr>
          <a:xfrm>
            <a:off x="1524000" y="802358"/>
            <a:ext cx="9144000" cy="2387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normAutofit/>
          </a:bodyPr>
          <a:lstStyle>
            <a:lvl1pPr marL="0" marR="0" indent="0" algn="ctr" defTabSz="41076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228600" algn="ctr" defTabSz="41275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457200" algn="ctr" defTabSz="41275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685800" algn="ctr" defTabSz="41275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914400" algn="ctr" defTabSz="41275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1143000" algn="ctr" defTabSz="41275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1371600" algn="ctr" defTabSz="41275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1600200" algn="ctr" defTabSz="41275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1828800" algn="ctr" defTabSz="41275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r>
              <a:rPr lang="en-US" sz="4400" b="1" kern="0" dirty="0">
                <a:solidFill>
                  <a:srgbClr val="00FA00"/>
                </a:solidFill>
                <a:latin typeface="+mj-lt"/>
                <a:ea typeface="STKaiti" panose="02010600040101010101" pitchFamily="2" charset="-122"/>
              </a:rPr>
              <a:t>Probing Light Dark Matter from Boosted</a:t>
            </a:r>
            <a:r>
              <a:rPr lang="zh-CN" altLang="en-US" sz="4400" b="1" kern="0" dirty="0">
                <a:solidFill>
                  <a:srgbClr val="00FA00"/>
                </a:solidFill>
                <a:latin typeface="+mj-lt"/>
                <a:ea typeface="STKaiti" panose="02010600040101010101" pitchFamily="2" charset="-122"/>
              </a:rPr>
              <a:t> </a:t>
            </a:r>
            <a:r>
              <a:rPr lang="en-US" sz="4400" b="1" kern="0" dirty="0">
                <a:solidFill>
                  <a:srgbClr val="00FA00"/>
                </a:solidFill>
                <a:latin typeface="+mj-lt"/>
                <a:ea typeface="STKaiti" panose="02010600040101010101" pitchFamily="2" charset="-122"/>
              </a:rPr>
              <a:t>and Migdal Effects</a:t>
            </a:r>
            <a:endParaRPr lang="en-CN" sz="4400" b="1" kern="0" dirty="0">
              <a:solidFill>
                <a:srgbClr val="00FA00"/>
              </a:solidFill>
              <a:latin typeface="+mj-lt"/>
              <a:ea typeface="STKaiti" panose="02010600040101010101" pitchFamily="2" charset="-122"/>
            </a:endParaRPr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92A538FC-D8D7-2045-B33C-B6D061359B1D}"/>
              </a:ext>
            </a:extLst>
          </p:cNvPr>
          <p:cNvSpPr txBox="1">
            <a:spLocks/>
          </p:cNvSpPr>
          <p:nvPr/>
        </p:nvSpPr>
        <p:spPr>
          <a:xfrm>
            <a:off x="4555273" y="3796815"/>
            <a:ext cx="3081454" cy="591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t">
            <a:noAutofit/>
          </a:bodyPr>
          <a:lstStyle>
            <a:lvl1pPr marL="0" marR="0" indent="0" algn="ctr" defTabSz="41076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ctr" defTabSz="41076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41076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41076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41076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9050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222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25400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857500" marR="0" indent="-317500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US" sz="2800" b="1" kern="0" dirty="0">
                <a:latin typeface="+mn-ea"/>
                <a:ea typeface="+mn-ea"/>
              </a:rPr>
              <a:t>Lei Wu</a:t>
            </a:r>
            <a:r>
              <a:rPr lang="zh-CN" altLang="en-US" sz="2800" b="1" kern="0" dirty="0">
                <a:latin typeface="+mn-ea"/>
                <a:ea typeface="+mn-ea"/>
              </a:rPr>
              <a:t> </a:t>
            </a:r>
            <a:r>
              <a:rPr lang="zh-CN" altLang="en-US" sz="2800" b="1" kern="0" dirty="0">
                <a:latin typeface="SimSun" panose="02010600030101010101" pitchFamily="2" charset="-122"/>
                <a:ea typeface="SimSun" panose="02010600030101010101" pitchFamily="2" charset="-122"/>
              </a:rPr>
              <a:t>（武雷）</a:t>
            </a:r>
            <a:endParaRPr lang="en-US" altLang="zh-CN" sz="2800" b="1" kern="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A0071DE-0576-9F41-9EBC-4DB75C770AB8}"/>
              </a:ext>
            </a:extLst>
          </p:cNvPr>
          <p:cNvSpPr/>
          <p:nvPr/>
        </p:nvSpPr>
        <p:spPr>
          <a:xfrm>
            <a:off x="3669281" y="4624952"/>
            <a:ext cx="48534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N" sz="1600" b="1" dirty="0"/>
              <a:t>210</a:t>
            </a:r>
            <a:r>
              <a:rPr lang="en-US" altLang="zh-CN" sz="1600" b="1" dirty="0"/>
              <a:t>9</a:t>
            </a:r>
            <a:r>
              <a:rPr lang="en-CN" sz="1600" b="1" dirty="0"/>
              <a:t>.xxxxx, 2012.09751, 2006.11837, 1912.09904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BD757F8-B4DD-3F42-822E-D10F84E9DD03}"/>
              </a:ext>
            </a:extLst>
          </p:cNvPr>
          <p:cNvSpPr/>
          <p:nvPr/>
        </p:nvSpPr>
        <p:spPr>
          <a:xfrm>
            <a:off x="166980" y="6398500"/>
            <a:ext cx="37136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15</a:t>
            </a:r>
            <a:r>
              <a:rPr lang="en-US" sz="1400" baseline="30000" dirty="0"/>
              <a:t>th</a:t>
            </a:r>
            <a:r>
              <a:rPr lang="en-US" sz="1400" dirty="0"/>
              <a:t> </a:t>
            </a:r>
            <a:r>
              <a:rPr lang="en-US" sz="1400" dirty="0" err="1"/>
              <a:t>TeV</a:t>
            </a:r>
            <a:r>
              <a:rPr lang="en-US" sz="1400" dirty="0"/>
              <a:t> Physics Workshop @ Beijing 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E4E2A0A-6B5E-474B-B0F3-C8A3D86A7E90}"/>
              </a:ext>
            </a:extLst>
          </p:cNvPr>
          <p:cNvSpPr/>
          <p:nvPr/>
        </p:nvSpPr>
        <p:spPr>
          <a:xfrm>
            <a:off x="10668000" y="6398500"/>
            <a:ext cx="12747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2021/7/18-21</a:t>
            </a:r>
          </a:p>
        </p:txBody>
      </p:sp>
    </p:spTree>
    <p:extLst>
      <p:ext uri="{BB962C8B-B14F-4D97-AF65-F5344CB8AC3E}">
        <p14:creationId xmlns:p14="http://schemas.microsoft.com/office/powerpoint/2010/main" val="4278864272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Image"/>
          <p:cNvGrpSpPr/>
          <p:nvPr/>
        </p:nvGrpSpPr>
        <p:grpSpPr>
          <a:xfrm>
            <a:off x="6704205" y="2692860"/>
            <a:ext cx="4649595" cy="944455"/>
            <a:chOff x="0" y="0"/>
            <a:chExt cx="9299188" cy="1888908"/>
          </a:xfrm>
        </p:grpSpPr>
        <p:pic>
          <p:nvPicPr>
            <p:cNvPr id="206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5900" y="139700"/>
              <a:ext cx="8867389" cy="133010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5" name="Image" descr="Image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299189" cy="1888909"/>
            </a:xfrm>
            <a:prstGeom prst="rect">
              <a:avLst/>
            </a:prstGeom>
            <a:effectLst/>
          </p:spPr>
        </p:pic>
      </p:grpSp>
      <p:sp>
        <p:nvSpPr>
          <p:cNvPr id="208" name="Power law:"/>
          <p:cNvSpPr txBox="1"/>
          <p:nvPr/>
        </p:nvSpPr>
        <p:spPr>
          <a:xfrm>
            <a:off x="6727580" y="1780282"/>
            <a:ext cx="1555299" cy="456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5000">
                <a:solidFill>
                  <a:srgbClr val="000000"/>
                </a:solidFill>
              </a:defRPr>
            </a:lvl1pPr>
          </a:lstStyle>
          <a:p>
            <a:r>
              <a:rPr sz="2500" b="1" dirty="0">
                <a:solidFill>
                  <a:srgbClr val="FF0000"/>
                </a:solidFill>
              </a:rPr>
              <a:t>Power law:</a:t>
            </a:r>
          </a:p>
        </p:txBody>
      </p:sp>
      <p:sp>
        <p:nvSpPr>
          <p:cNvPr id="209" name="Components:"/>
          <p:cNvSpPr txBox="1"/>
          <p:nvPr/>
        </p:nvSpPr>
        <p:spPr>
          <a:xfrm>
            <a:off x="6737861" y="3965843"/>
            <a:ext cx="1850123" cy="456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5000">
                <a:solidFill>
                  <a:srgbClr val="000000"/>
                </a:solidFill>
              </a:defRPr>
            </a:lvl1pPr>
          </a:lstStyle>
          <a:p>
            <a:r>
              <a:rPr sz="2500" b="1" dirty="0">
                <a:solidFill>
                  <a:srgbClr val="FF0000"/>
                </a:solidFill>
              </a:rPr>
              <a:t>Components:</a:t>
            </a:r>
          </a:p>
        </p:txBody>
      </p:sp>
      <p:grpSp>
        <p:nvGrpSpPr>
          <p:cNvPr id="212" name="90%  proton…"/>
          <p:cNvGrpSpPr/>
          <p:nvPr/>
        </p:nvGrpSpPr>
        <p:grpSpPr>
          <a:xfrm>
            <a:off x="7852857" y="4945720"/>
            <a:ext cx="2153287" cy="1208048"/>
            <a:chOff x="-1" y="-1"/>
            <a:chExt cx="4306572" cy="241609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1" name="90%  proton…"/>
                <p:cNvSpPr txBox="1"/>
                <p:nvPr/>
              </p:nvSpPr>
              <p:spPr>
                <a:xfrm>
                  <a:off x="215899" y="122897"/>
                  <a:ext cx="3307956" cy="189090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none" lIns="35719" tIns="35719" rIns="35719" bIns="35719" numCol="1" anchor="ctr">
                  <a:spAutoFit/>
                </a:bodyPr>
                <a:lstStyle/>
                <a:p>
                  <a:pPr>
                    <a:defRPr sz="5000">
                      <a:solidFill>
                        <a:srgbClr val="0433FF"/>
                      </a:solidFill>
                    </a:defRPr>
                  </a:pPr>
                  <a:r>
                    <a:rPr sz="2500"/>
                    <a:t>90%  proton</a:t>
                  </a:r>
                </a:p>
                <a:p>
                  <a:pPr algn="l">
                    <a:defRPr sz="5000">
                      <a:solidFill>
                        <a:srgbClr val="0433FF"/>
                      </a:solidFill>
                    </a:defRPr>
                  </a:pPr>
                  <a:r>
                    <a:rPr sz="2500"/>
                    <a:t>9%    </a:t>
                  </a:r>
                  <a14:m>
                    <m:oMath xmlns:m="http://schemas.openxmlformats.org/officeDocument/2006/math">
                      <m:r>
                        <a:rPr sz="3175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</m:oMath>
                  </a14:m>
                  <a:endParaRPr sz="2500"/>
                </a:p>
              </p:txBody>
            </p:sp>
          </mc:Choice>
          <mc:Fallback xmlns="">
            <p:sp>
              <p:nvSpPr>
                <p:cNvPr id="211" name="90%  proton…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899" y="122897"/>
                  <a:ext cx="3307956" cy="1890902"/>
                </a:xfrm>
                <a:prstGeom prst="rect">
                  <a:avLst/>
                </a:prstGeom>
                <a:blipFill>
                  <a:blip r:embed="rId4"/>
                  <a:stretch>
                    <a:fillRect l="-9160" t="-6667" r="-8397" b="-14667"/>
                  </a:stretch>
                </a:blipFill>
                <a:ln>
                  <a:noFill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10" name="90%  proton… 90%  proton9%     Equation Square" descr="90%  proton… 90%  proton9%     Equation Square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-1"/>
              <a:ext cx="4306572" cy="2416094"/>
            </a:xfrm>
            <a:prstGeom prst="rect">
              <a:avLst/>
            </a:prstGeom>
            <a:effectLst/>
          </p:spPr>
        </p:pic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5580F167-D41D-0143-82A9-0D513D7E5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363"/>
            <a:ext cx="10515600" cy="1325563"/>
          </a:xfrm>
        </p:spPr>
        <p:txBody>
          <a:bodyPr/>
          <a:lstStyle/>
          <a:p>
            <a:pPr algn="ctr"/>
            <a:r>
              <a:rPr lang="en-CN" b="1" dirty="0">
                <a:solidFill>
                  <a:srgbClr val="0432FF"/>
                </a:solidFill>
                <a:latin typeface="+mn-lt"/>
              </a:rPr>
              <a:t>2. </a:t>
            </a:r>
            <a:r>
              <a:rPr lang="en-US" b="1" dirty="0">
                <a:solidFill>
                  <a:srgbClr val="0432FF"/>
                </a:solidFill>
                <a:latin typeface="+mn-lt"/>
              </a:rPr>
              <a:t>Cosmic Ray Boosted Dark Matter</a:t>
            </a:r>
            <a:endParaRPr lang="en-CN" b="1" dirty="0">
              <a:solidFill>
                <a:srgbClr val="0432FF"/>
              </a:solidFill>
              <a:latin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E8B7B27-1C60-1A4C-AC63-BAA3C910EC44}"/>
              </a:ext>
            </a:extLst>
          </p:cNvPr>
          <p:cNvGrpSpPr/>
          <p:nvPr/>
        </p:nvGrpSpPr>
        <p:grpSpPr>
          <a:xfrm>
            <a:off x="1118153" y="1464350"/>
            <a:ext cx="4977847" cy="4980683"/>
            <a:chOff x="1118153" y="1464350"/>
            <a:chExt cx="4977847" cy="4980683"/>
          </a:xfrm>
        </p:grpSpPr>
        <p:pic>
          <p:nvPicPr>
            <p:cNvPr id="204" name="Image" descr="Image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8153" y="1464350"/>
              <a:ext cx="4977847" cy="498068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3A3D96C-F094-ED4E-95D8-852FEF626E87}"/>
                </a:ext>
              </a:extLst>
            </p:cNvPr>
            <p:cNvSpPr/>
            <p:nvPr/>
          </p:nvSpPr>
          <p:spPr>
            <a:xfrm>
              <a:off x="4181706" y="5393650"/>
              <a:ext cx="691297" cy="4568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dirty="0"/>
            </a:p>
          </p:txBody>
        </p:sp>
      </p:grpSp>
    </p:spTree>
    <p:extLst>
      <p:ext uri="{BB962C8B-B14F-4D97-AF65-F5344CB8AC3E}">
        <p14:creationId xmlns:p14="http://schemas.microsoft.com/office/powerpoint/2010/main" val="357519759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Benchmark Model (two mediators + Dirac fermionic DM)"/>
          <p:cNvSpPr txBox="1"/>
          <p:nvPr/>
        </p:nvSpPr>
        <p:spPr>
          <a:xfrm>
            <a:off x="658642" y="1664905"/>
            <a:ext cx="5360571" cy="53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sz="3000" b="1" dirty="0">
                <a:solidFill>
                  <a:srgbClr val="0432FF"/>
                </a:solidFill>
              </a:rPr>
              <a:t>Simplified </a:t>
            </a:r>
            <a:r>
              <a:rPr lang="en-US" sz="3000" b="1" dirty="0" err="1">
                <a:solidFill>
                  <a:srgbClr val="0432FF"/>
                </a:solidFill>
              </a:rPr>
              <a:t>Hadrophilic</a:t>
            </a:r>
            <a:r>
              <a:rPr sz="3000" b="1" dirty="0">
                <a:solidFill>
                  <a:srgbClr val="0432FF"/>
                </a:solidFill>
              </a:rPr>
              <a:t> DM</a:t>
            </a:r>
            <a:r>
              <a:rPr lang="en-US" sz="3000" b="1" dirty="0">
                <a:solidFill>
                  <a:srgbClr val="0432FF"/>
                </a:solidFill>
              </a:rPr>
              <a:t> model</a:t>
            </a:r>
            <a:endParaRPr sz="3000" b="1" dirty="0">
              <a:solidFill>
                <a:srgbClr val="0432FF"/>
              </a:solidFill>
            </a:endParaRPr>
          </a:p>
        </p:txBody>
      </p:sp>
      <p:sp>
        <p:nvSpPr>
          <p:cNvPr id="322" name="couple to quark"/>
          <p:cNvSpPr txBox="1"/>
          <p:nvPr/>
        </p:nvSpPr>
        <p:spPr>
          <a:xfrm>
            <a:off x="8415280" y="4561916"/>
            <a:ext cx="2156168" cy="456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5000">
                <a:solidFill>
                  <a:srgbClr val="0433FF"/>
                </a:solidFill>
              </a:defRPr>
            </a:lvl1pPr>
          </a:lstStyle>
          <a:p>
            <a:r>
              <a:rPr sz="2500" b="1" dirty="0"/>
              <a:t>couple to quark</a:t>
            </a:r>
          </a:p>
        </p:txBody>
      </p:sp>
      <p:sp>
        <p:nvSpPr>
          <p:cNvPr id="324" name="UV model, see e.g. 1507.00009, 1712.01847"/>
          <p:cNvSpPr txBox="1"/>
          <p:nvPr/>
        </p:nvSpPr>
        <p:spPr>
          <a:xfrm>
            <a:off x="658642" y="5193095"/>
            <a:ext cx="4717575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000">
                <a:solidFill>
                  <a:srgbClr val="000000"/>
                </a:solidFill>
              </a:defRPr>
            </a:lvl1pPr>
          </a:lstStyle>
          <a:p>
            <a:r>
              <a:rPr sz="2000" b="1" dirty="0"/>
              <a:t>UV model, see e.g. 1507.00009, 1712.01847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7234B8C-857A-DE47-80AD-380B2BA8A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363"/>
            <a:ext cx="10515600" cy="1325563"/>
          </a:xfrm>
        </p:spPr>
        <p:txBody>
          <a:bodyPr/>
          <a:lstStyle/>
          <a:p>
            <a:pPr algn="ctr"/>
            <a:r>
              <a:rPr lang="en-CN" b="1" dirty="0">
                <a:solidFill>
                  <a:srgbClr val="0432FF"/>
                </a:solidFill>
                <a:latin typeface="+mn-lt"/>
              </a:rPr>
              <a:t>2. </a:t>
            </a:r>
            <a:r>
              <a:rPr lang="en-US" b="1" dirty="0">
                <a:solidFill>
                  <a:srgbClr val="0432FF"/>
                </a:solidFill>
                <a:latin typeface="+mn-lt"/>
              </a:rPr>
              <a:t>Cosmic Ray Boosted Dark Matter</a:t>
            </a:r>
            <a:endParaRPr lang="en-CN" b="1" dirty="0">
              <a:solidFill>
                <a:srgbClr val="0432FF"/>
              </a:solidFill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B15BA9-6B83-2445-9ECF-2BF37C321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636" y="2885895"/>
            <a:ext cx="6794728" cy="144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8355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580F167-D41D-0143-82A9-0D513D7E5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363"/>
            <a:ext cx="10515600" cy="1325563"/>
          </a:xfrm>
        </p:spPr>
        <p:txBody>
          <a:bodyPr/>
          <a:lstStyle/>
          <a:p>
            <a:pPr algn="ctr"/>
            <a:r>
              <a:rPr lang="en-CN" b="1" dirty="0">
                <a:solidFill>
                  <a:srgbClr val="0432FF"/>
                </a:solidFill>
                <a:latin typeface="+mn-lt"/>
              </a:rPr>
              <a:t>2. </a:t>
            </a:r>
            <a:r>
              <a:rPr lang="en-US" b="1" dirty="0">
                <a:solidFill>
                  <a:srgbClr val="0432FF"/>
                </a:solidFill>
                <a:latin typeface="+mn-lt"/>
              </a:rPr>
              <a:t>Cosmic Ray Boosted Dark Matter</a:t>
            </a:r>
            <a:endParaRPr lang="en-CN" b="1" dirty="0">
              <a:solidFill>
                <a:srgbClr val="0432FF"/>
              </a:solidFill>
              <a:latin typeface="+mn-lt"/>
            </a:endParaRPr>
          </a:p>
        </p:txBody>
      </p:sp>
      <p:pic>
        <p:nvPicPr>
          <p:cNvPr id="1028" name="Picture 4" descr="Study identifies a new type of diurnal effect for cosmic ray-boosted dark  matter">
            <a:extLst>
              <a:ext uri="{FF2B5EF4-FFF2-40B4-BE49-F238E27FC236}">
                <a16:creationId xmlns:a16="http://schemas.microsoft.com/office/drawing/2014/main" id="{EEEA2217-7385-7C45-900C-81DDA4496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5" y="2465856"/>
            <a:ext cx="3503267" cy="295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86BDF5-506C-9A4B-B6B7-A7E1209104A9}"/>
              </a:ext>
            </a:extLst>
          </p:cNvPr>
          <p:cNvSpPr txBox="1"/>
          <p:nvPr/>
        </p:nvSpPr>
        <p:spPr>
          <a:xfrm>
            <a:off x="389965" y="1630619"/>
            <a:ext cx="3503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800" b="1" dirty="0">
                <a:solidFill>
                  <a:srgbClr val="FF0000"/>
                </a:solidFill>
              </a:rPr>
              <a:t>CR</a:t>
            </a:r>
            <a:r>
              <a:rPr lang="zh-CN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</a:rPr>
              <a:t>scattering with DM</a:t>
            </a:r>
            <a:endParaRPr lang="en-CN" sz="28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ACA261-7BCC-B746-8B0C-E2F7DBB945E6}"/>
              </a:ext>
            </a:extLst>
          </p:cNvPr>
          <p:cNvSpPr txBox="1"/>
          <p:nvPr/>
        </p:nvSpPr>
        <p:spPr>
          <a:xfrm>
            <a:off x="4251676" y="1625389"/>
            <a:ext cx="35541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Beam-dump in the Sky</a:t>
            </a:r>
            <a:endParaRPr lang="en-CN" sz="28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0B102D-C520-2A4F-A6BC-CC0E659883A7}"/>
              </a:ext>
            </a:extLst>
          </p:cNvPr>
          <p:cNvSpPr txBox="1"/>
          <p:nvPr/>
        </p:nvSpPr>
        <p:spPr>
          <a:xfrm>
            <a:off x="8702180" y="1625389"/>
            <a:ext cx="2200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Astro-collider</a:t>
            </a:r>
            <a:endParaRPr lang="en-CN" sz="2800" b="1" dirty="0">
              <a:solidFill>
                <a:srgbClr val="FF0000"/>
              </a:solidFill>
            </a:endParaRPr>
          </a:p>
        </p:txBody>
      </p:sp>
      <p:pic>
        <p:nvPicPr>
          <p:cNvPr id="1030" name="Picture 6" descr="Cosmic Rays May Reveal New Physics Just Out Of LHC&amp;#39;s Reach">
            <a:extLst>
              <a:ext uri="{FF2B5EF4-FFF2-40B4-BE49-F238E27FC236}">
                <a16:creationId xmlns:a16="http://schemas.microsoft.com/office/drawing/2014/main" id="{8237AE13-2249-1141-BF6C-615E5A10C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676" y="2465855"/>
            <a:ext cx="3554178" cy="2953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81C1F3-8196-6648-9917-EC01C76CB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4298" y="2465854"/>
            <a:ext cx="3696008" cy="2953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CE9E77-9BEE-3F4F-8D5A-08E5FCC2C077}"/>
              </a:ext>
            </a:extLst>
          </p:cNvPr>
          <p:cNvSpPr txBox="1"/>
          <p:nvPr/>
        </p:nvSpPr>
        <p:spPr>
          <a:xfrm>
            <a:off x="389965" y="5549184"/>
            <a:ext cx="3080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000" b="1" dirty="0">
                <a:solidFill>
                  <a:srgbClr val="0432FF"/>
                </a:solidFill>
              </a:rPr>
              <a:t>CRDM</a:t>
            </a:r>
            <a:r>
              <a:rPr lang="en-US" sz="2000" b="1" dirty="0">
                <a:solidFill>
                  <a:srgbClr val="0432FF"/>
                </a:solidFill>
              </a:rPr>
              <a:t>, elastic scattering</a:t>
            </a:r>
            <a:endParaRPr lang="en-CN" sz="2000" b="1" dirty="0">
              <a:solidFill>
                <a:srgbClr val="0432FF"/>
              </a:solidFill>
            </a:endParaRPr>
          </a:p>
          <a:p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1810.10543, </a:t>
            </a:r>
            <a:r>
              <a:rPr lang="en-US" sz="1600" b="1" dirty="0" err="1">
                <a:solidFill>
                  <a:schemeClr val="bg1">
                    <a:lumMod val="50000"/>
                  </a:schemeClr>
                </a:solidFill>
              </a:rPr>
              <a:t>Bringmann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600" b="1" dirty="0" err="1">
                <a:solidFill>
                  <a:schemeClr val="bg1">
                    <a:lumMod val="50000"/>
                  </a:schemeClr>
                </a:solidFill>
              </a:rPr>
              <a:t>Pospelov</a:t>
            </a:r>
            <a:endParaRPr lang="en-US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5DBCC85-0B10-3047-A4FB-9E4A03CC17D8}"/>
              </a:ext>
            </a:extLst>
          </p:cNvPr>
          <p:cNvSpPr txBox="1"/>
          <p:nvPr/>
        </p:nvSpPr>
        <p:spPr>
          <a:xfrm>
            <a:off x="4177969" y="5549184"/>
            <a:ext cx="3701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000" b="1" dirty="0">
                <a:solidFill>
                  <a:srgbClr val="0432FF"/>
                </a:solidFill>
              </a:rPr>
              <a:t>ADM, inelastic scattering</a:t>
            </a:r>
          </a:p>
          <a:p>
            <a:r>
              <a:rPr lang="en-CN" sz="1600" b="1" dirty="0">
                <a:solidFill>
                  <a:schemeClr val="bg1">
                    <a:lumMod val="50000"/>
                  </a:schemeClr>
                </a:solidFill>
              </a:rPr>
              <a:t>2006.11837, Su, Wang, Wu, Yang and Zhu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032039-2D76-C64F-AD96-25834D37DF43}"/>
              </a:ext>
            </a:extLst>
          </p:cNvPr>
          <p:cNvSpPr txBox="1"/>
          <p:nvPr/>
        </p:nvSpPr>
        <p:spPr>
          <a:xfrm>
            <a:off x="8164298" y="5546996"/>
            <a:ext cx="15119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432FF"/>
                </a:solidFill>
              </a:rPr>
              <a:t>S</a:t>
            </a:r>
            <a:r>
              <a:rPr lang="en-CN" sz="2000" b="1" dirty="0">
                <a:solidFill>
                  <a:srgbClr val="0432FF"/>
                </a:solidFill>
              </a:rPr>
              <a:t>till thinking</a:t>
            </a:r>
          </a:p>
          <a:p>
            <a:endParaRPr lang="en-CN" sz="2000" b="1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53081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F840419-29BB-E44E-8840-3F0C09EC0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53989"/>
            <a:ext cx="10515600" cy="467848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CC4AEFC-B05E-8C45-B7F0-534E355EC98F}"/>
              </a:ext>
            </a:extLst>
          </p:cNvPr>
          <p:cNvSpPr txBox="1">
            <a:spLocks/>
          </p:cNvSpPr>
          <p:nvPr/>
        </p:nvSpPr>
        <p:spPr>
          <a:xfrm>
            <a:off x="838200" y="-83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N" b="1">
                <a:solidFill>
                  <a:srgbClr val="0432FF"/>
                </a:solidFill>
                <a:latin typeface="+mn-lt"/>
              </a:rPr>
              <a:t>2. </a:t>
            </a:r>
            <a:r>
              <a:rPr lang="en-US" b="1">
                <a:solidFill>
                  <a:srgbClr val="0432FF"/>
                </a:solidFill>
                <a:latin typeface="+mn-lt"/>
              </a:rPr>
              <a:t>Cosmic Ray Boosted Dark Matter</a:t>
            </a:r>
            <a:endParaRPr lang="en-CN" b="1" dirty="0">
              <a:solidFill>
                <a:srgbClr val="0432FF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E2C607-6A95-FC47-A5EF-859D7AB9F25D}"/>
              </a:ext>
            </a:extLst>
          </p:cNvPr>
          <p:cNvSpPr/>
          <p:nvPr/>
        </p:nvSpPr>
        <p:spPr>
          <a:xfrm>
            <a:off x="838200" y="1132534"/>
            <a:ext cx="4030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N" b="1" dirty="0"/>
              <a:t>Wang, Wu, Yang, Zhou, Zhu, 1912.09904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91454670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947139-6F4F-6C4C-B7AB-8845BD673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945" y="1492623"/>
            <a:ext cx="11172109" cy="484747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94B7AC6-E664-004D-8392-40E4B40A13F7}"/>
              </a:ext>
            </a:extLst>
          </p:cNvPr>
          <p:cNvSpPr txBox="1">
            <a:spLocks/>
          </p:cNvSpPr>
          <p:nvPr/>
        </p:nvSpPr>
        <p:spPr>
          <a:xfrm>
            <a:off x="838200" y="-83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N" b="1">
                <a:solidFill>
                  <a:srgbClr val="0432FF"/>
                </a:solidFill>
                <a:latin typeface="+mn-lt"/>
              </a:rPr>
              <a:t>2. </a:t>
            </a:r>
            <a:r>
              <a:rPr lang="en-US" b="1">
                <a:solidFill>
                  <a:srgbClr val="0432FF"/>
                </a:solidFill>
                <a:latin typeface="+mn-lt"/>
              </a:rPr>
              <a:t>Cosmic Ray Boosted Dark Matter</a:t>
            </a:r>
            <a:endParaRPr lang="en-CN" b="1" dirty="0">
              <a:solidFill>
                <a:srgbClr val="0432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5124848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8E29BA5-917D-0648-B27E-08C5B2513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424777"/>
            <a:ext cx="11089341" cy="507171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E7D9A62-1316-7948-B0E3-F0F9869D5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363"/>
            <a:ext cx="10515600" cy="1325563"/>
          </a:xfrm>
        </p:spPr>
        <p:txBody>
          <a:bodyPr/>
          <a:lstStyle/>
          <a:p>
            <a:pPr algn="ctr"/>
            <a:r>
              <a:rPr lang="en-CN" b="1" dirty="0">
                <a:solidFill>
                  <a:srgbClr val="0432FF"/>
                </a:solidFill>
                <a:latin typeface="+mn-lt"/>
              </a:rPr>
              <a:t>2. </a:t>
            </a:r>
            <a:r>
              <a:rPr lang="en-US" b="1" dirty="0">
                <a:solidFill>
                  <a:srgbClr val="0432FF"/>
                </a:solidFill>
                <a:latin typeface="+mn-lt"/>
              </a:rPr>
              <a:t>Cosmic Ray Boosted Dark Matter</a:t>
            </a:r>
            <a:endParaRPr lang="en-CN" b="1" dirty="0">
              <a:solidFill>
                <a:srgbClr val="0432FF"/>
              </a:solidFill>
              <a:latin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3C7BFB-D718-D847-A76B-CB6DF21F8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23" y="2017059"/>
            <a:ext cx="5172636" cy="42781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4249858-08DB-E048-AFF6-DAA1BBCFE881}"/>
              </a:ext>
            </a:extLst>
          </p:cNvPr>
          <p:cNvSpPr/>
          <p:nvPr/>
        </p:nvSpPr>
        <p:spPr>
          <a:xfrm>
            <a:off x="6096000" y="1505845"/>
            <a:ext cx="4030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N" b="1" dirty="0"/>
              <a:t>Wang, Wu, Yang, Zhou, Zhu, 1912.09904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94047642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Image" descr="Imag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116628" y="2448742"/>
            <a:ext cx="5416206" cy="3782725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31" name="p+N Mesons ADM"/>
              <p:cNvSpPr txBox="1"/>
              <p:nvPr/>
            </p:nvSpPr>
            <p:spPr>
              <a:xfrm>
                <a:off x="7249740" y="4094540"/>
                <a:ext cx="4076437" cy="62613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35719" tIns="35719" rIns="35719" bIns="35719" anchor="ctr">
                <a:spAutoFit/>
              </a:bodyPr>
              <a:lstStyle/>
              <a:p>
                <a:pPr>
                  <a:defRPr sz="6000" i="1">
                    <a:solidFill>
                      <a:srgbClr val="000000"/>
                    </a:solidFill>
                  </a:defRPr>
                </a:pPr>
                <a:r>
                  <a:rPr sz="3600" b="1" dirty="0" err="1"/>
                  <a:t>p+N</a:t>
                </a:r>
                <a14:m>
                  <m:oMath xmlns:m="http://schemas.openxmlformats.org/officeDocument/2006/math">
                    <m:r>
                      <a:rPr sz="36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sz="3600" b="1" dirty="0"/>
                  <a:t>Mesons</a:t>
                </a:r>
                <a14:m>
                  <m:oMath xmlns:m="http://schemas.openxmlformats.org/officeDocument/2006/math">
                    <m:r>
                      <a:rPr sz="36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sz="3600" b="1" dirty="0">
                    <a:solidFill>
                      <a:srgbClr val="FF0000"/>
                    </a:solidFill>
                  </a:rPr>
                  <a:t>ADM</a:t>
                </a:r>
              </a:p>
            </p:txBody>
          </p:sp>
        </mc:Choice>
        <mc:Fallback>
          <p:sp>
            <p:nvSpPr>
              <p:cNvPr id="231" name="p+N Mesons ADM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9740" y="4094540"/>
                <a:ext cx="4076437" cy="626133"/>
              </a:xfrm>
              <a:prstGeom prst="rect">
                <a:avLst/>
              </a:prstGeom>
              <a:blipFill>
                <a:blip r:embed="rId3"/>
                <a:stretch>
                  <a:fillRect l="-5590" t="-16000" r="-4969" b="-4000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le 1">
            <a:extLst>
              <a:ext uri="{FF2B5EF4-FFF2-40B4-BE49-F238E27FC236}">
                <a16:creationId xmlns:a16="http://schemas.microsoft.com/office/drawing/2014/main" id="{70B4A7A8-33E6-C74F-9697-3EEC2CD7A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363"/>
            <a:ext cx="10515600" cy="1325563"/>
          </a:xfrm>
        </p:spPr>
        <p:txBody>
          <a:bodyPr/>
          <a:lstStyle/>
          <a:p>
            <a:pPr algn="ctr"/>
            <a:r>
              <a:rPr lang="en-CN" b="1" dirty="0">
                <a:solidFill>
                  <a:srgbClr val="0432FF"/>
                </a:solidFill>
                <a:latin typeface="+mn-lt"/>
              </a:rPr>
              <a:t>2. </a:t>
            </a:r>
            <a:r>
              <a:rPr lang="en-US" b="1" dirty="0">
                <a:solidFill>
                  <a:srgbClr val="0432FF"/>
                </a:solidFill>
                <a:latin typeface="+mn-lt"/>
              </a:rPr>
              <a:t>Cosmic Ray Boosted Dark Matter</a:t>
            </a:r>
            <a:endParaRPr lang="en-CN" b="1" dirty="0">
              <a:solidFill>
                <a:srgbClr val="0432FF"/>
              </a:solidFill>
              <a:latin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E39314E-8940-B649-9C2A-6B5EAE67C106}"/>
              </a:ext>
            </a:extLst>
          </p:cNvPr>
          <p:cNvSpPr/>
          <p:nvPr/>
        </p:nvSpPr>
        <p:spPr>
          <a:xfrm>
            <a:off x="1116628" y="1519408"/>
            <a:ext cx="44861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highlight>
                  <a:srgbClr val="FFFF00"/>
                </a:highlight>
              </a:rPr>
              <a:t>Boosted effect: inelastic case</a:t>
            </a:r>
            <a:endParaRPr lang="en-CN" sz="28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053E42-B6C0-6A4C-BB3B-F5B560365234}"/>
              </a:ext>
            </a:extLst>
          </p:cNvPr>
          <p:cNvSpPr/>
          <p:nvPr/>
        </p:nvSpPr>
        <p:spPr>
          <a:xfrm>
            <a:off x="7249740" y="1519408"/>
            <a:ext cx="37799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N" b="1" dirty="0"/>
              <a:t>Wang, Su, Wu, Yang, Zhu, 2012.09751 </a:t>
            </a:r>
          </a:p>
          <a:p>
            <a:r>
              <a:rPr lang="en-CN" b="1" dirty="0"/>
              <a:t>Flambaum, Su, Wu, Zhu, 2006.11837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6061892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tep-1. differential cosmic ray flux (function of kinetic energy and height)"/>
          <p:cNvSpPr txBox="1"/>
          <p:nvPr/>
        </p:nvSpPr>
        <p:spPr>
          <a:xfrm>
            <a:off x="535514" y="2323142"/>
            <a:ext cx="4815165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5000" b="0">
                <a:solidFill>
                  <a:schemeClr val="accent5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2400" dirty="0"/>
              <a:t> </a:t>
            </a:r>
            <a:r>
              <a:rPr sz="2400" b="1" dirty="0">
                <a:solidFill>
                  <a:srgbClr val="0432FF"/>
                </a:solidFill>
              </a:rPr>
              <a:t>Step-1. </a:t>
            </a:r>
            <a:r>
              <a:rPr lang="en-CN" sz="2400" b="1" dirty="0">
                <a:solidFill>
                  <a:srgbClr val="0432FF"/>
                </a:solidFill>
              </a:rPr>
              <a:t>D</a:t>
            </a:r>
            <a:r>
              <a:rPr sz="2400" b="1" dirty="0" err="1">
                <a:solidFill>
                  <a:srgbClr val="0432FF"/>
                </a:solidFill>
              </a:rPr>
              <a:t>ifferential</a:t>
            </a:r>
            <a:r>
              <a:rPr sz="2400" b="1" dirty="0">
                <a:solidFill>
                  <a:srgbClr val="0432FF"/>
                </a:solidFill>
              </a:rPr>
              <a:t> </a:t>
            </a:r>
            <a:r>
              <a:rPr lang="en-US" sz="2400" b="1" dirty="0">
                <a:solidFill>
                  <a:srgbClr val="0432FF"/>
                </a:solidFill>
              </a:rPr>
              <a:t>C</a:t>
            </a:r>
            <a:r>
              <a:rPr sz="2400" b="1" dirty="0">
                <a:solidFill>
                  <a:srgbClr val="0432FF"/>
                </a:solidFill>
              </a:rPr>
              <a:t>osmic </a:t>
            </a:r>
            <a:r>
              <a:rPr lang="en-US" sz="2400" b="1" dirty="0">
                <a:solidFill>
                  <a:srgbClr val="0432FF"/>
                </a:solidFill>
              </a:rPr>
              <a:t>R</a:t>
            </a:r>
            <a:r>
              <a:rPr sz="2400" b="1" dirty="0">
                <a:solidFill>
                  <a:srgbClr val="0432FF"/>
                </a:solidFill>
              </a:rPr>
              <a:t>ay </a:t>
            </a:r>
            <a:r>
              <a:rPr lang="en-US" sz="2400" b="1" dirty="0">
                <a:solidFill>
                  <a:srgbClr val="0432FF"/>
                </a:solidFill>
              </a:rPr>
              <a:t>F</a:t>
            </a:r>
            <a:r>
              <a:rPr sz="2400" b="1" dirty="0">
                <a:solidFill>
                  <a:srgbClr val="0432FF"/>
                </a:solidFill>
              </a:rPr>
              <a:t>lux </a:t>
            </a:r>
            <a:endParaRPr lang="en-US" sz="2400" b="1" dirty="0">
              <a:solidFill>
                <a:srgbClr val="0432FF"/>
              </a:solidFill>
            </a:endParaRPr>
          </a:p>
        </p:txBody>
      </p:sp>
      <p:pic>
        <p:nvPicPr>
          <p:cNvPr id="23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1044" y="3134727"/>
            <a:ext cx="4849624" cy="966137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238" name="Dilution factor:"/>
          <p:cNvSpPr txBox="1"/>
          <p:nvPr/>
        </p:nvSpPr>
        <p:spPr>
          <a:xfrm>
            <a:off x="1498990" y="4898561"/>
            <a:ext cx="2258632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457200">
              <a:defRPr sz="4000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400" b="1" dirty="0">
                <a:solidFill>
                  <a:srgbClr val="0432FF"/>
                </a:solidFill>
              </a:rPr>
              <a:t>Dilution factor:</a:t>
            </a:r>
          </a:p>
        </p:txBody>
      </p:sp>
      <p:pic>
        <p:nvPicPr>
          <p:cNvPr id="24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193" y="4699295"/>
            <a:ext cx="4463614" cy="868349"/>
          </a:xfrm>
          <a:prstGeom prst="rect">
            <a:avLst/>
          </a:prstGeom>
          <a:ln w="50800">
            <a:noFill/>
            <a:miter lim="400000"/>
          </a:ln>
        </p:spPr>
      </p:pic>
      <p:sp>
        <p:nvSpPr>
          <p:cNvPr id="243" name="CRMC:…"/>
          <p:cNvSpPr txBox="1"/>
          <p:nvPr/>
        </p:nvSpPr>
        <p:spPr>
          <a:xfrm>
            <a:off x="2497680" y="6060436"/>
            <a:ext cx="7865519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228600">
              <a:defRPr sz="3000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b="1" dirty="0">
                <a:solidFill>
                  <a:srgbClr val="FF0000"/>
                </a:solidFill>
              </a:rPr>
              <a:t>CRMC: simulate the collision of incoming CRs with the nitrogen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4" name="Equation"/>
              <p:cNvSpPr txBox="1"/>
              <p:nvPr/>
            </p:nvSpPr>
            <p:spPr>
              <a:xfrm>
                <a:off x="8813609" y="4783145"/>
                <a:ext cx="1295226" cy="23083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0" tIns="0" rIns="0" bIns="0">
                <a:spAutoFit/>
              </a:bodyPr>
              <a:lstStyle/>
              <a:p>
                <a:pPr defTabSz="457200" latinLnBrk="1">
                  <a:defRPr sz="1800" b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sz="1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sz="1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=180</m:t>
                      </m:r>
                      <m:r>
                        <m:rPr>
                          <m:sty m:val="p"/>
                        </m:rPr>
                        <a:rPr sz="1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km</m:t>
                      </m:r>
                    </m:oMath>
                  </m:oMathPara>
                </a14:m>
                <a:endParaRPr sz="1500" dirty="0"/>
              </a:p>
            </p:txBody>
          </p:sp>
        </mc:Choice>
        <mc:Fallback xmlns="">
          <p:sp>
            <p:nvSpPr>
              <p:cNvPr id="244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3609" y="4783145"/>
                <a:ext cx="1295226" cy="230832"/>
              </a:xfrm>
              <a:prstGeom prst="rect">
                <a:avLst/>
              </a:prstGeom>
              <a:blipFill>
                <a:blip r:embed="rId4"/>
                <a:stretch>
                  <a:fillRect l="-3922" r="-3922" b="-5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8565" y="5252715"/>
            <a:ext cx="1270270" cy="254054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E9C36E7-6613-4F46-8541-DB77C6590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363"/>
            <a:ext cx="10515600" cy="1325563"/>
          </a:xfrm>
        </p:spPr>
        <p:txBody>
          <a:bodyPr/>
          <a:lstStyle/>
          <a:p>
            <a:pPr algn="ctr"/>
            <a:r>
              <a:rPr lang="en-CN" b="1" dirty="0">
                <a:solidFill>
                  <a:srgbClr val="0432FF"/>
                </a:solidFill>
                <a:latin typeface="+mn-lt"/>
              </a:rPr>
              <a:t>2. </a:t>
            </a:r>
            <a:r>
              <a:rPr lang="en-US" b="1" dirty="0">
                <a:solidFill>
                  <a:srgbClr val="0432FF"/>
                </a:solidFill>
                <a:latin typeface="+mn-lt"/>
              </a:rPr>
              <a:t>Cosmic Ray Boosted Dark Matter</a:t>
            </a:r>
            <a:endParaRPr lang="en-CN" b="1" dirty="0">
              <a:solidFill>
                <a:srgbClr val="0432FF"/>
              </a:solidFill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7C37D8-8F81-5548-91E4-5816383B3396}"/>
              </a:ext>
            </a:extLst>
          </p:cNvPr>
          <p:cNvSpPr/>
          <p:nvPr/>
        </p:nvSpPr>
        <p:spPr>
          <a:xfrm>
            <a:off x="535514" y="1485744"/>
            <a:ext cx="44861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highlight>
                  <a:srgbClr val="FFFF00"/>
                </a:highlight>
              </a:rPr>
              <a:t>Boosted effect: inelastic case</a:t>
            </a:r>
            <a:endParaRPr lang="en-CN" sz="28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23FBE729-45AA-8B4F-8334-EB72D5E3A92B}"/>
              </a:ext>
            </a:extLst>
          </p:cNvPr>
          <p:cNvSpPr/>
          <p:nvPr/>
        </p:nvSpPr>
        <p:spPr>
          <a:xfrm>
            <a:off x="6382295" y="3975690"/>
            <a:ext cx="333218" cy="657303"/>
          </a:xfrm>
          <a:prstGeom prst="downArrow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69899629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tep-2. attenuation of ADM flux"/>
          <p:cNvSpPr txBox="1"/>
          <p:nvPr/>
        </p:nvSpPr>
        <p:spPr>
          <a:xfrm>
            <a:off x="5814684" y="2533373"/>
            <a:ext cx="4382739" cy="456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5000" b="0">
                <a:solidFill>
                  <a:schemeClr val="accent5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2500" b="1" dirty="0">
                <a:solidFill>
                  <a:srgbClr val="FF0000"/>
                </a:solidFill>
              </a:rPr>
              <a:t> Step-2. attenuation of ADM flux</a:t>
            </a:r>
          </a:p>
        </p:txBody>
      </p:sp>
      <p:grpSp>
        <p:nvGrpSpPr>
          <p:cNvPr id="273" name="Group"/>
          <p:cNvGrpSpPr/>
          <p:nvPr/>
        </p:nvGrpSpPr>
        <p:grpSpPr>
          <a:xfrm>
            <a:off x="429985" y="1981328"/>
            <a:ext cx="4883938" cy="4754302"/>
            <a:chOff x="0" y="0"/>
            <a:chExt cx="10744507" cy="11101545"/>
          </a:xfrm>
        </p:grpSpPr>
        <p:sp>
          <p:nvSpPr>
            <p:cNvPr id="249" name="Circle"/>
            <p:cNvSpPr/>
            <p:nvPr/>
          </p:nvSpPr>
          <p:spPr>
            <a:xfrm>
              <a:off x="0" y="4954744"/>
              <a:ext cx="6143737" cy="6146801"/>
            </a:xfrm>
            <a:prstGeom prst="ellips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0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00"/>
            </a:p>
          </p:txBody>
        </p:sp>
        <p:sp>
          <p:nvSpPr>
            <p:cNvPr id="250" name="Rectangle"/>
            <p:cNvSpPr/>
            <p:nvPr/>
          </p:nvSpPr>
          <p:spPr>
            <a:xfrm>
              <a:off x="2813432" y="5963213"/>
              <a:ext cx="516873" cy="379355"/>
            </a:xfrm>
            <a:prstGeom prst="rect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0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00"/>
            </a:p>
          </p:txBody>
        </p:sp>
        <p:sp>
          <p:nvSpPr>
            <p:cNvPr id="251" name="Line"/>
            <p:cNvSpPr/>
            <p:nvPr/>
          </p:nvSpPr>
          <p:spPr>
            <a:xfrm flipV="1">
              <a:off x="3056710" y="3795198"/>
              <a:ext cx="3715795" cy="235786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0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2" name="Equation"/>
                <p:cNvSpPr txBox="1"/>
                <p:nvPr/>
              </p:nvSpPr>
              <p:spPr>
                <a:xfrm>
                  <a:off x="1825323" y="7143585"/>
                  <a:ext cx="1371018" cy="46166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457200" latinLnBrk="1">
                    <a:defRPr sz="1800" b="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1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1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sz="1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  <m:r>
                          <a:rPr sz="1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sz="1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1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sz="1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sz="1500"/>
                </a:p>
              </p:txBody>
            </p:sp>
          </mc:Choice>
          <mc:Fallback xmlns="">
            <p:sp>
              <p:nvSpPr>
                <p:cNvPr id="252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5323" y="7143585"/>
                  <a:ext cx="1371018" cy="461664"/>
                </a:xfrm>
                <a:prstGeom prst="rect">
                  <a:avLst/>
                </a:prstGeom>
                <a:blipFill>
                  <a:blip r:embed="rId3"/>
                  <a:stretch>
                    <a:fillRect l="-7273" b="-15789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3" name="Equation"/>
                <p:cNvSpPr txBox="1"/>
                <p:nvPr/>
              </p:nvSpPr>
              <p:spPr>
                <a:xfrm>
                  <a:off x="2657075" y="5242064"/>
                  <a:ext cx="467694" cy="46166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457200" latinLnBrk="1">
                    <a:defRPr sz="1800" b="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1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1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sz="1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sz="1500"/>
                </a:p>
              </p:txBody>
            </p:sp>
          </mc:Choice>
          <mc:Fallback xmlns="">
            <p:sp>
              <p:nvSpPr>
                <p:cNvPr id="253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57075" y="5242064"/>
                  <a:ext cx="467694" cy="461664"/>
                </a:xfrm>
                <a:prstGeom prst="rect">
                  <a:avLst/>
                </a:prstGeom>
                <a:blipFill>
                  <a:blip r:embed="rId4"/>
                  <a:stretch>
                    <a:fillRect l="-10000" r="-5000" b="-15789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4" name="Line"/>
            <p:cNvSpPr/>
            <p:nvPr/>
          </p:nvSpPr>
          <p:spPr>
            <a:xfrm flipV="1">
              <a:off x="3086250" y="3782987"/>
              <a:ext cx="3676142" cy="4271375"/>
            </a:xfrm>
            <a:prstGeom prst="line">
              <a:avLst/>
            </a:prstGeom>
            <a:noFill/>
            <a:ln w="50800" cap="flat">
              <a:solidFill>
                <a:srgbClr val="00F9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0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00"/>
            </a:p>
          </p:txBody>
        </p:sp>
        <p:sp>
          <p:nvSpPr>
            <p:cNvPr id="255" name="Line"/>
            <p:cNvSpPr/>
            <p:nvPr/>
          </p:nvSpPr>
          <p:spPr>
            <a:xfrm flipV="1">
              <a:off x="3071868" y="6190953"/>
              <a:ext cx="1" cy="1867409"/>
            </a:xfrm>
            <a:prstGeom prst="line">
              <a:avLst/>
            </a:prstGeom>
            <a:noFill/>
            <a:ln w="508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0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00"/>
            </a:p>
          </p:txBody>
        </p:sp>
        <p:sp>
          <p:nvSpPr>
            <p:cNvPr id="256" name="Line"/>
            <p:cNvSpPr/>
            <p:nvPr/>
          </p:nvSpPr>
          <p:spPr>
            <a:xfrm flipV="1">
              <a:off x="3071868" y="4854486"/>
              <a:ext cx="1" cy="1508673"/>
            </a:xfrm>
            <a:prstGeom prst="line">
              <a:avLst/>
            </a:prstGeom>
            <a:noFill/>
            <a:ln w="50800" cap="flat">
              <a:solidFill>
                <a:srgbClr val="0433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0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7" name="Equation"/>
                <p:cNvSpPr txBox="1"/>
                <p:nvPr/>
              </p:nvSpPr>
              <p:spPr>
                <a:xfrm>
                  <a:off x="4080657" y="4447470"/>
                  <a:ext cx="477696" cy="76944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457200" latinLnBrk="1">
                    <a:defRPr sz="1800" b="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2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oMath>
                    </m:oMathPara>
                  </a14:m>
                  <a:endParaRPr sz="2500"/>
                </a:p>
              </p:txBody>
            </p:sp>
          </mc:Choice>
          <mc:Fallback xmlns="">
            <p:sp>
              <p:nvSpPr>
                <p:cNvPr id="257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0657" y="4447470"/>
                  <a:ext cx="477696" cy="769442"/>
                </a:xfrm>
                <a:prstGeom prst="rect">
                  <a:avLst/>
                </a:prstGeom>
                <a:blipFill>
                  <a:blip r:embed="rId5"/>
                  <a:stretch>
                    <a:fillRect l="-25000" r="-30000" b="-3226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8" name="Equation"/>
                <p:cNvSpPr txBox="1"/>
                <p:nvPr/>
              </p:nvSpPr>
              <p:spPr>
                <a:xfrm>
                  <a:off x="3350019" y="6755571"/>
                  <a:ext cx="418962" cy="61555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457200" latinLnBrk="1">
                    <a:defRPr sz="1800" b="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sz="2000"/>
                </a:p>
              </p:txBody>
            </p:sp>
          </mc:Choice>
          <mc:Fallback xmlns="">
            <p:sp>
              <p:nvSpPr>
                <p:cNvPr id="258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50019" y="6755571"/>
                  <a:ext cx="418962" cy="615554"/>
                </a:xfrm>
                <a:prstGeom prst="rect">
                  <a:avLst/>
                </a:prstGeom>
                <a:blipFill>
                  <a:blip r:embed="rId6"/>
                  <a:stretch>
                    <a:fillRect l="-29412" r="-23529" b="-7692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7" name="Connection Line"/>
            <p:cNvSpPr/>
            <p:nvPr/>
          </p:nvSpPr>
          <p:spPr>
            <a:xfrm>
              <a:off x="3055768" y="7346068"/>
              <a:ext cx="462914" cy="244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488" extrusionOk="0">
                  <a:moveTo>
                    <a:pt x="21600" y="16488"/>
                  </a:moveTo>
                  <a:cubicBezTo>
                    <a:pt x="16533" y="-2589"/>
                    <a:pt x="9333" y="-5112"/>
                    <a:pt x="0" y="8919"/>
                  </a:cubicBezTo>
                </a:path>
              </a:pathLst>
            </a:cu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 sz="900"/>
            </a:p>
          </p:txBody>
        </p:sp>
        <p:sp>
          <p:nvSpPr>
            <p:cNvPr id="260" name="Earth"/>
            <p:cNvSpPr txBox="1"/>
            <p:nvPr/>
          </p:nvSpPr>
          <p:spPr>
            <a:xfrm>
              <a:off x="1210532" y="9402087"/>
              <a:ext cx="974628" cy="6059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3000">
                  <a:solidFill>
                    <a:schemeClr val="accent5"/>
                  </a:solidFill>
                </a:defRPr>
              </a:lvl1pPr>
            </a:lstStyle>
            <a:p>
              <a:r>
                <a:rPr sz="1500" dirty="0"/>
                <a:t>Earth</a:t>
              </a:r>
            </a:p>
          </p:txBody>
        </p:sp>
        <p:sp>
          <p:nvSpPr>
            <p:cNvPr id="261" name="DM"/>
            <p:cNvSpPr txBox="1"/>
            <p:nvPr/>
          </p:nvSpPr>
          <p:spPr>
            <a:xfrm>
              <a:off x="6654562" y="3402510"/>
              <a:ext cx="711736" cy="6059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3000">
                  <a:solidFill>
                    <a:schemeClr val="accent5"/>
                  </a:solidFill>
                </a:defRPr>
              </a:lvl1pPr>
            </a:lstStyle>
            <a:p>
              <a:r>
                <a:rPr sz="1500"/>
                <a:t>DM</a:t>
              </a:r>
            </a:p>
          </p:txBody>
        </p:sp>
        <p:sp>
          <p:nvSpPr>
            <p:cNvPr id="262" name="Detector"/>
            <p:cNvSpPr txBox="1"/>
            <p:nvPr/>
          </p:nvSpPr>
          <p:spPr>
            <a:xfrm>
              <a:off x="1050516" y="6063773"/>
              <a:ext cx="1512980" cy="6059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3000">
                  <a:solidFill>
                    <a:schemeClr val="accent5"/>
                  </a:solidFill>
                </a:defRPr>
              </a:lvl1pPr>
            </a:lstStyle>
            <a:p>
              <a:r>
                <a:rPr sz="1500"/>
                <a:t>Detector</a:t>
              </a:r>
            </a:p>
          </p:txBody>
        </p:sp>
        <p:sp>
          <p:nvSpPr>
            <p:cNvPr id="263" name="Circle"/>
            <p:cNvSpPr/>
            <p:nvPr/>
          </p:nvSpPr>
          <p:spPr>
            <a:xfrm>
              <a:off x="2931239" y="7888444"/>
              <a:ext cx="281259" cy="279401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Off val="13529"/>
                  </a:schemeClr>
                </a:gs>
                <a:gs pos="100000">
                  <a:schemeClr val="accent1">
                    <a:hueOff val="118245"/>
                    <a:lumOff val="-11372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900"/>
            </a:p>
          </p:txBody>
        </p:sp>
        <p:sp>
          <p:nvSpPr>
            <p:cNvPr id="264" name="h"/>
            <p:cNvSpPr txBox="1"/>
            <p:nvPr/>
          </p:nvSpPr>
          <p:spPr>
            <a:xfrm>
              <a:off x="5911188" y="4671164"/>
              <a:ext cx="346250" cy="6059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3000">
                  <a:solidFill>
                    <a:schemeClr val="accent5"/>
                  </a:solidFill>
                </a:defRPr>
              </a:lvl1pPr>
            </a:lstStyle>
            <a:p>
              <a:r>
                <a:rPr sz="1500"/>
                <a:t>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5" name="Equation"/>
                <p:cNvSpPr txBox="1"/>
                <p:nvPr/>
              </p:nvSpPr>
              <p:spPr>
                <a:xfrm>
                  <a:off x="3780445" y="5688677"/>
                  <a:ext cx="657872" cy="61555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457200" latinLnBrk="1">
                    <a:defRPr sz="1800" b="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b>
                            <m:r>
                              <a:rPr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</m:oMath>
                    </m:oMathPara>
                  </a14:m>
                  <a:endParaRPr sz="2000"/>
                </a:p>
              </p:txBody>
            </p:sp>
          </mc:Choice>
          <mc:Fallback xmlns="">
            <p:sp>
              <p:nvSpPr>
                <p:cNvPr id="265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80445" y="5688677"/>
                  <a:ext cx="657872" cy="615554"/>
                </a:xfrm>
                <a:prstGeom prst="rect">
                  <a:avLst/>
                </a:prstGeom>
                <a:blipFill>
                  <a:blip r:embed="rId7"/>
                  <a:stretch>
                    <a:fillRect l="-19231" r="-3846" b="-12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6" name="Circle"/>
            <p:cNvSpPr/>
            <p:nvPr/>
          </p:nvSpPr>
          <p:spPr>
            <a:xfrm>
              <a:off x="2567124" y="0"/>
              <a:ext cx="8177383" cy="8178800"/>
            </a:xfrm>
            <a:prstGeom prst="ellipse">
              <a:avLst/>
            </a:prstGeom>
            <a:noFill/>
            <a:ln w="25400" cap="flat">
              <a:solidFill>
                <a:srgbClr val="6C6C6C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0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00"/>
            </a:p>
          </p:txBody>
        </p:sp>
        <p:sp>
          <p:nvSpPr>
            <p:cNvPr id="267" name="Circle"/>
            <p:cNvSpPr/>
            <p:nvPr/>
          </p:nvSpPr>
          <p:spPr>
            <a:xfrm>
              <a:off x="4985739" y="5570722"/>
              <a:ext cx="190501" cy="190501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0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00"/>
            </a:p>
          </p:txBody>
        </p:sp>
        <p:sp>
          <p:nvSpPr>
            <p:cNvPr id="268" name="Circle"/>
            <p:cNvSpPr/>
            <p:nvPr/>
          </p:nvSpPr>
          <p:spPr>
            <a:xfrm>
              <a:off x="4317375" y="5162550"/>
              <a:ext cx="190501" cy="190500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900"/>
            </a:p>
          </p:txBody>
        </p:sp>
        <p:sp>
          <p:nvSpPr>
            <p:cNvPr id="269" name="Circle"/>
            <p:cNvSpPr/>
            <p:nvPr/>
          </p:nvSpPr>
          <p:spPr>
            <a:xfrm>
              <a:off x="2976618" y="6057640"/>
              <a:ext cx="190501" cy="190501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900"/>
            </a:p>
          </p:txBody>
        </p:sp>
        <p:sp>
          <p:nvSpPr>
            <p:cNvPr id="270" name="Line"/>
            <p:cNvSpPr/>
            <p:nvPr/>
          </p:nvSpPr>
          <p:spPr>
            <a:xfrm flipH="1" flipV="1">
              <a:off x="3570157" y="1396856"/>
              <a:ext cx="6171317" cy="5030716"/>
            </a:xfrm>
            <a:prstGeom prst="line">
              <a:avLst/>
            </a:prstGeom>
            <a:noFill/>
            <a:ln w="25400" cap="rnd">
              <a:solidFill>
                <a:srgbClr val="7A81FF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0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00"/>
            </a:p>
          </p:txBody>
        </p:sp>
        <p:sp>
          <p:nvSpPr>
            <p:cNvPr id="271" name="Forward"/>
            <p:cNvSpPr txBox="1"/>
            <p:nvPr/>
          </p:nvSpPr>
          <p:spPr>
            <a:xfrm>
              <a:off x="2583193" y="3293148"/>
              <a:ext cx="1526060" cy="6059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3000">
                  <a:solidFill>
                    <a:schemeClr val="accent5"/>
                  </a:solidFill>
                </a:defRPr>
              </a:lvl1pPr>
            </a:lstStyle>
            <a:p>
              <a:r>
                <a:rPr sz="1500" dirty="0"/>
                <a:t>Forward </a:t>
              </a:r>
            </a:p>
          </p:txBody>
        </p:sp>
        <p:sp>
          <p:nvSpPr>
            <p:cNvPr id="272" name="Backward"/>
            <p:cNvSpPr txBox="1"/>
            <p:nvPr/>
          </p:nvSpPr>
          <p:spPr>
            <a:xfrm>
              <a:off x="6001910" y="394182"/>
              <a:ext cx="1747274" cy="6059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3000">
                  <a:solidFill>
                    <a:schemeClr val="accent5"/>
                  </a:solidFill>
                </a:defRPr>
              </a:lvl1pPr>
            </a:lstStyle>
            <a:p>
              <a:r>
                <a:rPr sz="1500"/>
                <a:t>Backward </a:t>
              </a:r>
            </a:p>
          </p:txBody>
        </p:sp>
      </p:grpSp>
      <p:sp>
        <p:nvSpPr>
          <p:cNvPr id="277" name="~1.4km"/>
          <p:cNvSpPr txBox="1"/>
          <p:nvPr/>
        </p:nvSpPr>
        <p:spPr>
          <a:xfrm>
            <a:off x="1808473" y="3323683"/>
            <a:ext cx="419988" cy="210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solidFill>
                  <a:srgbClr val="0433FF"/>
                </a:solidFill>
              </a:defRPr>
            </a:lvl1pPr>
          </a:lstStyle>
          <a:p>
            <a:r>
              <a:rPr sz="900"/>
              <a:t>~1.4km</a:t>
            </a:r>
          </a:p>
        </p:txBody>
      </p:sp>
      <p:sp>
        <p:nvSpPr>
          <p:cNvPr id="278" name="~6300km"/>
          <p:cNvSpPr txBox="1"/>
          <p:nvPr/>
        </p:nvSpPr>
        <p:spPr>
          <a:xfrm>
            <a:off x="2365404" y="4147844"/>
            <a:ext cx="506550" cy="210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solidFill>
                  <a:srgbClr val="0433FF"/>
                </a:solidFill>
              </a:defRPr>
            </a:lvl1pPr>
          </a:lstStyle>
          <a:p>
            <a:r>
              <a:rPr sz="900"/>
              <a:t>~6300km</a:t>
            </a:r>
          </a:p>
        </p:txBody>
      </p:sp>
      <p:grpSp>
        <p:nvGrpSpPr>
          <p:cNvPr id="281" name="Group"/>
          <p:cNvGrpSpPr/>
          <p:nvPr/>
        </p:nvGrpSpPr>
        <p:grpSpPr>
          <a:xfrm>
            <a:off x="5769853" y="3651134"/>
            <a:ext cx="5992163" cy="1911035"/>
            <a:chOff x="0" y="0"/>
            <a:chExt cx="11443193" cy="3063405"/>
          </a:xfrm>
        </p:grpSpPr>
        <p:pic>
          <p:nvPicPr>
            <p:cNvPr id="279" name="Image" descr="Image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1443193" cy="30634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0" name="P"/>
            <p:cNvSpPr txBox="1"/>
            <p:nvPr/>
          </p:nvSpPr>
          <p:spPr>
            <a:xfrm>
              <a:off x="1715358" y="2351484"/>
              <a:ext cx="262894" cy="421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>
                  <a:solidFill>
                    <a:srgbClr val="000000"/>
                  </a:solidFill>
                </a:defRPr>
              </a:lvl1pPr>
            </a:lstStyle>
            <a:p>
              <a:r>
                <a:rPr sz="900"/>
                <a:t>P</a:t>
              </a:r>
            </a:p>
          </p:txBody>
        </p:sp>
      </p:grpSp>
      <p:sp>
        <p:nvSpPr>
          <p:cNvPr id="43" name="Title 1">
            <a:extLst>
              <a:ext uri="{FF2B5EF4-FFF2-40B4-BE49-F238E27FC236}">
                <a16:creationId xmlns:a16="http://schemas.microsoft.com/office/drawing/2014/main" id="{1F9A7856-363E-784D-9AAD-91B6C25D9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363"/>
            <a:ext cx="10515600" cy="1325563"/>
          </a:xfrm>
        </p:spPr>
        <p:txBody>
          <a:bodyPr/>
          <a:lstStyle/>
          <a:p>
            <a:pPr algn="ctr"/>
            <a:r>
              <a:rPr lang="en-CN" b="1" dirty="0">
                <a:solidFill>
                  <a:srgbClr val="0432FF"/>
                </a:solidFill>
                <a:latin typeface="+mn-lt"/>
              </a:rPr>
              <a:t>2. </a:t>
            </a:r>
            <a:r>
              <a:rPr lang="en-US" b="1" dirty="0">
                <a:solidFill>
                  <a:srgbClr val="0432FF"/>
                </a:solidFill>
                <a:latin typeface="+mn-lt"/>
              </a:rPr>
              <a:t>Cosmic Ray Boosted Dark Matter</a:t>
            </a:r>
            <a:endParaRPr lang="en-CN" b="1" dirty="0">
              <a:solidFill>
                <a:srgbClr val="0432FF"/>
              </a:solidFill>
              <a:latin typeface="+mn-lt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502F6B2-84F1-4B4D-809C-789DCC72DC1E}"/>
              </a:ext>
            </a:extLst>
          </p:cNvPr>
          <p:cNvSpPr/>
          <p:nvPr/>
        </p:nvSpPr>
        <p:spPr>
          <a:xfrm>
            <a:off x="496509" y="1357197"/>
            <a:ext cx="44861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highlight>
                  <a:srgbClr val="FFFF00"/>
                </a:highlight>
              </a:rPr>
              <a:t>Boosted effect: inelastic case</a:t>
            </a:r>
            <a:endParaRPr lang="en-CN" sz="28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19895272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5EF2F96-1661-F644-A4B8-7D7B714BD0CE}"/>
              </a:ext>
            </a:extLst>
          </p:cNvPr>
          <p:cNvGrpSpPr/>
          <p:nvPr/>
        </p:nvGrpSpPr>
        <p:grpSpPr>
          <a:xfrm>
            <a:off x="2569028" y="2177143"/>
            <a:ext cx="7552608" cy="4555774"/>
            <a:chOff x="2154938" y="1405303"/>
            <a:chExt cx="7698834" cy="4993785"/>
          </a:xfrm>
        </p:grpSpPr>
        <p:pic>
          <p:nvPicPr>
            <p:cNvPr id="289" name="Image" descr="Image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54938" y="1405303"/>
              <a:ext cx="6335802" cy="4993785"/>
            </a:xfrm>
            <a:prstGeom prst="rect">
              <a:avLst/>
            </a:prstGeom>
            <a:ln w="12700">
              <a:miter lim="400000"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0" name="Equation"/>
                <p:cNvSpPr txBox="1"/>
                <p:nvPr/>
              </p:nvSpPr>
              <p:spPr>
                <a:xfrm>
                  <a:off x="6480919" y="3672582"/>
                  <a:ext cx="3372853" cy="806028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pPr defTabSz="457200" latinLnBrk="1">
                    <a:defRPr sz="1800" b="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sub>
                        </m:sSub>
                        <m:r>
                          <a:rPr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sub>
                        </m:sSub>
                        <m:r>
                          <a:rPr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f>
                          <m:fPr>
                            <m:ctrlPr>
                              <a:rPr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𝜂</m:t>
                                </m:r>
                              </m:sub>
                              <m:sup>
                                <m:r>
                                  <a:rPr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  <m:sup>
                                <m:r>
                                  <a:rPr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sub>
                              <m:sup>
                                <m:r>
                                  <a:rPr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  <m:sSubSup>
                              <m:sSubSupPr>
                                <m:ctrlPr>
                                  <a:rPr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𝜂</m:t>
                                </m:r>
                              </m:sub>
                              <m:sup>
                                <m:r>
                                  <a:rPr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  <m:r>
                          <a:rPr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≃</m:t>
                        </m:r>
                        <m:f>
                          <m:fPr>
                            <m:ctrlPr>
                              <a:rPr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𝜂</m:t>
                                </m:r>
                              </m:sub>
                            </m:sSub>
                          </m:num>
                          <m:den>
                            <m:r>
                              <a:rPr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sz="2000" dirty="0"/>
                </a:p>
              </p:txBody>
            </p:sp>
          </mc:Choice>
          <mc:Fallback xmlns="">
            <p:sp>
              <p:nvSpPr>
                <p:cNvPr id="290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80919" y="3672582"/>
                  <a:ext cx="3372853" cy="806028"/>
                </a:xfrm>
                <a:prstGeom prst="rect">
                  <a:avLst/>
                </a:prstGeom>
                <a:blipFill>
                  <a:blip r:embed="rId3"/>
                  <a:stretch>
                    <a:fillRect l="-1149" r="-383" b="-8475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1" name="Line"/>
            <p:cNvSpPr/>
            <p:nvPr/>
          </p:nvSpPr>
          <p:spPr>
            <a:xfrm>
              <a:off x="7432641" y="2638271"/>
              <a:ext cx="390559" cy="790729"/>
            </a:xfrm>
            <a:prstGeom prst="line">
              <a:avLst/>
            </a:prstGeom>
            <a:ln w="76200">
              <a:solidFill>
                <a:srgbClr val="0433FF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0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00"/>
            </a:p>
          </p:txBody>
        </p:sp>
        <p:grpSp>
          <p:nvGrpSpPr>
            <p:cNvPr id="294" name="Power law of primary CRs"/>
            <p:cNvGrpSpPr/>
            <p:nvPr/>
          </p:nvGrpSpPr>
          <p:grpSpPr>
            <a:xfrm>
              <a:off x="6096141" y="1727368"/>
              <a:ext cx="3091011" cy="667321"/>
              <a:chOff x="0" y="0"/>
              <a:chExt cx="6182020" cy="1334640"/>
            </a:xfrm>
          </p:grpSpPr>
          <p:sp>
            <p:nvSpPr>
              <p:cNvPr id="293" name="Power law of primary CRs"/>
              <p:cNvSpPr txBox="1"/>
              <p:nvPr/>
            </p:nvSpPr>
            <p:spPr>
              <a:xfrm>
                <a:off x="215900" y="147710"/>
                <a:ext cx="5470984" cy="7598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4000">
                    <a:solidFill>
                      <a:srgbClr val="000000"/>
                    </a:solidFill>
                  </a:defRPr>
                </a:lvl1pPr>
              </a:lstStyle>
              <a:p>
                <a:r>
                  <a:rPr sz="2000"/>
                  <a:t>Power law of primary CRs</a:t>
                </a:r>
              </a:p>
            </p:txBody>
          </p:sp>
          <p:pic>
            <p:nvPicPr>
              <p:cNvPr id="292" name="Power law of primary CRs Power law of primary CRs" descr="Power law of primary CRs Power law of primary CRs"/>
              <p:cNvPicPr>
                <a:picLocks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6182020" cy="1334640"/>
              </a:xfrm>
              <a:prstGeom prst="rect">
                <a:avLst/>
              </a:prstGeom>
              <a:effectLst/>
            </p:spPr>
          </p:pic>
        </p:grpSp>
        <p:sp>
          <p:nvSpPr>
            <p:cNvPr id="295" name="Line"/>
            <p:cNvSpPr/>
            <p:nvPr/>
          </p:nvSpPr>
          <p:spPr>
            <a:xfrm flipH="1">
              <a:off x="5246092" y="2061029"/>
              <a:ext cx="849907" cy="149907"/>
            </a:xfrm>
            <a:prstGeom prst="line">
              <a:avLst/>
            </a:prstGeom>
            <a:ln w="76200">
              <a:solidFill>
                <a:srgbClr val="0433FF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0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6" name="Equation"/>
                <p:cNvSpPr txBox="1"/>
                <p:nvPr/>
              </p:nvSpPr>
              <p:spPr>
                <a:xfrm>
                  <a:off x="3007297" y="5268031"/>
                  <a:ext cx="2843444" cy="369332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pPr defTabSz="457200" latinLnBrk="1">
                    <a:defRPr sz="1800" b="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𝑝𝑁</m:t>
                        </m:r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(→</m:t>
                        </m:r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  <m:bar>
                          <m:barPr>
                            <m:pos m:val="top"/>
                            <m:ctrlPr>
                              <a:rPr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</m:bar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sz="2400" dirty="0"/>
                </a:p>
              </p:txBody>
            </p:sp>
          </mc:Choice>
          <mc:Fallback xmlns="">
            <p:sp>
              <p:nvSpPr>
                <p:cNvPr id="296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7297" y="5268031"/>
                  <a:ext cx="2843444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3636" r="-4091" b="-46429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6B2500D9-3937-0D4E-BF0C-6242794C5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363"/>
            <a:ext cx="10515600" cy="1325563"/>
          </a:xfrm>
        </p:spPr>
        <p:txBody>
          <a:bodyPr/>
          <a:lstStyle/>
          <a:p>
            <a:pPr algn="ctr"/>
            <a:r>
              <a:rPr lang="en-CN" b="1" dirty="0">
                <a:solidFill>
                  <a:srgbClr val="0432FF"/>
                </a:solidFill>
                <a:latin typeface="+mn-lt"/>
              </a:rPr>
              <a:t>2. </a:t>
            </a:r>
            <a:r>
              <a:rPr lang="en-US" b="1" dirty="0">
                <a:solidFill>
                  <a:srgbClr val="0432FF"/>
                </a:solidFill>
                <a:latin typeface="+mn-lt"/>
              </a:rPr>
              <a:t>Cosmic Ray Boosted Dark Matter</a:t>
            </a:r>
            <a:endParaRPr lang="en-CN" b="1" dirty="0">
              <a:solidFill>
                <a:srgbClr val="0432FF"/>
              </a:solidFill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457B3F-7787-3B43-A581-6CBB2FDFAAE1}"/>
              </a:ext>
            </a:extLst>
          </p:cNvPr>
          <p:cNvSpPr/>
          <p:nvPr/>
        </p:nvSpPr>
        <p:spPr>
          <a:xfrm>
            <a:off x="496509" y="1357197"/>
            <a:ext cx="44861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highlight>
                  <a:srgbClr val="FFFF00"/>
                </a:highlight>
              </a:rPr>
              <a:t>Boosted effect: inelastic case</a:t>
            </a:r>
            <a:endParaRPr lang="en-CN" sz="28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74967852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1BB4023-7280-254B-8EAF-95FB9CA880D0}"/>
              </a:ext>
            </a:extLst>
          </p:cNvPr>
          <p:cNvSpPr/>
          <p:nvPr/>
        </p:nvSpPr>
        <p:spPr>
          <a:xfrm>
            <a:off x="166980" y="6398500"/>
            <a:ext cx="36389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15</a:t>
            </a:r>
            <a:r>
              <a:rPr lang="en-US" baseline="30000" dirty="0"/>
              <a:t>th</a:t>
            </a:r>
            <a:r>
              <a:rPr lang="en-US" dirty="0"/>
              <a:t> </a:t>
            </a:r>
            <a:r>
              <a:rPr lang="en-US" dirty="0" err="1"/>
              <a:t>TeV</a:t>
            </a:r>
            <a:r>
              <a:rPr lang="en-US" dirty="0"/>
              <a:t> Physics Workshop @ Beijing 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69BE40-BEBD-894A-AC8F-5532504D4A3A}"/>
              </a:ext>
            </a:extLst>
          </p:cNvPr>
          <p:cNvSpPr/>
          <p:nvPr/>
        </p:nvSpPr>
        <p:spPr>
          <a:xfrm>
            <a:off x="10408602" y="6398500"/>
            <a:ext cx="14879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2021/7/18-21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350F42-FD14-364F-BA72-796E738FC138}"/>
              </a:ext>
            </a:extLst>
          </p:cNvPr>
          <p:cNvSpPr/>
          <p:nvPr/>
        </p:nvSpPr>
        <p:spPr>
          <a:xfrm>
            <a:off x="4680661" y="1481991"/>
            <a:ext cx="6996473" cy="3894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 typeface="Wingdings" pitchFamily="2" charset="2"/>
              <a:buChar char="v"/>
            </a:pPr>
            <a:r>
              <a:rPr lang="zh-CN" altLang="en-US" sz="3200" b="1" dirty="0">
                <a:solidFill>
                  <a:srgbClr val="0432FF"/>
                </a:solidFill>
                <a:effectLst/>
              </a:rPr>
              <a:t> </a:t>
            </a:r>
            <a:r>
              <a:rPr lang="en-US" sz="3200" b="1" dirty="0">
                <a:solidFill>
                  <a:srgbClr val="0432FF"/>
                </a:solidFill>
                <a:effectLst/>
              </a:rPr>
              <a:t>A brief review of Direct Detection</a:t>
            </a:r>
            <a:endParaRPr lang="en-US" sz="3200" dirty="0">
              <a:solidFill>
                <a:srgbClr val="0432FF"/>
              </a:solidFill>
              <a:effectLst/>
            </a:endParaRPr>
          </a:p>
          <a:p>
            <a:pPr marL="457200" indent="-457200">
              <a:lnSpc>
                <a:spcPct val="200000"/>
              </a:lnSpc>
              <a:buFont typeface="Wingdings" pitchFamily="2" charset="2"/>
              <a:buChar char="v"/>
            </a:pPr>
            <a:r>
              <a:rPr lang="zh-CN" altLang="en-US" sz="3200" b="1" dirty="0">
                <a:solidFill>
                  <a:srgbClr val="0432FF"/>
                </a:solidFill>
                <a:effectLst/>
              </a:rPr>
              <a:t> </a:t>
            </a:r>
            <a:r>
              <a:rPr lang="en-US" altLang="zh-CN" sz="3200" b="1" dirty="0">
                <a:solidFill>
                  <a:srgbClr val="0432FF"/>
                </a:solidFill>
                <a:effectLst/>
              </a:rPr>
              <a:t>Cosmic Ray Boosted</a:t>
            </a:r>
            <a:r>
              <a:rPr lang="en-US" altLang="zh-CN" sz="3200" b="1" dirty="0">
                <a:solidFill>
                  <a:srgbClr val="0432FF"/>
                </a:solidFill>
              </a:rPr>
              <a:t> </a:t>
            </a:r>
            <a:r>
              <a:rPr lang="en-US" sz="3200" b="1" dirty="0">
                <a:solidFill>
                  <a:srgbClr val="0432FF"/>
                </a:solidFill>
                <a:effectLst/>
              </a:rPr>
              <a:t>Dark Matter</a:t>
            </a:r>
            <a:endParaRPr lang="en-US" sz="3200" dirty="0">
              <a:solidFill>
                <a:srgbClr val="0432FF"/>
              </a:solidFill>
              <a:effectLst/>
            </a:endParaRPr>
          </a:p>
          <a:p>
            <a:pPr marL="457200" indent="-457200">
              <a:lnSpc>
                <a:spcPct val="200000"/>
              </a:lnSpc>
              <a:buFont typeface="Wingdings" pitchFamily="2" charset="2"/>
              <a:buChar char="v"/>
            </a:pPr>
            <a:r>
              <a:rPr lang="zh-CN" altLang="en-US" sz="3200" b="1" dirty="0">
                <a:solidFill>
                  <a:srgbClr val="0432FF"/>
                </a:solidFill>
                <a:effectLst/>
              </a:rPr>
              <a:t> </a:t>
            </a:r>
            <a:r>
              <a:rPr lang="en-US" sz="3200" b="1" dirty="0">
                <a:solidFill>
                  <a:srgbClr val="0432FF"/>
                </a:solidFill>
                <a:effectLst/>
              </a:rPr>
              <a:t>Migdal Scattering (Inelastic process)</a:t>
            </a:r>
            <a:endParaRPr lang="en-US" sz="3200" dirty="0">
              <a:solidFill>
                <a:srgbClr val="0432FF"/>
              </a:solidFill>
              <a:effectLst/>
            </a:endParaRPr>
          </a:p>
          <a:p>
            <a:pPr marL="457200" indent="-457200">
              <a:lnSpc>
                <a:spcPct val="200000"/>
              </a:lnSpc>
              <a:buFont typeface="Wingdings" pitchFamily="2" charset="2"/>
              <a:buChar char="v"/>
            </a:pPr>
            <a:r>
              <a:rPr lang="zh-CN" altLang="en-US" sz="3200" b="1" dirty="0">
                <a:solidFill>
                  <a:srgbClr val="0432FF"/>
                </a:solidFill>
              </a:rPr>
              <a:t> </a:t>
            </a:r>
            <a:r>
              <a:rPr lang="en-US" sz="3200" b="1" dirty="0">
                <a:solidFill>
                  <a:srgbClr val="0432FF"/>
                </a:solidFill>
                <a:effectLst/>
              </a:rPr>
              <a:t>Conclusions</a:t>
            </a:r>
            <a:endParaRPr lang="en-US" sz="3200" dirty="0">
              <a:solidFill>
                <a:srgbClr val="0432FF"/>
              </a:solidFill>
              <a:effectLst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E9BA8EE-BD5B-8E4A-8F1A-52DC491FFA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258" y="2935450"/>
            <a:ext cx="3937686" cy="987099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Outline</a:t>
            </a:r>
            <a:endParaRPr lang="en-CN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361377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B2500D9-3937-0D4E-BF0C-6242794C5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363"/>
            <a:ext cx="10515600" cy="1325563"/>
          </a:xfrm>
        </p:spPr>
        <p:txBody>
          <a:bodyPr/>
          <a:lstStyle/>
          <a:p>
            <a:pPr algn="ctr"/>
            <a:r>
              <a:rPr lang="en-CN" b="1" dirty="0">
                <a:solidFill>
                  <a:srgbClr val="0432FF"/>
                </a:solidFill>
                <a:latin typeface="+mn-lt"/>
              </a:rPr>
              <a:t>2. </a:t>
            </a:r>
            <a:r>
              <a:rPr lang="en-US" b="1" dirty="0">
                <a:solidFill>
                  <a:srgbClr val="0432FF"/>
                </a:solidFill>
                <a:latin typeface="+mn-lt"/>
              </a:rPr>
              <a:t>Cosmic Ray Boosted Dark Matter</a:t>
            </a:r>
            <a:endParaRPr lang="en-CN" b="1" dirty="0">
              <a:solidFill>
                <a:srgbClr val="0432FF"/>
              </a:solidFill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457B3F-7787-3B43-A581-6CBB2FDFAAE1}"/>
              </a:ext>
            </a:extLst>
          </p:cNvPr>
          <p:cNvSpPr/>
          <p:nvPr/>
        </p:nvSpPr>
        <p:spPr>
          <a:xfrm>
            <a:off x="496509" y="1357197"/>
            <a:ext cx="44861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highlight>
                  <a:srgbClr val="FFFF00"/>
                </a:highlight>
              </a:rPr>
              <a:t>Boosted effect: inelastic case</a:t>
            </a:r>
            <a:endParaRPr lang="en-CN" sz="28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AD19D7-89F3-C548-8684-79C3B391F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2046513"/>
            <a:ext cx="6400799" cy="457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98695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D55EB246-BB25-5843-B539-AF38BCFEF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363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432FF"/>
                </a:solidFill>
                <a:latin typeface="+mn-lt"/>
              </a:rPr>
              <a:t>3</a:t>
            </a:r>
            <a:r>
              <a:rPr lang="en-CN" b="1" dirty="0">
                <a:solidFill>
                  <a:srgbClr val="0432FF"/>
                </a:solidFill>
                <a:latin typeface="+mn-lt"/>
              </a:rPr>
              <a:t>. Migdal Scattering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E49F7E-C951-C548-865B-7DD8B8BE7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848" y="2696485"/>
            <a:ext cx="8300304" cy="257095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1216404-2621-3643-96C8-BCDEA02047BF}"/>
              </a:ext>
            </a:extLst>
          </p:cNvPr>
          <p:cNvSpPr/>
          <p:nvPr/>
        </p:nvSpPr>
        <p:spPr>
          <a:xfrm>
            <a:off x="419100" y="2025124"/>
            <a:ext cx="113537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432FF"/>
                </a:solidFill>
              </a:rPr>
              <a:t>Electron cloud does not immediately follow with the scattered nucleus</a:t>
            </a:r>
            <a:endParaRPr lang="en-CN" sz="3000" b="1" dirty="0">
              <a:solidFill>
                <a:srgbClr val="0432FF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1329D7-10F0-2F48-8FFA-1641A3D38958}"/>
              </a:ext>
            </a:extLst>
          </p:cNvPr>
          <p:cNvSpPr/>
          <p:nvPr/>
        </p:nvSpPr>
        <p:spPr>
          <a:xfrm>
            <a:off x="419100" y="1228011"/>
            <a:ext cx="73342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Migdal effect is an ionization mechanism: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FA51EC-B5CE-1040-89C2-5A6F4F2A6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834" y="5152922"/>
            <a:ext cx="4255459" cy="7250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30172E-4E4A-C94D-9FAA-088DB69C871E}"/>
              </a:ext>
            </a:extLst>
          </p:cNvPr>
          <p:cNvSpPr txBox="1"/>
          <p:nvPr/>
        </p:nvSpPr>
        <p:spPr>
          <a:xfrm>
            <a:off x="2627575" y="6136661"/>
            <a:ext cx="9145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Atomic recoil energy is smaller than the the electron transition energy.</a:t>
            </a:r>
          </a:p>
        </p:txBody>
      </p:sp>
    </p:spTree>
    <p:extLst>
      <p:ext uri="{BB962C8B-B14F-4D97-AF65-F5344CB8AC3E}">
        <p14:creationId xmlns:p14="http://schemas.microsoft.com/office/powerpoint/2010/main" val="97376457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D55EB246-BB25-5843-B539-AF38BCFEF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363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432FF"/>
                </a:solidFill>
                <a:latin typeface="+mn-lt"/>
              </a:rPr>
              <a:t>3</a:t>
            </a:r>
            <a:r>
              <a:rPr lang="en-CN" b="1" dirty="0">
                <a:solidFill>
                  <a:srgbClr val="0432FF"/>
                </a:solidFill>
                <a:latin typeface="+mn-lt"/>
              </a:rPr>
              <a:t>. Migdal Scattering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52BCA2-75FB-EE4E-AC76-09DA45DAFDE8}"/>
              </a:ext>
            </a:extLst>
          </p:cNvPr>
          <p:cNvSpPr/>
          <p:nvPr/>
        </p:nvSpPr>
        <p:spPr>
          <a:xfrm>
            <a:off x="595084" y="1481185"/>
            <a:ext cx="1103085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Signal consists of two tracks that start from the same vertex: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E78827-59DF-C641-B370-26B6A05DF871}"/>
              </a:ext>
            </a:extLst>
          </p:cNvPr>
          <p:cNvSpPr/>
          <p:nvPr/>
        </p:nvSpPr>
        <p:spPr>
          <a:xfrm>
            <a:off x="595084" y="2344449"/>
            <a:ext cx="797115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0432FF"/>
                </a:solidFill>
              </a:rPr>
              <a:t>Recoiling nucleus and Migdal ionization electron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F09796E-9971-DC45-B530-556C57FD4F55}"/>
              </a:ext>
            </a:extLst>
          </p:cNvPr>
          <p:cNvGrpSpPr/>
          <p:nvPr/>
        </p:nvGrpSpPr>
        <p:grpSpPr>
          <a:xfrm>
            <a:off x="2513345" y="3207713"/>
            <a:ext cx="7194335" cy="3180903"/>
            <a:chOff x="1586808" y="3232366"/>
            <a:chExt cx="9018384" cy="318090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1A84524-DD91-A146-9B0C-0A11B7E4F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86808" y="3232366"/>
              <a:ext cx="9018384" cy="3180903"/>
            </a:xfrm>
            <a:prstGeom prst="rect">
              <a:avLst/>
            </a:prstGeom>
          </p:spPr>
        </p:pic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D9857516-4887-7C43-9EA0-2BEA6F2CD7FF}"/>
                </a:ext>
              </a:extLst>
            </p:cNvPr>
            <p:cNvSpPr/>
            <p:nvPr/>
          </p:nvSpPr>
          <p:spPr>
            <a:xfrm>
              <a:off x="2002971" y="3991429"/>
              <a:ext cx="1074058" cy="3773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N" sz="2000" dirty="0">
                  <a:solidFill>
                    <a:schemeClr val="tx1"/>
                  </a:solidFill>
                </a:rPr>
                <a:t>DM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798168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D55EB246-BB25-5843-B539-AF38BCFEF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363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432FF"/>
                </a:solidFill>
                <a:latin typeface="+mn-lt"/>
              </a:rPr>
              <a:t>3</a:t>
            </a:r>
            <a:r>
              <a:rPr lang="en-CN" b="1" dirty="0">
                <a:solidFill>
                  <a:srgbClr val="0432FF"/>
                </a:solidFill>
                <a:latin typeface="+mn-lt"/>
              </a:rPr>
              <a:t>. Migdal Scattering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AB1E60-251A-DA4D-8DAD-2FF23423D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68999"/>
            <a:ext cx="10515601" cy="358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6657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D55EB246-BB25-5843-B539-AF38BCFEF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363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432FF"/>
                </a:solidFill>
                <a:latin typeface="+mn-lt"/>
              </a:rPr>
              <a:t>3</a:t>
            </a:r>
            <a:r>
              <a:rPr lang="en-CN" b="1" dirty="0">
                <a:solidFill>
                  <a:srgbClr val="0432FF"/>
                </a:solidFill>
                <a:latin typeface="+mn-lt"/>
              </a:rPr>
              <a:t>. Migdal Scattering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6CDFA3-0D25-214C-BD73-945A1EF89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791" y="1688632"/>
            <a:ext cx="10680009" cy="446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34090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D55EB246-BB25-5843-B539-AF38BCFEF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363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432FF"/>
                </a:solidFill>
                <a:latin typeface="+mn-lt"/>
              </a:rPr>
              <a:t>3</a:t>
            </a:r>
            <a:r>
              <a:rPr lang="en-CN" b="1" dirty="0">
                <a:solidFill>
                  <a:srgbClr val="0432FF"/>
                </a:solidFill>
                <a:latin typeface="+mn-lt"/>
              </a:rPr>
              <a:t>. Migdal Scattering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AD626A-7770-8E4C-B962-139165897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083" y="1451430"/>
            <a:ext cx="10701717" cy="500742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93093E3-CD5F-A943-98CC-0292CA852F24}"/>
              </a:ext>
            </a:extLst>
          </p:cNvPr>
          <p:cNvSpPr/>
          <p:nvPr/>
        </p:nvSpPr>
        <p:spPr>
          <a:xfrm>
            <a:off x="5584964" y="5663993"/>
            <a:ext cx="2273058" cy="589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</a:rPr>
              <a:t>I</a:t>
            </a:r>
            <a:r>
              <a:rPr lang="en-CN" sz="2400" b="1" dirty="0">
                <a:solidFill>
                  <a:srgbClr val="FF0000"/>
                </a:solidFill>
              </a:rPr>
              <a:t>onization factor</a:t>
            </a:r>
          </a:p>
        </p:txBody>
      </p:sp>
    </p:spTree>
    <p:extLst>
      <p:ext uri="{BB962C8B-B14F-4D97-AF65-F5344CB8AC3E}">
        <p14:creationId xmlns:p14="http://schemas.microsoft.com/office/powerpoint/2010/main" val="50976868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4A234206-23D3-144C-B379-FC3B08196082}"/>
              </a:ext>
            </a:extLst>
          </p:cNvPr>
          <p:cNvGrpSpPr/>
          <p:nvPr/>
        </p:nvGrpSpPr>
        <p:grpSpPr>
          <a:xfrm>
            <a:off x="570892" y="2504570"/>
            <a:ext cx="6433058" cy="3886752"/>
            <a:chOff x="562828" y="2064783"/>
            <a:chExt cx="7215068" cy="333816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9A54253-C3BB-9046-8598-E69B7F50B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2828" y="2064783"/>
              <a:ext cx="7215068" cy="3338160"/>
            </a:xfrm>
            <a:prstGeom prst="rect">
              <a:avLst/>
            </a:prstGeom>
          </p:spPr>
        </p:pic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5F70874B-7E4D-9A47-A2A4-F76CF00F3DE3}"/>
                </a:ext>
              </a:extLst>
            </p:cNvPr>
            <p:cNvSpPr/>
            <p:nvPr/>
          </p:nvSpPr>
          <p:spPr>
            <a:xfrm>
              <a:off x="6560457" y="4412343"/>
              <a:ext cx="1217439" cy="478971"/>
            </a:xfrm>
            <a:prstGeom prst="round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chemeClr val="accent1">
                  <a:shade val="50000"/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E36B0C8B-E61B-DC4C-BBDA-7367D2F9BD14}"/>
                </a:ext>
              </a:extLst>
            </p:cNvPr>
            <p:cNvSpPr/>
            <p:nvPr/>
          </p:nvSpPr>
          <p:spPr>
            <a:xfrm>
              <a:off x="4170363" y="4412342"/>
              <a:ext cx="423940" cy="478971"/>
            </a:xfrm>
            <a:prstGeom prst="round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chemeClr val="accent1">
                  <a:shade val="50000"/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F26790A5-C09E-A14A-ABE8-4B962C9F865F}"/>
                </a:ext>
              </a:extLst>
            </p:cNvPr>
            <p:cNvSpPr/>
            <p:nvPr/>
          </p:nvSpPr>
          <p:spPr>
            <a:xfrm>
              <a:off x="3966182" y="4978110"/>
              <a:ext cx="423940" cy="424834"/>
            </a:xfrm>
            <a:prstGeom prst="round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chemeClr val="accent1">
                  <a:shade val="50000"/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71E697E4-95C2-E049-93CF-732220F5B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363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432FF"/>
                </a:solidFill>
                <a:latin typeface="+mn-lt"/>
              </a:rPr>
              <a:t>3</a:t>
            </a:r>
            <a:r>
              <a:rPr lang="en-CN" b="1" dirty="0">
                <a:solidFill>
                  <a:srgbClr val="0432FF"/>
                </a:solidFill>
                <a:latin typeface="+mn-lt"/>
              </a:rPr>
              <a:t>. Migdal Scattering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4063A6-2969-244E-A876-F1F139FC8AEA}"/>
              </a:ext>
            </a:extLst>
          </p:cNvPr>
          <p:cNvSpPr/>
          <p:nvPr/>
        </p:nvSpPr>
        <p:spPr>
          <a:xfrm>
            <a:off x="446713" y="1315342"/>
            <a:ext cx="46121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highlight>
                  <a:srgbClr val="FF0000"/>
                </a:highlight>
              </a:rPr>
              <a:t>Migdal Scattering: Formalism </a:t>
            </a:r>
            <a:endParaRPr lang="en-CN" sz="2800" b="1" dirty="0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  <p:sp>
        <p:nvSpPr>
          <p:cNvPr id="16" name="Left-Right Arrow 15">
            <a:extLst>
              <a:ext uri="{FF2B5EF4-FFF2-40B4-BE49-F238E27FC236}">
                <a16:creationId xmlns:a16="http://schemas.microsoft.com/office/drawing/2014/main" id="{E039B5C6-6B27-C642-9420-817DA5A89628}"/>
              </a:ext>
            </a:extLst>
          </p:cNvPr>
          <p:cNvSpPr/>
          <p:nvPr/>
        </p:nvSpPr>
        <p:spPr>
          <a:xfrm rot="19377454">
            <a:off x="7036020" y="4661575"/>
            <a:ext cx="2398969" cy="35535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0CC4050-084F-204C-99C0-3EC9B9472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2097" y="2883145"/>
            <a:ext cx="5419903" cy="109171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FA0125A-FEB7-5545-9296-4E5057DF4EB5}"/>
              </a:ext>
            </a:extLst>
          </p:cNvPr>
          <p:cNvSpPr txBox="1"/>
          <p:nvPr/>
        </p:nvSpPr>
        <p:spPr>
          <a:xfrm>
            <a:off x="9591238" y="4237058"/>
            <a:ext cx="1531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000" b="1" dirty="0">
                <a:solidFill>
                  <a:srgbClr val="0432FF"/>
                </a:solidFill>
              </a:rPr>
              <a:t>DM-electron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C3507F-CE9F-FB4F-859E-93DB647A7A0F}"/>
              </a:ext>
            </a:extLst>
          </p:cNvPr>
          <p:cNvSpPr txBox="1"/>
          <p:nvPr/>
        </p:nvSpPr>
        <p:spPr>
          <a:xfrm>
            <a:off x="8769994" y="5047053"/>
            <a:ext cx="2288512" cy="14296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</a:rPr>
              <a:t>c</a:t>
            </a:r>
            <a:r>
              <a:rPr lang="en-CN" sz="2000" b="1" dirty="0">
                <a:solidFill>
                  <a:srgbClr val="FF0000"/>
                </a:solidFill>
              </a:rPr>
              <a:t>oherent factor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</a:rPr>
              <a:t>N</a:t>
            </a:r>
            <a:r>
              <a:rPr lang="en-CN" sz="2000" b="1" dirty="0">
                <a:solidFill>
                  <a:srgbClr val="FF0000"/>
                </a:solidFill>
              </a:rPr>
              <a:t>ucleus form factor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</a:rPr>
              <a:t>I</a:t>
            </a:r>
            <a:r>
              <a:rPr lang="en-CN" sz="2000" b="1" dirty="0">
                <a:solidFill>
                  <a:srgbClr val="FF0000"/>
                </a:solidFill>
              </a:rPr>
              <a:t>onization factor</a:t>
            </a:r>
          </a:p>
        </p:txBody>
      </p:sp>
    </p:spTree>
    <p:extLst>
      <p:ext uri="{BB962C8B-B14F-4D97-AF65-F5344CB8AC3E}">
        <p14:creationId xmlns:p14="http://schemas.microsoft.com/office/powerpoint/2010/main" val="126957591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1E697E4-95C2-E049-93CF-732220F5B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363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432FF"/>
                </a:solidFill>
                <a:latin typeface="+mn-lt"/>
              </a:rPr>
              <a:t>3</a:t>
            </a:r>
            <a:r>
              <a:rPr lang="en-CN" b="1" dirty="0">
                <a:solidFill>
                  <a:srgbClr val="0432FF"/>
                </a:solidFill>
                <a:latin typeface="+mn-lt"/>
              </a:rPr>
              <a:t>. Migdal Scattering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4063A6-2969-244E-A876-F1F139FC8AEA}"/>
              </a:ext>
            </a:extLst>
          </p:cNvPr>
          <p:cNvSpPr/>
          <p:nvPr/>
        </p:nvSpPr>
        <p:spPr>
          <a:xfrm>
            <a:off x="446713" y="1342571"/>
            <a:ext cx="46121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highlight>
                  <a:srgbClr val="FF0000"/>
                </a:highlight>
              </a:rPr>
              <a:t>Migdal Scattering: Formalism </a:t>
            </a:r>
            <a:endParaRPr lang="en-CN" sz="2800" b="1" dirty="0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EFC4E3F-4026-E24F-B918-D438B7092D6C}"/>
              </a:ext>
            </a:extLst>
          </p:cNvPr>
          <p:cNvGrpSpPr/>
          <p:nvPr/>
        </p:nvGrpSpPr>
        <p:grpSpPr>
          <a:xfrm>
            <a:off x="6579270" y="2320588"/>
            <a:ext cx="4865914" cy="3891526"/>
            <a:chOff x="5341259" y="1865791"/>
            <a:chExt cx="6652686" cy="456370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39CEE36-35CE-B84B-890E-92EAC7DB0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41259" y="1865791"/>
              <a:ext cx="6652686" cy="4563705"/>
            </a:xfrm>
            <a:prstGeom prst="rect">
              <a:avLst/>
            </a:prstGeom>
          </p:spPr>
        </p:pic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BBB68AEA-7CFD-E64B-A5A3-1A76D134BD0D}"/>
                </a:ext>
              </a:extLst>
            </p:cNvPr>
            <p:cNvSpPr/>
            <p:nvPr/>
          </p:nvSpPr>
          <p:spPr>
            <a:xfrm>
              <a:off x="9727657" y="3338085"/>
              <a:ext cx="1907095" cy="2278945"/>
            </a:xfrm>
            <a:prstGeom prst="round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chemeClr val="accent1">
                  <a:shade val="50000"/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660FDD0-2A34-C545-9BCE-DFCF246C9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00" y="2206171"/>
            <a:ext cx="5499100" cy="423910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C06A8BA-1D9C-B046-B56D-0E33B70CA784}"/>
              </a:ext>
            </a:extLst>
          </p:cNvPr>
          <p:cNvSpPr txBox="1"/>
          <p:nvPr/>
        </p:nvSpPr>
        <p:spPr>
          <a:xfrm>
            <a:off x="9005029" y="1823343"/>
            <a:ext cx="2440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400" b="1" dirty="0">
                <a:solidFill>
                  <a:srgbClr val="FF0000"/>
                </a:solidFill>
              </a:rPr>
              <a:t>Target</a:t>
            </a:r>
            <a:r>
              <a:rPr lang="zh-CN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</a:rPr>
              <a:t>dependent</a:t>
            </a:r>
            <a:endParaRPr lang="en-CN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108763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1E697E4-95C2-E049-93CF-732220F5B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363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432FF"/>
                </a:solidFill>
                <a:latin typeface="+mn-lt"/>
              </a:rPr>
              <a:t>3</a:t>
            </a:r>
            <a:r>
              <a:rPr lang="en-CN" b="1" dirty="0">
                <a:solidFill>
                  <a:srgbClr val="0432FF"/>
                </a:solidFill>
                <a:latin typeface="+mn-lt"/>
              </a:rPr>
              <a:t>. Migdal Scattering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4063A6-2969-244E-A876-F1F139FC8AEA}"/>
              </a:ext>
            </a:extLst>
          </p:cNvPr>
          <p:cNvSpPr/>
          <p:nvPr/>
        </p:nvSpPr>
        <p:spPr>
          <a:xfrm>
            <a:off x="446713" y="1342571"/>
            <a:ext cx="30503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highlight>
                  <a:srgbClr val="FF0000"/>
                </a:highlight>
              </a:rPr>
              <a:t>Migdal Scattering:  </a:t>
            </a:r>
            <a:endParaRPr lang="en-CN" sz="2800" b="1" dirty="0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E3EF47-511F-974B-9842-36BC5B011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714" y="2340022"/>
            <a:ext cx="5489056" cy="39261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9ED6FE-E3F9-514B-9751-99C7732D1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233" y="2340022"/>
            <a:ext cx="5489054" cy="39261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79E35C-47B1-094A-A4C4-C99632512904}"/>
              </a:ext>
            </a:extLst>
          </p:cNvPr>
          <p:cNvSpPr txBox="1"/>
          <p:nvPr/>
        </p:nvSpPr>
        <p:spPr>
          <a:xfrm>
            <a:off x="8853715" y="3704771"/>
            <a:ext cx="1551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</a:t>
            </a:r>
            <a:r>
              <a:rPr lang="en-CN" b="1" dirty="0">
                <a:solidFill>
                  <a:srgbClr val="FF0000"/>
                </a:solidFill>
              </a:rPr>
              <a:t>eavy: Migdal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2A9CDA-001E-294B-A663-A71023A98E76}"/>
              </a:ext>
            </a:extLst>
          </p:cNvPr>
          <p:cNvSpPr txBox="1"/>
          <p:nvPr/>
        </p:nvSpPr>
        <p:spPr>
          <a:xfrm>
            <a:off x="10372272" y="4524624"/>
            <a:ext cx="1547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Light</a:t>
            </a:r>
            <a:r>
              <a:rPr lang="en-CN" b="1" dirty="0">
                <a:solidFill>
                  <a:srgbClr val="FF0000"/>
                </a:solidFill>
              </a:rPr>
              <a:t>: Boosted</a:t>
            </a:r>
          </a:p>
        </p:txBody>
      </p:sp>
    </p:spTree>
    <p:extLst>
      <p:ext uri="{BB962C8B-B14F-4D97-AF65-F5344CB8AC3E}">
        <p14:creationId xmlns:p14="http://schemas.microsoft.com/office/powerpoint/2010/main" val="847082530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1E697E4-95C2-E049-93CF-732220F5B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363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432FF"/>
                </a:solidFill>
                <a:latin typeface="+mn-lt"/>
              </a:rPr>
              <a:t>3</a:t>
            </a:r>
            <a:r>
              <a:rPr lang="en-CN" b="1" dirty="0">
                <a:solidFill>
                  <a:srgbClr val="0432FF"/>
                </a:solidFill>
                <a:latin typeface="+mn-lt"/>
              </a:rPr>
              <a:t>. Migdal Scattering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4063A6-2969-244E-A876-F1F139FC8AEA}"/>
              </a:ext>
            </a:extLst>
          </p:cNvPr>
          <p:cNvSpPr/>
          <p:nvPr/>
        </p:nvSpPr>
        <p:spPr>
          <a:xfrm>
            <a:off x="446713" y="1342571"/>
            <a:ext cx="30503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highlight>
                  <a:srgbClr val="FF0000"/>
                </a:highlight>
              </a:rPr>
              <a:t>Migdal Scattering:  </a:t>
            </a:r>
            <a:endParaRPr lang="en-CN" sz="2800" b="1" dirty="0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CCFC04-2AD2-6543-BCB8-250708496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921" y="2119086"/>
            <a:ext cx="5930900" cy="43479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F15E20-02E2-FD47-A45C-39F74918551E}"/>
              </a:ext>
            </a:extLst>
          </p:cNvPr>
          <p:cNvSpPr txBox="1"/>
          <p:nvPr/>
        </p:nvSpPr>
        <p:spPr>
          <a:xfrm>
            <a:off x="8026399" y="3708279"/>
            <a:ext cx="29229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3200" b="1" dirty="0">
                <a:solidFill>
                  <a:srgbClr val="FF0000"/>
                </a:solidFill>
              </a:rPr>
              <a:t>Complementary</a:t>
            </a:r>
          </a:p>
        </p:txBody>
      </p:sp>
    </p:spTree>
    <p:extLst>
      <p:ext uri="{BB962C8B-B14F-4D97-AF65-F5344CB8AC3E}">
        <p14:creationId xmlns:p14="http://schemas.microsoft.com/office/powerpoint/2010/main" val="378329677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719BD-F5F5-B54C-BA48-FEEBF9201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"/>
            <a:ext cx="10515600" cy="1325563"/>
          </a:xfrm>
        </p:spPr>
        <p:txBody>
          <a:bodyPr/>
          <a:lstStyle/>
          <a:p>
            <a:pPr algn="ctr"/>
            <a:r>
              <a:rPr lang="en-CN" b="1" dirty="0">
                <a:solidFill>
                  <a:srgbClr val="0432FF"/>
                </a:solidFill>
                <a:latin typeface="+mn-lt"/>
              </a:rPr>
              <a:t>1. A brief review of Direct Detection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12827AA-5082-4844-B06D-FF53BE2D6D24}"/>
              </a:ext>
            </a:extLst>
          </p:cNvPr>
          <p:cNvGrpSpPr/>
          <p:nvPr/>
        </p:nvGrpSpPr>
        <p:grpSpPr>
          <a:xfrm>
            <a:off x="1033345" y="2667735"/>
            <a:ext cx="10125307" cy="3479180"/>
            <a:chOff x="838200" y="2062976"/>
            <a:chExt cx="10335744" cy="3824869"/>
          </a:xfrm>
        </p:grpSpPr>
        <p:pic>
          <p:nvPicPr>
            <p:cNvPr id="1026" name="Picture 2" descr="HAP -Visitor - Dark Matter">
              <a:extLst>
                <a:ext uri="{FF2B5EF4-FFF2-40B4-BE49-F238E27FC236}">
                  <a16:creationId xmlns:a16="http://schemas.microsoft.com/office/drawing/2014/main" id="{3C147EF6-29A7-2C48-9E59-DC05978370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2062976"/>
              <a:ext cx="3923793" cy="3824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Image" descr="Image">
              <a:extLst>
                <a:ext uri="{FF2B5EF4-FFF2-40B4-BE49-F238E27FC236}">
                  <a16:creationId xmlns:a16="http://schemas.microsoft.com/office/drawing/2014/main" id="{4C556EA4-D5F0-AB4F-A48D-3901821B7535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1993" y="2062976"/>
              <a:ext cx="6411951" cy="3824869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4584224-FA79-E543-9305-44F23DB73694}"/>
              </a:ext>
            </a:extLst>
          </p:cNvPr>
          <p:cNvSpPr txBox="1"/>
          <p:nvPr/>
        </p:nvSpPr>
        <p:spPr>
          <a:xfrm>
            <a:off x="2883838" y="1927456"/>
            <a:ext cx="6424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800" b="1" dirty="0">
                <a:solidFill>
                  <a:srgbClr val="FF0000"/>
                </a:solidFill>
              </a:rPr>
              <a:t>Mass range: </a:t>
            </a:r>
            <a:r>
              <a:rPr lang="zh-CN" altLang="en-US" sz="2800" b="1" dirty="0">
                <a:solidFill>
                  <a:srgbClr val="FF0000"/>
                </a:solidFill>
              </a:rPr>
              <a:t>～</a:t>
            </a:r>
            <a:r>
              <a:rPr lang="en-CN" sz="2800" b="1" dirty="0">
                <a:solidFill>
                  <a:srgbClr val="FF0000"/>
                </a:solidFill>
              </a:rPr>
              <a:t>10</a:t>
            </a:r>
            <a:r>
              <a:rPr lang="en-CN" sz="2800" b="1" baseline="30000" dirty="0">
                <a:solidFill>
                  <a:srgbClr val="FF0000"/>
                </a:solidFill>
              </a:rPr>
              <a:t>-22</a:t>
            </a:r>
            <a:r>
              <a:rPr lang="zh-CN" altLang="en-US" sz="2800" b="1" baseline="30000" dirty="0">
                <a:solidFill>
                  <a:srgbClr val="FF0000"/>
                </a:solidFill>
              </a:rPr>
              <a:t> </a:t>
            </a:r>
            <a:r>
              <a:rPr lang="en-CN" sz="2800" b="1" dirty="0">
                <a:solidFill>
                  <a:srgbClr val="FF0000"/>
                </a:solidFill>
              </a:rPr>
              <a:t>eV to </a:t>
            </a:r>
            <a:r>
              <a:rPr lang="zh-CN" altLang="en-US" sz="2800" b="1" dirty="0">
                <a:solidFill>
                  <a:srgbClr val="FF0000"/>
                </a:solidFill>
              </a:rPr>
              <a:t>～</a:t>
            </a:r>
            <a:r>
              <a:rPr lang="en-US" altLang="zh-CN" sz="2800" b="1" dirty="0">
                <a:solidFill>
                  <a:srgbClr val="FF0000"/>
                </a:solidFill>
              </a:rPr>
              <a:t>1</a:t>
            </a:r>
            <a:r>
              <a:rPr lang="en-CN" sz="2800" b="1" dirty="0">
                <a:solidFill>
                  <a:srgbClr val="FF0000"/>
                </a:solidFill>
              </a:rPr>
              <a:t>0 solar Mass</a:t>
            </a:r>
          </a:p>
        </p:txBody>
      </p:sp>
    </p:spTree>
    <p:extLst>
      <p:ext uri="{BB962C8B-B14F-4D97-AF65-F5344CB8AC3E}">
        <p14:creationId xmlns:p14="http://schemas.microsoft.com/office/powerpoint/2010/main" val="6572415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D55EB246-BB25-5843-B539-AF38BCFEF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363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432FF"/>
                </a:solidFill>
                <a:latin typeface="+mn-lt"/>
              </a:rPr>
              <a:t>4</a:t>
            </a:r>
            <a:r>
              <a:rPr lang="en-CN" b="1" dirty="0">
                <a:solidFill>
                  <a:srgbClr val="0432FF"/>
                </a:solidFill>
                <a:latin typeface="+mn-lt"/>
              </a:rPr>
              <a:t>. Conclusions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5201E9-9D45-A748-A248-875CE22CDAD8}"/>
              </a:ext>
            </a:extLst>
          </p:cNvPr>
          <p:cNvSpPr/>
          <p:nvPr/>
        </p:nvSpPr>
        <p:spPr>
          <a:xfrm>
            <a:off x="533399" y="1706704"/>
            <a:ext cx="1148442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itchFamily="2" charset="2"/>
              <a:buChar char="q"/>
            </a:pPr>
            <a:r>
              <a:rPr lang="en-US" sz="3600" b="1" dirty="0">
                <a:solidFill>
                  <a:srgbClr val="FF0000"/>
                </a:solidFill>
              </a:rPr>
              <a:t>Boosted and Migdal effects: 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      </a:t>
            </a:r>
            <a:r>
              <a:rPr lang="en-US" sz="2800" b="1" dirty="0"/>
              <a:t>extend the sensitivity of DM-nuclear interactions into MeV mass region </a:t>
            </a:r>
          </a:p>
          <a:p>
            <a:endParaRPr lang="en-US" sz="3600" b="1" dirty="0">
              <a:solidFill>
                <a:srgbClr val="FF0000"/>
              </a:solidFill>
            </a:endParaRPr>
          </a:p>
          <a:p>
            <a:pPr marL="571500" indent="-571500">
              <a:buFont typeface="Wingdings" pitchFamily="2" charset="2"/>
              <a:buChar char="q"/>
            </a:pPr>
            <a:r>
              <a:rPr lang="en-CN" sz="3600" b="1" dirty="0">
                <a:solidFill>
                  <a:srgbClr val="FF0000"/>
                </a:solidFill>
              </a:rPr>
              <a:t>Sub-GeV DM</a:t>
            </a:r>
            <a:r>
              <a:rPr lang="en-CN" sz="2800" b="1" dirty="0">
                <a:solidFill>
                  <a:srgbClr val="FF0000"/>
                </a:solidFill>
              </a:rPr>
              <a:t>: </a:t>
            </a:r>
          </a:p>
          <a:p>
            <a:r>
              <a:rPr lang="en-CN" sz="2800" b="1" dirty="0">
                <a:solidFill>
                  <a:srgbClr val="FF0000"/>
                </a:solidFill>
              </a:rPr>
              <a:t>       </a:t>
            </a:r>
            <a:r>
              <a:rPr lang="en-CN" sz="2800" b="1" dirty="0"/>
              <a:t>Particle Physics, Astrophysics, Condensate matter …</a:t>
            </a:r>
          </a:p>
          <a:p>
            <a:endParaRPr lang="en-CN" sz="3600" b="1" dirty="0"/>
          </a:p>
          <a:p>
            <a:pPr marL="571500" indent="-571500">
              <a:buFont typeface="Wingdings" pitchFamily="2" charset="2"/>
              <a:buChar char="q"/>
            </a:pPr>
            <a:r>
              <a:rPr lang="en-CN" sz="3600" b="1" dirty="0">
                <a:solidFill>
                  <a:srgbClr val="FF0000"/>
                </a:solidFill>
              </a:rPr>
              <a:t>More works: </a:t>
            </a:r>
          </a:p>
          <a:p>
            <a:r>
              <a:rPr lang="en-CN" sz="3600" b="1" dirty="0">
                <a:solidFill>
                  <a:srgbClr val="FF0000"/>
                </a:solidFill>
              </a:rPr>
              <a:t>      </a:t>
            </a:r>
            <a:r>
              <a:rPr lang="en-CN" sz="2800" b="1" dirty="0"/>
              <a:t>Directionality, Deflection, Electron Structure … </a:t>
            </a:r>
          </a:p>
        </p:txBody>
      </p:sp>
    </p:spTree>
    <p:extLst>
      <p:ext uri="{BB962C8B-B14F-4D97-AF65-F5344CB8AC3E}">
        <p14:creationId xmlns:p14="http://schemas.microsoft.com/office/powerpoint/2010/main" val="2558129234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D55EB246-BB25-5843-B539-AF38BCFEF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4834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0432FF"/>
                </a:solidFill>
                <a:latin typeface="+mn-lt"/>
              </a:rPr>
              <a:t>Thank you very much!</a:t>
            </a:r>
            <a:endParaRPr lang="en-CN" sz="6000" b="1" dirty="0">
              <a:solidFill>
                <a:srgbClr val="0432FF"/>
              </a:solidFill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702B7B-3963-5742-B9C4-647F9419B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631602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Image" descr="Imag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63699" y="720922"/>
            <a:ext cx="4779305" cy="5714630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7" name="Equation"/>
              <p:cNvSpPr txBox="1"/>
              <p:nvPr/>
            </p:nvSpPr>
            <p:spPr>
              <a:xfrm>
                <a:off x="3142384" y="5377852"/>
                <a:ext cx="2040687" cy="268150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457200" latinLnBrk="1">
                  <a:defRPr sz="1800" b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sub>
                      </m:sSub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sub>
                      </m:sSub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</m:oMath>
                  </m:oMathPara>
                </a14:m>
                <a:endParaRPr sz="1600"/>
              </a:p>
            </p:txBody>
          </p:sp>
        </mc:Choice>
        <mc:Fallback xmlns="">
          <p:sp>
            <p:nvSpPr>
              <p:cNvPr id="327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384" y="5377852"/>
                <a:ext cx="2040687" cy="268150"/>
              </a:xfrm>
              <a:prstGeom prst="rect">
                <a:avLst/>
              </a:prstGeom>
              <a:blipFill>
                <a:blip r:embed="rId3"/>
                <a:stretch>
                  <a:fillRect l="-1852" b="-13636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4333" y="5090262"/>
            <a:ext cx="5215058" cy="793277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9" name="Equation"/>
              <p:cNvSpPr txBox="1"/>
              <p:nvPr/>
            </p:nvSpPr>
            <p:spPr>
              <a:xfrm>
                <a:off x="8991550" y="3040997"/>
                <a:ext cx="3101490" cy="38472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457200" latinLnBrk="1">
                  <a:defRPr sz="1800" b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𝑝𝑁</m:t>
                      </m:r>
                      <m:r>
                        <a:rPr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(→</m:t>
                      </m:r>
                      <m:r>
                        <a:rPr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  <m:bar>
                        <m:barPr>
                          <m:pos m:val="top"/>
                          <m:ctrlPr>
                            <a:rPr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</m:bar>
                      <m:r>
                        <a:rPr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2500"/>
              </a:p>
            </p:txBody>
          </p:sp>
        </mc:Choice>
        <mc:Fallback xmlns="">
          <p:sp>
            <p:nvSpPr>
              <p:cNvPr id="329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1550" y="3040997"/>
                <a:ext cx="3101490" cy="384721"/>
              </a:xfrm>
              <a:prstGeom prst="rect">
                <a:avLst/>
              </a:prstGeom>
              <a:blipFill>
                <a:blip r:embed="rId5"/>
                <a:stretch>
                  <a:fillRect l="-3265" r="-3265" b="-3871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0" name="Equation"/>
              <p:cNvSpPr txBox="1"/>
              <p:nvPr/>
            </p:nvSpPr>
            <p:spPr>
              <a:xfrm>
                <a:off x="8045015" y="6068584"/>
                <a:ext cx="1062599" cy="38908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457200" latinLnBrk="1">
                  <a:defRPr sz="1800" b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</m:oMath>
                  </m:oMathPara>
                </a14:m>
                <a:endParaRPr sz="2500"/>
              </a:p>
            </p:txBody>
          </p:sp>
        </mc:Choice>
        <mc:Fallback xmlns="">
          <p:sp>
            <p:nvSpPr>
              <p:cNvPr id="33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5015" y="6068584"/>
                <a:ext cx="1062599" cy="389081"/>
              </a:xfrm>
              <a:prstGeom prst="rect">
                <a:avLst/>
              </a:prstGeom>
              <a:blipFill>
                <a:blip r:embed="rId6"/>
                <a:stretch>
                  <a:fillRect l="-1176" t="-3226" r="-2353" b="-6452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1" name="Constraints:"/>
          <p:cNvSpPr txBox="1"/>
          <p:nvPr/>
        </p:nvSpPr>
        <p:spPr>
          <a:xfrm>
            <a:off x="5626798" y="879251"/>
            <a:ext cx="1626728" cy="456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5000">
                <a:solidFill>
                  <a:schemeClr val="accent5"/>
                </a:solidFill>
              </a:defRPr>
            </a:lvl1pPr>
          </a:lstStyle>
          <a:p>
            <a:r>
              <a:rPr sz="2500"/>
              <a:t>Constraints: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2" name="Equation"/>
              <p:cNvSpPr txBox="1"/>
              <p:nvPr/>
            </p:nvSpPr>
            <p:spPr>
              <a:xfrm>
                <a:off x="10019903" y="2371966"/>
                <a:ext cx="1290161" cy="38472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457200" latinLnBrk="1">
                  <a:defRPr sz="1800" b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𝜋𝜈</m:t>
                      </m:r>
                      <m:bar>
                        <m:barPr>
                          <m:pos m:val="top"/>
                          <m:ctrlPr>
                            <a:rPr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</m:bar>
                    </m:oMath>
                  </m:oMathPara>
                </a14:m>
                <a:endParaRPr sz="2500"/>
              </a:p>
            </p:txBody>
          </p:sp>
        </mc:Choice>
        <mc:Fallback xmlns="">
          <p:sp>
            <p:nvSpPr>
              <p:cNvPr id="332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9903" y="2371966"/>
                <a:ext cx="1290161" cy="384721"/>
              </a:xfrm>
              <a:prstGeom prst="rect">
                <a:avLst/>
              </a:prstGeom>
              <a:blipFill>
                <a:blip r:embed="rId7"/>
                <a:stretch>
                  <a:fillRect l="-5882" r="-1961" b="-6452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3" name="Kaon invisible decay @ E787/E949:"/>
          <p:cNvSpPr txBox="1"/>
          <p:nvPr/>
        </p:nvSpPr>
        <p:spPr>
          <a:xfrm>
            <a:off x="5607664" y="2290914"/>
            <a:ext cx="3759748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000">
                <a:solidFill>
                  <a:srgbClr val="000000"/>
                </a:solidFill>
              </a:defRPr>
            </a:lvl1pPr>
          </a:lstStyle>
          <a:p>
            <a:r>
              <a:rPr sz="2000"/>
              <a:t>Kaon invisible decay @ E787/E949: </a:t>
            </a:r>
          </a:p>
        </p:txBody>
      </p:sp>
      <p:sp>
        <p:nvSpPr>
          <p:cNvPr id="334" name="MiniBooNE (downstream):"/>
          <p:cNvSpPr txBox="1"/>
          <p:nvPr/>
        </p:nvSpPr>
        <p:spPr>
          <a:xfrm>
            <a:off x="5617989" y="3038651"/>
            <a:ext cx="2898935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000">
                <a:solidFill>
                  <a:srgbClr val="000000"/>
                </a:solidFill>
              </a:defRPr>
            </a:lvl1pPr>
          </a:lstStyle>
          <a:p>
            <a:r>
              <a:rPr sz="2000"/>
              <a:t>MiniBooNE (downstream): </a:t>
            </a:r>
          </a:p>
        </p:txBody>
      </p:sp>
      <p:sp>
        <p:nvSpPr>
          <p:cNvPr id="335" name="Pion decay:"/>
          <p:cNvSpPr txBox="1"/>
          <p:nvPr/>
        </p:nvSpPr>
        <p:spPr>
          <a:xfrm>
            <a:off x="5596763" y="1543176"/>
            <a:ext cx="1322030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000">
                <a:solidFill>
                  <a:srgbClr val="000000"/>
                </a:solidFill>
              </a:defRPr>
            </a:lvl1pPr>
          </a:lstStyle>
          <a:p>
            <a:r>
              <a:rPr sz="2000"/>
              <a:t>Pion decay: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6" name="Equation"/>
              <p:cNvSpPr txBox="1"/>
              <p:nvPr/>
            </p:nvSpPr>
            <p:spPr>
              <a:xfrm>
                <a:off x="7237144" y="1566758"/>
                <a:ext cx="2986715" cy="38472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457200" latinLnBrk="1">
                  <a:defRPr sz="1800" b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𝐵𝑟</m:t>
                      </m:r>
                      <m:r>
                        <a:rPr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𝛾𝜒𝜒</m:t>
                      </m:r>
                      <m:r>
                        <a:rPr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)≲</m:t>
                      </m:r>
                      <m:sSup>
                        <m:sSupPr>
                          <m:ctrlPr>
                            <a:rPr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−7</m:t>
                          </m:r>
                        </m:sup>
                      </m:sSup>
                    </m:oMath>
                  </m:oMathPara>
                </a14:m>
                <a:endParaRPr sz="2500"/>
              </a:p>
            </p:txBody>
          </p:sp>
        </mc:Choice>
        <mc:Fallback xmlns="">
          <p:sp>
            <p:nvSpPr>
              <p:cNvPr id="336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7144" y="1566758"/>
                <a:ext cx="2986715" cy="384721"/>
              </a:xfrm>
              <a:prstGeom prst="rect">
                <a:avLst/>
              </a:prstGeom>
              <a:blipFill>
                <a:blip r:embed="rId8"/>
                <a:stretch>
                  <a:fillRect l="-2119" r="-424" b="-3871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7" name="Xenon1T DM-nucleus scattering"/>
          <p:cNvSpPr txBox="1"/>
          <p:nvPr/>
        </p:nvSpPr>
        <p:spPr>
          <a:xfrm>
            <a:off x="5647849" y="4493303"/>
            <a:ext cx="3445110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000">
                <a:solidFill>
                  <a:srgbClr val="000000"/>
                </a:solidFill>
              </a:defRPr>
            </a:lvl1pPr>
          </a:lstStyle>
          <a:p>
            <a:r>
              <a:rPr sz="2000"/>
              <a:t>Xenon1T DM-nucleus scattering </a:t>
            </a:r>
          </a:p>
        </p:txBody>
      </p:sp>
      <p:sp>
        <p:nvSpPr>
          <p:cNvPr id="338" name="BBN:"/>
          <p:cNvSpPr txBox="1"/>
          <p:nvPr/>
        </p:nvSpPr>
        <p:spPr>
          <a:xfrm>
            <a:off x="5618013" y="3786388"/>
            <a:ext cx="642805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000">
                <a:solidFill>
                  <a:srgbClr val="000000"/>
                </a:solidFill>
              </a:defRPr>
            </a:lvl1pPr>
          </a:lstStyle>
          <a:p>
            <a:r>
              <a:rPr sz="2000"/>
              <a:t>BBN: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9" name="Equation"/>
              <p:cNvSpPr txBox="1"/>
              <p:nvPr/>
            </p:nvSpPr>
            <p:spPr>
              <a:xfrm>
                <a:off x="6515943" y="3665751"/>
                <a:ext cx="3572645" cy="65889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457200" latinLnBrk="1">
                  <a:defRPr sz="1800" b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&gt;(2×</m:t>
                      </m:r>
                      <m:sSup>
                        <m:sSupPr>
                          <m:ctrlPr>
                            <a:rPr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−8</m:t>
                          </m:r>
                        </m:sup>
                      </m:sSup>
                      <m:r>
                        <a:rPr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)(</m:t>
                      </m:r>
                      <m:f>
                        <m:fPr>
                          <m:ctrlPr>
                            <a:rPr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GeV</m:t>
                          </m:r>
                        </m:den>
                      </m:f>
                      <m:sSup>
                        <m:sSupPr>
                          <m:ctrlPr>
                            <a:rPr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−3/2</m:t>
                          </m:r>
                        </m:sup>
                      </m:sSup>
                    </m:oMath>
                  </m:oMathPara>
                </a14:m>
                <a:endParaRPr sz="2500"/>
              </a:p>
            </p:txBody>
          </p:sp>
        </mc:Choice>
        <mc:Fallback xmlns="">
          <p:sp>
            <p:nvSpPr>
              <p:cNvPr id="339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5943" y="3665751"/>
                <a:ext cx="3572645" cy="658898"/>
              </a:xfrm>
              <a:prstGeom prst="rect">
                <a:avLst/>
              </a:prstGeom>
              <a:blipFill>
                <a:blip r:embed="rId9"/>
                <a:stretch>
                  <a:fillRect l="-1773" b="-13208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4751662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FDC8E3-9D21-CA45-8B44-871EFB8AE588}"/>
              </a:ext>
            </a:extLst>
          </p:cNvPr>
          <p:cNvSpPr/>
          <p:nvPr/>
        </p:nvSpPr>
        <p:spPr>
          <a:xfrm>
            <a:off x="538742" y="1671427"/>
            <a:ext cx="399134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N" sz="2800" dirty="0"/>
              <a:t>Xenon1T给的ER的阈值是</a:t>
            </a:r>
          </a:p>
          <a:p>
            <a:r>
              <a:rPr lang="en-CN" sz="2800" dirty="0"/>
              <a:t>0.186keV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5D5319-711A-0748-8237-F961A2C6E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742" y="4344038"/>
            <a:ext cx="3540669" cy="11802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F95141-BFBF-254C-B0D9-6093F31B4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9058" y="580571"/>
            <a:ext cx="6934200" cy="614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32760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B588E-AB2B-8D43-B9D7-76F3E011F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4806B-2429-894E-BC7D-5F8470F2CD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5B83CA-AD0E-E242-89A9-DD4CE25CA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481" y="505603"/>
            <a:ext cx="9011038" cy="58467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8BE58C-03DF-AF42-9378-EBDCA3579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347" y="3553700"/>
            <a:ext cx="9542172" cy="303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4544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3B730-BA45-BD42-AB5F-41139C755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66C81-4CFA-2249-B309-BC698EDF11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CAC516-E215-844C-B1DF-0C96DCE46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6351" y="1374615"/>
            <a:ext cx="5761873" cy="385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722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9D88734-0D1A-5844-9517-362853C01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"/>
            <a:ext cx="10515600" cy="1325563"/>
          </a:xfrm>
        </p:spPr>
        <p:txBody>
          <a:bodyPr/>
          <a:lstStyle/>
          <a:p>
            <a:pPr algn="ctr"/>
            <a:r>
              <a:rPr lang="en-CN" b="1" dirty="0">
                <a:solidFill>
                  <a:srgbClr val="0432FF"/>
                </a:solidFill>
                <a:latin typeface="+mn-lt"/>
              </a:rPr>
              <a:t>1. A brief review of Direct Detection</a:t>
            </a:r>
          </a:p>
        </p:txBody>
      </p:sp>
      <p:grpSp>
        <p:nvGrpSpPr>
          <p:cNvPr id="5" name="Group">
            <a:extLst>
              <a:ext uri="{FF2B5EF4-FFF2-40B4-BE49-F238E27FC236}">
                <a16:creationId xmlns:a16="http://schemas.microsoft.com/office/drawing/2014/main" id="{AA0D7AF6-22F9-EF43-8A73-2C97C2971254}"/>
              </a:ext>
            </a:extLst>
          </p:cNvPr>
          <p:cNvGrpSpPr/>
          <p:nvPr/>
        </p:nvGrpSpPr>
        <p:grpSpPr>
          <a:xfrm>
            <a:off x="872261" y="1710373"/>
            <a:ext cx="10489676" cy="4425610"/>
            <a:chOff x="0" y="-4491"/>
            <a:chExt cx="20979349" cy="8851219"/>
          </a:xfrm>
        </p:grpSpPr>
        <p:pic>
          <p:nvPicPr>
            <p:cNvPr id="6" name="Image" descr="Image">
              <a:extLst>
                <a:ext uri="{FF2B5EF4-FFF2-40B4-BE49-F238E27FC236}">
                  <a16:creationId xmlns:a16="http://schemas.microsoft.com/office/drawing/2014/main" id="{1D40F284-53AE-A246-BF87-BBCDE02881E7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463968"/>
              <a:ext cx="5314176" cy="33825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Image" descr="Image">
              <a:extLst>
                <a:ext uri="{FF2B5EF4-FFF2-40B4-BE49-F238E27FC236}">
                  <a16:creationId xmlns:a16="http://schemas.microsoft.com/office/drawing/2014/main" id="{742C1B30-740B-F34C-A18A-36E5B4391792}"/>
                </a:ext>
              </a:extLst>
            </p:cNvPr>
            <p:cNvPicPr>
              <a:picLocks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7765544" y="5463968"/>
              <a:ext cx="5314009" cy="3382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Image" descr="Image">
              <a:extLst>
                <a:ext uri="{FF2B5EF4-FFF2-40B4-BE49-F238E27FC236}">
                  <a16:creationId xmlns:a16="http://schemas.microsoft.com/office/drawing/2014/main" id="{8CB22903-DFE4-7F49-89CA-691A05DC7F0C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334744" y="5463968"/>
              <a:ext cx="5314176" cy="33825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" name="Accelerator">
              <a:extLst>
                <a:ext uri="{FF2B5EF4-FFF2-40B4-BE49-F238E27FC236}">
                  <a16:creationId xmlns:a16="http://schemas.microsoft.com/office/drawing/2014/main" id="{31E54658-2478-7341-940D-DA9B8C28BD26}"/>
                </a:ext>
              </a:extLst>
            </p:cNvPr>
            <p:cNvSpPr txBox="1"/>
            <p:nvPr/>
          </p:nvSpPr>
          <p:spPr>
            <a:xfrm>
              <a:off x="306374" y="-4491"/>
              <a:ext cx="3177926" cy="718146"/>
            </a:xfrm>
            <a:prstGeom prst="rect">
              <a:avLst/>
            </a:prstGeom>
            <a:solidFill>
              <a:srgbClr val="00FA00"/>
            </a:solidFill>
            <a:ln w="12700" cap="flat">
              <a:solidFill>
                <a:srgbClr val="00FA00"/>
              </a:solidFill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>
                <a:defRPr sz="4000" b="0"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 algn="ctr"/>
              <a:r>
                <a:rPr sz="2000" b="1" dirty="0">
                  <a:solidFill>
                    <a:srgbClr val="FF0000"/>
                  </a:solidFill>
                  <a:highlight>
                    <a:srgbClr val="00FF00"/>
                  </a:highlight>
                  <a:latin typeface="Helvetica" pitchFamily="2" charset="0"/>
                </a:rPr>
                <a:t>Accelerator</a:t>
              </a:r>
            </a:p>
          </p:txBody>
        </p:sp>
        <p:sp>
          <p:nvSpPr>
            <p:cNvPr id="10" name="Direct Detection">
              <a:extLst>
                <a:ext uri="{FF2B5EF4-FFF2-40B4-BE49-F238E27FC236}">
                  <a16:creationId xmlns:a16="http://schemas.microsoft.com/office/drawing/2014/main" id="{3B054E1F-73CE-484B-8420-94B5929061BA}"/>
                </a:ext>
              </a:extLst>
            </p:cNvPr>
            <p:cNvSpPr txBox="1"/>
            <p:nvPr/>
          </p:nvSpPr>
          <p:spPr>
            <a:xfrm>
              <a:off x="7968635" y="-4491"/>
              <a:ext cx="4290532" cy="718146"/>
            </a:xfrm>
            <a:prstGeom prst="rect">
              <a:avLst/>
            </a:prstGeom>
            <a:solidFill>
              <a:srgbClr val="00FA00"/>
            </a:solidFill>
            <a:ln w="12700" cap="flat">
              <a:solidFill>
                <a:srgbClr val="00FA00"/>
              </a:solidFill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>
                <a:defRPr sz="4000" b="0"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 algn="ctr"/>
              <a:r>
                <a:rPr sz="2000" b="1" dirty="0">
                  <a:solidFill>
                    <a:srgbClr val="FF0000"/>
                  </a:solidFill>
                  <a:highlight>
                    <a:srgbClr val="00FF00"/>
                  </a:highlight>
                  <a:latin typeface="Helvetica" pitchFamily="2" charset="0"/>
                </a:rPr>
                <a:t>Direct Detection</a:t>
              </a:r>
            </a:p>
          </p:txBody>
        </p:sp>
        <p:sp>
          <p:nvSpPr>
            <p:cNvPr id="11" name="Indirect Detection">
              <a:extLst>
                <a:ext uri="{FF2B5EF4-FFF2-40B4-BE49-F238E27FC236}">
                  <a16:creationId xmlns:a16="http://schemas.microsoft.com/office/drawing/2014/main" id="{04BDC246-51AB-C840-B5D5-341832F0F40C}"/>
                </a:ext>
              </a:extLst>
            </p:cNvPr>
            <p:cNvSpPr txBox="1"/>
            <p:nvPr/>
          </p:nvSpPr>
          <p:spPr>
            <a:xfrm>
              <a:off x="15656596" y="-4491"/>
              <a:ext cx="4733476" cy="718146"/>
            </a:xfrm>
            <a:prstGeom prst="rect">
              <a:avLst/>
            </a:prstGeom>
            <a:solidFill>
              <a:srgbClr val="00FA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>
                <a:defRPr sz="4000" b="0"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 algn="ctr"/>
              <a:r>
                <a:rPr sz="2000" b="1" dirty="0">
                  <a:solidFill>
                    <a:srgbClr val="FF0000"/>
                  </a:solidFill>
                  <a:latin typeface="Helvetica" pitchFamily="2" charset="0"/>
                </a:rPr>
                <a:t>Indirect Detection</a:t>
              </a:r>
            </a:p>
          </p:txBody>
        </p:sp>
        <p:sp>
          <p:nvSpPr>
            <p:cNvPr id="12" name="Can only produce DM…">
              <a:extLst>
                <a:ext uri="{FF2B5EF4-FFF2-40B4-BE49-F238E27FC236}">
                  <a16:creationId xmlns:a16="http://schemas.microsoft.com/office/drawing/2014/main" id="{53C0D1BE-495E-D44E-A1AF-0E0483CBC709}"/>
                </a:ext>
              </a:extLst>
            </p:cNvPr>
            <p:cNvSpPr txBox="1"/>
            <p:nvPr/>
          </p:nvSpPr>
          <p:spPr>
            <a:xfrm>
              <a:off x="192906" y="1511195"/>
              <a:ext cx="4959692" cy="16403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/>
            <a:p>
              <a:pPr marL="114300" indent="-114300" defTabSz="412750">
                <a:lnSpc>
                  <a:spcPct val="150000"/>
                </a:lnSpc>
                <a:buSzPct val="100000"/>
                <a:buChar char="•"/>
                <a:defRPr sz="3500">
                  <a:solidFill>
                    <a:srgbClr val="000000"/>
                  </a:solidFill>
                </a:defRPr>
              </a:pPr>
              <a:r>
                <a:rPr sz="1750" b="1" dirty="0">
                  <a:latin typeface="Helvetica" pitchFamily="2" charset="0"/>
                </a:rPr>
                <a:t>Can only produce DM</a:t>
              </a:r>
            </a:p>
            <a:p>
              <a:pPr marL="114300" indent="-114300" defTabSz="412750">
                <a:lnSpc>
                  <a:spcPct val="150000"/>
                </a:lnSpc>
                <a:buSzPct val="100000"/>
                <a:buChar char="•"/>
                <a:defRPr sz="3500">
                  <a:solidFill>
                    <a:schemeClr val="accent5"/>
                  </a:solidFill>
                </a:defRPr>
              </a:pPr>
              <a:r>
                <a:rPr sz="1750" b="1" dirty="0">
                  <a:solidFill>
                    <a:srgbClr val="FF0000"/>
                  </a:solidFill>
                  <a:latin typeface="Helvetica" pitchFamily="2" charset="0"/>
                </a:rPr>
                <a:t>Model dependent</a:t>
              </a:r>
            </a:p>
          </p:txBody>
        </p:sp>
        <p:sp>
          <p:nvSpPr>
            <p:cNvPr id="13" name="Local DM Distribution…">
              <a:extLst>
                <a:ext uri="{FF2B5EF4-FFF2-40B4-BE49-F238E27FC236}">
                  <a16:creationId xmlns:a16="http://schemas.microsoft.com/office/drawing/2014/main" id="{67E0B549-E160-A44A-BCA4-3C681519B727}"/>
                </a:ext>
              </a:extLst>
            </p:cNvPr>
            <p:cNvSpPr txBox="1"/>
            <p:nvPr/>
          </p:nvSpPr>
          <p:spPr>
            <a:xfrm>
              <a:off x="7836893" y="1520541"/>
              <a:ext cx="4985340" cy="24482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/>
            <a:p>
              <a:pPr marL="114300" indent="-114300" defTabSz="412750">
                <a:lnSpc>
                  <a:spcPct val="150000"/>
                </a:lnSpc>
                <a:buSzPct val="100000"/>
                <a:buChar char="•"/>
                <a:defRPr sz="3500">
                  <a:solidFill>
                    <a:srgbClr val="000000"/>
                  </a:solidFill>
                </a:defRPr>
              </a:pPr>
              <a:r>
                <a:rPr sz="1750" b="1" dirty="0">
                  <a:latin typeface="Helvetica" pitchFamily="2" charset="0"/>
                </a:rPr>
                <a:t>Local DM Distribution</a:t>
              </a:r>
            </a:p>
            <a:p>
              <a:pPr marL="114300" indent="-114300" defTabSz="412750">
                <a:lnSpc>
                  <a:spcPct val="150000"/>
                </a:lnSpc>
                <a:buSzPct val="100000"/>
                <a:buChar char="•"/>
                <a:defRPr sz="3500">
                  <a:solidFill>
                    <a:schemeClr val="accent5"/>
                  </a:solidFill>
                </a:defRPr>
              </a:pPr>
              <a:r>
                <a:rPr sz="1750" b="1" dirty="0">
                  <a:solidFill>
                    <a:srgbClr val="FF0000"/>
                  </a:solidFill>
                  <a:latin typeface="Helvetica" pitchFamily="2" charset="0"/>
                </a:rPr>
                <a:t>Background</a:t>
              </a:r>
            </a:p>
            <a:p>
              <a:pPr marL="114300" indent="-114300" defTabSz="412750">
                <a:lnSpc>
                  <a:spcPct val="150000"/>
                </a:lnSpc>
                <a:buSzPct val="100000"/>
                <a:buChar char="•"/>
                <a:defRPr sz="3500">
                  <a:solidFill>
                    <a:srgbClr val="000000"/>
                  </a:solidFill>
                </a:defRPr>
              </a:pPr>
              <a:r>
                <a:rPr sz="1750" b="1" dirty="0">
                  <a:latin typeface="Helvetica" pitchFamily="2" charset="0"/>
                </a:rPr>
                <a:t>Limited mass range</a:t>
              </a:r>
            </a:p>
          </p:txBody>
        </p:sp>
        <p:sp>
          <p:nvSpPr>
            <p:cNvPr id="14" name="Astro uncertainties…">
              <a:extLst>
                <a:ext uri="{FF2B5EF4-FFF2-40B4-BE49-F238E27FC236}">
                  <a16:creationId xmlns:a16="http://schemas.microsoft.com/office/drawing/2014/main" id="{C47F4C09-41C4-DD46-AA69-030D2C4025BD}"/>
                </a:ext>
              </a:extLst>
            </p:cNvPr>
            <p:cNvSpPr txBox="1"/>
            <p:nvPr/>
          </p:nvSpPr>
          <p:spPr>
            <a:xfrm>
              <a:off x="15516316" y="1520541"/>
              <a:ext cx="5463033" cy="24482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/>
            <a:p>
              <a:pPr marL="114300" indent="-114300" defTabSz="412750">
                <a:lnSpc>
                  <a:spcPct val="150000"/>
                </a:lnSpc>
                <a:buSzPct val="100000"/>
                <a:buChar char="•"/>
                <a:defRPr sz="3500">
                  <a:solidFill>
                    <a:schemeClr val="accent5"/>
                  </a:solidFill>
                </a:defRPr>
              </a:pPr>
              <a:r>
                <a:rPr sz="1750" b="1" dirty="0">
                  <a:solidFill>
                    <a:srgbClr val="FF0000"/>
                  </a:solidFill>
                  <a:latin typeface="Helvetica" pitchFamily="2" charset="0"/>
                </a:rPr>
                <a:t>Astro uncertainties</a:t>
              </a:r>
            </a:p>
            <a:p>
              <a:pPr marL="114300" indent="-114300" defTabSz="412750">
                <a:lnSpc>
                  <a:spcPct val="150000"/>
                </a:lnSpc>
                <a:buSzPct val="100000"/>
                <a:buChar char="•"/>
                <a:defRPr sz="3500">
                  <a:solidFill>
                    <a:srgbClr val="000000"/>
                  </a:solidFill>
                </a:defRPr>
              </a:pPr>
              <a:r>
                <a:rPr sz="1750" b="1" dirty="0">
                  <a:latin typeface="Helvetica" pitchFamily="2" charset="0"/>
                </a:rPr>
                <a:t>DM distribution in halos</a:t>
              </a:r>
            </a:p>
            <a:p>
              <a:pPr marL="114300" indent="-114300" defTabSz="412750">
                <a:lnSpc>
                  <a:spcPct val="150000"/>
                </a:lnSpc>
                <a:buSzPct val="100000"/>
                <a:buChar char="•"/>
                <a:defRPr sz="3500">
                  <a:solidFill>
                    <a:srgbClr val="000000"/>
                  </a:solidFill>
                </a:defRPr>
              </a:pPr>
              <a:r>
                <a:rPr sz="1750" b="1" dirty="0">
                  <a:latin typeface="Helvetica" pitchFamily="2" charset="0"/>
                </a:rPr>
                <a:t>Product propagation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691355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he Search for Dark Matter Is Dramatically Expanding !"/>
          <p:cNvSpPr txBox="1"/>
          <p:nvPr/>
        </p:nvSpPr>
        <p:spPr>
          <a:xfrm>
            <a:off x="2954246" y="6184596"/>
            <a:ext cx="6763070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457200">
              <a:defRPr sz="4000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000" b="1" dirty="0">
                <a:solidFill>
                  <a:srgbClr val="FF0000"/>
                </a:solidFill>
              </a:rPr>
              <a:t>The Search for Dark Matter Is Dramatically Expanding !</a:t>
            </a:r>
          </a:p>
        </p:txBody>
      </p:sp>
      <p:grpSp>
        <p:nvGrpSpPr>
          <p:cNvPr id="191" name="Group"/>
          <p:cNvGrpSpPr/>
          <p:nvPr/>
        </p:nvGrpSpPr>
        <p:grpSpPr>
          <a:xfrm>
            <a:off x="1096803" y="1409609"/>
            <a:ext cx="9393173" cy="4401476"/>
            <a:chOff x="0" y="0"/>
            <a:chExt cx="18786344" cy="8802951"/>
          </a:xfrm>
        </p:grpSpPr>
        <p:pic>
          <p:nvPicPr>
            <p:cNvPr id="182" name="Image" descr="Image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69022" y="4204971"/>
              <a:ext cx="4584701" cy="45317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3" name="Cosmological observations"/>
            <p:cNvSpPr txBox="1"/>
            <p:nvPr/>
          </p:nvSpPr>
          <p:spPr>
            <a:xfrm>
              <a:off x="12215103" y="0"/>
              <a:ext cx="5181729" cy="623924"/>
            </a:xfrm>
            <a:prstGeom prst="rect">
              <a:avLst/>
            </a:prstGeom>
            <a:solidFill>
              <a:srgbClr val="00FA00"/>
            </a:solidFill>
            <a:ln w="12700" cap="flat">
              <a:solidFill>
                <a:srgbClr val="00FA00"/>
              </a:solidFill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>
              <a:lvl1pPr>
                <a:defRPr sz="4000" b="0"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 algn="ctr"/>
              <a:r>
                <a:rPr lang="en-US" sz="2000" b="1" dirty="0">
                  <a:solidFill>
                    <a:srgbClr val="FF0000"/>
                  </a:solidFill>
                  <a:highlight>
                    <a:srgbClr val="00FF00"/>
                  </a:highlight>
                  <a:latin typeface="Helvetica" pitchFamily="2" charset="0"/>
                </a:rPr>
                <a:t>Gravitational Wave </a:t>
              </a:r>
              <a:endParaRPr sz="2000" b="1" dirty="0">
                <a:solidFill>
                  <a:srgbClr val="FF0000"/>
                </a:solidFill>
                <a:highlight>
                  <a:srgbClr val="00FF00"/>
                </a:highlight>
                <a:latin typeface="Helvetica" pitchFamily="2" charset="0"/>
              </a:endParaRPr>
            </a:p>
          </p:txBody>
        </p:sp>
        <p:sp>
          <p:nvSpPr>
            <p:cNvPr id="184" name="Quantum Precision"/>
            <p:cNvSpPr txBox="1"/>
            <p:nvPr/>
          </p:nvSpPr>
          <p:spPr>
            <a:xfrm>
              <a:off x="1551152" y="0"/>
              <a:ext cx="5181727" cy="623924"/>
            </a:xfrm>
            <a:prstGeom prst="rect">
              <a:avLst/>
            </a:prstGeom>
            <a:solidFill>
              <a:srgbClr val="00FA00"/>
            </a:solidFill>
            <a:ln w="12700" cap="flat">
              <a:solidFill>
                <a:srgbClr val="00FA00"/>
              </a:solidFill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>
              <a:lvl1pPr>
                <a:defRPr sz="4000" b="0"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 algn="ctr"/>
              <a:r>
                <a:rPr sz="2000" b="1" dirty="0">
                  <a:solidFill>
                    <a:srgbClr val="FF0000"/>
                  </a:solidFill>
                  <a:latin typeface="Helvetica" pitchFamily="2" charset="0"/>
                </a:rPr>
                <a:t>Quantum</a:t>
              </a:r>
              <a:r>
                <a:rPr sz="2000" b="1" dirty="0">
                  <a:latin typeface="Helvetica" pitchFamily="2" charset="0"/>
                </a:rPr>
                <a:t> </a:t>
              </a:r>
              <a:r>
                <a:rPr sz="2000" b="1" dirty="0">
                  <a:solidFill>
                    <a:srgbClr val="FF0000"/>
                  </a:solidFill>
                  <a:latin typeface="Helvetica" pitchFamily="2" charset="0"/>
                </a:rPr>
                <a:t>Precision</a:t>
              </a:r>
            </a:p>
          </p:txBody>
        </p:sp>
        <p:sp>
          <p:nvSpPr>
            <p:cNvPr id="185" name="At its infancy…"/>
            <p:cNvSpPr txBox="1"/>
            <p:nvPr/>
          </p:nvSpPr>
          <p:spPr>
            <a:xfrm>
              <a:off x="1599104" y="1431628"/>
              <a:ext cx="5608865" cy="22775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/>
            <a:p>
              <a:pPr marL="114300" indent="-114300" defTabSz="412750">
                <a:lnSpc>
                  <a:spcPct val="150000"/>
                </a:lnSpc>
                <a:buSzPct val="100000"/>
                <a:buChar char="•"/>
                <a:defRPr sz="3500">
                  <a:solidFill>
                    <a:schemeClr val="accent5"/>
                  </a:solidFill>
                </a:defRPr>
              </a:pPr>
              <a:r>
                <a:rPr sz="1750" b="1" dirty="0">
                  <a:solidFill>
                    <a:srgbClr val="FF0000"/>
                  </a:solidFill>
                  <a:latin typeface="Helvetica" pitchFamily="2" charset="0"/>
                </a:rPr>
                <a:t>At its infancy</a:t>
              </a:r>
            </a:p>
            <a:p>
              <a:pPr marL="114300" indent="-114300" defTabSz="412750">
                <a:lnSpc>
                  <a:spcPct val="150000"/>
                </a:lnSpc>
                <a:buSzPct val="100000"/>
                <a:buChar char="•"/>
                <a:defRPr sz="3500">
                  <a:solidFill>
                    <a:srgbClr val="000000"/>
                  </a:solidFill>
                </a:defRPr>
              </a:pPr>
              <a:r>
                <a:rPr sz="1750" b="1" dirty="0">
                  <a:latin typeface="Helvetica" pitchFamily="2" charset="0"/>
                </a:rPr>
                <a:t>Works for bosonic DM </a:t>
              </a:r>
            </a:p>
            <a:p>
              <a:pPr defTabSz="412750">
                <a:lnSpc>
                  <a:spcPct val="150000"/>
                </a:lnSpc>
                <a:defRPr sz="3500">
                  <a:solidFill>
                    <a:srgbClr val="000000"/>
                  </a:solidFill>
                </a:defRPr>
              </a:pPr>
              <a:r>
                <a:rPr lang="en-US" sz="1750" b="1" dirty="0">
                  <a:latin typeface="Helvetica" pitchFamily="2" charset="0"/>
                </a:rPr>
                <a:t>  </a:t>
              </a:r>
              <a:r>
                <a:rPr sz="1750" b="1" dirty="0">
                  <a:latin typeface="Helvetica" pitchFamily="2" charset="0"/>
                </a:rPr>
                <a:t>(ALP, Ultralight scalar)</a:t>
              </a:r>
            </a:p>
          </p:txBody>
        </p:sp>
        <p:sp>
          <p:nvSpPr>
            <p:cNvPr id="186" name="Cosmo uncertainties…"/>
            <p:cNvSpPr txBox="1"/>
            <p:nvPr/>
          </p:nvSpPr>
          <p:spPr>
            <a:xfrm>
              <a:off x="12139659" y="1431628"/>
              <a:ext cx="6646685" cy="22775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/>
            <a:p>
              <a:pPr marL="114300" indent="-114300" defTabSz="412750">
                <a:lnSpc>
                  <a:spcPct val="150000"/>
                </a:lnSpc>
                <a:buSzPct val="100000"/>
                <a:buChar char="•"/>
                <a:defRPr sz="3500">
                  <a:solidFill>
                    <a:schemeClr val="accent5"/>
                  </a:solidFill>
                </a:defRPr>
              </a:pPr>
              <a:r>
                <a:rPr sz="1750" b="1" dirty="0">
                  <a:solidFill>
                    <a:srgbClr val="FF0000"/>
                  </a:solidFill>
                  <a:latin typeface="Helvetica" pitchFamily="2" charset="0"/>
                </a:rPr>
                <a:t>Cosmo uncertainties</a:t>
              </a:r>
            </a:p>
            <a:p>
              <a:pPr marL="114300" indent="-114300" defTabSz="412750">
                <a:lnSpc>
                  <a:spcPct val="150000"/>
                </a:lnSpc>
                <a:buSzPct val="100000"/>
                <a:buChar char="•"/>
                <a:defRPr sz="3500">
                  <a:solidFill>
                    <a:srgbClr val="000000"/>
                  </a:solidFill>
                </a:defRPr>
              </a:pPr>
              <a:r>
                <a:rPr sz="1750" b="1" dirty="0">
                  <a:latin typeface="Helvetica" pitchFamily="2" charset="0"/>
                </a:rPr>
                <a:t>Works for some DM </a:t>
              </a:r>
            </a:p>
            <a:p>
              <a:pPr defTabSz="412750">
                <a:lnSpc>
                  <a:spcPct val="150000"/>
                </a:lnSpc>
                <a:defRPr sz="3500">
                  <a:solidFill>
                    <a:srgbClr val="000000"/>
                  </a:solidFill>
                </a:defRPr>
              </a:pPr>
              <a:r>
                <a:rPr lang="en-US" sz="1750" b="1" dirty="0">
                  <a:latin typeface="Helvetica" pitchFamily="2" charset="0"/>
                </a:rPr>
                <a:t>  </a:t>
              </a:r>
              <a:r>
                <a:rPr sz="1750" b="1" dirty="0">
                  <a:latin typeface="Helvetica" pitchFamily="2" charset="0"/>
                </a:rPr>
                <a:t>(PBH, Ultralight scalar)</a:t>
              </a:r>
            </a:p>
          </p:txBody>
        </p:sp>
        <p:pic>
          <p:nvPicPr>
            <p:cNvPr id="187" name="Image" descr="Image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312749" y="4204971"/>
              <a:ext cx="6300503" cy="45317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8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7649691"/>
              <a:ext cx="3470623" cy="11532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9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85018" y="7649691"/>
              <a:ext cx="3470623" cy="11532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0" name="Wave-like"/>
            <p:cNvSpPr txBox="1"/>
            <p:nvPr/>
          </p:nvSpPr>
          <p:spPr>
            <a:xfrm>
              <a:off x="100456" y="6928447"/>
              <a:ext cx="1666482" cy="6059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3000">
                  <a:solidFill>
                    <a:schemeClr val="accent4">
                      <a:hueOff val="-624705"/>
                      <a:lumOff val="1372"/>
                    </a:schemeClr>
                  </a:solidFill>
                </a:defRPr>
              </a:lvl1pPr>
            </a:lstStyle>
            <a:p>
              <a:r>
                <a:rPr sz="1500"/>
                <a:t>Wave-like</a:t>
              </a: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D55EB246-BB25-5843-B539-AF38BCFEF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363"/>
            <a:ext cx="10515600" cy="1325563"/>
          </a:xfrm>
        </p:spPr>
        <p:txBody>
          <a:bodyPr/>
          <a:lstStyle/>
          <a:p>
            <a:pPr algn="ctr"/>
            <a:r>
              <a:rPr lang="en-CN" b="1" dirty="0">
                <a:solidFill>
                  <a:srgbClr val="0432FF"/>
                </a:solidFill>
                <a:latin typeface="+mn-lt"/>
              </a:rPr>
              <a:t>1. A brief review of Direct Detection</a:t>
            </a:r>
          </a:p>
        </p:txBody>
      </p:sp>
    </p:spTree>
    <p:extLst>
      <p:ext uri="{BB962C8B-B14F-4D97-AF65-F5344CB8AC3E}">
        <p14:creationId xmlns:p14="http://schemas.microsoft.com/office/powerpoint/2010/main" val="345367806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D55EB246-BB25-5843-B539-AF38BCFEF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363"/>
            <a:ext cx="10515600" cy="1325563"/>
          </a:xfrm>
        </p:spPr>
        <p:txBody>
          <a:bodyPr/>
          <a:lstStyle/>
          <a:p>
            <a:pPr algn="ctr"/>
            <a:r>
              <a:rPr lang="en-CN" b="1" dirty="0">
                <a:solidFill>
                  <a:srgbClr val="0432FF"/>
                </a:solidFill>
                <a:latin typeface="+mn-lt"/>
              </a:rPr>
              <a:t>1. A brief review of Direct Detection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48C4D2-1FF9-C44D-95C3-0CA15DBA6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957" y="1298308"/>
            <a:ext cx="10628085" cy="530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3719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D55EB246-BB25-5843-B539-AF38BCFEF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363"/>
            <a:ext cx="10515600" cy="1325563"/>
          </a:xfrm>
        </p:spPr>
        <p:txBody>
          <a:bodyPr/>
          <a:lstStyle/>
          <a:p>
            <a:pPr algn="ctr"/>
            <a:r>
              <a:rPr lang="en-CN" b="1" dirty="0">
                <a:solidFill>
                  <a:srgbClr val="0432FF"/>
                </a:solidFill>
                <a:latin typeface="+mn-lt"/>
              </a:rPr>
              <a:t>1. A brief review of Direct Detection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52D7F0-B2BE-C543-88A5-FB4936C69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804" y="1235006"/>
            <a:ext cx="4822861" cy="521716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DC42D73-5364-7E45-BA61-C3512FA93293}"/>
              </a:ext>
            </a:extLst>
          </p:cNvPr>
          <p:cNvGrpSpPr/>
          <p:nvPr/>
        </p:nvGrpSpPr>
        <p:grpSpPr>
          <a:xfrm>
            <a:off x="6970572" y="1579857"/>
            <a:ext cx="4181954" cy="907089"/>
            <a:chOff x="6880260" y="1579857"/>
            <a:chExt cx="4181954" cy="90708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B99184C-8174-2044-AACF-FEFBE23DEDC2}"/>
                </a:ext>
              </a:extLst>
            </p:cNvPr>
            <p:cNvSpPr txBox="1"/>
            <p:nvPr/>
          </p:nvSpPr>
          <p:spPr>
            <a:xfrm>
              <a:off x="6904735" y="2086836"/>
              <a:ext cx="19354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FF0000"/>
                  </a:solidFill>
                </a:rPr>
                <a:t>Construction: 12</a:t>
              </a:r>
              <a:endParaRPr lang="en-CN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78364EB-3E18-FE4D-A197-82B217687A8F}"/>
                </a:ext>
              </a:extLst>
            </p:cNvPr>
            <p:cNvSpPr txBox="1"/>
            <p:nvPr/>
          </p:nvSpPr>
          <p:spPr>
            <a:xfrm>
              <a:off x="9481332" y="1579857"/>
              <a:ext cx="15808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FF0000"/>
                  </a:solidFill>
                </a:rPr>
                <a:t>Running: 8+1</a:t>
              </a:r>
              <a:endParaRPr lang="en-CN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493C195-5AD4-884A-91F0-06E78E755905}"/>
                </a:ext>
              </a:extLst>
            </p:cNvPr>
            <p:cNvSpPr txBox="1"/>
            <p:nvPr/>
          </p:nvSpPr>
          <p:spPr>
            <a:xfrm>
              <a:off x="6880260" y="1579857"/>
              <a:ext cx="12410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/>
                <a:t>Ended: 22</a:t>
              </a:r>
              <a:endParaRPr lang="en-CN" sz="2000" b="1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18CC04F-0F6C-6344-A6F4-69E1B36D22D4}"/>
                </a:ext>
              </a:extLst>
            </p:cNvPr>
            <p:cNvSpPr txBox="1"/>
            <p:nvPr/>
          </p:nvSpPr>
          <p:spPr>
            <a:xfrm>
              <a:off x="9481332" y="2086836"/>
              <a:ext cx="13660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/>
                <a:t>Planning: 7</a:t>
              </a:r>
              <a:endParaRPr lang="en-CN" sz="2000" b="1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0A63A44-58E9-F24C-BDA8-452D85147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6197" y="2880433"/>
            <a:ext cx="5051999" cy="357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3326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D55EB246-BB25-5843-B539-AF38BCFEF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363"/>
            <a:ext cx="10515600" cy="1325563"/>
          </a:xfrm>
        </p:spPr>
        <p:txBody>
          <a:bodyPr/>
          <a:lstStyle/>
          <a:p>
            <a:pPr algn="ctr"/>
            <a:r>
              <a:rPr lang="en-CN" b="1" dirty="0">
                <a:solidFill>
                  <a:srgbClr val="0432FF"/>
                </a:solidFill>
                <a:latin typeface="+mn-lt"/>
              </a:rPr>
              <a:t>1. A brief review of Direct Detection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7B9B2F-7E38-FC4D-942A-0DA83E3B6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356" y="1630498"/>
            <a:ext cx="9363288" cy="251192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D4C0437-177F-C84A-AE3C-DB00A4FB8C3F}"/>
              </a:ext>
            </a:extLst>
          </p:cNvPr>
          <p:cNvGrpSpPr/>
          <p:nvPr/>
        </p:nvGrpSpPr>
        <p:grpSpPr>
          <a:xfrm>
            <a:off x="2728175" y="4946023"/>
            <a:ext cx="6735649" cy="1060082"/>
            <a:chOff x="682580" y="5005867"/>
            <a:chExt cx="6735649" cy="1060082"/>
          </a:xfrm>
        </p:grpSpPr>
        <p:pic>
          <p:nvPicPr>
            <p:cNvPr id="15" name="Rectangle Rectangle" descr="Rectangle Rectangle">
              <a:extLst>
                <a:ext uri="{FF2B5EF4-FFF2-40B4-BE49-F238E27FC236}">
                  <a16:creationId xmlns:a16="http://schemas.microsoft.com/office/drawing/2014/main" id="{60AD94CF-0EEA-164F-9E5B-3E081F96BA62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580" y="5005867"/>
              <a:ext cx="6735649" cy="1060082"/>
            </a:xfrm>
            <a:prstGeom prst="rect">
              <a:avLst/>
            </a:prstGeom>
            <a:effectLst/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BDBA2E6-504E-494E-AB0D-3E2AF51B4FDC}"/>
                </a:ext>
              </a:extLst>
            </p:cNvPr>
            <p:cNvGrpSpPr/>
            <p:nvPr/>
          </p:nvGrpSpPr>
          <p:grpSpPr>
            <a:xfrm>
              <a:off x="972535" y="5242096"/>
              <a:ext cx="6045223" cy="597408"/>
              <a:chOff x="776611" y="4960467"/>
              <a:chExt cx="6045223" cy="59740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Equation">
                    <a:extLst>
                      <a:ext uri="{FF2B5EF4-FFF2-40B4-BE49-F238E27FC236}">
                        <a16:creationId xmlns:a16="http://schemas.microsoft.com/office/drawing/2014/main" id="{F183E941-0525-B345-B832-07EBE7C14FD6}"/>
                      </a:ext>
                    </a:extLst>
                  </p:cNvPr>
                  <p:cNvSpPr txBox="1"/>
                  <p:nvPr/>
                </p:nvSpPr>
                <p:spPr>
                  <a:xfrm>
                    <a:off x="776611" y="4960467"/>
                    <a:ext cx="2700362" cy="59740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 algn="l" defTabSz="914400" latinLnBrk="1">
                      <a:defRPr sz="1800" b="0">
                        <a:solidFill>
                          <a:srgbClr val="000000"/>
                        </a:solidFill>
                      </a:defRPr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ar-AE" sz="36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ar-AE"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sub>
                          </m:sSub>
                          <m:r>
                            <a:rPr lang="ar-AE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≲1</m:t>
                          </m:r>
                          <m:r>
                            <a:rPr lang="ar-AE" sz="3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GeV</m:t>
                          </m:r>
                        </m:oMath>
                      </m:oMathPara>
                    </a14:m>
                    <a:endParaRPr sz="3600" dirty="0">
                      <a:latin typeface="Helvetica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12" name="Equation">
                    <a:extLst>
                      <a:ext uri="{FF2B5EF4-FFF2-40B4-BE49-F238E27FC236}">
                        <a16:creationId xmlns:a16="http://schemas.microsoft.com/office/drawing/2014/main" id="{F183E941-0525-B345-B832-07EBE7C14FD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6611" y="4960467"/>
                    <a:ext cx="2700362" cy="597408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t="-6250" b="-27083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3" name="Arrow">
                <a:extLst>
                  <a:ext uri="{FF2B5EF4-FFF2-40B4-BE49-F238E27FC236}">
                    <a16:creationId xmlns:a16="http://schemas.microsoft.com/office/drawing/2014/main" id="{10920151-75B2-4A4E-8599-7577ACEB7744}"/>
                  </a:ext>
                </a:extLst>
              </p:cNvPr>
              <p:cNvSpPr/>
              <p:nvPr/>
            </p:nvSpPr>
            <p:spPr>
              <a:xfrm>
                <a:off x="3696237" y="4969293"/>
                <a:ext cx="897230" cy="553998"/>
              </a:xfrm>
              <a:prstGeom prst="rightArrow">
                <a:avLst>
                  <a:gd name="adj1" fmla="val 46776"/>
                  <a:gd name="adj2" fmla="val 63062"/>
                </a:avLst>
              </a:pr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30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dirty="0">
                  <a:solidFill>
                    <a:srgbClr val="0432FF"/>
                  </a:solidFill>
                  <a:highlight>
                    <a:srgbClr val="0432FF"/>
                  </a:highlight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Equation">
                    <a:extLst>
                      <a:ext uri="{FF2B5EF4-FFF2-40B4-BE49-F238E27FC236}">
                        <a16:creationId xmlns:a16="http://schemas.microsoft.com/office/drawing/2014/main" id="{0BB96CB4-14DA-BD4E-81CD-8580D0D58CF5}"/>
                      </a:ext>
                    </a:extLst>
                  </p:cNvPr>
                  <p:cNvSpPr txBox="1"/>
                  <p:nvPr/>
                </p:nvSpPr>
                <p:spPr>
                  <a:xfrm>
                    <a:off x="4847511" y="4973923"/>
                    <a:ext cx="1974323" cy="55399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 defTabSz="914400" latinLnBrk="1">
                      <a:defRPr sz="1800" b="0">
                        <a:solidFill>
                          <a:srgbClr val="000000"/>
                        </a:solidFill>
                      </a:defRPr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ar-AE" sz="3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3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ar-AE" sz="3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  <m:r>
                            <a:rPr lang="ar-AE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≲</m:t>
                          </m:r>
                          <m:r>
                            <m:rPr>
                              <m:sty m:val="p"/>
                            </m:rPr>
                            <a:rPr lang="en-US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keV</m:t>
                          </m:r>
                        </m:oMath>
                      </m:oMathPara>
                    </a14:m>
                    <a:endParaRPr lang="en-US" sz="3600" dirty="0">
                      <a:solidFill>
                        <a:schemeClr val="tx1"/>
                      </a:solidFill>
                      <a:latin typeface="Helvetica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16" name="Equation">
                    <a:extLst>
                      <a:ext uri="{FF2B5EF4-FFF2-40B4-BE49-F238E27FC236}">
                        <a16:creationId xmlns:a16="http://schemas.microsoft.com/office/drawing/2014/main" id="{0BB96CB4-14DA-BD4E-81CD-8580D0D58CF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47511" y="4973923"/>
                    <a:ext cx="1974323" cy="553998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4487" r="-4487" b="-11111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416385643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D55EB246-BB25-5843-B539-AF38BCFEF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363"/>
            <a:ext cx="10515600" cy="1325563"/>
          </a:xfrm>
        </p:spPr>
        <p:txBody>
          <a:bodyPr/>
          <a:lstStyle/>
          <a:p>
            <a:pPr algn="ctr"/>
            <a:r>
              <a:rPr lang="en-CN" b="1" dirty="0">
                <a:solidFill>
                  <a:srgbClr val="0432FF"/>
                </a:solidFill>
                <a:latin typeface="+mn-lt"/>
              </a:rPr>
              <a:t>1. A brief review of Direct Detection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B32BF1-FF3B-0E42-9C53-3B8DF9E57017}"/>
              </a:ext>
            </a:extLst>
          </p:cNvPr>
          <p:cNvSpPr txBox="1"/>
          <p:nvPr/>
        </p:nvSpPr>
        <p:spPr>
          <a:xfrm>
            <a:off x="7493248" y="2351782"/>
            <a:ext cx="35043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1.</a:t>
            </a:r>
            <a:r>
              <a:rPr lang="zh-CN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</a:rPr>
              <a:t>Extra</a:t>
            </a:r>
            <a:r>
              <a:rPr lang="zh-CN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</a:rPr>
              <a:t>Kinetic</a:t>
            </a:r>
            <a:r>
              <a:rPr lang="zh-CN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</a:rPr>
              <a:t>Energy</a:t>
            </a:r>
          </a:p>
          <a:p>
            <a:r>
              <a:rPr lang="zh-CN" altLang="en-US" sz="2000" b="1" dirty="0">
                <a:solidFill>
                  <a:srgbClr val="0432FF"/>
                </a:solidFill>
              </a:rPr>
              <a:t>       </a:t>
            </a:r>
            <a:r>
              <a:rPr lang="en-US" sz="2000" b="1" dirty="0">
                <a:solidFill>
                  <a:srgbClr val="0432FF"/>
                </a:solidFill>
              </a:rPr>
              <a:t>(Cosmic Rays, Sun…)</a:t>
            </a:r>
            <a:endParaRPr lang="en-CN" sz="2000" b="1" dirty="0">
              <a:solidFill>
                <a:srgbClr val="0432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FBCECB-4825-B74B-BB74-CDF489C99641}"/>
              </a:ext>
            </a:extLst>
          </p:cNvPr>
          <p:cNvSpPr txBox="1"/>
          <p:nvPr/>
        </p:nvSpPr>
        <p:spPr>
          <a:xfrm>
            <a:off x="7493248" y="4249440"/>
            <a:ext cx="34597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2.</a:t>
            </a:r>
            <a:r>
              <a:rPr lang="zh-CN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</a:rPr>
              <a:t>Inelastic Scattering</a:t>
            </a:r>
          </a:p>
          <a:p>
            <a:pPr algn="ctr"/>
            <a:r>
              <a:rPr lang="zh-CN" altLang="en-US" sz="2000" b="1" dirty="0">
                <a:solidFill>
                  <a:srgbClr val="0432FF"/>
                </a:solidFill>
              </a:rPr>
              <a:t>      </a:t>
            </a:r>
            <a:r>
              <a:rPr lang="en-US" sz="2000" b="1" dirty="0">
                <a:solidFill>
                  <a:srgbClr val="0432FF"/>
                </a:solidFill>
              </a:rPr>
              <a:t>(Migdal, Bremsstrahlung…)</a:t>
            </a:r>
            <a:endParaRPr lang="en-CN" sz="2000" b="1" dirty="0">
              <a:solidFill>
                <a:srgbClr val="0432FF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0444A0E-3E4E-0046-8988-2B9834EDD3C4}"/>
              </a:ext>
            </a:extLst>
          </p:cNvPr>
          <p:cNvGrpSpPr/>
          <p:nvPr/>
        </p:nvGrpSpPr>
        <p:grpSpPr>
          <a:xfrm>
            <a:off x="494203" y="1656426"/>
            <a:ext cx="6805773" cy="4497794"/>
            <a:chOff x="494203" y="1656426"/>
            <a:chExt cx="6805773" cy="449779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4ADE107-C194-B94B-B786-8B5CB085C428}"/>
                </a:ext>
              </a:extLst>
            </p:cNvPr>
            <p:cNvGrpSpPr/>
            <p:nvPr/>
          </p:nvGrpSpPr>
          <p:grpSpPr>
            <a:xfrm>
              <a:off x="494203" y="1656426"/>
              <a:ext cx="6805773" cy="4497794"/>
              <a:chOff x="1931829" y="1546159"/>
              <a:chExt cx="8139450" cy="5073582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1791D9C5-FAFA-744A-AFF9-5C87397900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931829" y="1546159"/>
                <a:ext cx="8139450" cy="5073582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BF80B642-6330-124E-BE00-258CF844F9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05728" y="1834427"/>
                <a:ext cx="2495826" cy="448688"/>
              </a:xfrm>
              <a:prstGeom prst="rect">
                <a:avLst/>
              </a:prstGeom>
            </p:spPr>
          </p:pic>
        </p:grpSp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D699DD1F-0D2D-7146-BB5D-0CA0762C7B7C}"/>
                </a:ext>
              </a:extLst>
            </p:cNvPr>
            <p:cNvSpPr/>
            <p:nvPr/>
          </p:nvSpPr>
          <p:spPr>
            <a:xfrm>
              <a:off x="5328356" y="4989689"/>
              <a:ext cx="1388533" cy="203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</p:spTree>
    <p:extLst>
      <p:ext uri="{BB962C8B-B14F-4D97-AF65-F5344CB8AC3E}">
        <p14:creationId xmlns:p14="http://schemas.microsoft.com/office/powerpoint/2010/main" val="301037321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3377</TotalTime>
  <Words>766</Words>
  <Application>Microsoft Macintosh PowerPoint</Application>
  <PresentationFormat>Widescreen</PresentationFormat>
  <Paragraphs>161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SimSun</vt:lpstr>
      <vt:lpstr>Arial</vt:lpstr>
      <vt:lpstr>Calibri</vt:lpstr>
      <vt:lpstr>Calibri Light</vt:lpstr>
      <vt:lpstr>Cambria Math</vt:lpstr>
      <vt:lpstr>Helvetica</vt:lpstr>
      <vt:lpstr>Helvetica Neue</vt:lpstr>
      <vt:lpstr>Helvetica Neue Light</vt:lpstr>
      <vt:lpstr>Helvetica Neue Medium</vt:lpstr>
      <vt:lpstr>Wingdings</vt:lpstr>
      <vt:lpstr>Office Theme</vt:lpstr>
      <vt:lpstr>Black</vt:lpstr>
      <vt:lpstr>PowerPoint Presentation</vt:lpstr>
      <vt:lpstr>Outline</vt:lpstr>
      <vt:lpstr>1. A brief review of Direct Detection</vt:lpstr>
      <vt:lpstr>1. A brief review of Direct Detection</vt:lpstr>
      <vt:lpstr>1. A brief review of Direct Detection</vt:lpstr>
      <vt:lpstr>1. A brief review of Direct Detection</vt:lpstr>
      <vt:lpstr>1. A brief review of Direct Detection</vt:lpstr>
      <vt:lpstr>1. A brief review of Direct Detection</vt:lpstr>
      <vt:lpstr>1. A brief review of Direct Detection</vt:lpstr>
      <vt:lpstr>2. Cosmic Ray Boosted Dark Matter</vt:lpstr>
      <vt:lpstr>2. Cosmic Ray Boosted Dark Matter</vt:lpstr>
      <vt:lpstr>2. Cosmic Ray Boosted Dark Matter</vt:lpstr>
      <vt:lpstr>PowerPoint Presentation</vt:lpstr>
      <vt:lpstr>PowerPoint Presentation</vt:lpstr>
      <vt:lpstr>2. Cosmic Ray Boosted Dark Matter</vt:lpstr>
      <vt:lpstr>2. Cosmic Ray Boosted Dark Matter</vt:lpstr>
      <vt:lpstr>2. Cosmic Ray Boosted Dark Matter</vt:lpstr>
      <vt:lpstr>2. Cosmic Ray Boosted Dark Matter</vt:lpstr>
      <vt:lpstr>2. Cosmic Ray Boosted Dark Matter</vt:lpstr>
      <vt:lpstr>2. Cosmic Ray Boosted Dark Matter</vt:lpstr>
      <vt:lpstr>3. Migdal Scattering</vt:lpstr>
      <vt:lpstr>3. Migdal Scattering</vt:lpstr>
      <vt:lpstr>3. Migdal Scattering</vt:lpstr>
      <vt:lpstr>3. Migdal Scattering</vt:lpstr>
      <vt:lpstr>3. Migdal Scattering</vt:lpstr>
      <vt:lpstr>3. Migdal Scattering</vt:lpstr>
      <vt:lpstr>3. Migdal Scattering</vt:lpstr>
      <vt:lpstr>3. Migdal Scattering</vt:lpstr>
      <vt:lpstr>3. Migdal Scattering</vt:lpstr>
      <vt:lpstr>4. Conclusions</vt:lpstr>
      <vt:lpstr>Thank you very much!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Probing Light DM from Migdal and Boosted Effects</dc:title>
  <dc:creator>wu lei</dc:creator>
  <cp:lastModifiedBy>wu lei</cp:lastModifiedBy>
  <cp:revision>97</cp:revision>
  <dcterms:created xsi:type="dcterms:W3CDTF">2021-07-12T09:46:28Z</dcterms:created>
  <dcterms:modified xsi:type="dcterms:W3CDTF">2021-07-19T04:23:52Z</dcterms:modified>
</cp:coreProperties>
</file>