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99" r:id="rId2"/>
    <p:sldId id="257" r:id="rId3"/>
    <p:sldId id="258" r:id="rId4"/>
    <p:sldId id="504" r:id="rId5"/>
    <p:sldId id="259" r:id="rId6"/>
    <p:sldId id="260" r:id="rId7"/>
    <p:sldId id="463" r:id="rId8"/>
    <p:sldId id="280" r:id="rId9"/>
    <p:sldId id="263" r:id="rId10"/>
    <p:sldId id="281" r:id="rId11"/>
    <p:sldId id="288" r:id="rId12"/>
    <p:sldId id="282" r:id="rId13"/>
    <p:sldId id="497" r:id="rId14"/>
    <p:sldId id="283" r:id="rId15"/>
    <p:sldId id="464" r:id="rId16"/>
    <p:sldId id="284" r:id="rId17"/>
    <p:sldId id="285" r:id="rId18"/>
    <p:sldId id="286" r:id="rId19"/>
    <p:sldId id="473" r:id="rId20"/>
    <p:sldId id="474" r:id="rId21"/>
    <p:sldId id="287" r:id="rId22"/>
    <p:sldId id="289" r:id="rId23"/>
    <p:sldId id="290" r:id="rId24"/>
    <p:sldId id="291" r:id="rId25"/>
    <p:sldId id="465" r:id="rId26"/>
    <p:sldId id="471" r:id="rId27"/>
    <p:sldId id="472" r:id="rId28"/>
    <p:sldId id="261" r:id="rId29"/>
    <p:sldId id="467" r:id="rId30"/>
    <p:sldId id="469" r:id="rId31"/>
    <p:sldId id="487" r:id="rId32"/>
    <p:sldId id="295" r:id="rId33"/>
    <p:sldId id="470" r:id="rId34"/>
    <p:sldId id="475" r:id="rId35"/>
    <p:sldId id="294" r:id="rId36"/>
    <p:sldId id="456" r:id="rId37"/>
    <p:sldId id="489" r:id="rId38"/>
    <p:sldId id="490" r:id="rId39"/>
    <p:sldId id="457" r:id="rId40"/>
    <p:sldId id="502" r:id="rId41"/>
    <p:sldId id="503" r:id="rId42"/>
    <p:sldId id="491" r:id="rId43"/>
    <p:sldId id="494" r:id="rId44"/>
    <p:sldId id="495" r:id="rId45"/>
    <p:sldId id="496" r:id="rId46"/>
    <p:sldId id="501" r:id="rId4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000"/>
    <a:srgbClr val="797979"/>
    <a:srgbClr val="0432FF"/>
    <a:srgbClr val="009193"/>
    <a:srgbClr val="92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77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10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8DBAF3-8364-714D-BAD9-1D9494D7A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AF82B20-0AC3-BF47-BC8D-D27E913665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4838DD-1E90-A941-BA89-47040DDF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D0A-A91B-7B48-A0B4-CCC49F76EC2A}" type="datetimeFigureOut">
              <a:rPr kumimoji="1" lang="zh-CN" altLang="en-US" smtClean="0"/>
              <a:t>2021/7/18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033CE3-328E-8A4E-8C4A-AC9F06E35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DE5062-72D8-B649-935D-4DAE3520E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495-0FE5-4E46-93D5-5A786AE3B5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4077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33DBCB-5842-2F47-9293-67B6955F1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827BB63-3F02-F648-BE24-AB994A423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EECD2B-DD09-9C4A-9813-200AC71D5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D0A-A91B-7B48-A0B4-CCC49F76EC2A}" type="datetimeFigureOut">
              <a:rPr kumimoji="1" lang="zh-CN" altLang="en-US" smtClean="0"/>
              <a:t>2021/7/18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59F711-7147-FB49-A97D-64FC71A4F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133E02-C7A2-0F4B-9CA5-2B633933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495-0FE5-4E46-93D5-5A786AE3B5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4131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E7B9CE1-5376-5545-9A31-A02141685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991D1C-85A7-F64D-A953-6A139F270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5C3A63-934F-BF46-9016-F6A3AC924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D0A-A91B-7B48-A0B4-CCC49F76EC2A}" type="datetimeFigureOut">
              <a:rPr kumimoji="1" lang="zh-CN" altLang="en-US" smtClean="0"/>
              <a:t>2021/7/18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2B8501-23B6-9441-920B-BBDF4EBD1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1021E9-DF7E-7941-B3A2-03BB0593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495-0FE5-4E46-93D5-5A786AE3B5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094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CB17A8-B1CA-C24C-B79A-DC9FF351D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EFC795-A621-4249-A3D9-A883016C4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17C12-D7D0-B54B-A355-5E7C74D38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D0A-A91B-7B48-A0B4-CCC49F76EC2A}" type="datetimeFigureOut">
              <a:rPr kumimoji="1" lang="zh-CN" altLang="en-US" smtClean="0"/>
              <a:t>2021/7/18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318A39-DC4B-894A-9EB3-F6507E4E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0857C3-D4D1-1447-8C28-CFCD9FE21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495-0FE5-4E46-93D5-5A786AE3B5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4833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CD927-CAE3-F74C-BCF8-7E3F064F9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7715C5-FF89-0A4A-8BBB-E71F3169A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8D6ED2-86F9-5949-8D11-8A2C92B81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D0A-A91B-7B48-A0B4-CCC49F76EC2A}" type="datetimeFigureOut">
              <a:rPr kumimoji="1" lang="zh-CN" altLang="en-US" smtClean="0"/>
              <a:t>2021/7/18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262C06-7BE1-DB4C-8F7E-48D664D2F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6998DC-111E-A340-A85A-7DD14CA78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495-0FE5-4E46-93D5-5A786AE3B5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9992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5E351B-A6EE-B040-A881-4679EA36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CC15C2-BCAA-6541-8C47-07E62BA2F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C3C90A-5307-6642-88C8-138CA8905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15BA471-90A6-CD4F-B7F0-56F16EA72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D0A-A91B-7B48-A0B4-CCC49F76EC2A}" type="datetimeFigureOut">
              <a:rPr kumimoji="1" lang="zh-CN" altLang="en-US" smtClean="0"/>
              <a:t>2021/7/18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25C482-CD67-E447-AF2F-8EB3C9303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614B07-9077-6645-8984-404FBFDB9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495-0FE5-4E46-93D5-5A786AE3B5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3839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4FE6E-BB33-FB4D-AB14-3C14181D9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C09188-A80E-6D4E-B66F-48D26AD86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943182-EB05-8A48-97EA-BEE7A0F43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4131C5-DA20-1343-B7F4-85451DC9EF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BBB513-D3E9-6748-8AD4-810365207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006F683-1E76-5345-B035-93EF47FCD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D0A-A91B-7B48-A0B4-CCC49F76EC2A}" type="datetimeFigureOut">
              <a:rPr kumimoji="1" lang="zh-CN" altLang="en-US" smtClean="0"/>
              <a:t>2021/7/18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F3921DA-FE7F-5042-94E2-A9F8C4FA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0C8BB93-765E-C34B-9C99-A56742D3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495-0FE5-4E46-93D5-5A786AE3B5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451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025475-60D2-5046-BF07-CB302215D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47AA1CA-E349-BD4B-BA3D-9A2CC2902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D0A-A91B-7B48-A0B4-CCC49F76EC2A}" type="datetimeFigureOut">
              <a:rPr kumimoji="1" lang="zh-CN" altLang="en-US" smtClean="0"/>
              <a:t>2021/7/18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72C722-592B-EC4A-8411-B8148CD1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ADFBE4A-8B20-C543-A0D9-4F8753B3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495-0FE5-4E46-93D5-5A786AE3B5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856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74E398-690A-6A47-93AF-D698E6BCA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D0A-A91B-7B48-A0B4-CCC49F76EC2A}" type="datetimeFigureOut">
              <a:rPr kumimoji="1" lang="zh-CN" altLang="en-US" smtClean="0"/>
              <a:t>2021/7/18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43E819F-8E58-8646-A00D-971399D0A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1E45FB-A74A-9548-856B-565AEC10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495-0FE5-4E46-93D5-5A786AE3B5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078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FF8447-D806-5A47-84BE-E52B844D8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C00221-21A1-8B44-922A-0D7634867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F0924B-86D4-9444-9486-55152F2A9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E2A1AC9-127D-A146-9D49-DD4B8C0EB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D0A-A91B-7B48-A0B4-CCC49F76EC2A}" type="datetimeFigureOut">
              <a:rPr kumimoji="1" lang="zh-CN" altLang="en-US" smtClean="0"/>
              <a:t>2021/7/18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BE05E-D79B-C248-9BE0-5C974510C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615F6B-2BB9-E048-BDEF-A8B4E10A4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495-0FE5-4E46-93D5-5A786AE3B5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840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6197D1-7280-7642-A8AF-37BC494C5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A0BE3B6-2B25-4E46-B3D6-0B915B18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BDB5BD-2957-9C4C-BA1D-31A027C4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75D25D9-BB1E-2646-8D2A-19CED638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D0A-A91B-7B48-A0B4-CCC49F76EC2A}" type="datetimeFigureOut">
              <a:rPr kumimoji="1" lang="zh-CN" altLang="en-US" smtClean="0"/>
              <a:t>2021/7/18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B73AB4-D9AC-A34B-BE79-C99E86A0D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B91C1E-4B33-4545-B576-35464122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495-0FE5-4E46-93D5-5A786AE3B5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1108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C81A57-9B22-0042-A728-3DA07155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456DEC-A7CE-4F47-A849-8776627C3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70A4A4-5B49-8247-BB8C-0E5C556CE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ABD0A-A91B-7B48-A0B4-CCC49F76EC2A}" type="datetimeFigureOut">
              <a:rPr kumimoji="1" lang="zh-CN" altLang="en-US" smtClean="0"/>
              <a:t>2021/7/18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72351F-B664-1E45-A4B7-A366D91BB5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B7A5BB-9A6D-2143-A957-6FEDD0DCC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46495-0FE5-4E46-93D5-5A786AE3B5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597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tiff"/><Relationship Id="rId7" Type="http://schemas.openxmlformats.org/officeDocument/2006/relationships/image" Target="../media/image47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tiff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0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6.jp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microsoft.com/office/2007/relationships/hdphoto" Target="../media/hdphoto1.wdp"/><Relationship Id="rId10" Type="http://schemas.openxmlformats.org/officeDocument/2006/relationships/image" Target="../media/image92.jpeg"/><Relationship Id="rId4" Type="http://schemas.openxmlformats.org/officeDocument/2006/relationships/image" Target="../media/image87.jpeg"/><Relationship Id="rId9" Type="http://schemas.openxmlformats.org/officeDocument/2006/relationships/image" Target="../media/image91.jpeg"/><Relationship Id="rId1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G"/><Relationship Id="rId5" Type="http://schemas.openxmlformats.org/officeDocument/2006/relationships/image" Target="../media/image105.png"/><Relationship Id="rId4" Type="http://schemas.openxmlformats.org/officeDocument/2006/relationships/image" Target="../media/image10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29FC01A-84AD-524A-8FD1-CF61B8AADB58}"/>
              </a:ext>
            </a:extLst>
          </p:cNvPr>
          <p:cNvSpPr txBox="1"/>
          <p:nvPr/>
        </p:nvSpPr>
        <p:spPr>
          <a:xfrm>
            <a:off x="507858" y="581680"/>
            <a:ext cx="4048239" cy="2416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zh-CN" sz="2800" b="1" dirty="0">
                <a:solidFill>
                  <a:srgbClr val="797979"/>
                </a:solidFill>
                <a:latin typeface="Helvetica" pitchFamily="2" charset="0"/>
              </a:rPr>
              <a:t>Gravitational wave and radio astronomy: Promising future of cosmology</a:t>
            </a:r>
          </a:p>
        </p:txBody>
      </p:sp>
      <p:pic>
        <p:nvPicPr>
          <p:cNvPr id="3" name="图片 2" descr="图片包含 背景图案&#10;&#10;描述已自动生成">
            <a:extLst>
              <a:ext uri="{FF2B5EF4-FFF2-40B4-BE49-F238E27FC236}">
                <a16:creationId xmlns:a16="http://schemas.microsoft.com/office/drawing/2014/main" id="{7A5608CD-2FD9-F346-9A52-1430A1BA7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8" r="1" b="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图片 4" descr="图片包含 星星, 旧, 夜空, 游戏机&#10;&#10;描述已自动生成">
            <a:extLst>
              <a:ext uri="{FF2B5EF4-FFF2-40B4-BE49-F238E27FC236}">
                <a16:creationId xmlns:a16="http://schemas.microsoft.com/office/drawing/2014/main" id="{A4C018B6-884C-234E-A3B5-9BDBFFEF80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767" b="4645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C25B09F-D0F4-7843-BA2C-EB0FFA4F750A}"/>
              </a:ext>
            </a:extLst>
          </p:cNvPr>
          <p:cNvSpPr txBox="1"/>
          <p:nvPr/>
        </p:nvSpPr>
        <p:spPr>
          <a:xfrm>
            <a:off x="507858" y="3040924"/>
            <a:ext cx="5692774" cy="1077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kumimoji="1" lang="en-US" altLang="zh-CN" sz="2400" b="1" dirty="0">
                <a:solidFill>
                  <a:srgbClr val="929000">
                    <a:alpha val="80000"/>
                  </a:srgbClr>
                </a:solidFill>
                <a:latin typeface="Helvetica" pitchFamily="2" charset="0"/>
              </a:rPr>
              <a:t>Xin Zhang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kumimoji="1" lang="en-US" altLang="zh-CN" sz="2400" b="1" dirty="0">
                <a:solidFill>
                  <a:srgbClr val="929000">
                    <a:alpha val="80000"/>
                  </a:srgbClr>
                </a:solidFill>
                <a:latin typeface="Helvetica" pitchFamily="2" charset="0"/>
              </a:rPr>
              <a:t>Northeastern University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7FDC811-0D49-5D49-B4DC-BEC6009BA202}"/>
              </a:ext>
            </a:extLst>
          </p:cNvPr>
          <p:cNvSpPr/>
          <p:nvPr/>
        </p:nvSpPr>
        <p:spPr>
          <a:xfrm>
            <a:off x="492092" y="5729488"/>
            <a:ext cx="4661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第十五届</a:t>
            </a:r>
            <a:r>
              <a:rPr lang="en-US" altLang="zh-CN" sz="1200" b="1" dirty="0" err="1">
                <a:solidFill>
                  <a:schemeClr val="accent2">
                    <a:lumMod val="7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TeV</a:t>
            </a:r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物理工作组学术研讨会</a:t>
            </a:r>
            <a:endParaRPr lang="en-US" altLang="zh-CN" sz="1200" b="1" dirty="0">
              <a:solidFill>
                <a:schemeClr val="accent2">
                  <a:lumMod val="75000"/>
                </a:schemeClr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en-US" altLang="zh-CN" sz="1200" b="1" dirty="0">
                <a:solidFill>
                  <a:schemeClr val="accent2">
                    <a:lumMod val="7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2021</a:t>
            </a:r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年</a:t>
            </a:r>
            <a:r>
              <a:rPr lang="en-US" altLang="zh-CN" sz="1200" b="1" dirty="0">
                <a:solidFill>
                  <a:schemeClr val="accent2">
                    <a:lumMod val="7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7</a:t>
            </a:r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月</a:t>
            </a:r>
            <a:r>
              <a:rPr lang="en-US" altLang="zh-CN" sz="1200" b="1" dirty="0">
                <a:solidFill>
                  <a:schemeClr val="accent2">
                    <a:lumMod val="7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19</a:t>
            </a:r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日</a:t>
            </a:r>
            <a:r>
              <a:rPr lang="en-US" altLang="zh-CN" sz="1200" b="1" dirty="0">
                <a:solidFill>
                  <a:schemeClr val="accent2">
                    <a:lumMod val="7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-22</a:t>
            </a:r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日</a:t>
            </a:r>
            <a:endParaRPr lang="en-US" altLang="zh-CN" sz="1200" b="1" dirty="0">
              <a:solidFill>
                <a:schemeClr val="accent2">
                  <a:lumMod val="75000"/>
                </a:schemeClr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中国</a:t>
            </a:r>
            <a:r>
              <a:rPr lang="en-US" altLang="zh-CN" sz="1200" b="1" dirty="0">
                <a:solidFill>
                  <a:schemeClr val="accent2">
                    <a:lumMod val="7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·</a:t>
            </a:r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北京</a:t>
            </a:r>
          </a:p>
        </p:txBody>
      </p:sp>
    </p:spTree>
    <p:extLst>
      <p:ext uri="{BB962C8B-B14F-4D97-AF65-F5344CB8AC3E}">
        <p14:creationId xmlns:p14="http://schemas.microsoft.com/office/powerpoint/2010/main" val="2148669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B91C5C7-F2FF-9D41-B73B-C4C237F122A6}"/>
              </a:ext>
            </a:extLst>
          </p:cNvPr>
          <p:cNvSpPr/>
          <p:nvPr/>
        </p:nvSpPr>
        <p:spPr>
          <a:xfrm>
            <a:off x="441567" y="368915"/>
            <a:ext cx="4900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New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physics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beyond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model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8D758C5-F7DE-664F-A917-344A2D5E5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67" y="1008113"/>
            <a:ext cx="6467969" cy="496484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078E0A1-581C-7248-A0FE-DC2E18D35C16}"/>
              </a:ext>
            </a:extLst>
          </p:cNvPr>
          <p:cNvSpPr txBox="1"/>
          <p:nvPr/>
        </p:nvSpPr>
        <p:spPr>
          <a:xfrm>
            <a:off x="7087003" y="3953251"/>
            <a:ext cx="45558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Extra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(NP)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parameters: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correlated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endParaRPr kumimoji="1" lang="en-US" altLang="zh-CN" sz="16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Problem: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current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CMB+BAO+SN+H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data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provide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tight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constraints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Simultaneously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introduce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more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(effects)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solve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zh-CN" altLang="en-US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tension?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Principles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testing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models: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(1) fitting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data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better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(at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least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not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worse);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(2) cannot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worsen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other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tensions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569546B-7A08-9747-9B15-F61E6C93E510}"/>
              </a:ext>
            </a:extLst>
          </p:cNvPr>
          <p:cNvSpPr txBox="1"/>
          <p:nvPr/>
        </p:nvSpPr>
        <p:spPr>
          <a:xfrm>
            <a:off x="5065783" y="6062643"/>
            <a:ext cx="22057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Guo,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JCAP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2019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7A31A64-88D9-AA4C-9A3A-9C1330726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994" y="1075225"/>
            <a:ext cx="3631807" cy="269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11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DA666DB-C025-4E45-A5C1-9B2B22B85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65" y="658886"/>
            <a:ext cx="4027606" cy="28372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64FF0AB-984A-8B48-B460-747744C4A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74" y="3436810"/>
            <a:ext cx="3128207" cy="31057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EA4AF0-3A09-6A44-AA61-E1537E6FB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787" y="1574985"/>
            <a:ext cx="3154188" cy="240481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5E97D4D-E279-1D42-8659-795A80E61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787" y="4045232"/>
            <a:ext cx="6414077" cy="24606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87D0FD8-EBC2-4D4B-9C6A-F735A5F33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956" y="1574985"/>
            <a:ext cx="3135908" cy="247168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B98452A-8681-3C40-AE48-E7606E32C22D}"/>
              </a:ext>
            </a:extLst>
          </p:cNvPr>
          <p:cNvSpPr/>
          <p:nvPr/>
        </p:nvSpPr>
        <p:spPr>
          <a:xfrm>
            <a:off x="376980" y="267611"/>
            <a:ext cx="6758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example: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dark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energy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+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sterile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neutrinos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F24FEA2-FD09-2C43-A672-3D197CB3A430}"/>
              </a:ext>
            </a:extLst>
          </p:cNvPr>
          <p:cNvSpPr txBox="1"/>
          <p:nvPr/>
        </p:nvSpPr>
        <p:spPr>
          <a:xfrm>
            <a:off x="4563924" y="642743"/>
            <a:ext cx="7508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系统字体常规体"/>
              <a:buChar char="🍎"/>
            </a:pP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effectively</a:t>
            </a:r>
            <a:r>
              <a:rPr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relieve</a:t>
            </a:r>
            <a:r>
              <a:rPr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lang="en-US" altLang="zh-CN" sz="14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𝜎</a:t>
            </a:r>
            <a:r>
              <a:rPr kumimoji="1" lang="en-US" altLang="zh-CN" sz="14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8</a:t>
            </a:r>
            <a:r>
              <a:rPr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tensions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Increasing</a:t>
            </a:r>
            <a:r>
              <a:rPr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</a:t>
            </a:r>
            <a:r>
              <a:rPr lang="en-US" altLang="zh-CN" sz="14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eff,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,</a:t>
            </a:r>
            <a:r>
              <a:rPr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lang="en-US" altLang="zh-CN" sz="14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increased;</a:t>
            </a:r>
            <a:r>
              <a:rPr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increasing</a:t>
            </a:r>
            <a:r>
              <a:rPr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</a:t>
            </a:r>
            <a:r>
              <a:rPr lang="en-US" altLang="zh-CN" sz="1400" b="1" baseline="30000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eff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,</a:t>
            </a:r>
            <a:r>
              <a:rPr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𝜎</a:t>
            </a:r>
            <a:r>
              <a:rPr kumimoji="1" lang="en-US" altLang="zh-CN" sz="14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8</a:t>
            </a:r>
            <a:r>
              <a:rPr kumimoji="1" lang="zh-CN" altLang="en-US" sz="14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decreased</a:t>
            </a:r>
            <a:endParaRPr lang="en-US" altLang="zh-CN" sz="14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But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more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parameters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introduced,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it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should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punished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(using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information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criteria)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Conclusion: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fitting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is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worse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than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SM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5F2D667-A0F0-FE46-A27D-44AAC88F1E25}"/>
              </a:ext>
            </a:extLst>
          </p:cNvPr>
          <p:cNvSpPr txBox="1"/>
          <p:nvPr/>
        </p:nvSpPr>
        <p:spPr>
          <a:xfrm>
            <a:off x="8987130" y="6451543"/>
            <a:ext cx="2282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Zhao,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He,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PRD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2017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67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9D513AD-395B-344C-B2C6-4123B6D17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211" y="409264"/>
            <a:ext cx="5683749" cy="24163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3789B68-C52A-B947-B1DF-E6CD64201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420" y="2904304"/>
            <a:ext cx="5642540" cy="347152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FAEB4C3-BC5F-E24F-BD9C-62423D6E3C7B}"/>
              </a:ext>
            </a:extLst>
          </p:cNvPr>
          <p:cNvSpPr/>
          <p:nvPr/>
        </p:nvSpPr>
        <p:spPr>
          <a:xfrm>
            <a:off x="309527" y="200553"/>
            <a:ext cx="4955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Extended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models: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test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comparison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6FA4D99-7046-884E-8029-FF9DEB28F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243" y="575329"/>
            <a:ext cx="3010782" cy="223048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13E694E-0CBB-8A40-8413-D5B98A9F4AAC}"/>
              </a:ext>
            </a:extLst>
          </p:cNvPr>
          <p:cNvSpPr/>
          <p:nvPr/>
        </p:nvSpPr>
        <p:spPr>
          <a:xfrm>
            <a:off x="178861" y="2307923"/>
            <a:ext cx="33415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941651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lang="en-US" altLang="zh-CN" sz="1000" b="1" baseline="-25000" dirty="0">
                <a:solidFill>
                  <a:srgbClr val="941651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lang="en-US" altLang="zh-CN" sz="1000" b="1" dirty="0">
                <a:solidFill>
                  <a:srgbClr val="941651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941651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= 73.00 ± 1.75 (</a:t>
            </a:r>
            <a:r>
              <a:rPr lang="en-US" altLang="zh-CN" sz="1400" b="1" dirty="0" err="1">
                <a:solidFill>
                  <a:srgbClr val="941651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Riess</a:t>
            </a:r>
            <a:r>
              <a:rPr lang="zh-CN" altLang="en-US" sz="1400" b="1" dirty="0">
                <a:solidFill>
                  <a:srgbClr val="941651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941651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16,</a:t>
            </a:r>
            <a:r>
              <a:rPr lang="zh-CN" altLang="en-US" sz="1400" b="1" dirty="0">
                <a:solidFill>
                  <a:srgbClr val="941651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941651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3.3</a:t>
            </a:r>
            <a:r>
              <a:rPr lang="el-GR" altLang="zh-CN" sz="1400" b="1" dirty="0">
                <a:solidFill>
                  <a:srgbClr val="941651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σ</a:t>
            </a:r>
            <a:r>
              <a:rPr lang="en-US" altLang="zh-CN" sz="1400" b="1" dirty="0">
                <a:solidFill>
                  <a:srgbClr val="941651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ED05FDD-9270-FA42-B3D9-F8027FFD0068}"/>
              </a:ext>
            </a:extLst>
          </p:cNvPr>
          <p:cNvSpPr txBox="1"/>
          <p:nvPr/>
        </p:nvSpPr>
        <p:spPr>
          <a:xfrm>
            <a:off x="9903206" y="6375830"/>
            <a:ext cx="2022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Guo,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JCAP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2019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B1F88D-540D-AC4D-B7EC-69251507CD7A}"/>
              </a:ext>
            </a:extLst>
          </p:cNvPr>
          <p:cNvSpPr txBox="1"/>
          <p:nvPr/>
        </p:nvSpPr>
        <p:spPr>
          <a:xfrm>
            <a:off x="389040" y="3014910"/>
            <a:ext cx="56425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Single-parameter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&amp;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multi-parameter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extensions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CMB+BAO+SN+H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0</a:t>
            </a:r>
            <a:r>
              <a:rPr kumimoji="1" lang="zh-CN" altLang="en-US" sz="1600" b="1" baseline="-25000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(for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obtaining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larger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0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For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ΛCDM,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still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3σ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tension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HDE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&amp;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HDE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sterile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neutrino,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effectively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alleviate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tension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(1.67σ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and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1.11σ),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but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they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are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excluded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by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observations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ΛCDM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eff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looks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best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one,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1.87σ,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and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it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is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favored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by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observations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(ΔAIC=-0.242),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but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if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0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data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is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not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used,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then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2.66σ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tension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addition,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increasing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eff</a:t>
            </a:r>
            <a:r>
              <a:rPr kumimoji="1" lang="zh-CN" altLang="en-US" sz="1600" b="1" baseline="-25000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increase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σ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kumimoji="1" lang="zh-CN" altLang="en-US" sz="1600" b="1" baseline="-25000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(another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tension)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Conclusion: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among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these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extensions,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no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one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truly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resolve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tension</a:t>
            </a:r>
          </a:p>
        </p:txBody>
      </p:sp>
    </p:spTree>
    <p:extLst>
      <p:ext uri="{BB962C8B-B14F-4D97-AF65-F5344CB8AC3E}">
        <p14:creationId xmlns:p14="http://schemas.microsoft.com/office/powerpoint/2010/main" val="581391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91383DE-D606-0047-8F3D-81536D894008}"/>
              </a:ext>
            </a:extLst>
          </p:cNvPr>
          <p:cNvSpPr/>
          <p:nvPr/>
        </p:nvSpPr>
        <p:spPr>
          <a:xfrm>
            <a:off x="376981" y="484190"/>
            <a:ext cx="4955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new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interacting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dark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energy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model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pic>
        <p:nvPicPr>
          <p:cNvPr id="4" name="图片 3" descr="图表&#10;&#10;描述已自动生成">
            <a:extLst>
              <a:ext uri="{FF2B5EF4-FFF2-40B4-BE49-F238E27FC236}">
                <a16:creationId xmlns:a16="http://schemas.microsoft.com/office/drawing/2014/main" id="{C33ABE01-B1B0-1D40-ADBB-02DFC77B9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981" y="1374896"/>
            <a:ext cx="3995302" cy="4002941"/>
          </a:xfrm>
          <a:prstGeom prst="rect">
            <a:avLst/>
          </a:prstGeom>
        </p:spPr>
      </p:pic>
      <p:pic>
        <p:nvPicPr>
          <p:cNvPr id="6" name="图片 5" descr="图表&#10;&#10;描述已自动生成">
            <a:extLst>
              <a:ext uri="{FF2B5EF4-FFF2-40B4-BE49-F238E27FC236}">
                <a16:creationId xmlns:a16="http://schemas.microsoft.com/office/drawing/2014/main" id="{67E00F5C-FA05-024E-8C66-FE72D6BCD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239" y="1404257"/>
            <a:ext cx="3928720" cy="39442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8AB3564-8C22-304E-A10D-0690A9B03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056" y="929645"/>
            <a:ext cx="4955595" cy="38789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F3264F5-1633-A245-B508-A2677EBE91DA}"/>
              </a:ext>
            </a:extLst>
          </p:cNvPr>
          <p:cNvSpPr txBox="1"/>
          <p:nvPr/>
        </p:nvSpPr>
        <p:spPr>
          <a:xfrm>
            <a:off x="376981" y="1251970"/>
            <a:ext cx="41749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Asymptotic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safety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quantum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field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theory: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densities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(including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CC)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receive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corrections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viewed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interacting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vacuum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energy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model: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vacuum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energy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interacts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matter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radiation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Using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CBSH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data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models: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effectively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relieve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tension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Single-parameter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extension: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1.88</a:t>
            </a:r>
            <a:r>
              <a:rPr kumimoji="1"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σ</a:t>
            </a:r>
            <a:endParaRPr kumimoji="1" lang="en-US" altLang="zh-CN" sz="16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Two-parameter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extension: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0.71σ</a:t>
            </a:r>
            <a:endParaRPr kumimoji="1" lang="en-US" altLang="zh-CN" sz="16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Fit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well: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AIC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&amp;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BIC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smaller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SM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Much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better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traditional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IDE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models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solving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tension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But: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using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only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CBS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cannot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solve;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very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sensitive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local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measurement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Still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σ</a:t>
            </a:r>
            <a:r>
              <a:rPr kumimoji="1" lang="el-GR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8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problem</a:t>
            </a:r>
            <a:endParaRPr kumimoji="1" lang="el-GR" altLang="zh-CN" sz="16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pic>
        <p:nvPicPr>
          <p:cNvPr id="11" name="图片 10" descr="图片包含 文本&#10;&#10;描述已自动生成">
            <a:extLst>
              <a:ext uri="{FF2B5EF4-FFF2-40B4-BE49-F238E27FC236}">
                <a16:creationId xmlns:a16="http://schemas.microsoft.com/office/drawing/2014/main" id="{3694D099-0B9F-CD4F-9A7E-8C5D8C37C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957" y="5755934"/>
            <a:ext cx="1720850" cy="40005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4FDE0C7-F099-5648-B3BD-43978A2E71CE}"/>
              </a:ext>
            </a:extLst>
          </p:cNvPr>
          <p:cNvSpPr/>
          <p:nvPr/>
        </p:nvSpPr>
        <p:spPr>
          <a:xfrm>
            <a:off x="5264523" y="5380946"/>
            <a:ext cx="28761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Single-parameter</a:t>
            </a:r>
            <a:r>
              <a:rPr kumimoji="1" lang="zh-CN" altLang="en-US" sz="16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extension</a:t>
            </a:r>
            <a:endParaRPr lang="zh-CN" altLang="en-US" sz="1600" dirty="0">
              <a:solidFill>
                <a:srgbClr val="0091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8D2D8FE-0376-DC4F-84BC-1177342697DE}"/>
              </a:ext>
            </a:extLst>
          </p:cNvPr>
          <p:cNvSpPr txBox="1"/>
          <p:nvPr/>
        </p:nvSpPr>
        <p:spPr>
          <a:xfrm>
            <a:off x="9622536" y="5926817"/>
            <a:ext cx="24218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Gao,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Zhao,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 err="1">
                <a:solidFill>
                  <a:srgbClr val="941651"/>
                </a:solidFill>
              </a:rPr>
              <a:t>Xue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JCAP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2021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A909491-D094-674F-9108-F591746593C0}"/>
              </a:ext>
            </a:extLst>
          </p:cNvPr>
          <p:cNvSpPr/>
          <p:nvPr/>
        </p:nvSpPr>
        <p:spPr>
          <a:xfrm>
            <a:off x="8922597" y="5371869"/>
            <a:ext cx="26556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Two-parameter</a:t>
            </a:r>
            <a:r>
              <a:rPr kumimoji="1" lang="zh-CN" altLang="en-US" sz="16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extension</a:t>
            </a:r>
            <a:endParaRPr lang="zh-CN" altLang="en-US" sz="1600" dirty="0">
              <a:solidFill>
                <a:srgbClr val="0091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678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7A6D214-9CB4-D14B-BD77-C7DA28CE7FE2}"/>
              </a:ext>
            </a:extLst>
          </p:cNvPr>
          <p:cNvSpPr/>
          <p:nvPr/>
        </p:nvSpPr>
        <p:spPr>
          <a:xfrm>
            <a:off x="376981" y="287489"/>
            <a:ext cx="4955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Early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dark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energy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AC8B70A-0229-B742-9DAF-9DA714E01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84" y="796389"/>
            <a:ext cx="4564989" cy="26553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1709D2-9D14-4A4E-B3B0-1B54D26CA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702" y="3517284"/>
            <a:ext cx="1594622" cy="4939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8B7780B-0CF9-924E-B8A3-98DD280EE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499" y="4011193"/>
            <a:ext cx="1996808" cy="5209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D78CDB-36A5-7F41-A19F-AFB6E5264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373" y="756741"/>
            <a:ext cx="3966080" cy="38982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9215F33-7083-F44B-A74B-843374572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4453" y="909259"/>
            <a:ext cx="3082416" cy="297053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1467B74-8BBA-AD4C-84DA-0FC98E7AE333}"/>
              </a:ext>
            </a:extLst>
          </p:cNvPr>
          <p:cNvSpPr txBox="1"/>
          <p:nvPr/>
        </p:nvSpPr>
        <p:spPr>
          <a:xfrm>
            <a:off x="588060" y="4631453"/>
            <a:ext cx="11208758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Decreasing sound horizon (7%): early dark energy, after matter-radiation equality, before recombination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Early times like a cosmological constant, later rapidly dilutes away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Only affects physics before recombination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Fits better than SM and dark radiation (still </a:t>
            </a:r>
            <a:r>
              <a:rPr kumimoji="1"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σ</a:t>
            </a:r>
            <a:r>
              <a:rPr kumimoji="1" lang="el-GR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8</a:t>
            </a:r>
            <a:r>
              <a:rPr kumimoji="1"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problem)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Needs to be further tested: CMB polarization, low-l measurements, etc.</a:t>
            </a:r>
          </a:p>
        </p:txBody>
      </p:sp>
    </p:spTree>
    <p:extLst>
      <p:ext uri="{BB962C8B-B14F-4D97-AF65-F5344CB8AC3E}">
        <p14:creationId xmlns:p14="http://schemas.microsoft.com/office/powerpoint/2010/main" val="2508427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F84483E-7BC1-B748-A6B0-5090562285F5}"/>
              </a:ext>
            </a:extLst>
          </p:cNvPr>
          <p:cNvSpPr/>
          <p:nvPr/>
        </p:nvSpPr>
        <p:spPr>
          <a:xfrm>
            <a:off x="376981" y="287489"/>
            <a:ext cx="4955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Developing new cosmological probes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A1CAE0-EF01-644A-A692-A2965F0236C0}"/>
              </a:ext>
            </a:extLst>
          </p:cNvPr>
          <p:cNvSpPr txBox="1"/>
          <p:nvPr/>
        </p:nvSpPr>
        <p:spPr>
          <a:xfrm>
            <a:off x="491620" y="728450"/>
            <a:ext cx="11529803" cy="5217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Optical surveys still very important --- 4</a:t>
            </a:r>
            <a:r>
              <a:rPr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generation dark energy experiments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But still needs to develop new non-optical probes: larger survey volumes, avoiding systematics, breaking parameter degeneracies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 detection opened a new window to probe universe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Initiated multi-messenger astronomy era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Ground-based (10-1000Hz), space-based (milli-Hz band), PTA (nano-Hz band)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 siren cosmology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 sirens (bright, dark) --- BNS, NS-BH, MBHB, SMBHB (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inspiral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), EMRI, …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Radio astronomy brings new opportunities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HI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intensity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mapping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survey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FRB: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way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(dispersion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measure)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cosmic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constitutes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(baryon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density)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expansion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history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Redshift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drift: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real-time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cosmology,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optical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(ET)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+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radio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(SKA)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---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multi-band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observation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Supermassive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black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hole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shadow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---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ruler?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Synergy: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multi-messenger,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multi-wavelength,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combination</a:t>
            </a:r>
          </a:p>
        </p:txBody>
      </p:sp>
    </p:spTree>
    <p:extLst>
      <p:ext uri="{BB962C8B-B14F-4D97-AF65-F5344CB8AC3E}">
        <p14:creationId xmlns:p14="http://schemas.microsoft.com/office/powerpoint/2010/main" val="3753851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33B4DCC-7A6D-B241-8DE4-1591CF8BDFB0}"/>
              </a:ext>
            </a:extLst>
          </p:cNvPr>
          <p:cNvSpPr/>
          <p:nvPr/>
        </p:nvSpPr>
        <p:spPr>
          <a:xfrm>
            <a:off x="376981" y="287489"/>
            <a:ext cx="5297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&amp;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multi-messenger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astronomy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027E6AF-52FA-6A40-9527-CD131CE3E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496" y="656821"/>
            <a:ext cx="3697766" cy="24866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BF6DAD1-C088-654D-90CC-B295AD2D0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452" y="3335660"/>
            <a:ext cx="3900105" cy="25738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AF83B4-CEDF-ED4D-B484-621BF99C1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75" y="789375"/>
            <a:ext cx="2424128" cy="28079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E875BD-0732-9149-A6BC-DA405F8D1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035" y="787858"/>
            <a:ext cx="3729433" cy="2809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3DF135-45AD-5043-B5BF-414BA83B1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914" y="4283460"/>
            <a:ext cx="1453045" cy="1581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A0C653A-3625-EC4C-AD06-5724CBC32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275" y="3676901"/>
            <a:ext cx="1676800" cy="5107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D441766-D7DC-1A44-91A6-E4C84A26FC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6457" y="3614951"/>
            <a:ext cx="3214588" cy="4917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9F64CCA-E893-C14B-BB36-2F52ECF780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0575" y="4097678"/>
            <a:ext cx="2607836" cy="45659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19B7E4FF-161E-ED4D-AB2C-208176DEDDFD}"/>
              </a:ext>
            </a:extLst>
          </p:cNvPr>
          <p:cNvSpPr txBox="1"/>
          <p:nvPr/>
        </p:nvSpPr>
        <p:spPr>
          <a:xfrm>
            <a:off x="648082" y="4537473"/>
            <a:ext cx="7186252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siren: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amplitude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determines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luminosity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distance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(degenerate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inclination)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Advantage: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absolute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distance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measurement,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self-calibration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endParaRPr kumimoji="1" lang="en-US" altLang="zh-CN" sz="14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Multi-messenger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observation: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GW170817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(BNS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merger),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redshift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(low),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independent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measurement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Hubble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constant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Precision: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about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15%,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only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one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data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point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F1931BD-A7F3-8D46-BBF5-50A62CF5C1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7245" y="6032604"/>
            <a:ext cx="2019300" cy="23173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94BD28A-E0F3-9544-867B-4C5C0CB218EC}"/>
              </a:ext>
            </a:extLst>
          </p:cNvPr>
          <p:cNvSpPr txBox="1"/>
          <p:nvPr/>
        </p:nvSpPr>
        <p:spPr>
          <a:xfrm>
            <a:off x="10759456" y="5886859"/>
            <a:ext cx="10091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Nature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2017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D080CD7-2A4E-EB4B-906E-E3C1BD5F0755}"/>
              </a:ext>
            </a:extLst>
          </p:cNvPr>
          <p:cNvSpPr txBox="1"/>
          <p:nvPr/>
        </p:nvSpPr>
        <p:spPr>
          <a:xfrm>
            <a:off x="6787756" y="3605706"/>
            <a:ext cx="1096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b="1" dirty="0">
                <a:solidFill>
                  <a:srgbClr val="009193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z=0.009</a:t>
            </a:r>
            <a:endParaRPr kumimoji="1" lang="zh-CN" altLang="en-US" sz="1200" b="1" dirty="0">
              <a:solidFill>
                <a:srgbClr val="009193"/>
              </a:solidFill>
              <a:latin typeface="HanziPen SC" panose="03000300000000000000" pitchFamily="66" charset="-122"/>
              <a:ea typeface="HanziPen SC" panose="030003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0165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77577A3-34BC-064E-83AE-CC0513491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3" y="800266"/>
            <a:ext cx="4186866" cy="29667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0F3EC20-C0A2-FA43-8DAA-5D5203E3D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991" y="964890"/>
            <a:ext cx="3375589" cy="24613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491F08C-82D0-E94D-A931-ED760A195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948" y="964890"/>
            <a:ext cx="4204546" cy="232524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B90CD4D-4E31-B148-8F8D-9B28EFD0CA3E}"/>
              </a:ext>
            </a:extLst>
          </p:cNvPr>
          <p:cNvSpPr/>
          <p:nvPr/>
        </p:nvSpPr>
        <p:spPr>
          <a:xfrm>
            <a:off x="376980" y="287489"/>
            <a:ext cx="6202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sirens: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arbitrate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Hubble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tension?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8F5CC2A-A470-0645-85ED-78C2A9ADFF27}"/>
                  </a:ext>
                </a:extLst>
              </p:cNvPr>
              <p:cNvSpPr txBox="1"/>
              <p:nvPr/>
            </p:nvSpPr>
            <p:spPr>
              <a:xfrm>
                <a:off x="520353" y="3768611"/>
                <a:ext cx="11071840" cy="2332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SzPct val="80000"/>
                  <a:buFont typeface="Apple Color Emoji" pitchFamily="2" charset="0"/>
                  <a:buChar char="🍎"/>
                </a:pP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Advantage: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absolute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distance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measurement,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self-calibration</a:t>
                </a:r>
              </a:p>
              <a:p>
                <a:pPr marL="342900" indent="-342900">
                  <a:lnSpc>
                    <a:spcPct val="150000"/>
                  </a:lnSpc>
                  <a:buSzPct val="80000"/>
                  <a:buFont typeface="Apple Color Emoji" pitchFamily="2" charset="0"/>
                  <a:buChar char="🍎"/>
                </a:pP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Only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one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data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point: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about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15%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precision</a:t>
                </a:r>
              </a:p>
              <a:p>
                <a:pPr marL="342900" indent="-342900">
                  <a:lnSpc>
                    <a:spcPct val="150000"/>
                  </a:lnSpc>
                  <a:buSzPct val="80000"/>
                  <a:buFont typeface="Apple Color Emoji" pitchFamily="2" charset="0"/>
                  <a:buChar char="🍎"/>
                </a:pP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H</a:t>
                </a:r>
                <a:r>
                  <a:rPr kumimoji="1" lang="en-US" altLang="zh-CN" sz="1600" b="1" baseline="-25000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0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: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15%/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sz="1600" b="1" i="1">
                            <a:solidFill>
                              <a:srgbClr val="7979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sz="1600" b="1" i="0" smtClean="0">
                            <a:solidFill>
                              <a:srgbClr val="7979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𝐍</m:t>
                        </m:r>
                      </m:e>
                    </m:rad>
                    <m:r>
                      <a:rPr kumimoji="1" lang="en-US" altLang="zh-CN" sz="1600" b="1" i="0" smtClean="0">
                        <a:solidFill>
                          <a:srgbClr val="79797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zh-CN" altLang="en-US" sz="1600" b="1" i="0" smtClean="0">
                        <a:solidFill>
                          <a:srgbClr val="79797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N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is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standard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siren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(GW-EM)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event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number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detected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by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LIGO-Virgo</a:t>
                </a:r>
              </a:p>
              <a:p>
                <a:pPr marL="342900" indent="-342900">
                  <a:lnSpc>
                    <a:spcPct val="150000"/>
                  </a:lnSpc>
                  <a:buSzPct val="80000"/>
                  <a:buFont typeface="Apple Color Emoji" pitchFamily="2" charset="0"/>
                  <a:buChar char="🍎"/>
                </a:pP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N=50,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about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2%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precision,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comparable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current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distance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ladder</a:t>
                </a:r>
              </a:p>
              <a:p>
                <a:pPr marL="342900" indent="-342900">
                  <a:lnSpc>
                    <a:spcPct val="150000"/>
                  </a:lnSpc>
                  <a:buSzPct val="80000"/>
                  <a:buFont typeface="Apple Color Emoji" pitchFamily="2" charset="0"/>
                  <a:buChar char="🍎"/>
                </a:pP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+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KAGRA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&amp;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LIGO-India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(5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detector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network):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13%/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sz="1600" b="1" i="1">
                            <a:solidFill>
                              <a:srgbClr val="7979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sz="1600" b="1" i="0" smtClean="0">
                            <a:solidFill>
                              <a:srgbClr val="7979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𝐍</m:t>
                        </m:r>
                      </m:e>
                    </m:rad>
                  </m:oMath>
                </a14:m>
                <a:endParaRPr kumimoji="1" lang="en-US" altLang="zh-CN" sz="1600" b="1" dirty="0">
                  <a:solidFill>
                    <a:srgbClr val="797979"/>
                  </a:solidFill>
                  <a:latin typeface="Arial" panose="020B0604020202020204" pitchFamily="34" charset="0"/>
                  <a:ea typeface="HanziPen SC" panose="03000300000000000000" pitchFamily="66" charset="-122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buSzPct val="80000"/>
                  <a:buFont typeface="Apple Color Emoji" pitchFamily="2" charset="0"/>
                  <a:buChar char="🍎"/>
                </a:pP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Future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3</a:t>
                </a:r>
                <a:r>
                  <a:rPr kumimoji="1" lang="en-US" altLang="zh-CN" sz="1600" b="1" baseline="30000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rd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ground-based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GW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detectors: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Cosmic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Explorer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(CE)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&amp;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Einstein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Telescope</a:t>
                </a:r>
                <a:r>
                  <a:rPr kumimoji="1" lang="zh-CN" altLang="en-US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797979"/>
                    </a:solidFill>
                    <a:latin typeface="Arial" panose="020B0604020202020204" pitchFamily="34" charset="0"/>
                    <a:ea typeface="HanziPen SC" panose="03000300000000000000" pitchFamily="66" charset="-122"/>
                    <a:cs typeface="Arial" panose="020B0604020202020204" pitchFamily="34" charset="0"/>
                  </a:rPr>
                  <a:t>(ET)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8F5CC2A-A470-0645-85ED-78C2A9ADF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53" y="3768611"/>
                <a:ext cx="11071840" cy="2332305"/>
              </a:xfrm>
              <a:prstGeom prst="rect">
                <a:avLst/>
              </a:prstGeom>
              <a:blipFill>
                <a:blip r:embed="rId5"/>
                <a:stretch>
                  <a:fillRect l="-115" b="-27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1966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4B401B-AF6E-2B45-AA4A-3CC3156D8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59" y="2563544"/>
            <a:ext cx="4589705" cy="33975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D12709-DFE1-9045-B5EC-DD6904F89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816" y="2593146"/>
            <a:ext cx="4438584" cy="346209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803FD33-153C-6845-8363-2C2700B459D0}"/>
              </a:ext>
            </a:extLst>
          </p:cNvPr>
          <p:cNvSpPr/>
          <p:nvPr/>
        </p:nvSpPr>
        <p:spPr>
          <a:xfrm>
            <a:off x="367042" y="390000"/>
            <a:ext cx="8667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lang="en-US" altLang="zh-CN" b="1" baseline="-25000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precisely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measured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by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sirens: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How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long?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34F0E5E-FCDE-0542-8C58-E3009804F08A}"/>
              </a:ext>
            </a:extLst>
          </p:cNvPr>
          <p:cNvSpPr txBox="1"/>
          <p:nvPr/>
        </p:nvSpPr>
        <p:spPr>
          <a:xfrm>
            <a:off x="5715000" y="1086808"/>
            <a:ext cx="6162261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2%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5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years,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1%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10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years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2023,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50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events,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2%;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2026,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100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events,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about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1.3%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BBH,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counterpart,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but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statistical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method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used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6FD65CE-5F46-B349-8894-00C81DF08225}"/>
              </a:ext>
            </a:extLst>
          </p:cNvPr>
          <p:cNvSpPr txBox="1"/>
          <p:nvPr/>
        </p:nvSpPr>
        <p:spPr>
          <a:xfrm>
            <a:off x="9166308" y="6099640"/>
            <a:ext cx="10091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Nature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2018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  <p:pic>
        <p:nvPicPr>
          <p:cNvPr id="9" name="图片 8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D8538B7A-6AEB-BD4A-94C9-22337409B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62" y="896882"/>
            <a:ext cx="5180954" cy="15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24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表&#10;&#10;描述已自动生成">
            <a:extLst>
              <a:ext uri="{FF2B5EF4-FFF2-40B4-BE49-F238E27FC236}">
                <a16:creationId xmlns:a16="http://schemas.microsoft.com/office/drawing/2014/main" id="{A3D40ABF-3279-5F4D-8C88-E656F2F69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040" y="2778474"/>
            <a:ext cx="4245771" cy="3031389"/>
          </a:xfrm>
          <a:prstGeom prst="rect">
            <a:avLst/>
          </a:prstGeom>
        </p:spPr>
      </p:pic>
      <p:pic>
        <p:nvPicPr>
          <p:cNvPr id="5" name="图片 4" descr="图表, 直方图&#10;&#10;描述已自动生成">
            <a:extLst>
              <a:ext uri="{FF2B5EF4-FFF2-40B4-BE49-F238E27FC236}">
                <a16:creationId xmlns:a16="http://schemas.microsoft.com/office/drawing/2014/main" id="{D42B165E-EB20-6C4E-93DA-66EAC0670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612" y="2761696"/>
            <a:ext cx="4030466" cy="3031389"/>
          </a:xfrm>
          <a:prstGeom prst="rect">
            <a:avLst/>
          </a:prstGeom>
        </p:spPr>
      </p:pic>
      <p:pic>
        <p:nvPicPr>
          <p:cNvPr id="7" name="图片 6" descr="文本&#10;&#10;中度可信度描述已自动生成">
            <a:extLst>
              <a:ext uri="{FF2B5EF4-FFF2-40B4-BE49-F238E27FC236}">
                <a16:creationId xmlns:a16="http://schemas.microsoft.com/office/drawing/2014/main" id="{CA7F96EF-BB96-3340-B77D-8F4FD1EFA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1" y="804085"/>
            <a:ext cx="3546349" cy="1251921"/>
          </a:xfrm>
          <a:prstGeom prst="rect">
            <a:avLst/>
          </a:prstGeom>
        </p:spPr>
      </p:pic>
      <p:pic>
        <p:nvPicPr>
          <p:cNvPr id="4" name="图片 3" descr="图表, 雷达图&#10;&#10;描述已自动生成">
            <a:extLst>
              <a:ext uri="{FF2B5EF4-FFF2-40B4-BE49-F238E27FC236}">
                <a16:creationId xmlns:a16="http://schemas.microsoft.com/office/drawing/2014/main" id="{CF712C9C-7831-CC4B-A407-8564723CD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62" y="2203271"/>
            <a:ext cx="2426145" cy="360659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F026A9A-2DAC-2541-8C1A-6DF34CF05D89}"/>
              </a:ext>
            </a:extLst>
          </p:cNvPr>
          <p:cNvSpPr/>
          <p:nvPr/>
        </p:nvSpPr>
        <p:spPr>
          <a:xfrm>
            <a:off x="376980" y="287489"/>
            <a:ext cx="7027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GW170817: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superluminal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motion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jet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E863BFE-690F-4A45-8DF5-FCCDC6A155E5}"/>
              </a:ext>
            </a:extLst>
          </p:cNvPr>
          <p:cNvSpPr txBox="1"/>
          <p:nvPr/>
        </p:nvSpPr>
        <p:spPr>
          <a:xfrm>
            <a:off x="4326903" y="1146358"/>
            <a:ext cx="7132915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GW170817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radio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observation: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VLBI,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increase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angular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resolution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Improve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measurement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about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7%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future,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only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needs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15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data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points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(radio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imagining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&amp;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light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curve),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comparable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50-100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GW-EM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397E31D-523B-7F4F-8DA9-8E8C4DA145AD}"/>
              </a:ext>
            </a:extLst>
          </p:cNvPr>
          <p:cNvSpPr txBox="1"/>
          <p:nvPr/>
        </p:nvSpPr>
        <p:spPr>
          <a:xfrm>
            <a:off x="817818" y="5901194"/>
            <a:ext cx="28886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 err="1">
                <a:solidFill>
                  <a:srgbClr val="941651"/>
                </a:solidFill>
              </a:rPr>
              <a:t>Mooley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et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al.,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Nature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2018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C615617-2B29-2C45-B755-94AB6EA850ED}"/>
              </a:ext>
            </a:extLst>
          </p:cNvPr>
          <p:cNvSpPr txBox="1"/>
          <p:nvPr/>
        </p:nvSpPr>
        <p:spPr>
          <a:xfrm>
            <a:off x="9068499" y="5901194"/>
            <a:ext cx="2764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 err="1">
                <a:solidFill>
                  <a:srgbClr val="941651"/>
                </a:solidFill>
              </a:rPr>
              <a:t>Hotokezaka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et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al.,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Nature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Astronomy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2019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63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示&#10;&#10;描述已自动生成">
            <a:extLst>
              <a:ext uri="{FF2B5EF4-FFF2-40B4-BE49-F238E27FC236}">
                <a16:creationId xmlns:a16="http://schemas.microsoft.com/office/drawing/2014/main" id="{2AF5B18F-2344-A542-9B29-49F28D9EF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28" y="2555982"/>
            <a:ext cx="5033207" cy="3282526"/>
          </a:xfrm>
          <a:prstGeom prst="rect">
            <a:avLst/>
          </a:prstGeom>
        </p:spPr>
      </p:pic>
      <p:pic>
        <p:nvPicPr>
          <p:cNvPr id="5" name="图片 4" descr="图示, 直方图&#10;&#10;描述已自动生成">
            <a:extLst>
              <a:ext uri="{FF2B5EF4-FFF2-40B4-BE49-F238E27FC236}">
                <a16:creationId xmlns:a16="http://schemas.microsoft.com/office/drawing/2014/main" id="{672754D8-ACD1-F54C-8D34-34F79E14E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985" y="2555982"/>
            <a:ext cx="4502729" cy="3095013"/>
          </a:xfrm>
          <a:prstGeom prst="rect">
            <a:avLst/>
          </a:prstGeom>
        </p:spPr>
      </p:pic>
      <p:pic>
        <p:nvPicPr>
          <p:cNvPr id="7" name="图片 6" descr="文本&#10;&#10;描述已自动生成">
            <a:extLst>
              <a:ext uri="{FF2B5EF4-FFF2-40B4-BE49-F238E27FC236}">
                <a16:creationId xmlns:a16="http://schemas.microsoft.com/office/drawing/2014/main" id="{E6759337-F668-4340-A23E-4B3E531DE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679" y="466699"/>
            <a:ext cx="2454937" cy="17144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9F9395E-1A7A-1747-948B-9BA1CA617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639" y="2246054"/>
            <a:ext cx="3454977" cy="38646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A577659-2431-BF43-860C-33A5E5D88C99}"/>
              </a:ext>
            </a:extLst>
          </p:cNvPr>
          <p:cNvSpPr txBox="1"/>
          <p:nvPr/>
        </p:nvSpPr>
        <p:spPr>
          <a:xfrm>
            <a:off x="782028" y="710508"/>
            <a:ext cx="73301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Crisis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1990s: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inflation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prediction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</a:t>
            </a:r>
            <a:r>
              <a:rPr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Ω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=1)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conflicts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low-density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universe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observations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As early as 1995 (pre-precision cosmology era, COBE), value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 cosmological constant was speculated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Determining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𝛬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CDM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parameters (h=0.7, </a:t>
            </a:r>
            <a:r>
              <a:rPr kumimoji="1"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Ω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=0.35)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Cosmic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concordance! ---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How important to combine multiple observations!</a:t>
            </a:r>
            <a:endParaRPr lang="en-US" altLang="zh-CN" sz="16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A7D5BDE-6BEC-1B4D-BB0E-14C36A5BCF44}"/>
              </a:ext>
            </a:extLst>
          </p:cNvPr>
          <p:cNvSpPr/>
          <p:nvPr/>
        </p:nvSpPr>
        <p:spPr>
          <a:xfrm>
            <a:off x="645305" y="266644"/>
            <a:ext cx="71668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The</a:t>
            </a:r>
            <a:r>
              <a:rPr lang="zh-CN" altLang="en-US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cosmological</a:t>
            </a:r>
            <a:r>
              <a:rPr lang="zh-CN" altLang="en-US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constant</a:t>
            </a:r>
            <a:r>
              <a:rPr lang="zh-CN" altLang="en-US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&amp;</a:t>
            </a:r>
            <a:r>
              <a:rPr lang="zh-CN" altLang="en-US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cosmic</a:t>
            </a:r>
            <a:r>
              <a:rPr lang="zh-CN" altLang="en-US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concordance</a:t>
            </a:r>
            <a:endParaRPr lang="zh-CN" altLang="en-US" sz="2000" b="1" dirty="0">
              <a:solidFill>
                <a:srgbClr val="0432FF"/>
              </a:solidFill>
              <a:latin typeface="Helvetica" pitchFamily="2" charset="0"/>
              <a:ea typeface="HanziPen SC" panose="03000300000000000000" pitchFamily="66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31EC98E-E197-E34A-904A-FF5CB5E6FCDE}"/>
              </a:ext>
            </a:extLst>
          </p:cNvPr>
          <p:cNvSpPr/>
          <p:nvPr/>
        </p:nvSpPr>
        <p:spPr>
          <a:xfrm>
            <a:off x="1921293" y="5838508"/>
            <a:ext cx="3869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Concordance</a:t>
            </a:r>
            <a:r>
              <a:rPr lang="zh-CN" altLang="en-US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region:</a:t>
            </a:r>
            <a:r>
              <a:rPr lang="zh-CN" altLang="en-US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flat</a:t>
            </a:r>
            <a:r>
              <a:rPr lang="zh-CN" altLang="en-US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vs</a:t>
            </a:r>
            <a:r>
              <a:rPr lang="zh-CN" altLang="en-US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open</a:t>
            </a:r>
            <a:endParaRPr lang="zh-CN" altLang="en-US" sz="1600" dirty="0">
              <a:solidFill>
                <a:srgbClr val="929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B3B0605-388F-714E-B327-F8F42CB31BB9}"/>
              </a:ext>
            </a:extLst>
          </p:cNvPr>
          <p:cNvSpPr/>
          <p:nvPr/>
        </p:nvSpPr>
        <p:spPr>
          <a:xfrm>
            <a:off x="7479407" y="5791646"/>
            <a:ext cx="3869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COBE:</a:t>
            </a:r>
            <a:r>
              <a:rPr lang="zh-CN" altLang="en-US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small</a:t>
            </a:r>
            <a:r>
              <a:rPr lang="zh-CN" altLang="en-US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scales</a:t>
            </a:r>
            <a:r>
              <a:rPr lang="zh-CN" altLang="en-US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favor</a:t>
            </a:r>
            <a:r>
              <a:rPr lang="zh-CN" altLang="en-US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flat</a:t>
            </a:r>
            <a:r>
              <a:rPr lang="zh-CN" altLang="en-US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929000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model</a:t>
            </a:r>
            <a:endParaRPr lang="zh-CN" altLang="en-US" sz="1600" dirty="0">
              <a:solidFill>
                <a:srgbClr val="929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23AF53B-BF1E-F94C-86D3-92AA7E9E09CD}"/>
              </a:ext>
            </a:extLst>
          </p:cNvPr>
          <p:cNvSpPr/>
          <p:nvPr/>
        </p:nvSpPr>
        <p:spPr>
          <a:xfrm>
            <a:off x="9233452" y="6171985"/>
            <a:ext cx="20472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i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</a:t>
            </a:r>
            <a:r>
              <a:rPr lang="zh-CN" altLang="en-US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&gt;</a:t>
            </a:r>
            <a:r>
              <a:rPr lang="zh-CN" altLang="en-US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250</a:t>
            </a:r>
            <a:r>
              <a:rPr lang="zh-CN" altLang="en-US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(10-30</a:t>
            </a:r>
            <a:r>
              <a:rPr lang="zh-CN" altLang="en-US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arcmin)</a:t>
            </a:r>
            <a:endParaRPr lang="zh-CN" altLang="en-US" sz="1400" dirty="0">
              <a:solidFill>
                <a:srgbClr val="0091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194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593B7F2E-6A9B-E745-BF7E-5EAF38067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91" y="1028980"/>
            <a:ext cx="4249750" cy="1470548"/>
          </a:xfrm>
          <a:prstGeom prst="rect">
            <a:avLst/>
          </a:prstGeom>
        </p:spPr>
      </p:pic>
      <p:pic>
        <p:nvPicPr>
          <p:cNvPr id="5" name="图片 4" descr="图表, 散点图, 气泡图&#10;&#10;描述已自动生成">
            <a:extLst>
              <a:ext uri="{FF2B5EF4-FFF2-40B4-BE49-F238E27FC236}">
                <a16:creationId xmlns:a16="http://schemas.microsoft.com/office/drawing/2014/main" id="{62A36AD1-EDEF-E848-B4E7-63F05DE65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87" y="903437"/>
            <a:ext cx="6722723" cy="3729078"/>
          </a:xfrm>
          <a:prstGeom prst="rect">
            <a:avLst/>
          </a:prstGeom>
        </p:spPr>
      </p:pic>
      <p:pic>
        <p:nvPicPr>
          <p:cNvPr id="7" name="图片 6" descr="文本&#10;&#10;描述已自动生成">
            <a:extLst>
              <a:ext uri="{FF2B5EF4-FFF2-40B4-BE49-F238E27FC236}">
                <a16:creationId xmlns:a16="http://schemas.microsoft.com/office/drawing/2014/main" id="{EE229528-FF17-D645-B6F0-A7AEFE2C9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54" y="4901036"/>
            <a:ext cx="6051416" cy="81332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5B69209-17BA-BB47-B50A-ED4A0DCE367D}"/>
              </a:ext>
            </a:extLst>
          </p:cNvPr>
          <p:cNvSpPr/>
          <p:nvPr/>
        </p:nvSpPr>
        <p:spPr>
          <a:xfrm>
            <a:off x="376981" y="287489"/>
            <a:ext cx="69801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No other electromagnetic counterpart identified...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AA6B8CF-0C20-2D42-A462-DC39B7B24F12}"/>
              </a:ext>
            </a:extLst>
          </p:cNvPr>
          <p:cNvSpPr/>
          <p:nvPr/>
        </p:nvSpPr>
        <p:spPr>
          <a:xfrm>
            <a:off x="7068779" y="2672186"/>
            <a:ext cx="457988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LIGO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&amp;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Virgo’s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third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observing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run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(O3)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 second BNS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merger event, GW190425, with 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total mass of 3.4 solar masses (compared with 2.7 for GW170817), exceeds theoretical expectations;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all possible EM counterparts are excluded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First possible NS-BH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merger event, S190814bv, also has not identified an EM counterpart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8 NSBH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&amp; 6 BNS candidates and 388 candidate counterparts were announced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722A1C1-7A08-B641-8813-7E1AB0AD3AB5}"/>
              </a:ext>
            </a:extLst>
          </p:cNvPr>
          <p:cNvSpPr/>
          <p:nvPr/>
        </p:nvSpPr>
        <p:spPr>
          <a:xfrm>
            <a:off x="782685" y="5692453"/>
            <a:ext cx="6168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b="1" dirty="0">
                <a:solidFill>
                  <a:srgbClr val="009193"/>
                </a:solidFill>
                <a:latin typeface="HanziPen SC" panose="03000300000000000000" pitchFamily="66" charset="-122"/>
                <a:ea typeface="HanziPen SC" panose="03000300000000000000" pitchFamily="66" charset="-122"/>
                <a:cs typeface="Times New Roman" panose="02020603050405020304" pitchFamily="18" charset="0"/>
              </a:rPr>
              <a:t>面积越大，定位越准</a:t>
            </a:r>
            <a:endParaRPr kumimoji="1" lang="en-US" altLang="zh-CN" sz="1200" b="1" dirty="0">
              <a:solidFill>
                <a:srgbClr val="009193"/>
              </a:solidFill>
              <a:latin typeface="HanziPen SC" panose="03000300000000000000" pitchFamily="66" charset="-122"/>
              <a:ea typeface="HanziPen SC" panose="03000300000000000000" pitchFamily="66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b="1" dirty="0">
                <a:solidFill>
                  <a:srgbClr val="009193"/>
                </a:solidFill>
                <a:latin typeface="HanziPen SC" panose="03000300000000000000" pitchFamily="66" charset="-122"/>
                <a:ea typeface="HanziPen SC" panose="03000300000000000000" pitchFamily="66" charset="-122"/>
                <a:cs typeface="Times New Roman" panose="02020603050405020304" pitchFamily="18" charset="0"/>
              </a:rPr>
              <a:t>越不透明，置信度越大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199E57D-F709-EF4F-9961-0605795AE2A8}"/>
              </a:ext>
            </a:extLst>
          </p:cNvPr>
          <p:cNvSpPr txBox="1"/>
          <p:nvPr/>
        </p:nvSpPr>
        <p:spPr>
          <a:xfrm>
            <a:off x="5287902" y="4617521"/>
            <a:ext cx="17808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Nature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Astronomy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2020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41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048047C-5749-0844-BA80-BC5A004C5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627" y="1215012"/>
            <a:ext cx="3949034" cy="40703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8F54427-07C5-C948-B0E2-CC43629A4971}"/>
              </a:ext>
            </a:extLst>
          </p:cNvPr>
          <p:cNvSpPr/>
          <p:nvPr/>
        </p:nvSpPr>
        <p:spPr>
          <a:xfrm>
            <a:off x="295499" y="320349"/>
            <a:ext cx="10764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Future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precise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probe: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forecast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cosmological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estimation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sirens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D839270-901D-7346-AE67-D8E67E04E68C}"/>
              </a:ext>
            </a:extLst>
          </p:cNvPr>
          <p:cNvSpPr txBox="1"/>
          <p:nvPr/>
        </p:nvSpPr>
        <p:spPr>
          <a:xfrm>
            <a:off x="4672847" y="5333729"/>
            <a:ext cx="1698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b="1" dirty="0" err="1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wCDM</a:t>
            </a:r>
            <a:endParaRPr kumimoji="1" lang="zh-CN" altLang="en-US" sz="1600" b="1" dirty="0">
              <a:solidFill>
                <a:srgbClr val="009193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785C116-C65D-A14D-BC12-D0B43C8F3628}"/>
              </a:ext>
            </a:extLst>
          </p:cNvPr>
          <p:cNvSpPr txBox="1"/>
          <p:nvPr/>
        </p:nvSpPr>
        <p:spPr>
          <a:xfrm>
            <a:off x="295499" y="1215012"/>
            <a:ext cx="33819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系统字体常规体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Third generation ground-based detectors: Einstein Telescope,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as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example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1000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SS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data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10-yr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observation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Tight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constraints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on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kumimoji="1" lang="en-US" altLang="zh-CN" sz="14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zh-CN" altLang="en-US" sz="14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(ΛCDM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0.5%,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wCDM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0.8%)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using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solely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better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than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CBS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Constraints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on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other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parameters: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not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good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But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absolute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distance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measurement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is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rather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important: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breaking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degeneracies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CBS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Complementary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CBS: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orthogonal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space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Constraints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on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GW-only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not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good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(12%),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CBS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reaches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&lt;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4%;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CBS+GW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nearly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reach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1%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(precision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cosmology)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45DE0C8-DA22-284E-9E5D-8DA9177EA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661" y="1274456"/>
            <a:ext cx="4132331" cy="396086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3693E39-2FEE-E247-B7DB-AEF8462C9178}"/>
              </a:ext>
            </a:extLst>
          </p:cNvPr>
          <p:cNvSpPr txBox="1"/>
          <p:nvPr/>
        </p:nvSpPr>
        <p:spPr>
          <a:xfrm>
            <a:off x="8356725" y="5333729"/>
            <a:ext cx="2888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Holographic</a:t>
            </a:r>
            <a:r>
              <a:rPr kumimoji="1" lang="zh-CN" altLang="en-US" sz="16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dark</a:t>
            </a:r>
            <a:r>
              <a:rPr kumimoji="1" lang="zh-CN" altLang="en-US" sz="16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energy</a:t>
            </a:r>
            <a:endParaRPr kumimoji="1" lang="zh-CN" altLang="en-US" sz="1600" b="1" dirty="0">
              <a:solidFill>
                <a:srgbClr val="009193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26E51FF-234C-3D42-A795-B12DB572A6A0}"/>
              </a:ext>
            </a:extLst>
          </p:cNvPr>
          <p:cNvSpPr txBox="1"/>
          <p:nvPr/>
        </p:nvSpPr>
        <p:spPr>
          <a:xfrm>
            <a:off x="622852" y="5321790"/>
            <a:ext cx="2888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Zhang,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Wang,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PRD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2019</a:t>
            </a:r>
          </a:p>
          <a:p>
            <a:r>
              <a:rPr kumimoji="1" lang="en-US" altLang="zh-CN" sz="1100" dirty="0">
                <a:solidFill>
                  <a:srgbClr val="941651"/>
                </a:solidFill>
              </a:rPr>
              <a:t>Zhang,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 err="1">
                <a:solidFill>
                  <a:srgbClr val="941651"/>
                </a:solidFill>
              </a:rPr>
              <a:t>Jin</a:t>
            </a:r>
            <a:r>
              <a:rPr kumimoji="1" lang="en-US" altLang="zh-CN" sz="1100" dirty="0">
                <a:solidFill>
                  <a:srgbClr val="941651"/>
                </a:solidFill>
              </a:rPr>
              <a:t>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Qi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JCAP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2020</a:t>
            </a:r>
          </a:p>
          <a:p>
            <a:r>
              <a:rPr kumimoji="1" lang="en-US" altLang="zh-CN" sz="1100" dirty="0">
                <a:solidFill>
                  <a:srgbClr val="941651"/>
                </a:solidFill>
              </a:rPr>
              <a:t>Zhang,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Dong,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Qi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EPJC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2020</a:t>
            </a:r>
          </a:p>
          <a:p>
            <a:r>
              <a:rPr kumimoji="1" lang="en-US" altLang="zh-CN" sz="1100" dirty="0">
                <a:solidFill>
                  <a:srgbClr val="941651"/>
                </a:solidFill>
              </a:rPr>
              <a:t>Li,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He,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JCAP2020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22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9C9C02D-C862-B34C-8D60-AD4483C6E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31" y="870312"/>
            <a:ext cx="5465214" cy="41309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13E3462-23E3-414F-A1F6-5BDBA4911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502" y="986076"/>
            <a:ext cx="4584567" cy="32000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554C580-A13B-0B48-A654-F1DB04EFC2A1}"/>
              </a:ext>
            </a:extLst>
          </p:cNvPr>
          <p:cNvSpPr txBox="1"/>
          <p:nvPr/>
        </p:nvSpPr>
        <p:spPr>
          <a:xfrm>
            <a:off x="1022946" y="5011312"/>
            <a:ext cx="97632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Cosmic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Explorer: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siren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observation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endParaRPr kumimoji="1" lang="en-US" altLang="zh-CN" sz="16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various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dark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energy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models,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degeneracies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CBS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broken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better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siren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cosmology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67B3F43-EA73-F64F-A157-185612C7A644}"/>
              </a:ext>
            </a:extLst>
          </p:cNvPr>
          <p:cNvSpPr txBox="1"/>
          <p:nvPr/>
        </p:nvSpPr>
        <p:spPr>
          <a:xfrm>
            <a:off x="8927883" y="4492751"/>
            <a:ext cx="28886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 err="1">
                <a:solidFill>
                  <a:srgbClr val="941651"/>
                </a:solidFill>
              </a:rPr>
              <a:t>Jin</a:t>
            </a:r>
            <a:r>
              <a:rPr kumimoji="1" lang="en-US" altLang="zh-CN" sz="1100" dirty="0">
                <a:solidFill>
                  <a:srgbClr val="941651"/>
                </a:solidFill>
              </a:rPr>
              <a:t>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He,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Xu,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JCAP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2020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A47CE6E-5A66-844A-B2A3-5BC198881776}"/>
              </a:ext>
            </a:extLst>
          </p:cNvPr>
          <p:cNvSpPr/>
          <p:nvPr/>
        </p:nvSpPr>
        <p:spPr>
          <a:xfrm>
            <a:off x="295499" y="320349"/>
            <a:ext cx="10764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Future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new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probe: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forecast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cosmological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estimation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sirens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152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F94D727-E230-B645-B590-5DCB7947A92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84500" y="1130219"/>
            <a:ext cx="2854283" cy="2535037"/>
          </a:xfrm>
          <a:prstGeom prst="rect">
            <a:avLst/>
          </a:prstGeom>
          <a:ln w="38100"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AD86B9-7061-4F4F-9794-AC4DEACCF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133" y="5997182"/>
            <a:ext cx="1631613" cy="4288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9BD31E3-9E89-6C47-BF76-7C6E3348F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433" y="1047496"/>
            <a:ext cx="6798361" cy="261776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4D71CD7-92E7-E240-9083-CB13CCE5A0EC}"/>
              </a:ext>
            </a:extLst>
          </p:cNvPr>
          <p:cNvSpPr txBox="1"/>
          <p:nvPr/>
        </p:nvSpPr>
        <p:spPr>
          <a:xfrm>
            <a:off x="4651077" y="4363729"/>
            <a:ext cx="7251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Also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take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example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Comparison: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Planck+BAO+SN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&amp;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Planck+BAO+SN+GW</a:t>
            </a:r>
            <a:endParaRPr kumimoji="1" lang="en-US" altLang="zh-CN" sz="16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help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reduce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upper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limits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14%,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8%,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10%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NH,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IH,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DH,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respectively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also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help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break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degeneracies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between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∑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</a:t>
            </a:r>
            <a:r>
              <a:rPr kumimoji="1" lang="zh-CN" altLang="en-US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𝜈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other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5C77ABD-DDFA-214D-BA9A-D12082E4EC17}"/>
              </a:ext>
            </a:extLst>
          </p:cNvPr>
          <p:cNvSpPr/>
          <p:nvPr/>
        </p:nvSpPr>
        <p:spPr>
          <a:xfrm>
            <a:off x="376980" y="367001"/>
            <a:ext cx="8876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Future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new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probe: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constraints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on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neutrino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mass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using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sirens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AB1B1C1-1C4E-F84B-B318-498F05D876A3}"/>
              </a:ext>
            </a:extLst>
          </p:cNvPr>
          <p:cNvSpPr txBox="1"/>
          <p:nvPr/>
        </p:nvSpPr>
        <p:spPr>
          <a:xfrm>
            <a:off x="4651077" y="3853660"/>
            <a:ext cx="725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</a:t>
            </a:r>
            <a:r>
              <a:rPr kumimoji="1" lang="zh-CN" altLang="en-US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improve</a:t>
            </a:r>
            <a:r>
              <a:rPr kumimoji="1" lang="zh-CN" altLang="en-US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constraints</a:t>
            </a:r>
            <a:r>
              <a:rPr kumimoji="1" lang="zh-CN" altLang="en-US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on</a:t>
            </a:r>
            <a:r>
              <a:rPr kumimoji="1" lang="zh-CN" altLang="en-US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neutrino</a:t>
            </a:r>
            <a:r>
              <a:rPr kumimoji="1" lang="zh-CN" altLang="en-US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mass</a:t>
            </a:r>
            <a:r>
              <a:rPr kumimoji="1" lang="zh-CN" altLang="en-US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by</a:t>
            </a:r>
            <a:r>
              <a:rPr kumimoji="1" lang="zh-CN" altLang="en-US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about</a:t>
            </a:r>
            <a:r>
              <a:rPr kumimoji="1" lang="zh-CN" altLang="en-US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10%</a:t>
            </a:r>
            <a:endParaRPr kumimoji="1" lang="zh-CN" altLang="en-US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179DD0C-7E15-3941-B14B-A9523627A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798" y="3706617"/>
            <a:ext cx="3326635" cy="263766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DB1EF60-0A32-644E-9FED-1CC426D842F7}"/>
              </a:ext>
            </a:extLst>
          </p:cNvPr>
          <p:cNvSpPr txBox="1"/>
          <p:nvPr/>
        </p:nvSpPr>
        <p:spPr>
          <a:xfrm>
            <a:off x="9056957" y="3592050"/>
            <a:ext cx="25662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Wang,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PLB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2018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35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77332D-90AA-F142-B883-7EEAE5397C83}"/>
              </a:ext>
            </a:extLst>
          </p:cNvPr>
          <p:cNvSpPr/>
          <p:nvPr/>
        </p:nvSpPr>
        <p:spPr>
          <a:xfrm>
            <a:off x="376981" y="287489"/>
            <a:ext cx="56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Space-based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observatories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531B4C9-5AF0-144C-9395-73A879AC0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039" y="855202"/>
            <a:ext cx="2558906" cy="22326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97D5C2B-AB2E-CD4C-ACFA-896D24E22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914" y="796784"/>
            <a:ext cx="4731798" cy="47151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1F14545-2136-7949-8548-8775B873D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895" y="855202"/>
            <a:ext cx="2663067" cy="230067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5AA1CA4-3747-9D4A-9DA9-CBE7DE2CAD58}"/>
              </a:ext>
            </a:extLst>
          </p:cNvPr>
          <p:cNvSpPr txBox="1"/>
          <p:nvPr/>
        </p:nvSpPr>
        <p:spPr>
          <a:xfrm>
            <a:off x="662502" y="3374132"/>
            <a:ext cx="60494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Low-frequency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mHz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-band):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10</a:t>
            </a:r>
            <a:r>
              <a:rPr kumimoji="1"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-4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Hz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-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10</a:t>
            </a:r>
            <a:r>
              <a:rPr kumimoji="1"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-1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Hz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MBHB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mergers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(total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mass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10</a:t>
            </a:r>
            <a:r>
              <a:rPr kumimoji="1"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4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-10</a:t>
            </a:r>
            <a:r>
              <a:rPr kumimoji="1"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8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solar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masses),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EMRIs,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white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dwarf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binaries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MW,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…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China’s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projects: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Taiji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&amp;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TianQin</a:t>
            </a:r>
            <a:endParaRPr kumimoji="1" lang="en-US" altLang="zh-CN" sz="16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3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models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MBHB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population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counterparts: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radio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&amp;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optical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bands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(SKA,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E-ELT)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Capability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cosmological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weak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---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few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sources,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weak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lensing,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…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But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still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effectively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break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degeneracies: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useful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studying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dark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energy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DF0D253-9991-B74E-829B-FD2D0F71B1E9}"/>
              </a:ext>
            </a:extLst>
          </p:cNvPr>
          <p:cNvSpPr txBox="1"/>
          <p:nvPr/>
        </p:nvSpPr>
        <p:spPr>
          <a:xfrm>
            <a:off x="8659201" y="5603509"/>
            <a:ext cx="3256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Zhao,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Wang,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Science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Bulletin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2020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56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D1AD7E6-A4EF-3744-ADBE-D252376A8EAE}"/>
              </a:ext>
            </a:extLst>
          </p:cNvPr>
          <p:cNvSpPr/>
          <p:nvPr/>
        </p:nvSpPr>
        <p:spPr>
          <a:xfrm>
            <a:off x="376981" y="287489"/>
            <a:ext cx="56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LISA-Taiji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network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pic>
        <p:nvPicPr>
          <p:cNvPr id="4" name="图片 3" descr="电脑游戏的截图&#10;&#10;中度可信度描述已自动生成">
            <a:extLst>
              <a:ext uri="{FF2B5EF4-FFF2-40B4-BE49-F238E27FC236}">
                <a16:creationId xmlns:a16="http://schemas.microsoft.com/office/drawing/2014/main" id="{F5C1272B-0A48-D64E-86FC-173F081EB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96" y="732212"/>
            <a:ext cx="5159753" cy="3612474"/>
          </a:xfrm>
          <a:prstGeom prst="rect">
            <a:avLst/>
          </a:prstGeom>
        </p:spPr>
      </p:pic>
      <p:pic>
        <p:nvPicPr>
          <p:cNvPr id="6" name="图片 5" descr="图表&#10;&#10;描述已自动生成">
            <a:extLst>
              <a:ext uri="{FF2B5EF4-FFF2-40B4-BE49-F238E27FC236}">
                <a16:creationId xmlns:a16="http://schemas.microsoft.com/office/drawing/2014/main" id="{78F855C4-F36E-204E-A9DE-8C22FE006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6377"/>
            <a:ext cx="5595154" cy="39346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33570A-6455-8944-BDB3-AA73273D4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361" y="4541033"/>
            <a:ext cx="5292171" cy="857596"/>
          </a:xfrm>
          <a:prstGeom prst="rect">
            <a:avLst/>
          </a:prstGeom>
        </p:spPr>
      </p:pic>
      <p:pic>
        <p:nvPicPr>
          <p:cNvPr id="8" name="图片 7" descr="文本&#10;&#10;描述已自动生成">
            <a:extLst>
              <a:ext uri="{FF2B5EF4-FFF2-40B4-BE49-F238E27FC236}">
                <a16:creationId xmlns:a16="http://schemas.microsoft.com/office/drawing/2014/main" id="{EDB27D98-C5EF-8148-8223-E331111F9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96" y="4541033"/>
            <a:ext cx="5092641" cy="88504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5CAD803-65F3-DE49-9113-C9835D415C73}"/>
              </a:ext>
            </a:extLst>
          </p:cNvPr>
          <p:cNvSpPr txBox="1"/>
          <p:nvPr/>
        </p:nvSpPr>
        <p:spPr>
          <a:xfrm>
            <a:off x="558276" y="5498020"/>
            <a:ext cx="11348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Accurate location of sources is important: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host galaxy identification, redshift measurements, standard sirens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 network can effectively help to improve the sky location capability of GW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sources (MBHB)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Configuration angle of 40 degrees can effectively help to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locate GW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sources quickly and accurately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15A5A30-1B96-F94B-8237-C6C81E90D180}"/>
              </a:ext>
            </a:extLst>
          </p:cNvPr>
          <p:cNvSpPr txBox="1"/>
          <p:nvPr/>
        </p:nvSpPr>
        <p:spPr>
          <a:xfrm>
            <a:off x="9248606" y="395211"/>
            <a:ext cx="2442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 err="1">
                <a:solidFill>
                  <a:srgbClr val="941651"/>
                </a:solidFill>
              </a:rPr>
              <a:t>Ruan</a:t>
            </a:r>
            <a:r>
              <a:rPr kumimoji="1" lang="en-US" altLang="zh-CN" sz="1100" dirty="0">
                <a:solidFill>
                  <a:srgbClr val="941651"/>
                </a:solidFill>
              </a:rPr>
              <a:t>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Liu,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Guo,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Wu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Cai,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NA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2020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79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表格&#10;&#10;描述已自动生成">
            <a:extLst>
              <a:ext uri="{FF2B5EF4-FFF2-40B4-BE49-F238E27FC236}">
                <a16:creationId xmlns:a16="http://schemas.microsoft.com/office/drawing/2014/main" id="{1DAA2509-52F6-FC4E-B6DD-34800C047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38" y="4168570"/>
            <a:ext cx="3982149" cy="137427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B7E430E-F7A4-0342-B179-31BF5C044BE9}"/>
              </a:ext>
            </a:extLst>
          </p:cNvPr>
          <p:cNvSpPr txBox="1"/>
          <p:nvPr/>
        </p:nvSpPr>
        <p:spPr>
          <a:xfrm>
            <a:off x="4706706" y="4223722"/>
            <a:ext cx="7148336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network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helpful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improving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SNR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location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accuracy,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thus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more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counterparts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detected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(number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doubled)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SNR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improved,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thus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higher-z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events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detected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Luminosity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distance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measurement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accuracy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improved</a:t>
            </a:r>
          </a:p>
        </p:txBody>
      </p:sp>
      <p:pic>
        <p:nvPicPr>
          <p:cNvPr id="7" name="图片 6" descr="图表, 散点图&#10;&#10;描述已自动生成">
            <a:extLst>
              <a:ext uri="{FF2B5EF4-FFF2-40B4-BE49-F238E27FC236}">
                <a16:creationId xmlns:a16="http://schemas.microsoft.com/office/drawing/2014/main" id="{CC4C062E-B6D1-9F44-8CD8-509E452D7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32" y="919845"/>
            <a:ext cx="4087886" cy="2983687"/>
          </a:xfrm>
          <a:prstGeom prst="rect">
            <a:avLst/>
          </a:prstGeom>
        </p:spPr>
      </p:pic>
      <p:pic>
        <p:nvPicPr>
          <p:cNvPr id="9" name="图片 8" descr="图表, 箱线图&#10;&#10;描述已自动生成">
            <a:extLst>
              <a:ext uri="{FF2B5EF4-FFF2-40B4-BE49-F238E27FC236}">
                <a16:creationId xmlns:a16="http://schemas.microsoft.com/office/drawing/2014/main" id="{61821381-D279-4942-A9BE-F544A590D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280" y="921858"/>
            <a:ext cx="3913677" cy="2888024"/>
          </a:xfrm>
          <a:prstGeom prst="rect">
            <a:avLst/>
          </a:prstGeom>
        </p:spPr>
      </p:pic>
      <p:pic>
        <p:nvPicPr>
          <p:cNvPr id="12" name="图片 11" descr="图表, 散点图&#10;&#10;描述已自动生成">
            <a:extLst>
              <a:ext uri="{FF2B5EF4-FFF2-40B4-BE49-F238E27FC236}">
                <a16:creationId xmlns:a16="http://schemas.microsoft.com/office/drawing/2014/main" id="{44E7D97F-B5B6-D147-95C3-D129E7D11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735" y="931649"/>
            <a:ext cx="3963517" cy="298368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6A34F09-269B-DD44-BDF7-4B5B6A13A2E9}"/>
              </a:ext>
            </a:extLst>
          </p:cNvPr>
          <p:cNvSpPr txBox="1"/>
          <p:nvPr/>
        </p:nvSpPr>
        <p:spPr>
          <a:xfrm>
            <a:off x="3434960" y="3059668"/>
            <a:ext cx="60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GW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21F13C9-DD08-DC41-A472-70FADE7BBFF2}"/>
              </a:ext>
            </a:extLst>
          </p:cNvPr>
          <p:cNvSpPr txBox="1"/>
          <p:nvPr/>
        </p:nvSpPr>
        <p:spPr>
          <a:xfrm>
            <a:off x="10806418" y="2984094"/>
            <a:ext cx="1048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GW-EM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32190DD-6DB1-984C-806F-44B8BCE0E080}"/>
              </a:ext>
            </a:extLst>
          </p:cNvPr>
          <p:cNvSpPr txBox="1"/>
          <p:nvPr/>
        </p:nvSpPr>
        <p:spPr>
          <a:xfrm>
            <a:off x="565338" y="5683453"/>
            <a:ext cx="3092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Wang,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 err="1">
                <a:solidFill>
                  <a:srgbClr val="941651"/>
                </a:solidFill>
              </a:rPr>
              <a:t>Jin</a:t>
            </a:r>
            <a:r>
              <a:rPr kumimoji="1" lang="en-US" altLang="zh-CN" sz="1100" dirty="0">
                <a:solidFill>
                  <a:srgbClr val="941651"/>
                </a:solidFill>
              </a:rPr>
              <a:t>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SCPMA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2021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06C6018-8BD1-AE41-8B49-9FE50B5E9AD6}"/>
              </a:ext>
            </a:extLst>
          </p:cNvPr>
          <p:cNvSpPr/>
          <p:nvPr/>
        </p:nvSpPr>
        <p:spPr>
          <a:xfrm>
            <a:off x="529381" y="439889"/>
            <a:ext cx="56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LISA-Taiji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network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517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表, 漏斗图&#10;&#10;描述已自动生成">
            <a:extLst>
              <a:ext uri="{FF2B5EF4-FFF2-40B4-BE49-F238E27FC236}">
                <a16:creationId xmlns:a16="http://schemas.microsoft.com/office/drawing/2014/main" id="{B9D56E3E-1EBC-FD48-B4CA-7160F7B4C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1" y="696659"/>
            <a:ext cx="5244173" cy="4052874"/>
          </a:xfrm>
          <a:prstGeom prst="rect">
            <a:avLst/>
          </a:prstGeom>
        </p:spPr>
      </p:pic>
      <p:pic>
        <p:nvPicPr>
          <p:cNvPr id="6" name="图片 5" descr="图表&#10;&#10;描述已自动生成">
            <a:extLst>
              <a:ext uri="{FF2B5EF4-FFF2-40B4-BE49-F238E27FC236}">
                <a16:creationId xmlns:a16="http://schemas.microsoft.com/office/drawing/2014/main" id="{BDD75E60-EB89-E743-B427-4B4F735FA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577" y="765372"/>
            <a:ext cx="5220597" cy="39154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A3323AE-5A7F-BF49-830E-546260592464}"/>
              </a:ext>
            </a:extLst>
          </p:cNvPr>
          <p:cNvSpPr txBox="1"/>
          <p:nvPr/>
        </p:nvSpPr>
        <p:spPr>
          <a:xfrm>
            <a:off x="916910" y="4819333"/>
            <a:ext cx="10358180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Much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tighter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constraints,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compared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solely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using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Taiji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using 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network can reach nearly 1%, higher than using Taiji alone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60% 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+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network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reaches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4%,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comparable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CMB+BAO+SN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Even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dark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energy,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LISA-Taiji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network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comparable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BAO+SN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4C827CF-8F67-F84B-BA61-9DB23EDFA7C6}"/>
              </a:ext>
            </a:extLst>
          </p:cNvPr>
          <p:cNvSpPr txBox="1"/>
          <p:nvPr/>
        </p:nvSpPr>
        <p:spPr>
          <a:xfrm>
            <a:off x="8915180" y="4618728"/>
            <a:ext cx="26497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Wang,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 err="1">
                <a:solidFill>
                  <a:srgbClr val="941651"/>
                </a:solidFill>
              </a:rPr>
              <a:t>Jin</a:t>
            </a:r>
            <a:r>
              <a:rPr kumimoji="1" lang="en-US" altLang="zh-CN" sz="1100" dirty="0">
                <a:solidFill>
                  <a:srgbClr val="941651"/>
                </a:solidFill>
              </a:rPr>
              <a:t>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SCPMA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2021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3FF1C5B-A960-954F-BF32-95B0A7D7D1BB}"/>
              </a:ext>
            </a:extLst>
          </p:cNvPr>
          <p:cNvSpPr/>
          <p:nvPr/>
        </p:nvSpPr>
        <p:spPr>
          <a:xfrm>
            <a:off x="529381" y="390194"/>
            <a:ext cx="56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LISA-Taiji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network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217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4" t="61200" b="10171"/>
          <a:stretch/>
        </p:blipFill>
        <p:spPr>
          <a:xfrm>
            <a:off x="7361284" y="4456106"/>
            <a:ext cx="2163717" cy="196338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8" t="18665" b="4925"/>
          <a:stretch/>
        </p:blipFill>
        <p:spPr>
          <a:xfrm>
            <a:off x="328160" y="661568"/>
            <a:ext cx="9144000" cy="498817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690548" y="5814214"/>
            <a:ext cx="6494700" cy="520623"/>
            <a:chOff x="22429" y="5924572"/>
            <a:chExt cx="6494700" cy="520623"/>
          </a:xfrm>
        </p:grpSpPr>
        <p:sp>
          <p:nvSpPr>
            <p:cNvPr id="5" name="矩形 4"/>
            <p:cNvSpPr/>
            <p:nvPr/>
          </p:nvSpPr>
          <p:spPr>
            <a:xfrm>
              <a:off x="22429" y="5929324"/>
              <a:ext cx="65479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主管：</a:t>
              </a:r>
              <a:endParaRPr lang="zh-CN" altLang="en-US" sz="12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259633" y="5924573"/>
              <a:ext cx="64807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主办：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3942425" y="5924572"/>
              <a:ext cx="84559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出版：</a:t>
              </a: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3779912" y="6164320"/>
              <a:ext cx="0" cy="279045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187624" y="6160481"/>
              <a:ext cx="0" cy="279045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4" t="25958" b="25233"/>
            <a:stretch/>
          </p:blipFill>
          <p:spPr>
            <a:xfrm>
              <a:off x="4067944" y="6190748"/>
              <a:ext cx="1437263" cy="246154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148480" y="6206322"/>
              <a:ext cx="895128" cy="238873"/>
              <a:chOff x="1827741" y="5580932"/>
              <a:chExt cx="1543200" cy="359060"/>
            </a:xfrm>
          </p:grpSpPr>
          <p:pic>
            <p:nvPicPr>
              <p:cNvPr id="12" name="图片 11" descr="2988346105_741355f9e5_z.jpg"/>
              <p:cNvPicPr>
                <a:picLocks noChangeAspect="1"/>
              </p:cNvPicPr>
              <p:nvPr/>
            </p:nvPicPr>
            <p:blipFill>
              <a:blip r:embed="rId6" cstate="print"/>
              <a:srcRect l="18025" t="59774" r="10579"/>
              <a:stretch>
                <a:fillRect/>
              </a:stretch>
            </p:blipFill>
            <p:spPr>
              <a:xfrm>
                <a:off x="2223605" y="5580932"/>
                <a:ext cx="1147336" cy="359060"/>
              </a:xfrm>
              <a:prstGeom prst="rect">
                <a:avLst/>
              </a:prstGeom>
            </p:spPr>
          </p:pic>
          <p:pic>
            <p:nvPicPr>
              <p:cNvPr id="13" name="图片 12" descr="2988346105_741355f9e5_z.jpg"/>
              <p:cNvPicPr>
                <a:picLocks noChangeAspect="1"/>
              </p:cNvPicPr>
              <p:nvPr/>
            </p:nvPicPr>
            <p:blipFill>
              <a:blip r:embed="rId7" cstate="print"/>
              <a:srcRect l="32654" r="29074" b="35269"/>
              <a:stretch>
                <a:fillRect/>
              </a:stretch>
            </p:blipFill>
            <p:spPr>
              <a:xfrm>
                <a:off x="1827741" y="5580932"/>
                <a:ext cx="395865" cy="359060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1331640" y="6205538"/>
              <a:ext cx="2167034" cy="239656"/>
              <a:chOff x="1844041" y="6098092"/>
              <a:chExt cx="3750519" cy="422763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1844041" y="6098092"/>
                <a:ext cx="1543207" cy="422763"/>
                <a:chOff x="1827741" y="5619658"/>
                <a:chExt cx="1543207" cy="359063"/>
              </a:xfrm>
            </p:grpSpPr>
            <p:pic>
              <p:nvPicPr>
                <p:cNvPr id="17" name="图片 16" descr="2988346105_741355f9e5_z.jpg"/>
                <p:cNvPicPr>
                  <a:picLocks noChangeAspect="1"/>
                </p:cNvPicPr>
                <p:nvPr/>
              </p:nvPicPr>
              <p:blipFill>
                <a:blip r:embed="rId6" cstate="print"/>
                <a:srcRect l="18025" t="59774" r="10579"/>
                <a:stretch>
                  <a:fillRect/>
                </a:stretch>
              </p:blipFill>
              <p:spPr>
                <a:xfrm>
                  <a:off x="2223606" y="5619658"/>
                  <a:ext cx="1147342" cy="359063"/>
                </a:xfrm>
                <a:prstGeom prst="rect">
                  <a:avLst/>
                </a:prstGeom>
              </p:spPr>
            </p:pic>
            <p:pic>
              <p:nvPicPr>
                <p:cNvPr id="18" name="图片 17" descr="2988346105_741355f9e5_z.jpg"/>
                <p:cNvPicPr>
                  <a:picLocks noChangeAspect="1"/>
                </p:cNvPicPr>
                <p:nvPr/>
              </p:nvPicPr>
              <p:blipFill>
                <a:blip r:embed="rId7" cstate="print"/>
                <a:srcRect l="32654" r="29074" b="35269"/>
                <a:stretch>
                  <a:fillRect/>
                </a:stretch>
              </p:blipFill>
              <p:spPr>
                <a:xfrm>
                  <a:off x="1827741" y="5619661"/>
                  <a:ext cx="395865" cy="359060"/>
                </a:xfrm>
                <a:prstGeom prst="rect">
                  <a:avLst/>
                </a:prstGeom>
              </p:spPr>
            </p:pic>
          </p:grpSp>
          <p:pic>
            <p:nvPicPr>
              <p:cNvPr id="16" name="图片 15"/>
              <p:cNvPicPr/>
              <p:nvPr/>
            </p:nvPicPr>
            <p:blipFill>
              <a:blip r:embed="rId8" cstate="print"/>
              <a:srcRect l="7286" t="20229" r="54846" b="71286"/>
              <a:stretch>
                <a:fillRect/>
              </a:stretch>
            </p:blipFill>
            <p:spPr bwMode="auto">
              <a:xfrm>
                <a:off x="3624850" y="6098096"/>
                <a:ext cx="1969710" cy="3924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" name="图片 18" descr="u=3370213397,3774613155&amp;fm=23&amp;gp=0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03275" y="6187459"/>
              <a:ext cx="913854" cy="243906"/>
            </a:xfrm>
            <a:prstGeom prst="rect">
              <a:avLst/>
            </a:prstGeom>
          </p:spPr>
        </p:pic>
      </p:grpSp>
      <p:sp>
        <p:nvSpPr>
          <p:cNvPr id="32" name="矩形 31"/>
          <p:cNvSpPr/>
          <p:nvPr/>
        </p:nvSpPr>
        <p:spPr>
          <a:xfrm>
            <a:off x="2719840" y="366314"/>
            <a:ext cx="6337617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1750">
              <a:spcAft>
                <a:spcPts val="1200"/>
              </a:spcAft>
            </a:pPr>
            <a:r>
              <a:rPr lang="zh-CN" altLang="en-US" sz="1600" b="1" dirty="0">
                <a:solidFill>
                  <a:srgbClr val="B6434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英文版：</a:t>
            </a: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Science China Physics, Mechanics &amp; Astronomy</a:t>
            </a:r>
            <a:endParaRPr lang="en-US" altLang="zh-CN" sz="15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88000" indent="-108000">
              <a:spcBef>
                <a:spcPts val="6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CN" altLang="en-US" sz="16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影响因子</a:t>
            </a:r>
            <a:r>
              <a:rPr lang="en-US" altLang="zh-CN" sz="16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5.122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,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JCR</a:t>
            </a:r>
            <a:r>
              <a:rPr lang="zh-CN" altLang="en-US" sz="16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物理综合类</a:t>
            </a:r>
            <a:r>
              <a:rPr lang="en-US" altLang="zh-CN" sz="16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Q1</a:t>
            </a:r>
            <a:r>
              <a:rPr lang="zh-CN" altLang="en-US" sz="16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区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, </a:t>
            </a:r>
            <a:r>
              <a:rPr lang="zh-CN" altLang="en-US" sz="16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中国科学院文献情报中心期刊分区表物理综合类</a:t>
            </a:r>
            <a:r>
              <a:rPr lang="en-US" altLang="zh-CN" sz="16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</a:t>
            </a:r>
            <a:r>
              <a:rPr lang="zh-CN" altLang="en-US" sz="16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区</a:t>
            </a:r>
            <a:r>
              <a:rPr lang="en-US" altLang="zh-CN" sz="16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Top</a:t>
            </a:r>
            <a:endParaRPr lang="en-US" altLang="zh-CN" sz="1600" b="1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288000" indent="-108000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zh-CN" sz="16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Editor’s Focus</a:t>
            </a: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栏目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: </a:t>
            </a: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瞄准</a:t>
            </a:r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PRL</a:t>
            </a:r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录用</a:t>
            </a: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水平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, </a:t>
            </a: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快审快发</a:t>
            </a:r>
            <a:endParaRPr lang="en-US" altLang="zh-CN" sz="1600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288000" indent="-10800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接受后</a:t>
            </a:r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实时在线</a:t>
            </a: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预出版，优秀成果</a:t>
            </a:r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限时免费</a:t>
            </a: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阅读</a:t>
            </a:r>
            <a:endParaRPr lang="en-US" altLang="zh-CN" sz="1600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288000" indent="-10800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国内外公众媒体多渠道</a:t>
            </a:r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新闻宣传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和</a:t>
            </a:r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精准推送</a:t>
            </a:r>
            <a:endParaRPr lang="en-US" altLang="zh-CN" sz="1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48544" y="3984220"/>
            <a:ext cx="566833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1750">
              <a:spcBef>
                <a:spcPts val="300"/>
              </a:spcBef>
              <a:spcAft>
                <a:spcPts val="1200"/>
              </a:spcAft>
            </a:pPr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中文版</a:t>
            </a:r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： </a:t>
            </a:r>
            <a:r>
              <a:rPr lang="zh-CN" altLang="en-US" sz="1700" b="1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中国科学</a:t>
            </a:r>
            <a:r>
              <a:rPr lang="en-US" altLang="zh-CN" sz="1700" b="1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:</a:t>
            </a:r>
            <a:r>
              <a:rPr lang="zh-CN" altLang="en-US" sz="1700" b="1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物理学 力学 天文学</a:t>
            </a:r>
            <a:endParaRPr lang="en-US" altLang="zh-CN" sz="1700" b="1" dirty="0">
              <a:solidFill>
                <a:srgbClr val="B6434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16000" indent="-10800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创刊</a:t>
            </a:r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70</a:t>
            </a:r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年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, </a:t>
            </a: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为华语科学界提供全面的科学研究动态成果</a:t>
            </a:r>
            <a:endParaRPr lang="en-US" altLang="zh-CN" sz="1600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216000" indent="-10800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中文核心期刊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, </a:t>
            </a: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并被</a:t>
            </a:r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ESCI, Scopus</a:t>
            </a: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国际数据库收录</a:t>
            </a:r>
            <a:endParaRPr lang="en-US" altLang="zh-CN" sz="1600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216000" indent="-10800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特色专题</a:t>
            </a: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出版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, </a:t>
            </a: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已组织专题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(</a:t>
            </a: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辑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)</a:t>
            </a:r>
            <a:r>
              <a:rPr lang="en-US" altLang="zh-CN" sz="16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70</a:t>
            </a: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余期</a:t>
            </a:r>
            <a:endParaRPr lang="en-US" altLang="zh-CN" sz="1600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285750" indent="-1440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b="1" dirty="0">
              <a:latin typeface="华文中宋" panose="02010600040101010101" pitchFamily="2" charset="-122"/>
              <a:ea typeface="华文中宋" panose="02010600040101010101" pitchFamily="2" charset="-122"/>
              <a:cs typeface="Times New Roman" pitchFamily="18" charset="0"/>
            </a:endParaRPr>
          </a:p>
        </p:txBody>
      </p:sp>
      <p:pic>
        <p:nvPicPr>
          <p:cNvPr id="35" name="Picture 2" descr="C:\Users\wangwei\AppData\Local\Temp\DreamMail\20163828083847576\656499\1102188534\0.5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848" y="2742577"/>
            <a:ext cx="1136112" cy="1136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组合 47"/>
          <p:cNvGrpSpPr/>
          <p:nvPr/>
        </p:nvGrpSpPr>
        <p:grpSpPr>
          <a:xfrm>
            <a:off x="4739632" y="2750831"/>
            <a:ext cx="2807944" cy="446269"/>
            <a:chOff x="4437543" y="2872859"/>
            <a:chExt cx="2807944" cy="446269"/>
          </a:xfrm>
        </p:grpSpPr>
        <p:sp>
          <p:nvSpPr>
            <p:cNvPr id="43" name="矩形 42"/>
            <p:cNvSpPr/>
            <p:nvPr/>
          </p:nvSpPr>
          <p:spPr>
            <a:xfrm rot="20982227">
              <a:off x="4437543" y="3046235"/>
              <a:ext cx="2807944" cy="272893"/>
            </a:xfrm>
            <a:prstGeom prst="rect">
              <a:avLst/>
            </a:prstGeom>
            <a:noFill/>
          </p:spPr>
          <p:txBody>
            <a:bodyPr wrap="none" lIns="56894" tIns="28447" rIns="56894" bIns="28447">
              <a:spAutoFit/>
            </a:bodyPr>
            <a:lstStyle/>
            <a:p>
              <a:pPr algn="ctr"/>
              <a:r>
                <a:rPr lang="zh-CN" altLang="en-US" sz="1400" b="1" dirty="0">
                  <a:ln w="18000">
                    <a:noFill/>
                    <a:prstDash val="solid"/>
                    <a:miter lim="800000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扫描二维码    关注期刊最新动态</a:t>
              </a:r>
            </a:p>
          </p:txBody>
        </p:sp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BFF1FC"/>
                </a:clrFrom>
                <a:clrTo>
                  <a:srgbClr val="BFF1FC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48" t="9233" r="39999" b="71967"/>
            <a:stretch/>
          </p:blipFill>
          <p:spPr>
            <a:xfrm rot="20356483">
              <a:off x="4532191" y="2872859"/>
              <a:ext cx="398126" cy="3237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9" y="353696"/>
            <a:ext cx="2079007" cy="2773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60" y="2523283"/>
            <a:ext cx="1407072" cy="140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图片 20" descr="模糊的照片上写着字&#10;&#10;描述已自动生成">
            <a:extLst>
              <a:ext uri="{FF2B5EF4-FFF2-40B4-BE49-F238E27FC236}">
                <a16:creationId xmlns:a16="http://schemas.microsoft.com/office/drawing/2014/main" id="{A98B7526-7049-134A-B9DC-26E2C939D3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83569" y="1320736"/>
            <a:ext cx="3808511" cy="511591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398473D-D448-CE4F-BBDC-C626B1986446}"/>
              </a:ext>
            </a:extLst>
          </p:cNvPr>
          <p:cNvSpPr txBox="1"/>
          <p:nvPr/>
        </p:nvSpPr>
        <p:spPr>
          <a:xfrm>
            <a:off x="9207675" y="851188"/>
            <a:ext cx="2548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b="1" dirty="0">
                <a:solidFill>
                  <a:srgbClr val="929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LISA-</a:t>
            </a:r>
            <a:r>
              <a:rPr kumimoji="1" lang="zh-CN" altLang="en-US" sz="1200" b="1" dirty="0">
                <a:solidFill>
                  <a:srgbClr val="929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太极网络的标准汽笛宇宙学</a:t>
            </a:r>
            <a:endParaRPr kumimoji="1" lang="en-US" altLang="zh-CN" sz="1200" b="1" dirty="0">
              <a:solidFill>
                <a:srgbClr val="929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kumimoji="1" lang="en-US" altLang="zh-CN" sz="1200" b="1" dirty="0">
                <a:solidFill>
                  <a:srgbClr val="929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2021</a:t>
            </a:r>
            <a:r>
              <a:rPr kumimoji="1" lang="zh-CN" altLang="en-US" sz="1200" b="1" dirty="0">
                <a:solidFill>
                  <a:srgbClr val="929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年</a:t>
            </a:r>
            <a:r>
              <a:rPr kumimoji="1" lang="en-US" altLang="zh-CN" sz="1200" b="1" dirty="0">
                <a:solidFill>
                  <a:srgbClr val="929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12</a:t>
            </a:r>
            <a:r>
              <a:rPr kumimoji="1" lang="zh-CN" altLang="en-US" sz="1200" b="1" dirty="0">
                <a:solidFill>
                  <a:srgbClr val="929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月封面（设计中）</a:t>
            </a:r>
          </a:p>
        </p:txBody>
      </p:sp>
    </p:spTree>
    <p:extLst>
      <p:ext uri="{BB962C8B-B14F-4D97-AF65-F5344CB8AC3E}">
        <p14:creationId xmlns:p14="http://schemas.microsoft.com/office/powerpoint/2010/main" val="1268767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5A1AF6-FEB5-914F-9ACB-78F6EEAECC61}"/>
              </a:ext>
            </a:extLst>
          </p:cNvPr>
          <p:cNvSpPr/>
          <p:nvPr/>
        </p:nvSpPr>
        <p:spPr>
          <a:xfrm>
            <a:off x="376981" y="287489"/>
            <a:ext cx="56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Ground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+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space,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+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21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pic>
        <p:nvPicPr>
          <p:cNvPr id="4" name="图片 3" descr="图表&#10;&#10;描述已自动生成">
            <a:extLst>
              <a:ext uri="{FF2B5EF4-FFF2-40B4-BE49-F238E27FC236}">
                <a16:creationId xmlns:a16="http://schemas.microsoft.com/office/drawing/2014/main" id="{CC9A5196-4E48-D948-9E05-43CF0511D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81" y="775166"/>
            <a:ext cx="5095917" cy="3824209"/>
          </a:xfrm>
          <a:prstGeom prst="rect">
            <a:avLst/>
          </a:prstGeom>
        </p:spPr>
      </p:pic>
      <p:pic>
        <p:nvPicPr>
          <p:cNvPr id="6" name="图片 5" descr="图表&#10;&#10;描述已自动生成">
            <a:extLst>
              <a:ext uri="{FF2B5EF4-FFF2-40B4-BE49-F238E27FC236}">
                <a16:creationId xmlns:a16="http://schemas.microsoft.com/office/drawing/2014/main" id="{6377546A-DAD5-5943-860E-587087C8D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33231"/>
            <a:ext cx="5212472" cy="386614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17CC2CF-A699-EB46-AAC8-7BDDD7B09117}"/>
              </a:ext>
            </a:extLst>
          </p:cNvPr>
          <p:cNvSpPr txBox="1"/>
          <p:nvPr/>
        </p:nvSpPr>
        <p:spPr>
          <a:xfrm>
            <a:off x="658446" y="4549680"/>
            <a:ext cx="10766862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&amp;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HI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radio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(21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IM)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are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two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promising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non-optical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late-universe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probes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combination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two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achieve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cosmology?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ET+Taiji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+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21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(SKA):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prospect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non-optical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worth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expecting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reaches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0.3%,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reaches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2.5%,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better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CMB+BAO+SN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GW+21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provide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late-universe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CEE2A5C-8A0F-6349-A9E2-B798AF8715BB}"/>
              </a:ext>
            </a:extLst>
          </p:cNvPr>
          <p:cNvSpPr txBox="1"/>
          <p:nvPr/>
        </p:nvSpPr>
        <p:spPr>
          <a:xfrm>
            <a:off x="9165260" y="4401458"/>
            <a:ext cx="2368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 err="1">
                <a:solidFill>
                  <a:srgbClr val="941651"/>
                </a:solidFill>
              </a:rPr>
              <a:t>Jin</a:t>
            </a:r>
            <a:r>
              <a:rPr kumimoji="1" lang="en-US" altLang="zh-CN" sz="1100" dirty="0">
                <a:solidFill>
                  <a:srgbClr val="941651"/>
                </a:solidFill>
              </a:rPr>
              <a:t>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Wang,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Wu,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2021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27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&#10;&#10;描述已自动生成">
            <a:extLst>
              <a:ext uri="{FF2B5EF4-FFF2-40B4-BE49-F238E27FC236}">
                <a16:creationId xmlns:a16="http://schemas.microsoft.com/office/drawing/2014/main" id="{F4875646-EF59-6C44-A633-B677F6FA8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78" y="1272156"/>
            <a:ext cx="7553111" cy="4855572"/>
          </a:xfrm>
          <a:prstGeom prst="rect">
            <a:avLst/>
          </a:prstGeom>
        </p:spPr>
      </p:pic>
      <p:pic>
        <p:nvPicPr>
          <p:cNvPr id="7" name="图片 6" descr="文本&#10;&#10;描述已自动生成">
            <a:extLst>
              <a:ext uri="{FF2B5EF4-FFF2-40B4-BE49-F238E27FC236}">
                <a16:creationId xmlns:a16="http://schemas.microsoft.com/office/drawing/2014/main" id="{4D08F0AC-BB11-534D-81AF-C82252DB3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7755" y="4339004"/>
            <a:ext cx="2069523" cy="913929"/>
          </a:xfrm>
          <a:prstGeom prst="rect">
            <a:avLst/>
          </a:prstGeom>
        </p:spPr>
      </p:pic>
      <p:pic>
        <p:nvPicPr>
          <p:cNvPr id="9" name="图片 8" descr="徽标&#10;&#10;描述已自动生成">
            <a:extLst>
              <a:ext uri="{FF2B5EF4-FFF2-40B4-BE49-F238E27FC236}">
                <a16:creationId xmlns:a16="http://schemas.microsoft.com/office/drawing/2014/main" id="{8B9DA54A-7070-2048-8F69-B9D1C1BCF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7755" y="5393104"/>
            <a:ext cx="2171122" cy="28057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95659D3-542D-3B44-8A58-E7472DE51F09}"/>
              </a:ext>
            </a:extLst>
          </p:cNvPr>
          <p:cNvSpPr/>
          <p:nvPr/>
        </p:nvSpPr>
        <p:spPr>
          <a:xfrm>
            <a:off x="645305" y="366419"/>
            <a:ext cx="6421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Precision</a:t>
            </a:r>
            <a:r>
              <a:rPr lang="zh-CN" altLang="en-US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cosmology</a:t>
            </a:r>
            <a:endParaRPr lang="zh-CN" altLang="en-US" sz="2000" b="1" dirty="0">
              <a:solidFill>
                <a:srgbClr val="0432FF"/>
              </a:solidFill>
              <a:latin typeface="Helvetica" pitchFamily="2" charset="0"/>
              <a:ea typeface="HanziPen SC" panose="03000300000000000000" pitchFamily="66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F91B0A7-048A-634E-8D30-6359F14D2B3C}"/>
              </a:ext>
            </a:extLst>
          </p:cNvPr>
          <p:cNvSpPr txBox="1"/>
          <p:nvPr/>
        </p:nvSpPr>
        <p:spPr>
          <a:xfrm>
            <a:off x="4417124" y="801701"/>
            <a:ext cx="70144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WMAP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---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era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precision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cosmology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Ia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cosmic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acceleration;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BAO: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detected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Combined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constraints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---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breaking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degeneracies,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precisely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determining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cosmological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parameters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Concordance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model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cosmology</a:t>
            </a:r>
          </a:p>
        </p:txBody>
      </p:sp>
    </p:spTree>
    <p:extLst>
      <p:ext uri="{BB962C8B-B14F-4D97-AF65-F5344CB8AC3E}">
        <p14:creationId xmlns:p14="http://schemas.microsoft.com/office/powerpoint/2010/main" val="2904759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304B116-B9D4-7E45-823E-EDE06FB711CA}"/>
              </a:ext>
            </a:extLst>
          </p:cNvPr>
          <p:cNvSpPr/>
          <p:nvPr/>
        </p:nvSpPr>
        <p:spPr>
          <a:xfrm>
            <a:off x="376981" y="287489"/>
            <a:ext cx="56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Radio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astronomy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&amp;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21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cosmology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63D7597-5930-2445-B815-CCE9842E1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877" y="686413"/>
            <a:ext cx="5752774" cy="248786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0F61E63-A131-0B43-A407-7AB27D49F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24" y="827984"/>
            <a:ext cx="5140111" cy="22047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C37A0-EBB7-7C4F-A4B7-4662AF932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863" y="3203867"/>
            <a:ext cx="4127870" cy="314618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7DA5444-4704-2F40-A434-44A8229517B5}"/>
              </a:ext>
            </a:extLst>
          </p:cNvPr>
          <p:cNvSpPr txBox="1"/>
          <p:nvPr/>
        </p:nvSpPr>
        <p:spPr>
          <a:xfrm>
            <a:off x="568924" y="3438131"/>
            <a:ext cx="63089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SKA: Low (Australia), Mid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(South Africa)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SKA1-low: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50 -- 200 MHz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21 cm wavelength stretched: Cosmic Dark Ages -- above 6.5 m (frequency below 45 MHz); Cosmic Dawn and Reionization -- between 1.5 and 6.5 m (45 -- 200 MHz)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All-sky averaged power (global spectrum) &amp; 3D sky map (power spectrum, imaging, 21 cm forest)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SKA1-mid: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350 MHz–1.4 GHz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21 cm sky survey of neutral hydrogen: intensity mapping, large-scale structure of neutral hydrogen, redshift 0-3, baryon acoustic oscillations &amp; redshift spatial distortion, dark energy studies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4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Tianlai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天籁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array),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FAST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中国天眼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single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dish)</a:t>
            </a:r>
          </a:p>
        </p:txBody>
      </p:sp>
    </p:spTree>
    <p:extLst>
      <p:ext uri="{BB962C8B-B14F-4D97-AF65-F5344CB8AC3E}">
        <p14:creationId xmlns:p14="http://schemas.microsoft.com/office/powerpoint/2010/main" val="2775056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/>
        </p:nvGrpSpPr>
        <p:grpSpPr>
          <a:xfrm>
            <a:off x="825227" y="3473322"/>
            <a:ext cx="3376658" cy="2098184"/>
            <a:chOff x="2915816" y="4437112"/>
            <a:chExt cx="3684257" cy="1809427"/>
          </a:xfrm>
        </p:grpSpPr>
        <p:pic>
          <p:nvPicPr>
            <p:cNvPr id="22538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4437112"/>
              <a:ext cx="3684257" cy="1809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9" name="文本框 2"/>
            <p:cNvSpPr txBox="1">
              <a:spLocks noChangeArrowheads="1"/>
            </p:cNvSpPr>
            <p:nvPr/>
          </p:nvSpPr>
          <p:spPr bwMode="auto">
            <a:xfrm>
              <a:off x="3186734" y="5782308"/>
              <a:ext cx="2793733" cy="326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000">
                  <a:solidFill>
                    <a:schemeClr val="tx2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000">
                  <a:solidFill>
                    <a:schemeClr val="tx2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kumimoji="1" sz="2000">
                  <a:solidFill>
                    <a:schemeClr val="tx2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kumimoji="1" sz="2000">
                  <a:solidFill>
                    <a:schemeClr val="tx2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kumimoji="1" sz="2000">
                  <a:solidFill>
                    <a:schemeClr val="tx2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2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2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2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2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altLang="zh-CN" sz="1600" dirty="0">
                  <a:solidFill>
                    <a:srgbClr val="FFFFFF"/>
                  </a:solidFill>
                </a:rPr>
                <a:t>HIRAX</a:t>
              </a:r>
              <a:r>
                <a:rPr lang="zh-CN" altLang="en-US" sz="1600" dirty="0">
                  <a:solidFill>
                    <a:srgbClr val="FFFFFF"/>
                  </a:solidFill>
                </a:rPr>
                <a:t> </a:t>
              </a:r>
              <a:r>
                <a:rPr lang="en-US" altLang="zh-CN" sz="1600" dirty="0">
                  <a:solidFill>
                    <a:srgbClr val="FFFFFF"/>
                  </a:solidFill>
                </a:rPr>
                <a:t>(1024</a:t>
              </a:r>
              <a:r>
                <a:rPr lang="zh-CN" altLang="en-US" sz="1600" dirty="0">
                  <a:solidFill>
                    <a:srgbClr val="FFFFFF"/>
                  </a:solidFill>
                </a:rPr>
                <a:t> </a:t>
              </a:r>
              <a:r>
                <a:rPr lang="en-US" altLang="zh-CN" sz="1600" dirty="0">
                  <a:solidFill>
                    <a:srgbClr val="FFFFFF"/>
                  </a:solidFill>
                </a:rPr>
                <a:t>units)</a:t>
              </a:r>
              <a:endParaRPr lang="zh-CN" altLang="en-US" sz="16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4" descr="IMG_40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578" y="909329"/>
            <a:ext cx="2757300" cy="2067975"/>
          </a:xfrm>
          <a:prstGeom prst="rect">
            <a:avLst/>
          </a:prstGeom>
        </p:spPr>
      </p:pic>
      <p:sp>
        <p:nvSpPr>
          <p:cNvPr id="26" name="文本框 2"/>
          <p:cNvSpPr txBox="1">
            <a:spLocks noChangeArrowheads="1"/>
          </p:cNvSpPr>
          <p:nvPr/>
        </p:nvSpPr>
        <p:spPr bwMode="auto">
          <a:xfrm>
            <a:off x="5143166" y="994166"/>
            <a:ext cx="19376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zh-CN" sz="1600" dirty="0" err="1">
                <a:solidFill>
                  <a:srgbClr val="FFFFFF"/>
                </a:solidFill>
              </a:rPr>
              <a:t>Tianlai</a:t>
            </a:r>
            <a:r>
              <a:rPr lang="zh-CN" altLang="en-US" sz="1600" dirty="0">
                <a:solidFill>
                  <a:srgbClr val="FFFFFF"/>
                </a:solidFill>
              </a:rPr>
              <a:t> </a:t>
            </a:r>
            <a:r>
              <a:rPr lang="en-US" altLang="zh-CN" sz="1600" dirty="0">
                <a:solidFill>
                  <a:srgbClr val="FFFFFF"/>
                </a:solidFill>
              </a:rPr>
              <a:t>(96</a:t>
            </a:r>
            <a:r>
              <a:rPr lang="zh-CN" altLang="en-US" sz="1600" dirty="0">
                <a:solidFill>
                  <a:srgbClr val="FFFFFF"/>
                </a:solidFill>
              </a:rPr>
              <a:t> </a:t>
            </a:r>
            <a:r>
              <a:rPr lang="en-US" altLang="zh-CN" sz="1600" dirty="0">
                <a:solidFill>
                  <a:srgbClr val="FFFFFF"/>
                </a:solidFill>
              </a:rPr>
              <a:t>units)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pic>
        <p:nvPicPr>
          <p:cNvPr id="2" name="图片 1" descr="chime-7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12" y="915670"/>
            <a:ext cx="3383473" cy="2098184"/>
          </a:xfrm>
          <a:prstGeom prst="rect">
            <a:avLst/>
          </a:prstGeom>
        </p:spPr>
      </p:pic>
      <p:sp>
        <p:nvSpPr>
          <p:cNvPr id="36" name="文本框 11"/>
          <p:cNvSpPr txBox="1">
            <a:spLocks noChangeArrowheads="1"/>
          </p:cNvSpPr>
          <p:nvPr/>
        </p:nvSpPr>
        <p:spPr bwMode="auto">
          <a:xfrm>
            <a:off x="1522642" y="994166"/>
            <a:ext cx="20037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zh-CN" sz="1600" dirty="0">
                <a:solidFill>
                  <a:srgbClr val="FFFFFF"/>
                </a:solidFill>
                <a:cs typeface="Chalkboard" charset="0"/>
              </a:rPr>
              <a:t>CHIME</a:t>
            </a:r>
            <a:r>
              <a:rPr lang="zh-CN" altLang="en-US" sz="1600" dirty="0">
                <a:solidFill>
                  <a:srgbClr val="FFFFFF"/>
                </a:solidFill>
                <a:cs typeface="Chalkboard" charset="0"/>
              </a:rPr>
              <a:t> </a:t>
            </a:r>
            <a:r>
              <a:rPr lang="en-US" altLang="zh-CN" sz="1600" dirty="0">
                <a:solidFill>
                  <a:srgbClr val="FFFFFF"/>
                </a:solidFill>
                <a:cs typeface="Chalkboard" charset="0"/>
              </a:rPr>
              <a:t>(1024</a:t>
            </a:r>
            <a:r>
              <a:rPr lang="zh-CN" altLang="en-US" sz="1600" dirty="0">
                <a:solidFill>
                  <a:srgbClr val="FFFFFF"/>
                </a:solidFill>
                <a:cs typeface="Chalkboard" charset="0"/>
              </a:rPr>
              <a:t> </a:t>
            </a:r>
            <a:r>
              <a:rPr lang="en-US" altLang="zh-CN" sz="1600" dirty="0">
                <a:solidFill>
                  <a:srgbClr val="FFFFFF"/>
                </a:solidFill>
                <a:cs typeface="Chalkboard" charset="0"/>
              </a:rPr>
              <a:t>units)</a:t>
            </a:r>
            <a:r>
              <a:rPr lang="zh-CN" altLang="en-US" sz="1600" dirty="0">
                <a:solidFill>
                  <a:srgbClr val="FFFFFF"/>
                </a:solidFill>
                <a:cs typeface="Chalkboard" charset="0"/>
              </a:rPr>
              <a:t> </a:t>
            </a:r>
            <a:endParaRPr lang="zh-CN" altLang="en-US" sz="1600" dirty="0">
              <a:solidFill>
                <a:srgbClr val="FFFFFF"/>
              </a:solidFill>
              <a:ea typeface="华文楷体" charset="0"/>
              <a:cs typeface="华文楷体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528" y="3466457"/>
            <a:ext cx="2656316" cy="2067974"/>
          </a:xfrm>
          <a:prstGeom prst="rect">
            <a:avLst/>
          </a:prstGeom>
        </p:spPr>
      </p:pic>
      <p:sp>
        <p:nvSpPr>
          <p:cNvPr id="37" name="文本框 5"/>
          <p:cNvSpPr txBox="1">
            <a:spLocks noChangeArrowheads="1"/>
          </p:cNvSpPr>
          <p:nvPr/>
        </p:nvSpPr>
        <p:spPr bwMode="auto">
          <a:xfrm>
            <a:off x="5190403" y="4997022"/>
            <a:ext cx="26563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zh-CN" sz="1600" dirty="0">
                <a:solidFill>
                  <a:srgbClr val="FFFFFF"/>
                </a:solidFill>
              </a:rPr>
              <a:t>BINGO (60-beam)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23B75A-92A2-3A47-8750-93FFB8CE0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282" y="897645"/>
            <a:ext cx="3192128" cy="2104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58964F-AC21-4F48-8713-E2E0FF2ED210}"/>
              </a:ext>
            </a:extLst>
          </p:cNvPr>
          <p:cNvSpPr txBox="1"/>
          <p:nvPr/>
        </p:nvSpPr>
        <p:spPr>
          <a:xfrm>
            <a:off x="8408199" y="994166"/>
            <a:ext cx="1607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1600" dirty="0">
                <a:solidFill>
                  <a:schemeClr val="bg1"/>
                </a:solidFill>
                <a:latin typeface="Chalkboard"/>
                <a:cs typeface="Chalkboard"/>
              </a:rPr>
              <a:t>FAST (19 beam)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D51186-E31E-804B-8A3D-639A192E6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282" y="3434227"/>
            <a:ext cx="3676397" cy="20679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243F0D-1459-C247-A76A-56541E52950D}"/>
              </a:ext>
            </a:extLst>
          </p:cNvPr>
          <p:cNvSpPr txBox="1"/>
          <p:nvPr/>
        </p:nvSpPr>
        <p:spPr>
          <a:xfrm>
            <a:off x="8280638" y="5033191"/>
            <a:ext cx="2370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1600" dirty="0">
                <a:solidFill>
                  <a:schemeClr val="bg1"/>
                </a:solidFill>
                <a:latin typeface="Chalkboard"/>
                <a:cs typeface="Chalkboard"/>
              </a:rPr>
              <a:t>SKA-mid (197 antennas)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C17E27D-F230-1B4E-8356-2D665F6CCAD2}"/>
              </a:ext>
            </a:extLst>
          </p:cNvPr>
          <p:cNvSpPr/>
          <p:nvPr/>
        </p:nvSpPr>
        <p:spPr>
          <a:xfrm>
            <a:off x="376981" y="287489"/>
            <a:ext cx="56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21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experiments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24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6EA5615-29B3-3846-BAA6-D37ABE80C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80" y="731751"/>
            <a:ext cx="6369656" cy="2919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129A52A-CC0A-EA40-B1B3-C5BBFC8A9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81" y="794292"/>
            <a:ext cx="4738857" cy="248580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8025427-361F-A54A-89CE-CF8B44C6CA46}"/>
              </a:ext>
            </a:extLst>
          </p:cNvPr>
          <p:cNvSpPr/>
          <p:nvPr/>
        </p:nvSpPr>
        <p:spPr>
          <a:xfrm>
            <a:off x="376981" y="287489"/>
            <a:ext cx="56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SKA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HI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cosmology: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forecast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8407768-3875-0644-9070-14D5846709B1}"/>
              </a:ext>
            </a:extLst>
          </p:cNvPr>
          <p:cNvSpPr txBox="1"/>
          <p:nvPr/>
        </p:nvSpPr>
        <p:spPr>
          <a:xfrm>
            <a:off x="691120" y="3987785"/>
            <a:ext cx="8671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buFont typeface=".Apple Color Emoji UI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SKA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HI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21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observation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play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important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role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helping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improve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cosmological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estimation</a:t>
            </a:r>
          </a:p>
          <a:p>
            <a:pPr marL="285750" indent="-285750" defTabSz="685800">
              <a:buFont typeface=".Apple Color Emoji UI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Consider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SKA1-MID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SKA2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simulated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data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(BAO)</a:t>
            </a:r>
          </a:p>
          <a:p>
            <a:pPr marL="285750" indent="-285750" defTabSz="685800">
              <a:buFont typeface=".Apple Color Emoji UI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CBS+SKA1: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𝜎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(w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)=0.08,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𝜎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</a:t>
            </a:r>
            <a:r>
              <a:rPr kumimoji="1" lang="en-US" altLang="zh-CN" sz="1600" b="1" baseline="-25000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)=0.25</a:t>
            </a:r>
          </a:p>
          <a:p>
            <a:pPr marL="285750" indent="-285750" defTabSz="685800">
              <a:buFont typeface=".Apple Color Emoji UI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CBS+SKA2: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𝜎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(w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)=0.05,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𝜎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</a:t>
            </a:r>
            <a:r>
              <a:rPr kumimoji="1" lang="en-US" altLang="zh-CN" sz="1600" b="1" baseline="-25000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)=0.18</a:t>
            </a:r>
          </a:p>
          <a:p>
            <a:pPr marL="285750" indent="-285750" defTabSz="685800">
              <a:buFont typeface=".Apple Color Emoji UI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SKA1: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constraints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∑m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𝜈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are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improved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4%,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3%,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10%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NH,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IH,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DH,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respectively</a:t>
            </a:r>
          </a:p>
          <a:p>
            <a:pPr marL="285750" indent="-285750" defTabSz="685800">
              <a:buFont typeface=".Apple Color Emoji UI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SKA2: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constraints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∑m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𝜈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are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improved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7%,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7%,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16%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NH,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IH,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DH,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respectively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A8C4869-3EE0-BC40-B564-5B44413E7F82}"/>
              </a:ext>
            </a:extLst>
          </p:cNvPr>
          <p:cNvSpPr txBox="1"/>
          <p:nvPr/>
        </p:nvSpPr>
        <p:spPr>
          <a:xfrm>
            <a:off x="9517541" y="3872207"/>
            <a:ext cx="22198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Gao,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He,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PLB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2019</a:t>
            </a:r>
          </a:p>
          <a:p>
            <a:r>
              <a:rPr kumimoji="1" lang="en-US" altLang="zh-CN" sz="1100" dirty="0">
                <a:solidFill>
                  <a:srgbClr val="941651"/>
                </a:solidFill>
              </a:rPr>
              <a:t>Wang,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SCPMA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2020</a:t>
            </a:r>
            <a:endParaRPr kumimoji="1" lang="zh-CN" altLang="en-US" sz="1100" dirty="0">
              <a:solidFill>
                <a:srgbClr val="941651"/>
              </a:solidFill>
            </a:endParaRPr>
          </a:p>
          <a:p>
            <a:r>
              <a:rPr kumimoji="1" lang="en-US" altLang="zh-CN" sz="1100" dirty="0">
                <a:solidFill>
                  <a:srgbClr val="941651"/>
                </a:solidFill>
              </a:rPr>
              <a:t>Xu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SCPMA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2020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16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表格&#10;&#10;描述已自动生成">
            <a:extLst>
              <a:ext uri="{FF2B5EF4-FFF2-40B4-BE49-F238E27FC236}">
                <a16:creationId xmlns:a16="http://schemas.microsoft.com/office/drawing/2014/main" id="{79516213-DD0B-844D-8C36-50E2DEC54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13" y="787301"/>
            <a:ext cx="3686730" cy="2063590"/>
          </a:xfrm>
          <a:prstGeom prst="rect">
            <a:avLst/>
          </a:prstGeom>
        </p:spPr>
      </p:pic>
      <p:pic>
        <p:nvPicPr>
          <p:cNvPr id="5" name="图片 4" descr="图表&#10;&#10;描述已自动生成">
            <a:extLst>
              <a:ext uri="{FF2B5EF4-FFF2-40B4-BE49-F238E27FC236}">
                <a16:creationId xmlns:a16="http://schemas.microsoft.com/office/drawing/2014/main" id="{F3943411-8F73-424E-91B4-E681451F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6" y="3265123"/>
            <a:ext cx="3614787" cy="2719780"/>
          </a:xfrm>
          <a:prstGeom prst="rect">
            <a:avLst/>
          </a:prstGeom>
        </p:spPr>
      </p:pic>
      <p:pic>
        <p:nvPicPr>
          <p:cNvPr id="7" name="图片 6" descr="图表&#10;&#10;描述已自动生成">
            <a:extLst>
              <a:ext uri="{FF2B5EF4-FFF2-40B4-BE49-F238E27FC236}">
                <a16:creationId xmlns:a16="http://schemas.microsoft.com/office/drawing/2014/main" id="{DDE77740-252A-5245-9267-4A12C14FE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982" y="3275116"/>
            <a:ext cx="3729731" cy="2735136"/>
          </a:xfrm>
          <a:prstGeom prst="rect">
            <a:avLst/>
          </a:prstGeom>
        </p:spPr>
      </p:pic>
      <p:pic>
        <p:nvPicPr>
          <p:cNvPr id="9" name="图片 8" descr="图表&#10;&#10;描述已自动生成">
            <a:extLst>
              <a:ext uri="{FF2B5EF4-FFF2-40B4-BE49-F238E27FC236}">
                <a16:creationId xmlns:a16="http://schemas.microsoft.com/office/drawing/2014/main" id="{C28E8464-61F9-984A-9804-EE2D6E561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607" y="3265123"/>
            <a:ext cx="3729731" cy="271978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158C4CC-FC10-8944-A793-BAC8E76E075A}"/>
              </a:ext>
            </a:extLst>
          </p:cNvPr>
          <p:cNvSpPr/>
          <p:nvPr/>
        </p:nvSpPr>
        <p:spPr>
          <a:xfrm>
            <a:off x="376981" y="287489"/>
            <a:ext cx="56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21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experiments: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comparison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FE2DC12-AA6B-4B4D-B882-32F54B3E8273}"/>
              </a:ext>
            </a:extLst>
          </p:cNvPr>
          <p:cNvSpPr txBox="1"/>
          <p:nvPr/>
        </p:nvSpPr>
        <p:spPr>
          <a:xfrm>
            <a:off x="4873480" y="787301"/>
            <a:ext cx="681485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Comparison: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Tianlai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cylinder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array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vs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single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dishes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(BINGO,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FAST,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SKA1-mid)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Tianlai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full-scale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array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(not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current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pathfinder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array)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BAO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&amp;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RSD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data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simulated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Tianlai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has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some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advantages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4E2B605-829A-7948-9A2F-0C516B4075BB}"/>
              </a:ext>
            </a:extLst>
          </p:cNvPr>
          <p:cNvSpPr txBox="1"/>
          <p:nvPr/>
        </p:nvSpPr>
        <p:spPr>
          <a:xfrm>
            <a:off x="8853178" y="2849514"/>
            <a:ext cx="3010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Zhang,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Wang,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Wu,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Xu,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 err="1">
                <a:solidFill>
                  <a:srgbClr val="941651"/>
                </a:solidFill>
              </a:rPr>
              <a:t>ApJ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2021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82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表&#10;&#10;描述已自动生成">
            <a:extLst>
              <a:ext uri="{FF2B5EF4-FFF2-40B4-BE49-F238E27FC236}">
                <a16:creationId xmlns:a16="http://schemas.microsoft.com/office/drawing/2014/main" id="{14CAD25D-B783-D94B-8B26-33568207B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76" y="2306992"/>
            <a:ext cx="4081043" cy="4035085"/>
          </a:xfrm>
          <a:prstGeom prst="rect">
            <a:avLst/>
          </a:prstGeom>
        </p:spPr>
      </p:pic>
      <p:pic>
        <p:nvPicPr>
          <p:cNvPr id="5" name="图片 4" descr="图表&#10;&#10;描述已自动生成">
            <a:extLst>
              <a:ext uri="{FF2B5EF4-FFF2-40B4-BE49-F238E27FC236}">
                <a16:creationId xmlns:a16="http://schemas.microsoft.com/office/drawing/2014/main" id="{91037440-09DD-7843-9293-7BAE5D578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112" y="2195838"/>
            <a:ext cx="4081044" cy="409017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087D571-E6FC-C24F-AB46-D76E5FFE2F8A}"/>
              </a:ext>
            </a:extLst>
          </p:cNvPr>
          <p:cNvSpPr/>
          <p:nvPr/>
        </p:nvSpPr>
        <p:spPr>
          <a:xfrm>
            <a:off x="1540893" y="2411186"/>
            <a:ext cx="1164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Q = </a:t>
            </a:r>
            <a:r>
              <a:rPr lang="el-GR" altLang="zh-CN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β</a:t>
            </a:r>
            <a:r>
              <a:rPr lang="en-US" altLang="zh-CN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lang="el-GR" altLang="zh-CN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ρ</a:t>
            </a:r>
            <a:r>
              <a:rPr lang="en-US" altLang="zh-CN" sz="800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 </a:t>
            </a:r>
            <a:endParaRPr lang="en-US" altLang="zh-CN" dirty="0">
              <a:solidFill>
                <a:srgbClr val="0432FF"/>
              </a:solidFill>
              <a:effectLst/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F8EF784-9F2E-4D48-979F-E19667D173DC}"/>
              </a:ext>
            </a:extLst>
          </p:cNvPr>
          <p:cNvSpPr txBox="1"/>
          <p:nvPr/>
        </p:nvSpPr>
        <p:spPr>
          <a:xfrm>
            <a:off x="611873" y="749288"/>
            <a:ext cx="10491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Tianlai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data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have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advantages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IDE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Q = </a:t>
            </a:r>
            <a:r>
              <a:rPr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β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ρ</a:t>
            </a:r>
            <a:r>
              <a:rPr lang="en-US" altLang="zh-CN" sz="7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 </a:t>
            </a:r>
            <a:endParaRPr kumimoji="1" lang="en-US" altLang="zh-CN" sz="16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ILCDM,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Tianlai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-alone: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σ(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 = 0.19 km s</a:t>
            </a:r>
            <a:r>
              <a:rPr kumimoji="1"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−1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Mpc</a:t>
            </a:r>
            <a:r>
              <a:rPr kumimoji="1"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−1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, </a:t>
            </a:r>
            <a:r>
              <a:rPr kumimoji="1"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σ(Ω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 = 0.0033 and </a:t>
            </a:r>
            <a:r>
              <a:rPr kumimoji="1"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σ(σ</a:t>
            </a:r>
            <a:r>
              <a:rPr kumimoji="1" lang="el-GR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8</a:t>
            </a:r>
            <a:r>
              <a:rPr kumimoji="1"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 = 0.0033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better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Planck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+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optical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BAO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CMB-alone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data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tightly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β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Tianlai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data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help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further</a:t>
            </a:r>
            <a:r>
              <a:rPr kumimoji="1" lang="zh-CN" altLang="en-US" sz="1600" b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break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degeneracy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IwCDM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, 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Planck+Tianlai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σ(β) = 0.00079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 </a:t>
            </a:r>
            <a:r>
              <a:rPr kumimoji="1"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σ(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w) = 0.013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nears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1%)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40D6115-7966-E143-BA71-DFE7E59C4EE7}"/>
              </a:ext>
            </a:extLst>
          </p:cNvPr>
          <p:cNvSpPr txBox="1"/>
          <p:nvPr/>
        </p:nvSpPr>
        <p:spPr>
          <a:xfrm>
            <a:off x="8147320" y="6286011"/>
            <a:ext cx="32152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Zhang,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Wang,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Wu,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Xu,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 err="1">
                <a:solidFill>
                  <a:srgbClr val="941651"/>
                </a:solidFill>
              </a:rPr>
              <a:t>ApJ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2021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B484F1F-FE7F-8E45-8894-959C8E4B6C7A}"/>
              </a:ext>
            </a:extLst>
          </p:cNvPr>
          <p:cNvSpPr/>
          <p:nvPr/>
        </p:nvSpPr>
        <p:spPr>
          <a:xfrm>
            <a:off x="498216" y="256846"/>
            <a:ext cx="7323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21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experiments: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constraints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on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interacting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dark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energy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454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A0C704C-4D75-2B4D-85D5-E6171C77FF77}"/>
              </a:ext>
            </a:extLst>
          </p:cNvPr>
          <p:cNvSpPr/>
          <p:nvPr/>
        </p:nvSpPr>
        <p:spPr>
          <a:xfrm>
            <a:off x="376981" y="287489"/>
            <a:ext cx="56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SKA: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redshift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drift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AA77822-1F70-FE4E-B20B-1851FFF09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410" y="2713775"/>
            <a:ext cx="3853889" cy="35439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30741FB-9156-6B40-B050-ECCC9C374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951" y="842081"/>
            <a:ext cx="6991988" cy="16864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D297E6-AA29-8147-88F3-89E6296B0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41" y="930628"/>
            <a:ext cx="4234776" cy="15104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C73713-B64D-144B-8132-5EF088721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9299" y="2634262"/>
            <a:ext cx="3946742" cy="354390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BC434EA-D181-594C-90B3-4E33C2C682FD}"/>
              </a:ext>
            </a:extLst>
          </p:cNvPr>
          <p:cNvSpPr txBox="1"/>
          <p:nvPr/>
        </p:nvSpPr>
        <p:spPr>
          <a:xfrm>
            <a:off x="376981" y="2835425"/>
            <a:ext cx="38538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SKA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low-z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(0-1)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21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redshift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drift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Complementary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high-z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(2-5)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Lyman-alpha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redshift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drift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E-ELT: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break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degeneracy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E-ELT+SKA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redshift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drift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further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break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degeneracy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CBS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Will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play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important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role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estimation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B230F29-AC8B-F945-99D9-7C6F9A987C7F}"/>
              </a:ext>
            </a:extLst>
          </p:cNvPr>
          <p:cNvSpPr txBox="1"/>
          <p:nvPr/>
        </p:nvSpPr>
        <p:spPr>
          <a:xfrm>
            <a:off x="10010375" y="6205300"/>
            <a:ext cx="20873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Liu,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EPJC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2020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11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BFE9EE1-1477-0044-9AF2-3D56099BEA93}"/>
              </a:ext>
            </a:extLst>
          </p:cNvPr>
          <p:cNvSpPr/>
          <p:nvPr/>
        </p:nvSpPr>
        <p:spPr>
          <a:xfrm>
            <a:off x="376980" y="287489"/>
            <a:ext cx="9174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H(z)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measurements: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multi-messenger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multi-wavelength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strategy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FF85183-3A4B-3F44-9F01-9347124373E3}"/>
              </a:ext>
            </a:extLst>
          </p:cNvPr>
          <p:cNvSpPr txBox="1"/>
          <p:nvPr/>
        </p:nvSpPr>
        <p:spPr>
          <a:xfrm>
            <a:off x="465501" y="734015"/>
            <a:ext cx="110238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Redshift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drift: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directly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H(z),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2&lt;z&lt;5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(optical,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ELT),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0&lt;z&lt;1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(radio,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SKA)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sirens: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observer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peculiar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motion—luminosity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distance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dipole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anisotropy,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H(z)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Dipole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anisotropy: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0&lt;z&lt;3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(GW,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DECIGO)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ELT+SKA1+DECIGO: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𝜎(w)=0.02,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𝜎(w</a:t>
            </a:r>
            <a:r>
              <a:rPr kumimoji="1" lang="en-US" altLang="zh-CN" sz="14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)=0.03,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better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than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CBS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late-universe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probe</a:t>
            </a:r>
          </a:p>
        </p:txBody>
      </p:sp>
      <p:pic>
        <p:nvPicPr>
          <p:cNvPr id="9" name="图片 8" descr="图表&#10;&#10;描述已自动生成">
            <a:extLst>
              <a:ext uri="{FF2B5EF4-FFF2-40B4-BE49-F238E27FC236}">
                <a16:creationId xmlns:a16="http://schemas.microsoft.com/office/drawing/2014/main" id="{A0949872-8C01-E341-91E5-23290D563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36" y="1980760"/>
            <a:ext cx="4109697" cy="4056092"/>
          </a:xfrm>
          <a:prstGeom prst="rect">
            <a:avLst/>
          </a:prstGeom>
        </p:spPr>
      </p:pic>
      <p:pic>
        <p:nvPicPr>
          <p:cNvPr id="13" name="图片 12" descr="图表&#10;&#10;描述已自动生成">
            <a:extLst>
              <a:ext uri="{FF2B5EF4-FFF2-40B4-BE49-F238E27FC236}">
                <a16:creationId xmlns:a16="http://schemas.microsoft.com/office/drawing/2014/main" id="{379F3A98-B824-6B43-AA28-E641D1C3E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363" y="1318790"/>
            <a:ext cx="4939915" cy="499826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2E53B18-C8D2-FE45-8110-C650FE4DC420}"/>
              </a:ext>
            </a:extLst>
          </p:cNvPr>
          <p:cNvSpPr txBox="1"/>
          <p:nvPr/>
        </p:nvSpPr>
        <p:spPr>
          <a:xfrm>
            <a:off x="1101682" y="6036852"/>
            <a:ext cx="2188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Qi,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 err="1">
                <a:solidFill>
                  <a:srgbClr val="941651"/>
                </a:solidFill>
              </a:rPr>
              <a:t>Jin</a:t>
            </a:r>
            <a:r>
              <a:rPr kumimoji="1" lang="en-US" altLang="zh-CN" sz="1100" dirty="0">
                <a:solidFill>
                  <a:srgbClr val="941651"/>
                </a:solidFill>
              </a:rPr>
              <a:t>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Fan,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2021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73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桌子上放着蓝色的星球&#10;&#10;低可信度描述已自动生成">
            <a:extLst>
              <a:ext uri="{FF2B5EF4-FFF2-40B4-BE49-F238E27FC236}">
                <a16:creationId xmlns:a16="http://schemas.microsoft.com/office/drawing/2014/main" id="{FC3A9FE7-2B08-E54D-A7C9-808B68B1D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38" y="2439248"/>
            <a:ext cx="5572449" cy="31954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F8B857-E9B9-0C49-9302-3577B634C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131" y="2613287"/>
            <a:ext cx="4442728" cy="466267"/>
          </a:xfrm>
          <a:prstGeom prst="rect">
            <a:avLst/>
          </a:prstGeom>
        </p:spPr>
      </p:pic>
      <p:pic>
        <p:nvPicPr>
          <p:cNvPr id="7" name="图片 6" descr="文本&#10;&#10;中度可信度描述已自动生成">
            <a:extLst>
              <a:ext uri="{FF2B5EF4-FFF2-40B4-BE49-F238E27FC236}">
                <a16:creationId xmlns:a16="http://schemas.microsoft.com/office/drawing/2014/main" id="{2D6FE117-390B-564D-9CD6-E939A2F23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131" y="3334552"/>
            <a:ext cx="3996841" cy="88937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868C825-52F4-1C4A-AE0B-D312122446C2}"/>
              </a:ext>
            </a:extLst>
          </p:cNvPr>
          <p:cNvSpPr/>
          <p:nvPr/>
        </p:nvSpPr>
        <p:spPr>
          <a:xfrm>
            <a:off x="376980" y="287489"/>
            <a:ext cx="8538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Fast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radio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bursts: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also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used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probe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cosmic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evolution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89DAC9-87AA-FA42-9A03-27A7F1C11088}"/>
              </a:ext>
            </a:extLst>
          </p:cNvPr>
          <p:cNvSpPr txBox="1"/>
          <p:nvPr/>
        </p:nvSpPr>
        <p:spPr>
          <a:xfrm>
            <a:off x="611873" y="799296"/>
            <a:ext cx="104503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future,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observe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large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amounts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FRBs,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which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precisely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localized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(identify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host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galaxies,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determine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redshifts)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FRB’s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(Dispersion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Measure)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related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cosmic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evolution: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Macquart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relation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Using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DM-z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relation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explore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evolution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history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universe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DMs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host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galaxies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estimated,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small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effects</a:t>
            </a:r>
          </a:p>
        </p:txBody>
      </p:sp>
    </p:spTree>
    <p:extLst>
      <p:ext uri="{BB962C8B-B14F-4D97-AF65-F5344CB8AC3E}">
        <p14:creationId xmlns:p14="http://schemas.microsoft.com/office/powerpoint/2010/main" val="1386042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表, 散点图&#10;&#10;描述已自动生成">
            <a:extLst>
              <a:ext uri="{FF2B5EF4-FFF2-40B4-BE49-F238E27FC236}">
                <a16:creationId xmlns:a16="http://schemas.microsoft.com/office/drawing/2014/main" id="{C645B938-F2D4-8348-B305-C908F1585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21" y="2626951"/>
            <a:ext cx="5051163" cy="3434095"/>
          </a:xfrm>
          <a:prstGeom prst="rect">
            <a:avLst/>
          </a:prstGeom>
        </p:spPr>
      </p:pic>
      <p:pic>
        <p:nvPicPr>
          <p:cNvPr id="5" name="图片 4" descr="图表&#10;&#10;描述已自动生成">
            <a:extLst>
              <a:ext uri="{FF2B5EF4-FFF2-40B4-BE49-F238E27FC236}">
                <a16:creationId xmlns:a16="http://schemas.microsoft.com/office/drawing/2014/main" id="{26AB3299-0BF2-C94E-B3ED-DBEA3A69F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441" y="531973"/>
            <a:ext cx="6035685" cy="554238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AA20B75-F1C2-E647-AC9F-E0A19921088C}"/>
              </a:ext>
            </a:extLst>
          </p:cNvPr>
          <p:cNvSpPr/>
          <p:nvPr/>
        </p:nvSpPr>
        <p:spPr>
          <a:xfrm>
            <a:off x="376981" y="287489"/>
            <a:ext cx="56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Fast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radio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bursts: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measuring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baryon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content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33EE65A-B059-E24A-9E98-B12501728B0B}"/>
              </a:ext>
            </a:extLst>
          </p:cNvPr>
          <p:cNvSpPr txBox="1"/>
          <p:nvPr/>
        </p:nvSpPr>
        <p:spPr>
          <a:xfrm>
            <a:off x="611874" y="774542"/>
            <a:ext cx="50511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missing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baryon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problem: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low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redshifts,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observation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only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account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about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50%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baryons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Using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ASKAP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locate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6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FRBs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(4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new)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Using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only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5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data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golden-standard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sample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obtains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Ω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= 0.05 (about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40%),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consistent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CMB+BBN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0893DBF-1505-074F-BE68-AE5409843728}"/>
              </a:ext>
            </a:extLst>
          </p:cNvPr>
          <p:cNvSpPr txBox="1"/>
          <p:nvPr/>
        </p:nvSpPr>
        <p:spPr>
          <a:xfrm>
            <a:off x="9425611" y="6188036"/>
            <a:ext cx="2154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 err="1">
                <a:solidFill>
                  <a:srgbClr val="941651"/>
                </a:solidFill>
              </a:rPr>
              <a:t>Macquart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et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al.,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Nature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2020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85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337BDD-E701-3341-9236-D9682D409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55" y="3143418"/>
            <a:ext cx="7341981" cy="27230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F464500-65FF-714D-931E-19FCBBD0E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749" y="3224840"/>
            <a:ext cx="3596264" cy="267776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CA80DEA-0DA6-1A4C-B51E-11489935F56B}"/>
              </a:ext>
            </a:extLst>
          </p:cNvPr>
          <p:cNvSpPr txBox="1"/>
          <p:nvPr/>
        </p:nvSpPr>
        <p:spPr>
          <a:xfrm>
            <a:off x="8896379" y="5866500"/>
            <a:ext cx="28256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Zhao,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Li,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Qi,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Gao,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Zhang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 err="1">
                <a:solidFill>
                  <a:srgbClr val="941651"/>
                </a:solidFill>
              </a:rPr>
              <a:t>ApJ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2020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B210731-8D99-C146-AFB2-5DF710BDF5FC}"/>
              </a:ext>
            </a:extLst>
          </p:cNvPr>
          <p:cNvSpPr/>
          <p:nvPr/>
        </p:nvSpPr>
        <p:spPr>
          <a:xfrm>
            <a:off x="376981" y="287489"/>
            <a:ext cx="56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Fast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radio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bursts: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constraining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dark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energy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DFDF4B8-F5AE-8649-AFAE-5D6D3ED086F1}"/>
              </a:ext>
            </a:extLst>
          </p:cNvPr>
          <p:cNvSpPr txBox="1"/>
          <p:nvPr/>
        </p:nvSpPr>
        <p:spPr>
          <a:xfrm>
            <a:off x="521156" y="770805"/>
            <a:ext cx="11087748" cy="2319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How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many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localized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FRBs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used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effectively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dark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energy?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FRBs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late-universe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probe: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break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degeneracies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About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10</a:t>
            </a:r>
            <a:r>
              <a:rPr kumimoji="1"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4</a:t>
            </a:r>
            <a:r>
              <a:rPr kumimoji="1" lang="zh-CN" altLang="en-US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FRBs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(with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redshifts):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CMB+FRB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better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CMB+BAO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GW+FRB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late-universe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probe: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comparable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CMB+BAO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CMB+GW+FRB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provide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tight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constraints</a:t>
            </a:r>
          </a:p>
          <a:p>
            <a:pPr marL="342900" indent="-342900">
              <a:lnSpc>
                <a:spcPct val="150000"/>
              </a:lnSpc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Using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SKA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observe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 vast amounts of FRBs,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important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cosmological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estimation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1ACB205-458F-FD42-B2FE-5B00E43257AC}"/>
              </a:ext>
            </a:extLst>
          </p:cNvPr>
          <p:cNvSpPr/>
          <p:nvPr/>
        </p:nvSpPr>
        <p:spPr>
          <a:xfrm>
            <a:off x="1822414" y="5829751"/>
            <a:ext cx="169309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80000"/>
            </a:pPr>
            <a:r>
              <a:rPr kumimoji="1" lang="en-US" altLang="zh-CN" sz="1400" b="1" dirty="0">
                <a:solidFill>
                  <a:srgbClr val="0432FF"/>
                </a:solidFill>
                <a:latin typeface="HanziPen SC" panose="03000300000000000000" pitchFamily="66" charset="-122"/>
                <a:ea typeface="HanziPen SC" panose="03000300000000000000" pitchFamily="66" charset="-122"/>
                <a:cs typeface="Times New Roman" panose="02020603050405020304" pitchFamily="18" charset="0"/>
              </a:rPr>
              <a:t>w</a:t>
            </a:r>
            <a:r>
              <a:rPr kumimoji="1" lang="zh-CN" altLang="en-US" sz="1400" b="1" dirty="0">
                <a:solidFill>
                  <a:srgbClr val="0432FF"/>
                </a:solidFill>
                <a:latin typeface="HanziPen SC" panose="03000300000000000000" pitchFamily="66" charset="-122"/>
                <a:ea typeface="HanziPen SC" panose="03000300000000000000" pitchFamily="66" charset="-122"/>
                <a:cs typeface="Times New Roman" panose="02020603050405020304" pitchFamily="18" charset="0"/>
              </a:rPr>
              <a:t>约</a:t>
            </a:r>
            <a:r>
              <a:rPr kumimoji="1" lang="en-US" altLang="zh-CN" sz="1400" b="1" dirty="0">
                <a:solidFill>
                  <a:srgbClr val="0432FF"/>
                </a:solidFill>
                <a:latin typeface="HanziPen SC" panose="03000300000000000000" pitchFamily="66" charset="-122"/>
                <a:ea typeface="HanziPen SC" panose="03000300000000000000" pitchFamily="66" charset="-122"/>
                <a:cs typeface="Times New Roman" panose="02020603050405020304" pitchFamily="18" charset="0"/>
              </a:rPr>
              <a:t>4%</a:t>
            </a:r>
            <a:r>
              <a:rPr kumimoji="1" lang="zh-CN" altLang="en-US" sz="1400" b="1" dirty="0">
                <a:solidFill>
                  <a:srgbClr val="0432FF"/>
                </a:solidFill>
                <a:latin typeface="HanziPen SC" panose="03000300000000000000" pitchFamily="66" charset="-122"/>
                <a:ea typeface="HanziPen SC" panose="03000300000000000000" pitchFamily="66" charset="-122"/>
                <a:cs typeface="Times New Roman" panose="02020603050405020304" pitchFamily="18" charset="0"/>
              </a:rPr>
              <a:t>，</a:t>
            </a:r>
            <a:r>
              <a:rPr kumimoji="1" lang="en-US" altLang="zh-CN" sz="1400" b="1" dirty="0">
                <a:solidFill>
                  <a:srgbClr val="0432FF"/>
                </a:solidFill>
                <a:latin typeface="HanziPen SC" panose="03000300000000000000" pitchFamily="66" charset="-122"/>
                <a:ea typeface="HanziPen SC" panose="03000300000000000000" pitchFamily="66" charset="-122"/>
                <a:cs typeface="Times New Roman" panose="02020603050405020304" pitchFamily="18" charset="0"/>
              </a:rPr>
              <a:t>H</a:t>
            </a:r>
            <a:r>
              <a:rPr kumimoji="1" lang="en-US" altLang="zh-CN" sz="1400" b="1" baseline="-25000" dirty="0">
                <a:solidFill>
                  <a:srgbClr val="0432FF"/>
                </a:solidFill>
                <a:latin typeface="HanziPen SC" panose="03000300000000000000" pitchFamily="66" charset="-122"/>
                <a:ea typeface="HanziPen SC" panose="03000300000000000000" pitchFamily="66" charset="-122"/>
                <a:cs typeface="Times New Roman" panose="02020603050405020304" pitchFamily="18" charset="0"/>
              </a:rPr>
              <a:t>0</a:t>
            </a:r>
            <a:r>
              <a:rPr kumimoji="1" lang="zh-CN" altLang="en-US" sz="1400" b="1" dirty="0">
                <a:solidFill>
                  <a:srgbClr val="0432FF"/>
                </a:solidFill>
                <a:latin typeface="HanziPen SC" panose="03000300000000000000" pitchFamily="66" charset="-122"/>
                <a:ea typeface="HanziPen SC" panose="03000300000000000000" pitchFamily="66" charset="-122"/>
                <a:cs typeface="Times New Roman" panose="02020603050405020304" pitchFamily="18" charset="0"/>
              </a:rPr>
              <a:t>约</a:t>
            </a:r>
            <a:r>
              <a:rPr kumimoji="1" lang="en-US" altLang="zh-CN" sz="1400" b="1" dirty="0">
                <a:solidFill>
                  <a:srgbClr val="0432FF"/>
                </a:solidFill>
                <a:latin typeface="HanziPen SC" panose="03000300000000000000" pitchFamily="66" charset="-122"/>
                <a:ea typeface="HanziPen SC" panose="03000300000000000000" pitchFamily="66" charset="-122"/>
                <a:cs typeface="Times New Roman" panose="02020603050405020304" pitchFamily="18" charset="0"/>
              </a:rPr>
              <a:t>1.7%</a:t>
            </a:r>
          </a:p>
        </p:txBody>
      </p:sp>
    </p:spTree>
    <p:extLst>
      <p:ext uri="{BB962C8B-B14F-4D97-AF65-F5344CB8AC3E}">
        <p14:creationId xmlns:p14="http://schemas.microsoft.com/office/powerpoint/2010/main" val="1744046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示&#10;&#10;描述已自动生成">
            <a:extLst>
              <a:ext uri="{FF2B5EF4-FFF2-40B4-BE49-F238E27FC236}">
                <a16:creationId xmlns:a16="http://schemas.microsoft.com/office/drawing/2014/main" id="{FFF83D56-7B75-8544-A50C-00AAD5E48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2" y="1059456"/>
            <a:ext cx="4167691" cy="3254768"/>
          </a:xfrm>
          <a:prstGeom prst="rect">
            <a:avLst/>
          </a:prstGeom>
        </p:spPr>
      </p:pic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0E7C2C94-6FE0-1247-B625-7B3B15D6E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349" y="1018794"/>
            <a:ext cx="3954541" cy="3324614"/>
          </a:xfrm>
          <a:prstGeom prst="rect">
            <a:avLst/>
          </a:prstGeom>
        </p:spPr>
      </p:pic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B6760606-5510-344C-B7B9-93E266860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230" y="989610"/>
            <a:ext cx="3950213" cy="332461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05CF063D-861A-4146-ACA7-C220AD132059}"/>
              </a:ext>
            </a:extLst>
          </p:cNvPr>
          <p:cNvSpPr/>
          <p:nvPr/>
        </p:nvSpPr>
        <p:spPr>
          <a:xfrm>
            <a:off x="353643" y="369114"/>
            <a:ext cx="80099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From</a:t>
            </a:r>
            <a:r>
              <a:rPr lang="zh-CN" altLang="en-US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WMAP</a:t>
            </a:r>
            <a:r>
              <a:rPr lang="zh-CN" altLang="en-US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to</a:t>
            </a:r>
            <a:r>
              <a:rPr lang="zh-CN" altLang="en-US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Planck</a:t>
            </a:r>
            <a:endParaRPr lang="zh-CN" altLang="en-US" sz="2000" b="1" dirty="0">
              <a:solidFill>
                <a:srgbClr val="0432FF"/>
              </a:solidFill>
              <a:latin typeface="Helvetica" pitchFamily="2" charset="0"/>
              <a:ea typeface="HanziPen SC" panose="03000300000000000000" pitchFamily="66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B12C818-C971-F240-A219-73D9A8EE304E}"/>
              </a:ext>
            </a:extLst>
          </p:cNvPr>
          <p:cNvSpPr txBox="1"/>
          <p:nvPr/>
        </p:nvSpPr>
        <p:spPr>
          <a:xfrm>
            <a:off x="475743" y="4628452"/>
            <a:ext cx="10213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Roughly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decade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after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discovery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cosmic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acceleration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(WMAP5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2009)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Nealy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two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decades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after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discovery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(Planck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2015)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wCDM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</a:t>
            </a:r>
            <a:r>
              <a:rPr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</a:t>
            </a:r>
            <a:r>
              <a:rPr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CDM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Planck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2018,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CBS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(w.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lensing):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precision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3%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</a:t>
            </a:r>
            <a:r>
              <a:rPr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wCDM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);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</a:t>
            </a:r>
            <a:r>
              <a:rPr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precision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8%,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</a:t>
            </a:r>
            <a:r>
              <a:rPr lang="en-US" altLang="zh-CN" sz="1600" b="1" baseline="-25000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error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0.3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(w</a:t>
            </a:r>
            <a:r>
              <a:rPr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</a:t>
            </a:r>
            <a:r>
              <a:rPr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CDM)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F8B5A1D-40B4-0343-9055-3065062083E5}"/>
              </a:ext>
            </a:extLst>
          </p:cNvPr>
          <p:cNvSpPr txBox="1"/>
          <p:nvPr/>
        </p:nvSpPr>
        <p:spPr>
          <a:xfrm>
            <a:off x="10044336" y="4398617"/>
            <a:ext cx="2072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 err="1">
                <a:solidFill>
                  <a:srgbClr val="941651"/>
                </a:solidFill>
              </a:rPr>
              <a:t>Huterer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Shafer,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RPP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5424867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表, 折线图&#10;&#10;描述已自动生成">
            <a:extLst>
              <a:ext uri="{FF2B5EF4-FFF2-40B4-BE49-F238E27FC236}">
                <a16:creationId xmlns:a16="http://schemas.microsoft.com/office/drawing/2014/main" id="{457015B4-8A1B-F149-B704-2AB1833D0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717" y="2736027"/>
            <a:ext cx="5235391" cy="3664773"/>
          </a:xfrm>
          <a:prstGeom prst="rect">
            <a:avLst/>
          </a:prstGeom>
        </p:spPr>
      </p:pic>
      <p:pic>
        <p:nvPicPr>
          <p:cNvPr id="5" name="图片 4" descr="图片包含 游戏机, 星星, 日落, 灯光&#10;&#10;描述已自动生成">
            <a:extLst>
              <a:ext uri="{FF2B5EF4-FFF2-40B4-BE49-F238E27FC236}">
                <a16:creationId xmlns:a16="http://schemas.microsoft.com/office/drawing/2014/main" id="{DFBE47FE-FA7B-E149-93EF-B5BD1CAC1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66" y="2840440"/>
            <a:ext cx="4033805" cy="328581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FF43506-9BB8-4D42-A80B-63EAABA8E973}"/>
              </a:ext>
            </a:extLst>
          </p:cNvPr>
          <p:cNvSpPr/>
          <p:nvPr/>
        </p:nvSpPr>
        <p:spPr>
          <a:xfrm>
            <a:off x="313999" y="272534"/>
            <a:ext cx="8349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Supermassive black hole shadows: new cosmological standard ruler?</a:t>
            </a:r>
            <a:endParaRPr lang="zh-CN" altLang="en-US" b="1" dirty="0">
              <a:solidFill>
                <a:srgbClr val="0432FF"/>
              </a:solidFill>
              <a:latin typeface="Helvetica" pitchFamily="2" charset="0"/>
              <a:ea typeface="HanziPen SC" panose="03000300000000000000" pitchFamily="66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A22AC2B-8A1C-944A-BCAD-C7C23FEC9D22}"/>
              </a:ext>
            </a:extLst>
          </p:cNvPr>
          <p:cNvSpPr txBox="1"/>
          <p:nvPr/>
        </p:nvSpPr>
        <p:spPr>
          <a:xfrm>
            <a:off x="576462" y="805807"/>
            <a:ext cx="111676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 first image of supermassive black hole M87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*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: Event Horizon Telescope, VLBI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Angular radius of SMBH shadow: </a:t>
            </a:r>
            <a:r>
              <a:rPr kumimoji="1"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α</a:t>
            </a:r>
            <a:r>
              <a:rPr kumimoji="1" lang="en-US" altLang="zh-CN" sz="1600" b="1" baseline="-25000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sh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= 21.0 ± 1.5 </a:t>
            </a:r>
            <a:r>
              <a:rPr kumimoji="1"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μ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as 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Tsupko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et al: SMBH shadow has simple relation with angular diameter distance to BH, thus BH shadow can be a new standard ruler provided that BH mass can be independently measured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 course, measurements of HB shadow and mass are both difficult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M87*: H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= 70 ± 9 km s</a:t>
            </a:r>
            <a:r>
              <a:rPr kumimoji="1"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−1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Mpc</a:t>
            </a:r>
            <a:r>
              <a:rPr kumimoji="1"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−1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(13%)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Needs 40 data to achieve accuracy 2%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E8E2273-6279-704F-8B5B-7E346AE51710}"/>
              </a:ext>
            </a:extLst>
          </p:cNvPr>
          <p:cNvSpPr txBox="1"/>
          <p:nvPr/>
        </p:nvSpPr>
        <p:spPr>
          <a:xfrm>
            <a:off x="9195248" y="2554942"/>
            <a:ext cx="1598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Qi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CPC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2020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970C7B3-FD3E-5040-93EA-B95243BA2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229" y="1803852"/>
            <a:ext cx="1741004" cy="2364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E6A285-6848-4047-813D-4A809FE7F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8840" y="2139444"/>
            <a:ext cx="935935" cy="23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05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表, 折线图&#10;&#10;描述已自动生成">
            <a:extLst>
              <a:ext uri="{FF2B5EF4-FFF2-40B4-BE49-F238E27FC236}">
                <a16:creationId xmlns:a16="http://schemas.microsoft.com/office/drawing/2014/main" id="{A78F81FD-2167-A24E-8E06-B16B1A89B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61" y="2816005"/>
            <a:ext cx="4565482" cy="3390400"/>
          </a:xfrm>
          <a:prstGeom prst="rect">
            <a:avLst/>
          </a:prstGeom>
        </p:spPr>
      </p:pic>
      <p:pic>
        <p:nvPicPr>
          <p:cNvPr id="5" name="图片 4" descr="图表&#10;&#10;描述已自动生成">
            <a:extLst>
              <a:ext uri="{FF2B5EF4-FFF2-40B4-BE49-F238E27FC236}">
                <a16:creationId xmlns:a16="http://schemas.microsoft.com/office/drawing/2014/main" id="{98C53A43-4093-3C4B-8949-52FED6885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002" y="2816005"/>
            <a:ext cx="4890846" cy="349630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C363DCC-F67C-2E45-961A-C9C4555EA463}"/>
              </a:ext>
            </a:extLst>
          </p:cNvPr>
          <p:cNvSpPr txBox="1"/>
          <p:nvPr/>
        </p:nvSpPr>
        <p:spPr>
          <a:xfrm>
            <a:off x="9575887" y="2554395"/>
            <a:ext cx="1598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Qi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XZ,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CPC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2020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159132F-1718-A343-958F-4ABAF3D1D841}"/>
              </a:ext>
            </a:extLst>
          </p:cNvPr>
          <p:cNvSpPr/>
          <p:nvPr/>
        </p:nvSpPr>
        <p:spPr>
          <a:xfrm>
            <a:off x="343192" y="338449"/>
            <a:ext cx="8349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Supermassive black hole shadows: high-z cosmological application</a:t>
            </a:r>
            <a:endParaRPr lang="zh-CN" altLang="en-US" b="1" dirty="0">
              <a:solidFill>
                <a:srgbClr val="0432FF"/>
              </a:solidFill>
              <a:latin typeface="Helvetica" pitchFamily="2" charset="0"/>
              <a:ea typeface="HanziPen SC" panose="03000300000000000000" pitchFamily="66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8BA5CC3-9C8B-D74D-8BC7-86FF6311E685}"/>
              </a:ext>
            </a:extLst>
          </p:cNvPr>
          <p:cNvSpPr txBox="1"/>
          <p:nvPr/>
        </p:nvSpPr>
        <p:spPr>
          <a:xfrm>
            <a:off x="512191" y="805228"/>
            <a:ext cx="111676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Possible to measure angular size of SMBH in high-z (up to 10) 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Necessary to reach angular resolution of 0.1 </a:t>
            </a:r>
            <a:r>
              <a:rPr kumimoji="1" lang="el-GR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μ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as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VLBI: needs very long baseline, very short wavelength, future </a:t>
            </a:r>
            <a:r>
              <a:rPr kumimoji="1" lang="en-US" altLang="zh-CN" sz="1600" b="1" dirty="0"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black technology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SMBH mass measurements: stellar and gas dynamics; mega-maser observations, reverberation mapping? 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Rather challenging, highly uncertain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Simulation: 10 data, z ∈ [7, 9] , M ∈ [10</a:t>
            </a:r>
            <a:r>
              <a:rPr kumimoji="1"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9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,10</a:t>
            </a:r>
            <a:r>
              <a:rPr kumimoji="1"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10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] M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⊙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Combination with SN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low-z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HB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shadows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(H</a:t>
            </a:r>
            <a:r>
              <a:rPr kumimoji="1"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2934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表&#10;&#10;描述已自动生成">
            <a:extLst>
              <a:ext uri="{FF2B5EF4-FFF2-40B4-BE49-F238E27FC236}">
                <a16:creationId xmlns:a16="http://schemas.microsoft.com/office/drawing/2014/main" id="{2C28513D-F2DF-6C4C-8AC3-D7E0F0B9F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397" y="3238313"/>
            <a:ext cx="5230085" cy="312705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CAF1C3B-6337-3845-B540-DA2481A25FBE}"/>
              </a:ext>
            </a:extLst>
          </p:cNvPr>
          <p:cNvSpPr/>
          <p:nvPr/>
        </p:nvSpPr>
        <p:spPr>
          <a:xfrm>
            <a:off x="856038" y="5318591"/>
            <a:ext cx="4532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i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</a:t>
            </a:r>
            <a:r>
              <a:rPr kumimoji="1" lang="en-US" altLang="zh-CN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= 14 000 k/</a:t>
            </a:r>
            <a:r>
              <a:rPr kumimoji="1" lang="en-US" altLang="zh-CN" sz="1400" b="1" dirty="0" err="1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Mpc</a:t>
            </a:r>
            <a:r>
              <a:rPr kumimoji="1" lang="en-US" altLang="zh-CN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</a:p>
          <a:p>
            <a:r>
              <a:rPr kumimoji="1" lang="en-US" altLang="zh-CN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LSS:</a:t>
            </a:r>
            <a:r>
              <a:rPr kumimoji="1" lang="zh-CN" altLang="en-US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z=1;</a:t>
            </a:r>
            <a:r>
              <a:rPr kumimoji="1" lang="zh-CN" altLang="en-US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21</a:t>
            </a:r>
            <a:r>
              <a:rPr kumimoji="1" lang="zh-CN" altLang="en-US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</a:t>
            </a:r>
            <a:r>
              <a:rPr kumimoji="1" lang="zh-CN" altLang="en-US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ground:</a:t>
            </a:r>
            <a:r>
              <a:rPr kumimoji="1" lang="zh-CN" altLang="en-US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z=27;</a:t>
            </a:r>
            <a:r>
              <a:rPr kumimoji="1" lang="zh-CN" altLang="en-US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21</a:t>
            </a:r>
            <a:r>
              <a:rPr kumimoji="1" lang="zh-CN" altLang="en-US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</a:t>
            </a:r>
            <a:r>
              <a:rPr kumimoji="1" lang="zh-CN" altLang="en-US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space:</a:t>
            </a:r>
            <a:r>
              <a:rPr kumimoji="1" lang="zh-CN" altLang="en-US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z=50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4F25CB3A-E8BA-8D43-9A48-E3C05D60A7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592" y="640128"/>
            <a:ext cx="4051694" cy="244659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14E7F40-FC31-574D-8693-5DBF3BA29080}"/>
              </a:ext>
            </a:extLst>
          </p:cNvPr>
          <p:cNvSpPr/>
          <p:nvPr/>
        </p:nvSpPr>
        <p:spPr>
          <a:xfrm>
            <a:off x="363668" y="384517"/>
            <a:ext cx="5024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Limits</a:t>
            </a:r>
            <a:r>
              <a:rPr lang="zh-CN" altLang="en-US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of</a:t>
            </a:r>
            <a:r>
              <a:rPr lang="zh-CN" altLang="en-US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cosmology:</a:t>
            </a:r>
            <a:r>
              <a:rPr lang="zh-CN" altLang="en-US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role</a:t>
            </a:r>
            <a:r>
              <a:rPr lang="zh-CN" altLang="en-US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of</a:t>
            </a:r>
            <a:r>
              <a:rPr lang="zh-CN" altLang="en-US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the</a:t>
            </a:r>
            <a:r>
              <a:rPr lang="zh-CN" altLang="en-US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Moon</a:t>
            </a:r>
            <a:endParaRPr lang="zh-CN" altLang="en-US" b="1" dirty="0">
              <a:solidFill>
                <a:srgbClr val="0432FF"/>
              </a:solidFill>
              <a:latin typeface="Helvetica" pitchFamily="2" charset="0"/>
              <a:ea typeface="HanziPen SC" panose="03000300000000000000" pitchFamily="66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7C1D20E-FE48-6D4F-A6AD-1438D1784E27}"/>
              </a:ext>
            </a:extLst>
          </p:cNvPr>
          <p:cNvSpPr txBox="1"/>
          <p:nvPr/>
        </p:nvSpPr>
        <p:spPr>
          <a:xfrm>
            <a:off x="464895" y="1016189"/>
            <a:ext cx="54629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lunar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surface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allows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unique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way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forward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cosmology,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beyond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current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limits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Far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side: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radio-quiet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environment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---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dark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ages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Dark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ages: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z = 25–75 (20–60 MHz) 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access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trillions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(10</a:t>
            </a:r>
            <a:r>
              <a:rPr kumimoji="1"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12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sky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(access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small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scales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k ∼ 10 Mpc</a:t>
            </a:r>
            <a:r>
              <a:rPr kumimoji="1"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−1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Comparison: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(2d)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10</a:t>
            </a:r>
            <a:r>
              <a:rPr kumimoji="1"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6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modes,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LSS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(3d)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10</a:t>
            </a:r>
            <a:r>
              <a:rPr kumimoji="1"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8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modes,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21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dark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ages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from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ground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10</a:t>
            </a:r>
            <a:r>
              <a:rPr kumimoji="1"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9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modes,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21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dark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ages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from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space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10</a:t>
            </a:r>
            <a:r>
              <a:rPr kumimoji="1"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12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modes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Important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precisely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primordial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non-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Gaussianity</a:t>
            </a:r>
            <a:endParaRPr kumimoji="1" lang="en-US" altLang="zh-CN" sz="16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Various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mega-telescopes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lunar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platform: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radio,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optical,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IR,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far-IR,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interferometer,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…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endParaRPr kumimoji="1" lang="en-US" altLang="zh-CN" sz="16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4EF01E9-37EA-6F45-A9A0-1D042DB208E1}"/>
              </a:ext>
            </a:extLst>
          </p:cNvPr>
          <p:cNvSpPr txBox="1"/>
          <p:nvPr/>
        </p:nvSpPr>
        <p:spPr>
          <a:xfrm>
            <a:off x="8678918" y="6326297"/>
            <a:ext cx="29875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Silk,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Philosophical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Transactions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A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2020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173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桌子, 大, 碗&#10;&#10;描述已自动生成">
            <a:extLst>
              <a:ext uri="{FF2B5EF4-FFF2-40B4-BE49-F238E27FC236}">
                <a16:creationId xmlns:a16="http://schemas.microsoft.com/office/drawing/2014/main" id="{008B4EA2-AA18-D540-AF5D-9B53A05B9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843" y="2990620"/>
            <a:ext cx="4547193" cy="27156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C7D6134-4406-574C-8CA1-F30EDBEE7035}"/>
              </a:ext>
            </a:extLst>
          </p:cNvPr>
          <p:cNvSpPr/>
          <p:nvPr/>
        </p:nvSpPr>
        <p:spPr>
          <a:xfrm>
            <a:off x="376980" y="287489"/>
            <a:ext cx="7411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鸿蒙计划：</a:t>
            </a:r>
            <a:r>
              <a:rPr lang="en-US" altLang="zh-CN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Discovering</a:t>
            </a:r>
            <a:r>
              <a:rPr lang="zh-CN" altLang="en-US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the</a:t>
            </a:r>
            <a:r>
              <a:rPr lang="zh-CN" altLang="en-US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Sky</a:t>
            </a:r>
            <a:r>
              <a:rPr lang="zh-CN" altLang="en-US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at</a:t>
            </a:r>
            <a:r>
              <a:rPr lang="zh-CN" altLang="en-US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the</a:t>
            </a:r>
            <a:r>
              <a:rPr lang="zh-CN" altLang="en-US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longest</a:t>
            </a:r>
            <a:r>
              <a:rPr lang="zh-CN" altLang="en-US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wavelength</a:t>
            </a:r>
            <a:r>
              <a:rPr lang="zh-CN" altLang="en-US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(DSL)</a:t>
            </a:r>
            <a:endParaRPr lang="zh-CN" altLang="en-US" b="1" dirty="0">
              <a:solidFill>
                <a:srgbClr val="0432FF"/>
              </a:solidFill>
              <a:latin typeface="Helvetica" pitchFamily="2" charset="0"/>
              <a:ea typeface="HanziPen SC" panose="03000300000000000000" pitchFamily="66" charset="-122"/>
            </a:endParaRPr>
          </a:p>
        </p:txBody>
      </p:sp>
      <p:pic>
        <p:nvPicPr>
          <p:cNvPr id="7" name="图片 6" descr="文本&#10;&#10;描述已自动生成">
            <a:extLst>
              <a:ext uri="{FF2B5EF4-FFF2-40B4-BE49-F238E27FC236}">
                <a16:creationId xmlns:a16="http://schemas.microsoft.com/office/drawing/2014/main" id="{164080BD-DB96-0B43-B748-C6F9D211D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9444" y="4545061"/>
            <a:ext cx="2213347" cy="1161165"/>
          </a:xfrm>
          <a:prstGeom prst="rect">
            <a:avLst/>
          </a:prstGeom>
        </p:spPr>
      </p:pic>
      <p:pic>
        <p:nvPicPr>
          <p:cNvPr id="13" name="图片 12" descr="文本&#10;&#10;描述已自动生成">
            <a:extLst>
              <a:ext uri="{FF2B5EF4-FFF2-40B4-BE49-F238E27FC236}">
                <a16:creationId xmlns:a16="http://schemas.microsoft.com/office/drawing/2014/main" id="{65A4A67B-09F9-3544-9725-46016441A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164" y="2869105"/>
            <a:ext cx="1793661" cy="1418622"/>
          </a:xfrm>
          <a:prstGeom prst="rect">
            <a:avLst/>
          </a:prstGeom>
        </p:spPr>
      </p:pic>
      <p:pic>
        <p:nvPicPr>
          <p:cNvPr id="6" name="图片 5" descr="电脑萤幕画面&#10;&#10;低可信度描述已自动生成">
            <a:extLst>
              <a:ext uri="{FF2B5EF4-FFF2-40B4-BE49-F238E27FC236}">
                <a16:creationId xmlns:a16="http://schemas.microsoft.com/office/drawing/2014/main" id="{460C70B1-2AF3-F242-A815-FA2DB8F03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539" y="1151774"/>
            <a:ext cx="6764364" cy="147453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DFFE8A0-6978-CB42-B1F8-729B35F577EA}"/>
              </a:ext>
            </a:extLst>
          </p:cNvPr>
          <p:cNvSpPr txBox="1"/>
          <p:nvPr/>
        </p:nvSpPr>
        <p:spPr>
          <a:xfrm>
            <a:off x="244367" y="816664"/>
            <a:ext cx="47690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超长波天文观测阵列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DSL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micro-satellite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formation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flying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mission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lunar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orbit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array: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linear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array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(5-8)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satellites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moving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around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moon,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take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observation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backside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moon,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transmit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data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back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front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side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moon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mother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satellite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measures</a:t>
            </a:r>
            <a:r>
              <a:rPr kumimoji="1" lang="zh-CN" altLang="en-US" sz="1600" b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position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daughter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satellites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MHz—30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MHz: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whole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sky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map</a:t>
            </a:r>
          </a:p>
          <a:p>
            <a:pPr marL="342900" indent="-342900">
              <a:buSzPct val="80000"/>
              <a:buFont typeface="Apple Color Emoji" pitchFamily="2" charset="0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30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MHz–120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MHz: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high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precision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global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spectrum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97EBEE0-8430-7649-9D61-7BDF1E07E68F}"/>
              </a:ext>
            </a:extLst>
          </p:cNvPr>
          <p:cNvSpPr/>
          <p:nvPr/>
        </p:nvSpPr>
        <p:spPr>
          <a:xfrm>
            <a:off x="321467" y="4232984"/>
            <a:ext cx="44620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系统字体常规体"/>
              <a:buChar char="☀️"/>
            </a:pP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The first full-sky image at longest wavelength (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The</a:t>
            </a: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Unknown</a:t>
            </a: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Unknowns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系统字体常规体"/>
              <a:buChar char="☀️"/>
            </a:pP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Dark ages and cosmic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dawn</a:t>
            </a:r>
          </a:p>
          <a:p>
            <a:pPr marL="457200" indent="-457200">
              <a:buFont typeface="系统字体常规体"/>
              <a:buChar char="☀️"/>
            </a:pP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The Milky Way and interstellar medium, origin and propagation of cosmic rays</a:t>
            </a:r>
          </a:p>
          <a:p>
            <a:pPr marL="457200" indent="-457200">
              <a:buFont typeface="系统字体常规体"/>
              <a:buChar char="☀️"/>
            </a:pP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Extragalactic radio sources</a:t>
            </a:r>
          </a:p>
          <a:p>
            <a:pPr marL="457200" indent="-457200">
              <a:buFont typeface="系统字体常规体"/>
              <a:buChar char="☀️"/>
            </a:pP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Solar activity and planet magnetic fields</a:t>
            </a:r>
          </a:p>
          <a:p>
            <a:pPr marL="457200" indent="-457200">
              <a:buFont typeface="系统字体常规体"/>
              <a:buChar char="☀️"/>
            </a:pP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IGM, SETI, ……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8F330A4-56BE-E34A-91AD-FA59C7E1FCFD}"/>
              </a:ext>
            </a:extLst>
          </p:cNvPr>
          <p:cNvSpPr/>
          <p:nvPr/>
        </p:nvSpPr>
        <p:spPr>
          <a:xfrm>
            <a:off x="321467" y="3863652"/>
            <a:ext cx="2837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3366FF"/>
                </a:solidFill>
                <a:latin typeface="Helvetica" pitchFamily="2" charset="0"/>
              </a:rPr>
              <a:t>Science cases</a:t>
            </a:r>
            <a:endParaRPr kumimoji="1" lang="zh-CN" altLang="en-US" b="1" dirty="0">
              <a:solidFill>
                <a:srgbClr val="3366FF"/>
              </a:solidFill>
              <a:latin typeface="Helvetica" pitchFamily="2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8F1CF4C-CDD9-5449-B339-0236A4534D29}"/>
              </a:ext>
            </a:extLst>
          </p:cNvPr>
          <p:cNvSpPr/>
          <p:nvPr/>
        </p:nvSpPr>
        <p:spPr>
          <a:xfrm>
            <a:off x="4572000" y="5829850"/>
            <a:ext cx="7490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ct val="80000"/>
            </a:pPr>
            <a:r>
              <a:rPr kumimoji="1" lang="zh-CN" altLang="en-US" sz="1200" b="1" dirty="0">
                <a:solidFill>
                  <a:srgbClr val="797979"/>
                </a:solidFill>
                <a:latin typeface="HanziPen SC" panose="03000300000000000000" pitchFamily="66" charset="-122"/>
                <a:ea typeface="HanziPen SC" panose="03000300000000000000" pitchFamily="66" charset="-122"/>
                <a:cs typeface="Times New Roman" panose="02020603050405020304" pitchFamily="18" charset="0"/>
              </a:rPr>
              <a:t>超长波射电观测是目前已知的唯一直接观测宇宙黑暗时代的手段，这一波段也是电磁频谱中最后一个空白</a:t>
            </a:r>
            <a:endParaRPr kumimoji="1" lang="en-US" altLang="zh-CN" sz="1200" b="1" dirty="0">
              <a:solidFill>
                <a:srgbClr val="797979"/>
              </a:solidFill>
              <a:latin typeface="HanziPen SC" panose="03000300000000000000" pitchFamily="66" charset="-122"/>
              <a:ea typeface="HanziPen SC" panose="03000300000000000000" pitchFamily="66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556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街道, 男人, 躺, 桌子&#10;&#10;描述已自动生成">
            <a:extLst>
              <a:ext uri="{FF2B5EF4-FFF2-40B4-BE49-F238E27FC236}">
                <a16:creationId xmlns:a16="http://schemas.microsoft.com/office/drawing/2014/main" id="{3DB13303-EF2B-464B-BEEA-4957D6A33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545" y="748717"/>
            <a:ext cx="4033595" cy="521585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71FFFAD-CE5D-6944-9F65-8CE1C88E0372}"/>
              </a:ext>
            </a:extLst>
          </p:cNvPr>
          <p:cNvSpPr/>
          <p:nvPr/>
        </p:nvSpPr>
        <p:spPr>
          <a:xfrm>
            <a:off x="431104" y="379385"/>
            <a:ext cx="56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Lunar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radio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astronomy: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some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competitions</a:t>
            </a:r>
            <a:r>
              <a:rPr lang="zh-CN" altLang="en-US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A118B17-A717-C14E-A91E-82EB7970BE87}"/>
              </a:ext>
            </a:extLst>
          </p:cNvPr>
          <p:cNvSpPr txBox="1"/>
          <p:nvPr/>
        </p:nvSpPr>
        <p:spPr>
          <a:xfrm>
            <a:off x="502014" y="1237560"/>
            <a:ext cx="434285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Earth-orbit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SUNRise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  <a:p>
            <a:endParaRPr kumimoji="1" lang="en-US" sz="1600" b="1" dirty="0">
              <a:solidFill>
                <a:srgbClr val="7979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DARE/DAPPER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  <a:p>
            <a:endParaRPr kumimoji="1" lang="en-US" sz="1600" b="1" dirty="0">
              <a:solidFill>
                <a:srgbClr val="7979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FARSIDE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  <a:p>
            <a:endParaRPr kumimoji="1" lang="en-US" sz="1600" b="1" dirty="0">
              <a:solidFill>
                <a:srgbClr val="7979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CoDex</a:t>
            </a:r>
            <a:endParaRPr kumimoji="1" lang="en-US" altLang="zh-CN" sz="1600" b="1" dirty="0">
              <a:solidFill>
                <a:srgbClr val="7979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sz="1600" b="1" dirty="0">
              <a:solidFill>
                <a:srgbClr val="7979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PRATUSH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kumimoji="1" lang="en-US" sz="1600" b="1" dirty="0">
              <a:solidFill>
                <a:srgbClr val="7979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1153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ABF89D4-B734-F84F-A640-8132A4E0F098}"/>
              </a:ext>
            </a:extLst>
          </p:cNvPr>
          <p:cNvSpPr txBox="1"/>
          <p:nvPr/>
        </p:nvSpPr>
        <p:spPr>
          <a:xfrm>
            <a:off x="935179" y="750451"/>
            <a:ext cx="975932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Precisely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measuring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cosmological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one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keys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solving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important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scientific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problems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cosmology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CMB’s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advantage: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precision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cosmology;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problem: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redshift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too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high,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degeneracies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(new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physics)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Combination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low-redshift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cosmological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probes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very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important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But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tensions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between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early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late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universe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appear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(the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Hubble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tension,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etc.)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physics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(extended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model):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no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consensus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“new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concordance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model”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appears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Observation: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needs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develop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cosmological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probes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(low-redshift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universe)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radio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astronomy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will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play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important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roles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sirens: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combined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CBS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(breaking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degeneracies),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nears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1%;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combined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21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provide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late-universe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probe,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better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than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CBS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HI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21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IM: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Tianlai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full-scale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array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+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precisely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DE-DM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coupling,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nears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1%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Redshift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drift: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radio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+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optical,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complementary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Multi-messenger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multi-wavelength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strategy: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ELT+SKA+DECIGO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</a:t>
            </a:r>
            <a:r>
              <a:rPr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optical+radio+GW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provide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late-universe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probe,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better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than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CBS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FRBs: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10</a:t>
            </a:r>
            <a:r>
              <a:rPr lang="en-US" altLang="zh-CN" sz="16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4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localized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FRBs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used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constrain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cosmological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parameters,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CMB+FRB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better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than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CMB+BAO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GW+FRB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provide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late-universe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probe: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comparable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CMB+BAO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Future,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optical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+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GW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+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radio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truly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push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advance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cosmology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7888D42-B95E-8846-891A-7B55A9A7A44F}"/>
              </a:ext>
            </a:extLst>
          </p:cNvPr>
          <p:cNvSpPr/>
          <p:nvPr/>
        </p:nvSpPr>
        <p:spPr>
          <a:xfrm>
            <a:off x="376981" y="287489"/>
            <a:ext cx="56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Summary</a:t>
            </a:r>
            <a:endParaRPr lang="zh-CN" altLang="en-US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070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图片包含 星星, 旧, 夜空, 游戏机&#10;&#10;描述已自动生成">
            <a:extLst>
              <a:ext uri="{FF2B5EF4-FFF2-40B4-BE49-F238E27FC236}">
                <a16:creationId xmlns:a16="http://schemas.microsoft.com/office/drawing/2014/main" id="{A4C018B6-884C-234E-A3B5-9BDBFFEF8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0846" r="129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pic>
        <p:nvPicPr>
          <p:cNvPr id="3" name="图片 2" descr="图片包含 背景图案&#10;&#10;描述已自动生成">
            <a:extLst>
              <a:ext uri="{FF2B5EF4-FFF2-40B4-BE49-F238E27FC236}">
                <a16:creationId xmlns:a16="http://schemas.microsoft.com/office/drawing/2014/main" id="{7A5608CD-2FD9-F346-9A52-1430A1BA7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46" r="27580" b="-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089959F-1B67-864D-A4F8-A375BABD34AB}"/>
              </a:ext>
            </a:extLst>
          </p:cNvPr>
          <p:cNvSpPr txBox="1"/>
          <p:nvPr/>
        </p:nvSpPr>
        <p:spPr>
          <a:xfrm>
            <a:off x="2981739" y="2226365"/>
            <a:ext cx="65399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8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  <a:r>
              <a:rPr kumimoji="1" lang="zh-CN" altLang="en-US" sz="8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5692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C5D3F4-786E-244E-B93A-68ACCE817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938" y="951047"/>
            <a:ext cx="4687059" cy="352544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474EDFD-B303-B848-90EF-D106C1339E9B}"/>
              </a:ext>
            </a:extLst>
          </p:cNvPr>
          <p:cNvSpPr txBox="1"/>
          <p:nvPr/>
        </p:nvSpPr>
        <p:spPr>
          <a:xfrm>
            <a:off x="655244" y="5024356"/>
            <a:ext cx="9175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2001,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HST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distance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ladder: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72 ± 8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2003,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WMAP1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result: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72 ± 5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Hints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tension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appear: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WMAP7,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WMAP9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2013,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Planck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result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shows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tension: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2.5σ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Now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(74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vs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67),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distance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ladder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precision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1.8%,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0.7%,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tension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than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4σ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5037B6-DDCD-8D4E-8131-A0C45A26A181}"/>
              </a:ext>
            </a:extLst>
          </p:cNvPr>
          <p:cNvSpPr txBox="1"/>
          <p:nvPr/>
        </p:nvSpPr>
        <p:spPr>
          <a:xfrm>
            <a:off x="6905263" y="4533834"/>
            <a:ext cx="15342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Freedman,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NA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2017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ACBEAFC-C37D-774E-AF0C-C2372EB25508}"/>
              </a:ext>
            </a:extLst>
          </p:cNvPr>
          <p:cNvSpPr/>
          <p:nvPr/>
        </p:nvSpPr>
        <p:spPr>
          <a:xfrm>
            <a:off x="483846" y="403185"/>
            <a:ext cx="6421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The</a:t>
            </a:r>
            <a:r>
              <a:rPr lang="zh-CN" altLang="en-US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Hubble</a:t>
            </a:r>
            <a:r>
              <a:rPr lang="zh-CN" altLang="en-US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Helvetica" pitchFamily="2" charset="0"/>
                <a:ea typeface="HanziPen SC" panose="03000300000000000000" pitchFamily="66" charset="-122"/>
                <a:cs typeface="Times New Roman" panose="02020603050405020304" pitchFamily="18" charset="0"/>
              </a:rPr>
              <a:t>constant</a:t>
            </a:r>
            <a:endParaRPr lang="zh-CN" altLang="en-US" sz="2000" b="1" dirty="0">
              <a:solidFill>
                <a:srgbClr val="0432FF"/>
              </a:solidFill>
              <a:latin typeface="Helvetica" pitchFamily="2" charset="0"/>
              <a:ea typeface="HanziPen SC" panose="03000300000000000000" pitchFamily="66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6AC88F7-1D8F-7045-9E71-14CA473B9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217" y="907463"/>
            <a:ext cx="3404415" cy="36850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95DAD31-8CE8-3144-9976-F9C3F22ECBFA}"/>
              </a:ext>
            </a:extLst>
          </p:cNvPr>
          <p:cNvSpPr txBox="1"/>
          <p:nvPr/>
        </p:nvSpPr>
        <p:spPr>
          <a:xfrm>
            <a:off x="10741727" y="4531422"/>
            <a:ext cx="12823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 err="1">
                <a:solidFill>
                  <a:srgbClr val="941651"/>
                </a:solidFill>
              </a:rPr>
              <a:t>Riess</a:t>
            </a:r>
            <a:r>
              <a:rPr kumimoji="1" lang="en-US" altLang="zh-CN" sz="1100" dirty="0">
                <a:solidFill>
                  <a:srgbClr val="941651"/>
                </a:solidFill>
              </a:rPr>
              <a:t>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 err="1">
                <a:solidFill>
                  <a:srgbClr val="941651"/>
                </a:solidFill>
              </a:rPr>
              <a:t>ApJ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2019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5675DA1-6EBF-DB46-A1A3-2137AD47E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10" y="994919"/>
            <a:ext cx="3091008" cy="351012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B10985A-6CBD-E143-879F-9DAA9BD0CBC7}"/>
              </a:ext>
            </a:extLst>
          </p:cNvPr>
          <p:cNvSpPr/>
          <p:nvPr/>
        </p:nvSpPr>
        <p:spPr>
          <a:xfrm>
            <a:off x="699891" y="4480550"/>
            <a:ext cx="3903174" cy="314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5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Cepheid-</a:t>
            </a:r>
            <a:r>
              <a:rPr lang="en-US" altLang="zh-CN" sz="1050" b="1" dirty="0" err="1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SNIa</a:t>
            </a:r>
            <a:r>
              <a:rPr lang="zh-CN" altLang="en-US" sz="105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05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three-rung</a:t>
            </a:r>
            <a:r>
              <a:rPr lang="zh-CN" altLang="en-US" sz="105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05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distance</a:t>
            </a:r>
            <a:r>
              <a:rPr lang="zh-CN" altLang="en-US" sz="105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050" b="1" dirty="0">
                <a:solidFill>
                  <a:srgbClr val="009193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ladder</a:t>
            </a:r>
          </a:p>
        </p:txBody>
      </p:sp>
    </p:spTree>
    <p:extLst>
      <p:ext uri="{BB962C8B-B14F-4D97-AF65-F5344CB8AC3E}">
        <p14:creationId xmlns:p14="http://schemas.microsoft.com/office/powerpoint/2010/main" val="1046793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3618AF-9B5F-654E-A103-22B1EF0FD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97" y="838625"/>
            <a:ext cx="4134131" cy="42115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1BB0448-1F4C-1646-B9BE-F6BD1A897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941" y="822526"/>
            <a:ext cx="5155207" cy="403280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0B1BCDB-1AE2-CF4D-9C30-0D39A9DA429A}"/>
              </a:ext>
            </a:extLst>
          </p:cNvPr>
          <p:cNvSpPr/>
          <p:nvPr/>
        </p:nvSpPr>
        <p:spPr>
          <a:xfrm>
            <a:off x="784454" y="402538"/>
            <a:ext cx="4636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Planck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&amp;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Tensions</a:t>
            </a:r>
            <a:endParaRPr lang="zh-CN" altLang="en-US" sz="2000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A8934E-DC65-834E-82E5-C563F11D2ABB}"/>
              </a:ext>
            </a:extLst>
          </p:cNvPr>
          <p:cNvSpPr/>
          <p:nvPr/>
        </p:nvSpPr>
        <p:spPr>
          <a:xfrm>
            <a:off x="784454" y="5073055"/>
            <a:ext cx="10886114" cy="1386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WMAP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9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result: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70.0 ± 2.2 km s</a:t>
            </a:r>
            <a:r>
              <a:rPr lang="en-US" altLang="zh-CN" sz="14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−1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Mpc</a:t>
            </a:r>
            <a:r>
              <a:rPr lang="en-US" altLang="zh-CN" sz="14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−1</a:t>
            </a:r>
            <a:r>
              <a:rPr lang="zh-CN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(3.1%)</a:t>
            </a:r>
            <a:r>
              <a:rPr lang="zh-CN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endParaRPr kumimoji="1" lang="en-US" altLang="zh-CN" sz="14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Planck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2013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result: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67.3 ± 1.2 km s</a:t>
            </a:r>
            <a:r>
              <a:rPr lang="en-US" altLang="zh-CN" sz="14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−1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Mpc</a:t>
            </a:r>
            <a:r>
              <a:rPr lang="en-US" altLang="zh-CN" sz="14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−1</a:t>
            </a:r>
            <a:r>
              <a:rPr lang="zh-CN" altLang="en-US" sz="14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(1.8%)</a:t>
            </a:r>
            <a:r>
              <a:rPr lang="zh-CN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endParaRPr kumimoji="1" lang="en-US" altLang="zh-CN" sz="14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4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Riess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2011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distance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ladder: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73.8 ± 2.4 km s</a:t>
            </a:r>
            <a:r>
              <a:rPr lang="en-US" altLang="zh-CN" sz="14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−1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Mpc</a:t>
            </a:r>
            <a:r>
              <a:rPr lang="en-US" altLang="zh-CN" sz="14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−1</a:t>
            </a:r>
            <a:r>
              <a:rPr lang="zh-CN" altLang="en-US" sz="1400" b="1" baseline="30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(3.3%)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Matter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density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fluctuation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σ</a:t>
            </a:r>
            <a:r>
              <a:rPr kumimoji="1" lang="en-US" altLang="zh-CN" sz="14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8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(rms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fluctuation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at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11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Mpc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higher: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tension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with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cosmic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shear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SZ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cluster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counts,</a:t>
            </a:r>
            <a:r>
              <a:rPr kumimoji="1" lang="zh-CN" altLang="en-US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2-3</a:t>
            </a:r>
            <a:r>
              <a:rPr lang="en-US" altLang="zh-CN" sz="14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σ</a:t>
            </a:r>
            <a:endParaRPr kumimoji="1" lang="zh-CN" altLang="en-US" sz="14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8B82F58-05F9-3D42-B3A8-92EB3827544F}"/>
              </a:ext>
            </a:extLst>
          </p:cNvPr>
          <p:cNvSpPr txBox="1"/>
          <p:nvPr/>
        </p:nvSpPr>
        <p:spPr>
          <a:xfrm>
            <a:off x="4563698" y="4646115"/>
            <a:ext cx="1415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rgbClr val="941651"/>
                </a:solidFill>
              </a:rPr>
              <a:t>Planck</a:t>
            </a:r>
            <a:r>
              <a:rPr kumimoji="1" lang="zh-CN" altLang="en-US" sz="1200" dirty="0">
                <a:solidFill>
                  <a:srgbClr val="941651"/>
                </a:solidFill>
              </a:rPr>
              <a:t> </a:t>
            </a:r>
            <a:r>
              <a:rPr kumimoji="1" lang="en-US" altLang="zh-CN" sz="1200" dirty="0">
                <a:solidFill>
                  <a:srgbClr val="941651"/>
                </a:solidFill>
              </a:rPr>
              <a:t>2013</a:t>
            </a:r>
            <a:endParaRPr kumimoji="1" lang="zh-CN" altLang="en-US" sz="1200" dirty="0">
              <a:solidFill>
                <a:srgbClr val="94165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B6C4278-CFDF-2E43-973C-234F685DED18}"/>
              </a:ext>
            </a:extLst>
          </p:cNvPr>
          <p:cNvSpPr txBox="1"/>
          <p:nvPr/>
        </p:nvSpPr>
        <p:spPr>
          <a:xfrm>
            <a:off x="9837350" y="4646114"/>
            <a:ext cx="1415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rgbClr val="941651"/>
                </a:solidFill>
              </a:rPr>
              <a:t>Planck</a:t>
            </a:r>
            <a:r>
              <a:rPr kumimoji="1" lang="zh-CN" altLang="en-US" sz="1200" dirty="0">
                <a:solidFill>
                  <a:srgbClr val="941651"/>
                </a:solidFill>
              </a:rPr>
              <a:t> </a:t>
            </a:r>
            <a:r>
              <a:rPr kumimoji="1" lang="en-US" altLang="zh-CN" sz="1200" dirty="0">
                <a:solidFill>
                  <a:srgbClr val="941651"/>
                </a:solidFill>
              </a:rPr>
              <a:t>2015</a:t>
            </a:r>
            <a:endParaRPr kumimoji="1" lang="zh-CN" altLang="en-US" sz="1200" dirty="0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85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B0BEAD3-BB11-2240-8B9D-0C3B75B0D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1" y="1000210"/>
            <a:ext cx="5548033" cy="33082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2E72D3C-59B7-7B4F-AC41-B78FBA035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845" y="936709"/>
            <a:ext cx="5451754" cy="343524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DDCFAD6-E829-FE4B-BE8F-B299D3B35D6C}"/>
              </a:ext>
            </a:extLst>
          </p:cNvPr>
          <p:cNvSpPr/>
          <p:nvPr/>
        </p:nvSpPr>
        <p:spPr>
          <a:xfrm>
            <a:off x="376982" y="374645"/>
            <a:ext cx="8016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Tension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between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early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late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universe: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ruler</a:t>
            </a:r>
            <a:endParaRPr lang="zh-CN" altLang="en-US" sz="2000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2CE5C66-B84F-E743-AAEB-AA85405AEF3F}"/>
              </a:ext>
            </a:extLst>
          </p:cNvPr>
          <p:cNvSpPr txBox="1"/>
          <p:nvPr/>
        </p:nvSpPr>
        <p:spPr>
          <a:xfrm>
            <a:off x="703569" y="4422752"/>
            <a:ext cx="10692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BAO: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</a:t>
            </a:r>
            <a:r>
              <a:rPr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</a:t>
            </a:r>
            <a:r>
              <a:rPr lang="zh-CN" altLang="en-US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degeneracy,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cannot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independently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obtain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endParaRPr lang="en-US" altLang="zh-CN" sz="16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</a:t>
            </a:r>
            <a:r>
              <a:rPr lang="en-US" altLang="zh-CN" sz="1600" b="1" baseline="-25000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larger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(147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Mpc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thus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smaller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Late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universe: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local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measurement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obtains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higher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H</a:t>
            </a:r>
            <a:r>
              <a:rPr lang="en-US" altLang="zh-CN" sz="1600" b="1" baseline="-25000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0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thus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BAO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ruler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</a:t>
            </a:r>
            <a:r>
              <a:rPr lang="en-US" altLang="zh-CN" sz="1600" b="1" baseline="-25000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smaller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(136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 err="1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Mpc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 rulers from early and late universe differ by about 7%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DFA9DAA-3C33-524D-91D9-D980221351F6}"/>
              </a:ext>
            </a:extLst>
          </p:cNvPr>
          <p:cNvSpPr txBox="1"/>
          <p:nvPr/>
        </p:nvSpPr>
        <p:spPr>
          <a:xfrm>
            <a:off x="9609983" y="4270808"/>
            <a:ext cx="22057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Bernal,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Verde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 err="1">
                <a:solidFill>
                  <a:srgbClr val="941651"/>
                </a:solidFill>
              </a:rPr>
              <a:t>Riess</a:t>
            </a:r>
            <a:r>
              <a:rPr kumimoji="1" lang="en-US" altLang="zh-CN" sz="1100" dirty="0">
                <a:solidFill>
                  <a:srgbClr val="941651"/>
                </a:solidFill>
              </a:rPr>
              <a:t>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JCAP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4040353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9828242-1B0B-8C44-A29E-864E5DFE9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77" y="734938"/>
            <a:ext cx="5547433" cy="35356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22D6678-6E75-C44D-9032-74D710A95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360" y="734938"/>
            <a:ext cx="4625909" cy="513255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C02FCB1-00FD-134C-B47B-082F2A72B20D}"/>
              </a:ext>
            </a:extLst>
          </p:cNvPr>
          <p:cNvSpPr txBox="1"/>
          <p:nvPr/>
        </p:nvSpPr>
        <p:spPr>
          <a:xfrm>
            <a:off x="573464" y="4307180"/>
            <a:ext cx="6140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Planck: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extremely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precise,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perfect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Late-universe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measurements: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different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methods,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but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results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consistent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Perhaps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cannot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simply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attribute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to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systematics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endParaRPr kumimoji="1" lang="en-US" altLang="zh-CN" sz="16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Further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steps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in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observation: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Gaia,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strong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lensing,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CMB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polarization,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standard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sirens…</a:t>
            </a:r>
          </a:p>
          <a:p>
            <a:pPr marL="285750" indent="-285750">
              <a:buFont typeface="系统字体常规体"/>
              <a:buChar char="🍎"/>
            </a:pP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New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physics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beyond</a:t>
            </a:r>
            <a:r>
              <a:rPr kumimoji="1"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𝛬</a:t>
            </a:r>
            <a:r>
              <a:rPr kumimoji="1"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CDM?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2C4FC57-4430-7E4D-8B42-70CCF0E1D5C3}"/>
              </a:ext>
            </a:extLst>
          </p:cNvPr>
          <p:cNvSpPr txBox="1"/>
          <p:nvPr/>
        </p:nvSpPr>
        <p:spPr>
          <a:xfrm>
            <a:off x="9564642" y="5867494"/>
            <a:ext cx="22057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solidFill>
                  <a:srgbClr val="941651"/>
                </a:solidFill>
              </a:rPr>
              <a:t>Verde,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 err="1">
                <a:solidFill>
                  <a:srgbClr val="941651"/>
                </a:solidFill>
              </a:rPr>
              <a:t>Treu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&amp;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 err="1">
                <a:solidFill>
                  <a:srgbClr val="941651"/>
                </a:solidFill>
              </a:rPr>
              <a:t>Riess</a:t>
            </a:r>
            <a:r>
              <a:rPr kumimoji="1" lang="en-US" altLang="zh-CN" sz="1100" dirty="0">
                <a:solidFill>
                  <a:srgbClr val="941651"/>
                </a:solidFill>
              </a:rPr>
              <a:t>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NA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2019</a:t>
            </a:r>
          </a:p>
          <a:p>
            <a:r>
              <a:rPr kumimoji="1" lang="en-US" altLang="zh-CN" sz="1100" dirty="0" err="1">
                <a:solidFill>
                  <a:srgbClr val="941651"/>
                </a:solidFill>
              </a:rPr>
              <a:t>Riess</a:t>
            </a:r>
            <a:r>
              <a:rPr kumimoji="1" lang="en-US" altLang="zh-CN" sz="1100" dirty="0">
                <a:solidFill>
                  <a:srgbClr val="941651"/>
                </a:solidFill>
              </a:rPr>
              <a:t>,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NRP</a:t>
            </a:r>
            <a:r>
              <a:rPr kumimoji="1" lang="zh-CN" altLang="en-US" sz="1100" dirty="0">
                <a:solidFill>
                  <a:srgbClr val="941651"/>
                </a:solidFill>
              </a:rPr>
              <a:t> </a:t>
            </a:r>
            <a:r>
              <a:rPr kumimoji="1" lang="en-US" altLang="zh-CN" sz="1100" dirty="0">
                <a:solidFill>
                  <a:srgbClr val="941651"/>
                </a:solidFill>
              </a:rPr>
              <a:t>2020</a:t>
            </a:r>
            <a:endParaRPr kumimoji="1" lang="zh-CN" altLang="en-US" sz="1100" dirty="0">
              <a:solidFill>
                <a:srgbClr val="94165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7032955-CA79-CD4A-9A71-F09C5F7C1B11}"/>
              </a:ext>
            </a:extLst>
          </p:cNvPr>
          <p:cNvSpPr/>
          <p:nvPr/>
        </p:nvSpPr>
        <p:spPr>
          <a:xfrm>
            <a:off x="367043" y="334828"/>
            <a:ext cx="8016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Tension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between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early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late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universe</a:t>
            </a:r>
            <a:endParaRPr lang="zh-CN" altLang="en-US" sz="2000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210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3515FE-242E-454D-BFB7-236217936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87" y="887533"/>
            <a:ext cx="5509620" cy="39927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FCC5F2-7268-424F-B8CA-2207A91E5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477" y="887533"/>
            <a:ext cx="5150723" cy="391845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628DE49-A51D-D640-A7D6-F42341790B94}"/>
              </a:ext>
            </a:extLst>
          </p:cNvPr>
          <p:cNvSpPr/>
          <p:nvPr/>
        </p:nvSpPr>
        <p:spPr>
          <a:xfrm>
            <a:off x="396861" y="318208"/>
            <a:ext cx="8016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Extended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models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and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</a:t>
            </a:r>
            <a:r>
              <a:rPr lang="zh-CN" altLang="en-US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degeneracies</a:t>
            </a:r>
            <a:endParaRPr lang="zh-CN" altLang="en-US" sz="2000" b="1" dirty="0">
              <a:solidFill>
                <a:srgbClr val="0432FF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22225F6-C386-324B-9F8F-5890C4A869B0}"/>
              </a:ext>
            </a:extLst>
          </p:cNvPr>
          <p:cNvSpPr txBox="1"/>
          <p:nvPr/>
        </p:nvSpPr>
        <p:spPr>
          <a:xfrm>
            <a:off x="9946407" y="4469945"/>
            <a:ext cx="1415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rgbClr val="941651"/>
                </a:solidFill>
              </a:rPr>
              <a:t>Planck</a:t>
            </a:r>
            <a:r>
              <a:rPr kumimoji="1" lang="zh-CN" altLang="en-US" sz="1200" dirty="0">
                <a:solidFill>
                  <a:srgbClr val="941651"/>
                </a:solidFill>
              </a:rPr>
              <a:t> </a:t>
            </a:r>
            <a:r>
              <a:rPr kumimoji="1" lang="en-US" altLang="zh-CN" sz="1200" dirty="0">
                <a:solidFill>
                  <a:srgbClr val="941651"/>
                </a:solidFill>
              </a:rPr>
              <a:t>2018</a:t>
            </a:r>
            <a:endParaRPr kumimoji="1" lang="zh-CN" altLang="en-US" sz="1200" dirty="0">
              <a:solidFill>
                <a:srgbClr val="94165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D57AFB9-94E1-F240-A1A6-298A262FD7D3}"/>
              </a:ext>
            </a:extLst>
          </p:cNvPr>
          <p:cNvSpPr txBox="1"/>
          <p:nvPr/>
        </p:nvSpPr>
        <p:spPr>
          <a:xfrm>
            <a:off x="759697" y="4873280"/>
            <a:ext cx="10325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Searching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physics: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extending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model,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concordance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cosmology!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97979"/>
              </a:solidFill>
              <a:latin typeface="Arial" panose="020B0604020202020204" pitchFamily="34" charset="0"/>
              <a:ea typeface="HanziPen SC" panose="03000300000000000000" pitchFamily="66" charset="-122"/>
              <a:cs typeface="Arial" panose="020B0604020202020204" pitchFamily="34" charset="0"/>
            </a:endParaRP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Problem: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cosmological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degeneracies,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difficult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precisely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determine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(&lt;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1%)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Developing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cosmological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probes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late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universe: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exploring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physics,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breaking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degeneracies,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precisely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measuring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parameters</a:t>
            </a:r>
          </a:p>
          <a:p>
            <a:pPr marL="285750" indent="-285750">
              <a:buFont typeface="系统字体常规体"/>
              <a:buChar char="🍎"/>
            </a:pP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All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for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cosmic</a:t>
            </a:r>
            <a:r>
              <a:rPr lang="zh-CN" altLang="en-US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97979"/>
                </a:solidFill>
                <a:latin typeface="Arial" panose="020B0604020202020204" pitchFamily="34" charset="0"/>
                <a:ea typeface="HanziPen SC" panose="03000300000000000000" pitchFamily="66" charset="-122"/>
                <a:cs typeface="Arial" panose="020B0604020202020204" pitchFamily="34" charset="0"/>
              </a:rPr>
              <a:t>concordance</a:t>
            </a:r>
          </a:p>
        </p:txBody>
      </p:sp>
    </p:spTree>
    <p:extLst>
      <p:ext uri="{BB962C8B-B14F-4D97-AF65-F5344CB8AC3E}">
        <p14:creationId xmlns:p14="http://schemas.microsoft.com/office/powerpoint/2010/main" val="2992819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23179</TotalTime>
  <Words>3964</Words>
  <Application>Microsoft Macintosh PowerPoint</Application>
  <PresentationFormat>宽屏</PresentationFormat>
  <Paragraphs>363</Paragraphs>
  <Slides>46</Slides>
  <Notes>0</Notes>
  <HiddenSlides>16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62" baseType="lpstr">
      <vt:lpstr>.Apple Color Emoji UI</vt:lpstr>
      <vt:lpstr>等线</vt:lpstr>
      <vt:lpstr>等线 Light</vt:lpstr>
      <vt:lpstr>黑体</vt:lpstr>
      <vt:lpstr>黑体</vt:lpstr>
      <vt:lpstr>华文中宋</vt:lpstr>
      <vt:lpstr>微软雅黑</vt:lpstr>
      <vt:lpstr>系统字体常规体</vt:lpstr>
      <vt:lpstr>HanziPen SC</vt:lpstr>
      <vt:lpstr>Apple Color Emoji</vt:lpstr>
      <vt:lpstr>Arial</vt:lpstr>
      <vt:lpstr>Cambria Math</vt:lpstr>
      <vt:lpstr>Chalkboard</vt:lpstr>
      <vt:lpstr>Helvetica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宇宙学 与多信使多波长天文学</dc:title>
  <dc:creator>Microsoft Office 用户</dc:creator>
  <cp:lastModifiedBy>98519</cp:lastModifiedBy>
  <cp:revision>422</cp:revision>
  <dcterms:created xsi:type="dcterms:W3CDTF">2021-05-24T13:09:59Z</dcterms:created>
  <dcterms:modified xsi:type="dcterms:W3CDTF">2021-07-18T02:39:09Z</dcterms:modified>
</cp:coreProperties>
</file>