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JPG" ContentType="image/.jp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handoutMasterIdLst>
    <p:handoutMasterId r:id="rId60"/>
  </p:handoutMasterIdLst>
  <p:sldIdLst>
    <p:sldId id="256" r:id="rId5"/>
    <p:sldId id="987" r:id="rId7"/>
    <p:sldId id="982" r:id="rId8"/>
    <p:sldId id="983" r:id="rId9"/>
    <p:sldId id="985" r:id="rId10"/>
    <p:sldId id="1032" r:id="rId11"/>
    <p:sldId id="984" r:id="rId12"/>
    <p:sldId id="977" r:id="rId13"/>
    <p:sldId id="988" r:id="rId14"/>
    <p:sldId id="980" r:id="rId15"/>
    <p:sldId id="981" r:id="rId16"/>
    <p:sldId id="1077" r:id="rId17"/>
    <p:sldId id="1078" r:id="rId18"/>
    <p:sldId id="1091" r:id="rId19"/>
    <p:sldId id="1079" r:id="rId20"/>
    <p:sldId id="1080" r:id="rId21"/>
    <p:sldId id="1081" r:id="rId22"/>
    <p:sldId id="1082" r:id="rId23"/>
    <p:sldId id="1086" r:id="rId24"/>
    <p:sldId id="1084" r:id="rId25"/>
    <p:sldId id="1034" r:id="rId26"/>
    <p:sldId id="1050" r:id="rId27"/>
    <p:sldId id="1085" r:id="rId28"/>
    <p:sldId id="995" r:id="rId29"/>
    <p:sldId id="1042" r:id="rId30"/>
    <p:sldId id="1087" r:id="rId31"/>
    <p:sldId id="1052" r:id="rId32"/>
    <p:sldId id="1026" r:id="rId33"/>
    <p:sldId id="1053" r:id="rId34"/>
    <p:sldId id="1061" r:id="rId35"/>
    <p:sldId id="1088" r:id="rId36"/>
    <p:sldId id="1089" r:id="rId37"/>
    <p:sldId id="1039" r:id="rId38"/>
    <p:sldId id="1001" r:id="rId39"/>
    <p:sldId id="1066" r:id="rId40"/>
    <p:sldId id="1068" r:id="rId41"/>
    <p:sldId id="1069" r:id="rId42"/>
    <p:sldId id="1010" r:id="rId43"/>
    <p:sldId id="1011" r:id="rId44"/>
    <p:sldId id="1017" r:id="rId45"/>
    <p:sldId id="1075" r:id="rId46"/>
    <p:sldId id="1013" r:id="rId47"/>
    <p:sldId id="1018" r:id="rId48"/>
    <p:sldId id="1040" r:id="rId49"/>
    <p:sldId id="1074" r:id="rId50"/>
    <p:sldId id="1070" r:id="rId51"/>
    <p:sldId id="1062" r:id="rId52"/>
    <p:sldId id="1021" r:id="rId53"/>
    <p:sldId id="1015" r:id="rId54"/>
    <p:sldId id="1090" r:id="rId55"/>
    <p:sldId id="1022" r:id="rId56"/>
    <p:sldId id="1132" r:id="rId57"/>
    <p:sldId id="1131" r:id="rId58"/>
    <p:sldId id="1051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5EE580-85B7-423F-80B6-6FB4988BD28C}">
          <p14:sldIdLst>
            <p14:sldId id="256"/>
            <p14:sldId id="987"/>
            <p14:sldId id="982"/>
            <p14:sldId id="983"/>
            <p14:sldId id="985"/>
            <p14:sldId id="1032"/>
            <p14:sldId id="984"/>
            <p14:sldId id="977"/>
            <p14:sldId id="988"/>
            <p14:sldId id="980"/>
            <p14:sldId id="981"/>
            <p14:sldId id="1077"/>
            <p14:sldId id="1078"/>
            <p14:sldId id="1091"/>
            <p14:sldId id="1079"/>
            <p14:sldId id="1080"/>
            <p14:sldId id="1081"/>
            <p14:sldId id="1082"/>
            <p14:sldId id="1086"/>
            <p14:sldId id="1084"/>
            <p14:sldId id="1034"/>
            <p14:sldId id="1050"/>
            <p14:sldId id="1042"/>
            <p14:sldId id="1087"/>
            <p14:sldId id="1052"/>
            <p14:sldId id="1026"/>
            <p14:sldId id="1053"/>
            <p14:sldId id="1061"/>
            <p14:sldId id="1088"/>
            <p14:sldId id="1089"/>
            <p14:sldId id="1001"/>
            <p14:sldId id="1066"/>
            <p14:sldId id="1068"/>
            <p14:sldId id="1069"/>
            <p14:sldId id="1085"/>
            <p14:sldId id="995"/>
            <p14:sldId id="1039"/>
          </p14:sldIdLst>
        </p14:section>
        <p14:section name="Untitled Section" id="{7FE17DCA-D9D4-4069-B659-03AFEBD88B01}">
          <p14:sldIdLst>
            <p14:sldId id="1011"/>
            <p14:sldId id="1017"/>
            <p14:sldId id="1075"/>
            <p14:sldId id="1013"/>
            <p14:sldId id="1018"/>
            <p14:sldId id="1040"/>
            <p14:sldId id="1074"/>
            <p14:sldId id="1070"/>
            <p14:sldId id="1062"/>
            <p14:sldId id="1021"/>
            <p14:sldId id="1015"/>
            <p14:sldId id="1090"/>
            <p14:sldId id="1022"/>
            <p14:sldId id="1132"/>
            <p14:sldId id="1131"/>
            <p14:sldId id="1051"/>
            <p14:sldId id="101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F7F7F"/>
    <a:srgbClr val="A6A6A6"/>
    <a:srgbClr val="0188FB"/>
    <a:srgbClr val="006600"/>
    <a:srgbClr val="FFBD47"/>
    <a:srgbClr val="DDDDDD"/>
    <a:srgbClr val="4472C4"/>
    <a:srgbClr val="FFC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handoutMaster" Target="handoutMasters/handoutMaster1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7EB9D-3411-4858-8495-DD03A53E6C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C076C-DCF4-4C4B-B777-81D1AAE4971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1" y="3601038"/>
            <a:ext cx="2251456" cy="3196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136" y="626527"/>
            <a:ext cx="7923727" cy="1331062"/>
          </a:xfrm>
          <a:solidFill>
            <a:schemeClr val="accent2"/>
          </a:solidFill>
        </p:spPr>
        <p:txBody>
          <a:bodyPr anchor="ctr"/>
          <a:lstStyle>
            <a:lvl1pPr algn="ctr">
              <a:defRPr sz="44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3991" y="2275516"/>
            <a:ext cx="4974465" cy="1130533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latin typeface="+mn-lt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2987898" y="3878844"/>
            <a:ext cx="5372135" cy="1793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34851" y="901521"/>
            <a:ext cx="8525813" cy="5275442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237666" y="754002"/>
            <a:ext cx="8640000" cy="5422961"/>
            <a:chOff x="237666" y="754002"/>
            <a:chExt cx="8640000" cy="5422961"/>
          </a:xfrm>
        </p:grpSpPr>
        <p:sp>
          <p:nvSpPr>
            <p:cNvPr id="9" name="矩形 8"/>
            <p:cNvSpPr/>
            <p:nvPr userDrawn="1"/>
          </p:nvSpPr>
          <p:spPr>
            <a:xfrm>
              <a:off x="237666" y="850007"/>
              <a:ext cx="8640000" cy="72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37666" y="754002"/>
              <a:ext cx="97185" cy="542296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1" y="3601038"/>
            <a:ext cx="2251456" cy="3196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136" y="626527"/>
            <a:ext cx="7923727" cy="1331062"/>
          </a:xfrm>
          <a:solidFill>
            <a:schemeClr val="accent2"/>
          </a:solidFill>
        </p:spPr>
        <p:txBody>
          <a:bodyPr anchor="ctr"/>
          <a:lstStyle>
            <a:lvl1pPr algn="ctr">
              <a:defRPr sz="4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3991" y="2275516"/>
            <a:ext cx="4974465" cy="1130533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2987898" y="3878844"/>
            <a:ext cx="5372135" cy="1793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1333" y="1004551"/>
            <a:ext cx="3479049" cy="4939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66" y="226445"/>
            <a:ext cx="7260414" cy="412620"/>
          </a:xfrm>
        </p:spPr>
        <p:txBody>
          <a:bodyPr/>
          <a:lstStyle>
            <a:lvl1pPr>
              <a:defRPr sz="2800"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366" y="959476"/>
            <a:ext cx="8422783" cy="5217487"/>
          </a:xfrm>
        </p:spPr>
        <p:txBody>
          <a:bodyPr/>
          <a:lstStyle>
            <a:lvl1pPr marL="2286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858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7666" y="6492875"/>
            <a:ext cx="1819734" cy="365125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2736" y="6492874"/>
            <a:ext cx="1790808" cy="365125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7826" y="203892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7842" y="1612575"/>
            <a:ext cx="2672365" cy="3793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5229560" cy="1638768"/>
          </a:xfrm>
          <a:solidFill>
            <a:srgbClr val="FFBD47"/>
          </a:solidFill>
        </p:spPr>
        <p:txBody>
          <a:bodyPr anchor="ctr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9" y="3700789"/>
            <a:ext cx="481743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7664" y="6492875"/>
            <a:ext cx="1819735" cy="365126"/>
          </a:xfrm>
          <a:ln>
            <a:noFill/>
          </a:ln>
        </p:spPr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4851" y="891906"/>
            <a:ext cx="4140558" cy="53736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8592" y="891906"/>
            <a:ext cx="4237744" cy="53736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237666" y="754002"/>
            <a:ext cx="8640000" cy="5422961"/>
            <a:chOff x="237666" y="754002"/>
            <a:chExt cx="8640000" cy="5422961"/>
          </a:xfrm>
        </p:grpSpPr>
        <p:sp>
          <p:nvSpPr>
            <p:cNvPr id="10" name="矩形 9"/>
            <p:cNvSpPr/>
            <p:nvPr userDrawn="1"/>
          </p:nvSpPr>
          <p:spPr>
            <a:xfrm>
              <a:off x="237666" y="850007"/>
              <a:ext cx="8640000" cy="72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237666" y="754002"/>
              <a:ext cx="97185" cy="542296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00" y="122400"/>
            <a:ext cx="7261200" cy="630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7599" y="870600"/>
            <a:ext cx="4237809" cy="823912"/>
          </a:xfrm>
          <a:solidFill>
            <a:srgbClr val="FFBD47"/>
          </a:solidFill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37600" y="1812712"/>
            <a:ext cx="423780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68594" y="870600"/>
            <a:ext cx="4268183" cy="823912"/>
          </a:xfrm>
          <a:solidFill>
            <a:srgbClr val="FFBD47"/>
          </a:solidFill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8594" y="1812712"/>
            <a:ext cx="4268183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16" y="759854"/>
            <a:ext cx="3465403" cy="1297546"/>
          </a:xfrm>
          <a:solidFill>
            <a:srgbClr val="FFBD47"/>
          </a:solidFill>
          <a:ln>
            <a:noFill/>
          </a:ln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82410" y="942701"/>
            <a:ext cx="5247971" cy="491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12123" y="2057400"/>
            <a:ext cx="316689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579020" y="759854"/>
            <a:ext cx="203390" cy="5109134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13618" y="5861051"/>
            <a:ext cx="8916764" cy="224488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3617" y="2057400"/>
            <a:ext cx="176157" cy="3811588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ln>
                <a:noFill/>
              </a:ln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782410" y="759853"/>
            <a:ext cx="5247971" cy="174911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1333" y="1004551"/>
            <a:ext cx="3479049" cy="4939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66" y="226445"/>
            <a:ext cx="7260414" cy="412620"/>
          </a:xfrm>
        </p:spPr>
        <p:txBody>
          <a:bodyPr/>
          <a:lstStyle>
            <a:lvl1pPr>
              <a:defRPr sz="2800" b="0" baseline="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366" y="959476"/>
            <a:ext cx="8422783" cy="5217487"/>
          </a:xfrm>
        </p:spPr>
        <p:txBody>
          <a:bodyPr/>
          <a:lstStyle>
            <a:lvl1pPr marL="2286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+mn-lt"/>
                <a:ea typeface="+mn-ea"/>
              </a:defRPr>
            </a:lvl1pPr>
            <a:lvl2pPr marL="6858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+mn-lt"/>
                <a:ea typeface="+mn-ea"/>
              </a:defRPr>
            </a:lvl2pPr>
            <a:lvl3pPr marL="11430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+mn-lt"/>
                <a:ea typeface="+mn-ea"/>
              </a:defRPr>
            </a:lvl3pPr>
            <a:lvl4pPr marL="16002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+mn-lt"/>
                <a:ea typeface="+mn-ea"/>
              </a:defRPr>
            </a:lvl4pPr>
            <a:lvl5pPr marL="20574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+mn-lt"/>
                <a:ea typeface="+mn-ea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7666" y="6492875"/>
            <a:ext cx="1819734" cy="365125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 altLang="zh-CN"/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2736" y="6492874"/>
            <a:ext cx="1790808" cy="365125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7826" y="203892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FFBD47"/>
          </a:solidFill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34851" y="901521"/>
            <a:ext cx="8525813" cy="5275442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237666" y="754002"/>
            <a:ext cx="8640000" cy="5422961"/>
            <a:chOff x="237666" y="754002"/>
            <a:chExt cx="8640000" cy="5422961"/>
          </a:xfrm>
        </p:grpSpPr>
        <p:sp>
          <p:nvSpPr>
            <p:cNvPr id="9" name="矩形 8"/>
            <p:cNvSpPr/>
            <p:nvPr userDrawn="1"/>
          </p:nvSpPr>
          <p:spPr>
            <a:xfrm>
              <a:off x="237666" y="850007"/>
              <a:ext cx="8640000" cy="72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37666" y="754002"/>
              <a:ext cx="97185" cy="542296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1" y="3601038"/>
            <a:ext cx="2251456" cy="3196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136" y="626527"/>
            <a:ext cx="7923727" cy="1331062"/>
          </a:xfrm>
          <a:solidFill>
            <a:schemeClr val="accent2"/>
          </a:solidFill>
        </p:spPr>
        <p:txBody>
          <a:bodyPr anchor="ctr"/>
          <a:lstStyle>
            <a:lvl1pPr algn="ctr">
              <a:defRPr sz="4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3991" y="2275516"/>
            <a:ext cx="4974465" cy="1130533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2987898" y="3878844"/>
            <a:ext cx="5372135" cy="1793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1333" y="1004551"/>
            <a:ext cx="3479049" cy="4939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66" y="226445"/>
            <a:ext cx="7260414" cy="412620"/>
          </a:xfrm>
        </p:spPr>
        <p:txBody>
          <a:bodyPr/>
          <a:lstStyle>
            <a:lvl1pPr>
              <a:defRPr sz="2800"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366" y="959476"/>
            <a:ext cx="8422783" cy="5217487"/>
          </a:xfrm>
        </p:spPr>
        <p:txBody>
          <a:bodyPr/>
          <a:lstStyle>
            <a:lvl1pPr marL="2286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858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7666" y="6492875"/>
            <a:ext cx="1819734" cy="365125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2736" y="6492874"/>
            <a:ext cx="1790808" cy="365125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黑体" panose="02010609060101010101" pitchFamily="49" charset="-122"/>
              </a:defRPr>
            </a:lvl1pPr>
          </a:lstStyle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7826" y="203892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7842" y="1612575"/>
            <a:ext cx="2672365" cy="3793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5229560" cy="1638768"/>
          </a:xfrm>
          <a:solidFill>
            <a:srgbClr val="FFBD47"/>
          </a:solidFill>
        </p:spPr>
        <p:txBody>
          <a:bodyPr anchor="ctr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9" y="3700789"/>
            <a:ext cx="481743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7664" y="6492875"/>
            <a:ext cx="1819735" cy="365126"/>
          </a:xfrm>
          <a:ln>
            <a:noFill/>
          </a:ln>
        </p:spPr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4851" y="891906"/>
            <a:ext cx="4140558" cy="53736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8592" y="891906"/>
            <a:ext cx="4237744" cy="53736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237666" y="754002"/>
            <a:ext cx="8640000" cy="5422961"/>
            <a:chOff x="237666" y="754002"/>
            <a:chExt cx="8640000" cy="5422961"/>
          </a:xfrm>
        </p:grpSpPr>
        <p:sp>
          <p:nvSpPr>
            <p:cNvPr id="10" name="矩形 9"/>
            <p:cNvSpPr/>
            <p:nvPr userDrawn="1"/>
          </p:nvSpPr>
          <p:spPr>
            <a:xfrm>
              <a:off x="237666" y="850007"/>
              <a:ext cx="8640000" cy="72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237666" y="754002"/>
              <a:ext cx="97185" cy="542296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00" y="122400"/>
            <a:ext cx="7261200" cy="630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7599" y="870600"/>
            <a:ext cx="4237809" cy="823912"/>
          </a:xfrm>
          <a:solidFill>
            <a:srgbClr val="FFBD47"/>
          </a:solidFill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37600" y="1812712"/>
            <a:ext cx="423780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68594" y="870600"/>
            <a:ext cx="4268183" cy="823912"/>
          </a:xfrm>
          <a:solidFill>
            <a:srgbClr val="FFBD47"/>
          </a:solidFill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8594" y="1812712"/>
            <a:ext cx="4268183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7842" y="1612575"/>
            <a:ext cx="2672365" cy="3793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5229560" cy="1638768"/>
          </a:xfrm>
          <a:solidFill>
            <a:srgbClr val="FFBD47"/>
          </a:solidFill>
        </p:spPr>
        <p:txBody>
          <a:bodyPr anchor="ctr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9" y="3700789"/>
            <a:ext cx="481743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7664" y="6492875"/>
            <a:ext cx="1819735" cy="365126"/>
          </a:xfrm>
          <a:ln>
            <a:noFill/>
          </a:ln>
        </p:spPr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16" y="759854"/>
            <a:ext cx="3465403" cy="1297546"/>
          </a:xfrm>
          <a:solidFill>
            <a:srgbClr val="FFBD47"/>
          </a:solidFill>
          <a:ln>
            <a:noFill/>
          </a:ln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82410" y="942701"/>
            <a:ext cx="5247971" cy="491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12123" y="2057400"/>
            <a:ext cx="316689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579020" y="759854"/>
            <a:ext cx="203390" cy="5109134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13618" y="5861051"/>
            <a:ext cx="8916764" cy="224488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3617" y="2057400"/>
            <a:ext cx="176157" cy="3811588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ln>
                <a:noFill/>
              </a:ln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782410" y="759853"/>
            <a:ext cx="5247971" cy="174911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FFBD47"/>
          </a:solidFill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34851" y="901521"/>
            <a:ext cx="8525813" cy="5275442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237666" y="754002"/>
            <a:ext cx="8640000" cy="5422961"/>
            <a:chOff x="237666" y="754002"/>
            <a:chExt cx="8640000" cy="5422961"/>
          </a:xfrm>
        </p:grpSpPr>
        <p:sp>
          <p:nvSpPr>
            <p:cNvPr id="9" name="矩形 8"/>
            <p:cNvSpPr/>
            <p:nvPr userDrawn="1"/>
          </p:nvSpPr>
          <p:spPr>
            <a:xfrm>
              <a:off x="237666" y="850007"/>
              <a:ext cx="8640000" cy="72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37666" y="754002"/>
              <a:ext cx="97185" cy="542296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4851" y="891906"/>
            <a:ext cx="4140558" cy="53736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8592" y="891906"/>
            <a:ext cx="4237744" cy="53736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237666" y="754002"/>
            <a:ext cx="8640000" cy="5422961"/>
            <a:chOff x="237666" y="754002"/>
            <a:chExt cx="8640000" cy="5422961"/>
          </a:xfrm>
        </p:grpSpPr>
        <p:sp>
          <p:nvSpPr>
            <p:cNvPr id="10" name="矩形 9"/>
            <p:cNvSpPr/>
            <p:nvPr userDrawn="1"/>
          </p:nvSpPr>
          <p:spPr>
            <a:xfrm>
              <a:off x="237666" y="850007"/>
              <a:ext cx="8640000" cy="720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237666" y="754002"/>
              <a:ext cx="97185" cy="542296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00" y="122400"/>
            <a:ext cx="7261200" cy="630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7599" y="870600"/>
            <a:ext cx="4237809" cy="823912"/>
          </a:xfrm>
          <a:solidFill>
            <a:srgbClr val="FFBD47"/>
          </a:solidFill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37600" y="1812712"/>
            <a:ext cx="423780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68594" y="870600"/>
            <a:ext cx="4268183" cy="823912"/>
          </a:xfrm>
          <a:solidFill>
            <a:srgbClr val="FFBD47"/>
          </a:solidFill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8594" y="1812712"/>
            <a:ext cx="4268183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16" y="759854"/>
            <a:ext cx="3465403" cy="1297546"/>
          </a:xfrm>
          <a:solidFill>
            <a:srgbClr val="FFBD47"/>
          </a:solidFill>
          <a:ln>
            <a:noFill/>
          </a:ln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82410" y="942701"/>
            <a:ext cx="5247971" cy="491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12123" y="2057400"/>
            <a:ext cx="316689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579020" y="759854"/>
            <a:ext cx="203390" cy="5109134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13618" y="5861051"/>
            <a:ext cx="8916764" cy="224488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3617" y="2057400"/>
            <a:ext cx="176157" cy="3811588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ln>
                <a:noFill/>
              </a:ln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782410" y="759853"/>
            <a:ext cx="5247971" cy="174911"/>
          </a:xfrm>
          <a:prstGeom prst="rect">
            <a:avLst/>
          </a:prstGeom>
          <a:solidFill>
            <a:srgbClr val="FFB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FFBD47"/>
          </a:solidFill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自然科学基金委答辩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701874" y="122747"/>
            <a:ext cx="1328508" cy="41261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666" y="122747"/>
            <a:ext cx="7260414" cy="63125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665" y="901521"/>
            <a:ext cx="8622999" cy="5275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7664" y="6492875"/>
            <a:ext cx="1819735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492875"/>
            <a:ext cx="5025336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2736" y="6492874"/>
            <a:ext cx="1777928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ctr"/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666" y="122747"/>
            <a:ext cx="7260414" cy="63125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665" y="901521"/>
            <a:ext cx="8622999" cy="5275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7664" y="6492875"/>
            <a:ext cx="1819735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492875"/>
            <a:ext cx="5025336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2736" y="6492874"/>
            <a:ext cx="1777928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ctr"/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666" y="122747"/>
            <a:ext cx="7260414" cy="63125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665" y="901521"/>
            <a:ext cx="8622999" cy="5275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7664" y="6492875"/>
            <a:ext cx="1819735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2020/10/21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492875"/>
            <a:ext cx="5025336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2736" y="6492874"/>
            <a:ext cx="1777928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ctr"/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3" Type="http://schemas.openxmlformats.org/officeDocument/2006/relationships/tags" Target="../tags/tag25.xml"/><Relationship Id="rId2" Type="http://schemas.openxmlformats.org/officeDocument/2006/relationships/image" Target="../media/image40.png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6.jpeg"/><Relationship Id="rId7" Type="http://schemas.openxmlformats.org/officeDocument/2006/relationships/tags" Target="../tags/tag30.xml"/><Relationship Id="rId6" Type="http://schemas.openxmlformats.org/officeDocument/2006/relationships/image" Target="../media/image45.jpeg"/><Relationship Id="rId5" Type="http://schemas.openxmlformats.org/officeDocument/2006/relationships/tags" Target="../tags/tag29.xml"/><Relationship Id="rId4" Type="http://schemas.openxmlformats.org/officeDocument/2006/relationships/image" Target="../media/image44.jpeg"/><Relationship Id="rId3" Type="http://schemas.openxmlformats.org/officeDocument/2006/relationships/tags" Target="../tags/tag28.xml"/><Relationship Id="rId2" Type="http://schemas.openxmlformats.org/officeDocument/2006/relationships/image" Target="../media/image43.png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tags" Target="../tags/tag33.xml"/><Relationship Id="rId4" Type="http://schemas.openxmlformats.org/officeDocument/2006/relationships/image" Target="../media/image48.jpeg"/><Relationship Id="rId3" Type="http://schemas.openxmlformats.org/officeDocument/2006/relationships/tags" Target="../tags/tag32.xml"/><Relationship Id="rId2" Type="http://schemas.openxmlformats.org/officeDocument/2006/relationships/image" Target="../media/image47.jpeg"/><Relationship Id="rId1" Type="http://schemas.openxmlformats.org/officeDocument/2006/relationships/tags" Target="../tags/tag3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3.png"/><Relationship Id="rId7" Type="http://schemas.openxmlformats.org/officeDocument/2006/relationships/tags" Target="../tags/tag37.xml"/><Relationship Id="rId6" Type="http://schemas.openxmlformats.org/officeDocument/2006/relationships/image" Target="../media/image52.jpeg"/><Relationship Id="rId5" Type="http://schemas.openxmlformats.org/officeDocument/2006/relationships/tags" Target="../tags/tag36.xml"/><Relationship Id="rId4" Type="http://schemas.openxmlformats.org/officeDocument/2006/relationships/image" Target="../media/image51.jpeg"/><Relationship Id="rId3" Type="http://schemas.openxmlformats.org/officeDocument/2006/relationships/tags" Target="../tags/tag35.xml"/><Relationship Id="rId2" Type="http://schemas.openxmlformats.org/officeDocument/2006/relationships/image" Target="../media/image50.jpeg"/><Relationship Id="rId1" Type="http://schemas.openxmlformats.org/officeDocument/2006/relationships/tags" Target="../tags/tag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tags" Target="../tags/tag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tags" Target="../tags/tag39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57.wdp"/><Relationship Id="rId2" Type="http://schemas.openxmlformats.org/officeDocument/2006/relationships/image" Target="../media/image56.png"/><Relationship Id="rId1" Type="http://schemas.openxmlformats.org/officeDocument/2006/relationships/tags" Target="../tags/tag40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3.xml"/><Relationship Id="rId4" Type="http://schemas.openxmlformats.org/officeDocument/2006/relationships/image" Target="../media/image59.png"/><Relationship Id="rId3" Type="http://schemas.openxmlformats.org/officeDocument/2006/relationships/tags" Target="../tags/tag42.xml"/><Relationship Id="rId2" Type="http://schemas.openxmlformats.org/officeDocument/2006/relationships/image" Target="../media/image58.png"/><Relationship Id="rId1" Type="http://schemas.openxmlformats.org/officeDocument/2006/relationships/tags" Target="../tags/tag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tags" Target="../tags/tag45.xml"/><Relationship Id="rId3" Type="http://schemas.openxmlformats.org/officeDocument/2006/relationships/image" Target="../media/image66.png"/><Relationship Id="rId2" Type="http://schemas.openxmlformats.org/officeDocument/2006/relationships/tags" Target="../tags/tag44.xml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tags" Target="../tags/tag3.xml"/><Relationship Id="rId2" Type="http://schemas.openxmlformats.org/officeDocument/2006/relationships/image" Target="../media/image11.png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GIF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8.jpeg"/><Relationship Id="rId1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21.png"/><Relationship Id="rId3" Type="http://schemas.openxmlformats.org/officeDocument/2006/relationships/tags" Target="../tags/tag48.xml"/><Relationship Id="rId2" Type="http://schemas.openxmlformats.org/officeDocument/2006/relationships/image" Target="../media/image120.png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tags" Target="../tags/tag7.xml"/><Relationship Id="rId4" Type="http://schemas.openxmlformats.org/officeDocument/2006/relationships/image" Target="../media/image15.png"/><Relationship Id="rId3" Type="http://schemas.openxmlformats.org/officeDocument/2006/relationships/tags" Target="../tags/tag6.xml"/><Relationship Id="rId2" Type="http://schemas.openxmlformats.org/officeDocument/2006/relationships/image" Target="../media/image14.png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tags" Target="../tags/tag54.xml"/><Relationship Id="rId4" Type="http://schemas.openxmlformats.org/officeDocument/2006/relationships/image" Target="../media/image128.png"/><Relationship Id="rId3" Type="http://schemas.openxmlformats.org/officeDocument/2006/relationships/tags" Target="../tags/tag53.xml"/><Relationship Id="rId2" Type="http://schemas.openxmlformats.org/officeDocument/2006/relationships/image" Target="../media/image127.png"/><Relationship Id="rId1" Type="http://schemas.openxmlformats.org/officeDocument/2006/relationships/tags" Target="../tags/tag52.xml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tags" Target="../tags/tag57.xml"/><Relationship Id="rId4" Type="http://schemas.openxmlformats.org/officeDocument/2006/relationships/image" Target="../media/image131.png"/><Relationship Id="rId3" Type="http://schemas.openxmlformats.org/officeDocument/2006/relationships/tags" Target="../tags/tag56.xml"/><Relationship Id="rId2" Type="http://schemas.openxmlformats.org/officeDocument/2006/relationships/image" Target="../media/image130.png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png"/><Relationship Id="rId7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tags" Target="../tags/tag10.xml"/><Relationship Id="rId4" Type="http://schemas.openxmlformats.org/officeDocument/2006/relationships/image" Target="../media/image18.jpeg"/><Relationship Id="rId3" Type="http://schemas.openxmlformats.org/officeDocument/2006/relationships/tags" Target="../tags/tag9.xml"/><Relationship Id="rId2" Type="http://schemas.openxmlformats.org/officeDocument/2006/relationships/image" Target="../media/image17.jpeg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png"/><Relationship Id="rId7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tags" Target="../tags/tag14.xml"/><Relationship Id="rId4" Type="http://schemas.openxmlformats.org/officeDocument/2006/relationships/image" Target="../media/image22.png"/><Relationship Id="rId3" Type="http://schemas.openxmlformats.org/officeDocument/2006/relationships/tags" Target="../tags/tag13.xml"/><Relationship Id="rId2" Type="http://schemas.openxmlformats.org/officeDocument/2006/relationships/image" Target="../media/image21.png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30.jpeg"/><Relationship Id="rId7" Type="http://schemas.openxmlformats.org/officeDocument/2006/relationships/tags" Target="../tags/tag19.xml"/><Relationship Id="rId6" Type="http://schemas.openxmlformats.org/officeDocument/2006/relationships/image" Target="../media/image29.jpeg"/><Relationship Id="rId5" Type="http://schemas.openxmlformats.org/officeDocument/2006/relationships/tags" Target="../tags/tag18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17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36.png"/><Relationship Id="rId16" Type="http://schemas.openxmlformats.org/officeDocument/2006/relationships/image" Target="../media/image35.png"/><Relationship Id="rId15" Type="http://schemas.openxmlformats.org/officeDocument/2006/relationships/image" Target="../media/image34.png"/><Relationship Id="rId14" Type="http://schemas.openxmlformats.org/officeDocument/2006/relationships/image" Target="../media/image33.jpeg"/><Relationship Id="rId13" Type="http://schemas.openxmlformats.org/officeDocument/2006/relationships/tags" Target="../tags/tag22.xml"/><Relationship Id="rId12" Type="http://schemas.openxmlformats.org/officeDocument/2006/relationships/image" Target="../media/image32.png"/><Relationship Id="rId11" Type="http://schemas.openxmlformats.org/officeDocument/2006/relationships/tags" Target="../tags/tag21.xml"/><Relationship Id="rId10" Type="http://schemas.openxmlformats.org/officeDocument/2006/relationships/image" Target="../media/image31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>
              <a:lnSpc>
                <a:spcPct val="120000"/>
              </a:lnSpc>
              <a:spcBef>
                <a:spcPts val="4425"/>
              </a:spcBef>
            </a:pPr>
            <a:r>
              <a:rPr lang="en-US" altLang="zh-CN"/>
              <a:t>First Results from PandaX-4T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Xiaopeng Zhou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Beihang University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On behalf of the </a:t>
            </a:r>
            <a:r>
              <a:rPr lang="en-US" dirty="0" err="1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PandaX</a:t>
            </a: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Collaboration</a:t>
            </a:r>
            <a:endParaRPr 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3930" y="6117590"/>
            <a:ext cx="2715895" cy="5607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7" descr="一群人站在一起&#10;&#10;已自动生成说明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7666" y="777955"/>
            <a:ext cx="8595070" cy="4802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PandaX</a:t>
            </a:r>
            <a:r>
              <a:rPr lang="en-US"/>
              <a:t> Collaboration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6" descr="徽标, 公司名称&#10;&#10;已自动生成说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629632"/>
            <a:ext cx="8632371" cy="6823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106211459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715"/>
            <a:ext cx="9144000" cy="54876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497553" y="4984751"/>
            <a:ext cx="5841664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Ultrapure water shield: </a:t>
            </a: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13 m (H) x 10 m (D)～900 m</a:t>
            </a:r>
            <a:r>
              <a:rPr lang="en-US" baseline="30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</a:t>
            </a:r>
            <a:endParaRPr lang="en-US" baseline="300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TPC: </a:t>
            </a: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1.2 m (H) x 1.2 m (D),</a:t>
            </a:r>
            <a:r>
              <a:rPr lang="zh-CN" alt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3.7-tonne of </a:t>
            </a:r>
            <a:r>
              <a:rPr lang="en-US" altLang="zh-CN" dirty="0" err="1">
                <a:solidFill>
                  <a:srgbClr val="C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LXe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3-in PMTs: 169 top/199 bottom</a:t>
            </a:r>
            <a:endParaRPr 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PandaX-4T major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366" y="1371600"/>
            <a:ext cx="8422783" cy="480536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Apr. 2, 2018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permission from CJPL management to start construction in B2 hall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Aug. 19, 2019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infrastructure completed, detector installation in CJPL-II started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6, 2020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offline distillation of xenon completed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28, 2020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installation completed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 28, 2020 – Apr. 16, 2021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commissioning run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Infrastructure construction photos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4669" r="2758"/>
          <a:stretch>
            <a:fillRect/>
          </a:stretch>
        </p:blipFill>
        <p:spPr>
          <a:xfrm>
            <a:off x="237666" y="1189745"/>
            <a:ext cx="4482037" cy="4756945"/>
          </a:xfrm>
          <a:prstGeom prst="rect">
            <a:avLst/>
          </a:prstGeom>
        </p:spPr>
      </p:pic>
      <p:pic>
        <p:nvPicPr>
          <p:cNvPr id="8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19411" r="3400"/>
          <a:stretch>
            <a:fillRect/>
          </a:stretch>
        </p:blipFill>
        <p:spPr>
          <a:xfrm>
            <a:off x="4741119" y="1189745"/>
            <a:ext cx="4132425" cy="47569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7666" y="683657"/>
            <a:ext cx="8640389" cy="575778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Infrastructure construction photos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6939" b="4507"/>
          <a:stretch>
            <a:fillRect/>
          </a:stretch>
        </p:blipFill>
        <p:spPr>
          <a:xfrm>
            <a:off x="244232" y="3939210"/>
            <a:ext cx="8610499" cy="25042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44689" y="3959779"/>
            <a:ext cx="42651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ea typeface="等线" panose="02010600030101010101" charset="-122"/>
              </a:rPr>
              <a:t>Radon</a:t>
            </a:r>
            <a:r>
              <a:rPr lang="zh-CN" altLang="en-US" b="1" dirty="0">
                <a:solidFill>
                  <a:srgbClr val="FFFF00"/>
                </a:solidFill>
                <a:ea typeface="等线" panose="02010600030101010101" charset="-122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ea typeface="等线" panose="02010600030101010101" charset="-122"/>
              </a:rPr>
              <a:t>removal</a:t>
            </a:r>
            <a:r>
              <a:rPr lang="zh-CN" altLang="en-US" b="1" dirty="0">
                <a:solidFill>
                  <a:srgbClr val="FFFF00"/>
                </a:solidFill>
                <a:ea typeface="等线" panose="02010600030101010101" charset="-122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ea typeface="等线" panose="02010600030101010101" charset="-122"/>
              </a:rPr>
              <a:t>system</a:t>
            </a:r>
            <a:endParaRPr lang="en-US" b="1" dirty="0">
              <a:solidFill>
                <a:srgbClr val="FFFF00"/>
              </a:solidFill>
              <a:ea typeface="等线" panose="02010600030101010101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37666" y="776370"/>
            <a:ext cx="2866438" cy="30419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3557" y="3097045"/>
            <a:ext cx="2866439" cy="6527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zh-CN" altLang="en-US" b="1" dirty="0">
              <a:solidFill>
                <a:srgbClr val="FFFF00"/>
              </a:solidFill>
              <a:ea typeface="等线" panose="02010600030101010101" charset="-122"/>
            </a:endParaRPr>
          </a:p>
          <a:p>
            <a:r>
              <a:rPr lang="en-US" altLang="zh-CN" b="1" dirty="0">
                <a:solidFill>
                  <a:srgbClr val="FFFF00"/>
                </a:solidFill>
                <a:ea typeface="等线" panose="02010600030101010101" charset="-122"/>
              </a:rPr>
              <a:t>Purified</a:t>
            </a:r>
            <a:r>
              <a:rPr lang="zh-CN" altLang="en-US" b="1" dirty="0">
                <a:solidFill>
                  <a:srgbClr val="FFFF00"/>
                </a:solidFill>
                <a:ea typeface="等线" panose="02010600030101010101" charset="-122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ea typeface="等线" panose="02010600030101010101" charset="-122"/>
              </a:rPr>
              <a:t>water</a:t>
            </a:r>
            <a:r>
              <a:rPr lang="zh-CN" altLang="en-US" b="1" dirty="0">
                <a:solidFill>
                  <a:srgbClr val="FFFF00"/>
                </a:solidFill>
                <a:ea typeface="等线" panose="02010600030101010101" charset="-122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ea typeface="等线" panose="02010600030101010101" charset="-122"/>
              </a:rPr>
              <a:t>system</a:t>
            </a:r>
            <a:r>
              <a:rPr lang="zh-CN" altLang="en-US" b="1" dirty="0">
                <a:solidFill>
                  <a:srgbClr val="FFFF00"/>
                </a:solidFill>
                <a:ea typeface="等线" panose="02010600030101010101" charset="-122"/>
              </a:rPr>
              <a:t> </a:t>
            </a:r>
            <a:endParaRPr lang="en-US" b="1" dirty="0">
              <a:solidFill>
                <a:srgbClr val="FFFF00"/>
              </a:solidFill>
              <a:ea typeface="等线" panose="02010600030101010101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147014" y="759959"/>
            <a:ext cx="2866438" cy="30560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11295" y="3103430"/>
            <a:ext cx="265489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zh-CN" altLang="en-US" b="1" dirty="0">
              <a:solidFill>
                <a:srgbClr val="FFFF00"/>
              </a:solidFill>
              <a:ea typeface="等线" panose="02010600030101010101" charset="-122"/>
            </a:endParaRPr>
          </a:p>
          <a:p>
            <a:r>
              <a:rPr lang="en-US" altLang="zh-CN" b="1" dirty="0">
                <a:solidFill>
                  <a:srgbClr val="FFFF00"/>
                </a:solidFill>
                <a:ea typeface="等线" panose="02010600030101010101" charset="-122"/>
              </a:rPr>
              <a:t>Class 10000 cleanroom</a:t>
            </a:r>
            <a:r>
              <a:rPr lang="zh-CN" altLang="en-US" b="1" dirty="0">
                <a:solidFill>
                  <a:srgbClr val="FFFF00"/>
                </a:solidFill>
                <a:ea typeface="等线" panose="02010600030101010101" charset="-122"/>
              </a:rPr>
              <a:t> </a:t>
            </a:r>
            <a:endParaRPr lang="en-US" b="1" dirty="0">
              <a:solidFill>
                <a:srgbClr val="FFFF00"/>
              </a:solidFill>
              <a:ea typeface="等线" panose="02010600030101010101" charset="-122"/>
            </a:endParaRPr>
          </a:p>
        </p:txBody>
      </p:sp>
      <p:pic>
        <p:nvPicPr>
          <p:cNvPr id="20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r="27716"/>
          <a:stretch>
            <a:fillRect/>
          </a:stretch>
        </p:blipFill>
        <p:spPr>
          <a:xfrm>
            <a:off x="6060731" y="769314"/>
            <a:ext cx="2763520" cy="30560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6200000">
            <a:off x="6937962" y="2229524"/>
            <a:ext cx="252665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zh-CN" altLang="en-US" b="1" dirty="0">
              <a:solidFill>
                <a:srgbClr val="FFFF00"/>
              </a:solidFill>
              <a:ea typeface="等线" panose="02010600030101010101" charset="-122"/>
            </a:endParaRPr>
          </a:p>
          <a:p>
            <a:r>
              <a:rPr lang="en-US" altLang="zh-CN" b="1" dirty="0">
                <a:solidFill>
                  <a:srgbClr val="FFFF00"/>
                </a:solidFill>
                <a:ea typeface="等线" panose="02010600030101010101" charset="-122"/>
              </a:rPr>
              <a:t>Class 1000 cleanroom</a:t>
            </a:r>
            <a:r>
              <a:rPr lang="zh-CN" altLang="en-US" b="1" dirty="0">
                <a:solidFill>
                  <a:srgbClr val="FFFF00"/>
                </a:solidFill>
                <a:ea typeface="等线" panose="02010600030101010101" charset="-122"/>
              </a:rPr>
              <a:t> </a:t>
            </a:r>
            <a:endParaRPr lang="en-US" b="1" dirty="0">
              <a:solidFill>
                <a:srgbClr val="FFFF00"/>
              </a:solidFill>
              <a:ea typeface="等线" panose="02010600030101010101" charset="-122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809850" y="2519680"/>
            <a:ext cx="429910" cy="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10732"/>
          <a:stretch>
            <a:fillRect/>
          </a:stretch>
        </p:blipFill>
        <p:spPr>
          <a:xfrm>
            <a:off x="5445760" y="757613"/>
            <a:ext cx="3427784" cy="5681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Gas, cryogenics, and distillation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 l="-1047"/>
          <a:stretch>
            <a:fillRect/>
          </a:stretch>
        </p:blipFill>
        <p:spPr>
          <a:xfrm>
            <a:off x="197025" y="757614"/>
            <a:ext cx="5190029" cy="2381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84276" y="5146734"/>
            <a:ext cx="36313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Kr distillation</a:t>
            </a:r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tower</a:t>
            </a:r>
            <a:endParaRPr lang="zh-CN" altLang="en-US" b="1" dirty="0">
              <a:solidFill>
                <a:srgbClr val="FFFF00"/>
              </a:solidFill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030" y="2545763"/>
            <a:ext cx="237757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Gas</a:t>
            </a:r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storage</a:t>
            </a:r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system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6" cstate="screen"/>
          <a:srcRect/>
          <a:stretch>
            <a:fillRect/>
          </a:stretch>
        </p:blipFill>
        <p:spPr bwMode="auto">
          <a:xfrm>
            <a:off x="237666" y="3223725"/>
            <a:ext cx="5149388" cy="321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0030" y="3223725"/>
            <a:ext cx="230063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Cryogenics</a:t>
            </a:r>
            <a:r>
              <a:rPr lang="zh-CN" altLang="en-US" b="1" dirty="0">
                <a:solidFill>
                  <a:srgbClr val="FFFF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system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TPC 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16" name="Picture 10" descr="https://photos.pandax.sjtu.edu.cn/uploads/big/a11899efffad808ff5e387474c7ad373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4174" y="705078"/>
            <a:ext cx="2547749" cy="191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.pandax.sjtu.edu.cn/uploads/big/a6fa1a68d3ece12a36d0ba6871a26948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4173" y="2616428"/>
            <a:ext cx="2547750" cy="191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photos.pandax.sjtu.edu.cn/uploads/big/50ab790a22959247c290ece5e53f0860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44174" y="4551580"/>
            <a:ext cx="2547749" cy="19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16995" r="13868"/>
          <a:stretch>
            <a:fillRect/>
          </a:stretch>
        </p:blipFill>
        <p:spPr>
          <a:xfrm>
            <a:off x="2879440" y="705078"/>
            <a:ext cx="5994103" cy="57575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Instrumented clean room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7666" y="699687"/>
            <a:ext cx="8635878" cy="57325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hut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 rotWithShape="1">
          <a:blip r:embed="rId2"/>
          <a:srcRect t="12121" b="-1"/>
          <a:stretch>
            <a:fillRect/>
          </a:stretch>
        </p:blipFill>
        <p:spPr>
          <a:xfrm>
            <a:off x="237666" y="734203"/>
            <a:ext cx="8635878" cy="56816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matter: “too” many possibilities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6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386080" y="1198245"/>
            <a:ext cx="8423275" cy="47390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86574" y="6031685"/>
            <a:ext cx="419030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altLang="zh-CN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Samuel Velasco/Quanta Magazine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Ultrapure water filling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2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37666" y="1031231"/>
            <a:ext cx="8635878" cy="50247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76476" y="595721"/>
            <a:ext cx="6480175" cy="4820920"/>
            <a:chOff x="2378" y="2983"/>
            <a:chExt cx="10205" cy="7592"/>
          </a:xfrm>
        </p:grpSpPr>
        <p:pic>
          <p:nvPicPr>
            <p:cNvPr id="8" name="图片 7" descr="IV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378" y="2983"/>
              <a:ext cx="10205" cy="3824"/>
            </a:xfrm>
            <a:prstGeom prst="rect">
              <a:avLst/>
            </a:prstGeom>
          </p:spPr>
        </p:pic>
        <p:pic>
          <p:nvPicPr>
            <p:cNvPr id="9" name="图片 8" descr="Tem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378" y="6751"/>
              <a:ext cx="10205" cy="382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Cryogenics stability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10" name="表格 9"/>
          <p:cNvGraphicFramePr/>
          <p:nvPr>
            <p:custDataLst>
              <p:tags r:id="rId5"/>
            </p:custDataLst>
          </p:nvPr>
        </p:nvGraphicFramePr>
        <p:xfrm>
          <a:off x="555171" y="5410200"/>
          <a:ext cx="8131175" cy="10363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626235"/>
                <a:gridCol w="1626235"/>
                <a:gridCol w="1626235"/>
                <a:gridCol w="1626235"/>
                <a:gridCol w="1626235"/>
              </a:tblGrid>
              <a:tr h="3006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US" altLang="zh-C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Heating load</a:t>
                      </a:r>
                      <a:endParaRPr lang="en-US" altLang="zh-C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(No purification)</a:t>
                      </a:r>
                      <a:endParaRPr lang="en-US" altLang="zh-C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Cooling Power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Purification flow rate</a:t>
                      </a:r>
                      <a:endParaRPr lang="en-US" altLang="zh-C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Outer Vacuum</a:t>
                      </a:r>
                      <a:endParaRPr lang="en-US" altLang="zh-C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006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en-US" altLang="zh-C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~50W</a:t>
                      </a:r>
                      <a:endParaRPr lang="en-US" altLang="zh-C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~580W</a:t>
                      </a:r>
                      <a:endParaRPr lang="en-US" altLang="zh-C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~110 SLPM (40 kg/h)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&lt;2E-4Pa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12" name="直接连接符 11"/>
          <p:cNvCxnSpPr/>
          <p:nvPr/>
        </p:nvCxnSpPr>
        <p:spPr>
          <a:xfrm flipH="1">
            <a:off x="1998266" y="814796"/>
            <a:ext cx="18415" cy="437134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3053636" y="814796"/>
            <a:ext cx="18415" cy="437134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4529376" y="814796"/>
            <a:ext cx="18415" cy="437134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606278" y="879333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 </a:t>
            </a:r>
            <a:r>
              <a:rPr lang="en-US" altLang="zh-CN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Coldhead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 rot="16200000">
            <a:off x="1604737" y="2893786"/>
            <a:ext cx="184340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Loop1 Maintenance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43531" y="1010376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Loop2 In</a:t>
            </a:r>
            <a:endParaRPr lang="en-US" altLang="zh-CN" sz="1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1352471" y="1317081"/>
            <a:ext cx="566420" cy="46164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399899" y="1831413"/>
            <a:ext cx="2743200" cy="2343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In the stable running period, the P and T are stable within 0.5% and 0.1K, separately.</a:t>
            </a:r>
            <a:endParaRPr lang="en-US" altLang="zh-CN" sz="20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cxnSp>
        <p:nvCxnSpPr>
          <p:cNvPr id="20" name="直接箭头连接符 18"/>
          <p:cNvCxnSpPr/>
          <p:nvPr/>
        </p:nvCxnSpPr>
        <p:spPr>
          <a:xfrm flipH="1">
            <a:off x="4620758" y="1317081"/>
            <a:ext cx="388123" cy="3054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998266" y="835687"/>
            <a:ext cx="1073785" cy="4343554"/>
          </a:xfrm>
          <a:prstGeom prst="rect">
            <a:avLst/>
          </a:prstGeom>
          <a:solidFill>
            <a:srgbClr val="7F7F7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and DAQ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Content Placeholder 9"/>
          <p:cNvSpPr>
            <a:spLocks noGrp="1"/>
          </p:cNvSpPr>
          <p:nvPr>
            <p:ph idx="1"/>
          </p:nvPr>
        </p:nvSpPr>
        <p:spPr>
          <a:xfrm>
            <a:off x="481990" y="5069422"/>
            <a:ext cx="8391554" cy="16060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zh-CN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Trigger-less mode: </a:t>
            </a:r>
            <a:r>
              <a:rPr lang="en-US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read out pulses above 20 ADC (~ 1/3 PE) </a:t>
            </a:r>
            <a:endParaRPr lang="en-US" altLang="zh-CN" sz="18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zh-CN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Average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single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photon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efficiency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~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95%</a:t>
            </a:r>
            <a:endParaRPr lang="en-US" altLang="zh-CN" sz="18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zh-CN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DAQ maximum bandwidth 450MB/s</a:t>
            </a:r>
            <a:endParaRPr lang="zh-CN" alt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D6EAAF"/>
              </a:buClr>
              <a:buNone/>
            </a:pPr>
            <a:endParaRPr lang="zh-CN" altLang="en-US" sz="18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00" y="1669787"/>
            <a:ext cx="3471000" cy="2917215"/>
          </a:xfrm>
          <a:prstGeom prst="rect">
            <a:avLst/>
          </a:prstGeom>
        </p:spPr>
      </p:pic>
      <p:pic>
        <p:nvPicPr>
          <p:cNvPr id="7" name="图片 8" descr="图示&#10;&#10;已自动生成说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" y="1123725"/>
            <a:ext cx="5595257" cy="3701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9700" y="1343289"/>
            <a:ext cx="295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Typical single photon pulse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8960" y="879169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14 bits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250 MS/s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TPC operation conditions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2736" y="6492874"/>
            <a:ext cx="1790808" cy="365125"/>
          </a:xfrm>
        </p:spPr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7" name="表格 27"/>
          <p:cNvGraphicFramePr>
            <a:graphicFrameLocks noGrp="1"/>
          </p:cNvGraphicFramePr>
          <p:nvPr/>
        </p:nvGraphicFramePr>
        <p:xfrm>
          <a:off x="1011800" y="4675453"/>
          <a:ext cx="6966340" cy="988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4490"/>
                <a:gridCol w="1011341"/>
                <a:gridCol w="1145419"/>
                <a:gridCol w="1038033"/>
                <a:gridCol w="1014173"/>
                <a:gridCol w="1122884"/>
              </a:tblGrid>
              <a:tr h="329459"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Set1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Set2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Set3</a:t>
                      </a:r>
                      <a:endParaRPr lang="zh-CN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Set4</a:t>
                      </a:r>
                      <a:endParaRPr lang="zh-CN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Set5</a:t>
                      </a:r>
                      <a:endParaRPr lang="zh-CN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3294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Gate(kV)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-4.9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cPr marL="68580" marR="68580" marT="34290" marB="34290"/>
                </a:tc>
              </a:tr>
              <a:tr h="3294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Cathode (kV)</a:t>
                      </a:r>
                      <a:endParaRPr lang="zh-CN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</a:t>
                      </a:r>
                      <a:endParaRPr lang="zh-CN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-18.6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cPr marL="68580" marR="68580" marT="34290" marB="34290"/>
                </a:tc>
              </a:tr>
            </a:tbl>
          </a:graphicData>
        </a:graphic>
      </p:graphicFrame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1"/>
          <a:srcRect l="14061" t="7652" r="17886" b="10349"/>
          <a:stretch>
            <a:fillRect/>
          </a:stretch>
        </p:blipFill>
        <p:spPr>
          <a:xfrm>
            <a:off x="270457" y="728572"/>
            <a:ext cx="4159303" cy="3866621"/>
          </a:xfrm>
          <a:prstGeom prst="rect">
            <a:avLst/>
          </a:prstGeom>
        </p:spPr>
      </p:pic>
      <p:pic>
        <p:nvPicPr>
          <p:cNvPr id="9" name="图片 3" descr="图示&#10;&#10;已自动生成说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531" y="639065"/>
            <a:ext cx="3363950" cy="3973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1800" y="5757037"/>
            <a:ext cx="6966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During the run, HV set at a few different values to avoid excessive discharges.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taking history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8" descr="图表, 散点图&#10;&#10;已自动生成说明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14973" y="753372"/>
            <a:ext cx="4921107" cy="4095649"/>
          </a:xfrm>
        </p:spPr>
      </p:pic>
      <p:sp>
        <p:nvSpPr>
          <p:cNvPr id="9" name="文本框 8"/>
          <p:cNvSpPr txBox="1"/>
          <p:nvPr/>
        </p:nvSpPr>
        <p:spPr>
          <a:xfrm>
            <a:off x="1588589" y="5027182"/>
            <a:ext cx="7881257" cy="12875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Electron lifetime: </a:t>
            </a:r>
            <a:r>
              <a:rPr lang="en-US" altLang="zh-CN" i="1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in situ </a:t>
            </a:r>
            <a:r>
              <a:rPr lang="en-US" altLang="zh-CN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S2 vertical</a:t>
            </a: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uniformity calibration</a:t>
            </a:r>
            <a:endParaRPr lang="en-US" altLang="zh-CN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Ref: the maximum drift time </a:t>
            </a:r>
            <a:r>
              <a:rPr lang="en-US" altLang="zh-CN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~</a:t>
            </a: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840 µs (field dependent)</a:t>
            </a:r>
            <a:endParaRPr lang="en-US" altLang="zh-CN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Stable data running period: 95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.0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calendar days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Calibration methods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929" y="1439285"/>
            <a:ext cx="2662528" cy="301333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708116" y="1299861"/>
            <a:ext cx="3437687" cy="3013338"/>
            <a:chOff x="2788920" y="1946275"/>
            <a:chExt cx="2955290" cy="2442210"/>
          </a:xfrm>
        </p:grpSpPr>
        <p:pic>
          <p:nvPicPr>
            <p:cNvPr id="7" name="图片 6" descr="ccddbf8dd78c68c441e44378539746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l="15572" t="962" r="-6506" b="-962"/>
            <a:stretch>
              <a:fillRect/>
            </a:stretch>
          </p:blipFill>
          <p:spPr>
            <a:xfrm>
              <a:off x="2788920" y="1946275"/>
              <a:ext cx="2955290" cy="244221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3825484" y="3012928"/>
              <a:ext cx="1481690" cy="299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D-D generator</a:t>
              </a:r>
              <a:endPara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5106182" y="3350211"/>
              <a:ext cx="191038" cy="239883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520614" y="794641"/>
            <a:ext cx="27624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Gaseous source injection panel</a:t>
            </a:r>
            <a:endParaRPr lang="en-US" altLang="zh-CN" b="1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graphicFrame>
        <p:nvGraphicFramePr>
          <p:cNvPr id="19" name="表格 20"/>
          <p:cNvGraphicFramePr>
            <a:graphicFrameLocks noGrp="1"/>
          </p:cNvGraphicFramePr>
          <p:nvPr>
            <p:ph idx="1"/>
          </p:nvPr>
        </p:nvGraphicFramePr>
        <p:xfrm>
          <a:off x="222308" y="4853939"/>
          <a:ext cx="86955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7760"/>
                <a:gridCol w="43477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source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83m</a:t>
                      </a:r>
                      <a:r>
                        <a:rPr lang="zh-CN" alt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  <a:r>
                        <a:rPr lang="en-US" altLang="zh-CN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CN" altLang="en-US" b="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r>
                        <a:rPr lang="zh-CN" alt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Injected from </a:t>
                      </a:r>
                      <a:r>
                        <a:rPr lang="en-US" altLang="zh-CN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panel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</a:t>
                      </a:r>
                      <a:r>
                        <a:rPr lang="zh-CN" alt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Am-Be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tubes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i="0" u="none" strike="noStrike" noProof="0"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D-D neutron</a:t>
                      </a:r>
                      <a:endParaRPr lang="zh-CN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pipe</a:t>
                      </a:r>
                      <a:endParaRPr lang="zh-CN" alt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3080326" y="1237482"/>
            <a:ext cx="2551644" cy="3075718"/>
            <a:chOff x="161858" y="622727"/>
            <a:chExt cx="2334949" cy="2814516"/>
          </a:xfrm>
        </p:grpSpPr>
        <p:pic>
          <p:nvPicPr>
            <p:cNvPr id="8" name="图片 7" descr="图片包含 图示&#10;&#10;已自动生成说明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61858" y="1076948"/>
              <a:ext cx="2334949" cy="2360295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420373" y="622727"/>
              <a:ext cx="1894022" cy="33796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altLang="zh-CN" b="1" dirty="0">
                  <a:solidFill>
                    <a:srgbClr val="00B050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Calibration tubes</a:t>
              </a:r>
              <a:endParaRPr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22308" y="847662"/>
            <a:ext cx="2794198" cy="37976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66740" y="844227"/>
            <a:ext cx="2565230" cy="37976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82108" y="844227"/>
            <a:ext cx="3235720" cy="37976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等线 Light" panose="02010600030101010101" charset="-122"/>
              </a:rPr>
              <a:t>Uniformity correction with </a:t>
            </a:r>
            <a:r>
              <a:rPr lang="en-US" altLang="zh-CN" baseline="30000" dirty="0">
                <a:ea typeface="等线 Light" panose="02010600030101010101" charset="-122"/>
              </a:rPr>
              <a:t>83m</a:t>
            </a:r>
            <a:r>
              <a:rPr lang="en-US" altLang="zh-CN" dirty="0">
                <a:ea typeface="等线 Light" panose="02010600030101010101" charset="-122"/>
              </a:rPr>
              <a:t>Kr </a:t>
            </a:r>
            <a:r>
              <a:rPr lang="en-US" altLang="zh-CN" dirty="0">
                <a:ea typeface="+mj-lt"/>
                <a:cs typeface="+mj-lt"/>
              </a:rPr>
              <a:t>(</a:t>
            </a:r>
            <a:r>
              <a:rPr lang="en-US" dirty="0">
                <a:ea typeface="+mj-lt"/>
                <a:cs typeface="+mj-lt"/>
              </a:rPr>
              <a:t>41.5 keV)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743" y="675266"/>
            <a:ext cx="2931818" cy="28076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73466" y="1520945"/>
            <a:ext cx="2513178" cy="116799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Energy resolution @ 41.5 keV: 6.8%</a:t>
            </a:r>
            <a:endParaRPr lang="en-US" sz="18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pic>
        <p:nvPicPr>
          <p:cNvPr id="11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3" y="3630294"/>
            <a:ext cx="2919189" cy="2788985"/>
          </a:xfrm>
          <a:prstGeom prst="rect">
            <a:avLst/>
          </a:prstGeom>
        </p:spPr>
      </p:pic>
      <p:pic>
        <p:nvPicPr>
          <p:cNvPr id="12" name="图片 16" descr="图表, 折线图&#10;&#10;已自动生成说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211" y="675266"/>
            <a:ext cx="2926294" cy="2807600"/>
          </a:xfrm>
          <a:prstGeom prst="rect">
            <a:avLst/>
          </a:prstGeom>
        </p:spPr>
      </p:pic>
      <p:pic>
        <p:nvPicPr>
          <p:cNvPr id="13" name="图片 5" descr="图表&#10;&#10;已自动生成说明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726" y="3620287"/>
            <a:ext cx="2962194" cy="2825201"/>
          </a:xfrm>
          <a:prstGeom prst="rect">
            <a:avLst/>
          </a:prstGeom>
        </p:spPr>
      </p:pic>
      <p:sp>
        <p:nvSpPr>
          <p:cNvPr id="14" name="Content Placeholder 2"/>
          <p:cNvSpPr txBox="1"/>
          <p:nvPr/>
        </p:nvSpPr>
        <p:spPr>
          <a:xfrm>
            <a:off x="6373466" y="4485445"/>
            <a:ext cx="3463747" cy="12135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RMS in FV: 12%</a:t>
            </a:r>
            <a:endParaRPr lang="en-US" sz="18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S1 RMS in FV: 20%</a:t>
            </a:r>
            <a:endParaRPr lang="en-US" sz="18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9" name="文本框 13"/>
          <p:cNvSpPr txBox="1"/>
          <p:nvPr/>
        </p:nvSpPr>
        <p:spPr>
          <a:xfrm>
            <a:off x="2057400" y="3978489"/>
            <a:ext cx="614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r>
              <a:rPr kumimoji="1" lang="en-US" altLang="zh-CN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zh-CN" altLang="en-US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5143198" y="3978489"/>
            <a:ext cx="614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  <a:endParaRPr kumimoji="1"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SEG and uniformity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480343" y="4565356"/>
            <a:ext cx="4334724" cy="10147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S2/S2b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~ 4.2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SEG</a:t>
            </a:r>
            <a:r>
              <a:rPr lang="en-US" sz="2000" baseline="-25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b</a:t>
            </a:r>
            <a:r>
              <a:rPr lang="en-US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=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4.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± 0.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PE/e</a:t>
            </a:r>
            <a:endParaRPr lang="en-US" sz="20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72" y="736884"/>
            <a:ext cx="4106408" cy="3174546"/>
          </a:xfrm>
          <a:prstGeom prst="rect">
            <a:avLst/>
          </a:prstGeom>
        </p:spPr>
      </p:pic>
      <p:pic>
        <p:nvPicPr>
          <p:cNvPr id="7" name="图片 6" descr="图表&#10;&#10;已自动生成说明"/>
          <p:cNvPicPr/>
          <p:nvPr/>
        </p:nvPicPr>
        <p:blipFill>
          <a:blip r:embed="rId2"/>
          <a:stretch>
            <a:fillRect/>
          </a:stretch>
        </p:blipFill>
        <p:spPr>
          <a:xfrm>
            <a:off x="328933" y="3877647"/>
            <a:ext cx="3838839" cy="2615227"/>
          </a:xfrm>
          <a:prstGeom prst="rect">
            <a:avLst/>
          </a:prstGeom>
        </p:spPr>
      </p:pic>
      <p:sp>
        <p:nvSpPr>
          <p:cNvPr id="12" name="文本框 1"/>
          <p:cNvSpPr txBox="1"/>
          <p:nvPr/>
        </p:nvSpPr>
        <p:spPr>
          <a:xfrm>
            <a:off x="5337098" y="954521"/>
            <a:ext cx="194405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ea typeface="等线" panose="02010600030101010101" charset="-122"/>
              </a:rPr>
              <a:t>RMS variation 13%</a:t>
            </a:r>
            <a:endParaRPr lang="zh-CN" altLang="en-US" dirty="0">
              <a:ea typeface="等线" panose="02010600030101010101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7666" y="718471"/>
            <a:ext cx="4106408" cy="3192958"/>
            <a:chOff x="237666" y="718471"/>
            <a:chExt cx="4106408" cy="3192958"/>
          </a:xfrm>
        </p:grpSpPr>
        <p:pic>
          <p:nvPicPr>
            <p:cNvPr id="11" name="内容占位符 16" descr="图表&#10;&#10;已自动生成说明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666" y="718471"/>
              <a:ext cx="4106408" cy="319295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681628" y="1642935"/>
              <a:ext cx="614532" cy="165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Mean=</a:t>
              </a:r>
              <a:endPara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等线 Light" panose="02010600030101010101" charset="-122"/>
              </a:rPr>
              <a:t>Energy reconstruction</a:t>
            </a:r>
            <a:endParaRPr lang="en-US" altLang="zh-CN" dirty="0">
              <a:ea typeface="等线 Light" panose="02010600030101010101" charset="-12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2736" y="6492874"/>
            <a:ext cx="1790808" cy="365125"/>
          </a:xfrm>
        </p:spPr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237666" y="1658649"/>
            <a:ext cx="4298623" cy="2916650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749" y="1662787"/>
            <a:ext cx="4273791" cy="2912512"/>
          </a:xfrm>
          <a:prstGeom prst="rect">
            <a:avLst/>
          </a:prstGeom>
        </p:spPr>
      </p:pic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481364" y="4783006"/>
          <a:ext cx="6343650" cy="1343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575"/>
                <a:gridCol w="1724025"/>
                <a:gridCol w="1724025"/>
                <a:gridCol w="1724025"/>
              </a:tblGrid>
              <a:tr h="4476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#Set</a:t>
                      </a:r>
                      <a:endParaRPr lang="en-US" altLang="zh-CN" sz="18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PDE [%]</a:t>
                      </a:r>
                      <a:r>
                        <a:rPr lang="en-US" altLang="zh-CN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CN" b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EEE [%]</a:t>
                      </a:r>
                      <a:r>
                        <a:rPr lang="en-US" altLang="zh-CN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CN" b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 [PE</a:t>
                      </a:r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/e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CN" b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476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  <a:r>
                        <a:rPr lang="en-US" altLang="zh-CN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CN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</a:t>
                      </a:r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2​</a:t>
                      </a:r>
                      <a:endParaRPr lang="en-US" altLang="zh-CN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</a:t>
                      </a:r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±5.</a:t>
                      </a:r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4​</a:t>
                      </a:r>
                      <a:endParaRPr lang="en-US" altLang="zh-CN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3.8±0.</a:t>
                      </a:r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1​</a:t>
                      </a:r>
                      <a:endParaRPr lang="en-US" altLang="zh-CN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476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3-5</a:t>
                      </a:r>
                      <a:r>
                        <a:rPr lang="en-US" altLang="zh-CN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CN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</a:t>
                      </a:r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2​</a:t>
                      </a:r>
                      <a:endParaRPr lang="en-US" altLang="zh-CN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92.6±5.</a:t>
                      </a:r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4​</a:t>
                      </a:r>
                      <a:endParaRPr lang="en-US" altLang="zh-CN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</a:t>
                      </a:r>
                      <a:r>
                        <a:rPr lang="en-US" altLang="zh-C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1​</a:t>
                      </a:r>
                      <a:endParaRPr lang="en-US" altLang="zh-CN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899" y="792362"/>
            <a:ext cx="3695700" cy="742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34781" y="192289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b="1" baseline="30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9950" y="351742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b="1" baseline="30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164 keV (</a:t>
            </a:r>
            <a:r>
              <a:rPr lang="en-US" baseline="30000" dirty="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131m</a:t>
            </a:r>
            <a:r>
              <a:rPr lang="en-US" dirty="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Xe) evolution</a:t>
            </a:r>
            <a:endParaRPr lang="en-US" dirty="0"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5" y="639065"/>
            <a:ext cx="7563190" cy="482507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68219" y="1637652"/>
            <a:ext cx="48575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zh-CN" altLang="en-US" dirty="0">
                <a:ea typeface="等线" panose="02010600030101010101" charset="-122"/>
              </a:rPr>
              <a:t>shadow: </a:t>
            </a:r>
            <a:r>
              <a:rPr lang="en-US" altLang="zh-CN" dirty="0">
                <a:ea typeface="等线" panose="02010600030101010101" charset="-122"/>
              </a:rPr>
              <a:t>1</a:t>
            </a:r>
            <a:r>
              <a:rPr lang="zh-CN" altLang="en-US" dirty="0">
                <a:ea typeface="等线" panose="02010600030101010101" charset="-122"/>
                <a:sym typeface="Symbol" panose="05050102010706020507" pitchFamily="18" charset="2"/>
              </a:rPr>
              <a:t> </a:t>
            </a:r>
            <a:r>
              <a:rPr lang="en-US" altLang="zh-CN" dirty="0">
                <a:ea typeface="等线" panose="02010600030101010101" charset="-122"/>
                <a:sym typeface="Symbol" panose="05050102010706020507" pitchFamily="18" charset="2"/>
              </a:rPr>
              <a:t>systematic</a:t>
            </a:r>
            <a:r>
              <a:rPr lang="zh-CN" altLang="en-US" dirty="0">
                <a:ea typeface="等线" panose="02010600030101010101" charset="-122"/>
              </a:rPr>
              <a:t> un</a:t>
            </a:r>
            <a:r>
              <a:rPr lang="en-US" altLang="zh-CN" dirty="0">
                <a:ea typeface="等线" panose="02010600030101010101" charset="-122"/>
              </a:rPr>
              <a:t>c</a:t>
            </a:r>
            <a:r>
              <a:rPr lang="zh-CN" altLang="en-US" dirty="0">
                <a:ea typeface="等线" panose="02010600030101010101" charset="-122"/>
              </a:rPr>
              <a:t>ertainty band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3760" y="5464136"/>
            <a:ext cx="724408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data point represents about 4000 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131m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Xe events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Systematic uncertainty ~ 0.3%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“Certain” dark matter candidates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85710" y="3023730"/>
            <a:ext cx="5768716" cy="3436091"/>
            <a:chOff x="3813540" y="4000956"/>
            <a:chExt cx="2890504" cy="1721707"/>
          </a:xfrm>
        </p:grpSpPr>
        <p:pic>
          <p:nvPicPr>
            <p:cNvPr id="9" name="Picture 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8"/>
            <a:stretch>
              <a:fillRect/>
            </a:stretch>
          </p:blipFill>
          <p:spPr bwMode="auto">
            <a:xfrm>
              <a:off x="3813540" y="4000956"/>
              <a:ext cx="2890504" cy="1721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2"/>
            <p:cNvSpPr txBox="1"/>
            <p:nvPr/>
          </p:nvSpPr>
          <p:spPr>
            <a:xfrm>
              <a:off x="4147297" y="4189450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sym typeface="Symbol" panose="05050102010706020507" pitchFamily="18" charset="2"/>
                </a:rPr>
                <a:t>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" name="文本框 12"/>
            <p:cNvSpPr txBox="1"/>
            <p:nvPr/>
          </p:nvSpPr>
          <p:spPr>
            <a:xfrm>
              <a:off x="4437439" y="5163766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sym typeface="Symbol" panose="05050102010706020507" pitchFamily="18" charset="2"/>
                </a:rPr>
                <a:t>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2" name="文本框 13"/>
            <p:cNvSpPr txBox="1"/>
            <p:nvPr/>
          </p:nvSpPr>
          <p:spPr>
            <a:xfrm>
              <a:off x="5835306" y="4187465"/>
              <a:ext cx="31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sym typeface="Symbol" panose="05050102010706020507" pitchFamily="18" charset="2"/>
                </a:rPr>
                <a:t>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文本框 14"/>
            <p:cNvSpPr txBox="1"/>
            <p:nvPr/>
          </p:nvSpPr>
          <p:spPr>
            <a:xfrm>
              <a:off x="5727132" y="5260997"/>
              <a:ext cx="31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sym typeface="Symbol" panose="05050102010706020507" pitchFamily="18" charset="2"/>
                </a:rPr>
                <a:t>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15" name="内容占位符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9420" b="4690"/>
          <a:stretch>
            <a:fillRect/>
          </a:stretch>
        </p:blipFill>
        <p:spPr>
          <a:xfrm>
            <a:off x="523127" y="749383"/>
            <a:ext cx="8093882" cy="21855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Nuclear recoil calibration with DD neutrons</a:t>
            </a:r>
            <a:endParaRPr lang="en-US" dirty="0"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Picture 9" descr="P4_dd"/>
          <p:cNvPicPr>
            <a:picLocks noChangeAspect="1"/>
          </p:cNvPicPr>
          <p:nvPr/>
        </p:nvPicPr>
        <p:blipFill rotWithShape="1">
          <a:blip r:embed="rId1"/>
          <a:srcRect l="35218" r="33266"/>
          <a:stretch>
            <a:fillRect/>
          </a:stretch>
        </p:blipFill>
        <p:spPr>
          <a:xfrm>
            <a:off x="5085329" y="1218579"/>
            <a:ext cx="4058672" cy="3987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992"/>
            <a:ext cx="5073213" cy="381712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6544662" y="2453121"/>
            <a:ext cx="611551" cy="348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56388" y="2801603"/>
            <a:ext cx="172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Head-on collision peak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5200" y="5365717"/>
            <a:ext cx="8476548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used together with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AmBe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tune the light, charge yield, as well as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fluctuations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our signal model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66" y="226445"/>
            <a:ext cx="7372174" cy="412620"/>
          </a:xfrm>
        </p:spPr>
        <p:txBody>
          <a:bodyPr/>
          <a:lstStyle/>
          <a:p>
            <a:r>
              <a:rPr lang="en-US" dirty="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Nuclear recoil calibration with </a:t>
            </a:r>
            <a:r>
              <a:rPr lang="en-US" dirty="0" err="1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AmBe</a:t>
            </a:r>
            <a:r>
              <a:rPr lang="en-US" dirty="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 neutrons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5" y="1222359"/>
            <a:ext cx="5231826" cy="3949660"/>
          </a:xfrm>
          <a:prstGeom prst="rect">
            <a:avLst/>
          </a:prstGeom>
        </p:spPr>
      </p:pic>
      <p:pic>
        <p:nvPicPr>
          <p:cNvPr id="15" name="Picture 14" descr="P4_ambe"/>
          <p:cNvPicPr>
            <a:picLocks noChangeAspect="1"/>
          </p:cNvPicPr>
          <p:nvPr/>
        </p:nvPicPr>
        <p:blipFill rotWithShape="1">
          <a:blip r:embed="rId2"/>
          <a:srcRect l="34512" r="32626"/>
          <a:stretch>
            <a:fillRect/>
          </a:stretch>
        </p:blipFill>
        <p:spPr>
          <a:xfrm>
            <a:off x="5085040" y="1174922"/>
            <a:ext cx="4241840" cy="39970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5200" y="5365717"/>
            <a:ext cx="8476548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used together with DD to tune the light, charge yield, as well as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fluctuations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our signal model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recoil calibration with </a:t>
            </a:r>
            <a:r>
              <a:rPr lang="en-US" baseline="30000" dirty="0"/>
              <a:t>220</a:t>
            </a:r>
            <a:r>
              <a:rPr lang="en-US" dirty="0"/>
              <a:t>Rn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90257"/>
            <a:ext cx="5151393" cy="3886915"/>
          </a:xfrm>
          <a:prstGeom prst="rect">
            <a:avLst/>
          </a:prstGeom>
        </p:spPr>
      </p:pic>
      <p:pic>
        <p:nvPicPr>
          <p:cNvPr id="9" name="Picture 8" descr="P4_rn"/>
          <p:cNvPicPr>
            <a:picLocks noChangeAspect="1"/>
          </p:cNvPicPr>
          <p:nvPr/>
        </p:nvPicPr>
        <p:blipFill rotWithShape="1">
          <a:blip r:embed="rId2"/>
          <a:srcRect l="35414" r="32802"/>
          <a:stretch>
            <a:fillRect/>
          </a:stretch>
        </p:blipFill>
        <p:spPr>
          <a:xfrm>
            <a:off x="5070112" y="1205092"/>
            <a:ext cx="4175488" cy="40679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9795" y="5324066"/>
            <a:ext cx="7620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Measured leak ratio (below NR median) =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6/1393 = 0.43%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±0.18%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and ER model agree well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Lower level data selection cuts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15" name="图片 15" descr="图表, 散点图&#10;&#10;已自动生成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1285" y="3900425"/>
            <a:ext cx="3738528" cy="2537121"/>
          </a:xfrm>
          <a:prstGeom prst="rect">
            <a:avLst/>
          </a:prstGeom>
        </p:spPr>
      </p:pic>
      <p:sp>
        <p:nvSpPr>
          <p:cNvPr id="17" name="Content Placeholder 2"/>
          <p:cNvSpPr txBox="1"/>
          <p:nvPr/>
        </p:nvSpPr>
        <p:spPr>
          <a:xfrm>
            <a:off x="5990318" y="3554213"/>
            <a:ext cx="1716206" cy="53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Diffusion cuts</a:t>
            </a:r>
            <a:endParaRPr lang="zh-CN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89791" y="2171344"/>
            <a:ext cx="3827618" cy="2486236"/>
            <a:chOff x="3048622" y="748386"/>
            <a:chExt cx="4052310" cy="2740236"/>
          </a:xfrm>
        </p:grpSpPr>
        <p:pic>
          <p:nvPicPr>
            <p:cNvPr id="11" name="图片 14" descr="图表, 折线图, 直方图&#10;&#10;已自动生成说明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622" y="748386"/>
              <a:ext cx="4052310" cy="2740236"/>
            </a:xfrm>
            <a:prstGeom prst="rect">
              <a:avLst/>
            </a:prstGeom>
          </p:spPr>
        </p:pic>
        <p:cxnSp>
          <p:nvCxnSpPr>
            <p:cNvPr id="16" name="直接箭头连接符 15"/>
            <p:cNvCxnSpPr/>
            <p:nvPr/>
          </p:nvCxnSpPr>
          <p:spPr>
            <a:xfrm flipH="1">
              <a:off x="5111260" y="910492"/>
              <a:ext cx="4884" cy="2154115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Content Placeholder 2"/>
            <p:cNvSpPr txBox="1"/>
            <p:nvPr/>
          </p:nvSpPr>
          <p:spPr>
            <a:xfrm>
              <a:off x="4075514" y="1577230"/>
              <a:ext cx="1130053" cy="36696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700">
                  <a:latin typeface="Arial" panose="020B0604020202020204" pitchFamily="34" charset="0"/>
                  <a:cs typeface="Arial" panose="020B0604020202020204" pitchFamily="34" charset="0"/>
                </a:rPr>
                <a:t>Rejected</a:t>
              </a:r>
              <a:endParaRPr lang="zh-CN" altLang="en-US" sz="170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Content Placeholder 2"/>
          <p:cNvSpPr txBox="1"/>
          <p:nvPr/>
        </p:nvSpPr>
        <p:spPr>
          <a:xfrm>
            <a:off x="700944" y="1770196"/>
            <a:ext cx="3313474" cy="533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to previous large signals</a:t>
            </a:r>
            <a:endParaRPr lang="zh-CN" sz="18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4493188" y="1268048"/>
            <a:ext cx="10447" cy="4481790"/>
          </a:xfrm>
          <a:prstGeom prst="straightConnector1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76369" y="4877804"/>
            <a:ext cx="3288733" cy="8720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Livetime fraction: 92.7%</a:t>
            </a:r>
            <a:endParaRPr lang="zh-CN" alt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Rate excursion cuts: 97.7%</a:t>
            </a:r>
            <a:endParaRPr lang="zh-CN" alt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3124" y="2296317"/>
            <a:ext cx="1339549" cy="197655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10" descr="图表, 散点图&#10;&#10;已自动生成说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285" y="947823"/>
            <a:ext cx="3787375" cy="2581083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5360204" y="616804"/>
            <a:ext cx="2976435" cy="53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T-B asymmetry cut for S1 </a:t>
            </a:r>
            <a:endParaRPr lang="zh-CN" sz="180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Efficiencies obtained from calibration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36936" y="6188527"/>
            <a:ext cx="187414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endParaRPr lang="zh-CN" altLang="en-US" sz="1400">
              <a:ea typeface="等线" panose="02010600030101010101" charset="-122"/>
              <a:cs typeface="Calibri" panose="020F0502020204030204"/>
            </a:endParaRPr>
          </a:p>
        </p:txBody>
      </p:sp>
      <p:pic>
        <p:nvPicPr>
          <p:cNvPr id="9" name="图片 10" descr="图表&#10;&#10;已自动生成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0548" y="1422385"/>
            <a:ext cx="4441440" cy="3049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871" y="5072402"/>
            <a:ext cx="6823343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Same S1 and S2 efficiency obtained from the ER and NR data</a:t>
            </a:r>
            <a:endParaRPr 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Plateaued efficiency at 40 </a:t>
            </a:r>
            <a:r>
              <a:rPr lang="en-US" dirty="0" err="1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keV</a:t>
            </a:r>
            <a:r>
              <a:rPr lang="en-US" baseline="-25000" dirty="0" err="1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nr</a:t>
            </a: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 ~78%.</a:t>
            </a:r>
            <a:endParaRPr 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6" y="1228649"/>
            <a:ext cx="4698049" cy="329531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ER background from detector materials</a:t>
            </a:r>
            <a:endParaRPr lang="en-US"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659001" y="1111456"/>
            <a:ext cx="3543915" cy="1754402"/>
            <a:chOff x="258156" y="1443623"/>
            <a:chExt cx="3119893" cy="154239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8156" y="1443623"/>
              <a:ext cx="3119893" cy="1542391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479394" y="1484562"/>
              <a:ext cx="1015253" cy="32470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altLang="zh-CN" b="1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Center</a:t>
              </a:r>
              <a:endParaRPr lang="en-US" altLang="zh-CN" b="1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37666" y="1081701"/>
            <a:ext cx="3489506" cy="1754561"/>
            <a:chOff x="258156" y="3311159"/>
            <a:chExt cx="3195937" cy="155720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156" y="3311159"/>
              <a:ext cx="3195937" cy="155720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521641" y="3331678"/>
              <a:ext cx="1437492" cy="32778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kumimoji="1" lang="en-US" altLang="zh-CN" b="1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Top</a:t>
              </a:r>
              <a:endParaRPr lang="zh-CN" altLang="en-US" b="1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699160" y="3126394"/>
            <a:ext cx="3592761" cy="1725937"/>
            <a:chOff x="3454091" y="1464025"/>
            <a:chExt cx="3119893" cy="153346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4091" y="1464025"/>
              <a:ext cx="3119893" cy="153346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4662152" y="1507531"/>
              <a:ext cx="1437492" cy="3281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kumimoji="1" lang="en-US" altLang="zh-CN" b="1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Outer</a:t>
              </a:r>
              <a:endParaRPr lang="zh-CN" altLang="en-US" b="1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90983" y="3126064"/>
            <a:ext cx="3437157" cy="1725254"/>
            <a:chOff x="3505610" y="3331678"/>
            <a:chExt cx="3129650" cy="155720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610" y="3331678"/>
              <a:ext cx="3129650" cy="1557204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4662152" y="3381304"/>
              <a:ext cx="1789355" cy="33335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kumimoji="1" lang="en-US" altLang="zh-CN" b="1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Bottom</a:t>
              </a:r>
              <a:endParaRPr lang="zh-CN" altLang="en-US" b="1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 l="974" t="-1" b="360"/>
          <a:stretch>
            <a:fillRect/>
          </a:stretch>
        </p:blipFill>
        <p:spPr>
          <a:xfrm>
            <a:off x="7429444" y="1040548"/>
            <a:ext cx="1567577" cy="2562998"/>
          </a:xfrm>
          <a:prstGeom prst="rect">
            <a:avLst/>
          </a:prstGeom>
        </p:spPr>
      </p:pic>
      <p:pic>
        <p:nvPicPr>
          <p:cNvPr id="7" name="图片 9" descr="图表&#10;&#10;已自动生成说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921" y="3662952"/>
            <a:ext cx="1847737" cy="1222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675" y="5232014"/>
            <a:ext cx="6930102" cy="966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Overall agreement between data and MC (&gt;1MeV): 14%</a:t>
            </a:r>
            <a:endParaRPr lang="en-US" sz="20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Expected background: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33 ± 4 events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9622" y="920774"/>
            <a:ext cx="4753164" cy="2853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Rn background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-509"/>
          <a:stretch>
            <a:fillRect/>
          </a:stretch>
        </p:blipFill>
        <p:spPr>
          <a:xfrm>
            <a:off x="88640" y="819987"/>
            <a:ext cx="4278326" cy="304736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43437" y="1962836"/>
            <a:ext cx="14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</a:t>
            </a:r>
            <a:endParaRPr kumimoji="1"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7533" y="1987725"/>
            <a:ext cx="14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218</a:t>
            </a:r>
            <a:r>
              <a:rPr kumimoji="1"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endParaRPr kumimoji="1" lang="zh-CN" altLang="en-US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97169" y="2478146"/>
            <a:ext cx="14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216</a:t>
            </a:r>
            <a:r>
              <a:rPr kumimoji="1" lang="en-US" altLang="zh-CN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endParaRPr kumimoji="1" lang="zh-CN" altLang="en-US" sz="1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54514" y="2508113"/>
            <a:ext cx="14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baseline="30000">
                <a:solidFill>
                  <a:srgbClr val="0188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214</a:t>
            </a:r>
            <a:r>
              <a:rPr kumimoji="1" lang="en-US" altLang="zh-CN" sz="1400" b="1">
                <a:solidFill>
                  <a:srgbClr val="0188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endParaRPr kumimoji="1" lang="zh-CN" altLang="en-US" sz="1400" b="1">
              <a:solidFill>
                <a:srgbClr val="0188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41711" y="1195037"/>
            <a:ext cx="18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Bi-Po events</a:t>
            </a:r>
            <a:endParaRPr kumimoji="1" lang="en-US" altLang="zh-C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(same S2)</a:t>
            </a:r>
            <a:endParaRPr kumimoji="1"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36062" y="1269897"/>
            <a:ext cx="1232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</a:t>
            </a:r>
            <a:endParaRPr kumimoji="1"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37327" y="1474179"/>
            <a:ext cx="1232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baseline="30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218</a:t>
            </a:r>
            <a:r>
              <a:rPr kumimoji="1" lang="en-US" altLang="zh-CN" sz="1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endParaRPr kumimoji="1" lang="zh-CN" altLang="en-US" sz="1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719922" y="2106773"/>
            <a:ext cx="1232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216</a:t>
            </a:r>
            <a:r>
              <a:rPr kumimoji="1" lang="en-US" altLang="zh-CN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endParaRPr kumimoji="1" lang="zh-CN" altLang="en-US" sz="1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表格 19"/>
          <p:cNvGraphicFramePr>
            <a:graphicFrameLocks noGrp="1"/>
          </p:cNvGraphicFramePr>
          <p:nvPr/>
        </p:nvGraphicFramePr>
        <p:xfrm>
          <a:off x="75760" y="4225344"/>
          <a:ext cx="75057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0"/>
                <a:gridCol w="2924175"/>
                <a:gridCol w="2505075"/>
              </a:tblGrid>
              <a:tr h="29156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 background</a:t>
                      </a:r>
                      <a:r>
                        <a:rPr lang="en-US" altLang="zh-C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CN" b="1" i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Estimation method</a:t>
                      </a:r>
                      <a:r>
                        <a:rPr lang="en-US" altLang="zh-C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CN" b="1" i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 [µBq/kg]​</a:t>
                      </a:r>
                      <a:endParaRPr lang="en-US" altLang="zh-CN" b="1" i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1950">
                <a:tc rowSpan="3">
                  <a:txBody>
                    <a:bodyPr/>
                    <a:lstStyle/>
                    <a:p>
                      <a:pPr algn="ctr" fontAlgn="base"/>
                      <a:r>
                        <a:rPr lang="en-US" altLang="zh-C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CN" sz="18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  <a:r>
                        <a:rPr lang="en-US" altLang="zh-C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</a:t>
                      </a:r>
                      <a:endParaRPr lang="en-US" altLang="zh-CN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8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  <a:r>
                        <a:rPr lang="en-US" altLang="zh-C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 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800">
                          <a:effectLst/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​4.8 (0.1)</a:t>
                      </a:r>
                      <a:endParaRPr lang="zh-CN" altLang="en-US" sz="18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1950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8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r>
                        <a:rPr lang="en-US" altLang="zh-C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 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</a:t>
                      </a:r>
                      <a:endParaRPr lang="en-US" altLang="zh-CN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800">
                          <a:effectLst/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​4.5 (0.1)</a:t>
                      </a:r>
                      <a:endParaRPr lang="zh-CN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1950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i="0" u="none" strike="noStrike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r>
                        <a:rPr lang="en-US" sz="1800" b="0" i="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Bi-</a:t>
                      </a:r>
                      <a:r>
                        <a:rPr lang="en-US" sz="1800" b="0" i="0" u="none" strike="noStrike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r>
                        <a:rPr lang="en-US" sz="1800" b="0" i="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 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coincidence</a:t>
                      </a:r>
                      <a:r>
                        <a:rPr lang="en-US" altLang="zh-C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CN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CN" altLang="en-US" sz="1800">
                          <a:effectLst/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​0.</a:t>
                      </a:r>
                      <a:r>
                        <a:rPr lang="en-US" altLang="zh-C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(0.01)</a:t>
                      </a:r>
                      <a:endParaRPr lang="zh-CN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r>
                        <a:rPr lang="en-US" sz="1800" b="0" i="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</a:t>
                      </a:r>
                      <a:endParaRPr lang="zh-CN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8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r>
                        <a:rPr lang="en-US" altLang="zh-C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Rn-</a:t>
                      </a:r>
                      <a:r>
                        <a:rPr lang="en-US" altLang="zh-CN" sz="18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  <a:r>
                        <a:rPr lang="en-US" altLang="zh-C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 coincidence</a:t>
                      </a:r>
                      <a:endParaRPr lang="en-US" altLang="zh-CN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0.07 (0.01)</a:t>
                      </a:r>
                      <a:endParaRPr lang="zh-CN" altLang="en-US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53680" y="4476961"/>
            <a:ext cx="150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6 times from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PandaX-II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581460" y="4617719"/>
            <a:ext cx="150300" cy="7112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222</a:t>
            </a:r>
            <a:r>
              <a:rPr lang="en-US" dirty="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Rn level evolution</a:t>
            </a:r>
            <a:endParaRPr lang="en-US" dirty="0"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666" y="1329215"/>
            <a:ext cx="8516714" cy="284113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8242" y="4568397"/>
            <a:ext cx="8327266" cy="14276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kumimoji="1"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Set 3→4: online Kr distillation (10 SLPM)</a:t>
            </a:r>
            <a:endParaRPr lang="zh-CN" altLang="en-US" sz="20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kumimoji="1"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Set 4</a:t>
            </a:r>
            <a:r>
              <a:rPr kumimoji="1" lang="en-US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→</a:t>
            </a:r>
            <a:r>
              <a:rPr kumimoji="1"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5: distillation off to reduce Rn emanation from the tower</a:t>
            </a:r>
            <a:endParaRPr lang="zh-CN" altLang="en-US" sz="20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Low background directly extracted: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347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± 190 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events</a:t>
            </a:r>
            <a:endParaRPr lang="en-US" sz="20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75424" y="971053"/>
            <a:ext cx="8186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zh-CN" altLang="en-US">
                <a:ea typeface="等线" panose="02010600030101010101" charset="-122"/>
              </a:rPr>
              <a:t>Set1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531194" y="97105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zh-CN" altLang="en-US">
                <a:ea typeface="等线" panose="02010600030101010101" charset="-122"/>
              </a:rPr>
              <a:t>Set2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471148" y="97105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zh-CN" altLang="en-US">
                <a:ea typeface="等线" panose="02010600030101010101" charset="-122"/>
              </a:rPr>
              <a:t>Set3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687551" y="97105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zh-CN" altLang="en-US">
                <a:ea typeface="等线" panose="02010600030101010101" charset="-122"/>
              </a:rPr>
              <a:t>Set4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690422" y="97105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zh-CN" altLang="en-US">
                <a:ea typeface="等线" panose="02010600030101010101" charset="-122"/>
              </a:rPr>
              <a:t>Set5</a:t>
            </a:r>
            <a:endParaRPr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>
                <a:ea typeface="等线 Light" panose="02010600030101010101" charset="-122"/>
              </a:rPr>
              <a:t>85</a:t>
            </a:r>
            <a:r>
              <a:rPr lang="en-US">
                <a:ea typeface="等线 Light" panose="02010600030101010101" charset="-122"/>
              </a:rPr>
              <a:t>Kr</a:t>
            </a:r>
            <a:endParaRPr lang="en-US">
              <a:ea typeface="等线 Light" panose="02010600030101010101" charset="-12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3" descr="图表, 直方图&#10;&#10;已自动生成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555" y="3943576"/>
            <a:ext cx="2631618" cy="2545184"/>
          </a:xfrm>
          <a:prstGeom prst="rect">
            <a:avLst/>
          </a:prstGeom>
        </p:spPr>
      </p:pic>
      <p:pic>
        <p:nvPicPr>
          <p:cNvPr id="14" name="图片 15" descr="图表, 折线图&#10;&#10;已自动生成说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062" y="3990471"/>
            <a:ext cx="2594577" cy="2477970"/>
          </a:xfrm>
          <a:prstGeom prst="rect">
            <a:avLst/>
          </a:prstGeom>
        </p:spPr>
      </p:pic>
      <p:pic>
        <p:nvPicPr>
          <p:cNvPr id="3" name="图片 11" descr="图示&#10;&#10;已自动生成说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18" y="727261"/>
            <a:ext cx="2446263" cy="2570872"/>
          </a:xfrm>
          <a:prstGeom prst="rect">
            <a:avLst/>
          </a:prstGeom>
          <a:ln>
            <a:noFill/>
          </a:ln>
        </p:spPr>
      </p:pic>
      <p:grpSp>
        <p:nvGrpSpPr>
          <p:cNvPr id="13" name="组合 12"/>
          <p:cNvGrpSpPr/>
          <p:nvPr/>
        </p:nvGrpSpPr>
        <p:grpSpPr>
          <a:xfrm>
            <a:off x="4762037" y="1177879"/>
            <a:ext cx="3490445" cy="2164055"/>
            <a:chOff x="4069895" y="918711"/>
            <a:chExt cx="4559384" cy="284878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069895" y="918711"/>
              <a:ext cx="4559384" cy="284878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6747" y="1419796"/>
              <a:ext cx="2646181" cy="1635543"/>
            </a:xfrm>
            <a:prstGeom prst="rect">
              <a:avLst/>
            </a:prstGeom>
          </p:spPr>
        </p:pic>
        <p:cxnSp>
          <p:nvCxnSpPr>
            <p:cNvPr id="17" name="直接箭头连接符 16"/>
            <p:cNvCxnSpPr/>
            <p:nvPr/>
          </p:nvCxnSpPr>
          <p:spPr>
            <a:xfrm flipV="1">
              <a:off x="4752309" y="2392043"/>
              <a:ext cx="692129" cy="3348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5811578" y="3406402"/>
            <a:ext cx="3146360" cy="2956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Kr/Xe = 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0.33(0.21) ppt </a:t>
            </a: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(mol/mol)</a:t>
            </a:r>
            <a:r>
              <a:rPr lang="en-US" altLang="zh-CN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,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improved 20 times from </a:t>
            </a:r>
            <a:r>
              <a:rPr lang="en-US" altLang="zh-CN" dirty="0" err="1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PandaX-II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!</a:t>
            </a:r>
            <a:endParaRPr lang="en-US" altLang="zh-CN" dirty="0">
              <a:solidFill>
                <a:srgbClr val="C00000"/>
              </a:solidFill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Beyond sensitivity of our Kr assay system</a:t>
            </a:r>
            <a:endParaRPr lang="zh-CN" alt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Expected background: </a:t>
            </a:r>
            <a:endParaRPr lang="zh-CN" alt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53 ± 34  events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10662" y="757948"/>
            <a:ext cx="44515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Waveform of </a:t>
            </a:r>
            <a:r>
              <a:rPr lang="zh-CN" altLang="en-US" baseline="30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85</a:t>
            </a: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Kr's β-γ coinc</a:t>
            </a:r>
            <a:r>
              <a:rPr lang="en-US" altLang="zh-CN" dirty="0" err="1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idence</a:t>
            </a: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 </a:t>
            </a:r>
            <a:endParaRPr lang="zh-CN" alt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5664" y="3426015"/>
            <a:ext cx="17906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zh-CN" altLang="en-US" sz="160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Time separation between </a:t>
            </a:r>
            <a:r>
              <a:rPr lang="zh-CN" sz="160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β-γ </a:t>
            </a:r>
            <a:r>
              <a:rPr lang="zh-CN" altLang="en-US" sz="160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 </a:t>
            </a:r>
            <a:endParaRPr lang="zh-CN" sz="160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21471" y="3426015"/>
            <a:ext cx="21716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zh-CN" altLang="en-US" sz="16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Vertex distribution of </a:t>
            </a:r>
            <a:r>
              <a:rPr lang="zh-CN" sz="16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β-γ </a:t>
            </a:r>
            <a:r>
              <a:rPr lang="en-US" altLang="zh-CN" sz="16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candidates</a:t>
            </a:r>
            <a:endParaRPr lang="en-US" altLang="zh-CN" sz="16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666" y="727261"/>
            <a:ext cx="8520254" cy="26105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7666" y="3437404"/>
            <a:ext cx="5359973" cy="30116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127</a:t>
            </a:r>
            <a:r>
              <a:rPr lang="en-US" dirty="0"/>
              <a:t>Xe (</a:t>
            </a:r>
            <a:r>
              <a:rPr lang="en-US" dirty="0" err="1"/>
              <a:t>cosmogenically</a:t>
            </a:r>
            <a:r>
              <a:rPr lang="en-US" dirty="0"/>
              <a:t> activated)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5442091" y="4342709"/>
            <a:ext cx="3588658" cy="8791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Expected background (5</a:t>
            </a: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keV)</a:t>
            </a: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9 ± 2 </a:t>
            </a: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events</a:t>
            </a:r>
            <a:endParaRPr lang="en-US" altLang="zh-CN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339274" y="798492"/>
            <a:ext cx="3600034" cy="2472961"/>
            <a:chOff x="352425" y="1407440"/>
            <a:chExt cx="4343400" cy="2962032"/>
          </a:xfrm>
        </p:grpSpPr>
        <p:pic>
          <p:nvPicPr>
            <p:cNvPr id="8" name="图片 11" descr="图表&#10;&#10;已自动生成说明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52425" y="1407440"/>
              <a:ext cx="4343400" cy="296203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011414" y="1643731"/>
              <a:ext cx="3477430" cy="40550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T</a:t>
              </a:r>
              <a:r>
                <a:rPr lang="en-US" sz="800" dirty="0"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1/2</a:t>
              </a:r>
              <a:r>
                <a:rPr lang="en-US" sz="1600" dirty="0"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 = 35.86d (fit), 36.4d (</a:t>
              </a:r>
              <a:r>
                <a:rPr lang="en-US" sz="1600" dirty="0" err="1"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theo</a:t>
              </a:r>
              <a:r>
                <a:rPr lang="en-US" sz="1600" dirty="0"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2" descr="preview url image"/>
          <p:cNvSpPr>
            <a:spLocks noChangeAspect="1" noChangeArrowheads="1"/>
          </p:cNvSpPr>
          <p:nvPr/>
        </p:nvSpPr>
        <p:spPr bwMode="auto">
          <a:xfrm>
            <a:off x="12305251" y="23013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AutoShape 4" descr="preview url image"/>
          <p:cNvSpPr>
            <a:spLocks noChangeAspect="1" noChangeArrowheads="1"/>
          </p:cNvSpPr>
          <p:nvPr/>
        </p:nvSpPr>
        <p:spPr bwMode="auto">
          <a:xfrm>
            <a:off x="4571999" y="-724949"/>
            <a:ext cx="4458749" cy="445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39906" y="3398141"/>
            <a:ext cx="5025336" cy="2992500"/>
            <a:chOff x="4622473" y="1407318"/>
            <a:chExt cx="4317296" cy="2954370"/>
          </a:xfrm>
        </p:grpSpPr>
        <p:pic>
          <p:nvPicPr>
            <p:cNvPr id="9" name="图片 9" descr="图表, 直方图&#10;&#10;已自动生成说明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2473" y="1407318"/>
              <a:ext cx="4317296" cy="29543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矩形 20"/>
            <p:cNvSpPr/>
            <p:nvPr/>
          </p:nvSpPr>
          <p:spPr>
            <a:xfrm>
              <a:off x="5310231" y="1566644"/>
              <a:ext cx="1237375" cy="2305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rPr>
                <a:t>DM search window</a:t>
              </a:r>
              <a:endParaRPr lang="zh-CN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13" descr="图示&#10;&#10;已自动生成说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49" y="874399"/>
            <a:ext cx="5054465" cy="22186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86807" y="4042141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75.8 ± 17.1  events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7666" y="723886"/>
            <a:ext cx="8632195" cy="26105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WIMP: hide and seek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2"/>
          <p:cNvSpPr txBox="1"/>
          <p:nvPr/>
        </p:nvSpPr>
        <p:spPr>
          <a:xfrm>
            <a:off x="2059389" y="1313071"/>
            <a:ext cx="452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 spin-independent cross section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577" y="1043745"/>
            <a:ext cx="7824196" cy="5291059"/>
          </a:xfrm>
          <a:prstGeom prst="rect">
            <a:avLst/>
          </a:prstGeom>
        </p:spPr>
      </p:pic>
      <p:sp>
        <p:nvSpPr>
          <p:cNvPr id="8" name="文本框 22"/>
          <p:cNvSpPr txBox="1"/>
          <p:nvPr/>
        </p:nvSpPr>
        <p:spPr>
          <a:xfrm>
            <a:off x="7229442" y="4347043"/>
            <a:ext cx="200666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few </a:t>
            </a:r>
            <a:r>
              <a:rPr lang="en-US" sz="2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evts</a:t>
            </a:r>
            <a:r>
              <a:rPr lang="en-US" sz="2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/t/y</a:t>
            </a:r>
            <a:endParaRPr lang="en-US" sz="24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19431" y="774147"/>
            <a:ext cx="62560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2104.07634</a:t>
            </a: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</a:t>
            </a:r>
            <a:r>
              <a:rPr lang="zh-CN" alt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APPEC report on dark matter direct detection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61" y="827964"/>
            <a:ext cx="6074219" cy="4093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Tritium background</a:t>
            </a:r>
            <a:endParaRPr lang="en-US" altLang="zh-CN" dirty="0">
              <a:ea typeface="等线 Light" panose="02010600030101010101" charset="-12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955587" y="1298735"/>
            <a:ext cx="2885906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zh-CN" altLang="en-US" b="1" dirty="0">
                <a:ea typeface="等线" panose="02010600030101010101" charset="-122"/>
              </a:rPr>
              <a:t>Toy fit – only</a:t>
            </a:r>
            <a:endParaRPr lang="zh-CN" altLang="en-US" b="1" dirty="0">
              <a:ea typeface="等线" panose="02010600030101010101" charset="-122"/>
            </a:endParaRPr>
          </a:p>
          <a:p>
            <a:r>
              <a:rPr lang="zh-CN" altLang="en-US" b="1" dirty="0">
                <a:solidFill>
                  <a:srgbClr val="0000FF"/>
                </a:solidFill>
                <a:ea typeface="等线" panose="02010600030101010101" charset="-122"/>
              </a:rPr>
              <a:t>Tritium</a:t>
            </a:r>
            <a:r>
              <a:rPr lang="zh-CN" altLang="en-US" b="1" dirty="0">
                <a:ea typeface="等线" panose="02010600030101010101" charset="-122"/>
              </a:rPr>
              <a:t> + </a:t>
            </a:r>
            <a:r>
              <a:rPr lang="zh-CN" altLang="en-US" b="1" dirty="0">
                <a:solidFill>
                  <a:srgbClr val="FFC000"/>
                </a:solidFill>
                <a:ea typeface="等线" panose="02010600030101010101" charset="-122"/>
              </a:rPr>
              <a:t>flat background</a:t>
            </a:r>
            <a:endParaRPr lang="zh-CN" altLang="en-US" b="1" dirty="0">
              <a:solidFill>
                <a:srgbClr val="FFC000"/>
              </a:solidFill>
              <a:ea typeface="等线" panose="02010600030101010101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962" y="5013315"/>
            <a:ext cx="8635878" cy="129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Tritium spectrum identified in the data</a:t>
            </a:r>
            <a:endParaRPr 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Likely originated from a tritium calibration at the end of </a:t>
            </a:r>
            <a:r>
              <a:rPr lang="en-US" dirty="0" err="1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PandaX-II</a:t>
            </a:r>
            <a:endParaRPr 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Level floating in the final dark matter fit: ~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5(0.3)x10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-24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(mol/mol)</a:t>
            </a:r>
            <a:endParaRPr lang="en-US" altLang="zh-CN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0048" y="4538603"/>
            <a:ext cx="111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E</a:t>
            </a:r>
            <a:r>
              <a:rPr lang="en-US" b="1" baseline="-25000" dirty="0" err="1"/>
              <a:t>rec</a:t>
            </a:r>
            <a:r>
              <a:rPr lang="en-US" b="1" baseline="-25000" dirty="0"/>
              <a:t> </a:t>
            </a:r>
            <a:r>
              <a:rPr lang="en-US" b="1" dirty="0"/>
              <a:t>(keV)</a:t>
            </a:r>
            <a:endParaRPr lang="en-US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73" y="3597203"/>
            <a:ext cx="4327061" cy="2931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background (Rn progenies)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6" y="778607"/>
            <a:ext cx="4246603" cy="28769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41" y="794385"/>
            <a:ext cx="4246603" cy="28769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785640" y="3879138"/>
            <a:ext cx="3965984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Surface events with larger qS2 (better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reconstruction) are more suppressed by radial cut. </a:t>
            </a:r>
            <a:endParaRPr 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Expected background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 ± 0.2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events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0160" y="958742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 from PTFE wall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Neutron background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504250" y="5636618"/>
            <a:ext cx="7684710" cy="4967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CN" altLang="en-US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Neutron background: </a:t>
            </a:r>
            <a:r>
              <a:rPr lang="zh-CN" altLang="en-US" sz="18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1.3 ± 0.6 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events, including 30% "neutron-X" events (E deposition in the below-cathode region)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26150" y="1126564"/>
            <a:ext cx="3907971" cy="12875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Tags: 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multiscatters</a:t>
            </a: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and 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capture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Both process benchmarked by neutron source calibration </a:t>
            </a:r>
            <a:endParaRPr lang="zh-CN" alt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pic>
        <p:nvPicPr>
          <p:cNvPr id="179" name="图片 179" descr="图示&#10;&#10;已自动生成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61" y="677267"/>
            <a:ext cx="4976768" cy="2259569"/>
          </a:xfrm>
          <a:prstGeom prst="rect">
            <a:avLst/>
          </a:prstGeom>
        </p:spPr>
      </p:pic>
      <p:pic>
        <p:nvPicPr>
          <p:cNvPr id="3" name="图片 7" descr="电脑屏幕的照片&#10;&#10;已自动生成说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503" y="2872066"/>
            <a:ext cx="4067749" cy="29391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7666" y="657545"/>
            <a:ext cx="8635878" cy="21384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936896" y="2821266"/>
            <a:ext cx="3388297" cy="2964379"/>
            <a:chOff x="5289978" y="3038386"/>
            <a:chExt cx="3644143" cy="3188215"/>
          </a:xfrm>
        </p:grpSpPr>
        <p:pic>
          <p:nvPicPr>
            <p:cNvPr id="7" name="图片 10" descr="图表&#10;&#10;已自动生成说明"/>
            <p:cNvPicPr>
              <a:picLocks noChangeAspect="1"/>
            </p:cNvPicPr>
            <p:nvPr/>
          </p:nvPicPr>
          <p:blipFill rotWithShape="1">
            <a:blip r:embed="rId3"/>
            <a:srcRect t="9975"/>
            <a:stretch>
              <a:fillRect/>
            </a:stretch>
          </p:blipFill>
          <p:spPr>
            <a:xfrm>
              <a:off x="5289978" y="3138418"/>
              <a:ext cx="3644143" cy="30881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2501" y="3038386"/>
              <a:ext cx="733425" cy="295275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37666" y="2861725"/>
            <a:ext cx="8635878" cy="3605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background</a:t>
            </a:r>
            <a:endParaRPr 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7690" y="664633"/>
            <a:ext cx="4201091" cy="30310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679" y="664633"/>
            <a:ext cx="4201091" cy="3031034"/>
          </a:xfrm>
          <a:prstGeom prst="rect">
            <a:avLst/>
          </a:prstGeom>
        </p:spPr>
      </p:pic>
      <p:pic>
        <p:nvPicPr>
          <p:cNvPr id="10" name="图片 9" descr="图表, 直方图&#10;&#10;已自动生成说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16" y="3729728"/>
            <a:ext cx="3746155" cy="26152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05285" y="936477"/>
            <a:ext cx="25476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Single S1 rate: 9.5 Hz Temporal variation: 10.5%</a:t>
            </a:r>
            <a:endParaRPr lang="zh-CN" altLang="en-US" sz="14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49080" y="936477"/>
            <a:ext cx="25966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Single S2 rate: 4.5×10</a:t>
            </a:r>
            <a:r>
              <a:rPr lang="zh-CN" altLang="en-US" sz="1400" baseline="30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-3</a:t>
            </a:r>
            <a:r>
              <a:rPr lang="zh-CN" altLang="en-US" sz="14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Hz</a:t>
            </a:r>
            <a:endParaRPr lang="zh-CN" sz="14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r>
              <a:rPr lang="zh-CN" altLang="en-US" sz="14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Temporal variation: 12.7%</a:t>
            </a:r>
            <a:endParaRPr lang="zh-CN" altLang="en-US" sz="14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02319" y="4592184"/>
            <a:ext cx="360866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Expected accidental background: </a:t>
            </a:r>
            <a:r>
              <a:rPr lang="zh-CN" altLang="en-US" sz="20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2.4 ± 0.5 </a:t>
            </a:r>
            <a:r>
              <a:rPr lang="zh-CN" altLang="en-US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events</a:t>
            </a:r>
            <a:endParaRPr 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7666" y="657545"/>
            <a:ext cx="8635878" cy="30000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7666" y="3702755"/>
            <a:ext cx="4341115" cy="26351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FV determination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8" descr="图形用户界面&#10;&#10;已自动生成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649" y="1134829"/>
            <a:ext cx="5196047" cy="4809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5696" y="1233741"/>
            <a:ext cx="3434080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Based on background simulation (10 t-year)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Uniform ER (including tritium) normalization come from data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Define </a:t>
            </a:r>
            <a:r>
              <a:rPr lang="en-US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FoM</a:t>
            </a: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= sqrt(B)/M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Best FV = 2.67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tonne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FV cuts in the data maintaining the same FV (correcting for reconstruction bias)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等线 Light" panose="02010600030101010101" charset="-122"/>
              </a:rPr>
              <a:t>Background composition</a:t>
            </a:r>
            <a:endParaRPr lang="zh-CN" altLang="en-US"/>
          </a:p>
        </p:txBody>
      </p:sp>
      <p:graphicFrame>
        <p:nvGraphicFramePr>
          <p:cNvPr id="7" name="表格 7"/>
          <p:cNvGraphicFramePr>
            <a:graphicFrameLocks noGrp="1"/>
          </p:cNvGraphicFramePr>
          <p:nvPr>
            <p:ph idx="1"/>
          </p:nvPr>
        </p:nvGraphicFramePr>
        <p:xfrm>
          <a:off x="237666" y="752777"/>
          <a:ext cx="5030206" cy="4004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6560"/>
                <a:gridCol w="2073646"/>
              </a:tblGrid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(</a:t>
                      </a:r>
                      <a:r>
                        <a:rPr lang="en-US" altLang="zh-CN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evts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(from fit to data)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527 (50)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Flat ER</a:t>
                      </a:r>
                      <a:r>
                        <a:rPr lang="en-US" altLang="zh-CN" sz="1400" baseline="30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altLang="zh-CN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(18-30keV side band)</a:t>
                      </a:r>
                      <a:endParaRPr lang="zh-CN" sz="14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 (31)</a:t>
                      </a:r>
                      <a:endParaRPr lang="en-US" altLang="zh-CN" sz="14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</a:t>
                      </a:r>
                      <a:endParaRPr lang="zh-CN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 (190)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  <a:endParaRPr lang="zh-CN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(34)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lang="zh-CN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(4)</a:t>
                      </a:r>
                      <a:endParaRPr lang="zh-CN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Xe127</a:t>
                      </a:r>
                      <a:endParaRPr 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(2)</a:t>
                      </a:r>
                      <a:endParaRPr lang="zh-C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Neutron </a:t>
                      </a:r>
                      <a:endParaRPr lang="en-US" altLang="zh-CN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 (0.4)</a:t>
                      </a:r>
                      <a:endParaRPr lang="en-US" altLang="zh-C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Neutron-X</a:t>
                      </a:r>
                      <a:endParaRPr 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 (0.2)</a:t>
                      </a:r>
                      <a:endParaRPr 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</a:t>
                      </a:r>
                      <a:endParaRPr 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 (0.2)</a:t>
                      </a:r>
                      <a:endParaRPr 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Accidental</a:t>
                      </a:r>
                      <a:endParaRPr 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(0.5)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B8</a:t>
                      </a:r>
                      <a:endParaRPr 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 (0.4)</a:t>
                      </a:r>
                      <a:endParaRPr 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8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</a:t>
                      </a:r>
                      <a:endParaRPr lang="zh-C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1033 (59)</a:t>
                      </a:r>
                      <a:endPara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737273" y="917544"/>
            <a:ext cx="31568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Expected below-NR-median events: </a:t>
            </a:r>
            <a:r>
              <a:rPr lang="en-US" altLang="zh-CN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10.3</a:t>
            </a: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(1.0) evts</a:t>
            </a:r>
            <a:endParaRPr lang="zh-CN" alt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pic>
        <p:nvPicPr>
          <p:cNvPr id="10" name="图片 10" descr="文本&#10;&#10;已自动生成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3215" y="4380236"/>
            <a:ext cx="2231572" cy="16416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870" y="4716550"/>
            <a:ext cx="519589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Flat ER (Rn+Kr+Material) is determined from side band in DM data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per unit target is improved from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PandaX-II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4 times (&lt;10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06" y="1576595"/>
            <a:ext cx="2852594" cy="280364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等线 Light" panose="02010600030101010101" charset="-122"/>
              </a:rPr>
              <a:t>Dark matter candidates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125933" y="2278437"/>
            <a:ext cx="2875827" cy="2118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S1 = (2, 135) PE, S2</a:t>
            </a:r>
            <a:r>
              <a:rPr lang="zh-CN" altLang="en-US" baseline="-25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raw</a:t>
            </a: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&gt; 80 PE, S2 &lt; 20000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In FV, 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1058</a:t>
            </a: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candidates</a:t>
            </a:r>
            <a:endParaRPr lang="zh-CN" alt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6</a:t>
            </a:r>
            <a:r>
              <a:rPr lang="zh-CN" alt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below NR median line</a:t>
            </a:r>
            <a:endParaRPr lang="zh-CN" alt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7666" y="1354967"/>
            <a:ext cx="5842547" cy="442200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 txBox="1"/>
          <p:nvPr/>
        </p:nvSpPr>
        <p:spPr>
          <a:xfrm>
            <a:off x="538766" y="1111876"/>
            <a:ext cx="8422783" cy="5217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4" name="内容占位符 2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9" y="1187634"/>
            <a:ext cx="4384944" cy="4211752"/>
          </a:xfrm>
        </p:spPr>
      </p:pic>
      <p:sp>
        <p:nvSpPr>
          <p:cNvPr id="14" name="Content Placeholder 2"/>
          <p:cNvSpPr txBox="1"/>
          <p:nvPr/>
        </p:nvSpPr>
        <p:spPr>
          <a:xfrm>
            <a:off x="386366" y="959476"/>
            <a:ext cx="8422783" cy="5217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SzPct val="50000"/>
              <a:buFont typeface="Calibri" panose="020F0502020204030204" pitchFamily="34" charset="0"/>
              <a:buChar char="֍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Position distributions</a:t>
            </a:r>
            <a:endParaRPr lang="en-US">
              <a:cs typeface="Arial" panose="020B0604020202020204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99" y="1187634"/>
            <a:ext cx="4709341" cy="410688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81714" y="5594012"/>
            <a:ext cx="772352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Events uniformly distributed in the FV,</a:t>
            </a:r>
            <a:r>
              <a:rPr lang="zh-CN" altLang="en-US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expected if dominated by tritium and radon.</a:t>
            </a:r>
            <a:endParaRPr lang="zh-CN" altLang="en-US" sz="20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Spectral comparison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17" name="文本框 7"/>
          <p:cNvSpPr txBox="1"/>
          <p:nvPr/>
        </p:nvSpPr>
        <p:spPr>
          <a:xfrm>
            <a:off x="214137" y="1249976"/>
            <a:ext cx="3653736" cy="4190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Fit data with </a:t>
            </a:r>
            <a:r>
              <a:rPr lang="en-US" altLang="zh-CN" sz="2000" dirty="0" err="1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unbinned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likelihood with all signal/background PDFs in (S1, S2</a:t>
            </a:r>
            <a:r>
              <a:rPr lang="en-US" altLang="zh-CN" sz="2000" baseline="-25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b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) </a:t>
            </a:r>
            <a:endParaRPr lang="en-US" altLang="zh-CN" sz="20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No excess found, background-only p-value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0.7</a:t>
            </a:r>
            <a:endParaRPr lang="en-US" altLang="zh-CN" sz="2000" dirty="0">
              <a:solidFill>
                <a:srgbClr val="0000FF"/>
              </a:solidFill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Spectrum agrees with expected background</a:t>
            </a:r>
            <a:endParaRPr lang="zh-CN" altLang="en-US" sz="20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2"/>
          <a:stretch>
            <a:fillRect/>
          </a:stretch>
        </p:blipFill>
        <p:spPr>
          <a:xfrm>
            <a:off x="3804982" y="1219348"/>
            <a:ext cx="5259018" cy="478720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Likelihoods of the six below-NR events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7" y="721360"/>
            <a:ext cx="8118477" cy="56388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 phase xenon TPC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0" y="887439"/>
            <a:ext cx="3166503" cy="287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240732" y="978547"/>
            <a:ext cx="0" cy="5210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47"/>
          <a:stretch>
            <a:fillRect/>
          </a:stretch>
        </p:blipFill>
        <p:spPr bwMode="auto">
          <a:xfrm>
            <a:off x="237666" y="1670513"/>
            <a:ext cx="1836248" cy="392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91963" y="1710640"/>
            <a:ext cx="2962713" cy="3745987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>
            <a:off x="5505841" y="3843153"/>
            <a:ext cx="3548062" cy="25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Detector capability: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monolithic target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3D reconstruction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fiducialization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Good ER/NR rejection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Calorimeter capable of seeing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couple of photons/electrons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WIMP-nucleon SI exclusion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4976" y="1160357"/>
            <a:ext cx="3699024" cy="5217487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Exposure: 0.63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tonne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year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Sensitivity improved from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PandaX-II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final analysis by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2.8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times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40 GeV/c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Our limit is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~1.3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times stronger than XENON1T around 40 GeV/c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endParaRPr lang="en-US" sz="2000" baseline="30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Dived into previously unexplored territory!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Approaching the “low E” neutrino floor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47966" y="5505810"/>
            <a:ext cx="5327099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SUSY benchmark contours (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MasterCode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EPJC 78, no.3, 256 (2018), EPJC 78, 158 (2018) 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6" y="726193"/>
            <a:ext cx="5025336" cy="466458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 and outlook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70000"/>
              </a:lnSpc>
              <a:buClr>
                <a:srgbClr val="92D05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PandaX-4T has completed its commissioning run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Clr>
                <a:srgbClr val="92D05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With a 0.63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tonne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year</a:t>
            </a: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exposure, PandaX-4T produced the strongest WIMP-nucleon interaction constraint (</a:t>
            </a:r>
            <a:r>
              <a:rPr lang="en-US" dirty="0" err="1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arXiv</a:t>
            </a: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shortly)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Clr>
                <a:srgbClr val="92D05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This demonstrates the physics potential of a highly sensitive multi-ton liquid xenon detector (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dark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matter,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neutrinos,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…</a:t>
            </a:r>
            <a:r>
              <a:rPr lang="en-US" altLang="zh-CN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Clr>
                <a:srgbClr val="92D05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PandaX-4T is currently performing an offline tritium removal campaign, aiming to reduce the electron recoil background by at least two-fold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Clr>
                <a:srgbClr val="92D05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In parallel, the collaboration is developing the plan for the next generation experiment at CJPL</a:t>
            </a:r>
            <a:endParaRPr lang="en-US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pPr>
              <a:buClr>
                <a:srgbClr val="D6EAAF"/>
              </a:buClr>
            </a:pPr>
            <a:endParaRPr lang="en-US" dirty="0">
              <a:ea typeface="等线" panose="02010600030101010101" charset="-12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dirty="0" smtClean="0"/>
            </a:fld>
            <a:endParaRPr lang="zh-CN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t="39917"/>
          <a:stretch>
            <a:fillRect/>
          </a:stretch>
        </p:blipFill>
        <p:spPr>
          <a:xfrm>
            <a:off x="1122045" y="4489450"/>
            <a:ext cx="6967220" cy="207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communication wanted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dirty="0" smtClean="0"/>
            </a:fld>
            <a:endParaRPr lang="zh-CN" altLang="en-US"/>
          </a:p>
        </p:txBody>
      </p:sp>
      <p:sp>
        <p:nvSpPr>
          <p:cNvPr id="7" name="内容占位符 6"/>
          <p:cNvSpPr/>
          <p:nvPr>
            <p:ph idx="1"/>
          </p:nvPr>
        </p:nvSpPr>
        <p:spPr>
          <a:xfrm>
            <a:off x="365760" y="780415"/>
            <a:ext cx="8253095" cy="1803400"/>
          </a:xfrm>
        </p:spPr>
        <p:txBody>
          <a:bodyPr>
            <a:normAutofit fontScale="50000"/>
          </a:bodyPr>
          <a:p>
            <a:r>
              <a:rPr lang="zh-CN" altLang="en-US" b="1"/>
              <a:t>PandaX-4T实验已经开始试运行，获得了第一批数据，但国际竞争也异常激烈。为了探讨PandaX-4T上的暗物质、中微子物理方面的具体研究，我们拟于八月初召开PandaX-4T实验合作组会议（</a:t>
            </a:r>
            <a:r>
              <a:rPr lang="zh-CN" altLang="en-US" b="1">
                <a:solidFill>
                  <a:srgbClr val="FF0000"/>
                </a:solidFill>
              </a:rPr>
              <a:t>8月7-8日</a:t>
            </a:r>
            <a:r>
              <a:rPr lang="zh-CN" altLang="en-US" b="1"/>
              <a:t>）、以及第二届“深地液氙暗物质、中微子研讨会”（</a:t>
            </a:r>
            <a:r>
              <a:rPr lang="zh-CN" altLang="en-US" b="1">
                <a:solidFill>
                  <a:srgbClr val="FF0000"/>
                </a:solidFill>
              </a:rPr>
              <a:t>8月9日</a:t>
            </a:r>
            <a:r>
              <a:rPr lang="zh-CN" altLang="en-US" b="1"/>
              <a:t>）。会议的主要目的是PandaX的实验家和国内理论家深入讨论、碰撞，期望在新物理上确定一系列有科学意义的主攻方向，开展合作研究。</a:t>
            </a:r>
            <a:endParaRPr lang="zh-CN" altLang="en-US" b="1"/>
          </a:p>
          <a:p>
            <a:endParaRPr lang="zh-CN" altLang="en-US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2186940"/>
            <a:ext cx="6918325" cy="24841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03420" y="279527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gesf</a:t>
            </a:r>
            <a:r>
              <a:rPr lang="en-US" altLang="zh-CN"/>
              <a:t>@</a:t>
            </a:r>
            <a:r>
              <a:rPr lang="zh-CN" altLang="en-US"/>
              <a:t>sjtu.edu.cn</a:t>
            </a:r>
            <a:endParaRPr lang="zh-CN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PandaX-II results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13657" y="1217748"/>
            <a:ext cx="77288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Finished total 132 ton-</a:t>
            </a:r>
            <a:r>
              <a:rPr lang="en-US" altLang="zh-CN" sz="24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day</a:t>
            </a:r>
            <a:r>
              <a:rPr lang="zh-CN" altLang="en-US" sz="2400" dirty="0"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exposure in 2019</a:t>
            </a:r>
            <a:endParaRPr lang="zh-CN" altLang="en-US" sz="2400" dirty="0"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pic>
        <p:nvPicPr>
          <p:cNvPr id="9" name="图片 9" descr="图片包含 图形用户界面&#10;&#10;已自动生成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15342" y="1953114"/>
            <a:ext cx="2525486" cy="2412964"/>
          </a:xfrm>
          <a:prstGeom prst="rect">
            <a:avLst/>
          </a:prstGeom>
        </p:spPr>
      </p:pic>
      <p:pic>
        <p:nvPicPr>
          <p:cNvPr id="10" name="图片 10" descr="图片包含 图示&#10;&#10;已自动生成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086" y="1953114"/>
            <a:ext cx="2677886" cy="2426354"/>
          </a:xfrm>
          <a:prstGeom prst="rect">
            <a:avLst/>
          </a:prstGeom>
        </p:spPr>
      </p:pic>
      <p:pic>
        <p:nvPicPr>
          <p:cNvPr id="11" name="图片 11" descr="图示&#10;&#10;已自动生成说明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95258" y="1979992"/>
            <a:ext cx="3450771" cy="20786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3657" y="44188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Chi</a:t>
            </a: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n.</a:t>
            </a:r>
            <a:r>
              <a:rPr 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Phys. C 44 125001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51200" y="441887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Chin. Phys. Lett. 38 011301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15743" y="441887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Phys. Rev. Lett. 126, 211803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等线 Light" panose="02010600030101010101" charset="-122"/>
              </a:rPr>
              <a:t>Charge pattern of </a:t>
            </a:r>
            <a:r>
              <a:rPr lang="zh-CN" altLang="en-US" baseline="30000">
                <a:ea typeface="等线 Light" panose="02010600030101010101" charset="-122"/>
              </a:rPr>
              <a:t>83m</a:t>
            </a:r>
            <a:r>
              <a:rPr lang="zh-CN" altLang="en-US">
                <a:ea typeface="等线 Light" panose="02010600030101010101" charset="-122"/>
              </a:rPr>
              <a:t>Kr event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15th Workshop on TeV Physics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9089" y="679712"/>
            <a:ext cx="2114111" cy="2875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7246" t="6490" r="6663" b="6418"/>
          <a:stretch>
            <a:fillRect/>
          </a:stretch>
        </p:blipFill>
        <p:spPr>
          <a:xfrm>
            <a:off x="3501452" y="767217"/>
            <a:ext cx="5100534" cy="2872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86145" y="3683398"/>
            <a:ext cx="5840398" cy="2788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7667" y="679712"/>
            <a:ext cx="8611693" cy="2896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7666" y="3627198"/>
            <a:ext cx="8611693" cy="2802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等线 Light" panose="02010600030101010101" charset="-122"/>
              </a:rPr>
              <a:t>Multi-ton </a:t>
            </a:r>
            <a:r>
              <a:rPr lang="en-US" err="1">
                <a:ea typeface="等线 Light" panose="02010600030101010101" charset="-122"/>
              </a:rPr>
              <a:t>LXe</a:t>
            </a:r>
            <a:r>
              <a:rPr lang="en-US">
                <a:ea typeface="等线 Light" panose="02010600030101010101" charset="-122"/>
              </a:rPr>
              <a:t> Experiments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Picture 2" descr="https://www.ipmu.jp/sites/default/files/imce/xe1t_underground_lngs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810" y="861102"/>
            <a:ext cx="3295738" cy="2455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1061026" y="3311536"/>
            <a:ext cx="2552983" cy="2279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文本框 5"/>
          <p:cNvSpPr txBox="1"/>
          <p:nvPr/>
        </p:nvSpPr>
        <p:spPr>
          <a:xfrm>
            <a:off x="4698189" y="5772637"/>
            <a:ext cx="414434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100" dirty="0" err="1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XENONnT</a:t>
            </a:r>
            <a:r>
              <a:rPr lang="en-US" altLang="zh-CN" sz="2100" dirty="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, 6 ton</a:t>
            </a:r>
            <a:endParaRPr lang="en-US" altLang="zh-CN" sz="2100" dirty="0"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algn="ctr"/>
            <a:r>
              <a:rPr lang="en-US" altLang="zh-CN" sz="2100" dirty="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LNGS, Italy</a:t>
            </a:r>
            <a:endParaRPr lang="en-US" altLang="zh-CN" sz="2100" dirty="0"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15" name="文本框 6"/>
          <p:cNvSpPr txBox="1"/>
          <p:nvPr/>
        </p:nvSpPr>
        <p:spPr>
          <a:xfrm>
            <a:off x="569776" y="5772637"/>
            <a:ext cx="321310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10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LZ, 7 ton,</a:t>
            </a:r>
            <a:endParaRPr lang="en-US" altLang="zh-CN" sz="2100"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algn="ctr"/>
            <a:r>
              <a:rPr lang="en-US" altLang="zh-CN" sz="2100"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Sanford Lab, US</a:t>
            </a:r>
            <a:endParaRPr lang="en-US" altLang="zh-CN" sz="2100"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237666" y="974566"/>
            <a:ext cx="4261568" cy="2228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5049869" y="3311536"/>
            <a:ext cx="3440987" cy="227461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651452" y="978547"/>
            <a:ext cx="0" cy="5210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66" y="226445"/>
            <a:ext cx="7260414" cy="412620"/>
          </a:xfrm>
        </p:spPr>
        <p:txBody>
          <a:bodyPr/>
          <a:lstStyle/>
          <a:p>
            <a:r>
              <a:rPr lang="en-US" dirty="0"/>
              <a:t>China Jinping underground Laboratory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18681" b="8932"/>
          <a:stretch>
            <a:fillRect/>
          </a:stretch>
        </p:blipFill>
        <p:spPr>
          <a:xfrm>
            <a:off x="3769377" y="845356"/>
            <a:ext cx="4767285" cy="2583644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2513"/>
          <a:stretch>
            <a:fillRect/>
          </a:stretch>
        </p:blipFill>
        <p:spPr>
          <a:xfrm>
            <a:off x="3769376" y="3581394"/>
            <a:ext cx="4767285" cy="2828107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r="14604"/>
          <a:stretch>
            <a:fillRect/>
          </a:stretch>
        </p:blipFill>
        <p:spPr>
          <a:xfrm>
            <a:off x="517811" y="842004"/>
            <a:ext cx="3079177" cy="258699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r="8198" b="16620"/>
          <a:stretch>
            <a:fillRect/>
          </a:stretch>
        </p:blipFill>
        <p:spPr bwMode="auto">
          <a:xfrm>
            <a:off x="492861" y="3581395"/>
            <a:ext cx="3098801" cy="279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椭圆形标注 7"/>
          <p:cNvSpPr/>
          <p:nvPr/>
        </p:nvSpPr>
        <p:spPr>
          <a:xfrm>
            <a:off x="1837112" y="2416398"/>
            <a:ext cx="715296" cy="656303"/>
          </a:xfrm>
          <a:prstGeom prst="wedgeEllipseCallout">
            <a:avLst>
              <a:gd name="adj1" fmla="val -214"/>
              <a:gd name="adj2" fmla="val 29747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形标注 17"/>
          <p:cNvSpPr/>
          <p:nvPr/>
        </p:nvSpPr>
        <p:spPr>
          <a:xfrm>
            <a:off x="1843321" y="4857952"/>
            <a:ext cx="715296" cy="656303"/>
          </a:xfrm>
          <a:prstGeom prst="wedgeEllipseCallout">
            <a:avLst>
              <a:gd name="adj1" fmla="val 358730"/>
              <a:gd name="adj2" fmla="val 537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形标注 18"/>
          <p:cNvSpPr/>
          <p:nvPr/>
        </p:nvSpPr>
        <p:spPr>
          <a:xfrm>
            <a:off x="4838354" y="4867319"/>
            <a:ext cx="715296" cy="656303"/>
          </a:xfrm>
          <a:prstGeom prst="wedgeEllipseCallout">
            <a:avLst>
              <a:gd name="adj1" fmla="val 3829"/>
              <a:gd name="adj2" fmla="val -36377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CJPL-II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2021/07/20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15th Workshop on TeV Physics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6" y="948602"/>
            <a:ext cx="8761008" cy="5386316"/>
          </a:xfrm>
          <a:prstGeom prst="rect">
            <a:avLst/>
          </a:prstGeom>
        </p:spPr>
      </p:pic>
      <p:cxnSp>
        <p:nvCxnSpPr>
          <p:cNvPr id="10" name="直接箭头连接符 11"/>
          <p:cNvCxnSpPr/>
          <p:nvPr/>
        </p:nvCxnSpPr>
        <p:spPr>
          <a:xfrm flipV="1">
            <a:off x="2004362" y="4865836"/>
            <a:ext cx="340865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3"/>
          <p:cNvCxnSpPr/>
          <p:nvPr/>
        </p:nvCxnSpPr>
        <p:spPr>
          <a:xfrm flipV="1">
            <a:off x="2836385" y="4797574"/>
            <a:ext cx="202016" cy="304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396767" y="5035492"/>
            <a:ext cx="9710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ea typeface="等线" panose="02010600030101010101" charset="-122"/>
              </a:rPr>
              <a:t>PandaX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  <a:ea typeface="等线" panose="02010600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55877" y="5098409"/>
            <a:ext cx="9710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ea typeface="等线" panose="02010600030101010101" charset="-122"/>
              </a:rPr>
              <a:t>CDEX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  <a:ea typeface="等线" panose="0201060003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3491" y="3525472"/>
            <a:ext cx="9710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ea typeface="等线" panose="02010600030101010101" charset="-122"/>
              </a:rPr>
              <a:t>JUNA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  <a:ea typeface="等线" panose="02010600030101010101" charset="-122"/>
            </a:endParaRPr>
          </a:p>
        </p:txBody>
      </p:sp>
      <p:cxnSp>
        <p:nvCxnSpPr>
          <p:cNvPr id="15" name="直接箭头连接符 13"/>
          <p:cNvCxnSpPr/>
          <p:nvPr/>
        </p:nvCxnSpPr>
        <p:spPr>
          <a:xfrm flipV="1">
            <a:off x="959348" y="3392417"/>
            <a:ext cx="422227" cy="147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70211" y="1148080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experimental hall: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65 m (L) x 14 m (H) x 14 m (W)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66" y="226445"/>
            <a:ext cx="7260414" cy="412620"/>
          </a:xfrm>
        </p:spPr>
        <p:txBody>
          <a:bodyPr/>
          <a:lstStyle/>
          <a:p>
            <a:r>
              <a:rPr lang="en-US" altLang="zh-CN" err="1"/>
              <a:t>PandaX</a:t>
            </a:r>
            <a:r>
              <a:rPr lang="en-US" altLang="zh-CN"/>
              <a:t> Experiments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cs typeface="Arial" panose="020B0604020202020204" pitchFamily="34" charset="0"/>
              </a:rPr>
              <a:t>2020/10/21</a:t>
            </a: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cs typeface="Arial" panose="020B0604020202020204" pitchFamily="34" charset="0"/>
              </a:rPr>
              <a:t>15th Workshop on TeV Physics</a:t>
            </a: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5ACA-40A3-4A6E-9BEF-2F870BAFCA3C}" type="slidenum">
              <a:rPr lang="zh-CN" altLang="en-US" smtClean="0">
                <a:cs typeface="Arial" panose="020B0604020202020204" pitchFamily="34" charset="0"/>
              </a:rPr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 txBox="1"/>
          <p:nvPr/>
        </p:nvSpPr>
        <p:spPr bwMode="auto">
          <a:xfrm>
            <a:off x="-640788" y="932300"/>
            <a:ext cx="9017322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                     </a:t>
            </a:r>
            <a:r>
              <a:rPr lang="en-US" altLang="zh-CN" sz="24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article </a:t>
            </a:r>
            <a:r>
              <a:rPr lang="en-US" altLang="zh-CN" sz="24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strophysical </a:t>
            </a:r>
            <a:r>
              <a:rPr lang="en-US" altLang="zh-CN" sz="24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X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enon Experiments</a:t>
            </a:r>
            <a:endParaRPr lang="en-US" altLang="zh-CN" sz="24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1" y="5211366"/>
            <a:ext cx="188753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矩形 11"/>
          <p:cNvSpPr/>
          <p:nvPr/>
        </p:nvSpPr>
        <p:spPr bwMode="auto">
          <a:xfrm>
            <a:off x="0" y="1549785"/>
            <a:ext cx="9144000" cy="530821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TextBox 9"/>
          <p:cNvSpPr txBox="1">
            <a:spLocks noChangeArrowheads="1"/>
          </p:cNvSpPr>
          <p:nvPr/>
        </p:nvSpPr>
        <p:spPr bwMode="auto">
          <a:xfrm>
            <a:off x="4424706" y="5820500"/>
            <a:ext cx="23585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800" b="1" dirty="0" err="1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PandaX</a:t>
            </a:r>
            <a:r>
              <a:rPr lang="en-US" altLang="zh-CN" sz="1800" b="1" dirty="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-I, </a:t>
            </a:r>
            <a:r>
              <a:rPr lang="zh-CN" altLang="en-US" sz="1800" b="1" dirty="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120 kg</a:t>
            </a:r>
            <a:endParaRPr lang="zh-CN" sz="1800" b="1" dirty="0">
              <a:solidFill>
                <a:schemeClr val="bg1"/>
              </a:solidFill>
              <a:ea typeface="等线" panose="02010600030101010101" charset="-122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operation</a:t>
            </a:r>
            <a:endParaRPr lang="zh-CN" altLang="en-US" sz="1800" b="1" dirty="0">
              <a:solidFill>
                <a:schemeClr val="bg1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1" name="TextBox 10"/>
          <p:cNvSpPr txBox="1">
            <a:spLocks noChangeArrowheads="1"/>
          </p:cNvSpPr>
          <p:nvPr/>
        </p:nvSpPr>
        <p:spPr bwMode="auto">
          <a:xfrm>
            <a:off x="5893257" y="1563910"/>
            <a:ext cx="3626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800" b="1" err="1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PandaX</a:t>
            </a:r>
            <a:r>
              <a:rPr lang="en-US" altLang="zh-CN" sz="1800" b="1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-II, 580</a:t>
            </a:r>
            <a:r>
              <a:rPr lang="zh-CN" altLang="en-US" sz="1800" b="1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 kg</a:t>
            </a:r>
            <a:endParaRPr lang="zh-CN" altLang="en-US" sz="1800" b="1">
              <a:solidFill>
                <a:schemeClr val="bg1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1800" b="1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operation</a:t>
            </a:r>
            <a:endParaRPr lang="en-US" altLang="zh-CN" sz="1800" b="1">
              <a:solidFill>
                <a:schemeClr val="bg1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2" name="TextBox 11"/>
          <p:cNvSpPr txBox="1">
            <a:spLocks noChangeArrowheads="1"/>
          </p:cNvSpPr>
          <p:nvPr/>
        </p:nvSpPr>
        <p:spPr bwMode="auto">
          <a:xfrm>
            <a:off x="2728211" y="1712626"/>
            <a:ext cx="24581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800" b="1" err="1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PandaX</a:t>
            </a:r>
            <a:r>
              <a:rPr lang="zh-CN" altLang="en-US" sz="1800" b="1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-I started</a:t>
            </a:r>
            <a:endParaRPr lang="zh-CN" altLang="en-US" sz="1800" b="1">
              <a:solidFill>
                <a:schemeClr val="bg1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3" name="Rectangle 22"/>
          <p:cNvSpPr>
            <a:spLocks noChangeArrowheads="1"/>
          </p:cNvSpPr>
          <p:nvPr/>
        </p:nvSpPr>
        <p:spPr bwMode="auto">
          <a:xfrm>
            <a:off x="130737" y="1625540"/>
            <a:ext cx="21612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800" b="1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Collaboration formed</a:t>
            </a:r>
            <a:endParaRPr lang="en-US" altLang="zh-CN" sz="1800" b="1">
              <a:solidFill>
                <a:schemeClr val="bg1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4" name="Rectangle 32"/>
          <p:cNvSpPr>
            <a:spLocks noChangeArrowheads="1"/>
          </p:cNvSpPr>
          <p:nvPr/>
        </p:nvSpPr>
        <p:spPr bwMode="auto">
          <a:xfrm>
            <a:off x="1147220" y="5789126"/>
            <a:ext cx="2831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800" b="1" dirty="0" err="1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PandaX</a:t>
            </a:r>
            <a:r>
              <a:rPr lang="en-US" altLang="zh-CN" sz="1800" b="1" dirty="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-I apparatus moved to Jinping</a:t>
            </a:r>
            <a:endParaRPr lang="zh-CN" altLang="en-US" sz="1800" b="1" dirty="0">
              <a:solidFill>
                <a:schemeClr val="bg1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75" name="Straight Connector 22"/>
          <p:cNvCxnSpPr/>
          <p:nvPr/>
        </p:nvCxnSpPr>
        <p:spPr bwMode="auto">
          <a:xfrm>
            <a:off x="128881" y="4008873"/>
            <a:ext cx="87599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6" name="Group 78"/>
          <p:cNvGrpSpPr/>
          <p:nvPr/>
        </p:nvGrpSpPr>
        <p:grpSpPr bwMode="auto">
          <a:xfrm>
            <a:off x="349885" y="2343457"/>
            <a:ext cx="963725" cy="2112634"/>
            <a:chOff x="413105" y="1869743"/>
            <a:chExt cx="962610" cy="2265867"/>
          </a:xfrm>
        </p:grpSpPr>
        <p:sp>
          <p:nvSpPr>
            <p:cNvPr id="77" name="Oval 23"/>
            <p:cNvSpPr/>
            <p:nvPr/>
          </p:nvSpPr>
          <p:spPr>
            <a:xfrm>
              <a:off x="910964" y="3581330"/>
              <a:ext cx="152223" cy="152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8" name="Rectangle 31"/>
            <p:cNvSpPr>
              <a:spLocks noChangeArrowheads="1"/>
            </p:cNvSpPr>
            <p:nvPr/>
          </p:nvSpPr>
          <p:spPr bwMode="auto">
            <a:xfrm>
              <a:off x="413105" y="3706479"/>
              <a:ext cx="962610" cy="42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bg1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2009.3</a:t>
              </a:r>
              <a:endParaRPr lang="en-US" altLang="zh-CN" sz="200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50"/>
            <p:cNvCxnSpPr/>
            <p:nvPr/>
          </p:nvCxnSpPr>
          <p:spPr>
            <a:xfrm rot="16200000" flipH="1">
              <a:off x="93175" y="2760471"/>
              <a:ext cx="1787799" cy="634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81"/>
          <p:cNvGrpSpPr/>
          <p:nvPr/>
        </p:nvGrpSpPr>
        <p:grpSpPr bwMode="auto">
          <a:xfrm>
            <a:off x="3356701" y="2304971"/>
            <a:ext cx="963725" cy="2176886"/>
            <a:chOff x="3482790" y="1828800"/>
            <a:chExt cx="963724" cy="2334211"/>
          </a:xfrm>
        </p:grpSpPr>
        <p:cxnSp>
          <p:nvCxnSpPr>
            <p:cNvPr id="81" name="Straight Connector 54"/>
            <p:cNvCxnSpPr/>
            <p:nvPr/>
          </p:nvCxnSpPr>
          <p:spPr>
            <a:xfrm rot="16200000" flipH="1">
              <a:off x="3070614" y="2728832"/>
              <a:ext cx="1804826" cy="476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25"/>
            <p:cNvSpPr/>
            <p:nvPr/>
          </p:nvSpPr>
          <p:spPr>
            <a:xfrm>
              <a:off x="3896034" y="3581243"/>
              <a:ext cx="152400" cy="152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83" name="Rectangle 33"/>
            <p:cNvSpPr>
              <a:spLocks noChangeArrowheads="1"/>
            </p:cNvSpPr>
            <p:nvPr/>
          </p:nvSpPr>
          <p:spPr bwMode="auto">
            <a:xfrm>
              <a:off x="3482790" y="3733985"/>
              <a:ext cx="963724" cy="429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bg1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2014.3</a:t>
              </a:r>
              <a:endParaRPr lang="en-US" altLang="zh-CN" sz="200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0"/>
          <p:cNvGrpSpPr/>
          <p:nvPr/>
        </p:nvGrpSpPr>
        <p:grpSpPr bwMode="auto">
          <a:xfrm>
            <a:off x="4647452" y="3614802"/>
            <a:ext cx="1374094" cy="2125719"/>
            <a:chOff x="4836005" y="3243362"/>
            <a:chExt cx="1374093" cy="2279573"/>
          </a:xfrm>
        </p:grpSpPr>
        <p:sp>
          <p:nvSpPr>
            <p:cNvPr id="85" name="Rectangle 34"/>
            <p:cNvSpPr>
              <a:spLocks noChangeArrowheads="1"/>
            </p:cNvSpPr>
            <p:nvPr/>
          </p:nvSpPr>
          <p:spPr bwMode="auto">
            <a:xfrm>
              <a:off x="4836005" y="3243362"/>
              <a:ext cx="1374093" cy="429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bg1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2014.5-10</a:t>
              </a:r>
              <a:endParaRPr lang="en-US" altLang="zh-CN" sz="200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86" name="Oval 26"/>
            <p:cNvSpPr/>
            <p:nvPr/>
          </p:nvSpPr>
          <p:spPr>
            <a:xfrm>
              <a:off x="5387069" y="3581403"/>
              <a:ext cx="152400" cy="152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87" name="Straight Connector 76"/>
            <p:cNvCxnSpPr/>
            <p:nvPr/>
          </p:nvCxnSpPr>
          <p:spPr>
            <a:xfrm rot="16200000" flipH="1">
              <a:off x="4561559" y="4618052"/>
              <a:ext cx="1805005" cy="476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79"/>
          <p:cNvGrpSpPr/>
          <p:nvPr/>
        </p:nvGrpSpPr>
        <p:grpSpPr bwMode="auto">
          <a:xfrm>
            <a:off x="1932254" y="3598404"/>
            <a:ext cx="963725" cy="2161751"/>
            <a:chOff x="1162940" y="3214434"/>
            <a:chExt cx="963725" cy="2318668"/>
          </a:xfrm>
        </p:grpSpPr>
        <p:sp>
          <p:nvSpPr>
            <p:cNvPr id="89" name="Rectangle 32"/>
            <p:cNvSpPr>
              <a:spLocks noChangeArrowheads="1"/>
            </p:cNvSpPr>
            <p:nvPr/>
          </p:nvSpPr>
          <p:spPr bwMode="auto">
            <a:xfrm>
              <a:off x="1162940" y="3214434"/>
              <a:ext cx="963725" cy="429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bg1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2012.7</a:t>
              </a:r>
              <a:endParaRPr lang="en-US" altLang="zh-CN" sz="200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90" name="Oval 24"/>
            <p:cNvSpPr/>
            <p:nvPr/>
          </p:nvSpPr>
          <p:spPr>
            <a:xfrm>
              <a:off x="1673612" y="3581662"/>
              <a:ext cx="152400" cy="1524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91" name="Straight Connector 77"/>
            <p:cNvCxnSpPr/>
            <p:nvPr/>
          </p:nvCxnSpPr>
          <p:spPr>
            <a:xfrm rot="16200000" flipH="1">
              <a:off x="847132" y="4627247"/>
              <a:ext cx="1805360" cy="63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52"/>
            <p:cNvSpPr/>
            <p:nvPr/>
          </p:nvSpPr>
          <p:spPr bwMode="auto">
            <a:xfrm>
              <a:off x="1440250" y="4181860"/>
              <a:ext cx="619125" cy="86219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82"/>
          <p:cNvGrpSpPr/>
          <p:nvPr/>
        </p:nvGrpSpPr>
        <p:grpSpPr bwMode="auto">
          <a:xfrm>
            <a:off x="6172302" y="2346421"/>
            <a:ext cx="1093569" cy="2405893"/>
            <a:chOff x="7415774" y="1872018"/>
            <a:chExt cx="1093569" cy="2581230"/>
          </a:xfrm>
        </p:grpSpPr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7415774" y="3693773"/>
              <a:ext cx="1093569" cy="7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bg1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2016.7</a:t>
              </a:r>
              <a:endParaRPr lang="en-US" altLang="zh-CN" sz="200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bg1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-2019.7</a:t>
              </a:r>
              <a:endParaRPr lang="en-US" altLang="zh-CN" sz="200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847013" y="3580982"/>
              <a:ext cx="150812" cy="1524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96" name="Straight Connector 75"/>
            <p:cNvCxnSpPr/>
            <p:nvPr/>
          </p:nvCxnSpPr>
          <p:spPr>
            <a:xfrm rot="16200000" flipH="1">
              <a:off x="7020289" y="2771767"/>
              <a:ext cx="1804260" cy="476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椭圆 29"/>
          <p:cNvSpPr/>
          <p:nvPr/>
        </p:nvSpPr>
        <p:spPr bwMode="auto">
          <a:xfrm>
            <a:off x="3801697" y="2284246"/>
            <a:ext cx="80963" cy="769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8" name="椭圆 30"/>
          <p:cNvSpPr/>
          <p:nvPr/>
        </p:nvSpPr>
        <p:spPr bwMode="auto">
          <a:xfrm>
            <a:off x="883244" y="2284246"/>
            <a:ext cx="82550" cy="769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9" name="椭圆 31"/>
          <p:cNvSpPr/>
          <p:nvPr/>
        </p:nvSpPr>
        <p:spPr bwMode="auto">
          <a:xfrm>
            <a:off x="6638462" y="2284246"/>
            <a:ext cx="80962" cy="769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0" name="椭圆 32"/>
          <p:cNvSpPr/>
          <p:nvPr/>
        </p:nvSpPr>
        <p:spPr bwMode="auto">
          <a:xfrm>
            <a:off x="5242784" y="5727410"/>
            <a:ext cx="82550" cy="754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1" name="椭圆 33"/>
          <p:cNvSpPr/>
          <p:nvPr/>
        </p:nvSpPr>
        <p:spPr bwMode="auto">
          <a:xfrm>
            <a:off x="2484201" y="5718701"/>
            <a:ext cx="80963" cy="754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102" name="组合 34"/>
          <p:cNvGrpSpPr/>
          <p:nvPr/>
        </p:nvGrpSpPr>
        <p:grpSpPr>
          <a:xfrm>
            <a:off x="48496" y="2586512"/>
            <a:ext cx="1745693" cy="1136672"/>
            <a:chOff x="440387" y="2719012"/>
            <a:chExt cx="1662669" cy="1082763"/>
          </a:xfrm>
        </p:grpSpPr>
        <p:pic>
          <p:nvPicPr>
            <p:cNvPr id="103" name="Picture 2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87" y="2719012"/>
              <a:ext cx="1662669" cy="10827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图片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6105" y="2732093"/>
              <a:ext cx="976678" cy="2946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05" name="图片 5" descr="Screen Shot 2013-06-15 at 11.44.16 PM.png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screen"/>
          <a:srcRect/>
          <a:stretch>
            <a:fillRect/>
          </a:stretch>
        </p:blipFill>
        <p:spPr bwMode="auto">
          <a:xfrm>
            <a:off x="1600200" y="4445470"/>
            <a:ext cx="1825642" cy="116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011201" y="2578228"/>
            <a:ext cx="1719062" cy="114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图片 4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70" y="4481842"/>
            <a:ext cx="1428750" cy="111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72" y="2455731"/>
            <a:ext cx="1104173" cy="133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" name="Group 80"/>
          <p:cNvGrpSpPr/>
          <p:nvPr/>
        </p:nvGrpSpPr>
        <p:grpSpPr bwMode="auto">
          <a:xfrm>
            <a:off x="7590278" y="3614802"/>
            <a:ext cx="1093569" cy="2125719"/>
            <a:chOff x="4836005" y="3243362"/>
            <a:chExt cx="1093568" cy="2279573"/>
          </a:xfrm>
        </p:grpSpPr>
        <p:sp>
          <p:nvSpPr>
            <p:cNvPr id="110" name="Rectangle 34"/>
            <p:cNvSpPr>
              <a:spLocks noChangeArrowheads="1"/>
            </p:cNvSpPr>
            <p:nvPr/>
          </p:nvSpPr>
          <p:spPr bwMode="auto">
            <a:xfrm>
              <a:off x="4836005" y="3243362"/>
              <a:ext cx="1093568" cy="429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bg1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2019.8-</a:t>
              </a:r>
              <a:endParaRPr lang="en-US" altLang="zh-CN" sz="200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11" name="Oval 26"/>
            <p:cNvSpPr/>
            <p:nvPr/>
          </p:nvSpPr>
          <p:spPr>
            <a:xfrm>
              <a:off x="5387069" y="3581403"/>
              <a:ext cx="152400" cy="152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112" name="Straight Connector 76"/>
            <p:cNvCxnSpPr/>
            <p:nvPr/>
          </p:nvCxnSpPr>
          <p:spPr>
            <a:xfrm rot="16200000" flipH="1">
              <a:off x="4561559" y="4618052"/>
              <a:ext cx="1805005" cy="476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椭圆 47"/>
          <p:cNvSpPr/>
          <p:nvPr/>
        </p:nvSpPr>
        <p:spPr bwMode="auto">
          <a:xfrm>
            <a:off x="8195534" y="5746460"/>
            <a:ext cx="82550" cy="754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14" name="图片 4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screen"/>
          <a:stretch>
            <a:fillRect/>
          </a:stretch>
        </p:blipFill>
        <p:spPr>
          <a:xfrm>
            <a:off x="7426564" y="4478700"/>
            <a:ext cx="1681721" cy="1129790"/>
          </a:xfrm>
          <a:prstGeom prst="rect">
            <a:avLst/>
          </a:prstGeom>
        </p:spPr>
      </p:pic>
      <p:sp>
        <p:nvSpPr>
          <p:cNvPr id="115" name="TextBox 9"/>
          <p:cNvSpPr txBox="1">
            <a:spLocks noChangeArrowheads="1"/>
          </p:cNvSpPr>
          <p:nvPr/>
        </p:nvSpPr>
        <p:spPr bwMode="auto">
          <a:xfrm>
            <a:off x="6960399" y="5803922"/>
            <a:ext cx="23462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PandaX-4T </a:t>
            </a:r>
            <a:endParaRPr lang="zh-CN" alt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chemeClr val="bg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moved to CJPL-II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16" name="图片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20" y="2461058"/>
            <a:ext cx="431102" cy="523740"/>
          </a:xfrm>
          <a:prstGeom prst="rect">
            <a:avLst/>
          </a:prstGeom>
        </p:spPr>
      </p:pic>
      <p:pic>
        <p:nvPicPr>
          <p:cNvPr id="117" name="图片 9" descr="2017-09-03_14-31-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260" y="2461380"/>
            <a:ext cx="639561" cy="52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8"/>
          <a:stretch>
            <a:fillRect/>
          </a:stretch>
        </p:blipFill>
        <p:spPr bwMode="auto">
          <a:xfrm>
            <a:off x="7716211" y="2466217"/>
            <a:ext cx="602936" cy="52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7463,&quot;width&quot;:13265}"/>
</p:tagLst>
</file>

<file path=ppt/tags/tag10.xml><?xml version="1.0" encoding="utf-8"?>
<p:tagLst xmlns:p="http://schemas.openxmlformats.org/presentationml/2006/main">
  <p:tag name="KSO_WM_UNIT_PLACING_PICTURE_USER_VIEWPORT" val="{&quot;height&quot;:3509.2850393700787,&quot;width&quot;:6711.130708661417}"/>
</p:tagLst>
</file>

<file path=ppt/tags/tag11.xml><?xml version="1.0" encoding="utf-8"?>
<p:tagLst xmlns:p="http://schemas.openxmlformats.org/presentationml/2006/main">
  <p:tag name="KSO_WM_UNIT_PLACING_PICTURE_USER_VIEWPORT" val="{&quot;height&quot;:3582.0724409448817,&quot;width&quot;:5418.877165354331}"/>
</p:tagLst>
</file>

<file path=ppt/tags/tag12.xml><?xml version="1.0" encoding="utf-8"?>
<p:tagLst xmlns:p="http://schemas.openxmlformats.org/presentationml/2006/main">
  <p:tag name="KSO_WM_UNIT_PLACING_PICTURE_USER_VIEWPORT" val="{&quot;height&quot;:4068.7307086614173,&quot;width&quot;:7507.535433070866}"/>
</p:tagLst>
</file>

<file path=ppt/tags/tag13.xml><?xml version="1.0" encoding="utf-8"?>
<p:tagLst xmlns:p="http://schemas.openxmlformats.org/presentationml/2006/main">
  <p:tag name="KSO_WM_UNIT_PLACING_PICTURE_USER_VIEWPORT" val="{&quot;height&quot;:4453.711811023622,&quot;width&quot;:7507.535433070866}"/>
</p:tagLst>
</file>

<file path=ppt/tags/tag14.xml><?xml version="1.0" encoding="utf-8"?>
<p:tagLst xmlns:p="http://schemas.openxmlformats.org/presentationml/2006/main">
  <p:tag name="KSO_WM_UNIT_PLACING_PICTURE_USER_VIEWPORT" val="{&quot;height&quot;:4074.0094488188975,&quot;width&quot;:4849.097637795276}"/>
</p:tagLst>
</file>

<file path=ppt/tags/tag15.xml><?xml version="1.0" encoding="utf-8"?>
<p:tagLst xmlns:p="http://schemas.openxmlformats.org/presentationml/2006/main">
  <p:tag name="KSO_WM_UNIT_PLACING_PICTURE_USER_VIEWPORT" val="{&quot;height&quot;:4403.688188976378,&quot;width&quot;:4880.001574803149}"/>
</p:tagLst>
</file>

<file path=ppt/tags/tag16.xml><?xml version="1.0" encoding="utf-8"?>
<p:tagLst xmlns:p="http://schemas.openxmlformats.org/presentationml/2006/main">
  <p:tag name="KSO_WM_UNIT_PLACING_PICTURE_USER_VIEWPORT" val="{&quot;height&quot;:8482.387401574802,&quot;width&quot;:13796.862992125984}"/>
</p:tagLst>
</file>

<file path=ppt/tags/tag17.xml><?xml version="1.0" encoding="utf-8"?>
<p:tagLst xmlns:p="http://schemas.openxmlformats.org/presentationml/2006/main">
  <p:tag name="KSO_WM_UNIT_PLACING_PICTURE_USER_VIEWPORT" val="{&quot;height&quot;:1790.0346456692914,&quot;width&quot;:2749.122834645669}"/>
</p:tagLst>
</file>

<file path=ppt/tags/tag18.xml><?xml version="1.0" encoding="utf-8"?>
<p:tagLst xmlns:p="http://schemas.openxmlformats.org/presentationml/2006/main">
  <p:tag name="KSO_WM_UNIT_PLACING_PICTURE_USER_VIEWPORT" val="{&quot;height&quot;:1827.4110236220472,&quot;width&quot;:2875.026771653543}"/>
</p:tagLst>
</file>

<file path=ppt/tags/tag19.xml><?xml version="1.0" encoding="utf-8"?>
<p:tagLst xmlns:p="http://schemas.openxmlformats.org/presentationml/2006/main">
  <p:tag name="KSO_WM_UNIT_PLACING_PICTURE_USER_VIEWPORT" val="{&quot;height&quot;:1801.6251968503936,&quot;width&quot;:2707.1842519685038}"/>
</p:tagLst>
</file>

<file path=ppt/tags/tag2.xml><?xml version="1.0" encoding="utf-8"?>
<p:tagLst xmlns:p="http://schemas.openxmlformats.org/presentationml/2006/main">
  <p:tag name="KSO_WM_UNIT_PLACING_PICTURE_USER_VIEWPORT" val="{&quot;height&quot;:5411.1669291338585,&quot;width&quot;:9084.592125984253}"/>
</p:tagLst>
</file>

<file path=ppt/tags/tag20.xml><?xml version="1.0" encoding="utf-8"?>
<p:tagLst xmlns:p="http://schemas.openxmlformats.org/presentationml/2006/main">
  <p:tag name="KSO_WM_UNIT_PLACING_PICTURE_USER_VIEWPORT" val="{&quot;height&quot;:1762.8598425196851,&quot;width&quot;:2250}"/>
</p:tagLst>
</file>

<file path=ppt/tags/tag21.xml><?xml version="1.0" encoding="utf-8"?>
<p:tagLst xmlns:p="http://schemas.openxmlformats.org/presentationml/2006/main">
  <p:tag name="KSO_WM_UNIT_PLACING_PICTURE_USER_VIEWPORT" val="{&quot;height&quot;:2104.155905511811,&quot;width&quot;:1738.8551181102362}"/>
</p:tagLst>
</file>

<file path=ppt/tags/tag22.xml><?xml version="1.0" encoding="utf-8"?>
<p:tagLst xmlns:p="http://schemas.openxmlformats.org/presentationml/2006/main">
  <p:tag name="KSO_WM_UNIT_PLACING_PICTURE_USER_VIEWPORT" val="{&quot;height&quot;:1779.1968503937007,&quot;width&quot;:2648.379527559055}"/>
</p:tagLst>
</file>

<file path=ppt/tags/tag23.xml><?xml version="1.0" encoding="utf-8"?>
<p:tagLst xmlns:p="http://schemas.openxmlformats.org/presentationml/2006/main">
  <p:tag name="KSO_WM_UNIT_PLACING_PICTURE_USER_VIEWPORT" val="{&quot;height&quot;:7563.171653543307,&quot;width&quot;:13535.543307086615}"/>
</p:tagLst>
</file>

<file path=ppt/tags/tag24.xml><?xml version="1.0" encoding="utf-8"?>
<p:tagLst xmlns:p="http://schemas.openxmlformats.org/presentationml/2006/main">
  <p:tag name="KSO_WM_UNIT_PLACING_PICTURE_USER_VIEWPORT" val="{&quot;height&quot;:7491.251968503937,&quot;width&quot;:7058.325984251968}"/>
</p:tagLst>
</file>

<file path=ppt/tags/tag25.xml><?xml version="1.0" encoding="utf-8"?>
<p:tagLst xmlns:p="http://schemas.openxmlformats.org/presentationml/2006/main">
  <p:tag name="KSO_WM_UNIT_PLACING_PICTURE_USER_VIEWPORT" val="{&quot;height&quot;:7491.251968503937,&quot;width&quot;:6507.755905511811}"/>
</p:tagLst>
</file>

<file path=ppt/tags/tag26.xml><?xml version="1.0" encoding="utf-8"?>
<p:tagLst xmlns:p="http://schemas.openxmlformats.org/presentationml/2006/main">
  <p:tag name="KSO_WM_UNIT_PLACING_PICTURE_USER_VIEWPORT" val="{&quot;height&quot;:9067.374803149607,&quot;width&quot;:13606.911811023621}"/>
</p:tagLst>
</file>

<file path=ppt/tags/tag27.xml><?xml version="1.0" encoding="utf-8"?>
<p:tagLst xmlns:p="http://schemas.openxmlformats.org/presentationml/2006/main">
  <p:tag name="KSO_WM_UNIT_PLACING_PICTURE_USER_VIEWPORT" val="{&quot;height&quot;:3943.7055118110234,&quot;width&quot;:13559.84094488189}"/>
</p:tagLst>
</file>

<file path=ppt/tags/tag28.xml><?xml version="1.0" encoding="utf-8"?>
<p:tagLst xmlns:p="http://schemas.openxmlformats.org/presentationml/2006/main">
  <p:tag name="KSO_WM_UNIT_PLACING_PICTURE_USER_VIEWPORT" val="{&quot;height&quot;:4790.466141732283,&quot;width&quot;:4514.075590551181}"/>
</p:tagLst>
</file>

<file path=ppt/tags/tag29.xml><?xml version="1.0" encoding="utf-8"?>
<p:tagLst xmlns:p="http://schemas.openxmlformats.org/presentationml/2006/main">
  <p:tag name="KSO_WM_UNIT_PLACING_PICTURE_USER_VIEWPORT" val="{&quot;height&quot;:4812.689763779527,&quot;width&quot;:4514.075590551181}"/>
</p:tagLst>
</file>

<file path=ppt/tags/tag3.xml><?xml version="1.0" encoding="utf-8"?>
<p:tagLst xmlns:p="http://schemas.openxmlformats.org/presentationml/2006/main">
  <p:tag name="KSO_WM_UNIT_PLACING_PICTURE_USER_VIEWPORT" val="{&quot;height&quot;:3441.7952755905512,&quot;width&quot;:12746.270866141733}"/>
</p:tagLst>
</file>

<file path=ppt/tags/tag30.xml><?xml version="1.0" encoding="utf-8"?>
<p:tagLst xmlns:p="http://schemas.openxmlformats.org/presentationml/2006/main">
  <p:tag name="KSO_WM_UNIT_PLACING_PICTURE_USER_VIEWPORT" val="{&quot;height&quot;:4812.688188976378,&quot;width&quot;:4352}"/>
</p:tagLst>
</file>

<file path=ppt/tags/tag31.xml><?xml version="1.0" encoding="utf-8"?>
<p:tagLst xmlns:p="http://schemas.openxmlformats.org/presentationml/2006/main">
  <p:tag name="KSO_WM_UNIT_PLACING_PICTURE_USER_VIEWPORT" val="{&quot;height&quot;:8947.740157480315,&quot;width&quot;:5398.085039370078}"/>
</p:tagLst>
</file>

<file path=ppt/tags/tag32.xml><?xml version="1.0" encoding="utf-8"?>
<p:tagLst xmlns:p="http://schemas.openxmlformats.org/presentationml/2006/main">
  <p:tag name="KSO_WM_UNIT_PLACING_PICTURE_USER_VIEWPORT" val="{&quot;height&quot;:3750.9070866141733,&quot;width&quot;:8173.274015748031}"/>
</p:tagLst>
</file>

<file path=ppt/tags/tag33.xml><?xml version="1.0" encoding="utf-8"?>
<p:tagLst xmlns:p="http://schemas.openxmlformats.org/presentationml/2006/main">
  <p:tag name="KSO_WM_UNIT_PLACING_PICTURE_USER_VIEWPORT" val="{&quot;height&quot;:5064.099212598425,&quot;width&quot;:8109.272440944882}"/>
</p:tagLst>
</file>

<file path=ppt/tags/tag34.xml><?xml version="1.0" encoding="utf-8"?>
<p:tagLst xmlns:p="http://schemas.openxmlformats.org/presentationml/2006/main">
  <p:tag name="KSO_WM_UNIT_PLACING_PICTURE_USER_VIEWPORT" val="{&quot;height&quot;:3009.1527559055116,&quot;width&quot;:4012.203149606299}"/>
</p:tagLst>
</file>

<file path=ppt/tags/tag35.xml><?xml version="1.0" encoding="utf-8"?>
<p:tagLst xmlns:p="http://schemas.openxmlformats.org/presentationml/2006/main">
  <p:tag name="KSO_WM_UNIT_PLACING_PICTURE_USER_VIEWPORT" val="{&quot;height&quot;:3009.1527559055116,&quot;width&quot;:4012.2047244094488}"/>
</p:tagLst>
</file>

<file path=ppt/tags/tag36.xml><?xml version="1.0" encoding="utf-8"?>
<p:tagLst xmlns:p="http://schemas.openxmlformats.org/presentationml/2006/main">
  <p:tag name="KSO_WM_UNIT_PLACING_PICTURE_USER_VIEWPORT" val="{&quot;height&quot;:3009.1543307086613,&quot;width&quot;:4012.203149606299}"/>
</p:tagLst>
</file>

<file path=ppt/tags/tag37.xml><?xml version="1.0" encoding="utf-8"?>
<p:tagLst xmlns:p="http://schemas.openxmlformats.org/presentationml/2006/main">
  <p:tag name="KSO_WM_UNIT_PLACING_PICTURE_USER_VIEWPORT" val="{&quot;height&quot;:9067.048818897638,&quot;width&quot;:9439.532283464567}"/>
</p:tagLst>
</file>

<file path=ppt/tags/tag38.xml><?xml version="1.0" encoding="utf-8"?>
<p:tagLst xmlns:p="http://schemas.openxmlformats.org/presentationml/2006/main">
  <p:tag name="KSO_WM_UNIT_PLACING_PICTURE_USER_VIEWPORT" val="{&quot;height&quot;:9027.659842519684,&quot;width&quot;:13599.807874015747}"/>
</p:tagLst>
</file>

<file path=ppt/tags/tag39.xml><?xml version="1.0" encoding="utf-8"?>
<p:tagLst xmlns:p="http://schemas.openxmlformats.org/presentationml/2006/main">
  <p:tag name="KSO_WM_UNIT_PLACING_PICTURE_USER_VIEWPORT" val="{&quot;height&quot;:8947.47244094488,&quot;width&quot;:13599.807874015747}"/>
</p:tagLst>
</file>

<file path=ppt/tags/tag4.xml><?xml version="1.0" encoding="utf-8"?>
<p:tagLst xmlns:p="http://schemas.openxmlformats.org/presentationml/2006/main">
  <p:tag name="KSO_WM_UNIT_PLACING_PICTURE_USER_VIEWPORT" val="{&quot;height&quot;:8332.376377952756,&quot;width&quot;:12321.568503937007}"/>
</p:tagLst>
</file>

<file path=ppt/tags/tag40.xml><?xml version="1.0" encoding="utf-8"?>
<p:tagLst xmlns:p="http://schemas.openxmlformats.org/presentationml/2006/main">
  <p:tag name="KSO_WM_UNIT_PLACING_PICTURE_USER_VIEWPORT" val="{&quot;height&quot;:7912.930708661417,&quot;width&quot;:13599.807874015747}"/>
</p:tagLst>
</file>

<file path=ppt/tags/tag41.xml><?xml version="1.0" encoding="utf-8"?>
<p:tagLst xmlns:p="http://schemas.openxmlformats.org/presentationml/2006/main">
  <p:tag name="KSO_WM_UNIT_PLACING_PICTURE_USER_VIEWPORT" val="{&quot;height&quot;:3824,&quot;width&quot;:10205}"/>
</p:tagLst>
</file>

<file path=ppt/tags/tag42.xml><?xml version="1.0" encoding="utf-8"?>
<p:tagLst xmlns:p="http://schemas.openxmlformats.org/presentationml/2006/main">
  <p:tag name="KSO_WM_UNIT_PLACING_PICTURE_USER_VIEWPORT" val="{&quot;height&quot;:3824,&quot;width&quot;:10205}"/>
</p:tagLst>
</file>

<file path=ppt/tags/tag43.xml><?xml version="1.0" encoding="utf-8"?>
<p:tagLst xmlns:p="http://schemas.openxmlformats.org/presentationml/2006/main">
  <p:tag name="KSO_WM_UNIT_TABLE_BEAUTIFY" val="smartTable{dd83c03a-7cdc-404d-97ea-7cb3c1c6ecc8}"/>
  <p:tag name="TABLE_ENDDRAG_ORIGIN_RECT" val="640*87"/>
  <p:tag name="TABLE_ENDDRAG_RECT" val="39*92*640*87"/>
</p:tagLst>
</file>

<file path=ppt/tags/tag44.xml><?xml version="1.0" encoding="utf-8"?>
<p:tagLst xmlns:p="http://schemas.openxmlformats.org/presentationml/2006/main">
  <p:tag name="KSO_WM_UNIT_PLACING_PICTURE_USER_VIEWPORT" val="{&quot;height&quot;:3846,&quot;width&quot;:5118}"/>
</p:tagLst>
</file>

<file path=ppt/tags/tag45.xml><?xml version="1.0" encoding="utf-8"?>
<p:tagLst xmlns:p="http://schemas.openxmlformats.org/presentationml/2006/main">
  <p:tag name="KSO_WM_UNIT_PLACING_PICTURE_USER_VIEWPORT" val="{&quot;height&quot;:10853,&quot;width&quot;:11820}"/>
</p:tagLst>
</file>

<file path=ppt/tags/tag46.xml><?xml version="1.0" encoding="utf-8"?>
<p:tagLst xmlns:p="http://schemas.openxmlformats.org/presentationml/2006/main">
  <p:tag name="KSO_WM_UNIT_PLACING_PICTURE_USER_VIEWPORT" val="{&quot;height&quot;:6963.788976377953,&quot;width&quot;:9200.861417322834}"/>
</p:tagLst>
</file>

<file path=ppt/tags/tag47.xml><?xml version="1.0" encoding="utf-8"?>
<p:tagLst xmlns:p="http://schemas.openxmlformats.org/presentationml/2006/main">
  <p:tag name="KSO_WM_UNIT_PLACING_PICTURE_USER_VIEWPORT" val="{&quot;height&quot;:6632.680314960629,&quot;width&quot;:6905.423622047244}"/>
</p:tagLst>
</file>

<file path=ppt/tags/tag48.xml><?xml version="1.0" encoding="utf-8"?>
<p:tagLst xmlns:p="http://schemas.openxmlformats.org/presentationml/2006/main">
  <p:tag name="KSO_WM_UNIT_PLACING_PICTURE_USER_VIEWPORT" val="{&quot;height&quot;:6467.541732283465,&quot;width&quot;:7416.285039370078}"/>
</p:tagLst>
</file>

<file path=ppt/tags/tag49.xml><?xml version="1.0" encoding="utf-8"?>
<p:tagLst xmlns:p="http://schemas.openxmlformats.org/presentationml/2006/main">
  <p:tag name="KSO_WM_UNIT_PLACING_PICTURE_USER_VIEWPORT" val="{&quot;height&quot;:7538.900787401575,&quot;width&quot;:8281.91811023622}"/>
</p:tagLst>
</file>

<file path=ppt/tags/tag5.xml><?xml version="1.0" encoding="utf-8"?>
<p:tagLst xmlns:p="http://schemas.openxmlformats.org/presentationml/2006/main">
  <p:tag name="KSO_WM_UNIT_PLACING_PICTURE_USER_VIEWPORT" val="{&quot;height&quot;:4527.001574803149,&quot;width&quot;:4986.618897637795}"/>
</p:tagLst>
</file>

<file path=ppt/tags/tag50.xml><?xml version="1.0" encoding="utf-8"?>
<p:tagLst xmlns:p="http://schemas.openxmlformats.org/presentationml/2006/main">
  <p:tag name="KSO_WM_UNIT_PLACING_PICTURE_USER_VIEWPORT" val="{&quot;height&quot;:8880,&quot;width&quot;:12785.003149606298}"/>
</p:tagLst>
</file>

<file path=ppt/tags/tag51.xml><?xml version="1.0" encoding="utf-8"?>
<p:tagLst xmlns:p="http://schemas.openxmlformats.org/presentationml/2006/main">
  <p:tag name="KSO_WM_UNIT_PLACING_PICTURE_USER_VIEWPORT" val="{&quot;height&quot;:7345.804724409449,&quot;width&quot;:7913.914960629922}"/>
</p:tagLst>
</file>

<file path=ppt/tags/tag52.xml><?xml version="1.0" encoding="utf-8"?>
<p:tagLst xmlns:p="http://schemas.openxmlformats.org/presentationml/2006/main">
  <p:tag name="KSO_WM_UNIT_PLACING_PICTURE_USER_VIEWPORT" val="{&quot;height&quot;:3799.943307086614,&quot;width&quot;:3977.143307086614}"/>
</p:tagLst>
</file>

<file path=ppt/tags/tag53.xml><?xml version="1.0" encoding="utf-8"?>
<p:tagLst xmlns:p="http://schemas.openxmlformats.org/presentationml/2006/main">
  <p:tag name="KSO_WM_UNIT_PLACING_PICTURE_USER_VIEWPORT" val="{&quot;height&quot;:3821.0299212598425,&quot;width&quot;:4217.143307086614}"/>
</p:tagLst>
</file>

<file path=ppt/tags/tag54.xml><?xml version="1.0" encoding="utf-8"?>
<p:tagLst xmlns:p="http://schemas.openxmlformats.org/presentationml/2006/main">
  <p:tag name="KSO_WM_UNIT_PLACING_PICTURE_USER_VIEWPORT" val="{&quot;height&quot;:3273.514960629921,&quot;width&quot;:5434.285039370078}"/>
</p:tagLst>
</file>

<file path=ppt/tags/tag55.xml><?xml version="1.0" encoding="utf-8"?>
<p:tagLst xmlns:p="http://schemas.openxmlformats.org/presentationml/2006/main">
  <p:tag name="KSO_WM_UNIT_PLACING_PICTURE_USER_VIEWPORT" val="{&quot;height&quot;:4528.39842519685,&quot;width&quot;:3329.3086614173226}"/>
</p:tagLst>
</file>

<file path=ppt/tags/tag56.xml><?xml version="1.0" encoding="utf-8"?>
<p:tagLst xmlns:p="http://schemas.openxmlformats.org/presentationml/2006/main">
  <p:tag name="KSO_WM_UNIT_PLACING_PICTURE_USER_VIEWPORT" val="{&quot;height&quot;:4524.152755905512,&quot;width&quot;:8032.337007874015}"/>
</p:tagLst>
</file>

<file path=ppt/tags/tag57.xml><?xml version="1.0" encoding="utf-8"?>
<p:tagLst xmlns:p="http://schemas.openxmlformats.org/presentationml/2006/main">
  <p:tag name="KSO_WM_UNIT_PLACING_PICTURE_USER_VIEWPORT" val="{&quot;height&quot;:4390.592125984252,&quot;width&quot;:9197.47716535433}"/>
</p:tagLst>
</file>

<file path=ppt/tags/tag6.xml><?xml version="1.0" encoding="utf-8"?>
<p:tagLst xmlns:p="http://schemas.openxmlformats.org/presentationml/2006/main">
  <p:tag name="KSO_WM_UNIT_PLACING_PICTURE_USER_VIEWPORT" val="{&quot;height&quot;:6178.32125984252,&quot;width&quot;:2891.7291338582677}"/>
</p:tagLst>
</file>

<file path=ppt/tags/tag7.xml><?xml version="1.0" encoding="utf-8"?>
<p:tagLst xmlns:p="http://schemas.openxmlformats.org/presentationml/2006/main">
  <p:tag name="KSO_WM_UNIT_PLACING_PICTURE_USER_VIEWPORT" val="{&quot;height&quot;:5899.192125984252,&quot;width&quot;:4665.689763779527}"/>
</p:tagLst>
</file>

<file path=ppt/tags/tag8.xml><?xml version="1.0" encoding="utf-8"?>
<p:tagLst xmlns:p="http://schemas.openxmlformats.org/presentationml/2006/main">
  <p:tag name="KSO_WM_UNIT_PLACING_PICTURE_USER_VIEWPORT" val="{&quot;height&quot;:3866.651968503937,&quot;width&quot;:5190.138582677166}"/>
</p:tagLst>
</file>

<file path=ppt/tags/tag9.xml><?xml version="1.0" encoding="utf-8"?>
<p:tagLst xmlns:p="http://schemas.openxmlformats.org/presentationml/2006/main">
  <p:tag name="KSO_WM_UNIT_PLACING_PICTURE_USER_VIEWPORT" val="{&quot;height&quot;:3590.2582677165356,&quot;width&quot;:4020.4456692913386}"/>
</p:tagLst>
</file>

<file path=ppt/theme/theme1.xml><?xml version="1.0" encoding="utf-8"?>
<a:theme xmlns:a="http://schemas.openxmlformats.org/drawingml/2006/main" name="Office 主题​​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10287</Words>
  <Application>WPS 演示</Application>
  <PresentationFormat>On-screen Show (4:3)</PresentationFormat>
  <Paragraphs>919</Paragraphs>
  <Slides>54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54</vt:i4>
      </vt:variant>
    </vt:vector>
  </HeadingPairs>
  <TitlesOfParts>
    <vt:vector size="70" baseType="lpstr">
      <vt:lpstr>Arial</vt:lpstr>
      <vt:lpstr>宋体</vt:lpstr>
      <vt:lpstr>Wingdings</vt:lpstr>
      <vt:lpstr>Calibri</vt:lpstr>
      <vt:lpstr>黑体</vt:lpstr>
      <vt:lpstr>等线</vt:lpstr>
      <vt:lpstr>Symbol</vt:lpstr>
      <vt:lpstr>等线 Light</vt:lpstr>
      <vt:lpstr>Arial</vt:lpstr>
      <vt:lpstr>微软雅黑</vt:lpstr>
      <vt:lpstr>Arial Unicode MS</vt:lpstr>
      <vt:lpstr>Times New Roman</vt:lpstr>
      <vt:lpstr>Calibri</vt:lpstr>
      <vt:lpstr>Office 主题​​</vt:lpstr>
      <vt:lpstr>Office 主题​​</vt:lpstr>
      <vt:lpstr>Office 主题​​</vt:lpstr>
      <vt:lpstr>First Results from PandaX-4T</vt:lpstr>
      <vt:lpstr>Dark matter: “too” many possibilities </vt:lpstr>
      <vt:lpstr>“Certain” dark matter candidates</vt:lpstr>
      <vt:lpstr>WIMP: hide and seek</vt:lpstr>
      <vt:lpstr>Dual phase xenon TPC</vt:lpstr>
      <vt:lpstr>Multi-ton LXe Experiments</vt:lpstr>
      <vt:lpstr>China Jinping underground Laboratory</vt:lpstr>
      <vt:lpstr>CJPL-II</vt:lpstr>
      <vt:lpstr>PandaX Experiments</vt:lpstr>
      <vt:lpstr>PandaX Collaboration</vt:lpstr>
      <vt:lpstr>PandaX-4T overview</vt:lpstr>
      <vt:lpstr>PandaX-4T major milestones</vt:lpstr>
      <vt:lpstr>Infrastructure construction photos</vt:lpstr>
      <vt:lpstr>PowerPoint 演示文稿</vt:lpstr>
      <vt:lpstr>Infrastructure construction photos</vt:lpstr>
      <vt:lpstr>Gas, cryogenics, and distillation systems</vt:lpstr>
      <vt:lpstr>TPC installation</vt:lpstr>
      <vt:lpstr>Instrumented clean room</vt:lpstr>
      <vt:lpstr>Electronics hut</vt:lpstr>
      <vt:lpstr>Ultrapure water filling</vt:lpstr>
      <vt:lpstr>Cryogenics stability</vt:lpstr>
      <vt:lpstr>Electronics and DAQ</vt:lpstr>
      <vt:lpstr>TPC operation conditions</vt:lpstr>
      <vt:lpstr>Data taking history</vt:lpstr>
      <vt:lpstr>Calibration methods</vt:lpstr>
      <vt:lpstr>Uniformity correction with 83mKr (41.5 keV)</vt:lpstr>
      <vt:lpstr>SEG and uniformity</vt:lpstr>
      <vt:lpstr>Energy reconstruction</vt:lpstr>
      <vt:lpstr>164 keV (131mXe) evolution</vt:lpstr>
      <vt:lpstr>Nuclear recoil calibration with DD neutrons</vt:lpstr>
      <vt:lpstr>Nuclear recoil calibration with AmBe neutrons</vt:lpstr>
      <vt:lpstr>Electron recoil calibration with 220Rn</vt:lpstr>
      <vt:lpstr>Lower level data selection cuts</vt:lpstr>
      <vt:lpstr>Efficiencies obtained from calibration data</vt:lpstr>
      <vt:lpstr>ER background from detector materials</vt:lpstr>
      <vt:lpstr>Rn background</vt:lpstr>
      <vt:lpstr>222Rn level evolution</vt:lpstr>
      <vt:lpstr>85Kr</vt:lpstr>
      <vt:lpstr>127Xe (cosmogenically activated)</vt:lpstr>
      <vt:lpstr>Tritium background</vt:lpstr>
      <vt:lpstr>Surface background (Rn progenies)</vt:lpstr>
      <vt:lpstr>Neutron background</vt:lpstr>
      <vt:lpstr>Accidental background</vt:lpstr>
      <vt:lpstr>FV determination</vt:lpstr>
      <vt:lpstr>Background composition</vt:lpstr>
      <vt:lpstr>Dark matter candidates</vt:lpstr>
      <vt:lpstr>Position distributions</vt:lpstr>
      <vt:lpstr>Spectral comparison</vt:lpstr>
      <vt:lpstr>Likelihoods of the six below-NR events</vt:lpstr>
      <vt:lpstr>WIMP-nucleon SI exclusion limits</vt:lpstr>
      <vt:lpstr>Conclusion and outlook</vt:lpstr>
      <vt:lpstr>Conclusion and outlook</vt:lpstr>
      <vt:lpstr>Recent PandaX-II results</vt:lpstr>
      <vt:lpstr>Charge pattern of 83mKr event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谌 勋</dc:creator>
  <cp:lastModifiedBy>10968</cp:lastModifiedBy>
  <cp:revision>106</cp:revision>
  <cp:lastPrinted>2020-10-17T04:20:00Z</cp:lastPrinted>
  <dcterms:created xsi:type="dcterms:W3CDTF">2020-10-11T07:46:00Z</dcterms:created>
  <dcterms:modified xsi:type="dcterms:W3CDTF">2021-07-19T18:21:02Z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F98D80789C8441B880093BB28BF5D957</vt:lpwstr>
  </property>
  <property fmtid="{D5CDD505-2E9C-101B-9397-08002B2CF9AE}" pid="3" name="KSOProductBuildVer">
    <vt:lpwstr>2052-11.1.0.10356</vt:lpwstr>
  </property>
</Properties>
</file>