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pn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6"/>
  </p:notesMasterIdLst>
  <p:sldIdLst>
    <p:sldId id="256" r:id="rId2"/>
    <p:sldId id="257" r:id="rId3"/>
    <p:sldId id="258" r:id="rId4"/>
    <p:sldId id="267" r:id="rId5"/>
    <p:sldId id="289" r:id="rId6"/>
    <p:sldId id="296" r:id="rId7"/>
    <p:sldId id="295" r:id="rId8"/>
    <p:sldId id="290" r:id="rId9"/>
    <p:sldId id="291" r:id="rId10"/>
    <p:sldId id="292" r:id="rId11"/>
    <p:sldId id="297" r:id="rId12"/>
    <p:sldId id="259" r:id="rId13"/>
    <p:sldId id="260" r:id="rId14"/>
    <p:sldId id="261" r:id="rId15"/>
    <p:sldId id="262" r:id="rId16"/>
    <p:sldId id="266" r:id="rId17"/>
    <p:sldId id="298" r:id="rId18"/>
    <p:sldId id="299" r:id="rId19"/>
    <p:sldId id="263" r:id="rId20"/>
    <p:sldId id="264" r:id="rId21"/>
    <p:sldId id="300" r:id="rId22"/>
    <p:sldId id="301" r:id="rId23"/>
    <p:sldId id="265" r:id="rId24"/>
    <p:sldId id="302" r:id="rId25"/>
    <p:sldId id="269" r:id="rId26"/>
    <p:sldId id="268" r:id="rId27"/>
    <p:sldId id="270" r:id="rId28"/>
    <p:sldId id="303" r:id="rId29"/>
    <p:sldId id="304" r:id="rId30"/>
    <p:sldId id="271" r:id="rId31"/>
    <p:sldId id="272" r:id="rId32"/>
    <p:sldId id="273" r:id="rId33"/>
    <p:sldId id="305" r:id="rId34"/>
    <p:sldId id="306" r:id="rId35"/>
    <p:sldId id="307" r:id="rId36"/>
    <p:sldId id="308" r:id="rId37"/>
    <p:sldId id="274" r:id="rId38"/>
    <p:sldId id="309" r:id="rId39"/>
    <p:sldId id="310" r:id="rId40"/>
    <p:sldId id="312" r:id="rId41"/>
    <p:sldId id="277" r:id="rId42"/>
    <p:sldId id="275" r:id="rId43"/>
    <p:sldId id="278" r:id="rId44"/>
    <p:sldId id="293" r:id="rId45"/>
    <p:sldId id="294" r:id="rId46"/>
    <p:sldId id="279" r:id="rId47"/>
    <p:sldId id="280" r:id="rId48"/>
    <p:sldId id="281" r:id="rId49"/>
    <p:sldId id="282" r:id="rId50"/>
    <p:sldId id="283" r:id="rId51"/>
    <p:sldId id="284" r:id="rId52"/>
    <p:sldId id="287" r:id="rId53"/>
    <p:sldId id="285" r:id="rId54"/>
    <p:sldId id="3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a:srgbClr val="00FDFF"/>
    <a:srgbClr val="107F81"/>
    <a:srgbClr val="0000CB"/>
    <a:srgbClr val="0432FF"/>
    <a:srgbClr val="0E4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p:restoredTop sz="94663"/>
  </p:normalViewPr>
  <p:slideViewPr>
    <p:cSldViewPr snapToGrid="0" snapToObjects="1">
      <p:cViewPr varScale="1">
        <p:scale>
          <a:sx n="112" d="100"/>
          <a:sy n="112" d="100"/>
        </p:scale>
        <p:origin x="6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5E0426-54E7-AD4C-9DEB-A89821E516F8}" type="datetimeFigureOut">
              <a:rPr lang="en-US" smtClean="0"/>
              <a:t>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7F6B8-DB54-8942-9EBF-E2B406F4C0A7}" type="slidenum">
              <a:rPr lang="en-US" smtClean="0"/>
              <a:t>‹#›</a:t>
            </a:fld>
            <a:endParaRPr lang="en-US"/>
          </a:p>
        </p:txBody>
      </p:sp>
    </p:spTree>
    <p:extLst>
      <p:ext uri="{BB962C8B-B14F-4D97-AF65-F5344CB8AC3E}">
        <p14:creationId xmlns:p14="http://schemas.microsoft.com/office/powerpoint/2010/main" val="216740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27F6B8-DB54-8942-9EBF-E2B406F4C0A7}" type="slidenum">
              <a:rPr lang="en-US" smtClean="0"/>
              <a:t>20</a:t>
            </a:fld>
            <a:endParaRPr lang="en-US"/>
          </a:p>
        </p:txBody>
      </p:sp>
    </p:spTree>
    <p:extLst>
      <p:ext uri="{BB962C8B-B14F-4D97-AF65-F5344CB8AC3E}">
        <p14:creationId xmlns:p14="http://schemas.microsoft.com/office/powerpoint/2010/main" val="140275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27F6B8-DB54-8942-9EBF-E2B406F4C0A7}" type="slidenum">
              <a:rPr lang="en-US" smtClean="0"/>
              <a:t>47</a:t>
            </a:fld>
            <a:endParaRPr lang="en-US"/>
          </a:p>
        </p:txBody>
      </p:sp>
    </p:spTree>
    <p:extLst>
      <p:ext uri="{BB962C8B-B14F-4D97-AF65-F5344CB8AC3E}">
        <p14:creationId xmlns:p14="http://schemas.microsoft.com/office/powerpoint/2010/main" val="786047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47FC-8724-EE4E-98ED-14EA93FD4A2A}"/>
              </a:ext>
            </a:extLst>
          </p:cNvPr>
          <p:cNvSpPr>
            <a:spLocks noGrp="1"/>
          </p:cNvSpPr>
          <p:nvPr>
            <p:ph type="ctrTitle"/>
          </p:nvPr>
        </p:nvSpPr>
        <p:spPr>
          <a:xfrm>
            <a:off x="406400" y="2425699"/>
            <a:ext cx="11379200" cy="1909763"/>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256E14D2-B894-8742-82AA-1B6422E9EC11}"/>
              </a:ext>
            </a:extLst>
          </p:cNvPr>
          <p:cNvSpPr>
            <a:spLocks noGrp="1"/>
          </p:cNvSpPr>
          <p:nvPr>
            <p:ph type="subTitle" idx="1"/>
          </p:nvPr>
        </p:nvSpPr>
        <p:spPr>
          <a:xfrm>
            <a:off x="406400" y="4838700"/>
            <a:ext cx="11379200" cy="10922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FA5D118-4A92-7F4D-BD2B-3E19B6E3A85C}"/>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26B3DD7B-F70A-B347-B967-A9C54537D3C8}"/>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dirty="0"/>
          </a:p>
        </p:txBody>
      </p:sp>
      <p:sp>
        <p:nvSpPr>
          <p:cNvPr id="6" name="Slide Number Placeholder 5">
            <a:extLst>
              <a:ext uri="{FF2B5EF4-FFF2-40B4-BE49-F238E27FC236}">
                <a16:creationId xmlns:a16="http://schemas.microsoft.com/office/drawing/2014/main" id="{D21E8932-0594-6845-9288-213588C54D73}"/>
              </a:ext>
            </a:extLst>
          </p:cNvPr>
          <p:cNvSpPr>
            <a:spLocks noGrp="1"/>
          </p:cNvSpPr>
          <p:nvPr>
            <p:ph type="sldNum" sz="quarter" idx="12"/>
          </p:nvPr>
        </p:nvSpPr>
        <p:spPr/>
        <p:txBody>
          <a:bodyPr/>
          <a:lstStyle/>
          <a:p>
            <a:fld id="{0BDC58B8-C3E4-5642-B659-6F7CE6848348}" type="slidenum">
              <a:rPr lang="en-US" smtClean="0"/>
              <a:t>‹#›</a:t>
            </a:fld>
            <a:endParaRPr lang="en-US"/>
          </a:p>
        </p:txBody>
      </p:sp>
      <p:grpSp>
        <p:nvGrpSpPr>
          <p:cNvPr id="7" name="组合 4">
            <a:extLst>
              <a:ext uri="{FF2B5EF4-FFF2-40B4-BE49-F238E27FC236}">
                <a16:creationId xmlns:a16="http://schemas.microsoft.com/office/drawing/2014/main" id="{7EF05668-9654-E747-8D73-E160F97CFED5}"/>
              </a:ext>
            </a:extLst>
          </p:cNvPr>
          <p:cNvGrpSpPr/>
          <p:nvPr userDrawn="1"/>
        </p:nvGrpSpPr>
        <p:grpSpPr>
          <a:xfrm>
            <a:off x="4610100" y="2234881"/>
            <a:ext cx="7581900" cy="5080"/>
            <a:chOff x="7259" y="3373"/>
            <a:chExt cx="11940" cy="8"/>
          </a:xfrm>
        </p:grpSpPr>
        <p:cxnSp>
          <p:nvCxnSpPr>
            <p:cNvPr id="8" name="直接连接符 41">
              <a:extLst>
                <a:ext uri="{FF2B5EF4-FFF2-40B4-BE49-F238E27FC236}">
                  <a16:creationId xmlns:a16="http://schemas.microsoft.com/office/drawing/2014/main" id="{BE0195C2-3F6A-7A48-B33D-E5515F053F5E}"/>
                </a:ext>
              </a:extLst>
            </p:cNvPr>
            <p:cNvCxnSpPr/>
            <p:nvPr/>
          </p:nvCxnSpPr>
          <p:spPr>
            <a:xfrm>
              <a:off x="7259" y="3373"/>
              <a:ext cx="7551" cy="9"/>
            </a:xfrm>
            <a:prstGeom prst="line">
              <a:avLst/>
            </a:prstGeom>
            <a:ln w="28575">
              <a:solidFill>
                <a:srgbClr val="6AE7FF"/>
              </a:solidFill>
            </a:ln>
          </p:spPr>
          <p:style>
            <a:lnRef idx="1">
              <a:schemeClr val="accent1"/>
            </a:lnRef>
            <a:fillRef idx="0">
              <a:schemeClr val="accent1"/>
            </a:fillRef>
            <a:effectRef idx="0">
              <a:schemeClr val="accent1"/>
            </a:effectRef>
            <a:fontRef idx="minor">
              <a:schemeClr val="tx1"/>
            </a:fontRef>
          </p:style>
        </p:cxnSp>
        <p:cxnSp>
          <p:nvCxnSpPr>
            <p:cNvPr id="9" name="直接连接符 43">
              <a:extLst>
                <a:ext uri="{FF2B5EF4-FFF2-40B4-BE49-F238E27FC236}">
                  <a16:creationId xmlns:a16="http://schemas.microsoft.com/office/drawing/2014/main" id="{8E92262F-A28E-8143-819E-6711C7F8264C}"/>
                </a:ext>
              </a:extLst>
            </p:cNvPr>
            <p:cNvCxnSpPr/>
            <p:nvPr/>
          </p:nvCxnSpPr>
          <p:spPr>
            <a:xfrm>
              <a:off x="14285" y="3373"/>
              <a:ext cx="4915" cy="0"/>
            </a:xfrm>
            <a:prstGeom prst="line">
              <a:avLst/>
            </a:prstGeom>
            <a:ln w="28575">
              <a:solidFill>
                <a:srgbClr val="6AE7FF">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0" name="组合 5">
            <a:extLst>
              <a:ext uri="{FF2B5EF4-FFF2-40B4-BE49-F238E27FC236}">
                <a16:creationId xmlns:a16="http://schemas.microsoft.com/office/drawing/2014/main" id="{18B24BF2-BD3E-0144-95C3-72B8877A1BFB}"/>
              </a:ext>
            </a:extLst>
          </p:cNvPr>
          <p:cNvGrpSpPr/>
          <p:nvPr userDrawn="1"/>
        </p:nvGrpSpPr>
        <p:grpSpPr>
          <a:xfrm>
            <a:off x="0" y="4491355"/>
            <a:ext cx="8279130" cy="5080"/>
            <a:chOff x="0" y="7413"/>
            <a:chExt cx="13038" cy="8"/>
          </a:xfrm>
        </p:grpSpPr>
        <p:cxnSp>
          <p:nvCxnSpPr>
            <p:cNvPr id="11" name="直接连接符 45">
              <a:extLst>
                <a:ext uri="{FF2B5EF4-FFF2-40B4-BE49-F238E27FC236}">
                  <a16:creationId xmlns:a16="http://schemas.microsoft.com/office/drawing/2014/main" id="{D664E800-6807-2E47-BEBD-A0CDF9112CCA}"/>
                </a:ext>
              </a:extLst>
            </p:cNvPr>
            <p:cNvCxnSpPr/>
            <p:nvPr/>
          </p:nvCxnSpPr>
          <p:spPr>
            <a:xfrm>
              <a:off x="0" y="7413"/>
              <a:ext cx="6285" cy="0"/>
            </a:xfrm>
            <a:prstGeom prst="line">
              <a:avLst/>
            </a:prstGeom>
            <a:ln w="28575">
              <a:solidFill>
                <a:srgbClr val="6AE7FF">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
              <a:extLst>
                <a:ext uri="{FF2B5EF4-FFF2-40B4-BE49-F238E27FC236}">
                  <a16:creationId xmlns:a16="http://schemas.microsoft.com/office/drawing/2014/main" id="{01BEE5D2-5B89-4F49-B64F-A0A2A08441E3}"/>
                </a:ext>
              </a:extLst>
            </p:cNvPr>
            <p:cNvCxnSpPr/>
            <p:nvPr/>
          </p:nvCxnSpPr>
          <p:spPr>
            <a:xfrm>
              <a:off x="5488" y="7413"/>
              <a:ext cx="7551" cy="9"/>
            </a:xfrm>
            <a:prstGeom prst="line">
              <a:avLst/>
            </a:prstGeom>
            <a:ln w="28575">
              <a:solidFill>
                <a:srgbClr val="6AE7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133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46B3-708A-5047-9922-3B7DEF1CFA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B86F2-6F47-234B-AA8E-F646DB6336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7A82A-5CE2-3743-A97E-5207ADE8A75B}"/>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3783282E-926B-754D-8C4E-6654A37D3BE1}"/>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55E36162-E6DA-B041-BDB2-5F58AC310C1F}"/>
              </a:ext>
            </a:extLst>
          </p:cNvPr>
          <p:cNvSpPr>
            <a:spLocks noGrp="1"/>
          </p:cNvSpPr>
          <p:nvPr>
            <p:ph type="sldNum" sz="quarter" idx="12"/>
          </p:nvPr>
        </p:nvSpPr>
        <p:spPr/>
        <p:txBody>
          <a:bodyPr/>
          <a:lstStyle/>
          <a:p>
            <a:fld id="{0BDC58B8-C3E4-5642-B659-6F7CE6848348}" type="slidenum">
              <a:rPr lang="en-US" smtClean="0"/>
              <a:t>‹#›</a:t>
            </a:fld>
            <a:endParaRPr lang="en-US"/>
          </a:p>
        </p:txBody>
      </p:sp>
    </p:spTree>
    <p:extLst>
      <p:ext uri="{BB962C8B-B14F-4D97-AF65-F5344CB8AC3E}">
        <p14:creationId xmlns:p14="http://schemas.microsoft.com/office/powerpoint/2010/main" val="296062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2E7890-E6ED-244F-87DD-8021ECA094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142AF3-4638-C04F-9C55-7C097250E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88829-A0F6-4A4F-AD9C-1A186D8CC0F6}"/>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66757B93-8407-E448-89F0-77DF3C4C9527}"/>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C30C3037-DABC-A14C-9493-D470779506C6}"/>
              </a:ext>
            </a:extLst>
          </p:cNvPr>
          <p:cNvSpPr>
            <a:spLocks noGrp="1"/>
          </p:cNvSpPr>
          <p:nvPr>
            <p:ph type="sldNum" sz="quarter" idx="12"/>
          </p:nvPr>
        </p:nvSpPr>
        <p:spPr/>
        <p:txBody>
          <a:bodyPr/>
          <a:lstStyle/>
          <a:p>
            <a:fld id="{0BDC58B8-C3E4-5642-B659-6F7CE6848348}" type="slidenum">
              <a:rPr lang="en-US" smtClean="0"/>
              <a:t>‹#›</a:t>
            </a:fld>
            <a:endParaRPr lang="en-US"/>
          </a:p>
        </p:txBody>
      </p:sp>
    </p:spTree>
    <p:extLst>
      <p:ext uri="{BB962C8B-B14F-4D97-AF65-F5344CB8AC3E}">
        <p14:creationId xmlns:p14="http://schemas.microsoft.com/office/powerpoint/2010/main" val="235889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2462D-6734-CB46-B71D-EE14F398443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587B76E-5301-E44E-A0E9-CDB8BB213356}"/>
              </a:ext>
            </a:extLst>
          </p:cNvPr>
          <p:cNvSpPr>
            <a:spLocks noGrp="1"/>
          </p:cNvSpPr>
          <p:nvPr>
            <p:ph idx="1"/>
          </p:nvPr>
        </p:nvSpPr>
        <p:spPr/>
        <p:txBody>
          <a:bodyPr/>
          <a:lstStyle>
            <a:lvl1pPr>
              <a:lnSpc>
                <a:spcPct val="100000"/>
              </a:lnSpc>
              <a:spcBef>
                <a:spcPts val="0"/>
              </a:spcBef>
              <a:spcAft>
                <a:spcPts val="1800"/>
              </a:spcAft>
              <a:defRPr/>
            </a:lvl1pPr>
            <a:lvl2pPr>
              <a:lnSpc>
                <a:spcPct val="100000"/>
              </a:lnSpc>
              <a:spcBef>
                <a:spcPts val="0"/>
              </a:spcBef>
              <a:spcAft>
                <a:spcPts val="1800"/>
              </a:spcAft>
              <a:defRPr/>
            </a:lvl2pPr>
            <a:lvl3pPr>
              <a:lnSpc>
                <a:spcPct val="100000"/>
              </a:lnSpc>
              <a:spcBef>
                <a:spcPts val="0"/>
              </a:spcBef>
              <a:spcAft>
                <a:spcPts val="1800"/>
              </a:spcAft>
              <a:defRPr/>
            </a:lvl3pPr>
            <a:lvl4pPr>
              <a:lnSpc>
                <a:spcPct val="100000"/>
              </a:lnSpc>
              <a:spcBef>
                <a:spcPts val="0"/>
              </a:spcBef>
              <a:spcAft>
                <a:spcPts val="1800"/>
              </a:spcAft>
              <a:defRPr/>
            </a:lvl4pPr>
            <a:lvl5pPr>
              <a:lnSpc>
                <a:spcPct val="100000"/>
              </a:lnSpc>
              <a:spcBef>
                <a:spcPts val="0"/>
              </a:spcBef>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61A09-6A0D-C54B-80EB-0F6CFED95FD6}"/>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074BC19B-97E1-7946-8A3A-A0A13E21D05B}"/>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FBFBCED3-A754-7A42-A1DE-DC934ED0DD6D}"/>
              </a:ext>
            </a:extLst>
          </p:cNvPr>
          <p:cNvSpPr>
            <a:spLocks noGrp="1"/>
          </p:cNvSpPr>
          <p:nvPr>
            <p:ph type="sldNum" sz="quarter" idx="12"/>
          </p:nvPr>
        </p:nvSpPr>
        <p:spPr/>
        <p:txBody>
          <a:bodyPr/>
          <a:lstStyle/>
          <a:p>
            <a:fld id="{0BDC58B8-C3E4-5642-B659-6F7CE6848348}" type="slidenum">
              <a:rPr lang="en-US" smtClean="0"/>
              <a:t>‹#›</a:t>
            </a:fld>
            <a:endParaRPr lang="en-US"/>
          </a:p>
        </p:txBody>
      </p:sp>
      <p:grpSp>
        <p:nvGrpSpPr>
          <p:cNvPr id="15" name="组合 5">
            <a:extLst>
              <a:ext uri="{FF2B5EF4-FFF2-40B4-BE49-F238E27FC236}">
                <a16:creationId xmlns:a16="http://schemas.microsoft.com/office/drawing/2014/main" id="{28DDDABA-E9E8-724D-99B8-278ADF7E2020}"/>
              </a:ext>
            </a:extLst>
          </p:cNvPr>
          <p:cNvGrpSpPr/>
          <p:nvPr userDrawn="1"/>
        </p:nvGrpSpPr>
        <p:grpSpPr>
          <a:xfrm>
            <a:off x="404495" y="937895"/>
            <a:ext cx="4598035" cy="262255"/>
            <a:chOff x="611" y="1760"/>
            <a:chExt cx="7241" cy="413"/>
          </a:xfrm>
          <a:solidFill>
            <a:srgbClr val="6AE7FF"/>
          </a:solidFill>
        </p:grpSpPr>
        <p:sp>
          <p:nvSpPr>
            <p:cNvPr id="16" name="矩形 3">
              <a:extLst>
                <a:ext uri="{FF2B5EF4-FFF2-40B4-BE49-F238E27FC236}">
                  <a16:creationId xmlns:a16="http://schemas.microsoft.com/office/drawing/2014/main" id="{2C3B2B9B-F3BA-2F4F-9BA6-11124AB84190}"/>
                </a:ext>
              </a:extLst>
            </p:cNvPr>
            <p:cNvSpPr/>
            <p:nvPr/>
          </p:nvSpPr>
          <p:spPr>
            <a:xfrm>
              <a:off x="5477" y="1760"/>
              <a:ext cx="2059" cy="1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4">
              <a:extLst>
                <a:ext uri="{FF2B5EF4-FFF2-40B4-BE49-F238E27FC236}">
                  <a16:creationId xmlns:a16="http://schemas.microsoft.com/office/drawing/2014/main" id="{6466B500-14AF-5B44-9733-B983456BE36E}"/>
                </a:ext>
              </a:extLst>
            </p:cNvPr>
            <p:cNvSpPr/>
            <p:nvPr/>
          </p:nvSpPr>
          <p:spPr>
            <a:xfrm>
              <a:off x="611" y="1996"/>
              <a:ext cx="5169" cy="72"/>
            </a:xfrm>
            <a:prstGeom prst="parallelogram">
              <a:avLst>
                <a:gd name="adj" fmla="val 3175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47">
              <a:extLst>
                <a:ext uri="{FF2B5EF4-FFF2-40B4-BE49-F238E27FC236}">
                  <a16:creationId xmlns:a16="http://schemas.microsoft.com/office/drawing/2014/main" id="{72FE0D27-EFE9-344D-90C7-997A83C86206}"/>
                </a:ext>
              </a:extLst>
            </p:cNvPr>
            <p:cNvSpPr/>
            <p:nvPr/>
          </p:nvSpPr>
          <p:spPr>
            <a:xfrm>
              <a:off x="6279" y="1984"/>
              <a:ext cx="168" cy="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48">
              <a:extLst>
                <a:ext uri="{FF2B5EF4-FFF2-40B4-BE49-F238E27FC236}">
                  <a16:creationId xmlns:a16="http://schemas.microsoft.com/office/drawing/2014/main" id="{6384F4FF-ACEB-454F-A115-3F4C6E7C0493}"/>
                </a:ext>
              </a:extLst>
            </p:cNvPr>
            <p:cNvSpPr/>
            <p:nvPr/>
          </p:nvSpPr>
          <p:spPr>
            <a:xfrm>
              <a:off x="6548" y="1984"/>
              <a:ext cx="168" cy="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49">
              <a:extLst>
                <a:ext uri="{FF2B5EF4-FFF2-40B4-BE49-F238E27FC236}">
                  <a16:creationId xmlns:a16="http://schemas.microsoft.com/office/drawing/2014/main" id="{E2C3C33F-41FE-B043-860C-176CCE1BB883}"/>
                </a:ext>
              </a:extLst>
            </p:cNvPr>
            <p:cNvSpPr/>
            <p:nvPr/>
          </p:nvSpPr>
          <p:spPr>
            <a:xfrm>
              <a:off x="6820" y="1984"/>
              <a:ext cx="168" cy="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50">
              <a:extLst>
                <a:ext uri="{FF2B5EF4-FFF2-40B4-BE49-F238E27FC236}">
                  <a16:creationId xmlns:a16="http://schemas.microsoft.com/office/drawing/2014/main" id="{BF895308-832B-154A-9C26-7848977A26BD}"/>
                </a:ext>
              </a:extLst>
            </p:cNvPr>
            <p:cNvSpPr/>
            <p:nvPr/>
          </p:nvSpPr>
          <p:spPr>
            <a:xfrm>
              <a:off x="7428" y="1976"/>
              <a:ext cx="168" cy="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52">
              <a:extLst>
                <a:ext uri="{FF2B5EF4-FFF2-40B4-BE49-F238E27FC236}">
                  <a16:creationId xmlns:a16="http://schemas.microsoft.com/office/drawing/2014/main" id="{7D7E4C66-EBB4-F249-949E-003B3B30C7F3}"/>
                </a:ext>
              </a:extLst>
            </p:cNvPr>
            <p:cNvCxnSpPr/>
            <p:nvPr/>
          </p:nvCxnSpPr>
          <p:spPr>
            <a:xfrm>
              <a:off x="3094" y="2173"/>
              <a:ext cx="4759" cy="0"/>
            </a:xfrm>
            <a:prstGeom prst="line">
              <a:avLst/>
            </a:prstGeom>
            <a:grpFill/>
            <a:ln>
              <a:solidFill>
                <a:srgbClr val="6AE7F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639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2"/>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500"/>
                                        <p:tgtEl>
                                          <p:spTgt spid="15"/>
                                        </p:tgtEl>
                                      </p:cBhvr>
                                    </p:animEffect>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BD01D-9ACF-AF4F-B45C-9D818CFD75A5}"/>
              </a:ext>
            </a:extLst>
          </p:cNvPr>
          <p:cNvSpPr>
            <a:spLocks noGrp="1"/>
          </p:cNvSpPr>
          <p:nvPr>
            <p:ph type="title"/>
          </p:nvPr>
        </p:nvSpPr>
        <p:spPr>
          <a:xfrm>
            <a:off x="2311400" y="1917699"/>
            <a:ext cx="9036050" cy="1988833"/>
          </a:xfrm>
        </p:spPr>
        <p:txBody>
          <a:bodyPr anchor="b">
            <a:normAutofit/>
          </a:bodyPr>
          <a:lstStyle>
            <a:lvl1pPr algn="l">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5BFA3E40-ACA8-3741-BD0D-DEFF5C75D9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A7850A-0670-8946-A947-4F248D6200E0}"/>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5038DBF7-7537-6245-A330-838ADCFD5FC0}"/>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1645A9C4-0B4D-7644-BBF8-847FCB73FB7C}"/>
              </a:ext>
            </a:extLst>
          </p:cNvPr>
          <p:cNvSpPr>
            <a:spLocks noGrp="1"/>
          </p:cNvSpPr>
          <p:nvPr>
            <p:ph type="sldNum" sz="quarter" idx="12"/>
          </p:nvPr>
        </p:nvSpPr>
        <p:spPr/>
        <p:txBody>
          <a:bodyPr/>
          <a:lstStyle/>
          <a:p>
            <a:fld id="{0BDC58B8-C3E4-5642-B659-6F7CE6848348}" type="slidenum">
              <a:rPr lang="en-US" smtClean="0"/>
              <a:t>‹#›</a:t>
            </a:fld>
            <a:endParaRPr lang="en-US"/>
          </a:p>
        </p:txBody>
      </p:sp>
      <p:grpSp>
        <p:nvGrpSpPr>
          <p:cNvPr id="7" name="组合 4">
            <a:extLst>
              <a:ext uri="{FF2B5EF4-FFF2-40B4-BE49-F238E27FC236}">
                <a16:creationId xmlns:a16="http://schemas.microsoft.com/office/drawing/2014/main" id="{4FE50CDC-8645-924D-BA1D-A454FF301AEC}"/>
              </a:ext>
            </a:extLst>
          </p:cNvPr>
          <p:cNvGrpSpPr/>
          <p:nvPr userDrawn="1"/>
        </p:nvGrpSpPr>
        <p:grpSpPr>
          <a:xfrm>
            <a:off x="4610100" y="2234881"/>
            <a:ext cx="7581900" cy="5080"/>
            <a:chOff x="7259" y="3373"/>
            <a:chExt cx="11940" cy="8"/>
          </a:xfrm>
        </p:grpSpPr>
        <p:cxnSp>
          <p:nvCxnSpPr>
            <p:cNvPr id="8" name="直接连接符 41">
              <a:extLst>
                <a:ext uri="{FF2B5EF4-FFF2-40B4-BE49-F238E27FC236}">
                  <a16:creationId xmlns:a16="http://schemas.microsoft.com/office/drawing/2014/main" id="{6B364579-7B52-9745-B9D4-927CC1444280}"/>
                </a:ext>
              </a:extLst>
            </p:cNvPr>
            <p:cNvCxnSpPr/>
            <p:nvPr/>
          </p:nvCxnSpPr>
          <p:spPr>
            <a:xfrm>
              <a:off x="7259" y="3373"/>
              <a:ext cx="7551" cy="9"/>
            </a:xfrm>
            <a:prstGeom prst="line">
              <a:avLst/>
            </a:prstGeom>
            <a:ln w="28575">
              <a:solidFill>
                <a:srgbClr val="6AE7FF"/>
              </a:solidFill>
            </a:ln>
          </p:spPr>
          <p:style>
            <a:lnRef idx="1">
              <a:schemeClr val="accent1"/>
            </a:lnRef>
            <a:fillRef idx="0">
              <a:schemeClr val="accent1"/>
            </a:fillRef>
            <a:effectRef idx="0">
              <a:schemeClr val="accent1"/>
            </a:effectRef>
            <a:fontRef idx="minor">
              <a:schemeClr val="tx1"/>
            </a:fontRef>
          </p:style>
        </p:cxnSp>
        <p:cxnSp>
          <p:nvCxnSpPr>
            <p:cNvPr id="9" name="直接连接符 43">
              <a:extLst>
                <a:ext uri="{FF2B5EF4-FFF2-40B4-BE49-F238E27FC236}">
                  <a16:creationId xmlns:a16="http://schemas.microsoft.com/office/drawing/2014/main" id="{6EF705DE-6DE2-EA44-8E51-1B61275A7D3D}"/>
                </a:ext>
              </a:extLst>
            </p:cNvPr>
            <p:cNvCxnSpPr/>
            <p:nvPr/>
          </p:nvCxnSpPr>
          <p:spPr>
            <a:xfrm>
              <a:off x="14285" y="3373"/>
              <a:ext cx="4915" cy="0"/>
            </a:xfrm>
            <a:prstGeom prst="line">
              <a:avLst/>
            </a:prstGeom>
            <a:ln w="28575">
              <a:solidFill>
                <a:srgbClr val="6AE7FF">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0" name="组合 5">
            <a:extLst>
              <a:ext uri="{FF2B5EF4-FFF2-40B4-BE49-F238E27FC236}">
                <a16:creationId xmlns:a16="http://schemas.microsoft.com/office/drawing/2014/main" id="{7E3AF510-A8CE-0B4D-A203-560C0FD63C1D}"/>
              </a:ext>
            </a:extLst>
          </p:cNvPr>
          <p:cNvGrpSpPr/>
          <p:nvPr userDrawn="1"/>
        </p:nvGrpSpPr>
        <p:grpSpPr>
          <a:xfrm>
            <a:off x="0" y="4491355"/>
            <a:ext cx="8279130" cy="5080"/>
            <a:chOff x="0" y="7413"/>
            <a:chExt cx="13038" cy="8"/>
          </a:xfrm>
        </p:grpSpPr>
        <p:cxnSp>
          <p:nvCxnSpPr>
            <p:cNvPr id="11" name="直接连接符 45">
              <a:extLst>
                <a:ext uri="{FF2B5EF4-FFF2-40B4-BE49-F238E27FC236}">
                  <a16:creationId xmlns:a16="http://schemas.microsoft.com/office/drawing/2014/main" id="{02336DCF-0BD6-4D44-9C9C-CEA3D5444689}"/>
                </a:ext>
              </a:extLst>
            </p:cNvPr>
            <p:cNvCxnSpPr/>
            <p:nvPr/>
          </p:nvCxnSpPr>
          <p:spPr>
            <a:xfrm>
              <a:off x="0" y="7413"/>
              <a:ext cx="6285" cy="0"/>
            </a:xfrm>
            <a:prstGeom prst="line">
              <a:avLst/>
            </a:prstGeom>
            <a:ln w="28575">
              <a:solidFill>
                <a:srgbClr val="6AE7FF">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
              <a:extLst>
                <a:ext uri="{FF2B5EF4-FFF2-40B4-BE49-F238E27FC236}">
                  <a16:creationId xmlns:a16="http://schemas.microsoft.com/office/drawing/2014/main" id="{0BE6274A-8B5C-C343-BF88-7BDBFDF96540}"/>
                </a:ext>
              </a:extLst>
            </p:cNvPr>
            <p:cNvCxnSpPr/>
            <p:nvPr/>
          </p:nvCxnSpPr>
          <p:spPr>
            <a:xfrm>
              <a:off x="5488" y="7413"/>
              <a:ext cx="7551" cy="9"/>
            </a:xfrm>
            <a:prstGeom prst="line">
              <a:avLst/>
            </a:prstGeom>
            <a:ln w="28575">
              <a:solidFill>
                <a:srgbClr val="6AE7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49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2356-9450-8F48-8597-371F3A7E7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AA77DF-5A1D-A048-A101-977374E2F5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95076-CB8B-4B4D-8A2A-D238C49146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068438-315B-8A45-9B5F-0BECC8F9913C}"/>
              </a:ext>
            </a:extLst>
          </p:cNvPr>
          <p:cNvSpPr>
            <a:spLocks noGrp="1"/>
          </p:cNvSpPr>
          <p:nvPr>
            <p:ph type="dt" sz="half" idx="10"/>
          </p:nvPr>
        </p:nvSpPr>
        <p:spPr/>
        <p:txBody>
          <a:bodyPr/>
          <a:lstStyle/>
          <a:p>
            <a:r>
              <a:rPr lang="en-US"/>
              <a:t>2021-07-20</a:t>
            </a:r>
          </a:p>
        </p:txBody>
      </p:sp>
      <p:sp>
        <p:nvSpPr>
          <p:cNvPr id="6" name="Footer Placeholder 5">
            <a:extLst>
              <a:ext uri="{FF2B5EF4-FFF2-40B4-BE49-F238E27FC236}">
                <a16:creationId xmlns:a16="http://schemas.microsoft.com/office/drawing/2014/main" id="{A1A7CD17-6E7F-6A4F-84CC-8D5710BA233F}"/>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7" name="Slide Number Placeholder 6">
            <a:extLst>
              <a:ext uri="{FF2B5EF4-FFF2-40B4-BE49-F238E27FC236}">
                <a16:creationId xmlns:a16="http://schemas.microsoft.com/office/drawing/2014/main" id="{8A1CFBD6-5ECC-5B4F-81D3-7FD19EFA7E3E}"/>
              </a:ext>
            </a:extLst>
          </p:cNvPr>
          <p:cNvSpPr>
            <a:spLocks noGrp="1"/>
          </p:cNvSpPr>
          <p:nvPr>
            <p:ph type="sldNum" sz="quarter" idx="12"/>
          </p:nvPr>
        </p:nvSpPr>
        <p:spPr/>
        <p:txBody>
          <a:bodyPr/>
          <a:lstStyle/>
          <a:p>
            <a:fld id="{0BDC58B8-C3E4-5642-B659-6F7CE6848348}" type="slidenum">
              <a:rPr lang="en-US" smtClean="0"/>
              <a:t>‹#›</a:t>
            </a:fld>
            <a:endParaRPr lang="en-US"/>
          </a:p>
        </p:txBody>
      </p:sp>
    </p:spTree>
    <p:extLst>
      <p:ext uri="{BB962C8B-B14F-4D97-AF65-F5344CB8AC3E}">
        <p14:creationId xmlns:p14="http://schemas.microsoft.com/office/powerpoint/2010/main" val="347177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B4EF-7F32-D84D-93C6-DD798D7552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D9816C-FBBB-D944-8240-921BC53372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39828-CE2E-0642-A7F7-705624AB6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BDC082-861C-2046-B529-447FFE5728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BB861-59CB-D24E-8ACC-ECE7042157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852C80-0148-F842-8083-93F4D2D4492A}"/>
              </a:ext>
            </a:extLst>
          </p:cNvPr>
          <p:cNvSpPr>
            <a:spLocks noGrp="1"/>
          </p:cNvSpPr>
          <p:nvPr>
            <p:ph type="dt" sz="half" idx="10"/>
          </p:nvPr>
        </p:nvSpPr>
        <p:spPr/>
        <p:txBody>
          <a:bodyPr/>
          <a:lstStyle/>
          <a:p>
            <a:r>
              <a:rPr lang="en-US"/>
              <a:t>2021-07-20</a:t>
            </a:r>
          </a:p>
        </p:txBody>
      </p:sp>
      <p:sp>
        <p:nvSpPr>
          <p:cNvPr id="8" name="Footer Placeholder 7">
            <a:extLst>
              <a:ext uri="{FF2B5EF4-FFF2-40B4-BE49-F238E27FC236}">
                <a16:creationId xmlns:a16="http://schemas.microsoft.com/office/drawing/2014/main" id="{8C27B10D-2856-5649-88FB-2B4223848D11}"/>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9" name="Slide Number Placeholder 8">
            <a:extLst>
              <a:ext uri="{FF2B5EF4-FFF2-40B4-BE49-F238E27FC236}">
                <a16:creationId xmlns:a16="http://schemas.microsoft.com/office/drawing/2014/main" id="{48FABCD9-311B-DB4D-9E35-AEE638BE0F5D}"/>
              </a:ext>
            </a:extLst>
          </p:cNvPr>
          <p:cNvSpPr>
            <a:spLocks noGrp="1"/>
          </p:cNvSpPr>
          <p:nvPr>
            <p:ph type="sldNum" sz="quarter" idx="12"/>
          </p:nvPr>
        </p:nvSpPr>
        <p:spPr/>
        <p:txBody>
          <a:bodyPr/>
          <a:lstStyle/>
          <a:p>
            <a:fld id="{0BDC58B8-C3E4-5642-B659-6F7CE6848348}" type="slidenum">
              <a:rPr lang="en-US" smtClean="0"/>
              <a:t>‹#›</a:t>
            </a:fld>
            <a:endParaRPr lang="en-US"/>
          </a:p>
        </p:txBody>
      </p:sp>
    </p:spTree>
    <p:extLst>
      <p:ext uri="{BB962C8B-B14F-4D97-AF65-F5344CB8AC3E}">
        <p14:creationId xmlns:p14="http://schemas.microsoft.com/office/powerpoint/2010/main" val="56237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1524-C8B6-BC4B-9F14-ECAB2BF0A2E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643F9BC-8249-CB4F-B7B9-884810DEE814}"/>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C7BCF744-FB6F-624B-89DC-069DE7D0481F}"/>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E8F7A25B-A4BB-E846-8E46-78055101B442}"/>
              </a:ext>
            </a:extLst>
          </p:cNvPr>
          <p:cNvSpPr>
            <a:spLocks noGrp="1"/>
          </p:cNvSpPr>
          <p:nvPr>
            <p:ph type="sldNum" sz="quarter" idx="12"/>
          </p:nvPr>
        </p:nvSpPr>
        <p:spPr/>
        <p:txBody>
          <a:bodyPr/>
          <a:lstStyle/>
          <a:p>
            <a:fld id="{0BDC58B8-C3E4-5642-B659-6F7CE6848348}" type="slidenum">
              <a:rPr lang="en-US" smtClean="0"/>
              <a:t>‹#›</a:t>
            </a:fld>
            <a:endParaRPr lang="en-US"/>
          </a:p>
        </p:txBody>
      </p:sp>
      <p:grpSp>
        <p:nvGrpSpPr>
          <p:cNvPr id="6" name="组合 5">
            <a:extLst>
              <a:ext uri="{FF2B5EF4-FFF2-40B4-BE49-F238E27FC236}">
                <a16:creationId xmlns:a16="http://schemas.microsoft.com/office/drawing/2014/main" id="{6946471F-9DF3-8B4B-B1C9-B29A4E343B73}"/>
              </a:ext>
            </a:extLst>
          </p:cNvPr>
          <p:cNvGrpSpPr/>
          <p:nvPr userDrawn="1"/>
        </p:nvGrpSpPr>
        <p:grpSpPr>
          <a:xfrm>
            <a:off x="404495" y="937895"/>
            <a:ext cx="4598035" cy="262255"/>
            <a:chOff x="611" y="1760"/>
            <a:chExt cx="7241" cy="413"/>
          </a:xfrm>
          <a:solidFill>
            <a:srgbClr val="6AE7FF"/>
          </a:solidFill>
        </p:grpSpPr>
        <p:sp>
          <p:nvSpPr>
            <p:cNvPr id="7" name="矩形 3">
              <a:extLst>
                <a:ext uri="{FF2B5EF4-FFF2-40B4-BE49-F238E27FC236}">
                  <a16:creationId xmlns:a16="http://schemas.microsoft.com/office/drawing/2014/main" id="{243A04CF-BFFA-3E40-882C-444A6CFE483C}"/>
                </a:ext>
              </a:extLst>
            </p:cNvPr>
            <p:cNvSpPr/>
            <p:nvPr/>
          </p:nvSpPr>
          <p:spPr>
            <a:xfrm>
              <a:off x="5477" y="1760"/>
              <a:ext cx="2059" cy="1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4">
              <a:extLst>
                <a:ext uri="{FF2B5EF4-FFF2-40B4-BE49-F238E27FC236}">
                  <a16:creationId xmlns:a16="http://schemas.microsoft.com/office/drawing/2014/main" id="{A0DBE875-F481-5E49-AFCF-B3456D5FD728}"/>
                </a:ext>
              </a:extLst>
            </p:cNvPr>
            <p:cNvSpPr/>
            <p:nvPr/>
          </p:nvSpPr>
          <p:spPr>
            <a:xfrm>
              <a:off x="611" y="1996"/>
              <a:ext cx="5169" cy="72"/>
            </a:xfrm>
            <a:prstGeom prst="parallelogram">
              <a:avLst>
                <a:gd name="adj" fmla="val 3175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47">
              <a:extLst>
                <a:ext uri="{FF2B5EF4-FFF2-40B4-BE49-F238E27FC236}">
                  <a16:creationId xmlns:a16="http://schemas.microsoft.com/office/drawing/2014/main" id="{12A8683C-24C7-AD42-8B89-3DA28D025049}"/>
                </a:ext>
              </a:extLst>
            </p:cNvPr>
            <p:cNvSpPr/>
            <p:nvPr/>
          </p:nvSpPr>
          <p:spPr>
            <a:xfrm>
              <a:off x="6279" y="1984"/>
              <a:ext cx="168" cy="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48">
              <a:extLst>
                <a:ext uri="{FF2B5EF4-FFF2-40B4-BE49-F238E27FC236}">
                  <a16:creationId xmlns:a16="http://schemas.microsoft.com/office/drawing/2014/main" id="{2A7DE995-A1BB-494F-AEA6-74317D11E506}"/>
                </a:ext>
              </a:extLst>
            </p:cNvPr>
            <p:cNvSpPr/>
            <p:nvPr/>
          </p:nvSpPr>
          <p:spPr>
            <a:xfrm>
              <a:off x="6548" y="1984"/>
              <a:ext cx="168" cy="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49">
              <a:extLst>
                <a:ext uri="{FF2B5EF4-FFF2-40B4-BE49-F238E27FC236}">
                  <a16:creationId xmlns:a16="http://schemas.microsoft.com/office/drawing/2014/main" id="{3286B43C-CE65-5D40-B515-26C5945AF587}"/>
                </a:ext>
              </a:extLst>
            </p:cNvPr>
            <p:cNvSpPr/>
            <p:nvPr/>
          </p:nvSpPr>
          <p:spPr>
            <a:xfrm>
              <a:off x="6820" y="1984"/>
              <a:ext cx="168" cy="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50">
              <a:extLst>
                <a:ext uri="{FF2B5EF4-FFF2-40B4-BE49-F238E27FC236}">
                  <a16:creationId xmlns:a16="http://schemas.microsoft.com/office/drawing/2014/main" id="{5C4DE387-ADA4-6640-9446-345AAF6697DE}"/>
                </a:ext>
              </a:extLst>
            </p:cNvPr>
            <p:cNvSpPr/>
            <p:nvPr/>
          </p:nvSpPr>
          <p:spPr>
            <a:xfrm>
              <a:off x="7428" y="1976"/>
              <a:ext cx="168" cy="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52">
              <a:extLst>
                <a:ext uri="{FF2B5EF4-FFF2-40B4-BE49-F238E27FC236}">
                  <a16:creationId xmlns:a16="http://schemas.microsoft.com/office/drawing/2014/main" id="{D83B0866-2050-3443-A6DF-5C7A89F0EF57}"/>
                </a:ext>
              </a:extLst>
            </p:cNvPr>
            <p:cNvCxnSpPr/>
            <p:nvPr/>
          </p:nvCxnSpPr>
          <p:spPr>
            <a:xfrm>
              <a:off x="3094" y="2173"/>
              <a:ext cx="4759" cy="0"/>
            </a:xfrm>
            <a:prstGeom prst="line">
              <a:avLst/>
            </a:prstGeom>
            <a:grpFill/>
            <a:ln>
              <a:solidFill>
                <a:srgbClr val="6AE7F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742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74EEF-64A0-5640-8A29-33BCC9CBD634}"/>
              </a:ext>
            </a:extLst>
          </p:cNvPr>
          <p:cNvSpPr>
            <a:spLocks noGrp="1"/>
          </p:cNvSpPr>
          <p:nvPr>
            <p:ph type="dt" sz="half" idx="10"/>
          </p:nvPr>
        </p:nvSpPr>
        <p:spPr/>
        <p:txBody>
          <a:bodyPr/>
          <a:lstStyle/>
          <a:p>
            <a:r>
              <a:rPr lang="en-US"/>
              <a:t>2021-07-20</a:t>
            </a:r>
          </a:p>
        </p:txBody>
      </p:sp>
      <p:sp>
        <p:nvSpPr>
          <p:cNvPr id="3" name="Footer Placeholder 2">
            <a:extLst>
              <a:ext uri="{FF2B5EF4-FFF2-40B4-BE49-F238E27FC236}">
                <a16:creationId xmlns:a16="http://schemas.microsoft.com/office/drawing/2014/main" id="{218ABC3A-5404-4E44-BBB7-928C0A134264}"/>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4" name="Slide Number Placeholder 3">
            <a:extLst>
              <a:ext uri="{FF2B5EF4-FFF2-40B4-BE49-F238E27FC236}">
                <a16:creationId xmlns:a16="http://schemas.microsoft.com/office/drawing/2014/main" id="{CD32CC0E-D524-C448-81ED-D78D51565110}"/>
              </a:ext>
            </a:extLst>
          </p:cNvPr>
          <p:cNvSpPr>
            <a:spLocks noGrp="1"/>
          </p:cNvSpPr>
          <p:nvPr>
            <p:ph type="sldNum" sz="quarter" idx="12"/>
          </p:nvPr>
        </p:nvSpPr>
        <p:spPr/>
        <p:txBody>
          <a:bodyPr/>
          <a:lstStyle/>
          <a:p>
            <a:fld id="{0BDC58B8-C3E4-5642-B659-6F7CE6848348}" type="slidenum">
              <a:rPr lang="en-US" smtClean="0"/>
              <a:t>‹#›</a:t>
            </a:fld>
            <a:endParaRPr lang="en-US"/>
          </a:p>
        </p:txBody>
      </p:sp>
    </p:spTree>
    <p:extLst>
      <p:ext uri="{BB962C8B-B14F-4D97-AF65-F5344CB8AC3E}">
        <p14:creationId xmlns:p14="http://schemas.microsoft.com/office/powerpoint/2010/main" val="161655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7789-CD8D-C442-BDE2-1BC9F738F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7CDB78-9C7C-D241-9D44-391FF5D30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FD5D78-45DD-6243-B715-8709EC793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2F2A7B-2C86-B844-B71A-D345D0D42687}"/>
              </a:ext>
            </a:extLst>
          </p:cNvPr>
          <p:cNvSpPr>
            <a:spLocks noGrp="1"/>
          </p:cNvSpPr>
          <p:nvPr>
            <p:ph type="dt" sz="half" idx="10"/>
          </p:nvPr>
        </p:nvSpPr>
        <p:spPr/>
        <p:txBody>
          <a:bodyPr/>
          <a:lstStyle/>
          <a:p>
            <a:r>
              <a:rPr lang="en-US"/>
              <a:t>2021-07-20</a:t>
            </a:r>
          </a:p>
        </p:txBody>
      </p:sp>
      <p:sp>
        <p:nvSpPr>
          <p:cNvPr id="6" name="Footer Placeholder 5">
            <a:extLst>
              <a:ext uri="{FF2B5EF4-FFF2-40B4-BE49-F238E27FC236}">
                <a16:creationId xmlns:a16="http://schemas.microsoft.com/office/drawing/2014/main" id="{05923AB7-BBA5-124D-AF98-99F20E9E3B27}"/>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7" name="Slide Number Placeholder 6">
            <a:extLst>
              <a:ext uri="{FF2B5EF4-FFF2-40B4-BE49-F238E27FC236}">
                <a16:creationId xmlns:a16="http://schemas.microsoft.com/office/drawing/2014/main" id="{B46026BC-F90E-C647-9E05-98F0105A356F}"/>
              </a:ext>
            </a:extLst>
          </p:cNvPr>
          <p:cNvSpPr>
            <a:spLocks noGrp="1"/>
          </p:cNvSpPr>
          <p:nvPr>
            <p:ph type="sldNum" sz="quarter" idx="12"/>
          </p:nvPr>
        </p:nvSpPr>
        <p:spPr/>
        <p:txBody>
          <a:bodyPr/>
          <a:lstStyle/>
          <a:p>
            <a:fld id="{0BDC58B8-C3E4-5642-B659-6F7CE6848348}" type="slidenum">
              <a:rPr lang="en-US" smtClean="0"/>
              <a:t>‹#›</a:t>
            </a:fld>
            <a:endParaRPr lang="en-US"/>
          </a:p>
        </p:txBody>
      </p:sp>
    </p:spTree>
    <p:extLst>
      <p:ext uri="{BB962C8B-B14F-4D97-AF65-F5344CB8AC3E}">
        <p14:creationId xmlns:p14="http://schemas.microsoft.com/office/powerpoint/2010/main" val="1007908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C254-FD53-F545-B0A5-125DE5FF6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A7AF16-4204-2745-9632-5B8AA4F923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08EE70-C606-EE4B-A7A9-E91F703B61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4FD44-3596-9C40-95AF-2E0653B2AF56}"/>
              </a:ext>
            </a:extLst>
          </p:cNvPr>
          <p:cNvSpPr>
            <a:spLocks noGrp="1"/>
          </p:cNvSpPr>
          <p:nvPr>
            <p:ph type="dt" sz="half" idx="10"/>
          </p:nvPr>
        </p:nvSpPr>
        <p:spPr/>
        <p:txBody>
          <a:bodyPr/>
          <a:lstStyle/>
          <a:p>
            <a:r>
              <a:rPr lang="en-US"/>
              <a:t>2021-07-20</a:t>
            </a:r>
          </a:p>
        </p:txBody>
      </p:sp>
      <p:sp>
        <p:nvSpPr>
          <p:cNvPr id="6" name="Footer Placeholder 5">
            <a:extLst>
              <a:ext uri="{FF2B5EF4-FFF2-40B4-BE49-F238E27FC236}">
                <a16:creationId xmlns:a16="http://schemas.microsoft.com/office/drawing/2014/main" id="{37182709-DC4A-B24B-8133-3E580C66788A}"/>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7" name="Slide Number Placeholder 6">
            <a:extLst>
              <a:ext uri="{FF2B5EF4-FFF2-40B4-BE49-F238E27FC236}">
                <a16:creationId xmlns:a16="http://schemas.microsoft.com/office/drawing/2014/main" id="{0314AE60-3340-F64B-A5E6-E5B08CE54AFC}"/>
              </a:ext>
            </a:extLst>
          </p:cNvPr>
          <p:cNvSpPr>
            <a:spLocks noGrp="1"/>
          </p:cNvSpPr>
          <p:nvPr>
            <p:ph type="sldNum" sz="quarter" idx="12"/>
          </p:nvPr>
        </p:nvSpPr>
        <p:spPr/>
        <p:txBody>
          <a:bodyPr/>
          <a:lstStyle/>
          <a:p>
            <a:fld id="{0BDC58B8-C3E4-5642-B659-6F7CE6848348}" type="slidenum">
              <a:rPr lang="en-US" smtClean="0"/>
              <a:t>‹#›</a:t>
            </a:fld>
            <a:endParaRPr lang="en-US"/>
          </a:p>
        </p:txBody>
      </p:sp>
    </p:spTree>
    <p:extLst>
      <p:ext uri="{BB962C8B-B14F-4D97-AF65-F5344CB8AC3E}">
        <p14:creationId xmlns:p14="http://schemas.microsoft.com/office/powerpoint/2010/main" val="157941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8" descr="e48e1d0cbffed09322e60ec6a930eaf3">
            <a:extLst>
              <a:ext uri="{FF2B5EF4-FFF2-40B4-BE49-F238E27FC236}">
                <a16:creationId xmlns:a16="http://schemas.microsoft.com/office/drawing/2014/main" id="{1CE2A4EB-F4FC-4C45-826F-BB11AA83DD07}"/>
              </a:ext>
            </a:extLst>
          </p:cNvPr>
          <p:cNvPicPr>
            <a:picLocks noChangeAspect="1"/>
          </p:cNvPicPr>
          <p:nvPr userDrawn="1"/>
        </p:nvPicPr>
        <p:blipFill>
          <a:blip r:embed="rId13"/>
          <a:srcRect l="2081" r="13876"/>
          <a:stretch>
            <a:fillRect/>
          </a:stretch>
        </p:blipFill>
        <p:spPr>
          <a:xfrm>
            <a:off x="-60643" y="-10160"/>
            <a:ext cx="12313285" cy="6868160"/>
          </a:xfrm>
          <a:prstGeom prst="rect">
            <a:avLst/>
          </a:prstGeom>
        </p:spPr>
      </p:pic>
      <p:sp>
        <p:nvSpPr>
          <p:cNvPr id="9" name="矩形 9">
            <a:extLst>
              <a:ext uri="{FF2B5EF4-FFF2-40B4-BE49-F238E27FC236}">
                <a16:creationId xmlns:a16="http://schemas.microsoft.com/office/drawing/2014/main" id="{DC300478-7F86-CF4B-920F-0060E8E7AF82}"/>
              </a:ext>
            </a:extLst>
          </p:cNvPr>
          <p:cNvSpPr/>
          <p:nvPr userDrawn="1"/>
        </p:nvSpPr>
        <p:spPr>
          <a:xfrm>
            <a:off x="-60644" y="-10795"/>
            <a:ext cx="12313285" cy="68694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 name="Title Placeholder 1">
            <a:extLst>
              <a:ext uri="{FF2B5EF4-FFF2-40B4-BE49-F238E27FC236}">
                <a16:creationId xmlns:a16="http://schemas.microsoft.com/office/drawing/2014/main" id="{1F930D6C-FFC6-2745-BA7E-223E8B7650B8}"/>
              </a:ext>
            </a:extLst>
          </p:cNvPr>
          <p:cNvSpPr>
            <a:spLocks noGrp="1"/>
          </p:cNvSpPr>
          <p:nvPr>
            <p:ph type="title"/>
          </p:nvPr>
        </p:nvSpPr>
        <p:spPr>
          <a:xfrm>
            <a:off x="393700" y="250825"/>
            <a:ext cx="11404600" cy="83058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A5A8F13-7AFC-5342-8FE2-50C07E246579}"/>
              </a:ext>
            </a:extLst>
          </p:cNvPr>
          <p:cNvSpPr>
            <a:spLocks noGrp="1"/>
          </p:cNvSpPr>
          <p:nvPr>
            <p:ph type="body" idx="1"/>
          </p:nvPr>
        </p:nvSpPr>
        <p:spPr>
          <a:xfrm>
            <a:off x="393700" y="1506221"/>
            <a:ext cx="11404600" cy="46707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DCD2F2B-6F9B-7946-8138-21D8A887EB84}"/>
              </a:ext>
            </a:extLst>
          </p:cNvPr>
          <p:cNvSpPr>
            <a:spLocks noGrp="1"/>
          </p:cNvSpPr>
          <p:nvPr>
            <p:ph type="dt" sz="half" idx="2"/>
          </p:nvPr>
        </p:nvSpPr>
        <p:spPr>
          <a:xfrm>
            <a:off x="393700" y="6470650"/>
            <a:ext cx="1282700" cy="365125"/>
          </a:xfrm>
          <a:prstGeom prst="rect">
            <a:avLst/>
          </a:prstGeom>
        </p:spPr>
        <p:txBody>
          <a:bodyPr vert="horz" lIns="91440" tIns="45720" rIns="91440" bIns="45720" rtlCol="0" anchor="ctr"/>
          <a:lstStyle>
            <a:lvl1pPr algn="l">
              <a:defRPr sz="1600">
                <a:solidFill>
                  <a:schemeClr val="bg1"/>
                </a:solidFill>
              </a:defRPr>
            </a:lvl1pPr>
          </a:lstStyle>
          <a:p>
            <a:r>
              <a:rPr lang="en-US"/>
              <a:t>2021-07-20</a:t>
            </a:r>
            <a:endParaRPr lang="en-US" dirty="0"/>
          </a:p>
        </p:txBody>
      </p:sp>
      <p:sp>
        <p:nvSpPr>
          <p:cNvPr id="5" name="Footer Placeholder 4">
            <a:extLst>
              <a:ext uri="{FF2B5EF4-FFF2-40B4-BE49-F238E27FC236}">
                <a16:creationId xmlns:a16="http://schemas.microsoft.com/office/drawing/2014/main" id="{A7EDE427-9C00-DA4A-8341-67C80B1E24B4}"/>
              </a:ext>
            </a:extLst>
          </p:cNvPr>
          <p:cNvSpPr>
            <a:spLocks noGrp="1"/>
          </p:cNvSpPr>
          <p:nvPr>
            <p:ph type="ftr" sz="quarter" idx="3"/>
          </p:nvPr>
        </p:nvSpPr>
        <p:spPr>
          <a:xfrm>
            <a:off x="1841500" y="6470650"/>
            <a:ext cx="8636000" cy="365125"/>
          </a:xfrm>
          <a:prstGeom prst="rect">
            <a:avLst/>
          </a:prstGeom>
        </p:spPr>
        <p:txBody>
          <a:bodyPr vert="horz" lIns="91440" tIns="45720" rIns="91440" bIns="45720" rtlCol="0" anchor="ctr"/>
          <a:lstStyle>
            <a:lvl1pPr algn="ctr">
              <a:defRPr sz="1600">
                <a:solidFill>
                  <a:schemeClr val="bg1"/>
                </a:solidFill>
              </a:defRPr>
            </a:lvl1pPr>
          </a:lstStyle>
          <a:p>
            <a:r>
              <a:rPr lang="zh-CN" altLang="en-US"/>
              <a:t>第十五届</a:t>
            </a:r>
            <a:r>
              <a:rPr lang="en-US" altLang="zh-CN"/>
              <a:t>TeV</a:t>
            </a:r>
            <a:r>
              <a:rPr lang="zh-CN" altLang="en-US"/>
              <a:t>物理工作组学术研讨会</a:t>
            </a:r>
            <a:r>
              <a:rPr lang="en-US" altLang="zh-CN"/>
              <a:t>@</a:t>
            </a:r>
            <a:r>
              <a:rPr lang="zh-CN" altLang="en-US"/>
              <a:t>北京</a:t>
            </a:r>
            <a:endParaRPr lang="en-US" dirty="0"/>
          </a:p>
        </p:txBody>
      </p:sp>
      <p:sp>
        <p:nvSpPr>
          <p:cNvPr id="6" name="Slide Number Placeholder 5">
            <a:extLst>
              <a:ext uri="{FF2B5EF4-FFF2-40B4-BE49-F238E27FC236}">
                <a16:creationId xmlns:a16="http://schemas.microsoft.com/office/drawing/2014/main" id="{45745598-A0F6-8445-99B6-B585B4DDF769}"/>
              </a:ext>
            </a:extLst>
          </p:cNvPr>
          <p:cNvSpPr>
            <a:spLocks noGrp="1"/>
          </p:cNvSpPr>
          <p:nvPr>
            <p:ph type="sldNum" sz="quarter" idx="4"/>
          </p:nvPr>
        </p:nvSpPr>
        <p:spPr>
          <a:xfrm>
            <a:off x="10629900" y="6470650"/>
            <a:ext cx="1155700" cy="365125"/>
          </a:xfrm>
          <a:prstGeom prst="rect">
            <a:avLst/>
          </a:prstGeom>
        </p:spPr>
        <p:txBody>
          <a:bodyPr vert="horz" lIns="91440" tIns="45720" rIns="91440" bIns="45720" rtlCol="0" anchor="ctr"/>
          <a:lstStyle>
            <a:lvl1pPr algn="r">
              <a:defRPr sz="1600">
                <a:solidFill>
                  <a:schemeClr val="bg1"/>
                </a:solidFill>
              </a:defRPr>
            </a:lvl1pPr>
          </a:lstStyle>
          <a:p>
            <a:fld id="{0BDC58B8-C3E4-5642-B659-6F7CE6848348}" type="slidenum">
              <a:rPr lang="en-US" smtClean="0"/>
              <a:pPr/>
              <a:t>‹#›</a:t>
            </a:fld>
            <a:endParaRPr lang="en-US" dirty="0"/>
          </a:p>
        </p:txBody>
      </p:sp>
      <p:pic>
        <p:nvPicPr>
          <p:cNvPr id="19" name="Picture 18">
            <a:extLst>
              <a:ext uri="{FF2B5EF4-FFF2-40B4-BE49-F238E27FC236}">
                <a16:creationId xmlns:a16="http://schemas.microsoft.com/office/drawing/2014/main" id="{42D582E6-BDF5-C94C-AA66-9A56B1B9B5B5}"/>
              </a:ext>
            </a:extLst>
          </p:cNvPr>
          <p:cNvPicPr>
            <a:picLocks noChangeAspect="1"/>
          </p:cNvPicPr>
          <p:nvPr userDrawn="1"/>
        </p:nvPicPr>
        <p:blipFill>
          <a:blip r:embed="rId14"/>
          <a:stretch>
            <a:fillRect/>
          </a:stretch>
        </p:blipFill>
        <p:spPr>
          <a:xfrm>
            <a:off x="9721209" y="103395"/>
            <a:ext cx="1185111" cy="710477"/>
          </a:xfrm>
          <a:prstGeom prst="rect">
            <a:avLst/>
          </a:prstGeom>
        </p:spPr>
      </p:pic>
      <p:pic>
        <p:nvPicPr>
          <p:cNvPr id="20" name="图片 11" descr="untitled副本.png">
            <a:extLst>
              <a:ext uri="{FF2B5EF4-FFF2-40B4-BE49-F238E27FC236}">
                <a16:creationId xmlns:a16="http://schemas.microsoft.com/office/drawing/2014/main" id="{8AE35CBD-50FA-9F4A-B670-75EA298D83E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780138" y="-111904"/>
            <a:ext cx="1472504" cy="114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94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000" kern="1200">
          <a:solidFill>
            <a:srgbClr val="00FDFF"/>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FDFF"/>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0FDFF"/>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FDFF"/>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FDFF"/>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FDFF"/>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8.pn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6.emf"/><Relationship Id="rId5" Type="http://schemas.openxmlformats.org/officeDocument/2006/relationships/oleObject" Target="../embeddings/oleObject1.bin"/><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4.png"/><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emf"/></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431-464B-4C4C-863F-85C761F40700}"/>
              </a:ext>
            </a:extLst>
          </p:cNvPr>
          <p:cNvSpPr>
            <a:spLocks noGrp="1"/>
          </p:cNvSpPr>
          <p:nvPr>
            <p:ph type="ctrTitle"/>
          </p:nvPr>
        </p:nvSpPr>
        <p:spPr/>
        <p:txBody>
          <a:bodyPr>
            <a:normAutofit/>
          </a:bodyPr>
          <a:lstStyle/>
          <a:p>
            <a:r>
              <a:rPr lang="zh-CN" altLang="en-US" dirty="0">
                <a:solidFill>
                  <a:srgbClr val="10FBFE"/>
                </a:solidFill>
                <a:latin typeface="微软雅黑" panose="020B0503020204020204" charset="-122"/>
                <a:ea typeface="微软雅黑" panose="020B0503020204020204" charset="-122"/>
                <a:sym typeface="+mn-ea"/>
              </a:rPr>
              <a:t>悟空号在轨状态及科学成果</a:t>
            </a:r>
            <a:endParaRPr lang="en-US" dirty="0"/>
          </a:p>
        </p:txBody>
      </p:sp>
      <p:sp>
        <p:nvSpPr>
          <p:cNvPr id="3" name="Subtitle 2">
            <a:extLst>
              <a:ext uri="{FF2B5EF4-FFF2-40B4-BE49-F238E27FC236}">
                <a16:creationId xmlns:a16="http://schemas.microsoft.com/office/drawing/2014/main" id="{F8980280-80C0-4F4A-8FC7-47FC5FD7F01B}"/>
              </a:ext>
            </a:extLst>
          </p:cNvPr>
          <p:cNvSpPr>
            <a:spLocks noGrp="1"/>
          </p:cNvSpPr>
          <p:nvPr>
            <p:ph type="subTitle" idx="1"/>
          </p:nvPr>
        </p:nvSpPr>
        <p:spPr>
          <a:xfrm>
            <a:off x="406400" y="4838699"/>
            <a:ext cx="11379200" cy="1504043"/>
          </a:xfrm>
        </p:spPr>
        <p:txBody>
          <a:bodyPr>
            <a:normAutofit/>
          </a:bodyPr>
          <a:lstStyle/>
          <a:p>
            <a:r>
              <a:rPr lang="zh-CN" altLang="en-US" dirty="0"/>
              <a:t>李翔</a:t>
            </a:r>
            <a:endParaRPr lang="en-US" altLang="zh-CN" dirty="0"/>
          </a:p>
          <a:p>
            <a:r>
              <a:rPr lang="zh-CN" altLang="en-US" dirty="0"/>
              <a:t>中国科学院紫金山天文台</a:t>
            </a:r>
            <a:endParaRPr lang="en-US" altLang="zh-CN" dirty="0"/>
          </a:p>
          <a:p>
            <a:r>
              <a:rPr lang="zh-CN" altLang="en-US" dirty="0"/>
              <a:t>（</a:t>
            </a:r>
            <a:r>
              <a:rPr lang="en-US" altLang="zh-CN" dirty="0" err="1"/>
              <a:t>xiangli@pmo.ac.cn</a:t>
            </a:r>
            <a:r>
              <a:rPr lang="zh-CN" altLang="en-US" dirty="0"/>
              <a:t>）</a:t>
            </a:r>
            <a:endParaRPr lang="en-US" dirty="0"/>
          </a:p>
        </p:txBody>
      </p:sp>
      <p:sp>
        <p:nvSpPr>
          <p:cNvPr id="9" name="TextBox 8">
            <a:extLst>
              <a:ext uri="{FF2B5EF4-FFF2-40B4-BE49-F238E27FC236}">
                <a16:creationId xmlns:a16="http://schemas.microsoft.com/office/drawing/2014/main" id="{15BF7338-DA97-8D4A-A768-70555EFCB3D3}"/>
              </a:ext>
            </a:extLst>
          </p:cNvPr>
          <p:cNvSpPr txBox="1"/>
          <p:nvPr/>
        </p:nvSpPr>
        <p:spPr>
          <a:xfrm>
            <a:off x="3273479" y="210055"/>
            <a:ext cx="5018746" cy="830997"/>
          </a:xfrm>
          <a:prstGeom prst="rect">
            <a:avLst/>
          </a:prstGeom>
          <a:noFill/>
        </p:spPr>
        <p:txBody>
          <a:bodyPr wrap="none" rtlCol="0">
            <a:spAutoFit/>
          </a:bodyPr>
          <a:lstStyle/>
          <a:p>
            <a:pPr algn="ctr"/>
            <a:r>
              <a:rPr lang="zh-CN" altLang="en-US" sz="2400" dirty="0">
                <a:solidFill>
                  <a:srgbClr val="FFFF00"/>
                </a:solidFill>
                <a:latin typeface="Microsoft YaHei" panose="020B0503020204020204" pitchFamily="34" charset="-122"/>
                <a:ea typeface="Microsoft YaHei" panose="020B0503020204020204" pitchFamily="34" charset="-122"/>
              </a:rPr>
              <a:t>第十五届</a:t>
            </a:r>
            <a:r>
              <a:rPr lang="en-US" altLang="zh-CN" sz="2400" dirty="0" err="1">
                <a:solidFill>
                  <a:srgbClr val="FFFF00"/>
                </a:solidFill>
                <a:latin typeface="Microsoft YaHei" panose="020B0503020204020204" pitchFamily="34" charset="-122"/>
                <a:ea typeface="Microsoft YaHei" panose="020B0503020204020204" pitchFamily="34" charset="-122"/>
              </a:rPr>
              <a:t>TeV</a:t>
            </a:r>
            <a:r>
              <a:rPr lang="zh-CN" altLang="en-US" sz="2400" dirty="0">
                <a:solidFill>
                  <a:srgbClr val="FFFF00"/>
                </a:solidFill>
                <a:latin typeface="Microsoft YaHei" panose="020B0503020204020204" pitchFamily="34" charset="-122"/>
                <a:ea typeface="Microsoft YaHei" panose="020B0503020204020204" pitchFamily="34" charset="-122"/>
              </a:rPr>
              <a:t>物理工作组学术研讨会</a:t>
            </a:r>
            <a:endParaRPr lang="en-US" altLang="zh-CN" sz="2400" dirty="0">
              <a:solidFill>
                <a:srgbClr val="FFFF00"/>
              </a:solidFill>
              <a:latin typeface="Microsoft YaHei" panose="020B0503020204020204" pitchFamily="34" charset="-122"/>
              <a:ea typeface="Microsoft YaHei" panose="020B0503020204020204" pitchFamily="34" charset="-122"/>
            </a:endParaRPr>
          </a:p>
          <a:p>
            <a:pPr algn="ctr"/>
            <a:r>
              <a:rPr lang="en-US" altLang="zh-CN" sz="2400" dirty="0">
                <a:solidFill>
                  <a:srgbClr val="FFFF00"/>
                </a:solidFill>
                <a:latin typeface="Microsoft YaHei" panose="020B0503020204020204" pitchFamily="34" charset="-122"/>
                <a:ea typeface="Microsoft YaHei" panose="020B0503020204020204" pitchFamily="34" charset="-122"/>
              </a:rPr>
              <a:t>2021.07.18-21@</a:t>
            </a:r>
            <a:r>
              <a:rPr lang="zh-CN" altLang="en-US" sz="2400" dirty="0">
                <a:solidFill>
                  <a:srgbClr val="FFFF00"/>
                </a:solidFill>
                <a:latin typeface="Microsoft YaHei" panose="020B0503020204020204" pitchFamily="34" charset="-122"/>
                <a:ea typeface="Microsoft YaHei" panose="020B0503020204020204" pitchFamily="34" charset="-122"/>
              </a:rPr>
              <a:t>北京</a:t>
            </a:r>
            <a:endParaRPr lang="en-US" sz="2400"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3833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DFF8-E4C5-F446-A60A-7893E122F85D}"/>
              </a:ext>
            </a:extLst>
          </p:cNvPr>
          <p:cNvSpPr>
            <a:spLocks noGrp="1"/>
          </p:cNvSpPr>
          <p:nvPr>
            <p:ph type="title"/>
          </p:nvPr>
        </p:nvSpPr>
        <p:spPr/>
        <p:txBody>
          <a:bodyPr>
            <a:normAutofit/>
          </a:bodyPr>
          <a:lstStyle/>
          <a:p>
            <a:r>
              <a:rPr lang="zh-CN" altLang="en-US" dirty="0"/>
              <a:t>悟空号载荷</a:t>
            </a:r>
            <a:endParaRPr lang="en-US" dirty="0"/>
          </a:p>
        </p:txBody>
      </p:sp>
      <p:sp>
        <p:nvSpPr>
          <p:cNvPr id="3" name="Date Placeholder 2">
            <a:extLst>
              <a:ext uri="{FF2B5EF4-FFF2-40B4-BE49-F238E27FC236}">
                <a16:creationId xmlns:a16="http://schemas.microsoft.com/office/drawing/2014/main" id="{E479CC5E-091A-4540-B0A0-FF85DF78FF1A}"/>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6D35659B-B24D-074B-9DD4-36D003973CD0}"/>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4629E1FD-B6C3-394E-A588-902883B7CD81}"/>
              </a:ext>
            </a:extLst>
          </p:cNvPr>
          <p:cNvSpPr>
            <a:spLocks noGrp="1"/>
          </p:cNvSpPr>
          <p:nvPr>
            <p:ph type="sldNum" sz="quarter" idx="12"/>
          </p:nvPr>
        </p:nvSpPr>
        <p:spPr/>
        <p:txBody>
          <a:bodyPr/>
          <a:lstStyle/>
          <a:p>
            <a:fld id="{0BDC58B8-C3E4-5642-B659-6F7CE6848348}" type="slidenum">
              <a:rPr lang="en-US" smtClean="0"/>
              <a:t>10</a:t>
            </a:fld>
            <a:endParaRPr lang="en-US"/>
          </a:p>
        </p:txBody>
      </p:sp>
      <p:pic>
        <p:nvPicPr>
          <p:cNvPr id="6" name="Picture 14" descr="Payload with satellite panels-03.JPG">
            <a:extLst>
              <a:ext uri="{FF2B5EF4-FFF2-40B4-BE49-F238E27FC236}">
                <a16:creationId xmlns:a16="http://schemas.microsoft.com/office/drawing/2014/main" id="{EC1429FE-F8FD-5141-98FC-9ACD10017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143" y="1413478"/>
            <a:ext cx="7298561" cy="390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7BFEC03A-E7AD-9247-93C3-1FB588D446A2}"/>
              </a:ext>
            </a:extLst>
          </p:cNvPr>
          <p:cNvSpPr txBox="1">
            <a:spLocks noChangeArrowheads="1"/>
          </p:cNvSpPr>
          <p:nvPr/>
        </p:nvSpPr>
        <p:spPr bwMode="auto">
          <a:xfrm>
            <a:off x="675589" y="1609724"/>
            <a:ext cx="1622425" cy="336550"/>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CN" altLang="en-US" sz="1600" dirty="0">
                <a:solidFill>
                  <a:schemeClr val="tx1"/>
                </a:solidFill>
                <a:latin typeface="SimHei" panose="02010609060101010101" pitchFamily="49" charset="-122"/>
                <a:ea typeface="SimHei" panose="02010609060101010101" pitchFamily="49" charset="-122"/>
                <a:sym typeface="宋体" panose="02010600030101010101" pitchFamily="2" charset="-122"/>
              </a:rPr>
              <a:t>塑闪阵列探测器</a:t>
            </a:r>
          </a:p>
        </p:txBody>
      </p:sp>
      <p:sp>
        <p:nvSpPr>
          <p:cNvPr id="8" name="Text Box 5">
            <a:extLst>
              <a:ext uri="{FF2B5EF4-FFF2-40B4-BE49-F238E27FC236}">
                <a16:creationId xmlns:a16="http://schemas.microsoft.com/office/drawing/2014/main" id="{4E8E6FF7-2BBC-A54C-9E2D-050E7FCB6A1F}"/>
              </a:ext>
            </a:extLst>
          </p:cNvPr>
          <p:cNvSpPr txBox="1">
            <a:spLocks noChangeArrowheads="1"/>
          </p:cNvSpPr>
          <p:nvPr/>
        </p:nvSpPr>
        <p:spPr bwMode="auto">
          <a:xfrm>
            <a:off x="7840764" y="1724365"/>
            <a:ext cx="1458913" cy="3365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CN" altLang="en-US" sz="1600" dirty="0">
                <a:solidFill>
                  <a:schemeClr val="tx1"/>
                </a:solidFill>
                <a:latin typeface="SimHei" panose="02010609060101010101" pitchFamily="49" charset="-122"/>
                <a:ea typeface="SimHei" panose="02010609060101010101" pitchFamily="49" charset="-122"/>
                <a:sym typeface="宋体" panose="02010600030101010101" pitchFamily="2" charset="-122"/>
              </a:rPr>
              <a:t>硅径迹探测器</a:t>
            </a:r>
          </a:p>
        </p:txBody>
      </p:sp>
      <p:cxnSp>
        <p:nvCxnSpPr>
          <p:cNvPr id="9" name="Straight Arrow Connector 8">
            <a:extLst>
              <a:ext uri="{FF2B5EF4-FFF2-40B4-BE49-F238E27FC236}">
                <a16:creationId xmlns:a16="http://schemas.microsoft.com/office/drawing/2014/main" id="{EA2A9449-DAD5-8F45-8BEE-79B26B4A15FA}"/>
              </a:ext>
            </a:extLst>
          </p:cNvPr>
          <p:cNvCxnSpPr>
            <a:cxnSpLocks noChangeShapeType="1"/>
            <a:endCxn id="10" idx="3"/>
          </p:cNvCxnSpPr>
          <p:nvPr/>
        </p:nvCxnSpPr>
        <p:spPr bwMode="auto">
          <a:xfrm flipH="1" flipV="1">
            <a:off x="1971383" y="2431370"/>
            <a:ext cx="2737369" cy="1024485"/>
          </a:xfrm>
          <a:prstGeom prst="straightConnector1">
            <a:avLst/>
          </a:prstGeom>
          <a:noFill/>
          <a:ln w="38100">
            <a:solidFill>
              <a:srgbClr val="FF0000"/>
            </a:solidFill>
            <a:round/>
            <a:headEnd type="triangle" w="med" len="med"/>
          </a:ln>
          <a:effectLst>
            <a:outerShdw blurRad="63500" dist="20000" dir="5400000" rotWithShape="0">
              <a:srgbClr val="000000">
                <a:alpha val="37999"/>
              </a:srgbClr>
            </a:outerShdw>
          </a:effectLst>
        </p:spPr>
      </p:cxnSp>
      <p:sp>
        <p:nvSpPr>
          <p:cNvPr id="10" name="Text Box 5">
            <a:extLst>
              <a:ext uri="{FF2B5EF4-FFF2-40B4-BE49-F238E27FC236}">
                <a16:creationId xmlns:a16="http://schemas.microsoft.com/office/drawing/2014/main" id="{F76417C1-AF43-F84B-9AE3-1F6BC396CFB0}"/>
              </a:ext>
            </a:extLst>
          </p:cNvPr>
          <p:cNvSpPr txBox="1">
            <a:spLocks noChangeArrowheads="1"/>
          </p:cNvSpPr>
          <p:nvPr/>
        </p:nvSpPr>
        <p:spPr bwMode="auto">
          <a:xfrm>
            <a:off x="733133" y="2262093"/>
            <a:ext cx="1238250"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zh-CN" sz="1600" dirty="0">
                <a:latin typeface="SimHei" panose="02010609060101010101" pitchFamily="49" charset="-122"/>
                <a:ea typeface="SimHei" panose="02010609060101010101" pitchFamily="49" charset="-122"/>
                <a:cs typeface="宋体" panose="02010600030101010101" pitchFamily="2" charset="-122"/>
                <a:sym typeface="+mn-ea"/>
              </a:rPr>
              <a:t>BGO</a:t>
            </a:r>
            <a:r>
              <a:rPr lang="zh-CN" altLang="en-US" sz="1600" dirty="0">
                <a:latin typeface="SimHei" panose="02010609060101010101" pitchFamily="49" charset="-122"/>
                <a:ea typeface="SimHei" panose="02010609060101010101" pitchFamily="49" charset="-122"/>
                <a:cs typeface="宋体" panose="02010600030101010101" pitchFamily="2" charset="-122"/>
                <a:sym typeface="+mn-ea"/>
              </a:rPr>
              <a:t>量能器</a:t>
            </a:r>
            <a:endParaRPr lang="fr-FR" altLang="zh-CN" sz="1600" dirty="0">
              <a:latin typeface="SimHei" panose="02010609060101010101" pitchFamily="49" charset="-122"/>
              <a:ea typeface="SimHei" panose="02010609060101010101" pitchFamily="49" charset="-122"/>
              <a:cs typeface="宋体" panose="02010600030101010101" pitchFamily="2" charset="-122"/>
              <a:sym typeface="+mn-ea"/>
            </a:endParaRPr>
          </a:p>
        </p:txBody>
      </p:sp>
      <p:sp>
        <p:nvSpPr>
          <p:cNvPr id="11" name="Text Box 5">
            <a:extLst>
              <a:ext uri="{FF2B5EF4-FFF2-40B4-BE49-F238E27FC236}">
                <a16:creationId xmlns:a16="http://schemas.microsoft.com/office/drawing/2014/main" id="{9E476452-E2C8-DF48-9468-E8BE19E34804}"/>
              </a:ext>
            </a:extLst>
          </p:cNvPr>
          <p:cNvSpPr txBox="1">
            <a:spLocks noChangeArrowheads="1"/>
          </p:cNvSpPr>
          <p:nvPr/>
        </p:nvSpPr>
        <p:spPr bwMode="auto">
          <a:xfrm>
            <a:off x="3959275" y="5151447"/>
            <a:ext cx="1304925" cy="3381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spAutoFit/>
          </a:bodyPr>
          <a:lstStyle/>
          <a:p>
            <a:pPr algn="ctr"/>
            <a:r>
              <a:rPr lang="zh-CN" altLang="en-US" sz="1600" dirty="0">
                <a:solidFill>
                  <a:schemeClr val="tx1"/>
                </a:solidFill>
                <a:latin typeface="SimHei" panose="02010609060101010101" pitchFamily="49" charset="-122"/>
                <a:ea typeface="SimHei" panose="02010609060101010101" pitchFamily="49" charset="-122"/>
                <a:sym typeface="宋体" panose="02010600030101010101" pitchFamily="2" charset="-122"/>
              </a:rPr>
              <a:t>中子探测器</a:t>
            </a:r>
          </a:p>
        </p:txBody>
      </p:sp>
      <p:cxnSp>
        <p:nvCxnSpPr>
          <p:cNvPr id="12" name="Straight Arrow Connector 11">
            <a:extLst>
              <a:ext uri="{FF2B5EF4-FFF2-40B4-BE49-F238E27FC236}">
                <a16:creationId xmlns:a16="http://schemas.microsoft.com/office/drawing/2014/main" id="{241CCA43-BAE1-6245-B80F-D8D50E68A5D8}"/>
              </a:ext>
            </a:extLst>
          </p:cNvPr>
          <p:cNvCxnSpPr>
            <a:cxnSpLocks noChangeShapeType="1"/>
          </p:cNvCxnSpPr>
          <p:nvPr/>
        </p:nvCxnSpPr>
        <p:spPr bwMode="auto">
          <a:xfrm flipH="1">
            <a:off x="4611737" y="4363659"/>
            <a:ext cx="246063" cy="735815"/>
          </a:xfrm>
          <a:prstGeom prst="straightConnector1">
            <a:avLst/>
          </a:prstGeom>
          <a:noFill/>
          <a:ln w="38100">
            <a:solidFill>
              <a:srgbClr val="FF0000"/>
            </a:solidFill>
            <a:round/>
            <a:headEnd type="triangle" w="med" len="med"/>
          </a:ln>
          <a:effectLst>
            <a:outerShdw blurRad="63500" dist="20000" dir="5400000" rotWithShape="0">
              <a:srgbClr val="000000">
                <a:alpha val="37999"/>
              </a:srgbClr>
            </a:outerShdw>
          </a:effectLst>
        </p:spPr>
      </p:cxnSp>
      <p:cxnSp>
        <p:nvCxnSpPr>
          <p:cNvPr id="13" name="Straight Arrow Connector 12">
            <a:extLst>
              <a:ext uri="{FF2B5EF4-FFF2-40B4-BE49-F238E27FC236}">
                <a16:creationId xmlns:a16="http://schemas.microsoft.com/office/drawing/2014/main" id="{7D32679D-6F4C-DA4F-9A92-CBA7DD92D390}"/>
              </a:ext>
            </a:extLst>
          </p:cNvPr>
          <p:cNvCxnSpPr>
            <a:cxnSpLocks noChangeShapeType="1"/>
          </p:cNvCxnSpPr>
          <p:nvPr/>
        </p:nvCxnSpPr>
        <p:spPr bwMode="auto">
          <a:xfrm flipV="1">
            <a:off x="6356318" y="2060915"/>
            <a:ext cx="1330972" cy="621434"/>
          </a:xfrm>
          <a:prstGeom prst="straightConnector1">
            <a:avLst/>
          </a:prstGeom>
          <a:noFill/>
          <a:ln w="38100">
            <a:solidFill>
              <a:srgbClr val="FF0000"/>
            </a:solidFill>
            <a:round/>
            <a:headEnd type="triangle" w="med" len="med"/>
          </a:ln>
          <a:effectLst>
            <a:outerShdw blurRad="63500" dist="20000" dir="5400000" rotWithShape="0">
              <a:srgbClr val="000000">
                <a:alpha val="37999"/>
              </a:srgbClr>
            </a:outerShdw>
          </a:effectLst>
        </p:spPr>
      </p:cxnSp>
      <p:cxnSp>
        <p:nvCxnSpPr>
          <p:cNvPr id="14" name="Straight Arrow Connector 13">
            <a:extLst>
              <a:ext uri="{FF2B5EF4-FFF2-40B4-BE49-F238E27FC236}">
                <a16:creationId xmlns:a16="http://schemas.microsoft.com/office/drawing/2014/main" id="{0ECCA419-F93E-4E4E-B99C-71FC4CDD3FCB}"/>
              </a:ext>
            </a:extLst>
          </p:cNvPr>
          <p:cNvCxnSpPr>
            <a:cxnSpLocks noChangeShapeType="1"/>
            <a:endCxn id="7" idx="3"/>
          </p:cNvCxnSpPr>
          <p:nvPr/>
        </p:nvCxnSpPr>
        <p:spPr bwMode="auto">
          <a:xfrm flipH="1" flipV="1">
            <a:off x="2298014" y="1777999"/>
            <a:ext cx="1320935" cy="593633"/>
          </a:xfrm>
          <a:prstGeom prst="straightConnector1">
            <a:avLst/>
          </a:prstGeom>
          <a:noFill/>
          <a:ln w="38100">
            <a:solidFill>
              <a:srgbClr val="FF0000"/>
            </a:solidFill>
            <a:round/>
            <a:headEnd type="triangle" w="med" len="med"/>
          </a:ln>
          <a:effectLst>
            <a:outerShdw blurRad="63500" dist="20000" dir="5400000" rotWithShape="0">
              <a:srgbClr val="000000">
                <a:alpha val="37999"/>
              </a:srgbClr>
            </a:outerShdw>
          </a:effectLst>
        </p:spPr>
      </p:cxnSp>
      <p:sp>
        <p:nvSpPr>
          <p:cNvPr id="15" name="TextBox 5">
            <a:extLst>
              <a:ext uri="{FF2B5EF4-FFF2-40B4-BE49-F238E27FC236}">
                <a16:creationId xmlns:a16="http://schemas.microsoft.com/office/drawing/2014/main" id="{83443A6E-4285-9D4F-BB44-FAC55CA673BF}"/>
              </a:ext>
            </a:extLst>
          </p:cNvPr>
          <p:cNvSpPr txBox="1">
            <a:spLocks noChangeArrowheads="1"/>
          </p:cNvSpPr>
          <p:nvPr/>
        </p:nvSpPr>
        <p:spPr bwMode="auto">
          <a:xfrm>
            <a:off x="284609" y="5571786"/>
            <a:ext cx="11468334" cy="707886"/>
          </a:xfrm>
          <a:prstGeom prst="rect">
            <a:avLst/>
          </a:prstGeom>
          <a:noFill/>
          <a:ln w="9525">
            <a:noFill/>
            <a:miter lim="800000"/>
          </a:ln>
        </p:spPr>
        <p:txBody>
          <a:bodyPr wrap="square">
            <a:spAutoFit/>
          </a:bodyPr>
          <a:lstStyle/>
          <a:p>
            <a:pPr algn="ctr"/>
            <a:r>
              <a:rPr lang="zh-CN" altLang="en-US"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钨板（伽马转换）</a:t>
            </a:r>
            <a:r>
              <a:rPr lang="en-US" altLang="zh-CN"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 </a:t>
            </a:r>
            <a:r>
              <a:rPr lang="zh-CN" altLang="en-US"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厚量能器</a:t>
            </a:r>
            <a:r>
              <a:rPr lang="en-US" altLang="zh-CN"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 (</a:t>
            </a:r>
            <a:r>
              <a:rPr lang="zh-CN" altLang="en-US"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共</a:t>
            </a:r>
            <a:r>
              <a:rPr lang="en-US" altLang="zh-CN"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33 X</a:t>
            </a:r>
            <a:r>
              <a:rPr lang="en-US" altLang="zh-CN" sz="2000" baseline="-25000" dirty="0">
                <a:solidFill>
                  <a:srgbClr val="76D6FF"/>
                </a:solidFill>
                <a:latin typeface="Trebuchet MS" panose="020B0703020202090204" pitchFamily="34" charset="0"/>
                <a:ea typeface="黑体" panose="02010609060101010101" pitchFamily="49" charset="-122"/>
                <a:sym typeface="宋体" panose="02010600030101010101" pitchFamily="2" charset="-122"/>
              </a:rPr>
              <a:t>0</a:t>
            </a:r>
            <a:r>
              <a:rPr lang="en-US" altLang="zh-CN"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 + </a:t>
            </a:r>
            <a:r>
              <a:rPr lang="zh-CN" altLang="en-US"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精确的径迹测量</a:t>
            </a:r>
            <a:r>
              <a:rPr lang="en-US" altLang="zh-CN"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 + </a:t>
            </a:r>
            <a:r>
              <a:rPr lang="zh-CN" altLang="en-US"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精确的电荷测量</a:t>
            </a:r>
            <a:r>
              <a:rPr lang="en-US" altLang="zh-CN"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 + </a:t>
            </a:r>
            <a:r>
              <a:rPr lang="zh-CN" altLang="en-US"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高粒子鉴别本领 </a:t>
            </a:r>
            <a:r>
              <a:rPr lang="en-US" altLang="zh-CN" sz="2000" dirty="0">
                <a:solidFill>
                  <a:srgbClr val="76D6FF"/>
                </a:solidFill>
                <a:latin typeface="Trebuchet MS" panose="020B0703020202090204" pitchFamily="34" charset="0"/>
                <a:ea typeface="黑体" panose="02010609060101010101" pitchFamily="49" charset="-122"/>
                <a:sym typeface="宋体" panose="02010600030101010101" pitchFamily="2" charset="-122"/>
              </a:rPr>
              <a:t>➠ </a:t>
            </a:r>
          </a:p>
          <a:p>
            <a:pPr algn="ctr"/>
            <a:r>
              <a:rPr lang="zh-CN" altLang="en-US" sz="2000" dirty="0">
                <a:solidFill>
                  <a:srgbClr val="FFFF00"/>
                </a:solidFill>
                <a:latin typeface="Trebuchet MS" panose="020B0703020202090204" pitchFamily="34" charset="0"/>
                <a:ea typeface="黑体" panose="02010609060101010101" pitchFamily="49" charset="-122"/>
                <a:sym typeface="宋体" panose="02010600030101010101" pitchFamily="2" charset="-122"/>
              </a:rPr>
              <a:t>高空间分辨和高能量分辨的高能电子、</a:t>
            </a:r>
            <a:r>
              <a:rPr lang="en-US" altLang="zh-CN" sz="2000" dirty="0">
                <a:solidFill>
                  <a:srgbClr val="FFFF00"/>
                </a:solidFill>
                <a:latin typeface="Trebuchet MS" panose="020B0703020202090204" pitchFamily="34" charset="0"/>
                <a:ea typeface="黑体" panose="02010609060101010101" pitchFamily="49" charset="-122"/>
                <a:sym typeface="宋体" panose="02010600030101010101" pitchFamily="2" charset="-122"/>
              </a:rPr>
              <a:t> </a:t>
            </a:r>
            <a:r>
              <a:rPr lang="el-GR" altLang="zh-CN" sz="2000" dirty="0">
                <a:solidFill>
                  <a:srgbClr val="FFFF00"/>
                </a:solidFill>
                <a:latin typeface="Trebuchet MS" panose="020B0703020202090204" pitchFamily="34" charset="0"/>
                <a:ea typeface="黑体" panose="02010609060101010101" pitchFamily="49" charset="-122"/>
                <a:sym typeface="Symbol" pitchFamily="2" charset="2"/>
              </a:rPr>
              <a:t></a:t>
            </a:r>
            <a:r>
              <a:rPr lang="zh-CN" altLang="en-US" sz="2000" dirty="0">
                <a:solidFill>
                  <a:srgbClr val="FFFF00"/>
                </a:solidFill>
                <a:latin typeface="Trebuchet MS" panose="020B0703020202090204" pitchFamily="34" charset="0"/>
                <a:ea typeface="黑体" panose="02010609060101010101" pitchFamily="49" charset="-122"/>
                <a:sym typeface="宋体" panose="02010600030101010101" pitchFamily="2" charset="-122"/>
              </a:rPr>
              <a:t>射线、宇宙线望远镜</a:t>
            </a:r>
            <a:endParaRPr lang="en-US" altLang="zh-CN" sz="2000" dirty="0">
              <a:solidFill>
                <a:srgbClr val="FFFF00"/>
              </a:solidFill>
              <a:latin typeface="Trebuchet MS" panose="020B0703020202090204" pitchFamily="34" charset="0"/>
              <a:ea typeface="黑体" panose="02010609060101010101" pitchFamily="49" charset="-122"/>
              <a:sym typeface="宋体" panose="02010600030101010101" pitchFamily="2" charset="-122"/>
            </a:endParaRPr>
          </a:p>
        </p:txBody>
      </p:sp>
      <p:sp>
        <p:nvSpPr>
          <p:cNvPr id="31" name="TextBox 30">
            <a:extLst>
              <a:ext uri="{FF2B5EF4-FFF2-40B4-BE49-F238E27FC236}">
                <a16:creationId xmlns:a16="http://schemas.microsoft.com/office/drawing/2014/main" id="{221454E3-948B-1B43-B42C-4B49A956A4B4}"/>
              </a:ext>
            </a:extLst>
          </p:cNvPr>
          <p:cNvSpPr txBox="1"/>
          <p:nvPr/>
        </p:nvSpPr>
        <p:spPr>
          <a:xfrm>
            <a:off x="8845594" y="2455606"/>
            <a:ext cx="2736806" cy="2308324"/>
          </a:xfrm>
          <a:prstGeom prst="rect">
            <a:avLst/>
          </a:prstGeom>
          <a:noFill/>
        </p:spPr>
        <p:txBody>
          <a:bodyPr wrap="square" rtlCol="0">
            <a:spAutoFit/>
          </a:bodyPr>
          <a:lstStyle/>
          <a:p>
            <a:r>
              <a:rPr lang="zh-CN" altLang="en-US" sz="2400" b="1" dirty="0">
                <a:solidFill>
                  <a:schemeClr val="bg1"/>
                </a:solidFill>
              </a:rPr>
              <a:t>入射粒子的四大物理属性（对象）</a:t>
            </a:r>
            <a:endParaRPr lang="en-US" altLang="zh-CN" sz="2400" b="1" dirty="0">
              <a:solidFill>
                <a:schemeClr val="bg1"/>
              </a:solidFill>
            </a:endParaRPr>
          </a:p>
          <a:p>
            <a:pPr marL="914400" lvl="1" indent="-457200">
              <a:buFont typeface="Wingdings" pitchFamily="2" charset="2"/>
              <a:buChar char="v"/>
            </a:pPr>
            <a:r>
              <a:rPr lang="zh-CN" altLang="en-US" sz="2400" b="1" dirty="0">
                <a:solidFill>
                  <a:srgbClr val="FFFF00"/>
                </a:solidFill>
              </a:rPr>
              <a:t>能量</a:t>
            </a:r>
            <a:endParaRPr lang="en-US" altLang="zh-CN" sz="2400" b="1" dirty="0">
              <a:solidFill>
                <a:srgbClr val="FFFF00"/>
              </a:solidFill>
            </a:endParaRPr>
          </a:p>
          <a:p>
            <a:pPr marL="914400" lvl="1" indent="-457200">
              <a:buFont typeface="Wingdings" pitchFamily="2" charset="2"/>
              <a:buChar char="v"/>
            </a:pPr>
            <a:r>
              <a:rPr lang="zh-CN" altLang="en-US" sz="2400" b="1" dirty="0">
                <a:solidFill>
                  <a:srgbClr val="FFFF00"/>
                </a:solidFill>
              </a:rPr>
              <a:t>方向</a:t>
            </a:r>
            <a:endParaRPr lang="en-US" altLang="zh-CN" sz="2400" b="1" dirty="0">
              <a:solidFill>
                <a:srgbClr val="FFFF00"/>
              </a:solidFill>
            </a:endParaRPr>
          </a:p>
          <a:p>
            <a:pPr marL="914400" lvl="1" indent="-457200">
              <a:buFont typeface="Wingdings" pitchFamily="2" charset="2"/>
              <a:buChar char="v"/>
            </a:pPr>
            <a:r>
              <a:rPr lang="zh-CN" altLang="en-US" sz="2400" b="1" dirty="0">
                <a:solidFill>
                  <a:srgbClr val="FFFF00"/>
                </a:solidFill>
              </a:rPr>
              <a:t>种类</a:t>
            </a:r>
            <a:endParaRPr lang="en-US" altLang="zh-CN" sz="2400" b="1" dirty="0">
              <a:solidFill>
                <a:srgbClr val="FFFF00"/>
              </a:solidFill>
            </a:endParaRPr>
          </a:p>
          <a:p>
            <a:pPr marL="914400" lvl="1" indent="-457200">
              <a:buFont typeface="Wingdings" pitchFamily="2" charset="2"/>
              <a:buChar char="v"/>
            </a:pPr>
            <a:r>
              <a:rPr lang="zh-CN" altLang="en-US" sz="2400" b="1" dirty="0">
                <a:solidFill>
                  <a:srgbClr val="FFFF00"/>
                </a:solidFill>
              </a:rPr>
              <a:t>电荷</a:t>
            </a:r>
            <a:endParaRPr lang="en-US" sz="2400" b="1" dirty="0">
              <a:solidFill>
                <a:srgbClr val="FFFF00"/>
              </a:solidFill>
            </a:endParaRPr>
          </a:p>
        </p:txBody>
      </p:sp>
    </p:spTree>
    <p:extLst>
      <p:ext uri="{BB962C8B-B14F-4D97-AF65-F5344CB8AC3E}">
        <p14:creationId xmlns:p14="http://schemas.microsoft.com/office/powerpoint/2010/main" val="381090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4DD4-25D6-3E4D-8718-3F596298444A}"/>
              </a:ext>
            </a:extLst>
          </p:cNvPr>
          <p:cNvSpPr>
            <a:spLocks noGrp="1"/>
          </p:cNvSpPr>
          <p:nvPr>
            <p:ph type="title"/>
          </p:nvPr>
        </p:nvSpPr>
        <p:spPr/>
        <p:txBody>
          <a:bodyPr/>
          <a:lstStyle/>
          <a:p>
            <a:r>
              <a:rPr lang="zh-CN" altLang="en-US" dirty="0"/>
              <a:t>粒子鉴别</a:t>
            </a:r>
            <a:endParaRPr lang="en-US" dirty="0"/>
          </a:p>
        </p:txBody>
      </p:sp>
      <p:sp>
        <p:nvSpPr>
          <p:cNvPr id="3" name="Date Placeholder 2">
            <a:extLst>
              <a:ext uri="{FF2B5EF4-FFF2-40B4-BE49-F238E27FC236}">
                <a16:creationId xmlns:a16="http://schemas.microsoft.com/office/drawing/2014/main" id="{07811937-3174-0F48-9E64-2BAF2A74A77F}"/>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3E5ED821-443A-AC46-B881-E420F535E8B2}"/>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724D817A-5E4C-1A4B-9206-FF21F50F5456}"/>
              </a:ext>
            </a:extLst>
          </p:cNvPr>
          <p:cNvSpPr>
            <a:spLocks noGrp="1"/>
          </p:cNvSpPr>
          <p:nvPr>
            <p:ph type="sldNum" sz="quarter" idx="12"/>
          </p:nvPr>
        </p:nvSpPr>
        <p:spPr/>
        <p:txBody>
          <a:bodyPr/>
          <a:lstStyle/>
          <a:p>
            <a:fld id="{0BDC58B8-C3E4-5642-B659-6F7CE6848348}" type="slidenum">
              <a:rPr lang="en-US" smtClean="0"/>
              <a:t>11</a:t>
            </a:fld>
            <a:endParaRPr lang="en-US"/>
          </a:p>
        </p:txBody>
      </p:sp>
      <p:grpSp>
        <p:nvGrpSpPr>
          <p:cNvPr id="6" name="组合 2">
            <a:extLst>
              <a:ext uri="{FF2B5EF4-FFF2-40B4-BE49-F238E27FC236}">
                <a16:creationId xmlns:a16="http://schemas.microsoft.com/office/drawing/2014/main" id="{C9CDEFFE-B69B-1640-B8F7-20DE9CDE970A}"/>
              </a:ext>
            </a:extLst>
          </p:cNvPr>
          <p:cNvGrpSpPr>
            <a:grpSpLocks/>
          </p:cNvGrpSpPr>
          <p:nvPr/>
        </p:nvGrpSpPr>
        <p:grpSpPr bwMode="auto">
          <a:xfrm>
            <a:off x="1841500" y="1357174"/>
            <a:ext cx="8720138" cy="5200650"/>
            <a:chOff x="487" y="1839"/>
            <a:chExt cx="13733" cy="8191"/>
          </a:xfrm>
        </p:grpSpPr>
        <p:pic>
          <p:nvPicPr>
            <p:cNvPr id="7" name="图片 3">
              <a:extLst>
                <a:ext uri="{FF2B5EF4-FFF2-40B4-BE49-F238E27FC236}">
                  <a16:creationId xmlns:a16="http://schemas.microsoft.com/office/drawing/2014/main" id="{B29BC74E-A558-8C46-B6F5-ED94E0730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 y="2677"/>
              <a:ext cx="4265" cy="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id="{42AB8E51-462F-EC43-B874-3D2BCDC9E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 y="2725"/>
              <a:ext cx="4260" cy="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a:extLst>
                <a:ext uri="{FF2B5EF4-FFF2-40B4-BE49-F238E27FC236}">
                  <a16:creationId xmlns:a16="http://schemas.microsoft.com/office/drawing/2014/main" id="{636AA6AF-C914-444B-B646-37C395EEB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 y="2695"/>
              <a:ext cx="4260" cy="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17">
              <a:extLst>
                <a:ext uri="{FF2B5EF4-FFF2-40B4-BE49-F238E27FC236}">
                  <a16:creationId xmlns:a16="http://schemas.microsoft.com/office/drawing/2014/main" id="{DA8A47EE-9D23-CD46-AE12-5ABF46780F88}"/>
                </a:ext>
              </a:extLst>
            </p:cNvPr>
            <p:cNvCxnSpPr/>
            <p:nvPr/>
          </p:nvCxnSpPr>
          <p:spPr>
            <a:xfrm>
              <a:off x="2777" y="2792"/>
              <a:ext cx="128" cy="3405"/>
            </a:xfrm>
            <a:prstGeom prst="line">
              <a:avLst/>
            </a:prstGeom>
            <a:ln w="19050">
              <a:solidFill>
                <a:srgbClr val="333300"/>
              </a:solidFill>
            </a:ln>
          </p:spPr>
          <p:style>
            <a:lnRef idx="1">
              <a:schemeClr val="accent1"/>
            </a:lnRef>
            <a:fillRef idx="0">
              <a:schemeClr val="accent1"/>
            </a:fillRef>
            <a:effectRef idx="0">
              <a:schemeClr val="accent1"/>
            </a:effectRef>
            <a:fontRef idx="minor">
              <a:schemeClr val="tx1"/>
            </a:fontRef>
          </p:style>
        </p:cxnSp>
        <p:cxnSp>
          <p:nvCxnSpPr>
            <p:cNvPr id="11" name="直接连接符 18">
              <a:extLst>
                <a:ext uri="{FF2B5EF4-FFF2-40B4-BE49-F238E27FC236}">
                  <a16:creationId xmlns:a16="http://schemas.microsoft.com/office/drawing/2014/main" id="{EB970AD1-ADAC-5C43-B461-937BF47D9F5A}"/>
                </a:ext>
              </a:extLst>
            </p:cNvPr>
            <p:cNvCxnSpPr/>
            <p:nvPr/>
          </p:nvCxnSpPr>
          <p:spPr>
            <a:xfrm flipH="1">
              <a:off x="1080" y="6535"/>
              <a:ext cx="2605" cy="3495"/>
            </a:xfrm>
            <a:prstGeom prst="line">
              <a:avLst/>
            </a:prstGeom>
            <a:ln w="19050">
              <a:solidFill>
                <a:srgbClr val="333300"/>
              </a:solidFill>
            </a:ln>
          </p:spPr>
          <p:style>
            <a:lnRef idx="1">
              <a:schemeClr val="accent1"/>
            </a:lnRef>
            <a:fillRef idx="0">
              <a:schemeClr val="accent1"/>
            </a:fillRef>
            <a:effectRef idx="0">
              <a:schemeClr val="accent1"/>
            </a:effectRef>
            <a:fontRef idx="minor">
              <a:schemeClr val="tx1"/>
            </a:fontRef>
          </p:style>
        </p:cxnSp>
        <p:cxnSp>
          <p:nvCxnSpPr>
            <p:cNvPr id="12" name="直接连接符 20">
              <a:extLst>
                <a:ext uri="{FF2B5EF4-FFF2-40B4-BE49-F238E27FC236}">
                  <a16:creationId xmlns:a16="http://schemas.microsoft.com/office/drawing/2014/main" id="{C909CB9E-CFF0-A044-B28C-3FCE68D83B21}"/>
                </a:ext>
              </a:extLst>
            </p:cNvPr>
            <p:cNvCxnSpPr/>
            <p:nvPr/>
          </p:nvCxnSpPr>
          <p:spPr>
            <a:xfrm flipH="1">
              <a:off x="6860" y="6535"/>
              <a:ext cx="1200" cy="3435"/>
            </a:xfrm>
            <a:prstGeom prst="line">
              <a:avLst/>
            </a:prstGeom>
            <a:ln w="19050">
              <a:solidFill>
                <a:srgbClr val="333300"/>
              </a:solidFill>
            </a:ln>
          </p:spPr>
          <p:style>
            <a:lnRef idx="1">
              <a:schemeClr val="accent1"/>
            </a:lnRef>
            <a:fillRef idx="0">
              <a:schemeClr val="accent1"/>
            </a:fillRef>
            <a:effectRef idx="0">
              <a:schemeClr val="accent1"/>
            </a:effectRef>
            <a:fontRef idx="minor">
              <a:schemeClr val="tx1"/>
            </a:fontRef>
          </p:style>
        </p:cxnSp>
        <p:cxnSp>
          <p:nvCxnSpPr>
            <p:cNvPr id="13" name="直接连接符 22">
              <a:extLst>
                <a:ext uri="{FF2B5EF4-FFF2-40B4-BE49-F238E27FC236}">
                  <a16:creationId xmlns:a16="http://schemas.microsoft.com/office/drawing/2014/main" id="{940A9059-D63F-414F-A690-0424B04AE0BA}"/>
                </a:ext>
              </a:extLst>
            </p:cNvPr>
            <p:cNvCxnSpPr/>
            <p:nvPr/>
          </p:nvCxnSpPr>
          <p:spPr>
            <a:xfrm flipH="1">
              <a:off x="12757" y="6535"/>
              <a:ext cx="120" cy="3413"/>
            </a:xfrm>
            <a:prstGeom prst="line">
              <a:avLst/>
            </a:prstGeom>
            <a:ln w="19050">
              <a:solidFill>
                <a:srgbClr val="333300"/>
              </a:solidFill>
            </a:ln>
          </p:spPr>
          <p:style>
            <a:lnRef idx="1">
              <a:schemeClr val="accent1"/>
            </a:lnRef>
            <a:fillRef idx="0">
              <a:schemeClr val="accent1"/>
            </a:fillRef>
            <a:effectRef idx="0">
              <a:schemeClr val="accent1"/>
            </a:effectRef>
            <a:fontRef idx="minor">
              <a:schemeClr val="tx1"/>
            </a:fontRef>
          </p:style>
        </p:cxnSp>
        <p:cxnSp>
          <p:nvCxnSpPr>
            <p:cNvPr id="14" name="直接连接符 23">
              <a:extLst>
                <a:ext uri="{FF2B5EF4-FFF2-40B4-BE49-F238E27FC236}">
                  <a16:creationId xmlns:a16="http://schemas.microsoft.com/office/drawing/2014/main" id="{2FDE5CD2-28AB-684D-9F36-AD2FC477FC4C}"/>
                </a:ext>
              </a:extLst>
            </p:cNvPr>
            <p:cNvCxnSpPr/>
            <p:nvPr/>
          </p:nvCxnSpPr>
          <p:spPr>
            <a:xfrm flipH="1">
              <a:off x="7415" y="3132"/>
              <a:ext cx="350" cy="3313"/>
            </a:xfrm>
            <a:prstGeom prst="line">
              <a:avLst/>
            </a:prstGeom>
            <a:ln w="19050">
              <a:solidFill>
                <a:srgbClr val="333300"/>
              </a:solidFill>
            </a:ln>
          </p:spPr>
          <p:style>
            <a:lnRef idx="1">
              <a:schemeClr val="accent1"/>
            </a:lnRef>
            <a:fillRef idx="0">
              <a:schemeClr val="accent1"/>
            </a:fillRef>
            <a:effectRef idx="0">
              <a:schemeClr val="accent1"/>
            </a:effectRef>
            <a:fontRef idx="minor">
              <a:schemeClr val="tx1"/>
            </a:fontRef>
          </p:style>
        </p:cxnSp>
        <p:cxnSp>
          <p:nvCxnSpPr>
            <p:cNvPr id="15" name="直接箭头连接符 32">
              <a:extLst>
                <a:ext uri="{FF2B5EF4-FFF2-40B4-BE49-F238E27FC236}">
                  <a16:creationId xmlns:a16="http://schemas.microsoft.com/office/drawing/2014/main" id="{408D33B2-5F65-5941-A85C-C4451818EB0D}"/>
                </a:ext>
              </a:extLst>
            </p:cNvPr>
            <p:cNvCxnSpPr/>
            <p:nvPr/>
          </p:nvCxnSpPr>
          <p:spPr>
            <a:xfrm flipH="1">
              <a:off x="12982" y="6195"/>
              <a:ext cx="263" cy="48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34">
              <a:extLst>
                <a:ext uri="{FF2B5EF4-FFF2-40B4-BE49-F238E27FC236}">
                  <a16:creationId xmlns:a16="http://schemas.microsoft.com/office/drawing/2014/main" id="{B71001E4-3037-AC4C-BFCB-F1D92B3A8AE7}"/>
                </a:ext>
              </a:extLst>
            </p:cNvPr>
            <p:cNvCxnSpPr/>
            <p:nvPr/>
          </p:nvCxnSpPr>
          <p:spPr>
            <a:xfrm flipH="1">
              <a:off x="12875" y="2879"/>
              <a:ext cx="265" cy="48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35">
              <a:extLst>
                <a:ext uri="{FF2B5EF4-FFF2-40B4-BE49-F238E27FC236}">
                  <a16:creationId xmlns:a16="http://schemas.microsoft.com/office/drawing/2014/main" id="{2D83989A-5909-B947-836E-65E32D95C71D}"/>
                </a:ext>
              </a:extLst>
            </p:cNvPr>
            <p:cNvCxnSpPr/>
            <p:nvPr/>
          </p:nvCxnSpPr>
          <p:spPr>
            <a:xfrm flipH="1">
              <a:off x="8107" y="6307"/>
              <a:ext cx="263" cy="48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36">
              <a:extLst>
                <a:ext uri="{FF2B5EF4-FFF2-40B4-BE49-F238E27FC236}">
                  <a16:creationId xmlns:a16="http://schemas.microsoft.com/office/drawing/2014/main" id="{94B6B72E-856D-7E40-A1A2-EFAB9B5698B0}"/>
                </a:ext>
              </a:extLst>
            </p:cNvPr>
            <p:cNvCxnSpPr/>
            <p:nvPr/>
          </p:nvCxnSpPr>
          <p:spPr>
            <a:xfrm flipH="1">
              <a:off x="3685" y="6400"/>
              <a:ext cx="433" cy="36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37">
              <a:extLst>
                <a:ext uri="{FF2B5EF4-FFF2-40B4-BE49-F238E27FC236}">
                  <a16:creationId xmlns:a16="http://schemas.microsoft.com/office/drawing/2014/main" id="{E5E48311-2407-C449-8303-D954AEC881F6}"/>
                </a:ext>
              </a:extLst>
            </p:cNvPr>
            <p:cNvCxnSpPr/>
            <p:nvPr/>
          </p:nvCxnSpPr>
          <p:spPr>
            <a:xfrm flipH="1">
              <a:off x="7805" y="2839"/>
              <a:ext cx="265" cy="48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38">
              <a:extLst>
                <a:ext uri="{FF2B5EF4-FFF2-40B4-BE49-F238E27FC236}">
                  <a16:creationId xmlns:a16="http://schemas.microsoft.com/office/drawing/2014/main" id="{0E814417-8448-A948-9788-D24E583A7D44}"/>
                </a:ext>
              </a:extLst>
            </p:cNvPr>
            <p:cNvCxnSpPr/>
            <p:nvPr/>
          </p:nvCxnSpPr>
          <p:spPr>
            <a:xfrm flipH="1">
              <a:off x="2852" y="2904"/>
              <a:ext cx="265" cy="48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41">
              <a:extLst>
                <a:ext uri="{FF2B5EF4-FFF2-40B4-BE49-F238E27FC236}">
                  <a16:creationId xmlns:a16="http://schemas.microsoft.com/office/drawing/2014/main" id="{F9CA68AB-5781-6744-B005-C3BAE384E980}"/>
                </a:ext>
              </a:extLst>
            </p:cNvPr>
            <p:cNvSpPr txBox="1">
              <a:spLocks noChangeArrowheads="1"/>
            </p:cNvSpPr>
            <p:nvPr/>
          </p:nvSpPr>
          <p:spPr bwMode="auto">
            <a:xfrm>
              <a:off x="1414" y="1839"/>
              <a:ext cx="12249"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zh-CN" sz="2800" dirty="0">
                  <a:solidFill>
                    <a:schemeClr val="bg1"/>
                  </a:solidFill>
                  <a:latin typeface="Times New Roman" panose="02020603050405020304" pitchFamily="18" charset="0"/>
                  <a:ea typeface="华文中宋" panose="02010600040101010101" pitchFamily="2" charset="-122"/>
                </a:rPr>
                <a:t>electron                         gamma                     proton  </a:t>
              </a:r>
            </a:p>
          </p:txBody>
        </p:sp>
        <p:sp>
          <p:nvSpPr>
            <p:cNvPr id="22" name="Line 21">
              <a:extLst>
                <a:ext uri="{FF2B5EF4-FFF2-40B4-BE49-F238E27FC236}">
                  <a16:creationId xmlns:a16="http://schemas.microsoft.com/office/drawing/2014/main" id="{B9BDAF9A-6505-1B4A-9EBB-628EF9F550C3}"/>
                </a:ext>
              </a:extLst>
            </p:cNvPr>
            <p:cNvSpPr>
              <a:spLocks noChangeShapeType="1"/>
            </p:cNvSpPr>
            <p:nvPr/>
          </p:nvSpPr>
          <p:spPr bwMode="auto">
            <a:xfrm flipH="1">
              <a:off x="12642" y="3132"/>
              <a:ext cx="115" cy="3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628122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CBACD3-6D66-4049-BC06-A8E20AF964C1}"/>
              </a:ext>
            </a:extLst>
          </p:cNvPr>
          <p:cNvSpPr>
            <a:spLocks noGrp="1"/>
          </p:cNvSpPr>
          <p:nvPr>
            <p:ph type="title"/>
          </p:nvPr>
        </p:nvSpPr>
        <p:spPr/>
        <p:txBody>
          <a:bodyPr/>
          <a:lstStyle/>
          <a:p>
            <a:r>
              <a:rPr lang="zh-CN" altLang="en-US" dirty="0"/>
              <a:t>在轨状态</a:t>
            </a:r>
            <a:endParaRPr lang="en-US" dirty="0"/>
          </a:p>
        </p:txBody>
      </p:sp>
      <p:sp>
        <p:nvSpPr>
          <p:cNvPr id="8" name="Text Placeholder 7">
            <a:extLst>
              <a:ext uri="{FF2B5EF4-FFF2-40B4-BE49-F238E27FC236}">
                <a16:creationId xmlns:a16="http://schemas.microsoft.com/office/drawing/2014/main" id="{6807C809-9A49-DE41-BBC8-15212D5E589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B28428A-E2A6-504E-A83D-2A32BEFBBBBF}"/>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4A7B1F2B-3278-8146-9B40-08674820F4D3}"/>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938C88D3-4B0E-7142-9955-A0A6E201876C}"/>
              </a:ext>
            </a:extLst>
          </p:cNvPr>
          <p:cNvSpPr>
            <a:spLocks noGrp="1"/>
          </p:cNvSpPr>
          <p:nvPr>
            <p:ph type="sldNum" sz="quarter" idx="12"/>
          </p:nvPr>
        </p:nvSpPr>
        <p:spPr/>
        <p:txBody>
          <a:bodyPr/>
          <a:lstStyle/>
          <a:p>
            <a:fld id="{0BDC58B8-C3E4-5642-B659-6F7CE6848348}" type="slidenum">
              <a:rPr lang="en-US" smtClean="0"/>
              <a:t>12</a:t>
            </a:fld>
            <a:endParaRPr lang="en-US"/>
          </a:p>
        </p:txBody>
      </p:sp>
      <p:sp>
        <p:nvSpPr>
          <p:cNvPr id="10" name="文本框 2">
            <a:extLst>
              <a:ext uri="{FF2B5EF4-FFF2-40B4-BE49-F238E27FC236}">
                <a16:creationId xmlns:a16="http://schemas.microsoft.com/office/drawing/2014/main" id="{AF70522A-EB7E-1E47-A153-5AB64C1DA58B}"/>
              </a:ext>
            </a:extLst>
          </p:cNvPr>
          <p:cNvSpPr txBox="1"/>
          <p:nvPr/>
        </p:nvSpPr>
        <p:spPr>
          <a:xfrm>
            <a:off x="-69850" y="2581440"/>
            <a:ext cx="2209800" cy="1568450"/>
          </a:xfrm>
          <a:prstGeom prst="rect">
            <a:avLst/>
          </a:prstGeom>
          <a:noFill/>
        </p:spPr>
        <p:txBody>
          <a:bodyPr wrap="square" rtlCol="0">
            <a:spAutoFit/>
          </a:bodyPr>
          <a:lstStyle/>
          <a:p>
            <a:pPr algn="r"/>
            <a:r>
              <a:rPr lang="en-US" altLang="zh-CN" sz="9600" dirty="0">
                <a:solidFill>
                  <a:srgbClr val="6AE7FF"/>
                </a:solidFill>
              </a:rPr>
              <a:t>02</a:t>
            </a:r>
          </a:p>
        </p:txBody>
      </p:sp>
    </p:spTree>
    <p:extLst>
      <p:ext uri="{BB962C8B-B14F-4D97-AF65-F5344CB8AC3E}">
        <p14:creationId xmlns:p14="http://schemas.microsoft.com/office/powerpoint/2010/main" val="334816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B4452D-62AA-634C-8922-FF07B7FCEF90}"/>
              </a:ext>
            </a:extLst>
          </p:cNvPr>
          <p:cNvSpPr>
            <a:spLocks noGrp="1"/>
          </p:cNvSpPr>
          <p:nvPr>
            <p:ph type="title"/>
          </p:nvPr>
        </p:nvSpPr>
        <p:spPr/>
        <p:txBody>
          <a:bodyPr>
            <a:normAutofit/>
          </a:bodyPr>
          <a:lstStyle/>
          <a:p>
            <a:r>
              <a:rPr lang="zh-CN" altLang="en-US" dirty="0">
                <a:solidFill>
                  <a:srgbClr val="10FBFE"/>
                </a:solidFill>
                <a:latin typeface="微软雅黑" panose="020B0503020204020204" charset="-122"/>
                <a:ea typeface="微软雅黑" panose="020B0503020204020204" charset="-122"/>
              </a:rPr>
              <a:t>运行状态</a:t>
            </a:r>
            <a:r>
              <a:rPr lang="en-US" altLang="zh-CN" dirty="0">
                <a:solidFill>
                  <a:srgbClr val="10FBFE"/>
                </a:solidFill>
                <a:latin typeface="微软雅黑" panose="020B0503020204020204" charset="-122"/>
                <a:ea typeface="微软雅黑" panose="020B0503020204020204" charset="-122"/>
              </a:rPr>
              <a:t>——</a:t>
            </a:r>
            <a:r>
              <a:rPr lang="zh-CN" altLang="en-US" dirty="0">
                <a:solidFill>
                  <a:srgbClr val="10FBFE"/>
                </a:solidFill>
                <a:latin typeface="微软雅黑" panose="020B0503020204020204" charset="-122"/>
                <a:ea typeface="微软雅黑" panose="020B0503020204020204" charset="-122"/>
              </a:rPr>
              <a:t>平稳运行超过五年</a:t>
            </a:r>
            <a:endParaRPr lang="en-US" dirty="0"/>
          </a:p>
        </p:txBody>
      </p:sp>
      <p:sp>
        <p:nvSpPr>
          <p:cNvPr id="4" name="Date Placeholder 3">
            <a:extLst>
              <a:ext uri="{FF2B5EF4-FFF2-40B4-BE49-F238E27FC236}">
                <a16:creationId xmlns:a16="http://schemas.microsoft.com/office/drawing/2014/main" id="{29D513FC-C897-F747-A566-CB4DEC03BACB}"/>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910CAF0D-7549-5F43-8A02-5974C075D26F}"/>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BAAD03B9-DDA0-5E45-9926-E94A9F193B63}"/>
              </a:ext>
            </a:extLst>
          </p:cNvPr>
          <p:cNvSpPr>
            <a:spLocks noGrp="1"/>
          </p:cNvSpPr>
          <p:nvPr>
            <p:ph type="sldNum" sz="quarter" idx="12"/>
          </p:nvPr>
        </p:nvSpPr>
        <p:spPr/>
        <p:txBody>
          <a:bodyPr/>
          <a:lstStyle/>
          <a:p>
            <a:fld id="{0BDC58B8-C3E4-5642-B659-6F7CE6848348}" type="slidenum">
              <a:rPr lang="en-US" smtClean="0"/>
              <a:t>13</a:t>
            </a:fld>
            <a:endParaRPr lang="en-US"/>
          </a:p>
        </p:txBody>
      </p:sp>
      <p:sp>
        <p:nvSpPr>
          <p:cNvPr id="9" name="TextBox 8">
            <a:extLst>
              <a:ext uri="{FF2B5EF4-FFF2-40B4-BE49-F238E27FC236}">
                <a16:creationId xmlns:a16="http://schemas.microsoft.com/office/drawing/2014/main" id="{6739954C-8D48-1142-A02E-1976AFF00292}"/>
              </a:ext>
            </a:extLst>
          </p:cNvPr>
          <p:cNvSpPr txBox="1">
            <a:spLocks noChangeArrowheads="1"/>
          </p:cNvSpPr>
          <p:nvPr/>
        </p:nvSpPr>
        <p:spPr bwMode="auto">
          <a:xfrm>
            <a:off x="811027" y="4571343"/>
            <a:ext cx="2505815" cy="369332"/>
          </a:xfrm>
          <a:prstGeom prst="rect">
            <a:avLst/>
          </a:prstGeom>
          <a:noFill/>
          <a:ln w="9525">
            <a:noFill/>
            <a:miter lim="800000"/>
          </a:ln>
        </p:spPr>
        <p:txBody>
          <a:bodyPr wrap="none">
            <a:spAutoFit/>
          </a:bodyPr>
          <a:lstStyle/>
          <a:p>
            <a:pPr algn="ctr"/>
            <a:r>
              <a:rPr lang="zh-CN" altLang="en-US"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完成全天扫描观测</a:t>
            </a:r>
            <a:r>
              <a:rPr lang="en-US" altLang="zh-CN"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11</a:t>
            </a:r>
            <a:r>
              <a:rPr lang="zh-CN" altLang="en-US"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次</a:t>
            </a:r>
          </a:p>
        </p:txBody>
      </p:sp>
      <p:sp>
        <p:nvSpPr>
          <p:cNvPr id="10" name="矩形 2">
            <a:extLst>
              <a:ext uri="{FF2B5EF4-FFF2-40B4-BE49-F238E27FC236}">
                <a16:creationId xmlns:a16="http://schemas.microsoft.com/office/drawing/2014/main" id="{0CE2FC5A-5625-0940-B863-768AF823624E}"/>
              </a:ext>
            </a:extLst>
          </p:cNvPr>
          <p:cNvSpPr/>
          <p:nvPr/>
        </p:nvSpPr>
        <p:spPr>
          <a:xfrm>
            <a:off x="1394528" y="5362293"/>
            <a:ext cx="9529944" cy="707886"/>
          </a:xfrm>
          <a:prstGeom prst="rect">
            <a:avLst/>
          </a:prstGeom>
          <a:noFill/>
          <a:ln w="9525">
            <a:noFill/>
            <a:miter lim="800000"/>
          </a:ln>
        </p:spPr>
        <p:txBody>
          <a:bodyPr wrap="square">
            <a:spAutoFit/>
          </a:bodyPr>
          <a:lstStyle/>
          <a:p>
            <a:pPr algn="ctr"/>
            <a:r>
              <a:rPr lang="zh-CN"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自</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2015</a:t>
            </a:r>
            <a:r>
              <a:rPr lang="zh-CN"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年</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12</a:t>
            </a:r>
            <a:r>
              <a:rPr lang="zh-CN"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月</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20</a:t>
            </a:r>
            <a:r>
              <a:rPr lang="zh-CN"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日接收到第一帧数传数据至</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今</a:t>
            </a:r>
            <a:r>
              <a:rPr lang="zh-CN"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，在轨飞行</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约</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5</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年半</a:t>
            </a:r>
            <a:r>
              <a:rPr lang="zh-CN"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，完成了全天区的1</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1</a:t>
            </a:r>
            <a:r>
              <a:rPr lang="zh-CN"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遍扫描，共探测并处理了</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超过</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100</a:t>
            </a:r>
            <a:r>
              <a:rPr lang="zh-CN"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亿个高能粒子</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a:t>
            </a:r>
            <a:r>
              <a:rPr lang="en-US" altLang="zh-CN" sz="20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2020</a:t>
            </a:r>
            <a:r>
              <a:rPr lang="zh-CN" altLang="en-US" sz="20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年底再次延寿。</a:t>
            </a:r>
            <a:endParaRPr altLang="zh-CN" sz="20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endParaRPr>
          </a:p>
        </p:txBody>
      </p:sp>
      <p:sp>
        <p:nvSpPr>
          <p:cNvPr id="11" name="矩形 10">
            <a:extLst>
              <a:ext uri="{FF2B5EF4-FFF2-40B4-BE49-F238E27FC236}">
                <a16:creationId xmlns:a16="http://schemas.microsoft.com/office/drawing/2014/main" id="{39D6F5AC-E309-8B4A-B2FC-D80169F42DD9}"/>
              </a:ext>
            </a:extLst>
          </p:cNvPr>
          <p:cNvSpPr/>
          <p:nvPr/>
        </p:nvSpPr>
        <p:spPr>
          <a:xfrm>
            <a:off x="4858590" y="4592491"/>
            <a:ext cx="2287807" cy="369332"/>
          </a:xfrm>
          <a:prstGeom prst="rect">
            <a:avLst/>
          </a:prstGeom>
        </p:spPr>
        <p:txBody>
          <a:bodyPr wrap="none">
            <a:spAutoFit/>
          </a:bodyPr>
          <a:lstStyle/>
          <a:p>
            <a:pPr algn="ctr"/>
            <a:r>
              <a:rPr lang="zh-CN" altLang="en-US"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积累</a:t>
            </a:r>
            <a:r>
              <a:rPr lang="en-US" altLang="zh-CN"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&gt;100</a:t>
            </a:r>
            <a:r>
              <a:rPr lang="zh-CN" altLang="en-US"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亿高能事例</a:t>
            </a:r>
          </a:p>
        </p:txBody>
      </p:sp>
      <p:sp>
        <p:nvSpPr>
          <p:cNvPr id="12" name="矩形 19">
            <a:extLst>
              <a:ext uri="{FF2B5EF4-FFF2-40B4-BE49-F238E27FC236}">
                <a16:creationId xmlns:a16="http://schemas.microsoft.com/office/drawing/2014/main" id="{082044B0-712C-2943-B8F6-73AF64D697F2}"/>
              </a:ext>
            </a:extLst>
          </p:cNvPr>
          <p:cNvSpPr/>
          <p:nvPr/>
        </p:nvSpPr>
        <p:spPr>
          <a:xfrm>
            <a:off x="9029896" y="4569432"/>
            <a:ext cx="2396810" cy="369332"/>
          </a:xfrm>
          <a:prstGeom prst="rect">
            <a:avLst/>
          </a:prstGeom>
        </p:spPr>
        <p:txBody>
          <a:bodyPr wrap="none">
            <a:spAutoFit/>
          </a:bodyPr>
          <a:lstStyle/>
          <a:p>
            <a:pPr algn="ctr"/>
            <a:r>
              <a:rPr lang="zh-CN" altLang="en-US"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每天约</a:t>
            </a:r>
            <a:r>
              <a:rPr lang="en-US" altLang="zh-CN"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500</a:t>
            </a:r>
            <a:r>
              <a:rPr lang="zh-CN" altLang="en-US"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万高能事例</a:t>
            </a:r>
          </a:p>
        </p:txBody>
      </p:sp>
      <p:pic>
        <p:nvPicPr>
          <p:cNvPr id="13" name="图片 6">
            <a:extLst>
              <a:ext uri="{FF2B5EF4-FFF2-40B4-BE49-F238E27FC236}">
                <a16:creationId xmlns:a16="http://schemas.microsoft.com/office/drawing/2014/main" id="{25CE6735-19ED-F94E-8735-F8E269996941}"/>
              </a:ext>
            </a:extLst>
          </p:cNvPr>
          <p:cNvPicPr>
            <a:picLocks noChangeAspect="1"/>
          </p:cNvPicPr>
          <p:nvPr/>
        </p:nvPicPr>
        <p:blipFill>
          <a:blip r:embed="rId2"/>
          <a:srcRect b="51068"/>
          <a:stretch>
            <a:fillRect/>
          </a:stretch>
        </p:blipFill>
        <p:spPr>
          <a:xfrm>
            <a:off x="7833008" y="1706341"/>
            <a:ext cx="4344102" cy="2801436"/>
          </a:xfrm>
          <a:prstGeom prst="rect">
            <a:avLst/>
          </a:prstGeom>
        </p:spPr>
      </p:pic>
      <p:pic>
        <p:nvPicPr>
          <p:cNvPr id="15" name="Picture 14">
            <a:extLst>
              <a:ext uri="{FF2B5EF4-FFF2-40B4-BE49-F238E27FC236}">
                <a16:creationId xmlns:a16="http://schemas.microsoft.com/office/drawing/2014/main" id="{195E697B-96C4-6243-9A87-2C6D32BF2349}"/>
              </a:ext>
            </a:extLst>
          </p:cNvPr>
          <p:cNvPicPr>
            <a:picLocks noChangeAspect="1"/>
          </p:cNvPicPr>
          <p:nvPr/>
        </p:nvPicPr>
        <p:blipFill>
          <a:blip r:embed="rId3"/>
          <a:stretch>
            <a:fillRect/>
          </a:stretch>
        </p:blipFill>
        <p:spPr>
          <a:xfrm>
            <a:off x="116600" y="1701030"/>
            <a:ext cx="3742328" cy="2806745"/>
          </a:xfrm>
          <a:prstGeom prst="rect">
            <a:avLst/>
          </a:prstGeom>
        </p:spPr>
      </p:pic>
      <p:pic>
        <p:nvPicPr>
          <p:cNvPr id="16" name="Picture 15">
            <a:extLst>
              <a:ext uri="{FF2B5EF4-FFF2-40B4-BE49-F238E27FC236}">
                <a16:creationId xmlns:a16="http://schemas.microsoft.com/office/drawing/2014/main" id="{EF56AA1C-6751-9A47-88C9-EBE66C75213B}"/>
              </a:ext>
            </a:extLst>
          </p:cNvPr>
          <p:cNvPicPr>
            <a:picLocks noChangeAspect="1"/>
          </p:cNvPicPr>
          <p:nvPr/>
        </p:nvPicPr>
        <p:blipFill>
          <a:blip r:embed="rId4"/>
          <a:stretch>
            <a:fillRect/>
          </a:stretch>
        </p:blipFill>
        <p:spPr>
          <a:xfrm rot="5400000">
            <a:off x="4441631" y="1237347"/>
            <a:ext cx="2805095" cy="3742327"/>
          </a:xfrm>
          <a:prstGeom prst="rect">
            <a:avLst/>
          </a:prstGeom>
        </p:spPr>
      </p:pic>
    </p:spTree>
    <p:extLst>
      <p:ext uri="{BB962C8B-B14F-4D97-AF65-F5344CB8AC3E}">
        <p14:creationId xmlns:p14="http://schemas.microsoft.com/office/powerpoint/2010/main" val="3691736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7AF0-2360-2B42-9E27-2613AB40AEBA}"/>
              </a:ext>
            </a:extLst>
          </p:cNvPr>
          <p:cNvSpPr>
            <a:spLocks noGrp="1"/>
          </p:cNvSpPr>
          <p:nvPr>
            <p:ph type="title"/>
          </p:nvPr>
        </p:nvSpPr>
        <p:spPr/>
        <p:txBody>
          <a:bodyPr>
            <a:normAutofit/>
          </a:bodyPr>
          <a:lstStyle/>
          <a:p>
            <a:r>
              <a:rPr lang="zh-CN" altLang="en-US" dirty="0">
                <a:solidFill>
                  <a:srgbClr val="10FBFE"/>
                </a:solidFill>
                <a:latin typeface="微软雅黑" panose="020B0503020204020204" charset="-122"/>
                <a:ea typeface="微软雅黑" panose="020B0503020204020204" charset="-122"/>
              </a:rPr>
              <a:t>探测器状态</a:t>
            </a:r>
            <a:r>
              <a:rPr lang="en-US" altLang="zh-CN" dirty="0">
                <a:solidFill>
                  <a:srgbClr val="10FBFE"/>
                </a:solidFill>
                <a:latin typeface="微软雅黑" panose="020B0503020204020204" charset="-122"/>
                <a:ea typeface="微软雅黑" panose="020B0503020204020204" charset="-122"/>
              </a:rPr>
              <a:t>——</a:t>
            </a:r>
            <a:r>
              <a:rPr lang="zh-CN" altLang="en-US" dirty="0">
                <a:solidFill>
                  <a:srgbClr val="10FBFE"/>
                </a:solidFill>
                <a:latin typeface="微软雅黑" panose="020B0503020204020204" charset="-122"/>
                <a:ea typeface="微软雅黑" panose="020B0503020204020204" charset="-122"/>
              </a:rPr>
              <a:t>工作非常稳定</a:t>
            </a:r>
            <a:endParaRPr lang="en-US" dirty="0"/>
          </a:p>
        </p:txBody>
      </p:sp>
      <p:sp>
        <p:nvSpPr>
          <p:cNvPr id="3" name="Date Placeholder 2">
            <a:extLst>
              <a:ext uri="{FF2B5EF4-FFF2-40B4-BE49-F238E27FC236}">
                <a16:creationId xmlns:a16="http://schemas.microsoft.com/office/drawing/2014/main" id="{47E59E10-4F16-A14C-8687-BC496401F8D8}"/>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0BE58EF9-FD67-EC4A-9088-BE92D19AE6F2}"/>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915FD455-A3B7-DA4B-9583-396BDC89315D}"/>
              </a:ext>
            </a:extLst>
          </p:cNvPr>
          <p:cNvSpPr>
            <a:spLocks noGrp="1"/>
          </p:cNvSpPr>
          <p:nvPr>
            <p:ph type="sldNum" sz="quarter" idx="12"/>
          </p:nvPr>
        </p:nvSpPr>
        <p:spPr/>
        <p:txBody>
          <a:bodyPr/>
          <a:lstStyle/>
          <a:p>
            <a:fld id="{0BDC58B8-C3E4-5642-B659-6F7CE6848348}" type="slidenum">
              <a:rPr lang="en-US" smtClean="0"/>
              <a:t>14</a:t>
            </a:fld>
            <a:endParaRPr lang="en-US"/>
          </a:p>
        </p:txBody>
      </p:sp>
      <p:pic>
        <p:nvPicPr>
          <p:cNvPr id="19" name="Picture 18">
            <a:extLst>
              <a:ext uri="{FF2B5EF4-FFF2-40B4-BE49-F238E27FC236}">
                <a16:creationId xmlns:a16="http://schemas.microsoft.com/office/drawing/2014/main" id="{21A41FA5-51B5-BC47-ABE1-C594C6D4CB36}"/>
              </a:ext>
            </a:extLst>
          </p:cNvPr>
          <p:cNvPicPr>
            <a:picLocks noChangeAspect="1"/>
          </p:cNvPicPr>
          <p:nvPr/>
        </p:nvPicPr>
        <p:blipFill>
          <a:blip r:embed="rId2"/>
          <a:stretch>
            <a:fillRect/>
          </a:stretch>
        </p:blipFill>
        <p:spPr>
          <a:xfrm>
            <a:off x="2221922" y="1335035"/>
            <a:ext cx="7748155" cy="4851019"/>
          </a:xfrm>
          <a:prstGeom prst="rect">
            <a:avLst/>
          </a:prstGeom>
        </p:spPr>
      </p:pic>
    </p:spTree>
    <p:extLst>
      <p:ext uri="{BB962C8B-B14F-4D97-AF65-F5344CB8AC3E}">
        <p14:creationId xmlns:p14="http://schemas.microsoft.com/office/powerpoint/2010/main" val="3654017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0747-9966-AE4F-AF25-FE4139B9D928}"/>
              </a:ext>
            </a:extLst>
          </p:cNvPr>
          <p:cNvSpPr>
            <a:spLocks noGrp="1"/>
          </p:cNvSpPr>
          <p:nvPr>
            <p:ph type="title"/>
          </p:nvPr>
        </p:nvSpPr>
        <p:spPr/>
        <p:txBody>
          <a:bodyPr>
            <a:normAutofit/>
          </a:bodyPr>
          <a:lstStyle/>
          <a:p>
            <a:r>
              <a:rPr lang="zh-CN" altLang="en-US" dirty="0">
                <a:solidFill>
                  <a:srgbClr val="10FBFE"/>
                </a:solidFill>
                <a:latin typeface="微软雅黑" panose="020B0503020204020204" charset="-122"/>
                <a:ea typeface="微软雅黑" panose="020B0503020204020204" charset="-122"/>
              </a:rPr>
              <a:t>空间间接探测实验的性能比较</a:t>
            </a:r>
            <a:endParaRPr lang="en-US" dirty="0"/>
          </a:p>
        </p:txBody>
      </p:sp>
      <p:sp>
        <p:nvSpPr>
          <p:cNvPr id="3" name="Date Placeholder 2">
            <a:extLst>
              <a:ext uri="{FF2B5EF4-FFF2-40B4-BE49-F238E27FC236}">
                <a16:creationId xmlns:a16="http://schemas.microsoft.com/office/drawing/2014/main" id="{F7AEC53F-CE78-504E-A2CE-A260AEE83F85}"/>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C85D2FA7-D840-1B41-BB0C-F0C75D6EACF6}"/>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20F2DB0A-E2C3-874D-BE1D-A0B044DC9A2F}"/>
              </a:ext>
            </a:extLst>
          </p:cNvPr>
          <p:cNvSpPr>
            <a:spLocks noGrp="1"/>
          </p:cNvSpPr>
          <p:nvPr>
            <p:ph type="sldNum" sz="quarter" idx="12"/>
          </p:nvPr>
        </p:nvSpPr>
        <p:spPr/>
        <p:txBody>
          <a:bodyPr/>
          <a:lstStyle/>
          <a:p>
            <a:fld id="{0BDC58B8-C3E4-5642-B659-6F7CE6848348}" type="slidenum">
              <a:rPr lang="en-US" smtClean="0"/>
              <a:t>15</a:t>
            </a:fld>
            <a:endParaRPr lang="en-US"/>
          </a:p>
        </p:txBody>
      </p:sp>
      <p:graphicFrame>
        <p:nvGraphicFramePr>
          <p:cNvPr id="6" name="表格 2">
            <a:extLst>
              <a:ext uri="{FF2B5EF4-FFF2-40B4-BE49-F238E27FC236}">
                <a16:creationId xmlns:a16="http://schemas.microsoft.com/office/drawing/2014/main" id="{1B6C286A-CB86-3D49-ACB6-E5D6C8109C52}"/>
              </a:ext>
            </a:extLst>
          </p:cNvPr>
          <p:cNvGraphicFramePr>
            <a:graphicFrameLocks noGrp="1"/>
          </p:cNvGraphicFramePr>
          <p:nvPr>
            <p:extLst>
              <p:ext uri="{D42A27DB-BD31-4B8C-83A1-F6EECF244321}">
                <p14:modId xmlns:p14="http://schemas.microsoft.com/office/powerpoint/2010/main" val="850175183"/>
              </p:ext>
            </p:extLst>
          </p:nvPr>
        </p:nvGraphicFramePr>
        <p:xfrm>
          <a:off x="1402122" y="1753392"/>
          <a:ext cx="9387755" cy="3385505"/>
        </p:xfrm>
        <a:graphic>
          <a:graphicData uri="http://schemas.openxmlformats.org/drawingml/2006/table">
            <a:tbl>
              <a:tblPr/>
              <a:tblGrid>
                <a:gridCol w="1978833">
                  <a:extLst>
                    <a:ext uri="{9D8B030D-6E8A-4147-A177-3AD203B41FA5}">
                      <a16:colId xmlns:a16="http://schemas.microsoft.com/office/drawing/2014/main" val="20000"/>
                    </a:ext>
                  </a:extLst>
                </a:gridCol>
                <a:gridCol w="1804209">
                  <a:extLst>
                    <a:ext uri="{9D8B030D-6E8A-4147-A177-3AD203B41FA5}">
                      <a16:colId xmlns:a16="http://schemas.microsoft.com/office/drawing/2014/main" val="20001"/>
                    </a:ext>
                  </a:extLst>
                </a:gridCol>
                <a:gridCol w="1279640">
                  <a:extLst>
                    <a:ext uri="{9D8B030D-6E8A-4147-A177-3AD203B41FA5}">
                      <a16:colId xmlns:a16="http://schemas.microsoft.com/office/drawing/2014/main" val="20002"/>
                    </a:ext>
                  </a:extLst>
                </a:gridCol>
                <a:gridCol w="1342505">
                  <a:extLst>
                    <a:ext uri="{9D8B030D-6E8A-4147-A177-3AD203B41FA5}">
                      <a16:colId xmlns:a16="http://schemas.microsoft.com/office/drawing/2014/main" val="20003"/>
                    </a:ext>
                  </a:extLst>
                </a:gridCol>
                <a:gridCol w="1272655">
                  <a:extLst>
                    <a:ext uri="{9D8B030D-6E8A-4147-A177-3AD203B41FA5}">
                      <a16:colId xmlns:a16="http://schemas.microsoft.com/office/drawing/2014/main" val="20004"/>
                    </a:ext>
                  </a:extLst>
                </a:gridCol>
                <a:gridCol w="1709913">
                  <a:extLst>
                    <a:ext uri="{9D8B030D-6E8A-4147-A177-3AD203B41FA5}">
                      <a16:colId xmlns:a16="http://schemas.microsoft.com/office/drawing/2014/main" val="20005"/>
                    </a:ext>
                  </a:extLst>
                </a:gridCol>
              </a:tblGrid>
              <a:tr h="874248">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rPr>
                        <a:t>卫星名称</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rPr>
                        <a:t>观测能段</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几何因子（m</a:t>
                      </a:r>
                      <a:r>
                        <a:rPr kumimoji="0" lang="zh-CN" altLang="en-US" sz="2000" b="0" i="0" u="none" strike="noStrike" cap="none" normalizeH="0" baseline="3000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2</a:t>
                      </a: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.sr)</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rPr>
                        <a:t>能量分辨</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本底抑制@TeV</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rPr>
                        <a:t>目前状况</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0"/>
                  </a:ext>
                </a:extLst>
              </a:tr>
              <a:tr h="375100">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PAMELA</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~300GeV</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0.002</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5-10%</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10</a:t>
                      </a:r>
                      <a:r>
                        <a:rPr kumimoji="0" lang="zh-CN" altLang="en-US" sz="2000" b="0" i="0" u="none" strike="noStrike" cap="none" normalizeH="0" baseline="3000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4</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停止（</a:t>
                      </a: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10</a:t>
                      </a: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年）</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1"/>
                  </a:ext>
                </a:extLst>
              </a:tr>
              <a:tr h="375100">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F</a:t>
                      </a:r>
                      <a:r>
                        <a:rPr kumimoji="0" lang="en-US" altLang="zh-CN" sz="2000" b="0" i="0" u="none" strike="noStrike" cap="none" normalizeH="0" baseline="0" dirty="0" err="1">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ermi</a:t>
                      </a: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-LAT</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endParaRP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~300GeV</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2.5</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5-15%</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10</a:t>
                      </a:r>
                      <a:r>
                        <a:rPr kumimoji="0" lang="zh-CN" altLang="en-US" sz="2000" b="0" i="0" u="none" strike="noStrike" cap="none" normalizeH="0" baseline="3000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3</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继续（1</a:t>
                      </a: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3</a:t>
                      </a: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年）</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2"/>
                  </a:ext>
                </a:extLst>
              </a:tr>
              <a:tr h="375100">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AMS-02</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~1000GeV</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0.04</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a:t>
                      </a: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2</a:t>
                      </a: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10</a:t>
                      </a:r>
                      <a:r>
                        <a:rPr kumimoji="0" lang="zh-CN" altLang="en-US" sz="2000" b="0" i="0" u="none" strike="noStrike" cap="none" normalizeH="0" baseline="3000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5</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继续（</a:t>
                      </a: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10</a:t>
                      </a: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年）</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3"/>
                  </a:ext>
                </a:extLst>
              </a:tr>
              <a:tr h="375100">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CALET</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~5000GeV</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0.08</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a:t>
                      </a:r>
                      <a:r>
                        <a:rPr kumimoji="0" lang="en-US" altLang="zh-CN"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2%</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10</a:t>
                      </a:r>
                      <a:r>
                        <a:rPr kumimoji="0" lang="en-US" altLang="zh-CN" sz="2000" b="0" i="0" u="none" strike="noStrike" cap="none" normalizeH="0" baseline="3000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5</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继续（</a:t>
                      </a: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6</a:t>
                      </a: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年）</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4"/>
                  </a:ext>
                </a:extLst>
              </a:tr>
              <a:tr h="375100">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ISS-CREAM</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~3000GeV</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0.2</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15%</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10</a:t>
                      </a:r>
                      <a:r>
                        <a:rPr kumimoji="0" lang="en-US" altLang="zh-CN" sz="2000" b="0" i="0" u="none" strike="noStrike" cap="none" normalizeH="0" baseline="3000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3</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停止（</a:t>
                      </a:r>
                      <a:r>
                        <a:rPr kumimoji="0" lang="en-US" altLang="zh-CN"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1.5</a:t>
                      </a:r>
                      <a:r>
                        <a:rPr kumimoji="0" lang="zh-CN" altLang="en-US" sz="2000" b="0" i="0" u="none" strike="noStrike" cap="none" normalizeH="0" baseline="0" dirty="0">
                          <a:ln>
                            <a:noFill/>
                          </a:ln>
                          <a:solidFill>
                            <a:srgbClr val="76D6FF"/>
                          </a:solidFill>
                          <a:effectLst/>
                          <a:latin typeface="Times New Roman" panose="02020503050405090304" pitchFamily="18" charset="0"/>
                          <a:ea typeface="微软雅黑" panose="020B0503020204020204" charset="-122"/>
                          <a:cs typeface="Times New Roman" panose="02020503050405090304" pitchFamily="18" charset="0"/>
                        </a:rPr>
                        <a:t>年）</a:t>
                      </a:r>
                    </a:p>
                  </a:txBody>
                  <a:tcPr marL="68580" marR="68580" marT="34286" marB="34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5"/>
                  </a:ext>
                </a:extLst>
              </a:tr>
              <a:tr h="635757">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DAMPE</a:t>
                      </a:r>
                    </a:p>
                  </a:txBody>
                  <a:tcPr marL="68580" marR="68580"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~10,000GeV</a:t>
                      </a:r>
                    </a:p>
                  </a:txBody>
                  <a:tcPr marL="68580" marR="68580"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0.3</a:t>
                      </a:r>
                    </a:p>
                  </a:txBody>
                  <a:tcPr marL="68580" marR="68580"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1%</a:t>
                      </a:r>
                    </a:p>
                  </a:txBody>
                  <a:tcPr marL="68580" marR="68580"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2×10</a:t>
                      </a:r>
                      <a:r>
                        <a:rPr kumimoji="0" lang="en-US" altLang="zh-CN" sz="2000" b="0" i="0" u="none" strike="noStrike" cap="none" normalizeH="0" baseline="3000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5</a:t>
                      </a:r>
                    </a:p>
                  </a:txBody>
                  <a:tcPr marL="68580" marR="68580"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a:spcBef>
                          <a:spcPct val="20000"/>
                        </a:spcBef>
                        <a:buFont typeface="Wingdings" panose="05000000000000000000" pitchFamily="2" charset="2"/>
                        <a:defRPr kumimoji="1" sz="2800">
                          <a:solidFill>
                            <a:schemeClr val="tx1"/>
                          </a:solidFill>
                          <a:latin typeface="Arial" panose="020B0604020202090204" pitchFamily="34" charset="0"/>
                          <a:ea typeface="宋体" panose="02010600030101010101" pitchFamily="2" charset="-122"/>
                        </a:defRPr>
                      </a:lvl1pPr>
                      <a:lvl2pPr marL="742950" indent="-285750">
                        <a:spcBef>
                          <a:spcPct val="20000"/>
                        </a:spcBef>
                        <a:defRPr kumimoji="1" sz="2400">
                          <a:solidFill>
                            <a:schemeClr val="tx1"/>
                          </a:solidFill>
                          <a:latin typeface="Arial" panose="020B0604020202090204" pitchFamily="34" charset="0"/>
                          <a:ea typeface="宋体" panose="02010600030101010101" pitchFamily="2" charset="-122"/>
                        </a:defRPr>
                      </a:lvl2pPr>
                      <a:lvl3pPr marL="1143000" indent="-228600">
                        <a:spcBef>
                          <a:spcPct val="20000"/>
                        </a:spcBef>
                        <a:defRPr kumimoji="1" sz="2000">
                          <a:solidFill>
                            <a:schemeClr val="tx1"/>
                          </a:solidFill>
                          <a:latin typeface="Arial" panose="020B0604020202090204" pitchFamily="34" charset="0"/>
                          <a:ea typeface="宋体" panose="02010600030101010101" pitchFamily="2" charset="-122"/>
                        </a:defRPr>
                      </a:lvl3pPr>
                      <a:lvl4pPr marL="1600200" indent="-228600">
                        <a:spcBef>
                          <a:spcPct val="20000"/>
                        </a:spcBef>
                        <a:defRPr kumimoji="1">
                          <a:solidFill>
                            <a:schemeClr val="tx1"/>
                          </a:solidFill>
                          <a:latin typeface="Arial" panose="020B0604020202090204" pitchFamily="34" charset="0"/>
                          <a:ea typeface="宋体" panose="02010600030101010101" pitchFamily="2" charset="-122"/>
                        </a:defRPr>
                      </a:lvl4pPr>
                      <a:lvl5pPr marL="2057400" indent="-228600">
                        <a:spcBef>
                          <a:spcPct val="20000"/>
                        </a:spcBef>
                        <a:defRPr kumimoji="1">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defRPr kumimoji="1">
                          <a:solidFill>
                            <a:schemeClr val="tx1"/>
                          </a:solidFill>
                          <a:latin typeface="Arial" panose="020B060402020209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继续（</a:t>
                      </a:r>
                      <a:r>
                        <a:rPr kumimoji="0" lang="en-US" altLang="zh-CN" sz="2000" b="0" i="0" u="none" strike="noStrike" cap="none" normalizeH="0" baseline="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5.5</a:t>
                      </a:r>
                      <a:r>
                        <a:rPr kumimoji="0" lang="zh-CN" altLang="en-US" sz="2000" b="0" i="0" u="none" strike="noStrike" cap="none" normalizeH="0" baseline="0" dirty="0">
                          <a:ln>
                            <a:noFill/>
                          </a:ln>
                          <a:solidFill>
                            <a:schemeClr val="accent4"/>
                          </a:solidFill>
                          <a:effectLst/>
                          <a:latin typeface="Times New Roman" panose="02020503050405090304" pitchFamily="18" charset="0"/>
                          <a:ea typeface="微软雅黑" panose="020B0503020204020204" charset="-122"/>
                          <a:cs typeface="Times New Roman" panose="02020503050405090304" pitchFamily="18" charset="0"/>
                        </a:rPr>
                        <a:t>年）</a:t>
                      </a:r>
                    </a:p>
                  </a:txBody>
                  <a:tcPr marL="68580" marR="68580"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6"/>
                  </a:ext>
                </a:extLst>
              </a:tr>
            </a:tbl>
          </a:graphicData>
        </a:graphic>
      </p:graphicFrame>
      <p:sp>
        <p:nvSpPr>
          <p:cNvPr id="7" name="文本框 1">
            <a:extLst>
              <a:ext uri="{FF2B5EF4-FFF2-40B4-BE49-F238E27FC236}">
                <a16:creationId xmlns:a16="http://schemas.microsoft.com/office/drawing/2014/main" id="{8D97F852-28A9-A043-92D2-2114B8958292}"/>
              </a:ext>
            </a:extLst>
          </p:cNvPr>
          <p:cNvSpPr txBox="1"/>
          <p:nvPr/>
        </p:nvSpPr>
        <p:spPr>
          <a:xfrm>
            <a:off x="881182" y="5411788"/>
            <a:ext cx="10432812" cy="461665"/>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q"/>
              <a:defRPr kumimoji="1" sz="3200">
                <a:solidFill>
                  <a:schemeClr val="tx1"/>
                </a:solidFill>
                <a:latin typeface="+mn-lt"/>
                <a:ea typeface="+mn-ea"/>
                <a:cs typeface="宋体" panose="02010600030101010101" pitchFamily="2" charset="-122"/>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宋体" panose="02010600030101010101"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宋体" panose="02010600030101010101"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宋体" panose="02010600030101010101"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宋体" panose="02010600030101010101" pitchFamily="2" charset="-122"/>
              </a:defRPr>
            </a:lvl5pPr>
          </a:lstStyle>
          <a:p>
            <a:pPr marL="0" lvl="0" indent="0" algn="ctr">
              <a:spcBef>
                <a:spcPct val="0"/>
              </a:spcBef>
              <a:buNone/>
            </a:pPr>
            <a:r>
              <a:rPr lang="en-US" altLang="zh-CN"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DAMPE</a:t>
            </a:r>
            <a:r>
              <a:rPr lang="zh-CN" altLang="en-US"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具有最高的观测能段，最高的能量分辨本领，最强的本底抑制水平</a:t>
            </a:r>
          </a:p>
        </p:txBody>
      </p:sp>
    </p:spTree>
    <p:extLst>
      <p:ext uri="{BB962C8B-B14F-4D97-AF65-F5344CB8AC3E}">
        <p14:creationId xmlns:p14="http://schemas.microsoft.com/office/powerpoint/2010/main" val="887548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B2334-2F69-AE47-87D6-63FA1542F77D}"/>
              </a:ext>
            </a:extLst>
          </p:cNvPr>
          <p:cNvSpPr>
            <a:spLocks noGrp="1"/>
          </p:cNvSpPr>
          <p:nvPr>
            <p:ph type="title"/>
          </p:nvPr>
        </p:nvSpPr>
        <p:spPr/>
        <p:txBody>
          <a:bodyPr/>
          <a:lstStyle/>
          <a:p>
            <a:r>
              <a:rPr lang="en-US" altLang="zh-CN" dirty="0" err="1">
                <a:solidFill>
                  <a:srgbClr val="10FBFE"/>
                </a:solidFill>
                <a:latin typeface="微软雅黑" panose="020B0503020204020204" charset="-122"/>
                <a:ea typeface="微软雅黑" panose="020B0503020204020204" charset="-122"/>
              </a:rPr>
              <a:t>电荷测量</a:t>
            </a:r>
            <a:endParaRPr lang="en-US" dirty="0"/>
          </a:p>
        </p:txBody>
      </p:sp>
      <p:sp>
        <p:nvSpPr>
          <p:cNvPr id="3" name="Date Placeholder 2">
            <a:extLst>
              <a:ext uri="{FF2B5EF4-FFF2-40B4-BE49-F238E27FC236}">
                <a16:creationId xmlns:a16="http://schemas.microsoft.com/office/drawing/2014/main" id="{62AC90E8-B4BA-CD4A-8FB0-D0737901F7BD}"/>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2E511553-D2C1-C74D-9C99-51EB8C05C7C1}"/>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797AF7EA-28EA-1D47-8C1B-5DD36482C0FE}"/>
              </a:ext>
            </a:extLst>
          </p:cNvPr>
          <p:cNvSpPr>
            <a:spLocks noGrp="1"/>
          </p:cNvSpPr>
          <p:nvPr>
            <p:ph type="sldNum" sz="quarter" idx="12"/>
          </p:nvPr>
        </p:nvSpPr>
        <p:spPr/>
        <p:txBody>
          <a:bodyPr/>
          <a:lstStyle/>
          <a:p>
            <a:fld id="{0BDC58B8-C3E4-5642-B659-6F7CE6848348}" type="slidenum">
              <a:rPr lang="en-US" smtClean="0"/>
              <a:t>16</a:t>
            </a:fld>
            <a:endParaRPr lang="en-US"/>
          </a:p>
        </p:txBody>
      </p:sp>
      <p:pic>
        <p:nvPicPr>
          <p:cNvPr id="7" name="图片 39">
            <a:extLst>
              <a:ext uri="{FF2B5EF4-FFF2-40B4-BE49-F238E27FC236}">
                <a16:creationId xmlns:a16="http://schemas.microsoft.com/office/drawing/2014/main" id="{35518A39-6EDC-7143-9F27-033A8D6CA4AC}"/>
              </a:ext>
            </a:extLst>
          </p:cNvPr>
          <p:cNvPicPr/>
          <p:nvPr/>
        </p:nvPicPr>
        <p:blipFill>
          <a:blip r:embed="rId2"/>
          <a:stretch>
            <a:fillRect/>
          </a:stretch>
        </p:blipFill>
        <p:spPr>
          <a:xfrm>
            <a:off x="829199" y="1460310"/>
            <a:ext cx="6281285" cy="4434395"/>
          </a:xfrm>
          <a:prstGeom prst="rect">
            <a:avLst/>
          </a:prstGeom>
        </p:spPr>
      </p:pic>
      <p:sp>
        <p:nvSpPr>
          <p:cNvPr id="8" name="文本框 1">
            <a:extLst>
              <a:ext uri="{FF2B5EF4-FFF2-40B4-BE49-F238E27FC236}">
                <a16:creationId xmlns:a16="http://schemas.microsoft.com/office/drawing/2014/main" id="{A4584582-0F08-5943-B3D4-7C88C58CBBBB}"/>
              </a:ext>
            </a:extLst>
          </p:cNvPr>
          <p:cNvSpPr txBox="1"/>
          <p:nvPr/>
        </p:nvSpPr>
        <p:spPr>
          <a:xfrm>
            <a:off x="2458925" y="1752862"/>
            <a:ext cx="4319905" cy="337185"/>
          </a:xfrm>
          <a:prstGeom prst="rect">
            <a:avLst/>
          </a:prstGeom>
          <a:noFill/>
          <a:ln w="9525">
            <a:noFill/>
          </a:ln>
        </p:spPr>
        <p:txBody>
          <a:bodyPr wrap="square" anchor="t">
            <a:spAutoFit/>
          </a:bodyPr>
          <a:lstStyle/>
          <a:p>
            <a:pPr eaLnBrk="0" hangingPunct="0"/>
            <a:r>
              <a:rPr lang="en-US" altLang="zh-CN" sz="1600" i="1" dirty="0">
                <a:latin typeface="Trebuchet MS" panose="020B0703020202090204" pitchFamily="34" charset="0"/>
                <a:ea typeface="华文中宋" panose="02010600040101010101" pitchFamily="2" charset="-122"/>
              </a:rPr>
              <a:t>Dong et al. (2019, Astropart. Phys., 105, 31)</a:t>
            </a:r>
          </a:p>
        </p:txBody>
      </p:sp>
      <p:pic>
        <p:nvPicPr>
          <p:cNvPr id="9" name="Picture 39">
            <a:extLst>
              <a:ext uri="{FF2B5EF4-FFF2-40B4-BE49-F238E27FC236}">
                <a16:creationId xmlns:a16="http://schemas.microsoft.com/office/drawing/2014/main" id="{07E6E597-48E2-F549-9FCD-CC5E91E293C3}"/>
              </a:ext>
            </a:extLst>
          </p:cNvPr>
          <p:cNvPicPr>
            <a:picLocks noChangeAspect="1"/>
          </p:cNvPicPr>
          <p:nvPr/>
        </p:nvPicPr>
        <p:blipFill rotWithShape="1">
          <a:blip r:embed="rId3"/>
          <a:srcRect l="49869" t="8788"/>
          <a:stretch>
            <a:fillRect/>
          </a:stretch>
        </p:blipFill>
        <p:spPr>
          <a:xfrm>
            <a:off x="8466984" y="3836045"/>
            <a:ext cx="3113717" cy="2558833"/>
          </a:xfrm>
          <a:prstGeom prst="rect">
            <a:avLst/>
          </a:prstGeom>
        </p:spPr>
      </p:pic>
      <p:pic>
        <p:nvPicPr>
          <p:cNvPr id="10" name="Picture 39">
            <a:extLst>
              <a:ext uri="{FF2B5EF4-FFF2-40B4-BE49-F238E27FC236}">
                <a16:creationId xmlns:a16="http://schemas.microsoft.com/office/drawing/2014/main" id="{FA28BCB4-8242-734C-850D-5E8BDAF32EAA}"/>
              </a:ext>
            </a:extLst>
          </p:cNvPr>
          <p:cNvPicPr>
            <a:picLocks noChangeAspect="1"/>
          </p:cNvPicPr>
          <p:nvPr/>
        </p:nvPicPr>
        <p:blipFill rotWithShape="1">
          <a:blip r:embed="rId3"/>
          <a:srcRect t="8827" r="50858"/>
          <a:stretch>
            <a:fillRect/>
          </a:stretch>
        </p:blipFill>
        <p:spPr>
          <a:xfrm>
            <a:off x="8466984" y="1226821"/>
            <a:ext cx="3113717" cy="2609224"/>
          </a:xfrm>
          <a:prstGeom prst="rect">
            <a:avLst/>
          </a:prstGeom>
        </p:spPr>
      </p:pic>
      <p:sp>
        <p:nvSpPr>
          <p:cNvPr id="11" name="文本框 6">
            <a:extLst>
              <a:ext uri="{FF2B5EF4-FFF2-40B4-BE49-F238E27FC236}">
                <a16:creationId xmlns:a16="http://schemas.microsoft.com/office/drawing/2014/main" id="{300411FA-7149-6949-852A-D2CF754A8268}"/>
              </a:ext>
            </a:extLst>
          </p:cNvPr>
          <p:cNvSpPr txBox="1"/>
          <p:nvPr/>
        </p:nvSpPr>
        <p:spPr>
          <a:xfrm>
            <a:off x="829199" y="5988050"/>
            <a:ext cx="6546850" cy="368300"/>
          </a:xfrm>
          <a:prstGeom prst="rect">
            <a:avLst/>
          </a:prstGeom>
          <a:noFill/>
        </p:spPr>
        <p:txBody>
          <a:bodyPr wrap="square" rtlCol="0" anchor="t">
            <a:spAutoFit/>
          </a:bodyPr>
          <a:lstStyle/>
          <a:p>
            <a:pPr algn="ctr"/>
            <a:r>
              <a:rPr lang="zh-CN" altLang="en-US"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DAMPE &lt; 10 TeV质子中的氦核污染 ~1%，CALET ~5%</a:t>
            </a:r>
          </a:p>
        </p:txBody>
      </p:sp>
      <p:sp>
        <p:nvSpPr>
          <p:cNvPr id="12" name="TextBox 11">
            <a:extLst>
              <a:ext uri="{FF2B5EF4-FFF2-40B4-BE49-F238E27FC236}">
                <a16:creationId xmlns:a16="http://schemas.microsoft.com/office/drawing/2014/main" id="{BB4090D6-A45A-AD4C-96F7-94ED8C371471}"/>
              </a:ext>
            </a:extLst>
          </p:cNvPr>
          <p:cNvSpPr txBox="1"/>
          <p:nvPr/>
        </p:nvSpPr>
        <p:spPr>
          <a:xfrm>
            <a:off x="10423122" y="4380930"/>
            <a:ext cx="658835" cy="391628"/>
          </a:xfrm>
          <a:prstGeom prst="rect">
            <a:avLst/>
          </a:prstGeom>
          <a:solidFill>
            <a:schemeClr val="bg1"/>
          </a:solidFill>
        </p:spPr>
        <p:txBody>
          <a:bodyPr wrap="none" lIns="0" tIns="0" rIns="0" bIns="144000" rtlCol="0">
            <a:spAutoFit/>
          </a:bodyPr>
          <a:lstStyle/>
          <a:p>
            <a:r>
              <a:rPr lang="en-US" sz="1600" dirty="0">
                <a:solidFill>
                  <a:srgbClr val="0000CB"/>
                </a:solidFill>
                <a:latin typeface="Times New Roman" panose="02020603050405020304" pitchFamily="18" charset="0"/>
                <a:cs typeface="Times New Roman" panose="02020603050405020304" pitchFamily="18" charset="0"/>
              </a:rPr>
              <a:t>CALET</a:t>
            </a:r>
          </a:p>
        </p:txBody>
      </p:sp>
    </p:spTree>
    <p:extLst>
      <p:ext uri="{BB962C8B-B14F-4D97-AF65-F5344CB8AC3E}">
        <p14:creationId xmlns:p14="http://schemas.microsoft.com/office/powerpoint/2010/main" val="244406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6D3D-F75B-7347-8DF1-FE3E62145936}"/>
              </a:ext>
            </a:extLst>
          </p:cNvPr>
          <p:cNvSpPr>
            <a:spLocks noGrp="1"/>
          </p:cNvSpPr>
          <p:nvPr>
            <p:ph type="title"/>
          </p:nvPr>
        </p:nvSpPr>
        <p:spPr/>
        <p:txBody>
          <a:bodyPr/>
          <a:lstStyle/>
          <a:p>
            <a:r>
              <a:rPr lang="zh-CN" altLang="en-US" dirty="0"/>
              <a:t>方向测量</a:t>
            </a:r>
            <a:endParaRPr lang="en-US" dirty="0"/>
          </a:p>
        </p:txBody>
      </p:sp>
      <p:sp>
        <p:nvSpPr>
          <p:cNvPr id="3" name="Date Placeholder 2">
            <a:extLst>
              <a:ext uri="{FF2B5EF4-FFF2-40B4-BE49-F238E27FC236}">
                <a16:creationId xmlns:a16="http://schemas.microsoft.com/office/drawing/2014/main" id="{C71D5976-895C-4F47-956A-79140BF2444C}"/>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5F5DD64B-2C91-A54A-9E8D-7DC84B6E3549}"/>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555DA2B5-8C71-A347-AA2F-E0510FD8A130}"/>
              </a:ext>
            </a:extLst>
          </p:cNvPr>
          <p:cNvSpPr>
            <a:spLocks noGrp="1"/>
          </p:cNvSpPr>
          <p:nvPr>
            <p:ph type="sldNum" sz="quarter" idx="12"/>
          </p:nvPr>
        </p:nvSpPr>
        <p:spPr/>
        <p:txBody>
          <a:bodyPr/>
          <a:lstStyle/>
          <a:p>
            <a:fld id="{0BDC58B8-C3E4-5642-B659-6F7CE6848348}" type="slidenum">
              <a:rPr lang="en-US" smtClean="0"/>
              <a:t>17</a:t>
            </a:fld>
            <a:endParaRPr lang="en-US"/>
          </a:p>
        </p:txBody>
      </p:sp>
      <p:pic>
        <p:nvPicPr>
          <p:cNvPr id="6" name="图片 1">
            <a:extLst>
              <a:ext uri="{FF2B5EF4-FFF2-40B4-BE49-F238E27FC236}">
                <a16:creationId xmlns:a16="http://schemas.microsoft.com/office/drawing/2014/main" id="{55CC14F4-48EB-3F4F-BF0E-494D433C7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98" y="1554761"/>
            <a:ext cx="3794534" cy="30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a:extLst>
              <a:ext uri="{FF2B5EF4-FFF2-40B4-BE49-F238E27FC236}">
                <a16:creationId xmlns:a16="http://schemas.microsoft.com/office/drawing/2014/main" id="{5BD24C21-DBDA-B242-B79C-816823889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049" y="1554761"/>
            <a:ext cx="3353523" cy="30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a:extLst>
              <a:ext uri="{FF2B5EF4-FFF2-40B4-BE49-F238E27FC236}">
                <a16:creationId xmlns:a16="http://schemas.microsoft.com/office/drawing/2014/main" id="{D7AB7A41-B592-1144-868B-28F0B0629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973" y="2379237"/>
            <a:ext cx="4280634" cy="225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4">
            <a:extLst>
              <a:ext uri="{FF2B5EF4-FFF2-40B4-BE49-F238E27FC236}">
                <a16:creationId xmlns:a16="http://schemas.microsoft.com/office/drawing/2014/main" id="{9B11CBD6-5370-DB4A-A793-B98D1E7A8636}"/>
              </a:ext>
            </a:extLst>
          </p:cNvPr>
          <p:cNvSpPr txBox="1">
            <a:spLocks noChangeArrowheads="1"/>
          </p:cNvSpPr>
          <p:nvPr/>
        </p:nvSpPr>
        <p:spPr bwMode="auto">
          <a:xfrm>
            <a:off x="4394739" y="2379237"/>
            <a:ext cx="10687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0" hangingPunct="0"/>
            <a:r>
              <a:rPr lang="en-US" altLang="zh-CN" sz="2000" dirty="0">
                <a:solidFill>
                  <a:srgbClr val="FFC000"/>
                </a:solidFill>
                <a:latin typeface="Trebuchet MS" panose="020B0703020202090204" pitchFamily="34" charset="0"/>
                <a:ea typeface="华文中宋" panose="02010600040101010101" pitchFamily="2" charset="-122"/>
              </a:rPr>
              <a:t>AGNs</a:t>
            </a:r>
          </a:p>
        </p:txBody>
      </p:sp>
      <p:sp>
        <p:nvSpPr>
          <p:cNvPr id="10" name="文本框 14">
            <a:extLst>
              <a:ext uri="{FF2B5EF4-FFF2-40B4-BE49-F238E27FC236}">
                <a16:creationId xmlns:a16="http://schemas.microsoft.com/office/drawing/2014/main" id="{D39E88A5-CD73-9A4E-8CEE-208A9728F978}"/>
              </a:ext>
            </a:extLst>
          </p:cNvPr>
          <p:cNvSpPr txBox="1">
            <a:spLocks noChangeArrowheads="1"/>
          </p:cNvSpPr>
          <p:nvPr/>
        </p:nvSpPr>
        <p:spPr bwMode="auto">
          <a:xfrm>
            <a:off x="1465028" y="3576797"/>
            <a:ext cx="117633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zh-CN" sz="2000" dirty="0" err="1">
                <a:solidFill>
                  <a:srgbClr val="FFC000"/>
                </a:solidFill>
                <a:latin typeface="Trebuchet MS" panose="020B0703020202090204" pitchFamily="34" charset="0"/>
                <a:ea typeface="华文中宋" panose="02010600040101010101" pitchFamily="2" charset="-122"/>
              </a:rPr>
              <a:t>Geminga</a:t>
            </a:r>
            <a:endParaRPr lang="en-US" altLang="zh-CN" sz="2000" dirty="0">
              <a:solidFill>
                <a:srgbClr val="FFC000"/>
              </a:solidFill>
              <a:latin typeface="Trebuchet MS" panose="020B0703020202090204" pitchFamily="34" charset="0"/>
              <a:ea typeface="华文中宋" panose="02010600040101010101" pitchFamily="2" charset="-122"/>
            </a:endParaRPr>
          </a:p>
        </p:txBody>
      </p:sp>
      <p:sp>
        <p:nvSpPr>
          <p:cNvPr id="11" name="文本框 1">
            <a:extLst>
              <a:ext uri="{FF2B5EF4-FFF2-40B4-BE49-F238E27FC236}">
                <a16:creationId xmlns:a16="http://schemas.microsoft.com/office/drawing/2014/main" id="{F5425B49-3898-BA48-91D8-72F62A0D0D3D}"/>
              </a:ext>
            </a:extLst>
          </p:cNvPr>
          <p:cNvSpPr txBox="1"/>
          <p:nvPr/>
        </p:nvSpPr>
        <p:spPr>
          <a:xfrm>
            <a:off x="879594" y="5303239"/>
            <a:ext cx="10432812" cy="830997"/>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q"/>
              <a:defRPr kumimoji="1" sz="3200">
                <a:solidFill>
                  <a:schemeClr val="tx1"/>
                </a:solidFill>
                <a:latin typeface="+mn-lt"/>
                <a:ea typeface="+mn-ea"/>
                <a:cs typeface="宋体" panose="02010600030101010101" pitchFamily="2" charset="-122"/>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宋体" panose="02010600030101010101"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宋体" panose="02010600030101010101"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宋体" panose="02010600030101010101"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宋体" panose="02010600030101010101" pitchFamily="2" charset="-122"/>
              </a:defRPr>
            </a:lvl5pPr>
          </a:lstStyle>
          <a:p>
            <a:pPr marL="0" lvl="0" indent="0" algn="ctr">
              <a:spcBef>
                <a:spcPct val="0"/>
              </a:spcBef>
              <a:buNone/>
            </a:pPr>
            <a:r>
              <a:rPr lang="zh-CN" altLang="en-US"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利用天上的</a:t>
            </a:r>
            <a:r>
              <a:rPr lang="en-US" altLang="zh-CN"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pulsar</a:t>
            </a:r>
            <a:r>
              <a:rPr lang="zh-CN" altLang="en-US"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和</a:t>
            </a:r>
            <a:r>
              <a:rPr lang="en-US" altLang="zh-CN"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stacked AGNs</a:t>
            </a:r>
            <a:r>
              <a:rPr lang="zh-CN" altLang="en-US"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进行方向测量标定</a:t>
            </a:r>
            <a:endParaRPr lang="en-US" altLang="zh-CN" sz="2400" dirty="0">
              <a:solidFill>
                <a:srgbClr val="76D6FF"/>
              </a:solidFill>
              <a:latin typeface="Times New Roman" panose="02020503050405090304" pitchFamily="18" charset="0"/>
              <a:ea typeface="微软雅黑" panose="020B0503020204020204" charset="-122"/>
              <a:cs typeface="Times New Roman" panose="02020503050405090304" pitchFamily="18" charset="0"/>
            </a:endParaRPr>
          </a:p>
          <a:p>
            <a:pPr marL="0" lvl="0" indent="0" algn="ctr">
              <a:spcBef>
                <a:spcPct val="0"/>
              </a:spcBef>
              <a:buNone/>
            </a:pPr>
            <a:r>
              <a:rPr lang="en-US" altLang="zh-CN"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~0.5 </a:t>
            </a:r>
            <a:r>
              <a:rPr lang="zh-CN" altLang="en-US"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度</a:t>
            </a:r>
            <a:r>
              <a:rPr lang="en-US" altLang="zh-CN" sz="2400" dirty="0">
                <a:solidFill>
                  <a:srgbClr val="76D6FF"/>
                </a:solidFill>
                <a:latin typeface="Times New Roman" panose="02020503050405090304" pitchFamily="18" charset="0"/>
                <a:ea typeface="微软雅黑" panose="020B0503020204020204" charset="-122"/>
                <a:cs typeface="Times New Roman" panose="02020503050405090304" pitchFamily="18" charset="0"/>
              </a:rPr>
              <a:t> @ 5 GeV</a:t>
            </a:r>
            <a:endParaRPr lang="zh-CN" altLang="en-US" sz="2400" dirty="0">
              <a:solidFill>
                <a:srgbClr val="76D6FF"/>
              </a:solidFill>
              <a:latin typeface="Times New Roman" panose="02020503050405090304" pitchFamily="18" charset="0"/>
              <a:ea typeface="微软雅黑" panose="020B0503020204020204" charset="-122"/>
              <a:cs typeface="Times New Roman" panose="02020503050405090304" pitchFamily="18" charset="0"/>
            </a:endParaRPr>
          </a:p>
        </p:txBody>
      </p:sp>
    </p:spTree>
    <p:extLst>
      <p:ext uri="{BB962C8B-B14F-4D97-AF65-F5344CB8AC3E}">
        <p14:creationId xmlns:p14="http://schemas.microsoft.com/office/powerpoint/2010/main" val="518033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1FA8-002F-124B-B904-C7AD7B845ABB}"/>
              </a:ext>
            </a:extLst>
          </p:cNvPr>
          <p:cNvSpPr>
            <a:spLocks noGrp="1"/>
          </p:cNvSpPr>
          <p:nvPr>
            <p:ph type="title"/>
          </p:nvPr>
        </p:nvSpPr>
        <p:spPr/>
        <p:txBody>
          <a:bodyPr/>
          <a:lstStyle/>
          <a:p>
            <a:r>
              <a:rPr lang="zh-CN" altLang="en-US" dirty="0"/>
              <a:t>能量标定：</a:t>
            </a:r>
            <a:r>
              <a:rPr lang="en-US" altLang="zh-CN" dirty="0"/>
              <a:t>MIPs</a:t>
            </a:r>
            <a:endParaRPr lang="en-US" dirty="0"/>
          </a:p>
        </p:txBody>
      </p:sp>
      <p:sp>
        <p:nvSpPr>
          <p:cNvPr id="3" name="Date Placeholder 2">
            <a:extLst>
              <a:ext uri="{FF2B5EF4-FFF2-40B4-BE49-F238E27FC236}">
                <a16:creationId xmlns:a16="http://schemas.microsoft.com/office/drawing/2014/main" id="{6C692653-4FDA-074B-B37C-5749497F0675}"/>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0572F731-E1BD-2D43-A7A8-7B22EBE0A764}"/>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A8EB8BC0-D16E-584E-A8E2-59C9C5D81BC5}"/>
              </a:ext>
            </a:extLst>
          </p:cNvPr>
          <p:cNvSpPr>
            <a:spLocks noGrp="1"/>
          </p:cNvSpPr>
          <p:nvPr>
            <p:ph type="sldNum" sz="quarter" idx="12"/>
          </p:nvPr>
        </p:nvSpPr>
        <p:spPr/>
        <p:txBody>
          <a:bodyPr/>
          <a:lstStyle/>
          <a:p>
            <a:fld id="{0BDC58B8-C3E4-5642-B659-6F7CE6848348}" type="slidenum">
              <a:rPr lang="en-US" smtClean="0"/>
              <a:t>18</a:t>
            </a:fld>
            <a:endParaRPr lang="en-US"/>
          </a:p>
        </p:txBody>
      </p:sp>
      <p:pic>
        <p:nvPicPr>
          <p:cNvPr id="6" name="Picture 5">
            <a:extLst>
              <a:ext uri="{FF2B5EF4-FFF2-40B4-BE49-F238E27FC236}">
                <a16:creationId xmlns:a16="http://schemas.microsoft.com/office/drawing/2014/main" id="{0AB63EF1-7009-E34B-8F86-EFB4791F92F6}"/>
              </a:ext>
            </a:extLst>
          </p:cNvPr>
          <p:cNvPicPr>
            <a:picLocks noChangeAspect="1"/>
          </p:cNvPicPr>
          <p:nvPr/>
        </p:nvPicPr>
        <p:blipFill>
          <a:blip r:embed="rId2"/>
          <a:stretch>
            <a:fillRect/>
          </a:stretch>
        </p:blipFill>
        <p:spPr>
          <a:xfrm>
            <a:off x="6106041" y="1432392"/>
            <a:ext cx="5692259" cy="4465598"/>
          </a:xfrm>
          <a:prstGeom prst="rect">
            <a:avLst/>
          </a:prstGeom>
        </p:spPr>
      </p:pic>
      <p:sp>
        <p:nvSpPr>
          <p:cNvPr id="7" name="TextBox 5">
            <a:extLst>
              <a:ext uri="{FF2B5EF4-FFF2-40B4-BE49-F238E27FC236}">
                <a16:creationId xmlns:a16="http://schemas.microsoft.com/office/drawing/2014/main" id="{8F64A5EC-181F-0745-9918-19B695FC0D32}"/>
              </a:ext>
            </a:extLst>
          </p:cNvPr>
          <p:cNvSpPr txBox="1">
            <a:spLocks noChangeArrowheads="1"/>
          </p:cNvSpPr>
          <p:nvPr/>
        </p:nvSpPr>
        <p:spPr bwMode="auto">
          <a:xfrm>
            <a:off x="9035297" y="3205851"/>
            <a:ext cx="23612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700"/>
              </a:spcBef>
              <a:buSzPct val="100000"/>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31838"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31888"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589088"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46288"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03488"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60688"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17888"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75088"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SzTx/>
              <a:buFontTx/>
              <a:buNone/>
            </a:pPr>
            <a:r>
              <a:rPr lang="en-US" altLang="zh-CN" sz="1600" i="1" dirty="0">
                <a:latin typeface="Trebuchet MS" panose="020B0703020202090204" pitchFamily="34" charset="0"/>
                <a:ea typeface="MS PGothic" panose="020B0600070205080204" pitchFamily="34" charset="-128"/>
              </a:rPr>
              <a:t>NIMA, 856, 11 (2017)</a:t>
            </a:r>
          </a:p>
        </p:txBody>
      </p:sp>
      <p:pic>
        <p:nvPicPr>
          <p:cNvPr id="9" name="Picture 8">
            <a:extLst>
              <a:ext uri="{FF2B5EF4-FFF2-40B4-BE49-F238E27FC236}">
                <a16:creationId xmlns:a16="http://schemas.microsoft.com/office/drawing/2014/main" id="{533C268B-114C-6E4D-9DF0-859EF98CEA48}"/>
              </a:ext>
            </a:extLst>
          </p:cNvPr>
          <p:cNvPicPr>
            <a:picLocks noChangeAspect="1"/>
          </p:cNvPicPr>
          <p:nvPr/>
        </p:nvPicPr>
        <p:blipFill>
          <a:blip r:embed="rId3"/>
          <a:stretch>
            <a:fillRect/>
          </a:stretch>
        </p:blipFill>
        <p:spPr>
          <a:xfrm>
            <a:off x="466786" y="1432392"/>
            <a:ext cx="5081543" cy="4465598"/>
          </a:xfrm>
          <a:prstGeom prst="rect">
            <a:avLst/>
          </a:prstGeom>
        </p:spPr>
      </p:pic>
    </p:spTree>
    <p:extLst>
      <p:ext uri="{BB962C8B-B14F-4D97-AF65-F5344CB8AC3E}">
        <p14:creationId xmlns:p14="http://schemas.microsoft.com/office/powerpoint/2010/main" val="941533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5688-B81B-224A-A7A3-8D319B19179B}"/>
              </a:ext>
            </a:extLst>
          </p:cNvPr>
          <p:cNvSpPr>
            <a:spLocks noGrp="1"/>
          </p:cNvSpPr>
          <p:nvPr>
            <p:ph type="title"/>
          </p:nvPr>
        </p:nvSpPr>
        <p:spPr/>
        <p:txBody>
          <a:bodyPr/>
          <a:lstStyle/>
          <a:p>
            <a:r>
              <a:rPr lang="en-US" altLang="zh-CN" dirty="0" err="1">
                <a:solidFill>
                  <a:srgbClr val="10FBFE"/>
                </a:solidFill>
                <a:latin typeface="微软雅黑" panose="020B0503020204020204" charset="-122"/>
                <a:ea typeface="微软雅黑" panose="020B0503020204020204" charset="-122"/>
              </a:rPr>
              <a:t>能量线性</a:t>
            </a:r>
            <a:endParaRPr lang="en-US" dirty="0"/>
          </a:p>
        </p:txBody>
      </p:sp>
      <p:sp>
        <p:nvSpPr>
          <p:cNvPr id="3" name="Date Placeholder 2">
            <a:extLst>
              <a:ext uri="{FF2B5EF4-FFF2-40B4-BE49-F238E27FC236}">
                <a16:creationId xmlns:a16="http://schemas.microsoft.com/office/drawing/2014/main" id="{1135DD7E-0310-B845-8136-6D9C7AE25FFF}"/>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C72C7914-AD85-6743-AF1C-D8542F48BE35}"/>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BD4EFED6-FFF5-144E-B5C0-01C0C25C81E9}"/>
              </a:ext>
            </a:extLst>
          </p:cNvPr>
          <p:cNvSpPr>
            <a:spLocks noGrp="1"/>
          </p:cNvSpPr>
          <p:nvPr>
            <p:ph type="sldNum" sz="quarter" idx="12"/>
          </p:nvPr>
        </p:nvSpPr>
        <p:spPr/>
        <p:txBody>
          <a:bodyPr/>
          <a:lstStyle/>
          <a:p>
            <a:fld id="{0BDC58B8-C3E4-5642-B659-6F7CE6848348}" type="slidenum">
              <a:rPr lang="en-US" smtClean="0"/>
              <a:t>19</a:t>
            </a:fld>
            <a:endParaRPr lang="en-US"/>
          </a:p>
        </p:txBody>
      </p:sp>
      <p:grpSp>
        <p:nvGrpSpPr>
          <p:cNvPr id="6" name="组合 1">
            <a:extLst>
              <a:ext uri="{FF2B5EF4-FFF2-40B4-BE49-F238E27FC236}">
                <a16:creationId xmlns:a16="http://schemas.microsoft.com/office/drawing/2014/main" id="{9629B12C-157F-DB4C-86AA-202BF11042A9}"/>
              </a:ext>
            </a:extLst>
          </p:cNvPr>
          <p:cNvGrpSpPr/>
          <p:nvPr/>
        </p:nvGrpSpPr>
        <p:grpSpPr bwMode="auto">
          <a:xfrm>
            <a:off x="167611" y="1818407"/>
            <a:ext cx="5475287" cy="3863975"/>
            <a:chOff x="127" y="1254"/>
            <a:chExt cx="8622" cy="6086"/>
          </a:xfrm>
        </p:grpSpPr>
        <p:pic>
          <p:nvPicPr>
            <p:cNvPr id="7" name="图片 1">
              <a:extLst>
                <a:ext uri="{FF2B5EF4-FFF2-40B4-BE49-F238E27FC236}">
                  <a16:creationId xmlns:a16="http://schemas.microsoft.com/office/drawing/2014/main" id="{B218647F-F743-B94B-87D2-9A19F9CF4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 y="1254"/>
              <a:ext cx="8622" cy="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30FEB38D-C89A-0F40-A789-2663ECEEDDB2}"/>
                </a:ext>
              </a:extLst>
            </p:cNvPr>
            <p:cNvSpPr txBox="1">
              <a:spLocks noChangeArrowheads="1"/>
            </p:cNvSpPr>
            <p:nvPr/>
          </p:nvSpPr>
          <p:spPr bwMode="auto">
            <a:xfrm>
              <a:off x="2948" y="1743"/>
              <a:ext cx="2856" cy="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SzPct val="100000"/>
                <a:buFont typeface="Arial" panose="020B0604020202090204" pitchFamily="34" charset="0"/>
                <a:buChar char="•"/>
                <a:defRPr sz="3200">
                  <a:solidFill>
                    <a:schemeClr val="tx1"/>
                  </a:solidFill>
                  <a:latin typeface="Arial" panose="020B0604020202090204" pitchFamily="34" charset="0"/>
                  <a:ea typeface="宋体" panose="02010600030101010101" pitchFamily="2" charset="-122"/>
                  <a:sym typeface="Arial" panose="020B0604020202090204" pitchFamily="34" charset="0"/>
                </a:defRPr>
              </a:lvl1pPr>
              <a:lvl2pPr marL="742950" indent="-285750">
                <a:spcBef>
                  <a:spcPts val="600"/>
                </a:spcBef>
                <a:buSzPct val="100000"/>
                <a:buFont typeface="Arial" panose="020B0604020202090204" pitchFamily="34" charset="0"/>
                <a:buChar char="–"/>
                <a:defRPr sz="2800">
                  <a:solidFill>
                    <a:schemeClr val="tx1"/>
                  </a:solidFill>
                  <a:latin typeface="Arial" panose="020B0604020202090204" pitchFamily="34" charset="0"/>
                  <a:ea typeface="宋体" panose="02010600030101010101" pitchFamily="2" charset="-122"/>
                  <a:sym typeface="Arial" panose="020B0604020202090204" pitchFamily="34" charset="0"/>
                </a:defRPr>
              </a:lvl2pPr>
              <a:lvl3pPr marL="1143000" indent="-228600">
                <a:spcBef>
                  <a:spcPts val="600"/>
                </a:spcBef>
                <a:buSzPct val="100000"/>
                <a:buFont typeface="Arial" panose="020B0604020202090204" pitchFamily="34" charset="0"/>
                <a:buChar char="•"/>
                <a:defRPr sz="2400">
                  <a:solidFill>
                    <a:schemeClr val="tx1"/>
                  </a:solidFill>
                  <a:latin typeface="Arial" panose="020B0604020202090204" pitchFamily="34" charset="0"/>
                  <a:ea typeface="宋体" panose="02010600030101010101" pitchFamily="2" charset="-122"/>
                  <a:sym typeface="Arial" panose="020B0604020202090204" pitchFamily="34" charset="0"/>
                </a:defRPr>
              </a:lvl3pPr>
              <a:lvl4pPr marL="1600200" indent="-228600">
                <a:spcBef>
                  <a:spcPts val="500"/>
                </a:spcBef>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4pPr>
              <a:lvl5pPr marL="2057400" indent="-228600">
                <a:spcBef>
                  <a:spcPts val="500"/>
                </a:spcBef>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5pPr>
              <a:lvl6pPr marL="2514600" indent="-228600" eaLnBrk="0" fontAlgn="base" hangingPunct="0">
                <a:spcBef>
                  <a:spcPts val="500"/>
                </a:spcBef>
                <a:spcAft>
                  <a:spcPct val="0"/>
                </a:spcAft>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6pPr>
              <a:lvl7pPr marL="2971800" indent="-228600" eaLnBrk="0" fontAlgn="base" hangingPunct="0">
                <a:spcBef>
                  <a:spcPts val="500"/>
                </a:spcBef>
                <a:spcAft>
                  <a:spcPct val="0"/>
                </a:spcAft>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7pPr>
              <a:lvl8pPr marL="3429000" indent="-228600" eaLnBrk="0" fontAlgn="base" hangingPunct="0">
                <a:spcBef>
                  <a:spcPts val="500"/>
                </a:spcBef>
                <a:spcAft>
                  <a:spcPct val="0"/>
                </a:spcAft>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8pPr>
              <a:lvl9pPr marL="3886200" indent="-228600" eaLnBrk="0" fontAlgn="base" hangingPunct="0">
                <a:spcBef>
                  <a:spcPts val="500"/>
                </a:spcBef>
                <a:spcAft>
                  <a:spcPct val="0"/>
                </a:spcAft>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9pPr>
            </a:lstStyle>
            <a:p>
              <a:pPr>
                <a:spcBef>
                  <a:spcPct val="0"/>
                </a:spcBef>
                <a:buSzTx/>
                <a:buFont typeface="Arial" panose="020B0604020202090204" pitchFamily="34" charset="0"/>
                <a:buNone/>
              </a:pPr>
              <a:r>
                <a:rPr lang="zh-CN" altLang="en-US" sz="2400" dirty="0">
                  <a:latin typeface="Times New Roman" panose="02020503050405090304" pitchFamily="18" charset="0"/>
                </a:rPr>
                <a:t>正端</a:t>
              </a:r>
              <a:r>
                <a:rPr lang="en-US" altLang="zh-CN" sz="2400" dirty="0">
                  <a:latin typeface="Times New Roman" panose="02020503050405090304" pitchFamily="18" charset="0"/>
                </a:rPr>
                <a:t>vs</a:t>
              </a:r>
              <a:r>
                <a:rPr lang="zh-CN" altLang="en-US" sz="2400" dirty="0">
                  <a:latin typeface="Times New Roman" panose="02020503050405090304" pitchFamily="18" charset="0"/>
                </a:rPr>
                <a:t>负端</a:t>
              </a:r>
              <a:endParaRPr lang="zh-CN" altLang="en-US" sz="2400" dirty="0">
                <a:latin typeface="Times New Roman" panose="02020503050405090304" pitchFamily="18" charset="0"/>
                <a:cs typeface="Times New Roman" panose="02020503050405090304" pitchFamily="18" charset="0"/>
              </a:endParaRPr>
            </a:p>
          </p:txBody>
        </p:sp>
      </p:grpSp>
      <p:grpSp>
        <p:nvGrpSpPr>
          <p:cNvPr id="9" name="组合 3">
            <a:extLst>
              <a:ext uri="{FF2B5EF4-FFF2-40B4-BE49-F238E27FC236}">
                <a16:creationId xmlns:a16="http://schemas.microsoft.com/office/drawing/2014/main" id="{94A87AC3-3E4F-FB41-BD77-60B8374C69F1}"/>
              </a:ext>
            </a:extLst>
          </p:cNvPr>
          <p:cNvGrpSpPr/>
          <p:nvPr/>
        </p:nvGrpSpPr>
        <p:grpSpPr bwMode="auto">
          <a:xfrm>
            <a:off x="5916612" y="1648545"/>
            <a:ext cx="6275388" cy="4033837"/>
            <a:chOff x="4160" y="4263"/>
            <a:chExt cx="9882" cy="6352"/>
          </a:xfrm>
        </p:grpSpPr>
        <p:pic>
          <p:nvPicPr>
            <p:cNvPr id="10" name="图片 5">
              <a:extLst>
                <a:ext uri="{FF2B5EF4-FFF2-40B4-BE49-F238E27FC236}">
                  <a16:creationId xmlns:a16="http://schemas.microsoft.com/office/drawing/2014/main" id="{8E45AA54-9236-E44E-AF41-16B8857B0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 y="4471"/>
              <a:ext cx="988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a:extLst>
                <a:ext uri="{FF2B5EF4-FFF2-40B4-BE49-F238E27FC236}">
                  <a16:creationId xmlns:a16="http://schemas.microsoft.com/office/drawing/2014/main" id="{9A6CEBA1-6C1D-1843-BE68-956C9E5F9C88}"/>
                </a:ext>
              </a:extLst>
            </p:cNvPr>
            <p:cNvSpPr txBox="1">
              <a:spLocks noChangeArrowheads="1"/>
            </p:cNvSpPr>
            <p:nvPr/>
          </p:nvSpPr>
          <p:spPr bwMode="auto">
            <a:xfrm>
              <a:off x="5791" y="4263"/>
              <a:ext cx="7249" cy="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SzPct val="100000"/>
                <a:buFont typeface="Arial" panose="020B0604020202090204" pitchFamily="34" charset="0"/>
                <a:buChar char="•"/>
                <a:defRPr sz="3200">
                  <a:solidFill>
                    <a:schemeClr val="tx1"/>
                  </a:solidFill>
                  <a:latin typeface="Arial" panose="020B0604020202090204" pitchFamily="34" charset="0"/>
                  <a:ea typeface="宋体" panose="02010600030101010101" pitchFamily="2" charset="-122"/>
                  <a:sym typeface="Arial" panose="020B0604020202090204" pitchFamily="34" charset="0"/>
                </a:defRPr>
              </a:lvl1pPr>
              <a:lvl2pPr marL="742950" indent="-285750">
                <a:spcBef>
                  <a:spcPts val="600"/>
                </a:spcBef>
                <a:buSzPct val="100000"/>
                <a:buFont typeface="Arial" panose="020B0604020202090204" pitchFamily="34" charset="0"/>
                <a:buChar char="–"/>
                <a:defRPr sz="2800">
                  <a:solidFill>
                    <a:schemeClr val="tx1"/>
                  </a:solidFill>
                  <a:latin typeface="Arial" panose="020B0604020202090204" pitchFamily="34" charset="0"/>
                  <a:ea typeface="宋体" panose="02010600030101010101" pitchFamily="2" charset="-122"/>
                  <a:sym typeface="Arial" panose="020B0604020202090204" pitchFamily="34" charset="0"/>
                </a:defRPr>
              </a:lvl2pPr>
              <a:lvl3pPr marL="1143000" indent="-228600">
                <a:spcBef>
                  <a:spcPts val="600"/>
                </a:spcBef>
                <a:buSzPct val="100000"/>
                <a:buFont typeface="Arial" panose="020B0604020202090204" pitchFamily="34" charset="0"/>
                <a:buChar char="•"/>
                <a:defRPr sz="2400">
                  <a:solidFill>
                    <a:schemeClr val="tx1"/>
                  </a:solidFill>
                  <a:latin typeface="Arial" panose="020B0604020202090204" pitchFamily="34" charset="0"/>
                  <a:ea typeface="宋体" panose="02010600030101010101" pitchFamily="2" charset="-122"/>
                  <a:sym typeface="Arial" panose="020B0604020202090204" pitchFamily="34" charset="0"/>
                </a:defRPr>
              </a:lvl3pPr>
              <a:lvl4pPr marL="1600200" indent="-228600">
                <a:spcBef>
                  <a:spcPts val="500"/>
                </a:spcBef>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4pPr>
              <a:lvl5pPr marL="2057400" indent="-228600">
                <a:spcBef>
                  <a:spcPts val="500"/>
                </a:spcBef>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5pPr>
              <a:lvl6pPr marL="2514600" indent="-228600" eaLnBrk="0" fontAlgn="base" hangingPunct="0">
                <a:spcBef>
                  <a:spcPts val="500"/>
                </a:spcBef>
                <a:spcAft>
                  <a:spcPct val="0"/>
                </a:spcAft>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6pPr>
              <a:lvl7pPr marL="2971800" indent="-228600" eaLnBrk="0" fontAlgn="base" hangingPunct="0">
                <a:spcBef>
                  <a:spcPts val="500"/>
                </a:spcBef>
                <a:spcAft>
                  <a:spcPct val="0"/>
                </a:spcAft>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7pPr>
              <a:lvl8pPr marL="3429000" indent="-228600" eaLnBrk="0" fontAlgn="base" hangingPunct="0">
                <a:spcBef>
                  <a:spcPts val="500"/>
                </a:spcBef>
                <a:spcAft>
                  <a:spcPct val="0"/>
                </a:spcAft>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8pPr>
              <a:lvl9pPr marL="3886200" indent="-228600" eaLnBrk="0" fontAlgn="base" hangingPunct="0">
                <a:spcBef>
                  <a:spcPts val="500"/>
                </a:spcBef>
                <a:spcAft>
                  <a:spcPct val="0"/>
                </a:spcAft>
                <a:buSzPct val="100000"/>
                <a:buFont typeface="Arial" panose="020B0604020202090204" pitchFamily="34" charset="0"/>
                <a:buChar char="»"/>
                <a:defRPr sz="2000">
                  <a:solidFill>
                    <a:schemeClr val="tx1"/>
                  </a:solidFill>
                  <a:latin typeface="Arial" panose="020B0604020202090204" pitchFamily="34" charset="0"/>
                  <a:ea typeface="宋体" panose="02010600030101010101" pitchFamily="2" charset="-122"/>
                  <a:sym typeface="Arial" panose="020B0604020202090204" pitchFamily="34" charset="0"/>
                </a:defRPr>
              </a:lvl9pPr>
            </a:lstStyle>
            <a:p>
              <a:pPr>
                <a:spcBef>
                  <a:spcPct val="0"/>
                </a:spcBef>
                <a:buSzTx/>
                <a:buFont typeface="Arial" panose="020B0604020202090204" pitchFamily="34" charset="0"/>
                <a:buNone/>
              </a:pPr>
              <a:r>
                <a:rPr lang="zh-CN" altLang="en-US" sz="2400" dirty="0">
                  <a:latin typeface="Times New Roman" panose="02020503050405090304" pitchFamily="18" charset="0"/>
                </a:rPr>
                <a:t>最大沉积棒上能量占总体的比例</a:t>
              </a:r>
              <a:endParaRPr lang="zh-CN" altLang="en-US" sz="2400" dirty="0">
                <a:latin typeface="Times New Roman" panose="02020503050405090304" pitchFamily="18" charset="0"/>
                <a:cs typeface="Times New Roman" panose="02020503050405090304" pitchFamily="18" charset="0"/>
              </a:endParaRPr>
            </a:p>
          </p:txBody>
        </p:sp>
      </p:grpSp>
    </p:spTree>
    <p:extLst>
      <p:ext uri="{BB962C8B-B14F-4D97-AF65-F5344CB8AC3E}">
        <p14:creationId xmlns:p14="http://schemas.microsoft.com/office/powerpoint/2010/main" val="1860450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A808-E894-F44B-BF4E-615BD9CA2A05}"/>
              </a:ext>
            </a:extLst>
          </p:cNvPr>
          <p:cNvSpPr>
            <a:spLocks noGrp="1"/>
          </p:cNvSpPr>
          <p:nvPr>
            <p:ph type="title"/>
          </p:nvPr>
        </p:nvSpPr>
        <p:spPr/>
        <p:txBody>
          <a:bodyPr/>
          <a:lstStyle/>
          <a:p>
            <a:r>
              <a:rPr lang="zh-CN" altLang="en-US" dirty="0"/>
              <a:t>提纲</a:t>
            </a:r>
            <a:endParaRPr lang="en-US" dirty="0"/>
          </a:p>
        </p:txBody>
      </p:sp>
      <p:sp>
        <p:nvSpPr>
          <p:cNvPr id="3" name="Content Placeholder 2">
            <a:extLst>
              <a:ext uri="{FF2B5EF4-FFF2-40B4-BE49-F238E27FC236}">
                <a16:creationId xmlns:a16="http://schemas.microsoft.com/office/drawing/2014/main" id="{BD6ADECB-A477-B545-BA1A-4D802C540059}"/>
              </a:ext>
            </a:extLst>
          </p:cNvPr>
          <p:cNvSpPr>
            <a:spLocks noGrp="1"/>
          </p:cNvSpPr>
          <p:nvPr>
            <p:ph idx="1"/>
          </p:nvPr>
        </p:nvSpPr>
        <p:spPr/>
        <p:txBody>
          <a:bodyPr/>
          <a:lstStyle/>
          <a:p>
            <a:r>
              <a:rPr lang="zh-CN" altLang="en-US" dirty="0"/>
              <a:t>暗物质粒子探测卫星（悟空号）</a:t>
            </a:r>
            <a:endParaRPr lang="en-US" altLang="zh-CN" dirty="0"/>
          </a:p>
          <a:p>
            <a:pPr lvl="1"/>
            <a:r>
              <a:rPr lang="zh-CN" altLang="en-US" dirty="0"/>
              <a:t>项目介绍</a:t>
            </a:r>
            <a:endParaRPr lang="en-US" altLang="zh-CN" dirty="0"/>
          </a:p>
          <a:p>
            <a:pPr lvl="1"/>
            <a:r>
              <a:rPr lang="zh-CN" altLang="en-US" dirty="0"/>
              <a:t>在轨状态</a:t>
            </a:r>
            <a:endParaRPr lang="en-US" altLang="zh-CN" dirty="0"/>
          </a:p>
          <a:p>
            <a:pPr lvl="1"/>
            <a:r>
              <a:rPr lang="zh-CN" altLang="en-US" dirty="0"/>
              <a:t>科学成果</a:t>
            </a:r>
            <a:endParaRPr lang="en-US" altLang="zh-CN" dirty="0"/>
          </a:p>
          <a:p>
            <a:r>
              <a:rPr lang="zh-CN" altLang="en-US" dirty="0"/>
              <a:t>新一代伽马射线空间望远镜（</a:t>
            </a:r>
            <a:r>
              <a:rPr lang="en-US" altLang="zh-CN" dirty="0"/>
              <a:t>VLAST</a:t>
            </a:r>
            <a:r>
              <a:rPr lang="zh-CN" altLang="en-US" dirty="0"/>
              <a:t>）</a:t>
            </a:r>
            <a:endParaRPr lang="en-US" dirty="0"/>
          </a:p>
        </p:txBody>
      </p:sp>
      <p:sp>
        <p:nvSpPr>
          <p:cNvPr id="4" name="Date Placeholder 3">
            <a:extLst>
              <a:ext uri="{FF2B5EF4-FFF2-40B4-BE49-F238E27FC236}">
                <a16:creationId xmlns:a16="http://schemas.microsoft.com/office/drawing/2014/main" id="{1A3947A3-9166-704B-96E1-4A2D82172944}"/>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007507B0-D418-CF4F-862B-0BC8CEF3F98D}"/>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dirty="0"/>
          </a:p>
        </p:txBody>
      </p:sp>
      <p:sp>
        <p:nvSpPr>
          <p:cNvPr id="6" name="Slide Number Placeholder 5">
            <a:extLst>
              <a:ext uri="{FF2B5EF4-FFF2-40B4-BE49-F238E27FC236}">
                <a16:creationId xmlns:a16="http://schemas.microsoft.com/office/drawing/2014/main" id="{0FFF251E-1B46-A045-B483-C14A7A69AF62}"/>
              </a:ext>
            </a:extLst>
          </p:cNvPr>
          <p:cNvSpPr>
            <a:spLocks noGrp="1"/>
          </p:cNvSpPr>
          <p:nvPr>
            <p:ph type="sldNum" sz="quarter" idx="12"/>
          </p:nvPr>
        </p:nvSpPr>
        <p:spPr/>
        <p:txBody>
          <a:bodyPr/>
          <a:lstStyle/>
          <a:p>
            <a:fld id="{0BDC58B8-C3E4-5642-B659-6F7CE6848348}" type="slidenum">
              <a:rPr lang="en-US" smtClean="0"/>
              <a:t>2</a:t>
            </a:fld>
            <a:endParaRPr lang="en-US"/>
          </a:p>
        </p:txBody>
      </p:sp>
    </p:spTree>
    <p:extLst>
      <p:ext uri="{BB962C8B-B14F-4D97-AF65-F5344CB8AC3E}">
        <p14:creationId xmlns:p14="http://schemas.microsoft.com/office/powerpoint/2010/main" val="2771584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3369-4F13-DE43-864D-5868743A0A94}"/>
              </a:ext>
            </a:extLst>
          </p:cNvPr>
          <p:cNvSpPr>
            <a:spLocks noGrp="1"/>
          </p:cNvSpPr>
          <p:nvPr>
            <p:ph type="title"/>
          </p:nvPr>
        </p:nvSpPr>
        <p:spPr/>
        <p:txBody>
          <a:bodyPr/>
          <a:lstStyle/>
          <a:p>
            <a:r>
              <a:rPr lang="en-US" altLang="zh-CN" dirty="0" err="1">
                <a:solidFill>
                  <a:srgbClr val="10FBFE"/>
                </a:solidFill>
                <a:latin typeface="微软雅黑" panose="020B0503020204020204" charset="-122"/>
                <a:ea typeface="微软雅黑" panose="020B0503020204020204" charset="-122"/>
              </a:rPr>
              <a:t>能量分辨</a:t>
            </a:r>
            <a:endParaRPr lang="en-US" dirty="0"/>
          </a:p>
        </p:txBody>
      </p:sp>
      <p:sp>
        <p:nvSpPr>
          <p:cNvPr id="3" name="Date Placeholder 2">
            <a:extLst>
              <a:ext uri="{FF2B5EF4-FFF2-40B4-BE49-F238E27FC236}">
                <a16:creationId xmlns:a16="http://schemas.microsoft.com/office/drawing/2014/main" id="{DAEC628F-862B-304A-932B-9212D17A92AE}"/>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194883E8-54A9-054E-B4C9-3B9DC523715D}"/>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FB05D26D-DAE2-DE41-B366-C79B5789057F}"/>
              </a:ext>
            </a:extLst>
          </p:cNvPr>
          <p:cNvSpPr>
            <a:spLocks noGrp="1"/>
          </p:cNvSpPr>
          <p:nvPr>
            <p:ph type="sldNum" sz="quarter" idx="12"/>
          </p:nvPr>
        </p:nvSpPr>
        <p:spPr/>
        <p:txBody>
          <a:bodyPr/>
          <a:lstStyle/>
          <a:p>
            <a:fld id="{0BDC58B8-C3E4-5642-B659-6F7CE6848348}" type="slidenum">
              <a:rPr lang="en-US" smtClean="0"/>
              <a:t>20</a:t>
            </a:fld>
            <a:endParaRPr lang="en-US"/>
          </a:p>
        </p:txBody>
      </p:sp>
      <p:pic>
        <p:nvPicPr>
          <p:cNvPr id="6" name="Picture 7">
            <a:extLst>
              <a:ext uri="{FF2B5EF4-FFF2-40B4-BE49-F238E27FC236}">
                <a16:creationId xmlns:a16="http://schemas.microsoft.com/office/drawing/2014/main" id="{9518CADB-551B-434E-9771-CE655DEB2A6A}"/>
              </a:ext>
            </a:extLst>
          </p:cNvPr>
          <p:cNvPicPr>
            <a:picLocks noChangeAspect="1"/>
          </p:cNvPicPr>
          <p:nvPr/>
        </p:nvPicPr>
        <p:blipFill>
          <a:blip r:embed="rId3"/>
          <a:stretch>
            <a:fillRect/>
          </a:stretch>
        </p:blipFill>
        <p:spPr>
          <a:xfrm>
            <a:off x="5213500" y="1628558"/>
            <a:ext cx="5958104" cy="3770529"/>
          </a:xfrm>
          <a:prstGeom prst="rect">
            <a:avLst/>
          </a:prstGeom>
          <a:noFill/>
          <a:ln w="9525">
            <a:noFill/>
          </a:ln>
        </p:spPr>
      </p:pic>
      <p:sp>
        <p:nvSpPr>
          <p:cNvPr id="7" name="矩形 1">
            <a:extLst>
              <a:ext uri="{FF2B5EF4-FFF2-40B4-BE49-F238E27FC236}">
                <a16:creationId xmlns:a16="http://schemas.microsoft.com/office/drawing/2014/main" id="{C582E995-D567-894C-8A75-62AF3D09B775}"/>
              </a:ext>
            </a:extLst>
          </p:cNvPr>
          <p:cNvSpPr/>
          <p:nvPr/>
        </p:nvSpPr>
        <p:spPr>
          <a:xfrm>
            <a:off x="3286245" y="5727962"/>
            <a:ext cx="5473999"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Wingdings" panose="05000000000000000000" pitchFamily="2" charset="2"/>
              <a:buChar char="q"/>
              <a:defRPr kumimoji="1" sz="3200">
                <a:solidFill>
                  <a:schemeClr val="tx1"/>
                </a:solidFill>
                <a:latin typeface="+mn-lt"/>
                <a:ea typeface="+mn-ea"/>
                <a:cs typeface="宋体" panose="02010600030101010101" pitchFamily="2" charset="-122"/>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宋体" panose="02010600030101010101" pitchFamily="2" charset="-122"/>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宋体" panose="02010600030101010101"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宋体" panose="02010600030101010101"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宋体" panose="02010600030101010101" pitchFamily="2" charset="-122"/>
              </a:defRPr>
            </a:lvl5pPr>
          </a:lstStyle>
          <a:p>
            <a:pPr marL="0" lvl="0" indent="0">
              <a:spcBef>
                <a:spcPct val="0"/>
              </a:spcBef>
              <a:buNone/>
            </a:pPr>
            <a:r>
              <a:rPr lang="zh-CN" altLang="en-US" sz="2400" dirty="0">
                <a:solidFill>
                  <a:srgbClr val="76D6FF"/>
                </a:solidFill>
                <a:latin typeface="微软雅黑" panose="020B0503020204020204" charset="-122"/>
                <a:ea typeface="微软雅黑" panose="020B0503020204020204" charset="-122"/>
              </a:rPr>
              <a:t>对于沉积能量为～</a:t>
            </a:r>
            <a:r>
              <a:rPr lang="en-US" altLang="zh-CN" sz="2400" dirty="0" err="1">
                <a:solidFill>
                  <a:srgbClr val="76D6FF"/>
                </a:solidFill>
                <a:latin typeface="微软雅黑" panose="020B0503020204020204" charset="-122"/>
                <a:ea typeface="微软雅黑" panose="020B0503020204020204" charset="-122"/>
              </a:rPr>
              <a:t>TeV</a:t>
            </a:r>
            <a:r>
              <a:rPr lang="zh-CN" altLang="en-US" sz="2400" dirty="0">
                <a:solidFill>
                  <a:srgbClr val="76D6FF"/>
                </a:solidFill>
                <a:latin typeface="微软雅黑" panose="020B0503020204020204" charset="-122"/>
                <a:ea typeface="微软雅黑" panose="020B0503020204020204" charset="-122"/>
              </a:rPr>
              <a:t>的电子事例约</a:t>
            </a:r>
            <a:r>
              <a:rPr lang="en-US" altLang="zh-CN" sz="2400" dirty="0">
                <a:solidFill>
                  <a:srgbClr val="76D6FF"/>
                </a:solidFill>
                <a:latin typeface="微软雅黑" panose="020B0503020204020204" charset="-122"/>
                <a:ea typeface="微软雅黑" panose="020B0503020204020204" charset="-122"/>
              </a:rPr>
              <a:t>1%</a:t>
            </a:r>
          </a:p>
        </p:txBody>
      </p:sp>
      <p:pic>
        <p:nvPicPr>
          <p:cNvPr id="8" name="图片 5">
            <a:extLst>
              <a:ext uri="{FF2B5EF4-FFF2-40B4-BE49-F238E27FC236}">
                <a16:creationId xmlns:a16="http://schemas.microsoft.com/office/drawing/2014/main" id="{D44447A1-088D-7B4F-8AAE-868F4A4E6A93}"/>
              </a:ext>
            </a:extLst>
          </p:cNvPr>
          <p:cNvPicPr>
            <a:picLocks noChangeAspect="1"/>
          </p:cNvPicPr>
          <p:nvPr/>
        </p:nvPicPr>
        <p:blipFill>
          <a:blip r:embed="rId4"/>
          <a:stretch>
            <a:fillRect/>
          </a:stretch>
        </p:blipFill>
        <p:spPr>
          <a:xfrm>
            <a:off x="836208" y="1634836"/>
            <a:ext cx="3943615" cy="3770529"/>
          </a:xfrm>
          <a:prstGeom prst="rect">
            <a:avLst/>
          </a:prstGeom>
          <a:noFill/>
          <a:ln w="9525">
            <a:noFill/>
          </a:ln>
        </p:spPr>
      </p:pic>
    </p:spTree>
    <p:extLst>
      <p:ext uri="{BB962C8B-B14F-4D97-AF65-F5344CB8AC3E}">
        <p14:creationId xmlns:p14="http://schemas.microsoft.com/office/powerpoint/2010/main" val="273932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5CE9-02C6-AF42-81C8-E12CAED32CA9}"/>
              </a:ext>
            </a:extLst>
          </p:cNvPr>
          <p:cNvSpPr>
            <a:spLocks noGrp="1"/>
          </p:cNvSpPr>
          <p:nvPr>
            <p:ph type="title"/>
          </p:nvPr>
        </p:nvSpPr>
        <p:spPr/>
        <p:txBody>
          <a:bodyPr/>
          <a:lstStyle/>
          <a:p>
            <a:r>
              <a:rPr lang="zh-CN" altLang="en-US" dirty="0"/>
              <a:t>能量测量：束流试验</a:t>
            </a:r>
            <a:endParaRPr lang="en-US" dirty="0"/>
          </a:p>
        </p:txBody>
      </p:sp>
      <p:sp>
        <p:nvSpPr>
          <p:cNvPr id="3" name="Date Placeholder 2">
            <a:extLst>
              <a:ext uri="{FF2B5EF4-FFF2-40B4-BE49-F238E27FC236}">
                <a16:creationId xmlns:a16="http://schemas.microsoft.com/office/drawing/2014/main" id="{5AE7D1D6-69F6-DA4A-B485-6D5A94F95C91}"/>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B7B422B4-225E-3A44-83A8-5BDEFD78B4E9}"/>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BD30E4DC-66DF-6F46-80B2-E6216D7FFDDF}"/>
              </a:ext>
            </a:extLst>
          </p:cNvPr>
          <p:cNvSpPr>
            <a:spLocks noGrp="1"/>
          </p:cNvSpPr>
          <p:nvPr>
            <p:ph type="sldNum" sz="quarter" idx="12"/>
          </p:nvPr>
        </p:nvSpPr>
        <p:spPr/>
        <p:txBody>
          <a:bodyPr/>
          <a:lstStyle/>
          <a:p>
            <a:fld id="{0BDC58B8-C3E4-5642-B659-6F7CE6848348}" type="slidenum">
              <a:rPr lang="en-US" smtClean="0"/>
              <a:t>21</a:t>
            </a:fld>
            <a:endParaRPr lang="en-US"/>
          </a:p>
        </p:txBody>
      </p:sp>
      <p:pic>
        <p:nvPicPr>
          <p:cNvPr id="6" name="图片 34819">
            <a:extLst>
              <a:ext uri="{FF2B5EF4-FFF2-40B4-BE49-F238E27FC236}">
                <a16:creationId xmlns:a16="http://schemas.microsoft.com/office/drawing/2014/main" id="{38F196B1-CBFB-874B-824D-F719D3457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950" y="1268413"/>
            <a:ext cx="3851780" cy="238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4820">
            <a:extLst>
              <a:ext uri="{FF2B5EF4-FFF2-40B4-BE49-F238E27FC236}">
                <a16:creationId xmlns:a16="http://schemas.microsoft.com/office/drawing/2014/main" id="{2DC4090E-7322-3C4F-BC86-778E42D7B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5075" y="1263650"/>
            <a:ext cx="388778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2">
            <a:extLst>
              <a:ext uri="{FF2B5EF4-FFF2-40B4-BE49-F238E27FC236}">
                <a16:creationId xmlns:a16="http://schemas.microsoft.com/office/drawing/2014/main" id="{8770E28A-E286-E34B-B217-6D2D07C9F5B2}"/>
              </a:ext>
            </a:extLst>
          </p:cNvPr>
          <p:cNvGrpSpPr>
            <a:grpSpLocks/>
          </p:cNvGrpSpPr>
          <p:nvPr/>
        </p:nvGrpSpPr>
        <p:grpSpPr bwMode="auto">
          <a:xfrm>
            <a:off x="449262" y="1970881"/>
            <a:ext cx="2784475" cy="922337"/>
            <a:chOff x="10145" y="1887"/>
            <a:chExt cx="3937" cy="1452"/>
          </a:xfrm>
        </p:grpSpPr>
        <p:sp>
          <p:nvSpPr>
            <p:cNvPr id="9" name="文本框 3">
              <a:extLst>
                <a:ext uri="{FF2B5EF4-FFF2-40B4-BE49-F238E27FC236}">
                  <a16:creationId xmlns:a16="http://schemas.microsoft.com/office/drawing/2014/main" id="{0B933271-F830-DA43-8D69-D406D562821A}"/>
                </a:ext>
              </a:extLst>
            </p:cNvPr>
            <p:cNvSpPr txBox="1">
              <a:spLocks noChangeArrowheads="1"/>
            </p:cNvSpPr>
            <p:nvPr/>
          </p:nvSpPr>
          <p:spPr bwMode="auto">
            <a:xfrm>
              <a:off x="10145" y="1887"/>
              <a:ext cx="3937" cy="14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zh-CN" dirty="0">
                  <a:latin typeface="Trebuchet MS" panose="020B0703020202090204" pitchFamily="34" charset="0"/>
                </a:rPr>
                <a:t>Electrons: 0.5 - 243 GeV</a:t>
              </a:r>
            </a:p>
            <a:p>
              <a:pPr eaLnBrk="1" hangingPunct="1"/>
              <a:r>
                <a:rPr lang="en-US" altLang="zh-CN" dirty="0">
                  <a:solidFill>
                    <a:srgbClr val="0000FF"/>
                  </a:solidFill>
                  <a:latin typeface="Trebuchet MS" panose="020B0703020202090204" pitchFamily="34" charset="0"/>
                </a:rPr>
                <a:t>        </a:t>
              </a:r>
              <a:r>
                <a:rPr lang="en-US" altLang="zh-CN" sz="1600" dirty="0">
                  <a:solidFill>
                    <a:srgbClr val="0000FF"/>
                  </a:solidFill>
                  <a:latin typeface="Trebuchet MS" panose="020B0703020202090204" pitchFamily="34" charset="0"/>
                </a:rPr>
                <a:t>Raw Energy</a:t>
              </a:r>
            </a:p>
            <a:p>
              <a:pPr eaLnBrk="1" hangingPunct="1"/>
              <a:r>
                <a:rPr lang="en-US" altLang="zh-CN" dirty="0">
                  <a:solidFill>
                    <a:srgbClr val="FF1313"/>
                  </a:solidFill>
                  <a:latin typeface="Trebuchet MS" panose="020B0703020202090204" pitchFamily="34" charset="0"/>
                </a:rPr>
                <a:t>        </a:t>
              </a:r>
              <a:r>
                <a:rPr lang="en-US" altLang="zh-CN" sz="1600" dirty="0">
                  <a:solidFill>
                    <a:srgbClr val="FF1313"/>
                  </a:solidFill>
                  <a:latin typeface="Trebuchet MS" panose="020B0703020202090204" pitchFamily="34" charset="0"/>
                </a:rPr>
                <a:t>Corrected Energy</a:t>
              </a:r>
              <a:endParaRPr lang="zh-CN" altLang="en-US" sz="1600" dirty="0">
                <a:solidFill>
                  <a:srgbClr val="FF1313"/>
                </a:solidFill>
                <a:latin typeface="Trebuchet MS" panose="020B0703020202090204" pitchFamily="34" charset="0"/>
              </a:endParaRPr>
            </a:p>
          </p:txBody>
        </p:sp>
        <p:sp>
          <p:nvSpPr>
            <p:cNvPr id="10" name="圆角矩形 1">
              <a:extLst>
                <a:ext uri="{FF2B5EF4-FFF2-40B4-BE49-F238E27FC236}">
                  <a16:creationId xmlns:a16="http://schemas.microsoft.com/office/drawing/2014/main" id="{BC983A2E-701E-A649-972E-0ABD6029751B}"/>
                </a:ext>
              </a:extLst>
            </p:cNvPr>
            <p:cNvSpPr>
              <a:spLocks noChangeArrowheads="1"/>
            </p:cNvSpPr>
            <p:nvPr/>
          </p:nvSpPr>
          <p:spPr bwMode="auto">
            <a:xfrm>
              <a:off x="10370" y="2442"/>
              <a:ext cx="640" cy="342"/>
            </a:xfrm>
            <a:prstGeom prst="roundRect">
              <a:avLst>
                <a:gd name="adj" fmla="val 16667"/>
              </a:avLst>
            </a:prstGeom>
            <a:solidFill>
              <a:srgbClr val="0000FF"/>
            </a:solidFill>
            <a:ln w="9525">
              <a:solidFill>
                <a:srgbClr val="000000"/>
              </a:solidFill>
              <a:round/>
              <a:headEnd/>
              <a:tailEnd/>
            </a:ln>
          </p:spPr>
          <p:txBody>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endParaRPr lang="zh-CN" altLang="en-US"/>
            </a:p>
          </p:txBody>
        </p:sp>
        <p:sp>
          <p:nvSpPr>
            <p:cNvPr id="11" name="圆角矩形 8">
              <a:extLst>
                <a:ext uri="{FF2B5EF4-FFF2-40B4-BE49-F238E27FC236}">
                  <a16:creationId xmlns:a16="http://schemas.microsoft.com/office/drawing/2014/main" id="{F87AB5F5-01FE-F34F-9AE2-18D88EA170A0}"/>
                </a:ext>
              </a:extLst>
            </p:cNvPr>
            <p:cNvSpPr>
              <a:spLocks noChangeArrowheads="1"/>
            </p:cNvSpPr>
            <p:nvPr/>
          </p:nvSpPr>
          <p:spPr bwMode="auto">
            <a:xfrm>
              <a:off x="10370" y="2882"/>
              <a:ext cx="640" cy="342"/>
            </a:xfrm>
            <a:prstGeom prst="roundRect">
              <a:avLst>
                <a:gd name="adj" fmla="val 16667"/>
              </a:avLst>
            </a:prstGeom>
            <a:solidFill>
              <a:srgbClr val="FF0404"/>
            </a:solidFill>
            <a:ln w="9525">
              <a:solidFill>
                <a:srgbClr val="000000"/>
              </a:solidFill>
              <a:round/>
              <a:headEnd/>
              <a:tailEnd/>
            </a:ln>
          </p:spPr>
          <p:txBody>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endParaRPr lang="zh-CN" altLang="en-US"/>
            </a:p>
          </p:txBody>
        </p:sp>
      </p:grpSp>
      <p:pic>
        <p:nvPicPr>
          <p:cNvPr id="12" name="图片 3">
            <a:extLst>
              <a:ext uri="{FF2B5EF4-FFF2-40B4-BE49-F238E27FC236}">
                <a16:creationId xmlns:a16="http://schemas.microsoft.com/office/drawing/2014/main" id="{76697812-9C78-8B48-91C6-94D464F93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6950" y="3772066"/>
            <a:ext cx="3751268" cy="259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4">
            <a:extLst>
              <a:ext uri="{FF2B5EF4-FFF2-40B4-BE49-F238E27FC236}">
                <a16:creationId xmlns:a16="http://schemas.microsoft.com/office/drawing/2014/main" id="{78C1EAEE-64DD-104C-8E34-57E9317D7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075" y="3763962"/>
            <a:ext cx="388778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21866">
            <a:extLst>
              <a:ext uri="{FF2B5EF4-FFF2-40B4-BE49-F238E27FC236}">
                <a16:creationId xmlns:a16="http://schemas.microsoft.com/office/drawing/2014/main" id="{118F4CF1-598E-464D-B82B-F4FD07F0A222}"/>
              </a:ext>
            </a:extLst>
          </p:cNvPr>
          <p:cNvSpPr>
            <a:spLocks noChangeArrowheads="1"/>
          </p:cNvSpPr>
          <p:nvPr/>
        </p:nvSpPr>
        <p:spPr bwMode="auto">
          <a:xfrm>
            <a:off x="292743" y="5120360"/>
            <a:ext cx="292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zh-CN" sz="1600" i="1" dirty="0" err="1">
                <a:solidFill>
                  <a:srgbClr val="00FDFF"/>
                </a:solidFill>
                <a:latin typeface="Trebuchet MS" panose="020B0703020202090204" pitchFamily="34" charset="0"/>
                <a:ea typeface="仿宋_GB2312" panose="02010609030101010101" pitchFamily="49" charset="-122"/>
              </a:rPr>
              <a:t>Astropart</a:t>
            </a:r>
            <a:r>
              <a:rPr lang="en-US" altLang="zh-CN" sz="1600" i="1" dirty="0">
                <a:solidFill>
                  <a:srgbClr val="00FDFF"/>
                </a:solidFill>
                <a:latin typeface="Trebuchet MS" panose="020B0703020202090204" pitchFamily="34" charset="0"/>
                <a:ea typeface="仿宋_GB2312" panose="02010609030101010101" pitchFamily="49" charset="-122"/>
              </a:rPr>
              <a:t>. Phys., 95, 6 (2017)</a:t>
            </a:r>
          </a:p>
        </p:txBody>
      </p:sp>
    </p:spTree>
    <p:extLst>
      <p:ext uri="{BB962C8B-B14F-4D97-AF65-F5344CB8AC3E}">
        <p14:creationId xmlns:p14="http://schemas.microsoft.com/office/powerpoint/2010/main" val="88386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294C-BD2C-A54D-8FE1-9ABE4CEA44FD}"/>
              </a:ext>
            </a:extLst>
          </p:cNvPr>
          <p:cNvSpPr>
            <a:spLocks noGrp="1"/>
          </p:cNvSpPr>
          <p:nvPr>
            <p:ph type="title"/>
          </p:nvPr>
        </p:nvSpPr>
        <p:spPr/>
        <p:txBody>
          <a:bodyPr/>
          <a:lstStyle/>
          <a:p>
            <a:r>
              <a:rPr lang="zh-CN" altLang="en-US" dirty="0"/>
              <a:t>绝对能标</a:t>
            </a:r>
            <a:endParaRPr lang="en-US" dirty="0"/>
          </a:p>
        </p:txBody>
      </p:sp>
      <p:sp>
        <p:nvSpPr>
          <p:cNvPr id="3" name="Date Placeholder 2">
            <a:extLst>
              <a:ext uri="{FF2B5EF4-FFF2-40B4-BE49-F238E27FC236}">
                <a16:creationId xmlns:a16="http://schemas.microsoft.com/office/drawing/2014/main" id="{4FB5E35D-F978-264D-A867-0C3AB2DC3043}"/>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9BC51AD8-B7F1-244C-8465-7DB7F28DABDE}"/>
              </a:ext>
            </a:extLst>
          </p:cNvPr>
          <p:cNvSpPr>
            <a:spLocks noGrp="1"/>
          </p:cNvSpPr>
          <p:nvPr>
            <p:ph type="ftr" sz="quarter" idx="11"/>
          </p:nvPr>
        </p:nvSpPr>
        <p:spPr/>
        <p:txBody>
          <a:bodyPr/>
          <a:lstStyle/>
          <a:p>
            <a:r>
              <a:rPr lang="zh-CN" altLang="en-US" dirty="0"/>
              <a:t>第十五届</a:t>
            </a:r>
            <a:r>
              <a:rPr lang="en-US" altLang="zh-CN" dirty="0" err="1"/>
              <a:t>TeV</a:t>
            </a:r>
            <a:r>
              <a:rPr lang="zh-CN" altLang="en-US" dirty="0"/>
              <a:t>物理工作组学术研讨会</a:t>
            </a:r>
            <a:r>
              <a:rPr lang="en-US" altLang="zh-CN" dirty="0"/>
              <a:t>@</a:t>
            </a:r>
            <a:r>
              <a:rPr lang="zh-CN" altLang="en-US" dirty="0"/>
              <a:t>北京</a:t>
            </a:r>
            <a:endParaRPr lang="en-US" dirty="0"/>
          </a:p>
        </p:txBody>
      </p:sp>
      <p:sp>
        <p:nvSpPr>
          <p:cNvPr id="5" name="Slide Number Placeholder 4">
            <a:extLst>
              <a:ext uri="{FF2B5EF4-FFF2-40B4-BE49-F238E27FC236}">
                <a16:creationId xmlns:a16="http://schemas.microsoft.com/office/drawing/2014/main" id="{C20D4E9C-4525-DF4B-A3E0-0308E1BDBCDD}"/>
              </a:ext>
            </a:extLst>
          </p:cNvPr>
          <p:cNvSpPr>
            <a:spLocks noGrp="1"/>
          </p:cNvSpPr>
          <p:nvPr>
            <p:ph type="sldNum" sz="quarter" idx="12"/>
          </p:nvPr>
        </p:nvSpPr>
        <p:spPr/>
        <p:txBody>
          <a:bodyPr/>
          <a:lstStyle/>
          <a:p>
            <a:fld id="{0BDC58B8-C3E4-5642-B659-6F7CE6848348}" type="slidenum">
              <a:rPr lang="en-US" smtClean="0"/>
              <a:t>22</a:t>
            </a:fld>
            <a:endParaRPr lang="en-US"/>
          </a:p>
        </p:txBody>
      </p:sp>
      <p:pic>
        <p:nvPicPr>
          <p:cNvPr id="6" name="Picture 4">
            <a:extLst>
              <a:ext uri="{FF2B5EF4-FFF2-40B4-BE49-F238E27FC236}">
                <a16:creationId xmlns:a16="http://schemas.microsoft.com/office/drawing/2014/main" id="{4DAE857E-FD0F-344E-910A-297A77218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95" y="1486923"/>
            <a:ext cx="5898505" cy="46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B7F3CA12-9296-A74E-A588-756C1F7A6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313" y="1486923"/>
            <a:ext cx="5508192" cy="45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
            <a:extLst>
              <a:ext uri="{FF2B5EF4-FFF2-40B4-BE49-F238E27FC236}">
                <a16:creationId xmlns:a16="http://schemas.microsoft.com/office/drawing/2014/main" id="{65A49FD4-1F0D-424C-8966-4B8DBE2876FC}"/>
              </a:ext>
            </a:extLst>
          </p:cNvPr>
          <p:cNvSpPr txBox="1">
            <a:spLocks noChangeArrowheads="1"/>
          </p:cNvSpPr>
          <p:nvPr/>
        </p:nvSpPr>
        <p:spPr bwMode="auto">
          <a:xfrm rot="19800000">
            <a:off x="5218588" y="4730234"/>
            <a:ext cx="29832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SzPct val="100000"/>
            </a:pPr>
            <a:r>
              <a:rPr lang="en-US" altLang="zh-CN" sz="3600" b="1" dirty="0">
                <a:solidFill>
                  <a:srgbClr val="FF0000"/>
                </a:solidFill>
              </a:rPr>
              <a:t>Preliminary</a:t>
            </a:r>
            <a:endParaRPr lang="zh-CN" altLang="en-US" sz="3600" b="1" dirty="0">
              <a:solidFill>
                <a:srgbClr val="FF0000"/>
              </a:solidFill>
            </a:endParaRPr>
          </a:p>
        </p:txBody>
      </p:sp>
      <p:graphicFrame>
        <p:nvGraphicFramePr>
          <p:cNvPr id="9" name="对象 7">
            <a:extLst>
              <a:ext uri="{FF2B5EF4-FFF2-40B4-BE49-F238E27FC236}">
                <a16:creationId xmlns:a16="http://schemas.microsoft.com/office/drawing/2014/main" id="{E5BFEFF6-C5F0-6247-AFF1-A6E4449AF816}"/>
              </a:ext>
            </a:extLst>
          </p:cNvPr>
          <p:cNvGraphicFramePr>
            <a:graphicFrameLocks noChangeAspect="1"/>
          </p:cNvGraphicFramePr>
          <p:nvPr>
            <p:extLst>
              <p:ext uri="{D42A27DB-BD31-4B8C-83A1-F6EECF244321}">
                <p14:modId xmlns:p14="http://schemas.microsoft.com/office/powerpoint/2010/main" val="2549410538"/>
              </p:ext>
            </p:extLst>
          </p:nvPr>
        </p:nvGraphicFramePr>
        <p:xfrm>
          <a:off x="7757680" y="4013784"/>
          <a:ext cx="3227388" cy="428625"/>
        </p:xfrm>
        <a:graphic>
          <a:graphicData uri="http://schemas.openxmlformats.org/presentationml/2006/ole">
            <mc:AlternateContent xmlns:mc="http://schemas.openxmlformats.org/markup-compatibility/2006">
              <mc:Choice xmlns:v="urn:schemas-microsoft-com:vml" Requires="v">
                <p:oleObj spid="_x0000_s7261" r:id="rId5" imgW="41833800" imgH="5562600" progId="Equation.DSMT4">
                  <p:embed/>
                </p:oleObj>
              </mc:Choice>
              <mc:Fallback>
                <p:oleObj r:id="rId5" imgW="41833800" imgH="5562600" progId="Equation.DSMT4">
                  <p:embed/>
                  <p:pic>
                    <p:nvPicPr>
                      <p:cNvPr id="63493" name="对象 7">
                        <a:extLst>
                          <a:ext uri="{FF2B5EF4-FFF2-40B4-BE49-F238E27FC236}">
                            <a16:creationId xmlns:a16="http://schemas.microsoft.com/office/drawing/2014/main" id="{A641E6FF-1F3D-CC44-AB47-16A68E5DE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7680" y="4013784"/>
                        <a:ext cx="32273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0" name="对象 8">
            <a:extLst>
              <a:ext uri="{FF2B5EF4-FFF2-40B4-BE49-F238E27FC236}">
                <a16:creationId xmlns:a16="http://schemas.microsoft.com/office/drawing/2014/main" id="{0B1523BA-DEFF-7F4E-914B-31B4EA66AE21}"/>
              </a:ext>
            </a:extLst>
          </p:cNvPr>
          <p:cNvGraphicFramePr>
            <a:graphicFrameLocks noChangeAspect="1"/>
          </p:cNvGraphicFramePr>
          <p:nvPr>
            <p:extLst>
              <p:ext uri="{D42A27DB-BD31-4B8C-83A1-F6EECF244321}">
                <p14:modId xmlns:p14="http://schemas.microsoft.com/office/powerpoint/2010/main" val="2829802497"/>
              </p:ext>
            </p:extLst>
          </p:nvPr>
        </p:nvGraphicFramePr>
        <p:xfrm>
          <a:off x="7822768" y="4513847"/>
          <a:ext cx="3097212" cy="400050"/>
        </p:xfrm>
        <a:graphic>
          <a:graphicData uri="http://schemas.openxmlformats.org/presentationml/2006/ole">
            <mc:AlternateContent xmlns:mc="http://schemas.openxmlformats.org/markup-compatibility/2006">
              <mc:Choice xmlns:v="urn:schemas-microsoft-com:vml" Requires="v">
                <p:oleObj spid="_x0000_s7262" r:id="rId7" imgW="43002200" imgH="5562600" progId="Equation.DSMT4">
                  <p:embed/>
                </p:oleObj>
              </mc:Choice>
              <mc:Fallback>
                <p:oleObj r:id="rId7" imgW="43002200" imgH="5562600" progId="Equation.DSMT4">
                  <p:embed/>
                  <p:pic>
                    <p:nvPicPr>
                      <p:cNvPr id="63494" name="对象 8">
                        <a:extLst>
                          <a:ext uri="{FF2B5EF4-FFF2-40B4-BE49-F238E27FC236}">
                            <a16:creationId xmlns:a16="http://schemas.microsoft.com/office/drawing/2014/main" id="{9A8E9683-8D57-9144-894F-AFA886F6C7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2768" y="4513847"/>
                        <a:ext cx="3097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82117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6DB3-2E2A-E548-B0B0-4F736D81D7EC}"/>
              </a:ext>
            </a:extLst>
          </p:cNvPr>
          <p:cNvSpPr>
            <a:spLocks noGrp="1"/>
          </p:cNvSpPr>
          <p:nvPr>
            <p:ph type="title"/>
          </p:nvPr>
        </p:nvSpPr>
        <p:spPr/>
        <p:txBody>
          <a:bodyPr/>
          <a:lstStyle/>
          <a:p>
            <a:r>
              <a:rPr lang="zh-CN" altLang="en-US" dirty="0">
                <a:solidFill>
                  <a:srgbClr val="10FBFE"/>
                </a:solidFill>
                <a:latin typeface="微软雅黑" panose="020B0503020204020204" charset="-122"/>
                <a:ea typeface="微软雅黑" panose="020B0503020204020204" charset="-122"/>
              </a:rPr>
              <a:t>粒子鉴别</a:t>
            </a:r>
            <a:endParaRPr lang="en-US" dirty="0"/>
          </a:p>
        </p:txBody>
      </p:sp>
      <p:sp>
        <p:nvSpPr>
          <p:cNvPr id="3" name="Date Placeholder 2">
            <a:extLst>
              <a:ext uri="{FF2B5EF4-FFF2-40B4-BE49-F238E27FC236}">
                <a16:creationId xmlns:a16="http://schemas.microsoft.com/office/drawing/2014/main" id="{6BBAFE92-46DE-E642-AAB6-F728C7F0E319}"/>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8AC4D70C-9608-C942-8E93-A17DC62652F3}"/>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0F9ACC61-69CD-1F43-AAF7-A0EFC148ACA6}"/>
              </a:ext>
            </a:extLst>
          </p:cNvPr>
          <p:cNvSpPr>
            <a:spLocks noGrp="1"/>
          </p:cNvSpPr>
          <p:nvPr>
            <p:ph type="sldNum" sz="quarter" idx="12"/>
          </p:nvPr>
        </p:nvSpPr>
        <p:spPr/>
        <p:txBody>
          <a:bodyPr/>
          <a:lstStyle/>
          <a:p>
            <a:fld id="{0BDC58B8-C3E4-5642-B659-6F7CE6848348}" type="slidenum">
              <a:rPr lang="en-US" smtClean="0"/>
              <a:t>23</a:t>
            </a:fld>
            <a:endParaRPr lang="en-US"/>
          </a:p>
        </p:txBody>
      </p:sp>
      <p:pic>
        <p:nvPicPr>
          <p:cNvPr id="10" name="Picture 2">
            <a:extLst>
              <a:ext uri="{FF2B5EF4-FFF2-40B4-BE49-F238E27FC236}">
                <a16:creationId xmlns:a16="http://schemas.microsoft.com/office/drawing/2014/main" id="{50ACC4A9-865A-D64B-A637-397D3EF89A7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99018" y="1641586"/>
            <a:ext cx="3927521" cy="286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6">
            <a:extLst>
              <a:ext uri="{FF2B5EF4-FFF2-40B4-BE49-F238E27FC236}">
                <a16:creationId xmlns:a16="http://schemas.microsoft.com/office/drawing/2014/main" id="{928DC64A-B21C-D94D-9FE7-7A5D356A3A2B}"/>
              </a:ext>
            </a:extLst>
          </p:cNvPr>
          <p:cNvSpPr txBox="1"/>
          <p:nvPr/>
        </p:nvSpPr>
        <p:spPr>
          <a:xfrm>
            <a:off x="2444819" y="2579752"/>
            <a:ext cx="868680" cy="368300"/>
          </a:xfrm>
          <a:prstGeom prst="rect">
            <a:avLst/>
          </a:prstGeom>
          <a:noFill/>
        </p:spPr>
        <p:txBody>
          <a:bodyPr wrap="none" rtlCol="0">
            <a:spAutoFit/>
          </a:bodyPr>
          <a:lstStyle/>
          <a:p>
            <a:r>
              <a:rPr lang="zh-CN" altLang="en-US" dirty="0">
                <a:solidFill>
                  <a:schemeClr val="tx1"/>
                </a:solidFill>
                <a:latin typeface="黑体" panose="02010609060101010101" pitchFamily="49" charset="-122"/>
                <a:ea typeface="黑体" panose="02010609060101010101" pitchFamily="49" charset="-122"/>
                <a:cs typeface="Times New Roman" panose="02020503050405090304" pitchFamily="18" charset="0"/>
              </a:rPr>
              <a:t>悟空号</a:t>
            </a:r>
          </a:p>
        </p:txBody>
      </p:sp>
      <p:pic>
        <p:nvPicPr>
          <p:cNvPr id="12" name="图片 8">
            <a:extLst>
              <a:ext uri="{FF2B5EF4-FFF2-40B4-BE49-F238E27FC236}">
                <a16:creationId xmlns:a16="http://schemas.microsoft.com/office/drawing/2014/main" id="{066D5956-8A58-ED4A-84FA-73C0C8400987}"/>
              </a:ext>
            </a:extLst>
          </p:cNvPr>
          <p:cNvPicPr>
            <a:picLocks noChangeAspect="1"/>
          </p:cNvPicPr>
          <p:nvPr/>
        </p:nvPicPr>
        <p:blipFill>
          <a:blip r:embed="rId3"/>
          <a:stretch>
            <a:fillRect/>
          </a:stretch>
        </p:blipFill>
        <p:spPr>
          <a:xfrm>
            <a:off x="5927534" y="3783425"/>
            <a:ext cx="4975880" cy="2421179"/>
          </a:xfrm>
          <a:prstGeom prst="rect">
            <a:avLst/>
          </a:prstGeom>
        </p:spPr>
      </p:pic>
      <p:pic>
        <p:nvPicPr>
          <p:cNvPr id="13" name="图片 10">
            <a:extLst>
              <a:ext uri="{FF2B5EF4-FFF2-40B4-BE49-F238E27FC236}">
                <a16:creationId xmlns:a16="http://schemas.microsoft.com/office/drawing/2014/main" id="{9D06445C-A614-E04B-BCAD-821E095439CC}"/>
              </a:ext>
            </a:extLst>
          </p:cNvPr>
          <p:cNvPicPr>
            <a:picLocks noChangeAspect="1"/>
          </p:cNvPicPr>
          <p:nvPr/>
        </p:nvPicPr>
        <p:blipFill>
          <a:blip r:embed="rId4"/>
          <a:stretch>
            <a:fillRect/>
          </a:stretch>
        </p:blipFill>
        <p:spPr>
          <a:xfrm>
            <a:off x="5927534" y="1387966"/>
            <a:ext cx="4907744" cy="2143446"/>
          </a:xfrm>
          <a:prstGeom prst="rect">
            <a:avLst/>
          </a:prstGeom>
        </p:spPr>
      </p:pic>
      <p:sp>
        <p:nvSpPr>
          <p:cNvPr id="14" name="文本框 11">
            <a:extLst>
              <a:ext uri="{FF2B5EF4-FFF2-40B4-BE49-F238E27FC236}">
                <a16:creationId xmlns:a16="http://schemas.microsoft.com/office/drawing/2014/main" id="{F68BED28-D761-294F-AD64-8B1414A9E29F}"/>
              </a:ext>
            </a:extLst>
          </p:cNvPr>
          <p:cNvSpPr txBox="1"/>
          <p:nvPr/>
        </p:nvSpPr>
        <p:spPr>
          <a:xfrm>
            <a:off x="1463208" y="2604798"/>
            <a:ext cx="646331" cy="369332"/>
          </a:xfrm>
          <a:prstGeom prst="rect">
            <a:avLst/>
          </a:prstGeom>
          <a:noFill/>
        </p:spPr>
        <p:txBody>
          <a:bodyPr wrap="none" rtlCol="0">
            <a:spAutoFit/>
          </a:bodyPr>
          <a:lstStyle/>
          <a:p>
            <a:r>
              <a:rPr lang="zh-CN" altLang="en-US" b="1" dirty="0">
                <a:solidFill>
                  <a:srgbClr val="FF0000"/>
                </a:solidFill>
              </a:rPr>
              <a:t>信号</a:t>
            </a:r>
          </a:p>
        </p:txBody>
      </p:sp>
      <p:sp>
        <p:nvSpPr>
          <p:cNvPr id="15" name="文本框 12">
            <a:extLst>
              <a:ext uri="{FF2B5EF4-FFF2-40B4-BE49-F238E27FC236}">
                <a16:creationId xmlns:a16="http://schemas.microsoft.com/office/drawing/2014/main" id="{C5F31D08-A617-284C-895F-A4BE81CEFF76}"/>
              </a:ext>
            </a:extLst>
          </p:cNvPr>
          <p:cNvSpPr txBox="1"/>
          <p:nvPr/>
        </p:nvSpPr>
        <p:spPr>
          <a:xfrm>
            <a:off x="8714707" y="5218496"/>
            <a:ext cx="646331" cy="369332"/>
          </a:xfrm>
          <a:prstGeom prst="rect">
            <a:avLst/>
          </a:prstGeom>
          <a:noFill/>
        </p:spPr>
        <p:txBody>
          <a:bodyPr wrap="none" rtlCol="0">
            <a:spAutoFit/>
          </a:bodyPr>
          <a:lstStyle/>
          <a:p>
            <a:r>
              <a:rPr lang="zh-CN" altLang="en-US" b="1" dirty="0">
                <a:solidFill>
                  <a:srgbClr val="FF0000"/>
                </a:solidFill>
              </a:rPr>
              <a:t>信号</a:t>
            </a:r>
          </a:p>
        </p:txBody>
      </p:sp>
      <p:sp>
        <p:nvSpPr>
          <p:cNvPr id="16" name="文本框 13">
            <a:extLst>
              <a:ext uri="{FF2B5EF4-FFF2-40B4-BE49-F238E27FC236}">
                <a16:creationId xmlns:a16="http://schemas.microsoft.com/office/drawing/2014/main" id="{F3DF0A2B-4582-0C4F-8BAF-B104BD7C2038}"/>
              </a:ext>
            </a:extLst>
          </p:cNvPr>
          <p:cNvSpPr txBox="1"/>
          <p:nvPr/>
        </p:nvSpPr>
        <p:spPr>
          <a:xfrm>
            <a:off x="9241145" y="2127999"/>
            <a:ext cx="646331" cy="369332"/>
          </a:xfrm>
          <a:prstGeom prst="rect">
            <a:avLst/>
          </a:prstGeom>
          <a:noFill/>
        </p:spPr>
        <p:txBody>
          <a:bodyPr wrap="none" rtlCol="0">
            <a:spAutoFit/>
          </a:bodyPr>
          <a:lstStyle/>
          <a:p>
            <a:r>
              <a:rPr lang="zh-CN" altLang="en-US" b="1" dirty="0">
                <a:solidFill>
                  <a:srgbClr val="FF0000"/>
                </a:solidFill>
              </a:rPr>
              <a:t>信号</a:t>
            </a:r>
          </a:p>
        </p:txBody>
      </p:sp>
      <p:sp>
        <p:nvSpPr>
          <p:cNvPr id="17" name="文本框 14">
            <a:extLst>
              <a:ext uri="{FF2B5EF4-FFF2-40B4-BE49-F238E27FC236}">
                <a16:creationId xmlns:a16="http://schemas.microsoft.com/office/drawing/2014/main" id="{64139698-108F-A943-97D7-D33E9F2CB2E1}"/>
              </a:ext>
            </a:extLst>
          </p:cNvPr>
          <p:cNvSpPr txBox="1"/>
          <p:nvPr/>
        </p:nvSpPr>
        <p:spPr>
          <a:xfrm>
            <a:off x="3646816" y="3355714"/>
            <a:ext cx="646331" cy="369332"/>
          </a:xfrm>
          <a:prstGeom prst="rect">
            <a:avLst/>
          </a:prstGeom>
          <a:noFill/>
        </p:spPr>
        <p:txBody>
          <a:bodyPr wrap="none" rtlCol="0">
            <a:spAutoFit/>
          </a:bodyPr>
          <a:lstStyle/>
          <a:p>
            <a:r>
              <a:rPr lang="zh-CN" altLang="en-US" b="1" dirty="0">
                <a:solidFill>
                  <a:srgbClr val="FF0000"/>
                </a:solidFill>
              </a:rPr>
              <a:t>本底</a:t>
            </a:r>
          </a:p>
        </p:txBody>
      </p:sp>
      <p:sp>
        <p:nvSpPr>
          <p:cNvPr id="18" name="文本框 15">
            <a:extLst>
              <a:ext uri="{FF2B5EF4-FFF2-40B4-BE49-F238E27FC236}">
                <a16:creationId xmlns:a16="http://schemas.microsoft.com/office/drawing/2014/main" id="{8BC37499-9CCD-9649-9AD1-E732ECFABF38}"/>
              </a:ext>
            </a:extLst>
          </p:cNvPr>
          <p:cNvSpPr txBox="1"/>
          <p:nvPr/>
        </p:nvSpPr>
        <p:spPr>
          <a:xfrm>
            <a:off x="9847432" y="4617997"/>
            <a:ext cx="646331" cy="369332"/>
          </a:xfrm>
          <a:prstGeom prst="rect">
            <a:avLst/>
          </a:prstGeom>
          <a:noFill/>
        </p:spPr>
        <p:txBody>
          <a:bodyPr wrap="none" rtlCol="0">
            <a:spAutoFit/>
          </a:bodyPr>
          <a:lstStyle/>
          <a:p>
            <a:r>
              <a:rPr lang="zh-CN" altLang="en-US" b="1" dirty="0">
                <a:solidFill>
                  <a:srgbClr val="FF0000"/>
                </a:solidFill>
              </a:rPr>
              <a:t>本底</a:t>
            </a:r>
          </a:p>
        </p:txBody>
      </p:sp>
      <p:sp>
        <p:nvSpPr>
          <p:cNvPr id="19" name="文本框 16">
            <a:extLst>
              <a:ext uri="{FF2B5EF4-FFF2-40B4-BE49-F238E27FC236}">
                <a16:creationId xmlns:a16="http://schemas.microsoft.com/office/drawing/2014/main" id="{3529889D-BC2F-0E4C-803B-6A3B2D0C7A1C}"/>
              </a:ext>
            </a:extLst>
          </p:cNvPr>
          <p:cNvSpPr txBox="1"/>
          <p:nvPr/>
        </p:nvSpPr>
        <p:spPr>
          <a:xfrm>
            <a:off x="7430081" y="2035987"/>
            <a:ext cx="646331" cy="369332"/>
          </a:xfrm>
          <a:prstGeom prst="rect">
            <a:avLst/>
          </a:prstGeom>
          <a:noFill/>
        </p:spPr>
        <p:txBody>
          <a:bodyPr wrap="none" rtlCol="0">
            <a:spAutoFit/>
          </a:bodyPr>
          <a:lstStyle/>
          <a:p>
            <a:r>
              <a:rPr lang="zh-CN" altLang="en-US" b="1" dirty="0">
                <a:solidFill>
                  <a:srgbClr val="FF0000"/>
                </a:solidFill>
              </a:rPr>
              <a:t>本底</a:t>
            </a:r>
          </a:p>
        </p:txBody>
      </p:sp>
      <p:sp>
        <p:nvSpPr>
          <p:cNvPr id="20" name="文本框 2">
            <a:extLst>
              <a:ext uri="{FF2B5EF4-FFF2-40B4-BE49-F238E27FC236}">
                <a16:creationId xmlns:a16="http://schemas.microsoft.com/office/drawing/2014/main" id="{BC2B1B32-C61E-5A42-9753-F777E124E5F9}"/>
              </a:ext>
            </a:extLst>
          </p:cNvPr>
          <p:cNvSpPr txBox="1"/>
          <p:nvPr/>
        </p:nvSpPr>
        <p:spPr>
          <a:xfrm>
            <a:off x="8364289" y="1898397"/>
            <a:ext cx="896620" cy="398780"/>
          </a:xfrm>
          <a:prstGeom prst="rect">
            <a:avLst/>
          </a:prstGeom>
          <a:noFill/>
        </p:spPr>
        <p:txBody>
          <a:bodyPr wrap="none" rtlCol="0">
            <a:spAutoFit/>
          </a:bodyPr>
          <a:lstStyle/>
          <a:p>
            <a:r>
              <a:rPr lang="en-US" altLang="en-US" sz="2000" dirty="0">
                <a:latin typeface="Trebuchet MS" panose="020B0703020202090204" pitchFamily="34" charset="0"/>
                <a:ea typeface="仿宋" panose="02010609060101010101" pitchFamily="49" charset="-122"/>
                <a:cs typeface="Trebuchet MS" panose="020B0703020202090204" pitchFamily="34" charset="0"/>
              </a:rPr>
              <a:t>CALET</a:t>
            </a:r>
          </a:p>
        </p:txBody>
      </p:sp>
      <p:sp>
        <p:nvSpPr>
          <p:cNvPr id="21" name="文本框 3">
            <a:extLst>
              <a:ext uri="{FF2B5EF4-FFF2-40B4-BE49-F238E27FC236}">
                <a16:creationId xmlns:a16="http://schemas.microsoft.com/office/drawing/2014/main" id="{C2E9BBFA-5D5E-E74F-BADD-6B6160D7B598}"/>
              </a:ext>
            </a:extLst>
          </p:cNvPr>
          <p:cNvSpPr txBox="1"/>
          <p:nvPr/>
        </p:nvSpPr>
        <p:spPr>
          <a:xfrm>
            <a:off x="8303329" y="4248532"/>
            <a:ext cx="836295" cy="398780"/>
          </a:xfrm>
          <a:prstGeom prst="rect">
            <a:avLst/>
          </a:prstGeom>
          <a:noFill/>
        </p:spPr>
        <p:txBody>
          <a:bodyPr wrap="none" rtlCol="0">
            <a:spAutoFit/>
          </a:bodyPr>
          <a:lstStyle/>
          <a:p>
            <a:r>
              <a:rPr lang="en-US" altLang="zh-CN" sz="2000" dirty="0">
                <a:latin typeface="Trebuchet MS" panose="020B0703020202090204" pitchFamily="34" charset="0"/>
                <a:ea typeface="仿宋" panose="02010609060101010101" pitchFamily="49" charset="-122"/>
                <a:cs typeface="Trebuchet MS" panose="020B0703020202090204" pitchFamily="34" charset="0"/>
              </a:rPr>
              <a:t>Fermi</a:t>
            </a:r>
          </a:p>
        </p:txBody>
      </p:sp>
      <p:sp>
        <p:nvSpPr>
          <p:cNvPr id="22" name="文本框 4">
            <a:extLst>
              <a:ext uri="{FF2B5EF4-FFF2-40B4-BE49-F238E27FC236}">
                <a16:creationId xmlns:a16="http://schemas.microsoft.com/office/drawing/2014/main" id="{394B6645-7087-8948-B13A-E1A66D89D6CF}"/>
              </a:ext>
            </a:extLst>
          </p:cNvPr>
          <p:cNvSpPr txBox="1"/>
          <p:nvPr/>
        </p:nvSpPr>
        <p:spPr>
          <a:xfrm>
            <a:off x="880213" y="4802663"/>
            <a:ext cx="4637670" cy="1476375"/>
          </a:xfrm>
          <a:prstGeom prst="rect">
            <a:avLst/>
          </a:prstGeom>
          <a:noFill/>
        </p:spPr>
        <p:txBody>
          <a:bodyPr wrap="square" rtlCol="0" anchor="t">
            <a:spAutoFit/>
          </a:bodyPr>
          <a:lstStyle/>
          <a:p>
            <a:pPr algn="just"/>
            <a:r>
              <a:rPr lang="zh-CN" altLang="en-US"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~TeV能区：</a:t>
            </a:r>
          </a:p>
          <a:p>
            <a:pPr algn="just"/>
            <a:r>
              <a:rPr lang="en-US" altLang="zh-CN"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DAMPE</a:t>
            </a:r>
            <a:r>
              <a:rPr lang="zh-CN" altLang="en-US"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：质子污染 </a:t>
            </a:r>
            <a:r>
              <a:rPr lang="en-US" altLang="zh-CN"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2</a:t>
            </a:r>
            <a:r>
              <a:rPr lang="zh-CN" altLang="en-US"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 </a:t>
            </a:r>
            <a:r>
              <a:rPr lang="en-US" altLang="zh-CN"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a:t>
            </a:r>
            <a:r>
              <a:rPr lang="zh-CN" altLang="en-US"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 </a:t>
            </a:r>
            <a:r>
              <a:rPr lang="en-US" altLang="zh-CN"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6</a:t>
            </a:r>
            <a:r>
              <a:rPr lang="zh-CN" altLang="en-US"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a:t>
            </a:r>
          </a:p>
          <a:p>
            <a:pPr algn="just"/>
            <a:r>
              <a:rPr lang="zh-CN" altLang="en-US"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CALET：质子污染 10 - 15%</a:t>
            </a:r>
          </a:p>
          <a:p>
            <a:pPr algn="just"/>
            <a:r>
              <a:rPr lang="zh-CN" altLang="en-US" b="1"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FERMI-LAT：质子污染接近20%（电子探测效率低于60%）</a:t>
            </a:r>
          </a:p>
        </p:txBody>
      </p:sp>
    </p:spTree>
    <p:extLst>
      <p:ext uri="{BB962C8B-B14F-4D97-AF65-F5344CB8AC3E}">
        <p14:creationId xmlns:p14="http://schemas.microsoft.com/office/powerpoint/2010/main" val="1506218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BD85-6FBF-5341-8E6F-45525CF4AD17}"/>
              </a:ext>
            </a:extLst>
          </p:cNvPr>
          <p:cNvSpPr>
            <a:spLocks noGrp="1"/>
          </p:cNvSpPr>
          <p:nvPr>
            <p:ph type="title"/>
          </p:nvPr>
        </p:nvSpPr>
        <p:spPr/>
        <p:txBody>
          <a:bodyPr/>
          <a:lstStyle/>
          <a:p>
            <a:r>
              <a:rPr lang="zh-CN" altLang="en-US" dirty="0"/>
              <a:t>粒子鉴别的验证</a:t>
            </a:r>
            <a:endParaRPr lang="en-US" dirty="0"/>
          </a:p>
        </p:txBody>
      </p:sp>
      <p:sp>
        <p:nvSpPr>
          <p:cNvPr id="3" name="Date Placeholder 2">
            <a:extLst>
              <a:ext uri="{FF2B5EF4-FFF2-40B4-BE49-F238E27FC236}">
                <a16:creationId xmlns:a16="http://schemas.microsoft.com/office/drawing/2014/main" id="{DCD0DE63-5F2D-2B45-9D98-191BE9BC1913}"/>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7BB2AD4E-1A22-604B-84FE-C9CE4A24488A}"/>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F39C8C8F-BF9E-BA48-AE35-6B477010F25F}"/>
              </a:ext>
            </a:extLst>
          </p:cNvPr>
          <p:cNvSpPr>
            <a:spLocks noGrp="1"/>
          </p:cNvSpPr>
          <p:nvPr>
            <p:ph type="sldNum" sz="quarter" idx="12"/>
          </p:nvPr>
        </p:nvSpPr>
        <p:spPr/>
        <p:txBody>
          <a:bodyPr/>
          <a:lstStyle/>
          <a:p>
            <a:fld id="{0BDC58B8-C3E4-5642-B659-6F7CE6848348}" type="slidenum">
              <a:rPr lang="en-US" smtClean="0"/>
              <a:t>24</a:t>
            </a:fld>
            <a:endParaRPr lang="en-US"/>
          </a:p>
        </p:txBody>
      </p:sp>
      <p:pic>
        <p:nvPicPr>
          <p:cNvPr id="16" name="Picture 3">
            <a:extLst>
              <a:ext uri="{FF2B5EF4-FFF2-40B4-BE49-F238E27FC236}">
                <a16:creationId xmlns:a16="http://schemas.microsoft.com/office/drawing/2014/main" id="{C5F42E97-173A-B049-BCB4-BCB70B22C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714" y="1255651"/>
            <a:ext cx="3887853" cy="254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5">
            <a:extLst>
              <a:ext uri="{FF2B5EF4-FFF2-40B4-BE49-F238E27FC236}">
                <a16:creationId xmlns:a16="http://schemas.microsoft.com/office/drawing/2014/main" id="{3F6ED5DD-7EEF-9247-A627-FDBAC5754C47}"/>
              </a:ext>
            </a:extLst>
          </p:cNvPr>
          <p:cNvSpPr txBox="1">
            <a:spLocks noChangeArrowheads="1"/>
          </p:cNvSpPr>
          <p:nvPr/>
        </p:nvSpPr>
        <p:spPr bwMode="auto">
          <a:xfrm>
            <a:off x="5541640" y="1785824"/>
            <a:ext cx="1550987" cy="644525"/>
          </a:xfrm>
          <a:prstGeom prst="rect">
            <a:avLst/>
          </a:prstGeom>
          <a:noFill/>
          <a:ln>
            <a:noFill/>
          </a:ln>
        </p:spPr>
        <p:txBody>
          <a:bodyPr>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marL="0" lvl="1" eaLnBrk="1" hangingPunct="1">
              <a:buFontTx/>
              <a:buNone/>
              <a:defRPr/>
            </a:pPr>
            <a:r>
              <a:rPr lang="en-US" altLang="zh-CN" b="1" dirty="0">
                <a:solidFill>
                  <a:schemeClr val="tx1"/>
                </a:solidFill>
                <a:latin typeface="Trebuchet MS" panose="020B0703020202090204" pitchFamily="34" charset="0"/>
                <a:ea typeface="MS PGothic" panose="020B0600070205080204" pitchFamily="34" charset="-128"/>
              </a:rPr>
              <a:t>400 GeV proton beam</a:t>
            </a:r>
          </a:p>
        </p:txBody>
      </p:sp>
      <p:pic>
        <p:nvPicPr>
          <p:cNvPr id="18" name="图片 1">
            <a:extLst>
              <a:ext uri="{FF2B5EF4-FFF2-40B4-BE49-F238E27FC236}">
                <a16:creationId xmlns:a16="http://schemas.microsoft.com/office/drawing/2014/main" id="{93C06166-8140-8342-8543-0A6326453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751" y="1227441"/>
            <a:ext cx="3565988" cy="260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5">
            <a:extLst>
              <a:ext uri="{FF2B5EF4-FFF2-40B4-BE49-F238E27FC236}">
                <a16:creationId xmlns:a16="http://schemas.microsoft.com/office/drawing/2014/main" id="{38850D2D-D072-A343-AA70-33FA95C29321}"/>
              </a:ext>
            </a:extLst>
          </p:cNvPr>
          <p:cNvSpPr txBox="1"/>
          <p:nvPr/>
        </p:nvSpPr>
        <p:spPr>
          <a:xfrm>
            <a:off x="9132384" y="1966336"/>
            <a:ext cx="1762125" cy="646112"/>
          </a:xfrm>
          <a:prstGeom prst="rect">
            <a:avLst/>
          </a:prstGeom>
          <a:noFill/>
          <a:ln w="9525">
            <a:noFill/>
          </a:ln>
        </p:spPr>
        <p:txBody>
          <a:bodyPr>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marL="0" lvl="1" eaLnBrk="1" hangingPunct="1">
              <a:buSzPct val="100000"/>
              <a:buFontTx/>
              <a:buNone/>
              <a:defRPr/>
            </a:pPr>
            <a:r>
              <a:rPr lang="en-US" altLang="zh-CN" b="1" dirty="0">
                <a:solidFill>
                  <a:schemeClr val="tx1"/>
                </a:solidFill>
                <a:latin typeface="Trebuchet MS" panose="020B0703020202090204" pitchFamily="34" charset="0"/>
                <a:ea typeface="华文中宋" panose="02010600040101010101" pitchFamily="2" charset="-122"/>
              </a:rPr>
              <a:t>243 GeV electron beam</a:t>
            </a:r>
          </a:p>
        </p:txBody>
      </p:sp>
      <p:pic>
        <p:nvPicPr>
          <p:cNvPr id="20" name="图片 1">
            <a:extLst>
              <a:ext uri="{FF2B5EF4-FFF2-40B4-BE49-F238E27FC236}">
                <a16:creationId xmlns:a16="http://schemas.microsoft.com/office/drawing/2014/main" id="{D5A4433E-AD0C-B645-B53B-DD159BF5F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3206" y="3878263"/>
            <a:ext cx="3815074"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3">
            <a:extLst>
              <a:ext uri="{FF2B5EF4-FFF2-40B4-BE49-F238E27FC236}">
                <a16:creationId xmlns:a16="http://schemas.microsoft.com/office/drawing/2014/main" id="{282A28E4-625D-6D42-B316-ADA47F90EF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889" y="3878263"/>
            <a:ext cx="388785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1">
            <a:extLst>
              <a:ext uri="{FF2B5EF4-FFF2-40B4-BE49-F238E27FC236}">
                <a16:creationId xmlns:a16="http://schemas.microsoft.com/office/drawing/2014/main" id="{28715B53-CF9D-2B4C-A73A-EAA518279BE8}"/>
              </a:ext>
            </a:extLst>
          </p:cNvPr>
          <p:cNvSpPr txBox="1">
            <a:spLocks noChangeArrowheads="1"/>
          </p:cNvSpPr>
          <p:nvPr/>
        </p:nvSpPr>
        <p:spPr bwMode="auto">
          <a:xfrm>
            <a:off x="5544815" y="4225925"/>
            <a:ext cx="1079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r>
              <a:rPr lang="en-US" altLang="zh-CN" b="1" dirty="0">
                <a:solidFill>
                  <a:schemeClr val="bg1"/>
                </a:solidFill>
                <a:latin typeface="Trebuchet MS" panose="020B0703020202090204" pitchFamily="34" charset="0"/>
              </a:rPr>
              <a:t>Protons</a:t>
            </a:r>
          </a:p>
        </p:txBody>
      </p:sp>
      <p:sp>
        <p:nvSpPr>
          <p:cNvPr id="23" name="文本框 2">
            <a:extLst>
              <a:ext uri="{FF2B5EF4-FFF2-40B4-BE49-F238E27FC236}">
                <a16:creationId xmlns:a16="http://schemas.microsoft.com/office/drawing/2014/main" id="{B2ADE436-B35A-264C-BA78-8D8A4220358B}"/>
              </a:ext>
            </a:extLst>
          </p:cNvPr>
          <p:cNvSpPr txBox="1">
            <a:spLocks noChangeArrowheads="1"/>
          </p:cNvSpPr>
          <p:nvPr/>
        </p:nvSpPr>
        <p:spPr bwMode="auto">
          <a:xfrm>
            <a:off x="4025829" y="5407819"/>
            <a:ext cx="1238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r>
              <a:rPr lang="en-US" altLang="zh-CN" b="1" dirty="0">
                <a:solidFill>
                  <a:srgbClr val="75DA71"/>
                </a:solidFill>
                <a:latin typeface="Trebuchet MS" panose="020B0703020202090204" pitchFamily="34" charset="0"/>
              </a:rPr>
              <a:t>Electrons</a:t>
            </a:r>
          </a:p>
        </p:txBody>
      </p:sp>
      <p:graphicFrame>
        <p:nvGraphicFramePr>
          <p:cNvPr id="25" name="对象 1">
            <a:extLst>
              <a:ext uri="{FF2B5EF4-FFF2-40B4-BE49-F238E27FC236}">
                <a16:creationId xmlns:a16="http://schemas.microsoft.com/office/drawing/2014/main" id="{7D493716-2C8E-564B-9A8F-FC577C64C546}"/>
              </a:ext>
            </a:extLst>
          </p:cNvPr>
          <p:cNvGraphicFramePr>
            <a:graphicFrameLocks/>
          </p:cNvGraphicFramePr>
          <p:nvPr>
            <p:extLst>
              <p:ext uri="{D42A27DB-BD31-4B8C-83A1-F6EECF244321}">
                <p14:modId xmlns:p14="http://schemas.microsoft.com/office/powerpoint/2010/main" val="3496762620"/>
              </p:ext>
            </p:extLst>
          </p:nvPr>
        </p:nvGraphicFramePr>
        <p:xfrm>
          <a:off x="6202868" y="5561012"/>
          <a:ext cx="1079500" cy="544513"/>
        </p:xfrm>
        <a:graphic>
          <a:graphicData uri="http://schemas.openxmlformats.org/presentationml/2006/ole">
            <mc:AlternateContent xmlns:mc="http://schemas.openxmlformats.org/markup-compatibility/2006">
              <mc:Choice xmlns:v="urn:schemas-microsoft-com:vml" Requires="v">
                <p:oleObj spid="_x0000_s8237" r:id="rId7" imgW="7226300" imgH="3632200" progId="Paint.Picture">
                  <p:embed/>
                </p:oleObj>
              </mc:Choice>
              <mc:Fallback>
                <p:oleObj r:id="rId7" imgW="7226300" imgH="3632200" progId="Paint.Picture">
                  <p:embed/>
                  <p:pic>
                    <p:nvPicPr>
                      <p:cNvPr id="100363" name="对象 1">
                        <a:extLst>
                          <a:ext uri="{FF2B5EF4-FFF2-40B4-BE49-F238E27FC236}">
                            <a16:creationId xmlns:a16="http://schemas.microsoft.com/office/drawing/2014/main" id="{8FAA13BB-A451-5043-ABBF-8CA7157695F0}"/>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2868" y="5561012"/>
                        <a:ext cx="1079500" cy="544513"/>
                      </a:xfrm>
                      <a:prstGeom prst="rect">
                        <a:avLst/>
                      </a:prstGeom>
                      <a:noFill/>
                      <a:ln>
                        <a:noFill/>
                      </a:ln>
                      <a:extLst/>
                    </p:spPr>
                  </p:pic>
                </p:oleObj>
              </mc:Fallback>
            </mc:AlternateContent>
          </a:graphicData>
        </a:graphic>
      </p:graphicFrame>
      <p:sp>
        <p:nvSpPr>
          <p:cNvPr id="27" name="TextBox 26">
            <a:extLst>
              <a:ext uri="{FF2B5EF4-FFF2-40B4-BE49-F238E27FC236}">
                <a16:creationId xmlns:a16="http://schemas.microsoft.com/office/drawing/2014/main" id="{0DBE2D07-25AF-614E-8691-B1791D7EBB9D}"/>
              </a:ext>
            </a:extLst>
          </p:cNvPr>
          <p:cNvSpPr txBox="1">
            <a:spLocks noChangeArrowheads="1"/>
          </p:cNvSpPr>
          <p:nvPr/>
        </p:nvSpPr>
        <p:spPr bwMode="auto">
          <a:xfrm>
            <a:off x="570595" y="4730016"/>
            <a:ext cx="2646879" cy="584775"/>
          </a:xfrm>
          <a:prstGeom prst="rect">
            <a:avLst/>
          </a:prstGeom>
          <a:noFill/>
          <a:ln w="9525">
            <a:noFill/>
            <a:miter lim="800000"/>
          </a:ln>
        </p:spPr>
        <p:txBody>
          <a:bodyPr wrap="none">
            <a:spAutoFit/>
          </a:bodyPr>
          <a:lstStyle/>
          <a:p>
            <a:pPr algn="ctr"/>
            <a:r>
              <a:rPr lang="zh-CN" altLang="en-US" sz="3200"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在轨伽马射线</a:t>
            </a:r>
          </a:p>
        </p:txBody>
      </p:sp>
      <p:sp>
        <p:nvSpPr>
          <p:cNvPr id="28" name="TextBox 27">
            <a:extLst>
              <a:ext uri="{FF2B5EF4-FFF2-40B4-BE49-F238E27FC236}">
                <a16:creationId xmlns:a16="http://schemas.microsoft.com/office/drawing/2014/main" id="{2321708B-3938-A44D-A6BF-55BCC5E857FD}"/>
              </a:ext>
            </a:extLst>
          </p:cNvPr>
          <p:cNvSpPr txBox="1">
            <a:spLocks noChangeArrowheads="1"/>
          </p:cNvSpPr>
          <p:nvPr/>
        </p:nvSpPr>
        <p:spPr bwMode="auto">
          <a:xfrm>
            <a:off x="1391333" y="2237265"/>
            <a:ext cx="1826141" cy="584775"/>
          </a:xfrm>
          <a:prstGeom prst="rect">
            <a:avLst/>
          </a:prstGeom>
          <a:noFill/>
          <a:ln w="9525">
            <a:noFill/>
            <a:miter lim="800000"/>
          </a:ln>
        </p:spPr>
        <p:txBody>
          <a:bodyPr wrap="none">
            <a:spAutoFit/>
          </a:bodyPr>
          <a:lstStyle/>
          <a:p>
            <a:pPr algn="ctr"/>
            <a:r>
              <a:rPr lang="zh-CN" altLang="en-US" sz="3200"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束流试验</a:t>
            </a:r>
          </a:p>
        </p:txBody>
      </p:sp>
    </p:spTree>
    <p:extLst>
      <p:ext uri="{BB962C8B-B14F-4D97-AF65-F5344CB8AC3E}">
        <p14:creationId xmlns:p14="http://schemas.microsoft.com/office/powerpoint/2010/main" val="3767680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CBACD3-6D66-4049-BC06-A8E20AF964C1}"/>
              </a:ext>
            </a:extLst>
          </p:cNvPr>
          <p:cNvSpPr>
            <a:spLocks noGrp="1"/>
          </p:cNvSpPr>
          <p:nvPr>
            <p:ph type="title"/>
          </p:nvPr>
        </p:nvSpPr>
        <p:spPr/>
        <p:txBody>
          <a:bodyPr/>
          <a:lstStyle/>
          <a:p>
            <a:r>
              <a:rPr lang="zh-CN" altLang="en-US" dirty="0"/>
              <a:t>观测成果</a:t>
            </a:r>
            <a:endParaRPr lang="en-US" dirty="0"/>
          </a:p>
        </p:txBody>
      </p:sp>
      <p:sp>
        <p:nvSpPr>
          <p:cNvPr id="8" name="Text Placeholder 7">
            <a:extLst>
              <a:ext uri="{FF2B5EF4-FFF2-40B4-BE49-F238E27FC236}">
                <a16:creationId xmlns:a16="http://schemas.microsoft.com/office/drawing/2014/main" id="{6807C809-9A49-DE41-BBC8-15212D5E589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B28428A-E2A6-504E-A83D-2A32BEFBBBBF}"/>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4A7B1F2B-3278-8146-9B40-08674820F4D3}"/>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938C88D3-4B0E-7142-9955-A0A6E201876C}"/>
              </a:ext>
            </a:extLst>
          </p:cNvPr>
          <p:cNvSpPr>
            <a:spLocks noGrp="1"/>
          </p:cNvSpPr>
          <p:nvPr>
            <p:ph type="sldNum" sz="quarter" idx="12"/>
          </p:nvPr>
        </p:nvSpPr>
        <p:spPr/>
        <p:txBody>
          <a:bodyPr/>
          <a:lstStyle/>
          <a:p>
            <a:fld id="{0BDC58B8-C3E4-5642-B659-6F7CE6848348}" type="slidenum">
              <a:rPr lang="en-US" smtClean="0"/>
              <a:t>25</a:t>
            </a:fld>
            <a:endParaRPr lang="en-US"/>
          </a:p>
        </p:txBody>
      </p:sp>
      <p:sp>
        <p:nvSpPr>
          <p:cNvPr id="10" name="文本框 2">
            <a:extLst>
              <a:ext uri="{FF2B5EF4-FFF2-40B4-BE49-F238E27FC236}">
                <a16:creationId xmlns:a16="http://schemas.microsoft.com/office/drawing/2014/main" id="{AF70522A-EB7E-1E47-A153-5AB64C1DA58B}"/>
              </a:ext>
            </a:extLst>
          </p:cNvPr>
          <p:cNvSpPr txBox="1"/>
          <p:nvPr/>
        </p:nvSpPr>
        <p:spPr>
          <a:xfrm>
            <a:off x="-69850" y="2581440"/>
            <a:ext cx="2209800" cy="1568450"/>
          </a:xfrm>
          <a:prstGeom prst="rect">
            <a:avLst/>
          </a:prstGeom>
          <a:noFill/>
        </p:spPr>
        <p:txBody>
          <a:bodyPr wrap="square" rtlCol="0">
            <a:spAutoFit/>
          </a:bodyPr>
          <a:lstStyle/>
          <a:p>
            <a:pPr algn="r"/>
            <a:r>
              <a:rPr lang="en-US" altLang="zh-CN" sz="9600" dirty="0">
                <a:solidFill>
                  <a:srgbClr val="6AE7FF"/>
                </a:solidFill>
              </a:rPr>
              <a:t>03</a:t>
            </a:r>
          </a:p>
        </p:txBody>
      </p:sp>
    </p:spTree>
    <p:extLst>
      <p:ext uri="{BB962C8B-B14F-4D97-AF65-F5344CB8AC3E}">
        <p14:creationId xmlns:p14="http://schemas.microsoft.com/office/powerpoint/2010/main" val="209814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9038-79F9-CD45-97C4-3B5DA2E5BDAD}"/>
              </a:ext>
            </a:extLst>
          </p:cNvPr>
          <p:cNvSpPr>
            <a:spLocks noGrp="1"/>
          </p:cNvSpPr>
          <p:nvPr>
            <p:ph type="title"/>
          </p:nvPr>
        </p:nvSpPr>
        <p:spPr/>
        <p:txBody>
          <a:bodyPr>
            <a:normAutofit/>
          </a:bodyPr>
          <a:lstStyle/>
          <a:p>
            <a:r>
              <a:rPr lang="zh-CN" altLang="en-US" dirty="0">
                <a:solidFill>
                  <a:srgbClr val="10FBFE"/>
                </a:solidFill>
                <a:latin typeface="微软雅黑" panose="020B0503020204020204" charset="-122"/>
                <a:ea typeface="微软雅黑" panose="020B0503020204020204" charset="-122"/>
              </a:rPr>
              <a:t>科学成果</a:t>
            </a:r>
            <a:r>
              <a:rPr lang="en-US" altLang="zh-CN" dirty="0">
                <a:solidFill>
                  <a:srgbClr val="10FBFE"/>
                </a:solidFill>
                <a:latin typeface="微软雅黑" panose="020B0503020204020204" charset="-122"/>
                <a:ea typeface="微软雅黑" panose="020B0503020204020204" charset="-122"/>
              </a:rPr>
              <a:t>1</a:t>
            </a:r>
            <a:r>
              <a:rPr lang="zh-CN" altLang="en-US" dirty="0">
                <a:solidFill>
                  <a:srgbClr val="10FBFE"/>
                </a:solidFill>
                <a:latin typeface="微软雅黑" panose="020B0503020204020204" charset="-122"/>
                <a:ea typeface="微软雅黑" panose="020B0503020204020204" charset="-122"/>
              </a:rPr>
              <a:t>：宇宙线电子能谱</a:t>
            </a:r>
            <a:endParaRPr lang="en-US" dirty="0"/>
          </a:p>
        </p:txBody>
      </p:sp>
      <p:sp>
        <p:nvSpPr>
          <p:cNvPr id="3" name="Date Placeholder 2">
            <a:extLst>
              <a:ext uri="{FF2B5EF4-FFF2-40B4-BE49-F238E27FC236}">
                <a16:creationId xmlns:a16="http://schemas.microsoft.com/office/drawing/2014/main" id="{B0480F81-D386-A242-B704-86D4819587F5}"/>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FA37C6A2-92A8-5F43-959A-07DABAC8DBB8}"/>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B1F11C79-7BFF-E04B-A917-8B76C25E6024}"/>
              </a:ext>
            </a:extLst>
          </p:cNvPr>
          <p:cNvSpPr>
            <a:spLocks noGrp="1"/>
          </p:cNvSpPr>
          <p:nvPr>
            <p:ph type="sldNum" sz="quarter" idx="12"/>
          </p:nvPr>
        </p:nvSpPr>
        <p:spPr/>
        <p:txBody>
          <a:bodyPr/>
          <a:lstStyle/>
          <a:p>
            <a:fld id="{0BDC58B8-C3E4-5642-B659-6F7CE6848348}" type="slidenum">
              <a:rPr lang="en-US" smtClean="0"/>
              <a:t>26</a:t>
            </a:fld>
            <a:endParaRPr lang="en-US"/>
          </a:p>
        </p:txBody>
      </p:sp>
      <p:pic>
        <p:nvPicPr>
          <p:cNvPr id="6" name="图片 2">
            <a:extLst>
              <a:ext uri="{FF2B5EF4-FFF2-40B4-BE49-F238E27FC236}">
                <a16:creationId xmlns:a16="http://schemas.microsoft.com/office/drawing/2014/main" id="{496D6633-C305-524C-B567-1E59650F3B43}"/>
              </a:ext>
            </a:extLst>
          </p:cNvPr>
          <p:cNvPicPr>
            <a:picLocks noChangeAspect="1"/>
          </p:cNvPicPr>
          <p:nvPr/>
        </p:nvPicPr>
        <p:blipFill>
          <a:blip r:embed="rId2"/>
          <a:stretch>
            <a:fillRect/>
          </a:stretch>
        </p:blipFill>
        <p:spPr>
          <a:xfrm>
            <a:off x="250825" y="1412875"/>
            <a:ext cx="6113463" cy="4578350"/>
          </a:xfrm>
          <a:prstGeom prst="rect">
            <a:avLst/>
          </a:prstGeom>
          <a:noFill/>
          <a:ln w="9525">
            <a:noFill/>
          </a:ln>
        </p:spPr>
      </p:pic>
      <p:sp>
        <p:nvSpPr>
          <p:cNvPr id="7" name="Content Placeholder 2">
            <a:extLst>
              <a:ext uri="{FF2B5EF4-FFF2-40B4-BE49-F238E27FC236}">
                <a16:creationId xmlns:a16="http://schemas.microsoft.com/office/drawing/2014/main" id="{C0C55C89-C070-7343-BE36-6F224DD9CFEE}"/>
              </a:ext>
            </a:extLst>
          </p:cNvPr>
          <p:cNvSpPr txBox="1"/>
          <p:nvPr/>
        </p:nvSpPr>
        <p:spPr>
          <a:xfrm>
            <a:off x="6376670" y="1562042"/>
            <a:ext cx="5421630" cy="4429183"/>
          </a:xfrm>
          <a:prstGeom prst="rect">
            <a:avLst/>
          </a:prstGeom>
          <a:noFill/>
          <a:ln w="9525">
            <a:noFill/>
          </a:ln>
        </p:spPr>
        <p:txBody>
          <a:bodyPr anchor="t"/>
          <a:lstStyle/>
          <a:p>
            <a:pPr marL="342900" indent="-342900" algn="just" defTabSz="457200">
              <a:spcBef>
                <a:spcPct val="20000"/>
              </a:spcBef>
              <a:buFont typeface="Wingdings" panose="05000000000000000000" pitchFamily="2" charset="2"/>
              <a:buChar char="²"/>
            </a:pPr>
            <a:r>
              <a:rPr lang="zh-CN" altLang="en-US" sz="2400" dirty="0" err="1">
                <a:solidFill>
                  <a:srgbClr val="76D6FF"/>
                </a:solidFill>
                <a:latin typeface="Trebuchet MS" panose="020B0703020202090204" pitchFamily="34" charset="0"/>
                <a:ea typeface="黑体" panose="02010609060101010101" pitchFamily="49" charset="-122"/>
                <a:sym typeface="Arial" panose="020B0604020202090204" pitchFamily="34" charset="0"/>
              </a:rPr>
              <a:t>获得了</a:t>
            </a:r>
            <a:r>
              <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最精确的</a:t>
            </a:r>
            <a:r>
              <a:rPr lang="en-US" altLang="zh-CN"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TeV</a:t>
            </a:r>
            <a:r>
              <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宇宙线正负电子能谱。</a:t>
            </a:r>
          </a:p>
          <a:p>
            <a:pPr marL="342900" indent="-342900" algn="just" defTabSz="457200">
              <a:spcBef>
                <a:spcPct val="20000"/>
              </a:spcBef>
              <a:buFont typeface="Wingdings" panose="05000000000000000000" pitchFamily="2" charset="2"/>
              <a:buChar char="²"/>
            </a:pPr>
            <a:r>
              <a:rPr lang="en-US" altLang="zh-CN" sz="2400" dirty="0" err="1">
                <a:solidFill>
                  <a:srgbClr val="76D6FF"/>
                </a:solidFill>
                <a:latin typeface="Trebuchet MS" panose="020B0703020202090204" pitchFamily="34" charset="0"/>
                <a:ea typeface="黑体" panose="02010609060101010101" pitchFamily="49" charset="-122"/>
                <a:sym typeface="Arial" panose="020B0604020202090204" pitchFamily="34" charset="0"/>
              </a:rPr>
              <a:t>TeV</a:t>
            </a:r>
            <a:r>
              <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拐折：国际上第一次直接探测到（</a:t>
            </a:r>
            <a:r>
              <a:rPr lang="en-US" altLang="zh-CN"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6.6</a:t>
            </a:r>
            <a:r>
              <a:rPr lang="en-US" altLang="zh-CN" sz="2400" dirty="0">
                <a:solidFill>
                  <a:srgbClr val="76D6FF"/>
                </a:solidFill>
                <a:latin typeface="Trebuchet MS" panose="020B0703020202090204" pitchFamily="34" charset="0"/>
                <a:ea typeface="黑体" panose="02010609060101010101" pitchFamily="49" charset="-122"/>
                <a:sym typeface="Symbol" pitchFamily="2" charset="2"/>
              </a:rPr>
              <a:t></a:t>
            </a:r>
            <a:r>
              <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）；对于理论家判断</a:t>
            </a:r>
            <a:r>
              <a:rPr lang="en-US" altLang="zh-CN"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sub-</a:t>
            </a:r>
            <a:r>
              <a:rPr lang="en-US" altLang="zh-CN" sz="2400" dirty="0" err="1">
                <a:solidFill>
                  <a:srgbClr val="76D6FF"/>
                </a:solidFill>
                <a:latin typeface="Trebuchet MS" panose="020B0703020202090204" pitchFamily="34" charset="0"/>
                <a:ea typeface="黑体" panose="02010609060101010101" pitchFamily="49" charset="-122"/>
                <a:sym typeface="Arial" panose="020B0604020202090204" pitchFamily="34" charset="0"/>
              </a:rPr>
              <a:t>TeV</a:t>
            </a:r>
            <a:r>
              <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的正电子超出是否来自于暗物质起源有关键意义</a:t>
            </a:r>
          </a:p>
          <a:p>
            <a:pPr marL="342900" indent="-342900" algn="just" defTabSz="457200">
              <a:spcBef>
                <a:spcPct val="20000"/>
              </a:spcBef>
              <a:buFont typeface="Wingdings" panose="05000000000000000000" pitchFamily="2" charset="2"/>
              <a:buChar char="²"/>
            </a:pPr>
            <a:r>
              <a:rPr lang="en-US" altLang="zh-CN"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1.4TeV</a:t>
            </a:r>
            <a:r>
              <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峰：如果真实，那么要求源离地球较近，而且加速出的电子宇宙线基本上居于单能态。这表明宇宙中存在非常奇特的高能加速器。需要更多的数据量来确认真实与否。</a:t>
            </a:r>
          </a:p>
        </p:txBody>
      </p:sp>
      <p:sp>
        <p:nvSpPr>
          <p:cNvPr id="8" name="文本框 1">
            <a:extLst>
              <a:ext uri="{FF2B5EF4-FFF2-40B4-BE49-F238E27FC236}">
                <a16:creationId xmlns:a16="http://schemas.microsoft.com/office/drawing/2014/main" id="{03100407-07CC-4C4B-9847-FE73BC98A03F}"/>
              </a:ext>
            </a:extLst>
          </p:cNvPr>
          <p:cNvSpPr txBox="1">
            <a:spLocks noChangeArrowheads="1"/>
          </p:cNvSpPr>
          <p:nvPr/>
        </p:nvSpPr>
        <p:spPr bwMode="auto">
          <a:xfrm>
            <a:off x="2827338" y="1524000"/>
            <a:ext cx="3181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r>
              <a:rPr lang="en-US" altLang="zh-CN" sz="2000" dirty="0">
                <a:solidFill>
                  <a:srgbClr val="0000FF"/>
                </a:solidFill>
                <a:latin typeface="Trebuchet MS" panose="020B0703020202090204" pitchFamily="34" charset="0"/>
                <a:ea typeface="华文中宋" panose="02010600040101010101" pitchFamily="2" charset="-122"/>
              </a:rPr>
              <a:t>530 days of data</a:t>
            </a:r>
          </a:p>
          <a:p>
            <a:r>
              <a:rPr lang="en-US" altLang="zh-CN" sz="2000" dirty="0">
                <a:solidFill>
                  <a:srgbClr val="0000FF"/>
                </a:solidFill>
                <a:latin typeface="Trebuchet MS" panose="020B0703020202090204" pitchFamily="34" charset="0"/>
                <a:ea typeface="华文中宋" panose="02010600040101010101" pitchFamily="2" charset="-122"/>
              </a:rPr>
              <a:t>2.8 billion events</a:t>
            </a:r>
          </a:p>
          <a:p>
            <a:r>
              <a:rPr lang="en-US" altLang="zh-CN" sz="2000" dirty="0">
                <a:solidFill>
                  <a:srgbClr val="0000FF"/>
                </a:solidFill>
                <a:latin typeface="Trebuchet MS" panose="020B0703020202090204" pitchFamily="34" charset="0"/>
                <a:ea typeface="华文中宋" panose="02010600040101010101" pitchFamily="2" charset="-122"/>
              </a:rPr>
              <a:t>1.5 million </a:t>
            </a:r>
            <a:r>
              <a:rPr lang="en-US" altLang="zh-CN" sz="2000" dirty="0" err="1">
                <a:solidFill>
                  <a:srgbClr val="0000FF"/>
                </a:solidFill>
                <a:latin typeface="Trebuchet MS" panose="020B0703020202090204" pitchFamily="34" charset="0"/>
                <a:ea typeface="华文中宋" panose="02010600040101010101" pitchFamily="2" charset="-122"/>
              </a:rPr>
              <a:t>e+e</a:t>
            </a:r>
            <a:r>
              <a:rPr lang="en-US" altLang="zh-CN" sz="2000" dirty="0">
                <a:solidFill>
                  <a:srgbClr val="0000FF"/>
                </a:solidFill>
                <a:latin typeface="Trebuchet MS" panose="020B0703020202090204" pitchFamily="34" charset="0"/>
                <a:ea typeface="华文中宋" panose="02010600040101010101" pitchFamily="2" charset="-122"/>
              </a:rPr>
              <a:t>- (&gt;25 GeV)</a:t>
            </a:r>
            <a:endParaRPr lang="zh-CN" altLang="en-US" sz="2000" dirty="0">
              <a:solidFill>
                <a:srgbClr val="0000FF"/>
              </a:solidFill>
              <a:latin typeface="Trebuchet MS" panose="020B0703020202090204" pitchFamily="34" charset="0"/>
              <a:ea typeface="华文中宋" panose="02010600040101010101" pitchFamily="2" charset="-122"/>
            </a:endParaRPr>
          </a:p>
        </p:txBody>
      </p:sp>
      <p:sp>
        <p:nvSpPr>
          <p:cNvPr id="9" name="文本框 2">
            <a:extLst>
              <a:ext uri="{FF2B5EF4-FFF2-40B4-BE49-F238E27FC236}">
                <a16:creationId xmlns:a16="http://schemas.microsoft.com/office/drawing/2014/main" id="{88E6A7C9-038D-ED42-9478-1143079B02EB}"/>
              </a:ext>
            </a:extLst>
          </p:cNvPr>
          <p:cNvSpPr txBox="1">
            <a:spLocks noChangeArrowheads="1"/>
          </p:cNvSpPr>
          <p:nvPr/>
        </p:nvSpPr>
        <p:spPr bwMode="auto">
          <a:xfrm>
            <a:off x="3144694" y="4561897"/>
            <a:ext cx="13684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en-US" sz="2000" b="1">
                <a:solidFill>
                  <a:srgbClr val="FF0000"/>
                </a:solidFill>
                <a:latin typeface="Trebuchet MS" panose="020B0703020202090204" pitchFamily="34" charset="0"/>
                <a:ea typeface="黑体" panose="02010609060101010101" pitchFamily="49" charset="-122"/>
              </a:rPr>
              <a:t>TeV</a:t>
            </a:r>
            <a:r>
              <a:rPr lang="zh-CN" altLang="en-US" sz="2000" b="1">
                <a:solidFill>
                  <a:srgbClr val="FF0000"/>
                </a:solidFill>
                <a:latin typeface="Trebuchet MS" panose="020B0703020202090204" pitchFamily="34" charset="0"/>
                <a:ea typeface="黑体" panose="02010609060101010101" pitchFamily="49" charset="-122"/>
              </a:rPr>
              <a:t> </a:t>
            </a:r>
            <a:r>
              <a:rPr lang="en-US" altLang="zh-CN" sz="2000" b="1">
                <a:solidFill>
                  <a:srgbClr val="FF0000"/>
                </a:solidFill>
                <a:latin typeface="Trebuchet MS" panose="020B0703020202090204" pitchFamily="34" charset="0"/>
                <a:ea typeface="黑体" panose="02010609060101010101" pitchFamily="49" charset="-122"/>
              </a:rPr>
              <a:t>break</a:t>
            </a:r>
          </a:p>
        </p:txBody>
      </p:sp>
      <p:cxnSp>
        <p:nvCxnSpPr>
          <p:cNvPr id="10" name="直接箭头连接符 3">
            <a:extLst>
              <a:ext uri="{FF2B5EF4-FFF2-40B4-BE49-F238E27FC236}">
                <a16:creationId xmlns:a16="http://schemas.microsoft.com/office/drawing/2014/main" id="{2CDFBA2C-B8ED-E84C-9DDB-3AA29267E355}"/>
              </a:ext>
            </a:extLst>
          </p:cNvPr>
          <p:cNvCxnSpPr/>
          <p:nvPr/>
        </p:nvCxnSpPr>
        <p:spPr>
          <a:xfrm flipV="1">
            <a:off x="3827319" y="3771322"/>
            <a:ext cx="365125" cy="7905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670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81C5-DDDB-F448-A424-F325CE5C7982}"/>
              </a:ext>
            </a:extLst>
          </p:cNvPr>
          <p:cNvSpPr>
            <a:spLocks noGrp="1"/>
          </p:cNvSpPr>
          <p:nvPr>
            <p:ph type="title"/>
          </p:nvPr>
        </p:nvSpPr>
        <p:spPr/>
        <p:txBody>
          <a:bodyPr/>
          <a:lstStyle/>
          <a:p>
            <a:r>
              <a:rPr lang="zh-CN" altLang="en-US" dirty="0">
                <a:solidFill>
                  <a:srgbClr val="10FBFE"/>
                </a:solidFill>
                <a:latin typeface="微软雅黑" panose="020B0503020204020204" charset="-122"/>
                <a:ea typeface="微软雅黑" panose="020B0503020204020204" charset="-122"/>
              </a:rPr>
              <a:t>科学成果</a:t>
            </a:r>
            <a:r>
              <a:rPr lang="en-US" altLang="zh-CN" dirty="0">
                <a:solidFill>
                  <a:srgbClr val="10FBFE"/>
                </a:solidFill>
                <a:latin typeface="微软雅黑" panose="020B0503020204020204" charset="-122"/>
                <a:ea typeface="微软雅黑" panose="020B0503020204020204" charset="-122"/>
              </a:rPr>
              <a:t>1</a:t>
            </a:r>
            <a:r>
              <a:rPr lang="zh-CN" altLang="en-US" dirty="0">
                <a:solidFill>
                  <a:srgbClr val="10FBFE"/>
                </a:solidFill>
                <a:latin typeface="微软雅黑" panose="020B0503020204020204" charset="-122"/>
                <a:ea typeface="微软雅黑" panose="020B0503020204020204" charset="-122"/>
              </a:rPr>
              <a:t>：宇宙线电子能谱</a:t>
            </a:r>
            <a:endParaRPr lang="en-US" dirty="0"/>
          </a:p>
        </p:txBody>
      </p:sp>
      <p:sp>
        <p:nvSpPr>
          <p:cNvPr id="3" name="Date Placeholder 2">
            <a:extLst>
              <a:ext uri="{FF2B5EF4-FFF2-40B4-BE49-F238E27FC236}">
                <a16:creationId xmlns:a16="http://schemas.microsoft.com/office/drawing/2014/main" id="{1F3A91A6-52F8-8547-9DE7-BEF52CEAA581}"/>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6B5D3D6C-41D2-5E45-83B8-D3ACF8C8D82E}"/>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4ECE2BF6-D55A-F743-8630-80FABA87F824}"/>
              </a:ext>
            </a:extLst>
          </p:cNvPr>
          <p:cNvSpPr>
            <a:spLocks noGrp="1"/>
          </p:cNvSpPr>
          <p:nvPr>
            <p:ph type="sldNum" sz="quarter" idx="12"/>
          </p:nvPr>
        </p:nvSpPr>
        <p:spPr/>
        <p:txBody>
          <a:bodyPr/>
          <a:lstStyle/>
          <a:p>
            <a:fld id="{0BDC58B8-C3E4-5642-B659-6F7CE6848348}" type="slidenum">
              <a:rPr lang="en-US" smtClean="0"/>
              <a:t>27</a:t>
            </a:fld>
            <a:endParaRPr lang="en-US"/>
          </a:p>
        </p:txBody>
      </p:sp>
      <p:pic>
        <p:nvPicPr>
          <p:cNvPr id="6" name="图片 3">
            <a:extLst>
              <a:ext uri="{FF2B5EF4-FFF2-40B4-BE49-F238E27FC236}">
                <a16:creationId xmlns:a16="http://schemas.microsoft.com/office/drawing/2014/main" id="{A6DD4392-9A80-A54F-987F-68C801660535}"/>
              </a:ext>
            </a:extLst>
          </p:cNvPr>
          <p:cNvPicPr>
            <a:picLocks noChangeAspect="1"/>
          </p:cNvPicPr>
          <p:nvPr/>
        </p:nvPicPr>
        <p:blipFill>
          <a:blip r:embed="rId2"/>
          <a:stretch>
            <a:fillRect/>
          </a:stretch>
        </p:blipFill>
        <p:spPr>
          <a:xfrm>
            <a:off x="859809" y="1538159"/>
            <a:ext cx="7122776" cy="4809560"/>
          </a:xfrm>
          <a:prstGeom prst="rect">
            <a:avLst/>
          </a:prstGeom>
        </p:spPr>
      </p:pic>
      <p:sp>
        <p:nvSpPr>
          <p:cNvPr id="7" name="Content Placeholder 2">
            <a:extLst>
              <a:ext uri="{FF2B5EF4-FFF2-40B4-BE49-F238E27FC236}">
                <a16:creationId xmlns:a16="http://schemas.microsoft.com/office/drawing/2014/main" id="{79471974-90BD-B34B-8BEE-E4618C1DE10C}"/>
              </a:ext>
            </a:extLst>
          </p:cNvPr>
          <p:cNvSpPr txBox="1"/>
          <p:nvPr/>
        </p:nvSpPr>
        <p:spPr>
          <a:xfrm>
            <a:off x="8101965" y="1827789"/>
            <a:ext cx="3905885" cy="3445510"/>
          </a:xfrm>
          <a:prstGeom prst="rect">
            <a:avLst/>
          </a:prstGeom>
          <a:noFill/>
          <a:ln w="9525">
            <a:noFill/>
          </a:ln>
        </p:spPr>
        <p:txBody>
          <a:bodyPr anchor="t"/>
          <a:lstStyle/>
          <a:p>
            <a:pPr marL="342900" indent="-342900" algn="just" defTabSz="457200">
              <a:spcBef>
                <a:spcPct val="20000"/>
              </a:spcBef>
              <a:buFont typeface="Wingdings" panose="05000000000000000000" pitchFamily="2" charset="2"/>
              <a:buChar char="²"/>
            </a:pPr>
            <a:r>
              <a:rPr lang="en-US" altLang="zh-CN"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Fermi-LAT</a:t>
            </a:r>
            <a:r>
              <a:rPr lang="zh-CN" altLang="en-US"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合作组</a:t>
            </a:r>
            <a:r>
              <a:rPr lang="en-US" altLang="zh-CN"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2017</a:t>
            </a:r>
            <a:r>
              <a:rPr lang="zh-CN" altLang="en-US"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没有发现拐折</a:t>
            </a:r>
          </a:p>
          <a:p>
            <a:pPr marL="342900" indent="-342900" algn="just" defTabSz="457200">
              <a:spcBef>
                <a:spcPct val="20000"/>
              </a:spcBef>
              <a:buFont typeface="Wingdings" panose="05000000000000000000" pitchFamily="2" charset="2"/>
              <a:buChar char="²"/>
            </a:pPr>
            <a:r>
              <a:rPr lang="zh-CN" altLang="en-US"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日本</a:t>
            </a:r>
            <a:r>
              <a:rPr lang="en-US" altLang="zh-CN"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CALET</a:t>
            </a:r>
            <a:r>
              <a:rPr lang="zh-CN" altLang="en-US"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合作组</a:t>
            </a:r>
            <a:r>
              <a:rPr lang="en-US" altLang="zh-CN"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2018</a:t>
            </a:r>
            <a:r>
              <a:rPr lang="zh-CN" altLang="en-US" sz="2400" dirty="0">
                <a:solidFill>
                  <a:schemeClr val="bg1"/>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没有发现拐折</a:t>
            </a:r>
            <a:endPar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endParaRPr>
          </a:p>
          <a:p>
            <a:pPr marL="342900" indent="-342900" algn="just" defTabSz="457200">
              <a:spcBef>
                <a:spcPct val="20000"/>
              </a:spcBef>
              <a:buFont typeface="Wingdings" panose="05000000000000000000" pitchFamily="2" charset="2"/>
              <a:buChar char="²"/>
            </a:pPr>
            <a:r>
              <a:rPr lang="en-US" altLang="zh-CN"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AMS-02</a:t>
            </a:r>
            <a:r>
              <a:rPr lang="zh-CN" altLang="en-US"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合作组</a:t>
            </a:r>
            <a:r>
              <a:rPr lang="en-US" altLang="zh-CN"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(2021 Phys. Rep. 894, 1): </a:t>
            </a:r>
            <a:r>
              <a:rPr lang="zh-CN" altLang="en-US"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在～</a:t>
            </a:r>
            <a:r>
              <a:rPr lang="en-US" altLang="zh-CN"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0.9TeV</a:t>
            </a:r>
            <a:r>
              <a:rPr lang="zh-CN" altLang="en-US"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处发现了电子能谱的拐折</a:t>
            </a:r>
            <a:r>
              <a:rPr lang="en-US" altLang="zh-CN"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a:t>
            </a:r>
            <a:r>
              <a:rPr lang="zh-CN" altLang="en-US"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见左图</a:t>
            </a:r>
            <a:r>
              <a:rPr lang="en-US" altLang="zh-CN" sz="2400" dirty="0">
                <a:solidFill>
                  <a:srgbClr val="76D6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a:t>
            </a:r>
            <a:endPar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endParaRPr>
          </a:p>
          <a:p>
            <a:pPr marL="342900" indent="-342900" algn="just" defTabSz="457200">
              <a:spcBef>
                <a:spcPct val="20000"/>
              </a:spcBef>
              <a:buFont typeface="Wingdings" panose="05000000000000000000" pitchFamily="2" charset="2"/>
              <a:buChar char="²"/>
            </a:pPr>
            <a:endPar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endParaRPr>
          </a:p>
        </p:txBody>
      </p:sp>
    </p:spTree>
    <p:extLst>
      <p:ext uri="{BB962C8B-B14F-4D97-AF65-F5344CB8AC3E}">
        <p14:creationId xmlns:p14="http://schemas.microsoft.com/office/powerpoint/2010/main" val="2107511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BB92-EB3A-9847-BCCF-F0AC1A918629}"/>
              </a:ext>
            </a:extLst>
          </p:cNvPr>
          <p:cNvSpPr>
            <a:spLocks noGrp="1"/>
          </p:cNvSpPr>
          <p:nvPr>
            <p:ph type="title"/>
          </p:nvPr>
        </p:nvSpPr>
        <p:spPr/>
        <p:txBody>
          <a:bodyPr/>
          <a:lstStyle/>
          <a:p>
            <a:r>
              <a:rPr lang="zh-CN" altLang="en-US" dirty="0"/>
              <a:t>科学成果</a:t>
            </a:r>
            <a:r>
              <a:rPr lang="en-US" altLang="zh-CN" dirty="0"/>
              <a:t>1</a:t>
            </a:r>
            <a:r>
              <a:rPr lang="zh-CN" altLang="en-US" dirty="0"/>
              <a:t>：</a:t>
            </a:r>
            <a:r>
              <a:rPr lang="en-US" altLang="zh-CN" dirty="0" err="1"/>
              <a:t>TeV</a:t>
            </a:r>
            <a:r>
              <a:rPr lang="en-US" altLang="zh-CN" dirty="0"/>
              <a:t> break</a:t>
            </a:r>
            <a:r>
              <a:rPr lang="zh-CN" altLang="en-US" dirty="0"/>
              <a:t>的可能解释</a:t>
            </a:r>
            <a:endParaRPr lang="en-US" dirty="0"/>
          </a:p>
        </p:txBody>
      </p:sp>
      <p:sp>
        <p:nvSpPr>
          <p:cNvPr id="3" name="Date Placeholder 2">
            <a:extLst>
              <a:ext uri="{FF2B5EF4-FFF2-40B4-BE49-F238E27FC236}">
                <a16:creationId xmlns:a16="http://schemas.microsoft.com/office/drawing/2014/main" id="{1FCAB8AC-5599-CD44-BC45-10D4C04E5077}"/>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EFB05453-DB9B-924B-935A-ED1CFF727AAC}"/>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EAC101A9-8DA2-0A47-9FC9-D3FF1CBB0A26}"/>
              </a:ext>
            </a:extLst>
          </p:cNvPr>
          <p:cNvSpPr>
            <a:spLocks noGrp="1"/>
          </p:cNvSpPr>
          <p:nvPr>
            <p:ph type="sldNum" sz="quarter" idx="12"/>
          </p:nvPr>
        </p:nvSpPr>
        <p:spPr/>
        <p:txBody>
          <a:bodyPr/>
          <a:lstStyle/>
          <a:p>
            <a:fld id="{0BDC58B8-C3E4-5642-B659-6F7CE6848348}" type="slidenum">
              <a:rPr lang="en-US" smtClean="0"/>
              <a:t>28</a:t>
            </a:fld>
            <a:endParaRPr lang="en-US"/>
          </a:p>
        </p:txBody>
      </p:sp>
      <p:pic>
        <p:nvPicPr>
          <p:cNvPr id="6" name="图片 1">
            <a:extLst>
              <a:ext uri="{FF2B5EF4-FFF2-40B4-BE49-F238E27FC236}">
                <a16:creationId xmlns:a16="http://schemas.microsoft.com/office/drawing/2014/main" id="{ED4E5E04-2E16-E34B-8B2A-F238269D0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320108"/>
            <a:ext cx="5464319" cy="4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5843">
            <a:extLst>
              <a:ext uri="{FF2B5EF4-FFF2-40B4-BE49-F238E27FC236}">
                <a16:creationId xmlns:a16="http://schemas.microsoft.com/office/drawing/2014/main" id="{273EFC52-28B8-8045-86C6-87DC278F7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0" y="1320108"/>
            <a:ext cx="5274312" cy="403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35844">
            <a:extLst>
              <a:ext uri="{FF2B5EF4-FFF2-40B4-BE49-F238E27FC236}">
                <a16:creationId xmlns:a16="http://schemas.microsoft.com/office/drawing/2014/main" id="{F3E43FC6-5873-094F-B51F-5EEECF613212}"/>
              </a:ext>
            </a:extLst>
          </p:cNvPr>
          <p:cNvSpPr>
            <a:spLocks noChangeArrowheads="1"/>
          </p:cNvSpPr>
          <p:nvPr/>
        </p:nvSpPr>
        <p:spPr bwMode="auto">
          <a:xfrm>
            <a:off x="8304935" y="5498860"/>
            <a:ext cx="2365375" cy="9848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lvl1pPr marL="39688">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buClr>
                <a:schemeClr val="tx1"/>
              </a:buClr>
            </a:pPr>
            <a:r>
              <a:rPr lang="en-US" altLang="zh-CN" sz="1600" i="1" dirty="0">
                <a:solidFill>
                  <a:schemeClr val="bg1"/>
                </a:solidFill>
                <a:latin typeface="Trebuchet MS" panose="020B0703020202090204" pitchFamily="34" charset="0"/>
                <a:ea typeface="仿宋_GB2312" panose="02010609030101010101" pitchFamily="49" charset="-122"/>
              </a:rPr>
              <a:t>Fang et al. (2017)</a:t>
            </a:r>
          </a:p>
          <a:p>
            <a:pPr>
              <a:buClr>
                <a:schemeClr val="tx1"/>
              </a:buClr>
            </a:pPr>
            <a:r>
              <a:rPr lang="en-US" altLang="zh-CN" sz="1600" i="1" dirty="0">
                <a:solidFill>
                  <a:schemeClr val="bg1"/>
                </a:solidFill>
                <a:latin typeface="Trebuchet MS" panose="020B0703020202090204" pitchFamily="34" charset="0"/>
                <a:ea typeface="仿宋_GB2312" panose="02010609030101010101" pitchFamily="49" charset="-122"/>
              </a:rPr>
              <a:t>Di Mauro et al. (2017)</a:t>
            </a:r>
          </a:p>
          <a:p>
            <a:pPr>
              <a:buClr>
                <a:schemeClr val="tx1"/>
              </a:buClr>
            </a:pPr>
            <a:r>
              <a:rPr lang="en-US" altLang="zh-CN" sz="1600" i="1" dirty="0" err="1">
                <a:solidFill>
                  <a:schemeClr val="bg1"/>
                </a:solidFill>
                <a:latin typeface="Trebuchet MS" panose="020B0703020202090204" pitchFamily="34" charset="0"/>
                <a:ea typeface="仿宋_GB2312" panose="02010609030101010101" pitchFamily="49" charset="-122"/>
              </a:rPr>
              <a:t>Manconi</a:t>
            </a:r>
            <a:r>
              <a:rPr lang="en-US" altLang="zh-CN" sz="1600" i="1" dirty="0">
                <a:solidFill>
                  <a:schemeClr val="bg1"/>
                </a:solidFill>
                <a:latin typeface="Trebuchet MS" panose="020B0703020202090204" pitchFamily="34" charset="0"/>
                <a:ea typeface="仿宋_GB2312" panose="02010609030101010101" pitchFamily="49" charset="-122"/>
              </a:rPr>
              <a:t> et al. (2019)</a:t>
            </a:r>
          </a:p>
          <a:p>
            <a:pPr>
              <a:buClr>
                <a:schemeClr val="tx1"/>
              </a:buClr>
            </a:pPr>
            <a:r>
              <a:rPr lang="en-US" altLang="zh-CN" sz="1600" i="1" dirty="0">
                <a:solidFill>
                  <a:schemeClr val="bg1"/>
                </a:solidFill>
                <a:latin typeface="Trebuchet MS" panose="020B0703020202090204" pitchFamily="34" charset="0"/>
                <a:ea typeface="仿宋_GB2312" panose="02010609030101010101" pitchFamily="49" charset="-122"/>
              </a:rPr>
              <a:t>......</a:t>
            </a:r>
          </a:p>
        </p:txBody>
      </p:sp>
    </p:spTree>
    <p:extLst>
      <p:ext uri="{BB962C8B-B14F-4D97-AF65-F5344CB8AC3E}">
        <p14:creationId xmlns:p14="http://schemas.microsoft.com/office/powerpoint/2010/main" val="680988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2A0A-9488-4640-A201-7643FAF4BC60}"/>
              </a:ext>
            </a:extLst>
          </p:cNvPr>
          <p:cNvSpPr>
            <a:spLocks noGrp="1"/>
          </p:cNvSpPr>
          <p:nvPr>
            <p:ph type="title"/>
          </p:nvPr>
        </p:nvSpPr>
        <p:spPr/>
        <p:txBody>
          <a:bodyPr/>
          <a:lstStyle/>
          <a:p>
            <a:r>
              <a:rPr lang="zh-CN" altLang="en-US" dirty="0"/>
              <a:t>核素宇宙线能谱</a:t>
            </a:r>
            <a:endParaRPr lang="en-US" dirty="0"/>
          </a:p>
        </p:txBody>
      </p:sp>
      <p:sp>
        <p:nvSpPr>
          <p:cNvPr id="3" name="Date Placeholder 2">
            <a:extLst>
              <a:ext uri="{FF2B5EF4-FFF2-40B4-BE49-F238E27FC236}">
                <a16:creationId xmlns:a16="http://schemas.microsoft.com/office/drawing/2014/main" id="{F5C08AEC-B699-4446-99DD-3D8BB3B609F0}"/>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25958034-CFB4-164D-BCEB-D3DCF2C2A54D}"/>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D45ACE9F-4FF6-0343-A810-6CB370619287}"/>
              </a:ext>
            </a:extLst>
          </p:cNvPr>
          <p:cNvSpPr>
            <a:spLocks noGrp="1"/>
          </p:cNvSpPr>
          <p:nvPr>
            <p:ph type="sldNum" sz="quarter" idx="12"/>
          </p:nvPr>
        </p:nvSpPr>
        <p:spPr/>
        <p:txBody>
          <a:bodyPr/>
          <a:lstStyle/>
          <a:p>
            <a:fld id="{0BDC58B8-C3E4-5642-B659-6F7CE6848348}" type="slidenum">
              <a:rPr lang="en-US" smtClean="0"/>
              <a:t>29</a:t>
            </a:fld>
            <a:endParaRPr lang="en-US"/>
          </a:p>
        </p:txBody>
      </p:sp>
      <p:pic>
        <p:nvPicPr>
          <p:cNvPr id="6" name="Picture 5">
            <a:extLst>
              <a:ext uri="{FF2B5EF4-FFF2-40B4-BE49-F238E27FC236}">
                <a16:creationId xmlns:a16="http://schemas.microsoft.com/office/drawing/2014/main" id="{C8840470-5F7A-4241-84FB-F6C2342E40BF}"/>
              </a:ext>
            </a:extLst>
          </p:cNvPr>
          <p:cNvPicPr>
            <a:picLocks noChangeAspect="1"/>
          </p:cNvPicPr>
          <p:nvPr/>
        </p:nvPicPr>
        <p:blipFill>
          <a:blip r:embed="rId2"/>
          <a:stretch>
            <a:fillRect/>
          </a:stretch>
        </p:blipFill>
        <p:spPr>
          <a:xfrm>
            <a:off x="4138613" y="1335679"/>
            <a:ext cx="3269786" cy="2494555"/>
          </a:xfrm>
          <a:prstGeom prst="rect">
            <a:avLst/>
          </a:prstGeom>
        </p:spPr>
      </p:pic>
      <p:pic>
        <p:nvPicPr>
          <p:cNvPr id="7" name="图片 4">
            <a:extLst>
              <a:ext uri="{FF2B5EF4-FFF2-40B4-BE49-F238E27FC236}">
                <a16:creationId xmlns:a16="http://schemas.microsoft.com/office/drawing/2014/main" id="{21C25FB5-880C-234A-835C-A1D9C54E9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705" y="3836895"/>
            <a:ext cx="3419875" cy="268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id="{017F5115-DC90-D544-A932-2987E836EE2B}"/>
              </a:ext>
            </a:extLst>
          </p:cNvPr>
          <p:cNvSpPr txBox="1">
            <a:spLocks noChangeArrowheads="1"/>
          </p:cNvSpPr>
          <p:nvPr/>
        </p:nvSpPr>
        <p:spPr bwMode="auto">
          <a:xfrm>
            <a:off x="4756423" y="1289437"/>
            <a:ext cx="26365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eaLnBrk="0" hangingPunct="0"/>
            <a:r>
              <a:rPr lang="en-US" altLang="zh-CN" sz="1600" i="1" dirty="0">
                <a:solidFill>
                  <a:schemeClr val="tx1"/>
                </a:solidFill>
                <a:latin typeface="Trebuchet MS" panose="020B0703020202090204" pitchFamily="34" charset="0"/>
                <a:ea typeface="MS PGothic" panose="020B0600070205080204" pitchFamily="34" charset="-128"/>
              </a:rPr>
              <a:t>AMS-02, 2021, Phys. Rep.</a:t>
            </a:r>
          </a:p>
        </p:txBody>
      </p:sp>
      <p:pic>
        <p:nvPicPr>
          <p:cNvPr id="9" name="图片 2">
            <a:extLst>
              <a:ext uri="{FF2B5EF4-FFF2-40B4-BE49-F238E27FC236}">
                <a16:creationId xmlns:a16="http://schemas.microsoft.com/office/drawing/2014/main" id="{D1805004-6E54-F940-AE10-223869292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778" y="3836895"/>
            <a:ext cx="3354388" cy="26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a:extLst>
              <a:ext uri="{FF2B5EF4-FFF2-40B4-BE49-F238E27FC236}">
                <a16:creationId xmlns:a16="http://schemas.microsoft.com/office/drawing/2014/main" id="{B7575783-1F25-754B-958B-02F69607629E}"/>
              </a:ext>
            </a:extLst>
          </p:cNvPr>
          <p:cNvSpPr txBox="1">
            <a:spLocks noChangeArrowheads="1"/>
          </p:cNvSpPr>
          <p:nvPr/>
        </p:nvSpPr>
        <p:spPr bwMode="auto">
          <a:xfrm>
            <a:off x="2700483" y="4128640"/>
            <a:ext cx="20177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eaLnBrk="0" hangingPunct="0"/>
            <a:r>
              <a:rPr lang="en-US" altLang="zh-CN" sz="1600" i="1" dirty="0">
                <a:solidFill>
                  <a:schemeClr val="tx1"/>
                </a:solidFill>
                <a:latin typeface="Trebuchet MS" panose="020B0703020202090204" pitchFamily="34" charset="0"/>
                <a:ea typeface="MS PGothic" panose="020B0600070205080204" pitchFamily="34" charset="-128"/>
              </a:rPr>
              <a:t>CREAM, 2017, </a:t>
            </a:r>
            <a:r>
              <a:rPr lang="en-US" altLang="zh-CN" sz="1600" i="1" dirty="0" err="1">
                <a:solidFill>
                  <a:schemeClr val="tx1"/>
                </a:solidFill>
                <a:latin typeface="Trebuchet MS" panose="020B0703020202090204" pitchFamily="34" charset="0"/>
                <a:ea typeface="MS PGothic" panose="020B0600070205080204" pitchFamily="34" charset="-128"/>
              </a:rPr>
              <a:t>ApJ</a:t>
            </a:r>
            <a:endParaRPr lang="en-US" altLang="zh-CN" sz="1600" i="1" dirty="0">
              <a:solidFill>
                <a:schemeClr val="tx1"/>
              </a:solidFill>
              <a:latin typeface="Trebuchet MS" panose="020B0703020202090204" pitchFamily="34" charset="0"/>
              <a:ea typeface="MS PGothic" panose="020B0600070205080204" pitchFamily="34" charset="-128"/>
            </a:endParaRPr>
          </a:p>
        </p:txBody>
      </p:sp>
      <p:pic>
        <p:nvPicPr>
          <p:cNvPr id="11" name="图片 14">
            <a:extLst>
              <a:ext uri="{FF2B5EF4-FFF2-40B4-BE49-F238E27FC236}">
                <a16:creationId xmlns:a16="http://schemas.microsoft.com/office/drawing/2014/main" id="{0F0C3739-F6D0-974B-BE10-E3EF5FD94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6536" y="1416819"/>
            <a:ext cx="32289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3BDA7995-8B4D-F143-A9CE-5245D64B5807}"/>
              </a:ext>
            </a:extLst>
          </p:cNvPr>
          <p:cNvSpPr txBox="1">
            <a:spLocks noChangeArrowheads="1"/>
          </p:cNvSpPr>
          <p:nvPr/>
        </p:nvSpPr>
        <p:spPr bwMode="auto">
          <a:xfrm>
            <a:off x="6329764" y="5468995"/>
            <a:ext cx="2392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eaLnBrk="0" hangingPunct="0"/>
            <a:r>
              <a:rPr lang="en-US" altLang="zh-CN" sz="1600" i="1" dirty="0">
                <a:solidFill>
                  <a:schemeClr val="tx1"/>
                </a:solidFill>
                <a:latin typeface="Trebuchet MS" panose="020B0703020202090204" pitchFamily="34" charset="0"/>
                <a:ea typeface="MS PGothic" panose="020B0600070205080204" pitchFamily="34" charset="-128"/>
              </a:rPr>
              <a:t>NUCLEON, 2018, JETPL</a:t>
            </a:r>
          </a:p>
        </p:txBody>
      </p:sp>
      <p:sp>
        <p:nvSpPr>
          <p:cNvPr id="13" name="TextBox 5">
            <a:extLst>
              <a:ext uri="{FF2B5EF4-FFF2-40B4-BE49-F238E27FC236}">
                <a16:creationId xmlns:a16="http://schemas.microsoft.com/office/drawing/2014/main" id="{BA6107F5-3C03-8240-B875-564EA7048722}"/>
              </a:ext>
            </a:extLst>
          </p:cNvPr>
          <p:cNvSpPr txBox="1">
            <a:spLocks noChangeArrowheads="1"/>
          </p:cNvSpPr>
          <p:nvPr/>
        </p:nvSpPr>
        <p:spPr bwMode="auto">
          <a:xfrm>
            <a:off x="9030273" y="1552538"/>
            <a:ext cx="1841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eaLnBrk="0" hangingPunct="0"/>
            <a:r>
              <a:rPr lang="en-US" altLang="zh-CN" sz="1600" i="1" dirty="0">
                <a:solidFill>
                  <a:schemeClr val="tx1"/>
                </a:solidFill>
                <a:latin typeface="Trebuchet MS" panose="020B0703020202090204" pitchFamily="34" charset="0"/>
                <a:ea typeface="MS PGothic" panose="020B0600070205080204" pitchFamily="34" charset="-128"/>
              </a:rPr>
              <a:t>CALET, 2019, PRL</a:t>
            </a:r>
          </a:p>
        </p:txBody>
      </p:sp>
      <p:pic>
        <p:nvPicPr>
          <p:cNvPr id="14" name="图片 19465">
            <a:extLst>
              <a:ext uri="{FF2B5EF4-FFF2-40B4-BE49-F238E27FC236}">
                <a16:creationId xmlns:a16="http://schemas.microsoft.com/office/drawing/2014/main" id="{9657A66C-6766-4B4B-A6F0-9D013BF62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89" y="1367707"/>
            <a:ext cx="241458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a:extLst>
              <a:ext uri="{FF2B5EF4-FFF2-40B4-BE49-F238E27FC236}">
                <a16:creationId xmlns:a16="http://schemas.microsoft.com/office/drawing/2014/main" id="{085F36FF-7219-6740-B32B-F3CF8822F5A2}"/>
              </a:ext>
            </a:extLst>
          </p:cNvPr>
          <p:cNvSpPr txBox="1">
            <a:spLocks noChangeArrowheads="1"/>
          </p:cNvSpPr>
          <p:nvPr/>
        </p:nvSpPr>
        <p:spPr bwMode="auto">
          <a:xfrm>
            <a:off x="842389" y="1351832"/>
            <a:ext cx="2270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gn="ctr" eaLnBrk="0" hangingPunct="0"/>
            <a:r>
              <a:rPr lang="en-US" altLang="zh-CN" sz="1600" i="1">
                <a:solidFill>
                  <a:schemeClr val="tx1"/>
                </a:solidFill>
                <a:latin typeface="Trebuchet MS" panose="020B0703020202090204" pitchFamily="34" charset="0"/>
                <a:ea typeface="MS PGothic" panose="020B0600070205080204" pitchFamily="34" charset="-128"/>
              </a:rPr>
              <a:t>PAMELA, 2011, Science</a:t>
            </a:r>
          </a:p>
        </p:txBody>
      </p:sp>
    </p:spTree>
    <p:extLst>
      <p:ext uri="{BB962C8B-B14F-4D97-AF65-F5344CB8AC3E}">
        <p14:creationId xmlns:p14="http://schemas.microsoft.com/office/powerpoint/2010/main" val="213001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CBACD3-6D66-4049-BC06-A8E20AF964C1}"/>
              </a:ext>
            </a:extLst>
          </p:cNvPr>
          <p:cNvSpPr>
            <a:spLocks noGrp="1"/>
          </p:cNvSpPr>
          <p:nvPr>
            <p:ph type="title"/>
          </p:nvPr>
        </p:nvSpPr>
        <p:spPr>
          <a:xfrm>
            <a:off x="2311400" y="1917699"/>
            <a:ext cx="9036050" cy="1988833"/>
          </a:xfrm>
        </p:spPr>
        <p:txBody>
          <a:bodyPr/>
          <a:lstStyle/>
          <a:p>
            <a:r>
              <a:rPr lang="zh-CN" altLang="en-US" dirty="0"/>
              <a:t>暗物质粒子探测卫星</a:t>
            </a:r>
            <a:endParaRPr lang="en-US" dirty="0"/>
          </a:p>
        </p:txBody>
      </p:sp>
      <p:sp>
        <p:nvSpPr>
          <p:cNvPr id="8" name="Text Placeholder 7">
            <a:extLst>
              <a:ext uri="{FF2B5EF4-FFF2-40B4-BE49-F238E27FC236}">
                <a16:creationId xmlns:a16="http://schemas.microsoft.com/office/drawing/2014/main" id="{6807C809-9A49-DE41-BBC8-15212D5E589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B28428A-E2A6-504E-A83D-2A32BEFBBBBF}"/>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4A7B1F2B-3278-8146-9B40-08674820F4D3}"/>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938C88D3-4B0E-7142-9955-A0A6E201876C}"/>
              </a:ext>
            </a:extLst>
          </p:cNvPr>
          <p:cNvSpPr>
            <a:spLocks noGrp="1"/>
          </p:cNvSpPr>
          <p:nvPr>
            <p:ph type="sldNum" sz="quarter" idx="12"/>
          </p:nvPr>
        </p:nvSpPr>
        <p:spPr/>
        <p:txBody>
          <a:bodyPr/>
          <a:lstStyle/>
          <a:p>
            <a:fld id="{0BDC58B8-C3E4-5642-B659-6F7CE6848348}" type="slidenum">
              <a:rPr lang="en-US" smtClean="0"/>
              <a:t>3</a:t>
            </a:fld>
            <a:endParaRPr lang="en-US"/>
          </a:p>
        </p:txBody>
      </p:sp>
      <p:sp>
        <p:nvSpPr>
          <p:cNvPr id="10" name="文本框 2">
            <a:extLst>
              <a:ext uri="{FF2B5EF4-FFF2-40B4-BE49-F238E27FC236}">
                <a16:creationId xmlns:a16="http://schemas.microsoft.com/office/drawing/2014/main" id="{AF70522A-EB7E-1E47-A153-5AB64C1DA58B}"/>
              </a:ext>
            </a:extLst>
          </p:cNvPr>
          <p:cNvSpPr txBox="1"/>
          <p:nvPr/>
        </p:nvSpPr>
        <p:spPr>
          <a:xfrm>
            <a:off x="-69850" y="2581440"/>
            <a:ext cx="2209800" cy="1568450"/>
          </a:xfrm>
          <a:prstGeom prst="rect">
            <a:avLst/>
          </a:prstGeom>
          <a:noFill/>
        </p:spPr>
        <p:txBody>
          <a:bodyPr wrap="square" rtlCol="0">
            <a:spAutoFit/>
          </a:bodyPr>
          <a:lstStyle/>
          <a:p>
            <a:pPr algn="r"/>
            <a:r>
              <a:rPr lang="en-US" altLang="zh-CN" sz="9600" dirty="0">
                <a:solidFill>
                  <a:srgbClr val="6AE7FF"/>
                </a:solidFill>
              </a:rPr>
              <a:t>01</a:t>
            </a:r>
          </a:p>
        </p:txBody>
      </p:sp>
    </p:spTree>
    <p:extLst>
      <p:ext uri="{BB962C8B-B14F-4D97-AF65-F5344CB8AC3E}">
        <p14:creationId xmlns:p14="http://schemas.microsoft.com/office/powerpoint/2010/main" val="24077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E43E-22E4-BD41-B82C-144130C21D6D}"/>
              </a:ext>
            </a:extLst>
          </p:cNvPr>
          <p:cNvSpPr>
            <a:spLocks noGrp="1"/>
          </p:cNvSpPr>
          <p:nvPr>
            <p:ph type="title"/>
          </p:nvPr>
        </p:nvSpPr>
        <p:spPr/>
        <p:txBody>
          <a:bodyPr>
            <a:normAutofit/>
          </a:bodyPr>
          <a:lstStyle/>
          <a:p>
            <a:r>
              <a:rPr lang="zh-CN" altLang="en-US" dirty="0">
                <a:solidFill>
                  <a:srgbClr val="10FBFE"/>
                </a:solidFill>
                <a:latin typeface="微软雅黑" panose="020B0503020204020204" charset="-122"/>
                <a:ea typeface="微软雅黑" panose="020B0503020204020204" charset="-122"/>
              </a:rPr>
              <a:t>科学成果</a:t>
            </a:r>
            <a:r>
              <a:rPr lang="en-US" altLang="zh-CN" dirty="0">
                <a:solidFill>
                  <a:srgbClr val="10FBFE"/>
                </a:solidFill>
                <a:latin typeface="微软雅黑" panose="020B0503020204020204" charset="-122"/>
                <a:ea typeface="微软雅黑" panose="020B0503020204020204" charset="-122"/>
              </a:rPr>
              <a:t>2</a:t>
            </a:r>
            <a:r>
              <a:rPr lang="zh-CN" altLang="en-US" dirty="0">
                <a:solidFill>
                  <a:srgbClr val="10FBFE"/>
                </a:solidFill>
                <a:latin typeface="微软雅黑" panose="020B0503020204020204" charset="-122"/>
                <a:ea typeface="微软雅黑" panose="020B0503020204020204" charset="-122"/>
              </a:rPr>
              <a:t>：宇宙线质子能谱</a:t>
            </a:r>
            <a:endParaRPr lang="en-US" dirty="0"/>
          </a:p>
        </p:txBody>
      </p:sp>
      <p:sp>
        <p:nvSpPr>
          <p:cNvPr id="3" name="Date Placeholder 2">
            <a:extLst>
              <a:ext uri="{FF2B5EF4-FFF2-40B4-BE49-F238E27FC236}">
                <a16:creationId xmlns:a16="http://schemas.microsoft.com/office/drawing/2014/main" id="{95C50D55-30ED-494F-ABD8-BAA36DFC1735}"/>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2045CC21-5B02-3E42-A160-4FDE4047AFC4}"/>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C7FF91B4-C173-E04A-BD9D-CDCC7F27A636}"/>
              </a:ext>
            </a:extLst>
          </p:cNvPr>
          <p:cNvSpPr>
            <a:spLocks noGrp="1"/>
          </p:cNvSpPr>
          <p:nvPr>
            <p:ph type="sldNum" sz="quarter" idx="12"/>
          </p:nvPr>
        </p:nvSpPr>
        <p:spPr/>
        <p:txBody>
          <a:bodyPr/>
          <a:lstStyle/>
          <a:p>
            <a:fld id="{0BDC58B8-C3E4-5642-B659-6F7CE6848348}" type="slidenum">
              <a:rPr lang="en-US" smtClean="0"/>
              <a:t>30</a:t>
            </a:fld>
            <a:endParaRPr lang="en-US"/>
          </a:p>
        </p:txBody>
      </p:sp>
      <p:pic>
        <p:nvPicPr>
          <p:cNvPr id="6" name="图片 11">
            <a:extLst>
              <a:ext uri="{FF2B5EF4-FFF2-40B4-BE49-F238E27FC236}">
                <a16:creationId xmlns:a16="http://schemas.microsoft.com/office/drawing/2014/main" id="{DCEB76A1-9476-9740-B5EF-B675CD720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76" y="1849065"/>
            <a:ext cx="4464496" cy="3406433"/>
          </a:xfrm>
          <a:prstGeom prst="rect">
            <a:avLst/>
          </a:prstGeom>
        </p:spPr>
      </p:pic>
      <p:pic>
        <p:nvPicPr>
          <p:cNvPr id="7" name="图片 12">
            <a:extLst>
              <a:ext uri="{FF2B5EF4-FFF2-40B4-BE49-F238E27FC236}">
                <a16:creationId xmlns:a16="http://schemas.microsoft.com/office/drawing/2014/main" id="{F98E9077-19BB-C04A-9D90-77BA807F2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117" y="1845179"/>
            <a:ext cx="4608512" cy="3398127"/>
          </a:xfrm>
          <a:prstGeom prst="rect">
            <a:avLst/>
          </a:prstGeom>
        </p:spPr>
      </p:pic>
      <p:sp>
        <p:nvSpPr>
          <p:cNvPr id="8" name="TextBox 11">
            <a:extLst>
              <a:ext uri="{FF2B5EF4-FFF2-40B4-BE49-F238E27FC236}">
                <a16:creationId xmlns:a16="http://schemas.microsoft.com/office/drawing/2014/main" id="{533C614C-16DE-094E-82FC-1D4D3AB381D2}"/>
              </a:ext>
            </a:extLst>
          </p:cNvPr>
          <p:cNvSpPr txBox="1"/>
          <p:nvPr/>
        </p:nvSpPr>
        <p:spPr>
          <a:xfrm>
            <a:off x="7409480" y="2015138"/>
            <a:ext cx="2469650" cy="369332"/>
          </a:xfrm>
          <a:prstGeom prst="rect">
            <a:avLst/>
          </a:prstGeom>
          <a:noFill/>
        </p:spPr>
        <p:txBody>
          <a:bodyPr wrap="none" rtlCol="0">
            <a:spAutoFit/>
          </a:bodyPr>
          <a:lstStyle/>
          <a:p>
            <a:r>
              <a:rPr lang="en-US" altLang="zh-CN" b="1" dirty="0">
                <a:latin typeface="Times New Roman" panose="02020503050405090304" pitchFamily="18" charset="0"/>
                <a:ea typeface="华文中宋" panose="02010600040101010101" pitchFamily="2" charset="-122"/>
                <a:cs typeface="Times New Roman" panose="02020503050405090304" pitchFamily="18" charset="0"/>
              </a:rPr>
              <a:t>CALET: 50GeV-10TeV</a:t>
            </a:r>
            <a:endParaRPr lang="zh-CN" altLang="en-US" b="1" dirty="0">
              <a:latin typeface="Times New Roman" panose="02020503050405090304" pitchFamily="18" charset="0"/>
              <a:ea typeface="华文中宋" panose="02010600040101010101" pitchFamily="2" charset="-122"/>
              <a:cs typeface="Times New Roman" panose="02020503050405090304" pitchFamily="18" charset="0"/>
            </a:endParaRPr>
          </a:p>
        </p:txBody>
      </p:sp>
      <p:sp>
        <p:nvSpPr>
          <p:cNvPr id="9" name="文本框 14">
            <a:extLst>
              <a:ext uri="{FF2B5EF4-FFF2-40B4-BE49-F238E27FC236}">
                <a16:creationId xmlns:a16="http://schemas.microsoft.com/office/drawing/2014/main" id="{65ACC531-8433-5040-8789-423117D6869C}"/>
              </a:ext>
            </a:extLst>
          </p:cNvPr>
          <p:cNvSpPr txBox="1"/>
          <p:nvPr/>
        </p:nvSpPr>
        <p:spPr>
          <a:xfrm>
            <a:off x="1361831" y="1432617"/>
            <a:ext cx="9610970" cy="337185"/>
          </a:xfrm>
          <a:prstGeom prst="rect">
            <a:avLst/>
          </a:prstGeom>
          <a:noFill/>
        </p:spPr>
        <p:txBody>
          <a:bodyPr wrap="square" rtlCol="0">
            <a:spAutoFit/>
          </a:bodyPr>
          <a:lstStyle/>
          <a:p>
            <a:r>
              <a:rPr lang="en-US" altLang="zh-CN" sz="1600" b="1" dirty="0">
                <a:solidFill>
                  <a:schemeClr val="bg1"/>
                </a:solidFill>
                <a:latin typeface="华文中宋" panose="02010600040101010101" pitchFamily="2" charset="-122"/>
                <a:ea typeface="华文中宋" panose="02010600040101010101" pitchFamily="2" charset="-122"/>
              </a:rPr>
              <a:t>Sci. Adv. (2019, 5</a:t>
            </a:r>
            <a:r>
              <a:rPr lang="zh-CN" altLang="en-US" sz="1600" b="1" dirty="0">
                <a:solidFill>
                  <a:schemeClr val="bg1"/>
                </a:solidFill>
                <a:latin typeface="华文中宋" panose="02010600040101010101" pitchFamily="2" charset="-122"/>
                <a:ea typeface="华文中宋" panose="02010600040101010101" pitchFamily="2" charset="-122"/>
              </a:rPr>
              <a:t>，</a:t>
            </a:r>
            <a:r>
              <a:rPr lang="en-US" altLang="zh-CN" sz="1600" b="1" dirty="0">
                <a:solidFill>
                  <a:schemeClr val="bg1"/>
                </a:solidFill>
                <a:latin typeface="华文中宋" panose="02010600040101010101" pitchFamily="2" charset="-122"/>
                <a:ea typeface="华文中宋" panose="02010600040101010101" pitchFamily="2" charset="-122"/>
              </a:rPr>
              <a:t>eaax3793)                                          Phys. Rev. Lett. (2019, 122, 181102)</a:t>
            </a:r>
          </a:p>
        </p:txBody>
      </p:sp>
      <p:sp>
        <p:nvSpPr>
          <p:cNvPr id="10" name="TextBox 11">
            <a:extLst>
              <a:ext uri="{FF2B5EF4-FFF2-40B4-BE49-F238E27FC236}">
                <a16:creationId xmlns:a16="http://schemas.microsoft.com/office/drawing/2014/main" id="{6327E197-0225-4741-B21B-7CC5A0AC5CE3}"/>
              </a:ext>
            </a:extLst>
          </p:cNvPr>
          <p:cNvSpPr txBox="1"/>
          <p:nvPr/>
        </p:nvSpPr>
        <p:spPr>
          <a:xfrm>
            <a:off x="1984393" y="2032344"/>
            <a:ext cx="2499595" cy="369332"/>
          </a:xfrm>
          <a:prstGeom prst="rect">
            <a:avLst/>
          </a:prstGeom>
          <a:noFill/>
        </p:spPr>
        <p:txBody>
          <a:bodyPr wrap="none" rtlCol="0">
            <a:spAutoFit/>
          </a:bodyPr>
          <a:lstStyle/>
          <a:p>
            <a:r>
              <a:rPr lang="zh-CN" altLang="en-US" b="1" dirty="0">
                <a:latin typeface="Times New Roman" panose="02020503050405090304" pitchFamily="18" charset="0"/>
                <a:ea typeface="华文中宋" panose="02010600040101010101" pitchFamily="2" charset="-122"/>
                <a:cs typeface="Times New Roman" panose="02020503050405090304" pitchFamily="18" charset="0"/>
              </a:rPr>
              <a:t>悟空号</a:t>
            </a:r>
            <a:r>
              <a:rPr lang="en-US" altLang="zh-CN" b="1" dirty="0">
                <a:latin typeface="Times New Roman" panose="02020503050405090304" pitchFamily="18" charset="0"/>
                <a:ea typeface="华文中宋" panose="02010600040101010101" pitchFamily="2" charset="-122"/>
                <a:cs typeface="Times New Roman" panose="02020503050405090304" pitchFamily="18" charset="0"/>
              </a:rPr>
              <a:t>: 40GeV-100TeV</a:t>
            </a:r>
            <a:endParaRPr lang="zh-CN" altLang="en-US" b="1" dirty="0">
              <a:latin typeface="Times New Roman" panose="02020503050405090304" pitchFamily="18" charset="0"/>
              <a:ea typeface="华文中宋" panose="02010600040101010101" pitchFamily="2" charset="-122"/>
              <a:cs typeface="Times New Roman" panose="02020503050405090304" pitchFamily="18" charset="0"/>
            </a:endParaRPr>
          </a:p>
        </p:txBody>
      </p:sp>
      <p:cxnSp>
        <p:nvCxnSpPr>
          <p:cNvPr id="11" name="直接箭头连接符 1">
            <a:extLst>
              <a:ext uri="{FF2B5EF4-FFF2-40B4-BE49-F238E27FC236}">
                <a16:creationId xmlns:a16="http://schemas.microsoft.com/office/drawing/2014/main" id="{4980AF36-6645-9C49-96AE-B58CAD31DCD8}"/>
              </a:ext>
            </a:extLst>
          </p:cNvPr>
          <p:cNvCxnSpPr/>
          <p:nvPr/>
        </p:nvCxnSpPr>
        <p:spPr>
          <a:xfrm>
            <a:off x="7958120" y="2519194"/>
            <a:ext cx="2160240"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接连接符 18">
            <a:extLst>
              <a:ext uri="{FF2B5EF4-FFF2-40B4-BE49-F238E27FC236}">
                <a16:creationId xmlns:a16="http://schemas.microsoft.com/office/drawing/2014/main" id="{A3197622-5D00-8B49-A6A9-7B4669222859}"/>
              </a:ext>
            </a:extLst>
          </p:cNvPr>
          <p:cNvCxnSpPr/>
          <p:nvPr/>
        </p:nvCxnSpPr>
        <p:spPr>
          <a:xfrm>
            <a:off x="10118360" y="2312462"/>
            <a:ext cx="0" cy="386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19">
            <a:extLst>
              <a:ext uri="{FF2B5EF4-FFF2-40B4-BE49-F238E27FC236}">
                <a16:creationId xmlns:a16="http://schemas.microsoft.com/office/drawing/2014/main" id="{D7E5E6A5-576D-5E42-AE92-70A1F23AA369}"/>
              </a:ext>
            </a:extLst>
          </p:cNvPr>
          <p:cNvCxnSpPr/>
          <p:nvPr/>
        </p:nvCxnSpPr>
        <p:spPr>
          <a:xfrm>
            <a:off x="1978008" y="2519194"/>
            <a:ext cx="3017951"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接连接符 20">
            <a:extLst>
              <a:ext uri="{FF2B5EF4-FFF2-40B4-BE49-F238E27FC236}">
                <a16:creationId xmlns:a16="http://schemas.microsoft.com/office/drawing/2014/main" id="{F68F8D83-9FC6-0547-9B28-28002D02C190}"/>
              </a:ext>
            </a:extLst>
          </p:cNvPr>
          <p:cNvCxnSpPr/>
          <p:nvPr/>
        </p:nvCxnSpPr>
        <p:spPr>
          <a:xfrm>
            <a:off x="5002344" y="2339174"/>
            <a:ext cx="0" cy="386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21">
            <a:extLst>
              <a:ext uri="{FF2B5EF4-FFF2-40B4-BE49-F238E27FC236}">
                <a16:creationId xmlns:a16="http://schemas.microsoft.com/office/drawing/2014/main" id="{445CCFA4-FC5E-EA4A-A29D-C4394753C9E8}"/>
              </a:ext>
            </a:extLst>
          </p:cNvPr>
          <p:cNvCxnSpPr/>
          <p:nvPr/>
        </p:nvCxnSpPr>
        <p:spPr>
          <a:xfrm>
            <a:off x="1942004" y="2339174"/>
            <a:ext cx="0" cy="386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22">
            <a:extLst>
              <a:ext uri="{FF2B5EF4-FFF2-40B4-BE49-F238E27FC236}">
                <a16:creationId xmlns:a16="http://schemas.microsoft.com/office/drawing/2014/main" id="{A0290AE7-7505-8646-AC00-DC719FF57965}"/>
              </a:ext>
            </a:extLst>
          </p:cNvPr>
          <p:cNvCxnSpPr/>
          <p:nvPr/>
        </p:nvCxnSpPr>
        <p:spPr>
          <a:xfrm>
            <a:off x="7922116" y="2303170"/>
            <a:ext cx="0" cy="386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6">
            <a:extLst>
              <a:ext uri="{FF2B5EF4-FFF2-40B4-BE49-F238E27FC236}">
                <a16:creationId xmlns:a16="http://schemas.microsoft.com/office/drawing/2014/main" id="{40A0E292-46B0-E648-876D-15AB7FAB5C4B}"/>
              </a:ext>
            </a:extLst>
          </p:cNvPr>
          <p:cNvSpPr txBox="1"/>
          <p:nvPr/>
        </p:nvSpPr>
        <p:spPr>
          <a:xfrm>
            <a:off x="789940" y="5456314"/>
            <a:ext cx="10461625" cy="830997"/>
          </a:xfrm>
          <a:prstGeom prst="rect">
            <a:avLst/>
          </a:prstGeom>
          <a:noFill/>
        </p:spPr>
        <p:txBody>
          <a:bodyPr wrap="square" rtlCol="0" anchor="t">
            <a:spAutoFit/>
          </a:bodyPr>
          <a:lstStyle/>
          <a:p>
            <a:pPr algn="ctr">
              <a:defRPr/>
            </a:pPr>
            <a:r>
              <a:rPr lang="zh-CN" altLang="en-US"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悟空号发表的质子能谱的测量能段范围超过</a:t>
            </a:r>
            <a:r>
              <a:rPr lang="en-US" altLang="zh-CN"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CALET</a:t>
            </a:r>
            <a:r>
              <a:rPr lang="zh-CN" altLang="en-US"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的</a:t>
            </a:r>
            <a:r>
              <a:rPr lang="en-US" altLang="zh-CN"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10</a:t>
            </a:r>
            <a:r>
              <a:rPr lang="zh-CN" altLang="en-US"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倍</a:t>
            </a:r>
            <a:endParaRPr lang="en-US" altLang="zh-CN" sz="2400" dirty="0">
              <a:solidFill>
                <a:srgbClr val="FFFF00"/>
              </a:solidFill>
              <a:latin typeface="黑体" panose="02010609060101010101" pitchFamily="49" charset="-122"/>
              <a:ea typeface="黑体" panose="02010609060101010101" pitchFamily="49" charset="-122"/>
              <a:cs typeface="Times New Roman" panose="02020503050405090304" pitchFamily="18" charset="0"/>
            </a:endParaRPr>
          </a:p>
          <a:p>
            <a:pPr algn="ctr">
              <a:defRPr/>
            </a:pPr>
            <a:r>
              <a:rPr lang="zh-CN" altLang="en-US" sz="24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sym typeface="+mn-ea"/>
              </a:rPr>
              <a:t>高置信度发现</a:t>
            </a:r>
            <a:r>
              <a:rPr lang="en-US" altLang="zh-CN" sz="24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sym typeface="+mn-ea"/>
              </a:rPr>
              <a:t>14 </a:t>
            </a:r>
            <a:r>
              <a:rPr lang="en-US" altLang="zh-CN" sz="2400" dirty="0" err="1">
                <a:solidFill>
                  <a:srgbClr val="00FDFF"/>
                </a:solidFill>
                <a:latin typeface="Times New Roman" panose="02020503050405090304" pitchFamily="18" charset="0"/>
                <a:ea typeface="黑体" panose="02010609060101010101" pitchFamily="49" charset="-122"/>
                <a:cs typeface="Times New Roman" panose="02020503050405090304" pitchFamily="18" charset="0"/>
                <a:sym typeface="+mn-ea"/>
              </a:rPr>
              <a:t>TeV</a:t>
            </a:r>
            <a:r>
              <a:rPr lang="zh-CN" altLang="en-US" sz="24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sym typeface="+mn-ea"/>
              </a:rPr>
              <a:t>处的能谱拐折，可能是地球附近宇宙线加速源的印记。</a:t>
            </a:r>
          </a:p>
        </p:txBody>
      </p:sp>
    </p:spTree>
    <p:extLst>
      <p:ext uri="{BB962C8B-B14F-4D97-AF65-F5344CB8AC3E}">
        <p14:creationId xmlns:p14="http://schemas.microsoft.com/office/powerpoint/2010/main" val="434875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3756-A3CA-8846-AD0E-E707D38FB9F1}"/>
              </a:ext>
            </a:extLst>
          </p:cNvPr>
          <p:cNvSpPr>
            <a:spLocks noGrp="1"/>
          </p:cNvSpPr>
          <p:nvPr>
            <p:ph type="title"/>
          </p:nvPr>
        </p:nvSpPr>
        <p:spPr/>
        <p:txBody>
          <a:bodyPr/>
          <a:lstStyle/>
          <a:p>
            <a:r>
              <a:rPr lang="zh-CN" altLang="en-US" dirty="0">
                <a:solidFill>
                  <a:srgbClr val="10FBFE"/>
                </a:solidFill>
                <a:latin typeface="微软雅黑" panose="020B0503020204020204" charset="-122"/>
                <a:ea typeface="微软雅黑" panose="020B0503020204020204" charset="-122"/>
              </a:rPr>
              <a:t>科学成果</a:t>
            </a:r>
            <a:r>
              <a:rPr lang="en-US" altLang="zh-CN" dirty="0">
                <a:solidFill>
                  <a:srgbClr val="10FBFE"/>
                </a:solidFill>
                <a:latin typeface="微软雅黑" panose="020B0503020204020204" charset="-122"/>
                <a:ea typeface="微软雅黑" panose="020B0503020204020204" charset="-122"/>
              </a:rPr>
              <a:t>2</a:t>
            </a:r>
            <a:r>
              <a:rPr lang="zh-CN" altLang="en-US" dirty="0">
                <a:solidFill>
                  <a:srgbClr val="10FBFE"/>
                </a:solidFill>
                <a:latin typeface="微软雅黑" panose="020B0503020204020204" charset="-122"/>
                <a:ea typeface="微软雅黑" panose="020B0503020204020204" charset="-122"/>
              </a:rPr>
              <a:t>：宇宙线质子能谱</a:t>
            </a:r>
            <a:endParaRPr lang="en-US" dirty="0"/>
          </a:p>
        </p:txBody>
      </p:sp>
      <p:sp>
        <p:nvSpPr>
          <p:cNvPr id="3" name="Date Placeholder 2">
            <a:extLst>
              <a:ext uri="{FF2B5EF4-FFF2-40B4-BE49-F238E27FC236}">
                <a16:creationId xmlns:a16="http://schemas.microsoft.com/office/drawing/2014/main" id="{F6F72D39-7490-054C-9C69-B1A72BBD907B}"/>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C2AC069E-1249-7648-B6D3-2015299F6384}"/>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2D44F3CE-B993-6846-A84B-3981EF67F5EE}"/>
              </a:ext>
            </a:extLst>
          </p:cNvPr>
          <p:cNvSpPr>
            <a:spLocks noGrp="1"/>
          </p:cNvSpPr>
          <p:nvPr>
            <p:ph type="sldNum" sz="quarter" idx="12"/>
          </p:nvPr>
        </p:nvSpPr>
        <p:spPr/>
        <p:txBody>
          <a:bodyPr/>
          <a:lstStyle/>
          <a:p>
            <a:fld id="{0BDC58B8-C3E4-5642-B659-6F7CE6848348}" type="slidenum">
              <a:rPr lang="en-US" smtClean="0"/>
              <a:t>31</a:t>
            </a:fld>
            <a:endParaRPr lang="en-US"/>
          </a:p>
        </p:txBody>
      </p:sp>
      <p:sp>
        <p:nvSpPr>
          <p:cNvPr id="6" name="Content Placeholder 2">
            <a:extLst>
              <a:ext uri="{FF2B5EF4-FFF2-40B4-BE49-F238E27FC236}">
                <a16:creationId xmlns:a16="http://schemas.microsoft.com/office/drawing/2014/main" id="{9A5A85A8-7B87-3C43-9ECF-FE6A81976DEA}"/>
              </a:ext>
            </a:extLst>
          </p:cNvPr>
          <p:cNvSpPr txBox="1"/>
          <p:nvPr/>
        </p:nvSpPr>
        <p:spPr>
          <a:xfrm>
            <a:off x="8048625" y="2483737"/>
            <a:ext cx="3749675" cy="2366645"/>
          </a:xfrm>
          <a:prstGeom prst="rect">
            <a:avLst/>
          </a:prstGeom>
          <a:noFill/>
          <a:ln w="9525">
            <a:noFill/>
          </a:ln>
        </p:spPr>
        <p:txBody>
          <a:bodyPr anchor="t"/>
          <a:lstStyle/>
          <a:p>
            <a:pPr indent="0" algn="just" defTabSz="457200">
              <a:spcBef>
                <a:spcPct val="20000"/>
              </a:spcBef>
              <a:buFont typeface="Wingdings" panose="05000000000000000000" pitchFamily="2" charset="2"/>
              <a:buNone/>
            </a:pPr>
            <a:endPar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endParaRPr>
          </a:p>
          <a:p>
            <a:pPr marL="342900" indent="-342900" algn="just" defTabSz="457200">
              <a:spcBef>
                <a:spcPct val="20000"/>
              </a:spcBef>
              <a:buFont typeface="Wingdings" panose="05000000000000000000" pitchFamily="2" charset="2"/>
              <a:buChar char="²"/>
            </a:pPr>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2021 Phys. Rep. 894, 1: AMS-02</a:t>
            </a:r>
            <a:r>
              <a:rPr lang="zh-CN" altLang="en-US"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合作组最新质子能谱测量结果与</a:t>
            </a:r>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DAMPE</a:t>
            </a:r>
            <a:r>
              <a:rPr lang="zh-CN" altLang="en-US"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一致（见左图）</a:t>
            </a:r>
            <a:endPar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endParaRPr>
          </a:p>
          <a:p>
            <a:pPr marL="342900" indent="-342900" algn="just" defTabSz="457200">
              <a:spcBef>
                <a:spcPct val="20000"/>
              </a:spcBef>
              <a:buFont typeface="Wingdings" panose="05000000000000000000" pitchFamily="2" charset="2"/>
              <a:buChar char="²"/>
            </a:pPr>
            <a:endPar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endParaRPr>
          </a:p>
        </p:txBody>
      </p:sp>
      <p:pic>
        <p:nvPicPr>
          <p:cNvPr id="7" name="图片 1">
            <a:extLst>
              <a:ext uri="{FF2B5EF4-FFF2-40B4-BE49-F238E27FC236}">
                <a16:creationId xmlns:a16="http://schemas.microsoft.com/office/drawing/2014/main" id="{116B10DB-017A-F740-831F-3EEA49BA52CF}"/>
              </a:ext>
            </a:extLst>
          </p:cNvPr>
          <p:cNvPicPr>
            <a:picLocks noChangeAspect="1"/>
          </p:cNvPicPr>
          <p:nvPr/>
        </p:nvPicPr>
        <p:blipFill>
          <a:blip r:embed="rId2"/>
          <a:stretch>
            <a:fillRect/>
          </a:stretch>
        </p:blipFill>
        <p:spPr>
          <a:xfrm>
            <a:off x="914400" y="1432526"/>
            <a:ext cx="7033965" cy="4705794"/>
          </a:xfrm>
          <a:prstGeom prst="rect">
            <a:avLst/>
          </a:prstGeom>
        </p:spPr>
      </p:pic>
    </p:spTree>
    <p:extLst>
      <p:ext uri="{BB962C8B-B14F-4D97-AF65-F5344CB8AC3E}">
        <p14:creationId xmlns:p14="http://schemas.microsoft.com/office/powerpoint/2010/main" val="1425723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97CB-23E0-DD46-838C-3A8F2F90E842}"/>
              </a:ext>
            </a:extLst>
          </p:cNvPr>
          <p:cNvSpPr>
            <a:spLocks noGrp="1"/>
          </p:cNvSpPr>
          <p:nvPr>
            <p:ph type="title"/>
          </p:nvPr>
        </p:nvSpPr>
        <p:spPr/>
        <p:txBody>
          <a:bodyPr>
            <a:normAutofit/>
          </a:bodyPr>
          <a:lstStyle/>
          <a:p>
            <a:r>
              <a:rPr lang="zh-CN" altLang="en-US" dirty="0">
                <a:solidFill>
                  <a:srgbClr val="10FBFE"/>
                </a:solidFill>
                <a:latin typeface="微软雅黑" panose="020B0503020204020204" charset="-122"/>
                <a:ea typeface="微软雅黑" panose="020B0503020204020204" charset="-122"/>
              </a:rPr>
              <a:t>科学成果</a:t>
            </a:r>
            <a:r>
              <a:rPr lang="en-US" altLang="zh-CN" dirty="0">
                <a:solidFill>
                  <a:srgbClr val="10FBFE"/>
                </a:solidFill>
                <a:latin typeface="微软雅黑" panose="020B0503020204020204" charset="-122"/>
                <a:ea typeface="微软雅黑" panose="020B0503020204020204" charset="-122"/>
              </a:rPr>
              <a:t>3</a:t>
            </a:r>
            <a:r>
              <a:rPr lang="zh-CN" altLang="en-US" dirty="0">
                <a:solidFill>
                  <a:srgbClr val="10FBFE"/>
                </a:solidFill>
                <a:latin typeface="微软雅黑" panose="020B0503020204020204" charset="-122"/>
                <a:ea typeface="微软雅黑" panose="020B0503020204020204" charset="-122"/>
              </a:rPr>
              <a:t>：宇宙线氦核能谱</a:t>
            </a:r>
            <a:endParaRPr lang="en-US" dirty="0"/>
          </a:p>
        </p:txBody>
      </p:sp>
      <p:sp>
        <p:nvSpPr>
          <p:cNvPr id="3" name="Date Placeholder 2">
            <a:extLst>
              <a:ext uri="{FF2B5EF4-FFF2-40B4-BE49-F238E27FC236}">
                <a16:creationId xmlns:a16="http://schemas.microsoft.com/office/drawing/2014/main" id="{57080F39-ED9C-AE4A-B397-3D937D13D0C1}"/>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A8F4400C-7C5E-0F48-BA7C-5DD40097FB97}"/>
              </a:ext>
            </a:extLst>
          </p:cNvPr>
          <p:cNvSpPr>
            <a:spLocks noGrp="1"/>
          </p:cNvSpPr>
          <p:nvPr>
            <p:ph type="ftr" sz="quarter" idx="11"/>
          </p:nvPr>
        </p:nvSpPr>
        <p:spPr/>
        <p:txBody>
          <a:bodyPr/>
          <a:lstStyle/>
          <a:p>
            <a:r>
              <a:rPr lang="zh-CN" altLang="en-US" dirty="0"/>
              <a:t>第十五届</a:t>
            </a:r>
            <a:r>
              <a:rPr lang="en-US" altLang="zh-CN" dirty="0" err="1"/>
              <a:t>TeV</a:t>
            </a:r>
            <a:r>
              <a:rPr lang="zh-CN" altLang="en-US" dirty="0"/>
              <a:t>物理工作组学术研讨会</a:t>
            </a:r>
            <a:r>
              <a:rPr lang="en-US" altLang="zh-CN" dirty="0"/>
              <a:t>@</a:t>
            </a:r>
            <a:r>
              <a:rPr lang="zh-CN" altLang="en-US" dirty="0"/>
              <a:t>北京</a:t>
            </a:r>
            <a:endParaRPr lang="en-US" dirty="0"/>
          </a:p>
        </p:txBody>
      </p:sp>
      <p:sp>
        <p:nvSpPr>
          <p:cNvPr id="5" name="Slide Number Placeholder 4">
            <a:extLst>
              <a:ext uri="{FF2B5EF4-FFF2-40B4-BE49-F238E27FC236}">
                <a16:creationId xmlns:a16="http://schemas.microsoft.com/office/drawing/2014/main" id="{BE6F11B7-B7FB-4D4E-BC3F-0CADCD9FE1BD}"/>
              </a:ext>
            </a:extLst>
          </p:cNvPr>
          <p:cNvSpPr>
            <a:spLocks noGrp="1"/>
          </p:cNvSpPr>
          <p:nvPr>
            <p:ph type="sldNum" sz="quarter" idx="12"/>
          </p:nvPr>
        </p:nvSpPr>
        <p:spPr/>
        <p:txBody>
          <a:bodyPr/>
          <a:lstStyle/>
          <a:p>
            <a:fld id="{0BDC58B8-C3E4-5642-B659-6F7CE6848348}" type="slidenum">
              <a:rPr lang="en-US" smtClean="0"/>
              <a:t>32</a:t>
            </a:fld>
            <a:endParaRPr lang="en-US"/>
          </a:p>
        </p:txBody>
      </p:sp>
      <p:pic>
        <p:nvPicPr>
          <p:cNvPr id="6" name="Picture 5">
            <a:extLst>
              <a:ext uri="{FF2B5EF4-FFF2-40B4-BE49-F238E27FC236}">
                <a16:creationId xmlns:a16="http://schemas.microsoft.com/office/drawing/2014/main" id="{3115AD88-6C68-4341-A3DB-9C4C76FA48CB}"/>
              </a:ext>
            </a:extLst>
          </p:cNvPr>
          <p:cNvPicPr>
            <a:picLocks noChangeAspect="1"/>
          </p:cNvPicPr>
          <p:nvPr/>
        </p:nvPicPr>
        <p:blipFill>
          <a:blip r:embed="rId2"/>
          <a:stretch>
            <a:fillRect/>
          </a:stretch>
        </p:blipFill>
        <p:spPr>
          <a:xfrm>
            <a:off x="343696" y="1909457"/>
            <a:ext cx="6047984" cy="4367988"/>
          </a:xfrm>
          <a:prstGeom prst="rect">
            <a:avLst/>
          </a:prstGeom>
        </p:spPr>
      </p:pic>
      <p:sp>
        <p:nvSpPr>
          <p:cNvPr id="7" name="矩形 7">
            <a:extLst>
              <a:ext uri="{FF2B5EF4-FFF2-40B4-BE49-F238E27FC236}">
                <a16:creationId xmlns:a16="http://schemas.microsoft.com/office/drawing/2014/main" id="{4A0A70A3-EFBB-9746-A4AC-9CDA33287A7D}"/>
              </a:ext>
            </a:extLst>
          </p:cNvPr>
          <p:cNvSpPr/>
          <p:nvPr/>
        </p:nvSpPr>
        <p:spPr>
          <a:xfrm>
            <a:off x="6734014" y="4281055"/>
            <a:ext cx="5114290" cy="2372156"/>
          </a:xfrm>
          <a:prstGeom prst="rect">
            <a:avLst/>
          </a:prstGeom>
          <a:noFill/>
          <a:ln w="9525">
            <a:noFill/>
          </a:ln>
        </p:spPr>
        <p:txBody>
          <a:bodyPr anchor="t"/>
          <a:lstStyle/>
          <a:p>
            <a:pPr marL="342900" indent="-342900" algn="just" defTabSz="457200">
              <a:spcBef>
                <a:spcPct val="20000"/>
              </a:spcBef>
              <a:buFont typeface="Wingdings" panose="05000000000000000000" pitchFamily="2" charset="2"/>
              <a:buChar char="²"/>
            </a:pPr>
            <a:r>
              <a:rPr lang="zh-CN" altLang="en-US" sz="2400" dirty="0">
                <a:solidFill>
                  <a:srgbClr val="6AE7FF"/>
                </a:solidFill>
                <a:latin typeface="Trebuchet MS" panose="020B0703020202090204" pitchFamily="34" charset="0"/>
                <a:ea typeface="黑体" panose="02010609060101010101" pitchFamily="49" charset="-122"/>
              </a:rPr>
              <a:t>DAMPE的氦核结果确认了其能谱在几百GeV/n处的变硬特征，</a:t>
            </a:r>
            <a:r>
              <a:rPr lang="zh-CN" altLang="en-US" sz="2400" dirty="0">
                <a:solidFill>
                  <a:schemeClr val="accent4"/>
                </a:solidFill>
                <a:latin typeface="Trebuchet MS" panose="020B0703020202090204" pitchFamily="34" charset="0"/>
                <a:ea typeface="黑体" panose="02010609060101010101" pitchFamily="49" charset="-122"/>
              </a:rPr>
              <a:t>发现了在~3</a:t>
            </a:r>
            <a:r>
              <a:rPr lang="en-US" altLang="zh-CN" sz="2400" dirty="0">
                <a:solidFill>
                  <a:schemeClr val="accent4"/>
                </a:solidFill>
                <a:latin typeface="Trebuchet MS" panose="020B0703020202090204" pitchFamily="34" charset="0"/>
                <a:ea typeface="黑体" panose="02010609060101010101" pitchFamily="49" charset="-122"/>
              </a:rPr>
              <a:t>4</a:t>
            </a:r>
            <a:r>
              <a:rPr lang="zh-CN" altLang="en-US" sz="2400" dirty="0">
                <a:solidFill>
                  <a:schemeClr val="accent4"/>
                </a:solidFill>
                <a:latin typeface="Trebuchet MS" panose="020B0703020202090204" pitchFamily="34" charset="0"/>
                <a:ea typeface="黑体" panose="02010609060101010101" pitchFamily="49" charset="-122"/>
              </a:rPr>
              <a:t>TeV处的能谱变软结构</a:t>
            </a:r>
            <a:r>
              <a:rPr lang="zh-CN" altLang="en-US" sz="2400" dirty="0">
                <a:solidFill>
                  <a:srgbClr val="6AE7FF"/>
                </a:solidFill>
                <a:latin typeface="Trebuchet MS" panose="020B0703020202090204" pitchFamily="34" charset="0"/>
                <a:ea typeface="黑体" panose="02010609060101010101" pitchFamily="49" charset="-122"/>
              </a:rPr>
              <a:t>。</a:t>
            </a:r>
            <a:endParaRPr lang="en-US" altLang="zh-CN" sz="2400" dirty="0">
              <a:solidFill>
                <a:srgbClr val="6AE7FF"/>
              </a:solidFill>
              <a:latin typeface="Trebuchet MS" panose="020B0703020202090204" pitchFamily="34" charset="0"/>
              <a:ea typeface="黑体" panose="02010609060101010101" pitchFamily="49" charset="-122"/>
            </a:endParaRPr>
          </a:p>
          <a:p>
            <a:pPr marL="342900" indent="-342900" algn="just" defTabSz="457200">
              <a:spcBef>
                <a:spcPct val="20000"/>
              </a:spcBef>
              <a:buFont typeface="Wingdings" panose="05000000000000000000" pitchFamily="2" charset="2"/>
              <a:buChar char="²"/>
            </a:pPr>
            <a:r>
              <a:rPr lang="en-US" altLang="zh-CN" sz="2400" dirty="0">
                <a:solidFill>
                  <a:schemeClr val="bg2"/>
                </a:solidFill>
                <a:latin typeface="Trebuchet MS" panose="020B0703020202090204" pitchFamily="34" charset="0"/>
                <a:ea typeface="黑体" panose="02010609060101010101" pitchFamily="49" charset="-122"/>
              </a:rPr>
              <a:t>Editor’s Suggestion</a:t>
            </a:r>
          </a:p>
          <a:p>
            <a:pPr marL="342900" indent="-342900" algn="just" defTabSz="457200">
              <a:spcBef>
                <a:spcPct val="20000"/>
              </a:spcBef>
              <a:buFont typeface="Wingdings" panose="05000000000000000000" pitchFamily="2" charset="2"/>
              <a:buChar char="²"/>
            </a:pPr>
            <a:r>
              <a:rPr lang="en-US" altLang="zh-CN" sz="2400" dirty="0">
                <a:solidFill>
                  <a:schemeClr val="bg2"/>
                </a:solidFill>
                <a:latin typeface="Trebuchet MS" panose="020B0703020202090204" pitchFamily="34" charset="0"/>
                <a:ea typeface="黑体" panose="02010609060101010101" pitchFamily="49" charset="-122"/>
              </a:rPr>
              <a:t>Featured in Physics</a:t>
            </a:r>
            <a:endParaRPr lang="zh-CN" altLang="en-US" sz="2400" dirty="0">
              <a:solidFill>
                <a:schemeClr val="bg2"/>
              </a:solidFill>
              <a:latin typeface="Trebuchet MS" panose="020B0703020202090204" pitchFamily="34" charset="0"/>
              <a:ea typeface="黑体" panose="02010609060101010101" pitchFamily="49" charset="-122"/>
            </a:endParaRPr>
          </a:p>
        </p:txBody>
      </p:sp>
      <p:sp>
        <p:nvSpPr>
          <p:cNvPr id="12" name="TextBox 5">
            <a:extLst>
              <a:ext uri="{FF2B5EF4-FFF2-40B4-BE49-F238E27FC236}">
                <a16:creationId xmlns:a16="http://schemas.microsoft.com/office/drawing/2014/main" id="{1DC1E04D-6B17-F244-8D50-981D867841D5}"/>
              </a:ext>
            </a:extLst>
          </p:cNvPr>
          <p:cNvSpPr txBox="1">
            <a:spLocks noChangeArrowheads="1"/>
          </p:cNvSpPr>
          <p:nvPr/>
        </p:nvSpPr>
        <p:spPr bwMode="auto">
          <a:xfrm>
            <a:off x="1398154" y="1474301"/>
            <a:ext cx="4102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700"/>
              </a:spcBef>
              <a:buSzPct val="100000"/>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31838" indent="-285750">
              <a:spcBef>
                <a:spcPts val="600"/>
              </a:spcBef>
              <a:buSzPct val="100000"/>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31888" indent="-228600">
              <a:spcBef>
                <a:spcPts val="600"/>
              </a:spcBef>
              <a:buSzPct val="100000"/>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589088"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46288" indent="-228600">
              <a:spcBef>
                <a:spcPts val="500"/>
              </a:spcBef>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03488"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60688"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17888"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75088" indent="-228600" eaLnBrk="0" fontAlgn="base" hangingPunct="0">
              <a:spcBef>
                <a:spcPts val="5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a:spcBef>
                <a:spcPct val="0"/>
              </a:spcBef>
              <a:buSzTx/>
              <a:buFontTx/>
              <a:buNone/>
            </a:pPr>
            <a:r>
              <a:rPr lang="en-US" altLang="zh-CN" sz="1600" b="1" dirty="0">
                <a:solidFill>
                  <a:schemeClr val="bg1"/>
                </a:solidFill>
                <a:latin typeface="华文中宋" panose="02010600040101010101" pitchFamily="2" charset="-122"/>
                <a:ea typeface="华文中宋" panose="02010600040101010101" pitchFamily="2" charset="-122"/>
              </a:rPr>
              <a:t>Phys. Rev. Lett., 126, 201102.(2021)</a:t>
            </a:r>
          </a:p>
        </p:txBody>
      </p:sp>
      <p:pic>
        <p:nvPicPr>
          <p:cNvPr id="13" name="Picture 12">
            <a:extLst>
              <a:ext uri="{FF2B5EF4-FFF2-40B4-BE49-F238E27FC236}">
                <a16:creationId xmlns:a16="http://schemas.microsoft.com/office/drawing/2014/main" id="{F8E93881-0856-9345-9AF2-90749325695D}"/>
              </a:ext>
            </a:extLst>
          </p:cNvPr>
          <p:cNvPicPr>
            <a:picLocks noChangeAspect="1"/>
          </p:cNvPicPr>
          <p:nvPr/>
        </p:nvPicPr>
        <p:blipFill rotWithShape="1">
          <a:blip r:embed="rId3"/>
          <a:srcRect l="33974"/>
          <a:stretch/>
        </p:blipFill>
        <p:spPr>
          <a:xfrm>
            <a:off x="6439697" y="1906746"/>
            <a:ext cx="5752303" cy="2032847"/>
          </a:xfrm>
          <a:prstGeom prst="rect">
            <a:avLst/>
          </a:prstGeom>
        </p:spPr>
      </p:pic>
    </p:spTree>
    <p:extLst>
      <p:ext uri="{BB962C8B-B14F-4D97-AF65-F5344CB8AC3E}">
        <p14:creationId xmlns:p14="http://schemas.microsoft.com/office/powerpoint/2010/main" val="1097560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8E11-F846-FC40-86DC-58CE6472F807}"/>
              </a:ext>
            </a:extLst>
          </p:cNvPr>
          <p:cNvSpPr>
            <a:spLocks noGrp="1"/>
          </p:cNvSpPr>
          <p:nvPr>
            <p:ph type="title"/>
          </p:nvPr>
        </p:nvSpPr>
        <p:spPr/>
        <p:txBody>
          <a:bodyPr/>
          <a:lstStyle/>
          <a:p>
            <a:r>
              <a:rPr lang="zh-CN" altLang="en-US" dirty="0"/>
              <a:t>宇宙线质子</a:t>
            </a:r>
            <a:r>
              <a:rPr lang="en-US" altLang="zh-CN" dirty="0"/>
              <a:t>vs</a:t>
            </a:r>
            <a:r>
              <a:rPr lang="zh-CN" altLang="en-US" dirty="0"/>
              <a:t>氦核</a:t>
            </a:r>
            <a:endParaRPr lang="en-US" dirty="0"/>
          </a:p>
        </p:txBody>
      </p:sp>
      <p:sp>
        <p:nvSpPr>
          <p:cNvPr id="3" name="Date Placeholder 2">
            <a:extLst>
              <a:ext uri="{FF2B5EF4-FFF2-40B4-BE49-F238E27FC236}">
                <a16:creationId xmlns:a16="http://schemas.microsoft.com/office/drawing/2014/main" id="{3B6BDBA2-94E3-964E-B5CD-C6BB2BF45F65}"/>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D8F2D41C-DD99-8845-84EF-32678C458AD2}"/>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9C7944FB-B766-AB46-9259-22A109F9D925}"/>
              </a:ext>
            </a:extLst>
          </p:cNvPr>
          <p:cNvSpPr>
            <a:spLocks noGrp="1"/>
          </p:cNvSpPr>
          <p:nvPr>
            <p:ph type="sldNum" sz="quarter" idx="12"/>
          </p:nvPr>
        </p:nvSpPr>
        <p:spPr/>
        <p:txBody>
          <a:bodyPr/>
          <a:lstStyle/>
          <a:p>
            <a:fld id="{0BDC58B8-C3E4-5642-B659-6F7CE6848348}" type="slidenum">
              <a:rPr lang="en-US" smtClean="0"/>
              <a:t>33</a:t>
            </a:fld>
            <a:endParaRPr lang="en-US"/>
          </a:p>
        </p:txBody>
      </p:sp>
      <p:pic>
        <p:nvPicPr>
          <p:cNvPr id="6" name="Picture 5">
            <a:extLst>
              <a:ext uri="{FF2B5EF4-FFF2-40B4-BE49-F238E27FC236}">
                <a16:creationId xmlns:a16="http://schemas.microsoft.com/office/drawing/2014/main" id="{2F809DC1-7055-124B-918C-DBE6565C931F}"/>
              </a:ext>
            </a:extLst>
          </p:cNvPr>
          <p:cNvPicPr>
            <a:picLocks noChangeAspect="1"/>
          </p:cNvPicPr>
          <p:nvPr/>
        </p:nvPicPr>
        <p:blipFill>
          <a:blip r:embed="rId2"/>
          <a:stretch>
            <a:fillRect/>
          </a:stretch>
        </p:blipFill>
        <p:spPr>
          <a:xfrm>
            <a:off x="1528933" y="1528680"/>
            <a:ext cx="4289643" cy="3049318"/>
          </a:xfrm>
          <a:prstGeom prst="rect">
            <a:avLst/>
          </a:prstGeom>
        </p:spPr>
      </p:pic>
      <p:sp>
        <p:nvSpPr>
          <p:cNvPr id="7" name="文本框 2">
            <a:extLst>
              <a:ext uri="{FF2B5EF4-FFF2-40B4-BE49-F238E27FC236}">
                <a16:creationId xmlns:a16="http://schemas.microsoft.com/office/drawing/2014/main" id="{5FD85E0E-8108-A040-AF8F-5126DB37D3B0}"/>
              </a:ext>
            </a:extLst>
          </p:cNvPr>
          <p:cNvSpPr txBox="1">
            <a:spLocks noChangeArrowheads="1"/>
          </p:cNvSpPr>
          <p:nvPr/>
        </p:nvSpPr>
        <p:spPr bwMode="auto">
          <a:xfrm>
            <a:off x="4165615" y="3232174"/>
            <a:ext cx="15985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en-US" sz="1400" dirty="0">
                <a:solidFill>
                  <a:srgbClr val="FF0000"/>
                </a:solidFill>
                <a:latin typeface="Trebuchet MS" panose="020B0703020202090204" pitchFamily="34" charset="0"/>
                <a:ea typeface="黑体" panose="02010609060101010101" pitchFamily="49" charset="-122"/>
              </a:rPr>
              <a:t>~14 </a:t>
            </a:r>
            <a:r>
              <a:rPr lang="en-US" altLang="en-US" sz="1400" dirty="0" err="1">
                <a:solidFill>
                  <a:srgbClr val="FF0000"/>
                </a:solidFill>
                <a:latin typeface="Trebuchet MS" panose="020B0703020202090204" pitchFamily="34" charset="0"/>
                <a:ea typeface="黑体" panose="02010609060101010101" pitchFamily="49" charset="-122"/>
              </a:rPr>
              <a:t>TeV</a:t>
            </a:r>
            <a:r>
              <a:rPr lang="zh-CN" altLang="en-US" sz="1400" dirty="0">
                <a:solidFill>
                  <a:srgbClr val="FF0000"/>
                </a:solidFill>
                <a:latin typeface="Trebuchet MS" panose="020B0703020202090204" pitchFamily="34" charset="0"/>
                <a:ea typeface="黑体" panose="02010609060101010101" pitchFamily="49" charset="-122"/>
              </a:rPr>
              <a:t> </a:t>
            </a:r>
            <a:r>
              <a:rPr lang="en-US" altLang="zh-CN" sz="1400" dirty="0">
                <a:solidFill>
                  <a:srgbClr val="FF0000"/>
                </a:solidFill>
                <a:latin typeface="Trebuchet MS" panose="020B0703020202090204" pitchFamily="34" charset="0"/>
                <a:ea typeface="黑体" panose="02010609060101010101" pitchFamily="49" charset="-122"/>
              </a:rPr>
              <a:t>softening</a:t>
            </a:r>
          </a:p>
        </p:txBody>
      </p:sp>
      <p:cxnSp>
        <p:nvCxnSpPr>
          <p:cNvPr id="8" name="直接箭头连接符 3">
            <a:extLst>
              <a:ext uri="{FF2B5EF4-FFF2-40B4-BE49-F238E27FC236}">
                <a16:creationId xmlns:a16="http://schemas.microsoft.com/office/drawing/2014/main" id="{F1BB1FD7-DD39-1041-8EC0-E190C3841B3E}"/>
              </a:ext>
            </a:extLst>
          </p:cNvPr>
          <p:cNvCxnSpPr>
            <a:cxnSpLocks/>
          </p:cNvCxnSpPr>
          <p:nvPr/>
        </p:nvCxnSpPr>
        <p:spPr>
          <a:xfrm flipV="1">
            <a:off x="4877513" y="2678655"/>
            <a:ext cx="0" cy="55352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2">
            <a:extLst>
              <a:ext uri="{FF2B5EF4-FFF2-40B4-BE49-F238E27FC236}">
                <a16:creationId xmlns:a16="http://schemas.microsoft.com/office/drawing/2014/main" id="{3678F014-03DF-6B4F-8EAD-5C6A1F5B8003}"/>
              </a:ext>
            </a:extLst>
          </p:cNvPr>
          <p:cNvSpPr txBox="1">
            <a:spLocks noChangeArrowheads="1"/>
          </p:cNvSpPr>
          <p:nvPr/>
        </p:nvSpPr>
        <p:spPr bwMode="auto">
          <a:xfrm>
            <a:off x="2773283" y="1819051"/>
            <a:ext cx="25955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en-US" sz="1400" dirty="0">
                <a:solidFill>
                  <a:srgbClr val="FF0000"/>
                </a:solidFill>
                <a:latin typeface="Trebuchet MS" panose="020B0703020202090204" pitchFamily="34" charset="0"/>
                <a:ea typeface="黑体" panose="02010609060101010101" pitchFamily="49" charset="-122"/>
              </a:rPr>
              <a:t>~500 GeV</a:t>
            </a:r>
            <a:r>
              <a:rPr lang="zh-CN" altLang="en-US" sz="1400" dirty="0">
                <a:solidFill>
                  <a:srgbClr val="FF0000"/>
                </a:solidFill>
                <a:latin typeface="Trebuchet MS" panose="020B0703020202090204" pitchFamily="34" charset="0"/>
                <a:ea typeface="黑体" panose="02010609060101010101" pitchFamily="49" charset="-122"/>
              </a:rPr>
              <a:t> </a:t>
            </a:r>
            <a:r>
              <a:rPr lang="en-US" altLang="zh-CN" sz="1400" dirty="0">
                <a:solidFill>
                  <a:srgbClr val="FF0000"/>
                </a:solidFill>
                <a:latin typeface="Trebuchet MS" panose="020B0703020202090204" pitchFamily="34" charset="0"/>
                <a:ea typeface="黑体" panose="02010609060101010101" pitchFamily="49" charset="-122"/>
              </a:rPr>
              <a:t>hardening</a:t>
            </a:r>
          </a:p>
        </p:txBody>
      </p:sp>
      <p:cxnSp>
        <p:nvCxnSpPr>
          <p:cNvPr id="10" name="直接箭头连接符 4">
            <a:extLst>
              <a:ext uri="{FF2B5EF4-FFF2-40B4-BE49-F238E27FC236}">
                <a16:creationId xmlns:a16="http://schemas.microsoft.com/office/drawing/2014/main" id="{AB96DEB0-3D26-E94D-BD05-9AB87DD64663}"/>
              </a:ext>
            </a:extLst>
          </p:cNvPr>
          <p:cNvCxnSpPr>
            <a:cxnSpLocks/>
          </p:cNvCxnSpPr>
          <p:nvPr/>
        </p:nvCxnSpPr>
        <p:spPr>
          <a:xfrm>
            <a:off x="3628398" y="2089420"/>
            <a:ext cx="0" cy="5615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图片 2">
            <a:extLst>
              <a:ext uri="{FF2B5EF4-FFF2-40B4-BE49-F238E27FC236}">
                <a16:creationId xmlns:a16="http://schemas.microsoft.com/office/drawing/2014/main" id="{3F62D80B-3190-7A43-9CDE-BAEAA450D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813" y="1528680"/>
            <a:ext cx="4289643" cy="30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
            <a:extLst>
              <a:ext uri="{FF2B5EF4-FFF2-40B4-BE49-F238E27FC236}">
                <a16:creationId xmlns:a16="http://schemas.microsoft.com/office/drawing/2014/main" id="{ACFDDB60-6D76-E549-9403-0FFB3DAC454E}"/>
              </a:ext>
            </a:extLst>
          </p:cNvPr>
          <p:cNvSpPr txBox="1">
            <a:spLocks noChangeArrowheads="1"/>
          </p:cNvSpPr>
          <p:nvPr/>
        </p:nvSpPr>
        <p:spPr bwMode="auto">
          <a:xfrm>
            <a:off x="8470890" y="1843039"/>
            <a:ext cx="17264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en-US" sz="1400" dirty="0">
                <a:solidFill>
                  <a:srgbClr val="FF0000"/>
                </a:solidFill>
                <a:latin typeface="Trebuchet MS" panose="020B0703020202090204" pitchFamily="34" charset="0"/>
                <a:ea typeface="黑体" panose="02010609060101010101" pitchFamily="49" charset="-122"/>
              </a:rPr>
              <a:t>~34 </a:t>
            </a:r>
            <a:r>
              <a:rPr lang="en-US" altLang="en-US" sz="1400" dirty="0" err="1">
                <a:solidFill>
                  <a:srgbClr val="FF0000"/>
                </a:solidFill>
                <a:latin typeface="Trebuchet MS" panose="020B0703020202090204" pitchFamily="34" charset="0"/>
                <a:ea typeface="黑体" panose="02010609060101010101" pitchFamily="49" charset="-122"/>
              </a:rPr>
              <a:t>TeV</a:t>
            </a:r>
            <a:r>
              <a:rPr lang="en-US" altLang="en-US" sz="1400" dirty="0">
                <a:solidFill>
                  <a:srgbClr val="FF0000"/>
                </a:solidFill>
                <a:latin typeface="Trebuchet MS" panose="020B0703020202090204" pitchFamily="34" charset="0"/>
                <a:ea typeface="黑体" panose="02010609060101010101" pitchFamily="49" charset="-122"/>
              </a:rPr>
              <a:t> softening</a:t>
            </a:r>
            <a:endParaRPr lang="zh-CN" altLang="en-US" sz="1400" dirty="0">
              <a:solidFill>
                <a:srgbClr val="FF0000"/>
              </a:solidFill>
              <a:latin typeface="Trebuchet MS" panose="020B0703020202090204" pitchFamily="34" charset="0"/>
              <a:ea typeface="黑体" panose="02010609060101010101" pitchFamily="49" charset="-122"/>
            </a:endParaRPr>
          </a:p>
        </p:txBody>
      </p:sp>
      <p:cxnSp>
        <p:nvCxnSpPr>
          <p:cNvPr id="13" name="直接箭头连接符 1">
            <a:extLst>
              <a:ext uri="{FF2B5EF4-FFF2-40B4-BE49-F238E27FC236}">
                <a16:creationId xmlns:a16="http://schemas.microsoft.com/office/drawing/2014/main" id="{E2981317-6A7D-7343-AED1-AD406E42E51F}"/>
              </a:ext>
            </a:extLst>
          </p:cNvPr>
          <p:cNvCxnSpPr>
            <a:cxnSpLocks/>
          </p:cNvCxnSpPr>
          <p:nvPr/>
        </p:nvCxnSpPr>
        <p:spPr>
          <a:xfrm>
            <a:off x="9330196" y="2126828"/>
            <a:ext cx="0" cy="52411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2">
            <a:extLst>
              <a:ext uri="{FF2B5EF4-FFF2-40B4-BE49-F238E27FC236}">
                <a16:creationId xmlns:a16="http://schemas.microsoft.com/office/drawing/2014/main" id="{26E840FF-9DEF-6A48-BF8B-6C31C551348E}"/>
              </a:ext>
            </a:extLst>
          </p:cNvPr>
          <p:cNvSpPr txBox="1">
            <a:spLocks noChangeArrowheads="1"/>
          </p:cNvSpPr>
          <p:nvPr/>
        </p:nvSpPr>
        <p:spPr bwMode="auto">
          <a:xfrm>
            <a:off x="7508632" y="3877574"/>
            <a:ext cx="1467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en-US" sz="1400" dirty="0">
                <a:solidFill>
                  <a:srgbClr val="FF0000"/>
                </a:solidFill>
                <a:latin typeface="Trebuchet MS" panose="020B0703020202090204" pitchFamily="34" charset="0"/>
                <a:ea typeface="黑体" panose="02010609060101010101" pitchFamily="49" charset="-122"/>
              </a:rPr>
              <a:t>~ </a:t>
            </a:r>
            <a:r>
              <a:rPr lang="en-US" altLang="en-US" sz="1400" dirty="0" err="1">
                <a:solidFill>
                  <a:srgbClr val="FF0000"/>
                </a:solidFill>
                <a:latin typeface="Trebuchet MS" panose="020B0703020202090204" pitchFamily="34" charset="0"/>
                <a:ea typeface="黑体" panose="02010609060101010101" pitchFamily="49" charset="-122"/>
              </a:rPr>
              <a:t>TeV</a:t>
            </a:r>
            <a:r>
              <a:rPr lang="zh-CN" altLang="en-US" sz="1400" dirty="0">
                <a:solidFill>
                  <a:srgbClr val="FF0000"/>
                </a:solidFill>
                <a:latin typeface="Trebuchet MS" panose="020B0703020202090204" pitchFamily="34" charset="0"/>
                <a:ea typeface="黑体" panose="02010609060101010101" pitchFamily="49" charset="-122"/>
              </a:rPr>
              <a:t> </a:t>
            </a:r>
            <a:r>
              <a:rPr lang="en-US" altLang="zh-CN" sz="1400" dirty="0">
                <a:solidFill>
                  <a:srgbClr val="FF0000"/>
                </a:solidFill>
                <a:latin typeface="Trebuchet MS" panose="020B0703020202090204" pitchFamily="34" charset="0"/>
                <a:ea typeface="黑体" panose="02010609060101010101" pitchFamily="49" charset="-122"/>
              </a:rPr>
              <a:t>hardening</a:t>
            </a:r>
          </a:p>
        </p:txBody>
      </p:sp>
      <p:cxnSp>
        <p:nvCxnSpPr>
          <p:cNvPr id="15" name="直接箭头连接符 4">
            <a:extLst>
              <a:ext uri="{FF2B5EF4-FFF2-40B4-BE49-F238E27FC236}">
                <a16:creationId xmlns:a16="http://schemas.microsoft.com/office/drawing/2014/main" id="{6314E928-751F-724D-83DE-1FE4C548AD0C}"/>
              </a:ext>
            </a:extLst>
          </p:cNvPr>
          <p:cNvCxnSpPr>
            <a:cxnSpLocks/>
          </p:cNvCxnSpPr>
          <p:nvPr/>
        </p:nvCxnSpPr>
        <p:spPr>
          <a:xfrm flipV="1">
            <a:off x="8302449" y="3582629"/>
            <a:ext cx="0" cy="38669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B91D34D5-4078-6D41-95AC-55CC6FD85DE2}"/>
                  </a:ext>
                </a:extLst>
              </p:cNvPr>
              <p:cNvSpPr txBox="1"/>
              <p:nvPr/>
            </p:nvSpPr>
            <p:spPr>
              <a:xfrm>
                <a:off x="2155480" y="5002411"/>
                <a:ext cx="7870421" cy="1508973"/>
              </a:xfrm>
              <a:prstGeom prst="rect">
                <a:avLst/>
              </a:prstGeom>
              <a:noFill/>
              <a:ln w="9525">
                <a:noFill/>
              </a:ln>
            </p:spPr>
            <p:txBody>
              <a:bodyPr anchor="t"/>
              <a:lstStyle/>
              <a:p>
                <a:pPr algn="just" defTabSz="457200">
                  <a:spcBef>
                    <a:spcPct val="20000"/>
                  </a:spcBef>
                </a:pPr>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Softening </a:t>
                </a:r>
                <a:r>
                  <a:rPr lang="en-US" altLang="zh-CN" sz="2400" dirty="0" err="1">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point:</a:t>
                </a:r>
                <a:endPar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endParaRPr>
              </a:p>
              <a:p>
                <a:pPr lvl="1" algn="just" defTabSz="457200">
                  <a:spcBef>
                    <a:spcPct val="20000"/>
                  </a:spcBef>
                </a:pPr>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Proton: </a:t>
                </a:r>
                <a14:m>
                  <m:oMath xmlns:m="http://schemas.openxmlformats.org/officeDocument/2006/math">
                    <m:sSubSup>
                      <m:sSubSupPr>
                        <m:ctrlPr>
                          <a:rPr lang="en-US" altLang="zh-CN" sz="2400" i="1" smtClean="0">
                            <a:solidFill>
                              <a:srgbClr val="6AE7FF"/>
                            </a:solidFill>
                            <a:latin typeface="Cambria Math" panose="02040503050406030204" pitchFamily="18" charset="0"/>
                            <a:ea typeface="黑体" panose="02010609060101010101" pitchFamily="49" charset="-122"/>
                            <a:cs typeface="Times New Roman" panose="02020503050405090304" pitchFamily="18" charset="0"/>
                            <a:sym typeface="Arial" panose="020B0604020202090204" pitchFamily="34" charset="0"/>
                          </a:rPr>
                        </m:ctrlPr>
                      </m:sSubSupPr>
                      <m:e>
                        <m:r>
                          <a:rPr lang="en-US" altLang="zh-CN" sz="2400" b="0" i="1" smtClean="0">
                            <a:solidFill>
                              <a:srgbClr val="6AE7FF"/>
                            </a:solidFill>
                            <a:latin typeface="Cambria Math" panose="02040503050406030204" pitchFamily="18" charset="0"/>
                            <a:ea typeface="黑体" panose="02010609060101010101" pitchFamily="49" charset="-122"/>
                            <a:cs typeface="Times New Roman" panose="02020503050405090304" pitchFamily="18" charset="0"/>
                            <a:sym typeface="Arial" panose="020B0604020202090204" pitchFamily="34" charset="0"/>
                          </a:rPr>
                          <m:t>13.6</m:t>
                        </m:r>
                      </m:e>
                      <m:sub>
                        <m:r>
                          <a:rPr lang="en-US" altLang="zh-CN" sz="2400" b="0" i="1" smtClean="0">
                            <a:solidFill>
                              <a:srgbClr val="6AE7FF"/>
                            </a:solidFill>
                            <a:latin typeface="Cambria Math" panose="02040503050406030204" pitchFamily="18" charset="0"/>
                            <a:ea typeface="黑体" panose="02010609060101010101" pitchFamily="49" charset="-122"/>
                            <a:cs typeface="Times New Roman" panose="02020503050405090304" pitchFamily="18" charset="0"/>
                            <a:sym typeface="Arial" panose="020B0604020202090204" pitchFamily="34" charset="0"/>
                          </a:rPr>
                          <m:t>−4.8</m:t>
                        </m:r>
                      </m:sub>
                      <m:sup>
                        <m:r>
                          <a:rPr lang="en-US" altLang="zh-CN" sz="2400" b="0" i="1" smtClean="0">
                            <a:solidFill>
                              <a:srgbClr val="6AE7FF"/>
                            </a:solidFill>
                            <a:latin typeface="Cambria Math" panose="02040503050406030204" pitchFamily="18" charset="0"/>
                            <a:ea typeface="黑体" panose="02010609060101010101" pitchFamily="49" charset="-122"/>
                            <a:cs typeface="Times New Roman" panose="02020503050405090304" pitchFamily="18" charset="0"/>
                            <a:sym typeface="Arial" panose="020B0604020202090204" pitchFamily="34" charset="0"/>
                          </a:rPr>
                          <m:t>+4.1</m:t>
                        </m:r>
                      </m:sup>
                    </m:sSubSup>
                  </m:oMath>
                </a14:m>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 </a:t>
                </a:r>
                <a:r>
                  <a:rPr lang="en-US" altLang="zh-CN" sz="2400" dirty="0" err="1">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TeV</a:t>
                </a:r>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                   Helium: </a:t>
                </a:r>
                <a14:m>
                  <m:oMath xmlns:m="http://schemas.openxmlformats.org/officeDocument/2006/math">
                    <m:sSubSup>
                      <m:sSubSupPr>
                        <m:ctrlPr>
                          <a:rPr lang="en-US" altLang="zh-CN" sz="2400" i="1" smtClean="0">
                            <a:solidFill>
                              <a:srgbClr val="6AE7FF"/>
                            </a:solidFill>
                            <a:latin typeface="Cambria Math" panose="02040503050406030204" pitchFamily="18" charset="0"/>
                            <a:ea typeface="黑体" panose="02010609060101010101" pitchFamily="49" charset="-122"/>
                            <a:cs typeface="Times New Roman" panose="02020503050405090304" pitchFamily="18" charset="0"/>
                            <a:sym typeface="Arial" panose="020B0604020202090204" pitchFamily="34" charset="0"/>
                          </a:rPr>
                        </m:ctrlPr>
                      </m:sSubSupPr>
                      <m:e>
                        <m:r>
                          <a:rPr lang="en-US" altLang="zh-CN" sz="2400" b="0" i="1" smtClean="0">
                            <a:solidFill>
                              <a:srgbClr val="6AE7FF"/>
                            </a:solidFill>
                            <a:latin typeface="Cambria Math" panose="02040503050406030204" pitchFamily="18" charset="0"/>
                            <a:ea typeface="黑体" panose="02010609060101010101" pitchFamily="49" charset="-122"/>
                            <a:cs typeface="Times New Roman" panose="02020503050405090304" pitchFamily="18" charset="0"/>
                            <a:sym typeface="Arial" panose="020B0604020202090204" pitchFamily="34" charset="0"/>
                          </a:rPr>
                          <m:t>34.4</m:t>
                        </m:r>
                      </m:e>
                      <m:sub>
                        <m:r>
                          <a:rPr lang="en-US" altLang="zh-CN" sz="2400" b="0" i="1" smtClean="0">
                            <a:solidFill>
                              <a:srgbClr val="6AE7FF"/>
                            </a:solidFill>
                            <a:latin typeface="Cambria Math" panose="02040503050406030204" pitchFamily="18" charset="0"/>
                            <a:ea typeface="黑体" panose="02010609060101010101" pitchFamily="49" charset="-122"/>
                            <a:cs typeface="Times New Roman" panose="02020503050405090304" pitchFamily="18" charset="0"/>
                            <a:sym typeface="Arial" panose="020B0604020202090204" pitchFamily="34" charset="0"/>
                          </a:rPr>
                          <m:t>−9.8</m:t>
                        </m:r>
                      </m:sub>
                      <m:sup>
                        <m:r>
                          <a:rPr lang="en-US" altLang="zh-CN" sz="2400" b="0" i="1" smtClean="0">
                            <a:solidFill>
                              <a:srgbClr val="6AE7FF"/>
                            </a:solidFill>
                            <a:latin typeface="Cambria Math" panose="02040503050406030204" pitchFamily="18" charset="0"/>
                            <a:ea typeface="黑体" panose="02010609060101010101" pitchFamily="49" charset="-122"/>
                            <a:cs typeface="Times New Roman" panose="02020503050405090304" pitchFamily="18" charset="0"/>
                            <a:sym typeface="Arial" panose="020B0604020202090204" pitchFamily="34" charset="0"/>
                          </a:rPr>
                          <m:t>+6.7</m:t>
                        </m:r>
                      </m:sup>
                    </m:sSubSup>
                  </m:oMath>
                </a14:m>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 </a:t>
                </a:r>
                <a:r>
                  <a:rPr lang="en-US" altLang="zh-CN" sz="2400" dirty="0" err="1">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TeV</a:t>
                </a:r>
                <a:endPar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endParaRPr>
              </a:p>
            </p:txBody>
          </p:sp>
        </mc:Choice>
        <mc:Fallback xmlns="">
          <p:sp>
            <p:nvSpPr>
              <p:cNvPr id="20" name="Content Placeholder 2">
                <a:extLst>
                  <a:ext uri="{FF2B5EF4-FFF2-40B4-BE49-F238E27FC236}">
                    <a16:creationId xmlns:a16="http://schemas.microsoft.com/office/drawing/2014/main" id="{B91D34D5-4078-6D41-95AC-55CC6FD85DE2}"/>
                  </a:ext>
                </a:extLst>
              </p:cNvPr>
              <p:cNvSpPr txBox="1">
                <a:spLocks noRot="1" noChangeAspect="1" noMove="1" noResize="1" noEditPoints="1" noAdjustHandles="1" noChangeArrowheads="1" noChangeShapeType="1" noTextEdit="1"/>
              </p:cNvSpPr>
              <p:nvPr/>
            </p:nvSpPr>
            <p:spPr>
              <a:xfrm>
                <a:off x="2155480" y="5002411"/>
                <a:ext cx="7870421" cy="1508973"/>
              </a:xfrm>
              <a:prstGeom prst="rect">
                <a:avLst/>
              </a:prstGeom>
              <a:blipFill>
                <a:blip r:embed="rId4"/>
                <a:stretch>
                  <a:fillRect l="-1129" t="-2500"/>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1002260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F5C8-0952-F642-9A3D-1A344583EE8B}"/>
              </a:ext>
            </a:extLst>
          </p:cNvPr>
          <p:cNvSpPr>
            <a:spLocks noGrp="1"/>
          </p:cNvSpPr>
          <p:nvPr>
            <p:ph type="title"/>
          </p:nvPr>
        </p:nvSpPr>
        <p:spPr/>
        <p:txBody>
          <a:bodyPr/>
          <a:lstStyle/>
          <a:p>
            <a:r>
              <a:rPr lang="en-US" dirty="0"/>
              <a:t>Softening</a:t>
            </a:r>
            <a:r>
              <a:rPr lang="zh-CN" altLang="en-US" dirty="0"/>
              <a:t>起源</a:t>
            </a:r>
            <a:endParaRPr lang="en-US" dirty="0"/>
          </a:p>
        </p:txBody>
      </p:sp>
      <p:sp>
        <p:nvSpPr>
          <p:cNvPr id="3" name="Date Placeholder 2">
            <a:extLst>
              <a:ext uri="{FF2B5EF4-FFF2-40B4-BE49-F238E27FC236}">
                <a16:creationId xmlns:a16="http://schemas.microsoft.com/office/drawing/2014/main" id="{F37BB750-EF08-774E-A81B-2AC55AB833D9}"/>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5BDA389D-EDFC-074F-AA33-8AD74F59E7E0}"/>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9F8D839B-58F8-2047-915F-C6A6469DA96B}"/>
              </a:ext>
            </a:extLst>
          </p:cNvPr>
          <p:cNvSpPr>
            <a:spLocks noGrp="1"/>
          </p:cNvSpPr>
          <p:nvPr>
            <p:ph type="sldNum" sz="quarter" idx="12"/>
          </p:nvPr>
        </p:nvSpPr>
        <p:spPr/>
        <p:txBody>
          <a:bodyPr/>
          <a:lstStyle/>
          <a:p>
            <a:fld id="{0BDC58B8-C3E4-5642-B659-6F7CE6848348}" type="slidenum">
              <a:rPr lang="en-US" smtClean="0"/>
              <a:t>34</a:t>
            </a:fld>
            <a:endParaRPr lang="en-US"/>
          </a:p>
        </p:txBody>
      </p:sp>
      <p:sp>
        <p:nvSpPr>
          <p:cNvPr id="6" name="TextBox 5">
            <a:extLst>
              <a:ext uri="{FF2B5EF4-FFF2-40B4-BE49-F238E27FC236}">
                <a16:creationId xmlns:a16="http://schemas.microsoft.com/office/drawing/2014/main" id="{7E674416-3D4D-494C-AD97-4444B6E511D6}"/>
              </a:ext>
            </a:extLst>
          </p:cNvPr>
          <p:cNvSpPr txBox="1">
            <a:spLocks noChangeArrowheads="1"/>
          </p:cNvSpPr>
          <p:nvPr/>
        </p:nvSpPr>
        <p:spPr bwMode="auto">
          <a:xfrm>
            <a:off x="8640351" y="5591203"/>
            <a:ext cx="2773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0" hangingPunct="0"/>
            <a:r>
              <a:rPr lang="en-US" altLang="zh-CN" sz="1600" i="1" dirty="0">
                <a:solidFill>
                  <a:schemeClr val="bg1"/>
                </a:solidFill>
                <a:latin typeface="Trebuchet MS" panose="020B0703020202090204" pitchFamily="34" charset="0"/>
                <a:ea typeface="MS PGothic" panose="020B0600070205080204" pitchFamily="34" charset="-128"/>
              </a:rPr>
              <a:t>Liu et al., 1812.09673</a:t>
            </a:r>
          </a:p>
          <a:p>
            <a:pPr eaLnBrk="0" hangingPunct="0"/>
            <a:r>
              <a:rPr lang="en-US" altLang="zh-CN" sz="1600" i="1" dirty="0" err="1">
                <a:solidFill>
                  <a:schemeClr val="bg1"/>
                </a:solidFill>
                <a:latin typeface="Trebuchet MS" panose="020B0703020202090204" pitchFamily="34" charset="0"/>
                <a:ea typeface="MS PGothic" panose="020B0600070205080204" pitchFamily="34" charset="-128"/>
              </a:rPr>
              <a:t>Malkov</a:t>
            </a:r>
            <a:r>
              <a:rPr lang="en-US" altLang="zh-CN" sz="1600" i="1" dirty="0">
                <a:solidFill>
                  <a:schemeClr val="bg1"/>
                </a:solidFill>
                <a:latin typeface="Trebuchet MS" panose="020B0703020202090204" pitchFamily="34" charset="0"/>
                <a:ea typeface="MS PGothic" panose="020B0600070205080204" pitchFamily="34" charset="-128"/>
              </a:rPr>
              <a:t> et al., 2105.04630</a:t>
            </a:r>
          </a:p>
          <a:p>
            <a:pPr eaLnBrk="0" hangingPunct="0"/>
            <a:r>
              <a:rPr lang="en-US" altLang="zh-CN" sz="1600" i="1" dirty="0">
                <a:solidFill>
                  <a:schemeClr val="bg1"/>
                </a:solidFill>
                <a:latin typeface="Trebuchet MS" panose="020B0703020202090204" pitchFamily="34" charset="0"/>
                <a:ea typeface="MS PGothic" panose="020B0600070205080204" pitchFamily="34" charset="-128"/>
              </a:rPr>
              <a:t>......</a:t>
            </a:r>
          </a:p>
        </p:txBody>
      </p:sp>
      <p:pic>
        <p:nvPicPr>
          <p:cNvPr id="7" name="图片 1">
            <a:extLst>
              <a:ext uri="{FF2B5EF4-FFF2-40B4-BE49-F238E27FC236}">
                <a16:creationId xmlns:a16="http://schemas.microsoft.com/office/drawing/2014/main" id="{3C842EED-43D3-EE42-8790-EE6DA5057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2020687"/>
            <a:ext cx="4066659" cy="38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id="{FED595EE-600A-AF4F-86B0-E7F6C7EE30E4}"/>
              </a:ext>
            </a:extLst>
          </p:cNvPr>
          <p:cNvSpPr txBox="1">
            <a:spLocks noChangeArrowheads="1"/>
          </p:cNvSpPr>
          <p:nvPr/>
        </p:nvSpPr>
        <p:spPr bwMode="auto">
          <a:xfrm>
            <a:off x="1470645" y="5897555"/>
            <a:ext cx="2227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0" hangingPunct="0"/>
            <a:r>
              <a:rPr lang="en-US" altLang="zh-CN" sz="1600" i="1" dirty="0" err="1">
                <a:solidFill>
                  <a:schemeClr val="bg1"/>
                </a:solidFill>
                <a:latin typeface="Trebuchet MS" panose="020B0703020202090204" pitchFamily="34" charset="0"/>
                <a:ea typeface="MS PGothic" panose="020B0600070205080204" pitchFamily="34" charset="-128"/>
              </a:rPr>
              <a:t>Gaisser</a:t>
            </a:r>
            <a:r>
              <a:rPr lang="en-US" altLang="zh-CN" sz="1600" i="1" dirty="0">
                <a:solidFill>
                  <a:schemeClr val="bg1"/>
                </a:solidFill>
                <a:latin typeface="Trebuchet MS" panose="020B0703020202090204" pitchFamily="34" charset="0"/>
                <a:ea typeface="MS PGothic" panose="020B0600070205080204" pitchFamily="34" charset="-128"/>
              </a:rPr>
              <a:t> et al. (2013)</a:t>
            </a:r>
          </a:p>
        </p:txBody>
      </p:sp>
      <p:pic>
        <p:nvPicPr>
          <p:cNvPr id="9" name="Picture 8">
            <a:extLst>
              <a:ext uri="{FF2B5EF4-FFF2-40B4-BE49-F238E27FC236}">
                <a16:creationId xmlns:a16="http://schemas.microsoft.com/office/drawing/2014/main" id="{6924D62C-4571-4846-B382-10F68FBE6844}"/>
              </a:ext>
            </a:extLst>
          </p:cNvPr>
          <p:cNvPicPr>
            <a:picLocks noChangeAspect="1"/>
          </p:cNvPicPr>
          <p:nvPr/>
        </p:nvPicPr>
        <p:blipFill>
          <a:blip r:embed="rId3"/>
          <a:stretch>
            <a:fillRect/>
          </a:stretch>
        </p:blipFill>
        <p:spPr>
          <a:xfrm>
            <a:off x="4934519" y="2020687"/>
            <a:ext cx="3559573" cy="2621782"/>
          </a:xfrm>
          <a:prstGeom prst="rect">
            <a:avLst/>
          </a:prstGeom>
        </p:spPr>
      </p:pic>
      <p:pic>
        <p:nvPicPr>
          <p:cNvPr id="10" name="Picture 9">
            <a:extLst>
              <a:ext uri="{FF2B5EF4-FFF2-40B4-BE49-F238E27FC236}">
                <a16:creationId xmlns:a16="http://schemas.microsoft.com/office/drawing/2014/main" id="{6E5DD13D-D0BD-554F-8801-D97CE6D8D857}"/>
              </a:ext>
            </a:extLst>
          </p:cNvPr>
          <p:cNvPicPr>
            <a:picLocks noChangeAspect="1"/>
          </p:cNvPicPr>
          <p:nvPr/>
        </p:nvPicPr>
        <p:blipFill>
          <a:blip r:embed="rId4"/>
          <a:stretch>
            <a:fillRect/>
          </a:stretch>
        </p:blipFill>
        <p:spPr>
          <a:xfrm>
            <a:off x="8494092" y="2020687"/>
            <a:ext cx="3397515" cy="2621782"/>
          </a:xfrm>
          <a:prstGeom prst="rect">
            <a:avLst/>
          </a:prstGeom>
        </p:spPr>
      </p:pic>
      <p:sp>
        <p:nvSpPr>
          <p:cNvPr id="11" name="TextBox 5">
            <a:extLst>
              <a:ext uri="{FF2B5EF4-FFF2-40B4-BE49-F238E27FC236}">
                <a16:creationId xmlns:a16="http://schemas.microsoft.com/office/drawing/2014/main" id="{835DDC01-5043-D649-BABB-42A0AFAAC163}"/>
              </a:ext>
            </a:extLst>
          </p:cNvPr>
          <p:cNvSpPr txBox="1">
            <a:spLocks noChangeArrowheads="1"/>
          </p:cNvSpPr>
          <p:nvPr/>
        </p:nvSpPr>
        <p:spPr bwMode="auto">
          <a:xfrm>
            <a:off x="7705431" y="4760734"/>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a:buFont typeface="Arial" panose="020B0604020202020204" pitchFamily="34" charse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fontAlgn="base">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0" hangingPunct="0"/>
            <a:r>
              <a:rPr lang="en-US" altLang="zh-CN" sz="1600" i="1" dirty="0">
                <a:solidFill>
                  <a:schemeClr val="bg1"/>
                </a:solidFill>
                <a:latin typeface="Trebuchet MS" panose="020B0703020202090204" pitchFamily="34" charset="0"/>
                <a:ea typeface="MS PGothic" panose="020B0600070205080204" pitchFamily="34" charset="-128"/>
              </a:rPr>
              <a:t>Yue et al. (2020)</a:t>
            </a:r>
          </a:p>
        </p:txBody>
      </p:sp>
      <p:sp>
        <p:nvSpPr>
          <p:cNvPr id="12" name="TextBox 11">
            <a:extLst>
              <a:ext uri="{FF2B5EF4-FFF2-40B4-BE49-F238E27FC236}">
                <a16:creationId xmlns:a16="http://schemas.microsoft.com/office/drawing/2014/main" id="{1BD3DA45-94AA-F34B-BE59-CF3954346BA1}"/>
              </a:ext>
            </a:extLst>
          </p:cNvPr>
          <p:cNvSpPr txBox="1">
            <a:spLocks noChangeArrowheads="1"/>
          </p:cNvSpPr>
          <p:nvPr/>
        </p:nvSpPr>
        <p:spPr bwMode="auto">
          <a:xfrm>
            <a:off x="1568878" y="1600963"/>
            <a:ext cx="2047355" cy="369332"/>
          </a:xfrm>
          <a:prstGeom prst="rect">
            <a:avLst/>
          </a:prstGeom>
          <a:noFill/>
          <a:ln w="9525">
            <a:noFill/>
            <a:miter lim="800000"/>
          </a:ln>
        </p:spPr>
        <p:txBody>
          <a:bodyPr wrap="none">
            <a:spAutoFit/>
          </a:bodyPr>
          <a:lstStyle/>
          <a:p>
            <a:pPr algn="ctr"/>
            <a:r>
              <a:rPr lang="en-US" altLang="zh-CN"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Source population</a:t>
            </a:r>
            <a:endParaRPr lang="zh-CN" altLang="en-US" dirty="0">
              <a:solidFill>
                <a:srgbClr val="00FDFF"/>
              </a:solidFill>
              <a:latin typeface="Trebuchet MS" panose="020B0703020202090204" pitchFamily="34" charset="0"/>
              <a:ea typeface="黑体" panose="02010609060101010101" pitchFamily="49" charset="-122"/>
              <a:cs typeface="Trebuchet MS" panose="020B0703020202090204" pitchFamily="34" charset="0"/>
            </a:endParaRPr>
          </a:p>
        </p:txBody>
      </p:sp>
      <p:sp>
        <p:nvSpPr>
          <p:cNvPr id="13" name="TextBox 12">
            <a:extLst>
              <a:ext uri="{FF2B5EF4-FFF2-40B4-BE49-F238E27FC236}">
                <a16:creationId xmlns:a16="http://schemas.microsoft.com/office/drawing/2014/main" id="{18309221-54E8-394B-83E6-9E42BA6C787D}"/>
              </a:ext>
            </a:extLst>
          </p:cNvPr>
          <p:cNvSpPr txBox="1">
            <a:spLocks noChangeArrowheads="1"/>
          </p:cNvSpPr>
          <p:nvPr/>
        </p:nvSpPr>
        <p:spPr bwMode="auto">
          <a:xfrm>
            <a:off x="7626345" y="1600963"/>
            <a:ext cx="1747594" cy="369332"/>
          </a:xfrm>
          <a:prstGeom prst="rect">
            <a:avLst/>
          </a:prstGeom>
          <a:noFill/>
          <a:ln w="9525">
            <a:noFill/>
            <a:miter lim="800000"/>
          </a:ln>
        </p:spPr>
        <p:txBody>
          <a:bodyPr wrap="none">
            <a:spAutoFit/>
          </a:bodyPr>
          <a:lstStyle/>
          <a:p>
            <a:pPr algn="ctr"/>
            <a:r>
              <a:rPr lang="en-US" altLang="zh-CN" dirty="0">
                <a:solidFill>
                  <a:srgbClr val="00FDFF"/>
                </a:solidFill>
                <a:latin typeface="Trebuchet MS" panose="020B0703020202090204" pitchFamily="34" charset="0"/>
                <a:ea typeface="黑体" panose="02010609060101010101" pitchFamily="49" charset="-122"/>
                <a:cs typeface="Trebuchet MS" panose="020B0703020202090204" pitchFamily="34" charset="0"/>
              </a:rPr>
              <a:t>Nearby sources</a:t>
            </a:r>
            <a:endParaRPr lang="zh-CN" altLang="en-US" dirty="0">
              <a:solidFill>
                <a:srgbClr val="00FDFF"/>
              </a:solidFill>
              <a:latin typeface="Trebuchet MS" panose="020B0703020202090204" pitchFamily="34" charset="0"/>
              <a:ea typeface="黑体" panose="02010609060101010101" pitchFamily="49" charset="-122"/>
              <a:cs typeface="Trebuchet MS" panose="020B0703020202090204" pitchFamily="34" charset="0"/>
            </a:endParaRPr>
          </a:p>
        </p:txBody>
      </p:sp>
    </p:spTree>
    <p:extLst>
      <p:ext uri="{BB962C8B-B14F-4D97-AF65-F5344CB8AC3E}">
        <p14:creationId xmlns:p14="http://schemas.microsoft.com/office/powerpoint/2010/main" val="3764183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81E5-FF47-EB48-9ED9-EA8C36FA37B2}"/>
              </a:ext>
            </a:extLst>
          </p:cNvPr>
          <p:cNvSpPr>
            <a:spLocks noGrp="1"/>
          </p:cNvSpPr>
          <p:nvPr>
            <p:ph type="title"/>
          </p:nvPr>
        </p:nvSpPr>
        <p:spPr/>
        <p:txBody>
          <a:bodyPr/>
          <a:lstStyle/>
          <a:p>
            <a:r>
              <a:rPr lang="zh-CN" altLang="en-US" dirty="0"/>
              <a:t>科学成果</a:t>
            </a:r>
            <a:r>
              <a:rPr lang="en-US" altLang="zh-CN" dirty="0"/>
              <a:t>4</a:t>
            </a:r>
            <a:r>
              <a:rPr lang="zh-CN" altLang="en-US" dirty="0"/>
              <a:t>：宇宙线</a:t>
            </a:r>
            <a:r>
              <a:rPr lang="en-US" altLang="zh-CN" dirty="0"/>
              <a:t>B/C</a:t>
            </a:r>
            <a:r>
              <a:rPr lang="zh-CN" altLang="en-US" dirty="0"/>
              <a:t>流量比</a:t>
            </a:r>
            <a:endParaRPr lang="en-US" dirty="0"/>
          </a:p>
        </p:txBody>
      </p:sp>
      <p:sp>
        <p:nvSpPr>
          <p:cNvPr id="3" name="Date Placeholder 2">
            <a:extLst>
              <a:ext uri="{FF2B5EF4-FFF2-40B4-BE49-F238E27FC236}">
                <a16:creationId xmlns:a16="http://schemas.microsoft.com/office/drawing/2014/main" id="{7C79D0A1-FE4A-AE43-A18A-F6958522742F}"/>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ADDE736C-7008-0547-ACD5-13A45B92F879}"/>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6D398051-AB82-6D41-BD7B-7B891C8B2C8C}"/>
              </a:ext>
            </a:extLst>
          </p:cNvPr>
          <p:cNvSpPr>
            <a:spLocks noGrp="1"/>
          </p:cNvSpPr>
          <p:nvPr>
            <p:ph type="sldNum" sz="quarter" idx="12"/>
          </p:nvPr>
        </p:nvSpPr>
        <p:spPr/>
        <p:txBody>
          <a:bodyPr/>
          <a:lstStyle/>
          <a:p>
            <a:fld id="{0BDC58B8-C3E4-5642-B659-6F7CE6848348}" type="slidenum">
              <a:rPr lang="en-US" smtClean="0"/>
              <a:t>35</a:t>
            </a:fld>
            <a:endParaRPr lang="en-US"/>
          </a:p>
        </p:txBody>
      </p:sp>
      <p:pic>
        <p:nvPicPr>
          <p:cNvPr id="6" name="Picture 5">
            <a:extLst>
              <a:ext uri="{FF2B5EF4-FFF2-40B4-BE49-F238E27FC236}">
                <a16:creationId xmlns:a16="http://schemas.microsoft.com/office/drawing/2014/main" id="{5B2FD21D-B14F-4543-95E1-83EF8490733B}"/>
              </a:ext>
            </a:extLst>
          </p:cNvPr>
          <p:cNvPicPr>
            <a:picLocks noChangeAspect="1"/>
          </p:cNvPicPr>
          <p:nvPr/>
        </p:nvPicPr>
        <p:blipFill>
          <a:blip r:embed="rId2"/>
          <a:stretch>
            <a:fillRect/>
          </a:stretch>
        </p:blipFill>
        <p:spPr>
          <a:xfrm>
            <a:off x="687243" y="1582882"/>
            <a:ext cx="6017341" cy="4598516"/>
          </a:xfrm>
          <a:prstGeom prst="rect">
            <a:avLst/>
          </a:prstGeom>
        </p:spPr>
      </p:pic>
      <p:pic>
        <p:nvPicPr>
          <p:cNvPr id="7" name="Picture 6">
            <a:extLst>
              <a:ext uri="{FF2B5EF4-FFF2-40B4-BE49-F238E27FC236}">
                <a16:creationId xmlns:a16="http://schemas.microsoft.com/office/drawing/2014/main" id="{5D5BB5FB-3CAA-8544-B365-4456DDCD55F9}"/>
              </a:ext>
            </a:extLst>
          </p:cNvPr>
          <p:cNvPicPr>
            <a:picLocks noChangeAspect="1"/>
          </p:cNvPicPr>
          <p:nvPr/>
        </p:nvPicPr>
        <p:blipFill>
          <a:blip r:embed="rId3"/>
          <a:stretch>
            <a:fillRect/>
          </a:stretch>
        </p:blipFill>
        <p:spPr>
          <a:xfrm>
            <a:off x="7478305" y="1582881"/>
            <a:ext cx="4026452" cy="4598516"/>
          </a:xfrm>
          <a:prstGeom prst="rect">
            <a:avLst/>
          </a:prstGeom>
        </p:spPr>
      </p:pic>
    </p:spTree>
    <p:extLst>
      <p:ext uri="{BB962C8B-B14F-4D97-AF65-F5344CB8AC3E}">
        <p14:creationId xmlns:p14="http://schemas.microsoft.com/office/powerpoint/2010/main" val="2164444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D255-B861-1846-8E7B-C9171D68747B}"/>
              </a:ext>
            </a:extLst>
          </p:cNvPr>
          <p:cNvSpPr>
            <a:spLocks noGrp="1"/>
          </p:cNvSpPr>
          <p:nvPr>
            <p:ph type="title"/>
          </p:nvPr>
        </p:nvSpPr>
        <p:spPr/>
        <p:txBody>
          <a:bodyPr/>
          <a:lstStyle/>
          <a:p>
            <a:r>
              <a:rPr lang="zh-CN" altLang="en-US" dirty="0"/>
              <a:t>科学成果</a:t>
            </a:r>
            <a:r>
              <a:rPr lang="en-US" altLang="zh-CN" dirty="0"/>
              <a:t>5</a:t>
            </a:r>
            <a:r>
              <a:rPr lang="zh-CN" altLang="en-US" dirty="0"/>
              <a:t>：宇宙线各向异性</a:t>
            </a:r>
            <a:endParaRPr lang="en-US" dirty="0"/>
          </a:p>
        </p:txBody>
      </p:sp>
      <p:sp>
        <p:nvSpPr>
          <p:cNvPr id="3" name="Date Placeholder 2">
            <a:extLst>
              <a:ext uri="{FF2B5EF4-FFF2-40B4-BE49-F238E27FC236}">
                <a16:creationId xmlns:a16="http://schemas.microsoft.com/office/drawing/2014/main" id="{32D3CD7A-65A2-AF41-BDA4-4B2A3855AA97}"/>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DF55BA90-07D0-CD45-8F54-5D3BA8B18C8C}"/>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A959EA7F-9D46-B34B-8359-F1F59650BC4C}"/>
              </a:ext>
            </a:extLst>
          </p:cNvPr>
          <p:cNvSpPr>
            <a:spLocks noGrp="1"/>
          </p:cNvSpPr>
          <p:nvPr>
            <p:ph type="sldNum" sz="quarter" idx="12"/>
          </p:nvPr>
        </p:nvSpPr>
        <p:spPr/>
        <p:txBody>
          <a:bodyPr/>
          <a:lstStyle/>
          <a:p>
            <a:fld id="{0BDC58B8-C3E4-5642-B659-6F7CE6848348}" type="slidenum">
              <a:rPr lang="en-US" smtClean="0"/>
              <a:t>36</a:t>
            </a:fld>
            <a:endParaRPr lang="en-US"/>
          </a:p>
        </p:txBody>
      </p:sp>
      <p:pic>
        <p:nvPicPr>
          <p:cNvPr id="6" name="Picture 5">
            <a:extLst>
              <a:ext uri="{FF2B5EF4-FFF2-40B4-BE49-F238E27FC236}">
                <a16:creationId xmlns:a16="http://schemas.microsoft.com/office/drawing/2014/main" id="{58858071-6765-5840-9CE4-49756C7C221B}"/>
              </a:ext>
            </a:extLst>
          </p:cNvPr>
          <p:cNvPicPr>
            <a:picLocks noChangeAspect="1"/>
          </p:cNvPicPr>
          <p:nvPr/>
        </p:nvPicPr>
        <p:blipFill>
          <a:blip r:embed="rId2"/>
          <a:stretch>
            <a:fillRect/>
          </a:stretch>
        </p:blipFill>
        <p:spPr>
          <a:xfrm>
            <a:off x="337124" y="1355263"/>
            <a:ext cx="7739160" cy="5043632"/>
          </a:xfrm>
          <a:prstGeom prst="rect">
            <a:avLst/>
          </a:prstGeom>
        </p:spPr>
      </p:pic>
      <p:sp>
        <p:nvSpPr>
          <p:cNvPr id="8" name="文本框 2">
            <a:extLst>
              <a:ext uri="{FF2B5EF4-FFF2-40B4-BE49-F238E27FC236}">
                <a16:creationId xmlns:a16="http://schemas.microsoft.com/office/drawing/2014/main" id="{FF156F5D-5026-4344-B36A-A590031D8361}"/>
              </a:ext>
            </a:extLst>
          </p:cNvPr>
          <p:cNvSpPr txBox="1">
            <a:spLocks noChangeArrowheads="1"/>
          </p:cNvSpPr>
          <p:nvPr/>
        </p:nvSpPr>
        <p:spPr bwMode="auto">
          <a:xfrm rot="19662367">
            <a:off x="2847889" y="3318341"/>
            <a:ext cx="2459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zh-CN" sz="2800" b="1" i="1" dirty="0">
                <a:solidFill>
                  <a:srgbClr val="0000FF"/>
                </a:solidFill>
                <a:latin typeface="Trebuchet MS" panose="020B0703020202090204" pitchFamily="34" charset="0"/>
                <a:ea typeface="黑体" panose="02010609060101010101" pitchFamily="49" charset="-122"/>
              </a:rPr>
              <a:t>Preliminary</a:t>
            </a:r>
          </a:p>
        </p:txBody>
      </p:sp>
      <p:sp>
        <p:nvSpPr>
          <p:cNvPr id="9" name="Content Placeholder 2">
            <a:extLst>
              <a:ext uri="{FF2B5EF4-FFF2-40B4-BE49-F238E27FC236}">
                <a16:creationId xmlns:a16="http://schemas.microsoft.com/office/drawing/2014/main" id="{329C2EB4-F6F0-5741-9B7B-9B96CC7E64FB}"/>
              </a:ext>
            </a:extLst>
          </p:cNvPr>
          <p:cNvSpPr txBox="1"/>
          <p:nvPr/>
        </p:nvSpPr>
        <p:spPr>
          <a:xfrm>
            <a:off x="8298007" y="2396628"/>
            <a:ext cx="3749675" cy="2366645"/>
          </a:xfrm>
          <a:prstGeom prst="rect">
            <a:avLst/>
          </a:prstGeom>
          <a:noFill/>
          <a:ln w="9525">
            <a:noFill/>
          </a:ln>
        </p:spPr>
        <p:txBody>
          <a:bodyPr anchor="t"/>
          <a:lstStyle/>
          <a:p>
            <a:pPr indent="0" algn="just" defTabSz="457200">
              <a:spcBef>
                <a:spcPct val="20000"/>
              </a:spcBef>
              <a:buFont typeface="Wingdings" panose="05000000000000000000" pitchFamily="2" charset="2"/>
              <a:buNone/>
            </a:pPr>
            <a:endPar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endParaRPr>
          </a:p>
          <a:p>
            <a:pPr marL="342900" indent="-342900" algn="just" defTabSz="457200">
              <a:spcBef>
                <a:spcPct val="20000"/>
              </a:spcBef>
              <a:buFont typeface="Wingdings" panose="05000000000000000000" pitchFamily="2" charset="2"/>
              <a:buChar char="²"/>
            </a:pPr>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5</a:t>
            </a:r>
            <a:r>
              <a:rPr lang="zh-CN" altLang="en-US"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年，</a:t>
            </a:r>
            <a:r>
              <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100GeV</a:t>
            </a:r>
            <a:r>
              <a:rPr lang="zh-CN" altLang="en-US"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以上</a:t>
            </a:r>
            <a:endPar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endParaRPr>
          </a:p>
          <a:p>
            <a:pPr marL="342900" indent="-342900" algn="just" defTabSz="457200">
              <a:spcBef>
                <a:spcPct val="20000"/>
              </a:spcBef>
              <a:buFont typeface="Wingdings" panose="05000000000000000000" pitchFamily="2" charset="2"/>
              <a:buChar char="²"/>
            </a:pPr>
            <a:endParaRPr lang="en-US" altLang="zh-CN" sz="24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endParaRPr>
          </a:p>
          <a:p>
            <a:pPr marL="342900" indent="-342900" algn="just" defTabSz="457200">
              <a:spcBef>
                <a:spcPct val="20000"/>
              </a:spcBef>
              <a:buFont typeface="Wingdings" panose="05000000000000000000" pitchFamily="2" charset="2"/>
              <a:buChar char="²"/>
            </a:pPr>
            <a:r>
              <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偶极各向异性限制：</a:t>
            </a:r>
            <a:br>
              <a:rPr lang="en-US" altLang="zh-CN"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br>
            <a:r>
              <a:rPr lang="en-US" altLang="zh-CN" sz="2400" dirty="0">
                <a:solidFill>
                  <a:srgbClr val="FFFF00"/>
                </a:solidFill>
                <a:latin typeface="Trebuchet MS" panose="020B0703020202090204" pitchFamily="34" charset="0"/>
              </a:rPr>
              <a:t>1.2</a:t>
            </a:r>
            <a:r>
              <a:rPr lang="en-US" altLang="zh-CN" sz="2400" dirty="0">
                <a:solidFill>
                  <a:srgbClr val="FFFF00"/>
                </a:solidFill>
                <a:latin typeface="Trebuchet MS" panose="020B0703020202090204" pitchFamily="34" charset="0"/>
                <a:ea typeface="MS PGothic" panose="020B0600070205080204" pitchFamily="34" charset="-128"/>
              </a:rPr>
              <a:t>×10</a:t>
            </a:r>
            <a:r>
              <a:rPr lang="en-US" altLang="zh-CN" sz="2400" baseline="30000" dirty="0">
                <a:solidFill>
                  <a:srgbClr val="FFFF00"/>
                </a:solidFill>
                <a:latin typeface="Trebuchet MS" panose="020B0703020202090204" pitchFamily="34" charset="0"/>
                <a:ea typeface="MS PGothic" panose="020B0600070205080204" pitchFamily="34" charset="-128"/>
              </a:rPr>
              <a:t>-3</a:t>
            </a:r>
            <a:r>
              <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 </a:t>
            </a:r>
            <a:r>
              <a:rPr lang="en-US" altLang="zh-CN"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(95% UL)</a:t>
            </a:r>
            <a:endPar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endParaRPr>
          </a:p>
        </p:txBody>
      </p:sp>
    </p:spTree>
    <p:extLst>
      <p:ext uri="{BB962C8B-B14F-4D97-AF65-F5344CB8AC3E}">
        <p14:creationId xmlns:p14="http://schemas.microsoft.com/office/powerpoint/2010/main" val="3004359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8FF03-4752-3D46-B60F-0EC5924EB1CA}"/>
              </a:ext>
            </a:extLst>
          </p:cNvPr>
          <p:cNvSpPr>
            <a:spLocks noGrp="1"/>
          </p:cNvSpPr>
          <p:nvPr>
            <p:ph type="title"/>
          </p:nvPr>
        </p:nvSpPr>
        <p:spPr/>
        <p:txBody>
          <a:bodyPr/>
          <a:lstStyle/>
          <a:p>
            <a:r>
              <a:rPr lang="zh-CN" altLang="en-US" dirty="0"/>
              <a:t>科学成果</a:t>
            </a:r>
            <a:r>
              <a:rPr lang="en-US" altLang="zh-CN" dirty="0"/>
              <a:t>6</a:t>
            </a:r>
            <a:r>
              <a:rPr lang="zh-CN" altLang="en-US" dirty="0"/>
              <a:t>：</a:t>
            </a:r>
            <a:r>
              <a:rPr lang="zh-CN" altLang="en-US" dirty="0">
                <a:solidFill>
                  <a:srgbClr val="10FBFE"/>
                </a:solidFill>
                <a:latin typeface="微软雅黑" panose="020B0503020204020204" charset="-122"/>
                <a:ea typeface="微软雅黑" panose="020B0503020204020204" charset="-122"/>
              </a:rPr>
              <a:t> 伽马射线线谱搜寻</a:t>
            </a:r>
            <a:endParaRPr lang="en-US" dirty="0"/>
          </a:p>
        </p:txBody>
      </p:sp>
      <p:sp>
        <p:nvSpPr>
          <p:cNvPr id="3" name="Date Placeholder 2">
            <a:extLst>
              <a:ext uri="{FF2B5EF4-FFF2-40B4-BE49-F238E27FC236}">
                <a16:creationId xmlns:a16="http://schemas.microsoft.com/office/drawing/2014/main" id="{C8F17E46-C059-0A4D-AF8C-AA1785B9150C}"/>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C3425CB5-C76C-8D43-9867-5B4E559E4DF8}"/>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AEF7D14F-AFB1-D145-B8B6-6FD7E08BE8A8}"/>
              </a:ext>
            </a:extLst>
          </p:cNvPr>
          <p:cNvSpPr>
            <a:spLocks noGrp="1"/>
          </p:cNvSpPr>
          <p:nvPr>
            <p:ph type="sldNum" sz="quarter" idx="12"/>
          </p:nvPr>
        </p:nvSpPr>
        <p:spPr/>
        <p:txBody>
          <a:bodyPr/>
          <a:lstStyle/>
          <a:p>
            <a:fld id="{0BDC58B8-C3E4-5642-B659-6F7CE6848348}" type="slidenum">
              <a:rPr lang="en-US" smtClean="0"/>
              <a:t>37</a:t>
            </a:fld>
            <a:endParaRPr lang="en-US"/>
          </a:p>
        </p:txBody>
      </p:sp>
      <p:sp>
        <p:nvSpPr>
          <p:cNvPr id="9" name="Content Placeholder 2">
            <a:extLst>
              <a:ext uri="{FF2B5EF4-FFF2-40B4-BE49-F238E27FC236}">
                <a16:creationId xmlns:a16="http://schemas.microsoft.com/office/drawing/2014/main" id="{0798DEB0-013C-8842-9CBE-D960ADB43507}"/>
              </a:ext>
            </a:extLst>
          </p:cNvPr>
          <p:cNvSpPr txBox="1"/>
          <p:nvPr/>
        </p:nvSpPr>
        <p:spPr>
          <a:xfrm>
            <a:off x="9315395" y="2102065"/>
            <a:ext cx="2604972" cy="3710012"/>
          </a:xfrm>
          <a:prstGeom prst="rect">
            <a:avLst/>
          </a:prstGeom>
          <a:noFill/>
          <a:ln w="9525">
            <a:noFill/>
          </a:ln>
        </p:spPr>
        <p:txBody>
          <a:bodyPr anchor="t"/>
          <a:lstStyle/>
          <a:p>
            <a:pPr indent="0" algn="just" defTabSz="457200">
              <a:spcBef>
                <a:spcPct val="20000"/>
              </a:spcBef>
              <a:buFont typeface="Wingdings" panose="05000000000000000000" pitchFamily="2" charset="2"/>
              <a:buNone/>
            </a:pPr>
            <a:r>
              <a:rPr lang="zh-CN" altLang="en-US" sz="20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线谱是暗物质粒子的最佳信号。悟空号尽管与</a:t>
            </a:r>
            <a:r>
              <a:rPr lang="en-US" altLang="zh-CN" sz="20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Fermi-LAT</a:t>
            </a:r>
            <a:r>
              <a:rPr lang="zh-CN" altLang="en-US" sz="20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相比探测面积小，运行时间短，但得益于其卓越的能量分辨能力，在线谱搜寻方面的能力与</a:t>
            </a:r>
            <a:r>
              <a:rPr lang="en-US" altLang="zh-CN" sz="20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Fermi-LAT</a:t>
            </a:r>
            <a:r>
              <a:rPr lang="zh-CN" altLang="en-US" sz="2000" dirty="0">
                <a:solidFill>
                  <a:srgbClr val="6AE7FF"/>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相当，部分能段更强</a:t>
            </a:r>
            <a:r>
              <a:rPr lang="zh-CN" altLang="en-US" sz="2000" dirty="0">
                <a:solidFill>
                  <a:schemeClr val="bg2"/>
                </a:solidFill>
                <a:latin typeface="Times New Roman" panose="02020503050405090304" pitchFamily="18" charset="0"/>
                <a:ea typeface="黑体" panose="02010609060101010101" pitchFamily="49" charset="-122"/>
                <a:cs typeface="Times New Roman" panose="02020503050405090304" pitchFamily="18" charset="0"/>
                <a:sym typeface="Arial" panose="020B0604020202090204" pitchFamily="34" charset="0"/>
              </a:rPr>
              <a:t>（论文准备投稿）</a:t>
            </a:r>
          </a:p>
        </p:txBody>
      </p:sp>
      <p:sp>
        <p:nvSpPr>
          <p:cNvPr id="10" name="TextBox 9">
            <a:extLst>
              <a:ext uri="{FF2B5EF4-FFF2-40B4-BE49-F238E27FC236}">
                <a16:creationId xmlns:a16="http://schemas.microsoft.com/office/drawing/2014/main" id="{7F5F3F21-4817-9146-BBF5-DB06FE6F7A88}"/>
              </a:ext>
            </a:extLst>
          </p:cNvPr>
          <p:cNvSpPr txBox="1"/>
          <p:nvPr/>
        </p:nvSpPr>
        <p:spPr>
          <a:xfrm>
            <a:off x="5336087" y="3274539"/>
            <a:ext cx="1023165" cy="307777"/>
          </a:xfrm>
          <a:prstGeom prst="rect">
            <a:avLst/>
          </a:prstGeom>
          <a:noFill/>
        </p:spPr>
        <p:txBody>
          <a:bodyPr wrap="none" rtlCol="0">
            <a:spAutoFit/>
          </a:bodyPr>
          <a:lstStyle/>
          <a:p>
            <a:r>
              <a:rPr lang="en-US" sz="1400" dirty="0"/>
              <a:t>preliminary</a:t>
            </a:r>
          </a:p>
        </p:txBody>
      </p:sp>
      <p:sp>
        <p:nvSpPr>
          <p:cNvPr id="11" name="TextBox 10">
            <a:extLst>
              <a:ext uri="{FF2B5EF4-FFF2-40B4-BE49-F238E27FC236}">
                <a16:creationId xmlns:a16="http://schemas.microsoft.com/office/drawing/2014/main" id="{B897C939-DFEE-0042-B132-0A38F6A6BDCF}"/>
              </a:ext>
            </a:extLst>
          </p:cNvPr>
          <p:cNvSpPr txBox="1"/>
          <p:nvPr/>
        </p:nvSpPr>
        <p:spPr>
          <a:xfrm>
            <a:off x="8292230" y="3274539"/>
            <a:ext cx="1023165" cy="307777"/>
          </a:xfrm>
          <a:prstGeom prst="rect">
            <a:avLst/>
          </a:prstGeom>
          <a:noFill/>
        </p:spPr>
        <p:txBody>
          <a:bodyPr wrap="none" rtlCol="0">
            <a:spAutoFit/>
          </a:bodyPr>
          <a:lstStyle/>
          <a:p>
            <a:r>
              <a:rPr lang="en-US" sz="1400" dirty="0"/>
              <a:t>preliminary</a:t>
            </a:r>
          </a:p>
        </p:txBody>
      </p:sp>
      <p:sp>
        <p:nvSpPr>
          <p:cNvPr id="12" name="TextBox 11">
            <a:extLst>
              <a:ext uri="{FF2B5EF4-FFF2-40B4-BE49-F238E27FC236}">
                <a16:creationId xmlns:a16="http://schemas.microsoft.com/office/drawing/2014/main" id="{420A0ABF-3452-6C44-8847-8A01364794F9}"/>
              </a:ext>
            </a:extLst>
          </p:cNvPr>
          <p:cNvSpPr txBox="1"/>
          <p:nvPr/>
        </p:nvSpPr>
        <p:spPr>
          <a:xfrm>
            <a:off x="8304756" y="5479120"/>
            <a:ext cx="1023165" cy="307777"/>
          </a:xfrm>
          <a:prstGeom prst="rect">
            <a:avLst/>
          </a:prstGeom>
          <a:noFill/>
        </p:spPr>
        <p:txBody>
          <a:bodyPr wrap="none" rtlCol="0">
            <a:spAutoFit/>
          </a:bodyPr>
          <a:lstStyle/>
          <a:p>
            <a:r>
              <a:rPr lang="en-US" sz="1400" dirty="0"/>
              <a:t>preliminary</a:t>
            </a:r>
          </a:p>
        </p:txBody>
      </p:sp>
      <p:sp>
        <p:nvSpPr>
          <p:cNvPr id="13" name="TextBox 12">
            <a:extLst>
              <a:ext uri="{FF2B5EF4-FFF2-40B4-BE49-F238E27FC236}">
                <a16:creationId xmlns:a16="http://schemas.microsoft.com/office/drawing/2014/main" id="{8CDE9D9A-3D27-B240-837F-1EAD6D49E3C4}"/>
              </a:ext>
            </a:extLst>
          </p:cNvPr>
          <p:cNvSpPr txBox="1"/>
          <p:nvPr/>
        </p:nvSpPr>
        <p:spPr>
          <a:xfrm>
            <a:off x="5348614" y="5466594"/>
            <a:ext cx="1023165" cy="307777"/>
          </a:xfrm>
          <a:prstGeom prst="rect">
            <a:avLst/>
          </a:prstGeom>
          <a:noFill/>
        </p:spPr>
        <p:txBody>
          <a:bodyPr wrap="none" rtlCol="0">
            <a:spAutoFit/>
          </a:bodyPr>
          <a:lstStyle/>
          <a:p>
            <a:r>
              <a:rPr lang="en-US" sz="1400" dirty="0"/>
              <a:t>preliminary</a:t>
            </a:r>
          </a:p>
        </p:txBody>
      </p:sp>
      <p:pic>
        <p:nvPicPr>
          <p:cNvPr id="14" name="Picture 13">
            <a:extLst>
              <a:ext uri="{FF2B5EF4-FFF2-40B4-BE49-F238E27FC236}">
                <a16:creationId xmlns:a16="http://schemas.microsoft.com/office/drawing/2014/main" id="{DF92A7BB-C48B-A146-93AC-D0E6E74A0EC7}"/>
              </a:ext>
            </a:extLst>
          </p:cNvPr>
          <p:cNvPicPr>
            <a:picLocks noChangeAspect="1"/>
          </p:cNvPicPr>
          <p:nvPr/>
        </p:nvPicPr>
        <p:blipFill>
          <a:blip r:embed="rId2"/>
          <a:stretch>
            <a:fillRect/>
          </a:stretch>
        </p:blipFill>
        <p:spPr>
          <a:xfrm>
            <a:off x="3508913" y="1844598"/>
            <a:ext cx="5597558" cy="4201054"/>
          </a:xfrm>
          <a:prstGeom prst="rect">
            <a:avLst/>
          </a:prstGeom>
        </p:spPr>
      </p:pic>
      <p:sp>
        <p:nvSpPr>
          <p:cNvPr id="15" name="文本框 2">
            <a:extLst>
              <a:ext uri="{FF2B5EF4-FFF2-40B4-BE49-F238E27FC236}">
                <a16:creationId xmlns:a16="http://schemas.microsoft.com/office/drawing/2014/main" id="{867A06BD-011C-9541-9848-ECD1F72AF7E2}"/>
              </a:ext>
            </a:extLst>
          </p:cNvPr>
          <p:cNvSpPr txBox="1">
            <a:spLocks noChangeArrowheads="1"/>
          </p:cNvSpPr>
          <p:nvPr/>
        </p:nvSpPr>
        <p:spPr bwMode="auto">
          <a:xfrm rot="1860000">
            <a:off x="5489428" y="3406775"/>
            <a:ext cx="1935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zh-CN" sz="2400" b="1" i="1" dirty="0">
                <a:solidFill>
                  <a:srgbClr val="0000FF"/>
                </a:solidFill>
                <a:latin typeface="Trebuchet MS" panose="020B0703020202090204" pitchFamily="34" charset="0"/>
                <a:ea typeface="黑体" panose="02010609060101010101" pitchFamily="49" charset="-122"/>
              </a:rPr>
              <a:t>Preliminary</a:t>
            </a:r>
          </a:p>
        </p:txBody>
      </p:sp>
      <p:pic>
        <p:nvPicPr>
          <p:cNvPr id="16" name="Picture 15">
            <a:extLst>
              <a:ext uri="{FF2B5EF4-FFF2-40B4-BE49-F238E27FC236}">
                <a16:creationId xmlns:a16="http://schemas.microsoft.com/office/drawing/2014/main" id="{20759D2C-FA13-A441-8237-0D55AD1CF739}"/>
              </a:ext>
            </a:extLst>
          </p:cNvPr>
          <p:cNvPicPr>
            <a:picLocks noChangeAspect="1"/>
          </p:cNvPicPr>
          <p:nvPr/>
        </p:nvPicPr>
        <p:blipFill>
          <a:blip r:embed="rId3"/>
          <a:stretch>
            <a:fillRect/>
          </a:stretch>
        </p:blipFill>
        <p:spPr>
          <a:xfrm>
            <a:off x="144315" y="1860869"/>
            <a:ext cx="3179793" cy="1736094"/>
          </a:xfrm>
          <a:prstGeom prst="rect">
            <a:avLst/>
          </a:prstGeom>
        </p:spPr>
      </p:pic>
      <p:pic>
        <p:nvPicPr>
          <p:cNvPr id="17" name="Picture 16">
            <a:extLst>
              <a:ext uri="{FF2B5EF4-FFF2-40B4-BE49-F238E27FC236}">
                <a16:creationId xmlns:a16="http://schemas.microsoft.com/office/drawing/2014/main" id="{0CB208A0-9BD4-774F-B86D-75B03112D1C8}"/>
              </a:ext>
            </a:extLst>
          </p:cNvPr>
          <p:cNvPicPr>
            <a:picLocks noChangeAspect="1"/>
          </p:cNvPicPr>
          <p:nvPr/>
        </p:nvPicPr>
        <p:blipFill>
          <a:blip r:embed="rId4"/>
          <a:stretch>
            <a:fillRect/>
          </a:stretch>
        </p:blipFill>
        <p:spPr>
          <a:xfrm>
            <a:off x="144315" y="3823152"/>
            <a:ext cx="3009900" cy="2222500"/>
          </a:xfrm>
          <a:prstGeom prst="rect">
            <a:avLst/>
          </a:prstGeom>
        </p:spPr>
      </p:pic>
      <p:sp>
        <p:nvSpPr>
          <p:cNvPr id="18" name="文本框 2">
            <a:extLst>
              <a:ext uri="{FF2B5EF4-FFF2-40B4-BE49-F238E27FC236}">
                <a16:creationId xmlns:a16="http://schemas.microsoft.com/office/drawing/2014/main" id="{A1606253-828B-C748-98E3-EC2B3A8F9183}"/>
              </a:ext>
            </a:extLst>
          </p:cNvPr>
          <p:cNvSpPr txBox="1">
            <a:spLocks noChangeArrowheads="1"/>
          </p:cNvSpPr>
          <p:nvPr/>
        </p:nvSpPr>
        <p:spPr bwMode="auto">
          <a:xfrm rot="19662367">
            <a:off x="730133" y="3525026"/>
            <a:ext cx="1935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zh-CN" sz="2400" b="1" i="1" dirty="0">
                <a:solidFill>
                  <a:srgbClr val="0000FF"/>
                </a:solidFill>
                <a:latin typeface="Trebuchet MS" panose="020B0703020202090204" pitchFamily="34" charset="0"/>
                <a:ea typeface="黑体" panose="02010609060101010101" pitchFamily="49" charset="-122"/>
              </a:rPr>
              <a:t>Preliminary</a:t>
            </a:r>
          </a:p>
        </p:txBody>
      </p:sp>
    </p:spTree>
    <p:extLst>
      <p:ext uri="{BB962C8B-B14F-4D97-AF65-F5344CB8AC3E}">
        <p14:creationId xmlns:p14="http://schemas.microsoft.com/office/powerpoint/2010/main" val="803969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9097-2C16-8545-947B-08DA46AC0B88}"/>
              </a:ext>
            </a:extLst>
          </p:cNvPr>
          <p:cNvSpPr>
            <a:spLocks noGrp="1"/>
          </p:cNvSpPr>
          <p:nvPr>
            <p:ph type="title"/>
          </p:nvPr>
        </p:nvSpPr>
        <p:spPr/>
        <p:txBody>
          <a:bodyPr/>
          <a:lstStyle/>
          <a:p>
            <a:r>
              <a:rPr lang="zh-CN" altLang="en-US" dirty="0"/>
              <a:t>科学成果</a:t>
            </a:r>
            <a:r>
              <a:rPr lang="en-US" altLang="zh-CN" dirty="0"/>
              <a:t>7</a:t>
            </a:r>
            <a:r>
              <a:rPr lang="zh-CN" altLang="en-US" dirty="0"/>
              <a:t>：</a:t>
            </a:r>
            <a:r>
              <a:rPr lang="en-US" altLang="zh-CN" dirty="0"/>
              <a:t>Fermi bubbles</a:t>
            </a:r>
            <a:endParaRPr lang="en-US" dirty="0"/>
          </a:p>
        </p:txBody>
      </p:sp>
      <p:sp>
        <p:nvSpPr>
          <p:cNvPr id="3" name="Date Placeholder 2">
            <a:extLst>
              <a:ext uri="{FF2B5EF4-FFF2-40B4-BE49-F238E27FC236}">
                <a16:creationId xmlns:a16="http://schemas.microsoft.com/office/drawing/2014/main" id="{E1CCCA96-0021-0A41-91AC-99F0AEB6C4CD}"/>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A5752C63-12FE-7848-BCB4-125162486E7F}"/>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84D683DD-8067-3F43-B8F0-664D1EF93278}"/>
              </a:ext>
            </a:extLst>
          </p:cNvPr>
          <p:cNvSpPr>
            <a:spLocks noGrp="1"/>
          </p:cNvSpPr>
          <p:nvPr>
            <p:ph type="sldNum" sz="quarter" idx="12"/>
          </p:nvPr>
        </p:nvSpPr>
        <p:spPr/>
        <p:txBody>
          <a:bodyPr/>
          <a:lstStyle/>
          <a:p>
            <a:fld id="{0BDC58B8-C3E4-5642-B659-6F7CE6848348}" type="slidenum">
              <a:rPr lang="en-US" smtClean="0"/>
              <a:t>38</a:t>
            </a:fld>
            <a:endParaRPr lang="en-US"/>
          </a:p>
        </p:txBody>
      </p:sp>
      <p:pic>
        <p:nvPicPr>
          <p:cNvPr id="6" name="Picture 5">
            <a:extLst>
              <a:ext uri="{FF2B5EF4-FFF2-40B4-BE49-F238E27FC236}">
                <a16:creationId xmlns:a16="http://schemas.microsoft.com/office/drawing/2014/main" id="{143EC3E7-230E-E949-9AB9-07A36B1248A3}"/>
              </a:ext>
            </a:extLst>
          </p:cNvPr>
          <p:cNvPicPr>
            <a:picLocks noChangeAspect="1"/>
          </p:cNvPicPr>
          <p:nvPr/>
        </p:nvPicPr>
        <p:blipFill>
          <a:blip r:embed="rId2"/>
          <a:stretch>
            <a:fillRect/>
          </a:stretch>
        </p:blipFill>
        <p:spPr>
          <a:xfrm>
            <a:off x="103980" y="1344657"/>
            <a:ext cx="3143294" cy="2645794"/>
          </a:xfrm>
          <a:prstGeom prst="rect">
            <a:avLst/>
          </a:prstGeom>
        </p:spPr>
      </p:pic>
      <p:sp>
        <p:nvSpPr>
          <p:cNvPr id="7" name="TextBox 6">
            <a:extLst>
              <a:ext uri="{FF2B5EF4-FFF2-40B4-BE49-F238E27FC236}">
                <a16:creationId xmlns:a16="http://schemas.microsoft.com/office/drawing/2014/main" id="{A82B6F3B-79C2-004D-974E-518F7FE535C1}"/>
              </a:ext>
            </a:extLst>
          </p:cNvPr>
          <p:cNvSpPr txBox="1"/>
          <p:nvPr/>
        </p:nvSpPr>
        <p:spPr>
          <a:xfrm>
            <a:off x="356514" y="3344452"/>
            <a:ext cx="1056700" cy="369332"/>
          </a:xfrm>
          <a:prstGeom prst="rect">
            <a:avLst/>
          </a:prstGeom>
          <a:noFill/>
        </p:spPr>
        <p:txBody>
          <a:bodyPr wrap="none" rtlCol="0">
            <a:spAutoFit/>
          </a:bodyPr>
          <a:lstStyle/>
          <a:p>
            <a:r>
              <a:rPr lang="en-US" dirty="0">
                <a:solidFill>
                  <a:schemeClr val="bg1"/>
                </a:solidFill>
              </a:rPr>
              <a:t>flux map</a:t>
            </a:r>
          </a:p>
        </p:txBody>
      </p:sp>
      <p:pic>
        <p:nvPicPr>
          <p:cNvPr id="8" name="Picture 7">
            <a:extLst>
              <a:ext uri="{FF2B5EF4-FFF2-40B4-BE49-F238E27FC236}">
                <a16:creationId xmlns:a16="http://schemas.microsoft.com/office/drawing/2014/main" id="{20722F00-C0DE-A149-80EF-C0C4BE2E198E}"/>
              </a:ext>
            </a:extLst>
          </p:cNvPr>
          <p:cNvPicPr>
            <a:picLocks noChangeAspect="1"/>
          </p:cNvPicPr>
          <p:nvPr/>
        </p:nvPicPr>
        <p:blipFill>
          <a:blip r:embed="rId3"/>
          <a:stretch>
            <a:fillRect/>
          </a:stretch>
        </p:blipFill>
        <p:spPr>
          <a:xfrm>
            <a:off x="8621094" y="1182817"/>
            <a:ext cx="3354260" cy="2655456"/>
          </a:xfrm>
          <a:prstGeom prst="rect">
            <a:avLst/>
          </a:prstGeom>
        </p:spPr>
      </p:pic>
      <p:pic>
        <p:nvPicPr>
          <p:cNvPr id="9" name="Picture 8">
            <a:extLst>
              <a:ext uri="{FF2B5EF4-FFF2-40B4-BE49-F238E27FC236}">
                <a16:creationId xmlns:a16="http://schemas.microsoft.com/office/drawing/2014/main" id="{1F2F1C48-99BA-0C4B-A329-D875CDBC71A5}"/>
              </a:ext>
            </a:extLst>
          </p:cNvPr>
          <p:cNvPicPr>
            <a:picLocks noChangeAspect="1"/>
          </p:cNvPicPr>
          <p:nvPr/>
        </p:nvPicPr>
        <p:blipFill>
          <a:blip r:embed="rId4"/>
          <a:stretch>
            <a:fillRect/>
          </a:stretch>
        </p:blipFill>
        <p:spPr>
          <a:xfrm>
            <a:off x="8621094" y="3888124"/>
            <a:ext cx="3373792" cy="2632036"/>
          </a:xfrm>
          <a:prstGeom prst="rect">
            <a:avLst/>
          </a:prstGeom>
        </p:spPr>
      </p:pic>
      <p:sp>
        <p:nvSpPr>
          <p:cNvPr id="10" name="TextBox 9">
            <a:extLst>
              <a:ext uri="{FF2B5EF4-FFF2-40B4-BE49-F238E27FC236}">
                <a16:creationId xmlns:a16="http://schemas.microsoft.com/office/drawing/2014/main" id="{2136048A-B237-BE45-BA94-6DD7A2315669}"/>
              </a:ext>
            </a:extLst>
          </p:cNvPr>
          <p:cNvSpPr txBox="1"/>
          <p:nvPr/>
        </p:nvSpPr>
        <p:spPr>
          <a:xfrm>
            <a:off x="8972220" y="1089152"/>
            <a:ext cx="2448272" cy="369332"/>
          </a:xfrm>
          <a:prstGeom prst="rect">
            <a:avLst/>
          </a:prstGeom>
          <a:noFill/>
        </p:spPr>
        <p:txBody>
          <a:bodyPr wrap="square" rtlCol="0">
            <a:spAutoFit/>
          </a:bodyPr>
          <a:lstStyle/>
          <a:p>
            <a:r>
              <a:rPr lang="en-US" dirty="0">
                <a:solidFill>
                  <a:schemeClr val="tx1"/>
                </a:solidFill>
              </a:rPr>
              <a:t>residual map w/o FBs</a:t>
            </a:r>
          </a:p>
        </p:txBody>
      </p:sp>
      <p:sp>
        <p:nvSpPr>
          <p:cNvPr id="11" name="TextBox 10">
            <a:extLst>
              <a:ext uri="{FF2B5EF4-FFF2-40B4-BE49-F238E27FC236}">
                <a16:creationId xmlns:a16="http://schemas.microsoft.com/office/drawing/2014/main" id="{F8266E6B-47B8-9F4C-8AEA-9513978A9347}"/>
              </a:ext>
            </a:extLst>
          </p:cNvPr>
          <p:cNvSpPr txBox="1"/>
          <p:nvPr/>
        </p:nvSpPr>
        <p:spPr>
          <a:xfrm>
            <a:off x="9048915" y="3786713"/>
            <a:ext cx="2448272" cy="369332"/>
          </a:xfrm>
          <a:prstGeom prst="rect">
            <a:avLst/>
          </a:prstGeom>
          <a:noFill/>
        </p:spPr>
        <p:txBody>
          <a:bodyPr wrap="square" rtlCol="0">
            <a:spAutoFit/>
          </a:bodyPr>
          <a:lstStyle/>
          <a:p>
            <a:r>
              <a:rPr lang="en-US" dirty="0">
                <a:solidFill>
                  <a:schemeClr val="tx1"/>
                </a:solidFill>
              </a:rPr>
              <a:t>residual map w/ FBs</a:t>
            </a:r>
          </a:p>
        </p:txBody>
      </p:sp>
      <p:pic>
        <p:nvPicPr>
          <p:cNvPr id="12" name="Picture 11">
            <a:extLst>
              <a:ext uri="{FF2B5EF4-FFF2-40B4-BE49-F238E27FC236}">
                <a16:creationId xmlns:a16="http://schemas.microsoft.com/office/drawing/2014/main" id="{E736E28A-5DC7-3547-917F-9DC723E9A2CB}"/>
              </a:ext>
            </a:extLst>
          </p:cNvPr>
          <p:cNvPicPr>
            <a:picLocks noChangeAspect="1"/>
          </p:cNvPicPr>
          <p:nvPr/>
        </p:nvPicPr>
        <p:blipFill>
          <a:blip r:embed="rId5"/>
          <a:stretch>
            <a:fillRect/>
          </a:stretch>
        </p:blipFill>
        <p:spPr>
          <a:xfrm>
            <a:off x="2623066" y="2173017"/>
            <a:ext cx="5947682" cy="4347143"/>
          </a:xfrm>
          <a:prstGeom prst="rect">
            <a:avLst/>
          </a:prstGeom>
        </p:spPr>
      </p:pic>
    </p:spTree>
    <p:extLst>
      <p:ext uri="{BB962C8B-B14F-4D97-AF65-F5344CB8AC3E}">
        <p14:creationId xmlns:p14="http://schemas.microsoft.com/office/powerpoint/2010/main" val="3687978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CB210-3C3D-A74B-AF3D-96DBD8339927}"/>
              </a:ext>
            </a:extLst>
          </p:cNvPr>
          <p:cNvSpPr>
            <a:spLocks noGrp="1"/>
          </p:cNvSpPr>
          <p:nvPr>
            <p:ph type="title"/>
          </p:nvPr>
        </p:nvSpPr>
        <p:spPr/>
        <p:txBody>
          <a:bodyPr/>
          <a:lstStyle/>
          <a:p>
            <a:r>
              <a:rPr lang="zh-CN" altLang="en-US" dirty="0"/>
              <a:t>科学成果</a:t>
            </a:r>
            <a:r>
              <a:rPr lang="en-US" altLang="zh-CN" dirty="0"/>
              <a:t>8</a:t>
            </a:r>
            <a:r>
              <a:rPr lang="zh-CN" altLang="en-US" dirty="0"/>
              <a:t>：伽马点源</a:t>
            </a:r>
            <a:endParaRPr lang="en-US" dirty="0"/>
          </a:p>
        </p:txBody>
      </p:sp>
      <p:sp>
        <p:nvSpPr>
          <p:cNvPr id="3" name="Date Placeholder 2">
            <a:extLst>
              <a:ext uri="{FF2B5EF4-FFF2-40B4-BE49-F238E27FC236}">
                <a16:creationId xmlns:a16="http://schemas.microsoft.com/office/drawing/2014/main" id="{D1728D61-ED28-E442-82D7-ECC22C8A5685}"/>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920AA8E3-5EBB-0847-87B9-E5F46FD0D37C}"/>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EB1F0265-B639-F045-AC43-2F6664407C24}"/>
              </a:ext>
            </a:extLst>
          </p:cNvPr>
          <p:cNvSpPr>
            <a:spLocks noGrp="1"/>
          </p:cNvSpPr>
          <p:nvPr>
            <p:ph type="sldNum" sz="quarter" idx="12"/>
          </p:nvPr>
        </p:nvSpPr>
        <p:spPr/>
        <p:txBody>
          <a:bodyPr/>
          <a:lstStyle/>
          <a:p>
            <a:fld id="{0BDC58B8-C3E4-5642-B659-6F7CE6848348}" type="slidenum">
              <a:rPr lang="en-US" smtClean="0"/>
              <a:t>39</a:t>
            </a:fld>
            <a:endParaRPr lang="en-US"/>
          </a:p>
        </p:txBody>
      </p:sp>
      <p:pic>
        <p:nvPicPr>
          <p:cNvPr id="6" name="Picture 5">
            <a:extLst>
              <a:ext uri="{FF2B5EF4-FFF2-40B4-BE49-F238E27FC236}">
                <a16:creationId xmlns:a16="http://schemas.microsoft.com/office/drawing/2014/main" id="{4A9DFB80-623A-A04B-BED8-45CB2E1C70FE}"/>
              </a:ext>
            </a:extLst>
          </p:cNvPr>
          <p:cNvPicPr>
            <a:picLocks noChangeAspect="1"/>
          </p:cNvPicPr>
          <p:nvPr/>
        </p:nvPicPr>
        <p:blipFill>
          <a:blip r:embed="rId2"/>
          <a:stretch>
            <a:fillRect/>
          </a:stretch>
        </p:blipFill>
        <p:spPr>
          <a:xfrm>
            <a:off x="138548" y="1459852"/>
            <a:ext cx="7199423" cy="5010798"/>
          </a:xfrm>
          <a:prstGeom prst="rect">
            <a:avLst/>
          </a:prstGeom>
        </p:spPr>
      </p:pic>
      <p:pic>
        <p:nvPicPr>
          <p:cNvPr id="7" name="Picture 6">
            <a:extLst>
              <a:ext uri="{FF2B5EF4-FFF2-40B4-BE49-F238E27FC236}">
                <a16:creationId xmlns:a16="http://schemas.microsoft.com/office/drawing/2014/main" id="{E8522E34-F316-184B-A656-461E8B630E31}"/>
              </a:ext>
            </a:extLst>
          </p:cNvPr>
          <p:cNvPicPr>
            <a:picLocks noChangeAspect="1"/>
          </p:cNvPicPr>
          <p:nvPr/>
        </p:nvPicPr>
        <p:blipFill>
          <a:blip r:embed="rId3"/>
          <a:stretch>
            <a:fillRect/>
          </a:stretch>
        </p:blipFill>
        <p:spPr>
          <a:xfrm>
            <a:off x="7555118" y="1459852"/>
            <a:ext cx="4372592" cy="2267021"/>
          </a:xfrm>
          <a:prstGeom prst="rect">
            <a:avLst/>
          </a:prstGeom>
        </p:spPr>
      </p:pic>
      <p:pic>
        <p:nvPicPr>
          <p:cNvPr id="8" name="Picture 7">
            <a:extLst>
              <a:ext uri="{FF2B5EF4-FFF2-40B4-BE49-F238E27FC236}">
                <a16:creationId xmlns:a16="http://schemas.microsoft.com/office/drawing/2014/main" id="{B45BC387-ADA5-004E-835D-479BB0A7F715}"/>
              </a:ext>
            </a:extLst>
          </p:cNvPr>
          <p:cNvPicPr>
            <a:picLocks noChangeAspect="1"/>
          </p:cNvPicPr>
          <p:nvPr/>
        </p:nvPicPr>
        <p:blipFill>
          <a:blip r:embed="rId4"/>
          <a:stretch>
            <a:fillRect/>
          </a:stretch>
        </p:blipFill>
        <p:spPr>
          <a:xfrm>
            <a:off x="7555118" y="3907443"/>
            <a:ext cx="4360455" cy="2563207"/>
          </a:xfrm>
          <a:prstGeom prst="rect">
            <a:avLst/>
          </a:prstGeom>
        </p:spPr>
      </p:pic>
      <p:sp>
        <p:nvSpPr>
          <p:cNvPr id="9" name="TextBox 8">
            <a:extLst>
              <a:ext uri="{FF2B5EF4-FFF2-40B4-BE49-F238E27FC236}">
                <a16:creationId xmlns:a16="http://schemas.microsoft.com/office/drawing/2014/main" id="{EB13003B-412F-1E4B-9400-FDBE7F8AAB86}"/>
              </a:ext>
            </a:extLst>
          </p:cNvPr>
          <p:cNvSpPr txBox="1"/>
          <p:nvPr/>
        </p:nvSpPr>
        <p:spPr>
          <a:xfrm>
            <a:off x="9515603" y="4727381"/>
            <a:ext cx="868379" cy="307777"/>
          </a:xfrm>
          <a:prstGeom prst="rect">
            <a:avLst/>
          </a:prstGeom>
          <a:noFill/>
        </p:spPr>
        <p:txBody>
          <a:bodyPr wrap="none" rtlCol="0">
            <a:spAutoFit/>
          </a:bodyPr>
          <a:lstStyle/>
          <a:p>
            <a:r>
              <a:rPr lang="en-US" sz="1400" dirty="0"/>
              <a:t>CTA 102</a:t>
            </a:r>
          </a:p>
        </p:txBody>
      </p:sp>
    </p:spTree>
    <p:extLst>
      <p:ext uri="{BB962C8B-B14F-4D97-AF65-F5344CB8AC3E}">
        <p14:creationId xmlns:p14="http://schemas.microsoft.com/office/powerpoint/2010/main" val="1326724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DFF2DA-CE2E-A74E-A16A-E3D602E70B6F}"/>
              </a:ext>
            </a:extLst>
          </p:cNvPr>
          <p:cNvSpPr>
            <a:spLocks noGrp="1"/>
          </p:cNvSpPr>
          <p:nvPr>
            <p:ph type="title"/>
          </p:nvPr>
        </p:nvSpPr>
        <p:spPr/>
        <p:txBody>
          <a:bodyPr/>
          <a:lstStyle/>
          <a:p>
            <a:r>
              <a:rPr lang="zh-CN" altLang="en-US" dirty="0"/>
              <a:t>宇宙中的暗物质</a:t>
            </a:r>
            <a:endParaRPr lang="en-US" dirty="0"/>
          </a:p>
        </p:txBody>
      </p:sp>
      <p:sp>
        <p:nvSpPr>
          <p:cNvPr id="4" name="Date Placeholder 3">
            <a:extLst>
              <a:ext uri="{FF2B5EF4-FFF2-40B4-BE49-F238E27FC236}">
                <a16:creationId xmlns:a16="http://schemas.microsoft.com/office/drawing/2014/main" id="{F0781F37-C5A4-634E-B5F1-4AC880EB424C}"/>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B6E54C7A-D8CF-E949-82BF-AA2D919A281C}"/>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3CA745BD-855D-054B-98DF-FAF0CB6B3F94}"/>
              </a:ext>
            </a:extLst>
          </p:cNvPr>
          <p:cNvSpPr>
            <a:spLocks noGrp="1"/>
          </p:cNvSpPr>
          <p:nvPr>
            <p:ph type="sldNum" sz="quarter" idx="12"/>
          </p:nvPr>
        </p:nvSpPr>
        <p:spPr/>
        <p:txBody>
          <a:bodyPr/>
          <a:lstStyle/>
          <a:p>
            <a:fld id="{0BDC58B8-C3E4-5642-B659-6F7CE6848348}" type="slidenum">
              <a:rPr lang="en-US" smtClean="0"/>
              <a:t>4</a:t>
            </a:fld>
            <a:endParaRPr lang="en-US"/>
          </a:p>
        </p:txBody>
      </p:sp>
      <p:pic>
        <p:nvPicPr>
          <p:cNvPr id="8" name="图片 11268" descr="Union2">
            <a:extLst>
              <a:ext uri="{FF2B5EF4-FFF2-40B4-BE49-F238E27FC236}">
                <a16:creationId xmlns:a16="http://schemas.microsoft.com/office/drawing/2014/main" id="{7D5868C4-218B-C642-B951-28B211D43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20" y="2261180"/>
            <a:ext cx="3037915" cy="35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02CEB9B9-E7A8-6848-B4B4-A47378218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935" y="2498847"/>
            <a:ext cx="7627362" cy="302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971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3C52-FF2D-0445-8511-8D781F0CDB4A}"/>
              </a:ext>
            </a:extLst>
          </p:cNvPr>
          <p:cNvSpPr>
            <a:spLocks noGrp="1"/>
          </p:cNvSpPr>
          <p:nvPr>
            <p:ph type="title"/>
          </p:nvPr>
        </p:nvSpPr>
        <p:spPr/>
        <p:txBody>
          <a:bodyPr/>
          <a:lstStyle/>
          <a:p>
            <a:r>
              <a:rPr lang="zh-CN" altLang="en-US" dirty="0"/>
              <a:t>科学成果</a:t>
            </a:r>
            <a:r>
              <a:rPr lang="en-US" altLang="zh-CN" dirty="0"/>
              <a:t>9</a:t>
            </a:r>
            <a:r>
              <a:rPr lang="zh-CN" altLang="en-US" dirty="0"/>
              <a:t>：</a:t>
            </a:r>
            <a:r>
              <a:rPr lang="en-US" altLang="zh-CN" dirty="0" err="1"/>
              <a:t>Forbush</a:t>
            </a:r>
            <a:r>
              <a:rPr lang="en-US" altLang="zh-CN" dirty="0"/>
              <a:t> decrease</a:t>
            </a:r>
            <a:endParaRPr lang="en-US" dirty="0"/>
          </a:p>
        </p:txBody>
      </p:sp>
      <p:sp>
        <p:nvSpPr>
          <p:cNvPr id="3" name="Date Placeholder 2">
            <a:extLst>
              <a:ext uri="{FF2B5EF4-FFF2-40B4-BE49-F238E27FC236}">
                <a16:creationId xmlns:a16="http://schemas.microsoft.com/office/drawing/2014/main" id="{9CB4EC60-9787-644C-8DA3-F5DF2673E9C9}"/>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363B222F-9FAD-A349-AF65-9BD543FAE5CF}"/>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474C22CE-113B-2047-821F-48A58B31E819}"/>
              </a:ext>
            </a:extLst>
          </p:cNvPr>
          <p:cNvSpPr>
            <a:spLocks noGrp="1"/>
          </p:cNvSpPr>
          <p:nvPr>
            <p:ph type="sldNum" sz="quarter" idx="12"/>
          </p:nvPr>
        </p:nvSpPr>
        <p:spPr/>
        <p:txBody>
          <a:bodyPr/>
          <a:lstStyle/>
          <a:p>
            <a:fld id="{0BDC58B8-C3E4-5642-B659-6F7CE6848348}" type="slidenum">
              <a:rPr lang="en-US" smtClean="0"/>
              <a:t>40</a:t>
            </a:fld>
            <a:endParaRPr lang="en-US"/>
          </a:p>
        </p:txBody>
      </p:sp>
      <p:pic>
        <p:nvPicPr>
          <p:cNvPr id="6" name="图片 6">
            <a:extLst>
              <a:ext uri="{FF2B5EF4-FFF2-40B4-BE49-F238E27FC236}">
                <a16:creationId xmlns:a16="http://schemas.microsoft.com/office/drawing/2014/main" id="{22812D03-BFDF-C048-B658-092ECC605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0" y="1824820"/>
            <a:ext cx="6230647" cy="36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9">
            <a:extLst>
              <a:ext uri="{FF2B5EF4-FFF2-40B4-BE49-F238E27FC236}">
                <a16:creationId xmlns:a16="http://schemas.microsoft.com/office/drawing/2014/main" id="{DF22D7F0-5FFA-5C44-9398-4CF42446D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846"/>
          <a:stretch>
            <a:fillRect/>
          </a:stretch>
        </p:blipFill>
        <p:spPr bwMode="auto">
          <a:xfrm>
            <a:off x="6334916" y="1824820"/>
            <a:ext cx="5786758" cy="36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
            <a:extLst>
              <a:ext uri="{FF2B5EF4-FFF2-40B4-BE49-F238E27FC236}">
                <a16:creationId xmlns:a16="http://schemas.microsoft.com/office/drawing/2014/main" id="{0D3B9DB9-DB3F-BE48-AE7D-566A43EDD0E8}"/>
              </a:ext>
            </a:extLst>
          </p:cNvPr>
          <p:cNvSpPr txBox="1">
            <a:spLocks noChangeArrowheads="1"/>
          </p:cNvSpPr>
          <p:nvPr/>
        </p:nvSpPr>
        <p:spPr bwMode="auto">
          <a:xfrm>
            <a:off x="5192712" y="2791857"/>
            <a:ext cx="1933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r>
              <a:rPr lang="en-US" altLang="zh-CN" sz="2400" b="1" i="1" dirty="0">
                <a:solidFill>
                  <a:srgbClr val="FF0000"/>
                </a:solidFill>
                <a:latin typeface="Trebuchet MS" panose="020B0703020202090204" pitchFamily="34" charset="0"/>
                <a:ea typeface="黑体" panose="02010609060101010101" pitchFamily="49" charset="-122"/>
              </a:rPr>
              <a:t>Preliminary</a:t>
            </a:r>
          </a:p>
        </p:txBody>
      </p:sp>
    </p:spTree>
    <p:extLst>
      <p:ext uri="{BB962C8B-B14F-4D97-AF65-F5344CB8AC3E}">
        <p14:creationId xmlns:p14="http://schemas.microsoft.com/office/powerpoint/2010/main" val="480399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CBACD3-6D66-4049-BC06-A8E20AF964C1}"/>
              </a:ext>
            </a:extLst>
          </p:cNvPr>
          <p:cNvSpPr>
            <a:spLocks noGrp="1"/>
          </p:cNvSpPr>
          <p:nvPr>
            <p:ph type="title"/>
          </p:nvPr>
        </p:nvSpPr>
        <p:spPr/>
        <p:txBody>
          <a:bodyPr/>
          <a:lstStyle/>
          <a:p>
            <a:r>
              <a:rPr lang="zh-CN" altLang="en-US" dirty="0"/>
              <a:t>新一代伽马射线空间望远镜</a:t>
            </a:r>
            <a:r>
              <a:rPr lang="en-US" altLang="zh-CN" dirty="0"/>
              <a:t>(VLAST)</a:t>
            </a:r>
            <a:endParaRPr lang="en-US" dirty="0"/>
          </a:p>
        </p:txBody>
      </p:sp>
      <p:sp>
        <p:nvSpPr>
          <p:cNvPr id="8" name="Text Placeholder 7">
            <a:extLst>
              <a:ext uri="{FF2B5EF4-FFF2-40B4-BE49-F238E27FC236}">
                <a16:creationId xmlns:a16="http://schemas.microsoft.com/office/drawing/2014/main" id="{6807C809-9A49-DE41-BBC8-15212D5E589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B28428A-E2A6-504E-A83D-2A32BEFBBBBF}"/>
              </a:ext>
            </a:extLst>
          </p:cNvPr>
          <p:cNvSpPr>
            <a:spLocks noGrp="1"/>
          </p:cNvSpPr>
          <p:nvPr>
            <p:ph type="dt" sz="half" idx="10"/>
          </p:nvPr>
        </p:nvSpPr>
        <p:spPr/>
        <p:txBody>
          <a:bodyPr/>
          <a:lstStyle/>
          <a:p>
            <a:r>
              <a:rPr lang="en-US"/>
              <a:t>2021-07-20</a:t>
            </a:r>
          </a:p>
        </p:txBody>
      </p:sp>
      <p:sp>
        <p:nvSpPr>
          <p:cNvPr id="5" name="Footer Placeholder 4">
            <a:extLst>
              <a:ext uri="{FF2B5EF4-FFF2-40B4-BE49-F238E27FC236}">
                <a16:creationId xmlns:a16="http://schemas.microsoft.com/office/drawing/2014/main" id="{4A7B1F2B-3278-8146-9B40-08674820F4D3}"/>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6" name="Slide Number Placeholder 5">
            <a:extLst>
              <a:ext uri="{FF2B5EF4-FFF2-40B4-BE49-F238E27FC236}">
                <a16:creationId xmlns:a16="http://schemas.microsoft.com/office/drawing/2014/main" id="{938C88D3-4B0E-7142-9955-A0A6E201876C}"/>
              </a:ext>
            </a:extLst>
          </p:cNvPr>
          <p:cNvSpPr>
            <a:spLocks noGrp="1"/>
          </p:cNvSpPr>
          <p:nvPr>
            <p:ph type="sldNum" sz="quarter" idx="12"/>
          </p:nvPr>
        </p:nvSpPr>
        <p:spPr/>
        <p:txBody>
          <a:bodyPr/>
          <a:lstStyle/>
          <a:p>
            <a:fld id="{0BDC58B8-C3E4-5642-B659-6F7CE6848348}" type="slidenum">
              <a:rPr lang="en-US" smtClean="0"/>
              <a:t>41</a:t>
            </a:fld>
            <a:endParaRPr lang="en-US"/>
          </a:p>
        </p:txBody>
      </p:sp>
      <p:sp>
        <p:nvSpPr>
          <p:cNvPr id="10" name="文本框 2">
            <a:extLst>
              <a:ext uri="{FF2B5EF4-FFF2-40B4-BE49-F238E27FC236}">
                <a16:creationId xmlns:a16="http://schemas.microsoft.com/office/drawing/2014/main" id="{AF70522A-EB7E-1E47-A153-5AB64C1DA58B}"/>
              </a:ext>
            </a:extLst>
          </p:cNvPr>
          <p:cNvSpPr txBox="1"/>
          <p:nvPr/>
        </p:nvSpPr>
        <p:spPr>
          <a:xfrm>
            <a:off x="-69850" y="2581440"/>
            <a:ext cx="2209800" cy="1568450"/>
          </a:xfrm>
          <a:prstGeom prst="rect">
            <a:avLst/>
          </a:prstGeom>
          <a:noFill/>
        </p:spPr>
        <p:txBody>
          <a:bodyPr wrap="square" rtlCol="0">
            <a:spAutoFit/>
          </a:bodyPr>
          <a:lstStyle/>
          <a:p>
            <a:pPr algn="r"/>
            <a:r>
              <a:rPr lang="en-US" altLang="zh-CN" sz="9600" dirty="0">
                <a:solidFill>
                  <a:srgbClr val="6AE7FF"/>
                </a:solidFill>
              </a:rPr>
              <a:t>04</a:t>
            </a:r>
          </a:p>
        </p:txBody>
      </p:sp>
    </p:spTree>
    <p:extLst>
      <p:ext uri="{BB962C8B-B14F-4D97-AF65-F5344CB8AC3E}">
        <p14:creationId xmlns:p14="http://schemas.microsoft.com/office/powerpoint/2010/main" val="285276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ED36-D12C-E647-A6A5-1E813BB4E04F}"/>
              </a:ext>
            </a:extLst>
          </p:cNvPr>
          <p:cNvSpPr>
            <a:spLocks noGrp="1"/>
          </p:cNvSpPr>
          <p:nvPr>
            <p:ph type="title"/>
          </p:nvPr>
        </p:nvSpPr>
        <p:spPr/>
        <p:txBody>
          <a:bodyPr/>
          <a:lstStyle/>
          <a:p>
            <a:r>
              <a:rPr kumimoji="1" lang="en-US" altLang="zh-CN" dirty="0"/>
              <a:t>WIMP</a:t>
            </a:r>
            <a:r>
              <a:rPr kumimoji="1" lang="zh-CN" altLang="en-US" dirty="0"/>
              <a:t>间接探测进展小结</a:t>
            </a:r>
            <a:endParaRPr lang="en-US" dirty="0"/>
          </a:p>
        </p:txBody>
      </p:sp>
      <p:sp>
        <p:nvSpPr>
          <p:cNvPr id="3" name="Date Placeholder 2">
            <a:extLst>
              <a:ext uri="{FF2B5EF4-FFF2-40B4-BE49-F238E27FC236}">
                <a16:creationId xmlns:a16="http://schemas.microsoft.com/office/drawing/2014/main" id="{F9173945-2569-AE44-A4B6-909FA253BA39}"/>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CF3AE4EC-5127-4A4A-9EB1-39C81672942B}"/>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3E3F7252-9E9C-C546-A06E-DAF7E7303E75}"/>
              </a:ext>
            </a:extLst>
          </p:cNvPr>
          <p:cNvSpPr>
            <a:spLocks noGrp="1"/>
          </p:cNvSpPr>
          <p:nvPr>
            <p:ph type="sldNum" sz="quarter" idx="12"/>
          </p:nvPr>
        </p:nvSpPr>
        <p:spPr/>
        <p:txBody>
          <a:bodyPr/>
          <a:lstStyle/>
          <a:p>
            <a:fld id="{0BDC58B8-C3E4-5642-B659-6F7CE6848348}" type="slidenum">
              <a:rPr lang="en-US" smtClean="0"/>
              <a:t>42</a:t>
            </a:fld>
            <a:endParaRPr lang="en-US"/>
          </a:p>
        </p:txBody>
      </p:sp>
      <p:pic>
        <p:nvPicPr>
          <p:cNvPr id="7" name="图片 6">
            <a:extLst>
              <a:ext uri="{FF2B5EF4-FFF2-40B4-BE49-F238E27FC236}">
                <a16:creationId xmlns:a16="http://schemas.microsoft.com/office/drawing/2014/main" id="{D1B27415-088C-6743-A7AD-AF0D4D80F83E}"/>
              </a:ext>
            </a:extLst>
          </p:cNvPr>
          <p:cNvPicPr>
            <a:picLocks noChangeAspect="1"/>
          </p:cNvPicPr>
          <p:nvPr/>
        </p:nvPicPr>
        <p:blipFill>
          <a:blip r:embed="rId2"/>
          <a:stretch>
            <a:fillRect/>
          </a:stretch>
        </p:blipFill>
        <p:spPr>
          <a:xfrm>
            <a:off x="4742909" y="4221088"/>
            <a:ext cx="3035351" cy="2092409"/>
          </a:xfrm>
          <a:prstGeom prst="rect">
            <a:avLst/>
          </a:prstGeom>
        </p:spPr>
      </p:pic>
      <p:pic>
        <p:nvPicPr>
          <p:cNvPr id="9" name="图片 2">
            <a:extLst>
              <a:ext uri="{FF2B5EF4-FFF2-40B4-BE49-F238E27FC236}">
                <a16:creationId xmlns:a16="http://schemas.microsoft.com/office/drawing/2014/main" id="{292F2423-20C4-A742-9B84-F548E82BA16B}"/>
              </a:ext>
            </a:extLst>
          </p:cNvPr>
          <p:cNvPicPr>
            <a:picLocks noChangeAspect="1"/>
          </p:cNvPicPr>
          <p:nvPr/>
        </p:nvPicPr>
        <p:blipFill>
          <a:blip r:embed="rId3"/>
          <a:stretch>
            <a:fillRect/>
          </a:stretch>
        </p:blipFill>
        <p:spPr>
          <a:xfrm>
            <a:off x="1029853" y="4221088"/>
            <a:ext cx="3033835" cy="2016224"/>
          </a:xfrm>
          <a:prstGeom prst="rect">
            <a:avLst/>
          </a:prstGeom>
        </p:spPr>
      </p:pic>
      <p:pic>
        <p:nvPicPr>
          <p:cNvPr id="10" name="图片 7">
            <a:extLst>
              <a:ext uri="{FF2B5EF4-FFF2-40B4-BE49-F238E27FC236}">
                <a16:creationId xmlns:a16="http://schemas.microsoft.com/office/drawing/2014/main" id="{770B91B4-CCF8-B549-AD98-B5F67464BB6E}"/>
              </a:ext>
            </a:extLst>
          </p:cNvPr>
          <p:cNvPicPr>
            <a:picLocks noChangeAspect="1"/>
          </p:cNvPicPr>
          <p:nvPr/>
        </p:nvPicPr>
        <p:blipFill>
          <a:blip r:embed="rId4"/>
          <a:stretch>
            <a:fillRect/>
          </a:stretch>
        </p:blipFill>
        <p:spPr>
          <a:xfrm>
            <a:off x="8480151" y="4242668"/>
            <a:ext cx="2710817" cy="1907521"/>
          </a:xfrm>
          <a:prstGeom prst="rect">
            <a:avLst/>
          </a:prstGeom>
        </p:spPr>
      </p:pic>
      <p:sp>
        <p:nvSpPr>
          <p:cNvPr id="11" name="文本框 1">
            <a:extLst>
              <a:ext uri="{FF2B5EF4-FFF2-40B4-BE49-F238E27FC236}">
                <a16:creationId xmlns:a16="http://schemas.microsoft.com/office/drawing/2014/main" id="{91358E0C-20CD-0642-A19C-41CB09304E27}"/>
              </a:ext>
            </a:extLst>
          </p:cNvPr>
          <p:cNvSpPr txBox="1">
            <a:spLocks noChangeArrowheads="1"/>
          </p:cNvSpPr>
          <p:nvPr/>
        </p:nvSpPr>
        <p:spPr bwMode="auto">
          <a:xfrm>
            <a:off x="8662721" y="5682734"/>
            <a:ext cx="25282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sz="3200">
                <a:solidFill>
                  <a:schemeClr val="tx1"/>
                </a:solidFill>
                <a:latin typeface="Arial" panose="020B0604020202090204" pitchFamily="34" charset="0"/>
                <a:ea typeface="宋体" pitchFamily="2" charset="-122"/>
              </a:defRPr>
            </a:lvl1pPr>
            <a:lvl2pPr marL="742950" indent="-285750">
              <a:spcBef>
                <a:spcPct val="20000"/>
              </a:spcBef>
              <a:buChar char="–"/>
              <a:defRPr sz="2800">
                <a:solidFill>
                  <a:schemeClr val="tx1"/>
                </a:solidFill>
                <a:latin typeface="Arial" panose="020B0604020202090204" pitchFamily="34" charset="0"/>
                <a:ea typeface="宋体" pitchFamily="2"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algn="ctr">
              <a:spcBef>
                <a:spcPct val="0"/>
              </a:spcBef>
              <a:buFontTx/>
              <a:buNone/>
            </a:pPr>
            <a:r>
              <a:rPr lang="en-US" altLang="zh-CN" sz="1400" b="1" dirty="0">
                <a:latin typeface="华文中宋" panose="02010600040101010101" pitchFamily="2" charset="-122"/>
                <a:ea typeface="华文中宋" panose="02010600040101010101" pitchFamily="2" charset="-122"/>
              </a:rPr>
              <a:t>Zhou, B. et al. (2015)</a:t>
            </a:r>
          </a:p>
        </p:txBody>
      </p:sp>
      <p:sp>
        <p:nvSpPr>
          <p:cNvPr id="12" name="文本框 1">
            <a:extLst>
              <a:ext uri="{FF2B5EF4-FFF2-40B4-BE49-F238E27FC236}">
                <a16:creationId xmlns:a16="http://schemas.microsoft.com/office/drawing/2014/main" id="{0D595802-5F48-8F4D-9555-3857B47C73B8}"/>
              </a:ext>
            </a:extLst>
          </p:cNvPr>
          <p:cNvSpPr txBox="1">
            <a:spLocks noChangeArrowheads="1"/>
          </p:cNvSpPr>
          <p:nvPr/>
        </p:nvSpPr>
        <p:spPr bwMode="auto">
          <a:xfrm>
            <a:off x="4681916" y="5661248"/>
            <a:ext cx="35200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sz="3200">
                <a:solidFill>
                  <a:schemeClr val="tx1"/>
                </a:solidFill>
                <a:latin typeface="Arial" panose="020B0604020202090204" pitchFamily="34" charset="0"/>
                <a:ea typeface="宋体" pitchFamily="2" charset="-122"/>
              </a:defRPr>
            </a:lvl1pPr>
            <a:lvl2pPr marL="742950" indent="-285750">
              <a:spcBef>
                <a:spcPct val="20000"/>
              </a:spcBef>
              <a:buChar char="–"/>
              <a:defRPr sz="2800">
                <a:solidFill>
                  <a:schemeClr val="tx1"/>
                </a:solidFill>
                <a:latin typeface="Arial" panose="020B0604020202090204" pitchFamily="34" charset="0"/>
                <a:ea typeface="宋体" pitchFamily="2"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algn="ctr">
              <a:spcBef>
                <a:spcPct val="0"/>
              </a:spcBef>
              <a:buFontTx/>
              <a:buNone/>
            </a:pPr>
            <a:r>
              <a:rPr lang="en-US" altLang="zh-CN" sz="1400" b="1" dirty="0">
                <a:latin typeface="华文中宋" panose="02010600040101010101" pitchFamily="2" charset="-122"/>
                <a:ea typeface="华文中宋" panose="02010600040101010101" pitchFamily="2" charset="-122"/>
              </a:rPr>
              <a:t>Cui, M. Y. et al. (2017)</a:t>
            </a:r>
          </a:p>
        </p:txBody>
      </p:sp>
      <p:graphicFrame>
        <p:nvGraphicFramePr>
          <p:cNvPr id="15" name="表格 2">
            <a:extLst>
              <a:ext uri="{FF2B5EF4-FFF2-40B4-BE49-F238E27FC236}">
                <a16:creationId xmlns:a16="http://schemas.microsoft.com/office/drawing/2014/main" id="{52C5523E-6366-284D-B91B-6FEF4816DFB2}"/>
              </a:ext>
            </a:extLst>
          </p:cNvPr>
          <p:cNvGraphicFramePr>
            <a:graphicFrameLocks noGrp="1"/>
          </p:cNvGraphicFramePr>
          <p:nvPr>
            <p:extLst>
              <p:ext uri="{D42A27DB-BD31-4B8C-83A1-F6EECF244321}">
                <p14:modId xmlns:p14="http://schemas.microsoft.com/office/powerpoint/2010/main" val="1033963478"/>
              </p:ext>
            </p:extLst>
          </p:nvPr>
        </p:nvGraphicFramePr>
        <p:xfrm>
          <a:off x="1035050" y="1588859"/>
          <a:ext cx="10188272" cy="2303331"/>
        </p:xfrm>
        <a:graphic>
          <a:graphicData uri="http://schemas.openxmlformats.org/drawingml/2006/table">
            <a:tbl>
              <a:tblPr/>
              <a:tblGrid>
                <a:gridCol w="530703">
                  <a:extLst>
                    <a:ext uri="{9D8B030D-6E8A-4147-A177-3AD203B41FA5}">
                      <a16:colId xmlns:a16="http://schemas.microsoft.com/office/drawing/2014/main" val="20000"/>
                    </a:ext>
                  </a:extLst>
                </a:gridCol>
                <a:gridCol w="2192055">
                  <a:extLst>
                    <a:ext uri="{9D8B030D-6E8A-4147-A177-3AD203B41FA5}">
                      <a16:colId xmlns:a16="http://schemas.microsoft.com/office/drawing/2014/main" val="3448059587"/>
                    </a:ext>
                  </a:extLst>
                </a:gridCol>
                <a:gridCol w="3444658">
                  <a:extLst>
                    <a:ext uri="{9D8B030D-6E8A-4147-A177-3AD203B41FA5}">
                      <a16:colId xmlns:a16="http://schemas.microsoft.com/office/drawing/2014/main" val="20001"/>
                    </a:ext>
                  </a:extLst>
                </a:gridCol>
                <a:gridCol w="1791222">
                  <a:extLst>
                    <a:ext uri="{9D8B030D-6E8A-4147-A177-3AD203B41FA5}">
                      <a16:colId xmlns:a16="http://schemas.microsoft.com/office/drawing/2014/main" val="20002"/>
                    </a:ext>
                  </a:extLst>
                </a:gridCol>
                <a:gridCol w="2229634">
                  <a:extLst>
                    <a:ext uri="{9D8B030D-6E8A-4147-A177-3AD203B41FA5}">
                      <a16:colId xmlns:a16="http://schemas.microsoft.com/office/drawing/2014/main" val="20003"/>
                    </a:ext>
                  </a:extLst>
                </a:gridCol>
              </a:tblGrid>
              <a:tr h="427831">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研究对象</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hMerge="1">
                  <a:txBody>
                    <a:bodyPr/>
                    <a:lstStyle/>
                    <a:p>
                      <a:endParaRPr lang="zh-CN" alt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探测现状</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不确定性</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疑似信号的能区</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0"/>
                  </a:ext>
                </a:extLst>
              </a:tr>
              <a:tr h="375100">
                <a:tc gridSpan="2">
                  <a:txBody>
                    <a:bodyPr/>
                    <a:lstStyle>
                      <a:lvl1pPr marL="0" algn="l" defTabSz="914400" rtl="0" eaLnBrk="0" latinLnBrk="0" hangingPunct="0">
                        <a:spcBef>
                          <a:spcPct val="100000"/>
                        </a:spcBef>
                        <a:defRPr sz="2000" kern="1200">
                          <a:solidFill>
                            <a:schemeClr val="tx1"/>
                          </a:solidFill>
                          <a:latin typeface="Arial" pitchFamily="34" charset="0"/>
                          <a:ea typeface="MS PGothic" pitchFamily="34" charset="-128"/>
                        </a:defRPr>
                      </a:lvl1pPr>
                      <a:lvl2pPr marL="742950" indent="-285750" algn="l" defTabSz="914400" rtl="0" eaLnBrk="0" latinLnBrk="0" hangingPunct="0">
                        <a:defRPr sz="1800" kern="1200">
                          <a:solidFill>
                            <a:schemeClr val="tx1"/>
                          </a:solidFill>
                          <a:latin typeface="Arial" pitchFamily="34" charset="0"/>
                          <a:ea typeface="MS PGothic" pitchFamily="34" charset="-128"/>
                        </a:defRPr>
                      </a:lvl2pPr>
                      <a:lvl3pPr marL="1143000" indent="-228600" algn="l" defTabSz="914400" rtl="0" eaLnBrk="0" latinLnBrk="0" hangingPunct="0">
                        <a:spcBef>
                          <a:spcPct val="40000"/>
                        </a:spcBef>
                        <a:buFont typeface="Arial" pitchFamily="34" charset="0"/>
                        <a:defRPr sz="1600" kern="1200">
                          <a:solidFill>
                            <a:schemeClr val="tx1"/>
                          </a:solidFill>
                          <a:latin typeface="Arial" pitchFamily="34" charset="0"/>
                          <a:ea typeface="MS PGothic" pitchFamily="34" charset="-128"/>
                        </a:defRPr>
                      </a:lvl3pPr>
                      <a:lvl4pPr marL="1600200" indent="-228600" algn="l" defTabSz="914400" rtl="0" eaLnBrk="0" latinLnBrk="0" hangingPunct="0">
                        <a:spcBef>
                          <a:spcPct val="25000"/>
                        </a:spcBef>
                        <a:defRPr sz="1400" kern="1200">
                          <a:solidFill>
                            <a:schemeClr val="tx1"/>
                          </a:solidFill>
                          <a:latin typeface="Arial" pitchFamily="34" charset="0"/>
                          <a:ea typeface="MS PGothic" pitchFamily="34" charset="-128"/>
                        </a:defRPr>
                      </a:lvl4pPr>
                      <a:lvl5pPr marL="2057400" indent="-228600" algn="l" defTabSz="914400" rtl="0" eaLnBrk="0" latinLnBrk="0" hangingPunct="0">
                        <a:spcBef>
                          <a:spcPct val="25000"/>
                        </a:spcBef>
                        <a:buFont typeface="Arial" pitchFamily="34" charset="0"/>
                        <a:defRPr sz="1200" kern="1200">
                          <a:solidFill>
                            <a:schemeClr val="tx1"/>
                          </a:solidFill>
                          <a:latin typeface="Arial" pitchFamily="34" charset="0"/>
                          <a:ea typeface="MS PGothic" pitchFamily="34" charset="-128"/>
                        </a:defRPr>
                      </a:lvl5pPr>
                      <a:lvl6pPr marL="2514600" indent="-228600" algn="l" defTabSz="9144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6pPr>
                      <a:lvl7pPr marL="2971800" indent="-228600" algn="l" defTabSz="9144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7pPr>
                      <a:lvl8pPr marL="3429000" indent="-228600" algn="l" defTabSz="9144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8pPr>
                      <a:lvl9pPr marL="3886200" indent="-228600" algn="l" defTabSz="9144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电子宇宙线</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hMerge="1">
                  <a:txBody>
                    <a:bodyPr/>
                    <a:lstStyle/>
                    <a:p>
                      <a:endParaRPr lang="zh-CN" alt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marL="0" algn="l" defTabSz="457200" rtl="0" eaLnBrk="0" latinLnBrk="0" hangingPunct="0">
                        <a:spcBef>
                          <a:spcPct val="100000"/>
                        </a:spcBef>
                        <a:defRPr sz="2000" kern="1200">
                          <a:solidFill>
                            <a:schemeClr val="tx1"/>
                          </a:solidFill>
                          <a:latin typeface="Arial" pitchFamily="34" charset="0"/>
                          <a:ea typeface="MS PGothic" pitchFamily="34" charset="-128"/>
                        </a:defRPr>
                      </a:lvl1pPr>
                      <a:lvl2pPr marL="742950" indent="-285750" algn="l" defTabSz="457200" rtl="0" eaLnBrk="0" latinLnBrk="0" hangingPunct="0">
                        <a:defRPr sz="1800" kern="1200">
                          <a:solidFill>
                            <a:schemeClr val="tx1"/>
                          </a:solidFill>
                          <a:latin typeface="Arial" pitchFamily="34" charset="0"/>
                          <a:ea typeface="MS PGothic" pitchFamily="34" charset="-128"/>
                        </a:defRPr>
                      </a:lvl2pPr>
                      <a:lvl3pPr marL="1143000" indent="-228600" algn="l" defTabSz="457200" rtl="0" eaLnBrk="0" latinLnBrk="0" hangingPunct="0">
                        <a:spcBef>
                          <a:spcPct val="40000"/>
                        </a:spcBef>
                        <a:buFont typeface="Arial" pitchFamily="34" charset="0"/>
                        <a:defRPr sz="1600" kern="1200">
                          <a:solidFill>
                            <a:schemeClr val="tx1"/>
                          </a:solidFill>
                          <a:latin typeface="Arial" pitchFamily="34" charset="0"/>
                          <a:ea typeface="MS PGothic" pitchFamily="34" charset="-128"/>
                        </a:defRPr>
                      </a:lvl3pPr>
                      <a:lvl4pPr marL="1600200" indent="-228600" algn="l" defTabSz="457200" rtl="0" eaLnBrk="0" latinLnBrk="0" hangingPunct="0">
                        <a:spcBef>
                          <a:spcPct val="25000"/>
                        </a:spcBef>
                        <a:defRPr sz="1400" kern="1200">
                          <a:solidFill>
                            <a:schemeClr val="tx1"/>
                          </a:solidFill>
                          <a:latin typeface="Arial" pitchFamily="34" charset="0"/>
                          <a:ea typeface="MS PGothic" pitchFamily="34" charset="-128"/>
                        </a:defRPr>
                      </a:lvl4pPr>
                      <a:lvl5pPr marL="2057400" indent="-228600" algn="l" defTabSz="457200" rtl="0" eaLnBrk="0" latinLnBrk="0" hangingPunct="0">
                        <a:spcBef>
                          <a:spcPct val="25000"/>
                        </a:spcBef>
                        <a:buFont typeface="Arial" pitchFamily="34" charset="0"/>
                        <a:defRPr sz="1200" kern="1200">
                          <a:solidFill>
                            <a:schemeClr val="tx1"/>
                          </a:solidFill>
                          <a:latin typeface="Arial" pitchFamily="34" charset="0"/>
                          <a:ea typeface="MS PGothic" pitchFamily="34" charset="-128"/>
                        </a:defRPr>
                      </a:lvl5pPr>
                      <a:lvl6pPr marL="25146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6pPr>
                      <a:lvl7pPr marL="29718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7pPr>
                      <a:lvl8pPr marL="34290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8pPr>
                      <a:lvl9pPr marL="38862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与宇宙线模型预言比有超出</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大</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err="1">
                          <a:ln>
                            <a:noFill/>
                          </a:ln>
                          <a:solidFill>
                            <a:srgbClr val="00FDFF"/>
                          </a:solidFill>
                          <a:effectLst/>
                          <a:latin typeface="SimHei" panose="02010609060101010101" pitchFamily="49" charset="-122"/>
                          <a:ea typeface="SimHei" panose="02010609060101010101" pitchFamily="49" charset="-122"/>
                          <a:cs typeface="Times New Roman" pitchFamily="18" charset="0"/>
                        </a:rPr>
                        <a:t>TeV</a:t>
                      </a:r>
                      <a:endPar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1"/>
                  </a:ext>
                </a:extLst>
              </a:tr>
              <a:tr h="375100">
                <a:tc gridSpan="2">
                  <a:txBody>
                    <a:bodyPr/>
                    <a:lstStyle/>
                    <a:p>
                      <a:r>
                        <a:rPr lang="zh-CN" altLang="en-US" sz="1800" b="0" dirty="0">
                          <a:solidFill>
                            <a:srgbClr val="00FDFF"/>
                          </a:solidFill>
                          <a:latin typeface="SimHei" panose="02010609060101010101" pitchFamily="49" charset="-122"/>
                          <a:ea typeface="SimHei" panose="02010609060101010101" pitchFamily="49" charset="-122"/>
                        </a:rPr>
                        <a:t>反质子宇宙线</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hMerge="1">
                  <a:txBody>
                    <a:bodyPr/>
                    <a:lstStyle/>
                    <a:p>
                      <a:endParaRPr lang="zh-CN" alt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marL="0" algn="l" defTabSz="457200" rtl="0" eaLnBrk="0" latinLnBrk="0" hangingPunct="0">
                        <a:spcBef>
                          <a:spcPct val="100000"/>
                        </a:spcBef>
                        <a:defRPr sz="2000" kern="1200">
                          <a:solidFill>
                            <a:schemeClr val="tx1"/>
                          </a:solidFill>
                          <a:latin typeface="Arial" pitchFamily="34" charset="0"/>
                          <a:ea typeface="MS PGothic" pitchFamily="34" charset="-128"/>
                        </a:defRPr>
                      </a:lvl1pPr>
                      <a:lvl2pPr marL="742950" indent="-285750" algn="l" defTabSz="457200" rtl="0" eaLnBrk="0" latinLnBrk="0" hangingPunct="0">
                        <a:defRPr sz="1800" kern="1200">
                          <a:solidFill>
                            <a:schemeClr val="tx1"/>
                          </a:solidFill>
                          <a:latin typeface="Arial" pitchFamily="34" charset="0"/>
                          <a:ea typeface="MS PGothic" pitchFamily="34" charset="-128"/>
                        </a:defRPr>
                      </a:lvl2pPr>
                      <a:lvl3pPr marL="1143000" indent="-228600" algn="l" defTabSz="457200" rtl="0" eaLnBrk="0" latinLnBrk="0" hangingPunct="0">
                        <a:spcBef>
                          <a:spcPct val="40000"/>
                        </a:spcBef>
                        <a:buFont typeface="Arial" pitchFamily="34" charset="0"/>
                        <a:defRPr sz="1600" kern="1200">
                          <a:solidFill>
                            <a:schemeClr val="tx1"/>
                          </a:solidFill>
                          <a:latin typeface="Arial" pitchFamily="34" charset="0"/>
                          <a:ea typeface="MS PGothic" pitchFamily="34" charset="-128"/>
                        </a:defRPr>
                      </a:lvl3pPr>
                      <a:lvl4pPr marL="1600200" indent="-228600" algn="l" defTabSz="457200" rtl="0" eaLnBrk="0" latinLnBrk="0" hangingPunct="0">
                        <a:spcBef>
                          <a:spcPct val="25000"/>
                        </a:spcBef>
                        <a:defRPr sz="1400" kern="1200">
                          <a:solidFill>
                            <a:schemeClr val="tx1"/>
                          </a:solidFill>
                          <a:latin typeface="Arial" pitchFamily="34" charset="0"/>
                          <a:ea typeface="MS PGothic" pitchFamily="34" charset="-128"/>
                        </a:defRPr>
                      </a:lvl4pPr>
                      <a:lvl5pPr marL="2057400" indent="-228600" algn="l" defTabSz="457200" rtl="0" eaLnBrk="0" latinLnBrk="0" hangingPunct="0">
                        <a:spcBef>
                          <a:spcPct val="25000"/>
                        </a:spcBef>
                        <a:buFont typeface="Arial" pitchFamily="34" charset="0"/>
                        <a:defRPr sz="1200" kern="1200">
                          <a:solidFill>
                            <a:schemeClr val="tx1"/>
                          </a:solidFill>
                          <a:latin typeface="Arial" pitchFamily="34" charset="0"/>
                          <a:ea typeface="MS PGothic" pitchFamily="34" charset="-128"/>
                        </a:defRPr>
                      </a:lvl5pPr>
                      <a:lvl6pPr marL="25146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6pPr>
                      <a:lvl7pPr marL="29718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7pPr>
                      <a:lvl8pPr marL="34290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8pPr>
                      <a:lvl9pPr marL="38862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AMS-02</a:t>
                      </a: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数据中似乎有超出</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大</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GeV</a:t>
                      </a:r>
                      <a:endPar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2"/>
                  </a:ext>
                </a:extLst>
              </a:tr>
              <a:tr h="375100">
                <a:tc rowSpan="3">
                  <a:txBody>
                    <a:bodyPr/>
                    <a:lstStyle/>
                    <a:p>
                      <a:pPr algn="ctr"/>
                      <a:r>
                        <a:rPr lang="zh-CN" altLang="en-US" dirty="0">
                          <a:solidFill>
                            <a:srgbClr val="FFFF00"/>
                          </a:solidFill>
                          <a:latin typeface="SimHei" panose="02010609060101010101" pitchFamily="49" charset="-122"/>
                          <a:ea typeface="SimHei" panose="02010609060101010101" pitchFamily="49" charset="-122"/>
                        </a:rPr>
                        <a:t>伽马射线</a:t>
                      </a:r>
                      <a:endParaRPr lang="en-US" dirty="0">
                        <a:solidFill>
                          <a:srgbClr val="FFFF00"/>
                        </a:solidFill>
                        <a:latin typeface="SimHei" panose="02010609060101010101" pitchFamily="49" charset="-122"/>
                        <a:ea typeface="SimHei" panose="02010609060101010101" pitchFamily="49" charset="-122"/>
                      </a:endParaRPr>
                    </a:p>
                  </a:txBody>
                  <a:tcPr marT="45710" marB="45710" vert="eaVert"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r>
                        <a:rPr lang="zh-CN" altLang="en-US" sz="1800" b="0" dirty="0">
                          <a:solidFill>
                            <a:srgbClr val="00FDFF"/>
                          </a:solidFill>
                          <a:latin typeface="SimHei" panose="02010609060101010101" pitchFamily="49" charset="-122"/>
                          <a:ea typeface="SimHei" panose="02010609060101010101" pitchFamily="49" charset="-122"/>
                        </a:rPr>
                        <a:t>银心</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marL="0" algn="l" defTabSz="457200" rtl="0" eaLnBrk="0" latinLnBrk="0" hangingPunct="0">
                        <a:spcBef>
                          <a:spcPct val="100000"/>
                        </a:spcBef>
                        <a:defRPr sz="2000" kern="1200">
                          <a:solidFill>
                            <a:schemeClr val="tx1"/>
                          </a:solidFill>
                          <a:latin typeface="Arial" pitchFamily="34" charset="0"/>
                          <a:ea typeface="MS PGothic" pitchFamily="34" charset="-128"/>
                        </a:defRPr>
                      </a:lvl1pPr>
                      <a:lvl2pPr marL="742950" indent="-285750" algn="l" defTabSz="457200" rtl="0" eaLnBrk="0" latinLnBrk="0" hangingPunct="0">
                        <a:defRPr sz="1800" kern="1200">
                          <a:solidFill>
                            <a:schemeClr val="tx1"/>
                          </a:solidFill>
                          <a:latin typeface="Arial" pitchFamily="34" charset="0"/>
                          <a:ea typeface="MS PGothic" pitchFamily="34" charset="-128"/>
                        </a:defRPr>
                      </a:lvl2pPr>
                      <a:lvl3pPr marL="1143000" indent="-228600" algn="l" defTabSz="457200" rtl="0" eaLnBrk="0" latinLnBrk="0" hangingPunct="0">
                        <a:spcBef>
                          <a:spcPct val="40000"/>
                        </a:spcBef>
                        <a:buFont typeface="Arial" pitchFamily="34" charset="0"/>
                        <a:defRPr sz="1600" kern="1200">
                          <a:solidFill>
                            <a:schemeClr val="tx1"/>
                          </a:solidFill>
                          <a:latin typeface="Arial" pitchFamily="34" charset="0"/>
                          <a:ea typeface="MS PGothic" pitchFamily="34" charset="-128"/>
                        </a:defRPr>
                      </a:lvl3pPr>
                      <a:lvl4pPr marL="1600200" indent="-228600" algn="l" defTabSz="457200" rtl="0" eaLnBrk="0" latinLnBrk="0" hangingPunct="0">
                        <a:spcBef>
                          <a:spcPct val="25000"/>
                        </a:spcBef>
                        <a:defRPr sz="1400" kern="1200">
                          <a:solidFill>
                            <a:schemeClr val="tx1"/>
                          </a:solidFill>
                          <a:latin typeface="Arial" pitchFamily="34" charset="0"/>
                          <a:ea typeface="MS PGothic" pitchFamily="34" charset="-128"/>
                        </a:defRPr>
                      </a:lvl4pPr>
                      <a:lvl5pPr marL="2057400" indent="-228600" algn="l" defTabSz="457200" rtl="0" eaLnBrk="0" latinLnBrk="0" hangingPunct="0">
                        <a:spcBef>
                          <a:spcPct val="25000"/>
                        </a:spcBef>
                        <a:buFont typeface="Arial" pitchFamily="34" charset="0"/>
                        <a:defRPr sz="1200" kern="1200">
                          <a:solidFill>
                            <a:schemeClr val="tx1"/>
                          </a:solidFill>
                          <a:latin typeface="Arial" pitchFamily="34" charset="0"/>
                          <a:ea typeface="MS PGothic" pitchFamily="34" charset="-128"/>
                        </a:defRPr>
                      </a:lvl5pPr>
                      <a:lvl6pPr marL="25146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6pPr>
                      <a:lvl7pPr marL="29718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7pPr>
                      <a:lvl8pPr marL="34290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8pPr>
                      <a:lvl9pPr marL="3886200" indent="-228600" algn="l" defTabSz="457200" rtl="0" eaLnBrk="0" fontAlgn="base" latinLnBrk="0" hangingPunct="0">
                        <a:spcBef>
                          <a:spcPct val="25000"/>
                        </a:spcBef>
                        <a:spcAft>
                          <a:spcPct val="0"/>
                        </a:spcAft>
                        <a:buFont typeface="Arial" pitchFamily="34" charset="0"/>
                        <a:defRPr sz="1200" kern="12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存在重要的</a:t>
                      </a:r>
                      <a:r>
                        <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GeV</a:t>
                      </a: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超出</a:t>
                      </a:r>
                      <a:endPar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大</a:t>
                      </a:r>
                      <a:endPar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FF00"/>
                          </a:solidFill>
                          <a:effectLst/>
                          <a:latin typeface="SimHei" panose="02010609060101010101" pitchFamily="49" charset="-122"/>
                          <a:ea typeface="SimHei" panose="02010609060101010101" pitchFamily="49" charset="-122"/>
                          <a:cs typeface="Times New Roman" pitchFamily="18" charset="0"/>
                        </a:rPr>
                        <a:t>GeV</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3"/>
                  </a:ext>
                </a:extLst>
              </a:tr>
              <a:tr h="375100">
                <a:tc vMerge="1">
                  <a:txBody>
                    <a:bodyPr/>
                    <a:lstStyle/>
                    <a:p>
                      <a:endParaRPr lang="zh-CN" altLang="en-US" sz="1600" b="1" dirty="0">
                        <a:solidFill>
                          <a:schemeClr val="tx1"/>
                        </a:solidFill>
                        <a:latin typeface="宋体" panose="02010600030101010101" pitchFamily="2" charset="-122"/>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r>
                        <a:rPr lang="zh-CN" altLang="en-US" sz="1800" b="0" dirty="0">
                          <a:solidFill>
                            <a:srgbClr val="00FDFF"/>
                          </a:solidFill>
                          <a:latin typeface="SimHei" panose="02010609060101010101" pitchFamily="49" charset="-122"/>
                          <a:ea typeface="SimHei" panose="02010609060101010101" pitchFamily="49" charset="-122"/>
                        </a:rPr>
                        <a:t>矮星系</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个别近源有微弱的信号</a:t>
                      </a:r>
                      <a:endPar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较小</a:t>
                      </a:r>
                      <a:endPar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FF00"/>
                          </a:solidFill>
                          <a:effectLst/>
                          <a:latin typeface="SimHei" panose="02010609060101010101" pitchFamily="49" charset="-122"/>
                          <a:ea typeface="SimHei" panose="02010609060101010101" pitchFamily="49" charset="-122"/>
                          <a:cs typeface="Times New Roman" pitchFamily="18" charset="0"/>
                        </a:rPr>
                        <a:t>GeV</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4"/>
                  </a:ext>
                </a:extLst>
              </a:tr>
              <a:tr h="375100">
                <a:tc vMerge="1">
                  <a:txBody>
                    <a:bodyPr/>
                    <a:lstStyle/>
                    <a:p>
                      <a:endParaRPr lang="zh-CN" altLang="en-US" sz="1800" b="1" dirty="0">
                        <a:solidFill>
                          <a:srgbClr val="FF0000"/>
                        </a:solidFill>
                        <a:latin typeface="宋体" panose="02010600030101010101" pitchFamily="2" charset="-122"/>
                        <a:ea typeface="宋体" panose="02010600030101010101" pitchFamily="2" charset="-122"/>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r>
                        <a:rPr lang="zh-CN" altLang="en-US" sz="1800" b="0" dirty="0">
                          <a:solidFill>
                            <a:srgbClr val="00FDFF"/>
                          </a:solidFill>
                          <a:latin typeface="SimHei" panose="02010609060101010101" pitchFamily="49" charset="-122"/>
                          <a:ea typeface="SimHei" panose="02010609060101010101" pitchFamily="49" charset="-122"/>
                        </a:rPr>
                        <a:t>（超）星系团</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少数源的集合有疑似信号</a:t>
                      </a:r>
                      <a:endPar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rPr>
                        <a:t>大</a:t>
                      </a:r>
                      <a:endParaRPr kumimoji="0" lang="en-US" altLang="zh-CN" sz="1800" b="0" i="0" u="none" strike="noStrike" cap="none" normalizeH="0" baseline="0" dirty="0">
                        <a:ln>
                          <a:noFill/>
                        </a:ln>
                        <a:solidFill>
                          <a:srgbClr val="00FDFF"/>
                        </a:solidFill>
                        <a:effectLst/>
                        <a:latin typeface="SimHei" panose="02010609060101010101" pitchFamily="49" charset="-122"/>
                        <a:ea typeface="SimHei" panose="02010609060101010101" pitchFamily="49" charset="-122"/>
                        <a:cs typeface="Times New Roman"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FF00"/>
                          </a:solidFill>
                          <a:effectLst/>
                          <a:latin typeface="SimHei" panose="02010609060101010101" pitchFamily="49" charset="-122"/>
                          <a:ea typeface="SimHei" panose="02010609060101010101" pitchFamily="49" charset="-122"/>
                          <a:cs typeface="Times New Roman" pitchFamily="18" charset="0"/>
                        </a:rPr>
                        <a:t>10s GeV</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06552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08D2-A22C-7044-A21D-C29EED274FC3}"/>
              </a:ext>
            </a:extLst>
          </p:cNvPr>
          <p:cNvSpPr>
            <a:spLocks noGrp="1"/>
          </p:cNvSpPr>
          <p:nvPr>
            <p:ph type="title"/>
          </p:nvPr>
        </p:nvSpPr>
        <p:spPr/>
        <p:txBody>
          <a:bodyPr/>
          <a:lstStyle/>
          <a:p>
            <a:r>
              <a:rPr kumimoji="1" lang="zh-CN" altLang="en-US" dirty="0"/>
              <a:t>伽马射线探测暗物质的最佳区域</a:t>
            </a:r>
            <a:endParaRPr lang="en-US" dirty="0"/>
          </a:p>
        </p:txBody>
      </p:sp>
      <p:sp>
        <p:nvSpPr>
          <p:cNvPr id="3" name="Date Placeholder 2">
            <a:extLst>
              <a:ext uri="{FF2B5EF4-FFF2-40B4-BE49-F238E27FC236}">
                <a16:creationId xmlns:a16="http://schemas.microsoft.com/office/drawing/2014/main" id="{62396126-A0E2-5E4B-9500-DED920573EA7}"/>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E471C12E-08A4-1840-889B-12ABD16FB190}"/>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836BF282-4ECE-1A4C-AA8C-181E7272BAB8}"/>
              </a:ext>
            </a:extLst>
          </p:cNvPr>
          <p:cNvSpPr>
            <a:spLocks noGrp="1"/>
          </p:cNvSpPr>
          <p:nvPr>
            <p:ph type="sldNum" sz="quarter" idx="12"/>
          </p:nvPr>
        </p:nvSpPr>
        <p:spPr/>
        <p:txBody>
          <a:bodyPr/>
          <a:lstStyle/>
          <a:p>
            <a:fld id="{0BDC58B8-C3E4-5642-B659-6F7CE6848348}" type="slidenum">
              <a:rPr lang="en-US" smtClean="0"/>
              <a:t>43</a:t>
            </a:fld>
            <a:endParaRPr lang="en-US"/>
          </a:p>
        </p:txBody>
      </p:sp>
      <p:pic>
        <p:nvPicPr>
          <p:cNvPr id="6" name="Picture 5">
            <a:extLst>
              <a:ext uri="{FF2B5EF4-FFF2-40B4-BE49-F238E27FC236}">
                <a16:creationId xmlns:a16="http://schemas.microsoft.com/office/drawing/2014/main" id="{1633CE3E-FE86-D74F-BE2D-9A96B5DB76E7}"/>
              </a:ext>
            </a:extLst>
          </p:cNvPr>
          <p:cNvPicPr>
            <a:picLocks noChangeAspect="1"/>
          </p:cNvPicPr>
          <p:nvPr/>
        </p:nvPicPr>
        <p:blipFill>
          <a:blip r:embed="rId2"/>
          <a:stretch>
            <a:fillRect/>
          </a:stretch>
        </p:blipFill>
        <p:spPr>
          <a:xfrm>
            <a:off x="1688092" y="1412776"/>
            <a:ext cx="8824160" cy="4896544"/>
          </a:xfrm>
          <a:prstGeom prst="rect">
            <a:avLst/>
          </a:prstGeom>
        </p:spPr>
      </p:pic>
      <p:sp>
        <p:nvSpPr>
          <p:cNvPr id="7" name="Rounded Rectangle 6">
            <a:extLst>
              <a:ext uri="{FF2B5EF4-FFF2-40B4-BE49-F238E27FC236}">
                <a16:creationId xmlns:a16="http://schemas.microsoft.com/office/drawing/2014/main" id="{8317A530-8E71-3C4E-B7DD-9BC833E0C6C7}"/>
              </a:ext>
            </a:extLst>
          </p:cNvPr>
          <p:cNvSpPr/>
          <p:nvPr/>
        </p:nvSpPr>
        <p:spPr bwMode="auto">
          <a:xfrm>
            <a:off x="1676768" y="1431224"/>
            <a:ext cx="2623204" cy="1277696"/>
          </a:xfrm>
          <a:prstGeom prst="roundRect">
            <a:avLst/>
          </a:prstGeom>
          <a:noFill/>
          <a:ln w="635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sym typeface="Arial" panose="020B0604020202020204" pitchFamily="34" charset="0"/>
            </a:endParaRPr>
          </a:p>
        </p:txBody>
      </p:sp>
      <p:sp>
        <p:nvSpPr>
          <p:cNvPr id="8" name="Rounded Rectangle 7">
            <a:extLst>
              <a:ext uri="{FF2B5EF4-FFF2-40B4-BE49-F238E27FC236}">
                <a16:creationId xmlns:a16="http://schemas.microsoft.com/office/drawing/2014/main" id="{7877FCF4-6548-6A48-95D6-655D60FF48E4}"/>
              </a:ext>
            </a:extLst>
          </p:cNvPr>
          <p:cNvSpPr/>
          <p:nvPr/>
        </p:nvSpPr>
        <p:spPr bwMode="auto">
          <a:xfrm>
            <a:off x="4462998" y="1312890"/>
            <a:ext cx="3365365" cy="1180006"/>
          </a:xfrm>
          <a:prstGeom prst="roundRect">
            <a:avLst/>
          </a:prstGeom>
          <a:noFill/>
          <a:ln w="635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sym typeface="Arial" panose="020B0604020202020204" pitchFamily="34" charset="0"/>
            </a:endParaRPr>
          </a:p>
        </p:txBody>
      </p:sp>
      <p:sp>
        <p:nvSpPr>
          <p:cNvPr id="9" name="Rounded Rectangle 8">
            <a:extLst>
              <a:ext uri="{FF2B5EF4-FFF2-40B4-BE49-F238E27FC236}">
                <a16:creationId xmlns:a16="http://schemas.microsoft.com/office/drawing/2014/main" id="{1DA8C861-A73C-6D43-BF65-1F4CE6279722}"/>
              </a:ext>
            </a:extLst>
          </p:cNvPr>
          <p:cNvSpPr/>
          <p:nvPr/>
        </p:nvSpPr>
        <p:spPr bwMode="auto">
          <a:xfrm>
            <a:off x="4774971" y="5013520"/>
            <a:ext cx="2405322" cy="1395686"/>
          </a:xfrm>
          <a:prstGeom prst="roundRect">
            <a:avLst/>
          </a:prstGeom>
          <a:noFill/>
          <a:ln w="635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0801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6F3F-BEDC-A949-A46B-FBF1BAB17444}"/>
              </a:ext>
            </a:extLst>
          </p:cNvPr>
          <p:cNvSpPr>
            <a:spLocks noGrp="1"/>
          </p:cNvSpPr>
          <p:nvPr>
            <p:ph type="title"/>
          </p:nvPr>
        </p:nvSpPr>
        <p:spPr/>
        <p:txBody>
          <a:bodyPr/>
          <a:lstStyle/>
          <a:p>
            <a:r>
              <a:rPr lang="zh-CN" altLang="en-US" dirty="0"/>
              <a:t>银心</a:t>
            </a:r>
            <a:r>
              <a:rPr lang="en-US" altLang="zh-CN" dirty="0"/>
              <a:t>GeV</a:t>
            </a:r>
            <a:r>
              <a:rPr lang="zh-CN" altLang="en-US" dirty="0"/>
              <a:t>超、反质子疑似超、矮星系超？</a:t>
            </a:r>
            <a:endParaRPr lang="en-US" dirty="0"/>
          </a:p>
        </p:txBody>
      </p:sp>
      <p:sp>
        <p:nvSpPr>
          <p:cNvPr id="3" name="Date Placeholder 2">
            <a:extLst>
              <a:ext uri="{FF2B5EF4-FFF2-40B4-BE49-F238E27FC236}">
                <a16:creationId xmlns:a16="http://schemas.microsoft.com/office/drawing/2014/main" id="{1C0536E7-C47D-1643-A9B7-13ADDC76695C}"/>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FF94153C-B122-E545-8B2A-78077A1AFFE3}"/>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8301094F-BEB5-D146-9356-498C7E5D4786}"/>
              </a:ext>
            </a:extLst>
          </p:cNvPr>
          <p:cNvSpPr>
            <a:spLocks noGrp="1"/>
          </p:cNvSpPr>
          <p:nvPr>
            <p:ph type="sldNum" sz="quarter" idx="12"/>
          </p:nvPr>
        </p:nvSpPr>
        <p:spPr/>
        <p:txBody>
          <a:bodyPr/>
          <a:lstStyle/>
          <a:p>
            <a:fld id="{0BDC58B8-C3E4-5642-B659-6F7CE6848348}" type="slidenum">
              <a:rPr lang="en-US" smtClean="0"/>
              <a:t>44</a:t>
            </a:fld>
            <a:endParaRPr lang="en-US"/>
          </a:p>
        </p:txBody>
      </p:sp>
      <p:pic>
        <p:nvPicPr>
          <p:cNvPr id="6" name="图片 8">
            <a:extLst>
              <a:ext uri="{FF2B5EF4-FFF2-40B4-BE49-F238E27FC236}">
                <a16:creationId xmlns:a16="http://schemas.microsoft.com/office/drawing/2014/main" id="{66A83DB4-7B2C-3642-8874-97C2614C72E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528"/>
          <a:stretch/>
        </p:blipFill>
        <p:spPr>
          <a:xfrm>
            <a:off x="1450934" y="3020347"/>
            <a:ext cx="2168662" cy="1800201"/>
          </a:xfrm>
          <a:prstGeom prst="rect">
            <a:avLst/>
          </a:prstGeom>
        </p:spPr>
      </p:pic>
      <p:pic>
        <p:nvPicPr>
          <p:cNvPr id="7" name="图片 9">
            <a:extLst>
              <a:ext uri="{FF2B5EF4-FFF2-40B4-BE49-F238E27FC236}">
                <a16:creationId xmlns:a16="http://schemas.microsoft.com/office/drawing/2014/main" id="{67AB5256-F8C8-0E4C-B1CB-44D745D04972}"/>
              </a:ext>
            </a:extLst>
          </p:cNvPr>
          <p:cNvPicPr>
            <a:picLocks noChangeAspect="1"/>
          </p:cNvPicPr>
          <p:nvPr/>
        </p:nvPicPr>
        <p:blipFill>
          <a:blip r:embed="rId3"/>
          <a:stretch>
            <a:fillRect/>
          </a:stretch>
        </p:blipFill>
        <p:spPr>
          <a:xfrm>
            <a:off x="4997099" y="1284505"/>
            <a:ext cx="2197692" cy="1633217"/>
          </a:xfrm>
          <a:prstGeom prst="rect">
            <a:avLst/>
          </a:prstGeom>
        </p:spPr>
      </p:pic>
      <p:pic>
        <p:nvPicPr>
          <p:cNvPr id="8" name="图片 10">
            <a:extLst>
              <a:ext uri="{FF2B5EF4-FFF2-40B4-BE49-F238E27FC236}">
                <a16:creationId xmlns:a16="http://schemas.microsoft.com/office/drawing/2014/main" id="{A3BA6CA3-7DD5-1C42-A4B3-158096624870}"/>
              </a:ext>
            </a:extLst>
          </p:cNvPr>
          <p:cNvPicPr>
            <a:picLocks noChangeAspect="1"/>
          </p:cNvPicPr>
          <p:nvPr/>
        </p:nvPicPr>
        <p:blipFill>
          <a:blip r:embed="rId4"/>
          <a:stretch>
            <a:fillRect/>
          </a:stretch>
        </p:blipFill>
        <p:spPr>
          <a:xfrm>
            <a:off x="5015295" y="2953947"/>
            <a:ext cx="2197692" cy="1656947"/>
          </a:xfrm>
          <a:prstGeom prst="rect">
            <a:avLst/>
          </a:prstGeom>
        </p:spPr>
      </p:pic>
      <p:sp>
        <p:nvSpPr>
          <p:cNvPr id="9" name="右箭头 11">
            <a:extLst>
              <a:ext uri="{FF2B5EF4-FFF2-40B4-BE49-F238E27FC236}">
                <a16:creationId xmlns:a16="http://schemas.microsoft.com/office/drawing/2014/main" id="{03CF729E-D296-594A-936F-D44C7077F3F9}"/>
              </a:ext>
            </a:extLst>
          </p:cNvPr>
          <p:cNvSpPr/>
          <p:nvPr/>
        </p:nvSpPr>
        <p:spPr>
          <a:xfrm rot="19800000">
            <a:off x="3866632" y="2205664"/>
            <a:ext cx="792088" cy="576064"/>
          </a:xfrm>
          <a:prstGeom prst="rightArrow">
            <a:avLst/>
          </a:prstGeom>
          <a:noFill/>
          <a:ln>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6D6FF"/>
              </a:solidFill>
            </a:endParaRPr>
          </a:p>
        </p:txBody>
      </p:sp>
      <p:sp>
        <p:nvSpPr>
          <p:cNvPr id="10" name="右箭头 12">
            <a:extLst>
              <a:ext uri="{FF2B5EF4-FFF2-40B4-BE49-F238E27FC236}">
                <a16:creationId xmlns:a16="http://schemas.microsoft.com/office/drawing/2014/main" id="{5C11983A-721B-084D-809B-ED0F0ABA29CF}"/>
              </a:ext>
            </a:extLst>
          </p:cNvPr>
          <p:cNvSpPr/>
          <p:nvPr/>
        </p:nvSpPr>
        <p:spPr>
          <a:xfrm rot="1800000">
            <a:off x="3851019" y="4976872"/>
            <a:ext cx="742382" cy="576064"/>
          </a:xfrm>
          <a:prstGeom prst="rightArrow">
            <a:avLst/>
          </a:prstGeom>
          <a:noFill/>
          <a:ln>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6D6FF"/>
              </a:solidFill>
            </a:endParaRPr>
          </a:p>
        </p:txBody>
      </p:sp>
      <p:sp>
        <p:nvSpPr>
          <p:cNvPr id="11" name="文本框 1">
            <a:extLst>
              <a:ext uri="{FF2B5EF4-FFF2-40B4-BE49-F238E27FC236}">
                <a16:creationId xmlns:a16="http://schemas.microsoft.com/office/drawing/2014/main" id="{BCA4AF37-633F-5B4C-85E9-08028308325D}"/>
              </a:ext>
            </a:extLst>
          </p:cNvPr>
          <p:cNvSpPr txBox="1">
            <a:spLocks noChangeArrowheads="1"/>
          </p:cNvSpPr>
          <p:nvPr/>
        </p:nvSpPr>
        <p:spPr bwMode="auto">
          <a:xfrm>
            <a:off x="4997099" y="2216697"/>
            <a:ext cx="2304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q"/>
              <a:defRPr sz="3200">
                <a:solidFill>
                  <a:schemeClr val="tx1"/>
                </a:solidFill>
                <a:latin typeface="Arial" pitchFamily="34" charset="0"/>
                <a:ea typeface="宋体" pitchFamily="2" charset="-122"/>
              </a:defRPr>
            </a:lvl1pPr>
            <a:lvl2pPr marL="742950" indent="-285750">
              <a:spcBef>
                <a:spcPct val="20000"/>
              </a:spcBef>
              <a:buChar char="–"/>
              <a:defRPr sz="2800">
                <a:solidFill>
                  <a:schemeClr val="tx1"/>
                </a:solidFill>
                <a:latin typeface="Arial" pitchFamily="34" charset="0"/>
                <a:ea typeface="宋体" pitchFamily="2" charset="-122"/>
              </a:defRPr>
            </a:lvl2pPr>
            <a:lvl3pPr marL="1143000" indent="-228600">
              <a:spcBef>
                <a:spcPct val="20000"/>
              </a:spcBef>
              <a:buChar char="•"/>
              <a:defRPr sz="2400">
                <a:solidFill>
                  <a:schemeClr val="tx1"/>
                </a:solidFill>
                <a:latin typeface="Arial" pitchFamily="34" charset="0"/>
                <a:ea typeface="宋体" pitchFamily="2" charset="-122"/>
              </a:defRPr>
            </a:lvl3pPr>
            <a:lvl4pPr marL="1600200" indent="-228600">
              <a:spcBef>
                <a:spcPct val="20000"/>
              </a:spcBef>
              <a:buChar char="–"/>
              <a:defRPr sz="2000">
                <a:solidFill>
                  <a:schemeClr val="tx1"/>
                </a:solidFill>
                <a:latin typeface="Arial" pitchFamily="34" charset="0"/>
                <a:ea typeface="宋体" pitchFamily="2" charset="-122"/>
              </a:defRPr>
            </a:lvl4pPr>
            <a:lvl5pPr marL="2057400" indent="-22860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a:spcBef>
                <a:spcPct val="0"/>
              </a:spcBef>
              <a:buFontTx/>
              <a:buNone/>
            </a:pPr>
            <a:r>
              <a:rPr lang="en-US" altLang="zh-CN" sz="1200" b="1" dirty="0">
                <a:solidFill>
                  <a:srgbClr val="0000CB"/>
                </a:solidFill>
                <a:latin typeface="华文中宋" pitchFamily="2" charset="-122"/>
                <a:ea typeface="华文中宋" pitchFamily="2" charset="-122"/>
              </a:rPr>
              <a:t>Zhou, B. et al. (2015)</a:t>
            </a:r>
          </a:p>
        </p:txBody>
      </p:sp>
      <p:sp>
        <p:nvSpPr>
          <p:cNvPr id="12" name="文本框 1">
            <a:extLst>
              <a:ext uri="{FF2B5EF4-FFF2-40B4-BE49-F238E27FC236}">
                <a16:creationId xmlns:a16="http://schemas.microsoft.com/office/drawing/2014/main" id="{BF5F7A5B-4C76-5846-A130-3046FDD5D64A}"/>
              </a:ext>
            </a:extLst>
          </p:cNvPr>
          <p:cNvSpPr txBox="1">
            <a:spLocks noChangeArrowheads="1"/>
          </p:cNvSpPr>
          <p:nvPr/>
        </p:nvSpPr>
        <p:spPr bwMode="auto">
          <a:xfrm>
            <a:off x="5108318" y="3865857"/>
            <a:ext cx="20500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q"/>
              <a:defRPr sz="3200">
                <a:solidFill>
                  <a:schemeClr val="tx1"/>
                </a:solidFill>
                <a:latin typeface="Arial" pitchFamily="34" charset="0"/>
                <a:ea typeface="宋体" pitchFamily="2" charset="-122"/>
              </a:defRPr>
            </a:lvl1pPr>
            <a:lvl2pPr marL="742950" indent="-285750">
              <a:spcBef>
                <a:spcPct val="20000"/>
              </a:spcBef>
              <a:buChar char="–"/>
              <a:defRPr sz="2800">
                <a:solidFill>
                  <a:schemeClr val="tx1"/>
                </a:solidFill>
                <a:latin typeface="Arial" pitchFamily="34" charset="0"/>
                <a:ea typeface="宋体" pitchFamily="2" charset="-122"/>
              </a:defRPr>
            </a:lvl2pPr>
            <a:lvl3pPr marL="1143000" indent="-228600">
              <a:spcBef>
                <a:spcPct val="20000"/>
              </a:spcBef>
              <a:buChar char="•"/>
              <a:defRPr sz="2400">
                <a:solidFill>
                  <a:schemeClr val="tx1"/>
                </a:solidFill>
                <a:latin typeface="Arial" pitchFamily="34" charset="0"/>
                <a:ea typeface="宋体" pitchFamily="2" charset="-122"/>
              </a:defRPr>
            </a:lvl3pPr>
            <a:lvl4pPr marL="1600200" indent="-228600">
              <a:spcBef>
                <a:spcPct val="20000"/>
              </a:spcBef>
              <a:buChar char="–"/>
              <a:defRPr sz="2000">
                <a:solidFill>
                  <a:schemeClr val="tx1"/>
                </a:solidFill>
                <a:latin typeface="Arial" pitchFamily="34" charset="0"/>
                <a:ea typeface="宋体" pitchFamily="2" charset="-122"/>
              </a:defRPr>
            </a:lvl4pPr>
            <a:lvl5pPr marL="2057400" indent="-22860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a:spcBef>
                <a:spcPct val="0"/>
              </a:spcBef>
              <a:buFontTx/>
              <a:buNone/>
            </a:pPr>
            <a:r>
              <a:rPr lang="en-US" altLang="zh-CN" sz="1200" b="1" dirty="0">
                <a:solidFill>
                  <a:srgbClr val="0000CB"/>
                </a:solidFill>
                <a:latin typeface="华文中宋" pitchFamily="2" charset="-122"/>
                <a:ea typeface="华文中宋" pitchFamily="2" charset="-122"/>
              </a:rPr>
              <a:t>Cui, M. Y. et al. (2017)</a:t>
            </a:r>
          </a:p>
        </p:txBody>
      </p:sp>
      <p:pic>
        <p:nvPicPr>
          <p:cNvPr id="13" name="图片 15">
            <a:extLst>
              <a:ext uri="{FF2B5EF4-FFF2-40B4-BE49-F238E27FC236}">
                <a16:creationId xmlns:a16="http://schemas.microsoft.com/office/drawing/2014/main" id="{FE53C92E-AA96-074A-86EB-9F24DEF1AA84}"/>
              </a:ext>
            </a:extLst>
          </p:cNvPr>
          <p:cNvPicPr>
            <a:picLocks noChangeAspect="1"/>
          </p:cNvPicPr>
          <p:nvPr/>
        </p:nvPicPr>
        <p:blipFill>
          <a:blip r:embed="rId5"/>
          <a:stretch>
            <a:fillRect/>
          </a:stretch>
        </p:blipFill>
        <p:spPr>
          <a:xfrm>
            <a:off x="7602239" y="2970243"/>
            <a:ext cx="2046285" cy="1605441"/>
          </a:xfrm>
          <a:prstGeom prst="rect">
            <a:avLst/>
          </a:prstGeom>
        </p:spPr>
      </p:pic>
      <p:sp>
        <p:nvSpPr>
          <p:cNvPr id="14" name="矩形 16">
            <a:extLst>
              <a:ext uri="{FF2B5EF4-FFF2-40B4-BE49-F238E27FC236}">
                <a16:creationId xmlns:a16="http://schemas.microsoft.com/office/drawing/2014/main" id="{2EB0CF8A-DBD6-3D47-814D-755AFD7AD6E5}"/>
              </a:ext>
            </a:extLst>
          </p:cNvPr>
          <p:cNvSpPr/>
          <p:nvPr/>
        </p:nvSpPr>
        <p:spPr>
          <a:xfrm>
            <a:off x="7386178" y="4587975"/>
            <a:ext cx="2718161" cy="461665"/>
          </a:xfrm>
          <a:prstGeom prst="rect">
            <a:avLst/>
          </a:prstGeom>
        </p:spPr>
        <p:txBody>
          <a:bodyPr wrap="square">
            <a:spAutoFit/>
          </a:bodyPr>
          <a:lstStyle/>
          <a:p>
            <a:pPr algn="ctr">
              <a:spcBef>
                <a:spcPct val="0"/>
              </a:spcBef>
            </a:pPr>
            <a:r>
              <a:rPr lang="en-US" altLang="zh-CN" sz="1200" b="1" dirty="0">
                <a:solidFill>
                  <a:srgbClr val="76D6FF"/>
                </a:solidFill>
                <a:latin typeface="Times New Roman" pitchFamily="18" charset="0"/>
                <a:ea typeface="宋体" pitchFamily="2" charset="-122"/>
                <a:cs typeface="Times New Roman" pitchFamily="18" charset="0"/>
              </a:rPr>
              <a:t>Cui et al. (2017)</a:t>
            </a:r>
            <a:r>
              <a:rPr lang="zh-CN" altLang="en-US" sz="1200" b="1" dirty="0">
                <a:solidFill>
                  <a:srgbClr val="76D6FF"/>
                </a:solidFill>
                <a:latin typeface="Times New Roman" pitchFamily="18" charset="0"/>
                <a:ea typeface="宋体" pitchFamily="2" charset="-122"/>
                <a:cs typeface="Times New Roman" pitchFamily="18" charset="0"/>
              </a:rPr>
              <a:t>：</a:t>
            </a:r>
            <a:r>
              <a:rPr lang="en-US" altLang="zh-CN" sz="1200" b="1" dirty="0">
                <a:solidFill>
                  <a:srgbClr val="76D6FF"/>
                </a:solidFill>
                <a:latin typeface="Times New Roman" pitchFamily="18" charset="0"/>
                <a:ea typeface="宋体" pitchFamily="2" charset="-122"/>
                <a:cs typeface="Times New Roman" pitchFamily="18" charset="0"/>
              </a:rPr>
              <a:t>annihilation of ~50-100 GeV DM particles into b\bar{b}!</a:t>
            </a:r>
            <a:endParaRPr lang="zh-CN" altLang="en-US" sz="1200" b="1" dirty="0">
              <a:solidFill>
                <a:srgbClr val="76D6FF"/>
              </a:solidFill>
              <a:latin typeface="Times New Roman" pitchFamily="18" charset="0"/>
              <a:ea typeface="宋体" pitchFamily="2" charset="-122"/>
              <a:cs typeface="Times New Roman" pitchFamily="18" charset="0"/>
            </a:endParaRPr>
          </a:p>
        </p:txBody>
      </p:sp>
      <p:pic>
        <p:nvPicPr>
          <p:cNvPr id="15" name="图片 5">
            <a:extLst>
              <a:ext uri="{FF2B5EF4-FFF2-40B4-BE49-F238E27FC236}">
                <a16:creationId xmlns:a16="http://schemas.microsoft.com/office/drawing/2014/main" id="{5EAC1892-3EB9-874E-99B2-4482A531865F}"/>
              </a:ext>
            </a:extLst>
          </p:cNvPr>
          <p:cNvPicPr>
            <a:picLocks noChangeAspect="1"/>
          </p:cNvPicPr>
          <p:nvPr/>
        </p:nvPicPr>
        <p:blipFill rotWithShape="1">
          <a:blip r:embed="rId6"/>
          <a:srcRect l="2282" r="3054"/>
          <a:stretch/>
        </p:blipFill>
        <p:spPr>
          <a:xfrm>
            <a:off x="5067773" y="4651265"/>
            <a:ext cx="2100108" cy="1743078"/>
          </a:xfrm>
          <a:prstGeom prst="rect">
            <a:avLst/>
          </a:prstGeom>
        </p:spPr>
      </p:pic>
      <p:sp>
        <p:nvSpPr>
          <p:cNvPr id="16" name="矩形 17">
            <a:extLst>
              <a:ext uri="{FF2B5EF4-FFF2-40B4-BE49-F238E27FC236}">
                <a16:creationId xmlns:a16="http://schemas.microsoft.com/office/drawing/2014/main" id="{D981806C-3EFA-0540-BE00-F0F77F1C8737}"/>
              </a:ext>
            </a:extLst>
          </p:cNvPr>
          <p:cNvSpPr/>
          <p:nvPr/>
        </p:nvSpPr>
        <p:spPr>
          <a:xfrm>
            <a:off x="5344891" y="5434995"/>
            <a:ext cx="1608672" cy="276999"/>
          </a:xfrm>
          <a:prstGeom prst="rect">
            <a:avLst/>
          </a:prstGeom>
        </p:spPr>
        <p:txBody>
          <a:bodyPr wrap="square">
            <a:spAutoFit/>
          </a:bodyPr>
          <a:lstStyle/>
          <a:p>
            <a:pPr algn="ctr">
              <a:spcBef>
                <a:spcPct val="0"/>
              </a:spcBef>
            </a:pPr>
            <a:r>
              <a:rPr lang="en-US" altLang="zh-CN" sz="1200" b="1" dirty="0">
                <a:solidFill>
                  <a:srgbClr val="0000CB"/>
                </a:solidFill>
                <a:latin typeface="Times New Roman" pitchFamily="18" charset="0"/>
                <a:ea typeface="宋体" pitchFamily="2" charset="-122"/>
                <a:cs typeface="Times New Roman" pitchFamily="18" charset="0"/>
              </a:rPr>
              <a:t>Li, S., et al. (2018)</a:t>
            </a:r>
            <a:endParaRPr lang="zh-CN" altLang="en-US" sz="1200" b="1" dirty="0">
              <a:solidFill>
                <a:srgbClr val="0000CB"/>
              </a:solidFill>
              <a:latin typeface="Times New Roman" pitchFamily="18" charset="0"/>
              <a:ea typeface="宋体" pitchFamily="2" charset="-122"/>
              <a:cs typeface="Times New Roman" pitchFamily="18" charset="0"/>
            </a:endParaRPr>
          </a:p>
        </p:txBody>
      </p:sp>
      <p:sp>
        <p:nvSpPr>
          <p:cNvPr id="17" name="右箭头 12">
            <a:extLst>
              <a:ext uri="{FF2B5EF4-FFF2-40B4-BE49-F238E27FC236}">
                <a16:creationId xmlns:a16="http://schemas.microsoft.com/office/drawing/2014/main" id="{B55B55D2-754C-4B4C-9999-5F4F00BF12EE}"/>
              </a:ext>
            </a:extLst>
          </p:cNvPr>
          <p:cNvSpPr/>
          <p:nvPr/>
        </p:nvSpPr>
        <p:spPr>
          <a:xfrm>
            <a:off x="3883292" y="3556862"/>
            <a:ext cx="742382" cy="576064"/>
          </a:xfrm>
          <a:prstGeom prst="rightArrow">
            <a:avLst/>
          </a:prstGeom>
          <a:noFill/>
          <a:ln>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6D6FF"/>
              </a:solidFill>
            </a:endParaRPr>
          </a:p>
        </p:txBody>
      </p:sp>
    </p:spTree>
    <p:extLst>
      <p:ext uri="{BB962C8B-B14F-4D97-AF65-F5344CB8AC3E}">
        <p14:creationId xmlns:p14="http://schemas.microsoft.com/office/powerpoint/2010/main" val="4241495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1341-67C7-8B4B-8DF3-25245B5CB635}"/>
              </a:ext>
            </a:extLst>
          </p:cNvPr>
          <p:cNvSpPr>
            <a:spLocks noGrp="1"/>
          </p:cNvSpPr>
          <p:nvPr>
            <p:ph type="title"/>
          </p:nvPr>
        </p:nvSpPr>
        <p:spPr/>
        <p:txBody>
          <a:bodyPr/>
          <a:lstStyle/>
          <a:p>
            <a:r>
              <a:rPr lang="en-US" altLang="zh-CN" dirty="0"/>
              <a:t>10GeV</a:t>
            </a:r>
            <a:r>
              <a:rPr lang="zh-CN" altLang="en-US" dirty="0"/>
              <a:t>以上的伽马</a:t>
            </a:r>
            <a:r>
              <a:rPr lang="en-US" altLang="zh-CN" dirty="0"/>
              <a:t>ghost</a:t>
            </a:r>
            <a:r>
              <a:rPr lang="zh-CN" altLang="en-US" dirty="0"/>
              <a:t>线谱</a:t>
            </a:r>
            <a:endParaRPr lang="en-US" dirty="0"/>
          </a:p>
        </p:txBody>
      </p:sp>
      <p:sp>
        <p:nvSpPr>
          <p:cNvPr id="3" name="Date Placeholder 2">
            <a:extLst>
              <a:ext uri="{FF2B5EF4-FFF2-40B4-BE49-F238E27FC236}">
                <a16:creationId xmlns:a16="http://schemas.microsoft.com/office/drawing/2014/main" id="{3A319FC6-DE12-3649-8AA9-6CF27A261A91}"/>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058B62D0-80CA-3E47-B59C-CFCBFC716454}"/>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9E103BD3-CECD-EB4E-80F8-C77CAE5A36DD}"/>
              </a:ext>
            </a:extLst>
          </p:cNvPr>
          <p:cNvSpPr>
            <a:spLocks noGrp="1"/>
          </p:cNvSpPr>
          <p:nvPr>
            <p:ph type="sldNum" sz="quarter" idx="12"/>
          </p:nvPr>
        </p:nvSpPr>
        <p:spPr/>
        <p:txBody>
          <a:bodyPr/>
          <a:lstStyle/>
          <a:p>
            <a:fld id="{0BDC58B8-C3E4-5642-B659-6F7CE6848348}" type="slidenum">
              <a:rPr lang="en-US" smtClean="0"/>
              <a:t>45</a:t>
            </a:fld>
            <a:endParaRPr lang="en-US"/>
          </a:p>
        </p:txBody>
      </p:sp>
      <p:pic>
        <p:nvPicPr>
          <p:cNvPr id="6" name="Picture 5">
            <a:extLst>
              <a:ext uri="{FF2B5EF4-FFF2-40B4-BE49-F238E27FC236}">
                <a16:creationId xmlns:a16="http://schemas.microsoft.com/office/drawing/2014/main" id="{87E3C1F3-5766-CD4B-A74D-085F46D99482}"/>
              </a:ext>
            </a:extLst>
          </p:cNvPr>
          <p:cNvPicPr>
            <a:picLocks noChangeAspect="1"/>
          </p:cNvPicPr>
          <p:nvPr/>
        </p:nvPicPr>
        <p:blipFill>
          <a:blip r:embed="rId2"/>
          <a:stretch>
            <a:fillRect/>
          </a:stretch>
        </p:blipFill>
        <p:spPr>
          <a:xfrm>
            <a:off x="201037" y="2066771"/>
            <a:ext cx="3934462" cy="2655540"/>
          </a:xfrm>
          <a:prstGeom prst="rect">
            <a:avLst/>
          </a:prstGeom>
        </p:spPr>
      </p:pic>
      <p:sp>
        <p:nvSpPr>
          <p:cNvPr id="7" name="TextBox 6">
            <a:extLst>
              <a:ext uri="{FF2B5EF4-FFF2-40B4-BE49-F238E27FC236}">
                <a16:creationId xmlns:a16="http://schemas.microsoft.com/office/drawing/2014/main" id="{23BC01CC-B1E0-2547-8C84-4B1BAD49C5CC}"/>
              </a:ext>
            </a:extLst>
          </p:cNvPr>
          <p:cNvSpPr txBox="1"/>
          <p:nvPr/>
        </p:nvSpPr>
        <p:spPr>
          <a:xfrm>
            <a:off x="903175" y="4764806"/>
            <a:ext cx="2967435" cy="369332"/>
          </a:xfrm>
          <a:prstGeom prst="rect">
            <a:avLst/>
          </a:prstGeom>
          <a:noFill/>
        </p:spPr>
        <p:txBody>
          <a:bodyPr wrap="square" rtlCol="0">
            <a:spAutoFit/>
          </a:bodyPr>
          <a:lstStyle/>
          <a:p>
            <a:r>
              <a:rPr lang="en-US" dirty="0">
                <a:solidFill>
                  <a:srgbClr val="76D6FF"/>
                </a:solidFill>
              </a:rPr>
              <a:t>Fermi-LAT Coll. (2013)</a:t>
            </a:r>
          </a:p>
        </p:txBody>
      </p:sp>
      <p:pic>
        <p:nvPicPr>
          <p:cNvPr id="8" name="Picture 7">
            <a:extLst>
              <a:ext uri="{FF2B5EF4-FFF2-40B4-BE49-F238E27FC236}">
                <a16:creationId xmlns:a16="http://schemas.microsoft.com/office/drawing/2014/main" id="{5D637D83-111D-8D4D-8658-1078986030B1}"/>
              </a:ext>
            </a:extLst>
          </p:cNvPr>
          <p:cNvPicPr>
            <a:picLocks noChangeAspect="1"/>
          </p:cNvPicPr>
          <p:nvPr/>
        </p:nvPicPr>
        <p:blipFill>
          <a:blip r:embed="rId3"/>
          <a:stretch>
            <a:fillRect/>
          </a:stretch>
        </p:blipFill>
        <p:spPr>
          <a:xfrm>
            <a:off x="4377723" y="2013742"/>
            <a:ext cx="3563554" cy="2751064"/>
          </a:xfrm>
          <a:prstGeom prst="rect">
            <a:avLst/>
          </a:prstGeom>
        </p:spPr>
      </p:pic>
      <p:sp>
        <p:nvSpPr>
          <p:cNvPr id="9" name="TextBox 8">
            <a:extLst>
              <a:ext uri="{FF2B5EF4-FFF2-40B4-BE49-F238E27FC236}">
                <a16:creationId xmlns:a16="http://schemas.microsoft.com/office/drawing/2014/main" id="{F091D575-D2E5-CB43-938C-DAE5D0BF8823}"/>
              </a:ext>
            </a:extLst>
          </p:cNvPr>
          <p:cNvSpPr txBox="1"/>
          <p:nvPr/>
        </p:nvSpPr>
        <p:spPr>
          <a:xfrm>
            <a:off x="5257923" y="4791550"/>
            <a:ext cx="2416518" cy="369332"/>
          </a:xfrm>
          <a:prstGeom prst="rect">
            <a:avLst/>
          </a:prstGeom>
          <a:noFill/>
        </p:spPr>
        <p:txBody>
          <a:bodyPr wrap="square" rtlCol="0">
            <a:spAutoFit/>
          </a:bodyPr>
          <a:lstStyle/>
          <a:p>
            <a:r>
              <a:rPr lang="en-US" dirty="0">
                <a:solidFill>
                  <a:srgbClr val="76D6FF"/>
                </a:solidFill>
              </a:rPr>
              <a:t>Liang et al. (2016)</a:t>
            </a:r>
          </a:p>
        </p:txBody>
      </p:sp>
      <p:pic>
        <p:nvPicPr>
          <p:cNvPr id="11" name="图片 4">
            <a:extLst>
              <a:ext uri="{FF2B5EF4-FFF2-40B4-BE49-F238E27FC236}">
                <a16:creationId xmlns:a16="http://schemas.microsoft.com/office/drawing/2014/main" id="{75D4E6AF-0C68-FE41-8A46-1B63ED0437B8}"/>
              </a:ext>
            </a:extLst>
          </p:cNvPr>
          <p:cNvPicPr>
            <a:picLocks noChangeAspect="1"/>
          </p:cNvPicPr>
          <p:nvPr/>
        </p:nvPicPr>
        <p:blipFill>
          <a:blip r:embed="rId4"/>
          <a:stretch>
            <a:fillRect/>
          </a:stretch>
        </p:blipFill>
        <p:spPr>
          <a:xfrm>
            <a:off x="8448390" y="2013741"/>
            <a:ext cx="3349910" cy="2789673"/>
          </a:xfrm>
          <a:prstGeom prst="rect">
            <a:avLst/>
          </a:prstGeom>
        </p:spPr>
      </p:pic>
    </p:spTree>
    <p:extLst>
      <p:ext uri="{BB962C8B-B14F-4D97-AF65-F5344CB8AC3E}">
        <p14:creationId xmlns:p14="http://schemas.microsoft.com/office/powerpoint/2010/main" val="2315676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48F6-3F55-9546-9FDD-F8075D9B2462}"/>
              </a:ext>
            </a:extLst>
          </p:cNvPr>
          <p:cNvSpPr>
            <a:spLocks noGrp="1"/>
          </p:cNvSpPr>
          <p:nvPr>
            <p:ph type="title"/>
          </p:nvPr>
        </p:nvSpPr>
        <p:spPr/>
        <p:txBody>
          <a:bodyPr/>
          <a:lstStyle/>
          <a:p>
            <a:r>
              <a:rPr lang="zh-CN" altLang="en-US" dirty="0"/>
              <a:t>悟空号伽马射线观测</a:t>
            </a:r>
            <a:endParaRPr lang="en-US" dirty="0"/>
          </a:p>
        </p:txBody>
      </p:sp>
      <p:sp>
        <p:nvSpPr>
          <p:cNvPr id="3" name="Date Placeholder 2">
            <a:extLst>
              <a:ext uri="{FF2B5EF4-FFF2-40B4-BE49-F238E27FC236}">
                <a16:creationId xmlns:a16="http://schemas.microsoft.com/office/drawing/2014/main" id="{533D2982-02E5-FE4A-9EFC-950542C44878}"/>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A0D6D008-EB19-AA4A-A060-762B388565C7}"/>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769F588A-FA9F-A741-99F7-74A26C8E9BE1}"/>
              </a:ext>
            </a:extLst>
          </p:cNvPr>
          <p:cNvSpPr>
            <a:spLocks noGrp="1"/>
          </p:cNvSpPr>
          <p:nvPr>
            <p:ph type="sldNum" sz="quarter" idx="12"/>
          </p:nvPr>
        </p:nvSpPr>
        <p:spPr/>
        <p:txBody>
          <a:bodyPr/>
          <a:lstStyle/>
          <a:p>
            <a:fld id="{0BDC58B8-C3E4-5642-B659-6F7CE6848348}" type="slidenum">
              <a:rPr lang="en-US" smtClean="0"/>
              <a:t>46</a:t>
            </a:fld>
            <a:endParaRPr lang="en-US"/>
          </a:p>
        </p:txBody>
      </p:sp>
      <p:pic>
        <p:nvPicPr>
          <p:cNvPr id="6" name="Picture 5">
            <a:extLst>
              <a:ext uri="{FF2B5EF4-FFF2-40B4-BE49-F238E27FC236}">
                <a16:creationId xmlns:a16="http://schemas.microsoft.com/office/drawing/2014/main" id="{8F950AEA-36C2-BF49-A7F9-398195153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42" y="1318681"/>
            <a:ext cx="3271544" cy="2453658"/>
          </a:xfrm>
          <a:prstGeom prst="rect">
            <a:avLst/>
          </a:prstGeom>
        </p:spPr>
      </p:pic>
      <p:pic>
        <p:nvPicPr>
          <p:cNvPr id="7" name="Picture 6">
            <a:extLst>
              <a:ext uri="{FF2B5EF4-FFF2-40B4-BE49-F238E27FC236}">
                <a16:creationId xmlns:a16="http://schemas.microsoft.com/office/drawing/2014/main" id="{D38C1763-16A6-FA44-83FF-5F82BFB75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41" y="3923936"/>
            <a:ext cx="3271543" cy="2453657"/>
          </a:xfrm>
          <a:prstGeom prst="rect">
            <a:avLst/>
          </a:prstGeom>
        </p:spPr>
      </p:pic>
      <p:sp>
        <p:nvSpPr>
          <p:cNvPr id="8" name="TextBox 7">
            <a:extLst>
              <a:ext uri="{FF2B5EF4-FFF2-40B4-BE49-F238E27FC236}">
                <a16:creationId xmlns:a16="http://schemas.microsoft.com/office/drawing/2014/main" id="{2CCB7F4D-9D11-1A4E-8793-8709CA131706}"/>
              </a:ext>
            </a:extLst>
          </p:cNvPr>
          <p:cNvSpPr txBox="1"/>
          <p:nvPr/>
        </p:nvSpPr>
        <p:spPr>
          <a:xfrm>
            <a:off x="1087678" y="4866862"/>
            <a:ext cx="2281394" cy="584775"/>
          </a:xfrm>
          <a:prstGeom prst="rect">
            <a:avLst/>
          </a:prstGeom>
          <a:noFill/>
        </p:spPr>
        <p:txBody>
          <a:bodyPr wrap="none" rtlCol="0">
            <a:spAutoFit/>
          </a:bodyPr>
          <a:lstStyle/>
          <a:p>
            <a:r>
              <a:rPr lang="en-US" dirty="0">
                <a:solidFill>
                  <a:srgbClr val="FF2600"/>
                </a:solidFill>
              </a:rPr>
              <a:t>DAMPE</a:t>
            </a:r>
            <a:r>
              <a:rPr lang="zh-CN" altLang="en-US" dirty="0">
                <a:solidFill>
                  <a:srgbClr val="FF2600"/>
                </a:solidFill>
              </a:rPr>
              <a:t>：</a:t>
            </a:r>
            <a:r>
              <a:rPr lang="en-US" dirty="0">
                <a:solidFill>
                  <a:srgbClr val="FF2600"/>
                </a:solidFill>
              </a:rPr>
              <a:t> </a:t>
            </a:r>
            <a:r>
              <a:rPr lang="en-US" altLang="zh-CN" dirty="0">
                <a:solidFill>
                  <a:srgbClr val="FF2600"/>
                </a:solidFill>
              </a:rPr>
              <a:t>5</a:t>
            </a:r>
            <a:r>
              <a:rPr lang="zh-CN" altLang="en-US" dirty="0">
                <a:solidFill>
                  <a:srgbClr val="FF2600"/>
                </a:solidFill>
              </a:rPr>
              <a:t>年</a:t>
            </a:r>
            <a:r>
              <a:rPr lang="en-US" altLang="zh-CN" dirty="0">
                <a:solidFill>
                  <a:srgbClr val="FF2600"/>
                </a:solidFill>
              </a:rPr>
              <a:t>&gt;25</a:t>
            </a:r>
            <a:r>
              <a:rPr lang="zh-CN" altLang="en-US" dirty="0">
                <a:solidFill>
                  <a:srgbClr val="FF2600"/>
                </a:solidFill>
              </a:rPr>
              <a:t>万</a:t>
            </a:r>
            <a:endParaRPr lang="en-US" altLang="zh-CN" dirty="0">
              <a:solidFill>
                <a:srgbClr val="FF2600"/>
              </a:solidFill>
            </a:endParaRPr>
          </a:p>
          <a:p>
            <a:r>
              <a:rPr lang="en-US" sz="1400" dirty="0">
                <a:solidFill>
                  <a:srgbClr val="FF2600"/>
                </a:solidFill>
              </a:rPr>
              <a:t>(Fermi</a:t>
            </a:r>
            <a:r>
              <a:rPr lang="zh-CN" altLang="en-US" sz="1400" dirty="0">
                <a:solidFill>
                  <a:srgbClr val="FF2600"/>
                </a:solidFill>
              </a:rPr>
              <a:t>：</a:t>
            </a:r>
            <a:r>
              <a:rPr lang="en-US" altLang="zh-CN" sz="1400" dirty="0">
                <a:solidFill>
                  <a:srgbClr val="FF2600"/>
                </a:solidFill>
              </a:rPr>
              <a:t>11</a:t>
            </a:r>
            <a:r>
              <a:rPr lang="zh-CN" altLang="en-US" sz="1400" dirty="0">
                <a:solidFill>
                  <a:srgbClr val="FF2600"/>
                </a:solidFill>
              </a:rPr>
              <a:t>年约</a:t>
            </a:r>
            <a:r>
              <a:rPr lang="en-US" altLang="zh-CN" sz="1400" dirty="0">
                <a:solidFill>
                  <a:srgbClr val="FF2600"/>
                </a:solidFill>
              </a:rPr>
              <a:t>1000</a:t>
            </a:r>
            <a:r>
              <a:rPr lang="zh-CN" altLang="en-US" sz="1400" dirty="0">
                <a:solidFill>
                  <a:srgbClr val="FF2600"/>
                </a:solidFill>
              </a:rPr>
              <a:t>万</a:t>
            </a:r>
            <a:r>
              <a:rPr lang="en-US" altLang="zh-CN" sz="1400" dirty="0">
                <a:solidFill>
                  <a:srgbClr val="FF2600"/>
                </a:solidFill>
              </a:rPr>
              <a:t>)</a:t>
            </a:r>
            <a:endParaRPr lang="en-US" sz="1400" dirty="0">
              <a:solidFill>
                <a:srgbClr val="FF2600"/>
              </a:solidFill>
            </a:endParaRPr>
          </a:p>
        </p:txBody>
      </p:sp>
      <p:sp>
        <p:nvSpPr>
          <p:cNvPr id="9" name="TextBox 8">
            <a:extLst>
              <a:ext uri="{FF2B5EF4-FFF2-40B4-BE49-F238E27FC236}">
                <a16:creationId xmlns:a16="http://schemas.microsoft.com/office/drawing/2014/main" id="{D4E475DD-A569-724C-9A62-BF5273AEB374}"/>
              </a:ext>
            </a:extLst>
          </p:cNvPr>
          <p:cNvSpPr txBox="1"/>
          <p:nvPr/>
        </p:nvSpPr>
        <p:spPr>
          <a:xfrm>
            <a:off x="1258363" y="2060493"/>
            <a:ext cx="2409634" cy="584775"/>
          </a:xfrm>
          <a:prstGeom prst="rect">
            <a:avLst/>
          </a:prstGeom>
          <a:noFill/>
        </p:spPr>
        <p:txBody>
          <a:bodyPr wrap="none" rtlCol="0">
            <a:spAutoFit/>
          </a:bodyPr>
          <a:lstStyle/>
          <a:p>
            <a:r>
              <a:rPr lang="en-US" dirty="0">
                <a:solidFill>
                  <a:srgbClr val="FFFF00"/>
                </a:solidFill>
              </a:rPr>
              <a:t>DAMPE</a:t>
            </a:r>
            <a:r>
              <a:rPr lang="zh-CN" altLang="en-US" dirty="0">
                <a:solidFill>
                  <a:srgbClr val="FFFF00"/>
                </a:solidFill>
              </a:rPr>
              <a:t>：</a:t>
            </a:r>
            <a:r>
              <a:rPr lang="en-US" dirty="0">
                <a:solidFill>
                  <a:srgbClr val="FFFF00"/>
                </a:solidFill>
              </a:rPr>
              <a:t> </a:t>
            </a:r>
            <a:r>
              <a:rPr lang="en-US" altLang="zh-CN" dirty="0">
                <a:solidFill>
                  <a:srgbClr val="FFFF00"/>
                </a:solidFill>
              </a:rPr>
              <a:t>5</a:t>
            </a:r>
            <a:r>
              <a:rPr lang="zh-CN" altLang="en-US" dirty="0">
                <a:solidFill>
                  <a:srgbClr val="FFFF00"/>
                </a:solidFill>
              </a:rPr>
              <a:t>年</a:t>
            </a:r>
            <a:r>
              <a:rPr lang="en-US" altLang="zh-CN" dirty="0">
                <a:solidFill>
                  <a:srgbClr val="FFFF00"/>
                </a:solidFill>
              </a:rPr>
              <a:t>&lt;300</a:t>
            </a:r>
            <a:r>
              <a:rPr lang="zh-CN" altLang="en-US" dirty="0">
                <a:solidFill>
                  <a:srgbClr val="FFFF00"/>
                </a:solidFill>
              </a:rPr>
              <a:t>个</a:t>
            </a:r>
            <a:endParaRPr lang="en-US" altLang="zh-CN" dirty="0">
              <a:solidFill>
                <a:srgbClr val="FFFF00"/>
              </a:solidFill>
            </a:endParaRPr>
          </a:p>
          <a:p>
            <a:r>
              <a:rPr lang="en-US" sz="1400" dirty="0">
                <a:solidFill>
                  <a:srgbClr val="FFFF00"/>
                </a:solidFill>
              </a:rPr>
              <a:t>(Fermi</a:t>
            </a:r>
            <a:r>
              <a:rPr lang="zh-CN" altLang="en-US" sz="1400" dirty="0">
                <a:solidFill>
                  <a:srgbClr val="FFFF00"/>
                </a:solidFill>
              </a:rPr>
              <a:t>：</a:t>
            </a:r>
            <a:r>
              <a:rPr lang="en-US" altLang="zh-CN" sz="1400" dirty="0">
                <a:solidFill>
                  <a:srgbClr val="FFFF00"/>
                </a:solidFill>
              </a:rPr>
              <a:t>4</a:t>
            </a:r>
            <a:r>
              <a:rPr lang="zh-CN" altLang="en-US" sz="1400" dirty="0">
                <a:solidFill>
                  <a:srgbClr val="FFFF00"/>
                </a:solidFill>
              </a:rPr>
              <a:t>年约</a:t>
            </a:r>
            <a:r>
              <a:rPr lang="en-US" altLang="zh-CN" sz="1400" dirty="0">
                <a:solidFill>
                  <a:srgbClr val="FFFF00"/>
                </a:solidFill>
              </a:rPr>
              <a:t>3000</a:t>
            </a:r>
            <a:r>
              <a:rPr lang="zh-CN" altLang="en-US" sz="1400" dirty="0">
                <a:solidFill>
                  <a:srgbClr val="FFFF00"/>
                </a:solidFill>
              </a:rPr>
              <a:t>个</a:t>
            </a:r>
            <a:r>
              <a:rPr lang="en-US" altLang="zh-CN" sz="1400" dirty="0">
                <a:solidFill>
                  <a:srgbClr val="FFFF00"/>
                </a:solidFill>
              </a:rPr>
              <a:t>)</a:t>
            </a:r>
            <a:endParaRPr lang="en-US" sz="1400" dirty="0">
              <a:solidFill>
                <a:srgbClr val="FFFF00"/>
              </a:solidFill>
            </a:endParaRPr>
          </a:p>
        </p:txBody>
      </p:sp>
      <p:sp>
        <p:nvSpPr>
          <p:cNvPr id="11" name="Content Placeholder 2">
            <a:extLst>
              <a:ext uri="{FF2B5EF4-FFF2-40B4-BE49-F238E27FC236}">
                <a16:creationId xmlns:a16="http://schemas.microsoft.com/office/drawing/2014/main" id="{1D8351F2-A272-EA4F-8B40-FC02EAAE8D87}"/>
              </a:ext>
            </a:extLst>
          </p:cNvPr>
          <p:cNvSpPr txBox="1"/>
          <p:nvPr/>
        </p:nvSpPr>
        <p:spPr>
          <a:xfrm>
            <a:off x="4518469" y="4057476"/>
            <a:ext cx="6533223" cy="2366645"/>
          </a:xfrm>
          <a:prstGeom prst="rect">
            <a:avLst/>
          </a:prstGeom>
          <a:noFill/>
          <a:ln w="9525">
            <a:noFill/>
          </a:ln>
        </p:spPr>
        <p:txBody>
          <a:bodyPr anchor="t"/>
          <a:lstStyle/>
          <a:p>
            <a:pPr marL="342900" indent="-342900" algn="just" defTabSz="457200">
              <a:spcBef>
                <a:spcPct val="20000"/>
              </a:spcBef>
              <a:buFont typeface="Wingdings" panose="05000000000000000000" pitchFamily="2" charset="2"/>
              <a:buChar char="²"/>
            </a:pPr>
            <a:r>
              <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具伽马射线探测能力，但是接受度相对较小（</a:t>
            </a:r>
            <a:r>
              <a:rPr lang="en-US" altLang="zh-CN"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0.18m</a:t>
            </a:r>
            <a:r>
              <a:rPr lang="en-US" altLang="zh-CN" sz="2400" baseline="30000" dirty="0">
                <a:solidFill>
                  <a:srgbClr val="6AE7FF"/>
                </a:solidFill>
                <a:latin typeface="Trebuchet MS" panose="020B0703020202090204" pitchFamily="34" charset="0"/>
                <a:ea typeface="黑体" panose="02010609060101010101" pitchFamily="49" charset="-122"/>
                <a:sym typeface="Arial" panose="020B0604020202090204" pitchFamily="34" charset="0"/>
              </a:rPr>
              <a:t>2</a:t>
            </a:r>
            <a:r>
              <a:rPr lang="en-US" altLang="zh-CN"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sr</a:t>
            </a:r>
            <a:r>
              <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）、硅径迹层数少（钨板厚）、低能段事例数少（有分频）</a:t>
            </a:r>
          </a:p>
          <a:p>
            <a:pPr marL="342900" indent="-342900" algn="just" defTabSz="457200">
              <a:spcBef>
                <a:spcPct val="20000"/>
              </a:spcBef>
              <a:buFont typeface="Wingdings" panose="05000000000000000000" pitchFamily="2" charset="2"/>
              <a:buChar char="²"/>
            </a:pPr>
            <a:r>
              <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在线谱搜寻方面可有所为，但在</a:t>
            </a:r>
            <a:r>
              <a:rPr lang="en-US" altLang="zh-CN"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GeV</a:t>
            </a:r>
            <a:r>
              <a:rPr lang="zh-CN" altLang="en-US" sz="2400" dirty="0">
                <a:solidFill>
                  <a:srgbClr val="6AE7FF"/>
                </a:solidFill>
                <a:latin typeface="Trebuchet MS" panose="020B0703020202090204" pitchFamily="34" charset="0"/>
                <a:ea typeface="黑体" panose="02010609060101010101" pitchFamily="49" charset="-122"/>
                <a:sym typeface="Arial" panose="020B0604020202090204" pitchFamily="34" charset="0"/>
              </a:rPr>
              <a:t>暗物质信号和伽马射线天文方面的贡献有限</a:t>
            </a:r>
          </a:p>
        </p:txBody>
      </p:sp>
      <p:pic>
        <p:nvPicPr>
          <p:cNvPr id="12" name="Picture 11">
            <a:extLst>
              <a:ext uri="{FF2B5EF4-FFF2-40B4-BE49-F238E27FC236}">
                <a16:creationId xmlns:a16="http://schemas.microsoft.com/office/drawing/2014/main" id="{6A77A447-45BE-BF47-910E-1E4972947697}"/>
              </a:ext>
            </a:extLst>
          </p:cNvPr>
          <p:cNvPicPr>
            <a:picLocks noChangeAspect="1"/>
          </p:cNvPicPr>
          <p:nvPr/>
        </p:nvPicPr>
        <p:blipFill rotWithShape="1">
          <a:blip r:embed="rId4"/>
          <a:srcRect t="51854"/>
          <a:stretch/>
        </p:blipFill>
        <p:spPr>
          <a:xfrm>
            <a:off x="4529907" y="1318681"/>
            <a:ext cx="6790389" cy="2453658"/>
          </a:xfrm>
          <a:prstGeom prst="rect">
            <a:avLst/>
          </a:prstGeom>
        </p:spPr>
      </p:pic>
    </p:spTree>
    <p:extLst>
      <p:ext uri="{BB962C8B-B14F-4D97-AF65-F5344CB8AC3E}">
        <p14:creationId xmlns:p14="http://schemas.microsoft.com/office/powerpoint/2010/main" val="1358851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0CC5-0191-1B47-9528-1019E9A69C47}"/>
              </a:ext>
            </a:extLst>
          </p:cNvPr>
          <p:cNvSpPr>
            <a:spLocks noGrp="1"/>
          </p:cNvSpPr>
          <p:nvPr>
            <p:ph type="title"/>
          </p:nvPr>
        </p:nvSpPr>
        <p:spPr/>
        <p:txBody>
          <a:bodyPr/>
          <a:lstStyle/>
          <a:p>
            <a:r>
              <a:rPr lang="zh-CN" altLang="en-US" dirty="0"/>
              <a:t>国际相关的项目情况</a:t>
            </a:r>
            <a:r>
              <a:rPr lang="en-US" altLang="zh-CN" dirty="0"/>
              <a:t>: MeV-GeV</a:t>
            </a:r>
            <a:r>
              <a:rPr lang="zh-CN" altLang="en-US" dirty="0"/>
              <a:t>伽马</a:t>
            </a:r>
            <a:endParaRPr lang="en-US" dirty="0"/>
          </a:p>
        </p:txBody>
      </p:sp>
      <p:sp>
        <p:nvSpPr>
          <p:cNvPr id="3" name="Date Placeholder 2">
            <a:extLst>
              <a:ext uri="{FF2B5EF4-FFF2-40B4-BE49-F238E27FC236}">
                <a16:creationId xmlns:a16="http://schemas.microsoft.com/office/drawing/2014/main" id="{BA9665BB-DFC5-7742-B551-4CD05BA1BF21}"/>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193C05C1-013A-7B4F-8AD6-92D212946A0A}"/>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E3190601-CE03-7944-80B6-1CDDD09B8A70}"/>
              </a:ext>
            </a:extLst>
          </p:cNvPr>
          <p:cNvSpPr>
            <a:spLocks noGrp="1"/>
          </p:cNvSpPr>
          <p:nvPr>
            <p:ph type="sldNum" sz="quarter" idx="12"/>
          </p:nvPr>
        </p:nvSpPr>
        <p:spPr/>
        <p:txBody>
          <a:bodyPr/>
          <a:lstStyle/>
          <a:p>
            <a:fld id="{0BDC58B8-C3E4-5642-B659-6F7CE6848348}" type="slidenum">
              <a:rPr lang="en-US" smtClean="0"/>
              <a:t>47</a:t>
            </a:fld>
            <a:endParaRPr lang="en-US"/>
          </a:p>
        </p:txBody>
      </p:sp>
      <p:pic>
        <p:nvPicPr>
          <p:cNvPr id="6" name="图片 5">
            <a:extLst>
              <a:ext uri="{FF2B5EF4-FFF2-40B4-BE49-F238E27FC236}">
                <a16:creationId xmlns:a16="http://schemas.microsoft.com/office/drawing/2014/main" id="{C6BAFFEA-9AC3-6C40-9A7B-F5D63BA9A6E1}"/>
              </a:ext>
            </a:extLst>
          </p:cNvPr>
          <p:cNvPicPr>
            <a:picLocks noChangeAspect="1"/>
          </p:cNvPicPr>
          <p:nvPr/>
        </p:nvPicPr>
        <p:blipFill>
          <a:blip r:embed="rId3"/>
          <a:stretch>
            <a:fillRect/>
          </a:stretch>
        </p:blipFill>
        <p:spPr>
          <a:xfrm>
            <a:off x="1676400" y="1616052"/>
            <a:ext cx="3186908" cy="4125596"/>
          </a:xfrm>
          <a:prstGeom prst="rect">
            <a:avLst/>
          </a:prstGeom>
        </p:spPr>
      </p:pic>
      <p:pic>
        <p:nvPicPr>
          <p:cNvPr id="7" name="图片 6">
            <a:extLst>
              <a:ext uri="{FF2B5EF4-FFF2-40B4-BE49-F238E27FC236}">
                <a16:creationId xmlns:a16="http://schemas.microsoft.com/office/drawing/2014/main" id="{7D8FABB1-B5B3-CD41-A8F8-2409A41C6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516" y="2374858"/>
            <a:ext cx="5148064" cy="3366790"/>
          </a:xfrm>
          <a:prstGeom prst="rect">
            <a:avLst/>
          </a:prstGeom>
        </p:spPr>
      </p:pic>
      <p:sp>
        <p:nvSpPr>
          <p:cNvPr id="8" name="矩形 7">
            <a:extLst>
              <a:ext uri="{FF2B5EF4-FFF2-40B4-BE49-F238E27FC236}">
                <a16:creationId xmlns:a16="http://schemas.microsoft.com/office/drawing/2014/main" id="{44C83A1B-5E82-2140-89A3-43966AF755B2}"/>
              </a:ext>
            </a:extLst>
          </p:cNvPr>
          <p:cNvSpPr/>
          <p:nvPr/>
        </p:nvSpPr>
        <p:spPr>
          <a:xfrm>
            <a:off x="6121736" y="1557349"/>
            <a:ext cx="3467681" cy="646331"/>
          </a:xfrm>
          <a:prstGeom prst="rect">
            <a:avLst/>
          </a:prstGeom>
        </p:spPr>
        <p:txBody>
          <a:bodyPr wrap="none">
            <a:spAutoFit/>
          </a:bodyPr>
          <a:lstStyle/>
          <a:p>
            <a:r>
              <a:rPr lang="en-US" altLang="zh-CN" dirty="0">
                <a:solidFill>
                  <a:srgbClr val="76D6FF"/>
                </a:solidFill>
                <a:latin typeface="Times New Roman" panose="02020503050405090304" pitchFamily="18" charset="0"/>
              </a:rPr>
              <a:t>Expected performance of AMEGO </a:t>
            </a:r>
          </a:p>
          <a:p>
            <a:r>
              <a:rPr lang="en-US" altLang="zh-CN" dirty="0">
                <a:solidFill>
                  <a:srgbClr val="76D6FF"/>
                </a:solidFill>
                <a:latin typeface="Times New Roman" panose="02020503050405090304" pitchFamily="18" charset="0"/>
              </a:rPr>
              <a:t>(USA; in proposal)</a:t>
            </a:r>
            <a:endParaRPr lang="zh-CN" altLang="en-US" dirty="0">
              <a:solidFill>
                <a:srgbClr val="76D6FF"/>
              </a:solidFill>
            </a:endParaRPr>
          </a:p>
        </p:txBody>
      </p:sp>
      <p:sp>
        <p:nvSpPr>
          <p:cNvPr id="9" name="矩形 8">
            <a:extLst>
              <a:ext uri="{FF2B5EF4-FFF2-40B4-BE49-F238E27FC236}">
                <a16:creationId xmlns:a16="http://schemas.microsoft.com/office/drawing/2014/main" id="{5DDA6DD3-363C-2A42-BFE8-C445618FF4C5}"/>
              </a:ext>
            </a:extLst>
          </p:cNvPr>
          <p:cNvSpPr/>
          <p:nvPr/>
        </p:nvSpPr>
        <p:spPr>
          <a:xfrm>
            <a:off x="2087891" y="5862780"/>
            <a:ext cx="7895303" cy="369332"/>
          </a:xfrm>
          <a:prstGeom prst="rect">
            <a:avLst/>
          </a:prstGeom>
        </p:spPr>
        <p:txBody>
          <a:bodyPr wrap="none">
            <a:spAutoFit/>
          </a:bodyPr>
          <a:lstStyle/>
          <a:p>
            <a:r>
              <a:rPr lang="en-US" altLang="zh-CN" dirty="0">
                <a:solidFill>
                  <a:srgbClr val="76D6FF"/>
                </a:solidFill>
              </a:rPr>
              <a:t>See E-</a:t>
            </a:r>
            <a:r>
              <a:rPr lang="en-US" altLang="zh-CN" dirty="0" err="1">
                <a:solidFill>
                  <a:srgbClr val="76D6FF"/>
                </a:solidFill>
              </a:rPr>
              <a:t>astrogam</a:t>
            </a:r>
            <a:r>
              <a:rPr lang="en-US" altLang="zh-CN" dirty="0">
                <a:solidFill>
                  <a:srgbClr val="76D6FF"/>
                </a:solidFill>
              </a:rPr>
              <a:t> and Gamma-400 for similar missions: http://eastrogam.iaps.inaf.it/</a:t>
            </a:r>
            <a:endParaRPr lang="zh-CN" altLang="en-US" dirty="0">
              <a:solidFill>
                <a:srgbClr val="76D6FF"/>
              </a:solidFill>
            </a:endParaRPr>
          </a:p>
        </p:txBody>
      </p:sp>
    </p:spTree>
    <p:extLst>
      <p:ext uri="{BB962C8B-B14F-4D97-AF65-F5344CB8AC3E}">
        <p14:creationId xmlns:p14="http://schemas.microsoft.com/office/powerpoint/2010/main" val="2439250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EC3D-D0F8-074A-B84D-E822129A6D67}"/>
              </a:ext>
            </a:extLst>
          </p:cNvPr>
          <p:cNvSpPr>
            <a:spLocks noGrp="1"/>
          </p:cNvSpPr>
          <p:nvPr>
            <p:ph type="title"/>
          </p:nvPr>
        </p:nvSpPr>
        <p:spPr/>
        <p:txBody>
          <a:bodyPr/>
          <a:lstStyle/>
          <a:p>
            <a:r>
              <a:rPr lang="zh-CN" altLang="en-US" dirty="0"/>
              <a:t>国际相关的项目情况</a:t>
            </a:r>
            <a:r>
              <a:rPr lang="en-US" altLang="zh-CN" dirty="0"/>
              <a:t>: &gt;100GeV</a:t>
            </a:r>
            <a:r>
              <a:rPr lang="zh-CN" altLang="en-US" dirty="0"/>
              <a:t>伽马</a:t>
            </a:r>
            <a:endParaRPr lang="en-US" dirty="0"/>
          </a:p>
        </p:txBody>
      </p:sp>
      <p:sp>
        <p:nvSpPr>
          <p:cNvPr id="3" name="Date Placeholder 2">
            <a:extLst>
              <a:ext uri="{FF2B5EF4-FFF2-40B4-BE49-F238E27FC236}">
                <a16:creationId xmlns:a16="http://schemas.microsoft.com/office/drawing/2014/main" id="{0CB6D98D-6D7F-304A-B3D1-DC9223733A7E}"/>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CB2876F8-BA28-5447-AC2A-8072F83CD679}"/>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14CD5D8C-50B1-3144-AC08-C67C148EE520}"/>
              </a:ext>
            </a:extLst>
          </p:cNvPr>
          <p:cNvSpPr>
            <a:spLocks noGrp="1"/>
          </p:cNvSpPr>
          <p:nvPr>
            <p:ph type="sldNum" sz="quarter" idx="12"/>
          </p:nvPr>
        </p:nvSpPr>
        <p:spPr/>
        <p:txBody>
          <a:bodyPr/>
          <a:lstStyle/>
          <a:p>
            <a:fld id="{0BDC58B8-C3E4-5642-B659-6F7CE6848348}" type="slidenum">
              <a:rPr lang="en-US" smtClean="0"/>
              <a:t>48</a:t>
            </a:fld>
            <a:endParaRPr lang="en-US"/>
          </a:p>
        </p:txBody>
      </p:sp>
      <p:pic>
        <p:nvPicPr>
          <p:cNvPr id="6" name="图片 17">
            <a:extLst>
              <a:ext uri="{FF2B5EF4-FFF2-40B4-BE49-F238E27FC236}">
                <a16:creationId xmlns:a16="http://schemas.microsoft.com/office/drawing/2014/main" id="{BC47FE58-7249-4243-8811-63A5BA5F6B18}"/>
              </a:ext>
            </a:extLst>
          </p:cNvPr>
          <p:cNvPicPr>
            <a:picLocks noChangeAspect="1"/>
          </p:cNvPicPr>
          <p:nvPr/>
        </p:nvPicPr>
        <p:blipFill rotWithShape="1">
          <a:blip r:embed="rId2"/>
          <a:srcRect l="4862" t="4540" r="5952"/>
          <a:stretch>
            <a:fillRect/>
          </a:stretch>
        </p:blipFill>
        <p:spPr>
          <a:xfrm>
            <a:off x="4822045" y="2395621"/>
            <a:ext cx="4573150" cy="3133401"/>
          </a:xfrm>
          <a:prstGeom prst="rect">
            <a:avLst/>
          </a:prstGeom>
        </p:spPr>
      </p:pic>
      <p:pic>
        <p:nvPicPr>
          <p:cNvPr id="7" name="图片 9">
            <a:extLst>
              <a:ext uri="{FF2B5EF4-FFF2-40B4-BE49-F238E27FC236}">
                <a16:creationId xmlns:a16="http://schemas.microsoft.com/office/drawing/2014/main" id="{D3A51211-E4E2-064F-AEA7-E1F60AAFCBC0}"/>
              </a:ext>
            </a:extLst>
          </p:cNvPr>
          <p:cNvPicPr>
            <a:picLocks noChangeAspect="1"/>
          </p:cNvPicPr>
          <p:nvPr/>
        </p:nvPicPr>
        <p:blipFill>
          <a:blip r:embed="rId3"/>
          <a:stretch>
            <a:fillRect/>
          </a:stretch>
        </p:blipFill>
        <p:spPr>
          <a:xfrm>
            <a:off x="568884" y="1876132"/>
            <a:ext cx="3579928" cy="2415902"/>
          </a:xfrm>
          <a:prstGeom prst="rect">
            <a:avLst/>
          </a:prstGeom>
        </p:spPr>
      </p:pic>
      <p:sp>
        <p:nvSpPr>
          <p:cNvPr id="8" name="矩形 11">
            <a:extLst>
              <a:ext uri="{FF2B5EF4-FFF2-40B4-BE49-F238E27FC236}">
                <a16:creationId xmlns:a16="http://schemas.microsoft.com/office/drawing/2014/main" id="{09C27388-5C4D-F64C-BF22-A7C6AED30760}"/>
              </a:ext>
            </a:extLst>
          </p:cNvPr>
          <p:cNvSpPr/>
          <p:nvPr/>
        </p:nvSpPr>
        <p:spPr>
          <a:xfrm>
            <a:off x="5215342" y="1953104"/>
            <a:ext cx="32953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76D6FF"/>
                </a:solidFill>
                <a:effectLst/>
                <a:uLnTx/>
                <a:uFillTx/>
                <a:latin typeface="Times New Roman" panose="02020503050405090304" pitchFamily="18" charset="0"/>
                <a:ea typeface="黑体" panose="02010609060101010101" pitchFamily="49" charset="-122"/>
                <a:cs typeface="+mn-cs"/>
              </a:rPr>
              <a:t>    Expected performance of </a:t>
            </a:r>
            <a:r>
              <a:rPr lang="en-US" altLang="zh-CN" dirty="0">
                <a:solidFill>
                  <a:srgbClr val="76D6FF"/>
                </a:solidFill>
                <a:latin typeface="Times New Roman" panose="02020503050405090304" pitchFamily="18" charset="0"/>
                <a:ea typeface="黑体" panose="02010609060101010101" pitchFamily="49" charset="-122"/>
              </a:rPr>
              <a:t>CTA</a:t>
            </a:r>
            <a:r>
              <a:rPr kumimoji="0" lang="en-US" altLang="zh-CN" sz="1800" b="0" i="0" u="none" strike="noStrike" kern="1200" cap="none" spc="0" normalizeH="0" baseline="0" noProof="0" dirty="0">
                <a:ln>
                  <a:noFill/>
                </a:ln>
                <a:solidFill>
                  <a:srgbClr val="76D6FF"/>
                </a:solidFill>
                <a:effectLst/>
                <a:uLnTx/>
                <a:uFillTx/>
                <a:latin typeface="Times New Roman" panose="02020503050405090304" pitchFamily="18" charset="0"/>
                <a:ea typeface="黑体" panose="02010609060101010101" pitchFamily="49" charset="-122"/>
                <a:cs typeface="+mn-cs"/>
              </a:rPr>
              <a:t> </a:t>
            </a:r>
          </a:p>
        </p:txBody>
      </p:sp>
      <p:sp>
        <p:nvSpPr>
          <p:cNvPr id="9" name="文本框 7">
            <a:extLst>
              <a:ext uri="{FF2B5EF4-FFF2-40B4-BE49-F238E27FC236}">
                <a16:creationId xmlns:a16="http://schemas.microsoft.com/office/drawing/2014/main" id="{7A3EC3FC-C097-4B4C-A111-6255BFD4CA08}"/>
              </a:ext>
            </a:extLst>
          </p:cNvPr>
          <p:cNvSpPr txBox="1"/>
          <p:nvPr/>
        </p:nvSpPr>
        <p:spPr>
          <a:xfrm>
            <a:off x="9736309" y="2720394"/>
            <a:ext cx="2227887" cy="2246769"/>
          </a:xfrm>
          <a:prstGeom prst="rect">
            <a:avLst/>
          </a:prstGeom>
          <a:noFill/>
        </p:spPr>
        <p:txBody>
          <a:bodyPr wrap="square" rtlCol="0">
            <a:spAutoFit/>
          </a:bodyPr>
          <a:lstStyle/>
          <a:p>
            <a:pPr algn="just"/>
            <a:r>
              <a:rPr lang="zh-CN" altLang="en-US"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如果暗物质质量</a:t>
            </a:r>
            <a:r>
              <a:rPr lang="en-US" altLang="zh-CN"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&gt;1TeV</a:t>
            </a:r>
            <a:r>
              <a:rPr lang="zh-CN" altLang="en-US"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a:t>
            </a:r>
            <a:r>
              <a:rPr lang="en-US" altLang="zh-CN"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CTA</a:t>
            </a:r>
            <a:r>
              <a:rPr lang="zh-CN" altLang="en-US"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观测十晚的灵敏度超过</a:t>
            </a:r>
            <a:r>
              <a:rPr lang="en-US" altLang="zh-CN"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Fermi-LAT</a:t>
            </a:r>
            <a:r>
              <a:rPr lang="zh-CN" altLang="en-US"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观测十年！如暗物质的质量低于</a:t>
            </a:r>
            <a:r>
              <a:rPr lang="en-US" altLang="zh-CN"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0.5TeV, </a:t>
            </a:r>
            <a:r>
              <a:rPr lang="zh-CN" altLang="en-US" sz="2000" dirty="0">
                <a:solidFill>
                  <a:srgbClr val="FFFF00"/>
                </a:solidFill>
                <a:latin typeface="SimHei" panose="02010609060101010101" pitchFamily="49" charset="-122"/>
                <a:ea typeface="SimHei" panose="02010609060101010101" pitchFamily="49" charset="-122"/>
                <a:cs typeface="Times New Roman" panose="02020503050405090304" pitchFamily="18" charset="0"/>
              </a:rPr>
              <a:t>空间观测必不可少！</a:t>
            </a:r>
          </a:p>
        </p:txBody>
      </p:sp>
      <p:pic>
        <p:nvPicPr>
          <p:cNvPr id="10" name="图片 15">
            <a:extLst>
              <a:ext uri="{FF2B5EF4-FFF2-40B4-BE49-F238E27FC236}">
                <a16:creationId xmlns:a16="http://schemas.microsoft.com/office/drawing/2014/main" id="{B780441F-7222-2342-96F8-4D3C45D8B5FC}"/>
              </a:ext>
            </a:extLst>
          </p:cNvPr>
          <p:cNvPicPr>
            <a:picLocks noChangeAspect="1"/>
          </p:cNvPicPr>
          <p:nvPr/>
        </p:nvPicPr>
        <p:blipFill>
          <a:blip r:embed="rId4"/>
          <a:stretch>
            <a:fillRect/>
          </a:stretch>
        </p:blipFill>
        <p:spPr>
          <a:xfrm>
            <a:off x="227804" y="4567489"/>
            <a:ext cx="2109794" cy="1737320"/>
          </a:xfrm>
          <a:prstGeom prst="rect">
            <a:avLst/>
          </a:prstGeom>
        </p:spPr>
      </p:pic>
      <p:pic>
        <p:nvPicPr>
          <p:cNvPr id="11" name="图片 16">
            <a:extLst>
              <a:ext uri="{FF2B5EF4-FFF2-40B4-BE49-F238E27FC236}">
                <a16:creationId xmlns:a16="http://schemas.microsoft.com/office/drawing/2014/main" id="{A88B6DE7-1E6E-0942-B74B-967FAD37822D}"/>
              </a:ext>
            </a:extLst>
          </p:cNvPr>
          <p:cNvPicPr>
            <a:picLocks noChangeAspect="1"/>
          </p:cNvPicPr>
          <p:nvPr/>
        </p:nvPicPr>
        <p:blipFill>
          <a:blip r:embed="rId5"/>
          <a:stretch>
            <a:fillRect/>
          </a:stretch>
        </p:blipFill>
        <p:spPr>
          <a:xfrm>
            <a:off x="2358848" y="4567488"/>
            <a:ext cx="2109795" cy="1737321"/>
          </a:xfrm>
          <a:prstGeom prst="rect">
            <a:avLst/>
          </a:prstGeom>
        </p:spPr>
      </p:pic>
    </p:spTree>
    <p:extLst>
      <p:ext uri="{BB962C8B-B14F-4D97-AF65-F5344CB8AC3E}">
        <p14:creationId xmlns:p14="http://schemas.microsoft.com/office/powerpoint/2010/main" val="3533539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F90C-B551-E844-AC22-D3CC9BB7976A}"/>
              </a:ext>
            </a:extLst>
          </p:cNvPr>
          <p:cNvSpPr>
            <a:spLocks noGrp="1"/>
          </p:cNvSpPr>
          <p:nvPr>
            <p:ph type="title"/>
          </p:nvPr>
        </p:nvSpPr>
        <p:spPr/>
        <p:txBody>
          <a:bodyPr/>
          <a:lstStyle/>
          <a:p>
            <a:r>
              <a:rPr lang="zh-CN" altLang="en-US" dirty="0"/>
              <a:t>国内相关的项目情况</a:t>
            </a:r>
            <a:r>
              <a:rPr lang="en-US" altLang="zh-CN" dirty="0"/>
              <a:t>: &gt;tens GeV</a:t>
            </a:r>
            <a:r>
              <a:rPr lang="zh-CN" altLang="en-US" dirty="0"/>
              <a:t>伽马</a:t>
            </a:r>
            <a:endParaRPr lang="en-US" dirty="0"/>
          </a:p>
        </p:txBody>
      </p:sp>
      <p:sp>
        <p:nvSpPr>
          <p:cNvPr id="3" name="Date Placeholder 2">
            <a:extLst>
              <a:ext uri="{FF2B5EF4-FFF2-40B4-BE49-F238E27FC236}">
                <a16:creationId xmlns:a16="http://schemas.microsoft.com/office/drawing/2014/main" id="{3C2E4566-343B-5248-AE78-C2A84DD08A2B}"/>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0AA8A4D9-5298-D641-93BF-B6167A4042A1}"/>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EB01BBA1-633F-A14F-ABE4-2A814B0A456F}"/>
              </a:ext>
            </a:extLst>
          </p:cNvPr>
          <p:cNvSpPr>
            <a:spLocks noGrp="1"/>
          </p:cNvSpPr>
          <p:nvPr>
            <p:ph type="sldNum" sz="quarter" idx="12"/>
          </p:nvPr>
        </p:nvSpPr>
        <p:spPr/>
        <p:txBody>
          <a:bodyPr/>
          <a:lstStyle/>
          <a:p>
            <a:fld id="{0BDC58B8-C3E4-5642-B659-6F7CE6848348}" type="slidenum">
              <a:rPr lang="en-US" smtClean="0"/>
              <a:t>49</a:t>
            </a:fld>
            <a:endParaRPr lang="en-US"/>
          </a:p>
        </p:txBody>
      </p:sp>
      <p:sp>
        <p:nvSpPr>
          <p:cNvPr id="6" name="矩形 11">
            <a:extLst>
              <a:ext uri="{FF2B5EF4-FFF2-40B4-BE49-F238E27FC236}">
                <a16:creationId xmlns:a16="http://schemas.microsoft.com/office/drawing/2014/main" id="{3D3C111B-0727-F44E-91D3-70F58ACD4A3A}"/>
              </a:ext>
            </a:extLst>
          </p:cNvPr>
          <p:cNvSpPr/>
          <p:nvPr/>
        </p:nvSpPr>
        <p:spPr>
          <a:xfrm>
            <a:off x="7462038" y="2648335"/>
            <a:ext cx="3320140" cy="369332"/>
          </a:xfrm>
          <a:prstGeom prst="rect">
            <a:avLst/>
          </a:prstGeom>
        </p:spPr>
        <p:txBody>
          <a:bodyPr wrap="none">
            <a:spAutoFit/>
          </a:bodyPr>
          <a:lstStyle/>
          <a:p>
            <a:r>
              <a:rPr lang="en-US" altLang="zh-CN" dirty="0">
                <a:solidFill>
                  <a:srgbClr val="76D6FF"/>
                </a:solidFill>
                <a:latin typeface="Times New Roman" panose="02020503050405090304" pitchFamily="18" charset="0"/>
              </a:rPr>
              <a:t>Expected performance of HERD</a:t>
            </a:r>
            <a:endParaRPr lang="zh-CN" altLang="en-US" dirty="0">
              <a:solidFill>
                <a:srgbClr val="76D6FF"/>
              </a:solidFill>
            </a:endParaRPr>
          </a:p>
        </p:txBody>
      </p:sp>
      <p:pic>
        <p:nvPicPr>
          <p:cNvPr id="7" name="图片 2">
            <a:extLst>
              <a:ext uri="{FF2B5EF4-FFF2-40B4-BE49-F238E27FC236}">
                <a16:creationId xmlns:a16="http://schemas.microsoft.com/office/drawing/2014/main" id="{27B5BCB9-93A1-D74D-96CC-2C14DA45A48B}"/>
              </a:ext>
            </a:extLst>
          </p:cNvPr>
          <p:cNvPicPr>
            <a:picLocks noChangeAspect="1"/>
          </p:cNvPicPr>
          <p:nvPr/>
        </p:nvPicPr>
        <p:blipFill>
          <a:blip r:embed="rId2"/>
          <a:stretch>
            <a:fillRect/>
          </a:stretch>
        </p:blipFill>
        <p:spPr>
          <a:xfrm>
            <a:off x="6785873" y="3145726"/>
            <a:ext cx="4672469" cy="1955039"/>
          </a:xfrm>
          <a:prstGeom prst="rect">
            <a:avLst/>
          </a:prstGeom>
        </p:spPr>
      </p:pic>
      <p:pic>
        <p:nvPicPr>
          <p:cNvPr id="8" name="Picture 7">
            <a:extLst>
              <a:ext uri="{FF2B5EF4-FFF2-40B4-BE49-F238E27FC236}">
                <a16:creationId xmlns:a16="http://schemas.microsoft.com/office/drawing/2014/main" id="{A03EDAAC-ADDC-0346-92F7-A15B6F9B3953}"/>
              </a:ext>
            </a:extLst>
          </p:cNvPr>
          <p:cNvPicPr>
            <a:picLocks noChangeAspect="1"/>
          </p:cNvPicPr>
          <p:nvPr/>
        </p:nvPicPr>
        <p:blipFill>
          <a:blip r:embed="rId3"/>
          <a:stretch>
            <a:fillRect/>
          </a:stretch>
        </p:blipFill>
        <p:spPr>
          <a:xfrm>
            <a:off x="1676400" y="1444560"/>
            <a:ext cx="4672469" cy="4794686"/>
          </a:xfrm>
          <a:prstGeom prst="rect">
            <a:avLst/>
          </a:prstGeom>
        </p:spPr>
      </p:pic>
    </p:spTree>
    <p:extLst>
      <p:ext uri="{BB962C8B-B14F-4D97-AF65-F5344CB8AC3E}">
        <p14:creationId xmlns:p14="http://schemas.microsoft.com/office/powerpoint/2010/main" val="282110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B50BE-DDCF-7A41-8976-E6F85E244FE4}"/>
              </a:ext>
            </a:extLst>
          </p:cNvPr>
          <p:cNvSpPr>
            <a:spLocks noGrp="1"/>
          </p:cNvSpPr>
          <p:nvPr>
            <p:ph type="title"/>
          </p:nvPr>
        </p:nvSpPr>
        <p:spPr/>
        <p:txBody>
          <a:bodyPr/>
          <a:lstStyle/>
          <a:p>
            <a:r>
              <a:rPr lang="zh-CN" altLang="en-US" dirty="0"/>
              <a:t>暗物质探测方法</a:t>
            </a:r>
            <a:endParaRPr lang="en-US" dirty="0"/>
          </a:p>
        </p:txBody>
      </p:sp>
      <p:sp>
        <p:nvSpPr>
          <p:cNvPr id="3" name="Date Placeholder 2">
            <a:extLst>
              <a:ext uri="{FF2B5EF4-FFF2-40B4-BE49-F238E27FC236}">
                <a16:creationId xmlns:a16="http://schemas.microsoft.com/office/drawing/2014/main" id="{804E4C98-A3E1-3F49-A3A4-5B2938961CC0}"/>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C750EA33-C7F5-D64D-8BFB-A14E67FAE709}"/>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dirty="0"/>
          </a:p>
        </p:txBody>
      </p:sp>
      <p:sp>
        <p:nvSpPr>
          <p:cNvPr id="5" name="Slide Number Placeholder 4">
            <a:extLst>
              <a:ext uri="{FF2B5EF4-FFF2-40B4-BE49-F238E27FC236}">
                <a16:creationId xmlns:a16="http://schemas.microsoft.com/office/drawing/2014/main" id="{DA0A1AE2-72A2-DA41-A812-CA796D6B3F51}"/>
              </a:ext>
            </a:extLst>
          </p:cNvPr>
          <p:cNvSpPr>
            <a:spLocks noGrp="1"/>
          </p:cNvSpPr>
          <p:nvPr>
            <p:ph type="sldNum" sz="quarter" idx="12"/>
          </p:nvPr>
        </p:nvSpPr>
        <p:spPr/>
        <p:txBody>
          <a:bodyPr/>
          <a:lstStyle/>
          <a:p>
            <a:fld id="{0BDC58B8-C3E4-5642-B659-6F7CE6848348}" type="slidenum">
              <a:rPr lang="en-US" smtClean="0"/>
              <a:t>5</a:t>
            </a:fld>
            <a:endParaRPr lang="en-US"/>
          </a:p>
        </p:txBody>
      </p:sp>
      <p:pic>
        <p:nvPicPr>
          <p:cNvPr id="6" name="Picture 2">
            <a:extLst>
              <a:ext uri="{FF2B5EF4-FFF2-40B4-BE49-F238E27FC236}">
                <a16:creationId xmlns:a16="http://schemas.microsoft.com/office/drawing/2014/main" id="{8AB71A55-CE6A-2342-A13D-0B71A3F4D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655474"/>
            <a:ext cx="5257126" cy="319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2">
            <a:extLst>
              <a:ext uri="{FF2B5EF4-FFF2-40B4-BE49-F238E27FC236}">
                <a16:creationId xmlns:a16="http://schemas.microsoft.com/office/drawing/2014/main" id="{D2CF4D77-407D-F24A-AC45-DEF6F1C77FA7}"/>
              </a:ext>
            </a:extLst>
          </p:cNvPr>
          <p:cNvSpPr txBox="1">
            <a:spLocks noChangeArrowheads="1"/>
          </p:cNvSpPr>
          <p:nvPr/>
        </p:nvSpPr>
        <p:spPr bwMode="auto">
          <a:xfrm>
            <a:off x="929317" y="4960395"/>
            <a:ext cx="399341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zh-CN" altLang="en-US" sz="2000" dirty="0">
                <a:solidFill>
                  <a:srgbClr val="76D6FF"/>
                </a:solidFill>
                <a:latin typeface="黑体" panose="02010609060101010101" pitchFamily="49" charset="-122"/>
                <a:ea typeface="黑体" panose="02010609060101010101" pitchFamily="49" charset="-122"/>
              </a:rPr>
              <a:t>探测暗物质粒子的三种方法：</a:t>
            </a:r>
            <a:endParaRPr lang="en-US" altLang="zh-CN" sz="2000" dirty="0">
              <a:solidFill>
                <a:srgbClr val="76D6FF"/>
              </a:solidFill>
              <a:latin typeface="黑体" panose="02010609060101010101" pitchFamily="49" charset="-122"/>
              <a:ea typeface="黑体" panose="02010609060101010101" pitchFamily="49" charset="-122"/>
            </a:endParaRPr>
          </a:p>
          <a:p>
            <a:pPr eaLnBrk="0" hangingPunct="0">
              <a:buFont typeface="Arial" panose="020B0604020202020204" pitchFamily="34" charset="0"/>
              <a:buAutoNum type="arabicPeriod"/>
            </a:pPr>
            <a:r>
              <a:rPr lang="zh-CN" altLang="en-US" sz="2000" dirty="0">
                <a:solidFill>
                  <a:srgbClr val="76D6FF"/>
                </a:solidFill>
                <a:latin typeface="黑体" panose="02010609060101010101" pitchFamily="49" charset="-122"/>
                <a:ea typeface="黑体" panose="02010609060101010101" pitchFamily="49" charset="-122"/>
              </a:rPr>
              <a:t>加速器</a:t>
            </a:r>
            <a:endParaRPr lang="en-US" altLang="zh-CN" sz="2000" dirty="0">
              <a:solidFill>
                <a:srgbClr val="76D6FF"/>
              </a:solidFill>
              <a:latin typeface="黑体" panose="02010609060101010101" pitchFamily="49" charset="-122"/>
              <a:ea typeface="黑体" panose="02010609060101010101" pitchFamily="49" charset="-122"/>
            </a:endParaRPr>
          </a:p>
          <a:p>
            <a:pPr eaLnBrk="0" hangingPunct="0">
              <a:buFont typeface="Arial" panose="020B0604020202020204" pitchFamily="34" charset="0"/>
              <a:buAutoNum type="arabicPeriod"/>
            </a:pPr>
            <a:r>
              <a:rPr lang="zh-CN" altLang="en-US" sz="2000" dirty="0">
                <a:solidFill>
                  <a:srgbClr val="76D6FF"/>
                </a:solidFill>
                <a:latin typeface="黑体" panose="02010609060101010101" pitchFamily="49" charset="-122"/>
                <a:ea typeface="黑体" panose="02010609060101010101" pitchFamily="49" charset="-122"/>
              </a:rPr>
              <a:t>地下直接探测</a:t>
            </a:r>
            <a:endParaRPr lang="en-US" altLang="zh-CN" sz="2000" dirty="0">
              <a:solidFill>
                <a:srgbClr val="76D6FF"/>
              </a:solidFill>
              <a:latin typeface="黑体" panose="02010609060101010101" pitchFamily="49" charset="-122"/>
              <a:ea typeface="黑体" panose="02010609060101010101" pitchFamily="49" charset="-122"/>
            </a:endParaRPr>
          </a:p>
          <a:p>
            <a:pPr eaLnBrk="0" hangingPunct="0">
              <a:buFont typeface="Arial" panose="020B0604020202020204" pitchFamily="34" charset="0"/>
              <a:buAutoNum type="arabicPeriod"/>
            </a:pPr>
            <a:r>
              <a:rPr lang="zh-CN" altLang="en-US" sz="2000" dirty="0">
                <a:solidFill>
                  <a:srgbClr val="76D6FF"/>
                </a:solidFill>
                <a:latin typeface="黑体" panose="02010609060101010101" pitchFamily="49" charset="-122"/>
                <a:ea typeface="黑体" panose="02010609060101010101" pitchFamily="49" charset="-122"/>
              </a:rPr>
              <a:t>空间间接探测</a:t>
            </a:r>
          </a:p>
        </p:txBody>
      </p:sp>
      <p:pic>
        <p:nvPicPr>
          <p:cNvPr id="8" name="Picture 4">
            <a:extLst>
              <a:ext uri="{FF2B5EF4-FFF2-40B4-BE49-F238E27FC236}">
                <a16:creationId xmlns:a16="http://schemas.microsoft.com/office/drawing/2014/main" id="{E65205EA-1413-D641-9D64-C5AD93E0EA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0" t="6079" r="2993" b="6499"/>
          <a:stretch/>
        </p:blipFill>
        <p:spPr bwMode="auto">
          <a:xfrm>
            <a:off x="5852262" y="1878905"/>
            <a:ext cx="5933337" cy="285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
            <a:extLst>
              <a:ext uri="{FF2B5EF4-FFF2-40B4-BE49-F238E27FC236}">
                <a16:creationId xmlns:a16="http://schemas.microsoft.com/office/drawing/2014/main" id="{145D0BB8-CB39-2840-A92F-E1B361CD7805}"/>
              </a:ext>
            </a:extLst>
          </p:cNvPr>
          <p:cNvSpPr txBox="1">
            <a:spLocks noChangeArrowheads="1"/>
          </p:cNvSpPr>
          <p:nvPr/>
        </p:nvSpPr>
        <p:spPr bwMode="auto">
          <a:xfrm>
            <a:off x="5809423" y="4904179"/>
            <a:ext cx="6096000" cy="1384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eaLnBrk="0" hangingPunct="0"/>
            <a:r>
              <a:rPr lang="zh-CN" altLang="en-US" sz="2000" dirty="0">
                <a:solidFill>
                  <a:srgbClr val="76D6FF"/>
                </a:solidFill>
                <a:latin typeface="黑体" panose="02010609060101010101" pitchFamily="49" charset="-122"/>
                <a:ea typeface="黑体" panose="02010609060101010101" pitchFamily="49" charset="-122"/>
              </a:rPr>
              <a:t>间接探测</a:t>
            </a:r>
            <a:r>
              <a:rPr lang="en-US" altLang="zh-CN" sz="2000" dirty="0">
                <a:solidFill>
                  <a:srgbClr val="76D6FF"/>
                </a:solidFill>
                <a:latin typeface="黑体" panose="02010609060101010101" pitchFamily="49" charset="-122"/>
                <a:ea typeface="黑体" panose="02010609060101010101" pitchFamily="49" charset="-122"/>
              </a:rPr>
              <a:t>: </a:t>
            </a:r>
            <a:r>
              <a:rPr lang="zh-CN" altLang="en-US" sz="2000" dirty="0">
                <a:solidFill>
                  <a:srgbClr val="76D6FF"/>
                </a:solidFill>
                <a:latin typeface="黑体" panose="02010609060101010101" pitchFamily="49" charset="-122"/>
                <a:ea typeface="黑体" panose="02010609060101010101" pitchFamily="49" charset="-122"/>
              </a:rPr>
              <a:t>通过探测暗物质粒子湮灭后产生的看得见的高能宇宙线粒子来间接探测看不见的暗物质粒子。</a:t>
            </a:r>
            <a:r>
              <a:rPr lang="zh-CN" altLang="en-US" sz="2000" dirty="0">
                <a:solidFill>
                  <a:srgbClr val="FFFF00"/>
                </a:solidFill>
                <a:latin typeface="黑体" panose="02010609060101010101" pitchFamily="49" charset="-122"/>
                <a:ea typeface="黑体" panose="02010609060101010101" pitchFamily="49" charset="-122"/>
              </a:rPr>
              <a:t>需要高能量分辨、高空间分辨、高统计量、低本底的电子宇宙射线及伽马射线的实验项目</a:t>
            </a:r>
            <a:r>
              <a:rPr lang="zh-CN" altLang="en-US" sz="2400" dirty="0">
                <a:solidFill>
                  <a:srgbClr val="FFFF00"/>
                </a:solidFill>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1215190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16F4-1A1E-1146-90AB-30668BBA3856}"/>
              </a:ext>
            </a:extLst>
          </p:cNvPr>
          <p:cNvSpPr>
            <a:spLocks noGrp="1"/>
          </p:cNvSpPr>
          <p:nvPr>
            <p:ph type="title"/>
          </p:nvPr>
        </p:nvSpPr>
        <p:spPr/>
        <p:txBody>
          <a:bodyPr/>
          <a:lstStyle/>
          <a:p>
            <a:r>
              <a:rPr lang="zh-CN" altLang="en-US" dirty="0"/>
              <a:t>伽马射线灵敏度</a:t>
            </a:r>
            <a:endParaRPr lang="en-US" dirty="0"/>
          </a:p>
        </p:txBody>
      </p:sp>
      <p:sp>
        <p:nvSpPr>
          <p:cNvPr id="3" name="Date Placeholder 2">
            <a:extLst>
              <a:ext uri="{FF2B5EF4-FFF2-40B4-BE49-F238E27FC236}">
                <a16:creationId xmlns:a16="http://schemas.microsoft.com/office/drawing/2014/main" id="{95E4B8C4-0631-8145-9660-0659B1F2CA67}"/>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5F67E2C7-5F01-D44B-8D9F-01015F29413E}"/>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2519EFD8-247C-0747-8577-649EF1841976}"/>
              </a:ext>
            </a:extLst>
          </p:cNvPr>
          <p:cNvSpPr>
            <a:spLocks noGrp="1"/>
          </p:cNvSpPr>
          <p:nvPr>
            <p:ph type="sldNum" sz="quarter" idx="12"/>
          </p:nvPr>
        </p:nvSpPr>
        <p:spPr/>
        <p:txBody>
          <a:bodyPr/>
          <a:lstStyle/>
          <a:p>
            <a:fld id="{0BDC58B8-C3E4-5642-B659-6F7CE6848348}" type="slidenum">
              <a:rPr lang="en-US" smtClean="0"/>
              <a:t>50</a:t>
            </a:fld>
            <a:endParaRPr lang="en-US"/>
          </a:p>
        </p:txBody>
      </p:sp>
      <p:sp>
        <p:nvSpPr>
          <p:cNvPr id="6" name="TextBox 5">
            <a:extLst>
              <a:ext uri="{FF2B5EF4-FFF2-40B4-BE49-F238E27FC236}">
                <a16:creationId xmlns:a16="http://schemas.microsoft.com/office/drawing/2014/main" id="{123BE63C-F63D-2144-88F1-385ADBC75782}"/>
              </a:ext>
            </a:extLst>
          </p:cNvPr>
          <p:cNvSpPr txBox="1"/>
          <p:nvPr/>
        </p:nvSpPr>
        <p:spPr>
          <a:xfrm>
            <a:off x="9007925" y="2668647"/>
            <a:ext cx="2777675" cy="2308324"/>
          </a:xfrm>
          <a:prstGeom prst="rect">
            <a:avLst/>
          </a:prstGeom>
          <a:noFill/>
        </p:spPr>
        <p:txBody>
          <a:bodyPr wrap="square" rtlCol="0">
            <a:spAutoFit/>
          </a:bodyPr>
          <a:lstStyle/>
          <a:p>
            <a:pPr algn="just"/>
            <a:r>
              <a:rPr lang="zh-CN" altLang="en-US" sz="2400" dirty="0">
                <a:solidFill>
                  <a:srgbClr val="FFFF00"/>
                </a:solidFill>
                <a:latin typeface="SimHei" panose="02010609060101010101" pitchFamily="49" charset="-122"/>
                <a:ea typeface="SimHei" panose="02010609060101010101" pitchFamily="49" charset="-122"/>
              </a:rPr>
              <a:t>全世界都希望继续有一个</a:t>
            </a:r>
            <a:r>
              <a:rPr lang="en-US" altLang="zh-CN" sz="2400" dirty="0">
                <a:solidFill>
                  <a:srgbClr val="FFFF00"/>
                </a:solidFill>
                <a:latin typeface="SimHei" panose="02010609060101010101" pitchFamily="49" charset="-122"/>
                <a:ea typeface="SimHei" panose="02010609060101010101" pitchFamily="49" charset="-122"/>
              </a:rPr>
              <a:t>GeV-</a:t>
            </a:r>
            <a:r>
              <a:rPr lang="en-US" altLang="zh-CN" sz="2400" dirty="0" err="1">
                <a:solidFill>
                  <a:srgbClr val="FFFF00"/>
                </a:solidFill>
                <a:latin typeface="SimHei" panose="02010609060101010101" pitchFamily="49" charset="-122"/>
                <a:ea typeface="SimHei" panose="02010609060101010101" pitchFamily="49" charset="-122"/>
              </a:rPr>
              <a:t>TeV</a:t>
            </a:r>
            <a:r>
              <a:rPr lang="zh-CN" altLang="en-US" sz="2400" dirty="0">
                <a:solidFill>
                  <a:srgbClr val="FFFF00"/>
                </a:solidFill>
                <a:latin typeface="SimHei" panose="02010609060101010101" pitchFamily="49" charset="-122"/>
                <a:ea typeface="SimHei" panose="02010609060101010101" pitchFamily="49" charset="-122"/>
              </a:rPr>
              <a:t>波段的大面积、高分辨、显著超越</a:t>
            </a:r>
            <a:r>
              <a:rPr lang="en-US" altLang="zh-CN" sz="2400" dirty="0">
                <a:solidFill>
                  <a:srgbClr val="FFFF00"/>
                </a:solidFill>
                <a:latin typeface="SimHei" panose="02010609060101010101" pitchFamily="49" charset="-122"/>
                <a:ea typeface="SimHei" panose="02010609060101010101" pitchFamily="49" charset="-122"/>
              </a:rPr>
              <a:t>Fermi-LAT</a:t>
            </a:r>
            <a:r>
              <a:rPr lang="zh-CN" altLang="en-US" sz="2400" dirty="0">
                <a:solidFill>
                  <a:srgbClr val="FFFF00"/>
                </a:solidFill>
                <a:latin typeface="SimHei" panose="02010609060101010101" pitchFamily="49" charset="-122"/>
                <a:ea typeface="SimHei" panose="02010609060101010101" pitchFamily="49" charset="-122"/>
              </a:rPr>
              <a:t>的伽马射线空间望远镜！</a:t>
            </a:r>
            <a:endParaRPr lang="en-US" sz="2400" dirty="0">
              <a:solidFill>
                <a:srgbClr val="FFFF00"/>
              </a:solidFill>
              <a:latin typeface="SimHei" panose="02010609060101010101" pitchFamily="49" charset="-122"/>
              <a:ea typeface="SimHei" panose="02010609060101010101" pitchFamily="49" charset="-122"/>
            </a:endParaRPr>
          </a:p>
        </p:txBody>
      </p:sp>
      <p:grpSp>
        <p:nvGrpSpPr>
          <p:cNvPr id="7" name="Group 6">
            <a:extLst>
              <a:ext uri="{FF2B5EF4-FFF2-40B4-BE49-F238E27FC236}">
                <a16:creationId xmlns:a16="http://schemas.microsoft.com/office/drawing/2014/main" id="{C703FB07-9774-8243-97B2-97ABC7206397}"/>
              </a:ext>
            </a:extLst>
          </p:cNvPr>
          <p:cNvGrpSpPr/>
          <p:nvPr/>
        </p:nvGrpSpPr>
        <p:grpSpPr>
          <a:xfrm>
            <a:off x="450002" y="1686828"/>
            <a:ext cx="8212138" cy="4271962"/>
            <a:chOff x="437476" y="1566288"/>
            <a:chExt cx="8212138" cy="4271962"/>
          </a:xfrm>
        </p:grpSpPr>
        <p:pic>
          <p:nvPicPr>
            <p:cNvPr id="8" name="图片 1" descr="fig2-3">
              <a:extLst>
                <a:ext uri="{FF2B5EF4-FFF2-40B4-BE49-F238E27FC236}">
                  <a16:creationId xmlns:a16="http://schemas.microsoft.com/office/drawing/2014/main" id="{C95ADE1D-65D1-6F42-B61C-E964727ABEFF}"/>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437476" y="1566288"/>
              <a:ext cx="8212138"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圆角矩形 2">
              <a:extLst>
                <a:ext uri="{FF2B5EF4-FFF2-40B4-BE49-F238E27FC236}">
                  <a16:creationId xmlns:a16="http://schemas.microsoft.com/office/drawing/2014/main" id="{904339A1-8C01-FF46-849E-B814A614A95A}"/>
                </a:ext>
              </a:extLst>
            </p:cNvPr>
            <p:cNvSpPr/>
            <p:nvPr/>
          </p:nvSpPr>
          <p:spPr>
            <a:xfrm>
              <a:off x="3917276" y="1771075"/>
              <a:ext cx="2687638" cy="3397250"/>
            </a:xfrm>
            <a:prstGeom prst="roundRect">
              <a:avLst/>
            </a:prstGeom>
            <a:solidFill>
              <a:schemeClr val="accent5">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zh-CN" altLang="en-US">
                <a:solidFill>
                  <a:srgbClr val="FFFFFF"/>
                </a:solidFill>
              </a:endParaRPr>
            </a:p>
          </p:txBody>
        </p:sp>
      </p:grpSp>
    </p:spTree>
    <p:extLst>
      <p:ext uri="{BB962C8B-B14F-4D97-AF65-F5344CB8AC3E}">
        <p14:creationId xmlns:p14="http://schemas.microsoft.com/office/powerpoint/2010/main" val="193683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8912-20DC-6545-B198-B2221575638E}"/>
              </a:ext>
            </a:extLst>
          </p:cNvPr>
          <p:cNvSpPr>
            <a:spLocks noGrp="1"/>
          </p:cNvSpPr>
          <p:nvPr>
            <p:ph type="title"/>
          </p:nvPr>
        </p:nvSpPr>
        <p:spPr/>
        <p:txBody>
          <a:bodyPr/>
          <a:lstStyle/>
          <a:p>
            <a:r>
              <a:rPr lang="en-US" altLang="zh-CN" dirty="0"/>
              <a:t>VLAST: </a:t>
            </a:r>
            <a:r>
              <a:rPr lang="zh-CN" altLang="en-US" dirty="0"/>
              <a:t>高能伽马空间探测旗舰设备</a:t>
            </a:r>
            <a:endParaRPr lang="en-US" dirty="0"/>
          </a:p>
        </p:txBody>
      </p:sp>
      <p:sp>
        <p:nvSpPr>
          <p:cNvPr id="3" name="Date Placeholder 2">
            <a:extLst>
              <a:ext uri="{FF2B5EF4-FFF2-40B4-BE49-F238E27FC236}">
                <a16:creationId xmlns:a16="http://schemas.microsoft.com/office/drawing/2014/main" id="{6BDC1EAB-4D4D-B748-9294-5E7DBEBA9ED8}"/>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945B3FC2-5CD6-5D47-BE70-8E453151EAAA}"/>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BCC81409-BF37-554D-994F-7AEB5D6D8142}"/>
              </a:ext>
            </a:extLst>
          </p:cNvPr>
          <p:cNvSpPr>
            <a:spLocks noGrp="1"/>
          </p:cNvSpPr>
          <p:nvPr>
            <p:ph type="sldNum" sz="quarter" idx="12"/>
          </p:nvPr>
        </p:nvSpPr>
        <p:spPr/>
        <p:txBody>
          <a:bodyPr/>
          <a:lstStyle/>
          <a:p>
            <a:fld id="{0BDC58B8-C3E4-5642-B659-6F7CE6848348}" type="slidenum">
              <a:rPr lang="en-US" smtClean="0"/>
              <a:t>51</a:t>
            </a:fld>
            <a:endParaRPr lang="en-US"/>
          </a:p>
        </p:txBody>
      </p:sp>
      <p:sp>
        <p:nvSpPr>
          <p:cNvPr id="6" name="矩形 9">
            <a:extLst>
              <a:ext uri="{FF2B5EF4-FFF2-40B4-BE49-F238E27FC236}">
                <a16:creationId xmlns:a16="http://schemas.microsoft.com/office/drawing/2014/main" id="{4B82944C-88E5-2447-BE0F-271632CFEC66}"/>
              </a:ext>
            </a:extLst>
          </p:cNvPr>
          <p:cNvSpPr/>
          <p:nvPr/>
        </p:nvSpPr>
        <p:spPr>
          <a:xfrm>
            <a:off x="210056" y="1562055"/>
            <a:ext cx="11882377" cy="1200329"/>
          </a:xfrm>
          <a:prstGeom prst="rect">
            <a:avLst/>
          </a:prstGeom>
        </p:spPr>
        <p:txBody>
          <a:bodyPr wrap="square">
            <a:spAutoFit/>
          </a:bodyPr>
          <a:lstStyle/>
          <a:p>
            <a:pPr lvl="0" algn="ctr" eaLnBrk="0" fontAlgn="base" hangingPunct="0">
              <a:spcBef>
                <a:spcPct val="0"/>
              </a:spcBef>
              <a:spcAft>
                <a:spcPct val="0"/>
              </a:spcAft>
              <a:defRPr/>
            </a:pPr>
            <a:r>
              <a:rPr lang="zh-CN" altLang="en-US"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甚大面积伽马射线空间望远镜（</a:t>
            </a:r>
            <a:r>
              <a:rPr lang="en-US" altLang="zh-CN"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Very Large Area gamma-ray Space Telescope, VLAST</a:t>
            </a:r>
            <a:r>
              <a:rPr lang="zh-CN" altLang="en-US"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a:t>
            </a:r>
            <a:endParaRPr lang="en-US"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endParaRPr>
          </a:p>
          <a:p>
            <a:pPr lvl="0" algn="ctr" eaLnBrk="0" fontAlgn="base" hangingPunct="0">
              <a:spcBef>
                <a:spcPct val="0"/>
              </a:spcBef>
              <a:spcAft>
                <a:spcPct val="0"/>
              </a:spcAft>
              <a:defRPr/>
            </a:pPr>
            <a:r>
              <a:rPr lang="zh-CN"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国际首颗</a:t>
            </a:r>
            <a:r>
              <a:rPr lang="en-US"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10m</a:t>
            </a:r>
            <a:r>
              <a:rPr lang="en-US" altLang="zh-CN" sz="2400" baseline="300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2 </a:t>
            </a:r>
            <a:r>
              <a:rPr lang="en-US"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sr</a:t>
            </a:r>
            <a:r>
              <a:rPr lang="zh-CN" altLang="en-US"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级高能探测卫星</a:t>
            </a:r>
            <a:r>
              <a:rPr lang="zh-CN" altLang="en-US"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a:t>
            </a:r>
            <a:r>
              <a:rPr lang="en-US"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~20</a:t>
            </a:r>
            <a:r>
              <a:rPr lang="zh-CN" altLang="en-US"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吨</a:t>
            </a:r>
            <a:r>
              <a:rPr lang="zh-CN" altLang="en-US" sz="24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sym typeface="+mn-ea"/>
              </a:rPr>
              <a:t>）</a:t>
            </a:r>
            <a:endParaRPr kumimoji="0" lang="zh-CN" altLang="en-US" sz="2400" i="0" u="none" strike="noStrike" kern="1200" cap="none" spc="0" normalizeH="0" baseline="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致力于引领</a:t>
            </a:r>
            <a:r>
              <a:rPr lang="en-US"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2027-2035</a:t>
            </a:r>
            <a:r>
              <a:rPr lang="zh-CN"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基于</a:t>
            </a:r>
            <a:r>
              <a:rPr lang="en-US"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GeV</a:t>
            </a:r>
            <a:r>
              <a:rPr lang="zh-CN" altLang="zh-CN" sz="2400" noProof="0" dirty="0">
                <a:ln>
                  <a:noFill/>
                </a:ln>
                <a:solidFill>
                  <a:srgbClr val="FFFF00"/>
                </a:solidFill>
                <a:effectLst/>
                <a:uLnTx/>
                <a:uFillTx/>
                <a:latin typeface="Times New Roman" panose="02020503050405090304" pitchFamily="18" charset="0"/>
                <a:ea typeface="黑体" panose="02010609060101010101" pitchFamily="49" charset="-122"/>
                <a:cs typeface="Times New Roman" panose="02020503050405090304" pitchFamily="18" charset="0"/>
                <a:sym typeface="+mn-ea"/>
              </a:rPr>
              <a:t>伽马射线的暗物质间接探测及时域天文研究</a:t>
            </a:r>
            <a:endParaRPr lang="zh-CN" altLang="en-US" sz="2400" dirty="0">
              <a:solidFill>
                <a:srgbClr val="FFFF00"/>
              </a:solidFill>
              <a:latin typeface="Times New Roman" panose="02020503050405090304" pitchFamily="18" charset="0"/>
              <a:ea typeface="微软雅黑" panose="020B0503020204020204" charset="-122"/>
              <a:cs typeface="Times New Roman" panose="02020503050405090304" pitchFamily="18" charset="0"/>
            </a:endParaRPr>
          </a:p>
        </p:txBody>
      </p:sp>
      <p:pic>
        <p:nvPicPr>
          <p:cNvPr id="7" name="Picture 8" descr="Z:\work\doc\项目相关文档\院仪器项目申请\WechatIMG4180.jpeg">
            <a:extLst>
              <a:ext uri="{FF2B5EF4-FFF2-40B4-BE49-F238E27FC236}">
                <a16:creationId xmlns:a16="http://schemas.microsoft.com/office/drawing/2014/main" id="{CCF86539-0909-F744-AED3-C0E3D9620C7A}"/>
              </a:ext>
            </a:extLst>
          </p:cNvPr>
          <p:cNvPicPr>
            <a:picLocks noChangeAspect="1"/>
          </p:cNvPicPr>
          <p:nvPr/>
        </p:nvPicPr>
        <p:blipFill>
          <a:blip r:embed="rId2"/>
          <a:stretch>
            <a:fillRect/>
          </a:stretch>
        </p:blipFill>
        <p:spPr>
          <a:xfrm>
            <a:off x="813157" y="2867683"/>
            <a:ext cx="5382822" cy="3185800"/>
          </a:xfrm>
          <a:prstGeom prst="rect">
            <a:avLst/>
          </a:prstGeom>
          <a:noFill/>
          <a:ln w="9525">
            <a:noFill/>
          </a:ln>
        </p:spPr>
      </p:pic>
      <p:pic>
        <p:nvPicPr>
          <p:cNvPr id="8" name="图片 3">
            <a:extLst>
              <a:ext uri="{FF2B5EF4-FFF2-40B4-BE49-F238E27FC236}">
                <a16:creationId xmlns:a16="http://schemas.microsoft.com/office/drawing/2014/main" id="{DAFA2100-E35C-7F41-9BF8-629B0AD4B1BE}"/>
              </a:ext>
            </a:extLst>
          </p:cNvPr>
          <p:cNvPicPr>
            <a:picLocks noChangeAspect="1"/>
          </p:cNvPicPr>
          <p:nvPr/>
        </p:nvPicPr>
        <p:blipFill>
          <a:blip r:embed="rId3"/>
          <a:stretch>
            <a:fillRect/>
          </a:stretch>
        </p:blipFill>
        <p:spPr>
          <a:xfrm>
            <a:off x="6303363" y="2867314"/>
            <a:ext cx="4789357" cy="3192904"/>
          </a:xfrm>
          <a:prstGeom prst="rect">
            <a:avLst/>
          </a:prstGeom>
          <a:noFill/>
          <a:ln w="9525">
            <a:noFill/>
          </a:ln>
        </p:spPr>
      </p:pic>
    </p:spTree>
    <p:extLst>
      <p:ext uri="{BB962C8B-B14F-4D97-AF65-F5344CB8AC3E}">
        <p14:creationId xmlns:p14="http://schemas.microsoft.com/office/powerpoint/2010/main" val="375319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B4CC-0C30-274C-A9D3-C59F298C1D39}"/>
              </a:ext>
            </a:extLst>
          </p:cNvPr>
          <p:cNvSpPr>
            <a:spLocks noGrp="1"/>
          </p:cNvSpPr>
          <p:nvPr>
            <p:ph type="title"/>
          </p:nvPr>
        </p:nvSpPr>
        <p:spPr/>
        <p:txBody>
          <a:bodyPr/>
          <a:lstStyle/>
          <a:p>
            <a:r>
              <a:rPr lang="en-US" dirty="0"/>
              <a:t>VLAST </a:t>
            </a:r>
            <a:r>
              <a:rPr lang="en-US" dirty="0" err="1"/>
              <a:t>v.s</a:t>
            </a:r>
            <a:r>
              <a:rPr lang="en-US" dirty="0"/>
              <a:t>. DAMPE</a:t>
            </a:r>
          </a:p>
        </p:txBody>
      </p:sp>
      <p:sp>
        <p:nvSpPr>
          <p:cNvPr id="3" name="Date Placeholder 2">
            <a:extLst>
              <a:ext uri="{FF2B5EF4-FFF2-40B4-BE49-F238E27FC236}">
                <a16:creationId xmlns:a16="http://schemas.microsoft.com/office/drawing/2014/main" id="{13C4B452-0DAB-2F4B-9D05-E6A09EEAE994}"/>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F599A600-9F19-B94C-A659-CDF8486CFC92}"/>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8E4B596E-E01C-C442-846F-0CE0E510DCAD}"/>
              </a:ext>
            </a:extLst>
          </p:cNvPr>
          <p:cNvSpPr>
            <a:spLocks noGrp="1"/>
          </p:cNvSpPr>
          <p:nvPr>
            <p:ph type="sldNum" sz="quarter" idx="12"/>
          </p:nvPr>
        </p:nvSpPr>
        <p:spPr/>
        <p:txBody>
          <a:bodyPr/>
          <a:lstStyle/>
          <a:p>
            <a:fld id="{0BDC58B8-C3E4-5642-B659-6F7CE6848348}" type="slidenum">
              <a:rPr lang="en-US" smtClean="0"/>
              <a:t>52</a:t>
            </a:fld>
            <a:endParaRPr lang="en-US"/>
          </a:p>
        </p:txBody>
      </p:sp>
      <p:sp>
        <p:nvSpPr>
          <p:cNvPr id="6" name="TextBox 1">
            <a:extLst>
              <a:ext uri="{FF2B5EF4-FFF2-40B4-BE49-F238E27FC236}">
                <a16:creationId xmlns:a16="http://schemas.microsoft.com/office/drawing/2014/main" id="{CA35E177-884E-944C-9A06-2E02D9882129}"/>
              </a:ext>
            </a:extLst>
          </p:cNvPr>
          <p:cNvSpPr txBox="1">
            <a:spLocks noChangeArrowheads="1"/>
          </p:cNvSpPr>
          <p:nvPr/>
        </p:nvSpPr>
        <p:spPr bwMode="auto">
          <a:xfrm>
            <a:off x="393700" y="1439617"/>
            <a:ext cx="77048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lnSpc>
                <a:spcPct val="90000"/>
              </a:lnSpc>
              <a:spcBef>
                <a:spcPts val="1000"/>
              </a:spcBef>
              <a:buFont typeface="Arial" panose="020B0604020202090204" pitchFamily="34" charset="0"/>
              <a:buChar char="•"/>
              <a:defRPr sz="2800">
                <a:solidFill>
                  <a:schemeClr val="tx1"/>
                </a:solidFill>
                <a:latin typeface="Calibri" panose="020F0502020204030204" pitchFamily="34" charset="0"/>
                <a:ea typeface="宋体" pitchFamily="2" charset="-122"/>
              </a:defRPr>
            </a:lvl1pPr>
            <a:lvl2pPr marL="742950" indent="-285750" eaLnBrk="0" hangingPunct="0">
              <a:lnSpc>
                <a:spcPct val="90000"/>
              </a:lnSpc>
              <a:spcBef>
                <a:spcPts val="500"/>
              </a:spcBef>
              <a:buFont typeface="Arial" panose="020B0604020202090204" pitchFamily="34" charset="0"/>
              <a:buChar char="•"/>
              <a:defRPr sz="2400">
                <a:solidFill>
                  <a:schemeClr val="tx1"/>
                </a:solidFill>
                <a:latin typeface="Calibri" panose="020F0502020204030204" pitchFamily="34" charset="0"/>
                <a:ea typeface="宋体" pitchFamily="2" charset="-122"/>
              </a:defRPr>
            </a:lvl2pPr>
            <a:lvl3pPr marL="1143000" indent="-228600" eaLnBrk="0" hangingPunct="0">
              <a:lnSpc>
                <a:spcPct val="90000"/>
              </a:lnSpc>
              <a:spcBef>
                <a:spcPts val="500"/>
              </a:spcBef>
              <a:buFont typeface="Arial" panose="020B0604020202090204" pitchFamily="34" charset="0"/>
              <a:buChar char="•"/>
              <a:defRPr sz="2000">
                <a:solidFill>
                  <a:schemeClr val="tx1"/>
                </a:solidFill>
                <a:latin typeface="Calibri" panose="020F0502020204030204" pitchFamily="34" charset="0"/>
                <a:ea typeface="宋体" pitchFamily="2" charset="-122"/>
              </a:defRPr>
            </a:lvl3pPr>
            <a:lvl4pPr marL="1600200" indent="-228600" eaLnBrk="0" hangingPunct="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itchFamily="2" charset="-122"/>
              </a:defRPr>
            </a:lvl4pPr>
            <a:lvl5pPr marL="2057400" indent="-228600" eaLnBrk="0" hangingPunct="0">
              <a:lnSpc>
                <a:spcPct val="90000"/>
              </a:lnSpc>
              <a:spcBef>
                <a:spcPts val="500"/>
              </a:spcBef>
              <a:buFont typeface="Arial" panose="020B0604020202090204" pitchFamily="34" charset="0"/>
              <a:buChar char="•"/>
              <a:defRPr>
                <a:solidFill>
                  <a:schemeClr val="tx1"/>
                </a:solidFill>
                <a:latin typeface="Calibri" panose="020F0502020204030204" pitchFamily="34"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ea typeface="宋体" pitchFamily="2" charset="-122"/>
              </a:defRPr>
            </a:lvl9pPr>
          </a:lstStyle>
          <a:p>
            <a:pPr algn="just" eaLnBrk="1" hangingPunct="1">
              <a:lnSpc>
                <a:spcPct val="100000"/>
              </a:lnSpc>
              <a:spcBef>
                <a:spcPct val="0"/>
              </a:spcBef>
              <a:buFont typeface="Wingdings" pitchFamily="2" charset="2"/>
              <a:buChar char="Ø"/>
            </a:pPr>
            <a:r>
              <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DAMPE: </a:t>
            </a:r>
            <a:r>
              <a:rPr lang="zh-CN" altLang="en-US"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能量分辨率国际领先</a:t>
            </a:r>
            <a:endPar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endParaRPr>
          </a:p>
          <a:p>
            <a:pPr algn="just" eaLnBrk="1" hangingPunct="1">
              <a:lnSpc>
                <a:spcPct val="100000"/>
              </a:lnSpc>
              <a:spcBef>
                <a:spcPct val="0"/>
              </a:spcBef>
              <a:buFont typeface="Wingdings" pitchFamily="2" charset="2"/>
              <a:buChar char="Ø"/>
            </a:pPr>
            <a:r>
              <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VLAST: GeV</a:t>
            </a:r>
            <a:r>
              <a:rPr lang="zh-CN" altLang="en-US"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伽马的探测灵敏度世界第一</a:t>
            </a:r>
            <a:endPar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endParaRPr>
          </a:p>
          <a:p>
            <a:pPr algn="just" eaLnBrk="1" hangingPunct="1">
              <a:lnSpc>
                <a:spcPct val="100000"/>
              </a:lnSpc>
              <a:spcBef>
                <a:spcPct val="0"/>
              </a:spcBef>
              <a:buFont typeface="Wingdings" pitchFamily="2" charset="2"/>
              <a:buChar char="Ø"/>
            </a:pPr>
            <a:r>
              <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DAMPE: (</a:t>
            </a:r>
            <a:r>
              <a:rPr lang="zh-CN" altLang="en-US"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探测器</a:t>
            </a:r>
            <a:r>
              <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厚、</a:t>
            </a:r>
            <a:r>
              <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能量分辨</a:t>
            </a:r>
            <a:r>
              <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高、</a:t>
            </a:r>
            <a:r>
              <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粒子鉴别</a:t>
            </a:r>
            <a:r>
              <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rPr>
              <a:t>准</a:t>
            </a:r>
            <a:endParaRPr lang="en-US" altLang="zh-CN" sz="2400" dirty="0">
              <a:solidFill>
                <a:srgbClr val="76D6FF"/>
              </a:solidFill>
              <a:latin typeface="Times New Roman" panose="02020503050405090304" pitchFamily="18" charset="0"/>
              <a:ea typeface="微软雅黑" panose="020B0503020204020204" pitchFamily="34" charset="-122"/>
              <a:cs typeface="Times New Roman" panose="02020503050405090304" pitchFamily="18" charset="0"/>
            </a:endParaRPr>
          </a:p>
          <a:p>
            <a:pPr algn="just" eaLnBrk="1" hangingPunct="1">
              <a:lnSpc>
                <a:spcPct val="100000"/>
              </a:lnSpc>
              <a:spcBef>
                <a:spcPct val="0"/>
              </a:spcBef>
              <a:buFont typeface="Wingdings" pitchFamily="2" charset="2"/>
              <a:buChar char="Ø"/>
            </a:pPr>
            <a:r>
              <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VLAST:  (</a:t>
            </a:r>
            <a:r>
              <a:rPr lang="zh-CN" altLang="en-US"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探测器</a:t>
            </a:r>
            <a:r>
              <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薄、</a:t>
            </a:r>
            <a:r>
              <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有效面积</a:t>
            </a:r>
            <a:r>
              <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大、</a:t>
            </a:r>
            <a:r>
              <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观测天区</a:t>
            </a:r>
            <a:r>
              <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a:t>
            </a:r>
            <a:r>
              <a:rPr lang="zh-CN" altLang="en-US"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rPr>
              <a:t>广</a:t>
            </a:r>
            <a:endParaRPr lang="en-US" altLang="zh-CN" sz="2400" dirty="0">
              <a:solidFill>
                <a:srgbClr val="FFFF00"/>
              </a:solidFill>
              <a:latin typeface="Times New Roman" panose="02020503050405090304" pitchFamily="18" charset="0"/>
              <a:ea typeface="微软雅黑" panose="020B0503020204020204" pitchFamily="34" charset="-122"/>
              <a:cs typeface="Times New Roman" panose="02020503050405090304" pitchFamily="18" charset="0"/>
            </a:endParaRPr>
          </a:p>
        </p:txBody>
      </p:sp>
      <p:graphicFrame>
        <p:nvGraphicFramePr>
          <p:cNvPr id="8" name="表格 2">
            <a:extLst>
              <a:ext uri="{FF2B5EF4-FFF2-40B4-BE49-F238E27FC236}">
                <a16:creationId xmlns:a16="http://schemas.microsoft.com/office/drawing/2014/main" id="{0FE28377-70AF-DB44-A4A1-ED131D65592E}"/>
              </a:ext>
            </a:extLst>
          </p:cNvPr>
          <p:cNvGraphicFramePr>
            <a:graphicFrameLocks noGrp="1"/>
          </p:cNvGraphicFramePr>
          <p:nvPr>
            <p:extLst>
              <p:ext uri="{D42A27DB-BD31-4B8C-83A1-F6EECF244321}">
                <p14:modId xmlns:p14="http://schemas.microsoft.com/office/powerpoint/2010/main" val="288586984"/>
              </p:ext>
            </p:extLst>
          </p:nvPr>
        </p:nvGraphicFramePr>
        <p:xfrm>
          <a:off x="456330" y="3142798"/>
          <a:ext cx="7071812" cy="2285900"/>
        </p:xfrm>
        <a:graphic>
          <a:graphicData uri="http://schemas.openxmlformats.org/drawingml/2006/table">
            <a:tbl>
              <a:tblPr/>
              <a:tblGrid>
                <a:gridCol w="1650480">
                  <a:extLst>
                    <a:ext uri="{9D8B030D-6E8A-4147-A177-3AD203B41FA5}">
                      <a16:colId xmlns:a16="http://schemas.microsoft.com/office/drawing/2014/main" val="3448059587"/>
                    </a:ext>
                  </a:extLst>
                </a:gridCol>
                <a:gridCol w="1854716">
                  <a:extLst>
                    <a:ext uri="{9D8B030D-6E8A-4147-A177-3AD203B41FA5}">
                      <a16:colId xmlns:a16="http://schemas.microsoft.com/office/drawing/2014/main" val="20001"/>
                    </a:ext>
                  </a:extLst>
                </a:gridCol>
                <a:gridCol w="1991639">
                  <a:extLst>
                    <a:ext uri="{9D8B030D-6E8A-4147-A177-3AD203B41FA5}">
                      <a16:colId xmlns:a16="http://schemas.microsoft.com/office/drawing/2014/main" val="20002"/>
                    </a:ext>
                  </a:extLst>
                </a:gridCol>
                <a:gridCol w="1574977">
                  <a:extLst>
                    <a:ext uri="{9D8B030D-6E8A-4147-A177-3AD203B41FA5}">
                      <a16:colId xmlns:a16="http://schemas.microsoft.com/office/drawing/2014/main" val="20003"/>
                    </a:ext>
                  </a:extLst>
                </a:gridCol>
              </a:tblGrid>
              <a:tr h="42783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l-GR" altLang="zh-CN"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γ</a:t>
                      </a:r>
                      <a:r>
                        <a:rPr kumimoji="0" lang="zh-CN" altLang="en-US"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探测设备</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工作能段</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接受度</a:t>
                      </a:r>
                      <a:r>
                        <a:rPr kumimoji="0" lang="en-US" altLang="zh-CN"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@10GeV (m</a:t>
                      </a:r>
                      <a:r>
                        <a:rPr kumimoji="0" lang="en-US" altLang="zh-CN" sz="2000" b="0" i="0" u="none" strike="noStrike" cap="none" normalizeH="0" baseline="3000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2</a:t>
                      </a:r>
                      <a:r>
                        <a:rPr kumimoji="0" lang="en-US" altLang="zh-CN"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 </a:t>
                      </a:r>
                      <a:r>
                        <a:rPr kumimoji="0" lang="en-US" altLang="zh-CN" sz="2000" b="0" i="0" u="none" strike="noStrike" cap="none" normalizeH="0" baseline="0" dirty="0" err="1">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sr</a:t>
                      </a:r>
                      <a:r>
                        <a:rPr kumimoji="0" lang="en-US" altLang="zh-CN"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能量分辨</a:t>
                      </a:r>
                      <a:r>
                        <a:rPr kumimoji="0" lang="en-US" altLang="zh-CN"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rPr>
                        <a:t>@50GeV</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0"/>
                  </a:ext>
                </a:extLst>
              </a:tr>
              <a:tr h="375100">
                <a:tc>
                  <a:txBody>
                    <a:bodyPr/>
                    <a:lstStyle>
                      <a:lvl1pPr marL="0" algn="l" defTabSz="914400" rtl="0" eaLnBrk="0" latinLnBrk="0" hangingPunct="0">
                        <a:spcBef>
                          <a:spcPct val="100000"/>
                        </a:spcBef>
                        <a:defRPr sz="2000" kern="1200">
                          <a:solidFill>
                            <a:schemeClr val="tx1"/>
                          </a:solidFill>
                          <a:latin typeface="Arial" panose="020B0604020202090204" pitchFamily="34" charset="0"/>
                          <a:ea typeface="MS PGothic" pitchFamily="34" charset="-128"/>
                        </a:defRPr>
                      </a:lvl1pPr>
                      <a:lvl2pPr marL="742950" indent="-285750" algn="l" defTabSz="914400" rtl="0" eaLnBrk="0" latinLnBrk="0" hangingPunct="0">
                        <a:defRPr sz="1800" kern="1200">
                          <a:solidFill>
                            <a:schemeClr val="tx1"/>
                          </a:solidFill>
                          <a:latin typeface="Arial" panose="020B0604020202090204" pitchFamily="34" charset="0"/>
                          <a:ea typeface="MS PGothic" pitchFamily="34" charset="-128"/>
                        </a:defRPr>
                      </a:lvl2pPr>
                      <a:lvl3pPr marL="1143000" indent="-228600" algn="l" defTabSz="914400" rtl="0" eaLnBrk="0" latinLnBrk="0" hangingPunct="0">
                        <a:spcBef>
                          <a:spcPct val="40000"/>
                        </a:spcBef>
                        <a:buFont typeface="Arial" panose="020B0604020202090204" pitchFamily="34" charset="0"/>
                        <a:defRPr sz="1600" kern="1200">
                          <a:solidFill>
                            <a:schemeClr val="tx1"/>
                          </a:solidFill>
                          <a:latin typeface="Arial" panose="020B0604020202090204" pitchFamily="34" charset="0"/>
                          <a:ea typeface="MS PGothic" pitchFamily="34" charset="-128"/>
                        </a:defRPr>
                      </a:lvl3pPr>
                      <a:lvl4pPr marL="1600200" indent="-228600" algn="l" defTabSz="914400" rtl="0" eaLnBrk="0" latinLnBrk="0" hangingPunct="0">
                        <a:spcBef>
                          <a:spcPct val="25000"/>
                        </a:spcBef>
                        <a:defRPr sz="1400" kern="1200">
                          <a:solidFill>
                            <a:schemeClr val="tx1"/>
                          </a:solidFill>
                          <a:latin typeface="Arial" panose="020B0604020202090204" pitchFamily="34" charset="0"/>
                          <a:ea typeface="MS PGothic" pitchFamily="34" charset="-128"/>
                        </a:defRPr>
                      </a:lvl4pPr>
                      <a:lvl5pPr marL="2057400" indent="-228600" algn="l" defTabSz="914400" rtl="0" eaLnBrk="0" latinLnBrk="0" hangingPunct="0">
                        <a:spcBef>
                          <a:spcPct val="25000"/>
                        </a:spcBef>
                        <a:buFont typeface="Arial" panose="020B0604020202090204" pitchFamily="34" charset="0"/>
                        <a:defRPr sz="1200" kern="1200">
                          <a:solidFill>
                            <a:schemeClr val="tx1"/>
                          </a:solidFill>
                          <a:latin typeface="Arial" panose="020B0604020202090204" pitchFamily="34" charset="0"/>
                          <a:ea typeface="MS PGothic" pitchFamily="34" charset="-128"/>
                        </a:defRPr>
                      </a:lvl5pPr>
                      <a:lvl6pPr marL="2514600" indent="-228600" algn="l" defTabSz="9144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6pPr>
                      <a:lvl7pPr marL="2971800" indent="-228600" algn="l" defTabSz="9144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7pPr>
                      <a:lvl8pPr marL="3429000" indent="-228600" algn="l" defTabSz="9144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8pPr>
                      <a:lvl9pPr marL="3886200" indent="-228600" algn="l" defTabSz="9144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Fermi-LAT</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marL="0" algn="l" defTabSz="457200" rtl="0" eaLnBrk="0" latinLnBrk="0" hangingPunct="0">
                        <a:spcBef>
                          <a:spcPct val="100000"/>
                        </a:spcBef>
                        <a:defRPr sz="2000" kern="1200">
                          <a:solidFill>
                            <a:schemeClr val="tx1"/>
                          </a:solidFill>
                          <a:latin typeface="Arial" panose="020B0604020202090204" pitchFamily="34" charset="0"/>
                          <a:ea typeface="MS PGothic" pitchFamily="34" charset="-128"/>
                        </a:defRPr>
                      </a:lvl1pPr>
                      <a:lvl2pPr marL="742950" indent="-285750" algn="l" defTabSz="457200" rtl="0" eaLnBrk="0" latinLnBrk="0" hangingPunct="0">
                        <a:defRPr sz="1800" kern="1200">
                          <a:solidFill>
                            <a:schemeClr val="tx1"/>
                          </a:solidFill>
                          <a:latin typeface="Arial" panose="020B0604020202090204" pitchFamily="34" charset="0"/>
                          <a:ea typeface="MS PGothic" pitchFamily="34" charset="-128"/>
                        </a:defRPr>
                      </a:lvl2pPr>
                      <a:lvl3pPr marL="1143000" indent="-228600" algn="l" defTabSz="457200" rtl="0" eaLnBrk="0" latinLnBrk="0" hangingPunct="0">
                        <a:spcBef>
                          <a:spcPct val="40000"/>
                        </a:spcBef>
                        <a:buFont typeface="Arial" panose="020B0604020202090204" pitchFamily="34" charset="0"/>
                        <a:defRPr sz="1600" kern="1200">
                          <a:solidFill>
                            <a:schemeClr val="tx1"/>
                          </a:solidFill>
                          <a:latin typeface="Arial" panose="020B0604020202090204" pitchFamily="34" charset="0"/>
                          <a:ea typeface="MS PGothic" pitchFamily="34" charset="-128"/>
                        </a:defRPr>
                      </a:lvl3pPr>
                      <a:lvl4pPr marL="1600200" indent="-228600" algn="l" defTabSz="457200" rtl="0" eaLnBrk="0" latinLnBrk="0" hangingPunct="0">
                        <a:spcBef>
                          <a:spcPct val="25000"/>
                        </a:spcBef>
                        <a:defRPr sz="1400" kern="1200">
                          <a:solidFill>
                            <a:schemeClr val="tx1"/>
                          </a:solidFill>
                          <a:latin typeface="Arial" panose="020B0604020202090204" pitchFamily="34" charset="0"/>
                          <a:ea typeface="MS PGothic" pitchFamily="34" charset="-128"/>
                        </a:defRPr>
                      </a:lvl4pPr>
                      <a:lvl5pPr marL="2057400" indent="-228600" algn="l" defTabSz="457200" rtl="0" eaLnBrk="0" latinLnBrk="0" hangingPunct="0">
                        <a:spcBef>
                          <a:spcPct val="25000"/>
                        </a:spcBef>
                        <a:buFont typeface="Arial" panose="020B0604020202090204" pitchFamily="34" charset="0"/>
                        <a:defRPr sz="1200" kern="1200">
                          <a:solidFill>
                            <a:schemeClr val="tx1"/>
                          </a:solidFill>
                          <a:latin typeface="Arial" panose="020B0604020202090204" pitchFamily="34" charset="0"/>
                          <a:ea typeface="MS PGothic" pitchFamily="34" charset="-128"/>
                        </a:defRPr>
                      </a:lvl5pPr>
                      <a:lvl6pPr marL="2514600" indent="-228600" algn="l" defTabSz="4572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6pPr>
                      <a:lvl7pPr marL="2971800" indent="-228600" algn="l" defTabSz="4572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7pPr>
                      <a:lvl8pPr marL="3429000" indent="-228600" algn="l" defTabSz="4572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8pPr>
                      <a:lvl9pPr marL="3886200" indent="-228600" algn="l" defTabSz="4572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0.1GeV-0.5TeV</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2</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6.5%</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1"/>
                  </a:ext>
                </a:extLst>
              </a:tr>
              <a:tr h="375100">
                <a:tc>
                  <a:txBody>
                    <a:bodyPr/>
                    <a:lstStyle/>
                    <a:p>
                      <a:pPr algn="ctr"/>
                      <a:r>
                        <a:rPr lang="en-US" altLang="zh-CN" sz="2000" b="0" dirty="0">
                          <a:solidFill>
                            <a:srgbClr val="76D6FF"/>
                          </a:solidFill>
                          <a:latin typeface="Times New Roman" panose="02020503050405090304" pitchFamily="18" charset="0"/>
                          <a:ea typeface="宋体" pitchFamily="2" charset="-122"/>
                          <a:cs typeface="Times New Roman" panose="02020503050405090304" pitchFamily="18" charset="0"/>
                        </a:rPr>
                        <a:t>DAMPE</a:t>
                      </a:r>
                      <a:endParaRPr lang="zh-CN" altLang="en-US" sz="2000" b="0" dirty="0">
                        <a:solidFill>
                          <a:srgbClr val="76D6FF"/>
                        </a:solidFill>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lvl1pPr marL="0" algn="l" defTabSz="457200" rtl="0" eaLnBrk="0" latinLnBrk="0" hangingPunct="0">
                        <a:spcBef>
                          <a:spcPct val="100000"/>
                        </a:spcBef>
                        <a:defRPr sz="2000" kern="1200">
                          <a:solidFill>
                            <a:schemeClr val="tx1"/>
                          </a:solidFill>
                          <a:latin typeface="Arial" panose="020B0604020202090204" pitchFamily="34" charset="0"/>
                          <a:ea typeface="MS PGothic" pitchFamily="34" charset="-128"/>
                        </a:defRPr>
                      </a:lvl1pPr>
                      <a:lvl2pPr marL="742950" indent="-285750" algn="l" defTabSz="457200" rtl="0" eaLnBrk="0" latinLnBrk="0" hangingPunct="0">
                        <a:defRPr sz="1800" kern="1200">
                          <a:solidFill>
                            <a:schemeClr val="tx1"/>
                          </a:solidFill>
                          <a:latin typeface="Arial" panose="020B0604020202090204" pitchFamily="34" charset="0"/>
                          <a:ea typeface="MS PGothic" pitchFamily="34" charset="-128"/>
                        </a:defRPr>
                      </a:lvl2pPr>
                      <a:lvl3pPr marL="1143000" indent="-228600" algn="l" defTabSz="457200" rtl="0" eaLnBrk="0" latinLnBrk="0" hangingPunct="0">
                        <a:spcBef>
                          <a:spcPct val="40000"/>
                        </a:spcBef>
                        <a:buFont typeface="Arial" panose="020B0604020202090204" pitchFamily="34" charset="0"/>
                        <a:defRPr sz="1600" kern="1200">
                          <a:solidFill>
                            <a:schemeClr val="tx1"/>
                          </a:solidFill>
                          <a:latin typeface="Arial" panose="020B0604020202090204" pitchFamily="34" charset="0"/>
                          <a:ea typeface="MS PGothic" pitchFamily="34" charset="-128"/>
                        </a:defRPr>
                      </a:lvl3pPr>
                      <a:lvl4pPr marL="1600200" indent="-228600" algn="l" defTabSz="457200" rtl="0" eaLnBrk="0" latinLnBrk="0" hangingPunct="0">
                        <a:spcBef>
                          <a:spcPct val="25000"/>
                        </a:spcBef>
                        <a:defRPr sz="1400" kern="1200">
                          <a:solidFill>
                            <a:schemeClr val="tx1"/>
                          </a:solidFill>
                          <a:latin typeface="Arial" panose="020B0604020202090204" pitchFamily="34" charset="0"/>
                          <a:ea typeface="MS PGothic" pitchFamily="34" charset="-128"/>
                        </a:defRPr>
                      </a:lvl4pPr>
                      <a:lvl5pPr marL="2057400" indent="-228600" algn="l" defTabSz="457200" rtl="0" eaLnBrk="0" latinLnBrk="0" hangingPunct="0">
                        <a:spcBef>
                          <a:spcPct val="25000"/>
                        </a:spcBef>
                        <a:buFont typeface="Arial" panose="020B0604020202090204" pitchFamily="34" charset="0"/>
                        <a:defRPr sz="1200" kern="1200">
                          <a:solidFill>
                            <a:schemeClr val="tx1"/>
                          </a:solidFill>
                          <a:latin typeface="Arial" panose="020B0604020202090204" pitchFamily="34" charset="0"/>
                          <a:ea typeface="MS PGothic" pitchFamily="34" charset="-128"/>
                        </a:defRPr>
                      </a:lvl5pPr>
                      <a:lvl6pPr marL="2514600" indent="-228600" algn="l" defTabSz="4572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6pPr>
                      <a:lvl7pPr marL="2971800" indent="-228600" algn="l" defTabSz="4572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7pPr>
                      <a:lvl8pPr marL="3429000" indent="-228600" algn="l" defTabSz="4572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8pPr>
                      <a:lvl9pPr marL="3886200" indent="-228600" algn="l" defTabSz="457200" rtl="0" eaLnBrk="0" fontAlgn="base" latinLnBrk="0" hangingPunct="0">
                        <a:spcBef>
                          <a:spcPct val="25000"/>
                        </a:spcBef>
                        <a:spcAft>
                          <a:spcPct val="0"/>
                        </a:spcAft>
                        <a:buFont typeface="Arial" panose="020B0604020202090204" pitchFamily="34" charset="0"/>
                        <a:defRPr sz="1200" kern="1200">
                          <a:solidFill>
                            <a:schemeClr val="tx1"/>
                          </a:solidFill>
                          <a:latin typeface="Arial" panose="020B0604020202090204"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   2GeV-10TeV</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0.2</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&lt;1.5%</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2"/>
                  </a:ext>
                </a:extLst>
              </a:tr>
              <a:tr h="375100">
                <a:tc>
                  <a:txBody>
                    <a:bodyPr/>
                    <a:lstStyle/>
                    <a:p>
                      <a:pPr algn="ctr"/>
                      <a:r>
                        <a:rPr lang="en-US" altLang="zh-CN" sz="2000" b="0" dirty="0">
                          <a:solidFill>
                            <a:srgbClr val="76D6FF"/>
                          </a:solidFill>
                          <a:latin typeface="Times New Roman" panose="02020503050405090304" pitchFamily="18" charset="0"/>
                          <a:ea typeface="宋体" pitchFamily="2" charset="-122"/>
                          <a:cs typeface="Times New Roman" panose="02020503050405090304" pitchFamily="18" charset="0"/>
                        </a:rPr>
                        <a:t>HERD(</a:t>
                      </a:r>
                      <a:r>
                        <a:rPr lang="zh-CN" altLang="en-US" sz="2000" b="0" dirty="0">
                          <a:solidFill>
                            <a:srgbClr val="76D6FF"/>
                          </a:solidFill>
                          <a:latin typeface="Times New Roman" panose="02020503050405090304" pitchFamily="18" charset="0"/>
                          <a:ea typeface="宋体" pitchFamily="2" charset="-122"/>
                          <a:cs typeface="Times New Roman" panose="02020503050405090304" pitchFamily="18" charset="0"/>
                        </a:rPr>
                        <a:t>在研</a:t>
                      </a:r>
                      <a:r>
                        <a:rPr lang="en-US" altLang="zh-CN" sz="2000" b="0" dirty="0">
                          <a:solidFill>
                            <a:srgbClr val="76D6FF"/>
                          </a:solidFill>
                          <a:latin typeface="Times New Roman" panose="02020503050405090304" pitchFamily="18" charset="0"/>
                          <a:ea typeface="宋体" pitchFamily="2" charset="-122"/>
                          <a:cs typeface="Times New Roman" panose="02020503050405090304" pitchFamily="18" charset="0"/>
                        </a:rPr>
                        <a:t>)</a:t>
                      </a:r>
                      <a:endParaRPr lang="zh-CN" altLang="en-US" sz="2000" b="0" dirty="0">
                        <a:solidFill>
                          <a:srgbClr val="76D6FF"/>
                        </a:solidFill>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 10GeV-20TeV</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a:t>
                      </a: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2</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rPr>
                        <a:t>2.0%</a:t>
                      </a:r>
                      <a:endParaRPr kumimoji="0" lang="zh-CN" altLang="en-US" sz="2000" b="0" i="0" u="none" strike="noStrike" cap="none" normalizeH="0" baseline="0" dirty="0">
                        <a:ln>
                          <a:noFill/>
                        </a:ln>
                        <a:solidFill>
                          <a:srgbClr val="76D6FF"/>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3"/>
                  </a:ext>
                </a:extLst>
              </a:tr>
              <a:tr h="375100">
                <a:tc>
                  <a:txBody>
                    <a:bodyPr/>
                    <a:lstStyle/>
                    <a:p>
                      <a:pPr algn="ctr"/>
                      <a:r>
                        <a:rPr lang="en-US" altLang="zh-CN" sz="2000" b="0" dirty="0">
                          <a:solidFill>
                            <a:srgbClr val="FFFF00"/>
                          </a:solidFill>
                          <a:latin typeface="Times New Roman" panose="02020503050405090304" pitchFamily="18" charset="0"/>
                          <a:ea typeface="宋体" pitchFamily="2" charset="-122"/>
                          <a:cs typeface="Times New Roman" panose="02020503050405090304" pitchFamily="18" charset="0"/>
                        </a:rPr>
                        <a:t>VLAST</a:t>
                      </a:r>
                      <a:endParaRPr lang="zh-CN" altLang="en-US" sz="2000" b="0" dirty="0">
                        <a:solidFill>
                          <a:srgbClr val="FFFF00"/>
                        </a:solidFill>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FFFF00"/>
                          </a:solidFill>
                          <a:effectLst/>
                          <a:latin typeface="Times New Roman" panose="02020503050405090304" pitchFamily="18" charset="0"/>
                          <a:ea typeface="宋体" pitchFamily="2" charset="-122"/>
                          <a:cs typeface="Times New Roman" panose="02020503050405090304" pitchFamily="18" charset="0"/>
                        </a:rPr>
                        <a:t>0.3GeV-20TeV</a:t>
                      </a:r>
                      <a:endParaRPr kumimoji="0" lang="zh-CN" altLang="en-US" sz="2000" b="0" i="0" u="none" strike="noStrike" cap="none" normalizeH="0" baseline="0" dirty="0">
                        <a:ln>
                          <a:noFill/>
                        </a:ln>
                        <a:solidFill>
                          <a:srgbClr val="FFFF00"/>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rgbClr val="FFFF00"/>
                          </a:solidFill>
                          <a:effectLst/>
                          <a:latin typeface="Times New Roman" panose="02020503050405090304" pitchFamily="18" charset="0"/>
                          <a:ea typeface="宋体" pitchFamily="2" charset="-122"/>
                          <a:cs typeface="Times New Roman" panose="02020503050405090304" pitchFamily="18" charset="0"/>
                        </a:rPr>
                        <a:t>～</a:t>
                      </a:r>
                      <a:r>
                        <a:rPr kumimoji="0" lang="en-US" altLang="zh-CN" sz="2000" b="0" i="0" u="none" strike="noStrike" cap="none" normalizeH="0" baseline="0" dirty="0">
                          <a:ln>
                            <a:noFill/>
                          </a:ln>
                          <a:solidFill>
                            <a:srgbClr val="FFFF00"/>
                          </a:solidFill>
                          <a:effectLst/>
                          <a:latin typeface="Times New Roman" panose="02020503050405090304" pitchFamily="18" charset="0"/>
                          <a:ea typeface="宋体" pitchFamily="2" charset="-122"/>
                          <a:cs typeface="Times New Roman" panose="02020503050405090304" pitchFamily="18" charset="0"/>
                        </a:rPr>
                        <a:t>10</a:t>
                      </a:r>
                      <a:endParaRPr kumimoji="0" lang="zh-CN" altLang="en-US" sz="2000" b="0" i="0" u="none" strike="noStrike" cap="none" normalizeH="0" baseline="0" dirty="0">
                        <a:ln>
                          <a:noFill/>
                        </a:ln>
                        <a:solidFill>
                          <a:srgbClr val="FFFF00"/>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FFFF00"/>
                          </a:solidFill>
                          <a:effectLst/>
                          <a:latin typeface="Times New Roman" panose="02020503050405090304" pitchFamily="18" charset="0"/>
                          <a:ea typeface="宋体" pitchFamily="2" charset="-122"/>
                          <a:cs typeface="Times New Roman" panose="02020503050405090304" pitchFamily="18" charset="0"/>
                        </a:rPr>
                        <a:t>1.5%</a:t>
                      </a:r>
                      <a:endParaRPr kumimoji="0" lang="zh-CN" altLang="en-US" sz="2000" b="0" i="0" u="none" strike="noStrike" cap="none" normalizeH="0" baseline="0" dirty="0">
                        <a:ln>
                          <a:noFill/>
                        </a:ln>
                        <a:solidFill>
                          <a:srgbClr val="FFFF00"/>
                        </a:solidFill>
                        <a:effectLst/>
                        <a:latin typeface="Times New Roman" panose="02020503050405090304" pitchFamily="18" charset="0"/>
                        <a:ea typeface="宋体" pitchFamily="2" charset="-122"/>
                        <a:cs typeface="Times New Roman" panose="02020503050405090304" pitchFamily="18"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alpha val="40000"/>
                      </a:schemeClr>
                    </a:solidFill>
                  </a:tcPr>
                </a:tc>
                <a:extLst>
                  <a:ext uri="{0D108BD9-81ED-4DB2-BD59-A6C34878D82A}">
                    <a16:rowId xmlns:a16="http://schemas.microsoft.com/office/drawing/2014/main" val="10004"/>
                  </a:ext>
                </a:extLst>
              </a:tr>
            </a:tbl>
          </a:graphicData>
        </a:graphic>
      </p:graphicFrame>
      <p:sp>
        <p:nvSpPr>
          <p:cNvPr id="9" name="矩形 6">
            <a:extLst>
              <a:ext uri="{FF2B5EF4-FFF2-40B4-BE49-F238E27FC236}">
                <a16:creationId xmlns:a16="http://schemas.microsoft.com/office/drawing/2014/main" id="{F949D040-17E6-994E-9E1A-57CBFD888D3C}"/>
              </a:ext>
            </a:extLst>
          </p:cNvPr>
          <p:cNvSpPr/>
          <p:nvPr/>
        </p:nvSpPr>
        <p:spPr>
          <a:xfrm>
            <a:off x="8379768" y="2364505"/>
            <a:ext cx="3205416" cy="2677656"/>
          </a:xfrm>
          <a:prstGeom prst="rect">
            <a:avLst/>
          </a:prstGeom>
        </p:spPr>
        <p:txBody>
          <a:bodyPr wrap="square">
            <a:spAutoFit/>
          </a:bodyPr>
          <a:lstStyle/>
          <a:p>
            <a:pPr lvl="0" algn="just"/>
            <a:r>
              <a:rPr lang="en-US" altLang="zh-CN" sz="28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VLAST</a:t>
            </a:r>
            <a:r>
              <a:rPr lang="zh-CN" altLang="en-US" sz="28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是国际首颗</a:t>
            </a:r>
            <a:r>
              <a:rPr lang="en-US" altLang="zh-CN" sz="28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10 m</a:t>
            </a:r>
            <a:r>
              <a:rPr lang="en-US" altLang="zh-CN" sz="2800" baseline="300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2</a:t>
            </a:r>
            <a:r>
              <a:rPr lang="en-US" altLang="zh-CN" sz="28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 </a:t>
            </a:r>
            <a:r>
              <a:rPr lang="en-US" altLang="zh-CN" sz="2800" dirty="0" err="1">
                <a:solidFill>
                  <a:srgbClr val="FFFF00"/>
                </a:solidFill>
                <a:latin typeface="Times New Roman" panose="02020503050405090304" pitchFamily="18" charset="0"/>
                <a:ea typeface="黑体" panose="02010609060101010101" pitchFamily="49" charset="-122"/>
                <a:cs typeface="Times New Roman" panose="02020503050405090304" pitchFamily="18" charset="0"/>
              </a:rPr>
              <a:t>sr</a:t>
            </a:r>
            <a:r>
              <a:rPr lang="zh-CN" altLang="en-US" sz="28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级的高能伽马探测卫星，将以前所未有的灵敏度对</a:t>
            </a:r>
            <a:r>
              <a:rPr lang="en-US" altLang="zh-CN" sz="28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GeV</a:t>
            </a:r>
            <a:r>
              <a:rPr lang="zh-CN" altLang="en-US" sz="2800" dirty="0">
                <a:solidFill>
                  <a:srgbClr val="FFFF00"/>
                </a:solidFill>
                <a:latin typeface="Times New Roman" panose="02020503050405090304" pitchFamily="18" charset="0"/>
                <a:ea typeface="黑体" panose="02010609060101010101" pitchFamily="49" charset="-122"/>
                <a:cs typeface="Times New Roman" panose="02020503050405090304" pitchFamily="18" charset="0"/>
              </a:rPr>
              <a:t>伽马进行高能量分辨观测！</a:t>
            </a:r>
          </a:p>
        </p:txBody>
      </p:sp>
      <p:sp>
        <p:nvSpPr>
          <p:cNvPr id="10" name="文本框 3">
            <a:extLst>
              <a:ext uri="{FF2B5EF4-FFF2-40B4-BE49-F238E27FC236}">
                <a16:creationId xmlns:a16="http://schemas.microsoft.com/office/drawing/2014/main" id="{F91EEEA5-98E4-FC44-B6A2-1924791B46BE}"/>
              </a:ext>
            </a:extLst>
          </p:cNvPr>
          <p:cNvSpPr txBox="1"/>
          <p:nvPr/>
        </p:nvSpPr>
        <p:spPr>
          <a:xfrm>
            <a:off x="388620" y="5602483"/>
            <a:ext cx="11352530" cy="769441"/>
          </a:xfrm>
          <a:prstGeom prst="rect">
            <a:avLst/>
          </a:prstGeom>
          <a:noFill/>
        </p:spPr>
        <p:txBody>
          <a:bodyPr wrap="squar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已获资助</a:t>
            </a:r>
            <a:r>
              <a:rPr lang="zh-CN" altLang="zh-CN"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：基金委群体</a:t>
            </a:r>
            <a:r>
              <a:rPr lang="en-US" altLang="zh-CN"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a:t>
            </a:r>
            <a:r>
              <a:rPr lang="zh-CN" altLang="en-US"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重点</a:t>
            </a:r>
            <a:r>
              <a:rPr lang="zh-CN" altLang="zh-CN"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、科学院关键技术团队</a:t>
            </a:r>
            <a:r>
              <a:rPr lang="zh-CN" altLang="en-US" sz="2200" dirty="0">
                <a:solidFill>
                  <a:srgbClr val="76D6FF"/>
                </a:solidFill>
                <a:latin typeface="Trebuchet MS" panose="020B0703020202090204" pitchFamily="34" charset="0"/>
                <a:ea typeface="黑体" panose="02010609060101010101" pitchFamily="49" charset="-122"/>
                <a:sym typeface="+mn-ea"/>
              </a:rPr>
              <a:t>等</a:t>
            </a:r>
            <a:r>
              <a:rPr lang="zh-CN" altLang="zh-CN"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关键技术研发支持</a:t>
            </a:r>
            <a:endParaRPr kumimoji="0" lang="zh-CN" altLang="zh-CN" sz="2200" i="0" u="none" strike="noStrike" kern="1200" cap="none" spc="0" normalizeH="0" baseline="0" noProof="0" dirty="0">
              <a:ln>
                <a:noFill/>
              </a:ln>
              <a:solidFill>
                <a:srgbClr val="76D6FF"/>
              </a:solidFill>
              <a:effectLst/>
              <a:uLnTx/>
              <a:uFillTx/>
              <a:latin typeface="Trebuchet MS" panose="020B0703020202090204" pitchFamily="34" charset="0"/>
              <a:ea typeface="黑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目标：</a:t>
            </a:r>
            <a:r>
              <a:rPr lang="en-US" altLang="zh-CN"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3</a:t>
            </a:r>
            <a:r>
              <a:rPr lang="zh-CN" altLang="en-US"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年内关键技术见底，力争十四五期间正式立项，</a:t>
            </a:r>
            <a:r>
              <a:rPr lang="en-US" altLang="zh-CN"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2027</a:t>
            </a:r>
            <a:r>
              <a:rPr lang="zh-CN" altLang="en-US"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年前</a:t>
            </a:r>
            <a:r>
              <a:rPr lang="zh-CN" altLang="en-US" sz="2200" dirty="0">
                <a:solidFill>
                  <a:srgbClr val="76D6FF"/>
                </a:solidFill>
                <a:latin typeface="Trebuchet MS" panose="020B0703020202090204" pitchFamily="34" charset="0"/>
                <a:ea typeface="黑体" panose="02010609060101010101" pitchFamily="49" charset="-122"/>
                <a:sym typeface="+mn-ea"/>
              </a:rPr>
              <a:t>后</a:t>
            </a:r>
            <a:r>
              <a:rPr lang="zh-CN" altLang="en-US" sz="2200" noProof="0" dirty="0">
                <a:ln>
                  <a:noFill/>
                </a:ln>
                <a:solidFill>
                  <a:srgbClr val="76D6FF"/>
                </a:solidFill>
                <a:effectLst/>
                <a:uLnTx/>
                <a:uFillTx/>
                <a:latin typeface="Trebuchet MS" panose="020B0703020202090204" pitchFamily="34" charset="0"/>
                <a:ea typeface="黑体" panose="02010609060101010101" pitchFamily="49" charset="-122"/>
                <a:sym typeface="+mn-ea"/>
              </a:rPr>
              <a:t>发射</a:t>
            </a:r>
          </a:p>
        </p:txBody>
      </p:sp>
    </p:spTree>
    <p:extLst>
      <p:ext uri="{BB962C8B-B14F-4D97-AF65-F5344CB8AC3E}">
        <p14:creationId xmlns:p14="http://schemas.microsoft.com/office/powerpoint/2010/main" val="514129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D01C-80B2-9944-BB3C-694D2690DF79}"/>
              </a:ext>
            </a:extLst>
          </p:cNvPr>
          <p:cNvSpPr>
            <a:spLocks noGrp="1"/>
          </p:cNvSpPr>
          <p:nvPr>
            <p:ph type="title"/>
          </p:nvPr>
        </p:nvSpPr>
        <p:spPr/>
        <p:txBody>
          <a:bodyPr/>
          <a:lstStyle/>
          <a:p>
            <a:r>
              <a:rPr lang="en-US" altLang="zh-CN" dirty="0"/>
              <a:t>VLAST: </a:t>
            </a:r>
            <a:r>
              <a:rPr lang="zh-CN" altLang="en-US" dirty="0"/>
              <a:t>科学目标</a:t>
            </a:r>
            <a:endParaRPr lang="en-US" dirty="0"/>
          </a:p>
        </p:txBody>
      </p:sp>
      <p:sp>
        <p:nvSpPr>
          <p:cNvPr id="3" name="Date Placeholder 2">
            <a:extLst>
              <a:ext uri="{FF2B5EF4-FFF2-40B4-BE49-F238E27FC236}">
                <a16:creationId xmlns:a16="http://schemas.microsoft.com/office/drawing/2014/main" id="{C7B82422-0F5A-1844-ADF7-54357D80C81F}"/>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7F94AAF4-E8F3-8843-8EA6-3191147A9759}"/>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ECBAD252-DE1A-AE4A-A51D-9DCDD8AD18ED}"/>
              </a:ext>
            </a:extLst>
          </p:cNvPr>
          <p:cNvSpPr>
            <a:spLocks noGrp="1"/>
          </p:cNvSpPr>
          <p:nvPr>
            <p:ph type="sldNum" sz="quarter" idx="12"/>
          </p:nvPr>
        </p:nvSpPr>
        <p:spPr/>
        <p:txBody>
          <a:bodyPr/>
          <a:lstStyle/>
          <a:p>
            <a:fld id="{0BDC58B8-C3E4-5642-B659-6F7CE6848348}" type="slidenum">
              <a:rPr lang="en-US" smtClean="0"/>
              <a:t>53</a:t>
            </a:fld>
            <a:endParaRPr lang="en-US"/>
          </a:p>
        </p:txBody>
      </p:sp>
      <p:sp>
        <p:nvSpPr>
          <p:cNvPr id="7" name="矩形 2">
            <a:extLst>
              <a:ext uri="{FF2B5EF4-FFF2-40B4-BE49-F238E27FC236}">
                <a16:creationId xmlns:a16="http://schemas.microsoft.com/office/drawing/2014/main" id="{A15C27A6-C600-E64E-BE53-ED646B23674F}"/>
              </a:ext>
            </a:extLst>
          </p:cNvPr>
          <p:cNvSpPr/>
          <p:nvPr/>
        </p:nvSpPr>
        <p:spPr>
          <a:xfrm>
            <a:off x="393700" y="1537401"/>
            <a:ext cx="10378684" cy="4575299"/>
          </a:xfrm>
          <a:prstGeom prst="rect">
            <a:avLst/>
          </a:prstGeom>
        </p:spPr>
        <p:txBody>
          <a:bodyPr wrap="square">
            <a:spAutoFit/>
          </a:bodyPr>
          <a:lstStyle/>
          <a:p>
            <a:pPr marL="285750" indent="-285750" algn="just">
              <a:buFont typeface="Wingdings" pitchFamily="2" charset="2"/>
              <a:buChar char="u"/>
            </a:pPr>
            <a:r>
              <a:rPr lang="zh-CN" altLang="en-US" sz="28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暗物质粒子</a:t>
            </a:r>
            <a:r>
              <a:rPr lang="en-US" altLang="zh-CN" sz="28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(WIMP, ALP)</a:t>
            </a:r>
            <a:r>
              <a:rPr lang="zh-CN" altLang="en-US" sz="28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的间接探测：</a:t>
            </a:r>
            <a:endParaRPr lang="en-US" altLang="zh-CN" sz="28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endParaRPr>
          </a:p>
          <a:p>
            <a:pPr algn="just"/>
            <a:r>
              <a:rPr lang="en-US" altLang="zh-CN" sz="28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1) </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矮星系等区域的暗物质湮灭产生的</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GeV</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辐射探测</a:t>
            </a:r>
            <a:endPar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endParaRPr>
          </a:p>
          <a:p>
            <a:pPr algn="just"/>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2) </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暗物质湮灭（类）线谱探测</a:t>
            </a:r>
            <a:endPar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endParaRPr>
          </a:p>
          <a:p>
            <a:pPr algn="just"/>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3) </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在伽马射线源能谱中搜寻</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ALP</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信号</a:t>
            </a:r>
            <a:endPar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endParaRPr>
          </a:p>
          <a:p>
            <a:pPr algn="just"/>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4) </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在电子宇宙线中搜寻暗物质信号</a:t>
            </a:r>
            <a:endPar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endParaRPr>
          </a:p>
          <a:p>
            <a:pPr marL="285750" indent="-285750" algn="just">
              <a:buFont typeface="Wingdings" pitchFamily="2" charset="2"/>
              <a:buChar char="u"/>
            </a:pPr>
            <a:r>
              <a:rPr lang="zh-CN" altLang="en-US" sz="28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伽马射线天文</a:t>
            </a:r>
            <a:endParaRPr lang="en-US" altLang="zh-CN" sz="28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endParaRPr>
          </a:p>
          <a:p>
            <a:pPr lvl="0" algn="just"/>
            <a:r>
              <a:rPr lang="en-US" altLang="zh-CN" sz="28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1) </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引力波、中微子、潮汐瓦解事件的高能辐射对应体</a:t>
            </a:r>
            <a:endPar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endParaRPr>
          </a:p>
          <a:p>
            <a:pPr lvl="0" algn="just"/>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2) </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新的</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GeV</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（爆发）源、高红移</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GeV</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辐射源</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a:t>
            </a:r>
          </a:p>
          <a:p>
            <a:pPr lvl="0" algn="just"/>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3) </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测量宇宙的</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GeV</a:t>
            </a:r>
            <a:r>
              <a:rPr lang="zh-CN" altLang="en-US"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伽马射线视界</a:t>
            </a:r>
            <a:r>
              <a:rPr lang="en-US" altLang="zh-CN" sz="2000" dirty="0">
                <a:solidFill>
                  <a:srgbClr val="00FDFF"/>
                </a:solidFill>
                <a:latin typeface="Times New Roman" panose="02020503050405090304" pitchFamily="18" charset="0"/>
                <a:ea typeface="黑体" panose="02010609060101010101" pitchFamily="49" charset="-122"/>
                <a:cs typeface="Times New Roman" panose="02020503050405090304" pitchFamily="18" charset="0"/>
              </a:rPr>
              <a:t>   </a:t>
            </a:r>
          </a:p>
          <a:p>
            <a:pPr marL="285750" indent="-285750" algn="just">
              <a:buFont typeface="Wingdings" pitchFamily="2" charset="2"/>
              <a:buChar char="u"/>
            </a:pPr>
            <a:r>
              <a:rPr lang="zh-CN" altLang="en-US" sz="28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rPr>
              <a:t>宇宙线物理（大张角入射粒子）</a:t>
            </a:r>
            <a:endParaRPr lang="en-US" altLang="zh-CN" sz="28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endParaRPr>
          </a:p>
          <a:p>
            <a:pPr lvl="0" algn="just"/>
            <a:r>
              <a:rPr lang="en-US" altLang="zh-CN" sz="28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rPr>
              <a:t>     </a:t>
            </a:r>
            <a:r>
              <a:rPr lang="en-US" altLang="zh-CN" sz="20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rPr>
              <a:t>1) </a:t>
            </a:r>
            <a:r>
              <a:rPr lang="zh-CN" altLang="en-US" sz="20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rPr>
              <a:t>邻近电子宇宙线源的证认</a:t>
            </a:r>
            <a:endParaRPr lang="en-US" altLang="zh-CN" sz="20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endParaRPr>
          </a:p>
          <a:p>
            <a:pPr lvl="0" algn="just"/>
            <a:r>
              <a:rPr lang="en-US" altLang="zh-CN" sz="20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rPr>
              <a:t>       2) </a:t>
            </a:r>
            <a:r>
              <a:rPr lang="zh-CN" altLang="en-US" sz="20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rPr>
              <a:t>高能段能谱的精确测量及新能谱结构的证认</a:t>
            </a:r>
            <a:endParaRPr lang="zh-CN" altLang="en-US" sz="2800" dirty="0">
              <a:solidFill>
                <a:srgbClr val="107F81"/>
              </a:solidFill>
              <a:latin typeface="Times New Roman" panose="02020503050405090304" pitchFamily="18" charset="0"/>
              <a:ea typeface="黑体" panose="02010609060101010101" pitchFamily="49" charset="-122"/>
              <a:cs typeface="Times New Roman" panose="02020503050405090304" pitchFamily="18" charset="0"/>
            </a:endParaRPr>
          </a:p>
        </p:txBody>
      </p:sp>
    </p:spTree>
    <p:extLst>
      <p:ext uri="{BB962C8B-B14F-4D97-AF65-F5344CB8AC3E}">
        <p14:creationId xmlns:p14="http://schemas.microsoft.com/office/powerpoint/2010/main" val="1650099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3AB7-5349-8C40-BC63-DC027BB8027E}"/>
              </a:ext>
            </a:extLst>
          </p:cNvPr>
          <p:cNvSpPr>
            <a:spLocks noGrp="1"/>
          </p:cNvSpPr>
          <p:nvPr>
            <p:ph type="title"/>
          </p:nvPr>
        </p:nvSpPr>
        <p:spPr/>
        <p:txBody>
          <a:bodyPr/>
          <a:lstStyle/>
          <a:p>
            <a:r>
              <a:rPr lang="zh-CN" altLang="en-US" dirty="0"/>
              <a:t>小结</a:t>
            </a:r>
            <a:endParaRPr lang="en-US" dirty="0"/>
          </a:p>
        </p:txBody>
      </p:sp>
      <p:sp>
        <p:nvSpPr>
          <p:cNvPr id="6" name="Content Placeholder 5">
            <a:extLst>
              <a:ext uri="{FF2B5EF4-FFF2-40B4-BE49-F238E27FC236}">
                <a16:creationId xmlns:a16="http://schemas.microsoft.com/office/drawing/2014/main" id="{B349EB71-3A48-F24A-B5C5-B265D634BE67}"/>
              </a:ext>
            </a:extLst>
          </p:cNvPr>
          <p:cNvSpPr>
            <a:spLocks noGrp="1"/>
          </p:cNvSpPr>
          <p:nvPr>
            <p:ph idx="1"/>
          </p:nvPr>
        </p:nvSpPr>
        <p:spPr/>
        <p:txBody>
          <a:bodyPr>
            <a:normAutofit/>
          </a:bodyPr>
          <a:lstStyle/>
          <a:p>
            <a:r>
              <a:rPr lang="zh-CN" altLang="en-US" dirty="0"/>
              <a:t>悟空号卫星已进入再度延寿运行期，各探测器状态良好，将积累更多的高质量数据</a:t>
            </a:r>
          </a:p>
          <a:p>
            <a:r>
              <a:rPr lang="zh-CN" altLang="en-US" dirty="0"/>
              <a:t>悟空号在宇宙线电子、质子、氦核等研究中取得了瞩目的科学成果，将来可望做出更多的科学发现</a:t>
            </a:r>
          </a:p>
          <a:p>
            <a:r>
              <a:rPr lang="zh-CN" altLang="en-US" dirty="0"/>
              <a:t>我们正在进行新一代伽马空间望远镜</a:t>
            </a:r>
            <a:r>
              <a:rPr lang="en-US" altLang="zh-CN" dirty="0"/>
              <a:t>VLAST</a:t>
            </a:r>
            <a:r>
              <a:rPr lang="zh-CN" altLang="en-US" dirty="0"/>
              <a:t>的技术攻关</a:t>
            </a:r>
          </a:p>
        </p:txBody>
      </p:sp>
      <p:sp>
        <p:nvSpPr>
          <p:cNvPr id="3" name="Date Placeholder 2">
            <a:extLst>
              <a:ext uri="{FF2B5EF4-FFF2-40B4-BE49-F238E27FC236}">
                <a16:creationId xmlns:a16="http://schemas.microsoft.com/office/drawing/2014/main" id="{65AEB813-641C-B249-ABC9-0DA82F91A94A}"/>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D228CFEE-10A0-7142-9F5F-CAB7AAE4A736}"/>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5A65458F-405E-494E-A844-C663377ED6A4}"/>
              </a:ext>
            </a:extLst>
          </p:cNvPr>
          <p:cNvSpPr>
            <a:spLocks noGrp="1"/>
          </p:cNvSpPr>
          <p:nvPr>
            <p:ph type="sldNum" sz="quarter" idx="12"/>
          </p:nvPr>
        </p:nvSpPr>
        <p:spPr/>
        <p:txBody>
          <a:bodyPr/>
          <a:lstStyle/>
          <a:p>
            <a:fld id="{0BDC58B8-C3E4-5642-B659-6F7CE6848348}" type="slidenum">
              <a:rPr lang="en-US" smtClean="0"/>
              <a:t>54</a:t>
            </a:fld>
            <a:endParaRPr lang="en-US"/>
          </a:p>
        </p:txBody>
      </p:sp>
      <p:sp>
        <p:nvSpPr>
          <p:cNvPr id="7" name="TextBox 6">
            <a:extLst>
              <a:ext uri="{FF2B5EF4-FFF2-40B4-BE49-F238E27FC236}">
                <a16:creationId xmlns:a16="http://schemas.microsoft.com/office/drawing/2014/main" id="{75E77D32-A705-C647-9D97-945A29C53152}"/>
              </a:ext>
            </a:extLst>
          </p:cNvPr>
          <p:cNvSpPr txBox="1"/>
          <p:nvPr/>
        </p:nvSpPr>
        <p:spPr>
          <a:xfrm>
            <a:off x="6621244" y="4813972"/>
            <a:ext cx="5570756" cy="1015663"/>
          </a:xfrm>
          <a:prstGeom prst="rect">
            <a:avLst/>
          </a:prstGeom>
          <a:noFill/>
        </p:spPr>
        <p:txBody>
          <a:bodyPr wrap="none" rtlCol="0">
            <a:spAutoFit/>
          </a:bodyPr>
          <a:lstStyle/>
          <a:p>
            <a:r>
              <a:rPr lang="zh-CN" altLang="en-US" sz="6000" b="1" dirty="0">
                <a:solidFill>
                  <a:srgbClr val="FFFF00"/>
                </a:solidFill>
                <a:effectLst>
                  <a:glow rad="63500">
                    <a:schemeClr val="accent3">
                      <a:satMod val="175000"/>
                      <a:alpha val="40000"/>
                    </a:schemeClr>
                  </a:glow>
                </a:effectLst>
              </a:rPr>
              <a:t>感谢各位聆听！</a:t>
            </a:r>
            <a:endParaRPr lang="en-US" sz="6000" b="1" dirty="0">
              <a:solidFill>
                <a:srgbClr val="FFFF00"/>
              </a:solidFill>
              <a:effectLst>
                <a:glow rad="63500">
                  <a:schemeClr val="accent3">
                    <a:satMod val="175000"/>
                    <a:alpha val="40000"/>
                  </a:schemeClr>
                </a:glow>
              </a:effectLst>
            </a:endParaRPr>
          </a:p>
        </p:txBody>
      </p:sp>
    </p:spTree>
    <p:extLst>
      <p:ext uri="{BB962C8B-B14F-4D97-AF65-F5344CB8AC3E}">
        <p14:creationId xmlns:p14="http://schemas.microsoft.com/office/powerpoint/2010/main" val="19497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F874-09AC-074A-81C4-72C0530B5BF8}"/>
              </a:ext>
            </a:extLst>
          </p:cNvPr>
          <p:cNvSpPr>
            <a:spLocks noGrp="1"/>
          </p:cNvSpPr>
          <p:nvPr>
            <p:ph type="title"/>
          </p:nvPr>
        </p:nvSpPr>
        <p:spPr/>
        <p:txBody>
          <a:bodyPr/>
          <a:lstStyle/>
          <a:p>
            <a:r>
              <a:rPr lang="zh-CN" altLang="en-US" dirty="0"/>
              <a:t>宇宙中的高能粒子</a:t>
            </a:r>
            <a:r>
              <a:rPr lang="en-US" altLang="zh-CN" dirty="0"/>
              <a:t>——</a:t>
            </a:r>
            <a:r>
              <a:rPr lang="zh-CN" altLang="en-US" dirty="0"/>
              <a:t>宇宙线</a:t>
            </a:r>
            <a:endParaRPr lang="en-US" dirty="0"/>
          </a:p>
        </p:txBody>
      </p:sp>
      <p:sp>
        <p:nvSpPr>
          <p:cNvPr id="3" name="Date Placeholder 2">
            <a:extLst>
              <a:ext uri="{FF2B5EF4-FFF2-40B4-BE49-F238E27FC236}">
                <a16:creationId xmlns:a16="http://schemas.microsoft.com/office/drawing/2014/main" id="{B04AA720-BCD5-584A-A00E-DC4566496A76}"/>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9AE73631-5BB9-914A-8F02-02E5BAA4181F}"/>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96F81955-3356-0246-A5BA-1E3EF8B4A617}"/>
              </a:ext>
            </a:extLst>
          </p:cNvPr>
          <p:cNvSpPr>
            <a:spLocks noGrp="1"/>
          </p:cNvSpPr>
          <p:nvPr>
            <p:ph type="sldNum" sz="quarter" idx="12"/>
          </p:nvPr>
        </p:nvSpPr>
        <p:spPr/>
        <p:txBody>
          <a:bodyPr/>
          <a:lstStyle/>
          <a:p>
            <a:fld id="{0BDC58B8-C3E4-5642-B659-6F7CE6848348}" type="slidenum">
              <a:rPr lang="en-US" smtClean="0"/>
              <a:t>6</a:t>
            </a:fld>
            <a:endParaRPr lang="en-US"/>
          </a:p>
        </p:txBody>
      </p:sp>
      <p:grpSp>
        <p:nvGrpSpPr>
          <p:cNvPr id="7" name="Group 4">
            <a:extLst>
              <a:ext uri="{FF2B5EF4-FFF2-40B4-BE49-F238E27FC236}">
                <a16:creationId xmlns:a16="http://schemas.microsoft.com/office/drawing/2014/main" id="{A5144B5A-98CF-8443-801C-1AF86C625977}"/>
              </a:ext>
            </a:extLst>
          </p:cNvPr>
          <p:cNvGrpSpPr>
            <a:grpSpLocks/>
          </p:cNvGrpSpPr>
          <p:nvPr/>
        </p:nvGrpSpPr>
        <p:grpSpPr bwMode="auto">
          <a:xfrm>
            <a:off x="1610806" y="1388286"/>
            <a:ext cx="5940425" cy="4810125"/>
            <a:chOff x="2018" y="572"/>
            <a:chExt cx="3742" cy="3030"/>
          </a:xfrm>
        </p:grpSpPr>
        <p:pic>
          <p:nvPicPr>
            <p:cNvPr id="8" name="Picture 5" descr="hess_landing">
              <a:extLst>
                <a:ext uri="{FF2B5EF4-FFF2-40B4-BE49-F238E27FC236}">
                  <a16:creationId xmlns:a16="http://schemas.microsoft.com/office/drawing/2014/main" id="{549FD456-1DBE-174B-86BF-01B215271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 y="572"/>
              <a:ext cx="2136" cy="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C0D04F5D-5D73-D243-855E-D314BC1EA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 y="709"/>
              <a:ext cx="1517" cy="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58371">
            <a:extLst>
              <a:ext uri="{FF2B5EF4-FFF2-40B4-BE49-F238E27FC236}">
                <a16:creationId xmlns:a16="http://schemas.microsoft.com/office/drawing/2014/main" id="{65D583F2-D27F-1D46-85D5-44CED958C6C1}"/>
              </a:ext>
            </a:extLst>
          </p:cNvPr>
          <p:cNvGrpSpPr>
            <a:grpSpLocks noChangeAspect="1"/>
          </p:cNvGrpSpPr>
          <p:nvPr/>
        </p:nvGrpSpPr>
        <p:grpSpPr bwMode="auto">
          <a:xfrm>
            <a:off x="181686" y="4320143"/>
            <a:ext cx="2989428" cy="2220595"/>
            <a:chOff x="2154" y="1117"/>
            <a:chExt cx="3515" cy="2611"/>
          </a:xfrm>
        </p:grpSpPr>
        <p:pic>
          <p:nvPicPr>
            <p:cNvPr id="11" name="图片 58372">
              <a:extLst>
                <a:ext uri="{FF2B5EF4-FFF2-40B4-BE49-F238E27FC236}">
                  <a16:creationId xmlns:a16="http://schemas.microsoft.com/office/drawing/2014/main" id="{D5938389-5C9F-5F45-89C5-C80B2BC40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 y="1117"/>
              <a:ext cx="3447" cy="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58373">
              <a:extLst>
                <a:ext uri="{FF2B5EF4-FFF2-40B4-BE49-F238E27FC236}">
                  <a16:creationId xmlns:a16="http://schemas.microsoft.com/office/drawing/2014/main" id="{AA0B8985-672F-6549-8D03-16732E85E266}"/>
                </a:ext>
              </a:extLst>
            </p:cNvPr>
            <p:cNvSpPr txBox="1">
              <a:spLocks noChangeArrowheads="1"/>
            </p:cNvSpPr>
            <p:nvPr/>
          </p:nvSpPr>
          <p:spPr bwMode="auto">
            <a:xfrm>
              <a:off x="2653" y="3067"/>
              <a:ext cx="907"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sym typeface="Arial" panose="020B0604020202020204" pitchFamily="34" charset="0"/>
                </a:defRPr>
              </a:lvl1pPr>
              <a:lvl2pPr>
                <a:defRPr>
                  <a:solidFill>
                    <a:srgbClr val="000000"/>
                  </a:solidFill>
                  <a:latin typeface="Arial" panose="020B0604020202020204" pitchFamily="34" charset="0"/>
                  <a:sym typeface="Arial" panose="020B0604020202020204" pitchFamily="34" charset="0"/>
                </a:defRPr>
              </a:lvl2pPr>
              <a:lvl3pPr>
                <a:defRPr>
                  <a:solidFill>
                    <a:srgbClr val="000000"/>
                  </a:solidFill>
                  <a:latin typeface="Arial" panose="020B0604020202020204" pitchFamily="34" charset="0"/>
                  <a:sym typeface="Arial" panose="020B0604020202020204" pitchFamily="34" charset="0"/>
                </a:defRPr>
              </a:lvl3pPr>
              <a:lvl4pPr>
                <a:defRPr>
                  <a:solidFill>
                    <a:srgbClr val="000000"/>
                  </a:solidFill>
                  <a:latin typeface="Arial" panose="020B0604020202020204" pitchFamily="34" charset="0"/>
                  <a:sym typeface="Arial" panose="020B0604020202020204" pitchFamily="34" charset="0"/>
                </a:defRPr>
              </a:lvl4pPr>
              <a:lvl5pPr>
                <a:defRPr>
                  <a:solidFill>
                    <a:srgbClr val="000000"/>
                  </a:solidFill>
                  <a:latin typeface="Arial" panose="020B0604020202020204" pitchFamily="34" charset="0"/>
                  <a:sym typeface="Arial" panose="020B0604020202020204" pitchFamily="34" charset="0"/>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9pPr>
            </a:lstStyle>
            <a:p>
              <a:pPr>
                <a:spcBef>
                  <a:spcPct val="50000"/>
                </a:spcBef>
              </a:pPr>
              <a:r>
                <a:rPr lang="sv-SE" altLang="zh-CN" sz="1400" dirty="0">
                  <a:solidFill>
                    <a:schemeClr val="tx1"/>
                  </a:solidFill>
                  <a:latin typeface="Trebuchet MS" panose="020B0703020202090204" pitchFamily="34" charset="0"/>
                  <a:ea typeface="宋体" panose="02010600030101010101" pitchFamily="2" charset="-122"/>
                </a:rPr>
                <a:t>Hess 1912</a:t>
              </a:r>
            </a:p>
          </p:txBody>
        </p:sp>
        <p:sp>
          <p:nvSpPr>
            <p:cNvPr id="13" name="文本框 58374">
              <a:extLst>
                <a:ext uri="{FF2B5EF4-FFF2-40B4-BE49-F238E27FC236}">
                  <a16:creationId xmlns:a16="http://schemas.microsoft.com/office/drawing/2014/main" id="{AD7A58F1-1055-684B-B1C6-46C34A58E621}"/>
                </a:ext>
              </a:extLst>
            </p:cNvPr>
            <p:cNvSpPr txBox="1">
              <a:spLocks noChangeArrowheads="1"/>
            </p:cNvSpPr>
            <p:nvPr/>
          </p:nvSpPr>
          <p:spPr bwMode="auto">
            <a:xfrm>
              <a:off x="4150" y="3113"/>
              <a:ext cx="151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sym typeface="Arial" panose="020B0604020202020204" pitchFamily="34" charset="0"/>
                </a:defRPr>
              </a:lvl1pPr>
              <a:lvl2pPr>
                <a:defRPr>
                  <a:solidFill>
                    <a:srgbClr val="000000"/>
                  </a:solidFill>
                  <a:latin typeface="Arial" panose="020B0604020202020204" pitchFamily="34" charset="0"/>
                  <a:sym typeface="Arial" panose="020B0604020202020204" pitchFamily="34" charset="0"/>
                </a:defRPr>
              </a:lvl2pPr>
              <a:lvl3pPr>
                <a:defRPr>
                  <a:solidFill>
                    <a:srgbClr val="000000"/>
                  </a:solidFill>
                  <a:latin typeface="Arial" panose="020B0604020202020204" pitchFamily="34" charset="0"/>
                  <a:sym typeface="Arial" panose="020B0604020202020204" pitchFamily="34" charset="0"/>
                </a:defRPr>
              </a:lvl3pPr>
              <a:lvl4pPr>
                <a:defRPr>
                  <a:solidFill>
                    <a:srgbClr val="000000"/>
                  </a:solidFill>
                  <a:latin typeface="Arial" panose="020B0604020202020204" pitchFamily="34" charset="0"/>
                  <a:sym typeface="Arial" panose="020B0604020202020204" pitchFamily="34" charset="0"/>
                </a:defRPr>
              </a:lvl4pPr>
              <a:lvl5pPr>
                <a:defRPr>
                  <a:solidFill>
                    <a:srgbClr val="000000"/>
                  </a:solidFill>
                  <a:latin typeface="Arial" panose="020B0604020202020204" pitchFamily="34" charset="0"/>
                  <a:sym typeface="Arial" panose="020B0604020202020204" pitchFamily="34" charset="0"/>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9pPr>
            </a:lstStyle>
            <a:p>
              <a:pPr>
                <a:spcBef>
                  <a:spcPct val="50000"/>
                </a:spcBef>
              </a:pPr>
              <a:r>
                <a:rPr lang="sv-SE" altLang="zh-CN" sz="1400" dirty="0" err="1">
                  <a:solidFill>
                    <a:schemeClr val="tx1"/>
                  </a:solidFill>
                  <a:latin typeface="Trebuchet MS" panose="020B0703020202090204" pitchFamily="34" charset="0"/>
                  <a:ea typeface="宋体" panose="02010600030101010101" pitchFamily="2" charset="-122"/>
                </a:rPr>
                <a:t>Kolhörster</a:t>
              </a:r>
              <a:r>
                <a:rPr lang="sv-SE" altLang="zh-CN" sz="1400" dirty="0">
                  <a:solidFill>
                    <a:schemeClr val="tx1"/>
                  </a:solidFill>
                  <a:latin typeface="Trebuchet MS" panose="020B0703020202090204" pitchFamily="34" charset="0"/>
                  <a:ea typeface="宋体" panose="02010600030101010101" pitchFamily="2" charset="-122"/>
                </a:rPr>
                <a:t> 1913-14</a:t>
              </a:r>
            </a:p>
          </p:txBody>
        </p:sp>
      </p:grpSp>
      <p:pic>
        <p:nvPicPr>
          <p:cNvPr id="14" name="图片 58375">
            <a:extLst>
              <a:ext uri="{FF2B5EF4-FFF2-40B4-BE49-F238E27FC236}">
                <a16:creationId xmlns:a16="http://schemas.microsoft.com/office/drawing/2014/main" id="{2F4CDA81-AA2D-3C44-8C97-C16A7CF05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76" y="2319949"/>
            <a:ext cx="850453" cy="139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osmicray">
            <a:extLst>
              <a:ext uri="{FF2B5EF4-FFF2-40B4-BE49-F238E27FC236}">
                <a16:creationId xmlns:a16="http://schemas.microsoft.com/office/drawing/2014/main" id="{C5E4E556-2FDB-9E4C-8116-A70E31B89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465" y="2195372"/>
            <a:ext cx="4075835" cy="407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84CC64EB-6483-404D-B179-32ADE5B22E48}"/>
              </a:ext>
            </a:extLst>
          </p:cNvPr>
          <p:cNvSpPr txBox="1">
            <a:spLocks noChangeArrowheads="1"/>
          </p:cNvSpPr>
          <p:nvPr/>
        </p:nvSpPr>
        <p:spPr bwMode="auto">
          <a:xfrm>
            <a:off x="8064932" y="1280850"/>
            <a:ext cx="33909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sym typeface="Arial" panose="020B0604020202020204" pitchFamily="34" charset="0"/>
              </a:defRPr>
            </a:lvl1pPr>
            <a:lvl2pPr>
              <a:defRPr>
                <a:solidFill>
                  <a:srgbClr val="000000"/>
                </a:solidFill>
                <a:latin typeface="Arial" panose="020B0604020202020204" pitchFamily="34" charset="0"/>
                <a:sym typeface="Arial" panose="020B0604020202020204" pitchFamily="34" charset="0"/>
              </a:defRPr>
            </a:lvl2pPr>
            <a:lvl3pPr>
              <a:defRPr>
                <a:solidFill>
                  <a:srgbClr val="000000"/>
                </a:solidFill>
                <a:latin typeface="Arial" panose="020B0604020202020204" pitchFamily="34" charset="0"/>
                <a:sym typeface="Arial" panose="020B0604020202020204" pitchFamily="34" charset="0"/>
              </a:defRPr>
            </a:lvl3pPr>
            <a:lvl4pPr>
              <a:defRPr>
                <a:solidFill>
                  <a:srgbClr val="000000"/>
                </a:solidFill>
                <a:latin typeface="Arial" panose="020B0604020202020204" pitchFamily="34" charset="0"/>
                <a:sym typeface="Arial" panose="020B0604020202020204" pitchFamily="34" charset="0"/>
              </a:defRPr>
            </a:lvl4pPr>
            <a:lvl5pPr>
              <a:defRPr>
                <a:solidFill>
                  <a:srgbClr val="000000"/>
                </a:solidFill>
                <a:latin typeface="Arial" panose="020B0604020202020204" pitchFamily="34" charset="0"/>
                <a:sym typeface="Arial" panose="020B0604020202020204" pitchFamily="34" charset="0"/>
              </a:defRPr>
            </a:lvl5pPr>
            <a:lvl6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6pPr>
            <a:lvl7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7pPr>
            <a:lvl8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8pPr>
            <a:lvl9pPr fontAlgn="base">
              <a:spcBef>
                <a:spcPct val="0"/>
              </a:spcBef>
              <a:spcAft>
                <a:spcPct val="0"/>
              </a:spcAft>
              <a:buFont typeface="Arial" panose="020B0604020202020204" pitchFamily="34" charset="0"/>
              <a:defRPr>
                <a:solidFill>
                  <a:srgbClr val="000000"/>
                </a:solidFill>
                <a:latin typeface="Arial" panose="020B0604020202020204" pitchFamily="34" charset="0"/>
                <a:sym typeface="Arial" panose="020B0604020202020204" pitchFamily="34" charset="0"/>
              </a:defRPr>
            </a:lvl9pPr>
          </a:lstStyle>
          <a:p>
            <a:r>
              <a:rPr lang="en-US" altLang="zh-CN" dirty="0">
                <a:solidFill>
                  <a:srgbClr val="FFFF00"/>
                </a:solidFill>
                <a:latin typeface="Trebuchet MS" panose="020B0703020202090204" pitchFamily="34" charset="0"/>
                <a:ea typeface="仿宋_GB2312" panose="02010609030101010101" pitchFamily="49" charset="-122"/>
              </a:rPr>
              <a:t>Discovered by V. Hess (and some other scientists) ~1912</a:t>
            </a:r>
            <a:endParaRPr lang="zh-CN" altLang="en-US" dirty="0">
              <a:solidFill>
                <a:srgbClr val="FFFF00"/>
              </a:solidFill>
              <a:latin typeface="Trebuchet MS" panose="020B0703020202090204" pitchFamily="34" charset="0"/>
              <a:ea typeface="仿宋_GB2312" panose="02010609030101010101" pitchFamily="49" charset="-122"/>
            </a:endParaRPr>
          </a:p>
          <a:p>
            <a:endParaRPr lang="zh-CN" altLang="en-US" dirty="0">
              <a:solidFill>
                <a:srgbClr val="FFFF00"/>
              </a:solidFill>
              <a:latin typeface="Trebuchet MS" panose="020B0703020202090204" pitchFamily="34" charset="0"/>
              <a:ea typeface="仿宋_GB2312" panose="02010609030101010101" pitchFamily="49" charset="-122"/>
            </a:endParaRPr>
          </a:p>
          <a:p>
            <a:r>
              <a:rPr lang="en-US" altLang="zh-CN" dirty="0">
                <a:solidFill>
                  <a:srgbClr val="FFFF00"/>
                </a:solidFill>
                <a:latin typeface="Trebuchet MS" panose="020B0703020202090204" pitchFamily="34" charset="0"/>
                <a:ea typeface="仿宋_GB2312" panose="02010609030101010101" pitchFamily="49" charset="-122"/>
              </a:rPr>
              <a:t>V. Hess won Nobel Prize in Physics in 1936</a:t>
            </a:r>
          </a:p>
        </p:txBody>
      </p:sp>
    </p:spTree>
    <p:extLst>
      <p:ext uri="{BB962C8B-B14F-4D97-AF65-F5344CB8AC3E}">
        <p14:creationId xmlns:p14="http://schemas.microsoft.com/office/powerpoint/2010/main" val="21003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378C7-DC91-C441-8C0F-8BACD9584846}"/>
              </a:ext>
            </a:extLst>
          </p:cNvPr>
          <p:cNvSpPr>
            <a:spLocks noGrp="1"/>
          </p:cNvSpPr>
          <p:nvPr>
            <p:ph type="title"/>
          </p:nvPr>
        </p:nvSpPr>
        <p:spPr/>
        <p:txBody>
          <a:bodyPr/>
          <a:lstStyle/>
          <a:p>
            <a:r>
              <a:rPr lang="zh-CN" altLang="en-US" dirty="0"/>
              <a:t>宇宙线的测量</a:t>
            </a:r>
            <a:endParaRPr lang="en-US" dirty="0"/>
          </a:p>
        </p:txBody>
      </p:sp>
      <p:sp>
        <p:nvSpPr>
          <p:cNvPr id="3" name="Date Placeholder 2">
            <a:extLst>
              <a:ext uri="{FF2B5EF4-FFF2-40B4-BE49-F238E27FC236}">
                <a16:creationId xmlns:a16="http://schemas.microsoft.com/office/drawing/2014/main" id="{AC8CC3B7-74DB-184C-AFF0-A8C70501DAEC}"/>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B6CA3CAA-E5C2-E14C-8769-6F6CEB3A8340}"/>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46FF6D72-E98E-384A-B4C9-4A86E6E627E1}"/>
              </a:ext>
            </a:extLst>
          </p:cNvPr>
          <p:cNvSpPr>
            <a:spLocks noGrp="1"/>
          </p:cNvSpPr>
          <p:nvPr>
            <p:ph type="sldNum" sz="quarter" idx="12"/>
          </p:nvPr>
        </p:nvSpPr>
        <p:spPr/>
        <p:txBody>
          <a:bodyPr/>
          <a:lstStyle/>
          <a:p>
            <a:fld id="{0BDC58B8-C3E4-5642-B659-6F7CE6848348}" type="slidenum">
              <a:rPr lang="en-US" smtClean="0"/>
              <a:t>7</a:t>
            </a:fld>
            <a:endParaRPr lang="en-US"/>
          </a:p>
        </p:txBody>
      </p:sp>
      <p:pic>
        <p:nvPicPr>
          <p:cNvPr id="11" name="Picture 10">
            <a:extLst>
              <a:ext uri="{FF2B5EF4-FFF2-40B4-BE49-F238E27FC236}">
                <a16:creationId xmlns:a16="http://schemas.microsoft.com/office/drawing/2014/main" id="{15CE23B5-9032-5341-BC1A-193CDF05DCC2}"/>
              </a:ext>
            </a:extLst>
          </p:cNvPr>
          <p:cNvPicPr>
            <a:picLocks noChangeAspect="1"/>
          </p:cNvPicPr>
          <p:nvPr/>
        </p:nvPicPr>
        <p:blipFill>
          <a:blip r:embed="rId2"/>
          <a:stretch>
            <a:fillRect/>
          </a:stretch>
        </p:blipFill>
        <p:spPr>
          <a:xfrm>
            <a:off x="243758" y="1376103"/>
            <a:ext cx="8101955" cy="4843268"/>
          </a:xfrm>
          <a:prstGeom prst="rect">
            <a:avLst/>
          </a:prstGeom>
        </p:spPr>
      </p:pic>
      <p:sp>
        <p:nvSpPr>
          <p:cNvPr id="12" name="Content Placeholder 2">
            <a:extLst>
              <a:ext uri="{FF2B5EF4-FFF2-40B4-BE49-F238E27FC236}">
                <a16:creationId xmlns:a16="http://schemas.microsoft.com/office/drawing/2014/main" id="{022CFE20-04A0-7546-9CCD-777812AF40CD}"/>
              </a:ext>
            </a:extLst>
          </p:cNvPr>
          <p:cNvSpPr txBox="1"/>
          <p:nvPr/>
        </p:nvSpPr>
        <p:spPr>
          <a:xfrm>
            <a:off x="8461828" y="1736090"/>
            <a:ext cx="3441881" cy="4011930"/>
          </a:xfrm>
          <a:prstGeom prst="rect">
            <a:avLst/>
          </a:prstGeom>
          <a:noFill/>
          <a:ln w="9525">
            <a:noFill/>
          </a:ln>
        </p:spPr>
        <p:txBody>
          <a:bodyPr anchor="t"/>
          <a:lstStyle/>
          <a:p>
            <a:pPr marL="342900" indent="-342900" algn="just" defTabSz="457200">
              <a:spcBef>
                <a:spcPct val="20000"/>
              </a:spcBef>
              <a:buFont typeface="Wingdings" panose="05000000000000000000" pitchFamily="2" charset="2"/>
              <a:buChar char="²"/>
            </a:pPr>
            <a:r>
              <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地面间接测量：有效面积大，系统误差大，难以区分电荷</a:t>
            </a:r>
            <a:endParaRPr lang="en-US" altLang="zh-CN" sz="2400" dirty="0">
              <a:solidFill>
                <a:srgbClr val="76D6FF"/>
              </a:solidFill>
              <a:latin typeface="Trebuchet MS" panose="020B0703020202090204" pitchFamily="34" charset="0"/>
              <a:ea typeface="黑体" panose="02010609060101010101" pitchFamily="49" charset="-122"/>
              <a:sym typeface="Arial" panose="020B0604020202090204" pitchFamily="34" charset="0"/>
            </a:endParaRPr>
          </a:p>
          <a:p>
            <a:pPr marL="342900" indent="-342900" algn="just" defTabSz="457200">
              <a:spcBef>
                <a:spcPct val="20000"/>
              </a:spcBef>
              <a:buFont typeface="Wingdings" panose="05000000000000000000" pitchFamily="2" charset="2"/>
              <a:buChar char="²"/>
            </a:pPr>
            <a:endParaRPr lang="en-US" altLang="zh-CN" sz="2400" dirty="0">
              <a:solidFill>
                <a:srgbClr val="76D6FF"/>
              </a:solidFill>
              <a:latin typeface="Trebuchet MS" panose="020B0703020202090204" pitchFamily="34" charset="0"/>
              <a:ea typeface="黑体" panose="02010609060101010101" pitchFamily="49" charset="-122"/>
              <a:sym typeface="Arial" panose="020B0604020202090204" pitchFamily="34" charset="0"/>
            </a:endParaRPr>
          </a:p>
          <a:p>
            <a:pPr marL="342900" indent="-342900" algn="just" defTabSz="457200">
              <a:spcBef>
                <a:spcPct val="20000"/>
              </a:spcBef>
              <a:buFont typeface="Wingdings" panose="05000000000000000000" pitchFamily="2" charset="2"/>
              <a:buChar char="²"/>
            </a:pPr>
            <a:r>
              <a:rPr lang="zh-CN" altLang="en-US" sz="2400" dirty="0">
                <a:solidFill>
                  <a:srgbClr val="76D6FF"/>
                </a:solidFill>
                <a:latin typeface="Trebuchet MS" panose="020B0703020202090204" pitchFamily="34" charset="0"/>
                <a:ea typeface="黑体" panose="02010609060101010101" pitchFamily="49" charset="-122"/>
                <a:sym typeface="Arial" panose="020B0604020202090204" pitchFamily="34" charset="0"/>
              </a:rPr>
              <a:t>空间直接测量：可区分电荷，系统误差小，有效面积小</a:t>
            </a:r>
          </a:p>
        </p:txBody>
      </p:sp>
    </p:spTree>
    <p:extLst>
      <p:ext uri="{BB962C8B-B14F-4D97-AF65-F5344CB8AC3E}">
        <p14:creationId xmlns:p14="http://schemas.microsoft.com/office/powerpoint/2010/main" val="399840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6F44-019A-0944-950C-C029F5CAF29E}"/>
              </a:ext>
            </a:extLst>
          </p:cNvPr>
          <p:cNvSpPr>
            <a:spLocks noGrp="1"/>
          </p:cNvSpPr>
          <p:nvPr>
            <p:ph type="title"/>
          </p:nvPr>
        </p:nvSpPr>
        <p:spPr/>
        <p:txBody>
          <a:bodyPr/>
          <a:lstStyle/>
          <a:p>
            <a:r>
              <a:rPr lang="zh-CN" altLang="en-US" dirty="0"/>
              <a:t>国际上的空间探测器</a:t>
            </a:r>
            <a:endParaRPr lang="en-US" dirty="0"/>
          </a:p>
        </p:txBody>
      </p:sp>
      <p:sp>
        <p:nvSpPr>
          <p:cNvPr id="3" name="Date Placeholder 2">
            <a:extLst>
              <a:ext uri="{FF2B5EF4-FFF2-40B4-BE49-F238E27FC236}">
                <a16:creationId xmlns:a16="http://schemas.microsoft.com/office/drawing/2014/main" id="{E406B85C-67E9-3F4E-BC44-223A23EB9F9D}"/>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E3C7A06B-D4CB-8D43-BD68-0BF677E79206}"/>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F63CFABC-8627-3C48-88FE-56E5F3CBA97B}"/>
              </a:ext>
            </a:extLst>
          </p:cNvPr>
          <p:cNvSpPr>
            <a:spLocks noGrp="1"/>
          </p:cNvSpPr>
          <p:nvPr>
            <p:ph type="sldNum" sz="quarter" idx="12"/>
          </p:nvPr>
        </p:nvSpPr>
        <p:spPr/>
        <p:txBody>
          <a:bodyPr/>
          <a:lstStyle/>
          <a:p>
            <a:fld id="{0BDC58B8-C3E4-5642-B659-6F7CE6848348}" type="slidenum">
              <a:rPr lang="en-US" smtClean="0"/>
              <a:t>8</a:t>
            </a:fld>
            <a:endParaRPr lang="en-US"/>
          </a:p>
        </p:txBody>
      </p:sp>
      <p:pic>
        <p:nvPicPr>
          <p:cNvPr id="6" name="图片 3" descr="ISS-CREAM2">
            <a:extLst>
              <a:ext uri="{FF2B5EF4-FFF2-40B4-BE49-F238E27FC236}">
                <a16:creationId xmlns:a16="http://schemas.microsoft.com/office/drawing/2014/main" id="{91F763A7-EE5D-C94E-9784-E3D8E45A0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353" y="4421688"/>
            <a:ext cx="276066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21861" descr="Fermi_LAT-340x222">
            <a:extLst>
              <a:ext uri="{FF2B5EF4-FFF2-40B4-BE49-F238E27FC236}">
                <a16:creationId xmlns:a16="http://schemas.microsoft.com/office/drawing/2014/main" id="{BABD10F6-45DD-E748-9080-FB9064660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1928" y="1704453"/>
            <a:ext cx="28956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121863">
            <a:extLst>
              <a:ext uri="{FF2B5EF4-FFF2-40B4-BE49-F238E27FC236}">
                <a16:creationId xmlns:a16="http://schemas.microsoft.com/office/drawing/2014/main" id="{C3AD840B-B9B9-FE49-9C91-64E862E0E24A}"/>
              </a:ext>
            </a:extLst>
          </p:cNvPr>
          <p:cNvSpPr>
            <a:spLocks noChangeArrowheads="1"/>
          </p:cNvSpPr>
          <p:nvPr/>
        </p:nvSpPr>
        <p:spPr bwMode="auto">
          <a:xfrm>
            <a:off x="9535262" y="1425422"/>
            <a:ext cx="985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a:solidFill>
                  <a:srgbClr val="76D6FF"/>
                </a:solidFill>
                <a:latin typeface="Trebuchet MS" panose="020B0703020202090204" pitchFamily="34" charset="0"/>
                <a:ea typeface="仿宋_GB2312" panose="02010609030101010101" pitchFamily="49" charset="-122"/>
              </a:rPr>
              <a:t>Fermi</a:t>
            </a:r>
          </a:p>
        </p:txBody>
      </p:sp>
      <p:sp>
        <p:nvSpPr>
          <p:cNvPr id="9" name="矩形 121866">
            <a:extLst>
              <a:ext uri="{FF2B5EF4-FFF2-40B4-BE49-F238E27FC236}">
                <a16:creationId xmlns:a16="http://schemas.microsoft.com/office/drawing/2014/main" id="{8E97FB10-8BB9-D040-9F95-58997EC21668}"/>
              </a:ext>
            </a:extLst>
          </p:cNvPr>
          <p:cNvSpPr>
            <a:spLocks noChangeArrowheads="1"/>
          </p:cNvSpPr>
          <p:nvPr/>
        </p:nvSpPr>
        <p:spPr bwMode="auto">
          <a:xfrm>
            <a:off x="9351090" y="4096250"/>
            <a:ext cx="1300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a:solidFill>
                  <a:srgbClr val="76D6FF"/>
                </a:solidFill>
                <a:latin typeface="Trebuchet MS" panose="020B0703020202090204" pitchFamily="34" charset="0"/>
                <a:ea typeface="仿宋_GB2312" panose="02010609030101010101" pitchFamily="49" charset="-122"/>
              </a:rPr>
              <a:t>ISS-CREAM</a:t>
            </a:r>
          </a:p>
        </p:txBody>
      </p:sp>
      <p:pic>
        <p:nvPicPr>
          <p:cNvPr id="10" name="图片 121860" descr="AMS02_Sketch_M">
            <a:extLst>
              <a:ext uri="{FF2B5EF4-FFF2-40B4-BE49-F238E27FC236}">
                <a16:creationId xmlns:a16="http://schemas.microsoft.com/office/drawing/2014/main" id="{259724FA-7358-0447-8097-5E71A73E2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992" y="1552575"/>
            <a:ext cx="335280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a:extLst>
              <a:ext uri="{FF2B5EF4-FFF2-40B4-BE49-F238E27FC236}">
                <a16:creationId xmlns:a16="http://schemas.microsoft.com/office/drawing/2014/main" id="{88F971EF-348A-284A-B32D-8B1663175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744" y="4475663"/>
            <a:ext cx="32258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21864">
            <a:extLst>
              <a:ext uri="{FF2B5EF4-FFF2-40B4-BE49-F238E27FC236}">
                <a16:creationId xmlns:a16="http://schemas.microsoft.com/office/drawing/2014/main" id="{D7DB7C12-A6DA-9F4D-A933-4FF1C441C599}"/>
              </a:ext>
            </a:extLst>
          </p:cNvPr>
          <p:cNvSpPr>
            <a:spLocks noChangeArrowheads="1"/>
          </p:cNvSpPr>
          <p:nvPr/>
        </p:nvSpPr>
        <p:spPr bwMode="auto">
          <a:xfrm>
            <a:off x="5166094" y="4045450"/>
            <a:ext cx="1247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a:solidFill>
                  <a:srgbClr val="76D6FF"/>
                </a:solidFill>
                <a:latin typeface="Trebuchet MS" panose="020B0703020202090204" pitchFamily="34" charset="0"/>
                <a:ea typeface="仿宋_GB2312" panose="02010609030101010101" pitchFamily="49" charset="-122"/>
              </a:rPr>
              <a:t>NUCLEON</a:t>
            </a:r>
          </a:p>
        </p:txBody>
      </p:sp>
      <p:pic>
        <p:nvPicPr>
          <p:cNvPr id="13" name="图片 1">
            <a:extLst>
              <a:ext uri="{FF2B5EF4-FFF2-40B4-BE49-F238E27FC236}">
                <a16:creationId xmlns:a16="http://schemas.microsoft.com/office/drawing/2014/main" id="{57F8EF14-5BF2-0A4B-B18F-C67D0F0D93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656" y="1452562"/>
            <a:ext cx="172837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21857" descr="calet">
            <a:extLst>
              <a:ext uri="{FF2B5EF4-FFF2-40B4-BE49-F238E27FC236}">
                <a16:creationId xmlns:a16="http://schemas.microsoft.com/office/drawing/2014/main" id="{DEFAAEA7-FFBD-AE47-BF97-17FC9A10B0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821" y="4435328"/>
            <a:ext cx="2579208" cy="17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21859">
            <a:extLst>
              <a:ext uri="{FF2B5EF4-FFF2-40B4-BE49-F238E27FC236}">
                <a16:creationId xmlns:a16="http://schemas.microsoft.com/office/drawing/2014/main" id="{1DF0CEA4-FFE2-0448-8E8B-7F59C7184E06}"/>
              </a:ext>
            </a:extLst>
          </p:cNvPr>
          <p:cNvSpPr>
            <a:spLocks noChangeArrowheads="1"/>
          </p:cNvSpPr>
          <p:nvPr/>
        </p:nvSpPr>
        <p:spPr bwMode="auto">
          <a:xfrm>
            <a:off x="1851265" y="4094489"/>
            <a:ext cx="985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dirty="0">
                <a:solidFill>
                  <a:srgbClr val="76D6FF"/>
                </a:solidFill>
                <a:latin typeface="Trebuchet MS" panose="020B0703020202090204" pitchFamily="34" charset="0"/>
                <a:ea typeface="仿宋_GB2312" panose="02010609030101010101" pitchFamily="49" charset="-122"/>
              </a:rPr>
              <a:t>CALET</a:t>
            </a:r>
          </a:p>
        </p:txBody>
      </p:sp>
      <p:sp>
        <p:nvSpPr>
          <p:cNvPr id="16" name="矩形 121864">
            <a:extLst>
              <a:ext uri="{FF2B5EF4-FFF2-40B4-BE49-F238E27FC236}">
                <a16:creationId xmlns:a16="http://schemas.microsoft.com/office/drawing/2014/main" id="{DF127FC0-CC6A-9B40-9982-87C36DDA4B90}"/>
              </a:ext>
            </a:extLst>
          </p:cNvPr>
          <p:cNvSpPr>
            <a:spLocks noChangeArrowheads="1"/>
          </p:cNvSpPr>
          <p:nvPr/>
        </p:nvSpPr>
        <p:spPr bwMode="auto">
          <a:xfrm>
            <a:off x="534001" y="2272122"/>
            <a:ext cx="1258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dirty="0">
                <a:solidFill>
                  <a:srgbClr val="76D6FF"/>
                </a:solidFill>
                <a:latin typeface="Trebuchet MS" panose="020B0703020202090204" pitchFamily="34" charset="0"/>
                <a:ea typeface="黑体" panose="02010609060101010101" pitchFamily="49" charset="-122"/>
              </a:rPr>
              <a:t>PAMELA</a:t>
            </a:r>
          </a:p>
          <a:p>
            <a:r>
              <a:rPr lang="zh-CN" altLang="en-US" sz="2000" dirty="0">
                <a:solidFill>
                  <a:srgbClr val="76D6FF"/>
                </a:solidFill>
                <a:latin typeface="Trebuchet MS" panose="020B0703020202090204" pitchFamily="34" charset="0"/>
                <a:ea typeface="黑体" panose="02010609060101010101" pitchFamily="49" charset="-122"/>
              </a:rPr>
              <a:t>（</a:t>
            </a:r>
            <a:r>
              <a:rPr lang="en-US" altLang="zh-CN" sz="2000" dirty="0">
                <a:solidFill>
                  <a:srgbClr val="76D6FF"/>
                </a:solidFill>
                <a:latin typeface="Trebuchet MS" panose="020B0703020202090204" pitchFamily="34" charset="0"/>
                <a:ea typeface="黑体" panose="02010609060101010101" pitchFamily="49" charset="-122"/>
              </a:rPr>
              <a:t>2016</a:t>
            </a:r>
            <a:r>
              <a:rPr lang="zh-CN" altLang="en-US" sz="2000" dirty="0">
                <a:solidFill>
                  <a:srgbClr val="76D6FF"/>
                </a:solidFill>
                <a:latin typeface="Trebuchet MS" panose="020B0703020202090204" pitchFamily="34" charset="0"/>
                <a:ea typeface="黑体" panose="02010609060101010101" pitchFamily="49" charset="-122"/>
              </a:rPr>
              <a:t>年停止工作）</a:t>
            </a:r>
          </a:p>
        </p:txBody>
      </p:sp>
      <p:sp>
        <p:nvSpPr>
          <p:cNvPr id="17" name="矩形 121866">
            <a:extLst>
              <a:ext uri="{FF2B5EF4-FFF2-40B4-BE49-F238E27FC236}">
                <a16:creationId xmlns:a16="http://schemas.microsoft.com/office/drawing/2014/main" id="{6D35D02C-3D98-DB4A-ABF6-190D82108458}"/>
              </a:ext>
            </a:extLst>
          </p:cNvPr>
          <p:cNvSpPr>
            <a:spLocks noChangeArrowheads="1"/>
          </p:cNvSpPr>
          <p:nvPr/>
        </p:nvSpPr>
        <p:spPr bwMode="auto">
          <a:xfrm>
            <a:off x="8874215" y="6173940"/>
            <a:ext cx="24816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76D6FF"/>
                </a:solidFill>
                <a:latin typeface="Trebuchet MS" panose="020B0703020202090204" pitchFamily="34" charset="0"/>
                <a:ea typeface="黑体" panose="02010609060101010101" pitchFamily="49" charset="-122"/>
              </a:rPr>
              <a:t>（</a:t>
            </a:r>
            <a:r>
              <a:rPr lang="en-US" altLang="zh-CN" sz="2000" dirty="0">
                <a:solidFill>
                  <a:srgbClr val="76D6FF"/>
                </a:solidFill>
                <a:latin typeface="Trebuchet MS" panose="020B0703020202090204" pitchFamily="34" charset="0"/>
                <a:ea typeface="黑体" panose="02010609060101010101" pitchFamily="49" charset="-122"/>
              </a:rPr>
              <a:t>2019</a:t>
            </a:r>
            <a:r>
              <a:rPr lang="zh-CN" altLang="en-US" sz="2000" dirty="0">
                <a:solidFill>
                  <a:srgbClr val="76D6FF"/>
                </a:solidFill>
                <a:latin typeface="Trebuchet MS" panose="020B0703020202090204" pitchFamily="34" charset="0"/>
                <a:ea typeface="黑体" panose="02010609060101010101" pitchFamily="49" charset="-122"/>
              </a:rPr>
              <a:t>年停止工作）</a:t>
            </a:r>
          </a:p>
        </p:txBody>
      </p:sp>
    </p:spTree>
    <p:extLst>
      <p:ext uri="{BB962C8B-B14F-4D97-AF65-F5344CB8AC3E}">
        <p14:creationId xmlns:p14="http://schemas.microsoft.com/office/powerpoint/2010/main" val="103892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5E6C-CF1F-2D4A-A3BF-A18951903B56}"/>
              </a:ext>
            </a:extLst>
          </p:cNvPr>
          <p:cNvSpPr>
            <a:spLocks noGrp="1"/>
          </p:cNvSpPr>
          <p:nvPr>
            <p:ph type="title"/>
          </p:nvPr>
        </p:nvSpPr>
        <p:spPr/>
        <p:txBody>
          <a:bodyPr/>
          <a:lstStyle/>
          <a:p>
            <a:r>
              <a:rPr lang="zh-CN" altLang="en-US" dirty="0"/>
              <a:t>暗物质粒子探测卫星</a:t>
            </a:r>
            <a:endParaRPr lang="en-US" dirty="0"/>
          </a:p>
        </p:txBody>
      </p:sp>
      <p:sp>
        <p:nvSpPr>
          <p:cNvPr id="3" name="Date Placeholder 2">
            <a:extLst>
              <a:ext uri="{FF2B5EF4-FFF2-40B4-BE49-F238E27FC236}">
                <a16:creationId xmlns:a16="http://schemas.microsoft.com/office/drawing/2014/main" id="{1F861B44-B8A2-7145-B031-8198C33921A6}"/>
              </a:ext>
            </a:extLst>
          </p:cNvPr>
          <p:cNvSpPr>
            <a:spLocks noGrp="1"/>
          </p:cNvSpPr>
          <p:nvPr>
            <p:ph type="dt" sz="half" idx="10"/>
          </p:nvPr>
        </p:nvSpPr>
        <p:spPr/>
        <p:txBody>
          <a:bodyPr/>
          <a:lstStyle/>
          <a:p>
            <a:r>
              <a:rPr lang="en-US"/>
              <a:t>2021-07-20</a:t>
            </a:r>
          </a:p>
        </p:txBody>
      </p:sp>
      <p:sp>
        <p:nvSpPr>
          <p:cNvPr id="4" name="Footer Placeholder 3">
            <a:extLst>
              <a:ext uri="{FF2B5EF4-FFF2-40B4-BE49-F238E27FC236}">
                <a16:creationId xmlns:a16="http://schemas.microsoft.com/office/drawing/2014/main" id="{86C0E960-8545-E54E-AB0D-D917B1567AAB}"/>
              </a:ext>
            </a:extLst>
          </p:cNvPr>
          <p:cNvSpPr>
            <a:spLocks noGrp="1"/>
          </p:cNvSpPr>
          <p:nvPr>
            <p:ph type="ftr" sz="quarter" idx="11"/>
          </p:nvPr>
        </p:nvSpPr>
        <p:spPr/>
        <p:txBody>
          <a:bodyPr/>
          <a:lstStyle/>
          <a:p>
            <a:r>
              <a:rPr lang="zh-CN" altLang="en-US"/>
              <a:t>第十五届</a:t>
            </a:r>
            <a:r>
              <a:rPr lang="en-US" altLang="zh-CN"/>
              <a:t>TeV</a:t>
            </a:r>
            <a:r>
              <a:rPr lang="zh-CN" altLang="en-US"/>
              <a:t>物理工作组学术研讨会</a:t>
            </a:r>
            <a:r>
              <a:rPr lang="en-US" altLang="zh-CN"/>
              <a:t>@</a:t>
            </a:r>
            <a:r>
              <a:rPr lang="zh-CN" altLang="en-US"/>
              <a:t>北京</a:t>
            </a:r>
            <a:endParaRPr lang="en-US"/>
          </a:p>
        </p:txBody>
      </p:sp>
      <p:sp>
        <p:nvSpPr>
          <p:cNvPr id="5" name="Slide Number Placeholder 4">
            <a:extLst>
              <a:ext uri="{FF2B5EF4-FFF2-40B4-BE49-F238E27FC236}">
                <a16:creationId xmlns:a16="http://schemas.microsoft.com/office/drawing/2014/main" id="{FD449F2D-3ED2-CC42-94AC-A04762FBBF4D}"/>
              </a:ext>
            </a:extLst>
          </p:cNvPr>
          <p:cNvSpPr>
            <a:spLocks noGrp="1"/>
          </p:cNvSpPr>
          <p:nvPr>
            <p:ph type="sldNum" sz="quarter" idx="12"/>
          </p:nvPr>
        </p:nvSpPr>
        <p:spPr/>
        <p:txBody>
          <a:bodyPr/>
          <a:lstStyle/>
          <a:p>
            <a:fld id="{0BDC58B8-C3E4-5642-B659-6F7CE6848348}" type="slidenum">
              <a:rPr lang="en-US" smtClean="0"/>
              <a:t>9</a:t>
            </a:fld>
            <a:endParaRPr lang="en-US"/>
          </a:p>
        </p:txBody>
      </p:sp>
      <p:pic>
        <p:nvPicPr>
          <p:cNvPr id="14" name="图片 176131">
            <a:extLst>
              <a:ext uri="{FF2B5EF4-FFF2-40B4-BE49-F238E27FC236}">
                <a16:creationId xmlns:a16="http://schemas.microsoft.com/office/drawing/2014/main" id="{FA69A483-F9F4-1B44-AA15-591F5F5488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5" t="2189" r="2448" b="1327"/>
          <a:stretch/>
        </p:blipFill>
        <p:spPr bwMode="auto">
          <a:xfrm>
            <a:off x="234026" y="2016691"/>
            <a:ext cx="3105614" cy="381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5D719CC-15DB-0148-940B-BF0059D89D35}"/>
              </a:ext>
            </a:extLst>
          </p:cNvPr>
          <p:cNvPicPr>
            <a:picLocks noChangeAspect="1"/>
          </p:cNvPicPr>
          <p:nvPr/>
        </p:nvPicPr>
        <p:blipFill>
          <a:blip r:embed="rId3"/>
          <a:stretch>
            <a:fillRect/>
          </a:stretch>
        </p:blipFill>
        <p:spPr>
          <a:xfrm>
            <a:off x="8306724" y="1874097"/>
            <a:ext cx="3547421" cy="3959911"/>
          </a:xfrm>
          <a:prstGeom prst="rect">
            <a:avLst/>
          </a:prstGeom>
        </p:spPr>
      </p:pic>
      <p:pic>
        <p:nvPicPr>
          <p:cNvPr id="7" name="图片 3" descr="图片1">
            <a:extLst>
              <a:ext uri="{FF2B5EF4-FFF2-40B4-BE49-F238E27FC236}">
                <a16:creationId xmlns:a16="http://schemas.microsoft.com/office/drawing/2014/main" id="{5F0A3E56-8F16-0144-B014-CA9DDCC83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288" y="2158365"/>
            <a:ext cx="4644375" cy="367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2631BB71-E5B1-7549-9C6B-9E936A96CFF5}"/>
              </a:ext>
            </a:extLst>
          </p:cNvPr>
          <p:cNvSpPr txBox="1"/>
          <p:nvPr/>
        </p:nvSpPr>
        <p:spPr>
          <a:xfrm>
            <a:off x="723294" y="2158365"/>
            <a:ext cx="2127078" cy="707886"/>
          </a:xfrm>
          <a:prstGeom prst="rect">
            <a:avLst/>
          </a:prstGeom>
          <a:noFill/>
        </p:spPr>
        <p:txBody>
          <a:bodyPr wrap="square" rtlCol="0">
            <a:spAutoFit/>
          </a:bodyPr>
          <a:lstStyle/>
          <a:p>
            <a:r>
              <a:rPr lang="en-US" altLang="zh-CN" sz="2000" dirty="0">
                <a:solidFill>
                  <a:srgbClr val="0432FF"/>
                </a:solidFill>
              </a:rPr>
              <a:t>2015</a:t>
            </a:r>
            <a:r>
              <a:rPr lang="zh-CN" altLang="en-US" sz="2000" dirty="0">
                <a:solidFill>
                  <a:srgbClr val="0432FF"/>
                </a:solidFill>
              </a:rPr>
              <a:t>年</a:t>
            </a:r>
            <a:r>
              <a:rPr lang="en-US" altLang="zh-CN" sz="2000" dirty="0">
                <a:solidFill>
                  <a:srgbClr val="0432FF"/>
                </a:solidFill>
              </a:rPr>
              <a:t>12</a:t>
            </a:r>
            <a:r>
              <a:rPr lang="zh-CN" altLang="en-US" sz="2000" dirty="0">
                <a:solidFill>
                  <a:srgbClr val="0432FF"/>
                </a:solidFill>
              </a:rPr>
              <a:t>月</a:t>
            </a:r>
            <a:r>
              <a:rPr lang="en-US" altLang="zh-CN" sz="2000" dirty="0">
                <a:solidFill>
                  <a:srgbClr val="0432FF"/>
                </a:solidFill>
              </a:rPr>
              <a:t>17</a:t>
            </a:r>
            <a:r>
              <a:rPr lang="zh-CN" altLang="en-US" sz="2000" dirty="0">
                <a:solidFill>
                  <a:srgbClr val="0432FF"/>
                </a:solidFill>
              </a:rPr>
              <a:t>日</a:t>
            </a:r>
            <a:endParaRPr lang="en-US" altLang="zh-CN" sz="2000" dirty="0">
              <a:solidFill>
                <a:srgbClr val="0432FF"/>
              </a:solidFill>
            </a:endParaRPr>
          </a:p>
          <a:p>
            <a:r>
              <a:rPr lang="zh-CN" altLang="en-US" sz="2000" dirty="0">
                <a:solidFill>
                  <a:srgbClr val="0432FF"/>
                </a:solidFill>
              </a:rPr>
              <a:t>于酒泉成功发射</a:t>
            </a:r>
            <a:endParaRPr lang="en-US" sz="2000" dirty="0">
              <a:solidFill>
                <a:srgbClr val="0432FF"/>
              </a:solidFill>
            </a:endParaRPr>
          </a:p>
        </p:txBody>
      </p:sp>
    </p:spTree>
    <p:extLst>
      <p:ext uri="{BB962C8B-B14F-4D97-AF65-F5344CB8AC3E}">
        <p14:creationId xmlns:p14="http://schemas.microsoft.com/office/powerpoint/2010/main" val="8894247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93,&quot;width&quot;:864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3109</TotalTime>
  <Words>2809</Words>
  <Application>Microsoft Macintosh PowerPoint</Application>
  <PresentationFormat>Widescreen</PresentationFormat>
  <Paragraphs>497</Paragraphs>
  <Slides>54</Slides>
  <Notes>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68" baseType="lpstr">
      <vt:lpstr>Microsoft YaHei</vt:lpstr>
      <vt:lpstr>Microsoft YaHei</vt:lpstr>
      <vt:lpstr>SimHei</vt:lpstr>
      <vt:lpstr>SimHei</vt:lpstr>
      <vt:lpstr>华文中宋</vt:lpstr>
      <vt:lpstr>Arial</vt:lpstr>
      <vt:lpstr>Calibri</vt:lpstr>
      <vt:lpstr>Cambria Math</vt:lpstr>
      <vt:lpstr>Times New Roman</vt:lpstr>
      <vt:lpstr>Trebuchet MS</vt:lpstr>
      <vt:lpstr>Wingdings</vt:lpstr>
      <vt:lpstr>Office Theme</vt:lpstr>
      <vt:lpstr>Equation.DSMT4</vt:lpstr>
      <vt:lpstr>Paint.Picture</vt:lpstr>
      <vt:lpstr>悟空号在轨状态及科学成果</vt:lpstr>
      <vt:lpstr>提纲</vt:lpstr>
      <vt:lpstr>暗物质粒子探测卫星</vt:lpstr>
      <vt:lpstr>宇宙中的暗物质</vt:lpstr>
      <vt:lpstr>暗物质探测方法</vt:lpstr>
      <vt:lpstr>宇宙中的高能粒子——宇宙线</vt:lpstr>
      <vt:lpstr>宇宙线的测量</vt:lpstr>
      <vt:lpstr>国际上的空间探测器</vt:lpstr>
      <vt:lpstr>暗物质粒子探测卫星</vt:lpstr>
      <vt:lpstr>悟空号载荷</vt:lpstr>
      <vt:lpstr>粒子鉴别</vt:lpstr>
      <vt:lpstr>在轨状态</vt:lpstr>
      <vt:lpstr>运行状态——平稳运行超过五年</vt:lpstr>
      <vt:lpstr>探测器状态——工作非常稳定</vt:lpstr>
      <vt:lpstr>空间间接探测实验的性能比较</vt:lpstr>
      <vt:lpstr>电荷测量</vt:lpstr>
      <vt:lpstr>方向测量</vt:lpstr>
      <vt:lpstr>能量标定：MIPs</vt:lpstr>
      <vt:lpstr>能量线性</vt:lpstr>
      <vt:lpstr>能量分辨</vt:lpstr>
      <vt:lpstr>能量测量：束流试验</vt:lpstr>
      <vt:lpstr>绝对能标</vt:lpstr>
      <vt:lpstr>粒子鉴别</vt:lpstr>
      <vt:lpstr>粒子鉴别的验证</vt:lpstr>
      <vt:lpstr>观测成果</vt:lpstr>
      <vt:lpstr>科学成果1：宇宙线电子能谱</vt:lpstr>
      <vt:lpstr>科学成果1：宇宙线电子能谱</vt:lpstr>
      <vt:lpstr>科学成果1：TeV break的可能解释</vt:lpstr>
      <vt:lpstr>核素宇宙线能谱</vt:lpstr>
      <vt:lpstr>科学成果2：宇宙线质子能谱</vt:lpstr>
      <vt:lpstr>科学成果2：宇宙线质子能谱</vt:lpstr>
      <vt:lpstr>科学成果3：宇宙线氦核能谱</vt:lpstr>
      <vt:lpstr>宇宙线质子vs氦核</vt:lpstr>
      <vt:lpstr>Softening起源</vt:lpstr>
      <vt:lpstr>科学成果4：宇宙线B/C流量比</vt:lpstr>
      <vt:lpstr>科学成果5：宇宙线各向异性</vt:lpstr>
      <vt:lpstr>科学成果6： 伽马射线线谱搜寻</vt:lpstr>
      <vt:lpstr>科学成果7：Fermi bubbles</vt:lpstr>
      <vt:lpstr>科学成果8：伽马点源</vt:lpstr>
      <vt:lpstr>科学成果9：Forbush decrease</vt:lpstr>
      <vt:lpstr>新一代伽马射线空间望远镜(VLAST)</vt:lpstr>
      <vt:lpstr>WIMP间接探测进展小结</vt:lpstr>
      <vt:lpstr>伽马射线探测暗物质的最佳区域</vt:lpstr>
      <vt:lpstr>银心GeV超、反质子疑似超、矮星系超？</vt:lpstr>
      <vt:lpstr>10GeV以上的伽马ghost线谱</vt:lpstr>
      <vt:lpstr>悟空号伽马射线观测</vt:lpstr>
      <vt:lpstr>国际相关的项目情况: MeV-GeV伽马</vt:lpstr>
      <vt:lpstr>国际相关的项目情况: &gt;100GeV伽马</vt:lpstr>
      <vt:lpstr>国内相关的项目情况: &gt;tens GeV伽马</vt:lpstr>
      <vt:lpstr>伽马射线灵敏度</vt:lpstr>
      <vt:lpstr>VLAST: 高能伽马空间探测旗舰设备</vt:lpstr>
      <vt:lpstr>VLAST v.s. DAMPE</vt:lpstr>
      <vt:lpstr>VLAST: 科学目标</vt:lpstr>
      <vt:lpstr>小结</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 Xiang</dc:creator>
  <cp:lastModifiedBy>Li Xiang</cp:lastModifiedBy>
  <cp:revision>243</cp:revision>
  <dcterms:created xsi:type="dcterms:W3CDTF">2021-04-09T02:44:20Z</dcterms:created>
  <dcterms:modified xsi:type="dcterms:W3CDTF">2021-07-20T02:16:14Z</dcterms:modified>
</cp:coreProperties>
</file>