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42"/>
  </p:notesMasterIdLst>
  <p:sldIdLst>
    <p:sldId id="256" r:id="rId2"/>
    <p:sldId id="257" r:id="rId3"/>
    <p:sldId id="562" r:id="rId4"/>
    <p:sldId id="605" r:id="rId5"/>
    <p:sldId id="265" r:id="rId6"/>
    <p:sldId id="266" r:id="rId7"/>
    <p:sldId id="606" r:id="rId8"/>
    <p:sldId id="607" r:id="rId9"/>
    <p:sldId id="608" r:id="rId10"/>
    <p:sldId id="609" r:id="rId11"/>
    <p:sldId id="325" r:id="rId12"/>
    <p:sldId id="326" r:id="rId13"/>
    <p:sldId id="610" r:id="rId14"/>
    <p:sldId id="611" r:id="rId15"/>
    <p:sldId id="612" r:id="rId16"/>
    <p:sldId id="613" r:id="rId17"/>
    <p:sldId id="614" r:id="rId18"/>
    <p:sldId id="615" r:id="rId19"/>
    <p:sldId id="616" r:id="rId20"/>
    <p:sldId id="617" r:id="rId21"/>
    <p:sldId id="618" r:id="rId22"/>
    <p:sldId id="619" r:id="rId23"/>
    <p:sldId id="620" r:id="rId24"/>
    <p:sldId id="621" r:id="rId25"/>
    <p:sldId id="624" r:id="rId26"/>
    <p:sldId id="623" r:id="rId27"/>
    <p:sldId id="625" r:id="rId28"/>
    <p:sldId id="626" r:id="rId29"/>
    <p:sldId id="633" r:id="rId30"/>
    <p:sldId id="628" r:id="rId31"/>
    <p:sldId id="629" r:id="rId32"/>
    <p:sldId id="627" r:id="rId33"/>
    <p:sldId id="630" r:id="rId34"/>
    <p:sldId id="631" r:id="rId35"/>
    <p:sldId id="632" r:id="rId36"/>
    <p:sldId id="634" r:id="rId37"/>
    <p:sldId id="635" r:id="rId38"/>
    <p:sldId id="308" r:id="rId39"/>
    <p:sldId id="637" r:id="rId40"/>
    <p:sldId id="636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nwen" initials="y" lastIdx="1" clrIdx="0">
    <p:extLst>
      <p:ext uri="{19B8F6BF-5375-455C-9EA6-DF929625EA0E}">
        <p15:presenceInfo xmlns:p15="http://schemas.microsoft.com/office/powerpoint/2012/main" userId="f0634d9f802f32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1" autoAdjust="0"/>
    <p:restoredTop sz="94628"/>
  </p:normalViewPr>
  <p:slideViewPr>
    <p:cSldViewPr snapToGrid="0">
      <p:cViewPr varScale="1">
        <p:scale>
          <a:sx n="119" d="100"/>
          <a:sy n="119" d="100"/>
        </p:scale>
        <p:origin x="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11418-DB80-40E6-8FB9-B3050E4F2059}" type="datetimeFigureOut">
              <a:rPr lang="zh-CN" altLang="en-US" smtClean="0"/>
              <a:t>2021/8/24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49385-1B75-438A-B25F-AD264437CDF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084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第一类错误。 </a:t>
            </a:r>
            <a:r>
              <a:rPr kumimoji="1" lang="en-US" altLang="zh-CN" dirty="0"/>
              <a:t>P-value, significance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49385-1B75-438A-B25F-AD264437CDF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451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Upper limits, p-value, signal strength, </a:t>
            </a:r>
            <a:r>
              <a:rPr kumimoji="1" lang="zh-CN" altLang="en-US" dirty="0"/>
              <a:t>不同道的信号显著性。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49385-1B75-438A-B25F-AD264437CDF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832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E7E46-2A36-401A-BCB3-337C4852B121}" type="datetime1">
              <a:rPr lang="en-US" altLang="zh-CN" smtClean="0"/>
              <a:t>8/24/21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3C01A-0512-4A51-A4BD-AAC638C7182F}" type="datetime1">
              <a:rPr lang="en-US" altLang="zh-CN" smtClean="0"/>
              <a:t>8/24/21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C76D4-0259-4A12-A65A-7FFE330FB221}" type="datetime1">
              <a:rPr lang="en-US" altLang="zh-CN" smtClean="0"/>
              <a:t>8/24/21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3590-E20E-4984-A83F-2C5A1289B1CE}" type="datetime1">
              <a:rPr lang="en-US" altLang="zh-CN" smtClean="0"/>
              <a:t>8/24/21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FA22EFD-24F5-453D-84BE-FCE377043A4C}" type="datetime1">
              <a:rPr lang="en-US" altLang="zh-CN" smtClean="0"/>
              <a:t>8/24/21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DC336-45DA-4C54-AC5D-933B016F1035}" type="datetime1">
              <a:rPr lang="en-US" altLang="zh-CN" smtClean="0"/>
              <a:t>8/24/21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9339-FBBE-4DA9-8EC8-A13F4DB9549B}" type="datetime1">
              <a:rPr lang="en-US" altLang="zh-CN" smtClean="0"/>
              <a:t>8/24/21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C25A2-DE2D-4786-9D03-1760E9525B03}" type="datetime1">
              <a:rPr lang="en-US" altLang="zh-CN" smtClean="0"/>
              <a:t>8/24/21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AFE20-5E99-47BE-B3C2-494FBD142947}" type="datetime1">
              <a:rPr lang="en-US" altLang="zh-CN" smtClean="0"/>
              <a:t>8/24/21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7D1A6-E6A0-426B-B1B5-D3A5F9319D51}" type="datetime1">
              <a:rPr lang="en-US" altLang="zh-CN" smtClean="0"/>
              <a:t>8/24/21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2F95D-7CE7-473B-8DD2-82C5589C4B13}" type="datetime1">
              <a:rPr lang="en-US" altLang="zh-CN" smtClean="0"/>
              <a:t>8/24/21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DA72C514-8D62-4DB6-A661-F1276DDDD330}" type="datetime1">
              <a:rPr lang="en-US" altLang="zh-CN" smtClean="0"/>
              <a:t>8/24/21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261772/files/ATLAS-CONF-2017-029.pdf" TargetMode="External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ds.cern.ch/record/2273281/files/ATL-PHYS-PUB-2017-013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mp"/><Relationship Id="rId4" Type="http://schemas.openxmlformats.org/officeDocument/2006/relationships/hyperlink" Target="http://arxiv.org/abs/1207.7214v2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m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m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image" Target="../media/image52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m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ds.cern.ch/record/2758264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456278-5B41-4EF8-958D-98DB8FFB40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Experimental study of the </a:t>
            </a:r>
            <a:r>
              <a:rPr lang="en-US" altLang="zh-CN" dirty="0" err="1"/>
              <a:t>higgs</a:t>
            </a:r>
            <a:r>
              <a:rPr lang="en-US" altLang="zh-CN" dirty="0"/>
              <a:t> sector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9C1B409-788E-4875-BB67-2F9287695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1560" y="4609374"/>
            <a:ext cx="9529728" cy="1069848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 err="1"/>
              <a:t>Yanwen</a:t>
            </a:r>
            <a:r>
              <a:rPr lang="en-US" altLang="zh-CN" dirty="0"/>
              <a:t> Liu</a:t>
            </a:r>
          </a:p>
          <a:p>
            <a:r>
              <a:rPr lang="en-US" altLang="zh-CN" dirty="0"/>
              <a:t>University of Science and Technology of China</a:t>
            </a:r>
          </a:p>
          <a:p>
            <a:r>
              <a:rPr lang="en-US" altLang="zh-CN" dirty="0"/>
              <a:t>Lecture at pre-school of “Higgs potential and BSM opportunity”, Nanjing(Virtual), 2021/8/27</a:t>
            </a:r>
          </a:p>
        </p:txBody>
      </p:sp>
    </p:spTree>
    <p:extLst>
      <p:ext uri="{BB962C8B-B14F-4D97-AF65-F5344CB8AC3E}">
        <p14:creationId xmlns:p14="http://schemas.microsoft.com/office/powerpoint/2010/main" val="943897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CE763E-99D5-4C65-9BB3-F596435D5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Jet algorithm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857B26-4E41-4991-87F3-0B6B2C5A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F7C9735-27B3-4606-8EAF-EB25B87DF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79" y="2133021"/>
            <a:ext cx="3760099" cy="4504888"/>
          </a:xfrm>
          <a:prstGeom prst="rect">
            <a:avLst/>
          </a:prstGeom>
        </p:spPr>
      </p:pic>
      <p:pic>
        <p:nvPicPr>
          <p:cNvPr id="6" name="图片 5" descr="屏幕剪辑">
            <a:extLst>
              <a:ext uri="{FF2B5EF4-FFF2-40B4-BE49-F238E27FC236}">
                <a16:creationId xmlns:a16="http://schemas.microsoft.com/office/drawing/2014/main" id="{B0434CA4-475A-4A75-ABA2-D8FF4F652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40" y="961186"/>
            <a:ext cx="7041160" cy="524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7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Jet finding algorithm (</a:t>
            </a:r>
            <a:r>
              <a:rPr lang="en-US" altLang="zh-CN" dirty="0" err="1"/>
              <a:t>kT</a:t>
            </a:r>
            <a:r>
              <a:rPr lang="en-US" altLang="zh-CN" dirty="0"/>
              <a:t>)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3CE3-E607-4B68-A22D-1744DD9E5B83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55" y="1850079"/>
            <a:ext cx="11867490" cy="388715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63752" y="334591"/>
            <a:ext cx="35157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http://arxiv.org/abs/hep-ph/0512210v2</a:t>
            </a:r>
            <a:endParaRPr lang="zh-CN" altLang="en-US" sz="1350" dirty="0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18EFA54F-FCA6-7B41-B3E9-F3AD0F456F5B}"/>
              </a:ext>
            </a:extLst>
          </p:cNvPr>
          <p:cNvSpPr/>
          <p:nvPr/>
        </p:nvSpPr>
        <p:spPr>
          <a:xfrm>
            <a:off x="9022814" y="257258"/>
            <a:ext cx="297455" cy="2574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DBF5DE36-2BE3-AA47-B9F1-86D8D7FFDAE8}"/>
              </a:ext>
            </a:extLst>
          </p:cNvPr>
          <p:cNvSpPr/>
          <p:nvPr/>
        </p:nvSpPr>
        <p:spPr>
          <a:xfrm>
            <a:off x="9171541" y="538394"/>
            <a:ext cx="297455" cy="2574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5C8B644F-FD33-4844-BDF9-F1477151E343}"/>
              </a:ext>
            </a:extLst>
          </p:cNvPr>
          <p:cNvSpPr/>
          <p:nvPr/>
        </p:nvSpPr>
        <p:spPr>
          <a:xfrm>
            <a:off x="9988850" y="472183"/>
            <a:ext cx="297455" cy="2574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A5F3BA9A-88AC-0149-9157-464346DD12F4}"/>
              </a:ext>
            </a:extLst>
          </p:cNvPr>
          <p:cNvSpPr/>
          <p:nvPr/>
        </p:nvSpPr>
        <p:spPr>
          <a:xfrm>
            <a:off x="9171540" y="1038619"/>
            <a:ext cx="297455" cy="2574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6206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0396" y="462248"/>
            <a:ext cx="11951208" cy="1609344"/>
          </a:xfrm>
        </p:spPr>
        <p:txBody>
          <a:bodyPr/>
          <a:lstStyle/>
          <a:p>
            <a:r>
              <a:rPr lang="en-US" altLang="zh-CN" dirty="0"/>
              <a:t>Generalizations</a:t>
            </a:r>
            <a:br>
              <a:rPr lang="en-US" altLang="zh-CN" dirty="0"/>
            </a:br>
            <a:r>
              <a:rPr lang="en-US" altLang="zh-CN" dirty="0"/>
              <a:t>(anti-</a:t>
            </a:r>
            <a:r>
              <a:rPr lang="en-US" altLang="zh-CN" dirty="0" err="1"/>
              <a:t>kT</a:t>
            </a:r>
            <a:r>
              <a:rPr lang="en-US" altLang="zh-CN" dirty="0"/>
              <a:t>, Cambridge/Aachen) 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33CE3-E607-4B68-A22D-1744DD9E5B83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20396" y="64761"/>
            <a:ext cx="386679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http://arxiv.org/abs/0802.1189v2</a:t>
            </a:r>
            <a:endParaRPr lang="zh-CN" altLang="en-US" sz="1350" dirty="0"/>
          </a:p>
        </p:txBody>
      </p:sp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6" y="2314552"/>
            <a:ext cx="4036782" cy="18576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8741" y="4886798"/>
            <a:ext cx="2837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p=0 =&gt; CA</a:t>
            </a:r>
          </a:p>
          <a:p>
            <a:r>
              <a:rPr lang="en-US" altLang="zh-CN" sz="2000" dirty="0"/>
              <a:t>p=1 =&gt; </a:t>
            </a:r>
            <a:r>
              <a:rPr lang="en-US" altLang="zh-CN" sz="2000" dirty="0" err="1"/>
              <a:t>kT</a:t>
            </a:r>
            <a:endParaRPr lang="en-US" altLang="zh-CN" sz="2000" dirty="0"/>
          </a:p>
          <a:p>
            <a:r>
              <a:rPr lang="en-US" altLang="zh-CN" sz="2000" dirty="0"/>
              <a:t>p=-1 =&gt; anti-</a:t>
            </a:r>
            <a:r>
              <a:rPr lang="en-US" altLang="zh-CN" sz="2000" dirty="0" err="1"/>
              <a:t>kT</a:t>
            </a:r>
            <a:r>
              <a:rPr lang="en-US" altLang="zh-CN" sz="2000" dirty="0"/>
              <a:t> </a:t>
            </a:r>
            <a:endParaRPr lang="zh-CN" altLang="en-US" sz="20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39F3ED3-FFEA-4EA7-B643-41A84DE50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837" y="2279828"/>
            <a:ext cx="6294414" cy="4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59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684827-CB76-4135-AD5F-7F6470327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B-tagging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E10090-3144-4411-BD16-B669A088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1BA6FFA-0DE2-4252-AB47-81A4274E3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99" y="1923038"/>
            <a:ext cx="9205519" cy="453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80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32CBC7-56AA-48DA-BE5D-2B0E4D7F6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Boosted decision tree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4A9707-489F-4969-852C-6EAA53A1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4E7876C-A268-4000-B1B7-D4C693D35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92" y="1986214"/>
            <a:ext cx="6269280" cy="45845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12B72D-292C-4EC4-915E-51ABD866C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750" y="2288097"/>
            <a:ext cx="3919524" cy="358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23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F1EB3E-D7AD-4BC5-B125-8C03B7043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混杂度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7195BF1-C424-4603-858A-40FBC23BE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52E00C5-39A9-4FE5-9299-E34CCECA7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92" y="484632"/>
            <a:ext cx="10878266" cy="608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86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242851-AD45-491D-9FEA-A13E045F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BOOST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AEC94F-8364-428E-8BCD-A5E6BDD5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6300A69-94A8-40EF-8F1E-024D6BCDA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63" y="1820806"/>
            <a:ext cx="8197616" cy="47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64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DD8211-E7B4-4074-8B6C-060F2010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B-tagging performance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105417-33D2-4B04-B148-623470703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67D8445-1E21-44CC-A930-A96083F02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172" y="2106520"/>
            <a:ext cx="4343406" cy="42668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0B2F201-E0A9-4F1D-803F-7F7ED9D70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187" y="2093976"/>
            <a:ext cx="4343406" cy="422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48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C7942B-ED5B-41C8-971C-0C5FFA4AD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Tau Identification 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923890-5C74-426C-B8C4-6C2ED7CFE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9DA59EC-DCBC-4B1F-8A6B-9509B2519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86" y="1871937"/>
            <a:ext cx="9289409" cy="454039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848409F-F8CC-4B1D-9663-CAE2484C850E}"/>
              </a:ext>
            </a:extLst>
          </p:cNvPr>
          <p:cNvSpPr txBox="1"/>
          <p:nvPr/>
        </p:nvSpPr>
        <p:spPr>
          <a:xfrm>
            <a:off x="8472881" y="318782"/>
            <a:ext cx="265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linkClick r:id="rId3"/>
              </a:rPr>
              <a:t>ATLAS-CONF-2017-029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48862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209F04-CC92-413E-9009-37B24A5EF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Artificial Neural net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1CEE92-CB07-495D-AD98-F1AC6B536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38D1CA0-E52F-4B40-AC47-202B612EB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92" y="2124567"/>
            <a:ext cx="5983618" cy="41482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9AFD76F-6F79-4F46-930B-9071F8593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403" y="2741104"/>
            <a:ext cx="5018303" cy="31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15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590FF4-E9E4-4CB4-9A82-374AEDBA0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B29D02-6D2F-40BE-BC9C-0E3737564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Discovery of the H(125) at CMS and ATLAS </a:t>
            </a:r>
          </a:p>
          <a:p>
            <a:pPr lvl="1"/>
            <a:r>
              <a:rPr lang="en-US" altLang="zh-CN" dirty="0"/>
              <a:t>ATLAS and CMS experiments </a:t>
            </a:r>
          </a:p>
          <a:p>
            <a:pPr lvl="1"/>
            <a:r>
              <a:rPr lang="en-US" altLang="zh-CN" dirty="0"/>
              <a:t>Reconstruction and particle identifications </a:t>
            </a:r>
          </a:p>
          <a:p>
            <a:pPr lvl="1"/>
            <a:r>
              <a:rPr lang="en-US" altLang="zh-CN" dirty="0"/>
              <a:t>Statistical methods in HEP</a:t>
            </a:r>
          </a:p>
          <a:p>
            <a:r>
              <a:rPr lang="en-US" altLang="zh-CN" dirty="0"/>
              <a:t>Latest results related to H(125)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23A07C-BF5A-4A4A-A143-1697D66C8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974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0F13B3-8043-4B77-A7A8-5F620519C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ANN math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639280-1092-493C-90BE-ABE67FD23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C9F320-E543-4C17-BDFB-2BF572409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3" y="1544514"/>
            <a:ext cx="5749438" cy="43823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E59C9BF-D05D-4B86-AF8F-9EC881A5D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426" y="2733316"/>
            <a:ext cx="4131410" cy="258471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C254593-55A8-4F92-9DC7-9C1E051A9B49}"/>
              </a:ext>
            </a:extLst>
          </p:cNvPr>
          <p:cNvSpPr/>
          <p:nvPr/>
        </p:nvSpPr>
        <p:spPr>
          <a:xfrm>
            <a:off x="6253670" y="5772706"/>
            <a:ext cx="3231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linkClick r:id="rId4"/>
              </a:rPr>
              <a:t>Deep ANN b-tagger (ATLAS)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01593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891F0A-4B49-43CF-BEDC-1B4D3885D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Discovery paper(ATLAS)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内容占位符 4">
                <a:extLst>
                  <a:ext uri="{FF2B5EF4-FFF2-40B4-BE49-F238E27FC236}">
                    <a16:creationId xmlns:a16="http://schemas.microsoft.com/office/drawing/2014/main" id="{47500DB2-D100-49E8-9217-52FFBD877AC5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98502856"/>
                  </p:ext>
                </p:extLst>
              </p:nvPr>
            </p:nvGraphicFramePr>
            <p:xfrm>
              <a:off x="994474" y="2093976"/>
              <a:ext cx="1005840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49394">
                      <a:extLst>
                        <a:ext uri="{9D8B030D-6E8A-4147-A177-3AD203B41FA5}">
                          <a16:colId xmlns:a16="http://schemas.microsoft.com/office/drawing/2014/main" val="1286689591"/>
                        </a:ext>
                      </a:extLst>
                    </a:gridCol>
                    <a:gridCol w="889233">
                      <a:extLst>
                        <a:ext uri="{9D8B030D-6E8A-4147-A177-3AD203B41FA5}">
                          <a16:colId xmlns:a16="http://schemas.microsoft.com/office/drawing/2014/main" val="4012829882"/>
                        </a:ext>
                      </a:extLst>
                    </a:gridCol>
                    <a:gridCol w="7319773">
                      <a:extLst>
                        <a:ext uri="{9D8B030D-6E8A-4147-A177-3AD203B41FA5}">
                          <a16:colId xmlns:a16="http://schemas.microsoft.com/office/drawing/2014/main" val="156533018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Dataset 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L(fb</a:t>
                          </a:r>
                          <a:r>
                            <a:rPr lang="en-US" altLang="zh-CN" baseline="30000" dirty="0"/>
                            <a:t>-1</a:t>
                          </a:r>
                          <a:r>
                            <a:rPr lang="en-US" altLang="zh-CN" dirty="0"/>
                            <a:t>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Higgs decay channels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41745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2011</a:t>
                          </a:r>
                          <a:r>
                            <a:rPr lang="en-US" altLang="zh-CN" baseline="0" dirty="0"/>
                            <a:t> </a:t>
                          </a:r>
                          <a:r>
                            <a:rPr lang="en-US" altLang="zh-CN" dirty="0"/>
                            <a:t>7 </a:t>
                          </a:r>
                          <a:r>
                            <a:rPr lang="en-US" altLang="zh-CN" dirty="0" err="1"/>
                            <a:t>TeV</a:t>
                          </a:r>
                          <a:r>
                            <a:rPr lang="en-US" altLang="zh-CN" dirty="0"/>
                            <a:t> pp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4.8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ZZ*, WW*,bb,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𝜏𝜏</m:t>
                              </m:r>
                              <m: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</m:oMath>
                          </a14:m>
                          <a:r>
                            <a:rPr lang="en-US" altLang="zh-CN" dirty="0"/>
                            <a:t>4-lepton(improved), 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𝛾𝛾</m:t>
                              </m:r>
                            </m:oMath>
                          </a14:m>
                          <a:r>
                            <a:rPr lang="en-US" altLang="zh-CN" dirty="0"/>
                            <a:t> (improved)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036151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2012 8 </a:t>
                          </a:r>
                          <a:r>
                            <a:rPr lang="en-US" altLang="zh-CN" dirty="0" err="1"/>
                            <a:t>TeV</a:t>
                          </a:r>
                          <a:r>
                            <a:rPr lang="en-US" altLang="zh-CN" dirty="0"/>
                            <a:t> pp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5.8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ZZ*(4-lepton),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</a:rPr>
                                <m:t>𝛾𝛾</m:t>
                              </m:r>
                              <m: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</m:oMath>
                          </a14:m>
                          <a:r>
                            <a:rPr lang="en-US" altLang="zh-CN" dirty="0"/>
                            <a:t>WW*</a:t>
                          </a:r>
                          <a:r>
                            <a:rPr lang="en-US" altLang="zh-CN" baseline="0" dirty="0"/>
                            <a:t> </a:t>
                          </a:r>
                          <a:r>
                            <a:rPr lang="en-US" altLang="zh-CN" baseline="0" dirty="0">
                              <a:sym typeface="Wingdings" panose="05000000000000000000" pitchFamily="2" charset="2"/>
                            </a:rPr>
                            <a:t>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baseline="0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𝑒</m:t>
                              </m:r>
                              <m:r>
                                <a:rPr lang="zh-CN" altLang="en-US" b="0" i="1" baseline="0" smtClean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𝜐𝜇𝜈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566476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内容占位符 4">
                <a:extLst>
                  <a:ext uri="{FF2B5EF4-FFF2-40B4-BE49-F238E27FC236}">
                    <a16:creationId xmlns:a16="http://schemas.microsoft.com/office/drawing/2014/main" id="{47500DB2-D100-49E8-9217-52FFBD877AC5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698502856"/>
                  </p:ext>
                </p:extLst>
              </p:nvPr>
            </p:nvGraphicFramePr>
            <p:xfrm>
              <a:off x="994474" y="2093976"/>
              <a:ext cx="1005840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849394">
                      <a:extLst>
                        <a:ext uri="{9D8B030D-6E8A-4147-A177-3AD203B41FA5}">
                          <a16:colId xmlns:a16="http://schemas.microsoft.com/office/drawing/2014/main" val="1286689591"/>
                        </a:ext>
                      </a:extLst>
                    </a:gridCol>
                    <a:gridCol w="889233">
                      <a:extLst>
                        <a:ext uri="{9D8B030D-6E8A-4147-A177-3AD203B41FA5}">
                          <a16:colId xmlns:a16="http://schemas.microsoft.com/office/drawing/2014/main" val="4012829882"/>
                        </a:ext>
                      </a:extLst>
                    </a:gridCol>
                    <a:gridCol w="7319773">
                      <a:extLst>
                        <a:ext uri="{9D8B030D-6E8A-4147-A177-3AD203B41FA5}">
                          <a16:colId xmlns:a16="http://schemas.microsoft.com/office/drawing/2014/main" val="156533018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Dataset 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L(fb</a:t>
                          </a:r>
                          <a:r>
                            <a:rPr lang="en-US" altLang="zh-CN" baseline="30000" dirty="0"/>
                            <a:t>-1</a:t>
                          </a:r>
                          <a:r>
                            <a:rPr lang="en-US" altLang="zh-CN" dirty="0"/>
                            <a:t>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Higgs decay channels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141745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2011</a:t>
                          </a:r>
                          <a:r>
                            <a:rPr lang="en-US" altLang="zh-CN" baseline="0" dirty="0"/>
                            <a:t> </a:t>
                          </a:r>
                          <a:r>
                            <a:rPr lang="en-US" altLang="zh-CN" dirty="0"/>
                            <a:t>7 </a:t>
                          </a:r>
                          <a:r>
                            <a:rPr lang="en-US" altLang="zh-CN" dirty="0" err="1"/>
                            <a:t>TeV</a:t>
                          </a:r>
                          <a:r>
                            <a:rPr lang="en-US" altLang="zh-CN" dirty="0"/>
                            <a:t> pp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4.8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7552" t="-108197" r="-333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36151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2012 8 </a:t>
                          </a:r>
                          <a:r>
                            <a:rPr lang="en-US" altLang="zh-CN" dirty="0" err="1"/>
                            <a:t>TeV</a:t>
                          </a:r>
                          <a:r>
                            <a:rPr lang="en-US" altLang="zh-CN" dirty="0"/>
                            <a:t> pp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5.8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7552" t="-208197" r="-333" b="-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664763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673BB7-644D-419D-9B1C-58544EEE3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02C06F0-0190-49B9-B2E5-99FFF0B790AF}"/>
              </a:ext>
            </a:extLst>
          </p:cNvPr>
          <p:cNvSpPr/>
          <p:nvPr/>
        </p:nvSpPr>
        <p:spPr>
          <a:xfrm>
            <a:off x="9077527" y="299966"/>
            <a:ext cx="2126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hlinkClick r:id="rId4"/>
              </a:rPr>
              <a:t>arXiv:1207.7214v2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0260F32-D4C8-4E5D-A5AA-99C4EA81A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758" y="3429000"/>
            <a:ext cx="8559500" cy="3244326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3D5304BB-E5C4-4829-B126-B395A76FC7F8}"/>
              </a:ext>
            </a:extLst>
          </p:cNvPr>
          <p:cNvSpPr/>
          <p:nvPr/>
        </p:nvSpPr>
        <p:spPr>
          <a:xfrm>
            <a:off x="3297116" y="5987562"/>
            <a:ext cx="808891" cy="38580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D14C145F-A791-4B83-B682-07E599B720E9}"/>
              </a:ext>
            </a:extLst>
          </p:cNvPr>
          <p:cNvSpPr/>
          <p:nvPr/>
        </p:nvSpPr>
        <p:spPr>
          <a:xfrm>
            <a:off x="5046786" y="5767753"/>
            <a:ext cx="1987060" cy="290147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005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321BF9-8A1F-4883-AAF5-C3F2EE0DA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7EB8BD8-E706-4B13-8BC2-5FA244C22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75" y="202440"/>
            <a:ext cx="11353333" cy="601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93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5BCDA2-19E2-43B1-B1E4-EB5524CB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F3A0A77-147C-4741-B985-D7D770D75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84" y="0"/>
            <a:ext cx="4049553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0AA8B9-6865-4EC0-97A7-9B3CEF997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488" y="0"/>
            <a:ext cx="4124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59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A4AEEF-E77D-403A-82D3-4CAACA9C7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置信区间（误差的统计意义）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8A82CA-CEBB-401F-9DC5-9A0260983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A2AC732-0F69-4DDE-ADF1-44314CC91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79" y="2291959"/>
            <a:ext cx="10307488" cy="38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3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33B324-8DBC-4F58-8B32-5126C0E66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假设检验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D00B24-BA5D-44F7-9C9B-6849CE3B0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E18CE66-94EA-4809-9F93-5DF0527AF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08" y="2093976"/>
            <a:ext cx="10450383" cy="360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64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006F44-4656-4A53-8E95-68A91B696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假设检验和新物理的寻找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7F0D7FD-8FDA-448C-AA10-073C2D05B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75A99CF-FD11-481E-9581-C94C164F2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376" y="1728851"/>
            <a:ext cx="6098671" cy="464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68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E33DFB-17A5-426D-9EED-433772704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势函数、容度、检验水平</a:t>
            </a:r>
            <a:r>
              <a:rPr lang="en-US" altLang="zh-CN" dirty="0"/>
              <a:t>(CL)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F7D12DC-E4B3-4703-9EC5-A2FBB98FF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EFF23EF-737A-41D0-B145-600DB46FA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17" y="2417885"/>
            <a:ext cx="7923537" cy="37253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E21822F-2C4B-4498-8A3A-C072ED4AB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854" y="3313135"/>
            <a:ext cx="3605931" cy="153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62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A5A884-1F66-48C8-9112-875A4AB4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P-value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7C5AEF-8503-4941-9AE0-5C80C9557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4B0D557-CECA-43FB-B2D0-1BF099963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07" y="2084271"/>
            <a:ext cx="6216804" cy="45536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54CFAF-617D-439B-8F0E-DE6E2F4D9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423" y="75910"/>
            <a:ext cx="4004729" cy="678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32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E7EBC0-40FE-4251-B10C-8DE4F218F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多项分布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D21A0B-4448-4FF4-9A28-7A7B85CB0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0F817E8-258E-4D5A-8318-DDDEF499C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2367552"/>
            <a:ext cx="9081255" cy="342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76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28D368-C99B-6342-B214-7D52EBE72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354004"/>
            <a:ext cx="10058400" cy="1609344"/>
          </a:xfrm>
        </p:spPr>
        <p:txBody>
          <a:bodyPr/>
          <a:lstStyle/>
          <a:p>
            <a:r>
              <a:rPr kumimoji="1" lang="en-US" altLang="zh-CN" dirty="0"/>
              <a:t>1990</a:t>
            </a:r>
            <a:endParaRPr kumimoji="1" lang="zh-CN" altLang="en-US" dirty="0"/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264F7C0B-03F2-BF41-A81B-50FFFAB10EB4}"/>
              </a:ext>
            </a:extLst>
          </p:cNvPr>
          <p:cNvSpPr txBox="1">
            <a:spLocks/>
          </p:cNvSpPr>
          <p:nvPr/>
        </p:nvSpPr>
        <p:spPr>
          <a:xfrm>
            <a:off x="489288" y="2607326"/>
            <a:ext cx="6246956" cy="30613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  <a:buClr>
                <a:schemeClr val="accent1"/>
              </a:buClr>
              <a:buSzPct val="100000"/>
            </a:pPr>
            <a:r>
              <a:rPr kumimoji="1" lang="en-US" altLang="zh-CN" sz="2400" b="1" dirty="0">
                <a:solidFill>
                  <a:srgbClr val="FF0000"/>
                </a:solidFill>
              </a:rPr>
              <a:t>1992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LHC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Expression of Interest </a:t>
            </a:r>
          </a:p>
          <a:p>
            <a:pPr>
              <a:lnSpc>
                <a:spcPct val="140000"/>
              </a:lnSpc>
              <a:buClr>
                <a:schemeClr val="accent1"/>
              </a:buClr>
              <a:buSzPct val="100000"/>
            </a:pPr>
            <a:r>
              <a:rPr kumimoji="1" lang="en-US" altLang="zh-CN" sz="2400" dirty="0"/>
              <a:t>1995.10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LHC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Design report</a:t>
            </a:r>
          </a:p>
          <a:p>
            <a:pPr>
              <a:lnSpc>
                <a:spcPct val="140000"/>
              </a:lnSpc>
              <a:buClr>
                <a:schemeClr val="accent1"/>
              </a:buClr>
              <a:buSzPct val="100000"/>
            </a:pPr>
            <a:r>
              <a:rPr kumimoji="1" lang="en-US" altLang="zh-CN" sz="2400" dirty="0"/>
              <a:t>1999.5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LEP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reached </a:t>
            </a:r>
            <a:r>
              <a:rPr kumimoji="1" lang="en-US" altLang="zh-CN" sz="2400" dirty="0" err="1"/>
              <a:t>Ecm</a:t>
            </a:r>
            <a:r>
              <a:rPr kumimoji="1" lang="en-US" altLang="zh-CN" sz="2400" dirty="0"/>
              <a:t> = 192 GeV</a:t>
            </a:r>
          </a:p>
          <a:p>
            <a:pPr>
              <a:lnSpc>
                <a:spcPct val="140000"/>
              </a:lnSpc>
              <a:buClr>
                <a:schemeClr val="accent1"/>
              </a:buClr>
              <a:buSzPct val="100000"/>
            </a:pPr>
            <a:r>
              <a:rPr kumimoji="1" lang="en-US" altLang="zh-CN" sz="2400" b="1" dirty="0">
                <a:solidFill>
                  <a:srgbClr val="FF0000"/>
                </a:solidFill>
              </a:rPr>
              <a:t>2000 LEP reached </a:t>
            </a:r>
            <a:r>
              <a:rPr kumimoji="1" lang="en-US" altLang="zh-CN" sz="2400" b="1" dirty="0" err="1">
                <a:solidFill>
                  <a:srgbClr val="FF0000"/>
                </a:solidFill>
              </a:rPr>
              <a:t>Ecm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 = 200</a:t>
            </a:r>
            <a:r>
              <a:rPr kumimoji="1" lang="zh-CN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400" b="1" dirty="0">
                <a:solidFill>
                  <a:srgbClr val="FF0000"/>
                </a:solidFill>
              </a:rPr>
              <a:t>GeV</a:t>
            </a:r>
          </a:p>
          <a:p>
            <a:pPr>
              <a:lnSpc>
                <a:spcPct val="140000"/>
              </a:lnSpc>
              <a:buClr>
                <a:schemeClr val="accent1"/>
              </a:buClr>
              <a:buSzPct val="100000"/>
            </a:pPr>
            <a:r>
              <a:rPr kumimoji="1" lang="en-US" altLang="zh-CN" sz="2400" dirty="0"/>
              <a:t>2000.11.2 LEP shutdown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7B6DB34-0B17-45BE-86AE-6B0EA881A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302" y="699248"/>
            <a:ext cx="6178698" cy="453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300A873D-C0AB-4F9D-BA9B-F6F94E2B3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2DD298D-2788-4A25-B716-80456015E7BA}"/>
              </a:ext>
            </a:extLst>
          </p:cNvPr>
          <p:cNvSpPr txBox="1"/>
          <p:nvPr/>
        </p:nvSpPr>
        <p:spPr>
          <a:xfrm>
            <a:off x="8826760" y="5532866"/>
            <a:ext cx="203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LEP : 1981 – 2000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42846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8ADB85-45CB-40B7-9759-92AAB02F6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Pearson</a:t>
            </a:r>
            <a:r>
              <a:rPr lang="zh-CN" altLang="en-US" dirty="0"/>
              <a:t>卡方检验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BC00B6-7FED-4D4C-8FDF-996BDC87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30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07CFBEA-8156-49A0-85F7-4B794952D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93976"/>
            <a:ext cx="5797963" cy="42930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15CFA7D-7C40-424F-A025-FA7B0875A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4800" y="1509993"/>
            <a:ext cx="4650000" cy="18203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C05BCE7-2450-4880-8AD7-C832AE2DF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800" y="3896989"/>
            <a:ext cx="3413763" cy="226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4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1B7B69-A263-4F41-80B2-E2A11ED30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例：</a:t>
            </a:r>
            <a:r>
              <a:rPr lang="en-US" altLang="zh-CN" dirty="0"/>
              <a:t>Mendel</a:t>
            </a:r>
            <a:r>
              <a:rPr lang="zh-CN" altLang="en-US" dirty="0"/>
              <a:t>豌豆实验（卡方）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6782C0-77D8-4A57-800E-D5FEC004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7E6BF9B-2F62-4CBD-8CEB-CA27DCA76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014" y="2093976"/>
            <a:ext cx="7196147" cy="445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77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8E7532-F7AD-426B-B23B-0C816BEFF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似然函数（极大似然估计）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ACE8369-AA99-453D-9469-4683DCB1B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32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FFA408A-7954-4E7A-93D5-304972D5C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678" y="1878068"/>
            <a:ext cx="6896779" cy="457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909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F1E37A-2AA6-495E-918B-1CF1CBC8A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例：高斯分布的参数估计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3BD77D-CB58-4D3C-AD71-ACB7CD849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2EC866F-6727-4B95-90C7-FE8E6E59F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304" y="1944877"/>
            <a:ext cx="5922458" cy="462592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9FB310D-CDA1-4231-A2E8-E2677DD7E837}"/>
              </a:ext>
            </a:extLst>
          </p:cNvPr>
          <p:cNvSpPr txBox="1"/>
          <p:nvPr/>
        </p:nvSpPr>
        <p:spPr>
          <a:xfrm>
            <a:off x="10316159" y="938727"/>
            <a:ext cx="110799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dirty="0"/>
              <a:t>“拟合”</a:t>
            </a:r>
          </a:p>
        </p:txBody>
      </p:sp>
    </p:spTree>
    <p:extLst>
      <p:ext uri="{BB962C8B-B14F-4D97-AF65-F5344CB8AC3E}">
        <p14:creationId xmlns:p14="http://schemas.microsoft.com/office/powerpoint/2010/main" val="868888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4684B-4880-4ACF-9601-C129CEC0E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似然比检验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57C91D-5BE0-4E23-84F3-1274CDD4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34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ADDE19C-B873-4F84-8C60-D2FEB436F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686" y="2009486"/>
            <a:ext cx="7248088" cy="493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88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1A2F27-6693-4FF5-AA37-EFB4C76D3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例：</a:t>
            </a:r>
            <a:r>
              <a:rPr lang="en-US" altLang="zh-CN" dirty="0"/>
              <a:t>Mendel</a:t>
            </a:r>
            <a:r>
              <a:rPr lang="zh-CN" altLang="en-US" dirty="0"/>
              <a:t>豌豆实验（似然比）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41F60D-7293-4EE5-A5EE-781E3ED10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35</a:t>
            </a:fld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884159E-EA9B-4746-B140-782D3EE8A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767" y="2211171"/>
            <a:ext cx="3865329" cy="10857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EB42B-D0BA-4EBE-988B-5FEFAA893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21" y="2353111"/>
            <a:ext cx="7628057" cy="373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153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F318AB-740A-4403-8EB7-07190FB9C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Counting experiment(Cowan formula)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F12AE8-6E60-476A-B6BF-94D177AC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36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11D994-EF72-4AC8-85D3-3CF6D8FCF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30" y="1892448"/>
            <a:ext cx="5119959" cy="45628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A97EADE-0DD7-4C34-B630-658439892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63" y="2407639"/>
            <a:ext cx="5913137" cy="371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277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97792E-A635-490D-A6F3-40566D9D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37</a:t>
            </a:fld>
            <a:endParaRPr 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48CA8B-B28B-458C-9278-5AA553332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854" y="681731"/>
            <a:ext cx="6893210" cy="583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87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Likelihood function, and LLR 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D431C-FA45-4024-B5C7-B4EF3C9409DF}" type="slidenum">
              <a:rPr lang="zh-CN" altLang="en-US" smtClean="0"/>
              <a:t>38</a:t>
            </a:fld>
            <a:endParaRPr lang="zh-CN" altLang="en-US"/>
          </a:p>
        </p:txBody>
      </p:sp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646" y="5548624"/>
            <a:ext cx="4711249" cy="1309376"/>
          </a:xfrm>
          <a:prstGeom prst="rect">
            <a:avLst/>
          </a:prstGeom>
        </p:spPr>
      </p:pic>
      <p:pic>
        <p:nvPicPr>
          <p:cNvPr id="6" name="图片 5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97398"/>
            <a:ext cx="8515350" cy="2185643"/>
          </a:xfrm>
          <a:prstGeom prst="rect">
            <a:avLst/>
          </a:prstGeom>
        </p:spPr>
      </p:pic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48" y="3716666"/>
            <a:ext cx="7249886" cy="176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006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5BCDA2-19E2-43B1-B1E4-EB5524CB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39</a:t>
            </a:fld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60AA8B9-6865-4EC0-97A7-9B3CEF997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08" y="0"/>
            <a:ext cx="412468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FF1451F-93AD-471C-BAE0-1A7B20FAA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643" y="1182847"/>
            <a:ext cx="6870649" cy="481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51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CC130BC-3C83-6B41-85AF-C85BA5C60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242" y="0"/>
            <a:ext cx="9666886" cy="683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A46CF4B-D1BF-46CC-8106-19CCAC70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0E097630-1145-46DF-9E18-BECC1F94EFD0}"/>
              </a:ext>
            </a:extLst>
          </p:cNvPr>
          <p:cNvSpPr txBox="1"/>
          <p:nvPr/>
        </p:nvSpPr>
        <p:spPr>
          <a:xfrm>
            <a:off x="125835" y="3308425"/>
            <a:ext cx="3564396" cy="175432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CN" sz="135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LHC time line : </a:t>
            </a:r>
          </a:p>
          <a:p>
            <a:pPr defTabSz="685800">
              <a:defRPr/>
            </a:pPr>
            <a:r>
              <a:rPr lang="en-US" altLang="zh-CN" sz="135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1992 : expressions of interest</a:t>
            </a:r>
          </a:p>
          <a:p>
            <a:pPr defTabSz="685800">
              <a:defRPr/>
            </a:pPr>
            <a:r>
              <a:rPr lang="en-US" altLang="zh-CN" sz="135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1995.10 : LHC TDR published</a:t>
            </a:r>
          </a:p>
          <a:p>
            <a:pPr defTabSz="685800">
              <a:defRPr/>
            </a:pPr>
            <a:r>
              <a:rPr lang="en-US" altLang="zh-CN" sz="135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2009.11: first </a:t>
            </a:r>
            <a:r>
              <a:rPr lang="en-US" altLang="zh-CN" sz="135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pp</a:t>
            </a:r>
            <a:r>
              <a:rPr lang="en-US" altLang="zh-CN" sz="135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135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collisons</a:t>
            </a:r>
            <a:r>
              <a:rPr lang="en-US" altLang="zh-CN" sz="135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at CME=900 </a:t>
            </a:r>
            <a:r>
              <a:rPr lang="en-US" altLang="zh-CN" sz="135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GeV</a:t>
            </a:r>
            <a:endParaRPr lang="en-US" altLang="zh-CN" sz="1350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  <a:p>
            <a:pPr defTabSz="685800">
              <a:defRPr/>
            </a:pPr>
            <a:r>
              <a:rPr lang="en-US" altLang="zh-CN" sz="135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2010.2: first </a:t>
            </a:r>
            <a:r>
              <a:rPr lang="en-US" altLang="zh-CN" sz="135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pp</a:t>
            </a:r>
            <a:r>
              <a:rPr lang="en-US" altLang="zh-CN" sz="135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collisions at CME=7 </a:t>
            </a:r>
            <a:r>
              <a:rPr lang="en-US" altLang="zh-CN" sz="135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TeV</a:t>
            </a:r>
            <a:endParaRPr lang="en-US" altLang="zh-CN" sz="1350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  <a:p>
            <a:pPr defTabSz="685800">
              <a:defRPr/>
            </a:pPr>
            <a:r>
              <a:rPr lang="en-US" altLang="zh-CN" sz="135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2011: CMS and ATLAS recorded ~5/</a:t>
            </a:r>
            <a:r>
              <a:rPr lang="en-US" altLang="zh-CN" sz="135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fb</a:t>
            </a:r>
            <a:r>
              <a:rPr lang="en-US" altLang="zh-CN" sz="135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of data</a:t>
            </a:r>
          </a:p>
          <a:p>
            <a:pPr defTabSz="685800">
              <a:defRPr/>
            </a:pPr>
            <a:r>
              <a:rPr lang="en-US" altLang="zh-CN" sz="135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2012:</a:t>
            </a:r>
            <a:r>
              <a:rPr lang="zh-CN" altLang="en-US" sz="135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 </a:t>
            </a:r>
            <a:r>
              <a:rPr lang="en-US" altLang="zh-CN" sz="135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CMS and ATLAS ~20/fb at CME=8 </a:t>
            </a:r>
            <a:r>
              <a:rPr lang="en-US" altLang="zh-CN" sz="135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TeV</a:t>
            </a:r>
            <a:endParaRPr lang="en-US" altLang="zh-CN" sz="1350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  <a:p>
            <a:pPr defTabSz="685800">
              <a:defRPr/>
            </a:pPr>
            <a:r>
              <a:rPr lang="en-US" altLang="zh-CN" sz="135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2015 – 2018 data-taking at CME = 13 </a:t>
            </a:r>
            <a:r>
              <a:rPr lang="en-US" altLang="zh-CN" sz="1350" kern="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TeV</a:t>
            </a:r>
            <a:r>
              <a:rPr lang="en-US" altLang="zh-CN" sz="1350" kern="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 </a:t>
            </a:r>
            <a:endParaRPr lang="zh-CN" altLang="en-US" sz="1350" kern="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59768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3A3CC1BE-AA23-4A6E-9321-22D202797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10" y="2112097"/>
            <a:ext cx="10058400" cy="1609344"/>
          </a:xfrm>
        </p:spPr>
        <p:txBody>
          <a:bodyPr/>
          <a:lstStyle/>
          <a:p>
            <a:r>
              <a:rPr lang="en-US" altLang="zh-CN" dirty="0"/>
              <a:t>END OF PART 1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CAF3666-7FD0-4523-B582-60B628AC9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111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989BDF5-9C87-7D44-B490-653EF5D68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8" y="0"/>
            <a:ext cx="1066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C8526B0-DEA6-4180-BE0A-FD3344D81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85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655A342-54DA-A74F-B16E-B9CF77019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28" y="0"/>
            <a:ext cx="9759863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9E12437-CCCA-4342-8B43-C6F6DA66955B}"/>
              </a:ext>
            </a:extLst>
          </p:cNvPr>
          <p:cNvSpPr txBox="1"/>
          <p:nvPr/>
        </p:nvSpPr>
        <p:spPr>
          <a:xfrm>
            <a:off x="10202353" y="311769"/>
            <a:ext cx="19896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Diameter 14.6 m </a:t>
            </a:r>
          </a:p>
          <a:p>
            <a:r>
              <a:rPr kumimoji="1" lang="en-US" altLang="zh-CN" dirty="0"/>
              <a:t>Length 21.</a:t>
            </a:r>
            <a:r>
              <a:rPr kumimoji="1" lang="zh-CN" altLang="en-US" dirty="0"/>
              <a:t> </a:t>
            </a:r>
            <a:r>
              <a:rPr kumimoji="1" lang="en-US" altLang="zh-CN" dirty="0"/>
              <a:t>6</a:t>
            </a:r>
            <a:r>
              <a:rPr kumimoji="1" lang="zh-CN" altLang="en-US" dirty="0"/>
              <a:t> </a:t>
            </a:r>
            <a:r>
              <a:rPr kumimoji="1" lang="en-US" altLang="zh-CN" dirty="0"/>
              <a:t>m</a:t>
            </a:r>
          </a:p>
          <a:p>
            <a:r>
              <a:rPr kumimoji="1" lang="en-US" altLang="zh-CN" dirty="0"/>
              <a:t>Weight 12500 t</a:t>
            </a:r>
            <a:endParaRPr kumimoji="1"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E554BDB-9162-486C-833F-A4CE93303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618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66013D-D2C5-4553-AD8F-383A26F56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pic>
        <p:nvPicPr>
          <p:cNvPr id="1026" name="Picture 2" descr="https://cds.cern.ch/record/2758264/files/ATLAS-Higgs-WW-eventdisplay.png?subformat=icon-1440">
            <a:extLst>
              <a:ext uri="{FF2B5EF4-FFF2-40B4-BE49-F238E27FC236}">
                <a16:creationId xmlns:a16="http://schemas.microsoft.com/office/drawing/2014/main" id="{E87F28D3-37CB-483F-8623-A8A9254E3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2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80BD9A4-43DB-4B3D-A5B2-EEB8C298E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61" y="976171"/>
            <a:ext cx="4698446" cy="372559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382C91B-6EF8-40E4-BA7E-23EAC561FE81}"/>
              </a:ext>
            </a:extLst>
          </p:cNvPr>
          <p:cNvSpPr txBox="1"/>
          <p:nvPr/>
        </p:nvSpPr>
        <p:spPr>
          <a:xfrm>
            <a:off x="7623589" y="5710165"/>
            <a:ext cx="2350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An event display </a:t>
            </a:r>
            <a:r>
              <a:rPr lang="en-US" altLang="zh-CN" dirty="0">
                <a:hlinkClick r:id="rId4"/>
              </a:rPr>
              <a:t>VBF H, H</a:t>
            </a:r>
            <a:r>
              <a:rPr lang="en-US" altLang="zh-CN" dirty="0">
                <a:sym typeface="Wingdings" panose="05000000000000000000" pitchFamily="2" charset="2"/>
                <a:hlinkClick r:id="rId4"/>
              </a:rPr>
              <a:t>W+W-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0AFAF67-F8FE-461D-8B6B-A4CDF55FA0AE}"/>
              </a:ext>
            </a:extLst>
          </p:cNvPr>
          <p:cNvSpPr txBox="1"/>
          <p:nvPr/>
        </p:nvSpPr>
        <p:spPr>
          <a:xfrm>
            <a:off x="3110669" y="1213504"/>
            <a:ext cx="106029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/>
              <a:t>electron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FB39BDA-37D8-484A-823B-A10B85A53A66}"/>
              </a:ext>
            </a:extLst>
          </p:cNvPr>
          <p:cNvSpPr txBox="1"/>
          <p:nvPr/>
        </p:nvSpPr>
        <p:spPr>
          <a:xfrm>
            <a:off x="3489532" y="2427008"/>
            <a:ext cx="78098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/>
              <a:t>muon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1E43DB1-C64F-4AA6-8735-5497EBC3ADB1}"/>
              </a:ext>
            </a:extLst>
          </p:cNvPr>
          <p:cNvSpPr txBox="1"/>
          <p:nvPr/>
        </p:nvSpPr>
        <p:spPr>
          <a:xfrm>
            <a:off x="1761857" y="460051"/>
            <a:ext cx="72167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/>
              <a:t>MET 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D45A2E8-1BB2-4097-94D3-9F7478ECDFBE}"/>
              </a:ext>
            </a:extLst>
          </p:cNvPr>
          <p:cNvSpPr txBox="1"/>
          <p:nvPr/>
        </p:nvSpPr>
        <p:spPr>
          <a:xfrm>
            <a:off x="752031" y="5894905"/>
            <a:ext cx="5116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/>
              <a:t>Jet 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41530AC-BE35-4E3B-A7C3-D977AFA3AE8D}"/>
              </a:ext>
            </a:extLst>
          </p:cNvPr>
          <p:cNvSpPr txBox="1"/>
          <p:nvPr/>
        </p:nvSpPr>
        <p:spPr>
          <a:xfrm>
            <a:off x="5057687" y="5848664"/>
            <a:ext cx="51167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/>
              <a:t>Jet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8133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0C01C-CE8F-41FD-8E83-0B81093C6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ATLAS Trigger and data </a:t>
            </a:r>
            <a:r>
              <a:rPr lang="en-US" altLang="zh-CN" dirty="0" err="1"/>
              <a:t>acquistion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23C47D-4941-4C19-B78B-D6F317E5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249306E-87D6-46F4-AF15-7677B2641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106" y="1957547"/>
            <a:ext cx="8684045" cy="46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51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B8FEA6-4D76-463C-8CB4-C5325740F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Final state signatures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837D97-1CD9-427B-AE18-00AB4D4E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99A8E3A-74E9-4BCE-AA9C-0CDEBBF85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52" y="2093976"/>
            <a:ext cx="5757255" cy="465049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C0D817F-1907-4F16-9CF0-E87D0E408557}"/>
              </a:ext>
            </a:extLst>
          </p:cNvPr>
          <p:cNvSpPr txBox="1"/>
          <p:nvPr/>
        </p:nvSpPr>
        <p:spPr>
          <a:xfrm>
            <a:off x="8086987" y="2617365"/>
            <a:ext cx="11751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Electron</a:t>
            </a:r>
          </a:p>
          <a:p>
            <a:r>
              <a:rPr lang="en-US" altLang="zh-CN" dirty="0"/>
              <a:t>Photon</a:t>
            </a:r>
          </a:p>
          <a:p>
            <a:r>
              <a:rPr lang="en-US" altLang="zh-CN" dirty="0"/>
              <a:t>Proton</a:t>
            </a:r>
          </a:p>
          <a:p>
            <a:r>
              <a:rPr lang="en-US" altLang="zh-CN" dirty="0"/>
              <a:t>Neutron</a:t>
            </a:r>
          </a:p>
          <a:p>
            <a:r>
              <a:rPr lang="en-US" altLang="zh-CN" dirty="0"/>
              <a:t>Neutrino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95334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活字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TM03090434[[fn=木材纹理]]</Template>
  <TotalTime>7549</TotalTime>
  <Words>489</Words>
  <Application>Microsoft Macintosh PowerPoint</Application>
  <PresentationFormat>宽屏</PresentationFormat>
  <Paragraphs>129</Paragraphs>
  <Slides>40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8" baseType="lpstr">
      <vt:lpstr>等线</vt:lpstr>
      <vt:lpstr>Arial</vt:lpstr>
      <vt:lpstr>Calibri</vt:lpstr>
      <vt:lpstr>Cambria Math</vt:lpstr>
      <vt:lpstr>Rockwell</vt:lpstr>
      <vt:lpstr>Rockwell Condensed</vt:lpstr>
      <vt:lpstr>Wingdings</vt:lpstr>
      <vt:lpstr>木活字</vt:lpstr>
      <vt:lpstr>Experimental study of the higgs sector</vt:lpstr>
      <vt:lpstr>Outline </vt:lpstr>
      <vt:lpstr>1990</vt:lpstr>
      <vt:lpstr>PowerPoint 演示文稿</vt:lpstr>
      <vt:lpstr>PowerPoint 演示文稿</vt:lpstr>
      <vt:lpstr>PowerPoint 演示文稿</vt:lpstr>
      <vt:lpstr>PowerPoint 演示文稿</vt:lpstr>
      <vt:lpstr>ATLAS Trigger and data acquistion</vt:lpstr>
      <vt:lpstr>Final state signatures</vt:lpstr>
      <vt:lpstr>Jet algorithm</vt:lpstr>
      <vt:lpstr>Jet finding algorithm (kT)</vt:lpstr>
      <vt:lpstr>Generalizations (anti-kT, Cambridge/Aachen) </vt:lpstr>
      <vt:lpstr>B-tagging</vt:lpstr>
      <vt:lpstr>Boosted decision tree</vt:lpstr>
      <vt:lpstr>混杂度</vt:lpstr>
      <vt:lpstr>BOOST</vt:lpstr>
      <vt:lpstr>B-tagging performance </vt:lpstr>
      <vt:lpstr>Tau Identification </vt:lpstr>
      <vt:lpstr>Artificial Neural net</vt:lpstr>
      <vt:lpstr>ANN math</vt:lpstr>
      <vt:lpstr>Discovery paper(ATLAS) </vt:lpstr>
      <vt:lpstr>PowerPoint 演示文稿</vt:lpstr>
      <vt:lpstr>PowerPoint 演示文稿</vt:lpstr>
      <vt:lpstr>置信区间（误差的统计意义）</vt:lpstr>
      <vt:lpstr>假设检验</vt:lpstr>
      <vt:lpstr>假设检验和新物理的寻找</vt:lpstr>
      <vt:lpstr>势函数、容度、检验水平(CL)</vt:lpstr>
      <vt:lpstr>P-value</vt:lpstr>
      <vt:lpstr>多项分布</vt:lpstr>
      <vt:lpstr>Pearson卡方检验</vt:lpstr>
      <vt:lpstr>例：Mendel豌豆实验（卡方）</vt:lpstr>
      <vt:lpstr>似然函数（极大似然估计）</vt:lpstr>
      <vt:lpstr>例：高斯分布的参数估计</vt:lpstr>
      <vt:lpstr>似然比检验</vt:lpstr>
      <vt:lpstr>例：Mendel豌豆实验（似然比）</vt:lpstr>
      <vt:lpstr>Counting experiment(Cowan formula)</vt:lpstr>
      <vt:lpstr>PowerPoint 演示文稿</vt:lpstr>
      <vt:lpstr>Likelihood function, and LLR </vt:lpstr>
      <vt:lpstr>PowerPoint 演示文稿</vt:lpstr>
      <vt:lpstr>END OF PART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study of the higgs sector</dc:title>
  <dc:creator>yanwen</dc:creator>
  <cp:lastModifiedBy>Microsoft Office User</cp:lastModifiedBy>
  <cp:revision>192</cp:revision>
  <dcterms:created xsi:type="dcterms:W3CDTF">2021-08-09T06:50:28Z</dcterms:created>
  <dcterms:modified xsi:type="dcterms:W3CDTF">2021-08-26T06:53:11Z</dcterms:modified>
</cp:coreProperties>
</file>