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35" r:id="rId3"/>
    <p:sldId id="373" r:id="rId4"/>
    <p:sldId id="374" r:id="rId5"/>
    <p:sldId id="372" r:id="rId6"/>
    <p:sldId id="376" r:id="rId7"/>
    <p:sldId id="375" r:id="rId8"/>
    <p:sldId id="320" r:id="rId9"/>
    <p:sldId id="337" r:id="rId10"/>
    <p:sldId id="369" r:id="rId11"/>
    <p:sldId id="370" r:id="rId12"/>
    <p:sldId id="336" r:id="rId13"/>
    <p:sldId id="338" r:id="rId14"/>
    <p:sldId id="339" r:id="rId15"/>
    <p:sldId id="340" r:id="rId16"/>
    <p:sldId id="364" r:id="rId17"/>
    <p:sldId id="366" r:id="rId18"/>
    <p:sldId id="365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6" r:id="rId30"/>
    <p:sldId id="352" r:id="rId31"/>
    <p:sldId id="353" r:id="rId32"/>
    <p:sldId id="354" r:id="rId33"/>
    <p:sldId id="355" r:id="rId34"/>
    <p:sldId id="358" r:id="rId35"/>
    <p:sldId id="359" r:id="rId36"/>
    <p:sldId id="292" r:id="rId37"/>
    <p:sldId id="367" r:id="rId38"/>
    <p:sldId id="368" r:id="rId39"/>
    <p:sldId id="325" r:id="rId40"/>
    <p:sldId id="326" r:id="rId41"/>
    <p:sldId id="319" r:id="rId42"/>
    <p:sldId id="304" r:id="rId43"/>
    <p:sldId id="305" r:id="rId44"/>
    <p:sldId id="306" r:id="rId45"/>
    <p:sldId id="307" r:id="rId46"/>
    <p:sldId id="300" r:id="rId47"/>
    <p:sldId id="301" r:id="rId48"/>
    <p:sldId id="302" r:id="rId49"/>
    <p:sldId id="303" r:id="rId50"/>
    <p:sldId id="371" r:id="rId51"/>
    <p:sldId id="298" r:id="rId5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>
      <p:cViewPr varScale="1">
        <p:scale>
          <a:sx n="64" d="100"/>
          <a:sy n="64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98D15-F64E-478A-903A-A75DA5A324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87EBDD-EE4D-4EDB-B627-D157763213AE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threshold</a:t>
          </a:r>
          <a:endParaRPr lang="zh-CN" altLang="en-US" dirty="0">
            <a:solidFill>
              <a:schemeClr val="tx1"/>
            </a:solidFill>
          </a:endParaRPr>
        </a:p>
      </dgm:t>
    </dgm:pt>
    <dgm:pt modelId="{5041D73D-6CA4-4FD2-A53A-EBF185FC6D0B}" type="parTrans" cxnId="{C5497A24-FCF4-4983-AB65-5FC9CE05C315}">
      <dgm:prSet/>
      <dgm:spPr/>
      <dgm:t>
        <a:bodyPr/>
        <a:lstStyle/>
        <a:p>
          <a:endParaRPr lang="zh-CN" altLang="en-US"/>
        </a:p>
      </dgm:t>
    </dgm:pt>
    <dgm:pt modelId="{C035CE87-98A5-45C2-A116-217F4C852771}" type="sibTrans" cxnId="{C5497A24-FCF4-4983-AB65-5FC9CE05C315}">
      <dgm:prSet/>
      <dgm:spPr/>
      <dgm:t>
        <a:bodyPr/>
        <a:lstStyle/>
        <a:p>
          <a:endParaRPr lang="zh-CN" altLang="en-US"/>
        </a:p>
      </dgm:t>
    </dgm:pt>
    <dgm:pt modelId="{4F166892-A4D0-4E9B-AA0C-820E572729C7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SiPM</a:t>
          </a:r>
        </a:p>
        <a:p>
          <a:r>
            <a:rPr lang="en-US" altLang="zh-CN" dirty="0" smtClean="0">
              <a:solidFill>
                <a:schemeClr val="tx1"/>
              </a:solidFill>
            </a:rPr>
            <a:t>Scintillator</a:t>
          </a:r>
        </a:p>
        <a:p>
          <a:r>
            <a:rPr lang="en-US" altLang="zh-CN" dirty="0" smtClean="0">
              <a:solidFill>
                <a:schemeClr val="tx1"/>
              </a:solidFill>
            </a:rPr>
            <a:t>Cell Size</a:t>
          </a:r>
          <a:endParaRPr lang="zh-CN" altLang="en-US" dirty="0">
            <a:solidFill>
              <a:schemeClr val="tx1"/>
            </a:solidFill>
          </a:endParaRPr>
        </a:p>
      </dgm:t>
    </dgm:pt>
    <dgm:pt modelId="{13B8AFAF-C9CB-471A-81E3-17AFC5205BE0}" type="parTrans" cxnId="{E50822D2-599C-45C2-86BF-7156CFA16885}">
      <dgm:prSet/>
      <dgm:spPr/>
      <dgm:t>
        <a:bodyPr/>
        <a:lstStyle/>
        <a:p>
          <a:endParaRPr lang="zh-CN" altLang="en-US"/>
        </a:p>
      </dgm:t>
    </dgm:pt>
    <dgm:pt modelId="{66052182-B4FA-4B2C-B96B-6DE01C7A0204}" type="sibTrans" cxnId="{E50822D2-599C-45C2-86BF-7156CFA16885}">
      <dgm:prSet/>
      <dgm:spPr/>
      <dgm:t>
        <a:bodyPr/>
        <a:lstStyle/>
        <a:p>
          <a:endParaRPr lang="zh-CN" altLang="en-US"/>
        </a:p>
      </dgm:t>
    </dgm:pt>
    <dgm:pt modelId="{7CF8D749-F13A-4018-90D1-C0C3B417C0F1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Resolution</a:t>
          </a:r>
        </a:p>
        <a:p>
          <a:r>
            <a:rPr lang="en-US" altLang="zh-CN" dirty="0" smtClean="0">
              <a:solidFill>
                <a:schemeClr val="tx1"/>
              </a:solidFill>
            </a:rPr>
            <a:t>Shower separation</a:t>
          </a:r>
          <a:endParaRPr lang="zh-CN" altLang="en-US" dirty="0">
            <a:solidFill>
              <a:schemeClr val="tx1"/>
            </a:solidFill>
          </a:endParaRPr>
        </a:p>
      </dgm:t>
    </dgm:pt>
    <dgm:pt modelId="{8979B59D-3949-4A6D-BD6B-6BF616B7DC64}" type="parTrans" cxnId="{B60FAC8D-0D5F-4A3C-A85F-5285F0FBD606}">
      <dgm:prSet/>
      <dgm:spPr/>
      <dgm:t>
        <a:bodyPr/>
        <a:lstStyle/>
        <a:p>
          <a:endParaRPr lang="zh-CN" altLang="en-US"/>
        </a:p>
      </dgm:t>
    </dgm:pt>
    <dgm:pt modelId="{AAC16B69-BA2D-4FFD-A1EA-60ACE6C4B2D7}" type="sibTrans" cxnId="{B60FAC8D-0D5F-4A3C-A85F-5285F0FBD606}">
      <dgm:prSet/>
      <dgm:spPr/>
      <dgm:t>
        <a:bodyPr/>
        <a:lstStyle/>
        <a:p>
          <a:endParaRPr lang="zh-CN" altLang="en-US"/>
        </a:p>
      </dgm:t>
    </dgm:pt>
    <dgm:pt modelId="{EE7978A8-9504-4050-B9FF-A2164C519241}" type="pres">
      <dgm:prSet presAssocID="{6A198D15-F64E-478A-903A-A75DA5A324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58AE52-72CE-4D01-A563-F557D2AE2575}" type="pres">
      <dgm:prSet presAssocID="{F187EBDD-EE4D-4EDB-B627-D157763213AE}" presName="centerShape" presStyleLbl="node0" presStyleIdx="0" presStyleCnt="1" custLinFactNeighborY="-43781"/>
      <dgm:spPr/>
      <dgm:t>
        <a:bodyPr/>
        <a:lstStyle/>
        <a:p>
          <a:endParaRPr lang="zh-CN" altLang="en-US"/>
        </a:p>
      </dgm:t>
    </dgm:pt>
    <dgm:pt modelId="{39251218-9C7E-4DAE-87F7-CEA83AAB2A45}" type="pres">
      <dgm:prSet presAssocID="{13B8AFAF-C9CB-471A-81E3-17AFC5205BE0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CCB9723F-BFF8-47DD-BEC4-130F60E40931}" type="pres">
      <dgm:prSet presAssocID="{4F166892-A4D0-4E9B-AA0C-820E572729C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3C2BA5-F2CA-4617-85FF-6FFCC0D16AE6}" type="pres">
      <dgm:prSet presAssocID="{8979B59D-3949-4A6D-BD6B-6BF616B7DC64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53255096-1D17-47FC-A86D-7740EF86725A}" type="pres">
      <dgm:prSet presAssocID="{7CF8D749-F13A-4018-90D1-C0C3B417C0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497A24-FCF4-4983-AB65-5FC9CE05C315}" srcId="{6A198D15-F64E-478A-903A-A75DA5A32405}" destId="{F187EBDD-EE4D-4EDB-B627-D157763213AE}" srcOrd="0" destOrd="0" parTransId="{5041D73D-6CA4-4FD2-A53A-EBF185FC6D0B}" sibTransId="{C035CE87-98A5-45C2-A116-217F4C852771}"/>
    <dgm:cxn modelId="{C5B7C235-8E85-4845-AC40-9BD2975B9B0C}" type="presOf" srcId="{8979B59D-3949-4A6D-BD6B-6BF616B7DC64}" destId="{C63C2BA5-F2CA-4617-85FF-6FFCC0D16AE6}" srcOrd="0" destOrd="0" presId="urn:microsoft.com/office/officeart/2005/8/layout/radial4"/>
    <dgm:cxn modelId="{E50822D2-599C-45C2-86BF-7156CFA16885}" srcId="{F187EBDD-EE4D-4EDB-B627-D157763213AE}" destId="{4F166892-A4D0-4E9B-AA0C-820E572729C7}" srcOrd="0" destOrd="0" parTransId="{13B8AFAF-C9CB-471A-81E3-17AFC5205BE0}" sibTransId="{66052182-B4FA-4B2C-B96B-6DE01C7A0204}"/>
    <dgm:cxn modelId="{2D026E2E-7178-405C-954E-88BAB70FD0B5}" type="presOf" srcId="{7CF8D749-F13A-4018-90D1-C0C3B417C0F1}" destId="{53255096-1D17-47FC-A86D-7740EF86725A}" srcOrd="0" destOrd="0" presId="urn:microsoft.com/office/officeart/2005/8/layout/radial4"/>
    <dgm:cxn modelId="{AB1D4C32-2FFA-454E-84D5-388C52BC05DD}" type="presOf" srcId="{F187EBDD-EE4D-4EDB-B627-D157763213AE}" destId="{B058AE52-72CE-4D01-A563-F557D2AE2575}" srcOrd="0" destOrd="0" presId="urn:microsoft.com/office/officeart/2005/8/layout/radial4"/>
    <dgm:cxn modelId="{B60FAC8D-0D5F-4A3C-A85F-5285F0FBD606}" srcId="{F187EBDD-EE4D-4EDB-B627-D157763213AE}" destId="{7CF8D749-F13A-4018-90D1-C0C3B417C0F1}" srcOrd="1" destOrd="0" parTransId="{8979B59D-3949-4A6D-BD6B-6BF616B7DC64}" sibTransId="{AAC16B69-BA2D-4FFD-A1EA-60ACE6C4B2D7}"/>
    <dgm:cxn modelId="{B964B8F9-2EE9-4B60-9CEC-EE356C5CFDB2}" type="presOf" srcId="{6A198D15-F64E-478A-903A-A75DA5A32405}" destId="{EE7978A8-9504-4050-B9FF-A2164C519241}" srcOrd="0" destOrd="0" presId="urn:microsoft.com/office/officeart/2005/8/layout/radial4"/>
    <dgm:cxn modelId="{1B6CA0A4-8DAA-4809-84BE-AF364F55AA02}" type="presOf" srcId="{4F166892-A4D0-4E9B-AA0C-820E572729C7}" destId="{CCB9723F-BFF8-47DD-BEC4-130F60E40931}" srcOrd="0" destOrd="0" presId="urn:microsoft.com/office/officeart/2005/8/layout/radial4"/>
    <dgm:cxn modelId="{F8DADE7B-5214-4931-995F-EA06F2FE2FE0}" type="presOf" srcId="{13B8AFAF-C9CB-471A-81E3-17AFC5205BE0}" destId="{39251218-9C7E-4DAE-87F7-CEA83AAB2A45}" srcOrd="0" destOrd="0" presId="urn:microsoft.com/office/officeart/2005/8/layout/radial4"/>
    <dgm:cxn modelId="{5EBCE2CC-E356-4D02-9C62-E65BA9AE03FA}" type="presParOf" srcId="{EE7978A8-9504-4050-B9FF-A2164C519241}" destId="{B058AE52-72CE-4D01-A563-F557D2AE2575}" srcOrd="0" destOrd="0" presId="urn:microsoft.com/office/officeart/2005/8/layout/radial4"/>
    <dgm:cxn modelId="{B6802B74-B0E8-41B0-851A-C0291C5E1BF2}" type="presParOf" srcId="{EE7978A8-9504-4050-B9FF-A2164C519241}" destId="{39251218-9C7E-4DAE-87F7-CEA83AAB2A45}" srcOrd="1" destOrd="0" presId="urn:microsoft.com/office/officeart/2005/8/layout/radial4"/>
    <dgm:cxn modelId="{637901B3-0FC7-4835-A8E7-8615970BECE4}" type="presParOf" srcId="{EE7978A8-9504-4050-B9FF-A2164C519241}" destId="{CCB9723F-BFF8-47DD-BEC4-130F60E40931}" srcOrd="2" destOrd="0" presId="urn:microsoft.com/office/officeart/2005/8/layout/radial4"/>
    <dgm:cxn modelId="{179E47F4-33BB-4944-86E4-19021C02EFFE}" type="presParOf" srcId="{EE7978A8-9504-4050-B9FF-A2164C519241}" destId="{C63C2BA5-F2CA-4617-85FF-6FFCC0D16AE6}" srcOrd="3" destOrd="0" presId="urn:microsoft.com/office/officeart/2005/8/layout/radial4"/>
    <dgm:cxn modelId="{E5445428-3546-4963-9D1C-9C44BFE139AC}" type="presParOf" srcId="{EE7978A8-9504-4050-B9FF-A2164C519241}" destId="{53255096-1D17-47FC-A86D-7740EF86725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AE52-72CE-4D01-A563-F557D2AE2575}">
      <dsp:nvSpPr>
        <dsp:cNvPr id="0" name=""/>
        <dsp:cNvSpPr/>
      </dsp:nvSpPr>
      <dsp:spPr>
        <a:xfrm>
          <a:off x="2909935" y="0"/>
          <a:ext cx="2409729" cy="2409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>
              <a:solidFill>
                <a:schemeClr val="tx1"/>
              </a:solidFill>
            </a:rPr>
            <a:t>threshold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3262832" y="352897"/>
        <a:ext cx="1703935" cy="1703935"/>
      </dsp:txXfrm>
    </dsp:sp>
    <dsp:sp modelId="{39251218-9C7E-4DAE-87F7-CEA83AAB2A45}">
      <dsp:nvSpPr>
        <dsp:cNvPr id="0" name=""/>
        <dsp:cNvSpPr/>
      </dsp:nvSpPr>
      <dsp:spPr>
        <a:xfrm rot="11121060">
          <a:off x="1143054" y="661739"/>
          <a:ext cx="1678522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9723F-BFF8-47DD-BEC4-130F60E40931}">
      <dsp:nvSpPr>
        <dsp:cNvPr id="0" name=""/>
        <dsp:cNvSpPr/>
      </dsp:nvSpPr>
      <dsp:spPr>
        <a:xfrm>
          <a:off x="2090" y="11161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tx1"/>
              </a:solidFill>
            </a:rPr>
            <a:t>SiPM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tx1"/>
              </a:solidFill>
            </a:rPr>
            <a:t>Scintillator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tx1"/>
              </a:solidFill>
            </a:rPr>
            <a:t>Cell Size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55730" y="64801"/>
        <a:ext cx="2181963" cy="1724114"/>
      </dsp:txXfrm>
    </dsp:sp>
    <dsp:sp modelId="{C63C2BA5-F2CA-4617-85FF-6FFCC0D16AE6}">
      <dsp:nvSpPr>
        <dsp:cNvPr id="0" name=""/>
        <dsp:cNvSpPr/>
      </dsp:nvSpPr>
      <dsp:spPr>
        <a:xfrm rot="21278940">
          <a:off x="5408022" y="661739"/>
          <a:ext cx="1678522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55096-1D17-47FC-A86D-7740EF86725A}">
      <dsp:nvSpPr>
        <dsp:cNvPr id="0" name=""/>
        <dsp:cNvSpPr/>
      </dsp:nvSpPr>
      <dsp:spPr>
        <a:xfrm>
          <a:off x="5938266" y="11161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tx1"/>
              </a:solidFill>
            </a:rPr>
            <a:t>Resolution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chemeClr val="tx1"/>
              </a:solidFill>
            </a:rPr>
            <a:t>Shower separation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5991906" y="64801"/>
        <a:ext cx="2181963" cy="172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3E7-7E96-4E55-9EC8-6B85C76FCACB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4AF2-7827-42DB-9A17-088548791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 smtClean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C49-A315-4F5B-B0CC-78943C129003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453B-65BD-4B67-801F-224652737A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8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57DF-DF7B-48B0-800F-22F625923A75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432-9E32-4BCC-877F-0B55BEDEFA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09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C9E2-9C67-4D2F-8A3D-FE9EF5C5271D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AFC-4769-4D84-83B8-51087DC538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46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062-702B-47ED-B7CB-690F3FC492CD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B8FB-823F-4E3F-A370-72AA0734D5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039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endParaRPr lang="zh-CN" altLang="zh-CN" smtClean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endParaRPr lang="zh-CN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DB2-CD0F-4093-9FC0-F08C4F946BC2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78FF-A69F-4AE7-9930-C0B41613D6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8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2FF8-798B-401C-9FFD-E5A3F70B3BCE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62CD-D93D-47EA-B9AE-0F321B305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31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22475"/>
            <a:ext cx="3868737" cy="40735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22474"/>
            <a:ext cx="3887788" cy="407352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FFF9-1EB2-4E74-9429-1FB90BD57ADD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03E3-A70B-4D4C-BEB9-CC8E89772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32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9C81-C893-4189-B5C4-B4141FDDFD5B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7A24-4F20-4851-8F1D-FBAD1C952F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30238" y="152400"/>
            <a:ext cx="470376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4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AEDE-E6A1-4237-87AC-6F55E18345F2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FA90-76C6-4E74-866C-E8F6611F6B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17D-D6AF-4F87-9964-419EC527610B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09-9A66-4E0F-902F-916BC7BCC8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80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43000"/>
            <a:ext cx="2949575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43000"/>
            <a:ext cx="462915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3125-C8CF-4EE0-BA82-E495757E9031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0ED-9058-489B-95D4-C82897B6904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39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E4E62C2B-B77B-49CD-A9F7-51DF28A8ADC3}" type="datetime1">
              <a:rPr lang="zh-CN" altLang="en-US" smtClean="0"/>
              <a:t>2021/4/21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 smtClean="0"/>
              <a:t>TES-HEP 2019, Ukraine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DD569B28-0761-4C14-891B-BD4716B20B4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r>
              <a:rPr lang="en-US" altLang="zh-CN" sz="3200" dirty="0" smtClean="0"/>
              <a:t>AHCAL Design and Optimization</a:t>
            </a:r>
            <a:endParaRPr lang="zh-CN" altLang="en-US" sz="3200" dirty="0" smtClean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err="1" smtClean="0"/>
              <a:t>Yukun</a:t>
            </a:r>
            <a:r>
              <a:rPr lang="en-US" altLang="zh-CN" dirty="0" smtClean="0"/>
              <a:t> Shi</a:t>
            </a:r>
          </a:p>
          <a:p>
            <a:pPr marL="0" indent="0" algn="ctr">
              <a:buNone/>
            </a:pPr>
            <a:r>
              <a:rPr lang="en-US" altLang="zh-CN" dirty="0" smtClean="0"/>
              <a:t>on behalf of the CEPC Calorimeter group</a:t>
            </a:r>
          </a:p>
          <a:p>
            <a:pPr marL="0" indent="0" algn="ctr">
              <a:buNone/>
            </a:pPr>
            <a:r>
              <a:rPr lang="en-US" altLang="zh-CN" dirty="0" smtClean="0"/>
              <a:t>MOST CEPC 2021.4</a:t>
            </a:r>
          </a:p>
          <a:p>
            <a:pPr marL="0" indent="0" algn="ctr"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0" y="3432172"/>
            <a:ext cx="4484634" cy="2980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041" y="3432171"/>
            <a:ext cx="4513222" cy="29802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65237"/>
                <a:ext cx="8915400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Prototype size optimization</a:t>
                </a:r>
              </a:p>
              <a:p>
                <a:pPr lvl="1"/>
                <a:r>
                  <a:rPr lang="en-US" altLang="zh-CN" sz="2000" dirty="0" smtClean="0"/>
                  <a:t>40 sampling layer, each layer has 20mm steel, 3mm scintillator and 2mm PCB</a:t>
                </a:r>
              </a:p>
              <a:p>
                <a:pPr lvl="1"/>
                <a:r>
                  <a:rPr lang="en-US" altLang="zh-CN" sz="2000" dirty="0" smtClean="0"/>
                  <a:t>The transverse prototype size ranges from 240mm to 960mm</a:t>
                </a:r>
              </a:p>
              <a:p>
                <a:pPr lvl="1"/>
                <a:r>
                  <a:rPr lang="en-US" altLang="zh-CN" sz="2000" dirty="0" smtClean="0"/>
                  <a:t>All have a linearity </a:t>
                </a:r>
                <a:r>
                  <a:rPr lang="en-US" altLang="zh-CN" sz="2000" dirty="0"/>
                  <a:t>&lt;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3%</m:t>
                    </m:r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65237"/>
                <a:ext cx="8915400" cy="4602163"/>
              </a:xfrm>
              <a:blipFill rotWithShape="0">
                <a:blip r:embed="rId4"/>
                <a:stretch>
                  <a:fillRect l="-958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Linearity</a:t>
            </a:r>
            <a:r>
              <a:rPr lang="en-US" altLang="zh-CN" baseline="0" dirty="0" smtClean="0"/>
              <a:t> for different prototype transverse 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360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70" y="3432171"/>
            <a:ext cx="4354738" cy="29802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799" cy="4602163"/>
          </a:xfrm>
        </p:spPr>
        <p:txBody>
          <a:bodyPr/>
          <a:lstStyle/>
          <a:p>
            <a:r>
              <a:rPr lang="en-US" altLang="zh-CN" sz="2400" dirty="0"/>
              <a:t>Prototype size </a:t>
            </a:r>
            <a:r>
              <a:rPr lang="en-US" altLang="zh-CN" sz="2400" dirty="0" smtClean="0"/>
              <a:t>optimization</a:t>
            </a:r>
          </a:p>
          <a:p>
            <a:pPr lvl="1"/>
            <a:r>
              <a:rPr lang="en-US" altLang="zh-CN" sz="2000" dirty="0" smtClean="0"/>
              <a:t>Larger prototype size has less energy leakage and better resolution</a:t>
            </a:r>
          </a:p>
          <a:p>
            <a:pPr lvl="1"/>
            <a:r>
              <a:rPr lang="en-US" altLang="zh-CN" sz="2000" dirty="0" smtClean="0"/>
              <a:t>Prototype size has a strong impact on the cost and power consumption of the prototype</a:t>
            </a:r>
          </a:p>
          <a:p>
            <a:pPr lvl="1"/>
            <a:r>
              <a:rPr lang="en-US" altLang="zh-CN" sz="2000" dirty="0" smtClean="0"/>
              <a:t>720mm is chosen to be the prototype transverse size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 for different </a:t>
            </a:r>
            <a:r>
              <a:rPr lang="en-US" altLang="zh-CN" baseline="0" dirty="0"/>
              <a:t>Prototype size </a:t>
            </a:r>
            <a:endParaRPr lang="zh-CN" altLang="en-US" baseline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7" y="3432171"/>
            <a:ext cx="4320382" cy="29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Absorber thickness optimization</a:t>
                </a:r>
              </a:p>
              <a:p>
                <a:pPr lvl="1"/>
                <a:r>
                  <a:rPr lang="en-US" altLang="zh-CN" sz="20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40 </a:t>
                </a:r>
                <a:r>
                  <a:rPr lang="en-US" altLang="zh-CN" sz="2000" dirty="0"/>
                  <a:t>sampling layer, each layer has </a:t>
                </a:r>
                <a:r>
                  <a:rPr lang="en-US" altLang="zh-CN" sz="2000" dirty="0" smtClean="0"/>
                  <a:t>3mm </a:t>
                </a:r>
                <a:r>
                  <a:rPr lang="en-US" altLang="zh-CN" sz="2000" dirty="0"/>
                  <a:t>scintillator and 2mm PCB</a:t>
                </a:r>
              </a:p>
              <a:p>
                <a:pPr lvl="1"/>
                <a:r>
                  <a:rPr lang="en-US" altLang="zh-CN" sz="2000" dirty="0" smtClean="0"/>
                  <a:t>Absorber thickness for each layer ranges from15mm to 25mm</a:t>
                </a:r>
              </a:p>
              <a:p>
                <a:pPr lvl="1"/>
                <a:r>
                  <a:rPr lang="en-US" altLang="zh-CN" sz="2000" dirty="0" smtClean="0"/>
                  <a:t>Total absorber thickness ranges from 3.8λ to 6.3λ</a:t>
                </a:r>
              </a:p>
              <a:p>
                <a:pPr lvl="1"/>
                <a:r>
                  <a:rPr lang="en-US" altLang="zh-CN" sz="2000" dirty="0" smtClean="0"/>
                  <a:t>All have a linearity </a:t>
                </a:r>
                <a:r>
                  <a:rPr lang="en-US" altLang="zh-CN" sz="2000" dirty="0"/>
                  <a:t>&lt;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3%</m:t>
                    </m:r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4602163"/>
              </a:xfrm>
              <a:blipFill rotWithShape="0">
                <a:blip r:embed="rId2"/>
                <a:stretch>
                  <a:fillRect l="-958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628" y="3496706"/>
            <a:ext cx="4477537" cy="2980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" y="3492819"/>
            <a:ext cx="4522788" cy="29841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Linearity</a:t>
            </a:r>
            <a:r>
              <a:rPr lang="en-US" altLang="zh-CN" baseline="0" dirty="0" smtClean="0"/>
              <a:t> for different absorber thickness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66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69" y="3432171"/>
            <a:ext cx="4333701" cy="29802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65237"/>
            <a:ext cx="8686799" cy="4602163"/>
          </a:xfrm>
        </p:spPr>
        <p:txBody>
          <a:bodyPr/>
          <a:lstStyle/>
          <a:p>
            <a:r>
              <a:rPr lang="en-US" altLang="zh-CN" sz="2400" dirty="0" smtClean="0"/>
              <a:t>Absorber thickness optimization</a:t>
            </a:r>
          </a:p>
          <a:p>
            <a:pPr lvl="1"/>
            <a:r>
              <a:rPr lang="en-US" altLang="zh-CN" sz="2000" dirty="0"/>
              <a:t>Thinner absorber has a better sampling ratio resulting a smaller </a:t>
            </a:r>
            <a:r>
              <a:rPr lang="en-US" altLang="zh-CN" sz="2000" dirty="0" smtClean="0"/>
              <a:t>statistical term</a:t>
            </a:r>
            <a:endParaRPr lang="en-US" altLang="zh-CN" sz="2000" dirty="0"/>
          </a:p>
          <a:p>
            <a:pPr lvl="1"/>
            <a:r>
              <a:rPr lang="en-US" altLang="zh-CN" sz="2000" dirty="0"/>
              <a:t>Thinner absorber has larger leakage resulting a bigger constant term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The 20mm absorber can satisfy our need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 for different absorber thickness</a:t>
            </a:r>
            <a:endParaRPr lang="zh-CN" altLang="en-US" baseline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9" y="3432171"/>
            <a:ext cx="4325279" cy="2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45" y="3581400"/>
            <a:ext cx="4409355" cy="29072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81400"/>
            <a:ext cx="4409821" cy="29072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799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Sampling Layer optimization</a:t>
                </a:r>
              </a:p>
              <a:p>
                <a:pPr lvl="1"/>
                <a:r>
                  <a:rPr lang="en-US" altLang="zh-CN" sz="20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Total absorber thickness is fixed as 800mm and total scintillator thickness is fixed as 120mm</a:t>
                </a:r>
              </a:p>
              <a:p>
                <a:pPr lvl="1"/>
                <a:r>
                  <a:rPr lang="en-US" altLang="zh-CN" sz="2000" dirty="0" smtClean="0"/>
                  <a:t>The thickness of PCB for each layer is 2mm</a:t>
                </a:r>
              </a:p>
              <a:p>
                <a:pPr lvl="1"/>
                <a:r>
                  <a:rPr lang="en-US" altLang="zh-CN" sz="2000" dirty="0" smtClean="0"/>
                  <a:t>The number of sampling layers ranges from 20 to 60</a:t>
                </a:r>
              </a:p>
              <a:p>
                <a:pPr lvl="1"/>
                <a:r>
                  <a:rPr lang="en-US" altLang="zh-CN" sz="2000" dirty="0"/>
                  <a:t>All have a linearity &lt;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3%</m:t>
                    </m:r>
                  </m:oMath>
                </a14:m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799" cy="4602163"/>
              </a:xfrm>
              <a:blipFill rotWithShape="0">
                <a:blip r:embed="rId4"/>
                <a:stretch>
                  <a:fillRect l="-912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Linearity</a:t>
            </a:r>
            <a:r>
              <a:rPr lang="en-US" altLang="zh-CN" baseline="0" dirty="0" smtClean="0"/>
              <a:t> for different sampling layers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5922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799" cy="4602163"/>
          </a:xfrm>
        </p:spPr>
        <p:txBody>
          <a:bodyPr/>
          <a:lstStyle/>
          <a:p>
            <a:r>
              <a:rPr lang="en-US" altLang="zh-CN" sz="2400" dirty="0" smtClean="0"/>
              <a:t>Sampling Layer optimization</a:t>
            </a:r>
          </a:p>
          <a:p>
            <a:pPr lvl="1"/>
            <a:r>
              <a:rPr lang="en-US" altLang="zh-CN" sz="2000" dirty="0"/>
              <a:t>More sampling layers have less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statistical </a:t>
            </a:r>
            <a:r>
              <a:rPr lang="en-US" altLang="zh-CN" sz="2000" dirty="0" smtClean="0"/>
              <a:t>fluctuation</a:t>
            </a:r>
          </a:p>
          <a:p>
            <a:pPr lvl="1"/>
            <a:r>
              <a:rPr lang="en-US" altLang="zh-CN" sz="2000" dirty="0" smtClean="0"/>
              <a:t>Since PCB thickness for each layer is fixed, it could be a problem for more sampling layers in the prototype</a:t>
            </a:r>
          </a:p>
          <a:p>
            <a:pPr lvl="1"/>
            <a:r>
              <a:rPr lang="en-US" altLang="zh-CN" sz="2000" dirty="0" smtClean="0"/>
              <a:t>40 layers is reasonable for the prototype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2600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Resolution</a:t>
            </a:r>
            <a:r>
              <a:rPr lang="en-US" altLang="zh-CN" baseline="0" dirty="0" smtClean="0"/>
              <a:t> for different sampling layers</a:t>
            </a:r>
            <a:endParaRPr lang="zh-CN" altLang="en-US" baseline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619" y="3276600"/>
            <a:ext cx="4324981" cy="2983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3" y="3282704"/>
            <a:ext cx="4361819" cy="29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46" y="3505197"/>
            <a:ext cx="4400298" cy="29057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437"/>
                <a:ext cx="8305800" cy="20113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Scintillator thickness optimization</a:t>
                </a:r>
              </a:p>
              <a:p>
                <a:pPr lvl="1"/>
                <a:r>
                  <a:rPr lang="en-US" altLang="zh-CN" sz="20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40 </a:t>
                </a:r>
                <a:r>
                  <a:rPr lang="en-US" altLang="zh-CN" sz="2000" dirty="0"/>
                  <a:t>sampling layer, each layer has 20mm </a:t>
                </a:r>
                <a:r>
                  <a:rPr lang="en-US" altLang="zh-CN" sz="2000" dirty="0" smtClean="0"/>
                  <a:t>steel and </a:t>
                </a:r>
                <a:r>
                  <a:rPr lang="en-US" altLang="zh-CN" sz="2000" dirty="0"/>
                  <a:t>2mm PCB</a:t>
                </a:r>
              </a:p>
              <a:p>
                <a:pPr lvl="1"/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scintillator thickness for each layer ranges from 2mm to </a:t>
                </a:r>
                <a:r>
                  <a:rPr lang="en-US" altLang="zh-CN" sz="2000" dirty="0" smtClean="0"/>
                  <a:t>5mm</a:t>
                </a:r>
              </a:p>
              <a:p>
                <a:pPr lvl="1"/>
                <a:r>
                  <a:rPr lang="en-US" altLang="zh-CN" sz="2000" dirty="0" smtClean="0"/>
                  <a:t>All have a linearity &lt;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3%</m:t>
                    </m:r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437"/>
                <a:ext cx="8305800" cy="2011363"/>
              </a:xfrm>
              <a:blipFill rotWithShape="0">
                <a:blip r:embed="rId3"/>
                <a:stretch>
                  <a:fillRect l="-954" t="-2121" r="-440" b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Linearity</a:t>
            </a:r>
            <a:r>
              <a:rPr lang="en-US" altLang="zh-CN" baseline="0" dirty="0" smtClean="0"/>
              <a:t> for different scintillator thickness</a:t>
            </a:r>
            <a:endParaRPr lang="zh-CN" altLang="en-US" baseline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1" y="3505197"/>
            <a:ext cx="4318864" cy="29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9296400" cy="4602163"/>
          </a:xfrm>
        </p:spPr>
        <p:txBody>
          <a:bodyPr/>
          <a:lstStyle/>
          <a:p>
            <a:r>
              <a:rPr lang="en-US" altLang="zh-CN" sz="2400" dirty="0" smtClean="0"/>
              <a:t>Scintillator thickness optimization</a:t>
            </a:r>
          </a:p>
          <a:p>
            <a:pPr lvl="1"/>
            <a:r>
              <a:rPr lang="en-US" altLang="zh-CN" sz="2000" dirty="0" smtClean="0"/>
              <a:t>Thicker scintillator has better resolution but the improvement isn’t obvious</a:t>
            </a:r>
          </a:p>
          <a:p>
            <a:pPr lvl="1"/>
            <a:r>
              <a:rPr lang="en-US" altLang="zh-CN" sz="2000" dirty="0" smtClean="0"/>
              <a:t>Thicker scintillator will increase total thickness and manufacture cost</a:t>
            </a:r>
          </a:p>
          <a:p>
            <a:pPr lvl="1"/>
            <a:r>
              <a:rPr lang="en-US" altLang="zh-CN" sz="2000" dirty="0" smtClean="0"/>
              <a:t>3mm scintillator is chosen for the prototype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4406" y="62600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Resolution</a:t>
            </a:r>
            <a:r>
              <a:rPr lang="en-US" altLang="zh-CN" baseline="0" dirty="0" smtClean="0"/>
              <a:t> for different scintillator thickness</a:t>
            </a:r>
            <a:endParaRPr lang="zh-CN" altLang="en-US" baseline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4" y="3276600"/>
            <a:ext cx="4297963" cy="296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17" y="3276600"/>
            <a:ext cx="4324982" cy="29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4" y="3520042"/>
            <a:ext cx="4352330" cy="29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406" y="1189037"/>
                <a:ext cx="9099594" cy="2011363"/>
              </a:xfrm>
            </p:spPr>
            <p:txBody>
              <a:bodyPr/>
              <a:lstStyle/>
              <a:p>
                <a:pPr lvl="1"/>
                <a:r>
                  <a:rPr lang="en-US" altLang="zh-CN" sz="2400" dirty="0" smtClean="0"/>
                  <a:t>Prototype design and  performance</a:t>
                </a:r>
              </a:p>
              <a:p>
                <a:pPr lvl="2"/>
                <a:r>
                  <a:rPr lang="en-US" altLang="zh-CN" sz="2000" dirty="0"/>
                  <a:t>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sz="2000" dirty="0"/>
                  <a:t>40 layers: each layer has 20mm steel,3mm scintillator and 2mm </a:t>
                </a:r>
                <a:r>
                  <a:rPr lang="en-US" altLang="zh-CN" sz="2000" dirty="0" smtClean="0"/>
                  <a:t>PCB</a:t>
                </a:r>
              </a:p>
              <a:p>
                <a:pPr lvl="2"/>
                <a:r>
                  <a:rPr lang="en-US" altLang="zh-CN" sz="2000" dirty="0"/>
                  <a:t>Linearity: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±3%</m:t>
                    </m:r>
                  </m:oMath>
                </a14:m>
                <a:endParaRPr lang="en-US" altLang="zh-CN" sz="2000" dirty="0"/>
              </a:p>
              <a:p>
                <a:pPr lvl="2"/>
                <a:r>
                  <a:rPr lang="en-US" altLang="zh-CN" sz="2000" dirty="0"/>
                  <a:t>Resolution: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nary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dirty="0"/>
              </a:p>
              <a:p>
                <a:pPr lvl="2"/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06" y="1189037"/>
                <a:ext cx="9099594" cy="2011363"/>
              </a:xfrm>
              <a:blipFill rotWithShape="0">
                <a:blip r:embed="rId3"/>
                <a:stretch>
                  <a:fillRect t="-2121" r="-536" b="-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4886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Linearity and resolution for HCAL prototype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6" y="3520042"/>
            <a:ext cx="4109832" cy="29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CEPC AHCAL optimization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51054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CEPC software environment</a:t>
                </a:r>
              </a:p>
              <a:p>
                <a:pPr lvl="1"/>
                <a:r>
                  <a:rPr lang="en-US" altLang="zh-CN" sz="2400" dirty="0" smtClean="0"/>
                  <a:t>CEPC V4 geometry</a:t>
                </a:r>
              </a:p>
              <a:p>
                <a:pPr lvl="2"/>
                <a:r>
                  <a:rPr lang="en-US" altLang="zh-CN" sz="2000" dirty="0" smtClean="0"/>
                  <a:t>Tracker and magnet field</a:t>
                </a:r>
              </a:p>
              <a:p>
                <a:pPr lvl="2"/>
                <a:r>
                  <a:rPr lang="en-US" altLang="zh-CN" sz="2000" dirty="0" smtClean="0"/>
                  <a:t>ECAL and HCAL</a:t>
                </a:r>
              </a:p>
              <a:p>
                <a:pPr lvl="2"/>
                <a:r>
                  <a:rPr lang="en-US" altLang="zh-CN" sz="2000" dirty="0" smtClean="0"/>
                  <a:t>Muon detector</a:t>
                </a:r>
              </a:p>
              <a:p>
                <a:pPr lvl="1"/>
                <a:r>
                  <a:rPr lang="en-US" altLang="zh-CN" sz="2400" dirty="0" smtClean="0"/>
                  <a:t>PFA reconstruction</a:t>
                </a:r>
              </a:p>
              <a:p>
                <a:pPr lvl="2"/>
                <a:r>
                  <a:rPr lang="en-US" altLang="zh-CN" sz="2000" dirty="0" smtClean="0"/>
                  <a:t>Detect particles with optimal detector</a:t>
                </a:r>
              </a:p>
              <a:p>
                <a:pPr lvl="2"/>
                <a:r>
                  <a:rPr lang="en-US" altLang="zh-CN" sz="2000" dirty="0" smtClean="0"/>
                  <a:t>Higgs boson mass could be reconstructed with the recoil mass method</a:t>
                </a:r>
              </a:p>
              <a:p>
                <a:pPr lvl="1"/>
                <a:r>
                  <a:rPr lang="en-US" altLang="zh-CN" sz="2400" dirty="0" smtClean="0"/>
                  <a:t>Physics benchmarks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endParaRPr lang="en-US" altLang="zh-CN" sz="2000" dirty="0"/>
              </a:p>
              <a:p>
                <a:pPr lvl="2"/>
                <a:r>
                  <a:rPr lang="en-US" altLang="zh-CN" sz="2000" b="0" dirty="0" smtClean="0"/>
                  <a:t>Zuds: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𝑢𝑑𝑠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𝑣𝑖𝑎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5105400" cy="4602163"/>
              </a:xfrm>
              <a:blipFill rotWithShape="0">
                <a:blip r:embed="rId2"/>
                <a:stretch>
                  <a:fillRect l="-2151" t="-1459" r="-239" b="-17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61480"/>
            <a:ext cx="3352800" cy="2387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045507"/>
            <a:ext cx="3352800" cy="28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Physics requirement for calorimeter</a:t>
                </a:r>
              </a:p>
              <a:p>
                <a:pPr lvl="1"/>
                <a:r>
                  <a:rPr lang="en-US" altLang="zh-CN" sz="2400" dirty="0" smtClean="0"/>
                  <a:t>Prototype</a:t>
                </a:r>
              </a:p>
              <a:p>
                <a:pPr lvl="2"/>
                <a:r>
                  <a:rPr lang="en-US" altLang="zh-CN" sz="2000" dirty="0" smtClean="0"/>
                  <a:t>Linearity: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3%</m:t>
                    </m:r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sz="2000" dirty="0" smtClean="0"/>
                  <a:t>Resolution: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400" dirty="0" smtClean="0"/>
                  <a:t>CEPC AHCAL</a:t>
                </a:r>
              </a:p>
              <a:p>
                <a:pPr lvl="2"/>
                <a:r>
                  <a:rPr lang="en-US" altLang="zh-CN" sz="2000" dirty="0" smtClean="0"/>
                  <a:t>Boson Mass Resolution :4%</a:t>
                </a:r>
                <a:endParaRPr lang="en-US" altLang="zh-CN" sz="2000" dirty="0"/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602163"/>
              </a:xfrm>
              <a:blipFill rotWithShape="0">
                <a:blip r:embed="rId2"/>
                <a:stretch>
                  <a:fillRect l="-1333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91999"/>
            <a:ext cx="7617229" cy="24612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599" y="6457890"/>
            <a:ext cx="761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baseline="0" dirty="0" smtClean="0"/>
              <a:t>BMR requirement from </a:t>
            </a:r>
            <a:r>
              <a:rPr lang="en-US" altLang="zh-CN" sz="2000" b="1" baseline="0" dirty="0" err="1" smtClean="0"/>
              <a:t>Manqi</a:t>
            </a:r>
            <a:r>
              <a:rPr lang="en-US" altLang="zh-CN" sz="2000" b="1" baseline="0" dirty="0" smtClean="0"/>
              <a:t> </a:t>
            </a:r>
            <a:r>
              <a:rPr lang="en-US" altLang="zh-CN" sz="2000" b="1" baseline="0" dirty="0" err="1" smtClean="0"/>
              <a:t>Ruan’s</a:t>
            </a:r>
            <a:r>
              <a:rPr lang="en-US" altLang="zh-CN" sz="2000" b="1" baseline="0" dirty="0" smtClean="0"/>
              <a:t> report</a:t>
            </a:r>
            <a:endParaRPr lang="zh-CN" altLang="en-US" sz="2000" b="1" baseline="0" dirty="0"/>
          </a:p>
        </p:txBody>
      </p:sp>
      <p:sp>
        <p:nvSpPr>
          <p:cNvPr id="10" name="文本框 9"/>
          <p:cNvSpPr txBox="1"/>
          <p:nvPr/>
        </p:nvSpPr>
        <p:spPr>
          <a:xfrm>
            <a:off x="4597758" y="3695019"/>
            <a:ext cx="447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baseline="0" dirty="0" smtClean="0"/>
              <a:t>CEPC baseline calorimeter options</a:t>
            </a:r>
            <a:endParaRPr lang="zh-CN" altLang="en-US" sz="2000" b="1" baseline="0" dirty="0"/>
          </a:p>
        </p:txBody>
      </p:sp>
      <p:grpSp>
        <p:nvGrpSpPr>
          <p:cNvPr id="5" name="组合 4"/>
          <p:cNvGrpSpPr/>
          <p:nvPr/>
        </p:nvGrpSpPr>
        <p:grpSpPr>
          <a:xfrm>
            <a:off x="5105400" y="1544923"/>
            <a:ext cx="3765320" cy="2242276"/>
            <a:chOff x="5105400" y="1544923"/>
            <a:chExt cx="3765320" cy="2242276"/>
          </a:xfrm>
        </p:grpSpPr>
        <p:pic>
          <p:nvPicPr>
            <p:cNvPr id="9" name="内容占位符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544923"/>
              <a:ext cx="3765320" cy="214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椭圆 10"/>
            <p:cNvSpPr/>
            <p:nvPr/>
          </p:nvSpPr>
          <p:spPr bwMode="auto">
            <a:xfrm>
              <a:off x="6858000" y="3253799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2" y="3493532"/>
            <a:ext cx="4092223" cy="29072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02163"/>
          </a:xfrm>
        </p:spPr>
        <p:txBody>
          <a:bodyPr/>
          <a:lstStyle/>
          <a:p>
            <a:r>
              <a:rPr lang="en-US" altLang="zh-CN" sz="2800" dirty="0" smtClean="0"/>
              <a:t>Absorber thickness optimization</a:t>
            </a:r>
          </a:p>
          <a:p>
            <a:pPr lvl="1"/>
            <a:r>
              <a:rPr lang="en-US" altLang="zh-CN" sz="2400" dirty="0" err="1" smtClean="0"/>
              <a:t>Klong</a:t>
            </a:r>
            <a:r>
              <a:rPr lang="en-US" altLang="zh-CN" sz="2400" dirty="0" smtClean="0"/>
              <a:t> with energy from 10 to 100GeV</a:t>
            </a:r>
          </a:p>
          <a:p>
            <a:pPr lvl="1"/>
            <a:r>
              <a:rPr lang="en-US" altLang="zh-CN" sz="2400" dirty="0" smtClean="0"/>
              <a:t>Absorber thickness ranges from 10mm to 25mm</a:t>
            </a:r>
          </a:p>
          <a:p>
            <a:pPr lvl="1"/>
            <a:r>
              <a:rPr lang="en-US" altLang="zh-CN" sz="2400" dirty="0" smtClean="0"/>
              <a:t>KL energy is reconstructed from ECAL 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HCAL energy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483565" y="6412468"/>
            <a:ext cx="812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reconstructed energy at different </a:t>
            </a:r>
            <a:r>
              <a:rPr lang="en-US" altLang="zh-CN" baseline="0" dirty="0"/>
              <a:t>absorber </a:t>
            </a:r>
            <a:r>
              <a:rPr lang="en-US" altLang="zh-CN" baseline="0" dirty="0" smtClean="0"/>
              <a:t>thickness</a:t>
            </a:r>
            <a:endParaRPr lang="zh-CN" altLang="en-US" baseline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5" y="3493532"/>
            <a:ext cx="4034437" cy="29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3820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Absorber thickness optimization</a:t>
                </a:r>
              </a:p>
              <a:p>
                <a:pPr lvl="1"/>
                <a:r>
                  <a:rPr lang="en-US" altLang="zh-CN" sz="2000" dirty="0" smtClean="0"/>
                  <a:t>Use crystal ball function as fitting function</a:t>
                </a:r>
              </a:p>
              <a:p>
                <a:pPr lvl="1"/>
                <a:r>
                  <a:rPr lang="en-US" altLang="zh-CN" sz="2000" dirty="0" smtClean="0"/>
                  <a:t>The </a:t>
                </a:r>
                <a:r>
                  <a:rPr lang="en-US" altLang="zh-CN" sz="2000" dirty="0" err="1"/>
                  <a:t>linearities</a:t>
                </a:r>
                <a:r>
                  <a:rPr lang="en-US" altLang="zh-CN" sz="2000" dirty="0"/>
                  <a:t> are all within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±3%</m:t>
                    </m:r>
                  </m:oMath>
                </a14:m>
                <a:r>
                  <a:rPr lang="en-US" altLang="zh-CN" sz="2000" dirty="0"/>
                  <a:t> for different absorber thickness</a:t>
                </a:r>
              </a:p>
              <a:p>
                <a:pPr lvl="1"/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382000" cy="4602163"/>
              </a:xfrm>
              <a:blipFill rotWithShape="0">
                <a:blip r:embed="rId2"/>
                <a:stretch>
                  <a:fillRect l="-130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200" y="5952093"/>
            <a:ext cx="84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Linearity at different </a:t>
            </a:r>
            <a:r>
              <a:rPr lang="en-US" altLang="zh-CN" baseline="0" dirty="0"/>
              <a:t>absorber thickness</a:t>
            </a:r>
            <a:endParaRPr lang="zh-CN" altLang="en-US" baseline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4" y="3048001"/>
            <a:ext cx="4226680" cy="29040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04" y="3048000"/>
            <a:ext cx="4411987" cy="29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5" y="3569732"/>
            <a:ext cx="4260866" cy="29066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800" y="6477000"/>
            <a:ext cx="847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</a:t>
            </a:r>
            <a:r>
              <a:rPr lang="en-US" altLang="zh-CN" baseline="0" dirty="0"/>
              <a:t>resolution</a:t>
            </a:r>
            <a:r>
              <a:rPr lang="en-US" altLang="zh-CN" baseline="0" dirty="0" smtClean="0"/>
              <a:t> at different </a:t>
            </a:r>
            <a:r>
              <a:rPr lang="en-US" altLang="zh-CN" baseline="0" dirty="0"/>
              <a:t>absorber </a:t>
            </a:r>
            <a:r>
              <a:rPr lang="en-US" altLang="zh-CN" baseline="0" dirty="0" smtClean="0"/>
              <a:t>thickness</a:t>
            </a:r>
            <a:endParaRPr lang="zh-CN" altLang="en-US" baseline="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2" y="3569731"/>
            <a:ext cx="4297751" cy="29066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r>
              <a:rPr lang="en-US" altLang="zh-CN" sz="2800" dirty="0" smtClean="0"/>
              <a:t>Absorber thickness optimization</a:t>
            </a:r>
          </a:p>
          <a:p>
            <a:pPr lvl="1"/>
            <a:r>
              <a:rPr lang="en-US" altLang="zh-CN" sz="2000" smtClean="0"/>
              <a:t>ECAL </a:t>
            </a:r>
            <a:r>
              <a:rPr lang="en-US" altLang="zh-CN" sz="2000" dirty="0" smtClean="0"/>
              <a:t>introduce more material comparing to Simplified geometry</a:t>
            </a:r>
          </a:p>
          <a:p>
            <a:pPr lvl="1"/>
            <a:r>
              <a:rPr lang="en-US" altLang="zh-CN" sz="2000" dirty="0" smtClean="0"/>
              <a:t>The 10mm absorber has a worse resolution than others</a:t>
            </a:r>
          </a:p>
          <a:p>
            <a:pPr lvl="1"/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rms</a:t>
            </a:r>
            <a:r>
              <a:rPr lang="en-US" altLang="zh-CN" sz="2000" dirty="0" smtClean="0"/>
              <a:t>/mean reflects the leakage for different absorber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71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04800" y="6477000"/>
            <a:ext cx="847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Zuds events for different </a:t>
            </a:r>
            <a:r>
              <a:rPr lang="en-US" altLang="zh-CN" baseline="0" dirty="0"/>
              <a:t>absorber </a:t>
            </a:r>
            <a:r>
              <a:rPr lang="en-US" altLang="zh-CN" baseline="0" dirty="0" smtClean="0"/>
              <a:t>thickness</a:t>
            </a:r>
            <a:endParaRPr lang="zh-CN" altLang="en-US" baseline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3820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Absorber thickness optimization</a:t>
                </a:r>
              </a:p>
              <a:p>
                <a:pPr lvl="1"/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is reconstructed for each Zuds event</a:t>
                </a:r>
              </a:p>
              <a:p>
                <a:pPr lvl="1"/>
                <a:r>
                  <a:rPr lang="en-US" altLang="zh-CN" sz="2400" dirty="0" smtClean="0"/>
                  <a:t>The resolution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as a function of absorber thickness shows that 20mm is a turning point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382000" cy="4602163"/>
              </a:xfrm>
              <a:blipFill rotWithShape="0">
                <a:blip r:embed="rId2"/>
                <a:stretch>
                  <a:fillRect l="-130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09311"/>
            <a:ext cx="3069755" cy="2971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155" y="3577288"/>
            <a:ext cx="3065901" cy="2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04800" y="6477000"/>
                <a:ext cx="8474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baseline="0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baseline="0" dirty="0" smtClean="0"/>
                  <a:t> events for different </a:t>
                </a:r>
                <a:r>
                  <a:rPr lang="en-US" altLang="zh-CN" baseline="0" dirty="0"/>
                  <a:t>absorber </a:t>
                </a:r>
                <a:r>
                  <a:rPr lang="en-US" altLang="zh-CN" baseline="0" dirty="0" smtClean="0"/>
                  <a:t>thickness</a:t>
                </a:r>
                <a:endParaRPr lang="zh-CN" altLang="en-US" baseline="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477000"/>
                <a:ext cx="8474071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3820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Absorber thickness optimization</a:t>
                </a:r>
              </a:p>
              <a:p>
                <a:pPr lvl="1"/>
                <a:r>
                  <a:rPr lang="en-US" altLang="zh-CN" sz="2000" dirty="0" smtClean="0"/>
                  <a:t>The jets in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events have lower energy comparing to the jets in Zuds events</a:t>
                </a:r>
              </a:p>
              <a:p>
                <a:pPr lvl="1"/>
                <a:r>
                  <a:rPr lang="en-US" altLang="zh-CN" sz="2000" dirty="0" smtClean="0"/>
                  <a:t>The Higgs mass is reconstructed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in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sz="2000" dirty="0" smtClean="0"/>
                  <a:t> events</a:t>
                </a:r>
              </a:p>
              <a:p>
                <a:pPr lvl="1"/>
                <a:r>
                  <a:rPr lang="en-US" altLang="zh-CN" sz="2000" dirty="0" smtClean="0"/>
                  <a:t>The boson mass resolution(BMR) as a function of absorber thickness shows 15mm is the turning point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382000" cy="4602163"/>
              </a:xfrm>
              <a:blipFill rotWithShape="0">
                <a:blip r:embed="rId3"/>
                <a:stretch>
                  <a:fillRect l="-130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155" y="3578673"/>
            <a:ext cx="3087723" cy="28983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85" y="3578673"/>
            <a:ext cx="3147085" cy="2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02163"/>
          </a:xfrm>
        </p:spPr>
        <p:txBody>
          <a:bodyPr/>
          <a:lstStyle/>
          <a:p>
            <a:r>
              <a:rPr lang="en-US" altLang="zh-CN" sz="2400" dirty="0"/>
              <a:t>Sampling Layer optimization</a:t>
            </a:r>
          </a:p>
          <a:p>
            <a:pPr lvl="1"/>
            <a:r>
              <a:rPr lang="en-US" altLang="zh-CN" sz="2000" dirty="0" smtClean="0"/>
              <a:t>Total </a:t>
            </a:r>
            <a:r>
              <a:rPr lang="en-US" altLang="zh-CN" sz="2000" dirty="0"/>
              <a:t>absorber thickness is fixed as 800mm and total scintillator thickness is fixed as 120mm</a:t>
            </a:r>
          </a:p>
          <a:p>
            <a:pPr lvl="1"/>
            <a:r>
              <a:rPr lang="en-US" altLang="zh-CN" sz="2000" dirty="0"/>
              <a:t>The thickness of PCB for each layer is 2mm</a:t>
            </a:r>
          </a:p>
          <a:p>
            <a:pPr lvl="1"/>
            <a:r>
              <a:rPr lang="en-US" altLang="zh-CN" sz="2000" dirty="0"/>
              <a:t>The number of sampling layers ranges from 20 to 50</a:t>
            </a:r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799" y="3569731"/>
            <a:ext cx="4107203" cy="29072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1" y="6488668"/>
            <a:ext cx="84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reconstructed energy at different sampling layers</a:t>
            </a:r>
            <a:endParaRPr lang="zh-CN" altLang="en-US" baseline="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90" y="3569732"/>
            <a:ext cx="4060509" cy="29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46237"/>
                <a:ext cx="83820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Sampling layer optimization</a:t>
                </a:r>
              </a:p>
              <a:p>
                <a:pPr lvl="1"/>
                <a:r>
                  <a:rPr lang="en-US" altLang="zh-CN" sz="2000" dirty="0"/>
                  <a:t>The </a:t>
                </a:r>
                <a:r>
                  <a:rPr lang="en-US" altLang="zh-CN" sz="2000" dirty="0" err="1"/>
                  <a:t>linearities</a:t>
                </a:r>
                <a:r>
                  <a:rPr lang="en-US" altLang="zh-CN" sz="2000" dirty="0"/>
                  <a:t> are almost the same for different sampling layers</a:t>
                </a:r>
              </a:p>
              <a:p>
                <a:pPr lvl="1"/>
                <a:r>
                  <a:rPr lang="en-US" altLang="zh-CN" sz="2000" dirty="0"/>
                  <a:t>The </a:t>
                </a:r>
                <a:r>
                  <a:rPr lang="en-US" altLang="zh-CN" sz="2000" dirty="0" err="1"/>
                  <a:t>linearities</a:t>
                </a:r>
                <a:r>
                  <a:rPr lang="en-US" altLang="zh-CN" sz="2000" dirty="0"/>
                  <a:t> are all within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±2%</m:t>
                    </m:r>
                  </m:oMath>
                </a14:m>
                <a:r>
                  <a:rPr lang="en-US" altLang="zh-CN" sz="2000" dirty="0"/>
                  <a:t> for different sampling layers</a:t>
                </a:r>
              </a:p>
              <a:p>
                <a:pPr lvl="1"/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46237"/>
                <a:ext cx="8382000" cy="4602163"/>
              </a:xfrm>
              <a:blipFill rotWithShape="0">
                <a:blip r:embed="rId2"/>
                <a:stretch>
                  <a:fillRect l="-130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82636" y="6260248"/>
            <a:ext cx="84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Linearity at different sampling layers</a:t>
            </a:r>
            <a:endParaRPr lang="zh-CN" altLang="en-US" baseline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6" y="3352800"/>
            <a:ext cx="4235368" cy="29096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004" y="3352800"/>
            <a:ext cx="4241231" cy="29040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009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602163"/>
          </a:xfrm>
        </p:spPr>
        <p:txBody>
          <a:bodyPr/>
          <a:lstStyle/>
          <a:p>
            <a:r>
              <a:rPr lang="en-US" altLang="zh-CN" sz="2800" dirty="0" smtClean="0"/>
              <a:t>Sampling layer optimization</a:t>
            </a:r>
          </a:p>
          <a:p>
            <a:pPr lvl="1"/>
            <a:r>
              <a:rPr lang="en-US" altLang="zh-CN" sz="2400" dirty="0" smtClean="0"/>
              <a:t>More sampling layers have better energy resolution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6" y="3352800"/>
            <a:ext cx="4193378" cy="28859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3735" y="6271739"/>
            <a:ext cx="847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</a:t>
            </a:r>
            <a:r>
              <a:rPr lang="en-US" altLang="zh-CN" baseline="0" dirty="0"/>
              <a:t>resolution</a:t>
            </a:r>
            <a:r>
              <a:rPr lang="en-US" altLang="zh-CN" baseline="0" dirty="0" smtClean="0"/>
              <a:t> at different sampling layers</a:t>
            </a:r>
            <a:endParaRPr lang="zh-CN" altLang="en-US" baseline="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5" y="3352802"/>
            <a:ext cx="4284270" cy="29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46237"/>
                <a:ext cx="83820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Sampling layer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events are reconstructed for different sampling layers</a:t>
                </a:r>
              </a:p>
              <a:p>
                <a:pPr lvl="1"/>
                <a:r>
                  <a:rPr lang="en-US" altLang="zh-CN" sz="2000" dirty="0" smtClean="0"/>
                  <a:t>30 sampling layers can satisfy the 4% BMR requirement but prototype needs 40 sampling layers to fulfill the design target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46237"/>
                <a:ext cx="8382000" cy="4602163"/>
              </a:xfrm>
              <a:blipFill rotWithShape="0">
                <a:blip r:embed="rId2"/>
                <a:stretch>
                  <a:fillRect l="-1309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32" y="3429000"/>
            <a:ext cx="3052216" cy="2890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55" y="3429000"/>
            <a:ext cx="3066062" cy="290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baseline="0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baseline="0" dirty="0" smtClean="0"/>
                  <a:t> events for different sampling layers</a:t>
                </a:r>
                <a:endParaRPr lang="zh-CN" altLang="en-US" baseline="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35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602163"/>
          </a:xfrm>
        </p:spPr>
        <p:txBody>
          <a:bodyPr/>
          <a:lstStyle/>
          <a:p>
            <a:r>
              <a:rPr lang="en-US" altLang="zh-CN" sz="2800" dirty="0" smtClean="0"/>
              <a:t>Merge layer optimization</a:t>
            </a:r>
          </a:p>
          <a:p>
            <a:pPr lvl="1"/>
            <a:r>
              <a:rPr lang="en-US" altLang="zh-CN" sz="2000" dirty="0" smtClean="0"/>
              <a:t>The number of sampling layers is fixed as 40 </a:t>
            </a:r>
          </a:p>
          <a:p>
            <a:pPr lvl="1"/>
            <a:r>
              <a:rPr lang="en-US" altLang="zh-CN" sz="2000" dirty="0" smtClean="0"/>
              <a:t>Combine the hits from adjacent layers to change the longitudinal segmentation without affecting the energy resolution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baseline="0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baseline="0" dirty="0" smtClean="0"/>
                  <a:t> events for different </a:t>
                </a:r>
                <a:r>
                  <a:rPr lang="en-US" altLang="zh-CN" baseline="0" dirty="0"/>
                  <a:t>readout</a:t>
                </a:r>
                <a:r>
                  <a:rPr lang="en-US" altLang="zh-CN" baseline="0" dirty="0" smtClean="0"/>
                  <a:t> layers</a:t>
                </a:r>
                <a:endParaRPr lang="zh-CN" altLang="en-US" baseline="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85" y="3276600"/>
            <a:ext cx="3287755" cy="30890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15" y="3292495"/>
            <a:ext cx="3248585" cy="30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" y="1203599"/>
            <a:ext cx="4102495" cy="282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96" y="1203598"/>
            <a:ext cx="4099524" cy="2829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" y="4060160"/>
            <a:ext cx="4098141" cy="28109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495" y="4047097"/>
            <a:ext cx="4069615" cy="28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r>
              <a:rPr lang="en-US" altLang="zh-CN" sz="2800" dirty="0" smtClean="0"/>
              <a:t>Scintillator thickness optimization</a:t>
            </a:r>
          </a:p>
          <a:p>
            <a:pPr lvl="1"/>
            <a:r>
              <a:rPr lang="en-US" altLang="zh-CN" sz="2000" dirty="0" smtClean="0"/>
              <a:t>40 layers: each layer has 20mm Steel and 2mm PCB</a:t>
            </a:r>
          </a:p>
          <a:p>
            <a:pPr lvl="1"/>
            <a:r>
              <a:rPr lang="en-US" altLang="zh-CN" sz="2000" dirty="0"/>
              <a:t>Scintillator thickness for each layer ranges from 2 to </a:t>
            </a:r>
            <a:r>
              <a:rPr lang="en-US" altLang="zh-CN" sz="2000" dirty="0" smtClean="0"/>
              <a:t>5mm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457201" y="6195536"/>
            <a:ext cx="84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reconstructed energy at different scintillator thickness</a:t>
            </a:r>
            <a:endParaRPr lang="zh-CN" altLang="en-US" baseline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50" y="3276600"/>
            <a:ext cx="4072952" cy="29072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53" y="3276600"/>
            <a:ext cx="4215574" cy="29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46237"/>
                <a:ext cx="86106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Scintillator thickness optimization</a:t>
                </a:r>
              </a:p>
              <a:p>
                <a:pPr lvl="1"/>
                <a:r>
                  <a:rPr lang="en-US" altLang="zh-CN" sz="2000" dirty="0"/>
                  <a:t>The </a:t>
                </a:r>
                <a:r>
                  <a:rPr lang="en-US" altLang="zh-CN" sz="2000" dirty="0" err="1"/>
                  <a:t>linearities</a:t>
                </a:r>
                <a:r>
                  <a:rPr lang="en-US" altLang="zh-CN" sz="2000" dirty="0"/>
                  <a:t> are almost the same for different scintillator thickness</a:t>
                </a:r>
              </a:p>
              <a:p>
                <a:pPr lvl="1"/>
                <a:r>
                  <a:rPr lang="en-US" altLang="zh-CN" sz="2000" dirty="0"/>
                  <a:t>The </a:t>
                </a:r>
                <a:r>
                  <a:rPr lang="en-US" altLang="zh-CN" sz="2000" dirty="0" err="1"/>
                  <a:t>linearities</a:t>
                </a:r>
                <a:r>
                  <a:rPr lang="en-US" altLang="zh-CN" sz="2000" dirty="0"/>
                  <a:t> are all within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±3%</m:t>
                    </m:r>
                  </m:oMath>
                </a14:m>
                <a:r>
                  <a:rPr lang="en-US" altLang="zh-CN" sz="2000" dirty="0"/>
                  <a:t> for different scintillator thickness</a:t>
                </a:r>
              </a:p>
              <a:p>
                <a:pPr lvl="1"/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46237"/>
                <a:ext cx="8610600" cy="4602163"/>
              </a:xfrm>
              <a:blipFill rotWithShape="0">
                <a:blip r:embed="rId2"/>
                <a:stretch>
                  <a:fillRect l="-1274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82636" y="6260248"/>
            <a:ext cx="84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Linearity at different scintillator thickness</a:t>
            </a:r>
            <a:endParaRPr lang="zh-CN" altLang="en-US" baseline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3" y="3341131"/>
            <a:ext cx="4227301" cy="29040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01" y="3341131"/>
            <a:ext cx="4282662" cy="29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602163"/>
          </a:xfrm>
        </p:spPr>
        <p:txBody>
          <a:bodyPr/>
          <a:lstStyle/>
          <a:p>
            <a:r>
              <a:rPr lang="en-US" altLang="zh-CN" sz="2800" dirty="0" smtClean="0"/>
              <a:t>Scintillator thickness optimization</a:t>
            </a:r>
          </a:p>
          <a:p>
            <a:pPr lvl="1"/>
            <a:r>
              <a:rPr lang="en-US" altLang="zh-CN" sz="2400" dirty="0" smtClean="0"/>
              <a:t>Different scintillator thickness doesn’t have much difference on resolution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233735" y="6271739"/>
            <a:ext cx="847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KL </a:t>
            </a:r>
            <a:r>
              <a:rPr lang="en-US" altLang="zh-CN" baseline="0" dirty="0"/>
              <a:t>resolution</a:t>
            </a:r>
            <a:r>
              <a:rPr lang="en-US" altLang="zh-CN" baseline="0" dirty="0" smtClean="0"/>
              <a:t> at different scintillator thickness</a:t>
            </a:r>
            <a:endParaRPr lang="zh-CN" altLang="en-US" baseline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6" y="3200400"/>
            <a:ext cx="4311452" cy="29437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45" y="3241594"/>
            <a:ext cx="4311360" cy="29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46237"/>
                <a:ext cx="86106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Scintillator thickness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events are reconstructed for different scintillator thickness</a:t>
                </a:r>
              </a:p>
              <a:p>
                <a:pPr lvl="1"/>
                <a:r>
                  <a:rPr lang="en-US" altLang="zh-CN" sz="2000" dirty="0" smtClean="0"/>
                  <a:t>The difference of BMR is within 0.1%</a:t>
                </a:r>
              </a:p>
              <a:p>
                <a:pPr lvl="1"/>
                <a:r>
                  <a:rPr lang="en-US" altLang="zh-CN" sz="2000" dirty="0" smtClean="0"/>
                  <a:t>The 3mm scintillator is a reasonable choice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46237"/>
                <a:ext cx="8610600" cy="4602163"/>
              </a:xfrm>
              <a:blipFill rotWithShape="0">
                <a:blip r:embed="rId2"/>
                <a:stretch>
                  <a:fillRect l="-1275"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baseline="0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baseline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altLang="zh-CN" baseline="0" dirty="0" smtClean="0"/>
                  <a:t> events for different scintillator thickness</a:t>
                </a:r>
                <a:endParaRPr lang="zh-CN" altLang="en-US" baseline="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32" y="6324600"/>
                <a:ext cx="611558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74" y="3423502"/>
            <a:ext cx="3097175" cy="28207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349" y="3423502"/>
            <a:ext cx="2958205" cy="28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6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602163"/>
          </a:xfrm>
        </p:spPr>
        <p:txBody>
          <a:bodyPr/>
          <a:lstStyle/>
          <a:p>
            <a:r>
              <a:rPr lang="en-US" altLang="zh-CN" sz="2800" dirty="0" smtClean="0"/>
              <a:t>Cell size optimization</a:t>
            </a:r>
          </a:p>
          <a:p>
            <a:pPr lvl="1"/>
            <a:r>
              <a:rPr lang="en-US" altLang="zh-CN" sz="2000" dirty="0" smtClean="0"/>
              <a:t>Cell size is the key parameter for PFA oriented HCAL</a:t>
            </a:r>
          </a:p>
          <a:p>
            <a:pPr lvl="1"/>
            <a:r>
              <a:rPr lang="en-US" altLang="zh-CN" sz="2000" dirty="0" smtClean="0"/>
              <a:t>Cell size has a strong impact on both detector performance and cost</a:t>
            </a:r>
          </a:p>
          <a:p>
            <a:pPr lvl="1"/>
            <a:r>
              <a:rPr lang="en-US" altLang="zh-CN" sz="2000" dirty="0" smtClean="0"/>
              <a:t>Careful optimization has been done to reconstruction parameter 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1460132" y="6324600"/>
            <a:ext cx="611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Parameter optimization in terms of BMR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49" y="3051175"/>
            <a:ext cx="3466738" cy="3273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3" y="3051174"/>
            <a:ext cx="3492513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0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602163"/>
          </a:xfrm>
        </p:spPr>
        <p:txBody>
          <a:bodyPr/>
          <a:lstStyle/>
          <a:p>
            <a:r>
              <a:rPr lang="en-US" altLang="zh-CN" sz="2800" dirty="0" smtClean="0"/>
              <a:t>Cell size optimization</a:t>
            </a:r>
          </a:p>
          <a:p>
            <a:pPr lvl="1"/>
            <a:r>
              <a:rPr lang="en-US" altLang="zh-CN" sz="2000" dirty="0" smtClean="0"/>
              <a:t>The relation between cell size and BMR has been studied</a:t>
            </a:r>
          </a:p>
          <a:p>
            <a:pPr lvl="1"/>
            <a:r>
              <a:rPr lang="en-US" altLang="zh-CN" sz="2000" dirty="0" smtClean="0"/>
              <a:t>Similar study has been done to CEPC DHCAL as comparison</a:t>
            </a:r>
          </a:p>
          <a:p>
            <a:pPr lvl="1"/>
            <a:r>
              <a:rPr lang="en-US" altLang="zh-CN" sz="2000" dirty="0" smtClean="0"/>
              <a:t>40mm is the final choice for AHCAL prototype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694791" y="6324600"/>
            <a:ext cx="38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CEPC DCHAL(from </a:t>
            </a:r>
            <a:r>
              <a:rPr lang="en-US" altLang="zh-CN" baseline="0" dirty="0" err="1" smtClean="0"/>
              <a:t>Jiechen</a:t>
            </a:r>
            <a:r>
              <a:rPr lang="en-US" altLang="zh-CN" baseline="0" dirty="0" smtClean="0"/>
              <a:t> Jiang)</a:t>
            </a:r>
            <a:endParaRPr lang="zh-CN" altLang="en-US" baseline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1" y="3051174"/>
            <a:ext cx="381755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512348" y="6324600"/>
            <a:ext cx="38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CEPC ACHAL</a:t>
            </a:r>
            <a:r>
              <a:rPr lang="en-US" altLang="zh-CN" baseline="0" dirty="0"/>
              <a:t> </a:t>
            </a:r>
            <a:r>
              <a:rPr lang="en-US" altLang="zh-CN" baseline="0" dirty="0" smtClean="0"/>
              <a:t>cell size vs BMR</a:t>
            </a:r>
            <a:endParaRPr lang="zh-CN" altLang="en-US" baseline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349" y="3051174"/>
            <a:ext cx="3592944" cy="32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3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outlook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 smtClean="0"/>
                  <a:t>Summary</a:t>
                </a:r>
              </a:p>
              <a:p>
                <a:pPr lvl="1"/>
                <a:r>
                  <a:rPr lang="en-US" altLang="zh-CN" sz="2000" dirty="0" smtClean="0"/>
                  <a:t>The final design for the AHCAL prototype</a:t>
                </a:r>
              </a:p>
              <a:p>
                <a:pPr lvl="2"/>
                <a:r>
                  <a:rPr lang="en-US" altLang="zh-CN" sz="16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 smtClean="0"/>
              </a:p>
              <a:p>
                <a:pPr lvl="2"/>
                <a:r>
                  <a:rPr lang="en-US" altLang="zh-CN" sz="1600" dirty="0" smtClean="0"/>
                  <a:t>40 sampling layers</a:t>
                </a:r>
              </a:p>
              <a:p>
                <a:pPr lvl="2"/>
                <a:r>
                  <a:rPr lang="en-US" altLang="zh-CN" sz="1600" dirty="0" smtClean="0"/>
                  <a:t>Each layer: 20mm absorber, 3mm scintillator and 2mm PCB</a:t>
                </a:r>
              </a:p>
              <a:p>
                <a:pPr lvl="2"/>
                <a:r>
                  <a:rPr lang="en-US" altLang="zh-CN" sz="1600" dirty="0" smtClean="0"/>
                  <a:t>Cell  size: 40mm</a:t>
                </a:r>
              </a:p>
              <a:p>
                <a:pPr lvl="1"/>
                <a:r>
                  <a:rPr lang="en-US" altLang="zh-CN" sz="2000" dirty="0" smtClean="0"/>
                  <a:t>The performance for the AHCAL prototype</a:t>
                </a:r>
              </a:p>
              <a:p>
                <a:pPr lvl="2"/>
                <a:r>
                  <a:rPr lang="en-US" altLang="zh-CN" sz="1600" dirty="0"/>
                  <a:t>Linearity: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±1.5%</m:t>
                    </m:r>
                  </m:oMath>
                </a14:m>
                <a:endParaRPr lang="en-US" altLang="zh-CN" sz="1600" dirty="0" smtClean="0"/>
              </a:p>
              <a:p>
                <a:pPr lvl="2"/>
                <a:r>
                  <a:rPr lang="en-US" altLang="zh-CN" sz="1600" dirty="0" smtClean="0"/>
                  <a:t>Resolution: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nary>
                    <m:r>
                      <a:rPr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1600" dirty="0"/>
              </a:p>
              <a:p>
                <a:r>
                  <a:rPr lang="en-US" altLang="zh-CN" sz="2400" dirty="0" smtClean="0"/>
                  <a:t>Outlook</a:t>
                </a:r>
              </a:p>
              <a:p>
                <a:pPr lvl="1"/>
                <a:r>
                  <a:rPr lang="en-US" altLang="zh-CN" sz="2000" dirty="0" smtClean="0"/>
                  <a:t>The prototype will be constructed and tested to verify the design before the end of 2023</a:t>
                </a:r>
              </a:p>
              <a:p>
                <a:pPr lvl="1"/>
                <a:r>
                  <a:rPr lang="en-US" altLang="zh-CN" sz="2000" dirty="0" smtClean="0"/>
                  <a:t>Software work will be going on to improve the detector performance</a:t>
                </a:r>
                <a:endParaRPr lang="en-US" altLang="zh-CN" sz="2000" dirty="0"/>
              </a:p>
              <a:p>
                <a:pPr lvl="2"/>
                <a:endParaRPr lang="en-US" altLang="zh-CN" sz="16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25" r="-74" b="-10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928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r>
              <a:rPr lang="en-US" altLang="zh-CN" dirty="0" smtClean="0"/>
              <a:t>Dynamic Range</a:t>
            </a:r>
          </a:p>
          <a:p>
            <a:pPr lvl="1"/>
            <a:r>
              <a:rPr lang="en-US" altLang="zh-CN" sz="2400" dirty="0" smtClean="0"/>
              <a:t> the SiPM saturation effect could be corrected</a:t>
            </a:r>
          </a:p>
          <a:p>
            <a:pPr lvl="1"/>
            <a:r>
              <a:rPr lang="en-US" altLang="zh-CN" sz="2400" dirty="0" smtClean="0"/>
              <a:t>The dynamic Range wouldn’t be a problem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" y="2945401"/>
            <a:ext cx="4473190" cy="30376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53901"/>
            <a:ext cx="4455072" cy="30294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610" y="5928869"/>
            <a:ext cx="447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max energy deposition in cells for 100GeV pion</a:t>
            </a:r>
            <a:endParaRPr lang="zh-CN" altLang="en-US" baseline="0" dirty="0"/>
          </a:p>
        </p:txBody>
      </p:sp>
      <p:sp>
        <p:nvSpPr>
          <p:cNvPr id="8" name="文本框 7"/>
          <p:cNvSpPr txBox="1"/>
          <p:nvPr/>
        </p:nvSpPr>
        <p:spPr>
          <a:xfrm>
            <a:off x="4495800" y="5983069"/>
            <a:ext cx="4473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resolution using different SiPM after saturation correction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724980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SiPM Simulation</a:t>
            </a:r>
          </a:p>
          <a:p>
            <a:pPr lvl="1"/>
            <a:r>
              <a:rPr lang="en-US" altLang="zh-CN" sz="2400" dirty="0" smtClean="0"/>
              <a:t>NDL 15um SiPM is simulated</a:t>
            </a:r>
          </a:p>
          <a:p>
            <a:pPr lvl="1"/>
            <a:r>
              <a:rPr lang="en-US" altLang="zh-CN" sz="2400" dirty="0" smtClean="0"/>
              <a:t>Cross talk has limited influence on SIPM performance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321" y="3055276"/>
            <a:ext cx="4239573" cy="29611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5121" y="6083111"/>
            <a:ext cx="850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Linearity and resolution w/wo crosstalk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1" y="3049734"/>
            <a:ext cx="4267200" cy="29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2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" y="3352800"/>
            <a:ext cx="4463863" cy="30596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627" y="3352800"/>
            <a:ext cx="4487968" cy="30836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HCAL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341437"/>
            <a:ext cx="8915400" cy="2011363"/>
          </a:xfrm>
        </p:spPr>
        <p:txBody>
          <a:bodyPr/>
          <a:lstStyle/>
          <a:p>
            <a:r>
              <a:rPr lang="en-US" altLang="zh-CN" sz="2400" dirty="0" smtClean="0"/>
              <a:t>Threshold for cells</a:t>
            </a:r>
          </a:p>
          <a:p>
            <a:pPr lvl="1"/>
            <a:r>
              <a:rPr lang="en-US" altLang="zh-CN" sz="2000" dirty="0" smtClean="0"/>
              <a:t>20mm absorber geometry with different threshold for cells </a:t>
            </a:r>
          </a:p>
          <a:p>
            <a:pPr lvl="1"/>
            <a:r>
              <a:rPr lang="en-US" altLang="zh-CN" sz="2000" dirty="0"/>
              <a:t>It’s a </a:t>
            </a:r>
            <a:r>
              <a:rPr lang="en-US" altLang="zh-CN" sz="2000" dirty="0" err="1" smtClean="0"/>
              <a:t>nonnegligible</a:t>
            </a:r>
            <a:r>
              <a:rPr lang="en-US" altLang="zh-CN" sz="2000" dirty="0" smtClean="0"/>
              <a:t> parameter in terms of resolution</a:t>
            </a:r>
          </a:p>
          <a:p>
            <a:pPr lvl="1"/>
            <a:r>
              <a:rPr lang="en-US" altLang="zh-CN" sz="2000" dirty="0" smtClean="0"/>
              <a:t>It has a strong correlation with scintillator and SiPM</a:t>
            </a:r>
          </a:p>
          <a:p>
            <a:pPr lvl="1"/>
            <a:r>
              <a:rPr lang="en-US" altLang="zh-CN" sz="2000" dirty="0" smtClean="0"/>
              <a:t>0.5MIP threshold is applied in the following simulation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76763" y="6412468"/>
            <a:ext cx="44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deposition for 100GeV KL</a:t>
            </a:r>
            <a:endParaRPr lang="zh-CN" altLang="en-US" baseline="0" dirty="0"/>
          </a:p>
        </p:txBody>
      </p:sp>
      <p:sp>
        <p:nvSpPr>
          <p:cNvPr id="10" name="文本框 9"/>
          <p:cNvSpPr txBox="1"/>
          <p:nvPr/>
        </p:nvSpPr>
        <p:spPr>
          <a:xfrm>
            <a:off x="4540627" y="6412468"/>
            <a:ext cx="44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 for different threshold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12805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AHCAL Simulation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3065901" cy="28997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2600" y="1752600"/>
            <a:ext cx="291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0" dirty="0" smtClean="0">
                <a:solidFill>
                  <a:srgbClr val="FF0000"/>
                </a:solidFill>
              </a:rPr>
              <a:t>Absorber thickness</a:t>
            </a:r>
            <a:endParaRPr lang="zh-CN" altLang="en-US" sz="1600" b="1" baseline="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01" y="1066800"/>
            <a:ext cx="3041023" cy="28997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966512"/>
            <a:ext cx="3066062" cy="29010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00600" y="2521002"/>
            <a:ext cx="251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0" dirty="0">
                <a:solidFill>
                  <a:srgbClr val="FF0000"/>
                </a:solidFill>
              </a:rPr>
              <a:t>scintillator</a:t>
            </a:r>
            <a:r>
              <a:rPr lang="en-US" altLang="zh-CN" sz="1600" b="1" baseline="0" dirty="0" smtClean="0">
                <a:solidFill>
                  <a:srgbClr val="FF0000"/>
                </a:solidFill>
              </a:rPr>
              <a:t> thickness</a:t>
            </a:r>
            <a:endParaRPr lang="zh-CN" altLang="en-US" sz="1600" b="1" baseline="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9624" y="4565637"/>
            <a:ext cx="251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0" dirty="0" smtClean="0">
                <a:solidFill>
                  <a:srgbClr val="FF0000"/>
                </a:solidFill>
              </a:rPr>
              <a:t>sampling layers</a:t>
            </a:r>
            <a:endParaRPr lang="zh-CN" altLang="en-US" sz="1600" b="1" baseline="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30" y="3966511"/>
            <a:ext cx="3222910" cy="29362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22359" y="4619634"/>
            <a:ext cx="251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0" dirty="0" smtClean="0">
                <a:solidFill>
                  <a:srgbClr val="FF0000"/>
                </a:solidFill>
              </a:rPr>
              <a:t>Cell size</a:t>
            </a:r>
            <a:endParaRPr lang="zh-CN" altLang="en-US" sz="1600" b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6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 prototype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37338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76200" y="1371600"/>
            <a:ext cx="89154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aseline="0" dirty="0" smtClean="0"/>
              <a:t>Threshold for cells</a:t>
            </a:r>
          </a:p>
          <a:p>
            <a:pPr lvl="1"/>
            <a:r>
              <a:rPr lang="en-US" altLang="zh-CN" sz="2400" baseline="0" dirty="0" smtClean="0"/>
              <a:t>This parameter is a bridge between software and hardware</a:t>
            </a:r>
          </a:p>
          <a:p>
            <a:pPr lvl="1"/>
            <a:r>
              <a:rPr lang="en-US" altLang="zh-CN" sz="2400" baseline="0" dirty="0" smtClean="0"/>
              <a:t>0.5MIP isn’t a perfect value but it’s acceptable for present hardware and software settings</a:t>
            </a:r>
          </a:p>
        </p:txBody>
      </p:sp>
    </p:spTree>
    <p:extLst>
      <p:ext uri="{BB962C8B-B14F-4D97-AF65-F5344CB8AC3E}">
        <p14:creationId xmlns:p14="http://schemas.microsoft.com/office/powerpoint/2010/main" val="873983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HCAL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2011363"/>
          </a:xfrm>
        </p:spPr>
        <p:txBody>
          <a:bodyPr/>
          <a:lstStyle/>
          <a:p>
            <a:r>
              <a:rPr lang="en-US" altLang="zh-CN" sz="2800" dirty="0" smtClean="0"/>
              <a:t>Comparison with different absorber thickness</a:t>
            </a:r>
          </a:p>
          <a:p>
            <a:pPr lvl="1"/>
            <a:r>
              <a:rPr lang="en-US" altLang="zh-CN" sz="2400" dirty="0" smtClean="0"/>
              <a:t>With leakage cut</a:t>
            </a:r>
          </a:p>
          <a:p>
            <a:pPr lvl="1"/>
            <a:r>
              <a:rPr lang="en-US" altLang="zh-CN" sz="2400" dirty="0" smtClean="0"/>
              <a:t>So what should be the principle for leakage cut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1076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Resolution for different absorber(40 Layer) after leakage cut</a:t>
            </a:r>
            <a:endParaRPr lang="zh-CN" altLang="en-US" baseline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1" y="3127366"/>
            <a:ext cx="4379925" cy="2980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36" y="3127363"/>
            <a:ext cx="4496345" cy="30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1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ee</a:t>
                </a:r>
                <a:r>
                  <a:rPr lang="en-US" altLang="zh-CN" dirty="0"/>
                  <a:t>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reconstructed by  the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 jets</a:t>
                </a:r>
              </a:p>
              <a:p>
                <a:r>
                  <a:rPr lang="en-US" altLang="zh-CN" sz="2400" dirty="0" smtClean="0"/>
                  <a:t>Crystal ball function is used for fitting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0">
                <a:blip r:embed="rId3"/>
                <a:stretch>
                  <a:fillRect l="-1111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" y="2483923"/>
            <a:ext cx="3988593" cy="37613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2483923"/>
            <a:ext cx="4040462" cy="37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9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ee-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1800" dirty="0" smtClean="0"/>
                  <a:t>Resolution1</a:t>
                </a:r>
                <a:r>
                  <a:rPr lang="en-US" altLang="zh-CN" sz="1800" dirty="0"/>
                  <a:t>: fit sigma/peak</a:t>
                </a:r>
              </a:p>
              <a:p>
                <a:pPr lvl="1"/>
                <a:r>
                  <a:rPr lang="en-US" altLang="zh-CN" sz="1800" dirty="0"/>
                  <a:t>Resolution2: histogram </a:t>
                </a:r>
                <a:r>
                  <a:rPr lang="en-US" altLang="zh-CN" sz="1800" dirty="0" err="1"/>
                  <a:t>rms</a:t>
                </a:r>
                <a:r>
                  <a:rPr lang="en-US" altLang="zh-CN" sz="1800" dirty="0"/>
                  <a:t>/peak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280" y="2851881"/>
            <a:ext cx="5065427" cy="33933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68" y="2851881"/>
            <a:ext cx="3616412" cy="33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3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4057"/>
                <a:ext cx="4885849" cy="4649543"/>
              </a:xfrm>
            </p:spPr>
            <p:txBody>
              <a:bodyPr/>
              <a:lstStyle/>
              <a:p>
                <a:r>
                  <a:rPr lang="en-US" altLang="zh-CN" sz="1800" dirty="0" smtClean="0"/>
                  <a:t>Absorber is 25mm for each layer</a:t>
                </a:r>
              </a:p>
              <a:p>
                <a:r>
                  <a:rPr lang="en-US" altLang="zh-CN" sz="1800" dirty="0" smtClean="0"/>
                  <a:t>KL determines HCAL calibration constant</a:t>
                </a:r>
              </a:p>
              <a:p>
                <a:pPr lvl="1"/>
                <a:r>
                  <a:rPr lang="en-US" altLang="zh-CN" sz="1400" dirty="0" smtClean="0"/>
                  <a:t>KL energy ranges from 10 – 100GeV</a:t>
                </a:r>
              </a:p>
              <a:p>
                <a:pPr lvl="1"/>
                <a:r>
                  <a:rPr lang="en-US" altLang="zh-CN" sz="1400" dirty="0" smtClean="0"/>
                  <a:t>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 smtClean="0"/>
                  <a:t> method</a:t>
                </a:r>
              </a:p>
              <a:p>
                <a:pPr lvl="1"/>
                <a:r>
                  <a:rPr lang="en-US" altLang="zh-CN" sz="1400" dirty="0" smtClean="0"/>
                  <a:t>This constant doesn’t suit all kinds of hadrons</a:t>
                </a:r>
              </a:p>
              <a:p>
                <a:r>
                  <a:rPr lang="en-US" altLang="zh-CN" sz="1800" dirty="0" smtClean="0"/>
                  <a:t>Scan HCAL constant in </a:t>
                </a:r>
                <a:r>
                  <a:rPr lang="en-US" altLang="zh-CN" sz="1800" dirty="0"/>
                  <a:t>ee-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800" dirty="0" smtClean="0"/>
                  <a:t> events</a:t>
                </a:r>
              </a:p>
              <a:p>
                <a:pPr lvl="1"/>
                <a:r>
                  <a:rPr lang="en-US" altLang="zh-CN" sz="1400" dirty="0" smtClean="0"/>
                  <a:t>hadron response is more than KL response</a:t>
                </a:r>
              </a:p>
              <a:p>
                <a:pPr lvl="1"/>
                <a:r>
                  <a:rPr lang="en-US" altLang="zh-CN" sz="1400" dirty="0" smtClean="0"/>
                  <a:t>Optimize HCAL constant to correct this effect</a:t>
                </a:r>
              </a:p>
              <a:p>
                <a:pPr lvl="1"/>
                <a:endParaRPr lang="en-US" altLang="zh-CN" sz="1600" dirty="0" smtClean="0"/>
              </a:p>
              <a:p>
                <a:pPr marL="914400" lvl="2" indent="0">
                  <a:buNone/>
                </a:pPr>
                <a:r>
                  <a:rPr lang="en-US" altLang="zh-CN" sz="1200" dirty="0" smtClean="0"/>
                  <a:t> 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4057"/>
                <a:ext cx="4885849" cy="4649543"/>
              </a:xfrm>
              <a:blipFill rotWithShape="0">
                <a:blip r:embed="rId2"/>
                <a:stretch>
                  <a:fillRect l="-749" t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19420"/>
            <a:ext cx="3115151" cy="2909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29177"/>
            <a:ext cx="3115150" cy="29288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929177"/>
            <a:ext cx="3224605" cy="29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4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ee-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70037"/>
                <a:ext cx="4812755" cy="4602163"/>
              </a:xfrm>
            </p:spPr>
            <p:txBody>
              <a:bodyPr/>
              <a:lstStyle/>
              <a:p>
                <a:r>
                  <a:rPr lang="en-US" altLang="zh-CN" sz="2400" dirty="0"/>
                  <a:t>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000" dirty="0" smtClean="0"/>
                  <a:t>After HCAL constant optimization</a:t>
                </a:r>
                <a:endParaRPr lang="en-US" altLang="zh-CN" sz="2000" dirty="0"/>
              </a:p>
              <a:p>
                <a:pPr lvl="1"/>
                <a:r>
                  <a:rPr lang="en-US" altLang="zh-CN" sz="2000" dirty="0"/>
                  <a:t>Resolution1: fit sigma/peak</a:t>
                </a:r>
              </a:p>
              <a:p>
                <a:pPr lvl="1"/>
                <a:r>
                  <a:rPr lang="en-US" altLang="zh-CN" sz="2000" dirty="0"/>
                  <a:t>Resolution2: histogram </a:t>
                </a:r>
                <a:r>
                  <a:rPr lang="en-US" altLang="zh-CN" sz="2000" dirty="0" err="1"/>
                  <a:t>rms</a:t>
                </a:r>
                <a:r>
                  <a:rPr lang="en-US" altLang="zh-CN" sz="2000" dirty="0"/>
                  <a:t>/peak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70037"/>
                <a:ext cx="4812755" cy="4602163"/>
              </a:xfrm>
              <a:blipFill rotWithShape="0">
                <a:blip r:embed="rId3"/>
                <a:stretch>
                  <a:fillRect l="-1774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55" y="1066800"/>
            <a:ext cx="3112045" cy="2897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54" y="3947597"/>
            <a:ext cx="3112045" cy="2915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29" y="3947596"/>
            <a:ext cx="4330624" cy="29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2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ee</a:t>
                </a:r>
                <a:r>
                  <a:rPr lang="en-US" altLang="zh-CN" dirty="0"/>
                  <a:t>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reconstructed by  the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 jets</a:t>
                </a:r>
              </a:p>
              <a:p>
                <a:r>
                  <a:rPr lang="en-US" altLang="zh-CN" sz="2400" dirty="0" smtClean="0"/>
                  <a:t>Crystal ball function is used for fitting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0">
                <a:blip r:embed="rId3"/>
                <a:stretch>
                  <a:fillRect l="-1111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" y="2483923"/>
            <a:ext cx="3988593" cy="37613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2483923"/>
            <a:ext cx="4040462" cy="37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1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ee-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1800" dirty="0" smtClean="0"/>
                  <a:t>Resolution1</a:t>
                </a:r>
                <a:r>
                  <a:rPr lang="en-US" altLang="zh-CN" sz="1800" dirty="0"/>
                  <a:t>: fit sigma/peak</a:t>
                </a:r>
              </a:p>
              <a:p>
                <a:pPr lvl="1"/>
                <a:r>
                  <a:rPr lang="en-US" altLang="zh-CN" sz="1800" dirty="0"/>
                  <a:t>Resolution2: histogram </a:t>
                </a:r>
                <a:r>
                  <a:rPr lang="en-US" altLang="zh-CN" sz="1800" dirty="0" err="1"/>
                  <a:t>rms</a:t>
                </a:r>
                <a:r>
                  <a:rPr lang="en-US" altLang="zh-CN" sz="1800" dirty="0"/>
                  <a:t>/peak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280" y="2851881"/>
            <a:ext cx="5065427" cy="33933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68" y="2851881"/>
            <a:ext cx="3616412" cy="33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4057"/>
                <a:ext cx="4885849" cy="4649543"/>
              </a:xfrm>
            </p:spPr>
            <p:txBody>
              <a:bodyPr/>
              <a:lstStyle/>
              <a:p>
                <a:r>
                  <a:rPr lang="en-US" altLang="zh-CN" sz="1800" dirty="0" smtClean="0"/>
                  <a:t>Absorber is 25mm for each layer</a:t>
                </a:r>
              </a:p>
              <a:p>
                <a:r>
                  <a:rPr lang="en-US" altLang="zh-CN" sz="1800" dirty="0" smtClean="0"/>
                  <a:t>KL determines HCAL calibration constant</a:t>
                </a:r>
              </a:p>
              <a:p>
                <a:pPr lvl="1"/>
                <a:r>
                  <a:rPr lang="en-US" altLang="zh-CN" sz="1400" dirty="0" smtClean="0"/>
                  <a:t>KL energy ranges from 10 – 100GeV</a:t>
                </a:r>
              </a:p>
              <a:p>
                <a:pPr lvl="1"/>
                <a:r>
                  <a:rPr lang="en-US" altLang="zh-CN" sz="1400" dirty="0" smtClean="0"/>
                  <a:t>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 smtClean="0"/>
                  <a:t> method</a:t>
                </a:r>
              </a:p>
              <a:p>
                <a:pPr lvl="1"/>
                <a:r>
                  <a:rPr lang="en-US" altLang="zh-CN" sz="1400" dirty="0" smtClean="0"/>
                  <a:t>This constant doesn’t suit all kinds of hadrons</a:t>
                </a:r>
              </a:p>
              <a:p>
                <a:r>
                  <a:rPr lang="en-US" altLang="zh-CN" sz="1800" dirty="0" smtClean="0"/>
                  <a:t>Scan HCAL constant in </a:t>
                </a:r>
                <a:r>
                  <a:rPr lang="en-US" altLang="zh-CN" sz="1800" dirty="0"/>
                  <a:t>ee-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800" dirty="0" smtClean="0"/>
                  <a:t> events</a:t>
                </a:r>
              </a:p>
              <a:p>
                <a:pPr lvl="1"/>
                <a:r>
                  <a:rPr lang="en-US" altLang="zh-CN" sz="1400" dirty="0" smtClean="0"/>
                  <a:t>hadron response is more than KL response</a:t>
                </a:r>
              </a:p>
              <a:p>
                <a:pPr lvl="1"/>
                <a:r>
                  <a:rPr lang="en-US" altLang="zh-CN" sz="1400" dirty="0" smtClean="0"/>
                  <a:t>Optimize HCAL constant to correct this effect</a:t>
                </a:r>
              </a:p>
              <a:p>
                <a:pPr lvl="1"/>
                <a:endParaRPr lang="en-US" altLang="zh-CN" sz="1600" dirty="0" smtClean="0"/>
              </a:p>
              <a:p>
                <a:pPr marL="914400" lvl="2" indent="0">
                  <a:buNone/>
                </a:pPr>
                <a:r>
                  <a:rPr lang="en-US" altLang="zh-CN" sz="1200" dirty="0" smtClean="0"/>
                  <a:t> 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4057"/>
                <a:ext cx="4885849" cy="4649543"/>
              </a:xfrm>
              <a:blipFill rotWithShape="0">
                <a:blip r:embed="rId2"/>
                <a:stretch>
                  <a:fillRect l="-749" t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19420"/>
            <a:ext cx="3115151" cy="2909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29177"/>
            <a:ext cx="3115150" cy="29288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929177"/>
            <a:ext cx="3224605" cy="29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ee-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events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70037"/>
                <a:ext cx="4812755" cy="4602163"/>
              </a:xfrm>
            </p:spPr>
            <p:txBody>
              <a:bodyPr/>
              <a:lstStyle/>
              <a:p>
                <a:r>
                  <a:rPr lang="en-US" altLang="zh-CN" sz="2400" dirty="0"/>
                  <a:t>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𝑣𝑖𝑠𝑖𝑏𝑙𝑒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000" dirty="0" smtClean="0"/>
                  <a:t>After HCAL constant optimization</a:t>
                </a:r>
                <a:endParaRPr lang="en-US" altLang="zh-CN" sz="2000" dirty="0"/>
              </a:p>
              <a:p>
                <a:pPr lvl="1"/>
                <a:r>
                  <a:rPr lang="en-US" altLang="zh-CN" sz="2000" dirty="0"/>
                  <a:t>Resolution1: fit sigma/peak</a:t>
                </a:r>
              </a:p>
              <a:p>
                <a:pPr lvl="1"/>
                <a:r>
                  <a:rPr lang="en-US" altLang="zh-CN" sz="2000" dirty="0"/>
                  <a:t>Resolution2: histogram </a:t>
                </a:r>
                <a:r>
                  <a:rPr lang="en-US" altLang="zh-CN" sz="2000" dirty="0" err="1"/>
                  <a:t>rms</a:t>
                </a:r>
                <a:r>
                  <a:rPr lang="en-US" altLang="zh-CN" sz="2000" dirty="0"/>
                  <a:t>/peak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70037"/>
                <a:ext cx="4812755" cy="4602163"/>
              </a:xfrm>
              <a:blipFill rotWithShape="0">
                <a:blip r:embed="rId3"/>
                <a:stretch>
                  <a:fillRect l="-1774" t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55" y="1066800"/>
            <a:ext cx="3112045" cy="2897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54" y="3947597"/>
            <a:ext cx="3112045" cy="2915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29" y="3947596"/>
            <a:ext cx="4330624" cy="29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4" y="3520042"/>
            <a:ext cx="4352330" cy="29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design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406" y="1036637"/>
                <a:ext cx="9099594" cy="2011363"/>
              </a:xfrm>
            </p:spPr>
            <p:txBody>
              <a:bodyPr/>
              <a:lstStyle/>
              <a:p>
                <a:pPr lvl="1"/>
                <a:r>
                  <a:rPr lang="en-US" altLang="zh-CN" sz="2400" dirty="0" smtClean="0"/>
                  <a:t>Prototype design and  performance</a:t>
                </a:r>
              </a:p>
              <a:p>
                <a:pPr lvl="2"/>
                <a:r>
                  <a:rPr lang="en-US" altLang="zh-CN" sz="2000" dirty="0"/>
                  <a:t>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lvl="2"/>
                <a:r>
                  <a:rPr lang="en-US" altLang="zh-CN" sz="2000" dirty="0"/>
                  <a:t>40 layers: each layer has 20mm steel,3mm scintillator and 2mm PCB</a:t>
                </a:r>
              </a:p>
              <a:p>
                <a:pPr lvl="2"/>
                <a:r>
                  <a:rPr lang="en-US" altLang="zh-CN" sz="2000" dirty="0"/>
                  <a:t>Cell size:40mm</a:t>
                </a:r>
              </a:p>
              <a:p>
                <a:pPr lvl="2"/>
                <a:r>
                  <a:rPr lang="en-US" altLang="zh-CN" sz="2000" dirty="0"/>
                  <a:t>Linearity</a:t>
                </a:r>
                <a:r>
                  <a:rPr lang="en-US" altLang="zh-CN" sz="2000" dirty="0" smtClean="0"/>
                  <a:t>: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dirty="0"/>
              </a:p>
              <a:p>
                <a:pPr lvl="2"/>
                <a:r>
                  <a:rPr lang="en-US" altLang="zh-CN" sz="2000" dirty="0"/>
                  <a:t>Resolution</a:t>
                </a:r>
                <a:r>
                  <a:rPr lang="en-US" altLang="zh-CN" sz="2000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nary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dirty="0"/>
              </a:p>
              <a:p>
                <a:pPr lvl="2"/>
                <a:endParaRPr lang="en-US" altLang="zh-CN" sz="2000" dirty="0"/>
              </a:p>
              <a:p>
                <a:pPr lvl="2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06" y="1036637"/>
                <a:ext cx="9099594" cy="2011363"/>
              </a:xfrm>
              <a:blipFill rotWithShape="0">
                <a:blip r:embed="rId3"/>
                <a:stretch>
                  <a:fillRect t="-2121" r="-536" b="-2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4886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/>
              <a:t>Linearity and resolution for HCAL prototype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6" y="3520042"/>
            <a:ext cx="4109832" cy="29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3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602163"/>
          </a:xfrm>
        </p:spPr>
        <p:txBody>
          <a:bodyPr/>
          <a:lstStyle/>
          <a:p>
            <a:r>
              <a:rPr lang="en-US" altLang="zh-CN" sz="2800" dirty="0" smtClean="0"/>
              <a:t>Cell size optimization</a:t>
            </a:r>
          </a:p>
          <a:p>
            <a:pPr lvl="1"/>
            <a:r>
              <a:rPr lang="en-US" altLang="zh-CN" sz="2000" dirty="0" smtClean="0"/>
              <a:t>The relation between cell size and BMR has been studied</a:t>
            </a:r>
          </a:p>
          <a:p>
            <a:pPr lvl="1"/>
            <a:r>
              <a:rPr lang="en-US" altLang="zh-CN" sz="2000" dirty="0" smtClean="0"/>
              <a:t>Similar study has been done to CEPC DHCAL as comparison</a:t>
            </a:r>
          </a:p>
          <a:p>
            <a:pPr lvl="1"/>
            <a:r>
              <a:rPr lang="en-US" altLang="zh-CN" sz="2000" dirty="0" smtClean="0"/>
              <a:t>40mm is the final choice for AHCAL prototype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AHCAL optimization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50</a:t>
            </a:fld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694791" y="6324600"/>
            <a:ext cx="38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CEPC DCHAL(from </a:t>
            </a:r>
            <a:r>
              <a:rPr lang="en-US" altLang="zh-CN" baseline="0" dirty="0" err="1" smtClean="0"/>
              <a:t>Jiechen</a:t>
            </a:r>
            <a:r>
              <a:rPr lang="en-US" altLang="zh-CN" baseline="0" dirty="0" smtClean="0"/>
              <a:t> Jiang)</a:t>
            </a:r>
            <a:endParaRPr lang="zh-CN" altLang="en-US" baseline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1" y="3051174"/>
            <a:ext cx="381755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48" y="3051173"/>
            <a:ext cx="3385232" cy="32734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12348" y="6324600"/>
            <a:ext cx="381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CEPC ACHAL</a:t>
            </a:r>
            <a:r>
              <a:rPr lang="en-US" altLang="zh-CN" baseline="0" dirty="0"/>
              <a:t> </a:t>
            </a:r>
            <a:r>
              <a:rPr lang="en-US" altLang="zh-CN" baseline="0" dirty="0" smtClean="0"/>
              <a:t>cell size vs BMR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919121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 for 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02163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Absorber thickness-linearity</a:t>
                </a:r>
              </a:p>
              <a:p>
                <a:pPr lvl="1"/>
                <a:r>
                  <a:rPr lang="en-US" altLang="zh-CN" sz="2000" dirty="0" smtClean="0"/>
                  <a:t>KL</a:t>
                </a:r>
              </a:p>
              <a:p>
                <a:pPr lvl="1"/>
                <a:r>
                  <a:rPr lang="en-US" altLang="zh-CN" sz="2000" dirty="0" err="1" smtClean="0"/>
                  <a:t>ee</a:t>
                </a:r>
                <a:r>
                  <a:rPr lang="en-US" altLang="zh-CN" sz="2000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 dirty="0" smtClean="0"/>
              </a:p>
              <a:p>
                <a:r>
                  <a:rPr lang="en-US" altLang="zh-CN" sz="2400" dirty="0" smtClean="0"/>
                  <a:t>Sampling Layer-hadron resolution</a:t>
                </a:r>
              </a:p>
              <a:p>
                <a:pPr lvl="1"/>
                <a:r>
                  <a:rPr lang="en-US" altLang="zh-CN" sz="2000" dirty="0" smtClean="0"/>
                  <a:t>KL</a:t>
                </a:r>
              </a:p>
              <a:p>
                <a:pPr lvl="1"/>
                <a:r>
                  <a:rPr lang="en-US" altLang="zh-CN" sz="2000" dirty="0" err="1" smtClean="0"/>
                  <a:t>nnH</a:t>
                </a:r>
                <a:r>
                  <a:rPr lang="en-US" altLang="zh-CN" sz="2000" dirty="0" smtClean="0"/>
                  <a:t>-gg</a:t>
                </a:r>
              </a:p>
              <a:p>
                <a:pPr lvl="1"/>
                <a:r>
                  <a:rPr lang="en-US" altLang="zh-CN" sz="2000" dirty="0" smtClean="0"/>
                  <a:t>Readout layer for </a:t>
                </a:r>
                <a:r>
                  <a:rPr lang="en-US" altLang="zh-CN" sz="2000" dirty="0" err="1" smtClean="0"/>
                  <a:t>nnH</a:t>
                </a:r>
                <a:r>
                  <a:rPr lang="en-US" altLang="zh-CN" sz="2000" dirty="0" smtClean="0"/>
                  <a:t>-gg-PFA separation power</a:t>
                </a:r>
              </a:p>
              <a:p>
                <a:r>
                  <a:rPr lang="en-US" altLang="zh-CN" sz="2400" dirty="0" smtClean="0"/>
                  <a:t>Sensor thickness-hadron resolution</a:t>
                </a:r>
              </a:p>
              <a:p>
                <a:pPr lvl="1"/>
                <a:r>
                  <a:rPr lang="en-US" altLang="zh-CN" sz="2000" dirty="0" smtClean="0"/>
                  <a:t>KL</a:t>
                </a:r>
              </a:p>
              <a:p>
                <a:pPr lvl="1"/>
                <a:r>
                  <a:rPr lang="en-US" altLang="zh-CN" sz="2000" dirty="0" err="1" smtClean="0"/>
                  <a:t>nnH</a:t>
                </a:r>
                <a:r>
                  <a:rPr lang="en-US" altLang="zh-CN" sz="2000" dirty="0" smtClean="0"/>
                  <a:t>-gg</a:t>
                </a:r>
              </a:p>
              <a:p>
                <a:r>
                  <a:rPr lang="en-US" altLang="zh-CN" sz="2400" dirty="0" smtClean="0"/>
                  <a:t>Sensor size-PFA separation power</a:t>
                </a:r>
              </a:p>
              <a:p>
                <a:pPr lvl="1"/>
                <a:r>
                  <a:rPr lang="en-US" altLang="zh-CN" sz="2000" dirty="0" err="1" smtClean="0"/>
                  <a:t>nnH</a:t>
                </a:r>
                <a:r>
                  <a:rPr lang="en-US" altLang="zh-CN" sz="2000" dirty="0" smtClean="0"/>
                  <a:t>-gg</a:t>
                </a:r>
              </a:p>
              <a:p>
                <a:pPr lvl="1"/>
                <a:r>
                  <a:rPr lang="en-US" altLang="zh-CN" sz="2000" dirty="0" smtClean="0"/>
                  <a:t>Different kinds of readout mode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02163"/>
              </a:xfrm>
              <a:blipFill rotWithShape="0">
                <a:blip r:embed="rId2"/>
                <a:stretch>
                  <a:fillRect l="-963" t="-927" b="-12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51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328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schedule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25" y="1524000"/>
            <a:ext cx="9144000" cy="4602163"/>
          </a:xfrm>
        </p:spPr>
        <p:txBody>
          <a:bodyPr/>
          <a:lstStyle/>
          <a:p>
            <a:pPr lvl="1"/>
            <a:r>
              <a:rPr lang="en-US" altLang="zh-CN" sz="2400" dirty="0" smtClean="0"/>
              <a:t>Scintillators will be ready in July</a:t>
            </a:r>
          </a:p>
          <a:p>
            <a:pPr lvl="1"/>
            <a:r>
              <a:rPr lang="en-US" altLang="zh-CN" sz="2400" dirty="0" smtClean="0"/>
              <a:t>40 layers of HBU will be produced this year</a:t>
            </a:r>
          </a:p>
          <a:p>
            <a:pPr lvl="1"/>
            <a:r>
              <a:rPr lang="en-US" altLang="zh-CN" sz="2400" dirty="0" smtClean="0"/>
              <a:t>Mechanics are planned to be finished in February next year</a:t>
            </a:r>
          </a:p>
          <a:p>
            <a:pPr lvl="1"/>
            <a:r>
              <a:rPr lang="en-US" altLang="zh-CN" sz="2400" dirty="0" smtClean="0"/>
              <a:t>Prototype construction will be finished 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 first half of next year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" y="3825081"/>
            <a:ext cx="915790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smtClean="0"/>
              <a:t>Back 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180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9" y="3432175"/>
            <a:ext cx="4449326" cy="296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86" y="3432175"/>
            <a:ext cx="4456514" cy="2968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65237"/>
                <a:ext cx="8991600" cy="46021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Simulation Setup</a:t>
                </a:r>
              </a:p>
              <a:p>
                <a:pPr lvl="1"/>
                <a:r>
                  <a:rPr lang="en-US" altLang="zh-CN" sz="2000" dirty="0" smtClean="0"/>
                  <a:t>CEPC Simplified Geometry</a:t>
                </a:r>
              </a:p>
              <a:p>
                <a:pPr lvl="1"/>
                <a:r>
                  <a:rPr lang="en-US" altLang="zh-CN" sz="2000" dirty="0"/>
                  <a:t>Prototype Transverse size: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40 layers: each layer has 20mm steel,3mm scintillator and 2mm PCB</a:t>
                </a:r>
              </a:p>
              <a:p>
                <a:pPr lvl="1"/>
                <a:r>
                  <a:rPr lang="en-US" altLang="zh-CN" sz="2000" dirty="0" smtClean="0"/>
                  <a:t>Incident particle: </a:t>
                </a:r>
                <a:r>
                  <a:rPr lang="en-US" altLang="zh-CN" sz="2000" dirty="0" err="1" smtClean="0"/>
                  <a:t>Klong</a:t>
                </a:r>
                <a:r>
                  <a:rPr lang="en-US" altLang="zh-CN" sz="2000" dirty="0" smtClean="0"/>
                  <a:t> with energy from 10GeV to 80GeV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65237"/>
                <a:ext cx="8991600" cy="4602163"/>
              </a:xfrm>
              <a:blipFill rotWithShape="0">
                <a:blip r:embed="rId4"/>
                <a:stretch>
                  <a:fillRect l="-1220" t="-1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Energy deposition for 10GeV and 80GeV KL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0343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4" y="3443842"/>
            <a:ext cx="4352330" cy="29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5237"/>
                <a:ext cx="8229600" cy="2011363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Analysis</a:t>
                </a:r>
              </a:p>
              <a:p>
                <a:pPr lvl="1"/>
                <a:r>
                  <a:rPr lang="en-US" altLang="zh-CN" sz="2400" dirty="0" smtClean="0"/>
                  <a:t>Fit by double side crystal ball function</a:t>
                </a:r>
              </a:p>
              <a:p>
                <a:pPr lvl="1"/>
                <a:r>
                  <a:rPr lang="en-US" altLang="zh-CN" sz="2400" dirty="0" smtClean="0"/>
                  <a:t>Energy resolution as a function of incident particle’s energy is described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5237"/>
                <a:ext cx="8229600" cy="2011363"/>
              </a:xfrm>
              <a:blipFill rotWithShape="0">
                <a:blip r:embed="rId3"/>
                <a:stretch>
                  <a:fillRect l="-1333" t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8FB-823F-4E3F-A370-72AA0734D5B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406" y="6412468"/>
            <a:ext cx="89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 smtClean="0"/>
              <a:t>Linearity and resolution for HCAL prototype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6" y="3443842"/>
            <a:ext cx="4109832" cy="29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41331</TotalTime>
  <Words>1371</Words>
  <Application>Microsoft Office PowerPoint</Application>
  <PresentationFormat>全屏显示(4:3)</PresentationFormat>
  <Paragraphs>367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6" baseType="lpstr">
      <vt:lpstr>等线</vt:lpstr>
      <vt:lpstr>宋体</vt:lpstr>
      <vt:lpstr>Arial</vt:lpstr>
      <vt:lpstr>Cambria Math</vt:lpstr>
      <vt:lpstr>默认设计模板</vt:lpstr>
      <vt:lpstr>AHCAL Design and Optimization</vt:lpstr>
      <vt:lpstr>Background</vt:lpstr>
      <vt:lpstr>Prototype Simulation</vt:lpstr>
      <vt:lpstr>AHCAL Simulation</vt:lpstr>
      <vt:lpstr>Prototype design</vt:lpstr>
      <vt:lpstr>Time schedule</vt:lpstr>
      <vt:lpstr>PowerPoint 演示文稿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Prototype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CEPC AHCAL optimization</vt:lpstr>
      <vt:lpstr>Summary and outlook</vt:lpstr>
      <vt:lpstr>Prototype optimization</vt:lpstr>
      <vt:lpstr>Prototype optimization</vt:lpstr>
      <vt:lpstr>HCAL prototype</vt:lpstr>
      <vt:lpstr>HCAL prototype</vt:lpstr>
      <vt:lpstr>HCAL prototype</vt:lpstr>
      <vt:lpstr>ee-qq ̅ events</vt:lpstr>
      <vt:lpstr>ee-qq ̅ events</vt:lpstr>
      <vt:lpstr>Parameter optimization</vt:lpstr>
      <vt:lpstr>ee-qq ̅ events</vt:lpstr>
      <vt:lpstr>ee-qq ̅ events</vt:lpstr>
      <vt:lpstr>ee-qq ̅ events</vt:lpstr>
      <vt:lpstr>Parameter optimization</vt:lpstr>
      <vt:lpstr>ee-qq ̅ events</vt:lpstr>
      <vt:lpstr>CEPC AHCAL optimization</vt:lpstr>
      <vt:lpstr>Plan for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齐斌斌</dc:creator>
  <cp:lastModifiedBy>syk19</cp:lastModifiedBy>
  <cp:revision>581</cp:revision>
  <cp:lastPrinted>1601-01-01T00:00:00Z</cp:lastPrinted>
  <dcterms:created xsi:type="dcterms:W3CDTF">1601-01-01T00:00:00Z</dcterms:created>
  <dcterms:modified xsi:type="dcterms:W3CDTF">2021-04-21T00:57:49Z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