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351" r:id="rId3"/>
    <p:sldId id="352" r:id="rId4"/>
    <p:sldId id="353" r:id="rId5"/>
    <p:sldId id="454" r:id="rId6"/>
    <p:sldId id="357" r:id="rId7"/>
    <p:sldId id="400" r:id="rId8"/>
    <p:sldId id="410" r:id="rId9"/>
    <p:sldId id="411" r:id="rId10"/>
    <p:sldId id="412" r:id="rId11"/>
    <p:sldId id="405" r:id="rId12"/>
    <p:sldId id="406" r:id="rId13"/>
    <p:sldId id="407" r:id="rId14"/>
    <p:sldId id="408" r:id="rId15"/>
    <p:sldId id="432" r:id="rId16"/>
    <p:sldId id="447" r:id="rId17"/>
    <p:sldId id="434" r:id="rId18"/>
    <p:sldId id="435" r:id="rId19"/>
    <p:sldId id="436" r:id="rId20"/>
    <p:sldId id="437" r:id="rId21"/>
    <p:sldId id="438" r:id="rId22"/>
    <p:sldId id="439" r:id="rId23"/>
    <p:sldId id="455" r:id="rId24"/>
    <p:sldId id="365" r:id="rId25"/>
    <p:sldId id="442" r:id="rId26"/>
    <p:sldId id="443" r:id="rId27"/>
    <p:sldId id="444" r:id="rId28"/>
    <p:sldId id="462" r:id="rId29"/>
    <p:sldId id="463" r:id="rId30"/>
    <p:sldId id="464" r:id="rId31"/>
    <p:sldId id="465" r:id="rId32"/>
    <p:sldId id="363" r:id="rId33"/>
    <p:sldId id="368" r:id="rId34"/>
    <p:sldId id="359" r:id="rId35"/>
    <p:sldId id="369" r:id="rId36"/>
    <p:sldId id="453" r:id="rId37"/>
    <p:sldId id="460" r:id="rId38"/>
    <p:sldId id="381" r:id="rId39"/>
    <p:sldId id="466" r:id="rId40"/>
    <p:sldId id="461" r:id="rId41"/>
    <p:sldId id="382" r:id="rId42"/>
    <p:sldId id="385" r:id="rId43"/>
    <p:sldId id="386" r:id="rId44"/>
    <p:sldId id="387" r:id="rId45"/>
    <p:sldId id="279" r:id="rId4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07" autoAdjust="0"/>
    <p:restoredTop sz="94660"/>
  </p:normalViewPr>
  <p:slideViewPr>
    <p:cSldViewPr snapToGrid="0">
      <p:cViewPr>
        <p:scale>
          <a:sx n="85" d="100"/>
          <a:sy n="85" d="100"/>
        </p:scale>
        <p:origin x="53" y="1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4"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A07227-B5D6-4731-8B68-95E4EC72E52F}" type="datetimeFigureOut">
              <a:rPr lang="zh-CN" altLang="en-US" smtClean="0"/>
              <a:t>2021/4/23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6793A1-6A7F-47B2-8E2E-54B4A84228A3}" type="slidenum">
              <a:rPr lang="zh-CN" altLang="en-US" smtClean="0"/>
              <a:t>‹#›</a:t>
            </a:fld>
            <a:endParaRPr lang="zh-CN" altLang="en-US"/>
          </a:p>
        </p:txBody>
      </p:sp>
    </p:spTree>
    <p:extLst>
      <p:ext uri="{BB962C8B-B14F-4D97-AF65-F5344CB8AC3E}">
        <p14:creationId xmlns:p14="http://schemas.microsoft.com/office/powerpoint/2010/main" val="1718225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zh-CN" altLang="en-US"/>
          </a:p>
        </p:txBody>
      </p:sp>
    </p:spTree>
    <p:extLst>
      <p:ext uri="{BB962C8B-B14F-4D97-AF65-F5344CB8AC3E}">
        <p14:creationId xmlns:p14="http://schemas.microsoft.com/office/powerpoint/2010/main" val="1754575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24</a:t>
            </a:fld>
            <a:endParaRPr lang="zh-CN" altLang="en-US"/>
          </a:p>
        </p:txBody>
      </p:sp>
    </p:spTree>
    <p:extLst>
      <p:ext uri="{BB962C8B-B14F-4D97-AF65-F5344CB8AC3E}">
        <p14:creationId xmlns:p14="http://schemas.microsoft.com/office/powerpoint/2010/main" val="805557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26</a:t>
            </a:fld>
            <a:endParaRPr lang="zh-CN" altLang="en-US"/>
          </a:p>
        </p:txBody>
      </p:sp>
    </p:spTree>
    <p:extLst>
      <p:ext uri="{BB962C8B-B14F-4D97-AF65-F5344CB8AC3E}">
        <p14:creationId xmlns:p14="http://schemas.microsoft.com/office/powerpoint/2010/main" val="1439629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0635268-E0D5-4651-8A0D-1EF637D06372}" type="datetimeFigureOut">
              <a:rPr lang="zh-CN" altLang="en-US" smtClean="0"/>
              <a:t>2021/4/23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293864-3DE6-45C7-8017-4BF03FB6BB8F}" type="slidenum">
              <a:rPr lang="zh-CN" altLang="en-US" smtClean="0"/>
              <a:t>‹#›</a:t>
            </a:fld>
            <a:endParaRPr lang="zh-CN" altLang="en-US"/>
          </a:p>
        </p:txBody>
      </p:sp>
    </p:spTree>
    <p:extLst>
      <p:ext uri="{BB962C8B-B14F-4D97-AF65-F5344CB8AC3E}">
        <p14:creationId xmlns:p14="http://schemas.microsoft.com/office/powerpoint/2010/main" val="3598928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0635268-E0D5-4651-8A0D-1EF637D06372}" type="datetimeFigureOut">
              <a:rPr lang="zh-CN" altLang="en-US" smtClean="0"/>
              <a:t>2021/4/23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293864-3DE6-45C7-8017-4BF03FB6BB8F}" type="slidenum">
              <a:rPr lang="zh-CN" altLang="en-US" smtClean="0"/>
              <a:t>‹#›</a:t>
            </a:fld>
            <a:endParaRPr lang="zh-CN" altLang="en-US"/>
          </a:p>
        </p:txBody>
      </p:sp>
    </p:spTree>
    <p:extLst>
      <p:ext uri="{BB962C8B-B14F-4D97-AF65-F5344CB8AC3E}">
        <p14:creationId xmlns:p14="http://schemas.microsoft.com/office/powerpoint/2010/main" val="3353093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0635268-E0D5-4651-8A0D-1EF637D06372}" type="datetimeFigureOut">
              <a:rPr lang="zh-CN" altLang="en-US" smtClean="0"/>
              <a:t>2021/4/23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293864-3DE6-45C7-8017-4BF03FB6BB8F}" type="slidenum">
              <a:rPr lang="zh-CN" altLang="en-US" smtClean="0"/>
              <a:t>‹#›</a:t>
            </a:fld>
            <a:endParaRPr lang="zh-CN" altLang="en-US"/>
          </a:p>
        </p:txBody>
      </p:sp>
    </p:spTree>
    <p:extLst>
      <p:ext uri="{BB962C8B-B14F-4D97-AF65-F5344CB8AC3E}">
        <p14:creationId xmlns:p14="http://schemas.microsoft.com/office/powerpoint/2010/main" val="2146308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defRPr baseline="0"/>
            </a:lvl1pPr>
          </a:lstStyle>
          <a:p>
            <a:r>
              <a:rPr lang="en-US" dirty="0"/>
              <a:t>Hadron Physics </a:t>
            </a:r>
            <a:br>
              <a:rPr lang="en-US" dirty="0"/>
            </a:br>
            <a:r>
              <a:rPr lang="en-US" dirty="0"/>
              <a:t>in China and the Facilities </a:t>
            </a:r>
          </a:p>
        </p:txBody>
      </p:sp>
      <p:sp>
        <p:nvSpPr>
          <p:cNvPr id="3" name="Subtitle 2"/>
          <p:cNvSpPr>
            <a:spLocks noGrp="1"/>
          </p:cNvSpPr>
          <p:nvPr>
            <p:ph type="subTitle" idx="1" hasCustomPrompt="1"/>
          </p:nvPr>
        </p:nvSpPr>
        <p:spPr>
          <a:xfrm>
            <a:off x="1162756" y="3886200"/>
            <a:ext cx="982133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Zhengguo</a:t>
            </a:r>
            <a:r>
              <a:rPr lang="en-US" dirty="0"/>
              <a:t> Zhao</a:t>
            </a:r>
          </a:p>
          <a:p>
            <a:r>
              <a:rPr lang="en-US" dirty="0"/>
              <a:t>University of Science and Technology of China </a:t>
            </a:r>
          </a:p>
        </p:txBody>
      </p:sp>
      <p:sp>
        <p:nvSpPr>
          <p:cNvPr id="4" name="Date Placeholder 3"/>
          <p:cNvSpPr>
            <a:spLocks noGrp="1"/>
          </p:cNvSpPr>
          <p:nvPr>
            <p:ph type="dt" sz="half" idx="10"/>
          </p:nvPr>
        </p:nvSpPr>
        <p:spPr/>
        <p:txBody>
          <a:bodyPr/>
          <a:lstStyle/>
          <a:p>
            <a:r>
              <a:rPr lang="en-US"/>
              <a:t>12/8/2012</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1854950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12/8/2012</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pPr/>
              <a:t>‹#›</a:t>
            </a:fld>
            <a:endParaRPr lang="en-US"/>
          </a:p>
        </p:txBody>
      </p:sp>
    </p:spTree>
    <p:extLst>
      <p:ext uri="{BB962C8B-B14F-4D97-AF65-F5344CB8AC3E}">
        <p14:creationId xmlns:p14="http://schemas.microsoft.com/office/powerpoint/2010/main" val="1228837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12/8/2012</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3300C-797F-D148-A78D-320196FBAF04}" type="slidenum">
              <a:rPr lang="en-US" smtClean="0"/>
              <a:pPr/>
              <a:t>‹#›</a:t>
            </a:fld>
            <a:endParaRPr lang="en-US"/>
          </a:p>
        </p:txBody>
      </p:sp>
    </p:spTree>
    <p:extLst>
      <p:ext uri="{BB962C8B-B14F-4D97-AF65-F5344CB8AC3E}">
        <p14:creationId xmlns:p14="http://schemas.microsoft.com/office/powerpoint/2010/main" val="1503895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0635268-E0D5-4651-8A0D-1EF637D06372}" type="datetimeFigureOut">
              <a:rPr lang="zh-CN" altLang="en-US" smtClean="0"/>
              <a:t>2021/4/23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5293864-3DE6-45C7-8017-4BF03FB6BB8F}" type="slidenum">
              <a:rPr lang="zh-CN" altLang="en-US" smtClean="0"/>
              <a:t>‹#›</a:t>
            </a:fld>
            <a:endParaRPr lang="zh-CN" altLang="en-US"/>
          </a:p>
        </p:txBody>
      </p:sp>
    </p:spTree>
    <p:extLst>
      <p:ext uri="{BB962C8B-B14F-4D97-AF65-F5344CB8AC3E}">
        <p14:creationId xmlns:p14="http://schemas.microsoft.com/office/powerpoint/2010/main" val="1784758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0635268-E0D5-4651-8A0D-1EF637D06372}" type="datetimeFigureOut">
              <a:rPr lang="zh-CN" altLang="en-US" smtClean="0"/>
              <a:t>2021/4/23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293864-3DE6-45C7-8017-4BF03FB6BB8F}" type="slidenum">
              <a:rPr lang="zh-CN" altLang="en-US" smtClean="0"/>
              <a:t>‹#›</a:t>
            </a:fld>
            <a:endParaRPr lang="zh-CN" altLang="en-US"/>
          </a:p>
        </p:txBody>
      </p:sp>
    </p:spTree>
    <p:extLst>
      <p:ext uri="{BB962C8B-B14F-4D97-AF65-F5344CB8AC3E}">
        <p14:creationId xmlns:p14="http://schemas.microsoft.com/office/powerpoint/2010/main" val="574281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0635268-E0D5-4651-8A0D-1EF637D06372}" type="datetimeFigureOut">
              <a:rPr lang="zh-CN" altLang="en-US" smtClean="0"/>
              <a:t>2021/4/23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293864-3DE6-45C7-8017-4BF03FB6BB8F}" type="slidenum">
              <a:rPr lang="zh-CN" altLang="en-US" smtClean="0"/>
              <a:t>‹#›</a:t>
            </a:fld>
            <a:endParaRPr lang="zh-CN" altLang="en-US"/>
          </a:p>
        </p:txBody>
      </p:sp>
    </p:spTree>
    <p:extLst>
      <p:ext uri="{BB962C8B-B14F-4D97-AF65-F5344CB8AC3E}">
        <p14:creationId xmlns:p14="http://schemas.microsoft.com/office/powerpoint/2010/main" val="2475292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0635268-E0D5-4651-8A0D-1EF637D06372}" type="datetimeFigureOut">
              <a:rPr lang="zh-CN" altLang="en-US" smtClean="0"/>
              <a:t>2021/4/23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5293864-3DE6-45C7-8017-4BF03FB6BB8F}" type="slidenum">
              <a:rPr lang="zh-CN" altLang="en-US" smtClean="0"/>
              <a:t>‹#›</a:t>
            </a:fld>
            <a:endParaRPr lang="zh-CN" altLang="en-US"/>
          </a:p>
        </p:txBody>
      </p:sp>
    </p:spTree>
    <p:extLst>
      <p:ext uri="{BB962C8B-B14F-4D97-AF65-F5344CB8AC3E}">
        <p14:creationId xmlns:p14="http://schemas.microsoft.com/office/powerpoint/2010/main" val="567287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0635268-E0D5-4651-8A0D-1EF637D06372}" type="datetimeFigureOut">
              <a:rPr lang="zh-CN" altLang="en-US" smtClean="0"/>
              <a:t>2021/4/23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5293864-3DE6-45C7-8017-4BF03FB6BB8F}" type="slidenum">
              <a:rPr lang="zh-CN" altLang="en-US" smtClean="0"/>
              <a:t>‹#›</a:t>
            </a:fld>
            <a:endParaRPr lang="zh-CN" altLang="en-US"/>
          </a:p>
        </p:txBody>
      </p:sp>
    </p:spTree>
    <p:extLst>
      <p:ext uri="{BB962C8B-B14F-4D97-AF65-F5344CB8AC3E}">
        <p14:creationId xmlns:p14="http://schemas.microsoft.com/office/powerpoint/2010/main" val="2377061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0635268-E0D5-4651-8A0D-1EF637D06372}" type="datetimeFigureOut">
              <a:rPr lang="zh-CN" altLang="en-US" smtClean="0"/>
              <a:t>2021/4/23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5293864-3DE6-45C7-8017-4BF03FB6BB8F}" type="slidenum">
              <a:rPr lang="zh-CN" altLang="en-US" smtClean="0"/>
              <a:t>‹#›</a:t>
            </a:fld>
            <a:endParaRPr lang="zh-CN" altLang="en-US"/>
          </a:p>
        </p:txBody>
      </p:sp>
    </p:spTree>
    <p:extLst>
      <p:ext uri="{BB962C8B-B14F-4D97-AF65-F5344CB8AC3E}">
        <p14:creationId xmlns:p14="http://schemas.microsoft.com/office/powerpoint/2010/main" val="3555403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0635268-E0D5-4651-8A0D-1EF637D06372}" type="datetimeFigureOut">
              <a:rPr lang="zh-CN" altLang="en-US" smtClean="0"/>
              <a:t>2021/4/23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5293864-3DE6-45C7-8017-4BF03FB6BB8F}" type="slidenum">
              <a:rPr lang="zh-CN" altLang="en-US" smtClean="0"/>
              <a:t>‹#›</a:t>
            </a:fld>
            <a:endParaRPr lang="zh-CN" altLang="en-US"/>
          </a:p>
        </p:txBody>
      </p:sp>
    </p:spTree>
    <p:extLst>
      <p:ext uri="{BB962C8B-B14F-4D97-AF65-F5344CB8AC3E}">
        <p14:creationId xmlns:p14="http://schemas.microsoft.com/office/powerpoint/2010/main" val="3341310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0635268-E0D5-4651-8A0D-1EF637D06372}" type="datetimeFigureOut">
              <a:rPr lang="zh-CN" altLang="en-US" smtClean="0"/>
              <a:t>2021/4/23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5293864-3DE6-45C7-8017-4BF03FB6BB8F}" type="slidenum">
              <a:rPr lang="zh-CN" altLang="en-US" smtClean="0"/>
              <a:t>‹#›</a:t>
            </a:fld>
            <a:endParaRPr lang="zh-CN" altLang="en-US"/>
          </a:p>
        </p:txBody>
      </p:sp>
    </p:spTree>
    <p:extLst>
      <p:ext uri="{BB962C8B-B14F-4D97-AF65-F5344CB8AC3E}">
        <p14:creationId xmlns:p14="http://schemas.microsoft.com/office/powerpoint/2010/main" val="3981306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0635268-E0D5-4651-8A0D-1EF637D06372}" type="datetimeFigureOut">
              <a:rPr lang="zh-CN" altLang="en-US" smtClean="0"/>
              <a:t>2021/4/23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5293864-3DE6-45C7-8017-4BF03FB6BB8F}" type="slidenum">
              <a:rPr lang="zh-CN" altLang="en-US" smtClean="0"/>
              <a:t>‹#›</a:t>
            </a:fld>
            <a:endParaRPr lang="zh-CN" altLang="en-US"/>
          </a:p>
        </p:txBody>
      </p:sp>
    </p:spTree>
    <p:extLst>
      <p:ext uri="{BB962C8B-B14F-4D97-AF65-F5344CB8AC3E}">
        <p14:creationId xmlns:p14="http://schemas.microsoft.com/office/powerpoint/2010/main" val="1967217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35268-E0D5-4651-8A0D-1EF637D06372}" type="datetimeFigureOut">
              <a:rPr lang="zh-CN" altLang="en-US" smtClean="0"/>
              <a:t>2021/4/23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293864-3DE6-45C7-8017-4BF03FB6BB8F}" type="slidenum">
              <a:rPr lang="zh-CN" altLang="en-US" smtClean="0"/>
              <a:t>‹#›</a:t>
            </a:fld>
            <a:endParaRPr lang="zh-CN" altLang="en-US"/>
          </a:p>
        </p:txBody>
      </p:sp>
    </p:spTree>
    <p:extLst>
      <p:ext uri="{BB962C8B-B14F-4D97-AF65-F5344CB8AC3E}">
        <p14:creationId xmlns:p14="http://schemas.microsoft.com/office/powerpoint/2010/main" val="1557160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67" y="50539"/>
            <a:ext cx="12147733" cy="714850"/>
          </a:xfrm>
          <a:prstGeom prst="rect">
            <a:avLst/>
          </a:prstGeom>
        </p:spPr>
        <p:txBody>
          <a:bodyPr vert="horz" lIns="91440" tIns="45720" rIns="91440" bIns="45720" rtlCol="0" anchor="ctr">
            <a:normAutofit/>
          </a:bodyPr>
          <a:lstStyle/>
          <a:p>
            <a:r>
              <a:rPr lang="en-US" dirty="0"/>
              <a:t>Hadron Physics</a:t>
            </a:r>
          </a:p>
        </p:txBody>
      </p:sp>
      <p:sp>
        <p:nvSpPr>
          <p:cNvPr id="3" name="Text Placeholder 2"/>
          <p:cNvSpPr>
            <a:spLocks noGrp="1"/>
          </p:cNvSpPr>
          <p:nvPr>
            <p:ph type="body" idx="1"/>
          </p:nvPr>
        </p:nvSpPr>
        <p:spPr>
          <a:xfrm>
            <a:off x="302767" y="1059769"/>
            <a:ext cx="11538807" cy="506639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12/8/2012</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3300C-797F-D148-A78D-320196FBAF04}" type="slidenum">
              <a:rPr lang="en-US" smtClean="0"/>
              <a:pPr/>
              <a:t>‹#›</a:t>
            </a:fld>
            <a:endParaRPr lang="en-US"/>
          </a:p>
        </p:txBody>
      </p:sp>
      <p:cxnSp>
        <p:nvCxnSpPr>
          <p:cNvPr id="9" name="Straight Connector 8"/>
          <p:cNvCxnSpPr/>
          <p:nvPr userDrawn="1"/>
        </p:nvCxnSpPr>
        <p:spPr>
          <a:xfrm>
            <a:off x="11067" y="889795"/>
            <a:ext cx="12158800"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62652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7" r:id="rId4"/>
  </p:sldLayoutIdLst>
  <p:hf hdr="0" ftr="0" dt="0"/>
  <p:txStyles>
    <p:titleStyle>
      <a:lvl1pPr algn="ctr" defTabSz="457200" rtl="0" eaLnBrk="1" latinLnBrk="0" hangingPunct="1">
        <a:spcBef>
          <a:spcPct val="0"/>
        </a:spcBef>
        <a:buNone/>
        <a:defRPr sz="44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4.emf"/><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24.wmf"/><Relationship Id="rId5" Type="http://schemas.openxmlformats.org/officeDocument/2006/relationships/oleObject" Target="../embeddings/oleObject2.bin"/><Relationship Id="rId10" Type="http://schemas.openxmlformats.org/officeDocument/2006/relationships/image" Target="../media/image26.wmf"/><Relationship Id="rId4" Type="http://schemas.openxmlformats.org/officeDocument/2006/relationships/image" Target="../media/image23.wmf"/><Relationship Id="rId9"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emf"/><Relationship Id="rId7" Type="http://schemas.openxmlformats.org/officeDocument/2006/relationships/image" Target="../media/image31.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13.xml"/><Relationship Id="rId4" Type="http://schemas.openxmlformats.org/officeDocument/2006/relationships/image" Target="../media/image50.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oleObject" Target="../embeddings/oleObject11.bin"/><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54.jpe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52.wmf"/><Relationship Id="rId11" Type="http://schemas.openxmlformats.org/officeDocument/2006/relationships/image" Target="../media/image53.jpeg"/><Relationship Id="rId5" Type="http://schemas.openxmlformats.org/officeDocument/2006/relationships/oleObject" Target="../embeddings/oleObject6.bin"/><Relationship Id="rId10" Type="http://schemas.openxmlformats.org/officeDocument/2006/relationships/oleObject" Target="../embeddings/oleObject10.bin"/><Relationship Id="rId4" Type="http://schemas.openxmlformats.org/officeDocument/2006/relationships/image" Target="../media/image51.wmf"/><Relationship Id="rId9" Type="http://schemas.openxmlformats.org/officeDocument/2006/relationships/oleObject" Target="../embeddings/oleObject9.bin"/><Relationship Id="rId14" Type="http://schemas.openxmlformats.org/officeDocument/2006/relationships/oleObject" Target="../embeddings/oleObject12.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56.png"/><Relationship Id="rId3" Type="http://schemas.openxmlformats.org/officeDocument/2006/relationships/notesSlide" Target="../notesSlides/notesSlide2.xml"/><Relationship Id="rId7" Type="http://schemas.openxmlformats.org/officeDocument/2006/relationships/image" Target="../media/image52.wmf"/><Relationship Id="rId12" Type="http://schemas.openxmlformats.org/officeDocument/2006/relationships/image" Target="../media/image55.png"/><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oleObject" Target="../embeddings/oleObject14.bin"/><Relationship Id="rId11" Type="http://schemas.openxmlformats.org/officeDocument/2006/relationships/oleObject" Target="../embeddings/oleObject18.bin"/><Relationship Id="rId5" Type="http://schemas.openxmlformats.org/officeDocument/2006/relationships/image" Target="../media/image51.wmf"/><Relationship Id="rId10" Type="http://schemas.openxmlformats.org/officeDocument/2006/relationships/oleObject" Target="../embeddings/oleObject17.bin"/><Relationship Id="rId4" Type="http://schemas.openxmlformats.org/officeDocument/2006/relationships/oleObject" Target="../embeddings/oleObject13.bin"/><Relationship Id="rId9" Type="http://schemas.openxmlformats.org/officeDocument/2006/relationships/oleObject" Target="../embeddings/oleObject16.bin"/><Relationship Id="rId1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15.xml"/><Relationship Id="rId1" Type="http://schemas.openxmlformats.org/officeDocument/2006/relationships/tags" Target="../tags/tag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3.xml"/><Relationship Id="rId7" Type="http://schemas.openxmlformats.org/officeDocument/2006/relationships/image" Target="../media/image52.wmf"/><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oleObject" Target="../embeddings/oleObject20.bin"/><Relationship Id="rId5" Type="http://schemas.openxmlformats.org/officeDocument/2006/relationships/image" Target="../media/image51.wmf"/><Relationship Id="rId4" Type="http://schemas.openxmlformats.org/officeDocument/2006/relationships/oleObject" Target="../embeddings/oleObject19.bin"/><Relationship Id="rId9" Type="http://schemas.openxmlformats.org/officeDocument/2006/relationships/oleObject" Target="../embeddings/oleObject22.bin"/></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Rot="1" noChangeArrowheads="1"/>
          </p:cNvSpPr>
          <p:nvPr/>
        </p:nvSpPr>
        <p:spPr bwMode="auto">
          <a:xfrm>
            <a:off x="3063237" y="3889094"/>
            <a:ext cx="6062351" cy="247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defTabSz="457200" eaLnBrk="0" fontAlgn="base" hangingPunct="0">
              <a:spcBef>
                <a:spcPct val="0"/>
              </a:spcBef>
              <a:spcAft>
                <a:spcPct val="0"/>
              </a:spcAft>
              <a:defRPr>
                <a:solidFill>
                  <a:schemeClr val="tx1"/>
                </a:solidFill>
                <a:latin typeface="Arial" charset="0"/>
                <a:ea typeface="宋体" charset="-122"/>
              </a:defRPr>
            </a:lvl6pPr>
            <a:lvl7pPr marL="2971800" indent="-228600" defTabSz="457200" eaLnBrk="0" fontAlgn="base" hangingPunct="0">
              <a:spcBef>
                <a:spcPct val="0"/>
              </a:spcBef>
              <a:spcAft>
                <a:spcPct val="0"/>
              </a:spcAft>
              <a:defRPr>
                <a:solidFill>
                  <a:schemeClr val="tx1"/>
                </a:solidFill>
                <a:latin typeface="Arial" charset="0"/>
                <a:ea typeface="宋体" charset="-122"/>
              </a:defRPr>
            </a:lvl7pPr>
            <a:lvl8pPr marL="3429000" indent="-228600" defTabSz="457200" eaLnBrk="0" fontAlgn="base" hangingPunct="0">
              <a:spcBef>
                <a:spcPct val="0"/>
              </a:spcBef>
              <a:spcAft>
                <a:spcPct val="0"/>
              </a:spcAft>
              <a:defRPr>
                <a:solidFill>
                  <a:schemeClr val="tx1"/>
                </a:solidFill>
                <a:latin typeface="Arial" charset="0"/>
                <a:ea typeface="宋体" charset="-122"/>
              </a:defRPr>
            </a:lvl8pPr>
            <a:lvl9pPr marL="3886200" indent="-228600" defTabSz="457200" eaLnBrk="0" fontAlgn="base" hangingPunct="0">
              <a:spcBef>
                <a:spcPct val="0"/>
              </a:spcBef>
              <a:spcAft>
                <a:spcPct val="0"/>
              </a:spcAft>
              <a:defRPr>
                <a:solidFill>
                  <a:schemeClr val="tx1"/>
                </a:solidFill>
                <a:latin typeface="Arial" charset="0"/>
                <a:ea typeface="宋体" charset="-122"/>
              </a:defRPr>
            </a:lvl9pPr>
          </a:lstStyle>
          <a:p>
            <a:pPr algn="ctr" eaLnBrk="1" hangingPunct="1">
              <a:spcBef>
                <a:spcPts val="600"/>
              </a:spcBef>
              <a:spcAft>
                <a:spcPts val="600"/>
              </a:spcAft>
              <a:buClr>
                <a:schemeClr val="folHlink"/>
              </a:buClr>
            </a:pPr>
            <a:r>
              <a:rPr lang="zh-CN" altLang="en-US" sz="3200" b="1" dirty="0">
                <a:latin typeface="华文楷体" charset="-122"/>
                <a:ea typeface="华文楷体" charset="-122"/>
              </a:rPr>
              <a:t>池云龙</a:t>
            </a:r>
            <a:endParaRPr lang="en-US" altLang="zh-CN" sz="3200" b="1" dirty="0">
              <a:latin typeface="华文楷体" charset="-122"/>
              <a:ea typeface="华文楷体" charset="-122"/>
            </a:endParaRPr>
          </a:p>
          <a:p>
            <a:pPr algn="ctr" eaLnBrk="1" hangingPunct="1">
              <a:spcBef>
                <a:spcPts val="600"/>
              </a:spcBef>
              <a:spcAft>
                <a:spcPts val="600"/>
              </a:spcAft>
              <a:buClr>
                <a:schemeClr val="folHlink"/>
              </a:buClr>
            </a:pPr>
            <a:r>
              <a:rPr lang="zh-CN" altLang="en-US" sz="2800" b="1" dirty="0">
                <a:latin typeface="华文楷体" charset="-122"/>
                <a:ea typeface="华文楷体" charset="-122"/>
              </a:rPr>
              <a:t>中国科学院高能物理研究所</a:t>
            </a:r>
            <a:endParaRPr lang="en-US" altLang="zh-CN" sz="2800" b="1" dirty="0">
              <a:latin typeface="华文楷体" charset="-122"/>
              <a:ea typeface="华文楷体" charset="-122"/>
            </a:endParaRPr>
          </a:p>
          <a:p>
            <a:pPr algn="ctr" eaLnBrk="1" hangingPunct="1">
              <a:spcBef>
                <a:spcPts val="600"/>
              </a:spcBef>
              <a:spcAft>
                <a:spcPts val="600"/>
              </a:spcAft>
              <a:buClr>
                <a:schemeClr val="folHlink"/>
              </a:buClr>
            </a:pPr>
            <a:endParaRPr lang="en-US" altLang="zh-CN" sz="2000" b="1" dirty="0">
              <a:latin typeface="华文楷体" charset="-122"/>
              <a:ea typeface="华文楷体" charset="-122"/>
            </a:endParaRPr>
          </a:p>
          <a:p>
            <a:pPr algn="ctr" eaLnBrk="1" hangingPunct="1">
              <a:spcBef>
                <a:spcPct val="20000"/>
              </a:spcBef>
              <a:buClr>
                <a:schemeClr val="folHlink"/>
              </a:buClr>
              <a:buFont typeface="Wingdings" charset="2"/>
              <a:buNone/>
            </a:pPr>
            <a:r>
              <a:rPr lang="en-US" altLang="zh-CN" sz="2400" b="1" dirty="0" smtClean="0">
                <a:latin typeface="华文楷体" charset="-122"/>
                <a:ea typeface="华文楷体" charset="-122"/>
              </a:rPr>
              <a:t>2021</a:t>
            </a:r>
            <a:r>
              <a:rPr lang="zh-CN" altLang="en-US" sz="2400" b="1" dirty="0" smtClean="0">
                <a:latin typeface="华文楷体" charset="-122"/>
                <a:ea typeface="华文楷体" charset="-122"/>
              </a:rPr>
              <a:t>年</a:t>
            </a:r>
            <a:r>
              <a:rPr lang="en-US" altLang="zh-CN" sz="2400" b="1" dirty="0">
                <a:latin typeface="华文楷体" charset="-122"/>
                <a:ea typeface="华文楷体" charset="-122"/>
              </a:rPr>
              <a:t>4</a:t>
            </a:r>
            <a:r>
              <a:rPr lang="zh-CN" altLang="en-US" sz="2400" b="1" dirty="0" smtClean="0">
                <a:latin typeface="华文楷体" charset="-122"/>
                <a:ea typeface="华文楷体" charset="-122"/>
              </a:rPr>
              <a:t>月</a:t>
            </a:r>
            <a:r>
              <a:rPr lang="en-US" altLang="zh-CN" sz="2400" b="1" dirty="0" smtClean="0">
                <a:latin typeface="华文楷体" charset="-122"/>
                <a:ea typeface="华文楷体" charset="-122"/>
              </a:rPr>
              <a:t>23</a:t>
            </a:r>
            <a:r>
              <a:rPr lang="zh-CN" altLang="en-US" sz="2400" b="1" dirty="0" smtClean="0">
                <a:latin typeface="华文楷体" charset="-122"/>
                <a:ea typeface="华文楷体" charset="-122"/>
              </a:rPr>
              <a:t>日</a:t>
            </a:r>
            <a:r>
              <a:rPr lang="zh-CN" altLang="en-US" sz="2400" b="1" dirty="0">
                <a:latin typeface="华文楷体" charset="-122"/>
                <a:ea typeface="华文楷体" charset="-122"/>
              </a:rPr>
              <a:t>，北京</a:t>
            </a:r>
          </a:p>
        </p:txBody>
      </p:sp>
      <p:sp>
        <p:nvSpPr>
          <p:cNvPr id="2059" name="Rectangle 14"/>
          <p:cNvSpPr>
            <a:spLocks noChangeArrowheads="1"/>
          </p:cNvSpPr>
          <p:nvPr/>
        </p:nvSpPr>
        <p:spPr bwMode="auto">
          <a:xfrm>
            <a:off x="1524001" y="752644"/>
            <a:ext cx="9140825" cy="200025"/>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defTabSz="457200" eaLnBrk="0" fontAlgn="base" hangingPunct="0">
              <a:spcBef>
                <a:spcPct val="0"/>
              </a:spcBef>
              <a:spcAft>
                <a:spcPct val="0"/>
              </a:spcAft>
              <a:defRPr>
                <a:solidFill>
                  <a:schemeClr val="tx1"/>
                </a:solidFill>
                <a:latin typeface="Arial" charset="0"/>
                <a:ea typeface="宋体" charset="-122"/>
              </a:defRPr>
            </a:lvl6pPr>
            <a:lvl7pPr marL="2971800" indent="-228600" defTabSz="457200" eaLnBrk="0" fontAlgn="base" hangingPunct="0">
              <a:spcBef>
                <a:spcPct val="0"/>
              </a:spcBef>
              <a:spcAft>
                <a:spcPct val="0"/>
              </a:spcAft>
              <a:defRPr>
                <a:solidFill>
                  <a:schemeClr val="tx1"/>
                </a:solidFill>
                <a:latin typeface="Arial" charset="0"/>
                <a:ea typeface="宋体" charset="-122"/>
              </a:defRPr>
            </a:lvl7pPr>
            <a:lvl8pPr marL="3429000" indent="-228600" defTabSz="457200" eaLnBrk="0" fontAlgn="base" hangingPunct="0">
              <a:spcBef>
                <a:spcPct val="0"/>
              </a:spcBef>
              <a:spcAft>
                <a:spcPct val="0"/>
              </a:spcAft>
              <a:defRPr>
                <a:solidFill>
                  <a:schemeClr val="tx1"/>
                </a:solidFill>
                <a:latin typeface="Arial" charset="0"/>
                <a:ea typeface="宋体" charset="-122"/>
              </a:defRPr>
            </a:lvl8pPr>
            <a:lvl9pPr marL="3886200" indent="-228600" defTabSz="4572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2053" name="Rectangle 1"/>
          <p:cNvSpPr>
            <a:spLocks noChangeArrowheads="1"/>
          </p:cNvSpPr>
          <p:nvPr/>
        </p:nvSpPr>
        <p:spPr bwMode="auto">
          <a:xfrm>
            <a:off x="0" y="366906"/>
            <a:ext cx="12191999" cy="332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defTabSz="457200" eaLnBrk="0" fontAlgn="base" hangingPunct="0">
              <a:spcBef>
                <a:spcPct val="0"/>
              </a:spcBef>
              <a:spcAft>
                <a:spcPct val="0"/>
              </a:spcAft>
              <a:defRPr>
                <a:solidFill>
                  <a:schemeClr val="tx1"/>
                </a:solidFill>
                <a:latin typeface="Arial" charset="0"/>
                <a:ea typeface="宋体" charset="-122"/>
              </a:defRPr>
            </a:lvl6pPr>
            <a:lvl7pPr marL="2971800" indent="-228600" defTabSz="457200" eaLnBrk="0" fontAlgn="base" hangingPunct="0">
              <a:spcBef>
                <a:spcPct val="0"/>
              </a:spcBef>
              <a:spcAft>
                <a:spcPct val="0"/>
              </a:spcAft>
              <a:defRPr>
                <a:solidFill>
                  <a:schemeClr val="tx1"/>
                </a:solidFill>
                <a:latin typeface="Arial" charset="0"/>
                <a:ea typeface="宋体" charset="-122"/>
              </a:defRPr>
            </a:lvl7pPr>
            <a:lvl8pPr marL="3429000" indent="-228600" defTabSz="457200" eaLnBrk="0" fontAlgn="base" hangingPunct="0">
              <a:spcBef>
                <a:spcPct val="0"/>
              </a:spcBef>
              <a:spcAft>
                <a:spcPct val="0"/>
              </a:spcAft>
              <a:defRPr>
                <a:solidFill>
                  <a:schemeClr val="tx1"/>
                </a:solidFill>
                <a:latin typeface="Arial" charset="0"/>
                <a:ea typeface="宋体" charset="-122"/>
              </a:defRPr>
            </a:lvl8pPr>
            <a:lvl9pPr marL="3886200" indent="-228600" defTabSz="457200" eaLnBrk="0" fontAlgn="base" hangingPunct="0">
              <a:spcBef>
                <a:spcPct val="0"/>
              </a:spcBef>
              <a:spcAft>
                <a:spcPct val="0"/>
              </a:spcAft>
              <a:defRPr>
                <a:solidFill>
                  <a:schemeClr val="tx1"/>
                </a:solidFill>
                <a:latin typeface="Arial" charset="0"/>
                <a:ea typeface="宋体" charset="-122"/>
              </a:defRPr>
            </a:lvl9pPr>
          </a:lstStyle>
          <a:p>
            <a:pPr algn="ctr" eaLnBrk="1" hangingPunct="1">
              <a:spcAft>
                <a:spcPts val="600"/>
              </a:spcAft>
            </a:pPr>
            <a:r>
              <a:rPr lang="en-US" altLang="zh-CN" sz="2400" b="1" dirty="0">
                <a:latin typeface="华文楷体" charset="-122"/>
                <a:ea typeface="华文楷体" charset="-122"/>
              </a:rPr>
              <a:t>2018</a:t>
            </a:r>
            <a:r>
              <a:rPr lang="zh-CN" altLang="en-US" sz="2400" b="1" dirty="0">
                <a:latin typeface="华文楷体" charset="-122"/>
                <a:ea typeface="华文楷体" charset="-122"/>
              </a:rPr>
              <a:t>年国家重点研发计划项目</a:t>
            </a:r>
            <a:endParaRPr lang="en-US" altLang="zh-CN" sz="2400" b="1" dirty="0">
              <a:latin typeface="华文楷体" charset="-122"/>
              <a:ea typeface="华文楷体" charset="-122"/>
            </a:endParaRPr>
          </a:p>
          <a:p>
            <a:pPr algn="ctr" eaLnBrk="1" hangingPunct="1">
              <a:spcAft>
                <a:spcPts val="600"/>
              </a:spcAft>
            </a:pPr>
            <a:r>
              <a:rPr lang="zh-CN" altLang="en-US" sz="2400" b="1" dirty="0">
                <a:latin typeface="华文楷体" charset="-122"/>
                <a:ea typeface="华文楷体" charset="-122"/>
              </a:rPr>
              <a:t>“高能环形正负电子对撞机关键技术研发和验证</a:t>
            </a:r>
            <a:r>
              <a:rPr lang="zh-CN" altLang="en-US" sz="2400" b="1" dirty="0" smtClean="0">
                <a:latin typeface="华文楷体" charset="-122"/>
                <a:ea typeface="华文楷体" charset="-122"/>
              </a:rPr>
              <a:t>”项目</a:t>
            </a:r>
            <a:r>
              <a:rPr lang="en-US" altLang="zh-CN" sz="2400" b="1" dirty="0">
                <a:latin typeface="华文楷体" charset="-122"/>
                <a:ea typeface="华文楷体" charset="-122"/>
              </a:rPr>
              <a:t>2021</a:t>
            </a:r>
            <a:r>
              <a:rPr lang="zh-CN" altLang="en-US" sz="2400" b="1" dirty="0">
                <a:latin typeface="华文楷体" charset="-122"/>
                <a:ea typeface="华文楷体" charset="-122"/>
              </a:rPr>
              <a:t>年年度会议</a:t>
            </a:r>
            <a:r>
              <a:rPr lang="zh-CN" altLang="en-US" sz="2400" dirty="0">
                <a:latin typeface="Roboto"/>
              </a:rPr>
              <a:t> </a:t>
            </a:r>
          </a:p>
          <a:p>
            <a:pPr algn="ctr" eaLnBrk="1" hangingPunct="1">
              <a:spcAft>
                <a:spcPts val="600"/>
              </a:spcAft>
            </a:pPr>
            <a:endParaRPr lang="en-US" altLang="zh-CN" sz="2400" b="1" dirty="0">
              <a:latin typeface="华文楷体" charset="-122"/>
              <a:ea typeface="华文楷体" charset="-122"/>
            </a:endParaRPr>
          </a:p>
          <a:p>
            <a:pPr algn="ctr" eaLnBrk="1" hangingPunct="1"/>
            <a:endParaRPr lang="en-US" altLang="zh-CN" sz="2800" b="1" dirty="0">
              <a:latin typeface="华文楷体" charset="-122"/>
              <a:ea typeface="华文楷体" charset="-122"/>
            </a:endParaRPr>
          </a:p>
          <a:p>
            <a:pPr algn="ctr" eaLnBrk="1" hangingPunct="1">
              <a:spcBef>
                <a:spcPts val="1800"/>
              </a:spcBef>
            </a:pPr>
            <a:r>
              <a:rPr lang="zh-CN" altLang="en-US" sz="4000" b="1" dirty="0" smtClean="0">
                <a:latin typeface="华文楷体" charset="-122"/>
                <a:ea typeface="华文楷体" charset="-122"/>
              </a:rPr>
              <a:t>课题一：</a:t>
            </a:r>
            <a:r>
              <a:rPr lang="zh-CN" altLang="zh-CN" sz="4000" b="1" dirty="0">
                <a:latin typeface="华文楷体" charset="-122"/>
                <a:ea typeface="华文楷体" charset="-122"/>
              </a:rPr>
              <a:t>高能环形正负电子加速器关键技术验证</a:t>
            </a:r>
            <a:r>
              <a:rPr lang="zh-CN" altLang="zh-CN" dirty="0">
                <a:solidFill>
                  <a:srgbClr val="FF0000"/>
                </a:solidFill>
              </a:rPr>
              <a:t>	</a:t>
            </a:r>
          </a:p>
          <a:p>
            <a:pPr algn="ctr" eaLnBrk="1" hangingPunct="1"/>
            <a:endParaRPr lang="en-US" altLang="zh-CN" sz="4000" b="1" dirty="0">
              <a:latin typeface="华文楷体" charset="-122"/>
              <a:ea typeface="华文楷体" charset="-122"/>
            </a:endParaRPr>
          </a:p>
        </p:txBody>
      </p:sp>
    </p:spTree>
    <p:extLst>
      <p:ext uri="{BB962C8B-B14F-4D97-AF65-F5344CB8AC3E}">
        <p14:creationId xmlns:p14="http://schemas.microsoft.com/office/powerpoint/2010/main" val="865373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662064" y="1074495"/>
            <a:ext cx="10897849" cy="1323439"/>
          </a:xfrm>
          <a:prstGeom prst="rect">
            <a:avLst/>
          </a:prstGeom>
          <a:noFill/>
          <a:ln w="9525">
            <a:noFill/>
            <a:miter lim="800000"/>
            <a:headEnd/>
            <a:tailEnd/>
          </a:ln>
        </p:spPr>
        <p:txBody>
          <a:bodyPr wrap="square" anchor="ctr">
            <a:spAutoFit/>
          </a:bodyPr>
          <a:lstStyle/>
          <a:p>
            <a:pPr algn="just">
              <a:spcBef>
                <a:spcPts val="900"/>
              </a:spcBef>
              <a:buClr>
                <a:srgbClr val="FF0000"/>
              </a:buClr>
            </a:pPr>
            <a:r>
              <a:rPr lang="en-US" altLang="zh-CN" sz="2000" dirty="0" smtClean="0">
                <a:latin typeface="Arial" panose="020B0604020202020204" pitchFamily="34" charset="0"/>
                <a:ea typeface="华文楷体"/>
                <a:cs typeface="Arial" panose="020B0604020202020204" pitchFamily="34" charset="0"/>
              </a:rPr>
              <a:t>In order to reduce the production cost, the 4.7 long conductor is considered to be divided into 2 or more parts for convenient fabrication and then assembled together. Each part of the conductor can be precisely extruded and forged, the touch surface of the connection will be coated with the silver film to reduce the contact resistance. </a:t>
            </a:r>
            <a:endParaRPr lang="en-US" altLang="zh-CN" sz="2000" dirty="0">
              <a:latin typeface="Arial" panose="020B0604020202020204" pitchFamily="34" charset="0"/>
              <a:ea typeface="华文楷体"/>
              <a:cs typeface="Arial" panose="020B0604020202020204" pitchFamily="34" charset="0"/>
            </a:endParaRPr>
          </a:p>
        </p:txBody>
      </p:sp>
      <p:sp>
        <p:nvSpPr>
          <p:cNvPr id="7" name="Rectangle 4"/>
          <p:cNvSpPr txBox="1">
            <a:spLocks noChangeArrowheads="1"/>
          </p:cNvSpPr>
          <p:nvPr/>
        </p:nvSpPr>
        <p:spPr>
          <a:xfrm>
            <a:off x="138545" y="82256"/>
            <a:ext cx="11922825" cy="5208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10000"/>
              </a:lnSpc>
              <a:buFontTx/>
              <a:buNone/>
            </a:pPr>
            <a:r>
              <a:rPr lang="en-US" altLang="zh-CN" dirty="0">
                <a:latin typeface="Arial" panose="020B0604020202020204" pitchFamily="34" charset="0"/>
                <a:ea typeface="华文楷体"/>
                <a:cs typeface="Arial" panose="020B0604020202020204" pitchFamily="34" charset="0"/>
              </a:rPr>
              <a:t>Design of the full-scale prototype CT coil dipole </a:t>
            </a:r>
            <a:r>
              <a:rPr lang="en-US" altLang="zh-CN" dirty="0" smtClean="0">
                <a:latin typeface="Arial" panose="020B0604020202020204" pitchFamily="34" charset="0"/>
                <a:ea typeface="华文楷体"/>
                <a:cs typeface="Arial" panose="020B0604020202020204" pitchFamily="34" charset="0"/>
              </a:rPr>
              <a:t>magnet </a:t>
            </a:r>
            <a:r>
              <a:rPr lang="en-US" altLang="zh-CN" sz="2000" dirty="0" smtClean="0">
                <a:solidFill>
                  <a:srgbClr val="FF0000"/>
                </a:solidFill>
                <a:latin typeface="Arial" panose="020B0604020202020204" pitchFamily="34" charset="0"/>
                <a:ea typeface="华文楷体"/>
                <a:cs typeface="Arial" panose="020B0604020202020204" pitchFamily="34" charset="0"/>
              </a:rPr>
              <a:t>-detail</a:t>
            </a:r>
            <a:endParaRPr lang="en-US" altLang="zh-CN" sz="2000" dirty="0">
              <a:solidFill>
                <a:srgbClr val="FF0000"/>
              </a:solidFill>
              <a:latin typeface="Arial" panose="020B0604020202020204" pitchFamily="34" charset="0"/>
              <a:ea typeface="华文楷体"/>
              <a:cs typeface="Arial" panose="020B0604020202020204" pitchFamily="34" charset="0"/>
            </a:endParaRPr>
          </a:p>
        </p:txBody>
      </p:sp>
      <p:pic>
        <p:nvPicPr>
          <p:cNvPr id="6" name="图片 5"/>
          <p:cNvPicPr>
            <a:picLocks noChangeAspect="1"/>
          </p:cNvPicPr>
          <p:nvPr/>
        </p:nvPicPr>
        <p:blipFill>
          <a:blip r:embed="rId2"/>
          <a:stretch>
            <a:fillRect/>
          </a:stretch>
        </p:blipFill>
        <p:spPr>
          <a:xfrm>
            <a:off x="1367019" y="2549285"/>
            <a:ext cx="9191244" cy="1436783"/>
          </a:xfrm>
          <a:prstGeom prst="rect">
            <a:avLst/>
          </a:prstGeom>
        </p:spPr>
      </p:pic>
      <p:pic>
        <p:nvPicPr>
          <p:cNvPr id="9" name="图片 8"/>
          <p:cNvPicPr>
            <a:picLocks noChangeAspect="1"/>
          </p:cNvPicPr>
          <p:nvPr/>
        </p:nvPicPr>
        <p:blipFill>
          <a:blip r:embed="rId3"/>
          <a:stretch>
            <a:fillRect/>
          </a:stretch>
        </p:blipFill>
        <p:spPr>
          <a:xfrm>
            <a:off x="4378326" y="4264702"/>
            <a:ext cx="3344394" cy="2266157"/>
          </a:xfrm>
          <a:prstGeom prst="rect">
            <a:avLst/>
          </a:prstGeom>
        </p:spPr>
      </p:pic>
      <p:pic>
        <p:nvPicPr>
          <p:cNvPr id="10" name="图片 9"/>
          <p:cNvPicPr>
            <a:picLocks noChangeAspect="1"/>
          </p:cNvPicPr>
          <p:nvPr/>
        </p:nvPicPr>
        <p:blipFill>
          <a:blip r:embed="rId4"/>
          <a:stretch>
            <a:fillRect/>
          </a:stretch>
        </p:blipFill>
        <p:spPr>
          <a:xfrm>
            <a:off x="1367019" y="4209820"/>
            <a:ext cx="2571139" cy="2088232"/>
          </a:xfrm>
          <a:prstGeom prst="rect">
            <a:avLst/>
          </a:prstGeom>
        </p:spPr>
      </p:pic>
      <p:pic>
        <p:nvPicPr>
          <p:cNvPr id="12" name="图片 11"/>
          <p:cNvPicPr>
            <a:picLocks noChangeAspect="1"/>
          </p:cNvPicPr>
          <p:nvPr/>
        </p:nvPicPr>
        <p:blipFill>
          <a:blip r:embed="rId5"/>
          <a:stretch>
            <a:fillRect/>
          </a:stretch>
        </p:blipFill>
        <p:spPr>
          <a:xfrm rot="5400000">
            <a:off x="8076598" y="3753450"/>
            <a:ext cx="2293216" cy="3000972"/>
          </a:xfrm>
          <a:prstGeom prst="rect">
            <a:avLst/>
          </a:prstGeom>
        </p:spPr>
      </p:pic>
    </p:spTree>
    <p:extLst>
      <p:ext uri="{BB962C8B-B14F-4D97-AF65-F5344CB8AC3E}">
        <p14:creationId xmlns:p14="http://schemas.microsoft.com/office/powerpoint/2010/main" val="1399170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2438714058"/>
              </p:ext>
            </p:extLst>
          </p:nvPr>
        </p:nvGraphicFramePr>
        <p:xfrm>
          <a:off x="1978636" y="1690411"/>
          <a:ext cx="8463988" cy="4583937"/>
        </p:xfrm>
        <a:graphic>
          <a:graphicData uri="http://schemas.openxmlformats.org/drawingml/2006/table">
            <a:tbl>
              <a:tblPr firstRow="1" firstCol="1" bandRow="1"/>
              <a:tblGrid>
                <a:gridCol w="2686803">
                  <a:extLst>
                    <a:ext uri="{9D8B030D-6E8A-4147-A177-3AD203B41FA5}">
                      <a16:colId xmlns:a16="http://schemas.microsoft.com/office/drawing/2014/main" val="20000"/>
                    </a:ext>
                  </a:extLst>
                </a:gridCol>
                <a:gridCol w="947628">
                  <a:extLst>
                    <a:ext uri="{9D8B030D-6E8A-4147-A177-3AD203B41FA5}">
                      <a16:colId xmlns:a16="http://schemas.microsoft.com/office/drawing/2014/main" val="20001"/>
                    </a:ext>
                  </a:extLst>
                </a:gridCol>
                <a:gridCol w="3635546">
                  <a:extLst>
                    <a:ext uri="{9D8B030D-6E8A-4147-A177-3AD203B41FA5}">
                      <a16:colId xmlns:a16="http://schemas.microsoft.com/office/drawing/2014/main" val="20002"/>
                    </a:ext>
                  </a:extLst>
                </a:gridCol>
                <a:gridCol w="1194011">
                  <a:extLst>
                    <a:ext uri="{9D8B030D-6E8A-4147-A177-3AD203B41FA5}">
                      <a16:colId xmlns:a16="http://schemas.microsoft.com/office/drawing/2014/main" val="20003"/>
                    </a:ext>
                  </a:extLst>
                </a:gridCol>
              </a:tblGrid>
              <a:tr h="453182">
                <a:tc>
                  <a:txBody>
                    <a:bodyPr/>
                    <a:lstStyle/>
                    <a:p>
                      <a:pPr algn="just">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Max. field (</a:t>
                      </a:r>
                      <a:r>
                        <a:rPr lang="en-GB" sz="1800" b="0" kern="0" dirty="0" err="1">
                          <a:solidFill>
                            <a:srgbClr val="333333"/>
                          </a:solidFill>
                          <a:effectLst/>
                          <a:latin typeface="Arial" panose="020B0604020202020204" pitchFamily="34" charset="0"/>
                          <a:ea typeface="仿宋_GB2312" panose="02010609030101010101" pitchFamily="49" charset="-122"/>
                          <a:cs typeface="Arial" panose="020B0604020202020204" pitchFamily="34" charset="0"/>
                        </a:rPr>
                        <a:t>Gs</a:t>
                      </a: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tabLst>
                          <a:tab pos="457200" algn="l"/>
                        </a:tabLst>
                      </a:pPr>
                      <a:r>
                        <a:rPr lang="en-US" sz="1800" b="0" kern="0">
                          <a:solidFill>
                            <a:srgbClr val="333333"/>
                          </a:solidFill>
                          <a:effectLst/>
                          <a:latin typeface="Arial" panose="020B0604020202020204" pitchFamily="34" charset="0"/>
                          <a:ea typeface="仿宋_GB2312" panose="02010609030101010101" pitchFamily="49" charset="-122"/>
                          <a:cs typeface="Arial" panose="020B0604020202020204" pitchFamily="34" charset="0"/>
                        </a:rPr>
                        <a:t>492</a:t>
                      </a:r>
                      <a:endParaRPr lang="zh-CN" sz="1800" b="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Inner radius of inner coil(mm)</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tabLst>
                          <a:tab pos="457200" algn="l"/>
                        </a:tabLst>
                      </a:pPr>
                      <a:r>
                        <a:rPr lang="en-GB" sz="1800" b="0" kern="0">
                          <a:solidFill>
                            <a:srgbClr val="333333"/>
                          </a:solidFill>
                          <a:effectLst/>
                          <a:latin typeface="Arial" panose="020B0604020202020204" pitchFamily="34" charset="0"/>
                          <a:ea typeface="仿宋_GB2312" panose="02010609030101010101" pitchFamily="49" charset="-122"/>
                          <a:cs typeface="Arial" panose="020B0604020202020204" pitchFamily="34" charset="0"/>
                        </a:rPr>
                        <a:t>57</a:t>
                      </a:r>
                      <a:endParaRPr lang="zh-CN" sz="1800" b="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26280">
                <a:tc>
                  <a:txBody>
                    <a:bodyPr/>
                    <a:lstStyle/>
                    <a:p>
                      <a:pPr algn="just">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Min. field (</a:t>
                      </a:r>
                      <a:r>
                        <a:rPr lang="en-GB" sz="1800" b="0" kern="0" dirty="0" err="1">
                          <a:solidFill>
                            <a:srgbClr val="333333"/>
                          </a:solidFill>
                          <a:effectLst/>
                          <a:latin typeface="Arial" panose="020B0604020202020204" pitchFamily="34" charset="0"/>
                          <a:ea typeface="仿宋_GB2312" panose="02010609030101010101" pitchFamily="49" charset="-122"/>
                          <a:cs typeface="Arial" panose="020B0604020202020204" pitchFamily="34" charset="0"/>
                        </a:rPr>
                        <a:t>Gs</a:t>
                      </a: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2</a:t>
                      </a:r>
                      <a:r>
                        <a:rPr lang="en-US"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8</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Outer radius of inner coil (mm)</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100</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26334">
                <a:tc>
                  <a:txBody>
                    <a:bodyPr/>
                    <a:lstStyle/>
                    <a:p>
                      <a:pPr algn="just">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Gap (mm)</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63</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Outer radius of outer coil (mm)</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138.46</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1317">
                <a:tc>
                  <a:txBody>
                    <a:bodyPr/>
                    <a:lstStyle/>
                    <a:p>
                      <a:pPr algn="just">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Magnetic length (mm)</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tabLst>
                          <a:tab pos="457200" algn="l"/>
                        </a:tabLst>
                      </a:pPr>
                      <a:r>
                        <a:rPr lang="en-GB" sz="1800" b="0" kern="0">
                          <a:solidFill>
                            <a:srgbClr val="333333"/>
                          </a:solidFill>
                          <a:effectLst/>
                          <a:latin typeface="Arial" panose="020B0604020202020204" pitchFamily="34" charset="0"/>
                          <a:ea typeface="仿宋_GB2312" panose="02010609030101010101" pitchFamily="49" charset="-122"/>
                          <a:cs typeface="Arial" panose="020B0604020202020204" pitchFamily="34" charset="0"/>
                        </a:rPr>
                        <a:t>4700</a:t>
                      </a:r>
                      <a:endParaRPr lang="zh-CN" sz="1800" b="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Angle of inner coil(</a:t>
                      </a:r>
                      <a:r>
                        <a:rPr lang="zh-CN"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a:t>
                      </a: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67.5</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52269">
                <a:tc>
                  <a:txBody>
                    <a:bodyPr/>
                    <a:lstStyle/>
                    <a:p>
                      <a:pPr algn="just">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GFR (mm)</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55</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Angle of outer coil(</a:t>
                      </a:r>
                      <a:r>
                        <a:rPr lang="zh-CN"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a:t>
                      </a: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24.8</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10911">
                <a:tc>
                  <a:txBody>
                    <a:bodyPr/>
                    <a:lstStyle/>
                    <a:p>
                      <a:pPr algn="just">
                        <a:lnSpc>
                          <a:spcPts val="2300"/>
                        </a:lnSpc>
                        <a:spcAft>
                          <a:spcPts val="0"/>
                        </a:spcAft>
                        <a:tabLst>
                          <a:tab pos="457200" algn="l"/>
                        </a:tabLst>
                      </a:pPr>
                      <a:r>
                        <a:rPr lang="en-GB" sz="1800" b="0" kern="0">
                          <a:solidFill>
                            <a:srgbClr val="333333"/>
                          </a:solidFill>
                          <a:effectLst/>
                          <a:latin typeface="Arial" panose="020B0604020202020204" pitchFamily="34" charset="0"/>
                          <a:ea typeface="仿宋_GB2312" panose="02010609030101010101" pitchFamily="49" charset="-122"/>
                          <a:cs typeface="Arial" panose="020B0604020202020204" pitchFamily="34" charset="0"/>
                        </a:rPr>
                        <a:t>Max. NI/pole(A)</a:t>
                      </a:r>
                      <a:endParaRPr lang="zh-CN" sz="1800" b="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tabLst>
                          <a:tab pos="457200" algn="l"/>
                        </a:tabLst>
                      </a:pPr>
                      <a:r>
                        <a:rPr lang="en-US" sz="1800" b="0" kern="0">
                          <a:solidFill>
                            <a:srgbClr val="333333"/>
                          </a:solidFill>
                          <a:effectLst/>
                          <a:latin typeface="Arial" panose="020B0604020202020204" pitchFamily="34" charset="0"/>
                          <a:ea typeface="仿宋_GB2312" panose="02010609030101010101" pitchFamily="49" charset="-122"/>
                          <a:cs typeface="Arial" panose="020B0604020202020204" pitchFamily="34" charset="0"/>
                        </a:rPr>
                        <a:t>5160</a:t>
                      </a:r>
                      <a:endParaRPr lang="zh-CN" sz="1800" b="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Resistance(m</a:t>
                      </a:r>
                      <a:r>
                        <a:rPr lang="zh-CN"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Ω</a:t>
                      </a: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0.95</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10911">
                <a:tc>
                  <a:txBody>
                    <a:bodyPr/>
                    <a:lstStyle/>
                    <a:p>
                      <a:pPr algn="just">
                        <a:lnSpc>
                          <a:spcPts val="2300"/>
                        </a:lnSpc>
                        <a:spcAft>
                          <a:spcPts val="0"/>
                        </a:spcAft>
                        <a:tabLst>
                          <a:tab pos="457200" algn="l"/>
                        </a:tabLst>
                      </a:pPr>
                      <a:r>
                        <a:rPr lang="en-GB" sz="1800" b="0" kern="0">
                          <a:solidFill>
                            <a:srgbClr val="333333"/>
                          </a:solidFill>
                          <a:effectLst/>
                          <a:latin typeface="Arial" panose="020B0604020202020204" pitchFamily="34" charset="0"/>
                          <a:ea typeface="仿宋_GB2312" panose="02010609030101010101" pitchFamily="49" charset="-122"/>
                          <a:cs typeface="Arial" panose="020B0604020202020204" pitchFamily="34" charset="0"/>
                        </a:rPr>
                        <a:t>Min. NI/pole (A)</a:t>
                      </a:r>
                      <a:endParaRPr lang="zh-CN" sz="1800" b="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tabLst>
                          <a:tab pos="457200" algn="l"/>
                        </a:tabLst>
                      </a:pPr>
                      <a:r>
                        <a:rPr lang="en-GB" sz="1800" b="0" kern="0">
                          <a:solidFill>
                            <a:srgbClr val="333333"/>
                          </a:solidFill>
                          <a:effectLst/>
                          <a:latin typeface="Arial" panose="020B0604020202020204" pitchFamily="34" charset="0"/>
                          <a:ea typeface="仿宋_GB2312" panose="02010609030101010101" pitchFamily="49" charset="-122"/>
                          <a:cs typeface="Arial" panose="020B0604020202020204" pitchFamily="34" charset="0"/>
                        </a:rPr>
                        <a:t>288</a:t>
                      </a:r>
                      <a:endParaRPr lang="zh-CN" sz="1800" b="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Max. power loss(W)</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2800</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10911">
                <a:tc>
                  <a:txBody>
                    <a:bodyPr/>
                    <a:lstStyle/>
                    <a:p>
                      <a:pPr algn="just">
                        <a:lnSpc>
                          <a:spcPts val="2300"/>
                        </a:lnSpc>
                        <a:spcAft>
                          <a:spcPts val="0"/>
                        </a:spcAft>
                        <a:tabLst>
                          <a:tab pos="457200" algn="l"/>
                        </a:tabLst>
                      </a:pPr>
                      <a:r>
                        <a:rPr lang="en-GB" sz="1800" b="0" kern="0">
                          <a:solidFill>
                            <a:srgbClr val="333333"/>
                          </a:solidFill>
                          <a:effectLst/>
                          <a:latin typeface="Arial" panose="020B0604020202020204" pitchFamily="34" charset="0"/>
                          <a:ea typeface="仿宋_GB2312" panose="02010609030101010101" pitchFamily="49" charset="-122"/>
                          <a:cs typeface="Arial" panose="020B0604020202020204" pitchFamily="34" charset="0"/>
                        </a:rPr>
                        <a:t>Turns/pole</a:t>
                      </a:r>
                      <a:endParaRPr lang="zh-CN" sz="1800" b="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tabLst>
                          <a:tab pos="457200" algn="l"/>
                        </a:tabLst>
                      </a:pPr>
                      <a:r>
                        <a:rPr lang="en-GB" sz="1800" b="0" kern="0">
                          <a:solidFill>
                            <a:srgbClr val="333333"/>
                          </a:solidFill>
                          <a:effectLst/>
                          <a:latin typeface="Arial" panose="020B0604020202020204" pitchFamily="34" charset="0"/>
                          <a:ea typeface="仿宋_GB2312" panose="02010609030101010101" pitchFamily="49" charset="-122"/>
                          <a:cs typeface="Arial" panose="020B0604020202020204" pitchFamily="34" charset="0"/>
                        </a:rPr>
                        <a:t>3</a:t>
                      </a:r>
                      <a:endParaRPr lang="zh-CN" sz="1800" b="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Avg. power loss(W)</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1120</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10911">
                <a:tc>
                  <a:txBody>
                    <a:bodyPr/>
                    <a:lstStyle/>
                    <a:p>
                      <a:pPr algn="just">
                        <a:lnSpc>
                          <a:spcPts val="2300"/>
                        </a:lnSpc>
                        <a:spcAft>
                          <a:spcPts val="0"/>
                        </a:spcAft>
                        <a:tabLst>
                          <a:tab pos="457200" algn="l"/>
                        </a:tabLst>
                      </a:pPr>
                      <a:r>
                        <a:rPr lang="en-GB" sz="1800" b="0" kern="0">
                          <a:solidFill>
                            <a:srgbClr val="333333"/>
                          </a:solidFill>
                          <a:effectLst/>
                          <a:latin typeface="Arial" panose="020B0604020202020204" pitchFamily="34" charset="0"/>
                          <a:ea typeface="仿宋_GB2312" panose="02010609030101010101" pitchFamily="49" charset="-122"/>
                          <a:cs typeface="Arial" panose="020B0604020202020204" pitchFamily="34" charset="0"/>
                        </a:rPr>
                        <a:t>Max. current(A)</a:t>
                      </a:r>
                      <a:endParaRPr lang="zh-CN" sz="1800" b="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tabLst>
                          <a:tab pos="457200" algn="l"/>
                        </a:tabLst>
                      </a:pPr>
                      <a:r>
                        <a:rPr lang="en-GB" sz="1800" b="0" kern="0">
                          <a:solidFill>
                            <a:srgbClr val="333333"/>
                          </a:solidFill>
                          <a:effectLst/>
                          <a:latin typeface="Arial" panose="020B0604020202020204" pitchFamily="34" charset="0"/>
                          <a:ea typeface="仿宋_GB2312" panose="02010609030101010101" pitchFamily="49" charset="-122"/>
                          <a:cs typeface="Arial" panose="020B0604020202020204" pitchFamily="34" charset="0"/>
                        </a:rPr>
                        <a:t>1720</a:t>
                      </a:r>
                      <a:endParaRPr lang="zh-CN" sz="1800" b="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300"/>
                        </a:lnSpc>
                        <a:spcAft>
                          <a:spcPts val="0"/>
                        </a:spcAft>
                        <a:tabLst>
                          <a:tab pos="457200" algn="l"/>
                        </a:tabLst>
                      </a:pPr>
                      <a:r>
                        <a:rPr lang="en-GB" sz="1800" b="0" kern="0">
                          <a:solidFill>
                            <a:srgbClr val="333333"/>
                          </a:solidFill>
                          <a:effectLst/>
                          <a:latin typeface="Arial" panose="020B0604020202020204" pitchFamily="34" charset="0"/>
                          <a:ea typeface="仿宋_GB2312" panose="02010609030101010101" pitchFamily="49" charset="-122"/>
                          <a:cs typeface="Arial" panose="020B0604020202020204" pitchFamily="34" charset="0"/>
                        </a:rPr>
                        <a:t>Diameter of tube(mm)</a:t>
                      </a:r>
                      <a:endParaRPr lang="zh-CN" sz="1800" b="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340/360</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510911">
                <a:tc>
                  <a:txBody>
                    <a:bodyPr/>
                    <a:lstStyle/>
                    <a:p>
                      <a:pPr algn="just">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Min. current(A)</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tabLst>
                          <a:tab pos="457200" algn="l"/>
                        </a:tabLst>
                      </a:pPr>
                      <a:r>
                        <a:rPr lang="en-GB" sz="1800" b="0" kern="0">
                          <a:solidFill>
                            <a:srgbClr val="333333"/>
                          </a:solidFill>
                          <a:effectLst/>
                          <a:latin typeface="Arial" panose="020B0604020202020204" pitchFamily="34" charset="0"/>
                          <a:ea typeface="仿宋_GB2312" panose="02010609030101010101" pitchFamily="49" charset="-122"/>
                          <a:cs typeface="Arial" panose="020B0604020202020204" pitchFamily="34" charset="0"/>
                        </a:rPr>
                        <a:t>96</a:t>
                      </a:r>
                      <a:endParaRPr lang="zh-CN" sz="1800" b="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300"/>
                        </a:lnSpc>
                        <a:spcAft>
                          <a:spcPts val="0"/>
                        </a:spcAft>
                        <a:tabLst>
                          <a:tab pos="457200" algn="l"/>
                        </a:tabLst>
                      </a:pPr>
                      <a:r>
                        <a:rPr lang="en-GB" sz="1800" b="0" kern="0">
                          <a:solidFill>
                            <a:srgbClr val="333333"/>
                          </a:solidFill>
                          <a:effectLst/>
                          <a:latin typeface="Arial" panose="020B0604020202020204" pitchFamily="34" charset="0"/>
                          <a:ea typeface="仿宋_GB2312" panose="02010609030101010101" pitchFamily="49" charset="-122"/>
                          <a:cs typeface="Arial" panose="020B0604020202020204" pitchFamily="34" charset="0"/>
                        </a:rPr>
                        <a:t>Weight of magnet(ton)</a:t>
                      </a:r>
                      <a:endParaRPr lang="zh-CN" sz="1800" b="0" kern="1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tabLst>
                          <a:tab pos="457200" algn="l"/>
                        </a:tabLst>
                      </a:pPr>
                      <a:r>
                        <a:rPr lang="en-GB" sz="1800" b="0" kern="0" dirty="0">
                          <a:solidFill>
                            <a:srgbClr val="333333"/>
                          </a:solidFill>
                          <a:effectLst/>
                          <a:latin typeface="Arial" panose="020B0604020202020204" pitchFamily="34" charset="0"/>
                          <a:ea typeface="仿宋_GB2312" panose="02010609030101010101" pitchFamily="49" charset="-122"/>
                          <a:cs typeface="Arial" panose="020B0604020202020204" pitchFamily="34" charset="0"/>
                        </a:rPr>
                        <a:t>1.4</a:t>
                      </a:r>
                      <a:endParaRPr lang="zh-CN" sz="1800" b="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7" name="Rectangle 4"/>
          <p:cNvSpPr txBox="1">
            <a:spLocks noChangeArrowheads="1"/>
          </p:cNvSpPr>
          <p:nvPr/>
        </p:nvSpPr>
        <p:spPr>
          <a:xfrm>
            <a:off x="170213" y="82256"/>
            <a:ext cx="11871365" cy="5208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10000"/>
              </a:lnSpc>
              <a:buFontTx/>
              <a:buNone/>
            </a:pPr>
            <a:r>
              <a:rPr lang="en-US" altLang="zh-CN" dirty="0">
                <a:latin typeface="Arial" panose="020B0604020202020204" pitchFamily="34" charset="0"/>
                <a:ea typeface="华文楷体"/>
                <a:cs typeface="Arial" panose="020B0604020202020204" pitchFamily="34" charset="0"/>
              </a:rPr>
              <a:t>Design of the full-scale prototype CT coil dipole </a:t>
            </a:r>
            <a:r>
              <a:rPr lang="en-US" altLang="zh-CN" dirty="0" smtClean="0">
                <a:latin typeface="Arial" panose="020B0604020202020204" pitchFamily="34" charset="0"/>
                <a:ea typeface="华文楷体"/>
                <a:cs typeface="Arial" panose="020B0604020202020204" pitchFamily="34" charset="0"/>
              </a:rPr>
              <a:t>magnet </a:t>
            </a:r>
            <a:r>
              <a:rPr lang="en-US" altLang="zh-CN" sz="2000" dirty="0" smtClean="0">
                <a:solidFill>
                  <a:srgbClr val="FF0000"/>
                </a:solidFill>
                <a:latin typeface="Arial" panose="020B0604020202020204" pitchFamily="34" charset="0"/>
                <a:ea typeface="华文楷体"/>
                <a:cs typeface="Arial" panose="020B0604020202020204" pitchFamily="34" charset="0"/>
              </a:rPr>
              <a:t>-detail</a:t>
            </a:r>
            <a:endParaRPr lang="en-US" altLang="zh-CN" sz="2000" dirty="0">
              <a:solidFill>
                <a:srgbClr val="FF0000"/>
              </a:solidFill>
              <a:latin typeface="Arial" panose="020B0604020202020204" pitchFamily="34" charset="0"/>
              <a:ea typeface="华文楷体"/>
              <a:cs typeface="Arial" panose="020B0604020202020204" pitchFamily="34" charset="0"/>
            </a:endParaRPr>
          </a:p>
        </p:txBody>
      </p:sp>
      <p:sp>
        <p:nvSpPr>
          <p:cNvPr id="11" name="Rectangle 8"/>
          <p:cNvSpPr>
            <a:spLocks noChangeArrowheads="1"/>
          </p:cNvSpPr>
          <p:nvPr/>
        </p:nvSpPr>
        <p:spPr bwMode="auto">
          <a:xfrm>
            <a:off x="930234" y="1057032"/>
            <a:ext cx="9323039" cy="400110"/>
          </a:xfrm>
          <a:prstGeom prst="rect">
            <a:avLst/>
          </a:prstGeom>
          <a:noFill/>
          <a:ln w="9525">
            <a:noFill/>
            <a:miter lim="800000"/>
            <a:headEnd/>
            <a:tailEnd/>
          </a:ln>
        </p:spPr>
        <p:txBody>
          <a:bodyPr wrap="square" anchor="ctr">
            <a:spAutoFit/>
          </a:bodyPr>
          <a:lstStyle/>
          <a:p>
            <a:pPr algn="just">
              <a:spcBef>
                <a:spcPts val="900"/>
              </a:spcBef>
              <a:buClr>
                <a:srgbClr val="FF0000"/>
              </a:buClr>
            </a:pPr>
            <a:r>
              <a:rPr lang="en-US" altLang="zh-CN" sz="2000" dirty="0" smtClean="0">
                <a:solidFill>
                  <a:srgbClr val="0000FF"/>
                </a:solidFill>
                <a:latin typeface="Arial" panose="020B0604020202020204" pitchFamily="34" charset="0"/>
                <a:ea typeface="华文楷体"/>
                <a:cs typeface="Arial" panose="020B0604020202020204" pitchFamily="34" charset="0"/>
              </a:rPr>
              <a:t>The designed parameters of the full-scale CT coil dipole magnet</a:t>
            </a:r>
            <a:endParaRPr lang="en-US" altLang="zh-CN" sz="2000" dirty="0">
              <a:solidFill>
                <a:srgbClr val="0000FF"/>
              </a:solidFill>
              <a:latin typeface="Arial" panose="020B0604020202020204" pitchFamily="34" charset="0"/>
              <a:ea typeface="华文楷体"/>
              <a:cs typeface="Arial" panose="020B0604020202020204" pitchFamily="34" charset="0"/>
            </a:endParaRPr>
          </a:p>
        </p:txBody>
      </p:sp>
    </p:spTree>
    <p:extLst>
      <p:ext uri="{BB962C8B-B14F-4D97-AF65-F5344CB8AC3E}">
        <p14:creationId xmlns:p14="http://schemas.microsoft.com/office/powerpoint/2010/main" val="3066841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761705" y="939069"/>
            <a:ext cx="10897849" cy="1323439"/>
          </a:xfrm>
          <a:prstGeom prst="rect">
            <a:avLst/>
          </a:prstGeom>
          <a:noFill/>
          <a:ln w="9525">
            <a:noFill/>
            <a:miter lim="800000"/>
            <a:headEnd/>
            <a:tailEnd/>
          </a:ln>
        </p:spPr>
        <p:txBody>
          <a:bodyPr wrap="square" anchor="ctr">
            <a:spAutoFit/>
          </a:bodyPr>
          <a:lstStyle/>
          <a:p>
            <a:pPr algn="just">
              <a:spcBef>
                <a:spcPts val="900"/>
              </a:spcBef>
              <a:buClr>
                <a:srgbClr val="FF0000"/>
              </a:buClr>
            </a:pPr>
            <a:r>
              <a:rPr lang="en-US" altLang="zh-CN" sz="2000" dirty="0">
                <a:latin typeface="Arial" panose="020B0604020202020204" pitchFamily="34" charset="0"/>
                <a:ea typeface="华文楷体"/>
                <a:cs typeface="Arial" panose="020B0604020202020204" pitchFamily="34" charset="0"/>
              </a:rPr>
              <a:t>The </a:t>
            </a:r>
            <a:r>
              <a:rPr lang="en-US" altLang="zh-CN" sz="2000" dirty="0" smtClean="0">
                <a:latin typeface="Arial" panose="020B0604020202020204" pitchFamily="34" charset="0"/>
                <a:ea typeface="华文楷体"/>
                <a:cs typeface="Arial" panose="020B0604020202020204" pitchFamily="34" charset="0"/>
              </a:rPr>
              <a:t>processing design of the magnet production was reviewed, 2.5m long conductor </a:t>
            </a:r>
            <a:r>
              <a:rPr lang="en-US" altLang="zh-CN" sz="2000" dirty="0">
                <a:latin typeface="Arial" panose="020B0604020202020204" pitchFamily="34" charset="0"/>
                <a:ea typeface="华文楷体"/>
                <a:cs typeface="Arial" panose="020B0604020202020204" pitchFamily="34" charset="0"/>
              </a:rPr>
              <a:t>bars </a:t>
            </a:r>
            <a:r>
              <a:rPr lang="en-US" altLang="zh-CN" sz="2000" dirty="0" smtClean="0">
                <a:latin typeface="Arial" panose="020B0604020202020204" pitchFamily="34" charset="0"/>
                <a:ea typeface="华文楷体"/>
                <a:cs typeface="Arial" panose="020B0604020202020204" pitchFamily="34" charset="0"/>
              </a:rPr>
              <a:t>were roughly extruded, but the fabrication precision can not meet the requirements. So the bars will be pressed and extruded again to reduce the fabrication errors. </a:t>
            </a:r>
            <a:r>
              <a:rPr lang="en-US" altLang="zh-CN" sz="2000" dirty="0">
                <a:latin typeface="Arial" panose="020B0604020202020204" pitchFamily="34" charset="0"/>
                <a:ea typeface="华文楷体"/>
                <a:cs typeface="Arial" panose="020B0604020202020204" pitchFamily="34" charset="0"/>
              </a:rPr>
              <a:t>T</a:t>
            </a:r>
            <a:r>
              <a:rPr lang="en-US" altLang="zh-CN" sz="2000" dirty="0" smtClean="0">
                <a:latin typeface="Arial" panose="020B0604020202020204" pitchFamily="34" charset="0"/>
                <a:ea typeface="华文楷体"/>
                <a:cs typeface="Arial" panose="020B0604020202020204" pitchFamily="34" charset="0"/>
              </a:rPr>
              <a:t>he other components of the magnet are on the manufacturing. </a:t>
            </a:r>
            <a:endParaRPr lang="en-US" altLang="zh-CN" sz="2000" dirty="0">
              <a:latin typeface="Arial" panose="020B0604020202020204" pitchFamily="34" charset="0"/>
              <a:ea typeface="华文楷体"/>
              <a:cs typeface="Arial" panose="020B0604020202020204" pitchFamily="34" charset="0"/>
            </a:endParaRPr>
          </a:p>
        </p:txBody>
      </p:sp>
      <p:sp>
        <p:nvSpPr>
          <p:cNvPr id="7" name="Rectangle 4"/>
          <p:cNvSpPr txBox="1">
            <a:spLocks noChangeArrowheads="1"/>
          </p:cNvSpPr>
          <p:nvPr/>
        </p:nvSpPr>
        <p:spPr>
          <a:xfrm>
            <a:off x="356260" y="82256"/>
            <a:ext cx="11424061" cy="5208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10000"/>
              </a:lnSpc>
              <a:buFontTx/>
              <a:buNone/>
            </a:pPr>
            <a:r>
              <a:rPr lang="en-US" altLang="zh-CN" dirty="0" smtClean="0">
                <a:latin typeface="Arial" panose="020B0604020202020204" pitchFamily="34" charset="0"/>
                <a:ea typeface="华文楷体"/>
                <a:cs typeface="Arial" panose="020B0604020202020204" pitchFamily="34" charset="0"/>
              </a:rPr>
              <a:t>Production of the full-scale CT coil dipole magnet</a:t>
            </a:r>
            <a:endParaRPr lang="en-US" altLang="zh-CN" dirty="0">
              <a:latin typeface="Arial" panose="020B0604020202020204" pitchFamily="34" charset="0"/>
              <a:ea typeface="华文楷体"/>
              <a:cs typeface="Arial" panose="020B0604020202020204" pitchFamily="34" charset="0"/>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752" y="2507427"/>
            <a:ext cx="3181646" cy="4242194"/>
          </a:xfrm>
          <a:prstGeom prst="rect">
            <a:avLst/>
          </a:prstGeom>
        </p:spPr>
      </p:pic>
      <p:pic>
        <p:nvPicPr>
          <p:cNvPr id="6" name="图片 5"/>
          <p:cNvPicPr>
            <a:picLocks noChangeAspect="1"/>
          </p:cNvPicPr>
          <p:nvPr/>
        </p:nvPicPr>
        <p:blipFill>
          <a:blip r:embed="rId3"/>
          <a:stretch>
            <a:fillRect/>
          </a:stretch>
        </p:blipFill>
        <p:spPr>
          <a:xfrm>
            <a:off x="6000656" y="2507427"/>
            <a:ext cx="3891489" cy="4339009"/>
          </a:xfrm>
          <a:prstGeom prst="rect">
            <a:avLst/>
          </a:prstGeom>
        </p:spPr>
      </p:pic>
    </p:spTree>
    <p:extLst>
      <p:ext uri="{BB962C8B-B14F-4D97-AF65-F5344CB8AC3E}">
        <p14:creationId xmlns:p14="http://schemas.microsoft.com/office/powerpoint/2010/main" val="3259640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灯片编号占位符 4"/>
          <p:cNvSpPr>
            <a:spLocks noGrp="1"/>
          </p:cNvSpPr>
          <p:nvPr>
            <p:ph type="sldNum" sz="quarter" idx="11"/>
          </p:nvPr>
        </p:nvSpPr>
        <p:spPr>
          <a:noFill/>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Font typeface="Arial" panose="020B0604020202020204" pitchFamily="34" charset="0"/>
              <a:buNone/>
            </a:pPr>
            <a:fld id="{0335A776-E88A-405A-AFE9-FC074728781E}" type="slidenum">
              <a:rPr lang="zh-CN" altLang="en-US" sz="1200">
                <a:solidFill>
                  <a:srgbClr val="898989"/>
                </a:solidFill>
                <a:latin typeface="Arial" panose="020B0604020202020204" pitchFamily="34" charset="0"/>
              </a:rPr>
              <a:pPr>
                <a:spcBef>
                  <a:spcPct val="0"/>
                </a:spcBef>
                <a:buFont typeface="Arial" panose="020B0604020202020204" pitchFamily="34" charset="0"/>
                <a:buNone/>
              </a:pPr>
              <a:t>13</a:t>
            </a:fld>
            <a:endParaRPr lang="zh-CN" altLang="en-US" sz="1800">
              <a:latin typeface="Arial" panose="020B0604020202020204" pitchFamily="34" charset="0"/>
            </a:endParaRPr>
          </a:p>
        </p:txBody>
      </p:sp>
      <p:sp>
        <p:nvSpPr>
          <p:cNvPr id="9" name="内容占位符 2"/>
          <p:cNvSpPr txBox="1">
            <a:spLocks noChangeArrowheads="1"/>
          </p:cNvSpPr>
          <p:nvPr/>
        </p:nvSpPr>
        <p:spPr>
          <a:xfrm>
            <a:off x="1883763" y="1943853"/>
            <a:ext cx="8229600" cy="1117634"/>
          </a:xfrm>
          <a:prstGeom prst="rect">
            <a:avLst/>
          </a:prstGeom>
          <a:extLst/>
        </p:spPr>
        <p:txBody>
          <a:bodyPr vert="horz" lIns="91440" tIns="45720" rIns="91440" bIns="45720" numCol="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457200" algn="just">
              <a:lnSpc>
                <a:spcPct val="125000"/>
              </a:lnSpc>
              <a:spcBef>
                <a:spcPct val="0"/>
              </a:spcBef>
              <a:defRPr/>
            </a:pPr>
            <a:r>
              <a:rPr lang="en-US" altLang="zh-CN" sz="2000" dirty="0" smtClean="0">
                <a:solidFill>
                  <a:srgbClr val="FF0000"/>
                </a:solidFill>
                <a:latin typeface="Arial" panose="020B0604020202020204" pitchFamily="34" charset="0"/>
                <a:ea typeface="楷体" panose="02010609060101010101" pitchFamily="49" charset="-122"/>
                <a:cs typeface="Arial" panose="020B0604020202020204" pitchFamily="34" charset="0"/>
                <a:sym typeface="楷体" panose="02010609060101010101" pitchFamily="49" charset="-122"/>
              </a:rPr>
              <a:t>1</a:t>
            </a:r>
            <a:r>
              <a:rPr lang="zh-CN" altLang="en-US" sz="2000" dirty="0" smtClean="0">
                <a:solidFill>
                  <a:srgbClr val="FF0000"/>
                </a:solidFill>
                <a:latin typeface="Arial" panose="020B0604020202020204" pitchFamily="34" charset="0"/>
                <a:ea typeface="楷体" panose="02010609060101010101" pitchFamily="49" charset="-122"/>
                <a:cs typeface="Arial" panose="020B0604020202020204" pitchFamily="34" charset="0"/>
                <a:sym typeface="楷体" panose="02010609060101010101" pitchFamily="49" charset="-122"/>
              </a:rPr>
              <a:t>、</a:t>
            </a:r>
            <a:r>
              <a:rPr lang="en-US" altLang="zh-CN" sz="2000" dirty="0" smtClean="0">
                <a:solidFill>
                  <a:srgbClr val="FF0000"/>
                </a:solidFill>
                <a:latin typeface="Arial" panose="020B0604020202020204" pitchFamily="34" charset="0"/>
                <a:ea typeface="楷体" panose="02010609060101010101" pitchFamily="49" charset="-122"/>
                <a:cs typeface="Arial" panose="020B0604020202020204" pitchFamily="34" charset="0"/>
                <a:sym typeface="楷体" panose="02010609060101010101" pitchFamily="49" charset="-122"/>
              </a:rPr>
              <a:t>Long coil </a:t>
            </a:r>
          </a:p>
          <a:p>
            <a:pPr indent="457200" algn="just">
              <a:lnSpc>
                <a:spcPct val="125000"/>
              </a:lnSpc>
              <a:spcBef>
                <a:spcPct val="0"/>
              </a:spcBef>
              <a:defRPr/>
            </a:pPr>
            <a:r>
              <a:rPr lang="en-US" altLang="zh-CN" sz="2000" dirty="0" smtClean="0">
                <a:solidFill>
                  <a:srgbClr val="FF0000"/>
                </a:solidFill>
                <a:latin typeface="Arial" panose="020B0604020202020204" pitchFamily="34" charset="0"/>
                <a:ea typeface="楷体" panose="02010609060101010101" pitchFamily="49" charset="-122"/>
                <a:cs typeface="Arial" panose="020B0604020202020204" pitchFamily="34" charset="0"/>
                <a:sym typeface="楷体" panose="02010609060101010101" pitchFamily="49" charset="-122"/>
              </a:rPr>
              <a:t>2</a:t>
            </a:r>
            <a:r>
              <a:rPr lang="zh-CN" altLang="en-US" sz="2000" dirty="0" smtClean="0">
                <a:solidFill>
                  <a:srgbClr val="FF0000"/>
                </a:solidFill>
                <a:latin typeface="Arial" panose="020B0604020202020204" pitchFamily="34" charset="0"/>
                <a:ea typeface="楷体" panose="02010609060101010101" pitchFamily="49" charset="-122"/>
                <a:cs typeface="Arial" panose="020B0604020202020204" pitchFamily="34" charset="0"/>
                <a:sym typeface="楷体" panose="02010609060101010101" pitchFamily="49" charset="-122"/>
              </a:rPr>
              <a:t>、</a:t>
            </a:r>
            <a:r>
              <a:rPr lang="en-US" altLang="zh-CN" sz="2000" dirty="0" smtClean="0">
                <a:solidFill>
                  <a:srgbClr val="FF0000"/>
                </a:solidFill>
                <a:latin typeface="Arial" panose="020B0604020202020204" pitchFamily="34" charset="0"/>
                <a:ea typeface="楷体" panose="02010609060101010101" pitchFamily="49" charset="-122"/>
                <a:cs typeface="Arial" panose="020B0604020202020204" pitchFamily="34" charset="0"/>
                <a:sym typeface="楷体" panose="02010609060101010101" pitchFamily="49" charset="-122"/>
              </a:rPr>
              <a:t>Motor and Driver</a:t>
            </a:r>
          </a:p>
          <a:p>
            <a:pPr indent="457200" algn="just">
              <a:lnSpc>
                <a:spcPct val="125000"/>
              </a:lnSpc>
              <a:spcBef>
                <a:spcPct val="0"/>
              </a:spcBef>
              <a:defRPr/>
            </a:pPr>
            <a:r>
              <a:rPr lang="en-US" altLang="zh-CN" sz="2000" dirty="0" smtClean="0">
                <a:solidFill>
                  <a:srgbClr val="FF0000"/>
                </a:solidFill>
                <a:latin typeface="Arial" panose="020B0604020202020204" pitchFamily="34" charset="0"/>
                <a:ea typeface="楷体" panose="02010609060101010101" pitchFamily="49" charset="-122"/>
                <a:cs typeface="Arial" panose="020B0604020202020204" pitchFamily="34" charset="0"/>
                <a:sym typeface="楷体" panose="02010609060101010101" pitchFamily="49" charset="-122"/>
              </a:rPr>
              <a:t>3</a:t>
            </a:r>
            <a:r>
              <a:rPr lang="zh-CN" altLang="en-US" sz="2000" dirty="0" smtClean="0">
                <a:solidFill>
                  <a:srgbClr val="FF0000"/>
                </a:solidFill>
                <a:latin typeface="Arial" panose="020B0604020202020204" pitchFamily="34" charset="0"/>
                <a:ea typeface="楷体" panose="02010609060101010101" pitchFamily="49" charset="-122"/>
                <a:cs typeface="Arial" panose="020B0604020202020204" pitchFamily="34" charset="0"/>
                <a:sym typeface="楷体" panose="02010609060101010101" pitchFamily="49" charset="-122"/>
              </a:rPr>
              <a:t>、</a:t>
            </a:r>
            <a:r>
              <a:rPr lang="en-US" altLang="zh-CN" sz="2000" dirty="0" smtClean="0">
                <a:solidFill>
                  <a:srgbClr val="FF0000"/>
                </a:solidFill>
                <a:latin typeface="Arial" panose="020B0604020202020204" pitchFamily="34" charset="0"/>
                <a:ea typeface="楷体" panose="02010609060101010101" pitchFamily="49" charset="-122"/>
                <a:cs typeface="Arial" panose="020B0604020202020204" pitchFamily="34" charset="0"/>
                <a:sym typeface="楷体" panose="02010609060101010101" pitchFamily="49" charset="-122"/>
              </a:rPr>
              <a:t>Encoder</a:t>
            </a:r>
          </a:p>
          <a:p>
            <a:pPr indent="457200" algn="just">
              <a:lnSpc>
                <a:spcPct val="125000"/>
              </a:lnSpc>
              <a:spcBef>
                <a:spcPct val="0"/>
              </a:spcBef>
              <a:defRPr/>
            </a:pPr>
            <a:r>
              <a:rPr lang="en-US" altLang="zh-CN" sz="2000" dirty="0" smtClean="0">
                <a:solidFill>
                  <a:srgbClr val="FF0000"/>
                </a:solidFill>
                <a:latin typeface="Arial" panose="020B0604020202020204" pitchFamily="34" charset="0"/>
                <a:ea typeface="楷体" panose="02010609060101010101" pitchFamily="49" charset="-122"/>
                <a:cs typeface="Arial" panose="020B0604020202020204" pitchFamily="34" charset="0"/>
                <a:sym typeface="楷体" panose="02010609060101010101" pitchFamily="49" charset="-122"/>
              </a:rPr>
              <a:t>4</a:t>
            </a:r>
            <a:r>
              <a:rPr lang="zh-CN" altLang="en-US" sz="2000" dirty="0" smtClean="0">
                <a:solidFill>
                  <a:srgbClr val="FF0000"/>
                </a:solidFill>
                <a:latin typeface="Arial" panose="020B0604020202020204" pitchFamily="34" charset="0"/>
                <a:ea typeface="楷体" panose="02010609060101010101" pitchFamily="49" charset="-122"/>
                <a:cs typeface="Arial" panose="020B0604020202020204" pitchFamily="34" charset="0"/>
                <a:sym typeface="楷体" panose="02010609060101010101" pitchFamily="49" charset="-122"/>
              </a:rPr>
              <a:t>、</a:t>
            </a:r>
            <a:r>
              <a:rPr lang="en-US" altLang="zh-CN" sz="2000" dirty="0" smtClean="0">
                <a:solidFill>
                  <a:srgbClr val="FF0000"/>
                </a:solidFill>
                <a:latin typeface="Arial" panose="020B0604020202020204" pitchFamily="34" charset="0"/>
                <a:ea typeface="楷体" panose="02010609060101010101" pitchFamily="49" charset="-122"/>
                <a:cs typeface="Arial" panose="020B0604020202020204" pitchFamily="34" charset="0"/>
                <a:sym typeface="楷体" panose="02010609060101010101" pitchFamily="49" charset="-122"/>
              </a:rPr>
              <a:t>Motor control</a:t>
            </a:r>
          </a:p>
          <a:p>
            <a:pPr indent="457200" algn="just">
              <a:lnSpc>
                <a:spcPct val="125000"/>
              </a:lnSpc>
              <a:spcBef>
                <a:spcPct val="0"/>
              </a:spcBef>
              <a:defRPr/>
            </a:pPr>
            <a:r>
              <a:rPr lang="en-US" altLang="zh-CN" sz="2000" dirty="0" smtClean="0">
                <a:solidFill>
                  <a:srgbClr val="FF0000"/>
                </a:solidFill>
                <a:latin typeface="Arial" panose="020B0604020202020204" pitchFamily="34" charset="0"/>
                <a:ea typeface="楷体" panose="02010609060101010101" pitchFamily="49" charset="-122"/>
                <a:cs typeface="Arial" panose="020B0604020202020204" pitchFamily="34" charset="0"/>
                <a:sym typeface="楷体" panose="02010609060101010101" pitchFamily="49" charset="-122"/>
              </a:rPr>
              <a:t>5</a:t>
            </a:r>
            <a:r>
              <a:rPr lang="zh-CN" altLang="en-US" sz="2000" dirty="0" smtClean="0">
                <a:solidFill>
                  <a:srgbClr val="FF0000"/>
                </a:solidFill>
                <a:latin typeface="Arial" panose="020B0604020202020204" pitchFamily="34" charset="0"/>
                <a:ea typeface="楷体" panose="02010609060101010101" pitchFamily="49" charset="-122"/>
                <a:cs typeface="Arial" panose="020B0604020202020204" pitchFamily="34" charset="0"/>
                <a:sym typeface="楷体" panose="02010609060101010101" pitchFamily="49" charset="-122"/>
              </a:rPr>
              <a:t>、</a:t>
            </a:r>
            <a:r>
              <a:rPr lang="en-US" altLang="zh-CN" sz="2000" dirty="0" smtClean="0">
                <a:solidFill>
                  <a:srgbClr val="FF0000"/>
                </a:solidFill>
                <a:latin typeface="Arial" panose="020B0604020202020204" pitchFamily="34" charset="0"/>
                <a:ea typeface="楷体" panose="02010609060101010101" pitchFamily="49" charset="-122"/>
                <a:cs typeface="Arial" panose="020B0604020202020204" pitchFamily="34" charset="0"/>
                <a:sym typeface="楷体" panose="02010609060101010101" pitchFamily="49" charset="-122"/>
              </a:rPr>
              <a:t>Signal acquisition device</a:t>
            </a:r>
          </a:p>
        </p:txBody>
      </p:sp>
      <p:sp>
        <p:nvSpPr>
          <p:cNvPr id="10" name="矩形 1"/>
          <p:cNvSpPr>
            <a:spLocks noChangeArrowheads="1"/>
          </p:cNvSpPr>
          <p:nvPr/>
        </p:nvSpPr>
        <p:spPr bwMode="auto">
          <a:xfrm>
            <a:off x="815222" y="866909"/>
            <a:ext cx="1059153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a:lnSpc>
                <a:spcPct val="125000"/>
              </a:lnSpc>
              <a:spcBef>
                <a:spcPts val="900"/>
              </a:spcBef>
              <a:buClr>
                <a:srgbClr val="FF0000"/>
              </a:buClr>
              <a:buFontTx/>
              <a:buNone/>
            </a:pPr>
            <a:r>
              <a:rPr lang="en-US" altLang="zh-CN" sz="2000" dirty="0" smtClean="0">
                <a:latin typeface="+mn-lt"/>
                <a:ea typeface="华文楷体"/>
                <a:cs typeface="Times New Roman" pitchFamily="18" charset="0"/>
                <a:sym typeface="楷体" panose="02010609060101010101" pitchFamily="49" charset="-122"/>
              </a:rPr>
              <a:t>A 5.6m </a:t>
            </a:r>
            <a:r>
              <a:rPr lang="en-US" altLang="zh-CN" sz="2000" dirty="0">
                <a:latin typeface="+mn-lt"/>
                <a:ea typeface="华文楷体"/>
                <a:cs typeface="Times New Roman" pitchFamily="18" charset="0"/>
                <a:sym typeface="楷体" panose="02010609060101010101" pitchFamily="49" charset="-122"/>
              </a:rPr>
              <a:t>long rotating coil field measurement system will be used to measure the field </a:t>
            </a:r>
            <a:r>
              <a:rPr lang="en-US" altLang="zh-CN" sz="2000" dirty="0" smtClean="0">
                <a:latin typeface="+mn-lt"/>
                <a:ea typeface="华文楷体"/>
                <a:cs typeface="Times New Roman" pitchFamily="18" charset="0"/>
                <a:sym typeface="楷体" panose="02010609060101010101" pitchFamily="49" charset="-122"/>
              </a:rPr>
              <a:t>of </a:t>
            </a:r>
            <a:r>
              <a:rPr lang="en-US" altLang="zh-CN" sz="2000" dirty="0">
                <a:latin typeface="+mn-lt"/>
                <a:ea typeface="华文楷体"/>
                <a:cs typeface="Times New Roman" pitchFamily="18" charset="0"/>
                <a:sym typeface="楷体" panose="02010609060101010101" pitchFamily="49" charset="-122"/>
              </a:rPr>
              <a:t>the </a:t>
            </a:r>
            <a:r>
              <a:rPr lang="en-US" altLang="zh-CN" sz="2000" dirty="0" smtClean="0">
                <a:latin typeface="+mn-lt"/>
                <a:ea typeface="华文楷体"/>
                <a:cs typeface="Times New Roman" pitchFamily="18" charset="0"/>
                <a:sym typeface="楷体" panose="02010609060101010101" pitchFamily="49" charset="-122"/>
              </a:rPr>
              <a:t>full-scale CT </a:t>
            </a:r>
            <a:r>
              <a:rPr lang="en-US" altLang="zh-CN" sz="2000" dirty="0">
                <a:latin typeface="+mn-lt"/>
                <a:ea typeface="华文楷体"/>
                <a:cs typeface="Times New Roman" pitchFamily="18" charset="0"/>
                <a:sym typeface="楷体" panose="02010609060101010101" pitchFamily="49" charset="-122"/>
              </a:rPr>
              <a:t>magnet, it is composed of </a:t>
            </a:r>
          </a:p>
        </p:txBody>
      </p:sp>
      <p:sp>
        <p:nvSpPr>
          <p:cNvPr id="8" name="Rectangle 4"/>
          <p:cNvSpPr txBox="1">
            <a:spLocks noChangeArrowheads="1"/>
          </p:cNvSpPr>
          <p:nvPr/>
        </p:nvSpPr>
        <p:spPr>
          <a:xfrm>
            <a:off x="2520204" y="215971"/>
            <a:ext cx="8587508" cy="5208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buFontTx/>
              <a:buNone/>
            </a:pPr>
            <a:r>
              <a:rPr lang="en-US" altLang="zh-CN" dirty="0" smtClean="0">
                <a:latin typeface="Arial" panose="020B0604020202020204" pitchFamily="34" charset="0"/>
                <a:ea typeface="华文楷体"/>
                <a:cs typeface="Arial" panose="020B0604020202020204" pitchFamily="34" charset="0"/>
              </a:rPr>
              <a:t>Design </a:t>
            </a:r>
            <a:r>
              <a:rPr lang="en-US" altLang="zh-CN" dirty="0">
                <a:latin typeface="Arial" panose="020B0604020202020204" pitchFamily="34" charset="0"/>
                <a:ea typeface="华文楷体"/>
                <a:cs typeface="Arial" panose="020B0604020202020204" pitchFamily="34" charset="0"/>
              </a:rPr>
              <a:t>of the field measurement system</a:t>
            </a:r>
          </a:p>
        </p:txBody>
      </p:sp>
      <p:pic>
        <p:nvPicPr>
          <p:cNvPr id="13" name="Picture 2">
            <a:extLst>
              <a:ext uri="{FF2B5EF4-FFF2-40B4-BE49-F238E27FC236}">
                <a16:creationId xmlns:a16="http://schemas.microsoft.com/office/drawing/2014/main" id="{06CCBEC6-DE23-48DF-935E-9928FFD3DA6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82" t="4110" r="25716"/>
          <a:stretch/>
        </p:blipFill>
        <p:spPr bwMode="auto">
          <a:xfrm>
            <a:off x="1694567" y="3379736"/>
            <a:ext cx="9168764" cy="322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0305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8664"/>
            <a:ext cx="12147733" cy="714850"/>
          </a:xfrm>
        </p:spPr>
        <p:txBody>
          <a:bodyPr>
            <a:normAutofit/>
          </a:bodyPr>
          <a:lstStyle/>
          <a:p>
            <a:pPr marL="342900" lvl="0" indent="-342900" defTabSz="914400">
              <a:lnSpc>
                <a:spcPct val="110000"/>
              </a:lnSpc>
              <a:spcBef>
                <a:spcPct val="20000"/>
              </a:spcBef>
              <a:defRPr/>
            </a:pPr>
            <a:r>
              <a:rPr lang="en-US" altLang="zh-CN" sz="3200" dirty="0">
                <a:latin typeface="Arial" panose="020B0604020202020204" pitchFamily="34" charset="0"/>
                <a:ea typeface="华文楷体"/>
                <a:cs typeface="Arial" panose="020B0604020202020204" pitchFamily="34" charset="0"/>
              </a:rPr>
              <a:t>Next stage working </a:t>
            </a:r>
            <a:r>
              <a:rPr lang="en-US" altLang="zh-CN" sz="3200" dirty="0" smtClean="0">
                <a:latin typeface="Arial" panose="020B0604020202020204" pitchFamily="34" charset="0"/>
                <a:ea typeface="华文楷体"/>
                <a:cs typeface="Arial" panose="020B0604020202020204" pitchFamily="34" charset="0"/>
              </a:rPr>
              <a:t>plan</a:t>
            </a:r>
            <a:endParaRPr lang="zh-CN" altLang="en-US" sz="32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p:txBody>
          <a:bodyPr>
            <a:normAutofit/>
          </a:bodyPr>
          <a:lstStyle/>
          <a:p>
            <a:pPr lvl="0" algn="just" defTabSz="914400">
              <a:spcBef>
                <a:spcPts val="600"/>
              </a:spcBef>
              <a:buClr>
                <a:srgbClr val="FF0000"/>
              </a:buClr>
              <a:buFont typeface="Wingdings" panose="05000000000000000000" pitchFamily="2" charset="2"/>
              <a:buChar char="ü"/>
              <a:defRPr/>
            </a:pPr>
            <a:r>
              <a:rPr lang="en-US" altLang="zh-CN" sz="2400" dirty="0">
                <a:latin typeface="Arial" panose="020B0604020202020204" pitchFamily="34" charset="0"/>
                <a:ea typeface="华文楷体"/>
                <a:cs typeface="Arial" panose="020B0604020202020204" pitchFamily="34" charset="0"/>
              </a:rPr>
              <a:t>In the July of 2021, complete the fabrication of the full scale CT coil prototype dipole magnet.</a:t>
            </a:r>
          </a:p>
          <a:p>
            <a:pPr lvl="0" algn="just" defTabSz="914400">
              <a:spcBef>
                <a:spcPts val="600"/>
              </a:spcBef>
              <a:buClr>
                <a:srgbClr val="FF0000"/>
              </a:buClr>
              <a:buFont typeface="Wingdings" panose="05000000000000000000" pitchFamily="2" charset="2"/>
              <a:buChar char="ü"/>
              <a:defRPr/>
            </a:pPr>
            <a:r>
              <a:rPr lang="en-US" altLang="zh-CN" sz="2400" dirty="0">
                <a:latin typeface="Arial" panose="020B0604020202020204" pitchFamily="34" charset="0"/>
                <a:ea typeface="华文楷体"/>
                <a:cs typeface="Arial" panose="020B0604020202020204" pitchFamily="34" charset="0"/>
              </a:rPr>
              <a:t>In the same time, design and set up the field measurement system for the full scale magnet.</a:t>
            </a:r>
          </a:p>
          <a:p>
            <a:pPr lvl="0" algn="just" defTabSz="914400">
              <a:spcBef>
                <a:spcPts val="600"/>
              </a:spcBef>
              <a:buClr>
                <a:srgbClr val="FF0000"/>
              </a:buClr>
              <a:buFont typeface="Wingdings" panose="05000000000000000000" pitchFamily="2" charset="2"/>
              <a:buChar char="ü"/>
              <a:defRPr/>
            </a:pPr>
            <a:r>
              <a:rPr lang="en-US" altLang="zh-CN" sz="2400" dirty="0">
                <a:latin typeface="Arial" panose="020B0604020202020204" pitchFamily="34" charset="0"/>
                <a:ea typeface="华文楷体"/>
                <a:cs typeface="Arial" panose="020B0604020202020204" pitchFamily="34" charset="0"/>
              </a:rPr>
              <a:t>In Sep. of 2021, complete the test of the full scale prototype dipole magnet.</a:t>
            </a:r>
          </a:p>
          <a:p>
            <a:pPr lvl="0" algn="just" defTabSz="914400">
              <a:spcBef>
                <a:spcPts val="600"/>
              </a:spcBef>
              <a:buClr>
                <a:srgbClr val="FF0000"/>
              </a:buClr>
              <a:buFont typeface="Wingdings" panose="05000000000000000000" pitchFamily="2" charset="2"/>
              <a:buChar char="ü"/>
              <a:defRPr/>
            </a:pPr>
            <a:r>
              <a:rPr lang="en-US" altLang="zh-CN" sz="2400" dirty="0">
                <a:latin typeface="Arial" panose="020B0604020202020204" pitchFamily="34" charset="0"/>
                <a:ea typeface="华文楷体"/>
                <a:cs typeface="Arial" panose="020B0604020202020204" pitchFamily="34" charset="0"/>
              </a:rPr>
              <a:t>In Dec. of 2021, make the field quality of the magnet meet the specifications by modifying and improving the structure of the magnet.</a:t>
            </a:r>
          </a:p>
          <a:p>
            <a:endParaRPr lang="zh-CN" altLang="en-US" sz="24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C973300C-797F-D148-A78D-320196FBAF04}" type="slidenum">
              <a:rPr lang="en-US" smtClean="0"/>
              <a:pPr/>
              <a:t>14</a:t>
            </a:fld>
            <a:endParaRPr lang="en-US"/>
          </a:p>
        </p:txBody>
      </p:sp>
    </p:spTree>
    <p:extLst>
      <p:ext uri="{BB962C8B-B14F-4D97-AF65-F5344CB8AC3E}">
        <p14:creationId xmlns:p14="http://schemas.microsoft.com/office/powerpoint/2010/main" val="1790537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Vacuum sub-task</a:t>
            </a:r>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15</a:t>
            </a:fld>
            <a:endParaRPr lang="en-US"/>
          </a:p>
        </p:txBody>
      </p:sp>
      <p:graphicFrame>
        <p:nvGraphicFramePr>
          <p:cNvPr id="5" name="内容占位符 4"/>
          <p:cNvGraphicFramePr>
            <a:graphicFrameLocks noGrp="1"/>
          </p:cNvGraphicFramePr>
          <p:nvPr>
            <p:ph idx="1"/>
            <p:extLst>
              <p:ext uri="{D42A27DB-BD31-4B8C-83A1-F6EECF244321}">
                <p14:modId xmlns:p14="http://schemas.microsoft.com/office/powerpoint/2010/main" val="2311111868"/>
              </p:ext>
            </p:extLst>
          </p:nvPr>
        </p:nvGraphicFramePr>
        <p:xfrm>
          <a:off x="303213" y="1060450"/>
          <a:ext cx="6998237" cy="4294212"/>
        </p:xfrm>
        <a:graphic>
          <a:graphicData uri="http://schemas.openxmlformats.org/drawingml/2006/table">
            <a:tbl>
              <a:tblPr>
                <a:tableStyleId>{793D81CF-94F2-401A-BA57-92F5A7B2D0C5}</a:tableStyleId>
              </a:tblPr>
              <a:tblGrid>
                <a:gridCol w="1374755">
                  <a:extLst>
                    <a:ext uri="{9D8B030D-6E8A-4147-A177-3AD203B41FA5}">
                      <a16:colId xmlns:a16="http://schemas.microsoft.com/office/drawing/2014/main" val="1586621037"/>
                    </a:ext>
                  </a:extLst>
                </a:gridCol>
                <a:gridCol w="1243654">
                  <a:extLst>
                    <a:ext uri="{9D8B030D-6E8A-4147-A177-3AD203B41FA5}">
                      <a16:colId xmlns:a16="http://schemas.microsoft.com/office/drawing/2014/main" val="192728823"/>
                    </a:ext>
                  </a:extLst>
                </a:gridCol>
                <a:gridCol w="1070915">
                  <a:extLst>
                    <a:ext uri="{9D8B030D-6E8A-4147-A177-3AD203B41FA5}">
                      <a16:colId xmlns:a16="http://schemas.microsoft.com/office/drawing/2014/main" val="1248423995"/>
                    </a:ext>
                  </a:extLst>
                </a:gridCol>
                <a:gridCol w="976166">
                  <a:extLst>
                    <a:ext uri="{9D8B030D-6E8A-4147-A177-3AD203B41FA5}">
                      <a16:colId xmlns:a16="http://schemas.microsoft.com/office/drawing/2014/main" val="1556674952"/>
                    </a:ext>
                  </a:extLst>
                </a:gridCol>
                <a:gridCol w="759498">
                  <a:extLst>
                    <a:ext uri="{9D8B030D-6E8A-4147-A177-3AD203B41FA5}">
                      <a16:colId xmlns:a16="http://schemas.microsoft.com/office/drawing/2014/main" val="917948844"/>
                    </a:ext>
                  </a:extLst>
                </a:gridCol>
                <a:gridCol w="708097">
                  <a:extLst>
                    <a:ext uri="{9D8B030D-6E8A-4147-A177-3AD203B41FA5}">
                      <a16:colId xmlns:a16="http://schemas.microsoft.com/office/drawing/2014/main" val="52888374"/>
                    </a:ext>
                  </a:extLst>
                </a:gridCol>
                <a:gridCol w="865152">
                  <a:extLst>
                    <a:ext uri="{9D8B030D-6E8A-4147-A177-3AD203B41FA5}">
                      <a16:colId xmlns:a16="http://schemas.microsoft.com/office/drawing/2014/main" val="3695743069"/>
                    </a:ext>
                  </a:extLst>
                </a:gridCol>
              </a:tblGrid>
              <a:tr h="196948">
                <a:tc rowSpan="2">
                  <a:txBody>
                    <a:bodyPr/>
                    <a:lstStyle/>
                    <a:p>
                      <a:pPr algn="ctr">
                        <a:spcAft>
                          <a:spcPts val="0"/>
                        </a:spcAft>
                      </a:pPr>
                      <a:r>
                        <a:rPr lang="zh-CN" sz="1300" kern="100" spc="-20" dirty="0">
                          <a:effectLst/>
                        </a:rPr>
                        <a:t>成果名称</a:t>
                      </a:r>
                      <a:endParaRPr lang="zh-CN" sz="1300" kern="100" dirty="0">
                        <a:effectLst/>
                        <a:latin typeface="Times New Roman" panose="02020603050405020304" pitchFamily="18" charset="0"/>
                        <a:ea typeface="宋体" panose="02010600030101010101" pitchFamily="2" charset="-122"/>
                      </a:endParaRPr>
                    </a:p>
                  </a:txBody>
                  <a:tcPr marL="30096" marR="30096" marT="0" marB="0" anchor="ctr"/>
                </a:tc>
                <a:tc rowSpan="2">
                  <a:txBody>
                    <a:bodyPr/>
                    <a:lstStyle/>
                    <a:p>
                      <a:pPr algn="ctr">
                        <a:spcAft>
                          <a:spcPts val="0"/>
                        </a:spcAft>
                      </a:pPr>
                      <a:r>
                        <a:rPr lang="zh-CN" sz="1300" kern="100" spc="-20">
                          <a:effectLst/>
                        </a:rPr>
                        <a:t>成果</a:t>
                      </a:r>
                      <a:endParaRPr lang="zh-CN" sz="1300" kern="100">
                        <a:effectLst/>
                      </a:endParaRPr>
                    </a:p>
                    <a:p>
                      <a:pPr algn="ctr">
                        <a:spcAft>
                          <a:spcPts val="0"/>
                        </a:spcAft>
                      </a:pPr>
                      <a:r>
                        <a:rPr lang="zh-CN" sz="1300" kern="100" spc="-20">
                          <a:effectLst/>
                        </a:rPr>
                        <a:t>类型</a:t>
                      </a:r>
                      <a:endParaRPr lang="zh-CN" sz="1300" kern="100">
                        <a:effectLst/>
                        <a:latin typeface="Times New Roman" panose="02020603050405020304" pitchFamily="18" charset="0"/>
                        <a:ea typeface="宋体" panose="02010600030101010101" pitchFamily="2" charset="-122"/>
                      </a:endParaRPr>
                    </a:p>
                  </a:txBody>
                  <a:tcPr marL="30096" marR="30096" marT="0" marB="0" anchor="ctr"/>
                </a:tc>
                <a:tc gridSpan="4">
                  <a:txBody>
                    <a:bodyPr/>
                    <a:lstStyle/>
                    <a:p>
                      <a:pPr algn="ctr">
                        <a:spcAft>
                          <a:spcPts val="0"/>
                        </a:spcAft>
                      </a:pPr>
                      <a:r>
                        <a:rPr lang="zh-CN" sz="1300" kern="100" spc="-20">
                          <a:effectLst/>
                        </a:rPr>
                        <a:t>考核指标</a:t>
                      </a:r>
                      <a:r>
                        <a:rPr lang="en-US" sz="1300" kern="100" baseline="30000">
                          <a:effectLst/>
                        </a:rPr>
                        <a:t>2</a:t>
                      </a:r>
                      <a:endParaRPr lang="zh-CN" sz="1300" kern="100">
                        <a:effectLst/>
                        <a:latin typeface="Times New Roman" panose="02020603050405020304" pitchFamily="18" charset="0"/>
                        <a:ea typeface="宋体" panose="02010600030101010101" pitchFamily="2" charset="-122"/>
                      </a:endParaRPr>
                    </a:p>
                  </a:txBody>
                  <a:tcPr marL="30096" marR="30096"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rowSpan="2">
                  <a:txBody>
                    <a:bodyPr/>
                    <a:lstStyle/>
                    <a:p>
                      <a:pPr algn="ctr">
                        <a:spcAft>
                          <a:spcPts val="0"/>
                        </a:spcAft>
                      </a:pPr>
                      <a:r>
                        <a:rPr lang="zh-CN" sz="1300" kern="100" spc="-20">
                          <a:effectLst/>
                        </a:rPr>
                        <a:t>考核方式（方法）及评价手段</a:t>
                      </a:r>
                      <a:r>
                        <a:rPr lang="en-US" sz="1300" kern="100" spc="-20" baseline="30000">
                          <a:effectLst/>
                        </a:rPr>
                        <a:t>4</a:t>
                      </a:r>
                      <a:endParaRPr lang="zh-CN" sz="1300" kern="100">
                        <a:effectLst/>
                        <a:latin typeface="Times New Roman" panose="02020603050405020304" pitchFamily="18" charset="0"/>
                        <a:ea typeface="宋体" panose="02010600030101010101" pitchFamily="2" charset="-122"/>
                      </a:endParaRPr>
                    </a:p>
                  </a:txBody>
                  <a:tcPr marL="30096" marR="30096" marT="0" marB="0" anchor="ctr"/>
                </a:tc>
                <a:extLst>
                  <a:ext uri="{0D108BD9-81ED-4DB2-BD59-A6C34878D82A}">
                    <a16:rowId xmlns:a16="http://schemas.microsoft.com/office/drawing/2014/main" val="2475716965"/>
                  </a:ext>
                </a:extLst>
              </a:tr>
              <a:tr h="1134303">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zh-CN" sz="1300" kern="100" spc="-20">
                          <a:effectLst/>
                        </a:rPr>
                        <a:t>指标</a:t>
                      </a:r>
                      <a:endParaRPr lang="zh-CN" sz="1300" kern="100">
                        <a:effectLst/>
                      </a:endParaRPr>
                    </a:p>
                    <a:p>
                      <a:pPr algn="ctr">
                        <a:spcAft>
                          <a:spcPts val="0"/>
                        </a:spcAft>
                      </a:pPr>
                      <a:r>
                        <a:rPr lang="zh-CN" sz="1300" kern="100" spc="-20">
                          <a:effectLst/>
                        </a:rPr>
                        <a:t>名称</a:t>
                      </a:r>
                      <a:endParaRPr lang="zh-CN" sz="1300" kern="100">
                        <a:effectLst/>
                        <a:latin typeface="Times New Roman" panose="02020603050405020304" pitchFamily="18" charset="0"/>
                        <a:ea typeface="宋体" panose="02010600030101010101" pitchFamily="2" charset="-122"/>
                      </a:endParaRPr>
                    </a:p>
                  </a:txBody>
                  <a:tcPr marL="30096" marR="30096" marT="0" marB="0" anchor="ctr"/>
                </a:tc>
                <a:tc>
                  <a:txBody>
                    <a:bodyPr/>
                    <a:lstStyle/>
                    <a:p>
                      <a:pPr algn="ctr">
                        <a:spcAft>
                          <a:spcPts val="0"/>
                        </a:spcAft>
                      </a:pPr>
                      <a:r>
                        <a:rPr lang="zh-CN" sz="1300" kern="100" spc="-20">
                          <a:effectLst/>
                        </a:rPr>
                        <a:t>立项时已有指标值</a:t>
                      </a:r>
                      <a:r>
                        <a:rPr lang="en-US" sz="1300" kern="100" spc="-20">
                          <a:effectLst/>
                        </a:rPr>
                        <a:t>/</a:t>
                      </a:r>
                      <a:r>
                        <a:rPr lang="zh-CN" sz="1300" kern="100" spc="-20">
                          <a:effectLst/>
                        </a:rPr>
                        <a:t>状态</a:t>
                      </a:r>
                      <a:endParaRPr lang="zh-CN" sz="1300" kern="100">
                        <a:effectLst/>
                        <a:latin typeface="Times New Roman" panose="02020603050405020304" pitchFamily="18" charset="0"/>
                        <a:ea typeface="宋体" panose="02010600030101010101" pitchFamily="2" charset="-122"/>
                      </a:endParaRPr>
                    </a:p>
                  </a:txBody>
                  <a:tcPr marL="30096" marR="30096" marT="0" marB="0" anchor="ctr"/>
                </a:tc>
                <a:tc>
                  <a:txBody>
                    <a:bodyPr/>
                    <a:lstStyle/>
                    <a:p>
                      <a:pPr algn="ctr">
                        <a:spcAft>
                          <a:spcPts val="0"/>
                        </a:spcAft>
                      </a:pPr>
                      <a:r>
                        <a:rPr lang="zh-CN" sz="1300" b="1" kern="100" spc="-20" dirty="0">
                          <a:effectLst/>
                        </a:rPr>
                        <a:t>中期指标值</a:t>
                      </a:r>
                      <a:r>
                        <a:rPr lang="en-US" sz="1300" b="1" kern="100" spc="-20" dirty="0">
                          <a:effectLst/>
                        </a:rPr>
                        <a:t>/</a:t>
                      </a:r>
                      <a:r>
                        <a:rPr lang="zh-CN" sz="1300" b="1" kern="100" spc="-20" dirty="0">
                          <a:effectLst/>
                        </a:rPr>
                        <a:t>状态</a:t>
                      </a:r>
                      <a:r>
                        <a:rPr lang="en-US" sz="1300" b="1" kern="100" spc="-20" baseline="30000" dirty="0">
                          <a:effectLst/>
                        </a:rPr>
                        <a:t>3</a:t>
                      </a:r>
                      <a:endParaRPr lang="zh-CN" sz="1300" b="1" kern="100" dirty="0">
                        <a:effectLst/>
                        <a:latin typeface="Times New Roman" panose="02020603050405020304" pitchFamily="18" charset="0"/>
                        <a:ea typeface="宋体" panose="02010600030101010101" pitchFamily="2" charset="-122"/>
                      </a:endParaRPr>
                    </a:p>
                  </a:txBody>
                  <a:tcPr marL="30096" marR="30096" marT="0" marB="0" anchor="ctr"/>
                </a:tc>
                <a:tc>
                  <a:txBody>
                    <a:bodyPr/>
                    <a:lstStyle/>
                    <a:p>
                      <a:pPr algn="ctr">
                        <a:spcAft>
                          <a:spcPts val="0"/>
                        </a:spcAft>
                      </a:pPr>
                      <a:r>
                        <a:rPr lang="zh-CN" sz="1300" kern="100" spc="-20" dirty="0">
                          <a:effectLst/>
                        </a:rPr>
                        <a:t>完成时指标值</a:t>
                      </a:r>
                      <a:r>
                        <a:rPr lang="en-US" sz="1300" kern="100" spc="-20" dirty="0">
                          <a:effectLst/>
                        </a:rPr>
                        <a:t>/</a:t>
                      </a:r>
                      <a:r>
                        <a:rPr lang="zh-CN" sz="1300" kern="100" spc="-20" dirty="0">
                          <a:effectLst/>
                        </a:rPr>
                        <a:t>状态</a:t>
                      </a:r>
                      <a:endParaRPr lang="zh-CN" sz="1300" kern="100" dirty="0">
                        <a:effectLst/>
                        <a:latin typeface="Times New Roman" panose="02020603050405020304" pitchFamily="18" charset="0"/>
                        <a:ea typeface="宋体" panose="02010600030101010101" pitchFamily="2" charset="-122"/>
                      </a:endParaRPr>
                    </a:p>
                  </a:txBody>
                  <a:tcPr marL="30096" marR="30096" marT="0" marB="0" anchor="ctr"/>
                </a:tc>
                <a:tc vMerge="1">
                  <a:txBody>
                    <a:bodyPr/>
                    <a:lstStyle/>
                    <a:p>
                      <a:endParaRPr lang="zh-CN" altLang="en-US"/>
                    </a:p>
                  </a:txBody>
                  <a:tcPr/>
                </a:tc>
                <a:extLst>
                  <a:ext uri="{0D108BD9-81ED-4DB2-BD59-A6C34878D82A}">
                    <a16:rowId xmlns:a16="http://schemas.microsoft.com/office/drawing/2014/main" val="3389178320"/>
                  </a:ext>
                </a:extLst>
              </a:tr>
              <a:tr h="1071285">
                <a:tc rowSpan="3">
                  <a:txBody>
                    <a:bodyPr/>
                    <a:lstStyle/>
                    <a:p>
                      <a:pPr algn="ctr">
                        <a:spcAft>
                          <a:spcPts val="0"/>
                        </a:spcAft>
                      </a:pPr>
                      <a:r>
                        <a:rPr lang="zh-CN" sz="1300" kern="100" spc="-20" dirty="0">
                          <a:effectLst/>
                        </a:rPr>
                        <a:t>研制弯转真空盒、</a:t>
                      </a:r>
                      <a:r>
                        <a:rPr lang="en-US" sz="1300" kern="100" spc="-20" dirty="0">
                          <a:effectLst/>
                        </a:rPr>
                        <a:t>RF</a:t>
                      </a:r>
                      <a:r>
                        <a:rPr lang="zh-CN" sz="1300" kern="100" spc="-20" dirty="0">
                          <a:effectLst/>
                        </a:rPr>
                        <a:t>屏蔽波纹管和真空盒内表面镀吸气剂膜</a:t>
                      </a:r>
                      <a:endParaRPr lang="zh-CN" sz="1300" kern="100" dirty="0">
                        <a:effectLst/>
                        <a:latin typeface="Times New Roman" panose="02020603050405020304" pitchFamily="18" charset="0"/>
                        <a:ea typeface="宋体" panose="02010600030101010101" pitchFamily="2" charset="-122"/>
                      </a:endParaRPr>
                    </a:p>
                  </a:txBody>
                  <a:tcPr marL="30096" marR="30096" marT="0" marB="0" anchor="ctr"/>
                </a:tc>
                <a:tc rowSpan="3">
                  <a:txBody>
                    <a:bodyPr/>
                    <a:lstStyle/>
                    <a:p>
                      <a:pPr algn="ctr">
                        <a:spcAft>
                          <a:spcPts val="0"/>
                        </a:spcAft>
                      </a:pPr>
                      <a:r>
                        <a:rPr lang="zh-CN" sz="1300" kern="100" dirty="0">
                          <a:effectLst/>
                        </a:rPr>
                        <a:t>□新理论 □新原理 □新产品</a:t>
                      </a:r>
                      <a:r>
                        <a:rPr lang="en-US" sz="1300" kern="100" dirty="0">
                          <a:effectLst/>
                        </a:rPr>
                        <a:t>   </a:t>
                      </a:r>
                      <a:r>
                        <a:rPr lang="zh-CN" sz="1300" kern="100" dirty="0">
                          <a:effectLst/>
                        </a:rPr>
                        <a:t>□新技术</a:t>
                      </a:r>
                      <a:r>
                        <a:rPr lang="en-US" sz="1300" kern="100" dirty="0">
                          <a:effectLst/>
                        </a:rPr>
                        <a:t>  </a:t>
                      </a:r>
                      <a:r>
                        <a:rPr lang="zh-CN" sz="1300" kern="100" dirty="0">
                          <a:effectLst/>
                        </a:rPr>
                        <a:t>■新方法</a:t>
                      </a:r>
                      <a:r>
                        <a:rPr lang="en-US" sz="1300" kern="100" dirty="0">
                          <a:effectLst/>
                        </a:rPr>
                        <a:t>  </a:t>
                      </a:r>
                      <a:r>
                        <a:rPr lang="zh-CN" sz="1300" kern="100" dirty="0">
                          <a:effectLst/>
                        </a:rPr>
                        <a:t>■关键部件 □数据库 □软件 □应用解决方案 □实验装置</a:t>
                      </a:r>
                      <a:r>
                        <a:rPr lang="en-US" sz="1300" kern="100" dirty="0">
                          <a:effectLst/>
                        </a:rPr>
                        <a:t>/</a:t>
                      </a:r>
                      <a:r>
                        <a:rPr lang="zh-CN" sz="1300" kern="100" dirty="0">
                          <a:effectLst/>
                        </a:rPr>
                        <a:t>系统</a:t>
                      </a:r>
                      <a:r>
                        <a:rPr lang="en-US" sz="1300" kern="100" dirty="0">
                          <a:effectLst/>
                        </a:rPr>
                        <a:t>  </a:t>
                      </a:r>
                      <a:r>
                        <a:rPr lang="zh-CN" sz="1300" kern="100" dirty="0">
                          <a:effectLst/>
                        </a:rPr>
                        <a:t>■工程工艺</a:t>
                      </a:r>
                      <a:r>
                        <a:rPr lang="en-US" sz="1300" kern="100" dirty="0">
                          <a:effectLst/>
                        </a:rPr>
                        <a:t>  </a:t>
                      </a:r>
                      <a:r>
                        <a:rPr lang="zh-CN" sz="1300" kern="100" dirty="0">
                          <a:effectLst/>
                        </a:rPr>
                        <a:t>□标准</a:t>
                      </a:r>
                      <a:r>
                        <a:rPr lang="en-US" sz="1300" kern="100" dirty="0">
                          <a:effectLst/>
                        </a:rPr>
                        <a:t>  </a:t>
                      </a:r>
                      <a:r>
                        <a:rPr lang="zh-CN" sz="1300" kern="100" dirty="0">
                          <a:effectLst/>
                        </a:rPr>
                        <a:t>□专利</a:t>
                      </a:r>
                      <a:r>
                        <a:rPr lang="en-US" sz="1300" kern="100" dirty="0">
                          <a:effectLst/>
                        </a:rPr>
                        <a:t>  </a:t>
                      </a:r>
                      <a:r>
                        <a:rPr lang="zh-CN" sz="1300" kern="100" dirty="0">
                          <a:effectLst/>
                        </a:rPr>
                        <a:t>■论文</a:t>
                      </a:r>
                      <a:r>
                        <a:rPr lang="en-US" sz="1300" kern="100" dirty="0">
                          <a:effectLst/>
                        </a:rPr>
                        <a:t>  </a:t>
                      </a:r>
                      <a:r>
                        <a:rPr lang="zh-CN" sz="1300" kern="100" dirty="0">
                          <a:effectLst/>
                        </a:rPr>
                        <a:t>□其他</a:t>
                      </a:r>
                      <a:r>
                        <a:rPr lang="en-US" sz="1300" u="sng" kern="100" dirty="0">
                          <a:effectLst/>
                        </a:rPr>
                        <a:t>   </a:t>
                      </a:r>
                      <a:endParaRPr lang="zh-CN" sz="1300" kern="100" dirty="0">
                        <a:effectLst/>
                        <a:latin typeface="Times New Roman" panose="02020603050405020304" pitchFamily="18" charset="0"/>
                        <a:ea typeface="宋体" panose="02010600030101010101" pitchFamily="2" charset="-122"/>
                      </a:endParaRPr>
                    </a:p>
                  </a:txBody>
                  <a:tcPr marL="30096" marR="30096" marT="0" marB="0" anchor="ctr"/>
                </a:tc>
                <a:tc>
                  <a:txBody>
                    <a:bodyPr/>
                    <a:lstStyle/>
                    <a:p>
                      <a:pPr algn="ctr">
                        <a:spcAft>
                          <a:spcPts val="0"/>
                        </a:spcAft>
                      </a:pPr>
                      <a:r>
                        <a:rPr lang="zh-CN" sz="1300" kern="100" spc="-20" dirty="0">
                          <a:effectLst/>
                        </a:rPr>
                        <a:t>真空盒极限真空</a:t>
                      </a:r>
                      <a:endParaRPr lang="zh-CN" sz="1300" kern="100" dirty="0">
                        <a:effectLst/>
                        <a:latin typeface="Times New Roman" panose="02020603050405020304" pitchFamily="18" charset="0"/>
                        <a:ea typeface="宋体" panose="02010600030101010101" pitchFamily="2" charset="-122"/>
                      </a:endParaRPr>
                    </a:p>
                  </a:txBody>
                  <a:tcPr marL="30096" marR="30096" marT="0" marB="0" anchor="ctr"/>
                </a:tc>
                <a:tc>
                  <a:txBody>
                    <a:bodyPr/>
                    <a:lstStyle/>
                    <a:p>
                      <a:pPr algn="ctr">
                        <a:spcAft>
                          <a:spcPts val="0"/>
                        </a:spcAft>
                      </a:pPr>
                      <a:r>
                        <a:rPr lang="en-US" sz="1300" kern="100" spc="-20">
                          <a:effectLst/>
                        </a:rPr>
                        <a:t>5×10</a:t>
                      </a:r>
                      <a:r>
                        <a:rPr lang="en-US" sz="1300" kern="100" spc="-20" baseline="30000">
                          <a:effectLst/>
                        </a:rPr>
                        <a:t>-10</a:t>
                      </a:r>
                      <a:r>
                        <a:rPr lang="en-US" sz="1300" kern="100" spc="-20">
                          <a:effectLst/>
                        </a:rPr>
                        <a:t>Torr</a:t>
                      </a:r>
                      <a:endParaRPr lang="zh-CN" sz="1300" kern="100">
                        <a:effectLst/>
                        <a:latin typeface="Times New Roman" panose="02020603050405020304" pitchFamily="18" charset="0"/>
                        <a:ea typeface="宋体" panose="02010600030101010101" pitchFamily="2" charset="-122"/>
                      </a:endParaRPr>
                    </a:p>
                  </a:txBody>
                  <a:tcPr marL="30096" marR="30096" marT="0" marB="0" anchor="ctr"/>
                </a:tc>
                <a:tc>
                  <a:txBody>
                    <a:bodyPr/>
                    <a:lstStyle/>
                    <a:p>
                      <a:pPr algn="ctr">
                        <a:spcAft>
                          <a:spcPts val="0"/>
                        </a:spcAft>
                      </a:pPr>
                      <a:r>
                        <a:rPr lang="zh-CN" sz="1300" b="1" kern="100" spc="-20" dirty="0">
                          <a:effectLst/>
                        </a:rPr>
                        <a:t>设计指标</a:t>
                      </a:r>
                      <a:r>
                        <a:rPr lang="zh-CN" sz="1300" b="1" kern="100" spc="-20" dirty="0" smtClean="0">
                          <a:effectLst/>
                        </a:rPr>
                        <a:t>：</a:t>
                      </a:r>
                      <a:r>
                        <a:rPr lang="en-US" sz="1300" b="1" kern="100" spc="-20" dirty="0" smtClean="0">
                          <a:effectLst/>
                        </a:rPr>
                        <a:t>3×10</a:t>
                      </a:r>
                      <a:r>
                        <a:rPr lang="en-US" sz="1300" b="1" kern="100" spc="-20" baseline="30000" dirty="0" smtClean="0">
                          <a:effectLst/>
                        </a:rPr>
                        <a:t>-10</a:t>
                      </a:r>
                      <a:r>
                        <a:rPr lang="en-US" sz="1300" b="1" kern="100" spc="-20" dirty="0" smtClean="0">
                          <a:effectLst/>
                        </a:rPr>
                        <a:t>Torr</a:t>
                      </a:r>
                      <a:endParaRPr lang="zh-CN" sz="1300" b="1" kern="100" dirty="0">
                        <a:effectLst/>
                        <a:latin typeface="Times New Roman" panose="02020603050405020304" pitchFamily="18" charset="0"/>
                        <a:ea typeface="宋体" panose="02010600030101010101" pitchFamily="2" charset="-122"/>
                      </a:endParaRPr>
                    </a:p>
                  </a:txBody>
                  <a:tcPr marL="30096" marR="30096" marT="0" marB="0" anchor="ctr"/>
                </a:tc>
                <a:tc>
                  <a:txBody>
                    <a:bodyPr/>
                    <a:lstStyle/>
                    <a:p>
                      <a:pPr algn="ctr">
                        <a:spcAft>
                          <a:spcPts val="0"/>
                        </a:spcAft>
                      </a:pPr>
                      <a:r>
                        <a:rPr lang="en-US" sz="1300" kern="100" spc="-20">
                          <a:effectLst/>
                        </a:rPr>
                        <a:t>2×10</a:t>
                      </a:r>
                      <a:r>
                        <a:rPr lang="en-US" sz="1300" kern="100" spc="-20" baseline="30000">
                          <a:effectLst/>
                        </a:rPr>
                        <a:t>-10</a:t>
                      </a:r>
                      <a:r>
                        <a:rPr lang="en-US" sz="1300" kern="100" spc="-20">
                          <a:effectLst/>
                        </a:rPr>
                        <a:t>Torr</a:t>
                      </a:r>
                      <a:endParaRPr lang="zh-CN" sz="1300" kern="100">
                        <a:effectLst/>
                        <a:latin typeface="Times New Roman" panose="02020603050405020304" pitchFamily="18" charset="0"/>
                        <a:ea typeface="宋体" panose="02010600030101010101" pitchFamily="2" charset="-122"/>
                      </a:endParaRPr>
                    </a:p>
                  </a:txBody>
                  <a:tcPr marL="30096" marR="30096" marT="0" marB="0" anchor="ctr"/>
                </a:tc>
                <a:tc>
                  <a:txBody>
                    <a:bodyPr/>
                    <a:lstStyle/>
                    <a:p>
                      <a:pPr algn="ctr">
                        <a:spcAft>
                          <a:spcPts val="0"/>
                        </a:spcAft>
                      </a:pPr>
                      <a:r>
                        <a:rPr lang="zh-CN" sz="1300" kern="100">
                          <a:effectLst/>
                        </a:rPr>
                        <a:t>同行专家评审</a:t>
                      </a:r>
                      <a:endParaRPr lang="zh-CN" sz="1300" kern="100">
                        <a:effectLst/>
                        <a:latin typeface="Times New Roman" panose="02020603050405020304" pitchFamily="18" charset="0"/>
                        <a:ea typeface="宋体" panose="02010600030101010101" pitchFamily="2" charset="-122"/>
                      </a:endParaRPr>
                    </a:p>
                  </a:txBody>
                  <a:tcPr marL="30096" marR="30096" marT="0" marB="0" anchor="ctr"/>
                </a:tc>
                <a:extLst>
                  <a:ext uri="{0D108BD9-81ED-4DB2-BD59-A6C34878D82A}">
                    <a16:rowId xmlns:a16="http://schemas.microsoft.com/office/drawing/2014/main" val="1090874523"/>
                  </a:ext>
                </a:extLst>
              </a:tr>
              <a:tr h="1134303">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zh-CN" sz="1300" kern="100">
                          <a:effectLst/>
                        </a:rPr>
                        <a:t>真空盒总漏率</a:t>
                      </a:r>
                      <a:endParaRPr lang="zh-CN" sz="1300" kern="100">
                        <a:effectLst/>
                        <a:latin typeface="Times New Roman" panose="02020603050405020304" pitchFamily="18" charset="0"/>
                        <a:ea typeface="宋体" panose="02010600030101010101" pitchFamily="2" charset="-122"/>
                      </a:endParaRPr>
                    </a:p>
                  </a:txBody>
                  <a:tcPr marL="30096" marR="30096" marT="0" marB="0" anchor="ctr"/>
                </a:tc>
                <a:tc>
                  <a:txBody>
                    <a:bodyPr/>
                    <a:lstStyle/>
                    <a:p>
                      <a:pPr algn="ctr">
                        <a:spcAft>
                          <a:spcPts val="0"/>
                        </a:spcAft>
                      </a:pPr>
                      <a:r>
                        <a:rPr lang="en-US" sz="1300" kern="100" spc="-20">
                          <a:effectLst/>
                        </a:rPr>
                        <a:t>5×10</a:t>
                      </a:r>
                      <a:r>
                        <a:rPr lang="en-US" sz="1300" kern="100" spc="-20" baseline="30000">
                          <a:effectLst/>
                        </a:rPr>
                        <a:t>-10</a:t>
                      </a:r>
                      <a:r>
                        <a:rPr lang="en-US" sz="1300" kern="100" spc="-20">
                          <a:effectLst/>
                        </a:rPr>
                        <a:t> Torr.L/s</a:t>
                      </a:r>
                      <a:endParaRPr lang="zh-CN" sz="1300" kern="100">
                        <a:effectLst/>
                        <a:latin typeface="Times New Roman" panose="02020603050405020304" pitchFamily="18" charset="0"/>
                        <a:ea typeface="宋体" panose="02010600030101010101" pitchFamily="2" charset="-122"/>
                      </a:endParaRPr>
                    </a:p>
                  </a:txBody>
                  <a:tcPr marL="30096" marR="30096" marT="0" marB="0" anchor="ctr"/>
                </a:tc>
                <a:tc>
                  <a:txBody>
                    <a:bodyPr/>
                    <a:lstStyle/>
                    <a:p>
                      <a:pPr algn="ctr">
                        <a:spcAft>
                          <a:spcPts val="0"/>
                        </a:spcAft>
                      </a:pPr>
                      <a:r>
                        <a:rPr lang="zh-CN" sz="1300" b="1" kern="100" spc="-20" dirty="0">
                          <a:effectLst/>
                        </a:rPr>
                        <a:t>设计指标</a:t>
                      </a:r>
                      <a:r>
                        <a:rPr lang="zh-CN" sz="1300" b="1" kern="100" spc="-20" dirty="0" smtClean="0">
                          <a:effectLst/>
                        </a:rPr>
                        <a:t>：</a:t>
                      </a:r>
                      <a:r>
                        <a:rPr lang="en-US" sz="1300" b="1" kern="100" spc="-20" dirty="0" smtClean="0">
                          <a:effectLst/>
                        </a:rPr>
                        <a:t>3×10</a:t>
                      </a:r>
                      <a:r>
                        <a:rPr lang="en-US" sz="1300" b="1" kern="100" spc="-20" baseline="30000" dirty="0" smtClean="0">
                          <a:effectLst/>
                        </a:rPr>
                        <a:t>-10</a:t>
                      </a:r>
                      <a:r>
                        <a:rPr lang="en-US" sz="1300" b="1" kern="100" spc="-20" dirty="0" smtClean="0">
                          <a:effectLst/>
                        </a:rPr>
                        <a:t> </a:t>
                      </a:r>
                      <a:r>
                        <a:rPr lang="en-US" sz="1300" b="1" kern="100" spc="-20" dirty="0" err="1">
                          <a:effectLst/>
                        </a:rPr>
                        <a:t>Torr.L</a:t>
                      </a:r>
                      <a:r>
                        <a:rPr lang="en-US" sz="1300" b="1" kern="100" spc="-20" dirty="0">
                          <a:effectLst/>
                        </a:rPr>
                        <a:t>/s</a:t>
                      </a:r>
                      <a:endParaRPr lang="zh-CN" sz="1300" b="1" kern="100" dirty="0">
                        <a:effectLst/>
                        <a:latin typeface="Times New Roman" panose="02020603050405020304" pitchFamily="18" charset="0"/>
                        <a:ea typeface="宋体" panose="02010600030101010101" pitchFamily="2" charset="-122"/>
                      </a:endParaRPr>
                    </a:p>
                  </a:txBody>
                  <a:tcPr marL="30096" marR="30096" marT="0" marB="0" anchor="ctr"/>
                </a:tc>
                <a:tc>
                  <a:txBody>
                    <a:bodyPr/>
                    <a:lstStyle/>
                    <a:p>
                      <a:pPr algn="ctr">
                        <a:spcAft>
                          <a:spcPts val="0"/>
                        </a:spcAft>
                      </a:pPr>
                      <a:r>
                        <a:rPr lang="en-US" sz="1300" kern="100" spc="-20">
                          <a:effectLst/>
                        </a:rPr>
                        <a:t>2×10</a:t>
                      </a:r>
                      <a:r>
                        <a:rPr lang="en-US" sz="1300" kern="100" spc="-20" baseline="30000">
                          <a:effectLst/>
                        </a:rPr>
                        <a:t>-10 </a:t>
                      </a:r>
                      <a:r>
                        <a:rPr lang="en-US" sz="1300" kern="100" spc="-20">
                          <a:effectLst/>
                        </a:rPr>
                        <a:t>Torr.L/s</a:t>
                      </a:r>
                      <a:endParaRPr lang="zh-CN" sz="1300" kern="100">
                        <a:effectLst/>
                        <a:latin typeface="Times New Roman" panose="02020603050405020304" pitchFamily="18" charset="0"/>
                        <a:ea typeface="宋体" panose="02010600030101010101" pitchFamily="2" charset="-122"/>
                      </a:endParaRPr>
                    </a:p>
                  </a:txBody>
                  <a:tcPr marL="30096" marR="30096" marT="0" marB="0" anchor="ctr"/>
                </a:tc>
                <a:tc>
                  <a:txBody>
                    <a:bodyPr/>
                    <a:lstStyle/>
                    <a:p>
                      <a:pPr algn="ctr">
                        <a:spcAft>
                          <a:spcPts val="0"/>
                        </a:spcAft>
                      </a:pPr>
                      <a:r>
                        <a:rPr lang="zh-CN" sz="1300" kern="100">
                          <a:effectLst/>
                        </a:rPr>
                        <a:t>同行专家评审</a:t>
                      </a:r>
                      <a:endParaRPr lang="zh-CN" sz="1300" kern="100">
                        <a:effectLst/>
                        <a:latin typeface="Times New Roman" panose="02020603050405020304" pitchFamily="18" charset="0"/>
                        <a:ea typeface="宋体" panose="02010600030101010101" pitchFamily="2" charset="-122"/>
                      </a:endParaRPr>
                    </a:p>
                  </a:txBody>
                  <a:tcPr marL="30096" marR="30096" marT="0" marB="0" anchor="ctr"/>
                </a:tc>
                <a:extLst>
                  <a:ext uri="{0D108BD9-81ED-4DB2-BD59-A6C34878D82A}">
                    <a16:rowId xmlns:a16="http://schemas.microsoft.com/office/drawing/2014/main" val="910032560"/>
                  </a:ext>
                </a:extLst>
              </a:tr>
              <a:tr h="756201">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US" sz="1300" kern="100" spc="-20">
                          <a:effectLst/>
                        </a:rPr>
                        <a:t>RF</a:t>
                      </a:r>
                      <a:r>
                        <a:rPr lang="zh-CN" sz="1300" kern="100" spc="-20">
                          <a:effectLst/>
                        </a:rPr>
                        <a:t>屏蔽波纹管接触力</a:t>
                      </a:r>
                      <a:endParaRPr lang="zh-CN" sz="1300" kern="100">
                        <a:effectLst/>
                        <a:latin typeface="Times New Roman" panose="02020603050405020304" pitchFamily="18" charset="0"/>
                        <a:ea typeface="宋体" panose="02010600030101010101" pitchFamily="2" charset="-122"/>
                      </a:endParaRPr>
                    </a:p>
                  </a:txBody>
                  <a:tcPr marL="30096" marR="30096" marT="0" marB="0" anchor="ctr"/>
                </a:tc>
                <a:tc>
                  <a:txBody>
                    <a:bodyPr/>
                    <a:lstStyle/>
                    <a:p>
                      <a:pPr algn="ctr">
                        <a:spcAft>
                          <a:spcPts val="0"/>
                        </a:spcAft>
                      </a:pPr>
                      <a:r>
                        <a:rPr lang="en-US" sz="1300" kern="100" spc="-20">
                          <a:effectLst/>
                        </a:rPr>
                        <a:t>125</a:t>
                      </a:r>
                      <a:r>
                        <a:rPr lang="en-US" sz="1300" kern="100" spc="-20">
                          <a:effectLst/>
                          <a:sym typeface="Symbol" panose="05050102010706020507" pitchFamily="18" charset="2"/>
                        </a:rPr>
                        <a:t></a:t>
                      </a:r>
                      <a:r>
                        <a:rPr lang="en-US" sz="1300" kern="100" spc="-20">
                          <a:effectLst/>
                        </a:rPr>
                        <a:t>50g</a:t>
                      </a:r>
                      <a:endParaRPr lang="zh-CN" sz="1300" kern="100">
                        <a:effectLst/>
                        <a:latin typeface="Times New Roman" panose="02020603050405020304" pitchFamily="18" charset="0"/>
                        <a:ea typeface="宋体" panose="02010600030101010101" pitchFamily="2" charset="-122"/>
                      </a:endParaRPr>
                    </a:p>
                  </a:txBody>
                  <a:tcPr marL="30096" marR="30096" marT="0" marB="0" anchor="ctr"/>
                </a:tc>
                <a:tc>
                  <a:txBody>
                    <a:bodyPr/>
                    <a:lstStyle/>
                    <a:p>
                      <a:pPr algn="ctr">
                        <a:spcAft>
                          <a:spcPts val="0"/>
                        </a:spcAft>
                      </a:pPr>
                      <a:r>
                        <a:rPr lang="zh-CN" sz="1300" b="1" kern="100" spc="-20" dirty="0">
                          <a:effectLst/>
                        </a:rPr>
                        <a:t>设计指标：</a:t>
                      </a:r>
                      <a:r>
                        <a:rPr lang="en-US" sz="1300" b="1" kern="100" spc="-20" dirty="0">
                          <a:effectLst/>
                        </a:rPr>
                        <a:t>125</a:t>
                      </a:r>
                      <a:r>
                        <a:rPr lang="en-US" sz="1300" b="1" kern="100" spc="-20" dirty="0" smtClean="0">
                          <a:effectLst/>
                          <a:sym typeface="Symbol" panose="05050102010706020507" pitchFamily="18" charset="2"/>
                        </a:rPr>
                        <a:t></a:t>
                      </a:r>
                      <a:r>
                        <a:rPr lang="en-US" sz="1300" b="1" kern="100" spc="-20" dirty="0" smtClean="0">
                          <a:effectLst/>
                        </a:rPr>
                        <a:t>30g</a:t>
                      </a:r>
                      <a:endParaRPr lang="zh-CN" sz="1300" b="1" kern="100" dirty="0">
                        <a:effectLst/>
                        <a:latin typeface="Times New Roman" panose="02020603050405020304" pitchFamily="18" charset="0"/>
                        <a:ea typeface="宋体" panose="02010600030101010101" pitchFamily="2" charset="-122"/>
                      </a:endParaRPr>
                    </a:p>
                  </a:txBody>
                  <a:tcPr marL="30096" marR="30096" marT="0" marB="0" anchor="ctr"/>
                </a:tc>
                <a:tc>
                  <a:txBody>
                    <a:bodyPr/>
                    <a:lstStyle/>
                    <a:p>
                      <a:pPr algn="ctr">
                        <a:spcAft>
                          <a:spcPts val="0"/>
                        </a:spcAft>
                      </a:pPr>
                      <a:r>
                        <a:rPr lang="en-US" sz="1300" kern="100" spc="-20">
                          <a:effectLst/>
                        </a:rPr>
                        <a:t>125</a:t>
                      </a:r>
                      <a:r>
                        <a:rPr lang="en-US" sz="1300" kern="100" spc="-20">
                          <a:effectLst/>
                          <a:sym typeface="Symbol" panose="05050102010706020507" pitchFamily="18" charset="2"/>
                        </a:rPr>
                        <a:t></a:t>
                      </a:r>
                      <a:r>
                        <a:rPr lang="en-US" sz="1300" kern="100" spc="-20">
                          <a:effectLst/>
                        </a:rPr>
                        <a:t>25g</a:t>
                      </a:r>
                      <a:endParaRPr lang="zh-CN" sz="1300" kern="100">
                        <a:effectLst/>
                        <a:latin typeface="Times New Roman" panose="02020603050405020304" pitchFamily="18" charset="0"/>
                        <a:ea typeface="宋体" panose="02010600030101010101" pitchFamily="2" charset="-122"/>
                      </a:endParaRPr>
                    </a:p>
                  </a:txBody>
                  <a:tcPr marL="30096" marR="30096" marT="0" marB="0" anchor="ctr"/>
                </a:tc>
                <a:tc>
                  <a:txBody>
                    <a:bodyPr/>
                    <a:lstStyle/>
                    <a:p>
                      <a:pPr algn="ctr">
                        <a:spcAft>
                          <a:spcPts val="0"/>
                        </a:spcAft>
                      </a:pPr>
                      <a:r>
                        <a:rPr lang="zh-CN" sz="1300" kern="100" dirty="0">
                          <a:effectLst/>
                        </a:rPr>
                        <a:t>同行专家评审</a:t>
                      </a:r>
                      <a:endParaRPr lang="zh-CN" sz="1300" kern="100" dirty="0">
                        <a:effectLst/>
                        <a:latin typeface="Times New Roman" panose="02020603050405020304" pitchFamily="18" charset="0"/>
                        <a:ea typeface="宋体" panose="02010600030101010101" pitchFamily="2" charset="-122"/>
                      </a:endParaRPr>
                    </a:p>
                  </a:txBody>
                  <a:tcPr marL="30096" marR="30096" marT="0" marB="0" anchor="ctr"/>
                </a:tc>
                <a:extLst>
                  <a:ext uri="{0D108BD9-81ED-4DB2-BD59-A6C34878D82A}">
                    <a16:rowId xmlns:a16="http://schemas.microsoft.com/office/drawing/2014/main" val="3555594126"/>
                  </a:ext>
                </a:extLst>
              </a:tr>
            </a:tbl>
          </a:graphicData>
        </a:graphic>
      </p:graphicFrame>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77486" y="3230627"/>
            <a:ext cx="1304914" cy="1153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1892" y="1403765"/>
            <a:ext cx="1414716" cy="1268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1718" y="1474920"/>
            <a:ext cx="1610682" cy="998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5596" y="4617693"/>
            <a:ext cx="3236805" cy="1414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1892" y="3310309"/>
            <a:ext cx="1665128" cy="992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6104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latin typeface="Arial" panose="020B0604020202020204" pitchFamily="34" charset="0"/>
                <a:cs typeface="Arial" panose="020B0604020202020204" pitchFamily="34" charset="0"/>
              </a:rPr>
              <a:t>Progress of R&amp;D of RF shielding bellows</a:t>
            </a:r>
            <a:endParaRPr lang="zh-CN" altLang="en-US" sz="32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302767" y="1059769"/>
            <a:ext cx="6747217" cy="5066395"/>
          </a:xfrm>
        </p:spPr>
        <p:txBody>
          <a:bodyPr>
            <a:normAutofit/>
          </a:bodyPr>
          <a:lstStyle/>
          <a:p>
            <a:pPr marL="243492" indent="-243492">
              <a:buFont typeface="Arial" pitchFamily="34" charset="0"/>
              <a:buChar char="•"/>
            </a:pPr>
            <a:r>
              <a:rPr lang="en-US" altLang="zh-CN" sz="2000" dirty="0">
                <a:latin typeface="Arial" panose="020B0604020202020204" pitchFamily="34" charset="0"/>
                <a:cs typeface="Arial" panose="020B0604020202020204" pitchFamily="34" charset="0"/>
              </a:rPr>
              <a:t>Total length: 140 mm</a:t>
            </a:r>
          </a:p>
          <a:p>
            <a:pPr marL="243492" indent="-243492">
              <a:buFont typeface="Arial" pitchFamily="34" charset="0"/>
              <a:buChar char="•"/>
            </a:pPr>
            <a:r>
              <a:rPr lang="en-US" altLang="zh-CN" sz="2000" dirty="0">
                <a:latin typeface="Arial" panose="020B0604020202020204" pitchFamily="34" charset="0"/>
                <a:cs typeface="Arial" panose="020B0604020202020204" pitchFamily="34" charset="0"/>
              </a:rPr>
              <a:t>Inner and exterior diameter of bellows: 125mm/140mm</a:t>
            </a:r>
          </a:p>
          <a:p>
            <a:pPr marL="243492" indent="-243492">
              <a:buFont typeface="Arial" pitchFamily="34" charset="0"/>
              <a:buChar char="•"/>
            </a:pPr>
            <a:r>
              <a:rPr lang="en-US" altLang="zh-CN" sz="2000" dirty="0">
                <a:latin typeface="Arial" panose="020B0604020202020204" pitchFamily="34" charset="0"/>
                <a:cs typeface="Arial" panose="020B0604020202020204" pitchFamily="34" charset="0"/>
              </a:rPr>
              <a:t>Expansion/contraction: 5mm/12mm</a:t>
            </a:r>
          </a:p>
          <a:p>
            <a:pPr marL="243492" indent="-243492">
              <a:buFont typeface="Arial" pitchFamily="34" charset="0"/>
              <a:buChar char="•"/>
            </a:pPr>
            <a:r>
              <a:rPr lang="en-US" altLang="zh-CN" sz="2000" dirty="0">
                <a:latin typeface="Arial" panose="020B0604020202020204" pitchFamily="34" charset="0"/>
                <a:cs typeface="Arial" panose="020B0604020202020204" pitchFamily="34" charset="0"/>
              </a:rPr>
              <a:t>Offset: 2 mm</a:t>
            </a:r>
          </a:p>
          <a:p>
            <a:pPr marL="243492" indent="-243492">
              <a:buFont typeface="Arial" pitchFamily="34" charset="0"/>
              <a:buChar char="•"/>
            </a:pPr>
            <a:r>
              <a:rPr lang="en-US" altLang="zh-CN" sz="2000" dirty="0">
                <a:latin typeface="Arial" panose="020B0604020202020204" pitchFamily="34" charset="0"/>
                <a:cs typeface="Arial" panose="020B0604020202020204" pitchFamily="34" charset="0"/>
              </a:rPr>
              <a:t>Bending: 50 </a:t>
            </a:r>
            <a:r>
              <a:rPr lang="en-US" altLang="zh-CN" sz="2000" dirty="0" err="1">
                <a:latin typeface="Arial" panose="020B0604020202020204" pitchFamily="34" charset="0"/>
                <a:cs typeface="Arial" panose="020B0604020202020204" pitchFamily="34" charset="0"/>
              </a:rPr>
              <a:t>mrad</a:t>
            </a:r>
            <a:endParaRPr lang="en-US" altLang="zh-CN" sz="2000" dirty="0">
              <a:latin typeface="Arial" panose="020B0604020202020204" pitchFamily="34" charset="0"/>
              <a:cs typeface="Arial" panose="020B0604020202020204" pitchFamily="34" charset="0"/>
            </a:endParaRPr>
          </a:p>
          <a:p>
            <a:pPr marL="0" indent="0">
              <a:buNone/>
            </a:pPr>
            <a:r>
              <a:rPr lang="en-US" altLang="zh-CN" sz="2000" dirty="0">
                <a:latin typeface="Arial" panose="020B0604020202020204" pitchFamily="34" charset="0"/>
                <a:cs typeface="Arial" panose="020B0604020202020204" pitchFamily="34" charset="0"/>
              </a:rPr>
              <a:t>Above technical specifications have been reached.</a:t>
            </a:r>
          </a:p>
          <a:p>
            <a:endParaRPr lang="zh-CN" altLang="en-US" sz="2000" dirty="0">
              <a:latin typeface="Arial" panose="020B0604020202020204" pitchFamily="34" charset="0"/>
              <a:cs typeface="Arial" panose="020B0604020202020204" pitchFamily="34" charset="0"/>
            </a:endParaRPr>
          </a:p>
        </p:txBody>
      </p:sp>
      <p:graphicFrame>
        <p:nvGraphicFramePr>
          <p:cNvPr id="5" name="内容占位符 3"/>
          <p:cNvGraphicFramePr>
            <a:graphicFrameLocks noChangeAspect="1"/>
          </p:cNvGraphicFramePr>
          <p:nvPr>
            <p:extLst>
              <p:ext uri="{D42A27DB-BD31-4B8C-83A1-F6EECF244321}">
                <p14:modId xmlns:p14="http://schemas.microsoft.com/office/powerpoint/2010/main" val="801208573"/>
              </p:ext>
            </p:extLst>
          </p:nvPr>
        </p:nvGraphicFramePr>
        <p:xfrm>
          <a:off x="4216468" y="3369797"/>
          <a:ext cx="2881017" cy="3472149"/>
        </p:xfrm>
        <a:graphic>
          <a:graphicData uri="http://schemas.openxmlformats.org/presentationml/2006/ole">
            <mc:AlternateContent xmlns:mc="http://schemas.openxmlformats.org/markup-compatibility/2006">
              <mc:Choice xmlns:v="urn:schemas-microsoft-com:vml" Requires="v">
                <p:oleObj spid="_x0000_s11486" r:id="rId3" imgW="3457575" imgH="4162425" progId="Paint.Picture">
                  <p:embed/>
                </p:oleObj>
              </mc:Choice>
              <mc:Fallback>
                <p:oleObj r:id="rId3" imgW="3457575" imgH="4162425" progId="Paint.Picture">
                  <p:embed/>
                  <p:pic>
                    <p:nvPicPr>
                      <p:cNvPr id="4" name="内容占位符 3"/>
                      <p:cNvPicPr/>
                      <p:nvPr/>
                    </p:nvPicPr>
                    <p:blipFill>
                      <a:blip r:embed="rId4"/>
                      <a:stretch>
                        <a:fillRect/>
                      </a:stretch>
                    </p:blipFill>
                    <p:spPr>
                      <a:xfrm>
                        <a:off x="4216468" y="3369797"/>
                        <a:ext cx="2881017" cy="3472149"/>
                      </a:xfrm>
                      <a:prstGeom prst="rect">
                        <a:avLst/>
                      </a:prstGeom>
                    </p:spPr>
                  </p:pic>
                </p:oleObj>
              </mc:Fallback>
            </mc:AlternateContent>
          </a:graphicData>
        </a:graphic>
      </p:graphicFrame>
      <p:graphicFrame>
        <p:nvGraphicFramePr>
          <p:cNvPr id="6" name="对象 5"/>
          <p:cNvGraphicFramePr/>
          <p:nvPr>
            <p:extLst>
              <p:ext uri="{D42A27DB-BD31-4B8C-83A1-F6EECF244321}">
                <p14:modId xmlns:p14="http://schemas.microsoft.com/office/powerpoint/2010/main" val="2524021903"/>
              </p:ext>
            </p:extLst>
          </p:nvPr>
        </p:nvGraphicFramePr>
        <p:xfrm>
          <a:off x="8584618" y="1132115"/>
          <a:ext cx="2075127" cy="1811111"/>
        </p:xfrm>
        <a:graphic>
          <a:graphicData uri="http://schemas.openxmlformats.org/presentationml/2006/ole">
            <mc:AlternateContent xmlns:mc="http://schemas.openxmlformats.org/markup-compatibility/2006">
              <mc:Choice xmlns:v="urn:schemas-microsoft-com:vml" Requires="v">
                <p:oleObj spid="_x0000_s11487" name="BMP 图像" r:id="rId5" imgW="3848100" imgH="3581400" progId="Paint.Picture">
                  <p:embed/>
                </p:oleObj>
              </mc:Choice>
              <mc:Fallback>
                <p:oleObj name="BMP 图像" r:id="rId5" imgW="3848100" imgH="3581400" progId="Paint.Picture">
                  <p:embed/>
                  <p:pic>
                    <p:nvPicPr>
                      <p:cNvPr id="8" name="对象 7"/>
                      <p:cNvPicPr/>
                      <p:nvPr/>
                    </p:nvPicPr>
                    <p:blipFill>
                      <a:blip r:embed="rId6"/>
                      <a:stretch>
                        <a:fillRect/>
                      </a:stretch>
                    </p:blipFill>
                    <p:spPr>
                      <a:xfrm>
                        <a:off x="8584618" y="1132115"/>
                        <a:ext cx="2075127" cy="1811111"/>
                      </a:xfrm>
                      <a:prstGeom prst="rect">
                        <a:avLst/>
                      </a:prstGeom>
                    </p:spPr>
                  </p:pic>
                </p:oleObj>
              </mc:Fallback>
            </mc:AlternateContent>
          </a:graphicData>
        </a:graphic>
      </p:graphicFrame>
      <p:graphicFrame>
        <p:nvGraphicFramePr>
          <p:cNvPr id="7" name="对象 6"/>
          <p:cNvGraphicFramePr/>
          <p:nvPr>
            <p:extLst>
              <p:ext uri="{D42A27DB-BD31-4B8C-83A1-F6EECF244321}">
                <p14:modId xmlns:p14="http://schemas.microsoft.com/office/powerpoint/2010/main" val="228324634"/>
              </p:ext>
            </p:extLst>
          </p:nvPr>
        </p:nvGraphicFramePr>
        <p:xfrm>
          <a:off x="8584618" y="4874936"/>
          <a:ext cx="2075127" cy="1846540"/>
        </p:xfrm>
        <a:graphic>
          <a:graphicData uri="http://schemas.openxmlformats.org/presentationml/2006/ole">
            <mc:AlternateContent xmlns:mc="http://schemas.openxmlformats.org/markup-compatibility/2006">
              <mc:Choice xmlns:v="urn:schemas-microsoft-com:vml" Requires="v">
                <p:oleObj spid="_x0000_s11488" r:id="rId7" imgW="3752850" imgH="3276600" progId="Paint.Picture">
                  <p:embed/>
                </p:oleObj>
              </mc:Choice>
              <mc:Fallback>
                <p:oleObj r:id="rId7" imgW="3752850" imgH="3276600" progId="Paint.Picture">
                  <p:embed/>
                  <p:pic>
                    <p:nvPicPr>
                      <p:cNvPr id="10" name="对象 9"/>
                      <p:cNvPicPr/>
                      <p:nvPr/>
                    </p:nvPicPr>
                    <p:blipFill>
                      <a:blip r:embed="rId8"/>
                      <a:stretch>
                        <a:fillRect/>
                      </a:stretch>
                    </p:blipFill>
                    <p:spPr>
                      <a:xfrm>
                        <a:off x="8584618" y="4874936"/>
                        <a:ext cx="2075127" cy="1846540"/>
                      </a:xfrm>
                      <a:prstGeom prst="rect">
                        <a:avLst/>
                      </a:prstGeom>
                    </p:spPr>
                  </p:pic>
                </p:oleObj>
              </mc:Fallback>
            </mc:AlternateContent>
          </a:graphicData>
        </a:graphic>
      </p:graphicFrame>
      <p:graphicFrame>
        <p:nvGraphicFramePr>
          <p:cNvPr id="8" name="对象 7"/>
          <p:cNvGraphicFramePr/>
          <p:nvPr>
            <p:extLst>
              <p:ext uri="{D42A27DB-BD31-4B8C-83A1-F6EECF244321}">
                <p14:modId xmlns:p14="http://schemas.microsoft.com/office/powerpoint/2010/main" val="4233440174"/>
              </p:ext>
            </p:extLst>
          </p:nvPr>
        </p:nvGraphicFramePr>
        <p:xfrm>
          <a:off x="8596275" y="3048000"/>
          <a:ext cx="2063470" cy="1722162"/>
        </p:xfrm>
        <a:graphic>
          <a:graphicData uri="http://schemas.openxmlformats.org/presentationml/2006/ole">
            <mc:AlternateContent xmlns:mc="http://schemas.openxmlformats.org/markup-compatibility/2006">
              <mc:Choice xmlns:v="urn:schemas-microsoft-com:vml" Requires="v">
                <p:oleObj spid="_x0000_s11489" name="BMP 图像" r:id="rId9" imgW="3514725" imgH="3181350" progId="Paint.Picture">
                  <p:embed/>
                </p:oleObj>
              </mc:Choice>
              <mc:Fallback>
                <p:oleObj name="BMP 图像" r:id="rId9" imgW="3514725" imgH="3181350" progId="Paint.Picture">
                  <p:embed/>
                  <p:pic>
                    <p:nvPicPr>
                      <p:cNvPr id="12" name="对象 11"/>
                      <p:cNvPicPr/>
                      <p:nvPr/>
                    </p:nvPicPr>
                    <p:blipFill>
                      <a:blip r:embed="rId10"/>
                      <a:stretch>
                        <a:fillRect/>
                      </a:stretch>
                    </p:blipFill>
                    <p:spPr>
                      <a:xfrm>
                        <a:off x="8596275" y="3048000"/>
                        <a:ext cx="2063470" cy="1722162"/>
                      </a:xfrm>
                      <a:prstGeom prst="rect">
                        <a:avLst/>
                      </a:prstGeom>
                    </p:spPr>
                  </p:pic>
                </p:oleObj>
              </mc:Fallback>
            </mc:AlternateContent>
          </a:graphicData>
        </a:graphic>
      </p:graphicFrame>
    </p:spTree>
    <p:extLst>
      <p:ext uri="{BB962C8B-B14F-4D97-AF65-F5344CB8AC3E}">
        <p14:creationId xmlns:p14="http://schemas.microsoft.com/office/powerpoint/2010/main" val="4006538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smtClean="0">
                <a:latin typeface="Arial" panose="020B0604020202020204" pitchFamily="34" charset="0"/>
                <a:cs typeface="Arial" panose="020B0604020202020204" pitchFamily="34" charset="0"/>
              </a:rPr>
              <a:t>Porotype  </a:t>
            </a:r>
            <a:r>
              <a:rPr lang="en-US" altLang="zh-CN" sz="3200" dirty="0">
                <a:latin typeface="Arial" panose="020B0604020202020204" pitchFamily="34" charset="0"/>
                <a:cs typeface="Arial" panose="020B0604020202020204" pitchFamily="34" charset="0"/>
              </a:rPr>
              <a:t>of RF shielding bellows</a:t>
            </a:r>
            <a:endParaRPr lang="zh-CN" altLang="en-US" sz="32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558140" y="1099354"/>
            <a:ext cx="6412676" cy="2621581"/>
          </a:xfrm>
        </p:spPr>
        <p:txBody>
          <a:bodyPr>
            <a:noAutofit/>
          </a:bodyPr>
          <a:lstStyle/>
          <a:p>
            <a:pPr marL="263776" indent="-263776" algn="just">
              <a:buFont typeface="Arial" panose="020B0604020202020204" pitchFamily="34" charset="0"/>
              <a:buChar char="•"/>
            </a:pPr>
            <a:r>
              <a:rPr lang="en-US" altLang="zh-CN" sz="1800" dirty="0">
                <a:latin typeface="Arial" panose="020B0604020202020204" pitchFamily="34" charset="0"/>
                <a:cs typeface="Arial" panose="020B0604020202020204" pitchFamily="34" charset="0"/>
                <a:sym typeface="+mn-ea"/>
              </a:rPr>
              <a:t>Optimization of spring </a:t>
            </a:r>
            <a:r>
              <a:rPr lang="en-US" altLang="zh-CN" sz="1800" dirty="0" smtClean="0">
                <a:latin typeface="Arial" panose="020B0604020202020204" pitchFamily="34" charset="0"/>
                <a:cs typeface="Arial" panose="020B0604020202020204" pitchFamily="34" charset="0"/>
                <a:sym typeface="+mn-ea"/>
              </a:rPr>
              <a:t>fingers</a:t>
            </a:r>
            <a:r>
              <a:rPr lang="zh-CN" altLang="en-US" sz="1800" dirty="0" smtClean="0">
                <a:latin typeface="Arial" panose="020B0604020202020204" pitchFamily="34" charset="0"/>
                <a:cs typeface="Arial" panose="020B0604020202020204" pitchFamily="34" charset="0"/>
              </a:rPr>
              <a:t>：</a:t>
            </a:r>
            <a:r>
              <a:rPr lang="en-US" altLang="zh-CN" sz="1800" dirty="0" smtClean="0">
                <a:solidFill>
                  <a:prstClr val="black"/>
                </a:solidFill>
                <a:latin typeface="Arial" panose="020B0604020202020204" pitchFamily="34" charset="0"/>
                <a:cs typeface="Arial" panose="020B0604020202020204" pitchFamily="34" charset="0"/>
                <a:sym typeface="+mn-ea"/>
              </a:rPr>
              <a:t>27°pre-bending angle is </a:t>
            </a:r>
            <a:r>
              <a:rPr lang="en-US" altLang="zh-CN" sz="1800" dirty="0">
                <a:solidFill>
                  <a:prstClr val="black"/>
                </a:solidFill>
                <a:latin typeface="Arial" panose="020B0604020202020204" pitchFamily="34" charset="0"/>
                <a:cs typeface="Arial" panose="020B0604020202020204" pitchFamily="34" charset="0"/>
                <a:sym typeface="+mn-ea"/>
              </a:rPr>
              <a:t>chosen and which forces between the spring fingers and the contact fingers is uniformly from different fingers and is about 125±5g, which meets 125±25g. </a:t>
            </a:r>
            <a:endParaRPr lang="en-US" altLang="zh-CN" sz="1800" dirty="0" smtClean="0">
              <a:solidFill>
                <a:prstClr val="black"/>
              </a:solidFill>
              <a:latin typeface="Arial" panose="020B0604020202020204" pitchFamily="34" charset="0"/>
              <a:cs typeface="Arial" panose="020B0604020202020204" pitchFamily="34" charset="0"/>
              <a:sym typeface="+mn-ea"/>
            </a:endParaRPr>
          </a:p>
          <a:p>
            <a:pPr marL="263776" indent="-263776" algn="just">
              <a:buFont typeface="Arial" panose="020B0604020202020204" pitchFamily="34" charset="0"/>
              <a:buChar char="•"/>
            </a:pPr>
            <a:r>
              <a:rPr lang="en-US" altLang="zh-CN" sz="1800" dirty="0">
                <a:solidFill>
                  <a:prstClr val="black"/>
                </a:solidFill>
                <a:latin typeface="Arial" panose="020B0604020202020204" pitchFamily="34" charset="0"/>
                <a:cs typeface="Arial" panose="020B0604020202020204" pitchFamily="34" charset="0"/>
              </a:rPr>
              <a:t>Contact force is uniformly from different fingers and meets the target of 125±25g. Two prototypes of RF shielding bellows have been fabricated</a:t>
            </a:r>
            <a:endParaRPr lang="zh-CN" altLang="en-US" sz="1800" dirty="0">
              <a:solidFill>
                <a:prstClr val="black"/>
              </a:solidFill>
            </a:endParaRPr>
          </a:p>
          <a:p>
            <a:pPr marL="263776" indent="-263776" algn="just">
              <a:buFont typeface="Arial" panose="020B0604020202020204" pitchFamily="34" charset="0"/>
              <a:buChar char="•"/>
            </a:pPr>
            <a:endParaRPr lang="zh-CN" altLang="en-US" sz="1800" dirty="0">
              <a:solidFill>
                <a:prstClr val="black"/>
              </a:solidFill>
              <a:latin typeface="Arial" panose="020B0604020202020204" pitchFamily="34" charset="0"/>
              <a:cs typeface="Arial" panose="020B0604020202020204" pitchFamily="34" charset="0"/>
              <a:sym typeface="+mn-ea"/>
            </a:endParaRPr>
          </a:p>
          <a:p>
            <a:endParaRPr lang="zh-CN" altLang="en-US" sz="1800" dirty="0">
              <a:latin typeface="Arial" panose="020B0604020202020204" pitchFamily="34" charset="0"/>
              <a:cs typeface="Arial" panose="020B0604020202020204" pitchFamily="34" charset="0"/>
            </a:endParaRPr>
          </a:p>
        </p:txBody>
      </p:sp>
      <p:pic>
        <p:nvPicPr>
          <p:cNvPr id="9" name="图片 8"/>
          <p:cNvPicPr>
            <a:picLocks noChangeAspect="1"/>
          </p:cNvPicPr>
          <p:nvPr/>
        </p:nvPicPr>
        <p:blipFill>
          <a:blip r:embed="rId3"/>
          <a:stretch>
            <a:fillRect/>
          </a:stretch>
        </p:blipFill>
        <p:spPr>
          <a:xfrm>
            <a:off x="7439772" y="1275110"/>
            <a:ext cx="2396955" cy="1834935"/>
          </a:xfrm>
          <a:prstGeom prst="rect">
            <a:avLst/>
          </a:prstGeom>
        </p:spPr>
      </p:pic>
      <p:pic>
        <p:nvPicPr>
          <p:cNvPr id="10" name="图片 9"/>
          <p:cNvPicPr>
            <a:picLocks noChangeAspect="1"/>
          </p:cNvPicPr>
          <p:nvPr/>
        </p:nvPicPr>
        <p:blipFill>
          <a:blip r:embed="rId4"/>
          <a:stretch>
            <a:fillRect/>
          </a:stretch>
        </p:blipFill>
        <p:spPr>
          <a:xfrm>
            <a:off x="9608998" y="1343513"/>
            <a:ext cx="2385251" cy="1698128"/>
          </a:xfrm>
          <a:prstGeom prst="rect">
            <a:avLst/>
          </a:prstGeom>
        </p:spPr>
      </p:pic>
      <p:pic>
        <p:nvPicPr>
          <p:cNvPr id="11" name="图片 10"/>
          <p:cNvPicPr>
            <a:picLocks noChangeAspect="1"/>
          </p:cNvPicPr>
          <p:nvPr>
            <p:custDataLst>
              <p:tags r:id="rId1"/>
            </p:custDataLst>
          </p:nvPr>
        </p:nvPicPr>
        <p:blipFill>
          <a:blip r:embed="rId5"/>
          <a:stretch>
            <a:fillRect/>
          </a:stretch>
        </p:blipFill>
        <p:spPr>
          <a:xfrm>
            <a:off x="1201537" y="3891000"/>
            <a:ext cx="1899285" cy="1965960"/>
          </a:xfrm>
          <a:prstGeom prst="rect">
            <a:avLst/>
          </a:prstGeom>
        </p:spPr>
      </p:pic>
      <p:pic>
        <p:nvPicPr>
          <p:cNvPr id="12" name="图片 11"/>
          <p:cNvPicPr>
            <a:picLocks noChangeAspect="1"/>
          </p:cNvPicPr>
          <p:nvPr/>
        </p:nvPicPr>
        <p:blipFill>
          <a:blip r:embed="rId6"/>
          <a:stretch>
            <a:fillRect/>
          </a:stretch>
        </p:blipFill>
        <p:spPr>
          <a:xfrm>
            <a:off x="3458486" y="3891003"/>
            <a:ext cx="1798796" cy="1944529"/>
          </a:xfrm>
          <a:prstGeom prst="rect">
            <a:avLst/>
          </a:prstGeom>
        </p:spPr>
      </p:pic>
      <p:pic>
        <p:nvPicPr>
          <p:cNvPr id="13" name="图片 12"/>
          <p:cNvPicPr>
            <a:picLocks noChangeAspect="1"/>
          </p:cNvPicPr>
          <p:nvPr/>
        </p:nvPicPr>
        <p:blipFill>
          <a:blip r:embed="rId7"/>
          <a:srcRect l="14497"/>
          <a:stretch>
            <a:fillRect/>
          </a:stretch>
        </p:blipFill>
        <p:spPr>
          <a:xfrm>
            <a:off x="6778358" y="3891000"/>
            <a:ext cx="1895951" cy="1905000"/>
          </a:xfrm>
          <a:prstGeom prst="rect">
            <a:avLst/>
          </a:prstGeom>
        </p:spPr>
      </p:pic>
      <p:pic>
        <p:nvPicPr>
          <p:cNvPr id="14" name="图片 13"/>
          <p:cNvPicPr>
            <a:picLocks noChangeAspect="1"/>
          </p:cNvPicPr>
          <p:nvPr/>
        </p:nvPicPr>
        <p:blipFill>
          <a:blip r:embed="rId8"/>
          <a:srcRect r="9392"/>
          <a:stretch>
            <a:fillRect/>
          </a:stretch>
        </p:blipFill>
        <p:spPr>
          <a:xfrm>
            <a:off x="9031973" y="3891002"/>
            <a:ext cx="1787366" cy="1904524"/>
          </a:xfrm>
          <a:prstGeom prst="rect">
            <a:avLst/>
          </a:prstGeom>
        </p:spPr>
      </p:pic>
      <p:sp>
        <p:nvSpPr>
          <p:cNvPr id="15" name="文本框 14"/>
          <p:cNvSpPr txBox="1"/>
          <p:nvPr/>
        </p:nvSpPr>
        <p:spPr>
          <a:xfrm>
            <a:off x="2829622" y="5990262"/>
            <a:ext cx="1080374" cy="300082"/>
          </a:xfrm>
          <a:prstGeom prst="rect">
            <a:avLst/>
          </a:prstGeom>
          <a:noFill/>
        </p:spPr>
        <p:txBody>
          <a:bodyPr wrap="square" rtlCol="0">
            <a:spAutoFit/>
          </a:bodyPr>
          <a:lstStyle/>
          <a:p>
            <a:r>
              <a:rPr lang="en-US" altLang="zh-CN" sz="1350" dirty="0">
                <a:solidFill>
                  <a:prstClr val="black"/>
                </a:solidFill>
                <a:latin typeface="Calibri"/>
                <a:ea typeface="宋体" panose="02010600030101010101" pitchFamily="2" charset="-122"/>
              </a:rPr>
              <a:t>Porotype </a:t>
            </a:r>
            <a:r>
              <a:rPr lang="en-US" altLang="zh-CN" sz="1350" dirty="0">
                <a:solidFill>
                  <a:prstClr val="black"/>
                </a:solidFill>
                <a:latin typeface="华光中长宋_CNKI" panose="02000500000000000000" pitchFamily="2" charset="-122"/>
                <a:ea typeface="华光中长宋_CNKI" panose="02000500000000000000" pitchFamily="2" charset="-122"/>
              </a:rPr>
              <a:t>I</a:t>
            </a:r>
            <a:r>
              <a:rPr lang="zh-CN" altLang="en-US" sz="1350" dirty="0">
                <a:solidFill>
                  <a:prstClr val="black"/>
                </a:solidFill>
                <a:latin typeface="Calibri"/>
                <a:ea typeface="宋体" panose="02010600030101010101" pitchFamily="2" charset="-122"/>
              </a:rPr>
              <a:t>：</a:t>
            </a:r>
            <a:endParaRPr lang="en-US" altLang="zh-CN" sz="1350" dirty="0">
              <a:solidFill>
                <a:prstClr val="black"/>
              </a:solidFill>
              <a:latin typeface="Calibri"/>
              <a:ea typeface="宋体" panose="02010600030101010101" pitchFamily="2" charset="-122"/>
            </a:endParaRPr>
          </a:p>
        </p:txBody>
      </p:sp>
      <p:sp>
        <p:nvSpPr>
          <p:cNvPr id="16" name="文本框 15"/>
          <p:cNvSpPr txBox="1"/>
          <p:nvPr/>
        </p:nvSpPr>
        <p:spPr>
          <a:xfrm>
            <a:off x="8375398" y="5959545"/>
            <a:ext cx="1080374" cy="300082"/>
          </a:xfrm>
          <a:prstGeom prst="rect">
            <a:avLst/>
          </a:prstGeom>
          <a:noFill/>
        </p:spPr>
        <p:txBody>
          <a:bodyPr wrap="square" rtlCol="0">
            <a:spAutoFit/>
          </a:bodyPr>
          <a:lstStyle/>
          <a:p>
            <a:r>
              <a:rPr lang="en-US" altLang="zh-CN" sz="1350" dirty="0">
                <a:solidFill>
                  <a:prstClr val="black"/>
                </a:solidFill>
                <a:latin typeface="Calibri"/>
                <a:ea typeface="宋体" panose="02010600030101010101" pitchFamily="2" charset="-122"/>
              </a:rPr>
              <a:t>Porotype </a:t>
            </a:r>
            <a:r>
              <a:rPr lang="en-US" altLang="zh-CN" sz="1350" dirty="0">
                <a:solidFill>
                  <a:prstClr val="black"/>
                </a:solidFill>
                <a:latin typeface="华光中长宋_CNKI" panose="02000500000000000000" pitchFamily="2" charset="-122"/>
                <a:ea typeface="华光中长宋_CNKI" panose="02000500000000000000" pitchFamily="2" charset="-122"/>
              </a:rPr>
              <a:t>II</a:t>
            </a:r>
            <a:r>
              <a:rPr lang="zh-CN" altLang="en-US" sz="1350" dirty="0">
                <a:solidFill>
                  <a:prstClr val="black"/>
                </a:solidFill>
                <a:latin typeface="Calibri"/>
                <a:ea typeface="宋体" panose="02010600030101010101" pitchFamily="2" charset="-122"/>
              </a:rPr>
              <a:t>：</a:t>
            </a:r>
            <a:endParaRPr lang="en-US" altLang="zh-CN" sz="1350" dirty="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956473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3200" dirty="0">
                <a:latin typeface="Arial" panose="020B0604020202020204" pitchFamily="34" charset="0"/>
                <a:cs typeface="Arial" panose="020B0604020202020204" pitchFamily="34" charset="0"/>
              </a:rPr>
              <a:t>Cu and Al vacuum chamber </a:t>
            </a:r>
            <a:r>
              <a:rPr kumimoji="1" lang="en-US" altLang="zh-CN" sz="3200" dirty="0">
                <a:latin typeface="Arial" panose="020B0604020202020204" pitchFamily="34" charset="0"/>
                <a:cs typeface="Arial" panose="020B0604020202020204" pitchFamily="34" charset="0"/>
                <a:sym typeface="Symbol" panose="05050102010706020507" pitchFamily="18" charset="2"/>
              </a:rPr>
              <a:t>prototypes</a:t>
            </a:r>
            <a:endParaRPr lang="zh-CN" altLang="en-US" sz="32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302767" y="1059770"/>
            <a:ext cx="11319217" cy="2047608"/>
          </a:xfrm>
        </p:spPr>
        <p:txBody>
          <a:bodyPr>
            <a:normAutofit/>
          </a:bodyPr>
          <a:lstStyle/>
          <a:p>
            <a:pPr marL="316531" lvl="0" indent="-316531" algn="just" defTabSz="844083">
              <a:buFont typeface="Arial" pitchFamily="34" charset="0"/>
              <a:buChar char="•"/>
            </a:pPr>
            <a:r>
              <a:rPr lang="en-US" altLang="zh-CN" sz="1800" dirty="0">
                <a:latin typeface="Arial" panose="020B0604020202020204" pitchFamily="34" charset="0"/>
                <a:cs typeface="Arial" panose="020B0604020202020204" pitchFamily="34" charset="0"/>
              </a:rPr>
              <a:t>A 6 m long simple vacuum furnace is  fabricated, which is used to weld the water cooling channels of Cu chambers through low temperature brazing solder.</a:t>
            </a:r>
          </a:p>
          <a:p>
            <a:pPr marL="316531" lvl="0" indent="-316531" algn="just" defTabSz="844083">
              <a:buFont typeface="Arial" pitchFamily="34" charset="0"/>
              <a:buChar char="•"/>
            </a:pPr>
            <a:r>
              <a:rPr lang="en-US" altLang="zh-CN" sz="1800" dirty="0">
                <a:latin typeface="Arial" panose="020B0604020202020204" pitchFamily="34" charset="0"/>
                <a:cs typeface="Arial" panose="020B0604020202020204" pitchFamily="34" charset="0"/>
              </a:rPr>
              <a:t>The welding seams are checked by wire-electrode cutting. The welding joints are smooth and have good contacting.</a:t>
            </a:r>
          </a:p>
          <a:p>
            <a:pPr marL="316531" lvl="0" indent="-316531" algn="just" defTabSz="844083">
              <a:buFont typeface="Arial" pitchFamily="34" charset="0"/>
              <a:buChar char="•"/>
            </a:pPr>
            <a:r>
              <a:rPr lang="en-US" altLang="zh-CN" sz="1800" dirty="0">
                <a:latin typeface="Arial" panose="020B0604020202020204" pitchFamily="34" charset="0"/>
                <a:cs typeface="Arial" panose="020B0604020202020204" pitchFamily="34" charset="0"/>
              </a:rPr>
              <a:t>The prototypes of copper &amp; aluminum vacuum chambers with a length of 6 m have been fabricated and tested, which meet the engineering requirements. </a:t>
            </a:r>
          </a:p>
          <a:p>
            <a:endParaRPr lang="zh-CN" altLang="en-US" sz="1800" dirty="0"/>
          </a:p>
        </p:txBody>
      </p:sp>
      <p:sp>
        <p:nvSpPr>
          <p:cNvPr id="4" name="灯片编号占位符 3"/>
          <p:cNvSpPr>
            <a:spLocks noGrp="1"/>
          </p:cNvSpPr>
          <p:nvPr>
            <p:ph type="sldNum" sz="quarter" idx="12"/>
          </p:nvPr>
        </p:nvSpPr>
        <p:spPr/>
        <p:txBody>
          <a:bodyPr/>
          <a:lstStyle/>
          <a:p>
            <a:fld id="{C973300C-797F-D148-A78D-320196FBAF04}" type="slidenum">
              <a:rPr lang="en-US" smtClean="0"/>
              <a:pPr/>
              <a:t>18</a:t>
            </a:fld>
            <a:endParaRPr lang="en-US"/>
          </a:p>
        </p:txBody>
      </p:sp>
      <p:pic>
        <p:nvPicPr>
          <p:cNvPr id="5" name="Picture 8">
            <a:extLst>
              <a:ext uri="{FF2B5EF4-FFF2-40B4-BE49-F238E27FC236}">
                <a16:creationId xmlns:a16="http://schemas.microsoft.com/office/drawing/2014/main" id="{BB10A225-282F-4FF3-8335-E57838D56D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9732" t="54048"/>
          <a:stretch>
            <a:fillRect/>
          </a:stretch>
        </p:blipFill>
        <p:spPr bwMode="auto">
          <a:xfrm>
            <a:off x="4303846" y="5007994"/>
            <a:ext cx="2153556" cy="94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0">
            <a:extLst>
              <a:ext uri="{FF2B5EF4-FFF2-40B4-BE49-F238E27FC236}">
                <a16:creationId xmlns:a16="http://schemas.microsoft.com/office/drawing/2014/main" id="{1583959D-9534-4388-8185-7A996E9880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457" y="3429000"/>
            <a:ext cx="1611880" cy="281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2">
            <a:extLst>
              <a:ext uri="{FF2B5EF4-FFF2-40B4-BE49-F238E27FC236}">
                <a16:creationId xmlns:a16="http://schemas.microsoft.com/office/drawing/2014/main" id="{64188C44-A82E-47DB-88D7-CD4E8ED58C4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324" r="22480"/>
          <a:stretch/>
        </p:blipFill>
        <p:spPr bwMode="auto">
          <a:xfrm flipH="1">
            <a:off x="6482640" y="3429000"/>
            <a:ext cx="1440160" cy="281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4">
            <a:extLst>
              <a:ext uri="{FF2B5EF4-FFF2-40B4-BE49-F238E27FC236}">
                <a16:creationId xmlns:a16="http://schemas.microsoft.com/office/drawing/2014/main" id="{7F93CF5C-AFA4-4CE1-8287-4A4E2F9D1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024383" y="3429001"/>
            <a:ext cx="2113859" cy="2818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
            <a:extLst>
              <a:ext uri="{FF2B5EF4-FFF2-40B4-BE49-F238E27FC236}">
                <a16:creationId xmlns:a16="http://schemas.microsoft.com/office/drawing/2014/main" id="{2AF820F8-3EF7-49A5-A945-62F4EC0F75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8030985" y="5101970"/>
            <a:ext cx="1523947" cy="114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7"/>
          <a:stretch>
            <a:fillRect/>
          </a:stretch>
        </p:blipFill>
        <p:spPr>
          <a:xfrm>
            <a:off x="4303847" y="3429001"/>
            <a:ext cx="2108237" cy="1517067"/>
          </a:xfrm>
          <a:prstGeom prst="rect">
            <a:avLst/>
          </a:prstGeom>
        </p:spPr>
      </p:pic>
    </p:spTree>
    <p:extLst>
      <p:ext uri="{BB962C8B-B14F-4D97-AF65-F5344CB8AC3E}">
        <p14:creationId xmlns:p14="http://schemas.microsoft.com/office/powerpoint/2010/main" val="4265625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GB" altLang="zh-CN" sz="3200" dirty="0">
                <a:latin typeface="Arial" panose="020B0604020202020204" pitchFamily="34" charset="0"/>
                <a:cs typeface="Arial" panose="020B0604020202020204" pitchFamily="34" charset="0"/>
              </a:rPr>
              <a:t>Ultimate vacuum test of NEG coating </a:t>
            </a:r>
            <a:r>
              <a:rPr lang="en-US" altLang="zh-CN" sz="3200" dirty="0">
                <a:latin typeface="Arial" panose="020B0604020202020204" pitchFamily="34" charset="0"/>
                <a:cs typeface="Arial" panose="020B0604020202020204" pitchFamily="34" charset="0"/>
              </a:rPr>
              <a:t>pipe</a:t>
            </a:r>
            <a:endParaRPr lang="zh-CN" altLang="en-US" sz="32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739236" y="1423945"/>
            <a:ext cx="5151965" cy="1343005"/>
          </a:xfrm>
        </p:spPr>
        <p:txBody>
          <a:bodyPr/>
          <a:lstStyle/>
          <a:p>
            <a:pPr marL="263776" indent="-263776">
              <a:lnSpc>
                <a:spcPts val="2123"/>
              </a:lnSpc>
              <a:spcAft>
                <a:spcPts val="554"/>
              </a:spcAft>
              <a:buFont typeface="Wingdings" panose="05000000000000000000" pitchFamily="2" charset="2"/>
              <a:buChar char="n"/>
            </a:pPr>
            <a:r>
              <a:rPr lang="en-US" altLang="zh-CN" sz="2000" kern="100" dirty="0">
                <a:solidFill>
                  <a:prstClr val="black"/>
                </a:solidFill>
                <a:latin typeface="Arial" panose="020B0604020202020204" pitchFamily="34" charset="0"/>
                <a:ea typeface="微软雅黑" panose="020B0503020204020204" pitchFamily="34" charset="-122"/>
                <a:cs typeface="Arial" panose="020B0604020202020204" pitchFamily="34" charset="0"/>
              </a:rPr>
              <a:t>56×75×1500 NEG coating pipe:</a:t>
            </a:r>
          </a:p>
          <a:p>
            <a:pPr marL="263776" indent="-263776">
              <a:lnSpc>
                <a:spcPts val="2123"/>
              </a:lnSpc>
              <a:spcAft>
                <a:spcPts val="554"/>
              </a:spcAft>
              <a:buFont typeface="Wingdings" panose="05000000000000000000" pitchFamily="2" charset="2"/>
              <a:buChar char="ü"/>
            </a:pPr>
            <a:r>
              <a:rPr lang="en-US" altLang="zh-CN" sz="2000" kern="100"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US" altLang="zh-CN" sz="2000" kern="100" dirty="0">
                <a:solidFill>
                  <a:prstClr val="black"/>
                </a:solidFill>
                <a:latin typeface="Arial" panose="020B0604020202020204" pitchFamily="34" charset="0"/>
                <a:cs typeface="Arial" panose="020B0604020202020204" pitchFamily="34" charset="0"/>
                <a:sym typeface="Symbol" panose="05050102010706020507" pitchFamily="18" charset="2"/>
              </a:rPr>
              <a:t>180</a:t>
            </a:r>
            <a:r>
              <a:rPr lang="zh-CN" altLang="en-US" sz="2000" kern="100" dirty="0">
                <a:solidFill>
                  <a:prstClr val="black"/>
                </a:solidFill>
                <a:latin typeface="Arial" panose="020B0604020202020204" pitchFamily="34" charset="0"/>
                <a:cs typeface="Arial" panose="020B0604020202020204" pitchFamily="34" charset="0"/>
                <a:sym typeface="Symbol" panose="05050102010706020507" pitchFamily="18" charset="2"/>
              </a:rPr>
              <a:t>℃</a:t>
            </a:r>
            <a:r>
              <a:rPr lang="en-US" altLang="zh-CN" sz="2000" kern="100" dirty="0">
                <a:solidFill>
                  <a:prstClr val="black"/>
                </a:solidFill>
                <a:latin typeface="Arial" panose="020B0604020202020204" pitchFamily="34" charset="0"/>
                <a:cs typeface="Arial" panose="020B0604020202020204" pitchFamily="34" charset="0"/>
                <a:sym typeface="Symbol" panose="05050102010706020507" pitchFamily="18" charset="2"/>
              </a:rPr>
              <a:t>/24h activation  5.9-10mbar</a:t>
            </a:r>
          </a:p>
          <a:p>
            <a:pPr marL="263776" indent="-263776">
              <a:lnSpc>
                <a:spcPts val="2123"/>
              </a:lnSpc>
              <a:spcAft>
                <a:spcPts val="554"/>
              </a:spcAft>
              <a:buFont typeface="Wingdings" panose="05000000000000000000" pitchFamily="2" charset="2"/>
              <a:buChar char="ü"/>
            </a:pPr>
            <a:r>
              <a:rPr lang="en-US" altLang="zh-CN" sz="2000" kern="100" dirty="0">
                <a:solidFill>
                  <a:prstClr val="black"/>
                </a:solidFill>
                <a:latin typeface="Arial" panose="020B0604020202020204" pitchFamily="34" charset="0"/>
                <a:cs typeface="Arial" panose="020B0604020202020204" pitchFamily="34" charset="0"/>
                <a:sym typeface="Symbol" panose="05050102010706020507" pitchFamily="18" charset="2"/>
              </a:rPr>
              <a:t>200</a:t>
            </a:r>
            <a:r>
              <a:rPr lang="zh-CN" altLang="en-US" sz="2000" kern="100" dirty="0">
                <a:solidFill>
                  <a:prstClr val="black"/>
                </a:solidFill>
                <a:latin typeface="Arial" panose="020B0604020202020204" pitchFamily="34" charset="0"/>
                <a:cs typeface="Arial" panose="020B0604020202020204" pitchFamily="34" charset="0"/>
                <a:sym typeface="Symbol" panose="05050102010706020507" pitchFamily="18" charset="2"/>
              </a:rPr>
              <a:t>℃</a:t>
            </a:r>
            <a:r>
              <a:rPr lang="en-US" altLang="zh-CN" sz="2000" kern="100" dirty="0">
                <a:solidFill>
                  <a:prstClr val="black"/>
                </a:solidFill>
                <a:latin typeface="Arial" panose="020B0604020202020204" pitchFamily="34" charset="0"/>
                <a:cs typeface="Arial" panose="020B0604020202020204" pitchFamily="34" charset="0"/>
                <a:sym typeface="Symbol" panose="05050102010706020507" pitchFamily="18" charset="2"/>
              </a:rPr>
              <a:t>/24h activation  </a:t>
            </a:r>
            <a:r>
              <a:rPr lang="en-US" altLang="zh-CN" sz="2000" kern="100" dirty="0" smtClean="0">
                <a:solidFill>
                  <a:prstClr val="black"/>
                </a:solidFill>
                <a:latin typeface="Arial" panose="020B0604020202020204" pitchFamily="34" charset="0"/>
                <a:cs typeface="Arial" panose="020B0604020202020204" pitchFamily="34" charset="0"/>
                <a:sym typeface="Symbol" panose="05050102010706020507" pitchFamily="18" charset="2"/>
              </a:rPr>
              <a:t>3.3-10mbar</a:t>
            </a:r>
            <a:endParaRPr lang="zh-CN" altLang="zh-CN" sz="2000" kern="1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pic>
        <p:nvPicPr>
          <p:cNvPr id="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7170"/>
          <a:stretch/>
        </p:blipFill>
        <p:spPr bwMode="auto">
          <a:xfrm>
            <a:off x="5210981" y="3709758"/>
            <a:ext cx="2791251" cy="211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5732373" y="5823818"/>
            <a:ext cx="1491842" cy="348109"/>
          </a:xfrm>
          <a:prstGeom prst="rect">
            <a:avLst/>
          </a:prstGeom>
        </p:spPr>
        <p:txBody>
          <a:bodyPr wrap="square">
            <a:spAutoFit/>
          </a:bodyPr>
          <a:lstStyle/>
          <a:p>
            <a:r>
              <a:rPr lang="en-GB"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After coating</a:t>
            </a:r>
            <a:endParaRPr lang="zh-CN" altLang="en-US" sz="1600" dirty="0">
              <a:solidFill>
                <a:srgbClr val="FF0000"/>
              </a:solidFill>
              <a:latin typeface="Arial" panose="020B0604020202020204" pitchFamily="34" charset="0"/>
              <a:ea typeface="宋体" panose="02010600030101010101" pitchFamily="2" charset="-122"/>
              <a:cs typeface="Arial" panose="020B0604020202020204" pitchFamily="34" charset="0"/>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8342" r="78056" b="20101"/>
          <a:stretch/>
        </p:blipFill>
        <p:spPr bwMode="auto">
          <a:xfrm>
            <a:off x="8523624" y="1750198"/>
            <a:ext cx="2326412" cy="4022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8723031" y="5823818"/>
            <a:ext cx="2374368" cy="338554"/>
          </a:xfrm>
          <a:prstGeom prst="rect">
            <a:avLst/>
          </a:prstGeom>
        </p:spPr>
        <p:txBody>
          <a:bodyPr wrap="none">
            <a:spAutoFit/>
          </a:bodyPr>
          <a:lstStyle/>
          <a:p>
            <a:r>
              <a:rPr lang="en-GB" altLang="zh-CN" sz="1600" dirty="0">
                <a:solidFill>
                  <a:prstClr val="black"/>
                </a:solidFill>
                <a:latin typeface="Arial" panose="020B0604020202020204" pitchFamily="34" charset="0"/>
                <a:ea typeface="宋体" panose="02010600030101010101" pitchFamily="2" charset="-122"/>
                <a:cs typeface="Arial" panose="020B0604020202020204" pitchFamily="34" charset="0"/>
              </a:rPr>
              <a:t>Ultimate vacuum testing</a:t>
            </a:r>
          </a:p>
        </p:txBody>
      </p:sp>
      <p:graphicFrame>
        <p:nvGraphicFramePr>
          <p:cNvPr id="9" name="表格 8"/>
          <p:cNvGraphicFramePr>
            <a:graphicFrameLocks noGrp="1"/>
          </p:cNvGraphicFramePr>
          <p:nvPr>
            <p:extLst>
              <p:ext uri="{D42A27DB-BD31-4B8C-83A1-F6EECF244321}">
                <p14:modId xmlns:p14="http://schemas.microsoft.com/office/powerpoint/2010/main" val="1872016632"/>
              </p:ext>
            </p:extLst>
          </p:nvPr>
        </p:nvGraphicFramePr>
        <p:xfrm>
          <a:off x="739236" y="3661072"/>
          <a:ext cx="4072053" cy="2336800"/>
        </p:xfrm>
        <a:graphic>
          <a:graphicData uri="http://schemas.openxmlformats.org/drawingml/2006/table">
            <a:tbl>
              <a:tblPr firstRow="1" firstCol="1" bandRow="1">
                <a:tableStyleId>{5C22544A-7EE6-4342-B048-85BDC9FD1C3A}</a:tableStyleId>
              </a:tblPr>
              <a:tblGrid>
                <a:gridCol w="2676616">
                  <a:extLst>
                    <a:ext uri="{9D8B030D-6E8A-4147-A177-3AD203B41FA5}">
                      <a16:colId xmlns:a16="http://schemas.microsoft.com/office/drawing/2014/main" val="20000"/>
                    </a:ext>
                  </a:extLst>
                </a:gridCol>
                <a:gridCol w="1395437">
                  <a:extLst>
                    <a:ext uri="{9D8B030D-6E8A-4147-A177-3AD203B41FA5}">
                      <a16:colId xmlns:a16="http://schemas.microsoft.com/office/drawing/2014/main" val="20001"/>
                    </a:ext>
                  </a:extLst>
                </a:gridCol>
              </a:tblGrid>
              <a:tr h="269631">
                <a:tc>
                  <a:txBody>
                    <a:bodyPr/>
                    <a:lstStyle/>
                    <a:p>
                      <a:pPr indent="266700" algn="ctr">
                        <a:lnSpc>
                          <a:spcPts val="2300"/>
                        </a:lnSpc>
                        <a:spcAft>
                          <a:spcPts val="600"/>
                        </a:spcAft>
                      </a:pPr>
                      <a:r>
                        <a:rPr lang="en-US" altLang="zh-CN" sz="1700" b="1" kern="100" dirty="0" smtClean="0">
                          <a:solidFill>
                            <a:schemeClr val="bg1"/>
                          </a:solidFill>
                          <a:effectLst/>
                          <a:latin typeface="微软雅黑" panose="020B0503020204020204" pitchFamily="34" charset="-122"/>
                          <a:ea typeface="微软雅黑" panose="020B0503020204020204" pitchFamily="34" charset="-122"/>
                        </a:rPr>
                        <a:t>Coating</a:t>
                      </a:r>
                      <a:r>
                        <a:rPr lang="en-US" altLang="zh-CN" sz="1700" b="1" kern="100" baseline="0" dirty="0" smtClean="0">
                          <a:solidFill>
                            <a:schemeClr val="bg1"/>
                          </a:solidFill>
                          <a:effectLst/>
                          <a:latin typeface="微软雅黑" panose="020B0503020204020204" pitchFamily="34" charset="-122"/>
                          <a:ea typeface="微软雅黑" panose="020B0503020204020204" pitchFamily="34" charset="-122"/>
                        </a:rPr>
                        <a:t> parameter</a:t>
                      </a:r>
                      <a:endParaRPr lang="zh-CN" sz="1700" b="1" kern="100" dirty="0">
                        <a:solidFill>
                          <a:schemeClr val="bg1"/>
                        </a:solidFill>
                        <a:effectLst/>
                        <a:latin typeface="微软雅黑" panose="020B0503020204020204" pitchFamily="34" charset="-122"/>
                        <a:ea typeface="微软雅黑" panose="020B0503020204020204" pitchFamily="34" charset="-122"/>
                      </a:endParaRPr>
                    </a:p>
                  </a:txBody>
                  <a:tcPr marL="63298" marR="63298" marT="0" marB="0"/>
                </a:tc>
                <a:tc>
                  <a:txBody>
                    <a:bodyPr/>
                    <a:lstStyle/>
                    <a:p>
                      <a:pPr indent="266700" algn="ctr">
                        <a:lnSpc>
                          <a:spcPts val="2300"/>
                        </a:lnSpc>
                        <a:spcAft>
                          <a:spcPts val="600"/>
                        </a:spcAft>
                      </a:pPr>
                      <a:r>
                        <a:rPr lang="en-US" altLang="zh-CN" sz="1700" b="1" kern="100" dirty="0" smtClean="0">
                          <a:solidFill>
                            <a:schemeClr val="bg1"/>
                          </a:solidFill>
                          <a:effectLst/>
                          <a:latin typeface="微软雅黑" panose="020B0503020204020204" pitchFamily="34" charset="-122"/>
                          <a:ea typeface="微软雅黑" panose="020B0503020204020204" pitchFamily="34" charset="-122"/>
                        </a:rPr>
                        <a:t>value</a:t>
                      </a:r>
                      <a:endParaRPr lang="zh-CN" sz="1700" b="1" kern="100" dirty="0">
                        <a:solidFill>
                          <a:schemeClr val="bg1"/>
                        </a:solidFill>
                        <a:effectLst/>
                        <a:latin typeface="微软雅黑" panose="020B0503020204020204" pitchFamily="34" charset="-122"/>
                        <a:ea typeface="微软雅黑" panose="020B0503020204020204" pitchFamily="34" charset="-122"/>
                      </a:endParaRPr>
                    </a:p>
                  </a:txBody>
                  <a:tcPr marL="63298" marR="63298" marT="0" marB="0"/>
                </a:tc>
                <a:extLst>
                  <a:ext uri="{0D108BD9-81ED-4DB2-BD59-A6C34878D82A}">
                    <a16:rowId xmlns:a16="http://schemas.microsoft.com/office/drawing/2014/main" val="10000"/>
                  </a:ext>
                </a:extLst>
              </a:tr>
              <a:tr h="275560">
                <a:tc>
                  <a:txBody>
                    <a:bodyPr/>
                    <a:lstStyle/>
                    <a:p>
                      <a:pPr indent="266700" algn="ctr">
                        <a:lnSpc>
                          <a:spcPts val="2300"/>
                        </a:lnSpc>
                        <a:spcAft>
                          <a:spcPts val="600"/>
                        </a:spcAft>
                      </a:pPr>
                      <a:r>
                        <a:rPr lang="en-US" altLang="zh-CN" sz="1100" b="0" kern="100" dirty="0" smtClean="0">
                          <a:solidFill>
                            <a:schemeClr val="tx1"/>
                          </a:solidFill>
                          <a:effectLst/>
                          <a:latin typeface="微软雅黑" panose="020B0503020204020204" pitchFamily="34" charset="-122"/>
                          <a:ea typeface="微软雅黑" panose="020B0503020204020204" pitchFamily="34" charset="-122"/>
                        </a:rPr>
                        <a:t>Magnetic(G)</a:t>
                      </a: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63298" marR="63298" marT="0" marB="0">
                    <a:solidFill>
                      <a:schemeClr val="tx2">
                        <a:lumMod val="20000"/>
                        <a:lumOff val="80000"/>
                      </a:schemeClr>
                    </a:solidFill>
                  </a:tcPr>
                </a:tc>
                <a:tc>
                  <a:txBody>
                    <a:bodyPr/>
                    <a:lstStyle/>
                    <a:p>
                      <a:pPr indent="266700" algn="ctr">
                        <a:lnSpc>
                          <a:spcPts val="2300"/>
                        </a:lnSpc>
                        <a:spcAft>
                          <a:spcPts val="600"/>
                        </a:spcAft>
                      </a:pPr>
                      <a:r>
                        <a:rPr lang="en-US" altLang="zh-CN" sz="1100" b="0" kern="100" dirty="0" smtClean="0">
                          <a:solidFill>
                            <a:schemeClr val="tx1"/>
                          </a:solidFill>
                          <a:effectLst/>
                          <a:latin typeface="微软雅黑" panose="020B0503020204020204" pitchFamily="34" charset="-122"/>
                          <a:ea typeface="微软雅黑" panose="020B0503020204020204" pitchFamily="34" charset="-122"/>
                        </a:rPr>
                        <a:t>300</a:t>
                      </a: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63298" marR="63298" marT="0" marB="0">
                    <a:solidFill>
                      <a:schemeClr val="tx2">
                        <a:lumMod val="20000"/>
                        <a:lumOff val="80000"/>
                      </a:schemeClr>
                    </a:solidFill>
                  </a:tcPr>
                </a:tc>
                <a:extLst>
                  <a:ext uri="{0D108BD9-81ED-4DB2-BD59-A6C34878D82A}">
                    <a16:rowId xmlns:a16="http://schemas.microsoft.com/office/drawing/2014/main" val="10001"/>
                  </a:ext>
                </a:extLst>
              </a:tr>
              <a:tr h="269631">
                <a:tc>
                  <a:txBody>
                    <a:bodyPr/>
                    <a:lstStyle/>
                    <a:p>
                      <a:pPr indent="266700" algn="ctr">
                        <a:lnSpc>
                          <a:spcPts val="2300"/>
                        </a:lnSpc>
                        <a:spcAft>
                          <a:spcPts val="600"/>
                        </a:spcAft>
                      </a:pPr>
                      <a:r>
                        <a:rPr lang="en-US" altLang="zh-CN" sz="1100" b="0" kern="100" dirty="0" smtClean="0">
                          <a:solidFill>
                            <a:schemeClr val="tx1"/>
                          </a:solidFill>
                          <a:effectLst/>
                          <a:latin typeface="微软雅黑" panose="020B0503020204020204" pitchFamily="34" charset="-122"/>
                          <a:ea typeface="微软雅黑" panose="020B0503020204020204" pitchFamily="34" charset="-122"/>
                        </a:rPr>
                        <a:t>Substrate</a:t>
                      </a:r>
                      <a:r>
                        <a:rPr lang="en-US" altLang="zh-CN" sz="1100" b="0" kern="100" baseline="0" dirty="0" smtClean="0">
                          <a:solidFill>
                            <a:schemeClr val="tx1"/>
                          </a:solidFill>
                          <a:effectLst/>
                          <a:latin typeface="微软雅黑" panose="020B0503020204020204" pitchFamily="34" charset="-122"/>
                          <a:ea typeface="微软雅黑" panose="020B0503020204020204" pitchFamily="34" charset="-122"/>
                        </a:rPr>
                        <a:t> </a:t>
                      </a:r>
                      <a:r>
                        <a:rPr lang="en-US" altLang="zh-CN" sz="1100" b="0" kern="100" dirty="0" smtClean="0">
                          <a:solidFill>
                            <a:schemeClr val="tx1"/>
                          </a:solidFill>
                          <a:effectLst/>
                          <a:latin typeface="微软雅黑" panose="020B0503020204020204" pitchFamily="34" charset="-122"/>
                          <a:ea typeface="微软雅黑" panose="020B0503020204020204" pitchFamily="34" charset="-122"/>
                        </a:rPr>
                        <a:t>Temperature</a:t>
                      </a:r>
                      <a:r>
                        <a:rPr lang="en-US" altLang="zh-CN" sz="1100" b="0" kern="100" baseline="0" dirty="0" smtClean="0">
                          <a:solidFill>
                            <a:schemeClr val="tx1"/>
                          </a:solidFill>
                          <a:effectLst/>
                          <a:latin typeface="微软雅黑" panose="020B0503020204020204" pitchFamily="34" charset="-122"/>
                          <a:ea typeface="微软雅黑" panose="020B0503020204020204" pitchFamily="34" charset="-122"/>
                        </a:rPr>
                        <a:t> </a:t>
                      </a:r>
                      <a:r>
                        <a:rPr lang="zh-CN" altLang="en-US" sz="1100" b="0" kern="100" dirty="0" smtClean="0">
                          <a:solidFill>
                            <a:schemeClr val="tx1"/>
                          </a:solidFill>
                          <a:effectLst/>
                          <a:latin typeface="微软雅黑" panose="020B0503020204020204" pitchFamily="34" charset="-122"/>
                          <a:ea typeface="微软雅黑" panose="020B0503020204020204" pitchFamily="34" charset="-122"/>
                        </a:rPr>
                        <a:t>（℃）</a:t>
                      </a: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63298" marR="63298" marT="0" marB="0">
                    <a:solidFill>
                      <a:schemeClr val="accent1">
                        <a:lumMod val="20000"/>
                        <a:lumOff val="80000"/>
                      </a:schemeClr>
                    </a:solidFill>
                  </a:tcPr>
                </a:tc>
                <a:tc>
                  <a:txBody>
                    <a:bodyPr/>
                    <a:lstStyle/>
                    <a:p>
                      <a:pPr indent="266700" algn="ctr">
                        <a:lnSpc>
                          <a:spcPts val="2300"/>
                        </a:lnSpc>
                        <a:spcAft>
                          <a:spcPts val="600"/>
                        </a:spcAft>
                      </a:pPr>
                      <a:r>
                        <a:rPr lang="en-US" altLang="zh-CN" sz="1100" b="0" kern="100" dirty="0" smtClean="0">
                          <a:solidFill>
                            <a:schemeClr val="tx1"/>
                          </a:solidFill>
                          <a:effectLst/>
                          <a:latin typeface="微软雅黑" panose="020B0503020204020204" pitchFamily="34" charset="-122"/>
                          <a:ea typeface="微软雅黑" panose="020B0503020204020204" pitchFamily="34" charset="-122"/>
                        </a:rPr>
                        <a:t>120</a:t>
                      </a: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63298" marR="63298" marT="0" marB="0">
                    <a:solidFill>
                      <a:schemeClr val="accent1">
                        <a:lumMod val="20000"/>
                        <a:lumOff val="80000"/>
                      </a:schemeClr>
                    </a:solidFill>
                  </a:tcPr>
                </a:tc>
                <a:extLst>
                  <a:ext uri="{0D108BD9-81ED-4DB2-BD59-A6C34878D82A}">
                    <a16:rowId xmlns:a16="http://schemas.microsoft.com/office/drawing/2014/main" val="10002"/>
                  </a:ext>
                </a:extLst>
              </a:tr>
              <a:tr h="269631">
                <a:tc>
                  <a:txBody>
                    <a:bodyPr/>
                    <a:lstStyle/>
                    <a:p>
                      <a:pPr indent="266700" algn="ctr">
                        <a:lnSpc>
                          <a:spcPts val="2300"/>
                        </a:lnSpc>
                        <a:spcAft>
                          <a:spcPts val="600"/>
                        </a:spcAft>
                      </a:pPr>
                      <a:r>
                        <a:rPr lang="en-US" altLang="zh-CN" sz="1100" b="0" kern="100" dirty="0" smtClean="0">
                          <a:solidFill>
                            <a:schemeClr val="tx1"/>
                          </a:solidFill>
                          <a:effectLst/>
                          <a:latin typeface="微软雅黑" panose="020B0503020204020204" pitchFamily="34" charset="-122"/>
                          <a:ea typeface="微软雅黑" panose="020B0503020204020204" pitchFamily="34" charset="-122"/>
                        </a:rPr>
                        <a:t>Vacuum</a:t>
                      </a:r>
                      <a:r>
                        <a:rPr lang="en-US" altLang="zh-CN" sz="1100" b="0" kern="100" baseline="0" dirty="0" smtClean="0">
                          <a:solidFill>
                            <a:schemeClr val="tx1"/>
                          </a:solidFill>
                          <a:effectLst/>
                          <a:latin typeface="微软雅黑" panose="020B0503020204020204" pitchFamily="34" charset="-122"/>
                          <a:ea typeface="微软雅黑" panose="020B0503020204020204" pitchFamily="34" charset="-122"/>
                        </a:rPr>
                        <a:t> of coating </a:t>
                      </a:r>
                      <a:r>
                        <a:rPr lang="zh-CN" altLang="en-US" sz="1100" b="0" kern="100" dirty="0" smtClean="0">
                          <a:solidFill>
                            <a:schemeClr val="tx1"/>
                          </a:solidFill>
                          <a:effectLst/>
                          <a:latin typeface="微软雅黑" panose="020B0503020204020204" pitchFamily="34" charset="-122"/>
                          <a:ea typeface="微软雅黑" panose="020B0503020204020204" pitchFamily="34" charset="-122"/>
                        </a:rPr>
                        <a:t>（</a:t>
                      </a:r>
                      <a:r>
                        <a:rPr lang="en-US" altLang="zh-CN" sz="1100" b="0" kern="100" dirty="0" smtClean="0">
                          <a:solidFill>
                            <a:schemeClr val="tx1"/>
                          </a:solidFill>
                          <a:effectLst/>
                          <a:latin typeface="微软雅黑" panose="020B0503020204020204" pitchFamily="34" charset="-122"/>
                          <a:ea typeface="微软雅黑" panose="020B0503020204020204" pitchFamily="34" charset="-122"/>
                        </a:rPr>
                        <a:t>Pa</a:t>
                      </a:r>
                      <a:r>
                        <a:rPr lang="zh-CN" altLang="en-US" sz="1100" b="0" kern="100" dirty="0" smtClean="0">
                          <a:solidFill>
                            <a:schemeClr val="tx1"/>
                          </a:solidFill>
                          <a:effectLst/>
                          <a:latin typeface="微软雅黑" panose="020B0503020204020204" pitchFamily="34" charset="-122"/>
                          <a:ea typeface="微软雅黑" panose="020B0503020204020204" pitchFamily="34" charset="-122"/>
                        </a:rPr>
                        <a:t>）</a:t>
                      </a: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63298" marR="63298" marT="0" marB="0">
                    <a:solidFill>
                      <a:schemeClr val="tx2">
                        <a:lumMod val="20000"/>
                        <a:lumOff val="80000"/>
                      </a:schemeClr>
                    </a:solidFill>
                  </a:tcPr>
                </a:tc>
                <a:tc>
                  <a:txBody>
                    <a:bodyPr/>
                    <a:lstStyle/>
                    <a:p>
                      <a:pPr marL="0" marR="0" indent="266700" algn="ctr" defTabSz="914400" rtl="0" eaLnBrk="1" fontAlgn="auto" latinLnBrk="0" hangingPunct="1">
                        <a:lnSpc>
                          <a:spcPts val="2300"/>
                        </a:lnSpc>
                        <a:spcBef>
                          <a:spcPts val="0"/>
                        </a:spcBef>
                        <a:spcAft>
                          <a:spcPts val="600"/>
                        </a:spcAft>
                        <a:buClrTx/>
                        <a:buSzTx/>
                        <a:buFontTx/>
                        <a:buNone/>
                        <a:tabLst/>
                        <a:defRPr/>
                      </a:pPr>
                      <a:r>
                        <a:rPr lang="en-US" altLang="zh-CN" sz="1100" b="0" kern="100" dirty="0" smtClean="0">
                          <a:solidFill>
                            <a:schemeClr val="tx1"/>
                          </a:solidFill>
                          <a:effectLst/>
                          <a:latin typeface="微软雅黑" panose="020B0503020204020204" pitchFamily="34" charset="-122"/>
                          <a:ea typeface="微软雅黑" panose="020B0503020204020204" pitchFamily="34" charset="-122"/>
                        </a:rPr>
                        <a:t>1</a:t>
                      </a:r>
                      <a:endParaRPr lang="zh-CN" altLang="en-US" sz="1100" b="0" kern="100" dirty="0">
                        <a:solidFill>
                          <a:schemeClr val="tx1"/>
                        </a:solidFill>
                        <a:effectLst/>
                        <a:latin typeface="微软雅黑" panose="020B0503020204020204" pitchFamily="34" charset="-122"/>
                        <a:ea typeface="微软雅黑" panose="020B0503020204020204" pitchFamily="34" charset="-122"/>
                      </a:endParaRPr>
                    </a:p>
                  </a:txBody>
                  <a:tcPr marL="63298" marR="63298" marT="0" marB="0">
                    <a:solidFill>
                      <a:schemeClr val="tx2">
                        <a:lumMod val="20000"/>
                        <a:lumOff val="80000"/>
                      </a:schemeClr>
                    </a:solidFill>
                  </a:tcPr>
                </a:tc>
                <a:extLst>
                  <a:ext uri="{0D108BD9-81ED-4DB2-BD59-A6C34878D82A}">
                    <a16:rowId xmlns:a16="http://schemas.microsoft.com/office/drawing/2014/main" val="10003"/>
                  </a:ext>
                </a:extLst>
              </a:tr>
              <a:tr h="269631">
                <a:tc>
                  <a:txBody>
                    <a:bodyPr/>
                    <a:lstStyle/>
                    <a:p>
                      <a:pPr indent="266700" algn="ctr">
                        <a:lnSpc>
                          <a:spcPts val="2300"/>
                        </a:lnSpc>
                        <a:spcAft>
                          <a:spcPts val="600"/>
                        </a:spcAft>
                      </a:pPr>
                      <a:r>
                        <a:rPr lang="en-US" altLang="zh-CN" sz="1100" b="0" kern="100" dirty="0" smtClean="0">
                          <a:solidFill>
                            <a:schemeClr val="tx1"/>
                          </a:solidFill>
                          <a:effectLst/>
                          <a:latin typeface="微软雅黑" panose="020B0503020204020204" pitchFamily="34" charset="-122"/>
                          <a:ea typeface="微软雅黑" panose="020B0503020204020204" pitchFamily="34" charset="-122"/>
                        </a:rPr>
                        <a:t>Discharge</a:t>
                      </a:r>
                      <a:r>
                        <a:rPr lang="en-US" altLang="zh-CN" sz="1100" b="0" kern="100" baseline="0" dirty="0" smtClean="0">
                          <a:solidFill>
                            <a:schemeClr val="tx1"/>
                          </a:solidFill>
                          <a:effectLst/>
                          <a:latin typeface="微软雅黑" panose="020B0503020204020204" pitchFamily="34" charset="-122"/>
                          <a:ea typeface="微软雅黑" panose="020B0503020204020204" pitchFamily="34" charset="-122"/>
                        </a:rPr>
                        <a:t> current</a:t>
                      </a:r>
                      <a:r>
                        <a:rPr lang="zh-CN" altLang="en-US" sz="1100" b="0" kern="100" dirty="0" smtClean="0">
                          <a:solidFill>
                            <a:schemeClr val="tx1"/>
                          </a:solidFill>
                          <a:effectLst/>
                          <a:latin typeface="微软雅黑" panose="020B0503020204020204" pitchFamily="34" charset="-122"/>
                          <a:ea typeface="微软雅黑" panose="020B0503020204020204" pitchFamily="34" charset="-122"/>
                        </a:rPr>
                        <a:t>（</a:t>
                      </a:r>
                      <a:r>
                        <a:rPr lang="en-US" altLang="zh-CN" sz="1100" b="0" kern="100" dirty="0" smtClean="0">
                          <a:solidFill>
                            <a:schemeClr val="tx1"/>
                          </a:solidFill>
                          <a:effectLst/>
                          <a:latin typeface="微软雅黑" panose="020B0503020204020204" pitchFamily="34" charset="-122"/>
                          <a:ea typeface="微软雅黑" panose="020B0503020204020204" pitchFamily="34" charset="-122"/>
                        </a:rPr>
                        <a:t>A</a:t>
                      </a:r>
                      <a:r>
                        <a:rPr lang="zh-CN" altLang="en-US" sz="1100" b="0" kern="100" dirty="0" smtClean="0">
                          <a:solidFill>
                            <a:schemeClr val="tx1"/>
                          </a:solidFill>
                          <a:effectLst/>
                          <a:latin typeface="微软雅黑" panose="020B0503020204020204" pitchFamily="34" charset="-122"/>
                          <a:ea typeface="微软雅黑" panose="020B0503020204020204" pitchFamily="34" charset="-122"/>
                        </a:rPr>
                        <a:t>）</a:t>
                      </a: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63298" marR="63298" marT="0" marB="0">
                    <a:solidFill>
                      <a:schemeClr val="accent1">
                        <a:lumMod val="20000"/>
                        <a:lumOff val="80000"/>
                      </a:schemeClr>
                    </a:solidFill>
                  </a:tcPr>
                </a:tc>
                <a:tc>
                  <a:txBody>
                    <a:bodyPr/>
                    <a:lstStyle/>
                    <a:p>
                      <a:pPr indent="266700" algn="ctr">
                        <a:lnSpc>
                          <a:spcPts val="2300"/>
                        </a:lnSpc>
                        <a:spcAft>
                          <a:spcPts val="600"/>
                        </a:spcAft>
                      </a:pPr>
                      <a:r>
                        <a:rPr lang="en-US" altLang="zh-CN" sz="1100" b="0" kern="100" dirty="0" smtClean="0">
                          <a:solidFill>
                            <a:schemeClr val="tx1"/>
                          </a:solidFill>
                          <a:effectLst/>
                          <a:latin typeface="微软雅黑" panose="020B0503020204020204" pitchFamily="34" charset="-122"/>
                          <a:ea typeface="微软雅黑" panose="020B0503020204020204" pitchFamily="34" charset="-122"/>
                        </a:rPr>
                        <a:t>0.4</a:t>
                      </a: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63298" marR="63298" marT="0" marB="0">
                    <a:solidFill>
                      <a:schemeClr val="accent1">
                        <a:lumMod val="20000"/>
                        <a:lumOff val="80000"/>
                      </a:schemeClr>
                    </a:solidFill>
                  </a:tcPr>
                </a:tc>
                <a:extLst>
                  <a:ext uri="{0D108BD9-81ED-4DB2-BD59-A6C34878D82A}">
                    <a16:rowId xmlns:a16="http://schemas.microsoft.com/office/drawing/2014/main" val="10004"/>
                  </a:ext>
                </a:extLst>
              </a:tr>
              <a:tr h="269631">
                <a:tc>
                  <a:txBody>
                    <a:bodyPr/>
                    <a:lstStyle/>
                    <a:p>
                      <a:pPr indent="266700" algn="ctr">
                        <a:lnSpc>
                          <a:spcPts val="2300"/>
                        </a:lnSpc>
                        <a:spcAft>
                          <a:spcPts val="600"/>
                        </a:spcAft>
                      </a:pPr>
                      <a:r>
                        <a:rPr lang="en-US" altLang="zh-CN" sz="1100" b="0" kern="100" dirty="0" smtClean="0">
                          <a:solidFill>
                            <a:schemeClr val="tx1"/>
                          </a:solidFill>
                          <a:effectLst/>
                          <a:latin typeface="微软雅黑" panose="020B0503020204020204" pitchFamily="34" charset="-122"/>
                          <a:ea typeface="微软雅黑" panose="020B0503020204020204" pitchFamily="34" charset="-122"/>
                        </a:rPr>
                        <a:t>Discharge voltage</a:t>
                      </a:r>
                      <a:r>
                        <a:rPr lang="zh-CN" altLang="en-US" sz="1100" b="0" kern="100" dirty="0" smtClean="0">
                          <a:solidFill>
                            <a:schemeClr val="tx1"/>
                          </a:solidFill>
                          <a:effectLst/>
                          <a:latin typeface="微软雅黑" panose="020B0503020204020204" pitchFamily="34" charset="-122"/>
                          <a:ea typeface="微软雅黑" panose="020B0503020204020204" pitchFamily="34" charset="-122"/>
                        </a:rPr>
                        <a:t>（</a:t>
                      </a:r>
                      <a:r>
                        <a:rPr lang="en-US" altLang="zh-CN" sz="1100" b="0" kern="100" dirty="0" smtClean="0">
                          <a:solidFill>
                            <a:schemeClr val="tx1"/>
                          </a:solidFill>
                          <a:effectLst/>
                          <a:latin typeface="微软雅黑" panose="020B0503020204020204" pitchFamily="34" charset="-122"/>
                          <a:ea typeface="微软雅黑" panose="020B0503020204020204" pitchFamily="34" charset="-122"/>
                        </a:rPr>
                        <a:t>V</a:t>
                      </a:r>
                      <a:r>
                        <a:rPr lang="zh-CN" altLang="en-US" sz="1100" b="0" kern="100" dirty="0" smtClean="0">
                          <a:solidFill>
                            <a:schemeClr val="tx1"/>
                          </a:solidFill>
                          <a:effectLst/>
                          <a:latin typeface="微软雅黑" panose="020B0503020204020204" pitchFamily="34" charset="-122"/>
                          <a:ea typeface="微软雅黑" panose="020B0503020204020204" pitchFamily="34" charset="-122"/>
                        </a:rPr>
                        <a:t>）</a:t>
                      </a: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63298" marR="63298" marT="0" marB="0">
                    <a:solidFill>
                      <a:schemeClr val="tx2">
                        <a:lumMod val="20000"/>
                        <a:lumOff val="80000"/>
                      </a:schemeClr>
                    </a:solidFill>
                  </a:tcPr>
                </a:tc>
                <a:tc>
                  <a:txBody>
                    <a:bodyPr/>
                    <a:lstStyle/>
                    <a:p>
                      <a:pPr indent="266700" algn="ctr">
                        <a:lnSpc>
                          <a:spcPts val="2300"/>
                        </a:lnSpc>
                        <a:spcAft>
                          <a:spcPts val="600"/>
                        </a:spcAft>
                      </a:pPr>
                      <a:r>
                        <a:rPr lang="en-US" altLang="zh-CN" sz="1100" b="0" kern="100" dirty="0" smtClean="0">
                          <a:solidFill>
                            <a:schemeClr val="tx1"/>
                          </a:solidFill>
                          <a:effectLst/>
                          <a:latin typeface="微软雅黑" panose="020B0503020204020204" pitchFamily="34" charset="-122"/>
                          <a:ea typeface="微软雅黑" panose="020B0503020204020204" pitchFamily="34" charset="-122"/>
                        </a:rPr>
                        <a:t>300</a:t>
                      </a: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63298" marR="63298" marT="0" marB="0">
                    <a:solidFill>
                      <a:schemeClr val="tx2">
                        <a:lumMod val="20000"/>
                        <a:lumOff val="80000"/>
                      </a:schemeClr>
                    </a:solidFill>
                  </a:tcPr>
                </a:tc>
                <a:extLst>
                  <a:ext uri="{0D108BD9-81ED-4DB2-BD59-A6C34878D82A}">
                    <a16:rowId xmlns:a16="http://schemas.microsoft.com/office/drawing/2014/main" val="10005"/>
                  </a:ext>
                </a:extLst>
              </a:tr>
              <a:tr h="269631">
                <a:tc>
                  <a:txBody>
                    <a:bodyPr/>
                    <a:lstStyle/>
                    <a:p>
                      <a:pPr indent="266700" algn="ctr">
                        <a:lnSpc>
                          <a:spcPts val="2300"/>
                        </a:lnSpc>
                        <a:spcAft>
                          <a:spcPts val="600"/>
                        </a:spcAft>
                      </a:pPr>
                      <a:r>
                        <a:rPr lang="en-GB" altLang="zh-CN" sz="1100" b="0" kern="100" dirty="0" smtClean="0">
                          <a:solidFill>
                            <a:schemeClr val="tx1"/>
                          </a:solidFill>
                          <a:effectLst/>
                          <a:latin typeface="微软雅黑" panose="020B0503020204020204" pitchFamily="34" charset="-122"/>
                          <a:ea typeface="微软雅黑" panose="020B0503020204020204" pitchFamily="34" charset="-122"/>
                        </a:rPr>
                        <a:t>Deposition time</a:t>
                      </a:r>
                      <a:r>
                        <a:rPr lang="zh-CN" altLang="en-US" sz="1100" b="0" kern="100" dirty="0" smtClean="0">
                          <a:solidFill>
                            <a:schemeClr val="tx1"/>
                          </a:solidFill>
                          <a:effectLst/>
                          <a:latin typeface="微软雅黑" panose="020B0503020204020204" pitchFamily="34" charset="-122"/>
                          <a:ea typeface="微软雅黑" panose="020B0503020204020204" pitchFamily="34" charset="-122"/>
                        </a:rPr>
                        <a:t>（</a:t>
                      </a:r>
                      <a:r>
                        <a:rPr lang="en-US" altLang="zh-CN" sz="1100" b="0" kern="100" dirty="0" smtClean="0">
                          <a:solidFill>
                            <a:schemeClr val="tx1"/>
                          </a:solidFill>
                          <a:effectLst/>
                          <a:latin typeface="微软雅黑" panose="020B0503020204020204" pitchFamily="34" charset="-122"/>
                          <a:ea typeface="微软雅黑" panose="020B0503020204020204" pitchFamily="34" charset="-122"/>
                        </a:rPr>
                        <a:t>h</a:t>
                      </a:r>
                      <a:r>
                        <a:rPr lang="zh-CN" altLang="en-US" sz="1100" b="0" kern="100" dirty="0" smtClean="0">
                          <a:solidFill>
                            <a:schemeClr val="tx1"/>
                          </a:solidFill>
                          <a:effectLst/>
                          <a:latin typeface="微软雅黑" panose="020B0503020204020204" pitchFamily="34" charset="-122"/>
                          <a:ea typeface="微软雅黑" panose="020B0503020204020204" pitchFamily="34" charset="-122"/>
                        </a:rPr>
                        <a:t>）</a:t>
                      </a: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63298" marR="63298" marT="0" marB="0">
                    <a:solidFill>
                      <a:schemeClr val="tx2">
                        <a:lumMod val="20000"/>
                        <a:lumOff val="80000"/>
                      </a:schemeClr>
                    </a:solidFill>
                  </a:tcPr>
                </a:tc>
                <a:tc>
                  <a:txBody>
                    <a:bodyPr/>
                    <a:lstStyle/>
                    <a:p>
                      <a:pPr indent="266700" algn="ctr">
                        <a:lnSpc>
                          <a:spcPts val="2300"/>
                        </a:lnSpc>
                        <a:spcAft>
                          <a:spcPts val="600"/>
                        </a:spcAft>
                      </a:pPr>
                      <a:r>
                        <a:rPr lang="en-US" altLang="zh-CN" sz="1100" b="0" kern="100" dirty="0" smtClean="0">
                          <a:solidFill>
                            <a:schemeClr val="tx1"/>
                          </a:solidFill>
                          <a:effectLst/>
                          <a:latin typeface="微软雅黑" panose="020B0503020204020204" pitchFamily="34" charset="-122"/>
                          <a:ea typeface="微软雅黑" panose="020B0503020204020204" pitchFamily="34" charset="-122"/>
                        </a:rPr>
                        <a:t>10</a:t>
                      </a: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63298" marR="63298" marT="0" marB="0">
                    <a:solidFill>
                      <a:schemeClr val="tx2">
                        <a:lumMod val="20000"/>
                        <a:lumOff val="80000"/>
                      </a:schemeClr>
                    </a:solidFill>
                  </a:tcPr>
                </a:tc>
                <a:extLst>
                  <a:ext uri="{0D108BD9-81ED-4DB2-BD59-A6C34878D82A}">
                    <a16:rowId xmlns:a16="http://schemas.microsoft.com/office/drawing/2014/main" val="10006"/>
                  </a:ext>
                </a:extLst>
              </a:tr>
              <a:tr h="269631">
                <a:tc>
                  <a:txBody>
                    <a:bodyPr/>
                    <a:lstStyle/>
                    <a:p>
                      <a:pPr indent="266700" algn="ctr">
                        <a:lnSpc>
                          <a:spcPts val="2300"/>
                        </a:lnSpc>
                        <a:spcAft>
                          <a:spcPts val="600"/>
                        </a:spcAft>
                      </a:pPr>
                      <a:r>
                        <a:rPr lang="en-GB" altLang="zh-CN" sz="1100" b="0" kern="100" dirty="0" smtClean="0">
                          <a:solidFill>
                            <a:schemeClr val="tx1"/>
                          </a:solidFill>
                          <a:effectLst/>
                          <a:latin typeface="微软雅黑" panose="020B0503020204020204" pitchFamily="34" charset="-122"/>
                          <a:ea typeface="微软雅黑" panose="020B0503020204020204" pitchFamily="34" charset="-122"/>
                        </a:rPr>
                        <a:t>Geometric diameter</a:t>
                      </a:r>
                      <a:r>
                        <a:rPr lang="zh-CN" altLang="en-US" sz="1100" b="0" kern="100" dirty="0" smtClean="0">
                          <a:solidFill>
                            <a:schemeClr val="tx1"/>
                          </a:solidFill>
                          <a:effectLst/>
                          <a:latin typeface="微软雅黑" panose="020B0503020204020204" pitchFamily="34" charset="-122"/>
                          <a:ea typeface="微软雅黑" panose="020B0503020204020204" pitchFamily="34" charset="-122"/>
                        </a:rPr>
                        <a:t>（</a:t>
                      </a:r>
                      <a:r>
                        <a:rPr lang="en-US" altLang="zh-CN" sz="1100" b="0" kern="100" dirty="0" smtClean="0">
                          <a:solidFill>
                            <a:schemeClr val="tx1"/>
                          </a:solidFill>
                          <a:effectLst/>
                          <a:latin typeface="微软雅黑" panose="020B0503020204020204" pitchFamily="34" charset="-122"/>
                          <a:ea typeface="微软雅黑" panose="020B0503020204020204" pitchFamily="34" charset="-122"/>
                        </a:rPr>
                        <a:t>mm</a:t>
                      </a:r>
                      <a:r>
                        <a:rPr lang="zh-CN" altLang="en-US" sz="1100" b="0" kern="100" dirty="0" smtClean="0">
                          <a:solidFill>
                            <a:schemeClr val="tx1"/>
                          </a:solidFill>
                          <a:effectLst/>
                          <a:latin typeface="微软雅黑" panose="020B0503020204020204" pitchFamily="34" charset="-122"/>
                          <a:ea typeface="微软雅黑" panose="020B0503020204020204" pitchFamily="34" charset="-122"/>
                        </a:rPr>
                        <a:t>）</a:t>
                      </a: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63298" marR="63298" marT="0" marB="0">
                    <a:solidFill>
                      <a:schemeClr val="tx2">
                        <a:lumMod val="20000"/>
                        <a:lumOff val="80000"/>
                      </a:schemeClr>
                    </a:solidFill>
                  </a:tcPr>
                </a:tc>
                <a:tc>
                  <a:txBody>
                    <a:bodyPr/>
                    <a:lstStyle/>
                    <a:p>
                      <a:pPr indent="266700" algn="ctr">
                        <a:lnSpc>
                          <a:spcPts val="2300"/>
                        </a:lnSpc>
                        <a:spcAft>
                          <a:spcPts val="600"/>
                        </a:spcAft>
                      </a:pPr>
                      <a:r>
                        <a:rPr lang="en-US" altLang="zh-CN" sz="1100" b="0" kern="100" dirty="0" smtClean="0">
                          <a:solidFill>
                            <a:schemeClr val="tx1"/>
                          </a:solidFill>
                          <a:effectLst/>
                          <a:latin typeface="微软雅黑" panose="020B0503020204020204" pitchFamily="34" charset="-122"/>
                          <a:ea typeface="微软雅黑" panose="020B0503020204020204" pitchFamily="34" charset="-122"/>
                        </a:rPr>
                        <a:t>56×75×1500</a:t>
                      </a:r>
                      <a:endParaRPr lang="zh-CN" sz="1100" b="0" kern="100" dirty="0">
                        <a:solidFill>
                          <a:schemeClr val="tx1"/>
                        </a:solidFill>
                        <a:effectLst/>
                        <a:latin typeface="微软雅黑" panose="020B0503020204020204" pitchFamily="34" charset="-122"/>
                        <a:ea typeface="微软雅黑" panose="020B0503020204020204" pitchFamily="34" charset="-122"/>
                      </a:endParaRPr>
                    </a:p>
                  </a:txBody>
                  <a:tcPr marL="63298" marR="63298" marT="0" marB="0">
                    <a:solidFill>
                      <a:schemeClr val="tx2">
                        <a:lumMod val="20000"/>
                        <a:lumOff val="80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793314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1524000" y="1"/>
            <a:ext cx="9144000" cy="863601"/>
          </a:xfrm>
          <a:noFill/>
        </p:spPr>
        <p:txBody>
          <a:bodyPr>
            <a:normAutofit/>
          </a:bodyPr>
          <a:lstStyle/>
          <a:p>
            <a:r>
              <a:rPr lang="en-US" altLang="zh-CN" b="1" dirty="0">
                <a:solidFill>
                  <a:srgbClr val="000000"/>
                </a:solidFill>
                <a:latin typeface="Arial" panose="020B0604020202020204" pitchFamily="34" charset="0"/>
                <a:ea typeface="华文楷体" pitchFamily="2" charset="-122"/>
                <a:cs typeface="Arial" panose="020B0604020202020204" pitchFamily="34" charset="0"/>
              </a:rPr>
              <a:t>Outline</a:t>
            </a:r>
            <a:endParaRPr lang="zh-CN" altLang="en-US" b="1" dirty="0">
              <a:solidFill>
                <a:srgbClr val="000000"/>
              </a:solidFill>
              <a:latin typeface="Arial" panose="020B0604020202020204" pitchFamily="34" charset="0"/>
              <a:ea typeface="华文楷体" pitchFamily="2" charset="-122"/>
              <a:cs typeface="Arial" panose="020B0604020202020204" pitchFamily="34" charset="0"/>
            </a:endParaRPr>
          </a:p>
        </p:txBody>
      </p:sp>
      <p:sp>
        <p:nvSpPr>
          <p:cNvPr id="7" name="TextBox 6"/>
          <p:cNvSpPr txBox="1"/>
          <p:nvPr/>
        </p:nvSpPr>
        <p:spPr>
          <a:xfrm>
            <a:off x="1082233" y="981507"/>
            <a:ext cx="11186932" cy="4524315"/>
          </a:xfrm>
          <a:prstGeom prst="rect">
            <a:avLst/>
          </a:prstGeom>
          <a:noFill/>
        </p:spPr>
        <p:txBody>
          <a:bodyPr wrap="square" rtlCol="0">
            <a:spAutoFit/>
          </a:bodyPr>
          <a:lstStyle/>
          <a:p>
            <a:pPr marL="857250" indent="-857250" defTabSz="457200">
              <a:lnSpc>
                <a:spcPct val="150000"/>
              </a:lnSpc>
              <a:buFont typeface="+mj-lt"/>
              <a:buAutoNum type="romanUcPeriod"/>
              <a:defRPr/>
            </a:pPr>
            <a:r>
              <a:rPr lang="en-US" altLang="zh-CN" sz="3200" dirty="0">
                <a:latin typeface="Arial" panose="020B0604020202020204" pitchFamily="34" charset="0"/>
                <a:ea typeface="华文楷体" pitchFamily="2" charset="-122"/>
                <a:cs typeface="Arial" panose="020B0604020202020204" pitchFamily="34" charset="0"/>
              </a:rPr>
              <a:t>Overall progress</a:t>
            </a:r>
          </a:p>
          <a:p>
            <a:pPr marL="857250" indent="-857250">
              <a:lnSpc>
                <a:spcPct val="150000"/>
              </a:lnSpc>
              <a:buFont typeface="+mj-lt"/>
              <a:buAutoNum type="romanUcPeriod"/>
            </a:pPr>
            <a:r>
              <a:rPr lang="en-US" altLang="zh-CN" sz="3200" dirty="0">
                <a:solidFill>
                  <a:schemeClr val="bg1">
                    <a:lumMod val="85000"/>
                  </a:schemeClr>
                </a:solidFill>
                <a:latin typeface="Arial" panose="020B0604020202020204" pitchFamily="34" charset="0"/>
                <a:cs typeface="Arial" panose="020B0604020202020204" pitchFamily="34" charset="0"/>
              </a:rPr>
              <a:t>Important progress and achievements</a:t>
            </a:r>
          </a:p>
          <a:p>
            <a:pPr marL="857250" indent="-857250">
              <a:lnSpc>
                <a:spcPct val="150000"/>
              </a:lnSpc>
              <a:buFont typeface="+mj-lt"/>
              <a:buAutoNum type="romanUcPeriod"/>
              <a:defRPr/>
            </a:pPr>
            <a:r>
              <a:rPr lang="en-US" altLang="zh-CN" sz="3200" dirty="0">
                <a:solidFill>
                  <a:schemeClr val="bg1">
                    <a:lumMod val="85000"/>
                  </a:schemeClr>
                </a:solidFill>
                <a:latin typeface="Arial" panose="020B0604020202020204" pitchFamily="34" charset="0"/>
                <a:cs typeface="Arial" panose="020B0604020202020204" pitchFamily="34" charset="0"/>
              </a:rPr>
              <a:t>Existing problems and </a:t>
            </a:r>
            <a:r>
              <a:rPr lang="en-US" altLang="zh-CN" sz="3200" dirty="0" smtClean="0">
                <a:solidFill>
                  <a:schemeClr val="bg1">
                    <a:lumMod val="85000"/>
                  </a:schemeClr>
                </a:solidFill>
                <a:latin typeface="Arial" panose="020B0604020202020204" pitchFamily="34" charset="0"/>
                <a:cs typeface="Arial" panose="020B0604020202020204" pitchFamily="34" charset="0"/>
              </a:rPr>
              <a:t>solutions</a:t>
            </a:r>
          </a:p>
          <a:p>
            <a:pPr marL="857250" indent="-857250">
              <a:lnSpc>
                <a:spcPct val="150000"/>
              </a:lnSpc>
              <a:buFont typeface="+mj-lt"/>
              <a:buAutoNum type="romanUcPeriod"/>
              <a:defRPr/>
            </a:pPr>
            <a:r>
              <a:rPr lang="en-US" altLang="zh-CN" sz="3200" dirty="0">
                <a:solidFill>
                  <a:schemeClr val="bg1">
                    <a:lumMod val="85000"/>
                  </a:schemeClr>
                </a:solidFill>
                <a:latin typeface="Arial" panose="020B0604020202020204" pitchFamily="34" charset="0"/>
                <a:cs typeface="Arial" panose="020B0604020202020204" pitchFamily="34" charset="0"/>
              </a:rPr>
              <a:t>Papers, patents and international conference talks</a:t>
            </a:r>
          </a:p>
          <a:p>
            <a:pPr marL="857250" indent="-857250">
              <a:lnSpc>
                <a:spcPct val="150000"/>
              </a:lnSpc>
              <a:buFont typeface="+mj-lt"/>
              <a:buAutoNum type="romanUcPeriod"/>
            </a:pPr>
            <a:r>
              <a:rPr lang="en-US" altLang="zh-CN" sz="3200" dirty="0">
                <a:solidFill>
                  <a:schemeClr val="bg1">
                    <a:lumMod val="85000"/>
                  </a:schemeClr>
                </a:solidFill>
                <a:latin typeface="Arial" panose="020B0604020202020204" pitchFamily="34" charset="0"/>
                <a:cs typeface="Arial" panose="020B0604020202020204" pitchFamily="34" charset="0"/>
              </a:rPr>
              <a:t>Use of personnel and funds</a:t>
            </a:r>
          </a:p>
          <a:p>
            <a:pPr marL="857250" indent="-857250">
              <a:lnSpc>
                <a:spcPct val="150000"/>
              </a:lnSpc>
              <a:buFont typeface="+mj-lt"/>
              <a:buAutoNum type="romanUcPeriod"/>
            </a:pPr>
            <a:r>
              <a:rPr lang="en-US" altLang="zh-CN" sz="3200" dirty="0">
                <a:solidFill>
                  <a:schemeClr val="bg1">
                    <a:lumMod val="85000"/>
                  </a:schemeClr>
                </a:solidFill>
                <a:latin typeface="Arial" panose="020B0604020202020204" pitchFamily="34" charset="0"/>
                <a:cs typeface="Arial" panose="020B0604020202020204" pitchFamily="34" charset="0"/>
              </a:rPr>
              <a:t>Summary</a:t>
            </a:r>
            <a:endParaRPr lang="en-US" altLang="zh-CN" sz="3200" dirty="0">
              <a:solidFill>
                <a:schemeClr val="bg1">
                  <a:lumMod val="85000"/>
                </a:schemeClr>
              </a:solidFill>
              <a:latin typeface="Arial" panose="020B0604020202020204" pitchFamily="34" charset="0"/>
              <a:ea typeface="华文楷体" pitchFamily="2" charset="-122"/>
              <a:cs typeface="Arial" panose="020B0604020202020204" pitchFamily="34" charset="0"/>
            </a:endParaRPr>
          </a:p>
        </p:txBody>
      </p:sp>
      <p:sp>
        <p:nvSpPr>
          <p:cNvPr id="2" name="Slide Number Placeholder 1"/>
          <p:cNvSpPr>
            <a:spLocks noGrp="1"/>
          </p:cNvSpPr>
          <p:nvPr>
            <p:ph type="sldNum" sz="quarter" idx="12"/>
          </p:nvPr>
        </p:nvSpPr>
        <p:spPr/>
        <p:txBody>
          <a:bodyPr/>
          <a:lstStyle/>
          <a:p>
            <a:pPr defTabSz="457200"/>
            <a:fld id="{C973300C-797F-D148-A78D-320196FBAF04}" type="slidenum">
              <a:rPr lang="en-US">
                <a:solidFill>
                  <a:prstClr val="black">
                    <a:tint val="75000"/>
                  </a:prstClr>
                </a:solidFill>
                <a:latin typeface="Calibri"/>
              </a:rPr>
              <a:pPr defTabSz="457200"/>
              <a:t>2</a:t>
            </a:fld>
            <a:endParaRPr lang="en-US">
              <a:solidFill>
                <a:prstClr val="black">
                  <a:tint val="75000"/>
                </a:prstClr>
              </a:solidFill>
              <a:latin typeface="Calibri"/>
            </a:endParaRPr>
          </a:p>
        </p:txBody>
      </p:sp>
    </p:spTree>
    <p:extLst>
      <p:ext uri="{BB962C8B-B14F-4D97-AF65-F5344CB8AC3E}">
        <p14:creationId xmlns:p14="http://schemas.microsoft.com/office/powerpoint/2010/main" val="3225429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latin typeface="Arial" panose="020B0604020202020204" pitchFamily="34" charset="0"/>
                <a:cs typeface="Arial" panose="020B0604020202020204" pitchFamily="34" charset="0"/>
              </a:rPr>
              <a:t>6 m vacuum pipe NEG coating </a:t>
            </a:r>
            <a:endParaRPr lang="zh-CN" altLang="en-US" sz="32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302767" y="1059770"/>
            <a:ext cx="11538807" cy="1030288"/>
          </a:xfrm>
        </p:spPr>
        <p:txBody>
          <a:bodyPr>
            <a:normAutofit/>
          </a:bodyPr>
          <a:lstStyle/>
          <a:p>
            <a:pPr marL="0" lvl="0" indent="0" defTabSz="914400">
              <a:spcBef>
                <a:spcPts val="0"/>
              </a:spcBef>
              <a:buNone/>
              <a:defRPr/>
            </a:pPr>
            <a:r>
              <a:rPr lang="en-US" altLang="zh-CN" sz="2000" dirty="0">
                <a:solidFill>
                  <a:prstClr val="black"/>
                </a:solidFill>
                <a:latin typeface="Arial" panose="020B0604020202020204" pitchFamily="34" charset="0"/>
                <a:cs typeface="Arial" panose="020B0604020202020204" pitchFamily="34" charset="0"/>
              </a:rPr>
              <a:t>6 m vacuum pipe have been installed on the coating setup carefully, and there are two cathodes in  it to uniform the thickness of film.</a:t>
            </a:r>
            <a:endParaRPr lang="zh-CN" altLang="en-US" sz="2000" b="1" dirty="0">
              <a:solidFill>
                <a:srgbClr val="FF0000"/>
              </a:solidFill>
              <a:highlight>
                <a:srgbClr val="C0C0C0"/>
              </a:highlight>
              <a:latin typeface="Arial" panose="020B0604020202020204" pitchFamily="34" charset="0"/>
              <a:cs typeface="Arial" panose="020B0604020202020204" pitchFamily="34" charset="0"/>
            </a:endParaRPr>
          </a:p>
          <a:p>
            <a:endParaRPr lang="zh-CN" altLang="en-US" sz="20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C973300C-797F-D148-A78D-320196FBAF04}" type="slidenum">
              <a:rPr lang="en-US" smtClean="0"/>
              <a:pPr/>
              <a:t>20</a:t>
            </a:fld>
            <a:endParaRPr lang="en-US"/>
          </a:p>
        </p:txBody>
      </p:sp>
      <p:pic>
        <p:nvPicPr>
          <p:cNvPr id="5"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3570" y="5101049"/>
            <a:ext cx="1232297" cy="135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6"/>
          <p:cNvPicPr>
            <a:picLocks noChangeAspect="1" noChangeArrowheads="1"/>
          </p:cNvPicPr>
          <p:nvPr/>
        </p:nvPicPr>
        <p:blipFill>
          <a:blip r:embed="rId3" cstate="print">
            <a:extLst>
              <a:ext uri="{28A0092B-C50C-407E-A947-70E740481C1C}">
                <a14:useLocalDpi xmlns:a14="http://schemas.microsoft.com/office/drawing/2010/main" val="0"/>
              </a:ext>
            </a:extLst>
          </a:blip>
          <a:srcRect l="17468" t="-414" r="25514" b="327"/>
          <a:stretch>
            <a:fillRect/>
          </a:stretch>
        </p:blipFill>
        <p:spPr bwMode="auto">
          <a:xfrm>
            <a:off x="7893701" y="2251577"/>
            <a:ext cx="1765594"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685" y="2270281"/>
            <a:ext cx="2025001"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3714" y="5101049"/>
            <a:ext cx="1800225" cy="135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2"/>
          <p:cNvPicPr>
            <a:picLocks noChangeAspect="1" noChangeArrowheads="1"/>
          </p:cNvPicPr>
          <p:nvPr/>
        </p:nvPicPr>
        <p:blipFill>
          <a:blip r:embed="rId6" cstate="print">
            <a:extLst>
              <a:ext uri="{28A0092B-C50C-407E-A947-70E740481C1C}">
                <a14:useLocalDpi xmlns:a14="http://schemas.microsoft.com/office/drawing/2010/main" val="0"/>
              </a:ext>
            </a:extLst>
          </a:blip>
          <a:srcRect l="12605" t="5846" r="27396" b="18481"/>
          <a:stretch>
            <a:fillRect/>
          </a:stretch>
        </p:blipFill>
        <p:spPr bwMode="auto">
          <a:xfrm>
            <a:off x="7582992" y="5089141"/>
            <a:ext cx="81081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p:cNvPicPr>
            <a:picLocks noChangeAspect="1" noChangeArrowheads="1"/>
          </p:cNvPicPr>
          <p:nvPr/>
        </p:nvPicPr>
        <p:blipFill>
          <a:blip r:embed="rId7" cstate="print">
            <a:extLst>
              <a:ext uri="{28A0092B-C50C-407E-A947-70E740481C1C}">
                <a14:useLocalDpi xmlns:a14="http://schemas.microsoft.com/office/drawing/2010/main" val="0"/>
              </a:ext>
            </a:extLst>
          </a:blip>
          <a:srcRect l="23981" t="-89" r="19020" b="-900"/>
          <a:stretch>
            <a:fillRect/>
          </a:stretch>
        </p:blipFill>
        <p:spPr bwMode="auto">
          <a:xfrm>
            <a:off x="2927648" y="5101047"/>
            <a:ext cx="1026318"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8727" y="5101049"/>
            <a:ext cx="1800225" cy="135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5650"/>
          <a:stretch/>
        </p:blipFill>
        <p:spPr bwMode="auto">
          <a:xfrm>
            <a:off x="2927648" y="2276872"/>
            <a:ext cx="2564384"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a:extLst/>
          </p:cNvPr>
          <p:cNvSpPr txBox="1"/>
          <p:nvPr/>
        </p:nvSpPr>
        <p:spPr>
          <a:xfrm>
            <a:off x="7824992" y="2218751"/>
            <a:ext cx="877163" cy="300082"/>
          </a:xfrm>
          <a:prstGeom prst="rect">
            <a:avLst/>
          </a:prstGeom>
          <a:noFill/>
        </p:spPr>
        <p:txBody>
          <a:bodyPr wrap="none">
            <a:spAutoFit/>
          </a:bodyPr>
          <a:lstStyle/>
          <a:p>
            <a:pPr>
              <a:defRPr/>
            </a:pPr>
            <a:r>
              <a:rPr lang="zh-CN" altLang="en-US" sz="1350" b="1" dirty="0">
                <a:solidFill>
                  <a:srgbClr val="FF0000"/>
                </a:solidFill>
                <a:highlight>
                  <a:srgbClr val="C0C0C0"/>
                </a:highlight>
                <a:latin typeface="Calibri"/>
                <a:ea typeface="宋体" panose="02010600030101010101" pitchFamily="2" charset="-122"/>
              </a:rPr>
              <a:t>视窗位置</a:t>
            </a:r>
          </a:p>
        </p:txBody>
      </p:sp>
      <p:sp>
        <p:nvSpPr>
          <p:cNvPr id="14" name="文本框 13">
            <a:extLst/>
          </p:cNvPr>
          <p:cNvSpPr txBox="1"/>
          <p:nvPr/>
        </p:nvSpPr>
        <p:spPr>
          <a:xfrm>
            <a:off x="3634578" y="5946339"/>
            <a:ext cx="1396536" cy="300082"/>
          </a:xfrm>
          <a:prstGeom prst="rect">
            <a:avLst/>
          </a:prstGeom>
          <a:noFill/>
        </p:spPr>
        <p:txBody>
          <a:bodyPr wrap="none">
            <a:spAutoFit/>
          </a:bodyPr>
          <a:lstStyle/>
          <a:p>
            <a:pPr>
              <a:defRPr/>
            </a:pPr>
            <a:r>
              <a:rPr lang="zh-CN" altLang="en-US" sz="1350" b="1" dirty="0">
                <a:solidFill>
                  <a:srgbClr val="FF0000"/>
                </a:solidFill>
                <a:highlight>
                  <a:srgbClr val="C0C0C0"/>
                </a:highlight>
                <a:latin typeface="Calibri"/>
                <a:ea typeface="宋体" panose="02010600030101010101" pitchFamily="2" charset="-122"/>
              </a:rPr>
              <a:t>调节波纹管优化</a:t>
            </a:r>
          </a:p>
        </p:txBody>
      </p:sp>
      <p:sp>
        <p:nvSpPr>
          <p:cNvPr id="15" name="文本框 14">
            <a:extLst/>
          </p:cNvPr>
          <p:cNvSpPr txBox="1"/>
          <p:nvPr/>
        </p:nvSpPr>
        <p:spPr>
          <a:xfrm>
            <a:off x="6058503" y="5631878"/>
            <a:ext cx="1050288" cy="300082"/>
          </a:xfrm>
          <a:prstGeom prst="rect">
            <a:avLst/>
          </a:prstGeom>
          <a:noFill/>
        </p:spPr>
        <p:txBody>
          <a:bodyPr wrap="none">
            <a:spAutoFit/>
          </a:bodyPr>
          <a:lstStyle/>
          <a:p>
            <a:pPr>
              <a:defRPr/>
            </a:pPr>
            <a:r>
              <a:rPr lang="zh-CN" altLang="en-US" sz="1350" b="1" dirty="0">
                <a:solidFill>
                  <a:srgbClr val="FF0000"/>
                </a:solidFill>
                <a:highlight>
                  <a:srgbClr val="C0C0C0"/>
                </a:highlight>
                <a:latin typeface="Calibri"/>
                <a:ea typeface="宋体" panose="02010600030101010101" pitchFamily="2" charset="-122"/>
              </a:rPr>
              <a:t>无支撑丝靶</a:t>
            </a:r>
          </a:p>
        </p:txBody>
      </p:sp>
      <p:sp>
        <p:nvSpPr>
          <p:cNvPr id="16" name="文本框 16">
            <a:extLst/>
          </p:cNvPr>
          <p:cNvSpPr txBox="1"/>
          <p:nvPr/>
        </p:nvSpPr>
        <p:spPr>
          <a:xfrm>
            <a:off x="7576876" y="5929425"/>
            <a:ext cx="877163" cy="300082"/>
          </a:xfrm>
          <a:prstGeom prst="rect">
            <a:avLst/>
          </a:prstGeom>
          <a:noFill/>
        </p:spPr>
        <p:txBody>
          <a:bodyPr wrap="none">
            <a:sp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r>
              <a:rPr lang="zh-CN" altLang="en-US" sz="1350" b="1" dirty="0">
                <a:solidFill>
                  <a:srgbClr val="FF0000"/>
                </a:solidFill>
                <a:highlight>
                  <a:srgbClr val="C0C0C0"/>
                </a:highlight>
              </a:rPr>
              <a:t>陶瓷支撑</a:t>
            </a:r>
          </a:p>
        </p:txBody>
      </p:sp>
    </p:spTree>
    <p:extLst>
      <p:ext uri="{BB962C8B-B14F-4D97-AF65-F5344CB8AC3E}">
        <p14:creationId xmlns:p14="http://schemas.microsoft.com/office/powerpoint/2010/main" val="538684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solidFill>
                  <a:prstClr val="black"/>
                </a:solidFill>
                <a:latin typeface="Arial" panose="020B0604020202020204" pitchFamily="34" charset="0"/>
                <a:cs typeface="Arial" panose="020B0604020202020204" pitchFamily="34" charset="0"/>
              </a:rPr>
              <a:t>Pumping speed test of NEG coating</a:t>
            </a:r>
            <a:endParaRPr lang="zh-CN" altLang="en-US" sz="32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302767" y="1059769"/>
            <a:ext cx="11538807" cy="729447"/>
          </a:xfrm>
        </p:spPr>
        <p:txBody>
          <a:bodyPr/>
          <a:lstStyle/>
          <a:p>
            <a:r>
              <a:rPr lang="en-US" altLang="zh-CN" sz="2000" dirty="0">
                <a:solidFill>
                  <a:prstClr val="black"/>
                </a:solidFill>
                <a:latin typeface="Arial" panose="020B0604020202020204" pitchFamily="34" charset="0"/>
                <a:cs typeface="Arial" panose="020B0604020202020204" pitchFamily="34" charset="0"/>
              </a:rPr>
              <a:t>Pumping speed test of 2 meters long CEPC Cu pipe of NEG coating in Beijing</a:t>
            </a:r>
            <a:endParaRPr lang="zh-CN" altLang="en-US" sz="2000" dirty="0">
              <a:solidFill>
                <a:prstClr val="black"/>
              </a:solidFill>
              <a:latin typeface="Arial" panose="020B0604020202020204" pitchFamily="34" charset="0"/>
              <a:cs typeface="Arial" panose="020B0604020202020204" pitchFamily="34" charset="0"/>
            </a:endParaRPr>
          </a:p>
          <a:p>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21</a:t>
            </a:fld>
            <a:endParaRPr lang="en-US"/>
          </a:p>
        </p:txBody>
      </p:sp>
      <p:pic>
        <p:nvPicPr>
          <p:cNvPr id="5" name="内容占位符 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499707" y="2334494"/>
            <a:ext cx="2724150" cy="3629025"/>
          </a:xfrm>
          <a:prstGeom prst="rect">
            <a:avLst/>
          </a:prstGeom>
        </p:spPr>
      </p:pic>
      <p:sp>
        <p:nvSpPr>
          <p:cNvPr id="6" name="文本框 5"/>
          <p:cNvSpPr txBox="1"/>
          <p:nvPr/>
        </p:nvSpPr>
        <p:spPr>
          <a:xfrm rot="5400000">
            <a:off x="1564084" y="3879895"/>
            <a:ext cx="3410687" cy="300082"/>
          </a:xfrm>
          <a:prstGeom prst="rect">
            <a:avLst/>
          </a:prstGeom>
          <a:noFill/>
          <a:ln w="76200"/>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sz="1350">
              <a:solidFill>
                <a:prstClr val="black"/>
              </a:solidFill>
              <a:latin typeface="Calibri"/>
              <a:ea typeface="宋体" panose="02010600030101010101" pitchFamily="2" charset="-122"/>
            </a:endParaRPr>
          </a:p>
        </p:txBody>
      </p:sp>
      <p:pic>
        <p:nvPicPr>
          <p:cNvPr id="7" name="图片 6"/>
          <p:cNvPicPr>
            <a:picLocks noChangeAspect="1"/>
          </p:cNvPicPr>
          <p:nvPr/>
        </p:nvPicPr>
        <p:blipFill>
          <a:blip r:embed="rId4"/>
          <a:stretch>
            <a:fillRect/>
          </a:stretch>
        </p:blipFill>
        <p:spPr>
          <a:xfrm>
            <a:off x="5591945" y="2604130"/>
            <a:ext cx="4232601" cy="3240172"/>
          </a:xfrm>
          <a:prstGeom prst="rect">
            <a:avLst/>
          </a:prstGeom>
        </p:spPr>
      </p:pic>
    </p:spTree>
    <p:extLst>
      <p:ext uri="{BB962C8B-B14F-4D97-AF65-F5344CB8AC3E}">
        <p14:creationId xmlns:p14="http://schemas.microsoft.com/office/powerpoint/2010/main" val="1863231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Arial" panose="020B0604020202020204" pitchFamily="34" charset="0"/>
                <a:ea typeface="华文楷体"/>
                <a:cs typeface="Arial" panose="020B0604020202020204" pitchFamily="34" charset="0"/>
              </a:rPr>
              <a:t>Next stage working plan</a:t>
            </a:r>
            <a:endParaRPr lang="zh-CN" altLang="en-US" dirty="0"/>
          </a:p>
        </p:txBody>
      </p:sp>
      <p:sp>
        <p:nvSpPr>
          <p:cNvPr id="3" name="内容占位符 2"/>
          <p:cNvSpPr>
            <a:spLocks noGrp="1"/>
          </p:cNvSpPr>
          <p:nvPr>
            <p:ph idx="1"/>
          </p:nvPr>
        </p:nvSpPr>
        <p:spPr/>
        <p:txBody>
          <a:bodyPr>
            <a:normAutofit/>
          </a:bodyPr>
          <a:lstStyle/>
          <a:p>
            <a:pPr>
              <a:lnSpc>
                <a:spcPct val="150000"/>
              </a:lnSpc>
              <a:buFont typeface="Wingdings" panose="05000000000000000000" pitchFamily="2" charset="2"/>
              <a:buChar char="u"/>
            </a:pPr>
            <a:r>
              <a:rPr lang="en-US" altLang="zh-CN" sz="2000" dirty="0">
                <a:latin typeface="Arial" panose="020B0604020202020204" pitchFamily="34" charset="0"/>
                <a:cs typeface="Arial" panose="020B0604020202020204" pitchFamily="34" charset="0"/>
              </a:rPr>
              <a:t>The prototypes of RF shielding bellows leakage and ultra vacuum will be tested.</a:t>
            </a:r>
          </a:p>
          <a:p>
            <a:pPr>
              <a:lnSpc>
                <a:spcPct val="150000"/>
              </a:lnSpc>
              <a:buFont typeface="Wingdings" panose="05000000000000000000" pitchFamily="2" charset="2"/>
              <a:buChar char="u"/>
            </a:pPr>
            <a:r>
              <a:rPr lang="en-US" altLang="zh-CN" sz="2000" dirty="0">
                <a:latin typeface="Arial" panose="020B0604020202020204" pitchFamily="34" charset="0"/>
                <a:cs typeface="Arial" panose="020B0604020202020204" pitchFamily="34" charset="0"/>
              </a:rPr>
              <a:t> 6m long vacuum chambers will be coated and coating parameters need to be optimized, and ultra vacuum will be tested.</a:t>
            </a:r>
          </a:p>
          <a:p>
            <a:pPr>
              <a:lnSpc>
                <a:spcPct val="150000"/>
              </a:lnSpc>
              <a:buFont typeface="Wingdings" panose="05000000000000000000" pitchFamily="2" charset="2"/>
              <a:buChar char="u"/>
            </a:pPr>
            <a:r>
              <a:rPr lang="en-US" altLang="zh-CN" sz="2000" dirty="0">
                <a:latin typeface="Arial" panose="020B0604020202020204" pitchFamily="34" charset="0"/>
                <a:cs typeface="Arial" panose="020B0604020202020204" pitchFamily="34" charset="0"/>
              </a:rPr>
              <a:t>Surface treatment of copper vacuum chambers need to be done and optimized.</a:t>
            </a:r>
          </a:p>
          <a:p>
            <a:endParaRPr lang="zh-CN" altLang="en-US" sz="20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C973300C-797F-D148-A78D-320196FBAF04}" type="slidenum">
              <a:rPr lang="en-US" smtClean="0"/>
              <a:pPr/>
              <a:t>22</a:t>
            </a:fld>
            <a:endParaRPr lang="en-US"/>
          </a:p>
        </p:txBody>
      </p:sp>
    </p:spTree>
    <p:extLst>
      <p:ext uri="{BB962C8B-B14F-4D97-AF65-F5344CB8AC3E}">
        <p14:creationId xmlns:p14="http://schemas.microsoft.com/office/powerpoint/2010/main" val="2842170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Arial" panose="020B0604020202020204" pitchFamily="34" charset="0"/>
                <a:ea typeface="Helvetica"/>
                <a:cs typeface="Arial" panose="020B0604020202020204" pitchFamily="34" charset="0"/>
              </a:rPr>
              <a:t>Electrostatic separator</a:t>
            </a:r>
            <a:endParaRPr lang="zh-CN" altLang="en-US" dirty="0"/>
          </a:p>
        </p:txBody>
      </p:sp>
      <p:sp>
        <p:nvSpPr>
          <p:cNvPr id="36" name="内容占位符 35"/>
          <p:cNvSpPr>
            <a:spLocks noGrp="1"/>
          </p:cNvSpPr>
          <p:nvPr>
            <p:ph idx="1"/>
          </p:nvPr>
        </p:nvSpPr>
        <p:spPr>
          <a:xfrm>
            <a:off x="199898" y="986479"/>
            <a:ext cx="7177264" cy="1887971"/>
          </a:xfrm>
        </p:spPr>
        <p:txBody>
          <a:bodyPr>
            <a:noAutofit/>
          </a:bodyPr>
          <a:lstStyle/>
          <a:p>
            <a:pPr marL="457200" lvl="1" indent="0">
              <a:spcBef>
                <a:spcPts val="600"/>
              </a:spcBef>
              <a:spcAft>
                <a:spcPts val="600"/>
              </a:spcAft>
              <a:buClr>
                <a:srgbClr val="FF0000"/>
              </a:buClr>
              <a:buSzPct val="80000"/>
              <a:buNone/>
              <a:defRPr/>
            </a:pPr>
            <a:r>
              <a:rPr lang="en-US" altLang="zh-CN" sz="1800" dirty="0">
                <a:latin typeface="Arial" panose="020B0604020202020204" pitchFamily="34" charset="0"/>
                <a:cs typeface="Arial" panose="020B0604020202020204" pitchFamily="34" charset="0"/>
              </a:rPr>
              <a:t>The </a:t>
            </a:r>
            <a:r>
              <a:rPr lang="en-US" altLang="zh-CN" sz="1800" b="1" dirty="0">
                <a:solidFill>
                  <a:schemeClr val="tx2"/>
                </a:solidFill>
                <a:latin typeface="Arial" panose="020B0604020202020204" pitchFamily="34" charset="0"/>
                <a:cs typeface="Arial" panose="020B0604020202020204" pitchFamily="34" charset="0"/>
              </a:rPr>
              <a:t>Electrostatic-Magnetic Separator</a:t>
            </a:r>
            <a:r>
              <a:rPr lang="en-US" altLang="zh-CN" sz="1800" dirty="0">
                <a:latin typeface="Arial" panose="020B0604020202020204" pitchFamily="34" charset="0"/>
                <a:cs typeface="Arial" panose="020B0604020202020204" pitchFamily="34" charset="0"/>
              </a:rPr>
              <a:t> is a device consisting of perpendicular </a:t>
            </a:r>
            <a:r>
              <a:rPr lang="en-US" altLang="zh-CN" sz="1800" b="1" dirty="0">
                <a:solidFill>
                  <a:schemeClr val="tx2"/>
                </a:solidFill>
                <a:latin typeface="Arial" panose="020B0604020202020204" pitchFamily="34" charset="0"/>
                <a:cs typeface="Arial" panose="020B0604020202020204" pitchFamily="34" charset="0"/>
              </a:rPr>
              <a:t>electric </a:t>
            </a:r>
            <a:r>
              <a:rPr lang="en-US" altLang="zh-CN" sz="1800" dirty="0">
                <a:latin typeface="Arial" panose="020B0604020202020204" pitchFamily="34" charset="0"/>
                <a:cs typeface="Arial" panose="020B0604020202020204" pitchFamily="34" charset="0"/>
              </a:rPr>
              <a:t>and </a:t>
            </a:r>
            <a:r>
              <a:rPr lang="en-US" altLang="zh-CN" sz="1800" b="1" dirty="0">
                <a:solidFill>
                  <a:schemeClr val="tx2"/>
                </a:solidFill>
                <a:latin typeface="Arial" panose="020B0604020202020204" pitchFamily="34" charset="0"/>
                <a:cs typeface="Arial" panose="020B0604020202020204" pitchFamily="34" charset="0"/>
              </a:rPr>
              <a:t>magnetic</a:t>
            </a:r>
            <a:r>
              <a:rPr lang="en-US" altLang="zh-CN" sz="1800" dirty="0">
                <a:latin typeface="Arial" panose="020B0604020202020204" pitchFamily="34" charset="0"/>
                <a:cs typeface="Arial" panose="020B0604020202020204" pitchFamily="34" charset="0"/>
              </a:rPr>
              <a:t> fields. </a:t>
            </a:r>
            <a:endParaRPr lang="en-US" altLang="zh-CN" sz="1800" b="1" dirty="0">
              <a:solidFill>
                <a:srgbClr val="FF0000"/>
              </a:solidFill>
              <a:latin typeface="Arial" panose="020B0604020202020204" pitchFamily="34" charset="0"/>
              <a:cs typeface="Arial" panose="020B0604020202020204" pitchFamily="34" charset="0"/>
            </a:endParaRPr>
          </a:p>
          <a:p>
            <a:pPr marL="457200" lvl="1" indent="0">
              <a:spcBef>
                <a:spcPts val="600"/>
              </a:spcBef>
              <a:spcAft>
                <a:spcPts val="600"/>
              </a:spcAft>
              <a:buClr>
                <a:srgbClr val="FF0000"/>
              </a:buClr>
              <a:buSzPct val="80000"/>
              <a:buNone/>
              <a:defRPr/>
            </a:pPr>
            <a:r>
              <a:rPr lang="en-US" altLang="zh-CN" sz="1800" dirty="0">
                <a:latin typeface="Arial" panose="020B0604020202020204" pitchFamily="34" charset="0"/>
                <a:cs typeface="Arial" panose="020B0604020202020204" pitchFamily="34" charset="0"/>
              </a:rPr>
              <a:t>One set of Electrostatic-Magnetic Separators including 8 units, total 32 </a:t>
            </a:r>
            <a:r>
              <a:rPr lang="en-US" altLang="zh-CN" sz="1800" dirty="0" smtClean="0">
                <a:latin typeface="Arial" panose="020B0604020202020204" pitchFamily="34" charset="0"/>
                <a:cs typeface="Arial" panose="020B0604020202020204" pitchFamily="34" charset="0"/>
              </a:rPr>
              <a:t>units needed </a:t>
            </a:r>
            <a:r>
              <a:rPr lang="en-US" altLang="zh-CN" sz="1800" dirty="0">
                <a:latin typeface="Arial" panose="020B0604020202020204" pitchFamily="34" charset="0"/>
                <a:cs typeface="Arial" panose="020B0604020202020204" pitchFamily="34" charset="0"/>
              </a:rPr>
              <a:t>for CEPC.</a:t>
            </a:r>
          </a:p>
          <a:p>
            <a:endParaRPr lang="zh-CN" altLang="en-US" sz="18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C973300C-797F-D148-A78D-320196FBAF04}" type="slidenum">
              <a:rPr lang="en-US" smtClean="0"/>
              <a:pPr/>
              <a:t>23</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75729713"/>
              </p:ext>
            </p:extLst>
          </p:nvPr>
        </p:nvGraphicFramePr>
        <p:xfrm>
          <a:off x="5115560" y="2138900"/>
          <a:ext cx="914400" cy="179388"/>
        </p:xfrm>
        <a:graphic>
          <a:graphicData uri="http://schemas.openxmlformats.org/presentationml/2006/ole">
            <mc:AlternateContent xmlns:mc="http://schemas.openxmlformats.org/markup-compatibility/2006">
              <mc:Choice xmlns:v="urn:schemas-microsoft-com:vml" Requires="v">
                <p:oleObj spid="_x0000_s6922" name="Equation" r:id="rId3" imgW="428207" imgH="666100" progId="">
                  <p:embed/>
                </p:oleObj>
              </mc:Choice>
              <mc:Fallback>
                <p:oleObj name="Equation" r:id="rId3" imgW="428207" imgH="666100" progId="">
                  <p:embed/>
                  <p:pic>
                    <p:nvPicPr>
                      <p:cNvPr id="9221"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5560" y="2138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440694737"/>
              </p:ext>
            </p:extLst>
          </p:nvPr>
        </p:nvGraphicFramePr>
        <p:xfrm>
          <a:off x="4864735" y="2151600"/>
          <a:ext cx="914400" cy="179388"/>
        </p:xfrm>
        <a:graphic>
          <a:graphicData uri="http://schemas.openxmlformats.org/presentationml/2006/ole">
            <mc:AlternateContent xmlns:mc="http://schemas.openxmlformats.org/markup-compatibility/2006">
              <mc:Choice xmlns:v="urn:schemas-microsoft-com:vml" Requires="v">
                <p:oleObj spid="_x0000_s6923" name="Equation" r:id="rId5" imgW="428207" imgH="666100" progId="">
                  <p:embed/>
                </p:oleObj>
              </mc:Choice>
              <mc:Fallback>
                <p:oleObj name="Equation" r:id="rId5" imgW="428207" imgH="666100" progId="">
                  <p:embed/>
                  <p:pic>
                    <p:nvPicPr>
                      <p:cNvPr id="9222"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4735" y="2151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内容占位符 2"/>
          <p:cNvSpPr txBox="1">
            <a:spLocks/>
          </p:cNvSpPr>
          <p:nvPr/>
        </p:nvSpPr>
        <p:spPr>
          <a:xfrm>
            <a:off x="1157560" y="738000"/>
            <a:ext cx="8280000" cy="1448989"/>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a:latin typeface="Times New Roman" pitchFamily="18" charset="0"/>
            </a:endParaRPr>
          </a:p>
          <a:p>
            <a:pPr marL="609600" indent="-609600" eaLnBrk="1" hangingPunct="1">
              <a:buFont typeface="Arial" charset="0"/>
              <a:buNone/>
              <a:defRPr/>
            </a:pPr>
            <a:endParaRPr lang="zh-CN" altLang="en-US" sz="1800" dirty="0">
              <a:latin typeface="Times New Roman" pitchFamily="18" charset="0"/>
            </a:endParaRPr>
          </a:p>
        </p:txBody>
      </p:sp>
      <p:graphicFrame>
        <p:nvGraphicFramePr>
          <p:cNvPr id="9" name="Object 5"/>
          <p:cNvGraphicFramePr>
            <a:graphicFrameLocks noChangeAspect="1"/>
          </p:cNvGraphicFramePr>
          <p:nvPr>
            <p:extLst>
              <p:ext uri="{D42A27DB-BD31-4B8C-83A1-F6EECF244321}">
                <p14:modId xmlns:p14="http://schemas.microsoft.com/office/powerpoint/2010/main" val="2338581957"/>
              </p:ext>
            </p:extLst>
          </p:nvPr>
        </p:nvGraphicFramePr>
        <p:xfrm>
          <a:off x="10954235" y="1119984"/>
          <a:ext cx="914400" cy="179388"/>
        </p:xfrm>
        <a:graphic>
          <a:graphicData uri="http://schemas.openxmlformats.org/presentationml/2006/ole">
            <mc:AlternateContent xmlns:mc="http://schemas.openxmlformats.org/markup-compatibility/2006">
              <mc:Choice xmlns:v="urn:schemas-microsoft-com:vml" Requires="v">
                <p:oleObj spid="_x0000_s6924" name="Equation" r:id="rId7" imgW="428207" imgH="666100" progId="">
                  <p:embed/>
                </p:oleObj>
              </mc:Choice>
              <mc:Fallback>
                <p:oleObj name="Equation" r:id="rId7" imgW="428207" imgH="666100" progId="">
                  <p:embed/>
                  <p:pic>
                    <p:nvPicPr>
                      <p:cNvPr id="8"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4235" y="1119984"/>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6"/>
          <p:cNvGraphicFramePr>
            <a:graphicFrameLocks noChangeAspect="1"/>
          </p:cNvGraphicFramePr>
          <p:nvPr>
            <p:extLst>
              <p:ext uri="{D42A27DB-BD31-4B8C-83A1-F6EECF244321}">
                <p14:modId xmlns:p14="http://schemas.microsoft.com/office/powerpoint/2010/main" val="2547489596"/>
              </p:ext>
            </p:extLst>
          </p:nvPr>
        </p:nvGraphicFramePr>
        <p:xfrm>
          <a:off x="10703410" y="1132684"/>
          <a:ext cx="914400" cy="179388"/>
        </p:xfrm>
        <a:graphic>
          <a:graphicData uri="http://schemas.openxmlformats.org/presentationml/2006/ole">
            <mc:AlternateContent xmlns:mc="http://schemas.openxmlformats.org/markup-compatibility/2006">
              <mc:Choice xmlns:v="urn:schemas-microsoft-com:vml" Requires="v">
                <p:oleObj spid="_x0000_s6925" name="Equation" r:id="rId8" imgW="428207" imgH="666100" progId="">
                  <p:embed/>
                </p:oleObj>
              </mc:Choice>
              <mc:Fallback>
                <p:oleObj name="Equation" r:id="rId8" imgW="428207" imgH="666100" progId="">
                  <p:embed/>
                  <p:pic>
                    <p:nvPicPr>
                      <p:cNvPr id="9"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03410" y="1132684"/>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5"/>
          <p:cNvGraphicFramePr>
            <a:graphicFrameLocks noChangeAspect="1"/>
          </p:cNvGraphicFramePr>
          <p:nvPr>
            <p:extLst>
              <p:ext uri="{D42A27DB-BD31-4B8C-83A1-F6EECF244321}">
                <p14:modId xmlns:p14="http://schemas.microsoft.com/office/powerpoint/2010/main" val="613759483"/>
              </p:ext>
            </p:extLst>
          </p:nvPr>
        </p:nvGraphicFramePr>
        <p:xfrm>
          <a:off x="5115560" y="2138900"/>
          <a:ext cx="914400" cy="179388"/>
        </p:xfrm>
        <a:graphic>
          <a:graphicData uri="http://schemas.openxmlformats.org/presentationml/2006/ole">
            <mc:AlternateContent xmlns:mc="http://schemas.openxmlformats.org/markup-compatibility/2006">
              <mc:Choice xmlns:v="urn:schemas-microsoft-com:vml" Requires="v">
                <p:oleObj spid="_x0000_s6926" name="Equation" r:id="rId9" imgW="428207" imgH="666100" progId="">
                  <p:embed/>
                </p:oleObj>
              </mc:Choice>
              <mc:Fallback>
                <p:oleObj name="Equation" r:id="rId9" imgW="428207" imgH="666100" progId="">
                  <p:embed/>
                  <p:pic>
                    <p:nvPicPr>
                      <p:cNvPr id="2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5560" y="2138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6"/>
          <p:cNvGraphicFramePr>
            <a:graphicFrameLocks noChangeAspect="1"/>
          </p:cNvGraphicFramePr>
          <p:nvPr>
            <p:extLst>
              <p:ext uri="{D42A27DB-BD31-4B8C-83A1-F6EECF244321}">
                <p14:modId xmlns:p14="http://schemas.microsoft.com/office/powerpoint/2010/main" val="1376650272"/>
              </p:ext>
            </p:extLst>
          </p:nvPr>
        </p:nvGraphicFramePr>
        <p:xfrm>
          <a:off x="4864735" y="2151600"/>
          <a:ext cx="914400" cy="179388"/>
        </p:xfrm>
        <a:graphic>
          <a:graphicData uri="http://schemas.openxmlformats.org/presentationml/2006/ole">
            <mc:AlternateContent xmlns:mc="http://schemas.openxmlformats.org/markup-compatibility/2006">
              <mc:Choice xmlns:v="urn:schemas-microsoft-com:vml" Requires="v">
                <p:oleObj spid="_x0000_s6927" name="Equation" r:id="rId10" imgW="428207" imgH="666100" progId="">
                  <p:embed/>
                </p:oleObj>
              </mc:Choice>
              <mc:Fallback>
                <p:oleObj name="Equation" r:id="rId10" imgW="428207" imgH="666100" progId="">
                  <p:embed/>
                  <p:pic>
                    <p:nvPicPr>
                      <p:cNvPr id="2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4735" y="2151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 name="Picture 2" descr="装配图6"/>
          <p:cNvPicPr>
            <a:picLocks noChangeAspect="1" noChangeArrowheads="1"/>
          </p:cNvPicPr>
          <p:nvPr/>
        </p:nvPicPr>
        <p:blipFill>
          <a:blip r:embed="rId11" cstate="print">
            <a:extLst>
              <a:ext uri="{28A0092B-C50C-407E-A947-70E740481C1C}">
                <a14:useLocalDpi xmlns:a14="http://schemas.microsoft.com/office/drawing/2010/main" val="0"/>
              </a:ext>
            </a:extLst>
          </a:blip>
          <a:srcRect l="10463" t="5090" r="21049" b="4977"/>
          <a:stretch>
            <a:fillRect/>
          </a:stretch>
        </p:blipFill>
        <p:spPr bwMode="auto">
          <a:xfrm>
            <a:off x="7506235" y="979084"/>
            <a:ext cx="3960000" cy="2852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装配图7"/>
          <p:cNvPicPr>
            <a:picLocks noChangeAspect="1" noChangeArrowheads="1"/>
          </p:cNvPicPr>
          <p:nvPr/>
        </p:nvPicPr>
        <p:blipFill>
          <a:blip r:embed="rId12" cstate="print">
            <a:extLst>
              <a:ext uri="{28A0092B-C50C-407E-A947-70E740481C1C}">
                <a14:useLocalDpi xmlns:a14="http://schemas.microsoft.com/office/drawing/2010/main" val="0"/>
              </a:ext>
            </a:extLst>
          </a:blip>
          <a:srcRect l="4120" t="6693" r="7825"/>
          <a:stretch>
            <a:fillRect/>
          </a:stretch>
        </p:blipFill>
        <p:spPr bwMode="auto">
          <a:xfrm>
            <a:off x="7969135" y="4449552"/>
            <a:ext cx="3240000" cy="1884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5"/>
          <p:cNvSpPr txBox="1">
            <a:spLocks noChangeArrowheads="1"/>
          </p:cNvSpPr>
          <p:nvPr/>
        </p:nvSpPr>
        <p:spPr bwMode="auto">
          <a:xfrm>
            <a:off x="10129135" y="6609552"/>
            <a:ext cx="1080000"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1200" dirty="0">
                <a:latin typeface="Times New Roman" panose="02020603050405020304" pitchFamily="18" charset="0"/>
                <a:cs typeface="Times New Roman" panose="02020603050405020304" pitchFamily="18" charset="0"/>
              </a:rPr>
              <a:t>electrode</a:t>
            </a:r>
            <a:endParaRPr lang="zh-CN" altLang="zh-CN" sz="1200" dirty="0">
              <a:latin typeface="Times New Roman" panose="02020603050405020304" pitchFamily="18" charset="0"/>
              <a:cs typeface="Times New Roman" panose="02020603050405020304" pitchFamily="18" charset="0"/>
            </a:endParaRPr>
          </a:p>
        </p:txBody>
      </p:sp>
      <p:sp>
        <p:nvSpPr>
          <p:cNvPr id="17" name="Line 6"/>
          <p:cNvSpPr>
            <a:spLocks noChangeShapeType="1"/>
          </p:cNvSpPr>
          <p:nvPr/>
        </p:nvSpPr>
        <p:spPr bwMode="auto">
          <a:xfrm flipH="1" flipV="1">
            <a:off x="9481135" y="5369860"/>
            <a:ext cx="1008610" cy="1239691"/>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 name="Line 7"/>
          <p:cNvSpPr>
            <a:spLocks noChangeShapeType="1"/>
          </p:cNvSpPr>
          <p:nvPr/>
        </p:nvSpPr>
        <p:spPr bwMode="auto">
          <a:xfrm flipH="1" flipV="1">
            <a:off x="9769135" y="5369860"/>
            <a:ext cx="737876" cy="1262946"/>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9" name="Text Box 15"/>
          <p:cNvSpPr txBox="1">
            <a:spLocks noChangeArrowheads="1"/>
          </p:cNvSpPr>
          <p:nvPr/>
        </p:nvSpPr>
        <p:spPr bwMode="auto">
          <a:xfrm>
            <a:off x="8689135" y="6609552"/>
            <a:ext cx="720000"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1200" dirty="0">
                <a:latin typeface="Times New Roman" panose="02020603050405020304" pitchFamily="18" charset="0"/>
                <a:cs typeface="Times New Roman" panose="02020603050405020304" pitchFamily="18" charset="0"/>
              </a:rPr>
              <a:t>coil</a:t>
            </a:r>
            <a:endParaRPr lang="zh-CN" altLang="zh-CN" sz="1200" dirty="0">
              <a:latin typeface="Times New Roman" panose="02020603050405020304" pitchFamily="18" charset="0"/>
              <a:cs typeface="Times New Roman" panose="02020603050405020304" pitchFamily="18" charset="0"/>
            </a:endParaRPr>
          </a:p>
        </p:txBody>
      </p:sp>
      <p:sp>
        <p:nvSpPr>
          <p:cNvPr id="20" name="Line 7"/>
          <p:cNvSpPr>
            <a:spLocks noChangeShapeType="1"/>
          </p:cNvSpPr>
          <p:nvPr/>
        </p:nvSpPr>
        <p:spPr bwMode="auto">
          <a:xfrm flipH="1" flipV="1">
            <a:off x="8761135" y="5934816"/>
            <a:ext cx="193948" cy="720080"/>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aphicFrame>
        <p:nvGraphicFramePr>
          <p:cNvPr id="21" name="Object 5"/>
          <p:cNvGraphicFramePr>
            <a:graphicFrameLocks noChangeAspect="1"/>
          </p:cNvGraphicFramePr>
          <p:nvPr>
            <p:extLst>
              <p:ext uri="{D42A27DB-BD31-4B8C-83A1-F6EECF244321}">
                <p14:modId xmlns:p14="http://schemas.microsoft.com/office/powerpoint/2010/main" val="3606767194"/>
              </p:ext>
            </p:extLst>
          </p:nvPr>
        </p:nvGraphicFramePr>
        <p:xfrm>
          <a:off x="10954235" y="1119984"/>
          <a:ext cx="914400" cy="179388"/>
        </p:xfrm>
        <a:graphic>
          <a:graphicData uri="http://schemas.openxmlformats.org/presentationml/2006/ole">
            <mc:AlternateContent xmlns:mc="http://schemas.openxmlformats.org/markup-compatibility/2006">
              <mc:Choice xmlns:v="urn:schemas-microsoft-com:vml" Requires="v">
                <p:oleObj spid="_x0000_s6928" name="Equation" r:id="rId13" imgW="428207" imgH="666100" progId="">
                  <p:embed/>
                </p:oleObj>
              </mc:Choice>
              <mc:Fallback>
                <p:oleObj name="Equation" r:id="rId13" imgW="428207" imgH="666100" progId="">
                  <p:embed/>
                  <p:pic>
                    <p:nvPicPr>
                      <p:cNvPr id="24"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4235" y="1119984"/>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6"/>
          <p:cNvGraphicFramePr>
            <a:graphicFrameLocks noChangeAspect="1"/>
          </p:cNvGraphicFramePr>
          <p:nvPr>
            <p:extLst>
              <p:ext uri="{D42A27DB-BD31-4B8C-83A1-F6EECF244321}">
                <p14:modId xmlns:p14="http://schemas.microsoft.com/office/powerpoint/2010/main" val="1456249717"/>
              </p:ext>
            </p:extLst>
          </p:nvPr>
        </p:nvGraphicFramePr>
        <p:xfrm>
          <a:off x="10703410" y="1132684"/>
          <a:ext cx="914400" cy="179388"/>
        </p:xfrm>
        <a:graphic>
          <a:graphicData uri="http://schemas.openxmlformats.org/presentationml/2006/ole">
            <mc:AlternateContent xmlns:mc="http://schemas.openxmlformats.org/markup-compatibility/2006">
              <mc:Choice xmlns:v="urn:schemas-microsoft-com:vml" Requires="v">
                <p:oleObj spid="_x0000_s6929" name="Equation" r:id="rId14" imgW="428207" imgH="666100" progId="">
                  <p:embed/>
                </p:oleObj>
              </mc:Choice>
              <mc:Fallback>
                <p:oleObj name="Equation" r:id="rId14" imgW="428207" imgH="666100" progId="">
                  <p:embed/>
                  <p:pic>
                    <p:nvPicPr>
                      <p:cNvPr id="3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03410" y="1132684"/>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Line 73"/>
          <p:cNvSpPr>
            <a:spLocks noChangeShapeType="1"/>
          </p:cNvSpPr>
          <p:nvPr/>
        </p:nvSpPr>
        <p:spPr bwMode="auto">
          <a:xfrm flipH="1" flipV="1">
            <a:off x="10457555" y="1891782"/>
            <a:ext cx="1137753" cy="959302"/>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 name="Text Box 74"/>
          <p:cNvSpPr txBox="1">
            <a:spLocks noChangeArrowheads="1"/>
          </p:cNvSpPr>
          <p:nvPr/>
        </p:nvSpPr>
        <p:spPr bwMode="auto">
          <a:xfrm>
            <a:off x="6966235" y="3499084"/>
            <a:ext cx="1081087"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1200" dirty="0">
                <a:latin typeface="Times New Roman" panose="02020603050405020304" pitchFamily="18" charset="0"/>
                <a:cs typeface="Times New Roman" panose="02020603050405020304" pitchFamily="18" charset="0"/>
              </a:rPr>
              <a:t>UHV tank</a:t>
            </a:r>
            <a:endParaRPr lang="zh-CN" altLang="zh-CN" sz="1200" dirty="0">
              <a:latin typeface="Times New Roman" panose="02020603050405020304" pitchFamily="18" charset="0"/>
              <a:cs typeface="Times New Roman" panose="02020603050405020304" pitchFamily="18" charset="0"/>
            </a:endParaRPr>
          </a:p>
        </p:txBody>
      </p:sp>
      <p:sp>
        <p:nvSpPr>
          <p:cNvPr id="25" name="Line 75"/>
          <p:cNvSpPr>
            <a:spLocks noChangeShapeType="1"/>
          </p:cNvSpPr>
          <p:nvPr/>
        </p:nvSpPr>
        <p:spPr bwMode="auto">
          <a:xfrm flipV="1">
            <a:off x="7354660" y="2779083"/>
            <a:ext cx="749994" cy="804718"/>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6" name="Text Box 76"/>
          <p:cNvSpPr txBox="1">
            <a:spLocks noChangeArrowheads="1"/>
          </p:cNvSpPr>
          <p:nvPr/>
        </p:nvSpPr>
        <p:spPr bwMode="auto">
          <a:xfrm>
            <a:off x="11106235" y="2779083"/>
            <a:ext cx="1080000"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1200" dirty="0">
                <a:latin typeface="Times New Roman" panose="02020603050405020304" pitchFamily="18" charset="0"/>
                <a:cs typeface="Times New Roman" panose="02020603050405020304" pitchFamily="18" charset="0"/>
              </a:rPr>
              <a:t>metal-ceramic support</a:t>
            </a:r>
            <a:endParaRPr lang="zh-CN" altLang="zh-CN" sz="1200" dirty="0">
              <a:latin typeface="Times New Roman" panose="02020603050405020304" pitchFamily="18" charset="0"/>
              <a:cs typeface="Times New Roman" panose="02020603050405020304" pitchFamily="18" charset="0"/>
            </a:endParaRPr>
          </a:p>
        </p:txBody>
      </p:sp>
      <p:sp>
        <p:nvSpPr>
          <p:cNvPr id="27" name="Line 77"/>
          <p:cNvSpPr>
            <a:spLocks noChangeShapeType="1"/>
          </p:cNvSpPr>
          <p:nvPr/>
        </p:nvSpPr>
        <p:spPr bwMode="auto">
          <a:xfrm flipH="1">
            <a:off x="8233727" y="2392260"/>
            <a:ext cx="289397" cy="1191541"/>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8" name="Text Box 78"/>
          <p:cNvSpPr txBox="1">
            <a:spLocks noChangeArrowheads="1"/>
          </p:cNvSpPr>
          <p:nvPr/>
        </p:nvSpPr>
        <p:spPr bwMode="auto">
          <a:xfrm>
            <a:off x="7866235" y="3499084"/>
            <a:ext cx="1081087"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1200" dirty="0">
                <a:latin typeface="Times New Roman" panose="02020603050405020304" pitchFamily="18" charset="0"/>
                <a:cs typeface="Times New Roman" panose="02020603050405020304" pitchFamily="18" charset="0"/>
              </a:rPr>
              <a:t>Magnet</a:t>
            </a:r>
          </a:p>
        </p:txBody>
      </p:sp>
      <p:sp>
        <p:nvSpPr>
          <p:cNvPr id="29" name="Text Box 79"/>
          <p:cNvSpPr txBox="1">
            <a:spLocks noChangeArrowheads="1"/>
          </p:cNvSpPr>
          <p:nvPr/>
        </p:nvSpPr>
        <p:spPr bwMode="auto">
          <a:xfrm>
            <a:off x="9666235" y="3499084"/>
            <a:ext cx="720000"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1200" dirty="0">
                <a:latin typeface="Times New Roman" panose="02020603050405020304" pitchFamily="18" charset="0"/>
                <a:cs typeface="Times New Roman" panose="02020603050405020304" pitchFamily="18" charset="0"/>
              </a:rPr>
              <a:t>Support</a:t>
            </a:r>
            <a:endParaRPr lang="zh-CN" altLang="zh-CN" sz="1200" dirty="0">
              <a:latin typeface="Times New Roman" panose="02020603050405020304" pitchFamily="18" charset="0"/>
              <a:cs typeface="Times New Roman" panose="02020603050405020304" pitchFamily="18" charset="0"/>
            </a:endParaRPr>
          </a:p>
        </p:txBody>
      </p:sp>
      <p:sp>
        <p:nvSpPr>
          <p:cNvPr id="30" name="Line 80"/>
          <p:cNvSpPr>
            <a:spLocks noChangeShapeType="1"/>
          </p:cNvSpPr>
          <p:nvPr/>
        </p:nvSpPr>
        <p:spPr bwMode="auto">
          <a:xfrm>
            <a:off x="9698067" y="2968323"/>
            <a:ext cx="328166" cy="630261"/>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1" name="Line 81"/>
          <p:cNvSpPr>
            <a:spLocks noChangeShapeType="1"/>
          </p:cNvSpPr>
          <p:nvPr/>
        </p:nvSpPr>
        <p:spPr bwMode="auto">
          <a:xfrm>
            <a:off x="9859136" y="2199372"/>
            <a:ext cx="1245099" cy="1227712"/>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2" name="Text Box 82"/>
          <p:cNvSpPr txBox="1">
            <a:spLocks noChangeArrowheads="1"/>
          </p:cNvSpPr>
          <p:nvPr/>
        </p:nvSpPr>
        <p:spPr bwMode="auto">
          <a:xfrm>
            <a:off x="10746235" y="3319084"/>
            <a:ext cx="1440000"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1200" dirty="0">
                <a:latin typeface="Times New Roman" panose="02020603050405020304" pitchFamily="18" charset="0"/>
                <a:cs typeface="Times New Roman" panose="02020603050405020304" pitchFamily="18" charset="0"/>
              </a:rPr>
              <a:t>high voltage feedthrough</a:t>
            </a:r>
            <a:endParaRPr lang="zh-CN" altLang="zh-CN" sz="1200" dirty="0">
              <a:latin typeface="Times New Roman" panose="02020603050405020304" pitchFamily="18" charset="0"/>
              <a:cs typeface="Times New Roman" panose="02020603050405020304" pitchFamily="18" charset="0"/>
            </a:endParaRPr>
          </a:p>
        </p:txBody>
      </p:sp>
      <p:graphicFrame>
        <p:nvGraphicFramePr>
          <p:cNvPr id="37" name="表格 36"/>
          <p:cNvGraphicFramePr>
            <a:graphicFrameLocks noGrp="1"/>
          </p:cNvGraphicFramePr>
          <p:nvPr>
            <p:extLst>
              <p:ext uri="{D42A27DB-BD31-4B8C-83A1-F6EECF244321}">
                <p14:modId xmlns:p14="http://schemas.microsoft.com/office/powerpoint/2010/main" val="669049723"/>
              </p:ext>
            </p:extLst>
          </p:nvPr>
        </p:nvGraphicFramePr>
        <p:xfrm>
          <a:off x="732721" y="2486026"/>
          <a:ext cx="5419461" cy="3848242"/>
        </p:xfrm>
        <a:graphic>
          <a:graphicData uri="http://schemas.openxmlformats.org/drawingml/2006/table">
            <a:tbl>
              <a:tblPr>
                <a:tableStyleId>{5C22544A-7EE6-4342-B048-85BDC9FD1C3A}</a:tableStyleId>
              </a:tblPr>
              <a:tblGrid>
                <a:gridCol w="3553529">
                  <a:extLst>
                    <a:ext uri="{9D8B030D-6E8A-4147-A177-3AD203B41FA5}">
                      <a16:colId xmlns:a16="http://schemas.microsoft.com/office/drawing/2014/main" val="20000"/>
                    </a:ext>
                  </a:extLst>
                </a:gridCol>
                <a:gridCol w="1865932">
                  <a:extLst>
                    <a:ext uri="{9D8B030D-6E8A-4147-A177-3AD203B41FA5}">
                      <a16:colId xmlns:a16="http://schemas.microsoft.com/office/drawing/2014/main" val="20001"/>
                    </a:ext>
                  </a:extLst>
                </a:gridCol>
              </a:tblGrid>
              <a:tr h="380696">
                <a:tc>
                  <a:txBody>
                    <a:bodyPr/>
                    <a:lstStyle/>
                    <a:p>
                      <a:pPr algn="l" fontAlgn="ctr"/>
                      <a:r>
                        <a:rPr lang="en-US" altLang="zh-CN" sz="1600" b="0" u="none" strike="noStrike" dirty="0" smtClean="0">
                          <a:effectLst/>
                          <a:latin typeface="Arial" panose="020B0604020202020204" pitchFamily="34" charset="0"/>
                          <a:cs typeface="Arial" panose="020B0604020202020204" pitchFamily="34" charset="0"/>
                        </a:rPr>
                        <a:t>Separator length</a:t>
                      </a:r>
                      <a:endParaRPr lang="zh-CN" alt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algn="l" defTabSz="914400" rtl="0" eaLnBrk="1" fontAlgn="ctr" latinLnBrk="0" hangingPunct="1"/>
                      <a:r>
                        <a:rPr lang="en-US" sz="1600" b="0" u="none" strike="noStrike" kern="1200" dirty="0" smtClean="0">
                          <a:solidFill>
                            <a:srgbClr val="7030A0"/>
                          </a:solidFill>
                          <a:effectLst/>
                          <a:latin typeface="Arial" panose="020B0604020202020204" pitchFamily="34" charset="0"/>
                          <a:ea typeface="+mn-ea"/>
                          <a:cs typeface="Arial" panose="020B0604020202020204" pitchFamily="34" charset="0"/>
                        </a:rPr>
                        <a:t>4.5m</a:t>
                      </a:r>
                      <a:endParaRPr lang="en-US" sz="1600" b="0" u="none" strike="noStrike" kern="1200" dirty="0">
                        <a:solidFill>
                          <a:srgbClr val="7030A0"/>
                        </a:solidFill>
                        <a:effectLst/>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10000"/>
                  </a:ext>
                </a:extLst>
              </a:tr>
              <a:tr h="401337">
                <a:tc>
                  <a:txBody>
                    <a:bodyPr/>
                    <a:lstStyle/>
                    <a:p>
                      <a:pPr algn="l" fontAlgn="ctr"/>
                      <a:r>
                        <a:rPr lang="en-US" altLang="zh-CN" sz="1600" b="0" u="none" strike="noStrike" dirty="0" smtClean="0">
                          <a:effectLst/>
                          <a:latin typeface="Arial" panose="020B0604020202020204" pitchFamily="34" charset="0"/>
                          <a:cs typeface="Arial" panose="020B0604020202020204" pitchFamily="34" charset="0"/>
                        </a:rPr>
                        <a:t>Inner diameter of separator tank</a:t>
                      </a:r>
                      <a:endParaRPr lang="zh-CN" alt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algn="l" defTabSz="914400" rtl="0" eaLnBrk="1" fontAlgn="ctr" latinLnBrk="0" hangingPunct="1"/>
                      <a:r>
                        <a:rPr lang="en-US" altLang="zh-CN" sz="1600" b="0" u="none" strike="noStrike" kern="1200" dirty="0" smtClean="0">
                          <a:solidFill>
                            <a:srgbClr val="7030A0"/>
                          </a:solidFill>
                          <a:effectLst/>
                          <a:latin typeface="Arial" panose="020B0604020202020204" pitchFamily="34" charset="0"/>
                          <a:ea typeface="+mn-ea"/>
                          <a:cs typeface="Arial" panose="020B0604020202020204" pitchFamily="34" charset="0"/>
                        </a:rPr>
                        <a:t>380mm</a:t>
                      </a:r>
                      <a:endParaRPr lang="en-US" sz="1600" b="0" u="none" strike="noStrike" kern="1200" dirty="0">
                        <a:solidFill>
                          <a:srgbClr val="7030A0"/>
                        </a:solidFill>
                        <a:effectLst/>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10001"/>
                  </a:ext>
                </a:extLst>
              </a:tr>
              <a:tr h="380696">
                <a:tc>
                  <a:txBody>
                    <a:bodyPr/>
                    <a:lstStyle/>
                    <a:p>
                      <a:pPr algn="l" fontAlgn="ctr"/>
                      <a:r>
                        <a:rPr lang="en-US" altLang="zh-CN" sz="1600" b="0" u="none" strike="noStrike" dirty="0" smtClean="0">
                          <a:effectLst/>
                          <a:latin typeface="Arial" panose="020B0604020202020204" pitchFamily="34" charset="0"/>
                          <a:cs typeface="Arial" panose="020B0604020202020204" pitchFamily="34" charset="0"/>
                        </a:rPr>
                        <a:t>Electrode length</a:t>
                      </a:r>
                      <a:endParaRPr lang="zh-CN" alt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algn="l" defTabSz="914400" rtl="0" eaLnBrk="1" fontAlgn="ctr" latinLnBrk="0" hangingPunct="1"/>
                      <a:r>
                        <a:rPr lang="en-US" sz="1600" b="0" u="none" strike="noStrike" kern="1200" dirty="0">
                          <a:solidFill>
                            <a:srgbClr val="7030A0"/>
                          </a:solidFill>
                          <a:effectLst/>
                          <a:latin typeface="Arial" panose="020B0604020202020204" pitchFamily="34" charset="0"/>
                          <a:ea typeface="+mn-ea"/>
                          <a:cs typeface="Arial" panose="020B0604020202020204" pitchFamily="34" charset="0"/>
                        </a:rPr>
                        <a:t>4.0m</a:t>
                      </a:r>
                    </a:p>
                  </a:txBody>
                  <a:tcPr marL="9525" marR="9525" marT="9525" marB="0" anchor="ctr"/>
                </a:tc>
                <a:extLst>
                  <a:ext uri="{0D108BD9-81ED-4DB2-BD59-A6C34878D82A}">
                    <a16:rowId xmlns:a16="http://schemas.microsoft.com/office/drawing/2014/main" val="10002"/>
                  </a:ext>
                </a:extLst>
              </a:tr>
              <a:tr h="380696">
                <a:tc>
                  <a:txBody>
                    <a:bodyPr/>
                    <a:lstStyle/>
                    <a:p>
                      <a:pPr algn="l" fontAlgn="ctr"/>
                      <a:r>
                        <a:rPr lang="en-US" altLang="zh-CN" sz="1600" b="0" u="none" strike="noStrike" dirty="0" smtClean="0">
                          <a:effectLst/>
                          <a:latin typeface="Arial" panose="020B0604020202020204" pitchFamily="34" charset="0"/>
                          <a:cs typeface="Arial" panose="020B0604020202020204" pitchFamily="34" charset="0"/>
                        </a:rPr>
                        <a:t>Electrode width</a:t>
                      </a:r>
                      <a:endParaRPr lang="zh-CN" alt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600" b="0" u="none" strike="noStrike" kern="1200" dirty="0" smtClean="0">
                          <a:solidFill>
                            <a:srgbClr val="7030A0"/>
                          </a:solidFill>
                          <a:effectLst/>
                          <a:latin typeface="Arial" panose="020B0604020202020204" pitchFamily="34" charset="0"/>
                          <a:ea typeface="+mn-ea"/>
                          <a:cs typeface="Arial" panose="020B0604020202020204" pitchFamily="34" charset="0"/>
                        </a:rPr>
                        <a:t>180mm</a:t>
                      </a:r>
                      <a:endParaRPr lang="en-US" sz="1600" b="0" u="none" strike="noStrike" kern="1200" dirty="0">
                        <a:solidFill>
                          <a:srgbClr val="7030A0"/>
                        </a:solidFill>
                        <a:effectLst/>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10003"/>
                  </a:ext>
                </a:extLst>
              </a:tr>
              <a:tr h="380696">
                <a:tc>
                  <a:txBody>
                    <a:bodyPr/>
                    <a:lstStyle/>
                    <a:p>
                      <a:pPr algn="l" fontAlgn="ctr"/>
                      <a:r>
                        <a:rPr lang="en-US" altLang="zh-CN" sz="1600" b="0" u="none" strike="noStrike" dirty="0" smtClean="0">
                          <a:effectLst/>
                          <a:latin typeface="Arial" panose="020B0604020202020204" pitchFamily="34" charset="0"/>
                          <a:cs typeface="Arial" panose="020B0604020202020204" pitchFamily="34" charset="0"/>
                        </a:rPr>
                        <a:t>Nominal gap</a:t>
                      </a:r>
                      <a:endParaRPr lang="zh-CN" alt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600" b="0" u="none" strike="noStrike" kern="1200" dirty="0" smtClean="0">
                          <a:solidFill>
                            <a:srgbClr val="7030A0"/>
                          </a:solidFill>
                          <a:effectLst/>
                          <a:latin typeface="Arial" panose="020B0604020202020204" pitchFamily="34" charset="0"/>
                          <a:ea typeface="+mn-ea"/>
                          <a:cs typeface="Arial" panose="020B0604020202020204" pitchFamily="34" charset="0"/>
                        </a:rPr>
                        <a:t>75mm</a:t>
                      </a:r>
                    </a:p>
                  </a:txBody>
                  <a:tcPr marL="9525" marR="9525" marT="9525" marB="0" anchor="ctr"/>
                </a:tc>
                <a:extLst>
                  <a:ext uri="{0D108BD9-81ED-4DB2-BD59-A6C34878D82A}">
                    <a16:rowId xmlns:a16="http://schemas.microsoft.com/office/drawing/2014/main" val="10004"/>
                  </a:ext>
                </a:extLst>
              </a:tr>
              <a:tr h="401337">
                <a:tc>
                  <a:txBody>
                    <a:bodyPr/>
                    <a:lstStyle/>
                    <a:p>
                      <a:pPr algn="l" fontAlgn="ctr"/>
                      <a:r>
                        <a:rPr lang="en-US" altLang="zh-CN" sz="1600" b="0" u="none" strike="noStrike" dirty="0" smtClean="0">
                          <a:effectLst/>
                          <a:latin typeface="Arial" panose="020B0604020202020204" pitchFamily="34" charset="0"/>
                          <a:cs typeface="Arial" panose="020B0604020202020204" pitchFamily="34" charset="0"/>
                        </a:rPr>
                        <a:t>Maximum operating field strength</a:t>
                      </a:r>
                      <a:endParaRPr lang="zh-CN" alt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algn="l" defTabSz="914400" rtl="0" eaLnBrk="1" fontAlgn="ctr" latinLnBrk="0" hangingPunct="1"/>
                      <a:r>
                        <a:rPr lang="en-US" sz="1600" b="0" u="none" strike="noStrike" kern="1200" dirty="0" smtClean="0">
                          <a:solidFill>
                            <a:srgbClr val="FF0000"/>
                          </a:solidFill>
                          <a:effectLst/>
                          <a:latin typeface="Arial" panose="020B0604020202020204" pitchFamily="34" charset="0"/>
                          <a:ea typeface="+mn-ea"/>
                          <a:cs typeface="Arial" panose="020B0604020202020204" pitchFamily="34" charset="0"/>
                        </a:rPr>
                        <a:t>2MV/m</a:t>
                      </a:r>
                      <a:endParaRPr lang="en-US" sz="1600" b="0" u="none" strike="noStrike" kern="1200" dirty="0">
                        <a:solidFill>
                          <a:srgbClr val="FF0000"/>
                        </a:solidFill>
                        <a:effectLst/>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10005"/>
                  </a:ext>
                </a:extLst>
              </a:tr>
              <a:tr h="380696">
                <a:tc>
                  <a:txBody>
                    <a:bodyPr/>
                    <a:lstStyle/>
                    <a:p>
                      <a:pPr algn="l" fontAlgn="ctr"/>
                      <a:r>
                        <a:rPr lang="en-US" altLang="zh-CN" sz="1600" b="0" u="none" strike="noStrike" dirty="0" smtClean="0">
                          <a:effectLst/>
                          <a:latin typeface="Arial" panose="020B0604020202020204" pitchFamily="34" charset="0"/>
                          <a:cs typeface="Arial" panose="020B0604020202020204" pitchFamily="34" charset="0"/>
                        </a:rPr>
                        <a:t>Maximum operating voltage</a:t>
                      </a:r>
                      <a:endParaRPr lang="zh-CN" alt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600" b="0" u="none" strike="noStrike" kern="1200" dirty="0" smtClean="0">
                          <a:solidFill>
                            <a:srgbClr val="7030A0"/>
                          </a:solidFill>
                          <a:effectLst/>
                          <a:latin typeface="Arial" panose="020B0604020202020204" pitchFamily="34" charset="0"/>
                          <a:ea typeface="+mn-ea"/>
                          <a:cs typeface="Arial" panose="020B0604020202020204" pitchFamily="34" charset="0"/>
                        </a:rPr>
                        <a:t>±75kV </a:t>
                      </a:r>
                    </a:p>
                  </a:txBody>
                  <a:tcPr marL="9525" marR="9525" marT="9525" marB="0" anchor="ctr"/>
                </a:tc>
                <a:extLst>
                  <a:ext uri="{0D108BD9-81ED-4DB2-BD59-A6C34878D82A}">
                    <a16:rowId xmlns:a16="http://schemas.microsoft.com/office/drawing/2014/main" val="10006"/>
                  </a:ext>
                </a:extLst>
              </a:tr>
              <a:tr h="380696">
                <a:tc>
                  <a:txBody>
                    <a:bodyPr/>
                    <a:lstStyle/>
                    <a:p>
                      <a:pPr algn="l" fontAlgn="ctr"/>
                      <a:r>
                        <a:rPr lang="en-US" altLang="zh-CN" sz="1600" b="0" u="none" strike="noStrike" dirty="0" smtClean="0">
                          <a:effectLst/>
                          <a:latin typeface="Arial" panose="020B0604020202020204" pitchFamily="34" charset="0"/>
                          <a:cs typeface="Arial" panose="020B0604020202020204" pitchFamily="34" charset="0"/>
                        </a:rPr>
                        <a:t>Maximum conditioning voltage</a:t>
                      </a:r>
                      <a:endParaRPr lang="zh-CN" alt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algn="l" defTabSz="914400" rtl="0" eaLnBrk="1" fontAlgn="ctr" latinLnBrk="0" hangingPunct="1"/>
                      <a:r>
                        <a:rPr lang="en-US" altLang="zh-CN" sz="1600" b="0" u="none" strike="noStrike" kern="1200" dirty="0" smtClean="0">
                          <a:solidFill>
                            <a:srgbClr val="7030A0"/>
                          </a:solidFill>
                          <a:effectLst/>
                          <a:latin typeface="Arial" panose="020B0604020202020204" pitchFamily="34" charset="0"/>
                          <a:ea typeface="+mn-ea"/>
                          <a:cs typeface="Arial" panose="020B0604020202020204" pitchFamily="34" charset="0"/>
                        </a:rPr>
                        <a:t>±135kV </a:t>
                      </a:r>
                      <a:endParaRPr lang="en-US" sz="1600" b="0" u="none" strike="noStrike" kern="1200" dirty="0">
                        <a:solidFill>
                          <a:srgbClr val="7030A0"/>
                        </a:solidFill>
                        <a:effectLst/>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10007"/>
                  </a:ext>
                </a:extLst>
              </a:tr>
              <a:tr h="380696">
                <a:tc>
                  <a:txBody>
                    <a:bodyPr/>
                    <a:lstStyle/>
                    <a:p>
                      <a:pPr algn="l" fontAlgn="ctr"/>
                      <a:r>
                        <a:rPr lang="en-US" altLang="zh-CN" sz="1600" b="0" u="none" strike="noStrike" dirty="0" smtClean="0">
                          <a:effectLst/>
                          <a:latin typeface="Arial" panose="020B0604020202020204" pitchFamily="34" charset="0"/>
                          <a:cs typeface="Arial" panose="020B0604020202020204" pitchFamily="34" charset="0"/>
                        </a:rPr>
                        <a:t>Good field </a:t>
                      </a:r>
                      <a:r>
                        <a:rPr lang="en-US" altLang="zh-CN" sz="1600" b="0" u="none" strike="noStrike" kern="1200" dirty="0" smtClean="0">
                          <a:solidFill>
                            <a:schemeClr val="dk1"/>
                          </a:solidFill>
                          <a:effectLst/>
                          <a:latin typeface="Arial" panose="020B0604020202020204" pitchFamily="34" charset="0"/>
                          <a:ea typeface="+mn-ea"/>
                          <a:cs typeface="Arial" panose="020B0604020202020204" pitchFamily="34" charset="0"/>
                        </a:rPr>
                        <a:t>region (0.5‰ limit)</a:t>
                      </a:r>
                      <a:endParaRPr lang="zh-CN" altLang="en-US" sz="1600" b="0" u="none" strike="noStrike"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600" b="0" u="none" strike="noStrike" kern="1200" dirty="0" smtClean="0">
                          <a:solidFill>
                            <a:srgbClr val="FF0000"/>
                          </a:solidFill>
                          <a:effectLst/>
                          <a:latin typeface="Arial" panose="020B0604020202020204" pitchFamily="34" charset="0"/>
                          <a:ea typeface="+mn-ea"/>
                          <a:cs typeface="Arial" panose="020B0604020202020204" pitchFamily="34" charset="0"/>
                        </a:rPr>
                        <a:t>46</a:t>
                      </a:r>
                      <a:r>
                        <a:rPr lang="en-US" altLang="ko-KR" sz="1600" b="0" u="none" strike="noStrike" kern="1200" dirty="0" smtClean="0">
                          <a:solidFill>
                            <a:srgbClr val="FF0000"/>
                          </a:solidFill>
                          <a:effectLst/>
                          <a:latin typeface="Arial" panose="020B0604020202020204" pitchFamily="34" charset="0"/>
                          <a:ea typeface="+mn-ea"/>
                          <a:cs typeface="Arial" panose="020B0604020202020204" pitchFamily="34" charset="0"/>
                        </a:rPr>
                        <a:t>mm ⅹ</a:t>
                      </a:r>
                      <a:r>
                        <a:rPr lang="en-US" altLang="zh-CN" sz="1600" b="0" u="none" strike="noStrike" kern="1200" dirty="0" smtClean="0">
                          <a:solidFill>
                            <a:srgbClr val="FF0000"/>
                          </a:solidFill>
                          <a:effectLst/>
                          <a:latin typeface="Arial" panose="020B0604020202020204" pitchFamily="34" charset="0"/>
                          <a:ea typeface="+mn-ea"/>
                          <a:cs typeface="Arial" panose="020B0604020202020204" pitchFamily="34" charset="0"/>
                        </a:rPr>
                        <a:t>11</a:t>
                      </a:r>
                      <a:r>
                        <a:rPr lang="en-US" altLang="ko-KR" sz="1600" b="0" u="none" strike="noStrike" kern="1200" dirty="0" smtClean="0">
                          <a:solidFill>
                            <a:srgbClr val="FF0000"/>
                          </a:solidFill>
                          <a:effectLst/>
                          <a:latin typeface="Arial" panose="020B0604020202020204" pitchFamily="34" charset="0"/>
                          <a:ea typeface="+mn-ea"/>
                          <a:cs typeface="Arial" panose="020B0604020202020204" pitchFamily="34" charset="0"/>
                        </a:rPr>
                        <a:t>mm</a:t>
                      </a:r>
                      <a:endParaRPr lang="ko-KR" altLang="en-US" sz="1600" b="0" u="none" strike="noStrike" kern="1200" dirty="0" smtClean="0">
                        <a:solidFill>
                          <a:srgbClr val="FF0000"/>
                        </a:solidFill>
                        <a:effectLst/>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10008"/>
                  </a:ext>
                </a:extLst>
              </a:tr>
              <a:tr h="380696">
                <a:tc>
                  <a:txBody>
                    <a:bodyPr/>
                    <a:lstStyle/>
                    <a:p>
                      <a:pPr algn="l" fontAlgn="ctr"/>
                      <a:r>
                        <a:rPr lang="en-US" altLang="zh-CN" sz="1600" b="0" u="none" strike="noStrike" dirty="0" smtClean="0">
                          <a:effectLst/>
                          <a:latin typeface="Arial" panose="020B0604020202020204" pitchFamily="34" charset="0"/>
                          <a:cs typeface="Arial" panose="020B0604020202020204" pitchFamily="34" charset="0"/>
                        </a:rPr>
                        <a:t>Nominal vacuum pressure</a:t>
                      </a:r>
                      <a:endParaRPr lang="zh-CN" alt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algn="l" defTabSz="914400" rtl="0" eaLnBrk="1" fontAlgn="ctr" latinLnBrk="0" hangingPunct="1"/>
                      <a:r>
                        <a:rPr lang="en-US" sz="1600" b="0" u="none" strike="noStrike" kern="1200" dirty="0">
                          <a:solidFill>
                            <a:srgbClr val="FF0000"/>
                          </a:solidFill>
                          <a:effectLst/>
                          <a:latin typeface="Arial" panose="020B0604020202020204" pitchFamily="34" charset="0"/>
                          <a:ea typeface="+mn-ea"/>
                          <a:cs typeface="Arial" panose="020B0604020202020204" pitchFamily="34" charset="0"/>
                        </a:rPr>
                        <a:t>2.7e-8 Pa</a:t>
                      </a:r>
                    </a:p>
                  </a:txBody>
                  <a:tcPr marL="9525" marR="9525" marT="9525" marB="0"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147821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21" name="Object 5"/>
          <p:cNvGraphicFramePr>
            <a:graphicFrameLocks noChangeAspect="1"/>
          </p:cNvGraphicFramePr>
          <p:nvPr/>
        </p:nvGraphicFramePr>
        <p:xfrm>
          <a:off x="5842000" y="2120900"/>
          <a:ext cx="914400" cy="179388"/>
        </p:xfrm>
        <a:graphic>
          <a:graphicData uri="http://schemas.openxmlformats.org/presentationml/2006/ole">
            <mc:AlternateContent xmlns:mc="http://schemas.openxmlformats.org/markup-compatibility/2006">
              <mc:Choice xmlns:v="urn:schemas-microsoft-com:vml" Requires="v">
                <p:oleObj spid="_x0000_s12518" name="Equation" r:id="rId4" imgW="428207" imgH="666100" progId="">
                  <p:embed/>
                </p:oleObj>
              </mc:Choice>
              <mc:Fallback>
                <p:oleObj name="Equation" r:id="rId4" imgW="428207" imgH="666100" progId="">
                  <p:embed/>
                  <p:pic>
                    <p:nvPicPr>
                      <p:cNvPr id="92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22" name="Object 6"/>
          <p:cNvGraphicFramePr>
            <a:graphicFrameLocks noChangeAspect="1"/>
          </p:cNvGraphicFramePr>
          <p:nvPr/>
        </p:nvGraphicFramePr>
        <p:xfrm>
          <a:off x="5591175" y="2133600"/>
          <a:ext cx="914400" cy="179388"/>
        </p:xfrm>
        <a:graphic>
          <a:graphicData uri="http://schemas.openxmlformats.org/presentationml/2006/ole">
            <mc:AlternateContent xmlns:mc="http://schemas.openxmlformats.org/markup-compatibility/2006">
              <mc:Choice xmlns:v="urn:schemas-microsoft-com:vml" Requires="v">
                <p:oleObj spid="_x0000_s12519" name="Equation" r:id="rId6" imgW="428207" imgH="666100" progId="">
                  <p:embed/>
                </p:oleObj>
              </mc:Choice>
              <mc:Fallback>
                <p:oleObj name="Equation" r:id="rId6" imgW="428207" imgH="666100" progId="">
                  <p:embed/>
                  <p:pic>
                    <p:nvPicPr>
                      <p:cNvPr id="922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1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标题 1"/>
          <p:cNvSpPr txBox="1">
            <a:spLocks/>
          </p:cNvSpPr>
          <p:nvPr/>
        </p:nvSpPr>
        <p:spPr bwMode="auto">
          <a:xfrm>
            <a:off x="714703" y="0"/>
            <a:ext cx="10773103" cy="8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hangingPunct="1"/>
            <a:r>
              <a:rPr lang="en-US" altLang="zh-CN" sz="3200" dirty="0">
                <a:latin typeface="Arial" panose="020B0604020202020204" pitchFamily="34" charset="0"/>
                <a:cs typeface="Arial" panose="020B0604020202020204" pitchFamily="34" charset="0"/>
              </a:rPr>
              <a:t>Prototype development of electrostatic separator</a:t>
            </a:r>
          </a:p>
        </p:txBody>
      </p:sp>
      <p:sp>
        <p:nvSpPr>
          <p:cNvPr id="25" name="内容占位符 2"/>
          <p:cNvSpPr txBox="1">
            <a:spLocks/>
          </p:cNvSpPr>
          <p:nvPr/>
        </p:nvSpPr>
        <p:spPr>
          <a:xfrm>
            <a:off x="88472" y="4828618"/>
            <a:ext cx="6667927" cy="1708392"/>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eaLnBrk="1" hangingPunct="1">
              <a:spcBef>
                <a:spcPts val="600"/>
              </a:spcBef>
              <a:spcAft>
                <a:spcPts val="600"/>
              </a:spcAft>
              <a:buNone/>
              <a:defRPr/>
            </a:pPr>
            <a:r>
              <a:rPr lang="en-US" altLang="zh-CN" sz="1800" b="1" dirty="0" smtClean="0">
                <a:latin typeface="Arial" panose="020B0604020202020204" pitchFamily="34" charset="0"/>
                <a:cs typeface="Arial" panose="020B0604020202020204" pitchFamily="34" charset="0"/>
              </a:rPr>
              <a:t>A </a:t>
            </a:r>
            <a:r>
              <a:rPr lang="en-US" altLang="zh-CN" sz="1800" b="1" dirty="0">
                <a:latin typeface="Arial" panose="020B0604020202020204" pitchFamily="34" charset="0"/>
                <a:cs typeface="Arial" panose="020B0604020202020204" pitchFamily="34" charset="0"/>
              </a:rPr>
              <a:t>separator unit including: </a:t>
            </a:r>
            <a:r>
              <a:rPr lang="en-US" altLang="zh-CN" sz="1800" dirty="0">
                <a:solidFill>
                  <a:srgbClr val="0070C0"/>
                </a:solidFill>
                <a:latin typeface="Arial" panose="020B0604020202020204" pitchFamily="34" charset="0"/>
                <a:cs typeface="Arial" panose="020B0604020202020204" pitchFamily="34" charset="0"/>
              </a:rPr>
              <a:t>1.</a:t>
            </a:r>
            <a:r>
              <a:rPr lang="en-US" altLang="zh-CN" sz="1800" dirty="0">
                <a:latin typeface="Arial" panose="020B0604020202020204" pitchFamily="34" charset="0"/>
                <a:cs typeface="Arial" panose="020B0604020202020204" pitchFamily="34" charset="0"/>
              </a:rPr>
              <a:t> Vacuum chamber (5 straight through chambers, 2 cone tubes and 2 pump chambers); </a:t>
            </a:r>
            <a:r>
              <a:rPr lang="en-US" altLang="zh-CN" sz="1800" dirty="0">
                <a:solidFill>
                  <a:srgbClr val="0070C0"/>
                </a:solidFill>
                <a:latin typeface="Arial" panose="020B0604020202020204" pitchFamily="34" charset="0"/>
                <a:cs typeface="Arial" panose="020B0604020202020204" pitchFamily="34" charset="0"/>
              </a:rPr>
              <a:t>2.</a:t>
            </a:r>
            <a:r>
              <a:rPr lang="en-US" altLang="zh-CN" sz="1800" dirty="0">
                <a:latin typeface="Arial" panose="020B0604020202020204" pitchFamily="34" charset="0"/>
                <a:cs typeface="Arial" panose="020B0604020202020204" pitchFamily="34" charset="0"/>
              </a:rPr>
              <a:t> a pair of electrodes; </a:t>
            </a:r>
            <a:r>
              <a:rPr lang="en-US" altLang="zh-CN" sz="1800" dirty="0">
                <a:solidFill>
                  <a:srgbClr val="0070C0"/>
                </a:solidFill>
                <a:latin typeface="Arial" panose="020B0604020202020204" pitchFamily="34" charset="0"/>
                <a:cs typeface="Arial" panose="020B0604020202020204" pitchFamily="34" charset="0"/>
              </a:rPr>
              <a:t>3. </a:t>
            </a:r>
            <a:r>
              <a:rPr lang="en-US" altLang="zh-CN" sz="1800" dirty="0">
                <a:latin typeface="Arial" panose="020B0604020202020204" pitchFamily="34" charset="0"/>
                <a:cs typeface="Arial" panose="020B0604020202020204" pitchFamily="34" charset="0"/>
              </a:rPr>
              <a:t>2 ground electrodes; </a:t>
            </a:r>
            <a:r>
              <a:rPr lang="en-US" altLang="zh-CN" sz="1800" dirty="0">
                <a:solidFill>
                  <a:srgbClr val="0070C0"/>
                </a:solidFill>
                <a:latin typeface="Arial" panose="020B0604020202020204" pitchFamily="34" charset="0"/>
                <a:cs typeface="Arial" panose="020B0604020202020204" pitchFamily="34" charset="0"/>
              </a:rPr>
              <a:t>4.</a:t>
            </a:r>
            <a:r>
              <a:rPr lang="en-US" altLang="zh-CN" sz="1800" dirty="0">
                <a:latin typeface="Arial" panose="020B0604020202020204" pitchFamily="34" charset="0"/>
                <a:cs typeface="Arial" panose="020B0604020202020204" pitchFamily="34" charset="0"/>
              </a:rPr>
              <a:t> 4 groups of insulation metal-ceramic support; </a:t>
            </a:r>
            <a:r>
              <a:rPr lang="en-US" altLang="zh-CN" sz="1800" dirty="0">
                <a:solidFill>
                  <a:srgbClr val="0070C0"/>
                </a:solidFill>
                <a:latin typeface="Arial" panose="020B0604020202020204" pitchFamily="34" charset="0"/>
                <a:cs typeface="Arial" panose="020B0604020202020204" pitchFamily="34" charset="0"/>
              </a:rPr>
              <a:t>5.</a:t>
            </a:r>
            <a:r>
              <a:rPr lang="en-US" altLang="zh-CN" sz="1800" dirty="0">
                <a:latin typeface="Arial" panose="020B0604020202020204" pitchFamily="34" charset="0"/>
                <a:cs typeface="Arial" panose="020B0604020202020204" pitchFamily="34" charset="0"/>
              </a:rPr>
              <a:t> 4 groups of high voltage feedthrough; </a:t>
            </a:r>
            <a:r>
              <a:rPr lang="en-US" altLang="zh-CN" sz="1800" dirty="0">
                <a:solidFill>
                  <a:srgbClr val="0070C0"/>
                </a:solidFill>
                <a:latin typeface="Arial" panose="020B0604020202020204" pitchFamily="34" charset="0"/>
                <a:cs typeface="Arial" panose="020B0604020202020204" pitchFamily="34" charset="0"/>
              </a:rPr>
              <a:t>6.</a:t>
            </a:r>
            <a:r>
              <a:rPr lang="en-US" altLang="zh-CN" sz="1800" dirty="0">
                <a:latin typeface="Arial" panose="020B0604020202020204" pitchFamily="34" charset="0"/>
                <a:cs typeface="Arial" panose="020B0604020202020204" pitchFamily="34" charset="0"/>
              </a:rPr>
              <a:t> 2 sets of vacuum system (including ion pump, sublimation pump and gauge); </a:t>
            </a:r>
            <a:r>
              <a:rPr lang="en-US" altLang="zh-CN" sz="1800" dirty="0">
                <a:solidFill>
                  <a:srgbClr val="0070C0"/>
                </a:solidFill>
                <a:latin typeface="Arial" panose="020B0604020202020204" pitchFamily="34" charset="0"/>
                <a:cs typeface="Arial" panose="020B0604020202020204" pitchFamily="34" charset="0"/>
              </a:rPr>
              <a:t>7.</a:t>
            </a:r>
            <a:r>
              <a:rPr lang="en-US" altLang="zh-CN" sz="1800" dirty="0">
                <a:latin typeface="Arial" panose="020B0604020202020204" pitchFamily="34" charset="0"/>
                <a:cs typeface="Arial" panose="020B0604020202020204" pitchFamily="34" charset="0"/>
              </a:rPr>
              <a:t>  support platform</a:t>
            </a:r>
            <a:r>
              <a:rPr lang="en-US" altLang="zh-CN" sz="1800" dirty="0" smtClean="0">
                <a:latin typeface="Arial" panose="020B0604020202020204" pitchFamily="34" charset="0"/>
                <a:cs typeface="Arial" panose="020B0604020202020204" pitchFamily="34" charset="0"/>
              </a:rPr>
              <a:t>.</a:t>
            </a:r>
            <a:endParaRPr lang="en-US" altLang="zh-CN" sz="1800" b="1" dirty="0">
              <a:solidFill>
                <a:srgbClr val="FF0000"/>
              </a:solidFill>
              <a:latin typeface="Arial" panose="020B0604020202020204" pitchFamily="34" charset="0"/>
              <a:cs typeface="Arial" panose="020B0604020202020204" pitchFamily="34"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1800" b="1" dirty="0">
              <a:solidFill>
                <a:srgbClr val="FF0000"/>
              </a:solidFill>
              <a:latin typeface="Arial" panose="020B0604020202020204" pitchFamily="34" charset="0"/>
              <a:cs typeface="Arial" panose="020B0604020202020204" pitchFamily="34"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1800" b="1" dirty="0">
              <a:solidFill>
                <a:srgbClr val="FF0000"/>
              </a:solidFill>
              <a:latin typeface="Arial" panose="020B0604020202020204" pitchFamily="34" charset="0"/>
              <a:cs typeface="Arial" panose="020B0604020202020204" pitchFamily="34" charset="0"/>
            </a:endParaRPr>
          </a:p>
          <a:p>
            <a:pPr marL="0" lvl="1" indent="0" eaLnBrk="1" hangingPunct="1">
              <a:lnSpc>
                <a:spcPct val="150000"/>
              </a:lnSpc>
              <a:spcBef>
                <a:spcPts val="600"/>
              </a:spcBef>
              <a:spcAft>
                <a:spcPts val="600"/>
              </a:spcAft>
              <a:buClr>
                <a:srgbClr val="FF0000"/>
              </a:buClr>
              <a:buSzPct val="80000"/>
              <a:buNone/>
              <a:defRPr/>
            </a:pPr>
            <a:endParaRPr lang="en-US" altLang="zh-CN" sz="1800" b="1" dirty="0">
              <a:solidFill>
                <a:srgbClr val="FF0000"/>
              </a:solidFill>
              <a:latin typeface="Arial" panose="020B0604020202020204" pitchFamily="34" charset="0"/>
              <a:cs typeface="Arial" panose="020B0604020202020204" pitchFamily="34"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1800" b="1" dirty="0">
              <a:solidFill>
                <a:srgbClr val="FF0000"/>
              </a:solidFill>
              <a:latin typeface="Arial" panose="020B0604020202020204" pitchFamily="34" charset="0"/>
              <a:cs typeface="Arial" panose="020B0604020202020204" pitchFamily="34"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1800" b="1" dirty="0">
              <a:latin typeface="Arial" panose="020B0604020202020204" pitchFamily="34" charset="0"/>
              <a:cs typeface="Arial" panose="020B0604020202020204" pitchFamily="34" charset="0"/>
            </a:endParaRPr>
          </a:p>
          <a:p>
            <a:pPr marL="0" indent="0" eaLnBrk="1" hangingPunct="1">
              <a:buClr>
                <a:srgbClr val="FF0000"/>
              </a:buClr>
              <a:buSzPct val="80000"/>
              <a:buNone/>
              <a:defRPr/>
            </a:pPr>
            <a:endParaRPr lang="en-GB" altLang="zh-CN" sz="1800" dirty="0">
              <a:latin typeface="Arial" panose="020B0604020202020204" pitchFamily="34" charset="0"/>
              <a:cs typeface="Arial" panose="020B0604020202020204" pitchFamily="34" charset="0"/>
            </a:endParaRPr>
          </a:p>
          <a:p>
            <a:pPr marL="358775" indent="-358775" eaLnBrk="1" hangingPunct="1">
              <a:buClr>
                <a:srgbClr val="FF0000"/>
              </a:buClr>
              <a:buSzPct val="80000"/>
              <a:buFont typeface="Wingdings" pitchFamily="2" charset="2"/>
              <a:buChar char="n"/>
              <a:defRPr/>
            </a:pPr>
            <a:endParaRPr lang="en-GB" altLang="zh-CN" sz="1800" dirty="0">
              <a:latin typeface="Arial" panose="020B0604020202020204" pitchFamily="34" charset="0"/>
              <a:cs typeface="Arial" panose="020B0604020202020204" pitchFamily="34" charset="0"/>
            </a:endParaRPr>
          </a:p>
          <a:p>
            <a:pPr marL="609600" indent="-609600" eaLnBrk="1" hangingPunct="1">
              <a:buNone/>
              <a:defRPr/>
            </a:pPr>
            <a:endParaRPr lang="zh-CN" altLang="en-US" sz="1800" dirty="0">
              <a:latin typeface="Arial" panose="020B0604020202020204" pitchFamily="34" charset="0"/>
              <a:cs typeface="Arial" panose="020B0604020202020204" pitchFamily="34" charset="0"/>
            </a:endParaRPr>
          </a:p>
        </p:txBody>
      </p:sp>
      <p:graphicFrame>
        <p:nvGraphicFramePr>
          <p:cNvPr id="8" name="Object 5"/>
          <p:cNvGraphicFramePr>
            <a:graphicFrameLocks noChangeAspect="1"/>
          </p:cNvGraphicFramePr>
          <p:nvPr>
            <p:extLst/>
          </p:nvPr>
        </p:nvGraphicFramePr>
        <p:xfrm>
          <a:off x="5692000" y="3740900"/>
          <a:ext cx="914400" cy="179388"/>
        </p:xfrm>
        <a:graphic>
          <a:graphicData uri="http://schemas.openxmlformats.org/presentationml/2006/ole">
            <mc:AlternateContent xmlns:mc="http://schemas.openxmlformats.org/markup-compatibility/2006">
              <mc:Choice xmlns:v="urn:schemas-microsoft-com:vml" Requires="v">
                <p:oleObj spid="_x0000_s12520" name="Equation" r:id="rId8" imgW="428207" imgH="666100" progId="">
                  <p:embed/>
                </p:oleObj>
              </mc:Choice>
              <mc:Fallback>
                <p:oleObj name="Equation" r:id="rId8" imgW="428207" imgH="666100" progId="">
                  <p:embed/>
                  <p:pic>
                    <p:nvPicPr>
                      <p:cNvPr id="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2000" y="374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6"/>
          <p:cNvGraphicFramePr>
            <a:graphicFrameLocks noChangeAspect="1"/>
          </p:cNvGraphicFramePr>
          <p:nvPr>
            <p:extLst/>
          </p:nvPr>
        </p:nvGraphicFramePr>
        <p:xfrm>
          <a:off x="5441175" y="3753600"/>
          <a:ext cx="914400" cy="179388"/>
        </p:xfrm>
        <a:graphic>
          <a:graphicData uri="http://schemas.openxmlformats.org/presentationml/2006/ole">
            <mc:AlternateContent xmlns:mc="http://schemas.openxmlformats.org/markup-compatibility/2006">
              <mc:Choice xmlns:v="urn:schemas-microsoft-com:vml" Requires="v">
                <p:oleObj spid="_x0000_s12521" name="Equation" r:id="rId9" imgW="428207" imgH="666100" progId="">
                  <p:embed/>
                </p:oleObj>
              </mc:Choice>
              <mc:Fallback>
                <p:oleObj name="Equation" r:id="rId9" imgW="428207" imgH="666100" progId="">
                  <p:embed/>
                  <p:pic>
                    <p:nvPicPr>
                      <p:cNvPr id="9"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1175" y="375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5"/>
          <p:cNvGraphicFramePr>
            <a:graphicFrameLocks noChangeAspect="1"/>
          </p:cNvGraphicFramePr>
          <p:nvPr/>
        </p:nvGraphicFramePr>
        <p:xfrm>
          <a:off x="5842000" y="2120900"/>
          <a:ext cx="914400" cy="179388"/>
        </p:xfrm>
        <a:graphic>
          <a:graphicData uri="http://schemas.openxmlformats.org/presentationml/2006/ole">
            <mc:AlternateContent xmlns:mc="http://schemas.openxmlformats.org/markup-compatibility/2006">
              <mc:Choice xmlns:v="urn:schemas-microsoft-com:vml" Requires="v">
                <p:oleObj spid="_x0000_s12522" name="Equation" r:id="rId10" imgW="428207" imgH="666100" progId="">
                  <p:embed/>
                </p:oleObj>
              </mc:Choice>
              <mc:Fallback>
                <p:oleObj name="Equation" r:id="rId10" imgW="428207" imgH="666100" progId="">
                  <p:embed/>
                  <p:pic>
                    <p:nvPicPr>
                      <p:cNvPr id="2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6"/>
          <p:cNvGraphicFramePr>
            <a:graphicFrameLocks noChangeAspect="1"/>
          </p:cNvGraphicFramePr>
          <p:nvPr/>
        </p:nvGraphicFramePr>
        <p:xfrm>
          <a:off x="5591175" y="2133600"/>
          <a:ext cx="914400" cy="179388"/>
        </p:xfrm>
        <a:graphic>
          <a:graphicData uri="http://schemas.openxmlformats.org/presentationml/2006/ole">
            <mc:AlternateContent xmlns:mc="http://schemas.openxmlformats.org/markup-compatibility/2006">
              <mc:Choice xmlns:v="urn:schemas-microsoft-com:vml" Requires="v">
                <p:oleObj spid="_x0000_s12523" name="Equation" r:id="rId11" imgW="428207" imgH="666100" progId="">
                  <p:embed/>
                </p:oleObj>
              </mc:Choice>
              <mc:Fallback>
                <p:oleObj name="Equation" r:id="rId11" imgW="428207" imgH="666100" progId="">
                  <p:embed/>
                  <p:pic>
                    <p:nvPicPr>
                      <p:cNvPr id="2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1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 name="图片 16"/>
          <p:cNvPicPr>
            <a:picLocks noChangeAspect="1"/>
          </p:cNvPicPr>
          <p:nvPr/>
        </p:nvPicPr>
        <p:blipFill>
          <a:blip r:embed="rId12"/>
          <a:stretch>
            <a:fillRect/>
          </a:stretch>
        </p:blipFill>
        <p:spPr>
          <a:xfrm>
            <a:off x="39881" y="1000108"/>
            <a:ext cx="6765110" cy="3962400"/>
          </a:xfrm>
          <a:prstGeom prst="rect">
            <a:avLst/>
          </a:prstGeom>
        </p:spPr>
      </p:pic>
      <p:pic>
        <p:nvPicPr>
          <p:cNvPr id="13" name="图片 12"/>
          <p:cNvPicPr>
            <a:picLocks noChangeAspect="1"/>
          </p:cNvPicPr>
          <p:nvPr/>
        </p:nvPicPr>
        <p:blipFill>
          <a:blip r:embed="rId13"/>
          <a:srcRect r="8392" b="8114"/>
          <a:stretch>
            <a:fillRect/>
          </a:stretch>
        </p:blipFill>
        <p:spPr>
          <a:xfrm>
            <a:off x="7201591" y="916025"/>
            <a:ext cx="4173586" cy="2824875"/>
          </a:xfrm>
          <a:prstGeom prst="rect">
            <a:avLst/>
          </a:prstGeom>
        </p:spPr>
      </p:pic>
      <p:pic>
        <p:nvPicPr>
          <p:cNvPr id="14" name="图片 13"/>
          <p:cNvPicPr>
            <a:picLocks noChangeAspect="1"/>
          </p:cNvPicPr>
          <p:nvPr/>
        </p:nvPicPr>
        <p:blipFill>
          <a:blip r:embed="rId14"/>
          <a:stretch>
            <a:fillRect/>
          </a:stretch>
        </p:blipFill>
        <p:spPr>
          <a:xfrm rot="5400000">
            <a:off x="7979268" y="4361651"/>
            <a:ext cx="2875976" cy="2270209"/>
          </a:xfrm>
          <a:prstGeom prst="rect">
            <a:avLst/>
          </a:prstGeom>
        </p:spPr>
      </p:pic>
    </p:spTree>
    <p:extLst>
      <p:ext uri="{BB962C8B-B14F-4D97-AF65-F5344CB8AC3E}">
        <p14:creationId xmlns:p14="http://schemas.microsoft.com/office/powerpoint/2010/main" val="19725925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idx="4294967295"/>
          </p:nvPr>
        </p:nvSpPr>
        <p:spPr>
          <a:xfrm>
            <a:off x="0" y="0"/>
            <a:ext cx="12144000" cy="612775"/>
          </a:xfrm>
        </p:spPr>
        <p:txBody>
          <a:bodyPr>
            <a:normAutofit/>
          </a:bodyPr>
          <a:lstStyle/>
          <a:p>
            <a:pPr eaLnBrk="1" hangingPunct="1"/>
            <a:r>
              <a:rPr lang="en-US" altLang="zh-CN" sz="3200" dirty="0">
                <a:latin typeface="Arial" panose="020B0604020202020204" pitchFamily="34" charset="0"/>
                <a:cs typeface="Arial" panose="020B0604020202020204" pitchFamily="34" charset="0"/>
              </a:rPr>
              <a:t>Prototype development of electrostatic separator</a:t>
            </a:r>
          </a:p>
        </p:txBody>
      </p:sp>
      <p:pic>
        <p:nvPicPr>
          <p:cNvPr id="9" name="Picture 2" descr="8f372f2503c79c0c60a3fc73d5dfe1b"/>
          <p:cNvPicPr>
            <a:picLocks noChangeAspect="1" noChangeArrowheads="1"/>
          </p:cNvPicPr>
          <p:nvPr/>
        </p:nvPicPr>
        <p:blipFill rotWithShape="1">
          <a:blip r:embed="rId3">
            <a:extLst>
              <a:ext uri="{28A0092B-C50C-407E-A947-70E740481C1C}">
                <a14:useLocalDpi xmlns:a14="http://schemas.microsoft.com/office/drawing/2010/main" val="0"/>
              </a:ext>
            </a:extLst>
          </a:blip>
          <a:srcRect t="15798" b="21384"/>
          <a:stretch/>
        </p:blipFill>
        <p:spPr bwMode="auto">
          <a:xfrm>
            <a:off x="420497" y="1031421"/>
            <a:ext cx="6480000" cy="305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_CEPC\_ok 02-国家重点研发计划-MOST\_ok-MOST采购\高压电源\150kV 1.5mA\仪器样本彩页\PNC150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01696"/>
            <a:ext cx="3720639" cy="2202583"/>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83">
            <a:extLst>
              <a:ext uri="{FF2B5EF4-FFF2-40B4-BE49-F238E27FC236}">
                <a16:creationId xmlns:a16="http://schemas.microsoft.com/office/drawing/2014/main" id="{B1D6A624-7AF5-46ED-BF7E-71F2523294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0497" y="4702987"/>
            <a:ext cx="2862067"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表格 13"/>
          <p:cNvGraphicFramePr/>
          <p:nvPr>
            <p:custDataLst>
              <p:tags r:id="rId1"/>
            </p:custDataLst>
            <p:extLst>
              <p:ext uri="{D42A27DB-BD31-4B8C-83A1-F6EECF244321}">
                <p14:modId xmlns:p14="http://schemas.microsoft.com/office/powerpoint/2010/main" val="1355133044"/>
              </p:ext>
            </p:extLst>
          </p:nvPr>
        </p:nvGraphicFramePr>
        <p:xfrm>
          <a:off x="7396170" y="1349781"/>
          <a:ext cx="4491356" cy="2088232"/>
        </p:xfrm>
        <a:graphic>
          <a:graphicData uri="http://schemas.openxmlformats.org/drawingml/2006/table">
            <a:tbl>
              <a:tblPr firstRow="1" bandRow="1">
                <a:tableStyleId>{5940675A-B579-460E-94D1-54222C63F5DA}</a:tableStyleId>
              </a:tblPr>
              <a:tblGrid>
                <a:gridCol w="1094423">
                  <a:extLst>
                    <a:ext uri="{9D8B030D-6E8A-4147-A177-3AD203B41FA5}">
                      <a16:colId xmlns:a16="http://schemas.microsoft.com/office/drawing/2014/main" val="20001"/>
                    </a:ext>
                  </a:extLst>
                </a:gridCol>
                <a:gridCol w="2092960">
                  <a:extLst>
                    <a:ext uri="{9D8B030D-6E8A-4147-A177-3AD203B41FA5}">
                      <a16:colId xmlns:a16="http://schemas.microsoft.com/office/drawing/2014/main" val="20002"/>
                    </a:ext>
                  </a:extLst>
                </a:gridCol>
                <a:gridCol w="1303973">
                  <a:extLst>
                    <a:ext uri="{9D8B030D-6E8A-4147-A177-3AD203B41FA5}">
                      <a16:colId xmlns:a16="http://schemas.microsoft.com/office/drawing/2014/main" val="20003"/>
                    </a:ext>
                  </a:extLst>
                </a:gridCol>
              </a:tblGrid>
              <a:tr h="410171">
                <a:tc>
                  <a:txBody>
                    <a:bodyPr/>
                    <a:lstStyle/>
                    <a:p>
                      <a:pPr algn="ctr">
                        <a:buNone/>
                      </a:pPr>
                      <a:r>
                        <a:rPr lang="en-US" sz="1200" b="0" dirty="0" err="1" smtClean="0">
                          <a:latin typeface="Arial" panose="020B0604020202020204" pitchFamily="34" charset="0"/>
                          <a:ea typeface="宋体" panose="02010600030101010101" pitchFamily="2" charset="-122"/>
                          <a:cs typeface="Arial" panose="020B0604020202020204" pitchFamily="34" charset="0"/>
                        </a:rPr>
                        <a:t>主要技术参数</a:t>
                      </a:r>
                      <a:endParaRPr lang="en-US" altLang="en-US" sz="1200" b="0" dirty="0">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algn="ctr">
                        <a:buNone/>
                      </a:pPr>
                      <a:r>
                        <a:rPr lang="en-US" sz="1200" b="0" dirty="0" err="1">
                          <a:latin typeface="Arial" panose="020B0604020202020204" pitchFamily="34" charset="0"/>
                          <a:ea typeface="宋体" panose="02010600030101010101" pitchFamily="2" charset="-122"/>
                          <a:cs typeface="Arial" panose="020B0604020202020204" pitchFamily="34" charset="0"/>
                        </a:rPr>
                        <a:t>技术参数期望目标</a:t>
                      </a:r>
                      <a:endParaRPr lang="en-US" altLang="en-US" sz="1200" b="0" dirty="0">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zh-CN" altLang="en-US" sz="1200" b="0">
                          <a:solidFill>
                            <a:srgbClr val="3333FF"/>
                          </a:solidFill>
                          <a:latin typeface="Arial" panose="020B0604020202020204" pitchFamily="34" charset="0"/>
                          <a:ea typeface="宋体" panose="02010600030101010101" pitchFamily="2" charset="-122"/>
                          <a:cs typeface="Arial" panose="020B0604020202020204" pitchFamily="34" charset="0"/>
                        </a:rPr>
                        <a:t>结果</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7363">
                <a:tc>
                  <a:txBody>
                    <a:bodyPr/>
                    <a:lstStyle/>
                    <a:p>
                      <a:pPr algn="ctr">
                        <a:buNone/>
                      </a:pPr>
                      <a:r>
                        <a:rPr lang="en-US" sz="1200" b="0" dirty="0" err="1">
                          <a:latin typeface="Arial" panose="020B0604020202020204" pitchFamily="34" charset="0"/>
                          <a:cs typeface="Arial" panose="020B0604020202020204" pitchFamily="34" charset="0"/>
                        </a:rPr>
                        <a:t>整体真空漏率</a:t>
                      </a:r>
                      <a:endParaRPr lang="en-US" altLang="en-US" sz="1200" b="0" dirty="0">
                        <a:latin typeface="Arial" panose="020B0604020202020204" pitchFamily="34" charset="0"/>
                        <a:ea typeface="Times New Roman" panose="02020603050405020304" charset="0"/>
                        <a:cs typeface="Arial" panose="020B0604020202020204" pitchFamily="3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indent="0" algn="ctr" defTabSz="914400" eaLnBrk="0" fontAlgn="base" latinLnBrk="0" hangingPunct="0">
                        <a:spcBef>
                          <a:spcPct val="0"/>
                        </a:spcBef>
                        <a:spcAft>
                          <a:spcPct val="0"/>
                        </a:spcAft>
                        <a:buFont typeface="Arial" panose="020B0604020202020204" pitchFamily="34" charset="0"/>
                        <a:buNone/>
                      </a:pPr>
                      <a:r>
                        <a:rPr lang="en-US" altLang="zh-CN" sz="1200" b="0" i="0" u="none" kern="1200" baseline="0" dirty="0" smtClean="0">
                          <a:solidFill>
                            <a:schemeClr val="tx1"/>
                          </a:solidFill>
                          <a:latin typeface="Arial" panose="020B0604020202020204" pitchFamily="34" charset="0"/>
                          <a:ea typeface="+mn-ea"/>
                          <a:cs typeface="Arial" panose="020B0604020202020204" pitchFamily="34" charset="0"/>
                        </a:rPr>
                        <a:t>≤1x10-10Pa.m3/s</a:t>
                      </a:r>
                      <a:endParaRPr lang="en-US" altLang="en-US" sz="1200" b="0" i="0" u="none" kern="1200" baseline="0" dirty="0">
                        <a:solidFill>
                          <a:schemeClr val="tx1"/>
                        </a:solidFill>
                        <a:latin typeface="Arial" panose="020B0604020202020204" pitchFamily="34" charset="0"/>
                        <a:ea typeface="+mn-ea"/>
                        <a:cs typeface="Arial" panose="020B0604020202020204" pitchFamily="3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altLang="zh-CN" sz="1200" b="0" dirty="0" smtClean="0">
                          <a:solidFill>
                            <a:srgbClr val="3333FF"/>
                          </a:solidFill>
                          <a:latin typeface="Arial" panose="020B0604020202020204" pitchFamily="34" charset="0"/>
                          <a:ea typeface="Times New Roman" panose="02020603050405020304" charset="0"/>
                          <a:cs typeface="Arial" panose="020B0604020202020204" pitchFamily="34" charset="0"/>
                        </a:rPr>
                        <a:t>2</a:t>
                      </a:r>
                      <a:r>
                        <a:rPr lang="en-US" altLang="en-US" sz="1200" b="0" dirty="0" smtClean="0">
                          <a:solidFill>
                            <a:srgbClr val="3333FF"/>
                          </a:solidFill>
                          <a:latin typeface="Arial" panose="020B0604020202020204" pitchFamily="34" charset="0"/>
                          <a:ea typeface="Times New Roman" panose="02020603050405020304" charset="0"/>
                          <a:cs typeface="Arial" panose="020B0604020202020204" pitchFamily="34" charset="0"/>
                        </a:rPr>
                        <a:t>×10-</a:t>
                      </a:r>
                      <a:r>
                        <a:rPr lang="en-US" altLang="zh-CN" sz="1200" b="0" dirty="0" smtClean="0">
                          <a:solidFill>
                            <a:srgbClr val="3333FF"/>
                          </a:solidFill>
                          <a:latin typeface="Arial" panose="020B0604020202020204" pitchFamily="34" charset="0"/>
                          <a:ea typeface="Times New Roman" panose="02020603050405020304" charset="0"/>
                          <a:cs typeface="Arial" panose="020B0604020202020204" pitchFamily="34" charset="0"/>
                        </a:rPr>
                        <a:t>13</a:t>
                      </a:r>
                      <a:r>
                        <a:rPr lang="en-US" altLang="en-US" sz="1200" b="0" dirty="0" smtClean="0">
                          <a:solidFill>
                            <a:srgbClr val="3333FF"/>
                          </a:solidFill>
                          <a:latin typeface="Arial" panose="020B0604020202020204" pitchFamily="34" charset="0"/>
                          <a:ea typeface="Times New Roman" panose="02020603050405020304" charset="0"/>
                          <a:cs typeface="Arial" panose="020B0604020202020204" pitchFamily="34" charset="0"/>
                        </a:rPr>
                        <a:t>Pa·m3/s</a:t>
                      </a:r>
                      <a:endParaRPr lang="en-US" altLang="en-US" sz="1200" b="0" dirty="0">
                        <a:solidFill>
                          <a:srgbClr val="3333FF"/>
                        </a:solidFill>
                        <a:latin typeface="Arial" panose="020B0604020202020204" pitchFamily="34" charset="0"/>
                        <a:ea typeface="Times New Roman" panose="02020603050405020304" charset="0"/>
                        <a:cs typeface="Arial" panose="020B0604020202020204" pitchFamily="3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27363">
                <a:tc>
                  <a:txBody>
                    <a:bodyPr/>
                    <a:lstStyle/>
                    <a:p>
                      <a:pPr algn="ctr">
                        <a:buNone/>
                      </a:pPr>
                      <a:r>
                        <a:rPr lang="en-US" sz="1200" b="0" dirty="0" err="1" smtClean="0">
                          <a:latin typeface="Arial" panose="020B0604020202020204" pitchFamily="34" charset="0"/>
                          <a:cs typeface="Arial" panose="020B0604020202020204" pitchFamily="34" charset="0"/>
                        </a:rPr>
                        <a:t>静态</a:t>
                      </a:r>
                      <a:r>
                        <a:rPr lang="en-US" sz="1200" b="0" dirty="0" err="1" smtClean="0">
                          <a:latin typeface="Arial" panose="020B0604020202020204" pitchFamily="34" charset="0"/>
                          <a:ea typeface="宋体" panose="02010600030101010101" pitchFamily="2" charset="-122"/>
                          <a:cs typeface="Arial" panose="020B0604020202020204" pitchFamily="34" charset="0"/>
                        </a:rPr>
                        <a:t>极限</a:t>
                      </a:r>
                      <a:r>
                        <a:rPr lang="en-US" sz="1200" b="0" dirty="0" err="1" smtClean="0">
                          <a:latin typeface="Arial" panose="020B0604020202020204" pitchFamily="34" charset="0"/>
                          <a:cs typeface="Arial" panose="020B0604020202020204" pitchFamily="34" charset="0"/>
                        </a:rPr>
                        <a:t>真空</a:t>
                      </a:r>
                      <a:endParaRPr lang="en-US" altLang="en-US" sz="1200" b="0" dirty="0">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indent="0" algn="ctr" defTabSz="914400" eaLnBrk="0" fontAlgn="base" latinLnBrk="0" hangingPunct="0">
                        <a:spcBef>
                          <a:spcPct val="0"/>
                        </a:spcBef>
                        <a:spcAft>
                          <a:spcPct val="0"/>
                        </a:spcAft>
                        <a:buFont typeface="Arial" panose="020B0604020202020204" pitchFamily="34" charset="0"/>
                        <a:buNone/>
                      </a:pPr>
                      <a:r>
                        <a:rPr lang="en-US" altLang="zh-CN" sz="1200" b="0" i="0" u="none" kern="1200" baseline="0" dirty="0" smtClean="0">
                          <a:solidFill>
                            <a:schemeClr val="tx1"/>
                          </a:solidFill>
                          <a:latin typeface="Arial" panose="020B0604020202020204" pitchFamily="34" charset="0"/>
                          <a:ea typeface="+mn-ea"/>
                          <a:cs typeface="Arial" panose="020B0604020202020204" pitchFamily="34" charset="0"/>
                        </a:rPr>
                        <a:t>≤5x10-8Pa(</a:t>
                      </a:r>
                      <a:r>
                        <a:rPr lang="en-US" altLang="zh-CN" sz="1200" b="0" i="0" u="none" kern="1200" baseline="0" dirty="0" err="1" smtClean="0">
                          <a:solidFill>
                            <a:schemeClr val="tx1"/>
                          </a:solidFill>
                          <a:latin typeface="Arial" panose="020B0604020202020204" pitchFamily="34" charset="0"/>
                          <a:ea typeface="+mn-ea"/>
                          <a:cs typeface="Arial" panose="020B0604020202020204" pitchFamily="34" charset="0"/>
                        </a:rPr>
                        <a:t>烘烤后</a:t>
                      </a:r>
                      <a:r>
                        <a:rPr lang="en-US" altLang="zh-CN" sz="1200" b="0" i="0" u="none" kern="1200" baseline="0" dirty="0" smtClean="0">
                          <a:solidFill>
                            <a:schemeClr val="tx1"/>
                          </a:solidFill>
                          <a:latin typeface="Arial" panose="020B0604020202020204" pitchFamily="34" charset="0"/>
                          <a:ea typeface="+mn-ea"/>
                          <a:cs typeface="Arial" panose="020B0604020202020204" pitchFamily="34" charset="0"/>
                        </a:rPr>
                        <a:t>)</a:t>
                      </a:r>
                      <a:endParaRPr lang="en-US" altLang="en-US" sz="1200" b="0" i="0" u="none" kern="1200" baseline="0" dirty="0">
                        <a:solidFill>
                          <a:schemeClr val="tx1"/>
                        </a:solidFill>
                        <a:latin typeface="Arial" panose="020B0604020202020204" pitchFamily="34" charset="0"/>
                        <a:ea typeface="+mn-ea"/>
                        <a:cs typeface="Arial" panose="020B0604020202020204" pitchFamily="3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altLang="zh-CN" sz="1200" b="0" dirty="0" smtClean="0">
                          <a:solidFill>
                            <a:srgbClr val="3333FF"/>
                          </a:solidFill>
                          <a:latin typeface="Arial" panose="020B0604020202020204" pitchFamily="34" charset="0"/>
                          <a:ea typeface="Times New Roman" panose="02020603050405020304" charset="0"/>
                          <a:cs typeface="Arial" panose="020B0604020202020204" pitchFamily="34" charset="0"/>
                        </a:rPr>
                        <a:t>1.3</a:t>
                      </a:r>
                      <a:r>
                        <a:rPr lang="en-US" altLang="en-US" sz="1200" b="0" dirty="0" smtClean="0">
                          <a:solidFill>
                            <a:srgbClr val="3333FF"/>
                          </a:solidFill>
                          <a:latin typeface="Arial" panose="020B0604020202020204" pitchFamily="34" charset="0"/>
                          <a:ea typeface="Times New Roman" panose="02020603050405020304" charset="0"/>
                          <a:cs typeface="Arial" panose="020B0604020202020204" pitchFamily="34" charset="0"/>
                        </a:rPr>
                        <a:t>×10-</a:t>
                      </a:r>
                      <a:r>
                        <a:rPr lang="en-US" altLang="zh-CN" sz="1200" b="0" dirty="0" smtClean="0">
                          <a:solidFill>
                            <a:srgbClr val="3333FF"/>
                          </a:solidFill>
                          <a:latin typeface="Arial" panose="020B0604020202020204" pitchFamily="34" charset="0"/>
                          <a:ea typeface="Times New Roman" panose="02020603050405020304" charset="0"/>
                          <a:cs typeface="Arial" panose="020B0604020202020204" pitchFamily="34" charset="0"/>
                        </a:rPr>
                        <a:t>8</a:t>
                      </a:r>
                      <a:r>
                        <a:rPr lang="en-US" altLang="en-US" sz="1200" b="0" dirty="0" smtClean="0">
                          <a:solidFill>
                            <a:srgbClr val="3333FF"/>
                          </a:solidFill>
                          <a:latin typeface="Arial" panose="020B0604020202020204" pitchFamily="34" charset="0"/>
                          <a:ea typeface="Times New Roman" panose="02020603050405020304" charset="0"/>
                          <a:cs typeface="Arial" panose="020B0604020202020204" pitchFamily="34" charset="0"/>
                        </a:rPr>
                        <a:t>Pa</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3335">
                <a:tc>
                  <a:txBody>
                    <a:bodyPr/>
                    <a:lstStyle/>
                    <a:p>
                      <a:pPr algn="ctr">
                        <a:buNone/>
                      </a:pPr>
                      <a:r>
                        <a:rPr lang="zh-CN" altLang="en-US" sz="1200" b="0" dirty="0" smtClean="0">
                          <a:latin typeface="Arial" panose="020B0604020202020204" pitchFamily="34" charset="0"/>
                          <a:ea typeface="宋体" panose="02010600030101010101" pitchFamily="2" charset="-122"/>
                          <a:cs typeface="Arial" panose="020B0604020202020204" pitchFamily="34" charset="0"/>
                        </a:rPr>
                        <a:t>调试电压</a:t>
                      </a:r>
                      <a:endParaRPr lang="en-US" altLang="en-US" sz="1200" b="0" dirty="0">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defTabSz="914400" eaLnBrk="0" fontAlgn="base" latinLnBrk="0" hangingPunct="0">
                        <a:spcBef>
                          <a:spcPct val="0"/>
                        </a:spcBef>
                        <a:spcAft>
                          <a:spcPct val="0"/>
                        </a:spcAft>
                        <a:buFont typeface="Arial" panose="020B0604020202020204" pitchFamily="34" charset="0"/>
                        <a:buNone/>
                      </a:pPr>
                      <a:r>
                        <a:rPr lang="en-US" altLang="zh-CN" sz="1200" b="0" i="0" u="none" kern="1200" baseline="0" dirty="0" smtClean="0">
                          <a:solidFill>
                            <a:schemeClr val="tx1"/>
                          </a:solidFill>
                          <a:latin typeface="Arial" panose="020B0604020202020204" pitchFamily="34" charset="0"/>
                          <a:ea typeface="+mn-ea"/>
                          <a:cs typeface="Arial" panose="020B0604020202020204" pitchFamily="34" charset="0"/>
                        </a:rPr>
                        <a:t>±135KV，</a:t>
                      </a:r>
                    </a:p>
                    <a:p>
                      <a:pPr marL="0" indent="0" algn="ctr" defTabSz="914400" eaLnBrk="0" fontAlgn="base" latinLnBrk="0" hangingPunct="0">
                        <a:spcBef>
                          <a:spcPct val="0"/>
                        </a:spcBef>
                        <a:spcAft>
                          <a:spcPct val="0"/>
                        </a:spcAft>
                        <a:buFont typeface="Arial" panose="020B0604020202020204" pitchFamily="34" charset="0"/>
                        <a:buNone/>
                      </a:pPr>
                      <a:r>
                        <a:rPr lang="en-US" altLang="zh-CN" sz="1200" b="0" i="0" u="none" kern="1200" baseline="0" dirty="0" smtClean="0">
                          <a:solidFill>
                            <a:schemeClr val="tx1"/>
                          </a:solidFill>
                          <a:latin typeface="Arial" panose="020B0604020202020204" pitchFamily="34" charset="0"/>
                          <a:ea typeface="+mn-ea"/>
                          <a:cs typeface="Arial" panose="020B0604020202020204" pitchFamily="34" charset="0"/>
                        </a:rPr>
                        <a:t>稳定工作8小时无故障打火，</a:t>
                      </a:r>
                    </a:p>
                    <a:p>
                      <a:pPr marL="0" indent="0" algn="ctr" defTabSz="914400" eaLnBrk="0" fontAlgn="base" latinLnBrk="0" hangingPunct="0">
                        <a:spcBef>
                          <a:spcPct val="0"/>
                        </a:spcBef>
                        <a:spcAft>
                          <a:spcPct val="0"/>
                        </a:spcAft>
                        <a:buFont typeface="Arial" panose="020B0604020202020204" pitchFamily="34" charset="0"/>
                        <a:buNone/>
                      </a:pPr>
                      <a:r>
                        <a:rPr lang="en-US" altLang="zh-CN" sz="1200" b="0" i="0" u="none" kern="1200" baseline="0" dirty="0" smtClean="0">
                          <a:solidFill>
                            <a:schemeClr val="tx1"/>
                          </a:solidFill>
                          <a:latin typeface="Arial" panose="020B0604020202020204" pitchFamily="34" charset="0"/>
                          <a:ea typeface="+mn-ea"/>
                          <a:cs typeface="Arial" panose="020B0604020202020204" pitchFamily="34" charset="0"/>
                        </a:rPr>
                        <a:t>真空度≤5x10-8Pa</a:t>
                      </a:r>
                      <a:endParaRPr lang="en-US" altLang="en-US" sz="1200" b="0" i="0" u="none" kern="1200" baseline="0" dirty="0">
                        <a:solidFill>
                          <a:schemeClr val="tx1"/>
                        </a:solidFill>
                        <a:latin typeface="Arial" panose="020B0604020202020204" pitchFamily="34" charset="0"/>
                        <a:ea typeface="+mn-ea"/>
                        <a:cs typeface="Arial" panose="020B0604020202020204" pitchFamily="3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zh-CN" altLang="en-US" sz="1200" b="0" dirty="0" smtClean="0">
                          <a:solidFill>
                            <a:srgbClr val="3333FF"/>
                          </a:solidFill>
                          <a:latin typeface="Arial" panose="020B0604020202020204" pitchFamily="34" charset="0"/>
                          <a:ea typeface="Times New Roman" panose="02020603050405020304" charset="0"/>
                          <a:cs typeface="Arial" panose="020B0604020202020204" pitchFamily="34" charset="0"/>
                        </a:rPr>
                        <a:t>－</a:t>
                      </a:r>
                      <a:r>
                        <a:rPr lang="en-US" altLang="zh-CN" sz="1200" b="0" dirty="0" smtClean="0">
                          <a:solidFill>
                            <a:srgbClr val="3333FF"/>
                          </a:solidFill>
                          <a:latin typeface="Arial" panose="020B0604020202020204" pitchFamily="34" charset="0"/>
                          <a:ea typeface="Times New Roman" panose="02020603050405020304" charset="0"/>
                          <a:cs typeface="Arial" panose="020B0604020202020204" pitchFamily="34" charset="0"/>
                        </a:rPr>
                        <a:t>108KV</a:t>
                      </a:r>
                    </a:p>
                    <a:p>
                      <a:pPr algn="ctr">
                        <a:buNone/>
                      </a:pPr>
                      <a:r>
                        <a:rPr lang="zh-CN" altLang="en-US" sz="1200" b="0" dirty="0" smtClean="0">
                          <a:solidFill>
                            <a:srgbClr val="3333FF"/>
                          </a:solidFill>
                          <a:latin typeface="Arial" panose="020B0604020202020204" pitchFamily="34" charset="0"/>
                          <a:ea typeface="Times New Roman" panose="02020603050405020304" charset="0"/>
                          <a:cs typeface="Arial" panose="020B0604020202020204" pitchFamily="34" charset="0"/>
                        </a:rPr>
                        <a:t>＋</a:t>
                      </a:r>
                      <a:r>
                        <a:rPr lang="en-US" altLang="zh-CN" sz="1200" b="0" dirty="0" smtClean="0">
                          <a:solidFill>
                            <a:srgbClr val="3333FF"/>
                          </a:solidFill>
                          <a:latin typeface="Arial" panose="020B0604020202020204" pitchFamily="34" charset="0"/>
                          <a:ea typeface="Times New Roman" panose="02020603050405020304" charset="0"/>
                          <a:cs typeface="Arial" panose="020B0604020202020204" pitchFamily="34" charset="0"/>
                        </a:rPr>
                        <a:t>97.6KV</a:t>
                      </a:r>
                      <a:endParaRPr lang="en-US" altLang="en-US" sz="1200" b="0" dirty="0">
                        <a:solidFill>
                          <a:srgbClr val="3333FF"/>
                        </a:solidFill>
                        <a:latin typeface="Arial" panose="020B0604020202020204" pitchFamily="34" charset="0"/>
                        <a:ea typeface="Times New Roman" panose="02020603050405020304" charset="0"/>
                        <a:cs typeface="Arial" panose="020B0604020202020204" pitchFamily="3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15" name="图片 14" descr="C:\Users\12914\Desktop\81662690f7f621a8877d339e865babd.jpg"/>
          <p:cNvPicPr>
            <a:picLocks noChangeAspect="1"/>
          </p:cNvPicPr>
          <p:nvPr/>
        </p:nvPicPr>
        <p:blipFill rotWithShape="1">
          <a:blip r:embed="rId6" cstate="print">
            <a:extLst>
              <a:ext uri="{28A0092B-C50C-407E-A947-70E740481C1C}">
                <a14:useLocalDpi xmlns:a14="http://schemas.microsoft.com/office/drawing/2010/main" val="0"/>
              </a:ext>
            </a:extLst>
          </a:blip>
          <a:srcRect t="30888"/>
          <a:stretch/>
        </p:blipFill>
        <p:spPr bwMode="auto">
          <a:xfrm>
            <a:off x="6860938" y="4322529"/>
            <a:ext cx="5283062" cy="23817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649499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21" name="Object 5"/>
          <p:cNvGraphicFramePr>
            <a:graphicFrameLocks noChangeAspect="1"/>
          </p:cNvGraphicFramePr>
          <p:nvPr/>
        </p:nvGraphicFramePr>
        <p:xfrm>
          <a:off x="5842000" y="2120900"/>
          <a:ext cx="914400" cy="179388"/>
        </p:xfrm>
        <a:graphic>
          <a:graphicData uri="http://schemas.openxmlformats.org/presentationml/2006/ole">
            <mc:AlternateContent xmlns:mc="http://schemas.openxmlformats.org/markup-compatibility/2006">
              <mc:Choice xmlns:v="urn:schemas-microsoft-com:vml" Requires="v">
                <p:oleObj spid="_x0000_s13454" name="Equation" r:id="rId4" imgW="428207" imgH="666100" progId="">
                  <p:embed/>
                </p:oleObj>
              </mc:Choice>
              <mc:Fallback>
                <p:oleObj name="Equation" r:id="rId4" imgW="428207" imgH="666100" progId="">
                  <p:embed/>
                  <p:pic>
                    <p:nvPicPr>
                      <p:cNvPr id="92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22" name="Object 6"/>
          <p:cNvGraphicFramePr>
            <a:graphicFrameLocks noChangeAspect="1"/>
          </p:cNvGraphicFramePr>
          <p:nvPr/>
        </p:nvGraphicFramePr>
        <p:xfrm>
          <a:off x="5591175" y="2133600"/>
          <a:ext cx="914400" cy="179388"/>
        </p:xfrm>
        <a:graphic>
          <a:graphicData uri="http://schemas.openxmlformats.org/presentationml/2006/ole">
            <mc:AlternateContent xmlns:mc="http://schemas.openxmlformats.org/markup-compatibility/2006">
              <mc:Choice xmlns:v="urn:schemas-microsoft-com:vml" Requires="v">
                <p:oleObj spid="_x0000_s13455" name="Equation" r:id="rId6" imgW="428207" imgH="666100" progId="">
                  <p:embed/>
                </p:oleObj>
              </mc:Choice>
              <mc:Fallback>
                <p:oleObj name="Equation" r:id="rId6" imgW="428207" imgH="666100" progId="">
                  <p:embed/>
                  <p:pic>
                    <p:nvPicPr>
                      <p:cNvPr id="922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1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标题 1"/>
          <p:cNvSpPr txBox="1">
            <a:spLocks/>
          </p:cNvSpPr>
          <p:nvPr/>
        </p:nvSpPr>
        <p:spPr bwMode="auto">
          <a:xfrm>
            <a:off x="1884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marL="0" lvl="1" eaLnBrk="1" hangingPunct="1">
              <a:buClr>
                <a:srgbClr val="FF0000"/>
              </a:buClr>
              <a:buSzPct val="80000"/>
              <a:defRPr/>
            </a:pPr>
            <a:endParaRPr lang="en-US" altLang="zh-CN" sz="2400" b="1" dirty="0">
              <a:latin typeface="Times New Roman" pitchFamily="18" charset="0"/>
              <a:cs typeface="Times New Roman" pitchFamily="18" charset="0"/>
            </a:endParaRPr>
          </a:p>
        </p:txBody>
      </p:sp>
      <p:sp>
        <p:nvSpPr>
          <p:cNvPr id="25" name="内容占位符 2"/>
          <p:cNvSpPr txBox="1">
            <a:spLocks/>
          </p:cNvSpPr>
          <p:nvPr/>
        </p:nvSpPr>
        <p:spPr>
          <a:xfrm>
            <a:off x="5182371" y="2875372"/>
            <a:ext cx="8280000" cy="612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spcBef>
                <a:spcPts val="600"/>
              </a:spcBef>
              <a:spcAft>
                <a:spcPts val="600"/>
              </a:spcAft>
              <a:buClr>
                <a:srgbClr val="FF0000"/>
              </a:buClr>
              <a:buSzPct val="80000"/>
              <a:buNone/>
              <a:defRPr/>
            </a:pPr>
            <a:endParaRPr lang="en-US" altLang="zh-CN" sz="1800" dirty="0">
              <a:latin typeface="Times New Roman" panose="02020603050405020304" pitchFamily="18" charset="0"/>
              <a:cs typeface="Times New Roman" panose="02020603050405020304"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latin typeface="Times New Roman" pitchFamily="18" charset="0"/>
            </a:endParaRPr>
          </a:p>
          <a:p>
            <a:pPr marL="0" indent="0" eaLnBrk="1" hangingPunct="1">
              <a:buClr>
                <a:srgbClr val="FF0000"/>
              </a:buClr>
              <a:buSzPct val="80000"/>
              <a:buNone/>
              <a:defRPr/>
            </a:pPr>
            <a:endParaRPr lang="en-GB" altLang="zh-CN" sz="1800" dirty="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a:latin typeface="Times New Roman" pitchFamily="18" charset="0"/>
            </a:endParaRPr>
          </a:p>
          <a:p>
            <a:pPr marL="609600" indent="-609600" eaLnBrk="1" hangingPunct="1">
              <a:buNone/>
              <a:defRPr/>
            </a:pPr>
            <a:endParaRPr lang="zh-CN" altLang="en-US" sz="1800" dirty="0">
              <a:latin typeface="Times New Roman" pitchFamily="18" charset="0"/>
            </a:endParaRPr>
          </a:p>
        </p:txBody>
      </p:sp>
      <p:graphicFrame>
        <p:nvGraphicFramePr>
          <p:cNvPr id="26" name="Object 5"/>
          <p:cNvGraphicFramePr>
            <a:graphicFrameLocks noChangeAspect="1"/>
          </p:cNvGraphicFramePr>
          <p:nvPr/>
        </p:nvGraphicFramePr>
        <p:xfrm>
          <a:off x="5842000" y="2120900"/>
          <a:ext cx="914400" cy="179388"/>
        </p:xfrm>
        <a:graphic>
          <a:graphicData uri="http://schemas.openxmlformats.org/presentationml/2006/ole">
            <mc:AlternateContent xmlns:mc="http://schemas.openxmlformats.org/markup-compatibility/2006">
              <mc:Choice xmlns:v="urn:schemas-microsoft-com:vml" Requires="v">
                <p:oleObj spid="_x0000_s13456" name="Equation" r:id="rId8" imgW="428207" imgH="666100" progId="">
                  <p:embed/>
                </p:oleObj>
              </mc:Choice>
              <mc:Fallback>
                <p:oleObj name="Equation" r:id="rId8" imgW="428207" imgH="666100" progId="">
                  <p:embed/>
                  <p:pic>
                    <p:nvPicPr>
                      <p:cNvPr id="2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6"/>
          <p:cNvGraphicFramePr>
            <a:graphicFrameLocks noChangeAspect="1"/>
          </p:cNvGraphicFramePr>
          <p:nvPr/>
        </p:nvGraphicFramePr>
        <p:xfrm>
          <a:off x="5591175" y="2133600"/>
          <a:ext cx="914400" cy="179388"/>
        </p:xfrm>
        <a:graphic>
          <a:graphicData uri="http://schemas.openxmlformats.org/presentationml/2006/ole">
            <mc:AlternateContent xmlns:mc="http://schemas.openxmlformats.org/markup-compatibility/2006">
              <mc:Choice xmlns:v="urn:schemas-microsoft-com:vml" Requires="v">
                <p:oleObj spid="_x0000_s13457" name="Equation" r:id="rId9" imgW="428207" imgH="666100" progId="">
                  <p:embed/>
                </p:oleObj>
              </mc:Choice>
              <mc:Fallback>
                <p:oleObj name="Equation" r:id="rId9" imgW="428207" imgH="666100" progId="">
                  <p:embed/>
                  <p:pic>
                    <p:nvPicPr>
                      <p:cNvPr id="2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1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标题 1"/>
          <p:cNvSpPr>
            <a:spLocks noGrp="1"/>
          </p:cNvSpPr>
          <p:nvPr>
            <p:ph type="title"/>
          </p:nvPr>
        </p:nvSpPr>
        <p:spPr/>
        <p:txBody>
          <a:bodyPr>
            <a:normAutofit/>
          </a:bodyPr>
          <a:lstStyle/>
          <a:p>
            <a:r>
              <a:rPr lang="en-US" altLang="zh-CN" sz="3200" dirty="0">
                <a:latin typeface="Arial" panose="020B0604020202020204" pitchFamily="34" charset="0"/>
                <a:ea typeface="华文楷体"/>
                <a:cs typeface="Arial" panose="020B0604020202020204" pitchFamily="34" charset="0"/>
              </a:rPr>
              <a:t>Next stage working plan</a:t>
            </a:r>
            <a:endParaRPr lang="zh-CN" altLang="en-US" sz="32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p:txBody>
          <a:bodyPr>
            <a:normAutofit/>
          </a:bodyPr>
          <a:lstStyle/>
          <a:p>
            <a:pPr marL="360000" indent="-360000">
              <a:spcBef>
                <a:spcPts val="300"/>
              </a:spcBef>
            </a:pPr>
            <a:r>
              <a:rPr lang="en-US" altLang="zh-CN" sz="2000" dirty="0" smtClean="0">
                <a:latin typeface="Arial" panose="020B0604020202020204" pitchFamily="34" charset="0"/>
                <a:cs typeface="Arial" panose="020B0604020202020204" pitchFamily="34" charset="0"/>
              </a:rPr>
              <a:t>The electrostatic separator will be further experimented with high voltage, and the cooling system and high order mode absorption will be optimized.</a:t>
            </a:r>
          </a:p>
          <a:p>
            <a:pPr marL="360000" indent="-360000">
              <a:spcBef>
                <a:spcPts val="300"/>
              </a:spcBef>
            </a:pPr>
            <a:r>
              <a:rPr lang="en-US" altLang="zh-CN" sz="2000" dirty="0" smtClean="0">
                <a:latin typeface="Arial" panose="020B0604020202020204" pitchFamily="34" charset="0"/>
                <a:cs typeface="Arial" panose="020B0604020202020204" pitchFamily="34" charset="0"/>
              </a:rPr>
              <a:t>Finally</a:t>
            </a:r>
            <a:r>
              <a:rPr lang="en-US" altLang="zh-CN" sz="2000" dirty="0">
                <a:latin typeface="Arial" panose="020B0604020202020204" pitchFamily="34" charset="0"/>
                <a:cs typeface="Arial" panose="020B0604020202020204" pitchFamily="34" charset="0"/>
              </a:rPr>
              <a:t>, finishing high voltage testing of the prototype, to achieve the final indicators. </a:t>
            </a:r>
          </a:p>
          <a:p>
            <a:endParaRPr lang="zh-CN"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83535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77860"/>
            <a:ext cx="12147733" cy="714850"/>
          </a:xfrm>
        </p:spPr>
        <p:txBody>
          <a:bodyPr>
            <a:normAutofit fontScale="90000"/>
          </a:bodyPr>
          <a:lstStyle/>
          <a:p>
            <a:r>
              <a:rPr lang="en-US" altLang="zh-CN" dirty="0">
                <a:solidFill>
                  <a:srgbClr val="FF0000"/>
                </a:solidFill>
              </a:rPr>
              <a:t>Z-pole</a:t>
            </a:r>
            <a:r>
              <a:rPr lang="zh-CN" altLang="en-US" dirty="0">
                <a:solidFill>
                  <a:srgbClr val="FF0000"/>
                </a:solidFill>
              </a:rPr>
              <a:t> </a:t>
            </a:r>
            <a:r>
              <a:rPr lang="en-US" altLang="zh-CN" dirty="0">
                <a:solidFill>
                  <a:srgbClr val="FF0000"/>
                </a:solidFill>
              </a:rPr>
              <a:t>Polarization:</a:t>
            </a:r>
            <a:r>
              <a:rPr lang="zh-CN" altLang="en-US" dirty="0">
                <a:solidFill>
                  <a:srgbClr val="FF0000"/>
                </a:solidFill>
              </a:rPr>
              <a:t>  </a:t>
            </a:r>
            <a:r>
              <a:rPr lang="en-US" altLang="zh-CN" dirty="0">
                <a:solidFill>
                  <a:srgbClr val="FF0000"/>
                </a:solidFill>
              </a:rPr>
              <a:t>Where</a:t>
            </a:r>
            <a:r>
              <a:rPr lang="zh-CN" altLang="en-US" dirty="0">
                <a:solidFill>
                  <a:srgbClr val="FF0000"/>
                </a:solidFill>
              </a:rPr>
              <a:t> </a:t>
            </a:r>
            <a:r>
              <a:rPr lang="en-US" altLang="zh-CN" dirty="0">
                <a:solidFill>
                  <a:srgbClr val="FF0000"/>
                </a:solidFill>
              </a:rPr>
              <a:t>we</a:t>
            </a:r>
            <a:r>
              <a:rPr lang="zh-CN" altLang="en-US" dirty="0">
                <a:solidFill>
                  <a:srgbClr val="FF0000"/>
                </a:solidFill>
              </a:rPr>
              <a:t> </a:t>
            </a:r>
            <a:r>
              <a:rPr lang="en-US" altLang="zh-CN" dirty="0">
                <a:solidFill>
                  <a:srgbClr val="FF0000"/>
                </a:solidFill>
              </a:rPr>
              <a:t>are</a:t>
            </a:r>
            <a:r>
              <a:rPr lang="zh-CN" altLang="en-US" dirty="0">
                <a:solidFill>
                  <a:srgbClr val="FF0000"/>
                </a:solidFill>
              </a:rPr>
              <a:t> </a:t>
            </a:r>
            <a:r>
              <a:rPr lang="en-US" altLang="zh-CN" dirty="0">
                <a:solidFill>
                  <a:srgbClr val="FF0000"/>
                </a:solidFill>
              </a:rPr>
              <a:t>now?</a:t>
            </a:r>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27</a:t>
            </a:fld>
            <a:endParaRPr lang="en-US"/>
          </a:p>
        </p:txBody>
      </p:sp>
      <p:sp>
        <p:nvSpPr>
          <p:cNvPr id="7" name="TextBox 5">
            <a:extLst>
              <a:ext uri="{FF2B5EF4-FFF2-40B4-BE49-F238E27FC236}">
                <a16:creationId xmlns:a16="http://schemas.microsoft.com/office/drawing/2014/main" id="{A34D23FC-8C73-6343-86B9-1A09C643ECE4}"/>
              </a:ext>
            </a:extLst>
          </p:cNvPr>
          <p:cNvSpPr txBox="1"/>
          <p:nvPr/>
        </p:nvSpPr>
        <p:spPr>
          <a:xfrm>
            <a:off x="33200" y="1051491"/>
            <a:ext cx="12158800" cy="2899255"/>
          </a:xfrm>
          <a:prstGeom prst="rect">
            <a:avLst/>
          </a:prstGeom>
          <a:noFill/>
        </p:spPr>
        <p:txBody>
          <a:bodyPr wrap="square" rtlCol="0">
            <a:spAutoFit/>
          </a:bodyPr>
          <a:lstStyle/>
          <a:p>
            <a:pPr lvl="1" defTabSz="457200">
              <a:spcBef>
                <a:spcPct val="20000"/>
              </a:spcBef>
            </a:pPr>
            <a:r>
              <a:rPr lang="en-US" altLang="zh-CN" sz="2400" b="1" u="sng" dirty="0"/>
              <a:t>Final</a:t>
            </a:r>
            <a:r>
              <a:rPr lang="zh-CN" altLang="en-US" sz="2400" b="1" u="sng" dirty="0"/>
              <a:t> </a:t>
            </a:r>
            <a:r>
              <a:rPr lang="en-US" altLang="zh-CN" sz="2400" b="1" u="sng" dirty="0"/>
              <a:t>indicators</a:t>
            </a:r>
            <a:r>
              <a:rPr lang="zh-CN" altLang="en-US" sz="2400" b="1" u="sng" dirty="0"/>
              <a:t> </a:t>
            </a:r>
            <a:endParaRPr lang="en-HK" altLang="zh-CN" sz="2400" b="1" u="sng" dirty="0"/>
          </a:p>
          <a:p>
            <a:pPr marL="742950" lvl="1" indent="-285750" defTabSz="457200">
              <a:spcBef>
                <a:spcPct val="20000"/>
              </a:spcBef>
              <a:buFont typeface="Arial"/>
              <a:buChar char="–"/>
            </a:pPr>
            <a:r>
              <a:rPr lang="en-US" altLang="zh-CN" sz="2000" dirty="0"/>
              <a:t>Study</a:t>
            </a:r>
            <a:r>
              <a:rPr lang="zh-CN" altLang="en-US" sz="2000" dirty="0"/>
              <a:t> </a:t>
            </a:r>
            <a:r>
              <a:rPr lang="en-US" altLang="zh-CN" sz="2000" dirty="0"/>
              <a:t>and</a:t>
            </a:r>
            <a:r>
              <a:rPr lang="zh-CN" altLang="en-US" sz="2000" dirty="0"/>
              <a:t> </a:t>
            </a:r>
            <a:r>
              <a:rPr lang="en-US" altLang="zh-CN" sz="2000" dirty="0"/>
              <a:t>design</a:t>
            </a:r>
            <a:r>
              <a:rPr lang="zh-CN" altLang="en-US" sz="2000" dirty="0"/>
              <a:t> </a:t>
            </a:r>
            <a:r>
              <a:rPr lang="en-US" altLang="zh-CN" sz="2000" dirty="0"/>
              <a:t>polarized</a:t>
            </a:r>
            <a:r>
              <a:rPr lang="zh-CN" altLang="en-US" sz="2000" dirty="0"/>
              <a:t> </a:t>
            </a:r>
            <a:r>
              <a:rPr lang="en-US" altLang="zh-CN" sz="2000" dirty="0"/>
              <a:t>colliding</a:t>
            </a:r>
            <a:r>
              <a:rPr lang="zh-CN" altLang="en-US" sz="2000" dirty="0"/>
              <a:t> </a:t>
            </a:r>
            <a:r>
              <a:rPr lang="en-US" altLang="zh-CN" sz="2000" dirty="0"/>
              <a:t>beams,</a:t>
            </a:r>
            <a:r>
              <a:rPr lang="zh-CN" altLang="en-US" sz="2000" dirty="0"/>
              <a:t> </a:t>
            </a:r>
            <a:r>
              <a:rPr lang="en-US" altLang="zh-CN" sz="2000" dirty="0"/>
              <a:t>beam</a:t>
            </a:r>
            <a:r>
              <a:rPr lang="zh-CN" altLang="en-US" sz="2000" dirty="0"/>
              <a:t> </a:t>
            </a:r>
            <a:r>
              <a:rPr lang="en-US" altLang="zh-CN" sz="2000" dirty="0"/>
              <a:t>polarization</a:t>
            </a:r>
            <a:r>
              <a:rPr lang="zh-CN" altLang="en-US" sz="2000" dirty="0"/>
              <a:t> </a:t>
            </a:r>
            <a:r>
              <a:rPr lang="en-US" altLang="zh-CN" sz="2000" dirty="0"/>
              <a:t>&gt;</a:t>
            </a:r>
            <a:r>
              <a:rPr lang="zh-CN" altLang="en-US" sz="2000" dirty="0"/>
              <a:t> </a:t>
            </a:r>
            <a:r>
              <a:rPr lang="en-US" altLang="zh-CN" sz="2000" dirty="0"/>
              <a:t>50%,</a:t>
            </a:r>
            <a:r>
              <a:rPr lang="zh-CN" altLang="en-US" sz="2000" dirty="0"/>
              <a:t> </a:t>
            </a:r>
            <a:r>
              <a:rPr lang="en-US" altLang="zh-CN" sz="2000" dirty="0"/>
              <a:t>beam</a:t>
            </a:r>
            <a:r>
              <a:rPr lang="zh-CN" altLang="en-US" sz="2000" dirty="0"/>
              <a:t> </a:t>
            </a:r>
            <a:r>
              <a:rPr lang="en-US" altLang="zh-CN" sz="2000" dirty="0"/>
              <a:t>lifetime</a:t>
            </a:r>
            <a:r>
              <a:rPr lang="zh-CN" altLang="en-US" sz="2000" dirty="0"/>
              <a:t> </a:t>
            </a:r>
            <a:r>
              <a:rPr lang="en-US" altLang="zh-CN" sz="2000" dirty="0"/>
              <a:t>&gt;</a:t>
            </a:r>
            <a:r>
              <a:rPr lang="zh-CN" altLang="en-US" sz="2000" dirty="0"/>
              <a:t> </a:t>
            </a:r>
            <a:r>
              <a:rPr lang="en-US" altLang="zh-CN" sz="2000" dirty="0"/>
              <a:t>60</a:t>
            </a:r>
            <a:r>
              <a:rPr lang="zh-CN" altLang="en-US" sz="2000" dirty="0"/>
              <a:t> </a:t>
            </a:r>
            <a:r>
              <a:rPr lang="en-US" altLang="zh-CN" sz="2000" dirty="0"/>
              <a:t>min.</a:t>
            </a:r>
            <a:endParaRPr lang="en-US" altLang="zh-CN" sz="2000" b="1" u="sng" dirty="0"/>
          </a:p>
          <a:p>
            <a:pPr lvl="1" defTabSz="457200">
              <a:spcBef>
                <a:spcPct val="20000"/>
              </a:spcBef>
            </a:pPr>
            <a:r>
              <a:rPr lang="en-US" altLang="zh-CN" sz="2400" b="1" u="sng" dirty="0"/>
              <a:t>After</a:t>
            </a:r>
            <a:r>
              <a:rPr lang="zh-CN" altLang="en-US" sz="2400" b="1" u="sng" dirty="0"/>
              <a:t> </a:t>
            </a:r>
            <a:r>
              <a:rPr lang="en-US" altLang="zh-CN" sz="2400" b="1" u="sng" dirty="0"/>
              <a:t>mid-term</a:t>
            </a:r>
            <a:r>
              <a:rPr lang="zh-CN" altLang="en-US" sz="2400" b="1" u="sng" dirty="0"/>
              <a:t> </a:t>
            </a:r>
            <a:r>
              <a:rPr lang="en-US" altLang="zh-CN" sz="2400" b="1" u="sng" dirty="0"/>
              <a:t>review,</a:t>
            </a:r>
            <a:r>
              <a:rPr lang="zh-CN" altLang="en-US" sz="2400" b="1" u="sng" dirty="0"/>
              <a:t> </a:t>
            </a:r>
            <a:r>
              <a:rPr lang="en-US" altLang="zh-CN" sz="2400" b="1" u="sng" dirty="0"/>
              <a:t>we</a:t>
            </a:r>
            <a:r>
              <a:rPr lang="zh-CN" altLang="en-US" sz="2400" b="1" u="sng" dirty="0"/>
              <a:t> </a:t>
            </a:r>
            <a:r>
              <a:rPr lang="en-US" altLang="zh-CN" sz="2400" b="1" u="sng" dirty="0"/>
              <a:t>are</a:t>
            </a:r>
            <a:r>
              <a:rPr lang="zh-CN" altLang="en-US" sz="2400" b="1" u="sng" dirty="0"/>
              <a:t> </a:t>
            </a:r>
            <a:r>
              <a:rPr lang="en-US" altLang="zh-CN" sz="2400" b="1" u="sng" dirty="0"/>
              <a:t>focusing</a:t>
            </a:r>
            <a:r>
              <a:rPr lang="zh-CN" altLang="en-US" sz="2400" b="1" u="sng" dirty="0"/>
              <a:t> </a:t>
            </a:r>
            <a:r>
              <a:rPr lang="en-US" altLang="zh-CN" sz="2400" b="1" u="sng" dirty="0"/>
              <a:t>on</a:t>
            </a:r>
            <a:r>
              <a:rPr lang="zh-CN" altLang="en-US" sz="2400" b="1" u="sng" dirty="0"/>
              <a:t>  </a:t>
            </a:r>
            <a:endParaRPr lang="en-US" altLang="zh-CN" sz="2400" b="1" u="sng" dirty="0"/>
          </a:p>
          <a:p>
            <a:pPr marL="742950" lvl="1" indent="-285750" defTabSz="457200">
              <a:spcBef>
                <a:spcPct val="20000"/>
              </a:spcBef>
              <a:buFont typeface="Arial"/>
              <a:buChar char="–"/>
            </a:pPr>
            <a:r>
              <a:rPr lang="en-US" altLang="zh-CN" sz="2000" dirty="0">
                <a:solidFill>
                  <a:srgbClr val="00B050"/>
                </a:solidFill>
              </a:rPr>
              <a:t>Extensive</a:t>
            </a:r>
            <a:r>
              <a:rPr lang="zh-CN" altLang="en-US" sz="2000" dirty="0">
                <a:solidFill>
                  <a:srgbClr val="00B050"/>
                </a:solidFill>
              </a:rPr>
              <a:t> </a:t>
            </a:r>
            <a:r>
              <a:rPr lang="en-US" altLang="zh-CN" sz="2000" dirty="0">
                <a:solidFill>
                  <a:srgbClr val="00B050"/>
                </a:solidFill>
              </a:rPr>
              <a:t>simulations</a:t>
            </a:r>
            <a:r>
              <a:rPr lang="zh-CN" altLang="en-US" sz="2000" dirty="0">
                <a:solidFill>
                  <a:srgbClr val="00B050"/>
                </a:solidFill>
              </a:rPr>
              <a:t> </a:t>
            </a:r>
            <a:r>
              <a:rPr lang="en-US" altLang="zh-CN" sz="2000" dirty="0">
                <a:solidFill>
                  <a:srgbClr val="00B050"/>
                </a:solidFill>
              </a:rPr>
              <a:t>of</a:t>
            </a:r>
            <a:r>
              <a:rPr lang="zh-CN" altLang="en-US" sz="2000" dirty="0">
                <a:solidFill>
                  <a:srgbClr val="00B050"/>
                </a:solidFill>
              </a:rPr>
              <a:t> </a:t>
            </a:r>
            <a:r>
              <a:rPr lang="en-US" altLang="zh-CN" sz="2000" dirty="0">
                <a:solidFill>
                  <a:srgbClr val="00B050"/>
                </a:solidFill>
              </a:rPr>
              <a:t>the</a:t>
            </a:r>
            <a:r>
              <a:rPr lang="zh-CN" altLang="en-US" sz="2000" dirty="0">
                <a:solidFill>
                  <a:srgbClr val="00B050"/>
                </a:solidFill>
              </a:rPr>
              <a:t> </a:t>
            </a:r>
            <a:r>
              <a:rPr lang="en-US" altLang="zh-CN" sz="2000" dirty="0">
                <a:solidFill>
                  <a:srgbClr val="00B050"/>
                </a:solidFill>
              </a:rPr>
              <a:t>equilibrium</a:t>
            </a:r>
            <a:r>
              <a:rPr lang="zh-CN" altLang="en-US" sz="2000" dirty="0">
                <a:solidFill>
                  <a:srgbClr val="00B050"/>
                </a:solidFill>
              </a:rPr>
              <a:t> </a:t>
            </a:r>
            <a:r>
              <a:rPr lang="en-US" altLang="zh-CN" sz="2000" dirty="0">
                <a:solidFill>
                  <a:srgbClr val="00B050"/>
                </a:solidFill>
              </a:rPr>
              <a:t>beam</a:t>
            </a:r>
            <a:r>
              <a:rPr lang="zh-CN" altLang="en-US" sz="2000" dirty="0">
                <a:solidFill>
                  <a:srgbClr val="00B050"/>
                </a:solidFill>
              </a:rPr>
              <a:t> </a:t>
            </a:r>
            <a:r>
              <a:rPr lang="en-US" altLang="zh-CN" sz="2000" dirty="0">
                <a:solidFill>
                  <a:srgbClr val="00B050"/>
                </a:solidFill>
              </a:rPr>
              <a:t>polarization</a:t>
            </a:r>
            <a:r>
              <a:rPr lang="zh-CN" altLang="en-US" sz="2000" dirty="0">
                <a:solidFill>
                  <a:srgbClr val="00B050"/>
                </a:solidFill>
              </a:rPr>
              <a:t> </a:t>
            </a:r>
            <a:r>
              <a:rPr lang="en-US" altLang="zh-CN" sz="2000" dirty="0">
                <a:solidFill>
                  <a:srgbClr val="00B050"/>
                </a:solidFill>
              </a:rPr>
              <a:t>at</a:t>
            </a:r>
            <a:r>
              <a:rPr lang="zh-CN" altLang="en-US" sz="2000" dirty="0">
                <a:solidFill>
                  <a:srgbClr val="00B050"/>
                </a:solidFill>
              </a:rPr>
              <a:t> </a:t>
            </a:r>
            <a:r>
              <a:rPr lang="en-US" altLang="zh-CN" sz="2000" dirty="0">
                <a:solidFill>
                  <a:srgbClr val="00B050"/>
                </a:solidFill>
              </a:rPr>
              <a:t>Z-pole</a:t>
            </a:r>
            <a:r>
              <a:rPr lang="zh-CN" altLang="en-US" sz="2000" dirty="0">
                <a:solidFill>
                  <a:srgbClr val="00B050"/>
                </a:solidFill>
              </a:rPr>
              <a:t> </a:t>
            </a:r>
            <a:r>
              <a:rPr lang="en-US" altLang="zh-CN" sz="2000" dirty="0">
                <a:solidFill>
                  <a:srgbClr val="00B050"/>
                </a:solidFill>
              </a:rPr>
              <a:t>and</a:t>
            </a:r>
            <a:r>
              <a:rPr lang="zh-CN" altLang="en-US" sz="2000" dirty="0">
                <a:solidFill>
                  <a:srgbClr val="00B050"/>
                </a:solidFill>
              </a:rPr>
              <a:t> </a:t>
            </a:r>
            <a:r>
              <a:rPr lang="en-US" altLang="zh-CN" sz="2000" dirty="0">
                <a:solidFill>
                  <a:srgbClr val="00B050"/>
                </a:solidFill>
              </a:rPr>
              <a:t>beyond</a:t>
            </a:r>
            <a:endParaRPr lang="en-HK" altLang="zh-CN" sz="2000" dirty="0">
              <a:solidFill>
                <a:srgbClr val="00B050"/>
              </a:solidFill>
            </a:endParaRPr>
          </a:p>
          <a:p>
            <a:pPr marL="742950" lvl="1" indent="-285750" defTabSz="457200">
              <a:spcBef>
                <a:spcPct val="20000"/>
              </a:spcBef>
              <a:buFont typeface="Arial"/>
              <a:buChar char="–"/>
            </a:pPr>
            <a:r>
              <a:rPr lang="en-US" altLang="zh-CN" sz="2000" dirty="0">
                <a:solidFill>
                  <a:srgbClr val="00B050"/>
                </a:solidFill>
              </a:rPr>
              <a:t>Design</a:t>
            </a:r>
            <a:r>
              <a:rPr lang="zh-CN" altLang="en-US" sz="2000" dirty="0">
                <a:solidFill>
                  <a:srgbClr val="00B050"/>
                </a:solidFill>
              </a:rPr>
              <a:t> </a:t>
            </a:r>
            <a:r>
              <a:rPr lang="en-US" altLang="zh-CN" sz="2000" dirty="0">
                <a:solidFill>
                  <a:srgbClr val="00B050"/>
                </a:solidFill>
              </a:rPr>
              <a:t>and</a:t>
            </a:r>
            <a:r>
              <a:rPr lang="zh-CN" altLang="en-US" sz="2000" dirty="0">
                <a:solidFill>
                  <a:srgbClr val="00B050"/>
                </a:solidFill>
              </a:rPr>
              <a:t> </a:t>
            </a:r>
            <a:r>
              <a:rPr lang="en-US" altLang="zh-CN" sz="2000" dirty="0">
                <a:solidFill>
                  <a:srgbClr val="00B050"/>
                </a:solidFill>
              </a:rPr>
              <a:t>optimization</a:t>
            </a:r>
            <a:r>
              <a:rPr lang="zh-CN" altLang="en-US" sz="2000" dirty="0">
                <a:solidFill>
                  <a:srgbClr val="00B050"/>
                </a:solidFill>
              </a:rPr>
              <a:t> </a:t>
            </a:r>
            <a:r>
              <a:rPr lang="en-US" altLang="zh-CN" sz="2000" dirty="0">
                <a:solidFill>
                  <a:srgbClr val="00B050"/>
                </a:solidFill>
              </a:rPr>
              <a:t>of</a:t>
            </a:r>
            <a:r>
              <a:rPr lang="zh-CN" altLang="en-US" sz="2000" dirty="0">
                <a:solidFill>
                  <a:srgbClr val="00B050"/>
                </a:solidFill>
              </a:rPr>
              <a:t> </a:t>
            </a:r>
            <a:r>
              <a:rPr lang="en-US" altLang="zh-CN" sz="2000" dirty="0">
                <a:solidFill>
                  <a:srgbClr val="00B050"/>
                </a:solidFill>
              </a:rPr>
              <a:t>spin</a:t>
            </a:r>
            <a:r>
              <a:rPr lang="zh-CN" altLang="en-US" sz="2000" dirty="0">
                <a:solidFill>
                  <a:srgbClr val="00B050"/>
                </a:solidFill>
              </a:rPr>
              <a:t> </a:t>
            </a:r>
            <a:r>
              <a:rPr lang="en-US" altLang="zh-CN" sz="2000" dirty="0">
                <a:solidFill>
                  <a:srgbClr val="00B050"/>
                </a:solidFill>
              </a:rPr>
              <a:t>rotators</a:t>
            </a:r>
            <a:r>
              <a:rPr lang="zh-CN" altLang="en-US" sz="2000" dirty="0">
                <a:solidFill>
                  <a:srgbClr val="00B050"/>
                </a:solidFill>
              </a:rPr>
              <a:t> </a:t>
            </a:r>
            <a:r>
              <a:rPr lang="en-US" altLang="zh-CN" sz="2000" dirty="0">
                <a:solidFill>
                  <a:srgbClr val="00B050"/>
                </a:solidFill>
              </a:rPr>
              <a:t>in</a:t>
            </a:r>
            <a:r>
              <a:rPr lang="zh-CN" altLang="en-US" sz="2000" dirty="0">
                <a:solidFill>
                  <a:srgbClr val="00B050"/>
                </a:solidFill>
              </a:rPr>
              <a:t> </a:t>
            </a:r>
            <a:r>
              <a:rPr lang="en-US" altLang="zh-CN" sz="2000" dirty="0">
                <a:solidFill>
                  <a:srgbClr val="00B050"/>
                </a:solidFill>
              </a:rPr>
              <a:t>the</a:t>
            </a:r>
            <a:r>
              <a:rPr lang="zh-CN" altLang="en-US" sz="2000" dirty="0">
                <a:solidFill>
                  <a:srgbClr val="00B050"/>
                </a:solidFill>
              </a:rPr>
              <a:t> </a:t>
            </a:r>
            <a:r>
              <a:rPr lang="en-US" altLang="zh-CN" sz="2000" dirty="0">
                <a:solidFill>
                  <a:srgbClr val="00B050"/>
                </a:solidFill>
              </a:rPr>
              <a:t>collider</a:t>
            </a:r>
            <a:r>
              <a:rPr lang="zh-CN" altLang="en-US" sz="2000" dirty="0">
                <a:solidFill>
                  <a:srgbClr val="00B050"/>
                </a:solidFill>
              </a:rPr>
              <a:t> </a:t>
            </a:r>
            <a:r>
              <a:rPr lang="en-US" altLang="zh-CN" sz="2000" dirty="0">
                <a:solidFill>
                  <a:srgbClr val="00B050"/>
                </a:solidFill>
              </a:rPr>
              <a:t>rings</a:t>
            </a:r>
            <a:r>
              <a:rPr lang="zh-CN" altLang="en-US" sz="2000" dirty="0">
                <a:solidFill>
                  <a:srgbClr val="00B050"/>
                </a:solidFill>
              </a:rPr>
              <a:t> </a:t>
            </a:r>
            <a:r>
              <a:rPr lang="en-US" altLang="zh-CN" sz="2000" dirty="0"/>
              <a:t>(</a:t>
            </a:r>
            <a:r>
              <a:rPr lang="en-US" altLang="zh-CN" sz="2000" dirty="0">
                <a:solidFill>
                  <a:srgbClr val="FF0000"/>
                </a:solidFill>
              </a:rPr>
              <a:t>till</a:t>
            </a:r>
            <a:r>
              <a:rPr lang="zh-CN" altLang="en-US" sz="2000" dirty="0">
                <a:solidFill>
                  <a:srgbClr val="FF0000"/>
                </a:solidFill>
              </a:rPr>
              <a:t> </a:t>
            </a:r>
            <a:r>
              <a:rPr lang="en-US" altLang="zh-CN" sz="2000" dirty="0">
                <a:solidFill>
                  <a:srgbClr val="FF0000"/>
                </a:solidFill>
              </a:rPr>
              <a:t>end</a:t>
            </a:r>
            <a:r>
              <a:rPr lang="zh-CN" altLang="en-US" sz="2000" dirty="0">
                <a:solidFill>
                  <a:srgbClr val="FF0000"/>
                </a:solidFill>
              </a:rPr>
              <a:t> </a:t>
            </a:r>
            <a:r>
              <a:rPr lang="en-US" altLang="zh-CN" sz="2000" dirty="0">
                <a:solidFill>
                  <a:srgbClr val="FF0000"/>
                </a:solidFill>
              </a:rPr>
              <a:t>of</a:t>
            </a:r>
            <a:r>
              <a:rPr lang="zh-CN" altLang="en-US" sz="2000" dirty="0">
                <a:solidFill>
                  <a:srgbClr val="FF0000"/>
                </a:solidFill>
              </a:rPr>
              <a:t> </a:t>
            </a:r>
            <a:r>
              <a:rPr lang="en-US" altLang="zh-CN" sz="2000" dirty="0">
                <a:solidFill>
                  <a:srgbClr val="FF0000"/>
                </a:solidFill>
              </a:rPr>
              <a:t>2021</a:t>
            </a:r>
            <a:r>
              <a:rPr lang="en-US" altLang="zh-CN" sz="2000" dirty="0"/>
              <a:t>)</a:t>
            </a:r>
          </a:p>
          <a:p>
            <a:pPr marL="742950" lvl="1" indent="-285750" defTabSz="457200">
              <a:spcBef>
                <a:spcPct val="20000"/>
              </a:spcBef>
              <a:buFont typeface="Arial"/>
              <a:buChar char="–"/>
            </a:pPr>
            <a:r>
              <a:rPr lang="en-US" altLang="zh-CN" sz="2000" dirty="0"/>
              <a:t>Design</a:t>
            </a:r>
            <a:r>
              <a:rPr lang="zh-CN" altLang="en-US" sz="2000" dirty="0"/>
              <a:t> </a:t>
            </a:r>
            <a:r>
              <a:rPr lang="en-US" altLang="zh-CN" sz="2000" dirty="0"/>
              <a:t>of</a:t>
            </a:r>
            <a:r>
              <a:rPr lang="zh-CN" altLang="en-US" sz="2000" dirty="0"/>
              <a:t> </a:t>
            </a:r>
            <a:r>
              <a:rPr lang="en-US" altLang="zh-CN" sz="2000" dirty="0"/>
              <a:t>Siberian</a:t>
            </a:r>
            <a:r>
              <a:rPr lang="zh-CN" altLang="en-US" sz="2000" dirty="0"/>
              <a:t> </a:t>
            </a:r>
            <a:r>
              <a:rPr lang="en-US" altLang="zh-CN" sz="2000" dirty="0"/>
              <a:t>snakes</a:t>
            </a:r>
            <a:r>
              <a:rPr lang="zh-CN" altLang="en-US" sz="2000" dirty="0"/>
              <a:t> </a:t>
            </a:r>
            <a:r>
              <a:rPr lang="en-US" altLang="zh-CN" sz="2000" dirty="0"/>
              <a:t>for</a:t>
            </a:r>
            <a:r>
              <a:rPr lang="zh-CN" altLang="en-US" sz="2000" dirty="0"/>
              <a:t> </a:t>
            </a:r>
            <a:r>
              <a:rPr lang="en-US" altLang="zh-CN" sz="2000" dirty="0"/>
              <a:t>the</a:t>
            </a:r>
            <a:r>
              <a:rPr lang="zh-CN" altLang="en-US" sz="2000" dirty="0"/>
              <a:t> </a:t>
            </a:r>
            <a:r>
              <a:rPr lang="en-US" altLang="zh-CN" sz="2000" dirty="0"/>
              <a:t>booster</a:t>
            </a:r>
            <a:r>
              <a:rPr lang="zh-CN" altLang="en-US" sz="2000" dirty="0"/>
              <a:t> </a:t>
            </a:r>
            <a:r>
              <a:rPr lang="en-US" altLang="zh-CN" sz="2000" dirty="0"/>
              <a:t>ring</a:t>
            </a:r>
            <a:r>
              <a:rPr lang="zh-CN" altLang="en-US" sz="2000" dirty="0"/>
              <a:t> </a:t>
            </a:r>
            <a:r>
              <a:rPr lang="en-US" altLang="zh-CN" sz="2000" dirty="0"/>
              <a:t>(</a:t>
            </a:r>
            <a:r>
              <a:rPr lang="en-US" altLang="zh-CN" sz="2000" dirty="0">
                <a:solidFill>
                  <a:srgbClr val="FF0000"/>
                </a:solidFill>
              </a:rPr>
              <a:t>yet</a:t>
            </a:r>
            <a:r>
              <a:rPr lang="zh-CN" altLang="en-US" sz="2000" dirty="0">
                <a:solidFill>
                  <a:srgbClr val="FF0000"/>
                </a:solidFill>
              </a:rPr>
              <a:t> </a:t>
            </a:r>
            <a:r>
              <a:rPr lang="en-US" altLang="zh-CN" sz="2000" dirty="0">
                <a:solidFill>
                  <a:srgbClr val="FF0000"/>
                </a:solidFill>
              </a:rPr>
              <a:t>to</a:t>
            </a:r>
            <a:r>
              <a:rPr lang="zh-CN" altLang="en-US" sz="2000" dirty="0">
                <a:solidFill>
                  <a:srgbClr val="FF0000"/>
                </a:solidFill>
              </a:rPr>
              <a:t> </a:t>
            </a:r>
            <a:r>
              <a:rPr lang="en-US" altLang="zh-CN" sz="2000" dirty="0">
                <a:solidFill>
                  <a:srgbClr val="FF0000"/>
                </a:solidFill>
              </a:rPr>
              <a:t>start,</a:t>
            </a:r>
            <a:r>
              <a:rPr lang="zh-CN" altLang="en-US" sz="2000" dirty="0">
                <a:solidFill>
                  <a:srgbClr val="FF0000"/>
                </a:solidFill>
              </a:rPr>
              <a:t> </a:t>
            </a:r>
            <a:r>
              <a:rPr lang="en-US" altLang="zh-CN" sz="2000" dirty="0">
                <a:solidFill>
                  <a:srgbClr val="FF0000"/>
                </a:solidFill>
              </a:rPr>
              <a:t>till</a:t>
            </a:r>
            <a:r>
              <a:rPr lang="zh-CN" altLang="en-US" sz="2000" dirty="0">
                <a:solidFill>
                  <a:srgbClr val="FF0000"/>
                </a:solidFill>
              </a:rPr>
              <a:t> </a:t>
            </a:r>
            <a:r>
              <a:rPr lang="en-US" altLang="zh-CN" sz="2000" dirty="0">
                <a:solidFill>
                  <a:srgbClr val="FF0000"/>
                </a:solidFill>
              </a:rPr>
              <a:t>end</a:t>
            </a:r>
            <a:r>
              <a:rPr lang="zh-CN" altLang="en-US" sz="2000" dirty="0">
                <a:solidFill>
                  <a:srgbClr val="FF0000"/>
                </a:solidFill>
              </a:rPr>
              <a:t> </a:t>
            </a:r>
            <a:r>
              <a:rPr lang="en-US" altLang="zh-CN" sz="2000" dirty="0">
                <a:solidFill>
                  <a:srgbClr val="FF0000"/>
                </a:solidFill>
              </a:rPr>
              <a:t>of</a:t>
            </a:r>
            <a:r>
              <a:rPr lang="zh-CN" altLang="en-US" sz="2000" dirty="0">
                <a:solidFill>
                  <a:srgbClr val="FF0000"/>
                </a:solidFill>
              </a:rPr>
              <a:t> </a:t>
            </a:r>
            <a:r>
              <a:rPr lang="en-US" altLang="zh-CN" sz="2000" dirty="0">
                <a:solidFill>
                  <a:srgbClr val="FF0000"/>
                </a:solidFill>
              </a:rPr>
              <a:t>2022</a:t>
            </a:r>
            <a:r>
              <a:rPr lang="en-US" altLang="zh-CN" sz="2000" dirty="0"/>
              <a:t>)</a:t>
            </a:r>
          </a:p>
          <a:p>
            <a:pPr marL="742950" lvl="1" indent="-285750" defTabSz="457200">
              <a:spcBef>
                <a:spcPct val="20000"/>
              </a:spcBef>
              <a:buFont typeface="Arial"/>
              <a:buChar char="–"/>
            </a:pPr>
            <a:endParaRPr lang="en-US" altLang="zh-CN" sz="2400" dirty="0"/>
          </a:p>
        </p:txBody>
      </p:sp>
      <p:pic>
        <p:nvPicPr>
          <p:cNvPr id="5" name="Picture 4">
            <a:extLst>
              <a:ext uri="{FF2B5EF4-FFF2-40B4-BE49-F238E27FC236}">
                <a16:creationId xmlns:a16="http://schemas.microsoft.com/office/drawing/2014/main" id="{9837DA98-330D-E144-83B1-1BF7A75D5757}"/>
              </a:ext>
            </a:extLst>
          </p:cNvPr>
          <p:cNvPicPr>
            <a:picLocks noChangeAspect="1"/>
          </p:cNvPicPr>
          <p:nvPr/>
        </p:nvPicPr>
        <p:blipFill>
          <a:blip r:embed="rId2"/>
          <a:stretch>
            <a:fillRect/>
          </a:stretch>
        </p:blipFill>
        <p:spPr>
          <a:xfrm>
            <a:off x="2338086" y="3786304"/>
            <a:ext cx="5810491" cy="2956088"/>
          </a:xfrm>
          <a:prstGeom prst="rect">
            <a:avLst/>
          </a:prstGeom>
        </p:spPr>
      </p:pic>
    </p:spTree>
    <p:extLst>
      <p:ext uri="{BB962C8B-B14F-4D97-AF65-F5344CB8AC3E}">
        <p14:creationId xmlns:p14="http://schemas.microsoft.com/office/powerpoint/2010/main" val="1186503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600" dirty="0">
                <a:solidFill>
                  <a:srgbClr val="FF0000"/>
                </a:solidFill>
              </a:rPr>
              <a:t>Z-pole</a:t>
            </a:r>
            <a:r>
              <a:rPr lang="zh-CN" altLang="en-US" sz="3600" dirty="0">
                <a:solidFill>
                  <a:srgbClr val="FF0000"/>
                </a:solidFill>
              </a:rPr>
              <a:t> </a:t>
            </a:r>
            <a:r>
              <a:rPr lang="en-US" altLang="zh-CN" sz="3600" dirty="0">
                <a:solidFill>
                  <a:srgbClr val="FF0000"/>
                </a:solidFill>
              </a:rPr>
              <a:t>polarization</a:t>
            </a:r>
            <a:r>
              <a:rPr lang="zh-CN" altLang="en-US" sz="3600" dirty="0">
                <a:solidFill>
                  <a:srgbClr val="FF0000"/>
                </a:solidFill>
              </a:rPr>
              <a:t> </a:t>
            </a:r>
            <a:r>
              <a:rPr lang="en-US" altLang="zh-CN" sz="3600" dirty="0">
                <a:solidFill>
                  <a:srgbClr val="FF0000"/>
                </a:solidFill>
              </a:rPr>
              <a:t>design</a:t>
            </a:r>
          </a:p>
        </p:txBody>
      </p:sp>
      <p:sp>
        <p:nvSpPr>
          <p:cNvPr id="4" name="灯片编号占位符 3"/>
          <p:cNvSpPr>
            <a:spLocks noGrp="1"/>
          </p:cNvSpPr>
          <p:nvPr>
            <p:ph type="sldNum" sz="quarter" idx="12"/>
          </p:nvPr>
        </p:nvSpPr>
        <p:spPr/>
        <p:txBody>
          <a:bodyPr/>
          <a:lstStyle/>
          <a:p>
            <a:fld id="{C973300C-797F-D148-A78D-320196FBAF04}" type="slidenum">
              <a:rPr lang="en-US" smtClean="0"/>
              <a:pPr/>
              <a:t>28</a:t>
            </a:fld>
            <a:endParaRPr lang="en-US"/>
          </a:p>
        </p:txBody>
      </p:sp>
      <p:sp>
        <p:nvSpPr>
          <p:cNvPr id="7" name="TextBox 5">
            <a:extLst>
              <a:ext uri="{FF2B5EF4-FFF2-40B4-BE49-F238E27FC236}">
                <a16:creationId xmlns:a16="http://schemas.microsoft.com/office/drawing/2014/main" id="{A34D23FC-8C73-6343-86B9-1A09C643ECE4}"/>
              </a:ext>
            </a:extLst>
          </p:cNvPr>
          <p:cNvSpPr txBox="1"/>
          <p:nvPr/>
        </p:nvSpPr>
        <p:spPr>
          <a:xfrm>
            <a:off x="11067" y="1200497"/>
            <a:ext cx="12476886" cy="2425279"/>
          </a:xfrm>
          <a:prstGeom prst="rect">
            <a:avLst/>
          </a:prstGeom>
          <a:noFill/>
        </p:spPr>
        <p:txBody>
          <a:bodyPr wrap="square" rtlCol="0">
            <a:spAutoFit/>
          </a:bodyPr>
          <a:lstStyle/>
          <a:p>
            <a:pPr defTabSz="457200">
              <a:spcBef>
                <a:spcPct val="20000"/>
              </a:spcBef>
            </a:pPr>
            <a:r>
              <a:rPr lang="en-US" altLang="zh-CN" sz="2400" b="1" u="sng" dirty="0"/>
              <a:t>Equilibrium beam</a:t>
            </a:r>
            <a:r>
              <a:rPr lang="zh-CN" altLang="en-US" sz="2400" b="1" u="sng" dirty="0"/>
              <a:t> </a:t>
            </a:r>
            <a:r>
              <a:rPr lang="en-US" altLang="zh-CN" sz="2400" b="1" u="sng" dirty="0"/>
              <a:t>polarization</a:t>
            </a:r>
            <a:r>
              <a:rPr lang="zh-CN" altLang="en-US" sz="2400" b="1" u="sng" dirty="0"/>
              <a:t> </a:t>
            </a:r>
            <a:r>
              <a:rPr lang="en-US" altLang="zh-CN" sz="2400" b="1" u="sng" dirty="0"/>
              <a:t>simulations</a:t>
            </a:r>
            <a:endParaRPr lang="en-US" altLang="zh-CN" sz="2200" b="1" u="sng" dirty="0"/>
          </a:p>
          <a:p>
            <a:pPr defTabSz="457200">
              <a:spcBef>
                <a:spcPct val="20000"/>
              </a:spcBef>
            </a:pPr>
            <a:r>
              <a:rPr lang="en-US" altLang="zh-CN" sz="2200" dirty="0"/>
              <a:t>There</a:t>
            </a:r>
            <a:r>
              <a:rPr lang="zh-CN" altLang="en-US" sz="2200" dirty="0"/>
              <a:t> </a:t>
            </a:r>
            <a:r>
              <a:rPr lang="en-US" altLang="zh-CN" sz="2200" dirty="0"/>
              <a:t>are</a:t>
            </a:r>
            <a:r>
              <a:rPr lang="zh-CN" altLang="en-US" sz="2200" dirty="0"/>
              <a:t> </a:t>
            </a:r>
            <a:r>
              <a:rPr lang="en-US" altLang="zh-CN" sz="2200" dirty="0"/>
              <a:t>still</a:t>
            </a:r>
            <a:r>
              <a:rPr lang="zh-CN" altLang="en-US" sz="2200" dirty="0"/>
              <a:t> </a:t>
            </a:r>
            <a:r>
              <a:rPr lang="en-US" altLang="zh-CN" sz="2200" dirty="0"/>
              <a:t>open</a:t>
            </a:r>
            <a:r>
              <a:rPr lang="zh-CN" altLang="en-US" sz="2200" dirty="0"/>
              <a:t> </a:t>
            </a:r>
            <a:r>
              <a:rPr lang="en-US" altLang="zh-CN" sz="2200" dirty="0"/>
              <a:t>questions</a:t>
            </a:r>
            <a:r>
              <a:rPr lang="zh-CN" altLang="en-US" sz="2200" dirty="0"/>
              <a:t> </a:t>
            </a:r>
            <a:r>
              <a:rPr lang="en-US" altLang="zh-CN" sz="2200" dirty="0"/>
              <a:t>in</a:t>
            </a:r>
            <a:r>
              <a:rPr lang="zh-CN" altLang="en-US" sz="2200" dirty="0"/>
              <a:t> </a:t>
            </a:r>
            <a:r>
              <a:rPr lang="en-US" altLang="zh-CN" sz="2200" dirty="0"/>
              <a:t>the</a:t>
            </a:r>
            <a:r>
              <a:rPr lang="zh-CN" altLang="en-US" sz="2200" dirty="0"/>
              <a:t> </a:t>
            </a:r>
            <a:r>
              <a:rPr lang="en-US" altLang="zh-CN" sz="2200" dirty="0"/>
              <a:t>theories,</a:t>
            </a:r>
            <a:r>
              <a:rPr lang="zh-CN" altLang="en-US" sz="2200" dirty="0"/>
              <a:t> </a:t>
            </a:r>
            <a:r>
              <a:rPr lang="en-US" altLang="zh-CN" sz="2200" dirty="0"/>
              <a:t>measurements</a:t>
            </a:r>
            <a:r>
              <a:rPr lang="zh-CN" altLang="en-US" sz="2200" dirty="0"/>
              <a:t> </a:t>
            </a:r>
            <a:r>
              <a:rPr lang="en-US" altLang="zh-CN" sz="2200" dirty="0"/>
              <a:t>and</a:t>
            </a:r>
            <a:r>
              <a:rPr lang="zh-CN" altLang="en-US" sz="2200" dirty="0"/>
              <a:t> </a:t>
            </a:r>
            <a:r>
              <a:rPr lang="en-US" altLang="zh-CN" sz="2200" dirty="0"/>
              <a:t>simulations</a:t>
            </a:r>
            <a:r>
              <a:rPr lang="zh-CN" altLang="en-US" sz="2200" dirty="0"/>
              <a:t> </a:t>
            </a:r>
            <a:r>
              <a:rPr lang="en-US" altLang="zh-CN" sz="2200" dirty="0"/>
              <a:t>of</a:t>
            </a:r>
            <a:r>
              <a:rPr lang="zh-CN" altLang="en-US" sz="2200" dirty="0"/>
              <a:t> </a:t>
            </a:r>
            <a:r>
              <a:rPr lang="en-US" altLang="zh-CN" sz="2200" dirty="0"/>
              <a:t>beam</a:t>
            </a:r>
            <a:r>
              <a:rPr lang="zh-CN" altLang="en-US" sz="2200" dirty="0"/>
              <a:t> </a:t>
            </a:r>
            <a:r>
              <a:rPr lang="en-US" altLang="zh-CN" sz="2200" dirty="0"/>
              <a:t>self-polarization</a:t>
            </a:r>
            <a:r>
              <a:rPr lang="zh-CN" altLang="en-US" sz="2200" dirty="0"/>
              <a:t> </a:t>
            </a:r>
            <a:r>
              <a:rPr lang="en-US" altLang="zh-CN" sz="2200" dirty="0"/>
              <a:t>in</a:t>
            </a:r>
            <a:r>
              <a:rPr lang="zh-CN" altLang="en-US" sz="2200" dirty="0"/>
              <a:t> </a:t>
            </a:r>
            <a:r>
              <a:rPr lang="en-US" altLang="zh-CN" sz="2200" dirty="0"/>
              <a:t>the</a:t>
            </a:r>
            <a:r>
              <a:rPr lang="zh-CN" altLang="en-US" sz="2200" dirty="0"/>
              <a:t> </a:t>
            </a:r>
            <a:r>
              <a:rPr lang="en-US" altLang="zh-CN" sz="2200" dirty="0"/>
              <a:t>ultra-high</a:t>
            </a:r>
            <a:r>
              <a:rPr lang="zh-CN" altLang="en-US" sz="2200" dirty="0"/>
              <a:t> </a:t>
            </a:r>
            <a:r>
              <a:rPr lang="en-US" altLang="zh-CN" sz="2200" dirty="0"/>
              <a:t>energy</a:t>
            </a:r>
            <a:r>
              <a:rPr lang="zh-CN" altLang="en-US" sz="2200" dirty="0"/>
              <a:t> </a:t>
            </a:r>
            <a:r>
              <a:rPr lang="en-US" altLang="zh-CN" sz="2200" dirty="0"/>
              <a:t>domain</a:t>
            </a:r>
            <a:r>
              <a:rPr lang="zh-CN" altLang="en-US" sz="2200" dirty="0"/>
              <a:t>  </a:t>
            </a:r>
            <a:endParaRPr lang="en-US" altLang="zh-CN" sz="2200" dirty="0"/>
          </a:p>
          <a:p>
            <a:pPr marL="742950" lvl="1" indent="-285750" defTabSz="457200">
              <a:spcBef>
                <a:spcPct val="20000"/>
              </a:spcBef>
              <a:buFont typeface="Arial"/>
              <a:buChar char="–"/>
            </a:pPr>
            <a:r>
              <a:rPr lang="en-US" altLang="zh-CN" sz="2200" dirty="0"/>
              <a:t>Compared</a:t>
            </a:r>
            <a:r>
              <a:rPr lang="zh-CN" altLang="en-US" sz="2200" dirty="0"/>
              <a:t> </a:t>
            </a:r>
            <a:r>
              <a:rPr lang="en-US" altLang="zh-CN" sz="2200" dirty="0"/>
              <a:t>Monte-Carlo</a:t>
            </a:r>
            <a:r>
              <a:rPr lang="zh-CN" altLang="en-US" sz="2200" dirty="0"/>
              <a:t> </a:t>
            </a:r>
            <a:r>
              <a:rPr lang="en-US" altLang="zh-CN" sz="2200" dirty="0"/>
              <a:t>simulation</a:t>
            </a:r>
            <a:r>
              <a:rPr lang="zh-CN" altLang="en-US" sz="2200" dirty="0"/>
              <a:t> </a:t>
            </a:r>
            <a:r>
              <a:rPr lang="en-US" altLang="zh-CN" sz="2200" dirty="0"/>
              <a:t>results</a:t>
            </a:r>
            <a:r>
              <a:rPr lang="zh-CN" altLang="en-US" sz="2200" dirty="0"/>
              <a:t> </a:t>
            </a:r>
            <a:r>
              <a:rPr lang="en-US" altLang="zh-CN" sz="2200" dirty="0"/>
              <a:t>against</a:t>
            </a:r>
            <a:r>
              <a:rPr lang="zh-CN" altLang="en-US" sz="2200" dirty="0"/>
              <a:t> </a:t>
            </a:r>
            <a:r>
              <a:rPr lang="en-US" altLang="zh-CN" sz="2200" dirty="0"/>
              <a:t>analytical</a:t>
            </a:r>
            <a:r>
              <a:rPr lang="zh-CN" altLang="en-US" sz="2200" dirty="0"/>
              <a:t> </a:t>
            </a:r>
            <a:r>
              <a:rPr lang="en-US" altLang="zh-CN" sz="2200" dirty="0"/>
              <a:t>formula</a:t>
            </a:r>
            <a:r>
              <a:rPr lang="zh-CN" altLang="en-US" sz="2200" dirty="0"/>
              <a:t> </a:t>
            </a:r>
            <a:r>
              <a:rPr lang="en-US" altLang="zh-CN" sz="2200" dirty="0"/>
              <a:t>from</a:t>
            </a:r>
            <a:r>
              <a:rPr lang="zh-CN" altLang="en-US" sz="2200" dirty="0"/>
              <a:t> </a:t>
            </a:r>
            <a:r>
              <a:rPr lang="en-US" altLang="zh-CN" sz="2200" dirty="0"/>
              <a:t>a</a:t>
            </a:r>
            <a:r>
              <a:rPr lang="zh-CN" altLang="en-US" sz="2200" dirty="0"/>
              <a:t> </a:t>
            </a:r>
            <a:r>
              <a:rPr lang="en-US" altLang="zh-CN" sz="2200" dirty="0"/>
              <a:t>simplified</a:t>
            </a:r>
            <a:r>
              <a:rPr lang="zh-CN" altLang="en-US" sz="2200" dirty="0"/>
              <a:t> </a:t>
            </a:r>
            <a:r>
              <a:rPr lang="en-US" altLang="zh-CN" sz="2200" dirty="0"/>
              <a:t>model</a:t>
            </a:r>
            <a:endParaRPr lang="en-HK" altLang="zh-CN" sz="2200" dirty="0"/>
          </a:p>
          <a:p>
            <a:pPr marL="742950" lvl="1" indent="-285750" defTabSz="457200">
              <a:spcBef>
                <a:spcPct val="20000"/>
              </a:spcBef>
              <a:buFont typeface="Arial"/>
              <a:buChar char="–"/>
            </a:pPr>
            <a:r>
              <a:rPr lang="en-US" altLang="zh-CN" sz="2200" dirty="0"/>
              <a:t>Studied</a:t>
            </a:r>
            <a:r>
              <a:rPr lang="zh-CN" altLang="en-US" sz="2200" dirty="0"/>
              <a:t> </a:t>
            </a:r>
            <a:r>
              <a:rPr lang="en-US" altLang="zh-CN" sz="2200" dirty="0"/>
              <a:t>the</a:t>
            </a:r>
            <a:r>
              <a:rPr lang="zh-CN" altLang="en-US" sz="2200" dirty="0"/>
              <a:t> </a:t>
            </a:r>
            <a:r>
              <a:rPr lang="en-US" altLang="zh-CN" sz="2200" dirty="0"/>
              <a:t>dependence</a:t>
            </a:r>
            <a:r>
              <a:rPr lang="zh-CN" altLang="en-US" sz="2200" dirty="0"/>
              <a:t> </a:t>
            </a:r>
            <a:r>
              <a:rPr lang="en-US" altLang="zh-CN" sz="2200" dirty="0"/>
              <a:t>of</a:t>
            </a:r>
            <a:r>
              <a:rPr lang="zh-CN" altLang="en-US" sz="2200" dirty="0"/>
              <a:t> </a:t>
            </a:r>
            <a:r>
              <a:rPr lang="en-US" altLang="zh-CN" sz="2200" dirty="0"/>
              <a:t>equilibrium</a:t>
            </a:r>
            <a:r>
              <a:rPr lang="zh-CN" altLang="en-US" sz="2200" dirty="0"/>
              <a:t> </a:t>
            </a:r>
            <a:r>
              <a:rPr lang="en-US" altLang="zh-CN" sz="2200" dirty="0"/>
              <a:t>beam</a:t>
            </a:r>
            <a:r>
              <a:rPr lang="zh-CN" altLang="en-US" sz="2200" dirty="0"/>
              <a:t> </a:t>
            </a:r>
            <a:r>
              <a:rPr lang="en-US" altLang="zh-CN" sz="2200" dirty="0"/>
              <a:t>polarization</a:t>
            </a:r>
            <a:r>
              <a:rPr lang="zh-CN" altLang="en-US" sz="2200" dirty="0"/>
              <a:t> </a:t>
            </a:r>
            <a:r>
              <a:rPr lang="en-US" altLang="zh-CN" sz="2200" dirty="0"/>
              <a:t>on</a:t>
            </a:r>
            <a:r>
              <a:rPr lang="zh-CN" altLang="en-US" sz="2200" dirty="0"/>
              <a:t> </a:t>
            </a:r>
            <a:r>
              <a:rPr lang="en-US" altLang="zh-CN" sz="2200" dirty="0"/>
              <a:t>various</a:t>
            </a:r>
            <a:r>
              <a:rPr lang="zh-CN" altLang="en-US" sz="2200" dirty="0"/>
              <a:t> </a:t>
            </a:r>
            <a:r>
              <a:rPr lang="en-US" altLang="zh-CN" sz="2200" dirty="0"/>
              <a:t>parameters</a:t>
            </a:r>
          </a:p>
          <a:p>
            <a:pPr marL="742950" lvl="1" indent="-285750" defTabSz="457200">
              <a:spcBef>
                <a:spcPct val="20000"/>
              </a:spcBef>
              <a:buFont typeface="Arial"/>
              <a:buChar char="–"/>
            </a:pPr>
            <a:r>
              <a:rPr lang="en-US" altLang="zh-CN" sz="2200" dirty="0"/>
              <a:t>A</a:t>
            </a:r>
            <a:r>
              <a:rPr lang="zh-CN" altLang="en-US" sz="2200" dirty="0"/>
              <a:t> </a:t>
            </a:r>
            <a:r>
              <a:rPr lang="en-US" altLang="zh-CN" sz="2200" dirty="0"/>
              <a:t>journal</a:t>
            </a:r>
            <a:r>
              <a:rPr lang="zh-CN" altLang="en-US" sz="2200" dirty="0"/>
              <a:t> </a:t>
            </a:r>
            <a:r>
              <a:rPr lang="en-US" altLang="zh-CN" sz="2200" dirty="0"/>
              <a:t>paper</a:t>
            </a:r>
            <a:r>
              <a:rPr lang="zh-CN" altLang="en-US" sz="2200" dirty="0"/>
              <a:t> </a:t>
            </a:r>
            <a:r>
              <a:rPr lang="en-US" altLang="zh-CN" sz="2200" dirty="0"/>
              <a:t>is</a:t>
            </a:r>
            <a:r>
              <a:rPr lang="zh-CN" altLang="en-US" sz="2200" dirty="0"/>
              <a:t> </a:t>
            </a:r>
            <a:r>
              <a:rPr lang="en-US" altLang="zh-CN" sz="2200" dirty="0"/>
              <a:t>in</a:t>
            </a:r>
            <a:r>
              <a:rPr lang="zh-CN" altLang="en-US" sz="2200" dirty="0"/>
              <a:t> </a:t>
            </a:r>
            <a:r>
              <a:rPr lang="en-US" altLang="zh-CN" sz="2200" dirty="0"/>
              <a:t>preparation</a:t>
            </a:r>
          </a:p>
        </p:txBody>
      </p:sp>
      <p:pic>
        <p:nvPicPr>
          <p:cNvPr id="5" name="图片 3" descr="MC对比">
            <a:extLst>
              <a:ext uri="{FF2B5EF4-FFF2-40B4-BE49-F238E27FC236}">
                <a16:creationId xmlns:a16="http://schemas.microsoft.com/office/drawing/2014/main" id="{878956D3-8F11-2C46-98B0-C58683B566E4}"/>
              </a:ext>
            </a:extLst>
          </p:cNvPr>
          <p:cNvPicPr/>
          <p:nvPr/>
        </p:nvPicPr>
        <p:blipFill>
          <a:blip r:embed="rId2"/>
          <a:stretch>
            <a:fillRect/>
          </a:stretch>
        </p:blipFill>
        <p:spPr>
          <a:xfrm>
            <a:off x="4370458" y="4016069"/>
            <a:ext cx="2967891" cy="2257315"/>
          </a:xfrm>
          <a:prstGeom prst="rect">
            <a:avLst/>
          </a:prstGeom>
        </p:spPr>
      </p:pic>
      <p:pic>
        <p:nvPicPr>
          <p:cNvPr id="6" name="图片 23" descr="P_with_sigEE (1)">
            <a:extLst>
              <a:ext uri="{FF2B5EF4-FFF2-40B4-BE49-F238E27FC236}">
                <a16:creationId xmlns:a16="http://schemas.microsoft.com/office/drawing/2014/main" id="{5CAE13EC-5CE0-5946-8FC7-3083C5F838E2}"/>
              </a:ext>
            </a:extLst>
          </p:cNvPr>
          <p:cNvPicPr/>
          <p:nvPr/>
        </p:nvPicPr>
        <p:blipFill>
          <a:blip r:embed="rId3"/>
          <a:stretch>
            <a:fillRect/>
          </a:stretch>
        </p:blipFill>
        <p:spPr>
          <a:xfrm>
            <a:off x="8487666" y="4060884"/>
            <a:ext cx="2624029" cy="2167683"/>
          </a:xfrm>
          <a:prstGeom prst="rect">
            <a:avLst/>
          </a:prstGeom>
        </p:spPr>
      </p:pic>
      <p:pic>
        <p:nvPicPr>
          <p:cNvPr id="8" name="内容占位符 6">
            <a:extLst>
              <a:ext uri="{FF2B5EF4-FFF2-40B4-BE49-F238E27FC236}">
                <a16:creationId xmlns:a16="http://schemas.microsoft.com/office/drawing/2014/main" id="{E06DCB68-8586-0A4B-93EA-7A3E1E482F18}"/>
              </a:ext>
            </a:extLst>
          </p:cNvPr>
          <p:cNvPicPr/>
          <p:nvPr/>
        </p:nvPicPr>
        <p:blipFill>
          <a:blip r:embed="rId4"/>
          <a:stretch>
            <a:fillRect/>
          </a:stretch>
        </p:blipFill>
        <p:spPr>
          <a:xfrm>
            <a:off x="379104" y="3981669"/>
            <a:ext cx="3300730" cy="2291715"/>
          </a:xfrm>
          <a:prstGeom prst="rect">
            <a:avLst/>
          </a:prstGeom>
        </p:spPr>
      </p:pic>
      <p:sp>
        <p:nvSpPr>
          <p:cNvPr id="3" name="TextBox 2">
            <a:extLst>
              <a:ext uri="{FF2B5EF4-FFF2-40B4-BE49-F238E27FC236}">
                <a16:creationId xmlns:a16="http://schemas.microsoft.com/office/drawing/2014/main" id="{2F470970-AA36-C841-9D7A-81050640E863}"/>
              </a:ext>
            </a:extLst>
          </p:cNvPr>
          <p:cNvSpPr txBox="1"/>
          <p:nvPr/>
        </p:nvSpPr>
        <p:spPr>
          <a:xfrm>
            <a:off x="795490" y="6460993"/>
            <a:ext cx="2467957" cy="369332"/>
          </a:xfrm>
          <a:prstGeom prst="rect">
            <a:avLst/>
          </a:prstGeom>
          <a:noFill/>
        </p:spPr>
        <p:txBody>
          <a:bodyPr wrap="square" rtlCol="0">
            <a:spAutoFit/>
          </a:bodyPr>
          <a:lstStyle/>
          <a:p>
            <a:r>
              <a:rPr lang="en-US" altLang="zh-CN" dirty="0">
                <a:highlight>
                  <a:srgbClr val="FFFF00"/>
                </a:highlight>
              </a:rPr>
              <a:t>80GeV,</a:t>
            </a:r>
            <a:r>
              <a:rPr lang="zh-CN" altLang="en-US" dirty="0">
                <a:highlight>
                  <a:srgbClr val="FFFF00"/>
                </a:highlight>
              </a:rPr>
              <a:t> </a:t>
            </a:r>
            <a:r>
              <a:rPr lang="en-US" altLang="zh-CN" dirty="0">
                <a:highlight>
                  <a:srgbClr val="FFFF00"/>
                </a:highlight>
              </a:rPr>
              <a:t>MC</a:t>
            </a:r>
            <a:r>
              <a:rPr lang="zh-CN" altLang="en-US" dirty="0">
                <a:highlight>
                  <a:srgbClr val="FFFF00"/>
                </a:highlight>
              </a:rPr>
              <a:t> </a:t>
            </a:r>
            <a:r>
              <a:rPr lang="en-US" altLang="zh-CN" dirty="0">
                <a:highlight>
                  <a:srgbClr val="FFFF00"/>
                </a:highlight>
              </a:rPr>
              <a:t>vs</a:t>
            </a:r>
            <a:r>
              <a:rPr lang="zh-CN" altLang="en-US" dirty="0">
                <a:highlight>
                  <a:srgbClr val="FFFF00"/>
                </a:highlight>
              </a:rPr>
              <a:t> </a:t>
            </a:r>
            <a:r>
              <a:rPr lang="en-US" altLang="zh-CN" dirty="0">
                <a:highlight>
                  <a:srgbClr val="FFFF00"/>
                </a:highlight>
              </a:rPr>
              <a:t>analytical</a:t>
            </a:r>
            <a:endParaRPr lang="en-US" dirty="0">
              <a:highlight>
                <a:srgbClr val="FFFF00"/>
              </a:highlight>
            </a:endParaRPr>
          </a:p>
        </p:txBody>
      </p:sp>
      <p:sp>
        <p:nvSpPr>
          <p:cNvPr id="9" name="TextBox 8">
            <a:extLst>
              <a:ext uri="{FF2B5EF4-FFF2-40B4-BE49-F238E27FC236}">
                <a16:creationId xmlns:a16="http://schemas.microsoft.com/office/drawing/2014/main" id="{77E98FEE-2504-D541-92A7-24CB330E1332}"/>
              </a:ext>
            </a:extLst>
          </p:cNvPr>
          <p:cNvSpPr txBox="1"/>
          <p:nvPr/>
        </p:nvSpPr>
        <p:spPr>
          <a:xfrm>
            <a:off x="3939536" y="6460993"/>
            <a:ext cx="4205982" cy="369332"/>
          </a:xfrm>
          <a:prstGeom prst="rect">
            <a:avLst/>
          </a:prstGeom>
          <a:noFill/>
        </p:spPr>
        <p:txBody>
          <a:bodyPr wrap="square" rtlCol="0">
            <a:spAutoFit/>
          </a:bodyPr>
          <a:lstStyle/>
          <a:p>
            <a:r>
              <a:rPr lang="en-US" altLang="zh-CN" dirty="0">
                <a:highlight>
                  <a:srgbClr val="FFFF00"/>
                </a:highlight>
              </a:rPr>
              <a:t>45GeV,</a:t>
            </a:r>
            <a:r>
              <a:rPr lang="zh-CN" altLang="en-US" dirty="0">
                <a:highlight>
                  <a:srgbClr val="FFFF00"/>
                </a:highlight>
              </a:rPr>
              <a:t> </a:t>
            </a:r>
            <a:r>
              <a:rPr lang="en-US" altLang="zh-CN" dirty="0">
                <a:highlight>
                  <a:srgbClr val="FFFF00"/>
                </a:highlight>
              </a:rPr>
              <a:t>Polarization</a:t>
            </a:r>
            <a:r>
              <a:rPr lang="zh-CN" altLang="en-US" dirty="0">
                <a:highlight>
                  <a:srgbClr val="FFFF00"/>
                </a:highlight>
              </a:rPr>
              <a:t> </a:t>
            </a:r>
            <a:r>
              <a:rPr lang="en-US" altLang="zh-CN" dirty="0">
                <a:highlight>
                  <a:srgbClr val="FFFF00"/>
                </a:highlight>
              </a:rPr>
              <a:t>vs</a:t>
            </a:r>
            <a:r>
              <a:rPr lang="zh-CN" altLang="en-US" dirty="0">
                <a:highlight>
                  <a:srgbClr val="FFFF00"/>
                </a:highlight>
              </a:rPr>
              <a:t> </a:t>
            </a:r>
            <a:r>
              <a:rPr lang="en-US" altLang="zh-CN" dirty="0">
                <a:highlight>
                  <a:srgbClr val="FFFF00"/>
                </a:highlight>
              </a:rPr>
              <a:t>vertical</a:t>
            </a:r>
            <a:r>
              <a:rPr lang="zh-CN" altLang="en-US" dirty="0">
                <a:highlight>
                  <a:srgbClr val="FFFF00"/>
                </a:highlight>
              </a:rPr>
              <a:t> </a:t>
            </a:r>
            <a:r>
              <a:rPr lang="en-US" altLang="zh-CN" dirty="0">
                <a:highlight>
                  <a:srgbClr val="FFFF00"/>
                </a:highlight>
              </a:rPr>
              <a:t>emittance</a:t>
            </a:r>
            <a:endParaRPr lang="en-US" dirty="0">
              <a:highlight>
                <a:srgbClr val="FFFF00"/>
              </a:highlight>
            </a:endParaRPr>
          </a:p>
        </p:txBody>
      </p:sp>
      <p:sp>
        <p:nvSpPr>
          <p:cNvPr id="10" name="TextBox 9">
            <a:extLst>
              <a:ext uri="{FF2B5EF4-FFF2-40B4-BE49-F238E27FC236}">
                <a16:creationId xmlns:a16="http://schemas.microsoft.com/office/drawing/2014/main" id="{9B761171-F8F7-EF4D-9461-EEC6B336D2A2}"/>
              </a:ext>
            </a:extLst>
          </p:cNvPr>
          <p:cNvSpPr txBox="1"/>
          <p:nvPr/>
        </p:nvSpPr>
        <p:spPr>
          <a:xfrm>
            <a:off x="8281971" y="6248709"/>
            <a:ext cx="4205982" cy="646331"/>
          </a:xfrm>
          <a:prstGeom prst="rect">
            <a:avLst/>
          </a:prstGeom>
          <a:noFill/>
        </p:spPr>
        <p:txBody>
          <a:bodyPr wrap="square" rtlCol="0">
            <a:spAutoFit/>
          </a:bodyPr>
          <a:lstStyle/>
          <a:p>
            <a:r>
              <a:rPr lang="en-US" altLang="zh-CN" dirty="0">
                <a:highlight>
                  <a:srgbClr val="FFFF00"/>
                </a:highlight>
              </a:rPr>
              <a:t>45GeV,</a:t>
            </a:r>
            <a:r>
              <a:rPr lang="zh-CN" altLang="en-US" dirty="0">
                <a:highlight>
                  <a:srgbClr val="FFFF00"/>
                </a:highlight>
              </a:rPr>
              <a:t> </a:t>
            </a:r>
            <a:r>
              <a:rPr lang="en-US" altLang="zh-CN" dirty="0">
                <a:highlight>
                  <a:srgbClr val="FFFF00"/>
                </a:highlight>
              </a:rPr>
              <a:t>Polarization</a:t>
            </a:r>
            <a:r>
              <a:rPr lang="zh-CN" altLang="en-US" dirty="0">
                <a:highlight>
                  <a:srgbClr val="FFFF00"/>
                </a:highlight>
              </a:rPr>
              <a:t> </a:t>
            </a:r>
            <a:r>
              <a:rPr lang="en-US" altLang="zh-CN" dirty="0">
                <a:highlight>
                  <a:srgbClr val="FFFF00"/>
                </a:highlight>
              </a:rPr>
              <a:t>vs</a:t>
            </a:r>
            <a:r>
              <a:rPr lang="zh-CN" altLang="en-US" dirty="0">
                <a:highlight>
                  <a:srgbClr val="FFFF00"/>
                </a:highlight>
              </a:rPr>
              <a:t> </a:t>
            </a:r>
            <a:r>
              <a:rPr lang="en-US" altLang="zh-CN" dirty="0">
                <a:highlight>
                  <a:srgbClr val="FFFF00"/>
                </a:highlight>
              </a:rPr>
              <a:t>energy</a:t>
            </a:r>
            <a:r>
              <a:rPr lang="zh-CN" altLang="en-US" dirty="0">
                <a:highlight>
                  <a:srgbClr val="FFFF00"/>
                </a:highlight>
              </a:rPr>
              <a:t> </a:t>
            </a:r>
            <a:r>
              <a:rPr lang="en-US" altLang="zh-CN" dirty="0">
                <a:highlight>
                  <a:srgbClr val="FFFF00"/>
                </a:highlight>
              </a:rPr>
              <a:t>spread</a:t>
            </a:r>
          </a:p>
          <a:p>
            <a:r>
              <a:rPr lang="en-US" altLang="zh-CN" dirty="0">
                <a:highlight>
                  <a:srgbClr val="FFFF00"/>
                </a:highlight>
              </a:rPr>
              <a:t>via</a:t>
            </a:r>
            <a:r>
              <a:rPr lang="zh-CN" altLang="en-US" dirty="0">
                <a:highlight>
                  <a:srgbClr val="FFFF00"/>
                </a:highlight>
              </a:rPr>
              <a:t> </a:t>
            </a:r>
            <a:r>
              <a:rPr lang="en-US" altLang="zh-CN" dirty="0">
                <a:highlight>
                  <a:srgbClr val="FFFF00"/>
                </a:highlight>
              </a:rPr>
              <a:t>asymmetric</a:t>
            </a:r>
            <a:r>
              <a:rPr lang="zh-CN" altLang="en-US" dirty="0">
                <a:highlight>
                  <a:srgbClr val="FFFF00"/>
                </a:highlight>
              </a:rPr>
              <a:t> </a:t>
            </a:r>
            <a:r>
              <a:rPr lang="en-US" altLang="zh-CN" dirty="0">
                <a:highlight>
                  <a:srgbClr val="FFFF00"/>
                </a:highlight>
              </a:rPr>
              <a:t>wigglers</a:t>
            </a:r>
            <a:r>
              <a:rPr lang="zh-CN" altLang="en-US" dirty="0">
                <a:highlight>
                  <a:srgbClr val="FFFF00"/>
                </a:highlight>
              </a:rPr>
              <a:t> </a:t>
            </a:r>
            <a:endParaRPr lang="en-US" dirty="0">
              <a:highlight>
                <a:srgbClr val="FFFF00"/>
              </a:highlight>
            </a:endParaRPr>
          </a:p>
        </p:txBody>
      </p:sp>
    </p:spTree>
    <p:extLst>
      <p:ext uri="{BB962C8B-B14F-4D97-AF65-F5344CB8AC3E}">
        <p14:creationId xmlns:p14="http://schemas.microsoft.com/office/powerpoint/2010/main" val="2308057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1137E-5AC2-ED4D-B8C5-8B54E79A3497}"/>
              </a:ext>
            </a:extLst>
          </p:cNvPr>
          <p:cNvSpPr>
            <a:spLocks noGrp="1"/>
          </p:cNvSpPr>
          <p:nvPr>
            <p:ph type="title"/>
          </p:nvPr>
        </p:nvSpPr>
        <p:spPr>
          <a:xfrm>
            <a:off x="669892" y="0"/>
            <a:ext cx="10942334" cy="1061797"/>
          </a:xfrm>
        </p:spPr>
        <p:txBody>
          <a:bodyPr>
            <a:normAutofit/>
          </a:bodyPr>
          <a:lstStyle/>
          <a:p>
            <a:r>
              <a:rPr lang="en-US" altLang="zh-CN" sz="4000" dirty="0">
                <a:solidFill>
                  <a:srgbClr val="FF0000"/>
                </a:solidFill>
              </a:rPr>
              <a:t>Z-pole</a:t>
            </a:r>
            <a:r>
              <a:rPr lang="zh-CN" altLang="en-US" sz="4000" dirty="0">
                <a:solidFill>
                  <a:srgbClr val="FF0000"/>
                </a:solidFill>
              </a:rPr>
              <a:t> </a:t>
            </a:r>
            <a:r>
              <a:rPr lang="en-US" altLang="zh-CN" sz="4000" dirty="0">
                <a:solidFill>
                  <a:srgbClr val="FF0000"/>
                </a:solidFill>
              </a:rPr>
              <a:t>polarization</a:t>
            </a:r>
            <a:endParaRPr lang="en-US" sz="4000" dirty="0"/>
          </a:p>
        </p:txBody>
      </p:sp>
      <p:sp>
        <p:nvSpPr>
          <p:cNvPr id="3" name="Content Placeholder 2">
            <a:extLst>
              <a:ext uri="{FF2B5EF4-FFF2-40B4-BE49-F238E27FC236}">
                <a16:creationId xmlns:a16="http://schemas.microsoft.com/office/drawing/2014/main" id="{2DE2C15C-B067-BA4A-86B0-8D3E07F66DEE}"/>
              </a:ext>
            </a:extLst>
          </p:cNvPr>
          <p:cNvSpPr>
            <a:spLocks noGrp="1"/>
          </p:cNvSpPr>
          <p:nvPr>
            <p:ph idx="1"/>
          </p:nvPr>
        </p:nvSpPr>
        <p:spPr>
          <a:xfrm>
            <a:off x="-1" y="1183360"/>
            <a:ext cx="12162217" cy="2484266"/>
          </a:xfrm>
        </p:spPr>
        <p:txBody>
          <a:bodyPr>
            <a:normAutofit lnSpcReduction="10000"/>
          </a:bodyPr>
          <a:lstStyle/>
          <a:p>
            <a:pPr marL="457200" lvl="1" indent="0">
              <a:buNone/>
            </a:pPr>
            <a:r>
              <a:rPr lang="en-US" altLang="zh-CN" sz="2400" b="1" u="sng" dirty="0"/>
              <a:t>Design</a:t>
            </a:r>
            <a:r>
              <a:rPr lang="zh-CN" altLang="en-US" sz="2400" b="1" u="sng" dirty="0"/>
              <a:t> </a:t>
            </a:r>
            <a:r>
              <a:rPr lang="en-US" altLang="zh-CN" sz="2400" b="1" u="sng" dirty="0"/>
              <a:t>of</a:t>
            </a:r>
            <a:r>
              <a:rPr lang="zh-CN" altLang="en-US" sz="2400" b="1" u="sng" dirty="0"/>
              <a:t> </a:t>
            </a:r>
            <a:r>
              <a:rPr lang="en-US" altLang="zh-CN" sz="2400" b="1" u="sng" dirty="0"/>
              <a:t>spin</a:t>
            </a:r>
            <a:r>
              <a:rPr lang="zh-CN" altLang="en-US" sz="2400" b="1" u="sng" dirty="0"/>
              <a:t> </a:t>
            </a:r>
            <a:r>
              <a:rPr lang="en-US" altLang="zh-CN" sz="2400" b="1" u="sng" dirty="0"/>
              <a:t>rotators</a:t>
            </a:r>
            <a:r>
              <a:rPr lang="zh-CN" altLang="en-US" sz="2400" b="1" u="sng" dirty="0"/>
              <a:t> </a:t>
            </a:r>
            <a:r>
              <a:rPr lang="en-US" altLang="zh-CN" sz="2400" b="1" u="sng" dirty="0"/>
              <a:t>in</a:t>
            </a:r>
            <a:r>
              <a:rPr lang="zh-CN" altLang="en-US" sz="2400" b="1" u="sng" dirty="0"/>
              <a:t> </a:t>
            </a:r>
            <a:r>
              <a:rPr lang="en-US" altLang="zh-CN" sz="2400" b="1" u="sng" dirty="0"/>
              <a:t>the</a:t>
            </a:r>
            <a:r>
              <a:rPr lang="zh-CN" altLang="en-US" sz="2400" b="1" u="sng" dirty="0"/>
              <a:t> </a:t>
            </a:r>
            <a:r>
              <a:rPr lang="en-US" altLang="zh-CN" sz="2400" b="1" u="sng" dirty="0"/>
              <a:t>CEPC</a:t>
            </a:r>
            <a:r>
              <a:rPr lang="zh-CN" altLang="en-US" sz="2400" b="1" u="sng" dirty="0"/>
              <a:t> </a:t>
            </a:r>
            <a:r>
              <a:rPr lang="en-US" altLang="zh-CN" sz="2400" b="1" u="sng" dirty="0"/>
              <a:t>CDR</a:t>
            </a:r>
            <a:r>
              <a:rPr lang="zh-CN" altLang="en-US" sz="2400" b="1" u="sng" dirty="0"/>
              <a:t> </a:t>
            </a:r>
            <a:r>
              <a:rPr lang="en-US" altLang="zh-CN" sz="2400" b="1" u="sng" dirty="0"/>
              <a:t>lattice</a:t>
            </a:r>
          </a:p>
          <a:p>
            <a:pPr lvl="1"/>
            <a:r>
              <a:rPr lang="en-US" altLang="zh-CN" sz="2400" dirty="0"/>
              <a:t>Implemented solenoid spin rotators</a:t>
            </a:r>
            <a:r>
              <a:rPr lang="zh-CN" altLang="en-US" sz="2400" dirty="0"/>
              <a:t> </a:t>
            </a:r>
            <a:r>
              <a:rPr lang="en-US" altLang="zh-CN" sz="2400" dirty="0"/>
              <a:t>(~100</a:t>
            </a:r>
            <a:r>
              <a:rPr lang="zh-CN" altLang="en-US" sz="2400" dirty="0"/>
              <a:t> </a:t>
            </a:r>
            <a:r>
              <a:rPr lang="en-US" altLang="zh-CN" sz="2400" dirty="0"/>
              <a:t>m</a:t>
            </a:r>
            <a:r>
              <a:rPr lang="zh-CN" altLang="en-US" sz="2400" dirty="0"/>
              <a:t> </a:t>
            </a:r>
            <a:r>
              <a:rPr lang="en-US" altLang="zh-CN" sz="2400" dirty="0"/>
              <a:t>each) into the first short straight sections near IR</a:t>
            </a:r>
          </a:p>
          <a:p>
            <a:pPr lvl="1"/>
            <a:r>
              <a:rPr lang="en-US" altLang="zh-CN" sz="2400" dirty="0"/>
              <a:t>The</a:t>
            </a:r>
            <a:r>
              <a:rPr lang="zh-CN" altLang="en-US" sz="2400" dirty="0"/>
              <a:t> </a:t>
            </a:r>
            <a:r>
              <a:rPr lang="en-US" altLang="zh-CN" sz="2400" dirty="0"/>
              <a:t>spin</a:t>
            </a:r>
            <a:r>
              <a:rPr lang="zh-CN" altLang="en-US" sz="2400" dirty="0"/>
              <a:t> </a:t>
            </a:r>
            <a:r>
              <a:rPr lang="en-US" altLang="zh-CN" sz="2400" dirty="0"/>
              <a:t>rotators</a:t>
            </a:r>
            <a:r>
              <a:rPr lang="zh-CN" altLang="en-US" sz="2400" dirty="0"/>
              <a:t> </a:t>
            </a:r>
            <a:r>
              <a:rPr lang="en-US" altLang="zh-CN" sz="2400" dirty="0"/>
              <a:t>do</a:t>
            </a:r>
            <a:r>
              <a:rPr lang="zh-CN" altLang="en-US" sz="2400" dirty="0"/>
              <a:t> </a:t>
            </a:r>
            <a:r>
              <a:rPr lang="en-US" altLang="zh-CN" sz="2400" dirty="0"/>
              <a:t>rotate</a:t>
            </a:r>
            <a:r>
              <a:rPr lang="zh-CN" altLang="en-US" sz="2400" dirty="0"/>
              <a:t> </a:t>
            </a:r>
            <a:r>
              <a:rPr lang="en-US" altLang="zh-CN" sz="2400" dirty="0"/>
              <a:t>the</a:t>
            </a:r>
            <a:r>
              <a:rPr lang="zh-CN" altLang="en-US" sz="2400" dirty="0"/>
              <a:t> </a:t>
            </a:r>
            <a:r>
              <a:rPr lang="en-US" altLang="zh-CN" sz="2400" dirty="0"/>
              <a:t>spin</a:t>
            </a:r>
            <a:r>
              <a:rPr lang="zh-CN" altLang="en-US" sz="2400" dirty="0"/>
              <a:t> </a:t>
            </a:r>
            <a:r>
              <a:rPr lang="en-US" altLang="zh-CN" sz="2400" dirty="0"/>
              <a:t>direction</a:t>
            </a:r>
            <a:r>
              <a:rPr lang="zh-CN" altLang="en-US" sz="2400" dirty="0"/>
              <a:t> </a:t>
            </a:r>
            <a:r>
              <a:rPr lang="en-US" altLang="zh-CN" sz="2400" dirty="0"/>
              <a:t>as</a:t>
            </a:r>
            <a:r>
              <a:rPr lang="zh-CN" altLang="en-US" sz="2400" dirty="0"/>
              <a:t> </a:t>
            </a:r>
            <a:r>
              <a:rPr lang="en-US" altLang="zh-CN" sz="2400" dirty="0"/>
              <a:t>expected</a:t>
            </a:r>
          </a:p>
          <a:p>
            <a:pPr lvl="1"/>
            <a:r>
              <a:rPr lang="en-US" altLang="zh-CN" sz="2400" dirty="0"/>
              <a:t>But</a:t>
            </a:r>
            <a:r>
              <a:rPr lang="zh-CN" altLang="en-US" sz="2400" dirty="0"/>
              <a:t> </a:t>
            </a:r>
            <a:r>
              <a:rPr lang="en-US" altLang="zh-CN" sz="2400" dirty="0"/>
              <a:t>the</a:t>
            </a:r>
            <a:r>
              <a:rPr lang="zh-CN" altLang="en-US" sz="2400" dirty="0"/>
              <a:t> </a:t>
            </a:r>
            <a:r>
              <a:rPr lang="en-US" altLang="zh-CN" sz="2400" dirty="0"/>
              <a:t>limited</a:t>
            </a:r>
            <a:r>
              <a:rPr lang="zh-CN" altLang="en-US" sz="2400" dirty="0"/>
              <a:t> </a:t>
            </a:r>
            <a:r>
              <a:rPr lang="en-US" altLang="zh-CN" sz="2400" dirty="0"/>
              <a:t>space</a:t>
            </a:r>
            <a:r>
              <a:rPr lang="zh-CN" altLang="en-US" sz="2400" dirty="0"/>
              <a:t> </a:t>
            </a:r>
            <a:r>
              <a:rPr lang="en-US" altLang="zh-CN" sz="2400" dirty="0"/>
              <a:t>results</a:t>
            </a:r>
            <a:r>
              <a:rPr lang="zh-CN" altLang="en-US" sz="2400" dirty="0"/>
              <a:t> </a:t>
            </a:r>
            <a:r>
              <a:rPr lang="en-US" altLang="zh-CN" sz="2400" dirty="0"/>
              <a:t>in</a:t>
            </a:r>
            <a:r>
              <a:rPr lang="zh-CN" altLang="en-US" sz="2400" dirty="0"/>
              <a:t> </a:t>
            </a:r>
            <a:r>
              <a:rPr lang="en-US" altLang="zh-CN" sz="2400" dirty="0"/>
              <a:t>a</a:t>
            </a:r>
            <a:r>
              <a:rPr lang="zh-CN" altLang="en-US" sz="2400" dirty="0"/>
              <a:t> </a:t>
            </a:r>
            <a:r>
              <a:rPr lang="en-US" altLang="zh-CN" sz="2400" dirty="0"/>
              <a:t>very</a:t>
            </a:r>
            <a:r>
              <a:rPr lang="zh-CN" altLang="en-US" sz="2400" dirty="0"/>
              <a:t> </a:t>
            </a:r>
            <a:r>
              <a:rPr lang="en-US" altLang="zh-CN" sz="2400" dirty="0"/>
              <a:t>compact</a:t>
            </a:r>
            <a:r>
              <a:rPr lang="zh-CN" altLang="en-US" sz="2400" dirty="0"/>
              <a:t> </a:t>
            </a:r>
            <a:r>
              <a:rPr lang="en-US" altLang="zh-CN" sz="2400" dirty="0"/>
              <a:t>design</a:t>
            </a:r>
            <a:r>
              <a:rPr lang="zh-CN" altLang="en-US" sz="2400" dirty="0"/>
              <a:t> </a:t>
            </a:r>
            <a:r>
              <a:rPr lang="en-US" altLang="zh-CN" sz="2400" dirty="0"/>
              <a:t>with</a:t>
            </a:r>
            <a:r>
              <a:rPr lang="zh-CN" altLang="en-US" sz="2400" dirty="0"/>
              <a:t> </a:t>
            </a:r>
            <a:r>
              <a:rPr lang="en-US" altLang="zh-CN" sz="2400" dirty="0"/>
              <a:t>superconducting</a:t>
            </a:r>
            <a:r>
              <a:rPr lang="zh-CN" altLang="en-US" sz="2400" dirty="0"/>
              <a:t> </a:t>
            </a:r>
            <a:r>
              <a:rPr lang="en-US" altLang="zh-CN" sz="2400" dirty="0"/>
              <a:t>quadrupoles</a:t>
            </a:r>
          </a:p>
          <a:p>
            <a:pPr lvl="1"/>
            <a:r>
              <a:rPr lang="en-US" altLang="zh-CN" sz="2400" dirty="0"/>
              <a:t>The local contribution to the chromaticity is very large, no DA after insertion</a:t>
            </a:r>
          </a:p>
        </p:txBody>
      </p:sp>
      <p:pic>
        <p:nvPicPr>
          <p:cNvPr id="9" name="Picture 8">
            <a:extLst>
              <a:ext uri="{FF2B5EF4-FFF2-40B4-BE49-F238E27FC236}">
                <a16:creationId xmlns:a16="http://schemas.microsoft.com/office/drawing/2014/main" id="{60B8BDD3-52AE-0F4B-8F6A-C3DB9BCB0874}"/>
              </a:ext>
            </a:extLst>
          </p:cNvPr>
          <p:cNvPicPr>
            <a:picLocks noChangeAspect="1"/>
          </p:cNvPicPr>
          <p:nvPr/>
        </p:nvPicPr>
        <p:blipFill>
          <a:blip r:embed="rId2"/>
          <a:stretch>
            <a:fillRect/>
          </a:stretch>
        </p:blipFill>
        <p:spPr>
          <a:xfrm>
            <a:off x="139196" y="4198141"/>
            <a:ext cx="3852584" cy="1246972"/>
          </a:xfrm>
          <a:prstGeom prst="rect">
            <a:avLst/>
          </a:prstGeom>
        </p:spPr>
      </p:pic>
      <p:cxnSp>
        <p:nvCxnSpPr>
          <p:cNvPr id="8" name="Straight Arrow Connector 7">
            <a:extLst>
              <a:ext uri="{FF2B5EF4-FFF2-40B4-BE49-F238E27FC236}">
                <a16:creationId xmlns:a16="http://schemas.microsoft.com/office/drawing/2014/main" id="{E0397D65-0202-504E-9232-424BB8698E0F}"/>
              </a:ext>
            </a:extLst>
          </p:cNvPr>
          <p:cNvCxnSpPr>
            <a:cxnSpLocks/>
          </p:cNvCxnSpPr>
          <p:nvPr/>
        </p:nvCxnSpPr>
        <p:spPr>
          <a:xfrm>
            <a:off x="1551212" y="4899649"/>
            <a:ext cx="676333" cy="3381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FC732F8-C0D6-A144-80BF-E8939CB0AE8D}"/>
              </a:ext>
            </a:extLst>
          </p:cNvPr>
          <p:cNvCxnSpPr>
            <a:cxnSpLocks/>
          </p:cNvCxnSpPr>
          <p:nvPr/>
        </p:nvCxnSpPr>
        <p:spPr>
          <a:xfrm>
            <a:off x="2855235" y="5237349"/>
            <a:ext cx="0" cy="523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8588D20-70FD-9E46-AD0A-C441A8EE390D}"/>
              </a:ext>
            </a:extLst>
          </p:cNvPr>
          <p:cNvPicPr>
            <a:picLocks noChangeAspect="1"/>
          </p:cNvPicPr>
          <p:nvPr/>
        </p:nvPicPr>
        <p:blipFill>
          <a:blip r:embed="rId3"/>
          <a:stretch>
            <a:fillRect/>
          </a:stretch>
        </p:blipFill>
        <p:spPr>
          <a:xfrm>
            <a:off x="3709277" y="5272918"/>
            <a:ext cx="282503" cy="581148"/>
          </a:xfrm>
          <a:prstGeom prst="rect">
            <a:avLst/>
          </a:prstGeom>
        </p:spPr>
      </p:pic>
      <p:pic>
        <p:nvPicPr>
          <p:cNvPr id="15" name="Picture 14">
            <a:extLst>
              <a:ext uri="{FF2B5EF4-FFF2-40B4-BE49-F238E27FC236}">
                <a16:creationId xmlns:a16="http://schemas.microsoft.com/office/drawing/2014/main" id="{590ECE65-42BA-A448-857F-BD1ECCB82248}"/>
              </a:ext>
            </a:extLst>
          </p:cNvPr>
          <p:cNvPicPr>
            <a:picLocks noChangeAspect="1"/>
          </p:cNvPicPr>
          <p:nvPr/>
        </p:nvPicPr>
        <p:blipFill>
          <a:blip r:embed="rId3"/>
          <a:stretch>
            <a:fillRect/>
          </a:stretch>
        </p:blipFill>
        <p:spPr>
          <a:xfrm>
            <a:off x="226695" y="4692972"/>
            <a:ext cx="282503" cy="581148"/>
          </a:xfrm>
          <a:prstGeom prst="rect">
            <a:avLst/>
          </a:prstGeom>
        </p:spPr>
      </p:pic>
      <p:cxnSp>
        <p:nvCxnSpPr>
          <p:cNvPr id="16" name="Straight Arrow Connector 15">
            <a:extLst>
              <a:ext uri="{FF2B5EF4-FFF2-40B4-BE49-F238E27FC236}">
                <a16:creationId xmlns:a16="http://schemas.microsoft.com/office/drawing/2014/main" id="{6AEBB831-4E9D-C743-803B-3FC7CE06BADD}"/>
              </a:ext>
            </a:extLst>
          </p:cNvPr>
          <p:cNvCxnSpPr>
            <a:cxnSpLocks/>
          </p:cNvCxnSpPr>
          <p:nvPr/>
        </p:nvCxnSpPr>
        <p:spPr>
          <a:xfrm>
            <a:off x="1136888" y="4779926"/>
            <a:ext cx="0" cy="523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图片 1">
            <a:extLst>
              <a:ext uri="{FF2B5EF4-FFF2-40B4-BE49-F238E27FC236}">
                <a16:creationId xmlns:a16="http://schemas.microsoft.com/office/drawing/2014/main" id="{0501E47C-55A1-FA43-8BFA-44E78A49B440}"/>
              </a:ext>
            </a:extLst>
          </p:cNvPr>
          <p:cNvPicPr/>
          <p:nvPr/>
        </p:nvPicPr>
        <p:blipFill>
          <a:blip r:embed="rId4"/>
          <a:stretch>
            <a:fillRect/>
          </a:stretch>
        </p:blipFill>
        <p:spPr>
          <a:xfrm>
            <a:off x="226695" y="5975628"/>
            <a:ext cx="3500631" cy="633300"/>
          </a:xfrm>
          <a:prstGeom prst="rect">
            <a:avLst/>
          </a:prstGeom>
        </p:spPr>
      </p:pic>
      <p:pic>
        <p:nvPicPr>
          <p:cNvPr id="17" name="Picture 16">
            <a:extLst>
              <a:ext uri="{FF2B5EF4-FFF2-40B4-BE49-F238E27FC236}">
                <a16:creationId xmlns:a16="http://schemas.microsoft.com/office/drawing/2014/main" id="{9FFE2C7C-4E37-9549-B493-AA898B15C9CD}"/>
              </a:ext>
            </a:extLst>
          </p:cNvPr>
          <p:cNvPicPr>
            <a:picLocks noChangeAspect="1"/>
          </p:cNvPicPr>
          <p:nvPr/>
        </p:nvPicPr>
        <p:blipFill>
          <a:blip r:embed="rId5"/>
          <a:stretch>
            <a:fillRect/>
          </a:stretch>
        </p:blipFill>
        <p:spPr>
          <a:xfrm>
            <a:off x="4274524" y="4489478"/>
            <a:ext cx="3988553" cy="1318730"/>
          </a:xfrm>
          <a:prstGeom prst="rect">
            <a:avLst/>
          </a:prstGeom>
        </p:spPr>
      </p:pic>
      <p:pic>
        <p:nvPicPr>
          <p:cNvPr id="18" name="内容占位符 4">
            <a:extLst>
              <a:ext uri="{FF2B5EF4-FFF2-40B4-BE49-F238E27FC236}">
                <a16:creationId xmlns:a16="http://schemas.microsoft.com/office/drawing/2014/main" id="{127EBE3E-3E3F-164E-A35E-ACE87FEF6AEA}"/>
              </a:ext>
            </a:extLst>
          </p:cNvPr>
          <p:cNvPicPr>
            <a:picLocks noChangeAspect="1"/>
          </p:cNvPicPr>
          <p:nvPr/>
        </p:nvPicPr>
        <p:blipFill>
          <a:blip r:embed="rId6"/>
          <a:stretch>
            <a:fillRect/>
          </a:stretch>
        </p:blipFill>
        <p:spPr>
          <a:xfrm>
            <a:off x="8527531" y="4692972"/>
            <a:ext cx="3634686" cy="2025143"/>
          </a:xfrm>
          <a:prstGeom prst="rect">
            <a:avLst/>
          </a:prstGeom>
        </p:spPr>
      </p:pic>
      <p:sp>
        <p:nvSpPr>
          <p:cNvPr id="19" name="TextBox 18">
            <a:extLst>
              <a:ext uri="{FF2B5EF4-FFF2-40B4-BE49-F238E27FC236}">
                <a16:creationId xmlns:a16="http://schemas.microsoft.com/office/drawing/2014/main" id="{2D79172C-89B1-4C48-BB10-591EE5B15844}"/>
              </a:ext>
            </a:extLst>
          </p:cNvPr>
          <p:cNvSpPr txBox="1"/>
          <p:nvPr/>
        </p:nvSpPr>
        <p:spPr>
          <a:xfrm>
            <a:off x="8418581" y="4338007"/>
            <a:ext cx="3852585" cy="369332"/>
          </a:xfrm>
          <a:prstGeom prst="rect">
            <a:avLst/>
          </a:prstGeom>
          <a:noFill/>
        </p:spPr>
        <p:txBody>
          <a:bodyPr wrap="square" rtlCol="0">
            <a:spAutoFit/>
          </a:bodyPr>
          <a:lstStyle/>
          <a:p>
            <a:r>
              <a:rPr lang="en-US" altLang="zh-CN" dirty="0"/>
              <a:t>Polarization</a:t>
            </a:r>
            <a:r>
              <a:rPr lang="zh-CN" altLang="en-US" dirty="0"/>
              <a:t> </a:t>
            </a:r>
            <a:r>
              <a:rPr lang="en-US" altLang="zh-CN" dirty="0"/>
              <a:t>direction</a:t>
            </a:r>
            <a:r>
              <a:rPr lang="zh-CN" altLang="en-US" dirty="0"/>
              <a:t> </a:t>
            </a:r>
            <a:r>
              <a:rPr lang="en-US" dirty="0"/>
              <a:t>w/  spin rotators</a:t>
            </a:r>
          </a:p>
        </p:txBody>
      </p:sp>
      <p:pic>
        <p:nvPicPr>
          <p:cNvPr id="20" name="Picture 19">
            <a:extLst>
              <a:ext uri="{FF2B5EF4-FFF2-40B4-BE49-F238E27FC236}">
                <a16:creationId xmlns:a16="http://schemas.microsoft.com/office/drawing/2014/main" id="{C456D912-5686-A543-8794-DA2DA38437FD}"/>
              </a:ext>
            </a:extLst>
          </p:cNvPr>
          <p:cNvPicPr>
            <a:picLocks noChangeAspect="1"/>
          </p:cNvPicPr>
          <p:nvPr/>
        </p:nvPicPr>
        <p:blipFill>
          <a:blip r:embed="rId7"/>
          <a:stretch>
            <a:fillRect/>
          </a:stretch>
        </p:blipFill>
        <p:spPr>
          <a:xfrm>
            <a:off x="4000925" y="6018467"/>
            <a:ext cx="4395273" cy="739964"/>
          </a:xfrm>
          <a:prstGeom prst="rect">
            <a:avLst/>
          </a:prstGeom>
        </p:spPr>
      </p:pic>
    </p:spTree>
    <p:extLst>
      <p:ext uri="{BB962C8B-B14F-4D97-AF65-F5344CB8AC3E}">
        <p14:creationId xmlns:p14="http://schemas.microsoft.com/office/powerpoint/2010/main" val="460071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latin typeface="Arial" panose="020B0604020202020204" pitchFamily="34" charset="0"/>
                <a:cs typeface="Arial" panose="020B0604020202020204" pitchFamily="34" charset="0"/>
              </a:rPr>
              <a:t>Task introduction</a:t>
            </a:r>
            <a:endParaRPr lang="zh-CN" altLang="en-US" dirty="0"/>
          </a:p>
        </p:txBody>
      </p:sp>
      <p:sp>
        <p:nvSpPr>
          <p:cNvPr id="3" name="内容占位符 2"/>
          <p:cNvSpPr>
            <a:spLocks noGrp="1"/>
          </p:cNvSpPr>
          <p:nvPr>
            <p:ph idx="1"/>
          </p:nvPr>
        </p:nvSpPr>
        <p:spPr>
          <a:xfrm>
            <a:off x="776288" y="1025555"/>
            <a:ext cx="11077575" cy="5330796"/>
          </a:xfrm>
        </p:spPr>
        <p:txBody>
          <a:bodyPr>
            <a:noAutofit/>
          </a:bodyPr>
          <a:lstStyle/>
          <a:p>
            <a:pPr marL="0" indent="0">
              <a:buNone/>
            </a:pPr>
            <a:r>
              <a:rPr lang="en-US" altLang="zh-CN" sz="2400" b="1" dirty="0">
                <a:latin typeface="Arial" panose="020B0604020202020204" pitchFamily="34" charset="0"/>
                <a:ea typeface="楷体" panose="02010609060101010101" pitchFamily="49" charset="-122"/>
                <a:cs typeface="Arial" panose="020B0604020202020204" pitchFamily="34" charset="0"/>
              </a:rPr>
              <a:t>Task</a:t>
            </a:r>
            <a:r>
              <a:rPr lang="en-US" altLang="zh-CN" sz="2400" dirty="0">
                <a:latin typeface="Arial" panose="020B0604020202020204" pitchFamily="34" charset="0"/>
                <a:ea typeface="楷体" panose="02010609060101010101" pitchFamily="49" charset="-122"/>
                <a:cs typeface="Arial" panose="020B0604020202020204" pitchFamily="34" charset="0"/>
              </a:rPr>
              <a:t> </a:t>
            </a:r>
            <a:r>
              <a:rPr lang="zh-CN" altLang="en-US" sz="2400" dirty="0">
                <a:latin typeface="Arial" panose="020B0604020202020204" pitchFamily="34" charset="0"/>
                <a:ea typeface="楷体" panose="02010609060101010101" pitchFamily="49" charset="-122"/>
                <a:cs typeface="Arial" panose="020B0604020202020204" pitchFamily="34" charset="0"/>
              </a:rPr>
              <a:t>：</a:t>
            </a:r>
            <a:r>
              <a:rPr lang="en-US" altLang="zh-CN" sz="2400" dirty="0">
                <a:latin typeface="Arial" panose="020B0604020202020204" pitchFamily="34" charset="0"/>
                <a:cs typeface="Arial" panose="020B0604020202020204" pitchFamily="34" charset="0"/>
              </a:rPr>
              <a:t> Verification of key techniques of high energy </a:t>
            </a:r>
            <a:r>
              <a:rPr lang="en-US" altLang="zh-CN" sz="2400" dirty="0" smtClean="0">
                <a:latin typeface="Arial" panose="020B0604020202020204" pitchFamily="34" charset="0"/>
                <a:cs typeface="Arial" panose="020B0604020202020204" pitchFamily="34" charset="0"/>
              </a:rPr>
              <a:t>circular </a:t>
            </a:r>
            <a:r>
              <a:rPr lang="en-US" altLang="zh-CN" sz="2400" dirty="0">
                <a:latin typeface="Arial" panose="020B0604020202020204" pitchFamily="34" charset="0"/>
                <a:cs typeface="Arial" panose="020B0604020202020204" pitchFamily="34" charset="0"/>
              </a:rPr>
              <a:t>electron positron accelerator</a:t>
            </a:r>
          </a:p>
          <a:p>
            <a:pPr marL="0" indent="0">
              <a:buNone/>
            </a:pPr>
            <a:endParaRPr lang="en-US" altLang="zh-CN" sz="2400" dirty="0">
              <a:latin typeface="Arial" panose="020B0604020202020204" pitchFamily="34" charset="0"/>
              <a:cs typeface="Arial" panose="020B0604020202020204" pitchFamily="34" charset="0"/>
            </a:endParaRPr>
          </a:p>
          <a:p>
            <a:pPr marL="0" indent="0">
              <a:spcBef>
                <a:spcPts val="600"/>
              </a:spcBef>
              <a:buNone/>
            </a:pPr>
            <a:r>
              <a:rPr lang="en-US" altLang="zh-CN" sz="2400" b="1" dirty="0">
                <a:latin typeface="Arial" panose="020B0604020202020204" pitchFamily="34" charset="0"/>
                <a:ea typeface="楷体" panose="02010609060101010101" pitchFamily="49" charset="-122"/>
                <a:cs typeface="Arial" panose="020B0604020202020204" pitchFamily="34" charset="0"/>
              </a:rPr>
              <a:t>Task budget </a:t>
            </a:r>
            <a:r>
              <a:rPr lang="zh-CN" altLang="en-US" sz="2400" dirty="0">
                <a:latin typeface="Arial" panose="020B0604020202020204" pitchFamily="34" charset="0"/>
                <a:ea typeface="楷体" panose="02010609060101010101" pitchFamily="49" charset="-122"/>
                <a:cs typeface="Arial" panose="020B0604020202020204" pitchFamily="34" charset="0"/>
              </a:rPr>
              <a:t>：              </a:t>
            </a:r>
            <a:r>
              <a:rPr lang="zh-CN" altLang="en-US" sz="2400" dirty="0" smtClean="0">
                <a:latin typeface="Arial" panose="020B0604020202020204" pitchFamily="34" charset="0"/>
                <a:ea typeface="楷体" panose="02010609060101010101" pitchFamily="49" charset="-122"/>
                <a:cs typeface="Arial" panose="020B0604020202020204" pitchFamily="34" charset="0"/>
              </a:rPr>
              <a:t>    </a:t>
            </a:r>
            <a:r>
              <a:rPr lang="en-US" altLang="zh-CN" sz="2400" dirty="0" smtClean="0">
                <a:latin typeface="Arial" panose="020B0604020202020204" pitchFamily="34" charset="0"/>
                <a:ea typeface="楷体" panose="02010609060101010101" pitchFamily="49" charset="-122"/>
                <a:cs typeface="Arial" panose="020B0604020202020204" pitchFamily="34" charset="0"/>
              </a:rPr>
              <a:t>9.74 </a:t>
            </a:r>
            <a:r>
              <a:rPr lang="en-US" altLang="zh-CN" sz="2400" dirty="0">
                <a:latin typeface="Arial" panose="020B0604020202020204" pitchFamily="34" charset="0"/>
                <a:ea typeface="楷体" panose="02010609060101010101" pitchFamily="49" charset="-122"/>
                <a:cs typeface="Arial" panose="020B0604020202020204" pitchFamily="34" charset="0"/>
              </a:rPr>
              <a:t>M RMB</a:t>
            </a:r>
          </a:p>
          <a:p>
            <a:pPr marL="0" indent="0">
              <a:spcBef>
                <a:spcPts val="600"/>
              </a:spcBef>
              <a:buNone/>
            </a:pPr>
            <a:r>
              <a:rPr lang="en-US" altLang="zh-CN" sz="2400" b="1" dirty="0" smtClean="0">
                <a:latin typeface="Arial" panose="020B0604020202020204" pitchFamily="34" charset="0"/>
                <a:ea typeface="楷体" panose="02010609060101010101" pitchFamily="49" charset="-122"/>
                <a:cs typeface="Arial" panose="020B0604020202020204" pitchFamily="34" charset="0"/>
              </a:rPr>
              <a:t>Task in charge</a:t>
            </a:r>
            <a:r>
              <a:rPr lang="zh-CN" altLang="en-US" sz="2400" dirty="0" smtClean="0">
                <a:latin typeface="Arial" panose="020B0604020202020204" pitchFamily="34" charset="0"/>
                <a:ea typeface="楷体" panose="02010609060101010101" pitchFamily="49" charset="-122"/>
                <a:cs typeface="Arial" panose="020B0604020202020204" pitchFamily="34" charset="0"/>
              </a:rPr>
              <a:t>：               </a:t>
            </a:r>
            <a:r>
              <a:rPr lang="en-US" altLang="zh-CN" sz="2400" dirty="0" smtClean="0">
                <a:latin typeface="Arial" panose="020B0604020202020204" pitchFamily="34" charset="0"/>
                <a:cs typeface="Arial" panose="020B0604020202020204" pitchFamily="34" charset="0"/>
              </a:rPr>
              <a:t>IHEP</a:t>
            </a:r>
            <a:r>
              <a:rPr lang="en-US" altLang="zh-CN" sz="2400" dirty="0">
                <a:latin typeface="Arial" panose="020B0604020202020204" pitchFamily="34" charset="0"/>
                <a:cs typeface="Arial" panose="020B0604020202020204" pitchFamily="34" charset="0"/>
              </a:rPr>
              <a:t>, </a:t>
            </a:r>
            <a:r>
              <a:rPr lang="en-US" altLang="zh-CN" sz="2400" dirty="0" smtClean="0">
                <a:latin typeface="Arial" panose="020B0604020202020204" pitchFamily="34" charset="0"/>
                <a:cs typeface="Arial" panose="020B0604020202020204" pitchFamily="34" charset="0"/>
              </a:rPr>
              <a:t>CAS </a:t>
            </a:r>
            <a:endParaRPr lang="en-US" altLang="zh-CN" sz="2400" dirty="0">
              <a:latin typeface="Arial" panose="020B0604020202020204" pitchFamily="34" charset="0"/>
              <a:cs typeface="Arial" panose="020B0604020202020204" pitchFamily="34" charset="0"/>
            </a:endParaRPr>
          </a:p>
          <a:p>
            <a:pPr marL="0" indent="0">
              <a:spcBef>
                <a:spcPts val="600"/>
              </a:spcBef>
              <a:buNone/>
            </a:pPr>
            <a:r>
              <a:rPr lang="en-US" altLang="zh-CN" sz="2400" b="1" dirty="0" smtClean="0">
                <a:latin typeface="Arial" panose="020B0604020202020204" pitchFamily="34" charset="0"/>
                <a:cs typeface="Arial" panose="020B0604020202020204" pitchFamily="34" charset="0"/>
              </a:rPr>
              <a:t>Task leader</a:t>
            </a:r>
            <a:r>
              <a:rPr lang="zh-CN" altLang="en-US" sz="2400" dirty="0" smtClean="0">
                <a:latin typeface="Arial" panose="020B0604020202020204" pitchFamily="34" charset="0"/>
                <a:ea typeface="楷体" panose="02010609060101010101" pitchFamily="49" charset="-122"/>
                <a:cs typeface="Arial" panose="020B0604020202020204" pitchFamily="34" charset="0"/>
              </a:rPr>
              <a:t>：                     </a:t>
            </a:r>
            <a:r>
              <a:rPr lang="en-US" altLang="zh-CN" sz="2400" dirty="0">
                <a:latin typeface="Arial" panose="020B0604020202020204" pitchFamily="34" charset="0"/>
                <a:ea typeface="楷体" panose="02010609060101010101" pitchFamily="49" charset="-122"/>
                <a:cs typeface="Arial" panose="020B0604020202020204" pitchFamily="34" charset="0"/>
              </a:rPr>
              <a:t>Chi </a:t>
            </a:r>
            <a:r>
              <a:rPr lang="en-US" altLang="zh-CN" sz="2400" dirty="0" err="1">
                <a:latin typeface="Arial" panose="020B0604020202020204" pitchFamily="34" charset="0"/>
                <a:ea typeface="楷体" panose="02010609060101010101" pitchFamily="49" charset="-122"/>
                <a:cs typeface="Arial" panose="020B0604020202020204" pitchFamily="34" charset="0"/>
              </a:rPr>
              <a:t>Yunlong</a:t>
            </a:r>
            <a:endParaRPr lang="en-US" altLang="zh-CN" sz="2400" dirty="0">
              <a:latin typeface="Arial" panose="020B0604020202020204" pitchFamily="34" charset="0"/>
              <a:ea typeface="楷体" panose="02010609060101010101" pitchFamily="49" charset="-122"/>
              <a:cs typeface="Arial" panose="020B0604020202020204" pitchFamily="34" charset="0"/>
            </a:endParaRPr>
          </a:p>
          <a:p>
            <a:pPr marL="0" indent="0">
              <a:buNone/>
            </a:pPr>
            <a:r>
              <a:rPr lang="en-US" altLang="zh-CN" sz="2400" b="1" dirty="0">
                <a:latin typeface="Arial" panose="020B0604020202020204" pitchFamily="34" charset="0"/>
                <a:cs typeface="Arial" panose="020B0604020202020204" pitchFamily="34" charset="0"/>
              </a:rPr>
              <a:t>Number of participants </a:t>
            </a:r>
            <a:r>
              <a:rPr lang="zh-CN" altLang="en-US" sz="2400" dirty="0">
                <a:latin typeface="Arial" panose="020B0604020202020204" pitchFamily="34" charset="0"/>
                <a:ea typeface="楷体" panose="02010609060101010101" pitchFamily="49" charset="-122"/>
                <a:cs typeface="Arial" panose="020B0604020202020204" pitchFamily="34" charset="0"/>
              </a:rPr>
              <a:t>：</a:t>
            </a:r>
            <a:r>
              <a:rPr lang="en-US" altLang="zh-CN" sz="2400" dirty="0" smtClean="0">
                <a:latin typeface="Arial" panose="020B0604020202020204" pitchFamily="34" charset="0"/>
                <a:ea typeface="楷体" panose="02010609060101010101" pitchFamily="49" charset="-122"/>
                <a:cs typeface="Arial" panose="020B0604020202020204" pitchFamily="34" charset="0"/>
              </a:rPr>
              <a:t>18 </a:t>
            </a:r>
            <a:r>
              <a:rPr lang="zh-CN" altLang="en-US" sz="2400" dirty="0" smtClean="0">
                <a:latin typeface="Arial" panose="020B0604020202020204" pitchFamily="34" charset="0"/>
                <a:ea typeface="楷体" panose="02010609060101010101" pitchFamily="49" charset="-122"/>
                <a:cs typeface="Arial" panose="020B0604020202020204" pitchFamily="34" charset="0"/>
              </a:rPr>
              <a:t> </a:t>
            </a:r>
            <a:r>
              <a:rPr lang="zh-CN" altLang="en-US" sz="2400" dirty="0">
                <a:latin typeface="Arial" panose="020B0604020202020204" pitchFamily="34" charset="0"/>
                <a:ea typeface="楷体" panose="02010609060101010101" pitchFamily="49" charset="-122"/>
                <a:cs typeface="Arial" panose="020B0604020202020204" pitchFamily="34" charset="0"/>
              </a:rPr>
              <a:t>（</a:t>
            </a:r>
            <a:r>
              <a:rPr lang="en-US" altLang="zh-CN" sz="2400" dirty="0">
                <a:latin typeface="Arial" panose="020B0604020202020204" pitchFamily="34" charset="0"/>
                <a:ea typeface="楷体" panose="02010609060101010101" pitchFamily="49" charset="-122"/>
                <a:cs typeface="Arial" panose="020B0604020202020204" pitchFamily="34" charset="0"/>
              </a:rPr>
              <a:t>Senior </a:t>
            </a:r>
            <a:r>
              <a:rPr lang="zh-CN" altLang="en-US" sz="2400" dirty="0">
                <a:latin typeface="Arial" panose="020B0604020202020204" pitchFamily="34" charset="0"/>
                <a:ea typeface="楷体" panose="02010609060101010101" pitchFamily="49" charset="-122"/>
                <a:cs typeface="Arial" panose="020B0604020202020204" pitchFamily="34" charset="0"/>
              </a:rPr>
              <a:t> </a:t>
            </a:r>
            <a:r>
              <a:rPr lang="en-US" altLang="zh-CN" sz="2400" dirty="0">
                <a:latin typeface="Arial" panose="020B0604020202020204" pitchFamily="34" charset="0"/>
                <a:ea typeface="楷体" panose="02010609060101010101" pitchFamily="49" charset="-122"/>
                <a:cs typeface="Arial" panose="020B0604020202020204" pitchFamily="34" charset="0"/>
              </a:rPr>
              <a:t>11</a:t>
            </a:r>
            <a:r>
              <a:rPr lang="zh-CN" altLang="en-US" sz="2400" dirty="0">
                <a:latin typeface="Arial" panose="020B0604020202020204" pitchFamily="34" charset="0"/>
                <a:ea typeface="楷体" panose="02010609060101010101" pitchFamily="49" charset="-122"/>
                <a:cs typeface="Arial" panose="020B0604020202020204" pitchFamily="34" charset="0"/>
              </a:rPr>
              <a:t>，</a:t>
            </a:r>
            <a:r>
              <a:rPr lang="en-US" altLang="zh-CN" sz="2400" dirty="0">
                <a:latin typeface="Arial" panose="020B0604020202020204" pitchFamily="34" charset="0"/>
                <a:ea typeface="楷体" panose="02010609060101010101" pitchFamily="49" charset="-122"/>
                <a:cs typeface="Arial" panose="020B0604020202020204" pitchFamily="34" charset="0"/>
              </a:rPr>
              <a:t>Other</a:t>
            </a:r>
            <a:r>
              <a:rPr lang="zh-CN" altLang="en-US" sz="2400" dirty="0">
                <a:latin typeface="Arial" panose="020B0604020202020204" pitchFamily="34" charset="0"/>
                <a:ea typeface="楷体" panose="02010609060101010101" pitchFamily="49" charset="-122"/>
                <a:cs typeface="Arial" panose="020B0604020202020204" pitchFamily="34" charset="0"/>
              </a:rPr>
              <a:t> </a:t>
            </a:r>
            <a:r>
              <a:rPr lang="en-US" altLang="zh-CN" sz="2400" dirty="0">
                <a:latin typeface="Arial" panose="020B0604020202020204" pitchFamily="34" charset="0"/>
                <a:ea typeface="楷体" panose="02010609060101010101" pitchFamily="49" charset="-122"/>
                <a:cs typeface="Arial" panose="020B0604020202020204" pitchFamily="34" charset="0"/>
              </a:rPr>
              <a:t> </a:t>
            </a:r>
            <a:r>
              <a:rPr lang="en-US" altLang="zh-CN" sz="2400" dirty="0" smtClean="0">
                <a:latin typeface="Arial" panose="020B0604020202020204" pitchFamily="34" charset="0"/>
                <a:ea typeface="楷体" panose="02010609060101010101" pitchFamily="49" charset="-122"/>
                <a:cs typeface="Arial" panose="020B0604020202020204" pitchFamily="34" charset="0"/>
              </a:rPr>
              <a:t>7</a:t>
            </a:r>
            <a:r>
              <a:rPr lang="zh-CN" altLang="en-US" sz="2400" dirty="0" smtClean="0">
                <a:latin typeface="Arial" panose="020B0604020202020204" pitchFamily="34" charset="0"/>
                <a:ea typeface="楷体" panose="02010609060101010101" pitchFamily="49" charset="-122"/>
                <a:cs typeface="Arial" panose="020B0604020202020204" pitchFamily="34" charset="0"/>
              </a:rPr>
              <a:t>，</a:t>
            </a:r>
            <a:r>
              <a:rPr lang="en-US" altLang="zh-CN" sz="2400" dirty="0" smtClean="0">
                <a:latin typeface="Arial" panose="020B0604020202020204" pitchFamily="34" charset="0"/>
                <a:ea typeface="楷体" panose="02010609060101010101" pitchFamily="49" charset="-122"/>
                <a:cs typeface="Arial" panose="020B0604020202020204" pitchFamily="34" charset="0"/>
              </a:rPr>
              <a:t>4 Ph.D. students</a:t>
            </a:r>
            <a:r>
              <a:rPr lang="zh-CN" altLang="en-US" sz="2400" dirty="0" smtClean="0">
                <a:latin typeface="Arial" panose="020B0604020202020204" pitchFamily="34" charset="0"/>
                <a:ea typeface="楷体" panose="02010609060101010101" pitchFamily="49" charset="-122"/>
                <a:cs typeface="Arial" panose="020B0604020202020204" pitchFamily="34" charset="0"/>
              </a:rPr>
              <a:t>）</a:t>
            </a:r>
            <a:endParaRPr lang="en-US" altLang="zh-CN" sz="2400" dirty="0" smtClean="0">
              <a:latin typeface="Arial" panose="020B0604020202020204" pitchFamily="34" charset="0"/>
              <a:ea typeface="楷体" panose="02010609060101010101" pitchFamily="49" charset="-122"/>
              <a:cs typeface="Arial" panose="020B0604020202020204" pitchFamily="34" charset="0"/>
            </a:endParaRPr>
          </a:p>
          <a:p>
            <a:pPr marL="0" indent="0">
              <a:buNone/>
            </a:pPr>
            <a:r>
              <a:rPr lang="en-US" altLang="zh-CN" sz="2400" b="1" dirty="0">
                <a:latin typeface="Arial" panose="020B0604020202020204" pitchFamily="34" charset="0"/>
                <a:cs typeface="Arial" panose="020B0604020202020204" pitchFamily="34" charset="0"/>
              </a:rPr>
              <a:t>Task period</a:t>
            </a:r>
            <a:r>
              <a:rPr lang="en-US" altLang="zh-CN" sz="2400" dirty="0">
                <a:latin typeface="Arial" panose="020B0604020202020204" pitchFamily="34" charset="0"/>
                <a:ea typeface="楷体" panose="02010609060101010101" pitchFamily="49" charset="-122"/>
                <a:cs typeface="Arial" panose="020B0604020202020204" pitchFamily="34" charset="0"/>
              </a:rPr>
              <a:t>:                       </a:t>
            </a:r>
            <a:r>
              <a:rPr lang="en-US" altLang="zh-CN" sz="2400" dirty="0" smtClean="0">
                <a:latin typeface="Arial" panose="020B0604020202020204" pitchFamily="34" charset="0"/>
                <a:ea typeface="楷体" panose="02010609060101010101" pitchFamily="49" charset="-122"/>
                <a:cs typeface="Arial" panose="020B0604020202020204" pitchFamily="34" charset="0"/>
              </a:rPr>
              <a:t>Jul.1</a:t>
            </a:r>
            <a:r>
              <a:rPr lang="en-US" altLang="zh-CN" sz="2400" dirty="0">
                <a:latin typeface="Arial" panose="020B0604020202020204" pitchFamily="34" charset="0"/>
                <a:ea typeface="楷体" panose="02010609060101010101" pitchFamily="49" charset="-122"/>
                <a:cs typeface="Arial" panose="020B0604020202020204" pitchFamily="34" charset="0"/>
              </a:rPr>
              <a:t>, 2018~Jun.30, 2023</a:t>
            </a:r>
          </a:p>
          <a:p>
            <a:pPr marL="0" indent="0">
              <a:buNone/>
            </a:pPr>
            <a:endParaRPr lang="en-US" altLang="zh-CN" sz="2400" dirty="0">
              <a:latin typeface="Arial" panose="020B0604020202020204" pitchFamily="34" charset="0"/>
              <a:ea typeface="楷体" panose="02010609060101010101" pitchFamily="49" charset="-122"/>
              <a:cs typeface="Arial" panose="020B0604020202020204" pitchFamily="34" charset="0"/>
            </a:endParaRPr>
          </a:p>
          <a:p>
            <a:pPr marL="0" indent="0">
              <a:spcBef>
                <a:spcPts val="600"/>
              </a:spcBef>
              <a:buNone/>
            </a:pPr>
            <a:r>
              <a:rPr lang="en-US" altLang="zh-CN" sz="2400" b="1" dirty="0">
                <a:latin typeface="Arial" panose="020B0604020202020204" pitchFamily="34" charset="0"/>
                <a:ea typeface="楷体" panose="02010609060101010101" pitchFamily="49" charset="-122"/>
                <a:cs typeface="Arial" panose="020B0604020202020204" pitchFamily="34" charset="0"/>
              </a:rPr>
              <a:t>Main research </a:t>
            </a:r>
            <a:r>
              <a:rPr lang="zh-CN" altLang="en-US" sz="2000" dirty="0">
                <a:latin typeface="Arial" panose="020B0604020202020204" pitchFamily="34" charset="0"/>
                <a:ea typeface="楷体" panose="02010609060101010101" pitchFamily="49" charset="-122"/>
                <a:cs typeface="Arial" panose="020B0604020202020204" pitchFamily="34" charset="0"/>
              </a:rPr>
              <a:t>：      </a:t>
            </a:r>
            <a:r>
              <a:rPr lang="zh-CN" altLang="en-US" sz="2000" dirty="0" smtClean="0">
                <a:latin typeface="Arial" panose="020B0604020202020204" pitchFamily="34" charset="0"/>
                <a:ea typeface="楷体" panose="02010609060101010101" pitchFamily="49" charset="-122"/>
                <a:cs typeface="Arial" panose="020B0604020202020204" pitchFamily="34" charset="0"/>
              </a:rPr>
              <a:t> </a:t>
            </a:r>
            <a:r>
              <a:rPr lang="en-US" altLang="zh-CN" sz="2000" dirty="0" smtClean="0">
                <a:latin typeface="Arial" panose="020B0604020202020204" pitchFamily="34" charset="0"/>
                <a:ea typeface="楷体" panose="02010609060101010101" pitchFamily="49" charset="-122"/>
                <a:cs typeface="Arial" panose="020B0604020202020204" pitchFamily="34" charset="0"/>
              </a:rPr>
              <a:t>Sub-Task1</a:t>
            </a:r>
            <a:r>
              <a:rPr lang="en-US" altLang="zh-CN" sz="2000" dirty="0">
                <a:latin typeface="Arial" panose="020B0604020202020204" pitchFamily="34" charset="0"/>
                <a:ea typeface="楷体" panose="02010609060101010101" pitchFamily="49" charset="-122"/>
                <a:cs typeface="Arial" panose="020B0604020202020204" pitchFamily="34" charset="0"/>
              </a:rPr>
              <a:t>: </a:t>
            </a:r>
            <a:r>
              <a:rPr lang="en-US" altLang="zh-CN" sz="2000" dirty="0" smtClean="0">
                <a:latin typeface="Arial" panose="020B0604020202020204" pitchFamily="34" charset="0"/>
                <a:ea typeface="楷体" panose="02010609060101010101" pitchFamily="49" charset="-122"/>
                <a:cs typeface="Arial" panose="020B0604020202020204" pitchFamily="34" charset="0"/>
              </a:rPr>
              <a:t>  High precision </a:t>
            </a:r>
            <a:r>
              <a:rPr lang="en-US" altLang="zh-CN" sz="2000" dirty="0" smtClean="0">
                <a:latin typeface="Arial" panose="020B0604020202020204" pitchFamily="34" charset="0"/>
                <a:cs typeface="Arial" panose="020B0604020202020204" pitchFamily="34" charset="0"/>
              </a:rPr>
              <a:t>Low-field </a:t>
            </a:r>
            <a:r>
              <a:rPr lang="en-US" altLang="zh-CN" sz="2000" dirty="0">
                <a:latin typeface="Arial" panose="020B0604020202020204" pitchFamily="34" charset="0"/>
                <a:cs typeface="Arial" panose="020B0604020202020204" pitchFamily="34" charset="0"/>
              </a:rPr>
              <a:t>dipole </a:t>
            </a:r>
            <a:r>
              <a:rPr lang="en-US" altLang="zh-CN" sz="2000" dirty="0" smtClean="0">
                <a:latin typeface="Arial" panose="020B0604020202020204" pitchFamily="34" charset="0"/>
                <a:cs typeface="Arial" panose="020B0604020202020204" pitchFamily="34" charset="0"/>
              </a:rPr>
              <a:t>magnet prototype</a:t>
            </a:r>
            <a:endParaRPr lang="en-US" altLang="zh-CN" sz="2000" dirty="0">
              <a:latin typeface="Arial" panose="020B0604020202020204" pitchFamily="34" charset="0"/>
              <a:cs typeface="Arial" panose="020B0604020202020204" pitchFamily="34" charset="0"/>
            </a:endParaRPr>
          </a:p>
          <a:p>
            <a:pPr marL="0" indent="0">
              <a:spcBef>
                <a:spcPts val="600"/>
              </a:spcBef>
              <a:buNone/>
            </a:pPr>
            <a:r>
              <a:rPr lang="en-US" altLang="zh-CN" sz="2000" dirty="0">
                <a:latin typeface="Arial" panose="020B0604020202020204" pitchFamily="34" charset="0"/>
                <a:cs typeface="Arial" panose="020B0604020202020204" pitchFamily="34" charset="0"/>
              </a:rPr>
              <a:t>                                 </a:t>
            </a:r>
            <a:r>
              <a:rPr lang="en-US" altLang="zh-CN" sz="2000" dirty="0" smtClean="0">
                <a:latin typeface="Arial" panose="020B0604020202020204" pitchFamily="34" charset="0"/>
                <a:cs typeface="Arial" panose="020B0604020202020204" pitchFamily="34" charset="0"/>
              </a:rPr>
              <a:t>        </a:t>
            </a:r>
            <a:r>
              <a:rPr lang="en-US" altLang="zh-CN" sz="2000" dirty="0">
                <a:latin typeface="Arial" panose="020B0604020202020204" pitchFamily="34" charset="0"/>
                <a:ea typeface="楷体" panose="02010609060101010101" pitchFamily="49" charset="-122"/>
                <a:cs typeface="Arial" panose="020B0604020202020204" pitchFamily="34" charset="0"/>
              </a:rPr>
              <a:t>Sub-Task2: </a:t>
            </a:r>
            <a:r>
              <a:rPr lang="en-US" altLang="zh-CN" sz="2000" dirty="0" smtClean="0">
                <a:latin typeface="Arial" panose="020B0604020202020204" pitchFamily="34" charset="0"/>
                <a:ea typeface="楷体" panose="02010609060101010101" pitchFamily="49" charset="-122"/>
                <a:cs typeface="Arial" panose="020B0604020202020204" pitchFamily="34" charset="0"/>
              </a:rPr>
              <a:t>  </a:t>
            </a:r>
            <a:r>
              <a:rPr lang="en-US" altLang="zh-CN" sz="2000" dirty="0">
                <a:latin typeface="Arial" panose="020B0604020202020204" pitchFamily="34" charset="0"/>
                <a:cs typeface="Arial" panose="020B0604020202020204" pitchFamily="34" charset="0"/>
              </a:rPr>
              <a:t>Vacuum </a:t>
            </a:r>
            <a:r>
              <a:rPr lang="en-US" altLang="zh-CN" sz="2000" dirty="0" smtClean="0">
                <a:latin typeface="Arial" panose="020B0604020202020204" pitchFamily="34" charset="0"/>
                <a:cs typeface="Arial" panose="020B0604020202020204" pitchFamily="34" charset="0"/>
              </a:rPr>
              <a:t>pipe</a:t>
            </a:r>
            <a:r>
              <a:rPr lang="zh-CN" altLang="en-US" sz="2000" dirty="0" smtClean="0">
                <a:latin typeface="Arial" panose="020B0604020202020204" pitchFamily="34" charset="0"/>
                <a:cs typeface="Arial" panose="020B0604020202020204" pitchFamily="34" charset="0"/>
              </a:rPr>
              <a:t>、</a:t>
            </a:r>
            <a:r>
              <a:rPr lang="en-US" altLang="zh-CN" sz="2000" dirty="0" smtClean="0">
                <a:latin typeface="Arial" panose="020B0604020202020204" pitchFamily="34" charset="0"/>
                <a:cs typeface="Arial" panose="020B0604020202020204" pitchFamily="34" charset="0"/>
              </a:rPr>
              <a:t>RF </a:t>
            </a:r>
            <a:r>
              <a:rPr lang="en-US" altLang="zh-CN" sz="2000" dirty="0">
                <a:latin typeface="Arial" panose="020B0604020202020204" pitchFamily="34" charset="0"/>
                <a:cs typeface="Arial" panose="020B0604020202020204" pitchFamily="34" charset="0"/>
              </a:rPr>
              <a:t>shield </a:t>
            </a:r>
            <a:r>
              <a:rPr lang="en-US" altLang="zh-CN" sz="2000" dirty="0" smtClean="0">
                <a:latin typeface="Arial" panose="020B0604020202020204" pitchFamily="34" charset="0"/>
                <a:cs typeface="Arial" panose="020B0604020202020204" pitchFamily="34" charset="0"/>
              </a:rPr>
              <a:t>bellows</a:t>
            </a:r>
            <a:r>
              <a:rPr lang="zh-CN" altLang="en-US" sz="2000" dirty="0" smtClean="0">
                <a:latin typeface="Arial" panose="020B0604020202020204" pitchFamily="34" charset="0"/>
                <a:cs typeface="Arial" panose="020B0604020202020204" pitchFamily="34" charset="0"/>
              </a:rPr>
              <a:t>、</a:t>
            </a:r>
            <a:r>
              <a:rPr lang="en-US" altLang="zh-CN" sz="2000" dirty="0" smtClean="0">
                <a:latin typeface="Arial" panose="020B0604020202020204" pitchFamily="34" charset="0"/>
                <a:cs typeface="Arial" panose="020B0604020202020204" pitchFamily="34" charset="0"/>
              </a:rPr>
              <a:t>NEG coating prototype</a:t>
            </a:r>
            <a:endParaRPr lang="en-US" altLang="zh-CN" sz="2000" dirty="0">
              <a:latin typeface="Arial" panose="020B0604020202020204" pitchFamily="34" charset="0"/>
              <a:cs typeface="Arial" panose="020B0604020202020204" pitchFamily="34" charset="0"/>
            </a:endParaRPr>
          </a:p>
          <a:p>
            <a:pPr marL="0" indent="0">
              <a:spcBef>
                <a:spcPts val="600"/>
              </a:spcBef>
              <a:buNone/>
            </a:pPr>
            <a:r>
              <a:rPr lang="en-US" altLang="zh-CN" sz="2000" dirty="0">
                <a:latin typeface="Arial" panose="020B0604020202020204" pitchFamily="34" charset="0"/>
                <a:cs typeface="Arial" panose="020B0604020202020204" pitchFamily="34" charset="0"/>
              </a:rPr>
              <a:t>                            </a:t>
            </a:r>
            <a:r>
              <a:rPr lang="en-US" altLang="zh-CN" sz="2000" dirty="0" smtClean="0">
                <a:latin typeface="Arial" panose="020B0604020202020204" pitchFamily="34" charset="0"/>
                <a:cs typeface="Arial" panose="020B0604020202020204" pitchFamily="34" charset="0"/>
              </a:rPr>
              <a:t>             </a:t>
            </a:r>
            <a:r>
              <a:rPr lang="en-US" altLang="zh-CN" sz="2000" dirty="0">
                <a:latin typeface="Arial" panose="020B0604020202020204" pitchFamily="34" charset="0"/>
                <a:ea typeface="楷体" panose="02010609060101010101" pitchFamily="49" charset="-122"/>
                <a:cs typeface="Arial" panose="020B0604020202020204" pitchFamily="34" charset="0"/>
              </a:rPr>
              <a:t>Sub-Task</a:t>
            </a:r>
            <a:r>
              <a:rPr lang="en-US" altLang="zh-CN" sz="2000" dirty="0" smtClean="0">
                <a:solidFill>
                  <a:prstClr val="black"/>
                </a:solidFill>
                <a:latin typeface="Arial" panose="020B0604020202020204" pitchFamily="34" charset="0"/>
                <a:ea typeface="楷体" panose="02010609060101010101" pitchFamily="49" charset="-122"/>
                <a:cs typeface="Arial" panose="020B0604020202020204" pitchFamily="34" charset="0"/>
              </a:rPr>
              <a:t>3</a:t>
            </a:r>
            <a:r>
              <a:rPr lang="en-US" altLang="zh-CN" sz="2000" dirty="0">
                <a:solidFill>
                  <a:prstClr val="black"/>
                </a:solidFill>
                <a:latin typeface="Arial" panose="020B0604020202020204" pitchFamily="34" charset="0"/>
                <a:ea typeface="楷体" panose="02010609060101010101" pitchFamily="49" charset="-122"/>
                <a:cs typeface="Arial" panose="020B0604020202020204" pitchFamily="34" charset="0"/>
              </a:rPr>
              <a:t>:  </a:t>
            </a:r>
            <a:r>
              <a:rPr lang="en-US" altLang="zh-CN" sz="2000" dirty="0" smtClean="0">
                <a:solidFill>
                  <a:prstClr val="black"/>
                </a:solidFill>
                <a:latin typeface="Arial" panose="020B0604020202020204" pitchFamily="34" charset="0"/>
                <a:ea typeface="楷体" panose="02010609060101010101" pitchFamily="49" charset="-122"/>
                <a:cs typeface="Arial" panose="020B0604020202020204" pitchFamily="34" charset="0"/>
              </a:rPr>
              <a:t> </a:t>
            </a:r>
            <a:r>
              <a:rPr lang="en-US" altLang="zh-CN" sz="2000" dirty="0" smtClean="0">
                <a:latin typeface="Arial" panose="020B0604020202020204" pitchFamily="34" charset="0"/>
                <a:cs typeface="Arial" panose="020B0604020202020204" pitchFamily="34" charset="0"/>
              </a:rPr>
              <a:t>Electrostatic separator prototype</a:t>
            </a:r>
            <a:endParaRPr lang="en-US" altLang="zh-CN" sz="2000" dirty="0">
              <a:latin typeface="Arial" panose="020B0604020202020204" pitchFamily="34" charset="0"/>
              <a:cs typeface="Arial" panose="020B0604020202020204" pitchFamily="34" charset="0"/>
            </a:endParaRPr>
          </a:p>
          <a:p>
            <a:pPr marL="0" indent="0">
              <a:spcBef>
                <a:spcPts val="600"/>
              </a:spcBef>
              <a:buNone/>
            </a:pPr>
            <a:r>
              <a:rPr lang="en-US" altLang="zh-CN" sz="2000" dirty="0">
                <a:latin typeface="Arial" panose="020B0604020202020204" pitchFamily="34" charset="0"/>
                <a:cs typeface="Arial" panose="020B0604020202020204" pitchFamily="34" charset="0"/>
              </a:rPr>
              <a:t>                      </a:t>
            </a:r>
            <a:r>
              <a:rPr lang="en-US" altLang="zh-CN" sz="2000" dirty="0" smtClean="0">
                <a:latin typeface="Arial" panose="020B0604020202020204" pitchFamily="34" charset="0"/>
                <a:cs typeface="Arial" panose="020B0604020202020204" pitchFamily="34" charset="0"/>
              </a:rPr>
              <a:t>                   </a:t>
            </a:r>
            <a:r>
              <a:rPr lang="en-US" altLang="zh-CN" sz="2000" dirty="0">
                <a:latin typeface="Arial" panose="020B0604020202020204" pitchFamily="34" charset="0"/>
                <a:ea typeface="楷体" panose="02010609060101010101" pitchFamily="49" charset="-122"/>
                <a:cs typeface="Arial" panose="020B0604020202020204" pitchFamily="34" charset="0"/>
              </a:rPr>
              <a:t>Sub-Task4:  </a:t>
            </a:r>
            <a:r>
              <a:rPr lang="en-US" altLang="zh-CN" sz="2000" dirty="0" smtClean="0">
                <a:latin typeface="Arial" panose="020B0604020202020204" pitchFamily="34" charset="0"/>
                <a:ea typeface="楷体" panose="02010609060101010101" pitchFamily="49" charset="-122"/>
                <a:cs typeface="Arial" panose="020B0604020202020204" pitchFamily="34" charset="0"/>
              </a:rPr>
              <a:t> Z-pole </a:t>
            </a:r>
            <a:r>
              <a:rPr lang="en-US" altLang="zh-CN" sz="2000" dirty="0" smtClean="0">
                <a:latin typeface="Arial" panose="020B0604020202020204" pitchFamily="34" charset="0"/>
                <a:cs typeface="Arial" panose="020B0604020202020204" pitchFamily="34" charset="0"/>
              </a:rPr>
              <a:t>Beam polarization design study</a:t>
            </a:r>
            <a:endParaRPr lang="en-US" altLang="zh-CN" sz="2000" dirty="0">
              <a:latin typeface="Arial" panose="020B0604020202020204" pitchFamily="34" charset="0"/>
              <a:cs typeface="Arial" panose="020B0604020202020204" pitchFamily="34" charset="0"/>
            </a:endParaRPr>
          </a:p>
          <a:p>
            <a:pPr marL="0" indent="0">
              <a:lnSpc>
                <a:spcPct val="150000"/>
              </a:lnSpc>
              <a:spcBef>
                <a:spcPts val="600"/>
              </a:spcBef>
              <a:buNone/>
            </a:pPr>
            <a:endParaRPr lang="zh-CN" altLang="en-US" sz="2400" dirty="0">
              <a:latin typeface="Arial" panose="020B0604020202020204" pitchFamily="34" charset="0"/>
              <a:ea typeface="楷体" panose="02010609060101010101" pitchFamily="49" charset="-122"/>
              <a:cs typeface="Arial" panose="020B0604020202020204" pitchFamily="34" charset="0"/>
            </a:endParaRPr>
          </a:p>
        </p:txBody>
      </p:sp>
      <p:sp>
        <p:nvSpPr>
          <p:cNvPr id="4" name="灯片编号占位符 3"/>
          <p:cNvSpPr>
            <a:spLocks noGrp="1"/>
          </p:cNvSpPr>
          <p:nvPr>
            <p:ph type="sldNum" sz="quarter" idx="12"/>
          </p:nvPr>
        </p:nvSpPr>
        <p:spPr/>
        <p:txBody>
          <a:bodyPr/>
          <a:lstStyle/>
          <a:p>
            <a:pPr defTabSz="457200"/>
            <a:fld id="{C973300C-797F-D148-A78D-320196FBAF04}" type="slidenum">
              <a:rPr lang="en-US">
                <a:solidFill>
                  <a:prstClr val="black">
                    <a:tint val="75000"/>
                  </a:prstClr>
                </a:solidFill>
                <a:latin typeface="Calibri"/>
              </a:rPr>
              <a:pPr defTabSz="457200"/>
              <a:t>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42992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solidFill>
                  <a:srgbClr val="FF0000"/>
                </a:solidFill>
              </a:rPr>
              <a:t>Z-pole</a:t>
            </a:r>
            <a:r>
              <a:rPr lang="zh-CN" altLang="en-US" dirty="0">
                <a:solidFill>
                  <a:srgbClr val="FF0000"/>
                </a:solidFill>
              </a:rPr>
              <a:t> </a:t>
            </a:r>
            <a:r>
              <a:rPr lang="en-US" altLang="zh-CN" dirty="0">
                <a:solidFill>
                  <a:srgbClr val="FF0000"/>
                </a:solidFill>
              </a:rPr>
              <a:t>polarization</a:t>
            </a:r>
            <a:endParaRPr lang="zh-CN" altLang="en-US" dirty="0"/>
          </a:p>
        </p:txBody>
      </p:sp>
      <p:sp>
        <p:nvSpPr>
          <p:cNvPr id="5" name="TextBox 5">
            <a:extLst>
              <a:ext uri="{FF2B5EF4-FFF2-40B4-BE49-F238E27FC236}">
                <a16:creationId xmlns:a16="http://schemas.microsoft.com/office/drawing/2014/main" id="{A34D23FC-8C73-6343-86B9-1A09C643ECE4}"/>
              </a:ext>
            </a:extLst>
          </p:cNvPr>
          <p:cNvSpPr txBox="1"/>
          <p:nvPr/>
        </p:nvSpPr>
        <p:spPr>
          <a:xfrm>
            <a:off x="11067" y="991329"/>
            <a:ext cx="12180933" cy="2825389"/>
          </a:xfrm>
          <a:prstGeom prst="rect">
            <a:avLst/>
          </a:prstGeom>
          <a:noFill/>
        </p:spPr>
        <p:txBody>
          <a:bodyPr wrap="square" rtlCol="0">
            <a:spAutoFit/>
          </a:bodyPr>
          <a:lstStyle/>
          <a:p>
            <a:pPr lvl="1" defTabSz="457200">
              <a:spcBef>
                <a:spcPct val="20000"/>
              </a:spcBef>
            </a:pPr>
            <a:r>
              <a:rPr lang="en-US" altLang="zh-CN" sz="2400" b="1" u="sng" dirty="0"/>
              <a:t>New design of spin rotators</a:t>
            </a:r>
          </a:p>
          <a:p>
            <a:pPr marL="742950" lvl="1" indent="-285750" defTabSz="457200">
              <a:spcBef>
                <a:spcPct val="20000"/>
              </a:spcBef>
              <a:buFont typeface="Arial"/>
              <a:buChar char="–"/>
            </a:pPr>
            <a:r>
              <a:rPr lang="en-US" altLang="zh-CN" sz="2400" dirty="0"/>
              <a:t>A</a:t>
            </a:r>
            <a:r>
              <a:rPr lang="zh-CN" altLang="en-US" sz="2400" dirty="0"/>
              <a:t> </a:t>
            </a:r>
            <a:r>
              <a:rPr lang="en-US" altLang="zh-CN" sz="2400" dirty="0"/>
              <a:t>new</a:t>
            </a:r>
            <a:r>
              <a:rPr lang="zh-CN" altLang="en-US" sz="2400" dirty="0"/>
              <a:t> </a:t>
            </a:r>
            <a:r>
              <a:rPr lang="en-US" altLang="zh-CN" sz="2400" dirty="0"/>
              <a:t>version</a:t>
            </a:r>
            <a:r>
              <a:rPr lang="zh-CN" altLang="en-US" sz="2400" dirty="0"/>
              <a:t> </a:t>
            </a:r>
            <a:r>
              <a:rPr lang="en-US" altLang="zh-CN" sz="2400" dirty="0"/>
              <a:t>of</a:t>
            </a:r>
            <a:r>
              <a:rPr lang="zh-CN" altLang="en-US" sz="2400" dirty="0"/>
              <a:t> </a:t>
            </a:r>
            <a:r>
              <a:rPr lang="en-US" altLang="zh-CN" sz="2400" dirty="0"/>
              <a:t>CEPC</a:t>
            </a:r>
            <a:r>
              <a:rPr lang="zh-CN" altLang="en-US" sz="2400" dirty="0"/>
              <a:t> </a:t>
            </a:r>
            <a:r>
              <a:rPr lang="en-US" altLang="zh-CN" sz="2400" dirty="0"/>
              <a:t>lattice</a:t>
            </a:r>
            <a:r>
              <a:rPr lang="zh-CN" altLang="en-US" sz="2400" dirty="0"/>
              <a:t> </a:t>
            </a:r>
            <a:r>
              <a:rPr lang="en-US" altLang="zh-CN" sz="2400" dirty="0"/>
              <a:t>is</a:t>
            </a:r>
            <a:r>
              <a:rPr lang="zh-CN" altLang="en-US" sz="2400" dirty="0"/>
              <a:t> </a:t>
            </a:r>
            <a:r>
              <a:rPr lang="en-US" altLang="zh-CN" sz="2400" dirty="0"/>
              <a:t>under</a:t>
            </a:r>
            <a:r>
              <a:rPr lang="zh-CN" altLang="en-US" sz="2400" dirty="0"/>
              <a:t> </a:t>
            </a:r>
            <a:r>
              <a:rPr lang="en-US" altLang="zh-CN" sz="2400" dirty="0"/>
              <a:t>development</a:t>
            </a:r>
          </a:p>
          <a:p>
            <a:pPr marL="1200150" lvl="2" indent="-285750" defTabSz="457200">
              <a:spcBef>
                <a:spcPct val="20000"/>
              </a:spcBef>
              <a:buFont typeface="Arial"/>
              <a:buChar char="–"/>
            </a:pPr>
            <a:r>
              <a:rPr lang="en-US" altLang="zh-CN" sz="2000" dirty="0"/>
              <a:t>The</a:t>
            </a:r>
            <a:r>
              <a:rPr lang="zh-CN" altLang="en-US" sz="2000" dirty="0"/>
              <a:t> </a:t>
            </a:r>
            <a:r>
              <a:rPr lang="en-US" altLang="zh-CN" sz="2000" dirty="0"/>
              <a:t>geometric</a:t>
            </a:r>
            <a:r>
              <a:rPr lang="zh-CN" altLang="en-US" sz="2000" dirty="0"/>
              <a:t> </a:t>
            </a:r>
            <a:r>
              <a:rPr lang="en-US" altLang="zh-CN" sz="2000" dirty="0"/>
              <a:t>requirement for spin rotators</a:t>
            </a:r>
            <a:r>
              <a:rPr lang="zh-CN" altLang="en-US" sz="2000" dirty="0"/>
              <a:t> </a:t>
            </a:r>
            <a:r>
              <a:rPr lang="en-US" altLang="zh-CN" sz="2000" dirty="0"/>
              <a:t>is</a:t>
            </a:r>
            <a:r>
              <a:rPr lang="zh-CN" altLang="en-US" sz="2000" dirty="0"/>
              <a:t> </a:t>
            </a:r>
            <a:r>
              <a:rPr lang="en-US" altLang="zh-CN" sz="2000" dirty="0"/>
              <a:t>built-in</a:t>
            </a:r>
          </a:p>
          <a:p>
            <a:pPr marL="1200150" lvl="2" indent="-285750" defTabSz="457200">
              <a:spcBef>
                <a:spcPct val="20000"/>
              </a:spcBef>
              <a:buFont typeface="Arial"/>
              <a:buChar char="–"/>
            </a:pPr>
            <a:r>
              <a:rPr lang="en-US" altLang="zh-CN" sz="2000" dirty="0"/>
              <a:t>A</a:t>
            </a:r>
            <a:r>
              <a:rPr lang="zh-CN" altLang="en-US" sz="2000" dirty="0"/>
              <a:t> </a:t>
            </a:r>
            <a:r>
              <a:rPr lang="en-US" altLang="zh-CN" sz="2000" dirty="0"/>
              <a:t>space</a:t>
            </a:r>
            <a:r>
              <a:rPr lang="zh-CN" altLang="en-US" sz="2000" dirty="0"/>
              <a:t> </a:t>
            </a:r>
            <a:r>
              <a:rPr lang="en-US" altLang="zh-CN" sz="2000" dirty="0"/>
              <a:t>of</a:t>
            </a:r>
            <a:r>
              <a:rPr lang="zh-CN" altLang="en-US" sz="2000" dirty="0"/>
              <a:t> </a:t>
            </a:r>
            <a:r>
              <a:rPr lang="en-US" altLang="zh-CN" sz="2000" dirty="0"/>
              <a:t>~300m</a:t>
            </a:r>
            <a:r>
              <a:rPr lang="zh-CN" altLang="en-US" sz="2000" dirty="0"/>
              <a:t> </a:t>
            </a:r>
            <a:r>
              <a:rPr lang="en-US" altLang="zh-CN" sz="2000" dirty="0"/>
              <a:t>is</a:t>
            </a:r>
            <a:r>
              <a:rPr lang="zh-CN" altLang="en-US" sz="2000" dirty="0"/>
              <a:t> </a:t>
            </a:r>
            <a:r>
              <a:rPr lang="en-US" altLang="zh-CN" sz="2000" dirty="0"/>
              <a:t>reserved</a:t>
            </a:r>
            <a:r>
              <a:rPr lang="zh-CN" altLang="en-US" sz="2000" dirty="0"/>
              <a:t> </a:t>
            </a:r>
            <a:r>
              <a:rPr lang="en-US" altLang="zh-CN" sz="2000" dirty="0"/>
              <a:t>for</a:t>
            </a:r>
            <a:r>
              <a:rPr lang="zh-CN" altLang="en-US" sz="2000" dirty="0"/>
              <a:t> </a:t>
            </a:r>
            <a:r>
              <a:rPr lang="en-US" altLang="zh-CN" sz="2000" dirty="0"/>
              <a:t>each</a:t>
            </a:r>
            <a:r>
              <a:rPr lang="zh-CN" altLang="en-US" sz="2000" dirty="0"/>
              <a:t> </a:t>
            </a:r>
            <a:r>
              <a:rPr lang="en-US" altLang="zh-CN" sz="2000" dirty="0"/>
              <a:t>spin</a:t>
            </a:r>
            <a:r>
              <a:rPr lang="zh-CN" altLang="en-US" sz="2000" dirty="0"/>
              <a:t> </a:t>
            </a:r>
            <a:r>
              <a:rPr lang="en-US" altLang="zh-CN" sz="2000" dirty="0"/>
              <a:t>rotator,</a:t>
            </a:r>
            <a:r>
              <a:rPr lang="zh-CN" altLang="en-US" sz="2000" dirty="0"/>
              <a:t> </a:t>
            </a:r>
            <a:r>
              <a:rPr lang="en-US" altLang="zh-CN" sz="2000" dirty="0"/>
              <a:t>in</a:t>
            </a:r>
            <a:r>
              <a:rPr lang="zh-CN" altLang="en-US" sz="2000" dirty="0"/>
              <a:t> </a:t>
            </a:r>
            <a:r>
              <a:rPr lang="en-US" altLang="zh-CN" sz="2000" dirty="0"/>
              <a:t>a</a:t>
            </a:r>
            <a:r>
              <a:rPr lang="zh-CN" altLang="en-US" sz="2000" dirty="0"/>
              <a:t> </a:t>
            </a:r>
            <a:r>
              <a:rPr lang="en-US" altLang="zh-CN" sz="2000" dirty="0"/>
              <a:t>long</a:t>
            </a:r>
            <a:r>
              <a:rPr lang="zh-CN" altLang="en-US" sz="2000" dirty="0"/>
              <a:t> </a:t>
            </a:r>
            <a:r>
              <a:rPr lang="en-US" altLang="zh-CN" sz="2000" dirty="0"/>
              <a:t>straight</a:t>
            </a:r>
            <a:r>
              <a:rPr lang="zh-CN" altLang="en-US" sz="2000" dirty="0"/>
              <a:t> </a:t>
            </a:r>
            <a:r>
              <a:rPr lang="en-US" altLang="zh-CN" sz="2000" dirty="0"/>
              <a:t>section</a:t>
            </a:r>
            <a:r>
              <a:rPr lang="zh-CN" altLang="en-US" sz="2000" dirty="0"/>
              <a:t> </a:t>
            </a:r>
            <a:r>
              <a:rPr lang="en-US" altLang="zh-CN" sz="2000" dirty="0"/>
              <a:t>near</a:t>
            </a:r>
            <a:r>
              <a:rPr lang="zh-CN" altLang="en-US" sz="2000" dirty="0"/>
              <a:t> </a:t>
            </a:r>
            <a:r>
              <a:rPr lang="en-US" altLang="zh-CN" sz="2000" dirty="0"/>
              <a:t>IR</a:t>
            </a:r>
          </a:p>
          <a:p>
            <a:pPr marL="742950" lvl="1" indent="-285750" defTabSz="457200">
              <a:spcBef>
                <a:spcPct val="20000"/>
              </a:spcBef>
              <a:buFont typeface="Arial"/>
              <a:buChar char="–"/>
            </a:pPr>
            <a:r>
              <a:rPr lang="en-US" altLang="zh-CN" sz="2400" dirty="0"/>
              <a:t>A</a:t>
            </a:r>
            <a:r>
              <a:rPr lang="zh-CN" altLang="en-US" sz="2400" dirty="0"/>
              <a:t> </a:t>
            </a:r>
            <a:r>
              <a:rPr lang="en-US" altLang="zh-CN" sz="2400" dirty="0"/>
              <a:t>new</a:t>
            </a:r>
            <a:r>
              <a:rPr lang="zh-CN" altLang="en-US" sz="2400" dirty="0"/>
              <a:t> </a:t>
            </a:r>
            <a:r>
              <a:rPr lang="en-US" altLang="zh-CN" sz="2400" dirty="0"/>
              <a:t>modular</a:t>
            </a:r>
            <a:r>
              <a:rPr lang="zh-CN" altLang="en-US" sz="2400" dirty="0"/>
              <a:t> </a:t>
            </a:r>
            <a:r>
              <a:rPr lang="en-US" altLang="zh-CN" sz="2400" dirty="0"/>
              <a:t>design</a:t>
            </a:r>
            <a:r>
              <a:rPr lang="zh-CN" altLang="en-US" sz="2400" dirty="0"/>
              <a:t> </a:t>
            </a:r>
            <a:r>
              <a:rPr lang="en-US" altLang="zh-CN" sz="2400" dirty="0"/>
              <a:t>of</a:t>
            </a:r>
            <a:r>
              <a:rPr lang="zh-CN" altLang="en-US" sz="2400" dirty="0"/>
              <a:t> </a:t>
            </a:r>
            <a:r>
              <a:rPr lang="en-US" altLang="zh-CN" sz="2400" dirty="0"/>
              <a:t>spin</a:t>
            </a:r>
            <a:r>
              <a:rPr lang="zh-CN" altLang="en-US" sz="2400" dirty="0"/>
              <a:t> </a:t>
            </a:r>
            <a:r>
              <a:rPr lang="en-US" altLang="zh-CN" sz="2400" dirty="0"/>
              <a:t>rotator</a:t>
            </a:r>
            <a:r>
              <a:rPr lang="zh-CN" altLang="en-US" sz="2400" dirty="0"/>
              <a:t> </a:t>
            </a:r>
            <a:r>
              <a:rPr lang="en-US" altLang="zh-CN" sz="2400" dirty="0"/>
              <a:t>is</a:t>
            </a:r>
            <a:r>
              <a:rPr lang="zh-CN" altLang="en-US" sz="2400" dirty="0"/>
              <a:t> </a:t>
            </a:r>
            <a:r>
              <a:rPr lang="en-US" altLang="zh-CN" sz="2400" dirty="0"/>
              <a:t>also ongoing</a:t>
            </a:r>
          </a:p>
          <a:p>
            <a:pPr marL="1200150" lvl="2" indent="-285750" defTabSz="457200">
              <a:spcBef>
                <a:spcPct val="20000"/>
              </a:spcBef>
              <a:buFont typeface="Arial"/>
              <a:buChar char="–"/>
            </a:pPr>
            <a:r>
              <a:rPr lang="en-US" altLang="zh-CN" sz="2000" dirty="0"/>
              <a:t>max</a:t>
            </a:r>
            <a:r>
              <a:rPr lang="zh-CN" altLang="en-US" sz="2000" dirty="0"/>
              <a:t> </a:t>
            </a:r>
            <a:r>
              <a:rPr lang="en-US" altLang="zh-CN" sz="2000" dirty="0"/>
              <a:t>gradient</a:t>
            </a:r>
            <a:r>
              <a:rPr lang="zh-CN" altLang="en-US" sz="2000" dirty="0"/>
              <a:t> </a:t>
            </a:r>
            <a:r>
              <a:rPr lang="en-US" altLang="zh-CN" sz="2000" dirty="0"/>
              <a:t>of</a:t>
            </a:r>
            <a:r>
              <a:rPr lang="zh-CN" altLang="en-US" sz="2000" dirty="0"/>
              <a:t> </a:t>
            </a:r>
            <a:r>
              <a:rPr lang="en-US" altLang="zh-CN" sz="2000" dirty="0"/>
              <a:t>quads</a:t>
            </a:r>
            <a:r>
              <a:rPr lang="zh-CN" altLang="en-US" sz="2000" dirty="0"/>
              <a:t> </a:t>
            </a:r>
            <a:r>
              <a:rPr lang="en-US" altLang="zh-CN" sz="2000" dirty="0"/>
              <a:t>is</a:t>
            </a:r>
            <a:r>
              <a:rPr lang="zh-CN" altLang="en-US" sz="2000" dirty="0"/>
              <a:t> </a:t>
            </a:r>
            <a:r>
              <a:rPr lang="en-US" altLang="zh-CN" sz="2000" dirty="0"/>
              <a:t>reduced</a:t>
            </a:r>
            <a:r>
              <a:rPr lang="zh-CN" altLang="en-US" sz="2000" dirty="0"/>
              <a:t> </a:t>
            </a:r>
            <a:r>
              <a:rPr lang="en-US" altLang="zh-CN" sz="2000" dirty="0"/>
              <a:t>by</a:t>
            </a:r>
            <a:r>
              <a:rPr lang="zh-CN" altLang="en-US" sz="2000" dirty="0"/>
              <a:t> </a:t>
            </a:r>
            <a:r>
              <a:rPr lang="en-US" altLang="zh-CN" sz="2000" dirty="0"/>
              <a:t>a</a:t>
            </a:r>
            <a:r>
              <a:rPr lang="zh-CN" altLang="en-US" sz="2000" dirty="0"/>
              <a:t> </a:t>
            </a:r>
            <a:r>
              <a:rPr lang="en-US" altLang="zh-CN" sz="2000" dirty="0"/>
              <a:t>factor</a:t>
            </a:r>
            <a:r>
              <a:rPr lang="zh-CN" altLang="en-US" sz="2000" dirty="0"/>
              <a:t> </a:t>
            </a:r>
            <a:r>
              <a:rPr lang="en-US" altLang="zh-CN" sz="2000" dirty="0"/>
              <a:t>of</a:t>
            </a:r>
            <a:r>
              <a:rPr lang="zh-CN" altLang="en-US" sz="2000" dirty="0"/>
              <a:t> </a:t>
            </a:r>
            <a:r>
              <a:rPr lang="en-US" altLang="zh-CN" sz="2000" dirty="0"/>
              <a:t>10,</a:t>
            </a:r>
            <a:r>
              <a:rPr lang="zh-CN" altLang="en-US" sz="2000" dirty="0"/>
              <a:t> </a:t>
            </a:r>
            <a:r>
              <a:rPr lang="en-US" altLang="zh-CN" sz="2000" dirty="0"/>
              <a:t>SC</a:t>
            </a:r>
            <a:r>
              <a:rPr lang="zh-CN" altLang="en-US" sz="2000" dirty="0"/>
              <a:t> </a:t>
            </a:r>
            <a:r>
              <a:rPr lang="en-US" altLang="zh-CN" sz="2000" dirty="0"/>
              <a:t>quads</a:t>
            </a:r>
            <a:r>
              <a:rPr lang="zh-CN" altLang="en-US" sz="2000" dirty="0"/>
              <a:t> </a:t>
            </a:r>
            <a:r>
              <a:rPr lang="en-US" altLang="zh-CN" sz="2000" dirty="0"/>
              <a:t>are</a:t>
            </a:r>
            <a:r>
              <a:rPr lang="zh-CN" altLang="en-US" sz="2000" dirty="0"/>
              <a:t> </a:t>
            </a:r>
            <a:r>
              <a:rPr lang="en-US" altLang="zh-CN" sz="2000" dirty="0"/>
              <a:t>unnecessary</a:t>
            </a:r>
          </a:p>
          <a:p>
            <a:pPr marL="1200150" lvl="2" indent="-285750" defTabSz="457200">
              <a:spcBef>
                <a:spcPct val="20000"/>
              </a:spcBef>
              <a:buFont typeface="Arial"/>
              <a:buChar char="–"/>
            </a:pPr>
            <a:r>
              <a:rPr lang="en-US" altLang="zh-CN" sz="2000" dirty="0"/>
              <a:t>The</a:t>
            </a:r>
            <a:r>
              <a:rPr lang="zh-CN" altLang="en-US" sz="2000" dirty="0"/>
              <a:t> </a:t>
            </a:r>
            <a:r>
              <a:rPr lang="en-US" altLang="zh-CN" sz="2000" dirty="0"/>
              <a:t>local</a:t>
            </a:r>
            <a:r>
              <a:rPr lang="zh-CN" altLang="en-US" sz="2000" dirty="0"/>
              <a:t> </a:t>
            </a:r>
            <a:r>
              <a:rPr lang="en-US" altLang="zh-CN" sz="2000" dirty="0"/>
              <a:t>chromaticity</a:t>
            </a:r>
            <a:r>
              <a:rPr lang="zh-CN" altLang="en-US" sz="2000" dirty="0"/>
              <a:t> </a:t>
            </a:r>
            <a:r>
              <a:rPr lang="en-US" altLang="zh-CN" sz="2000" dirty="0"/>
              <a:t>contribution (</a:t>
            </a:r>
            <a:r>
              <a:rPr lang="en-US" altLang="zh-CN" sz="2000" b="1" dirty="0">
                <a:cs typeface="+mn-lt"/>
              </a:rPr>
              <a:t>∝ </a:t>
            </a:r>
            <a:r>
              <a:rPr lang="en-US" altLang="zh-CN" sz="2000" dirty="0"/>
              <a:t>K1*</a:t>
            </a:r>
            <a:r>
              <a:rPr lang="zh-CN" altLang="en-US" sz="2000" dirty="0"/>
              <a:t> </a:t>
            </a:r>
            <a:r>
              <a:rPr lang="el-GR" altLang="zh-CN" sz="2000" dirty="0"/>
              <a:t>β</a:t>
            </a:r>
            <a:r>
              <a:rPr lang="en-US" altLang="zh-CN" sz="2000" dirty="0"/>
              <a:t>)</a:t>
            </a:r>
            <a:r>
              <a:rPr lang="zh-CN" altLang="en-US" sz="2000" dirty="0"/>
              <a:t> </a:t>
            </a:r>
            <a:r>
              <a:rPr lang="en-US" altLang="zh-CN" sz="2000" dirty="0"/>
              <a:t>is</a:t>
            </a:r>
            <a:r>
              <a:rPr lang="zh-CN" altLang="en-US" sz="2000" dirty="0"/>
              <a:t> </a:t>
            </a:r>
            <a:r>
              <a:rPr lang="en-US" altLang="zh-CN" sz="2000" dirty="0"/>
              <a:t>still</a:t>
            </a:r>
            <a:r>
              <a:rPr lang="zh-CN" altLang="en-US" sz="2000" dirty="0"/>
              <a:t> </a:t>
            </a:r>
            <a:r>
              <a:rPr lang="en-US" altLang="zh-CN" sz="2000" dirty="0"/>
              <a:t>very</a:t>
            </a:r>
            <a:r>
              <a:rPr lang="zh-CN" altLang="en-US" sz="2000" dirty="0"/>
              <a:t> </a:t>
            </a:r>
            <a:r>
              <a:rPr lang="en-US" altLang="zh-CN" sz="2000" dirty="0"/>
              <a:t>large,</a:t>
            </a:r>
            <a:r>
              <a:rPr lang="zh-CN" altLang="en-US" sz="2000" dirty="0"/>
              <a:t> </a:t>
            </a:r>
            <a:r>
              <a:rPr lang="en-US" altLang="zh-CN" sz="2000" dirty="0"/>
              <a:t>further optimization is under way</a:t>
            </a:r>
          </a:p>
        </p:txBody>
      </p:sp>
      <p:pic>
        <p:nvPicPr>
          <p:cNvPr id="9" name="Picture 8">
            <a:extLst>
              <a:ext uri="{FF2B5EF4-FFF2-40B4-BE49-F238E27FC236}">
                <a16:creationId xmlns:a16="http://schemas.microsoft.com/office/drawing/2014/main" id="{46FB17FD-9D29-4942-9A17-EA418F028484}"/>
              </a:ext>
            </a:extLst>
          </p:cNvPr>
          <p:cNvPicPr>
            <a:picLocks noChangeAspect="1"/>
          </p:cNvPicPr>
          <p:nvPr/>
        </p:nvPicPr>
        <p:blipFill>
          <a:blip r:embed="rId2"/>
          <a:stretch>
            <a:fillRect/>
          </a:stretch>
        </p:blipFill>
        <p:spPr>
          <a:xfrm>
            <a:off x="11066" y="4768770"/>
            <a:ext cx="5108819" cy="2089230"/>
          </a:xfrm>
          <a:prstGeom prst="rect">
            <a:avLst/>
          </a:prstGeom>
        </p:spPr>
      </p:pic>
      <p:pic>
        <p:nvPicPr>
          <p:cNvPr id="6" name="图片 5">
            <a:extLst>
              <a:ext uri="{FF2B5EF4-FFF2-40B4-BE49-F238E27FC236}">
                <a16:creationId xmlns:a16="http://schemas.microsoft.com/office/drawing/2014/main" id="{6592110F-13FC-954F-83DD-4AC23F6FACB3}"/>
              </a:ext>
            </a:extLst>
          </p:cNvPr>
          <p:cNvPicPr>
            <a:picLocks noChangeAspect="1"/>
          </p:cNvPicPr>
          <p:nvPr/>
        </p:nvPicPr>
        <p:blipFill>
          <a:blip r:embed="rId3"/>
          <a:stretch>
            <a:fillRect/>
          </a:stretch>
        </p:blipFill>
        <p:spPr>
          <a:xfrm>
            <a:off x="4054637" y="5339304"/>
            <a:ext cx="4093789" cy="1518696"/>
          </a:xfrm>
          <a:prstGeom prst="rect">
            <a:avLst/>
          </a:prstGeom>
        </p:spPr>
      </p:pic>
      <p:pic>
        <p:nvPicPr>
          <p:cNvPr id="7" name="内容占位符 5" descr="2">
            <a:extLst>
              <a:ext uri="{FF2B5EF4-FFF2-40B4-BE49-F238E27FC236}">
                <a16:creationId xmlns:a16="http://schemas.microsoft.com/office/drawing/2014/main" id="{6AA6CEB8-D2BA-AC48-B7BA-6BC98230C428}"/>
              </a:ext>
            </a:extLst>
          </p:cNvPr>
          <p:cNvPicPr>
            <a:picLocks noChangeAspect="1"/>
          </p:cNvPicPr>
          <p:nvPr/>
        </p:nvPicPr>
        <p:blipFill>
          <a:blip r:embed="rId4"/>
          <a:srcRect l="11242" t="3784" r="9042" b="5946"/>
          <a:stretch>
            <a:fillRect/>
          </a:stretch>
        </p:blipFill>
        <p:spPr>
          <a:xfrm>
            <a:off x="8669438" y="4350435"/>
            <a:ext cx="2974694" cy="2507565"/>
          </a:xfrm>
          <a:prstGeom prst="rect">
            <a:avLst/>
          </a:prstGeom>
        </p:spPr>
      </p:pic>
    </p:spTree>
    <p:extLst>
      <p:ext uri="{BB962C8B-B14F-4D97-AF65-F5344CB8AC3E}">
        <p14:creationId xmlns:p14="http://schemas.microsoft.com/office/powerpoint/2010/main" val="2061457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1524000" y="1"/>
            <a:ext cx="9144000" cy="863601"/>
          </a:xfrm>
          <a:noFill/>
        </p:spPr>
        <p:txBody>
          <a:bodyPr>
            <a:normAutofit/>
          </a:bodyPr>
          <a:lstStyle/>
          <a:p>
            <a:r>
              <a:rPr lang="en-US" altLang="zh-CN" b="1" dirty="0">
                <a:solidFill>
                  <a:srgbClr val="000000"/>
                </a:solidFill>
                <a:latin typeface="Arial" panose="020B0604020202020204" pitchFamily="34" charset="0"/>
                <a:ea typeface="华文楷体" pitchFamily="2" charset="-122"/>
                <a:cs typeface="Arial" panose="020B0604020202020204" pitchFamily="34" charset="0"/>
              </a:rPr>
              <a:t>Outline</a:t>
            </a:r>
            <a:endParaRPr lang="zh-CN" altLang="en-US" b="1" dirty="0">
              <a:solidFill>
                <a:srgbClr val="000000"/>
              </a:solidFill>
              <a:latin typeface="Arial" panose="020B0604020202020204" pitchFamily="34" charset="0"/>
              <a:ea typeface="华文楷体" pitchFamily="2" charset="-122"/>
              <a:cs typeface="Arial" panose="020B0604020202020204" pitchFamily="34" charset="0"/>
            </a:endParaRPr>
          </a:p>
        </p:txBody>
      </p:sp>
      <p:sp>
        <p:nvSpPr>
          <p:cNvPr id="7" name="TextBox 6"/>
          <p:cNvSpPr txBox="1"/>
          <p:nvPr/>
        </p:nvSpPr>
        <p:spPr>
          <a:xfrm>
            <a:off x="1082233" y="981507"/>
            <a:ext cx="11186932" cy="4524315"/>
          </a:xfrm>
          <a:prstGeom prst="rect">
            <a:avLst/>
          </a:prstGeom>
          <a:noFill/>
        </p:spPr>
        <p:txBody>
          <a:bodyPr wrap="square" rtlCol="0">
            <a:spAutoFit/>
          </a:bodyPr>
          <a:lstStyle/>
          <a:p>
            <a:pPr marL="857250" indent="-857250" defTabSz="457200">
              <a:lnSpc>
                <a:spcPct val="150000"/>
              </a:lnSpc>
              <a:buFont typeface="+mj-lt"/>
              <a:buAutoNum type="romanUcPeriod"/>
              <a:defRPr/>
            </a:pPr>
            <a:r>
              <a:rPr lang="en-US" altLang="zh-CN" sz="3200" dirty="0">
                <a:solidFill>
                  <a:schemeClr val="bg1">
                    <a:lumMod val="85000"/>
                  </a:schemeClr>
                </a:solidFill>
                <a:latin typeface="Arial" panose="020B0604020202020204" pitchFamily="34" charset="0"/>
                <a:ea typeface="华文楷体" pitchFamily="2" charset="-122"/>
                <a:cs typeface="Arial" panose="020B0604020202020204" pitchFamily="34" charset="0"/>
              </a:rPr>
              <a:t>Overall progress</a:t>
            </a:r>
          </a:p>
          <a:p>
            <a:pPr marL="857250" indent="-857250">
              <a:lnSpc>
                <a:spcPct val="150000"/>
              </a:lnSpc>
              <a:buFont typeface="+mj-lt"/>
              <a:buAutoNum type="romanUcPeriod"/>
            </a:pPr>
            <a:r>
              <a:rPr lang="en-US" altLang="zh-CN" sz="3200" dirty="0">
                <a:solidFill>
                  <a:schemeClr val="bg1">
                    <a:lumMod val="85000"/>
                  </a:schemeClr>
                </a:solidFill>
                <a:latin typeface="Arial" panose="020B0604020202020204" pitchFamily="34" charset="0"/>
                <a:cs typeface="Arial" panose="020B0604020202020204" pitchFamily="34" charset="0"/>
              </a:rPr>
              <a:t>Important progress and achievements</a:t>
            </a:r>
          </a:p>
          <a:p>
            <a:pPr marL="857250" indent="-857250">
              <a:lnSpc>
                <a:spcPct val="150000"/>
              </a:lnSpc>
              <a:buFont typeface="+mj-lt"/>
              <a:buAutoNum type="romanUcPeriod"/>
              <a:defRPr/>
            </a:pPr>
            <a:r>
              <a:rPr lang="en-US" altLang="zh-CN" sz="3200" dirty="0">
                <a:latin typeface="Arial" panose="020B0604020202020204" pitchFamily="34" charset="0"/>
                <a:cs typeface="Arial" panose="020B0604020202020204" pitchFamily="34" charset="0"/>
              </a:rPr>
              <a:t>Existing problems and solutions</a:t>
            </a:r>
          </a:p>
          <a:p>
            <a:pPr marL="857250" indent="-857250">
              <a:lnSpc>
                <a:spcPct val="150000"/>
              </a:lnSpc>
              <a:buFont typeface="+mj-lt"/>
              <a:buAutoNum type="romanUcPeriod"/>
            </a:pPr>
            <a:r>
              <a:rPr lang="en-US" altLang="zh-CN" sz="3200" dirty="0">
                <a:solidFill>
                  <a:schemeClr val="bg1">
                    <a:lumMod val="85000"/>
                  </a:schemeClr>
                </a:solidFill>
                <a:latin typeface="Arial" panose="020B0604020202020204" pitchFamily="34" charset="0"/>
                <a:cs typeface="Arial" panose="020B0604020202020204" pitchFamily="34" charset="0"/>
              </a:rPr>
              <a:t>Papers, patents and international conference talks</a:t>
            </a:r>
          </a:p>
          <a:p>
            <a:pPr marL="857250" indent="-857250">
              <a:lnSpc>
                <a:spcPct val="150000"/>
              </a:lnSpc>
              <a:buFont typeface="+mj-lt"/>
              <a:buAutoNum type="romanUcPeriod"/>
            </a:pPr>
            <a:r>
              <a:rPr lang="en-US" altLang="zh-CN" sz="3200" dirty="0" smtClean="0">
                <a:solidFill>
                  <a:schemeClr val="bg1">
                    <a:lumMod val="85000"/>
                  </a:schemeClr>
                </a:solidFill>
                <a:latin typeface="Arial" panose="020B0604020202020204" pitchFamily="34" charset="0"/>
                <a:cs typeface="Arial" panose="020B0604020202020204" pitchFamily="34" charset="0"/>
              </a:rPr>
              <a:t>Use </a:t>
            </a:r>
            <a:r>
              <a:rPr lang="en-US" altLang="zh-CN" sz="3200" dirty="0">
                <a:solidFill>
                  <a:schemeClr val="bg1">
                    <a:lumMod val="85000"/>
                  </a:schemeClr>
                </a:solidFill>
                <a:latin typeface="Arial" panose="020B0604020202020204" pitchFamily="34" charset="0"/>
                <a:cs typeface="Arial" panose="020B0604020202020204" pitchFamily="34" charset="0"/>
              </a:rPr>
              <a:t>of personnel and funds</a:t>
            </a:r>
          </a:p>
          <a:p>
            <a:pPr marL="857250" indent="-857250">
              <a:lnSpc>
                <a:spcPct val="150000"/>
              </a:lnSpc>
              <a:buFont typeface="+mj-lt"/>
              <a:buAutoNum type="romanUcPeriod"/>
            </a:pPr>
            <a:r>
              <a:rPr lang="en-US" altLang="zh-CN" sz="3200" dirty="0">
                <a:solidFill>
                  <a:schemeClr val="bg1">
                    <a:lumMod val="85000"/>
                  </a:schemeClr>
                </a:solidFill>
                <a:latin typeface="Arial" panose="020B0604020202020204" pitchFamily="34" charset="0"/>
                <a:cs typeface="Arial" panose="020B0604020202020204" pitchFamily="34" charset="0"/>
              </a:rPr>
              <a:t>Summary</a:t>
            </a:r>
            <a:endParaRPr lang="en-US" altLang="zh-CN" sz="3200" dirty="0">
              <a:solidFill>
                <a:schemeClr val="bg1">
                  <a:lumMod val="85000"/>
                </a:schemeClr>
              </a:solidFill>
              <a:latin typeface="Arial" panose="020B0604020202020204" pitchFamily="34" charset="0"/>
              <a:ea typeface="华文楷体" pitchFamily="2" charset="-122"/>
              <a:cs typeface="Arial" panose="020B0604020202020204" pitchFamily="34" charset="0"/>
            </a:endParaRPr>
          </a:p>
        </p:txBody>
      </p:sp>
      <p:sp>
        <p:nvSpPr>
          <p:cNvPr id="2" name="Slide Number Placeholder 1"/>
          <p:cNvSpPr>
            <a:spLocks noGrp="1"/>
          </p:cNvSpPr>
          <p:nvPr>
            <p:ph type="sldNum" sz="quarter" idx="12"/>
          </p:nvPr>
        </p:nvSpPr>
        <p:spPr/>
        <p:txBody>
          <a:bodyPr/>
          <a:lstStyle/>
          <a:p>
            <a:pPr defTabSz="457200"/>
            <a:fld id="{C973300C-797F-D148-A78D-320196FBAF04}" type="slidenum">
              <a:rPr lang="en-US">
                <a:solidFill>
                  <a:prstClr val="black">
                    <a:tint val="75000"/>
                  </a:prstClr>
                </a:solidFill>
                <a:latin typeface="Calibri"/>
              </a:rPr>
              <a:pPr defTabSz="457200"/>
              <a:t>31</a:t>
            </a:fld>
            <a:endParaRPr lang="en-US">
              <a:solidFill>
                <a:prstClr val="black">
                  <a:tint val="75000"/>
                </a:prstClr>
              </a:solidFill>
              <a:latin typeface="Calibri"/>
            </a:endParaRPr>
          </a:p>
        </p:txBody>
      </p:sp>
    </p:spTree>
    <p:extLst>
      <p:ext uri="{BB962C8B-B14F-4D97-AF65-F5344CB8AC3E}">
        <p14:creationId xmlns:p14="http://schemas.microsoft.com/office/powerpoint/2010/main" val="940635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marL="857250" lvl="0" indent="-857250" defTabSz="914400">
              <a:lnSpc>
                <a:spcPct val="150000"/>
              </a:lnSpc>
              <a:spcBef>
                <a:spcPts val="0"/>
              </a:spcBef>
              <a:defRPr/>
            </a:pPr>
            <a:r>
              <a:rPr lang="en-US" altLang="zh-CN" sz="4000" dirty="0">
                <a:latin typeface="Arial" panose="020B0604020202020204" pitchFamily="34" charset="0"/>
                <a:cs typeface="Arial" panose="020B0604020202020204" pitchFamily="34" charset="0"/>
              </a:rPr>
              <a:t>Existing problems and solutions</a:t>
            </a:r>
            <a:endParaRPr lang="zh-CN" altLang="en-US" sz="4000" dirty="0"/>
          </a:p>
        </p:txBody>
      </p:sp>
      <p:sp>
        <p:nvSpPr>
          <p:cNvPr id="3" name="内容占位符 2"/>
          <p:cNvSpPr>
            <a:spLocks noGrp="1"/>
          </p:cNvSpPr>
          <p:nvPr>
            <p:ph idx="1"/>
          </p:nvPr>
        </p:nvSpPr>
        <p:spPr/>
        <p:txBody>
          <a:bodyPr>
            <a:normAutofit fontScale="85000" lnSpcReduction="20000"/>
          </a:bodyPr>
          <a:lstStyle/>
          <a:p>
            <a:pPr marL="0" indent="0">
              <a:buNone/>
            </a:pPr>
            <a:r>
              <a:rPr lang="en-US" altLang="zh-CN" sz="2000" dirty="0" smtClean="0">
                <a:latin typeface="Arial" panose="020B0604020202020204" pitchFamily="34" charset="0"/>
                <a:cs typeface="Arial" panose="020B0604020202020204" pitchFamily="34" charset="0"/>
              </a:rPr>
              <a:t>Subtask </a:t>
            </a:r>
            <a:r>
              <a:rPr lang="en-US" altLang="zh-CN" sz="2000" dirty="0">
                <a:latin typeface="Arial" panose="020B0604020202020204" pitchFamily="34" charset="0"/>
                <a:cs typeface="Arial" panose="020B0604020202020204" pitchFamily="34" charset="0"/>
              </a:rPr>
              <a:t>1- Low-field Booster dipole magnet :  </a:t>
            </a:r>
          </a:p>
          <a:p>
            <a:pPr lvl="1"/>
            <a:r>
              <a:rPr lang="en-US" altLang="zh-CN" sz="2000" dirty="0" smtClean="0">
                <a:solidFill>
                  <a:srgbClr val="00B050"/>
                </a:solidFill>
              </a:rPr>
              <a:t>No</a:t>
            </a:r>
          </a:p>
          <a:p>
            <a:pPr lvl="1"/>
            <a:endParaRPr lang="en-US" altLang="zh-CN" sz="2000" dirty="0">
              <a:latin typeface="Arial" panose="020B0604020202020204" pitchFamily="34" charset="0"/>
              <a:cs typeface="Arial" panose="020B0604020202020204" pitchFamily="34" charset="0"/>
            </a:endParaRPr>
          </a:p>
          <a:p>
            <a:pPr marL="0" indent="0">
              <a:buNone/>
            </a:pPr>
            <a:r>
              <a:rPr lang="en-US" altLang="zh-CN" sz="2000" dirty="0">
                <a:latin typeface="Arial" panose="020B0604020202020204" pitchFamily="34" charset="0"/>
                <a:cs typeface="Arial" panose="020B0604020202020204" pitchFamily="34" charset="0"/>
              </a:rPr>
              <a:t>Subtask 2- </a:t>
            </a:r>
            <a:r>
              <a:rPr lang="en-US" altLang="zh-CN" sz="2000" dirty="0">
                <a:latin typeface="Arial" panose="020B0604020202020204" pitchFamily="34" charset="0"/>
                <a:ea typeface="Helvetica"/>
                <a:cs typeface="Arial" panose="020B0604020202020204" pitchFamily="34" charset="0"/>
              </a:rPr>
              <a:t>Main</a:t>
            </a:r>
            <a:r>
              <a:rPr lang="zh-CN" altLang="en-US" sz="2000" dirty="0">
                <a:latin typeface="Arial" panose="020B0604020202020204" pitchFamily="34" charset="0"/>
                <a:ea typeface="Helvetica"/>
                <a:cs typeface="Arial" panose="020B0604020202020204" pitchFamily="34" charset="0"/>
              </a:rPr>
              <a:t> </a:t>
            </a:r>
            <a:r>
              <a:rPr lang="en-US" altLang="zh-CN" sz="2000" dirty="0">
                <a:latin typeface="Arial" panose="020B0604020202020204" pitchFamily="34" charset="0"/>
                <a:ea typeface="Helvetica"/>
                <a:cs typeface="Arial" panose="020B0604020202020204" pitchFamily="34" charset="0"/>
              </a:rPr>
              <a:t>ring vacuum system </a:t>
            </a:r>
            <a:r>
              <a:rPr lang="en-US" altLang="zh-CN" sz="2000" dirty="0">
                <a:latin typeface="Arial" panose="020B0604020202020204" pitchFamily="34" charset="0"/>
                <a:cs typeface="Arial" panose="020B0604020202020204" pitchFamily="34" charset="0"/>
              </a:rPr>
              <a:t>:  </a:t>
            </a:r>
          </a:p>
          <a:p>
            <a:pPr lvl="1"/>
            <a:r>
              <a:rPr lang="en-US" altLang="zh-CN" sz="2000" dirty="0" smtClean="0">
                <a:solidFill>
                  <a:srgbClr val="00B050"/>
                </a:solidFill>
              </a:rPr>
              <a:t>No</a:t>
            </a:r>
          </a:p>
          <a:p>
            <a:pPr lvl="1"/>
            <a:endParaRPr lang="zh-CN" altLang="en-US" sz="2000" dirty="0" smtClean="0">
              <a:latin typeface="Arial" panose="020B0604020202020204" pitchFamily="34" charset="0"/>
              <a:cs typeface="Arial" panose="020B0604020202020204" pitchFamily="34" charset="0"/>
            </a:endParaRPr>
          </a:p>
          <a:p>
            <a:pPr marL="0" indent="0">
              <a:buNone/>
            </a:pPr>
            <a:r>
              <a:rPr lang="en-US" altLang="zh-CN" sz="2000" dirty="0" smtClean="0">
                <a:latin typeface="Arial" panose="020B0604020202020204" pitchFamily="34" charset="0"/>
                <a:cs typeface="Arial" panose="020B0604020202020204" pitchFamily="34" charset="0"/>
              </a:rPr>
              <a:t>Subtask </a:t>
            </a:r>
            <a:r>
              <a:rPr lang="en-US" altLang="zh-CN" sz="2000" dirty="0">
                <a:latin typeface="Arial" panose="020B0604020202020204" pitchFamily="34" charset="0"/>
                <a:cs typeface="Arial" panose="020B0604020202020204" pitchFamily="34" charset="0"/>
              </a:rPr>
              <a:t>3- </a:t>
            </a:r>
            <a:r>
              <a:rPr lang="en-US" altLang="zh-CN" sz="2000" dirty="0">
                <a:latin typeface="Arial" panose="020B0604020202020204" pitchFamily="34" charset="0"/>
                <a:ea typeface="Helvetica"/>
                <a:cs typeface="Arial" panose="020B0604020202020204" pitchFamily="34" charset="0"/>
              </a:rPr>
              <a:t>Electrostatic separator</a:t>
            </a:r>
            <a:r>
              <a:rPr lang="en-US" altLang="zh-CN" sz="2000" dirty="0">
                <a:latin typeface="Arial" panose="020B0604020202020204" pitchFamily="34" charset="0"/>
                <a:cs typeface="Arial" panose="020B0604020202020204" pitchFamily="34" charset="0"/>
              </a:rPr>
              <a:t> :  </a:t>
            </a:r>
            <a:endParaRPr lang="en-US" altLang="zh-CN" sz="2000" dirty="0" smtClean="0">
              <a:latin typeface="Arial" panose="020B0604020202020204" pitchFamily="34" charset="0"/>
              <a:cs typeface="Arial" panose="020B0604020202020204" pitchFamily="34" charset="0"/>
            </a:endParaRPr>
          </a:p>
          <a:p>
            <a:pPr lvl="1"/>
            <a:r>
              <a:rPr lang="en-US" altLang="zh-CN" sz="2000" dirty="0"/>
              <a:t>Fabrication delayed due to difficulties of HV feedthrough fabrication, but schedule is still under control. The feedthrough fabrication will be finished in 3 weeks, then the separator will be delivered to the IHEP for testing.</a:t>
            </a:r>
          </a:p>
          <a:p>
            <a:pPr lvl="1"/>
            <a:r>
              <a:rPr lang="en-US" altLang="zh-CN" sz="2000" dirty="0"/>
              <a:t>Two high voltage power supplies failed due to arc during high voltage test and have been returned to the factory for </a:t>
            </a:r>
            <a:r>
              <a:rPr lang="en-US" altLang="zh-CN" sz="2000" dirty="0" smtClean="0"/>
              <a:t>repair. </a:t>
            </a:r>
          </a:p>
          <a:p>
            <a:pPr lvl="1"/>
            <a:endParaRPr lang="zh-CN" altLang="en-US" sz="2000" dirty="0" smtClean="0"/>
          </a:p>
          <a:p>
            <a:pPr marL="0" indent="0">
              <a:buNone/>
            </a:pPr>
            <a:r>
              <a:rPr lang="en-US" altLang="zh-CN" sz="2000" dirty="0">
                <a:latin typeface="Arial" panose="020B0604020202020204" pitchFamily="34" charset="0"/>
                <a:cs typeface="Arial" panose="020B0604020202020204" pitchFamily="34" charset="0"/>
              </a:rPr>
              <a:t>Subtask </a:t>
            </a:r>
            <a:r>
              <a:rPr lang="en-US" altLang="zh-CN" sz="2000" dirty="0" smtClean="0">
                <a:latin typeface="Arial" panose="020B0604020202020204" pitchFamily="34" charset="0"/>
                <a:cs typeface="Arial" panose="020B0604020202020204" pitchFamily="34" charset="0"/>
              </a:rPr>
              <a:t>4- Beam polarization design  :  </a:t>
            </a:r>
          </a:p>
          <a:p>
            <a:pPr lvl="1"/>
            <a:r>
              <a:rPr lang="en-US" altLang="zh-CN" sz="2000" dirty="0">
                <a:solidFill>
                  <a:srgbClr val="C00000"/>
                </a:solidFill>
              </a:rPr>
              <a:t>Due to the Covid-19 pandemic, international travels have been delayed till indefinite future. This impedes collaborative studies of CEPC beam polarization with experts from BINP of Russian.  </a:t>
            </a:r>
          </a:p>
          <a:p>
            <a:pPr marL="457200" lvl="1" indent="0">
              <a:buNone/>
            </a:pPr>
            <a:r>
              <a:rPr lang="en-US" altLang="zh-CN" sz="2000" dirty="0"/>
              <a:t>Solution:</a:t>
            </a:r>
          </a:p>
          <a:p>
            <a:pPr lvl="1"/>
            <a:r>
              <a:rPr lang="en-US" altLang="zh-CN" sz="2000" dirty="0"/>
              <a:t>Email</a:t>
            </a:r>
            <a:r>
              <a:rPr lang="zh-CN" altLang="en-US" sz="2000" dirty="0"/>
              <a:t> </a:t>
            </a:r>
            <a:r>
              <a:rPr lang="en-US" altLang="zh-CN" sz="2000" dirty="0"/>
              <a:t>exchanges</a:t>
            </a:r>
            <a:r>
              <a:rPr lang="zh-CN" altLang="en-US" sz="2000" dirty="0"/>
              <a:t> </a:t>
            </a:r>
            <a:r>
              <a:rPr lang="en-US" altLang="zh-CN" sz="2000" dirty="0"/>
              <a:t>and</a:t>
            </a:r>
            <a:r>
              <a:rPr lang="zh-CN" altLang="en-US" sz="2000" dirty="0"/>
              <a:t> </a:t>
            </a:r>
            <a:r>
              <a:rPr lang="en-US" altLang="zh-CN" sz="2000" dirty="0"/>
              <a:t>video</a:t>
            </a:r>
            <a:r>
              <a:rPr lang="zh-CN" altLang="en-US" sz="2000" dirty="0"/>
              <a:t> </a:t>
            </a:r>
            <a:r>
              <a:rPr lang="en-US" altLang="zh-CN" sz="2000" dirty="0"/>
              <a:t>discussions</a:t>
            </a:r>
            <a:r>
              <a:rPr lang="zh-CN" altLang="en-US" sz="2000" dirty="0"/>
              <a:t> </a:t>
            </a:r>
            <a:r>
              <a:rPr lang="en-US" altLang="zh-CN" sz="2000" dirty="0"/>
              <a:t>over</a:t>
            </a:r>
            <a:r>
              <a:rPr lang="zh-CN" altLang="en-US" sz="2000" dirty="0"/>
              <a:t> </a:t>
            </a:r>
            <a:r>
              <a:rPr lang="en-US" altLang="zh-CN" sz="2000" dirty="0"/>
              <a:t>key</a:t>
            </a:r>
            <a:r>
              <a:rPr lang="zh-CN" altLang="en-US" sz="2000" dirty="0"/>
              <a:t> </a:t>
            </a:r>
            <a:r>
              <a:rPr lang="en-US" altLang="zh-CN" sz="2000" dirty="0"/>
              <a:t>issues</a:t>
            </a:r>
            <a:r>
              <a:rPr lang="zh-CN" altLang="en-US" sz="2000" dirty="0"/>
              <a:t> </a:t>
            </a:r>
            <a:r>
              <a:rPr lang="en-US" altLang="zh-CN" sz="2000" dirty="0"/>
              <a:t>that</a:t>
            </a:r>
            <a:r>
              <a:rPr lang="zh-CN" altLang="en-US" sz="2000" dirty="0"/>
              <a:t> </a:t>
            </a:r>
            <a:r>
              <a:rPr lang="en-US" altLang="zh-CN" sz="2000" dirty="0"/>
              <a:t>BINP</a:t>
            </a:r>
            <a:r>
              <a:rPr lang="zh-CN" altLang="en-US" sz="2000" dirty="0"/>
              <a:t> </a:t>
            </a:r>
            <a:r>
              <a:rPr lang="en-US" altLang="zh-CN" sz="2000" dirty="0"/>
              <a:t>experts</a:t>
            </a:r>
            <a:r>
              <a:rPr lang="zh-CN" altLang="en-US" sz="2000" dirty="0"/>
              <a:t> </a:t>
            </a:r>
            <a:r>
              <a:rPr lang="en-US" altLang="zh-CN" sz="2000" dirty="0"/>
              <a:t>have</a:t>
            </a:r>
            <a:r>
              <a:rPr lang="zh-CN" altLang="en-US" sz="2000" dirty="0"/>
              <a:t> </a:t>
            </a:r>
            <a:r>
              <a:rPr lang="en-US" altLang="zh-CN" sz="2000" dirty="0"/>
              <a:t>more</a:t>
            </a:r>
            <a:r>
              <a:rPr lang="zh-CN" altLang="en-US" sz="2000" dirty="0"/>
              <a:t> </a:t>
            </a:r>
            <a:r>
              <a:rPr lang="en-US" altLang="zh-CN" sz="2000" dirty="0"/>
              <a:t>experiences</a:t>
            </a:r>
            <a:r>
              <a:rPr lang="zh-CN" altLang="en-US" sz="2000" dirty="0"/>
              <a:t> </a:t>
            </a:r>
            <a:endParaRPr lang="en-US" altLang="zh-CN" sz="2000" dirty="0"/>
          </a:p>
          <a:p>
            <a:pPr lvl="1"/>
            <a:r>
              <a:rPr lang="en-US" altLang="zh-CN" sz="2000" dirty="0"/>
              <a:t>Attempt</a:t>
            </a:r>
            <a:r>
              <a:rPr lang="zh-CN" altLang="en-US" sz="2000" dirty="0"/>
              <a:t> </a:t>
            </a:r>
            <a:r>
              <a:rPr lang="en-US" altLang="zh-CN" sz="2000" dirty="0"/>
              <a:t>to</a:t>
            </a:r>
            <a:r>
              <a:rPr lang="zh-CN" altLang="en-US" sz="2000" dirty="0"/>
              <a:t> </a:t>
            </a:r>
            <a:r>
              <a:rPr lang="en-US" altLang="zh-CN" sz="2000" dirty="0"/>
              <a:t>organize</a:t>
            </a:r>
            <a:r>
              <a:rPr lang="zh-CN" altLang="en-US" sz="2000" dirty="0"/>
              <a:t> </a:t>
            </a:r>
            <a:r>
              <a:rPr lang="en-US" altLang="zh-CN" sz="2000" dirty="0"/>
              <a:t>video</a:t>
            </a:r>
            <a:r>
              <a:rPr lang="zh-CN" altLang="en-US" sz="2000" dirty="0"/>
              <a:t> </a:t>
            </a:r>
            <a:r>
              <a:rPr lang="en-US" altLang="zh-CN" sz="2000" dirty="0"/>
              <a:t>mini-workshops</a:t>
            </a:r>
            <a:r>
              <a:rPr lang="zh-CN" altLang="en-US" sz="2000" dirty="0"/>
              <a:t> </a:t>
            </a:r>
            <a:r>
              <a:rPr lang="en-US" altLang="zh-CN" sz="2000" dirty="0"/>
              <a:t>at</a:t>
            </a:r>
            <a:r>
              <a:rPr lang="zh-CN" altLang="en-US" sz="2000" dirty="0"/>
              <a:t> </a:t>
            </a:r>
            <a:r>
              <a:rPr lang="en-US" altLang="zh-CN" sz="2000" dirty="0"/>
              <a:t>a</a:t>
            </a:r>
            <a:r>
              <a:rPr lang="zh-CN" altLang="en-US" sz="2000" dirty="0"/>
              <a:t> </a:t>
            </a:r>
            <a:r>
              <a:rPr lang="en-US" altLang="zh-CN" sz="2000" dirty="0"/>
              <a:t>later</a:t>
            </a:r>
            <a:r>
              <a:rPr lang="zh-CN" altLang="en-US" sz="2000" dirty="0"/>
              <a:t> </a:t>
            </a:r>
            <a:r>
              <a:rPr lang="en-US" altLang="zh-CN" sz="2000" dirty="0"/>
              <a:t>stage,</a:t>
            </a:r>
            <a:r>
              <a:rPr lang="zh-CN" altLang="en-US" sz="2000" dirty="0"/>
              <a:t> </a:t>
            </a:r>
            <a:r>
              <a:rPr lang="en-US" altLang="zh-CN" sz="2000" dirty="0"/>
              <a:t>to</a:t>
            </a:r>
            <a:r>
              <a:rPr lang="zh-CN" altLang="en-US" sz="2000" dirty="0"/>
              <a:t> </a:t>
            </a:r>
            <a:r>
              <a:rPr lang="en-US" altLang="zh-CN" sz="2000" dirty="0"/>
              <a:t>invite</a:t>
            </a:r>
            <a:r>
              <a:rPr lang="zh-CN" altLang="en-US" sz="2000" dirty="0"/>
              <a:t> </a:t>
            </a:r>
            <a:r>
              <a:rPr lang="en-US" altLang="zh-CN" sz="2000" dirty="0"/>
              <a:t>more</a:t>
            </a:r>
            <a:r>
              <a:rPr lang="zh-CN" altLang="en-US" sz="2000" dirty="0"/>
              <a:t> </a:t>
            </a:r>
            <a:r>
              <a:rPr lang="en-US" altLang="zh-CN" sz="2000" dirty="0"/>
              <a:t>discussions</a:t>
            </a:r>
            <a:r>
              <a:rPr lang="zh-CN" altLang="en-US" sz="2000" dirty="0"/>
              <a:t> </a:t>
            </a:r>
            <a:r>
              <a:rPr lang="en-US" altLang="zh-CN" sz="2000" dirty="0"/>
              <a:t>from</a:t>
            </a:r>
            <a:r>
              <a:rPr lang="zh-CN" altLang="en-US" sz="2000" dirty="0"/>
              <a:t> </a:t>
            </a:r>
            <a:r>
              <a:rPr lang="en-US" altLang="zh-CN" sz="2000" dirty="0"/>
              <a:t>international</a:t>
            </a:r>
            <a:r>
              <a:rPr lang="zh-CN" altLang="en-US" sz="2000" dirty="0"/>
              <a:t> </a:t>
            </a:r>
            <a:r>
              <a:rPr lang="en-US" altLang="zh-CN" sz="2000" dirty="0"/>
              <a:t>experts</a:t>
            </a:r>
          </a:p>
          <a:p>
            <a:pPr lvl="1"/>
            <a:r>
              <a:rPr lang="en-US" altLang="zh-CN" sz="2000" dirty="0"/>
              <a:t>Plan</a:t>
            </a:r>
            <a:r>
              <a:rPr lang="zh-CN" altLang="en-US" sz="2000" dirty="0"/>
              <a:t> </a:t>
            </a:r>
            <a:r>
              <a:rPr lang="en-US" altLang="zh-CN" sz="2000" dirty="0"/>
              <a:t>travel</a:t>
            </a:r>
            <a:r>
              <a:rPr lang="zh-CN" altLang="en-US" sz="2000" dirty="0"/>
              <a:t> </a:t>
            </a:r>
            <a:r>
              <a:rPr lang="en-US" altLang="zh-CN" sz="2000" dirty="0"/>
              <a:t>if</a:t>
            </a:r>
            <a:r>
              <a:rPr lang="zh-CN" altLang="en-US" sz="2000" dirty="0"/>
              <a:t> </a:t>
            </a:r>
            <a:r>
              <a:rPr lang="en-US" altLang="zh-CN" sz="2000" dirty="0"/>
              <a:t>situation</a:t>
            </a:r>
            <a:r>
              <a:rPr lang="zh-CN" altLang="en-US" sz="2000" dirty="0"/>
              <a:t> </a:t>
            </a:r>
            <a:r>
              <a:rPr lang="en-US" altLang="zh-CN" sz="2000" dirty="0"/>
              <a:t>could</a:t>
            </a:r>
            <a:r>
              <a:rPr lang="zh-CN" altLang="en-US" sz="2000" dirty="0"/>
              <a:t> </a:t>
            </a:r>
            <a:r>
              <a:rPr lang="en-US" altLang="zh-CN" sz="2000" dirty="0"/>
              <a:t>improve</a:t>
            </a:r>
            <a:r>
              <a:rPr lang="zh-CN" altLang="en-US" sz="2000" dirty="0"/>
              <a:t> </a:t>
            </a:r>
            <a:r>
              <a:rPr lang="en-US" altLang="zh-CN" sz="2000" dirty="0"/>
              <a:t>next</a:t>
            </a:r>
            <a:r>
              <a:rPr lang="zh-CN" altLang="en-US" sz="2000" dirty="0"/>
              <a:t> </a:t>
            </a:r>
            <a:r>
              <a:rPr lang="en-US" altLang="zh-CN" sz="2000" dirty="0"/>
              <a:t>year</a:t>
            </a:r>
            <a:r>
              <a:rPr lang="zh-CN" altLang="en-US" sz="2000" dirty="0"/>
              <a:t>   </a:t>
            </a:r>
            <a:endParaRPr lang="en-US" altLang="zh-CN" sz="2000" dirty="0"/>
          </a:p>
          <a:p>
            <a:endParaRPr lang="zh-CN" altLang="en-US" sz="20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C973300C-797F-D148-A78D-320196FBAF04}" type="slidenum">
              <a:rPr lang="en-US" smtClean="0"/>
              <a:pPr/>
              <a:t>32</a:t>
            </a:fld>
            <a:endParaRPr lang="en-US" dirty="0"/>
          </a:p>
        </p:txBody>
      </p:sp>
    </p:spTree>
    <p:extLst>
      <p:ext uri="{BB962C8B-B14F-4D97-AF65-F5344CB8AC3E}">
        <p14:creationId xmlns:p14="http://schemas.microsoft.com/office/powerpoint/2010/main" val="2584858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1524000" y="1"/>
            <a:ext cx="9144000" cy="863601"/>
          </a:xfrm>
          <a:noFill/>
        </p:spPr>
        <p:txBody>
          <a:bodyPr>
            <a:normAutofit/>
          </a:bodyPr>
          <a:lstStyle/>
          <a:p>
            <a:r>
              <a:rPr lang="en-US" altLang="zh-CN" b="1" dirty="0">
                <a:solidFill>
                  <a:srgbClr val="000000"/>
                </a:solidFill>
                <a:latin typeface="Arial" panose="020B0604020202020204" pitchFamily="34" charset="0"/>
                <a:ea typeface="华文楷体" pitchFamily="2" charset="-122"/>
                <a:cs typeface="Arial" panose="020B0604020202020204" pitchFamily="34" charset="0"/>
              </a:rPr>
              <a:t>Outline</a:t>
            </a:r>
            <a:endParaRPr lang="zh-CN" altLang="en-US" b="1" dirty="0">
              <a:solidFill>
                <a:srgbClr val="000000"/>
              </a:solidFill>
              <a:latin typeface="Arial" panose="020B0604020202020204" pitchFamily="34" charset="0"/>
              <a:ea typeface="华文楷体" pitchFamily="2" charset="-122"/>
              <a:cs typeface="Arial" panose="020B0604020202020204" pitchFamily="34" charset="0"/>
            </a:endParaRPr>
          </a:p>
        </p:txBody>
      </p:sp>
      <p:sp>
        <p:nvSpPr>
          <p:cNvPr id="7" name="TextBox 6"/>
          <p:cNvSpPr txBox="1"/>
          <p:nvPr/>
        </p:nvSpPr>
        <p:spPr>
          <a:xfrm>
            <a:off x="1082233" y="981507"/>
            <a:ext cx="11186932" cy="4524315"/>
          </a:xfrm>
          <a:prstGeom prst="rect">
            <a:avLst/>
          </a:prstGeom>
          <a:noFill/>
        </p:spPr>
        <p:txBody>
          <a:bodyPr wrap="square" rtlCol="0">
            <a:spAutoFit/>
          </a:bodyPr>
          <a:lstStyle/>
          <a:p>
            <a:pPr marL="857250" indent="-857250" defTabSz="457200">
              <a:lnSpc>
                <a:spcPct val="150000"/>
              </a:lnSpc>
              <a:buFont typeface="+mj-lt"/>
              <a:buAutoNum type="romanUcPeriod"/>
              <a:defRPr/>
            </a:pPr>
            <a:r>
              <a:rPr lang="en-US" altLang="zh-CN" sz="3200" dirty="0">
                <a:solidFill>
                  <a:schemeClr val="bg1">
                    <a:lumMod val="85000"/>
                  </a:schemeClr>
                </a:solidFill>
                <a:latin typeface="Arial" panose="020B0604020202020204" pitchFamily="34" charset="0"/>
                <a:ea typeface="华文楷体" pitchFamily="2" charset="-122"/>
                <a:cs typeface="Arial" panose="020B0604020202020204" pitchFamily="34" charset="0"/>
              </a:rPr>
              <a:t>Overall progress</a:t>
            </a:r>
          </a:p>
          <a:p>
            <a:pPr marL="857250" indent="-857250">
              <a:lnSpc>
                <a:spcPct val="150000"/>
              </a:lnSpc>
              <a:buFont typeface="+mj-lt"/>
              <a:buAutoNum type="romanUcPeriod"/>
            </a:pPr>
            <a:r>
              <a:rPr lang="en-US" altLang="zh-CN" sz="3200" dirty="0">
                <a:solidFill>
                  <a:schemeClr val="bg1">
                    <a:lumMod val="85000"/>
                  </a:schemeClr>
                </a:solidFill>
                <a:latin typeface="Arial" panose="020B0604020202020204" pitchFamily="34" charset="0"/>
                <a:cs typeface="Arial" panose="020B0604020202020204" pitchFamily="34" charset="0"/>
              </a:rPr>
              <a:t>Important progress and achievements</a:t>
            </a:r>
          </a:p>
          <a:p>
            <a:pPr marL="857250" indent="-857250">
              <a:lnSpc>
                <a:spcPct val="150000"/>
              </a:lnSpc>
              <a:buFont typeface="+mj-lt"/>
              <a:buAutoNum type="romanUcPeriod"/>
              <a:defRPr/>
            </a:pPr>
            <a:r>
              <a:rPr lang="en-US" altLang="zh-CN" sz="3200" dirty="0">
                <a:solidFill>
                  <a:schemeClr val="bg1">
                    <a:lumMod val="85000"/>
                  </a:schemeClr>
                </a:solidFill>
                <a:latin typeface="Arial" panose="020B0604020202020204" pitchFamily="34" charset="0"/>
                <a:cs typeface="Arial" panose="020B0604020202020204" pitchFamily="34" charset="0"/>
              </a:rPr>
              <a:t>Existing problems and </a:t>
            </a:r>
            <a:r>
              <a:rPr lang="en-US" altLang="zh-CN" sz="3200" dirty="0" smtClean="0">
                <a:solidFill>
                  <a:schemeClr val="bg1">
                    <a:lumMod val="85000"/>
                  </a:schemeClr>
                </a:solidFill>
                <a:latin typeface="Arial" panose="020B0604020202020204" pitchFamily="34" charset="0"/>
                <a:cs typeface="Arial" panose="020B0604020202020204" pitchFamily="34" charset="0"/>
              </a:rPr>
              <a:t>solutions</a:t>
            </a:r>
          </a:p>
          <a:p>
            <a:pPr marL="857250" indent="-857250">
              <a:lnSpc>
                <a:spcPct val="150000"/>
              </a:lnSpc>
              <a:buFont typeface="+mj-lt"/>
              <a:buAutoNum type="romanUcPeriod"/>
              <a:defRPr/>
            </a:pPr>
            <a:r>
              <a:rPr lang="en-US" altLang="zh-CN" sz="3200" dirty="0">
                <a:latin typeface="Arial" panose="020B0604020202020204" pitchFamily="34" charset="0"/>
                <a:cs typeface="Arial" panose="020B0604020202020204" pitchFamily="34" charset="0"/>
              </a:rPr>
              <a:t>Papers, patents and international conference talks</a:t>
            </a:r>
            <a:endParaRPr lang="en-US" altLang="zh-CN" sz="3200" dirty="0">
              <a:solidFill>
                <a:schemeClr val="bg1">
                  <a:lumMod val="85000"/>
                </a:schemeClr>
              </a:solidFill>
              <a:latin typeface="Arial" panose="020B0604020202020204" pitchFamily="34" charset="0"/>
              <a:cs typeface="Arial" panose="020B0604020202020204" pitchFamily="34" charset="0"/>
            </a:endParaRPr>
          </a:p>
          <a:p>
            <a:pPr marL="857250" indent="-857250">
              <a:lnSpc>
                <a:spcPct val="150000"/>
              </a:lnSpc>
              <a:buFont typeface="+mj-lt"/>
              <a:buAutoNum type="romanUcPeriod"/>
            </a:pPr>
            <a:r>
              <a:rPr lang="en-US" altLang="zh-CN" sz="3200" dirty="0">
                <a:solidFill>
                  <a:schemeClr val="bg1">
                    <a:lumMod val="85000"/>
                  </a:schemeClr>
                </a:solidFill>
                <a:latin typeface="Arial" panose="020B0604020202020204" pitchFamily="34" charset="0"/>
                <a:cs typeface="Arial" panose="020B0604020202020204" pitchFamily="34" charset="0"/>
              </a:rPr>
              <a:t>Use of personnel and funds</a:t>
            </a:r>
          </a:p>
          <a:p>
            <a:pPr marL="857250" indent="-857250">
              <a:lnSpc>
                <a:spcPct val="150000"/>
              </a:lnSpc>
              <a:buFont typeface="+mj-lt"/>
              <a:buAutoNum type="romanUcPeriod"/>
            </a:pPr>
            <a:r>
              <a:rPr lang="en-US" altLang="zh-CN" sz="3200" dirty="0">
                <a:solidFill>
                  <a:schemeClr val="bg1">
                    <a:lumMod val="85000"/>
                  </a:schemeClr>
                </a:solidFill>
                <a:latin typeface="Arial" panose="020B0604020202020204" pitchFamily="34" charset="0"/>
                <a:cs typeface="Arial" panose="020B0604020202020204" pitchFamily="34" charset="0"/>
              </a:rPr>
              <a:t>Summary</a:t>
            </a:r>
            <a:endParaRPr lang="en-US" altLang="zh-CN" sz="3200" dirty="0">
              <a:solidFill>
                <a:schemeClr val="bg1">
                  <a:lumMod val="85000"/>
                </a:schemeClr>
              </a:solidFill>
              <a:latin typeface="Arial" panose="020B0604020202020204" pitchFamily="34" charset="0"/>
              <a:ea typeface="华文楷体" pitchFamily="2" charset="-122"/>
              <a:cs typeface="Arial" panose="020B0604020202020204" pitchFamily="34" charset="0"/>
            </a:endParaRPr>
          </a:p>
        </p:txBody>
      </p:sp>
      <p:sp>
        <p:nvSpPr>
          <p:cNvPr id="2" name="Slide Number Placeholder 1"/>
          <p:cNvSpPr>
            <a:spLocks noGrp="1"/>
          </p:cNvSpPr>
          <p:nvPr>
            <p:ph type="sldNum" sz="quarter" idx="12"/>
          </p:nvPr>
        </p:nvSpPr>
        <p:spPr/>
        <p:txBody>
          <a:bodyPr/>
          <a:lstStyle/>
          <a:p>
            <a:pPr defTabSz="457200"/>
            <a:fld id="{C973300C-797F-D148-A78D-320196FBAF04}" type="slidenum">
              <a:rPr lang="en-US">
                <a:solidFill>
                  <a:prstClr val="black">
                    <a:tint val="75000"/>
                  </a:prstClr>
                </a:solidFill>
                <a:latin typeface="Calibri"/>
              </a:rPr>
              <a:pPr defTabSz="457200"/>
              <a:t>33</a:t>
            </a:fld>
            <a:endParaRPr lang="en-US">
              <a:solidFill>
                <a:prstClr val="black">
                  <a:tint val="75000"/>
                </a:prstClr>
              </a:solidFill>
              <a:latin typeface="Calibri"/>
            </a:endParaRPr>
          </a:p>
        </p:txBody>
      </p:sp>
    </p:spTree>
    <p:extLst>
      <p:ext uri="{BB962C8B-B14F-4D97-AF65-F5344CB8AC3E}">
        <p14:creationId xmlns:p14="http://schemas.microsoft.com/office/powerpoint/2010/main" val="1520309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Arial" panose="020B0604020202020204" pitchFamily="34" charset="0"/>
                <a:cs typeface="Arial" panose="020B0604020202020204" pitchFamily="34" charset="0"/>
              </a:rPr>
              <a:t>Papers, patents and international conference </a:t>
            </a:r>
            <a:r>
              <a:rPr lang="en-US" altLang="zh-CN" dirty="0" smtClean="0">
                <a:latin typeface="Arial" panose="020B0604020202020204" pitchFamily="34" charset="0"/>
                <a:cs typeface="Arial" panose="020B0604020202020204" pitchFamily="34" charset="0"/>
              </a:rPr>
              <a:t>talks</a:t>
            </a:r>
            <a:endParaRPr lang="en-US" altLang="zh-CN"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pPr defTabSz="457200"/>
            <a:fld id="{C973300C-797F-D148-A78D-320196FBAF04}" type="slidenum">
              <a:rPr lang="en-US">
                <a:solidFill>
                  <a:prstClr val="black">
                    <a:tint val="75000"/>
                  </a:prstClr>
                </a:solidFill>
                <a:latin typeface="Calibri"/>
              </a:rPr>
              <a:pPr defTabSz="457200"/>
              <a:t>34</a:t>
            </a:fld>
            <a:endParaRPr lang="en-US">
              <a:solidFill>
                <a:prstClr val="black">
                  <a:tint val="75000"/>
                </a:prstClr>
              </a:solidFill>
              <a:latin typeface="Calibri"/>
            </a:endParaRPr>
          </a:p>
        </p:txBody>
      </p:sp>
      <p:sp>
        <p:nvSpPr>
          <p:cNvPr id="5" name="TextBox 4">
            <a:extLst>
              <a:ext uri="{FF2B5EF4-FFF2-40B4-BE49-F238E27FC236}">
                <a16:creationId xmlns:a16="http://schemas.microsoft.com/office/drawing/2014/main" id="{FEEF3875-BB65-A44A-BF2B-0124F8DB799F}"/>
              </a:ext>
            </a:extLst>
          </p:cNvPr>
          <p:cNvSpPr txBox="1"/>
          <p:nvPr/>
        </p:nvSpPr>
        <p:spPr>
          <a:xfrm>
            <a:off x="433753" y="970280"/>
            <a:ext cx="11494087" cy="4401205"/>
          </a:xfrm>
          <a:prstGeom prst="rect">
            <a:avLst/>
          </a:prstGeom>
          <a:noFill/>
        </p:spPr>
        <p:txBody>
          <a:bodyPr wrap="square" rtlCol="0">
            <a:spAutoFit/>
          </a:bodyPr>
          <a:lstStyle/>
          <a:p>
            <a:r>
              <a:rPr lang="en-US" altLang="zh-CN" sz="1400" dirty="0"/>
              <a:t>Journal Paper:</a:t>
            </a:r>
          </a:p>
          <a:p>
            <a:r>
              <a:rPr lang="en-US" altLang="zh-CN" sz="1400" dirty="0" smtClean="0"/>
              <a:t>[1]  G</a:t>
            </a:r>
            <a:r>
              <a:rPr lang="en-US" altLang="zh-CN" sz="1400" dirty="0"/>
              <a:t>. </a:t>
            </a:r>
            <a:r>
              <a:rPr lang="en-US" altLang="zh-CN" sz="1400" dirty="0" smtClean="0"/>
              <a:t>Y</a:t>
            </a:r>
            <a:r>
              <a:rPr lang="zh-CN" altLang="en-US" sz="1400" b="1" dirty="0"/>
              <a:t>马永胜</a:t>
            </a:r>
            <a:r>
              <a:rPr lang="zh-CN" altLang="en-US" sz="1400" dirty="0"/>
              <a:t>，杨雨晨，景泳淼，孙飞，董海义， 何平，陈双凯，张志伟，陈子林， 杨馥羽，刘佰奇，张磊</a:t>
            </a:r>
            <a:r>
              <a:rPr lang="en-US" altLang="zh-CN" sz="1400" dirty="0"/>
              <a:t>.</a:t>
            </a:r>
            <a:r>
              <a:rPr lang="zh-CN" altLang="en-US" sz="1400" dirty="0"/>
              <a:t> 薄膜缺陷研究进展综述</a:t>
            </a:r>
            <a:r>
              <a:rPr lang="en-US" altLang="zh-CN" sz="1400" dirty="0"/>
              <a:t>[J].</a:t>
            </a:r>
            <a:r>
              <a:rPr lang="zh-CN" altLang="en-US" sz="1400" dirty="0"/>
              <a:t> 表面技术，</a:t>
            </a:r>
            <a:r>
              <a:rPr lang="en-US" altLang="zh-CN" sz="1400" dirty="0"/>
              <a:t>2021,50</a:t>
            </a:r>
            <a:r>
              <a:rPr lang="zh-CN" altLang="en-US" sz="1400" dirty="0"/>
              <a:t>（</a:t>
            </a:r>
            <a:r>
              <a:rPr lang="en-US" altLang="zh-CN" sz="1400" dirty="0"/>
              <a:t>3</a:t>
            </a:r>
            <a:r>
              <a:rPr lang="zh-CN" altLang="en-US" sz="1400" dirty="0"/>
              <a:t>） </a:t>
            </a:r>
          </a:p>
          <a:p>
            <a:r>
              <a:rPr lang="en-US" altLang="zh-CN" sz="1400" dirty="0" smtClean="0"/>
              <a:t>[2] </a:t>
            </a:r>
            <a:r>
              <a:rPr lang="zh-CN" altLang="en-US" sz="1400" dirty="0" smtClean="0"/>
              <a:t>马</a:t>
            </a:r>
            <a:r>
              <a:rPr lang="zh-CN" altLang="en-US" sz="1400" dirty="0"/>
              <a:t>永胜</a:t>
            </a:r>
            <a:r>
              <a:rPr lang="en-US" altLang="zh-CN" sz="1400" dirty="0"/>
              <a:t>,</a:t>
            </a:r>
            <a:r>
              <a:rPr lang="zh-CN" altLang="en-US" sz="1400" dirty="0"/>
              <a:t>张沛</a:t>
            </a:r>
            <a:r>
              <a:rPr lang="en-US" altLang="zh-CN" sz="1400" dirty="0"/>
              <a:t>,</a:t>
            </a:r>
            <a:r>
              <a:rPr lang="zh-CN" altLang="en-US" sz="1400" dirty="0"/>
              <a:t>董海义</a:t>
            </a:r>
            <a:r>
              <a:rPr lang="en-US" altLang="zh-CN" sz="1400" dirty="0"/>
              <a:t>.</a:t>
            </a:r>
            <a:r>
              <a:rPr lang="zh-CN" altLang="en-US" sz="1400" dirty="0"/>
              <a:t>超导高频铜腔镀铌研究进展</a:t>
            </a:r>
            <a:r>
              <a:rPr lang="en-US" altLang="zh-CN" sz="1400" dirty="0"/>
              <a:t>[J].</a:t>
            </a:r>
            <a:r>
              <a:rPr lang="zh-CN" altLang="en-US" sz="1400" dirty="0"/>
              <a:t>真空科学与技术学报</a:t>
            </a:r>
            <a:r>
              <a:rPr lang="en-US" altLang="zh-CN" sz="1400" dirty="0"/>
              <a:t>,2020, 40(03):255-261.</a:t>
            </a:r>
            <a:endParaRPr lang="zh-CN" altLang="en-US" sz="1400" dirty="0"/>
          </a:p>
          <a:p>
            <a:r>
              <a:rPr lang="en-US" altLang="zh-CN" sz="1400" dirty="0" smtClean="0"/>
              <a:t>[3] </a:t>
            </a:r>
            <a:r>
              <a:rPr lang="en-US" altLang="zh-CN" sz="1400" dirty="0" err="1" smtClean="0"/>
              <a:t>Zhiwei</a:t>
            </a:r>
            <a:r>
              <a:rPr lang="en-US" altLang="zh-CN" sz="1400" dirty="0" smtClean="0"/>
              <a:t> </a:t>
            </a:r>
            <a:r>
              <a:rPr lang="en-US" altLang="zh-CN" sz="1400" dirty="0"/>
              <a:t>Zhang, </a:t>
            </a:r>
            <a:r>
              <a:rPr lang="en-US" altLang="zh-CN" sz="1400" dirty="0" err="1"/>
              <a:t>Yuchen</a:t>
            </a:r>
            <a:r>
              <a:rPr lang="en-US" altLang="zh-CN" sz="1400" dirty="0"/>
              <a:t> Yang*, </a:t>
            </a:r>
            <a:r>
              <a:rPr lang="en-US" altLang="zh-CN" sz="1400" b="1" dirty="0" err="1"/>
              <a:t>Yongsheng</a:t>
            </a:r>
            <a:r>
              <a:rPr lang="en-US" altLang="zh-CN" sz="1400" b="1" dirty="0"/>
              <a:t> Ma</a:t>
            </a:r>
            <a:r>
              <a:rPr lang="en-US" altLang="zh-CN" sz="1400" dirty="0"/>
              <a:t>, </a:t>
            </a:r>
            <a:r>
              <a:rPr lang="en-US" altLang="zh-CN" sz="1400" dirty="0" err="1"/>
              <a:t>Xujian</a:t>
            </a:r>
            <a:r>
              <a:rPr lang="en-US" altLang="zh-CN" sz="1400" dirty="0"/>
              <a:t> Wang, </a:t>
            </a:r>
            <a:r>
              <a:rPr lang="en-US" altLang="zh-CN" sz="1400" dirty="0" err="1"/>
              <a:t>Baiqi</a:t>
            </a:r>
            <a:r>
              <a:rPr lang="en-US" altLang="zh-CN" sz="1400" dirty="0"/>
              <a:t> Liu, Ping He. Deposition and characterization of </a:t>
            </a:r>
            <a:r>
              <a:rPr lang="en-US" altLang="zh-CN" sz="1400" dirty="0" err="1"/>
              <a:t>Pd</a:t>
            </a:r>
            <a:r>
              <a:rPr lang="en-US" altLang="zh-CN" sz="1400" dirty="0"/>
              <a:t>–</a:t>
            </a:r>
            <a:r>
              <a:rPr lang="en-US" altLang="zh-CN" sz="1400" dirty="0" err="1"/>
              <a:t>Ti</a:t>
            </a:r>
            <a:r>
              <a:rPr lang="en-US" altLang="zh-CN" sz="1400" dirty="0"/>
              <a:t> thin film by sublimation [J]. Radiation Detection Technology and Methods, 2020, 4(4): 465-71.</a:t>
            </a:r>
            <a:endParaRPr lang="zh-CN" altLang="en-US" sz="1400" dirty="0"/>
          </a:p>
          <a:p>
            <a:r>
              <a:rPr lang="en-US" altLang="zh-CN" sz="1400" dirty="0" smtClean="0"/>
              <a:t>[4] Yang </a:t>
            </a:r>
            <a:r>
              <a:rPr lang="en-US" altLang="zh-CN" sz="1400" dirty="0" err="1"/>
              <a:t>Yuchen</a:t>
            </a:r>
            <a:r>
              <a:rPr lang="en-US" altLang="zh-CN" sz="1400" dirty="0"/>
              <a:t>*, </a:t>
            </a:r>
            <a:r>
              <a:rPr lang="en-US" altLang="zh-CN" sz="1400" b="1" dirty="0"/>
              <a:t>Ma </a:t>
            </a:r>
            <a:r>
              <a:rPr lang="en-US" altLang="zh-CN" sz="1400" b="1" dirty="0" err="1"/>
              <a:t>Yongsheng</a:t>
            </a:r>
            <a:r>
              <a:rPr lang="en-US" altLang="zh-CN" sz="1400" dirty="0"/>
              <a:t>, Chen </a:t>
            </a:r>
            <a:r>
              <a:rPr lang="en-US" altLang="zh-CN" sz="1400" dirty="0" err="1"/>
              <a:t>Shuangkai</a:t>
            </a:r>
            <a:r>
              <a:rPr lang="en-US" altLang="zh-CN" sz="1400" dirty="0"/>
              <a:t>, Qi </a:t>
            </a:r>
            <a:r>
              <a:rPr lang="en-US" altLang="zh-CN" sz="1400" dirty="0" err="1"/>
              <a:t>Tiezhu</a:t>
            </a:r>
            <a:r>
              <a:rPr lang="en-US" altLang="zh-CN" sz="1400" dirty="0"/>
              <a:t>, Peng </a:t>
            </a:r>
            <a:r>
              <a:rPr lang="en-US" altLang="zh-CN" sz="1400" dirty="0" err="1"/>
              <a:t>Xiaohua</a:t>
            </a:r>
            <a:r>
              <a:rPr lang="en-US" altLang="zh-CN" sz="1400" dirty="0"/>
              <a:t>, Dong </a:t>
            </a:r>
            <a:r>
              <a:rPr lang="en-US" altLang="zh-CN" sz="1400" dirty="0" err="1"/>
              <a:t>Haiyi</a:t>
            </a:r>
            <a:r>
              <a:rPr lang="en-US" altLang="zh-CN" sz="1400" dirty="0"/>
              <a:t>, He Ping. Aging effect of non-evaporable getter coatings</a:t>
            </a:r>
            <a:r>
              <a:rPr lang="zh-CN" altLang="en-US" sz="1400" dirty="0"/>
              <a:t> </a:t>
            </a:r>
            <a:r>
              <a:rPr lang="en-GB" altLang="zh-CN" sz="1400" dirty="0"/>
              <a:t>[J]. Radiation Detection Technology and Methods, 2020, 4(3): 372-6.</a:t>
            </a:r>
            <a:endParaRPr lang="zh-CN" altLang="en-US" sz="1400" dirty="0"/>
          </a:p>
          <a:p>
            <a:endParaRPr lang="en-US" altLang="zh-CN" sz="1400" dirty="0"/>
          </a:p>
          <a:p>
            <a:r>
              <a:rPr lang="en-US" altLang="zh-CN" sz="1400" dirty="0"/>
              <a:t>Conference Paper:</a:t>
            </a:r>
          </a:p>
          <a:p>
            <a:r>
              <a:rPr lang="en-US" altLang="zh-CN" sz="1400" dirty="0"/>
              <a:t>[1</a:t>
            </a:r>
            <a:r>
              <a:rPr lang="en-US" altLang="zh-CN" sz="1400" dirty="0" smtClean="0"/>
              <a:t>] </a:t>
            </a:r>
            <a:endParaRPr lang="en-US" altLang="zh-CN" sz="1400" dirty="0"/>
          </a:p>
          <a:p>
            <a:endParaRPr lang="en-US" altLang="zh-CN" sz="1400" dirty="0"/>
          </a:p>
          <a:p>
            <a:r>
              <a:rPr lang="en-US" altLang="zh-CN" sz="1400" dirty="0"/>
              <a:t>Conference talk:</a:t>
            </a:r>
          </a:p>
          <a:p>
            <a:r>
              <a:rPr lang="en-US" altLang="zh-CN" sz="1400" dirty="0"/>
              <a:t>[1] </a:t>
            </a:r>
            <a:r>
              <a:rPr lang="en-US" altLang="zh-CN" sz="1400" dirty="0" smtClean="0"/>
              <a:t>“W</a:t>
            </a:r>
            <a:r>
              <a:rPr lang="en-US" altLang="zh-CN" sz="1400" dirty="0"/>
              <a:t>. Kang, Mei Yang, “CEPC Booster and Collider Ring Magnets R&amp;D”, IAS Program on High Energy Physics, Hong Kong, Jan. 18-19, 2020.</a:t>
            </a:r>
          </a:p>
          <a:p>
            <a:r>
              <a:rPr lang="en-US" altLang="zh-CN" sz="1400" dirty="0"/>
              <a:t>[2] W. Kang, Mei Yang, “Progress of CEPC Magnet R&amp;D”, IAS Online Program on High Energy Physics, Hong Kong, Jan. 14-21, 2021</a:t>
            </a:r>
            <a:r>
              <a:rPr lang="en-US" altLang="zh-CN" sz="1400" dirty="0" smtClean="0"/>
              <a:t>.</a:t>
            </a:r>
          </a:p>
          <a:p>
            <a:r>
              <a:rPr lang="en-US" altLang="zh-CN" sz="1400" dirty="0" smtClean="0"/>
              <a:t>[3] Bin</a:t>
            </a:r>
            <a:r>
              <a:rPr lang="en-US" altLang="zh-CN" sz="1400" dirty="0"/>
              <a:t>. Chen,  “CEPC Electro-Magnetic Separator and Magnet Power supply R&amp;D”, International Workshop on the Circular Electron Positron Collider, Shanghai,  2020.10.26</a:t>
            </a:r>
          </a:p>
          <a:p>
            <a:endParaRPr lang="en-US" altLang="zh-CN" sz="1400" dirty="0"/>
          </a:p>
          <a:p>
            <a:r>
              <a:rPr lang="en-US" altLang="zh-CN" sz="1400" dirty="0"/>
              <a:t>Seminar:</a:t>
            </a:r>
          </a:p>
          <a:p>
            <a:r>
              <a:rPr lang="en-US" altLang="zh-CN" sz="1400" dirty="0"/>
              <a:t>[1] Z. </a:t>
            </a:r>
            <a:r>
              <a:rPr lang="en-US" altLang="zh-CN" sz="1400" dirty="0" err="1"/>
              <a:t>Duan</a:t>
            </a:r>
            <a:r>
              <a:rPr lang="en-US" altLang="zh-CN" sz="1400" dirty="0"/>
              <a:t>, </a:t>
            </a:r>
            <a:endParaRPr lang="en-US" sz="1400" dirty="0"/>
          </a:p>
        </p:txBody>
      </p:sp>
    </p:spTree>
    <p:extLst>
      <p:ext uri="{BB962C8B-B14F-4D97-AF65-F5344CB8AC3E}">
        <p14:creationId xmlns:p14="http://schemas.microsoft.com/office/powerpoint/2010/main" val="1412729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Arial" panose="020B0604020202020204" pitchFamily="34" charset="0"/>
                <a:cs typeface="Arial" panose="020B0604020202020204" pitchFamily="34" charset="0"/>
              </a:rPr>
              <a:t>Papers, patents and international conference talks</a:t>
            </a:r>
            <a:endParaRPr lang="zh-CN" altLang="en-US" dirty="0"/>
          </a:p>
        </p:txBody>
      </p:sp>
      <p:sp>
        <p:nvSpPr>
          <p:cNvPr id="3" name="内容占位符 2"/>
          <p:cNvSpPr>
            <a:spLocks noGrp="1"/>
          </p:cNvSpPr>
          <p:nvPr>
            <p:ph idx="1"/>
          </p:nvPr>
        </p:nvSpPr>
        <p:spPr>
          <a:xfrm>
            <a:off x="302767" y="1059769"/>
            <a:ext cx="11538807" cy="2445431"/>
          </a:xfrm>
        </p:spPr>
        <p:txBody>
          <a:bodyPr>
            <a:normAutofit/>
          </a:bodyPr>
          <a:lstStyle/>
          <a:p>
            <a:pPr marL="0" indent="0">
              <a:buNone/>
            </a:pPr>
            <a:r>
              <a:rPr lang="en-US" altLang="zh-CN" sz="2000" dirty="0" smtClean="0">
                <a:solidFill>
                  <a:srgbClr val="000000"/>
                </a:solidFill>
                <a:latin typeface="Arial" panose="020B0604020202020204" pitchFamily="34" charset="0"/>
                <a:cs typeface="Arial" panose="020B0604020202020204" pitchFamily="34" charset="0"/>
              </a:rPr>
              <a:t>[1] </a:t>
            </a:r>
            <a:r>
              <a:rPr lang="zh-CN" altLang="en-US" sz="2000" dirty="0" smtClean="0">
                <a:solidFill>
                  <a:srgbClr val="000000"/>
                </a:solidFill>
                <a:latin typeface="Arial" panose="020B0604020202020204" pitchFamily="34" charset="0"/>
                <a:cs typeface="Arial" panose="020B0604020202020204" pitchFamily="34" charset="0"/>
              </a:rPr>
              <a:t>马永胜</a:t>
            </a:r>
            <a:r>
              <a:rPr lang="en-US" altLang="zh-CN" sz="2000" dirty="0">
                <a:solidFill>
                  <a:srgbClr val="000000"/>
                </a:solidFill>
                <a:latin typeface="Arial" panose="020B0604020202020204" pitchFamily="34" charset="0"/>
                <a:cs typeface="Arial" panose="020B0604020202020204" pitchFamily="34" charset="0"/>
              </a:rPr>
              <a:t>,</a:t>
            </a:r>
            <a:r>
              <a:rPr lang="zh-CN" altLang="en-US" sz="2000" dirty="0">
                <a:solidFill>
                  <a:srgbClr val="000000"/>
                </a:solidFill>
                <a:latin typeface="Arial" panose="020B0604020202020204" pitchFamily="34" charset="0"/>
                <a:cs typeface="Arial" panose="020B0604020202020204" pitchFamily="34" charset="0"/>
              </a:rPr>
              <a:t> 何平</a:t>
            </a:r>
            <a:r>
              <a:rPr lang="en-US" altLang="zh-CN" sz="2000" dirty="0">
                <a:solidFill>
                  <a:srgbClr val="000000"/>
                </a:solidFill>
                <a:latin typeface="Arial" panose="020B0604020202020204" pitchFamily="34" charset="0"/>
                <a:cs typeface="Arial" panose="020B0604020202020204" pitchFamily="34" charset="0"/>
              </a:rPr>
              <a:t>, </a:t>
            </a:r>
            <a:r>
              <a:rPr lang="zh-CN" altLang="en-US" sz="2000" dirty="0">
                <a:solidFill>
                  <a:srgbClr val="000000"/>
                </a:solidFill>
                <a:latin typeface="Arial" panose="020B0604020202020204" pitchFamily="34" charset="0"/>
                <a:cs typeface="Arial" panose="020B0604020202020204" pitchFamily="34" charset="0"/>
              </a:rPr>
              <a:t>郭迪舟</a:t>
            </a:r>
            <a:r>
              <a:rPr lang="en-US" altLang="zh-CN" sz="2000" dirty="0">
                <a:solidFill>
                  <a:srgbClr val="000000"/>
                </a:solidFill>
                <a:latin typeface="Arial" panose="020B0604020202020204" pitchFamily="34" charset="0"/>
                <a:cs typeface="Arial" panose="020B0604020202020204" pitchFamily="34" charset="0"/>
              </a:rPr>
              <a:t>;</a:t>
            </a:r>
            <a:r>
              <a:rPr lang="zh-CN" altLang="en-US" sz="2000" dirty="0">
                <a:solidFill>
                  <a:srgbClr val="000000"/>
                </a:solidFill>
                <a:latin typeface="Arial" panose="020B0604020202020204" pitchFamily="34" charset="0"/>
                <a:cs typeface="Arial" panose="020B0604020202020204" pitchFamily="34" charset="0"/>
              </a:rPr>
              <a:t> 一种</a:t>
            </a:r>
            <a:r>
              <a:rPr lang="en-US" altLang="zh-CN" sz="2000" dirty="0" err="1">
                <a:solidFill>
                  <a:srgbClr val="000000"/>
                </a:solidFill>
                <a:latin typeface="Arial" panose="020B0604020202020204" pitchFamily="34" charset="0"/>
                <a:cs typeface="Arial" panose="020B0604020202020204" pitchFamily="34" charset="0"/>
              </a:rPr>
              <a:t>TiZrVHf</a:t>
            </a:r>
            <a:r>
              <a:rPr lang="zh-CN" altLang="en-US" sz="2000" dirty="0">
                <a:solidFill>
                  <a:srgbClr val="000000"/>
                </a:solidFill>
                <a:latin typeface="Arial" panose="020B0604020202020204" pitchFamily="34" charset="0"/>
                <a:cs typeface="Arial" panose="020B0604020202020204" pitchFamily="34" charset="0"/>
              </a:rPr>
              <a:t>四元吸气剂薄膜</a:t>
            </a:r>
            <a:r>
              <a:rPr lang="en-US" altLang="zh-CN" sz="2000" dirty="0">
                <a:solidFill>
                  <a:srgbClr val="000000"/>
                </a:solidFill>
                <a:latin typeface="Arial" panose="020B0604020202020204" pitchFamily="34" charset="0"/>
                <a:cs typeface="Arial" panose="020B0604020202020204" pitchFamily="34" charset="0"/>
              </a:rPr>
              <a:t>,</a:t>
            </a:r>
            <a:r>
              <a:rPr lang="zh-CN" altLang="en-US" sz="2000" dirty="0">
                <a:solidFill>
                  <a:srgbClr val="000000"/>
                </a:solidFill>
                <a:latin typeface="Arial" panose="020B0604020202020204" pitchFamily="34" charset="0"/>
                <a:cs typeface="Arial" panose="020B0604020202020204" pitchFamily="34" charset="0"/>
              </a:rPr>
              <a:t> </a:t>
            </a:r>
            <a:r>
              <a:rPr lang="en-US" altLang="zh-CN" sz="2000" dirty="0">
                <a:solidFill>
                  <a:srgbClr val="000000"/>
                </a:solidFill>
                <a:latin typeface="Arial" panose="020B0604020202020204" pitchFamily="34" charset="0"/>
                <a:cs typeface="Arial" panose="020B0604020202020204" pitchFamily="34" charset="0"/>
              </a:rPr>
              <a:t>2020.01.10,</a:t>
            </a:r>
            <a:r>
              <a:rPr lang="zh-CN" altLang="en-US" sz="2000" dirty="0">
                <a:solidFill>
                  <a:srgbClr val="000000"/>
                </a:solidFill>
                <a:latin typeface="Arial" panose="020B0604020202020204" pitchFamily="34" charset="0"/>
                <a:cs typeface="Arial" panose="020B0604020202020204" pitchFamily="34" charset="0"/>
              </a:rPr>
              <a:t> 中国</a:t>
            </a:r>
            <a:r>
              <a:rPr lang="en-US" altLang="zh-CN" sz="2000" dirty="0">
                <a:solidFill>
                  <a:srgbClr val="000000"/>
                </a:solidFill>
                <a:latin typeface="Arial" panose="020B0604020202020204" pitchFamily="34" charset="0"/>
                <a:cs typeface="Arial" panose="020B0604020202020204" pitchFamily="34" charset="0"/>
              </a:rPr>
              <a:t>,</a:t>
            </a:r>
            <a:r>
              <a:rPr lang="zh-CN" altLang="en-US" sz="2000" dirty="0">
                <a:solidFill>
                  <a:srgbClr val="000000"/>
                </a:solidFill>
                <a:latin typeface="Arial" panose="020B0604020202020204" pitchFamily="34" charset="0"/>
                <a:cs typeface="Arial" panose="020B0604020202020204" pitchFamily="34" charset="0"/>
              </a:rPr>
              <a:t> </a:t>
            </a:r>
            <a:r>
              <a:rPr lang="en-US" altLang="zh-CN" sz="2000" dirty="0">
                <a:solidFill>
                  <a:srgbClr val="000000"/>
                </a:solidFill>
                <a:latin typeface="Arial" panose="020B0604020202020204" pitchFamily="34" charset="0"/>
                <a:cs typeface="Arial" panose="020B0604020202020204" pitchFamily="34" charset="0"/>
              </a:rPr>
              <a:t>CN108531877B</a:t>
            </a:r>
            <a:r>
              <a:rPr lang="zh-CN" altLang="en-US" sz="2000" dirty="0">
                <a:solidFill>
                  <a:srgbClr val="000000"/>
                </a:solidFill>
                <a:latin typeface="Arial" panose="020B0604020202020204" pitchFamily="34" charset="0"/>
                <a:cs typeface="Arial" panose="020B0604020202020204" pitchFamily="34" charset="0"/>
              </a:rPr>
              <a:t> （发明专利）</a:t>
            </a:r>
          </a:p>
          <a:p>
            <a:pPr marL="0" indent="0">
              <a:buNone/>
            </a:pPr>
            <a:r>
              <a:rPr lang="en-US" altLang="zh-CN" sz="2000" dirty="0" smtClean="0">
                <a:solidFill>
                  <a:srgbClr val="000000"/>
                </a:solidFill>
                <a:latin typeface="Arial" panose="020B0604020202020204" pitchFamily="34" charset="0"/>
                <a:cs typeface="Arial" panose="020B0604020202020204" pitchFamily="34" charset="0"/>
              </a:rPr>
              <a:t>[2] </a:t>
            </a:r>
            <a:r>
              <a:rPr lang="zh-CN" altLang="en-US" sz="2000" dirty="0" smtClean="0">
                <a:solidFill>
                  <a:srgbClr val="000000"/>
                </a:solidFill>
                <a:latin typeface="Arial" panose="020B0604020202020204" pitchFamily="34" charset="0"/>
                <a:cs typeface="Arial" panose="020B0604020202020204" pitchFamily="34" charset="0"/>
              </a:rPr>
              <a:t>马永胜</a:t>
            </a:r>
            <a:r>
              <a:rPr lang="zh-CN" altLang="en-US" sz="2000" dirty="0">
                <a:solidFill>
                  <a:srgbClr val="000000"/>
                </a:solidFill>
                <a:latin typeface="Arial" panose="020B0604020202020204" pitchFamily="34" charset="0"/>
                <a:cs typeface="Arial" panose="020B0604020202020204" pitchFamily="34" charset="0"/>
              </a:rPr>
              <a:t>，黄涛</a:t>
            </a:r>
            <a:r>
              <a:rPr lang="en-US" altLang="zh-CN" sz="2000" dirty="0">
                <a:solidFill>
                  <a:srgbClr val="000000"/>
                </a:solidFill>
                <a:latin typeface="Arial" panose="020B0604020202020204" pitchFamily="34" charset="0"/>
                <a:cs typeface="Arial" panose="020B0604020202020204" pitchFamily="34" charset="0"/>
              </a:rPr>
              <a:t>,</a:t>
            </a:r>
            <a:r>
              <a:rPr lang="zh-CN" altLang="en-US" sz="2000" dirty="0">
                <a:solidFill>
                  <a:srgbClr val="000000"/>
                </a:solidFill>
                <a:latin typeface="Arial" panose="020B0604020202020204" pitchFamily="34" charset="0"/>
                <a:cs typeface="Arial" panose="020B0604020202020204" pitchFamily="34" charset="0"/>
              </a:rPr>
              <a:t>孙飞</a:t>
            </a:r>
            <a:r>
              <a:rPr lang="en-US" altLang="zh-CN" sz="2000" dirty="0">
                <a:solidFill>
                  <a:srgbClr val="000000"/>
                </a:solidFill>
                <a:latin typeface="Arial" panose="020B0604020202020204" pitchFamily="34" charset="0"/>
                <a:cs typeface="Arial" panose="020B0604020202020204" pitchFamily="34" charset="0"/>
              </a:rPr>
              <a:t>,</a:t>
            </a:r>
            <a:r>
              <a:rPr lang="zh-CN" altLang="en-US" sz="2000" dirty="0">
                <a:solidFill>
                  <a:srgbClr val="000000"/>
                </a:solidFill>
                <a:latin typeface="Arial" panose="020B0604020202020204" pitchFamily="34" charset="0"/>
                <a:cs typeface="Arial" panose="020B0604020202020204" pitchFamily="34" charset="0"/>
              </a:rPr>
              <a:t>刘佰奇</a:t>
            </a:r>
            <a:r>
              <a:rPr lang="en-US" altLang="zh-CN" sz="2000" dirty="0">
                <a:solidFill>
                  <a:srgbClr val="000000"/>
                </a:solidFill>
                <a:latin typeface="Arial" panose="020B0604020202020204" pitchFamily="34" charset="0"/>
                <a:cs typeface="Arial" panose="020B0604020202020204" pitchFamily="34" charset="0"/>
              </a:rPr>
              <a:t>,</a:t>
            </a:r>
            <a:r>
              <a:rPr lang="zh-CN" altLang="en-US" sz="2000" dirty="0">
                <a:solidFill>
                  <a:srgbClr val="000000"/>
                </a:solidFill>
                <a:latin typeface="Arial" panose="020B0604020202020204" pitchFamily="34" charset="0"/>
                <a:cs typeface="Arial" panose="020B0604020202020204" pitchFamily="34" charset="0"/>
              </a:rPr>
              <a:t>郭迪舟</a:t>
            </a:r>
            <a:r>
              <a:rPr lang="en-US" altLang="zh-CN" sz="2000" dirty="0">
                <a:solidFill>
                  <a:srgbClr val="000000"/>
                </a:solidFill>
                <a:latin typeface="Arial" panose="020B0604020202020204" pitchFamily="34" charset="0"/>
                <a:cs typeface="Arial" panose="020B0604020202020204" pitchFamily="34" charset="0"/>
              </a:rPr>
              <a:t>,</a:t>
            </a:r>
            <a:r>
              <a:rPr lang="zh-CN" altLang="en-US" sz="2000" dirty="0">
                <a:solidFill>
                  <a:srgbClr val="000000"/>
                </a:solidFill>
                <a:latin typeface="Arial" panose="020B0604020202020204" pitchFamily="34" charset="0"/>
                <a:cs typeface="Arial" panose="020B0604020202020204" pitchFamily="34" charset="0"/>
              </a:rPr>
              <a:t>何平 </a:t>
            </a:r>
            <a:r>
              <a:rPr lang="en-US" altLang="zh-CN" sz="2000" dirty="0">
                <a:solidFill>
                  <a:srgbClr val="000000"/>
                </a:solidFill>
                <a:latin typeface="Arial" panose="020B0604020202020204" pitchFamily="34" charset="0"/>
                <a:cs typeface="Arial" panose="020B0604020202020204" pitchFamily="34" charset="0"/>
              </a:rPr>
              <a:t>,</a:t>
            </a:r>
            <a:r>
              <a:rPr lang="zh-CN" altLang="en-US" sz="2000" dirty="0">
                <a:solidFill>
                  <a:srgbClr val="000000"/>
                </a:solidFill>
                <a:latin typeface="Arial" panose="020B0604020202020204" pitchFamily="34" charset="0"/>
                <a:cs typeface="Arial" panose="020B0604020202020204" pitchFamily="34" charset="0"/>
              </a:rPr>
              <a:t>董海义</a:t>
            </a:r>
            <a:r>
              <a:rPr lang="en-US" altLang="zh-CN" sz="2000" dirty="0">
                <a:solidFill>
                  <a:srgbClr val="000000"/>
                </a:solidFill>
                <a:latin typeface="Arial" panose="020B0604020202020204" pitchFamily="34" charset="0"/>
                <a:cs typeface="Arial" panose="020B0604020202020204" pitchFamily="34" charset="0"/>
              </a:rPr>
              <a:t>;</a:t>
            </a:r>
            <a:r>
              <a:rPr lang="zh-CN" altLang="en-US" sz="2000" dirty="0">
                <a:solidFill>
                  <a:srgbClr val="000000"/>
                </a:solidFill>
                <a:latin typeface="Arial" panose="020B0604020202020204" pitchFamily="34" charset="0"/>
                <a:cs typeface="Arial" panose="020B0604020202020204" pitchFamily="34" charset="0"/>
              </a:rPr>
              <a:t>用于固定陶瓷的阴极丝固定绝缘加紧装置</a:t>
            </a:r>
            <a:r>
              <a:rPr lang="en-US" altLang="zh-CN" sz="2000" dirty="0">
                <a:solidFill>
                  <a:srgbClr val="000000"/>
                </a:solidFill>
                <a:latin typeface="Arial" panose="020B0604020202020204" pitchFamily="34" charset="0"/>
                <a:cs typeface="Arial" panose="020B0604020202020204" pitchFamily="34" charset="0"/>
              </a:rPr>
              <a:t>,</a:t>
            </a:r>
            <a:r>
              <a:rPr lang="zh-CN" altLang="en-US" sz="2000" dirty="0">
                <a:solidFill>
                  <a:srgbClr val="000000"/>
                </a:solidFill>
                <a:latin typeface="Arial" panose="020B0604020202020204" pitchFamily="34" charset="0"/>
                <a:cs typeface="Arial" panose="020B0604020202020204" pitchFamily="34" charset="0"/>
              </a:rPr>
              <a:t> </a:t>
            </a:r>
            <a:r>
              <a:rPr lang="en-US" altLang="zh-CN" sz="2000" dirty="0">
                <a:solidFill>
                  <a:srgbClr val="000000"/>
                </a:solidFill>
                <a:latin typeface="Arial" panose="020B0604020202020204" pitchFamily="34" charset="0"/>
                <a:cs typeface="Arial" panose="020B0604020202020204" pitchFamily="34" charset="0"/>
              </a:rPr>
              <a:t>2021.02.05, </a:t>
            </a:r>
            <a:r>
              <a:rPr lang="zh-CN" altLang="en-US" sz="2000" dirty="0">
                <a:solidFill>
                  <a:srgbClr val="000000"/>
                </a:solidFill>
                <a:latin typeface="Arial" panose="020B0604020202020204" pitchFamily="34" charset="0"/>
                <a:cs typeface="Arial" panose="020B0604020202020204" pitchFamily="34" charset="0"/>
              </a:rPr>
              <a:t>中国</a:t>
            </a:r>
            <a:r>
              <a:rPr lang="en-US" altLang="zh-CN" sz="2000" dirty="0">
                <a:solidFill>
                  <a:srgbClr val="000000"/>
                </a:solidFill>
                <a:latin typeface="Arial" panose="020B0604020202020204" pitchFamily="34" charset="0"/>
                <a:cs typeface="Arial" panose="020B0604020202020204" pitchFamily="34" charset="0"/>
              </a:rPr>
              <a:t>,</a:t>
            </a:r>
            <a:r>
              <a:rPr lang="zh-CN" altLang="en-US" sz="2000" dirty="0">
                <a:solidFill>
                  <a:srgbClr val="000000"/>
                </a:solidFill>
                <a:latin typeface="Arial" panose="020B0604020202020204" pitchFamily="34" charset="0"/>
                <a:cs typeface="Arial" panose="020B0604020202020204" pitchFamily="34" charset="0"/>
              </a:rPr>
              <a:t> </a:t>
            </a:r>
            <a:r>
              <a:rPr lang="en-US" altLang="zh-CN" sz="2000" dirty="0">
                <a:solidFill>
                  <a:srgbClr val="000000"/>
                </a:solidFill>
                <a:latin typeface="Arial" panose="020B0604020202020204" pitchFamily="34" charset="0"/>
                <a:cs typeface="Arial" panose="020B0604020202020204" pitchFamily="34" charset="0"/>
              </a:rPr>
              <a:t>CN 212476872 U</a:t>
            </a:r>
            <a:r>
              <a:rPr lang="zh-CN" altLang="en-US" sz="2000" dirty="0">
                <a:solidFill>
                  <a:srgbClr val="000000"/>
                </a:solidFill>
                <a:latin typeface="Arial" panose="020B0604020202020204" pitchFamily="34" charset="0"/>
                <a:cs typeface="Arial" panose="020B0604020202020204" pitchFamily="34" charset="0"/>
              </a:rPr>
              <a:t> （实用新型）</a:t>
            </a:r>
          </a:p>
          <a:p>
            <a:pPr marL="0" indent="0">
              <a:buNone/>
            </a:pPr>
            <a:r>
              <a:rPr lang="en-US" altLang="zh-CN" sz="2000" dirty="0" smtClean="0">
                <a:solidFill>
                  <a:srgbClr val="000000"/>
                </a:solidFill>
                <a:latin typeface="Arial" panose="020B0604020202020204" pitchFamily="34" charset="0"/>
                <a:cs typeface="Arial" panose="020B0604020202020204" pitchFamily="34" charset="0"/>
              </a:rPr>
              <a:t>[3] </a:t>
            </a:r>
            <a:r>
              <a:rPr lang="zh-CN" altLang="en-US" sz="2000" dirty="0" smtClean="0">
                <a:solidFill>
                  <a:srgbClr val="000000"/>
                </a:solidFill>
                <a:latin typeface="Arial" panose="020B0604020202020204" pitchFamily="34" charset="0"/>
                <a:cs typeface="Arial" panose="020B0604020202020204" pitchFamily="34" charset="0"/>
              </a:rPr>
              <a:t>马永胜</a:t>
            </a:r>
            <a:r>
              <a:rPr lang="zh-CN" altLang="en-US" sz="2000" dirty="0">
                <a:solidFill>
                  <a:srgbClr val="000000"/>
                </a:solidFill>
                <a:latin typeface="Arial" panose="020B0604020202020204" pitchFamily="34" charset="0"/>
                <a:cs typeface="Arial" panose="020B0604020202020204" pitchFamily="34" charset="0"/>
              </a:rPr>
              <a:t>，孙飞</a:t>
            </a:r>
            <a:r>
              <a:rPr lang="en-US" altLang="zh-CN" sz="2000" dirty="0">
                <a:solidFill>
                  <a:srgbClr val="000000"/>
                </a:solidFill>
                <a:latin typeface="Arial" panose="020B0604020202020204" pitchFamily="34" charset="0"/>
                <a:cs typeface="Arial" panose="020B0604020202020204" pitchFamily="34" charset="0"/>
              </a:rPr>
              <a:t>,</a:t>
            </a:r>
            <a:r>
              <a:rPr lang="zh-CN" altLang="en-US" sz="2000" dirty="0">
                <a:solidFill>
                  <a:srgbClr val="000000"/>
                </a:solidFill>
                <a:latin typeface="Arial" panose="020B0604020202020204" pitchFamily="34" charset="0"/>
                <a:cs typeface="Arial" panose="020B0604020202020204" pitchFamily="34" charset="0"/>
              </a:rPr>
              <a:t>黄涛</a:t>
            </a:r>
            <a:r>
              <a:rPr lang="en-US" altLang="zh-CN" sz="2000" dirty="0">
                <a:solidFill>
                  <a:srgbClr val="000000"/>
                </a:solidFill>
                <a:latin typeface="Arial" panose="020B0604020202020204" pitchFamily="34" charset="0"/>
                <a:cs typeface="Arial" panose="020B0604020202020204" pitchFamily="34" charset="0"/>
              </a:rPr>
              <a:t>,</a:t>
            </a:r>
            <a:r>
              <a:rPr lang="zh-CN" altLang="en-US" sz="2000" dirty="0">
                <a:solidFill>
                  <a:srgbClr val="000000"/>
                </a:solidFill>
                <a:latin typeface="Arial" panose="020B0604020202020204" pitchFamily="34" charset="0"/>
                <a:cs typeface="Arial" panose="020B0604020202020204" pitchFamily="34" charset="0"/>
              </a:rPr>
              <a:t>刘佰奇</a:t>
            </a:r>
            <a:r>
              <a:rPr lang="en-US" altLang="zh-CN" sz="2000" dirty="0">
                <a:solidFill>
                  <a:srgbClr val="000000"/>
                </a:solidFill>
                <a:latin typeface="Arial" panose="020B0604020202020204" pitchFamily="34" charset="0"/>
                <a:cs typeface="Arial" panose="020B0604020202020204" pitchFamily="34" charset="0"/>
              </a:rPr>
              <a:t>,</a:t>
            </a:r>
            <a:r>
              <a:rPr lang="zh-CN" altLang="en-US" sz="2000" dirty="0">
                <a:solidFill>
                  <a:srgbClr val="000000"/>
                </a:solidFill>
                <a:latin typeface="Arial" panose="020B0604020202020204" pitchFamily="34" charset="0"/>
                <a:cs typeface="Arial" panose="020B0604020202020204" pitchFamily="34" charset="0"/>
              </a:rPr>
              <a:t>郭迪舟</a:t>
            </a:r>
            <a:r>
              <a:rPr lang="en-US" altLang="zh-CN" sz="2000" dirty="0">
                <a:solidFill>
                  <a:srgbClr val="000000"/>
                </a:solidFill>
                <a:latin typeface="Arial" panose="020B0604020202020204" pitchFamily="34" charset="0"/>
                <a:cs typeface="Arial" panose="020B0604020202020204" pitchFamily="34" charset="0"/>
              </a:rPr>
              <a:t>,</a:t>
            </a:r>
            <a:r>
              <a:rPr lang="zh-CN" altLang="en-US" sz="2000" dirty="0">
                <a:solidFill>
                  <a:srgbClr val="000000"/>
                </a:solidFill>
                <a:latin typeface="Arial" panose="020B0604020202020204" pitchFamily="34" charset="0"/>
                <a:cs typeface="Arial" panose="020B0604020202020204" pitchFamily="34" charset="0"/>
              </a:rPr>
              <a:t>何平 </a:t>
            </a:r>
            <a:r>
              <a:rPr lang="en-US" altLang="zh-CN" sz="2000" dirty="0">
                <a:solidFill>
                  <a:srgbClr val="000000"/>
                </a:solidFill>
                <a:latin typeface="Arial" panose="020B0604020202020204" pitchFamily="34" charset="0"/>
                <a:cs typeface="Arial" panose="020B0604020202020204" pitchFamily="34" charset="0"/>
              </a:rPr>
              <a:t>,</a:t>
            </a:r>
            <a:r>
              <a:rPr lang="zh-CN" altLang="en-US" sz="2000" dirty="0">
                <a:solidFill>
                  <a:srgbClr val="000000"/>
                </a:solidFill>
                <a:latin typeface="Arial" panose="020B0604020202020204" pitchFamily="34" charset="0"/>
                <a:cs typeface="Arial" panose="020B0604020202020204" pitchFamily="34" charset="0"/>
              </a:rPr>
              <a:t>董海义</a:t>
            </a:r>
            <a:r>
              <a:rPr lang="en-US" altLang="zh-CN" sz="2000" dirty="0">
                <a:solidFill>
                  <a:srgbClr val="000000"/>
                </a:solidFill>
                <a:latin typeface="Arial" panose="020B0604020202020204" pitchFamily="34" charset="0"/>
                <a:cs typeface="Arial" panose="020B0604020202020204" pitchFamily="34" charset="0"/>
              </a:rPr>
              <a:t>;</a:t>
            </a:r>
            <a:r>
              <a:rPr lang="zh-CN" altLang="en-US" sz="2000" dirty="0">
                <a:solidFill>
                  <a:srgbClr val="000000"/>
                </a:solidFill>
                <a:latin typeface="Arial" panose="020B0604020202020204" pitchFamily="34" charset="0"/>
                <a:cs typeface="Arial" panose="020B0604020202020204" pitchFamily="34" charset="0"/>
              </a:rPr>
              <a:t>基于直流磁控溅射方法的狭缝镀膜装置</a:t>
            </a:r>
            <a:r>
              <a:rPr lang="en-US" altLang="zh-CN" sz="2000" dirty="0">
                <a:solidFill>
                  <a:srgbClr val="000000"/>
                </a:solidFill>
                <a:latin typeface="Arial" panose="020B0604020202020204" pitchFamily="34" charset="0"/>
                <a:cs typeface="Arial" panose="020B0604020202020204" pitchFamily="34" charset="0"/>
              </a:rPr>
              <a:t>,</a:t>
            </a:r>
            <a:r>
              <a:rPr lang="zh-CN" altLang="en-US" sz="2000" dirty="0">
                <a:solidFill>
                  <a:srgbClr val="000000"/>
                </a:solidFill>
                <a:latin typeface="Arial" panose="020B0604020202020204" pitchFamily="34" charset="0"/>
                <a:cs typeface="Arial" panose="020B0604020202020204" pitchFamily="34" charset="0"/>
              </a:rPr>
              <a:t> </a:t>
            </a:r>
            <a:r>
              <a:rPr lang="en-US" altLang="zh-CN" sz="2000" dirty="0">
                <a:solidFill>
                  <a:srgbClr val="000000"/>
                </a:solidFill>
                <a:latin typeface="Arial" panose="020B0604020202020204" pitchFamily="34" charset="0"/>
                <a:cs typeface="Arial" panose="020B0604020202020204" pitchFamily="34" charset="0"/>
              </a:rPr>
              <a:t>2021.03.23, </a:t>
            </a:r>
            <a:r>
              <a:rPr lang="zh-CN" altLang="en-US" sz="2000" dirty="0">
                <a:solidFill>
                  <a:srgbClr val="000000"/>
                </a:solidFill>
                <a:latin typeface="Arial" panose="020B0604020202020204" pitchFamily="34" charset="0"/>
                <a:cs typeface="Arial" panose="020B0604020202020204" pitchFamily="34" charset="0"/>
              </a:rPr>
              <a:t>中国</a:t>
            </a:r>
            <a:r>
              <a:rPr lang="en-US" altLang="zh-CN" sz="2000" dirty="0">
                <a:solidFill>
                  <a:srgbClr val="000000"/>
                </a:solidFill>
                <a:latin typeface="Arial" panose="020B0604020202020204" pitchFamily="34" charset="0"/>
                <a:cs typeface="Arial" panose="020B0604020202020204" pitchFamily="34" charset="0"/>
              </a:rPr>
              <a:t>,</a:t>
            </a:r>
            <a:r>
              <a:rPr lang="zh-CN" altLang="en-US" sz="2000" dirty="0">
                <a:solidFill>
                  <a:srgbClr val="000000"/>
                </a:solidFill>
                <a:latin typeface="Arial" panose="020B0604020202020204" pitchFamily="34" charset="0"/>
                <a:cs typeface="Arial" panose="020B0604020202020204" pitchFamily="34" charset="0"/>
              </a:rPr>
              <a:t> </a:t>
            </a:r>
            <a:r>
              <a:rPr lang="en-US" altLang="zh-CN" sz="2000" dirty="0">
                <a:solidFill>
                  <a:srgbClr val="000000"/>
                </a:solidFill>
                <a:latin typeface="Arial" panose="020B0604020202020204" pitchFamily="34" charset="0"/>
                <a:cs typeface="Arial" panose="020B0604020202020204" pitchFamily="34" charset="0"/>
              </a:rPr>
              <a:t>CN 212770928 U</a:t>
            </a:r>
            <a:r>
              <a:rPr lang="zh-CN" altLang="en-US" sz="2000" dirty="0">
                <a:solidFill>
                  <a:srgbClr val="000000"/>
                </a:solidFill>
                <a:latin typeface="Arial" panose="020B0604020202020204" pitchFamily="34" charset="0"/>
                <a:cs typeface="Arial" panose="020B0604020202020204" pitchFamily="34" charset="0"/>
              </a:rPr>
              <a:t> （实用新型）</a:t>
            </a:r>
          </a:p>
          <a:p>
            <a:endParaRPr lang="zh-CN" altLang="en-US" sz="20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C973300C-797F-D148-A78D-320196FBAF04}" type="slidenum">
              <a:rPr lang="en-US" smtClean="0"/>
              <a:pPr/>
              <a:t>35</a:t>
            </a:fld>
            <a:endParaRPr lang="en-US"/>
          </a:p>
        </p:txBody>
      </p:sp>
    </p:spTree>
    <p:extLst>
      <p:ext uri="{BB962C8B-B14F-4D97-AF65-F5344CB8AC3E}">
        <p14:creationId xmlns:p14="http://schemas.microsoft.com/office/powerpoint/2010/main" val="2400569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1524000" y="1"/>
            <a:ext cx="9144000" cy="863601"/>
          </a:xfrm>
          <a:noFill/>
        </p:spPr>
        <p:txBody>
          <a:bodyPr>
            <a:normAutofit/>
          </a:bodyPr>
          <a:lstStyle/>
          <a:p>
            <a:r>
              <a:rPr lang="en-US" altLang="zh-CN" b="1" dirty="0">
                <a:solidFill>
                  <a:srgbClr val="000000"/>
                </a:solidFill>
                <a:latin typeface="Arial" panose="020B0604020202020204" pitchFamily="34" charset="0"/>
                <a:ea typeface="华文楷体" pitchFamily="2" charset="-122"/>
                <a:cs typeface="Arial" panose="020B0604020202020204" pitchFamily="34" charset="0"/>
              </a:rPr>
              <a:t>Outline</a:t>
            </a:r>
            <a:endParaRPr lang="zh-CN" altLang="en-US" b="1" dirty="0">
              <a:solidFill>
                <a:srgbClr val="000000"/>
              </a:solidFill>
              <a:latin typeface="Arial" panose="020B0604020202020204" pitchFamily="34" charset="0"/>
              <a:ea typeface="华文楷体" pitchFamily="2" charset="-122"/>
              <a:cs typeface="Arial" panose="020B0604020202020204" pitchFamily="34" charset="0"/>
            </a:endParaRPr>
          </a:p>
        </p:txBody>
      </p:sp>
      <p:sp>
        <p:nvSpPr>
          <p:cNvPr id="7" name="TextBox 6"/>
          <p:cNvSpPr txBox="1"/>
          <p:nvPr/>
        </p:nvSpPr>
        <p:spPr>
          <a:xfrm>
            <a:off x="1082233" y="981507"/>
            <a:ext cx="11186932" cy="4524315"/>
          </a:xfrm>
          <a:prstGeom prst="rect">
            <a:avLst/>
          </a:prstGeom>
          <a:noFill/>
        </p:spPr>
        <p:txBody>
          <a:bodyPr wrap="square" rtlCol="0">
            <a:spAutoFit/>
          </a:bodyPr>
          <a:lstStyle/>
          <a:p>
            <a:pPr marL="857250" indent="-857250" defTabSz="457200">
              <a:lnSpc>
                <a:spcPct val="150000"/>
              </a:lnSpc>
              <a:buFont typeface="+mj-lt"/>
              <a:buAutoNum type="romanUcPeriod"/>
              <a:defRPr/>
            </a:pPr>
            <a:r>
              <a:rPr lang="en-US" altLang="zh-CN" sz="3200" dirty="0">
                <a:solidFill>
                  <a:schemeClr val="bg1">
                    <a:lumMod val="85000"/>
                  </a:schemeClr>
                </a:solidFill>
                <a:latin typeface="Arial" panose="020B0604020202020204" pitchFamily="34" charset="0"/>
                <a:ea typeface="华文楷体" pitchFamily="2" charset="-122"/>
                <a:cs typeface="Arial" panose="020B0604020202020204" pitchFamily="34" charset="0"/>
              </a:rPr>
              <a:t>Overall progress</a:t>
            </a:r>
          </a:p>
          <a:p>
            <a:pPr marL="857250" indent="-857250">
              <a:lnSpc>
                <a:spcPct val="150000"/>
              </a:lnSpc>
              <a:buFont typeface="+mj-lt"/>
              <a:buAutoNum type="romanUcPeriod"/>
            </a:pPr>
            <a:r>
              <a:rPr lang="en-US" altLang="zh-CN" sz="3200" dirty="0">
                <a:solidFill>
                  <a:schemeClr val="bg1">
                    <a:lumMod val="85000"/>
                  </a:schemeClr>
                </a:solidFill>
                <a:latin typeface="Arial" panose="020B0604020202020204" pitchFamily="34" charset="0"/>
                <a:cs typeface="Arial" panose="020B0604020202020204" pitchFamily="34" charset="0"/>
              </a:rPr>
              <a:t>Important progress and achievements</a:t>
            </a:r>
          </a:p>
          <a:p>
            <a:pPr marL="857250" indent="-857250">
              <a:lnSpc>
                <a:spcPct val="150000"/>
              </a:lnSpc>
              <a:buFont typeface="+mj-lt"/>
              <a:buAutoNum type="romanUcPeriod"/>
              <a:defRPr/>
            </a:pPr>
            <a:r>
              <a:rPr lang="en-US" altLang="zh-CN" sz="3200" dirty="0">
                <a:solidFill>
                  <a:schemeClr val="bg1">
                    <a:lumMod val="85000"/>
                  </a:schemeClr>
                </a:solidFill>
                <a:latin typeface="Arial" panose="020B0604020202020204" pitchFamily="34" charset="0"/>
                <a:cs typeface="Arial" panose="020B0604020202020204" pitchFamily="34" charset="0"/>
              </a:rPr>
              <a:t>Existing problems and </a:t>
            </a:r>
            <a:r>
              <a:rPr lang="en-US" altLang="zh-CN" sz="3200" dirty="0" smtClean="0">
                <a:solidFill>
                  <a:schemeClr val="bg1">
                    <a:lumMod val="85000"/>
                  </a:schemeClr>
                </a:solidFill>
                <a:latin typeface="Arial" panose="020B0604020202020204" pitchFamily="34" charset="0"/>
                <a:cs typeface="Arial" panose="020B0604020202020204" pitchFamily="34" charset="0"/>
              </a:rPr>
              <a:t>solutions</a:t>
            </a:r>
          </a:p>
          <a:p>
            <a:pPr marL="857250" indent="-857250">
              <a:lnSpc>
                <a:spcPct val="150000"/>
              </a:lnSpc>
              <a:buFont typeface="+mj-lt"/>
              <a:buAutoNum type="romanUcPeriod"/>
              <a:defRPr/>
            </a:pPr>
            <a:r>
              <a:rPr lang="en-US" altLang="zh-CN" sz="3200" dirty="0">
                <a:solidFill>
                  <a:schemeClr val="bg1">
                    <a:lumMod val="85000"/>
                  </a:schemeClr>
                </a:solidFill>
                <a:latin typeface="Arial" panose="020B0604020202020204" pitchFamily="34" charset="0"/>
                <a:cs typeface="Arial" panose="020B0604020202020204" pitchFamily="34" charset="0"/>
              </a:rPr>
              <a:t>Papers, patents and international conference talks</a:t>
            </a:r>
          </a:p>
          <a:p>
            <a:pPr marL="857250" indent="-857250">
              <a:lnSpc>
                <a:spcPct val="150000"/>
              </a:lnSpc>
              <a:buFont typeface="+mj-lt"/>
              <a:buAutoNum type="romanUcPeriod"/>
            </a:pPr>
            <a:r>
              <a:rPr lang="en-US" altLang="zh-CN" sz="3200" dirty="0">
                <a:latin typeface="Arial" panose="020B0604020202020204" pitchFamily="34" charset="0"/>
                <a:cs typeface="Arial" panose="020B0604020202020204" pitchFamily="34" charset="0"/>
              </a:rPr>
              <a:t>Use of personnel and funds</a:t>
            </a:r>
          </a:p>
          <a:p>
            <a:pPr marL="857250" indent="-857250">
              <a:lnSpc>
                <a:spcPct val="150000"/>
              </a:lnSpc>
              <a:buFont typeface="+mj-lt"/>
              <a:buAutoNum type="romanUcPeriod"/>
            </a:pPr>
            <a:r>
              <a:rPr lang="en-US" altLang="zh-CN" sz="3200" dirty="0">
                <a:solidFill>
                  <a:schemeClr val="bg1">
                    <a:lumMod val="85000"/>
                  </a:schemeClr>
                </a:solidFill>
                <a:latin typeface="Arial" panose="020B0604020202020204" pitchFamily="34" charset="0"/>
                <a:cs typeface="Arial" panose="020B0604020202020204" pitchFamily="34" charset="0"/>
              </a:rPr>
              <a:t>Summary</a:t>
            </a:r>
            <a:endParaRPr lang="en-US" altLang="zh-CN" sz="3200" dirty="0">
              <a:solidFill>
                <a:schemeClr val="bg1">
                  <a:lumMod val="85000"/>
                </a:schemeClr>
              </a:solidFill>
              <a:latin typeface="Arial" panose="020B0604020202020204" pitchFamily="34" charset="0"/>
              <a:ea typeface="华文楷体" pitchFamily="2" charset="-122"/>
              <a:cs typeface="Arial" panose="020B0604020202020204" pitchFamily="34" charset="0"/>
            </a:endParaRPr>
          </a:p>
        </p:txBody>
      </p:sp>
      <p:sp>
        <p:nvSpPr>
          <p:cNvPr id="2" name="Slide Number Placeholder 1"/>
          <p:cNvSpPr>
            <a:spLocks noGrp="1"/>
          </p:cNvSpPr>
          <p:nvPr>
            <p:ph type="sldNum" sz="quarter" idx="12"/>
          </p:nvPr>
        </p:nvSpPr>
        <p:spPr/>
        <p:txBody>
          <a:bodyPr/>
          <a:lstStyle/>
          <a:p>
            <a:pPr defTabSz="457200"/>
            <a:fld id="{C973300C-797F-D148-A78D-320196FBAF04}" type="slidenum">
              <a:rPr lang="en-US">
                <a:solidFill>
                  <a:prstClr val="black">
                    <a:tint val="75000"/>
                  </a:prstClr>
                </a:solidFill>
                <a:latin typeface="Calibri"/>
              </a:rPr>
              <a:pPr defTabSz="457200"/>
              <a:t>36</a:t>
            </a:fld>
            <a:endParaRPr lang="en-US">
              <a:solidFill>
                <a:prstClr val="black">
                  <a:tint val="75000"/>
                </a:prstClr>
              </a:solidFill>
              <a:latin typeface="Calibri"/>
            </a:endParaRPr>
          </a:p>
        </p:txBody>
      </p:sp>
    </p:spTree>
    <p:extLst>
      <p:ext uri="{BB962C8B-B14F-4D97-AF65-F5344CB8AC3E}">
        <p14:creationId xmlns:p14="http://schemas.microsoft.com/office/powerpoint/2010/main" val="3787137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marL="857250" lvl="0" indent="-857250" defTabSz="914400">
              <a:lnSpc>
                <a:spcPct val="150000"/>
              </a:lnSpc>
              <a:spcBef>
                <a:spcPts val="0"/>
              </a:spcBef>
            </a:pPr>
            <a:r>
              <a:rPr lang="en-US" altLang="zh-CN" sz="4000" dirty="0">
                <a:latin typeface="Arial" panose="020B0604020202020204" pitchFamily="34" charset="0"/>
                <a:cs typeface="Arial" panose="020B0604020202020204" pitchFamily="34" charset="0"/>
              </a:rPr>
              <a:t>Use of personnel and funds</a:t>
            </a:r>
            <a:endParaRPr lang="zh-CN" altLang="en-US" sz="4000" dirty="0"/>
          </a:p>
        </p:txBody>
      </p:sp>
      <p:sp>
        <p:nvSpPr>
          <p:cNvPr id="4" name="灯片编号占位符 3"/>
          <p:cNvSpPr>
            <a:spLocks noGrp="1"/>
          </p:cNvSpPr>
          <p:nvPr>
            <p:ph type="sldNum" sz="quarter" idx="12"/>
          </p:nvPr>
        </p:nvSpPr>
        <p:spPr>
          <a:xfrm>
            <a:off x="8742978" y="6372487"/>
            <a:ext cx="2844800" cy="365125"/>
          </a:xfrm>
        </p:spPr>
        <p:txBody>
          <a:bodyPr/>
          <a:lstStyle/>
          <a:p>
            <a:fld id="{C973300C-797F-D148-A78D-320196FBAF04}" type="slidenum">
              <a:rPr lang="en-US" smtClean="0"/>
              <a:pPr/>
              <a:t>37</a:t>
            </a:fld>
            <a:endParaRPr lang="en-US"/>
          </a:p>
        </p:txBody>
      </p:sp>
      <p:sp>
        <p:nvSpPr>
          <p:cNvPr id="7" name="矩形 6"/>
          <p:cNvSpPr/>
          <p:nvPr/>
        </p:nvSpPr>
        <p:spPr>
          <a:xfrm>
            <a:off x="401320" y="1051216"/>
            <a:ext cx="6284558" cy="4268861"/>
          </a:xfrm>
          <a:prstGeom prst="rect">
            <a:avLst/>
          </a:prstGeom>
        </p:spPr>
        <p:txBody>
          <a:bodyPr wrap="square">
            <a:spAutoFit/>
          </a:bodyPr>
          <a:lstStyle/>
          <a:p>
            <a:pPr lvl="0" defTabSz="457200">
              <a:lnSpc>
                <a:spcPct val="150000"/>
              </a:lnSpc>
              <a:spcBef>
                <a:spcPct val="20000"/>
              </a:spcBef>
              <a:spcAft>
                <a:spcPts val="600"/>
              </a:spcAft>
            </a:pPr>
            <a:r>
              <a:rPr lang="en-US" altLang="zh-CN" sz="2200" b="1" dirty="0">
                <a:solidFill>
                  <a:srgbClr val="FF0000"/>
                </a:solidFill>
                <a:latin typeface="华文楷体"/>
                <a:ea typeface="华文楷体"/>
                <a:cs typeface="华文楷体"/>
              </a:rPr>
              <a:t>1. </a:t>
            </a:r>
            <a:r>
              <a:rPr lang="zh-CN" altLang="zh-CN" sz="2200" b="1" dirty="0">
                <a:solidFill>
                  <a:srgbClr val="FF0000"/>
                </a:solidFill>
                <a:latin typeface="华文楷体"/>
                <a:ea typeface="华文楷体"/>
                <a:cs typeface="华文楷体"/>
              </a:rPr>
              <a:t>人员及经费投入情况</a:t>
            </a:r>
            <a:endParaRPr lang="en-US" altLang="zh-CN" sz="2200" b="1" dirty="0">
              <a:solidFill>
                <a:srgbClr val="FF0000"/>
              </a:solidFill>
              <a:latin typeface="华文楷体"/>
              <a:ea typeface="华文楷体"/>
              <a:cs typeface="华文楷体"/>
            </a:endParaRPr>
          </a:p>
          <a:p>
            <a:pPr marL="342900" lvl="0" indent="-342900" defTabSz="457200">
              <a:lnSpc>
                <a:spcPct val="130000"/>
              </a:lnSpc>
              <a:spcBef>
                <a:spcPts val="600"/>
              </a:spcBef>
              <a:spcAft>
                <a:spcPts val="600"/>
              </a:spcAft>
              <a:buFont typeface="Arial"/>
              <a:buChar char="•"/>
            </a:pPr>
            <a:r>
              <a:rPr lang="zh-CN" altLang="en-US" sz="2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本课题批准的的专项经费为</a:t>
            </a:r>
            <a:r>
              <a:rPr lang="en-US" altLang="zh-CN" sz="2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974</a:t>
            </a:r>
            <a:r>
              <a:rPr lang="zh-CN" altLang="en-US" sz="20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万。</a:t>
            </a:r>
            <a:endParaRPr lang="en-US" altLang="zh-CN" sz="2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a:p>
            <a:pPr marL="342900" indent="-342900" defTabSz="457200">
              <a:lnSpc>
                <a:spcPct val="130000"/>
              </a:lnSpc>
              <a:spcBef>
                <a:spcPts val="600"/>
              </a:spcBef>
              <a:spcAft>
                <a:spcPts val="600"/>
              </a:spcAft>
              <a:buFont typeface="Arial"/>
              <a:buChar char="•"/>
            </a:pPr>
            <a:r>
              <a:rPr lang="zh-CN" altLang="en-US" sz="20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已</a:t>
            </a:r>
            <a:r>
              <a:rPr lang="zh-CN" altLang="en-US" sz="2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累计支出</a:t>
            </a:r>
            <a:r>
              <a:rPr lang="zh-CN" altLang="en-US" sz="20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约</a:t>
            </a:r>
            <a:r>
              <a:rPr lang="en-US" altLang="zh-CN" sz="2000" b="1" dirty="0"/>
              <a:t>438.86 </a:t>
            </a:r>
            <a:r>
              <a:rPr lang="zh-CN" altLang="en-US" sz="20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万元。</a:t>
            </a:r>
            <a:endParaRPr lang="en-US" altLang="zh-CN" sz="2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a:p>
            <a:pPr marL="342900" lvl="0" indent="-342900" defTabSz="457200">
              <a:lnSpc>
                <a:spcPct val="130000"/>
              </a:lnSpc>
              <a:spcBef>
                <a:spcPts val="600"/>
              </a:spcBef>
              <a:spcAft>
                <a:spcPts val="600"/>
              </a:spcAft>
              <a:buFont typeface="Arial"/>
              <a:buChar char="•"/>
            </a:pPr>
            <a:r>
              <a:rPr lang="zh-CN" altLang="en-US" sz="2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课题投入人员 </a:t>
            </a:r>
            <a:r>
              <a:rPr lang="en-US" altLang="zh-CN" sz="2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18</a:t>
            </a:r>
            <a:r>
              <a:rPr lang="zh-CN" altLang="en-US" sz="2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人，包括 </a:t>
            </a:r>
            <a:r>
              <a:rPr lang="en-US" altLang="zh-CN" sz="2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11 </a:t>
            </a:r>
            <a:r>
              <a:rPr lang="zh-CN" altLang="en-US" sz="2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名高级职称，</a:t>
            </a:r>
            <a:r>
              <a:rPr lang="en-US" altLang="zh-CN" sz="2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7 </a:t>
            </a:r>
            <a:r>
              <a:rPr lang="zh-CN" altLang="en-US" sz="2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名中级职称，另有</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4</a:t>
            </a:r>
            <a:r>
              <a:rPr lang="zh-CN" altLang="en-US" sz="2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名博士：孙晓阳、马永胜（在职）、朱建斌、夏文昊。</a:t>
            </a:r>
            <a:endParaRPr lang="en-US" altLang="zh-CN" sz="2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a:p>
            <a:pPr lvl="0" defTabSz="457200">
              <a:lnSpc>
                <a:spcPct val="150000"/>
              </a:lnSpc>
              <a:spcBef>
                <a:spcPct val="20000"/>
              </a:spcBef>
              <a:spcAft>
                <a:spcPts val="600"/>
              </a:spcAft>
            </a:pPr>
            <a:r>
              <a:rPr lang="en-US" altLang="zh-CN" sz="2200" b="1" dirty="0">
                <a:solidFill>
                  <a:srgbClr val="FF0000"/>
                </a:solidFill>
                <a:latin typeface="华文楷体"/>
                <a:ea typeface="华文楷体"/>
                <a:cs typeface="华文楷体"/>
              </a:rPr>
              <a:t>2. </a:t>
            </a:r>
            <a:r>
              <a:rPr lang="zh-CN" altLang="zh-CN" sz="2200" b="1" dirty="0">
                <a:solidFill>
                  <a:srgbClr val="FF0000"/>
                </a:solidFill>
                <a:latin typeface="华文楷体"/>
                <a:ea typeface="华文楷体"/>
                <a:cs typeface="华文楷体"/>
              </a:rPr>
              <a:t>课题经费拨付情况</a:t>
            </a:r>
          </a:p>
          <a:p>
            <a:pPr marL="342900" lvl="0" indent="-342900" defTabSz="457200">
              <a:lnSpc>
                <a:spcPct val="130000"/>
              </a:lnSpc>
              <a:spcBef>
                <a:spcPts val="600"/>
              </a:spcBef>
              <a:spcAft>
                <a:spcPts val="600"/>
              </a:spcAft>
              <a:buFont typeface="Arial"/>
              <a:buChar char="•"/>
            </a:pPr>
            <a:r>
              <a:rPr lang="zh-CN" altLang="en-US" sz="2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无</a:t>
            </a:r>
            <a:endParaRPr lang="en-US" altLang="zh-CN" sz="2000" dirty="0">
              <a:solidFill>
                <a:prstClr val="black"/>
              </a:solidFill>
              <a:latin typeface="华文楷体"/>
              <a:ea typeface="华文楷体"/>
              <a:cs typeface="华文楷体"/>
            </a:endParaRPr>
          </a:p>
        </p:txBody>
      </p:sp>
      <p:pic>
        <p:nvPicPr>
          <p:cNvPr id="3" name="图片 2"/>
          <p:cNvPicPr>
            <a:picLocks noChangeAspect="1"/>
          </p:cNvPicPr>
          <p:nvPr/>
        </p:nvPicPr>
        <p:blipFill rotWithShape="1">
          <a:blip r:embed="rId2"/>
          <a:srcRect l="32617" t="21994" r="32173" b="14378"/>
          <a:stretch/>
        </p:blipFill>
        <p:spPr>
          <a:xfrm>
            <a:off x="6903338" y="1051216"/>
            <a:ext cx="5056446" cy="5139864"/>
          </a:xfrm>
          <a:prstGeom prst="rect">
            <a:avLst/>
          </a:prstGeom>
        </p:spPr>
      </p:pic>
    </p:spTree>
    <p:extLst>
      <p:ext uri="{BB962C8B-B14F-4D97-AF65-F5344CB8AC3E}">
        <p14:creationId xmlns:p14="http://schemas.microsoft.com/office/powerpoint/2010/main" val="1137831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0" y="230318"/>
            <a:ext cx="12192000" cy="584775"/>
          </a:xfrm>
          <a:prstGeom prst="rect">
            <a:avLst/>
          </a:prstGeom>
          <a:noFill/>
        </p:spPr>
        <p:txBody>
          <a:bodyPr wrap="square" rtlCol="0">
            <a:spAutoFit/>
          </a:bodyPr>
          <a:lstStyle/>
          <a:p>
            <a:pPr algn="ctr"/>
            <a:r>
              <a:rPr lang="en-US" altLang="zh-CN" sz="3200" dirty="0" smtClean="0">
                <a:latin typeface="Arial" panose="020B0604020202020204" pitchFamily="34" charset="0"/>
                <a:cs typeface="Arial" panose="020B0604020202020204" pitchFamily="34" charset="0"/>
              </a:rPr>
              <a:t>Comparison </a:t>
            </a:r>
            <a:r>
              <a:rPr lang="en-US" altLang="zh-CN" sz="3200" dirty="0">
                <a:latin typeface="Arial" panose="020B0604020202020204" pitchFamily="34" charset="0"/>
                <a:cs typeface="Arial" panose="020B0604020202020204" pitchFamily="34" charset="0"/>
              </a:rPr>
              <a:t>between Implementation and Budget until 2021/04/14</a:t>
            </a:r>
            <a:endParaRPr lang="zh-CN" altLang="en-US" sz="3200" dirty="0">
              <a:latin typeface="Arial" panose="020B0604020202020204" pitchFamily="34" charset="0"/>
              <a:cs typeface="Arial" panose="020B0604020202020204" pitchFamily="34" charset="0"/>
            </a:endParaRPr>
          </a:p>
        </p:txBody>
      </p:sp>
      <p:graphicFrame>
        <p:nvGraphicFramePr>
          <p:cNvPr id="5" name="内容占位符 3">
            <a:extLst>
              <a:ext uri="{FF2B5EF4-FFF2-40B4-BE49-F238E27FC236}">
                <a16:creationId xmlns:a16="http://schemas.microsoft.com/office/drawing/2014/main" id="{C40CC846-D174-264A-B895-910D76A9A9BF}"/>
              </a:ext>
            </a:extLst>
          </p:cNvPr>
          <p:cNvGraphicFramePr>
            <a:graphicFrameLocks/>
          </p:cNvGraphicFramePr>
          <p:nvPr>
            <p:extLst/>
          </p:nvPr>
        </p:nvGraphicFramePr>
        <p:xfrm>
          <a:off x="1280030" y="1061971"/>
          <a:ext cx="9525716" cy="5092641"/>
        </p:xfrm>
        <a:graphic>
          <a:graphicData uri="http://schemas.openxmlformats.org/drawingml/2006/table">
            <a:tbl>
              <a:tblPr>
                <a:tableStyleId>{BC89EF96-8CEA-46FF-86C4-4CE0E7609802}</a:tableStyleId>
              </a:tblPr>
              <a:tblGrid>
                <a:gridCol w="550706">
                  <a:extLst>
                    <a:ext uri="{9D8B030D-6E8A-4147-A177-3AD203B41FA5}">
                      <a16:colId xmlns:a16="http://schemas.microsoft.com/office/drawing/2014/main" val="619195429"/>
                    </a:ext>
                  </a:extLst>
                </a:gridCol>
                <a:gridCol w="1985392">
                  <a:extLst>
                    <a:ext uri="{9D8B030D-6E8A-4147-A177-3AD203B41FA5}">
                      <a16:colId xmlns:a16="http://schemas.microsoft.com/office/drawing/2014/main" val="591438419"/>
                    </a:ext>
                  </a:extLst>
                </a:gridCol>
                <a:gridCol w="1338064">
                  <a:extLst>
                    <a:ext uri="{9D8B030D-6E8A-4147-A177-3AD203B41FA5}">
                      <a16:colId xmlns:a16="http://schemas.microsoft.com/office/drawing/2014/main" val="1981964409"/>
                    </a:ext>
                  </a:extLst>
                </a:gridCol>
                <a:gridCol w="1338064">
                  <a:extLst>
                    <a:ext uri="{9D8B030D-6E8A-4147-A177-3AD203B41FA5}">
                      <a16:colId xmlns:a16="http://schemas.microsoft.com/office/drawing/2014/main" val="2282363217"/>
                    </a:ext>
                  </a:extLst>
                </a:gridCol>
                <a:gridCol w="1406020">
                  <a:extLst>
                    <a:ext uri="{9D8B030D-6E8A-4147-A177-3AD203B41FA5}">
                      <a16:colId xmlns:a16="http://schemas.microsoft.com/office/drawing/2014/main" val="188390067"/>
                    </a:ext>
                  </a:extLst>
                </a:gridCol>
                <a:gridCol w="1274997">
                  <a:extLst>
                    <a:ext uri="{9D8B030D-6E8A-4147-A177-3AD203B41FA5}">
                      <a16:colId xmlns:a16="http://schemas.microsoft.com/office/drawing/2014/main" val="1521514221"/>
                    </a:ext>
                  </a:extLst>
                </a:gridCol>
                <a:gridCol w="1632473">
                  <a:extLst>
                    <a:ext uri="{9D8B030D-6E8A-4147-A177-3AD203B41FA5}">
                      <a16:colId xmlns:a16="http://schemas.microsoft.com/office/drawing/2014/main" val="3788219584"/>
                    </a:ext>
                  </a:extLst>
                </a:gridCol>
              </a:tblGrid>
              <a:tr h="566947">
                <a:tc>
                  <a:txBody>
                    <a:bodyPr/>
                    <a:lstStyle/>
                    <a:p>
                      <a:pPr algn="ctr" fontAlgn="ctr"/>
                      <a:r>
                        <a:rPr lang="zh-CN" altLang="en-US" sz="1200" u="none" strike="noStrike" dirty="0">
                          <a:effectLst/>
                        </a:rPr>
                        <a:t>序号</a:t>
                      </a:r>
                      <a:endParaRPr lang="zh-CN" altLang="en-US" sz="1200" b="0" i="0" u="none" strike="noStrike" dirty="0">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algn="ctr" fontAlgn="ctr"/>
                      <a:r>
                        <a:rPr lang="zh-CN" altLang="en-US" sz="1200" u="none" strike="noStrike" dirty="0">
                          <a:effectLst/>
                        </a:rPr>
                        <a:t>预算科目名称</a:t>
                      </a:r>
                      <a:endParaRPr lang="zh-CN" altLang="en-US" sz="1200" b="0" i="0" u="none" strike="noStrike" dirty="0">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marL="0" algn="ctr" defTabSz="914400" rtl="0" eaLnBrk="1" fontAlgn="ctr" latinLnBrk="0" hangingPunct="1"/>
                      <a:r>
                        <a:rPr lang="en-US" altLang="zh-CN" sz="1200" u="none" strike="noStrike" kern="1200" dirty="0">
                          <a:solidFill>
                            <a:schemeClr val="tx1"/>
                          </a:solidFill>
                          <a:effectLst/>
                          <a:latin typeface="+mn-lt"/>
                          <a:ea typeface="+mn-ea"/>
                          <a:cs typeface="+mn-cs"/>
                        </a:rPr>
                        <a:t>Expense until 2021/4/14</a:t>
                      </a:r>
                    </a:p>
                  </a:txBody>
                  <a:tcPr marL="9525" marR="9525" marT="9525" marB="0" anchor="ctr"/>
                </a:tc>
                <a:tc>
                  <a:txBody>
                    <a:bodyPr/>
                    <a:lstStyle/>
                    <a:p>
                      <a:pPr algn="ctr" fontAlgn="ctr"/>
                      <a:r>
                        <a:rPr lang="en-US" sz="1200" u="none" strike="noStrike" dirty="0">
                          <a:effectLst/>
                        </a:rPr>
                        <a:t>Total budget</a:t>
                      </a:r>
                      <a:endParaRPr lang="en-US" sz="1200" b="0" i="0" u="none" strike="noStrike" dirty="0">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u="none" strike="noStrike" kern="1200" dirty="0">
                          <a:solidFill>
                            <a:schemeClr val="tx1"/>
                          </a:solidFill>
                          <a:effectLst/>
                          <a:latin typeface="+mn-lt"/>
                          <a:ea typeface="+mn-ea"/>
                          <a:cs typeface="+mn-cs"/>
                        </a:rPr>
                        <a:t>Rate of expense/total budget </a:t>
                      </a:r>
                    </a:p>
                  </a:txBody>
                  <a:tcPr marL="9525" marR="9525" marT="9525" marB="0" anchor="ctr"/>
                </a:tc>
                <a:tc>
                  <a:txBody>
                    <a:bodyPr/>
                    <a:lstStyle/>
                    <a:p>
                      <a:pPr algn="ctr" fontAlgn="ctr"/>
                      <a:r>
                        <a:rPr lang="en-US" altLang="zh-CN" sz="1200" u="none" strike="noStrike" dirty="0">
                          <a:effectLst/>
                        </a:rPr>
                        <a:t>Budget until</a:t>
                      </a:r>
                    </a:p>
                    <a:p>
                      <a:pPr algn="ctr" fontAlgn="ctr"/>
                      <a:r>
                        <a:rPr lang="en-US" altLang="zh-CN" sz="1200" b="0" i="0" u="none" strike="noStrike" dirty="0">
                          <a:solidFill>
                            <a:srgbClr val="000000"/>
                          </a:solidFill>
                          <a:effectLst/>
                          <a:latin typeface="DengXian" panose="02010600030101010101" pitchFamily="2" charset="-122"/>
                          <a:ea typeface="DengXian" panose="02010600030101010101" pitchFamily="2" charset="-122"/>
                        </a:rPr>
                        <a:t>2021/4/30</a:t>
                      </a:r>
                    </a:p>
                  </a:txBody>
                  <a:tcPr marL="9525" marR="9525" marT="9525" marB="0" anchor="ctr"/>
                </a:tc>
                <a:tc>
                  <a:txBody>
                    <a:bodyPr/>
                    <a:lstStyle/>
                    <a:p>
                      <a:pPr marL="0" algn="ctr" defTabSz="914400" rtl="0" eaLnBrk="1" fontAlgn="ctr" latinLnBrk="0" hangingPunct="1"/>
                      <a:r>
                        <a:rPr lang="en-US" altLang="zh-CN" sz="1200" u="none" strike="noStrike" kern="1200" dirty="0">
                          <a:solidFill>
                            <a:schemeClr val="tx1"/>
                          </a:solidFill>
                          <a:effectLst/>
                          <a:latin typeface="+mn-lt"/>
                          <a:ea typeface="+mn-ea"/>
                          <a:cs typeface="+mn-cs"/>
                        </a:rPr>
                        <a:t>Rate of expense/budget till 2021/4/14</a:t>
                      </a:r>
                    </a:p>
                  </a:txBody>
                  <a:tcPr marL="9525" marR="9525" marT="9525" marB="0" anchor="ctr"/>
                </a:tc>
                <a:extLst>
                  <a:ext uri="{0D108BD9-81ED-4DB2-BD59-A6C34878D82A}">
                    <a16:rowId xmlns:a16="http://schemas.microsoft.com/office/drawing/2014/main" val="3860426875"/>
                  </a:ext>
                </a:extLst>
              </a:tr>
              <a:tr h="342999">
                <a:tc>
                  <a:txBody>
                    <a:bodyPr/>
                    <a:lstStyle/>
                    <a:p>
                      <a:pPr algn="ctr" fontAlgn="ctr"/>
                      <a:r>
                        <a:rPr lang="en-US" altLang="zh-CN" sz="1200" b="1" u="none" strike="noStrike" dirty="0">
                          <a:effectLst/>
                        </a:rPr>
                        <a:t>2</a:t>
                      </a:r>
                      <a:endParaRPr lang="en-US" altLang="zh-CN" sz="1200" b="1" i="0" u="none" strike="noStrike" dirty="0">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algn="ctr" fontAlgn="ctr"/>
                      <a:r>
                        <a:rPr lang="en-US" sz="1200" b="1" u="none" strike="noStrike" dirty="0">
                          <a:effectLst/>
                        </a:rPr>
                        <a:t>direct fee</a:t>
                      </a:r>
                      <a:endParaRPr lang="en-US" sz="1200" b="1" i="0" u="none" strike="noStrike" dirty="0">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marL="0" algn="ctr" defTabSz="914400" rtl="0" eaLnBrk="1" fontAlgn="ctr" latinLnBrk="0" hangingPunct="1"/>
                      <a:r>
                        <a:rPr lang="en-US" altLang="zh-CN" sz="1600" b="1" u="none" strike="noStrike" kern="1200" dirty="0">
                          <a:solidFill>
                            <a:schemeClr val="tx1"/>
                          </a:solidFill>
                          <a:effectLst/>
                          <a:latin typeface="+mn-lt"/>
                          <a:ea typeface="+mn-ea"/>
                          <a:cs typeface="+mn-cs"/>
                        </a:rPr>
                        <a:t>438.86 </a:t>
                      </a:r>
                    </a:p>
                  </a:txBody>
                  <a:tcPr marL="9525" marR="9525" marT="9525" marB="0" anchor="ctr"/>
                </a:tc>
                <a:tc>
                  <a:txBody>
                    <a:bodyPr/>
                    <a:lstStyle/>
                    <a:p>
                      <a:pPr marL="0" algn="ctr" defTabSz="914400" rtl="0" eaLnBrk="1" fontAlgn="ctr" latinLnBrk="0" hangingPunct="1"/>
                      <a:r>
                        <a:rPr lang="en-US" altLang="zh-CN" sz="1600" b="1" u="none" strike="noStrike" kern="1200" dirty="0">
                          <a:solidFill>
                            <a:srgbClr val="FF0000"/>
                          </a:solidFill>
                          <a:effectLst/>
                          <a:latin typeface="+mn-lt"/>
                          <a:ea typeface="+mn-ea"/>
                          <a:cs typeface="+mn-cs"/>
                        </a:rPr>
                        <a:t>878.19</a:t>
                      </a:r>
                    </a:p>
                  </a:txBody>
                  <a:tcPr marL="9525" marR="9525" marT="9525" marB="0" anchor="ctr"/>
                </a:tc>
                <a:tc>
                  <a:txBody>
                    <a:bodyPr/>
                    <a:lstStyle/>
                    <a:p>
                      <a:pPr marL="0" algn="ctr" defTabSz="914400" rtl="0" eaLnBrk="1" fontAlgn="ctr" latinLnBrk="0" hangingPunct="1"/>
                      <a:r>
                        <a:rPr lang="en-US" altLang="zh-CN" sz="1600" b="1" u="none" strike="noStrike" kern="1200">
                          <a:solidFill>
                            <a:srgbClr val="FF0000"/>
                          </a:solidFill>
                          <a:effectLst/>
                          <a:latin typeface="+mn-lt"/>
                          <a:ea typeface="+mn-ea"/>
                          <a:cs typeface="+mn-cs"/>
                        </a:rPr>
                        <a:t>49.97%</a:t>
                      </a:r>
                    </a:p>
                  </a:txBody>
                  <a:tcPr marL="9525" marR="9525" marT="9525" marB="0" anchor="ctr"/>
                </a:tc>
                <a:tc>
                  <a:txBody>
                    <a:bodyPr/>
                    <a:lstStyle/>
                    <a:p>
                      <a:pPr marL="0" algn="ctr" defTabSz="914400" rtl="0" eaLnBrk="1" fontAlgn="ctr" latinLnBrk="0" hangingPunct="1"/>
                      <a:r>
                        <a:rPr lang="en-US" altLang="zh-CN" sz="1600" b="1" u="none" strike="noStrike" kern="1200" dirty="0">
                          <a:solidFill>
                            <a:srgbClr val="0000FF"/>
                          </a:solidFill>
                          <a:effectLst/>
                          <a:latin typeface="+mn-lt"/>
                          <a:ea typeface="+mn-ea"/>
                          <a:cs typeface="+mn-cs"/>
                        </a:rPr>
                        <a:t>659.29 </a:t>
                      </a:r>
                    </a:p>
                  </a:txBody>
                  <a:tcPr marL="9525" marR="9525" marT="9525" marB="0" anchor="ctr"/>
                </a:tc>
                <a:tc>
                  <a:txBody>
                    <a:bodyPr/>
                    <a:lstStyle/>
                    <a:p>
                      <a:pPr marL="0" algn="ctr" defTabSz="914400" rtl="0" eaLnBrk="1" fontAlgn="ctr" latinLnBrk="0" hangingPunct="1"/>
                      <a:r>
                        <a:rPr lang="en-US" altLang="zh-CN" sz="1600" b="1" u="none" strike="noStrike" kern="1200" dirty="0">
                          <a:solidFill>
                            <a:srgbClr val="0000FF"/>
                          </a:solidFill>
                          <a:effectLst/>
                          <a:latin typeface="+mn-lt"/>
                          <a:ea typeface="+mn-ea"/>
                          <a:cs typeface="+mn-cs"/>
                        </a:rPr>
                        <a:t>66.56%</a:t>
                      </a:r>
                    </a:p>
                  </a:txBody>
                  <a:tcPr marL="9525" marR="9525" marT="9525" marB="0" anchor="ctr"/>
                </a:tc>
                <a:extLst>
                  <a:ext uri="{0D108BD9-81ED-4DB2-BD59-A6C34878D82A}">
                    <a16:rowId xmlns:a16="http://schemas.microsoft.com/office/drawing/2014/main" val="1329674489"/>
                  </a:ext>
                </a:extLst>
              </a:tr>
              <a:tr h="342999">
                <a:tc>
                  <a:txBody>
                    <a:bodyPr/>
                    <a:lstStyle/>
                    <a:p>
                      <a:pPr algn="ctr" fontAlgn="ctr"/>
                      <a:r>
                        <a:rPr lang="en-US" altLang="zh-CN" sz="1200" u="none" strike="noStrike">
                          <a:effectLst/>
                        </a:rPr>
                        <a:t>3</a:t>
                      </a:r>
                      <a:endParaRPr lang="en-US" altLang="zh-CN" sz="1200" b="0" i="0" u="none" strike="noStrike">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algn="ctr" fontAlgn="ctr"/>
                      <a:r>
                        <a:rPr lang="en-US" sz="1200" u="none" strike="noStrike" dirty="0">
                          <a:effectLst/>
                        </a:rPr>
                        <a:t>1、device fee</a:t>
                      </a:r>
                      <a:endParaRPr lang="en-US" sz="1200" b="0" i="0" u="none" strike="noStrike" dirty="0">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marL="0" algn="ctr" defTabSz="914400" rtl="0" eaLnBrk="1" fontAlgn="ctr" latinLnBrk="0" hangingPunct="1"/>
                      <a:r>
                        <a:rPr lang="en-US" altLang="zh-CN" sz="1600" b="0" u="none" strike="noStrike" kern="1200" dirty="0">
                          <a:solidFill>
                            <a:schemeClr val="tx1"/>
                          </a:solidFill>
                          <a:effectLst/>
                          <a:latin typeface="+mn-lt"/>
                          <a:ea typeface="+mn-ea"/>
                          <a:cs typeface="+mn-cs"/>
                        </a:rPr>
                        <a:t>377.00 </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FF0000"/>
                          </a:solidFill>
                          <a:effectLst/>
                          <a:latin typeface="+mn-lt"/>
                          <a:ea typeface="+mn-ea"/>
                          <a:cs typeface="+mn-cs"/>
                        </a:rPr>
                        <a:t>456</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FF0000"/>
                          </a:solidFill>
                          <a:effectLst/>
                          <a:latin typeface="+mn-lt"/>
                          <a:ea typeface="+mn-ea"/>
                          <a:cs typeface="+mn-cs"/>
                        </a:rPr>
                        <a:t>82.68%</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0000FF"/>
                          </a:solidFill>
                          <a:effectLst/>
                          <a:latin typeface="+mn-lt"/>
                          <a:ea typeface="+mn-ea"/>
                          <a:cs typeface="+mn-cs"/>
                        </a:rPr>
                        <a:t>359.00 </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0000FF"/>
                          </a:solidFill>
                          <a:effectLst/>
                          <a:latin typeface="+mn-lt"/>
                          <a:ea typeface="+mn-ea"/>
                          <a:cs typeface="+mn-cs"/>
                        </a:rPr>
                        <a:t>105.01%</a:t>
                      </a:r>
                    </a:p>
                  </a:txBody>
                  <a:tcPr marL="9525" marR="9525" marT="9525" marB="0" anchor="ctr"/>
                </a:tc>
                <a:extLst>
                  <a:ext uri="{0D108BD9-81ED-4DB2-BD59-A6C34878D82A}">
                    <a16:rowId xmlns:a16="http://schemas.microsoft.com/office/drawing/2014/main" val="2024292955"/>
                  </a:ext>
                </a:extLst>
              </a:tr>
              <a:tr h="342999">
                <a:tc>
                  <a:txBody>
                    <a:bodyPr/>
                    <a:lstStyle/>
                    <a:p>
                      <a:pPr algn="ctr" fontAlgn="ctr"/>
                      <a:r>
                        <a:rPr lang="en-US" altLang="zh-CN" sz="1200" u="none" strike="noStrike">
                          <a:effectLst/>
                        </a:rPr>
                        <a:t>4</a:t>
                      </a:r>
                      <a:endParaRPr lang="en-US" altLang="zh-CN" sz="1200" b="0" i="0" u="none" strike="noStrike">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algn="ctr" fontAlgn="ctr"/>
                      <a:r>
                        <a:rPr lang="en-US" sz="1200" u="none" strike="noStrike" dirty="0">
                          <a:effectLst/>
                        </a:rPr>
                        <a:t>（1）purchase device</a:t>
                      </a:r>
                      <a:endParaRPr lang="en-US" sz="1200" b="0" i="0" u="none" strike="noStrike" dirty="0">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marL="0" algn="ctr" defTabSz="914400" rtl="0" eaLnBrk="1" fontAlgn="ctr" latinLnBrk="0" hangingPunct="1"/>
                      <a:r>
                        <a:rPr lang="en-US" altLang="zh-CN" sz="1600" b="0" u="none" strike="noStrike" kern="1200" dirty="0">
                          <a:solidFill>
                            <a:schemeClr val="tx1"/>
                          </a:solidFill>
                          <a:effectLst/>
                          <a:latin typeface="+mn-lt"/>
                          <a:ea typeface="+mn-ea"/>
                          <a:cs typeface="+mn-cs"/>
                        </a:rPr>
                        <a:t>122.35 </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FF0000"/>
                          </a:solidFill>
                          <a:effectLst/>
                          <a:latin typeface="+mn-lt"/>
                          <a:ea typeface="+mn-ea"/>
                          <a:cs typeface="+mn-cs"/>
                        </a:rPr>
                        <a:t>140</a:t>
                      </a:r>
                    </a:p>
                  </a:txBody>
                  <a:tcPr marL="9525" marR="9525" marT="9525" marB="0" anchor="ctr"/>
                </a:tc>
                <a:tc>
                  <a:txBody>
                    <a:bodyPr/>
                    <a:lstStyle/>
                    <a:p>
                      <a:pPr marL="0" algn="ctr" defTabSz="914400" rtl="0" eaLnBrk="1" fontAlgn="ctr" latinLnBrk="0" hangingPunct="1"/>
                      <a:r>
                        <a:rPr lang="en-US" altLang="zh-CN" sz="1600" b="0" u="none" strike="noStrike" kern="1200" dirty="0">
                          <a:solidFill>
                            <a:srgbClr val="FF0000"/>
                          </a:solidFill>
                          <a:effectLst/>
                          <a:latin typeface="+mn-lt"/>
                          <a:ea typeface="+mn-ea"/>
                          <a:cs typeface="+mn-cs"/>
                        </a:rPr>
                        <a:t>87.39%</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0000FF"/>
                          </a:solidFill>
                          <a:effectLst/>
                          <a:latin typeface="+mn-lt"/>
                          <a:ea typeface="+mn-ea"/>
                          <a:cs typeface="+mn-cs"/>
                        </a:rPr>
                        <a:t>113.00 </a:t>
                      </a:r>
                    </a:p>
                  </a:txBody>
                  <a:tcPr marL="9525" marR="9525" marT="9525" marB="0" anchor="ctr"/>
                </a:tc>
                <a:tc>
                  <a:txBody>
                    <a:bodyPr/>
                    <a:lstStyle/>
                    <a:p>
                      <a:pPr marL="0" algn="ctr" defTabSz="914400" rtl="0" eaLnBrk="1" fontAlgn="ctr" latinLnBrk="0" hangingPunct="1"/>
                      <a:r>
                        <a:rPr lang="en-US" altLang="zh-CN" sz="1600" b="0" u="none" strike="noStrike" kern="1200" dirty="0">
                          <a:solidFill>
                            <a:srgbClr val="0000FF"/>
                          </a:solidFill>
                          <a:effectLst/>
                          <a:latin typeface="+mn-lt"/>
                          <a:ea typeface="+mn-ea"/>
                          <a:cs typeface="+mn-cs"/>
                        </a:rPr>
                        <a:t>108.27%</a:t>
                      </a:r>
                    </a:p>
                  </a:txBody>
                  <a:tcPr marL="9525" marR="9525" marT="9525" marB="0" anchor="ctr"/>
                </a:tc>
                <a:extLst>
                  <a:ext uri="{0D108BD9-81ED-4DB2-BD59-A6C34878D82A}">
                    <a16:rowId xmlns:a16="http://schemas.microsoft.com/office/drawing/2014/main" val="340215278"/>
                  </a:ext>
                </a:extLst>
              </a:tr>
              <a:tr h="342999">
                <a:tc>
                  <a:txBody>
                    <a:bodyPr/>
                    <a:lstStyle/>
                    <a:p>
                      <a:pPr algn="ctr" fontAlgn="ctr"/>
                      <a:r>
                        <a:rPr lang="en-US" altLang="zh-CN" sz="1200" u="none" strike="noStrike">
                          <a:effectLst/>
                        </a:rPr>
                        <a:t>5</a:t>
                      </a:r>
                      <a:endParaRPr lang="en-US" altLang="zh-CN" sz="1200" b="0" i="0" u="none" strike="noStrike">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algn="ctr" fontAlgn="ctr"/>
                      <a:r>
                        <a:rPr lang="en-US" sz="1200" u="none" strike="noStrike" dirty="0">
                          <a:effectLst/>
                        </a:rPr>
                        <a:t>（2）Trial device</a:t>
                      </a:r>
                      <a:endParaRPr lang="en-US" sz="1200" b="0" i="0" u="none" strike="noStrike" dirty="0">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marL="0" algn="ctr" defTabSz="914400" rtl="0" eaLnBrk="1" fontAlgn="ctr" latinLnBrk="0" hangingPunct="1"/>
                      <a:r>
                        <a:rPr lang="en-US" altLang="zh-CN" sz="1600" b="0" u="none" strike="noStrike" kern="1200">
                          <a:solidFill>
                            <a:schemeClr val="tx1"/>
                          </a:solidFill>
                          <a:effectLst/>
                          <a:latin typeface="+mn-lt"/>
                          <a:ea typeface="+mn-ea"/>
                          <a:cs typeface="+mn-cs"/>
                        </a:rPr>
                        <a:t>256.10 </a:t>
                      </a:r>
                    </a:p>
                  </a:txBody>
                  <a:tcPr marL="9525" marR="9525" marT="9525" marB="0" anchor="ctr"/>
                </a:tc>
                <a:tc>
                  <a:txBody>
                    <a:bodyPr/>
                    <a:lstStyle/>
                    <a:p>
                      <a:pPr marL="0" algn="ctr" defTabSz="914400" rtl="0" eaLnBrk="1" fontAlgn="ctr" latinLnBrk="0" hangingPunct="1"/>
                      <a:r>
                        <a:rPr lang="en-US" altLang="zh-CN" sz="1600" b="0" u="none" strike="noStrike" kern="1200" dirty="0">
                          <a:solidFill>
                            <a:srgbClr val="FF0000"/>
                          </a:solidFill>
                          <a:effectLst/>
                          <a:latin typeface="+mn-lt"/>
                          <a:ea typeface="+mn-ea"/>
                          <a:cs typeface="+mn-cs"/>
                        </a:rPr>
                        <a:t>296</a:t>
                      </a:r>
                    </a:p>
                  </a:txBody>
                  <a:tcPr marL="9525" marR="9525" marT="9525" marB="0" anchor="ctr"/>
                </a:tc>
                <a:tc>
                  <a:txBody>
                    <a:bodyPr/>
                    <a:lstStyle/>
                    <a:p>
                      <a:pPr marL="0" algn="ctr" defTabSz="914400" rtl="0" eaLnBrk="1" fontAlgn="ctr" latinLnBrk="0" hangingPunct="1"/>
                      <a:r>
                        <a:rPr lang="en-US" altLang="zh-CN" sz="1600" b="0" u="none" strike="noStrike" kern="1200" dirty="0">
                          <a:solidFill>
                            <a:srgbClr val="FF0000"/>
                          </a:solidFill>
                          <a:effectLst/>
                          <a:latin typeface="+mn-lt"/>
                          <a:ea typeface="+mn-ea"/>
                          <a:cs typeface="+mn-cs"/>
                        </a:rPr>
                        <a:t>86.52%</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0000FF"/>
                          </a:solidFill>
                          <a:effectLst/>
                          <a:latin typeface="+mn-lt"/>
                          <a:ea typeface="+mn-ea"/>
                          <a:cs typeface="+mn-cs"/>
                        </a:rPr>
                        <a:t>226.00 </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0000FF"/>
                          </a:solidFill>
                          <a:effectLst/>
                          <a:latin typeface="+mn-lt"/>
                          <a:ea typeface="+mn-ea"/>
                          <a:cs typeface="+mn-cs"/>
                        </a:rPr>
                        <a:t>113.32%</a:t>
                      </a:r>
                    </a:p>
                  </a:txBody>
                  <a:tcPr marL="9525" marR="9525" marT="9525" marB="0" anchor="ctr"/>
                </a:tc>
                <a:extLst>
                  <a:ext uri="{0D108BD9-81ED-4DB2-BD59-A6C34878D82A}">
                    <a16:rowId xmlns:a16="http://schemas.microsoft.com/office/drawing/2014/main" val="3945591733"/>
                  </a:ext>
                </a:extLst>
              </a:tr>
              <a:tr h="342999">
                <a:tc>
                  <a:txBody>
                    <a:bodyPr/>
                    <a:lstStyle/>
                    <a:p>
                      <a:pPr algn="ctr" fontAlgn="ctr"/>
                      <a:r>
                        <a:rPr lang="en-US" altLang="zh-CN" sz="1200" u="none" strike="noStrike" dirty="0">
                          <a:effectLst/>
                        </a:rPr>
                        <a:t>6</a:t>
                      </a:r>
                      <a:endParaRPr lang="en-US" altLang="zh-CN" sz="1200" b="0" i="0" u="none" strike="noStrike" dirty="0">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algn="ctr" fontAlgn="ctr"/>
                      <a:r>
                        <a:rPr lang="en-US" sz="1200" u="none" strike="noStrike" dirty="0">
                          <a:effectLst/>
                        </a:rPr>
                        <a:t>（3）modifed device</a:t>
                      </a:r>
                      <a:endParaRPr lang="en-US" sz="1200" b="0" i="0" u="none" strike="noStrike" dirty="0">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marL="0" algn="ctr" defTabSz="914400" rtl="0" eaLnBrk="1" fontAlgn="ctr" latinLnBrk="0" hangingPunct="1"/>
                      <a:r>
                        <a:rPr lang="en-US" altLang="zh-CN" sz="1600" b="0" u="none" strike="noStrike" kern="1200" dirty="0">
                          <a:solidFill>
                            <a:schemeClr val="tx1"/>
                          </a:solidFill>
                          <a:effectLst/>
                          <a:latin typeface="+mn-lt"/>
                          <a:ea typeface="+mn-ea"/>
                          <a:cs typeface="+mn-cs"/>
                        </a:rPr>
                        <a:t>0.00 </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FF0000"/>
                          </a:solidFill>
                          <a:effectLst/>
                          <a:latin typeface="+mn-lt"/>
                          <a:ea typeface="+mn-ea"/>
                          <a:cs typeface="+mn-cs"/>
                        </a:rPr>
                        <a:t>20</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FF0000"/>
                          </a:solidFill>
                          <a:effectLst/>
                          <a:latin typeface="+mn-lt"/>
                          <a:ea typeface="+mn-ea"/>
                          <a:cs typeface="+mn-cs"/>
                        </a:rPr>
                        <a:t>0.00%</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0000FF"/>
                          </a:solidFill>
                          <a:effectLst/>
                          <a:latin typeface="+mn-lt"/>
                          <a:ea typeface="+mn-ea"/>
                          <a:cs typeface="+mn-cs"/>
                        </a:rPr>
                        <a:t>20.00 </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0000FF"/>
                          </a:solidFill>
                          <a:effectLst/>
                          <a:latin typeface="+mn-lt"/>
                          <a:ea typeface="+mn-ea"/>
                          <a:cs typeface="+mn-cs"/>
                        </a:rPr>
                        <a:t>0.00%</a:t>
                      </a:r>
                    </a:p>
                  </a:txBody>
                  <a:tcPr marL="9525" marR="9525" marT="9525" marB="0" anchor="ctr"/>
                </a:tc>
                <a:extLst>
                  <a:ext uri="{0D108BD9-81ED-4DB2-BD59-A6C34878D82A}">
                    <a16:rowId xmlns:a16="http://schemas.microsoft.com/office/drawing/2014/main" val="2039992909"/>
                  </a:ext>
                </a:extLst>
              </a:tr>
              <a:tr h="342999">
                <a:tc>
                  <a:txBody>
                    <a:bodyPr/>
                    <a:lstStyle/>
                    <a:p>
                      <a:pPr algn="ctr" fontAlgn="ctr"/>
                      <a:r>
                        <a:rPr lang="en-US" altLang="zh-CN" sz="1200" u="none" strike="noStrike">
                          <a:effectLst/>
                        </a:rPr>
                        <a:t>7</a:t>
                      </a:r>
                      <a:endParaRPr lang="en-US" altLang="zh-CN" sz="1200" b="0" i="0" u="none" strike="noStrike">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algn="ctr" fontAlgn="ctr"/>
                      <a:r>
                        <a:rPr lang="en-US" sz="1200" u="none" strike="noStrike" dirty="0">
                          <a:effectLst/>
                        </a:rPr>
                        <a:t>2、material fee</a:t>
                      </a:r>
                      <a:endParaRPr lang="en-US" sz="1200" b="0" i="0" u="none" strike="noStrike" dirty="0">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marL="0" algn="ctr" defTabSz="914400" rtl="0" eaLnBrk="1" fontAlgn="ctr" latinLnBrk="0" hangingPunct="1"/>
                      <a:r>
                        <a:rPr lang="en-US" altLang="zh-CN" sz="1600" b="0" u="none" strike="noStrike" kern="1200" dirty="0">
                          <a:solidFill>
                            <a:schemeClr val="tx1"/>
                          </a:solidFill>
                          <a:effectLst/>
                          <a:latin typeface="+mn-lt"/>
                          <a:ea typeface="+mn-ea"/>
                          <a:cs typeface="+mn-cs"/>
                        </a:rPr>
                        <a:t>7.98 </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FF0000"/>
                          </a:solidFill>
                          <a:effectLst/>
                          <a:latin typeface="+mn-lt"/>
                          <a:ea typeface="+mn-ea"/>
                          <a:cs typeface="+mn-cs"/>
                        </a:rPr>
                        <a:t>116</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FF0000"/>
                          </a:solidFill>
                          <a:effectLst/>
                          <a:latin typeface="+mn-lt"/>
                          <a:ea typeface="+mn-ea"/>
                          <a:cs typeface="+mn-cs"/>
                        </a:rPr>
                        <a:t>6.88%</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0000FF"/>
                          </a:solidFill>
                          <a:effectLst/>
                          <a:latin typeface="+mn-lt"/>
                          <a:ea typeface="+mn-ea"/>
                          <a:cs typeface="+mn-cs"/>
                        </a:rPr>
                        <a:t>93.00 </a:t>
                      </a:r>
                    </a:p>
                  </a:txBody>
                  <a:tcPr marL="9525" marR="9525" marT="9525" marB="0" anchor="ctr"/>
                </a:tc>
                <a:tc>
                  <a:txBody>
                    <a:bodyPr/>
                    <a:lstStyle/>
                    <a:p>
                      <a:pPr marL="0" algn="ctr" defTabSz="914400" rtl="0" eaLnBrk="1" fontAlgn="ctr" latinLnBrk="0" hangingPunct="1"/>
                      <a:r>
                        <a:rPr lang="en-US" altLang="zh-CN" sz="1600" b="0" u="none" strike="noStrike" kern="1200" dirty="0">
                          <a:solidFill>
                            <a:srgbClr val="0000FF"/>
                          </a:solidFill>
                          <a:effectLst/>
                          <a:latin typeface="+mn-lt"/>
                          <a:ea typeface="+mn-ea"/>
                          <a:cs typeface="+mn-cs"/>
                        </a:rPr>
                        <a:t>8.59%</a:t>
                      </a:r>
                    </a:p>
                  </a:txBody>
                  <a:tcPr marL="9525" marR="9525" marT="9525" marB="0" anchor="ctr"/>
                </a:tc>
                <a:extLst>
                  <a:ext uri="{0D108BD9-81ED-4DB2-BD59-A6C34878D82A}">
                    <a16:rowId xmlns:a16="http://schemas.microsoft.com/office/drawing/2014/main" val="4129458274"/>
                  </a:ext>
                </a:extLst>
              </a:tr>
              <a:tr h="342999">
                <a:tc>
                  <a:txBody>
                    <a:bodyPr/>
                    <a:lstStyle/>
                    <a:p>
                      <a:pPr algn="ctr" fontAlgn="ctr"/>
                      <a:r>
                        <a:rPr lang="en-US" altLang="zh-CN" sz="1200" u="none" strike="noStrike">
                          <a:effectLst/>
                        </a:rPr>
                        <a:t>8</a:t>
                      </a:r>
                      <a:endParaRPr lang="en-US" altLang="zh-CN" sz="1200" b="0" i="0" u="none" strike="noStrike">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algn="ctr" fontAlgn="ctr"/>
                      <a:r>
                        <a:rPr lang="en-US" sz="1200" u="none" strike="noStrike" dirty="0">
                          <a:effectLst/>
                        </a:rPr>
                        <a:t>3、testing fee</a:t>
                      </a:r>
                      <a:endParaRPr lang="en-US" sz="1200" b="0" i="0" u="none" strike="noStrike" dirty="0">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marL="0" algn="ctr" defTabSz="914400" rtl="0" eaLnBrk="1" fontAlgn="ctr" latinLnBrk="0" hangingPunct="1"/>
                      <a:r>
                        <a:rPr lang="en-US" altLang="zh-CN" sz="1600" b="0" u="none" strike="noStrike" kern="1200" dirty="0">
                          <a:solidFill>
                            <a:schemeClr val="tx1"/>
                          </a:solidFill>
                          <a:effectLst/>
                          <a:latin typeface="+mn-lt"/>
                          <a:ea typeface="+mn-ea"/>
                          <a:cs typeface="+mn-cs"/>
                        </a:rPr>
                        <a:t>2.10 </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FF0000"/>
                          </a:solidFill>
                          <a:effectLst/>
                          <a:latin typeface="+mn-lt"/>
                          <a:ea typeface="+mn-ea"/>
                          <a:cs typeface="+mn-cs"/>
                        </a:rPr>
                        <a:t>76.2</a:t>
                      </a:r>
                    </a:p>
                  </a:txBody>
                  <a:tcPr marL="9525" marR="9525" marT="9525" marB="0" anchor="ctr"/>
                </a:tc>
                <a:tc>
                  <a:txBody>
                    <a:bodyPr/>
                    <a:lstStyle/>
                    <a:p>
                      <a:pPr marL="0" algn="ctr" defTabSz="914400" rtl="0" eaLnBrk="1" fontAlgn="ctr" latinLnBrk="0" hangingPunct="1"/>
                      <a:r>
                        <a:rPr lang="en-US" altLang="zh-CN" sz="1600" b="0" u="none" strike="noStrike" kern="1200" dirty="0">
                          <a:solidFill>
                            <a:srgbClr val="FF0000"/>
                          </a:solidFill>
                          <a:effectLst/>
                          <a:latin typeface="+mn-lt"/>
                          <a:ea typeface="+mn-ea"/>
                          <a:cs typeface="+mn-cs"/>
                        </a:rPr>
                        <a:t>2.76%</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0000FF"/>
                          </a:solidFill>
                          <a:effectLst/>
                          <a:latin typeface="+mn-lt"/>
                          <a:ea typeface="+mn-ea"/>
                          <a:cs typeface="+mn-cs"/>
                        </a:rPr>
                        <a:t>63.20 </a:t>
                      </a:r>
                    </a:p>
                  </a:txBody>
                  <a:tcPr marL="9525" marR="9525" marT="9525" marB="0" anchor="ctr"/>
                </a:tc>
                <a:tc>
                  <a:txBody>
                    <a:bodyPr/>
                    <a:lstStyle/>
                    <a:p>
                      <a:pPr marL="0" algn="ctr" defTabSz="914400" rtl="0" eaLnBrk="1" fontAlgn="ctr" latinLnBrk="0" hangingPunct="1"/>
                      <a:r>
                        <a:rPr lang="en-US" altLang="zh-CN" sz="1600" b="0" u="none" strike="noStrike" kern="1200" dirty="0">
                          <a:solidFill>
                            <a:srgbClr val="0000FF"/>
                          </a:solidFill>
                          <a:effectLst/>
                          <a:latin typeface="+mn-lt"/>
                          <a:ea typeface="+mn-ea"/>
                          <a:cs typeface="+mn-cs"/>
                        </a:rPr>
                        <a:t>3.32%</a:t>
                      </a:r>
                    </a:p>
                  </a:txBody>
                  <a:tcPr marL="9525" marR="9525" marT="9525" marB="0" anchor="ctr"/>
                </a:tc>
                <a:extLst>
                  <a:ext uri="{0D108BD9-81ED-4DB2-BD59-A6C34878D82A}">
                    <a16:rowId xmlns:a16="http://schemas.microsoft.com/office/drawing/2014/main" val="2737480841"/>
                  </a:ext>
                </a:extLst>
              </a:tr>
              <a:tr h="342999">
                <a:tc>
                  <a:txBody>
                    <a:bodyPr/>
                    <a:lstStyle/>
                    <a:p>
                      <a:pPr algn="ctr" fontAlgn="ctr"/>
                      <a:r>
                        <a:rPr lang="en-US" altLang="zh-CN" sz="1200" u="none" strike="noStrike">
                          <a:effectLst/>
                        </a:rPr>
                        <a:t>9</a:t>
                      </a:r>
                      <a:endParaRPr lang="en-US" altLang="zh-CN" sz="1200" b="0" i="0" u="none" strike="noStrike">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algn="ctr" fontAlgn="ctr"/>
                      <a:r>
                        <a:rPr lang="en-US" sz="1200" u="none" strike="noStrike" dirty="0">
                          <a:effectLst/>
                        </a:rPr>
                        <a:t>4、power fee</a:t>
                      </a:r>
                      <a:endParaRPr lang="en-US" sz="1200" b="0" i="0" u="none" strike="noStrike" dirty="0">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marL="0" algn="ctr" defTabSz="914400" rtl="0" eaLnBrk="1" fontAlgn="ctr" latinLnBrk="0" hangingPunct="1"/>
                      <a:r>
                        <a:rPr lang="en-US" altLang="zh-CN" sz="1600" b="0" u="none" strike="noStrike" kern="1200" dirty="0">
                          <a:solidFill>
                            <a:schemeClr val="tx1"/>
                          </a:solidFill>
                          <a:effectLst/>
                          <a:latin typeface="+mn-lt"/>
                          <a:ea typeface="+mn-ea"/>
                          <a:cs typeface="+mn-cs"/>
                        </a:rPr>
                        <a:t>0.00 </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FF0000"/>
                          </a:solidFill>
                          <a:effectLst/>
                          <a:latin typeface="+mn-lt"/>
                          <a:ea typeface="+mn-ea"/>
                          <a:cs typeface="+mn-cs"/>
                        </a:rPr>
                        <a:t>18</a:t>
                      </a:r>
                    </a:p>
                  </a:txBody>
                  <a:tcPr marL="9525" marR="9525" marT="9525" marB="0" anchor="ctr"/>
                </a:tc>
                <a:tc>
                  <a:txBody>
                    <a:bodyPr/>
                    <a:lstStyle/>
                    <a:p>
                      <a:pPr marL="0" algn="ctr" defTabSz="914400" rtl="0" eaLnBrk="1" fontAlgn="ctr" latinLnBrk="0" hangingPunct="1"/>
                      <a:r>
                        <a:rPr lang="en-US" altLang="zh-CN" sz="1600" b="0" u="none" strike="noStrike" kern="1200" dirty="0">
                          <a:solidFill>
                            <a:srgbClr val="FF0000"/>
                          </a:solidFill>
                          <a:effectLst/>
                          <a:latin typeface="+mn-lt"/>
                          <a:ea typeface="+mn-ea"/>
                          <a:cs typeface="+mn-cs"/>
                        </a:rPr>
                        <a:t>0.00%</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0000FF"/>
                          </a:solidFill>
                          <a:effectLst/>
                          <a:latin typeface="+mn-lt"/>
                          <a:ea typeface="+mn-ea"/>
                          <a:cs typeface="+mn-cs"/>
                        </a:rPr>
                        <a:t>10.00 </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0000FF"/>
                          </a:solidFill>
                          <a:effectLst/>
                          <a:latin typeface="+mn-lt"/>
                          <a:ea typeface="+mn-ea"/>
                          <a:cs typeface="+mn-cs"/>
                        </a:rPr>
                        <a:t>0.00%</a:t>
                      </a:r>
                    </a:p>
                  </a:txBody>
                  <a:tcPr marL="9525" marR="9525" marT="9525" marB="0" anchor="ctr"/>
                </a:tc>
                <a:extLst>
                  <a:ext uri="{0D108BD9-81ED-4DB2-BD59-A6C34878D82A}">
                    <a16:rowId xmlns:a16="http://schemas.microsoft.com/office/drawing/2014/main" val="3748528876"/>
                  </a:ext>
                </a:extLst>
              </a:tr>
              <a:tr h="752705">
                <a:tc>
                  <a:txBody>
                    <a:bodyPr/>
                    <a:lstStyle/>
                    <a:p>
                      <a:pPr algn="ctr" fontAlgn="ctr"/>
                      <a:r>
                        <a:rPr lang="en-US" altLang="zh-CN" sz="1200" u="none" strike="noStrike">
                          <a:effectLst/>
                        </a:rPr>
                        <a:t>10</a:t>
                      </a:r>
                      <a:endParaRPr lang="en-US" altLang="zh-CN" sz="1200" b="0" i="0" u="none" strike="noStrike">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algn="ctr" fontAlgn="ctr"/>
                      <a:r>
                        <a:rPr lang="en-US" sz="1200" u="none" strike="noStrike" dirty="0">
                          <a:effectLst/>
                        </a:rPr>
                        <a:t>5、travel/conference/international communication</a:t>
                      </a:r>
                      <a:endParaRPr lang="en-US" sz="1200" b="0" i="0" u="none" strike="noStrike" dirty="0">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marL="0" algn="ctr" defTabSz="914400" rtl="0" eaLnBrk="1" fontAlgn="ctr" latinLnBrk="0" hangingPunct="1"/>
                      <a:r>
                        <a:rPr lang="en-US" altLang="zh-CN" sz="1600" b="0" u="none" strike="noStrike" kern="1200" dirty="0">
                          <a:solidFill>
                            <a:schemeClr val="tx1"/>
                          </a:solidFill>
                          <a:effectLst/>
                          <a:latin typeface="+mn-lt"/>
                          <a:ea typeface="+mn-ea"/>
                          <a:cs typeface="+mn-cs"/>
                        </a:rPr>
                        <a:t>26.71 </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FF0000"/>
                          </a:solidFill>
                          <a:effectLst/>
                          <a:latin typeface="+mn-lt"/>
                          <a:ea typeface="+mn-ea"/>
                          <a:cs typeface="+mn-cs"/>
                        </a:rPr>
                        <a:t>131.1</a:t>
                      </a:r>
                    </a:p>
                  </a:txBody>
                  <a:tcPr marL="9525" marR="9525" marT="9525" marB="0" anchor="ctr"/>
                </a:tc>
                <a:tc>
                  <a:txBody>
                    <a:bodyPr/>
                    <a:lstStyle/>
                    <a:p>
                      <a:pPr marL="0" algn="ctr" defTabSz="914400" rtl="0" eaLnBrk="1" fontAlgn="ctr" latinLnBrk="0" hangingPunct="1"/>
                      <a:r>
                        <a:rPr lang="en-US" altLang="zh-CN" sz="1600" b="0" u="none" strike="noStrike" kern="1200" dirty="0">
                          <a:solidFill>
                            <a:srgbClr val="FF0000"/>
                          </a:solidFill>
                          <a:effectLst/>
                          <a:latin typeface="+mn-lt"/>
                          <a:ea typeface="+mn-ea"/>
                          <a:cs typeface="+mn-cs"/>
                        </a:rPr>
                        <a:t>20.37%</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0000FF"/>
                          </a:solidFill>
                          <a:effectLst/>
                          <a:latin typeface="+mn-lt"/>
                          <a:ea typeface="+mn-ea"/>
                          <a:cs typeface="+mn-cs"/>
                        </a:rPr>
                        <a:t>84.40 </a:t>
                      </a:r>
                    </a:p>
                  </a:txBody>
                  <a:tcPr marL="9525" marR="9525" marT="9525" marB="0" anchor="ctr"/>
                </a:tc>
                <a:tc>
                  <a:txBody>
                    <a:bodyPr/>
                    <a:lstStyle/>
                    <a:p>
                      <a:pPr marL="0" algn="ctr" defTabSz="914400" rtl="0" eaLnBrk="1" fontAlgn="ctr" latinLnBrk="0" hangingPunct="1"/>
                      <a:r>
                        <a:rPr lang="en-US" altLang="zh-CN" sz="1600" b="0" u="none" strike="noStrike" kern="1200" dirty="0">
                          <a:solidFill>
                            <a:srgbClr val="0000FF"/>
                          </a:solidFill>
                          <a:effectLst/>
                          <a:latin typeface="+mn-lt"/>
                          <a:ea typeface="+mn-ea"/>
                          <a:cs typeface="+mn-cs"/>
                        </a:rPr>
                        <a:t>31.64%</a:t>
                      </a:r>
                    </a:p>
                  </a:txBody>
                  <a:tcPr marL="9525" marR="9525" marT="9525" marB="0" anchor="ctr"/>
                </a:tc>
                <a:extLst>
                  <a:ext uri="{0D108BD9-81ED-4DB2-BD59-A6C34878D82A}">
                    <a16:rowId xmlns:a16="http://schemas.microsoft.com/office/drawing/2014/main" val="4058045145"/>
                  </a:ext>
                </a:extLst>
              </a:tr>
              <a:tr h="342999">
                <a:tc>
                  <a:txBody>
                    <a:bodyPr/>
                    <a:lstStyle/>
                    <a:p>
                      <a:pPr algn="ctr" fontAlgn="ctr"/>
                      <a:r>
                        <a:rPr lang="en-US" altLang="zh-CN" sz="1200" u="none" strike="noStrike">
                          <a:effectLst/>
                        </a:rPr>
                        <a:t>11</a:t>
                      </a:r>
                      <a:endParaRPr lang="en-US" altLang="zh-CN" sz="1200" b="0" i="0" u="none" strike="noStrike">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algn="ctr" fontAlgn="ctr"/>
                      <a:r>
                        <a:rPr lang="en-US" sz="1200" u="none" strike="noStrike">
                          <a:effectLst/>
                        </a:rPr>
                        <a:t>6、publication</a:t>
                      </a:r>
                      <a:endParaRPr lang="en-US" sz="1200" b="0" i="0" u="none" strike="noStrike">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marL="0" algn="ctr" defTabSz="914400" rtl="0" eaLnBrk="1" fontAlgn="ctr" latinLnBrk="0" hangingPunct="1"/>
                      <a:r>
                        <a:rPr lang="en-US" altLang="zh-CN" sz="1600" b="0" u="none" strike="noStrike" kern="1200" dirty="0">
                          <a:solidFill>
                            <a:schemeClr val="tx1"/>
                          </a:solidFill>
                          <a:effectLst/>
                          <a:latin typeface="+mn-lt"/>
                          <a:ea typeface="+mn-ea"/>
                          <a:cs typeface="+mn-cs"/>
                        </a:rPr>
                        <a:t>2.60 </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FF0000"/>
                          </a:solidFill>
                          <a:effectLst/>
                          <a:latin typeface="+mn-lt"/>
                          <a:ea typeface="+mn-ea"/>
                          <a:cs typeface="+mn-cs"/>
                        </a:rPr>
                        <a:t>20.29</a:t>
                      </a:r>
                    </a:p>
                  </a:txBody>
                  <a:tcPr marL="9525" marR="9525" marT="9525" marB="0" anchor="ctr"/>
                </a:tc>
                <a:tc>
                  <a:txBody>
                    <a:bodyPr/>
                    <a:lstStyle/>
                    <a:p>
                      <a:pPr marL="0" algn="ctr" defTabSz="914400" rtl="0" eaLnBrk="1" fontAlgn="ctr" latinLnBrk="0" hangingPunct="1"/>
                      <a:r>
                        <a:rPr lang="en-US" altLang="zh-CN" sz="1600" b="0" u="none" strike="noStrike" kern="1200" dirty="0">
                          <a:solidFill>
                            <a:srgbClr val="FF0000"/>
                          </a:solidFill>
                          <a:effectLst/>
                          <a:latin typeface="+mn-lt"/>
                          <a:ea typeface="+mn-ea"/>
                          <a:cs typeface="+mn-cs"/>
                        </a:rPr>
                        <a:t>12.81%</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0000FF"/>
                          </a:solidFill>
                          <a:effectLst/>
                          <a:latin typeface="+mn-lt"/>
                          <a:ea typeface="+mn-ea"/>
                          <a:cs typeface="+mn-cs"/>
                        </a:rPr>
                        <a:t>16.49 </a:t>
                      </a:r>
                    </a:p>
                  </a:txBody>
                  <a:tcPr marL="9525" marR="9525" marT="9525" marB="0" anchor="ctr"/>
                </a:tc>
                <a:tc>
                  <a:txBody>
                    <a:bodyPr/>
                    <a:lstStyle/>
                    <a:p>
                      <a:pPr marL="0" algn="ctr" defTabSz="914400" rtl="0" eaLnBrk="1" fontAlgn="ctr" latinLnBrk="0" hangingPunct="1"/>
                      <a:r>
                        <a:rPr lang="en-US" altLang="zh-CN" sz="1600" b="0" u="none" strike="noStrike" kern="1200" dirty="0">
                          <a:solidFill>
                            <a:srgbClr val="0000FF"/>
                          </a:solidFill>
                          <a:effectLst/>
                          <a:latin typeface="+mn-lt"/>
                          <a:ea typeface="+mn-ea"/>
                          <a:cs typeface="+mn-cs"/>
                        </a:rPr>
                        <a:t>15.76%</a:t>
                      </a:r>
                    </a:p>
                  </a:txBody>
                  <a:tcPr marL="9525" marR="9525" marT="9525" marB="0" anchor="ctr"/>
                </a:tc>
                <a:extLst>
                  <a:ext uri="{0D108BD9-81ED-4DB2-BD59-A6C34878D82A}">
                    <a16:rowId xmlns:a16="http://schemas.microsoft.com/office/drawing/2014/main" val="2298525930"/>
                  </a:ext>
                </a:extLst>
              </a:tr>
              <a:tr h="342999">
                <a:tc>
                  <a:txBody>
                    <a:bodyPr/>
                    <a:lstStyle/>
                    <a:p>
                      <a:pPr algn="ctr" fontAlgn="ctr"/>
                      <a:r>
                        <a:rPr lang="en-US" altLang="zh-CN" sz="1200" u="none" strike="noStrike">
                          <a:effectLst/>
                        </a:rPr>
                        <a:t>12</a:t>
                      </a:r>
                      <a:endParaRPr lang="en-US" altLang="zh-CN" sz="1200" b="0" i="0" u="none" strike="noStrike">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algn="ctr" fontAlgn="ctr"/>
                      <a:r>
                        <a:rPr lang="en-US" sz="1200" u="none" strike="noStrike" dirty="0">
                          <a:effectLst/>
                        </a:rPr>
                        <a:t>7、labor</a:t>
                      </a:r>
                      <a:endParaRPr lang="en-US" sz="1200" b="0" i="0" u="none" strike="noStrike" dirty="0">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marL="0" algn="ctr" defTabSz="914400" rtl="0" eaLnBrk="1" fontAlgn="ctr" latinLnBrk="0" hangingPunct="1"/>
                      <a:r>
                        <a:rPr lang="en-US" altLang="zh-CN" sz="1600" b="0" u="none" strike="noStrike" kern="1200" dirty="0">
                          <a:solidFill>
                            <a:schemeClr val="tx1"/>
                          </a:solidFill>
                          <a:effectLst/>
                          <a:latin typeface="+mn-lt"/>
                          <a:ea typeface="+mn-ea"/>
                          <a:cs typeface="+mn-cs"/>
                        </a:rPr>
                        <a:t>22.47 </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FF0000"/>
                          </a:solidFill>
                          <a:effectLst/>
                          <a:latin typeface="+mn-lt"/>
                          <a:ea typeface="+mn-ea"/>
                          <a:cs typeface="+mn-cs"/>
                        </a:rPr>
                        <a:t>51</a:t>
                      </a:r>
                    </a:p>
                  </a:txBody>
                  <a:tcPr marL="9525" marR="9525" marT="9525" marB="0" anchor="ctr"/>
                </a:tc>
                <a:tc>
                  <a:txBody>
                    <a:bodyPr/>
                    <a:lstStyle/>
                    <a:p>
                      <a:pPr marL="0" algn="ctr" defTabSz="914400" rtl="0" eaLnBrk="1" fontAlgn="ctr" latinLnBrk="0" hangingPunct="1"/>
                      <a:r>
                        <a:rPr lang="en-US" altLang="zh-CN" sz="1600" b="0" u="none" strike="noStrike" kern="1200" dirty="0">
                          <a:solidFill>
                            <a:srgbClr val="FF0000"/>
                          </a:solidFill>
                          <a:effectLst/>
                          <a:latin typeface="+mn-lt"/>
                          <a:ea typeface="+mn-ea"/>
                          <a:cs typeface="+mn-cs"/>
                        </a:rPr>
                        <a:t>44.05%</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0000FF"/>
                          </a:solidFill>
                          <a:effectLst/>
                          <a:latin typeface="+mn-lt"/>
                          <a:ea typeface="+mn-ea"/>
                          <a:cs typeface="+mn-cs"/>
                        </a:rPr>
                        <a:t>27.20 </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0000FF"/>
                          </a:solidFill>
                          <a:effectLst/>
                          <a:latin typeface="+mn-lt"/>
                          <a:ea typeface="+mn-ea"/>
                          <a:cs typeface="+mn-cs"/>
                        </a:rPr>
                        <a:t>82.60%</a:t>
                      </a:r>
                    </a:p>
                  </a:txBody>
                  <a:tcPr marL="9525" marR="9525" marT="9525" marB="0" anchor="ctr"/>
                </a:tc>
                <a:extLst>
                  <a:ext uri="{0D108BD9-81ED-4DB2-BD59-A6C34878D82A}">
                    <a16:rowId xmlns:a16="http://schemas.microsoft.com/office/drawing/2014/main" val="841036935"/>
                  </a:ext>
                </a:extLst>
              </a:tr>
              <a:tr h="342999">
                <a:tc>
                  <a:txBody>
                    <a:bodyPr/>
                    <a:lstStyle/>
                    <a:p>
                      <a:pPr algn="ctr" fontAlgn="ctr"/>
                      <a:r>
                        <a:rPr lang="en-US" altLang="zh-CN" sz="1200" u="none" strike="noStrike">
                          <a:effectLst/>
                        </a:rPr>
                        <a:t>13</a:t>
                      </a:r>
                      <a:endParaRPr lang="en-US" altLang="zh-CN" sz="1200" b="0" i="0" u="none" strike="noStrike">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algn="ctr" fontAlgn="ctr"/>
                      <a:r>
                        <a:rPr lang="en-US" sz="1200" u="none" strike="noStrike" dirty="0">
                          <a:effectLst/>
                        </a:rPr>
                        <a:t>8、consult</a:t>
                      </a:r>
                      <a:endParaRPr lang="en-US" sz="1200" b="0" i="0" u="none" strike="noStrike" dirty="0">
                        <a:solidFill>
                          <a:srgbClr val="000000"/>
                        </a:solidFill>
                        <a:effectLst/>
                        <a:latin typeface="DengXian" panose="02010600030101010101" pitchFamily="2" charset="-122"/>
                        <a:ea typeface="DengXian" panose="02010600030101010101" pitchFamily="2" charset="-122"/>
                      </a:endParaRPr>
                    </a:p>
                  </a:txBody>
                  <a:tcPr marL="9525" marR="9525" marT="9525" marB="0" anchor="ctr"/>
                </a:tc>
                <a:tc>
                  <a:txBody>
                    <a:bodyPr/>
                    <a:lstStyle/>
                    <a:p>
                      <a:pPr marL="0" algn="ctr" defTabSz="914400" rtl="0" eaLnBrk="1" fontAlgn="ctr" latinLnBrk="0" hangingPunct="1"/>
                      <a:r>
                        <a:rPr lang="en-US" altLang="zh-CN" sz="1600" b="0" u="none" strike="noStrike" kern="1200" dirty="0">
                          <a:solidFill>
                            <a:schemeClr val="tx1"/>
                          </a:solidFill>
                          <a:effectLst/>
                          <a:latin typeface="+mn-lt"/>
                          <a:ea typeface="+mn-ea"/>
                          <a:cs typeface="+mn-cs"/>
                        </a:rPr>
                        <a:t>0.00</a:t>
                      </a:r>
                      <a:endParaRPr lang="zh-CN" altLang="en-US" sz="1600" b="0" u="none" strike="noStrike" kern="1200" dirty="0">
                        <a:solidFill>
                          <a:schemeClr val="tx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en-US" altLang="zh-CN" sz="1600" b="0" u="none" strike="noStrike" kern="1200">
                          <a:solidFill>
                            <a:srgbClr val="FF0000"/>
                          </a:solidFill>
                          <a:effectLst/>
                          <a:latin typeface="+mn-lt"/>
                          <a:ea typeface="+mn-ea"/>
                          <a:cs typeface="+mn-cs"/>
                        </a:rPr>
                        <a:t>9.6</a:t>
                      </a:r>
                    </a:p>
                  </a:txBody>
                  <a:tcPr marL="9525" marR="9525" marT="9525" marB="0" anchor="ctr"/>
                </a:tc>
                <a:tc>
                  <a:txBody>
                    <a:bodyPr/>
                    <a:lstStyle/>
                    <a:p>
                      <a:pPr marL="0" algn="ctr" defTabSz="914400" rtl="0" eaLnBrk="1" fontAlgn="ctr" latinLnBrk="0" hangingPunct="1"/>
                      <a:r>
                        <a:rPr lang="en-US" altLang="zh-CN" sz="1600" b="0" u="none" strike="noStrike" kern="1200" dirty="0">
                          <a:solidFill>
                            <a:srgbClr val="FF0000"/>
                          </a:solidFill>
                          <a:effectLst/>
                          <a:latin typeface="+mn-lt"/>
                          <a:ea typeface="+mn-ea"/>
                          <a:cs typeface="+mn-cs"/>
                        </a:rPr>
                        <a:t>0.00%</a:t>
                      </a:r>
                    </a:p>
                  </a:txBody>
                  <a:tcPr marL="9525" marR="9525" marT="9525" marB="0" anchor="ctr"/>
                </a:tc>
                <a:tc>
                  <a:txBody>
                    <a:bodyPr/>
                    <a:lstStyle/>
                    <a:p>
                      <a:pPr marL="0" algn="ctr" defTabSz="914400" rtl="0" eaLnBrk="1" fontAlgn="ctr" latinLnBrk="0" hangingPunct="1"/>
                      <a:r>
                        <a:rPr lang="en-US" altLang="zh-CN" sz="1600" b="0" u="none" strike="noStrike" kern="1200">
                          <a:solidFill>
                            <a:srgbClr val="0000FF"/>
                          </a:solidFill>
                          <a:effectLst/>
                          <a:latin typeface="+mn-lt"/>
                          <a:ea typeface="+mn-ea"/>
                          <a:cs typeface="+mn-cs"/>
                        </a:rPr>
                        <a:t>6.00 </a:t>
                      </a:r>
                    </a:p>
                  </a:txBody>
                  <a:tcPr marL="9525" marR="9525" marT="9525" marB="0" anchor="ctr"/>
                </a:tc>
                <a:tc>
                  <a:txBody>
                    <a:bodyPr/>
                    <a:lstStyle/>
                    <a:p>
                      <a:pPr marL="0" algn="ctr" defTabSz="914400" rtl="0" eaLnBrk="1" fontAlgn="ctr" latinLnBrk="0" hangingPunct="1"/>
                      <a:r>
                        <a:rPr lang="en-US" altLang="zh-CN" sz="1600" b="0" u="none" strike="noStrike" kern="1200" dirty="0">
                          <a:solidFill>
                            <a:srgbClr val="0000FF"/>
                          </a:solidFill>
                          <a:effectLst/>
                          <a:latin typeface="+mn-lt"/>
                          <a:ea typeface="+mn-ea"/>
                          <a:cs typeface="+mn-cs"/>
                        </a:rPr>
                        <a:t>0.00%</a:t>
                      </a:r>
                    </a:p>
                  </a:txBody>
                  <a:tcPr marL="9525" marR="9525" marT="9525" marB="0" anchor="ctr"/>
                </a:tc>
                <a:extLst>
                  <a:ext uri="{0D108BD9-81ED-4DB2-BD59-A6C34878D82A}">
                    <a16:rowId xmlns:a16="http://schemas.microsoft.com/office/drawing/2014/main" val="358585205"/>
                  </a:ext>
                </a:extLst>
              </a:tr>
            </a:tbl>
          </a:graphicData>
        </a:graphic>
      </p:graphicFrame>
    </p:spTree>
    <p:extLst>
      <p:ext uri="{BB962C8B-B14F-4D97-AF65-F5344CB8AC3E}">
        <p14:creationId xmlns:p14="http://schemas.microsoft.com/office/powerpoint/2010/main" val="403886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1524000" y="1"/>
            <a:ext cx="9144000" cy="863601"/>
          </a:xfrm>
          <a:noFill/>
        </p:spPr>
        <p:txBody>
          <a:bodyPr>
            <a:normAutofit/>
          </a:bodyPr>
          <a:lstStyle/>
          <a:p>
            <a:r>
              <a:rPr lang="en-US" altLang="zh-CN" b="1" dirty="0">
                <a:solidFill>
                  <a:srgbClr val="000000"/>
                </a:solidFill>
                <a:latin typeface="Arial" panose="020B0604020202020204" pitchFamily="34" charset="0"/>
                <a:ea typeface="华文楷体" pitchFamily="2" charset="-122"/>
                <a:cs typeface="Arial" panose="020B0604020202020204" pitchFamily="34" charset="0"/>
              </a:rPr>
              <a:t>Outline</a:t>
            </a:r>
            <a:endParaRPr lang="zh-CN" altLang="en-US" b="1" dirty="0">
              <a:solidFill>
                <a:srgbClr val="000000"/>
              </a:solidFill>
              <a:latin typeface="Arial" panose="020B0604020202020204" pitchFamily="34" charset="0"/>
              <a:ea typeface="华文楷体" pitchFamily="2" charset="-122"/>
              <a:cs typeface="Arial" panose="020B0604020202020204" pitchFamily="34" charset="0"/>
            </a:endParaRPr>
          </a:p>
        </p:txBody>
      </p:sp>
      <p:sp>
        <p:nvSpPr>
          <p:cNvPr id="7" name="TextBox 6"/>
          <p:cNvSpPr txBox="1"/>
          <p:nvPr/>
        </p:nvSpPr>
        <p:spPr>
          <a:xfrm>
            <a:off x="1082233" y="981507"/>
            <a:ext cx="11186932" cy="4524315"/>
          </a:xfrm>
          <a:prstGeom prst="rect">
            <a:avLst/>
          </a:prstGeom>
          <a:noFill/>
        </p:spPr>
        <p:txBody>
          <a:bodyPr wrap="square" rtlCol="0">
            <a:spAutoFit/>
          </a:bodyPr>
          <a:lstStyle/>
          <a:p>
            <a:pPr marL="857250" indent="-857250" defTabSz="457200">
              <a:lnSpc>
                <a:spcPct val="150000"/>
              </a:lnSpc>
              <a:buFont typeface="+mj-lt"/>
              <a:buAutoNum type="romanUcPeriod"/>
              <a:defRPr/>
            </a:pPr>
            <a:r>
              <a:rPr lang="en-US" altLang="zh-CN" sz="3200" dirty="0">
                <a:solidFill>
                  <a:schemeClr val="bg1">
                    <a:lumMod val="85000"/>
                  </a:schemeClr>
                </a:solidFill>
                <a:latin typeface="Arial" panose="020B0604020202020204" pitchFamily="34" charset="0"/>
                <a:ea typeface="华文楷体" pitchFamily="2" charset="-122"/>
                <a:cs typeface="Arial" panose="020B0604020202020204" pitchFamily="34" charset="0"/>
              </a:rPr>
              <a:t>Overall progress</a:t>
            </a:r>
          </a:p>
          <a:p>
            <a:pPr marL="857250" indent="-857250">
              <a:lnSpc>
                <a:spcPct val="150000"/>
              </a:lnSpc>
              <a:buFont typeface="+mj-lt"/>
              <a:buAutoNum type="romanUcPeriod"/>
            </a:pPr>
            <a:r>
              <a:rPr lang="en-US" altLang="zh-CN" sz="3200" dirty="0">
                <a:solidFill>
                  <a:schemeClr val="bg1">
                    <a:lumMod val="85000"/>
                  </a:schemeClr>
                </a:solidFill>
                <a:latin typeface="Arial" panose="020B0604020202020204" pitchFamily="34" charset="0"/>
                <a:cs typeface="Arial" panose="020B0604020202020204" pitchFamily="34" charset="0"/>
              </a:rPr>
              <a:t>Important progress and achievements</a:t>
            </a:r>
          </a:p>
          <a:p>
            <a:pPr marL="857250" indent="-857250">
              <a:lnSpc>
                <a:spcPct val="150000"/>
              </a:lnSpc>
              <a:buFont typeface="+mj-lt"/>
              <a:buAutoNum type="romanUcPeriod"/>
              <a:defRPr/>
            </a:pPr>
            <a:r>
              <a:rPr lang="en-US" altLang="zh-CN" sz="3200" dirty="0">
                <a:solidFill>
                  <a:schemeClr val="bg1">
                    <a:lumMod val="85000"/>
                  </a:schemeClr>
                </a:solidFill>
                <a:latin typeface="Arial" panose="020B0604020202020204" pitchFamily="34" charset="0"/>
                <a:cs typeface="Arial" panose="020B0604020202020204" pitchFamily="34" charset="0"/>
              </a:rPr>
              <a:t>Existing problems and </a:t>
            </a:r>
            <a:r>
              <a:rPr lang="en-US" altLang="zh-CN" sz="3200" dirty="0" smtClean="0">
                <a:solidFill>
                  <a:schemeClr val="bg1">
                    <a:lumMod val="85000"/>
                  </a:schemeClr>
                </a:solidFill>
                <a:latin typeface="Arial" panose="020B0604020202020204" pitchFamily="34" charset="0"/>
                <a:cs typeface="Arial" panose="020B0604020202020204" pitchFamily="34" charset="0"/>
              </a:rPr>
              <a:t>solutions</a:t>
            </a:r>
          </a:p>
          <a:p>
            <a:pPr marL="857250" indent="-857250">
              <a:lnSpc>
                <a:spcPct val="150000"/>
              </a:lnSpc>
              <a:buFont typeface="+mj-lt"/>
              <a:buAutoNum type="romanUcPeriod"/>
              <a:defRPr/>
            </a:pPr>
            <a:r>
              <a:rPr lang="en-US" altLang="zh-CN" sz="3200" dirty="0">
                <a:solidFill>
                  <a:schemeClr val="bg1">
                    <a:lumMod val="85000"/>
                  </a:schemeClr>
                </a:solidFill>
                <a:latin typeface="Arial" panose="020B0604020202020204" pitchFamily="34" charset="0"/>
                <a:cs typeface="Arial" panose="020B0604020202020204" pitchFamily="34" charset="0"/>
              </a:rPr>
              <a:t>Papers, patents and international conference talks</a:t>
            </a:r>
          </a:p>
          <a:p>
            <a:pPr marL="857250" indent="-857250">
              <a:lnSpc>
                <a:spcPct val="150000"/>
              </a:lnSpc>
              <a:buFont typeface="+mj-lt"/>
              <a:buAutoNum type="romanUcPeriod"/>
            </a:pPr>
            <a:r>
              <a:rPr lang="en-US" altLang="zh-CN" sz="3200" dirty="0">
                <a:solidFill>
                  <a:schemeClr val="bg1">
                    <a:lumMod val="85000"/>
                  </a:schemeClr>
                </a:solidFill>
                <a:latin typeface="Arial" panose="020B0604020202020204" pitchFamily="34" charset="0"/>
                <a:cs typeface="Arial" panose="020B0604020202020204" pitchFamily="34" charset="0"/>
              </a:rPr>
              <a:t>Use of personnel and funds</a:t>
            </a:r>
          </a:p>
          <a:p>
            <a:pPr marL="857250" indent="-857250">
              <a:lnSpc>
                <a:spcPct val="150000"/>
              </a:lnSpc>
              <a:buFont typeface="+mj-lt"/>
              <a:buAutoNum type="romanUcPeriod"/>
            </a:pPr>
            <a:r>
              <a:rPr lang="en-US" altLang="zh-CN" sz="3200" dirty="0">
                <a:latin typeface="Arial" panose="020B0604020202020204" pitchFamily="34" charset="0"/>
                <a:cs typeface="Arial" panose="020B0604020202020204" pitchFamily="34" charset="0"/>
              </a:rPr>
              <a:t>Summary</a:t>
            </a:r>
            <a:endParaRPr lang="en-US" altLang="zh-CN" sz="3200" dirty="0">
              <a:latin typeface="Arial" panose="020B0604020202020204" pitchFamily="34" charset="0"/>
              <a:ea typeface="华文楷体" pitchFamily="2" charset="-122"/>
              <a:cs typeface="Arial" panose="020B0604020202020204" pitchFamily="34" charset="0"/>
            </a:endParaRPr>
          </a:p>
        </p:txBody>
      </p:sp>
      <p:sp>
        <p:nvSpPr>
          <p:cNvPr id="2" name="Slide Number Placeholder 1"/>
          <p:cNvSpPr>
            <a:spLocks noGrp="1"/>
          </p:cNvSpPr>
          <p:nvPr>
            <p:ph type="sldNum" sz="quarter" idx="12"/>
          </p:nvPr>
        </p:nvSpPr>
        <p:spPr/>
        <p:txBody>
          <a:bodyPr/>
          <a:lstStyle/>
          <a:p>
            <a:pPr defTabSz="457200"/>
            <a:fld id="{C973300C-797F-D148-A78D-320196FBAF04}" type="slidenum">
              <a:rPr lang="en-US">
                <a:solidFill>
                  <a:prstClr val="black">
                    <a:tint val="75000"/>
                  </a:prstClr>
                </a:solidFill>
                <a:latin typeface="Calibri"/>
              </a:rPr>
              <a:pPr defTabSz="457200"/>
              <a:t>39</a:t>
            </a:fld>
            <a:endParaRPr lang="en-US">
              <a:solidFill>
                <a:prstClr val="black">
                  <a:tint val="75000"/>
                </a:prstClr>
              </a:solidFill>
              <a:latin typeface="Calibri"/>
            </a:endParaRPr>
          </a:p>
        </p:txBody>
      </p:sp>
    </p:spTree>
    <p:extLst>
      <p:ext uri="{BB962C8B-B14F-4D97-AF65-F5344CB8AC3E}">
        <p14:creationId xmlns:p14="http://schemas.microsoft.com/office/powerpoint/2010/main" val="552432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458231"/>
          </a:xfrm>
        </p:spPr>
        <p:txBody>
          <a:bodyPr>
            <a:normAutofit fontScale="90000"/>
          </a:bodyPr>
          <a:lstStyle/>
          <a:p>
            <a:r>
              <a:rPr lang="en-US" altLang="zh-CN" dirty="0">
                <a:latin typeface="Arial" panose="020B0604020202020204" pitchFamily="34" charset="0"/>
                <a:cs typeface="Arial" panose="020B0604020202020204" pitchFamily="34" charset="0"/>
              </a:rPr>
              <a:t>Present performance</a:t>
            </a:r>
          </a:p>
        </p:txBody>
      </p:sp>
      <p:sp>
        <p:nvSpPr>
          <p:cNvPr id="4" name="灯片编号占位符 3"/>
          <p:cNvSpPr>
            <a:spLocks noGrp="1"/>
          </p:cNvSpPr>
          <p:nvPr>
            <p:ph type="sldNum" sz="quarter" idx="12"/>
          </p:nvPr>
        </p:nvSpPr>
        <p:spPr/>
        <p:txBody>
          <a:bodyPr/>
          <a:lstStyle/>
          <a:p>
            <a:fld id="{C973300C-797F-D148-A78D-320196FBAF04}" type="slidenum">
              <a:rPr lang="en-US" smtClean="0"/>
              <a:pPr/>
              <a:t>4</a:t>
            </a:fld>
            <a:endParaRPr lang="en-US"/>
          </a:p>
        </p:txBody>
      </p:sp>
      <p:graphicFrame>
        <p:nvGraphicFramePr>
          <p:cNvPr id="5" name="表格 4"/>
          <p:cNvGraphicFramePr>
            <a:graphicFrameLocks noGrp="1"/>
          </p:cNvGraphicFramePr>
          <p:nvPr>
            <p:extLst>
              <p:ext uri="{D42A27DB-BD31-4B8C-83A1-F6EECF244321}">
                <p14:modId xmlns:p14="http://schemas.microsoft.com/office/powerpoint/2010/main" val="2239051892"/>
              </p:ext>
            </p:extLst>
          </p:nvPr>
        </p:nvGraphicFramePr>
        <p:xfrm>
          <a:off x="1012321" y="993594"/>
          <a:ext cx="10145224" cy="6125481"/>
        </p:xfrm>
        <a:graphic>
          <a:graphicData uri="http://schemas.openxmlformats.org/drawingml/2006/table">
            <a:tbl>
              <a:tblPr firstRow="1" bandRow="1">
                <a:tableStyleId>{5C22544A-7EE6-4342-B048-85BDC9FD1C3A}</a:tableStyleId>
              </a:tblPr>
              <a:tblGrid>
                <a:gridCol w="957403">
                  <a:extLst>
                    <a:ext uri="{9D8B030D-6E8A-4147-A177-3AD203B41FA5}">
                      <a16:colId xmlns:a16="http://schemas.microsoft.com/office/drawing/2014/main" val="1091389473"/>
                    </a:ext>
                  </a:extLst>
                </a:gridCol>
                <a:gridCol w="1870649">
                  <a:extLst>
                    <a:ext uri="{9D8B030D-6E8A-4147-A177-3AD203B41FA5}">
                      <a16:colId xmlns:a16="http://schemas.microsoft.com/office/drawing/2014/main" val="3154095650"/>
                    </a:ext>
                  </a:extLst>
                </a:gridCol>
                <a:gridCol w="3060442">
                  <a:extLst>
                    <a:ext uri="{9D8B030D-6E8A-4147-A177-3AD203B41FA5}">
                      <a16:colId xmlns:a16="http://schemas.microsoft.com/office/drawing/2014/main" val="1134397599"/>
                    </a:ext>
                  </a:extLst>
                </a:gridCol>
                <a:gridCol w="2128365">
                  <a:extLst>
                    <a:ext uri="{9D8B030D-6E8A-4147-A177-3AD203B41FA5}">
                      <a16:colId xmlns:a16="http://schemas.microsoft.com/office/drawing/2014/main" val="2924704968"/>
                    </a:ext>
                  </a:extLst>
                </a:gridCol>
                <a:gridCol w="2128365">
                  <a:extLst>
                    <a:ext uri="{9D8B030D-6E8A-4147-A177-3AD203B41FA5}">
                      <a16:colId xmlns:a16="http://schemas.microsoft.com/office/drawing/2014/main" val="1494460055"/>
                    </a:ext>
                  </a:extLst>
                </a:gridCol>
              </a:tblGrid>
              <a:tr h="425884">
                <a:tc>
                  <a:txBody>
                    <a:bodyPr/>
                    <a:lstStyle/>
                    <a:p>
                      <a:pPr marL="0" algn="ctr" defTabSz="457200" rtl="0" eaLnBrk="1" latinLnBrk="0" hangingPunct="1">
                        <a:spcAft>
                          <a:spcPts val="0"/>
                        </a:spcAft>
                      </a:pPr>
                      <a:endParaRPr lang="zh-CN" altLang="en-US" sz="1400" b="0" i="0" kern="1200" dirty="0">
                        <a:solidFill>
                          <a:schemeClr val="bg1"/>
                        </a:solidFill>
                        <a:effectLst/>
                        <a:latin typeface="Arial" panose="020B0604020202020204" pitchFamily="34" charset="0"/>
                        <a:ea typeface="+mn-ea"/>
                        <a:cs typeface="Arial" panose="020B0604020202020204" pitchFamily="34" charset="0"/>
                      </a:endParaRPr>
                    </a:p>
                  </a:txBody>
                  <a:tcPr anchor="ctr"/>
                </a:tc>
                <a:tc>
                  <a:txBody>
                    <a:bodyPr/>
                    <a:lstStyle/>
                    <a:p>
                      <a:pPr marL="0" algn="ctr" defTabSz="457200" rtl="0" eaLnBrk="1" latinLnBrk="0" hangingPunct="1">
                        <a:spcAft>
                          <a:spcPts val="0"/>
                        </a:spcAft>
                      </a:pPr>
                      <a:r>
                        <a:rPr lang="en-US" altLang="zh-CN" sz="1400" b="0" i="0" kern="1200" dirty="0">
                          <a:solidFill>
                            <a:schemeClr val="bg1"/>
                          </a:solidFill>
                          <a:effectLst/>
                          <a:latin typeface="Arial" panose="020B0604020202020204" pitchFamily="34" charset="0"/>
                          <a:ea typeface="+mn-ea"/>
                          <a:cs typeface="Arial" panose="020B0604020202020204" pitchFamily="34" charset="0"/>
                        </a:rPr>
                        <a:t>Index</a:t>
                      </a:r>
                      <a:endParaRPr lang="zh-CN" sz="1400" b="0" i="0" kern="1200" dirty="0">
                        <a:solidFill>
                          <a:schemeClr val="bg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spcAft>
                          <a:spcPts val="0"/>
                        </a:spcAft>
                      </a:pPr>
                      <a:r>
                        <a:rPr lang="en-US" altLang="zh-CN" sz="1400" b="0" i="0" kern="1200" dirty="0">
                          <a:solidFill>
                            <a:schemeClr val="bg1"/>
                          </a:solidFill>
                          <a:effectLst/>
                          <a:latin typeface="Arial" panose="020B0604020202020204" pitchFamily="34" charset="0"/>
                          <a:ea typeface="+mn-ea"/>
                          <a:cs typeface="Arial" panose="020B0604020202020204" pitchFamily="34" charset="0"/>
                        </a:rPr>
                        <a:t>indicators</a:t>
                      </a:r>
                      <a:endParaRPr lang="zh-CN" sz="1400" b="0" kern="100" dirty="0">
                        <a:solidFill>
                          <a:schemeClr val="bg1"/>
                        </a:solidFill>
                        <a:effectLst/>
                        <a:latin typeface="Arial" panose="020B0604020202020204" pitchFamily="34" charset="0"/>
                        <a:ea typeface="楷体" panose="02010609060101010101" pitchFamily="49" charset="-122"/>
                        <a:cs typeface="Arial" panose="020B0604020202020204" pitchFamily="34" charset="0"/>
                      </a:endParaRPr>
                    </a:p>
                  </a:txBody>
                  <a:tcPr marL="68580" marR="68580" marT="0" marB="0" anchor="ctr"/>
                </a:tc>
                <a:tc>
                  <a:txBody>
                    <a:bodyPr/>
                    <a:lstStyle/>
                    <a:p>
                      <a:pPr algn="ctr">
                        <a:spcAft>
                          <a:spcPts val="0"/>
                        </a:spcAft>
                      </a:pPr>
                      <a:r>
                        <a:rPr lang="en-US" altLang="zh-CN" sz="1400" b="0" kern="100" spc="-20" dirty="0">
                          <a:solidFill>
                            <a:schemeClr val="bg1"/>
                          </a:solidFill>
                          <a:effectLst/>
                          <a:latin typeface="Arial" panose="020B0604020202020204" pitchFamily="34" charset="0"/>
                          <a:ea typeface="楷体" panose="02010609060101010101" pitchFamily="49" charset="-122"/>
                          <a:cs typeface="Arial" panose="020B0604020202020204" pitchFamily="34" charset="0"/>
                        </a:rPr>
                        <a:t>Mid term Performance</a:t>
                      </a:r>
                      <a:endParaRPr lang="zh-CN" sz="1400" b="0" kern="100" dirty="0">
                        <a:solidFill>
                          <a:schemeClr val="bg1"/>
                        </a:solidFill>
                        <a:effectLst/>
                        <a:latin typeface="Arial" panose="020B0604020202020204" pitchFamily="34" charset="0"/>
                        <a:ea typeface="楷体" panose="02010609060101010101" pitchFamily="49" charset="-122"/>
                        <a:cs typeface="Arial" panose="020B0604020202020204" pitchFamily="34" charset="0"/>
                      </a:endParaRPr>
                    </a:p>
                  </a:txBody>
                  <a:tcPr marL="68580" marR="68580" marT="0" marB="0" anchor="ctr"/>
                </a:tc>
                <a:tc>
                  <a:txBody>
                    <a:bodyPr/>
                    <a:lstStyle/>
                    <a:p>
                      <a:pPr algn="ctr">
                        <a:spcAft>
                          <a:spcPts val="0"/>
                        </a:spcAft>
                      </a:pPr>
                      <a:r>
                        <a:rPr lang="en-US" altLang="zh-CN" sz="1400" b="0" kern="100" dirty="0">
                          <a:solidFill>
                            <a:schemeClr val="bg1"/>
                          </a:solidFill>
                          <a:effectLst/>
                          <a:latin typeface="Arial" panose="020B0604020202020204" pitchFamily="34" charset="0"/>
                          <a:ea typeface="楷体" panose="02010609060101010101" pitchFamily="49" charset="-122"/>
                          <a:cs typeface="Arial" panose="020B0604020202020204" pitchFamily="34" charset="0"/>
                        </a:rPr>
                        <a:t>Present performance</a:t>
                      </a:r>
                      <a:endParaRPr lang="zh-CN" sz="1400" b="0" kern="100" dirty="0">
                        <a:solidFill>
                          <a:schemeClr val="bg1"/>
                        </a:solidFill>
                        <a:effectLst/>
                        <a:latin typeface="Arial" panose="020B0604020202020204" pitchFamily="34" charset="0"/>
                        <a:ea typeface="楷体" panose="02010609060101010101" pitchFamily="49" charset="-122"/>
                        <a:cs typeface="Arial" panose="020B0604020202020204" pitchFamily="34" charset="0"/>
                      </a:endParaRPr>
                    </a:p>
                  </a:txBody>
                  <a:tcPr marL="68580" marR="68580" marT="0" marB="0" anchor="ctr"/>
                </a:tc>
                <a:extLst>
                  <a:ext uri="{0D108BD9-81ED-4DB2-BD59-A6C34878D82A}">
                    <a16:rowId xmlns:a16="http://schemas.microsoft.com/office/drawing/2014/main" val="3026724060"/>
                  </a:ext>
                </a:extLst>
              </a:tr>
              <a:tr h="425884">
                <a:tc row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400" b="0" kern="1200" dirty="0">
                          <a:latin typeface="Arial" panose="020B0604020202020204" pitchFamily="34" charset="0"/>
                          <a:ea typeface="黑体" panose="02010609060101010101" pitchFamily="49" charset="-122"/>
                          <a:cs typeface="Arial" panose="020B0604020202020204" pitchFamily="34" charset="0"/>
                        </a:rPr>
                        <a:t>Sub-task1</a:t>
                      </a:r>
                    </a:p>
                  </a:txBody>
                  <a:tcPr anchor="ctr"/>
                </a:tc>
                <a:tc>
                  <a:txBody>
                    <a:bodyPr/>
                    <a:lstStyle/>
                    <a:p>
                      <a:pPr marL="0" algn="l" defTabSz="914400" rtl="0" eaLnBrk="1" latinLnBrk="0" hangingPunct="1"/>
                      <a:r>
                        <a:rPr lang="en-US" altLang="zh-CN" sz="1400" b="0" kern="1200" dirty="0">
                          <a:solidFill>
                            <a:schemeClr val="dk1"/>
                          </a:solidFill>
                          <a:latin typeface="Arial" panose="020B0604020202020204" pitchFamily="34" charset="0"/>
                          <a:ea typeface="+mn-ea"/>
                          <a:cs typeface="Arial" panose="020B0604020202020204" pitchFamily="34" charset="0"/>
                        </a:rPr>
                        <a:t>Field precision</a:t>
                      </a:r>
                      <a:endParaRPr lang="zh-CN" altLang="en-US" sz="1400" b="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algn="l" defTabSz="914400" rtl="0" eaLnBrk="1" latinLnBrk="0" hangingPunct="1"/>
                      <a:r>
                        <a:rPr lang="en-US" altLang="zh-CN" sz="1400" b="0" kern="1200" dirty="0">
                          <a:solidFill>
                            <a:srgbClr val="FF0000"/>
                          </a:solidFill>
                          <a:latin typeface="Arial" panose="020B0604020202020204" pitchFamily="34" charset="0"/>
                          <a:ea typeface="+mn-ea"/>
                          <a:cs typeface="Arial" panose="020B0604020202020204" pitchFamily="34" charset="0"/>
                        </a:rPr>
                        <a:t>0.1%@60Gs</a:t>
                      </a:r>
                      <a:endParaRPr lang="zh-CN" altLang="en-US" sz="1400" b="0" kern="1200" dirty="0">
                        <a:solidFill>
                          <a:srgbClr val="FF0000"/>
                        </a:solidFill>
                        <a:latin typeface="Arial" panose="020B0604020202020204" pitchFamily="34" charset="0"/>
                        <a:ea typeface="+mn-ea"/>
                        <a:cs typeface="Arial" panose="020B0604020202020204" pitchFamily="34" charset="0"/>
                      </a:endParaRPr>
                    </a:p>
                  </a:txBody>
                  <a:tcPr anchor="ctr"/>
                </a:tc>
                <a:tc>
                  <a:txBody>
                    <a:bodyPr/>
                    <a:lstStyle/>
                    <a:p>
                      <a:pPr marL="0" algn="l" defTabSz="914400" rtl="0" eaLnBrk="1" latinLnBrk="0" hangingPunct="1"/>
                      <a:r>
                        <a:rPr lang="en-US" altLang="zh-CN" sz="1400" b="0" kern="1200" dirty="0">
                          <a:solidFill>
                            <a:schemeClr val="dk1"/>
                          </a:solidFill>
                          <a:latin typeface="Arial" panose="020B0604020202020204" pitchFamily="34" charset="0"/>
                          <a:ea typeface="+mn-ea"/>
                          <a:cs typeface="Arial" panose="020B0604020202020204" pitchFamily="34" charset="0"/>
                        </a:rPr>
                        <a:t>Reached</a:t>
                      </a:r>
                      <a:endParaRPr lang="zh-CN" altLang="en-US" sz="1400" b="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algn="l" defTabSz="914400" rtl="0" eaLnBrk="1" latinLnBrk="0" hangingPunct="1"/>
                      <a:r>
                        <a:rPr lang="en-US" altLang="zh-CN" sz="1400" b="0" u="none" kern="1200" dirty="0">
                          <a:solidFill>
                            <a:srgbClr val="0000FF"/>
                          </a:solidFill>
                          <a:latin typeface="Arial" panose="020B0604020202020204" pitchFamily="34" charset="0"/>
                          <a:ea typeface="+mn-ea"/>
                          <a:cs typeface="Arial" panose="020B0604020202020204" pitchFamily="34" charset="0"/>
                        </a:rPr>
                        <a:t>0.1</a:t>
                      </a:r>
                      <a:r>
                        <a:rPr lang="en-US" altLang="zh-CN" sz="1400" b="0" u="none" kern="1200" dirty="0" smtClean="0">
                          <a:solidFill>
                            <a:srgbClr val="0000FF"/>
                          </a:solidFill>
                          <a:latin typeface="Arial" panose="020B0604020202020204" pitchFamily="34" charset="0"/>
                          <a:ea typeface="+mn-ea"/>
                          <a:cs typeface="Arial" panose="020B0604020202020204" pitchFamily="34" charset="0"/>
                        </a:rPr>
                        <a:t>%@30Gs</a:t>
                      </a:r>
                      <a:r>
                        <a:rPr lang="en-US" altLang="zh-CN" sz="1400" b="0" u="none" kern="1200" baseline="0" dirty="0" smtClean="0">
                          <a:solidFill>
                            <a:srgbClr val="0000FF"/>
                          </a:solidFill>
                          <a:latin typeface="Arial" panose="020B0604020202020204" pitchFamily="34" charset="0"/>
                          <a:ea typeface="+mn-ea"/>
                          <a:cs typeface="Arial" panose="020B0604020202020204" pitchFamily="34" charset="0"/>
                        </a:rPr>
                        <a:t> (for sub-scale CT magnet)</a:t>
                      </a:r>
                      <a:endParaRPr lang="zh-CN" altLang="en-US" sz="1400" b="0" kern="1200" dirty="0">
                        <a:solidFill>
                          <a:srgbClr val="0000FF"/>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293336315"/>
                  </a:ext>
                </a:extLst>
              </a:tr>
              <a:tr h="425884">
                <a:tc vMerge="1">
                  <a:txBody>
                    <a:bodyPr/>
                    <a:lstStyle/>
                    <a:p>
                      <a:endParaRPr lang="zh-CN" altLang="en-US" dirty="0"/>
                    </a:p>
                  </a:txBody>
                  <a:tcPr/>
                </a:tc>
                <a:tc>
                  <a:txBody>
                    <a:bodyPr/>
                    <a:lstStyle/>
                    <a:p>
                      <a:pPr marL="0" algn="l" defTabSz="914400" rtl="0" eaLnBrk="1" latinLnBrk="0" hangingPunct="1"/>
                      <a:r>
                        <a:rPr lang="en-US" altLang="zh-CN" sz="1400" b="0" kern="1200" dirty="0">
                          <a:solidFill>
                            <a:schemeClr val="dk1"/>
                          </a:solidFill>
                          <a:latin typeface="Arial" panose="020B0604020202020204" pitchFamily="34" charset="0"/>
                          <a:ea typeface="+mn-ea"/>
                          <a:cs typeface="Arial" panose="020B0604020202020204" pitchFamily="34" charset="0"/>
                        </a:rPr>
                        <a:t>Field reproducibility</a:t>
                      </a:r>
                      <a:endParaRPr lang="zh-CN" altLang="en-US" sz="1400" b="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algn="l" defTabSz="914400" rtl="0" eaLnBrk="1" latinLnBrk="0" hangingPunct="1"/>
                      <a:r>
                        <a:rPr lang="en-US" altLang="zh-CN" sz="1400" b="0" kern="1200" dirty="0">
                          <a:solidFill>
                            <a:srgbClr val="FF0000"/>
                          </a:solidFill>
                          <a:latin typeface="Arial" panose="020B0604020202020204" pitchFamily="34" charset="0"/>
                          <a:ea typeface="+mn-ea"/>
                          <a:cs typeface="Arial" panose="020B0604020202020204" pitchFamily="34" charset="0"/>
                        </a:rPr>
                        <a:t>0.05%@60Gs</a:t>
                      </a:r>
                      <a:endParaRPr lang="zh-CN" altLang="en-US" sz="1400" b="0" kern="1200" dirty="0">
                        <a:solidFill>
                          <a:srgbClr val="FF0000"/>
                        </a:solidFill>
                        <a:latin typeface="Arial" panose="020B0604020202020204" pitchFamily="34" charset="0"/>
                        <a:ea typeface="+mn-ea"/>
                        <a:cs typeface="Arial" panose="020B0604020202020204" pitchFamily="34" charset="0"/>
                      </a:endParaRPr>
                    </a:p>
                  </a:txBody>
                  <a:tcPr anchor="ctr"/>
                </a:tc>
                <a:tc>
                  <a:txBody>
                    <a:bodyPr/>
                    <a:lstStyle/>
                    <a:p>
                      <a:pPr marL="0" algn="l" defTabSz="914400" rtl="0" eaLnBrk="1" latinLnBrk="0" hangingPunct="1"/>
                      <a:r>
                        <a:rPr lang="en-US" altLang="zh-CN" sz="1400" b="0" kern="1200" dirty="0">
                          <a:solidFill>
                            <a:schemeClr val="dk1"/>
                          </a:solidFill>
                          <a:latin typeface="Arial" panose="020B0604020202020204" pitchFamily="34" charset="0"/>
                          <a:ea typeface="+mn-ea"/>
                          <a:cs typeface="Arial" panose="020B0604020202020204" pitchFamily="34" charset="0"/>
                        </a:rPr>
                        <a:t>Reached</a:t>
                      </a:r>
                      <a:endParaRPr lang="zh-CN" altLang="en-US" sz="1400" b="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rgbClr val="0000FF"/>
                          </a:solidFill>
                          <a:latin typeface="Arial" panose="020B0604020202020204" pitchFamily="34" charset="0"/>
                          <a:ea typeface="+mn-ea"/>
                          <a:cs typeface="Arial" panose="020B0604020202020204" pitchFamily="34" charset="0"/>
                        </a:rPr>
                        <a:t>0.05</a:t>
                      </a:r>
                      <a:r>
                        <a:rPr lang="en-US" altLang="zh-CN" sz="1400" b="0" kern="1200" dirty="0" smtClean="0">
                          <a:solidFill>
                            <a:srgbClr val="0000FF"/>
                          </a:solidFill>
                          <a:latin typeface="Arial" panose="020B0604020202020204" pitchFamily="34" charset="0"/>
                          <a:ea typeface="+mn-ea"/>
                          <a:cs typeface="Arial" panose="020B0604020202020204" pitchFamily="34" charset="0"/>
                        </a:rPr>
                        <a:t>%@30Gs</a:t>
                      </a:r>
                      <a:r>
                        <a:rPr lang="en-US" altLang="zh-CN" sz="1400" b="0" u="none" kern="1200" baseline="0" dirty="0" smtClean="0">
                          <a:solidFill>
                            <a:srgbClr val="0000FF"/>
                          </a:solidFill>
                          <a:latin typeface="Arial" panose="020B0604020202020204" pitchFamily="34" charset="0"/>
                          <a:ea typeface="+mn-ea"/>
                          <a:cs typeface="Arial" panose="020B0604020202020204" pitchFamily="34" charset="0"/>
                        </a:rPr>
                        <a:t>(for sub-scale CT magnet)</a:t>
                      </a:r>
                      <a:endParaRPr lang="zh-CN" altLang="en-US" sz="1400" b="0" kern="1200" dirty="0" smtClean="0">
                        <a:solidFill>
                          <a:srgbClr val="0000FF"/>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2290025441"/>
                  </a:ext>
                </a:extLst>
              </a:tr>
              <a:tr h="425884">
                <a:tc row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400" b="0" kern="1200" dirty="0">
                          <a:latin typeface="Arial" panose="020B0604020202020204" pitchFamily="34" charset="0"/>
                          <a:ea typeface="黑体" panose="02010609060101010101" pitchFamily="49" charset="-122"/>
                          <a:cs typeface="Arial" panose="020B0604020202020204" pitchFamily="34" charset="0"/>
                        </a:rPr>
                        <a:t>Sub-task2</a:t>
                      </a:r>
                    </a:p>
                  </a:txBody>
                  <a:tcPr anchor="ctr"/>
                </a:tc>
                <a:tc rowSpan="2">
                  <a:txBody>
                    <a:bodyPr/>
                    <a:lstStyle/>
                    <a:p>
                      <a:pPr marL="0" algn="l" defTabSz="914400" rtl="0" eaLnBrk="1" latinLnBrk="0" hangingPunct="1">
                        <a:spcAft>
                          <a:spcPts val="0"/>
                        </a:spcAft>
                      </a:pPr>
                      <a:r>
                        <a:rPr lang="en-US" altLang="zh-CN" sz="1400" b="0" kern="1200" dirty="0">
                          <a:solidFill>
                            <a:schemeClr val="dk1"/>
                          </a:solidFill>
                          <a:latin typeface="Arial" panose="020B0604020202020204" pitchFamily="34" charset="0"/>
                          <a:ea typeface="+mn-ea"/>
                          <a:cs typeface="Arial" panose="020B0604020202020204" pitchFamily="34" charset="0"/>
                        </a:rPr>
                        <a:t>Vacuum</a:t>
                      </a:r>
                      <a:r>
                        <a:rPr lang="en-US" altLang="zh-CN" sz="1400" b="0" kern="1200" baseline="0" dirty="0">
                          <a:solidFill>
                            <a:schemeClr val="dk1"/>
                          </a:solidFill>
                          <a:latin typeface="Arial" panose="020B0604020202020204" pitchFamily="34" charset="0"/>
                          <a:ea typeface="+mn-ea"/>
                          <a:cs typeface="Arial" panose="020B0604020202020204" pitchFamily="34" charset="0"/>
                        </a:rPr>
                        <a:t> pipe</a:t>
                      </a:r>
                      <a:endParaRPr lang="zh-CN" sz="1400" b="0" kern="1200" dirty="0">
                        <a:solidFill>
                          <a:schemeClr val="dk1"/>
                        </a:solidFill>
                        <a:latin typeface="Arial" panose="020B0604020202020204" pitchFamily="34" charset="0"/>
                        <a:ea typeface="+mn-ea"/>
                        <a:cs typeface="Arial" panose="020B0604020202020204" pitchFamily="34" charset="0"/>
                      </a:endParaRPr>
                    </a:p>
                  </a:txBody>
                  <a:tcPr marL="32604" marR="32604" marT="0" marB="0" anchor="ctr"/>
                </a:tc>
                <a:tc>
                  <a:txBody>
                    <a:bodyPr/>
                    <a:lstStyle/>
                    <a:p>
                      <a:pPr marL="0" algn="l" defTabSz="914400" rtl="0" eaLnBrk="1" latinLnBrk="0" hangingPunct="1">
                        <a:spcAft>
                          <a:spcPts val="0"/>
                        </a:spcAft>
                      </a:pPr>
                      <a:r>
                        <a:rPr lang="en-US" sz="1400" b="0" kern="1200" dirty="0">
                          <a:solidFill>
                            <a:srgbClr val="FF0000"/>
                          </a:solidFill>
                          <a:latin typeface="Arial" panose="020B0604020202020204" pitchFamily="34" charset="0"/>
                          <a:ea typeface="+mn-ea"/>
                          <a:cs typeface="Arial" panose="020B0604020202020204" pitchFamily="34" charset="0"/>
                        </a:rPr>
                        <a:t>3×10</a:t>
                      </a:r>
                      <a:r>
                        <a:rPr lang="en-US" sz="1400" b="0" kern="1200" baseline="30000" dirty="0">
                          <a:solidFill>
                            <a:srgbClr val="FF0000"/>
                          </a:solidFill>
                          <a:latin typeface="Arial" panose="020B0604020202020204" pitchFamily="34" charset="0"/>
                          <a:ea typeface="+mn-ea"/>
                          <a:cs typeface="Arial" panose="020B0604020202020204" pitchFamily="34" charset="0"/>
                        </a:rPr>
                        <a:t>-10</a:t>
                      </a:r>
                      <a:r>
                        <a:rPr lang="en-US" sz="1400" b="0" kern="1200" dirty="0">
                          <a:solidFill>
                            <a:srgbClr val="FF0000"/>
                          </a:solidFill>
                          <a:latin typeface="Arial" panose="020B0604020202020204" pitchFamily="34" charset="0"/>
                          <a:ea typeface="+mn-ea"/>
                          <a:cs typeface="Arial" panose="020B0604020202020204" pitchFamily="34" charset="0"/>
                        </a:rPr>
                        <a:t>Torr</a:t>
                      </a:r>
                      <a:endParaRPr lang="zh-CN" sz="1400" b="0" kern="1200" dirty="0">
                        <a:solidFill>
                          <a:srgbClr val="FF0000"/>
                        </a:solidFill>
                        <a:latin typeface="Arial" panose="020B0604020202020204" pitchFamily="34" charset="0"/>
                        <a:ea typeface="+mn-ea"/>
                        <a:cs typeface="Arial" panose="020B0604020202020204" pitchFamily="34" charset="0"/>
                      </a:endParaRPr>
                    </a:p>
                  </a:txBody>
                  <a:tcPr marL="32604" marR="32604"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tx1"/>
                          </a:solidFill>
                          <a:latin typeface="Arial" panose="020B0604020202020204" pitchFamily="34" charset="0"/>
                          <a:ea typeface="+mn-ea"/>
                          <a:cs typeface="Arial" panose="020B0604020202020204" pitchFamily="34" charset="0"/>
                        </a:rPr>
                        <a:t>2×10</a:t>
                      </a:r>
                      <a:r>
                        <a:rPr lang="en-US" altLang="zh-CN" sz="1400" b="0" kern="1200" baseline="30000" dirty="0">
                          <a:solidFill>
                            <a:schemeClr val="tx1"/>
                          </a:solidFill>
                          <a:latin typeface="Arial" panose="020B0604020202020204" pitchFamily="34" charset="0"/>
                          <a:ea typeface="+mn-ea"/>
                          <a:cs typeface="Arial" panose="020B0604020202020204" pitchFamily="34" charset="0"/>
                        </a:rPr>
                        <a:t>-10</a:t>
                      </a:r>
                      <a:r>
                        <a:rPr lang="en-US" altLang="zh-CN" sz="1400" b="0" kern="1200" dirty="0">
                          <a:solidFill>
                            <a:schemeClr val="tx1"/>
                          </a:solidFill>
                          <a:latin typeface="Arial" panose="020B0604020202020204" pitchFamily="34" charset="0"/>
                          <a:ea typeface="+mn-ea"/>
                          <a:cs typeface="Arial" panose="020B0604020202020204" pitchFamily="34" charset="0"/>
                        </a:rPr>
                        <a:t>Torr</a:t>
                      </a:r>
                      <a:endParaRPr lang="zh-CN" altLang="zh-CN" sz="1400" b="0" kern="1200" dirty="0">
                        <a:solidFill>
                          <a:schemeClr val="tx1"/>
                        </a:solidFill>
                        <a:latin typeface="Arial" panose="020B0604020202020204" pitchFamily="34" charset="0"/>
                        <a:ea typeface="+mn-ea"/>
                        <a:cs typeface="Arial" panose="020B0604020202020204" pitchFamily="34" charset="0"/>
                      </a:endParaRPr>
                    </a:p>
                    <a:p>
                      <a:pPr marL="0" algn="l" defTabSz="914400" rtl="0" eaLnBrk="1" latinLnBrk="0" hangingPunct="1"/>
                      <a:endParaRPr lang="zh-CN" altLang="en-US" sz="1400" b="0"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rgbClr val="0000FF"/>
                          </a:solidFill>
                          <a:latin typeface="Arial" panose="020B0604020202020204" pitchFamily="34" charset="0"/>
                          <a:ea typeface="+mn-ea"/>
                          <a:cs typeface="Arial" panose="020B0604020202020204" pitchFamily="34" charset="0"/>
                        </a:rPr>
                        <a:t>2.5×10</a:t>
                      </a:r>
                      <a:r>
                        <a:rPr lang="en-US" altLang="zh-CN" sz="1400" b="0" kern="1200" baseline="30000" dirty="0">
                          <a:solidFill>
                            <a:srgbClr val="0000FF"/>
                          </a:solidFill>
                          <a:latin typeface="Arial" panose="020B0604020202020204" pitchFamily="34" charset="0"/>
                          <a:ea typeface="+mn-ea"/>
                          <a:cs typeface="Arial" panose="020B0604020202020204" pitchFamily="34" charset="0"/>
                        </a:rPr>
                        <a:t>-10</a:t>
                      </a:r>
                      <a:r>
                        <a:rPr lang="en-US" altLang="zh-CN" sz="1400" b="0" kern="1200" dirty="0">
                          <a:solidFill>
                            <a:srgbClr val="0000FF"/>
                          </a:solidFill>
                          <a:latin typeface="Arial" panose="020B0604020202020204" pitchFamily="34" charset="0"/>
                          <a:ea typeface="+mn-ea"/>
                          <a:cs typeface="Arial" panose="020B0604020202020204" pitchFamily="34" charset="0"/>
                        </a:rPr>
                        <a:t>Torr</a:t>
                      </a:r>
                      <a:endParaRPr lang="zh-CN" altLang="zh-CN" sz="1400" b="0" kern="1200" dirty="0">
                        <a:solidFill>
                          <a:srgbClr val="0000FF"/>
                        </a:solidFill>
                        <a:latin typeface="Arial" panose="020B0604020202020204" pitchFamily="34" charset="0"/>
                        <a:ea typeface="+mn-ea"/>
                        <a:cs typeface="Arial" panose="020B0604020202020204" pitchFamily="34" charset="0"/>
                      </a:endParaRPr>
                    </a:p>
                    <a:p>
                      <a:pPr marL="0" algn="l" defTabSz="914400" rtl="0" eaLnBrk="1" latinLnBrk="0" hangingPunct="1"/>
                      <a:endParaRPr lang="zh-CN" altLang="en-US" sz="1400" b="0" kern="1200" dirty="0">
                        <a:solidFill>
                          <a:srgbClr val="0000FF"/>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621691344"/>
                  </a:ext>
                </a:extLst>
              </a:tr>
              <a:tr h="425884">
                <a:tc vMerge="1">
                  <a:txBody>
                    <a:bodyPr/>
                    <a:lstStyle/>
                    <a:p>
                      <a:endParaRPr lang="zh-CN" altLang="en-US" dirty="0"/>
                    </a:p>
                  </a:txBody>
                  <a:tcPr anchor="ctr"/>
                </a:tc>
                <a:tc vMerge="1">
                  <a:txBody>
                    <a:bodyPr/>
                    <a:lstStyle/>
                    <a:p>
                      <a:pPr marL="0" algn="l" defTabSz="914400" rtl="0" eaLnBrk="1" latinLnBrk="0" hangingPunct="1">
                        <a:spcAft>
                          <a:spcPts val="0"/>
                        </a:spcAft>
                      </a:pPr>
                      <a:endParaRPr lang="zh-CN" sz="1800" b="0" kern="1200" dirty="0">
                        <a:solidFill>
                          <a:schemeClr val="dk1"/>
                        </a:solidFill>
                        <a:latin typeface="Arial" panose="020B0604020202020204" pitchFamily="34" charset="0"/>
                        <a:ea typeface="+mn-ea"/>
                        <a:cs typeface="Arial" panose="020B0604020202020204" pitchFamily="34" charset="0"/>
                      </a:endParaRPr>
                    </a:p>
                  </a:txBody>
                  <a:tcPr marL="32604" marR="32604" marT="0" marB="0" anchor="ctr"/>
                </a:tc>
                <a:tc>
                  <a:txBody>
                    <a:bodyPr/>
                    <a:lstStyle/>
                    <a:p>
                      <a:pPr marL="0" algn="l" defTabSz="914400" rtl="0" eaLnBrk="1" latinLnBrk="0" hangingPunct="1">
                        <a:spcAft>
                          <a:spcPts val="0"/>
                        </a:spcAft>
                      </a:pPr>
                      <a:r>
                        <a:rPr lang="en-US" altLang="zh-CN" sz="1400" b="0" kern="1200" dirty="0">
                          <a:solidFill>
                            <a:srgbClr val="FF0000"/>
                          </a:solidFill>
                          <a:latin typeface="Arial" panose="020B0604020202020204" pitchFamily="34" charset="0"/>
                          <a:ea typeface="+mn-ea"/>
                          <a:cs typeface="Arial" panose="020B0604020202020204" pitchFamily="34" charset="0"/>
                        </a:rPr>
                        <a:t>Leak</a:t>
                      </a:r>
                      <a:r>
                        <a:rPr lang="en-US" altLang="zh-CN" sz="1400" b="0" kern="1200" baseline="0" dirty="0">
                          <a:solidFill>
                            <a:srgbClr val="FF0000"/>
                          </a:solidFill>
                          <a:latin typeface="Arial" panose="020B0604020202020204" pitchFamily="34" charset="0"/>
                          <a:ea typeface="+mn-ea"/>
                          <a:cs typeface="Arial" panose="020B0604020202020204" pitchFamily="34" charset="0"/>
                        </a:rPr>
                        <a:t> rate</a:t>
                      </a:r>
                      <a:r>
                        <a:rPr lang="zh-CN" altLang="en-US" sz="1400" b="0" kern="1200" dirty="0">
                          <a:solidFill>
                            <a:srgbClr val="FF0000"/>
                          </a:solidFill>
                          <a:latin typeface="Arial" panose="020B0604020202020204" pitchFamily="34" charset="0"/>
                          <a:ea typeface="+mn-ea"/>
                          <a:cs typeface="Arial" panose="020B0604020202020204" pitchFamily="34" charset="0"/>
                        </a:rPr>
                        <a:t>：</a:t>
                      </a:r>
                      <a:r>
                        <a:rPr lang="en-US" sz="1400" b="0" kern="1200" dirty="0">
                          <a:solidFill>
                            <a:srgbClr val="FF0000"/>
                          </a:solidFill>
                          <a:latin typeface="Arial" panose="020B0604020202020204" pitchFamily="34" charset="0"/>
                          <a:ea typeface="+mn-ea"/>
                          <a:cs typeface="Arial" panose="020B0604020202020204" pitchFamily="34" charset="0"/>
                        </a:rPr>
                        <a:t>3×10</a:t>
                      </a:r>
                      <a:r>
                        <a:rPr lang="en-US" sz="1400" b="0" kern="1200" baseline="30000" dirty="0">
                          <a:solidFill>
                            <a:srgbClr val="FF0000"/>
                          </a:solidFill>
                          <a:latin typeface="Arial" panose="020B0604020202020204" pitchFamily="34" charset="0"/>
                          <a:ea typeface="+mn-ea"/>
                          <a:cs typeface="Arial" panose="020B0604020202020204" pitchFamily="34" charset="0"/>
                        </a:rPr>
                        <a:t>-10</a:t>
                      </a:r>
                      <a:r>
                        <a:rPr lang="en-US" sz="1400" b="0" kern="1200" dirty="0">
                          <a:solidFill>
                            <a:srgbClr val="FF0000"/>
                          </a:solidFill>
                          <a:latin typeface="Arial" panose="020B0604020202020204" pitchFamily="34" charset="0"/>
                          <a:ea typeface="+mn-ea"/>
                          <a:cs typeface="Arial" panose="020B0604020202020204" pitchFamily="34" charset="0"/>
                        </a:rPr>
                        <a:t> </a:t>
                      </a:r>
                      <a:r>
                        <a:rPr lang="en-US" sz="1400" b="0" kern="1200" dirty="0" err="1">
                          <a:solidFill>
                            <a:srgbClr val="FF0000"/>
                          </a:solidFill>
                          <a:latin typeface="Arial" panose="020B0604020202020204" pitchFamily="34" charset="0"/>
                          <a:ea typeface="+mn-ea"/>
                          <a:cs typeface="Arial" panose="020B0604020202020204" pitchFamily="34" charset="0"/>
                        </a:rPr>
                        <a:t>Torr.L</a:t>
                      </a:r>
                      <a:r>
                        <a:rPr lang="en-US" sz="1400" b="0" kern="1200" dirty="0">
                          <a:solidFill>
                            <a:srgbClr val="FF0000"/>
                          </a:solidFill>
                          <a:latin typeface="Arial" panose="020B0604020202020204" pitchFamily="34" charset="0"/>
                          <a:ea typeface="+mn-ea"/>
                          <a:cs typeface="Arial" panose="020B0604020202020204" pitchFamily="34" charset="0"/>
                        </a:rPr>
                        <a:t>/s</a:t>
                      </a:r>
                      <a:endParaRPr lang="zh-CN" sz="1400" b="0" kern="1200" dirty="0">
                        <a:solidFill>
                          <a:srgbClr val="FF0000"/>
                        </a:solidFill>
                        <a:latin typeface="Arial" panose="020B0604020202020204" pitchFamily="34" charset="0"/>
                        <a:ea typeface="+mn-ea"/>
                        <a:cs typeface="Arial" panose="020B0604020202020204" pitchFamily="34" charset="0"/>
                      </a:endParaRPr>
                    </a:p>
                  </a:txBody>
                  <a:tcPr marL="32604" marR="32604"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dk1"/>
                          </a:solidFill>
                          <a:latin typeface="Arial" panose="020B0604020202020204" pitchFamily="34" charset="0"/>
                          <a:ea typeface="+mn-ea"/>
                          <a:cs typeface="Arial" panose="020B0604020202020204" pitchFamily="34" charset="0"/>
                        </a:rPr>
                        <a:t>3</a:t>
                      </a:r>
                      <a:r>
                        <a:rPr lang="en-US" altLang="zh-CN" sz="1400" b="0" kern="1200" dirty="0">
                          <a:solidFill>
                            <a:schemeClr val="dk1"/>
                          </a:solidFill>
                          <a:latin typeface="Arial" panose="020B0604020202020204" pitchFamily="34" charset="0"/>
                          <a:ea typeface="+mn-ea"/>
                          <a:cs typeface="Arial" panose="020B0604020202020204" pitchFamily="34" charset="0"/>
                          <a:sym typeface="Symbol" panose="05050102010706020507" pitchFamily="18" charset="2"/>
                        </a:rPr>
                        <a:t></a:t>
                      </a:r>
                      <a:r>
                        <a:rPr lang="en-US" altLang="zh-CN" sz="1400" b="0" kern="1200" dirty="0">
                          <a:solidFill>
                            <a:schemeClr val="dk1"/>
                          </a:solidFill>
                          <a:latin typeface="Arial" panose="020B0604020202020204" pitchFamily="34" charset="0"/>
                          <a:ea typeface="+mn-ea"/>
                          <a:cs typeface="Arial" panose="020B0604020202020204" pitchFamily="34" charset="0"/>
                        </a:rPr>
                        <a:t>10</a:t>
                      </a:r>
                      <a:r>
                        <a:rPr lang="en-US" altLang="zh-CN" sz="1400" b="0" kern="1200" baseline="30000" dirty="0">
                          <a:solidFill>
                            <a:schemeClr val="dk1"/>
                          </a:solidFill>
                          <a:latin typeface="Arial" panose="020B0604020202020204" pitchFamily="34" charset="0"/>
                          <a:ea typeface="+mn-ea"/>
                          <a:cs typeface="Arial" panose="020B0604020202020204" pitchFamily="34" charset="0"/>
                        </a:rPr>
                        <a:t>-10</a:t>
                      </a:r>
                      <a:r>
                        <a:rPr lang="en-US" altLang="zh-CN" sz="1400" b="0" kern="1200" dirty="0">
                          <a:solidFill>
                            <a:schemeClr val="dk1"/>
                          </a:solidFill>
                          <a:latin typeface="Arial" panose="020B0604020202020204" pitchFamily="34" charset="0"/>
                          <a:ea typeface="+mn-ea"/>
                          <a:cs typeface="Arial" panose="020B0604020202020204" pitchFamily="34" charset="0"/>
                        </a:rPr>
                        <a:t>Torr</a:t>
                      </a:r>
                      <a:r>
                        <a:rPr lang="en-US" altLang="zh-CN" sz="1400" b="0" kern="1200" dirty="0">
                          <a:solidFill>
                            <a:schemeClr val="dk1"/>
                          </a:solidFill>
                          <a:latin typeface="Arial" panose="020B0604020202020204" pitchFamily="34" charset="0"/>
                          <a:ea typeface="+mn-ea"/>
                          <a:cs typeface="Arial" panose="020B0604020202020204" pitchFamily="34" charset="0"/>
                          <a:sym typeface="Symbol" panose="05050102010706020507" pitchFamily="18" charset="2"/>
                        </a:rPr>
                        <a:t>L/s</a:t>
                      </a:r>
                      <a:endParaRPr lang="zh-CN" altLang="en-US" sz="1400" b="0"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rgbClr val="0000FF"/>
                          </a:solidFill>
                          <a:latin typeface="Arial" panose="020B0604020202020204" pitchFamily="34" charset="0"/>
                          <a:ea typeface="+mn-ea"/>
                          <a:cs typeface="Arial" panose="020B0604020202020204" pitchFamily="34" charset="0"/>
                        </a:rPr>
                        <a:t>3×10</a:t>
                      </a:r>
                      <a:r>
                        <a:rPr lang="en-US" altLang="zh-CN" sz="1400" b="0" kern="1200" baseline="30000" dirty="0">
                          <a:solidFill>
                            <a:srgbClr val="0000FF"/>
                          </a:solidFill>
                          <a:latin typeface="Arial" panose="020B0604020202020204" pitchFamily="34" charset="0"/>
                          <a:ea typeface="+mn-ea"/>
                          <a:cs typeface="Arial" panose="020B0604020202020204" pitchFamily="34" charset="0"/>
                        </a:rPr>
                        <a:t>-10</a:t>
                      </a:r>
                      <a:r>
                        <a:rPr lang="en-US" altLang="zh-CN" sz="1400" b="0" kern="1200" dirty="0">
                          <a:solidFill>
                            <a:srgbClr val="0000FF"/>
                          </a:solidFill>
                          <a:latin typeface="Arial" panose="020B0604020202020204" pitchFamily="34" charset="0"/>
                          <a:ea typeface="+mn-ea"/>
                          <a:cs typeface="Arial" panose="020B0604020202020204" pitchFamily="34" charset="0"/>
                        </a:rPr>
                        <a:t> </a:t>
                      </a:r>
                      <a:r>
                        <a:rPr lang="en-US" altLang="zh-CN" sz="1400" b="0" kern="1200" dirty="0" err="1">
                          <a:solidFill>
                            <a:srgbClr val="0000FF"/>
                          </a:solidFill>
                          <a:latin typeface="Arial" panose="020B0604020202020204" pitchFamily="34" charset="0"/>
                          <a:ea typeface="+mn-ea"/>
                          <a:cs typeface="Arial" panose="020B0604020202020204" pitchFamily="34" charset="0"/>
                        </a:rPr>
                        <a:t>Torr.L</a:t>
                      </a:r>
                      <a:r>
                        <a:rPr lang="en-US" altLang="zh-CN" sz="1400" b="0" kern="1200" dirty="0">
                          <a:solidFill>
                            <a:srgbClr val="0000FF"/>
                          </a:solidFill>
                          <a:latin typeface="Arial" panose="020B0604020202020204" pitchFamily="34" charset="0"/>
                          <a:ea typeface="+mn-ea"/>
                          <a:cs typeface="Arial" panose="020B0604020202020204" pitchFamily="34" charset="0"/>
                        </a:rPr>
                        <a:t>/s</a:t>
                      </a:r>
                      <a:endParaRPr lang="zh-CN" altLang="en-US" sz="1400" b="0" kern="1200" dirty="0">
                        <a:solidFill>
                          <a:srgbClr val="0000FF"/>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336003590"/>
                  </a:ext>
                </a:extLst>
              </a:tr>
              <a:tr h="425884">
                <a:tc vMerge="1">
                  <a:txBody>
                    <a:bodyPr/>
                    <a:lstStyle/>
                    <a:p>
                      <a:endParaRPr lang="zh-CN" alt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Arial" panose="020B0604020202020204" pitchFamily="34" charset="0"/>
                          <a:ea typeface="+mn-ea"/>
                          <a:cs typeface="Arial" panose="020B0604020202020204" pitchFamily="34" charset="0"/>
                        </a:rPr>
                        <a:t>RF</a:t>
                      </a:r>
                      <a:r>
                        <a:rPr lang="en-US" altLang="zh-CN" sz="1400" b="0" kern="1200" dirty="0">
                          <a:solidFill>
                            <a:schemeClr val="dk1"/>
                          </a:solidFill>
                          <a:latin typeface="Arial" panose="020B0604020202020204" pitchFamily="34" charset="0"/>
                          <a:ea typeface="+mn-ea"/>
                          <a:cs typeface="Arial" panose="020B0604020202020204" pitchFamily="34" charset="0"/>
                        </a:rPr>
                        <a:t> shielding bellow</a:t>
                      </a:r>
                      <a:endParaRPr lang="zh-CN" sz="1400" b="0" kern="1200" dirty="0">
                        <a:solidFill>
                          <a:schemeClr val="dk1"/>
                        </a:solidFill>
                        <a:latin typeface="Arial" panose="020B0604020202020204" pitchFamily="34" charset="0"/>
                        <a:ea typeface="+mn-ea"/>
                        <a:cs typeface="Arial" panose="020B0604020202020204" pitchFamily="34" charset="0"/>
                      </a:endParaRPr>
                    </a:p>
                  </a:txBody>
                  <a:tcPr marL="32604" marR="32604" marT="0" marB="0" anchor="ctr"/>
                </a:tc>
                <a:tc>
                  <a:txBody>
                    <a:bodyPr/>
                    <a:lstStyle/>
                    <a:p>
                      <a:pPr marL="0" algn="l" defTabSz="914400" rtl="0" eaLnBrk="1" latinLnBrk="0" hangingPunct="1">
                        <a:spcAft>
                          <a:spcPts val="0"/>
                        </a:spcAft>
                      </a:pPr>
                      <a:r>
                        <a:rPr lang="en-US" altLang="zh-CN" sz="1400" b="0" kern="1200" dirty="0">
                          <a:solidFill>
                            <a:srgbClr val="FF0000"/>
                          </a:solidFill>
                          <a:latin typeface="Arial" panose="020B0604020202020204" pitchFamily="34" charset="0"/>
                          <a:ea typeface="+mn-ea"/>
                          <a:cs typeface="Arial" panose="020B0604020202020204" pitchFamily="34" charset="0"/>
                        </a:rPr>
                        <a:t>Finger</a:t>
                      </a:r>
                      <a:r>
                        <a:rPr lang="en-US" altLang="zh-CN" sz="1400" b="0" kern="1200" baseline="0" dirty="0">
                          <a:solidFill>
                            <a:srgbClr val="FF0000"/>
                          </a:solidFill>
                          <a:latin typeface="Arial" panose="020B0604020202020204" pitchFamily="34" charset="0"/>
                          <a:ea typeface="+mn-ea"/>
                          <a:cs typeface="Arial" panose="020B0604020202020204" pitchFamily="34" charset="0"/>
                        </a:rPr>
                        <a:t> contact force</a:t>
                      </a:r>
                      <a:r>
                        <a:rPr lang="zh-CN" sz="1400" b="0" kern="1200" dirty="0">
                          <a:solidFill>
                            <a:srgbClr val="FF0000"/>
                          </a:solidFill>
                          <a:latin typeface="Arial" panose="020B0604020202020204" pitchFamily="34" charset="0"/>
                          <a:ea typeface="+mn-ea"/>
                          <a:cs typeface="Arial" panose="020B0604020202020204" pitchFamily="34" charset="0"/>
                        </a:rPr>
                        <a:t>：</a:t>
                      </a:r>
                      <a:r>
                        <a:rPr lang="en-US" sz="1400" b="0" kern="1200" dirty="0">
                          <a:solidFill>
                            <a:srgbClr val="FF0000"/>
                          </a:solidFill>
                          <a:latin typeface="Arial" panose="020B0604020202020204" pitchFamily="34" charset="0"/>
                          <a:ea typeface="+mn-ea"/>
                          <a:cs typeface="Arial" panose="020B0604020202020204" pitchFamily="34" charset="0"/>
                        </a:rPr>
                        <a:t>125</a:t>
                      </a:r>
                      <a:r>
                        <a:rPr lang="en-US" sz="1400" b="0" kern="1200" dirty="0">
                          <a:solidFill>
                            <a:srgbClr val="FF0000"/>
                          </a:solidFill>
                          <a:latin typeface="Arial" panose="020B0604020202020204" pitchFamily="34" charset="0"/>
                          <a:ea typeface="+mn-ea"/>
                          <a:cs typeface="Arial" panose="020B0604020202020204" pitchFamily="34" charset="0"/>
                          <a:sym typeface="Symbol" panose="05050102010706020507" pitchFamily="18" charset="2"/>
                        </a:rPr>
                        <a:t></a:t>
                      </a:r>
                      <a:r>
                        <a:rPr lang="en-US" sz="1400" b="0" kern="1200" dirty="0">
                          <a:solidFill>
                            <a:srgbClr val="FF0000"/>
                          </a:solidFill>
                          <a:latin typeface="Arial" panose="020B0604020202020204" pitchFamily="34" charset="0"/>
                          <a:ea typeface="+mn-ea"/>
                          <a:cs typeface="Arial" panose="020B0604020202020204" pitchFamily="34" charset="0"/>
                        </a:rPr>
                        <a:t>30g</a:t>
                      </a:r>
                      <a:endParaRPr lang="zh-CN" sz="1400" b="0" kern="1200" dirty="0">
                        <a:solidFill>
                          <a:srgbClr val="FF0000"/>
                        </a:solidFill>
                        <a:latin typeface="Arial" panose="020B0604020202020204" pitchFamily="34" charset="0"/>
                        <a:ea typeface="+mn-ea"/>
                        <a:cs typeface="Arial" panose="020B0604020202020204" pitchFamily="34" charset="0"/>
                      </a:endParaRPr>
                    </a:p>
                  </a:txBody>
                  <a:tcPr marL="32604" marR="32604"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dk1"/>
                          </a:solidFill>
                          <a:latin typeface="Arial" panose="020B0604020202020204" pitchFamily="34" charset="0"/>
                          <a:ea typeface="+mn-ea"/>
                          <a:cs typeface="Arial" panose="020B0604020202020204" pitchFamily="34" charset="0"/>
                        </a:rPr>
                        <a:t>125</a:t>
                      </a:r>
                      <a:r>
                        <a:rPr lang="en-US" altLang="zh-CN" sz="1400" b="0" kern="1200" dirty="0">
                          <a:solidFill>
                            <a:schemeClr val="dk1"/>
                          </a:solidFill>
                          <a:latin typeface="Arial" panose="020B0604020202020204" pitchFamily="34" charset="0"/>
                          <a:ea typeface="+mn-ea"/>
                          <a:cs typeface="Arial" panose="020B0604020202020204" pitchFamily="34" charset="0"/>
                          <a:sym typeface="Symbol" panose="05050102010706020507" pitchFamily="18" charset="2"/>
                        </a:rPr>
                        <a:t></a:t>
                      </a:r>
                      <a:r>
                        <a:rPr lang="en-US" altLang="zh-CN" sz="1400" b="0" kern="1200" dirty="0">
                          <a:solidFill>
                            <a:schemeClr val="dk1"/>
                          </a:solidFill>
                          <a:latin typeface="Arial" panose="020B0604020202020204" pitchFamily="34" charset="0"/>
                          <a:ea typeface="+mn-ea"/>
                          <a:cs typeface="Arial" panose="020B0604020202020204" pitchFamily="34" charset="0"/>
                        </a:rPr>
                        <a:t>25g</a:t>
                      </a:r>
                      <a:endParaRPr lang="zh-CN" altLang="zh-CN" sz="1400" b="0" kern="1200" dirty="0">
                        <a:solidFill>
                          <a:schemeClr val="dk1"/>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rgbClr val="0000FF"/>
                          </a:solidFill>
                          <a:latin typeface="Arial" panose="020B0604020202020204" pitchFamily="34" charset="0"/>
                          <a:ea typeface="+mn-ea"/>
                          <a:cs typeface="Arial" panose="020B0604020202020204" pitchFamily="34" charset="0"/>
                        </a:rPr>
                        <a:t>125</a:t>
                      </a:r>
                      <a:r>
                        <a:rPr lang="en-US" altLang="zh-CN" sz="1400" b="0" kern="1200" dirty="0">
                          <a:solidFill>
                            <a:srgbClr val="0000FF"/>
                          </a:solidFill>
                          <a:latin typeface="Arial" panose="020B0604020202020204" pitchFamily="34" charset="0"/>
                          <a:ea typeface="+mn-ea"/>
                          <a:cs typeface="Arial" panose="020B0604020202020204" pitchFamily="34" charset="0"/>
                          <a:sym typeface="Symbol" panose="05050102010706020507" pitchFamily="18" charset="2"/>
                        </a:rPr>
                        <a:t></a:t>
                      </a:r>
                      <a:r>
                        <a:rPr lang="en-US" altLang="zh-CN" sz="1400" b="0" kern="1200" dirty="0">
                          <a:solidFill>
                            <a:srgbClr val="0000FF"/>
                          </a:solidFill>
                          <a:latin typeface="Arial" panose="020B0604020202020204" pitchFamily="34" charset="0"/>
                          <a:ea typeface="+mn-ea"/>
                          <a:cs typeface="Arial" panose="020B0604020202020204" pitchFamily="34" charset="0"/>
                        </a:rPr>
                        <a:t>5g</a:t>
                      </a:r>
                      <a:endParaRPr lang="zh-CN" altLang="zh-CN" sz="1400" b="0" kern="1200" dirty="0">
                        <a:solidFill>
                          <a:srgbClr val="0000FF"/>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085206115"/>
                  </a:ext>
                </a:extLst>
              </a:tr>
              <a:tr h="425884">
                <a:tc row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400" b="0" kern="1200" dirty="0">
                          <a:latin typeface="Arial" panose="020B0604020202020204" pitchFamily="34" charset="0"/>
                          <a:ea typeface="黑体" panose="02010609060101010101" pitchFamily="49" charset="-122"/>
                          <a:cs typeface="Arial" panose="020B0604020202020204" pitchFamily="34" charset="0"/>
                        </a:rPr>
                        <a:t>Sub-task3</a:t>
                      </a:r>
                    </a:p>
                  </a:txBody>
                  <a:tcPr anchor="ctr"/>
                </a:tc>
                <a:tc>
                  <a:txBody>
                    <a:bodyPr/>
                    <a:lstStyle/>
                    <a:p>
                      <a:pPr marL="0" algn="l" defTabSz="914400" rtl="0" eaLnBrk="1" latinLnBrk="0" hangingPunct="1"/>
                      <a:r>
                        <a:rPr lang="en-US" altLang="zh-CN" sz="1400" b="0" kern="1200" dirty="0">
                          <a:solidFill>
                            <a:schemeClr val="dk1"/>
                          </a:solidFill>
                          <a:latin typeface="Arial" panose="020B0604020202020204" pitchFamily="34" charset="0"/>
                          <a:ea typeface="+mn-ea"/>
                          <a:cs typeface="Arial" panose="020B0604020202020204" pitchFamily="34" charset="0"/>
                        </a:rPr>
                        <a:t>Electric field strength</a:t>
                      </a:r>
                      <a:endParaRPr lang="zh-CN" altLang="en-US" sz="1400" b="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algn="l" defTabSz="914400" rtl="0" eaLnBrk="1" latinLnBrk="0" hangingPunct="1"/>
                      <a:r>
                        <a:rPr lang="en-US" altLang="zh-CN" sz="1400" b="0" kern="1200" dirty="0">
                          <a:solidFill>
                            <a:srgbClr val="FF0000"/>
                          </a:solidFill>
                          <a:latin typeface="Arial" panose="020B0604020202020204" pitchFamily="34" charset="0"/>
                          <a:ea typeface="+mn-ea"/>
                          <a:cs typeface="Arial" panose="020B0604020202020204" pitchFamily="34" charset="0"/>
                        </a:rPr>
                        <a:t>2.0MV/m@±110kV (in</a:t>
                      </a:r>
                      <a:r>
                        <a:rPr lang="en-US" altLang="zh-CN" sz="1400" b="0" kern="1200" baseline="0" dirty="0">
                          <a:solidFill>
                            <a:srgbClr val="FF0000"/>
                          </a:solidFill>
                          <a:latin typeface="Arial" panose="020B0604020202020204" pitchFamily="34" charset="0"/>
                          <a:ea typeface="+mn-ea"/>
                          <a:cs typeface="Arial" panose="020B0604020202020204" pitchFamily="34" charset="0"/>
                        </a:rPr>
                        <a:t> design)</a:t>
                      </a:r>
                      <a:endParaRPr lang="zh-CN" altLang="en-US" sz="1400" b="0" kern="1200" dirty="0">
                        <a:solidFill>
                          <a:srgbClr val="FF0000"/>
                        </a:solidFill>
                        <a:latin typeface="Arial" panose="020B0604020202020204" pitchFamily="34" charset="0"/>
                        <a:ea typeface="+mn-ea"/>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dk1"/>
                          </a:solidFill>
                          <a:latin typeface="Arial" panose="020B0604020202020204" pitchFamily="34" charset="0"/>
                          <a:ea typeface="+mn-ea"/>
                          <a:cs typeface="Arial" panose="020B0604020202020204" pitchFamily="34" charset="0"/>
                        </a:rPr>
                        <a:t>Reached</a:t>
                      </a:r>
                      <a:endParaRPr lang="zh-CN" altLang="en-US" sz="1400" b="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algn="l" defTabSz="914400" rtl="0" eaLnBrk="1" latinLnBrk="0" hangingPunct="1"/>
                      <a:r>
                        <a:rPr lang="en-US" altLang="zh-CN" sz="1400" b="0" kern="1200" dirty="0" smtClean="0">
                          <a:solidFill>
                            <a:srgbClr val="0000FF"/>
                          </a:solidFill>
                          <a:latin typeface="Arial" panose="020B0604020202020204" pitchFamily="34" charset="0"/>
                          <a:ea typeface="+mn-ea"/>
                          <a:cs typeface="Arial" panose="020B0604020202020204" pitchFamily="34" charset="0"/>
                        </a:rPr>
                        <a:t>2.9MV/m@±110kV (in</a:t>
                      </a:r>
                      <a:r>
                        <a:rPr lang="en-US" altLang="zh-CN" sz="1400" b="0" kern="1200" baseline="0" dirty="0" smtClean="0">
                          <a:solidFill>
                            <a:srgbClr val="0000FF"/>
                          </a:solidFill>
                          <a:latin typeface="Arial" panose="020B0604020202020204" pitchFamily="34" charset="0"/>
                          <a:ea typeface="+mn-ea"/>
                          <a:cs typeface="Arial" panose="020B0604020202020204" pitchFamily="34" charset="0"/>
                        </a:rPr>
                        <a:t> design)</a:t>
                      </a:r>
                      <a:endParaRPr lang="zh-CN" altLang="en-US" sz="1400" b="0" kern="1200" dirty="0">
                        <a:solidFill>
                          <a:srgbClr val="0000FF"/>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385117753"/>
                  </a:ext>
                </a:extLst>
              </a:tr>
              <a:tr h="425884">
                <a:tc vMerge="1">
                  <a:txBody>
                    <a:bodyPr/>
                    <a:lstStyle/>
                    <a:p>
                      <a:endParaRPr lang="zh-CN" altLang="en-US" dirty="0"/>
                    </a:p>
                  </a:txBody>
                  <a:tcPr anchor="ctr"/>
                </a:tc>
                <a:tc>
                  <a:txBody>
                    <a:bodyPr/>
                    <a:lstStyle/>
                    <a:p>
                      <a:pPr marL="0" algn="l" defTabSz="914400" rtl="0" eaLnBrk="1" fontAlgn="ctr" latinLnBrk="0" hangingPunct="1"/>
                      <a:r>
                        <a:rPr lang="en-US" altLang="zh-CN" sz="1400" b="0" kern="1200" dirty="0">
                          <a:solidFill>
                            <a:schemeClr val="dk1"/>
                          </a:solidFill>
                          <a:latin typeface="Arial" panose="020B0604020202020204" pitchFamily="34" charset="0"/>
                          <a:ea typeface="+mn-ea"/>
                          <a:cs typeface="Arial" panose="020B0604020202020204" pitchFamily="34" charset="0"/>
                        </a:rPr>
                        <a:t>Good field region</a:t>
                      </a:r>
                      <a:endParaRPr lang="zh-CN" altLang="en-US" sz="1400" b="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400" b="0" kern="1200" dirty="0">
                          <a:solidFill>
                            <a:srgbClr val="FF0000"/>
                          </a:solidFill>
                          <a:latin typeface="Arial" panose="020B0604020202020204" pitchFamily="34" charset="0"/>
                          <a:ea typeface="+mn-ea"/>
                          <a:cs typeface="Arial" panose="020B0604020202020204" pitchFamily="34" charset="0"/>
                        </a:rPr>
                        <a:t> </a:t>
                      </a:r>
                      <a:r>
                        <a:rPr lang="en-US" altLang="zh-CN" sz="1400" b="0" kern="1200" dirty="0">
                          <a:solidFill>
                            <a:srgbClr val="FF0000"/>
                          </a:solidFill>
                          <a:latin typeface="Arial" panose="020B0604020202020204" pitchFamily="34" charset="0"/>
                          <a:ea typeface="+mn-ea"/>
                          <a:cs typeface="Arial" panose="020B0604020202020204" pitchFamily="34" charset="0"/>
                        </a:rPr>
                        <a:t>(1‰)10×10 mm</a:t>
                      </a:r>
                      <a:r>
                        <a:rPr lang="en-US" altLang="zh-CN" sz="1400" b="0" kern="1200" baseline="30000" dirty="0">
                          <a:solidFill>
                            <a:srgbClr val="FF0000"/>
                          </a:solidFill>
                          <a:latin typeface="Arial" panose="020B0604020202020204" pitchFamily="34" charset="0"/>
                          <a:ea typeface="+mn-ea"/>
                          <a:cs typeface="Arial" panose="020B0604020202020204" pitchFamily="34" charset="0"/>
                        </a:rPr>
                        <a:t>2</a:t>
                      </a:r>
                      <a:r>
                        <a:rPr lang="en-US" altLang="zh-CN" sz="1400" b="0" kern="1200" dirty="0">
                          <a:solidFill>
                            <a:srgbClr val="FF0000"/>
                          </a:solidFill>
                          <a:latin typeface="Arial" panose="020B0604020202020204" pitchFamily="34" charset="0"/>
                          <a:ea typeface="+mn-ea"/>
                          <a:cs typeface="Arial" panose="020B0604020202020204" pitchFamily="34" charset="0"/>
                        </a:rPr>
                        <a:t> (by simulation)</a:t>
                      </a:r>
                      <a:endParaRPr lang="zh-CN" altLang="en-US" sz="1400" b="0" kern="1200" dirty="0">
                        <a:solidFill>
                          <a:srgbClr val="FF0000"/>
                        </a:solidFill>
                        <a:latin typeface="Arial" panose="020B0604020202020204" pitchFamily="34" charset="0"/>
                        <a:ea typeface="+mn-ea"/>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dk1"/>
                          </a:solidFill>
                          <a:latin typeface="Arial" panose="020B0604020202020204" pitchFamily="34" charset="0"/>
                          <a:ea typeface="+mn-ea"/>
                          <a:cs typeface="Arial" panose="020B0604020202020204" pitchFamily="34" charset="0"/>
                        </a:rPr>
                        <a:t>Reached</a:t>
                      </a:r>
                      <a:endParaRPr lang="zh-CN" altLang="en-US" sz="1400" b="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smtClean="0">
                          <a:solidFill>
                            <a:srgbClr val="0000FF"/>
                          </a:solidFill>
                          <a:latin typeface="Arial" panose="020B0604020202020204" pitchFamily="34" charset="0"/>
                          <a:ea typeface="+mn-ea"/>
                          <a:cs typeface="Arial" panose="020B0604020202020204" pitchFamily="34" charset="0"/>
                        </a:rPr>
                        <a:t>(1‰)46×22 mm</a:t>
                      </a:r>
                      <a:r>
                        <a:rPr lang="en-US" altLang="zh-CN" sz="1400" b="0" kern="1200" baseline="30000" dirty="0" smtClean="0">
                          <a:solidFill>
                            <a:srgbClr val="0000FF"/>
                          </a:solidFill>
                          <a:latin typeface="Arial" panose="020B0604020202020204" pitchFamily="34" charset="0"/>
                          <a:ea typeface="+mn-ea"/>
                          <a:cs typeface="Arial" panose="020B0604020202020204" pitchFamily="34" charset="0"/>
                        </a:rPr>
                        <a:t>2</a:t>
                      </a:r>
                      <a:r>
                        <a:rPr lang="en-US" altLang="zh-CN" sz="1400" b="0" kern="1200" dirty="0" smtClean="0">
                          <a:solidFill>
                            <a:srgbClr val="0000FF"/>
                          </a:solidFill>
                          <a:latin typeface="Arial" panose="020B0604020202020204" pitchFamily="34" charset="0"/>
                          <a:ea typeface="+mn-ea"/>
                          <a:cs typeface="Arial" panose="020B0604020202020204" pitchFamily="34" charset="0"/>
                        </a:rPr>
                        <a:t> (by simulation)</a:t>
                      </a:r>
                      <a:endParaRPr lang="zh-CN" altLang="en-US" sz="1400" b="0" kern="1200" dirty="0">
                        <a:solidFill>
                          <a:srgbClr val="0000FF"/>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111421105"/>
                  </a:ext>
                </a:extLst>
              </a:tr>
              <a:tr h="425884">
                <a:tc vMerge="1">
                  <a:txBody>
                    <a:bodyPr/>
                    <a:lstStyle/>
                    <a:p>
                      <a:endParaRPr lang="zh-CN" altLang="en-US" dirty="0"/>
                    </a:p>
                  </a:txBody>
                  <a:tcPr anchor="ctr"/>
                </a:tc>
                <a:tc>
                  <a:txBody>
                    <a:bodyPr/>
                    <a:lstStyle/>
                    <a:p>
                      <a:pPr marL="0" algn="l" defTabSz="914400" rtl="0" eaLnBrk="1" latinLnBrk="0" hangingPunct="1"/>
                      <a:r>
                        <a:rPr lang="en-US" altLang="zh-CN" sz="1400" b="0" kern="1200" dirty="0">
                          <a:solidFill>
                            <a:schemeClr val="dk1"/>
                          </a:solidFill>
                          <a:latin typeface="Arial" panose="020B0604020202020204" pitchFamily="34" charset="0"/>
                          <a:ea typeface="+mn-ea"/>
                          <a:cs typeface="Arial" panose="020B0604020202020204" pitchFamily="34" charset="0"/>
                        </a:rPr>
                        <a:t>Vacuum pressure</a:t>
                      </a:r>
                      <a:endParaRPr lang="zh-CN" altLang="en-US" sz="1400" b="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rgbClr val="FF0000"/>
                          </a:solidFill>
                          <a:latin typeface="Arial" panose="020B0604020202020204" pitchFamily="34" charset="0"/>
                          <a:ea typeface="+mn-ea"/>
                          <a:cs typeface="Arial" panose="020B0604020202020204" pitchFamily="34" charset="0"/>
                        </a:rPr>
                        <a:t>2×10</a:t>
                      </a:r>
                      <a:r>
                        <a:rPr lang="en-US" altLang="zh-CN" sz="1400" b="0" kern="1200" baseline="30000" dirty="0">
                          <a:solidFill>
                            <a:srgbClr val="FF0000"/>
                          </a:solidFill>
                          <a:latin typeface="Arial" panose="020B0604020202020204" pitchFamily="34" charset="0"/>
                          <a:ea typeface="+mn-ea"/>
                          <a:cs typeface="Arial" panose="020B0604020202020204" pitchFamily="34" charset="0"/>
                        </a:rPr>
                        <a:t>-10</a:t>
                      </a:r>
                      <a:r>
                        <a:rPr lang="en-US" altLang="zh-CN" sz="1400" b="0" kern="1200" dirty="0">
                          <a:solidFill>
                            <a:srgbClr val="FF0000"/>
                          </a:solidFill>
                          <a:latin typeface="Arial" panose="020B0604020202020204" pitchFamily="34" charset="0"/>
                          <a:ea typeface="+mn-ea"/>
                          <a:cs typeface="Arial" panose="020B0604020202020204" pitchFamily="34" charset="0"/>
                        </a:rPr>
                        <a:t>Torr (in</a:t>
                      </a:r>
                      <a:r>
                        <a:rPr lang="en-US" altLang="zh-CN" sz="1400" b="0" kern="1200" baseline="0" dirty="0">
                          <a:solidFill>
                            <a:srgbClr val="FF0000"/>
                          </a:solidFill>
                          <a:latin typeface="Arial" panose="020B0604020202020204" pitchFamily="34" charset="0"/>
                          <a:ea typeface="+mn-ea"/>
                          <a:cs typeface="Arial" panose="020B0604020202020204" pitchFamily="34" charset="0"/>
                        </a:rPr>
                        <a:t> design)</a:t>
                      </a:r>
                      <a:endParaRPr lang="zh-CN" altLang="en-US" sz="1400" b="0" kern="1200" dirty="0">
                        <a:solidFill>
                          <a:srgbClr val="FF0000"/>
                        </a:solidFill>
                        <a:latin typeface="Arial" panose="020B0604020202020204" pitchFamily="34" charset="0"/>
                        <a:ea typeface="+mn-ea"/>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a:solidFill>
                            <a:schemeClr val="dk1"/>
                          </a:solidFill>
                          <a:latin typeface="Arial" panose="020B0604020202020204" pitchFamily="34" charset="0"/>
                          <a:ea typeface="+mn-ea"/>
                          <a:cs typeface="Arial" panose="020B0604020202020204" pitchFamily="34" charset="0"/>
                        </a:rPr>
                        <a:t>Reached</a:t>
                      </a:r>
                      <a:endParaRPr lang="zh-CN" altLang="en-US" sz="1400" b="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kern="1200" dirty="0" smtClean="0">
                          <a:solidFill>
                            <a:srgbClr val="0000FF"/>
                          </a:solidFill>
                          <a:latin typeface="Arial" panose="020B0604020202020204" pitchFamily="34" charset="0"/>
                          <a:ea typeface="+mn-ea"/>
                          <a:cs typeface="Arial" panose="020B0604020202020204" pitchFamily="34" charset="0"/>
                        </a:rPr>
                        <a:t>1.0×10</a:t>
                      </a:r>
                      <a:r>
                        <a:rPr lang="en-US" altLang="zh-CN" sz="1400" b="0" kern="1200" baseline="30000" dirty="0" smtClean="0">
                          <a:solidFill>
                            <a:srgbClr val="0000FF"/>
                          </a:solidFill>
                          <a:latin typeface="Arial" panose="020B0604020202020204" pitchFamily="34" charset="0"/>
                          <a:ea typeface="+mn-ea"/>
                          <a:cs typeface="Arial" panose="020B0604020202020204" pitchFamily="34" charset="0"/>
                        </a:rPr>
                        <a:t>-10</a:t>
                      </a:r>
                      <a:r>
                        <a:rPr lang="en-US" altLang="zh-CN" sz="1400" b="0" kern="1200" dirty="0" smtClean="0">
                          <a:solidFill>
                            <a:srgbClr val="0000FF"/>
                          </a:solidFill>
                          <a:latin typeface="Arial" panose="020B0604020202020204" pitchFamily="34" charset="0"/>
                          <a:ea typeface="+mn-ea"/>
                          <a:cs typeface="Arial" panose="020B0604020202020204" pitchFamily="34" charset="0"/>
                        </a:rPr>
                        <a:t>Torr (by test</a:t>
                      </a:r>
                      <a:r>
                        <a:rPr lang="en-US" altLang="zh-CN" sz="1400" b="0" kern="1200" baseline="0" dirty="0" smtClean="0">
                          <a:solidFill>
                            <a:srgbClr val="0000FF"/>
                          </a:solidFill>
                          <a:latin typeface="Arial" panose="020B0604020202020204" pitchFamily="34" charset="0"/>
                          <a:ea typeface="+mn-ea"/>
                          <a:cs typeface="Arial" panose="020B0604020202020204" pitchFamily="34" charset="0"/>
                        </a:rPr>
                        <a:t>)</a:t>
                      </a:r>
                      <a:endParaRPr lang="zh-CN" altLang="en-US" sz="1400" b="0" kern="1200" dirty="0" smtClean="0">
                        <a:solidFill>
                          <a:srgbClr val="0000FF"/>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932566017"/>
                  </a:ext>
                </a:extLst>
              </a:tr>
              <a:tr h="1099625">
                <a:tc row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400" b="0" kern="1200" dirty="0">
                          <a:latin typeface="Arial" panose="020B0604020202020204" pitchFamily="34" charset="0"/>
                          <a:ea typeface="黑体" panose="02010609060101010101" pitchFamily="49" charset="-122"/>
                          <a:cs typeface="Arial" panose="020B0604020202020204" pitchFamily="34" charset="0"/>
                        </a:rPr>
                        <a:t>Sub-task4</a:t>
                      </a:r>
                    </a:p>
                  </a:txBody>
                  <a:tcPr anchor="ctr"/>
                </a:tc>
                <a:tc rowSpan="2">
                  <a:txBody>
                    <a:bodyPr/>
                    <a:lstStyle/>
                    <a:p>
                      <a:r>
                        <a:rPr lang="en-US" altLang="zh-CN" sz="1400" b="0" dirty="0">
                          <a:latin typeface="Arial" panose="020B0604020202020204" pitchFamily="34" charset="0"/>
                          <a:cs typeface="Arial" panose="020B0604020202020204" pitchFamily="34" charset="0"/>
                        </a:rPr>
                        <a:t>Polarization design</a:t>
                      </a:r>
                      <a:endParaRPr lang="zh-CN" altLang="en-US" sz="1400" b="0" dirty="0">
                        <a:latin typeface="Arial" panose="020B0604020202020204" pitchFamily="34" charset="0"/>
                        <a:cs typeface="Arial" panose="020B0604020202020204" pitchFamily="34" charset="0"/>
                      </a:endParaRPr>
                    </a:p>
                  </a:txBody>
                  <a:tcPr anchor="ctr"/>
                </a:tc>
                <a:tc>
                  <a:txBody>
                    <a:bodyPr/>
                    <a:lstStyle/>
                    <a:p>
                      <a:r>
                        <a:rPr lang="en-US" altLang="zh-CN" sz="1400" dirty="0">
                          <a:solidFill>
                            <a:srgbClr val="FF0000"/>
                          </a:solidFill>
                          <a:latin typeface="Arial" panose="020B0604020202020204" pitchFamily="34" charset="0"/>
                          <a:cs typeface="Arial" panose="020B0604020202020204" pitchFamily="34" charset="0"/>
                        </a:rPr>
                        <a:t>The</a:t>
                      </a:r>
                      <a:r>
                        <a:rPr lang="en-US" sz="1400" dirty="0">
                          <a:solidFill>
                            <a:srgbClr val="FF0000"/>
                          </a:solidFill>
                          <a:latin typeface="Arial" panose="020B0604020202020204" pitchFamily="34" charset="0"/>
                          <a:cs typeface="Arial" panose="020B0604020202020204" pitchFamily="34" charset="0"/>
                        </a:rPr>
                        <a:t> parameter selection</a:t>
                      </a:r>
                      <a:r>
                        <a:rPr lang="zh-CN" altLang="en-US" sz="1400" dirty="0">
                          <a:solidFill>
                            <a:srgbClr val="FF0000"/>
                          </a:solidFill>
                          <a:latin typeface="Arial" panose="020B0604020202020204" pitchFamily="34" charset="0"/>
                          <a:cs typeface="Arial" panose="020B0604020202020204" pitchFamily="34" charset="0"/>
                        </a:rPr>
                        <a:t> </a:t>
                      </a:r>
                      <a:r>
                        <a:rPr lang="en-US" altLang="zh-CN" sz="1400" dirty="0">
                          <a:solidFill>
                            <a:srgbClr val="FF0000"/>
                          </a:solidFill>
                          <a:latin typeface="Arial" panose="020B0604020202020204" pitchFamily="34" charset="0"/>
                          <a:cs typeface="Arial" panose="020B0604020202020204" pitchFamily="34" charset="0"/>
                        </a:rPr>
                        <a:t>of</a:t>
                      </a:r>
                      <a:r>
                        <a:rPr lang="zh-CN" altLang="en-US" sz="1400" dirty="0">
                          <a:solidFill>
                            <a:srgbClr val="FF0000"/>
                          </a:solidFill>
                          <a:latin typeface="Arial" panose="020B0604020202020204" pitchFamily="34" charset="0"/>
                          <a:cs typeface="Arial" panose="020B0604020202020204" pitchFamily="34" charset="0"/>
                        </a:rPr>
                        <a:t> </a:t>
                      </a:r>
                      <a:r>
                        <a:rPr lang="en-US" altLang="zh-CN" sz="1400" dirty="0">
                          <a:solidFill>
                            <a:srgbClr val="FF0000"/>
                          </a:solidFill>
                          <a:latin typeface="Arial" panose="020B0604020202020204" pitchFamily="34" charset="0"/>
                          <a:cs typeface="Arial" panose="020B0604020202020204" pitchFamily="34" charset="0"/>
                        </a:rPr>
                        <a:t>polarization</a:t>
                      </a:r>
                      <a:r>
                        <a:rPr lang="zh-CN" altLang="en-US" sz="1400" dirty="0">
                          <a:solidFill>
                            <a:srgbClr val="FF0000"/>
                          </a:solidFill>
                          <a:latin typeface="Arial" panose="020B0604020202020204" pitchFamily="34" charset="0"/>
                          <a:cs typeface="Arial" panose="020B0604020202020204" pitchFamily="34" charset="0"/>
                        </a:rPr>
                        <a:t> </a:t>
                      </a:r>
                      <a:r>
                        <a:rPr lang="en-US" altLang="zh-CN" sz="1400" dirty="0">
                          <a:solidFill>
                            <a:srgbClr val="FF0000"/>
                          </a:solidFill>
                          <a:latin typeface="Arial" panose="020B0604020202020204" pitchFamily="34" charset="0"/>
                          <a:cs typeface="Arial" panose="020B0604020202020204" pitchFamily="34" charset="0"/>
                        </a:rPr>
                        <a:t>insertion</a:t>
                      </a:r>
                      <a:r>
                        <a:rPr lang="zh-CN" altLang="en-US" sz="1400" dirty="0">
                          <a:solidFill>
                            <a:srgbClr val="FF0000"/>
                          </a:solidFill>
                          <a:latin typeface="Arial" panose="020B0604020202020204" pitchFamily="34" charset="0"/>
                          <a:cs typeface="Arial" panose="020B0604020202020204" pitchFamily="34" charset="0"/>
                        </a:rPr>
                        <a:t> </a:t>
                      </a:r>
                      <a:r>
                        <a:rPr lang="en-US" altLang="zh-CN" sz="1400" dirty="0">
                          <a:solidFill>
                            <a:srgbClr val="FF0000"/>
                          </a:solidFill>
                          <a:latin typeface="Arial" panose="020B0604020202020204" pitchFamily="34" charset="0"/>
                          <a:cs typeface="Arial" panose="020B0604020202020204" pitchFamily="34" charset="0"/>
                        </a:rPr>
                        <a:t>devices</a:t>
                      </a:r>
                      <a:r>
                        <a:rPr lang="en-US" sz="1400" dirty="0">
                          <a:solidFill>
                            <a:srgbClr val="FF0000"/>
                          </a:solidFill>
                          <a:latin typeface="Arial" panose="020B0604020202020204" pitchFamily="34" charset="0"/>
                          <a:cs typeface="Arial" panose="020B0604020202020204" pitchFamily="34" charset="0"/>
                        </a:rPr>
                        <a:t> and</a:t>
                      </a:r>
                      <a:r>
                        <a:rPr lang="zh-CN" altLang="en-US" sz="1400" dirty="0">
                          <a:solidFill>
                            <a:srgbClr val="FF0000"/>
                          </a:solidFill>
                          <a:latin typeface="Arial" panose="020B0604020202020204" pitchFamily="34" charset="0"/>
                          <a:cs typeface="Arial" panose="020B0604020202020204" pitchFamily="34" charset="0"/>
                        </a:rPr>
                        <a:t> </a:t>
                      </a:r>
                      <a:r>
                        <a:rPr lang="en-US" altLang="zh-CN" sz="1400" dirty="0">
                          <a:solidFill>
                            <a:srgbClr val="FF0000"/>
                          </a:solidFill>
                          <a:latin typeface="Arial" panose="020B0604020202020204" pitchFamily="34" charset="0"/>
                          <a:cs typeface="Arial" panose="020B0604020202020204" pitchFamily="34" charset="0"/>
                        </a:rPr>
                        <a:t>the</a:t>
                      </a:r>
                      <a:r>
                        <a:rPr lang="zh-CN" altLang="en-US" sz="1400" dirty="0">
                          <a:solidFill>
                            <a:srgbClr val="FF0000"/>
                          </a:solidFill>
                          <a:latin typeface="Arial" panose="020B0604020202020204" pitchFamily="34" charset="0"/>
                          <a:cs typeface="Arial" panose="020B0604020202020204" pitchFamily="34" charset="0"/>
                        </a:rPr>
                        <a:t> </a:t>
                      </a:r>
                      <a:r>
                        <a:rPr lang="en-US" altLang="zh-CN" sz="1400" dirty="0">
                          <a:solidFill>
                            <a:srgbClr val="FF0000"/>
                          </a:solidFill>
                          <a:latin typeface="Arial" panose="020B0604020202020204" pitchFamily="34" charset="0"/>
                          <a:cs typeface="Arial" panose="020B0604020202020204" pitchFamily="34" charset="0"/>
                        </a:rPr>
                        <a:t>working</a:t>
                      </a:r>
                      <a:r>
                        <a:rPr lang="zh-CN" altLang="en-US" sz="1400" dirty="0">
                          <a:solidFill>
                            <a:srgbClr val="FF0000"/>
                          </a:solidFill>
                          <a:latin typeface="Arial" panose="020B0604020202020204" pitchFamily="34" charset="0"/>
                          <a:cs typeface="Arial" panose="020B0604020202020204" pitchFamily="34" charset="0"/>
                        </a:rPr>
                        <a:t> </a:t>
                      </a:r>
                      <a:r>
                        <a:rPr lang="en-US" altLang="zh-CN" sz="1400" dirty="0">
                          <a:solidFill>
                            <a:srgbClr val="FF0000"/>
                          </a:solidFill>
                          <a:latin typeface="Arial" panose="020B0604020202020204" pitchFamily="34" charset="0"/>
                          <a:cs typeface="Arial" panose="020B0604020202020204" pitchFamily="34" charset="0"/>
                        </a:rPr>
                        <a:t>mode</a:t>
                      </a:r>
                      <a:r>
                        <a:rPr lang="zh-CN" altLang="en-US" sz="1400" dirty="0">
                          <a:solidFill>
                            <a:srgbClr val="FF0000"/>
                          </a:solidFill>
                          <a:latin typeface="Arial" panose="020B0604020202020204" pitchFamily="34" charset="0"/>
                          <a:cs typeface="Arial" panose="020B0604020202020204" pitchFamily="34" charset="0"/>
                        </a:rPr>
                        <a:t> </a:t>
                      </a:r>
                      <a:r>
                        <a:rPr lang="en-US" altLang="zh-CN" sz="1400" dirty="0">
                          <a:solidFill>
                            <a:srgbClr val="FF0000"/>
                          </a:solidFill>
                          <a:latin typeface="Arial" panose="020B0604020202020204" pitchFamily="34" charset="0"/>
                          <a:cs typeface="Arial" panose="020B0604020202020204" pitchFamily="34" charset="0"/>
                        </a:rPr>
                        <a:t>of</a:t>
                      </a:r>
                      <a:r>
                        <a:rPr lang="en-US" sz="1400" dirty="0">
                          <a:solidFill>
                            <a:srgbClr val="FF0000"/>
                          </a:solidFill>
                          <a:latin typeface="Arial" panose="020B0604020202020204" pitchFamily="34" charset="0"/>
                          <a:cs typeface="Arial" panose="020B0604020202020204" pitchFamily="34" charset="0"/>
                        </a:rPr>
                        <a:t> the precise energy measure</a:t>
                      </a:r>
                      <a:r>
                        <a:rPr lang="en-US" altLang="zh-CN" sz="1400" dirty="0">
                          <a:solidFill>
                            <a:srgbClr val="FF0000"/>
                          </a:solidFill>
                          <a:latin typeface="Arial" panose="020B0604020202020204" pitchFamily="34" charset="0"/>
                          <a:cs typeface="Arial" panose="020B0604020202020204" pitchFamily="34" charset="0"/>
                        </a:rPr>
                        <a:t>ment</a:t>
                      </a:r>
                      <a:r>
                        <a:rPr lang="zh-CN" altLang="en-US" sz="1400" dirty="0">
                          <a:solidFill>
                            <a:srgbClr val="FF0000"/>
                          </a:solidFill>
                          <a:latin typeface="Arial" panose="020B0604020202020204" pitchFamily="34" charset="0"/>
                          <a:cs typeface="Arial" panose="020B0604020202020204" pitchFamily="34" charset="0"/>
                        </a:rPr>
                        <a:t> </a:t>
                      </a:r>
                      <a:r>
                        <a:rPr lang="en-US" altLang="zh-CN" sz="1400" dirty="0">
                          <a:solidFill>
                            <a:srgbClr val="FF0000"/>
                          </a:solidFill>
                          <a:latin typeface="Arial" panose="020B0604020202020204" pitchFamily="34" charset="0"/>
                          <a:cs typeface="Arial" panose="020B0604020202020204" pitchFamily="34" charset="0"/>
                        </a:rPr>
                        <a:t>are</a:t>
                      </a:r>
                      <a:r>
                        <a:rPr lang="zh-CN" altLang="en-US" sz="1400" dirty="0">
                          <a:solidFill>
                            <a:srgbClr val="FF0000"/>
                          </a:solidFill>
                          <a:latin typeface="Arial" panose="020B0604020202020204" pitchFamily="34" charset="0"/>
                          <a:cs typeface="Arial" panose="020B0604020202020204" pitchFamily="34" charset="0"/>
                        </a:rPr>
                        <a:t> </a:t>
                      </a:r>
                      <a:r>
                        <a:rPr lang="en-US" altLang="zh-CN" sz="1400" dirty="0">
                          <a:solidFill>
                            <a:srgbClr val="FF0000"/>
                          </a:solidFill>
                          <a:latin typeface="Arial" panose="020B0604020202020204" pitchFamily="34" charset="0"/>
                          <a:cs typeface="Arial" panose="020B0604020202020204" pitchFamily="34" charset="0"/>
                        </a:rPr>
                        <a:t>defined</a:t>
                      </a:r>
                      <a:endParaRPr lang="zh-CN" altLang="en-US" sz="1400" dirty="0">
                        <a:solidFill>
                          <a:srgbClr val="FF0000"/>
                        </a:solidFill>
                        <a:latin typeface="Arial" panose="020B0604020202020204" pitchFamily="34" charset="0"/>
                        <a:cs typeface="Arial" panose="020B0604020202020204" pitchFamily="34" charset="0"/>
                      </a:endParaRPr>
                    </a:p>
                  </a:txBody>
                  <a:tcPr anchor="ctr"/>
                </a:tc>
                <a:tc>
                  <a:txBody>
                    <a:bodyPr/>
                    <a:lstStyle/>
                    <a:p>
                      <a:r>
                        <a:rPr lang="en-US" altLang="zh-CN" sz="1400" dirty="0">
                          <a:latin typeface="Arial" panose="020B0604020202020204" pitchFamily="34" charset="0"/>
                          <a:cs typeface="Arial" panose="020B0604020202020204" pitchFamily="34" charset="0"/>
                        </a:rPr>
                        <a:t>Reached</a:t>
                      </a:r>
                      <a:endParaRPr lang="zh-CN" altLang="en-US" sz="1400" dirty="0">
                        <a:latin typeface="Arial" panose="020B0604020202020204" pitchFamily="34" charset="0"/>
                        <a:cs typeface="Arial" panose="020B0604020202020204" pitchFamily="34" charset="0"/>
                      </a:endParaRPr>
                    </a:p>
                  </a:txBody>
                  <a:tcPr anchor="ctr"/>
                </a:tc>
                <a:tc>
                  <a:txBody>
                    <a:bodyPr/>
                    <a:lstStyle/>
                    <a:p>
                      <a:endParaRPr lang="zh-CN" altLang="en-US" sz="1400" dirty="0">
                        <a:solidFill>
                          <a:srgbClr val="0000FF"/>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04832974"/>
                  </a:ext>
                </a:extLst>
              </a:tr>
              <a:tr h="592106">
                <a:tc vMerge="1">
                  <a:txBody>
                    <a:bodyPr/>
                    <a:lstStyle/>
                    <a:p>
                      <a:endParaRPr lang="zh-CN" altLang="en-US" dirty="0"/>
                    </a:p>
                  </a:txBody>
                  <a:tcPr anchor="ctr"/>
                </a:tc>
                <a:tc vMerge="1">
                  <a:txBody>
                    <a:bodyPr/>
                    <a:lstStyle/>
                    <a:p>
                      <a:endParaRPr lang="zh-CN" altLang="en-US" sz="1800" b="0" dirty="0">
                        <a:latin typeface="Arial" panose="020B0604020202020204" pitchFamily="34" charset="0"/>
                        <a:cs typeface="Arial" panose="020B0604020202020204" pitchFamily="34" charset="0"/>
                      </a:endParaRPr>
                    </a:p>
                  </a:txBody>
                  <a:tcPr anchor="ctr"/>
                </a:tc>
                <a:tc>
                  <a:txBody>
                    <a:bodyPr/>
                    <a:lstStyle/>
                    <a:p>
                      <a:r>
                        <a:rPr lang="en-US" altLang="zh-CN" sz="1400" dirty="0">
                          <a:solidFill>
                            <a:srgbClr val="FF0000"/>
                          </a:solidFill>
                          <a:latin typeface="Arial" panose="020B0604020202020204" pitchFamily="34" charset="0"/>
                          <a:cs typeface="Arial" panose="020B0604020202020204" pitchFamily="34" charset="0"/>
                        </a:rPr>
                        <a:t>The</a:t>
                      </a:r>
                      <a:r>
                        <a:rPr lang="en-US" sz="1400" dirty="0">
                          <a:solidFill>
                            <a:srgbClr val="FF0000"/>
                          </a:solidFill>
                          <a:latin typeface="Arial" panose="020B0604020202020204" pitchFamily="34" charset="0"/>
                          <a:cs typeface="Arial" panose="020B0604020202020204" pitchFamily="34" charset="0"/>
                        </a:rPr>
                        <a:t> realization condition</a:t>
                      </a:r>
                      <a:r>
                        <a:rPr lang="en-US" altLang="zh-CN" sz="1400" dirty="0">
                          <a:solidFill>
                            <a:srgbClr val="FF0000"/>
                          </a:solidFill>
                          <a:latin typeface="Arial" panose="020B0604020202020204" pitchFamily="34" charset="0"/>
                          <a:cs typeface="Arial" panose="020B0604020202020204" pitchFamily="34" charset="0"/>
                        </a:rPr>
                        <a:t>s</a:t>
                      </a:r>
                      <a:r>
                        <a:rPr lang="en-US" sz="1400" dirty="0">
                          <a:solidFill>
                            <a:srgbClr val="FF0000"/>
                          </a:solidFill>
                          <a:latin typeface="Arial" panose="020B0604020202020204" pitchFamily="34" charset="0"/>
                          <a:cs typeface="Arial" panose="020B0604020202020204" pitchFamily="34" charset="0"/>
                        </a:rPr>
                        <a:t> of beam polarization</a:t>
                      </a:r>
                      <a:r>
                        <a:rPr lang="zh-CN" altLang="en-US" sz="1400" dirty="0">
                          <a:solidFill>
                            <a:srgbClr val="FF0000"/>
                          </a:solidFill>
                          <a:latin typeface="Arial" panose="020B0604020202020204" pitchFamily="34" charset="0"/>
                          <a:cs typeface="Arial" panose="020B0604020202020204" pitchFamily="34" charset="0"/>
                        </a:rPr>
                        <a:t> </a:t>
                      </a:r>
                      <a:r>
                        <a:rPr lang="en-US" altLang="zh-CN" sz="1400" dirty="0">
                          <a:solidFill>
                            <a:srgbClr val="FF0000"/>
                          </a:solidFill>
                          <a:latin typeface="Arial" panose="020B0604020202020204" pitchFamily="34" charset="0"/>
                          <a:cs typeface="Arial" panose="020B0604020202020204" pitchFamily="34" charset="0"/>
                        </a:rPr>
                        <a:t>&gt;</a:t>
                      </a:r>
                      <a:r>
                        <a:rPr lang="en-US" sz="1400" dirty="0">
                          <a:solidFill>
                            <a:srgbClr val="FF0000"/>
                          </a:solidFill>
                          <a:latin typeface="Arial" panose="020B0604020202020204" pitchFamily="34" charset="0"/>
                          <a:cs typeface="Arial" panose="020B0604020202020204" pitchFamily="34" charset="0"/>
                        </a:rPr>
                        <a:t> 50%</a:t>
                      </a:r>
                      <a:r>
                        <a:rPr lang="zh-CN" altLang="en-US" sz="1400" dirty="0">
                          <a:solidFill>
                            <a:srgbClr val="FF0000"/>
                          </a:solidFill>
                          <a:latin typeface="Arial" panose="020B0604020202020204" pitchFamily="34" charset="0"/>
                          <a:cs typeface="Arial" panose="020B0604020202020204" pitchFamily="34" charset="0"/>
                        </a:rPr>
                        <a:t> </a:t>
                      </a:r>
                      <a:r>
                        <a:rPr lang="en-US" altLang="zh-CN" sz="1400" dirty="0">
                          <a:solidFill>
                            <a:srgbClr val="FF0000"/>
                          </a:solidFill>
                          <a:latin typeface="Arial" panose="020B0604020202020204" pitchFamily="34" charset="0"/>
                          <a:cs typeface="Arial" panose="020B0604020202020204" pitchFamily="34" charset="0"/>
                        </a:rPr>
                        <a:t>are</a:t>
                      </a:r>
                      <a:r>
                        <a:rPr lang="zh-CN" altLang="en-US" sz="1400" dirty="0">
                          <a:solidFill>
                            <a:srgbClr val="FF0000"/>
                          </a:solidFill>
                          <a:latin typeface="Arial" panose="020B0604020202020204" pitchFamily="34" charset="0"/>
                          <a:cs typeface="Arial" panose="020B0604020202020204" pitchFamily="34" charset="0"/>
                        </a:rPr>
                        <a:t> </a:t>
                      </a:r>
                      <a:r>
                        <a:rPr lang="en-US" altLang="zh-CN" sz="1400" dirty="0">
                          <a:solidFill>
                            <a:srgbClr val="FF0000"/>
                          </a:solidFill>
                          <a:latin typeface="Arial" panose="020B0604020202020204" pitchFamily="34" charset="0"/>
                          <a:cs typeface="Arial" panose="020B0604020202020204" pitchFamily="34" charset="0"/>
                        </a:rPr>
                        <a:t>simulated.</a:t>
                      </a:r>
                      <a:r>
                        <a:rPr lang="en-HK" sz="1400" dirty="0">
                          <a:solidFill>
                            <a:srgbClr val="FF0000"/>
                          </a:solidFill>
                          <a:latin typeface="Arial" panose="020B0604020202020204" pitchFamily="34" charset="0"/>
                          <a:cs typeface="Arial" panose="020B0604020202020204" pitchFamily="34" charset="0"/>
                        </a:rPr>
                        <a:t> </a:t>
                      </a:r>
                      <a:endParaRPr lang="zh-CN" altLang="en-US" sz="1400" dirty="0">
                        <a:solidFill>
                          <a:srgbClr val="FF0000"/>
                        </a:solidFill>
                        <a:latin typeface="Arial" panose="020B0604020202020204" pitchFamily="34" charset="0"/>
                        <a:cs typeface="Arial" panose="020B0604020202020204" pitchFamily="34" charset="0"/>
                      </a:endParaRPr>
                    </a:p>
                  </a:txBody>
                  <a:tcPr anchor="ctr"/>
                </a:tc>
                <a:tc>
                  <a:txBody>
                    <a:bodyPr/>
                    <a:lstStyle/>
                    <a:p>
                      <a:r>
                        <a:rPr lang="en-US" altLang="zh-CN" sz="1400" dirty="0">
                          <a:latin typeface="Arial" panose="020B0604020202020204" pitchFamily="34" charset="0"/>
                          <a:cs typeface="Arial" panose="020B0604020202020204" pitchFamily="34" charset="0"/>
                        </a:rPr>
                        <a:t>Reached</a:t>
                      </a:r>
                      <a:endParaRPr lang="zh-CN" altLang="en-US" sz="1400" dirty="0">
                        <a:latin typeface="Arial" panose="020B0604020202020204" pitchFamily="34" charset="0"/>
                        <a:cs typeface="Arial" panose="020B0604020202020204" pitchFamily="34" charset="0"/>
                      </a:endParaRPr>
                    </a:p>
                  </a:txBody>
                  <a:tcPr anchor="ctr"/>
                </a:tc>
                <a:tc>
                  <a:txBody>
                    <a:bodyPr/>
                    <a:lstStyle/>
                    <a:p>
                      <a:r>
                        <a:rPr lang="en-US" altLang="zh-CN" sz="1400" dirty="0">
                          <a:solidFill>
                            <a:srgbClr val="0000FF"/>
                          </a:solidFill>
                          <a:latin typeface="Arial" panose="020B0604020202020204" pitchFamily="34" charset="0"/>
                          <a:cs typeface="Arial" panose="020B0604020202020204" pitchFamily="34" charset="0"/>
                        </a:rPr>
                        <a:t>Set</a:t>
                      </a:r>
                      <a:r>
                        <a:rPr lang="zh-CN" altLang="en-US" sz="1400" dirty="0">
                          <a:solidFill>
                            <a:srgbClr val="0000FF"/>
                          </a:solidFill>
                          <a:latin typeface="Arial" panose="020B0604020202020204" pitchFamily="34" charset="0"/>
                          <a:cs typeface="Arial" panose="020B0604020202020204" pitchFamily="34" charset="0"/>
                        </a:rPr>
                        <a:t> </a:t>
                      </a:r>
                      <a:r>
                        <a:rPr lang="en-US" altLang="zh-CN" sz="1400" dirty="0">
                          <a:solidFill>
                            <a:srgbClr val="0000FF"/>
                          </a:solidFill>
                          <a:latin typeface="Arial" panose="020B0604020202020204" pitchFamily="34" charset="0"/>
                          <a:cs typeface="Arial" panose="020B0604020202020204" pitchFamily="34" charset="0"/>
                        </a:rPr>
                        <a:t>up</a:t>
                      </a:r>
                      <a:r>
                        <a:rPr lang="zh-CN" altLang="en-US" sz="1400" dirty="0">
                          <a:solidFill>
                            <a:srgbClr val="0000FF"/>
                          </a:solidFill>
                          <a:latin typeface="Arial" panose="020B0604020202020204" pitchFamily="34" charset="0"/>
                          <a:cs typeface="Arial" panose="020B0604020202020204" pitchFamily="34" charset="0"/>
                        </a:rPr>
                        <a:t> </a:t>
                      </a:r>
                      <a:r>
                        <a:rPr lang="en-US" altLang="zh-CN" sz="1400" dirty="0">
                          <a:solidFill>
                            <a:srgbClr val="0000FF"/>
                          </a:solidFill>
                          <a:latin typeface="Arial" panose="020B0604020202020204" pitchFamily="34" charset="0"/>
                          <a:cs typeface="Arial" panose="020B0604020202020204" pitchFamily="34" charset="0"/>
                        </a:rPr>
                        <a:t>first</a:t>
                      </a:r>
                      <a:r>
                        <a:rPr lang="zh-CN" altLang="en-US" sz="1400" dirty="0">
                          <a:solidFill>
                            <a:srgbClr val="0000FF"/>
                          </a:solidFill>
                          <a:latin typeface="Arial" panose="020B0604020202020204" pitchFamily="34" charset="0"/>
                          <a:cs typeface="Arial" panose="020B0604020202020204" pitchFamily="34" charset="0"/>
                        </a:rPr>
                        <a:t> </a:t>
                      </a:r>
                      <a:r>
                        <a:rPr lang="en-US" altLang="zh-CN" sz="1400" dirty="0">
                          <a:solidFill>
                            <a:srgbClr val="0000FF"/>
                          </a:solidFill>
                          <a:latin typeface="Arial" panose="020B0604020202020204" pitchFamily="34" charset="0"/>
                          <a:cs typeface="Arial" panose="020B0604020202020204" pitchFamily="34" charset="0"/>
                        </a:rPr>
                        <a:t>version</a:t>
                      </a:r>
                      <a:r>
                        <a:rPr lang="zh-CN" altLang="en-US" sz="1400" dirty="0">
                          <a:solidFill>
                            <a:srgbClr val="0000FF"/>
                          </a:solidFill>
                          <a:latin typeface="Arial" panose="020B0604020202020204" pitchFamily="34" charset="0"/>
                          <a:cs typeface="Arial" panose="020B0604020202020204" pitchFamily="34" charset="0"/>
                        </a:rPr>
                        <a:t> </a:t>
                      </a:r>
                      <a:r>
                        <a:rPr lang="en-US" altLang="zh-CN" sz="1400" dirty="0">
                          <a:solidFill>
                            <a:srgbClr val="0000FF"/>
                          </a:solidFill>
                          <a:latin typeface="Arial" panose="020B0604020202020204" pitchFamily="34" charset="0"/>
                          <a:cs typeface="Arial" panose="020B0604020202020204" pitchFamily="34" charset="0"/>
                        </a:rPr>
                        <a:t>of</a:t>
                      </a:r>
                      <a:r>
                        <a:rPr lang="zh-CN" altLang="en-US" sz="1400" dirty="0">
                          <a:solidFill>
                            <a:srgbClr val="0000FF"/>
                          </a:solidFill>
                          <a:latin typeface="Arial" panose="020B0604020202020204" pitchFamily="34" charset="0"/>
                          <a:cs typeface="Arial" panose="020B0604020202020204" pitchFamily="34" charset="0"/>
                        </a:rPr>
                        <a:t> </a:t>
                      </a:r>
                      <a:r>
                        <a:rPr lang="en-US" altLang="zh-CN" sz="1400" dirty="0">
                          <a:solidFill>
                            <a:srgbClr val="0000FF"/>
                          </a:solidFill>
                          <a:latin typeface="Arial" panose="020B0604020202020204" pitchFamily="34" charset="0"/>
                          <a:cs typeface="Arial" panose="020B0604020202020204" pitchFamily="34" charset="0"/>
                        </a:rPr>
                        <a:t>spin</a:t>
                      </a:r>
                      <a:r>
                        <a:rPr lang="zh-CN" altLang="en-US" sz="1400" dirty="0">
                          <a:solidFill>
                            <a:srgbClr val="0000FF"/>
                          </a:solidFill>
                          <a:latin typeface="Arial" panose="020B0604020202020204" pitchFamily="34" charset="0"/>
                          <a:cs typeface="Arial" panose="020B0604020202020204" pitchFamily="34" charset="0"/>
                        </a:rPr>
                        <a:t> </a:t>
                      </a:r>
                      <a:r>
                        <a:rPr lang="en-US" altLang="zh-CN" sz="1400" dirty="0">
                          <a:solidFill>
                            <a:srgbClr val="0000FF"/>
                          </a:solidFill>
                          <a:latin typeface="Arial" panose="020B0604020202020204" pitchFamily="34" charset="0"/>
                          <a:cs typeface="Arial" panose="020B0604020202020204" pitchFamily="34" charset="0"/>
                        </a:rPr>
                        <a:t>rotator,</a:t>
                      </a:r>
                      <a:r>
                        <a:rPr lang="zh-CN" altLang="en-US" sz="1400" dirty="0">
                          <a:solidFill>
                            <a:srgbClr val="0000FF"/>
                          </a:solidFill>
                          <a:latin typeface="Arial" panose="020B0604020202020204" pitchFamily="34" charset="0"/>
                          <a:cs typeface="Arial" panose="020B0604020202020204" pitchFamily="34" charset="0"/>
                        </a:rPr>
                        <a:t> </a:t>
                      </a:r>
                      <a:r>
                        <a:rPr lang="en-US" altLang="zh-CN" sz="1400" dirty="0">
                          <a:solidFill>
                            <a:srgbClr val="0000FF"/>
                          </a:solidFill>
                          <a:latin typeface="Arial" panose="020B0604020202020204" pitchFamily="34" charset="0"/>
                          <a:cs typeface="Arial" panose="020B0604020202020204" pitchFamily="34" charset="0"/>
                        </a:rPr>
                        <a:t>optimization</a:t>
                      </a:r>
                      <a:r>
                        <a:rPr lang="zh-CN" altLang="en-US" sz="1400" dirty="0">
                          <a:solidFill>
                            <a:srgbClr val="0000FF"/>
                          </a:solidFill>
                          <a:latin typeface="Arial" panose="020B0604020202020204" pitchFamily="34" charset="0"/>
                          <a:cs typeface="Arial" panose="020B0604020202020204" pitchFamily="34" charset="0"/>
                        </a:rPr>
                        <a:t> </a:t>
                      </a:r>
                      <a:r>
                        <a:rPr lang="en-US" altLang="zh-CN" sz="1400" dirty="0">
                          <a:solidFill>
                            <a:srgbClr val="0000FF"/>
                          </a:solidFill>
                          <a:latin typeface="Arial" panose="020B0604020202020204" pitchFamily="34" charset="0"/>
                          <a:cs typeface="Arial" panose="020B0604020202020204" pitchFamily="34" charset="0"/>
                        </a:rPr>
                        <a:t>under</a:t>
                      </a:r>
                      <a:r>
                        <a:rPr lang="zh-CN" altLang="en-US" sz="1400" dirty="0">
                          <a:solidFill>
                            <a:srgbClr val="0000FF"/>
                          </a:solidFill>
                          <a:latin typeface="Arial" panose="020B0604020202020204" pitchFamily="34" charset="0"/>
                          <a:cs typeface="Arial" panose="020B0604020202020204" pitchFamily="34" charset="0"/>
                        </a:rPr>
                        <a:t> </a:t>
                      </a:r>
                      <a:r>
                        <a:rPr lang="en-US" altLang="zh-CN" sz="1400" dirty="0">
                          <a:solidFill>
                            <a:srgbClr val="0000FF"/>
                          </a:solidFill>
                          <a:latin typeface="Arial" panose="020B0604020202020204" pitchFamily="34" charset="0"/>
                          <a:cs typeface="Arial" panose="020B0604020202020204" pitchFamily="34" charset="0"/>
                        </a:rPr>
                        <a:t>way.</a:t>
                      </a:r>
                      <a:endParaRPr lang="zh-CN" altLang="en-US" sz="1400" dirty="0">
                        <a:solidFill>
                          <a:srgbClr val="0000FF"/>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34227951"/>
                  </a:ext>
                </a:extLst>
              </a:tr>
            </a:tbl>
          </a:graphicData>
        </a:graphic>
      </p:graphicFrame>
    </p:spTree>
    <p:extLst>
      <p:ext uri="{BB962C8B-B14F-4D97-AF65-F5344CB8AC3E}">
        <p14:creationId xmlns:p14="http://schemas.microsoft.com/office/powerpoint/2010/main" val="4215956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4944359" y="178599"/>
            <a:ext cx="1787834" cy="5208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buFontTx/>
              <a:buNone/>
            </a:pPr>
            <a:endParaRPr lang="en-US" altLang="zh-CN" sz="2800" b="1" dirty="0">
              <a:solidFill>
                <a:srgbClr val="0000FF"/>
              </a:solidFill>
              <a:ea typeface="华文楷体"/>
              <a:cs typeface="Times New Roman" pitchFamily="18" charset="0"/>
            </a:endParaRPr>
          </a:p>
        </p:txBody>
      </p:sp>
      <p:sp>
        <p:nvSpPr>
          <p:cNvPr id="2" name="标题 1"/>
          <p:cNvSpPr>
            <a:spLocks noGrp="1"/>
          </p:cNvSpPr>
          <p:nvPr>
            <p:ph type="title"/>
          </p:nvPr>
        </p:nvSpPr>
        <p:spPr/>
        <p:txBody>
          <a:bodyPr>
            <a:normAutofit fontScale="90000"/>
          </a:bodyPr>
          <a:lstStyle/>
          <a:p>
            <a:pPr algn="l"/>
            <a:r>
              <a:rPr lang="en-US" altLang="zh-CN" dirty="0">
                <a:latin typeface="Arial" panose="020B0604020202020204" pitchFamily="34" charset="0"/>
                <a:ea typeface="华文楷体"/>
                <a:cs typeface="Arial" panose="020B0604020202020204" pitchFamily="34" charset="0"/>
              </a:rPr>
              <a:t>Summary-                   Magnet</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p:txBody>
          <a:bodyPr>
            <a:normAutofit/>
          </a:bodyPr>
          <a:lstStyle/>
          <a:p>
            <a:pPr algn="just">
              <a:spcBef>
                <a:spcPts val="600"/>
              </a:spcBef>
              <a:buClr>
                <a:srgbClr val="FF0000"/>
              </a:buClr>
              <a:buFont typeface="Wingdings" pitchFamily="2" charset="2"/>
              <a:buChar char="ü"/>
            </a:pPr>
            <a:r>
              <a:rPr lang="en-US" altLang="zh-CN" sz="2400" dirty="0">
                <a:latin typeface="Arial" panose="020B0604020202020204" pitchFamily="34" charset="0"/>
                <a:cs typeface="Arial" panose="020B0604020202020204" pitchFamily="34" charset="0"/>
              </a:rPr>
              <a:t>Two kinds of the subscale prototype magnet with and without iron cores have been designed and developed.</a:t>
            </a:r>
            <a:r>
              <a:rPr lang="en-GB" altLang="zh-CN" sz="2400" dirty="0">
                <a:latin typeface="Arial" panose="020B0604020202020204" pitchFamily="34" charset="0"/>
                <a:cs typeface="Arial" panose="020B0604020202020204" pitchFamily="34" charset="0"/>
              </a:rPr>
              <a:t> The performance of the CT coil dipole magnet without iron cores could meet the requirements</a:t>
            </a:r>
            <a:r>
              <a:rPr lang="en-US" altLang="zh-CN" sz="2400" dirty="0">
                <a:latin typeface="Arial" panose="020B0604020202020204" pitchFamily="34" charset="0"/>
                <a:ea typeface="华文楷体"/>
                <a:cs typeface="Arial" panose="020B0604020202020204" pitchFamily="34" charset="0"/>
              </a:rPr>
              <a:t>. </a:t>
            </a:r>
            <a:endParaRPr lang="en-US" altLang="zh-CN" sz="2400" dirty="0" smtClean="0">
              <a:latin typeface="Arial" panose="020B0604020202020204" pitchFamily="34" charset="0"/>
              <a:ea typeface="华文楷体"/>
              <a:cs typeface="Arial" panose="020B0604020202020204" pitchFamily="34" charset="0"/>
            </a:endParaRPr>
          </a:p>
          <a:p>
            <a:pPr algn="just">
              <a:spcBef>
                <a:spcPts val="600"/>
              </a:spcBef>
              <a:buClr>
                <a:srgbClr val="FF0000"/>
              </a:buClr>
              <a:buFont typeface="Wingdings" pitchFamily="2" charset="2"/>
              <a:buChar char="ü"/>
            </a:pPr>
            <a:endParaRPr lang="en-US" altLang="zh-CN" sz="2400" dirty="0">
              <a:latin typeface="Arial" panose="020B0604020202020204" pitchFamily="34" charset="0"/>
              <a:ea typeface="华文楷体"/>
              <a:cs typeface="Arial" panose="020B0604020202020204" pitchFamily="34" charset="0"/>
            </a:endParaRPr>
          </a:p>
          <a:p>
            <a:pPr algn="just">
              <a:spcBef>
                <a:spcPts val="600"/>
              </a:spcBef>
              <a:buClr>
                <a:srgbClr val="FF0000"/>
              </a:buClr>
              <a:buFont typeface="Wingdings" pitchFamily="2" charset="2"/>
              <a:buChar char="ü"/>
            </a:pPr>
            <a:r>
              <a:rPr lang="en-US" altLang="zh-CN" sz="2400" dirty="0">
                <a:latin typeface="Arial" panose="020B0604020202020204" pitchFamily="34" charset="0"/>
                <a:ea typeface="华文楷体"/>
                <a:cs typeface="Arial" panose="020B0604020202020204" pitchFamily="34" charset="0"/>
              </a:rPr>
              <a:t>On the basis of the experience of the subscale prototype magnet, the full-scale CT dipole magnet has been designed and the components of the magnet are on the production. </a:t>
            </a:r>
          </a:p>
          <a:p>
            <a:pPr algn="just">
              <a:spcBef>
                <a:spcPts val="600"/>
              </a:spcBef>
              <a:buClr>
                <a:srgbClr val="FF0000"/>
              </a:buClr>
              <a:buFont typeface="Wingdings" pitchFamily="2" charset="2"/>
              <a:buChar char="ü"/>
            </a:pPr>
            <a:r>
              <a:rPr lang="en-US" altLang="zh-CN" sz="2400" dirty="0">
                <a:latin typeface="Arial" panose="020B0604020202020204" pitchFamily="34" charset="0"/>
                <a:ea typeface="华文楷体"/>
                <a:cs typeface="Arial" panose="020B0604020202020204" pitchFamily="34" charset="0"/>
              </a:rPr>
              <a:t>The rotating coil field measurement system is designed and developed to measure the field specifications of the full-scale prototype dipole magnet.</a:t>
            </a:r>
          </a:p>
          <a:p>
            <a:pPr algn="just">
              <a:spcBef>
                <a:spcPts val="600"/>
              </a:spcBef>
              <a:buClr>
                <a:srgbClr val="FF0000"/>
              </a:buClr>
              <a:buFont typeface="Wingdings" pitchFamily="2" charset="2"/>
              <a:buChar char="ü"/>
            </a:pPr>
            <a:r>
              <a:rPr lang="en-US" altLang="zh-CN" sz="2400" dirty="0">
                <a:latin typeface="Arial" panose="020B0604020202020204" pitchFamily="34" charset="0"/>
                <a:ea typeface="华文楷体"/>
                <a:cs typeface="Arial" panose="020B0604020202020204" pitchFamily="34" charset="0"/>
              </a:rPr>
              <a:t> The magnet and its field measurement system will be finished in July.</a:t>
            </a:r>
          </a:p>
          <a:p>
            <a:endParaRPr lang="zh-CN"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4417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067" y="4819"/>
            <a:ext cx="12147733" cy="714850"/>
          </a:xfrm>
        </p:spPr>
        <p:txBody>
          <a:bodyPr>
            <a:normAutofit fontScale="90000"/>
          </a:bodyPr>
          <a:lstStyle/>
          <a:p>
            <a:pPr algn="l"/>
            <a:r>
              <a:rPr lang="en-US" altLang="zh-CN" dirty="0">
                <a:latin typeface="Arial" panose="020B0604020202020204" pitchFamily="34" charset="0"/>
                <a:ea typeface="华文楷体"/>
                <a:cs typeface="Arial" panose="020B0604020202020204" pitchFamily="34" charset="0"/>
              </a:rPr>
              <a:t>Summary-                   Vacuum</a:t>
            </a:r>
            <a:endParaRPr lang="zh-CN" altLang="en-US" dirty="0"/>
          </a:p>
        </p:txBody>
      </p:sp>
      <p:sp>
        <p:nvSpPr>
          <p:cNvPr id="3" name="内容占位符 2"/>
          <p:cNvSpPr>
            <a:spLocks noGrp="1"/>
          </p:cNvSpPr>
          <p:nvPr>
            <p:ph idx="1"/>
          </p:nvPr>
        </p:nvSpPr>
        <p:spPr/>
        <p:txBody>
          <a:bodyPr>
            <a:normAutofit/>
          </a:bodyPr>
          <a:lstStyle/>
          <a:p>
            <a:pPr algn="just">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The prototypes of copper &amp; aluminum vacuum chambers with a length of 6 m have been fabricated and tested, which meet the engineering requirements. Surface treatment of copper is undertaking. </a:t>
            </a:r>
          </a:p>
          <a:p>
            <a:pPr algn="just">
              <a:lnSpc>
                <a:spcPct val="130000"/>
              </a:lnSpc>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The key components experiments such as spring fingers and contact fingers have been carried out. Contact force is uniformly from different fingers and meets the target of 125±25g. The prototypes of RF shielding bellows have been fabricated.</a:t>
            </a:r>
          </a:p>
          <a:p>
            <a:pPr>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  2m long vacuum pipe have been coated to explore the coating parameter at geometrical shape   of 56×75</a:t>
            </a:r>
            <a:r>
              <a:rPr lang="zh-CN" altLang="en-US" sz="2000" dirty="0">
                <a:latin typeface="Arial" panose="020B0604020202020204" pitchFamily="34" charset="0"/>
                <a:cs typeface="Arial" panose="020B0604020202020204" pitchFamily="34" charset="0"/>
              </a:rPr>
              <a:t>。</a:t>
            </a:r>
            <a:r>
              <a:rPr lang="en-US" altLang="zh-CN" sz="2000" dirty="0">
                <a:latin typeface="Arial" panose="020B0604020202020204" pitchFamily="34" charset="0"/>
                <a:cs typeface="Arial" panose="020B0604020202020204" pitchFamily="34" charset="0"/>
              </a:rPr>
              <a:t> 6m long vacuum chambers will be coated by moving the solenoid by a horizontal coating equipment . </a:t>
            </a:r>
          </a:p>
          <a:p>
            <a:endParaRPr lang="zh-CN" altLang="en-US" sz="20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C973300C-797F-D148-A78D-320196FBAF04}" type="slidenum">
              <a:rPr lang="en-US" smtClean="0"/>
              <a:pPr/>
              <a:t>41</a:t>
            </a:fld>
            <a:endParaRPr lang="en-US"/>
          </a:p>
        </p:txBody>
      </p:sp>
    </p:spTree>
    <p:extLst>
      <p:ext uri="{BB962C8B-B14F-4D97-AF65-F5344CB8AC3E}">
        <p14:creationId xmlns:p14="http://schemas.microsoft.com/office/powerpoint/2010/main" val="42922954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l"/>
            <a:r>
              <a:rPr lang="en-US" altLang="zh-CN" dirty="0">
                <a:latin typeface="Arial" panose="020B0604020202020204" pitchFamily="34" charset="0"/>
                <a:ea typeface="华文楷体"/>
                <a:cs typeface="Arial" panose="020B0604020202020204" pitchFamily="34" charset="0"/>
              </a:rPr>
              <a:t>Summary-                   Separator</a:t>
            </a:r>
            <a:endParaRPr lang="zh-CN" altLang="en-US" dirty="0"/>
          </a:p>
        </p:txBody>
      </p:sp>
      <p:sp>
        <p:nvSpPr>
          <p:cNvPr id="3" name="内容占位符 2"/>
          <p:cNvSpPr>
            <a:spLocks noGrp="1"/>
          </p:cNvSpPr>
          <p:nvPr>
            <p:ph idx="1"/>
          </p:nvPr>
        </p:nvSpPr>
        <p:spPr/>
        <p:txBody>
          <a:bodyPr>
            <a:normAutofit/>
          </a:bodyPr>
          <a:lstStyle/>
          <a:p>
            <a:pPr marL="358775" lvl="1" indent="-358775">
              <a:spcBef>
                <a:spcPts val="600"/>
              </a:spcBef>
              <a:spcAft>
                <a:spcPts val="1200"/>
              </a:spcAft>
              <a:buClr>
                <a:srgbClr val="FF0000"/>
              </a:buClr>
              <a:buSzPct val="80000"/>
              <a:buFont typeface="Wingdings" pitchFamily="2" charset="2"/>
              <a:buChar char="n"/>
              <a:defRPr/>
            </a:pPr>
            <a:r>
              <a:rPr lang="en-US" altLang="zh-CN" sz="2000" dirty="0">
                <a:latin typeface="Arial" panose="020B0604020202020204" pitchFamily="34" charset="0"/>
                <a:cs typeface="Arial" panose="020B0604020202020204" pitchFamily="34" charset="0"/>
              </a:rPr>
              <a:t>Improved the cooling loop of the electrodes. </a:t>
            </a:r>
            <a:endParaRPr lang="zh-CN" altLang="zh-CN" sz="2000" dirty="0">
              <a:latin typeface="Arial" panose="020B0604020202020204" pitchFamily="34" charset="0"/>
              <a:cs typeface="Arial" panose="020B0604020202020204" pitchFamily="34" charset="0"/>
            </a:endParaRPr>
          </a:p>
          <a:p>
            <a:pPr marL="358775" lvl="1" indent="-358775">
              <a:spcBef>
                <a:spcPts val="600"/>
              </a:spcBef>
              <a:spcAft>
                <a:spcPts val="1200"/>
              </a:spcAft>
              <a:buClr>
                <a:srgbClr val="FF0000"/>
              </a:buClr>
              <a:buSzPct val="80000"/>
              <a:buFont typeface="Wingdings" pitchFamily="2" charset="2"/>
              <a:buChar char="n"/>
              <a:defRPr/>
            </a:pPr>
            <a:r>
              <a:rPr lang="en-US" altLang="zh-CN" sz="2000" dirty="0">
                <a:latin typeface="Arial" panose="020B0604020202020204" pitchFamily="34" charset="0"/>
                <a:cs typeface="Arial" panose="020B0604020202020204" pitchFamily="34" charset="0"/>
              </a:rPr>
              <a:t>The structure of the insulation metal-ceramic support and of high voltage feedthrough is optimized and the electric field simulation is carried out.</a:t>
            </a:r>
          </a:p>
          <a:p>
            <a:pPr marL="358775" lvl="1" indent="-358775">
              <a:spcBef>
                <a:spcPts val="600"/>
              </a:spcBef>
              <a:spcAft>
                <a:spcPts val="1200"/>
              </a:spcAft>
              <a:buClr>
                <a:srgbClr val="FF0000"/>
              </a:buClr>
              <a:buSzPct val="80000"/>
              <a:buFont typeface="Wingdings" pitchFamily="2" charset="2"/>
              <a:buChar char="n"/>
              <a:defRPr/>
            </a:pPr>
            <a:r>
              <a:rPr lang="en-US" altLang="zh-CN" sz="2000" dirty="0">
                <a:latin typeface="Arial" panose="020B0604020202020204" pitchFamily="34" charset="0"/>
                <a:cs typeface="Arial" panose="020B0604020202020204" pitchFamily="34" charset="0"/>
              </a:rPr>
              <a:t>The overall installation of the separator was completed</a:t>
            </a:r>
          </a:p>
          <a:p>
            <a:pPr marL="358775" lvl="1" indent="-358775">
              <a:spcBef>
                <a:spcPts val="600"/>
              </a:spcBef>
              <a:spcAft>
                <a:spcPts val="1200"/>
              </a:spcAft>
              <a:buClr>
                <a:srgbClr val="FF0000"/>
              </a:buClr>
              <a:buSzPct val="80000"/>
              <a:buFont typeface="Wingdings" pitchFamily="2" charset="2"/>
              <a:buChar char="n"/>
              <a:defRPr/>
            </a:pPr>
            <a:r>
              <a:rPr lang="en-US" altLang="zh-CN" sz="2000" dirty="0">
                <a:latin typeface="Arial" panose="020B0604020202020204" pitchFamily="34" charset="0"/>
                <a:cs typeface="Arial" panose="020B0604020202020204" pitchFamily="34" charset="0"/>
              </a:rPr>
              <a:t>The factory test shows that the vacuum reaches the target</a:t>
            </a:r>
          </a:p>
          <a:p>
            <a:pPr marL="358775" lvl="1" indent="-358775">
              <a:spcBef>
                <a:spcPts val="600"/>
              </a:spcBef>
              <a:spcAft>
                <a:spcPts val="1200"/>
              </a:spcAft>
              <a:buClr>
                <a:srgbClr val="FF0000"/>
              </a:buClr>
              <a:buSzPct val="80000"/>
              <a:buFont typeface="Wingdings" pitchFamily="2" charset="2"/>
              <a:buChar char="n"/>
              <a:defRPr/>
            </a:pPr>
            <a:r>
              <a:rPr lang="en-US" altLang="zh-CN" sz="2000" dirty="0">
                <a:latin typeface="Arial" panose="020B0604020202020204" pitchFamily="34" charset="0"/>
                <a:cs typeface="Arial" panose="020B0604020202020204" pitchFamily="34" charset="0"/>
              </a:rPr>
              <a:t>Due to the arc of the high voltage test, two power supplies failed to be used. After the improvement by Feedthrough, they will be delivered to the IHEP for testing</a:t>
            </a:r>
          </a:p>
          <a:p>
            <a:endParaRPr lang="zh-CN" altLang="en-US" sz="2000" dirty="0"/>
          </a:p>
        </p:txBody>
      </p:sp>
      <p:sp>
        <p:nvSpPr>
          <p:cNvPr id="4" name="灯片编号占位符 3"/>
          <p:cNvSpPr>
            <a:spLocks noGrp="1"/>
          </p:cNvSpPr>
          <p:nvPr>
            <p:ph type="sldNum" sz="quarter" idx="12"/>
          </p:nvPr>
        </p:nvSpPr>
        <p:spPr/>
        <p:txBody>
          <a:bodyPr/>
          <a:lstStyle/>
          <a:p>
            <a:fld id="{C973300C-797F-D148-A78D-320196FBAF04}" type="slidenum">
              <a:rPr lang="en-US" smtClean="0"/>
              <a:pPr/>
              <a:t>42</a:t>
            </a:fld>
            <a:endParaRPr lang="en-US"/>
          </a:p>
        </p:txBody>
      </p:sp>
    </p:spTree>
    <p:extLst>
      <p:ext uri="{BB962C8B-B14F-4D97-AF65-F5344CB8AC3E}">
        <p14:creationId xmlns:p14="http://schemas.microsoft.com/office/powerpoint/2010/main" val="18252982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l"/>
            <a:r>
              <a:rPr lang="en-US" altLang="zh-CN" dirty="0">
                <a:latin typeface="Arial" panose="020B0604020202020204" pitchFamily="34" charset="0"/>
                <a:ea typeface="华文楷体"/>
                <a:cs typeface="Arial" panose="020B0604020202020204" pitchFamily="34" charset="0"/>
              </a:rPr>
              <a:t>Summary-                Polarization</a:t>
            </a:r>
            <a:endParaRPr lang="zh-CN" altLang="en-US" dirty="0"/>
          </a:p>
        </p:txBody>
      </p:sp>
      <p:sp>
        <p:nvSpPr>
          <p:cNvPr id="3" name="内容占位符 2"/>
          <p:cNvSpPr>
            <a:spLocks noGrp="1"/>
          </p:cNvSpPr>
          <p:nvPr>
            <p:ph idx="1"/>
          </p:nvPr>
        </p:nvSpPr>
        <p:spPr/>
        <p:txBody>
          <a:bodyPr>
            <a:normAutofit/>
          </a:bodyPr>
          <a:lstStyle/>
          <a:p>
            <a:r>
              <a:rPr lang="en-US" altLang="zh-CN" sz="2000" dirty="0">
                <a:latin typeface="Arial" panose="020B0604020202020204" pitchFamily="34" charset="0"/>
                <a:cs typeface="Arial" panose="020B0604020202020204" pitchFamily="34" charset="0"/>
              </a:rPr>
              <a:t>Equilibrium</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electron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beam</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polarization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were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simulated</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for</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CEPC</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lattices,</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journal</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paper</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is</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in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preparation.</a:t>
            </a:r>
          </a:p>
          <a:p>
            <a:r>
              <a:rPr lang="en-US" altLang="zh-CN" sz="2000" dirty="0">
                <a:latin typeface="Arial" panose="020B0604020202020204" pitchFamily="34" charset="0"/>
                <a:cs typeface="Arial" panose="020B0604020202020204" pitchFamily="34" charset="0"/>
              </a:rPr>
              <a:t>Solenoid-based</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spin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rotators</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were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implemented</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in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CEPC</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CDR</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lattices.</a:t>
            </a:r>
          </a:p>
          <a:p>
            <a:r>
              <a:rPr lang="en-US" altLang="zh-CN" sz="2000" dirty="0">
                <a:latin typeface="Arial" panose="020B0604020202020204" pitchFamily="34" charset="0"/>
                <a:cs typeface="Arial" panose="020B0604020202020204" pitchFamily="34" charset="0"/>
              </a:rPr>
              <a:t>A</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new</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modular</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design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of</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spin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rotators</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is</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under</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way,</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to</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address</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the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issues</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of</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high</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quadrupole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fields</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and</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large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chromaticity</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contributions.</a:t>
            </a:r>
            <a:endParaRPr lang="en-HK" altLang="zh-CN" sz="2000" dirty="0">
              <a:latin typeface="Arial" panose="020B0604020202020204" pitchFamily="34" charset="0"/>
              <a:cs typeface="Arial" panose="020B0604020202020204" pitchFamily="34" charset="0"/>
            </a:endParaRPr>
          </a:p>
          <a:p>
            <a:r>
              <a:rPr lang="en-US" altLang="zh-CN" sz="2000" dirty="0">
                <a:latin typeface="Arial" panose="020B0604020202020204" pitchFamily="34" charset="0"/>
                <a:cs typeface="Arial" panose="020B0604020202020204" pitchFamily="34" charset="0"/>
              </a:rPr>
              <a:t>The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overall</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work</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is</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on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schedule.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The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spin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rotator</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design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concept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can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be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partly</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reused</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in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Siberian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snake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design.</a:t>
            </a:r>
          </a:p>
          <a:p>
            <a:endParaRPr lang="zh-CN" altLang="en-US" sz="20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C973300C-797F-D148-A78D-320196FBAF04}" type="slidenum">
              <a:rPr lang="en-US" smtClean="0"/>
              <a:pPr/>
              <a:t>43</a:t>
            </a:fld>
            <a:endParaRPr lang="en-US"/>
          </a:p>
        </p:txBody>
      </p:sp>
    </p:spTree>
    <p:extLst>
      <p:ext uri="{BB962C8B-B14F-4D97-AF65-F5344CB8AC3E}">
        <p14:creationId xmlns:p14="http://schemas.microsoft.com/office/powerpoint/2010/main" val="1450165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a:xfrm>
            <a:off x="2191512" y="2091627"/>
            <a:ext cx="8150352"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800" dirty="0">
                <a:solidFill>
                  <a:srgbClr val="C00000"/>
                </a:solidFill>
                <a:latin typeface="Arial" panose="020B0604020202020204" pitchFamily="34" charset="0"/>
                <a:ea typeface="华文楷体" panose="02010600040101010101" pitchFamily="2" charset="-122"/>
                <a:cs typeface="Arial" panose="020B0604020202020204" pitchFamily="34" charset="0"/>
              </a:rPr>
              <a:t>Thank you for your attention</a:t>
            </a:r>
            <a:r>
              <a:rPr lang="zh-CN" altLang="en-US" sz="4800" dirty="0">
                <a:solidFill>
                  <a:srgbClr val="C00000"/>
                </a:solidFill>
                <a:latin typeface="Arial" panose="020B0604020202020204" pitchFamily="34" charset="0"/>
                <a:ea typeface="华文楷体" panose="02010600040101010101" pitchFamily="2" charset="-122"/>
                <a:cs typeface="Arial" panose="020B0604020202020204" pitchFamily="34" charset="0"/>
              </a:rPr>
              <a:t>！</a:t>
            </a:r>
          </a:p>
        </p:txBody>
      </p:sp>
    </p:spTree>
    <p:extLst>
      <p:ext uri="{BB962C8B-B14F-4D97-AF65-F5344CB8AC3E}">
        <p14:creationId xmlns:p14="http://schemas.microsoft.com/office/powerpoint/2010/main" val="1783294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1524000" y="1"/>
            <a:ext cx="9144000" cy="863601"/>
          </a:xfrm>
          <a:noFill/>
        </p:spPr>
        <p:txBody>
          <a:bodyPr>
            <a:normAutofit/>
          </a:bodyPr>
          <a:lstStyle/>
          <a:p>
            <a:r>
              <a:rPr lang="en-US" altLang="zh-CN" b="1" dirty="0">
                <a:solidFill>
                  <a:srgbClr val="000000"/>
                </a:solidFill>
                <a:latin typeface="Arial" panose="020B0604020202020204" pitchFamily="34" charset="0"/>
                <a:ea typeface="华文楷体" pitchFamily="2" charset="-122"/>
                <a:cs typeface="Arial" panose="020B0604020202020204" pitchFamily="34" charset="0"/>
              </a:rPr>
              <a:t>Outline</a:t>
            </a:r>
            <a:endParaRPr lang="zh-CN" altLang="en-US" b="1" dirty="0">
              <a:solidFill>
                <a:srgbClr val="000000"/>
              </a:solidFill>
              <a:latin typeface="Arial" panose="020B0604020202020204" pitchFamily="34" charset="0"/>
              <a:ea typeface="华文楷体" pitchFamily="2" charset="-122"/>
              <a:cs typeface="Arial" panose="020B0604020202020204" pitchFamily="34" charset="0"/>
            </a:endParaRPr>
          </a:p>
        </p:txBody>
      </p:sp>
      <p:sp>
        <p:nvSpPr>
          <p:cNvPr id="7" name="TextBox 6"/>
          <p:cNvSpPr txBox="1"/>
          <p:nvPr/>
        </p:nvSpPr>
        <p:spPr>
          <a:xfrm>
            <a:off x="1082233" y="981507"/>
            <a:ext cx="11186932" cy="4524315"/>
          </a:xfrm>
          <a:prstGeom prst="rect">
            <a:avLst/>
          </a:prstGeom>
          <a:noFill/>
        </p:spPr>
        <p:txBody>
          <a:bodyPr wrap="square" rtlCol="0">
            <a:spAutoFit/>
          </a:bodyPr>
          <a:lstStyle/>
          <a:p>
            <a:pPr marL="857250" indent="-857250" defTabSz="457200">
              <a:lnSpc>
                <a:spcPct val="150000"/>
              </a:lnSpc>
              <a:buFont typeface="+mj-lt"/>
              <a:buAutoNum type="romanUcPeriod"/>
              <a:defRPr/>
            </a:pPr>
            <a:r>
              <a:rPr lang="en-US" altLang="zh-CN" sz="3200" dirty="0">
                <a:solidFill>
                  <a:schemeClr val="bg1">
                    <a:lumMod val="85000"/>
                  </a:schemeClr>
                </a:solidFill>
                <a:latin typeface="Arial" panose="020B0604020202020204" pitchFamily="34" charset="0"/>
                <a:ea typeface="华文楷体" pitchFamily="2" charset="-122"/>
                <a:cs typeface="Arial" panose="020B0604020202020204" pitchFamily="34" charset="0"/>
              </a:rPr>
              <a:t>Overall progress</a:t>
            </a:r>
          </a:p>
          <a:p>
            <a:pPr marL="857250" indent="-857250">
              <a:lnSpc>
                <a:spcPct val="150000"/>
              </a:lnSpc>
              <a:buFont typeface="+mj-lt"/>
              <a:buAutoNum type="romanUcPeriod"/>
            </a:pPr>
            <a:r>
              <a:rPr lang="en-US" altLang="zh-CN" sz="3200" dirty="0">
                <a:latin typeface="Arial" panose="020B0604020202020204" pitchFamily="34" charset="0"/>
                <a:cs typeface="Arial" panose="020B0604020202020204" pitchFamily="34" charset="0"/>
              </a:rPr>
              <a:t>Important progress and achievements</a:t>
            </a:r>
          </a:p>
          <a:p>
            <a:pPr marL="857250" indent="-857250">
              <a:lnSpc>
                <a:spcPct val="150000"/>
              </a:lnSpc>
              <a:buFont typeface="+mj-lt"/>
              <a:buAutoNum type="romanUcPeriod"/>
              <a:defRPr/>
            </a:pPr>
            <a:r>
              <a:rPr lang="en-US" altLang="zh-CN" sz="3200" dirty="0">
                <a:solidFill>
                  <a:schemeClr val="bg1">
                    <a:lumMod val="85000"/>
                  </a:schemeClr>
                </a:solidFill>
                <a:latin typeface="Arial" panose="020B0604020202020204" pitchFamily="34" charset="0"/>
                <a:cs typeface="Arial" panose="020B0604020202020204" pitchFamily="34" charset="0"/>
              </a:rPr>
              <a:t>Existing problems and </a:t>
            </a:r>
            <a:r>
              <a:rPr lang="en-US" altLang="zh-CN" sz="3200" dirty="0" smtClean="0">
                <a:solidFill>
                  <a:schemeClr val="bg1">
                    <a:lumMod val="85000"/>
                  </a:schemeClr>
                </a:solidFill>
                <a:latin typeface="Arial" panose="020B0604020202020204" pitchFamily="34" charset="0"/>
                <a:cs typeface="Arial" panose="020B0604020202020204" pitchFamily="34" charset="0"/>
              </a:rPr>
              <a:t>solutions</a:t>
            </a:r>
          </a:p>
          <a:p>
            <a:pPr marL="857250" indent="-857250">
              <a:lnSpc>
                <a:spcPct val="150000"/>
              </a:lnSpc>
              <a:buFont typeface="+mj-lt"/>
              <a:buAutoNum type="romanUcPeriod"/>
              <a:defRPr/>
            </a:pPr>
            <a:r>
              <a:rPr lang="en-US" altLang="zh-CN" sz="3200" dirty="0">
                <a:solidFill>
                  <a:schemeClr val="bg1">
                    <a:lumMod val="85000"/>
                  </a:schemeClr>
                </a:solidFill>
                <a:latin typeface="Arial" panose="020B0604020202020204" pitchFamily="34" charset="0"/>
                <a:cs typeface="Arial" panose="020B0604020202020204" pitchFamily="34" charset="0"/>
              </a:rPr>
              <a:t>Papers, patents and international conference talks</a:t>
            </a:r>
          </a:p>
          <a:p>
            <a:pPr marL="857250" indent="-857250">
              <a:lnSpc>
                <a:spcPct val="150000"/>
              </a:lnSpc>
              <a:buFont typeface="+mj-lt"/>
              <a:buAutoNum type="romanUcPeriod"/>
            </a:pPr>
            <a:r>
              <a:rPr lang="en-US" altLang="zh-CN" sz="3200" dirty="0">
                <a:solidFill>
                  <a:schemeClr val="bg1">
                    <a:lumMod val="85000"/>
                  </a:schemeClr>
                </a:solidFill>
                <a:latin typeface="Arial" panose="020B0604020202020204" pitchFamily="34" charset="0"/>
                <a:cs typeface="Arial" panose="020B0604020202020204" pitchFamily="34" charset="0"/>
              </a:rPr>
              <a:t>Use of personnel and funds</a:t>
            </a:r>
          </a:p>
          <a:p>
            <a:pPr marL="857250" indent="-857250">
              <a:lnSpc>
                <a:spcPct val="150000"/>
              </a:lnSpc>
              <a:buFont typeface="+mj-lt"/>
              <a:buAutoNum type="romanUcPeriod"/>
            </a:pPr>
            <a:r>
              <a:rPr lang="en-US" altLang="zh-CN" sz="3200" dirty="0">
                <a:solidFill>
                  <a:schemeClr val="bg1">
                    <a:lumMod val="85000"/>
                  </a:schemeClr>
                </a:solidFill>
                <a:latin typeface="Arial" panose="020B0604020202020204" pitchFamily="34" charset="0"/>
                <a:cs typeface="Arial" panose="020B0604020202020204" pitchFamily="34" charset="0"/>
              </a:rPr>
              <a:t>Summary</a:t>
            </a:r>
            <a:endParaRPr lang="en-US" altLang="zh-CN" sz="3200" dirty="0">
              <a:solidFill>
                <a:schemeClr val="bg1">
                  <a:lumMod val="85000"/>
                </a:schemeClr>
              </a:solidFill>
              <a:latin typeface="Arial" panose="020B0604020202020204" pitchFamily="34" charset="0"/>
              <a:ea typeface="华文楷体" pitchFamily="2" charset="-122"/>
              <a:cs typeface="Arial" panose="020B0604020202020204" pitchFamily="34" charset="0"/>
            </a:endParaRPr>
          </a:p>
        </p:txBody>
      </p:sp>
      <p:sp>
        <p:nvSpPr>
          <p:cNvPr id="2" name="Slide Number Placeholder 1"/>
          <p:cNvSpPr>
            <a:spLocks noGrp="1"/>
          </p:cNvSpPr>
          <p:nvPr>
            <p:ph type="sldNum" sz="quarter" idx="12"/>
          </p:nvPr>
        </p:nvSpPr>
        <p:spPr/>
        <p:txBody>
          <a:bodyPr/>
          <a:lstStyle/>
          <a:p>
            <a:pPr defTabSz="457200"/>
            <a:fld id="{C973300C-797F-D148-A78D-320196FBAF04}" type="slidenum">
              <a:rPr lang="en-US">
                <a:solidFill>
                  <a:prstClr val="black">
                    <a:tint val="75000"/>
                  </a:prstClr>
                </a:solidFill>
                <a:latin typeface="Calibri"/>
              </a:rPr>
              <a:pPr defTabSz="457200"/>
              <a:t>5</a:t>
            </a:fld>
            <a:endParaRPr lang="en-US">
              <a:solidFill>
                <a:prstClr val="black">
                  <a:tint val="75000"/>
                </a:prstClr>
              </a:solidFill>
              <a:latin typeface="Calibri"/>
            </a:endParaRPr>
          </a:p>
        </p:txBody>
      </p:sp>
    </p:spTree>
    <p:extLst>
      <p:ext uri="{BB962C8B-B14F-4D97-AF65-F5344CB8AC3E}">
        <p14:creationId xmlns:p14="http://schemas.microsoft.com/office/powerpoint/2010/main" val="2737060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latin typeface="Arial" panose="020B0604020202020204" pitchFamily="34" charset="0"/>
                <a:cs typeface="Arial" panose="020B0604020202020204" pitchFamily="34" charset="0"/>
              </a:rPr>
              <a:t>Low-field Booster dipole magnet R&amp;D</a:t>
            </a:r>
            <a:endParaRPr lang="zh-CN" altLang="en-US" sz="3200" dirty="0"/>
          </a:p>
        </p:txBody>
      </p:sp>
      <p:sp>
        <p:nvSpPr>
          <p:cNvPr id="4" name="灯片编号占位符 3"/>
          <p:cNvSpPr>
            <a:spLocks noGrp="1"/>
          </p:cNvSpPr>
          <p:nvPr>
            <p:ph type="sldNum" sz="quarter" idx="12"/>
          </p:nvPr>
        </p:nvSpPr>
        <p:spPr/>
        <p:txBody>
          <a:bodyPr/>
          <a:lstStyle/>
          <a:p>
            <a:fld id="{C973300C-797F-D148-A78D-320196FBAF04}" type="slidenum">
              <a:rPr lang="en-US" smtClean="0"/>
              <a:pPr/>
              <a:t>6</a:t>
            </a:fld>
            <a:endParaRPr lang="en-US"/>
          </a:p>
        </p:txBody>
      </p:sp>
      <p:graphicFrame>
        <p:nvGraphicFramePr>
          <p:cNvPr id="7" name="表格 6"/>
          <p:cNvGraphicFramePr>
            <a:graphicFrameLocks noGrp="1"/>
          </p:cNvGraphicFramePr>
          <p:nvPr>
            <p:extLst>
              <p:ext uri="{D42A27DB-BD31-4B8C-83A1-F6EECF244321}">
                <p14:modId xmlns:p14="http://schemas.microsoft.com/office/powerpoint/2010/main" val="1717386396"/>
              </p:ext>
            </p:extLst>
          </p:nvPr>
        </p:nvGraphicFramePr>
        <p:xfrm>
          <a:off x="1625855" y="1563522"/>
          <a:ext cx="9170472" cy="1402652"/>
        </p:xfrm>
        <a:graphic>
          <a:graphicData uri="http://schemas.openxmlformats.org/drawingml/2006/table">
            <a:tbl>
              <a:tblPr firstRow="1" firstCol="1" bandRow="1">
                <a:tableStyleId>{5C22544A-7EE6-4342-B048-85BDC9FD1C3A}</a:tableStyleId>
              </a:tblPr>
              <a:tblGrid>
                <a:gridCol w="2591805">
                  <a:extLst>
                    <a:ext uri="{9D8B030D-6E8A-4147-A177-3AD203B41FA5}">
                      <a16:colId xmlns:a16="http://schemas.microsoft.com/office/drawing/2014/main" val="20000"/>
                    </a:ext>
                  </a:extLst>
                </a:gridCol>
                <a:gridCol w="1754311">
                  <a:extLst>
                    <a:ext uri="{9D8B030D-6E8A-4147-A177-3AD203B41FA5}">
                      <a16:colId xmlns:a16="http://schemas.microsoft.com/office/drawing/2014/main" val="20001"/>
                    </a:ext>
                  </a:extLst>
                </a:gridCol>
                <a:gridCol w="2676615">
                  <a:extLst>
                    <a:ext uri="{9D8B030D-6E8A-4147-A177-3AD203B41FA5}">
                      <a16:colId xmlns:a16="http://schemas.microsoft.com/office/drawing/2014/main" val="20002"/>
                    </a:ext>
                  </a:extLst>
                </a:gridCol>
                <a:gridCol w="2147741">
                  <a:extLst>
                    <a:ext uri="{9D8B030D-6E8A-4147-A177-3AD203B41FA5}">
                      <a16:colId xmlns:a16="http://schemas.microsoft.com/office/drawing/2014/main" val="20003"/>
                    </a:ext>
                  </a:extLst>
                </a:gridCol>
              </a:tblGrid>
              <a:tr h="350663">
                <a:tc>
                  <a:txBody>
                    <a:bodyPr/>
                    <a:lstStyle/>
                    <a:p>
                      <a:pPr>
                        <a:spcAft>
                          <a:spcPts val="0"/>
                        </a:spcAft>
                      </a:pPr>
                      <a:r>
                        <a:rPr lang="en-GB" sz="1600" b="0" dirty="0">
                          <a:effectLst/>
                          <a:latin typeface="Arial" panose="020B0604020202020204" pitchFamily="34" charset="0"/>
                          <a:cs typeface="Arial" panose="020B0604020202020204" pitchFamily="34" charset="0"/>
                        </a:rPr>
                        <a:t>Quantity</a:t>
                      </a:r>
                      <a:endParaRPr lang="zh-CN" sz="1600" b="0" dirty="0">
                        <a:effectLst/>
                        <a:latin typeface="Arial" panose="020B0604020202020204" pitchFamily="34" charset="0"/>
                        <a:ea typeface="MS Mincho"/>
                        <a:cs typeface="Arial" panose="020B0604020202020204" pitchFamily="34" charset="0"/>
                      </a:endParaRPr>
                    </a:p>
                  </a:txBody>
                  <a:tcPr marL="8255" marR="8255" marT="8255" marB="0" anchor="ctr"/>
                </a:tc>
                <a:tc>
                  <a:txBody>
                    <a:bodyPr/>
                    <a:lstStyle/>
                    <a:p>
                      <a:pPr marL="0" algn="ctr" defTabSz="914400" rtl="0" eaLnBrk="1" latinLnBrk="0" hangingPunct="1">
                        <a:spcAft>
                          <a:spcPts val="0"/>
                        </a:spcAft>
                      </a:pPr>
                      <a:r>
                        <a:rPr lang="en-GB" sz="1600" b="0" kern="1200" dirty="0" smtClean="0">
                          <a:solidFill>
                            <a:schemeClr val="dk1"/>
                          </a:solidFill>
                          <a:effectLst/>
                          <a:latin typeface="Arial" panose="020B0604020202020204" pitchFamily="34" charset="0"/>
                          <a:ea typeface="+mn-ea"/>
                          <a:cs typeface="Arial" panose="020B0604020202020204" pitchFamily="34" charset="0"/>
                        </a:rPr>
                        <a:t>16320</a:t>
                      </a:r>
                      <a:endParaRPr lang="zh-CN" sz="1600" b="0" kern="1200" dirty="0">
                        <a:solidFill>
                          <a:schemeClr val="dk1"/>
                        </a:solidFill>
                        <a:effectLst/>
                        <a:latin typeface="Arial" panose="020B0604020202020204" pitchFamily="34" charset="0"/>
                        <a:ea typeface="+mn-ea"/>
                        <a:cs typeface="Arial" panose="020B0604020202020204" pitchFamily="34" charset="0"/>
                      </a:endParaRPr>
                    </a:p>
                  </a:txBody>
                  <a:tcPr marL="8255" marR="8255" marT="8255" marB="0" anchor="ctr">
                    <a:solidFill>
                      <a:schemeClr val="accent1">
                        <a:lumMod val="20000"/>
                        <a:lumOff val="80000"/>
                      </a:schemeClr>
                    </a:solidFill>
                  </a:tcPr>
                </a:tc>
                <a:tc>
                  <a:txBody>
                    <a:bodyPr/>
                    <a:lstStyle/>
                    <a:p>
                      <a:pPr marL="0" algn="l" defTabSz="914400" rtl="0" eaLnBrk="1" latinLnBrk="0" hangingPunct="1">
                        <a:spcAft>
                          <a:spcPts val="0"/>
                        </a:spcAft>
                      </a:pPr>
                      <a:r>
                        <a:rPr lang="en-GB" sz="1600" b="0" kern="1200" dirty="0">
                          <a:solidFill>
                            <a:schemeClr val="lt1"/>
                          </a:solidFill>
                          <a:effectLst/>
                          <a:latin typeface="Arial" panose="020B0604020202020204" pitchFamily="34" charset="0"/>
                          <a:ea typeface="+mn-ea"/>
                          <a:cs typeface="Arial" panose="020B0604020202020204" pitchFamily="34" charset="0"/>
                        </a:rPr>
                        <a:t>Magnetic Length (mm)</a:t>
                      </a:r>
                      <a:endParaRPr lang="zh-CN" sz="1600" b="0" kern="1200" dirty="0">
                        <a:solidFill>
                          <a:schemeClr val="lt1"/>
                        </a:solidFill>
                        <a:effectLst/>
                        <a:latin typeface="Arial" panose="020B0604020202020204" pitchFamily="34" charset="0"/>
                        <a:ea typeface="+mn-ea"/>
                        <a:cs typeface="Arial" panose="020B0604020202020204" pitchFamily="34" charset="0"/>
                      </a:endParaRPr>
                    </a:p>
                  </a:txBody>
                  <a:tcPr marL="8255" marR="8255" marT="8255" marB="0" anchor="ctr">
                    <a:solidFill>
                      <a:schemeClr val="accent1"/>
                    </a:solidFill>
                  </a:tcPr>
                </a:tc>
                <a:tc>
                  <a:txBody>
                    <a:bodyPr/>
                    <a:lstStyle/>
                    <a:p>
                      <a:pPr marL="0" algn="ctr" defTabSz="914400" rtl="0" eaLnBrk="1" latinLnBrk="0" hangingPunct="1">
                        <a:spcAft>
                          <a:spcPts val="0"/>
                        </a:spcAft>
                      </a:pPr>
                      <a:r>
                        <a:rPr lang="en-GB" altLang="zh-CN" sz="1600" b="0" kern="1200" dirty="0" smtClean="0">
                          <a:solidFill>
                            <a:schemeClr val="dk1"/>
                          </a:solidFill>
                          <a:effectLst/>
                          <a:latin typeface="Arial" panose="020B0604020202020204" pitchFamily="34" charset="0"/>
                          <a:ea typeface="+mn-ea"/>
                          <a:cs typeface="Arial" panose="020B0604020202020204" pitchFamily="34" charset="0"/>
                        </a:rPr>
                        <a:t>4700</a:t>
                      </a:r>
                      <a:endParaRPr lang="zh-CN" sz="1600" b="0" kern="1200" dirty="0">
                        <a:solidFill>
                          <a:schemeClr val="dk1"/>
                        </a:solidFill>
                        <a:effectLst/>
                        <a:latin typeface="Arial" panose="020B0604020202020204" pitchFamily="34" charset="0"/>
                        <a:ea typeface="+mn-ea"/>
                        <a:cs typeface="Arial" panose="020B0604020202020204" pitchFamily="34" charset="0"/>
                      </a:endParaRPr>
                    </a:p>
                  </a:txBody>
                  <a:tcPr marL="8255" marR="8255" marT="8255" marB="0" anchor="ctr">
                    <a:solidFill>
                      <a:schemeClr val="accent1">
                        <a:lumMod val="20000"/>
                        <a:lumOff val="80000"/>
                      </a:schemeClr>
                    </a:solidFill>
                  </a:tcPr>
                </a:tc>
                <a:extLst>
                  <a:ext uri="{0D108BD9-81ED-4DB2-BD59-A6C34878D82A}">
                    <a16:rowId xmlns:a16="http://schemas.microsoft.com/office/drawing/2014/main" val="10000"/>
                  </a:ext>
                </a:extLst>
              </a:tr>
              <a:tr h="350663">
                <a:tc>
                  <a:txBody>
                    <a:bodyPr/>
                    <a:lstStyle/>
                    <a:p>
                      <a:pPr>
                        <a:spcAft>
                          <a:spcPts val="0"/>
                        </a:spcAft>
                      </a:pPr>
                      <a:r>
                        <a:rPr lang="en-GB" sz="1600" b="0" dirty="0">
                          <a:effectLst/>
                          <a:latin typeface="Arial" panose="020B0604020202020204" pitchFamily="34" charset="0"/>
                          <a:cs typeface="Arial" panose="020B0604020202020204" pitchFamily="34" charset="0"/>
                        </a:rPr>
                        <a:t>Minimum field (</a:t>
                      </a:r>
                      <a:r>
                        <a:rPr lang="en-GB" sz="1600" b="0" dirty="0" err="1">
                          <a:effectLst/>
                          <a:latin typeface="Arial" panose="020B0604020202020204" pitchFamily="34" charset="0"/>
                          <a:cs typeface="Arial" panose="020B0604020202020204" pitchFamily="34" charset="0"/>
                        </a:rPr>
                        <a:t>Gs</a:t>
                      </a:r>
                      <a:r>
                        <a:rPr lang="en-GB" sz="1600" b="0" dirty="0">
                          <a:effectLst/>
                          <a:latin typeface="Arial" panose="020B0604020202020204" pitchFamily="34" charset="0"/>
                          <a:cs typeface="Arial" panose="020B0604020202020204" pitchFamily="34" charset="0"/>
                        </a:rPr>
                        <a:t>)</a:t>
                      </a:r>
                      <a:endParaRPr lang="zh-CN" sz="1600" b="0" dirty="0">
                        <a:effectLst/>
                        <a:latin typeface="Arial" panose="020B0604020202020204" pitchFamily="34" charset="0"/>
                        <a:ea typeface="MS Mincho"/>
                        <a:cs typeface="Arial" panose="020B0604020202020204" pitchFamily="34" charset="0"/>
                      </a:endParaRPr>
                    </a:p>
                  </a:txBody>
                  <a:tcPr marL="8255" marR="8255" marT="8255" marB="0" anchor="ctr"/>
                </a:tc>
                <a:tc>
                  <a:txBody>
                    <a:bodyPr/>
                    <a:lstStyle/>
                    <a:p>
                      <a:pPr algn="ctr">
                        <a:spcAft>
                          <a:spcPts val="0"/>
                        </a:spcAft>
                      </a:pPr>
                      <a:r>
                        <a:rPr lang="en-GB" sz="1600" b="0" dirty="0" smtClean="0">
                          <a:solidFill>
                            <a:srgbClr val="FF0000"/>
                          </a:solidFill>
                          <a:effectLst/>
                          <a:latin typeface="Arial" panose="020B0604020202020204" pitchFamily="34" charset="0"/>
                          <a:cs typeface="Arial" panose="020B0604020202020204" pitchFamily="34" charset="0"/>
                        </a:rPr>
                        <a:t>2</a:t>
                      </a:r>
                      <a:r>
                        <a:rPr lang="en-US" altLang="zh-CN" sz="1600" b="0" dirty="0" smtClean="0">
                          <a:solidFill>
                            <a:srgbClr val="FF0000"/>
                          </a:solidFill>
                          <a:effectLst/>
                          <a:latin typeface="Arial" panose="020B0604020202020204" pitchFamily="34" charset="0"/>
                          <a:cs typeface="Arial" panose="020B0604020202020204" pitchFamily="34" charset="0"/>
                        </a:rPr>
                        <a:t>8</a:t>
                      </a:r>
                      <a:r>
                        <a:rPr lang="en-GB" sz="1600" b="0" dirty="0" smtClean="0">
                          <a:effectLst/>
                          <a:latin typeface="Arial" panose="020B0604020202020204" pitchFamily="34" charset="0"/>
                          <a:cs typeface="Arial" panose="020B0604020202020204" pitchFamily="34" charset="0"/>
                        </a:rPr>
                        <a:t> </a:t>
                      </a:r>
                      <a:endParaRPr lang="zh-CN" sz="1600" b="0" dirty="0">
                        <a:effectLst/>
                        <a:latin typeface="Arial" panose="020B0604020202020204" pitchFamily="34" charset="0"/>
                        <a:ea typeface="MS Mincho"/>
                        <a:cs typeface="Arial" panose="020B0604020202020204" pitchFamily="34" charset="0"/>
                      </a:endParaRPr>
                    </a:p>
                  </a:txBody>
                  <a:tcPr marL="8255" marR="8255" marT="8255" marB="0" anchor="ctr"/>
                </a:tc>
                <a:tc>
                  <a:txBody>
                    <a:bodyPr/>
                    <a:lstStyle/>
                    <a:p>
                      <a:pPr marL="0" algn="l" defTabSz="914400" rtl="0" eaLnBrk="1" latinLnBrk="0" hangingPunct="1">
                        <a:spcAft>
                          <a:spcPts val="0"/>
                        </a:spcAft>
                      </a:pPr>
                      <a:r>
                        <a:rPr lang="en-GB" sz="1600" b="0" kern="1200" dirty="0">
                          <a:solidFill>
                            <a:schemeClr val="lt1"/>
                          </a:solidFill>
                          <a:effectLst/>
                          <a:latin typeface="Arial" panose="020B0604020202020204" pitchFamily="34" charset="0"/>
                          <a:ea typeface="+mn-ea"/>
                          <a:cs typeface="Arial" panose="020B0604020202020204" pitchFamily="34" charset="0"/>
                        </a:rPr>
                        <a:t>Good field region (mm)</a:t>
                      </a:r>
                      <a:endParaRPr lang="zh-CN" sz="1600" b="0" kern="1200" dirty="0">
                        <a:solidFill>
                          <a:schemeClr val="lt1"/>
                        </a:solidFill>
                        <a:effectLst/>
                        <a:latin typeface="Arial" panose="020B0604020202020204" pitchFamily="34" charset="0"/>
                        <a:ea typeface="+mn-ea"/>
                        <a:cs typeface="Arial" panose="020B0604020202020204" pitchFamily="34" charset="0"/>
                      </a:endParaRPr>
                    </a:p>
                  </a:txBody>
                  <a:tcPr marL="8255" marR="8255" marT="8255" marB="0" anchor="ctr">
                    <a:solidFill>
                      <a:schemeClr val="accent1"/>
                    </a:solidFill>
                  </a:tcPr>
                </a:tc>
                <a:tc>
                  <a:txBody>
                    <a:bodyPr/>
                    <a:lstStyle/>
                    <a:p>
                      <a:pPr marL="0" algn="ctr" defTabSz="914400" rtl="0" eaLnBrk="1" latinLnBrk="0" hangingPunct="1">
                        <a:spcAft>
                          <a:spcPts val="0"/>
                        </a:spcAft>
                      </a:pPr>
                      <a:r>
                        <a:rPr lang="en-GB" altLang="zh-CN" sz="1600" b="0" kern="1200" dirty="0" smtClean="0">
                          <a:solidFill>
                            <a:schemeClr val="dk1"/>
                          </a:solidFill>
                          <a:effectLst/>
                          <a:latin typeface="Arial" panose="020B0604020202020204" pitchFamily="34" charset="0"/>
                          <a:ea typeface="+mn-ea"/>
                          <a:cs typeface="Arial" panose="020B0604020202020204" pitchFamily="34" charset="0"/>
                        </a:rPr>
                        <a:t>55</a:t>
                      </a:r>
                      <a:endParaRPr lang="zh-CN" sz="1600" b="0" kern="1200" dirty="0">
                        <a:solidFill>
                          <a:schemeClr val="dk1"/>
                        </a:solidFill>
                        <a:effectLst/>
                        <a:latin typeface="Arial" panose="020B0604020202020204" pitchFamily="34" charset="0"/>
                        <a:ea typeface="+mn-ea"/>
                        <a:cs typeface="Arial" panose="020B0604020202020204" pitchFamily="34" charset="0"/>
                      </a:endParaRPr>
                    </a:p>
                  </a:txBody>
                  <a:tcPr marL="8255" marR="8255" marT="8255" marB="0" anchor="ctr"/>
                </a:tc>
                <a:extLst>
                  <a:ext uri="{0D108BD9-81ED-4DB2-BD59-A6C34878D82A}">
                    <a16:rowId xmlns:a16="http://schemas.microsoft.com/office/drawing/2014/main" val="10001"/>
                  </a:ext>
                </a:extLst>
              </a:tr>
              <a:tr h="350663">
                <a:tc>
                  <a:txBody>
                    <a:bodyPr/>
                    <a:lstStyle/>
                    <a:p>
                      <a:pPr>
                        <a:spcAft>
                          <a:spcPts val="0"/>
                        </a:spcAft>
                      </a:pPr>
                      <a:r>
                        <a:rPr lang="en-GB" sz="1600" b="0" dirty="0">
                          <a:effectLst/>
                          <a:latin typeface="Arial" panose="020B0604020202020204" pitchFamily="34" charset="0"/>
                          <a:cs typeface="Arial" panose="020B0604020202020204" pitchFamily="34" charset="0"/>
                        </a:rPr>
                        <a:t>Maximum field (</a:t>
                      </a:r>
                      <a:r>
                        <a:rPr lang="en-GB" sz="1600" b="0" dirty="0" err="1">
                          <a:effectLst/>
                          <a:latin typeface="Arial" panose="020B0604020202020204" pitchFamily="34" charset="0"/>
                          <a:cs typeface="Arial" panose="020B0604020202020204" pitchFamily="34" charset="0"/>
                        </a:rPr>
                        <a:t>Gs</a:t>
                      </a:r>
                      <a:r>
                        <a:rPr lang="en-GB" sz="1600" b="0" dirty="0">
                          <a:effectLst/>
                          <a:latin typeface="Arial" panose="020B0604020202020204" pitchFamily="34" charset="0"/>
                          <a:cs typeface="Arial" panose="020B0604020202020204" pitchFamily="34" charset="0"/>
                        </a:rPr>
                        <a:t>)</a:t>
                      </a:r>
                      <a:endParaRPr lang="zh-CN" sz="1600" b="0" dirty="0">
                        <a:effectLst/>
                        <a:latin typeface="Arial" panose="020B0604020202020204" pitchFamily="34" charset="0"/>
                        <a:ea typeface="MS Mincho"/>
                        <a:cs typeface="Arial" panose="020B0604020202020204" pitchFamily="34" charset="0"/>
                      </a:endParaRPr>
                    </a:p>
                  </a:txBody>
                  <a:tcPr marL="8255" marR="8255" marT="8255" marB="0" anchor="ctr"/>
                </a:tc>
                <a:tc>
                  <a:txBody>
                    <a:bodyPr/>
                    <a:lstStyle/>
                    <a:p>
                      <a:pPr algn="ctr">
                        <a:spcAft>
                          <a:spcPts val="0"/>
                        </a:spcAft>
                      </a:pPr>
                      <a:r>
                        <a:rPr lang="en-GB" altLang="zh-CN" sz="1600" b="0" dirty="0" smtClean="0">
                          <a:effectLst/>
                          <a:latin typeface="Arial" panose="020B0604020202020204" pitchFamily="34" charset="0"/>
                          <a:ea typeface="+mn-ea"/>
                          <a:cs typeface="Arial" panose="020B0604020202020204" pitchFamily="34" charset="0"/>
                        </a:rPr>
                        <a:t>338</a:t>
                      </a:r>
                      <a:endParaRPr lang="zh-CN" sz="1600" b="0" dirty="0">
                        <a:effectLst/>
                        <a:latin typeface="Arial" panose="020B0604020202020204" pitchFamily="34" charset="0"/>
                        <a:ea typeface="MS Mincho"/>
                        <a:cs typeface="Arial" panose="020B0604020202020204" pitchFamily="34" charset="0"/>
                      </a:endParaRPr>
                    </a:p>
                  </a:txBody>
                  <a:tcPr marL="8255" marR="8255" marT="8255" marB="0" anchor="ctr"/>
                </a:tc>
                <a:tc>
                  <a:txBody>
                    <a:bodyPr/>
                    <a:lstStyle/>
                    <a:p>
                      <a:pPr marL="0" algn="l" defTabSz="914400" rtl="0" eaLnBrk="1" latinLnBrk="0" hangingPunct="1">
                        <a:spcAft>
                          <a:spcPts val="0"/>
                        </a:spcAft>
                      </a:pPr>
                      <a:r>
                        <a:rPr lang="en-GB" sz="1600" b="0" kern="1200" dirty="0">
                          <a:solidFill>
                            <a:schemeClr val="lt1"/>
                          </a:solidFill>
                          <a:effectLst/>
                          <a:latin typeface="Arial" panose="020B0604020202020204" pitchFamily="34" charset="0"/>
                          <a:ea typeface="+mn-ea"/>
                          <a:cs typeface="Arial" panose="020B0604020202020204" pitchFamily="34" charset="0"/>
                        </a:rPr>
                        <a:t>Field uniformity</a:t>
                      </a:r>
                      <a:endParaRPr lang="zh-CN" sz="1600" b="0" kern="1200" dirty="0">
                        <a:solidFill>
                          <a:schemeClr val="lt1"/>
                        </a:solidFill>
                        <a:effectLst/>
                        <a:latin typeface="Arial" panose="020B0604020202020204" pitchFamily="34" charset="0"/>
                        <a:ea typeface="+mn-ea"/>
                        <a:cs typeface="Arial" panose="020B0604020202020204" pitchFamily="34" charset="0"/>
                      </a:endParaRPr>
                    </a:p>
                  </a:txBody>
                  <a:tcPr marL="8255" marR="8255" marT="8255" marB="0" anchor="ctr">
                    <a:solidFill>
                      <a:schemeClr val="accent1"/>
                    </a:solidFill>
                  </a:tcPr>
                </a:tc>
                <a:tc>
                  <a:txBody>
                    <a:bodyPr/>
                    <a:lstStyle/>
                    <a:p>
                      <a:pPr algn="ctr">
                        <a:spcAft>
                          <a:spcPts val="0"/>
                        </a:spcAft>
                      </a:pPr>
                      <a:r>
                        <a:rPr lang="en-GB" sz="1600" b="0" dirty="0">
                          <a:effectLst/>
                          <a:latin typeface="Arial" panose="020B0604020202020204" pitchFamily="34" charset="0"/>
                          <a:cs typeface="Arial" panose="020B0604020202020204" pitchFamily="34" charset="0"/>
                        </a:rPr>
                        <a:t>0.1%</a:t>
                      </a:r>
                      <a:endParaRPr lang="zh-CN" sz="1600" b="0" dirty="0">
                        <a:effectLst/>
                        <a:latin typeface="Arial" panose="020B0604020202020204" pitchFamily="34" charset="0"/>
                        <a:ea typeface="MS Mincho"/>
                        <a:cs typeface="Arial" panose="020B0604020202020204" pitchFamily="34" charset="0"/>
                      </a:endParaRPr>
                    </a:p>
                  </a:txBody>
                  <a:tcPr marL="8255" marR="8255" marT="8255" marB="0" anchor="ctr"/>
                </a:tc>
                <a:extLst>
                  <a:ext uri="{0D108BD9-81ED-4DB2-BD59-A6C34878D82A}">
                    <a16:rowId xmlns:a16="http://schemas.microsoft.com/office/drawing/2014/main" val="10002"/>
                  </a:ext>
                </a:extLst>
              </a:tr>
              <a:tr h="350663">
                <a:tc>
                  <a:txBody>
                    <a:bodyPr/>
                    <a:lstStyle/>
                    <a:p>
                      <a:pPr>
                        <a:spcAft>
                          <a:spcPts val="0"/>
                        </a:spcAft>
                      </a:pPr>
                      <a:r>
                        <a:rPr lang="en-GB" sz="1600" b="0" dirty="0">
                          <a:effectLst/>
                          <a:latin typeface="Arial" panose="020B0604020202020204" pitchFamily="34" charset="0"/>
                          <a:cs typeface="Arial" panose="020B0604020202020204" pitchFamily="34" charset="0"/>
                        </a:rPr>
                        <a:t>Gap (mm)</a:t>
                      </a:r>
                      <a:endParaRPr lang="zh-CN" sz="1600" b="0" dirty="0">
                        <a:effectLst/>
                        <a:latin typeface="Arial" panose="020B0604020202020204" pitchFamily="34" charset="0"/>
                        <a:ea typeface="MS Mincho"/>
                        <a:cs typeface="Arial" panose="020B0604020202020204" pitchFamily="34" charset="0"/>
                      </a:endParaRPr>
                    </a:p>
                  </a:txBody>
                  <a:tcPr marL="8255" marR="8255" marT="8255" marB="0" anchor="ctr"/>
                </a:tc>
                <a:tc>
                  <a:txBody>
                    <a:bodyPr/>
                    <a:lstStyle/>
                    <a:p>
                      <a:pPr algn="ctr">
                        <a:spcAft>
                          <a:spcPts val="0"/>
                        </a:spcAft>
                      </a:pPr>
                      <a:r>
                        <a:rPr lang="en-GB" altLang="zh-CN" sz="1600" b="0" dirty="0" smtClean="0">
                          <a:effectLst/>
                          <a:latin typeface="Arial" panose="020B0604020202020204" pitchFamily="34" charset="0"/>
                          <a:ea typeface="+mn-ea"/>
                          <a:cs typeface="Arial" panose="020B0604020202020204" pitchFamily="34" charset="0"/>
                        </a:rPr>
                        <a:t>63</a:t>
                      </a:r>
                      <a:endParaRPr lang="zh-CN" sz="1600" b="0" dirty="0">
                        <a:effectLst/>
                        <a:latin typeface="Arial" panose="020B0604020202020204" pitchFamily="34" charset="0"/>
                        <a:ea typeface="MS Mincho"/>
                        <a:cs typeface="Arial" panose="020B0604020202020204" pitchFamily="34" charset="0"/>
                      </a:endParaRPr>
                    </a:p>
                  </a:txBody>
                  <a:tcPr marL="8255" marR="8255" marT="8255" marB="0" anchor="ctr"/>
                </a:tc>
                <a:tc>
                  <a:txBody>
                    <a:bodyPr/>
                    <a:lstStyle/>
                    <a:p>
                      <a:pPr marL="0" algn="l" defTabSz="914400" rtl="0" eaLnBrk="1" latinLnBrk="0" hangingPunct="1">
                        <a:spcAft>
                          <a:spcPts val="0"/>
                        </a:spcAft>
                      </a:pPr>
                      <a:r>
                        <a:rPr lang="en-US" altLang="zh-CN" sz="1600" b="0" kern="1200" dirty="0" smtClean="0">
                          <a:solidFill>
                            <a:schemeClr val="lt1"/>
                          </a:solidFill>
                          <a:effectLst/>
                          <a:latin typeface="Arial" panose="020B0604020202020204" pitchFamily="34" charset="0"/>
                          <a:ea typeface="+mn-ea"/>
                          <a:cs typeface="Arial" panose="020B0604020202020204" pitchFamily="34" charset="0"/>
                        </a:rPr>
                        <a:t>Field reproducibility</a:t>
                      </a:r>
                      <a:endParaRPr lang="zh-CN" sz="1600" b="0" kern="1200" dirty="0">
                        <a:solidFill>
                          <a:schemeClr val="lt1"/>
                        </a:solidFill>
                        <a:effectLst/>
                        <a:latin typeface="Arial" panose="020B0604020202020204" pitchFamily="34" charset="0"/>
                        <a:ea typeface="+mn-ea"/>
                        <a:cs typeface="Arial" panose="020B0604020202020204" pitchFamily="34" charset="0"/>
                      </a:endParaRPr>
                    </a:p>
                  </a:txBody>
                  <a:tcPr marL="8255" marR="8255" marT="8255" marB="0" anchor="ctr">
                    <a:solidFill>
                      <a:schemeClr val="accent1"/>
                    </a:solidFill>
                  </a:tcPr>
                </a:tc>
                <a:tc>
                  <a:txBody>
                    <a:bodyPr/>
                    <a:lstStyle/>
                    <a:p>
                      <a:pPr algn="ctr">
                        <a:spcAft>
                          <a:spcPts val="0"/>
                        </a:spcAft>
                      </a:pPr>
                      <a:r>
                        <a:rPr lang="en-US" altLang="zh-CN" sz="1600" b="0" dirty="0" smtClean="0">
                          <a:effectLst/>
                          <a:latin typeface="Arial" panose="020B0604020202020204" pitchFamily="34" charset="0"/>
                          <a:ea typeface="MS Mincho"/>
                          <a:cs typeface="Arial" panose="020B0604020202020204" pitchFamily="34" charset="0"/>
                        </a:rPr>
                        <a:t>0.05%</a:t>
                      </a:r>
                      <a:endParaRPr lang="zh-CN" sz="1600" b="0" dirty="0">
                        <a:effectLst/>
                        <a:latin typeface="Arial" panose="020B0604020202020204" pitchFamily="34" charset="0"/>
                        <a:ea typeface="MS Mincho"/>
                        <a:cs typeface="Arial" panose="020B0604020202020204" pitchFamily="34" charset="0"/>
                      </a:endParaRPr>
                    </a:p>
                  </a:txBody>
                  <a:tcPr marL="8255" marR="8255" marT="8255" marB="0" anchor="ctr"/>
                </a:tc>
                <a:extLst>
                  <a:ext uri="{0D108BD9-81ED-4DB2-BD59-A6C34878D82A}">
                    <a16:rowId xmlns:a16="http://schemas.microsoft.com/office/drawing/2014/main" val="10003"/>
                  </a:ext>
                </a:extLst>
              </a:tr>
            </a:tbl>
          </a:graphicData>
        </a:graphic>
      </p:graphicFrame>
      <p:sp>
        <p:nvSpPr>
          <p:cNvPr id="8" name="Rectangle 8"/>
          <p:cNvSpPr>
            <a:spLocks noChangeArrowheads="1"/>
          </p:cNvSpPr>
          <p:nvPr/>
        </p:nvSpPr>
        <p:spPr bwMode="auto">
          <a:xfrm>
            <a:off x="1625855" y="5507281"/>
            <a:ext cx="9339394" cy="1015663"/>
          </a:xfrm>
          <a:prstGeom prst="rect">
            <a:avLst/>
          </a:prstGeom>
          <a:noFill/>
          <a:ln w="9525">
            <a:noFill/>
            <a:miter lim="800000"/>
            <a:headEnd/>
            <a:tailEnd/>
          </a:ln>
        </p:spPr>
        <p:txBody>
          <a:bodyPr wrap="square" anchor="ctr">
            <a:spAutoFit/>
          </a:bodyPr>
          <a:lstStyle/>
          <a:p>
            <a:pPr algn="just">
              <a:spcBef>
                <a:spcPts val="1200"/>
              </a:spcBef>
              <a:buClr>
                <a:srgbClr val="FF0000"/>
              </a:buClr>
            </a:pPr>
            <a:r>
              <a:rPr lang="en-US" altLang="zh-CN" sz="2000" dirty="0">
                <a:latin typeface="Arial" panose="020B0604020202020204" pitchFamily="34" charset="0"/>
                <a:cs typeface="Arial" panose="020B0604020202020204" pitchFamily="34" charset="0"/>
              </a:rPr>
              <a:t>T</a:t>
            </a:r>
            <a:r>
              <a:rPr lang="en-US" altLang="zh-CN" sz="2000" dirty="0" smtClean="0">
                <a:latin typeface="Arial" panose="020B0604020202020204" pitchFamily="34" charset="0"/>
                <a:cs typeface="Arial" panose="020B0604020202020204" pitchFamily="34" charset="0"/>
              </a:rPr>
              <a:t>wo kinds of the subscale prototype magnet with and without iron cores </a:t>
            </a:r>
            <a:r>
              <a:rPr lang="en-US" altLang="zh-CN" sz="2000" dirty="0">
                <a:latin typeface="Arial" panose="020B0604020202020204" pitchFamily="34" charset="0"/>
                <a:cs typeface="Arial" panose="020B0604020202020204" pitchFamily="34" charset="0"/>
              </a:rPr>
              <a:t>have been </a:t>
            </a:r>
            <a:r>
              <a:rPr lang="en-US" altLang="zh-CN" sz="2000" dirty="0" smtClean="0">
                <a:latin typeface="Arial" panose="020B0604020202020204" pitchFamily="34" charset="0"/>
                <a:cs typeface="Arial" panose="020B0604020202020204" pitchFamily="34" charset="0"/>
              </a:rPr>
              <a:t>designed </a:t>
            </a:r>
            <a:r>
              <a:rPr lang="en-US" altLang="zh-CN" sz="2000" dirty="0">
                <a:latin typeface="Arial" panose="020B0604020202020204" pitchFamily="34" charset="0"/>
                <a:cs typeface="Arial" panose="020B0604020202020204" pitchFamily="34" charset="0"/>
              </a:rPr>
              <a:t>and </a:t>
            </a:r>
            <a:r>
              <a:rPr lang="en-US" altLang="zh-CN" sz="2000" dirty="0" smtClean="0">
                <a:latin typeface="Arial" panose="020B0604020202020204" pitchFamily="34" charset="0"/>
                <a:cs typeface="Arial" panose="020B0604020202020204" pitchFamily="34" charset="0"/>
              </a:rPr>
              <a:t>developed.</a:t>
            </a:r>
            <a:r>
              <a:rPr lang="en-GB" altLang="zh-CN" sz="2000" dirty="0" smtClean="0">
                <a:latin typeface="Arial" panose="020B0604020202020204" pitchFamily="34" charset="0"/>
                <a:cs typeface="Arial" panose="020B0604020202020204" pitchFamily="34" charset="0"/>
              </a:rPr>
              <a:t>  The field specifications of both magnets reach the midterm target </a:t>
            </a:r>
            <a:r>
              <a:rPr lang="en-GB" altLang="zh-CN" sz="2000" dirty="0" smtClean="0">
                <a:solidFill>
                  <a:srgbClr val="00B050"/>
                </a:solidFill>
                <a:latin typeface="Arial" panose="020B0604020202020204" pitchFamily="34" charset="0"/>
                <a:cs typeface="Arial" panose="020B0604020202020204" pitchFamily="34" charset="0"/>
              </a:rPr>
              <a:t>@60</a:t>
            </a:r>
            <a:r>
              <a:rPr lang="en-US" altLang="zh-CN" sz="2000" dirty="0" err="1" smtClean="0">
                <a:solidFill>
                  <a:srgbClr val="00B050"/>
                </a:solidFill>
                <a:latin typeface="Arial" panose="020B0604020202020204" pitchFamily="34" charset="0"/>
                <a:cs typeface="Arial" panose="020B0604020202020204" pitchFamily="34" charset="0"/>
              </a:rPr>
              <a:t>Gs</a:t>
            </a:r>
            <a:r>
              <a:rPr lang="en-GB" altLang="zh-CN" sz="2000" dirty="0">
                <a:latin typeface="Arial" panose="020B0604020202020204" pitchFamily="34" charset="0"/>
                <a:cs typeface="Arial" panose="020B0604020202020204" pitchFamily="34" charset="0"/>
              </a:rPr>
              <a:t>.</a:t>
            </a:r>
          </a:p>
        </p:txBody>
      </p:sp>
      <p:graphicFrame>
        <p:nvGraphicFramePr>
          <p:cNvPr id="9" name="表格 8"/>
          <p:cNvGraphicFramePr>
            <a:graphicFrameLocks noGrp="1"/>
          </p:cNvGraphicFramePr>
          <p:nvPr>
            <p:extLst>
              <p:ext uri="{D42A27DB-BD31-4B8C-83A1-F6EECF244321}">
                <p14:modId xmlns:p14="http://schemas.microsoft.com/office/powerpoint/2010/main" val="147410691"/>
              </p:ext>
            </p:extLst>
          </p:nvPr>
        </p:nvGraphicFramePr>
        <p:xfrm>
          <a:off x="1625855" y="3823879"/>
          <a:ext cx="9170472" cy="1438684"/>
        </p:xfrm>
        <a:graphic>
          <a:graphicData uri="http://schemas.openxmlformats.org/drawingml/2006/table">
            <a:tbl>
              <a:tblPr firstRow="1" firstCol="1" bandRow="1">
                <a:tableStyleId>{5C22544A-7EE6-4342-B048-85BDC9FD1C3A}</a:tableStyleId>
              </a:tblPr>
              <a:tblGrid>
                <a:gridCol w="2591805">
                  <a:extLst>
                    <a:ext uri="{9D8B030D-6E8A-4147-A177-3AD203B41FA5}">
                      <a16:colId xmlns:a16="http://schemas.microsoft.com/office/drawing/2014/main" val="20000"/>
                    </a:ext>
                  </a:extLst>
                </a:gridCol>
                <a:gridCol w="1754311">
                  <a:extLst>
                    <a:ext uri="{9D8B030D-6E8A-4147-A177-3AD203B41FA5}">
                      <a16:colId xmlns:a16="http://schemas.microsoft.com/office/drawing/2014/main" val="20001"/>
                    </a:ext>
                  </a:extLst>
                </a:gridCol>
                <a:gridCol w="2676615">
                  <a:extLst>
                    <a:ext uri="{9D8B030D-6E8A-4147-A177-3AD203B41FA5}">
                      <a16:colId xmlns:a16="http://schemas.microsoft.com/office/drawing/2014/main" val="20002"/>
                    </a:ext>
                  </a:extLst>
                </a:gridCol>
                <a:gridCol w="2147741">
                  <a:extLst>
                    <a:ext uri="{9D8B030D-6E8A-4147-A177-3AD203B41FA5}">
                      <a16:colId xmlns:a16="http://schemas.microsoft.com/office/drawing/2014/main" val="20003"/>
                    </a:ext>
                  </a:extLst>
                </a:gridCol>
              </a:tblGrid>
              <a:tr h="359671">
                <a:tc>
                  <a:txBody>
                    <a:bodyPr/>
                    <a:lstStyle/>
                    <a:p>
                      <a:pPr>
                        <a:spcAft>
                          <a:spcPts val="0"/>
                        </a:spcAft>
                      </a:pPr>
                      <a:r>
                        <a:rPr lang="en-GB" sz="1600" b="0" dirty="0">
                          <a:effectLst/>
                          <a:latin typeface="Arial" panose="020B0604020202020204" pitchFamily="34" charset="0"/>
                          <a:cs typeface="Arial" panose="020B0604020202020204" pitchFamily="34" charset="0"/>
                        </a:rPr>
                        <a:t>Quantity</a:t>
                      </a:r>
                      <a:endParaRPr lang="zh-CN" sz="1600" b="0" dirty="0">
                        <a:effectLst/>
                        <a:latin typeface="Arial" panose="020B0604020202020204" pitchFamily="34" charset="0"/>
                        <a:ea typeface="MS Mincho"/>
                        <a:cs typeface="Arial" panose="020B0604020202020204" pitchFamily="34" charset="0"/>
                      </a:endParaRPr>
                    </a:p>
                  </a:txBody>
                  <a:tcPr marL="8255" marR="8255" marT="8255" marB="0" anchor="ctr"/>
                </a:tc>
                <a:tc>
                  <a:txBody>
                    <a:bodyPr/>
                    <a:lstStyle/>
                    <a:p>
                      <a:pPr marL="0" algn="ctr" defTabSz="914400" rtl="0" eaLnBrk="1" latinLnBrk="0" hangingPunct="1">
                        <a:spcAft>
                          <a:spcPts val="0"/>
                        </a:spcAft>
                      </a:pPr>
                      <a:r>
                        <a:rPr lang="en-GB" sz="1600" b="0" kern="1200" dirty="0" smtClean="0">
                          <a:solidFill>
                            <a:schemeClr val="dk1"/>
                          </a:solidFill>
                          <a:effectLst/>
                          <a:latin typeface="Arial" panose="020B0604020202020204" pitchFamily="34" charset="0"/>
                          <a:ea typeface="+mn-ea"/>
                          <a:cs typeface="Arial" panose="020B0604020202020204" pitchFamily="34" charset="0"/>
                        </a:rPr>
                        <a:t>1</a:t>
                      </a:r>
                      <a:endParaRPr lang="zh-CN" sz="1600" b="0" kern="1200" dirty="0">
                        <a:solidFill>
                          <a:schemeClr val="dk1"/>
                        </a:solidFill>
                        <a:effectLst/>
                        <a:latin typeface="Arial" panose="020B0604020202020204" pitchFamily="34" charset="0"/>
                        <a:ea typeface="+mn-ea"/>
                        <a:cs typeface="Arial" panose="020B0604020202020204" pitchFamily="34" charset="0"/>
                      </a:endParaRPr>
                    </a:p>
                  </a:txBody>
                  <a:tcPr marL="8255" marR="8255" marT="8255" marB="0" anchor="ctr">
                    <a:solidFill>
                      <a:schemeClr val="accent1">
                        <a:lumMod val="20000"/>
                        <a:lumOff val="80000"/>
                      </a:schemeClr>
                    </a:solidFill>
                  </a:tcPr>
                </a:tc>
                <a:tc>
                  <a:txBody>
                    <a:bodyPr/>
                    <a:lstStyle/>
                    <a:p>
                      <a:pPr marL="0" algn="l" defTabSz="914400" rtl="0" eaLnBrk="1" latinLnBrk="0" hangingPunct="1">
                        <a:spcAft>
                          <a:spcPts val="0"/>
                        </a:spcAft>
                      </a:pPr>
                      <a:r>
                        <a:rPr lang="en-GB" sz="1600" b="0" kern="1200" dirty="0">
                          <a:solidFill>
                            <a:schemeClr val="lt1"/>
                          </a:solidFill>
                          <a:effectLst/>
                          <a:latin typeface="Arial" panose="020B0604020202020204" pitchFamily="34" charset="0"/>
                          <a:ea typeface="+mn-ea"/>
                          <a:cs typeface="Arial" panose="020B0604020202020204" pitchFamily="34" charset="0"/>
                        </a:rPr>
                        <a:t>Magnetic Length (mm)</a:t>
                      </a:r>
                      <a:endParaRPr lang="zh-CN" sz="1600" b="0" kern="1200" dirty="0">
                        <a:solidFill>
                          <a:schemeClr val="lt1"/>
                        </a:solidFill>
                        <a:effectLst/>
                        <a:latin typeface="Arial" panose="020B0604020202020204" pitchFamily="34" charset="0"/>
                        <a:ea typeface="+mn-ea"/>
                        <a:cs typeface="Arial" panose="020B0604020202020204" pitchFamily="34" charset="0"/>
                      </a:endParaRPr>
                    </a:p>
                  </a:txBody>
                  <a:tcPr marL="8255" marR="8255" marT="8255" marB="0" anchor="ctr">
                    <a:solidFill>
                      <a:schemeClr val="accent1"/>
                    </a:solidFill>
                  </a:tcPr>
                </a:tc>
                <a:tc>
                  <a:txBody>
                    <a:bodyPr/>
                    <a:lstStyle/>
                    <a:p>
                      <a:pPr marL="0" algn="ctr" defTabSz="914400" rtl="0" eaLnBrk="1" latinLnBrk="0" hangingPunct="1">
                        <a:spcAft>
                          <a:spcPts val="0"/>
                        </a:spcAft>
                      </a:pPr>
                      <a:r>
                        <a:rPr lang="en-GB" altLang="zh-CN" sz="1600" b="0" kern="1200" dirty="0" smtClean="0">
                          <a:solidFill>
                            <a:schemeClr val="dk1"/>
                          </a:solidFill>
                          <a:effectLst/>
                          <a:latin typeface="Arial" panose="020B0604020202020204" pitchFamily="34" charset="0"/>
                          <a:ea typeface="+mn-ea"/>
                          <a:cs typeface="Arial" panose="020B0604020202020204" pitchFamily="34" charset="0"/>
                        </a:rPr>
                        <a:t>1000</a:t>
                      </a:r>
                      <a:endParaRPr lang="zh-CN" sz="1600" b="0" kern="1200" dirty="0">
                        <a:solidFill>
                          <a:schemeClr val="dk1"/>
                        </a:solidFill>
                        <a:effectLst/>
                        <a:latin typeface="Arial" panose="020B0604020202020204" pitchFamily="34" charset="0"/>
                        <a:ea typeface="+mn-ea"/>
                        <a:cs typeface="Arial" panose="020B0604020202020204" pitchFamily="34" charset="0"/>
                      </a:endParaRPr>
                    </a:p>
                  </a:txBody>
                  <a:tcPr marL="8255" marR="8255" marT="8255" marB="0" anchor="ctr">
                    <a:solidFill>
                      <a:schemeClr val="accent1">
                        <a:lumMod val="20000"/>
                        <a:lumOff val="80000"/>
                      </a:schemeClr>
                    </a:solidFill>
                  </a:tcPr>
                </a:tc>
                <a:extLst>
                  <a:ext uri="{0D108BD9-81ED-4DB2-BD59-A6C34878D82A}">
                    <a16:rowId xmlns:a16="http://schemas.microsoft.com/office/drawing/2014/main" val="10000"/>
                  </a:ext>
                </a:extLst>
              </a:tr>
              <a:tr h="359671">
                <a:tc>
                  <a:txBody>
                    <a:bodyPr/>
                    <a:lstStyle/>
                    <a:p>
                      <a:pPr>
                        <a:spcAft>
                          <a:spcPts val="0"/>
                        </a:spcAft>
                      </a:pPr>
                      <a:r>
                        <a:rPr lang="en-GB" sz="1600" b="0" dirty="0">
                          <a:effectLst/>
                          <a:latin typeface="Arial" panose="020B0604020202020204" pitchFamily="34" charset="0"/>
                          <a:cs typeface="Arial" panose="020B0604020202020204" pitchFamily="34" charset="0"/>
                        </a:rPr>
                        <a:t>Minimum field (</a:t>
                      </a:r>
                      <a:r>
                        <a:rPr lang="en-GB" sz="1600" b="0" dirty="0" err="1">
                          <a:effectLst/>
                          <a:latin typeface="Arial" panose="020B0604020202020204" pitchFamily="34" charset="0"/>
                          <a:cs typeface="Arial" panose="020B0604020202020204" pitchFamily="34" charset="0"/>
                        </a:rPr>
                        <a:t>Gs</a:t>
                      </a:r>
                      <a:r>
                        <a:rPr lang="en-GB" sz="1600" b="0" dirty="0">
                          <a:effectLst/>
                          <a:latin typeface="Arial" panose="020B0604020202020204" pitchFamily="34" charset="0"/>
                          <a:cs typeface="Arial" panose="020B0604020202020204" pitchFamily="34" charset="0"/>
                        </a:rPr>
                        <a:t>)</a:t>
                      </a:r>
                      <a:endParaRPr lang="zh-CN" sz="1600" b="0" dirty="0">
                        <a:effectLst/>
                        <a:latin typeface="Arial" panose="020B0604020202020204" pitchFamily="34" charset="0"/>
                        <a:ea typeface="MS Mincho"/>
                        <a:cs typeface="Arial" panose="020B0604020202020204" pitchFamily="34" charset="0"/>
                      </a:endParaRPr>
                    </a:p>
                  </a:txBody>
                  <a:tcPr marL="8255" marR="8255" marT="8255" marB="0" anchor="ctr"/>
                </a:tc>
                <a:tc>
                  <a:txBody>
                    <a:bodyPr/>
                    <a:lstStyle/>
                    <a:p>
                      <a:pPr algn="ctr">
                        <a:spcAft>
                          <a:spcPts val="0"/>
                        </a:spcAft>
                      </a:pPr>
                      <a:r>
                        <a:rPr lang="en-GB" sz="1600" b="0" dirty="0" smtClean="0">
                          <a:solidFill>
                            <a:srgbClr val="FF0000"/>
                          </a:solidFill>
                          <a:effectLst/>
                          <a:latin typeface="Arial" panose="020B0604020202020204" pitchFamily="34" charset="0"/>
                          <a:cs typeface="Arial" panose="020B0604020202020204" pitchFamily="34" charset="0"/>
                        </a:rPr>
                        <a:t>60</a:t>
                      </a:r>
                      <a:r>
                        <a:rPr lang="en-GB" sz="1600" b="0" dirty="0" smtClean="0">
                          <a:effectLst/>
                          <a:latin typeface="Arial" panose="020B0604020202020204" pitchFamily="34" charset="0"/>
                          <a:cs typeface="Arial" panose="020B0604020202020204" pitchFamily="34" charset="0"/>
                        </a:rPr>
                        <a:t> </a:t>
                      </a:r>
                      <a:endParaRPr lang="zh-CN" sz="1600" b="0" dirty="0">
                        <a:effectLst/>
                        <a:latin typeface="Arial" panose="020B0604020202020204" pitchFamily="34" charset="0"/>
                        <a:ea typeface="MS Mincho"/>
                        <a:cs typeface="Arial" panose="020B0604020202020204" pitchFamily="34" charset="0"/>
                      </a:endParaRPr>
                    </a:p>
                  </a:txBody>
                  <a:tcPr marL="8255" marR="8255" marT="8255" marB="0" anchor="ctr"/>
                </a:tc>
                <a:tc>
                  <a:txBody>
                    <a:bodyPr/>
                    <a:lstStyle/>
                    <a:p>
                      <a:pPr marL="0" algn="l" defTabSz="914400" rtl="0" eaLnBrk="1" latinLnBrk="0" hangingPunct="1">
                        <a:spcAft>
                          <a:spcPts val="0"/>
                        </a:spcAft>
                      </a:pPr>
                      <a:r>
                        <a:rPr lang="en-GB" sz="1600" b="0" kern="1200" dirty="0">
                          <a:solidFill>
                            <a:schemeClr val="lt1"/>
                          </a:solidFill>
                          <a:effectLst/>
                          <a:latin typeface="Arial" panose="020B0604020202020204" pitchFamily="34" charset="0"/>
                          <a:ea typeface="+mn-ea"/>
                          <a:cs typeface="Arial" panose="020B0604020202020204" pitchFamily="34" charset="0"/>
                        </a:rPr>
                        <a:t>Good field region (mm)</a:t>
                      </a:r>
                      <a:endParaRPr lang="zh-CN" sz="1600" b="0" kern="1200" dirty="0">
                        <a:solidFill>
                          <a:schemeClr val="lt1"/>
                        </a:solidFill>
                        <a:effectLst/>
                        <a:latin typeface="Arial" panose="020B0604020202020204" pitchFamily="34" charset="0"/>
                        <a:ea typeface="+mn-ea"/>
                        <a:cs typeface="Arial" panose="020B0604020202020204" pitchFamily="34" charset="0"/>
                      </a:endParaRPr>
                    </a:p>
                  </a:txBody>
                  <a:tcPr marL="8255" marR="8255" marT="8255" marB="0" anchor="ctr">
                    <a:solidFill>
                      <a:schemeClr val="accent1"/>
                    </a:solidFill>
                  </a:tcPr>
                </a:tc>
                <a:tc>
                  <a:txBody>
                    <a:bodyPr/>
                    <a:lstStyle/>
                    <a:p>
                      <a:pPr marL="0" algn="ctr" defTabSz="914400" rtl="0" eaLnBrk="1" latinLnBrk="0" hangingPunct="1">
                        <a:spcAft>
                          <a:spcPts val="0"/>
                        </a:spcAft>
                      </a:pPr>
                      <a:r>
                        <a:rPr lang="en-GB" altLang="zh-CN" sz="1600" b="0" kern="1200" dirty="0" smtClean="0">
                          <a:solidFill>
                            <a:schemeClr val="dk1"/>
                          </a:solidFill>
                          <a:effectLst/>
                          <a:latin typeface="Arial" panose="020B0604020202020204" pitchFamily="34" charset="0"/>
                          <a:ea typeface="+mn-ea"/>
                          <a:cs typeface="Arial" panose="020B0604020202020204" pitchFamily="34" charset="0"/>
                        </a:rPr>
                        <a:t>55</a:t>
                      </a:r>
                      <a:endParaRPr lang="zh-CN" sz="1600" b="0" kern="1200" dirty="0">
                        <a:solidFill>
                          <a:schemeClr val="dk1"/>
                        </a:solidFill>
                        <a:effectLst/>
                        <a:latin typeface="Arial" panose="020B0604020202020204" pitchFamily="34" charset="0"/>
                        <a:ea typeface="+mn-ea"/>
                        <a:cs typeface="Arial" panose="020B0604020202020204" pitchFamily="34" charset="0"/>
                      </a:endParaRPr>
                    </a:p>
                  </a:txBody>
                  <a:tcPr marL="8255" marR="8255" marT="8255" marB="0" anchor="ctr"/>
                </a:tc>
                <a:extLst>
                  <a:ext uri="{0D108BD9-81ED-4DB2-BD59-A6C34878D82A}">
                    <a16:rowId xmlns:a16="http://schemas.microsoft.com/office/drawing/2014/main" val="10001"/>
                  </a:ext>
                </a:extLst>
              </a:tr>
              <a:tr h="359671">
                <a:tc>
                  <a:txBody>
                    <a:bodyPr/>
                    <a:lstStyle/>
                    <a:p>
                      <a:pPr>
                        <a:spcAft>
                          <a:spcPts val="0"/>
                        </a:spcAft>
                      </a:pPr>
                      <a:r>
                        <a:rPr lang="en-GB" sz="1600" b="0" dirty="0">
                          <a:effectLst/>
                          <a:latin typeface="Arial" panose="020B0604020202020204" pitchFamily="34" charset="0"/>
                          <a:cs typeface="Arial" panose="020B0604020202020204" pitchFamily="34" charset="0"/>
                        </a:rPr>
                        <a:t>Maximum field (</a:t>
                      </a:r>
                      <a:r>
                        <a:rPr lang="en-GB" sz="1600" b="0" dirty="0" err="1">
                          <a:effectLst/>
                          <a:latin typeface="Arial" panose="020B0604020202020204" pitchFamily="34" charset="0"/>
                          <a:cs typeface="Arial" panose="020B0604020202020204" pitchFamily="34" charset="0"/>
                        </a:rPr>
                        <a:t>Gs</a:t>
                      </a:r>
                      <a:r>
                        <a:rPr lang="en-GB" sz="1600" b="0" dirty="0">
                          <a:effectLst/>
                          <a:latin typeface="Arial" panose="020B0604020202020204" pitchFamily="34" charset="0"/>
                          <a:cs typeface="Arial" panose="020B0604020202020204" pitchFamily="34" charset="0"/>
                        </a:rPr>
                        <a:t>)</a:t>
                      </a:r>
                      <a:endParaRPr lang="zh-CN" sz="1600" b="0" dirty="0">
                        <a:effectLst/>
                        <a:latin typeface="Arial" panose="020B0604020202020204" pitchFamily="34" charset="0"/>
                        <a:ea typeface="MS Mincho"/>
                        <a:cs typeface="Arial" panose="020B0604020202020204" pitchFamily="34" charset="0"/>
                      </a:endParaRPr>
                    </a:p>
                  </a:txBody>
                  <a:tcPr marL="8255" marR="8255" marT="8255" marB="0" anchor="ctr"/>
                </a:tc>
                <a:tc>
                  <a:txBody>
                    <a:bodyPr/>
                    <a:lstStyle/>
                    <a:p>
                      <a:pPr algn="ctr">
                        <a:spcAft>
                          <a:spcPts val="0"/>
                        </a:spcAft>
                      </a:pPr>
                      <a:r>
                        <a:rPr lang="en-GB" altLang="zh-CN" sz="1600" b="0" dirty="0" smtClean="0">
                          <a:effectLst/>
                          <a:latin typeface="Arial" panose="020B0604020202020204" pitchFamily="34" charset="0"/>
                          <a:ea typeface="+mn-ea"/>
                          <a:cs typeface="Arial" panose="020B0604020202020204" pitchFamily="34" charset="0"/>
                        </a:rPr>
                        <a:t>338</a:t>
                      </a:r>
                      <a:endParaRPr lang="zh-CN" sz="1600" b="0" dirty="0">
                        <a:effectLst/>
                        <a:latin typeface="Arial" panose="020B0604020202020204" pitchFamily="34" charset="0"/>
                        <a:ea typeface="MS Mincho"/>
                        <a:cs typeface="Arial" panose="020B0604020202020204" pitchFamily="34" charset="0"/>
                      </a:endParaRPr>
                    </a:p>
                  </a:txBody>
                  <a:tcPr marL="8255" marR="8255" marT="8255" marB="0" anchor="ctr"/>
                </a:tc>
                <a:tc>
                  <a:txBody>
                    <a:bodyPr/>
                    <a:lstStyle/>
                    <a:p>
                      <a:pPr marL="0" algn="l" defTabSz="914400" rtl="0" eaLnBrk="1" latinLnBrk="0" hangingPunct="1">
                        <a:spcAft>
                          <a:spcPts val="0"/>
                        </a:spcAft>
                      </a:pPr>
                      <a:r>
                        <a:rPr lang="en-GB" sz="1600" b="0" kern="1200" dirty="0">
                          <a:solidFill>
                            <a:schemeClr val="lt1"/>
                          </a:solidFill>
                          <a:effectLst/>
                          <a:latin typeface="Arial" panose="020B0604020202020204" pitchFamily="34" charset="0"/>
                          <a:ea typeface="+mn-ea"/>
                          <a:cs typeface="Arial" panose="020B0604020202020204" pitchFamily="34" charset="0"/>
                        </a:rPr>
                        <a:t>Field uniformity</a:t>
                      </a:r>
                      <a:endParaRPr lang="zh-CN" sz="1600" b="0" kern="1200" dirty="0">
                        <a:solidFill>
                          <a:schemeClr val="lt1"/>
                        </a:solidFill>
                        <a:effectLst/>
                        <a:latin typeface="Arial" panose="020B0604020202020204" pitchFamily="34" charset="0"/>
                        <a:ea typeface="+mn-ea"/>
                        <a:cs typeface="Arial" panose="020B0604020202020204" pitchFamily="34" charset="0"/>
                      </a:endParaRPr>
                    </a:p>
                  </a:txBody>
                  <a:tcPr marL="8255" marR="8255" marT="8255" marB="0" anchor="ctr">
                    <a:solidFill>
                      <a:schemeClr val="accent1"/>
                    </a:solidFill>
                  </a:tcPr>
                </a:tc>
                <a:tc>
                  <a:txBody>
                    <a:bodyPr/>
                    <a:lstStyle/>
                    <a:p>
                      <a:pPr algn="ctr">
                        <a:spcAft>
                          <a:spcPts val="0"/>
                        </a:spcAft>
                      </a:pPr>
                      <a:r>
                        <a:rPr lang="en-GB" sz="1600" b="0" dirty="0">
                          <a:effectLst/>
                          <a:latin typeface="Arial" panose="020B0604020202020204" pitchFamily="34" charset="0"/>
                          <a:cs typeface="Arial" panose="020B0604020202020204" pitchFamily="34" charset="0"/>
                        </a:rPr>
                        <a:t>0.1%</a:t>
                      </a:r>
                      <a:endParaRPr lang="zh-CN" sz="1600" b="0" dirty="0">
                        <a:effectLst/>
                        <a:latin typeface="Arial" panose="020B0604020202020204" pitchFamily="34" charset="0"/>
                        <a:ea typeface="MS Mincho"/>
                        <a:cs typeface="Arial" panose="020B0604020202020204" pitchFamily="34" charset="0"/>
                      </a:endParaRPr>
                    </a:p>
                  </a:txBody>
                  <a:tcPr marL="8255" marR="8255" marT="8255" marB="0" anchor="ctr"/>
                </a:tc>
                <a:extLst>
                  <a:ext uri="{0D108BD9-81ED-4DB2-BD59-A6C34878D82A}">
                    <a16:rowId xmlns:a16="http://schemas.microsoft.com/office/drawing/2014/main" val="10002"/>
                  </a:ext>
                </a:extLst>
              </a:tr>
              <a:tr h="359671">
                <a:tc>
                  <a:txBody>
                    <a:bodyPr/>
                    <a:lstStyle/>
                    <a:p>
                      <a:pPr>
                        <a:spcAft>
                          <a:spcPts val="0"/>
                        </a:spcAft>
                      </a:pPr>
                      <a:r>
                        <a:rPr lang="en-GB" sz="1600" b="0" dirty="0">
                          <a:effectLst/>
                          <a:latin typeface="Arial" panose="020B0604020202020204" pitchFamily="34" charset="0"/>
                          <a:cs typeface="Arial" panose="020B0604020202020204" pitchFamily="34" charset="0"/>
                        </a:rPr>
                        <a:t>Gap (mm)</a:t>
                      </a:r>
                      <a:endParaRPr lang="zh-CN" sz="1600" b="0" dirty="0">
                        <a:effectLst/>
                        <a:latin typeface="Arial" panose="020B0604020202020204" pitchFamily="34" charset="0"/>
                        <a:ea typeface="MS Mincho"/>
                        <a:cs typeface="Arial" panose="020B0604020202020204" pitchFamily="34" charset="0"/>
                      </a:endParaRPr>
                    </a:p>
                  </a:txBody>
                  <a:tcPr marL="8255" marR="8255" marT="8255" marB="0" anchor="ctr"/>
                </a:tc>
                <a:tc>
                  <a:txBody>
                    <a:bodyPr/>
                    <a:lstStyle/>
                    <a:p>
                      <a:pPr algn="ctr">
                        <a:spcAft>
                          <a:spcPts val="0"/>
                        </a:spcAft>
                      </a:pPr>
                      <a:r>
                        <a:rPr lang="en-GB" altLang="zh-CN" sz="1600" b="0" dirty="0" smtClean="0">
                          <a:effectLst/>
                          <a:latin typeface="Arial" panose="020B0604020202020204" pitchFamily="34" charset="0"/>
                          <a:ea typeface="+mn-ea"/>
                          <a:cs typeface="Arial" panose="020B0604020202020204" pitchFamily="34" charset="0"/>
                        </a:rPr>
                        <a:t>63</a:t>
                      </a:r>
                      <a:endParaRPr lang="zh-CN" sz="1600" b="0" dirty="0">
                        <a:effectLst/>
                        <a:latin typeface="Arial" panose="020B0604020202020204" pitchFamily="34" charset="0"/>
                        <a:ea typeface="MS Mincho"/>
                        <a:cs typeface="Arial" panose="020B0604020202020204" pitchFamily="34" charset="0"/>
                      </a:endParaRPr>
                    </a:p>
                  </a:txBody>
                  <a:tcPr marL="8255" marR="8255" marT="8255" marB="0" anchor="ctr"/>
                </a:tc>
                <a:tc>
                  <a:txBody>
                    <a:bodyPr/>
                    <a:lstStyle/>
                    <a:p>
                      <a:pPr marL="0" algn="l" defTabSz="914400" rtl="0" eaLnBrk="1" latinLnBrk="0" hangingPunct="1">
                        <a:spcAft>
                          <a:spcPts val="0"/>
                        </a:spcAft>
                      </a:pPr>
                      <a:r>
                        <a:rPr lang="en-US" altLang="zh-CN" sz="1600" b="0" kern="1200" dirty="0" smtClean="0">
                          <a:solidFill>
                            <a:schemeClr val="lt1"/>
                          </a:solidFill>
                          <a:effectLst/>
                          <a:latin typeface="Arial" panose="020B0604020202020204" pitchFamily="34" charset="0"/>
                          <a:ea typeface="+mn-ea"/>
                          <a:cs typeface="Arial" panose="020B0604020202020204" pitchFamily="34" charset="0"/>
                        </a:rPr>
                        <a:t>Field reproducibility</a:t>
                      </a:r>
                      <a:endParaRPr lang="zh-CN" sz="1600" b="0" kern="1200" dirty="0">
                        <a:solidFill>
                          <a:schemeClr val="lt1"/>
                        </a:solidFill>
                        <a:effectLst/>
                        <a:latin typeface="Arial" panose="020B0604020202020204" pitchFamily="34" charset="0"/>
                        <a:ea typeface="+mn-ea"/>
                        <a:cs typeface="Arial" panose="020B0604020202020204" pitchFamily="34" charset="0"/>
                      </a:endParaRPr>
                    </a:p>
                  </a:txBody>
                  <a:tcPr marL="8255" marR="8255" marT="8255" marB="0" anchor="ctr">
                    <a:solidFill>
                      <a:schemeClr val="accent1"/>
                    </a:solidFill>
                  </a:tcPr>
                </a:tc>
                <a:tc>
                  <a:txBody>
                    <a:bodyPr/>
                    <a:lstStyle/>
                    <a:p>
                      <a:pPr algn="ctr">
                        <a:spcAft>
                          <a:spcPts val="0"/>
                        </a:spcAft>
                      </a:pPr>
                      <a:r>
                        <a:rPr lang="en-US" altLang="zh-CN" sz="1600" b="0" dirty="0" smtClean="0">
                          <a:effectLst/>
                          <a:latin typeface="Arial" panose="020B0604020202020204" pitchFamily="34" charset="0"/>
                          <a:ea typeface="MS Mincho"/>
                          <a:cs typeface="Arial" panose="020B0604020202020204" pitchFamily="34" charset="0"/>
                        </a:rPr>
                        <a:t>0.05%</a:t>
                      </a:r>
                      <a:endParaRPr lang="zh-CN" sz="1600" b="0" dirty="0">
                        <a:effectLst/>
                        <a:latin typeface="Arial" panose="020B0604020202020204" pitchFamily="34" charset="0"/>
                        <a:ea typeface="MS Mincho"/>
                        <a:cs typeface="Arial" panose="020B0604020202020204" pitchFamily="34" charset="0"/>
                      </a:endParaRPr>
                    </a:p>
                  </a:txBody>
                  <a:tcPr marL="8255" marR="8255" marT="8255" marB="0" anchor="ctr"/>
                </a:tc>
                <a:extLst>
                  <a:ext uri="{0D108BD9-81ED-4DB2-BD59-A6C34878D82A}">
                    <a16:rowId xmlns:a16="http://schemas.microsoft.com/office/drawing/2014/main" val="10003"/>
                  </a:ext>
                </a:extLst>
              </a:tr>
            </a:tbl>
          </a:graphicData>
        </a:graphic>
      </p:graphicFrame>
      <p:sp>
        <p:nvSpPr>
          <p:cNvPr id="10" name="Rectangle 2"/>
          <p:cNvSpPr txBox="1">
            <a:spLocks noChangeArrowheads="1"/>
          </p:cNvSpPr>
          <p:nvPr/>
        </p:nvSpPr>
        <p:spPr>
          <a:xfrm>
            <a:off x="1992310" y="975394"/>
            <a:ext cx="8437562" cy="647700"/>
          </a:xfrm>
          <a:prstGeom prst="rect">
            <a:avLst/>
          </a:prstGeom>
        </p:spPr>
        <p:txBody>
          <a:bodyPr vert="horz" lIns="91440" tIns="45720" rIns="91440" bIns="45720" rtlCol="0" anchor="ctr">
            <a:normAutofit/>
          </a:bodyPr>
          <a:lstStyle/>
          <a:p>
            <a:pPr algn="ctr">
              <a:spcBef>
                <a:spcPct val="0"/>
              </a:spcBef>
              <a:defRPr/>
            </a:pPr>
            <a:r>
              <a:rPr lang="en-US" altLang="zh-CN" sz="2400" dirty="0" smtClean="0">
                <a:solidFill>
                  <a:srgbClr val="FF0000"/>
                </a:solidFill>
                <a:latin typeface="Arial" panose="020B0604020202020204" pitchFamily="34" charset="0"/>
                <a:ea typeface="华文楷体"/>
                <a:cs typeface="Arial" panose="020B0604020202020204" pitchFamily="34" charset="0"/>
              </a:rPr>
              <a:t>Main Specifications of CEPCB dipole magnets</a:t>
            </a:r>
            <a:endParaRPr lang="en-US" altLang="zh-CN" sz="2400" dirty="0">
              <a:solidFill>
                <a:srgbClr val="FF0000"/>
              </a:solidFill>
              <a:latin typeface="Arial" panose="020B0604020202020204" pitchFamily="34" charset="0"/>
              <a:ea typeface="华文楷体"/>
              <a:cs typeface="Arial" panose="020B0604020202020204" pitchFamily="34" charset="0"/>
            </a:endParaRPr>
          </a:p>
        </p:txBody>
      </p:sp>
      <p:sp>
        <p:nvSpPr>
          <p:cNvPr id="11" name="Rectangle 2"/>
          <p:cNvSpPr txBox="1">
            <a:spLocks noChangeArrowheads="1"/>
          </p:cNvSpPr>
          <p:nvPr/>
        </p:nvSpPr>
        <p:spPr>
          <a:xfrm>
            <a:off x="1866361" y="3290024"/>
            <a:ext cx="7935663" cy="570212"/>
          </a:xfrm>
          <a:prstGeom prst="rect">
            <a:avLst/>
          </a:prstGeom>
        </p:spPr>
        <p:txBody>
          <a:bodyPr vert="horz" lIns="91440" tIns="45720" rIns="91440" bIns="45720" rtlCol="0" anchor="ctr">
            <a:normAutofit/>
          </a:bodyPr>
          <a:lstStyle/>
          <a:p>
            <a:pPr algn="ctr">
              <a:spcBef>
                <a:spcPct val="0"/>
              </a:spcBef>
              <a:defRPr/>
            </a:pPr>
            <a:r>
              <a:rPr lang="en-US" altLang="zh-CN" sz="2400" dirty="0" smtClean="0">
                <a:solidFill>
                  <a:srgbClr val="FF0000"/>
                </a:solidFill>
                <a:latin typeface="Arial" panose="020B0604020202020204" pitchFamily="34" charset="0"/>
                <a:ea typeface="华文楷体"/>
                <a:cs typeface="Arial" panose="020B0604020202020204" pitchFamily="34" charset="0"/>
              </a:rPr>
              <a:t>Midterm target</a:t>
            </a:r>
            <a:endParaRPr lang="en-US" altLang="zh-CN" sz="2400" dirty="0">
              <a:solidFill>
                <a:srgbClr val="FF0000"/>
              </a:solidFill>
              <a:latin typeface="Arial" panose="020B0604020202020204" pitchFamily="34" charset="0"/>
              <a:ea typeface="华文楷体"/>
              <a:cs typeface="Arial" panose="020B0604020202020204" pitchFamily="34" charset="0"/>
            </a:endParaRPr>
          </a:p>
        </p:txBody>
      </p:sp>
    </p:spTree>
    <p:extLst>
      <p:ext uri="{BB962C8B-B14F-4D97-AF65-F5344CB8AC3E}">
        <p14:creationId xmlns:p14="http://schemas.microsoft.com/office/powerpoint/2010/main" val="2713453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sz="3600" dirty="0">
                <a:latin typeface="Arial" panose="020B0604020202020204" pitchFamily="34" charset="0"/>
                <a:cs typeface="Arial" panose="020B0604020202020204" pitchFamily="34" charset="0"/>
              </a:rPr>
              <a:t>Low-field Booster dipole magnet </a:t>
            </a:r>
            <a:r>
              <a:rPr lang="en-US" altLang="zh-CN" sz="3600" dirty="0" smtClean="0">
                <a:latin typeface="Arial" panose="020B0604020202020204" pitchFamily="34" charset="0"/>
                <a:cs typeface="Arial" panose="020B0604020202020204" pitchFamily="34" charset="0"/>
              </a:rPr>
              <a:t>R&amp;D (with </a:t>
            </a:r>
            <a:r>
              <a:rPr lang="en-US" altLang="zh-CN" sz="3600" dirty="0">
                <a:latin typeface="Arial" panose="020B0604020202020204" pitchFamily="34" charset="0"/>
                <a:cs typeface="Arial" panose="020B0604020202020204" pitchFamily="34" charset="0"/>
              </a:rPr>
              <a:t>iron </a:t>
            </a:r>
            <a:r>
              <a:rPr lang="en-US" altLang="zh-CN" sz="3600" dirty="0" smtClean="0">
                <a:latin typeface="Arial" panose="020B0604020202020204" pitchFamily="34" charset="0"/>
                <a:cs typeface="Arial" panose="020B0604020202020204" pitchFamily="34" charset="0"/>
              </a:rPr>
              <a:t>core) </a:t>
            </a:r>
            <a:r>
              <a:rPr lang="en-US" altLang="zh-CN" sz="2200" dirty="0" smtClean="0">
                <a:solidFill>
                  <a:srgbClr val="FF0000"/>
                </a:solidFill>
                <a:latin typeface="Arial" panose="020B0604020202020204" pitchFamily="34" charset="0"/>
                <a:cs typeface="Arial" panose="020B0604020202020204" pitchFamily="34" charset="0"/>
              </a:rPr>
              <a:t>-Midterm</a:t>
            </a:r>
            <a:endParaRPr lang="zh-CN" altLang="en-US" sz="2200" dirty="0">
              <a:solidFill>
                <a:srgbClr val="FF0000"/>
              </a:solidFill>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302767" y="1059769"/>
            <a:ext cx="11538807" cy="2399711"/>
          </a:xfrm>
        </p:spPr>
        <p:txBody>
          <a:bodyPr>
            <a:normAutofit/>
          </a:bodyPr>
          <a:lstStyle/>
          <a:p>
            <a:pPr algn="just">
              <a:spcBef>
                <a:spcPts val="600"/>
              </a:spcBef>
              <a:buClr>
                <a:srgbClr val="FF0000"/>
              </a:buClr>
              <a:buFont typeface="Wingdings" panose="05000000000000000000" pitchFamily="2" charset="2"/>
              <a:buChar char="Ø"/>
              <a:defRPr/>
            </a:pPr>
            <a:r>
              <a:rPr lang="en-US" altLang="zh-CN" sz="2000" dirty="0">
                <a:latin typeface="Arial" panose="020B0604020202020204" pitchFamily="34" charset="0"/>
                <a:cs typeface="Arial" panose="020B0604020202020204" pitchFamily="34" charset="0"/>
              </a:rPr>
              <a:t>To increase field in the cores and decrease weight of the cores, the technology of core dilution is adopted. </a:t>
            </a:r>
          </a:p>
          <a:p>
            <a:pPr algn="just">
              <a:spcBef>
                <a:spcPts val="600"/>
              </a:spcBef>
              <a:buClr>
                <a:srgbClr val="FF0000"/>
              </a:buClr>
              <a:buFont typeface="Wingdings" panose="05000000000000000000" pitchFamily="2" charset="2"/>
              <a:buChar char="Ø"/>
              <a:defRPr/>
            </a:pPr>
            <a:r>
              <a:rPr lang="en-US" altLang="zh-CN" sz="2000" dirty="0">
                <a:latin typeface="Arial" panose="020B0604020202020204" pitchFamily="34" charset="0"/>
                <a:cs typeface="Arial" panose="020B0604020202020204" pitchFamily="34" charset="0"/>
              </a:rPr>
              <a:t>To reduce the influence of the remnant field on the low field precision, the grain-oriented silicon steel laminations are used to stack the magnet cores due to their low coercive and remnant field.</a:t>
            </a:r>
          </a:p>
          <a:p>
            <a:pPr marL="0" indent="0">
              <a:buNone/>
            </a:pPr>
            <a:endParaRPr lang="zh-CN" altLang="en-US" sz="20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C973300C-797F-D148-A78D-320196FBAF04}" type="slidenum">
              <a:rPr lang="en-US" smtClean="0"/>
              <a:pPr/>
              <a:t>7</a:t>
            </a:fld>
            <a:endParaRPr lang="en-US"/>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8190" y="3459480"/>
            <a:ext cx="4013384" cy="3010038"/>
          </a:xfrm>
          <a:prstGeom prst="rect">
            <a:avLst/>
          </a:prstGeom>
        </p:spPr>
      </p:pic>
      <p:sp>
        <p:nvSpPr>
          <p:cNvPr id="8" name="Rectangle 8"/>
          <p:cNvSpPr>
            <a:spLocks noChangeArrowheads="1"/>
          </p:cNvSpPr>
          <p:nvPr/>
        </p:nvSpPr>
        <p:spPr bwMode="auto">
          <a:xfrm>
            <a:off x="6511938" y="6469518"/>
            <a:ext cx="5996386" cy="369332"/>
          </a:xfrm>
          <a:prstGeom prst="rect">
            <a:avLst/>
          </a:prstGeom>
          <a:noFill/>
          <a:ln w="9525">
            <a:noFill/>
            <a:miter lim="800000"/>
            <a:headEnd/>
            <a:tailEnd/>
          </a:ln>
        </p:spPr>
        <p:txBody>
          <a:bodyPr wrap="square" anchor="ctr">
            <a:spAutoFit/>
          </a:bodyPr>
          <a:lstStyle/>
          <a:p>
            <a:pPr marL="0" marR="0" lvl="0" indent="0" algn="just" defTabSz="914400" rtl="0" eaLnBrk="1" fontAlgn="auto" latinLnBrk="0" hangingPunct="1">
              <a:lnSpc>
                <a:spcPct val="100000"/>
              </a:lnSpc>
              <a:spcBef>
                <a:spcPts val="1200"/>
              </a:spcBef>
              <a:spcAft>
                <a:spcPts val="0"/>
              </a:spcAft>
              <a:buClr>
                <a:srgbClr val="FF0000"/>
              </a:buClr>
              <a:buSzTx/>
              <a:buFontTx/>
              <a:buNone/>
              <a:tabLst/>
              <a:defRPr/>
            </a:pPr>
            <a:r>
              <a:rPr kumimoji="0" lang="en-US" altLang="zh-CN" i="0" u="none" strike="noStrike" kern="1200" cap="none" spc="0" normalizeH="0" baseline="0" noProof="0" dirty="0">
                <a:ln>
                  <a:noFill/>
                </a:ln>
                <a:solidFill>
                  <a:srgbClr val="FF0000"/>
                </a:solidFill>
                <a:effectLst/>
                <a:uLnTx/>
                <a:uFillTx/>
                <a:latin typeface="Arial" panose="020B0604020202020204" pitchFamily="34" charset="0"/>
                <a:ea typeface="华文楷体"/>
                <a:cs typeface="Arial" panose="020B0604020202020204" pitchFamily="34" charset="0"/>
              </a:rPr>
              <a:t>The dipole magnet with iron core was tested in the lab.</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 y="3338989"/>
            <a:ext cx="3383279" cy="2062299"/>
          </a:xfrm>
          <a:prstGeom prst="rect">
            <a:avLst/>
          </a:prstGeom>
        </p:spPr>
      </p:pic>
      <p:pic>
        <p:nvPicPr>
          <p:cNvPr id="10" name="图片 9"/>
          <p:cNvPicPr>
            <a:picLocks noChangeAspect="1"/>
          </p:cNvPicPr>
          <p:nvPr/>
        </p:nvPicPr>
        <p:blipFill>
          <a:blip r:embed="rId4"/>
          <a:stretch>
            <a:fillRect/>
          </a:stretch>
        </p:blipFill>
        <p:spPr>
          <a:xfrm>
            <a:off x="369502" y="5292090"/>
            <a:ext cx="2567460" cy="1429386"/>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6125" y="3475527"/>
            <a:ext cx="4282891" cy="2993991"/>
          </a:xfrm>
          <a:prstGeom prst="rect">
            <a:avLst/>
          </a:prstGeom>
        </p:spPr>
      </p:pic>
    </p:spTree>
    <p:extLst>
      <p:ext uri="{BB962C8B-B14F-4D97-AF65-F5344CB8AC3E}">
        <p14:creationId xmlns:p14="http://schemas.microsoft.com/office/powerpoint/2010/main" val="2012628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02767" y="1059769"/>
            <a:ext cx="11538807" cy="3359831"/>
          </a:xfrm>
        </p:spPr>
        <p:txBody>
          <a:bodyPr>
            <a:normAutofit/>
          </a:bodyPr>
          <a:lstStyle/>
          <a:p>
            <a:pPr algn="just">
              <a:spcBef>
                <a:spcPts val="600"/>
              </a:spcBef>
              <a:buClr>
                <a:srgbClr val="FF0000"/>
              </a:buClr>
              <a:buFont typeface="Wingdings" panose="05000000000000000000" pitchFamily="2" charset="2"/>
              <a:buChar char="Ø"/>
              <a:defRPr/>
            </a:pPr>
            <a:r>
              <a:rPr lang="en-US" altLang="zh-CN" sz="2000" dirty="0">
                <a:latin typeface="Arial" panose="020B0604020202020204" pitchFamily="34" charset="0"/>
                <a:cs typeface="Arial" panose="020B0604020202020204" pitchFamily="34" charset="0"/>
              </a:rPr>
              <a:t>The inner and outer conductors of the CT coils are directly fabricated from two aluminum tubes with the right diameters.</a:t>
            </a:r>
          </a:p>
          <a:p>
            <a:pPr algn="just">
              <a:spcBef>
                <a:spcPts val="600"/>
              </a:spcBef>
              <a:buClr>
                <a:srgbClr val="FF0000"/>
              </a:buClr>
              <a:buFont typeface="Wingdings" panose="05000000000000000000" pitchFamily="2" charset="2"/>
              <a:buChar char="Ø"/>
              <a:defRPr/>
            </a:pPr>
            <a:r>
              <a:rPr lang="en-US" altLang="zh-CN" sz="2000" dirty="0">
                <a:latin typeface="Arial" panose="020B0604020202020204" pitchFamily="34" charset="0"/>
                <a:cs typeface="Arial" panose="020B0604020202020204" pitchFamily="34" charset="0"/>
              </a:rPr>
              <a:t>The shielding cylinder was made from a long iron tube with inner diameter of 300mm. </a:t>
            </a:r>
          </a:p>
          <a:p>
            <a:pPr algn="just">
              <a:spcBef>
                <a:spcPts val="600"/>
              </a:spcBef>
              <a:buClr>
                <a:srgbClr val="FF0000"/>
              </a:buClr>
              <a:buFont typeface="Wingdings" panose="05000000000000000000" pitchFamily="2" charset="2"/>
              <a:buChar char="Ø"/>
              <a:defRPr/>
            </a:pPr>
            <a:r>
              <a:rPr lang="en-US" altLang="zh-CN" sz="2000" dirty="0">
                <a:latin typeface="Arial" panose="020B0604020202020204" pitchFamily="34" charset="0"/>
                <a:cs typeface="Arial" panose="020B0604020202020204" pitchFamily="34" charset="0"/>
              </a:rPr>
              <a:t>All the surfaces of the aluminum conductors were anodized for the insulation from turn to turn, the thickness of the anodized film is about 50 microns. </a:t>
            </a:r>
          </a:p>
          <a:p>
            <a:pPr algn="just">
              <a:spcBef>
                <a:spcPts val="600"/>
              </a:spcBef>
              <a:buClr>
                <a:srgbClr val="FF0000"/>
              </a:buClr>
              <a:buFont typeface="Wingdings" panose="05000000000000000000" pitchFamily="2" charset="2"/>
              <a:buChar char="Ø"/>
              <a:defRPr/>
            </a:pPr>
            <a:r>
              <a:rPr lang="en-US" altLang="zh-CN" sz="2000" dirty="0">
                <a:latin typeface="Arial" panose="020B0604020202020204" pitchFamily="34" charset="0"/>
                <a:cs typeface="Arial" panose="020B0604020202020204" pitchFamily="34" charset="0"/>
              </a:rPr>
              <a:t>The final assembling errors of the CT coil dipole magnet were checked to be less than 50 microns.</a:t>
            </a:r>
          </a:p>
          <a:p>
            <a:endParaRPr lang="zh-CN" altLang="en-US" sz="20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C973300C-797F-D148-A78D-320196FBAF04}" type="slidenum">
              <a:rPr lang="en-US" smtClean="0"/>
              <a:pPr/>
              <a:t>8</a:t>
            </a:fld>
            <a:endParaRPr lang="en-US"/>
          </a:p>
        </p:txBody>
      </p:sp>
      <p:sp>
        <p:nvSpPr>
          <p:cNvPr id="6" name="标题 1"/>
          <p:cNvSpPr>
            <a:spLocks noGrp="1"/>
          </p:cNvSpPr>
          <p:nvPr>
            <p:ph type="title"/>
          </p:nvPr>
        </p:nvSpPr>
        <p:spPr>
          <a:xfrm>
            <a:off x="11067" y="50539"/>
            <a:ext cx="12147733" cy="714850"/>
          </a:xfrm>
        </p:spPr>
        <p:txBody>
          <a:bodyPr>
            <a:normAutofit/>
          </a:bodyPr>
          <a:lstStyle/>
          <a:p>
            <a:r>
              <a:rPr lang="en-US" altLang="zh-CN" sz="3200" dirty="0">
                <a:latin typeface="Arial" panose="020B0604020202020204" pitchFamily="34" charset="0"/>
                <a:cs typeface="Arial" panose="020B0604020202020204" pitchFamily="34" charset="0"/>
              </a:rPr>
              <a:t>Low-field Booster dipole magnet </a:t>
            </a:r>
            <a:r>
              <a:rPr lang="en-US" altLang="zh-CN" sz="3200" dirty="0" smtClean="0">
                <a:latin typeface="Arial" panose="020B0604020202020204" pitchFamily="34" charset="0"/>
                <a:cs typeface="Arial" panose="020B0604020202020204" pitchFamily="34" charset="0"/>
              </a:rPr>
              <a:t>R&amp;D</a:t>
            </a:r>
            <a:r>
              <a:rPr lang="en-US" altLang="zh-CN" sz="3200" dirty="0">
                <a:latin typeface="Arial" panose="020B0604020202020204" pitchFamily="34" charset="0"/>
                <a:cs typeface="Arial" panose="020B0604020202020204" pitchFamily="34" charset="0"/>
              </a:rPr>
              <a:t>(</a:t>
            </a:r>
            <a:r>
              <a:rPr lang="en-US" altLang="zh-CN" sz="3200" dirty="0" smtClean="0">
                <a:latin typeface="Arial" panose="020B0604020202020204" pitchFamily="34" charset="0"/>
                <a:cs typeface="Arial" panose="020B0604020202020204" pitchFamily="34" charset="0"/>
              </a:rPr>
              <a:t>w/o </a:t>
            </a:r>
            <a:r>
              <a:rPr lang="en-US" altLang="zh-CN" sz="3200" dirty="0">
                <a:latin typeface="Arial" panose="020B0604020202020204" pitchFamily="34" charset="0"/>
                <a:cs typeface="Arial" panose="020B0604020202020204" pitchFamily="34" charset="0"/>
              </a:rPr>
              <a:t>iron </a:t>
            </a:r>
            <a:r>
              <a:rPr lang="en-US" altLang="zh-CN" sz="3200" dirty="0" smtClean="0">
                <a:latin typeface="Arial" panose="020B0604020202020204" pitchFamily="34" charset="0"/>
                <a:cs typeface="Arial" panose="020B0604020202020204" pitchFamily="34" charset="0"/>
              </a:rPr>
              <a:t>core) </a:t>
            </a:r>
            <a:r>
              <a:rPr lang="en-US" altLang="zh-CN" sz="2000" dirty="0" smtClean="0">
                <a:solidFill>
                  <a:srgbClr val="FF0000"/>
                </a:solidFill>
                <a:latin typeface="Arial" panose="020B0604020202020204" pitchFamily="34" charset="0"/>
                <a:cs typeface="Arial" panose="020B0604020202020204" pitchFamily="34" charset="0"/>
              </a:rPr>
              <a:t>–mid term</a:t>
            </a:r>
            <a:endParaRPr lang="zh-CN" altLang="en-US" sz="2000" dirty="0">
              <a:solidFill>
                <a:srgbClr val="FF0000"/>
              </a:solidFill>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172" y="4580444"/>
            <a:ext cx="3066733" cy="1728192"/>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5746" y="4482935"/>
            <a:ext cx="2413441" cy="1810081"/>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9183" y="4419600"/>
            <a:ext cx="3152391" cy="2049882"/>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2251" y="4492623"/>
            <a:ext cx="1996254" cy="1903835"/>
          </a:xfrm>
          <a:prstGeom prst="rect">
            <a:avLst/>
          </a:prstGeom>
        </p:spPr>
      </p:pic>
    </p:spTree>
    <p:extLst>
      <p:ext uri="{BB962C8B-B14F-4D97-AF65-F5344CB8AC3E}">
        <p14:creationId xmlns:p14="http://schemas.microsoft.com/office/powerpoint/2010/main" val="245427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15529" y="874379"/>
            <a:ext cx="11538807" cy="1526269"/>
          </a:xfrm>
        </p:spPr>
        <p:txBody>
          <a:bodyPr>
            <a:noAutofit/>
          </a:bodyPr>
          <a:lstStyle/>
          <a:p>
            <a:r>
              <a:rPr lang="en-US" altLang="zh-CN" sz="2000" dirty="0">
                <a:solidFill>
                  <a:srgbClr val="00B050"/>
                </a:solidFill>
                <a:latin typeface="Arial" panose="020B0604020202020204" pitchFamily="34" charset="0"/>
                <a:ea typeface="华文楷体"/>
                <a:cs typeface="Arial" panose="020B0604020202020204" pitchFamily="34" charset="0"/>
              </a:rPr>
              <a:t>On the base of good results from the subscale CT dipole magnet</a:t>
            </a:r>
            <a:r>
              <a:rPr lang="en-US" altLang="zh-CN" sz="2000" dirty="0">
                <a:latin typeface="Arial" panose="020B0604020202020204" pitchFamily="34" charset="0"/>
                <a:ea typeface="华文楷体"/>
                <a:cs typeface="Arial" panose="020B0604020202020204" pitchFamily="34" charset="0"/>
              </a:rPr>
              <a:t>, the mechanical design of a full scale prototype CT dipole magnet was finished on the cooperation with </a:t>
            </a:r>
            <a:r>
              <a:rPr lang="zh-CN" altLang="en-US" sz="2000" dirty="0">
                <a:latin typeface="Arial" panose="020B0604020202020204" pitchFamily="34" charset="0"/>
                <a:ea typeface="华文楷体"/>
                <a:cs typeface="Arial" panose="020B0604020202020204" pitchFamily="34" charset="0"/>
              </a:rPr>
              <a:t>合肥 科烨 </a:t>
            </a:r>
            <a:r>
              <a:rPr lang="en-US" altLang="zh-CN" sz="2000" dirty="0">
                <a:latin typeface="Arial" panose="020B0604020202020204" pitchFamily="34" charset="0"/>
                <a:ea typeface="华文楷体"/>
                <a:cs typeface="Arial" panose="020B0604020202020204" pitchFamily="34" charset="0"/>
              </a:rPr>
              <a:t>company. The production of the magnet will be begun in the coming month. </a:t>
            </a:r>
          </a:p>
          <a:p>
            <a:endParaRPr lang="zh-CN" altLang="en-US" sz="20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C973300C-797F-D148-A78D-320196FBAF04}" type="slidenum">
              <a:rPr lang="en-US" smtClean="0"/>
              <a:pPr/>
              <a:t>9</a:t>
            </a:fld>
            <a:endParaRPr lang="en-US"/>
          </a:p>
        </p:txBody>
      </p:sp>
      <p:sp>
        <p:nvSpPr>
          <p:cNvPr id="6" name="标题 1"/>
          <p:cNvSpPr>
            <a:spLocks noGrp="1"/>
          </p:cNvSpPr>
          <p:nvPr>
            <p:ph type="title"/>
          </p:nvPr>
        </p:nvSpPr>
        <p:spPr>
          <a:xfrm>
            <a:off x="11067" y="50539"/>
            <a:ext cx="12147733" cy="714850"/>
          </a:xfrm>
        </p:spPr>
        <p:txBody>
          <a:bodyPr>
            <a:normAutofit fontScale="90000"/>
          </a:bodyPr>
          <a:lstStyle/>
          <a:p>
            <a:pPr>
              <a:lnSpc>
                <a:spcPct val="110000"/>
              </a:lnSpc>
            </a:pPr>
            <a:r>
              <a:rPr lang="en-US" altLang="zh-CN" sz="3600" dirty="0">
                <a:latin typeface="Arial" panose="020B0604020202020204" pitchFamily="34" charset="0"/>
                <a:ea typeface="华文楷体"/>
                <a:cs typeface="Arial" panose="020B0604020202020204" pitchFamily="34" charset="0"/>
              </a:rPr>
              <a:t>Design of the full-scale prototype CT coil dipole </a:t>
            </a:r>
            <a:r>
              <a:rPr lang="en-US" altLang="zh-CN" sz="3600" dirty="0" smtClean="0">
                <a:latin typeface="Arial" panose="020B0604020202020204" pitchFamily="34" charset="0"/>
                <a:ea typeface="华文楷体"/>
                <a:cs typeface="Arial" panose="020B0604020202020204" pitchFamily="34" charset="0"/>
              </a:rPr>
              <a:t>magnet </a:t>
            </a:r>
            <a:r>
              <a:rPr lang="en-US" altLang="zh-CN" sz="2200" dirty="0" smtClean="0">
                <a:solidFill>
                  <a:srgbClr val="FF0000"/>
                </a:solidFill>
                <a:latin typeface="Arial" panose="020B0604020202020204" pitchFamily="34" charset="0"/>
                <a:ea typeface="华文楷体"/>
                <a:cs typeface="Arial" panose="020B0604020202020204" pitchFamily="34" charset="0"/>
              </a:rPr>
              <a:t>-mid term</a:t>
            </a:r>
            <a:r>
              <a:rPr lang="en-US" altLang="zh-CN" sz="3600" dirty="0" smtClean="0">
                <a:latin typeface="Arial" panose="020B0604020202020204" pitchFamily="34" charset="0"/>
                <a:ea typeface="华文楷体"/>
                <a:cs typeface="Arial" panose="020B0604020202020204" pitchFamily="34" charset="0"/>
              </a:rPr>
              <a:t/>
            </a:r>
            <a:br>
              <a:rPr lang="en-US" altLang="zh-CN" sz="3600" dirty="0" smtClean="0">
                <a:latin typeface="Arial" panose="020B0604020202020204" pitchFamily="34" charset="0"/>
                <a:ea typeface="华文楷体"/>
                <a:cs typeface="Arial" panose="020B0604020202020204" pitchFamily="34" charset="0"/>
              </a:rPr>
            </a:br>
            <a:r>
              <a:rPr lang="en-US" altLang="zh-CN" sz="2000" dirty="0" smtClean="0">
                <a:solidFill>
                  <a:srgbClr val="FF0000"/>
                </a:solidFill>
                <a:latin typeface="Arial" panose="020B0604020202020204" pitchFamily="34" charset="0"/>
                <a:ea typeface="华文楷体"/>
                <a:cs typeface="Arial" panose="020B0604020202020204" pitchFamily="34" charset="0"/>
              </a:rPr>
              <a:t>(The last choice)</a:t>
            </a:r>
            <a:endParaRPr lang="en-US" altLang="zh-CN" sz="2000" dirty="0">
              <a:solidFill>
                <a:srgbClr val="FF0000"/>
              </a:solidFill>
              <a:latin typeface="Arial" panose="020B0604020202020204" pitchFamily="34" charset="0"/>
              <a:ea typeface="华文楷体"/>
              <a:cs typeface="Arial" panose="020B0604020202020204" pitchFamily="34" charset="0"/>
            </a:endParaRPr>
          </a:p>
        </p:txBody>
      </p:sp>
      <p:sp>
        <p:nvSpPr>
          <p:cNvPr id="5" name="Rectangle 8"/>
          <p:cNvSpPr>
            <a:spLocks noChangeArrowheads="1"/>
          </p:cNvSpPr>
          <p:nvPr/>
        </p:nvSpPr>
        <p:spPr bwMode="auto">
          <a:xfrm>
            <a:off x="671514" y="2472932"/>
            <a:ext cx="11287124" cy="1477328"/>
          </a:xfrm>
          <a:prstGeom prst="rect">
            <a:avLst/>
          </a:prstGeom>
          <a:noFill/>
          <a:ln w="9525">
            <a:noFill/>
            <a:miter lim="800000"/>
            <a:headEnd/>
            <a:tailEnd/>
          </a:ln>
        </p:spPr>
        <p:txBody>
          <a:bodyPr wrap="square" anchor="ctr">
            <a:spAutoFit/>
          </a:bodyPr>
          <a:lstStyle/>
          <a:p>
            <a:pPr marL="342900" indent="-342900" algn="just">
              <a:spcBef>
                <a:spcPts val="600"/>
              </a:spcBef>
              <a:buClr>
                <a:srgbClr val="FF0000"/>
              </a:buClr>
              <a:buFont typeface="Wingdings" panose="05000000000000000000" pitchFamily="2" charset="2"/>
              <a:buChar char="ü"/>
            </a:pPr>
            <a:r>
              <a:rPr lang="en-US" altLang="zh-CN" sz="2000" dirty="0">
                <a:solidFill>
                  <a:srgbClr val="FF0000"/>
                </a:solidFill>
                <a:latin typeface="Arial" panose="020B0604020202020204" pitchFamily="34" charset="0"/>
                <a:ea typeface="华文楷体"/>
                <a:cs typeface="Arial" panose="020B0604020202020204" pitchFamily="34" charset="0"/>
              </a:rPr>
              <a:t>The total length of the magnet including the shielding tube is 5.1m. </a:t>
            </a:r>
          </a:p>
          <a:p>
            <a:pPr marL="342900" indent="-342900" algn="just">
              <a:spcBef>
                <a:spcPts val="600"/>
              </a:spcBef>
              <a:buClr>
                <a:srgbClr val="FF0000"/>
              </a:buClr>
              <a:buFont typeface="Wingdings" panose="05000000000000000000" pitchFamily="2" charset="2"/>
              <a:buChar char="ü"/>
            </a:pPr>
            <a:r>
              <a:rPr lang="en-US" altLang="zh-CN" sz="2000" dirty="0">
                <a:solidFill>
                  <a:srgbClr val="FF0000"/>
                </a:solidFill>
                <a:latin typeface="Arial" panose="020B0604020202020204" pitchFamily="34" charset="0"/>
                <a:ea typeface="华文楷体"/>
                <a:cs typeface="Arial" panose="020B0604020202020204" pitchFamily="34" charset="0"/>
              </a:rPr>
              <a:t>The cooling tubes are inserted between the coil conductors to decrease temperature rise.</a:t>
            </a:r>
          </a:p>
          <a:p>
            <a:pPr marL="342900" indent="-342900" algn="just">
              <a:spcBef>
                <a:spcPts val="600"/>
              </a:spcBef>
              <a:buClr>
                <a:srgbClr val="FF0000"/>
              </a:buClr>
              <a:buFont typeface="Wingdings" panose="05000000000000000000" pitchFamily="2" charset="2"/>
              <a:buChar char="ü"/>
            </a:pPr>
            <a:r>
              <a:rPr lang="en-US" altLang="zh-CN" sz="2000" dirty="0">
                <a:solidFill>
                  <a:srgbClr val="FF0000"/>
                </a:solidFill>
                <a:latin typeface="Arial" panose="020B0604020202020204" pitchFamily="34" charset="0"/>
                <a:ea typeface="华文楷体"/>
                <a:cs typeface="Arial" panose="020B0604020202020204" pitchFamily="34" charset="0"/>
              </a:rPr>
              <a:t>The touch resistance of the contacted surfaces of the conductors will be reduced by coated silver films.</a:t>
            </a:r>
          </a:p>
        </p:txBody>
      </p:sp>
      <p:pic>
        <p:nvPicPr>
          <p:cNvPr id="7" name="图片 6"/>
          <p:cNvPicPr>
            <a:picLocks noChangeAspect="1"/>
          </p:cNvPicPr>
          <p:nvPr/>
        </p:nvPicPr>
        <p:blipFill>
          <a:blip r:embed="rId2"/>
          <a:stretch>
            <a:fillRect/>
          </a:stretch>
        </p:blipFill>
        <p:spPr>
          <a:xfrm>
            <a:off x="6376646" y="4111715"/>
            <a:ext cx="5205754" cy="2427198"/>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2878" y="4147990"/>
            <a:ext cx="3223291" cy="2354648"/>
          </a:xfrm>
          <a:prstGeom prst="rect">
            <a:avLst/>
          </a:prstGeom>
        </p:spPr>
      </p:pic>
    </p:spTree>
    <p:extLst>
      <p:ext uri="{BB962C8B-B14F-4D97-AF65-F5344CB8AC3E}">
        <p14:creationId xmlns:p14="http://schemas.microsoft.com/office/powerpoint/2010/main" val="9414652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010,&quot;width&quot;:7740}"/>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17db086c-9c4a-4d12-aca2-1467956f298d}"/>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62978</TotalTime>
  <Words>3586</Words>
  <Application>Microsoft Office PowerPoint</Application>
  <PresentationFormat>宽屏</PresentationFormat>
  <Paragraphs>586</Paragraphs>
  <Slides>44</Slides>
  <Notes>3</Notes>
  <HiddenSlides>0</HiddenSlides>
  <MMClips>0</MMClips>
  <ScaleCrop>false</ScaleCrop>
  <HeadingPairs>
    <vt:vector size="8" baseType="variant">
      <vt:variant>
        <vt:lpstr>已用的字体</vt:lpstr>
      </vt:variant>
      <vt:variant>
        <vt:i4>18</vt:i4>
      </vt:variant>
      <vt:variant>
        <vt:lpstr>主题</vt:lpstr>
      </vt:variant>
      <vt:variant>
        <vt:i4>2</vt:i4>
      </vt:variant>
      <vt:variant>
        <vt:lpstr>嵌入 OLE 服务器</vt:lpstr>
      </vt:variant>
      <vt:variant>
        <vt:i4>3</vt:i4>
      </vt:variant>
      <vt:variant>
        <vt:lpstr>幻灯片标题</vt:lpstr>
      </vt:variant>
      <vt:variant>
        <vt:i4>44</vt:i4>
      </vt:variant>
    </vt:vector>
  </HeadingPairs>
  <TitlesOfParts>
    <vt:vector size="67" baseType="lpstr">
      <vt:lpstr>MS Mincho</vt:lpstr>
      <vt:lpstr>Roboto</vt:lpstr>
      <vt:lpstr>DengXian</vt:lpstr>
      <vt:lpstr>DengXian</vt:lpstr>
      <vt:lpstr>仿宋_GB2312</vt:lpstr>
      <vt:lpstr>黑体</vt:lpstr>
      <vt:lpstr>华光中长宋_CNKI</vt:lpstr>
      <vt:lpstr>华文楷体</vt:lpstr>
      <vt:lpstr>楷体</vt:lpstr>
      <vt:lpstr>宋体</vt:lpstr>
      <vt:lpstr>微软雅黑</vt:lpstr>
      <vt:lpstr>Arial</vt:lpstr>
      <vt:lpstr>Calibri</vt:lpstr>
      <vt:lpstr>Calibri Light</vt:lpstr>
      <vt:lpstr>Helvetica</vt:lpstr>
      <vt:lpstr>Symbol</vt:lpstr>
      <vt:lpstr>Times New Roman</vt:lpstr>
      <vt:lpstr>Wingdings</vt:lpstr>
      <vt:lpstr>Office 主题</vt:lpstr>
      <vt:lpstr>Office Theme</vt:lpstr>
      <vt:lpstr>Bitmap Image</vt:lpstr>
      <vt:lpstr>BMP 图像</vt:lpstr>
      <vt:lpstr>Equation</vt:lpstr>
      <vt:lpstr>PowerPoint 演示文稿</vt:lpstr>
      <vt:lpstr>Outline</vt:lpstr>
      <vt:lpstr>Task introduction</vt:lpstr>
      <vt:lpstr>Present performance</vt:lpstr>
      <vt:lpstr>Outline</vt:lpstr>
      <vt:lpstr>Low-field Booster dipole magnet R&amp;D</vt:lpstr>
      <vt:lpstr>Low-field Booster dipole magnet R&amp;D (with iron core) -Midterm</vt:lpstr>
      <vt:lpstr>Low-field Booster dipole magnet R&amp;D(w/o iron core) –mid term</vt:lpstr>
      <vt:lpstr>Design of the full-scale prototype CT coil dipole magnet -mid term (The last choice)</vt:lpstr>
      <vt:lpstr>PowerPoint 演示文稿</vt:lpstr>
      <vt:lpstr>PowerPoint 演示文稿</vt:lpstr>
      <vt:lpstr>PowerPoint 演示文稿</vt:lpstr>
      <vt:lpstr>PowerPoint 演示文稿</vt:lpstr>
      <vt:lpstr>Next stage working plan</vt:lpstr>
      <vt:lpstr>Vacuum sub-task</vt:lpstr>
      <vt:lpstr>Progress of R&amp;D of RF shielding bellows</vt:lpstr>
      <vt:lpstr>Porotype  of RF shielding bellows</vt:lpstr>
      <vt:lpstr>Cu and Al vacuum chamber prototypes</vt:lpstr>
      <vt:lpstr>Ultimate vacuum test of NEG coating pipe</vt:lpstr>
      <vt:lpstr>6 m vacuum pipe NEG coating </vt:lpstr>
      <vt:lpstr>Pumping speed test of NEG coating</vt:lpstr>
      <vt:lpstr>Next stage working plan</vt:lpstr>
      <vt:lpstr>Electrostatic separator</vt:lpstr>
      <vt:lpstr>PowerPoint 演示文稿</vt:lpstr>
      <vt:lpstr>Prototype development of electrostatic separator</vt:lpstr>
      <vt:lpstr>Next stage working plan</vt:lpstr>
      <vt:lpstr>Z-pole Polarization:  Where we are now?</vt:lpstr>
      <vt:lpstr>Z-pole polarization design</vt:lpstr>
      <vt:lpstr>Z-pole polarization</vt:lpstr>
      <vt:lpstr>Z-pole polarization</vt:lpstr>
      <vt:lpstr>Outline</vt:lpstr>
      <vt:lpstr>Existing problems and solutions</vt:lpstr>
      <vt:lpstr>Outline</vt:lpstr>
      <vt:lpstr>Papers, patents and international conference talks</vt:lpstr>
      <vt:lpstr>Papers, patents and international conference talks</vt:lpstr>
      <vt:lpstr>Outline</vt:lpstr>
      <vt:lpstr>Use of personnel and funds</vt:lpstr>
      <vt:lpstr>PowerPoint 演示文稿</vt:lpstr>
      <vt:lpstr>Outline</vt:lpstr>
      <vt:lpstr>Summary-                   Magnet</vt:lpstr>
      <vt:lpstr>Summary-                   Vacuum</vt:lpstr>
      <vt:lpstr>Summary-                   Separator</vt:lpstr>
      <vt:lpstr>Summary-                Polarization</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unknown</dc:creator>
  <cp:lastModifiedBy>池云龙</cp:lastModifiedBy>
  <cp:revision>514</cp:revision>
  <dcterms:created xsi:type="dcterms:W3CDTF">2019-04-22T02:12:31Z</dcterms:created>
  <dcterms:modified xsi:type="dcterms:W3CDTF">2021-04-23T00:49:24Z</dcterms:modified>
</cp:coreProperties>
</file>