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329" r:id="rId5"/>
    <p:sldId id="333" r:id="rId6"/>
    <p:sldId id="261" r:id="rId7"/>
    <p:sldId id="388" r:id="rId8"/>
    <p:sldId id="386" r:id="rId9"/>
    <p:sldId id="360" r:id="rId10"/>
    <p:sldId id="264" r:id="rId11"/>
    <p:sldId id="393" r:id="rId12"/>
    <p:sldId id="408" r:id="rId13"/>
    <p:sldId id="414" r:id="rId14"/>
    <p:sldId id="419" r:id="rId15"/>
    <p:sldId id="399" r:id="rId16"/>
    <p:sldId id="390" r:id="rId17"/>
    <p:sldId id="418" r:id="rId18"/>
    <p:sldId id="417" r:id="rId19"/>
    <p:sldId id="407" r:id="rId20"/>
    <p:sldId id="332" r:id="rId21"/>
    <p:sldId id="336" r:id="rId22"/>
    <p:sldId id="420" r:id="rId23"/>
    <p:sldId id="368" r:id="rId24"/>
    <p:sldId id="392" r:id="rId25"/>
    <p:sldId id="343" r:id="rId26"/>
    <p:sldId id="358" r:id="rId27"/>
    <p:sldId id="669" r:id="rId28"/>
    <p:sldId id="424" r:id="rId29"/>
    <p:sldId id="415" r:id="rId30"/>
    <p:sldId id="387" r:id="rId31"/>
    <p:sldId id="391" r:id="rId32"/>
    <p:sldId id="671" r:id="rId33"/>
    <p:sldId id="672" r:id="rId34"/>
    <p:sldId id="673" r:id="rId35"/>
    <p:sldId id="423" r:id="rId36"/>
    <p:sldId id="670" r:id="rId37"/>
    <p:sldId id="353" r:id="rId38"/>
    <p:sldId id="355" r:id="rId39"/>
    <p:sldId id="421" r:id="rId40"/>
    <p:sldId id="356" r:id="rId41"/>
    <p:sldId id="413" r:id="rId42"/>
    <p:sldId id="412" r:id="rId43"/>
    <p:sldId id="335" r:id="rId44"/>
    <p:sldId id="258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9"/>
    <p:restoredTop sz="94682"/>
  </p:normalViewPr>
  <p:slideViewPr>
    <p:cSldViewPr snapToGrid="0" snapToObjects="1">
      <p:cViewPr>
        <p:scale>
          <a:sx n="45" d="100"/>
          <a:sy n="45" d="100"/>
        </p:scale>
        <p:origin x="14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1" name="Shape 8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General description highlighting major points and assessment indicators</a:t>
            </a:r>
          </a:p>
        </p:txBody>
      </p:sp>
    </p:spTree>
    <p:extLst>
      <p:ext uri="{BB962C8B-B14F-4D97-AF65-F5344CB8AC3E}">
        <p14:creationId xmlns:p14="http://schemas.microsoft.com/office/powerpoint/2010/main" val="56840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0820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4681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5995172" y="69733"/>
            <a:ext cx="11086367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r>
              <a:rPr lang="zh-CN" altLang="en-US" dirty="0"/>
              <a:t> </a:t>
            </a:r>
            <a:r>
              <a:rPr lang="en-US" altLang="zh-CN" dirty="0"/>
              <a:t>• </a:t>
            </a:r>
            <a:r>
              <a:rPr lang="zh-CN" altLang="en-US" dirty="0"/>
              <a:t>项目年度会议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CMOS Sensor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CMOS Sensor </a:t>
            </a:r>
            <a:r>
              <a:rPr lang="en-US" dirty="0"/>
              <a:t>chip R &amp; D</a:t>
            </a:r>
            <a:r>
              <a:rPr dirty="0"/>
              <a:t> </a:t>
            </a:r>
          </a:p>
        </p:txBody>
      </p:sp>
      <p:sp>
        <p:nvSpPr>
          <p:cNvPr id="909" name="Finalizing the 1st sensor chip…"/>
          <p:cNvSpPr txBox="1">
            <a:spLocks noGrp="1"/>
          </p:cNvSpPr>
          <p:nvPr>
            <p:ph type="body" idx="1"/>
          </p:nvPr>
        </p:nvSpPr>
        <p:spPr>
          <a:xfrm>
            <a:off x="126661" y="351085"/>
            <a:ext cx="24384001" cy="11412142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lang="en-US" altLang="zh-CN" dirty="0"/>
              <a:t>The existing CMOS monolithic pixel</a:t>
            </a:r>
            <a:r>
              <a:rPr lang="zh-CN" altLang="en-US" dirty="0"/>
              <a:t> </a:t>
            </a:r>
            <a:r>
              <a:rPr lang="en-US" altLang="zh-CN" dirty="0"/>
              <a:t>sensors can’t fully satisfy the requirement</a:t>
            </a:r>
          </a:p>
          <a:p>
            <a:r>
              <a:rPr lang="en-US" altLang="zh-CN" dirty="0"/>
              <a:t>Major Challenges for the CMOS sensor </a:t>
            </a:r>
          </a:p>
          <a:p>
            <a:pPr lvl="2"/>
            <a:r>
              <a:rPr sz="4400" dirty="0">
                <a:solidFill>
                  <a:srgbClr val="FFFF00"/>
                </a:solidFill>
              </a:rPr>
              <a:t>Small pixel size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sz="4400" dirty="0">
                <a:solidFill>
                  <a:srgbClr val="FFFF00"/>
                </a:solidFill>
              </a:rPr>
              <a:t>-&gt; high resolution</a:t>
            </a:r>
            <a:r>
              <a:rPr lang="en-US" altLang="zh-CN" sz="4400" dirty="0">
                <a:solidFill>
                  <a:srgbClr val="FFFF00"/>
                </a:solidFill>
              </a:rPr>
              <a:t> </a:t>
            </a:r>
            <a:r>
              <a:rPr lang="el-GR" altLang="zh-CN" sz="4400" dirty="0">
                <a:solidFill>
                  <a:srgbClr val="FFFF00"/>
                </a:solidFill>
              </a:rPr>
              <a:t>(3-5 μ</a:t>
            </a:r>
            <a:r>
              <a:rPr lang="en-US" altLang="zh-CN" sz="4400" dirty="0">
                <a:solidFill>
                  <a:srgbClr val="FFFF00"/>
                </a:solidFill>
              </a:rPr>
              <a:t>m) </a:t>
            </a:r>
            <a:endParaRPr sz="4400" dirty="0">
              <a:solidFill>
                <a:srgbClr val="FFFF00"/>
              </a:solidFill>
            </a:endParaRPr>
          </a:p>
          <a:p>
            <a:pPr lvl="2"/>
            <a:r>
              <a:rPr sz="4400" dirty="0">
                <a:solidFill>
                  <a:srgbClr val="FFFF00"/>
                </a:solidFill>
              </a:rPr>
              <a:t>High readout speed </a:t>
            </a:r>
            <a:r>
              <a:rPr lang="en-US" altLang="zh-CN" sz="4400" dirty="0">
                <a:solidFill>
                  <a:srgbClr val="FFFF00"/>
                </a:solidFill>
              </a:rPr>
              <a:t>(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&lt;500ns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deadtime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@40MHz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pole) </a:t>
            </a:r>
            <a:r>
              <a:rPr sz="4400" dirty="0">
                <a:solidFill>
                  <a:srgbClr val="FFFF00"/>
                </a:solidFill>
              </a:rPr>
              <a:t>-&gt; for CEPC Z pole high </a:t>
            </a:r>
            <a:r>
              <a:rPr sz="4400" dirty="0" err="1">
                <a:solidFill>
                  <a:srgbClr val="FFFF00"/>
                </a:solidFill>
              </a:rPr>
              <a:t>lumi</a:t>
            </a:r>
            <a:endParaRPr sz="4400" dirty="0">
              <a:solidFill>
                <a:srgbClr val="FFFF00"/>
              </a:solidFill>
            </a:endParaRPr>
          </a:p>
          <a:p>
            <a:pPr lvl="2"/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Radiation tolerance </a:t>
            </a:r>
            <a:r>
              <a:rPr lang="en-US" altLang="zh-CN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(per</a:t>
            </a:r>
            <a:r>
              <a:rPr lang="zh-CN" altLang="en-US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year): </a:t>
            </a:r>
            <a:r>
              <a:rPr lang="en-US" altLang="zh-CN" sz="4400" dirty="0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lang="en-US" altLang="zh-CN" sz="4400" dirty="0" err="1">
                <a:solidFill>
                  <a:srgbClr val="FFFF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MRad</a:t>
            </a:r>
            <a:endParaRPr lang="en-US" altLang="zh-CN" sz="4400" dirty="0">
              <a:solidFill>
                <a:srgbClr val="FFFF00"/>
              </a:solidFill>
            </a:endParaRPr>
          </a:p>
          <a:p>
            <a:pPr lvl="2"/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sp>
        <p:nvSpPr>
          <p:cNvPr id="9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1001B53-A04D-D74A-B6C0-34B27BD1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5" y="6935194"/>
            <a:ext cx="23410609" cy="55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141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9D0EE8-607D-4248-8BED-7E98EC2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752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Sensor prototyping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746716-76FE-B647-B8ED-8C95EF6B8D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6" name="Finalizing the 1st sensor chip…">
            <a:extLst>
              <a:ext uri="{FF2B5EF4-FFF2-40B4-BE49-F238E27FC236}">
                <a16:creationId xmlns:a16="http://schemas.microsoft.com/office/drawing/2014/main" id="{D18957CA-9753-7945-96DF-7126090C4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50100"/>
            <a:ext cx="24384001" cy="13079644"/>
          </a:xfrm>
          <a:prstGeom prst="rect">
            <a:avLst/>
          </a:prstGeom>
        </p:spPr>
        <p:txBody>
          <a:bodyPr/>
          <a:lstStyle/>
          <a:p>
            <a:endParaRPr dirty="0"/>
          </a:p>
          <a:p>
            <a:pPr>
              <a:defRPr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Completed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two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round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of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sensor </a:t>
            </a:r>
            <a:r>
              <a:rPr lang="en-US" altLang="zh-CN" dirty="0">
                <a:solidFill>
                  <a:srgbClr val="FFFF00"/>
                </a:solidFill>
              </a:rPr>
              <a:t>prototyping</a:t>
            </a:r>
            <a:endParaRPr lang="en-US" dirty="0">
              <a:solidFill>
                <a:srgbClr val="FFFF00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(Taichupix1)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June 2019,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November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2019</a:t>
            </a: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r>
              <a:rPr lang="en-US" altLang="zh-CN" dirty="0"/>
              <a:t>2</a:t>
            </a:r>
            <a:r>
              <a:rPr lang="en-US" altLang="zh-CN" baseline="30000" dirty="0"/>
              <a:t>nd</a:t>
            </a:r>
            <a:r>
              <a:rPr lang="en-US" altLang="zh-CN" dirty="0"/>
              <a:t> Multi-wafer project</a:t>
            </a:r>
            <a:r>
              <a:rPr lang="zh-CN" altLang="en-US" dirty="0"/>
              <a:t> </a:t>
            </a:r>
            <a:r>
              <a:rPr lang="en-US" altLang="zh-CN" dirty="0"/>
              <a:t>chip(Taichupix2)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Submitted in Feb 2020,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received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July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2020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Major bugs fixed in Taichupix1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chemeClr val="tx1"/>
                </a:solidFill>
              </a:rPr>
              <a:t>Radiation hard design (enclosed gate) in pixel analog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A full functional pixel array (64×192 pixels) </a:t>
            </a: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Periphery logics</a:t>
            </a:r>
          </a:p>
          <a:p>
            <a:pPr lvl="3"/>
            <a:r>
              <a:rPr lang="en-US" altLang="zh-CN" dirty="0"/>
              <a:t>Fully integrated logics for the data-driven readout </a:t>
            </a:r>
          </a:p>
          <a:p>
            <a:pPr lvl="3"/>
            <a:r>
              <a:rPr lang="en-US" altLang="zh-CN" dirty="0"/>
              <a:t>Fully digital control of the chip configuration </a:t>
            </a:r>
            <a:endParaRPr lang="en-US" altLang="zh-CN" dirty="0">
              <a:solidFill>
                <a:srgbClr val="FFFF00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Auxiliary blocks for standalone operation </a:t>
            </a:r>
          </a:p>
          <a:p>
            <a:pPr lvl="3"/>
            <a:r>
              <a:rPr lang="en-US" altLang="zh-CN" dirty="0"/>
              <a:t>High speed data interface up to 4 Gbps</a:t>
            </a:r>
          </a:p>
          <a:p>
            <a:pPr lvl="3"/>
            <a:r>
              <a:rPr lang="en-US" altLang="zh-CN" dirty="0"/>
              <a:t>On-chip bias generation</a:t>
            </a:r>
          </a:p>
          <a:p>
            <a:pPr lvl="3"/>
            <a:r>
              <a:rPr lang="en-US" altLang="zh-CN" dirty="0"/>
              <a:t>Power management with LDOs</a:t>
            </a: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rgbClr val="FFFF00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marL="889000" lvl="2" indent="0">
              <a:buNone/>
              <a:defRPr>
                <a:solidFill>
                  <a:srgbClr val="FFD324"/>
                </a:solidFill>
              </a:defRPr>
            </a:pPr>
            <a:endParaRPr lang="en-US" altLang="zh-CN" dirty="0">
              <a:solidFill>
                <a:schemeClr val="tx1"/>
              </a:solidFill>
            </a:endParaRPr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2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  <a:p>
            <a:pPr lvl="1">
              <a:defRPr>
                <a:solidFill>
                  <a:srgbClr val="FFD324"/>
                </a:solidFill>
              </a:defRPr>
            </a:pPr>
            <a:endParaRPr lang="en-US" altLang="zh-CN" dirty="0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392B01DA-2834-D94A-A04C-46DCFF94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174" y="2089065"/>
            <a:ext cx="5176384" cy="436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382A346B-C995-9448-A2D1-565D129E0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8513" y="8602600"/>
            <a:ext cx="5176384" cy="527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FB9A9B-A420-8A46-876B-A96F37994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2676" y="2387824"/>
            <a:ext cx="4087156" cy="378083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BB79815-8EB9-C24D-80FD-C2FE3E7262AA}"/>
              </a:ext>
            </a:extLst>
          </p:cNvPr>
          <p:cNvSpPr/>
          <p:nvPr/>
        </p:nvSpPr>
        <p:spPr>
          <a:xfrm>
            <a:off x="12788248" y="6506481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Taichupix2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D91E8-6B7D-EE47-BED6-F4CC85ABB34B}"/>
              </a:ext>
            </a:extLst>
          </p:cNvPr>
          <p:cNvSpPr/>
          <p:nvPr/>
        </p:nvSpPr>
        <p:spPr>
          <a:xfrm>
            <a:off x="15216459" y="1115"/>
            <a:ext cx="6574236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Taichupix1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Chip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5mm×5mm</a:t>
            </a:r>
          </a:p>
          <a:p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Pixel size</a:t>
            </a:r>
            <a:r>
              <a:rPr lang="zh-CN" altLang="en-US" dirty="0">
                <a:solidFill>
                  <a:srgbClr val="FFC000"/>
                </a:solidFill>
                <a:latin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FFC000"/>
                </a:solidFill>
                <a:latin typeface="Arial" panose="020B0604020202020204" pitchFamily="34" charset="0"/>
              </a:rPr>
              <a:t>25μm×25μm</a:t>
            </a:r>
            <a:endParaRPr lang="zh-CN" altLang="en-US" dirty="0">
              <a:solidFill>
                <a:srgbClr val="FFC000"/>
              </a:solidFill>
              <a:latin typeface="Arial" panose="020B0604020202020204" pitchFamily="34" charset="0"/>
            </a:endParaRPr>
          </a:p>
          <a:p>
            <a:endParaRPr lang="en-US" altLang="zh-CN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99C473F-DE18-5F4D-B31E-F769810C9ECA}"/>
              </a:ext>
            </a:extLst>
          </p:cNvPr>
          <p:cNvSpPr/>
          <p:nvPr/>
        </p:nvSpPr>
        <p:spPr>
          <a:xfrm>
            <a:off x="18400936" y="8602600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/>
              <a:t>Taichupix2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test</a:t>
            </a:r>
            <a:r>
              <a:rPr lang="zh-CN" altLang="en-US" sz="3600" dirty="0"/>
              <a:t> </a:t>
            </a:r>
            <a:r>
              <a:rPr lang="en-US" altLang="zh-CN" sz="3600" dirty="0"/>
              <a:t>board</a:t>
            </a:r>
            <a:endParaRPr lang="zh-CN" altLang="en-US" sz="36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BF75957-9A91-A547-BB00-1280027E1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r="12308"/>
          <a:stretch/>
        </p:blipFill>
        <p:spPr>
          <a:xfrm>
            <a:off x="18663558" y="9207089"/>
            <a:ext cx="4430904" cy="42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63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95F6A-9C3C-A14E-AA69-7A081A1A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5" y="-84867"/>
            <a:ext cx="24384001" cy="1482329"/>
          </a:xfrm>
        </p:spPr>
        <p:txBody>
          <a:bodyPr>
            <a:normAutofit/>
          </a:bodyPr>
          <a:lstStyle/>
          <a:p>
            <a:r>
              <a:rPr lang="en" altLang="zh-CN" dirty="0">
                <a:effectLst/>
              </a:rPr>
              <a:t>Electrical 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080815-0E9B-934D-8BA5-B81F6D762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9000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Electrical performance verified by injecting an external charge into pixel front-end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1620D1-7807-6A49-A45E-1FB899BA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6" name="图片 5" descr="C:\Users\DAQ\AppData\Local\Temp\WeChat Files\8ec9e80f643ab4a0f3d21d318e8a34d.jpg">
            <a:extLst>
              <a:ext uri="{FF2B5EF4-FFF2-40B4-BE49-F238E27FC236}">
                <a16:creationId xmlns:a16="http://schemas.microsoft.com/office/drawing/2014/main" id="{452AFB38-42CE-2E4D-AB34-6891CC61E6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0408" y="9301859"/>
            <a:ext cx="6691309" cy="44141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4530DD-4422-4B4A-9CD7-2A369D97CD19}"/>
              </a:ext>
            </a:extLst>
          </p:cNvPr>
          <p:cNvSpPr txBox="1"/>
          <p:nvPr/>
        </p:nvSpPr>
        <p:spPr>
          <a:xfrm>
            <a:off x="15187384" y="8682087"/>
            <a:ext cx="7539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Analog output of a pixel @ Vin = 0.9 V</a:t>
            </a:r>
            <a:endParaRPr lang="zh-CN" altLang="en-US" sz="3200" dirty="0">
              <a:solidFill>
                <a:srgbClr val="FFFF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5989730-5AE3-CC4C-8B79-798BF688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754" y="1585744"/>
            <a:ext cx="9867857" cy="70434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2592057-AB1F-5646-ACC4-89FD6BC9F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75" y="2009228"/>
            <a:ext cx="12527530" cy="354069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2243D9E-9B96-2D41-B0F0-9CDF3604E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1" y="7258051"/>
            <a:ext cx="14056351" cy="57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439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6DDFB-37D0-9048-BFBB-3BEBD3025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Electrical test</a:t>
            </a:r>
            <a:r>
              <a:rPr lang="zh-CN" altLang="en-US" dirty="0">
                <a:effectLst/>
              </a:rPr>
              <a:t> （</a:t>
            </a:r>
            <a:r>
              <a:rPr lang="en-US" altLang="zh-CN" dirty="0">
                <a:effectLst/>
              </a:rPr>
              <a:t>2</a:t>
            </a:r>
            <a:r>
              <a:rPr lang="zh-CN" altLang="en-US" dirty="0">
                <a:effectLst/>
              </a:rPr>
              <a:t>）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B647C8-B3BB-5345-BB70-8AB566977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effectLst/>
              </a:rPr>
              <a:t>Four sectors with FEI3-like digital logic works well</a:t>
            </a:r>
          </a:p>
          <a:p>
            <a:r>
              <a:rPr lang="en" altLang="zh-CN" dirty="0">
                <a:effectLst/>
              </a:rPr>
              <a:t>and show similar noise performance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for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4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different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pixel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design</a:t>
            </a:r>
            <a:r>
              <a:rPr lang="en" altLang="zh-CN" dirty="0">
                <a:effectLst/>
              </a:rPr>
              <a:t>.</a:t>
            </a:r>
          </a:p>
          <a:p>
            <a:r>
              <a:rPr lang="en" altLang="zh-CN" dirty="0">
                <a:effectLst/>
              </a:rPr>
              <a:t>S1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sector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design</a:t>
            </a:r>
            <a:r>
              <a:rPr lang="en" altLang="zh-CN" dirty="0">
                <a:effectLst/>
              </a:rPr>
              <a:t> shows the minimum threshold.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E93580-294B-304E-B456-DFA8DBBFD7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8E2A85-E3D8-5342-8872-3A2C60D1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984" y="5985740"/>
            <a:ext cx="9731729" cy="37030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573BFFB-59CD-C048-833F-58333544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" y="5985740"/>
            <a:ext cx="14545262" cy="57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F024E-D23C-A34D-82B5-F0C4DCFE1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X</a:t>
            </a:r>
            <a:r>
              <a:rPr kumimoji="1" lang="zh-CN" altLang="en-US" dirty="0"/>
              <a:t> </a:t>
            </a:r>
            <a:r>
              <a:rPr kumimoji="1" lang="en-US" altLang="zh-CN" dirty="0"/>
              <a:t>ray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beta</a:t>
            </a:r>
            <a:r>
              <a:rPr kumimoji="1" lang="zh-CN" altLang="en-US" dirty="0"/>
              <a:t> </a:t>
            </a:r>
            <a:r>
              <a:rPr kumimoji="1" lang="en-US" altLang="zh-CN" dirty="0"/>
              <a:t>source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1A13DA-0BAD-7B4C-B912-0DA29D856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526" y="1151929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Analog output waveform agreed with the simulation</a:t>
            </a:r>
          </a:p>
          <a:p>
            <a:r>
              <a:rPr lang="en" altLang="zh-CN" dirty="0">
                <a:effectLst/>
              </a:rPr>
              <a:t>for the small signal, the S/N ratio was also good </a:t>
            </a:r>
          </a:p>
          <a:p>
            <a:pPr marL="0" indent="0">
              <a:buNone/>
            </a:pPr>
            <a:r>
              <a:rPr lang="en" altLang="zh-CN" dirty="0">
                <a:effectLst/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5A487C-EF87-6B48-BA8C-9192A7EA34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46DEA87-8AAC-B948-9680-2508561481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11" y="7675012"/>
            <a:ext cx="7486650" cy="561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A95B5C5-ED92-9E43-9DEE-FC885C483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71" y="7608500"/>
            <a:ext cx="9185531" cy="591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BA8CE8-EA66-614D-BB4A-20809625A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859" y="2740955"/>
            <a:ext cx="5955576" cy="450969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9A6314E-76FE-5248-BF26-D54E2141F1CF}"/>
              </a:ext>
            </a:extLst>
          </p:cNvPr>
          <p:cNvSpPr/>
          <p:nvPr/>
        </p:nvSpPr>
        <p:spPr>
          <a:xfrm>
            <a:off x="1028700" y="7515422"/>
            <a:ext cx="21716999" cy="6007418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AB3BE3-6700-8E4D-BFAD-ABAC82426C83}"/>
              </a:ext>
            </a:extLst>
          </p:cNvPr>
          <p:cNvSpPr/>
          <p:nvPr/>
        </p:nvSpPr>
        <p:spPr>
          <a:xfrm>
            <a:off x="14724435" y="1821289"/>
            <a:ext cx="9669660" cy="5509418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254811-356C-0E42-A21D-D40A93E3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2855" y="2006004"/>
            <a:ext cx="9093200" cy="51943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10D72C7-16B1-494F-80BA-E6BFC2B9D7A5}"/>
              </a:ext>
            </a:extLst>
          </p:cNvPr>
          <p:cNvSpPr/>
          <p:nvPr/>
        </p:nvSpPr>
        <p:spPr>
          <a:xfrm>
            <a:off x="17359979" y="1005309"/>
            <a:ext cx="6409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Beta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Tests</a:t>
            </a:r>
            <a:r>
              <a:rPr lang="zh-CN" altLang="en-US" dirty="0"/>
              <a:t>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8D6738-8EF6-CB47-BFFC-10441C1133C4}"/>
              </a:ext>
            </a:extLst>
          </p:cNvPr>
          <p:cNvSpPr/>
          <p:nvPr/>
        </p:nvSpPr>
        <p:spPr>
          <a:xfrm>
            <a:off x="18194023" y="9224114"/>
            <a:ext cx="407515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ray</a:t>
            </a:r>
            <a:r>
              <a:rPr lang="zh-CN" altLang="en-US" dirty="0"/>
              <a:t> </a:t>
            </a:r>
            <a:r>
              <a:rPr lang="en-US" altLang="zh-CN" dirty="0"/>
              <a:t>tube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54383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D0BEB-515B-8146-8716-B957242F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71" y="2222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Laser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45961A-F141-0342-BE31-FB5B1A048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3" y="1180314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Triggerless mode was used for the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laser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test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full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readout chain</a:t>
            </a:r>
            <a:r>
              <a:rPr lang="zh-CN" altLang="en-US" dirty="0">
                <a:solidFill>
                  <a:srgbClr val="FFFF00"/>
                </a:solidFill>
                <a:effectLst/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  <a:sym typeface="Wingdings" pitchFamily="2" charset="2"/>
              </a:rPr>
              <a:t>verified</a:t>
            </a:r>
            <a:endParaRPr lang="en-US" altLang="zh-CN" dirty="0">
              <a:solidFill>
                <a:srgbClr val="FFFF00"/>
              </a:solidFill>
              <a:effectLst/>
            </a:endParaRPr>
          </a:p>
          <a:p>
            <a:r>
              <a:rPr lang="en-US" altLang="zh-CN" dirty="0">
                <a:effectLst/>
              </a:rPr>
              <a:t>Measured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positions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from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 err="1">
                <a:effectLst/>
              </a:rPr>
              <a:t>Taichupix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is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consistent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with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expected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laser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movements</a:t>
            </a:r>
            <a:endParaRPr lang="en" altLang="zh-CN" dirty="0">
              <a:effectLst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868892-4D05-3044-BBE7-26F4A0B5BD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88B84E-92A1-E743-95EB-75EE30129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98" y="4517364"/>
            <a:ext cx="9692913" cy="342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9EE7D3D-2F50-0440-A64A-3F867BC0E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413" y="2947972"/>
            <a:ext cx="5759450" cy="432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A274508-E3CD-DB4E-840A-97135BDD3780}"/>
              </a:ext>
            </a:extLst>
          </p:cNvPr>
          <p:cNvSpPr txBox="1"/>
          <p:nvPr/>
        </p:nvSpPr>
        <p:spPr>
          <a:xfrm>
            <a:off x="17628995" y="8046446"/>
            <a:ext cx="22541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Laser</a:t>
            </a:r>
          </a:p>
          <a:p>
            <a:r>
              <a:rPr lang="en-US" altLang="zh-CN" sz="3600" dirty="0"/>
              <a:t>(1064 nm</a:t>
            </a:r>
            <a:r>
              <a:rPr lang="en-US" altLang="zh-CN" sz="1600" dirty="0"/>
              <a:t>)</a:t>
            </a:r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B916A04-A1FD-6949-9CED-DC5684F1FCF1}"/>
              </a:ext>
            </a:extLst>
          </p:cNvPr>
          <p:cNvSpPr txBox="1"/>
          <p:nvPr/>
        </p:nvSpPr>
        <p:spPr>
          <a:xfrm>
            <a:off x="20668252" y="8323446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TaichuPix-2</a:t>
            </a:r>
            <a:endParaRPr lang="zh-CN" altLang="en-US" sz="3600" dirty="0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C7A0D810-376E-4E42-9326-A4BA05165622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20294098" y="5071089"/>
            <a:ext cx="1761714" cy="3252357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E892E12-6243-D24B-ADAA-0736241349BF}"/>
              </a:ext>
            </a:extLst>
          </p:cNvPr>
          <p:cNvCxnSpPr>
            <a:cxnSpLocks/>
          </p:cNvCxnSpPr>
          <p:nvPr/>
        </p:nvCxnSpPr>
        <p:spPr>
          <a:xfrm flipV="1">
            <a:off x="18574458" y="5071090"/>
            <a:ext cx="801977" cy="2870594"/>
          </a:xfrm>
          <a:prstGeom prst="straightConnector1">
            <a:avLst/>
          </a:prstGeom>
          <a:noFill/>
          <a:ln w="38100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1330A492-A511-3D47-9C8D-6BBBCA26A12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583" y="10169607"/>
            <a:ext cx="22996273" cy="3022764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14B2275-49DD-D445-B535-853D01B0F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354" y="4015933"/>
            <a:ext cx="6730227" cy="498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4E57047-FB22-F141-8396-4264369C2D6C}"/>
              </a:ext>
            </a:extLst>
          </p:cNvPr>
          <p:cNvSpPr/>
          <p:nvPr/>
        </p:nvSpPr>
        <p:spPr>
          <a:xfrm>
            <a:off x="295671" y="3120995"/>
            <a:ext cx="19056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FF00"/>
                </a:solidFill>
              </a:rPr>
              <a:t>Light spot fitting for laser moving in y</a:t>
            </a:r>
            <a:r>
              <a:rPr lang="en-US" altLang="zh-CN" sz="3600" dirty="0">
                <a:solidFill>
                  <a:srgbClr val="FFFF00"/>
                </a:solidFill>
              </a:rPr>
              <a:t>-</a:t>
            </a:r>
            <a:r>
              <a:rPr lang="zh-CN" altLang="en-US" sz="3600" dirty="0">
                <a:solidFill>
                  <a:srgbClr val="FFFF00"/>
                </a:solidFill>
              </a:rPr>
              <a:t>direction with step of 200 µm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3AE4BE7-2D64-424D-86B3-779978B0CC25}"/>
              </a:ext>
            </a:extLst>
          </p:cNvPr>
          <p:cNvSpPr/>
          <p:nvPr/>
        </p:nvSpPr>
        <p:spPr>
          <a:xfrm>
            <a:off x="12583" y="2971059"/>
            <a:ext cx="16990830" cy="6170455"/>
          </a:xfrm>
          <a:prstGeom prst="rect">
            <a:avLst/>
          </a:prstGeom>
          <a:noFill/>
          <a:ln w="4445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230895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FFBDF3-FBF4-984B-A711-DE43B576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36" y="-48326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245ADA-C2C6-8A4B-A231-6F59C874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Completed two round of CMOS sensor prototyping</a:t>
            </a: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First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Radiation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test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up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to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30Mrad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at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BSRF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TaichuPix2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is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still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functional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>
                <a:solidFill>
                  <a:schemeClr val="tx1"/>
                </a:solidFill>
              </a:rPr>
              <a:t>TaichuPix-2 irradiated at BSRF 1W2B beamline (6 keV X-ray)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Dose rate </a:t>
            </a:r>
            <a:r>
              <a:rPr lang="en-US" altLang="zh-CN" dirty="0">
                <a:solidFill>
                  <a:srgbClr val="FFFF00"/>
                </a:solidFill>
              </a:rPr>
              <a:t>~17.63 </a:t>
            </a:r>
            <a:r>
              <a:rPr lang="en-US" altLang="zh-CN" dirty="0" err="1">
                <a:solidFill>
                  <a:srgbClr val="FFFF00"/>
                </a:solidFill>
              </a:rPr>
              <a:t>krad</a:t>
            </a:r>
            <a:r>
              <a:rPr lang="en-US" altLang="zh-CN" dirty="0">
                <a:solidFill>
                  <a:srgbClr val="FFFF00"/>
                </a:solidFill>
              </a:rPr>
              <a:t>/min </a:t>
            </a:r>
            <a:r>
              <a:rPr lang="en-US" altLang="zh-CN" dirty="0">
                <a:solidFill>
                  <a:schemeClr val="tx1"/>
                </a:solidFill>
              </a:rPr>
              <a:t>for the first 2.5 </a:t>
            </a:r>
            <a:r>
              <a:rPr lang="en-US" altLang="zh-CN" dirty="0" err="1">
                <a:solidFill>
                  <a:schemeClr val="tx1"/>
                </a:solidFill>
              </a:rPr>
              <a:t>Mrad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 then 211.56 </a:t>
            </a:r>
            <a:r>
              <a:rPr lang="en-US" altLang="zh-CN" dirty="0" err="1">
                <a:solidFill>
                  <a:schemeClr val="tx1"/>
                </a:solidFill>
              </a:rPr>
              <a:t>krad</a:t>
            </a:r>
            <a:r>
              <a:rPr lang="en-US" altLang="zh-CN" dirty="0">
                <a:solidFill>
                  <a:schemeClr val="tx1"/>
                </a:solidFill>
              </a:rPr>
              <a:t>/min for 51 min, then 1.24 </a:t>
            </a:r>
            <a:r>
              <a:rPr lang="en-US" altLang="zh-CN" dirty="0" err="1">
                <a:solidFill>
                  <a:schemeClr val="tx1"/>
                </a:solidFill>
              </a:rPr>
              <a:t>Mrad</a:t>
            </a:r>
            <a:r>
              <a:rPr lang="en-US" altLang="zh-CN" dirty="0">
                <a:solidFill>
                  <a:schemeClr val="tx1"/>
                </a:solidFill>
              </a:rPr>
              <a:t>/min for 15 min</a:t>
            </a:r>
          </a:p>
          <a:p>
            <a:pPr lvl="2"/>
            <a:r>
              <a:rPr lang="en-US" altLang="zh-CN" dirty="0">
                <a:solidFill>
                  <a:schemeClr val="tx1"/>
                </a:solidFill>
              </a:rPr>
              <a:t>Dose rates were calibrated with an ion chamber before test</a:t>
            </a: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2F1A5-0B87-F142-B640-5844E6F3B9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E0FD517-BBD2-DA47-B80F-5864F9CD8A95}"/>
              </a:ext>
            </a:extLst>
          </p:cNvPr>
          <p:cNvSpPr/>
          <p:nvPr/>
        </p:nvSpPr>
        <p:spPr>
          <a:xfrm>
            <a:off x="12530146" y="5565230"/>
            <a:ext cx="113551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Radiation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BSRF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2nd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MPW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chip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ED82C2-6DCC-0540-92BF-6C63CF60E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36619" y="6595887"/>
            <a:ext cx="17555417" cy="68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861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7011DD-DF6D-0340-8B0E-CA829634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2" y="0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7F6C92-09BF-2047-92CF-106BD3FE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50183"/>
            <a:ext cx="24384001" cy="11412142"/>
          </a:xfrm>
        </p:spPr>
        <p:txBody>
          <a:bodyPr/>
          <a:lstStyle/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Good chip function and noise performance proved to 2.5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,</a:t>
            </a:r>
          </a:p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no deterioration observed when TID up to 30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.</a:t>
            </a:r>
            <a:endParaRPr lang="zh-CN" altLang="en-US" sz="4400" dirty="0"/>
          </a:p>
          <a:p>
            <a:pPr marL="444500" lvl="1" indent="0">
              <a:buNone/>
            </a:pPr>
            <a:r>
              <a:rPr lang="en-US" altLang="zh-CN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A28B4A-D946-6A40-B79E-044B84E493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BF97842-6C11-8D43-AEBF-92A84EB86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825" y="3033958"/>
            <a:ext cx="19061668" cy="1015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179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2BB433-9645-5641-BDFA-2D4DAAB037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3A50494-10D0-5244-9CC9-168E9463D8FB}"/>
              </a:ext>
            </a:extLst>
          </p:cNvPr>
          <p:cNvGrpSpPr/>
          <p:nvPr/>
        </p:nvGrpSpPr>
        <p:grpSpPr>
          <a:xfrm>
            <a:off x="781859" y="1651241"/>
            <a:ext cx="20506516" cy="11755302"/>
            <a:chOff x="388485" y="1187460"/>
            <a:chExt cx="8589889" cy="440003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D29C6AA-5DEF-DB4D-8FD5-17D933145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r="6688"/>
            <a:stretch/>
          </p:blipFill>
          <p:spPr>
            <a:xfrm>
              <a:off x="683568" y="1422115"/>
              <a:ext cx="8294806" cy="4165384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9E9A572-9690-CD47-BC5C-EB29302D5EF5}"/>
                </a:ext>
              </a:extLst>
            </p:cNvPr>
            <p:cNvSpPr txBox="1"/>
            <p:nvPr/>
          </p:nvSpPr>
          <p:spPr>
            <a:xfrm rot="19662550">
              <a:off x="3193813" y="3400230"/>
              <a:ext cx="1726408" cy="362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>
                      <a:lumMod val="50000"/>
                    </a:schemeClr>
                  </a:solidFill>
                </a:rPr>
                <a:t>Preliminary</a:t>
              </a:r>
              <a:endParaRPr lang="zh-CN" altLang="en-US" sz="4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7BA66C0-384E-8941-A99C-76EF56A30BA1}"/>
                </a:ext>
              </a:extLst>
            </p:cNvPr>
            <p:cNvSpPr txBox="1"/>
            <p:nvPr/>
          </p:nvSpPr>
          <p:spPr>
            <a:xfrm>
              <a:off x="3419872" y="1187460"/>
              <a:ext cx="90097" cy="630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88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0E70176-33F9-5146-89CB-E84D4F65B2B0}"/>
                </a:ext>
              </a:extLst>
            </p:cNvPr>
            <p:cNvSpPr txBox="1"/>
            <p:nvPr/>
          </p:nvSpPr>
          <p:spPr>
            <a:xfrm rot="10800000">
              <a:off x="388485" y="2972409"/>
              <a:ext cx="270196" cy="86808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dirty="0"/>
                <a:t>Current [mA]</a:t>
              </a:r>
              <a:endParaRPr lang="zh-CN" altLang="en-US" sz="2400" dirty="0"/>
            </a:p>
          </p:txBody>
        </p:sp>
      </p:grpSp>
      <p:sp>
        <p:nvSpPr>
          <p:cNvPr id="11" name="标题 1">
            <a:extLst>
              <a:ext uri="{FF2B5EF4-FFF2-40B4-BE49-F238E27FC236}">
                <a16:creationId xmlns:a16="http://schemas.microsoft.com/office/drawing/2014/main" id="{B420A330-ECCD-834A-8F31-DC2B4DE3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012" y="22995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(3)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4EEC8380-FA4F-2B4C-A701-84499B3FF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50183"/>
            <a:ext cx="24384001" cy="11412142"/>
          </a:xfrm>
        </p:spPr>
        <p:txBody>
          <a:bodyPr/>
          <a:lstStyle/>
          <a:p>
            <a:pPr lvl="1"/>
            <a:r>
              <a:rPr lang="en-US" altLang="zh-CN" sz="4400" dirty="0">
                <a:solidFill>
                  <a:srgbClr val="FFFF00"/>
                </a:solidFill>
              </a:rPr>
              <a:t>No deterioration observed when TID up to 30 </a:t>
            </a:r>
            <a:r>
              <a:rPr lang="en-US" altLang="zh-CN" sz="4400" dirty="0" err="1">
                <a:solidFill>
                  <a:srgbClr val="FFFF00"/>
                </a:solidFill>
              </a:rPr>
              <a:t>Mrad</a:t>
            </a:r>
            <a:r>
              <a:rPr lang="en-US" altLang="zh-CN" sz="4400" dirty="0">
                <a:solidFill>
                  <a:srgbClr val="FFFF00"/>
                </a:solidFill>
              </a:rPr>
              <a:t>.</a:t>
            </a:r>
            <a:endParaRPr lang="zh-CN" altLang="en-US" sz="4400" dirty="0"/>
          </a:p>
          <a:p>
            <a:pPr marL="444500" lvl="1" indent="0">
              <a:buNone/>
            </a:pPr>
            <a:r>
              <a:rPr lang="en-US" altLang="zh-CN" sz="4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6542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FFBDF3-FBF4-984B-A711-DE43B576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936" y="-48326"/>
            <a:ext cx="24384001" cy="1482329"/>
          </a:xfrm>
        </p:spPr>
        <p:txBody>
          <a:bodyPr/>
          <a:lstStyle/>
          <a:p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245ADA-C2C6-8A4B-A231-6F59C8744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15192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Finalizing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full-size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sensor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	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to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submit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engineering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runs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middle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of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2021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Supply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voltage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and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current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from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external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input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LDO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independent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block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,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not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ready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for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integration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yet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12F1A5-0B87-F142-B640-5844E6F3B9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00D34D8-D7A3-0447-9F8F-D5F23B447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1975"/>
            <a:ext cx="15279145" cy="88203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893898E-A311-0645-854D-A9B6E620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6275" y="2886870"/>
            <a:ext cx="8467725" cy="103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898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5995172" y="69733"/>
            <a:ext cx="10882786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r>
              <a:rPr dirty="0"/>
              <a:t> •</a:t>
            </a:r>
            <a:r>
              <a:rPr lang="zh-CN" altLang="en-US" dirty="0"/>
              <a:t>项目年度会议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6B7A1-81B4-124B-95FA-57D09B7A5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4E515-B8ED-9349-B0A2-4A3C926E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286" y="848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double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barrel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7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layer,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nd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layer,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32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modules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outer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</a:p>
          <a:p>
            <a:r>
              <a:rPr kumimoji="1" lang="en-US" altLang="zh-CN" dirty="0"/>
              <a:t>Physics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simulation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optimize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layout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design.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The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length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pixel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should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same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other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two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layers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Inner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pixel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radium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should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close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beam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pipe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possible</a:t>
            </a:r>
          </a:p>
          <a:p>
            <a:endParaRPr kumimoji="1" lang="en-US" altLang="zh-CN" dirty="0"/>
          </a:p>
          <a:p>
            <a:pPr marL="444500" lvl="1" indent="0">
              <a:buNone/>
            </a:pP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4D4186-381A-A446-8BD6-DB19ABBB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9" y="7676084"/>
            <a:ext cx="8036444" cy="6039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3828D-9D83-C542-AF56-5FCE78763D73}"/>
              </a:ext>
            </a:extLst>
          </p:cNvPr>
          <p:cNvSpPr txBox="1"/>
          <p:nvPr/>
        </p:nvSpPr>
        <p:spPr>
          <a:xfrm>
            <a:off x="8535690" y="6820762"/>
            <a:ext cx="7184640" cy="76944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Old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design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61884B-E349-F743-9FA2-4344D6735B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en-US" altLang="zh-CN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42E868-52FA-0A4F-BD44-856B865EE954}"/>
              </a:ext>
            </a:extLst>
          </p:cNvPr>
          <p:cNvSpPr/>
          <p:nvPr/>
        </p:nvSpPr>
        <p:spPr>
          <a:xfrm>
            <a:off x="517213" y="10918"/>
            <a:ext cx="1207894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Vertex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Prototype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346911A-C2DF-0942-B522-DDBC8F2A0458}"/>
              </a:ext>
            </a:extLst>
          </p:cNvPr>
          <p:cNvSpPr/>
          <p:nvPr/>
        </p:nvSpPr>
        <p:spPr>
          <a:xfrm>
            <a:off x="292417" y="619878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Impact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parameter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resolution</a:t>
            </a:r>
          </a:p>
          <a:p>
            <a:r>
              <a:rPr kumimoji="1" lang="en-US" altLang="zh-CN" dirty="0"/>
              <a:t>Vs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radius</a:t>
            </a:r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DC8524F-743A-1742-AEF9-04FAC484995D}"/>
              </a:ext>
            </a:extLst>
          </p:cNvPr>
          <p:cNvSpPr/>
          <p:nvPr/>
        </p:nvSpPr>
        <p:spPr>
          <a:xfrm>
            <a:off x="18061894" y="6885539"/>
            <a:ext cx="51379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After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optimization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1719F60-74F1-BA4D-B205-941927D16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487" y="7590203"/>
            <a:ext cx="7479178" cy="525255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381AD2B-010D-D74C-8528-375053F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09" y="7676084"/>
            <a:ext cx="7305274" cy="525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右箭头 11">
            <a:extLst>
              <a:ext uri="{FF2B5EF4-FFF2-40B4-BE49-F238E27FC236}">
                <a16:creationId xmlns:a16="http://schemas.microsoft.com/office/drawing/2014/main" id="{18C6BB0C-8FCC-9B40-8238-8E5963E02E99}"/>
              </a:ext>
            </a:extLst>
          </p:cNvPr>
          <p:cNvSpPr/>
          <p:nvPr/>
        </p:nvSpPr>
        <p:spPr>
          <a:xfrm>
            <a:off x="15720330" y="9870831"/>
            <a:ext cx="1212134" cy="703384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01380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213" y="1019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Fabricated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ladder: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layer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of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fiber,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0.15mm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thick</a:t>
            </a:r>
          </a:p>
          <a:p>
            <a:pPr lvl="1"/>
            <a:r>
              <a:rPr kumimoji="1" lang="en-US" altLang="zh-CN" b="1" dirty="0">
                <a:solidFill>
                  <a:srgbClr val="FFFF00"/>
                </a:solidFill>
              </a:rPr>
              <a:t>3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time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thinner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than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conventional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carbon</a:t>
            </a:r>
            <a:r>
              <a:rPr kumimoji="1" lang="zh-CN" altLang="en-US" b="1" dirty="0">
                <a:solidFill>
                  <a:srgbClr val="FFFF00"/>
                </a:solidFill>
              </a:rPr>
              <a:t> </a:t>
            </a:r>
            <a:r>
              <a:rPr kumimoji="1" lang="en-US" altLang="zh-CN" b="1" dirty="0">
                <a:solidFill>
                  <a:srgbClr val="FFFF00"/>
                </a:solidFill>
              </a:rPr>
              <a:t>fiber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r>
              <a:rPr kumimoji="1" lang="zh-CN" altLang="en-US" dirty="0"/>
              <a:t> </a:t>
            </a:r>
            <a:r>
              <a:rPr kumimoji="1" lang="en-US" altLang="zh-CN" dirty="0"/>
              <a:t>Gantry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automatic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assembly.</a:t>
            </a:r>
            <a:r>
              <a:rPr kumimoji="1" lang="zh-CN" altLang="en-US" dirty="0"/>
              <a:t>   </a:t>
            </a:r>
            <a:endParaRPr kumimoji="1" lang="en-US" altLang="zh-CN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-719617" y="4971804"/>
            <a:ext cx="76051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en-US" altLang="zh-CN" dirty="0">
              <a:solidFill>
                <a:srgbClr val="FFFF00"/>
              </a:solidFill>
            </a:endParaRPr>
          </a:p>
          <a:p>
            <a:pPr algn="ctr"/>
            <a:r>
              <a:rPr lang="en-US" altLang="zh-CN" dirty="0">
                <a:solidFill>
                  <a:srgbClr val="FFFF00"/>
                </a:solidFill>
              </a:rPr>
              <a:t>prototype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1021877" y="77153"/>
            <a:ext cx="1155636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Support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structure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of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the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ladder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7523868" y="8349313"/>
            <a:ext cx="16889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</a:rPr>
              <a:t>samples of the full length ladder support prototype 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C644E9E-62A5-144E-89EC-149BC6419081}"/>
              </a:ext>
            </a:extLst>
          </p:cNvPr>
          <p:cNvSpPr/>
          <p:nvPr/>
        </p:nvSpPr>
        <p:spPr>
          <a:xfrm>
            <a:off x="14854440" y="5239148"/>
            <a:ext cx="8852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dirty="0">
                <a:solidFill>
                  <a:srgbClr val="FFC000"/>
                </a:solidFill>
              </a:rPr>
              <a:t>Gantry</a:t>
            </a:r>
            <a:r>
              <a:rPr kumimoji="1" lang="zh-CN" altLang="en-US" sz="4000" dirty="0">
                <a:solidFill>
                  <a:srgbClr val="FFC000"/>
                </a:solidFill>
              </a:rPr>
              <a:t> </a:t>
            </a:r>
            <a:r>
              <a:rPr kumimoji="1" lang="en-US" altLang="zh-CN" sz="4000" dirty="0">
                <a:solidFill>
                  <a:srgbClr val="FFC000"/>
                </a:solidFill>
              </a:rPr>
              <a:t>automatic</a:t>
            </a:r>
            <a:r>
              <a:rPr kumimoji="1" lang="zh-CN" altLang="en-US" sz="4000" dirty="0">
                <a:solidFill>
                  <a:srgbClr val="FFC000"/>
                </a:solidFill>
              </a:rPr>
              <a:t> </a:t>
            </a:r>
            <a:r>
              <a:rPr kumimoji="1" lang="en-US" altLang="zh-CN" sz="4000" dirty="0">
                <a:solidFill>
                  <a:srgbClr val="FFC000"/>
                </a:solidFill>
              </a:rPr>
              <a:t>module</a:t>
            </a:r>
            <a:r>
              <a:rPr kumimoji="1" lang="zh-CN" altLang="en-US" sz="4000" dirty="0">
                <a:solidFill>
                  <a:srgbClr val="FFC000"/>
                </a:solidFill>
              </a:rPr>
              <a:t> </a:t>
            </a:r>
            <a:r>
              <a:rPr kumimoji="1" lang="en-US" altLang="zh-CN" sz="4000" dirty="0">
                <a:solidFill>
                  <a:srgbClr val="FFC000"/>
                </a:solidFill>
              </a:rPr>
              <a:t>assembly</a:t>
            </a:r>
            <a:endParaRPr lang="zh-CN" altLang="en-US" sz="4000" dirty="0">
              <a:solidFill>
                <a:srgbClr val="FFC000"/>
              </a:solidFill>
            </a:endParaRPr>
          </a:p>
        </p:txBody>
      </p:sp>
      <p:sp>
        <p:nvSpPr>
          <p:cNvPr id="15" name="灯片编号占位符 14">
            <a:extLst>
              <a:ext uri="{FF2B5EF4-FFF2-40B4-BE49-F238E27FC236}">
                <a16:creationId xmlns:a16="http://schemas.microsoft.com/office/drawing/2014/main" id="{81983B13-9BD8-754D-9BD4-EEC776C7EC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1F168C0-CFD2-364D-ADA3-0E469EF68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87" r="12630"/>
          <a:stretch/>
        </p:blipFill>
        <p:spPr>
          <a:xfrm>
            <a:off x="-98192" y="6534063"/>
            <a:ext cx="6370816" cy="60583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B3F0D3-4EB4-994B-8520-AB52B020F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4440" y="2242764"/>
            <a:ext cx="9498411" cy="53428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012E53-A9C0-8C4E-9BD5-19EFE3F34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125" y="9205354"/>
            <a:ext cx="151511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9984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D56BAB-5EF0-6343-A6A6-AF577BA0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" altLang="zh-CN" dirty="0">
                <a:effectLst/>
              </a:rPr>
              <a:t>Tooling Design for Barrels Assembling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C9E342-0BF9-744E-9855-0B02E8E98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482329"/>
            <a:ext cx="24384001" cy="11412142"/>
          </a:xfrm>
        </p:spPr>
        <p:txBody>
          <a:bodyPr/>
          <a:lstStyle/>
          <a:p>
            <a:r>
              <a:rPr lang="en" altLang="zh-CN" dirty="0">
                <a:effectLst/>
              </a:rPr>
              <a:t>3 sets of tooling for </a:t>
            </a:r>
            <a:r>
              <a:rPr lang="en-US" altLang="zh-CN" dirty="0">
                <a:effectLst/>
              </a:rPr>
              <a:t>3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layer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of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barrel assembling. </a:t>
            </a:r>
          </a:p>
          <a:p>
            <a:r>
              <a:rPr lang="en-US" altLang="zh-CN" dirty="0">
                <a:effectLst/>
              </a:rPr>
              <a:t>T</a:t>
            </a:r>
            <a:r>
              <a:rPr lang="en" altLang="zh-CN" dirty="0" err="1">
                <a:effectLst/>
              </a:rPr>
              <a:t>ooling</a:t>
            </a:r>
            <a:r>
              <a:rPr lang="en" altLang="zh-CN" dirty="0">
                <a:effectLst/>
              </a:rPr>
              <a:t> and special tool for inner and middle barrels assembling.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97965-56B7-F448-BE88-4C8968E073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B9EBA1-79E3-B341-8550-E328DD7CE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873892"/>
            <a:ext cx="18373726" cy="93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0013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4EF2B-7F82-BF40-8C37-E9BD05EA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63" y="0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291D70-1DF8-9842-9755-73DEA4922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pPr lvl="0"/>
            <a:r>
              <a:rPr lang="en-US" altLang="zh-CN" sz="4800" b="1" dirty="0"/>
              <a:t>Air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cooling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is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baseline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design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for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CEPC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vertex</a:t>
            </a:r>
            <a:r>
              <a:rPr lang="zh-CN" altLang="en-US" sz="4800" b="1" dirty="0"/>
              <a:t> </a:t>
            </a:r>
            <a:r>
              <a:rPr lang="en-US" altLang="zh-CN" sz="4800" b="1" dirty="0"/>
              <a:t>detector</a:t>
            </a:r>
            <a:r>
              <a:rPr lang="zh-CN" altLang="en-US" sz="4800" b="1" dirty="0"/>
              <a:t> </a:t>
            </a:r>
            <a:endParaRPr lang="en-US" altLang="zh-CN" sz="4800" b="1" dirty="0"/>
          </a:p>
          <a:p>
            <a:pPr lvl="0"/>
            <a:r>
              <a:rPr lang="en-US" altLang="zh-CN" sz="4800" b="1" dirty="0"/>
              <a:t>Sensor Power dissipation:</a:t>
            </a:r>
          </a:p>
          <a:p>
            <a:pPr lvl="1"/>
            <a:r>
              <a:rPr lang="en-US" altLang="zh-CN" sz="4400" dirty="0" err="1"/>
              <a:t>Taichupix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150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r>
              <a:rPr lang="en-US" altLang="zh-CN" sz="4400" dirty="0"/>
              <a:t>. (trigger</a:t>
            </a:r>
            <a:r>
              <a:rPr lang="zh-CN" altLang="en-US" sz="4400" dirty="0"/>
              <a:t> </a:t>
            </a:r>
            <a:r>
              <a:rPr lang="en-US" altLang="zh-CN" sz="4400" dirty="0"/>
              <a:t>mode)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 </a:t>
            </a:r>
            <a:r>
              <a:rPr lang="en-US" altLang="zh-CN" sz="4400" dirty="0"/>
              <a:t>final</a:t>
            </a:r>
            <a:r>
              <a:rPr lang="zh-CN" altLang="en-US" sz="4400" dirty="0"/>
              <a:t> </a:t>
            </a:r>
            <a:r>
              <a:rPr lang="en-US" altLang="zh-CN" sz="4400" dirty="0"/>
              <a:t>goal</a:t>
            </a:r>
            <a:r>
              <a:rPr lang="zh-CN" altLang="en-US" sz="4400" dirty="0"/>
              <a:t> </a:t>
            </a:r>
            <a:r>
              <a:rPr lang="en-US" altLang="zh-CN" sz="4400" dirty="0"/>
              <a:t>:  </a:t>
            </a:r>
            <a:r>
              <a:rPr lang="zh-CN" altLang="en-US" sz="4400" dirty="0">
                <a:solidFill>
                  <a:srgbClr val="FFC000"/>
                </a:solidFill>
              </a:rPr>
              <a:t>≤ </a:t>
            </a:r>
            <a:r>
              <a:rPr lang="en-US" altLang="zh-CN" sz="4400" dirty="0">
                <a:solidFill>
                  <a:srgbClr val="FFC000"/>
                </a:solidFill>
              </a:rPr>
              <a:t>50 </a:t>
            </a:r>
            <a:r>
              <a:rPr lang="en-US" altLang="zh-CN" sz="4400" dirty="0" err="1">
                <a:solidFill>
                  <a:srgbClr val="FFC000"/>
                </a:solidFill>
              </a:rPr>
              <a:t>mW</a:t>
            </a:r>
            <a:r>
              <a:rPr lang="en-US" altLang="zh-CN" sz="4400" dirty="0">
                <a:solidFill>
                  <a:srgbClr val="FFC000"/>
                </a:solidFill>
              </a:rPr>
              <a:t>/cm</a:t>
            </a:r>
            <a:r>
              <a:rPr lang="en-US" altLang="zh-CN" sz="4400" baseline="30000" dirty="0">
                <a:solidFill>
                  <a:srgbClr val="FFC000"/>
                </a:solidFill>
              </a:rPr>
              <a:t>2</a:t>
            </a:r>
            <a:endParaRPr lang="en-US" altLang="zh-CN" sz="4400" dirty="0"/>
          </a:p>
          <a:p>
            <a:r>
              <a:rPr lang="en-US" altLang="zh-CN" sz="4800" dirty="0"/>
              <a:t>Cooling simulations of a single complete ladder  with detailed FPC were done.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</a:rPr>
              <a:t>Testbench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setup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has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been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designed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built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air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cooling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,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vibration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tests</a:t>
            </a:r>
          </a:p>
          <a:p>
            <a:pPr lvl="1"/>
            <a:endParaRPr lang="zh-CN" altLang="en-US" sz="4400" dirty="0"/>
          </a:p>
          <a:p>
            <a:pPr lvl="0"/>
            <a:endParaRPr lang="zh-CN" altLang="zh-CN" sz="4800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6293973-464E-B241-B029-07BD44CD19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3A05A7-9F61-1347-B3E7-B9832AE80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547" y="8666771"/>
            <a:ext cx="9831824" cy="38973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D61B57F-7960-0F49-8B9F-E33551742765}"/>
              </a:ext>
            </a:extLst>
          </p:cNvPr>
          <p:cNvSpPr/>
          <p:nvPr/>
        </p:nvSpPr>
        <p:spPr>
          <a:xfrm>
            <a:off x="13638063" y="9572348"/>
            <a:ext cx="2254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flow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5F99A8DF-A592-4B4C-8E15-9EF16A044272}"/>
              </a:ext>
            </a:extLst>
          </p:cNvPr>
          <p:cNvCxnSpPr>
            <a:cxnSpLocks/>
          </p:cNvCxnSpPr>
          <p:nvPr/>
        </p:nvCxnSpPr>
        <p:spPr>
          <a:xfrm>
            <a:off x="14030469" y="10583225"/>
            <a:ext cx="2771631" cy="32196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252E10E9-FAC2-6C4B-A0FC-6CD80AD965F0}"/>
              </a:ext>
            </a:extLst>
          </p:cNvPr>
          <p:cNvSpPr/>
          <p:nvPr/>
        </p:nvSpPr>
        <p:spPr>
          <a:xfrm>
            <a:off x="13835848" y="6591669"/>
            <a:ext cx="106907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Test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setup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prototype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</a:p>
          <a:p>
            <a:r>
              <a:rPr lang="en-US" altLang="zh-CN" dirty="0">
                <a:solidFill>
                  <a:srgbClr val="FFFF00"/>
                </a:solidFill>
              </a:rPr>
              <a:t>Use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compressed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air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cooling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C109C57-1AA3-7748-A370-D427BC473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3" y="7622432"/>
            <a:ext cx="6112068" cy="58931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8B76EA3-9906-BC43-9FE9-4F0BE93FD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905" y="7564515"/>
            <a:ext cx="7841158" cy="595104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057B5CE-0B30-D849-A4E1-31F9C57A260E}"/>
              </a:ext>
            </a:extLst>
          </p:cNvPr>
          <p:cNvSpPr/>
          <p:nvPr/>
        </p:nvSpPr>
        <p:spPr>
          <a:xfrm>
            <a:off x="77243" y="6072086"/>
            <a:ext cx="52373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The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EMMI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endParaRPr lang="en-US" altLang="zh-CN" sz="3600" dirty="0">
              <a:solidFill>
                <a:srgbClr val="FFFF00"/>
              </a:solidFill>
              <a:latin typeface="Arial,Bold"/>
            </a:endParaRP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(Emission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Microscope)</a:t>
            </a:r>
          </a:p>
          <a:p>
            <a:r>
              <a:rPr lang="en" altLang="zh-CN" sz="3600" dirty="0">
                <a:solidFill>
                  <a:srgbClr val="FFFF00"/>
                </a:solidFill>
                <a:latin typeface="Arial,Bold"/>
              </a:rPr>
              <a:t>For</a:t>
            </a:r>
            <a:r>
              <a:rPr lang="zh-CN" altLang="en-US" sz="3600" dirty="0">
                <a:solidFill>
                  <a:srgbClr val="FFFF00"/>
                </a:solidFill>
                <a:latin typeface="Arial,Bold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Arial,Bold"/>
              </a:rPr>
              <a:t>Taichupix2</a:t>
            </a:r>
            <a:endParaRPr lang="en" altLang="zh-CN" sz="3600" dirty="0">
              <a:solidFill>
                <a:srgbClr val="FFFF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4CF30D-046A-354D-8699-866C7704C3E7}"/>
              </a:ext>
            </a:extLst>
          </p:cNvPr>
          <p:cNvSpPr/>
          <p:nvPr/>
        </p:nvSpPr>
        <p:spPr>
          <a:xfrm>
            <a:off x="7040382" y="6394949"/>
            <a:ext cx="57358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Power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consumption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3A5AF37-3185-0F4F-9A38-BA33B76A8D98}"/>
              </a:ext>
            </a:extLst>
          </p:cNvPr>
          <p:cNvSpPr/>
          <p:nvPr/>
        </p:nvSpPr>
        <p:spPr>
          <a:xfrm>
            <a:off x="18276148" y="8574451"/>
            <a:ext cx="4801314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Laser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  <a:r>
              <a:rPr lang="en" altLang="zh-CN" sz="3600" dirty="0">
                <a:solidFill>
                  <a:srgbClr val="FFFF00"/>
                </a:solidFill>
              </a:rPr>
              <a:t>interferometer</a:t>
            </a:r>
            <a:r>
              <a:rPr lang="zh-CN" altLang="en-US" sz="3600" dirty="0">
                <a:solidFill>
                  <a:srgbClr val="FFFF00"/>
                </a:solidFill>
              </a:rPr>
              <a:t> </a:t>
            </a: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329FE6D0-E647-2645-8EE7-9F28915BFF51}"/>
              </a:ext>
            </a:extLst>
          </p:cNvPr>
          <p:cNvCxnSpPr>
            <a:cxnSpLocks/>
          </p:cNvCxnSpPr>
          <p:nvPr/>
        </p:nvCxnSpPr>
        <p:spPr>
          <a:xfrm flipH="1">
            <a:off x="19693459" y="8996446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F4921C56-20F0-224C-8A57-98AC9183D39A}"/>
              </a:ext>
            </a:extLst>
          </p:cNvPr>
          <p:cNvCxnSpPr>
            <a:cxnSpLocks/>
          </p:cNvCxnSpPr>
          <p:nvPr/>
        </p:nvCxnSpPr>
        <p:spPr>
          <a:xfrm flipH="1">
            <a:off x="21625421" y="9779470"/>
            <a:ext cx="1452041" cy="760568"/>
          </a:xfrm>
          <a:prstGeom prst="straightConnector1">
            <a:avLst/>
          </a:prstGeom>
          <a:noFill/>
          <a:ln w="41275" cap="flat">
            <a:solidFill>
              <a:srgbClr val="FFFF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A9CC85E-053B-7A47-B190-80D8D2570644}"/>
              </a:ext>
            </a:extLst>
          </p:cNvPr>
          <p:cNvSpPr/>
          <p:nvPr/>
        </p:nvSpPr>
        <p:spPr>
          <a:xfrm>
            <a:off x="21245905" y="9313102"/>
            <a:ext cx="3188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FFFF00"/>
                </a:solidFill>
              </a:rPr>
              <a:t>Ladder</a:t>
            </a:r>
            <a:r>
              <a:rPr lang="zh-CN" altLang="en-US" sz="3200" dirty="0">
                <a:solidFill>
                  <a:srgbClr val="FFFF00"/>
                </a:solidFill>
              </a:rPr>
              <a:t> </a:t>
            </a:r>
            <a:r>
              <a:rPr lang="en-US" altLang="zh-CN" sz="3200" dirty="0">
                <a:solidFill>
                  <a:srgbClr val="FFFF00"/>
                </a:solidFill>
              </a:rPr>
              <a:t>support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6842802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51130-E8A3-6640-9745-BEB15FCC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A221C2-8120-A04F-8696-3E364B1BF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7513" y="953048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Completed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preliminary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version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module</a:t>
            </a:r>
            <a:r>
              <a:rPr kumimoji="1" lang="zh-CN" altLang="en-US" dirty="0"/>
              <a:t> </a:t>
            </a:r>
            <a:r>
              <a:rPr kumimoji="1" lang="en-US" altLang="zh-CN" dirty="0"/>
              <a:t>(ladder)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</a:p>
          <a:p>
            <a:pPr lvl="1"/>
            <a:r>
              <a:rPr kumimoji="1" lang="en-US" altLang="zh-CN" dirty="0">
                <a:solidFill>
                  <a:srgbClr val="FFC000"/>
                </a:solidFill>
              </a:rPr>
              <a:t>Detector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module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(ladder)=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10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sensors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support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structure+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flexible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PCB+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control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board</a:t>
            </a:r>
          </a:p>
          <a:p>
            <a:pPr lvl="1"/>
            <a:r>
              <a:rPr kumimoji="1" lang="en-US" altLang="zh-CN" dirty="0"/>
              <a:t>Sensors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glued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bonded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pPr lvl="1"/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carbon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Signal,</a:t>
            </a:r>
            <a:r>
              <a:rPr kumimoji="1" lang="zh-CN" altLang="en-US" dirty="0"/>
              <a:t> </a:t>
            </a:r>
            <a:r>
              <a:rPr kumimoji="1" lang="en-US" altLang="zh-CN" dirty="0"/>
              <a:t>clock,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</a:t>
            </a:r>
            <a:r>
              <a:rPr kumimoji="1" lang="zh-CN" altLang="en-US" dirty="0"/>
              <a:t> </a:t>
            </a:r>
            <a:r>
              <a:rPr kumimoji="1" lang="en-US" altLang="zh-CN" dirty="0"/>
              <a:t>ground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flexible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PCB</a:t>
            </a:r>
          </a:p>
          <a:p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CDE8C256-EF32-3546-A445-4456E4C3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4350"/>
            <a:ext cx="10987215" cy="318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657AED1-31C8-1C46-894C-CB5F3B502322}"/>
              </a:ext>
            </a:extLst>
          </p:cNvPr>
          <p:cNvSpPr/>
          <p:nvPr/>
        </p:nvSpPr>
        <p:spPr>
          <a:xfrm>
            <a:off x="661447" y="5379587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3D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model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755D66E-FA0E-7A41-9B79-3F4053F685F1}"/>
              </a:ext>
            </a:extLst>
          </p:cNvPr>
          <p:cNvSpPr/>
          <p:nvPr/>
        </p:nvSpPr>
        <p:spPr>
          <a:xfrm>
            <a:off x="517213" y="89296"/>
            <a:ext cx="118080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Detector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module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(ladder)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R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&amp;</a:t>
            </a:r>
            <a:r>
              <a:rPr lang="zh-CN" altLang="en-US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</a:t>
            </a:r>
            <a:r>
              <a:rPr lang="en-US" altLang="zh-CN" sz="6600" b="0" dirty="0"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D</a:t>
            </a:r>
            <a:endParaRPr lang="zh-CN" altLang="en-US" sz="6600" b="0" dirty="0">
              <a:effectLst>
                <a:outerShdw blurRad="76200" dist="76200" dir="2880000" rotWithShape="0">
                  <a:srgbClr val="000000"/>
                </a:outerShdw>
              </a:effectLst>
              <a:latin typeface="+mj-lt"/>
              <a:ea typeface="+mj-ea"/>
              <a:cs typeface="+mj-cs"/>
              <a:sym typeface="Damascus Bold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A30874-2D95-7B4A-882B-FA719E3F16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636693" y="10136822"/>
            <a:ext cx="8323918" cy="312786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CBDD8EA-B14A-4B41-B2B1-D38FF4FE56F1}"/>
              </a:ext>
            </a:extLst>
          </p:cNvPr>
          <p:cNvSpPr/>
          <p:nvPr/>
        </p:nvSpPr>
        <p:spPr>
          <a:xfrm>
            <a:off x="2352609" y="9414357"/>
            <a:ext cx="9123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Design of 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prototype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8B2BD-13FA-BA46-9399-28DEF95D9206}"/>
              </a:ext>
            </a:extLst>
          </p:cNvPr>
          <p:cNvSpPr/>
          <p:nvPr/>
        </p:nvSpPr>
        <p:spPr>
          <a:xfrm>
            <a:off x="16003624" y="9028827"/>
            <a:ext cx="623920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Profile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flexible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PCB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0260A9-CEB0-2A41-BFAC-52D3EBDE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2818" y="6473535"/>
            <a:ext cx="12614797" cy="235930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75AFE53-238F-3B4F-9FA2-0CF4E3998C0C}"/>
              </a:ext>
            </a:extLst>
          </p:cNvPr>
          <p:cNvSpPr/>
          <p:nvPr/>
        </p:nvSpPr>
        <p:spPr>
          <a:xfrm>
            <a:off x="14213367" y="5789629"/>
            <a:ext cx="88456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Schematic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ladder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electronics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zh-CN" altLang="en-US" dirty="0"/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59DD6E1-7A15-B34C-B3F2-B956D4D0BB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F2873D-C63C-8A4A-8D01-C31D6CAD6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389" y="10136822"/>
            <a:ext cx="15038915" cy="33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2437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C8A171-2C7E-2641-B6B5-240DE209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2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Data</a:t>
            </a:r>
            <a:r>
              <a:rPr kumimoji="1" lang="zh-CN" altLang="en-US" dirty="0"/>
              <a:t> </a:t>
            </a:r>
            <a:r>
              <a:rPr kumimoji="1" lang="en-US" altLang="zh-CN" dirty="0"/>
              <a:t>acquisition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C8A98D-2112-074D-B970-00F8EAE2F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Preliminary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data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acquisition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system(DAQ)</a:t>
            </a:r>
          </a:p>
          <a:p>
            <a:pPr lvl="1"/>
            <a:r>
              <a:rPr kumimoji="1" lang="en-US" altLang="zh-CN" dirty="0"/>
              <a:t>Ladders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</a:p>
          <a:p>
            <a:pPr lvl="1"/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boards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connected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through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switch</a:t>
            </a:r>
          </a:p>
          <a:p>
            <a:pPr lvl="1"/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interface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</a:p>
          <a:p>
            <a:pPr lvl="1"/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five</a:t>
            </a:r>
            <a:r>
              <a:rPr kumimoji="1" lang="en" altLang="zh-CN" dirty="0"/>
              <a:t> </a:t>
            </a:r>
            <a:r>
              <a:rPr kumimoji="1" lang="en-US" altLang="zh-CN" dirty="0"/>
              <a:t>modules</a:t>
            </a:r>
            <a:r>
              <a:rPr kumimoji="1" lang="zh-CN" altLang="en-US" dirty="0"/>
              <a:t> </a:t>
            </a:r>
            <a:r>
              <a:rPr kumimoji="1" lang="en-US" altLang="zh-CN" dirty="0"/>
              <a:t>equipped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" altLang="zh-CN" dirty="0"/>
              <a:t>MIMOSA </a:t>
            </a:r>
            <a:r>
              <a:rPr kumimoji="1" lang="en-US" altLang="zh-CN" dirty="0"/>
              <a:t>sensors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marL="444500" lvl="1" indent="0">
              <a:buNone/>
            </a:pP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3A744D-4F40-8146-9AF2-34494DE560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25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A9F510-7BBF-554A-9109-B5AF78DEE2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6460" y="8090863"/>
            <a:ext cx="7598728" cy="55298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4F86B20-1121-D247-BD6F-A43C621870FF}"/>
              </a:ext>
            </a:extLst>
          </p:cNvPr>
          <p:cNvSpPr/>
          <p:nvPr/>
        </p:nvSpPr>
        <p:spPr>
          <a:xfrm>
            <a:off x="15448541" y="295732"/>
            <a:ext cx="8935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MIMOSA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chips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81E1800-D7F4-E648-8733-6B5C5B021B4D}"/>
              </a:ext>
            </a:extLst>
          </p:cNvPr>
          <p:cNvSpPr/>
          <p:nvPr/>
        </p:nvSpPr>
        <p:spPr>
          <a:xfrm>
            <a:off x="16215405" y="6885415"/>
            <a:ext cx="703269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600" dirty="0"/>
              <a:t>DAQ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system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data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display</a:t>
            </a:r>
          </a:p>
          <a:p>
            <a:r>
              <a:rPr kumimoji="1" lang="en-US" altLang="zh-CN" sz="3600" dirty="0"/>
              <a:t>Tested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with</a:t>
            </a:r>
            <a:r>
              <a:rPr kumimoji="1" lang="zh-CN" altLang="en-US" sz="3600" dirty="0"/>
              <a:t> </a:t>
            </a:r>
            <a:r>
              <a:rPr kumimoji="1" lang="en" altLang="zh-CN" sz="3600" dirty="0"/>
              <a:t>MIMOSA</a:t>
            </a:r>
            <a:r>
              <a:rPr kumimoji="1" lang="zh-CN" altLang="en-US" sz="3600" dirty="0"/>
              <a:t> </a:t>
            </a:r>
            <a:r>
              <a:rPr kumimoji="1" lang="en-US" altLang="zh-CN" sz="3600" dirty="0"/>
              <a:t>modules</a:t>
            </a:r>
            <a:r>
              <a:rPr kumimoji="1" lang="zh-CN" altLang="en-US" sz="3600" dirty="0"/>
              <a:t>  </a:t>
            </a:r>
            <a:endParaRPr lang="zh-CN" altLang="en-US" sz="3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DDA634-85C1-7544-A2CD-9D59355F0AD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828" y="1214123"/>
            <a:ext cx="6344271" cy="503754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AE7574-2A09-FD41-B591-594BF66AA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4" y="5324877"/>
            <a:ext cx="10760075" cy="81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561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3CDA1E-CF60-CC41-A16B-EF42A7D6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936" y="7138627"/>
            <a:ext cx="8190303" cy="433604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(a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few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hundreds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MeV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- 2.5GeV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769832" y="12711108"/>
            <a:ext cx="409779" cy="42834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  <a:t>26</a:t>
            </a:fld>
            <a:endParaRPr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6141444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903955" cy="404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rgbClr val="FF0000"/>
                  </a:solidFill>
                </a:rPr>
                <a:t>Beam</a:t>
              </a:r>
              <a:endParaRPr lang="zh-CN" altLang="en-US" sz="4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0" y="5889977"/>
            <a:ext cx="10161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Install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one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sector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of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ladder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in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vertex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  <a:r>
              <a:rPr lang="en-US" altLang="zh-CN" sz="3600" dirty="0">
                <a:solidFill>
                  <a:srgbClr val="FFC000"/>
                </a:solidFill>
              </a:rPr>
              <a:t>detector</a:t>
            </a:r>
            <a:r>
              <a:rPr lang="zh-CN" altLang="en-US" sz="3600" dirty="0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11309492" y="6766296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TextBox 6">
            <a:extLst>
              <a:ext uri="{FF2B5EF4-FFF2-40B4-BE49-F238E27FC236}">
                <a16:creationId xmlns:a16="http://schemas.microsoft.com/office/drawing/2014/main" id="{F85AC514-6942-6C49-B2E3-7184A3B5DAE5}"/>
              </a:ext>
            </a:extLst>
          </p:cNvPr>
          <p:cNvSpPr txBox="1"/>
          <p:nvPr/>
        </p:nvSpPr>
        <p:spPr>
          <a:xfrm>
            <a:off x="14649263" y="6057101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C000"/>
                </a:solidFill>
              </a:rPr>
              <a:t>Beam</a:t>
            </a:r>
            <a:endParaRPr lang="zh-CN" altLang="en-US" sz="3600" dirty="0">
              <a:solidFill>
                <a:srgbClr val="FFC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64BCB60-FF7F-F345-A1EF-A8D4B1E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68" y="6594845"/>
            <a:ext cx="9305967" cy="6471775"/>
          </a:xfrm>
          <a:prstGeom prst="rect">
            <a:avLst/>
          </a:prstGeom>
        </p:spPr>
      </p:pic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8F1F8CE3-5B29-804A-A161-46FDD16BB657}"/>
              </a:ext>
            </a:extLst>
          </p:cNvPr>
          <p:cNvCxnSpPr>
            <a:cxnSpLocks/>
          </p:cNvCxnSpPr>
          <p:nvPr/>
        </p:nvCxnSpPr>
        <p:spPr>
          <a:xfrm>
            <a:off x="2224718" y="10919838"/>
            <a:ext cx="3947482" cy="711574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extBox 6">
            <a:extLst>
              <a:ext uri="{FF2B5EF4-FFF2-40B4-BE49-F238E27FC236}">
                <a16:creationId xmlns:a16="http://schemas.microsoft.com/office/drawing/2014/main" id="{C21E1E9C-B98C-C64B-9030-7158037CD4A2}"/>
              </a:ext>
            </a:extLst>
          </p:cNvPr>
          <p:cNvSpPr txBox="1"/>
          <p:nvPr/>
        </p:nvSpPr>
        <p:spPr>
          <a:xfrm>
            <a:off x="5971922" y="11531575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Beam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9911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580B0-3C93-3B4C-98BC-A10DB1D97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62" y="285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 </a:t>
            </a:r>
            <a:r>
              <a:rPr kumimoji="1" lang="en-US" altLang="zh-CN" dirty="0"/>
              <a:t>(2)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704690-9F22-CE46-9425-3F31914FD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51929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ym typeface="微软雅黑"/>
              </a:rPr>
              <a:t>New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opportunity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in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Beijing Synchrotron Radiation Facility</a:t>
            </a:r>
            <a:r>
              <a:rPr lang="zh-CN" altLang="en-US" sz="4800" dirty="0">
                <a:sym typeface="微软雅黑"/>
              </a:rPr>
              <a:t> </a:t>
            </a:r>
            <a:r>
              <a:rPr lang="en-US" altLang="zh-CN" sz="4800" dirty="0">
                <a:sym typeface="微软雅黑"/>
              </a:rPr>
              <a:t>(BSRF)</a:t>
            </a:r>
            <a:endParaRPr lang="en-US" altLang="zh-CN" sz="4800" b="1" dirty="0"/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energy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electron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(1~2.5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GeV)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leakage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from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BEPC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High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trigger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rate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(up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50Hz/cm</a:t>
            </a:r>
            <a:r>
              <a:rPr lang="en-US" altLang="zh-CN" b="1" baseline="30000" dirty="0">
                <a:solidFill>
                  <a:srgbClr val="FFFF00"/>
                </a:solidFill>
              </a:rPr>
              <a:t>2</a:t>
            </a:r>
            <a:r>
              <a:rPr lang="en-US" altLang="zh-CN" b="1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lang="en-US" altLang="zh-CN" b="1" dirty="0">
                <a:solidFill>
                  <a:srgbClr val="FFFF00"/>
                </a:solidFill>
              </a:rPr>
              <a:t>Can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be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used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to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vertex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detector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position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r>
              <a:rPr lang="en-US" altLang="zh-CN" b="1" dirty="0">
                <a:solidFill>
                  <a:srgbClr val="FFFF00"/>
                </a:solidFill>
              </a:rPr>
              <a:t>resolution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92AE620-C5C0-374F-B165-74CB4C2286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CDC1D0-09E3-D744-9CD3-F7B06F39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2" y="4089300"/>
            <a:ext cx="14206165" cy="391894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21C6436-A65A-DB48-BC22-82723E2A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8300789"/>
            <a:ext cx="7283116" cy="54152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0CFFE-2A71-C249-9BEE-110F36EFC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055" y="8300789"/>
            <a:ext cx="5848490" cy="53351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8B29B1-BACC-5844-A657-F250172F8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1996" y="8083316"/>
            <a:ext cx="7708058" cy="5537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C7A3D6-C74C-6545-813F-A66CF61B7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94046" y="2759622"/>
            <a:ext cx="4008893" cy="53451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AC5F9BB-4336-C14E-8564-DC9C341F1A25}"/>
              </a:ext>
            </a:extLst>
          </p:cNvPr>
          <p:cNvSpPr/>
          <p:nvPr/>
        </p:nvSpPr>
        <p:spPr>
          <a:xfrm>
            <a:off x="14768194" y="2057400"/>
            <a:ext cx="9001639" cy="11658600"/>
          </a:xfrm>
          <a:prstGeom prst="rect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88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1E91D4E-6A60-F848-AB43-229DBB4CECC6}"/>
              </a:ext>
            </a:extLst>
          </p:cNvPr>
          <p:cNvSpPr/>
          <p:nvPr/>
        </p:nvSpPr>
        <p:spPr>
          <a:xfrm>
            <a:off x="15939520" y="2101072"/>
            <a:ext cx="1219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Beam tests in BSRF </a:t>
            </a:r>
          </a:p>
        </p:txBody>
      </p:sp>
    </p:spTree>
    <p:extLst>
      <p:ext uri="{BB962C8B-B14F-4D97-AF65-F5344CB8AC3E}">
        <p14:creationId xmlns:p14="http://schemas.microsoft.com/office/powerpoint/2010/main" val="322139970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147C1-7385-F34F-807C-5CB8035BC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Risk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16210C-8C3D-1645-99AF-9C6E877E1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28</a:t>
            </a:fld>
            <a:endParaRPr lang="zh-CN" altLang="en-US"/>
          </a:p>
        </p:txBody>
      </p:sp>
      <p:sp>
        <p:nvSpPr>
          <p:cNvPr id="6" name="2nd Year :…">
            <a:extLst>
              <a:ext uri="{FF2B5EF4-FFF2-40B4-BE49-F238E27FC236}">
                <a16:creationId xmlns:a16="http://schemas.microsoft.com/office/drawing/2014/main" id="{046CEBDB-77D9-3B40-A80A-BEE6638F9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FontTx/>
              <a:buChar char="•"/>
              <a:defRPr sz="4200">
                <a:solidFill>
                  <a:schemeClr val="accent3"/>
                </a:solidFill>
              </a:defRPr>
            </a:pPr>
            <a:r>
              <a:rPr lang="en" altLang="zh-CN" sz="4800" dirty="0">
                <a:solidFill>
                  <a:srgbClr val="FFFF00"/>
                </a:solidFill>
              </a:rPr>
              <a:t>Risk</a:t>
            </a:r>
            <a:r>
              <a:rPr lang="en-US" altLang="zh-CN" sz="4800" dirty="0">
                <a:solidFill>
                  <a:srgbClr val="FFFF00"/>
                </a:solidFill>
              </a:rPr>
              <a:t>:</a:t>
            </a:r>
            <a:r>
              <a:rPr lang="zh-CN" altLang="en-US" sz="4800" dirty="0">
                <a:solidFill>
                  <a:srgbClr val="FFFF00"/>
                </a:solidFill>
              </a:rPr>
              <a:t>  </a:t>
            </a:r>
            <a:r>
              <a:rPr lang="en-US" altLang="zh-CN" sz="4800" dirty="0">
                <a:solidFill>
                  <a:srgbClr val="FFFF00"/>
                </a:solidFill>
              </a:rPr>
              <a:t>Impact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of</a:t>
            </a:r>
            <a:r>
              <a:rPr lang="zh-CN" altLang="en-US" sz="4800" dirty="0">
                <a:solidFill>
                  <a:srgbClr val="FFFF00"/>
                </a:solidFill>
              </a:rPr>
              <a:t>  </a:t>
            </a:r>
            <a:r>
              <a:rPr lang="en-US" altLang="zh-CN" sz="4800" dirty="0">
                <a:solidFill>
                  <a:srgbClr val="FFFF00"/>
                </a:solidFill>
              </a:rPr>
              <a:t>Cov-19</a:t>
            </a:r>
          </a:p>
          <a:p>
            <a:pPr marL="444500" lvl="2"/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Limited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impact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for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now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:</a:t>
            </a:r>
          </a:p>
          <a:p>
            <a:pPr marL="889000" lvl="3"/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M</a:t>
            </a:r>
            <a:r>
              <a:rPr lang="en-US" altLang="zh-CN" sz="4800" dirty="0">
                <a:solidFill>
                  <a:schemeClr val="tx1"/>
                </a:solidFill>
              </a:rPr>
              <a:t>anage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to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design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the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TaichuPix2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and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full-size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</a:rPr>
              <a:t>TaichuPix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in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time.</a:t>
            </a:r>
          </a:p>
          <a:p>
            <a:pPr marL="444500" lvl="2"/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Expect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larger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impact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to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the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rgbClr val="FFC000"/>
                </a:solidFill>
                <a:sym typeface="Wingdings" pitchFamily="2" charset="2"/>
              </a:rPr>
              <a:t>future</a:t>
            </a:r>
            <a:r>
              <a:rPr lang="zh-CN" altLang="en-US" sz="4800" dirty="0">
                <a:solidFill>
                  <a:srgbClr val="FFC000"/>
                </a:solidFill>
                <a:sym typeface="Wingdings" pitchFamily="2" charset="2"/>
              </a:rPr>
              <a:t> </a:t>
            </a:r>
            <a:endParaRPr lang="en-US" altLang="zh-CN" sz="4800" dirty="0">
              <a:solidFill>
                <a:srgbClr val="FFC000"/>
              </a:solidFill>
              <a:sym typeface="Wingdings" pitchFamily="2" charset="2"/>
            </a:endParaRPr>
          </a:p>
          <a:p>
            <a:pPr marL="889000" lvl="3"/>
            <a:r>
              <a:rPr lang="en-US" altLang="zh-CN" sz="4800" dirty="0" err="1">
                <a:solidFill>
                  <a:schemeClr val="tx1"/>
                </a:solidFill>
                <a:sym typeface="Wingdings" pitchFamily="2" charset="2"/>
              </a:rPr>
              <a:t>Testbeam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at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CERN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or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DESY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will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be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limited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(due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to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travel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or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 err="1">
                <a:solidFill>
                  <a:schemeClr val="tx1"/>
                </a:solidFill>
                <a:sym typeface="Wingdings" pitchFamily="2" charset="2"/>
              </a:rPr>
              <a:t>acceciblility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CERN/DESY)</a:t>
            </a:r>
          </a:p>
          <a:p>
            <a:pPr marL="889000" lvl="3"/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Energy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of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electrons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beam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at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IHEP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is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not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high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enough(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0.5GeV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~2.5GeV)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zh-CN" sz="4800" dirty="0">
              <a:solidFill>
                <a:schemeClr val="tx1"/>
              </a:solidFill>
              <a:sym typeface="Wingdings" pitchFamily="2" charset="2"/>
            </a:endParaRPr>
          </a:p>
          <a:p>
            <a:pPr marL="889000" lvl="3"/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may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not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have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5μm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resolution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with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low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energy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beam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(due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to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multi-scattering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effect)</a:t>
            </a:r>
            <a:endParaRPr lang="en-US" altLang="zh-CN" sz="4800" dirty="0">
              <a:solidFill>
                <a:schemeClr val="tx1"/>
              </a:solidFill>
            </a:endParaRPr>
          </a:p>
          <a:p>
            <a:pPr marL="567972" indent="-567972">
              <a:buSzPct val="75000"/>
              <a:buFontTx/>
              <a:buChar char="•"/>
              <a:defRPr sz="4200">
                <a:solidFill>
                  <a:schemeClr val="accent3"/>
                </a:solidFill>
              </a:defRPr>
            </a:pPr>
            <a:r>
              <a:rPr lang="en-US" altLang="zh-CN" sz="4800" dirty="0">
                <a:solidFill>
                  <a:srgbClr val="FFFF00"/>
                </a:solidFill>
              </a:rPr>
              <a:t>Risk: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May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need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another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engineering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run(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risk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for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budget</a:t>
            </a:r>
            <a:r>
              <a:rPr lang="zh-CN" altLang="en-US" sz="4800" dirty="0">
                <a:solidFill>
                  <a:srgbClr val="FFFF00"/>
                </a:solidFill>
              </a:rPr>
              <a:t> </a:t>
            </a:r>
            <a:r>
              <a:rPr lang="en-US" altLang="zh-CN" sz="4800" dirty="0">
                <a:solidFill>
                  <a:srgbClr val="FFFF00"/>
                </a:solidFill>
              </a:rPr>
              <a:t>)</a:t>
            </a:r>
          </a:p>
          <a:p>
            <a:pPr marL="567972" indent="-567972">
              <a:buSzPct val="75000"/>
              <a:buFontTx/>
              <a:buChar char="•"/>
              <a:defRPr sz="4200">
                <a:solidFill>
                  <a:schemeClr val="accent3"/>
                </a:solidFill>
              </a:defRPr>
            </a:pP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The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first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engineering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run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for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full-size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sensor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will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be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submit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1~2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months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zh-CN" sz="4800" dirty="0">
              <a:solidFill>
                <a:schemeClr val="tx1"/>
              </a:solidFill>
              <a:sym typeface="Wingdings" pitchFamily="2" charset="2"/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case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is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not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fully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satisfactory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,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may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need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another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engineering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run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(2M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RMB)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lang="en-US" altLang="zh-CN" sz="4800" dirty="0">
                <a:solidFill>
                  <a:schemeClr val="tx1"/>
                </a:solidFill>
              </a:rPr>
              <a:t>No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budget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allocated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for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the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</a:rPr>
              <a:t>second</a:t>
            </a:r>
            <a:r>
              <a:rPr lang="zh-CN" altLang="en-US" sz="4800" dirty="0">
                <a:solidFill>
                  <a:schemeClr val="tx1"/>
                </a:solidFill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engineering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run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in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this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sym typeface="Wingdings" pitchFamily="2" charset="2"/>
              </a:rPr>
              <a:t>project.</a:t>
            </a:r>
            <a:r>
              <a:rPr lang="zh-CN" altLang="en-US" sz="4800" dirty="0">
                <a:solidFill>
                  <a:schemeClr val="tx1"/>
                </a:solidFill>
                <a:sym typeface="Wingdings" pitchFamily="2" charset="2"/>
              </a:rPr>
              <a:t> </a:t>
            </a:r>
            <a:endParaRPr lang="en-US" altLang="zh-CN" sz="4800" dirty="0">
              <a:solidFill>
                <a:schemeClr val="tx1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endParaRPr lang="en-US" altLang="zh-CN" sz="4800" dirty="0">
              <a:solidFill>
                <a:schemeClr val="tx1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endParaRPr lang="en" altLang="zh-CN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286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9C3509-FECB-3948-A6CD-3172A2DAF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12" y="-217536"/>
            <a:ext cx="24384001" cy="1482329"/>
          </a:xfrm>
        </p:spPr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Budget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status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F74B35-9FD6-1743-9B19-6EA8806E6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Implementation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rate</a:t>
            </a:r>
            <a:r>
              <a:rPr kumimoji="1" lang="zh-CN" altLang="en-US" dirty="0"/>
              <a:t>（执行率）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about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60%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three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years</a:t>
            </a:r>
          </a:p>
          <a:p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major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expense</a:t>
            </a:r>
            <a:r>
              <a:rPr kumimoji="1" lang="zh-CN" altLang="en-US" dirty="0"/>
              <a:t> </a:t>
            </a:r>
            <a:r>
              <a:rPr kumimoji="1" lang="en-US" altLang="zh-CN" dirty="0"/>
              <a:t>expected:</a:t>
            </a:r>
            <a:r>
              <a:rPr kumimoji="1" lang="zh-CN" altLang="en-US" dirty="0"/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Engineering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run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full-size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 err="1">
                <a:solidFill>
                  <a:srgbClr val="FFFF00"/>
                </a:solidFill>
              </a:rPr>
              <a:t>TaichuPix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(~2M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RMB)</a:t>
            </a:r>
          </a:p>
          <a:p>
            <a:r>
              <a:rPr kumimoji="1" lang="en-US" altLang="zh-CN" dirty="0"/>
              <a:t>Device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fee:</a:t>
            </a:r>
            <a:r>
              <a:rPr kumimoji="1" lang="zh-CN" altLang="en-US" dirty="0"/>
              <a:t>  </a:t>
            </a:r>
            <a:r>
              <a:rPr kumimoji="1" lang="en-US" altLang="zh-CN" dirty="0"/>
              <a:t>Gantry</a:t>
            </a:r>
            <a:r>
              <a:rPr kumimoji="1" lang="zh-CN" altLang="en-US" dirty="0"/>
              <a:t> </a:t>
            </a:r>
            <a:r>
              <a:rPr kumimoji="1" lang="en-US" altLang="zh-CN" dirty="0"/>
              <a:t>system</a:t>
            </a:r>
            <a:r>
              <a:rPr kumimoji="1" lang="zh-CN" altLang="en-US" dirty="0"/>
              <a:t> </a:t>
            </a:r>
            <a:r>
              <a:rPr kumimoji="1" lang="en-US" altLang="zh-CN" dirty="0"/>
              <a:t>will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available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automatic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2~4</a:t>
            </a:r>
            <a:r>
              <a:rPr kumimoji="1" lang="zh-CN" altLang="en-US" dirty="0"/>
              <a:t> </a:t>
            </a:r>
            <a:r>
              <a:rPr kumimoji="1" lang="en-US" altLang="zh-CN" dirty="0"/>
              <a:t>months</a:t>
            </a:r>
          </a:p>
          <a:p>
            <a:r>
              <a:rPr kumimoji="1" lang="zh-CN" altLang="en-US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B96E3C-C743-5640-ACC5-6D0A064190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9935122-4E14-7940-A1E0-8FEEF413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77" y="3641568"/>
            <a:ext cx="18285598" cy="99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099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Task 2: Research Go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MOST2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dirty="0"/>
              <a:t>: Research Goal</a:t>
            </a:r>
          </a:p>
        </p:txBody>
      </p:sp>
      <p:sp>
        <p:nvSpPr>
          <p:cNvPr id="818" name="Produce a world class prototype…"/>
          <p:cNvSpPr txBox="1">
            <a:spLocks noGrp="1"/>
          </p:cNvSpPr>
          <p:nvPr>
            <p:ph type="body" sz="half" idx="1"/>
          </p:nvPr>
        </p:nvSpPr>
        <p:spPr>
          <a:xfrm>
            <a:off x="-1" y="1631279"/>
            <a:ext cx="24384001" cy="49199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Produce a world class vertex detector prototype</a:t>
            </a:r>
          </a:p>
          <a:p>
            <a:pPr lvl="1"/>
            <a:r>
              <a:rPr dirty="0"/>
              <a:t>Spatial resolution 3~5 </a:t>
            </a:r>
            <a:r>
              <a:rPr dirty="0" err="1"/>
              <a:t>μm</a:t>
            </a:r>
            <a:r>
              <a:rPr dirty="0"/>
              <a:t> (pixel detector)</a:t>
            </a:r>
          </a:p>
          <a:p>
            <a:pPr lvl="1"/>
            <a:r>
              <a:rPr dirty="0"/>
              <a:t>Radiation hard (&gt;1 </a:t>
            </a:r>
            <a:r>
              <a:rPr dirty="0" err="1"/>
              <a:t>MRad</a:t>
            </a:r>
            <a:r>
              <a:rPr dirty="0"/>
              <a:t>)</a:t>
            </a:r>
          </a:p>
          <a:p>
            <a:pPr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dirty="0"/>
              <a:t>Preliminary design of prototype</a:t>
            </a:r>
          </a:p>
          <a:p>
            <a:pPr lvl="1"/>
            <a:r>
              <a:rPr dirty="0"/>
              <a:t>Three layer, module ~1 cm  × 12 cm</a:t>
            </a:r>
            <a:r>
              <a:rPr baseline="31999" dirty="0"/>
              <a:t>2</a:t>
            </a:r>
            <a:r>
              <a:rPr dirty="0"/>
              <a:t> </a:t>
            </a:r>
          </a:p>
        </p:txBody>
      </p:sp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8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86" y="7277961"/>
            <a:ext cx="9416559" cy="6318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8525" y="1664305"/>
            <a:ext cx="6322663" cy="4755062"/>
          </a:xfrm>
          <a:prstGeom prst="rect">
            <a:avLst/>
          </a:prstGeom>
          <a:ln w="12700">
            <a:miter lim="400000"/>
          </a:ln>
        </p:spPr>
      </p:pic>
      <p:sp>
        <p:nvSpPr>
          <p:cNvPr id="822" name="Typical module"/>
          <p:cNvSpPr txBox="1"/>
          <p:nvPr/>
        </p:nvSpPr>
        <p:spPr>
          <a:xfrm>
            <a:off x="18928833" y="666353"/>
            <a:ext cx="4182047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Typical module</a:t>
            </a:r>
          </a:p>
        </p:txBody>
      </p:sp>
      <p:sp>
        <p:nvSpPr>
          <p:cNvPr id="823" name="Typical tracker"/>
          <p:cNvSpPr txBox="1"/>
          <p:nvPr/>
        </p:nvSpPr>
        <p:spPr>
          <a:xfrm>
            <a:off x="6525134" y="6450012"/>
            <a:ext cx="4059263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dirty="0"/>
              <a:t>Typical tracker</a:t>
            </a:r>
          </a:p>
        </p:txBody>
      </p:sp>
      <p:sp>
        <p:nvSpPr>
          <p:cNvPr id="824" name="Arrow"/>
          <p:cNvSpPr/>
          <p:nvPr/>
        </p:nvSpPr>
        <p:spPr>
          <a:xfrm rot="5400000">
            <a:off x="19979027" y="9479109"/>
            <a:ext cx="5675935" cy="1916310"/>
          </a:xfrm>
          <a:prstGeom prst="rightArrow">
            <a:avLst>
              <a:gd name="adj1" fmla="val 35094"/>
              <a:gd name="adj2" fmla="val 70209"/>
            </a:avLst>
          </a:prstGeom>
          <a:blipFill>
            <a:blip r:embed="rId5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25" name="ATLAS/CMS upgrade…"/>
          <p:cNvSpPr txBox="1"/>
          <p:nvPr/>
        </p:nvSpPr>
        <p:spPr>
          <a:xfrm>
            <a:off x="17985080" y="8194608"/>
            <a:ext cx="452527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ATLAS/CMS upgrade</a:t>
            </a:r>
          </a:p>
          <a:p>
            <a:pPr>
              <a:defRPr sz="3400"/>
            </a:pPr>
            <a:r>
              <a:rPr dirty="0"/>
              <a:t>         （</a:t>
            </a:r>
            <a:r>
              <a:rPr lang="en-US" altLang="zh-CN" dirty="0"/>
              <a:t>~</a:t>
            </a:r>
            <a:r>
              <a:rPr dirty="0"/>
              <a:t>15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6" name="Alice upgrade…"/>
          <p:cNvSpPr txBox="1"/>
          <p:nvPr/>
        </p:nvSpPr>
        <p:spPr>
          <a:xfrm>
            <a:off x="18652494" y="10203839"/>
            <a:ext cx="3148297" cy="119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400"/>
            </a:pPr>
            <a:r>
              <a:rPr dirty="0"/>
              <a:t>Alice upgrade </a:t>
            </a:r>
          </a:p>
          <a:p>
            <a:pPr>
              <a:defRPr sz="3400"/>
            </a:pPr>
            <a:r>
              <a:rPr dirty="0"/>
              <a:t>（</a:t>
            </a:r>
            <a:r>
              <a:rPr lang="en-US" altLang="zh-CN" dirty="0"/>
              <a:t>5</a:t>
            </a:r>
            <a:r>
              <a:rPr dirty="0"/>
              <a:t>~10 </a:t>
            </a:r>
            <a:r>
              <a:rPr dirty="0" err="1"/>
              <a:t>μm</a:t>
            </a:r>
            <a:r>
              <a:rPr dirty="0"/>
              <a:t>）</a:t>
            </a:r>
          </a:p>
        </p:txBody>
      </p:sp>
      <p:sp>
        <p:nvSpPr>
          <p:cNvPr id="827" name="This project（3~5um）"/>
          <p:cNvSpPr txBox="1"/>
          <p:nvPr/>
        </p:nvSpPr>
        <p:spPr>
          <a:xfrm>
            <a:off x="17794902" y="12732190"/>
            <a:ext cx="496609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400"/>
            </a:lvl1pPr>
          </a:lstStyle>
          <a:p>
            <a:r>
              <a:t>This project（3~5 μm）</a:t>
            </a:r>
          </a:p>
        </p:txBody>
      </p:sp>
      <p:sp>
        <p:nvSpPr>
          <p:cNvPr id="828" name="Resolution"/>
          <p:cNvSpPr txBox="1"/>
          <p:nvPr/>
        </p:nvSpPr>
        <p:spPr>
          <a:xfrm>
            <a:off x="21295686" y="6601344"/>
            <a:ext cx="3042618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Resolution</a:t>
            </a:r>
          </a:p>
        </p:txBody>
      </p:sp>
      <p:sp>
        <p:nvSpPr>
          <p:cNvPr id="829" name="World…"/>
          <p:cNvSpPr txBox="1"/>
          <p:nvPr/>
        </p:nvSpPr>
        <p:spPr>
          <a:xfrm>
            <a:off x="15715716" y="12199722"/>
            <a:ext cx="1966945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39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World</a:t>
            </a:r>
          </a:p>
          <a:p>
            <a:pPr algn="ctr"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rPr sz="3900"/>
              <a:t>leadi</a:t>
            </a:r>
            <a: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63188969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19884-67B2-FC48-B500-A79F2D0CC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58" y="-106761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Outlook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next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73DA4C-6614-A643-9CFD-CC8B95529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75568"/>
            <a:ext cx="24384001" cy="11412142"/>
          </a:xfrm>
        </p:spPr>
        <p:txBody>
          <a:bodyPr/>
          <a:lstStyle/>
          <a:p>
            <a:pPr lvl="1"/>
            <a:r>
              <a:rPr lang="en-US" altLang="zh-CN" dirty="0"/>
              <a:t>Competed R &amp; D large area sensor </a:t>
            </a:r>
          </a:p>
          <a:p>
            <a:pPr lvl="1"/>
            <a:r>
              <a:rPr lang="en-US" altLang="zh-CN" dirty="0"/>
              <a:t>Manufactured the support structure for whole detector</a:t>
            </a:r>
          </a:p>
          <a:p>
            <a:pPr lvl="1"/>
            <a:r>
              <a:rPr lang="en-US" altLang="zh-CN" dirty="0"/>
              <a:t>Assembling and installing the detector prototype </a:t>
            </a:r>
          </a:p>
          <a:p>
            <a:pPr lvl="1"/>
            <a:r>
              <a:rPr lang="en-US" altLang="zh-CN" dirty="0"/>
              <a:t>Completed DAQ system for whole detector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4F6380-1835-0B4C-A57F-06A81A4354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0B1085-0469-D646-9151-4D9508CD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6" y="4582746"/>
            <a:ext cx="17301809" cy="90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6351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33" y="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482329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Progress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task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expected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kumimoji="1" lang="zh-CN" altLang="en-US" dirty="0">
                <a:solidFill>
                  <a:srgbClr val="FFFF00"/>
                </a:solidFill>
              </a:rPr>
              <a:t>按计划进行 ）</a:t>
            </a:r>
            <a:endParaRPr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lang="en-US" altLang="zh-CN" dirty="0">
                <a:solidFill>
                  <a:srgbClr val="FFFF00"/>
                </a:solidFill>
              </a:rPr>
              <a:t>Sensor: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Completed two round of CMOS sensor prototyping,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finalizing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full-size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sensor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design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altLang="zh-CN" dirty="0"/>
              <a:t>New readout </a:t>
            </a:r>
            <a:r>
              <a:rPr lang="en-US" altLang="zh-CN" dirty="0">
                <a:solidFill>
                  <a:schemeClr val="tx1"/>
                </a:solidFill>
              </a:rPr>
              <a:t>architecture to reduce pixel size to </a:t>
            </a:r>
            <a:r>
              <a:rPr lang="en-US" altLang="zh-CN" dirty="0">
                <a:solidFill>
                  <a:srgbClr val="FFFF00"/>
                </a:solidFill>
              </a:rPr>
              <a:t>25</a:t>
            </a:r>
            <a:r>
              <a:rPr lang="el-GR" altLang="zh-CN" dirty="0">
                <a:solidFill>
                  <a:srgbClr val="FFFF00"/>
                </a:solidFill>
              </a:rPr>
              <a:t>μ</a:t>
            </a:r>
            <a:r>
              <a:rPr lang="en-US" altLang="zh-CN" dirty="0">
                <a:solidFill>
                  <a:srgbClr val="FFFF00"/>
                </a:solidFill>
              </a:rPr>
              <a:t>m*24</a:t>
            </a:r>
            <a:r>
              <a:rPr lang="el-GR" altLang="zh-CN" dirty="0">
                <a:solidFill>
                  <a:srgbClr val="FFFF00"/>
                </a:solidFill>
              </a:rPr>
              <a:t>μ</a:t>
            </a:r>
            <a:r>
              <a:rPr lang="en-US" altLang="zh-CN" dirty="0">
                <a:solidFill>
                  <a:srgbClr val="FFFF00"/>
                </a:solidFill>
              </a:rPr>
              <a:t>m</a:t>
            </a:r>
          </a:p>
          <a:p>
            <a:pPr marL="444500" lvl="2"/>
            <a:r>
              <a:rPr lang="en-US" altLang="zh-CN" dirty="0">
                <a:solidFill>
                  <a:srgbClr val="FFFF00"/>
                </a:solidFill>
              </a:rPr>
              <a:t>	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altLang="zh-CN" sz="3600" dirty="0">
                <a:solidFill>
                  <a:srgbClr val="FFFF00"/>
                </a:solidFill>
                <a:sym typeface="Wingdings" pitchFamily="2" charset="2"/>
              </a:rPr>
              <a:t>Reach midterm </a:t>
            </a:r>
            <a:r>
              <a:rPr lang="en-US" altLang="zh-CN" sz="3600" dirty="0">
                <a:solidFill>
                  <a:srgbClr val="FFFF00"/>
                </a:solidFill>
              </a:rPr>
              <a:t>Assessment index (</a:t>
            </a:r>
            <a:r>
              <a:rPr lang="zh-CN" altLang="en-US" sz="3600" dirty="0">
                <a:solidFill>
                  <a:srgbClr val="FFFF00"/>
                </a:solidFill>
              </a:rPr>
              <a:t>实现中期指标）</a:t>
            </a:r>
            <a:endParaRPr lang="zh-CN" altLang="en-US" dirty="0">
              <a:solidFill>
                <a:srgbClr val="FFFF00"/>
              </a:solidFill>
            </a:endParaRPr>
          </a:p>
          <a:p>
            <a:pPr lvl="1"/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test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30</a:t>
            </a:r>
            <a:r>
              <a:rPr lang="zh-CN" altLang="en-US" dirty="0"/>
              <a:t> </a:t>
            </a:r>
            <a:r>
              <a:rPr lang="en-US" altLang="zh-CN" dirty="0" err="1"/>
              <a:t>Mrad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FF00"/>
                </a:solidFill>
              </a:rPr>
              <a:t>&gt;</a:t>
            </a:r>
            <a:r>
              <a:rPr lang="en-US" altLang="zh-CN" sz="4400" dirty="0">
                <a:solidFill>
                  <a:srgbClr val="FFFF00"/>
                </a:solidFill>
              </a:rPr>
              <a:t>1Mrad </a:t>
            </a:r>
            <a:r>
              <a:rPr lang="en-US" altLang="zh-CN" sz="4400" dirty="0">
                <a:solidFill>
                  <a:schemeClr val="tx1"/>
                </a:solidFill>
              </a:rPr>
              <a:t>total ionization dose radiation</a:t>
            </a:r>
          </a:p>
          <a:p>
            <a:pPr marL="963083" lvl="2" indent="-518583"/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altLang="zh-CN" sz="4000" dirty="0">
                <a:solidFill>
                  <a:srgbClr val="FFFF00"/>
                </a:solidFill>
                <a:sym typeface="Wingdings" pitchFamily="2" charset="2"/>
              </a:rPr>
              <a:t>Reach final</a:t>
            </a:r>
            <a:r>
              <a:rPr lang="zh-CN" altLang="en-US" sz="40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sz="4000" dirty="0">
                <a:solidFill>
                  <a:srgbClr val="FFFF00"/>
                </a:solidFill>
              </a:rPr>
              <a:t>Assessment index (</a:t>
            </a:r>
            <a:r>
              <a:rPr lang="zh-CN" altLang="en-US" sz="4000" dirty="0">
                <a:solidFill>
                  <a:srgbClr val="FFFF00"/>
                </a:solidFill>
              </a:rPr>
              <a:t>有望超额完成最终指标）</a:t>
            </a:r>
            <a:endParaRPr lang="en-US" altLang="zh-CN" sz="4200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Mechanics: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Build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support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structure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&amp;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readout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electronics: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initial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design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of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flexible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PCB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and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system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31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54039"/>
              </p:ext>
            </p:extLst>
          </p:nvPr>
        </p:nvGraphicFramePr>
        <p:xfrm>
          <a:off x="1518953" y="7470224"/>
          <a:ext cx="21483920" cy="4311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Reach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First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Chip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still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functional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85F021-3853-4645-8815-A9CE5A53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962" y="364010"/>
            <a:ext cx="24384001" cy="1482329"/>
          </a:xfrm>
        </p:spPr>
        <p:txBody>
          <a:bodyPr>
            <a:normAutofit fontScale="90000"/>
          </a:bodyPr>
          <a:lstStyle/>
          <a:p>
            <a:r>
              <a:rPr lang="en" altLang="zh-CN" dirty="0">
                <a:effectLst/>
              </a:rPr>
              <a:t>Test plans: from chip towards the ladder </a:t>
            </a:r>
            <a:br>
              <a:rPr lang="en" altLang="zh-CN" dirty="0">
                <a:effectLst/>
              </a:rPr>
            </a:b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C1B4E8-B4D8-AC43-B780-26394D138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E1F1FC-7E74-6146-818B-181730C324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A057C6-7FF2-F24C-B087-4278FCA19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78" y="1001681"/>
            <a:ext cx="21135771" cy="126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4854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C25900-2395-9A43-B126-6504E0D58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ffectLst/>
              </a:rPr>
              <a:t>Backup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:</a:t>
            </a:r>
            <a:r>
              <a:rPr lang="zh-CN" altLang="en-US" dirty="0">
                <a:effectLst/>
              </a:rPr>
              <a:t> </a:t>
            </a:r>
            <a:r>
              <a:rPr lang="en" altLang="zh-CN" dirty="0">
                <a:effectLst/>
              </a:rPr>
              <a:t>Preparation for the full size engineering run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FFEDE9-AABA-2E47-827A-895559057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B9BD48-0425-1D41-83A2-A88318284F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0B093B-E10A-3549-9C1D-4A46DBCB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1482329"/>
            <a:ext cx="19750949" cy="121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70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F681DE-5454-7940-BC0B-AF953034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/>
              </a:rPr>
              <a:t>Backup</a:t>
            </a:r>
            <a:r>
              <a:rPr lang="zh-CN" altLang="en-US" dirty="0">
                <a:effectLst/>
              </a:rPr>
              <a:t> </a:t>
            </a:r>
            <a:r>
              <a:rPr lang="en-US" altLang="zh-CN" dirty="0">
                <a:effectLst/>
              </a:rPr>
              <a:t>:</a:t>
            </a:r>
            <a:r>
              <a:rPr lang="zh-CN" altLang="en-US" dirty="0">
                <a:effectLst/>
              </a:rPr>
              <a:t> </a:t>
            </a:r>
            <a:r>
              <a:rPr lang="en" altLang="zh-CN">
                <a:effectLst/>
              </a:rPr>
              <a:t>Preparation for the full size engineering run</a:t>
            </a:r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23DAC8-AE34-354B-A4D7-624FC5C68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ACEA2B-F4B2-654F-8FDF-6B43FE8429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2570CEE-5515-9B44-A6B8-529748A10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2" y="2214561"/>
            <a:ext cx="22500952" cy="109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241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08CBF-3FCA-D542-B8AC-DA53CDF64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987" y="0"/>
            <a:ext cx="24384001" cy="1482329"/>
          </a:xfrm>
        </p:spPr>
        <p:txBody>
          <a:bodyPr/>
          <a:lstStyle/>
          <a:p>
            <a:r>
              <a:rPr lang="en-US" altLang="zh-CN" dirty="0"/>
              <a:t>Backup:</a:t>
            </a:r>
            <a:r>
              <a:rPr lang="zh-CN" altLang="en-US" dirty="0"/>
              <a:t> </a:t>
            </a:r>
            <a:r>
              <a:rPr lang="en" altLang="zh-CN" dirty="0"/>
              <a:t>International collaboration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F0974-E2D2-6042-A08D-6A460E398F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35</a:t>
            </a:fld>
            <a:endParaRPr lang="zh-CN" altLang="en-US"/>
          </a:p>
        </p:txBody>
      </p:sp>
      <p:sp>
        <p:nvSpPr>
          <p:cNvPr id="5" name="Express of interest in MOST2 project:…">
            <a:extLst>
              <a:ext uri="{FF2B5EF4-FFF2-40B4-BE49-F238E27FC236}">
                <a16:creationId xmlns:a16="http://schemas.microsoft.com/office/drawing/2014/main" id="{7433C5E1-9A7F-064D-B383-8B6EC6F442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2" y="1151929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endParaRPr lang="en-US" altLang="zh-CN" dirty="0"/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-US" altLang="zh-CN" sz="4800" b="1" dirty="0"/>
              <a:t>IFAE(Spain):</a:t>
            </a:r>
            <a:r>
              <a:rPr lang="zh-CN" altLang="en-US" sz="4800" b="1" dirty="0"/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very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active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in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CMOS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Sensor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design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and</a:t>
            </a:r>
            <a:r>
              <a:rPr lang="zh-CN" altLang="en-US" sz="4800" b="1" dirty="0">
                <a:solidFill>
                  <a:schemeClr val="tx1"/>
                </a:solidFill>
              </a:rPr>
              <a:t> </a:t>
            </a:r>
            <a:r>
              <a:rPr lang="en-US" altLang="zh-CN" sz="4800" b="1" dirty="0">
                <a:solidFill>
                  <a:schemeClr val="tx1"/>
                </a:solidFill>
              </a:rPr>
              <a:t>testing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Liverpool</a:t>
            </a:r>
            <a:r>
              <a:rPr dirty="0"/>
              <a:t> (UK): </a:t>
            </a:r>
            <a:r>
              <a:rPr dirty="0">
                <a:solidFill>
                  <a:srgbClr val="FFFFFF"/>
                </a:solidFill>
              </a:rPr>
              <a:t>Tracker mechanical design</a:t>
            </a:r>
            <a:r>
              <a:rPr lang="en-US" altLang="zh-CN" dirty="0">
                <a:solidFill>
                  <a:srgbClr val="FFFFFF"/>
                </a:solidFill>
              </a:rPr>
              <a:t>,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Oxford(UK): </a:t>
            </a:r>
            <a:r>
              <a:rPr dirty="0">
                <a:solidFill>
                  <a:srgbClr val="FFFFFF"/>
                </a:solidFill>
              </a:rPr>
              <a:t>CMOS sensor design validation, </a:t>
            </a:r>
            <a:r>
              <a:rPr lang="en-US" altLang="zh-CN" dirty="0">
                <a:solidFill>
                  <a:srgbClr val="FFFFFF"/>
                </a:solidFill>
              </a:rPr>
              <a:t>thermal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design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endParaRPr dirty="0">
              <a:solidFill>
                <a:srgbClr val="FFFFFF"/>
              </a:solidFill>
            </a:endParaRP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RAL(UK): </a:t>
            </a:r>
            <a:r>
              <a:rPr dirty="0">
                <a:solidFill>
                  <a:srgbClr val="FFFFFF"/>
                </a:solidFill>
              </a:rPr>
              <a:t>Pixel module design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Queen Mary(UK): </a:t>
            </a:r>
            <a:r>
              <a:rPr dirty="0">
                <a:solidFill>
                  <a:srgbClr val="FFFFFF"/>
                </a:solidFill>
              </a:rPr>
              <a:t>module mechanical design (Zero mass concept)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lang="en" dirty="0"/>
              <a:t>Strasbourg</a:t>
            </a:r>
            <a:r>
              <a:rPr dirty="0"/>
              <a:t> (FR): </a:t>
            </a:r>
            <a:r>
              <a:rPr dirty="0">
                <a:solidFill>
                  <a:srgbClr val="FFFFFF"/>
                </a:solidFill>
              </a:rPr>
              <a:t>CMOS sensor design, Tracker mechanical design </a:t>
            </a:r>
          </a:p>
          <a:p>
            <a:pPr marL="567972" indent="-567972">
              <a:buSzPct val="75000"/>
              <a:buChar char="•"/>
              <a:defRPr>
                <a:solidFill>
                  <a:schemeClr val="accent3"/>
                </a:solidFill>
              </a:defRPr>
            </a:pPr>
            <a:r>
              <a:rPr dirty="0"/>
              <a:t>University of Massachusetts (US): </a:t>
            </a:r>
            <a:r>
              <a:rPr dirty="0">
                <a:solidFill>
                  <a:srgbClr val="FFFFFF"/>
                </a:solidFill>
              </a:rPr>
              <a:t>Tracker mechanical design, thermal design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C937B2-D533-5B41-9594-B419C4E6BA16}"/>
              </a:ext>
            </a:extLst>
          </p:cNvPr>
          <p:cNvSpPr/>
          <p:nvPr/>
        </p:nvSpPr>
        <p:spPr>
          <a:xfrm>
            <a:off x="274399" y="8780572"/>
            <a:ext cx="23835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0"/>
            <a:r>
              <a:rPr lang="en-US" altLang="zh-CN" sz="3600" dirty="0">
                <a:solidFill>
                  <a:schemeClr val="accent3"/>
                </a:solidFill>
              </a:rPr>
              <a:t>In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2019,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we have one engineer visited Oxford and Liverpool for 4 weeks, learned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lots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about</a:t>
            </a:r>
            <a:r>
              <a:rPr lang="zh-CN" altLang="en-US" sz="3600" dirty="0">
                <a:solidFill>
                  <a:schemeClr val="accent3"/>
                </a:solidFill>
              </a:rPr>
              <a:t> </a:t>
            </a:r>
            <a:r>
              <a:rPr lang="en-US" altLang="zh-CN" sz="3600" dirty="0">
                <a:solidFill>
                  <a:schemeClr val="accent3"/>
                </a:solidFill>
              </a:rPr>
              <a:t>silicon.</a:t>
            </a:r>
          </a:p>
        </p:txBody>
      </p:sp>
    </p:spTree>
    <p:extLst>
      <p:ext uri="{BB962C8B-B14F-4D97-AF65-F5344CB8AC3E}">
        <p14:creationId xmlns:p14="http://schemas.microsoft.com/office/powerpoint/2010/main" val="299299877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908555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50616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6D5F-C2C3-B045-9779-F9F74DC7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proposed readout architecture in </a:t>
            </a:r>
            <a:r>
              <a:rPr lang="en-US" altLang="zh-CN" dirty="0" err="1"/>
              <a:t>TaichuPix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E7FA23-FEB6-B14E-81E4-38E3477E9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df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07D2-29C9-2B46-ABBD-6D002A9352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37</a:t>
            </a:fld>
            <a:endParaRPr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3EA0CDA5-7606-9646-BC75-3246049C20F5}"/>
              </a:ext>
            </a:extLst>
          </p:cNvPr>
          <p:cNvSpPr txBox="1">
            <a:spLocks/>
          </p:cNvSpPr>
          <p:nvPr/>
        </p:nvSpPr>
        <p:spPr>
          <a:xfrm>
            <a:off x="8223116" y="1482329"/>
            <a:ext cx="16187443" cy="1001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New</a:t>
            </a:r>
            <a:r>
              <a:rPr lang="zh-CN" altLang="en-US" sz="4400" dirty="0">
                <a:solidFill>
                  <a:schemeClr val="tx1"/>
                </a:solidFill>
              </a:rPr>
              <a:t> 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architecture</a:t>
            </a:r>
          </a:p>
          <a:p>
            <a:pPr hangingPunct="1"/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power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consumption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and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reduce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pixel</a:t>
            </a:r>
            <a:r>
              <a:rPr lang="zh-CN" altLang="en-US" sz="4400" dirty="0">
                <a:solidFill>
                  <a:srgbClr val="FFC000"/>
                </a:solidFill>
                <a:sym typeface="Wingdings" pitchFamily="2" charset="2"/>
              </a:rPr>
              <a:t> </a:t>
            </a:r>
            <a:r>
              <a:rPr lang="en-US" altLang="zh-CN" sz="4400" dirty="0">
                <a:solidFill>
                  <a:srgbClr val="FFC000"/>
                </a:solidFill>
                <a:sym typeface="Wingdings" pitchFamily="2" charset="2"/>
              </a:rPr>
              <a:t>size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chemeClr val="tx1"/>
                </a:solidFill>
              </a:rPr>
              <a:t>CEPC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readout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time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requirement: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endParaRPr lang="en-US" altLang="zh-CN" sz="4400" dirty="0">
              <a:solidFill>
                <a:schemeClr val="tx1"/>
              </a:solidFill>
            </a:endParaRPr>
          </a:p>
          <a:p>
            <a:pPr lvl="1" hangingPunct="1"/>
            <a:r>
              <a:rPr lang="en-US" altLang="zh-CN" sz="4400" dirty="0">
                <a:solidFill>
                  <a:srgbClr val="FFC000"/>
                </a:solidFill>
              </a:rPr>
              <a:t>&lt;500ns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deadtime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@40MHZ(Z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pole)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endParaRPr lang="en-US" altLang="zh-CN" sz="4400" dirty="0">
              <a:solidFill>
                <a:srgbClr val="FFC000"/>
              </a:solidFill>
            </a:endParaRPr>
          </a:p>
          <a:p>
            <a:pPr hangingPunct="1"/>
            <a:endParaRPr lang="en-US" altLang="zh-CN" sz="4400" dirty="0">
              <a:solidFill>
                <a:schemeClr val="tx1"/>
              </a:solidFill>
            </a:endParaRP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Taichu-1 Column-drain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readout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Priority based data driven readout; time stamp at EOC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Dead time: 2 CLK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for each pixel </a:t>
            </a:r>
            <a:r>
              <a:rPr lang="en-US" altLang="zh-CN" sz="4400" dirty="0">
                <a:solidFill>
                  <a:srgbClr val="FFC000"/>
                </a:solidFill>
              </a:rPr>
              <a:t>(50ns @40MHz CLK)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Two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digital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pixel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designs: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FEI3-like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and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ALPIDE-like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design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2-level FIFO architecture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L1: column level, to de-randomize injecting charge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L2: chip level, to match in/out data rate between core and interface</a:t>
            </a:r>
          </a:p>
          <a:p>
            <a:pPr hangingPunct="1"/>
            <a:r>
              <a:rPr lang="en-US" altLang="zh-CN" sz="4400" dirty="0">
                <a:solidFill>
                  <a:srgbClr val="FFC000"/>
                </a:solidFill>
              </a:rPr>
              <a:t>Trigger readout: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 </a:t>
            </a:r>
          </a:p>
          <a:p>
            <a:pPr lvl="1" hangingPunct="1"/>
            <a:r>
              <a:rPr lang="en-US" altLang="zh-CN" sz="4400" dirty="0">
                <a:solidFill>
                  <a:schemeClr val="tx1"/>
                </a:solidFill>
              </a:rPr>
              <a:t>Coincidence by time stamp, matched event read</a:t>
            </a:r>
            <a:r>
              <a:rPr lang="zh-CN" altLang="en-US" sz="4400" dirty="0">
                <a:solidFill>
                  <a:schemeClr val="tx1"/>
                </a:solidFill>
              </a:rPr>
              <a:t> </a:t>
            </a:r>
            <a:r>
              <a:rPr lang="en-US" altLang="zh-CN" sz="4400" dirty="0">
                <a:solidFill>
                  <a:schemeClr val="tx1"/>
                </a:solidFill>
              </a:rPr>
              <a:t>out </a:t>
            </a:r>
          </a:p>
        </p:txBody>
      </p:sp>
      <p:pic>
        <p:nvPicPr>
          <p:cNvPr id="9" name="图片 8" descr="3Y1U%[YPSHYF()$`7$RMCGW">
            <a:extLst>
              <a:ext uri="{FF2B5EF4-FFF2-40B4-BE49-F238E27FC236}">
                <a16:creationId xmlns:a16="http://schemas.microsoft.com/office/drawing/2014/main" id="{893B8303-68B6-4E41-89F0-DD8EA8EC2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9" y="1482329"/>
            <a:ext cx="7545870" cy="1203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BB6BE6ED-391E-F04E-8FCA-133DAEDFA10E}"/>
              </a:ext>
            </a:extLst>
          </p:cNvPr>
          <p:cNvSpPr/>
          <p:nvPr/>
        </p:nvSpPr>
        <p:spPr>
          <a:xfrm>
            <a:off x="1137920" y="7782560"/>
            <a:ext cx="6238240" cy="1483360"/>
          </a:xfrm>
          <a:prstGeom prst="ellipse">
            <a:avLst/>
          </a:prstGeom>
          <a:noFill/>
          <a:ln w="317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723616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1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C5CB2-026E-2F4E-AEFD-7E08082C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/>
              <a:t>Backup: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Mechanical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905CF3-A4F1-EB41-842C-76C2D9D561E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FDD9496-9AC8-454A-881B-346D905FD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54" y="4646017"/>
            <a:ext cx="24145646" cy="8180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6C8E9-5CA2-6A40-B845-07C1A0AA855E}"/>
              </a:ext>
            </a:extLst>
          </p:cNvPr>
          <p:cNvSpPr txBox="1"/>
          <p:nvPr/>
        </p:nvSpPr>
        <p:spPr>
          <a:xfrm>
            <a:off x="238354" y="1450183"/>
            <a:ext cx="2235242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3600" dirty="0">
                <a:solidFill>
                  <a:srgbClr val="FFFF00"/>
                </a:solidFill>
              </a:rPr>
              <a:t>Detailed designs of platform and tooling for different test.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Static (different support and load cases)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Vibration  and cooling  + pressed air (different cases):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Measure</a:t>
            </a:r>
            <a:r>
              <a:rPr lang="zh-CN" altLang="en-US" sz="3600" dirty="0"/>
              <a:t> </a:t>
            </a:r>
            <a:r>
              <a:rPr lang="en-US" altLang="zh-CN" sz="3600" dirty="0"/>
              <a:t>Deformation, temperature, air speed, flow rate, etc.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3600" dirty="0"/>
              <a:t>Goal:</a:t>
            </a:r>
            <a:r>
              <a:rPr lang="zh-CN" altLang="en-US" sz="3600" dirty="0"/>
              <a:t> </a:t>
            </a:r>
            <a:r>
              <a:rPr lang="en-US" altLang="zh-CN" sz="3600" dirty="0"/>
              <a:t>Measure</a:t>
            </a:r>
            <a:r>
              <a:rPr lang="zh-CN" altLang="en-US" sz="3600" dirty="0"/>
              <a:t> </a:t>
            </a:r>
            <a:r>
              <a:rPr lang="en-US" altLang="zh-CN" sz="3600" dirty="0"/>
              <a:t>vibration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>
                <a:solidFill>
                  <a:srgbClr val="FFFF00"/>
                </a:solidFill>
              </a:rPr>
              <a:t>1μm</a:t>
            </a:r>
            <a:r>
              <a:rPr lang="zh-CN" altLang="en-US" sz="3600" dirty="0"/>
              <a:t> </a:t>
            </a:r>
            <a:r>
              <a:rPr lang="en-US" altLang="zh-CN" sz="3600" dirty="0"/>
              <a:t>level</a:t>
            </a:r>
            <a:r>
              <a:rPr lang="zh-CN" altLang="en-US" sz="3600" dirty="0"/>
              <a:t> </a:t>
            </a:r>
            <a:r>
              <a:rPr lang="en-US" altLang="zh-CN" sz="3600" dirty="0"/>
              <a:t>with</a:t>
            </a:r>
            <a:r>
              <a:rPr lang="zh-CN" altLang="en-US" sz="3600" dirty="0"/>
              <a:t> </a:t>
            </a:r>
            <a:r>
              <a:rPr lang="en-US" altLang="zh-CN" sz="3600" dirty="0"/>
              <a:t>air</a:t>
            </a:r>
            <a:r>
              <a:rPr lang="zh-CN" altLang="en-US" sz="3600" dirty="0"/>
              <a:t> </a:t>
            </a:r>
            <a:r>
              <a:rPr lang="en-US" altLang="zh-CN" sz="3600" dirty="0"/>
              <a:t>cooling</a:t>
            </a:r>
            <a:r>
              <a:rPr lang="zh-CN" altLang="en-US" sz="3600" dirty="0"/>
              <a:t> </a:t>
            </a:r>
            <a:r>
              <a:rPr lang="en-US" altLang="zh-CN" sz="3600" dirty="0"/>
              <a:t>with</a:t>
            </a:r>
            <a:r>
              <a:rPr lang="zh-CN" altLang="en-US" sz="3600" dirty="0"/>
              <a:t> </a:t>
            </a:r>
            <a:r>
              <a:rPr lang="en-US" altLang="zh-CN" sz="3600" dirty="0"/>
              <a:t>laser</a:t>
            </a:r>
            <a:r>
              <a:rPr lang="zh-CN" altLang="en-US" sz="3600" dirty="0"/>
              <a:t> </a:t>
            </a:r>
            <a:r>
              <a:rPr lang="en" altLang="zh-CN" sz="3600" dirty="0"/>
              <a:t>interferometer</a:t>
            </a:r>
            <a:r>
              <a:rPr lang="zh-CN" altLang="en-US" sz="3600" dirty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>
              <a:spcAft>
                <a:spcPts val="1200"/>
              </a:spcAft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9335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E1147C-3E37-D447-94D7-BFB3D2487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specs of the full size chip for high rate vertex detector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A3A749-23B5-E142-9894-B847F67BB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55686"/>
            <a:ext cx="24384001" cy="11412142"/>
          </a:xfrm>
        </p:spPr>
        <p:txBody>
          <a:bodyPr/>
          <a:lstStyle/>
          <a:p>
            <a:r>
              <a:rPr lang="en-US" altLang="zh-CN" sz="4800" dirty="0">
                <a:solidFill>
                  <a:srgbClr val="FFC000"/>
                </a:solidFill>
              </a:rPr>
              <a:t>Bunch spacing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 err="1"/>
              <a:t>Z+Higgs</a:t>
            </a:r>
            <a:r>
              <a:rPr lang="zh-CN" altLang="en-US" sz="4400" dirty="0"/>
              <a:t> </a:t>
            </a:r>
            <a:r>
              <a:rPr lang="en-US" altLang="zh-CN" sz="4400" dirty="0"/>
              <a:t>(240GeV): 680ns;</a:t>
            </a:r>
          </a:p>
          <a:p>
            <a:pPr lvl="1"/>
            <a:r>
              <a:rPr lang="en-US" altLang="zh-CN" sz="4400" dirty="0"/>
              <a:t>WW</a:t>
            </a:r>
            <a:r>
              <a:rPr lang="zh-CN" altLang="en-US" sz="4400" dirty="0"/>
              <a:t> </a:t>
            </a:r>
            <a:r>
              <a:rPr lang="en-US" altLang="zh-CN" sz="4400" dirty="0"/>
              <a:t>threshold</a:t>
            </a:r>
            <a:r>
              <a:rPr lang="zh-CN" altLang="en-US" sz="4400" dirty="0"/>
              <a:t> </a:t>
            </a:r>
            <a:r>
              <a:rPr lang="en-US" altLang="zh-CN" sz="4400" dirty="0"/>
              <a:t>scan</a:t>
            </a:r>
            <a:r>
              <a:rPr lang="zh-CN" altLang="en-US" sz="4400" dirty="0"/>
              <a:t> </a:t>
            </a:r>
            <a:r>
              <a:rPr lang="en-US" altLang="zh-CN" sz="4400" dirty="0"/>
              <a:t>(160GeV): 210ns;</a:t>
            </a:r>
          </a:p>
          <a:p>
            <a:pPr lvl="1"/>
            <a:r>
              <a:rPr lang="en-US" altLang="zh-CN" sz="4400" dirty="0"/>
              <a:t>CEPC</a:t>
            </a:r>
            <a:r>
              <a:rPr lang="zh-CN" altLang="en-US" sz="4400" dirty="0"/>
              <a:t> </a:t>
            </a:r>
            <a:r>
              <a:rPr lang="en-US" altLang="zh-CN" sz="4400" dirty="0"/>
              <a:t>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 err="1"/>
              <a:t>runing</a:t>
            </a:r>
            <a:r>
              <a:rPr lang="zh-CN" altLang="en-US" sz="4400" dirty="0"/>
              <a:t> </a:t>
            </a:r>
            <a:r>
              <a:rPr lang="en-US" altLang="zh-CN" sz="4400" dirty="0"/>
              <a:t>(90GeV)</a:t>
            </a:r>
            <a:r>
              <a:rPr lang="zh-CN" altLang="en-US" sz="4400" dirty="0"/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Z: 25ns</a:t>
            </a:r>
            <a:endParaRPr lang="en-US" altLang="zh-CN" sz="4400" dirty="0"/>
          </a:p>
          <a:p>
            <a:r>
              <a:rPr lang="en-US" altLang="zh-CN" sz="4800" dirty="0">
                <a:solidFill>
                  <a:srgbClr val="FFC000"/>
                </a:solidFill>
              </a:rPr>
              <a:t>High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Hit density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endParaRPr lang="en-US" altLang="zh-CN" sz="4800" dirty="0">
              <a:solidFill>
                <a:srgbClr val="FFC000"/>
              </a:solidFill>
            </a:endParaRPr>
          </a:p>
          <a:p>
            <a:pPr lvl="1"/>
            <a:r>
              <a:rPr lang="en-US" altLang="zh-CN" sz="4400" dirty="0"/>
              <a:t>2.5hits/bunch/cm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Higgs/WW</a:t>
            </a:r>
            <a:r>
              <a:rPr lang="zh-CN" altLang="en-US" sz="4400" dirty="0"/>
              <a:t> </a:t>
            </a:r>
            <a:r>
              <a:rPr lang="en-US" altLang="zh-CN" sz="4400" dirty="0"/>
              <a:t>runs</a:t>
            </a:r>
          </a:p>
          <a:p>
            <a:pPr lvl="1"/>
            <a:r>
              <a:rPr lang="en-US" altLang="zh-CN" sz="4400" dirty="0"/>
              <a:t>0.2hits/bunch/cm</a:t>
            </a:r>
            <a:r>
              <a:rPr lang="en-US" altLang="zh-CN" sz="4400" baseline="30000" dirty="0"/>
              <a:t>2</a:t>
            </a:r>
            <a:r>
              <a:rPr lang="en-US" altLang="zh-CN" sz="4400" dirty="0"/>
              <a:t> for Z</a:t>
            </a:r>
            <a:r>
              <a:rPr lang="zh-CN" altLang="en-US" sz="4400" dirty="0"/>
              <a:t> </a:t>
            </a:r>
            <a:r>
              <a:rPr lang="en-US" altLang="zh-CN" sz="4400" dirty="0"/>
              <a:t>pole</a:t>
            </a:r>
            <a:r>
              <a:rPr lang="zh-CN" altLang="en-US" sz="4400" dirty="0"/>
              <a:t> </a:t>
            </a:r>
            <a:r>
              <a:rPr lang="en-US" altLang="zh-CN" sz="4400" dirty="0"/>
              <a:t>running</a:t>
            </a:r>
            <a:r>
              <a:rPr lang="zh-CN" altLang="en-US" sz="4400" dirty="0"/>
              <a:t> </a:t>
            </a:r>
            <a:endParaRPr lang="en-US" altLang="zh-CN" sz="4400" dirty="0"/>
          </a:p>
          <a:p>
            <a:pPr lvl="1"/>
            <a:endParaRPr lang="en-US" altLang="zh-CN" sz="4400" dirty="0">
              <a:solidFill>
                <a:srgbClr val="FFC000"/>
              </a:solidFill>
            </a:endParaRPr>
          </a:p>
          <a:p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380217-A33F-1F43-AFED-FFCBCB268F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395D0C-1EC7-DF4F-B5EF-73F32822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89" y="7908555"/>
            <a:ext cx="16940611" cy="5807445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2584E34-6E3E-3E4D-A565-C32820257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682" y="1154853"/>
            <a:ext cx="968124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3115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C750F-B1F2-2D4B-B8FF-D029D3D94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backup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D74E4C-FA8E-0345-8030-9B492C7B5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6D5F68-0084-0746-BB27-2741359D21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3C6C366-4255-C44C-8415-9FAAA36BB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5113"/>
          <a:stretch/>
        </p:blipFill>
        <p:spPr>
          <a:xfrm>
            <a:off x="3048001" y="1817441"/>
            <a:ext cx="17719710" cy="9489950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0A90598B-C2B3-E14B-AB91-84624A8581F9}"/>
              </a:ext>
            </a:extLst>
          </p:cNvPr>
          <p:cNvSpPr txBox="1">
            <a:spLocks/>
          </p:cNvSpPr>
          <p:nvPr/>
        </p:nvSpPr>
        <p:spPr>
          <a:xfrm>
            <a:off x="3962400" y="1817440"/>
            <a:ext cx="15574416" cy="10945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noAutofit/>
          </a:bodyPr>
          <a:lstStyle>
            <a:lvl1pPr marL="567972" marR="0" indent="-567972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1pPr>
            <a:lvl2pPr marL="963083" marR="0" indent="-518583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2pPr>
            <a:lvl3pPr marL="1358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3pPr>
            <a:lvl4pPr marL="18026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4pPr>
            <a:lvl5pPr marL="2247194" marR="0" indent="-469194" algn="l" defTabSz="821531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+mj-lt"/>
                <a:ea typeface="+mj-ea"/>
                <a:cs typeface="+mj-cs"/>
                <a:sym typeface="Damascus Bold"/>
              </a:defRPr>
            </a:lvl5pPr>
            <a:lvl6pPr marL="29972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4544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9116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368800" marR="0" indent="-711200" algn="l" defTabSz="182880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hangingPunct="1"/>
            <a:endParaRPr lang="en-US" altLang="zh-CN" dirty="0"/>
          </a:p>
          <a:p>
            <a:pPr marL="0" indent="0" hangingPunct="1">
              <a:buFontTx/>
              <a:buNone/>
            </a:pPr>
            <a:endParaRPr lang="en-US" altLang="zh-CN" dirty="0"/>
          </a:p>
          <a:p>
            <a:pPr marL="914400" lvl="1" indent="0" hangingPunct="1">
              <a:buFontTx/>
              <a:buNone/>
            </a:pPr>
            <a:endParaRPr lang="en-US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B5B6FFE-5162-E441-A6CA-6B8E46E3F961}"/>
              </a:ext>
            </a:extLst>
          </p:cNvPr>
          <p:cNvSpPr txBox="1"/>
          <p:nvPr/>
        </p:nvSpPr>
        <p:spPr>
          <a:xfrm rot="19662550">
            <a:off x="10490720" y="8412905"/>
            <a:ext cx="353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zh-CN" alt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6C7636-002C-DD46-8337-06D6E6E4AA64}"/>
              </a:ext>
            </a:extLst>
          </p:cNvPr>
          <p:cNvSpPr txBox="1"/>
          <p:nvPr/>
        </p:nvSpPr>
        <p:spPr>
          <a:xfrm>
            <a:off x="3927839" y="11830687"/>
            <a:ext cx="17175879" cy="132343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altLang="zh-CN" sz="4000" dirty="0">
                <a:solidFill>
                  <a:srgbClr val="FFFF00"/>
                </a:solidFill>
              </a:rPr>
              <a:t>Good chip function and noise performance proved to 2.5 </a:t>
            </a:r>
            <a:r>
              <a:rPr lang="en-US" altLang="zh-CN" sz="4000" dirty="0" err="1">
                <a:solidFill>
                  <a:srgbClr val="FFFF00"/>
                </a:solidFill>
              </a:rPr>
              <a:t>Mrad</a:t>
            </a:r>
            <a:r>
              <a:rPr lang="en-US" altLang="zh-CN" sz="4000" dirty="0">
                <a:solidFill>
                  <a:srgbClr val="FFFF00"/>
                </a:solidFill>
              </a:rPr>
              <a:t>, </a:t>
            </a:r>
          </a:p>
          <a:p>
            <a:pPr lvl="1"/>
            <a:endParaRPr lang="en-US" altLang="zh-CN" sz="4000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8ECBDF-B115-3B4C-BF73-FDD916C86406}"/>
              </a:ext>
            </a:extLst>
          </p:cNvPr>
          <p:cNvSpPr txBox="1"/>
          <p:nvPr/>
        </p:nvSpPr>
        <p:spPr>
          <a:xfrm>
            <a:off x="5855296" y="1817441"/>
            <a:ext cx="45544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pixel threshold vs. TID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4CFFAA-8F56-2544-86AE-0C81F5D0A02C}"/>
              </a:ext>
            </a:extLst>
          </p:cNvPr>
          <p:cNvSpPr txBox="1"/>
          <p:nvPr/>
        </p:nvSpPr>
        <p:spPr>
          <a:xfrm>
            <a:off x="13056097" y="1817441"/>
            <a:ext cx="708078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Mean threshold of a column vs. TID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DB0199-E831-6C45-8311-772A078FF88C}"/>
              </a:ext>
            </a:extLst>
          </p:cNvPr>
          <p:cNvSpPr txBox="1"/>
          <p:nvPr/>
        </p:nvSpPr>
        <p:spPr>
          <a:xfrm>
            <a:off x="6287344" y="6425953"/>
            <a:ext cx="37577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pixel noise vs. TID</a:t>
            </a:r>
            <a:endParaRPr lang="zh-CN" altLang="en-US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4B87AA4-4AEC-5542-96B6-39FCEDF93C8D}"/>
              </a:ext>
            </a:extLst>
          </p:cNvPr>
          <p:cNvSpPr txBox="1"/>
          <p:nvPr/>
        </p:nvSpPr>
        <p:spPr>
          <a:xfrm>
            <a:off x="14064208" y="6425953"/>
            <a:ext cx="59426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Mean noise of column vs. TID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6969641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135657-7B23-1E44-9AC4-58D6F223B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16C4A9-A742-8240-B73A-6A64A000D2C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487AF7-B0CB-3548-8B0B-BE7202B82EE4}"/>
              </a:ext>
            </a:extLst>
          </p:cNvPr>
          <p:cNvSpPr txBox="1"/>
          <p:nvPr/>
        </p:nvSpPr>
        <p:spPr>
          <a:xfrm>
            <a:off x="3962402" y="11797516"/>
            <a:ext cx="16459200" cy="95410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en-US" altLang="zh-CN" sz="2800" dirty="0">
                <a:solidFill>
                  <a:srgbClr val="FFFF00"/>
                </a:solidFill>
              </a:rPr>
              <a:t>The threshold was initially set at the minimum level. After ~1 </a:t>
            </a:r>
            <a:r>
              <a:rPr lang="en-US" altLang="zh-CN" sz="2800" dirty="0" err="1">
                <a:solidFill>
                  <a:srgbClr val="FFFF00"/>
                </a:solidFill>
              </a:rPr>
              <a:t>Mrad</a:t>
            </a:r>
            <a:r>
              <a:rPr lang="en-US" altLang="zh-CN" sz="2800" dirty="0">
                <a:solidFill>
                  <a:srgbClr val="FFFF00"/>
                </a:solidFill>
              </a:rPr>
              <a:t>, the pedestal level was shifted to see noise floor in S-curves, so the threshold level was set higher.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D66DAF-CD23-F441-8A80-E951611D8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5714"/>
          <a:stretch/>
        </p:blipFill>
        <p:spPr>
          <a:xfrm>
            <a:off x="3263008" y="1961457"/>
            <a:ext cx="17825632" cy="97186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86F19B-581E-CF46-8EA7-19385497F8B9}"/>
              </a:ext>
            </a:extLst>
          </p:cNvPr>
          <p:cNvSpPr txBox="1"/>
          <p:nvPr/>
        </p:nvSpPr>
        <p:spPr>
          <a:xfrm>
            <a:off x="5135216" y="2006951"/>
            <a:ext cx="587532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Probed pixel pedestal vs. TID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08ABDA9-86AA-6048-A5B0-1342C83B4504}"/>
              </a:ext>
            </a:extLst>
          </p:cNvPr>
          <p:cNvSpPr txBox="1"/>
          <p:nvPr/>
        </p:nvSpPr>
        <p:spPr>
          <a:xfrm>
            <a:off x="14363206" y="2004429"/>
            <a:ext cx="585288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S-curve of pixel (7, 120) in S1</a:t>
            </a:r>
            <a:endParaRPr lang="zh-CN" altLang="en-US" sz="28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E41BDA8-C11D-B947-BF0F-53BEB3D3A767}"/>
              </a:ext>
            </a:extLst>
          </p:cNvPr>
          <p:cNvSpPr txBox="1"/>
          <p:nvPr/>
        </p:nvSpPr>
        <p:spPr>
          <a:xfrm>
            <a:off x="14435673" y="6713985"/>
            <a:ext cx="60805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S-curve of pixel (40, 120) in S3</a:t>
            </a:r>
            <a:endParaRPr lang="zh-CN" altLang="en-US" sz="28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8AC8FA1-D0FF-274A-B8D0-B7831DA10A7D}"/>
              </a:ext>
            </a:extLst>
          </p:cNvPr>
          <p:cNvSpPr txBox="1"/>
          <p:nvPr/>
        </p:nvSpPr>
        <p:spPr>
          <a:xfrm>
            <a:off x="5279232" y="6713985"/>
            <a:ext cx="614944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Probed pixel amplitude vs. TID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3421210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4883FE-B1EB-4349-9194-633207D2B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Publications 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B34DD6-45C0-E043-9C33-438403A8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31095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International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conference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talks: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lang="en-US" altLang="zh-CN" sz="2800" dirty="0">
                <a:effectLst/>
              </a:rPr>
              <a:t>Joao Guimaraes Da Costa, </a:t>
            </a:r>
            <a:r>
              <a:rPr lang="en-US" altLang="zh-CN" sz="2800" dirty="0" err="1">
                <a:effectLst/>
              </a:rPr>
              <a:t>CepC</a:t>
            </a:r>
            <a:r>
              <a:rPr lang="en-US" altLang="zh-CN" sz="2800" dirty="0">
                <a:effectLst/>
              </a:rPr>
              <a:t> </a:t>
            </a:r>
            <a:r>
              <a:rPr lang="en-US" altLang="zh-CN" sz="2800" dirty="0" err="1">
                <a:effectLst/>
              </a:rPr>
              <a:t>phys</a:t>
            </a:r>
            <a:r>
              <a:rPr lang="en-US" altLang="zh-CN" sz="2800" dirty="0">
                <a:effectLst/>
              </a:rPr>
              <a:t>/detectors,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T. Wu , A full functional Monolithic Active Pixel Sensor prototype for the CEPC vertex detector, in proceeding of International Conference on Electronics Circuits and Systems, Nov. 27-29, 2019, Genova, Italy.</a:t>
            </a:r>
            <a:endParaRPr lang="zh-CN" altLang="zh-CN" sz="2800" dirty="0">
              <a:effectLst/>
            </a:endParaRPr>
          </a:p>
          <a:p>
            <a:pPr lvl="1"/>
            <a:r>
              <a:rPr lang="en-US" altLang="zh-CN" sz="2800" dirty="0" err="1">
                <a:effectLst/>
              </a:rPr>
              <a:t>Xiaomin</a:t>
            </a:r>
            <a:r>
              <a:rPr lang="en-US" altLang="zh-CN" sz="2800" dirty="0">
                <a:effectLst/>
              </a:rPr>
              <a:t> Wei, High data-rate readout logic design for 1024*512 CMOS pixel array dedicated for CEPC experiment, International workshop on radiation imaging detectors, International workshop on radiation imaging detectors, July 2019, Crete, Greece</a:t>
            </a:r>
          </a:p>
          <a:p>
            <a:pPr lvl="1"/>
            <a:r>
              <a:rPr lang="en-US" altLang="zh-CN" sz="2800" dirty="0">
                <a:effectLst/>
              </a:rPr>
              <a:t>Ying Zhang, Overview of the chip design for the MOST2 CEPC vertex project, 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</a:p>
          <a:p>
            <a:pPr lvl="1"/>
            <a:r>
              <a:rPr lang="en-US" altLang="zh-CN" sz="2800" dirty="0">
                <a:effectLst/>
              </a:rPr>
              <a:t>Wei Wei, Full size pixel chip for high-rate CEPC Vertex Detector</a:t>
            </a:r>
            <a:r>
              <a:rPr lang="zh-CN" altLang="zh-CN" sz="2800" dirty="0">
                <a:effectLst/>
              </a:rPr>
              <a:t>，</a:t>
            </a:r>
            <a:r>
              <a:rPr lang="en-US" altLang="zh-CN" sz="2800" dirty="0">
                <a:effectLst/>
              </a:rPr>
              <a:t>Workshop on the Circular Electron-Positron </a:t>
            </a:r>
            <a:r>
              <a:rPr lang="en-US" altLang="zh-CN" sz="2800" dirty="0" err="1">
                <a:effectLst/>
              </a:rPr>
              <a:t>Collider,EU</a:t>
            </a:r>
            <a:r>
              <a:rPr lang="en-US" altLang="zh-CN" sz="2800" dirty="0">
                <a:effectLst/>
              </a:rPr>
              <a:t> Edition, April 15 - 17, 2019, Oxford, UK</a:t>
            </a:r>
            <a:endParaRPr lang="zh-CN" altLang="zh-CN" sz="2800" dirty="0">
              <a:effectLst/>
            </a:endParaRPr>
          </a:p>
          <a:p>
            <a:pPr lvl="1"/>
            <a:endParaRPr lang="zh-CN" altLang="zh-CN" sz="2800" dirty="0">
              <a:effectLst/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AA3D22-7981-1141-A03B-F6D1E2D22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7" y="1482328"/>
            <a:ext cx="9098409" cy="682380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C6D801-195E-0F4D-97B5-997E822E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1791" y="1685615"/>
            <a:ext cx="13089315" cy="3137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A8646C5-393A-954D-AF03-9ED8AE5622E0}"/>
              </a:ext>
            </a:extLst>
          </p:cNvPr>
          <p:cNvSpPr/>
          <p:nvPr/>
        </p:nvSpPr>
        <p:spPr>
          <a:xfrm>
            <a:off x="12544255" y="4734178"/>
            <a:ext cx="6651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 JINST 14 </a:t>
            </a:r>
            <a:r>
              <a:rPr lang="en-US" altLang="zh-CN" dirty="0"/>
              <a:t>(2019)</a:t>
            </a:r>
            <a:r>
              <a:rPr lang="zh-CN" altLang="en-US" dirty="0"/>
              <a:t> C12012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3DAF48-D4EE-D24B-A725-57557534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91" y="5503619"/>
            <a:ext cx="13089315" cy="27087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D560CB2-C16E-B34D-B273-ED550B4DF3EC}"/>
              </a:ext>
            </a:extLst>
          </p:cNvPr>
          <p:cNvSpPr/>
          <p:nvPr/>
        </p:nvSpPr>
        <p:spPr>
          <a:xfrm>
            <a:off x="11403847" y="8210476"/>
            <a:ext cx="96087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IEEE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b="0" dirty="0">
                <a:solidFill>
                  <a:schemeClr val="tx1"/>
                </a:solidFill>
                <a:latin typeface="Arial" panose="020B0604020202020204" pitchFamily="34" charset="0"/>
              </a:rPr>
              <a:t>ICECS</a:t>
            </a:r>
            <a:r>
              <a:rPr lang="zh-CN" altLang="en-US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" altLang="zh-CN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doi</a:t>
            </a:r>
            <a:r>
              <a:rPr lang="en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: 10.1109/ICECS46596.2019.8965105.</a:t>
            </a:r>
            <a:r>
              <a:rPr lang="en-US" altLang="zh-CN" sz="2400" b="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B69AE1EB-F13C-1B4C-B220-674753E8C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43</a:t>
            </a:fld>
            <a:endParaRPr lang="en-US" altLang="zh-CN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A4E3F9-D568-3445-8DB3-0DBF03BB2A56}"/>
              </a:ext>
            </a:extLst>
          </p:cNvPr>
          <p:cNvSpPr/>
          <p:nvPr/>
        </p:nvSpPr>
        <p:spPr>
          <a:xfrm>
            <a:off x="10435806" y="1004720"/>
            <a:ext cx="35718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Publication: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890535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547" y="169359"/>
            <a:ext cx="8775709" cy="6408309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课题2： 物理目标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Task 2: Physics goal </a:t>
            </a:r>
          </a:p>
        </p:txBody>
      </p:sp>
      <p:sp>
        <p:nvSpPr>
          <p:cNvPr id="811" name="希格斯粒子精确测量…"/>
          <p:cNvSpPr txBox="1">
            <a:spLocks noGrp="1"/>
          </p:cNvSpPr>
          <p:nvPr>
            <p:ph type="body" idx="1"/>
          </p:nvPr>
        </p:nvSpPr>
        <p:spPr>
          <a:xfrm>
            <a:off x="29712" y="1631279"/>
            <a:ext cx="20270656" cy="1141214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Higgs precision measurement</a:t>
            </a:r>
          </a:p>
          <a:p>
            <a:pPr lvl="1"/>
            <a:r>
              <a:t> H → bb precise vertex reconstruction</a:t>
            </a:r>
          </a:p>
          <a:p>
            <a:pPr lvl="1"/>
            <a:r>
              <a:t> H → μμ  (precise momentum measurement)</a:t>
            </a:r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endParaRPr/>
          </a:p>
          <a:p>
            <a:endParaRPr/>
          </a:p>
          <a:p>
            <a:pPr>
              <a:defRPr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pPr>
            <a:r>
              <a:t>Main technology</a:t>
            </a:r>
          </a:p>
          <a:p>
            <a:pPr lvl="1"/>
            <a:r>
              <a:t>High spatial resolution technology →  pixel detector</a:t>
            </a:r>
          </a:p>
          <a:p>
            <a:pPr lvl="1"/>
            <a:r>
              <a:t>Low-mass detector technology</a:t>
            </a:r>
          </a:p>
          <a:p>
            <a:pPr lvl="1"/>
            <a:r>
              <a:t>Radiation resistance technology</a:t>
            </a:r>
          </a:p>
        </p:txBody>
      </p:sp>
      <p:sp>
        <p:nvSpPr>
          <p:cNvPr id="8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47" y="6961337"/>
            <a:ext cx="8775709" cy="6192749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Need tracking detector with…"/>
          <p:cNvSpPr txBox="1"/>
          <p:nvPr/>
        </p:nvSpPr>
        <p:spPr>
          <a:xfrm>
            <a:off x="2400402" y="4791438"/>
            <a:ext cx="9886408" cy="148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Need tracking detector with </a:t>
            </a:r>
          </a:p>
          <a:p>
            <a:pPr algn="ctr"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t>high spatial resolution, low material</a:t>
            </a:r>
          </a:p>
        </p:txBody>
      </p:sp>
      <p:sp>
        <p:nvSpPr>
          <p:cNvPr id="815" name="箭头"/>
          <p:cNvSpPr/>
          <p:nvPr/>
        </p:nvSpPr>
        <p:spPr>
          <a:xfrm>
            <a:off x="10855686" y="3712928"/>
            <a:ext cx="6863261" cy="634140"/>
          </a:xfrm>
          <a:prstGeom prst="rightArrow">
            <a:avLst>
              <a:gd name="adj1" fmla="val 32000"/>
              <a:gd name="adj2" fmla="val 128174"/>
            </a:avLst>
          </a:prstGeom>
          <a:blipFill>
            <a:blip r:embed="rId4">
              <a:alphaModFix amt="48723"/>
            </a:blip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6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6" y="987458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4123214" y="1846974"/>
            <a:ext cx="190047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0" y="1257300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third</a:t>
            </a:r>
            <a:r>
              <a:rPr lang="en" altLang="zh-CN" dirty="0"/>
              <a:t> year</a:t>
            </a:r>
            <a:r>
              <a:rPr lang="en-US" altLang="zh-CN" dirty="0"/>
              <a:t>(2020.7</a:t>
            </a:r>
            <a:r>
              <a:rPr lang="zh-CN" altLang="en-US" dirty="0"/>
              <a:t> </a:t>
            </a:r>
            <a:r>
              <a:rPr lang="en-US" altLang="zh-CN" dirty="0"/>
              <a:t>–2021.6)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3</a:t>
            </a:r>
            <a:r>
              <a:rPr lang="en-US" altLang="zh-CN" baseline="30000" dirty="0">
                <a:solidFill>
                  <a:srgbClr val="FFFF00"/>
                </a:solidFill>
              </a:rPr>
              <a:t>rd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MPW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Taichu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chip,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initial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design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D797A7-78A9-3A45-9CA0-F85391BD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16" y="5226710"/>
            <a:ext cx="14154697" cy="839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981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C64EF-91C5-1747-A27E-0F8BDA2B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cap="small" dirty="0">
                <a:solidFill>
                  <a:schemeClr val="tx1"/>
                </a:solidFill>
              </a:rPr>
              <a:t>  </a:t>
            </a:r>
            <a:r>
              <a:rPr lang="en-US" altLang="zh-CN" b="1" cap="small" dirty="0">
                <a:solidFill>
                  <a:schemeClr val="tx1"/>
                </a:solidFill>
              </a:rPr>
              <a:t>CMOS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" altLang="zh-CN" b="1" cap="small" dirty="0">
                <a:solidFill>
                  <a:schemeClr val="tx1"/>
                </a:solidFill>
              </a:rPr>
              <a:t>Monolithic </a:t>
            </a:r>
            <a:r>
              <a:rPr lang="en-US" altLang="zh-CN" b="1" cap="small" dirty="0">
                <a:solidFill>
                  <a:schemeClr val="tx1"/>
                </a:solidFill>
              </a:rPr>
              <a:t>pixel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r>
              <a:rPr lang="en-US" altLang="zh-CN" b="1" cap="small" dirty="0">
                <a:solidFill>
                  <a:schemeClr val="tx1"/>
                </a:solidFill>
              </a:rPr>
              <a:t>sensor</a:t>
            </a:r>
            <a:r>
              <a:rPr lang="zh-CN" altLang="en-US" b="1" cap="small" dirty="0">
                <a:solidFill>
                  <a:schemeClr val="tx1"/>
                </a:solidFill>
              </a:rPr>
              <a:t> 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368990-3043-084F-9F98-2ED89DECB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lang="en-US" altLang="zh-CN" sz="4800" dirty="0"/>
              <a:t>CMOS</a:t>
            </a:r>
            <a:r>
              <a:rPr lang="zh-CN" altLang="en-US" sz="4800" dirty="0"/>
              <a:t> </a:t>
            </a:r>
            <a:r>
              <a:rPr lang="en" altLang="zh-CN" sz="4800" dirty="0"/>
              <a:t>Monolithic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(CIS</a:t>
            </a:r>
            <a:r>
              <a:rPr lang="zh-CN" altLang="en-US" sz="4800" dirty="0"/>
              <a:t> </a:t>
            </a:r>
            <a:r>
              <a:rPr lang="en-US" altLang="zh-CN" sz="4800" dirty="0"/>
              <a:t>process)</a:t>
            </a:r>
            <a:r>
              <a:rPr lang="zh-CN" altLang="en-US" sz="4800" dirty="0"/>
              <a:t> </a:t>
            </a:r>
            <a:r>
              <a:rPr lang="en-US" altLang="zh-CN" sz="4800" dirty="0"/>
              <a:t>is</a:t>
            </a:r>
            <a:r>
              <a:rPr lang="zh-CN" altLang="en-US" sz="4800" dirty="0"/>
              <a:t> </a:t>
            </a:r>
            <a:r>
              <a:rPr lang="en-US" altLang="zh-CN" sz="4800" dirty="0"/>
              <a:t>ideal</a:t>
            </a:r>
            <a:r>
              <a:rPr lang="zh-CN" altLang="en-US" sz="4800" dirty="0"/>
              <a:t> </a:t>
            </a:r>
            <a:r>
              <a:rPr lang="en-US" altLang="zh-CN" sz="4800" dirty="0"/>
              <a:t>for</a:t>
            </a:r>
            <a:r>
              <a:rPr lang="zh-CN" altLang="en-US" sz="4800" dirty="0"/>
              <a:t>  </a:t>
            </a:r>
            <a:r>
              <a:rPr lang="en-US" altLang="zh-CN" sz="4800" dirty="0"/>
              <a:t>CEPC</a:t>
            </a:r>
            <a:r>
              <a:rPr lang="zh-CN" altLang="en-US" sz="4800" dirty="0"/>
              <a:t> </a:t>
            </a:r>
            <a:r>
              <a:rPr lang="en-US" altLang="zh-CN" sz="4800" dirty="0"/>
              <a:t>application</a:t>
            </a:r>
          </a:p>
          <a:p>
            <a:pPr lvl="1"/>
            <a:r>
              <a:rPr lang="en" altLang="zh-CN" sz="4400" dirty="0">
                <a:solidFill>
                  <a:srgbClr val="FFC000"/>
                </a:solidFill>
              </a:rPr>
              <a:t>low material budget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(can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be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thin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down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to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50μm)</a:t>
            </a:r>
          </a:p>
          <a:p>
            <a:pPr lvl="1"/>
            <a:r>
              <a:rPr lang="en-US" altLang="zh-CN" sz="4400" dirty="0">
                <a:solidFill>
                  <a:srgbClr val="FFC000"/>
                </a:solidFill>
              </a:rPr>
              <a:t>This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project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use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 err="1">
                <a:solidFill>
                  <a:srgbClr val="FFC000"/>
                </a:solidFill>
              </a:rPr>
              <a:t>TowerJazz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CIS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180nm</a:t>
            </a:r>
            <a:r>
              <a:rPr lang="zh-CN" altLang="en-US" sz="4400" dirty="0">
                <a:solidFill>
                  <a:srgbClr val="FFC000"/>
                </a:solidFill>
              </a:rPr>
              <a:t> </a:t>
            </a:r>
            <a:r>
              <a:rPr lang="en-US" altLang="zh-CN" sz="4400" dirty="0">
                <a:solidFill>
                  <a:srgbClr val="FFC000"/>
                </a:solidFill>
              </a:rPr>
              <a:t>technology</a:t>
            </a:r>
          </a:p>
          <a:p>
            <a:r>
              <a:rPr lang="en-US" altLang="zh-CN" sz="4800" dirty="0"/>
              <a:t>Hybrid</a:t>
            </a:r>
            <a:r>
              <a:rPr lang="zh-CN" altLang="en-US" sz="4800" dirty="0"/>
              <a:t> </a:t>
            </a:r>
            <a:r>
              <a:rPr lang="en-US" altLang="zh-CN" sz="4800" dirty="0"/>
              <a:t>pixel</a:t>
            </a:r>
            <a:r>
              <a:rPr lang="zh-CN" altLang="en-US" sz="4800" dirty="0"/>
              <a:t> </a:t>
            </a:r>
            <a:r>
              <a:rPr lang="en-US" altLang="zh-CN" sz="4800" dirty="0"/>
              <a:t>technology</a:t>
            </a:r>
            <a:r>
              <a:rPr lang="zh-CN" altLang="en-US" sz="4800" dirty="0"/>
              <a:t> </a:t>
            </a:r>
            <a:r>
              <a:rPr lang="en-US" altLang="zh-CN" sz="4800" dirty="0"/>
              <a:t>developed</a:t>
            </a:r>
            <a:r>
              <a:rPr lang="zh-CN" altLang="en-US" sz="4800" dirty="0"/>
              <a:t> </a:t>
            </a:r>
            <a:r>
              <a:rPr lang="en-US" altLang="zh-CN" sz="4800" dirty="0"/>
              <a:t>by</a:t>
            </a:r>
            <a:r>
              <a:rPr lang="zh-CN" altLang="en-US" sz="4800" dirty="0"/>
              <a:t> </a:t>
            </a:r>
            <a:r>
              <a:rPr lang="en-US" altLang="zh-CN" sz="4800" dirty="0"/>
              <a:t>ATLAS</a:t>
            </a:r>
            <a:r>
              <a:rPr lang="zh-CN" altLang="en-US" sz="4800" dirty="0"/>
              <a:t> </a:t>
            </a:r>
            <a:r>
              <a:rPr lang="en-US" altLang="zh-CN" sz="4800" dirty="0"/>
              <a:t>and</a:t>
            </a:r>
            <a:r>
              <a:rPr lang="zh-CN" altLang="en-US" sz="4800" dirty="0"/>
              <a:t> </a:t>
            </a:r>
            <a:r>
              <a:rPr lang="en-US" altLang="zh-CN" sz="4800" dirty="0"/>
              <a:t>CMS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of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200~300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 err="1">
                <a:solidFill>
                  <a:srgbClr val="FFC000"/>
                </a:solidFill>
              </a:rPr>
              <a:t>μm</a:t>
            </a:r>
            <a:endParaRPr lang="en-US" altLang="zh-CN" dirty="0">
              <a:solidFill>
                <a:srgbClr val="FFC000"/>
              </a:solidFill>
            </a:endParaRP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Need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to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bump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bonding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with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readout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(ASIC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thickness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300μm)</a:t>
            </a:r>
          </a:p>
          <a:p>
            <a:pPr lvl="1"/>
            <a:r>
              <a:rPr lang="en-US" altLang="zh-CN" dirty="0">
                <a:solidFill>
                  <a:srgbClr val="FFC000"/>
                </a:solidFill>
              </a:rPr>
              <a:t>Material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budget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silicon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sensor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about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10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times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larger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than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CIS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altLang="zh-CN" dirty="0">
                <a:solidFill>
                  <a:srgbClr val="FFC000"/>
                </a:solidFill>
              </a:rPr>
              <a:t>process</a:t>
            </a:r>
            <a:r>
              <a:rPr lang="zh-CN" altLang="en-US" sz="4800" dirty="0"/>
              <a:t> </a:t>
            </a:r>
            <a:endParaRPr lang="en-US" altLang="zh-CN" sz="4800" dirty="0"/>
          </a:p>
          <a:p>
            <a:pPr marL="0" indent="0">
              <a:buNone/>
            </a:pPr>
            <a:r>
              <a:rPr lang="zh-CN" altLang="en-US" sz="4800" dirty="0"/>
              <a:t> </a:t>
            </a:r>
            <a:endParaRPr lang="en-US" altLang="zh-CN" sz="4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A4C5AA-B027-B94D-8DA5-0ED18B2DEE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70DC6-F1AC-3D44-9056-81EA9224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2" y="6803145"/>
            <a:ext cx="6392091" cy="67105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B78B0E-0D01-DD48-9749-8361C4E5A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9443" y="6783245"/>
            <a:ext cx="10215528" cy="65354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5C4ADF-C35D-C34C-9272-F7E3894045D0}"/>
              </a:ext>
            </a:extLst>
          </p:cNvPr>
          <p:cNvSpPr/>
          <p:nvPr/>
        </p:nvSpPr>
        <p:spPr>
          <a:xfrm>
            <a:off x="4554209" y="9400083"/>
            <a:ext cx="38843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</a:rPr>
              <a:t>Hybrid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  <a:r>
              <a:rPr lang="en-US" altLang="zh-CN" sz="4800" dirty="0">
                <a:solidFill>
                  <a:srgbClr val="0070C0"/>
                </a:solidFill>
              </a:rPr>
              <a:t>pixel</a:t>
            </a:r>
            <a:r>
              <a:rPr lang="zh-CN" altLang="en-US" sz="48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06313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12893</TotalTime>
  <Words>2863</Words>
  <Application>Microsoft Macintosh PowerPoint</Application>
  <PresentationFormat>自定义</PresentationFormat>
  <Paragraphs>474</Paragraphs>
  <Slides>44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3" baseType="lpstr">
      <vt:lpstr>DengXian</vt:lpstr>
      <vt:lpstr>Arial,Bold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PowerPoint 演示文稿</vt:lpstr>
      <vt:lpstr>MOST2 vertex detector R &amp; D: Research Goal</vt:lpstr>
      <vt:lpstr>   Overview of task2： vertex detector R &amp; D</vt:lpstr>
      <vt:lpstr>Research Team in task 2</vt:lpstr>
      <vt:lpstr>Achievement Presentation and Assessment Methods</vt:lpstr>
      <vt:lpstr>PowerPoint 演示文稿</vt:lpstr>
      <vt:lpstr>Goal for the third year(2020.7 –2021.6) </vt:lpstr>
      <vt:lpstr>  CMOS Monolithic pixel sensor </vt:lpstr>
      <vt:lpstr> CMOS Sensor chip R &amp; D </vt:lpstr>
      <vt:lpstr>  Sensor prototyping </vt:lpstr>
      <vt:lpstr>Electrical test</vt:lpstr>
      <vt:lpstr> Electrical test （2）</vt:lpstr>
      <vt:lpstr> X ray tests and beta source tests</vt:lpstr>
      <vt:lpstr>Laser test </vt:lpstr>
      <vt:lpstr>TaichuPix radiation test</vt:lpstr>
      <vt:lpstr>TaichuPix radiation test (2)</vt:lpstr>
      <vt:lpstr>TaichuPix radiation test (3)</vt:lpstr>
      <vt:lpstr>TaichuPix full-size sensor design status </vt:lpstr>
      <vt:lpstr> </vt:lpstr>
      <vt:lpstr>    </vt:lpstr>
      <vt:lpstr> Tooling Design for Barrels Assembling </vt:lpstr>
      <vt:lpstr> Cooling design </vt:lpstr>
      <vt:lpstr>    </vt:lpstr>
      <vt:lpstr>Data acquisition system</vt:lpstr>
      <vt:lpstr>Plan for test beam </vt:lpstr>
      <vt:lpstr>Plan for test beam  (2)</vt:lpstr>
      <vt:lpstr> Risk </vt:lpstr>
      <vt:lpstr> Budget status </vt:lpstr>
      <vt:lpstr>Outlook for the next year</vt:lpstr>
      <vt:lpstr>Summary </vt:lpstr>
      <vt:lpstr>Test plans: from chip towards the ladder  </vt:lpstr>
      <vt:lpstr>Backup : Preparation for the full size engineering run</vt:lpstr>
      <vt:lpstr>Backup : Preparation for the full size engineering run</vt:lpstr>
      <vt:lpstr>Backup: International collaboration </vt:lpstr>
      <vt:lpstr>Main specs of the full size chip for high rate vertex detector</vt:lpstr>
      <vt:lpstr>New proposed readout architecture in TaichuPix</vt:lpstr>
      <vt:lpstr>Pixel Analog design</vt:lpstr>
      <vt:lpstr>Backup: Ladder Mechanical testing </vt:lpstr>
      <vt:lpstr>Main specs of the full size chip for high rate vertex detector</vt:lpstr>
      <vt:lpstr> backup : </vt:lpstr>
      <vt:lpstr>Backup: </vt:lpstr>
      <vt:lpstr> Publications and International talks</vt:lpstr>
      <vt:lpstr>Task 2: Physics goal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294</cp:revision>
  <dcterms:modified xsi:type="dcterms:W3CDTF">2021-04-23T05:01:34Z</dcterms:modified>
</cp:coreProperties>
</file>