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483" r:id="rId2"/>
    <p:sldId id="484" r:id="rId3"/>
    <p:sldId id="525" r:id="rId4"/>
    <p:sldId id="526" r:id="rId5"/>
    <p:sldId id="500" r:id="rId6"/>
    <p:sldId id="501" r:id="rId7"/>
    <p:sldId id="503" r:id="rId8"/>
    <p:sldId id="487" r:id="rId9"/>
    <p:sldId id="523" r:id="rId10"/>
    <p:sldId id="524" r:id="rId11"/>
    <p:sldId id="488" r:id="rId12"/>
    <p:sldId id="510" r:id="rId13"/>
    <p:sldId id="511" r:id="rId14"/>
    <p:sldId id="491" r:id="rId15"/>
    <p:sldId id="512" r:id="rId16"/>
    <p:sldId id="489" r:id="rId17"/>
    <p:sldId id="492" r:id="rId18"/>
    <p:sldId id="493" r:id="rId19"/>
    <p:sldId id="527" r:id="rId20"/>
    <p:sldId id="528" r:id="rId21"/>
    <p:sldId id="498" r:id="rId22"/>
    <p:sldId id="499" r:id="rId2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93D81CF-94F2-401A-BA57-92F5A7B2D0C5}" styleName="中度样式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428" autoAdjust="0"/>
    <p:restoredTop sz="75197" autoAdjust="0"/>
  </p:normalViewPr>
  <p:slideViewPr>
    <p:cSldViewPr>
      <p:cViewPr varScale="1">
        <p:scale>
          <a:sx n="51" d="100"/>
          <a:sy n="51" d="100"/>
        </p:scale>
        <p:origin x="1344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7" d="100"/>
          <a:sy n="87" d="100"/>
        </p:scale>
        <p:origin x="384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085D39-3822-4555-9C1C-FFDF2E716F90}" type="datetimeFigureOut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40068-B1DC-4838-A4D6-ADCD59FC1B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739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576ED6-A585-4742-936E-77848F14D482}" type="datetimeFigureOut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F2924-98E7-46FA-B168-569CDB3ED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6858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2276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Because of</a:t>
            </a:r>
            <a:r>
              <a:rPr lang="en-US" altLang="zh-CN" sz="1200" kern="100" baseline="0" dirty="0" smtClean="0">
                <a:latin typeface="+mn-ea"/>
                <a:sym typeface="Symbol" panose="05050102010706020507" pitchFamily="18" charset="2"/>
              </a:rPr>
              <a:t> NEG coating,</a:t>
            </a:r>
            <a:r>
              <a:rPr lang="en-US" altLang="zh-CN" dirty="0" smtClean="0">
                <a:latin typeface="微软雅黑" panose="020B0503020204020204" pitchFamily="34" charset="-122"/>
              </a:rPr>
              <a:t> Preparation of Cu substrate is</a:t>
            </a:r>
            <a:r>
              <a:rPr lang="en-US" altLang="zh-CN" baseline="0" dirty="0" smtClean="0">
                <a:latin typeface="微软雅黑" panose="020B0503020204020204" pitchFamily="34" charset="-122"/>
              </a:rPr>
              <a:t> very important, which processing contains degreasing, etching about 30min to remove the oxidized layer  of Cu surface, and the passivation by chromic acid to prevent oxidized again </a:t>
            </a: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882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altLang="zh-CN" sz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200" dirty="0" smtClean="0"/>
              <a:t>租用东莞周边一个企业的场地，可以使用氢气和</a:t>
            </a:r>
            <a:r>
              <a:rPr lang="en-US" altLang="zh-CN" sz="1200" dirty="0" smtClean="0"/>
              <a:t>CO</a:t>
            </a:r>
            <a:endParaRPr lang="zh-CN" altLang="en-US" sz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200" dirty="0" smtClean="0"/>
              <a:t>完成极限真空及薄膜抽速测试平台搭建</a:t>
            </a:r>
            <a:endParaRPr lang="en-US" altLang="zh-CN" sz="1200" dirty="0" smtClean="0"/>
          </a:p>
          <a:p>
            <a:pPr>
              <a:buFont typeface="Arial" panose="020B0604020202020204" pitchFamily="34" charset="0"/>
              <a:buChar char="•"/>
            </a:pPr>
            <a:r>
              <a:rPr lang="zh-CN" altLang="en-US" sz="1200" dirty="0" smtClean="0"/>
              <a:t>目前已进行了三次管道测试，平台硬件和测试流程有待继续优化</a:t>
            </a:r>
            <a:endParaRPr lang="en-US" altLang="zh-CN" sz="120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2504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407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mtClean="0"/>
              <a:t>various </a:t>
            </a:r>
            <a:r>
              <a:rPr lang="en-US" altLang="zh-CN" dirty="0" smtClean="0"/>
              <a:t>types of vacuum bellow modules are needed to compensate the mechanical misalignments of the vacuum chambers during installation and to absorb their thermal expansion during the bake-out. In order to reduce the beam impedance during operation with beams these modules are equipped with RF bridges to carry the image current. They are usually made out of a copper tube insert at one side and Cu-Be RF fingers at the other end of the module. A spring is used to keep the contact between the RF fingers and the tube insert. </a:t>
            </a:r>
            <a:r>
              <a:rPr lang="en-US" altLang="zh-CN" b="1" dirty="0" smtClean="0">
                <a:solidFill>
                  <a:srgbClr val="FF0000"/>
                </a:solidFill>
              </a:rPr>
              <a:t>The geometry and the choice of this spring become critical to ensure a good electrical contact</a:t>
            </a:r>
            <a:r>
              <a:rPr lang="en-US" altLang="zh-CN" dirty="0" smtClean="0"/>
              <a:t>.【1】</a:t>
            </a:r>
          </a:p>
          <a:p>
            <a:r>
              <a:rPr lang="en-US" altLang="zh-CN" dirty="0" smtClean="0"/>
              <a:t>The electrical contact between the RF fingers and the tube insert depends on the geometry of both parts as well as on a spring, which assures the force to keep the contact [2] [3].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[1]IPAC2015-WEPHA005</a:t>
            </a:r>
          </a:p>
          <a:p>
            <a:r>
              <a:rPr lang="en-US" altLang="zh-CN" dirty="0" smtClean="0"/>
              <a:t>[2] E. </a:t>
            </a:r>
            <a:r>
              <a:rPr lang="en-US" altLang="zh-CN" dirty="0" err="1" smtClean="0"/>
              <a:t>Metral</a:t>
            </a:r>
            <a:r>
              <a:rPr lang="en-US" altLang="zh-CN" dirty="0" smtClean="0"/>
              <a:t> et al., “Lessons learnt and mitigation measures for the CERN LHC equipment with RF fingers”, TUPWA042, IPAC’13, Shanghai, China.</a:t>
            </a:r>
          </a:p>
          <a:p>
            <a:r>
              <a:rPr lang="en-US" altLang="zh-CN" dirty="0" smtClean="0"/>
              <a:t>[3] R. </a:t>
            </a:r>
            <a:r>
              <a:rPr lang="en-US" altLang="zh-CN" dirty="0" err="1" smtClean="0"/>
              <a:t>Veness</a:t>
            </a:r>
            <a:r>
              <a:rPr lang="en-US" altLang="zh-CN" dirty="0" smtClean="0"/>
              <a:t> et al., “Design aspects of the RF contacts for the</a:t>
            </a:r>
          </a:p>
          <a:p>
            <a:r>
              <a:rPr lang="en-US" altLang="zh-CN" dirty="0" smtClean="0"/>
              <a:t>LHC beam PAC’01, Chicago, USA.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38771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sz="1200" dirty="0" smtClean="0">
                <a:latin typeface="+mn-ea"/>
                <a:ea typeface="+mn-ea"/>
              </a:rPr>
              <a:t>1</a:t>
            </a:r>
            <a:r>
              <a:rPr lang="zh-CN" altLang="en-US" sz="1200" dirty="0" smtClean="0">
                <a:latin typeface="+mn-ea"/>
                <a:ea typeface="+mn-ea"/>
              </a:rPr>
              <a:t>、弹簧指成型工艺</a:t>
            </a:r>
            <a:endParaRPr lang="en-US" altLang="zh-CN" sz="1200" dirty="0" smtClean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en-US" altLang="zh-CN" sz="1200" dirty="0" smtClean="0">
                <a:latin typeface="+mn-ea"/>
                <a:ea typeface="+mn-ea"/>
              </a:rPr>
              <a:t>2</a:t>
            </a:r>
            <a:r>
              <a:rPr lang="zh-CN" altLang="en-US" sz="1200" dirty="0" smtClean="0">
                <a:latin typeface="+mn-ea"/>
                <a:ea typeface="+mn-ea"/>
              </a:rPr>
              <a:t>、焊接工艺</a:t>
            </a:r>
            <a:endParaRPr lang="zh-CN" altLang="zh-CN" sz="1200" dirty="0" smtClean="0">
              <a:latin typeface="+mn-ea"/>
              <a:ea typeface="+mn-ea"/>
            </a:endParaRPr>
          </a:p>
          <a:p>
            <a:pPr marL="0" indent="0">
              <a:buNone/>
            </a:pPr>
            <a:r>
              <a:rPr lang="zh-CN" altLang="en-US" sz="1200" dirty="0" smtClean="0">
                <a:latin typeface="+mn-ea"/>
                <a:ea typeface="+mn-ea"/>
              </a:rPr>
              <a:t>根据近几次实验，确定了组合焊接工装以及弹簧指组件与端板的焊接方式，如图所示。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dirty="0" smtClean="0">
                <a:latin typeface="+mn-ea"/>
              </a:rPr>
              <a:t>现阶段接触力测试结果：</a:t>
            </a:r>
            <a:r>
              <a:rPr lang="en-US" altLang="zh-CN" sz="1200" dirty="0" smtClean="0">
                <a:latin typeface="+mn-ea"/>
              </a:rPr>
              <a:t>83-120g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5794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 txBox="1">
            <a:spLocks noGrp="1"/>
          </p:cNvSpPr>
          <p:nvPr>
            <p:ph type="sldNum" sz="quarter"/>
          </p:nvPr>
        </p:nvSpPr>
        <p:spPr>
          <a:xfrm>
            <a:off x="3904672" y="8730225"/>
            <a:ext cx="2988563" cy="459101"/>
          </a:xfrm>
          <a:prstGeom prst="rect">
            <a:avLst/>
          </a:prstGeom>
          <a:noFill/>
          <a:ln w="9525">
            <a:noFill/>
          </a:ln>
        </p:spPr>
        <p:txBody>
          <a:bodyPr lIns="96067" tIns="48033" rIns="96067" bIns="48033" anchor="b"/>
          <a:lstStyle/>
          <a:p>
            <a:pPr lvl="0" algn="r" defTabSz="960755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/>
              <a:t>10</a:t>
            </a:fld>
            <a:endParaRPr lang="en-US" altLang="zh-CN" sz="1300" dirty="0"/>
          </a:p>
        </p:txBody>
      </p:sp>
      <p:sp>
        <p:nvSpPr>
          <p:cNvPr id="20483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58850" y="690563"/>
            <a:ext cx="4976813" cy="3446462"/>
          </a:xfrm>
        </p:spPr>
      </p:sp>
      <p:sp>
        <p:nvSpPr>
          <p:cNvPr id="20484" name="Rectangle 3"/>
          <p:cNvSpPr>
            <a:spLocks noGrp="1"/>
          </p:cNvSpPr>
          <p:nvPr>
            <p:ph type="body" idx="1"/>
          </p:nvPr>
        </p:nvSpPr>
        <p:spPr/>
        <p:txBody>
          <a:bodyPr wrap="square" lIns="96067" tIns="48033" rIns="96067" bIns="48033" anchor="t"/>
          <a:lstStyle/>
          <a:p>
            <a:pPr lvl="0" eaLnBrk="1" hangingPunct="1"/>
            <a:r>
              <a:rPr lang="zh-CN" altLang="en-US" dirty="0" smtClean="0"/>
              <a:t>过渡段铜管与正式段铜管采用火焰焊，氩弧焊也可以；基于强度考虑真空盒壁厚</a:t>
            </a:r>
            <a:r>
              <a:rPr lang="en-US" altLang="zh-CN" dirty="0" smtClean="0"/>
              <a:t>3mm</a:t>
            </a:r>
            <a:r>
              <a:rPr lang="zh-CN" altLang="en-US" dirty="0" smtClean="0"/>
              <a:t>；冷却水管采用低温钎焊防止高温引起退火，降低铜的强度；低温钎焊的温度是</a:t>
            </a:r>
            <a:r>
              <a:rPr lang="en-US" altLang="zh-CN" dirty="0" smtClean="0"/>
              <a:t>320</a:t>
            </a:r>
            <a:r>
              <a:rPr lang="zh-CN" altLang="en-US" dirty="0" smtClean="0"/>
              <a:t>℃（</a:t>
            </a:r>
            <a:r>
              <a:rPr lang="en-US" altLang="zh-CN" dirty="0" smtClean="0"/>
              <a:t>400</a:t>
            </a:r>
            <a:r>
              <a:rPr lang="zh-CN" altLang="en-US" dirty="0" smtClean="0"/>
              <a:t>℃ 焊料 也可以满足要求，暂时未采用）</a:t>
            </a:r>
            <a:endParaRPr lang="zh-CN" altLang="zh-CN" dirty="0"/>
          </a:p>
        </p:txBody>
      </p:sp>
    </p:spTree>
    <p:extLst>
      <p:ext uri="{BB962C8B-B14F-4D97-AF65-F5344CB8AC3E}">
        <p14:creationId xmlns:p14="http://schemas.microsoft.com/office/powerpoint/2010/main" val="674613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99246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在东莞华远真空进行搭建性能测试场地，先期测量极限真空，后期具备条件后对氢气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/CO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进行抽速测试 （散裂实验室不能使用氢气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/CO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等危险气体）</a:t>
            </a: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defRPr/>
            </a:pP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1.5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的样品管道，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180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℃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/24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小时激活，极限真空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5.9-10mbar</a:t>
            </a:r>
          </a:p>
          <a:p>
            <a:pPr>
              <a:spcBef>
                <a:spcPct val="0"/>
              </a:spcBef>
              <a:defRPr/>
            </a:pP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1.5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的样品管道，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200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℃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/24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小时激活，极限真空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3.3-10mbar</a:t>
            </a:r>
          </a:p>
          <a:p>
            <a:pPr>
              <a:spcBef>
                <a:spcPct val="0"/>
              </a:spcBef>
              <a:defRPr/>
            </a:pP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镀膜工艺需要进一步优化</a:t>
            </a: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8554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l"/>
            </a:pPr>
            <a:r>
              <a:rPr lang="zh-CN" altLang="en-US" sz="1350" dirty="0" smtClean="0"/>
              <a:t>实验用</a:t>
            </a:r>
            <a:r>
              <a:rPr lang="en-US" altLang="zh-CN" sz="1350" dirty="0" smtClean="0"/>
              <a:t>6</a:t>
            </a:r>
            <a:r>
              <a:rPr lang="zh-CN" altLang="en-US" sz="1350" dirty="0" smtClean="0"/>
              <a:t>米和</a:t>
            </a:r>
            <a:r>
              <a:rPr lang="en-US" altLang="zh-CN" sz="1350" dirty="0" smtClean="0"/>
              <a:t>2</a:t>
            </a:r>
            <a:r>
              <a:rPr lang="zh-CN" altLang="en-US" sz="1350" dirty="0" smtClean="0"/>
              <a:t>米长椭圆截面铜管到货；</a:t>
            </a:r>
            <a:endParaRPr lang="en-US" altLang="zh-CN" sz="1350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1350" dirty="0" smtClean="0"/>
              <a:t>期间，采用双丝靶对椭圆截面</a:t>
            </a:r>
            <a:r>
              <a:rPr lang="en-US" altLang="zh-CN" sz="1350" dirty="0" smtClean="0"/>
              <a:t>2</a:t>
            </a:r>
            <a:r>
              <a:rPr lang="zh-CN" altLang="en-US" sz="1350" dirty="0" smtClean="0"/>
              <a:t>米长铜管镀膜进行了四次镀膜；</a:t>
            </a:r>
            <a:endParaRPr lang="en-US" altLang="zh-CN" sz="1350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1350" dirty="0" smtClean="0"/>
              <a:t>根据实验过程中遇到的问题对镀膜工装做了以下几点优化：</a:t>
            </a:r>
            <a:endParaRPr lang="en-US" altLang="zh-CN" sz="1350" dirty="0" smtClean="0"/>
          </a:p>
          <a:p>
            <a:pPr lvl="1">
              <a:buFont typeface="Calibri" panose="020F0502020204030204" pitchFamily="34" charset="0"/>
              <a:buAutoNum type="romanUcPeriod"/>
            </a:pPr>
            <a:r>
              <a:rPr lang="zh-CN" altLang="en-US" sz="1350" dirty="0" smtClean="0"/>
              <a:t>增加管道内部丝靶支撑，解决放电不稳易短路问题；</a:t>
            </a:r>
            <a:endParaRPr lang="en-US" altLang="zh-CN" sz="1350" dirty="0" smtClean="0"/>
          </a:p>
          <a:p>
            <a:pPr lvl="1">
              <a:buFont typeface="Calibri" panose="020F0502020204030204" pitchFamily="34" charset="0"/>
              <a:buAutoNum type="romanUcPeriod"/>
            </a:pPr>
            <a:r>
              <a:rPr lang="zh-CN" altLang="en-US" sz="1350" dirty="0" smtClean="0"/>
              <a:t>更换优化丝靶调节波纹管，便于预紧管内丝靶</a:t>
            </a:r>
            <a:endParaRPr lang="en-US" altLang="zh-CN" sz="1350" dirty="0" smtClean="0"/>
          </a:p>
          <a:p>
            <a:pPr lvl="1">
              <a:buFont typeface="Calibri" panose="020F0502020204030204" pitchFamily="34" charset="0"/>
              <a:buAutoNum type="romanUcPeriod"/>
            </a:pPr>
            <a:r>
              <a:rPr lang="zh-CN" altLang="en-US" sz="1350" dirty="0" smtClean="0"/>
              <a:t>优化视窗安装位置，直观观察放电 情况</a:t>
            </a:r>
            <a:endParaRPr lang="en-US" altLang="zh-CN" sz="1350" dirty="0" smtClean="0"/>
          </a:p>
          <a:p>
            <a:pPr>
              <a:buFont typeface="Wingdings" panose="05000000000000000000" pitchFamily="2" charset="2"/>
              <a:buChar char="l"/>
            </a:pPr>
            <a:r>
              <a:rPr lang="zh-CN" altLang="en-US" sz="1350" dirty="0" smtClean="0"/>
              <a:t>改造之后镀膜系统能够实现稳定放电；</a:t>
            </a:r>
            <a:endParaRPr lang="en-US" altLang="zh-CN" sz="1350" dirty="0" smtClean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4308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将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3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根外径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1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毫米的钛、锆、钒金属丝，绕制成一个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6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米的阴极靶丝</a:t>
            </a: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绕制过程中，克服了金属丝应力释放、绕制速度控制、金属丝缠绕等难题，成功绕制了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2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根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6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米的阴极靶丝</a:t>
            </a: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合肥科烨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10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月初将两个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6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米的试验管道，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3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根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2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米的短管道，清洗，抽真空，并发到东莞。</a:t>
            </a: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defRPr/>
            </a:pP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真空的</a:t>
            </a:r>
            <a:r>
              <a:rPr lang="en-US" altLang="zh-CN" sz="1200" kern="100" dirty="0" smtClean="0">
                <a:latin typeface="+mn-ea"/>
                <a:sym typeface="Symbol" panose="05050102010706020507" pitchFamily="18" charset="2"/>
              </a:rPr>
              <a:t>6</a:t>
            </a:r>
            <a:r>
              <a:rPr lang="zh-CN" altLang="en-US" sz="1200" kern="100" dirty="0" smtClean="0">
                <a:latin typeface="+mn-ea"/>
                <a:sym typeface="Symbol" panose="05050102010706020507" pitchFamily="18" charset="2"/>
              </a:rPr>
              <a:t>米管道，放置在合肥科烨，等待验收后发货</a:t>
            </a: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pPr>
              <a:spcBef>
                <a:spcPct val="0"/>
              </a:spcBef>
              <a:defRPr/>
            </a:pPr>
            <a:endParaRPr lang="en-US" altLang="zh-CN" sz="1200" kern="100" dirty="0" smtClean="0">
              <a:latin typeface="+mn-ea"/>
              <a:sym typeface="Symbol" panose="05050102010706020507" pitchFamily="18" charset="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FF2924-98E7-46FA-B168-569CDB3EDDF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7374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22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44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66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1102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532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954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 smtClean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E85CD-3C7A-4C54-A788-B054059A6817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5464455" y="6472190"/>
            <a:ext cx="3679547" cy="376385"/>
            <a:chOff x="3891916" y="6461760"/>
            <a:chExt cx="5252086" cy="484568"/>
          </a:xfrm>
        </p:grpSpPr>
        <p:sp>
          <p:nvSpPr>
            <p:cNvPr id="8" name="文本框 14"/>
            <p:cNvSpPr txBox="1"/>
            <p:nvPr userDrawn="1"/>
          </p:nvSpPr>
          <p:spPr>
            <a:xfrm>
              <a:off x="3891916" y="6461760"/>
              <a:ext cx="5252086" cy="484568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endParaRPr lang="zh-CN" altLang="en-US" sz="1846" dirty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直角三角形 8"/>
            <p:cNvSpPr/>
            <p:nvPr userDrawn="1"/>
          </p:nvSpPr>
          <p:spPr>
            <a:xfrm flipV="1">
              <a:off x="3892140" y="6461761"/>
              <a:ext cx="655405" cy="339736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62"/>
            </a:p>
          </p:txBody>
        </p:sp>
      </p:grpSp>
      <p:sp>
        <p:nvSpPr>
          <p:cNvPr id="10" name="菱形 9"/>
          <p:cNvSpPr/>
          <p:nvPr userDrawn="1"/>
        </p:nvSpPr>
        <p:spPr>
          <a:xfrm>
            <a:off x="4502256" y="6379860"/>
            <a:ext cx="619936" cy="400110"/>
          </a:xfrm>
          <a:prstGeom prst="diamon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62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0" y="1967696"/>
            <a:ext cx="9144000" cy="1461836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endParaRPr lang="en-US" sz="5539" dirty="0"/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88" y="233275"/>
            <a:ext cx="3913322" cy="741191"/>
          </a:xfrm>
          <a:prstGeom prst="rect">
            <a:avLst/>
          </a:prstGeom>
        </p:spPr>
      </p:pic>
      <p:sp>
        <p:nvSpPr>
          <p:cNvPr id="14" name="文本框 26"/>
          <p:cNvSpPr txBox="1"/>
          <p:nvPr userDrawn="1"/>
        </p:nvSpPr>
        <p:spPr>
          <a:xfrm>
            <a:off x="5782156" y="6450249"/>
            <a:ext cx="3515463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662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662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ircular </a:t>
            </a:r>
            <a:r>
              <a:rPr lang="en-US" altLang="zh-CN" sz="1662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E</a:t>
            </a:r>
            <a:r>
              <a:rPr lang="en-US" altLang="zh-CN" sz="1662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lectron </a:t>
            </a:r>
            <a:r>
              <a:rPr lang="en-US" altLang="zh-CN" sz="1662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P</a:t>
            </a:r>
            <a:r>
              <a:rPr lang="en-US" altLang="zh-CN" sz="1662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ositron </a:t>
            </a:r>
            <a:r>
              <a:rPr lang="en-US" altLang="zh-CN" sz="1662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C</a:t>
            </a:r>
            <a:r>
              <a:rPr lang="en-US" altLang="zh-CN" sz="1662" dirty="0" smtClean="0">
                <a:solidFill>
                  <a:schemeClr val="bg1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ollider</a:t>
            </a:r>
            <a:endParaRPr lang="zh-CN" altLang="en-US" sz="1662" b="1" dirty="0">
              <a:solidFill>
                <a:schemeClr val="bg1"/>
              </a:solidFill>
            </a:endParaRPr>
          </a:p>
        </p:txBody>
      </p:sp>
      <p:grpSp>
        <p:nvGrpSpPr>
          <p:cNvPr id="15" name="组合 14"/>
          <p:cNvGrpSpPr/>
          <p:nvPr userDrawn="1"/>
        </p:nvGrpSpPr>
        <p:grpSpPr>
          <a:xfrm>
            <a:off x="0" y="1102039"/>
            <a:ext cx="9144000" cy="110846"/>
            <a:chOff x="0" y="846225"/>
            <a:chExt cx="9144000" cy="110846"/>
          </a:xfrm>
        </p:grpSpPr>
        <p:grpSp>
          <p:nvGrpSpPr>
            <p:cNvPr id="16" name="组合 15"/>
            <p:cNvGrpSpPr/>
            <p:nvPr userDrawn="1"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8" name="组合 17"/>
              <p:cNvGrpSpPr/>
              <p:nvPr userDrawn="1"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20" name="矩形 19"/>
                <p:cNvSpPr/>
                <p:nvPr userDrawn="1"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62"/>
                </a:p>
              </p:txBody>
            </p:sp>
            <p:sp>
              <p:nvSpPr>
                <p:cNvPr id="21" name="直角三角形 20"/>
                <p:cNvSpPr/>
                <p:nvPr userDrawn="1"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62"/>
                </a:p>
              </p:txBody>
            </p:sp>
          </p:grpSp>
          <p:sp>
            <p:nvSpPr>
              <p:cNvPr id="19" name="矩形 18"/>
              <p:cNvSpPr/>
              <p:nvPr userDrawn="1"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62"/>
              </a:p>
            </p:txBody>
          </p:sp>
        </p:grpSp>
        <p:cxnSp>
          <p:nvCxnSpPr>
            <p:cNvPr id="17" name="直接连接符 16"/>
            <p:cNvCxnSpPr>
              <a:stCxn id="21" idx="2"/>
            </p:cNvCxnSpPr>
            <p:nvPr userDrawn="1"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1754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C07C-F74C-449E-8D55-D76B70AB7A75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05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EEF59-3C24-4F2C-B4C0-4E888BE6C4F6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6668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5" name="矩形 4"/>
          <p:cNvSpPr/>
          <p:nvPr userDrawn="1"/>
        </p:nvSpPr>
        <p:spPr>
          <a:xfrm>
            <a:off x="1857376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6" name="矩形 5"/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7" name="矩形 6"/>
          <p:cNvSpPr/>
          <p:nvPr userDrawn="1"/>
        </p:nvSpPr>
        <p:spPr>
          <a:xfrm>
            <a:off x="1" y="2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2769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4A10DB-70AF-444F-9F4A-553C87110CD3}" type="datetimeFigureOut">
              <a:rPr lang="zh-CN" altLang="en-US"/>
              <a:pPr>
                <a:defRPr/>
              </a:pPr>
              <a:t>2021/4/22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3853AB-8515-40A7-8EBE-6DC200A2F7AB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3894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/>
          </p:cNvPr>
          <p:cNvSpPr/>
          <p:nvPr userDrawn="1"/>
        </p:nvSpPr>
        <p:spPr>
          <a:xfrm>
            <a:off x="0" y="6750050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5" name="矩形 4">
            <a:extLst/>
          </p:cNvPr>
          <p:cNvSpPr/>
          <p:nvPr userDrawn="1"/>
        </p:nvSpPr>
        <p:spPr>
          <a:xfrm>
            <a:off x="1857376" y="6750050"/>
            <a:ext cx="7286625" cy="10795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6" name="矩形 5">
            <a:extLst/>
          </p:cNvPr>
          <p:cNvSpPr/>
          <p:nvPr userDrawn="1"/>
        </p:nvSpPr>
        <p:spPr>
          <a:xfrm>
            <a:off x="0" y="938213"/>
            <a:ext cx="9144000" cy="1079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7" name="矩形 6">
            <a:extLst/>
          </p:cNvPr>
          <p:cNvSpPr/>
          <p:nvPr userDrawn="1"/>
        </p:nvSpPr>
        <p:spPr>
          <a:xfrm>
            <a:off x="1" y="2"/>
            <a:ext cx="214313" cy="917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662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85861"/>
            <a:ext cx="82296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923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585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215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072494" cy="725470"/>
          </a:xfrm>
        </p:spPr>
        <p:txBody>
          <a:bodyPr>
            <a:normAutofit/>
          </a:bodyPr>
          <a:lstStyle>
            <a:lvl1pPr algn="l">
              <a:defRPr sz="2769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日期占位符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90BC5-6B2C-42CD-B8D7-6F4532951411}" type="datetimeFigureOut">
              <a:rPr lang="zh-CN" altLang="en-US"/>
              <a:pPr>
                <a:defRPr/>
              </a:pPr>
              <a:t>2021/4/22</a:t>
            </a:fld>
            <a:endParaRPr lang="zh-CN" altLang="en-US"/>
          </a:p>
        </p:txBody>
      </p:sp>
      <p:sp>
        <p:nvSpPr>
          <p:cNvPr id="9" name="页脚占位符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" name="灯片编号占位符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7FF65-6284-49AE-BAA3-7853546C6DAD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0105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4"/>
          <p:cNvSpPr>
            <a:spLocks noGrp="1"/>
          </p:cNvSpPr>
          <p:nvPr>
            <p:ph type="title" hasCustomPrompt="1"/>
          </p:nvPr>
        </p:nvSpPr>
        <p:spPr>
          <a:xfrm>
            <a:off x="1168978" y="0"/>
            <a:ext cx="7886700" cy="663575"/>
          </a:xfrm>
          <a:prstGeom prst="rect">
            <a:avLst/>
          </a:prstGeom>
        </p:spPr>
        <p:txBody>
          <a:bodyPr anchor="ctr"/>
          <a:lstStyle>
            <a:lvl1pPr>
              <a:defRPr sz="4000" b="1" baseline="0">
                <a:solidFill>
                  <a:srgbClr val="C00000"/>
                </a:solidFill>
              </a:defRPr>
            </a:lvl1pPr>
          </a:lstStyle>
          <a:p>
            <a:r>
              <a:rPr lang="en-US" altLang="zh-CN" dirty="0" smtClean="0"/>
              <a:t>Click here to add text</a:t>
            </a:r>
            <a:endParaRPr lang="zh-CN" altLang="en-US" dirty="0"/>
          </a:p>
        </p:txBody>
      </p:sp>
      <p:grpSp>
        <p:nvGrpSpPr>
          <p:cNvPr id="4" name="组合 3"/>
          <p:cNvGrpSpPr/>
          <p:nvPr userDrawn="1"/>
        </p:nvGrpSpPr>
        <p:grpSpPr>
          <a:xfrm>
            <a:off x="0" y="727354"/>
            <a:ext cx="9144000" cy="110846"/>
            <a:chOff x="0" y="846225"/>
            <a:chExt cx="9144000" cy="110846"/>
          </a:xfrm>
        </p:grpSpPr>
        <p:grpSp>
          <p:nvGrpSpPr>
            <p:cNvPr id="5" name="组合 4"/>
            <p:cNvGrpSpPr/>
            <p:nvPr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9" name="矩形 8"/>
                <p:cNvSpPr/>
                <p:nvPr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1" name="直角三角形 10"/>
                <p:cNvSpPr/>
                <p:nvPr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" name="矩形 7"/>
              <p:cNvSpPr/>
              <p:nvPr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6" name="直接连接符 5"/>
            <p:cNvCxnSpPr>
              <a:stCxn id="11" idx="2"/>
            </p:cNvCxnSpPr>
            <p:nvPr/>
          </p:nvCxnSpPr>
          <p:spPr>
            <a:xfrm flipV="1">
              <a:off x="975360" y="846225"/>
              <a:ext cx="0" cy="11043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9" y="76200"/>
            <a:ext cx="954117" cy="633385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0" y="6553200"/>
            <a:ext cx="8185707" cy="302055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 13"/>
          <p:cNvSpPr/>
          <p:nvPr userDrawn="1"/>
        </p:nvSpPr>
        <p:spPr>
          <a:xfrm>
            <a:off x="8182107" y="6553200"/>
            <a:ext cx="961893" cy="300331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7733650" y="6433914"/>
            <a:ext cx="1347387" cy="4213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600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文本框 19"/>
          <p:cNvSpPr txBox="1"/>
          <p:nvPr userDrawn="1"/>
        </p:nvSpPr>
        <p:spPr>
          <a:xfrm>
            <a:off x="28575" y="6581001"/>
            <a:ext cx="80365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b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低激活温度吸气剂薄膜制备与研究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加速器中心 真空组 </a:t>
            </a:r>
            <a:r>
              <a:rPr lang="en-US" altLang="zh-CN" sz="1200" b="1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zh-CN" altLang="en-US" sz="1200" b="1" baseline="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马永胜</a:t>
            </a:r>
            <a:endParaRPr lang="zh-CN" altLang="en-US" sz="1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直角三角形 16"/>
          <p:cNvSpPr/>
          <p:nvPr userDrawn="1"/>
        </p:nvSpPr>
        <p:spPr>
          <a:xfrm flipV="1">
            <a:off x="8182107" y="6553200"/>
            <a:ext cx="395207" cy="302054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直接连接符 17"/>
          <p:cNvCxnSpPr/>
          <p:nvPr userDrawn="1"/>
        </p:nvCxnSpPr>
        <p:spPr>
          <a:xfrm>
            <a:off x="8583829" y="6433914"/>
            <a:ext cx="0" cy="42134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936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6456" y="22523"/>
            <a:ext cx="7598397" cy="823704"/>
          </a:xfrm>
        </p:spPr>
        <p:txBody>
          <a:bodyPr>
            <a:normAutofit/>
          </a:bodyPr>
          <a:lstStyle>
            <a:lvl1pPr>
              <a:defRPr sz="3323" b="1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7" name="标题 1"/>
          <p:cNvSpPr txBox="1">
            <a:spLocks/>
          </p:cNvSpPr>
          <p:nvPr userDrawn="1"/>
        </p:nvSpPr>
        <p:spPr>
          <a:xfrm>
            <a:off x="1168613" y="108725"/>
            <a:ext cx="7912425" cy="712920"/>
          </a:xfrm>
          <a:prstGeom prst="rect">
            <a:avLst/>
          </a:prstGeom>
        </p:spPr>
        <p:txBody>
          <a:bodyPr vert="horz" lIns="84406" tIns="42203" rIns="84406" bIns="4220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endParaRPr lang="zh-CN" altLang="en-US" sz="4062" dirty="0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" y="108727"/>
            <a:ext cx="954117" cy="633385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6586928"/>
            <a:ext cx="8185707" cy="2683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77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8185709" y="6588019"/>
            <a:ext cx="958291" cy="26723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77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7733651" y="6588019"/>
            <a:ext cx="1347387" cy="267236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477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47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0"/>
          <p:cNvSpPr txBox="1"/>
          <p:nvPr userDrawn="1"/>
        </p:nvSpPr>
        <p:spPr>
          <a:xfrm>
            <a:off x="0" y="6567604"/>
            <a:ext cx="8036560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77" b="1" dirty="0" smtClean="0">
                <a:solidFill>
                  <a:schemeClr val="bg1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CEPC · Vacuum</a:t>
            </a:r>
            <a:r>
              <a:rPr lang="en-US" altLang="zh-CN" sz="1477" b="1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77" b="1" dirty="0" smtClean="0">
                <a:solidFill>
                  <a:schemeClr val="bg1"/>
                </a:solidFill>
              </a:rPr>
              <a:t>IHEP</a:t>
            </a:r>
            <a:r>
              <a:rPr lang="en-US" altLang="zh-CN" sz="1477" b="1" baseline="0" dirty="0" smtClean="0">
                <a:solidFill>
                  <a:schemeClr val="bg1"/>
                </a:solidFill>
              </a:rPr>
              <a:t> / </a:t>
            </a:r>
            <a:r>
              <a:rPr lang="en-US" altLang="zh-CN" sz="1477" b="1" dirty="0" smtClean="0">
                <a:solidFill>
                  <a:schemeClr val="bg1"/>
                </a:solidFill>
              </a:rPr>
              <a:t>Ma Y.S </a:t>
            </a:r>
            <a:endParaRPr lang="zh-CN" altLang="en-US" sz="147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直角三角形 14"/>
          <p:cNvSpPr/>
          <p:nvPr userDrawn="1"/>
        </p:nvSpPr>
        <p:spPr>
          <a:xfrm flipV="1">
            <a:off x="8182108" y="6588019"/>
            <a:ext cx="395207" cy="267236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77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0" y="821645"/>
            <a:ext cx="9144000" cy="135426"/>
            <a:chOff x="0" y="821645"/>
            <a:chExt cx="9144000" cy="135426"/>
          </a:xfrm>
        </p:grpSpPr>
        <p:grpSp>
          <p:nvGrpSpPr>
            <p:cNvPr id="17" name="组合 16"/>
            <p:cNvGrpSpPr/>
            <p:nvPr userDrawn="1"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9" name="组合 18"/>
              <p:cNvGrpSpPr/>
              <p:nvPr userDrawn="1"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21" name="矩形 20"/>
                <p:cNvSpPr/>
                <p:nvPr userDrawn="1"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62"/>
                </a:p>
              </p:txBody>
            </p:sp>
            <p:sp>
              <p:nvSpPr>
                <p:cNvPr id="22" name="直角三角形 21"/>
                <p:cNvSpPr/>
                <p:nvPr userDrawn="1"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62"/>
                </a:p>
              </p:txBody>
            </p:sp>
          </p:grpSp>
          <p:sp>
            <p:nvSpPr>
              <p:cNvPr id="20" name="矩形 19"/>
              <p:cNvSpPr/>
              <p:nvPr userDrawn="1"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62"/>
              </a:p>
            </p:txBody>
          </p:sp>
        </p:grpSp>
        <p:cxnSp>
          <p:nvCxnSpPr>
            <p:cNvPr id="18" name="直接连接符 17"/>
            <p:cNvCxnSpPr/>
            <p:nvPr userDrawn="1"/>
          </p:nvCxnSpPr>
          <p:spPr>
            <a:xfrm flipV="1">
              <a:off x="975360" y="821645"/>
              <a:ext cx="0" cy="13501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直接连接符 22"/>
          <p:cNvCxnSpPr/>
          <p:nvPr userDrawn="1"/>
        </p:nvCxnSpPr>
        <p:spPr>
          <a:xfrm>
            <a:off x="8583829" y="6588019"/>
            <a:ext cx="0" cy="2672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3288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 hasCustomPrompt="1"/>
          </p:nvPr>
        </p:nvSpPr>
        <p:spPr>
          <a:xfrm>
            <a:off x="1168613" y="108725"/>
            <a:ext cx="7912425" cy="712920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altLang="zh-CN" dirty="0" smtClean="0"/>
              <a:t>Click here to add title</a:t>
            </a:r>
            <a:endParaRPr lang="zh-CN" alt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333215" y="2153920"/>
            <a:ext cx="5772945" cy="15951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/>
          <a:lstStyle>
            <a:lvl1pPr marL="211021" indent="-211021">
              <a:spcBef>
                <a:spcPts val="1108"/>
              </a:spcBef>
              <a:buFont typeface="Wingdings" panose="05000000000000000000" pitchFamily="2" charset="2"/>
              <a:buChar char="Ø"/>
              <a:defRPr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33062" indent="-211021">
              <a:spcBef>
                <a:spcPts val="1108"/>
              </a:spcBef>
              <a:buFont typeface="Wingdings" panose="05000000000000000000" pitchFamily="2" charset="2"/>
              <a:buChar char="u"/>
              <a:defRPr baseline="0"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55103" marR="0" indent="-211021" algn="l" defTabSz="844083" rtl="0" eaLnBrk="1" fontAlgn="auto" latinLnBrk="0" hangingPunct="1">
              <a:lnSpc>
                <a:spcPct val="90000"/>
              </a:lnSpc>
              <a:spcBef>
                <a:spcPts val="110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477145" indent="-211021">
              <a:buFont typeface="Wingdings" panose="05000000000000000000" pitchFamily="2" charset="2"/>
              <a:buChar char="l"/>
              <a:defRPr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99186" indent="-211021">
              <a:buFont typeface="Wingdings" panose="05000000000000000000" pitchFamily="2" charset="2"/>
              <a:buChar char="l"/>
              <a:defRPr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marL="1055103" marR="0" lvl="2" indent="-211021" algn="l" defTabSz="844083" rtl="0" eaLnBrk="1" fontAlgn="auto" latinLnBrk="0" hangingPunct="1">
              <a:lnSpc>
                <a:spcPct val="90000"/>
              </a:lnSpc>
              <a:spcBef>
                <a:spcPts val="110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zh-CN" dirty="0" smtClean="0"/>
              <a:t>Click here to add text</a:t>
            </a:r>
            <a:endParaRPr lang="zh-CN" altLang="en-US" dirty="0" smtClean="0"/>
          </a:p>
        </p:txBody>
      </p:sp>
      <p:grpSp>
        <p:nvGrpSpPr>
          <p:cNvPr id="9" name="组合 8"/>
          <p:cNvGrpSpPr/>
          <p:nvPr userDrawn="1"/>
        </p:nvGrpSpPr>
        <p:grpSpPr>
          <a:xfrm>
            <a:off x="0" y="108725"/>
            <a:ext cx="9144000" cy="848346"/>
            <a:chOff x="0" y="108725"/>
            <a:chExt cx="9144000" cy="848346"/>
          </a:xfrm>
        </p:grpSpPr>
        <p:pic>
          <p:nvPicPr>
            <p:cNvPr id="10" name="图片 9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39" y="108725"/>
              <a:ext cx="954117" cy="633385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 userDrawn="1"/>
          </p:nvGrpSpPr>
          <p:grpSpPr>
            <a:xfrm>
              <a:off x="0" y="846225"/>
              <a:ext cx="9144000" cy="110846"/>
              <a:chOff x="0" y="846225"/>
              <a:chExt cx="9144000" cy="110846"/>
            </a:xfrm>
          </p:grpSpPr>
          <p:grpSp>
            <p:nvGrpSpPr>
              <p:cNvPr id="12" name="组合 11"/>
              <p:cNvGrpSpPr/>
              <p:nvPr userDrawn="1"/>
            </p:nvGrpSpPr>
            <p:grpSpPr>
              <a:xfrm>
                <a:off x="875653" y="846225"/>
                <a:ext cx="8268347" cy="110438"/>
                <a:chOff x="875653" y="846225"/>
                <a:chExt cx="8268347" cy="110438"/>
              </a:xfrm>
            </p:grpSpPr>
            <p:sp>
              <p:nvSpPr>
                <p:cNvPr id="14" name="矩形 13"/>
                <p:cNvSpPr/>
                <p:nvPr userDrawn="1"/>
              </p:nvSpPr>
              <p:spPr>
                <a:xfrm>
                  <a:off x="875653" y="846227"/>
                  <a:ext cx="8268347" cy="110436"/>
                </a:xfrm>
                <a:prstGeom prst="rect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62"/>
                </a:p>
              </p:txBody>
            </p:sp>
            <p:sp>
              <p:nvSpPr>
                <p:cNvPr id="15" name="直角三角形 14"/>
                <p:cNvSpPr/>
                <p:nvPr userDrawn="1"/>
              </p:nvSpPr>
              <p:spPr>
                <a:xfrm>
                  <a:off x="975360" y="846225"/>
                  <a:ext cx="137160" cy="110438"/>
                </a:xfrm>
                <a:prstGeom prst="rtTriangle">
                  <a:avLst/>
                </a:prstGeom>
                <a:solidFill>
                  <a:srgbClr val="00009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62"/>
                </a:p>
              </p:txBody>
            </p:sp>
          </p:grpSp>
          <p:sp>
            <p:nvSpPr>
              <p:cNvPr id="13" name="矩形 12"/>
              <p:cNvSpPr/>
              <p:nvPr userDrawn="1"/>
            </p:nvSpPr>
            <p:spPr>
              <a:xfrm>
                <a:off x="0" y="846226"/>
                <a:ext cx="975360" cy="110845"/>
              </a:xfrm>
              <a:prstGeom prst="rect">
                <a:avLst/>
              </a:prstGeom>
              <a:solidFill>
                <a:srgbClr val="0000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62"/>
              </a:p>
            </p:txBody>
          </p:sp>
        </p:grpSp>
      </p:grpSp>
      <p:sp>
        <p:nvSpPr>
          <p:cNvPr id="16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333216" y="1137460"/>
            <a:ext cx="8613095" cy="881034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>
            <a:normAutofit/>
          </a:bodyPr>
          <a:lstStyle>
            <a:lvl1pPr marL="0" indent="0">
              <a:buNone/>
              <a:defRPr sz="2954" baseline="0">
                <a:solidFill>
                  <a:srgbClr val="000099"/>
                </a:solidFill>
                <a:latin typeface="+mn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altLang="zh-CN" dirty="0" smtClean="0"/>
              <a:t>Click here to add text</a:t>
            </a:r>
            <a:endParaRPr lang="zh-CN" altLang="en-US" dirty="0" smtClean="0"/>
          </a:p>
        </p:txBody>
      </p:sp>
      <p:sp>
        <p:nvSpPr>
          <p:cNvPr id="17" name="Content Placeholder 2"/>
          <p:cNvSpPr>
            <a:spLocks noGrp="1"/>
          </p:cNvSpPr>
          <p:nvPr>
            <p:ph idx="15" hasCustomPrompt="1"/>
          </p:nvPr>
        </p:nvSpPr>
        <p:spPr>
          <a:xfrm>
            <a:off x="333215" y="3835033"/>
            <a:ext cx="5772945" cy="15951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txBody>
          <a:bodyPr/>
          <a:lstStyle>
            <a:lvl1pPr marL="211021" indent="-211021">
              <a:spcBef>
                <a:spcPts val="1108"/>
              </a:spcBef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33062" indent="-211021">
              <a:spcBef>
                <a:spcPts val="1108"/>
              </a:spcBef>
              <a:buFont typeface="Wingdings" panose="05000000000000000000" pitchFamily="2" charset="2"/>
              <a:buChar char="u"/>
              <a:defRPr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055103" marR="0" indent="-211021" algn="l" defTabSz="844083" rtl="0" eaLnBrk="1" fontAlgn="auto" latinLnBrk="0" hangingPunct="1">
              <a:lnSpc>
                <a:spcPct val="90000"/>
              </a:lnSpc>
              <a:spcBef>
                <a:spcPts val="110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477145" indent="-211021">
              <a:buFont typeface="Wingdings" panose="05000000000000000000" pitchFamily="2" charset="2"/>
              <a:buChar char="l"/>
              <a:defRPr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899186" indent="-211021">
              <a:buFont typeface="Wingdings" panose="05000000000000000000" pitchFamily="2" charset="2"/>
              <a:buChar char="l"/>
              <a:defRPr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lvl="1"/>
            <a:r>
              <a:rPr lang="en-US" altLang="zh-CN" dirty="0" smtClean="0"/>
              <a:t>Click here to add text</a:t>
            </a:r>
            <a:endParaRPr lang="zh-CN" altLang="en-US" dirty="0" smtClean="0"/>
          </a:p>
          <a:p>
            <a:pPr marL="1055103" marR="0" lvl="2" indent="-211021" algn="l" defTabSz="844083" rtl="0" eaLnBrk="1" fontAlgn="auto" latinLnBrk="0" hangingPunct="1">
              <a:lnSpc>
                <a:spcPct val="90000"/>
              </a:lnSpc>
              <a:spcBef>
                <a:spcPts val="1108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en-US" altLang="zh-CN" dirty="0" smtClean="0"/>
              <a:t>Click here to add text</a:t>
            </a:r>
            <a:endParaRPr lang="zh-CN" altLang="en-US" dirty="0" smtClean="0"/>
          </a:p>
        </p:txBody>
      </p:sp>
      <p:cxnSp>
        <p:nvCxnSpPr>
          <p:cNvPr id="18" name="直接连接符 17"/>
          <p:cNvCxnSpPr>
            <a:endCxn id="15" idx="0"/>
          </p:cNvCxnSpPr>
          <p:nvPr userDrawn="1"/>
        </p:nvCxnSpPr>
        <p:spPr>
          <a:xfrm flipV="1">
            <a:off x="975360" y="846225"/>
            <a:ext cx="0" cy="11043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图表占位符 18"/>
          <p:cNvSpPr>
            <a:spLocks noGrp="1"/>
          </p:cNvSpPr>
          <p:nvPr>
            <p:ph type="chart" sz="quarter" idx="18" hasCustomPrompt="1"/>
          </p:nvPr>
        </p:nvSpPr>
        <p:spPr>
          <a:xfrm>
            <a:off x="6268721" y="2153921"/>
            <a:ext cx="2676843" cy="15951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 smtClean="0"/>
              <a:t>chart</a:t>
            </a:r>
            <a:endParaRPr lang="zh-CN" altLang="en-US" dirty="0"/>
          </a:p>
        </p:txBody>
      </p:sp>
      <p:sp>
        <p:nvSpPr>
          <p:cNvPr id="20" name="图片占位符 34"/>
          <p:cNvSpPr>
            <a:spLocks noGrp="1"/>
          </p:cNvSpPr>
          <p:nvPr>
            <p:ph type="pic" sz="quarter" idx="19" hasCustomPrompt="1"/>
          </p:nvPr>
        </p:nvSpPr>
        <p:spPr>
          <a:xfrm>
            <a:off x="6268721" y="3835034"/>
            <a:ext cx="2676843" cy="15951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 dirty="0" smtClean="0"/>
              <a:t>graph</a:t>
            </a:r>
            <a:endParaRPr lang="zh-CN" altLang="en-US" dirty="0"/>
          </a:p>
        </p:txBody>
      </p:sp>
      <p:sp>
        <p:nvSpPr>
          <p:cNvPr id="21" name="矩形 20"/>
          <p:cNvSpPr/>
          <p:nvPr userDrawn="1"/>
        </p:nvSpPr>
        <p:spPr>
          <a:xfrm>
            <a:off x="1" y="6586928"/>
            <a:ext cx="8185707" cy="268329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77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矩形 21"/>
          <p:cNvSpPr/>
          <p:nvPr userDrawn="1"/>
        </p:nvSpPr>
        <p:spPr>
          <a:xfrm>
            <a:off x="8185709" y="6588019"/>
            <a:ext cx="958291" cy="267236"/>
          </a:xfrm>
          <a:prstGeom prst="rect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77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7733651" y="6588019"/>
            <a:ext cx="1347387" cy="267236"/>
          </a:xfrm>
          <a:prstGeom prst="rect">
            <a:avLst/>
          </a:prstGeom>
        </p:spPr>
        <p:txBody>
          <a:bodyPr vert="horz" lIns="84406" tIns="42203" rIns="84406" bIns="42203" rtlCol="0" anchor="ctr"/>
          <a:lstStyle>
            <a:defPPr>
              <a:defRPr lang="zh-CN"/>
            </a:defPPr>
            <a:lvl1pPr marL="0" algn="r" defTabSz="914400" rtl="0" eaLnBrk="1" latinLnBrk="0" hangingPunct="1">
              <a:defRPr lang="zh-CN" altLang="en-US" sz="2000" kern="1200" smtClean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771D156-31C7-4A0D-88C3-08F7D3EE48DA}" type="slidenum">
              <a:rPr lang="en-US" altLang="zh-CN" sz="1477" b="1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‹#›</a:t>
            </a:fld>
            <a:endParaRPr lang="zh-CN" altLang="en-US" sz="1477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44"/>
          <p:cNvSpPr txBox="1"/>
          <p:nvPr userDrawn="1"/>
        </p:nvSpPr>
        <p:spPr>
          <a:xfrm>
            <a:off x="0" y="6567604"/>
            <a:ext cx="8036560" cy="31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44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77" b="1" dirty="0" smtClean="0">
                <a:solidFill>
                  <a:schemeClr val="bg1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CEPC · Vacuum</a:t>
            </a:r>
            <a:r>
              <a:rPr lang="en-US" altLang="zh-CN" sz="1477" b="1" baseline="0" dirty="0" smtClean="0">
                <a:solidFill>
                  <a:schemeClr val="bg1"/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 </a:t>
            </a:r>
            <a:r>
              <a:rPr lang="en-US" altLang="zh-CN" sz="1477" b="1" dirty="0" smtClean="0">
                <a:solidFill>
                  <a:schemeClr val="bg1"/>
                </a:solidFill>
              </a:rPr>
              <a:t>IHEP</a:t>
            </a:r>
            <a:r>
              <a:rPr lang="en-US" altLang="zh-CN" sz="1477" b="1" baseline="0" dirty="0" smtClean="0">
                <a:solidFill>
                  <a:schemeClr val="bg1"/>
                </a:solidFill>
              </a:rPr>
              <a:t> / </a:t>
            </a:r>
            <a:r>
              <a:rPr lang="en-US" altLang="zh-CN" sz="1477" b="1" dirty="0" smtClean="0">
                <a:solidFill>
                  <a:schemeClr val="bg1"/>
                </a:solidFill>
              </a:rPr>
              <a:t>Ma Y.S </a:t>
            </a:r>
            <a:endParaRPr lang="zh-CN" altLang="en-US" sz="1477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直角三角形 24"/>
          <p:cNvSpPr/>
          <p:nvPr userDrawn="1"/>
        </p:nvSpPr>
        <p:spPr>
          <a:xfrm flipV="1">
            <a:off x="8182108" y="6588019"/>
            <a:ext cx="395207" cy="267236"/>
          </a:xfrm>
          <a:prstGeom prst="rtTriangle">
            <a:avLst/>
          </a:prstGeom>
          <a:solidFill>
            <a:srgbClr val="0000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77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直接连接符 25"/>
          <p:cNvCxnSpPr/>
          <p:nvPr userDrawn="1"/>
        </p:nvCxnSpPr>
        <p:spPr>
          <a:xfrm>
            <a:off x="8583829" y="6588019"/>
            <a:ext cx="0" cy="2672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542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0F859C-7E02-439F-A42C-3D25E9EA2232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672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CCBED-41D6-43A9-9EBB-66ABBD4099AA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01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A5B4D-25AA-49E5-93B6-DE88ADBC914C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520260"/>
            <a:ext cx="2133600" cy="365125"/>
          </a:xfrm>
        </p:spPr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030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EBBC-64CA-4E4B-AB9A-F6F022CBF868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717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02CB1-F81B-49F8-9A6F-81DF9FEF8F45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113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F7C8A-B03D-46FE-85EC-9A19527A6D4F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3063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78332A-F4CA-4F62-900C-CC98942D2B2C}" type="datetime1">
              <a:rPr lang="zh-CN" altLang="en-US" smtClean="0"/>
              <a:t>2021/4/22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E3715F-5FF4-4582-8B0E-DAF705522D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994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 ftr="0" dt="0"/>
  <p:txStyles>
    <p:titleStyle>
      <a:lvl1pPr algn="ctr" defTabSz="844083" rtl="0" eaLnBrk="1" latinLnBrk="0" hangingPunct="1">
        <a:spcBef>
          <a:spcPct val="0"/>
        </a:spcBef>
        <a:buNone/>
        <a:defRPr sz="406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6531" indent="-316531" algn="l" defTabSz="844083" rtl="0" eaLnBrk="1" latinLnBrk="0" hangingPunct="1">
        <a:spcBef>
          <a:spcPct val="20000"/>
        </a:spcBef>
        <a:buFont typeface="Arial" pitchFamily="34" charset="0"/>
        <a:buChar char="•"/>
        <a:defRPr sz="2954" kern="1200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defTabSz="844083" rtl="0" eaLnBrk="1" latinLnBrk="0" hangingPunct="1">
        <a:spcBef>
          <a:spcPct val="20000"/>
        </a:spcBef>
        <a:buFont typeface="Arial" pitchFamily="34" charset="0"/>
        <a:buChar char="–"/>
        <a:defRPr sz="2585" kern="1200">
          <a:solidFill>
            <a:schemeClr val="tx1"/>
          </a:solidFill>
          <a:latin typeface="+mn-lt"/>
          <a:ea typeface="+mn-ea"/>
          <a:cs typeface="+mn-cs"/>
        </a:defRPr>
      </a:lvl2pPr>
      <a:lvl3pPr marL="1055103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2215" kern="1200">
          <a:solidFill>
            <a:schemeClr val="tx1"/>
          </a:solidFill>
          <a:latin typeface="+mn-lt"/>
          <a:ea typeface="+mn-ea"/>
          <a:cs typeface="+mn-cs"/>
        </a:defRPr>
      </a:lvl3pPr>
      <a:lvl4pPr marL="1477145" indent="-211021" algn="l" defTabSz="844083" rtl="0" eaLnBrk="1" latinLnBrk="0" hangingPunct="1">
        <a:spcBef>
          <a:spcPct val="20000"/>
        </a:spcBef>
        <a:buFont typeface="Arial" pitchFamily="34" charset="0"/>
        <a:buChar char="–"/>
        <a:defRPr sz="1846" kern="1200">
          <a:solidFill>
            <a:schemeClr val="tx1"/>
          </a:solidFill>
          <a:latin typeface="+mn-lt"/>
          <a:ea typeface="+mn-ea"/>
          <a:cs typeface="+mn-cs"/>
        </a:defRPr>
      </a:lvl4pPr>
      <a:lvl5pPr marL="1899186" indent="-211021" algn="l" defTabSz="844083" rtl="0" eaLnBrk="1" latinLnBrk="0" hangingPunct="1">
        <a:spcBef>
          <a:spcPct val="20000"/>
        </a:spcBef>
        <a:buFont typeface="Arial" pitchFamily="34" charset="0"/>
        <a:buChar char="»"/>
        <a:defRPr sz="1846" kern="1200">
          <a:solidFill>
            <a:schemeClr val="tx1"/>
          </a:solidFill>
          <a:latin typeface="+mn-lt"/>
          <a:ea typeface="+mn-ea"/>
          <a:cs typeface="+mn-cs"/>
        </a:defRPr>
      </a:lvl5pPr>
      <a:lvl6pPr marL="2321227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7pPr>
      <a:lvl8pPr marL="3165310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8pPr>
      <a:lvl9pPr marL="3587351" indent="-211021" algn="l" defTabSz="844083" rtl="0" eaLnBrk="1" latinLnBrk="0" hangingPunct="1">
        <a:spcBef>
          <a:spcPct val="20000"/>
        </a:spcBef>
        <a:buFont typeface="Arial" pitchFamily="34" charset="0"/>
        <a:buChar char="•"/>
        <a:defRPr sz="184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e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>
              <a:spcBef>
                <a:spcPts val="1350"/>
              </a:spcBef>
            </a:pPr>
            <a:r>
              <a:rPr lang="en-US" altLang="zh-CN" sz="2700" b="1" dirty="0" smtClean="0"/>
              <a:t>R&amp;D Progress </a:t>
            </a:r>
            <a:r>
              <a:rPr lang="en-US" altLang="zh-CN" sz="2700" b="1" dirty="0"/>
              <a:t>of CEPC vacuum system</a:t>
            </a:r>
            <a:r>
              <a:rPr lang="en-US" altLang="zh-CN" sz="2700" b="1" dirty="0">
                <a:solidFill>
                  <a:srgbClr val="FF0000"/>
                </a:solidFill>
              </a:rPr>
              <a:t/>
            </a:r>
            <a:br>
              <a:rPr lang="en-US" altLang="zh-CN" sz="2700" b="1" dirty="0">
                <a:solidFill>
                  <a:srgbClr val="FF0000"/>
                </a:solidFill>
              </a:rPr>
            </a:br>
            <a:endParaRPr lang="zh-CN" altLang="en-US" sz="2700" b="1" dirty="0">
              <a:solidFill>
                <a:srgbClr val="FF0000"/>
              </a:solidFill>
            </a:endParaRPr>
          </a:p>
        </p:txBody>
      </p:sp>
      <p:sp>
        <p:nvSpPr>
          <p:cNvPr id="5" name="副标题 4"/>
          <p:cNvSpPr>
            <a:spLocks noGrp="1"/>
          </p:cNvSpPr>
          <p:nvPr>
            <p:ph type="subTitle" idx="1"/>
          </p:nvPr>
        </p:nvSpPr>
        <p:spPr>
          <a:xfrm>
            <a:off x="2951820" y="4239090"/>
            <a:ext cx="5200650" cy="1314450"/>
          </a:xfrm>
        </p:spPr>
        <p:txBody>
          <a:bodyPr>
            <a:normAutofit/>
          </a:bodyPr>
          <a:lstStyle/>
          <a:p>
            <a:r>
              <a:rPr lang="en-US" altLang="zh-CN" sz="1350" dirty="0" smtClean="0"/>
              <a:t>4/22/2021</a:t>
            </a:r>
            <a:endParaRPr lang="zh-CN" altLang="en-US" sz="1350" dirty="0"/>
          </a:p>
          <a:p>
            <a:endParaRPr lang="zh-CN" altLang="en-US" sz="135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77EA53-4DB1-4D95-B40D-C748397C9D0C}" type="slidenum">
              <a:rPr lang="zh-CN" altLang="en-US" smtClean="0"/>
              <a:t>1</a:t>
            </a:fld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032830" y="3394823"/>
            <a:ext cx="307834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50" b="1" dirty="0"/>
              <a:t>Ma </a:t>
            </a:r>
            <a:r>
              <a:rPr lang="en-US" altLang="zh-CN" sz="1350" b="1" dirty="0" err="1"/>
              <a:t>Yongsheng</a:t>
            </a:r>
            <a:r>
              <a:rPr lang="en-US" altLang="zh-CN" sz="1350" b="1" dirty="0"/>
              <a:t>, </a:t>
            </a:r>
            <a:r>
              <a:rPr lang="en-US" altLang="zh-CN" sz="1350" dirty="0"/>
              <a:t>Dong </a:t>
            </a:r>
            <a:r>
              <a:rPr lang="en-US" altLang="zh-CN" sz="1350" dirty="0" err="1"/>
              <a:t>Haiyi</a:t>
            </a:r>
            <a:r>
              <a:rPr lang="en-US" altLang="zh-CN" sz="1350" dirty="0"/>
              <a:t>, Huang Tao, Wang </a:t>
            </a:r>
            <a:r>
              <a:rPr lang="en-US" altLang="zh-CN" sz="1350" dirty="0" err="1"/>
              <a:t>Pengcheng</a:t>
            </a:r>
            <a:r>
              <a:rPr lang="en-US" altLang="zh-CN" sz="1350" dirty="0"/>
              <a:t>, Liu </a:t>
            </a:r>
            <a:r>
              <a:rPr lang="en-US" altLang="zh-CN" sz="1350" dirty="0" err="1"/>
              <a:t>Jiaming</a:t>
            </a:r>
            <a:endParaRPr lang="en-US" altLang="zh-CN" sz="1350" dirty="0"/>
          </a:p>
        </p:txBody>
      </p:sp>
    </p:spTree>
    <p:extLst>
      <p:ext uri="{BB962C8B-B14F-4D97-AF65-F5344CB8AC3E}">
        <p14:creationId xmlns:p14="http://schemas.microsoft.com/office/powerpoint/2010/main" val="138121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/>
          </p:cNvSpPr>
          <p:nvPr>
            <p:ph type="title"/>
          </p:nvPr>
        </p:nvSpPr>
        <p:spPr/>
        <p:txBody>
          <a:bodyPr vert="horz" wrap="square" lIns="77913" tIns="38957" rIns="77913" bIns="38957" rtlCol="0" anchor="ctr">
            <a:normAutofit/>
          </a:bodyPr>
          <a:lstStyle/>
          <a:p>
            <a:pPr eaLnBrk="1" hangingPunct="1"/>
            <a:r>
              <a:rPr lang="en-US" dirty="0">
                <a:sym typeface="+mn-ea"/>
              </a:rPr>
              <a:t>Progress  R&amp;D of Cu vacuum chamber</a:t>
            </a:r>
          </a:p>
        </p:txBody>
      </p:sp>
      <p:sp>
        <p:nvSpPr>
          <p:cNvPr id="19460" name="Rectangle 3"/>
          <p:cNvSpPr>
            <a:spLocks noGrp="1"/>
          </p:cNvSpPr>
          <p:nvPr>
            <p:ph idx="4294967295"/>
          </p:nvPr>
        </p:nvSpPr>
        <p:spPr>
          <a:xfrm>
            <a:off x="162074" y="1308853"/>
            <a:ext cx="8801552" cy="3950677"/>
          </a:xfrm>
        </p:spPr>
        <p:txBody>
          <a:bodyPr vert="horz" wrap="square" lIns="77913" tIns="38957" rIns="77913" bIns="38957" rtlCol="0" anchor="t">
            <a:noAutofit/>
          </a:bodyPr>
          <a:lstStyle/>
          <a:p>
            <a:pPr algn="just"/>
            <a:r>
              <a:rPr lang="en-US" altLang="zh-CN" sz="1662" b="1" dirty="0">
                <a:latin typeface="Arial" panose="020B0604020202020204" pitchFamily="34" charset="0"/>
                <a:sym typeface="+mn-ea"/>
              </a:rPr>
              <a:t>Cu beam pipe and water cooling channel are extruded respectively, and brazed together. </a:t>
            </a:r>
          </a:p>
          <a:p>
            <a:pPr algn="just"/>
            <a:r>
              <a:rPr lang="en-US" altLang="zh-CN" sz="1662" b="1" dirty="0">
                <a:latin typeface="Arial" panose="020B0604020202020204" pitchFamily="34" charset="0"/>
                <a:sym typeface="+mn-ea"/>
              </a:rPr>
              <a:t>Stainless steel material is used for flanges, and there is a rotatable flange at an end of vacuum chamber. </a:t>
            </a:r>
            <a:endParaRPr lang="en-US" altLang="zh-CN" sz="1662" b="1" dirty="0">
              <a:latin typeface="Arial" panose="020B0604020202020204" pitchFamily="34" charset="0"/>
            </a:endParaRPr>
          </a:p>
          <a:p>
            <a:pPr algn="just"/>
            <a:r>
              <a:rPr lang="en-US" altLang="zh-CN" sz="1662" b="1" dirty="0">
                <a:latin typeface="Arial" panose="020B0604020202020204" pitchFamily="34" charset="0"/>
                <a:sym typeface="+mn-ea"/>
              </a:rPr>
              <a:t>The flanges and beam pipe are welded by high temperature brazing solder, and low temperature brazing solder are used between the beam pipe and water cooling channel as a 6 m long high temperature vacuum furnace is difficult to be found.</a:t>
            </a:r>
            <a:endParaRPr lang="zh-CN" altLang="en-US" sz="1662" b="1" dirty="0">
              <a:latin typeface="Arial" panose="020B0604020202020204" pitchFamily="34" charset="0"/>
            </a:endParaRPr>
          </a:p>
          <a:p>
            <a:pPr algn="just"/>
            <a:endParaRPr lang="zh-CN" altLang="en-US" sz="1662" b="1" dirty="0"/>
          </a:p>
        </p:txBody>
      </p:sp>
      <p:pic>
        <p:nvPicPr>
          <p:cNvPr id="10254" name="图片 16" descr="0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1940" y="3538586"/>
            <a:ext cx="3974665" cy="266312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5" name="组合 4"/>
          <p:cNvGrpSpPr/>
          <p:nvPr/>
        </p:nvGrpSpPr>
        <p:grpSpPr>
          <a:xfrm>
            <a:off x="242199" y="4359565"/>
            <a:ext cx="4336952" cy="1379942"/>
            <a:chOff x="4554189" y="1661967"/>
            <a:chExt cx="4698365" cy="1494937"/>
          </a:xfrm>
        </p:grpSpPr>
        <p:pic>
          <p:nvPicPr>
            <p:cNvPr id="2" name="图片 3" descr="06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54189" y="1821473"/>
              <a:ext cx="1714500" cy="100818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等于号 6"/>
            <p:cNvSpPr/>
            <p:nvPr/>
          </p:nvSpPr>
          <p:spPr bwMode="auto">
            <a:xfrm>
              <a:off x="6268690" y="2143858"/>
              <a:ext cx="465993" cy="266700"/>
            </a:xfrm>
            <a:prstGeom prst="mathEqual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93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加号 9"/>
            <p:cNvSpPr/>
            <p:nvPr/>
          </p:nvSpPr>
          <p:spPr bwMode="auto">
            <a:xfrm>
              <a:off x="7847571" y="2107162"/>
              <a:ext cx="332642" cy="316190"/>
            </a:xfrm>
            <a:prstGeom prst="mathPlus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193" b="1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1" name="TextBox 8"/>
            <p:cNvSpPr txBox="1"/>
            <p:nvPr/>
          </p:nvSpPr>
          <p:spPr>
            <a:xfrm>
              <a:off x="4793815" y="2829661"/>
              <a:ext cx="1676014" cy="327243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363" dirty="0">
                  <a:latin typeface="Arial" panose="020B0604020202020204" pitchFamily="34" charset="0"/>
                </a:rPr>
                <a:t>Vacuum chamber</a:t>
              </a:r>
              <a:endParaRPr lang="zh-CN" altLang="en-US" sz="1363" dirty="0">
                <a:latin typeface="Arial" panose="020B0604020202020204" pitchFamily="34" charset="0"/>
              </a:endParaRPr>
            </a:p>
          </p:txBody>
        </p:sp>
        <p:sp>
          <p:nvSpPr>
            <p:cNvPr id="12" name="TextBox 9"/>
            <p:cNvSpPr txBox="1"/>
            <p:nvPr/>
          </p:nvSpPr>
          <p:spPr>
            <a:xfrm>
              <a:off x="6588552" y="2795877"/>
              <a:ext cx="1271529" cy="327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363" dirty="0">
                  <a:latin typeface="Arial" panose="020B0604020202020204" pitchFamily="34" charset="0"/>
                </a:rPr>
                <a:t>Beam pipe +</a:t>
              </a:r>
              <a:endParaRPr lang="zh-CN" altLang="en-US" sz="1363" dirty="0">
                <a:latin typeface="Arial" panose="020B0604020202020204" pitchFamily="34" charset="0"/>
              </a:endParaRPr>
            </a:p>
          </p:txBody>
        </p:sp>
        <p:sp>
          <p:nvSpPr>
            <p:cNvPr id="13" name="TextBox 10"/>
            <p:cNvSpPr txBox="1"/>
            <p:nvPr/>
          </p:nvSpPr>
          <p:spPr>
            <a:xfrm>
              <a:off x="7689278" y="2795877"/>
              <a:ext cx="1563276" cy="32724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lstStyle/>
            <a:p>
              <a:r>
                <a:rPr lang="en-US" altLang="zh-CN" sz="1363" dirty="0">
                  <a:latin typeface="Arial" panose="020B0604020202020204" pitchFamily="34" charset="0"/>
                </a:rPr>
                <a:t>Cooling channel</a:t>
              </a:r>
              <a:endParaRPr lang="zh-CN" altLang="en-US" sz="1363" dirty="0">
                <a:latin typeface="Arial" panose="020B0604020202020204" pitchFamily="34" charset="0"/>
              </a:endParaRP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2018" y="1672822"/>
              <a:ext cx="1045553" cy="110626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07712" y="1661967"/>
              <a:ext cx="830558" cy="1106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8627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0B9DC5-C20B-4934-B196-63FE6E165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 and Al vacuum chamber </a:t>
            </a:r>
            <a:r>
              <a:rPr kumimoji="1" lang="en-US" altLang="zh-CN" sz="2700" dirty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prototypes</a:t>
            </a:r>
            <a:endParaRPr kumimoji="1" lang="zh-CN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584A759-CA27-43A1-AEBB-968BC24BC88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39552" y="1298401"/>
            <a:ext cx="8004133" cy="2237039"/>
          </a:xfrm>
        </p:spPr>
        <p:txBody>
          <a:bodyPr>
            <a:noAutofit/>
          </a:bodyPr>
          <a:lstStyle/>
          <a:p>
            <a:pPr algn="just"/>
            <a:r>
              <a:rPr lang="en-US" altLang="zh-CN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6 m long simple vacuum furnace is  fabricated, which is used to weld the water cooling channels of Cu chambers through low temperature brazing solder.</a:t>
            </a:r>
          </a:p>
          <a:p>
            <a:pPr algn="just"/>
            <a:r>
              <a:rPr lang="en-US" altLang="zh-CN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welding seams are checked by wire-electrode cutting. The welding joints are smooth and have good contacting.</a:t>
            </a:r>
          </a:p>
          <a:p>
            <a:pPr algn="just"/>
            <a:r>
              <a:rPr lang="en-US" altLang="zh-CN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prototypes of copper &amp; aluminum vacuum chambers with a length of 6 m have been fabricated and tested, which meet the engineering requirements. 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B10A225-282F-4FF3-8335-E57838D56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32" t="54048"/>
          <a:stretch>
            <a:fillRect/>
          </a:stretch>
        </p:blipFill>
        <p:spPr bwMode="auto">
          <a:xfrm>
            <a:off x="2779846" y="5007994"/>
            <a:ext cx="2153556" cy="941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1583959D-9534-4388-8185-7A996E988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457" y="3429000"/>
            <a:ext cx="1611880" cy="281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64188C44-A82E-47DB-88D7-CD4E8ED58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4" r="22480"/>
          <a:stretch/>
        </p:blipFill>
        <p:spPr bwMode="auto">
          <a:xfrm flipH="1">
            <a:off x="4958640" y="3429000"/>
            <a:ext cx="1440160" cy="281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7F93CF5C-AFA4-4CE1-8287-4A4E2F9D1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0382" y="3429000"/>
            <a:ext cx="2113859" cy="281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id="{2AF820F8-3EF7-49A5-A945-62F4EC0F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06984" y="5101969"/>
            <a:ext cx="1523947" cy="114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9846" y="3429000"/>
            <a:ext cx="2108237" cy="151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14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3"/>
          <p:cNvSpPr txBox="1">
            <a:spLocks noChangeArrowheads="1"/>
          </p:cNvSpPr>
          <p:nvPr/>
        </p:nvSpPr>
        <p:spPr bwMode="auto">
          <a:xfrm>
            <a:off x="807475" y="307592"/>
            <a:ext cx="7879373" cy="54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65125" indent="-255588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GB" altLang="zh-CN" sz="2954" dirty="0">
                <a:latin typeface="Arial Black" panose="020B0A04020102020204" pitchFamily="34" charset="0"/>
              </a:rPr>
              <a:t>NEG coating </a:t>
            </a:r>
            <a:endParaRPr lang="zh-CN" altLang="en-US" sz="2769" b="1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/>
          </p:nvPr>
        </p:nvGraphicFramePr>
        <p:xfrm>
          <a:off x="4620610" y="1464142"/>
          <a:ext cx="4072053" cy="2336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6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54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631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700" b="1" kern="10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Coating</a:t>
                      </a:r>
                      <a:r>
                        <a:rPr lang="en-US" altLang="zh-CN" sz="1700" b="1" kern="100" baseline="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parameter</a:t>
                      </a:r>
                      <a:endParaRPr lang="zh-CN" sz="17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/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700" b="1" kern="10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value</a:t>
                      </a:r>
                      <a:endParaRPr lang="zh-CN" sz="1700" b="1" kern="1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560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Magnetic(G)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631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Substrate</a:t>
                      </a:r>
                      <a:r>
                        <a:rPr lang="en-US" altLang="zh-CN" sz="1100" b="0" kern="100" baseline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Temperature</a:t>
                      </a:r>
                      <a:r>
                        <a:rPr lang="en-US" altLang="zh-CN" sz="1100" b="0" kern="100" baseline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（℃）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631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Vacuum</a:t>
                      </a:r>
                      <a:r>
                        <a:rPr lang="en-US" altLang="zh-CN" sz="1100" b="0" kern="100" baseline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of coating 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Pa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266700" algn="ctr" defTabSz="914400" rtl="0" eaLnBrk="1" fontAlgn="auto" latinLnBrk="0" hangingPunct="1">
                        <a:lnSpc>
                          <a:spcPts val="23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</a:t>
                      </a:r>
                      <a:endParaRPr lang="zh-CN" altLang="en-US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631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Discharge</a:t>
                      </a:r>
                      <a:r>
                        <a:rPr lang="en-US" altLang="zh-CN" sz="1100" b="0" kern="100" baseline="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current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A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0.4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631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Discharge voltage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V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300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631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GB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Deposition time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631"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GB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Geometric diameter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（</a:t>
                      </a: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mm</a:t>
                      </a:r>
                      <a:r>
                        <a:rPr lang="zh-CN" altLang="en-US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）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266700" algn="ctr">
                        <a:lnSpc>
                          <a:spcPts val="2300"/>
                        </a:lnSpc>
                        <a:spcAft>
                          <a:spcPts val="600"/>
                        </a:spcAft>
                      </a:pPr>
                      <a:r>
                        <a:rPr lang="en-US" altLang="zh-CN" sz="1100" b="0" kern="100" dirty="0" smtClean="0">
                          <a:solidFill>
                            <a:schemeClr val="tx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56×75×1500</a:t>
                      </a:r>
                      <a:endParaRPr lang="zh-CN" sz="1100" b="0" kern="100" dirty="0">
                        <a:solidFill>
                          <a:schemeClr val="tx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298" marR="63298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4" name="对象 2"/>
          <p:cNvGraphicFramePr>
            <a:graphicFrameLocks noChangeAspect="1"/>
          </p:cNvGraphicFramePr>
          <p:nvPr>
            <p:extLst/>
          </p:nvPr>
        </p:nvGraphicFramePr>
        <p:xfrm>
          <a:off x="4573464" y="3948010"/>
          <a:ext cx="4570536" cy="23312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Visio" r:id="rId3" imgW="6220927" imgH="3244948" progId="Visio.Drawing.11">
                  <p:embed/>
                </p:oleObj>
              </mc:Choice>
              <mc:Fallback>
                <p:oleObj name="Visio" r:id="rId3" imgW="6220927" imgH="3244948" progId="Visio.Drawing.11">
                  <p:embed/>
                  <p:pic>
                    <p:nvPicPr>
                      <p:cNvPr id="4" name="对象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3464" y="3948010"/>
                        <a:ext cx="4570536" cy="23312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04" y="4293097"/>
            <a:ext cx="3963593" cy="151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thinkpad\Documents\Tencent Files\413996731\Image\C2C\ZVH]9RDG$HS2{FTZQ]NV8CO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8" t="21215" r="14037" b="23078"/>
          <a:stretch/>
        </p:blipFill>
        <p:spPr bwMode="auto">
          <a:xfrm>
            <a:off x="413304" y="3202741"/>
            <a:ext cx="3963593" cy="647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180976" y="1599142"/>
            <a:ext cx="4572000" cy="859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243492" indent="-243492">
              <a:buFont typeface="Arial" pitchFamily="34" charset="0"/>
              <a:buChar char="•"/>
            </a:pPr>
            <a:r>
              <a:rPr lang="en-US" altLang="zh-CN" sz="1662" b="1" dirty="0">
                <a:latin typeface="Arial" panose="020B0604020202020204" pitchFamily="34" charset="0"/>
                <a:cs typeface="Arial" panose="020B0604020202020204" pitchFamily="34" charset="0"/>
              </a:rPr>
              <a:t>1.5m long vacuum pipe have been coated to explore the coating parameter at geometrical shape of 56×75. </a:t>
            </a:r>
          </a:p>
        </p:txBody>
      </p:sp>
      <p:sp>
        <p:nvSpPr>
          <p:cNvPr id="8" name="矩形 7"/>
          <p:cNvSpPr/>
          <p:nvPr/>
        </p:nvSpPr>
        <p:spPr>
          <a:xfrm>
            <a:off x="413304" y="2659747"/>
            <a:ext cx="2422458" cy="2911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92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NEG No. CF100-1500-0001</a:t>
            </a:r>
            <a:endParaRPr lang="zh-CN" altLang="en-US" sz="1292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/>
          <a:srcRect t="15385" r="13468"/>
          <a:stretch/>
        </p:blipFill>
        <p:spPr>
          <a:xfrm>
            <a:off x="2027135" y="4971023"/>
            <a:ext cx="735930" cy="8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89775"/>
      </p:ext>
    </p:extLst>
  </p:cSld>
  <p:clrMapOvr>
    <a:masterClrMapping/>
  </p:clrMapOvr>
  <p:transition advTm="3214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0"/>
          <a:stretch/>
        </p:blipFill>
        <p:spPr bwMode="auto">
          <a:xfrm>
            <a:off x="3686980" y="3709758"/>
            <a:ext cx="2791251" cy="2112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zh-CN" sz="2585" dirty="0">
                <a:latin typeface="Arial Black" panose="020B0A04020102020204" pitchFamily="34" charset="0"/>
              </a:rPr>
              <a:t>Ultimate vacuum test of NEG coating </a:t>
            </a:r>
            <a:r>
              <a:rPr lang="en-US" altLang="zh-CN" sz="2585" dirty="0">
                <a:latin typeface="Arial Black" panose="020B0A04020102020204" pitchFamily="34" charset="0"/>
              </a:rPr>
              <a:t>pipe</a:t>
            </a:r>
            <a:endParaRPr lang="zh-CN" altLang="en-US" sz="2585" dirty="0">
              <a:latin typeface="Arial Black" panose="020B0A040201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91091" y="5823817"/>
            <a:ext cx="1642907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662" b="1" dirty="0"/>
              <a:t>Before coating</a:t>
            </a:r>
            <a:endParaRPr lang="zh-CN" altLang="en-US" sz="1662" b="1" dirty="0">
              <a:solidFill>
                <a:srgbClr val="FF0000"/>
              </a:solidFill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5" b="10485"/>
          <a:stretch/>
        </p:blipFill>
        <p:spPr bwMode="auto">
          <a:xfrm>
            <a:off x="2133998" y="3705426"/>
            <a:ext cx="1765687" cy="211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6" r="13492"/>
          <a:stretch/>
        </p:blipFill>
        <p:spPr bwMode="auto">
          <a:xfrm>
            <a:off x="277925" y="3709760"/>
            <a:ext cx="1877442" cy="2112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4208373" y="5823817"/>
            <a:ext cx="1491842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662" b="1" dirty="0"/>
              <a:t>After coating</a:t>
            </a:r>
            <a:endParaRPr lang="zh-CN" altLang="en-US" sz="1662" b="1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411674" y="5817547"/>
            <a:ext cx="1120998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1662" b="1" dirty="0"/>
              <a:t>2 targets </a:t>
            </a:r>
            <a:endParaRPr lang="zh-CN" altLang="en-US" sz="1662" b="1" dirty="0">
              <a:solidFill>
                <a:srgbClr val="FF0000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42" r="78056" b="20101"/>
          <a:stretch/>
        </p:blipFill>
        <p:spPr bwMode="auto">
          <a:xfrm>
            <a:off x="6499599" y="1799032"/>
            <a:ext cx="2326412" cy="402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6699006" y="5872652"/>
            <a:ext cx="230614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CN" sz="1662" dirty="0"/>
              <a:t>Ultimate vacuum testing</a:t>
            </a:r>
          </a:p>
        </p:txBody>
      </p:sp>
      <p:sp>
        <p:nvSpPr>
          <p:cNvPr id="4" name="矩形 3"/>
          <p:cNvSpPr/>
          <p:nvPr/>
        </p:nvSpPr>
        <p:spPr>
          <a:xfrm>
            <a:off x="370812" y="1567870"/>
            <a:ext cx="4536054" cy="105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6" indent="-263776">
              <a:lnSpc>
                <a:spcPts val="2123"/>
              </a:lnSpc>
              <a:spcAft>
                <a:spcPts val="554"/>
              </a:spcAft>
              <a:buFont typeface="Wingdings" panose="05000000000000000000" pitchFamily="2" charset="2"/>
              <a:buChar char="n"/>
            </a:pPr>
            <a:r>
              <a:rPr lang="en-US" altLang="zh-CN" sz="1846" kern="100" dirty="0">
                <a:latin typeface="Arial Black" panose="020B0A040201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56×75×1500 NEG coating pipe:</a:t>
            </a:r>
          </a:p>
          <a:p>
            <a:pPr marL="263776" indent="-263776">
              <a:lnSpc>
                <a:spcPts val="2123"/>
              </a:lnSpc>
              <a:spcAft>
                <a:spcPts val="554"/>
              </a:spcAft>
              <a:buFont typeface="Wingdings" panose="05000000000000000000" pitchFamily="2" charset="2"/>
              <a:buChar char="ü"/>
            </a:pPr>
            <a:r>
              <a:rPr lang="en-US" altLang="zh-CN" sz="1846" kern="1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1846" kern="1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180</a:t>
            </a:r>
            <a:r>
              <a:rPr lang="zh-CN" altLang="en-US" sz="1846" kern="1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℃</a:t>
            </a:r>
            <a:r>
              <a:rPr lang="en-US" altLang="zh-CN" sz="1846" kern="1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/24h activation  </a:t>
            </a:r>
            <a:r>
              <a:rPr lang="en-US" altLang="zh-CN" sz="1846" kern="1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4.5×10</a:t>
            </a:r>
            <a:r>
              <a:rPr lang="en-US" altLang="zh-CN" sz="1846" kern="1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-10</a:t>
            </a:r>
            <a:r>
              <a:rPr lang="en-US" altLang="zh-CN" sz="1846" kern="1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1846" kern="1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Torr</a:t>
            </a:r>
            <a:endParaRPr lang="zh-CN" altLang="zh-CN" sz="1846" kern="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marL="263776" indent="-263776">
              <a:lnSpc>
                <a:spcPts val="2123"/>
              </a:lnSpc>
              <a:spcAft>
                <a:spcPts val="554"/>
              </a:spcAft>
              <a:buFont typeface="Wingdings" panose="05000000000000000000" pitchFamily="2" charset="2"/>
              <a:buChar char="ü"/>
            </a:pPr>
            <a:r>
              <a:rPr lang="en-US" altLang="zh-CN" sz="1846" kern="1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200</a:t>
            </a:r>
            <a:r>
              <a:rPr lang="zh-CN" altLang="en-US" sz="1846" kern="1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℃</a:t>
            </a:r>
            <a:r>
              <a:rPr lang="en-US" altLang="zh-CN" sz="1846" kern="1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/24h activation  </a:t>
            </a:r>
            <a:r>
              <a:rPr lang="en-US" altLang="zh-CN" sz="1846" kern="1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2.5×10</a:t>
            </a:r>
            <a:r>
              <a:rPr lang="en-US" altLang="zh-CN" sz="1846" kern="100" baseline="30000" dirty="0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-10</a:t>
            </a:r>
            <a:r>
              <a:rPr lang="en-US" altLang="zh-CN" sz="1846" kern="1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US" altLang="zh-CN" sz="1846" kern="100" dirty="0" err="1" smtClean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Torr</a:t>
            </a:r>
            <a:endParaRPr lang="zh-CN" altLang="zh-CN" sz="1846" kern="1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2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9" y="5101048"/>
            <a:ext cx="1232297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图片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8" t="-414" r="25514" b="327"/>
          <a:stretch>
            <a:fillRect/>
          </a:stretch>
        </p:blipFill>
        <p:spPr bwMode="auto">
          <a:xfrm>
            <a:off x="6369701" y="2251577"/>
            <a:ext cx="176559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>
            <a:extLst/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/>
              <a:t>6 m </a:t>
            </a:r>
            <a:r>
              <a:rPr lang="en-US" altLang="zh-CN" dirty="0"/>
              <a:t>vacuum pipe NEG coating </a:t>
            </a:r>
            <a:r>
              <a:rPr lang="en-US" altLang="zh-CN" dirty="0" smtClean="0"/>
              <a:t> </a:t>
            </a:r>
            <a:endParaRPr lang="zh-CN" altLang="en-US" dirty="0"/>
          </a:p>
        </p:txBody>
      </p:sp>
      <p:pic>
        <p:nvPicPr>
          <p:cNvPr id="4102" name="图片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684" y="2270281"/>
            <a:ext cx="2025001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图片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9713" y="5101048"/>
            <a:ext cx="1800225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图片 1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5" t="5846" r="27396" b="18481"/>
          <a:stretch>
            <a:fillRect/>
          </a:stretch>
        </p:blipFill>
        <p:spPr bwMode="auto">
          <a:xfrm>
            <a:off x="6058991" y="5089140"/>
            <a:ext cx="810815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图片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1" t="-89" r="19020" b="-900"/>
          <a:stretch>
            <a:fillRect/>
          </a:stretch>
        </p:blipFill>
        <p:spPr bwMode="auto">
          <a:xfrm>
            <a:off x="1403648" y="5101046"/>
            <a:ext cx="1026318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图片 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4726" y="5101048"/>
            <a:ext cx="1800225" cy="135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图片 6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0"/>
          <a:stretch/>
        </p:blipFill>
        <p:spPr bwMode="auto">
          <a:xfrm>
            <a:off x="1403648" y="2276872"/>
            <a:ext cx="2564384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>
            <a:extLst/>
          </p:cNvPr>
          <p:cNvSpPr txBox="1"/>
          <p:nvPr/>
        </p:nvSpPr>
        <p:spPr>
          <a:xfrm>
            <a:off x="1115616" y="1171982"/>
            <a:ext cx="74776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000" dirty="0"/>
              <a:t>6 m vacuum </a:t>
            </a:r>
            <a:r>
              <a:rPr lang="en-US" altLang="zh-CN" sz="2000" dirty="0" smtClean="0"/>
              <a:t>pipe have been installed on the coating setup carefully, and there are two cathodes in  it to uniform the thickness of film.</a:t>
            </a:r>
            <a:endParaRPr lang="zh-CN" altLang="en-US" b="1" dirty="0">
              <a:solidFill>
                <a:srgbClr val="FF0000"/>
              </a:solidFill>
              <a:highlight>
                <a:srgbClr val="C0C0C0"/>
              </a:highlight>
            </a:endParaRPr>
          </a:p>
        </p:txBody>
      </p:sp>
      <p:sp>
        <p:nvSpPr>
          <p:cNvPr id="16" name="文本框 15">
            <a:extLst/>
          </p:cNvPr>
          <p:cNvSpPr txBox="1"/>
          <p:nvPr/>
        </p:nvSpPr>
        <p:spPr>
          <a:xfrm>
            <a:off x="6300991" y="2218751"/>
            <a:ext cx="877163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350" b="1" dirty="0">
                <a:solidFill>
                  <a:srgbClr val="FF0000"/>
                </a:solidFill>
                <a:highlight>
                  <a:srgbClr val="C0C0C0"/>
                </a:highlight>
              </a:rPr>
              <a:t>视窗位置</a:t>
            </a:r>
          </a:p>
        </p:txBody>
      </p:sp>
      <p:sp>
        <p:nvSpPr>
          <p:cNvPr id="17" name="文本框 16">
            <a:extLst/>
          </p:cNvPr>
          <p:cNvSpPr txBox="1"/>
          <p:nvPr/>
        </p:nvSpPr>
        <p:spPr>
          <a:xfrm>
            <a:off x="2110578" y="5946339"/>
            <a:ext cx="1396536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350" b="1" dirty="0">
                <a:solidFill>
                  <a:srgbClr val="FF0000"/>
                </a:solidFill>
                <a:highlight>
                  <a:srgbClr val="C0C0C0"/>
                </a:highlight>
              </a:rPr>
              <a:t>调节波纹管优化</a:t>
            </a:r>
          </a:p>
        </p:txBody>
      </p:sp>
      <p:sp>
        <p:nvSpPr>
          <p:cNvPr id="18" name="文本框 17">
            <a:extLst/>
          </p:cNvPr>
          <p:cNvSpPr txBox="1"/>
          <p:nvPr/>
        </p:nvSpPr>
        <p:spPr>
          <a:xfrm>
            <a:off x="4534503" y="5631878"/>
            <a:ext cx="1050288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1350" b="1" dirty="0" smtClean="0">
                <a:solidFill>
                  <a:srgbClr val="FF0000"/>
                </a:solidFill>
                <a:highlight>
                  <a:srgbClr val="C0C0C0"/>
                </a:highlight>
              </a:rPr>
              <a:t>无支撑</a:t>
            </a:r>
            <a:r>
              <a:rPr lang="zh-CN" altLang="en-US" sz="1350" b="1" dirty="0">
                <a:solidFill>
                  <a:srgbClr val="FF0000"/>
                </a:solidFill>
                <a:highlight>
                  <a:srgbClr val="C0C0C0"/>
                </a:highlight>
              </a:rPr>
              <a:t>丝靶</a:t>
            </a:r>
          </a:p>
        </p:txBody>
      </p:sp>
      <p:sp>
        <p:nvSpPr>
          <p:cNvPr id="19" name="文本框 16">
            <a:extLst/>
          </p:cNvPr>
          <p:cNvSpPr txBox="1"/>
          <p:nvPr/>
        </p:nvSpPr>
        <p:spPr>
          <a:xfrm>
            <a:off x="6052875" y="5929425"/>
            <a:ext cx="877163" cy="30008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>
              <a:defRPr/>
            </a:pPr>
            <a:r>
              <a:rPr lang="zh-CN" altLang="en-US" sz="1350" b="1" dirty="0">
                <a:solidFill>
                  <a:srgbClr val="FF0000"/>
                </a:solidFill>
                <a:highlight>
                  <a:srgbClr val="C0C0C0"/>
                </a:highlight>
              </a:rPr>
              <a:t>陶瓷支撑</a:t>
            </a:r>
          </a:p>
        </p:txBody>
      </p:sp>
    </p:spTree>
    <p:extLst>
      <p:ext uri="{BB962C8B-B14F-4D97-AF65-F5344CB8AC3E}">
        <p14:creationId xmlns:p14="http://schemas.microsoft.com/office/powerpoint/2010/main" val="297545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1" t="37200" b="30040"/>
          <a:stretch/>
        </p:blipFill>
        <p:spPr bwMode="auto">
          <a:xfrm>
            <a:off x="650120" y="2360488"/>
            <a:ext cx="6446624" cy="1196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8400" b="20201"/>
          <a:stretch/>
        </p:blipFill>
        <p:spPr bwMode="auto">
          <a:xfrm>
            <a:off x="631583" y="4027221"/>
            <a:ext cx="6547594" cy="2259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384458" y="1315563"/>
            <a:ext cx="7112175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6" indent="-263776">
              <a:buFont typeface="Wingdings" panose="05000000000000000000" pitchFamily="2" charset="2"/>
              <a:buChar char="n"/>
            </a:pPr>
            <a:r>
              <a:rPr lang="en-US" altLang="zh-CN" sz="1662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Cathodes and vacuum pipes fabricated for NEG coating </a:t>
            </a:r>
            <a:endParaRPr lang="zh-CN" altLang="en-US" sz="1662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28353" y="1688019"/>
            <a:ext cx="7993559" cy="603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buFont typeface="Wingdings" panose="05000000000000000000" pitchFamily="2" charset="2"/>
              <a:buChar char="ü"/>
            </a:pPr>
            <a:r>
              <a:rPr lang="en-US" altLang="zh-CN" sz="1662" dirty="0"/>
              <a:t>It is very difficult to made a 6 m long cathode. </a:t>
            </a:r>
            <a:r>
              <a:rPr lang="en-US" altLang="zh-CN" sz="1662" dirty="0" smtClean="0"/>
              <a:t>The cathode </a:t>
            </a:r>
            <a:r>
              <a:rPr lang="en-US" altLang="zh-CN" sz="1662" dirty="0"/>
              <a:t>were </a:t>
            </a:r>
            <a:r>
              <a:rPr lang="en-US" altLang="zh-CN" sz="1662" dirty="0" smtClean="0"/>
              <a:t>twisted </a:t>
            </a:r>
            <a:r>
              <a:rPr lang="en-US" altLang="zh-CN" sz="1662" dirty="0"/>
              <a:t>by </a:t>
            </a:r>
            <a:r>
              <a:rPr lang="en-US" altLang="zh-CN" sz="1662" dirty="0" smtClean="0"/>
              <a:t>3 wires of </a:t>
            </a:r>
            <a:r>
              <a:rPr lang="en-US" altLang="zh-CN" sz="1662" dirty="0"/>
              <a:t>1mm</a:t>
            </a:r>
            <a:r>
              <a:rPr lang="zh-CN" altLang="en-US" sz="1662" dirty="0"/>
              <a:t> </a:t>
            </a:r>
            <a:r>
              <a:rPr lang="en-US" altLang="zh-CN" sz="1662" dirty="0" err="1"/>
              <a:t>Ti</a:t>
            </a:r>
            <a:r>
              <a:rPr lang="en-US" altLang="zh-CN" sz="1662" dirty="0"/>
              <a:t>, </a:t>
            </a:r>
            <a:r>
              <a:rPr lang="en-US" altLang="zh-CN" sz="1662" dirty="0" err="1"/>
              <a:t>Zr</a:t>
            </a:r>
            <a:r>
              <a:rPr lang="en-US" altLang="zh-CN" sz="1662" dirty="0"/>
              <a:t> ,V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57663" y="3632787"/>
            <a:ext cx="7864249" cy="348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3776" indent="-263776">
              <a:buFont typeface="Wingdings" panose="05000000000000000000" pitchFamily="2" charset="2"/>
              <a:buChar char="ü"/>
            </a:pPr>
            <a:r>
              <a:rPr lang="en-US" altLang="zh-CN" sz="1662" dirty="0"/>
              <a:t>Vacuum pipes will be degreasing, etching, passivation</a:t>
            </a:r>
            <a:endParaRPr lang="zh-CN" altLang="en-US" sz="1662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Preparation for NEG coating of 6 m pipe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48700819"/>
      </p:ext>
    </p:extLst>
  </p:cSld>
  <p:clrMapOvr>
    <a:masterClrMapping/>
  </p:clrMapOvr>
  <p:transition advTm="3214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F57D0970-3A18-4543-A447-26F38F396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652" y="1773402"/>
            <a:ext cx="2297274" cy="172295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t="8400" b="20201"/>
          <a:stretch/>
        </p:blipFill>
        <p:spPr bwMode="auto">
          <a:xfrm>
            <a:off x="1296507" y="4424134"/>
            <a:ext cx="3687643" cy="1272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089241" y="1170386"/>
            <a:ext cx="57786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8" indent="-214318">
              <a:buFont typeface="Wingdings" panose="05000000000000000000" pitchFamily="2" charset="2"/>
              <a:buChar char="n"/>
            </a:pP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Vacuum pipes fabricated for NEG coating 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90267" y="3927765"/>
            <a:ext cx="63897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8" indent="-214318">
              <a:buFont typeface="Wingdings" panose="05000000000000000000" pitchFamily="2" charset="2"/>
              <a:buChar char="ü"/>
            </a:pPr>
            <a:r>
              <a:rPr lang="en-US" altLang="zh-CN" sz="1600" dirty="0"/>
              <a:t>Vacuum pipes will be degreasing,  </a:t>
            </a:r>
            <a:endParaRPr lang="zh-CN" altLang="en-US" sz="1600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67" y="1750910"/>
            <a:ext cx="1286514" cy="17153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7" t="22110" r="13814" b="2080"/>
          <a:stretch/>
        </p:blipFill>
        <p:spPr>
          <a:xfrm>
            <a:off x="2902433" y="1750909"/>
            <a:ext cx="1389746" cy="17116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704901" y="3462590"/>
            <a:ext cx="704167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/>
              <a:t>etching</a:t>
            </a:r>
            <a:endParaRPr lang="zh-CN" altLang="en-US" sz="1350" dirty="0"/>
          </a:p>
        </p:txBody>
      </p:sp>
      <p:sp>
        <p:nvSpPr>
          <p:cNvPr id="6" name="矩形 5"/>
          <p:cNvSpPr/>
          <p:nvPr/>
        </p:nvSpPr>
        <p:spPr>
          <a:xfrm>
            <a:off x="3174143" y="3488199"/>
            <a:ext cx="972382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350" dirty="0"/>
              <a:t>passivation</a:t>
            </a:r>
            <a:endParaRPr lang="zh-CN" altLang="en-US" sz="1350" dirty="0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8785" y="3775027"/>
            <a:ext cx="2800556" cy="2143902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504385" y="1750910"/>
            <a:ext cx="1855848" cy="1755966"/>
            <a:chOff x="4998816" y="1603478"/>
            <a:chExt cx="1872209" cy="1961543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7AECEF82-B880-4050-80AB-BA3024479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615"/>
            <a:stretch/>
          </p:blipFill>
          <p:spPr>
            <a:xfrm>
              <a:off x="4998817" y="1628604"/>
              <a:ext cx="1872208" cy="1936417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4998816" y="1849769"/>
              <a:ext cx="758846" cy="335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350" dirty="0"/>
                <a:t>5 um</a:t>
              </a:r>
              <a:endParaRPr lang="zh-CN" altLang="en-US" sz="1350" dirty="0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998818" y="1603478"/>
              <a:ext cx="755329" cy="33521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endParaRPr lang="zh-CN" altLang="en-US" sz="1350" dirty="0"/>
            </a:p>
          </p:txBody>
        </p:sp>
        <p:cxnSp>
          <p:nvCxnSpPr>
            <p:cNvPr id="12" name="直接连接符 11"/>
            <p:cNvCxnSpPr/>
            <p:nvPr/>
          </p:nvCxnSpPr>
          <p:spPr>
            <a:xfrm>
              <a:off x="5127142" y="1685022"/>
              <a:ext cx="454201" cy="0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5112061" y="5719114"/>
            <a:ext cx="332926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50" dirty="0"/>
              <a:t>The content of oxygen decreases as depth of Cu surface</a:t>
            </a:r>
            <a:endParaRPr lang="zh-CN" altLang="en-US" sz="1050" dirty="0"/>
          </a:p>
        </p:txBody>
      </p:sp>
      <p:sp>
        <p:nvSpPr>
          <p:cNvPr id="26" name="标题 2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2400" dirty="0">
                <a:latin typeface="微软雅黑" panose="020B0503020204020204" pitchFamily="34" charset="-122"/>
              </a:rPr>
              <a:t>Preparation of Cu substrate for NEG </a:t>
            </a:r>
            <a:r>
              <a:rPr lang="en-US" altLang="zh-CN" sz="2400" dirty="0" smtClean="0">
                <a:latin typeface="微软雅黑" panose="020B0503020204020204" pitchFamily="34" charset="-122"/>
              </a:rPr>
              <a:t>coating</a:t>
            </a: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47269188"/>
      </p:ext>
    </p:extLst>
  </p:cSld>
  <p:clrMapOvr>
    <a:masterClrMapping/>
  </p:clrMapOvr>
  <p:transition advTm="3214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/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dirty="0" smtClean="0"/>
              <a:t>Pumping speed test setup in </a:t>
            </a:r>
            <a:r>
              <a:rPr lang="en-US" altLang="zh-CN" dirty="0"/>
              <a:t>D</a:t>
            </a:r>
            <a:r>
              <a:rPr lang="en-US" altLang="zh-CN" dirty="0" smtClean="0"/>
              <a:t>ongguan</a:t>
            </a:r>
            <a:endParaRPr lang="zh-CN" altLang="en-US" dirty="0"/>
          </a:p>
        </p:txBody>
      </p:sp>
      <p:pic>
        <p:nvPicPr>
          <p:cNvPr id="5123" name="图片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0" b="25224"/>
          <a:stretch>
            <a:fillRect/>
          </a:stretch>
        </p:blipFill>
        <p:spPr bwMode="auto">
          <a:xfrm>
            <a:off x="1318117" y="2060848"/>
            <a:ext cx="4154091" cy="16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文本框 8"/>
          <p:cNvSpPr txBox="1">
            <a:spLocks noChangeArrowheads="1"/>
          </p:cNvSpPr>
          <p:nvPr/>
        </p:nvSpPr>
        <p:spPr bwMode="auto">
          <a:xfrm>
            <a:off x="5003102" y="2153714"/>
            <a:ext cx="36420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350" b="1">
                <a:solidFill>
                  <a:srgbClr val="FF0000"/>
                </a:solidFill>
              </a:rPr>
              <a:t>P1</a:t>
            </a:r>
            <a:endParaRPr lang="zh-CN" altLang="en-US" sz="1350" b="1">
              <a:solidFill>
                <a:srgbClr val="FF0000"/>
              </a:solidFill>
            </a:endParaRPr>
          </a:p>
        </p:txBody>
      </p:sp>
      <p:sp>
        <p:nvSpPr>
          <p:cNvPr id="5125" name="文本框 12"/>
          <p:cNvSpPr txBox="1">
            <a:spLocks noChangeArrowheads="1"/>
          </p:cNvSpPr>
          <p:nvPr/>
        </p:nvSpPr>
        <p:spPr bwMode="auto">
          <a:xfrm>
            <a:off x="3067146" y="2212055"/>
            <a:ext cx="33694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350" b="1">
                <a:solidFill>
                  <a:srgbClr val="FF0000"/>
                </a:solidFill>
              </a:rPr>
              <a:t>P2</a:t>
            </a:r>
            <a:endParaRPr lang="zh-CN" altLang="en-US" sz="1350" b="1">
              <a:solidFill>
                <a:srgbClr val="FF0000"/>
              </a:solidFill>
            </a:endParaRPr>
          </a:p>
        </p:txBody>
      </p:sp>
      <p:sp>
        <p:nvSpPr>
          <p:cNvPr id="5126" name="文本框 13"/>
          <p:cNvSpPr txBox="1">
            <a:spLocks noChangeArrowheads="1"/>
          </p:cNvSpPr>
          <p:nvPr/>
        </p:nvSpPr>
        <p:spPr bwMode="auto">
          <a:xfrm>
            <a:off x="2590895" y="2306116"/>
            <a:ext cx="364202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350" b="1">
                <a:solidFill>
                  <a:srgbClr val="FF0000"/>
                </a:solidFill>
              </a:rPr>
              <a:t>P3</a:t>
            </a:r>
            <a:endParaRPr lang="zh-CN" altLang="en-US" sz="1350" b="1">
              <a:solidFill>
                <a:srgbClr val="FF0000"/>
              </a:solidFill>
            </a:endParaRPr>
          </a:p>
        </p:txBody>
      </p:sp>
      <p:sp>
        <p:nvSpPr>
          <p:cNvPr id="5127" name="文本框 12"/>
          <p:cNvSpPr txBox="1">
            <a:spLocks noChangeArrowheads="1"/>
          </p:cNvSpPr>
          <p:nvPr/>
        </p:nvSpPr>
        <p:spPr bwMode="auto">
          <a:xfrm>
            <a:off x="3175491" y="1991791"/>
            <a:ext cx="6727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350" b="1">
                <a:solidFill>
                  <a:srgbClr val="FF0000"/>
                </a:solidFill>
              </a:rPr>
              <a:t>RGA2</a:t>
            </a:r>
            <a:endParaRPr lang="zh-CN" altLang="en-US" sz="1350" b="1">
              <a:solidFill>
                <a:srgbClr val="FF0000"/>
              </a:solidFill>
            </a:endParaRPr>
          </a:p>
        </p:txBody>
      </p:sp>
      <p:sp>
        <p:nvSpPr>
          <p:cNvPr id="5128" name="文本框 12"/>
          <p:cNvSpPr txBox="1">
            <a:spLocks noChangeArrowheads="1"/>
          </p:cNvSpPr>
          <p:nvPr/>
        </p:nvSpPr>
        <p:spPr bwMode="auto">
          <a:xfrm>
            <a:off x="4694729" y="1985836"/>
            <a:ext cx="67270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350" b="1">
                <a:solidFill>
                  <a:srgbClr val="FF0000"/>
                </a:solidFill>
              </a:rPr>
              <a:t>RGA1</a:t>
            </a:r>
            <a:endParaRPr lang="zh-CN" altLang="en-US" sz="1350" b="1">
              <a:solidFill>
                <a:srgbClr val="FF0000"/>
              </a:solidFill>
            </a:endParaRPr>
          </a:p>
        </p:txBody>
      </p:sp>
      <p:sp>
        <p:nvSpPr>
          <p:cNvPr id="5129" name="文本框 13"/>
          <p:cNvSpPr txBox="1">
            <a:spLocks noChangeArrowheads="1"/>
          </p:cNvSpPr>
          <p:nvPr/>
        </p:nvSpPr>
        <p:spPr bwMode="auto">
          <a:xfrm>
            <a:off x="2182511" y="3018110"/>
            <a:ext cx="511679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1350" b="1">
                <a:solidFill>
                  <a:srgbClr val="FF0000"/>
                </a:solidFill>
              </a:rPr>
              <a:t>TMP</a:t>
            </a:r>
            <a:endParaRPr lang="zh-CN" altLang="en-US" sz="1350" b="1">
              <a:solidFill>
                <a:srgbClr val="FF0000"/>
              </a:solidFill>
            </a:endParaRPr>
          </a:p>
        </p:txBody>
      </p:sp>
      <p:sp>
        <p:nvSpPr>
          <p:cNvPr id="5130" name="椭圆 4"/>
          <p:cNvSpPr>
            <a:spLocks noChangeArrowheads="1"/>
          </p:cNvSpPr>
          <p:nvPr/>
        </p:nvSpPr>
        <p:spPr bwMode="auto">
          <a:xfrm>
            <a:off x="2933796" y="2714499"/>
            <a:ext cx="80962" cy="80962"/>
          </a:xfrm>
          <a:prstGeom prst="ellipse">
            <a:avLst/>
          </a:prstGeom>
          <a:solidFill>
            <a:srgbClr val="FF0000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5131" name="文本框 12"/>
          <p:cNvSpPr txBox="1">
            <a:spLocks noChangeArrowheads="1"/>
          </p:cNvSpPr>
          <p:nvPr/>
        </p:nvSpPr>
        <p:spPr bwMode="auto">
          <a:xfrm>
            <a:off x="3014758" y="2621630"/>
            <a:ext cx="89058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350" b="1">
                <a:solidFill>
                  <a:srgbClr val="FF0000"/>
                </a:solidFill>
              </a:rPr>
              <a:t>小孔</a:t>
            </a:r>
            <a:r>
              <a:rPr lang="en-US" altLang="zh-CN" sz="1350" b="1">
                <a:solidFill>
                  <a:srgbClr val="FF0000"/>
                </a:solidFill>
              </a:rPr>
              <a:t>4mm</a:t>
            </a:r>
            <a:endParaRPr lang="zh-CN" altLang="en-US" sz="1350" b="1">
              <a:solidFill>
                <a:srgbClr val="FF0000"/>
              </a:solidFill>
            </a:endParaRPr>
          </a:p>
        </p:txBody>
      </p:sp>
      <p:sp>
        <p:nvSpPr>
          <p:cNvPr id="5132" name="文本框 13"/>
          <p:cNvSpPr txBox="1">
            <a:spLocks noChangeArrowheads="1"/>
          </p:cNvSpPr>
          <p:nvPr/>
        </p:nvSpPr>
        <p:spPr bwMode="auto">
          <a:xfrm>
            <a:off x="1306704" y="2504949"/>
            <a:ext cx="392415" cy="60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350" b="1">
                <a:solidFill>
                  <a:srgbClr val="FF0000"/>
                </a:solidFill>
              </a:rPr>
              <a:t>氢气罐</a:t>
            </a:r>
          </a:p>
        </p:txBody>
      </p:sp>
      <p:pic>
        <p:nvPicPr>
          <p:cNvPr id="5133" name="图片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557" y="2060848"/>
            <a:ext cx="2159794" cy="162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/>
          <p:cNvSpPr/>
          <p:nvPr/>
        </p:nvSpPr>
        <p:spPr>
          <a:xfrm>
            <a:off x="770293" y="4093200"/>
            <a:ext cx="7848871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</a:rPr>
              <a:t>Rent one house from an 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enterprise near Dongguan, which can use </a:t>
            </a: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</a:rPr>
              <a:t>H</a:t>
            </a:r>
            <a:r>
              <a:rPr lang="en-US" altLang="zh-CN" baseline="-25000" dirty="0" smtClean="0">
                <a:solidFill>
                  <a:srgbClr val="333333"/>
                </a:solidFill>
                <a:latin typeface="Arial" panose="020B0604020202020204" pitchFamily="34" charset="0"/>
              </a:rPr>
              <a:t>2</a:t>
            </a: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and </a:t>
            </a: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</a:rPr>
              <a:t>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</a:rPr>
              <a:t>Facility of pumping speed test have been finished</a:t>
            </a:r>
            <a:endParaRPr lang="en-US" altLang="zh-CN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Currently, </a:t>
            </a: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</a:rPr>
              <a:t>some tests 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have been </a:t>
            </a:r>
            <a:r>
              <a:rPr lang="en-US" altLang="zh-CN" dirty="0" smtClean="0">
                <a:solidFill>
                  <a:srgbClr val="333333"/>
                </a:solidFill>
                <a:latin typeface="Arial" panose="020B0604020202020204" pitchFamily="34" charset="0"/>
              </a:rPr>
              <a:t>carried out, </a:t>
            </a:r>
            <a:r>
              <a:rPr lang="en-US" altLang="zh-CN" dirty="0">
                <a:solidFill>
                  <a:srgbClr val="333333"/>
                </a:solidFill>
                <a:latin typeface="Arial" panose="020B0604020202020204" pitchFamily="34" charset="0"/>
              </a:rPr>
              <a:t>and the platform hardware and test process need to be further optimized</a:t>
            </a:r>
            <a:endParaRPr lang="en-US" altLang="zh-CN" b="0" i="0" dirty="0">
              <a:solidFill>
                <a:srgbClr val="333333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73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Pumping speed test of NEG coating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ABB7FF65-6284-49AE-BAA3-7853546C6DAD}" type="slidenum">
              <a:rPr lang="zh-CN" altLang="en-US" smtClean="0"/>
              <a:pPr/>
              <a:t>18</a:t>
            </a:fld>
            <a:endParaRPr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13" y="2409703"/>
            <a:ext cx="2724150" cy="36290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5400000">
            <a:off x="1144489" y="3955105"/>
            <a:ext cx="3410687" cy="300082"/>
          </a:xfrm>
          <a:prstGeom prst="rect">
            <a:avLst/>
          </a:prstGeom>
          <a:noFill/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zh-CN" altLang="en-US" sz="1350"/>
          </a:p>
        </p:txBody>
      </p:sp>
      <p:sp>
        <p:nvSpPr>
          <p:cNvPr id="2" name="矩形 1"/>
          <p:cNvSpPr/>
          <p:nvPr/>
        </p:nvSpPr>
        <p:spPr>
          <a:xfrm>
            <a:off x="971600" y="1583720"/>
            <a:ext cx="7328945" cy="348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62" dirty="0"/>
              <a:t>Pumping speed test of 2 meters long CEPC Cu pipe of NEG coating in Beijing</a:t>
            </a:r>
            <a:endParaRPr lang="zh-CN" altLang="en-US" sz="1662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604130"/>
            <a:ext cx="4232601" cy="324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zh-CN" b="0" dirty="0"/>
              <a:t>Next step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95536" y="1556792"/>
            <a:ext cx="856895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The prototypes of RF shielding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bellows leakage and ultra vacuum will be tested.</a:t>
            </a:r>
            <a:endParaRPr lang="en-US" altLang="zh-CN" sz="240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6m long vacuum chambers will be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coated and coating parameters need to be optimized, and ultra vacuum will be tested.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Arial" panose="020B0604020202020204" pitchFamily="34" charset="0"/>
                <a:cs typeface="Arial" panose="020B0604020202020204" pitchFamily="34" charset="0"/>
              </a:rPr>
              <a:t>Surface treatment of copper </a:t>
            </a:r>
            <a:r>
              <a:rPr lang="en-US" altLang="zh-CN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vacuum chambers need to be done and optimized.</a:t>
            </a: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en-US" altLang="zh-C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endParaRPr lang="zh-CN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465410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b="1" dirty="0" smtClean="0"/>
              <a:t>Contents</a:t>
            </a:r>
            <a:endParaRPr lang="zh-CN" altLang="en-US" b="1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67544" y="1772816"/>
            <a:ext cx="7662862" cy="363061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RF shielding bellows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R&amp;D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vacuum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NEG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coating inside of vacuum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chambers</a:t>
            </a:r>
          </a:p>
          <a:p>
            <a:pPr>
              <a:buFont typeface="Wingdings" panose="05000000000000000000" pitchFamily="2" charset="2"/>
              <a:buChar char="u"/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  <a:p>
            <a:pPr>
              <a:buFont typeface="Wingdings" panose="05000000000000000000" pitchFamily="2" charset="2"/>
              <a:buChar char="u"/>
            </a:pP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3610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85750" indent="-285750">
              <a:lnSpc>
                <a:spcPct val="150000"/>
              </a:lnSpc>
            </a:pPr>
            <a:r>
              <a:rPr lang="zh-CN" altLang="en-US" kern="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发表的</a:t>
            </a:r>
            <a:r>
              <a:rPr lang="zh-CN" altLang="en-US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文章与专利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81000" y="1368679"/>
            <a:ext cx="85984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CN" altLang="en-US" b="1" dirty="0" smtClean="0"/>
              <a:t>马</a:t>
            </a:r>
            <a:r>
              <a:rPr lang="zh-CN" altLang="en-US" b="1" dirty="0"/>
              <a:t>永胜</a:t>
            </a:r>
            <a:r>
              <a:rPr lang="zh-CN" altLang="en-US" dirty="0"/>
              <a:t>，杨雨晨，景泳淼，孙飞，董海义， 何平，陈双凯，张志伟，陈子林， 杨馥羽，刘佰奇，张磊</a:t>
            </a:r>
            <a:r>
              <a:rPr lang="en-US" altLang="zh-CN" dirty="0"/>
              <a:t>.</a:t>
            </a:r>
            <a:r>
              <a:rPr lang="zh-CN" altLang="en-US" dirty="0"/>
              <a:t> 薄膜缺陷研究进展综述</a:t>
            </a:r>
            <a:r>
              <a:rPr lang="en-US" altLang="zh-CN" dirty="0"/>
              <a:t>[J].</a:t>
            </a:r>
            <a:r>
              <a:rPr lang="zh-CN" altLang="en-US" dirty="0"/>
              <a:t> 表面技术，</a:t>
            </a:r>
            <a:r>
              <a:rPr lang="en-US" altLang="zh-CN" dirty="0"/>
              <a:t>2021,50</a:t>
            </a:r>
            <a:r>
              <a:rPr lang="zh-CN" altLang="en-US" dirty="0"/>
              <a:t>（</a:t>
            </a:r>
            <a:r>
              <a:rPr lang="en-US" altLang="zh-CN" dirty="0"/>
              <a:t>3</a:t>
            </a:r>
            <a:r>
              <a:rPr lang="zh-CN" altLang="en-US" dirty="0"/>
              <a:t>） 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en-US" b="1" dirty="0" smtClean="0"/>
              <a:t>马永胜</a:t>
            </a:r>
            <a:r>
              <a:rPr lang="en-US" altLang="zh-CN" dirty="0" smtClean="0"/>
              <a:t>,</a:t>
            </a:r>
            <a:r>
              <a:rPr lang="zh-CN" altLang="en-US" dirty="0" smtClean="0"/>
              <a:t>张沛</a:t>
            </a:r>
            <a:r>
              <a:rPr lang="en-US" altLang="zh-CN" dirty="0" smtClean="0"/>
              <a:t>,</a:t>
            </a:r>
            <a:r>
              <a:rPr lang="zh-CN" altLang="en-US" dirty="0" smtClean="0"/>
              <a:t>董海义</a:t>
            </a:r>
            <a:r>
              <a:rPr lang="en-US" altLang="zh-CN" dirty="0" smtClean="0"/>
              <a:t>.</a:t>
            </a:r>
            <a:r>
              <a:rPr lang="zh-CN" altLang="en-US" dirty="0" smtClean="0"/>
              <a:t>超导高频铜腔镀铌研究进展</a:t>
            </a:r>
            <a:r>
              <a:rPr lang="en-US" altLang="zh-CN" dirty="0" smtClean="0"/>
              <a:t>[J].</a:t>
            </a:r>
            <a:r>
              <a:rPr lang="zh-CN" altLang="en-US" dirty="0" smtClean="0"/>
              <a:t>真空科学与技术学报</a:t>
            </a:r>
            <a:r>
              <a:rPr lang="en-US" altLang="zh-CN" dirty="0" smtClean="0"/>
              <a:t>,2020, 40(03):255-261.</a:t>
            </a:r>
            <a:endParaRPr lang="zh-CN" altLang="en-US" dirty="0" smtClean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 err="1" smtClean="0"/>
              <a:t>Zhiwei</a:t>
            </a:r>
            <a:r>
              <a:rPr lang="en-US" altLang="zh-CN" dirty="0" smtClean="0"/>
              <a:t> </a:t>
            </a:r>
            <a:r>
              <a:rPr lang="en-US" altLang="zh-CN" dirty="0"/>
              <a:t>Zhang, </a:t>
            </a:r>
            <a:r>
              <a:rPr lang="en-US" altLang="zh-CN" dirty="0" err="1"/>
              <a:t>Yuchen</a:t>
            </a:r>
            <a:r>
              <a:rPr lang="en-US" altLang="zh-CN" dirty="0"/>
              <a:t> Yang*, </a:t>
            </a:r>
            <a:r>
              <a:rPr lang="en-US" altLang="zh-CN" b="1" dirty="0" err="1"/>
              <a:t>Yongsheng</a:t>
            </a:r>
            <a:r>
              <a:rPr lang="en-US" altLang="zh-CN" b="1" dirty="0"/>
              <a:t> Ma</a:t>
            </a:r>
            <a:r>
              <a:rPr lang="en-US" altLang="zh-CN" dirty="0"/>
              <a:t>, </a:t>
            </a:r>
            <a:r>
              <a:rPr lang="en-US" altLang="zh-CN" dirty="0" err="1"/>
              <a:t>Xujian</a:t>
            </a:r>
            <a:r>
              <a:rPr lang="en-US" altLang="zh-CN" dirty="0"/>
              <a:t> Wang, </a:t>
            </a:r>
            <a:r>
              <a:rPr lang="en-US" altLang="zh-CN" dirty="0" err="1"/>
              <a:t>Baiqi</a:t>
            </a:r>
            <a:r>
              <a:rPr lang="en-US" altLang="zh-CN" dirty="0"/>
              <a:t> Liu, Ping He. Deposition and characterization of </a:t>
            </a:r>
            <a:r>
              <a:rPr lang="en-US" altLang="zh-CN" dirty="0" err="1"/>
              <a:t>Pd</a:t>
            </a:r>
            <a:r>
              <a:rPr lang="en-US" altLang="zh-CN" dirty="0"/>
              <a:t>–Ti thin film by sublimation [J]. Radiation Detection Technology and Methods, 2020, 4(4): 465-71.</a:t>
            </a:r>
            <a:endParaRPr lang="zh-CN" altLang="en-US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dirty="0"/>
              <a:t>Yang </a:t>
            </a:r>
            <a:r>
              <a:rPr lang="en-US" altLang="zh-CN" dirty="0" err="1"/>
              <a:t>Yuchen</a:t>
            </a:r>
            <a:r>
              <a:rPr lang="en-US" altLang="zh-CN" dirty="0"/>
              <a:t>*, </a:t>
            </a:r>
            <a:r>
              <a:rPr lang="en-US" altLang="zh-CN" b="1" dirty="0"/>
              <a:t>Ma </a:t>
            </a:r>
            <a:r>
              <a:rPr lang="en-US" altLang="zh-CN" b="1" dirty="0" err="1"/>
              <a:t>Yongsheng</a:t>
            </a:r>
            <a:r>
              <a:rPr lang="en-US" altLang="zh-CN" dirty="0"/>
              <a:t>, Chen </a:t>
            </a:r>
            <a:r>
              <a:rPr lang="en-US" altLang="zh-CN" dirty="0" err="1"/>
              <a:t>Shuangkai</a:t>
            </a:r>
            <a:r>
              <a:rPr lang="en-US" altLang="zh-CN" dirty="0"/>
              <a:t>, Qi </a:t>
            </a:r>
            <a:r>
              <a:rPr lang="en-US" altLang="zh-CN" dirty="0" err="1"/>
              <a:t>Tiezhu</a:t>
            </a:r>
            <a:r>
              <a:rPr lang="en-US" altLang="zh-CN" dirty="0"/>
              <a:t>, </a:t>
            </a:r>
            <a:r>
              <a:rPr lang="en-US" altLang="zh-CN" dirty="0" err="1"/>
              <a:t>Peng</a:t>
            </a:r>
            <a:r>
              <a:rPr lang="en-US" altLang="zh-CN" dirty="0"/>
              <a:t> </a:t>
            </a:r>
            <a:r>
              <a:rPr lang="en-US" altLang="zh-CN" dirty="0" err="1"/>
              <a:t>Xiaohua</a:t>
            </a:r>
            <a:r>
              <a:rPr lang="en-US" altLang="zh-CN" dirty="0"/>
              <a:t>, Dong </a:t>
            </a:r>
            <a:r>
              <a:rPr lang="en-US" altLang="zh-CN" dirty="0" err="1"/>
              <a:t>Haiyi</a:t>
            </a:r>
            <a:r>
              <a:rPr lang="en-US" altLang="zh-CN" dirty="0"/>
              <a:t>, He Ping. Aging effect of non-evaporable getter coatings</a:t>
            </a:r>
            <a:r>
              <a:rPr lang="zh-CN" altLang="en-US" dirty="0"/>
              <a:t> </a:t>
            </a:r>
            <a:r>
              <a:rPr lang="en-GB" altLang="zh-CN" dirty="0"/>
              <a:t>[J]. Radiation Detection Technology and Methods, 2020, 4(3): 372-6</a:t>
            </a:r>
            <a:r>
              <a:rPr lang="en-GB" altLang="zh-CN" dirty="0" smtClean="0"/>
              <a:t>.</a:t>
            </a:r>
            <a:endParaRPr lang="zh-CN" altLang="en-US" dirty="0"/>
          </a:p>
        </p:txBody>
      </p:sp>
      <p:sp>
        <p:nvSpPr>
          <p:cNvPr id="6" name="矩形 5"/>
          <p:cNvSpPr/>
          <p:nvPr/>
        </p:nvSpPr>
        <p:spPr>
          <a:xfrm>
            <a:off x="228600" y="914400"/>
            <a:ext cx="1627369" cy="4552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kern="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发表的文章</a:t>
            </a:r>
            <a:endParaRPr lang="en-US" altLang="zh-CN" kern="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04800" y="4192401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buFont typeface="Wingdings" pitchFamily="2" charset="2"/>
              <a:buChar char="u"/>
            </a:pPr>
            <a:r>
              <a:rPr lang="zh-CN" altLang="en-US" b="1" dirty="0">
                <a:solidFill>
                  <a:srgbClr val="000000"/>
                </a:solidFill>
              </a:rPr>
              <a:t>申请或已获得的专利：</a:t>
            </a:r>
            <a:endParaRPr lang="zh-CN" altLang="en-US" dirty="0">
              <a:solidFill>
                <a:srgbClr val="00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1000" y="4594366"/>
            <a:ext cx="8458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zh-CN" altLang="en-US" b="1" dirty="0">
                <a:solidFill>
                  <a:srgbClr val="000000"/>
                </a:solidFill>
              </a:rPr>
              <a:t>马永胜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 何平</a:t>
            </a:r>
            <a:r>
              <a:rPr lang="en-US" altLang="zh-CN" dirty="0">
                <a:solidFill>
                  <a:srgbClr val="000000"/>
                </a:solidFill>
              </a:rPr>
              <a:t>, </a:t>
            </a:r>
            <a:r>
              <a:rPr lang="zh-CN" altLang="en-US" dirty="0">
                <a:solidFill>
                  <a:srgbClr val="000000"/>
                </a:solidFill>
              </a:rPr>
              <a:t>郭迪舟</a:t>
            </a:r>
            <a:r>
              <a:rPr lang="en-US" altLang="zh-CN" dirty="0">
                <a:solidFill>
                  <a:srgbClr val="000000"/>
                </a:solidFill>
              </a:rPr>
              <a:t>;</a:t>
            </a:r>
            <a:r>
              <a:rPr lang="zh-CN" altLang="en-US" dirty="0">
                <a:solidFill>
                  <a:srgbClr val="000000"/>
                </a:solidFill>
              </a:rPr>
              <a:t> 一种</a:t>
            </a:r>
            <a:r>
              <a:rPr lang="en-US" altLang="zh-CN" dirty="0" err="1">
                <a:solidFill>
                  <a:srgbClr val="000000"/>
                </a:solidFill>
              </a:rPr>
              <a:t>TiZrVHf</a:t>
            </a:r>
            <a:r>
              <a:rPr lang="zh-CN" altLang="en-US" dirty="0">
                <a:solidFill>
                  <a:srgbClr val="000000"/>
                </a:solidFill>
              </a:rPr>
              <a:t>四元吸气剂薄膜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2020.01.10,</a:t>
            </a:r>
            <a:r>
              <a:rPr lang="zh-CN" altLang="en-US" dirty="0">
                <a:solidFill>
                  <a:srgbClr val="000000"/>
                </a:solidFill>
              </a:rPr>
              <a:t> 中国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CN108531877B</a:t>
            </a:r>
            <a:r>
              <a:rPr lang="zh-CN" altLang="en-US" dirty="0">
                <a:solidFill>
                  <a:srgbClr val="000000"/>
                </a:solidFill>
              </a:rPr>
              <a:t> （发明专利）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CN" altLang="en-US" b="1" dirty="0">
                <a:solidFill>
                  <a:srgbClr val="000000"/>
                </a:solidFill>
              </a:rPr>
              <a:t>马永胜</a:t>
            </a:r>
            <a:r>
              <a:rPr lang="zh-CN" altLang="en-US" dirty="0">
                <a:solidFill>
                  <a:srgbClr val="000000"/>
                </a:solidFill>
              </a:rPr>
              <a:t>，黄涛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孙飞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刘佰奇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郭迪舟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何平 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董海义</a:t>
            </a:r>
            <a:r>
              <a:rPr lang="en-US" altLang="zh-CN" dirty="0">
                <a:solidFill>
                  <a:srgbClr val="000000"/>
                </a:solidFill>
              </a:rPr>
              <a:t>;</a:t>
            </a:r>
            <a:r>
              <a:rPr lang="zh-CN" altLang="en-US" dirty="0">
                <a:solidFill>
                  <a:srgbClr val="000000"/>
                </a:solidFill>
              </a:rPr>
              <a:t>用于固定陶瓷的阴极丝固定绝缘加紧装置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2021.02.05, </a:t>
            </a:r>
            <a:r>
              <a:rPr lang="zh-CN" altLang="en-US" dirty="0">
                <a:solidFill>
                  <a:srgbClr val="000000"/>
                </a:solidFill>
              </a:rPr>
              <a:t>中国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CN 212476872 U</a:t>
            </a:r>
            <a:r>
              <a:rPr lang="zh-CN" altLang="en-US" dirty="0">
                <a:solidFill>
                  <a:srgbClr val="000000"/>
                </a:solidFill>
              </a:rPr>
              <a:t> （实用新型）</a:t>
            </a:r>
          </a:p>
          <a:p>
            <a:pPr marL="342900" lvl="0" indent="-342900">
              <a:buFont typeface="+mj-lt"/>
              <a:buAutoNum type="arabicPeriod"/>
            </a:pPr>
            <a:r>
              <a:rPr lang="zh-CN" altLang="en-US" b="1" dirty="0">
                <a:solidFill>
                  <a:srgbClr val="000000"/>
                </a:solidFill>
              </a:rPr>
              <a:t>马永胜</a:t>
            </a:r>
            <a:r>
              <a:rPr lang="zh-CN" altLang="en-US" dirty="0">
                <a:solidFill>
                  <a:srgbClr val="000000"/>
                </a:solidFill>
              </a:rPr>
              <a:t>，孙飞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黄涛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刘佰奇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郭迪舟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何平 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董海义</a:t>
            </a:r>
            <a:r>
              <a:rPr lang="en-US" altLang="zh-CN" dirty="0">
                <a:solidFill>
                  <a:srgbClr val="000000"/>
                </a:solidFill>
              </a:rPr>
              <a:t>;</a:t>
            </a:r>
            <a:r>
              <a:rPr lang="zh-CN" altLang="en-US" dirty="0">
                <a:solidFill>
                  <a:srgbClr val="000000"/>
                </a:solidFill>
              </a:rPr>
              <a:t>基于直流磁控溅射方法的狭缝镀膜装置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2021.03.23, </a:t>
            </a:r>
            <a:r>
              <a:rPr lang="zh-CN" altLang="en-US" dirty="0">
                <a:solidFill>
                  <a:srgbClr val="000000"/>
                </a:solidFill>
              </a:rPr>
              <a:t>中国</a:t>
            </a:r>
            <a:r>
              <a:rPr lang="en-US" altLang="zh-CN" dirty="0">
                <a:solidFill>
                  <a:srgbClr val="000000"/>
                </a:solidFill>
              </a:rPr>
              <a:t>,</a:t>
            </a:r>
            <a:r>
              <a:rPr lang="zh-CN" altLang="en-US" dirty="0">
                <a:solidFill>
                  <a:srgbClr val="000000"/>
                </a:solidFill>
              </a:rPr>
              <a:t> </a:t>
            </a:r>
            <a:r>
              <a:rPr lang="en-US" altLang="zh-CN" dirty="0">
                <a:solidFill>
                  <a:srgbClr val="000000"/>
                </a:solidFill>
              </a:rPr>
              <a:t>CN 212770928 U</a:t>
            </a:r>
            <a:r>
              <a:rPr lang="zh-CN" altLang="en-US" dirty="0">
                <a:solidFill>
                  <a:srgbClr val="000000"/>
                </a:solidFill>
              </a:rPr>
              <a:t> （实用新型）</a:t>
            </a:r>
          </a:p>
        </p:txBody>
      </p:sp>
    </p:spTree>
    <p:extLst>
      <p:ext uri="{BB962C8B-B14F-4D97-AF65-F5344CB8AC3E}">
        <p14:creationId xmlns:p14="http://schemas.microsoft.com/office/powerpoint/2010/main" val="7830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/>
              <a:t>Summary</a:t>
            </a:r>
            <a:endParaRPr lang="zh-CN" altLang="en-US" sz="2400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489227" y="1412776"/>
            <a:ext cx="8175625" cy="4680520"/>
          </a:xfrm>
        </p:spPr>
        <p:txBody>
          <a:bodyPr>
            <a:noAutofit/>
          </a:bodyPr>
          <a:lstStyle/>
          <a:p>
            <a:pPr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The prototypes of copper &amp; aluminum vacuum chambers with a length of 6 m have been fabricated and tested, which meet the engineering requirements. Surface treatment of copper is undertaking. </a:t>
            </a:r>
          </a:p>
          <a:p>
            <a:pPr algn="just">
              <a:lnSpc>
                <a:spcPct val="130000"/>
              </a:lnSpc>
              <a:buFont typeface="Wingdings" panose="05000000000000000000" pitchFamily="2" charset="2"/>
              <a:buChar char="l"/>
            </a:pP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The key components experiments such as spring fingers and contact fingers have been carried out. Contact force is uniformly from different fingers and meets the target of 125±25g. The prototypes of RF shielding bellows have been fabricated.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2m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long vacuum pipe have been coated to explore the coating parameter at geometrical shape 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of 56×75</a:t>
            </a:r>
            <a:r>
              <a:rPr lang="zh-CN" alt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。</a:t>
            </a: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6m long vacuum chambers will be coated by moving the solenoid by a horizontal coating equipment . </a:t>
            </a:r>
          </a:p>
          <a:p>
            <a:pPr>
              <a:buFont typeface="Wingdings" panose="05000000000000000000" pitchFamily="2" charset="2"/>
              <a:buChar char="l"/>
            </a:pPr>
            <a:r>
              <a:rPr lang="en-US" altLang="zh-CN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There is no obvious problem could not be solved so far, all the studies of vacuum system is in plan. </a:t>
            </a:r>
          </a:p>
          <a:p>
            <a:pPr>
              <a:buFont typeface="Wingdings" panose="05000000000000000000" pitchFamily="2" charset="2"/>
              <a:buChar char="l"/>
            </a:pPr>
            <a:endParaRPr lang="en-US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6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3101666" y="2725852"/>
            <a:ext cx="3237800" cy="767063"/>
          </a:xfrm>
          <a:prstGeom prst="rect">
            <a:avLst/>
          </a:prstGeom>
          <a:noFill/>
        </p:spPr>
        <p:txBody>
          <a:bodyPr wrap="none" lIns="63305" tIns="31652" rIns="63305" bIns="31652">
            <a:spAutoFit/>
          </a:bodyPr>
          <a:lstStyle/>
          <a:p>
            <a:pPr algn="ctr"/>
            <a:r>
              <a:rPr lang="en-US" altLang="zh-CN" sz="4569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Thank you</a:t>
            </a:r>
            <a:r>
              <a:rPr lang="zh-CN" altLang="en-US" sz="4569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！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16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Targets </a:t>
            </a:r>
            <a:r>
              <a:rPr lang="en-US" altLang="zh-CN" dirty="0" smtClean="0"/>
              <a:t>from Most2</a:t>
            </a:r>
            <a:endParaRPr lang="zh-CN" altLang="en-US" dirty="0"/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/>
          </p:nvPr>
        </p:nvGraphicFramePr>
        <p:xfrm>
          <a:off x="289769" y="1434933"/>
          <a:ext cx="8602712" cy="4294212"/>
        </p:xfrm>
        <a:graphic>
          <a:graphicData uri="http://schemas.openxmlformats.org/drawingml/2006/table">
            <a:tbl>
              <a:tblPr>
                <a:tableStyleId>{793D81CF-94F2-401A-BA57-92F5A7B2D0C5}</a:tableStyleId>
              </a:tblPr>
              <a:tblGrid>
                <a:gridCol w="1689943">
                  <a:extLst>
                    <a:ext uri="{9D8B030D-6E8A-4147-A177-3AD203B41FA5}">
                      <a16:colId xmlns:a16="http://schemas.microsoft.com/office/drawing/2014/main" val="1586621037"/>
                    </a:ext>
                  </a:extLst>
                </a:gridCol>
                <a:gridCol w="1528785">
                  <a:extLst>
                    <a:ext uri="{9D8B030D-6E8A-4147-A177-3AD203B41FA5}">
                      <a16:colId xmlns:a16="http://schemas.microsoft.com/office/drawing/2014/main" val="192728823"/>
                    </a:ext>
                  </a:extLst>
                </a:gridCol>
                <a:gridCol w="1316442">
                  <a:extLst>
                    <a:ext uri="{9D8B030D-6E8A-4147-A177-3AD203B41FA5}">
                      <a16:colId xmlns:a16="http://schemas.microsoft.com/office/drawing/2014/main" val="1248423995"/>
                    </a:ext>
                  </a:extLst>
                </a:gridCol>
                <a:gridCol w="1199970">
                  <a:extLst>
                    <a:ext uri="{9D8B030D-6E8A-4147-A177-3AD203B41FA5}">
                      <a16:colId xmlns:a16="http://schemas.microsoft.com/office/drawing/2014/main" val="1556674952"/>
                    </a:ext>
                  </a:extLst>
                </a:gridCol>
                <a:gridCol w="933627">
                  <a:extLst>
                    <a:ext uri="{9D8B030D-6E8A-4147-A177-3AD203B41FA5}">
                      <a16:colId xmlns:a16="http://schemas.microsoft.com/office/drawing/2014/main" val="917948844"/>
                    </a:ext>
                  </a:extLst>
                </a:gridCol>
                <a:gridCol w="870441">
                  <a:extLst>
                    <a:ext uri="{9D8B030D-6E8A-4147-A177-3AD203B41FA5}">
                      <a16:colId xmlns:a16="http://schemas.microsoft.com/office/drawing/2014/main" val="52888374"/>
                    </a:ext>
                  </a:extLst>
                </a:gridCol>
                <a:gridCol w="1063504">
                  <a:extLst>
                    <a:ext uri="{9D8B030D-6E8A-4147-A177-3AD203B41FA5}">
                      <a16:colId xmlns:a16="http://schemas.microsoft.com/office/drawing/2014/main" val="3695743069"/>
                    </a:ext>
                  </a:extLst>
                </a:gridCol>
              </a:tblGrid>
              <a:tr h="19694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 dirty="0">
                          <a:effectLst/>
                        </a:rPr>
                        <a:t>成果名称</a:t>
                      </a:r>
                      <a:endParaRPr lang="zh-CN" sz="13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>
                          <a:effectLst/>
                        </a:rPr>
                        <a:t>成果</a:t>
                      </a:r>
                      <a:endParaRPr lang="zh-CN" sz="13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>
                          <a:effectLst/>
                        </a:rPr>
                        <a:t>类型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>
                          <a:effectLst/>
                        </a:rPr>
                        <a:t>考核指标</a:t>
                      </a:r>
                      <a:r>
                        <a:rPr lang="en-US" sz="1300" kern="100" baseline="30000">
                          <a:effectLst/>
                        </a:rPr>
                        <a:t>2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>
                          <a:effectLst/>
                        </a:rPr>
                        <a:t>考核方式（方法）及评价手段</a:t>
                      </a:r>
                      <a:r>
                        <a:rPr lang="en-US" sz="1300" kern="100" spc="-20" baseline="30000">
                          <a:effectLst/>
                        </a:rPr>
                        <a:t>4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extLst>
                  <a:ext uri="{0D108BD9-81ED-4DB2-BD59-A6C34878D82A}">
                    <a16:rowId xmlns:a16="http://schemas.microsoft.com/office/drawing/2014/main" val="2475716965"/>
                  </a:ext>
                </a:extLst>
              </a:tr>
              <a:tr h="11343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>
                          <a:effectLst/>
                        </a:rPr>
                        <a:t>指标</a:t>
                      </a:r>
                      <a:endParaRPr lang="zh-CN" sz="1300" kern="1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>
                          <a:effectLst/>
                        </a:rPr>
                        <a:t>名称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>
                          <a:effectLst/>
                        </a:rPr>
                        <a:t>立项时已有指标值</a:t>
                      </a:r>
                      <a:r>
                        <a:rPr lang="en-US" sz="1300" kern="100" spc="-20">
                          <a:effectLst/>
                        </a:rPr>
                        <a:t>/</a:t>
                      </a:r>
                      <a:r>
                        <a:rPr lang="zh-CN" sz="1300" kern="100" spc="-20">
                          <a:effectLst/>
                        </a:rPr>
                        <a:t>状态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b="1" kern="100" spc="-20" dirty="0">
                          <a:effectLst/>
                        </a:rPr>
                        <a:t>中期指标值</a:t>
                      </a:r>
                      <a:r>
                        <a:rPr lang="en-US" sz="1300" b="1" kern="100" spc="-20" dirty="0">
                          <a:effectLst/>
                        </a:rPr>
                        <a:t>/</a:t>
                      </a:r>
                      <a:r>
                        <a:rPr lang="zh-CN" sz="1300" b="1" kern="100" spc="-20" dirty="0">
                          <a:effectLst/>
                        </a:rPr>
                        <a:t>状态</a:t>
                      </a:r>
                      <a:r>
                        <a:rPr lang="en-US" sz="1300" b="1" kern="100" spc="-20" baseline="30000" dirty="0">
                          <a:effectLst/>
                        </a:rPr>
                        <a:t>3</a:t>
                      </a:r>
                      <a:endParaRPr lang="zh-CN" sz="13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 dirty="0">
                          <a:effectLst/>
                        </a:rPr>
                        <a:t>完成时指标值</a:t>
                      </a:r>
                      <a:r>
                        <a:rPr lang="en-US" sz="1300" kern="100" spc="-20" dirty="0">
                          <a:effectLst/>
                        </a:rPr>
                        <a:t>/</a:t>
                      </a:r>
                      <a:r>
                        <a:rPr lang="zh-CN" sz="1300" kern="100" spc="-20" dirty="0">
                          <a:effectLst/>
                        </a:rPr>
                        <a:t>状态</a:t>
                      </a:r>
                      <a:endParaRPr lang="zh-CN" sz="13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9178320"/>
                  </a:ext>
                </a:extLst>
              </a:tr>
              <a:tr h="107128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 dirty="0">
                          <a:effectLst/>
                        </a:rPr>
                        <a:t>研制弯转真空盒、</a:t>
                      </a:r>
                      <a:r>
                        <a:rPr lang="en-US" sz="1300" kern="100" spc="-20" dirty="0">
                          <a:effectLst/>
                        </a:rPr>
                        <a:t>RF</a:t>
                      </a:r>
                      <a:r>
                        <a:rPr lang="zh-CN" sz="1300" kern="100" spc="-20" dirty="0">
                          <a:effectLst/>
                        </a:rPr>
                        <a:t>屏蔽波纹管和真空盒内表面镀吸气剂膜</a:t>
                      </a:r>
                      <a:endParaRPr lang="zh-CN" sz="13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□新理论 □新原理 □新产品</a:t>
                      </a:r>
                      <a:r>
                        <a:rPr lang="en-US" sz="1300" kern="100">
                          <a:effectLst/>
                        </a:rPr>
                        <a:t>   </a:t>
                      </a:r>
                      <a:r>
                        <a:rPr lang="zh-CN" sz="1300" kern="100">
                          <a:effectLst/>
                        </a:rPr>
                        <a:t>□新技术</a:t>
                      </a:r>
                      <a:r>
                        <a:rPr lang="en-US" sz="1300" kern="100">
                          <a:effectLst/>
                        </a:rPr>
                        <a:t>  </a:t>
                      </a:r>
                      <a:r>
                        <a:rPr lang="zh-CN" sz="1300" kern="100">
                          <a:effectLst/>
                        </a:rPr>
                        <a:t>■新方法</a:t>
                      </a:r>
                      <a:r>
                        <a:rPr lang="en-US" sz="1300" kern="100">
                          <a:effectLst/>
                        </a:rPr>
                        <a:t>  </a:t>
                      </a:r>
                      <a:r>
                        <a:rPr lang="zh-CN" sz="1300" kern="100">
                          <a:effectLst/>
                        </a:rPr>
                        <a:t>■关键部件 □数据库 □软件 □应用解决方案 □实验装置</a:t>
                      </a:r>
                      <a:r>
                        <a:rPr lang="en-US" sz="1300" kern="100">
                          <a:effectLst/>
                        </a:rPr>
                        <a:t>/</a:t>
                      </a:r>
                      <a:r>
                        <a:rPr lang="zh-CN" sz="1300" kern="100">
                          <a:effectLst/>
                        </a:rPr>
                        <a:t>系统</a:t>
                      </a:r>
                      <a:r>
                        <a:rPr lang="en-US" sz="1300" kern="100">
                          <a:effectLst/>
                        </a:rPr>
                        <a:t>  </a:t>
                      </a:r>
                      <a:r>
                        <a:rPr lang="zh-CN" sz="1300" kern="100">
                          <a:effectLst/>
                        </a:rPr>
                        <a:t>■工程工艺</a:t>
                      </a:r>
                      <a:r>
                        <a:rPr lang="en-US" sz="1300" kern="100">
                          <a:effectLst/>
                        </a:rPr>
                        <a:t>  </a:t>
                      </a:r>
                      <a:r>
                        <a:rPr lang="zh-CN" sz="1300" kern="100">
                          <a:effectLst/>
                        </a:rPr>
                        <a:t>□标准</a:t>
                      </a:r>
                      <a:r>
                        <a:rPr lang="en-US" sz="1300" kern="100">
                          <a:effectLst/>
                        </a:rPr>
                        <a:t>  </a:t>
                      </a:r>
                      <a:r>
                        <a:rPr lang="zh-CN" sz="1300" kern="100">
                          <a:effectLst/>
                        </a:rPr>
                        <a:t>□专利</a:t>
                      </a:r>
                      <a:r>
                        <a:rPr lang="en-US" sz="1300" kern="100">
                          <a:effectLst/>
                        </a:rPr>
                        <a:t>  </a:t>
                      </a:r>
                      <a:r>
                        <a:rPr lang="zh-CN" sz="1300" kern="100">
                          <a:effectLst/>
                        </a:rPr>
                        <a:t>■论文</a:t>
                      </a:r>
                      <a:r>
                        <a:rPr lang="en-US" sz="1300" kern="100">
                          <a:effectLst/>
                        </a:rPr>
                        <a:t>  </a:t>
                      </a:r>
                      <a:r>
                        <a:rPr lang="zh-CN" sz="1300" kern="100">
                          <a:effectLst/>
                        </a:rPr>
                        <a:t>□其他</a:t>
                      </a:r>
                      <a:r>
                        <a:rPr lang="en-US" sz="1300" u="sng" kern="100">
                          <a:effectLst/>
                        </a:rPr>
                        <a:t>   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spc="-20" dirty="0">
                          <a:effectLst/>
                        </a:rPr>
                        <a:t>真空盒极限真空</a:t>
                      </a:r>
                      <a:endParaRPr lang="zh-CN" sz="13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spc="-20">
                          <a:effectLst/>
                        </a:rPr>
                        <a:t>5×10</a:t>
                      </a:r>
                      <a:r>
                        <a:rPr lang="en-US" sz="1300" kern="100" spc="-20" baseline="30000">
                          <a:effectLst/>
                        </a:rPr>
                        <a:t>-10</a:t>
                      </a:r>
                      <a:r>
                        <a:rPr lang="en-US" sz="1300" kern="100" spc="-20">
                          <a:effectLst/>
                        </a:rPr>
                        <a:t>Torr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b="1" kern="100" spc="-20" dirty="0">
                          <a:effectLst/>
                        </a:rPr>
                        <a:t>设计指标</a:t>
                      </a:r>
                      <a:r>
                        <a:rPr lang="zh-CN" sz="1300" b="1" kern="100" spc="-20" dirty="0" smtClean="0">
                          <a:effectLst/>
                        </a:rPr>
                        <a:t>：</a:t>
                      </a:r>
                      <a:r>
                        <a:rPr lang="en-US" sz="1300" b="1" kern="100" spc="-20" dirty="0" smtClean="0">
                          <a:effectLst/>
                        </a:rPr>
                        <a:t>3×10</a:t>
                      </a:r>
                      <a:r>
                        <a:rPr lang="en-US" sz="1300" b="1" kern="100" spc="-20" baseline="30000" dirty="0" smtClean="0">
                          <a:effectLst/>
                        </a:rPr>
                        <a:t>-10</a:t>
                      </a:r>
                      <a:r>
                        <a:rPr lang="en-US" sz="1300" b="1" kern="100" spc="-20" dirty="0" smtClean="0">
                          <a:effectLst/>
                        </a:rPr>
                        <a:t>Torr</a:t>
                      </a:r>
                      <a:endParaRPr lang="zh-CN" sz="13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spc="-20">
                          <a:effectLst/>
                        </a:rPr>
                        <a:t>2×10</a:t>
                      </a:r>
                      <a:r>
                        <a:rPr lang="en-US" sz="1300" kern="100" spc="-20" baseline="30000">
                          <a:effectLst/>
                        </a:rPr>
                        <a:t>-10</a:t>
                      </a:r>
                      <a:r>
                        <a:rPr lang="en-US" sz="1300" kern="100" spc="-20">
                          <a:effectLst/>
                        </a:rPr>
                        <a:t>Torr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同行专家评审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extLst>
                  <a:ext uri="{0D108BD9-81ED-4DB2-BD59-A6C34878D82A}">
                    <a16:rowId xmlns:a16="http://schemas.microsoft.com/office/drawing/2014/main" val="1090874523"/>
                  </a:ext>
                </a:extLst>
              </a:tr>
              <a:tr h="1134303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真空盒总漏率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spc="-20">
                          <a:effectLst/>
                        </a:rPr>
                        <a:t>5×10</a:t>
                      </a:r>
                      <a:r>
                        <a:rPr lang="en-US" sz="1300" kern="100" spc="-20" baseline="30000">
                          <a:effectLst/>
                        </a:rPr>
                        <a:t>-10</a:t>
                      </a:r>
                      <a:r>
                        <a:rPr lang="en-US" sz="1300" kern="100" spc="-20">
                          <a:effectLst/>
                        </a:rPr>
                        <a:t> Torr.L/s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b="1" kern="100" spc="-20" dirty="0">
                          <a:effectLst/>
                        </a:rPr>
                        <a:t>设计指标</a:t>
                      </a:r>
                      <a:r>
                        <a:rPr lang="zh-CN" sz="1300" b="1" kern="100" spc="-20" dirty="0" smtClean="0">
                          <a:effectLst/>
                        </a:rPr>
                        <a:t>：</a:t>
                      </a:r>
                      <a:r>
                        <a:rPr lang="en-US" sz="1300" b="1" kern="100" spc="-20" dirty="0" smtClean="0">
                          <a:effectLst/>
                        </a:rPr>
                        <a:t>3×10</a:t>
                      </a:r>
                      <a:r>
                        <a:rPr lang="en-US" sz="1300" b="1" kern="100" spc="-20" baseline="30000" dirty="0" smtClean="0">
                          <a:effectLst/>
                        </a:rPr>
                        <a:t>-10</a:t>
                      </a:r>
                      <a:r>
                        <a:rPr lang="en-US" sz="1300" b="1" kern="100" spc="-20" dirty="0" smtClean="0">
                          <a:effectLst/>
                        </a:rPr>
                        <a:t> </a:t>
                      </a:r>
                      <a:r>
                        <a:rPr lang="en-US" sz="1300" b="1" kern="100" spc="-20" dirty="0" err="1">
                          <a:effectLst/>
                        </a:rPr>
                        <a:t>Torr.L</a:t>
                      </a:r>
                      <a:r>
                        <a:rPr lang="en-US" sz="1300" b="1" kern="100" spc="-20" dirty="0">
                          <a:effectLst/>
                        </a:rPr>
                        <a:t>/s</a:t>
                      </a:r>
                      <a:endParaRPr lang="zh-CN" sz="13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spc="-20">
                          <a:effectLst/>
                        </a:rPr>
                        <a:t>2×10</a:t>
                      </a:r>
                      <a:r>
                        <a:rPr lang="en-US" sz="1300" kern="100" spc="-20" baseline="30000">
                          <a:effectLst/>
                        </a:rPr>
                        <a:t>-10 </a:t>
                      </a:r>
                      <a:r>
                        <a:rPr lang="en-US" sz="1300" kern="100" spc="-20">
                          <a:effectLst/>
                        </a:rPr>
                        <a:t>Torr.L/s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>
                          <a:effectLst/>
                        </a:rPr>
                        <a:t>同行专家评审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extLst>
                  <a:ext uri="{0D108BD9-81ED-4DB2-BD59-A6C34878D82A}">
                    <a16:rowId xmlns:a16="http://schemas.microsoft.com/office/drawing/2014/main" val="910032560"/>
                  </a:ext>
                </a:extLst>
              </a:tr>
              <a:tr h="756201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spc="-20">
                          <a:effectLst/>
                        </a:rPr>
                        <a:t>RF</a:t>
                      </a:r>
                      <a:r>
                        <a:rPr lang="zh-CN" sz="1300" kern="100" spc="-20">
                          <a:effectLst/>
                        </a:rPr>
                        <a:t>屏蔽波纹管接触力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spc="-20">
                          <a:effectLst/>
                        </a:rPr>
                        <a:t>125</a:t>
                      </a:r>
                      <a:r>
                        <a:rPr lang="en-US" sz="1300" kern="100" spc="-2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300" kern="100" spc="-20">
                          <a:effectLst/>
                        </a:rPr>
                        <a:t>50g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b="1" kern="100" spc="-20" dirty="0">
                          <a:effectLst/>
                        </a:rPr>
                        <a:t>设计指标：</a:t>
                      </a:r>
                      <a:r>
                        <a:rPr lang="en-US" sz="1300" b="1" kern="100" spc="-20" dirty="0">
                          <a:effectLst/>
                        </a:rPr>
                        <a:t>125</a:t>
                      </a:r>
                      <a:r>
                        <a:rPr lang="en-US" sz="1300" b="1" kern="100" spc="-20" dirty="0" smtClean="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300" b="1" kern="100" spc="-20" dirty="0" smtClean="0">
                          <a:effectLst/>
                        </a:rPr>
                        <a:t>30g</a:t>
                      </a:r>
                      <a:endParaRPr lang="zh-CN" sz="1300" b="1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kern="100" spc="-20">
                          <a:effectLst/>
                        </a:rPr>
                        <a:t>125</a:t>
                      </a:r>
                      <a:r>
                        <a:rPr lang="en-US" sz="1300" kern="100" spc="-20">
                          <a:effectLst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sz="1300" kern="100" spc="-20">
                          <a:effectLst/>
                        </a:rPr>
                        <a:t>25g</a:t>
                      </a:r>
                      <a:endParaRPr lang="zh-CN" sz="1300" kern="10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300" kern="100" dirty="0">
                          <a:effectLst/>
                        </a:rPr>
                        <a:t>同行专家评审</a:t>
                      </a:r>
                      <a:endParaRPr lang="zh-CN" sz="1300" kern="100" dirty="0"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</a:endParaRPr>
                    </a:p>
                  </a:txBody>
                  <a:tcPr marL="30096" marR="30096" marT="0" marB="0" anchor="ctr"/>
                </a:tc>
                <a:extLst>
                  <a:ext uri="{0D108BD9-81ED-4DB2-BD59-A6C34878D82A}">
                    <a16:rowId xmlns:a16="http://schemas.microsoft.com/office/drawing/2014/main" val="3555594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Present status and problems</a:t>
            </a:r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970736"/>
              </p:ext>
            </p:extLst>
          </p:nvPr>
        </p:nvGraphicFramePr>
        <p:xfrm>
          <a:off x="401878" y="2081543"/>
          <a:ext cx="8440551" cy="24060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03184">
                  <a:extLst>
                    <a:ext uri="{9D8B030D-6E8A-4147-A177-3AD203B41FA5}">
                      <a16:colId xmlns:a16="http://schemas.microsoft.com/office/drawing/2014/main" val="2603583648"/>
                    </a:ext>
                  </a:extLst>
                </a:gridCol>
                <a:gridCol w="1632222">
                  <a:extLst>
                    <a:ext uri="{9D8B030D-6E8A-4147-A177-3AD203B41FA5}">
                      <a16:colId xmlns:a16="http://schemas.microsoft.com/office/drawing/2014/main" val="4017480560"/>
                    </a:ext>
                  </a:extLst>
                </a:gridCol>
                <a:gridCol w="2127006">
                  <a:extLst>
                    <a:ext uri="{9D8B030D-6E8A-4147-A177-3AD203B41FA5}">
                      <a16:colId xmlns:a16="http://schemas.microsoft.com/office/drawing/2014/main" val="2281734366"/>
                    </a:ext>
                  </a:extLst>
                </a:gridCol>
                <a:gridCol w="1678139">
                  <a:extLst>
                    <a:ext uri="{9D8B030D-6E8A-4147-A177-3AD203B41FA5}">
                      <a16:colId xmlns:a16="http://schemas.microsoft.com/office/drawing/2014/main" val="3138680031"/>
                    </a:ext>
                  </a:extLst>
                </a:gridCol>
              </a:tblGrid>
              <a:tr h="6993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smtClean="0">
                          <a:latin typeface="+mn-lt"/>
                        </a:rPr>
                        <a:t>Project</a:t>
                      </a:r>
                      <a:endParaRPr lang="zh-CN" altLang="en-US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latin typeface="+mn-lt"/>
                        </a:rPr>
                        <a:t>Targets of the finished</a:t>
                      </a:r>
                      <a:endParaRPr lang="zh-CN" altLang="en-US" sz="1700" b="1" dirty="0" smtClean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dirty="0" smtClean="0">
                          <a:latin typeface="+mn-lt"/>
                        </a:rPr>
                        <a:t>Present status</a:t>
                      </a:r>
                      <a:endParaRPr lang="zh-CN" altLang="en-US" sz="1700" b="1" dirty="0" smtClean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dirty="0" smtClean="0">
                          <a:latin typeface="+mn-lt"/>
                        </a:rPr>
                        <a:t>Remarks</a:t>
                      </a:r>
                      <a:endParaRPr lang="zh-CN" altLang="en-US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3988186940"/>
                  </a:ext>
                </a:extLst>
              </a:tr>
              <a:tr h="59084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latin typeface="+mn-lt"/>
                          <a:cs typeface="Arial" panose="020B0604020202020204" pitchFamily="34" charset="0"/>
                        </a:rPr>
                        <a:t>The Leak rate of the vacuum chambers </a:t>
                      </a:r>
                      <a:endParaRPr lang="zh-CN" altLang="en-US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2×10</a:t>
                      </a:r>
                      <a:r>
                        <a:rPr lang="en-US" altLang="zh-CN" sz="1700" b="1" kern="100" spc="-20" baseline="30000" dirty="0" smtClean="0">
                          <a:effectLst/>
                          <a:latin typeface="+mn-lt"/>
                        </a:rPr>
                        <a:t>-10</a:t>
                      </a: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Torr.L/s</a:t>
                      </a:r>
                      <a:endParaRPr lang="zh-CN" altLang="zh-CN" sz="1700" b="1" kern="100" dirty="0" smtClean="0">
                        <a:effectLst/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700" b="1" kern="1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+mn-lt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altLang="zh-CN" sz="1800" b="1" dirty="0" smtClean="0">
                          <a:latin typeface="+mn-lt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altLang="zh-CN" sz="1800" b="1" dirty="0" smtClean="0">
                          <a:latin typeface="+mn-lt"/>
                          <a:cs typeface="Arial" panose="020B0604020202020204" pitchFamily="34" charset="0"/>
                        </a:rPr>
                        <a:t>10</a:t>
                      </a:r>
                      <a:r>
                        <a:rPr lang="en-US" altLang="zh-CN" sz="1800" b="1" baseline="30000" dirty="0" smtClean="0">
                          <a:latin typeface="+mn-lt"/>
                          <a:cs typeface="Arial" panose="020B0604020202020204" pitchFamily="34" charset="0"/>
                        </a:rPr>
                        <a:t>-10</a:t>
                      </a:r>
                      <a:r>
                        <a:rPr lang="en-US" altLang="zh-CN" sz="1800" b="1" dirty="0" smtClean="0">
                          <a:latin typeface="+mn-lt"/>
                          <a:cs typeface="Arial" panose="020B0604020202020204" pitchFamily="34" charset="0"/>
                        </a:rPr>
                        <a:t>Torr</a:t>
                      </a:r>
                      <a:r>
                        <a:rPr lang="en-US" altLang="zh-CN" sz="1800" b="1" dirty="0" smtClean="0">
                          <a:latin typeface="+mn-lt"/>
                          <a:cs typeface="Arial" panose="020B0604020202020204" pitchFamily="34" charset="0"/>
                          <a:sym typeface="Symbol" panose="05050102010706020507" pitchFamily="18" charset="2"/>
                        </a:rPr>
                        <a:t>L/s</a:t>
                      </a:r>
                      <a:endParaRPr lang="zh-CN" altLang="en-US" sz="18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500" b="1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93237425"/>
                  </a:ext>
                </a:extLst>
              </a:tr>
              <a:tr h="552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latin typeface="+mn-lt"/>
                          <a:cs typeface="Arial" panose="020B0604020202020204" pitchFamily="34" charset="0"/>
                        </a:rPr>
                        <a:t>The ultimate pressure of the vacuum chambers </a:t>
                      </a:r>
                      <a:endParaRPr lang="zh-CN" altLang="en-US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2×10</a:t>
                      </a:r>
                      <a:r>
                        <a:rPr lang="en-US" altLang="zh-CN" sz="1700" b="1" kern="100" spc="-20" baseline="30000" dirty="0" smtClean="0">
                          <a:effectLst/>
                          <a:latin typeface="+mn-lt"/>
                        </a:rPr>
                        <a:t>-10 </a:t>
                      </a:r>
                      <a:r>
                        <a:rPr lang="en-US" altLang="zh-CN" sz="1700" b="1" kern="100" spc="-20" dirty="0" err="1" smtClean="0">
                          <a:effectLst/>
                          <a:latin typeface="+mn-lt"/>
                        </a:rPr>
                        <a:t>Torr</a:t>
                      </a:r>
                      <a:endParaRPr lang="zh-CN" altLang="zh-CN" sz="1700" b="1" kern="1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2.5×10</a:t>
                      </a:r>
                      <a:r>
                        <a:rPr lang="en-US" altLang="zh-CN" sz="1700" b="1" kern="100" spc="-20" baseline="30000" dirty="0" smtClean="0">
                          <a:effectLst/>
                          <a:latin typeface="+mn-lt"/>
                        </a:rPr>
                        <a:t>-10 </a:t>
                      </a:r>
                      <a:r>
                        <a:rPr lang="en-US" altLang="zh-CN" sz="1700" b="1" kern="100" spc="-20" dirty="0" err="1" smtClean="0">
                          <a:effectLst/>
                          <a:latin typeface="+mn-lt"/>
                        </a:rPr>
                        <a:t>Torr</a:t>
                      </a:r>
                      <a:endParaRPr lang="zh-CN" altLang="zh-CN" sz="1700" b="1" kern="1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500" b="1" dirty="0" smtClean="0">
                        <a:latin typeface="+mn-lt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298919557"/>
                  </a:ext>
                </a:extLst>
              </a:tr>
              <a:tr h="5520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500" b="1" dirty="0" smtClean="0">
                          <a:latin typeface="+mn-lt"/>
                          <a:cs typeface="Arial" panose="020B0604020202020204" pitchFamily="34" charset="0"/>
                        </a:rPr>
                        <a:t>The contact pressure of spring fingers for RF shielding bellows </a:t>
                      </a:r>
                      <a:endParaRPr lang="zh-CN" altLang="en-US" sz="1500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125</a:t>
                      </a:r>
                      <a:r>
                        <a:rPr lang="en-US" altLang="zh-CN" sz="1700" b="1" kern="100" spc="-20" dirty="0" smtClean="0">
                          <a:effectLst/>
                          <a:latin typeface="+mn-lt"/>
                          <a:sym typeface="Symbol" panose="05050102010706020507" pitchFamily="18" charset="2"/>
                        </a:rPr>
                        <a:t>25</a:t>
                      </a: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g</a:t>
                      </a:r>
                      <a:endParaRPr lang="zh-CN" altLang="zh-CN" sz="1700" b="1" kern="1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125</a:t>
                      </a:r>
                      <a:r>
                        <a:rPr lang="en-US" altLang="zh-CN" sz="1700" b="1" kern="100" spc="-20" dirty="0" smtClean="0">
                          <a:effectLst/>
                          <a:latin typeface="+mn-lt"/>
                          <a:sym typeface="Symbol" panose="05050102010706020507" pitchFamily="18" charset="2"/>
                        </a:rPr>
                        <a:t></a:t>
                      </a:r>
                      <a:r>
                        <a:rPr lang="en-US" altLang="zh-CN" sz="1700" b="1" kern="100" spc="-20" dirty="0" smtClean="0">
                          <a:effectLst/>
                          <a:latin typeface="+mn-lt"/>
                        </a:rPr>
                        <a:t>5g</a:t>
                      </a:r>
                      <a:endParaRPr lang="zh-CN" altLang="zh-CN" sz="1700" b="1" kern="100" dirty="0" smtClean="0">
                        <a:effectLst/>
                        <a:latin typeface="+mn-lt"/>
                        <a:ea typeface="+mn-ea"/>
                      </a:endParaRPr>
                    </a:p>
                  </a:txBody>
                  <a:tcPr marL="84406" marR="84406" marT="42203" marB="422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500" b="1" dirty="0" smtClean="0">
                          <a:latin typeface="+mn-lt"/>
                        </a:rPr>
                        <a:t>Achieved</a:t>
                      </a:r>
                      <a:endParaRPr lang="zh-CN" altLang="en-US" sz="1500" b="1" dirty="0" smtClean="0">
                        <a:latin typeface="+mn-lt"/>
                      </a:endParaRPr>
                    </a:p>
                    <a:p>
                      <a:pPr algn="ctr"/>
                      <a:endParaRPr lang="zh-CN" altLang="en-US" sz="1500" b="1" dirty="0">
                        <a:latin typeface="+mn-lt"/>
                      </a:endParaRPr>
                    </a:p>
                  </a:txBody>
                  <a:tcPr marL="84406" marR="84406" marT="42203" marB="42203"/>
                </a:tc>
                <a:extLst>
                  <a:ext uri="{0D108BD9-81ED-4DB2-BD59-A6C34878D82A}">
                    <a16:rowId xmlns:a16="http://schemas.microsoft.com/office/drawing/2014/main" val="2846750211"/>
                  </a:ext>
                </a:extLst>
              </a:tr>
            </a:tbl>
          </a:graphicData>
        </a:graphic>
      </p:graphicFrame>
      <p:sp>
        <p:nvSpPr>
          <p:cNvPr id="8" name="矩形 7"/>
          <p:cNvSpPr/>
          <p:nvPr/>
        </p:nvSpPr>
        <p:spPr>
          <a:xfrm>
            <a:off x="568971" y="5273110"/>
            <a:ext cx="4065537" cy="4760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62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no obvious problems found.</a:t>
            </a:r>
          </a:p>
        </p:txBody>
      </p:sp>
      <p:sp>
        <p:nvSpPr>
          <p:cNvPr id="9" name="矩形 8"/>
          <p:cNvSpPr/>
          <p:nvPr/>
        </p:nvSpPr>
        <p:spPr>
          <a:xfrm>
            <a:off x="385459" y="1337178"/>
            <a:ext cx="5316520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3776" indent="-263776">
              <a:buFont typeface="Wingdings" panose="05000000000000000000" pitchFamily="2" charset="2"/>
              <a:buChar char="u"/>
            </a:pPr>
            <a:r>
              <a:rPr lang="en-US" altLang="zh-CN" sz="2215" b="1" dirty="0"/>
              <a:t>Targets of the finished</a:t>
            </a:r>
            <a:r>
              <a:rPr lang="en-US" altLang="zh-CN" sz="2215" b="1" dirty="0" smtClean="0"/>
              <a:t> </a:t>
            </a:r>
            <a:r>
              <a:rPr lang="en-US" altLang="zh-CN" sz="2215" b="1" dirty="0"/>
              <a:t>and present status</a:t>
            </a:r>
            <a:endParaRPr lang="zh-CN" altLang="en-US" sz="2215" b="1" dirty="0"/>
          </a:p>
        </p:txBody>
      </p:sp>
      <p:sp>
        <p:nvSpPr>
          <p:cNvPr id="10" name="矩形 9"/>
          <p:cNvSpPr/>
          <p:nvPr/>
        </p:nvSpPr>
        <p:spPr>
          <a:xfrm>
            <a:off x="401877" y="4763129"/>
            <a:ext cx="1577420" cy="4331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63776" indent="-263776">
              <a:buFont typeface="Wingdings" panose="05000000000000000000" pitchFamily="2" charset="2"/>
              <a:buChar char="u"/>
            </a:pPr>
            <a:r>
              <a:rPr lang="en-US" altLang="zh-CN" sz="2215" b="1" dirty="0"/>
              <a:t>problems</a:t>
            </a:r>
            <a:endParaRPr lang="zh-CN" altLang="en-US" sz="2215" b="1" dirty="0"/>
          </a:p>
        </p:txBody>
      </p:sp>
    </p:spTree>
    <p:extLst>
      <p:ext uri="{BB962C8B-B14F-4D97-AF65-F5344CB8AC3E}">
        <p14:creationId xmlns:p14="http://schemas.microsoft.com/office/powerpoint/2010/main" val="406558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altLang="zh-CN" sz="2727" dirty="0"/>
              <a:t>Introduction </a:t>
            </a:r>
            <a:endParaRPr lang="zh-CN" altLang="en-US" sz="2727" dirty="0"/>
          </a:p>
        </p:txBody>
      </p:sp>
      <p:sp>
        <p:nvSpPr>
          <p:cNvPr id="3" name="内容占位符 2"/>
          <p:cNvSpPr>
            <a:spLocks noGrp="1"/>
          </p:cNvSpPr>
          <p:nvPr>
            <p:ph idx="4294967295"/>
          </p:nvPr>
        </p:nvSpPr>
        <p:spPr>
          <a:xfrm>
            <a:off x="202603" y="1362513"/>
            <a:ext cx="5299075" cy="4586288"/>
          </a:xfrm>
        </p:spPr>
        <p:txBody>
          <a:bodyPr>
            <a:noAutofit/>
          </a:bodyPr>
          <a:lstStyle/>
          <a:p>
            <a:pPr algn="just">
              <a:spcAft>
                <a:spcPts val="1108"/>
              </a:spcAft>
            </a:pPr>
            <a:r>
              <a:rPr lang="en-US" altLang="zh-CN" sz="1662" b="1" dirty="0">
                <a:solidFill>
                  <a:srgbClr val="0070C0"/>
                </a:solidFill>
              </a:rPr>
              <a:t>Vacuum bellow modules are needed to compensate the mechanical misalignments of the vacuum chambers during installation and to absorb their thermal expansion during the bake-out. In order to reduce the beam impedance during operation with beams these modules are equipped with RF bridges to carry the image current.[1]</a:t>
            </a:r>
          </a:p>
          <a:p>
            <a:pPr algn="just">
              <a:spcAft>
                <a:spcPts val="1108"/>
              </a:spcAft>
            </a:pPr>
            <a:r>
              <a:rPr lang="en-US" altLang="zh-CN" sz="1662" b="1" dirty="0">
                <a:solidFill>
                  <a:srgbClr val="0070C0"/>
                </a:solidFill>
              </a:rPr>
              <a:t>Aluminum chamber for electron ring, copper chamber for positron ring. Some technical challenges such as extrusion, machining and welding have been solved.</a:t>
            </a:r>
          </a:p>
          <a:p>
            <a:pPr algn="just">
              <a:spcAft>
                <a:spcPts val="1108"/>
              </a:spcAft>
            </a:pPr>
            <a:r>
              <a:rPr lang="en-US" altLang="zh-CN" sz="1662" b="1" dirty="0">
                <a:solidFill>
                  <a:srgbClr val="0070C0"/>
                </a:solidFill>
              </a:rPr>
              <a:t>NEG coating coated inside of copper vacuum chamber is employed to suppress SEY. Setups have been built for a long vacuum chamber, and coating methods and parameters are being studied. The structure, composition, SEY and pumping speed of NEG film samples are measured.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035" y="3189376"/>
            <a:ext cx="1304914" cy="1153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41" y="1362513"/>
            <a:ext cx="1414716" cy="1268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267" y="1433669"/>
            <a:ext cx="1610682" cy="998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144" y="4576441"/>
            <a:ext cx="3236805" cy="1414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8441" y="3269058"/>
            <a:ext cx="1665128" cy="992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317989" y="6021289"/>
            <a:ext cx="2284984" cy="348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62" dirty="0"/>
              <a:t>[1]IPAC2015-WEPHA005</a:t>
            </a:r>
          </a:p>
        </p:txBody>
      </p:sp>
    </p:spTree>
    <p:extLst>
      <p:ext uri="{BB962C8B-B14F-4D97-AF65-F5344CB8AC3E}">
        <p14:creationId xmlns:p14="http://schemas.microsoft.com/office/powerpoint/2010/main" val="309795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727" dirty="0"/>
              <a:t>Progress of R&amp;D of RF shielding bellows</a:t>
            </a:r>
            <a:endParaRPr lang="zh-CN" altLang="en-US" sz="2727" dirty="0"/>
          </a:p>
        </p:txBody>
      </p:sp>
      <p:graphicFrame>
        <p:nvGraphicFramePr>
          <p:cNvPr id="4" name="内容占位符 3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21263356"/>
              </p:ext>
            </p:extLst>
          </p:nvPr>
        </p:nvGraphicFramePr>
        <p:xfrm>
          <a:off x="1355804" y="1269192"/>
          <a:ext cx="2531358" cy="3050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0" r:id="rId4" imgW="3457575" imgH="4162425" progId="Paint.Picture">
                  <p:embed/>
                </p:oleObj>
              </mc:Choice>
              <mc:Fallback>
                <p:oleObj r:id="rId4" imgW="3457575" imgH="4162425" progId="Paint.Picture">
                  <p:embed/>
                  <p:pic>
                    <p:nvPicPr>
                      <p:cNvPr id="4" name="内容占位符 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55804" y="1269192"/>
                        <a:ext cx="2531358" cy="30507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/>
          <p:nvPr>
            <p:extLst>
              <p:ext uri="{D42A27DB-BD31-4B8C-83A1-F6EECF244321}">
                <p14:modId xmlns:p14="http://schemas.microsoft.com/office/powerpoint/2010/main" val="119731862"/>
              </p:ext>
            </p:extLst>
          </p:nvPr>
        </p:nvGraphicFramePr>
        <p:xfrm>
          <a:off x="3887162" y="1269192"/>
          <a:ext cx="1494552" cy="1511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1" name="BMP 图像" r:id="rId6" imgW="3848100" imgH="3581400" progId="Paint.Picture">
                  <p:embed/>
                </p:oleObj>
              </mc:Choice>
              <mc:Fallback>
                <p:oleObj name="BMP 图像" r:id="rId6" imgW="3848100" imgH="3581400" progId="Paint.Picture">
                  <p:embed/>
                  <p:pic>
                    <p:nvPicPr>
                      <p:cNvPr id="8" name="对象 7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87162" y="1269192"/>
                        <a:ext cx="1494552" cy="1511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/>
          <p:nvPr>
            <p:extLst>
              <p:ext uri="{D42A27DB-BD31-4B8C-83A1-F6EECF244321}">
                <p14:modId xmlns:p14="http://schemas.microsoft.com/office/powerpoint/2010/main" val="3349597548"/>
              </p:ext>
            </p:extLst>
          </p:nvPr>
        </p:nvGraphicFramePr>
        <p:xfrm>
          <a:off x="3923928" y="2780928"/>
          <a:ext cx="1365838" cy="14365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2" r:id="rId8" imgW="3752850" imgH="3276600" progId="Paint.Picture">
                  <p:embed/>
                </p:oleObj>
              </mc:Choice>
              <mc:Fallback>
                <p:oleObj r:id="rId8" imgW="3752850" imgH="3276600" progId="Paint.Picture">
                  <p:embed/>
                  <p:pic>
                    <p:nvPicPr>
                      <p:cNvPr id="10" name="对象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23928" y="2780928"/>
                        <a:ext cx="1365838" cy="14365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>
            <p:extLst>
              <p:ext uri="{D42A27DB-BD31-4B8C-83A1-F6EECF244321}">
                <p14:modId xmlns:p14="http://schemas.microsoft.com/office/powerpoint/2010/main" val="1910296588"/>
              </p:ext>
            </p:extLst>
          </p:nvPr>
        </p:nvGraphicFramePr>
        <p:xfrm>
          <a:off x="5471338" y="1278814"/>
          <a:ext cx="1395847" cy="13120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33" name="BMP 图像" r:id="rId10" imgW="3514725" imgH="3181350" progId="Paint.Picture">
                  <p:embed/>
                </p:oleObj>
              </mc:Choice>
              <mc:Fallback>
                <p:oleObj name="BMP 图像" r:id="rId10" imgW="3514725" imgH="3181350" progId="Paint.Picture">
                  <p:embed/>
                  <p:pic>
                    <p:nvPicPr>
                      <p:cNvPr id="12" name="对象 11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471338" y="1278814"/>
                        <a:ext cx="1395847" cy="13120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1355804" y="4509120"/>
            <a:ext cx="5915733" cy="1796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43492" indent="-243492">
              <a:buFont typeface="Arial" pitchFamily="34" charset="0"/>
              <a:buChar char="•"/>
            </a:pPr>
            <a:r>
              <a:rPr lang="en-US" altLang="zh-CN" sz="1846" b="1" dirty="0">
                <a:solidFill>
                  <a:schemeClr val="accent1"/>
                </a:solidFill>
              </a:rPr>
              <a:t>Total length: 140 mm</a:t>
            </a:r>
          </a:p>
          <a:p>
            <a:pPr marL="243492" indent="-243492">
              <a:buFont typeface="Arial" pitchFamily="34" charset="0"/>
              <a:buChar char="•"/>
            </a:pPr>
            <a:r>
              <a:rPr lang="en-US" altLang="zh-CN" sz="1846" b="1" dirty="0">
                <a:solidFill>
                  <a:schemeClr val="accent1"/>
                </a:solidFill>
              </a:rPr>
              <a:t>Inner and exterior diameter of bellows: 125mm/140mm</a:t>
            </a:r>
          </a:p>
          <a:p>
            <a:pPr marL="243492" indent="-243492">
              <a:buFont typeface="Arial" pitchFamily="34" charset="0"/>
              <a:buChar char="•"/>
            </a:pPr>
            <a:r>
              <a:rPr lang="en-US" altLang="zh-CN" sz="1846" b="1" dirty="0">
                <a:solidFill>
                  <a:schemeClr val="accent1"/>
                </a:solidFill>
              </a:rPr>
              <a:t>Expansion/contraction: 5mm/12mm</a:t>
            </a:r>
          </a:p>
          <a:p>
            <a:pPr marL="243492" indent="-243492">
              <a:buFont typeface="Arial" pitchFamily="34" charset="0"/>
              <a:buChar char="•"/>
            </a:pPr>
            <a:r>
              <a:rPr lang="en-US" altLang="zh-CN" sz="1846" b="1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Offset: 2 mm</a:t>
            </a:r>
          </a:p>
          <a:p>
            <a:pPr marL="243492" indent="-243492">
              <a:buFont typeface="Arial" pitchFamily="34" charset="0"/>
              <a:buChar char="•"/>
            </a:pPr>
            <a:r>
              <a:rPr lang="en-US" altLang="zh-CN" sz="1846" b="1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Bending: 50 </a:t>
            </a:r>
            <a:r>
              <a:rPr lang="en-US" altLang="zh-CN" sz="1846" b="1" dirty="0" err="1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mrad</a:t>
            </a:r>
            <a:endParaRPr lang="en-US" altLang="zh-CN" sz="1846" b="1" dirty="0">
              <a:solidFill>
                <a:schemeClr val="accent1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r>
              <a:rPr lang="en-US" altLang="zh-CN" sz="1846" b="1" dirty="0">
                <a:solidFill>
                  <a:schemeClr val="accent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Above technical specifications have been reached.</a:t>
            </a:r>
            <a:endParaRPr lang="en-US" altLang="zh-CN" sz="1846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16531" indent="-316531" algn="l">
              <a:buFont typeface="Wingdings" panose="05000000000000000000" pitchFamily="2" charset="2"/>
              <a:buChar char="u"/>
            </a:pPr>
            <a:r>
              <a:rPr lang="en-US" altLang="zh-CN" sz="1846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optimization of spring fingers</a:t>
            </a:r>
            <a:r>
              <a:rPr lang="en-US" altLang="zh-CN" sz="1846" dirty="0"/>
              <a:t> </a:t>
            </a:r>
            <a:r>
              <a:rPr lang="en-US" altLang="zh-CN" sz="1846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+mn-ea"/>
              </a:rPr>
              <a:t> </a:t>
            </a:r>
            <a:endParaRPr lang="zh-CN" altLang="en-US" sz="1846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9774" y="1263118"/>
            <a:ext cx="4822226" cy="2138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3776" indent="-263776" algn="just">
              <a:buFont typeface="Arial" panose="020B0604020202020204" pitchFamily="34" charset="0"/>
              <a:buChar char="•"/>
            </a:pPr>
            <a:r>
              <a:rPr lang="en-US" altLang="zh-CN" sz="1662" b="1" dirty="0">
                <a:sym typeface="+mn-ea"/>
              </a:rPr>
              <a:t>Contact force is determined by pre-bending angle of the contact fingers. Different pre-bending angles of 25°,26°,27°,31° have been tested which shows that 27°is best.</a:t>
            </a:r>
          </a:p>
          <a:p>
            <a:pPr marL="263776" indent="-263776" algn="just">
              <a:buFont typeface="Arial" panose="020B0604020202020204" pitchFamily="34" charset="0"/>
              <a:buChar char="•"/>
            </a:pPr>
            <a:r>
              <a:rPr lang="en-US" altLang="zh-CN" sz="1662" b="1" dirty="0">
                <a:sym typeface="+mn-ea"/>
              </a:rPr>
              <a:t>27°is chosen and which forces between the spring fingers and the contact fingers is uniformly from different fingers and is about 125±5g, which meets </a:t>
            </a:r>
            <a:r>
              <a:rPr lang="en-US" altLang="zh-CN" sz="1662" b="1" dirty="0" smtClean="0">
                <a:sym typeface="+mn-ea"/>
              </a:rPr>
              <a:t>125±25g</a:t>
            </a:r>
            <a:r>
              <a:rPr lang="en-US" altLang="zh-CN" sz="1662" b="1" dirty="0">
                <a:sym typeface="+mn-ea"/>
              </a:rPr>
              <a:t>. </a:t>
            </a:r>
            <a:endParaRPr lang="zh-CN" altLang="en-US" sz="1662" b="1" dirty="0"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94801" y="5728917"/>
            <a:ext cx="1486244" cy="291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92" dirty="0"/>
              <a:t>Before weld</a:t>
            </a:r>
            <a:endParaRPr lang="zh-CN" altLang="en-US" sz="1292" dirty="0"/>
          </a:p>
        </p:txBody>
      </p:sp>
      <p:pic>
        <p:nvPicPr>
          <p:cNvPr id="14" name="图片 3" descr="92b8e62469a18ce11ffdbd3237fa8ed"/>
          <p:cNvPicPr>
            <a:picLocks noChangeAspect="1"/>
          </p:cNvPicPr>
          <p:nvPr/>
        </p:nvPicPr>
        <p:blipFill>
          <a:blip r:embed="rId3"/>
          <a:srcRect b="15606"/>
          <a:stretch>
            <a:fillRect/>
          </a:stretch>
        </p:blipFill>
        <p:spPr>
          <a:xfrm>
            <a:off x="650334" y="3761345"/>
            <a:ext cx="1730712" cy="1948071"/>
          </a:xfrm>
          <a:prstGeom prst="rect">
            <a:avLst/>
          </a:prstGeom>
        </p:spPr>
      </p:pic>
      <p:pic>
        <p:nvPicPr>
          <p:cNvPr id="15" name="图片 14" descr="228ad1ba9723a961bd49e00b7f4685b"/>
          <p:cNvPicPr>
            <a:picLocks noChangeAspect="1"/>
          </p:cNvPicPr>
          <p:nvPr/>
        </p:nvPicPr>
        <p:blipFill>
          <a:blip r:embed="rId4"/>
          <a:srcRect b="15668"/>
          <a:stretch>
            <a:fillRect/>
          </a:stretch>
        </p:blipFill>
        <p:spPr>
          <a:xfrm>
            <a:off x="2409294" y="3761344"/>
            <a:ext cx="1728192" cy="1943514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2848629" y="5750527"/>
            <a:ext cx="1155919" cy="291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292" dirty="0"/>
              <a:t>After weld</a:t>
            </a:r>
            <a:endParaRPr lang="zh-CN" altLang="en-US" sz="1292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2000" y="1235526"/>
            <a:ext cx="3632850" cy="278104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7243" y="3761344"/>
            <a:ext cx="3655855" cy="26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5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Porotype  </a:t>
            </a:r>
            <a:r>
              <a:rPr lang="en-US" altLang="zh-CN" dirty="0"/>
              <a:t>of RF shielding </a:t>
            </a:r>
            <a:r>
              <a:rPr lang="en-US" altLang="zh-CN" dirty="0" smtClean="0"/>
              <a:t>bellows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4294967295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F277EA53-4DB1-4D95-B40D-C748397C9D0C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2282190" y="1604962"/>
            <a:ext cx="1899285" cy="196596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9140" y="1604964"/>
            <a:ext cx="1798796" cy="194452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rcRect l="14497"/>
          <a:stretch>
            <a:fillRect/>
          </a:stretch>
        </p:blipFill>
        <p:spPr>
          <a:xfrm>
            <a:off x="2285526" y="3711416"/>
            <a:ext cx="1895951" cy="1905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rcRect r="9392"/>
          <a:stretch>
            <a:fillRect/>
          </a:stretch>
        </p:blipFill>
        <p:spPr>
          <a:xfrm>
            <a:off x="4539142" y="3711418"/>
            <a:ext cx="1787366" cy="1904524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115617" y="2587943"/>
            <a:ext cx="10803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Porotype </a:t>
            </a:r>
            <a:r>
              <a:rPr lang="en-US" altLang="zh-CN" sz="1350" dirty="0">
                <a:latin typeface="华光中长宋_CNKI" panose="02000500000000000000" pitchFamily="2" charset="-122"/>
                <a:ea typeface="华光中长宋_CNKI" panose="02000500000000000000" pitchFamily="2" charset="-122"/>
              </a:rPr>
              <a:t>I</a:t>
            </a:r>
            <a:r>
              <a:rPr lang="zh-CN" altLang="en-US" sz="1350" dirty="0"/>
              <a:t>：</a:t>
            </a:r>
            <a:endParaRPr lang="en-US" altLang="zh-CN" sz="1350" dirty="0"/>
          </a:p>
        </p:txBody>
      </p:sp>
      <p:sp>
        <p:nvSpPr>
          <p:cNvPr id="10" name="文本框 9"/>
          <p:cNvSpPr txBox="1"/>
          <p:nvPr/>
        </p:nvSpPr>
        <p:spPr>
          <a:xfrm>
            <a:off x="1115617" y="4293097"/>
            <a:ext cx="10803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350" dirty="0"/>
              <a:t>Porotype </a:t>
            </a:r>
            <a:r>
              <a:rPr lang="en-US" altLang="zh-CN" sz="1350" dirty="0">
                <a:latin typeface="华光中长宋_CNKI" panose="02000500000000000000" pitchFamily="2" charset="-122"/>
                <a:ea typeface="华光中长宋_CNKI" panose="02000500000000000000" pitchFamily="2" charset="-122"/>
              </a:rPr>
              <a:t>II</a:t>
            </a:r>
            <a:r>
              <a:rPr lang="zh-CN" altLang="en-US" sz="1350" dirty="0"/>
              <a:t>：</a:t>
            </a:r>
            <a:endParaRPr lang="en-US" altLang="zh-CN" sz="1350" dirty="0"/>
          </a:p>
        </p:txBody>
      </p:sp>
      <p:sp>
        <p:nvSpPr>
          <p:cNvPr id="8" name="矩形 7"/>
          <p:cNvSpPr/>
          <p:nvPr/>
        </p:nvSpPr>
        <p:spPr>
          <a:xfrm>
            <a:off x="864593" y="5536586"/>
            <a:ext cx="800212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Contact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force is uniformly from different fingers and meets the target of 125±25g.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prototypes of RF shielding bellows have been fabricated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7954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TextBox 32"/>
          <p:cNvSpPr txBox="1"/>
          <p:nvPr/>
        </p:nvSpPr>
        <p:spPr>
          <a:xfrm>
            <a:off x="583865" y="1057317"/>
            <a:ext cx="6570735" cy="60362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92190" indent="-29219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2215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 </a:t>
            </a:r>
            <a:r>
              <a:rPr lang="en-US" altLang="zh-CN" sz="2215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Conflate flanges of S.S.-Al</a:t>
            </a:r>
            <a:r>
              <a:rPr lang="zh-CN" altLang="en-US" sz="2215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zh-CN" sz="2215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transition material</a:t>
            </a:r>
          </a:p>
        </p:txBody>
      </p:sp>
      <p:sp>
        <p:nvSpPr>
          <p:cNvPr id="12292" name="TextBox 7"/>
          <p:cNvSpPr txBox="1"/>
          <p:nvPr/>
        </p:nvSpPr>
        <p:spPr>
          <a:xfrm>
            <a:off x="323528" y="4528898"/>
            <a:ext cx="8410642" cy="162711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43492" indent="-243492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altLang="zh-CN" sz="1662" b="1" dirty="0">
                <a:latin typeface="Arial" panose="020B0604020202020204" pitchFamily="34" charset="0"/>
              </a:rPr>
              <a:t>S.S.-Al transition plate are fabricated through explosion bonding in a domestic company.</a:t>
            </a:r>
          </a:p>
          <a:p>
            <a:pPr marL="243492" indent="-243492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62" b="1" dirty="0">
                <a:latin typeface="Arial" panose="020B0604020202020204" pitchFamily="34" charset="0"/>
              </a:rPr>
              <a:t> </a:t>
            </a:r>
            <a:r>
              <a:rPr lang="en-US" altLang="zh-CN" sz="1662" b="1" dirty="0">
                <a:latin typeface="Arial" panose="020B0604020202020204" pitchFamily="34" charset="0"/>
              </a:rPr>
              <a:t>Ultrasonic flaw detection is used before the flange will be machined.</a:t>
            </a:r>
          </a:p>
          <a:p>
            <a:pPr marL="243492" indent="-243492" algn="just">
              <a:lnSpc>
                <a:spcPct val="150000"/>
              </a:lnSpc>
              <a:buFont typeface="Arial" pitchFamily="34" charset="0"/>
              <a:buChar char="•"/>
            </a:pPr>
            <a:r>
              <a:rPr lang="zh-CN" altLang="en-US" sz="1662" b="1" dirty="0">
                <a:latin typeface="Arial" panose="020B0604020202020204" pitchFamily="34" charset="0"/>
              </a:rPr>
              <a:t> </a:t>
            </a:r>
            <a:r>
              <a:rPr lang="en-US" altLang="zh-CN" sz="1662" b="1" dirty="0">
                <a:latin typeface="Arial" panose="020B0604020202020204" pitchFamily="34" charset="0"/>
              </a:rPr>
              <a:t>Leak detection is carried out after the flanges has been machined.</a:t>
            </a:r>
            <a:endParaRPr lang="zh-CN" altLang="en-US" sz="1662" b="1" dirty="0">
              <a:latin typeface="Arial" panose="020B0604020202020204" pitchFamily="34" charset="0"/>
            </a:endParaRPr>
          </a:p>
        </p:txBody>
      </p:sp>
      <p:pic>
        <p:nvPicPr>
          <p:cNvPr id="12293" name="Picture 7"/>
          <p:cNvPicPr>
            <a:picLocks noChangeAspect="1"/>
          </p:cNvPicPr>
          <p:nvPr/>
        </p:nvPicPr>
        <p:blipFill>
          <a:blip r:embed="rId2"/>
          <a:srcRect b="17949"/>
          <a:stretch>
            <a:fillRect/>
          </a:stretch>
        </p:blipFill>
        <p:spPr>
          <a:xfrm>
            <a:off x="1313124" y="2999511"/>
            <a:ext cx="2078940" cy="127982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Picture 8"/>
          <p:cNvPicPr>
            <a:picLocks noChangeAspect="1"/>
          </p:cNvPicPr>
          <p:nvPr/>
        </p:nvPicPr>
        <p:blipFill>
          <a:blip r:embed="rId3"/>
          <a:srcRect t="30791" r="4411" b="49908"/>
          <a:stretch>
            <a:fillRect/>
          </a:stretch>
        </p:blipFill>
        <p:spPr>
          <a:xfrm>
            <a:off x="1313124" y="1711038"/>
            <a:ext cx="6663842" cy="10088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5" name="Picture 9"/>
          <p:cNvPicPr>
            <a:picLocks noChangeAspect="1"/>
          </p:cNvPicPr>
          <p:nvPr/>
        </p:nvPicPr>
        <p:blipFill>
          <a:blip r:embed="rId4"/>
          <a:srcRect b="20128"/>
          <a:stretch>
            <a:fillRect/>
          </a:stretch>
        </p:blipFill>
        <p:spPr>
          <a:xfrm>
            <a:off x="3560624" y="2970724"/>
            <a:ext cx="2135127" cy="127857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6" name="Picture 10"/>
          <p:cNvPicPr>
            <a:picLocks noChangeAspect="1"/>
          </p:cNvPicPr>
          <p:nvPr/>
        </p:nvPicPr>
        <p:blipFill>
          <a:blip r:embed="rId5"/>
          <a:srcRect l="18636" t="18291" r="24493" b="37132"/>
          <a:stretch>
            <a:fillRect/>
          </a:stretch>
        </p:blipFill>
        <p:spPr>
          <a:xfrm>
            <a:off x="5864314" y="2970725"/>
            <a:ext cx="2135127" cy="12923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ym typeface="+mn-ea"/>
              </a:rPr>
              <a:t>Progress  R&amp;D of </a:t>
            </a:r>
            <a:r>
              <a:rPr lang="en-US" altLang="zh-CN" dirty="0" smtClean="0">
                <a:sym typeface="+mn-ea"/>
              </a:rPr>
              <a:t>Al </a:t>
            </a:r>
            <a:r>
              <a:rPr lang="en-US" altLang="zh-CN" dirty="0">
                <a:sym typeface="+mn-ea"/>
              </a:rPr>
              <a:t>vacuum chamber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14792734"/>
      </p:ext>
    </p:extLst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8010,&quot;width&quot;:7740}"/>
</p:tagLst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29144</TotalTime>
  <Words>2219</Words>
  <Application>Microsoft Office PowerPoint</Application>
  <PresentationFormat>全屏显示(4:3)</PresentationFormat>
  <Paragraphs>216</Paragraphs>
  <Slides>22</Slides>
  <Notes>11</Notes>
  <HiddenSlides>0</HiddenSlides>
  <MMClips>0</MMClips>
  <ScaleCrop>false</ScaleCrop>
  <HeadingPairs>
    <vt:vector size="8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22</vt:i4>
      </vt:variant>
    </vt:vector>
  </HeadingPairs>
  <TitlesOfParts>
    <vt:vector size="37" baseType="lpstr">
      <vt:lpstr>等线</vt:lpstr>
      <vt:lpstr>华光中长宋_CNKI</vt:lpstr>
      <vt:lpstr>楷体</vt:lpstr>
      <vt:lpstr>宋体</vt:lpstr>
      <vt:lpstr>微软雅黑</vt:lpstr>
      <vt:lpstr>Arial</vt:lpstr>
      <vt:lpstr>Arial Black</vt:lpstr>
      <vt:lpstr>Calibri</vt:lpstr>
      <vt:lpstr>Symbol</vt:lpstr>
      <vt:lpstr>Times New Roman</vt:lpstr>
      <vt:lpstr>Wingdings</vt:lpstr>
      <vt:lpstr>1_Office 主题​​</vt:lpstr>
      <vt:lpstr>Bitmap Image</vt:lpstr>
      <vt:lpstr>BMP 图像</vt:lpstr>
      <vt:lpstr>Visio</vt:lpstr>
      <vt:lpstr>R&amp;D Progress of CEPC vacuum system </vt:lpstr>
      <vt:lpstr>Contents</vt:lpstr>
      <vt:lpstr>Targets from Most2</vt:lpstr>
      <vt:lpstr>Present status and problems</vt:lpstr>
      <vt:lpstr>Introduction </vt:lpstr>
      <vt:lpstr>Progress of R&amp;D of RF shielding bellows</vt:lpstr>
      <vt:lpstr>optimization of spring fingers  </vt:lpstr>
      <vt:lpstr>Porotype  of RF shielding bellows</vt:lpstr>
      <vt:lpstr>Progress  R&amp;D of Al vacuum chamber</vt:lpstr>
      <vt:lpstr>Progress  R&amp;D of Cu vacuum chamber</vt:lpstr>
      <vt:lpstr>Cu and Al vacuum chamber prototypes</vt:lpstr>
      <vt:lpstr>PowerPoint 演示文稿</vt:lpstr>
      <vt:lpstr>Ultimate vacuum test of NEG coating pipe</vt:lpstr>
      <vt:lpstr>6 m vacuum pipe NEG coating  </vt:lpstr>
      <vt:lpstr>Preparation for NEG coating of 6 m pipe </vt:lpstr>
      <vt:lpstr>Preparation of Cu substrate for NEG coating</vt:lpstr>
      <vt:lpstr>Pumping speed test setup in Dongguan</vt:lpstr>
      <vt:lpstr>Pumping speed test of NEG coating</vt:lpstr>
      <vt:lpstr>Next step</vt:lpstr>
      <vt:lpstr>发表的文章与专利</vt:lpstr>
      <vt:lpstr>Summary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 &amp; D of the CEPC vacuum system</dc:title>
  <dc:creator>Donghy</dc:creator>
  <cp:lastModifiedBy>mays</cp:lastModifiedBy>
  <cp:revision>570</cp:revision>
  <dcterms:created xsi:type="dcterms:W3CDTF">2014-12-19T08:20:13Z</dcterms:created>
  <dcterms:modified xsi:type="dcterms:W3CDTF">2021-04-22T03:51:36Z</dcterms:modified>
</cp:coreProperties>
</file>