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8" r:id="rId2"/>
    <p:sldId id="359" r:id="rId3"/>
    <p:sldId id="364" r:id="rId4"/>
    <p:sldId id="376" r:id="rId5"/>
    <p:sldId id="369" r:id="rId6"/>
    <p:sldId id="370" r:id="rId7"/>
    <p:sldId id="371" r:id="rId8"/>
    <p:sldId id="377" r:id="rId9"/>
    <p:sldId id="372" r:id="rId10"/>
    <p:sldId id="373" r:id="rId11"/>
    <p:sldId id="374" r:id="rId12"/>
    <p:sldId id="375" r:id="rId13"/>
    <p:sldId id="382" r:id="rId14"/>
    <p:sldId id="353" r:id="rId15"/>
    <p:sldId id="379" r:id="rId16"/>
    <p:sldId id="356" r:id="rId17"/>
    <p:sldId id="357" r:id="rId18"/>
    <p:sldId id="378" r:id="rId19"/>
    <p:sldId id="381" r:id="rId20"/>
    <p:sldId id="383" r:id="rId21"/>
    <p:sldId id="361"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4660"/>
  </p:normalViewPr>
  <p:slideViewPr>
    <p:cSldViewPr snapToGrid="0">
      <p:cViewPr varScale="1">
        <p:scale>
          <a:sx n="64" d="100"/>
          <a:sy n="64" d="100"/>
        </p:scale>
        <p:origin x="9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2021/4/22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59892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2021/4/22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35309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2021/4/22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14630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2021/4/22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57428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0635268-E0D5-4651-8A0D-1EF637D06372}" type="datetimeFigureOut">
              <a:rPr lang="zh-CN" altLang="en-US" smtClean="0"/>
              <a:t>2021/4/22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47529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0635268-E0D5-4651-8A0D-1EF637D06372}" type="datetimeFigureOut">
              <a:rPr lang="zh-CN" altLang="en-US" smtClean="0"/>
              <a:t>2021/4/22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56728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0635268-E0D5-4651-8A0D-1EF637D06372}" type="datetimeFigureOut">
              <a:rPr lang="zh-CN" altLang="en-US" smtClean="0"/>
              <a:t>2021/4/22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37706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0635268-E0D5-4651-8A0D-1EF637D06372}" type="datetimeFigureOut">
              <a:rPr lang="zh-CN" altLang="en-US" smtClean="0"/>
              <a:t>2021/4/22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55540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635268-E0D5-4651-8A0D-1EF637D06372}" type="datetimeFigureOut">
              <a:rPr lang="zh-CN" altLang="en-US" smtClean="0"/>
              <a:t>2021/4/22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34131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0635268-E0D5-4651-8A0D-1EF637D06372}" type="datetimeFigureOut">
              <a:rPr lang="zh-CN" altLang="en-US" smtClean="0"/>
              <a:t>2021/4/22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98130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0635268-E0D5-4651-8A0D-1EF637D06372}" type="datetimeFigureOut">
              <a:rPr lang="zh-CN" altLang="en-US" smtClean="0"/>
              <a:t>2021/4/22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196721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35268-E0D5-4651-8A0D-1EF637D06372}" type="datetimeFigureOut">
              <a:rPr lang="zh-CN" altLang="en-US" smtClean="0"/>
              <a:t>2021/4/22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1557160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oleObject" Target="file:///C:\Users\hfkyw\Documents\&#20570;&#21040;&#19968;&#21322;&#30340;&#24037;&#20316;\&#37325;&#35201;&#19988;&#32039;&#24613;&#65288;&#31435;&#21363;&#21435;&#20570;&#65289;\&#35774;&#35745;-&#39640;&#33021;&#25152;&#21608;&#24314;&#26032;BST&#20108;&#26497;&#30913;&#38081;&#26059;&#36716;&#27979;&#30913;&#35013;&#32622;\BST&#20108;&#26497;&#30913;&#38081;&#27979;&#30913;&#31995;&#32479;-20201228\xuancexianquan.CATProduct" TargetMode="Externa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8.wmf"/><Relationship Id="rId5" Type="http://schemas.openxmlformats.org/officeDocument/2006/relationships/oleObject" Target="file:///C:\Users\hfkyw\Documents\&#20570;&#21040;&#19968;&#21322;&#30340;&#24037;&#20316;\&#37325;&#35201;&#19988;&#32039;&#24613;&#65288;&#31435;&#21363;&#21435;&#20570;&#65289;\&#35774;&#35745;-&#39640;&#33021;&#25152;&#21608;&#24314;&#26032;BST&#20108;&#26497;&#30913;&#38081;&#26059;&#36716;&#27979;&#30913;&#35013;&#32622;\BST&#20108;&#26497;&#30913;&#38081;&#27979;&#30913;&#31995;&#32479;-20201228\xuancexianquan.CATProduct" TargetMode="Externa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1.wmf"/><Relationship Id="rId4" Type="http://schemas.openxmlformats.org/officeDocument/2006/relationships/oleObject" Target="file:///C:\Users\will\&#20570;&#21040;&#19968;&#21322;&#30340;&#24037;&#20316;\&#37325;&#35201;&#19988;&#32039;&#24613;&#65288;&#31435;&#21363;&#21435;&#20570;&#65289;\&#35774;&#35745;-&#39640;&#33021;&#25152;&#21608;&#24314;&#26032;BST&#20108;&#26497;&#30913;&#38081;&#26059;&#36716;&#27979;&#30913;&#35013;&#32622;\BST&#20108;&#26497;&#30913;&#38081;&#27979;&#30913;&#31995;&#32479;-20201228\0.CATProduc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ormAutofit/>
          </a:bodyPr>
          <a:lstStyle/>
          <a:p>
            <a:r>
              <a:rPr lang="en-US" altLang="zh-CN" sz="4800" b="1" dirty="0"/>
              <a:t>Progress of Prototype Dipole Magnet for CEPC Booster</a:t>
            </a:r>
            <a:r>
              <a:rPr lang="en-US" altLang="zh-CN" dirty="0" smtClean="0"/>
              <a:t/>
            </a:r>
            <a:br>
              <a:rPr lang="en-US" altLang="zh-CN" dirty="0" smtClean="0"/>
            </a:br>
            <a:endParaRPr lang="zh-CN" altLang="en-US" dirty="0"/>
          </a:p>
        </p:txBody>
      </p:sp>
      <p:sp>
        <p:nvSpPr>
          <p:cNvPr id="3" name="副标题 2"/>
          <p:cNvSpPr>
            <a:spLocks noGrp="1"/>
          </p:cNvSpPr>
          <p:nvPr>
            <p:ph type="subTitle" idx="1"/>
          </p:nvPr>
        </p:nvSpPr>
        <p:spPr>
          <a:xfrm>
            <a:off x="1524000" y="4114102"/>
            <a:ext cx="9144000" cy="1655762"/>
          </a:xfrm>
        </p:spPr>
        <p:txBody>
          <a:bodyPr>
            <a:normAutofit lnSpcReduction="10000"/>
          </a:bodyPr>
          <a:lstStyle/>
          <a:p>
            <a:r>
              <a:rPr lang="en-US" altLang="zh-CN" dirty="0" smtClean="0"/>
              <a:t>Wen Kang</a:t>
            </a:r>
          </a:p>
          <a:p>
            <a:endParaRPr lang="en-US" altLang="zh-CN" dirty="0" smtClean="0"/>
          </a:p>
          <a:p>
            <a:r>
              <a:rPr lang="en-US" altLang="zh-CN" dirty="0"/>
              <a:t>Annual Meeting on Apr. 22-23th</a:t>
            </a:r>
            <a:endParaRPr lang="en-US" altLang="zh-CN" dirty="0" smtClean="0"/>
          </a:p>
          <a:p>
            <a:r>
              <a:rPr lang="en-US" altLang="zh-CN" dirty="0" smtClean="0"/>
              <a:t>IHEP, 2021</a:t>
            </a:r>
            <a:endParaRPr lang="en-US" altLang="zh-CN" dirty="0"/>
          </a:p>
          <a:p>
            <a:endParaRPr lang="zh-CN" altLang="en-US" dirty="0"/>
          </a:p>
        </p:txBody>
      </p:sp>
    </p:spTree>
    <p:extLst>
      <p:ext uri="{BB962C8B-B14F-4D97-AF65-F5344CB8AC3E}">
        <p14:creationId xmlns:p14="http://schemas.microsoft.com/office/powerpoint/2010/main" val="106174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712033" y="902737"/>
            <a:ext cx="10702977" cy="1569660"/>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0000FF"/>
                </a:solidFill>
                <a:ea typeface="华文楷体"/>
                <a:cs typeface="Times New Roman" pitchFamily="18" charset="0"/>
              </a:rPr>
              <a:t>After the coil conductors are produced, the whole assembly of the magnet will be done in the shielding tube, which can be opened into upper and lower parts. The positions of the shielding tube that support the supporters of the CT coils will be carefully and precisely machined.</a:t>
            </a:r>
            <a:endParaRPr lang="en-US" altLang="zh-CN" sz="2400" b="1" dirty="0">
              <a:solidFill>
                <a:srgbClr val="0000FF"/>
              </a:solidFill>
              <a:ea typeface="华文楷体"/>
              <a:cs typeface="Times New Roman" pitchFamily="18" charset="0"/>
            </a:endParaRPr>
          </a:p>
        </p:txBody>
      </p:sp>
      <p:pic>
        <p:nvPicPr>
          <p:cNvPr id="10" name="图片 9"/>
          <p:cNvPicPr>
            <a:picLocks noChangeAspect="1"/>
          </p:cNvPicPr>
          <p:nvPr/>
        </p:nvPicPr>
        <p:blipFill>
          <a:blip r:embed="rId2"/>
          <a:stretch>
            <a:fillRect/>
          </a:stretch>
        </p:blipFill>
        <p:spPr>
          <a:xfrm>
            <a:off x="1645701" y="2914352"/>
            <a:ext cx="4179922" cy="3212901"/>
          </a:xfrm>
          <a:prstGeom prst="rect">
            <a:avLst/>
          </a:prstGeom>
        </p:spPr>
      </p:pic>
      <p:pic>
        <p:nvPicPr>
          <p:cNvPr id="12" name="图片 11"/>
          <p:cNvPicPr>
            <a:picLocks noChangeAspect="1"/>
          </p:cNvPicPr>
          <p:nvPr/>
        </p:nvPicPr>
        <p:blipFill>
          <a:blip r:embed="rId3"/>
          <a:stretch>
            <a:fillRect/>
          </a:stretch>
        </p:blipFill>
        <p:spPr>
          <a:xfrm>
            <a:off x="6492153" y="2747048"/>
            <a:ext cx="4146511" cy="3302465"/>
          </a:xfrm>
          <a:prstGeom prst="rect">
            <a:avLst/>
          </a:prstGeom>
        </p:spPr>
      </p:pic>
      <p:sp>
        <p:nvSpPr>
          <p:cNvPr id="7" name="Rectangle 4"/>
          <p:cNvSpPr txBox="1">
            <a:spLocks noChangeArrowheads="1"/>
          </p:cNvSpPr>
          <p:nvPr/>
        </p:nvSpPr>
        <p:spPr>
          <a:xfrm>
            <a:off x="1289154" y="82256"/>
            <a:ext cx="9842953"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Design of the full-scale prototype CT coil dipole magnet</a:t>
            </a: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Tree>
    <p:extLst>
      <p:ext uri="{BB962C8B-B14F-4D97-AF65-F5344CB8AC3E}">
        <p14:creationId xmlns:p14="http://schemas.microsoft.com/office/powerpoint/2010/main" val="2035860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712033" y="1000624"/>
            <a:ext cx="10702977" cy="1938992"/>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0000FF"/>
                </a:solidFill>
                <a:ea typeface="华文楷体"/>
                <a:cs typeface="Times New Roman" pitchFamily="18" charset="0"/>
              </a:rPr>
              <a:t>The lower coil can be directly assembled in the lower half of the shielding tube, but the upper half coil should be assembled in the assembling tooling firstly, then be rotated 180 degree and put on the lower coil. At last, the upper half of the shielding tube will be assembled with the lower one by the same assembling tooling.</a:t>
            </a:r>
            <a:endParaRPr lang="en-US" altLang="zh-CN" sz="2400" b="1" dirty="0">
              <a:solidFill>
                <a:srgbClr val="0000FF"/>
              </a:solidFill>
              <a:ea typeface="华文楷体"/>
              <a:cs typeface="Times New Roman" pitchFamily="18" charset="0"/>
            </a:endParaRPr>
          </a:p>
        </p:txBody>
      </p:sp>
      <p:sp>
        <p:nvSpPr>
          <p:cNvPr id="7" name="Rectangle 4"/>
          <p:cNvSpPr txBox="1">
            <a:spLocks noChangeArrowheads="1"/>
          </p:cNvSpPr>
          <p:nvPr/>
        </p:nvSpPr>
        <p:spPr>
          <a:xfrm>
            <a:off x="1289154" y="82256"/>
            <a:ext cx="9842953"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Design of the full-scale prototype CT coil dipole magnet</a:t>
            </a: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9" name="图片 8"/>
          <p:cNvPicPr>
            <a:picLocks noChangeAspect="1"/>
          </p:cNvPicPr>
          <p:nvPr/>
        </p:nvPicPr>
        <p:blipFill>
          <a:blip r:embed="rId2"/>
          <a:stretch>
            <a:fillRect/>
          </a:stretch>
        </p:blipFill>
        <p:spPr>
          <a:xfrm>
            <a:off x="875035" y="2939616"/>
            <a:ext cx="4948815" cy="2681695"/>
          </a:xfrm>
          <a:prstGeom prst="rect">
            <a:avLst/>
          </a:prstGeom>
        </p:spPr>
      </p:pic>
      <p:pic>
        <p:nvPicPr>
          <p:cNvPr id="13" name="图片 12"/>
          <p:cNvPicPr>
            <a:picLocks noChangeAspect="1"/>
          </p:cNvPicPr>
          <p:nvPr/>
        </p:nvPicPr>
        <p:blipFill>
          <a:blip r:embed="rId3"/>
          <a:stretch>
            <a:fillRect/>
          </a:stretch>
        </p:blipFill>
        <p:spPr>
          <a:xfrm>
            <a:off x="5755312" y="3473734"/>
            <a:ext cx="6016768" cy="2809748"/>
          </a:xfrm>
          <a:prstGeom prst="rect">
            <a:avLst/>
          </a:prstGeom>
        </p:spPr>
      </p:pic>
    </p:spTree>
    <p:extLst>
      <p:ext uri="{BB962C8B-B14F-4D97-AF65-F5344CB8AC3E}">
        <p14:creationId xmlns:p14="http://schemas.microsoft.com/office/powerpoint/2010/main" val="291406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nvPr>
        </p:nvGraphicFramePr>
        <p:xfrm>
          <a:off x="1978636" y="1690411"/>
          <a:ext cx="8463988" cy="4583937"/>
        </p:xfrm>
        <a:graphic>
          <a:graphicData uri="http://schemas.openxmlformats.org/drawingml/2006/table">
            <a:tbl>
              <a:tblPr firstRow="1" firstCol="1" bandRow="1"/>
              <a:tblGrid>
                <a:gridCol w="2686803"/>
                <a:gridCol w="947628"/>
                <a:gridCol w="3635546"/>
                <a:gridCol w="1194011"/>
              </a:tblGrid>
              <a:tr h="453182">
                <a:tc>
                  <a:txBody>
                    <a:bodyPr/>
                    <a:lstStyle/>
                    <a:p>
                      <a:pPr algn="just">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Max. field (</a:t>
                      </a:r>
                      <a:r>
                        <a:rPr lang="en-GB" sz="2000" b="1" kern="0" dirty="0" err="1">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Gs</a:t>
                      </a: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US" sz="2000" b="1" kern="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492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Inner radius of inner coil(mm)</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GB" sz="2000" b="1" kern="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57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280">
                <a:tc>
                  <a:txBody>
                    <a:bodyPr/>
                    <a:lstStyle/>
                    <a:p>
                      <a:pPr algn="just">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Min. field (</a:t>
                      </a:r>
                      <a:r>
                        <a:rPr lang="en-GB" sz="2000" b="1" kern="0" dirty="0" err="1">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Gs</a:t>
                      </a: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2</a:t>
                      </a:r>
                      <a:r>
                        <a:rPr lang="en-US"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Outer radius of inner coil (mm)</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100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334">
                <a:tc>
                  <a:txBody>
                    <a:bodyPr/>
                    <a:lstStyle/>
                    <a:p>
                      <a:pPr algn="just">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Gap (mm)</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63</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Outer radius of outer coil (mm)</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138.46</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317">
                <a:tc>
                  <a:txBody>
                    <a:bodyPr/>
                    <a:lstStyle/>
                    <a:p>
                      <a:pPr algn="just">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Magnetic length (mm)</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GB" sz="2000" b="1" kern="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4700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Angle of inner coil(</a:t>
                      </a:r>
                      <a:r>
                        <a:rPr lang="zh-CN"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a:t>
                      </a: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67.5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269">
                <a:tc>
                  <a:txBody>
                    <a:bodyPr/>
                    <a:lstStyle/>
                    <a:p>
                      <a:pPr algn="just">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GFR (mm)</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55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Angle of outer coil(</a:t>
                      </a:r>
                      <a:r>
                        <a:rPr lang="zh-CN"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a:t>
                      </a: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24.8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911">
                <a:tc>
                  <a:txBody>
                    <a:bodyPr/>
                    <a:lstStyle/>
                    <a:p>
                      <a:pPr algn="just">
                        <a:lnSpc>
                          <a:spcPts val="2300"/>
                        </a:lnSpc>
                        <a:spcAft>
                          <a:spcPts val="0"/>
                        </a:spcAft>
                        <a:tabLst>
                          <a:tab pos="457200" algn="l"/>
                        </a:tabLst>
                      </a:pPr>
                      <a:r>
                        <a:rPr lang="en-GB" sz="2000" b="1" kern="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Max. NI/pole(A)</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US" sz="2000" b="1" kern="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5160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Resistance(m</a:t>
                      </a:r>
                      <a:r>
                        <a:rPr lang="zh-CN"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Ω</a:t>
                      </a: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0.95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911">
                <a:tc>
                  <a:txBody>
                    <a:bodyPr/>
                    <a:lstStyle/>
                    <a:p>
                      <a:pPr algn="just">
                        <a:lnSpc>
                          <a:spcPts val="2300"/>
                        </a:lnSpc>
                        <a:spcAft>
                          <a:spcPts val="0"/>
                        </a:spcAft>
                        <a:tabLst>
                          <a:tab pos="457200" algn="l"/>
                        </a:tabLst>
                      </a:pPr>
                      <a:r>
                        <a:rPr lang="en-GB" sz="2000" b="1" kern="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Min. NI/pole (A)</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GB" sz="2000" b="1" kern="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288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Max. power loss(W)</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2800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911">
                <a:tc>
                  <a:txBody>
                    <a:bodyPr/>
                    <a:lstStyle/>
                    <a:p>
                      <a:pPr algn="just">
                        <a:lnSpc>
                          <a:spcPts val="2300"/>
                        </a:lnSpc>
                        <a:spcAft>
                          <a:spcPts val="0"/>
                        </a:spcAft>
                        <a:tabLst>
                          <a:tab pos="457200" algn="l"/>
                        </a:tabLst>
                      </a:pPr>
                      <a:r>
                        <a:rPr lang="en-GB" sz="2000" b="1" kern="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Turns/pole</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GB" sz="2000" b="1" kern="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Avg. power loss(W)</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1120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911">
                <a:tc>
                  <a:txBody>
                    <a:bodyPr/>
                    <a:lstStyle/>
                    <a:p>
                      <a:pPr algn="just">
                        <a:lnSpc>
                          <a:spcPts val="2300"/>
                        </a:lnSpc>
                        <a:spcAft>
                          <a:spcPts val="0"/>
                        </a:spcAft>
                        <a:tabLst>
                          <a:tab pos="457200" algn="l"/>
                        </a:tabLst>
                      </a:pPr>
                      <a:r>
                        <a:rPr lang="en-GB" sz="2000" b="1" kern="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Max. current(A)</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GB" sz="2000" b="1" kern="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1720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tabLst>
                          <a:tab pos="457200" algn="l"/>
                        </a:tabLst>
                      </a:pPr>
                      <a:r>
                        <a:rPr lang="en-GB" sz="2000" b="1" kern="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Diameter of tube(mm)</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340/360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911">
                <a:tc>
                  <a:txBody>
                    <a:bodyPr/>
                    <a:lstStyle/>
                    <a:p>
                      <a:pPr algn="just">
                        <a:lnSpc>
                          <a:spcPts val="2300"/>
                        </a:lnSpc>
                        <a:spcAft>
                          <a:spcPts val="0"/>
                        </a:spcAft>
                        <a:tabLst>
                          <a:tab pos="457200" algn="l"/>
                        </a:tabLst>
                      </a:pPr>
                      <a:r>
                        <a:rPr lang="en-GB" sz="2000" b="1" kern="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Min. current(A)</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GB" sz="2000" b="1" kern="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96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tabLst>
                          <a:tab pos="457200" algn="l"/>
                        </a:tabLst>
                      </a:pPr>
                      <a:r>
                        <a:rPr lang="en-GB" sz="2000" b="1" kern="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Weight of magnet(ton)</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tabLst>
                          <a:tab pos="457200" algn="l"/>
                        </a:tabLst>
                      </a:pPr>
                      <a:r>
                        <a:rPr lang="en-GB" sz="2000" b="1" kern="0" dirty="0">
                          <a:solidFill>
                            <a:srgbClr val="333333"/>
                          </a:solidFill>
                          <a:effectLst/>
                          <a:latin typeface="Calibri" panose="020F0502020204030204" pitchFamily="34" charset="0"/>
                          <a:ea typeface="仿宋_GB2312" panose="02010609030101010101" pitchFamily="49" charset="-122"/>
                          <a:cs typeface="Times New Roman" panose="02020603050405020304" pitchFamily="18" charset="0"/>
                        </a:rPr>
                        <a:t>1.4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4"/>
          <p:cNvSpPr txBox="1">
            <a:spLocks noChangeArrowheads="1"/>
          </p:cNvSpPr>
          <p:nvPr/>
        </p:nvSpPr>
        <p:spPr>
          <a:xfrm>
            <a:off x="1289154" y="82256"/>
            <a:ext cx="9842953"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Design of the full-scale prototype CT coil dipole magnet</a:t>
            </a:r>
          </a:p>
        </p:txBody>
      </p:sp>
      <p:sp>
        <p:nvSpPr>
          <p:cNvPr id="10"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1" name="Rectangle 8"/>
          <p:cNvSpPr>
            <a:spLocks noChangeArrowheads="1"/>
          </p:cNvSpPr>
          <p:nvPr/>
        </p:nvSpPr>
        <p:spPr bwMode="auto">
          <a:xfrm>
            <a:off x="1978637" y="1026255"/>
            <a:ext cx="8274636" cy="461665"/>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0000FF"/>
                </a:solidFill>
                <a:ea typeface="华文楷体"/>
                <a:cs typeface="Times New Roman" pitchFamily="18" charset="0"/>
              </a:rPr>
              <a:t>The designed parameters of the full-scale CT coil dipole magnet</a:t>
            </a:r>
            <a:endParaRPr lang="en-US" altLang="zh-CN" sz="24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144069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761705" y="815959"/>
            <a:ext cx="10897849" cy="1569660"/>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a:solidFill>
                  <a:srgbClr val="0000FF"/>
                </a:solidFill>
                <a:ea typeface="华文楷体"/>
                <a:cs typeface="Times New Roman" pitchFamily="18" charset="0"/>
              </a:rPr>
              <a:t>The </a:t>
            </a:r>
            <a:r>
              <a:rPr lang="en-US" altLang="zh-CN" sz="2400" b="1" dirty="0" smtClean="0">
                <a:solidFill>
                  <a:srgbClr val="0000FF"/>
                </a:solidFill>
                <a:ea typeface="华文楷体"/>
                <a:cs typeface="Times New Roman" pitchFamily="18" charset="0"/>
              </a:rPr>
              <a:t>processing design of the magnet production was reviewed, 2.5m long conductor </a:t>
            </a:r>
            <a:r>
              <a:rPr lang="en-US" altLang="zh-CN" sz="2400" b="1" dirty="0">
                <a:solidFill>
                  <a:srgbClr val="0000FF"/>
                </a:solidFill>
                <a:ea typeface="华文楷体"/>
                <a:cs typeface="Times New Roman" pitchFamily="18" charset="0"/>
              </a:rPr>
              <a:t>bars </a:t>
            </a:r>
            <a:r>
              <a:rPr lang="en-US" altLang="zh-CN" sz="2400" b="1" dirty="0" smtClean="0">
                <a:solidFill>
                  <a:srgbClr val="0000FF"/>
                </a:solidFill>
                <a:ea typeface="华文楷体"/>
                <a:cs typeface="Times New Roman" pitchFamily="18" charset="0"/>
              </a:rPr>
              <a:t>were roughly extruded, but the fabrication precision can not meet the requirements. So the bars will be pressed and extruded again to reduce the fabrication errors. </a:t>
            </a:r>
            <a:r>
              <a:rPr lang="en-US" altLang="zh-CN" sz="2400" b="1" dirty="0">
                <a:solidFill>
                  <a:srgbClr val="0000FF"/>
                </a:solidFill>
                <a:ea typeface="华文楷体"/>
                <a:cs typeface="Times New Roman" pitchFamily="18" charset="0"/>
              </a:rPr>
              <a:t>T</a:t>
            </a:r>
            <a:r>
              <a:rPr lang="en-US" altLang="zh-CN" sz="2400" b="1" dirty="0" smtClean="0">
                <a:solidFill>
                  <a:srgbClr val="0000FF"/>
                </a:solidFill>
                <a:ea typeface="华文楷体"/>
                <a:cs typeface="Times New Roman" pitchFamily="18" charset="0"/>
              </a:rPr>
              <a:t>he other components of the magnet are on the manufacture. </a:t>
            </a:r>
            <a:endParaRPr lang="en-US" altLang="zh-CN" sz="2400" b="1" dirty="0">
              <a:solidFill>
                <a:srgbClr val="0000FF"/>
              </a:solidFill>
              <a:ea typeface="华文楷体"/>
              <a:cs typeface="Times New Roman" pitchFamily="18" charset="0"/>
            </a:endParaRPr>
          </a:p>
        </p:txBody>
      </p:sp>
      <p:sp>
        <p:nvSpPr>
          <p:cNvPr id="7" name="Rectangle 4"/>
          <p:cNvSpPr txBox="1">
            <a:spLocks noChangeArrowheads="1"/>
          </p:cNvSpPr>
          <p:nvPr/>
        </p:nvSpPr>
        <p:spPr>
          <a:xfrm>
            <a:off x="1816601" y="82256"/>
            <a:ext cx="8489137"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Production of the full-scale CT coil dipole magnet</a:t>
            </a:r>
            <a:endParaRPr lang="en-US" altLang="zh-CN" b="1" dirty="0">
              <a:solidFill>
                <a:srgbClr val="FF0000"/>
              </a:solidFill>
              <a:ea typeface="华文楷体"/>
              <a:cs typeface="Times New Roman" pitchFamily="18" charset="0"/>
            </a:endParaRP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7758" y="2507427"/>
            <a:ext cx="2741639" cy="3655518"/>
          </a:xfrm>
          <a:prstGeom prst="rect">
            <a:avLst/>
          </a:prstGeom>
        </p:spPr>
      </p:pic>
      <p:pic>
        <p:nvPicPr>
          <p:cNvPr id="6" name="图片 5"/>
          <p:cNvPicPr>
            <a:picLocks noChangeAspect="1"/>
          </p:cNvPicPr>
          <p:nvPr/>
        </p:nvPicPr>
        <p:blipFill>
          <a:blip r:embed="rId3"/>
          <a:stretch>
            <a:fillRect/>
          </a:stretch>
        </p:blipFill>
        <p:spPr>
          <a:xfrm>
            <a:off x="6000656" y="2507427"/>
            <a:ext cx="3510603" cy="3914321"/>
          </a:xfrm>
          <a:prstGeom prst="rect">
            <a:avLst/>
          </a:prstGeom>
        </p:spPr>
      </p:pic>
    </p:spTree>
    <p:extLst>
      <p:ext uri="{BB962C8B-B14F-4D97-AF65-F5344CB8AC3E}">
        <p14:creationId xmlns:p14="http://schemas.microsoft.com/office/powerpoint/2010/main" val="1741126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4"/>
          <p:cNvSpPr>
            <a:spLocks noGrp="1"/>
          </p:cNvSpPr>
          <p:nvPr>
            <p:ph type="sldNum" sz="quarter" idx="11"/>
          </p:nvPr>
        </p:nvSpPr>
        <p:spPr>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335A776-E88A-405A-AFE9-FC074728781E}" type="slidenum">
              <a:rPr lang="zh-CN" altLang="en-US" sz="1200">
                <a:solidFill>
                  <a:srgbClr val="898989"/>
                </a:solidFill>
                <a:latin typeface="Arial" panose="020B0604020202020204" pitchFamily="34" charset="0"/>
              </a:rPr>
              <a:pPr>
                <a:spcBef>
                  <a:spcPct val="0"/>
                </a:spcBef>
                <a:buFont typeface="Arial" panose="020B0604020202020204" pitchFamily="34" charset="0"/>
                <a:buNone/>
              </a:pPr>
              <a:t>14</a:t>
            </a:fld>
            <a:endParaRPr lang="zh-CN" altLang="en-US" sz="1800">
              <a:latin typeface="Arial" panose="020B0604020202020204" pitchFamily="34" charset="0"/>
            </a:endParaRPr>
          </a:p>
        </p:txBody>
      </p:sp>
      <p:sp>
        <p:nvSpPr>
          <p:cNvPr id="9" name="内容占位符 2"/>
          <p:cNvSpPr txBox="1">
            <a:spLocks noChangeArrowheads="1"/>
          </p:cNvSpPr>
          <p:nvPr/>
        </p:nvSpPr>
        <p:spPr>
          <a:xfrm>
            <a:off x="1883763" y="1943853"/>
            <a:ext cx="8229600" cy="1117634"/>
          </a:xfrm>
          <a:prstGeom prst="rect">
            <a:avLst/>
          </a:prstGeom>
          <a:extLst/>
        </p:spPr>
        <p:txBody>
          <a:bodyPr vert="horz" lIns="91440" tIns="45720" rIns="91440" bIns="45720" numCol="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25000"/>
              </a:lnSpc>
              <a:spcBef>
                <a:spcPct val="0"/>
              </a:spcBef>
              <a:defRPr/>
            </a:pPr>
            <a:r>
              <a:rPr lang="en-US" altLang="zh-CN" sz="2000" b="1" dirty="0" smtClean="0">
                <a:solidFill>
                  <a:srgbClr val="FF0000"/>
                </a:solidFill>
                <a:latin typeface="Times New Roman" panose="02020603050405020304" pitchFamily="18" charset="0"/>
                <a:ea typeface="楷体" panose="02010609060101010101" pitchFamily="49" charset="-122"/>
                <a:sym typeface="楷体" panose="02010609060101010101" pitchFamily="49" charset="-122"/>
              </a:rPr>
              <a:t>1</a:t>
            </a:r>
            <a:r>
              <a:rPr lang="zh-CN" altLang="en-US" sz="2000" b="1" dirty="0" smtClean="0">
                <a:solidFill>
                  <a:srgbClr val="FF0000"/>
                </a:solidFill>
                <a:latin typeface="Times New Roman" panose="02020603050405020304" pitchFamily="18" charset="0"/>
                <a:ea typeface="楷体" panose="02010609060101010101" pitchFamily="49" charset="-122"/>
                <a:sym typeface="楷体" panose="02010609060101010101" pitchFamily="49" charset="-122"/>
              </a:rPr>
              <a:t>、</a:t>
            </a:r>
            <a:r>
              <a:rPr lang="en-US" altLang="zh-CN" sz="2000" b="1" dirty="0" smtClean="0">
                <a:solidFill>
                  <a:srgbClr val="FF0000"/>
                </a:solidFill>
                <a:latin typeface="Times New Roman" panose="02020603050405020304" pitchFamily="18" charset="0"/>
                <a:ea typeface="楷体" panose="02010609060101010101" pitchFamily="49" charset="-122"/>
                <a:sym typeface="楷体" panose="02010609060101010101" pitchFamily="49" charset="-122"/>
              </a:rPr>
              <a:t>Long coil </a:t>
            </a:r>
          </a:p>
          <a:p>
            <a:pPr indent="457200" algn="just">
              <a:lnSpc>
                <a:spcPct val="125000"/>
              </a:lnSpc>
              <a:spcBef>
                <a:spcPct val="0"/>
              </a:spcBef>
              <a:defRPr/>
            </a:pPr>
            <a:r>
              <a:rPr lang="en-US" altLang="zh-CN" sz="2000" b="1" dirty="0" smtClean="0">
                <a:solidFill>
                  <a:srgbClr val="FF0000"/>
                </a:solidFill>
                <a:latin typeface="Times New Roman" panose="02020603050405020304" pitchFamily="18" charset="0"/>
                <a:ea typeface="楷体" panose="02010609060101010101" pitchFamily="49" charset="-122"/>
                <a:sym typeface="楷体" panose="02010609060101010101" pitchFamily="49" charset="-122"/>
              </a:rPr>
              <a:t>2</a:t>
            </a:r>
            <a:r>
              <a:rPr lang="zh-CN" altLang="en-US" sz="2000" b="1" dirty="0" smtClean="0">
                <a:solidFill>
                  <a:srgbClr val="FF0000"/>
                </a:solidFill>
                <a:latin typeface="Times New Roman" panose="02020603050405020304" pitchFamily="18" charset="0"/>
                <a:ea typeface="楷体" panose="02010609060101010101" pitchFamily="49" charset="-122"/>
                <a:sym typeface="楷体" panose="02010609060101010101" pitchFamily="49" charset="-122"/>
              </a:rPr>
              <a:t>、</a:t>
            </a:r>
            <a:r>
              <a:rPr lang="en-US" altLang="zh-CN" sz="2000" b="1" dirty="0" smtClean="0">
                <a:solidFill>
                  <a:srgbClr val="FF0000"/>
                </a:solidFill>
                <a:latin typeface="Times New Roman" panose="02020603050405020304" pitchFamily="18" charset="0"/>
                <a:ea typeface="楷体" panose="02010609060101010101" pitchFamily="49" charset="-122"/>
                <a:sym typeface="楷体" panose="02010609060101010101" pitchFamily="49" charset="-122"/>
              </a:rPr>
              <a:t>Motor and Driver</a:t>
            </a:r>
          </a:p>
          <a:p>
            <a:pPr indent="457200" algn="just">
              <a:lnSpc>
                <a:spcPct val="125000"/>
              </a:lnSpc>
              <a:spcBef>
                <a:spcPct val="0"/>
              </a:spcBef>
              <a:defRPr/>
            </a:pPr>
            <a:r>
              <a:rPr lang="en-US" altLang="zh-CN" sz="2000" b="1" dirty="0" smtClean="0">
                <a:solidFill>
                  <a:srgbClr val="FF0000"/>
                </a:solidFill>
                <a:latin typeface="Times New Roman" panose="02020603050405020304" pitchFamily="18" charset="0"/>
                <a:ea typeface="楷体" panose="02010609060101010101" pitchFamily="49" charset="-122"/>
                <a:sym typeface="楷体" panose="02010609060101010101" pitchFamily="49" charset="-122"/>
              </a:rPr>
              <a:t>3</a:t>
            </a:r>
            <a:r>
              <a:rPr lang="zh-CN" altLang="en-US" sz="2000" b="1" dirty="0" smtClean="0">
                <a:solidFill>
                  <a:srgbClr val="FF0000"/>
                </a:solidFill>
                <a:latin typeface="Times New Roman" panose="02020603050405020304" pitchFamily="18" charset="0"/>
                <a:ea typeface="楷体" panose="02010609060101010101" pitchFamily="49" charset="-122"/>
                <a:sym typeface="楷体" panose="02010609060101010101" pitchFamily="49" charset="-122"/>
              </a:rPr>
              <a:t>、</a:t>
            </a:r>
            <a:r>
              <a:rPr lang="en-US" altLang="zh-CN" sz="2000" b="1" dirty="0" smtClean="0">
                <a:solidFill>
                  <a:srgbClr val="FF0000"/>
                </a:solidFill>
                <a:latin typeface="Times New Roman" panose="02020603050405020304" pitchFamily="18" charset="0"/>
                <a:ea typeface="楷体" panose="02010609060101010101" pitchFamily="49" charset="-122"/>
                <a:sym typeface="楷体" panose="02010609060101010101" pitchFamily="49" charset="-122"/>
              </a:rPr>
              <a:t>Encoder</a:t>
            </a:r>
          </a:p>
          <a:p>
            <a:pPr indent="457200" algn="just">
              <a:lnSpc>
                <a:spcPct val="125000"/>
              </a:lnSpc>
              <a:spcBef>
                <a:spcPct val="0"/>
              </a:spcBef>
              <a:defRPr/>
            </a:pPr>
            <a:r>
              <a:rPr lang="en-US" altLang="zh-CN" sz="2000" b="1" dirty="0" smtClean="0">
                <a:solidFill>
                  <a:srgbClr val="FF0000"/>
                </a:solidFill>
                <a:latin typeface="Times New Roman" panose="02020603050405020304" pitchFamily="18" charset="0"/>
                <a:ea typeface="楷体" panose="02010609060101010101" pitchFamily="49" charset="-122"/>
                <a:sym typeface="楷体" panose="02010609060101010101" pitchFamily="49" charset="-122"/>
              </a:rPr>
              <a:t>4</a:t>
            </a:r>
            <a:r>
              <a:rPr lang="zh-CN" altLang="en-US" sz="2000" b="1" dirty="0" smtClean="0">
                <a:solidFill>
                  <a:srgbClr val="FF0000"/>
                </a:solidFill>
                <a:latin typeface="Times New Roman" panose="02020603050405020304" pitchFamily="18" charset="0"/>
                <a:ea typeface="楷体" panose="02010609060101010101" pitchFamily="49" charset="-122"/>
                <a:sym typeface="楷体" panose="02010609060101010101" pitchFamily="49" charset="-122"/>
              </a:rPr>
              <a:t>、</a:t>
            </a:r>
            <a:r>
              <a:rPr lang="en-US" altLang="zh-CN" sz="2000" b="1" dirty="0" smtClean="0">
                <a:solidFill>
                  <a:srgbClr val="FF0000"/>
                </a:solidFill>
                <a:latin typeface="Times New Roman" panose="02020603050405020304" pitchFamily="18" charset="0"/>
                <a:ea typeface="楷体" panose="02010609060101010101" pitchFamily="49" charset="-122"/>
                <a:sym typeface="楷体" panose="02010609060101010101" pitchFamily="49" charset="-122"/>
              </a:rPr>
              <a:t>Motor control</a:t>
            </a:r>
          </a:p>
          <a:p>
            <a:pPr indent="457200" algn="just">
              <a:lnSpc>
                <a:spcPct val="125000"/>
              </a:lnSpc>
              <a:spcBef>
                <a:spcPct val="0"/>
              </a:spcBef>
              <a:defRPr/>
            </a:pPr>
            <a:r>
              <a:rPr lang="en-US" altLang="zh-CN" sz="2000" b="1" dirty="0" smtClean="0">
                <a:solidFill>
                  <a:srgbClr val="FF0000"/>
                </a:solidFill>
                <a:latin typeface="Times New Roman" panose="02020603050405020304" pitchFamily="18" charset="0"/>
                <a:ea typeface="楷体" panose="02010609060101010101" pitchFamily="49" charset="-122"/>
                <a:sym typeface="楷体" panose="02010609060101010101" pitchFamily="49" charset="-122"/>
              </a:rPr>
              <a:t>5</a:t>
            </a:r>
            <a:r>
              <a:rPr lang="zh-CN" altLang="en-US" sz="2000" b="1" dirty="0" smtClean="0">
                <a:solidFill>
                  <a:srgbClr val="FF0000"/>
                </a:solidFill>
                <a:latin typeface="Times New Roman" panose="02020603050405020304" pitchFamily="18" charset="0"/>
                <a:ea typeface="楷体" panose="02010609060101010101" pitchFamily="49" charset="-122"/>
                <a:sym typeface="楷体" panose="02010609060101010101" pitchFamily="49" charset="-122"/>
              </a:rPr>
              <a:t>、</a:t>
            </a:r>
            <a:r>
              <a:rPr lang="en-US" altLang="zh-CN" sz="2000" b="1" dirty="0" smtClean="0">
                <a:solidFill>
                  <a:srgbClr val="FF0000"/>
                </a:solidFill>
                <a:latin typeface="Times New Roman" panose="02020603050405020304" pitchFamily="18" charset="0"/>
                <a:ea typeface="楷体" panose="02010609060101010101" pitchFamily="49" charset="-122"/>
                <a:sym typeface="楷体" panose="02010609060101010101" pitchFamily="49" charset="-122"/>
              </a:rPr>
              <a:t>Signal acquisition device</a:t>
            </a:r>
          </a:p>
        </p:txBody>
      </p:sp>
      <p:sp>
        <p:nvSpPr>
          <p:cNvPr id="10" name="矩形 1"/>
          <p:cNvSpPr>
            <a:spLocks noChangeArrowheads="1"/>
          </p:cNvSpPr>
          <p:nvPr/>
        </p:nvSpPr>
        <p:spPr bwMode="auto">
          <a:xfrm>
            <a:off x="815222" y="866909"/>
            <a:ext cx="105915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a:lnSpc>
                <a:spcPct val="125000"/>
              </a:lnSpc>
              <a:spcBef>
                <a:spcPts val="900"/>
              </a:spcBef>
              <a:buClr>
                <a:srgbClr val="FF0000"/>
              </a:buClr>
              <a:buFontTx/>
              <a:buNone/>
            </a:pPr>
            <a:r>
              <a:rPr lang="en-US" altLang="zh-CN" sz="2400" b="1" dirty="0" smtClean="0">
                <a:solidFill>
                  <a:srgbClr val="0000FF"/>
                </a:solidFill>
                <a:latin typeface="+mn-lt"/>
                <a:ea typeface="华文楷体"/>
                <a:cs typeface="Times New Roman" pitchFamily="18" charset="0"/>
                <a:sym typeface="楷体" panose="02010609060101010101" pitchFamily="49" charset="-122"/>
              </a:rPr>
              <a:t>A 5.6m </a:t>
            </a:r>
            <a:r>
              <a:rPr lang="en-US" altLang="zh-CN" sz="2400" b="1" dirty="0">
                <a:solidFill>
                  <a:srgbClr val="0000FF"/>
                </a:solidFill>
                <a:latin typeface="+mn-lt"/>
                <a:ea typeface="华文楷体"/>
                <a:cs typeface="Times New Roman" pitchFamily="18" charset="0"/>
                <a:sym typeface="楷体" panose="02010609060101010101" pitchFamily="49" charset="-122"/>
              </a:rPr>
              <a:t>long rotating coil field measurement system will be used to measure the field </a:t>
            </a:r>
            <a:r>
              <a:rPr lang="en-US" altLang="zh-CN" sz="2400" b="1" dirty="0" smtClean="0">
                <a:solidFill>
                  <a:srgbClr val="0000FF"/>
                </a:solidFill>
                <a:latin typeface="+mn-lt"/>
                <a:ea typeface="华文楷体"/>
                <a:cs typeface="Times New Roman" pitchFamily="18" charset="0"/>
                <a:sym typeface="楷体" panose="02010609060101010101" pitchFamily="49" charset="-122"/>
              </a:rPr>
              <a:t>of </a:t>
            </a:r>
            <a:r>
              <a:rPr lang="en-US" altLang="zh-CN" sz="2400" b="1" dirty="0">
                <a:solidFill>
                  <a:srgbClr val="0000FF"/>
                </a:solidFill>
                <a:latin typeface="+mn-lt"/>
                <a:ea typeface="华文楷体"/>
                <a:cs typeface="Times New Roman" pitchFamily="18" charset="0"/>
                <a:sym typeface="楷体" panose="02010609060101010101" pitchFamily="49" charset="-122"/>
              </a:rPr>
              <a:t>the </a:t>
            </a:r>
            <a:r>
              <a:rPr lang="en-US" altLang="zh-CN" sz="2400" b="1" dirty="0" smtClean="0">
                <a:solidFill>
                  <a:srgbClr val="0000FF"/>
                </a:solidFill>
                <a:latin typeface="+mn-lt"/>
                <a:ea typeface="华文楷体"/>
                <a:cs typeface="Times New Roman" pitchFamily="18" charset="0"/>
                <a:sym typeface="楷体" panose="02010609060101010101" pitchFamily="49" charset="-122"/>
              </a:rPr>
              <a:t>full-scale CT </a:t>
            </a:r>
            <a:r>
              <a:rPr lang="en-US" altLang="zh-CN" sz="2400" b="1" dirty="0">
                <a:solidFill>
                  <a:srgbClr val="0000FF"/>
                </a:solidFill>
                <a:latin typeface="+mn-lt"/>
                <a:ea typeface="华文楷体"/>
                <a:cs typeface="Times New Roman" pitchFamily="18" charset="0"/>
                <a:sym typeface="楷体" panose="02010609060101010101" pitchFamily="49" charset="-122"/>
              </a:rPr>
              <a:t>magnet, it is composed of </a:t>
            </a:r>
          </a:p>
        </p:txBody>
      </p:sp>
      <p:sp>
        <p:nvSpPr>
          <p:cNvPr id="8" name="Rectangle 4"/>
          <p:cNvSpPr txBox="1">
            <a:spLocks noChangeArrowheads="1"/>
          </p:cNvSpPr>
          <p:nvPr/>
        </p:nvSpPr>
        <p:spPr>
          <a:xfrm>
            <a:off x="2520204" y="215971"/>
            <a:ext cx="8587508"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Design </a:t>
            </a:r>
            <a:r>
              <a:rPr lang="en-US" altLang="zh-CN" b="1" dirty="0">
                <a:solidFill>
                  <a:srgbClr val="FF0000"/>
                </a:solidFill>
                <a:ea typeface="华文楷体"/>
                <a:cs typeface="Times New Roman" pitchFamily="18" charset="0"/>
              </a:rPr>
              <a:t>of the field measurement system</a:t>
            </a: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13" name="Picture 2">
            <a:extLst>
              <a:ext uri="{FF2B5EF4-FFF2-40B4-BE49-F238E27FC236}">
                <a16:creationId xmlns="" xmlns:a16="http://schemas.microsoft.com/office/drawing/2014/main" id="{06CCBEC6-DE23-48DF-935E-9928FFD3DA6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82" t="4110" r="25716"/>
          <a:stretch/>
        </p:blipFill>
        <p:spPr bwMode="auto">
          <a:xfrm>
            <a:off x="1694567" y="3379736"/>
            <a:ext cx="9168764" cy="322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062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2B99076B-975C-4553-BB0E-6F1AD63BD35F}"/>
              </a:ext>
            </a:extLst>
          </p:cNvPr>
          <p:cNvPicPr>
            <a:picLocks noChangeAspect="1"/>
          </p:cNvPicPr>
          <p:nvPr/>
        </p:nvPicPr>
        <p:blipFill>
          <a:blip r:embed="rId2"/>
          <a:stretch>
            <a:fillRect/>
          </a:stretch>
        </p:blipFill>
        <p:spPr>
          <a:xfrm>
            <a:off x="695025" y="1453514"/>
            <a:ext cx="10705799" cy="2000143"/>
          </a:xfrm>
          <a:prstGeom prst="rect">
            <a:avLst/>
          </a:prstGeom>
        </p:spPr>
      </p:pic>
      <p:sp>
        <p:nvSpPr>
          <p:cNvPr id="47" name="文本框 46">
            <a:extLst>
              <a:ext uri="{FF2B5EF4-FFF2-40B4-BE49-F238E27FC236}">
                <a16:creationId xmlns="" xmlns:a16="http://schemas.microsoft.com/office/drawing/2014/main" id="{3E8A80F6-0952-4B6E-8694-064CA00DE992}"/>
              </a:ext>
            </a:extLst>
          </p:cNvPr>
          <p:cNvSpPr txBox="1"/>
          <p:nvPr/>
        </p:nvSpPr>
        <p:spPr>
          <a:xfrm>
            <a:off x="1216812" y="3712941"/>
            <a:ext cx="10034110" cy="2380139"/>
          </a:xfrm>
          <a:prstGeom prst="rect">
            <a:avLst/>
          </a:prstGeom>
          <a:noFill/>
          <a:ln w="12700">
            <a:solidFill>
              <a:srgbClr val="FF0000"/>
            </a:solidFill>
          </a:ln>
        </p:spPr>
        <p:txBody>
          <a:bodyPr wrap="square">
            <a:spAutoFit/>
          </a:bodyPr>
          <a:lstStyle/>
          <a:p>
            <a:pPr indent="-285750" algn="just">
              <a:spcAft>
                <a:spcPts val="1000"/>
              </a:spcAft>
              <a:buFont typeface="Wingdings" panose="05000000000000000000" pitchFamily="2" charset="2"/>
              <a:buChar char="Ø"/>
              <a:tabLst>
                <a:tab pos="457200" algn="l"/>
              </a:tabLst>
            </a:pPr>
            <a:r>
              <a:rPr lang="en-US" altLang="zh-CN" sz="2200" b="1" dirty="0">
                <a:solidFill>
                  <a:srgbClr val="0000FF"/>
                </a:solidFill>
                <a:ea typeface="华文楷体"/>
                <a:cs typeface="Times New Roman" pitchFamily="18" charset="0"/>
              </a:rPr>
              <a:t>The total length of the coil is </a:t>
            </a:r>
            <a:r>
              <a:rPr lang="en-US" altLang="zh-CN" sz="2200" b="1" dirty="0" smtClean="0">
                <a:solidFill>
                  <a:srgbClr val="0000FF"/>
                </a:solidFill>
                <a:ea typeface="华文楷体"/>
                <a:cs typeface="Times New Roman" pitchFamily="18" charset="0"/>
              </a:rPr>
              <a:t>5.6m, </a:t>
            </a:r>
            <a:r>
              <a:rPr lang="en-US" altLang="zh-CN" sz="2200" b="1" dirty="0">
                <a:solidFill>
                  <a:srgbClr val="0000FF"/>
                </a:solidFill>
                <a:ea typeface="华文楷体"/>
                <a:cs typeface="Times New Roman" pitchFamily="18" charset="0"/>
              </a:rPr>
              <a:t>which is installed in </a:t>
            </a:r>
            <a:r>
              <a:rPr lang="en-US" altLang="zh-CN" sz="2200" b="1" dirty="0" smtClean="0">
                <a:solidFill>
                  <a:srgbClr val="0000FF"/>
                </a:solidFill>
                <a:ea typeface="华文楷体"/>
                <a:cs typeface="Times New Roman" pitchFamily="18" charset="0"/>
              </a:rPr>
              <a:t>a </a:t>
            </a:r>
            <a:r>
              <a:rPr lang="en-US" altLang="zh-CN" sz="2200" b="1" dirty="0">
                <a:solidFill>
                  <a:srgbClr val="0000FF"/>
                </a:solidFill>
                <a:ea typeface="华文楷体"/>
                <a:cs typeface="Times New Roman" pitchFamily="18" charset="0"/>
              </a:rPr>
              <a:t>supporting tube.</a:t>
            </a:r>
          </a:p>
          <a:p>
            <a:pPr indent="-285750" algn="just">
              <a:spcAft>
                <a:spcPts val="1000"/>
              </a:spcAft>
              <a:buFont typeface="Wingdings" panose="05000000000000000000" pitchFamily="2" charset="2"/>
              <a:buChar char="Ø"/>
              <a:tabLst>
                <a:tab pos="457200" algn="l"/>
              </a:tabLst>
            </a:pPr>
            <a:r>
              <a:rPr lang="en-US" altLang="zh-CN" sz="2200" b="1" dirty="0" smtClean="0">
                <a:solidFill>
                  <a:srgbClr val="0000FF"/>
                </a:solidFill>
                <a:ea typeface="华文楷体"/>
                <a:cs typeface="Times New Roman" pitchFamily="18" charset="0"/>
              </a:rPr>
              <a:t>Since it </a:t>
            </a:r>
            <a:r>
              <a:rPr lang="en-US" altLang="zh-CN" sz="2200" b="1" dirty="0">
                <a:solidFill>
                  <a:srgbClr val="0000FF"/>
                </a:solidFill>
                <a:ea typeface="华文楷体"/>
                <a:cs typeface="Times New Roman" pitchFamily="18" charset="0"/>
              </a:rPr>
              <a:t>is very difficult to manufacture a </a:t>
            </a:r>
            <a:r>
              <a:rPr lang="en-US" altLang="zh-CN" sz="2200" b="1" dirty="0" smtClean="0">
                <a:solidFill>
                  <a:srgbClr val="0000FF"/>
                </a:solidFill>
                <a:ea typeface="华文楷体"/>
                <a:cs typeface="Times New Roman" pitchFamily="18" charset="0"/>
              </a:rPr>
              <a:t>5.6m long rotating coil, </a:t>
            </a:r>
            <a:r>
              <a:rPr lang="en-US" altLang="zh-CN" sz="2200" b="1" dirty="0">
                <a:solidFill>
                  <a:srgbClr val="0000FF"/>
                </a:solidFill>
                <a:ea typeface="华文楷体"/>
                <a:cs typeface="Times New Roman" pitchFamily="18" charset="0"/>
              </a:rPr>
              <a:t>so the long coil will be assembled with 4 sub-coils. Each sub-coil is </a:t>
            </a:r>
            <a:r>
              <a:rPr lang="en-US" altLang="zh-CN" sz="2200" b="1" dirty="0" smtClean="0">
                <a:solidFill>
                  <a:srgbClr val="0000FF"/>
                </a:solidFill>
                <a:ea typeface="华文楷体"/>
                <a:cs typeface="Times New Roman" pitchFamily="18" charset="0"/>
              </a:rPr>
              <a:t>1130 </a:t>
            </a:r>
            <a:r>
              <a:rPr lang="en-US" altLang="zh-CN" sz="2200" b="1" dirty="0">
                <a:solidFill>
                  <a:srgbClr val="0000FF"/>
                </a:solidFill>
                <a:ea typeface="华文楷体"/>
                <a:cs typeface="Times New Roman" pitchFamily="18" charset="0"/>
              </a:rPr>
              <a:t>mm long, the connection components between the sub-coils are 250mm long. </a:t>
            </a:r>
          </a:p>
          <a:p>
            <a:pPr indent="-285750" algn="just">
              <a:spcAft>
                <a:spcPts val="1000"/>
              </a:spcAft>
              <a:buFont typeface="Wingdings" panose="05000000000000000000" pitchFamily="2" charset="2"/>
              <a:buChar char="Ø"/>
              <a:tabLst>
                <a:tab pos="457200" algn="l"/>
              </a:tabLst>
            </a:pPr>
            <a:r>
              <a:rPr lang="en-US" altLang="zh-CN" sz="2200" b="1" dirty="0">
                <a:solidFill>
                  <a:srgbClr val="0000FF"/>
                </a:solidFill>
                <a:ea typeface="华文楷体"/>
                <a:cs typeface="Times New Roman" pitchFamily="18" charset="0"/>
                <a:sym typeface="Calibri" panose="020F0502020204030204" pitchFamily="34" charset="0"/>
              </a:rPr>
              <a:t>The connection components have the self centering and self tightening structure, which can ensure the 4 sub-coils coaxial each </a:t>
            </a:r>
            <a:r>
              <a:rPr lang="en-US" altLang="zh-CN" sz="2200" b="1" dirty="0" smtClean="0">
                <a:solidFill>
                  <a:srgbClr val="0000FF"/>
                </a:solidFill>
                <a:ea typeface="华文楷体"/>
                <a:cs typeface="Times New Roman" pitchFamily="18" charset="0"/>
                <a:sym typeface="Calibri" panose="020F0502020204030204" pitchFamily="34" charset="0"/>
              </a:rPr>
              <a:t>other.</a:t>
            </a:r>
            <a:endParaRPr lang="en-US" altLang="zh-CN" sz="2200" b="1" dirty="0">
              <a:solidFill>
                <a:srgbClr val="0000FF"/>
              </a:solidFill>
              <a:ea typeface="华文楷体"/>
              <a:cs typeface="Times New Roman" pitchFamily="18" charset="0"/>
              <a:sym typeface="Calibri" panose="020F0502020204030204" pitchFamily="34" charset="0"/>
            </a:endParaRPr>
          </a:p>
        </p:txBody>
      </p:sp>
      <p:sp>
        <p:nvSpPr>
          <p:cNvPr id="12" name="文本框 11">
            <a:extLst>
              <a:ext uri="{FF2B5EF4-FFF2-40B4-BE49-F238E27FC236}">
                <a16:creationId xmlns="" xmlns:a16="http://schemas.microsoft.com/office/drawing/2014/main" id="{8501843D-D11B-4187-AE83-C5F38FDBE4B4}"/>
              </a:ext>
            </a:extLst>
          </p:cNvPr>
          <p:cNvSpPr txBox="1"/>
          <p:nvPr/>
        </p:nvSpPr>
        <p:spPr>
          <a:xfrm>
            <a:off x="3605134" y="991849"/>
            <a:ext cx="6138259" cy="461665"/>
          </a:xfrm>
          <a:prstGeom prst="rect">
            <a:avLst/>
          </a:prstGeom>
          <a:noFill/>
        </p:spPr>
        <p:txBody>
          <a:bodyPr wrap="square" rtlCol="0">
            <a:spAutoFit/>
          </a:bodyPr>
          <a:lstStyle/>
          <a:p>
            <a:r>
              <a:rPr lang="en-US" altLang="zh-CN" sz="2400" b="1" dirty="0">
                <a:solidFill>
                  <a:srgbClr val="0000FF"/>
                </a:solidFill>
                <a:ea typeface="华文楷体"/>
                <a:cs typeface="Times New Roman" pitchFamily="18" charset="0"/>
              </a:rPr>
              <a:t>The structure of the long rotating coil</a:t>
            </a:r>
            <a:endParaRPr lang="zh-CN" altLang="en-US" sz="2400" b="1" dirty="0">
              <a:solidFill>
                <a:srgbClr val="0000FF"/>
              </a:solidFill>
              <a:ea typeface="华文楷体"/>
              <a:cs typeface="Times New Roman" pitchFamily="18" charset="0"/>
            </a:endParaRPr>
          </a:p>
        </p:txBody>
      </p:sp>
      <p:sp>
        <p:nvSpPr>
          <p:cNvPr id="6" name="Rectangle 4"/>
          <p:cNvSpPr txBox="1">
            <a:spLocks noChangeArrowheads="1"/>
          </p:cNvSpPr>
          <p:nvPr/>
        </p:nvSpPr>
        <p:spPr>
          <a:xfrm>
            <a:off x="2520204" y="215971"/>
            <a:ext cx="8587508"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Design </a:t>
            </a:r>
            <a:r>
              <a:rPr lang="en-US" altLang="zh-CN" b="1" dirty="0">
                <a:solidFill>
                  <a:srgbClr val="FF0000"/>
                </a:solidFill>
                <a:ea typeface="华文楷体"/>
                <a:cs typeface="Times New Roman" pitchFamily="18" charset="0"/>
              </a:rPr>
              <a:t>of the field measurement system</a:t>
            </a:r>
          </a:p>
        </p:txBody>
      </p:sp>
      <p:sp>
        <p:nvSpPr>
          <p:cNvPr id="7"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Tree>
    <p:extLst>
      <p:ext uri="{BB962C8B-B14F-4D97-AF65-F5344CB8AC3E}">
        <p14:creationId xmlns:p14="http://schemas.microsoft.com/office/powerpoint/2010/main" val="615807792"/>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4"/>
          <p:cNvSpPr>
            <a:spLocks noGrp="1"/>
          </p:cNvSpPr>
          <p:nvPr>
            <p:ph type="sldNum" sz="quarter" idx="11"/>
          </p:nvPr>
        </p:nvSpPr>
        <p:spPr>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335A776-E88A-405A-AFE9-FC074728781E}" type="slidenum">
              <a:rPr lang="zh-CN" altLang="en-US" sz="1200">
                <a:solidFill>
                  <a:srgbClr val="898989"/>
                </a:solidFill>
                <a:latin typeface="Arial" panose="020B0604020202020204" pitchFamily="34" charset="0"/>
              </a:rPr>
              <a:pPr>
                <a:spcBef>
                  <a:spcPct val="0"/>
                </a:spcBef>
                <a:buFont typeface="Arial" panose="020B0604020202020204" pitchFamily="34" charset="0"/>
                <a:buNone/>
              </a:pPr>
              <a:t>16</a:t>
            </a:fld>
            <a:endParaRPr lang="zh-CN" altLang="en-US" sz="1800" dirty="0">
              <a:latin typeface="Arial" panose="020B0604020202020204" pitchFamily="34" charset="0"/>
            </a:endParaRPr>
          </a:p>
        </p:txBody>
      </p:sp>
      <p:pic>
        <p:nvPicPr>
          <p:cNvPr id="3" name="图片 2"/>
          <p:cNvPicPr>
            <a:picLocks noChangeAspect="1"/>
          </p:cNvPicPr>
          <p:nvPr/>
        </p:nvPicPr>
        <p:blipFill>
          <a:blip r:embed="rId3"/>
          <a:stretch>
            <a:fillRect/>
          </a:stretch>
        </p:blipFill>
        <p:spPr>
          <a:xfrm>
            <a:off x="1783830" y="1063080"/>
            <a:ext cx="3572996" cy="2533051"/>
          </a:xfrm>
          <a:prstGeom prst="rect">
            <a:avLst/>
          </a:prstGeom>
        </p:spPr>
      </p:pic>
      <p:pic>
        <p:nvPicPr>
          <p:cNvPr id="4" name="图片 3"/>
          <p:cNvPicPr>
            <a:picLocks noChangeAspect="1"/>
          </p:cNvPicPr>
          <p:nvPr/>
        </p:nvPicPr>
        <p:blipFill>
          <a:blip r:embed="rId4"/>
          <a:stretch>
            <a:fillRect/>
          </a:stretch>
        </p:blipFill>
        <p:spPr>
          <a:xfrm>
            <a:off x="6309897" y="1063080"/>
            <a:ext cx="3686736" cy="2492259"/>
          </a:xfrm>
          <a:prstGeom prst="rect">
            <a:avLst/>
          </a:prstGeom>
        </p:spPr>
      </p:pic>
      <p:graphicFrame>
        <p:nvGraphicFramePr>
          <p:cNvPr id="10" name="对象 9">
            <a:extLst>
              <a:ext uri="{FF2B5EF4-FFF2-40B4-BE49-F238E27FC236}">
                <a16:creationId xmlns="" xmlns:a16="http://schemas.microsoft.com/office/drawing/2014/main" id="{FA25F6B7-8576-4967-B833-3430C7183400}"/>
              </a:ext>
            </a:extLst>
          </p:cNvPr>
          <p:cNvGraphicFramePr>
            <a:graphicFrameLocks noChangeAspect="1"/>
          </p:cNvGraphicFramePr>
          <p:nvPr>
            <p:extLst>
              <p:ext uri="{D42A27DB-BD31-4B8C-83A1-F6EECF244321}">
                <p14:modId xmlns:p14="http://schemas.microsoft.com/office/powerpoint/2010/main" val="176916469"/>
              </p:ext>
            </p:extLst>
          </p:nvPr>
        </p:nvGraphicFramePr>
        <p:xfrm>
          <a:off x="1407448" y="3560164"/>
          <a:ext cx="9542256" cy="788539"/>
        </p:xfrm>
        <a:graphic>
          <a:graphicData uri="http://schemas.openxmlformats.org/presentationml/2006/ole">
            <mc:AlternateContent xmlns:mc="http://schemas.openxmlformats.org/markup-compatibility/2006">
              <mc:Choice xmlns:v="urn:schemas-microsoft-com:vml" Requires="v">
                <p:oleObj spid="_x0000_s2079" name="产品" r:id="rId5" imgW="4937760" imgH="407520" progId="CATIA.Product">
                  <p:link updateAutomatic="1"/>
                </p:oleObj>
              </mc:Choice>
              <mc:Fallback>
                <p:oleObj name="产品" r:id="rId5" imgW="4937760" imgH="407520" progId="CATIA.Product">
                  <p:link updateAutomatic="1"/>
                  <p:pic>
                    <p:nvPicPr>
                      <p:cNvPr id="0" name=""/>
                      <p:cNvPicPr/>
                      <p:nvPr/>
                    </p:nvPicPr>
                    <p:blipFill>
                      <a:blip r:embed="rId6"/>
                      <a:stretch>
                        <a:fillRect/>
                      </a:stretch>
                    </p:blipFill>
                    <p:spPr>
                      <a:xfrm>
                        <a:off x="1407448" y="3560164"/>
                        <a:ext cx="9542256" cy="788539"/>
                      </a:xfrm>
                      <a:prstGeom prst="rect">
                        <a:avLst/>
                      </a:prstGeom>
                    </p:spPr>
                  </p:pic>
                </p:oleObj>
              </mc:Fallback>
            </mc:AlternateContent>
          </a:graphicData>
        </a:graphic>
      </p:graphicFrame>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13" name="文本框 12">
            <a:extLst>
              <a:ext uri="{FF2B5EF4-FFF2-40B4-BE49-F238E27FC236}">
                <a16:creationId xmlns="" xmlns:a16="http://schemas.microsoft.com/office/drawing/2014/main" id="{3E8A80F6-0952-4B6E-8694-064CA00DE992}"/>
              </a:ext>
            </a:extLst>
          </p:cNvPr>
          <p:cNvSpPr txBox="1"/>
          <p:nvPr/>
        </p:nvSpPr>
        <p:spPr>
          <a:xfrm>
            <a:off x="1204992" y="4501412"/>
            <a:ext cx="10419791" cy="1523494"/>
          </a:xfrm>
          <a:prstGeom prst="rect">
            <a:avLst/>
          </a:prstGeom>
          <a:noFill/>
          <a:ln w="12700">
            <a:solidFill>
              <a:srgbClr val="FF0000"/>
            </a:solidFill>
          </a:ln>
        </p:spPr>
        <p:txBody>
          <a:bodyPr wrap="square">
            <a:spAutoFit/>
          </a:bodyPr>
          <a:lstStyle/>
          <a:p>
            <a:pPr indent="-285750" algn="just">
              <a:spcAft>
                <a:spcPts val="600"/>
              </a:spcAft>
              <a:buFont typeface="Wingdings" panose="05000000000000000000" pitchFamily="2" charset="2"/>
              <a:buChar char="Ø"/>
              <a:tabLst>
                <a:tab pos="457200" algn="l"/>
              </a:tabLst>
            </a:pPr>
            <a:r>
              <a:rPr lang="en-US" altLang="zh-CN" sz="2200" b="1" dirty="0" smtClean="0">
                <a:solidFill>
                  <a:srgbClr val="0000FF"/>
                </a:solidFill>
                <a:ea typeface="华文楷体"/>
                <a:cs typeface="Times New Roman" pitchFamily="18" charset="0"/>
                <a:sym typeface="Calibri" panose="020F0502020204030204" pitchFamily="34" charset="0"/>
              </a:rPr>
              <a:t>Each sub-coil has a main coil and bucking coil. </a:t>
            </a:r>
            <a:r>
              <a:rPr lang="en-US" altLang="zh-CN" sz="2200" b="1" dirty="0">
                <a:solidFill>
                  <a:srgbClr val="0000FF"/>
                </a:solidFill>
                <a:ea typeface="华文楷体"/>
                <a:cs typeface="Times New Roman" pitchFamily="18" charset="0"/>
                <a:sym typeface="Calibri" panose="020F0502020204030204" pitchFamily="34" charset="0"/>
              </a:rPr>
              <a:t>The coil frame is made of G10 </a:t>
            </a:r>
            <a:r>
              <a:rPr lang="en-US" altLang="zh-CN" sz="2200" b="1" dirty="0" smtClean="0">
                <a:solidFill>
                  <a:srgbClr val="0000FF"/>
                </a:solidFill>
                <a:ea typeface="华文楷体"/>
                <a:cs typeface="Times New Roman" pitchFamily="18" charset="0"/>
                <a:sym typeface="Calibri" panose="020F0502020204030204" pitchFamily="34" charset="0"/>
              </a:rPr>
              <a:t>with </a:t>
            </a:r>
            <a:r>
              <a:rPr lang="en-US" altLang="zh-CN" sz="2200" b="1" dirty="0">
                <a:solidFill>
                  <a:srgbClr val="0000FF"/>
                </a:solidFill>
                <a:ea typeface="华文楷体"/>
                <a:cs typeface="Times New Roman" pitchFamily="18" charset="0"/>
                <a:sym typeface="Calibri" panose="020F0502020204030204" pitchFamily="34" charset="0"/>
              </a:rPr>
              <a:t>a diameter of </a:t>
            </a:r>
            <a:r>
              <a:rPr lang="en-US" altLang="zh-CN" sz="2200" b="1" dirty="0" smtClean="0">
                <a:solidFill>
                  <a:srgbClr val="0000FF"/>
                </a:solidFill>
                <a:ea typeface="华文楷体"/>
                <a:cs typeface="Times New Roman" pitchFamily="18" charset="0"/>
                <a:sym typeface="Calibri" panose="020F0502020204030204" pitchFamily="34" charset="0"/>
              </a:rPr>
              <a:t>54mm and the </a:t>
            </a:r>
            <a:r>
              <a:rPr lang="en-US" altLang="zh-CN" sz="2200" b="1" dirty="0">
                <a:solidFill>
                  <a:srgbClr val="0000FF"/>
                </a:solidFill>
                <a:ea typeface="华文楷体"/>
                <a:cs typeface="Times New Roman" pitchFamily="18" charset="0"/>
                <a:sym typeface="Calibri" panose="020F0502020204030204" pitchFamily="34" charset="0"/>
              </a:rPr>
              <a:t>20 strand enameled wire </a:t>
            </a:r>
            <a:r>
              <a:rPr lang="en-US" altLang="zh-CN" sz="2200" b="1" dirty="0" smtClean="0">
                <a:solidFill>
                  <a:srgbClr val="0000FF"/>
                </a:solidFill>
                <a:ea typeface="华文楷体"/>
                <a:cs typeface="Times New Roman" pitchFamily="18" charset="0"/>
                <a:sym typeface="Calibri" panose="020F0502020204030204" pitchFamily="34" charset="0"/>
              </a:rPr>
              <a:t>is </a:t>
            </a:r>
            <a:r>
              <a:rPr lang="en-US" altLang="zh-CN" sz="2200" b="1" dirty="0">
                <a:solidFill>
                  <a:srgbClr val="0000FF"/>
                </a:solidFill>
                <a:ea typeface="华文楷体"/>
                <a:cs typeface="Times New Roman" pitchFamily="18" charset="0"/>
                <a:sym typeface="Calibri" panose="020F0502020204030204" pitchFamily="34" charset="0"/>
              </a:rPr>
              <a:t>selected to wind the </a:t>
            </a:r>
            <a:r>
              <a:rPr lang="en-US" altLang="zh-CN" sz="2200" b="1" dirty="0" smtClean="0">
                <a:solidFill>
                  <a:srgbClr val="0000FF"/>
                </a:solidFill>
                <a:ea typeface="华文楷体"/>
                <a:cs typeface="Times New Roman" pitchFamily="18" charset="0"/>
                <a:sym typeface="Calibri" panose="020F0502020204030204" pitchFamily="34" charset="0"/>
              </a:rPr>
              <a:t>coils.</a:t>
            </a:r>
            <a:endParaRPr lang="en-US" altLang="zh-CN" sz="2200" b="1" dirty="0">
              <a:solidFill>
                <a:srgbClr val="0000FF"/>
              </a:solidFill>
              <a:ea typeface="华文楷体"/>
              <a:cs typeface="Times New Roman" pitchFamily="18" charset="0"/>
              <a:sym typeface="Calibri" panose="020F0502020204030204" pitchFamily="34" charset="0"/>
            </a:endParaRPr>
          </a:p>
          <a:p>
            <a:pPr indent="-285750" algn="just">
              <a:spcAft>
                <a:spcPts val="600"/>
              </a:spcAft>
              <a:buFont typeface="Wingdings" panose="05000000000000000000" pitchFamily="2" charset="2"/>
              <a:buChar char="Ø"/>
              <a:tabLst>
                <a:tab pos="457200" algn="l"/>
              </a:tabLst>
            </a:pPr>
            <a:r>
              <a:rPr lang="en-US" altLang="zh-CN" sz="2200" b="1" dirty="0" smtClean="0">
                <a:solidFill>
                  <a:srgbClr val="0000FF"/>
                </a:solidFill>
                <a:ea typeface="华文楷体"/>
                <a:cs typeface="Times New Roman" pitchFamily="18" charset="0"/>
                <a:sym typeface="Calibri" panose="020F0502020204030204" pitchFamily="34" charset="0"/>
              </a:rPr>
              <a:t>Straightness of the coil frame is required to be less than 0.1mm. Position errors of the coils are required ≤</a:t>
            </a:r>
            <a:r>
              <a:rPr lang="en-US" altLang="zh-CN" sz="2200" b="1" dirty="0">
                <a:solidFill>
                  <a:srgbClr val="0000FF"/>
                </a:solidFill>
                <a:ea typeface="华文楷体"/>
                <a:cs typeface="Times New Roman" pitchFamily="18" charset="0"/>
                <a:sym typeface="Calibri" panose="020F0502020204030204" pitchFamily="34" charset="0"/>
              </a:rPr>
              <a:t>± </a:t>
            </a:r>
            <a:r>
              <a:rPr lang="en-US" altLang="zh-CN" sz="2200" b="1" dirty="0" smtClean="0">
                <a:solidFill>
                  <a:srgbClr val="0000FF"/>
                </a:solidFill>
                <a:ea typeface="华文楷体"/>
                <a:cs typeface="Times New Roman" pitchFamily="18" charset="0"/>
                <a:sym typeface="Calibri" panose="020F0502020204030204" pitchFamily="34" charset="0"/>
              </a:rPr>
              <a:t>0.02mm.</a:t>
            </a:r>
            <a:endParaRPr lang="en-US" altLang="zh-CN" sz="2200" b="1" dirty="0">
              <a:solidFill>
                <a:srgbClr val="0000FF"/>
              </a:solidFill>
              <a:ea typeface="华文楷体"/>
              <a:cs typeface="Times New Roman" pitchFamily="18" charset="0"/>
              <a:sym typeface="Calibri" panose="020F0502020204030204" pitchFamily="34" charset="0"/>
            </a:endParaRPr>
          </a:p>
        </p:txBody>
      </p:sp>
      <p:sp>
        <p:nvSpPr>
          <p:cNvPr id="14" name="Rectangle 4"/>
          <p:cNvSpPr txBox="1">
            <a:spLocks noChangeArrowheads="1"/>
          </p:cNvSpPr>
          <p:nvPr/>
        </p:nvSpPr>
        <p:spPr>
          <a:xfrm>
            <a:off x="2520204" y="215971"/>
            <a:ext cx="8587508"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Design </a:t>
            </a:r>
            <a:r>
              <a:rPr lang="en-US" altLang="zh-CN" b="1" dirty="0">
                <a:solidFill>
                  <a:srgbClr val="FF0000"/>
                </a:solidFill>
                <a:ea typeface="华文楷体"/>
                <a:cs typeface="Times New Roman" pitchFamily="18" charset="0"/>
              </a:rPr>
              <a:t>of the field measurement system</a:t>
            </a:r>
          </a:p>
        </p:txBody>
      </p:sp>
    </p:spTree>
    <p:extLst>
      <p:ext uri="{BB962C8B-B14F-4D97-AF65-F5344CB8AC3E}">
        <p14:creationId xmlns:p14="http://schemas.microsoft.com/office/powerpoint/2010/main" val="1908488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5435410" y="3315169"/>
            <a:ext cx="2293700" cy="1268938"/>
          </a:xfrm>
          <a:prstGeom prst="rect">
            <a:avLst/>
          </a:prstGeom>
        </p:spPr>
      </p:pic>
      <p:sp>
        <p:nvSpPr>
          <p:cNvPr id="21506" name="灯片编号占位符 4"/>
          <p:cNvSpPr>
            <a:spLocks noGrp="1"/>
          </p:cNvSpPr>
          <p:nvPr>
            <p:ph type="sldNum" sz="quarter" idx="11"/>
          </p:nvPr>
        </p:nvSpPr>
        <p:spPr>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335A776-E88A-405A-AFE9-FC074728781E}" type="slidenum">
              <a:rPr lang="zh-CN" altLang="en-US" sz="1200">
                <a:solidFill>
                  <a:srgbClr val="898989"/>
                </a:solidFill>
                <a:latin typeface="Arial" panose="020B0604020202020204" pitchFamily="34" charset="0"/>
              </a:rPr>
              <a:pPr>
                <a:spcBef>
                  <a:spcPct val="0"/>
                </a:spcBef>
                <a:buFont typeface="Arial" panose="020B0604020202020204" pitchFamily="34" charset="0"/>
                <a:buNone/>
              </a:pPr>
              <a:t>17</a:t>
            </a:fld>
            <a:endParaRPr lang="zh-CN" altLang="en-US" sz="1800">
              <a:latin typeface="Arial" panose="020B0604020202020204" pitchFamily="34" charset="0"/>
            </a:endParaRPr>
          </a:p>
        </p:txBody>
      </p:sp>
      <p:pic>
        <p:nvPicPr>
          <p:cNvPr id="3" name="图片 2"/>
          <p:cNvPicPr>
            <a:picLocks noChangeAspect="1"/>
          </p:cNvPicPr>
          <p:nvPr/>
        </p:nvPicPr>
        <p:blipFill>
          <a:blip r:embed="rId4"/>
          <a:stretch>
            <a:fillRect/>
          </a:stretch>
        </p:blipFill>
        <p:spPr>
          <a:xfrm>
            <a:off x="1937562" y="2099551"/>
            <a:ext cx="8521456" cy="1207008"/>
          </a:xfrm>
          <a:prstGeom prst="rect">
            <a:avLst/>
          </a:prstGeom>
        </p:spPr>
      </p:pic>
      <p:cxnSp>
        <p:nvCxnSpPr>
          <p:cNvPr id="10" name="直接箭头连接符 9"/>
          <p:cNvCxnSpPr>
            <a:cxnSpLocks/>
          </p:cNvCxnSpPr>
          <p:nvPr/>
        </p:nvCxnSpPr>
        <p:spPr bwMode="auto">
          <a:xfrm flipV="1">
            <a:off x="3302080" y="2862900"/>
            <a:ext cx="0" cy="375215"/>
          </a:xfrm>
          <a:prstGeom prst="straightConnector1">
            <a:avLst/>
          </a:prstGeom>
          <a:noFill/>
          <a:ln w="9525" algn="ctr">
            <a:solidFill>
              <a:srgbClr val="FD0100"/>
            </a:solidFill>
            <a:round/>
            <a:headEnd/>
            <a:tailEnd type="triangle" w="med" len="med"/>
          </a:ln>
          <a:extLst>
            <a:ext uri="{909E8E84-426E-40DD-AFC4-6F175D3DCCD1}">
              <a14:hiddenFill xmlns:a14="http://schemas.microsoft.com/office/drawing/2010/main">
                <a:noFill/>
              </a14:hiddenFill>
            </a:ext>
          </a:extLst>
        </p:spPr>
      </p:cxnSp>
      <p:sp>
        <p:nvSpPr>
          <p:cNvPr id="11" name="矩形: 圆角 7"/>
          <p:cNvSpPr>
            <a:spLocks noChangeArrowheads="1"/>
          </p:cNvSpPr>
          <p:nvPr/>
        </p:nvSpPr>
        <p:spPr bwMode="auto">
          <a:xfrm>
            <a:off x="3121899" y="3276706"/>
            <a:ext cx="360362" cy="287337"/>
          </a:xfrm>
          <a:prstGeom prst="roundRect">
            <a:avLst>
              <a:gd name="adj" fmla="val 16667"/>
            </a:avLst>
          </a:prstGeom>
          <a:noFill/>
          <a:ln w="19050" algn="ctr">
            <a:solidFill>
              <a:srgbClr val="FD0100"/>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ea typeface="宋体" panose="02010600030101010101" pitchFamily="2" charset="-122"/>
              </a:defRPr>
            </a:lvl1pPr>
            <a:lvl2pPr marL="742950" indent="-285750">
              <a:defRPr sz="1400" b="1">
                <a:solidFill>
                  <a:schemeClr val="tx1"/>
                </a:solidFill>
                <a:latin typeface="Arial" panose="020B0604020202020204" pitchFamily="34" charset="0"/>
                <a:ea typeface="宋体" panose="02010600030101010101" pitchFamily="2" charset="-122"/>
              </a:defRPr>
            </a:lvl2pPr>
            <a:lvl3pPr marL="1143000" indent="-228600">
              <a:defRPr sz="1400" b="1">
                <a:solidFill>
                  <a:schemeClr val="tx1"/>
                </a:solidFill>
                <a:latin typeface="Arial" panose="020B0604020202020204" pitchFamily="34" charset="0"/>
                <a:ea typeface="宋体" panose="02010600030101010101" pitchFamily="2" charset="-122"/>
              </a:defRPr>
            </a:lvl3pPr>
            <a:lvl4pPr marL="1600200" indent="-228600">
              <a:defRPr sz="1400" b="1">
                <a:solidFill>
                  <a:schemeClr val="tx1"/>
                </a:solidFill>
                <a:latin typeface="Arial" panose="020B0604020202020204" pitchFamily="34" charset="0"/>
                <a:ea typeface="宋体" panose="02010600030101010101" pitchFamily="2" charset="-122"/>
              </a:defRPr>
            </a:lvl4pPr>
            <a:lvl5pPr marL="2057400" indent="-228600">
              <a:defRPr sz="1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7" name="文本框 6"/>
          <p:cNvSpPr txBox="1"/>
          <p:nvPr/>
        </p:nvSpPr>
        <p:spPr>
          <a:xfrm>
            <a:off x="3160858" y="3235707"/>
            <a:ext cx="279392" cy="369332"/>
          </a:xfrm>
          <a:prstGeom prst="rect">
            <a:avLst/>
          </a:prstGeom>
          <a:noFill/>
        </p:spPr>
        <p:txBody>
          <a:bodyPr wrap="square" rtlCol="0">
            <a:spAutoFit/>
          </a:bodyPr>
          <a:lstStyle/>
          <a:p>
            <a:r>
              <a:rPr lang="en-US" altLang="zh-CN" dirty="0"/>
              <a:t>1</a:t>
            </a:r>
            <a:endParaRPr lang="zh-CN" altLang="en-US" dirty="0"/>
          </a:p>
        </p:txBody>
      </p:sp>
      <p:cxnSp>
        <p:nvCxnSpPr>
          <p:cNvPr id="14" name="直接箭头连接符 13"/>
          <p:cNvCxnSpPr>
            <a:cxnSpLocks/>
          </p:cNvCxnSpPr>
          <p:nvPr/>
        </p:nvCxnSpPr>
        <p:spPr bwMode="auto">
          <a:xfrm flipV="1">
            <a:off x="5189502" y="2862900"/>
            <a:ext cx="0" cy="375215"/>
          </a:xfrm>
          <a:prstGeom prst="straightConnector1">
            <a:avLst/>
          </a:prstGeom>
          <a:noFill/>
          <a:ln w="9525" algn="ctr">
            <a:solidFill>
              <a:srgbClr val="FD0100"/>
            </a:solidFill>
            <a:round/>
            <a:headEnd/>
            <a:tailEnd type="triangle" w="med" len="med"/>
          </a:ln>
          <a:extLst>
            <a:ext uri="{909E8E84-426E-40DD-AFC4-6F175D3DCCD1}">
              <a14:hiddenFill xmlns:a14="http://schemas.microsoft.com/office/drawing/2010/main">
                <a:noFill/>
              </a14:hiddenFill>
            </a:ext>
          </a:extLst>
        </p:spPr>
      </p:cxnSp>
      <p:sp>
        <p:nvSpPr>
          <p:cNvPr id="15" name="矩形: 圆角 7"/>
          <p:cNvSpPr>
            <a:spLocks noChangeArrowheads="1"/>
          </p:cNvSpPr>
          <p:nvPr/>
        </p:nvSpPr>
        <p:spPr bwMode="auto">
          <a:xfrm>
            <a:off x="5009321" y="3276706"/>
            <a:ext cx="360362" cy="287337"/>
          </a:xfrm>
          <a:prstGeom prst="roundRect">
            <a:avLst>
              <a:gd name="adj" fmla="val 16667"/>
            </a:avLst>
          </a:prstGeom>
          <a:noFill/>
          <a:ln w="19050" algn="ctr">
            <a:solidFill>
              <a:srgbClr val="FD0100"/>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ea typeface="宋体" panose="02010600030101010101" pitchFamily="2" charset="-122"/>
              </a:defRPr>
            </a:lvl1pPr>
            <a:lvl2pPr marL="742950" indent="-285750">
              <a:defRPr sz="1400" b="1">
                <a:solidFill>
                  <a:schemeClr val="tx1"/>
                </a:solidFill>
                <a:latin typeface="Arial" panose="020B0604020202020204" pitchFamily="34" charset="0"/>
                <a:ea typeface="宋体" panose="02010600030101010101" pitchFamily="2" charset="-122"/>
              </a:defRPr>
            </a:lvl2pPr>
            <a:lvl3pPr marL="1143000" indent="-228600">
              <a:defRPr sz="1400" b="1">
                <a:solidFill>
                  <a:schemeClr val="tx1"/>
                </a:solidFill>
                <a:latin typeface="Arial" panose="020B0604020202020204" pitchFamily="34" charset="0"/>
                <a:ea typeface="宋体" panose="02010600030101010101" pitchFamily="2" charset="-122"/>
              </a:defRPr>
            </a:lvl3pPr>
            <a:lvl4pPr marL="1600200" indent="-228600">
              <a:defRPr sz="1400" b="1">
                <a:solidFill>
                  <a:schemeClr val="tx1"/>
                </a:solidFill>
                <a:latin typeface="Arial" panose="020B0604020202020204" pitchFamily="34" charset="0"/>
                <a:ea typeface="宋体" panose="02010600030101010101" pitchFamily="2" charset="-122"/>
              </a:defRPr>
            </a:lvl4pPr>
            <a:lvl5pPr marL="2057400" indent="-228600">
              <a:defRPr sz="1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6" name="文本框 15"/>
          <p:cNvSpPr txBox="1"/>
          <p:nvPr/>
        </p:nvSpPr>
        <p:spPr>
          <a:xfrm>
            <a:off x="5048280" y="3235707"/>
            <a:ext cx="279392" cy="369332"/>
          </a:xfrm>
          <a:prstGeom prst="rect">
            <a:avLst/>
          </a:prstGeom>
          <a:noFill/>
        </p:spPr>
        <p:txBody>
          <a:bodyPr wrap="square" rtlCol="0">
            <a:spAutoFit/>
          </a:bodyPr>
          <a:lstStyle/>
          <a:p>
            <a:r>
              <a:rPr lang="en-US" altLang="zh-CN" dirty="0"/>
              <a:t>2</a:t>
            </a:r>
            <a:endParaRPr lang="zh-CN" altLang="en-US" dirty="0"/>
          </a:p>
        </p:txBody>
      </p:sp>
      <p:cxnSp>
        <p:nvCxnSpPr>
          <p:cNvPr id="17" name="直接箭头连接符 16"/>
          <p:cNvCxnSpPr>
            <a:cxnSpLocks/>
          </p:cNvCxnSpPr>
          <p:nvPr/>
        </p:nvCxnSpPr>
        <p:spPr bwMode="auto">
          <a:xfrm flipV="1">
            <a:off x="7362760" y="2877300"/>
            <a:ext cx="0" cy="375215"/>
          </a:xfrm>
          <a:prstGeom prst="straightConnector1">
            <a:avLst/>
          </a:prstGeom>
          <a:noFill/>
          <a:ln w="9525" algn="ctr">
            <a:solidFill>
              <a:srgbClr val="FD0100"/>
            </a:solidFill>
            <a:round/>
            <a:headEnd/>
            <a:tailEnd type="triangle" w="med" len="med"/>
          </a:ln>
          <a:extLst>
            <a:ext uri="{909E8E84-426E-40DD-AFC4-6F175D3DCCD1}">
              <a14:hiddenFill xmlns:a14="http://schemas.microsoft.com/office/drawing/2010/main">
                <a:noFill/>
              </a14:hiddenFill>
            </a:ext>
          </a:extLst>
        </p:spPr>
      </p:cxnSp>
      <p:sp>
        <p:nvSpPr>
          <p:cNvPr id="18" name="矩形: 圆角 7"/>
          <p:cNvSpPr>
            <a:spLocks noChangeArrowheads="1"/>
          </p:cNvSpPr>
          <p:nvPr/>
        </p:nvSpPr>
        <p:spPr bwMode="auto">
          <a:xfrm>
            <a:off x="7182579" y="3291106"/>
            <a:ext cx="360362" cy="287337"/>
          </a:xfrm>
          <a:prstGeom prst="roundRect">
            <a:avLst>
              <a:gd name="adj" fmla="val 16667"/>
            </a:avLst>
          </a:prstGeom>
          <a:noFill/>
          <a:ln w="19050" algn="ctr">
            <a:solidFill>
              <a:srgbClr val="FD0100"/>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ea typeface="宋体" panose="02010600030101010101" pitchFamily="2" charset="-122"/>
              </a:defRPr>
            </a:lvl1pPr>
            <a:lvl2pPr marL="742950" indent="-285750">
              <a:defRPr sz="1400" b="1">
                <a:solidFill>
                  <a:schemeClr val="tx1"/>
                </a:solidFill>
                <a:latin typeface="Arial" panose="020B0604020202020204" pitchFamily="34" charset="0"/>
                <a:ea typeface="宋体" panose="02010600030101010101" pitchFamily="2" charset="-122"/>
              </a:defRPr>
            </a:lvl2pPr>
            <a:lvl3pPr marL="1143000" indent="-228600">
              <a:defRPr sz="1400" b="1">
                <a:solidFill>
                  <a:schemeClr val="tx1"/>
                </a:solidFill>
                <a:latin typeface="Arial" panose="020B0604020202020204" pitchFamily="34" charset="0"/>
                <a:ea typeface="宋体" panose="02010600030101010101" pitchFamily="2" charset="-122"/>
              </a:defRPr>
            </a:lvl3pPr>
            <a:lvl4pPr marL="1600200" indent="-228600">
              <a:defRPr sz="1400" b="1">
                <a:solidFill>
                  <a:schemeClr val="tx1"/>
                </a:solidFill>
                <a:latin typeface="Arial" panose="020B0604020202020204" pitchFamily="34" charset="0"/>
                <a:ea typeface="宋体" panose="02010600030101010101" pitchFamily="2" charset="-122"/>
              </a:defRPr>
            </a:lvl4pPr>
            <a:lvl5pPr marL="2057400" indent="-228600">
              <a:defRPr sz="1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9" name="文本框 18"/>
          <p:cNvSpPr txBox="1"/>
          <p:nvPr/>
        </p:nvSpPr>
        <p:spPr>
          <a:xfrm>
            <a:off x="7221538" y="3250107"/>
            <a:ext cx="279392" cy="369332"/>
          </a:xfrm>
          <a:prstGeom prst="rect">
            <a:avLst/>
          </a:prstGeom>
          <a:noFill/>
        </p:spPr>
        <p:txBody>
          <a:bodyPr wrap="square" rtlCol="0">
            <a:spAutoFit/>
          </a:bodyPr>
          <a:lstStyle/>
          <a:p>
            <a:r>
              <a:rPr lang="en-US" altLang="zh-CN" dirty="0"/>
              <a:t>3</a:t>
            </a:r>
            <a:endParaRPr lang="zh-CN" altLang="en-US" dirty="0"/>
          </a:p>
        </p:txBody>
      </p:sp>
      <p:cxnSp>
        <p:nvCxnSpPr>
          <p:cNvPr id="20" name="直接箭头连接符 19"/>
          <p:cNvCxnSpPr>
            <a:cxnSpLocks/>
          </p:cNvCxnSpPr>
          <p:nvPr/>
        </p:nvCxnSpPr>
        <p:spPr bwMode="auto">
          <a:xfrm flipV="1">
            <a:off x="9192871" y="2824127"/>
            <a:ext cx="0" cy="375215"/>
          </a:xfrm>
          <a:prstGeom prst="straightConnector1">
            <a:avLst/>
          </a:prstGeom>
          <a:noFill/>
          <a:ln w="9525" algn="ctr">
            <a:solidFill>
              <a:srgbClr val="FD0100"/>
            </a:solidFill>
            <a:round/>
            <a:headEnd/>
            <a:tailEnd type="triangle" w="med" len="med"/>
          </a:ln>
          <a:extLst>
            <a:ext uri="{909E8E84-426E-40DD-AFC4-6F175D3DCCD1}">
              <a14:hiddenFill xmlns:a14="http://schemas.microsoft.com/office/drawing/2010/main">
                <a:noFill/>
              </a14:hiddenFill>
            </a:ext>
          </a:extLst>
        </p:spPr>
      </p:cxnSp>
      <p:sp>
        <p:nvSpPr>
          <p:cNvPr id="21" name="矩形: 圆角 7"/>
          <p:cNvSpPr>
            <a:spLocks noChangeArrowheads="1"/>
          </p:cNvSpPr>
          <p:nvPr/>
        </p:nvSpPr>
        <p:spPr bwMode="auto">
          <a:xfrm>
            <a:off x="9012690" y="3237933"/>
            <a:ext cx="360362" cy="287337"/>
          </a:xfrm>
          <a:prstGeom prst="roundRect">
            <a:avLst>
              <a:gd name="adj" fmla="val 16667"/>
            </a:avLst>
          </a:prstGeom>
          <a:noFill/>
          <a:ln w="19050" algn="ctr">
            <a:solidFill>
              <a:srgbClr val="FD0100"/>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ea typeface="宋体" panose="02010600030101010101" pitchFamily="2" charset="-122"/>
              </a:defRPr>
            </a:lvl1pPr>
            <a:lvl2pPr marL="742950" indent="-285750">
              <a:defRPr sz="1400" b="1">
                <a:solidFill>
                  <a:schemeClr val="tx1"/>
                </a:solidFill>
                <a:latin typeface="Arial" panose="020B0604020202020204" pitchFamily="34" charset="0"/>
                <a:ea typeface="宋体" panose="02010600030101010101" pitchFamily="2" charset="-122"/>
              </a:defRPr>
            </a:lvl2pPr>
            <a:lvl3pPr marL="1143000" indent="-228600">
              <a:defRPr sz="1400" b="1">
                <a:solidFill>
                  <a:schemeClr val="tx1"/>
                </a:solidFill>
                <a:latin typeface="Arial" panose="020B0604020202020204" pitchFamily="34" charset="0"/>
                <a:ea typeface="宋体" panose="02010600030101010101" pitchFamily="2" charset="-122"/>
              </a:defRPr>
            </a:lvl3pPr>
            <a:lvl4pPr marL="1600200" indent="-228600">
              <a:defRPr sz="1400" b="1">
                <a:solidFill>
                  <a:schemeClr val="tx1"/>
                </a:solidFill>
                <a:latin typeface="Arial" panose="020B0604020202020204" pitchFamily="34" charset="0"/>
                <a:ea typeface="宋体" panose="02010600030101010101" pitchFamily="2" charset="-122"/>
              </a:defRPr>
            </a:lvl4pPr>
            <a:lvl5pPr marL="2057400" indent="-228600">
              <a:defRPr sz="1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2" name="文本框 21"/>
          <p:cNvSpPr txBox="1"/>
          <p:nvPr/>
        </p:nvSpPr>
        <p:spPr>
          <a:xfrm>
            <a:off x="9051649" y="3196934"/>
            <a:ext cx="279392" cy="369332"/>
          </a:xfrm>
          <a:prstGeom prst="rect">
            <a:avLst/>
          </a:prstGeom>
          <a:noFill/>
        </p:spPr>
        <p:txBody>
          <a:bodyPr wrap="square" rtlCol="0">
            <a:spAutoFit/>
          </a:bodyPr>
          <a:lstStyle/>
          <a:p>
            <a:r>
              <a:rPr lang="en-US" altLang="zh-CN" dirty="0"/>
              <a:t>4</a:t>
            </a:r>
            <a:endParaRPr lang="zh-CN" altLang="en-US" dirty="0"/>
          </a:p>
        </p:txBody>
      </p:sp>
      <p:cxnSp>
        <p:nvCxnSpPr>
          <p:cNvPr id="27" name="直接箭头连接符 9"/>
          <p:cNvCxnSpPr>
            <a:cxnSpLocks/>
            <a:stCxn id="28" idx="2"/>
          </p:cNvCxnSpPr>
          <p:nvPr/>
        </p:nvCxnSpPr>
        <p:spPr bwMode="auto">
          <a:xfrm flipH="1">
            <a:off x="7778986" y="2843230"/>
            <a:ext cx="498830" cy="1247042"/>
          </a:xfrm>
          <a:prstGeom prst="straightConnector1">
            <a:avLst/>
          </a:prstGeom>
          <a:noFill/>
          <a:ln w="9525" algn="ctr">
            <a:solidFill>
              <a:srgbClr val="FD0100"/>
            </a:solidFill>
            <a:round/>
            <a:headEnd/>
            <a:tailEnd type="triangle" w="med" len="med"/>
          </a:ln>
          <a:extLst>
            <a:ext uri="{909E8E84-426E-40DD-AFC4-6F175D3DCCD1}">
              <a14:hiddenFill xmlns:a14="http://schemas.microsoft.com/office/drawing/2010/main">
                <a:noFill/>
              </a14:hiddenFill>
            </a:ext>
          </a:extLst>
        </p:spPr>
      </p:cxnSp>
      <p:sp>
        <p:nvSpPr>
          <p:cNvPr id="28" name="矩形: 圆角 7"/>
          <p:cNvSpPr>
            <a:spLocks noChangeArrowheads="1"/>
          </p:cNvSpPr>
          <p:nvPr/>
        </p:nvSpPr>
        <p:spPr bwMode="auto">
          <a:xfrm>
            <a:off x="8097635" y="2555894"/>
            <a:ext cx="360362" cy="287337"/>
          </a:xfrm>
          <a:prstGeom prst="roundRect">
            <a:avLst>
              <a:gd name="adj" fmla="val 16667"/>
            </a:avLst>
          </a:prstGeom>
          <a:noFill/>
          <a:ln w="19050" algn="ctr">
            <a:solidFill>
              <a:srgbClr val="FD0100"/>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ea typeface="宋体" panose="02010600030101010101" pitchFamily="2" charset="-122"/>
              </a:defRPr>
            </a:lvl1pPr>
            <a:lvl2pPr marL="742950" indent="-285750">
              <a:defRPr sz="1400" b="1">
                <a:solidFill>
                  <a:schemeClr val="tx1"/>
                </a:solidFill>
                <a:latin typeface="Arial" panose="020B0604020202020204" pitchFamily="34" charset="0"/>
                <a:ea typeface="宋体" panose="02010600030101010101" pitchFamily="2" charset="-122"/>
              </a:defRPr>
            </a:lvl2pPr>
            <a:lvl3pPr marL="1143000" indent="-228600">
              <a:defRPr sz="1400" b="1">
                <a:solidFill>
                  <a:schemeClr val="tx1"/>
                </a:solidFill>
                <a:latin typeface="Arial" panose="020B0604020202020204" pitchFamily="34" charset="0"/>
                <a:ea typeface="宋体" panose="02010600030101010101" pitchFamily="2" charset="-122"/>
              </a:defRPr>
            </a:lvl3pPr>
            <a:lvl4pPr marL="1600200" indent="-228600">
              <a:defRPr sz="1400" b="1">
                <a:solidFill>
                  <a:schemeClr val="tx1"/>
                </a:solidFill>
                <a:latin typeface="Arial" panose="020B0604020202020204" pitchFamily="34" charset="0"/>
                <a:ea typeface="宋体" panose="02010600030101010101" pitchFamily="2" charset="-122"/>
              </a:defRPr>
            </a:lvl4pPr>
            <a:lvl5pPr marL="2057400" indent="-228600">
              <a:defRPr sz="1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2" name="矩形: 圆角 7"/>
          <p:cNvSpPr>
            <a:spLocks noChangeArrowheads="1"/>
          </p:cNvSpPr>
          <p:nvPr/>
        </p:nvSpPr>
        <p:spPr bwMode="auto">
          <a:xfrm>
            <a:off x="6029733" y="2563068"/>
            <a:ext cx="360362" cy="287337"/>
          </a:xfrm>
          <a:prstGeom prst="roundRect">
            <a:avLst>
              <a:gd name="adj" fmla="val 16667"/>
            </a:avLst>
          </a:prstGeom>
          <a:noFill/>
          <a:ln w="19050" algn="ctr">
            <a:solidFill>
              <a:srgbClr val="FD0100"/>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ea typeface="宋体" panose="02010600030101010101" pitchFamily="2" charset="-122"/>
              </a:defRPr>
            </a:lvl1pPr>
            <a:lvl2pPr marL="742950" indent="-285750">
              <a:defRPr sz="1400" b="1">
                <a:solidFill>
                  <a:schemeClr val="tx1"/>
                </a:solidFill>
                <a:latin typeface="Arial" panose="020B0604020202020204" pitchFamily="34" charset="0"/>
                <a:ea typeface="宋体" panose="02010600030101010101" pitchFamily="2" charset="-122"/>
              </a:defRPr>
            </a:lvl2pPr>
            <a:lvl3pPr marL="1143000" indent="-228600">
              <a:defRPr sz="1400" b="1">
                <a:solidFill>
                  <a:schemeClr val="tx1"/>
                </a:solidFill>
                <a:latin typeface="Arial" panose="020B0604020202020204" pitchFamily="34" charset="0"/>
                <a:ea typeface="宋体" panose="02010600030101010101" pitchFamily="2" charset="-122"/>
              </a:defRPr>
            </a:lvl3pPr>
            <a:lvl4pPr marL="1600200" indent="-228600">
              <a:defRPr sz="1400" b="1">
                <a:solidFill>
                  <a:schemeClr val="tx1"/>
                </a:solidFill>
                <a:latin typeface="Arial" panose="020B0604020202020204" pitchFamily="34" charset="0"/>
                <a:ea typeface="宋体" panose="02010600030101010101" pitchFamily="2" charset="-122"/>
              </a:defRPr>
            </a:lvl4pPr>
            <a:lvl5pPr marL="2057400" indent="-228600">
              <a:defRPr sz="1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3" name="矩形: 圆角 7"/>
          <p:cNvSpPr>
            <a:spLocks noChangeArrowheads="1"/>
          </p:cNvSpPr>
          <p:nvPr/>
        </p:nvSpPr>
        <p:spPr bwMode="auto">
          <a:xfrm>
            <a:off x="3961831" y="2537250"/>
            <a:ext cx="360362" cy="287337"/>
          </a:xfrm>
          <a:prstGeom prst="roundRect">
            <a:avLst>
              <a:gd name="adj" fmla="val 16667"/>
            </a:avLst>
          </a:prstGeom>
          <a:noFill/>
          <a:ln w="19050" algn="ctr">
            <a:solidFill>
              <a:srgbClr val="FD0100"/>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ea typeface="宋体" panose="02010600030101010101" pitchFamily="2" charset="-122"/>
              </a:defRPr>
            </a:lvl1pPr>
            <a:lvl2pPr marL="742950" indent="-285750">
              <a:defRPr sz="1400" b="1">
                <a:solidFill>
                  <a:schemeClr val="tx1"/>
                </a:solidFill>
                <a:latin typeface="Arial" panose="020B0604020202020204" pitchFamily="34" charset="0"/>
                <a:ea typeface="宋体" panose="02010600030101010101" pitchFamily="2" charset="-122"/>
              </a:defRPr>
            </a:lvl2pPr>
            <a:lvl3pPr marL="1143000" indent="-228600">
              <a:defRPr sz="1400" b="1">
                <a:solidFill>
                  <a:schemeClr val="tx1"/>
                </a:solidFill>
                <a:latin typeface="Arial" panose="020B0604020202020204" pitchFamily="34" charset="0"/>
                <a:ea typeface="宋体" panose="02010600030101010101" pitchFamily="2" charset="-122"/>
              </a:defRPr>
            </a:lvl3pPr>
            <a:lvl4pPr marL="1600200" indent="-228600">
              <a:defRPr sz="1400" b="1">
                <a:solidFill>
                  <a:schemeClr val="tx1"/>
                </a:solidFill>
                <a:latin typeface="Arial" panose="020B0604020202020204" pitchFamily="34" charset="0"/>
                <a:ea typeface="宋体" panose="02010600030101010101" pitchFamily="2" charset="-122"/>
              </a:defRPr>
            </a:lvl4pPr>
            <a:lvl5pPr marL="2057400" indent="-228600">
              <a:defRPr sz="1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cxnSp>
        <p:nvCxnSpPr>
          <p:cNvPr id="34" name="直接箭头连接符 9"/>
          <p:cNvCxnSpPr>
            <a:cxnSpLocks/>
          </p:cNvCxnSpPr>
          <p:nvPr/>
        </p:nvCxnSpPr>
        <p:spPr bwMode="auto">
          <a:xfrm>
            <a:off x="6198290" y="2862196"/>
            <a:ext cx="448736" cy="1340442"/>
          </a:xfrm>
          <a:prstGeom prst="straightConnector1">
            <a:avLst/>
          </a:prstGeom>
          <a:noFill/>
          <a:ln w="9525" algn="ctr">
            <a:solidFill>
              <a:srgbClr val="FD0100"/>
            </a:solidFill>
            <a:round/>
            <a:headEnd/>
            <a:tailEnd type="triangle" w="med" len="med"/>
          </a:ln>
          <a:extLst>
            <a:ext uri="{909E8E84-426E-40DD-AFC4-6F175D3DCCD1}">
              <a14:hiddenFill xmlns:a14="http://schemas.microsoft.com/office/drawing/2010/main">
                <a:noFill/>
              </a14:hiddenFill>
            </a:ext>
          </a:extLst>
        </p:spPr>
      </p:cxnSp>
      <p:cxnSp>
        <p:nvCxnSpPr>
          <p:cNvPr id="36" name="直接箭头连接符 9"/>
          <p:cNvCxnSpPr>
            <a:cxnSpLocks/>
          </p:cNvCxnSpPr>
          <p:nvPr/>
        </p:nvCxnSpPr>
        <p:spPr bwMode="auto">
          <a:xfrm>
            <a:off x="4135537" y="2862196"/>
            <a:ext cx="1231095" cy="1340442"/>
          </a:xfrm>
          <a:prstGeom prst="straightConnector1">
            <a:avLst/>
          </a:prstGeom>
          <a:noFill/>
          <a:ln w="9525" algn="ctr">
            <a:solidFill>
              <a:srgbClr val="FD0100"/>
            </a:solidFill>
            <a:round/>
            <a:headEnd/>
            <a:tailEnd type="triangle" w="med" len="med"/>
          </a:ln>
          <a:extLst>
            <a:ext uri="{909E8E84-426E-40DD-AFC4-6F175D3DCCD1}">
              <a14:hiddenFill xmlns:a14="http://schemas.microsoft.com/office/drawing/2010/main">
                <a:noFill/>
              </a14:hiddenFill>
            </a:ext>
          </a:extLst>
        </p:spPr>
      </p:cxnSp>
      <p:sp>
        <p:nvSpPr>
          <p:cNvPr id="35" name="矩形 34"/>
          <p:cNvSpPr/>
          <p:nvPr/>
        </p:nvSpPr>
        <p:spPr>
          <a:xfrm>
            <a:off x="7955261" y="3916077"/>
            <a:ext cx="1037463" cy="369332"/>
          </a:xfrm>
          <a:prstGeom prst="rect">
            <a:avLst/>
          </a:prstGeom>
        </p:spPr>
        <p:txBody>
          <a:bodyPr wrap="none">
            <a:spAutoFit/>
          </a:bodyPr>
          <a:lstStyle/>
          <a:p>
            <a:r>
              <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Slip ring</a:t>
            </a:r>
            <a:endParaRPr lang="zh-CN" altLang="en-US" dirty="0"/>
          </a:p>
        </p:txBody>
      </p:sp>
      <p:graphicFrame>
        <p:nvGraphicFramePr>
          <p:cNvPr id="29" name="对象 28">
            <a:extLst>
              <a:ext uri="{FF2B5EF4-FFF2-40B4-BE49-F238E27FC236}">
                <a16:creationId xmlns="" xmlns:a16="http://schemas.microsoft.com/office/drawing/2014/main" id="{32430A65-7087-4D4C-928F-9205A27D0D4A}"/>
              </a:ext>
            </a:extLst>
          </p:cNvPr>
          <p:cNvGraphicFramePr>
            <a:graphicFrameLocks noChangeAspect="1"/>
          </p:cNvGraphicFramePr>
          <p:nvPr>
            <p:extLst>
              <p:ext uri="{D42A27DB-BD31-4B8C-83A1-F6EECF244321}">
                <p14:modId xmlns:p14="http://schemas.microsoft.com/office/powerpoint/2010/main" val="162404687"/>
              </p:ext>
            </p:extLst>
          </p:nvPr>
        </p:nvGraphicFramePr>
        <p:xfrm>
          <a:off x="1747604" y="867733"/>
          <a:ext cx="8901372" cy="1384527"/>
        </p:xfrm>
        <a:graphic>
          <a:graphicData uri="http://schemas.openxmlformats.org/presentationml/2006/ole">
            <mc:AlternateContent xmlns:mc="http://schemas.openxmlformats.org/markup-compatibility/2006">
              <mc:Choice xmlns:v="urn:schemas-microsoft-com:vml" Requires="v">
                <p:oleObj spid="_x0000_s3103" name="产品" r:id="rId5" imgW="4827240" imgH="750240" progId="CATIA.Product">
                  <p:link updateAutomatic="1"/>
                </p:oleObj>
              </mc:Choice>
              <mc:Fallback>
                <p:oleObj name="产品" r:id="rId5" imgW="4827240" imgH="750240" progId="CATIA.Product">
                  <p:link updateAutomatic="1"/>
                  <p:pic>
                    <p:nvPicPr>
                      <p:cNvPr id="0" name=""/>
                      <p:cNvPicPr/>
                      <p:nvPr/>
                    </p:nvPicPr>
                    <p:blipFill>
                      <a:blip r:embed="rId6"/>
                      <a:stretch>
                        <a:fillRect/>
                      </a:stretch>
                    </p:blipFill>
                    <p:spPr>
                      <a:xfrm>
                        <a:off x="1747604" y="867733"/>
                        <a:ext cx="8901372" cy="1384527"/>
                      </a:xfrm>
                      <a:prstGeom prst="rect">
                        <a:avLst/>
                      </a:prstGeom>
                    </p:spPr>
                  </p:pic>
                </p:oleObj>
              </mc:Fallback>
            </mc:AlternateContent>
          </a:graphicData>
        </a:graphic>
      </p:graphicFrame>
      <p:sp>
        <p:nvSpPr>
          <p:cNvPr id="31" name="文本框 30">
            <a:extLst>
              <a:ext uri="{FF2B5EF4-FFF2-40B4-BE49-F238E27FC236}">
                <a16:creationId xmlns="" xmlns:a16="http://schemas.microsoft.com/office/drawing/2014/main" id="{3E8A80F6-0952-4B6E-8694-064CA00DE992}"/>
              </a:ext>
            </a:extLst>
          </p:cNvPr>
          <p:cNvSpPr txBox="1"/>
          <p:nvPr/>
        </p:nvSpPr>
        <p:spPr>
          <a:xfrm>
            <a:off x="767626" y="4412133"/>
            <a:ext cx="10884576" cy="2200602"/>
          </a:xfrm>
          <a:prstGeom prst="rect">
            <a:avLst/>
          </a:prstGeom>
          <a:noFill/>
          <a:ln w="12700">
            <a:solidFill>
              <a:srgbClr val="FF0000"/>
            </a:solidFill>
          </a:ln>
        </p:spPr>
        <p:txBody>
          <a:bodyPr wrap="square">
            <a:spAutoFit/>
          </a:bodyPr>
          <a:lstStyle/>
          <a:p>
            <a:pPr indent="-285750" algn="just">
              <a:spcAft>
                <a:spcPts val="600"/>
              </a:spcAft>
              <a:buFont typeface="Wingdings" panose="05000000000000000000" pitchFamily="2" charset="2"/>
              <a:buChar char="Ø"/>
              <a:tabLst>
                <a:tab pos="457200" algn="l"/>
              </a:tabLst>
            </a:pPr>
            <a:r>
              <a:rPr lang="en-US" altLang="zh-CN" sz="2200" b="1" dirty="0">
                <a:solidFill>
                  <a:srgbClr val="0000FF"/>
                </a:solidFill>
                <a:ea typeface="华文楷体"/>
                <a:cs typeface="Times New Roman" pitchFamily="18" charset="0"/>
                <a:sym typeface="Calibri" panose="020F0502020204030204" pitchFamily="34" charset="0"/>
              </a:rPr>
              <a:t>The signal wires of each sub-coil are led out from the supporting tube by a ceramic slip ring, and then the lead wire is led out of the magnet along the outer surface of the supporting tube.</a:t>
            </a:r>
          </a:p>
          <a:p>
            <a:pPr indent="-285750" algn="just">
              <a:spcAft>
                <a:spcPts val="600"/>
              </a:spcAft>
              <a:buFont typeface="Wingdings" panose="05000000000000000000" pitchFamily="2" charset="2"/>
              <a:buChar char="Ø"/>
              <a:tabLst>
                <a:tab pos="457200" algn="l"/>
              </a:tabLst>
            </a:pPr>
            <a:r>
              <a:rPr lang="en-US" altLang="zh-CN" sz="2200" b="1" dirty="0">
                <a:solidFill>
                  <a:srgbClr val="0000FF"/>
                </a:solidFill>
                <a:ea typeface="华文楷体"/>
                <a:cs typeface="Times New Roman" pitchFamily="18" charset="0"/>
                <a:sym typeface="Calibri" panose="020F0502020204030204" pitchFamily="34" charset="0"/>
              </a:rPr>
              <a:t>The field of the magnet in different longitudinal positions can be measured by </a:t>
            </a:r>
            <a:r>
              <a:rPr lang="en-US" altLang="zh-CN" sz="2200" b="1" dirty="0" smtClean="0">
                <a:solidFill>
                  <a:srgbClr val="0000FF"/>
                </a:solidFill>
                <a:ea typeface="华文楷体"/>
                <a:cs typeface="Times New Roman" pitchFamily="18" charset="0"/>
                <a:sym typeface="Calibri" panose="020F0502020204030204" pitchFamily="34" charset="0"/>
              </a:rPr>
              <a:t>the 4 sub-coils respectively</a:t>
            </a:r>
            <a:r>
              <a:rPr lang="en-US" altLang="zh-CN" sz="2200" b="1" dirty="0">
                <a:solidFill>
                  <a:srgbClr val="0000FF"/>
                </a:solidFill>
                <a:ea typeface="华文楷体"/>
                <a:cs typeface="Times New Roman" pitchFamily="18" charset="0"/>
                <a:sym typeface="Calibri" panose="020F0502020204030204" pitchFamily="34" charset="0"/>
              </a:rPr>
              <a:t>, and the field of the whole magnet can be measured by connecting the signals in </a:t>
            </a:r>
            <a:r>
              <a:rPr lang="en-US" altLang="zh-CN" sz="2200" b="1" dirty="0" smtClean="0">
                <a:solidFill>
                  <a:srgbClr val="0000FF"/>
                </a:solidFill>
                <a:ea typeface="华文楷体"/>
                <a:cs typeface="Times New Roman" pitchFamily="18" charset="0"/>
                <a:sym typeface="Calibri" panose="020F0502020204030204" pitchFamily="34" charset="0"/>
              </a:rPr>
              <a:t>series.</a:t>
            </a:r>
            <a:endParaRPr lang="en-US" altLang="zh-CN" sz="2200" b="1" dirty="0">
              <a:solidFill>
                <a:srgbClr val="0000FF"/>
              </a:solidFill>
              <a:ea typeface="华文楷体"/>
              <a:cs typeface="Times New Roman" pitchFamily="18" charset="0"/>
              <a:sym typeface="Calibri" panose="020F0502020204030204" pitchFamily="34" charset="0"/>
            </a:endParaRPr>
          </a:p>
        </p:txBody>
      </p:sp>
      <p:sp>
        <p:nvSpPr>
          <p:cNvPr id="37"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39" name="Rectangle 4"/>
          <p:cNvSpPr txBox="1">
            <a:spLocks noChangeArrowheads="1"/>
          </p:cNvSpPr>
          <p:nvPr/>
        </p:nvSpPr>
        <p:spPr>
          <a:xfrm>
            <a:off x="2520204" y="215971"/>
            <a:ext cx="8587508"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Design </a:t>
            </a:r>
            <a:r>
              <a:rPr lang="en-US" altLang="zh-CN" b="1" dirty="0">
                <a:solidFill>
                  <a:srgbClr val="FF0000"/>
                </a:solidFill>
                <a:ea typeface="华文楷体"/>
                <a:cs typeface="Times New Roman" pitchFamily="18" charset="0"/>
              </a:rPr>
              <a:t>of the field measurement system</a:t>
            </a:r>
          </a:p>
        </p:txBody>
      </p:sp>
    </p:spTree>
    <p:extLst>
      <p:ext uri="{BB962C8B-B14F-4D97-AF65-F5344CB8AC3E}">
        <p14:creationId xmlns:p14="http://schemas.microsoft.com/office/powerpoint/2010/main" val="2568009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a:extLst>
              <a:ext uri="{FF2B5EF4-FFF2-40B4-BE49-F238E27FC236}">
                <a16:creationId xmlns="" xmlns:a16="http://schemas.microsoft.com/office/drawing/2014/main" id="{3E8A80F6-0952-4B6E-8694-064CA00DE992}"/>
              </a:ext>
            </a:extLst>
          </p:cNvPr>
          <p:cNvSpPr txBox="1"/>
          <p:nvPr/>
        </p:nvSpPr>
        <p:spPr>
          <a:xfrm>
            <a:off x="5840019" y="2967656"/>
            <a:ext cx="5897279" cy="3216265"/>
          </a:xfrm>
          <a:prstGeom prst="rect">
            <a:avLst/>
          </a:prstGeom>
          <a:noFill/>
          <a:ln w="12700">
            <a:solidFill>
              <a:srgbClr val="FF0000"/>
            </a:solidFill>
          </a:ln>
        </p:spPr>
        <p:txBody>
          <a:bodyPr wrap="square">
            <a:spAutoFit/>
          </a:bodyPr>
          <a:lstStyle/>
          <a:p>
            <a:pPr indent="-285750" algn="just">
              <a:spcAft>
                <a:spcPts val="600"/>
              </a:spcAft>
              <a:buFont typeface="Wingdings" panose="05000000000000000000" pitchFamily="2" charset="2"/>
              <a:buChar char="Ø"/>
              <a:tabLst>
                <a:tab pos="457200" algn="l"/>
              </a:tabLst>
            </a:pPr>
            <a:r>
              <a:rPr lang="en-US" altLang="zh-CN" sz="2200" b="1" dirty="0">
                <a:solidFill>
                  <a:srgbClr val="0000FF"/>
                </a:solidFill>
                <a:ea typeface="华文楷体"/>
                <a:cs typeface="Times New Roman" pitchFamily="18" charset="0"/>
                <a:sym typeface="Calibri" panose="020F0502020204030204" pitchFamily="34" charset="0"/>
              </a:rPr>
              <a:t> F</a:t>
            </a:r>
            <a:r>
              <a:rPr lang="en-US" altLang="zh-CN" sz="2200" b="1" dirty="0" smtClean="0">
                <a:solidFill>
                  <a:srgbClr val="0000FF"/>
                </a:solidFill>
                <a:ea typeface="华文楷体"/>
                <a:cs typeface="Times New Roman" pitchFamily="18" charset="0"/>
                <a:sym typeface="Calibri" panose="020F0502020204030204" pitchFamily="34" charset="0"/>
              </a:rPr>
              <a:t>or installing </a:t>
            </a:r>
            <a:r>
              <a:rPr lang="en-US" altLang="zh-CN" sz="2200" b="1" dirty="0">
                <a:solidFill>
                  <a:srgbClr val="0000FF"/>
                </a:solidFill>
                <a:ea typeface="华文楷体"/>
                <a:cs typeface="Times New Roman" pitchFamily="18" charset="0"/>
                <a:sym typeface="Calibri" panose="020F0502020204030204" pitchFamily="34" charset="0"/>
              </a:rPr>
              <a:t>the rotating coil, </a:t>
            </a:r>
            <a:r>
              <a:rPr lang="en-US" altLang="zh-CN" sz="2200" b="1" dirty="0" smtClean="0">
                <a:solidFill>
                  <a:srgbClr val="0000FF"/>
                </a:solidFill>
                <a:ea typeface="华文楷体"/>
                <a:cs typeface="Times New Roman" pitchFamily="18" charset="0"/>
                <a:sym typeface="Calibri" panose="020F0502020204030204" pitchFamily="34" charset="0"/>
              </a:rPr>
              <a:t>de-assemble </a:t>
            </a:r>
            <a:r>
              <a:rPr lang="en-US" altLang="zh-CN" sz="2200" b="1" dirty="0">
                <a:solidFill>
                  <a:srgbClr val="0000FF"/>
                </a:solidFill>
                <a:ea typeface="华文楷体"/>
                <a:cs typeface="Times New Roman" pitchFamily="18" charset="0"/>
                <a:sym typeface="Calibri" panose="020F0502020204030204" pitchFamily="34" charset="0"/>
              </a:rPr>
              <a:t>and </a:t>
            </a:r>
            <a:r>
              <a:rPr lang="en-US" altLang="zh-CN" sz="2200" b="1" dirty="0" smtClean="0">
                <a:solidFill>
                  <a:srgbClr val="0000FF"/>
                </a:solidFill>
                <a:ea typeface="华文楷体"/>
                <a:cs typeface="Times New Roman" pitchFamily="18" charset="0"/>
                <a:sym typeface="Calibri" panose="020F0502020204030204" pitchFamily="34" charset="0"/>
              </a:rPr>
              <a:t>move the </a:t>
            </a:r>
            <a:r>
              <a:rPr lang="en-US" altLang="zh-CN" sz="2200" b="1" dirty="0">
                <a:solidFill>
                  <a:srgbClr val="0000FF"/>
                </a:solidFill>
                <a:ea typeface="华文楷体"/>
                <a:cs typeface="Times New Roman" pitchFamily="18" charset="0"/>
                <a:sym typeface="Calibri" panose="020F0502020204030204" pitchFamily="34" charset="0"/>
              </a:rPr>
              <a:t>upper </a:t>
            </a:r>
            <a:r>
              <a:rPr lang="en-US" altLang="zh-CN" sz="2200" b="1" dirty="0" smtClean="0">
                <a:solidFill>
                  <a:srgbClr val="0000FF"/>
                </a:solidFill>
                <a:ea typeface="华文楷体"/>
                <a:cs typeface="Times New Roman" pitchFamily="18" charset="0"/>
                <a:sym typeface="Calibri" panose="020F0502020204030204" pitchFamily="34" charset="0"/>
              </a:rPr>
              <a:t>half magnet, put the coil on the 3 </a:t>
            </a:r>
            <a:r>
              <a:rPr lang="en-US" altLang="zh-CN" sz="2200" b="1" dirty="0">
                <a:solidFill>
                  <a:srgbClr val="0000FF"/>
                </a:solidFill>
                <a:ea typeface="华文楷体"/>
                <a:cs typeface="Times New Roman" pitchFamily="18" charset="0"/>
                <a:sym typeface="Calibri" panose="020F0502020204030204" pitchFamily="34" charset="0"/>
              </a:rPr>
              <a:t>inner supporters of the </a:t>
            </a:r>
            <a:r>
              <a:rPr lang="en-US" altLang="zh-CN" sz="2200" b="1" dirty="0" smtClean="0">
                <a:solidFill>
                  <a:srgbClr val="0000FF"/>
                </a:solidFill>
                <a:ea typeface="华文楷体"/>
                <a:cs typeface="Times New Roman" pitchFamily="18" charset="0"/>
                <a:sym typeface="Calibri" panose="020F0502020204030204" pitchFamily="34" charset="0"/>
              </a:rPr>
              <a:t>lower half magnet and </a:t>
            </a:r>
            <a:r>
              <a:rPr lang="en-US" altLang="zh-CN" sz="2200" b="1" dirty="0">
                <a:solidFill>
                  <a:srgbClr val="0000FF"/>
                </a:solidFill>
                <a:ea typeface="华文楷体"/>
                <a:cs typeface="Times New Roman" pitchFamily="18" charset="0"/>
                <a:sym typeface="Calibri" panose="020F0502020204030204" pitchFamily="34" charset="0"/>
              </a:rPr>
              <a:t>2 </a:t>
            </a:r>
            <a:r>
              <a:rPr lang="en-US" altLang="zh-CN" sz="2200" b="1" dirty="0" smtClean="0">
                <a:solidFill>
                  <a:srgbClr val="0000FF"/>
                </a:solidFill>
                <a:ea typeface="华文楷体"/>
                <a:cs typeface="Times New Roman" pitchFamily="18" charset="0"/>
                <a:sym typeface="Calibri" panose="020F0502020204030204" pitchFamily="34" charset="0"/>
              </a:rPr>
              <a:t>auxiliary supporters at two ends, and then re-assemble the </a:t>
            </a:r>
            <a:r>
              <a:rPr lang="en-US" altLang="zh-CN" sz="2200" b="1" dirty="0">
                <a:solidFill>
                  <a:srgbClr val="0000FF"/>
                </a:solidFill>
                <a:ea typeface="华文楷体"/>
                <a:cs typeface="Times New Roman" pitchFamily="18" charset="0"/>
                <a:sym typeface="Calibri" panose="020F0502020204030204" pitchFamily="34" charset="0"/>
              </a:rPr>
              <a:t>upper </a:t>
            </a:r>
            <a:r>
              <a:rPr lang="en-US" altLang="zh-CN" sz="2200" b="1" dirty="0" smtClean="0">
                <a:solidFill>
                  <a:srgbClr val="0000FF"/>
                </a:solidFill>
                <a:ea typeface="华文楷体"/>
                <a:cs typeface="Times New Roman" pitchFamily="18" charset="0"/>
                <a:sym typeface="Calibri" panose="020F0502020204030204" pitchFamily="34" charset="0"/>
              </a:rPr>
              <a:t>half magnet. </a:t>
            </a:r>
          </a:p>
          <a:p>
            <a:pPr indent="-285750" algn="just">
              <a:spcAft>
                <a:spcPts val="600"/>
              </a:spcAft>
              <a:buFont typeface="Wingdings" panose="05000000000000000000" pitchFamily="2" charset="2"/>
              <a:buChar char="Ø"/>
              <a:tabLst>
                <a:tab pos="457200" algn="l"/>
              </a:tabLst>
            </a:pPr>
            <a:r>
              <a:rPr lang="en-US" altLang="zh-CN" sz="2200" b="1" dirty="0" smtClean="0">
                <a:solidFill>
                  <a:srgbClr val="0000FF"/>
                </a:solidFill>
                <a:ea typeface="华文楷体"/>
                <a:cs typeface="Times New Roman" pitchFamily="18" charset="0"/>
              </a:rPr>
              <a:t>The </a:t>
            </a:r>
            <a:r>
              <a:rPr lang="en-US" altLang="zh-CN" sz="2200" b="1" dirty="0" err="1">
                <a:solidFill>
                  <a:srgbClr val="0000FF"/>
                </a:solidFill>
                <a:ea typeface="华文楷体"/>
                <a:cs typeface="Times New Roman" pitchFamily="18" charset="0"/>
              </a:rPr>
              <a:t>coaxiality</a:t>
            </a:r>
            <a:r>
              <a:rPr lang="en-US" altLang="zh-CN" sz="2200" b="1" dirty="0">
                <a:solidFill>
                  <a:srgbClr val="0000FF"/>
                </a:solidFill>
                <a:ea typeface="华文楷体"/>
                <a:cs typeface="Times New Roman" pitchFamily="18" charset="0"/>
              </a:rPr>
              <a:t> between the magnet and rotating coil will be </a:t>
            </a:r>
            <a:r>
              <a:rPr lang="en-US" altLang="zh-CN" sz="2200" b="1" dirty="0" smtClean="0">
                <a:solidFill>
                  <a:srgbClr val="0000FF"/>
                </a:solidFill>
                <a:ea typeface="华文楷体"/>
                <a:cs typeface="Times New Roman" pitchFamily="18" charset="0"/>
              </a:rPr>
              <a:t>ensured </a:t>
            </a:r>
            <a:r>
              <a:rPr lang="en-US" altLang="zh-CN" sz="2200" b="1" dirty="0">
                <a:solidFill>
                  <a:srgbClr val="0000FF"/>
                </a:solidFill>
                <a:ea typeface="华文楷体"/>
                <a:cs typeface="Times New Roman" pitchFamily="18" charset="0"/>
              </a:rPr>
              <a:t>by the </a:t>
            </a:r>
            <a:r>
              <a:rPr lang="en-US" altLang="zh-CN" sz="2200" b="1" dirty="0" smtClean="0">
                <a:solidFill>
                  <a:srgbClr val="0000FF"/>
                </a:solidFill>
                <a:ea typeface="华文楷体"/>
                <a:cs typeface="Times New Roman" pitchFamily="18" charset="0"/>
              </a:rPr>
              <a:t>mechanical precision </a:t>
            </a:r>
            <a:r>
              <a:rPr lang="en-US" altLang="zh-CN" sz="2200" b="1" dirty="0">
                <a:solidFill>
                  <a:srgbClr val="0000FF"/>
                </a:solidFill>
                <a:ea typeface="华文楷体"/>
                <a:cs typeface="Times New Roman" pitchFamily="18" charset="0"/>
              </a:rPr>
              <a:t>of the touch surfaces </a:t>
            </a:r>
            <a:r>
              <a:rPr lang="en-US" altLang="zh-CN" sz="2200" b="1" dirty="0" smtClean="0">
                <a:solidFill>
                  <a:srgbClr val="0000FF"/>
                </a:solidFill>
                <a:ea typeface="华文楷体"/>
                <a:cs typeface="Times New Roman" pitchFamily="18" charset="0"/>
              </a:rPr>
              <a:t>between the supporters and</a:t>
            </a:r>
            <a:r>
              <a:rPr lang="en-US" altLang="zh-CN" sz="2200" b="1" dirty="0" smtClean="0">
                <a:solidFill>
                  <a:srgbClr val="0000FF"/>
                </a:solidFill>
                <a:ea typeface="华文楷体"/>
                <a:cs typeface="Times New Roman" pitchFamily="18" charset="0"/>
                <a:sym typeface="Calibri" panose="020F0502020204030204" pitchFamily="34" charset="0"/>
              </a:rPr>
              <a:t> </a:t>
            </a:r>
            <a:r>
              <a:rPr lang="en-US" altLang="zh-CN" sz="2200" b="1" dirty="0">
                <a:solidFill>
                  <a:srgbClr val="0000FF"/>
                </a:solidFill>
                <a:ea typeface="华文楷体"/>
                <a:cs typeface="Times New Roman" pitchFamily="18" charset="0"/>
                <a:sym typeface="Calibri" panose="020F0502020204030204" pitchFamily="34" charset="0"/>
              </a:rPr>
              <a:t>the </a:t>
            </a:r>
            <a:r>
              <a:rPr lang="en-US" altLang="zh-CN" sz="2200" b="1" dirty="0" smtClean="0">
                <a:solidFill>
                  <a:srgbClr val="0000FF"/>
                </a:solidFill>
                <a:ea typeface="华文楷体"/>
                <a:cs typeface="Times New Roman" pitchFamily="18" charset="0"/>
                <a:sym typeface="Calibri" panose="020F0502020204030204" pitchFamily="34" charset="0"/>
              </a:rPr>
              <a:t>rotating coil. </a:t>
            </a:r>
            <a:endParaRPr lang="en-US" altLang="zh-CN" sz="2200" b="1" dirty="0">
              <a:solidFill>
                <a:srgbClr val="0000FF"/>
              </a:solidFill>
              <a:ea typeface="华文楷体"/>
              <a:cs typeface="Times New Roman" pitchFamily="18" charset="0"/>
            </a:endParaRPr>
          </a:p>
        </p:txBody>
      </p:sp>
      <p:pic>
        <p:nvPicPr>
          <p:cNvPr id="6" name="图片 5" descr="图形用户界面&#10;&#10;描述已自动生成">
            <a:extLst>
              <a:ext uri="{FF2B5EF4-FFF2-40B4-BE49-F238E27FC236}">
                <a16:creationId xmlns="" xmlns:a16="http://schemas.microsoft.com/office/drawing/2014/main" id="{8911F8F0-D81B-4616-848C-58F4492FA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902" y="907916"/>
            <a:ext cx="9906000" cy="1515893"/>
          </a:xfrm>
          <a:prstGeom prst="rect">
            <a:avLst/>
          </a:prstGeom>
        </p:spPr>
      </p:pic>
      <p:graphicFrame>
        <p:nvGraphicFramePr>
          <p:cNvPr id="7" name="对象 6">
            <a:extLst>
              <a:ext uri="{FF2B5EF4-FFF2-40B4-BE49-F238E27FC236}">
                <a16:creationId xmlns="" xmlns:a16="http://schemas.microsoft.com/office/drawing/2014/main" id="{3DD80719-4F71-43BB-9900-2419E1A67CC2}"/>
              </a:ext>
            </a:extLst>
          </p:cNvPr>
          <p:cNvGraphicFramePr>
            <a:graphicFrameLocks noChangeAspect="1"/>
          </p:cNvGraphicFramePr>
          <p:nvPr>
            <p:extLst>
              <p:ext uri="{D42A27DB-BD31-4B8C-83A1-F6EECF244321}">
                <p14:modId xmlns:p14="http://schemas.microsoft.com/office/powerpoint/2010/main" val="3013159254"/>
              </p:ext>
            </p:extLst>
          </p:nvPr>
        </p:nvGraphicFramePr>
        <p:xfrm>
          <a:off x="1341954" y="3453421"/>
          <a:ext cx="3062272" cy="2583290"/>
        </p:xfrm>
        <a:graphic>
          <a:graphicData uri="http://schemas.openxmlformats.org/presentationml/2006/ole">
            <mc:AlternateContent xmlns:mc="http://schemas.openxmlformats.org/markup-compatibility/2006">
              <mc:Choice xmlns:v="urn:schemas-microsoft-com:vml" Requires="v">
                <p:oleObj spid="_x0000_s4130" name="产" r:id="rId4" imgW="3329640" imgH="2807640" progId="CATIA.Product">
                  <p:link updateAutomatic="1"/>
                </p:oleObj>
              </mc:Choice>
              <mc:Fallback>
                <p:oleObj name="产" r:id="rId4" imgW="3329640" imgH="2807640" progId="CATIA.Product">
                  <p:link updateAutomatic="1"/>
                  <p:pic>
                    <p:nvPicPr>
                      <p:cNvPr id="0" name=""/>
                      <p:cNvPicPr/>
                      <p:nvPr/>
                    </p:nvPicPr>
                    <p:blipFill>
                      <a:blip r:embed="rId5"/>
                      <a:stretch>
                        <a:fillRect/>
                      </a:stretch>
                    </p:blipFill>
                    <p:spPr>
                      <a:xfrm>
                        <a:off x="1341954" y="3453421"/>
                        <a:ext cx="3062272" cy="2583290"/>
                      </a:xfrm>
                      <a:prstGeom prst="rect">
                        <a:avLst/>
                      </a:prstGeom>
                    </p:spPr>
                  </p:pic>
                </p:oleObj>
              </mc:Fallback>
            </mc:AlternateContent>
          </a:graphicData>
        </a:graphic>
      </p:graphicFrame>
      <p:cxnSp>
        <p:nvCxnSpPr>
          <p:cNvPr id="10" name="直接箭头连接符 9">
            <a:extLst>
              <a:ext uri="{FF2B5EF4-FFF2-40B4-BE49-F238E27FC236}">
                <a16:creationId xmlns="" xmlns:a16="http://schemas.microsoft.com/office/drawing/2014/main" id="{BE99F0C0-32B8-445E-9EF5-34327AE8A6FF}"/>
              </a:ext>
            </a:extLst>
          </p:cNvPr>
          <p:cNvCxnSpPr/>
          <p:nvPr/>
        </p:nvCxnSpPr>
        <p:spPr bwMode="auto">
          <a:xfrm flipV="1">
            <a:off x="2998668" y="1988380"/>
            <a:ext cx="648279" cy="1152496"/>
          </a:xfrm>
          <a:prstGeom prst="straightConnector1">
            <a:avLst/>
          </a:prstGeom>
          <a:solidFill>
            <a:schemeClr val="accent1"/>
          </a:solidFill>
          <a:ln w="9525" cap="flat" cmpd="sng" algn="ctr">
            <a:solidFill>
              <a:srgbClr val="FE0000"/>
            </a:solidFill>
            <a:prstDash val="solid"/>
            <a:round/>
            <a:headEnd type="none" w="med" len="med"/>
            <a:tailEnd type="triangle"/>
          </a:ln>
        </p:spPr>
      </p:cxnSp>
      <p:sp>
        <p:nvSpPr>
          <p:cNvPr id="15" name="文本框 14">
            <a:extLst>
              <a:ext uri="{FF2B5EF4-FFF2-40B4-BE49-F238E27FC236}">
                <a16:creationId xmlns="" xmlns:a16="http://schemas.microsoft.com/office/drawing/2014/main" id="{8EA95585-9348-4047-8622-AE704BE54DDB}"/>
              </a:ext>
            </a:extLst>
          </p:cNvPr>
          <p:cNvSpPr txBox="1"/>
          <p:nvPr/>
        </p:nvSpPr>
        <p:spPr>
          <a:xfrm>
            <a:off x="4555470" y="3741546"/>
            <a:ext cx="1379893" cy="646331"/>
          </a:xfrm>
          <a:prstGeom prst="rect">
            <a:avLst/>
          </a:prstGeom>
          <a:noFill/>
        </p:spPr>
        <p:txBody>
          <a:bodyPr wrap="square" rtlCol="0">
            <a:spAutoFit/>
          </a:bodyPr>
          <a:lstStyle/>
          <a:p>
            <a:r>
              <a:rPr lang="zh-CN" altLang="en-US" u="sng" dirty="0">
                <a:solidFill>
                  <a:srgbClr val="FF0000"/>
                </a:solidFill>
                <a:latin typeface="华文仿宋" panose="02010600040101010101" pitchFamily="2" charset="-122"/>
                <a:ea typeface="华文仿宋" panose="02010600040101010101" pitchFamily="2" charset="-122"/>
              </a:rPr>
              <a:t>磁铁</a:t>
            </a:r>
            <a:r>
              <a:rPr lang="en-US" altLang="zh-CN" u="sng" dirty="0">
                <a:solidFill>
                  <a:srgbClr val="FF0000"/>
                </a:solidFill>
                <a:latin typeface="华文仿宋" panose="02010600040101010101" pitchFamily="2" charset="-122"/>
                <a:ea typeface="华文仿宋" panose="02010600040101010101" pitchFamily="2" charset="-122"/>
              </a:rPr>
              <a:t>G10</a:t>
            </a:r>
            <a:r>
              <a:rPr lang="zh-CN" altLang="en-US" u="sng" dirty="0">
                <a:solidFill>
                  <a:srgbClr val="FF0000"/>
                </a:solidFill>
                <a:latin typeface="华文仿宋" panose="02010600040101010101" pitchFamily="2" charset="-122"/>
                <a:ea typeface="华文仿宋" panose="02010600040101010101" pitchFamily="2" charset="-122"/>
              </a:rPr>
              <a:t>支撑</a:t>
            </a:r>
          </a:p>
        </p:txBody>
      </p:sp>
      <p:cxnSp>
        <p:nvCxnSpPr>
          <p:cNvPr id="16" name="直接箭头连接符 15">
            <a:extLst>
              <a:ext uri="{FF2B5EF4-FFF2-40B4-BE49-F238E27FC236}">
                <a16:creationId xmlns="" xmlns:a16="http://schemas.microsoft.com/office/drawing/2014/main" id="{BBFDEA98-7F4E-4A12-8CD0-8B7CF2200DB4}"/>
              </a:ext>
            </a:extLst>
          </p:cNvPr>
          <p:cNvCxnSpPr>
            <a:cxnSpLocks/>
          </p:cNvCxnSpPr>
          <p:nvPr/>
        </p:nvCxnSpPr>
        <p:spPr bwMode="auto">
          <a:xfrm flipH="1">
            <a:off x="2873091" y="3935693"/>
            <a:ext cx="1710259" cy="360156"/>
          </a:xfrm>
          <a:prstGeom prst="straightConnector1">
            <a:avLst/>
          </a:prstGeom>
          <a:solidFill>
            <a:schemeClr val="accent1"/>
          </a:solidFill>
          <a:ln w="9525" cap="flat" cmpd="sng" algn="ctr">
            <a:solidFill>
              <a:srgbClr val="FF0000"/>
            </a:solidFill>
            <a:prstDash val="solid"/>
            <a:round/>
            <a:headEnd type="none" w="med" len="med"/>
            <a:tailEnd type="triangle"/>
          </a:ln>
        </p:spPr>
      </p:cxnSp>
      <p:cxnSp>
        <p:nvCxnSpPr>
          <p:cNvPr id="18" name="直接箭头连接符 17">
            <a:extLst>
              <a:ext uri="{FF2B5EF4-FFF2-40B4-BE49-F238E27FC236}">
                <a16:creationId xmlns="" xmlns:a16="http://schemas.microsoft.com/office/drawing/2014/main" id="{3EB80790-EC21-466C-B39E-632DC1F469DF}"/>
              </a:ext>
            </a:extLst>
          </p:cNvPr>
          <p:cNvCxnSpPr>
            <a:cxnSpLocks/>
          </p:cNvCxnSpPr>
          <p:nvPr/>
        </p:nvCxnSpPr>
        <p:spPr bwMode="auto">
          <a:xfrm flipH="1" flipV="1">
            <a:off x="2987986" y="4591704"/>
            <a:ext cx="1595364" cy="41040"/>
          </a:xfrm>
          <a:prstGeom prst="straightConnector1">
            <a:avLst/>
          </a:prstGeom>
          <a:solidFill>
            <a:schemeClr val="accent1"/>
          </a:solidFill>
          <a:ln w="9525" cap="flat" cmpd="sng" algn="ctr">
            <a:solidFill>
              <a:srgbClr val="FF0000"/>
            </a:solidFill>
            <a:prstDash val="solid"/>
            <a:round/>
            <a:headEnd type="none" w="med" len="med"/>
            <a:tailEnd type="triangle"/>
          </a:ln>
        </p:spPr>
      </p:cxnSp>
      <p:sp>
        <p:nvSpPr>
          <p:cNvPr id="19" name="文本框 18">
            <a:extLst>
              <a:ext uri="{FF2B5EF4-FFF2-40B4-BE49-F238E27FC236}">
                <a16:creationId xmlns="" xmlns:a16="http://schemas.microsoft.com/office/drawing/2014/main" id="{7E79E5B6-C84B-41A3-A035-06023956607C}"/>
              </a:ext>
            </a:extLst>
          </p:cNvPr>
          <p:cNvSpPr txBox="1"/>
          <p:nvPr/>
        </p:nvSpPr>
        <p:spPr>
          <a:xfrm>
            <a:off x="4505150" y="4374939"/>
            <a:ext cx="1545107" cy="646331"/>
          </a:xfrm>
          <a:prstGeom prst="rect">
            <a:avLst/>
          </a:prstGeom>
          <a:noFill/>
        </p:spPr>
        <p:txBody>
          <a:bodyPr wrap="square" rtlCol="0">
            <a:spAutoFit/>
          </a:bodyPr>
          <a:lstStyle/>
          <a:p>
            <a:r>
              <a:rPr lang="zh-CN" altLang="en-US" u="sng" dirty="0">
                <a:solidFill>
                  <a:srgbClr val="FF0000"/>
                </a:solidFill>
                <a:latin typeface="华文仿宋" panose="02010600040101010101" pitchFamily="2" charset="-122"/>
                <a:ea typeface="华文仿宋" panose="02010600040101010101" pitchFamily="2" charset="-122"/>
              </a:rPr>
              <a:t>长线圈支撑套筒</a:t>
            </a:r>
          </a:p>
        </p:txBody>
      </p:sp>
      <p:cxnSp>
        <p:nvCxnSpPr>
          <p:cNvPr id="21" name="直接箭头连接符 20">
            <a:extLst>
              <a:ext uri="{FF2B5EF4-FFF2-40B4-BE49-F238E27FC236}">
                <a16:creationId xmlns="" xmlns:a16="http://schemas.microsoft.com/office/drawing/2014/main" id="{869FEED4-6122-4DF1-93A8-17EDE05D26B2}"/>
              </a:ext>
            </a:extLst>
          </p:cNvPr>
          <p:cNvCxnSpPr>
            <a:cxnSpLocks/>
            <a:stCxn id="24" idx="0"/>
          </p:cNvCxnSpPr>
          <p:nvPr/>
        </p:nvCxnSpPr>
        <p:spPr bwMode="auto">
          <a:xfrm flipH="1" flipV="1">
            <a:off x="1630078" y="1665862"/>
            <a:ext cx="771136" cy="1446621"/>
          </a:xfrm>
          <a:prstGeom prst="straightConnector1">
            <a:avLst/>
          </a:prstGeom>
          <a:solidFill>
            <a:schemeClr val="accent1"/>
          </a:solidFill>
          <a:ln w="9525" cap="flat" cmpd="sng" algn="ctr">
            <a:solidFill>
              <a:srgbClr val="FF0000"/>
            </a:solidFill>
            <a:prstDash val="solid"/>
            <a:round/>
            <a:headEnd type="none" w="med" len="med"/>
            <a:tailEnd type="triangle"/>
          </a:ln>
        </p:spPr>
      </p:cxnSp>
      <p:sp>
        <p:nvSpPr>
          <p:cNvPr id="24" name="文本框 23">
            <a:extLst>
              <a:ext uri="{FF2B5EF4-FFF2-40B4-BE49-F238E27FC236}">
                <a16:creationId xmlns="" xmlns:a16="http://schemas.microsoft.com/office/drawing/2014/main" id="{DFFBE70D-A22A-4F6D-8531-C2193262AA72}"/>
              </a:ext>
            </a:extLst>
          </p:cNvPr>
          <p:cNvSpPr txBox="1"/>
          <p:nvPr/>
        </p:nvSpPr>
        <p:spPr>
          <a:xfrm>
            <a:off x="1155480" y="3112483"/>
            <a:ext cx="2491467" cy="369332"/>
          </a:xfrm>
          <a:prstGeom prst="rect">
            <a:avLst/>
          </a:prstGeom>
          <a:noFill/>
        </p:spPr>
        <p:txBody>
          <a:bodyPr wrap="square" rtlCol="0">
            <a:spAutoFit/>
          </a:bodyPr>
          <a:lstStyle/>
          <a:p>
            <a:r>
              <a:rPr lang="zh-CN" altLang="en-US" u="sng" dirty="0">
                <a:solidFill>
                  <a:srgbClr val="FF0000"/>
                </a:solidFill>
                <a:latin typeface="华文仿宋" panose="02010600040101010101" pitchFamily="2" charset="-122"/>
                <a:ea typeface="华文仿宋" panose="02010600040101010101" pitchFamily="2" charset="-122"/>
              </a:rPr>
              <a:t>两端辅助及抗扭支撑</a:t>
            </a:r>
          </a:p>
        </p:txBody>
      </p:sp>
      <p:sp>
        <p:nvSpPr>
          <p:cNvPr id="17"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
        <p:nvSpPr>
          <p:cNvPr id="22" name="Rectangle 4"/>
          <p:cNvSpPr txBox="1">
            <a:spLocks noChangeArrowheads="1"/>
          </p:cNvSpPr>
          <p:nvPr/>
        </p:nvSpPr>
        <p:spPr>
          <a:xfrm>
            <a:off x="2520204" y="215971"/>
            <a:ext cx="8587508"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Design </a:t>
            </a:r>
            <a:r>
              <a:rPr lang="en-US" altLang="zh-CN" b="1" dirty="0">
                <a:solidFill>
                  <a:srgbClr val="FF0000"/>
                </a:solidFill>
                <a:ea typeface="华文楷体"/>
                <a:cs typeface="Times New Roman" pitchFamily="18" charset="0"/>
              </a:rPr>
              <a:t>of the field measurement system</a:t>
            </a:r>
          </a:p>
        </p:txBody>
      </p:sp>
    </p:spTree>
    <p:extLst>
      <p:ext uri="{BB962C8B-B14F-4D97-AF65-F5344CB8AC3E}">
        <p14:creationId xmlns:p14="http://schemas.microsoft.com/office/powerpoint/2010/main" val="897488256"/>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3999275" y="178599"/>
            <a:ext cx="4155874"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FF0000"/>
                </a:solidFill>
                <a:ea typeface="华文楷体"/>
                <a:cs typeface="Times New Roman" pitchFamily="18" charset="0"/>
              </a:rPr>
              <a:t>Next stage working plan</a:t>
            </a:r>
            <a:endParaRPr lang="en-US" altLang="zh-CN" sz="2800" b="1" dirty="0">
              <a:solidFill>
                <a:srgbClr val="FF0000"/>
              </a:solidFill>
              <a:ea typeface="华文楷体"/>
              <a:cs typeface="Times New Roman" pitchFamily="18" charset="0"/>
            </a:endParaRPr>
          </a:p>
        </p:txBody>
      </p:sp>
      <p:sp>
        <p:nvSpPr>
          <p:cNvPr id="6" name="Rectangle 8"/>
          <p:cNvSpPr>
            <a:spLocks noChangeArrowheads="1"/>
          </p:cNvSpPr>
          <p:nvPr/>
        </p:nvSpPr>
        <p:spPr bwMode="auto">
          <a:xfrm>
            <a:off x="1442174" y="1243838"/>
            <a:ext cx="9270076" cy="3647152"/>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0000FF"/>
                </a:solidFill>
                <a:ea typeface="华文楷体"/>
                <a:cs typeface="Times New Roman" pitchFamily="18" charset="0"/>
              </a:rPr>
              <a:t>In the </a:t>
            </a:r>
            <a:r>
              <a:rPr lang="en-US" altLang="zh-CN" sz="2400" b="1" dirty="0" smtClean="0">
                <a:solidFill>
                  <a:srgbClr val="FF0000"/>
                </a:solidFill>
                <a:ea typeface="华文楷体"/>
                <a:cs typeface="Times New Roman" pitchFamily="18" charset="0"/>
              </a:rPr>
              <a:t>Aug.</a:t>
            </a:r>
            <a:r>
              <a:rPr lang="en-US" altLang="zh-CN" sz="2400" b="1" dirty="0" smtClean="0">
                <a:solidFill>
                  <a:srgbClr val="FF0000"/>
                </a:solidFill>
                <a:ea typeface="华文楷体"/>
                <a:cs typeface="Times New Roman" pitchFamily="18" charset="0"/>
              </a:rPr>
              <a:t> </a:t>
            </a:r>
            <a:r>
              <a:rPr lang="en-US" altLang="zh-CN" sz="2400" b="1" dirty="0" smtClean="0">
                <a:solidFill>
                  <a:srgbClr val="FF0000"/>
                </a:solidFill>
                <a:ea typeface="华文楷体"/>
                <a:cs typeface="Times New Roman" pitchFamily="18" charset="0"/>
              </a:rPr>
              <a:t>of 2021</a:t>
            </a:r>
            <a:r>
              <a:rPr lang="en-US" altLang="zh-CN" sz="2400" b="1" dirty="0" smtClean="0">
                <a:solidFill>
                  <a:srgbClr val="0000FF"/>
                </a:solidFill>
                <a:ea typeface="华文楷体"/>
                <a:cs typeface="Times New Roman" pitchFamily="18" charset="0"/>
              </a:rPr>
              <a:t>, </a:t>
            </a:r>
            <a:r>
              <a:rPr lang="en-US" altLang="zh-CN" sz="2400" b="1" dirty="0">
                <a:solidFill>
                  <a:srgbClr val="0000FF"/>
                </a:solidFill>
                <a:ea typeface="华文楷体"/>
                <a:cs typeface="Times New Roman" pitchFamily="18" charset="0"/>
              </a:rPr>
              <a:t>complete the fabrication of the full scale CT coil prototype dipole magnet.</a:t>
            </a:r>
          </a:p>
          <a:p>
            <a:pPr marL="342900" indent="-342900" algn="just">
              <a:spcBef>
                <a:spcPts val="600"/>
              </a:spcBef>
              <a:buClr>
                <a:srgbClr val="FF0000"/>
              </a:buClr>
              <a:buFont typeface="Wingdings" panose="05000000000000000000" pitchFamily="2" charset="2"/>
              <a:buChar char="ü"/>
            </a:pPr>
            <a:r>
              <a:rPr lang="en-US" altLang="zh-CN" sz="2400" b="1" dirty="0">
                <a:solidFill>
                  <a:srgbClr val="0000FF"/>
                </a:solidFill>
                <a:ea typeface="华文楷体"/>
                <a:cs typeface="Times New Roman" pitchFamily="18" charset="0"/>
              </a:rPr>
              <a:t>In the </a:t>
            </a:r>
            <a:r>
              <a:rPr lang="en-US" altLang="zh-CN" sz="2400" b="1" dirty="0" smtClean="0">
                <a:solidFill>
                  <a:srgbClr val="FF0000"/>
                </a:solidFill>
                <a:ea typeface="华文楷体"/>
                <a:cs typeface="Times New Roman" pitchFamily="18" charset="0"/>
              </a:rPr>
              <a:t>same time</a:t>
            </a:r>
            <a:r>
              <a:rPr lang="en-US" altLang="zh-CN" sz="2400" b="1" dirty="0" smtClean="0">
                <a:solidFill>
                  <a:srgbClr val="0000FF"/>
                </a:solidFill>
                <a:ea typeface="华文楷体"/>
                <a:cs typeface="Times New Roman" pitchFamily="18" charset="0"/>
              </a:rPr>
              <a:t>, </a:t>
            </a:r>
            <a:r>
              <a:rPr lang="en-US" altLang="zh-CN" sz="2400" b="1" dirty="0">
                <a:solidFill>
                  <a:srgbClr val="0000FF"/>
                </a:solidFill>
                <a:ea typeface="华文楷体"/>
                <a:cs typeface="Times New Roman" pitchFamily="18" charset="0"/>
              </a:rPr>
              <a:t>design and set up the field measurement system for the full scale magnet.</a:t>
            </a:r>
          </a:p>
          <a:p>
            <a:pPr marL="342900" indent="-342900" algn="just">
              <a:spcBef>
                <a:spcPts val="600"/>
              </a:spcBef>
              <a:buClr>
                <a:srgbClr val="FF0000"/>
              </a:buClr>
              <a:buFont typeface="Wingdings" panose="05000000000000000000" pitchFamily="2" charset="2"/>
              <a:buChar char="ü"/>
            </a:pPr>
            <a:r>
              <a:rPr lang="en-US" altLang="zh-CN" sz="2400" b="1" dirty="0">
                <a:solidFill>
                  <a:srgbClr val="0000FF"/>
                </a:solidFill>
                <a:ea typeface="华文楷体"/>
                <a:cs typeface="Times New Roman" pitchFamily="18" charset="0"/>
              </a:rPr>
              <a:t>In </a:t>
            </a:r>
            <a:r>
              <a:rPr lang="en-US" altLang="zh-CN" sz="2400" b="1" dirty="0" smtClean="0">
                <a:solidFill>
                  <a:srgbClr val="FF0000"/>
                </a:solidFill>
                <a:ea typeface="华文楷体"/>
                <a:cs typeface="Times New Roman" pitchFamily="18" charset="0"/>
              </a:rPr>
              <a:t>Oct</a:t>
            </a:r>
            <a:r>
              <a:rPr lang="en-US" altLang="zh-CN" sz="2400" b="1" dirty="0" smtClean="0">
                <a:solidFill>
                  <a:srgbClr val="FF0000"/>
                </a:solidFill>
                <a:ea typeface="华文楷体"/>
                <a:cs typeface="Times New Roman" pitchFamily="18" charset="0"/>
              </a:rPr>
              <a:t>. </a:t>
            </a:r>
            <a:r>
              <a:rPr lang="en-US" altLang="zh-CN" sz="2400" b="1" dirty="0">
                <a:solidFill>
                  <a:srgbClr val="FF0000"/>
                </a:solidFill>
                <a:ea typeface="华文楷体"/>
                <a:cs typeface="Times New Roman" pitchFamily="18" charset="0"/>
              </a:rPr>
              <a:t>of </a:t>
            </a:r>
            <a:r>
              <a:rPr lang="en-US" altLang="zh-CN" sz="2400" b="1" dirty="0" smtClean="0">
                <a:solidFill>
                  <a:srgbClr val="FF0000"/>
                </a:solidFill>
                <a:ea typeface="华文楷体"/>
                <a:cs typeface="Times New Roman" pitchFamily="18" charset="0"/>
              </a:rPr>
              <a:t>2021</a:t>
            </a:r>
            <a:r>
              <a:rPr lang="en-US" altLang="zh-CN" sz="2400" b="1" dirty="0" smtClean="0">
                <a:solidFill>
                  <a:srgbClr val="0000FF"/>
                </a:solidFill>
                <a:ea typeface="华文楷体"/>
                <a:cs typeface="Times New Roman" pitchFamily="18" charset="0"/>
              </a:rPr>
              <a:t>, complete </a:t>
            </a:r>
            <a:r>
              <a:rPr lang="en-US" altLang="zh-CN" sz="2400" b="1" dirty="0">
                <a:solidFill>
                  <a:srgbClr val="0000FF"/>
                </a:solidFill>
                <a:ea typeface="华文楷体"/>
                <a:cs typeface="Times New Roman" pitchFamily="18" charset="0"/>
              </a:rPr>
              <a:t>the test of the full scale prototype dipole magnet</a:t>
            </a:r>
            <a:r>
              <a:rPr lang="en-US" altLang="zh-CN" sz="2400" b="1" dirty="0" smtClean="0">
                <a:solidFill>
                  <a:srgbClr val="0000FF"/>
                </a:solidFill>
                <a:ea typeface="华文楷体"/>
                <a:cs typeface="Times New Roman" pitchFamily="18" charset="0"/>
              </a:rPr>
              <a:t>.</a:t>
            </a:r>
          </a:p>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0000FF"/>
                </a:solidFill>
                <a:ea typeface="华文楷体"/>
                <a:cs typeface="Times New Roman" pitchFamily="18" charset="0"/>
              </a:rPr>
              <a:t>In </a:t>
            </a:r>
            <a:r>
              <a:rPr lang="en-US" altLang="zh-CN" sz="2400" b="1" dirty="0" smtClean="0">
                <a:solidFill>
                  <a:srgbClr val="FF0000"/>
                </a:solidFill>
                <a:ea typeface="华文楷体"/>
                <a:cs typeface="Times New Roman" pitchFamily="18" charset="0"/>
              </a:rPr>
              <a:t>Dec. of 2021</a:t>
            </a:r>
            <a:r>
              <a:rPr lang="en-US" altLang="zh-CN" sz="2400" b="1" dirty="0" smtClean="0">
                <a:solidFill>
                  <a:srgbClr val="0000FF"/>
                </a:solidFill>
                <a:ea typeface="华文楷体"/>
                <a:cs typeface="Times New Roman" pitchFamily="18" charset="0"/>
              </a:rPr>
              <a:t>, make the field quality of the magnet meet the specifications by modifying and improving the structure of the magnet.</a:t>
            </a:r>
            <a:endParaRPr lang="en-US" altLang="zh-CN" sz="2400" b="1" dirty="0">
              <a:solidFill>
                <a:srgbClr val="0000FF"/>
              </a:solidFill>
              <a:ea typeface="华文楷体"/>
              <a:cs typeface="Times New Roman" pitchFamily="18" charset="0"/>
            </a:endParaRPr>
          </a:p>
        </p:txBody>
      </p:sp>
      <p:sp>
        <p:nvSpPr>
          <p:cNvPr id="7"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Tree>
    <p:extLst>
      <p:ext uri="{BB962C8B-B14F-4D97-AF65-F5344CB8AC3E}">
        <p14:creationId xmlns:p14="http://schemas.microsoft.com/office/powerpoint/2010/main" val="1480255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672828" y="166116"/>
            <a:ext cx="8437562" cy="647700"/>
          </a:xfrm>
          <a:prstGeom prst="rect">
            <a:avLst/>
          </a:prstGeom>
        </p:spPr>
        <p:txBody>
          <a:bodyPr vert="horz" lIns="91440" tIns="45720" rIns="91440" bIns="45720" rtlCol="0" anchor="ctr">
            <a:normAutofit/>
          </a:bodyPr>
          <a:lstStyle/>
          <a:p>
            <a:pPr algn="ctr">
              <a:spcBef>
                <a:spcPct val="0"/>
              </a:spcBef>
              <a:defRPr/>
            </a:pPr>
            <a:r>
              <a:rPr lang="en-US" altLang="zh-CN" sz="3200" b="1" dirty="0" smtClean="0">
                <a:solidFill>
                  <a:srgbClr val="FF0000"/>
                </a:solidFill>
                <a:ea typeface="+mj-ea"/>
                <a:cs typeface="+mj-cs"/>
              </a:rPr>
              <a:t>Contents</a:t>
            </a:r>
            <a:endParaRPr lang="en-US" altLang="zh-CN" sz="3200" b="1" dirty="0">
              <a:solidFill>
                <a:srgbClr val="FF0000"/>
              </a:solidFill>
              <a:ea typeface="+mj-ea"/>
              <a:cs typeface="+mj-cs"/>
            </a:endParaRPr>
          </a:p>
        </p:txBody>
      </p:sp>
      <p:sp>
        <p:nvSpPr>
          <p:cNvPr id="8" name="副标题 2"/>
          <p:cNvSpPr>
            <a:spLocks noGrp="1"/>
          </p:cNvSpPr>
          <p:nvPr>
            <p:ph type="subTitle" idx="1"/>
          </p:nvPr>
        </p:nvSpPr>
        <p:spPr>
          <a:xfrm>
            <a:off x="1770966" y="1654880"/>
            <a:ext cx="8979981" cy="4521680"/>
          </a:xfrm>
        </p:spPr>
        <p:txBody>
          <a:bodyPr>
            <a:noAutofit/>
          </a:bodyPr>
          <a:lstStyle/>
          <a:p>
            <a:pPr marL="457200" indent="-457200" algn="just">
              <a:spcBef>
                <a:spcPts val="1200"/>
              </a:spcBef>
              <a:buClr>
                <a:srgbClr val="0000FF"/>
              </a:buClr>
              <a:buFont typeface="Wingdings" pitchFamily="2" charset="2"/>
              <a:buChar char="Ø"/>
            </a:pPr>
            <a:r>
              <a:rPr lang="en-US" altLang="zh-CN" sz="2800" b="1" dirty="0">
                <a:solidFill>
                  <a:srgbClr val="0000FF"/>
                </a:solidFill>
                <a:ea typeface="华文楷体"/>
                <a:cs typeface="Times New Roman" pitchFamily="18" charset="0"/>
              </a:rPr>
              <a:t>Specifications and subscale prototype magnets</a:t>
            </a:r>
          </a:p>
          <a:p>
            <a:pPr marL="457200" indent="-457200" algn="l">
              <a:lnSpc>
                <a:spcPct val="110000"/>
              </a:lnSpc>
              <a:buFont typeface="Wingdings" panose="05000000000000000000" pitchFamily="2" charset="2"/>
              <a:buChar char="Ø"/>
            </a:pPr>
            <a:r>
              <a:rPr lang="en-US" altLang="zh-CN" sz="2800" b="1" dirty="0">
                <a:solidFill>
                  <a:srgbClr val="0000FF"/>
                </a:solidFill>
                <a:ea typeface="华文楷体"/>
                <a:cs typeface="Times New Roman" pitchFamily="18" charset="0"/>
              </a:rPr>
              <a:t>Design of the full-scale prototype CT coil dipole magnet</a:t>
            </a:r>
          </a:p>
          <a:p>
            <a:pPr marL="457200" indent="-457200" algn="l">
              <a:lnSpc>
                <a:spcPct val="110000"/>
              </a:lnSpc>
              <a:buFont typeface="Wingdings" panose="05000000000000000000" pitchFamily="2" charset="2"/>
              <a:buChar char="Ø"/>
            </a:pPr>
            <a:r>
              <a:rPr lang="en-US" altLang="zh-CN" sz="2800" b="1" dirty="0">
                <a:solidFill>
                  <a:srgbClr val="0000FF"/>
                </a:solidFill>
                <a:ea typeface="华文楷体"/>
                <a:cs typeface="Times New Roman" pitchFamily="18" charset="0"/>
              </a:rPr>
              <a:t>Production of the full-scale CT coil dipole </a:t>
            </a:r>
            <a:r>
              <a:rPr lang="en-US" altLang="zh-CN" sz="2800" b="1" dirty="0" smtClean="0">
                <a:solidFill>
                  <a:srgbClr val="0000FF"/>
                </a:solidFill>
                <a:ea typeface="华文楷体"/>
                <a:cs typeface="Times New Roman" pitchFamily="18" charset="0"/>
              </a:rPr>
              <a:t>magnet</a:t>
            </a:r>
          </a:p>
          <a:p>
            <a:pPr marL="457200" indent="-457200" algn="l">
              <a:lnSpc>
                <a:spcPct val="110000"/>
              </a:lnSpc>
              <a:buFont typeface="Wingdings" panose="05000000000000000000" pitchFamily="2" charset="2"/>
              <a:buChar char="Ø"/>
            </a:pPr>
            <a:r>
              <a:rPr lang="en-US" altLang="zh-CN" sz="2800" b="1" dirty="0" smtClean="0">
                <a:solidFill>
                  <a:srgbClr val="0000FF"/>
                </a:solidFill>
                <a:ea typeface="华文楷体"/>
                <a:cs typeface="Times New Roman" pitchFamily="18" charset="0"/>
              </a:rPr>
              <a:t>Design of the field measurement system</a:t>
            </a:r>
            <a:endParaRPr lang="en-US" altLang="zh-CN" sz="2800" b="1" dirty="0">
              <a:solidFill>
                <a:srgbClr val="0000FF"/>
              </a:solidFill>
              <a:ea typeface="华文楷体"/>
              <a:cs typeface="Times New Roman" pitchFamily="18" charset="0"/>
            </a:endParaRPr>
          </a:p>
          <a:p>
            <a:pPr marL="457200" indent="-457200" algn="l">
              <a:lnSpc>
                <a:spcPct val="110000"/>
              </a:lnSpc>
              <a:buFont typeface="Wingdings" panose="05000000000000000000" pitchFamily="2" charset="2"/>
              <a:buChar char="Ø"/>
            </a:pPr>
            <a:r>
              <a:rPr lang="en-US" altLang="zh-CN" sz="2800" b="1" dirty="0">
                <a:solidFill>
                  <a:srgbClr val="0000FF"/>
                </a:solidFill>
                <a:ea typeface="华文楷体"/>
                <a:cs typeface="Times New Roman" pitchFamily="18" charset="0"/>
              </a:rPr>
              <a:t>Next stage working </a:t>
            </a:r>
            <a:r>
              <a:rPr lang="en-US" altLang="zh-CN" sz="2800" b="1" dirty="0" smtClean="0">
                <a:solidFill>
                  <a:srgbClr val="0000FF"/>
                </a:solidFill>
                <a:ea typeface="华文楷体"/>
                <a:cs typeface="Times New Roman" pitchFamily="18" charset="0"/>
              </a:rPr>
              <a:t>plan</a:t>
            </a:r>
          </a:p>
          <a:p>
            <a:pPr marL="457200" indent="-457200" algn="l">
              <a:lnSpc>
                <a:spcPct val="110000"/>
              </a:lnSpc>
              <a:buFont typeface="Wingdings" panose="05000000000000000000" pitchFamily="2" charset="2"/>
              <a:buChar char="Ø"/>
            </a:pPr>
            <a:r>
              <a:rPr lang="en-US" altLang="zh-CN" sz="2800" b="1" dirty="0" smtClean="0">
                <a:solidFill>
                  <a:srgbClr val="0000FF"/>
                </a:solidFill>
                <a:ea typeface="华文楷体"/>
                <a:cs typeface="Times New Roman" pitchFamily="18" charset="0"/>
              </a:rPr>
              <a:t>Summary</a:t>
            </a:r>
            <a:endParaRPr lang="en-US" altLang="zh-CN" sz="2800" b="1" dirty="0">
              <a:solidFill>
                <a:srgbClr val="0000FF"/>
              </a:solidFill>
              <a:ea typeface="华文楷体"/>
              <a:cs typeface="Times New Roman" pitchFamily="18" charset="0"/>
            </a:endParaRPr>
          </a:p>
        </p:txBody>
      </p:sp>
      <p:sp>
        <p:nvSpPr>
          <p:cNvPr id="5" name="Line 3"/>
          <p:cNvSpPr>
            <a:spLocks noChangeShapeType="1"/>
          </p:cNvSpPr>
          <p:nvPr/>
        </p:nvSpPr>
        <p:spPr bwMode="auto">
          <a:xfrm flipV="1">
            <a:off x="-29980" y="914399"/>
            <a:ext cx="12221979" cy="7495"/>
          </a:xfrm>
          <a:prstGeom prst="line">
            <a:avLst/>
          </a:prstGeom>
          <a:noFill/>
          <a:ln w="76200">
            <a:solidFill>
              <a:srgbClr val="FFFF00"/>
            </a:solidFill>
            <a:round/>
            <a:headEnd/>
            <a:tailEnd/>
          </a:ln>
        </p:spPr>
        <p:txBody>
          <a:bodyPr/>
          <a:lstStyle/>
          <a:p>
            <a:endParaRPr lang="zh-CN" altLang="en-US"/>
          </a:p>
        </p:txBody>
      </p:sp>
    </p:spTree>
    <p:extLst>
      <p:ext uri="{BB962C8B-B14F-4D97-AF65-F5344CB8AC3E}">
        <p14:creationId xmlns:p14="http://schemas.microsoft.com/office/powerpoint/2010/main" val="2977649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167658" y="1122845"/>
            <a:ext cx="10344787" cy="3647152"/>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itchFamily="2" charset="2"/>
              <a:buChar char="ü"/>
            </a:pPr>
            <a:r>
              <a:rPr lang="en-US" altLang="zh-CN" sz="2400" b="1" dirty="0">
                <a:solidFill>
                  <a:srgbClr val="0000FF"/>
                </a:solidFill>
              </a:rPr>
              <a:t>T</a:t>
            </a:r>
            <a:r>
              <a:rPr lang="en-US" altLang="zh-CN" sz="2400" b="1" dirty="0" smtClean="0">
                <a:solidFill>
                  <a:srgbClr val="0000FF"/>
                </a:solidFill>
              </a:rPr>
              <a:t>wo </a:t>
            </a:r>
            <a:r>
              <a:rPr lang="en-US" altLang="zh-CN" sz="2400" b="1" dirty="0">
                <a:solidFill>
                  <a:srgbClr val="0000FF"/>
                </a:solidFill>
              </a:rPr>
              <a:t>kinds of the subscale prototype magnet with and without iron cores have been designed and developed.</a:t>
            </a:r>
            <a:r>
              <a:rPr lang="en-GB" altLang="zh-CN" sz="2400" b="1" dirty="0">
                <a:solidFill>
                  <a:srgbClr val="0000FF"/>
                </a:solidFill>
              </a:rPr>
              <a:t> The </a:t>
            </a:r>
            <a:r>
              <a:rPr lang="en-GB" altLang="zh-CN" sz="2400" b="1" dirty="0" smtClean="0">
                <a:solidFill>
                  <a:srgbClr val="0000FF"/>
                </a:solidFill>
              </a:rPr>
              <a:t>performance </a:t>
            </a:r>
            <a:r>
              <a:rPr lang="en-GB" altLang="zh-CN" sz="2400" b="1" dirty="0">
                <a:solidFill>
                  <a:srgbClr val="0000FF"/>
                </a:solidFill>
              </a:rPr>
              <a:t>of the </a:t>
            </a:r>
            <a:r>
              <a:rPr lang="en-GB" altLang="zh-CN" sz="2400" b="1" dirty="0" smtClean="0">
                <a:solidFill>
                  <a:srgbClr val="0000FF"/>
                </a:solidFill>
              </a:rPr>
              <a:t>CT coil dipole magnet </a:t>
            </a:r>
            <a:r>
              <a:rPr lang="en-GB" altLang="zh-CN" sz="2400" b="1" dirty="0">
                <a:solidFill>
                  <a:srgbClr val="0000FF"/>
                </a:solidFill>
              </a:rPr>
              <a:t>without iron cores could meet the </a:t>
            </a:r>
            <a:r>
              <a:rPr lang="en-GB" altLang="zh-CN" sz="2400" b="1" dirty="0" smtClean="0">
                <a:solidFill>
                  <a:srgbClr val="0000FF"/>
                </a:solidFill>
              </a:rPr>
              <a:t>requirements</a:t>
            </a:r>
            <a:r>
              <a:rPr lang="en-US" altLang="zh-CN" sz="2400" b="1" dirty="0" smtClean="0">
                <a:solidFill>
                  <a:srgbClr val="0000FF"/>
                </a:solidFill>
                <a:ea typeface="华文楷体"/>
                <a:cs typeface="Times New Roman" pitchFamily="18" charset="0"/>
              </a:rPr>
              <a:t>. </a:t>
            </a:r>
            <a:endParaRPr lang="en-US" altLang="zh-CN" sz="2400" b="1" dirty="0">
              <a:solidFill>
                <a:srgbClr val="0000FF"/>
              </a:solidFill>
              <a:ea typeface="华文楷体"/>
              <a:cs typeface="Times New Roman" pitchFamily="18" charset="0"/>
            </a:endParaRPr>
          </a:p>
          <a:p>
            <a:pPr marL="342900" indent="-342900" algn="just">
              <a:spcBef>
                <a:spcPts val="600"/>
              </a:spcBef>
              <a:buClr>
                <a:srgbClr val="FF0000"/>
              </a:buClr>
              <a:buFont typeface="Wingdings" pitchFamily="2" charset="2"/>
              <a:buChar char="ü"/>
            </a:pPr>
            <a:r>
              <a:rPr lang="en-US" altLang="zh-CN" sz="2400" b="1" dirty="0" smtClean="0">
                <a:solidFill>
                  <a:srgbClr val="0000FF"/>
                </a:solidFill>
                <a:ea typeface="华文楷体"/>
                <a:cs typeface="Times New Roman" pitchFamily="18" charset="0"/>
              </a:rPr>
              <a:t>On </a:t>
            </a:r>
            <a:r>
              <a:rPr lang="en-US" altLang="zh-CN" sz="2400" b="1" dirty="0">
                <a:solidFill>
                  <a:srgbClr val="0000FF"/>
                </a:solidFill>
                <a:ea typeface="华文楷体"/>
                <a:cs typeface="Times New Roman" pitchFamily="18" charset="0"/>
              </a:rPr>
              <a:t>the basis of </a:t>
            </a:r>
            <a:r>
              <a:rPr lang="en-US" altLang="zh-CN" sz="2400" b="1" dirty="0" smtClean="0">
                <a:solidFill>
                  <a:srgbClr val="0000FF"/>
                </a:solidFill>
                <a:ea typeface="华文楷体"/>
                <a:cs typeface="Times New Roman" pitchFamily="18" charset="0"/>
              </a:rPr>
              <a:t>the experience of the </a:t>
            </a:r>
            <a:r>
              <a:rPr lang="en-US" altLang="zh-CN" sz="2400" b="1" dirty="0">
                <a:solidFill>
                  <a:srgbClr val="0000FF"/>
                </a:solidFill>
                <a:ea typeface="华文楷体"/>
                <a:cs typeface="Times New Roman" pitchFamily="18" charset="0"/>
              </a:rPr>
              <a:t>subscale prototype </a:t>
            </a:r>
            <a:r>
              <a:rPr lang="en-US" altLang="zh-CN" sz="2400" b="1" dirty="0" smtClean="0">
                <a:solidFill>
                  <a:srgbClr val="0000FF"/>
                </a:solidFill>
                <a:ea typeface="华文楷体"/>
                <a:cs typeface="Times New Roman" pitchFamily="18" charset="0"/>
              </a:rPr>
              <a:t>magnet, the </a:t>
            </a:r>
            <a:r>
              <a:rPr lang="en-US" altLang="zh-CN" sz="2400" b="1" dirty="0">
                <a:solidFill>
                  <a:srgbClr val="0000FF"/>
                </a:solidFill>
                <a:ea typeface="华文楷体"/>
                <a:cs typeface="Times New Roman" pitchFamily="18" charset="0"/>
              </a:rPr>
              <a:t>full-scale CT dipole magnet has been designed </a:t>
            </a:r>
            <a:r>
              <a:rPr lang="en-US" altLang="zh-CN" sz="2400" b="1" dirty="0" smtClean="0">
                <a:solidFill>
                  <a:srgbClr val="0000FF"/>
                </a:solidFill>
                <a:ea typeface="华文楷体"/>
                <a:cs typeface="Times New Roman" pitchFamily="18" charset="0"/>
              </a:rPr>
              <a:t>and the components of the magnet are on the production. </a:t>
            </a:r>
          </a:p>
          <a:p>
            <a:pPr marL="342900" indent="-342900" algn="just">
              <a:spcBef>
                <a:spcPts val="600"/>
              </a:spcBef>
              <a:buClr>
                <a:srgbClr val="FF0000"/>
              </a:buClr>
              <a:buFont typeface="Wingdings" pitchFamily="2" charset="2"/>
              <a:buChar char="ü"/>
            </a:pPr>
            <a:r>
              <a:rPr lang="en-US" altLang="zh-CN" sz="2400" b="1" dirty="0" smtClean="0">
                <a:solidFill>
                  <a:srgbClr val="0000FF"/>
                </a:solidFill>
                <a:ea typeface="华文楷体"/>
                <a:cs typeface="Times New Roman" pitchFamily="18" charset="0"/>
              </a:rPr>
              <a:t>The rotating coil field measurement system is designed and developed to measure the field specifications of the full-scale prototype dipole magnet.</a:t>
            </a:r>
          </a:p>
          <a:p>
            <a:pPr marL="342900" indent="-342900" algn="just">
              <a:spcBef>
                <a:spcPts val="600"/>
              </a:spcBef>
              <a:buClr>
                <a:srgbClr val="FF0000"/>
              </a:buClr>
              <a:buFont typeface="Wingdings" pitchFamily="2" charset="2"/>
              <a:buChar char="ü"/>
            </a:pPr>
            <a:r>
              <a:rPr lang="en-US" altLang="zh-CN" sz="2400" b="1" dirty="0">
                <a:solidFill>
                  <a:srgbClr val="0000FF"/>
                </a:solidFill>
                <a:ea typeface="华文楷体"/>
                <a:cs typeface="Times New Roman" pitchFamily="18" charset="0"/>
              </a:rPr>
              <a:t> </a:t>
            </a:r>
            <a:r>
              <a:rPr lang="en-US" altLang="zh-CN" sz="2400" b="1" dirty="0" smtClean="0">
                <a:solidFill>
                  <a:srgbClr val="0000FF"/>
                </a:solidFill>
                <a:ea typeface="华文楷体"/>
                <a:cs typeface="Times New Roman" pitchFamily="18" charset="0"/>
              </a:rPr>
              <a:t>The magnet and its field measurement system will be finished in July.</a:t>
            </a:r>
            <a:endParaRPr lang="en-US" altLang="zh-CN" sz="2400" b="1" dirty="0">
              <a:solidFill>
                <a:srgbClr val="0000FF"/>
              </a:solidFill>
              <a:ea typeface="华文楷体"/>
              <a:cs typeface="Times New Roman" pitchFamily="18" charset="0"/>
            </a:endParaRPr>
          </a:p>
        </p:txBody>
      </p:sp>
      <p:sp>
        <p:nvSpPr>
          <p:cNvPr id="6" name="Rectangle 4"/>
          <p:cNvSpPr txBox="1">
            <a:spLocks noChangeArrowheads="1"/>
          </p:cNvSpPr>
          <p:nvPr/>
        </p:nvSpPr>
        <p:spPr>
          <a:xfrm>
            <a:off x="5239212" y="228205"/>
            <a:ext cx="159550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FF0000"/>
                </a:solidFill>
                <a:ea typeface="华文楷体"/>
                <a:cs typeface="Times New Roman" pitchFamily="18" charset="0"/>
              </a:rPr>
              <a:t>Summary</a:t>
            </a:r>
            <a:endParaRPr lang="en-US" altLang="zh-CN" sz="2800" b="1" dirty="0">
              <a:solidFill>
                <a:srgbClr val="FF0000"/>
              </a:solidFill>
              <a:ea typeface="华文楷体"/>
              <a:cs typeface="Times New Roman" pitchFamily="18" charset="0"/>
            </a:endParaRPr>
          </a:p>
        </p:txBody>
      </p:sp>
      <p:sp>
        <p:nvSpPr>
          <p:cNvPr id="8"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Tree>
    <p:extLst>
      <p:ext uri="{BB962C8B-B14F-4D97-AF65-F5344CB8AC3E}">
        <p14:creationId xmlns:p14="http://schemas.microsoft.com/office/powerpoint/2010/main" val="241252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4"/>
          <p:cNvSpPr>
            <a:spLocks noGrp="1"/>
          </p:cNvSpPr>
          <p:nvPr>
            <p:ph type="sldNum" sz="quarter" idx="11"/>
          </p:nvPr>
        </p:nvSpPr>
        <p:spPr>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335A776-E88A-405A-AFE9-FC074728781E}" type="slidenum">
              <a:rPr lang="zh-CN" altLang="en-US" sz="1200">
                <a:solidFill>
                  <a:srgbClr val="898989"/>
                </a:solidFill>
                <a:latin typeface="Arial" panose="020B0604020202020204" pitchFamily="34" charset="0"/>
              </a:rPr>
              <a:pPr>
                <a:spcBef>
                  <a:spcPct val="0"/>
                </a:spcBef>
                <a:buFont typeface="Arial" panose="020B0604020202020204" pitchFamily="34" charset="0"/>
                <a:buNone/>
              </a:pPr>
              <a:t>21</a:t>
            </a:fld>
            <a:endParaRPr lang="zh-CN" altLang="en-US" sz="1800">
              <a:latin typeface="Arial" panose="020B0604020202020204" pitchFamily="34" charset="0"/>
            </a:endParaRPr>
          </a:p>
        </p:txBody>
      </p:sp>
      <p:sp>
        <p:nvSpPr>
          <p:cNvPr id="30" name="Rectangle 4"/>
          <p:cNvSpPr txBox="1">
            <a:spLocks noChangeArrowheads="1"/>
          </p:cNvSpPr>
          <p:nvPr/>
        </p:nvSpPr>
        <p:spPr>
          <a:xfrm>
            <a:off x="2827503" y="2586647"/>
            <a:ext cx="6536994"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4000" b="1" dirty="0" smtClean="0">
                <a:solidFill>
                  <a:srgbClr val="FF0000"/>
                </a:solidFill>
                <a:ea typeface="华文楷体"/>
                <a:cs typeface="Times New Roman" pitchFamily="18" charset="0"/>
              </a:rPr>
              <a:t>Thank you for your attention.</a:t>
            </a:r>
            <a:endParaRPr lang="en-US" altLang="zh-CN" sz="4000"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1879942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703512" y="260648"/>
            <a:ext cx="8437562" cy="647700"/>
          </a:xfrm>
          <a:prstGeom prst="rect">
            <a:avLst/>
          </a:prstGeom>
        </p:spPr>
        <p:txBody>
          <a:bodyPr vert="horz" lIns="91440" tIns="45720" rIns="91440" bIns="45720" rtlCol="0" anchor="ctr">
            <a:normAutofit/>
          </a:bodyPr>
          <a:lstStyle/>
          <a:p>
            <a:pPr algn="ctr">
              <a:spcBef>
                <a:spcPct val="0"/>
              </a:spcBef>
              <a:defRPr/>
            </a:pPr>
            <a:r>
              <a:rPr lang="en-US" altLang="zh-CN" sz="3200" b="1" dirty="0">
                <a:solidFill>
                  <a:srgbClr val="FF0000"/>
                </a:solidFill>
                <a:ea typeface="华文楷体"/>
                <a:cs typeface="Times New Roman" pitchFamily="18" charset="0"/>
              </a:rPr>
              <a:t>Specifications and </a:t>
            </a:r>
            <a:r>
              <a:rPr lang="en-US" altLang="zh-CN" sz="3200" b="1" dirty="0" smtClean="0">
                <a:solidFill>
                  <a:srgbClr val="FF0000"/>
                </a:solidFill>
                <a:ea typeface="华文楷体"/>
                <a:cs typeface="Times New Roman" pitchFamily="18" charset="0"/>
              </a:rPr>
              <a:t>subscale prototype magnets</a:t>
            </a:r>
            <a:endParaRPr lang="en-US" altLang="zh-CN" sz="3200" b="1" dirty="0">
              <a:solidFill>
                <a:srgbClr val="FF0000"/>
              </a:solidFill>
              <a:ea typeface="华文楷体"/>
              <a:cs typeface="Times New Roman" pitchFamily="18" charset="0"/>
            </a:endParaRPr>
          </a:p>
        </p:txBody>
      </p:sp>
      <p:sp>
        <p:nvSpPr>
          <p:cNvPr id="16" name="Rectangle 2"/>
          <p:cNvSpPr txBox="1">
            <a:spLocks noChangeArrowheads="1"/>
          </p:cNvSpPr>
          <p:nvPr/>
        </p:nvSpPr>
        <p:spPr>
          <a:xfrm>
            <a:off x="2220446" y="1051930"/>
            <a:ext cx="8437562" cy="647700"/>
          </a:xfrm>
          <a:prstGeom prst="rect">
            <a:avLst/>
          </a:prstGeom>
        </p:spPr>
        <p:txBody>
          <a:bodyPr vert="horz" lIns="91440" tIns="45720" rIns="91440" bIns="45720" rtlCol="0" anchor="ctr">
            <a:normAutofit/>
          </a:bodyPr>
          <a:lstStyle/>
          <a:p>
            <a:pPr algn="ctr">
              <a:spcBef>
                <a:spcPct val="0"/>
              </a:spcBef>
              <a:defRPr/>
            </a:pPr>
            <a:r>
              <a:rPr lang="en-US" altLang="zh-CN" sz="2400" b="1" dirty="0">
                <a:solidFill>
                  <a:srgbClr val="0000FF"/>
                </a:solidFill>
              </a:rPr>
              <a:t>Main Specifications of CEPCB dipole magnets</a:t>
            </a:r>
          </a:p>
        </p:txBody>
      </p:sp>
      <p:sp>
        <p:nvSpPr>
          <p:cNvPr id="15" name="Line 3"/>
          <p:cNvSpPr>
            <a:spLocks noChangeShapeType="1"/>
          </p:cNvSpPr>
          <p:nvPr/>
        </p:nvSpPr>
        <p:spPr bwMode="auto">
          <a:xfrm flipV="1">
            <a:off x="-29980" y="914399"/>
            <a:ext cx="12221979" cy="7495"/>
          </a:xfrm>
          <a:prstGeom prst="line">
            <a:avLst/>
          </a:prstGeom>
          <a:noFill/>
          <a:ln w="76200">
            <a:solidFill>
              <a:srgbClr val="FFFF00"/>
            </a:solidFill>
            <a:round/>
            <a:headEnd/>
            <a:tailEnd/>
          </a:ln>
        </p:spPr>
        <p:txBody>
          <a:bodyPr/>
          <a:lstStyle/>
          <a:p>
            <a:endParaRPr lang="zh-CN" altLang="en-US"/>
          </a:p>
        </p:txBody>
      </p:sp>
      <p:graphicFrame>
        <p:nvGraphicFramePr>
          <p:cNvPr id="17" name="表格 16"/>
          <p:cNvGraphicFramePr>
            <a:graphicFrameLocks noGrp="1"/>
          </p:cNvGraphicFramePr>
          <p:nvPr>
            <p:extLst>
              <p:ext uri="{D42A27DB-BD31-4B8C-83A1-F6EECF244321}">
                <p14:modId xmlns:p14="http://schemas.microsoft.com/office/powerpoint/2010/main" val="3866247292"/>
              </p:ext>
            </p:extLst>
          </p:nvPr>
        </p:nvGraphicFramePr>
        <p:xfrm>
          <a:off x="2576190" y="1829666"/>
          <a:ext cx="8081818" cy="4346283"/>
        </p:xfrm>
        <a:graphic>
          <a:graphicData uri="http://schemas.openxmlformats.org/drawingml/2006/table">
            <a:tbl>
              <a:tblPr firstRow="1" firstCol="1" bandRow="1">
                <a:tableStyleId>{5C22544A-7EE6-4342-B048-85BDC9FD1C3A}</a:tableStyleId>
              </a:tblPr>
              <a:tblGrid>
                <a:gridCol w="3857232"/>
                <a:gridCol w="4224586"/>
              </a:tblGrid>
              <a:tr h="474671">
                <a:tc>
                  <a:txBody>
                    <a:bodyPr/>
                    <a:lstStyle/>
                    <a:p>
                      <a:pPr>
                        <a:spcAft>
                          <a:spcPts val="0"/>
                        </a:spcAft>
                      </a:pPr>
                      <a:r>
                        <a:rPr lang="en-GB" sz="2400" dirty="0">
                          <a:effectLst/>
                        </a:rPr>
                        <a:t> </a:t>
                      </a:r>
                      <a:endParaRPr lang="zh-CN" sz="2400" dirty="0">
                        <a:effectLst/>
                        <a:latin typeface="Times New Roman"/>
                        <a:ea typeface="MS Mincho"/>
                        <a:cs typeface="Times New Roman"/>
                      </a:endParaRPr>
                    </a:p>
                  </a:txBody>
                  <a:tcPr marL="8255" marR="8255" marT="8255" marB="0" anchor="ctr"/>
                </a:tc>
                <a:tc>
                  <a:txBody>
                    <a:bodyPr/>
                    <a:lstStyle/>
                    <a:p>
                      <a:pPr algn="ctr">
                        <a:spcAft>
                          <a:spcPts val="0"/>
                        </a:spcAft>
                      </a:pPr>
                      <a:r>
                        <a:rPr lang="en-GB" sz="2400" dirty="0" smtClean="0">
                          <a:effectLst/>
                        </a:rPr>
                        <a:t>BST-63B</a:t>
                      </a:r>
                      <a:endParaRPr lang="zh-CN" sz="2400" dirty="0">
                        <a:effectLst/>
                        <a:latin typeface="Times New Roman"/>
                        <a:ea typeface="MS Mincho"/>
                        <a:cs typeface="Times New Roman"/>
                      </a:endParaRPr>
                    </a:p>
                  </a:txBody>
                  <a:tcPr marL="8255" marR="8255" marT="8255" marB="0" anchor="ctr"/>
                </a:tc>
              </a:tr>
              <a:tr h="474671">
                <a:tc>
                  <a:txBody>
                    <a:bodyPr/>
                    <a:lstStyle/>
                    <a:p>
                      <a:pPr>
                        <a:spcAft>
                          <a:spcPts val="0"/>
                        </a:spcAft>
                      </a:pPr>
                      <a:r>
                        <a:rPr lang="en-GB" sz="2200" dirty="0">
                          <a:effectLst/>
                        </a:rPr>
                        <a:t>Quantity</a:t>
                      </a:r>
                      <a:endParaRPr lang="zh-CN" sz="2200" dirty="0">
                        <a:effectLst/>
                        <a:latin typeface="Times New Roman"/>
                        <a:ea typeface="MS Mincho"/>
                        <a:cs typeface="Times New Roman"/>
                      </a:endParaRPr>
                    </a:p>
                  </a:txBody>
                  <a:tcPr marL="8255" marR="8255" marT="8255" marB="0" anchor="ctr"/>
                </a:tc>
                <a:tc>
                  <a:txBody>
                    <a:bodyPr/>
                    <a:lstStyle/>
                    <a:p>
                      <a:pPr algn="ctr">
                        <a:spcAft>
                          <a:spcPts val="0"/>
                        </a:spcAft>
                      </a:pPr>
                      <a:r>
                        <a:rPr lang="en-GB" sz="2200" dirty="0" smtClean="0">
                          <a:effectLst/>
                        </a:rPr>
                        <a:t>16320</a:t>
                      </a:r>
                      <a:endParaRPr lang="zh-CN" sz="2200" dirty="0">
                        <a:effectLst/>
                        <a:latin typeface="Times New Roman"/>
                        <a:ea typeface="MS Mincho"/>
                        <a:cs typeface="Times New Roman"/>
                      </a:endParaRPr>
                    </a:p>
                  </a:txBody>
                  <a:tcPr marL="8255" marR="8255" marT="8255" marB="0" anchor="ctr"/>
                </a:tc>
              </a:tr>
              <a:tr h="511793">
                <a:tc>
                  <a:txBody>
                    <a:bodyPr/>
                    <a:lstStyle/>
                    <a:p>
                      <a:pPr>
                        <a:spcAft>
                          <a:spcPts val="0"/>
                        </a:spcAft>
                      </a:pPr>
                      <a:r>
                        <a:rPr lang="en-GB" sz="2200" dirty="0">
                          <a:effectLst/>
                        </a:rPr>
                        <a:t>Minimum field (</a:t>
                      </a:r>
                      <a:r>
                        <a:rPr lang="en-GB" sz="2200" dirty="0" err="1">
                          <a:effectLst/>
                        </a:rPr>
                        <a:t>Gs</a:t>
                      </a:r>
                      <a:r>
                        <a:rPr lang="en-GB" sz="2200" dirty="0">
                          <a:effectLst/>
                        </a:rPr>
                        <a:t>)</a:t>
                      </a:r>
                      <a:endParaRPr lang="zh-CN" sz="2200" dirty="0">
                        <a:effectLst/>
                        <a:latin typeface="Times New Roman"/>
                        <a:ea typeface="MS Mincho"/>
                        <a:cs typeface="Times New Roman"/>
                      </a:endParaRPr>
                    </a:p>
                  </a:txBody>
                  <a:tcPr marL="8255" marR="8255" marT="8255" marB="0" anchor="ctr"/>
                </a:tc>
                <a:tc>
                  <a:txBody>
                    <a:bodyPr/>
                    <a:lstStyle/>
                    <a:p>
                      <a:pPr algn="ctr">
                        <a:spcAft>
                          <a:spcPts val="0"/>
                        </a:spcAft>
                      </a:pPr>
                      <a:r>
                        <a:rPr lang="en-GB" sz="2200" dirty="0" smtClean="0">
                          <a:effectLst/>
                        </a:rPr>
                        <a:t>2</a:t>
                      </a:r>
                      <a:r>
                        <a:rPr lang="en-US" altLang="zh-CN" sz="2200" dirty="0" smtClean="0">
                          <a:effectLst/>
                        </a:rPr>
                        <a:t>8</a:t>
                      </a:r>
                      <a:r>
                        <a:rPr lang="en-GB" sz="2200" dirty="0" smtClean="0">
                          <a:effectLst/>
                        </a:rPr>
                        <a:t> </a:t>
                      </a:r>
                      <a:endParaRPr lang="zh-CN" sz="2200" dirty="0">
                        <a:effectLst/>
                        <a:latin typeface="Times New Roman"/>
                        <a:ea typeface="MS Mincho"/>
                        <a:cs typeface="Times New Roman"/>
                      </a:endParaRPr>
                    </a:p>
                  </a:txBody>
                  <a:tcPr marL="8255" marR="8255" marT="8255" marB="0" anchor="ctr"/>
                </a:tc>
              </a:tr>
              <a:tr h="511793">
                <a:tc>
                  <a:txBody>
                    <a:bodyPr/>
                    <a:lstStyle/>
                    <a:p>
                      <a:pPr>
                        <a:spcAft>
                          <a:spcPts val="0"/>
                        </a:spcAft>
                      </a:pPr>
                      <a:r>
                        <a:rPr lang="en-GB" sz="2200" dirty="0">
                          <a:effectLst/>
                        </a:rPr>
                        <a:t>Maximum field (</a:t>
                      </a:r>
                      <a:r>
                        <a:rPr lang="en-GB" sz="2200" dirty="0" err="1">
                          <a:effectLst/>
                        </a:rPr>
                        <a:t>Gs</a:t>
                      </a:r>
                      <a:r>
                        <a:rPr lang="en-GB" sz="2200" dirty="0">
                          <a:effectLst/>
                        </a:rPr>
                        <a:t>)</a:t>
                      </a:r>
                      <a:endParaRPr lang="zh-CN" sz="2200" dirty="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200" dirty="0" smtClean="0">
                          <a:effectLst/>
                          <a:latin typeface="+mn-lt"/>
                          <a:ea typeface="+mn-ea"/>
                          <a:cs typeface="+mn-cs"/>
                        </a:rPr>
                        <a:t>338</a:t>
                      </a:r>
                      <a:endParaRPr lang="zh-CN" sz="2200" dirty="0">
                        <a:effectLst/>
                        <a:latin typeface="Times New Roman"/>
                        <a:ea typeface="MS Mincho"/>
                        <a:cs typeface="Times New Roman"/>
                      </a:endParaRPr>
                    </a:p>
                  </a:txBody>
                  <a:tcPr marL="8255" marR="8255" marT="8255" marB="0" anchor="ctr"/>
                </a:tc>
              </a:tr>
              <a:tr h="474671">
                <a:tc>
                  <a:txBody>
                    <a:bodyPr/>
                    <a:lstStyle/>
                    <a:p>
                      <a:pPr>
                        <a:spcAft>
                          <a:spcPts val="0"/>
                        </a:spcAft>
                      </a:pPr>
                      <a:r>
                        <a:rPr lang="en-GB" sz="2200">
                          <a:effectLst/>
                        </a:rPr>
                        <a:t>Gap (mm)</a:t>
                      </a:r>
                      <a:endParaRPr lang="zh-CN" sz="220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200" dirty="0" smtClean="0">
                          <a:effectLst/>
                          <a:latin typeface="+mn-lt"/>
                          <a:ea typeface="+mn-ea"/>
                          <a:cs typeface="+mn-cs"/>
                        </a:rPr>
                        <a:t>63</a:t>
                      </a:r>
                      <a:endParaRPr lang="zh-CN" sz="2200" dirty="0">
                        <a:effectLst/>
                        <a:latin typeface="Times New Roman"/>
                        <a:ea typeface="MS Mincho"/>
                        <a:cs typeface="Times New Roman"/>
                      </a:endParaRPr>
                    </a:p>
                  </a:txBody>
                  <a:tcPr marL="8255" marR="8255" marT="8255" marB="0" anchor="ctr"/>
                </a:tc>
              </a:tr>
              <a:tr h="474671">
                <a:tc>
                  <a:txBody>
                    <a:bodyPr/>
                    <a:lstStyle/>
                    <a:p>
                      <a:pPr>
                        <a:spcAft>
                          <a:spcPts val="0"/>
                        </a:spcAft>
                      </a:pPr>
                      <a:r>
                        <a:rPr lang="en-GB" sz="2200">
                          <a:effectLst/>
                        </a:rPr>
                        <a:t>Magnetic Length (mm)</a:t>
                      </a:r>
                      <a:endParaRPr lang="zh-CN" sz="220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200" dirty="0" smtClean="0">
                          <a:effectLst/>
                          <a:latin typeface="+mn-lt"/>
                          <a:ea typeface="+mn-ea"/>
                          <a:cs typeface="+mn-cs"/>
                        </a:rPr>
                        <a:t>4700</a:t>
                      </a:r>
                      <a:endParaRPr lang="zh-CN" sz="2200" dirty="0">
                        <a:effectLst/>
                        <a:latin typeface="Times New Roman"/>
                        <a:ea typeface="MS Mincho"/>
                        <a:cs typeface="Times New Roman"/>
                      </a:endParaRPr>
                    </a:p>
                  </a:txBody>
                  <a:tcPr marL="8255" marR="8255" marT="8255" marB="0" anchor="ctr"/>
                </a:tc>
              </a:tr>
              <a:tr h="474671">
                <a:tc>
                  <a:txBody>
                    <a:bodyPr/>
                    <a:lstStyle/>
                    <a:p>
                      <a:pPr>
                        <a:spcAft>
                          <a:spcPts val="0"/>
                        </a:spcAft>
                      </a:pPr>
                      <a:r>
                        <a:rPr lang="en-GB" sz="2200">
                          <a:effectLst/>
                        </a:rPr>
                        <a:t>Good field region (mm)</a:t>
                      </a:r>
                      <a:endParaRPr lang="zh-CN" sz="220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200" dirty="0" smtClean="0">
                          <a:effectLst/>
                          <a:latin typeface="+mn-lt"/>
                          <a:ea typeface="+mn-ea"/>
                          <a:cs typeface="+mn-cs"/>
                        </a:rPr>
                        <a:t>55</a:t>
                      </a:r>
                      <a:endParaRPr lang="zh-CN" sz="2200" dirty="0">
                        <a:effectLst/>
                        <a:latin typeface="Times New Roman"/>
                        <a:ea typeface="MS Mincho"/>
                        <a:cs typeface="Times New Roman"/>
                      </a:endParaRPr>
                    </a:p>
                  </a:txBody>
                  <a:tcPr marL="8255" marR="8255" marT="8255" marB="0" anchor="ctr"/>
                </a:tc>
              </a:tr>
              <a:tr h="474671">
                <a:tc>
                  <a:txBody>
                    <a:bodyPr/>
                    <a:lstStyle/>
                    <a:p>
                      <a:pPr>
                        <a:spcAft>
                          <a:spcPts val="0"/>
                        </a:spcAft>
                      </a:pPr>
                      <a:r>
                        <a:rPr lang="en-GB" sz="2200">
                          <a:effectLst/>
                        </a:rPr>
                        <a:t>Field uniformity</a:t>
                      </a:r>
                      <a:endParaRPr lang="zh-CN" sz="2200">
                        <a:effectLst/>
                        <a:latin typeface="Times New Roman"/>
                        <a:ea typeface="MS Mincho"/>
                        <a:cs typeface="Times New Roman"/>
                      </a:endParaRPr>
                    </a:p>
                  </a:txBody>
                  <a:tcPr marL="8255" marR="8255" marT="8255" marB="0" anchor="ctr"/>
                </a:tc>
                <a:tc>
                  <a:txBody>
                    <a:bodyPr/>
                    <a:lstStyle/>
                    <a:p>
                      <a:pPr algn="ctr">
                        <a:spcAft>
                          <a:spcPts val="0"/>
                        </a:spcAft>
                      </a:pPr>
                      <a:r>
                        <a:rPr lang="en-GB" sz="2200" dirty="0">
                          <a:effectLst/>
                        </a:rPr>
                        <a:t>0.1%</a:t>
                      </a:r>
                      <a:endParaRPr lang="zh-CN" sz="2200" dirty="0">
                        <a:effectLst/>
                        <a:latin typeface="Times New Roman"/>
                        <a:ea typeface="MS Mincho"/>
                        <a:cs typeface="Times New Roman"/>
                      </a:endParaRPr>
                    </a:p>
                  </a:txBody>
                  <a:tcPr marL="8255" marR="8255" marT="8255" marB="0" anchor="ctr"/>
                </a:tc>
              </a:tr>
              <a:tr h="474671">
                <a:tc>
                  <a:txBody>
                    <a:bodyPr/>
                    <a:lstStyle/>
                    <a:p>
                      <a:pPr>
                        <a:spcAft>
                          <a:spcPts val="0"/>
                        </a:spcAft>
                      </a:pPr>
                      <a:r>
                        <a:rPr lang="en-US" altLang="zh-CN" sz="2200" dirty="0" smtClean="0">
                          <a:effectLst/>
                          <a:latin typeface="Times New Roman"/>
                          <a:ea typeface="MS Mincho"/>
                          <a:cs typeface="Times New Roman"/>
                        </a:rPr>
                        <a:t>Field reproducibility</a:t>
                      </a:r>
                      <a:endParaRPr lang="zh-CN" sz="2200" dirty="0">
                        <a:effectLst/>
                        <a:latin typeface="Times New Roman"/>
                        <a:ea typeface="MS Mincho"/>
                        <a:cs typeface="Times New Roman"/>
                      </a:endParaRPr>
                    </a:p>
                  </a:txBody>
                  <a:tcPr marL="8255" marR="8255" marT="8255" marB="0" anchor="ctr"/>
                </a:tc>
                <a:tc>
                  <a:txBody>
                    <a:bodyPr/>
                    <a:lstStyle/>
                    <a:p>
                      <a:pPr algn="ctr">
                        <a:spcAft>
                          <a:spcPts val="0"/>
                        </a:spcAft>
                      </a:pPr>
                      <a:r>
                        <a:rPr lang="en-US" altLang="zh-CN" sz="2200" dirty="0" smtClean="0">
                          <a:effectLst/>
                          <a:latin typeface="Times New Roman"/>
                          <a:ea typeface="MS Mincho"/>
                          <a:cs typeface="Times New Roman"/>
                        </a:rPr>
                        <a:t>0.05%</a:t>
                      </a:r>
                      <a:endParaRPr lang="zh-CN" sz="2200" dirty="0">
                        <a:effectLst/>
                        <a:latin typeface="Times New Roman"/>
                        <a:ea typeface="MS Mincho"/>
                        <a:cs typeface="Times New Roman"/>
                      </a:endParaRPr>
                    </a:p>
                  </a:txBody>
                  <a:tcPr marL="8255" marR="8255" marT="8255" marB="0" anchor="ctr"/>
                </a:tc>
              </a:tr>
            </a:tbl>
          </a:graphicData>
        </a:graphic>
      </p:graphicFrame>
    </p:spTree>
    <p:extLst>
      <p:ext uri="{BB962C8B-B14F-4D97-AF65-F5344CB8AC3E}">
        <p14:creationId xmlns:p14="http://schemas.microsoft.com/office/powerpoint/2010/main" val="85882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703512" y="260648"/>
            <a:ext cx="8437562" cy="647700"/>
          </a:xfrm>
          <a:prstGeom prst="rect">
            <a:avLst/>
          </a:prstGeom>
        </p:spPr>
        <p:txBody>
          <a:bodyPr vert="horz" lIns="91440" tIns="45720" rIns="91440" bIns="45720" rtlCol="0" anchor="ctr">
            <a:normAutofit/>
          </a:bodyPr>
          <a:lstStyle/>
          <a:p>
            <a:pPr algn="ctr">
              <a:spcBef>
                <a:spcPct val="0"/>
              </a:spcBef>
              <a:defRPr/>
            </a:pPr>
            <a:r>
              <a:rPr lang="en-US" altLang="zh-CN" sz="3200" b="1" dirty="0">
                <a:solidFill>
                  <a:srgbClr val="FF0000"/>
                </a:solidFill>
                <a:ea typeface="华文楷体"/>
                <a:cs typeface="Times New Roman" pitchFamily="18" charset="0"/>
              </a:rPr>
              <a:t>Specifications and </a:t>
            </a:r>
            <a:r>
              <a:rPr lang="en-US" altLang="zh-CN" sz="3200" b="1" dirty="0" smtClean="0">
                <a:solidFill>
                  <a:srgbClr val="FF0000"/>
                </a:solidFill>
                <a:ea typeface="华文楷体"/>
                <a:cs typeface="Times New Roman" pitchFamily="18" charset="0"/>
              </a:rPr>
              <a:t>subscale prototype magnets</a:t>
            </a:r>
            <a:endParaRPr lang="en-US" altLang="zh-CN" sz="3200" b="1" dirty="0">
              <a:solidFill>
                <a:srgbClr val="FF0000"/>
              </a:solidFill>
              <a:ea typeface="华文楷体"/>
              <a:cs typeface="Times New Roman" pitchFamily="18" charset="0"/>
            </a:endParaRPr>
          </a:p>
        </p:txBody>
      </p:sp>
      <p:sp>
        <p:nvSpPr>
          <p:cNvPr id="14" name="Rectangle 8"/>
          <p:cNvSpPr>
            <a:spLocks noChangeArrowheads="1"/>
          </p:cNvSpPr>
          <p:nvPr/>
        </p:nvSpPr>
        <p:spPr bwMode="auto">
          <a:xfrm>
            <a:off x="986797" y="4973760"/>
            <a:ext cx="10188423" cy="1569660"/>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0000FF"/>
                </a:solidFill>
              </a:rPr>
              <a:t>In the past years, two kinds of the subscale prototype magnet with and without iron cores </a:t>
            </a:r>
            <a:r>
              <a:rPr lang="en-US" altLang="zh-CN" sz="2400" b="1" dirty="0">
                <a:solidFill>
                  <a:srgbClr val="0000FF"/>
                </a:solidFill>
              </a:rPr>
              <a:t>have been </a:t>
            </a:r>
            <a:r>
              <a:rPr lang="en-US" altLang="zh-CN" sz="2400" b="1" dirty="0" smtClean="0">
                <a:solidFill>
                  <a:srgbClr val="0000FF"/>
                </a:solidFill>
              </a:rPr>
              <a:t>designed </a:t>
            </a:r>
            <a:r>
              <a:rPr lang="en-US" altLang="zh-CN" sz="2400" b="1" dirty="0">
                <a:solidFill>
                  <a:srgbClr val="0000FF"/>
                </a:solidFill>
              </a:rPr>
              <a:t>and </a:t>
            </a:r>
            <a:r>
              <a:rPr lang="en-US" altLang="zh-CN" sz="2400" b="1" dirty="0" smtClean="0">
                <a:solidFill>
                  <a:srgbClr val="0000FF"/>
                </a:solidFill>
              </a:rPr>
              <a:t>developed.</a:t>
            </a:r>
            <a:r>
              <a:rPr lang="en-GB" altLang="zh-CN" sz="2400" b="1" dirty="0">
                <a:solidFill>
                  <a:srgbClr val="0000FF"/>
                </a:solidFill>
              </a:rPr>
              <a:t> </a:t>
            </a:r>
            <a:r>
              <a:rPr lang="en-GB" altLang="zh-CN" sz="2400" b="1" dirty="0" smtClean="0">
                <a:solidFill>
                  <a:srgbClr val="0000FF"/>
                </a:solidFill>
              </a:rPr>
              <a:t>The low field performance of the magnet without iron cores could meet the requirements whereas the magnet with iron cores could not due to remnant field.</a:t>
            </a:r>
            <a:endParaRPr lang="en-GB" altLang="zh-CN" sz="2400" b="1" dirty="0">
              <a:solidFill>
                <a:srgbClr val="0000FF"/>
              </a:solidFill>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1009" y="1097673"/>
            <a:ext cx="2288942" cy="1672096"/>
          </a:xfrm>
          <a:prstGeom prst="rect">
            <a:avLst/>
          </a:prstGeom>
        </p:spPr>
      </p:pic>
      <p:pic>
        <p:nvPicPr>
          <p:cNvPr id="12" name="图片 11"/>
          <p:cNvPicPr>
            <a:picLocks noChangeAspect="1"/>
          </p:cNvPicPr>
          <p:nvPr/>
        </p:nvPicPr>
        <p:blipFill>
          <a:blip r:embed="rId3"/>
          <a:stretch>
            <a:fillRect/>
          </a:stretch>
        </p:blipFill>
        <p:spPr>
          <a:xfrm>
            <a:off x="8705875" y="1098623"/>
            <a:ext cx="2870398" cy="1761594"/>
          </a:xfrm>
          <a:prstGeom prst="rect">
            <a:avLst/>
          </a:prstGeom>
        </p:spPr>
      </p:pic>
      <p:sp>
        <p:nvSpPr>
          <p:cNvPr id="15" name="Line 3"/>
          <p:cNvSpPr>
            <a:spLocks noChangeShapeType="1"/>
          </p:cNvSpPr>
          <p:nvPr/>
        </p:nvSpPr>
        <p:spPr bwMode="auto">
          <a:xfrm flipV="1">
            <a:off x="-29980" y="914399"/>
            <a:ext cx="12221979" cy="7495"/>
          </a:xfrm>
          <a:prstGeom prst="line">
            <a:avLst/>
          </a:prstGeom>
          <a:noFill/>
          <a:ln w="76200">
            <a:solidFill>
              <a:srgbClr val="FFFF00"/>
            </a:solidFill>
            <a:round/>
            <a:headEnd/>
            <a:tailEnd/>
          </a:ln>
        </p:spPr>
        <p:txBody>
          <a:bodyPr/>
          <a:lstStyle/>
          <a:p>
            <a:endParaRPr lang="zh-CN" altLang="en-US"/>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8462" y="2719688"/>
            <a:ext cx="3214826" cy="2090481"/>
          </a:xfrm>
          <a:prstGeom prst="rect">
            <a:avLst/>
          </a:prstGeom>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975" y="1005564"/>
            <a:ext cx="2656816" cy="2022543"/>
          </a:xfrm>
          <a:prstGeom prst="rect">
            <a:avLst/>
          </a:prstGeom>
        </p:spPr>
      </p:pic>
      <p:pic>
        <p:nvPicPr>
          <p:cNvPr id="20" name="图片 19"/>
          <p:cNvPicPr>
            <a:picLocks noChangeAspect="1"/>
          </p:cNvPicPr>
          <p:nvPr/>
        </p:nvPicPr>
        <p:blipFill>
          <a:blip r:embed="rId6"/>
          <a:stretch>
            <a:fillRect/>
          </a:stretch>
        </p:blipFill>
        <p:spPr>
          <a:xfrm>
            <a:off x="2941394" y="1150620"/>
            <a:ext cx="2780861" cy="1657599"/>
          </a:xfrm>
          <a:prstGeom prst="rect">
            <a:avLst/>
          </a:prstGeom>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7389" y="2758528"/>
            <a:ext cx="2884311" cy="2163234"/>
          </a:xfrm>
          <a:prstGeom prst="rect">
            <a:avLst/>
          </a:prstGeom>
        </p:spPr>
      </p:pic>
    </p:spTree>
    <p:extLst>
      <p:ext uri="{BB962C8B-B14F-4D97-AF65-F5344CB8AC3E}">
        <p14:creationId xmlns:p14="http://schemas.microsoft.com/office/powerpoint/2010/main" val="1251104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97" y="2358865"/>
            <a:ext cx="3062206" cy="2236974"/>
          </a:xfrm>
          <a:prstGeom prst="rect">
            <a:avLst/>
          </a:prstGeom>
        </p:spPr>
      </p:pic>
      <p:sp>
        <p:nvSpPr>
          <p:cNvPr id="8" name="Rectangle 8"/>
          <p:cNvSpPr>
            <a:spLocks noChangeArrowheads="1"/>
          </p:cNvSpPr>
          <p:nvPr/>
        </p:nvSpPr>
        <p:spPr bwMode="auto">
          <a:xfrm>
            <a:off x="1012597" y="941293"/>
            <a:ext cx="10499849" cy="1200329"/>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a:solidFill>
                  <a:srgbClr val="0000FF"/>
                </a:solidFill>
                <a:ea typeface="华文楷体"/>
                <a:cs typeface="Times New Roman" pitchFamily="18" charset="0"/>
              </a:rPr>
              <a:t>On the base of good </a:t>
            </a:r>
            <a:r>
              <a:rPr lang="en-US" altLang="zh-CN" sz="2400" b="1" dirty="0" smtClean="0">
                <a:solidFill>
                  <a:srgbClr val="0000FF"/>
                </a:solidFill>
                <a:ea typeface="华文楷体"/>
                <a:cs typeface="Times New Roman" pitchFamily="18" charset="0"/>
              </a:rPr>
              <a:t>performance for </a:t>
            </a:r>
            <a:r>
              <a:rPr lang="en-US" altLang="zh-CN" sz="2400" b="1" dirty="0">
                <a:solidFill>
                  <a:srgbClr val="0000FF"/>
                </a:solidFill>
                <a:ea typeface="华文楷体"/>
                <a:cs typeface="Times New Roman" pitchFamily="18" charset="0"/>
              </a:rPr>
              <a:t>the subscale </a:t>
            </a:r>
            <a:r>
              <a:rPr lang="en-US" altLang="zh-CN" sz="2400" b="1" dirty="0" smtClean="0">
                <a:solidFill>
                  <a:srgbClr val="0000FF"/>
                </a:solidFill>
                <a:ea typeface="华文楷体"/>
                <a:cs typeface="Times New Roman" pitchFamily="18" charset="0"/>
              </a:rPr>
              <a:t>prototype CT </a:t>
            </a:r>
            <a:r>
              <a:rPr lang="en-US" altLang="zh-CN" sz="2400" b="1" dirty="0">
                <a:solidFill>
                  <a:srgbClr val="0000FF"/>
                </a:solidFill>
                <a:ea typeface="华文楷体"/>
                <a:cs typeface="Times New Roman" pitchFamily="18" charset="0"/>
              </a:rPr>
              <a:t>dipole magnet, the mechanical design of a full scale prototype CT dipole magnet was </a:t>
            </a:r>
            <a:r>
              <a:rPr lang="en-US" altLang="zh-CN" sz="2400" b="1" dirty="0" smtClean="0">
                <a:solidFill>
                  <a:srgbClr val="0000FF"/>
                </a:solidFill>
                <a:ea typeface="华文楷体"/>
                <a:cs typeface="Times New Roman" pitchFamily="18" charset="0"/>
              </a:rPr>
              <a:t>finished. </a:t>
            </a:r>
            <a:r>
              <a:rPr lang="en-US" altLang="zh-CN" sz="2400" b="1" dirty="0">
                <a:solidFill>
                  <a:srgbClr val="0000FF"/>
                </a:solidFill>
                <a:ea typeface="华文楷体"/>
                <a:cs typeface="Times New Roman" pitchFamily="18" charset="0"/>
              </a:rPr>
              <a:t>The production of the magnet </a:t>
            </a:r>
            <a:r>
              <a:rPr lang="en-US" altLang="zh-CN" sz="2400" b="1" dirty="0" smtClean="0">
                <a:solidFill>
                  <a:srgbClr val="0000FF"/>
                </a:solidFill>
                <a:ea typeface="华文楷体"/>
                <a:cs typeface="Times New Roman" pitchFamily="18" charset="0"/>
              </a:rPr>
              <a:t>on the way. </a:t>
            </a:r>
            <a:endParaRPr lang="en-US" altLang="zh-CN" sz="2400" b="1" dirty="0">
              <a:solidFill>
                <a:srgbClr val="0000FF"/>
              </a:solidFill>
              <a:ea typeface="华文楷体"/>
              <a:cs typeface="Times New Roman" pitchFamily="18" charset="0"/>
            </a:endParaRPr>
          </a:p>
        </p:txBody>
      </p:sp>
      <p:sp>
        <p:nvSpPr>
          <p:cNvPr id="7" name="Rectangle 8"/>
          <p:cNvSpPr>
            <a:spLocks noChangeArrowheads="1"/>
          </p:cNvSpPr>
          <p:nvPr/>
        </p:nvSpPr>
        <p:spPr bwMode="auto">
          <a:xfrm>
            <a:off x="1478750" y="4770986"/>
            <a:ext cx="9653357" cy="1938992"/>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200" b="1" dirty="0" smtClean="0">
                <a:ea typeface="华文楷体"/>
                <a:cs typeface="Times New Roman" pitchFamily="18" charset="0"/>
              </a:rPr>
              <a:t>The total length of the magnet including the shielding tube is 5.1m. </a:t>
            </a:r>
          </a:p>
          <a:p>
            <a:pPr marL="342900" indent="-342900" algn="just">
              <a:spcBef>
                <a:spcPts val="600"/>
              </a:spcBef>
              <a:buClr>
                <a:srgbClr val="FF0000"/>
              </a:buClr>
              <a:buFont typeface="Wingdings" panose="05000000000000000000" pitchFamily="2" charset="2"/>
              <a:buChar char="ü"/>
            </a:pPr>
            <a:r>
              <a:rPr lang="en-US" altLang="zh-CN" sz="2200" b="1" dirty="0" smtClean="0">
                <a:ea typeface="华文楷体"/>
                <a:cs typeface="Times New Roman" pitchFamily="18" charset="0"/>
              </a:rPr>
              <a:t>The coil conductors will be made from pure aluminum, the cooling tubes will be inserted between the inner conductors to decrease temperature rise.</a:t>
            </a:r>
          </a:p>
          <a:p>
            <a:pPr marL="342900" indent="-342900" algn="just">
              <a:spcBef>
                <a:spcPts val="600"/>
              </a:spcBef>
              <a:buClr>
                <a:srgbClr val="FF0000"/>
              </a:buClr>
              <a:buFont typeface="Wingdings" panose="05000000000000000000" pitchFamily="2" charset="2"/>
              <a:buChar char="ü"/>
            </a:pPr>
            <a:r>
              <a:rPr lang="en-US" altLang="zh-CN" sz="2200" b="1" dirty="0">
                <a:ea typeface="华文楷体"/>
                <a:cs typeface="Times New Roman" pitchFamily="18" charset="0"/>
              </a:rPr>
              <a:t>The touch resistance of the contacted surfaces of the conductors </a:t>
            </a:r>
            <a:r>
              <a:rPr lang="en-US" altLang="zh-CN" sz="2200" b="1" dirty="0" smtClean="0">
                <a:ea typeface="华文楷体"/>
                <a:cs typeface="Times New Roman" pitchFamily="18" charset="0"/>
              </a:rPr>
              <a:t>will be reduced by the coated silver films.</a:t>
            </a:r>
          </a:p>
        </p:txBody>
      </p:sp>
      <p:sp>
        <p:nvSpPr>
          <p:cNvPr id="13" name="Rectangle 4"/>
          <p:cNvSpPr txBox="1">
            <a:spLocks noChangeArrowheads="1"/>
          </p:cNvSpPr>
          <p:nvPr/>
        </p:nvSpPr>
        <p:spPr>
          <a:xfrm>
            <a:off x="1289154" y="82256"/>
            <a:ext cx="9842953"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Design of the full-scale prototype CT coil dipole magnet</a:t>
            </a: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565" y="2456786"/>
            <a:ext cx="2976413" cy="1999036"/>
          </a:xfrm>
          <a:prstGeom prst="rect">
            <a:avLst/>
          </a:prstGeom>
        </p:spPr>
      </p:pic>
      <p:pic>
        <p:nvPicPr>
          <p:cNvPr id="10" name="图片 9"/>
          <p:cNvPicPr>
            <a:picLocks noChangeAspect="1"/>
          </p:cNvPicPr>
          <p:nvPr/>
        </p:nvPicPr>
        <p:blipFill>
          <a:blip r:embed="rId4"/>
          <a:stretch>
            <a:fillRect/>
          </a:stretch>
        </p:blipFill>
        <p:spPr>
          <a:xfrm>
            <a:off x="4152786" y="2367036"/>
            <a:ext cx="4229515" cy="2178537"/>
          </a:xfrm>
          <a:prstGeom prst="rect">
            <a:avLst/>
          </a:prstGeom>
        </p:spPr>
      </p:pic>
      <p:sp>
        <p:nvSpPr>
          <p:cNvPr id="9"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Tree>
    <p:extLst>
      <p:ext uri="{BB962C8B-B14F-4D97-AF65-F5344CB8AC3E}">
        <p14:creationId xmlns:p14="http://schemas.microsoft.com/office/powerpoint/2010/main" val="4128152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515" y="2392618"/>
            <a:ext cx="3223291" cy="2354648"/>
          </a:xfrm>
          <a:prstGeom prst="rect">
            <a:avLst/>
          </a:prstGeom>
        </p:spPr>
      </p:pic>
      <p:sp>
        <p:nvSpPr>
          <p:cNvPr id="8" name="Rectangle 8"/>
          <p:cNvSpPr>
            <a:spLocks noChangeArrowheads="1"/>
          </p:cNvSpPr>
          <p:nvPr/>
        </p:nvSpPr>
        <p:spPr bwMode="auto">
          <a:xfrm>
            <a:off x="831954" y="927842"/>
            <a:ext cx="10545580" cy="1200329"/>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0000FF"/>
                </a:solidFill>
                <a:ea typeface="华文楷体"/>
                <a:cs typeface="Times New Roman" pitchFamily="18" charset="0"/>
              </a:rPr>
              <a:t>The CT coil magnet is composed of the  upper and lower coils, each coil is formed by three conductors. The size and position tolerance of the conductors are the key factors for the precision of the field. </a:t>
            </a:r>
            <a:endParaRPr lang="en-US" altLang="zh-CN" sz="2400" b="1" dirty="0">
              <a:solidFill>
                <a:srgbClr val="0000FF"/>
              </a:solidFill>
              <a:ea typeface="华文楷体"/>
              <a:cs typeface="Times New Roman" pitchFamily="18" charset="0"/>
            </a:endParaRPr>
          </a:p>
        </p:txBody>
      </p:sp>
      <p:sp>
        <p:nvSpPr>
          <p:cNvPr id="7" name="Rectangle 8"/>
          <p:cNvSpPr>
            <a:spLocks noChangeArrowheads="1"/>
          </p:cNvSpPr>
          <p:nvPr/>
        </p:nvSpPr>
        <p:spPr bwMode="auto">
          <a:xfrm>
            <a:off x="974360" y="4719844"/>
            <a:ext cx="10463135" cy="1723549"/>
          </a:xfrm>
          <a:prstGeom prst="rect">
            <a:avLst/>
          </a:prstGeom>
          <a:noFill/>
          <a:ln w="9525">
            <a:noFill/>
            <a:miter lim="800000"/>
            <a:headEnd/>
            <a:tailEnd/>
          </a:ln>
        </p:spPr>
        <p:txBody>
          <a:bodyPr wrap="square" anchor="ctr">
            <a:spAutoFit/>
          </a:bodyPr>
          <a:lstStyle/>
          <a:p>
            <a:pPr algn="just">
              <a:spcBef>
                <a:spcPts val="600"/>
              </a:spcBef>
              <a:buClr>
                <a:srgbClr val="FF0000"/>
              </a:buClr>
            </a:pPr>
            <a:r>
              <a:rPr lang="en-US" altLang="zh-CN" sz="2400" b="1" dirty="0" smtClean="0">
                <a:solidFill>
                  <a:srgbClr val="FF0000"/>
                </a:solidFill>
                <a:ea typeface="华文楷体"/>
                <a:cs typeface="Times New Roman" pitchFamily="18" charset="0"/>
              </a:rPr>
              <a:t>The field simulation shows,</a:t>
            </a:r>
          </a:p>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The tolerance of size dimension for all conductors should be less than 0.05mm.</a:t>
            </a:r>
          </a:p>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The position tolerance of the conductors should be less than 0.1mm in 4.7m longitudinal direction.</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0466" y="2337139"/>
            <a:ext cx="3923130" cy="2198039"/>
          </a:xfrm>
          <a:prstGeom prst="rect">
            <a:avLst/>
          </a:prstGeom>
        </p:spPr>
      </p:pic>
      <p:sp>
        <p:nvSpPr>
          <p:cNvPr id="9" name="Rectangle 4"/>
          <p:cNvSpPr txBox="1">
            <a:spLocks noChangeArrowheads="1"/>
          </p:cNvSpPr>
          <p:nvPr/>
        </p:nvSpPr>
        <p:spPr>
          <a:xfrm>
            <a:off x="1289154" y="82256"/>
            <a:ext cx="9842953"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Design of the full-scale prototype CT coil dipole magnet</a:t>
            </a:r>
          </a:p>
        </p:txBody>
      </p:sp>
      <p:sp>
        <p:nvSpPr>
          <p:cNvPr id="12"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Tree>
    <p:extLst>
      <p:ext uri="{BB962C8B-B14F-4D97-AF65-F5344CB8AC3E}">
        <p14:creationId xmlns:p14="http://schemas.microsoft.com/office/powerpoint/2010/main" val="3192469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761705" y="994041"/>
            <a:ext cx="10897849" cy="1200329"/>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0000FF"/>
                </a:solidFill>
                <a:ea typeface="华文楷体"/>
                <a:cs typeface="Times New Roman" pitchFamily="18" charset="0"/>
              </a:rPr>
              <a:t>Each conductor is 4.7m long, for a good electrical connection, it is designed to be directly fabricated from a long aluminum bar, which will need large machining and surface anodizing facility, so the cost will be very high.</a:t>
            </a:r>
            <a:endParaRPr lang="en-US" altLang="zh-CN" sz="2400" b="1" dirty="0">
              <a:solidFill>
                <a:srgbClr val="0000FF"/>
              </a:solidFill>
              <a:ea typeface="华文楷体"/>
              <a:cs typeface="Times New Roman" pitchFamily="18" charset="0"/>
            </a:endParaRPr>
          </a:p>
        </p:txBody>
      </p:sp>
      <p:pic>
        <p:nvPicPr>
          <p:cNvPr id="10" name="图片 9"/>
          <p:cNvPicPr>
            <a:picLocks noChangeAspect="1"/>
          </p:cNvPicPr>
          <p:nvPr/>
        </p:nvPicPr>
        <p:blipFill>
          <a:blip r:embed="rId2"/>
          <a:stretch>
            <a:fillRect/>
          </a:stretch>
        </p:blipFill>
        <p:spPr>
          <a:xfrm>
            <a:off x="1552902" y="2510324"/>
            <a:ext cx="8989612" cy="2740193"/>
          </a:xfrm>
          <a:prstGeom prst="rect">
            <a:avLst/>
          </a:prstGeom>
        </p:spPr>
      </p:pic>
      <p:pic>
        <p:nvPicPr>
          <p:cNvPr id="12" name="图片 11"/>
          <p:cNvPicPr>
            <a:picLocks noChangeAspect="1"/>
          </p:cNvPicPr>
          <p:nvPr/>
        </p:nvPicPr>
        <p:blipFill>
          <a:blip r:embed="rId3"/>
          <a:stretch>
            <a:fillRect/>
          </a:stretch>
        </p:blipFill>
        <p:spPr>
          <a:xfrm>
            <a:off x="7723849" y="3894510"/>
            <a:ext cx="2896204" cy="2933162"/>
          </a:xfrm>
          <a:prstGeom prst="rect">
            <a:avLst/>
          </a:prstGeom>
        </p:spPr>
      </p:pic>
      <p:sp>
        <p:nvSpPr>
          <p:cNvPr id="7" name="Rectangle 4"/>
          <p:cNvSpPr txBox="1">
            <a:spLocks noChangeArrowheads="1"/>
          </p:cNvSpPr>
          <p:nvPr/>
        </p:nvSpPr>
        <p:spPr>
          <a:xfrm>
            <a:off x="1289154" y="82256"/>
            <a:ext cx="9842953"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Design of the full-scale prototype CT coil dipole magnet</a:t>
            </a: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Tree>
    <p:extLst>
      <p:ext uri="{BB962C8B-B14F-4D97-AF65-F5344CB8AC3E}">
        <p14:creationId xmlns:p14="http://schemas.microsoft.com/office/powerpoint/2010/main" val="177745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662064" y="951385"/>
            <a:ext cx="10897849" cy="1569660"/>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0000FF"/>
                </a:solidFill>
                <a:ea typeface="华文楷体"/>
                <a:cs typeface="Times New Roman" pitchFamily="18" charset="0"/>
              </a:rPr>
              <a:t>In order to reduce the production cost, the 4.7 long conductor is considered to be divided into 2 or more parts for convenient fabrication and then assembled together. Each part of the conductor can be precisely extruded and forged, the touch surface of the connection will be coated with the silver film to reduce the contact resistance. </a:t>
            </a:r>
            <a:endParaRPr lang="en-US" altLang="zh-CN" sz="2400" b="1" dirty="0">
              <a:solidFill>
                <a:srgbClr val="0000FF"/>
              </a:solidFill>
              <a:ea typeface="华文楷体"/>
              <a:cs typeface="Times New Roman" pitchFamily="18" charset="0"/>
            </a:endParaRPr>
          </a:p>
        </p:txBody>
      </p:sp>
      <p:sp>
        <p:nvSpPr>
          <p:cNvPr id="7" name="Rectangle 4"/>
          <p:cNvSpPr txBox="1">
            <a:spLocks noChangeArrowheads="1"/>
          </p:cNvSpPr>
          <p:nvPr/>
        </p:nvSpPr>
        <p:spPr>
          <a:xfrm>
            <a:off x="1289154" y="82256"/>
            <a:ext cx="9842953"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Design of the full-scale prototype CT coil dipole magnet</a:t>
            </a: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pic>
        <p:nvPicPr>
          <p:cNvPr id="6" name="图片 5"/>
          <p:cNvPicPr>
            <a:picLocks noChangeAspect="1"/>
          </p:cNvPicPr>
          <p:nvPr/>
        </p:nvPicPr>
        <p:blipFill>
          <a:blip r:embed="rId2"/>
          <a:stretch>
            <a:fillRect/>
          </a:stretch>
        </p:blipFill>
        <p:spPr>
          <a:xfrm>
            <a:off x="1367019" y="2549285"/>
            <a:ext cx="9191244" cy="1436783"/>
          </a:xfrm>
          <a:prstGeom prst="rect">
            <a:avLst/>
          </a:prstGeom>
        </p:spPr>
      </p:pic>
      <p:pic>
        <p:nvPicPr>
          <p:cNvPr id="9" name="图片 8"/>
          <p:cNvPicPr>
            <a:picLocks noChangeAspect="1"/>
          </p:cNvPicPr>
          <p:nvPr/>
        </p:nvPicPr>
        <p:blipFill>
          <a:blip r:embed="rId3"/>
          <a:stretch>
            <a:fillRect/>
          </a:stretch>
        </p:blipFill>
        <p:spPr>
          <a:xfrm>
            <a:off x="4378326" y="4264702"/>
            <a:ext cx="3344394" cy="2266157"/>
          </a:xfrm>
          <a:prstGeom prst="rect">
            <a:avLst/>
          </a:prstGeom>
        </p:spPr>
      </p:pic>
      <p:pic>
        <p:nvPicPr>
          <p:cNvPr id="10" name="图片 9"/>
          <p:cNvPicPr>
            <a:picLocks noChangeAspect="1"/>
          </p:cNvPicPr>
          <p:nvPr/>
        </p:nvPicPr>
        <p:blipFill>
          <a:blip r:embed="rId4"/>
          <a:stretch>
            <a:fillRect/>
          </a:stretch>
        </p:blipFill>
        <p:spPr>
          <a:xfrm>
            <a:off x="1367019" y="4209820"/>
            <a:ext cx="2571139" cy="2088232"/>
          </a:xfrm>
          <a:prstGeom prst="rect">
            <a:avLst/>
          </a:prstGeom>
        </p:spPr>
      </p:pic>
      <p:pic>
        <p:nvPicPr>
          <p:cNvPr id="12" name="图片 11"/>
          <p:cNvPicPr>
            <a:picLocks noChangeAspect="1"/>
          </p:cNvPicPr>
          <p:nvPr/>
        </p:nvPicPr>
        <p:blipFill>
          <a:blip r:embed="rId5"/>
          <a:stretch>
            <a:fillRect/>
          </a:stretch>
        </p:blipFill>
        <p:spPr>
          <a:xfrm rot="5400000">
            <a:off x="8076598" y="3753450"/>
            <a:ext cx="2293216" cy="3000972"/>
          </a:xfrm>
          <a:prstGeom prst="rect">
            <a:avLst/>
          </a:prstGeom>
        </p:spPr>
      </p:pic>
    </p:spTree>
    <p:extLst>
      <p:ext uri="{BB962C8B-B14F-4D97-AF65-F5344CB8AC3E}">
        <p14:creationId xmlns:p14="http://schemas.microsoft.com/office/powerpoint/2010/main" val="3114578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714530" y="1000624"/>
            <a:ext cx="10568065" cy="1569660"/>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0000FF"/>
                </a:solidFill>
                <a:ea typeface="华文楷体"/>
                <a:cs typeface="Times New Roman" pitchFamily="18" charset="0"/>
              </a:rPr>
              <a:t>To control the size and position precision of the conductors, the supporters every 415mm in longitudinal direction are fabricated and assembled in the shielding tube. The supporters at the connections of the conductors will have larger supporting surfaces to provide enough tightening forces. </a:t>
            </a:r>
            <a:endParaRPr lang="en-US" altLang="zh-CN" sz="2400" b="1" dirty="0">
              <a:solidFill>
                <a:srgbClr val="0000FF"/>
              </a:solidFill>
              <a:ea typeface="华文楷体"/>
              <a:cs typeface="Times New Roman" pitchFamily="18" charset="0"/>
            </a:endParaRPr>
          </a:p>
        </p:txBody>
      </p:sp>
      <p:pic>
        <p:nvPicPr>
          <p:cNvPr id="7" name="图片 6"/>
          <p:cNvPicPr>
            <a:picLocks noChangeAspect="1"/>
          </p:cNvPicPr>
          <p:nvPr/>
        </p:nvPicPr>
        <p:blipFill>
          <a:blip r:embed="rId2"/>
          <a:stretch>
            <a:fillRect/>
          </a:stretch>
        </p:blipFill>
        <p:spPr>
          <a:xfrm>
            <a:off x="2400660" y="2507657"/>
            <a:ext cx="7420655" cy="3864490"/>
          </a:xfrm>
          <a:prstGeom prst="rect">
            <a:avLst/>
          </a:prstGeom>
        </p:spPr>
      </p:pic>
      <p:sp>
        <p:nvSpPr>
          <p:cNvPr id="9" name="Rectangle 4"/>
          <p:cNvSpPr txBox="1">
            <a:spLocks noChangeArrowheads="1"/>
          </p:cNvSpPr>
          <p:nvPr/>
        </p:nvSpPr>
        <p:spPr>
          <a:xfrm>
            <a:off x="1289154" y="82256"/>
            <a:ext cx="9842953"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Design of the full-scale prototype CT coil dipole magnet</a:t>
            </a:r>
          </a:p>
        </p:txBody>
      </p:sp>
      <p:sp>
        <p:nvSpPr>
          <p:cNvPr id="11" name="Line 3"/>
          <p:cNvSpPr>
            <a:spLocks noChangeShapeType="1"/>
          </p:cNvSpPr>
          <p:nvPr/>
        </p:nvSpPr>
        <p:spPr bwMode="auto">
          <a:xfrm flipV="1">
            <a:off x="0" y="798133"/>
            <a:ext cx="12221979" cy="7495"/>
          </a:xfrm>
          <a:prstGeom prst="line">
            <a:avLst/>
          </a:prstGeom>
          <a:noFill/>
          <a:ln w="76200">
            <a:solidFill>
              <a:srgbClr val="FFFF00"/>
            </a:solidFill>
            <a:round/>
            <a:headEnd/>
            <a:tailEnd/>
          </a:ln>
        </p:spPr>
        <p:txBody>
          <a:bodyPr/>
          <a:lstStyle/>
          <a:p>
            <a:endParaRPr lang="zh-CN" altLang="en-US"/>
          </a:p>
        </p:txBody>
      </p:sp>
    </p:spTree>
    <p:extLst>
      <p:ext uri="{BB962C8B-B14F-4D97-AF65-F5344CB8AC3E}">
        <p14:creationId xmlns:p14="http://schemas.microsoft.com/office/powerpoint/2010/main" val="161327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101210</TotalTime>
  <Words>1441</Words>
  <Application>Microsoft Office PowerPoint</Application>
  <PresentationFormat>宽屏</PresentationFormat>
  <Paragraphs>142</Paragraphs>
  <Slides>21</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链接</vt:lpstr>
      </vt:variant>
      <vt:variant>
        <vt:i4>3</vt:i4>
      </vt:variant>
      <vt:variant>
        <vt:lpstr>幻灯片标题</vt:lpstr>
      </vt:variant>
      <vt:variant>
        <vt:i4>21</vt:i4>
      </vt:variant>
    </vt:vector>
  </HeadingPairs>
  <TitlesOfParts>
    <vt:vector size="36" baseType="lpstr">
      <vt:lpstr>MS Mincho</vt:lpstr>
      <vt:lpstr>仿宋_GB2312</vt:lpstr>
      <vt:lpstr>华文仿宋</vt:lpstr>
      <vt:lpstr>华文楷体</vt:lpstr>
      <vt:lpstr>楷体</vt:lpstr>
      <vt:lpstr>宋体</vt:lpstr>
      <vt:lpstr>Arial</vt:lpstr>
      <vt:lpstr>Calibri</vt:lpstr>
      <vt:lpstr>Calibri Light</vt:lpstr>
      <vt:lpstr>Times New Roman</vt:lpstr>
      <vt:lpstr>Wingdings</vt:lpstr>
      <vt:lpstr>Office 主题</vt:lpstr>
      <vt:lpstr>C:\Users\hfkyw\Documents\做到一半的工作\重要且紧急（立即去做）\设计-高能所周建新BST二极磁铁旋转测磁装置\BST二极磁铁测磁系统-20201228\xuancexianquan.CATProduct</vt:lpstr>
      <vt:lpstr>C:\Users\hfkyw\Documents\做到一半的工作\重要且紧急（立即去做）\设计-高能所周建新BST二极磁铁旋转测磁装置\BST二极磁铁测磁系统-20201228\xuancexianquan.CATProduct</vt:lpstr>
      <vt:lpstr>C:\Users\will\做到一半的工作\重要且紧急（立即去做）\设计-高能所周建新BST二极磁铁旋转测磁装置\BST二极磁铁测磁系统-20201228\0.CATProduct</vt:lpstr>
      <vt:lpstr>Progress of Prototype Dipole Magnet for CEPC Booster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unknown</dc:creator>
  <cp:lastModifiedBy>8615699787073</cp:lastModifiedBy>
  <cp:revision>400</cp:revision>
  <dcterms:created xsi:type="dcterms:W3CDTF">2019-04-22T02:12:31Z</dcterms:created>
  <dcterms:modified xsi:type="dcterms:W3CDTF">2021-04-22T00:44:17Z</dcterms:modified>
</cp:coreProperties>
</file>